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90" r:id="rId12"/>
    <p:sldId id="291" r:id="rId13"/>
    <p:sldId id="266" r:id="rId14"/>
    <p:sldId id="267" r:id="rId15"/>
    <p:sldId id="268" r:id="rId16"/>
    <p:sldId id="292"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93" r:id="rId35"/>
    <p:sldId id="294" r:id="rId36"/>
    <p:sldId id="286" r:id="rId37"/>
    <p:sldId id="295" r:id="rId38"/>
    <p:sldId id="287" r:id="rId39"/>
    <p:sldId id="288" r:id="rId40"/>
    <p:sldId id="289" r:id="rId41"/>
  </p:sldIdLst>
  <p:sldSz cx="9144000" cy="6858000" type="screen4x3"/>
  <p:notesSz cx="6858000" cy="9144000"/>
  <p:embeddedFontLst>
    <p:embeddedFont>
      <p:font typeface="Segoe UI" panose="020B0502040204020203" pitchFamily="34" charset="0"/>
      <p:regular r:id="rId43"/>
      <p:bold r:id="rId44"/>
      <p:italic r:id="rId45"/>
      <p:boldItalic r:id="rId46"/>
    </p:embeddedFont>
    <p:embeddedFont>
      <p:font typeface="Verdana" panose="020B0604030504040204" pitchFamily="34" charset="0"/>
      <p:regular r:id="rId47"/>
      <p:bold r:id="rId48"/>
      <p:italic r:id="rId49"/>
      <p:boldItalic r:id="rId50"/>
    </p:embeddedFont>
    <p:embeddedFont>
      <p:font typeface="Calibri" panose="020F0502020204030204" pitchFamily="34" charset="0"/>
      <p:regular r:id="rId51"/>
      <p:bold r:id="rId52"/>
      <p:italic r:id="rId53"/>
      <p:boldItalic r:id="rId54"/>
    </p:embeddedFont>
  </p:embeddedFontLst>
  <p:custDataLst>
    <p:tags r:id="rId5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14" autoAdjust="0"/>
  </p:normalViewPr>
  <p:slideViewPr>
    <p:cSldViewPr>
      <p:cViewPr varScale="1">
        <p:scale>
          <a:sx n="114" d="100"/>
          <a:sy n="114" d="100"/>
        </p:scale>
        <p:origin x="2304" y="108"/>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3840" y="84"/>
      </p:cViewPr>
      <p:guideLst>
        <p:guide orient="horz" pos="2880"/>
        <p:guide pos="2160"/>
      </p:guideLst>
    </p:cSldViewPr>
  </p:notesViewPr>
  <p:gridSpacing cx="90012" cy="90012"/>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2D25DD-799A-49C6-980D-6C346E7C5956}" type="datetimeFigureOut">
              <a:rPr lang="en-GB" smtClean="0"/>
              <a:t>10/08/2017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96D835-AF93-4813-B9AB-F769FA76923E}" type="slidenum">
              <a:rPr lang="en-GB" smtClean="0"/>
              <a:t>‹#›</a:t>
            </a:fld>
            <a:endParaRPr lang="en-GB" dirty="0"/>
          </a:p>
        </p:txBody>
      </p:sp>
    </p:spTree>
    <p:extLst>
      <p:ext uri="{BB962C8B-B14F-4D97-AF65-F5344CB8AC3E}">
        <p14:creationId xmlns:p14="http://schemas.microsoft.com/office/powerpoint/2010/main" val="3709805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latin typeface="Arial"/>
                <a:ea typeface="Calibri"/>
                <a:cs typeface="Times New Roman"/>
              </a:rPr>
              <a:t>Presentation: </a:t>
            </a:r>
            <a:r>
              <a:rPr lang="en-GB" sz="1000" b="1" dirty="0">
                <a:latin typeface="Arial"/>
                <a:ea typeface="Calibri"/>
                <a:cs typeface="Times New Roman"/>
              </a:rPr>
              <a:t>90 minutes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Lab: </a:t>
            </a:r>
            <a:r>
              <a:rPr lang="en-GB" sz="1000" b="1" dirty="0">
                <a:latin typeface="Arial"/>
                <a:ea typeface="Calibri"/>
                <a:cs typeface="Times New Roman"/>
              </a:rPr>
              <a:t>120 minutes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Segoe UI"/>
              </a:rPr>
              <a:t>After completing this module, students will be able to:</a:t>
            </a:r>
            <a:endParaRPr lang="en-GB" sz="1000" dirty="0">
              <a:latin typeface="Arial"/>
              <a:ea typeface="Calibri"/>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Segoe UI"/>
              </a:rPr>
              <a:t>Run a Windows PowerShell script.</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Segoe UI"/>
              </a:rPr>
              <a:t>Use Windows PowerShell scripting constructs.</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Segoe UI"/>
              </a:rPr>
              <a:t>Import data from a file.</a:t>
            </a:r>
            <a:endParaRPr lang="en-GB" sz="1000" dirty="0">
              <a:effectLst/>
              <a:latin typeface="Arial"/>
              <a:ea typeface="Times New Roman"/>
              <a:cs typeface="Times New Roman"/>
            </a:endParaRPr>
          </a:p>
          <a:p>
            <a:pPr>
              <a:lnSpc>
                <a:spcPts val="1300"/>
              </a:lnSpc>
              <a:spcBef>
                <a:spcPts val="900"/>
              </a:spcBef>
              <a:spcAft>
                <a:spcPts val="300"/>
              </a:spcAft>
            </a:pPr>
            <a:r>
              <a:rPr lang="en-US" sz="1000" b="1" dirty="0">
                <a:effectLst/>
                <a:latin typeface="Arial"/>
                <a:ea typeface="Times New Roman"/>
                <a:cs typeface="Segoe UI"/>
              </a:rPr>
              <a:t>Required materials</a:t>
            </a:r>
            <a:endParaRPr lang="en-GB" sz="1000" b="1" dirty="0">
              <a:effectLst/>
              <a:latin typeface="Arial"/>
              <a:ea typeface="Times New Roman"/>
              <a:cs typeface="Segoe UI"/>
            </a:endParaRPr>
          </a:p>
          <a:p>
            <a:pPr>
              <a:lnSpc>
                <a:spcPct val="115000"/>
              </a:lnSpc>
              <a:spcAft>
                <a:spcPts val="1000"/>
              </a:spcAft>
            </a:pPr>
            <a:r>
              <a:rPr lang="en-GB" sz="1000" dirty="0">
                <a:latin typeface="Arial"/>
                <a:ea typeface="Calibri"/>
                <a:cs typeface="Segoe UI"/>
              </a:rPr>
              <a:t>To teach this module, you need the Microsoft</a:t>
            </a:r>
            <a:r>
              <a:rPr lang="en-GB" sz="1000" baseline="30000" dirty="0">
                <a:latin typeface="Arial"/>
                <a:ea typeface="Calibri"/>
                <a:cs typeface="Segoe UI"/>
              </a:rPr>
              <a:t> </a:t>
            </a:r>
            <a:r>
              <a:rPr lang="en-GB" sz="1000" dirty="0">
                <a:latin typeface="Arial"/>
                <a:ea typeface="Calibri"/>
                <a:cs typeface="Segoe UI"/>
              </a:rPr>
              <a:t>PowerPoint</a:t>
            </a:r>
            <a:r>
              <a:rPr lang="en-GB" sz="1000" baseline="30000" dirty="0">
                <a:latin typeface="Arial"/>
                <a:ea typeface="Calibri"/>
                <a:cs typeface="Segoe UI"/>
              </a:rPr>
              <a:t> </a:t>
            </a:r>
            <a:r>
              <a:rPr lang="en-GB" sz="1000" dirty="0">
                <a:latin typeface="Arial"/>
                <a:ea typeface="Calibri"/>
                <a:cs typeface="Segoe UI"/>
              </a:rPr>
              <a:t>file </a:t>
            </a:r>
            <a:r>
              <a:rPr lang="en-GB" sz="1000" b="1" dirty="0">
                <a:latin typeface="Arial"/>
                <a:ea typeface="Calibri"/>
                <a:cs typeface="Times New Roman"/>
              </a:rPr>
              <a:t>10961C_08.pptx</a:t>
            </a:r>
            <a:r>
              <a:rPr lang="en-GB" sz="1000" dirty="0">
                <a:latin typeface="Arial"/>
                <a:ea typeface="Calibri"/>
                <a:cs typeface="Segoe UI"/>
              </a:rPr>
              <a:t>.</a:t>
            </a:r>
            <a:endParaRPr lang="en-GB"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Preparation tasks</a:t>
            </a:r>
            <a:endParaRPr lang="en-GB" sz="1000" b="1" dirty="0">
              <a:effectLst/>
              <a:latin typeface="Arial"/>
              <a:ea typeface="Times New Roman"/>
              <a:cs typeface="Segoe UI"/>
            </a:endParaRPr>
          </a:p>
          <a:p>
            <a:pPr>
              <a:lnSpc>
                <a:spcPct val="115000"/>
              </a:lnSpc>
              <a:spcAft>
                <a:spcPts val="1000"/>
              </a:spcAft>
            </a:pPr>
            <a:r>
              <a:rPr lang="en-GB" sz="1000" dirty="0">
                <a:latin typeface="Arial"/>
                <a:ea typeface="Calibri"/>
                <a:cs typeface="Segoe UI"/>
              </a:rPr>
              <a:t>To prepare for this module:</a:t>
            </a:r>
            <a:endParaRPr lang="en-GB" sz="1000" dirty="0">
              <a:latin typeface="Arial"/>
              <a:ea typeface="Calibri"/>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Segoe UI"/>
              </a:rPr>
              <a:t>Read all the materials for this module.</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Segoe UI"/>
              </a:rPr>
              <a:t>Practice performing the demonstrations and labs.</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Segoe UI"/>
              </a:rPr>
              <a:t>Work through the Module Review and Takeaways section to determine how you will use the information to reinforce student learning and promote knowledge transfer to on-the-job performance.</a:t>
            </a:r>
            <a:endParaRPr lang="en-GB" sz="1000" dirty="0">
              <a:effectLst/>
              <a:latin typeface="Arial"/>
              <a:ea typeface="Times New Roman"/>
              <a:cs typeface="Times New Roman"/>
            </a:endParaRPr>
          </a:p>
          <a:p>
            <a:pPr>
              <a:lnSpc>
                <a:spcPct val="115000"/>
              </a:lnSpc>
              <a:spcAft>
                <a:spcPts val="1000"/>
              </a:spcAft>
            </a:pPr>
            <a:r>
              <a:rPr lang="en-GB" sz="1000" dirty="0">
                <a:solidFill>
                  <a:srgbClr val="000000"/>
                </a:solidFill>
                <a:latin typeface="Arial"/>
                <a:ea typeface="Calibri"/>
                <a:cs typeface="Segoe UI"/>
              </a:rPr>
              <a:t>As you prepare for this class, it is imperative that you complete the labs yourself. This gives you an understanding of how the labs work, in addition to the concepts that each lab covers. This enables you to provide meaningful hints to students who might have issues while working in the labs. Furthermore, it will help guide your lecture to ensure that you discuss the concepts that the labs cover.</a:t>
            </a:r>
            <a:endParaRPr lang="en-GB"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A96D835-AF93-4813-B9AB-F769FA76923E}" type="slidenum">
              <a:rPr lang="en-GB" smtClean="0"/>
              <a:t>1</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Tree>
    <p:extLst>
      <p:ext uri="{BB962C8B-B14F-4D97-AF65-F5344CB8AC3E}">
        <p14:creationId xmlns:p14="http://schemas.microsoft.com/office/powerpoint/2010/main" val="1997867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latin typeface="Arial"/>
                <a:ea typeface="Calibri"/>
                <a:cs typeface="Times New Roman"/>
              </a:rPr>
              <a:t>Leave the virtual machines running for the next demonstration.</a:t>
            </a:r>
          </a:p>
          <a:p>
            <a:pPr>
              <a:lnSpc>
                <a:spcPct val="115000"/>
              </a:lnSpc>
              <a:spcAft>
                <a:spcPts val="1000"/>
              </a:spcAft>
            </a:pPr>
            <a:r>
              <a:rPr lang="en-GB" sz="1000" b="1" dirty="0">
                <a:latin typeface="Arial"/>
                <a:ea typeface="Calibri"/>
                <a:cs typeface="Times New Roman"/>
              </a:rPr>
              <a:t>Preparation Steps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For this demonstration, you need the </a:t>
            </a:r>
            <a:r>
              <a:rPr lang="en-GB" sz="1000" b="1" dirty="0">
                <a:latin typeface="Arial"/>
                <a:ea typeface="Calibri"/>
                <a:cs typeface="Times New Roman"/>
              </a:rPr>
              <a:t>10961C-LON-DC1</a:t>
            </a:r>
            <a:r>
              <a:rPr lang="en-GB" sz="1000" dirty="0">
                <a:latin typeface="Arial"/>
                <a:ea typeface="Calibri"/>
                <a:cs typeface="Times New Roman"/>
              </a:rPr>
              <a:t> and </a:t>
            </a:r>
            <a:r>
              <a:rPr lang="en-GB" sz="1000" b="1" dirty="0">
                <a:latin typeface="Arial"/>
                <a:ea typeface="Calibri"/>
                <a:cs typeface="Times New Roman"/>
              </a:rPr>
              <a:t>10961C-LON-CL1</a:t>
            </a:r>
            <a:r>
              <a:rPr lang="en-GB" sz="1000" dirty="0">
                <a:latin typeface="Arial"/>
                <a:ea typeface="Calibri"/>
                <a:cs typeface="Times New Roman"/>
              </a:rPr>
              <a:t> virtual machines. Start each virtual machine, and then sign in by using the user name </a:t>
            </a:r>
            <a:r>
              <a:rPr lang="en-GB" sz="1000" b="1" dirty="0">
                <a:latin typeface="Arial"/>
                <a:ea typeface="Calibri"/>
                <a:cs typeface="Times New Roman"/>
              </a:rPr>
              <a:t>Adatum\Administrator</a:t>
            </a:r>
            <a:r>
              <a:rPr lang="en-GB" sz="1000" dirty="0">
                <a:latin typeface="Arial"/>
                <a:ea typeface="Calibri"/>
                <a:cs typeface="Times New Roman"/>
              </a:rPr>
              <a:t> and the password </a:t>
            </a:r>
            <a:r>
              <a:rPr lang="en-GB" sz="1000" b="1" dirty="0">
                <a:latin typeface="Arial"/>
                <a:ea typeface="Calibri"/>
                <a:cs typeface="Times New Roman"/>
              </a:rPr>
              <a:t>Pa55w.rd</a:t>
            </a:r>
            <a:r>
              <a:rPr lang="en-GB" sz="1000" dirty="0">
                <a:latin typeface="Arial"/>
                <a:ea typeface="Calibri"/>
                <a:cs typeface="Times New Roman"/>
              </a:rPr>
              <a:t>.</a:t>
            </a:r>
          </a:p>
          <a:p>
            <a:pPr>
              <a:lnSpc>
                <a:spcPct val="115000"/>
              </a:lnSpc>
              <a:spcAft>
                <a:spcPts val="1000"/>
              </a:spcAft>
            </a:pPr>
            <a:r>
              <a:rPr lang="en-GB" sz="1000" b="1" dirty="0">
                <a:latin typeface="Arial"/>
                <a:ea typeface="Calibri"/>
                <a:cs typeface="Times New Roman"/>
              </a:rPr>
              <a:t>Demonstration Steps</a:t>
            </a:r>
            <a:endParaRPr lang="en-GB"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on the taskbar, click </a:t>
            </a:r>
            <a:r>
              <a:rPr lang="en-US" sz="1000" b="1" dirty="0">
                <a:effectLst/>
                <a:latin typeface="Arial"/>
                <a:ea typeface="Times New Roman"/>
                <a:cs typeface="Times New Roman"/>
              </a:rPr>
              <a:t>File Explorer</a:t>
            </a:r>
            <a:r>
              <a:rPr lang="en-US" sz="1000" dirty="0">
                <a:effectLst/>
                <a:latin typeface="Arial"/>
                <a:ea typeface="Times New Roman"/>
                <a:cs typeface="Times New Roman"/>
              </a:rPr>
              <a:t>, and then browse to </a:t>
            </a:r>
            <a:r>
              <a:rPr lang="en-US" sz="1000" b="1" dirty="0">
                <a:effectLst/>
                <a:latin typeface="Arial"/>
                <a:ea typeface="Times New Roman"/>
                <a:cs typeface="Times New Roman"/>
              </a:rPr>
              <a:t>E:\Mod08\Democode</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Right-click </a:t>
            </a:r>
            <a:r>
              <a:rPr lang="en-US" sz="1000" b="1" dirty="0">
                <a:effectLst/>
                <a:latin typeface="Arial"/>
                <a:ea typeface="Times New Roman"/>
                <a:cs typeface="Times New Roman"/>
              </a:rPr>
              <a:t>HelloWorld.txt</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Rename</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Change the name to </a:t>
            </a:r>
            <a:r>
              <a:rPr lang="en-US" sz="1000" b="1" dirty="0">
                <a:effectLst/>
                <a:latin typeface="Arial"/>
                <a:ea typeface="Times New Roman"/>
                <a:cs typeface="Times New Roman"/>
              </a:rPr>
              <a:t>HelloWorld.ps1</a:t>
            </a:r>
            <a:r>
              <a:rPr lang="en-US" sz="1000" dirty="0">
                <a:effectLst/>
                <a:latin typeface="Arial"/>
                <a:ea typeface="Times New Roman"/>
                <a:cs typeface="Times New Roman"/>
              </a:rPr>
              <a:t>, and then press 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Click </a:t>
            </a:r>
            <a:r>
              <a:rPr lang="en-US" sz="1000" b="1" dirty="0">
                <a:effectLst/>
                <a:latin typeface="Arial"/>
                <a:ea typeface="Times New Roman"/>
                <a:cs typeface="Times New Roman"/>
              </a:rPr>
              <a:t>Yes</a:t>
            </a:r>
            <a:r>
              <a:rPr lang="en-US" sz="1000" dirty="0">
                <a:effectLst/>
                <a:latin typeface="Arial"/>
                <a:ea typeface="Times New Roman"/>
                <a:cs typeface="Times New Roman"/>
              </a:rPr>
              <a:t> to confirm that you want to change the file extension.</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Double-click </a:t>
            </a:r>
            <a:r>
              <a:rPr lang="en-US" sz="1000" b="1" dirty="0">
                <a:effectLst/>
                <a:latin typeface="Arial"/>
                <a:ea typeface="Times New Roman"/>
                <a:cs typeface="Times New Roman"/>
              </a:rPr>
              <a:t>HelloWorld.ps1</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Close Notepad.</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Right-click </a:t>
            </a:r>
            <a:r>
              <a:rPr lang="en-US" sz="1000" b="1" dirty="0">
                <a:effectLst/>
                <a:latin typeface="Arial"/>
                <a:ea typeface="Times New Roman"/>
                <a:cs typeface="Times New Roman"/>
              </a:rPr>
              <a:t>HelloWorld.ps1</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Run with PowerShell</a:t>
            </a:r>
            <a:r>
              <a:rPr lang="en-US" sz="1000" dirty="0">
                <a:solidFill>
                  <a:srgbClr val="000000"/>
                </a:solidFill>
                <a:effectLst/>
                <a:latin typeface="Arial"/>
                <a:ea typeface="Times New Roman"/>
                <a:cs typeface="Times New Roman"/>
              </a:rPr>
              <a:t>. Close PowerShell.</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Close File Explorer.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Click </a:t>
            </a:r>
            <a:r>
              <a:rPr lang="en-US" sz="1000" b="1" dirty="0">
                <a:effectLst/>
                <a:latin typeface="Arial"/>
                <a:ea typeface="Times New Roman"/>
                <a:cs typeface="Times New Roman"/>
              </a:rPr>
              <a:t>Start</a:t>
            </a:r>
            <a:r>
              <a:rPr lang="en-US" sz="1000" dirty="0">
                <a:solidFill>
                  <a:srgbClr val="000000"/>
                </a:solidFill>
                <a:effectLst/>
                <a:latin typeface="Arial"/>
                <a:ea typeface="Times New Roman"/>
                <a:cs typeface="Times New Roman"/>
              </a:rPr>
              <a:t>, type </a:t>
            </a:r>
            <a:r>
              <a:rPr lang="en-US" sz="1000" b="1" dirty="0">
                <a:effectLst/>
                <a:latin typeface="Arial"/>
                <a:ea typeface="Times New Roman"/>
                <a:cs typeface="Times New Roman"/>
              </a:rPr>
              <a:t>powersh</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Windows PowerShell</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To change the prompt location, at the Windows PowerShell prompt, type the following command, and then press Enter:</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Set-Location E:\Mod08\Democode</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a:effectLst/>
                <a:latin typeface="Arial"/>
                <a:ea typeface="Times New Roman"/>
                <a:cs typeface="Times New Roman"/>
              </a:rPr>
              <a:t>To verify that </a:t>
            </a:r>
            <a:r>
              <a:rPr lang="en-US" sz="1000" b="1" dirty="0">
                <a:effectLst/>
                <a:latin typeface="Arial"/>
                <a:ea typeface="Times New Roman"/>
                <a:cs typeface="Times New Roman"/>
              </a:rPr>
              <a:t>HelloWorld.ps1</a:t>
            </a:r>
            <a:r>
              <a:rPr lang="en-US" sz="1000" dirty="0">
                <a:effectLst/>
                <a:latin typeface="Arial"/>
                <a:ea typeface="Times New Roman"/>
                <a:cs typeface="Times New Roman"/>
              </a:rPr>
              <a:t> is in the current directory, at the Windows PowerShell prompt, type the following command, and then press Enter:</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Get-ChildItem HelloWorld.ps1</a:t>
            </a: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A96D835-AF93-4813-B9AB-F769FA76923E}" type="slidenum">
              <a:rPr lang="en-GB" smtClean="0"/>
              <a:t>10</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endParaRPr lang="en-GB" sz="1000" dirty="0">
              <a:latin typeface="Arial"/>
            </a:endParaRPr>
          </a:p>
        </p:txBody>
      </p:sp>
    </p:spTree>
    <p:extLst>
      <p:ext uri="{BB962C8B-B14F-4D97-AF65-F5344CB8AC3E}">
        <p14:creationId xmlns:p14="http://schemas.microsoft.com/office/powerpoint/2010/main" val="4119653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Times New Roman"/>
              </a:rPr>
              <a:t>To run </a:t>
            </a:r>
            <a:r>
              <a:rPr lang="en-US" sz="1000" b="1" dirty="0">
                <a:solidFill>
                  <a:prstClr val="black"/>
                </a:solidFill>
                <a:latin typeface="Arial"/>
                <a:ea typeface="Times New Roman"/>
                <a:cs typeface="Times New Roman"/>
              </a:rPr>
              <a:t>HelloWorld.ps1</a:t>
            </a:r>
            <a:r>
              <a:rPr lang="en-US" sz="1000" dirty="0">
                <a:solidFill>
                  <a:prstClr val="black"/>
                </a:solidFill>
                <a:latin typeface="Arial"/>
                <a:ea typeface="Times New Roman"/>
                <a:cs typeface="Times New Roman"/>
              </a:rPr>
              <a:t> by using the full path, at the Windows PowerShell prompt, type the following command, and then press Enter:</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E:\Mod08\Democode\HelloWorld.ps1</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pPr>
            <a:r>
              <a:rPr lang="en-US" sz="1000" dirty="0">
                <a:solidFill>
                  <a:prstClr val="black"/>
                </a:solidFill>
                <a:latin typeface="Arial"/>
                <a:ea typeface="Times New Roman"/>
                <a:cs typeface="Times New Roman"/>
              </a:rPr>
              <a:t>To verify you cannot run </a:t>
            </a:r>
            <a:r>
              <a:rPr lang="en-US" sz="1000" b="1" dirty="0">
                <a:solidFill>
                  <a:prstClr val="black"/>
                </a:solidFill>
                <a:latin typeface="Arial"/>
                <a:ea typeface="Times New Roman"/>
                <a:cs typeface="Times New Roman"/>
              </a:rPr>
              <a:t>HelloWorld.ps1</a:t>
            </a:r>
            <a:r>
              <a:rPr lang="en-US" sz="1000" dirty="0">
                <a:solidFill>
                  <a:prstClr val="black"/>
                </a:solidFill>
                <a:latin typeface="Arial"/>
                <a:ea typeface="Times New Roman"/>
                <a:cs typeface="Times New Roman"/>
              </a:rPr>
              <a:t> without specifying a path, at the Windows PowerShell prompt, type the following command, and then press Enter:</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HelloWorld.ps1</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Times New Roman"/>
              </a:rPr>
              <a:t>To run </a:t>
            </a:r>
            <a:r>
              <a:rPr lang="en-US" sz="1000" b="1" dirty="0">
                <a:solidFill>
                  <a:prstClr val="black"/>
                </a:solidFill>
                <a:latin typeface="Arial"/>
                <a:ea typeface="Times New Roman"/>
                <a:cs typeface="Times New Roman"/>
              </a:rPr>
              <a:t>HelloWorld.ps1</a:t>
            </a:r>
            <a:r>
              <a:rPr lang="en-US" sz="1000" dirty="0">
                <a:solidFill>
                  <a:prstClr val="black"/>
                </a:solidFill>
                <a:latin typeface="Arial"/>
                <a:ea typeface="Times New Roman"/>
                <a:cs typeface="Times New Roman"/>
              </a:rPr>
              <a:t> in the current directory, at the Windows PowerShell prompt, type the following command, and then press Enter:</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.\HelloWorld.ps1</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Times New Roman"/>
              </a:rPr>
              <a:t>To view the current execution policy, at the Windows PowerShell prompt, type the following command, and then press Enter:</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Get-ExecutionPolicy</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Times New Roman"/>
              </a:rPr>
              <a:t>To prevent all scripts from running, at the Windows PowerShell prompt, type the following command, and then press Enter:</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Set-ExecutionPolicy Restricted</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7"/>
            </a:pPr>
            <a:r>
              <a:rPr lang="en-US" sz="1000" dirty="0">
                <a:solidFill>
                  <a:srgbClr val="000000"/>
                </a:solidFill>
                <a:latin typeface="Arial"/>
                <a:ea typeface="Times New Roman"/>
                <a:cs typeface="Times New Roman"/>
              </a:rPr>
              <a:t>Type </a:t>
            </a:r>
            <a:r>
              <a:rPr lang="en-US" sz="1000" b="1" dirty="0">
                <a:solidFill>
                  <a:prstClr val="black"/>
                </a:solidFill>
                <a:latin typeface="Arial"/>
                <a:ea typeface="Times New Roman"/>
                <a:cs typeface="Times New Roman"/>
              </a:rPr>
              <a:t>Y</a:t>
            </a:r>
            <a:r>
              <a:rPr lang="en-US" sz="1000" dirty="0">
                <a:solidFill>
                  <a:srgbClr val="000000"/>
                </a:solidFill>
                <a:latin typeface="Arial"/>
                <a:ea typeface="Times New Roman"/>
                <a:cs typeface="Times New Roman"/>
              </a:rPr>
              <a:t> and press Enter.</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7"/>
            </a:pPr>
            <a:r>
              <a:rPr lang="en-US" sz="1000" dirty="0">
                <a:solidFill>
                  <a:prstClr val="black"/>
                </a:solidFill>
                <a:latin typeface="Arial"/>
                <a:ea typeface="Times New Roman"/>
                <a:cs typeface="Times New Roman"/>
              </a:rPr>
              <a:t>To verify that all scripts are blocked, at the Windows PowerShell prompt, type the following command, and then press Enter:</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.\HelloWorld.ps1</a:t>
            </a:r>
            <a:endParaRPr lang="en-GB"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A96D835-AF93-4813-B9AB-F769FA76923E}" type="slidenum">
              <a:rPr lang="en-GB" smtClean="0"/>
              <a:t>11</a:t>
            </a:fld>
            <a:endParaRPr lang="en-GB"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endParaRPr lang="en-GB"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Tree>
    <p:extLst>
      <p:ext uri="{BB962C8B-B14F-4D97-AF65-F5344CB8AC3E}">
        <p14:creationId xmlns:p14="http://schemas.microsoft.com/office/powerpoint/2010/main" val="1731976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9"/>
            </a:pPr>
            <a:r>
              <a:rPr lang="en-US" sz="1000" dirty="0">
                <a:solidFill>
                  <a:prstClr val="black"/>
                </a:solidFill>
                <a:latin typeface="Arial"/>
                <a:ea typeface="Times New Roman"/>
                <a:cs typeface="Times New Roman"/>
              </a:rPr>
              <a:t>To allow all scripts to be run, at the Windows PowerShell prompt,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Set-ExecutionPolicy Unrestricted</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0"/>
            </a:pPr>
            <a:r>
              <a:rPr lang="en-US" sz="1000" dirty="0">
                <a:solidFill>
                  <a:srgbClr val="000000"/>
                </a:solidFill>
                <a:latin typeface="Arial"/>
                <a:ea typeface="Times New Roman"/>
                <a:cs typeface="Times New Roman"/>
              </a:rPr>
              <a:t>Type </a:t>
            </a:r>
            <a:r>
              <a:rPr lang="en-US" sz="1000" b="1" dirty="0">
                <a:solidFill>
                  <a:prstClr val="black"/>
                </a:solidFill>
                <a:latin typeface="Arial"/>
                <a:ea typeface="Times New Roman"/>
                <a:cs typeface="Times New Roman"/>
              </a:rPr>
              <a:t>Y</a:t>
            </a:r>
            <a:r>
              <a:rPr lang="en-US" sz="1000" dirty="0">
                <a:solidFill>
                  <a:srgbClr val="000000"/>
                </a:solidFill>
                <a:latin typeface="Arial"/>
                <a:ea typeface="Times New Roman"/>
                <a:cs typeface="Times New Roman"/>
              </a:rPr>
              <a:t> and press Enter.</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0"/>
            </a:pPr>
            <a:r>
              <a:rPr lang="en-US" sz="1000" dirty="0">
                <a:solidFill>
                  <a:srgbClr val="000000"/>
                </a:solidFill>
                <a:latin typeface="Arial"/>
                <a:ea typeface="Times New Roman"/>
                <a:cs typeface="Times New Roman"/>
              </a:rPr>
              <a:t>Leave the Windows PowerShell prompt open for the next demonstration.</a:t>
            </a:r>
            <a:endParaRPr lang="en-GB" dirty="0"/>
          </a:p>
        </p:txBody>
      </p:sp>
      <p:sp>
        <p:nvSpPr>
          <p:cNvPr id="4" name="Slide Number Placeholder 3"/>
          <p:cNvSpPr>
            <a:spLocks noGrp="1"/>
          </p:cNvSpPr>
          <p:nvPr>
            <p:ph type="sldNum" sz="quarter" idx="10"/>
          </p:nvPr>
        </p:nvSpPr>
        <p:spPr/>
        <p:txBody>
          <a:bodyPr/>
          <a:lstStyle/>
          <a:p>
            <a:fld id="{9A96D835-AF93-4813-B9AB-F769FA76923E}" type="slidenum">
              <a:rPr lang="en-GB" smtClean="0"/>
              <a:t>12</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Tree>
    <p:extLst>
      <p:ext uri="{BB962C8B-B14F-4D97-AF65-F5344CB8AC3E}">
        <p14:creationId xmlns:p14="http://schemas.microsoft.com/office/powerpoint/2010/main" val="3421034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Describe how AppLocker is more flexible for controlling the execution of scripts than a script execution policy.</a:t>
            </a:r>
          </a:p>
        </p:txBody>
      </p:sp>
      <p:sp>
        <p:nvSpPr>
          <p:cNvPr id="4" name="Slide Number Placeholder 3"/>
          <p:cNvSpPr>
            <a:spLocks noGrp="1"/>
          </p:cNvSpPr>
          <p:nvPr>
            <p:ph type="sldNum" sz="quarter" idx="10"/>
          </p:nvPr>
        </p:nvSpPr>
        <p:spPr/>
        <p:txBody>
          <a:bodyPr/>
          <a:lstStyle/>
          <a:p>
            <a:fld id="{9A96D835-AF93-4813-B9AB-F769FA76923E}" type="slidenum">
              <a:rPr lang="en-GB" smtClean="0"/>
              <a:t>13</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Tree>
    <p:extLst>
      <p:ext uri="{BB962C8B-B14F-4D97-AF65-F5344CB8AC3E}">
        <p14:creationId xmlns:p14="http://schemas.microsoft.com/office/powerpoint/2010/main" val="1982426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Explain why digitally signing scripts is useful.</a:t>
            </a:r>
          </a:p>
        </p:txBody>
      </p:sp>
      <p:sp>
        <p:nvSpPr>
          <p:cNvPr id="4" name="Slide Number Placeholder 3"/>
          <p:cNvSpPr>
            <a:spLocks noGrp="1"/>
          </p:cNvSpPr>
          <p:nvPr>
            <p:ph type="sldNum" sz="quarter" idx="10"/>
          </p:nvPr>
        </p:nvSpPr>
        <p:spPr/>
        <p:txBody>
          <a:bodyPr/>
          <a:lstStyle/>
          <a:p>
            <a:fld id="{9A96D835-AF93-4813-B9AB-F769FA76923E}" type="slidenum">
              <a:rPr lang="en-GB" smtClean="0"/>
              <a:t>14</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Tree>
    <p:extLst>
      <p:ext uri="{BB962C8B-B14F-4D97-AF65-F5344CB8AC3E}">
        <p14:creationId xmlns:p14="http://schemas.microsoft.com/office/powerpoint/2010/main" val="3131592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latin typeface="Arial"/>
                <a:ea typeface="Calibri"/>
                <a:cs typeface="Times New Roman"/>
              </a:rPr>
              <a:t>This demonstration does not show how to restrict the execution policy so that digital signatures are required. The students will perform that task in the lab.</a:t>
            </a:r>
          </a:p>
          <a:p>
            <a:pPr>
              <a:lnSpc>
                <a:spcPct val="115000"/>
              </a:lnSpc>
              <a:spcAft>
                <a:spcPts val="1000"/>
              </a:spcAft>
            </a:pPr>
            <a:r>
              <a:rPr lang="en-GB" sz="1000" dirty="0">
                <a:latin typeface="Arial"/>
                <a:ea typeface="Calibri"/>
                <a:cs typeface="Times New Roman"/>
              </a:rPr>
              <a:t>Leave the virtual machines running for the next demonstration.</a:t>
            </a:r>
          </a:p>
          <a:p>
            <a:pPr>
              <a:lnSpc>
                <a:spcPct val="115000"/>
              </a:lnSpc>
              <a:spcAft>
                <a:spcPts val="1000"/>
              </a:spcAft>
            </a:pPr>
            <a:r>
              <a:rPr lang="en-GB" sz="1000" b="1" dirty="0">
                <a:latin typeface="Arial"/>
                <a:ea typeface="Calibri"/>
                <a:cs typeface="Times New Roman"/>
              </a:rPr>
              <a:t>Preparation Steps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For this demonstration, you need the </a:t>
            </a:r>
            <a:r>
              <a:rPr lang="en-GB" sz="1000" b="1" dirty="0">
                <a:latin typeface="Arial"/>
                <a:ea typeface="Calibri"/>
                <a:cs typeface="Times New Roman"/>
              </a:rPr>
              <a:t>10961C-LON-DC1</a:t>
            </a:r>
            <a:r>
              <a:rPr lang="en-GB" sz="1000" dirty="0">
                <a:latin typeface="Arial"/>
                <a:ea typeface="Calibri"/>
                <a:cs typeface="Times New Roman"/>
              </a:rPr>
              <a:t> and </a:t>
            </a:r>
            <a:r>
              <a:rPr lang="en-GB" sz="1000" b="1" dirty="0">
                <a:latin typeface="Arial"/>
                <a:ea typeface="Calibri"/>
                <a:cs typeface="Times New Roman"/>
              </a:rPr>
              <a:t>10961C-LON-CL1</a:t>
            </a:r>
            <a:r>
              <a:rPr lang="en-GB" sz="1000" dirty="0">
                <a:latin typeface="Arial"/>
                <a:ea typeface="Calibri"/>
                <a:cs typeface="Times New Roman"/>
              </a:rPr>
              <a:t> virtual machines. Start each virtual machine, and then sign in by using the user name </a:t>
            </a:r>
            <a:r>
              <a:rPr lang="en-GB" sz="1000" b="1" dirty="0">
                <a:latin typeface="Arial"/>
                <a:ea typeface="Calibri"/>
                <a:cs typeface="Times New Roman"/>
              </a:rPr>
              <a:t>Adatum\Administrator</a:t>
            </a:r>
            <a:r>
              <a:rPr lang="en-GB" sz="1000" dirty="0">
                <a:latin typeface="Arial"/>
                <a:ea typeface="Calibri"/>
                <a:cs typeface="Times New Roman"/>
              </a:rPr>
              <a:t> and the password </a:t>
            </a:r>
            <a:r>
              <a:rPr lang="en-GB" sz="1000" b="1" dirty="0">
                <a:latin typeface="Arial"/>
                <a:ea typeface="Calibri"/>
                <a:cs typeface="Times New Roman"/>
              </a:rPr>
              <a:t>Pa55w.rd</a:t>
            </a:r>
            <a:r>
              <a:rPr lang="en-GB" sz="1000" dirty="0">
                <a:latin typeface="Arial"/>
                <a:ea typeface="Calibri"/>
                <a:cs typeface="Times New Roman"/>
              </a:rPr>
              <a:t>.</a:t>
            </a:r>
          </a:p>
          <a:p>
            <a:pPr>
              <a:lnSpc>
                <a:spcPct val="115000"/>
              </a:lnSpc>
              <a:spcAft>
                <a:spcPts val="1000"/>
              </a:spcAft>
            </a:pPr>
            <a:r>
              <a:rPr lang="en-GB" sz="1000" b="1" dirty="0">
                <a:latin typeface="Arial"/>
                <a:ea typeface="Calibri"/>
                <a:cs typeface="Times New Roman"/>
              </a:rPr>
              <a:t>Demonstration Steps</a:t>
            </a:r>
            <a:endParaRPr lang="en-GB"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Install a code signing certificate</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click </a:t>
            </a:r>
            <a:r>
              <a:rPr lang="en-US" sz="1000" b="1" dirty="0">
                <a:effectLst/>
                <a:latin typeface="Arial"/>
                <a:ea typeface="Times New Roman"/>
                <a:cs typeface="Times New Roman"/>
              </a:rPr>
              <a:t>Start</a:t>
            </a:r>
            <a:r>
              <a:rPr lang="en-US" sz="1000" dirty="0">
                <a:effectLst/>
                <a:latin typeface="Arial"/>
                <a:ea typeface="Times New Roman"/>
                <a:cs typeface="Times New Roman"/>
              </a:rPr>
              <a:t>, type </a:t>
            </a:r>
            <a:r>
              <a:rPr lang="en-US" sz="1000" b="1" dirty="0">
                <a:effectLst/>
                <a:latin typeface="Arial"/>
                <a:ea typeface="Times New Roman"/>
                <a:cs typeface="Times New Roman"/>
              </a:rPr>
              <a:t>mmc</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mmc</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MMC</a:t>
            </a:r>
            <a:r>
              <a:rPr lang="en-US" sz="1000" dirty="0">
                <a:effectLst/>
                <a:latin typeface="Arial"/>
                <a:ea typeface="Times New Roman"/>
                <a:cs typeface="Times New Roman"/>
              </a:rPr>
              <a:t> console, click </a:t>
            </a:r>
            <a:r>
              <a:rPr lang="en-US" sz="1000" b="1" dirty="0">
                <a:effectLst/>
                <a:latin typeface="Arial"/>
                <a:ea typeface="Times New Roman"/>
                <a:cs typeface="Times New Roman"/>
              </a:rPr>
              <a:t>File</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Add/Remove Snap-in</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Add or Remove Snap-ins</a:t>
            </a:r>
            <a:r>
              <a:rPr lang="en-US" sz="1000" dirty="0">
                <a:effectLst/>
                <a:latin typeface="Arial"/>
                <a:ea typeface="Times New Roman"/>
                <a:cs typeface="Times New Roman"/>
              </a:rPr>
              <a:t> window, click </a:t>
            </a:r>
            <a:r>
              <a:rPr lang="en-US" sz="1000" b="1" dirty="0">
                <a:effectLst/>
                <a:latin typeface="Arial"/>
                <a:ea typeface="Times New Roman"/>
                <a:cs typeface="Times New Roman"/>
              </a:rPr>
              <a:t>Certificates</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Add</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Certificates snap-in</a:t>
            </a:r>
            <a:r>
              <a:rPr lang="en-US" sz="1000" dirty="0">
                <a:effectLst/>
                <a:latin typeface="Arial"/>
                <a:ea typeface="Times New Roman"/>
                <a:cs typeface="Times New Roman"/>
              </a:rPr>
              <a:t> dialog box, click </a:t>
            </a:r>
            <a:r>
              <a:rPr lang="en-US" sz="1000" b="1" dirty="0">
                <a:effectLst/>
                <a:latin typeface="Arial"/>
                <a:ea typeface="Times New Roman"/>
                <a:cs typeface="Times New Roman"/>
              </a:rPr>
              <a:t>My user account</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Finish</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Add or Remove Snap-ins</a:t>
            </a:r>
            <a:r>
              <a:rPr lang="en-US" sz="1000" dirty="0">
                <a:effectLst/>
                <a:latin typeface="Arial"/>
                <a:ea typeface="Times New Roman"/>
                <a:cs typeface="Times New Roman"/>
              </a:rPr>
              <a:t> window, click </a:t>
            </a:r>
            <a:r>
              <a:rPr lang="en-US" sz="1000" b="1" dirty="0">
                <a:effectLst/>
                <a:latin typeface="Arial"/>
                <a:ea typeface="Times New Roman"/>
                <a:cs typeface="Times New Roman"/>
              </a:rPr>
              <a:t>OK</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MMC</a:t>
            </a:r>
            <a:r>
              <a:rPr lang="en-US" sz="1000" dirty="0">
                <a:effectLst/>
                <a:latin typeface="Arial"/>
                <a:ea typeface="Times New Roman"/>
                <a:cs typeface="Times New Roman"/>
              </a:rPr>
              <a:t> console, expand </a:t>
            </a:r>
            <a:r>
              <a:rPr lang="en-US" sz="1000" b="1" dirty="0">
                <a:effectLst/>
                <a:latin typeface="Arial"/>
                <a:ea typeface="Times New Roman"/>
                <a:cs typeface="Times New Roman"/>
              </a:rPr>
              <a:t>Certificates - Current User</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Personal</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Right-click </a:t>
            </a:r>
            <a:r>
              <a:rPr lang="en-US" sz="1000" b="1" dirty="0">
                <a:effectLst/>
                <a:latin typeface="Arial"/>
                <a:ea typeface="Times New Roman"/>
                <a:cs typeface="Times New Roman"/>
              </a:rPr>
              <a:t>Personal</a:t>
            </a:r>
            <a:r>
              <a:rPr lang="en-US" sz="1000" dirty="0">
                <a:effectLst/>
                <a:latin typeface="Arial"/>
                <a:ea typeface="Times New Roman"/>
                <a:cs typeface="Times New Roman"/>
              </a:rPr>
              <a:t>, point to </a:t>
            </a:r>
            <a:r>
              <a:rPr lang="en-US" sz="1000" b="1" dirty="0">
                <a:effectLst/>
                <a:latin typeface="Arial"/>
                <a:ea typeface="Times New Roman"/>
                <a:cs typeface="Times New Roman"/>
              </a:rPr>
              <a:t>All Tasks</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Request New Certificate</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Certificate Enrollment</a:t>
            </a:r>
            <a:r>
              <a:rPr lang="en-US" sz="1000" dirty="0">
                <a:effectLst/>
                <a:latin typeface="Arial"/>
                <a:ea typeface="Times New Roman"/>
                <a:cs typeface="Times New Roman"/>
              </a:rPr>
              <a:t> wizard, on the </a:t>
            </a:r>
            <a:r>
              <a:rPr lang="en-US" sz="1000" b="1" dirty="0">
                <a:effectLst/>
                <a:latin typeface="Arial"/>
                <a:ea typeface="Times New Roman"/>
                <a:cs typeface="Times New Roman"/>
              </a:rPr>
              <a:t>Before You Begin</a:t>
            </a:r>
            <a:r>
              <a:rPr lang="en-US" sz="1000" dirty="0">
                <a:effectLst/>
                <a:latin typeface="Arial"/>
                <a:ea typeface="Times New Roman"/>
                <a:cs typeface="Times New Roman"/>
              </a:rPr>
              <a:t> page, click </a:t>
            </a:r>
            <a:r>
              <a:rPr lang="en-US" sz="1000" b="1" dirty="0">
                <a:effectLst/>
                <a:latin typeface="Arial"/>
                <a:ea typeface="Times New Roman"/>
                <a:cs typeface="Times New Roman"/>
              </a:rPr>
              <a:t>Next</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the </a:t>
            </a:r>
            <a:r>
              <a:rPr lang="en-US" sz="1000" b="1" dirty="0">
                <a:effectLst/>
                <a:latin typeface="Arial"/>
                <a:ea typeface="Times New Roman"/>
                <a:cs typeface="Times New Roman"/>
              </a:rPr>
              <a:t>Select Certificate Enrollment Policy</a:t>
            </a:r>
            <a:r>
              <a:rPr lang="en-US" sz="1000" dirty="0">
                <a:effectLst/>
                <a:latin typeface="Arial"/>
                <a:ea typeface="Times New Roman"/>
                <a:cs typeface="Times New Roman"/>
              </a:rPr>
              <a:t> page, click </a:t>
            </a:r>
            <a:r>
              <a:rPr lang="en-US" sz="1000" b="1" dirty="0">
                <a:effectLst/>
                <a:latin typeface="Arial"/>
                <a:ea typeface="Times New Roman"/>
                <a:cs typeface="Times New Roman"/>
              </a:rPr>
              <a:t>Active Directory Enrollment Policy</a:t>
            </a:r>
            <a:r>
              <a:rPr lang="en-US" sz="1000" dirty="0">
                <a:effectLst/>
                <a:latin typeface="Arial"/>
                <a:ea typeface="Times New Roman"/>
                <a:cs typeface="Times New Roman"/>
              </a:rPr>
              <a:t>,</a:t>
            </a:r>
            <a:r>
              <a:rPr lang="en-US" sz="1000" b="1" dirty="0">
                <a:effectLst/>
                <a:latin typeface="Arial"/>
                <a:ea typeface="Times New Roman"/>
                <a:cs typeface="Times New Roman"/>
              </a:rPr>
              <a:t> </a:t>
            </a:r>
            <a:r>
              <a:rPr lang="en-US" sz="1000" dirty="0">
                <a:effectLst/>
                <a:latin typeface="Arial"/>
                <a:ea typeface="Times New Roman"/>
                <a:cs typeface="Times New Roman"/>
              </a:rPr>
              <a:t>and then click </a:t>
            </a:r>
            <a:r>
              <a:rPr lang="en-US" sz="1000" b="1" dirty="0">
                <a:effectLst/>
                <a:latin typeface="Arial"/>
                <a:ea typeface="Times New Roman"/>
                <a:cs typeface="Times New Roman"/>
              </a:rPr>
              <a:t>Next</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the </a:t>
            </a:r>
            <a:r>
              <a:rPr lang="en-US" sz="1000" b="1" dirty="0">
                <a:effectLst/>
                <a:latin typeface="Arial"/>
                <a:ea typeface="Times New Roman"/>
                <a:cs typeface="Times New Roman"/>
              </a:rPr>
              <a:t>Request Certificates</a:t>
            </a:r>
            <a:r>
              <a:rPr lang="en-US" sz="1000" dirty="0">
                <a:effectLst/>
                <a:latin typeface="Arial"/>
                <a:ea typeface="Times New Roman"/>
                <a:cs typeface="Times New Roman"/>
              </a:rPr>
              <a:t> page, select the </a:t>
            </a:r>
            <a:r>
              <a:rPr lang="en-US" sz="1000" b="1" dirty="0">
                <a:effectLst/>
                <a:latin typeface="Arial"/>
                <a:ea typeface="Times New Roman"/>
                <a:cs typeface="Times New Roman"/>
              </a:rPr>
              <a:t>Adatum Code Signing </a:t>
            </a:r>
            <a:r>
              <a:rPr lang="en-US" sz="1000" dirty="0">
                <a:effectLst/>
                <a:latin typeface="Arial"/>
                <a:ea typeface="Times New Roman"/>
                <a:cs typeface="Times New Roman"/>
              </a:rPr>
              <a:t>check box, and then click </a:t>
            </a:r>
            <a:r>
              <a:rPr lang="en-US" sz="1000" b="1" dirty="0">
                <a:effectLst/>
                <a:latin typeface="Arial"/>
                <a:ea typeface="Times New Roman"/>
                <a:cs typeface="Times New Roman"/>
              </a:rPr>
              <a:t>Enroll</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the </a:t>
            </a:r>
            <a:r>
              <a:rPr lang="en-US" sz="1000" b="1" dirty="0">
                <a:effectLst/>
                <a:latin typeface="Arial"/>
                <a:ea typeface="Times New Roman"/>
                <a:cs typeface="Times New Roman"/>
              </a:rPr>
              <a:t>Certificate Installation Results</a:t>
            </a:r>
            <a:r>
              <a:rPr lang="en-US" sz="1000" dirty="0">
                <a:effectLst/>
                <a:latin typeface="Arial"/>
                <a:ea typeface="Times New Roman"/>
                <a:cs typeface="Times New Roman"/>
              </a:rPr>
              <a:t> page, click </a:t>
            </a:r>
            <a:r>
              <a:rPr lang="en-US" sz="1000" b="1" dirty="0">
                <a:effectLst/>
                <a:latin typeface="Arial"/>
                <a:ea typeface="Times New Roman"/>
                <a:cs typeface="Times New Roman"/>
              </a:rPr>
              <a:t>Finish</a:t>
            </a:r>
            <a:r>
              <a:rPr lang="en-US" sz="1000" dirty="0">
                <a:effectLst/>
                <a:latin typeface="Arial"/>
                <a:ea typeface="Times New Roman"/>
                <a:cs typeface="Times New Roman"/>
              </a:rPr>
              <a:t>.</a:t>
            </a: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A96D835-AF93-4813-B9AB-F769FA76923E}" type="slidenum">
              <a:rPr lang="en-GB" smtClean="0"/>
              <a:t>15</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endParaRPr lang="en-GB" sz="1000" dirty="0">
              <a:latin typeface="Arial"/>
            </a:endParaRPr>
          </a:p>
        </p:txBody>
      </p:sp>
    </p:spTree>
    <p:extLst>
      <p:ext uri="{BB962C8B-B14F-4D97-AF65-F5344CB8AC3E}">
        <p14:creationId xmlns:p14="http://schemas.microsoft.com/office/powerpoint/2010/main" val="1366215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MMC</a:t>
            </a:r>
            <a:r>
              <a:rPr lang="en-US" sz="1000" dirty="0">
                <a:solidFill>
                  <a:prstClr val="black"/>
                </a:solidFill>
                <a:latin typeface="Arial"/>
                <a:ea typeface="Times New Roman"/>
                <a:cs typeface="Times New Roman"/>
              </a:rPr>
              <a:t> console, expand </a:t>
            </a:r>
            <a:r>
              <a:rPr lang="en-US" sz="1000" b="1" dirty="0">
                <a:solidFill>
                  <a:prstClr val="black"/>
                </a:solidFill>
                <a:latin typeface="Arial"/>
                <a:ea typeface="Times New Roman"/>
                <a:cs typeface="Times New Roman"/>
              </a:rPr>
              <a:t>Personal</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Certificates</a:t>
            </a:r>
            <a:r>
              <a:rPr lang="en-US" sz="1000" dirty="0">
                <a:solidFill>
                  <a:prstClr val="black"/>
                </a:solidFill>
                <a:latin typeface="Arial"/>
                <a:ea typeface="Times New Roman"/>
                <a:cs typeface="Times New Roman"/>
              </a:rPr>
              <a:t> to verify that the new code signing certificate is present.</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Times New Roman"/>
              </a:rPr>
              <a:t>Close the </a:t>
            </a:r>
            <a:r>
              <a:rPr lang="en-US" sz="1000" b="1" dirty="0">
                <a:solidFill>
                  <a:prstClr val="black"/>
                </a:solidFill>
                <a:latin typeface="Arial"/>
                <a:ea typeface="Times New Roman"/>
                <a:cs typeface="Times New Roman"/>
              </a:rPr>
              <a:t>MMC</a:t>
            </a:r>
            <a:r>
              <a:rPr lang="en-US" sz="1000" dirty="0">
                <a:solidFill>
                  <a:prstClr val="black"/>
                </a:solidFill>
                <a:latin typeface="Arial"/>
                <a:ea typeface="Times New Roman"/>
                <a:cs typeface="Times New Roman"/>
              </a:rPr>
              <a:t> console, and then click </a:t>
            </a:r>
            <a:r>
              <a:rPr lang="en-US" sz="1000" b="1" dirty="0">
                <a:solidFill>
                  <a:prstClr val="black"/>
                </a:solidFill>
                <a:latin typeface="Arial"/>
                <a:ea typeface="Times New Roman"/>
                <a:cs typeface="Times New Roman"/>
              </a:rPr>
              <a:t>No </a:t>
            </a:r>
            <a:r>
              <a:rPr lang="en-US" sz="1000" dirty="0">
                <a:solidFill>
                  <a:prstClr val="black"/>
                </a:solidFill>
                <a:latin typeface="Arial"/>
                <a:ea typeface="Times New Roman"/>
                <a:cs typeface="Times New Roman"/>
              </a:rPr>
              <a:t>at the prompt to save the console settings.</a:t>
            </a:r>
            <a:endParaRPr lang="en-GB"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Digitally sign a certificate</a:t>
            </a:r>
            <a:endParaRPr lang="en-GB" sz="1000" b="1" dirty="0">
              <a:solidFill>
                <a:prstClr val="black"/>
              </a:solidFill>
              <a:latin typeface="Arial"/>
              <a:ea typeface="Times New Roman"/>
              <a:cs typeface="Segoe UI"/>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To view the code signing certificates installed for the current user, at the Windows PowerShell prompt, type the following command, and then press Enter:</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Get-ChildItem Cert:\CurrentUser\My\ -CodeSigningCert</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Times New Roman"/>
              </a:rPr>
              <a:t>To place the code signing certificate in a variable, at the Windows PowerShell prompt, type the following command, and then press Enter:</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$cert = Get-ChildItem Cert:\CurrentUser\My\ -CodeSigningCert</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dirty="0">
                <a:solidFill>
                  <a:prstClr val="black"/>
                </a:solidFill>
                <a:latin typeface="Arial"/>
                <a:ea typeface="Times New Roman"/>
                <a:cs typeface="Times New Roman"/>
              </a:rPr>
              <a:t>To digitally sign a script, at the Windows PowerShell prompt, type the following command, and then press Enter:</a:t>
            </a:r>
            <a:endParaRPr lang="en-GB" sz="1000" dirty="0">
              <a:solidFill>
                <a:prstClr val="black"/>
              </a:solidFill>
              <a:latin typeface="Arial"/>
              <a:ea typeface="Times New Roman"/>
              <a:cs typeface="Times New Roman"/>
            </a:endParaRPr>
          </a:p>
          <a:p>
            <a:pPr marL="539750" marR="73025" lvl="0">
              <a:lnSpc>
                <a:spcPts val="1000"/>
              </a:lnSpc>
              <a:spcBef>
                <a:spcPts val="600"/>
              </a:spcBef>
              <a:spcAft>
                <a:spcPts val="600"/>
              </a:spcAft>
            </a:pPr>
            <a:r>
              <a:rPr lang="en-US" sz="1000" dirty="0">
                <a:solidFill>
                  <a:prstClr val="black"/>
                </a:solidFill>
                <a:latin typeface="Arial"/>
                <a:ea typeface="Times New Roman"/>
                <a:cs typeface="Times New Roman"/>
              </a:rPr>
              <a:t>Set-AuthenticodeSignature -FilePath E:\Mod08\Democode\HelloWorld.ps1 -Certificate $cert</a:t>
            </a:r>
            <a:endParaRPr lang="en-GB"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View the digital signature</a:t>
            </a:r>
            <a:endParaRPr lang="en-GB" sz="1000" b="1" dirty="0">
              <a:solidFill>
                <a:prstClr val="black"/>
              </a:solidFill>
              <a:latin typeface="Arial"/>
              <a:ea typeface="Times New Roman"/>
              <a:cs typeface="Segoe UI"/>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On the taskbar, click </a:t>
            </a:r>
            <a:r>
              <a:rPr lang="en-US" sz="1000" b="1" dirty="0">
                <a:solidFill>
                  <a:prstClr val="black"/>
                </a:solidFill>
                <a:latin typeface="Arial"/>
                <a:ea typeface="Times New Roman"/>
                <a:cs typeface="Times New Roman"/>
              </a:rPr>
              <a:t>File Explorer</a:t>
            </a:r>
            <a:r>
              <a:rPr lang="en-US" sz="1000" dirty="0">
                <a:solidFill>
                  <a:prstClr val="black"/>
                </a:solidFill>
                <a:latin typeface="Arial"/>
                <a:ea typeface="Times New Roman"/>
                <a:cs typeface="Times New Roman"/>
              </a:rPr>
              <a:t>, and then browse to </a:t>
            </a:r>
            <a:r>
              <a:rPr lang="en-US" sz="1000" b="1" dirty="0">
                <a:solidFill>
                  <a:prstClr val="black"/>
                </a:solidFill>
                <a:latin typeface="Arial"/>
                <a:ea typeface="Times New Roman"/>
                <a:cs typeface="Times New Roman"/>
              </a:rPr>
              <a:t>E:\Mod08\Democode</a:t>
            </a:r>
            <a:r>
              <a:rPr lang="en-US" sz="1000" dirty="0">
                <a:solidFill>
                  <a:prstClr val="black"/>
                </a:solidFill>
                <a:latin typeface="Arial"/>
                <a:ea typeface="Times New Roman"/>
                <a:cs typeface="Times New Roman"/>
              </a:rPr>
              <a:t>.</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Double-click </a:t>
            </a:r>
            <a:r>
              <a:rPr lang="en-US" sz="1000" b="1" dirty="0">
                <a:solidFill>
                  <a:prstClr val="black"/>
                </a:solidFill>
                <a:latin typeface="Arial"/>
                <a:ea typeface="Times New Roman"/>
                <a:cs typeface="Times New Roman"/>
              </a:rPr>
              <a:t>HelloWorld.txt</a:t>
            </a:r>
            <a:r>
              <a:rPr lang="en-US" sz="1000" dirty="0">
                <a:solidFill>
                  <a:prstClr val="black"/>
                </a:solidFill>
                <a:latin typeface="Arial"/>
                <a:ea typeface="Times New Roman"/>
                <a:cs typeface="Times New Roman"/>
              </a:rPr>
              <a:t>, and then verify that a digital signature has been added.</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Close the Windows PowerShell prompt.</a:t>
            </a:r>
            <a:endParaRPr lang="en-GB" dirty="0"/>
          </a:p>
        </p:txBody>
      </p:sp>
      <p:sp>
        <p:nvSpPr>
          <p:cNvPr id="4" name="Slide Number Placeholder 3"/>
          <p:cNvSpPr>
            <a:spLocks noGrp="1"/>
          </p:cNvSpPr>
          <p:nvPr>
            <p:ph type="sldNum" sz="quarter" idx="10"/>
          </p:nvPr>
        </p:nvSpPr>
        <p:spPr/>
        <p:txBody>
          <a:bodyPr/>
          <a:lstStyle/>
          <a:p>
            <a:fld id="{9A96D835-AF93-4813-B9AB-F769FA76923E}" type="slidenum">
              <a:rPr lang="en-GB" smtClean="0"/>
              <a:t>16</a:t>
            </a:fld>
            <a:endParaRPr lang="en-GB"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Tree>
    <p:extLst>
      <p:ext uri="{BB962C8B-B14F-4D97-AF65-F5344CB8AC3E}">
        <p14:creationId xmlns:p14="http://schemas.microsoft.com/office/powerpoint/2010/main" val="3698481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A96D835-AF93-4813-B9AB-F769FA76923E}" type="slidenum">
              <a:rPr lang="en-GB" smtClean="0"/>
              <a:t>17</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Tree>
    <p:extLst>
      <p:ext uri="{BB962C8B-B14F-4D97-AF65-F5344CB8AC3E}">
        <p14:creationId xmlns:p14="http://schemas.microsoft.com/office/powerpoint/2010/main" val="2371557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Describe how to use a </a:t>
            </a:r>
            <a:r>
              <a:rPr lang="en-US" sz="1000" b="1" dirty="0">
                <a:latin typeface="Arial" panose="020B0604020202020204" pitchFamily="34" charset="0"/>
                <a:cs typeface="Arial" panose="020B0604020202020204" pitchFamily="34" charset="0"/>
              </a:rPr>
              <a:t>ForEach</a:t>
            </a:r>
            <a:r>
              <a:rPr lang="en-US" sz="1000" dirty="0">
                <a:latin typeface="Arial" panose="020B0604020202020204" pitchFamily="34" charset="0"/>
                <a:cs typeface="Arial" panose="020B0604020202020204" pitchFamily="34" charset="0"/>
              </a:rPr>
              <a:t> loop to process data.</a:t>
            </a:r>
            <a:endParaRPr lang="en-GB"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9A96D835-AF93-4813-B9AB-F769FA76923E}" type="slidenum">
              <a:rPr lang="en-GB" smtClean="0"/>
              <a:t>18</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Tree>
    <p:extLst>
      <p:ext uri="{BB962C8B-B14F-4D97-AF65-F5344CB8AC3E}">
        <p14:creationId xmlns:p14="http://schemas.microsoft.com/office/powerpoint/2010/main" val="3227887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solidFill>
                  <a:srgbClr val="000000"/>
                </a:solidFill>
                <a:latin typeface="Arial"/>
                <a:ea typeface="Calibri"/>
                <a:cs typeface="Times New Roman"/>
              </a:rPr>
              <a:t>Leave the virtual machines running for the next demonstration.</a:t>
            </a:r>
            <a:endParaRPr lang="en-GB" sz="1000" dirty="0">
              <a:latin typeface="Arial"/>
              <a:ea typeface="Calibri"/>
              <a:cs typeface="Times New Roman"/>
            </a:endParaRPr>
          </a:p>
          <a:p>
            <a:pPr>
              <a:lnSpc>
                <a:spcPct val="115000"/>
              </a:lnSpc>
              <a:spcAft>
                <a:spcPts val="1000"/>
              </a:spcAft>
            </a:pPr>
            <a:r>
              <a:rPr lang="en-GB" sz="1000" b="1" dirty="0">
                <a:latin typeface="Arial"/>
                <a:ea typeface="Calibri"/>
                <a:cs typeface="Times New Roman"/>
              </a:rPr>
              <a:t>Preparation Steps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For this demonstration, you need the </a:t>
            </a:r>
            <a:r>
              <a:rPr lang="en-GB" sz="1000" b="1" dirty="0">
                <a:latin typeface="Arial"/>
                <a:ea typeface="Calibri"/>
                <a:cs typeface="Times New Roman"/>
              </a:rPr>
              <a:t>10961C-LON-DC1</a:t>
            </a:r>
            <a:r>
              <a:rPr lang="en-GB" sz="1000" dirty="0">
                <a:latin typeface="Arial"/>
                <a:ea typeface="Calibri"/>
                <a:cs typeface="Times New Roman"/>
              </a:rPr>
              <a:t> and </a:t>
            </a:r>
            <a:r>
              <a:rPr lang="en-GB" sz="1000" b="1" dirty="0">
                <a:latin typeface="Arial"/>
                <a:ea typeface="Calibri"/>
                <a:cs typeface="Times New Roman"/>
              </a:rPr>
              <a:t>10961C-LON-CL1</a:t>
            </a:r>
            <a:r>
              <a:rPr lang="en-GB" sz="1000" dirty="0">
                <a:latin typeface="Arial"/>
                <a:ea typeface="Calibri"/>
                <a:cs typeface="Times New Roman"/>
              </a:rPr>
              <a:t> virtual machines. Start each virtual machine, and then sign in by using the user name </a:t>
            </a:r>
            <a:r>
              <a:rPr lang="en-GB" sz="1000" b="1" dirty="0">
                <a:latin typeface="Arial"/>
                <a:ea typeface="Calibri"/>
                <a:cs typeface="Times New Roman"/>
              </a:rPr>
              <a:t>Adatum\Administrator</a:t>
            </a:r>
            <a:r>
              <a:rPr lang="en-GB" sz="1000" dirty="0">
                <a:latin typeface="Arial"/>
                <a:ea typeface="Calibri"/>
                <a:cs typeface="Times New Roman"/>
              </a:rPr>
              <a:t> and the password </a:t>
            </a:r>
            <a:r>
              <a:rPr lang="en-GB" sz="1000" b="1" dirty="0">
                <a:latin typeface="Arial"/>
                <a:ea typeface="Calibri"/>
                <a:cs typeface="Times New Roman"/>
              </a:rPr>
              <a:t>Pa55w.rd</a:t>
            </a:r>
            <a:r>
              <a:rPr lang="en-GB" sz="1000" dirty="0">
                <a:latin typeface="Arial"/>
                <a:ea typeface="Calibri"/>
                <a:cs typeface="Times New Roman"/>
              </a:rPr>
              <a:t>.</a:t>
            </a:r>
          </a:p>
          <a:p>
            <a:pPr>
              <a:lnSpc>
                <a:spcPct val="115000"/>
              </a:lnSpc>
              <a:spcAft>
                <a:spcPts val="1000"/>
              </a:spcAft>
            </a:pPr>
            <a:r>
              <a:rPr lang="en-GB" sz="1000" dirty="0">
                <a:latin typeface="Arial"/>
                <a:ea typeface="Calibri"/>
                <a:cs typeface="Times New Roman"/>
              </a:rPr>
              <a:t>Rename </a:t>
            </a:r>
            <a:r>
              <a:rPr lang="en-GB" sz="1000" b="1" dirty="0">
                <a:latin typeface="Arial"/>
                <a:ea typeface="Calibri"/>
                <a:cs typeface="Times New Roman"/>
              </a:rPr>
              <a:t>E:\Mod08\Democode\10961C_Mod08_Demo3.txt</a:t>
            </a:r>
            <a:r>
              <a:rPr lang="en-GB" sz="1000" dirty="0">
                <a:latin typeface="Arial"/>
                <a:ea typeface="Calibri"/>
                <a:cs typeface="Times New Roman"/>
              </a:rPr>
              <a:t> to </a:t>
            </a:r>
            <a:r>
              <a:rPr lang="en-GB" sz="1000" b="1" dirty="0">
                <a:latin typeface="Arial"/>
                <a:ea typeface="Calibri"/>
                <a:cs typeface="Times New Roman"/>
              </a:rPr>
              <a:t>10961C_Mod08_Demo3.ps1</a:t>
            </a:r>
            <a:r>
              <a:rPr lang="en-GB" sz="1000" dirty="0">
                <a:latin typeface="Arial"/>
                <a:ea typeface="Calibri"/>
                <a:cs typeface="Times New Roman"/>
              </a:rPr>
              <a:t>.</a:t>
            </a:r>
          </a:p>
          <a:p>
            <a:pPr>
              <a:lnSpc>
                <a:spcPct val="115000"/>
              </a:lnSpc>
              <a:spcAft>
                <a:spcPts val="1000"/>
              </a:spcAft>
            </a:pPr>
            <a:r>
              <a:rPr lang="en-GB" sz="1000" b="1" dirty="0">
                <a:latin typeface="Arial"/>
                <a:ea typeface="Calibri"/>
                <a:cs typeface="Times New Roman"/>
              </a:rPr>
              <a:t>Demonstration Steps</a:t>
            </a:r>
            <a:endParaRPr lang="en-GB"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open </a:t>
            </a:r>
            <a:r>
              <a:rPr lang="en-US" sz="1000" b="1" dirty="0">
                <a:effectLst/>
                <a:latin typeface="Arial"/>
                <a:ea typeface="Times New Roman"/>
                <a:cs typeface="Times New Roman"/>
              </a:rPr>
              <a:t>File Explorer</a:t>
            </a:r>
            <a:r>
              <a:rPr lang="en-US" sz="1000" dirty="0">
                <a:effectLst/>
                <a:latin typeface="Arial"/>
                <a:ea typeface="Times New Roman"/>
                <a:cs typeface="Times New Roman"/>
              </a:rPr>
              <a:t>, and then browse to </a:t>
            </a:r>
            <a:r>
              <a:rPr lang="en-US" sz="1000" b="1" dirty="0">
                <a:effectLst/>
                <a:latin typeface="Arial"/>
                <a:ea typeface="Times New Roman"/>
                <a:cs typeface="Times New Roman"/>
              </a:rPr>
              <a:t>E:\Mod08\Democode</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Right-click </a:t>
            </a:r>
            <a:r>
              <a:rPr lang="en-US" sz="1000" b="1" dirty="0">
                <a:effectLst/>
                <a:latin typeface="Arial"/>
                <a:ea typeface="Times New Roman"/>
                <a:cs typeface="Times New Roman"/>
              </a:rPr>
              <a:t>10961C_Mod08_Demo3.ps1</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Edit</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In Windows PowerShell ISE, review the code.</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Press F5 to run the script.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Close Windows PowerShell ISE.</a:t>
            </a: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A96D835-AF93-4813-B9AB-F769FA76923E}" type="slidenum">
              <a:rPr lang="en-GB" smtClean="0"/>
              <a:t>19</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Tree>
    <p:extLst>
      <p:ext uri="{BB962C8B-B14F-4D97-AF65-F5344CB8AC3E}">
        <p14:creationId xmlns:p14="http://schemas.microsoft.com/office/powerpoint/2010/main" val="1927247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Briefly describe the lessons in this module.</a:t>
            </a:r>
          </a:p>
        </p:txBody>
      </p:sp>
      <p:sp>
        <p:nvSpPr>
          <p:cNvPr id="4" name="Slide Number Placeholder 3"/>
          <p:cNvSpPr>
            <a:spLocks noGrp="1"/>
          </p:cNvSpPr>
          <p:nvPr>
            <p:ph type="sldNum" sz="quarter" idx="10"/>
          </p:nvPr>
        </p:nvSpPr>
        <p:spPr/>
        <p:txBody>
          <a:bodyPr/>
          <a:lstStyle/>
          <a:p>
            <a:fld id="{9A96D835-AF93-4813-B9AB-F769FA76923E}" type="slidenum">
              <a:rPr lang="en-GB" smtClean="0"/>
              <a:t>2</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Tree>
    <p:extLst>
      <p:ext uri="{BB962C8B-B14F-4D97-AF65-F5344CB8AC3E}">
        <p14:creationId xmlns:p14="http://schemas.microsoft.com/office/powerpoint/2010/main" val="32881618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Describe how the </a:t>
            </a:r>
            <a:r>
              <a:rPr lang="en-GB" sz="1000" b="1" dirty="0">
                <a:latin typeface="Arial"/>
                <a:ea typeface="Calibri"/>
                <a:cs typeface="Times New Roman"/>
              </a:rPr>
              <a:t>If</a:t>
            </a:r>
            <a:r>
              <a:rPr lang="en-GB" sz="1000" dirty="0">
                <a:latin typeface="Arial"/>
                <a:ea typeface="Calibri"/>
                <a:cs typeface="Times New Roman"/>
              </a:rPr>
              <a:t> construct can be used to make decisions.</a:t>
            </a:r>
          </a:p>
        </p:txBody>
      </p:sp>
      <p:sp>
        <p:nvSpPr>
          <p:cNvPr id="4" name="Slide Number Placeholder 3"/>
          <p:cNvSpPr>
            <a:spLocks noGrp="1"/>
          </p:cNvSpPr>
          <p:nvPr>
            <p:ph type="sldNum" sz="quarter" idx="10"/>
          </p:nvPr>
        </p:nvSpPr>
        <p:spPr/>
        <p:txBody>
          <a:bodyPr/>
          <a:lstStyle/>
          <a:p>
            <a:fld id="{9A96D835-AF93-4813-B9AB-F769FA76923E}" type="slidenum">
              <a:rPr lang="en-GB" smtClean="0"/>
              <a:t>20</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Tree>
    <p:extLst>
      <p:ext uri="{BB962C8B-B14F-4D97-AF65-F5344CB8AC3E}">
        <p14:creationId xmlns:p14="http://schemas.microsoft.com/office/powerpoint/2010/main" val="34515797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For this script to work properly, the </a:t>
            </a:r>
            <a:r>
              <a:rPr lang="en-GB" sz="1000" b="1" dirty="0">
                <a:latin typeface="Arial"/>
                <a:ea typeface="Calibri"/>
                <a:cs typeface="Times New Roman"/>
              </a:rPr>
              <a:t>If</a:t>
            </a:r>
            <a:r>
              <a:rPr lang="en-GB" sz="1000" dirty="0">
                <a:latin typeface="Arial"/>
                <a:ea typeface="Calibri"/>
                <a:cs typeface="Times New Roman"/>
              </a:rPr>
              <a:t> and </a:t>
            </a:r>
            <a:r>
              <a:rPr lang="en-GB" sz="1000" b="1" dirty="0">
                <a:latin typeface="Arial"/>
                <a:ea typeface="Calibri"/>
                <a:cs typeface="Times New Roman"/>
              </a:rPr>
              <a:t>ElseIf</a:t>
            </a:r>
            <a:r>
              <a:rPr lang="en-GB" sz="1000" dirty="0">
                <a:latin typeface="Arial"/>
                <a:ea typeface="Calibri"/>
                <a:cs typeface="Times New Roman"/>
              </a:rPr>
              <a:t> conditions must be in the right order. If time permits, change the order of the conditions to show students that an inaccurate decision is made.</a:t>
            </a:r>
          </a:p>
          <a:p>
            <a:pPr>
              <a:lnSpc>
                <a:spcPct val="115000"/>
              </a:lnSpc>
              <a:spcAft>
                <a:spcPts val="1000"/>
              </a:spcAft>
            </a:pPr>
            <a:r>
              <a:rPr lang="en-GB" sz="1000" dirty="0">
                <a:latin typeface="Arial"/>
                <a:ea typeface="Calibri"/>
                <a:cs typeface="Times New Roman"/>
              </a:rPr>
              <a:t>Leave the virtual machines running for the next demonstration.</a:t>
            </a:r>
          </a:p>
          <a:p>
            <a:pPr>
              <a:lnSpc>
                <a:spcPct val="115000"/>
              </a:lnSpc>
              <a:spcAft>
                <a:spcPts val="1000"/>
              </a:spcAft>
            </a:pPr>
            <a:r>
              <a:rPr lang="en-GB" sz="1000" b="1" dirty="0">
                <a:latin typeface="Arial"/>
                <a:ea typeface="Calibri"/>
                <a:cs typeface="Times New Roman"/>
              </a:rPr>
              <a:t>Preparation Steps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For this demonstration, you need the </a:t>
            </a:r>
            <a:r>
              <a:rPr lang="en-GB" sz="1000" b="1" dirty="0">
                <a:latin typeface="Arial"/>
                <a:ea typeface="Calibri"/>
                <a:cs typeface="Times New Roman"/>
              </a:rPr>
              <a:t>10961C-LON-DC1</a:t>
            </a:r>
            <a:r>
              <a:rPr lang="en-GB" sz="1000" dirty="0">
                <a:latin typeface="Arial"/>
                <a:ea typeface="Calibri"/>
                <a:cs typeface="Times New Roman"/>
              </a:rPr>
              <a:t> and </a:t>
            </a:r>
            <a:r>
              <a:rPr lang="en-GB" sz="1000" b="1" dirty="0">
                <a:latin typeface="Arial"/>
                <a:ea typeface="Calibri"/>
                <a:cs typeface="Times New Roman"/>
              </a:rPr>
              <a:t>10961C-LON-CL1</a:t>
            </a:r>
            <a:r>
              <a:rPr lang="en-GB" sz="1000" dirty="0">
                <a:latin typeface="Arial"/>
                <a:ea typeface="Calibri"/>
                <a:cs typeface="Times New Roman"/>
              </a:rPr>
              <a:t> virtual machines. Start each virtual machine, and then sign in by using the user name </a:t>
            </a:r>
            <a:r>
              <a:rPr lang="en-GB" sz="1000" b="1" dirty="0">
                <a:latin typeface="Arial"/>
                <a:ea typeface="Calibri"/>
                <a:cs typeface="Times New Roman"/>
              </a:rPr>
              <a:t>Adatum\Administrator</a:t>
            </a:r>
            <a:r>
              <a:rPr lang="en-GB" sz="1000" dirty="0">
                <a:latin typeface="Arial"/>
                <a:ea typeface="Calibri"/>
                <a:cs typeface="Times New Roman"/>
              </a:rPr>
              <a:t> and the password </a:t>
            </a:r>
            <a:r>
              <a:rPr lang="en-GB" sz="1000" b="1" dirty="0">
                <a:latin typeface="Arial"/>
                <a:ea typeface="Calibri"/>
                <a:cs typeface="Times New Roman"/>
              </a:rPr>
              <a:t>Pa55w.rd</a:t>
            </a:r>
            <a:r>
              <a:rPr lang="en-GB" sz="1000" dirty="0">
                <a:latin typeface="Arial"/>
                <a:ea typeface="Calibri"/>
                <a:cs typeface="Times New Roman"/>
              </a:rPr>
              <a:t>.</a:t>
            </a:r>
          </a:p>
          <a:p>
            <a:pPr>
              <a:lnSpc>
                <a:spcPct val="115000"/>
              </a:lnSpc>
              <a:spcAft>
                <a:spcPts val="1000"/>
              </a:spcAft>
            </a:pPr>
            <a:r>
              <a:rPr lang="en-GB" sz="1000" dirty="0">
                <a:latin typeface="Arial"/>
                <a:ea typeface="Calibri"/>
                <a:cs typeface="Times New Roman"/>
              </a:rPr>
              <a:t>Rename </a:t>
            </a:r>
            <a:r>
              <a:rPr lang="en-GB" sz="1000" b="1" dirty="0">
                <a:latin typeface="Arial"/>
                <a:ea typeface="Calibri"/>
                <a:cs typeface="Times New Roman"/>
              </a:rPr>
              <a:t>E:\Mod08\Democode\10961C_Mod08_Demo4.txt</a:t>
            </a:r>
            <a:r>
              <a:rPr lang="en-GB" sz="1000" dirty="0">
                <a:latin typeface="Arial"/>
                <a:ea typeface="Calibri"/>
                <a:cs typeface="Times New Roman"/>
              </a:rPr>
              <a:t> to </a:t>
            </a:r>
            <a:r>
              <a:rPr lang="en-GB" sz="1000" b="1" dirty="0">
                <a:latin typeface="Arial"/>
                <a:ea typeface="Calibri"/>
                <a:cs typeface="Times New Roman"/>
              </a:rPr>
              <a:t>10961C_Mod08_Demo4.ps1</a:t>
            </a:r>
            <a:r>
              <a:rPr lang="en-GB" sz="1000" dirty="0">
                <a:latin typeface="Arial"/>
                <a:ea typeface="Calibri"/>
                <a:cs typeface="Times New Roman"/>
              </a:rPr>
              <a:t>.</a:t>
            </a:r>
          </a:p>
          <a:p>
            <a:pPr>
              <a:lnSpc>
                <a:spcPct val="115000"/>
              </a:lnSpc>
              <a:spcAft>
                <a:spcPts val="1000"/>
              </a:spcAft>
            </a:pPr>
            <a:r>
              <a:rPr lang="en-GB" sz="1000" b="1" dirty="0">
                <a:latin typeface="Arial"/>
                <a:ea typeface="Calibri"/>
                <a:cs typeface="Times New Roman"/>
              </a:rPr>
              <a:t>Demonstration Steps</a:t>
            </a:r>
            <a:endParaRPr lang="en-GB"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open </a:t>
            </a:r>
            <a:r>
              <a:rPr lang="en-US" sz="1000" b="1" dirty="0">
                <a:effectLst/>
                <a:latin typeface="Arial"/>
                <a:ea typeface="Times New Roman"/>
                <a:cs typeface="Times New Roman"/>
              </a:rPr>
              <a:t>File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E:\Mod08\Democode</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Right-click </a:t>
            </a:r>
            <a:r>
              <a:rPr lang="en-US" sz="1000" b="1" dirty="0">
                <a:effectLst/>
                <a:latin typeface="Arial"/>
                <a:ea typeface="Times New Roman"/>
                <a:cs typeface="Times New Roman"/>
              </a:rPr>
              <a:t>10961C_Mod08_Demo4.ps1</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Edit</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In Windows PowerShell ISE, review the code.</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Press F5 to run the script.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In line 1, update the value of </a:t>
            </a:r>
            <a:r>
              <a:rPr lang="en-US" sz="1000" i="1" dirty="0">
                <a:effectLst/>
                <a:latin typeface="Arial"/>
                <a:ea typeface="Times New Roman"/>
                <a:cs typeface="Times New Roman"/>
              </a:rPr>
              <a:t>$freeSpace</a:t>
            </a:r>
            <a:r>
              <a:rPr lang="en-US" sz="1000" dirty="0">
                <a:solidFill>
                  <a:srgbClr val="000000"/>
                </a:solidFill>
                <a:effectLst/>
                <a:latin typeface="Arial"/>
                <a:ea typeface="Times New Roman"/>
                <a:cs typeface="Times New Roman"/>
              </a:rPr>
              <a:t> to </a:t>
            </a:r>
            <a:r>
              <a:rPr lang="en-US" sz="1000" b="1" dirty="0">
                <a:effectLst/>
                <a:latin typeface="Arial"/>
                <a:ea typeface="Times New Roman"/>
                <a:cs typeface="Times New Roman"/>
              </a:rPr>
              <a:t>11GB</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Press F5 to run the script, and then click </a:t>
            </a:r>
            <a:r>
              <a:rPr lang="en-US" sz="1000" b="1" dirty="0">
                <a:effectLst/>
                <a:latin typeface="Arial"/>
                <a:ea typeface="Times New Roman"/>
                <a:cs typeface="Times New Roman"/>
              </a:rPr>
              <a:t>Yes</a:t>
            </a:r>
            <a:r>
              <a:rPr lang="en-US" sz="1000" dirty="0">
                <a:solidFill>
                  <a:srgbClr val="000000"/>
                </a:solidFill>
                <a:effectLst/>
                <a:latin typeface="Arial"/>
                <a:ea typeface="Times New Roman"/>
                <a:cs typeface="Times New Roman"/>
              </a:rPr>
              <a:t> to save the script.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In line 1, update the value of </a:t>
            </a:r>
            <a:r>
              <a:rPr lang="en-US" sz="1000" i="1" dirty="0">
                <a:effectLst/>
                <a:latin typeface="Arial"/>
                <a:ea typeface="Times New Roman"/>
                <a:cs typeface="Times New Roman"/>
              </a:rPr>
              <a:t>$freeSpace</a:t>
            </a:r>
            <a:r>
              <a:rPr lang="en-US" sz="1000" dirty="0">
                <a:solidFill>
                  <a:srgbClr val="000000"/>
                </a:solidFill>
                <a:effectLst/>
                <a:latin typeface="Arial"/>
                <a:ea typeface="Times New Roman"/>
                <a:cs typeface="Times New Roman"/>
              </a:rPr>
              <a:t> to </a:t>
            </a:r>
            <a:r>
              <a:rPr lang="en-US" sz="1000" b="1" dirty="0">
                <a:effectLst/>
                <a:latin typeface="Arial"/>
                <a:ea typeface="Times New Roman"/>
                <a:cs typeface="Times New Roman"/>
              </a:rPr>
              <a:t>22GB</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Press F5 to run the script, and then click </a:t>
            </a:r>
            <a:r>
              <a:rPr lang="en-US" sz="1000" b="1" dirty="0">
                <a:effectLst/>
                <a:latin typeface="Arial"/>
                <a:ea typeface="Times New Roman"/>
                <a:cs typeface="Times New Roman"/>
              </a:rPr>
              <a:t>Yes</a:t>
            </a:r>
            <a:r>
              <a:rPr lang="en-US" sz="1000" dirty="0">
                <a:solidFill>
                  <a:srgbClr val="000000"/>
                </a:solidFill>
                <a:effectLst/>
                <a:latin typeface="Arial"/>
                <a:ea typeface="Times New Roman"/>
                <a:cs typeface="Times New Roman"/>
              </a:rPr>
              <a:t> to save the script.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Close Windows PowerShell ISE.</a:t>
            </a: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A96D835-AF93-4813-B9AB-F769FA76923E}" type="slidenum">
              <a:rPr lang="en-GB" smtClean="0"/>
              <a:t>21</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Tree>
    <p:extLst>
      <p:ext uri="{BB962C8B-B14F-4D97-AF65-F5344CB8AC3E}">
        <p14:creationId xmlns:p14="http://schemas.microsoft.com/office/powerpoint/2010/main" val="423735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Describe how to use the </a:t>
            </a:r>
            <a:r>
              <a:rPr lang="en-GB" sz="1000" b="1" dirty="0">
                <a:latin typeface="Arial"/>
                <a:ea typeface="Calibri"/>
                <a:cs typeface="Times New Roman"/>
              </a:rPr>
              <a:t>Switch</a:t>
            </a:r>
            <a:r>
              <a:rPr lang="en-GB" sz="1000" dirty="0">
                <a:latin typeface="Arial"/>
                <a:ea typeface="Calibri"/>
                <a:cs typeface="Times New Roman"/>
              </a:rPr>
              <a:t> construct.</a:t>
            </a:r>
          </a:p>
        </p:txBody>
      </p:sp>
      <p:sp>
        <p:nvSpPr>
          <p:cNvPr id="4" name="Slide Number Placeholder 3"/>
          <p:cNvSpPr>
            <a:spLocks noGrp="1"/>
          </p:cNvSpPr>
          <p:nvPr>
            <p:ph type="sldNum" sz="quarter" idx="10"/>
          </p:nvPr>
        </p:nvSpPr>
        <p:spPr/>
        <p:txBody>
          <a:bodyPr/>
          <a:lstStyle/>
          <a:p>
            <a:fld id="{9A96D835-AF93-4813-B9AB-F769FA76923E}" type="slidenum">
              <a:rPr lang="en-GB" smtClean="0"/>
              <a:t>22</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Tree>
    <p:extLst>
      <p:ext uri="{BB962C8B-B14F-4D97-AF65-F5344CB8AC3E}">
        <p14:creationId xmlns:p14="http://schemas.microsoft.com/office/powerpoint/2010/main" val="1992126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Leave the virtual machines running for the next demonstration.</a:t>
            </a:r>
          </a:p>
          <a:p>
            <a:pPr>
              <a:lnSpc>
                <a:spcPct val="115000"/>
              </a:lnSpc>
              <a:spcAft>
                <a:spcPts val="1000"/>
              </a:spcAft>
            </a:pPr>
            <a:r>
              <a:rPr lang="en-GB" sz="1000" b="1" dirty="0">
                <a:latin typeface="Arial"/>
                <a:ea typeface="Calibri"/>
                <a:cs typeface="Times New Roman"/>
              </a:rPr>
              <a:t>Preparation Steps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For this demonstration, you need the </a:t>
            </a:r>
            <a:r>
              <a:rPr lang="en-GB" sz="1000" b="1" dirty="0">
                <a:latin typeface="Arial"/>
                <a:ea typeface="Calibri"/>
                <a:cs typeface="Times New Roman"/>
              </a:rPr>
              <a:t>10961C-LON-DC1</a:t>
            </a:r>
            <a:r>
              <a:rPr lang="en-GB" sz="1000" dirty="0">
                <a:latin typeface="Arial"/>
                <a:ea typeface="Calibri"/>
                <a:cs typeface="Times New Roman"/>
              </a:rPr>
              <a:t> and </a:t>
            </a:r>
            <a:r>
              <a:rPr lang="en-GB" sz="1000" b="1" dirty="0">
                <a:latin typeface="Arial"/>
                <a:ea typeface="Calibri"/>
                <a:cs typeface="Times New Roman"/>
              </a:rPr>
              <a:t>10961C-LON-CL1</a:t>
            </a:r>
            <a:r>
              <a:rPr lang="en-GB" sz="1000" dirty="0">
                <a:latin typeface="Arial"/>
                <a:ea typeface="Calibri"/>
                <a:cs typeface="Times New Roman"/>
              </a:rPr>
              <a:t> virtual machines. Start each virtual machine, and then sign in by using the user name </a:t>
            </a:r>
            <a:r>
              <a:rPr lang="en-GB" sz="1000" b="1" dirty="0">
                <a:latin typeface="Arial"/>
                <a:ea typeface="Calibri"/>
                <a:cs typeface="Times New Roman"/>
              </a:rPr>
              <a:t>Adatum\Administrator</a:t>
            </a:r>
            <a:r>
              <a:rPr lang="en-GB" sz="1000" dirty="0">
                <a:latin typeface="Arial"/>
                <a:ea typeface="Calibri"/>
                <a:cs typeface="Times New Roman"/>
              </a:rPr>
              <a:t> and the password </a:t>
            </a:r>
            <a:r>
              <a:rPr lang="en-GB" sz="1000" b="1" dirty="0">
                <a:latin typeface="Arial"/>
                <a:ea typeface="Calibri"/>
                <a:cs typeface="Times New Roman"/>
              </a:rPr>
              <a:t>Pa55w.rd</a:t>
            </a:r>
            <a:r>
              <a:rPr lang="en-GB" sz="1000" dirty="0">
                <a:latin typeface="Arial"/>
                <a:ea typeface="Calibri"/>
                <a:cs typeface="Times New Roman"/>
              </a:rPr>
              <a:t>.</a:t>
            </a:r>
          </a:p>
          <a:p>
            <a:pPr>
              <a:lnSpc>
                <a:spcPct val="115000"/>
              </a:lnSpc>
              <a:spcAft>
                <a:spcPts val="1000"/>
              </a:spcAft>
            </a:pPr>
            <a:r>
              <a:rPr lang="en-GB" sz="1000" dirty="0">
                <a:latin typeface="Arial"/>
                <a:ea typeface="Calibri"/>
                <a:cs typeface="Times New Roman"/>
              </a:rPr>
              <a:t>Rename </a:t>
            </a:r>
            <a:r>
              <a:rPr lang="en-GB" sz="1000" b="1" dirty="0">
                <a:latin typeface="Arial"/>
                <a:ea typeface="Calibri"/>
                <a:cs typeface="Times New Roman"/>
              </a:rPr>
              <a:t>E:\Mod08\Democode\10961C_Mod08_Demo5.txt</a:t>
            </a:r>
            <a:r>
              <a:rPr lang="en-GB" sz="1000" dirty="0">
                <a:latin typeface="Arial"/>
                <a:ea typeface="Calibri"/>
                <a:cs typeface="Times New Roman"/>
              </a:rPr>
              <a:t> to </a:t>
            </a:r>
            <a:r>
              <a:rPr lang="en-GB" sz="1000" b="1" dirty="0">
                <a:latin typeface="Arial"/>
                <a:ea typeface="Calibri"/>
                <a:cs typeface="Times New Roman"/>
              </a:rPr>
              <a:t>10961C_Mod08_Demo5.ps1</a:t>
            </a:r>
            <a:r>
              <a:rPr lang="en-GB" sz="1000" dirty="0">
                <a:latin typeface="Arial"/>
                <a:ea typeface="Calibri"/>
                <a:cs typeface="Times New Roman"/>
              </a:rPr>
              <a:t>.</a:t>
            </a:r>
          </a:p>
          <a:p>
            <a:pPr>
              <a:lnSpc>
                <a:spcPct val="115000"/>
              </a:lnSpc>
              <a:spcAft>
                <a:spcPts val="1000"/>
              </a:spcAft>
            </a:pPr>
            <a:r>
              <a:rPr lang="en-GB" sz="1000" b="1" dirty="0">
                <a:latin typeface="Arial"/>
                <a:ea typeface="Calibri"/>
                <a:cs typeface="Times New Roman"/>
              </a:rPr>
              <a:t>Demonstration Steps</a:t>
            </a:r>
            <a:endParaRPr lang="en-GB"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open </a:t>
            </a:r>
            <a:r>
              <a:rPr lang="en-US" sz="1000" b="1" dirty="0">
                <a:effectLst/>
                <a:latin typeface="Arial"/>
                <a:ea typeface="Times New Roman"/>
                <a:cs typeface="Times New Roman"/>
              </a:rPr>
              <a:t>File Explorer</a:t>
            </a:r>
            <a:r>
              <a:rPr lang="en-US" sz="1000" dirty="0">
                <a:effectLst/>
                <a:latin typeface="Arial"/>
                <a:ea typeface="Times New Roman"/>
                <a:cs typeface="Times New Roman"/>
              </a:rPr>
              <a:t>, and then browse to </a:t>
            </a:r>
            <a:r>
              <a:rPr lang="en-US" sz="1000" b="1" dirty="0">
                <a:effectLst/>
                <a:latin typeface="Arial"/>
                <a:ea typeface="Times New Roman"/>
                <a:cs typeface="Times New Roman"/>
              </a:rPr>
              <a:t>E:\Mod08\Democode</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Right-click </a:t>
            </a:r>
            <a:r>
              <a:rPr lang="en-US" sz="1000" b="1" dirty="0">
                <a:effectLst/>
                <a:latin typeface="Arial"/>
                <a:ea typeface="Times New Roman"/>
                <a:cs typeface="Times New Roman"/>
              </a:rPr>
              <a:t>10961C_Mod08_Demo5.ps1</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Edit</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In Windows PowerShell ISE, review the code.</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Press F5 to run the script.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In line 1, update the value of </a:t>
            </a:r>
            <a:r>
              <a:rPr lang="en-US" sz="1000" i="1" dirty="0">
                <a:effectLst/>
                <a:latin typeface="Arial"/>
                <a:ea typeface="Times New Roman"/>
                <a:cs typeface="Times New Roman"/>
              </a:rPr>
              <a:t>$computer</a:t>
            </a:r>
            <a:r>
              <a:rPr lang="en-US" sz="1000" dirty="0">
                <a:solidFill>
                  <a:srgbClr val="000000"/>
                </a:solidFill>
                <a:effectLst/>
                <a:latin typeface="Arial"/>
                <a:ea typeface="Times New Roman"/>
                <a:cs typeface="Times New Roman"/>
              </a:rPr>
              <a:t> to </a:t>
            </a:r>
            <a:r>
              <a:rPr lang="en-US" sz="1000" b="1" dirty="0">
                <a:effectLst/>
                <a:latin typeface="Arial"/>
                <a:ea typeface="Times New Roman"/>
                <a:cs typeface="Times New Roman"/>
              </a:rPr>
              <a:t>VAN-SRV1</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Press F5 to run the script, and then click </a:t>
            </a:r>
            <a:r>
              <a:rPr lang="en-US" sz="1000" b="1" dirty="0">
                <a:effectLst/>
                <a:latin typeface="Arial"/>
                <a:ea typeface="Times New Roman"/>
                <a:cs typeface="Times New Roman"/>
              </a:rPr>
              <a:t>Yes</a:t>
            </a:r>
            <a:r>
              <a:rPr lang="en-US" sz="1000" dirty="0">
                <a:solidFill>
                  <a:srgbClr val="000000"/>
                </a:solidFill>
                <a:effectLst/>
                <a:latin typeface="Arial"/>
                <a:ea typeface="Times New Roman"/>
                <a:cs typeface="Times New Roman"/>
              </a:rPr>
              <a:t> to save the script.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In line 1, update the value of </a:t>
            </a:r>
            <a:r>
              <a:rPr lang="en-US" sz="1000" i="1" dirty="0">
                <a:effectLst/>
                <a:latin typeface="Arial"/>
                <a:ea typeface="Times New Roman"/>
                <a:cs typeface="Times New Roman"/>
              </a:rPr>
              <a:t>$computer</a:t>
            </a:r>
            <a:r>
              <a:rPr lang="en-US" sz="1000" dirty="0">
                <a:solidFill>
                  <a:srgbClr val="000000"/>
                </a:solidFill>
                <a:effectLst/>
                <a:latin typeface="Arial"/>
                <a:ea typeface="Times New Roman"/>
                <a:cs typeface="Times New Roman"/>
              </a:rPr>
              <a:t> to </a:t>
            </a:r>
            <a:r>
              <a:rPr lang="en-US" sz="1000" b="1" dirty="0">
                <a:effectLst/>
                <a:latin typeface="Arial"/>
                <a:ea typeface="Times New Roman"/>
                <a:cs typeface="Times New Roman"/>
              </a:rPr>
              <a:t>SEA-CL1</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Press F5 to run the script, and then click </a:t>
            </a:r>
            <a:r>
              <a:rPr lang="en-US" sz="1000" b="1" dirty="0">
                <a:effectLst/>
                <a:latin typeface="Arial"/>
                <a:ea typeface="Times New Roman"/>
                <a:cs typeface="Times New Roman"/>
              </a:rPr>
              <a:t>Yes</a:t>
            </a:r>
            <a:r>
              <a:rPr lang="en-US" sz="1000" dirty="0">
                <a:solidFill>
                  <a:srgbClr val="000000"/>
                </a:solidFill>
                <a:effectLst/>
                <a:latin typeface="Arial"/>
                <a:ea typeface="Times New Roman"/>
                <a:cs typeface="Times New Roman"/>
              </a:rPr>
              <a:t> to save the script.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In line 1, update the value of </a:t>
            </a:r>
            <a:r>
              <a:rPr lang="en-US" sz="1000" i="1" dirty="0">
                <a:effectLst/>
                <a:latin typeface="Arial"/>
                <a:ea typeface="Times New Roman"/>
                <a:cs typeface="Times New Roman"/>
              </a:rPr>
              <a:t>$computer</a:t>
            </a:r>
            <a:r>
              <a:rPr lang="en-US" sz="1000" dirty="0">
                <a:solidFill>
                  <a:srgbClr val="000000"/>
                </a:solidFill>
                <a:effectLst/>
                <a:latin typeface="Arial"/>
                <a:ea typeface="Times New Roman"/>
                <a:cs typeface="Times New Roman"/>
              </a:rPr>
              <a:t> to </a:t>
            </a:r>
            <a:r>
              <a:rPr lang="en-US" sz="1000" b="1" dirty="0">
                <a:effectLst/>
                <a:latin typeface="Arial"/>
                <a:ea typeface="Times New Roman"/>
                <a:cs typeface="Times New Roman"/>
              </a:rPr>
              <a:t>SEA-RDP</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Press F5 to run the script, and then click </a:t>
            </a:r>
            <a:r>
              <a:rPr lang="en-US" sz="1000" b="1" dirty="0">
                <a:effectLst/>
                <a:latin typeface="Arial"/>
                <a:ea typeface="Times New Roman"/>
                <a:cs typeface="Times New Roman"/>
              </a:rPr>
              <a:t>Yes</a:t>
            </a:r>
            <a:r>
              <a:rPr lang="en-US" sz="1000" dirty="0">
                <a:solidFill>
                  <a:srgbClr val="000000"/>
                </a:solidFill>
                <a:effectLst/>
                <a:latin typeface="Arial"/>
                <a:ea typeface="Times New Roman"/>
                <a:cs typeface="Times New Roman"/>
              </a:rPr>
              <a:t> to save the script.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Close Windows PowerShell ISE.</a:t>
            </a: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A96D835-AF93-4813-B9AB-F769FA76923E}" type="slidenum">
              <a:rPr lang="en-GB" smtClean="0"/>
              <a:t>23</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Tree>
    <p:extLst>
      <p:ext uri="{BB962C8B-B14F-4D97-AF65-F5344CB8AC3E}">
        <p14:creationId xmlns:p14="http://schemas.microsoft.com/office/powerpoint/2010/main" val="167507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Describe how the </a:t>
            </a:r>
            <a:r>
              <a:rPr lang="en-GB" sz="1000" b="1" dirty="0">
                <a:latin typeface="Arial"/>
                <a:ea typeface="Calibri"/>
                <a:cs typeface="Times New Roman"/>
              </a:rPr>
              <a:t>For</a:t>
            </a:r>
            <a:r>
              <a:rPr lang="en-GB" sz="1000" dirty="0">
                <a:latin typeface="Arial"/>
                <a:ea typeface="Calibri"/>
                <a:cs typeface="Times New Roman"/>
              </a:rPr>
              <a:t> construct can be used to perform a process a specific number of times.</a:t>
            </a:r>
          </a:p>
        </p:txBody>
      </p:sp>
      <p:sp>
        <p:nvSpPr>
          <p:cNvPr id="4" name="Slide Number Placeholder 3"/>
          <p:cNvSpPr>
            <a:spLocks noGrp="1"/>
          </p:cNvSpPr>
          <p:nvPr>
            <p:ph type="sldNum" sz="quarter" idx="10"/>
          </p:nvPr>
        </p:nvSpPr>
        <p:spPr/>
        <p:txBody>
          <a:bodyPr/>
          <a:lstStyle/>
          <a:p>
            <a:fld id="{9A96D835-AF93-4813-B9AB-F769FA76923E}" type="slidenum">
              <a:rPr lang="en-GB" smtClean="0"/>
              <a:t>24</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Tree>
    <p:extLst>
      <p:ext uri="{BB962C8B-B14F-4D97-AF65-F5344CB8AC3E}">
        <p14:creationId xmlns:p14="http://schemas.microsoft.com/office/powerpoint/2010/main" val="12931474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Describe how </a:t>
            </a:r>
            <a:r>
              <a:rPr lang="en-GB" sz="1000" b="1" dirty="0">
                <a:latin typeface="Arial"/>
                <a:ea typeface="Calibri"/>
                <a:cs typeface="Times New Roman"/>
              </a:rPr>
              <a:t>Do..While</a:t>
            </a:r>
            <a:r>
              <a:rPr lang="en-GB" sz="1000" dirty="0">
                <a:latin typeface="Arial"/>
                <a:ea typeface="Calibri"/>
                <a:cs typeface="Times New Roman"/>
              </a:rPr>
              <a:t>, </a:t>
            </a:r>
            <a:r>
              <a:rPr lang="en-GB" sz="1000" b="1" dirty="0">
                <a:latin typeface="Arial"/>
                <a:ea typeface="Calibri"/>
                <a:cs typeface="Times New Roman"/>
              </a:rPr>
              <a:t>Do..Until</a:t>
            </a:r>
            <a:r>
              <a:rPr lang="en-GB" sz="1000" dirty="0">
                <a:latin typeface="Arial"/>
                <a:ea typeface="Calibri"/>
                <a:cs typeface="Times New Roman"/>
              </a:rPr>
              <a:t>, and </a:t>
            </a:r>
            <a:r>
              <a:rPr lang="en-GB" sz="1000" b="1" dirty="0">
                <a:latin typeface="Arial"/>
                <a:ea typeface="Calibri"/>
                <a:cs typeface="Times New Roman"/>
              </a:rPr>
              <a:t>While</a:t>
            </a:r>
            <a:r>
              <a:rPr lang="en-GB" sz="1000" dirty="0">
                <a:latin typeface="Arial"/>
                <a:ea typeface="Calibri"/>
                <a:cs typeface="Times New Roman"/>
              </a:rPr>
              <a:t> constructs can be used.</a:t>
            </a:r>
          </a:p>
        </p:txBody>
      </p:sp>
      <p:sp>
        <p:nvSpPr>
          <p:cNvPr id="4" name="Slide Number Placeholder 3"/>
          <p:cNvSpPr>
            <a:spLocks noGrp="1"/>
          </p:cNvSpPr>
          <p:nvPr>
            <p:ph type="sldNum" sz="quarter" idx="10"/>
          </p:nvPr>
        </p:nvSpPr>
        <p:spPr/>
        <p:txBody>
          <a:bodyPr/>
          <a:lstStyle/>
          <a:p>
            <a:fld id="{9A96D835-AF93-4813-B9AB-F769FA76923E}" type="slidenum">
              <a:rPr lang="en-GB" smtClean="0"/>
              <a:t>25</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Tree>
    <p:extLst>
      <p:ext uri="{BB962C8B-B14F-4D97-AF65-F5344CB8AC3E}">
        <p14:creationId xmlns:p14="http://schemas.microsoft.com/office/powerpoint/2010/main" val="8342858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A96D835-AF93-4813-B9AB-F769FA76923E}" type="slidenum">
              <a:rPr lang="en-GB" smtClean="0"/>
              <a:t>26</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Tree>
    <p:extLst>
      <p:ext uri="{BB962C8B-B14F-4D97-AF65-F5344CB8AC3E}">
        <p14:creationId xmlns:p14="http://schemas.microsoft.com/office/powerpoint/2010/main" val="12388406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Describe how </a:t>
            </a:r>
            <a:r>
              <a:rPr lang="en-GB" sz="1000" b="1" dirty="0">
                <a:latin typeface="Arial"/>
                <a:ea typeface="Calibri"/>
                <a:cs typeface="Times New Roman"/>
              </a:rPr>
              <a:t>Continue</a:t>
            </a:r>
            <a:r>
              <a:rPr lang="en-GB" sz="1000" dirty="0">
                <a:latin typeface="Arial"/>
                <a:ea typeface="Calibri"/>
                <a:cs typeface="Times New Roman"/>
              </a:rPr>
              <a:t> and </a:t>
            </a:r>
            <a:r>
              <a:rPr lang="en-GB" sz="1000" b="1" dirty="0">
                <a:latin typeface="Arial"/>
                <a:ea typeface="Calibri"/>
                <a:cs typeface="Times New Roman"/>
              </a:rPr>
              <a:t>Break</a:t>
            </a:r>
            <a:r>
              <a:rPr lang="en-GB" sz="1000" dirty="0">
                <a:latin typeface="Arial"/>
                <a:ea typeface="Calibri"/>
                <a:cs typeface="Times New Roman"/>
              </a:rPr>
              <a:t> can be used to control loop processing.</a:t>
            </a:r>
          </a:p>
        </p:txBody>
      </p:sp>
      <p:sp>
        <p:nvSpPr>
          <p:cNvPr id="4" name="Slide Number Placeholder 3"/>
          <p:cNvSpPr>
            <a:spLocks noGrp="1"/>
          </p:cNvSpPr>
          <p:nvPr>
            <p:ph type="sldNum" sz="quarter" idx="10"/>
          </p:nvPr>
        </p:nvSpPr>
        <p:spPr/>
        <p:txBody>
          <a:bodyPr/>
          <a:lstStyle/>
          <a:p>
            <a:fld id="{9A96D835-AF93-4813-B9AB-F769FA76923E}" type="slidenum">
              <a:rPr lang="en-GB" smtClean="0"/>
              <a:t>27</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Tree>
    <p:extLst>
      <p:ext uri="{BB962C8B-B14F-4D97-AF65-F5344CB8AC3E}">
        <p14:creationId xmlns:p14="http://schemas.microsoft.com/office/powerpoint/2010/main" val="27143659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A96D835-AF93-4813-B9AB-F769FA76923E}" type="slidenum">
              <a:rPr lang="en-GB" smtClean="0"/>
              <a:t>28</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Tree>
    <p:extLst>
      <p:ext uri="{BB962C8B-B14F-4D97-AF65-F5344CB8AC3E}">
        <p14:creationId xmlns:p14="http://schemas.microsoft.com/office/powerpoint/2010/main" val="8503346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Explain how </a:t>
            </a:r>
            <a:r>
              <a:rPr lang="en-GB" sz="1000" b="1" dirty="0">
                <a:latin typeface="Arial"/>
                <a:ea typeface="Calibri"/>
                <a:cs typeface="Times New Roman"/>
              </a:rPr>
              <a:t>Get-Content</a:t>
            </a:r>
            <a:r>
              <a:rPr lang="en-GB" sz="1000" dirty="0">
                <a:latin typeface="Arial"/>
                <a:ea typeface="Calibri"/>
                <a:cs typeface="Times New Roman"/>
              </a:rPr>
              <a:t> can be used to retrieve data from a text file.</a:t>
            </a:r>
          </a:p>
        </p:txBody>
      </p:sp>
      <p:sp>
        <p:nvSpPr>
          <p:cNvPr id="4" name="Slide Number Placeholder 3"/>
          <p:cNvSpPr>
            <a:spLocks noGrp="1"/>
          </p:cNvSpPr>
          <p:nvPr>
            <p:ph type="sldNum" sz="quarter" idx="10"/>
          </p:nvPr>
        </p:nvSpPr>
        <p:spPr/>
        <p:txBody>
          <a:bodyPr/>
          <a:lstStyle/>
          <a:p>
            <a:fld id="{9A96D835-AF93-4813-B9AB-F769FA76923E}" type="slidenum">
              <a:rPr lang="en-GB" smtClean="0"/>
              <a:t>29</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Tree>
    <p:extLst>
      <p:ext uri="{BB962C8B-B14F-4D97-AF65-F5344CB8AC3E}">
        <p14:creationId xmlns:p14="http://schemas.microsoft.com/office/powerpoint/2010/main" val="905528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Briefly describe the topics included in this lesson.</a:t>
            </a:r>
          </a:p>
        </p:txBody>
      </p:sp>
      <p:sp>
        <p:nvSpPr>
          <p:cNvPr id="4" name="Slide Number Placeholder 3"/>
          <p:cNvSpPr>
            <a:spLocks noGrp="1"/>
          </p:cNvSpPr>
          <p:nvPr>
            <p:ph type="sldNum" sz="quarter" idx="10"/>
          </p:nvPr>
        </p:nvSpPr>
        <p:spPr/>
        <p:txBody>
          <a:bodyPr/>
          <a:lstStyle/>
          <a:p>
            <a:fld id="{9A96D835-AF93-4813-B9AB-F769FA76923E}" type="slidenum">
              <a:rPr lang="en-GB" smtClean="0"/>
              <a:t>3</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Tree>
    <p:extLst>
      <p:ext uri="{BB962C8B-B14F-4D97-AF65-F5344CB8AC3E}">
        <p14:creationId xmlns:p14="http://schemas.microsoft.com/office/powerpoint/2010/main" val="4293778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Describe how to import a CSV file and how to work with the imported data.</a:t>
            </a:r>
          </a:p>
        </p:txBody>
      </p:sp>
      <p:sp>
        <p:nvSpPr>
          <p:cNvPr id="4" name="Slide Number Placeholder 3"/>
          <p:cNvSpPr>
            <a:spLocks noGrp="1"/>
          </p:cNvSpPr>
          <p:nvPr>
            <p:ph type="sldNum" sz="quarter" idx="10"/>
          </p:nvPr>
        </p:nvSpPr>
        <p:spPr/>
        <p:txBody>
          <a:bodyPr/>
          <a:lstStyle/>
          <a:p>
            <a:fld id="{9A96D835-AF93-4813-B9AB-F769FA76923E}" type="slidenum">
              <a:rPr lang="en-GB" smtClean="0"/>
              <a:t>30</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Tree>
    <p:extLst>
      <p:ext uri="{BB962C8B-B14F-4D97-AF65-F5344CB8AC3E}">
        <p14:creationId xmlns:p14="http://schemas.microsoft.com/office/powerpoint/2010/main" val="7286833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Explain how to use </a:t>
            </a:r>
            <a:r>
              <a:rPr lang="en-GB" sz="1000" b="1" dirty="0">
                <a:latin typeface="Arial"/>
                <a:ea typeface="Calibri"/>
                <a:cs typeface="Times New Roman"/>
              </a:rPr>
              <a:t>Import-Clixml</a:t>
            </a:r>
            <a:r>
              <a:rPr lang="en-GB" sz="1000" dirty="0">
                <a:latin typeface="Arial"/>
                <a:ea typeface="Calibri"/>
                <a:cs typeface="Times New Roman"/>
              </a:rPr>
              <a:t> to import XML data from a file.</a:t>
            </a:r>
          </a:p>
        </p:txBody>
      </p:sp>
      <p:sp>
        <p:nvSpPr>
          <p:cNvPr id="4" name="Slide Number Placeholder 3"/>
          <p:cNvSpPr>
            <a:spLocks noGrp="1"/>
          </p:cNvSpPr>
          <p:nvPr>
            <p:ph type="sldNum" sz="quarter" idx="10"/>
          </p:nvPr>
        </p:nvSpPr>
        <p:spPr/>
        <p:txBody>
          <a:bodyPr/>
          <a:lstStyle/>
          <a:p>
            <a:fld id="{9A96D835-AF93-4813-B9AB-F769FA76923E}" type="slidenum">
              <a:rPr lang="en-GB" smtClean="0"/>
              <a:t>31</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Tree>
    <p:extLst>
      <p:ext uri="{BB962C8B-B14F-4D97-AF65-F5344CB8AC3E}">
        <p14:creationId xmlns:p14="http://schemas.microsoft.com/office/powerpoint/2010/main" val="8157536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Explain how data in the JSON format can be retrieved from files or web services.</a:t>
            </a:r>
            <a:endParaRPr lang="en-GB"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9A96D835-AF93-4813-B9AB-F769FA76923E}" type="slidenum">
              <a:rPr lang="en-GB" smtClean="0"/>
              <a:t>32</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Tree>
    <p:extLst>
      <p:ext uri="{BB962C8B-B14F-4D97-AF65-F5344CB8AC3E}">
        <p14:creationId xmlns:p14="http://schemas.microsoft.com/office/powerpoint/2010/main" val="21185374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If time permits, you can enhance this demonstration by opening each of the data files in Notepad and reviewing the contents.</a:t>
            </a:r>
          </a:p>
          <a:p>
            <a:pPr>
              <a:lnSpc>
                <a:spcPct val="115000"/>
              </a:lnSpc>
              <a:spcAft>
                <a:spcPts val="1000"/>
              </a:spcAft>
            </a:pPr>
            <a:r>
              <a:rPr lang="en-GB" sz="1000" dirty="0">
                <a:latin typeface="Arial"/>
                <a:ea typeface="Calibri"/>
                <a:cs typeface="Times New Roman"/>
              </a:rPr>
              <a:t>To prepare for the next module, shut down all of the virtual machines and revert them. </a:t>
            </a:r>
          </a:p>
          <a:p>
            <a:pPr>
              <a:lnSpc>
                <a:spcPct val="115000"/>
              </a:lnSpc>
              <a:spcAft>
                <a:spcPts val="1000"/>
              </a:spcAft>
            </a:pPr>
            <a:r>
              <a:rPr lang="en-GB" sz="1000" b="1" dirty="0">
                <a:latin typeface="Arial"/>
                <a:ea typeface="Calibri"/>
                <a:cs typeface="Times New Roman"/>
              </a:rPr>
              <a:t>Preparation Steps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For this demonstration, you need the </a:t>
            </a:r>
            <a:r>
              <a:rPr lang="en-GB" sz="1000" b="1" dirty="0">
                <a:latin typeface="Arial"/>
                <a:ea typeface="Calibri"/>
                <a:cs typeface="Times New Roman"/>
              </a:rPr>
              <a:t>10961C-LON-DC1</a:t>
            </a:r>
            <a:r>
              <a:rPr lang="en-GB" sz="1000" dirty="0">
                <a:latin typeface="Arial"/>
                <a:ea typeface="Calibri"/>
                <a:cs typeface="Times New Roman"/>
              </a:rPr>
              <a:t> and </a:t>
            </a:r>
            <a:r>
              <a:rPr lang="en-GB" sz="1000" b="1" dirty="0">
                <a:latin typeface="Arial"/>
                <a:ea typeface="Calibri"/>
                <a:cs typeface="Times New Roman"/>
              </a:rPr>
              <a:t>10961C-LON-CL1</a:t>
            </a:r>
            <a:r>
              <a:rPr lang="en-GB" sz="1000" dirty="0">
                <a:latin typeface="Arial"/>
                <a:ea typeface="Calibri"/>
                <a:cs typeface="Times New Roman"/>
              </a:rPr>
              <a:t> virtual machines. Start each virtual machine, and then sign in by using the user name </a:t>
            </a:r>
            <a:r>
              <a:rPr lang="en-GB" sz="1000" b="1" dirty="0">
                <a:latin typeface="Arial"/>
                <a:ea typeface="Calibri"/>
                <a:cs typeface="Times New Roman"/>
              </a:rPr>
              <a:t>Adatum\Administrator</a:t>
            </a:r>
            <a:r>
              <a:rPr lang="en-GB" sz="1000" dirty="0">
                <a:latin typeface="Arial"/>
                <a:ea typeface="Calibri"/>
                <a:cs typeface="Times New Roman"/>
              </a:rPr>
              <a:t> and the password </a:t>
            </a:r>
            <a:r>
              <a:rPr lang="en-GB" sz="1000" b="1" dirty="0">
                <a:latin typeface="Arial"/>
                <a:ea typeface="Calibri"/>
                <a:cs typeface="Times New Roman"/>
              </a:rPr>
              <a:t>Pa55w.rd</a:t>
            </a:r>
            <a:r>
              <a:rPr lang="en-GB" sz="1000" dirty="0">
                <a:latin typeface="Arial"/>
                <a:ea typeface="Calibri"/>
                <a:cs typeface="Times New Roman"/>
              </a:rPr>
              <a:t>.</a:t>
            </a:r>
          </a:p>
          <a:p>
            <a:pPr>
              <a:lnSpc>
                <a:spcPct val="115000"/>
              </a:lnSpc>
              <a:spcAft>
                <a:spcPts val="1000"/>
              </a:spcAft>
            </a:pPr>
            <a:r>
              <a:rPr lang="en-GB" sz="1000" dirty="0">
                <a:latin typeface="Arial"/>
                <a:ea typeface="Calibri"/>
                <a:cs typeface="Times New Roman"/>
              </a:rPr>
              <a:t>Rename </a:t>
            </a:r>
            <a:r>
              <a:rPr lang="en-GB" sz="1000" b="1" dirty="0">
                <a:latin typeface="Arial"/>
                <a:ea typeface="Calibri"/>
                <a:cs typeface="Times New Roman"/>
              </a:rPr>
              <a:t>E:\Mod08\Democode\10961C_Mod08_Demo6.txt</a:t>
            </a:r>
            <a:r>
              <a:rPr lang="en-GB" sz="1000" dirty="0">
                <a:latin typeface="Arial"/>
                <a:ea typeface="Calibri"/>
                <a:cs typeface="Times New Roman"/>
              </a:rPr>
              <a:t> to </a:t>
            </a:r>
            <a:r>
              <a:rPr lang="en-GB" sz="1000" b="1" dirty="0">
                <a:latin typeface="Arial"/>
                <a:ea typeface="Calibri"/>
                <a:cs typeface="Times New Roman"/>
              </a:rPr>
              <a:t>10961C_Mod08_Demo6.ps1</a:t>
            </a:r>
            <a:r>
              <a:rPr lang="en-GB" sz="1000" dirty="0">
                <a:latin typeface="Arial"/>
                <a:ea typeface="Calibri"/>
                <a:cs typeface="Times New Roman"/>
              </a:rPr>
              <a:t>.</a:t>
            </a:r>
          </a:p>
          <a:p>
            <a:pPr>
              <a:lnSpc>
                <a:spcPct val="115000"/>
              </a:lnSpc>
              <a:spcAft>
                <a:spcPts val="1000"/>
              </a:spcAft>
            </a:pPr>
            <a:r>
              <a:rPr lang="en-GB" sz="1000" b="1" dirty="0">
                <a:latin typeface="Arial"/>
                <a:ea typeface="Calibri"/>
                <a:cs typeface="Times New Roman"/>
              </a:rPr>
              <a:t>Demonstration Steps</a:t>
            </a:r>
            <a:endParaRPr lang="en-GB"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click </a:t>
            </a:r>
            <a:r>
              <a:rPr lang="en-US" sz="1000" b="1" dirty="0">
                <a:effectLst/>
                <a:latin typeface="Arial"/>
                <a:ea typeface="Times New Roman"/>
                <a:cs typeface="Times New Roman"/>
              </a:rPr>
              <a:t>Start</a:t>
            </a:r>
            <a:r>
              <a:rPr lang="en-US" sz="1000" dirty="0">
                <a:effectLst/>
                <a:latin typeface="Arial"/>
                <a:ea typeface="Times New Roman"/>
                <a:cs typeface="Times New Roman"/>
              </a:rPr>
              <a:t>, type </a:t>
            </a:r>
            <a:r>
              <a:rPr lang="en-US" sz="1000" b="1" dirty="0">
                <a:effectLst/>
                <a:latin typeface="Arial"/>
                <a:ea typeface="Times New Roman"/>
                <a:cs typeface="Times New Roman"/>
              </a:rPr>
              <a:t>Powersh</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Windows PowerShell</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To retrieve data from a text file, at the Windows PowerShell prompt, type the following command, and then press Enter:</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Get-Content E:\Mod08\Democode\computers.txt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dirty="0">
                <a:effectLst/>
                <a:latin typeface="Arial"/>
                <a:ea typeface="Times New Roman"/>
                <a:cs typeface="Times New Roman"/>
              </a:rPr>
              <a:t>To place data from a text file into an array, at the Windows PowerShell prompt, type the following command, and then press Enter:</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$computers = Get-Content E:\Mod08\Democode\computers.txt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effectLst/>
                <a:latin typeface="Arial"/>
                <a:ea typeface="Times New Roman"/>
                <a:cs typeface="Times New Roman"/>
              </a:rPr>
              <a:t>To display the number of items in the </a:t>
            </a:r>
            <a:r>
              <a:rPr lang="en-US" sz="1000" i="1" dirty="0">
                <a:effectLst/>
                <a:latin typeface="Arial"/>
                <a:ea typeface="Times New Roman"/>
                <a:cs typeface="Times New Roman"/>
              </a:rPr>
              <a:t>$computers</a:t>
            </a:r>
            <a:r>
              <a:rPr lang="en-US" sz="1000" dirty="0">
                <a:effectLst/>
                <a:latin typeface="Arial"/>
                <a:ea typeface="Times New Roman"/>
                <a:cs typeface="Times New Roman"/>
              </a:rPr>
              <a:t> array, at the Windows PowerShell prompt, type the following command, and then press Enter:</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a:t>
            </a:r>
            <a:r>
              <a:rPr lang="en-US" sz="1000" dirty="0" err="1">
                <a:effectLst/>
                <a:latin typeface="Arial"/>
                <a:ea typeface="Times New Roman"/>
                <a:cs typeface="Times New Roman"/>
              </a:rPr>
              <a:t>computers.count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Times New Roman"/>
              </a:rPr>
              <a:t>To display the items in the </a:t>
            </a:r>
            <a:r>
              <a:rPr lang="en-US" sz="1000" i="1" dirty="0">
                <a:effectLst/>
                <a:latin typeface="Arial"/>
                <a:ea typeface="Times New Roman"/>
                <a:cs typeface="Times New Roman"/>
              </a:rPr>
              <a:t>$computers</a:t>
            </a:r>
            <a:r>
              <a:rPr lang="en-US" sz="1000" dirty="0">
                <a:effectLst/>
                <a:latin typeface="Arial"/>
                <a:ea typeface="Times New Roman"/>
                <a:cs typeface="Times New Roman"/>
              </a:rPr>
              <a:t> array, at the Windows PowerShell prompt, type the following command, and then press Enter:</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$computers</a:t>
            </a: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A96D835-AF93-4813-B9AB-F769FA76923E}" type="slidenum">
              <a:rPr lang="en-GB" smtClean="0"/>
              <a:t>33</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endParaRPr lang="en-GB" sz="1000" dirty="0">
              <a:latin typeface="Arial"/>
            </a:endParaRPr>
          </a:p>
        </p:txBody>
      </p:sp>
    </p:spTree>
    <p:extLst>
      <p:ext uri="{BB962C8B-B14F-4D97-AF65-F5344CB8AC3E}">
        <p14:creationId xmlns:p14="http://schemas.microsoft.com/office/powerpoint/2010/main" val="35063190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To import CSV data, at the Windows PowerShell prompt, type the following command, and then press Enter:</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Import-Csv E:\Mod08\Democode\users.csv</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To import CSV data into an array, at the Windows PowerShell prompt, type the following command, and then press Enter:</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$users = Import-Csv E:\Mod08\Democode\users.csv</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Times New Roman"/>
              </a:rPr>
              <a:t>To display the count of items in the array, at the Windows PowerShell prompt, type the following command, and then press Enter:</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users.count</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To display the first item in the array, at the Windows PowerShell prompt, type the following command, and then press Enter:</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$users[0]</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0"/>
            </a:pPr>
            <a:r>
              <a:rPr lang="en-US" sz="1000" dirty="0">
                <a:solidFill>
                  <a:prstClr val="black"/>
                </a:solidFill>
                <a:latin typeface="Arial"/>
                <a:ea typeface="Times New Roman"/>
                <a:cs typeface="Times New Roman"/>
              </a:rPr>
              <a:t>To display the property named </a:t>
            </a:r>
            <a:r>
              <a:rPr lang="en-US" sz="1000" b="1" dirty="0">
                <a:solidFill>
                  <a:prstClr val="black"/>
                </a:solidFill>
                <a:latin typeface="Arial"/>
                <a:ea typeface="Times New Roman"/>
                <a:cs typeface="Times New Roman"/>
              </a:rPr>
              <a:t>First</a:t>
            </a:r>
            <a:r>
              <a:rPr lang="en-US" sz="1000" dirty="0">
                <a:solidFill>
                  <a:prstClr val="black"/>
                </a:solidFill>
                <a:latin typeface="Arial"/>
                <a:ea typeface="Times New Roman"/>
                <a:cs typeface="Times New Roman"/>
              </a:rPr>
              <a:t> for the item, at the Windows PowerShell prompt, type the following command, and then press Enter:</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$users[0].First</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Times New Roman"/>
              </a:rPr>
              <a:t>To import data from an XML file, at the Windows PowerShell prompt, type the following command, and then press Enter:</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Import-Clixml E:\Mod08\Democode\users.xml</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Times New Roman"/>
              </a:rPr>
              <a:t>To import XML data into an array, at the Windows PowerShell prompt, type the following command, and then press Enter:</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$usersXml = Import-Clixml E:\Mod08\Democode\users.xml</a:t>
            </a:r>
          </a:p>
        </p:txBody>
      </p:sp>
      <p:sp>
        <p:nvSpPr>
          <p:cNvPr id="4" name="Slide Number Placeholder 3"/>
          <p:cNvSpPr>
            <a:spLocks noGrp="1"/>
          </p:cNvSpPr>
          <p:nvPr>
            <p:ph type="sldNum" sz="quarter" idx="10"/>
          </p:nvPr>
        </p:nvSpPr>
        <p:spPr/>
        <p:txBody>
          <a:bodyPr/>
          <a:lstStyle/>
          <a:p>
            <a:fld id="{9A96D835-AF93-4813-B9AB-F769FA76923E}" type="slidenum">
              <a:rPr lang="en-GB" smtClean="0"/>
              <a:t>34</a:t>
            </a:fld>
            <a:endParaRPr lang="en-GB"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endParaRPr lang="en-GB"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Tree>
    <p:extLst>
      <p:ext uri="{BB962C8B-B14F-4D97-AF65-F5344CB8AC3E}">
        <p14:creationId xmlns:p14="http://schemas.microsoft.com/office/powerpoint/2010/main" val="2684118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3"/>
            </a:pPr>
            <a:r>
              <a:rPr lang="en-US" sz="1000" dirty="0">
                <a:solidFill>
                  <a:prstClr val="black"/>
                </a:solidFill>
                <a:latin typeface="Arial"/>
                <a:ea typeface="Times New Roman"/>
                <a:cs typeface="Times New Roman"/>
              </a:rPr>
              <a:t>To view the number of items in the array, at the Windows PowerShell prompt, type the following command, and then press Enter:</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usersXml.count</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Times New Roman"/>
              </a:rPr>
              <a:t>To view the first item in the array, at the Windows PowerShell prompt, type the following command, and then press Enter:</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$usersXml[0]</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Times New Roman"/>
              </a:rPr>
              <a:t>To view the properties for the items in the array, at the Windows PowerShell prompt, type the following command, and then press Enter:</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$usersXml | Get-Member</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Times New Roman"/>
              </a:rPr>
              <a:t>Close the Windows PowerShell prompt.</a:t>
            </a:r>
            <a:endParaRPr lang="en-GB" dirty="0"/>
          </a:p>
        </p:txBody>
      </p:sp>
      <p:sp>
        <p:nvSpPr>
          <p:cNvPr id="4" name="Slide Number Placeholder 3"/>
          <p:cNvSpPr>
            <a:spLocks noGrp="1"/>
          </p:cNvSpPr>
          <p:nvPr>
            <p:ph type="sldNum" sz="quarter" idx="10"/>
          </p:nvPr>
        </p:nvSpPr>
        <p:spPr/>
        <p:txBody>
          <a:bodyPr/>
          <a:lstStyle/>
          <a:p>
            <a:fld id="{9A96D835-AF93-4813-B9AB-F769FA76923E}" type="slidenum">
              <a:rPr lang="en-GB" smtClean="0"/>
              <a:t>35</a:t>
            </a:fld>
            <a:endParaRPr lang="en-GB"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Tree>
    <p:extLst>
      <p:ext uri="{BB962C8B-B14F-4D97-AF65-F5344CB8AC3E}">
        <p14:creationId xmlns:p14="http://schemas.microsoft.com/office/powerpoint/2010/main" val="19113606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latin typeface="Arial"/>
                <a:ea typeface="Calibri"/>
                <a:cs typeface="Segoe UI"/>
              </a:rPr>
              <a:t>Before the students begin the lab, read the lab scenario and display the next slide. Before each exercise, read the scenario associated with the exercise to the class. The scenarios give context to the lab and exercises, and help to facilitate the discussion at the end of the lab. Remind the students to complete the discussion questions after the last lab exercise.</a:t>
            </a:r>
            <a:endParaRPr lang="en-GB" sz="1000" dirty="0">
              <a:latin typeface="Arial"/>
              <a:ea typeface="Calibri"/>
              <a:cs typeface="Times New Roman"/>
            </a:endParaRPr>
          </a:p>
          <a:p>
            <a:pPr>
              <a:lnSpc>
                <a:spcPct val="115000"/>
              </a:lnSpc>
              <a:spcAft>
                <a:spcPts val="1000"/>
              </a:spcAft>
            </a:pPr>
            <a:r>
              <a:rPr lang="en-GB" sz="1000" b="1" dirty="0">
                <a:latin typeface="Arial"/>
                <a:ea typeface="Calibri"/>
                <a:cs typeface="Times New Roman"/>
              </a:rPr>
              <a:t>Exercise 1: Signing a script</a:t>
            </a:r>
          </a:p>
          <a:p>
            <a:pPr>
              <a:lnSpc>
                <a:spcPct val="115000"/>
              </a:lnSpc>
              <a:spcAft>
                <a:spcPts val="1000"/>
              </a:spcAft>
            </a:pPr>
            <a:r>
              <a:rPr lang="en-GB" sz="1000" dirty="0">
                <a:latin typeface="Arial"/>
                <a:ea typeface="Calibri"/>
                <a:cs typeface="Times New Roman"/>
              </a:rPr>
              <a:t>In this exercise, you will learn how to modify the script execution policy and digitally sign a script.</a:t>
            </a:r>
          </a:p>
          <a:p>
            <a:pPr>
              <a:lnSpc>
                <a:spcPct val="115000"/>
              </a:lnSpc>
              <a:spcAft>
                <a:spcPts val="1000"/>
              </a:spcAft>
            </a:pPr>
            <a:r>
              <a:rPr lang="en-GB" sz="1000" b="1" dirty="0">
                <a:latin typeface="Arial"/>
                <a:ea typeface="Calibri"/>
                <a:cs typeface="Times New Roman"/>
              </a:rPr>
              <a:t>Exercise 2: Processing an array with a ForEach loop</a:t>
            </a:r>
          </a:p>
          <a:p>
            <a:pPr>
              <a:lnSpc>
                <a:spcPct val="115000"/>
              </a:lnSpc>
              <a:spcAft>
                <a:spcPts val="1000"/>
              </a:spcAft>
            </a:pPr>
            <a:r>
              <a:rPr lang="en-GB" sz="1000" dirty="0">
                <a:latin typeface="Arial"/>
                <a:ea typeface="Calibri"/>
                <a:cs typeface="Times New Roman"/>
              </a:rPr>
              <a:t>A. Datum is testing a new voice over IP (VoIP) and video conferencing system. To support this system, you must set the </a:t>
            </a:r>
            <a:r>
              <a:rPr lang="en-GB" sz="1000" i="1" dirty="0">
                <a:latin typeface="Arial"/>
                <a:ea typeface="Calibri"/>
                <a:cs typeface="Times New Roman"/>
              </a:rPr>
              <a:t>ipPhone</a:t>
            </a:r>
            <a:r>
              <a:rPr lang="en-GB" sz="1000" dirty="0">
                <a:latin typeface="Arial"/>
                <a:ea typeface="Calibri"/>
                <a:cs typeface="Times New Roman"/>
              </a:rPr>
              <a:t> attribute for a group of test users. The naming convention that has been selected for the </a:t>
            </a:r>
            <a:r>
              <a:rPr lang="en-GB" sz="1000" i="1" dirty="0">
                <a:latin typeface="Arial"/>
                <a:ea typeface="Calibri"/>
                <a:cs typeface="Times New Roman"/>
              </a:rPr>
              <a:t>ipPhone</a:t>
            </a:r>
            <a:r>
              <a:rPr lang="en-GB" sz="1000" dirty="0">
                <a:latin typeface="Arial"/>
                <a:ea typeface="Calibri"/>
                <a:cs typeface="Times New Roman"/>
              </a:rPr>
              <a:t> attribute is </a:t>
            </a:r>
            <a:r>
              <a:rPr lang="en-GB" sz="1000" b="1" dirty="0">
                <a:latin typeface="Arial"/>
                <a:ea typeface="Calibri"/>
                <a:cs typeface="Times New Roman"/>
              </a:rPr>
              <a:t>FirstName.LastName@adatum.com</a:t>
            </a:r>
            <a:r>
              <a:rPr lang="en-GB" sz="1000" dirty="0">
                <a:latin typeface="Arial"/>
                <a:ea typeface="Calibri"/>
                <a:cs typeface="Times New Roman"/>
              </a:rPr>
              <a:t>. </a:t>
            </a:r>
          </a:p>
          <a:p>
            <a:pPr>
              <a:lnSpc>
                <a:spcPct val="115000"/>
              </a:lnSpc>
              <a:spcAft>
                <a:spcPts val="1000"/>
              </a:spcAft>
            </a:pPr>
            <a:r>
              <a:rPr lang="en-GB" sz="1000" b="1" dirty="0">
                <a:latin typeface="Arial"/>
                <a:ea typeface="Calibri"/>
                <a:cs typeface="Times New Roman"/>
              </a:rPr>
              <a:t>Instructor Note:</a:t>
            </a:r>
            <a:r>
              <a:rPr lang="en-GB" sz="1000" dirty="0">
                <a:latin typeface="Arial"/>
                <a:ea typeface="Calibri"/>
                <a:cs typeface="Times New Roman"/>
              </a:rPr>
              <a:t> The detailed steps in the first task use relatively complex Windows PowerShell commands to create the test group, move the test group, and add members. There is no need for students to follow these exact steps. It is acceptable for students to use graphical tools, such as Active Directory Users and Computers, to create the group and add members.</a:t>
            </a:r>
          </a:p>
          <a:p>
            <a:pPr>
              <a:lnSpc>
                <a:spcPct val="115000"/>
              </a:lnSpc>
              <a:spcAft>
                <a:spcPts val="1000"/>
              </a:spcAft>
            </a:pPr>
            <a:r>
              <a:rPr lang="en-GB" sz="1000" b="1" dirty="0">
                <a:latin typeface="Arial"/>
                <a:ea typeface="Calibri"/>
                <a:cs typeface="Times New Roman"/>
              </a:rPr>
              <a:t>Exercise 3: Processing items by using If statements</a:t>
            </a:r>
          </a:p>
          <a:p>
            <a:pPr>
              <a:lnSpc>
                <a:spcPct val="115000"/>
              </a:lnSpc>
              <a:spcAft>
                <a:spcPts val="1000"/>
              </a:spcAft>
            </a:pPr>
            <a:r>
              <a:rPr lang="en-GB" sz="1000" dirty="0">
                <a:solidFill>
                  <a:srgbClr val="000000"/>
                </a:solidFill>
                <a:latin typeface="Arial"/>
                <a:ea typeface="Calibri"/>
                <a:cs typeface="Times New Roman"/>
              </a:rPr>
              <a:t>Some of the servers in your organization have services that do not start properly when the server is restarted. You want to create a script that can be used to start a specified list of services. When you have performed sufficient testing, you plan to configure a scheduled task that runs the script. During the testing phase, you will work with the Windows Time and Print Spooler services.</a:t>
            </a:r>
            <a:endParaRPr lang="en-GB" sz="1000" dirty="0">
              <a:latin typeface="Arial"/>
              <a:ea typeface="Calibri"/>
              <a:cs typeface="Times New Roman"/>
            </a:endParaRPr>
          </a:p>
          <a:p>
            <a:pPr>
              <a:lnSpc>
                <a:spcPct val="115000"/>
              </a:lnSpc>
              <a:spcAft>
                <a:spcPts val="1000"/>
              </a:spcAft>
            </a:pPr>
            <a:r>
              <a:rPr lang="en-GB" sz="1000" b="1" dirty="0">
                <a:latin typeface="Arial"/>
                <a:ea typeface="Calibri"/>
                <a:cs typeface="Times New Roman"/>
              </a:rPr>
              <a:t>Instructor Note:</a:t>
            </a:r>
            <a:r>
              <a:rPr lang="en-GB" sz="1000" dirty="0">
                <a:latin typeface="Arial"/>
                <a:ea typeface="Calibri"/>
                <a:cs typeface="Times New Roman"/>
              </a:rPr>
              <a:t> The detailed steps for the first task show a relatively complex way to accomplish the task by using Windows PowerShell. There is no need for students to use those exact steps to create the </a:t>
            </a:r>
            <a:r>
              <a:rPr lang="en-GB" sz="1000" b="1" dirty="0">
                <a:latin typeface="Arial"/>
                <a:ea typeface="Calibri"/>
                <a:cs typeface="Times New Roman"/>
              </a:rPr>
              <a:t>services.txt</a:t>
            </a:r>
            <a:r>
              <a:rPr lang="en-GB" sz="1000" dirty="0">
                <a:latin typeface="Arial"/>
                <a:ea typeface="Calibri"/>
                <a:cs typeface="Times New Roman"/>
              </a:rPr>
              <a:t> file. It is definitely acceptable to create and edit </a:t>
            </a:r>
            <a:r>
              <a:rPr lang="en-GB" sz="1000" b="1" dirty="0">
                <a:latin typeface="Arial"/>
                <a:ea typeface="Calibri"/>
                <a:cs typeface="Times New Roman"/>
              </a:rPr>
              <a:t>services.txt</a:t>
            </a:r>
            <a:r>
              <a:rPr lang="en-GB" sz="1000" dirty="0">
                <a:latin typeface="Arial"/>
                <a:ea typeface="Calibri"/>
                <a:cs typeface="Times New Roman"/>
              </a:rPr>
              <a:t> by using Notepad.</a:t>
            </a:r>
          </a:p>
          <a:p>
            <a:pPr>
              <a:lnSpc>
                <a:spcPct val="115000"/>
              </a:lnSpc>
              <a:spcAft>
                <a:spcPts val="1000"/>
              </a:spcAft>
            </a:pPr>
            <a:r>
              <a:rPr lang="en-GB" sz="1000" b="1" dirty="0">
                <a:latin typeface="Arial"/>
                <a:ea typeface="Calibri"/>
                <a:cs typeface="Times New Roman"/>
              </a:rPr>
              <a:t>Exercise 4: Creating a random password</a:t>
            </a:r>
          </a:p>
          <a:p>
            <a:pPr lvl="0">
              <a:lnSpc>
                <a:spcPct val="115000"/>
              </a:lnSpc>
              <a:spcAft>
                <a:spcPts val="1000"/>
              </a:spcAft>
            </a:pPr>
            <a:r>
              <a:rPr lang="en-GB" sz="1000" dirty="0">
                <a:latin typeface="Arial"/>
                <a:ea typeface="Calibri"/>
                <a:cs typeface="Times New Roman"/>
              </a:rPr>
              <a:t>In this exercise, you will use a </a:t>
            </a:r>
            <a:r>
              <a:rPr lang="en-GB" sz="1000" b="1" dirty="0">
                <a:latin typeface="Arial"/>
                <a:ea typeface="Calibri"/>
                <a:cs typeface="Times New Roman"/>
              </a:rPr>
              <a:t>For</a:t>
            </a:r>
            <a:r>
              <a:rPr lang="en-GB" sz="1000" dirty="0">
                <a:latin typeface="Arial"/>
                <a:ea typeface="Calibri"/>
                <a:cs typeface="Times New Roman"/>
              </a:rPr>
              <a:t> loop to create a password composed of a specified number of random characters and write it to the screen. The length of the password generated can be modified by updating the value of a variable at the start of the script. You must generate random numbers and convert them to </a:t>
            </a:r>
            <a:r>
              <a:rPr lang="en-GB" sz="1000" dirty="0">
                <a:solidFill>
                  <a:prstClr val="black"/>
                </a:solidFill>
                <a:latin typeface="Arial"/>
                <a:ea typeface="Calibri"/>
                <a:cs typeface="Times New Roman"/>
              </a:rPr>
              <a:t>characters.</a:t>
            </a:r>
          </a:p>
        </p:txBody>
      </p:sp>
      <p:sp>
        <p:nvSpPr>
          <p:cNvPr id="4" name="Slide Number Placeholder 3"/>
          <p:cNvSpPr>
            <a:spLocks noGrp="1"/>
          </p:cNvSpPr>
          <p:nvPr>
            <p:ph type="sldNum" sz="quarter" idx="10"/>
          </p:nvPr>
        </p:nvSpPr>
        <p:spPr/>
        <p:txBody>
          <a:bodyPr/>
          <a:lstStyle/>
          <a:p>
            <a:fld id="{9A96D835-AF93-4813-B9AB-F769FA76923E}" type="slidenum">
              <a:rPr lang="en-GB" smtClean="0"/>
              <a:t>36</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endParaRPr lang="en-GB" sz="1000" dirty="0">
              <a:latin typeface="Arial"/>
            </a:endParaRPr>
          </a:p>
        </p:txBody>
      </p:sp>
    </p:spTree>
    <p:extLst>
      <p:ext uri="{BB962C8B-B14F-4D97-AF65-F5344CB8AC3E}">
        <p14:creationId xmlns:p14="http://schemas.microsoft.com/office/powerpoint/2010/main" val="33565362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GB" sz="1000" b="1" dirty="0">
                <a:solidFill>
                  <a:prstClr val="black"/>
                </a:solidFill>
                <a:latin typeface="Arial"/>
                <a:ea typeface="Calibri"/>
                <a:cs typeface="Times New Roman"/>
              </a:rPr>
              <a:t>Instructor Note:</a:t>
            </a:r>
            <a:r>
              <a:rPr lang="en-GB" sz="1000" dirty="0">
                <a:solidFill>
                  <a:prstClr val="black"/>
                </a:solidFill>
                <a:latin typeface="Arial"/>
                <a:ea typeface="Calibri"/>
                <a:cs typeface="Times New Roman"/>
              </a:rPr>
              <a:t> If time permits, this exercise can be enhanced by writing the password to the file. Another enhancement would be using an additional </a:t>
            </a:r>
            <a:r>
              <a:rPr lang="en-GB" sz="1000" b="1" dirty="0">
                <a:solidFill>
                  <a:prstClr val="black"/>
                </a:solidFill>
                <a:latin typeface="Arial"/>
                <a:ea typeface="Calibri"/>
                <a:cs typeface="Times New Roman"/>
              </a:rPr>
              <a:t>For</a:t>
            </a:r>
            <a:r>
              <a:rPr lang="en-GB" sz="1000" dirty="0">
                <a:solidFill>
                  <a:prstClr val="black"/>
                </a:solidFill>
                <a:latin typeface="Arial"/>
                <a:ea typeface="Calibri"/>
                <a:cs typeface="Times New Roman"/>
              </a:rPr>
              <a:t> loop to create a specified number of passwords. Suggest this to students who complete the task before the others.</a:t>
            </a:r>
          </a:p>
          <a:p>
            <a:pPr lvl="0">
              <a:lnSpc>
                <a:spcPct val="115000"/>
              </a:lnSpc>
              <a:spcAft>
                <a:spcPts val="1000"/>
              </a:spcAft>
            </a:pPr>
            <a:r>
              <a:rPr lang="en-GB" sz="1000" b="1" dirty="0">
                <a:solidFill>
                  <a:prstClr val="black"/>
                </a:solidFill>
                <a:latin typeface="Arial"/>
                <a:ea typeface="Calibri"/>
                <a:cs typeface="Times New Roman"/>
              </a:rPr>
              <a:t>Exercise 5: Creating users based on a CSV file</a:t>
            </a:r>
          </a:p>
          <a:p>
            <a:pPr lvl="0">
              <a:lnSpc>
                <a:spcPct val="115000"/>
              </a:lnSpc>
              <a:spcAft>
                <a:spcPts val="1000"/>
              </a:spcAft>
            </a:pPr>
            <a:r>
              <a:rPr lang="en-GB" sz="1000" dirty="0">
                <a:solidFill>
                  <a:prstClr val="black"/>
                </a:solidFill>
                <a:latin typeface="Arial"/>
                <a:ea typeface="Calibri"/>
                <a:cs typeface="Times New Roman"/>
              </a:rPr>
              <a:t>In this exercise, you will import a CSV file and use the data to create user accounts in AD DS.</a:t>
            </a:r>
          </a:p>
          <a:p>
            <a:pPr lvl="0">
              <a:lnSpc>
                <a:spcPct val="115000"/>
              </a:lnSpc>
              <a:spcAft>
                <a:spcPts val="1000"/>
              </a:spcAft>
            </a:pPr>
            <a:r>
              <a:rPr lang="en-GB" sz="1000" b="1" dirty="0">
                <a:solidFill>
                  <a:prstClr val="black"/>
                </a:solidFill>
                <a:latin typeface="Arial"/>
                <a:ea typeface="Calibri"/>
                <a:cs typeface="Times New Roman"/>
              </a:rPr>
              <a:t>Instructor Note:</a:t>
            </a:r>
            <a:r>
              <a:rPr lang="en-GB" sz="1000" dirty="0">
                <a:solidFill>
                  <a:prstClr val="black"/>
                </a:solidFill>
                <a:latin typeface="Arial"/>
                <a:ea typeface="Calibri"/>
                <a:cs typeface="Times New Roman"/>
              </a:rPr>
              <a:t> The user accounts created in this exercise are disabled. That is because no password was configured during user creation.</a:t>
            </a:r>
            <a:endParaRPr lang="en-GB" dirty="0"/>
          </a:p>
        </p:txBody>
      </p:sp>
      <p:sp>
        <p:nvSpPr>
          <p:cNvPr id="4" name="Slide Number Placeholder 3"/>
          <p:cNvSpPr>
            <a:spLocks noGrp="1"/>
          </p:cNvSpPr>
          <p:nvPr>
            <p:ph type="sldNum" sz="quarter" idx="10"/>
          </p:nvPr>
        </p:nvSpPr>
        <p:spPr/>
        <p:txBody>
          <a:bodyPr/>
          <a:lstStyle/>
          <a:p>
            <a:fld id="{9A96D835-AF93-4813-B9AB-F769FA76923E}" type="slidenum">
              <a:rPr lang="en-GB" smtClean="0"/>
              <a:t>37</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Tree>
    <p:extLst>
      <p:ext uri="{BB962C8B-B14F-4D97-AF65-F5344CB8AC3E}">
        <p14:creationId xmlns:p14="http://schemas.microsoft.com/office/powerpoint/2010/main" val="38775379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9A96D835-AF93-4813-B9AB-F769FA76923E}" type="slidenum">
              <a:rPr lang="en-GB" smtClean="0"/>
              <a:t>38</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Tree>
    <p:extLst>
      <p:ext uri="{BB962C8B-B14F-4D97-AF65-F5344CB8AC3E}">
        <p14:creationId xmlns:p14="http://schemas.microsoft.com/office/powerpoint/2010/main" val="6569916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a:ea typeface="Calibri"/>
                <a:cs typeface="Times New Roman"/>
              </a:rPr>
              <a:t>Question</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When would you prefer to use a code signing certificate from a third-party certification authority rather than an internal certification authority?</a:t>
            </a:r>
          </a:p>
          <a:p>
            <a:pPr>
              <a:lnSpc>
                <a:spcPct val="115000"/>
              </a:lnSpc>
              <a:spcAft>
                <a:spcPts val="1000"/>
              </a:spcAft>
            </a:pPr>
            <a:r>
              <a:rPr lang="en-GB" sz="1000" b="1" dirty="0">
                <a:latin typeface="Arial"/>
                <a:ea typeface="Calibri"/>
                <a:cs typeface="Times New Roman"/>
              </a:rPr>
              <a:t>Answer</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A code signing certificate from an internal certification authority will only be trusted by internal clients. If you are signing scripts that will be used outside your organization, you should get the certificate from a third-party certification authority.</a:t>
            </a:r>
          </a:p>
          <a:p>
            <a:pPr>
              <a:lnSpc>
                <a:spcPct val="115000"/>
              </a:lnSpc>
              <a:spcAft>
                <a:spcPts val="1000"/>
              </a:spcAft>
            </a:pPr>
            <a:r>
              <a:rPr lang="en-GB" sz="1000" b="1" dirty="0">
                <a:latin typeface="Arial"/>
                <a:ea typeface="Calibri"/>
                <a:cs typeface="Times New Roman"/>
              </a:rPr>
              <a:t>Question</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In Exercise 2, you configured the </a:t>
            </a:r>
            <a:r>
              <a:rPr lang="en-GB" sz="1000" b="1" dirty="0">
                <a:latin typeface="Arial"/>
                <a:ea typeface="Calibri"/>
                <a:cs typeface="Times New Roman"/>
              </a:rPr>
              <a:t>ipPhone</a:t>
            </a:r>
            <a:r>
              <a:rPr lang="en-GB" sz="1000" dirty="0">
                <a:latin typeface="Arial"/>
                <a:ea typeface="Calibri"/>
                <a:cs typeface="Times New Roman"/>
              </a:rPr>
              <a:t> attribute for a group of test users. How would you update that script for a larger set of users as the solution is deployed to the rest of the organization?</a:t>
            </a:r>
          </a:p>
          <a:p>
            <a:pPr>
              <a:lnSpc>
                <a:spcPct val="115000"/>
              </a:lnSpc>
              <a:spcAft>
                <a:spcPts val="1000"/>
              </a:spcAft>
            </a:pPr>
            <a:r>
              <a:rPr lang="en-GB" sz="1000" b="1" dirty="0">
                <a:latin typeface="Arial"/>
                <a:ea typeface="Calibri"/>
                <a:cs typeface="Times New Roman"/>
              </a:rPr>
              <a:t>Answer</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The script in Exercise 2 modified the </a:t>
            </a:r>
            <a:r>
              <a:rPr lang="en-GB" sz="1000" b="1" dirty="0">
                <a:latin typeface="Arial"/>
                <a:ea typeface="Calibri"/>
                <a:cs typeface="Times New Roman"/>
              </a:rPr>
              <a:t>ipPhone</a:t>
            </a:r>
            <a:r>
              <a:rPr lang="en-GB" sz="1000" dirty="0">
                <a:latin typeface="Arial"/>
                <a:ea typeface="Calibri"/>
                <a:cs typeface="Times New Roman"/>
              </a:rPr>
              <a:t> attribute for members of the </a:t>
            </a:r>
            <a:r>
              <a:rPr lang="en-GB" sz="1000" b="1" dirty="0">
                <a:latin typeface="Arial"/>
                <a:ea typeface="Calibri"/>
                <a:cs typeface="Times New Roman"/>
              </a:rPr>
              <a:t>IPPhoneTest </a:t>
            </a:r>
            <a:r>
              <a:rPr lang="en-GB" sz="1000" dirty="0">
                <a:latin typeface="Arial"/>
                <a:ea typeface="Calibri"/>
                <a:cs typeface="Times New Roman"/>
              </a:rPr>
              <a:t>group. When this functionality is being deployed to the remainder of the organization, the query for users will need to be expanded. For example, the script could be modified to work for individual organizational units as the new system is deployed to each department.</a:t>
            </a:r>
          </a:p>
        </p:txBody>
      </p:sp>
      <p:sp>
        <p:nvSpPr>
          <p:cNvPr id="4" name="Slide Number Placeholder 3"/>
          <p:cNvSpPr>
            <a:spLocks noGrp="1"/>
          </p:cNvSpPr>
          <p:nvPr>
            <p:ph type="sldNum" sz="quarter" idx="10"/>
          </p:nvPr>
        </p:nvSpPr>
        <p:spPr/>
        <p:txBody>
          <a:bodyPr/>
          <a:lstStyle/>
          <a:p>
            <a:fld id="{9A96D835-AF93-4813-B9AB-F769FA76923E}" type="slidenum">
              <a:rPr lang="en-GB" smtClean="0"/>
              <a:t>39</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Tree>
    <p:extLst>
      <p:ext uri="{BB962C8B-B14F-4D97-AF65-F5344CB8AC3E}">
        <p14:creationId xmlns:p14="http://schemas.microsoft.com/office/powerpoint/2010/main" val="1978582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Introduce students to the idea of Windows PowerShell scripts.</a:t>
            </a:r>
          </a:p>
        </p:txBody>
      </p:sp>
      <p:sp>
        <p:nvSpPr>
          <p:cNvPr id="4" name="Slide Number Placeholder 3"/>
          <p:cNvSpPr>
            <a:spLocks noGrp="1"/>
          </p:cNvSpPr>
          <p:nvPr>
            <p:ph type="sldNum" sz="quarter" idx="10"/>
          </p:nvPr>
        </p:nvSpPr>
        <p:spPr/>
        <p:txBody>
          <a:bodyPr/>
          <a:lstStyle/>
          <a:p>
            <a:fld id="{9A96D835-AF93-4813-B9AB-F769FA76923E}" type="slidenum">
              <a:rPr lang="en-GB" smtClean="0"/>
              <a:t>4</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Tree>
    <p:extLst>
      <p:ext uri="{BB962C8B-B14F-4D97-AF65-F5344CB8AC3E}">
        <p14:creationId xmlns:p14="http://schemas.microsoft.com/office/powerpoint/2010/main" val="14126373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a:ea typeface="Calibri"/>
                <a:cs typeface="Times New Roman"/>
              </a:rPr>
              <a:t>Review Questions</a:t>
            </a:r>
            <a:endParaRPr lang="en-GB" sz="1000" dirty="0">
              <a:latin typeface="Arial"/>
              <a:ea typeface="Calibri"/>
              <a:cs typeface="Times New Roman"/>
            </a:endParaRPr>
          </a:p>
          <a:p>
            <a:pPr>
              <a:lnSpc>
                <a:spcPct val="115000"/>
              </a:lnSpc>
              <a:spcAft>
                <a:spcPts val="1000"/>
              </a:spcAft>
            </a:pPr>
            <a:r>
              <a:rPr lang="en-GB" sz="1000" b="1" dirty="0">
                <a:latin typeface="Arial"/>
                <a:ea typeface="Calibri"/>
                <a:cs typeface="Times New Roman"/>
              </a:rPr>
              <a:t>Question</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When importing data, what is the primary consideration when selecting which cmdlet to use?</a:t>
            </a:r>
          </a:p>
          <a:p>
            <a:pPr>
              <a:lnSpc>
                <a:spcPct val="115000"/>
              </a:lnSpc>
              <a:spcAft>
                <a:spcPts val="1000"/>
              </a:spcAft>
            </a:pPr>
            <a:r>
              <a:rPr lang="en-GB" sz="1000" b="1" dirty="0">
                <a:latin typeface="Arial"/>
                <a:ea typeface="Calibri"/>
                <a:cs typeface="Times New Roman"/>
              </a:rPr>
              <a:t>Answer</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The format of the data should be the primary consideration. You choose the cmdlet to match the type of data that is being imported. If you have a choice of data formats, you can select the format that you are most comfortable with or is easiest to work with.</a:t>
            </a:r>
          </a:p>
          <a:p>
            <a:pPr>
              <a:lnSpc>
                <a:spcPct val="115000"/>
              </a:lnSpc>
              <a:spcAft>
                <a:spcPts val="1000"/>
              </a:spcAft>
            </a:pPr>
            <a:r>
              <a:rPr lang="en-GB" sz="1000" b="1" dirty="0">
                <a:latin typeface="Arial"/>
                <a:ea typeface="Calibri"/>
                <a:cs typeface="Times New Roman"/>
              </a:rPr>
              <a:t>Question</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Why is the </a:t>
            </a:r>
            <a:r>
              <a:rPr lang="en-GB" sz="1000" b="1" dirty="0">
                <a:latin typeface="Arial"/>
                <a:ea typeface="Calibri"/>
                <a:cs typeface="Times New Roman"/>
              </a:rPr>
              <a:t>ForEach</a:t>
            </a:r>
            <a:r>
              <a:rPr lang="en-GB" sz="1000" dirty="0">
                <a:latin typeface="Arial"/>
                <a:ea typeface="Calibri"/>
                <a:cs typeface="Times New Roman"/>
              </a:rPr>
              <a:t> construct used more often than the </a:t>
            </a:r>
            <a:r>
              <a:rPr lang="en-GB" sz="1000" b="1" dirty="0">
                <a:latin typeface="Arial"/>
                <a:ea typeface="Calibri"/>
                <a:cs typeface="Times New Roman"/>
              </a:rPr>
              <a:t>For</a:t>
            </a:r>
            <a:r>
              <a:rPr lang="en-GB" sz="1000" dirty="0">
                <a:latin typeface="Arial"/>
                <a:ea typeface="Calibri"/>
                <a:cs typeface="Times New Roman"/>
              </a:rPr>
              <a:t> construct?</a:t>
            </a:r>
          </a:p>
          <a:p>
            <a:pPr>
              <a:lnSpc>
                <a:spcPct val="115000"/>
              </a:lnSpc>
              <a:spcAft>
                <a:spcPts val="1000"/>
              </a:spcAft>
            </a:pPr>
            <a:r>
              <a:rPr lang="en-GB" sz="1000" b="1" dirty="0">
                <a:latin typeface="Arial"/>
                <a:ea typeface="Calibri"/>
                <a:cs typeface="Times New Roman"/>
              </a:rPr>
              <a:t>Answer</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Many Windows PowerShell scripts work on a set of data that is obtained from a query or an imported file. Those data sets are of an unknown size, which is simpler to manage by using </a:t>
            </a:r>
            <a:r>
              <a:rPr lang="en-GB" sz="1000" b="1" dirty="0">
                <a:latin typeface="Arial"/>
                <a:ea typeface="Calibri"/>
                <a:cs typeface="Times New Roman"/>
              </a:rPr>
              <a:t>ForEach</a:t>
            </a:r>
            <a:r>
              <a:rPr lang="en-GB" sz="1000" dirty="0">
                <a:latin typeface="Arial"/>
                <a:ea typeface="Calibri"/>
                <a:cs typeface="Times New Roman"/>
              </a:rPr>
              <a:t>. The </a:t>
            </a:r>
            <a:r>
              <a:rPr lang="en-GB" sz="1000" b="1" dirty="0">
                <a:latin typeface="Arial"/>
                <a:ea typeface="Calibri"/>
                <a:cs typeface="Times New Roman"/>
              </a:rPr>
              <a:t>For</a:t>
            </a:r>
            <a:r>
              <a:rPr lang="en-GB" sz="1000" dirty="0">
                <a:latin typeface="Arial"/>
                <a:ea typeface="Calibri"/>
                <a:cs typeface="Times New Roman"/>
              </a:rPr>
              <a:t> construct is typically used only when an action is being performed a specific number of times.</a:t>
            </a:r>
          </a:p>
        </p:txBody>
      </p:sp>
      <p:sp>
        <p:nvSpPr>
          <p:cNvPr id="4" name="Slide Number Placeholder 3"/>
          <p:cNvSpPr>
            <a:spLocks noGrp="1"/>
          </p:cNvSpPr>
          <p:nvPr>
            <p:ph type="sldNum" sz="quarter" idx="10"/>
          </p:nvPr>
        </p:nvSpPr>
        <p:spPr/>
        <p:txBody>
          <a:bodyPr/>
          <a:lstStyle/>
          <a:p>
            <a:fld id="{9A96D835-AF93-4813-B9AB-F769FA76923E}" type="slidenum">
              <a:rPr lang="en-GB" smtClean="0"/>
              <a:t>40</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Tree>
    <p:extLst>
      <p:ext uri="{BB962C8B-B14F-4D97-AF65-F5344CB8AC3E}">
        <p14:creationId xmlns:p14="http://schemas.microsoft.com/office/powerpoint/2010/main" val="1765683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Consider taking a few moments to show the content in the PowerShell Gallery and Script Center repository. Using </a:t>
            </a:r>
            <a:r>
              <a:rPr lang="en-GB" sz="1000" b="1" dirty="0">
                <a:latin typeface="Arial"/>
                <a:ea typeface="Calibri"/>
                <a:cs typeface="Times New Roman"/>
              </a:rPr>
              <a:t>Find-Command</a:t>
            </a:r>
            <a:r>
              <a:rPr lang="en-GB" sz="1000" dirty="0">
                <a:latin typeface="Arial"/>
                <a:ea typeface="Calibri"/>
                <a:cs typeface="Times New Roman"/>
              </a:rPr>
              <a:t> and </a:t>
            </a:r>
            <a:r>
              <a:rPr lang="en-GB" sz="1000" b="1" dirty="0">
                <a:latin typeface="Arial"/>
                <a:ea typeface="Calibri"/>
                <a:cs typeface="Times New Roman"/>
              </a:rPr>
              <a:t>Find-Script</a:t>
            </a:r>
            <a:r>
              <a:rPr lang="en-GB" sz="1000" dirty="0">
                <a:latin typeface="Arial"/>
                <a:ea typeface="Calibri"/>
                <a:cs typeface="Times New Roman"/>
              </a:rPr>
              <a:t> to find content in the PowerShell Gallery is covered in the “What Is the </a:t>
            </a:r>
            <a:r>
              <a:rPr lang="en-GB" sz="1000" b="1" dirty="0">
                <a:latin typeface="Arial"/>
                <a:ea typeface="Calibri"/>
                <a:cs typeface="Times New Roman"/>
              </a:rPr>
              <a:t>PowerShellGet</a:t>
            </a:r>
            <a:r>
              <a:rPr lang="en-GB" sz="1000" dirty="0">
                <a:latin typeface="Arial"/>
                <a:ea typeface="Calibri"/>
                <a:cs typeface="Times New Roman"/>
              </a:rPr>
              <a:t> module?” topic.</a:t>
            </a:r>
          </a:p>
        </p:txBody>
      </p:sp>
      <p:sp>
        <p:nvSpPr>
          <p:cNvPr id="4" name="Slide Number Placeholder 3"/>
          <p:cNvSpPr>
            <a:spLocks noGrp="1"/>
          </p:cNvSpPr>
          <p:nvPr>
            <p:ph type="sldNum" sz="quarter" idx="10"/>
          </p:nvPr>
        </p:nvSpPr>
        <p:spPr/>
        <p:txBody>
          <a:bodyPr/>
          <a:lstStyle/>
          <a:p>
            <a:fld id="{9A96D835-AF93-4813-B9AB-F769FA76923E}" type="slidenum">
              <a:rPr lang="en-GB" smtClean="0"/>
              <a:t>5</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Tree>
    <p:extLst>
      <p:ext uri="{BB962C8B-B14F-4D97-AF65-F5344CB8AC3E}">
        <p14:creationId xmlns:p14="http://schemas.microsoft.com/office/powerpoint/2010/main" val="2110046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Introduce students to creating their own scripts.</a:t>
            </a:r>
          </a:p>
        </p:txBody>
      </p:sp>
      <p:sp>
        <p:nvSpPr>
          <p:cNvPr id="4" name="Slide Number Placeholder 3"/>
          <p:cNvSpPr>
            <a:spLocks noGrp="1"/>
          </p:cNvSpPr>
          <p:nvPr>
            <p:ph type="sldNum" sz="quarter" idx="10"/>
          </p:nvPr>
        </p:nvSpPr>
        <p:spPr/>
        <p:txBody>
          <a:bodyPr/>
          <a:lstStyle/>
          <a:p>
            <a:fld id="{9A96D835-AF93-4813-B9AB-F769FA76923E}" type="slidenum">
              <a:rPr lang="en-GB" smtClean="0"/>
              <a:t>6</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Tree>
    <p:extLst>
      <p:ext uri="{BB962C8B-B14F-4D97-AF65-F5344CB8AC3E}">
        <p14:creationId xmlns:p14="http://schemas.microsoft.com/office/powerpoint/2010/main" val="1319726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The virtual machines for this course do not have access to the Internet. If the computer you are using for the presentation has Windows Management Framework 5.0, consider doing a brief demonstration of </a:t>
            </a:r>
            <a:r>
              <a:rPr lang="en-GB" sz="1000" b="1" dirty="0">
                <a:latin typeface="Arial"/>
                <a:ea typeface="Calibri"/>
                <a:cs typeface="Times New Roman"/>
              </a:rPr>
              <a:t>Find-Module</a:t>
            </a:r>
            <a:r>
              <a:rPr lang="en-GB" sz="1000" dirty="0">
                <a:latin typeface="Arial"/>
                <a:ea typeface="Calibri"/>
                <a:cs typeface="Times New Roman"/>
              </a:rPr>
              <a:t> and </a:t>
            </a:r>
            <a:r>
              <a:rPr lang="en-GB" sz="1000" b="1" dirty="0">
                <a:latin typeface="Arial"/>
                <a:ea typeface="Calibri"/>
                <a:cs typeface="Times New Roman"/>
              </a:rPr>
              <a:t>Find-Script</a:t>
            </a:r>
            <a:r>
              <a:rPr lang="en-GB" sz="1000" dirty="0">
                <a:latin typeface="Arial"/>
                <a:ea typeface="Calibri"/>
                <a:cs typeface="Times New Roman"/>
              </a:rPr>
              <a:t>. These cmdlets are not covered in any demonstrations or labs.</a:t>
            </a:r>
          </a:p>
        </p:txBody>
      </p:sp>
      <p:sp>
        <p:nvSpPr>
          <p:cNvPr id="4" name="Slide Number Placeholder 3"/>
          <p:cNvSpPr>
            <a:spLocks noGrp="1"/>
          </p:cNvSpPr>
          <p:nvPr>
            <p:ph type="sldNum" sz="quarter" idx="10"/>
          </p:nvPr>
        </p:nvSpPr>
        <p:spPr/>
        <p:txBody>
          <a:bodyPr/>
          <a:lstStyle/>
          <a:p>
            <a:fld id="{9A96D835-AF93-4813-B9AB-F769FA76923E}" type="slidenum">
              <a:rPr lang="en-GB" smtClean="0"/>
              <a:t>7</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Tree>
    <p:extLst>
      <p:ext uri="{BB962C8B-B14F-4D97-AF65-F5344CB8AC3E}">
        <p14:creationId xmlns:p14="http://schemas.microsoft.com/office/powerpoint/2010/main" val="1566939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Describe to students the different ways to run a Windows PowerShell script.</a:t>
            </a:r>
          </a:p>
        </p:txBody>
      </p:sp>
      <p:sp>
        <p:nvSpPr>
          <p:cNvPr id="4" name="Slide Number Placeholder 3"/>
          <p:cNvSpPr>
            <a:spLocks noGrp="1"/>
          </p:cNvSpPr>
          <p:nvPr>
            <p:ph type="sldNum" sz="quarter" idx="10"/>
          </p:nvPr>
        </p:nvSpPr>
        <p:spPr/>
        <p:txBody>
          <a:bodyPr/>
          <a:lstStyle/>
          <a:p>
            <a:fld id="{9A96D835-AF93-4813-B9AB-F769FA76923E}" type="slidenum">
              <a:rPr lang="en-GB" smtClean="0"/>
              <a:t>8</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Tree>
    <p:extLst>
      <p:ext uri="{BB962C8B-B14F-4D97-AF65-F5344CB8AC3E}">
        <p14:creationId xmlns:p14="http://schemas.microsoft.com/office/powerpoint/2010/main" val="1234075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Describe how the options for script execution policy can be configured.</a:t>
            </a:r>
          </a:p>
        </p:txBody>
      </p:sp>
      <p:sp>
        <p:nvSpPr>
          <p:cNvPr id="4" name="Slide Number Placeholder 3"/>
          <p:cNvSpPr>
            <a:spLocks noGrp="1"/>
          </p:cNvSpPr>
          <p:nvPr>
            <p:ph type="sldNum" sz="quarter" idx="10"/>
          </p:nvPr>
        </p:nvSpPr>
        <p:spPr/>
        <p:txBody>
          <a:bodyPr/>
          <a:lstStyle/>
          <a:p>
            <a:fld id="{9A96D835-AF93-4813-B9AB-F769FA76923E}" type="slidenum">
              <a:rPr lang="en-GB" smtClean="0"/>
              <a:t>9</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Basic scripting</a:t>
            </a:r>
          </a:p>
        </p:txBody>
      </p:sp>
    </p:spTree>
    <p:extLst>
      <p:ext uri="{BB962C8B-B14F-4D97-AF65-F5344CB8AC3E}">
        <p14:creationId xmlns:p14="http://schemas.microsoft.com/office/powerpoint/2010/main" val="3783974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2424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6.xml"/><Relationship Id="rId4" Type="http://schemas.openxmlformats.org/officeDocument/2006/relationships/image" Target="../media/image1.e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7.xml"/><Relationship Id="rId5" Type="http://schemas.openxmlformats.org/officeDocument/2006/relationships/image" Target="../media/image2.emf"/><Relationship Id="rId4" Type="http://schemas.openxmlformats.org/officeDocument/2006/relationships/image" Target="../media/image1.e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2.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2.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2.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2.xml"/><Relationship Id="rId1" Type="http://schemas.openxmlformats.org/officeDocument/2006/relationships/tags" Target="../tags/tag4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a:t>Module 8</a:t>
            </a:r>
          </a:p>
        </p:txBody>
      </p:sp>
      <p:sp>
        <p:nvSpPr>
          <p:cNvPr id="3" name="Subtitle 2"/>
          <p:cNvSpPr>
            <a:spLocks noGrp="1"/>
          </p:cNvSpPr>
          <p:nvPr>
            <p:ph type="subTitle" sz="quarter" idx="1"/>
          </p:nvPr>
        </p:nvSpPr>
        <p:spPr/>
        <p:txBody>
          <a:bodyPr/>
          <a:lstStyle/>
          <a:p>
            <a:r>
              <a:rPr lang="en-GB" dirty="0"/>
              <a:t>Basic scripting
</a:t>
            </a:r>
          </a:p>
        </p:txBody>
      </p:sp>
    </p:spTree>
    <p:custDataLst>
      <p:tags r:id="rId1"/>
    </p:custDataLst>
    <p:extLst>
      <p:ext uri="{BB962C8B-B14F-4D97-AF65-F5344CB8AC3E}">
        <p14:creationId xmlns:p14="http://schemas.microsoft.com/office/powerpoint/2010/main" val="2318238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97c55360-f1f9-4b22-bf83-fc7c61550c7b">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882261" cy="740664"/>
          </a:xfrm>
        </p:spPr>
        <p:txBody>
          <a:bodyPr/>
          <a:lstStyle/>
          <a:p>
            <a:r>
              <a:rPr lang="en-IN" dirty="0"/>
              <a:t>Demonstration: Setting the script execution policy</a:t>
            </a:r>
            <a:endParaRPr lang="en-GB"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set the script execution policy</a:t>
            </a:r>
          </a:p>
        </p:txBody>
      </p:sp>
    </p:spTree>
    <p:custDataLst>
      <p:tags r:id="rId1"/>
    </p:custDataLst>
    <p:extLst>
      <p:ext uri="{BB962C8B-B14F-4D97-AF65-F5344CB8AC3E}">
        <p14:creationId xmlns:p14="http://schemas.microsoft.com/office/powerpoint/2010/main" val="3796657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4196355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807897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e420a545-97a7-4684-99cb-012f9b8b38d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Windows PowerShell and AppLocker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Running Windows PowerShell scripts can be controlled by using AppLocker</a:t>
            </a:r>
          </a:p>
          <a:p>
            <a:r>
              <a:rPr lang="en-US" dirty="0"/>
              <a:t>Applocker can limit scripts based on:</a:t>
            </a:r>
          </a:p>
          <a:p>
            <a:pPr lvl="1"/>
            <a:r>
              <a:rPr lang="en-US" dirty="0"/>
              <a:t>Name</a:t>
            </a:r>
          </a:p>
          <a:p>
            <a:pPr lvl="1"/>
            <a:r>
              <a:rPr lang="en-US" dirty="0"/>
              <a:t>Location</a:t>
            </a:r>
          </a:p>
          <a:p>
            <a:pPr lvl="1"/>
            <a:r>
              <a:rPr lang="en-US" dirty="0"/>
              <a:t>Publisher (via digital signature)</a:t>
            </a:r>
          </a:p>
          <a:p>
            <a:r>
              <a:rPr lang="en-US" dirty="0"/>
              <a:t>In Windows PowerShell 5.0, interactive prompts are limited to ConstrainedLanguage mode</a:t>
            </a:r>
          </a:p>
        </p:txBody>
      </p:sp>
    </p:spTree>
    <p:custDataLst>
      <p:tags r:id="rId1"/>
    </p:custDataLst>
    <p:extLst>
      <p:ext uri="{BB962C8B-B14F-4D97-AF65-F5344CB8AC3E}">
        <p14:creationId xmlns:p14="http://schemas.microsoft.com/office/powerpoint/2010/main" val="2442473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67bc4625-e4c2-426c-bfff-08217e1dc86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Digitally signing scripts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Combine digital signatures on scripts with the </a:t>
            </a:r>
            <a:r>
              <a:rPr lang="en-US" b="1" dirty="0"/>
              <a:t>AllSigned</a:t>
            </a:r>
            <a:r>
              <a:rPr lang="en-US" dirty="0"/>
              <a:t> execution policy</a:t>
            </a:r>
          </a:p>
          <a:p>
            <a:r>
              <a:rPr lang="en-US" dirty="0"/>
              <a:t>Use digitally signed scripts to:</a:t>
            </a:r>
          </a:p>
          <a:p>
            <a:pPr lvl="1"/>
            <a:r>
              <a:rPr lang="en-US" dirty="0"/>
              <a:t>Formalize the script approval process</a:t>
            </a:r>
          </a:p>
          <a:p>
            <a:pPr lvl="1"/>
            <a:r>
              <a:rPr lang="en-US" dirty="0"/>
              <a:t>Prevent accidental changes</a:t>
            </a:r>
          </a:p>
          <a:p>
            <a:r>
              <a:rPr lang="en-US" dirty="0"/>
              <a:t>A trusted code signing certificate is required to add a digital signature to a script</a:t>
            </a:r>
          </a:p>
          <a:p>
            <a:r>
              <a:rPr lang="en-US" dirty="0"/>
              <a:t>To set a digital signature:</a:t>
            </a:r>
          </a:p>
          <a:p>
            <a:pPr lvl="1"/>
            <a:r>
              <a:rPr lang="en-CA" b="1" dirty="0"/>
              <a:t>$cert =  Get-ChildItem -Path "Cert:\CurrentUser\My" -CodeSigningCert</a:t>
            </a:r>
          </a:p>
          <a:p>
            <a:pPr lvl="1"/>
            <a:r>
              <a:rPr lang="en-CA" b="1" dirty="0"/>
              <a:t>Set-AuthenticodeSignature -FilePath “C:\Scripts\MyScript.ps1” -Certificate $cert</a:t>
            </a:r>
          </a:p>
          <a:p>
            <a:pPr lvl="1"/>
            <a:endParaRPr lang="en-US" dirty="0"/>
          </a:p>
        </p:txBody>
      </p:sp>
    </p:spTree>
    <p:custDataLst>
      <p:tags r:id="rId1"/>
    </p:custDataLst>
    <p:extLst>
      <p:ext uri="{BB962C8B-B14F-4D97-AF65-F5344CB8AC3E}">
        <p14:creationId xmlns:p14="http://schemas.microsoft.com/office/powerpoint/2010/main" val="3019057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b7b4b321-8e8f-4b32-b309-259b83d04ee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Digitally signing a script</a:t>
            </a:r>
            <a:endParaRPr lang="en-GB"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digitally sign a Windows PowerShell script</a:t>
            </a:r>
          </a:p>
        </p:txBody>
      </p:sp>
    </p:spTree>
    <p:custDataLst>
      <p:tags r:id="rId1"/>
    </p:custDataLst>
    <p:extLst>
      <p:ext uri="{BB962C8B-B14F-4D97-AF65-F5344CB8AC3E}">
        <p14:creationId xmlns:p14="http://schemas.microsoft.com/office/powerpoint/2010/main" val="4113241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897887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Scripting constructs</a:t>
            </a:r>
          </a:p>
        </p:txBody>
      </p:sp>
      <p:sp>
        <p:nvSpPr>
          <p:cNvPr id="3" name="Text Placeholder 2"/>
          <p:cNvSpPr>
            <a:spLocks noGrp="1"/>
          </p:cNvSpPr>
          <p:nvPr>
            <p:ph type="body" idx="1"/>
          </p:nvPr>
        </p:nvSpPr>
        <p:spPr/>
        <p:txBody>
          <a:bodyPr/>
          <a:lstStyle/>
          <a:p>
            <a:r>
              <a:rPr lang="en-IN" dirty="0"/>
              <a:t>Understanding ForEach loops
Demonstration: Using a ForEach loop
Understanding the If construct
Demonstration: Using the If construct
Understanding the Switch construct
Demonstration: Using the Switch construct
Understanding the For construct
Understanding other loop constructs
Understanding Break and Continue</a:t>
            </a:r>
            <a:endParaRPr lang="en-GB" dirty="0"/>
          </a:p>
        </p:txBody>
      </p:sp>
    </p:spTree>
    <p:custDataLst>
      <p:tags r:id="rId1"/>
    </p:custDataLst>
    <p:extLst>
      <p:ext uri="{BB962C8B-B14F-4D97-AF65-F5344CB8AC3E}">
        <p14:creationId xmlns:p14="http://schemas.microsoft.com/office/powerpoint/2010/main" val="2383037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Understanding ForEach loops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Example:</a:t>
            </a:r>
          </a:p>
          <a:p>
            <a:pPr marL="284163" lvl="1" indent="0">
              <a:buNone/>
            </a:pPr>
            <a:r>
              <a:rPr lang="en-US" b="1" dirty="0"/>
              <a:t>ForEach ($user in $users) {</a:t>
            </a:r>
            <a:endParaRPr lang="en-CA" b="1" dirty="0"/>
          </a:p>
          <a:p>
            <a:pPr marL="284163" lvl="1" indent="0">
              <a:buNone/>
            </a:pPr>
            <a:r>
              <a:rPr lang="en-US" b="1" dirty="0"/>
              <a:t>     Set-ADUser $user -Department “Marketing”</a:t>
            </a:r>
            <a:endParaRPr lang="en-CA" b="1" dirty="0"/>
          </a:p>
          <a:p>
            <a:pPr marL="284163" lvl="1" indent="0">
              <a:buNone/>
            </a:pPr>
            <a:r>
              <a:rPr lang="en-US" b="1" dirty="0"/>
              <a:t>}</a:t>
            </a:r>
            <a:endParaRPr lang="en-CA" b="1" dirty="0"/>
          </a:p>
          <a:p>
            <a:r>
              <a:rPr lang="en-US" dirty="0"/>
              <a:t>Commands between braces are processed once for each item in the array</a:t>
            </a:r>
          </a:p>
          <a:p>
            <a:r>
              <a:rPr lang="en-US" dirty="0"/>
              <a:t>You do not need to know how many items are in the array</a:t>
            </a:r>
          </a:p>
          <a:p>
            <a:r>
              <a:rPr lang="en-US" i="1" dirty="0"/>
              <a:t>$user </a:t>
            </a:r>
            <a:r>
              <a:rPr lang="en-US" dirty="0"/>
              <a:t>contains each array item during the loop</a:t>
            </a:r>
          </a:p>
          <a:p>
            <a:r>
              <a:rPr lang="en-US" dirty="0"/>
              <a:t>The indent is to make it easier to read</a:t>
            </a:r>
          </a:p>
          <a:p>
            <a:r>
              <a:rPr lang="en-US" dirty="0"/>
              <a:t>Variable names should be meaningful</a:t>
            </a:r>
          </a:p>
        </p:txBody>
      </p:sp>
    </p:spTree>
    <p:custDataLst>
      <p:tags r:id="rId1"/>
    </p:custDataLst>
    <p:extLst>
      <p:ext uri="{BB962C8B-B14F-4D97-AF65-F5344CB8AC3E}">
        <p14:creationId xmlns:p14="http://schemas.microsoft.com/office/powerpoint/2010/main" val="1340878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4b0d3b1f-aa6c-44b2-b317-bbf71274f02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Using a ForEach loop</a:t>
            </a:r>
            <a:endParaRPr lang="en-GB"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the </a:t>
            </a:r>
            <a:r>
              <a:rPr lang="en-US" b="1" dirty="0"/>
              <a:t>ForEach</a:t>
            </a:r>
            <a:r>
              <a:rPr lang="en-US" dirty="0"/>
              <a:t> construct</a:t>
            </a:r>
          </a:p>
        </p:txBody>
      </p:sp>
    </p:spTree>
    <p:custDataLst>
      <p:tags r:id="rId1"/>
    </p:custDataLst>
    <p:extLst>
      <p:ext uri="{BB962C8B-B14F-4D97-AF65-F5344CB8AC3E}">
        <p14:creationId xmlns:p14="http://schemas.microsoft.com/office/powerpoint/2010/main" val="25274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Overview</a:t>
            </a:r>
          </a:p>
        </p:txBody>
      </p:sp>
      <p:sp>
        <p:nvSpPr>
          <p:cNvPr id="3" name="Text Placeholder 2"/>
          <p:cNvSpPr>
            <a:spLocks noGrp="1"/>
          </p:cNvSpPr>
          <p:nvPr>
            <p:ph type="body" idx="1"/>
          </p:nvPr>
        </p:nvSpPr>
        <p:spPr/>
        <p:txBody>
          <a:bodyPr/>
          <a:lstStyle/>
          <a:p>
            <a:r>
              <a:rPr lang="en-IN" dirty="0"/>
              <a:t>Introduction to scripting
Scripting constructs
Importing data from files</a:t>
            </a:r>
            <a:endParaRPr lang="en-GB" dirty="0"/>
          </a:p>
        </p:txBody>
      </p:sp>
    </p:spTree>
    <p:custDataLst>
      <p:tags r:id="rId1"/>
    </p:custDataLst>
    <p:extLst>
      <p:ext uri="{BB962C8B-B14F-4D97-AF65-F5344CB8AC3E}">
        <p14:creationId xmlns:p14="http://schemas.microsoft.com/office/powerpoint/2010/main" val="2374386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Understanding the If construct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the </a:t>
            </a:r>
            <a:r>
              <a:rPr lang="en-US" b="1" dirty="0"/>
              <a:t>If</a:t>
            </a:r>
            <a:r>
              <a:rPr lang="en-US" dirty="0"/>
              <a:t> construct to make decisions</a:t>
            </a:r>
          </a:p>
          <a:p>
            <a:r>
              <a:rPr lang="en-US" dirty="0"/>
              <a:t>There can be zero or more </a:t>
            </a:r>
            <a:r>
              <a:rPr lang="en-US" b="1" dirty="0"/>
              <a:t>ElseIf</a:t>
            </a:r>
            <a:r>
              <a:rPr lang="en-US" dirty="0"/>
              <a:t> statements</a:t>
            </a:r>
          </a:p>
          <a:p>
            <a:r>
              <a:rPr lang="en-US" b="1" dirty="0"/>
              <a:t>Else</a:t>
            </a:r>
            <a:r>
              <a:rPr lang="en-US" dirty="0"/>
              <a:t> is optional</a:t>
            </a:r>
          </a:p>
          <a:p>
            <a:r>
              <a:rPr lang="en-US" dirty="0"/>
              <a:t>Example:</a:t>
            </a:r>
          </a:p>
          <a:p>
            <a:pPr marL="288925" lvl="1" indent="0">
              <a:buNone/>
            </a:pPr>
            <a:r>
              <a:rPr lang="en-US" b="1" dirty="0"/>
              <a:t>If ($freeSpace -le 5GB) {</a:t>
            </a:r>
            <a:endParaRPr lang="en-CA" b="1" dirty="0"/>
          </a:p>
          <a:p>
            <a:pPr marL="288925" lvl="1" indent="0">
              <a:buNone/>
            </a:pPr>
            <a:r>
              <a:rPr lang="en-US" b="1" dirty="0"/>
              <a:t>     Write-Host “Free disk space is less than 5 GB”</a:t>
            </a:r>
            <a:endParaRPr lang="en-CA" b="1" dirty="0"/>
          </a:p>
          <a:p>
            <a:pPr marL="288925" lvl="1" indent="0">
              <a:buNone/>
            </a:pPr>
            <a:r>
              <a:rPr lang="en-US" b="1" dirty="0"/>
              <a:t>} ElseIf ($freeSpace -le 10GB) {</a:t>
            </a:r>
            <a:endParaRPr lang="en-CA" b="1" dirty="0"/>
          </a:p>
          <a:p>
            <a:pPr marL="288925" lvl="1" indent="0">
              <a:buNone/>
            </a:pPr>
            <a:r>
              <a:rPr lang="en-US" b="1" dirty="0"/>
              <a:t>     Write-Host “Free disk space is less than 10 GB”</a:t>
            </a:r>
            <a:endParaRPr lang="en-CA" b="1" dirty="0"/>
          </a:p>
          <a:p>
            <a:pPr marL="288925" lvl="1" indent="0">
              <a:buNone/>
            </a:pPr>
            <a:r>
              <a:rPr lang="en-US" b="1" dirty="0"/>
              <a:t>} Else {</a:t>
            </a:r>
            <a:endParaRPr lang="en-CA" b="1" dirty="0"/>
          </a:p>
          <a:p>
            <a:pPr marL="288925" lvl="1" indent="0">
              <a:buNone/>
            </a:pPr>
            <a:r>
              <a:rPr lang="en-US" b="1" dirty="0"/>
              <a:t>     Write-Host “Free disk space is more than 10 GB”</a:t>
            </a:r>
            <a:endParaRPr lang="en-CA" b="1" dirty="0"/>
          </a:p>
          <a:p>
            <a:pPr marL="288925" lvl="1" indent="0">
              <a:buNone/>
            </a:pPr>
            <a:r>
              <a:rPr lang="en-US" b="1" dirty="0"/>
              <a:t>}</a:t>
            </a:r>
            <a:endParaRPr lang="en-CA" b="1" dirty="0"/>
          </a:p>
          <a:p>
            <a:endParaRPr lang="en-US" dirty="0"/>
          </a:p>
        </p:txBody>
      </p:sp>
    </p:spTree>
    <p:custDataLst>
      <p:tags r:id="rId1"/>
    </p:custDataLst>
    <p:extLst>
      <p:ext uri="{BB962C8B-B14F-4D97-AF65-F5344CB8AC3E}">
        <p14:creationId xmlns:p14="http://schemas.microsoft.com/office/powerpoint/2010/main" val="2566687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ce7dda4d-eaeb-4f35-ad4f-9296e5b0692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Using the If construct</a:t>
            </a:r>
            <a:endParaRPr lang="en-GB"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the </a:t>
            </a:r>
            <a:br>
              <a:rPr lang="en-US" dirty="0"/>
            </a:br>
            <a:r>
              <a:rPr lang="en-US" b="1" dirty="0"/>
              <a:t>If</a:t>
            </a:r>
            <a:r>
              <a:rPr lang="en-US" dirty="0"/>
              <a:t> construct</a:t>
            </a:r>
          </a:p>
        </p:txBody>
      </p:sp>
    </p:spTree>
    <p:custDataLst>
      <p:tags r:id="rId1"/>
    </p:custDataLst>
    <p:extLst>
      <p:ext uri="{BB962C8B-B14F-4D97-AF65-F5344CB8AC3E}">
        <p14:creationId xmlns:p14="http://schemas.microsoft.com/office/powerpoint/2010/main" val="2288069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Understanding the Switch construct</a:t>
            </a:r>
          </a:p>
        </p:txBody>
      </p:sp>
      <p:sp>
        <p:nvSpPr>
          <p:cNvPr id="4" name="Content Placeholder 2"/>
          <p:cNvSpPr>
            <a:spLocks noGrp="1"/>
          </p:cNvSpPr>
          <p:nvPr/>
        </p:nvSpPr>
        <p:spPr bwMode="auto">
          <a:xfrm>
            <a:off x="458787" y="1021215"/>
            <a:ext cx="8544535"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a:t>
            </a:r>
            <a:r>
              <a:rPr lang="en-US" b="1" dirty="0"/>
              <a:t>Switch</a:t>
            </a:r>
            <a:r>
              <a:rPr lang="en-US" dirty="0"/>
              <a:t> construct compares a variable to a list </a:t>
            </a:r>
            <a:br>
              <a:rPr lang="en-US" dirty="0"/>
            </a:br>
            <a:r>
              <a:rPr lang="en-US" dirty="0"/>
              <a:t>of values</a:t>
            </a:r>
          </a:p>
          <a:p>
            <a:r>
              <a:rPr lang="en-US" dirty="0"/>
              <a:t>Example:</a:t>
            </a:r>
          </a:p>
          <a:p>
            <a:pPr marL="288925" lvl="1" indent="0">
              <a:buNone/>
            </a:pPr>
            <a:r>
              <a:rPr lang="en-US" b="1" dirty="0"/>
              <a:t>Switch ($choice) {</a:t>
            </a:r>
            <a:endParaRPr lang="en-CA" b="1" dirty="0"/>
          </a:p>
          <a:p>
            <a:pPr marL="288925" lvl="1" indent="0">
              <a:buNone/>
            </a:pPr>
            <a:r>
              <a:rPr lang="en-US" b="1" dirty="0"/>
              <a:t>     1 { Write-Host “You selected menu item 1” }</a:t>
            </a:r>
            <a:endParaRPr lang="en-CA" b="1" dirty="0"/>
          </a:p>
          <a:p>
            <a:pPr marL="288925" lvl="1" indent="0">
              <a:buNone/>
            </a:pPr>
            <a:r>
              <a:rPr lang="en-US" b="1" dirty="0"/>
              <a:t>     2 { Write-Host “You selected menu item 2” }</a:t>
            </a:r>
            <a:endParaRPr lang="en-CA" b="1" dirty="0"/>
          </a:p>
          <a:p>
            <a:pPr marL="288925" lvl="1" indent="0">
              <a:buNone/>
            </a:pPr>
            <a:r>
              <a:rPr lang="en-US" b="1" dirty="0"/>
              <a:t>     3 { Write-Host “You selected menu item 3” }</a:t>
            </a:r>
            <a:endParaRPr lang="en-CA" b="1" dirty="0"/>
          </a:p>
          <a:p>
            <a:pPr marL="288925" lvl="1" indent="0">
              <a:buNone/>
            </a:pPr>
            <a:r>
              <a:rPr lang="en-US" b="1" dirty="0"/>
              <a:t>     Default { Write-Host “You did not select a valid option” }</a:t>
            </a:r>
            <a:endParaRPr lang="en-CA" b="1" dirty="0"/>
          </a:p>
          <a:p>
            <a:pPr marL="288925" lvl="1" indent="0">
              <a:buNone/>
            </a:pPr>
            <a:r>
              <a:rPr lang="en-US" b="1" dirty="0"/>
              <a:t>}</a:t>
            </a:r>
          </a:p>
          <a:p>
            <a:r>
              <a:rPr lang="en-US" dirty="0"/>
              <a:t>You can also use wildcards and regular expressions</a:t>
            </a:r>
          </a:p>
          <a:p>
            <a:pPr lvl="1"/>
            <a:r>
              <a:rPr lang="en-US" dirty="0"/>
              <a:t>Multiple matches are possible</a:t>
            </a:r>
            <a:endParaRPr lang="en-CA" dirty="0"/>
          </a:p>
          <a:p>
            <a:pPr lvl="1"/>
            <a:endParaRPr lang="en-US" dirty="0"/>
          </a:p>
        </p:txBody>
      </p:sp>
    </p:spTree>
    <p:custDataLst>
      <p:tags r:id="rId1"/>
    </p:custDataLst>
    <p:extLst>
      <p:ext uri="{BB962C8B-B14F-4D97-AF65-F5344CB8AC3E}">
        <p14:creationId xmlns:p14="http://schemas.microsoft.com/office/powerpoint/2010/main" val="195039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83135c2e-b844-48dd-a780-da681f98b72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Using the Switch construct</a:t>
            </a:r>
            <a:endParaRPr lang="en-GB"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the </a:t>
            </a:r>
            <a:r>
              <a:rPr lang="en-US" b="1" dirty="0"/>
              <a:t>Switch</a:t>
            </a:r>
            <a:r>
              <a:rPr lang="en-US" dirty="0"/>
              <a:t> construct</a:t>
            </a:r>
          </a:p>
        </p:txBody>
      </p:sp>
    </p:spTree>
    <p:custDataLst>
      <p:tags r:id="rId1"/>
    </p:custDataLst>
    <p:extLst>
      <p:ext uri="{BB962C8B-B14F-4D97-AF65-F5344CB8AC3E}">
        <p14:creationId xmlns:p14="http://schemas.microsoft.com/office/powerpoint/2010/main" val="3774115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164fdf46-3044-4df2-b529-6d2e7edb2b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Understanding the For construct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a:t>
            </a:r>
            <a:r>
              <a:rPr lang="en-US" b="1" dirty="0"/>
              <a:t>For</a:t>
            </a:r>
            <a:r>
              <a:rPr lang="en-US" dirty="0"/>
              <a:t> construct is used to run a script block a specific number of times based on the:</a:t>
            </a:r>
          </a:p>
          <a:p>
            <a:pPr lvl="1"/>
            <a:r>
              <a:rPr lang="en-US" dirty="0"/>
              <a:t>Initial state</a:t>
            </a:r>
          </a:p>
          <a:p>
            <a:pPr lvl="1"/>
            <a:r>
              <a:rPr lang="en-US" dirty="0"/>
              <a:t>Condition</a:t>
            </a:r>
          </a:p>
          <a:p>
            <a:pPr lvl="1"/>
            <a:r>
              <a:rPr lang="en-US" dirty="0"/>
              <a:t>Action</a:t>
            </a:r>
          </a:p>
          <a:p>
            <a:r>
              <a:rPr lang="en-US" dirty="0"/>
              <a:t>Example:</a:t>
            </a:r>
          </a:p>
          <a:p>
            <a:pPr marL="288925" lvl="1" indent="0">
              <a:buNone/>
            </a:pPr>
            <a:r>
              <a:rPr lang="en-US" b="1" dirty="0"/>
              <a:t>For($i=1; $i -le 10; $i++) {</a:t>
            </a:r>
            <a:endParaRPr lang="en-CA" b="1" dirty="0"/>
          </a:p>
          <a:p>
            <a:pPr marL="288925" lvl="1" indent="0">
              <a:buNone/>
            </a:pPr>
            <a:r>
              <a:rPr lang="en-US" b="1" dirty="0"/>
              <a:t>     Write-Host “Creating User $i”</a:t>
            </a:r>
            <a:endParaRPr lang="en-CA" b="1" dirty="0"/>
          </a:p>
          <a:p>
            <a:pPr marL="288925" lvl="1" indent="0">
              <a:buNone/>
            </a:pPr>
            <a:r>
              <a:rPr lang="en-US" b="1" dirty="0"/>
              <a:t>}</a:t>
            </a:r>
            <a:endParaRPr lang="en-CA" b="1" dirty="0"/>
          </a:p>
          <a:p>
            <a:pPr lvl="1"/>
            <a:endParaRPr lang="en-US" dirty="0"/>
          </a:p>
          <a:p>
            <a:pPr lvl="1"/>
            <a:endParaRPr lang="en-US" dirty="0"/>
          </a:p>
        </p:txBody>
      </p:sp>
    </p:spTree>
    <p:custDataLst>
      <p:tags r:id="rId1"/>
    </p:custDataLst>
    <p:extLst>
      <p:ext uri="{BB962C8B-B14F-4D97-AF65-F5344CB8AC3E}">
        <p14:creationId xmlns:p14="http://schemas.microsoft.com/office/powerpoint/2010/main" val="1337540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82803b3e-5b05-4a81-9889-9ffd245d35d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Understanding other loop constructs</a:t>
            </a:r>
          </a:p>
        </p:txBody>
      </p:sp>
      <p:sp>
        <p:nvSpPr>
          <p:cNvPr id="4" name="Content Placeholder 2"/>
          <p:cNvSpPr>
            <a:spLocks noGrp="1"/>
          </p:cNvSpPr>
          <p:nvPr/>
        </p:nvSpPr>
        <p:spPr bwMode="auto">
          <a:xfrm>
            <a:off x="458788" y="72864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a:t>Do..While</a:t>
            </a:r>
          </a:p>
          <a:p>
            <a:pPr lvl="1"/>
            <a:r>
              <a:rPr lang="en-US" dirty="0"/>
              <a:t>Loops until the condition is false</a:t>
            </a:r>
          </a:p>
          <a:p>
            <a:pPr lvl="1"/>
            <a:r>
              <a:rPr lang="en-US" dirty="0"/>
              <a:t>Guaranteed to process the script block once</a:t>
            </a:r>
          </a:p>
          <a:p>
            <a:pPr marL="288925" lvl="1" indent="0">
              <a:buNone/>
            </a:pPr>
            <a:r>
              <a:rPr lang="en-US" b="1" dirty="0"/>
              <a:t>Do {</a:t>
            </a:r>
            <a:endParaRPr lang="en-CA" b="1" dirty="0"/>
          </a:p>
          <a:p>
            <a:pPr marL="288925" lvl="1" indent="0">
              <a:buNone/>
            </a:pPr>
            <a:r>
              <a:rPr lang="en-US" b="1" dirty="0"/>
              <a:t>    Write-Host “Code block to process”</a:t>
            </a:r>
            <a:endParaRPr lang="en-CA" b="1" dirty="0"/>
          </a:p>
          <a:p>
            <a:pPr marL="288925" lvl="1" indent="0">
              <a:buNone/>
            </a:pPr>
            <a:r>
              <a:rPr lang="en-US" b="1" dirty="0"/>
              <a:t>} While ($answer -eq “go”)</a:t>
            </a:r>
          </a:p>
          <a:p>
            <a:pPr marL="288925" lvl="1" indent="0">
              <a:buNone/>
            </a:pPr>
            <a:endParaRPr lang="en-US" b="1" dirty="0"/>
          </a:p>
          <a:p>
            <a:r>
              <a:rPr lang="en-US" b="1" dirty="0"/>
              <a:t>Do..Until</a:t>
            </a:r>
          </a:p>
          <a:p>
            <a:pPr lvl="1"/>
            <a:r>
              <a:rPr lang="en-US" dirty="0"/>
              <a:t>Loops until the condition is true</a:t>
            </a:r>
          </a:p>
          <a:p>
            <a:pPr lvl="1"/>
            <a:r>
              <a:rPr lang="en-US" dirty="0"/>
              <a:t>Guaranteed to process the script block once</a:t>
            </a:r>
          </a:p>
          <a:p>
            <a:pPr marL="288925" lvl="1" indent="0">
              <a:buNone/>
            </a:pPr>
            <a:r>
              <a:rPr lang="en-US" b="1" dirty="0"/>
              <a:t>Do {</a:t>
            </a:r>
            <a:endParaRPr lang="en-CA" b="1" dirty="0"/>
          </a:p>
          <a:p>
            <a:pPr marL="288925" lvl="1" indent="0">
              <a:buNone/>
            </a:pPr>
            <a:r>
              <a:rPr lang="en-US" b="1" dirty="0"/>
              <a:t>     Write-Host “Code block to process”</a:t>
            </a:r>
            <a:endParaRPr lang="en-CA" b="1" dirty="0"/>
          </a:p>
          <a:p>
            <a:pPr marL="288925" lvl="1" indent="0">
              <a:buNone/>
            </a:pPr>
            <a:r>
              <a:rPr lang="en-US" b="1" dirty="0"/>
              <a:t>} Until ($answer -eq “stop”)</a:t>
            </a:r>
            <a:endParaRPr lang="en-CA" b="1" dirty="0"/>
          </a:p>
          <a:p>
            <a:pPr lvl="1"/>
            <a:endParaRPr lang="en-CA" dirty="0"/>
          </a:p>
          <a:p>
            <a:pPr lvl="1"/>
            <a:endParaRPr lang="en-US" dirty="0"/>
          </a:p>
          <a:p>
            <a:pPr lvl="1"/>
            <a:endParaRPr lang="en-US" dirty="0"/>
          </a:p>
        </p:txBody>
      </p:sp>
      <p:pic>
        <p:nvPicPr>
          <p:cNvPr id="5"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06469" y="628930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968625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e7f35dae-1808-4fa5-a132-a11270c3420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Understanding other loop constructs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a:t>While</a:t>
            </a:r>
          </a:p>
          <a:p>
            <a:pPr lvl="1"/>
            <a:r>
              <a:rPr lang="en-US" dirty="0"/>
              <a:t>Processes the script block until the condition is false</a:t>
            </a:r>
          </a:p>
          <a:p>
            <a:pPr lvl="1"/>
            <a:r>
              <a:rPr lang="en-US" dirty="0"/>
              <a:t>Execution on the script block is not guaranteed</a:t>
            </a:r>
          </a:p>
          <a:p>
            <a:pPr marL="288925" lvl="1" indent="0">
              <a:buNone/>
            </a:pPr>
            <a:r>
              <a:rPr lang="en-US" b="1" dirty="0"/>
              <a:t>While ($answer -eq “go”) {</a:t>
            </a:r>
            <a:endParaRPr lang="en-CA" b="1" dirty="0"/>
          </a:p>
          <a:p>
            <a:pPr marL="288925" lvl="1" indent="0">
              <a:buNone/>
            </a:pPr>
            <a:r>
              <a:rPr lang="en-US" b="1" dirty="0"/>
              <a:t>     Write-Host “Script block to process”</a:t>
            </a:r>
            <a:endParaRPr lang="en-CA" b="1" dirty="0"/>
          </a:p>
          <a:p>
            <a:pPr marL="288925" lvl="1" indent="0">
              <a:buNone/>
            </a:pPr>
            <a:r>
              <a:rPr lang="en-US" b="1" dirty="0"/>
              <a:t>}</a:t>
            </a:r>
            <a:endParaRPr lang="en-CA" b="1" dirty="0"/>
          </a:p>
          <a:p>
            <a:pPr lvl="1"/>
            <a:endParaRPr lang="en-US" dirty="0"/>
          </a:p>
        </p:txBody>
      </p:sp>
      <p:pic>
        <p:nvPicPr>
          <p:cNvPr id="5"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06469" y="628930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87827" y="628930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526249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5bd64ae6-6bb4-4da0-a60d-c9c82c412c6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Understanding Break and Continue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a:t>Continue</a:t>
            </a:r>
            <a:r>
              <a:rPr lang="en-US" dirty="0"/>
              <a:t> stops processing the current iteration of a loop</a:t>
            </a:r>
          </a:p>
          <a:p>
            <a:pPr marL="288925" lvl="1" indent="0">
              <a:buNone/>
            </a:pPr>
            <a:r>
              <a:rPr lang="en-US" b="1" dirty="0"/>
              <a:t>ForEach ($user in $users) {</a:t>
            </a:r>
            <a:endParaRPr lang="en-CA" b="1" dirty="0"/>
          </a:p>
          <a:p>
            <a:pPr marL="288925" lvl="1" indent="0">
              <a:buNone/>
            </a:pPr>
            <a:r>
              <a:rPr lang="en-US" b="1" dirty="0"/>
              <a:t>     If ($user.Name -eq “Administrator”) {Continue}</a:t>
            </a:r>
            <a:endParaRPr lang="en-CA" b="1" dirty="0"/>
          </a:p>
          <a:p>
            <a:pPr marL="288925" lvl="1" indent="0">
              <a:buNone/>
            </a:pPr>
            <a:r>
              <a:rPr lang="en-US" b="1" dirty="0"/>
              <a:t>     Write-Host “Modify user object”</a:t>
            </a:r>
            <a:endParaRPr lang="en-CA" b="1" dirty="0"/>
          </a:p>
          <a:p>
            <a:pPr marL="288925" lvl="1" indent="0">
              <a:buNone/>
            </a:pPr>
            <a:r>
              <a:rPr lang="en-US" b="1" dirty="0"/>
              <a:t>}</a:t>
            </a:r>
            <a:endParaRPr lang="en-CA" b="1" dirty="0"/>
          </a:p>
          <a:p>
            <a:r>
              <a:rPr lang="en-US" b="1" dirty="0"/>
              <a:t>Break</a:t>
            </a:r>
            <a:r>
              <a:rPr lang="en-US" dirty="0"/>
              <a:t> completely stops loop processing</a:t>
            </a:r>
          </a:p>
          <a:p>
            <a:pPr marL="288925" lvl="1" indent="0">
              <a:buNone/>
            </a:pPr>
            <a:r>
              <a:rPr lang="en-US" b="1" dirty="0"/>
              <a:t>ForEach ($user in $users) {</a:t>
            </a:r>
            <a:endParaRPr lang="en-CA" b="1" dirty="0"/>
          </a:p>
          <a:p>
            <a:pPr marL="288925" lvl="1" indent="0">
              <a:buNone/>
            </a:pPr>
            <a:r>
              <a:rPr lang="en-US" b="1" dirty="0"/>
              <a:t>     $number++</a:t>
            </a:r>
            <a:endParaRPr lang="en-CA" b="1" dirty="0"/>
          </a:p>
          <a:p>
            <a:pPr marL="288925" lvl="1" indent="0">
              <a:buNone/>
            </a:pPr>
            <a:r>
              <a:rPr lang="en-US" b="1" dirty="0"/>
              <a:t>     Write-Host “Modify User object $number”</a:t>
            </a:r>
            <a:endParaRPr lang="en-CA" b="1" dirty="0"/>
          </a:p>
          <a:p>
            <a:pPr marL="288925" lvl="1" indent="0">
              <a:buNone/>
            </a:pPr>
            <a:r>
              <a:rPr lang="en-US" b="1" dirty="0"/>
              <a:t>     If ($number -ge $max) {Break}</a:t>
            </a:r>
            <a:endParaRPr lang="en-CA" b="1" dirty="0"/>
          </a:p>
          <a:p>
            <a:pPr marL="288925" lvl="1" indent="0">
              <a:buNone/>
            </a:pPr>
            <a:r>
              <a:rPr lang="en-US" b="1" dirty="0"/>
              <a:t>}</a:t>
            </a:r>
          </a:p>
        </p:txBody>
      </p:sp>
    </p:spTree>
    <p:custDataLst>
      <p:tags r:id="rId1"/>
    </p:custDataLst>
    <p:extLst>
      <p:ext uri="{BB962C8B-B14F-4D97-AF65-F5344CB8AC3E}">
        <p14:creationId xmlns:p14="http://schemas.microsoft.com/office/powerpoint/2010/main" val="4038886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Lesson 3: Importing data from files</a:t>
            </a:r>
            <a:endParaRPr lang="en-GB" dirty="0"/>
          </a:p>
        </p:txBody>
      </p:sp>
      <p:sp>
        <p:nvSpPr>
          <p:cNvPr id="3" name="Text Placeholder 2"/>
          <p:cNvSpPr>
            <a:spLocks noGrp="1"/>
          </p:cNvSpPr>
          <p:nvPr>
            <p:ph type="body" idx="1"/>
          </p:nvPr>
        </p:nvSpPr>
        <p:spPr/>
        <p:txBody>
          <a:bodyPr/>
          <a:lstStyle/>
          <a:p>
            <a:r>
              <a:rPr lang="en-IN" dirty="0"/>
              <a:t>Using Get-Content
Using Import-Csv
Using Import-Clixml
Using ConvertFrom-Json
Demonstration: Importing data</a:t>
            </a:r>
            <a:endParaRPr lang="en-GB" dirty="0"/>
          </a:p>
        </p:txBody>
      </p:sp>
    </p:spTree>
    <p:custDataLst>
      <p:tags r:id="rId1"/>
    </p:custDataLst>
    <p:extLst>
      <p:ext uri="{BB962C8B-B14F-4D97-AF65-F5344CB8AC3E}">
        <p14:creationId xmlns:p14="http://schemas.microsoft.com/office/powerpoint/2010/main" val="2746970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Get-Content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a:t>Get-Content</a:t>
            </a:r>
            <a:r>
              <a:rPr lang="en-US" dirty="0"/>
              <a:t> retrieves content from a text file:</a:t>
            </a:r>
          </a:p>
          <a:p>
            <a:pPr lvl="1"/>
            <a:r>
              <a:rPr lang="en-US" dirty="0"/>
              <a:t>Each line in the file becomes an item in an array</a:t>
            </a:r>
          </a:p>
          <a:p>
            <a:pPr lvl="1"/>
            <a:r>
              <a:rPr lang="en-US" b="1" dirty="0"/>
              <a:t>$computers = Get-Content “C:\Scripts\computers.txt”</a:t>
            </a:r>
          </a:p>
          <a:p>
            <a:r>
              <a:rPr lang="en-US" dirty="0"/>
              <a:t>Import multiple files by using wildcards:</a:t>
            </a:r>
          </a:p>
          <a:p>
            <a:pPr lvl="1"/>
            <a:r>
              <a:rPr lang="en-US" b="1" dirty="0"/>
              <a:t>Get-Content –Path “C:\Scripts\*” –Include “*.txt”,”*.log”</a:t>
            </a:r>
          </a:p>
          <a:p>
            <a:r>
              <a:rPr lang="en-US" dirty="0"/>
              <a:t>Limit the data retrieved by using the parameters:</a:t>
            </a:r>
          </a:p>
          <a:p>
            <a:pPr lvl="1"/>
            <a:r>
              <a:rPr lang="en-US" i="1" dirty="0"/>
              <a:t>-TotalCount</a:t>
            </a:r>
          </a:p>
          <a:p>
            <a:pPr lvl="1"/>
            <a:r>
              <a:rPr lang="en-US" i="1" dirty="0"/>
              <a:t>-Tail</a:t>
            </a:r>
          </a:p>
        </p:txBody>
      </p:sp>
    </p:spTree>
    <p:custDataLst>
      <p:tags r:id="rId1"/>
    </p:custDataLst>
    <p:extLst>
      <p:ext uri="{BB962C8B-B14F-4D97-AF65-F5344CB8AC3E}">
        <p14:creationId xmlns:p14="http://schemas.microsoft.com/office/powerpoint/2010/main" val="3743836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Lesson 1: Introduction to scripting</a:t>
            </a:r>
            <a:endParaRPr lang="en-GB" dirty="0"/>
          </a:p>
        </p:txBody>
      </p:sp>
      <p:sp>
        <p:nvSpPr>
          <p:cNvPr id="3" name="Text Placeholder 2"/>
          <p:cNvSpPr>
            <a:spLocks noGrp="1"/>
          </p:cNvSpPr>
          <p:nvPr>
            <p:ph type="body" idx="1"/>
          </p:nvPr>
        </p:nvSpPr>
        <p:spPr/>
        <p:txBody>
          <a:bodyPr/>
          <a:lstStyle/>
          <a:p>
            <a:r>
              <a:rPr lang="en-IN" dirty="0"/>
              <a:t>Overview of Windows PowerShell scripts
Modifying scripts
Creating scripts
What is the PowerShellGet module?
Running scripts
The script execution policy
Demonstration: Setting the script execution policy
Windows PowerShell and AppLocker
Digitally signing scripts
Demonstration: Digitally signing a script</a:t>
            </a:r>
            <a:endParaRPr lang="en-GB" dirty="0"/>
          </a:p>
        </p:txBody>
      </p:sp>
    </p:spTree>
    <p:custDataLst>
      <p:tags r:id="rId1"/>
    </p:custDataLst>
    <p:extLst>
      <p:ext uri="{BB962C8B-B14F-4D97-AF65-F5344CB8AC3E}">
        <p14:creationId xmlns:p14="http://schemas.microsoft.com/office/powerpoint/2010/main" val="3017481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Import-Csv</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first row in the CSV file is a header row</a:t>
            </a:r>
          </a:p>
          <a:p>
            <a:r>
              <a:rPr lang="en-US" dirty="0"/>
              <a:t>Each line in the CSV file becomes an array item</a:t>
            </a:r>
          </a:p>
          <a:p>
            <a:r>
              <a:rPr lang="en-US" dirty="0"/>
              <a:t>The header row defines the property names for the items:</a:t>
            </a:r>
          </a:p>
          <a:p>
            <a:pPr lvl="1"/>
            <a:r>
              <a:rPr lang="en-US" b="1" dirty="0"/>
              <a:t>$users = Import-Csv C:\Scripts\Users.csv</a:t>
            </a:r>
          </a:p>
          <a:p>
            <a:r>
              <a:rPr lang="en-US" dirty="0"/>
              <a:t>You can specify a custom delimiter by using the </a:t>
            </a:r>
            <a:br>
              <a:rPr lang="en-US" dirty="0"/>
            </a:br>
            <a:r>
              <a:rPr lang="en-US" i="1" dirty="0"/>
              <a:t>-Delimiter </a:t>
            </a:r>
            <a:r>
              <a:rPr lang="en-US" dirty="0"/>
              <a:t>parameter</a:t>
            </a:r>
          </a:p>
          <a:p>
            <a:r>
              <a:rPr lang="en-US" dirty="0"/>
              <a:t>You can specify a missing header row by using the</a:t>
            </a:r>
            <a:br>
              <a:rPr lang="en-US" dirty="0"/>
            </a:br>
            <a:r>
              <a:rPr lang="en-US" i="1" dirty="0"/>
              <a:t>-Header </a:t>
            </a:r>
            <a:r>
              <a:rPr lang="en-US" dirty="0"/>
              <a:t>parameter</a:t>
            </a:r>
          </a:p>
        </p:txBody>
      </p:sp>
    </p:spTree>
    <p:custDataLst>
      <p:tags r:id="rId1"/>
    </p:custDataLst>
    <p:extLst>
      <p:ext uri="{BB962C8B-B14F-4D97-AF65-F5344CB8AC3E}">
        <p14:creationId xmlns:p14="http://schemas.microsoft.com/office/powerpoint/2010/main" val="2531673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Import-Clixml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XML can store more complex data than CSV files</a:t>
            </a:r>
          </a:p>
          <a:p>
            <a:r>
              <a:rPr lang="en-US" b="1" dirty="0"/>
              <a:t>Import-Clixml </a:t>
            </a:r>
            <a:r>
              <a:rPr lang="en-US" dirty="0"/>
              <a:t>creates an array of objects:</a:t>
            </a:r>
          </a:p>
          <a:p>
            <a:pPr lvl="1"/>
            <a:r>
              <a:rPr lang="en-US" b="1" dirty="0"/>
              <a:t>$users = ImportClixml C:\Scripts\Users.xml</a:t>
            </a:r>
          </a:p>
          <a:p>
            <a:r>
              <a:rPr lang="en-US" dirty="0"/>
              <a:t>Use </a:t>
            </a:r>
            <a:r>
              <a:rPr lang="en-US" b="1" dirty="0"/>
              <a:t>Get-Member</a:t>
            </a:r>
            <a:r>
              <a:rPr lang="en-US" dirty="0"/>
              <a:t> to view object properties</a:t>
            </a:r>
          </a:p>
          <a:p>
            <a:r>
              <a:rPr lang="en-US" dirty="0"/>
              <a:t>Limit the data retrieved by using the parameters:</a:t>
            </a:r>
          </a:p>
          <a:p>
            <a:pPr lvl="1"/>
            <a:r>
              <a:rPr lang="en-US" i="1" dirty="0"/>
              <a:t>-First</a:t>
            </a:r>
          </a:p>
          <a:p>
            <a:pPr lvl="1"/>
            <a:r>
              <a:rPr lang="en-US" i="1" dirty="0"/>
              <a:t>-Skip</a:t>
            </a:r>
          </a:p>
        </p:txBody>
      </p:sp>
    </p:spTree>
    <p:custDataLst>
      <p:tags r:id="rId1"/>
    </p:custDataLst>
    <p:extLst>
      <p:ext uri="{BB962C8B-B14F-4D97-AF65-F5344CB8AC3E}">
        <p14:creationId xmlns:p14="http://schemas.microsoft.com/office/powerpoint/2010/main" val="2752754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5c277004-e227-419c-af05-87e4b1b2c8e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ConvertFrom-Json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JSON is:</a:t>
            </a:r>
          </a:p>
          <a:p>
            <a:pPr lvl="1"/>
            <a:r>
              <a:rPr lang="en-US" dirty="0"/>
              <a:t>A lightweight data format similar to XML</a:t>
            </a:r>
          </a:p>
          <a:p>
            <a:pPr lvl="1"/>
            <a:r>
              <a:rPr lang="en-US" dirty="0"/>
              <a:t>Commonly used by web services</a:t>
            </a:r>
          </a:p>
          <a:p>
            <a:r>
              <a:rPr lang="en-US" dirty="0"/>
              <a:t>You can convert from JSON, but not import directly:</a:t>
            </a:r>
          </a:p>
          <a:p>
            <a:pPr lvl="1"/>
            <a:r>
              <a:rPr lang="en-US" b="1" dirty="0"/>
              <a:t>$users = Get-Content C:\Scripts\Users.json | ConvertFrom-Json</a:t>
            </a:r>
          </a:p>
          <a:p>
            <a:r>
              <a:rPr lang="en-US" dirty="0"/>
              <a:t>Retrieve JSON data directly from web services by using </a:t>
            </a:r>
            <a:r>
              <a:rPr lang="en-US" b="1" dirty="0"/>
              <a:t>Invoke-RestMethod</a:t>
            </a:r>
            <a:r>
              <a:rPr lang="en-US" dirty="0"/>
              <a:t>:</a:t>
            </a:r>
          </a:p>
          <a:p>
            <a:pPr lvl="1"/>
            <a:r>
              <a:rPr lang="en-US" b="1" dirty="0"/>
              <a:t>$users = Invoke-RestMethod “https://hr.adatum.com/api/staff”</a:t>
            </a:r>
          </a:p>
        </p:txBody>
      </p:sp>
    </p:spTree>
    <p:custDataLst>
      <p:tags r:id="rId1"/>
    </p:custDataLst>
    <p:extLst>
      <p:ext uri="{BB962C8B-B14F-4D97-AF65-F5344CB8AC3E}">
        <p14:creationId xmlns:p14="http://schemas.microsoft.com/office/powerpoint/2010/main" val="10636364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e1921daa-062d-42c4-ad44-dab77dc5bf1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Importing data</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import data</a:t>
            </a:r>
          </a:p>
        </p:txBody>
      </p:sp>
    </p:spTree>
    <p:custDataLst>
      <p:tags r:id="rId1"/>
    </p:custDataLst>
    <p:extLst>
      <p:ext uri="{BB962C8B-B14F-4D97-AF65-F5344CB8AC3E}">
        <p14:creationId xmlns:p14="http://schemas.microsoft.com/office/powerpoint/2010/main" val="10074589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5414042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456264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Basic scripting</a:t>
            </a:r>
          </a:p>
        </p:txBody>
      </p:sp>
      <p:sp>
        <p:nvSpPr>
          <p:cNvPr id="3" name="Text Placeholder 2"/>
          <p:cNvSpPr>
            <a:spLocks noGrp="1"/>
          </p:cNvSpPr>
          <p:nvPr>
            <p:ph type="body" idx="1"/>
          </p:nvPr>
        </p:nvSpPr>
        <p:spPr>
          <a:xfrm>
            <a:off x="458788" y="801980"/>
            <a:ext cx="8119156" cy="5147356"/>
          </a:xfrm>
        </p:spPr>
        <p:txBody>
          <a:bodyPr/>
          <a:lstStyle/>
          <a:p>
            <a:r>
              <a:rPr lang="en-IN" dirty="0"/>
              <a:t>Exercise 1: Signing a script
Exercise 2: Processing an array with a ForEach loop
Exercise 3: Processing items by using If statements
Exercise 4: Creating a random password
Exercise 5: Creating users based on a CSV file</a:t>
            </a:r>
            <a:endParaRPr lang="en-GB" dirty="0"/>
          </a:p>
        </p:txBody>
      </p:sp>
      <p:sp>
        <p:nvSpPr>
          <p:cNvPr id="4" name="TextBox 3"/>
          <p:cNvSpPr txBox="1"/>
          <p:nvPr/>
        </p:nvSpPr>
        <p:spPr>
          <a:xfrm>
            <a:off x="458788" y="3321567"/>
            <a:ext cx="3146311" cy="523220"/>
          </a:xfrm>
          <a:prstGeom prst="rect">
            <a:avLst/>
          </a:prstGeom>
          <a:noFill/>
        </p:spPr>
        <p:txBody>
          <a:bodyPr vert="horz" wrap="none" rtlCol="0">
            <a:spAutoFit/>
          </a:bodyPr>
          <a:lstStyle/>
          <a:p>
            <a:r>
              <a:rPr lang="en-GB" sz="2800" dirty="0">
                <a:latin typeface="Segoe UI"/>
              </a:rPr>
              <a:t>Logon Information</a:t>
            </a:r>
          </a:p>
        </p:txBody>
      </p:sp>
      <p:sp>
        <p:nvSpPr>
          <p:cNvPr id="5" name="TextBox 4"/>
          <p:cNvSpPr txBox="1"/>
          <p:nvPr/>
        </p:nvSpPr>
        <p:spPr>
          <a:xfrm>
            <a:off x="458788" y="3702567"/>
            <a:ext cx="6990119" cy="2246769"/>
          </a:xfrm>
          <a:prstGeom prst="rect">
            <a:avLst/>
          </a:prstGeom>
          <a:noFill/>
        </p:spPr>
        <p:txBody>
          <a:bodyPr vert="horz" wrap="none" rtlCol="0">
            <a:spAutoFit/>
          </a:bodyPr>
          <a:lstStyle/>
          <a:p>
            <a:r>
              <a:rPr lang="en-IN" sz="2800" b="0" i="0" u="none" strike="noStrike" baseline="0" dirty="0">
                <a:latin typeface="Segoe UI"/>
              </a:rPr>
              <a:t>Virtual machines: </a:t>
            </a:r>
            <a:r>
              <a:rPr lang="en-IN" sz="2800" b="1" i="0" u="none" strike="noStrike" baseline="0" dirty="0">
                <a:latin typeface="Segoe UI"/>
              </a:rPr>
              <a:t>10961C-LON-DC1</a:t>
            </a:r>
            <a:r>
              <a:rPr lang="en-IN" sz="2800" b="0" i="0" u="none" strike="noStrike" baseline="0" dirty="0">
                <a:latin typeface="Segoe UI"/>
              </a:rPr>
              <a:t> </a:t>
            </a:r>
          </a:p>
          <a:p>
            <a:r>
              <a:rPr lang="en-IN" sz="2800" b="1" i="0" u="none" strike="noStrike" baseline="0" dirty="0">
                <a:latin typeface="Segoe UI"/>
              </a:rPr>
              <a:t>			10961C-LON-SVR1</a:t>
            </a:r>
            <a:endParaRPr lang="en-IN" sz="2800" b="0" i="0" u="none" strike="noStrike" baseline="0" dirty="0">
              <a:latin typeface="Segoe UI"/>
            </a:endParaRPr>
          </a:p>
          <a:p>
            <a:r>
              <a:rPr lang="en-IN" sz="2800" b="1" i="0" u="none" strike="noStrike" baseline="0" dirty="0">
                <a:latin typeface="Segoe UI"/>
              </a:rPr>
              <a:t>			10961C-LON-CL1</a:t>
            </a:r>
            <a:endParaRPr lang="en-IN" sz="2800" b="0" i="0" u="none" strike="noStrike" baseline="0" dirty="0">
              <a:latin typeface="Segoe UI"/>
            </a:endParaRPr>
          </a:p>
          <a:p>
            <a:r>
              <a:rPr lang="en-GB" sz="2800" b="0" i="0" u="none" strike="noStrike" baseline="0" dirty="0">
                <a:latin typeface="Segoe UI"/>
              </a:rPr>
              <a:t>User name: 	</a:t>
            </a:r>
            <a:r>
              <a:rPr lang="en-GB" sz="2800" b="1" i="0" u="none" strike="noStrike" baseline="0" dirty="0">
                <a:latin typeface="Segoe UI"/>
              </a:rPr>
              <a:t>Adatum\Administrator</a:t>
            </a:r>
            <a:endParaRPr lang="en-GB" sz="2800" b="0" i="0" u="none" strike="noStrike" baseline="0" dirty="0">
              <a:latin typeface="Segoe UI"/>
            </a:endParaRPr>
          </a:p>
          <a:p>
            <a:r>
              <a:rPr lang="en-GB" sz="2800" b="0" i="0" u="none" strike="noStrike" baseline="0" dirty="0">
                <a:latin typeface="Segoe UI"/>
              </a:rPr>
              <a:t>Password: 		</a:t>
            </a:r>
            <a:r>
              <a:rPr lang="en-GB" sz="2800" b="1" i="0" u="none" strike="noStrike" baseline="0" dirty="0">
                <a:latin typeface="Segoe UI"/>
              </a:rPr>
              <a:t>Pa55w.rd</a:t>
            </a:r>
            <a:endParaRPr lang="en-GB" sz="2800" b="0" i="0" u="none" strike="noStrike" baseline="0" dirty="0">
              <a:solidFill>
                <a:srgbClr val="B3B3B3"/>
              </a:solidFill>
              <a:latin typeface="Segoe UI"/>
            </a:endParaRPr>
          </a:p>
        </p:txBody>
      </p:sp>
      <p:sp>
        <p:nvSpPr>
          <p:cNvPr id="6" name="TextBox 5"/>
          <p:cNvSpPr txBox="1"/>
          <p:nvPr/>
        </p:nvSpPr>
        <p:spPr>
          <a:xfrm>
            <a:off x="458788" y="6163356"/>
            <a:ext cx="4723537" cy="523220"/>
          </a:xfrm>
          <a:prstGeom prst="rect">
            <a:avLst/>
          </a:prstGeom>
          <a:noFill/>
        </p:spPr>
        <p:txBody>
          <a:bodyPr vert="horz" wrap="none" rtlCol="0">
            <a:spAutoFit/>
          </a:bodyPr>
          <a:lstStyle/>
          <a:p>
            <a:r>
              <a:rPr lang="en-GB" sz="2800" dirty="0">
                <a:latin typeface="Segoe UI"/>
              </a:rPr>
              <a:t>Estimated Time: 120 minutes</a:t>
            </a:r>
          </a:p>
        </p:txBody>
      </p:sp>
    </p:spTree>
    <p:custDataLst>
      <p:tags r:id="rId1"/>
    </p:custDataLst>
    <p:extLst>
      <p:ext uri="{BB962C8B-B14F-4D97-AF65-F5344CB8AC3E}">
        <p14:creationId xmlns:p14="http://schemas.microsoft.com/office/powerpoint/2010/main" val="2373678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1931526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Scenario</a:t>
            </a:r>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1000"/>
              </a:spcAft>
            </a:pPr>
            <a:r>
              <a:rPr lang="en-GB" sz="2800" dirty="0">
                <a:effectLst/>
                <a:latin typeface="Segoe UI"/>
                <a:ea typeface="Calibri"/>
                <a:cs typeface="Times New Roman"/>
              </a:rPr>
              <a:t>You have started to develop Windows PowerShell scripts to simplify administration in your organization. There are multiple tasks to accomplish, and you will write a Windows PowerShell script for each one.</a:t>
            </a:r>
          </a:p>
        </p:txBody>
      </p:sp>
    </p:spTree>
    <p:custDataLst>
      <p:tags r:id="rId1"/>
    </p:custDataLst>
    <p:extLst>
      <p:ext uri="{BB962C8B-B14F-4D97-AF65-F5344CB8AC3E}">
        <p14:creationId xmlns:p14="http://schemas.microsoft.com/office/powerpoint/2010/main" val="33280727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e3257de4-77bf-4982-ab93-1dac4a8940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Review</a:t>
            </a:r>
          </a:p>
        </p:txBody>
      </p:sp>
      <p:sp>
        <p:nvSpPr>
          <p:cNvPr id="3" name="Text Placeholder 2"/>
          <p:cNvSpPr>
            <a:spLocks noGrp="1"/>
          </p:cNvSpPr>
          <p:nvPr>
            <p:ph type="body" idx="1"/>
          </p:nvPr>
        </p:nvSpPr>
        <p:spPr/>
        <p:txBody>
          <a:bodyPr/>
          <a:lstStyle/>
          <a:p>
            <a:r>
              <a:rPr lang="en-IN" dirty="0"/>
              <a:t>When would you prefer to use a code signing certificate from a third-party certification authority rather than an internal certification authority?
In Exercise 2, you configured the ipPhone attribute for a group of test users. How would you update that script for a larger set of users as the solution is deployed to the rest of the organization?</a:t>
            </a:r>
            <a:endParaRPr lang="en-GB" dirty="0"/>
          </a:p>
        </p:txBody>
      </p:sp>
    </p:spTree>
    <p:custDataLst>
      <p:tags r:id="rId1"/>
    </p:custDataLst>
    <p:extLst>
      <p:ext uri="{BB962C8B-B14F-4D97-AF65-F5344CB8AC3E}">
        <p14:creationId xmlns:p14="http://schemas.microsoft.com/office/powerpoint/2010/main" val="4241032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Windows PowerShell scripts</a:t>
            </a:r>
            <a:endParaRPr lang="en-GB"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Windows PowerShell scripts can be used for:</a:t>
            </a:r>
          </a:p>
          <a:p>
            <a:pPr lvl="1"/>
            <a:r>
              <a:rPr lang="en-US" dirty="0"/>
              <a:t>Repetitive tasks</a:t>
            </a:r>
          </a:p>
          <a:p>
            <a:pPr lvl="1"/>
            <a:r>
              <a:rPr lang="en-US" dirty="0"/>
              <a:t>Complex tasks</a:t>
            </a:r>
          </a:p>
          <a:p>
            <a:pPr lvl="1"/>
            <a:r>
              <a:rPr lang="en-US" dirty="0"/>
              <a:t>Reporting</a:t>
            </a:r>
          </a:p>
          <a:p>
            <a:pPr lvl="1"/>
            <a:endParaRPr lang="en-US" dirty="0"/>
          </a:p>
          <a:p>
            <a:r>
              <a:rPr lang="en-US" dirty="0"/>
              <a:t>Windows PowerShell scripts have a .ps1 file extension</a:t>
            </a:r>
          </a:p>
        </p:txBody>
      </p:sp>
    </p:spTree>
    <p:custDataLst>
      <p:tags r:id="rId1"/>
    </p:custDataLst>
    <p:extLst>
      <p:ext uri="{BB962C8B-B14F-4D97-AF65-F5344CB8AC3E}">
        <p14:creationId xmlns:p14="http://schemas.microsoft.com/office/powerpoint/2010/main" val="34874791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Review and Takeaways</a:t>
            </a:r>
          </a:p>
        </p:txBody>
      </p:sp>
      <p:sp>
        <p:nvSpPr>
          <p:cNvPr id="3" name="Text Placeholder 2"/>
          <p:cNvSpPr>
            <a:spLocks noGrp="1"/>
          </p:cNvSpPr>
          <p:nvPr>
            <p:ph type="body" idx="1"/>
          </p:nvPr>
        </p:nvSpPr>
        <p:spPr/>
        <p:txBody>
          <a:bodyPr/>
          <a:lstStyle/>
          <a:p>
            <a:r>
              <a:rPr lang="en-GB" dirty="0"/>
              <a:t>Review Questions</a:t>
            </a:r>
          </a:p>
        </p:txBody>
      </p:sp>
    </p:spTree>
    <p:custDataLst>
      <p:tags r:id="rId1"/>
    </p:custDataLst>
    <p:extLst>
      <p:ext uri="{BB962C8B-B14F-4D97-AF65-F5344CB8AC3E}">
        <p14:creationId xmlns:p14="http://schemas.microsoft.com/office/powerpoint/2010/main" val="2012770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Modifying scripts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Modifying an existing script is easier and faster than creating your own</a:t>
            </a:r>
          </a:p>
          <a:p>
            <a:r>
              <a:rPr lang="en-US" dirty="0"/>
              <a:t>You should:</a:t>
            </a:r>
          </a:p>
          <a:p>
            <a:pPr lvl="1"/>
            <a:r>
              <a:rPr lang="en-US" dirty="0"/>
              <a:t>Understand how a downloaded script works</a:t>
            </a:r>
          </a:p>
          <a:p>
            <a:pPr lvl="1"/>
            <a:r>
              <a:rPr lang="en-US" dirty="0"/>
              <a:t>Test a downloaded script in a non-production environment</a:t>
            </a:r>
          </a:p>
          <a:p>
            <a:r>
              <a:rPr lang="en-US" dirty="0"/>
              <a:t>You can get scripts from:</a:t>
            </a:r>
          </a:p>
          <a:p>
            <a:pPr lvl="1"/>
            <a:r>
              <a:rPr lang="en-US" dirty="0"/>
              <a:t>The PowerShell Gallery</a:t>
            </a:r>
          </a:p>
          <a:p>
            <a:pPr lvl="1"/>
            <a:r>
              <a:rPr lang="en-US" dirty="0"/>
              <a:t>The Script Center repository</a:t>
            </a:r>
          </a:p>
          <a:p>
            <a:pPr lvl="1"/>
            <a:r>
              <a:rPr lang="en-US" dirty="0"/>
              <a:t>Blogs and websites</a:t>
            </a:r>
          </a:p>
        </p:txBody>
      </p:sp>
    </p:spTree>
    <p:custDataLst>
      <p:tags r:id="rId1"/>
    </p:custDataLst>
    <p:extLst>
      <p:ext uri="{BB962C8B-B14F-4D97-AF65-F5344CB8AC3E}">
        <p14:creationId xmlns:p14="http://schemas.microsoft.com/office/powerpoint/2010/main" val="258344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scripts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Create a script if you cannot find one that meets your needs</a:t>
            </a:r>
          </a:p>
          <a:p>
            <a:r>
              <a:rPr lang="en-US" dirty="0"/>
              <a:t>Use code snippets from other sources when building your script</a:t>
            </a:r>
          </a:p>
          <a:p>
            <a:r>
              <a:rPr lang="en-US" dirty="0"/>
              <a:t>Develop scripts in an isolated environment that cannot affect production</a:t>
            </a:r>
          </a:p>
          <a:p>
            <a:r>
              <a:rPr lang="en-US" dirty="0"/>
              <a:t>Build scripts incrementally for easier testing during development</a:t>
            </a:r>
          </a:p>
        </p:txBody>
      </p:sp>
    </p:spTree>
    <p:custDataLst>
      <p:tags r:id="rId1"/>
    </p:custDataLst>
    <p:extLst>
      <p:ext uri="{BB962C8B-B14F-4D97-AF65-F5344CB8AC3E}">
        <p14:creationId xmlns:p14="http://schemas.microsoft.com/office/powerpoint/2010/main" val="34589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b7be1dd1-6ca9-488f-8955-4d8846f50a6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the PowerShellGet module?</a:t>
            </a:r>
            <a:endParaRPr lang="en-GB"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Windows </a:t>
            </a:r>
            <a:r>
              <a:rPr lang="en-US" b="1" dirty="0"/>
              <a:t>PowerShellGet</a:t>
            </a:r>
            <a:r>
              <a:rPr lang="en-US" dirty="0"/>
              <a:t>:</a:t>
            </a:r>
          </a:p>
          <a:p>
            <a:pPr lvl="1"/>
            <a:r>
              <a:rPr lang="en-US" dirty="0"/>
              <a:t>Has cmdlets for accessing and publishing items in the PowerShell Gallery</a:t>
            </a:r>
          </a:p>
          <a:p>
            <a:pPr lvl="1"/>
            <a:r>
              <a:rPr lang="en-US" dirty="0"/>
              <a:t>Is included in Windows Management Framework 5.0</a:t>
            </a:r>
          </a:p>
          <a:p>
            <a:pPr lvl="1"/>
            <a:r>
              <a:rPr lang="en-US" dirty="0"/>
              <a:t>Can be downloaded for Windows PowerShell 3.0 or Windows PowerShell 4.0</a:t>
            </a:r>
          </a:p>
          <a:p>
            <a:pPr lvl="1"/>
            <a:r>
              <a:rPr lang="en-US" dirty="0"/>
              <a:t>Uses the NuGet provider</a:t>
            </a:r>
          </a:p>
          <a:p>
            <a:r>
              <a:rPr lang="en-US" dirty="0"/>
              <a:t>You can implement a private PowerShell gallery</a:t>
            </a:r>
          </a:p>
          <a:p>
            <a:r>
              <a:rPr lang="en-US" dirty="0"/>
              <a:t>Cmdlets for finding items are:</a:t>
            </a:r>
          </a:p>
          <a:p>
            <a:pPr lvl="1"/>
            <a:r>
              <a:rPr lang="en-US" b="1" dirty="0"/>
              <a:t>Find-Module</a:t>
            </a:r>
          </a:p>
          <a:p>
            <a:pPr lvl="1"/>
            <a:r>
              <a:rPr lang="en-US" b="1" dirty="0"/>
              <a:t>Find-Script</a:t>
            </a:r>
          </a:p>
        </p:txBody>
      </p:sp>
    </p:spTree>
    <p:custDataLst>
      <p:tags r:id="rId1"/>
    </p:custDataLst>
    <p:extLst>
      <p:ext uri="{BB962C8B-B14F-4D97-AF65-F5344CB8AC3E}">
        <p14:creationId xmlns:p14="http://schemas.microsoft.com/office/powerpoint/2010/main" val="665571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9b94c0a1-028e-4ade-9041-d62cd70e0fe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Running scripts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To enhance security, the .ps1 file extension is associated with Notepad</a:t>
            </a:r>
          </a:p>
          <a:p>
            <a:r>
              <a:rPr lang="en-US" dirty="0"/>
              <a:t>Integration with File Explorer:</a:t>
            </a:r>
          </a:p>
          <a:p>
            <a:pPr lvl="1"/>
            <a:r>
              <a:rPr lang="en-US" b="1" dirty="0"/>
              <a:t>Open</a:t>
            </a:r>
          </a:p>
          <a:p>
            <a:pPr lvl="1"/>
            <a:r>
              <a:rPr lang="en-US" b="1" dirty="0"/>
              <a:t>Run with PowerShell</a:t>
            </a:r>
          </a:p>
          <a:p>
            <a:pPr lvl="1"/>
            <a:r>
              <a:rPr lang="en-US" b="1" dirty="0"/>
              <a:t>Edit</a:t>
            </a:r>
          </a:p>
          <a:p>
            <a:r>
              <a:rPr lang="en-US" dirty="0"/>
              <a:t>To run scripts at the Windows PowerShell prompt:</a:t>
            </a:r>
          </a:p>
          <a:p>
            <a:pPr lvl="1"/>
            <a:r>
              <a:rPr lang="en-US" dirty="0"/>
              <a:t>Enter the full path - </a:t>
            </a:r>
            <a:r>
              <a:rPr lang="en-US" b="1" dirty="0"/>
              <a:t>C:\Scripts\MyScript.ps1</a:t>
            </a:r>
          </a:p>
          <a:p>
            <a:pPr lvl="1"/>
            <a:r>
              <a:rPr lang="en-US" dirty="0"/>
              <a:t>Enter a relative path - </a:t>
            </a:r>
            <a:r>
              <a:rPr lang="en-US" b="1" dirty="0"/>
              <a:t>\Scripts\MyScript.ps1</a:t>
            </a:r>
          </a:p>
          <a:p>
            <a:pPr lvl="1"/>
            <a:r>
              <a:rPr lang="en-US" dirty="0"/>
              <a:t>Reference the current directory - </a:t>
            </a:r>
            <a:r>
              <a:rPr lang="en-US" b="1" dirty="0"/>
              <a:t>.\MyScript.ps1</a:t>
            </a:r>
          </a:p>
        </p:txBody>
      </p:sp>
    </p:spTree>
    <p:custDataLst>
      <p:tags r:id="rId1"/>
    </p:custDataLst>
    <p:extLst>
      <p:ext uri="{BB962C8B-B14F-4D97-AF65-F5344CB8AC3E}">
        <p14:creationId xmlns:p14="http://schemas.microsoft.com/office/powerpoint/2010/main" val="220746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e748e739-4dd6-4885-b7c7-8ab1a350c03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script execution policy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normAutofit fontScale="92500" lnSpcReduction="10000"/>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options for the execution policy are:</a:t>
            </a:r>
          </a:p>
          <a:p>
            <a:pPr lvl="1"/>
            <a:r>
              <a:rPr lang="en-US" b="1" dirty="0"/>
              <a:t>Restricted</a:t>
            </a:r>
          </a:p>
          <a:p>
            <a:pPr lvl="1"/>
            <a:r>
              <a:rPr lang="en-US" b="1" dirty="0"/>
              <a:t>AllSigned</a:t>
            </a:r>
          </a:p>
          <a:p>
            <a:pPr lvl="1"/>
            <a:r>
              <a:rPr lang="en-US" b="1" dirty="0"/>
              <a:t>RemoteSigned</a:t>
            </a:r>
          </a:p>
          <a:p>
            <a:pPr lvl="1"/>
            <a:r>
              <a:rPr lang="en-US" b="1" dirty="0"/>
              <a:t>Unrestricted</a:t>
            </a:r>
          </a:p>
          <a:p>
            <a:pPr lvl="1"/>
            <a:r>
              <a:rPr lang="en-US" b="1" dirty="0"/>
              <a:t>ByPass</a:t>
            </a:r>
          </a:p>
          <a:p>
            <a:r>
              <a:rPr lang="en-US" dirty="0"/>
              <a:t>Modify the execution policy by using:</a:t>
            </a:r>
          </a:p>
          <a:p>
            <a:pPr lvl="1"/>
            <a:r>
              <a:rPr lang="en-US" b="1" dirty="0"/>
              <a:t>Set-ExecutionPolicy</a:t>
            </a:r>
          </a:p>
          <a:p>
            <a:pPr lvl="1"/>
            <a:r>
              <a:rPr lang="en-US" dirty="0"/>
              <a:t>The</a:t>
            </a:r>
            <a:r>
              <a:rPr lang="en-US" b="1" dirty="0"/>
              <a:t> Turn on Script Execution </a:t>
            </a:r>
            <a:r>
              <a:rPr lang="en-US" dirty="0"/>
              <a:t>Group Policy setting</a:t>
            </a:r>
          </a:p>
          <a:p>
            <a:r>
              <a:rPr lang="en-US" dirty="0"/>
              <a:t>Override the execution policy for a single instance:</a:t>
            </a:r>
          </a:p>
          <a:p>
            <a:pPr lvl="1"/>
            <a:r>
              <a:rPr lang="en-US" b="1" dirty="0"/>
              <a:t>Powershell.exe –ExecutionPolicy Bypass</a:t>
            </a:r>
          </a:p>
          <a:p>
            <a:r>
              <a:rPr lang="en-US" dirty="0"/>
              <a:t>Remove downloaded status from a script by using </a:t>
            </a:r>
            <a:r>
              <a:rPr lang="en-US" b="1" dirty="0"/>
              <a:t>Unblock-File</a:t>
            </a:r>
          </a:p>
        </p:txBody>
      </p:sp>
    </p:spTree>
    <p:custDataLst>
      <p:tags r:id="rId1"/>
    </p:custDataLst>
    <p:extLst>
      <p:ext uri="{BB962C8B-B14F-4D97-AF65-F5344CB8AC3E}">
        <p14:creationId xmlns:p14="http://schemas.microsoft.com/office/powerpoint/2010/main" val="42265935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4985</Words>
  <Application>Microsoft Office PowerPoint</Application>
  <PresentationFormat>On-screen Show (4:3)</PresentationFormat>
  <Paragraphs>551</Paragraphs>
  <Slides>40</Slides>
  <Notes>40</Notes>
  <HiddenSlides>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Segoe UI</vt:lpstr>
      <vt:lpstr>Symbol</vt:lpstr>
      <vt:lpstr>Arial</vt:lpstr>
      <vt:lpstr>Wingdings</vt:lpstr>
      <vt:lpstr>Verdana</vt:lpstr>
      <vt:lpstr>Times New Roman</vt:lpstr>
      <vt:lpstr>Calibri</vt:lpstr>
      <vt:lpstr>NG_MOC_Core_ModuleNew2</vt:lpstr>
      <vt:lpstr>Module 8</vt:lpstr>
      <vt:lpstr>Module Overview</vt:lpstr>
      <vt:lpstr>Lesson 1: Introduction to scripting</vt:lpstr>
      <vt:lpstr>Overview of Windows PowerShell scripts</vt:lpstr>
      <vt:lpstr>Modifying scripts</vt:lpstr>
      <vt:lpstr>Creating scripts</vt:lpstr>
      <vt:lpstr>What is the PowerShellGet module?</vt:lpstr>
      <vt:lpstr>Running scripts</vt:lpstr>
      <vt:lpstr>The script execution policy</vt:lpstr>
      <vt:lpstr>Demonstration: Setting the script execution policy</vt:lpstr>
      <vt:lpstr>PowerPoint Presentation</vt:lpstr>
      <vt:lpstr>PowerPoint Presentation</vt:lpstr>
      <vt:lpstr>Windows PowerShell and AppLocker</vt:lpstr>
      <vt:lpstr>Digitally signing scripts</vt:lpstr>
      <vt:lpstr>Demonstration: Digitally signing a script</vt:lpstr>
      <vt:lpstr>PowerPoint Presentation</vt:lpstr>
      <vt:lpstr>Lesson 2: Scripting constructs</vt:lpstr>
      <vt:lpstr>Understanding ForEach loops</vt:lpstr>
      <vt:lpstr>Demonstration: Using a ForEach loop</vt:lpstr>
      <vt:lpstr>Understanding the If construct</vt:lpstr>
      <vt:lpstr>Demonstration: Using the If construct</vt:lpstr>
      <vt:lpstr>Understanding the Switch construct</vt:lpstr>
      <vt:lpstr>Demonstration: Using the Switch construct</vt:lpstr>
      <vt:lpstr>Understanding the For construct</vt:lpstr>
      <vt:lpstr>Understanding other loop constructs</vt:lpstr>
      <vt:lpstr>Understanding other loop constructs</vt:lpstr>
      <vt:lpstr>Understanding Break and Continue</vt:lpstr>
      <vt:lpstr>Lesson 3: Importing data from files</vt:lpstr>
      <vt:lpstr>Using Get-Content</vt:lpstr>
      <vt:lpstr>Using Import-Csv</vt:lpstr>
      <vt:lpstr>Using Import-Clixml</vt:lpstr>
      <vt:lpstr>Using ConvertFrom-Json</vt:lpstr>
      <vt:lpstr>Demonstration: Importing data</vt:lpstr>
      <vt:lpstr>PowerPoint Presentation</vt:lpstr>
      <vt:lpstr>PowerPoint Presentation</vt:lpstr>
      <vt:lpstr>Lab: Basic scripting</vt:lpstr>
      <vt:lpstr>PowerPoint Presentation</vt:lpstr>
      <vt:lpstr>Lab Scenario</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2017-08-10T17:28:17Z</dcterms:created>
  <dcterms:modified xsi:type="dcterms:W3CDTF">2017-08-10T17:28:22Z</dcterms:modified>
</cp:coreProperties>
</file>