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95" r:id="rId10"/>
    <p:sldId id="264" r:id="rId11"/>
    <p:sldId id="265" r:id="rId12"/>
    <p:sldId id="266" r:id="rId13"/>
    <p:sldId id="296" r:id="rId14"/>
    <p:sldId id="267" r:id="rId15"/>
    <p:sldId id="268" r:id="rId16"/>
    <p:sldId id="269" r:id="rId17"/>
    <p:sldId id="297" r:id="rId18"/>
    <p:sldId id="270" r:id="rId19"/>
    <p:sldId id="271" r:id="rId20"/>
    <p:sldId id="298" r:id="rId21"/>
    <p:sldId id="272" r:id="rId22"/>
    <p:sldId id="273" r:id="rId23"/>
    <p:sldId id="274" r:id="rId24"/>
    <p:sldId id="275" r:id="rId25"/>
    <p:sldId id="276" r:id="rId26"/>
    <p:sldId id="277" r:id="rId27"/>
    <p:sldId id="278" r:id="rId28"/>
    <p:sldId id="279" r:id="rId29"/>
    <p:sldId id="299" r:id="rId30"/>
    <p:sldId id="300" r:id="rId31"/>
    <p:sldId id="280" r:id="rId32"/>
    <p:sldId id="281" r:id="rId33"/>
    <p:sldId id="282" r:id="rId34"/>
    <p:sldId id="283" r:id="rId35"/>
    <p:sldId id="301" r:id="rId36"/>
    <p:sldId id="284" r:id="rId37"/>
    <p:sldId id="285" r:id="rId38"/>
    <p:sldId id="286" r:id="rId39"/>
    <p:sldId id="287" r:id="rId40"/>
    <p:sldId id="302" r:id="rId41"/>
    <p:sldId id="288" r:id="rId42"/>
    <p:sldId id="289" r:id="rId43"/>
    <p:sldId id="303" r:id="rId44"/>
    <p:sldId id="290" r:id="rId45"/>
    <p:sldId id="291" r:id="rId46"/>
    <p:sldId id="292" r:id="rId47"/>
    <p:sldId id="293" r:id="rId48"/>
    <p:sldId id="294" r:id="rId49"/>
  </p:sldIdLst>
  <p:sldSz cx="9144000" cy="6858000" type="screen4x3"/>
  <p:notesSz cx="6858000" cy="9144000"/>
  <p:embeddedFontLst>
    <p:embeddedFont>
      <p:font typeface="Lucida Sans Unicode" panose="020B0602030504020204" pitchFamily="34" charset="0"/>
      <p:regular r:id="rId51"/>
    </p:embeddedFont>
    <p:embeddedFont>
      <p:font typeface="Calibri" panose="020F0502020204030204" pitchFamily="34" charset="0"/>
      <p:regular r:id="rId52"/>
      <p:bold r:id="rId53"/>
      <p:italic r:id="rId54"/>
      <p:boldItalic r:id="rId55"/>
    </p:embeddedFont>
    <p:embeddedFont>
      <p:font typeface="Segoe UI" panose="020B0502040204020203" pitchFamily="34" charset="0"/>
      <p:regular r:id="rId56"/>
      <p:bold r:id="rId57"/>
      <p:italic r:id="rId58"/>
      <p:boldItalic r:id="rId59"/>
    </p:embeddedFont>
    <p:embeddedFont>
      <p:font typeface="Verdana" panose="020B0604030504040204" pitchFamily="34" charset="0"/>
      <p:regular r:id="rId60"/>
      <p:bold r:id="rId61"/>
      <p:italic r:id="rId62"/>
      <p:boldItalic r:id="rId6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441" autoAdjust="0"/>
    <p:restoredTop sz="94614" autoAdjust="0"/>
  </p:normalViewPr>
  <p:slideViewPr>
    <p:cSldViewPr snapToGrid="0">
      <p:cViewPr varScale="1">
        <p:scale>
          <a:sx n="114" d="100"/>
          <a:sy n="114" d="100"/>
        </p:scale>
        <p:origin x="2304" y="108"/>
      </p:cViewPr>
      <p:guideLst/>
    </p:cSldViewPr>
  </p:slideViewPr>
  <p:notesTextViewPr>
    <p:cViewPr>
      <p:scale>
        <a:sx n="1" d="1"/>
        <a:sy n="1" d="1"/>
      </p:scale>
      <p:origin x="0" y="0"/>
    </p:cViewPr>
  </p:notesTextViewPr>
  <p:sorterViewPr>
    <p:cViewPr>
      <p:scale>
        <a:sx n="100" d="100"/>
        <a:sy n="100" d="100"/>
      </p:scale>
      <p:origin x="0" y="-4752"/>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B6126-2A09-4153-B1AC-6DC1C0F8E5D4}" type="datetimeFigureOut">
              <a:rPr lang="en-US" smtClean="0"/>
              <a:t>8/15/2017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8D424-D4E2-47FC-A887-97997B5574F6}" type="slidenum">
              <a:rPr lang="en-US" smtClean="0"/>
              <a:t>‹#›</a:t>
            </a:fld>
            <a:endParaRPr lang="en-US" dirty="0"/>
          </a:p>
        </p:txBody>
      </p:sp>
    </p:spTree>
    <p:extLst>
      <p:ext uri="{BB962C8B-B14F-4D97-AF65-F5344CB8AC3E}">
        <p14:creationId xmlns:p14="http://schemas.microsoft.com/office/powerpoint/2010/main" val="342917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120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 </a:t>
            </a:r>
            <a:r>
              <a:rPr lang="en-US" sz="1000" b="1" dirty="0">
                <a:latin typeface="Arial" panose="020B0604020202020204" pitchFamily="34" charset="0"/>
                <a:ea typeface="Calibri" panose="020F0502020204030204" pitchFamily="34" charset="0"/>
                <a:cs typeface="Times New Roman" panose="02020603050405020304" pitchFamily="18" charset="0"/>
              </a:rPr>
              <a:t>120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Accept user input for a script.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Explain script documentation.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Troubleshoot error handling for a script.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Describe functions and modules.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US" sz="1000" baseline="30000" dirty="0">
                <a:latin typeface="Arial" panose="020B0604020202020204" pitchFamily="34" charset="0"/>
                <a:ea typeface="Calibri" panose="020F0502020204030204" pitchFamily="34" charset="0"/>
                <a:cs typeface="Segoe UI" panose="020B0502040204020203" pitchFamily="34" charset="0"/>
              </a:rPr>
              <a:t> </a:t>
            </a:r>
            <a:r>
              <a:rPr lang="en-US" sz="1000" dirty="0">
                <a:latin typeface="Arial" panose="020B0604020202020204" pitchFamily="34" charset="0"/>
                <a:ea typeface="Calibri" panose="020F0502020204030204" pitchFamily="34" charset="0"/>
                <a:cs typeface="Segoe UI" panose="020B0502040204020203" pitchFamily="34" charset="0"/>
              </a:rPr>
              <a:t>PowerPoint</a:t>
            </a:r>
            <a:r>
              <a:rPr lang="en-US" sz="1000" baseline="30000" dirty="0">
                <a:latin typeface="Arial" panose="020B0604020202020204" pitchFamily="34" charset="0"/>
                <a:ea typeface="Calibri" panose="020F0502020204030204" pitchFamily="34" charset="0"/>
                <a:cs typeface="Segoe UI" panose="020B0502040204020203" pitchFamily="34" charset="0"/>
              </a:rPr>
              <a:t> </a:t>
            </a:r>
            <a:r>
              <a:rPr lang="en-US" sz="1000" dirty="0">
                <a:latin typeface="Arial" panose="020B0604020202020204" pitchFamily="34" charset="0"/>
                <a:ea typeface="Calibri" panose="020F0502020204030204" pitchFamily="34" charset="0"/>
                <a:cs typeface="Segoe UI" panose="020B0502040204020203" pitchFamily="34" charset="0"/>
              </a:rPr>
              <a:t>file </a:t>
            </a:r>
            <a:r>
              <a:rPr lang="en-US" sz="1000" b="1" dirty="0">
                <a:latin typeface="Arial" panose="020B0604020202020204" pitchFamily="34" charset="0"/>
                <a:ea typeface="Calibri" panose="020F0502020204030204" pitchFamily="34" charset="0"/>
                <a:cs typeface="Times New Roman" panose="02020603050405020304" pitchFamily="18" charset="0"/>
              </a:rPr>
              <a:t>10961C_09.pptx</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To prepare for this module: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Read all of the materials for this module.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in addition to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268D424-D4E2-47FC-A887-97997B5574F6}" type="slidenum">
              <a:rPr lang="en-US" b="0" smtClean="0">
                <a:latin typeface="+mn-lt"/>
              </a:rPr>
              <a:t>1</a:t>
            </a:fld>
            <a:endParaRPr lang="en-US" b="0" dirty="0">
              <a:latin typeface="+mn-lt"/>
            </a:endParaRPr>
          </a:p>
        </p:txBody>
      </p:sp>
      <p:sp>
        <p:nvSpPr>
          <p:cNvPr id="5" name="Rectangle 4">
            <a:extLst>
              <a:ext uri="{FF2B5EF4-FFF2-40B4-BE49-F238E27FC236}">
                <a16:creationId xmlns:a16="http://schemas.microsoft.com/office/drawing/2014/main" id="{4C739AC4-A94E-4D07-9D9E-8F405B9D96D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9E4BB3E5-57B2-42B4-AEBC-FA4920FFE15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4011119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how to use a </a:t>
            </a:r>
            <a:r>
              <a:rPr lang="en-US" sz="1000" b="1" dirty="0">
                <a:latin typeface="Arial" panose="020B0604020202020204" pitchFamily="34" charset="0"/>
                <a:ea typeface="Calibri" panose="020F0502020204030204" pitchFamily="34" charset="0"/>
                <a:cs typeface="Times New Roman" panose="02020603050405020304" pitchFamily="18" charset="0"/>
              </a:rPr>
              <a:t>Param()</a:t>
            </a:r>
            <a:r>
              <a:rPr lang="en-US" sz="1000" dirty="0">
                <a:latin typeface="Arial" panose="020B0604020202020204" pitchFamily="34" charset="0"/>
                <a:ea typeface="Calibri" panose="020F0502020204030204" pitchFamily="34" charset="0"/>
                <a:cs typeface="Times New Roman" panose="02020603050405020304" pitchFamily="18" charset="0"/>
              </a:rPr>
              <a:t> block to define parameters for scripts.</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10</a:t>
            </a:fld>
            <a:endParaRPr lang="en-US" b="0" dirty="0">
              <a:latin typeface="+mn-lt"/>
            </a:endParaRPr>
          </a:p>
        </p:txBody>
      </p:sp>
      <p:sp>
        <p:nvSpPr>
          <p:cNvPr id="5" name="Rectangle 4">
            <a:extLst>
              <a:ext uri="{FF2B5EF4-FFF2-40B4-BE49-F238E27FC236}">
                <a16:creationId xmlns:a16="http://schemas.microsoft.com/office/drawing/2014/main" id="{28E38EE4-CEC4-4FB5-A972-3ACBA6122FD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2621004C-436B-4048-81CD-4E5C9AE057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892659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11</a:t>
            </a:fld>
            <a:endParaRPr lang="en-US" b="0" dirty="0">
              <a:latin typeface="+mn-lt"/>
            </a:endParaRPr>
          </a:p>
        </p:txBody>
      </p:sp>
      <p:sp>
        <p:nvSpPr>
          <p:cNvPr id="5" name="Rectangle 4">
            <a:extLst>
              <a:ext uri="{FF2B5EF4-FFF2-40B4-BE49-F238E27FC236}">
                <a16:creationId xmlns:a16="http://schemas.microsoft.com/office/drawing/2014/main" id="{0589A7BA-E919-402C-8383-F1E760BEB7F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8814D63B-E030-45B7-A1D9-5345DA2EF63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206976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use the </a:t>
            </a:r>
            <a:r>
              <a:rPr lang="en-US" sz="1000" b="1" dirty="0">
                <a:latin typeface="Arial" panose="020B0604020202020204" pitchFamily="34" charset="0"/>
                <a:ea typeface="Calibri" panose="020F0502020204030204" pitchFamily="34" charset="0"/>
                <a:cs typeface="Times New Roman" panose="02020603050405020304" pitchFamily="18" charset="0"/>
              </a:rPr>
              <a:t>10961C-LON-DC1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10961C-LON-CL1</a:t>
            </a:r>
            <a:r>
              <a:rPr lang="en-US" sz="1000" dirty="0">
                <a:latin typeface="Arial" panose="020B0604020202020204" pitchFamily="34" charset="0"/>
                <a:ea typeface="Calibri" panose="020F0502020204030204" pitchFamily="34" charset="0"/>
                <a:cs typeface="Times New Roman" panose="02020603050405020304" pitchFamily="18" charset="0"/>
              </a:rPr>
              <a:t> VMs. Start each VM, and then sign in with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power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rename a text file to a script file,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Rename-Item E:\Mod09\Democode\10961C_Mod09_Demo02.txt 	10961C_Mod09_Demo02.ps1</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Windows PowerShell ISE,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window,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E:\Mod09\Democode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10961C_Mod09_Demo02.ps1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Review the code and leave Windows PowerShell ISE open.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set the current directory,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Set-Location E:\Mod09\Democode</a:t>
            </a:r>
          </a:p>
          <a:p>
            <a:pPr marL="342900" marR="0" lvl="0" indent="-342900">
              <a:lnSpc>
                <a:spcPct val="115000"/>
              </a:lnSpc>
              <a:spcBef>
                <a:spcPts val="0"/>
              </a:spcBef>
              <a:spcAft>
                <a:spcPts val="995"/>
              </a:spcAft>
              <a:buFont typeface="+mj-lt"/>
              <a:buAutoNum type="arabicPeriod" startAt="9"/>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pass values to the script by position,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.\10961C_Mod09_Demo02.ps1 LON-DC1 300</a:t>
            </a:r>
          </a:p>
          <a:p>
            <a:pPr lvl="1">
              <a:lnSpc>
                <a:spcPct val="115000"/>
              </a:lnSpc>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12</a:t>
            </a:fld>
            <a:endParaRPr lang="en-US" b="0" dirty="0">
              <a:latin typeface="+mn-lt"/>
            </a:endParaRPr>
          </a:p>
        </p:txBody>
      </p:sp>
      <p:sp>
        <p:nvSpPr>
          <p:cNvPr id="5" name="Rectangle 4">
            <a:extLst>
              <a:ext uri="{FF2B5EF4-FFF2-40B4-BE49-F238E27FC236}">
                <a16:creationId xmlns:a16="http://schemas.microsoft.com/office/drawing/2014/main" id="{C0CDBF0F-1D23-4757-A5B4-EFC043E966A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FFDF5FF4-4653-42CC-84C0-1375CDDBB88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
        <p:nvSpPr>
          <p:cNvPr id="7" name="TextBox 6">
            <a:extLst>
              <a:ext uri="{FF2B5EF4-FFF2-40B4-BE49-F238E27FC236}">
                <a16:creationId xmlns:a16="http://schemas.microsoft.com/office/drawing/2014/main" id="{6C4A6B94-0EFE-4E77-8AFA-A11EC6EE9D3E}"/>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p>
        </p:txBody>
      </p:sp>
    </p:spTree>
    <p:extLst>
      <p:ext uri="{BB962C8B-B14F-4D97-AF65-F5344CB8AC3E}">
        <p14:creationId xmlns:p14="http://schemas.microsoft.com/office/powerpoint/2010/main" val="2143022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10"/>
            </a:pPr>
            <a:r>
              <a:rPr lang="en-US" sz="1000" dirty="0">
                <a:latin typeface="Arial" panose="020B0604020202020204" pitchFamily="34" charset="0"/>
                <a:ea typeface="Times New Roman" panose="02020603050405020304" pitchFamily="18" charset="0"/>
                <a:cs typeface="Times New Roman" panose="02020603050405020304" pitchFamily="18" charset="0"/>
              </a:rPr>
              <a:t>To pass values to the script by parameter name, at the Windows PowerShell prompt, type the following command, and then press Enter:</a:t>
            </a:r>
          </a:p>
          <a:p>
            <a:pPr lvl="1">
              <a:lnSpc>
                <a:spcPct val="115000"/>
              </a:lnSpc>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.\10961C_Mod09_Demo02.ps1 -EventID 300 -ComputerName LON-DC1</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view the results when no parameter data is provided,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.\10961C_Mod09_Demo02.ps1</a:t>
            </a: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Windows PowerShell ISE, on line 2, after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=(Read-Host “Enter computer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line 3, after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$EventID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=300</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view the results when no parameter data is provided,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.\10961C_Mod09_Demo02.ps1</a:t>
            </a: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prompted for a computer name,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Windows PowerShell ISE and the Windows PowerShell prompt.</a:t>
            </a:r>
            <a:endParaRPr lang="en-US" dirty="0"/>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13</a:t>
            </a:fld>
            <a:endParaRPr lang="en-US" b="0" dirty="0">
              <a:latin typeface="+mn-lt"/>
            </a:endParaRPr>
          </a:p>
        </p:txBody>
      </p:sp>
      <p:sp>
        <p:nvSpPr>
          <p:cNvPr id="6" name="Rectangle 5">
            <a:extLst>
              <a:ext uri="{FF2B5EF4-FFF2-40B4-BE49-F238E27FC236}">
                <a16:creationId xmlns:a16="http://schemas.microsoft.com/office/drawing/2014/main" id="{30A46C38-0416-4A53-B9BE-E8786CDF0CE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7" name="Rectangle 6">
            <a:extLst>
              <a:ext uri="{FF2B5EF4-FFF2-40B4-BE49-F238E27FC236}">
                <a16:creationId xmlns:a16="http://schemas.microsoft.com/office/drawing/2014/main" id="{B807CD8A-6777-4D9A-9009-19A0B4C6E8F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33814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Briefly describe the topics included in this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Why is it important to add comments within scripts?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Comments are useful for other administrators who are trying to interpret your script, and they are also useful for you. If you have not edited a script for an extended period, comments help you understand what your thought process was during development.</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14</a:t>
            </a:fld>
            <a:endParaRPr lang="en-US" b="0" dirty="0">
              <a:latin typeface="+mn-lt"/>
            </a:endParaRPr>
          </a:p>
        </p:txBody>
      </p:sp>
      <p:sp>
        <p:nvSpPr>
          <p:cNvPr id="5" name="Rectangle 4">
            <a:extLst>
              <a:ext uri="{FF2B5EF4-FFF2-40B4-BE49-F238E27FC236}">
                <a16:creationId xmlns:a16="http://schemas.microsoft.com/office/drawing/2014/main" id="{48273F53-7951-48DD-971D-AB115AB7AF3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EF80244F-5572-4DF9-834E-EBAFB235F3C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38410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why comments are important in scripts and how to add them.</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15</a:t>
            </a:fld>
            <a:endParaRPr lang="en-US" b="0" dirty="0">
              <a:latin typeface="+mn-lt"/>
            </a:endParaRPr>
          </a:p>
        </p:txBody>
      </p:sp>
      <p:sp>
        <p:nvSpPr>
          <p:cNvPr id="5" name="Rectangle 4">
            <a:extLst>
              <a:ext uri="{FF2B5EF4-FFF2-40B4-BE49-F238E27FC236}">
                <a16:creationId xmlns:a16="http://schemas.microsoft.com/office/drawing/2014/main" id="{0838A91A-ACD0-4D68-B134-3B5AA4657F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9BB128E0-71FF-481C-9B65-038D82C61C5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4155274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use the </a:t>
            </a:r>
            <a:r>
              <a:rPr lang="en-US" sz="1000" b="1" dirty="0">
                <a:latin typeface="Arial" panose="020B0604020202020204" pitchFamily="34" charset="0"/>
                <a:ea typeface="Calibri" panose="020F0502020204030204" pitchFamily="34" charset="0"/>
                <a:cs typeface="Times New Roman" panose="02020603050405020304" pitchFamily="18" charset="0"/>
              </a:rPr>
              <a:t>10961C-LON-DC1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10961C-LON-CL1</a:t>
            </a:r>
            <a:r>
              <a:rPr lang="en-US" sz="1000" dirty="0">
                <a:latin typeface="Arial" panose="020B0604020202020204" pitchFamily="34" charset="0"/>
                <a:ea typeface="Calibri" panose="020F0502020204030204" pitchFamily="34" charset="0"/>
                <a:cs typeface="Times New Roman" panose="02020603050405020304" pitchFamily="18" charset="0"/>
              </a:rPr>
              <a:t> VMs. Start each VM, and then sign in with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power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rename a text file to a script file,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Rename-Item E:\Mod09\Democode\10961C_Mod09_Demo03.txt 	10961C_Mod09_Demo03.ps1</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Windows PowerShell ISE,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window,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E:\Mod09\Democode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10961C_Mod09_Demo03.ps1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Windows PowerShell ISE, review the code.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set the current directory,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Set-Location E:\Mod09\Democode</a:t>
            </a:r>
          </a:p>
          <a:p>
            <a:pPr marL="342900" marR="0" lvl="0" indent="-342900">
              <a:lnSpc>
                <a:spcPct val="115000"/>
              </a:lnSpc>
              <a:spcBef>
                <a:spcPts val="0"/>
              </a:spcBef>
              <a:spcAft>
                <a:spcPts val="995"/>
              </a:spcAft>
              <a:buFont typeface="+mj-lt"/>
              <a:buAutoNum type="arabicPeriod" startAt="9"/>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view the script output,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.\10961C_Mod09_Demo03.ps1</a:t>
            </a:r>
          </a:p>
          <a:p>
            <a:pPr marL="342900" marR="0" lvl="0" indent="-342900">
              <a:lnSpc>
                <a:spcPct val="115000"/>
              </a:lnSpc>
              <a:spcBef>
                <a:spcPts val="0"/>
              </a:spcBef>
              <a:spcAft>
                <a:spcPts val="995"/>
              </a:spcAft>
              <a:buFont typeface="+mj-lt"/>
              <a:buAutoNum type="arabicPeriod" startAt="10"/>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Windows PowerShell ISE, on line 7,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#Information for troubleshooting</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10"/>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16</a:t>
            </a:fld>
            <a:endParaRPr lang="en-US" b="0" dirty="0">
              <a:latin typeface="+mn-lt"/>
            </a:endParaRPr>
          </a:p>
        </p:txBody>
      </p:sp>
      <p:sp>
        <p:nvSpPr>
          <p:cNvPr id="5" name="Rectangle 4">
            <a:extLst>
              <a:ext uri="{FF2B5EF4-FFF2-40B4-BE49-F238E27FC236}">
                <a16:creationId xmlns:a16="http://schemas.microsoft.com/office/drawing/2014/main" id="{7691B5F8-ED9A-4A19-B9D3-D99EF7D23B4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7ED991FE-1C65-45E0-B7E2-0803A763189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
        <p:nvSpPr>
          <p:cNvPr id="7" name="TextBox 6">
            <a:extLst>
              <a:ext uri="{FF2B5EF4-FFF2-40B4-BE49-F238E27FC236}">
                <a16:creationId xmlns:a16="http://schemas.microsoft.com/office/drawing/2014/main" id="{7897531A-0F93-47BA-BC0E-89B0A66B62F3}"/>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p>
        </p:txBody>
      </p:sp>
    </p:spTree>
    <p:extLst>
      <p:ext uri="{BB962C8B-B14F-4D97-AF65-F5344CB8AC3E}">
        <p14:creationId xmlns:p14="http://schemas.microsoft.com/office/powerpoint/2010/main" val="4253294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verify that the script output has not changed,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.\10961C_Mod09_Demo03.ps1</a:t>
            </a: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Windows PowerShell ISE, on line 8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line 11,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verify that troubleshooting information is no longer displayed,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.\10961C_Mod09_Demo03.ps1</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Windows PowerShell ISE and the Windows PowerShell prompt.</a:t>
            </a:r>
            <a:endParaRPr lang="en-US" dirty="0"/>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17</a:t>
            </a:fld>
            <a:endParaRPr lang="en-US" b="0" dirty="0">
              <a:latin typeface="+mn-lt"/>
            </a:endParaRPr>
          </a:p>
        </p:txBody>
      </p:sp>
      <p:sp>
        <p:nvSpPr>
          <p:cNvPr id="6" name="Rectangle 5">
            <a:extLst>
              <a:ext uri="{FF2B5EF4-FFF2-40B4-BE49-F238E27FC236}">
                <a16:creationId xmlns:a16="http://schemas.microsoft.com/office/drawing/2014/main" id="{2CDD10E9-3BF4-48A0-82BB-135557D2F98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7" name="Rectangle 6">
            <a:extLst>
              <a:ext uri="{FF2B5EF4-FFF2-40B4-BE49-F238E27FC236}">
                <a16:creationId xmlns:a16="http://schemas.microsoft.com/office/drawing/2014/main" id="{AD5D9E2D-24EA-49A0-A2C5-B6AB53BFFC4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1169089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comment-based help can be added to a script.</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18</a:t>
            </a:fld>
            <a:endParaRPr lang="en-US" b="0" dirty="0">
              <a:latin typeface="+mn-lt"/>
            </a:endParaRPr>
          </a:p>
        </p:txBody>
      </p:sp>
      <p:sp>
        <p:nvSpPr>
          <p:cNvPr id="5" name="Rectangle 4">
            <a:extLst>
              <a:ext uri="{FF2B5EF4-FFF2-40B4-BE49-F238E27FC236}">
                <a16:creationId xmlns:a16="http://schemas.microsoft.com/office/drawing/2014/main" id="{66FD4C40-4A1B-438C-9603-10BD7589313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A61B2B97-245C-4A43-A5A6-81CB3524A3D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3608947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use the </a:t>
            </a:r>
            <a:r>
              <a:rPr lang="en-US" sz="1000" b="1" dirty="0">
                <a:latin typeface="Arial" panose="020B0604020202020204" pitchFamily="34" charset="0"/>
                <a:ea typeface="Calibri" panose="020F0502020204030204" pitchFamily="34" charset="0"/>
                <a:cs typeface="Times New Roman" panose="02020603050405020304" pitchFamily="18" charset="0"/>
              </a:rPr>
              <a:t>10961C-LON-DC1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10961C-LON-CL1</a:t>
            </a:r>
            <a:r>
              <a:rPr lang="en-US" sz="1000" dirty="0">
                <a:latin typeface="Arial" panose="020B0604020202020204" pitchFamily="34" charset="0"/>
                <a:ea typeface="Calibri" panose="020F0502020204030204" pitchFamily="34" charset="0"/>
                <a:cs typeface="Times New Roman" panose="02020603050405020304" pitchFamily="18" charset="0"/>
              </a:rPr>
              <a:t> VMs. Start each VM, and then sign in with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power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rename a text file to a script file,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Rename-Item E:\Mod09\Democode\10961C_Mod09_Demo04.txt Query-Bios.ps1</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Windows PowerShell ISE,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window,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E:\Mod09\Democode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Query-Bios.ps1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window, in the file type box,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Text Files (*.txt)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10961C_Mod09_Demo04_Help.txt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copy the text, press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Ctrl+A</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press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Ctrl+C</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Query-Bios.ps1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place the cursor on line 1 and press Ctrl+V.</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change the current directory,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Set-Location E:\Mod09\Democode</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19</a:t>
            </a:fld>
            <a:endParaRPr lang="en-US" b="0" dirty="0">
              <a:latin typeface="+mn-lt"/>
            </a:endParaRPr>
          </a:p>
        </p:txBody>
      </p:sp>
      <p:sp>
        <p:nvSpPr>
          <p:cNvPr id="5" name="Rectangle 4">
            <a:extLst>
              <a:ext uri="{FF2B5EF4-FFF2-40B4-BE49-F238E27FC236}">
                <a16:creationId xmlns:a16="http://schemas.microsoft.com/office/drawing/2014/main" id="{C4253A31-BBBC-46E0-886A-73E2529B66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84E3E398-E34D-4116-AA84-02642FE93C3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
        <p:nvSpPr>
          <p:cNvPr id="7" name="TextBox 6">
            <a:extLst>
              <a:ext uri="{FF2B5EF4-FFF2-40B4-BE49-F238E27FC236}">
                <a16:creationId xmlns:a16="http://schemas.microsoft.com/office/drawing/2014/main" id="{A28BD61A-57BC-4969-90CD-2049C1F5E62E}"/>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p>
        </p:txBody>
      </p:sp>
    </p:spTree>
    <p:extLst>
      <p:ext uri="{BB962C8B-B14F-4D97-AF65-F5344CB8AC3E}">
        <p14:creationId xmlns:p14="http://schemas.microsoft.com/office/powerpoint/2010/main" val="14040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Briefly describe the lessons in this module.</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a:t>
            </a:fld>
            <a:endParaRPr lang="en-US" b="0" dirty="0">
              <a:latin typeface="+mn-lt"/>
            </a:endParaRPr>
          </a:p>
        </p:txBody>
      </p:sp>
      <p:sp>
        <p:nvSpPr>
          <p:cNvPr id="5" name="Rectangle 4">
            <a:extLst>
              <a:ext uri="{FF2B5EF4-FFF2-40B4-BE49-F238E27FC236}">
                <a16:creationId xmlns:a16="http://schemas.microsoft.com/office/drawing/2014/main" id="{95306CD6-BFDC-4422-B47C-7ECA953FCB0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594A07DF-B0D5-4D56-8968-EB42BC23B43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1775635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view basic help information,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Get-Help .\Query-Bios.ps1</a:t>
            </a: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see the examples in the Windows PowerShell help,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Get-Help .\Query-Bios.ps1 -Examples</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view all of the help information,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Get-Help .\Query-Bios.ps1 -Full</a:t>
            </a: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Windows PowerShell ISE window and the Windows PowerShell prompt.</a:t>
            </a:r>
            <a:endParaRPr lang="en-US" dirty="0"/>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20</a:t>
            </a:fld>
            <a:endParaRPr lang="en-US" b="0" dirty="0">
              <a:latin typeface="+mn-lt"/>
            </a:endParaRPr>
          </a:p>
        </p:txBody>
      </p:sp>
      <p:sp>
        <p:nvSpPr>
          <p:cNvPr id="6" name="Rectangle 5">
            <a:extLst>
              <a:ext uri="{FF2B5EF4-FFF2-40B4-BE49-F238E27FC236}">
                <a16:creationId xmlns:a16="http://schemas.microsoft.com/office/drawing/2014/main" id="{38629D9E-1FCA-4850-9311-D2131EACC07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7" name="Rectangle 6">
            <a:extLst>
              <a:ext uri="{FF2B5EF4-FFF2-40B4-BE49-F238E27FC236}">
                <a16:creationId xmlns:a16="http://schemas.microsoft.com/office/drawing/2014/main" id="{F942E959-881B-4ABB-B3BB-19E8CAF8C0F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900345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Before the students begin the lab, read the lab scenario and display the next slide. Before each exercise, read the scenario associated with the exercise to the class. The scenarios give context to the lab and exercises and help to facilitate the discussion at the end of the lab. Remind the students to complete the discussion questions after the last lab exercise.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Querying disk information from remote computers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Your script for disk information has the following requirements: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 the remote computer name as a parameter.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no computer name is provided as a parameter, the user should be prompted to enter a computer name.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query for information should use Web Services-Management (WS-MAN) rather than Distributed Component Object Model (DCOM).</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Show logical disk information (volumes) rather than physical disk information.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Only information for local disks (hard drives) should be included.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Updating the script to use alternate credentials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would like to run a script that queries disk information from remote computers. To account for scenarios where the user does not have permission to query disk information on remote server, you are updating the script to accept alternate credentials when specified.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script needs to meet the following requirements: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 a switch parameter to indicate whether alternate credentials are required.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alternate credentials are required, gather and use those credentials.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Documenting a script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your script, you want to document it to make it easier to use in the future.</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21</a:t>
            </a:fld>
            <a:endParaRPr lang="en-US" b="0" dirty="0">
              <a:latin typeface="+mn-lt"/>
            </a:endParaRPr>
          </a:p>
        </p:txBody>
      </p:sp>
      <p:sp>
        <p:nvSpPr>
          <p:cNvPr id="5" name="Rectangle 4">
            <a:extLst>
              <a:ext uri="{FF2B5EF4-FFF2-40B4-BE49-F238E27FC236}">
                <a16:creationId xmlns:a16="http://schemas.microsoft.com/office/drawing/2014/main" id="{02EC6815-7D66-4394-9AE0-0084F066027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50AD64E7-BFFC-49AD-8B02-8D010E3ABE2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1315941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22</a:t>
            </a:fld>
            <a:endParaRPr lang="en-US" b="0" dirty="0">
              <a:latin typeface="+mn-lt"/>
            </a:endParaRPr>
          </a:p>
        </p:txBody>
      </p:sp>
      <p:sp>
        <p:nvSpPr>
          <p:cNvPr id="5" name="Rectangle 4">
            <a:extLst>
              <a:ext uri="{FF2B5EF4-FFF2-40B4-BE49-F238E27FC236}">
                <a16:creationId xmlns:a16="http://schemas.microsoft.com/office/drawing/2014/main" id="{55A9654A-7FA2-47EA-9BE8-44CA1CD49CA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4CADF03C-F145-463B-B4A4-D7DDC8EF4E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619576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configured a switch parameter to indicate whether alternate credentials are required. What are the possible values for a switch parameter?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switch parameter has a value of $true or $false.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Why did you use </a:t>
            </a:r>
            <a:r>
              <a:rPr lang="en-US" sz="1000" b="1" dirty="0">
                <a:latin typeface="Arial" panose="020B0604020202020204" pitchFamily="34" charset="0"/>
                <a:ea typeface="Calibri" panose="020F0502020204030204" pitchFamily="34" charset="0"/>
                <a:cs typeface="Times New Roman" panose="02020603050405020304" pitchFamily="18" charset="0"/>
              </a:rPr>
              <a:t>Get-CimInstance</a:t>
            </a:r>
            <a:r>
              <a:rPr lang="en-US" sz="1000" dirty="0">
                <a:latin typeface="Arial" panose="020B0604020202020204" pitchFamily="34" charset="0"/>
                <a:ea typeface="Calibri" panose="020F0502020204030204" pitchFamily="34" charset="0"/>
                <a:cs typeface="Times New Roman" panose="02020603050405020304" pitchFamily="18" charset="0"/>
              </a:rPr>
              <a:t> instead of </a:t>
            </a:r>
            <a:r>
              <a:rPr lang="en-US" sz="1000" b="1" dirty="0">
                <a:latin typeface="Arial" panose="020B0604020202020204" pitchFamily="34" charset="0"/>
                <a:ea typeface="Calibri" panose="020F0502020204030204" pitchFamily="34" charset="0"/>
                <a:cs typeface="Times New Roman" panose="02020603050405020304" pitchFamily="18" charset="0"/>
              </a:rPr>
              <a:t>Get-WmiObject</a:t>
            </a:r>
            <a:r>
              <a:rPr lang="en-US" sz="1000" dirty="0">
                <a:latin typeface="Arial" panose="020B0604020202020204" pitchFamily="34" charset="0"/>
                <a:ea typeface="Calibri" panose="020F0502020204030204" pitchFamily="34" charset="0"/>
                <a:cs typeface="Times New Roman" panose="02020603050405020304" pitchFamily="18" charset="0"/>
              </a:rPr>
              <a:t> in this script?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general, Common Information Model (CIM) is preferred over Windows Management Instrumentation (WIM) because Microsoft has deprecated WMI. However, in this case, there was also a requirement to use WS-MAN. </a:t>
            </a:r>
            <a:r>
              <a:rPr lang="en-US" sz="1000" b="1" dirty="0">
                <a:latin typeface="Arial" panose="020B0604020202020204" pitchFamily="34" charset="0"/>
                <a:ea typeface="Calibri" panose="020F0502020204030204" pitchFamily="34" charset="0"/>
                <a:cs typeface="Times New Roman" panose="02020603050405020304" pitchFamily="18" charset="0"/>
              </a:rPr>
              <a:t>Get-CimInstance</a:t>
            </a:r>
            <a:r>
              <a:rPr lang="en-US" sz="1000" dirty="0">
                <a:latin typeface="Arial" panose="020B0604020202020204" pitchFamily="34" charset="0"/>
                <a:ea typeface="Calibri" panose="020F0502020204030204" pitchFamily="34" charset="0"/>
                <a:cs typeface="Times New Roman" panose="02020603050405020304" pitchFamily="18" charset="0"/>
              </a:rPr>
              <a:t> uses WS-MAN. </a:t>
            </a:r>
            <a:r>
              <a:rPr lang="en-US" sz="1000" b="1" dirty="0">
                <a:latin typeface="Arial" panose="020B0604020202020204" pitchFamily="34" charset="0"/>
                <a:ea typeface="Calibri" panose="020F0502020204030204" pitchFamily="34" charset="0"/>
                <a:cs typeface="Times New Roman" panose="02020603050405020304" pitchFamily="18" charset="0"/>
              </a:rPr>
              <a:t>Get-WmiObject</a:t>
            </a:r>
            <a:r>
              <a:rPr lang="en-US" sz="1000" dirty="0">
                <a:latin typeface="Arial" panose="020B0604020202020204" pitchFamily="34" charset="0"/>
                <a:ea typeface="Calibri" panose="020F0502020204030204" pitchFamily="34" charset="0"/>
                <a:cs typeface="Times New Roman" panose="02020603050405020304" pitchFamily="18" charset="0"/>
              </a:rPr>
              <a:t> uses DCOM.</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23</a:t>
            </a:fld>
            <a:endParaRPr lang="en-US" b="0" dirty="0">
              <a:latin typeface="+mn-lt"/>
            </a:endParaRPr>
          </a:p>
        </p:txBody>
      </p:sp>
      <p:sp>
        <p:nvSpPr>
          <p:cNvPr id="5" name="Rectangle 4">
            <a:extLst>
              <a:ext uri="{FF2B5EF4-FFF2-40B4-BE49-F238E27FC236}">
                <a16:creationId xmlns:a16="http://schemas.microsoft.com/office/drawing/2014/main" id="{A2C9F783-C128-4342-9167-E50858F2AED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FFF2E9C1-13E3-4B1E-8896-D411779059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543992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Briefly describe the topics included in this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is the purpose of using breakpoints?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Breakpoints allow you to pause script processing and interact with the variables in the script. You can query variable values or modify them. You can use this information for troubleshooting.</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24</a:t>
            </a:fld>
            <a:endParaRPr lang="en-US" b="0" dirty="0">
              <a:latin typeface="+mn-lt"/>
            </a:endParaRPr>
          </a:p>
        </p:txBody>
      </p:sp>
      <p:sp>
        <p:nvSpPr>
          <p:cNvPr id="5" name="Rectangle 4">
            <a:extLst>
              <a:ext uri="{FF2B5EF4-FFF2-40B4-BE49-F238E27FC236}">
                <a16:creationId xmlns:a16="http://schemas.microsoft.com/office/drawing/2014/main" id="{444C168B-7CF7-446B-AF32-441D44D9B39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62234736-B58F-4A98-BD5D-0797B959AB7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530410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how students can use the </a:t>
            </a:r>
            <a:r>
              <a:rPr lang="en-US" sz="1000" b="1" dirty="0">
                <a:latin typeface="Arial" panose="020B0604020202020204" pitchFamily="34" charset="0"/>
                <a:ea typeface="Calibri" panose="020F0502020204030204" pitchFamily="34" charset="0"/>
                <a:cs typeface="Times New Roman" panose="02020603050405020304" pitchFamily="18" charset="0"/>
              </a:rPr>
              <a:t>$Error </a:t>
            </a:r>
            <a:r>
              <a:rPr lang="en-US" sz="1000" dirty="0">
                <a:latin typeface="Arial" panose="020B0604020202020204" pitchFamily="34" charset="0"/>
                <a:ea typeface="Calibri" panose="020F0502020204030204" pitchFamily="34" charset="0"/>
                <a:cs typeface="Times New Roman" panose="02020603050405020304" pitchFamily="18" charset="0"/>
              </a:rPr>
              <a:t>array in their troubleshooting.</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25</a:t>
            </a:fld>
            <a:endParaRPr lang="en-US" b="0" dirty="0">
              <a:latin typeface="+mn-lt"/>
            </a:endParaRPr>
          </a:p>
        </p:txBody>
      </p:sp>
      <p:sp>
        <p:nvSpPr>
          <p:cNvPr id="5" name="Rectangle 4">
            <a:extLst>
              <a:ext uri="{FF2B5EF4-FFF2-40B4-BE49-F238E27FC236}">
                <a16:creationId xmlns:a16="http://schemas.microsoft.com/office/drawing/2014/main" id="{C63EB4F6-2A8D-4B82-87BF-71584F57D86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3A2FFA8C-3096-4F1A-B3D9-9688BD5E7B0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564109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displaying additional output can be useful for troubleshooting.</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26</a:t>
            </a:fld>
            <a:endParaRPr lang="en-US" b="0" dirty="0">
              <a:latin typeface="+mn-lt"/>
            </a:endParaRPr>
          </a:p>
        </p:txBody>
      </p:sp>
      <p:sp>
        <p:nvSpPr>
          <p:cNvPr id="5" name="Rectangle 4">
            <a:extLst>
              <a:ext uri="{FF2B5EF4-FFF2-40B4-BE49-F238E27FC236}">
                <a16:creationId xmlns:a16="http://schemas.microsoft.com/office/drawing/2014/main" id="{D1EA5058-20CB-45EA-AED0-3F4F12B2CD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163BF081-4E7E-4E0F-8354-49941BDB4ED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3222801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breakpoints can be used at the Windows PowerShell prompt or in the Windows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PowerShell ISE.</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27</a:t>
            </a:fld>
            <a:endParaRPr lang="en-US" b="0" dirty="0">
              <a:latin typeface="+mn-lt"/>
            </a:endParaRPr>
          </a:p>
        </p:txBody>
      </p:sp>
      <p:sp>
        <p:nvSpPr>
          <p:cNvPr id="5" name="Rectangle 4">
            <a:extLst>
              <a:ext uri="{FF2B5EF4-FFF2-40B4-BE49-F238E27FC236}">
                <a16:creationId xmlns:a16="http://schemas.microsoft.com/office/drawing/2014/main" id="{2F8DBBF3-AC47-424E-AAE4-820EB61BC38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774592F1-F0B4-4A82-85B5-25348C5F534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2866224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 have time, you can also demonstrate toggling a breakpoint in the Windows PowerShell ISE.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use the </a:t>
            </a:r>
            <a:r>
              <a:rPr lang="en-US" sz="1000" b="1" dirty="0">
                <a:latin typeface="Arial" panose="020B0604020202020204" pitchFamily="34" charset="0"/>
                <a:ea typeface="Calibri" panose="020F0502020204030204" pitchFamily="34" charset="0"/>
                <a:cs typeface="Times New Roman" panose="02020603050405020304" pitchFamily="18" charset="0"/>
              </a:rPr>
              <a:t>10961C-LON-DC1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10961C-LON-CL1</a:t>
            </a:r>
            <a:r>
              <a:rPr lang="en-US" sz="1000" dirty="0">
                <a:latin typeface="Arial" panose="020B0604020202020204" pitchFamily="34" charset="0"/>
                <a:ea typeface="Calibri" panose="020F0502020204030204" pitchFamily="34" charset="0"/>
                <a:cs typeface="Times New Roman" panose="02020603050405020304" pitchFamily="18" charset="0"/>
              </a:rPr>
              <a:t> VMs. Start each VM, and then sign in with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power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rename a text file to a script file,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Rename-Item E:\Mod09\Democode\10961C_Mod09_Demo05.txt 	10961C_Mod09_Demo05.ps1</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Windows PowerShell ISE,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window,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E:\Mod09\Democode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10961C_Mod09_Demo05.ps1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Windows PowerShell ISE, review the code.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set the current directory,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Set-Location E:\Mod09\Democode</a:t>
            </a:r>
          </a:p>
          <a:p>
            <a:pPr marL="342900" marR="0" lvl="0" indent="-342900">
              <a:lnSpc>
                <a:spcPct val="115000"/>
              </a:lnSpc>
              <a:spcBef>
                <a:spcPts val="0"/>
              </a:spcBef>
              <a:spcAft>
                <a:spcPts val="995"/>
              </a:spcAft>
              <a:buFont typeface="+mj-lt"/>
              <a:buAutoNum type="arabicPeriod" startAt="9"/>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view the script output,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.\10961C_Mod09_Demo05.ps1</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28</a:t>
            </a:fld>
            <a:endParaRPr lang="en-US" b="0" dirty="0">
              <a:latin typeface="+mn-lt"/>
            </a:endParaRPr>
          </a:p>
        </p:txBody>
      </p:sp>
      <p:sp>
        <p:nvSpPr>
          <p:cNvPr id="5" name="Rectangle 4">
            <a:extLst>
              <a:ext uri="{FF2B5EF4-FFF2-40B4-BE49-F238E27FC236}">
                <a16:creationId xmlns:a16="http://schemas.microsoft.com/office/drawing/2014/main" id="{54D359AD-9F8A-431D-928B-1C22FA8A2B9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59F2BE78-2CAB-4409-884E-682BAAF1A2C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
        <p:nvSpPr>
          <p:cNvPr id="7" name="TextBox 6">
            <a:extLst>
              <a:ext uri="{FF2B5EF4-FFF2-40B4-BE49-F238E27FC236}">
                <a16:creationId xmlns:a16="http://schemas.microsoft.com/office/drawing/2014/main" id="{1838C407-5007-4249-AEE5-6BE94ACF2CE3}"/>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p>
        </p:txBody>
      </p:sp>
    </p:spTree>
    <p:extLst>
      <p:ext uri="{BB962C8B-B14F-4D97-AF65-F5344CB8AC3E}">
        <p14:creationId xmlns:p14="http://schemas.microsoft.com/office/powerpoint/2010/main" val="3879935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view the error,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$Error[0]</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clear the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$Error.Clear()</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create a breakpoint,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Set-PSBreakPoint .\10961C_Mod09_Demo05.ps1 -Line 5</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run the script,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.\10961C_Mod09_Demo05.ps1</a:t>
            </a: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view the value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test the value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 -eq $null</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test the value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 -eq “”</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29</a:t>
            </a:fld>
            <a:endParaRPr lang="en-US" b="0" dirty="0">
              <a:latin typeface="+mn-lt"/>
            </a:endParaRPr>
          </a:p>
        </p:txBody>
      </p:sp>
      <p:sp>
        <p:nvSpPr>
          <p:cNvPr id="6" name="Rectangle 5">
            <a:extLst>
              <a:ext uri="{FF2B5EF4-FFF2-40B4-BE49-F238E27FC236}">
                <a16:creationId xmlns:a16="http://schemas.microsoft.com/office/drawing/2014/main" id="{66E16BF9-746B-49AF-90DA-EDD3B03A263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7" name="Rectangle 6">
            <a:extLst>
              <a:ext uri="{FF2B5EF4-FFF2-40B4-BE49-F238E27FC236}">
                <a16:creationId xmlns:a16="http://schemas.microsoft.com/office/drawing/2014/main" id="{72C74BC7-3D37-46C2-9AE3-03B358C2E6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
        <p:nvSpPr>
          <p:cNvPr id="8" name="TextBox 7">
            <a:extLst>
              <a:ext uri="{FF2B5EF4-FFF2-40B4-BE49-F238E27FC236}">
                <a16:creationId xmlns:a16="http://schemas.microsoft.com/office/drawing/2014/main" id="{3D54F861-8355-4EA1-9D8F-3CD180949990}"/>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p>
        </p:txBody>
      </p:sp>
    </p:spTree>
    <p:extLst>
      <p:ext uri="{BB962C8B-B14F-4D97-AF65-F5344CB8AC3E}">
        <p14:creationId xmlns:p14="http://schemas.microsoft.com/office/powerpoint/2010/main" val="166503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Briefly describe the topics included in this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Why is it useful to assign default values to parameters in a script?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Assigning a default value ensures that a parameter has a value. This ensures that your script does not generate an error when that value is missing. However, not all parameters are suitable for a default value. For example, a default value is not useful for a parameter that specifies a remote computer because a remote computer name is unpredictable.</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a:t>
            </a:fld>
            <a:endParaRPr lang="en-US" b="0" dirty="0">
              <a:latin typeface="+mn-lt"/>
            </a:endParaRPr>
          </a:p>
        </p:txBody>
      </p:sp>
      <p:sp>
        <p:nvSpPr>
          <p:cNvPr id="5" name="Rectangle 4">
            <a:extLst>
              <a:ext uri="{FF2B5EF4-FFF2-40B4-BE49-F238E27FC236}">
                <a16:creationId xmlns:a16="http://schemas.microsoft.com/office/drawing/2014/main" id="{1DEAE5EC-3307-4600-8B7F-A403F63EF61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63169ED9-F1C8-47C3-AD67-ECA884D022D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52718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exit the debug prompt,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p>
          <a:p>
            <a:pPr marL="342900" lvl="0" indent="-342900">
              <a:lnSpc>
                <a:spcPct val="115000"/>
              </a:lnSpc>
              <a:spcAft>
                <a:spcPts val="995"/>
              </a:spcAft>
              <a:buFont typeface="+mj-lt"/>
              <a:buAutoNum type="arabicPeriod" startAt="1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Windows PowerShell ISE, on line 5, change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menu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view all breakpoints,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Get-PSBreakPoint</a:t>
            </a:r>
          </a:p>
          <a:p>
            <a:pPr marL="342900" lvl="0" indent="-342900">
              <a:lnSpc>
                <a:spcPct val="115000"/>
              </a:lnSpc>
              <a:spcAft>
                <a:spcPts val="995"/>
              </a:spcAft>
              <a:buFont typeface="+mj-lt"/>
              <a:buAutoNum type="arabicPeriod" startAt="2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remove all breakpoints,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Get-PSBreakPoint | Remove-PSBreakPoint</a:t>
            </a:r>
          </a:p>
          <a:p>
            <a:pPr marL="342900" lvl="0" indent="-342900">
              <a:lnSpc>
                <a:spcPct val="115000"/>
              </a:lnSpc>
              <a:spcAft>
                <a:spcPts val="995"/>
              </a:spcAft>
              <a:buFont typeface="+mj-lt"/>
              <a:buAutoNum type="arabicPeriod" startAt="2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run the script,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.\10961C_Mod09_Demo05.ps1</a:t>
            </a:r>
          </a:p>
          <a:p>
            <a:pPr marL="342900" lvl="0" indent="-342900">
              <a:lnSpc>
                <a:spcPct val="115000"/>
              </a:lnSpc>
              <a:spcAft>
                <a:spcPts val="995"/>
              </a:spcAft>
              <a:buFont typeface="+mj-lt"/>
              <a:buAutoNum type="arabicPeriod" startAt="2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Windows PowerShell ISE and the Windows PowerShell prompt.</a:t>
            </a:r>
            <a:endParaRPr lang="en-US" dirty="0"/>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30</a:t>
            </a:fld>
            <a:endParaRPr lang="en-US" b="0" dirty="0">
              <a:latin typeface="+mn-lt"/>
            </a:endParaRPr>
          </a:p>
        </p:txBody>
      </p:sp>
      <p:sp>
        <p:nvSpPr>
          <p:cNvPr id="6" name="Rectangle 5">
            <a:extLst>
              <a:ext uri="{FF2B5EF4-FFF2-40B4-BE49-F238E27FC236}">
                <a16:creationId xmlns:a16="http://schemas.microsoft.com/office/drawing/2014/main" id="{1015C0C5-5543-45C1-9445-527CE2B2B0C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7" name="Rectangle 6">
            <a:extLst>
              <a:ext uri="{FF2B5EF4-FFF2-40B4-BE49-F238E27FC236}">
                <a16:creationId xmlns:a16="http://schemas.microsoft.com/office/drawing/2014/main" id="{A6C3494F-199C-4163-8E41-FD0B8480EE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3881419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to students how they can modify </a:t>
            </a:r>
            <a:r>
              <a:rPr lang="en-US" sz="1000" b="1" dirty="0">
                <a:latin typeface="Arial" panose="020B0604020202020204" pitchFamily="34" charset="0"/>
                <a:ea typeface="Calibri" panose="020F0502020204030204" pitchFamily="34" charset="0"/>
                <a:cs typeface="Times New Roman" panose="02020603050405020304" pitchFamily="18" charset="0"/>
              </a:rPr>
              <a:t>$ErrorActionPreference</a:t>
            </a:r>
            <a:r>
              <a:rPr lang="en-US" sz="1000" dirty="0">
                <a:latin typeface="Arial" panose="020B0604020202020204" pitchFamily="34" charset="0"/>
                <a:ea typeface="Calibri" panose="020F0502020204030204" pitchFamily="34" charset="0"/>
                <a:cs typeface="Times New Roman" panose="02020603050405020304" pitchFamily="18" charset="0"/>
              </a:rPr>
              <a:t> globally and </a:t>
            </a:r>
            <a:r>
              <a:rPr lang="en-US" sz="1000" i="1" dirty="0">
                <a:latin typeface="Arial" panose="020B0604020202020204" pitchFamily="34" charset="0"/>
                <a:ea typeface="Calibri" panose="020F0502020204030204" pitchFamily="34" charset="0"/>
                <a:cs typeface="Times New Roman" panose="02020603050405020304" pitchFamily="18" charset="0"/>
              </a:rPr>
              <a:t>-ErrorAction</a:t>
            </a:r>
            <a:r>
              <a:rPr lang="en-US" sz="1000" dirty="0">
                <a:latin typeface="Arial" panose="020B0604020202020204" pitchFamily="34" charset="0"/>
                <a:ea typeface="Calibri" panose="020F0502020204030204" pitchFamily="34" charset="0"/>
                <a:cs typeface="Times New Roman" panose="02020603050405020304" pitchFamily="18" charset="0"/>
              </a:rPr>
              <a:t> for individual commands.</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31</a:t>
            </a:fld>
            <a:endParaRPr lang="en-US" b="0" dirty="0">
              <a:latin typeface="+mn-lt"/>
            </a:endParaRPr>
          </a:p>
        </p:txBody>
      </p:sp>
      <p:sp>
        <p:nvSpPr>
          <p:cNvPr id="5" name="Rectangle 4">
            <a:extLst>
              <a:ext uri="{FF2B5EF4-FFF2-40B4-BE49-F238E27FC236}">
                <a16:creationId xmlns:a16="http://schemas.microsoft.com/office/drawing/2014/main" id="{337A1759-2047-444C-B914-D537E183C17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076B8BA1-FB04-4886-8A42-8308C73CCB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3046271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how to use </a:t>
            </a:r>
            <a:r>
              <a:rPr lang="en-US" sz="1000" b="1" dirty="0">
                <a:latin typeface="Arial" panose="020B0604020202020204" pitchFamily="34" charset="0"/>
                <a:ea typeface="Calibri" panose="020F0502020204030204" pitchFamily="34" charset="0"/>
                <a:cs typeface="Times New Roman" panose="02020603050405020304" pitchFamily="18" charset="0"/>
              </a:rPr>
              <a:t>Try..Catch</a:t>
            </a:r>
            <a:r>
              <a:rPr lang="en-US" sz="1000" dirty="0">
                <a:latin typeface="Arial" panose="020B0604020202020204" pitchFamily="34" charset="0"/>
                <a:ea typeface="Calibri" panose="020F0502020204030204" pitchFamily="34" charset="0"/>
                <a:cs typeface="Times New Roman" panose="02020603050405020304" pitchFamily="18" charset="0"/>
              </a:rPr>
              <a:t> for error handling.</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32</a:t>
            </a:fld>
            <a:endParaRPr lang="en-US" b="0" dirty="0">
              <a:latin typeface="+mn-lt"/>
            </a:endParaRPr>
          </a:p>
        </p:txBody>
      </p:sp>
      <p:sp>
        <p:nvSpPr>
          <p:cNvPr id="5" name="Rectangle 4">
            <a:extLst>
              <a:ext uri="{FF2B5EF4-FFF2-40B4-BE49-F238E27FC236}">
                <a16:creationId xmlns:a16="http://schemas.microsoft.com/office/drawing/2014/main" id="{581CFD16-0964-4256-BDA5-3EC149E6D46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8D1F0AE5-5315-4E74-A1AA-78867BDD8E0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1392186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keep the examples simple, the code in the </a:t>
            </a:r>
            <a:r>
              <a:rPr lang="en-US" sz="1000" b="1" dirty="0">
                <a:latin typeface="Arial" panose="020B0604020202020204" pitchFamily="34" charset="0"/>
                <a:ea typeface="Calibri" panose="020F0502020204030204" pitchFamily="34" charset="0"/>
                <a:cs typeface="Times New Roman" panose="02020603050405020304" pitchFamily="18" charset="0"/>
              </a:rPr>
              <a:t>Try..Catch</a:t>
            </a:r>
            <a:r>
              <a:rPr lang="en-US" sz="1000" dirty="0">
                <a:latin typeface="Arial" panose="020B0604020202020204" pitchFamily="34" charset="0"/>
                <a:ea typeface="Calibri" panose="020F0502020204030204" pitchFamily="34" charset="0"/>
                <a:cs typeface="Times New Roman" panose="02020603050405020304" pitchFamily="18" charset="0"/>
              </a:rPr>
              <a:t> only displays customized error messages. Point out to students that the code in a </a:t>
            </a:r>
            <a:r>
              <a:rPr lang="en-US" sz="1000" b="1" dirty="0">
                <a:latin typeface="Arial" panose="020B0604020202020204" pitchFamily="34" charset="0"/>
                <a:ea typeface="Calibri" panose="020F0502020204030204" pitchFamily="34" charset="0"/>
                <a:cs typeface="Times New Roman" panose="02020603050405020304" pitchFamily="18" charset="0"/>
              </a:rPr>
              <a:t>Catch</a:t>
            </a:r>
            <a:r>
              <a:rPr lang="en-US" sz="1000" dirty="0">
                <a:latin typeface="Arial" panose="020B0604020202020204" pitchFamily="34" charset="0"/>
                <a:ea typeface="Calibri" panose="020F0502020204030204" pitchFamily="34" charset="0"/>
                <a:cs typeface="Times New Roman" panose="02020603050405020304" pitchFamily="18" charset="0"/>
              </a:rPr>
              <a:t> block could remediate errors instead of displaying an error message. For example, when a directory is not found, you could create it automatically or prompt the user for permission to create it. </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33</a:t>
            </a:fld>
            <a:endParaRPr lang="en-US" b="0" dirty="0">
              <a:latin typeface="+mn-lt"/>
            </a:endParaRPr>
          </a:p>
        </p:txBody>
      </p:sp>
      <p:sp>
        <p:nvSpPr>
          <p:cNvPr id="5" name="Rectangle 4">
            <a:extLst>
              <a:ext uri="{FF2B5EF4-FFF2-40B4-BE49-F238E27FC236}">
                <a16:creationId xmlns:a16="http://schemas.microsoft.com/office/drawing/2014/main" id="{6588FA36-E947-47F7-A840-373DF1860AE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CB2FA4AB-1E61-4D99-A281-C628E65ED77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3075126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need the </a:t>
            </a:r>
            <a:r>
              <a:rPr lang="en-US" sz="1000" b="1" dirty="0">
                <a:latin typeface="Arial" panose="020B0604020202020204" pitchFamily="34" charset="0"/>
                <a:ea typeface="Calibri" panose="020F0502020204030204" pitchFamily="34" charset="0"/>
                <a:cs typeface="Times New Roman" panose="02020603050405020304" pitchFamily="18" charset="0"/>
              </a:rPr>
              <a:t>10961C-LON-DC1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10961C-LON-CL1</a:t>
            </a:r>
            <a:r>
              <a:rPr lang="en-US" sz="1000" dirty="0">
                <a:latin typeface="Arial" panose="020B0604020202020204" pitchFamily="34" charset="0"/>
                <a:ea typeface="Calibri" panose="020F0502020204030204" pitchFamily="34" charset="0"/>
                <a:cs typeface="Times New Roman" panose="02020603050405020304" pitchFamily="18" charset="0"/>
              </a:rPr>
              <a:t> VMs. Start each VM, and then sign in with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power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rename a text file to a script file,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Rename-Item E:\Mod09\Democode\10961C_Mod09_Demo06.txt 	10961C_Mod09_Demo06.ps1</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Windows PowerShell ISE,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window,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E:\Mod09\Democode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10961C_Mod09_Demo06.ps1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Review the code in the script and note that Section 1 with no error checking is the current code. Section 2 with error checking has a block comment around it.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Press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F5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run the script. Notice that an error is generated because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not available.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line 3,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line 9,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line 10, remove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line 22, remove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34</a:t>
            </a:fld>
            <a:endParaRPr lang="en-US" b="0" dirty="0">
              <a:latin typeface="+mn-lt"/>
            </a:endParaRPr>
          </a:p>
        </p:txBody>
      </p:sp>
      <p:sp>
        <p:nvSpPr>
          <p:cNvPr id="5" name="Rectangle 4">
            <a:extLst>
              <a:ext uri="{FF2B5EF4-FFF2-40B4-BE49-F238E27FC236}">
                <a16:creationId xmlns:a16="http://schemas.microsoft.com/office/drawing/2014/main" id="{DDDC2EC2-3D77-4904-A279-25B4654932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09E52DFC-F683-46D4-BA82-700FBF353B9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
        <p:nvSpPr>
          <p:cNvPr id="7" name="TextBox 6">
            <a:extLst>
              <a:ext uri="{FF2B5EF4-FFF2-40B4-BE49-F238E27FC236}">
                <a16:creationId xmlns:a16="http://schemas.microsoft.com/office/drawing/2014/main" id="{6522077E-0903-4430-BB79-FB22A7B0F054}"/>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p>
        </p:txBody>
      </p:sp>
    </p:spTree>
    <p:extLst>
      <p:ext uri="{BB962C8B-B14F-4D97-AF65-F5344CB8AC3E}">
        <p14:creationId xmlns:p14="http://schemas.microsoft.com/office/powerpoint/2010/main" val="4122680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menu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Press </a:t>
            </a:r>
            <a:r>
              <a:rPr lang="en-US" sz="1000" b="1" dirty="0">
                <a:latin typeface="Arial" panose="020B0604020202020204" pitchFamily="34" charset="0"/>
                <a:ea typeface="Times New Roman" panose="02020603050405020304" pitchFamily="18" charset="0"/>
                <a:cs typeface="Times New Roman" panose="02020603050405020304" pitchFamily="18" charset="0"/>
              </a:rPr>
              <a:t>F5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run the script. Notice that no error is generated because the error handling displays a message instead.</a:t>
            </a:r>
          </a:p>
          <a:p>
            <a:pPr marL="34290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Windows PowerShell ISE and the Windows PowerShell prompt.</a:t>
            </a:r>
            <a:endParaRPr lang="en-US" dirty="0"/>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35</a:t>
            </a:fld>
            <a:endParaRPr lang="en-US" b="0" dirty="0">
              <a:latin typeface="+mn-lt"/>
            </a:endParaRPr>
          </a:p>
        </p:txBody>
      </p:sp>
      <p:sp>
        <p:nvSpPr>
          <p:cNvPr id="5" name="Rectangle 4">
            <a:extLst>
              <a:ext uri="{FF2B5EF4-FFF2-40B4-BE49-F238E27FC236}">
                <a16:creationId xmlns:a16="http://schemas.microsoft.com/office/drawing/2014/main" id="{C5771614-A2B5-49D2-8992-F5544E20541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220E899B-D27B-4F6F-89E4-6309B723DCA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1900819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Briefly describe the topics included in this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Why would you prefer to use script modules for functions instead of dot sourcing?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One big benefit of using script modules is that they are automatically available to all scripts on a computer. If you have placed your modules in a </a:t>
            </a:r>
            <a:r>
              <a:rPr lang="en-US" sz="1000" b="1" dirty="0">
                <a:latin typeface="Arial" panose="020B0604020202020204" pitchFamily="34" charset="0"/>
                <a:ea typeface="Calibri" panose="020F0502020204030204" pitchFamily="34" charset="0"/>
                <a:cs typeface="Times New Roman" panose="02020603050405020304" pitchFamily="18" charset="0"/>
              </a:rPr>
              <a:t>NuGet</a:t>
            </a:r>
            <a:r>
              <a:rPr lang="en-US" sz="1000" dirty="0">
                <a:latin typeface="Arial" panose="020B0604020202020204" pitchFamily="34" charset="0"/>
                <a:ea typeface="Calibri" panose="020F0502020204030204" pitchFamily="34" charset="0"/>
                <a:cs typeface="Times New Roman" panose="02020603050405020304" pitchFamily="18" charset="0"/>
              </a:rPr>
              <a:t> repository, you can use </a:t>
            </a:r>
            <a:r>
              <a:rPr lang="en-US" sz="1000" b="1" dirty="0">
                <a:latin typeface="Arial" panose="020B0604020202020204" pitchFamily="34" charset="0"/>
                <a:ea typeface="Calibri" panose="020F0502020204030204" pitchFamily="34" charset="0"/>
                <a:cs typeface="Times New Roman" panose="02020603050405020304" pitchFamily="18" charset="0"/>
              </a:rPr>
              <a:t>Install-Module</a:t>
            </a:r>
            <a:r>
              <a:rPr lang="en-US" sz="1000" dirty="0">
                <a:latin typeface="Arial" panose="020B0604020202020204" pitchFamily="34" charset="0"/>
                <a:ea typeface="Calibri" panose="020F0502020204030204" pitchFamily="34" charset="0"/>
                <a:cs typeface="Times New Roman" panose="02020603050405020304" pitchFamily="18" charset="0"/>
              </a:rPr>
              <a:t> to retrieve them from the repository and install them.</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36</a:t>
            </a:fld>
            <a:endParaRPr lang="en-US" b="0" dirty="0">
              <a:latin typeface="+mn-lt"/>
            </a:endParaRPr>
          </a:p>
        </p:txBody>
      </p:sp>
      <p:sp>
        <p:nvSpPr>
          <p:cNvPr id="5" name="Rectangle 4">
            <a:extLst>
              <a:ext uri="{FF2B5EF4-FFF2-40B4-BE49-F238E27FC236}">
                <a16:creationId xmlns:a16="http://schemas.microsoft.com/office/drawing/2014/main" id="{3CAE61D6-926A-49D6-B3A4-241F7D796B0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AFC0A35E-1DEE-4CB4-B1B2-0B25F06070D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2084696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to the students how they can create a function, call a function, and get results from a function. Note that this is a simple example, and that typically a function is more complex to justify separating it from the reset of the script.</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37</a:t>
            </a:fld>
            <a:endParaRPr lang="en-US" b="0" dirty="0">
              <a:latin typeface="+mn-lt"/>
            </a:endParaRPr>
          </a:p>
        </p:txBody>
      </p:sp>
      <p:sp>
        <p:nvSpPr>
          <p:cNvPr id="5" name="Rectangle 4">
            <a:extLst>
              <a:ext uri="{FF2B5EF4-FFF2-40B4-BE49-F238E27FC236}">
                <a16:creationId xmlns:a16="http://schemas.microsoft.com/office/drawing/2014/main" id="{0CFB4344-0441-415C-ACDB-9FE57C289D3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D4C7EC4E-689A-42EF-9E16-D6255EDB2F7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1633311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Stress that students should avoid using the same variable name in multiple scopes.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is script named scopes.ps1 in the </a:t>
            </a:r>
            <a:r>
              <a:rPr lang="en-US" sz="1000" b="1" dirty="0">
                <a:latin typeface="Arial" panose="020B0604020202020204" pitchFamily="34" charset="0"/>
                <a:ea typeface="Calibri" panose="020F0502020204030204" pitchFamily="34" charset="0"/>
                <a:cs typeface="Times New Roman" panose="02020603050405020304" pitchFamily="18" charset="0"/>
              </a:rPr>
              <a:t>democode</a:t>
            </a:r>
            <a:r>
              <a:rPr lang="en-US" sz="1000" dirty="0">
                <a:latin typeface="Arial" panose="020B0604020202020204" pitchFamily="34" charset="0"/>
                <a:ea typeface="Calibri" panose="020F0502020204030204" pitchFamily="34" charset="0"/>
                <a:cs typeface="Times New Roman" panose="02020603050405020304" pitchFamily="18" charset="0"/>
              </a:rPr>
              <a:t> folder. Use this script if you want to demonstrate the concept of scopes for variables.</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38</a:t>
            </a:fld>
            <a:endParaRPr lang="en-US" b="0" dirty="0">
              <a:latin typeface="+mn-lt"/>
            </a:endParaRPr>
          </a:p>
        </p:txBody>
      </p:sp>
      <p:sp>
        <p:nvSpPr>
          <p:cNvPr id="5" name="Rectangle 4">
            <a:extLst>
              <a:ext uri="{FF2B5EF4-FFF2-40B4-BE49-F238E27FC236}">
                <a16:creationId xmlns:a16="http://schemas.microsoft.com/office/drawing/2014/main" id="{78AAEC8A-4A3B-42E4-A971-2D4FEDEA02C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B9A757B8-F90D-416D-ABBA-71F020D8F2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41213682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use the </a:t>
            </a:r>
            <a:r>
              <a:rPr lang="en-US" sz="1000" b="1" dirty="0">
                <a:latin typeface="Arial" panose="020B0604020202020204" pitchFamily="34" charset="0"/>
                <a:ea typeface="Calibri" panose="020F0502020204030204" pitchFamily="34" charset="0"/>
                <a:cs typeface="Times New Roman" panose="02020603050405020304" pitchFamily="18" charset="0"/>
              </a:rPr>
              <a:t>10961C-LON-DC1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10961C-LON-CL1</a:t>
            </a:r>
            <a:r>
              <a:rPr lang="en-US" sz="1000" dirty="0">
                <a:latin typeface="Arial" panose="020B0604020202020204" pitchFamily="34" charset="0"/>
                <a:ea typeface="Calibri" panose="020F0502020204030204" pitchFamily="34" charset="0"/>
                <a:cs typeface="Times New Roman" panose="02020603050405020304" pitchFamily="18" charset="0"/>
              </a:rPr>
              <a:t> VMs. Start each VM, and then sign in with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power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rename a text file to a script file,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Rename-Item E:\Mod09\Democode\10961C_Mod09_Demo07.txt 	10961C_Mod09_Demo07.ps1</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Windows PowerShell ISE,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window,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E:\Mod09\Democode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10961C_Mod09_Demo07.ps1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Review the code.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set the prompt location,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Set-Location E:\Mod09\Democode</a:t>
            </a:r>
          </a:p>
          <a:p>
            <a:pPr marL="342900" marR="0" lvl="0" indent="-342900">
              <a:lnSpc>
                <a:spcPct val="115000"/>
              </a:lnSpc>
              <a:spcBef>
                <a:spcPts val="0"/>
              </a:spcBef>
              <a:spcAft>
                <a:spcPts val="995"/>
              </a:spcAft>
              <a:buFont typeface="+mj-lt"/>
              <a:buAutoNum type="arabicPeriod" startAt="9"/>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view the size of a folder,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.\10961C_Mod09_Demo07.ps1 -Path “C:\Windows”</a:t>
            </a:r>
          </a:p>
          <a:p>
            <a:pPr marL="342900" marR="0" lvl="0" indent="-342900">
              <a:lnSpc>
                <a:spcPct val="115000"/>
              </a:lnSpc>
              <a:spcBef>
                <a:spcPts val="0"/>
              </a:spcBef>
              <a:spcAft>
                <a:spcPts val="995"/>
              </a:spcAft>
              <a:buFont typeface="+mj-lt"/>
              <a:buAutoNum type="arabicPeriod" startAt="10"/>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39</a:t>
            </a:fld>
            <a:endParaRPr lang="en-US" b="0" dirty="0">
              <a:latin typeface="+mn-lt"/>
            </a:endParaRPr>
          </a:p>
        </p:txBody>
      </p:sp>
      <p:sp>
        <p:nvSpPr>
          <p:cNvPr id="5" name="Rectangle 4">
            <a:extLst>
              <a:ext uri="{FF2B5EF4-FFF2-40B4-BE49-F238E27FC236}">
                <a16:creationId xmlns:a16="http://schemas.microsoft.com/office/drawing/2014/main" id="{9A0A954A-054F-4FB8-853C-9D318F680B0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B4CD0AD8-8965-4B92-A373-F14688ECB8E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
        <p:nvSpPr>
          <p:cNvPr id="7" name="TextBox 6">
            <a:extLst>
              <a:ext uri="{FF2B5EF4-FFF2-40B4-BE49-F238E27FC236}">
                <a16:creationId xmlns:a16="http://schemas.microsoft.com/office/drawing/2014/main" id="{4BA2A8E2-9A36-4783-8CBF-898AF08C22D7}"/>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p>
        </p:txBody>
      </p:sp>
    </p:spTree>
    <p:extLst>
      <p:ext uri="{BB962C8B-B14F-4D97-AF65-F5344CB8AC3E}">
        <p14:creationId xmlns:p14="http://schemas.microsoft.com/office/powerpoint/2010/main" val="628796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to students why it is better to accept user input than to modify scripts when values change.</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4</a:t>
            </a:fld>
            <a:endParaRPr lang="en-US" b="0" dirty="0">
              <a:latin typeface="+mn-lt"/>
            </a:endParaRPr>
          </a:p>
        </p:txBody>
      </p:sp>
      <p:sp>
        <p:nvSpPr>
          <p:cNvPr id="5" name="Rectangle 4">
            <a:extLst>
              <a:ext uri="{FF2B5EF4-FFF2-40B4-BE49-F238E27FC236}">
                <a16:creationId xmlns:a16="http://schemas.microsoft.com/office/drawing/2014/main" id="{D995512F-2E18-49E7-A6F4-E3E9D3F1F6C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7BEE846B-CB61-4C8F-A7CB-5BD606B8B7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11141064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10"/>
            </a:pPr>
            <a:r>
              <a:rPr lang="en-US" sz="1000" dirty="0">
                <a:latin typeface="Arial" panose="020B0604020202020204" pitchFamily="34" charset="0"/>
                <a:ea typeface="Times New Roman" panose="02020603050405020304" pitchFamily="18" charset="0"/>
                <a:cs typeface="Times New Roman" panose="02020603050405020304" pitchFamily="18" charset="0"/>
              </a:rPr>
              <a:t>To view the size of a folder including subfolders, at the Windows PowerShell prompt, type the following command, and then press Enter:</a:t>
            </a:r>
          </a:p>
          <a:p>
            <a:pPr marR="0" lvl="0">
              <a:lnSpc>
                <a:spcPct val="115000"/>
              </a:lnSpc>
              <a:spcBef>
                <a:spcPts val="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.\10961C_Mod09_Demo07.ps1 -Path “C:\Program Files” -Recurse</a:t>
            </a:r>
          </a:p>
          <a:p>
            <a:pPr marL="34290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Windows PowerShell ISE, insert a blank line at line 1, and then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Function Get-FolderSize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last line,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end of the file add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Get-FolderSize -Path “C:\Program Files” -Recurse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end of the file, add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Get-FolderSize -Path C:\Windows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menu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CA"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CA"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F5</a:t>
            </a:r>
            <a:r>
              <a:rPr lang="en-CA"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run the script, and then review the results.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CA"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Windows PowerShell ISE and the Windows PowerShell prompt.</a:t>
            </a:r>
            <a:endParaRPr lang="en-US" dirty="0"/>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40</a:t>
            </a:fld>
            <a:endParaRPr lang="en-US" b="0" dirty="0">
              <a:latin typeface="+mn-lt"/>
            </a:endParaRPr>
          </a:p>
        </p:txBody>
      </p:sp>
      <p:sp>
        <p:nvSpPr>
          <p:cNvPr id="5" name="Rectangle 4">
            <a:extLst>
              <a:ext uri="{FF2B5EF4-FFF2-40B4-BE49-F238E27FC236}">
                <a16:creationId xmlns:a16="http://schemas.microsoft.com/office/drawing/2014/main" id="{94A443A6-B18F-408A-A4DB-60A99711243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BBA528DF-6DF5-4F34-8B91-5D9259D222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117222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to create a module.</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41</a:t>
            </a:fld>
            <a:endParaRPr lang="en-US" b="0" dirty="0">
              <a:latin typeface="+mn-lt"/>
            </a:endParaRPr>
          </a:p>
        </p:txBody>
      </p:sp>
      <p:sp>
        <p:nvSpPr>
          <p:cNvPr id="5" name="Rectangle 4">
            <a:extLst>
              <a:ext uri="{FF2B5EF4-FFF2-40B4-BE49-F238E27FC236}">
                <a16:creationId xmlns:a16="http://schemas.microsoft.com/office/drawing/2014/main" id="{96EC652E-72C0-4DAA-8B20-C15969411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AAED2B53-1F08-4124-84E7-21214891C57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27690988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Revert the VMs to prepare for the next module.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use the </a:t>
            </a:r>
            <a:r>
              <a:rPr lang="en-US" sz="1000" b="1" dirty="0">
                <a:latin typeface="Arial" panose="020B0604020202020204" pitchFamily="34" charset="0"/>
                <a:ea typeface="Calibri" panose="020F0502020204030204" pitchFamily="34" charset="0"/>
                <a:cs typeface="Times New Roman" panose="02020603050405020304" pitchFamily="18" charset="0"/>
              </a:rPr>
              <a:t>10961C-LON-DC1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10961C-LON-CL1</a:t>
            </a:r>
            <a:r>
              <a:rPr lang="en-US" sz="1000" dirty="0">
                <a:latin typeface="Arial" panose="020B0604020202020204" pitchFamily="34" charset="0"/>
                <a:ea typeface="Calibri" panose="020F0502020204030204" pitchFamily="34" charset="0"/>
                <a:cs typeface="Times New Roman" panose="02020603050405020304" pitchFamily="18" charset="0"/>
              </a:rPr>
              <a:t> VMs. Start each VM, and then sign in with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complete this demonstration, you must have completed the previous demonstration.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power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set the prompt location,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Set-Location E:\Mod09\Democode\</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copy and rename a script file,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Copy-Item .\10961C_Mod09_Demo07.ps1 .</a:t>
            </a:r>
            <a:r>
              <a:rPr lang="en-CA"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FolderFunctions.psm1</a:t>
            </a: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Windows PowerShell ISE,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window,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E:\Mod09\Democode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FolderFunctions.psm1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Review the code.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Remove the last two lines that call the function.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Close Windows PowerShell ISE.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4"/>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42</a:t>
            </a:fld>
            <a:endParaRPr lang="en-US" b="0" dirty="0">
              <a:latin typeface="+mn-lt"/>
            </a:endParaRPr>
          </a:p>
        </p:txBody>
      </p:sp>
      <p:sp>
        <p:nvSpPr>
          <p:cNvPr id="5" name="Rectangle 4">
            <a:extLst>
              <a:ext uri="{FF2B5EF4-FFF2-40B4-BE49-F238E27FC236}">
                <a16:creationId xmlns:a16="http://schemas.microsoft.com/office/drawing/2014/main" id="{39F728B8-927A-4076-9C3E-B2B43569F76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8802A96E-2D6D-4880-885A-2C1C2661DE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
        <p:nvSpPr>
          <p:cNvPr id="7" name="TextBox 6">
            <a:extLst>
              <a:ext uri="{FF2B5EF4-FFF2-40B4-BE49-F238E27FC236}">
                <a16:creationId xmlns:a16="http://schemas.microsoft.com/office/drawing/2014/main" id="{0380DC4B-5B51-4827-9863-8F509F069193}"/>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p>
        </p:txBody>
      </p:sp>
    </p:spTree>
    <p:extLst>
      <p:ext uri="{BB962C8B-B14F-4D97-AF65-F5344CB8AC3E}">
        <p14:creationId xmlns:p14="http://schemas.microsoft.com/office/powerpoint/2010/main" val="7498477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create a folder for the module,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New-Item -Type Directory “C:\Program 	Files\WindowsPowerShell\Modules\FolderFunctions”</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copy the .psm1 file,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Copy-Item .\FolderFunctions.psm1 “C:\Program 	Files\WindowsPowerShell\Modules\FolderFunctions”</a:t>
            </a: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verify that the module is recognized,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Get-Module -ListAvailable F*</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verify that the module is not loaded,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Get-Module</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use the function in the module,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Get-FolderSize -Path C:\Windows</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verify that the module is loaded,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Get-Module</a:t>
            </a: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Windows PowerShell prompt.</a:t>
            </a:r>
            <a:endParaRPr lang="en-US" dirty="0"/>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43</a:t>
            </a:fld>
            <a:endParaRPr lang="en-US" b="0" dirty="0">
              <a:latin typeface="+mn-lt"/>
            </a:endParaRPr>
          </a:p>
        </p:txBody>
      </p:sp>
      <p:sp>
        <p:nvSpPr>
          <p:cNvPr id="6" name="Rectangle 5">
            <a:extLst>
              <a:ext uri="{FF2B5EF4-FFF2-40B4-BE49-F238E27FC236}">
                <a16:creationId xmlns:a16="http://schemas.microsoft.com/office/drawing/2014/main" id="{FDD6F461-2D8E-45B4-B2DB-F1ABD825823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7" name="Rectangle 6">
            <a:extLst>
              <a:ext uri="{FF2B5EF4-FFF2-40B4-BE49-F238E27FC236}">
                <a16:creationId xmlns:a16="http://schemas.microsoft.com/office/drawing/2014/main" id="{6EADECA2-22D0-4D3F-A6E9-4D8F44F795E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395278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dot sourcing as a method for loading the contents of a script file into the current scope. Emphasize that modules are preferred for maintaining functions used across multiple scripts and at the Windows PowerShell prompt.</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44</a:t>
            </a:fld>
            <a:endParaRPr lang="en-US" b="0" dirty="0">
              <a:latin typeface="+mn-lt"/>
            </a:endParaRPr>
          </a:p>
        </p:txBody>
      </p:sp>
      <p:sp>
        <p:nvSpPr>
          <p:cNvPr id="5" name="Rectangle 4">
            <a:extLst>
              <a:ext uri="{FF2B5EF4-FFF2-40B4-BE49-F238E27FC236}">
                <a16:creationId xmlns:a16="http://schemas.microsoft.com/office/drawing/2014/main" id="{16509FC5-6A4E-48A2-A3B8-A41E1EAF5AD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FCE75E81-867D-4801-AB86-A48199AB6F1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3808463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Before the students begin the lab, read the lab scenario and display the next slide. Before each exercise, read the scenario associated with the exercise to the class. The scenarios give context to the lab and exercises, and help to facilitate the discussion at the end of the lab. Remind the students to complete the discussion questions after the last lab exercise.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a logging function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logging function that you are creating has the following requirements: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Accepts a parameter for the file name for the log file.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Accepts a parameter for the folder containing the log file.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Accepts a parameter for the data being written to the log file.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Adds a timestamp to the data being written to the log file.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Appends each log entry to an existing file.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Adding error handling to a script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using the function for a period, you realize that two common errors occur when using the function. First, the folder for the log file needs to have a trailing backslash. Second, the folder might not exist. To address each of these issues: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Review the folder path provided and add a backslash if necessary.</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an error is generated when writing the data to disk, generate a friendly error message.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Converting a function to a module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simplify using the </a:t>
            </a:r>
            <a:r>
              <a:rPr lang="en-US" sz="1000" b="1" dirty="0">
                <a:latin typeface="Arial" panose="020B0604020202020204" pitchFamily="34" charset="0"/>
                <a:ea typeface="Calibri" panose="020F0502020204030204" pitchFamily="34" charset="0"/>
                <a:cs typeface="Times New Roman" panose="02020603050405020304" pitchFamily="18" charset="0"/>
              </a:rPr>
              <a:t>Write-Log</a:t>
            </a:r>
            <a:r>
              <a:rPr lang="en-US" sz="1000" dirty="0">
                <a:latin typeface="Arial" panose="020B0604020202020204" pitchFamily="34" charset="0"/>
                <a:ea typeface="Calibri" panose="020F0502020204030204" pitchFamily="34" charset="0"/>
                <a:cs typeface="Times New Roman" panose="02020603050405020304" pitchFamily="18" charset="0"/>
              </a:rPr>
              <a:t> function in multiple scripts, you are converting it to a function that any script can access. </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45</a:t>
            </a:fld>
            <a:endParaRPr lang="en-US" b="0" dirty="0">
              <a:latin typeface="+mn-lt"/>
            </a:endParaRPr>
          </a:p>
        </p:txBody>
      </p:sp>
      <p:sp>
        <p:nvSpPr>
          <p:cNvPr id="5" name="Rectangle 4">
            <a:extLst>
              <a:ext uri="{FF2B5EF4-FFF2-40B4-BE49-F238E27FC236}">
                <a16:creationId xmlns:a16="http://schemas.microsoft.com/office/drawing/2014/main" id="{E3CF94B7-386F-4079-B2A0-8415B3D529D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D62E3833-39DF-452E-B41D-3141353484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473122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46</a:t>
            </a:fld>
            <a:endParaRPr lang="en-US" b="0" dirty="0">
              <a:latin typeface="+mn-lt"/>
            </a:endParaRPr>
          </a:p>
        </p:txBody>
      </p:sp>
      <p:sp>
        <p:nvSpPr>
          <p:cNvPr id="5" name="Rectangle 4">
            <a:extLst>
              <a:ext uri="{FF2B5EF4-FFF2-40B4-BE49-F238E27FC236}">
                <a16:creationId xmlns:a16="http://schemas.microsoft.com/office/drawing/2014/main" id="{F001F018-B36E-4513-8F2A-F3E0BDFF6E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9E6EFC7C-2F85-4667-A3B4-1B74C012311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32750082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 use </a:t>
            </a:r>
            <a:r>
              <a:rPr lang="en-US" sz="1000" b="1" dirty="0">
                <a:latin typeface="Arial" panose="020B0604020202020204" pitchFamily="34" charset="0"/>
                <a:ea typeface="Calibri" panose="020F0502020204030204" pitchFamily="34" charset="0"/>
                <a:cs typeface="Times New Roman" panose="02020603050405020304" pitchFamily="18" charset="0"/>
              </a:rPr>
              <a:t>Try..Catch</a:t>
            </a:r>
            <a:r>
              <a:rPr lang="en-US" sz="1000" dirty="0">
                <a:latin typeface="Arial" panose="020B0604020202020204" pitchFamily="34" charset="0"/>
                <a:ea typeface="Calibri" panose="020F0502020204030204" pitchFamily="34" charset="0"/>
                <a:cs typeface="Times New Roman" panose="02020603050405020304" pitchFamily="18" charset="0"/>
              </a:rPr>
              <a:t> to create a friendly error message, what type of information should be included in that error message?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friendly error message needs to contain enough information to be useful. In this lab, indicating that there was an error writing to file is useful, but if you include the path of the file it is even more useful. Users can review the path to verify whether it is what they expected.</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do you call a function from within a script?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Each function that you define has a name. To call the function, use that name, and then Windows PowerShell identifies it as that function. When you call the function, you use parameters to pass data to it, just as you would with a script.</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47</a:t>
            </a:fld>
            <a:endParaRPr lang="en-US" b="0" dirty="0">
              <a:latin typeface="+mn-lt"/>
            </a:endParaRPr>
          </a:p>
        </p:txBody>
      </p:sp>
      <p:sp>
        <p:nvSpPr>
          <p:cNvPr id="5" name="Rectangle 4">
            <a:extLst>
              <a:ext uri="{FF2B5EF4-FFF2-40B4-BE49-F238E27FC236}">
                <a16:creationId xmlns:a16="http://schemas.microsoft.com/office/drawing/2014/main" id="{98EF92A9-12EC-4856-835C-AC7E4EA3157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C5699BD6-97C0-43D2-B3CB-FF0A0A93720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451637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Is it possible to store credentials to disk for later reuse?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Yes, you can store a set of credentials to disk by using </a:t>
            </a:r>
            <a:r>
              <a:rPr lang="en-US" sz="1000" b="1" dirty="0">
                <a:latin typeface="Arial" panose="020B0604020202020204" pitchFamily="34" charset="0"/>
                <a:ea typeface="Calibri" panose="020F0502020204030204" pitchFamily="34" charset="0"/>
                <a:cs typeface="Times New Roman" panose="02020603050405020304" pitchFamily="18" charset="0"/>
              </a:rPr>
              <a:t>Export-Clixml</a:t>
            </a:r>
            <a:r>
              <a:rPr lang="en-US" sz="1000" dirty="0">
                <a:latin typeface="Arial" panose="020B0604020202020204" pitchFamily="34" charset="0"/>
                <a:ea typeface="Calibri" panose="020F0502020204030204" pitchFamily="34" charset="0"/>
                <a:cs typeface="Times New Roman" panose="02020603050405020304" pitchFamily="18" charset="0"/>
              </a:rPr>
              <a:t>. The results on disk are encrypted and can only be decrypted by the user who originally encrypted them. This means that storing credentials is useful for single users, but is not useful for scripts that are shared among multiple users.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Is it possible to use </a:t>
            </a:r>
            <a:r>
              <a:rPr lang="en-US" sz="1000" b="1" dirty="0">
                <a:latin typeface="Arial" panose="020B0604020202020204" pitchFamily="34" charset="0"/>
                <a:ea typeface="Calibri" panose="020F0502020204030204" pitchFamily="34" charset="0"/>
                <a:cs typeface="Times New Roman" panose="02020603050405020304" pitchFamily="18" charset="0"/>
              </a:rPr>
              <a:t>Try..Catch</a:t>
            </a:r>
            <a:r>
              <a:rPr lang="en-US" sz="1000" dirty="0">
                <a:latin typeface="Arial" panose="020B0604020202020204" pitchFamily="34" charset="0"/>
                <a:ea typeface="Calibri" panose="020F0502020204030204" pitchFamily="34" charset="0"/>
                <a:cs typeface="Times New Roman" panose="02020603050405020304" pitchFamily="18" charset="0"/>
              </a:rPr>
              <a:t> and provide different responses for different errors?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Yes, it is possible. A single </a:t>
            </a:r>
            <a:r>
              <a:rPr lang="en-US" sz="1000" b="1" dirty="0">
                <a:latin typeface="Arial" panose="020B0604020202020204" pitchFamily="34" charset="0"/>
                <a:ea typeface="Calibri" panose="020F0502020204030204" pitchFamily="34" charset="0"/>
                <a:cs typeface="Times New Roman" panose="02020603050405020304" pitchFamily="18" charset="0"/>
              </a:rPr>
              <a:t>Try </a:t>
            </a:r>
            <a:r>
              <a:rPr lang="en-US" sz="1000" dirty="0">
                <a:latin typeface="Arial" panose="020B0604020202020204" pitchFamily="34" charset="0"/>
                <a:ea typeface="Calibri" panose="020F0502020204030204" pitchFamily="34" charset="0"/>
                <a:cs typeface="Times New Roman" panose="02020603050405020304" pitchFamily="18" charset="0"/>
              </a:rPr>
              <a:t>statement can have multiple </a:t>
            </a:r>
            <a:r>
              <a:rPr lang="en-US" sz="1000" b="1" dirty="0">
                <a:latin typeface="Arial" panose="020B0604020202020204" pitchFamily="34" charset="0"/>
                <a:ea typeface="Calibri" panose="020F0502020204030204" pitchFamily="34" charset="0"/>
                <a:cs typeface="Times New Roman" panose="02020603050405020304" pitchFamily="18" charset="0"/>
              </a:rPr>
              <a:t>Catch</a:t>
            </a:r>
            <a:r>
              <a:rPr lang="en-US" sz="1000" dirty="0">
                <a:latin typeface="Arial" panose="020B0604020202020204" pitchFamily="34" charset="0"/>
                <a:ea typeface="Calibri" panose="020F0502020204030204" pitchFamily="34" charset="0"/>
                <a:cs typeface="Times New Roman" panose="02020603050405020304" pitchFamily="18" charset="0"/>
              </a:rPr>
              <a:t> statements associated with it. You can provide a specific error type to make a Catch statement specific to that error.</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48</a:t>
            </a:fld>
            <a:endParaRPr lang="en-US" b="0" dirty="0">
              <a:latin typeface="+mn-lt"/>
            </a:endParaRPr>
          </a:p>
        </p:txBody>
      </p:sp>
      <p:sp>
        <p:nvSpPr>
          <p:cNvPr id="5" name="Rectangle 4">
            <a:extLst>
              <a:ext uri="{FF2B5EF4-FFF2-40B4-BE49-F238E27FC236}">
                <a16:creationId xmlns:a16="http://schemas.microsoft.com/office/drawing/2014/main" id="{54FB6514-5D07-45F4-B675-212FB472154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26FD8FC5-0568-47BA-BCAE-99E8AE21E40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823030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how </a:t>
            </a:r>
            <a:r>
              <a:rPr lang="en-US" sz="1000" b="1" dirty="0">
                <a:latin typeface="Arial" panose="020B0604020202020204" pitchFamily="34" charset="0"/>
                <a:ea typeface="Calibri" panose="020F0502020204030204" pitchFamily="34" charset="0"/>
                <a:cs typeface="Times New Roman" panose="02020603050405020304" pitchFamily="18" charset="0"/>
              </a:rPr>
              <a:t>Read-Host</a:t>
            </a:r>
            <a:r>
              <a:rPr lang="en-US" sz="1000" dirty="0">
                <a:latin typeface="Arial" panose="020B0604020202020204" pitchFamily="34" charset="0"/>
                <a:ea typeface="Calibri" panose="020F0502020204030204" pitchFamily="34" charset="0"/>
                <a:cs typeface="Times New Roman" panose="02020603050405020304" pitchFamily="18" charset="0"/>
              </a:rPr>
              <a:t> can be used to obtain user input.</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5</a:t>
            </a:fld>
            <a:endParaRPr lang="en-US" b="0" dirty="0">
              <a:latin typeface="+mn-lt"/>
            </a:endParaRPr>
          </a:p>
        </p:txBody>
      </p:sp>
      <p:sp>
        <p:nvSpPr>
          <p:cNvPr id="5" name="Rectangle 4">
            <a:extLst>
              <a:ext uri="{FF2B5EF4-FFF2-40B4-BE49-F238E27FC236}">
                <a16:creationId xmlns:a16="http://schemas.microsoft.com/office/drawing/2014/main" id="{06773294-FF5F-43CB-AD8B-0B1B89BCC1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F2E77C74-2D75-4380-B9D8-4A12A220B8F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4139261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how students can use </a:t>
            </a:r>
            <a:r>
              <a:rPr lang="en-US" sz="1000" b="1" dirty="0">
                <a:latin typeface="Arial" panose="020B0604020202020204" pitchFamily="34" charset="0"/>
                <a:ea typeface="Calibri" panose="020F0502020204030204" pitchFamily="34" charset="0"/>
                <a:cs typeface="Times New Roman" panose="02020603050405020304" pitchFamily="18" charset="0"/>
              </a:rPr>
              <a:t>Get-Credential</a:t>
            </a:r>
            <a:r>
              <a:rPr lang="en-US" sz="1000" dirty="0">
                <a:latin typeface="Arial" panose="020B0604020202020204" pitchFamily="34" charset="0"/>
                <a:ea typeface="Calibri" panose="020F0502020204030204" pitchFamily="34" charset="0"/>
                <a:cs typeface="Times New Roman" panose="02020603050405020304" pitchFamily="18" charset="0"/>
              </a:rPr>
              <a:t> to obtain credentials for use in commands.</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6</a:t>
            </a:fld>
            <a:endParaRPr lang="en-US" b="0" dirty="0">
              <a:latin typeface="+mn-lt"/>
            </a:endParaRPr>
          </a:p>
        </p:txBody>
      </p:sp>
      <p:sp>
        <p:nvSpPr>
          <p:cNvPr id="5" name="Rectangle 4">
            <a:extLst>
              <a:ext uri="{FF2B5EF4-FFF2-40B4-BE49-F238E27FC236}">
                <a16:creationId xmlns:a16="http://schemas.microsoft.com/office/drawing/2014/main" id="{6922D9FF-5FC6-4D7B-B3FE-72A4B656DA6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8B322437-7BF5-4F1D-924B-F89218AEF4E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148290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a:t>
            </a:r>
            <a:r>
              <a:rPr lang="en-US" sz="1000" b="1" dirty="0">
                <a:latin typeface="Arial" panose="020B0604020202020204" pitchFamily="34" charset="0"/>
                <a:ea typeface="Calibri" panose="020F0502020204030204" pitchFamily="34" charset="0"/>
                <a:cs typeface="Times New Roman" panose="02020603050405020304" pitchFamily="18" charset="0"/>
              </a:rPr>
              <a:t>Out-GridView</a:t>
            </a:r>
            <a:r>
              <a:rPr lang="en-US" sz="1000" dirty="0">
                <a:latin typeface="Arial" panose="020B0604020202020204" pitchFamily="34" charset="0"/>
                <a:ea typeface="Calibri" panose="020F0502020204030204" pitchFamily="34" charset="0"/>
                <a:cs typeface="Times New Roman" panose="02020603050405020304" pitchFamily="18" charset="0"/>
              </a:rPr>
              <a:t> can be used as a simple menu system.</a:t>
            </a: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7</a:t>
            </a:fld>
            <a:endParaRPr lang="en-US" b="0" dirty="0">
              <a:latin typeface="+mn-lt"/>
            </a:endParaRPr>
          </a:p>
        </p:txBody>
      </p:sp>
      <p:sp>
        <p:nvSpPr>
          <p:cNvPr id="5" name="Rectangle 4">
            <a:extLst>
              <a:ext uri="{FF2B5EF4-FFF2-40B4-BE49-F238E27FC236}">
                <a16:creationId xmlns:a16="http://schemas.microsoft.com/office/drawing/2014/main" id="{8DAE4F15-2A1D-4D8F-A64F-D9DB9785F02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A02C02DE-953E-43AC-9D24-DC0715CABC3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57441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steps for this demonstration are stored in </a:t>
            </a:r>
            <a:r>
              <a:rPr lang="en-US" sz="1000" b="1" dirty="0">
                <a:latin typeface="Arial" panose="020B0604020202020204" pitchFamily="34" charset="0"/>
                <a:ea typeface="Calibri" panose="020F0502020204030204" pitchFamily="34" charset="0"/>
                <a:cs typeface="Times New Roman" panose="02020603050405020304" pitchFamily="18" charset="0"/>
              </a:rPr>
              <a:t>E:\Mod09\Democode\10961C_Mod09_Demo01.txt</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You can open this file in Windows PowerShell Integrated Scripting Environment (ISE) and run the commands from there rather than typing the commands at a Windows PowerShell prompt.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use the </a:t>
            </a:r>
            <a:r>
              <a:rPr lang="en-US" sz="1000" b="1" dirty="0">
                <a:latin typeface="Arial" panose="020B0604020202020204" pitchFamily="34" charset="0"/>
                <a:ea typeface="Calibri" panose="020F0502020204030204" pitchFamily="34" charset="0"/>
                <a:cs typeface="Times New Roman" panose="02020603050405020304" pitchFamily="18" charset="0"/>
              </a:rPr>
              <a:t>10961C-LON-DC1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10961C-LON-CL1</a:t>
            </a:r>
            <a:r>
              <a:rPr lang="en-US" sz="1000" dirty="0">
                <a:latin typeface="Arial" panose="020B0604020202020204" pitchFamily="34" charset="0"/>
                <a:ea typeface="Calibri" panose="020F0502020204030204" pitchFamily="34" charset="0"/>
                <a:cs typeface="Times New Roman" panose="02020603050405020304" pitchFamily="18" charset="0"/>
              </a:rPr>
              <a:t> virtual machines (VMs). Start each VM, and then sign in with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LON-CL1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powersh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obtain user input by using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Read-Host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the Windows PowerShell prompt, type the following command, and then press Enter. At the prompt provide a number for the days:</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$days = Read-Host "Enter the number of days"</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view the data obtained by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Read-Host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$days</a:t>
            </a:r>
          </a:p>
          <a:p>
            <a:pPr marL="342900" marR="0" lvl="0" indent="-342900">
              <a:lnSpc>
                <a:spcPct val="115000"/>
              </a:lnSpc>
              <a:spcBef>
                <a:spcPts val="0"/>
              </a:spcBef>
              <a:spcAft>
                <a:spcPts val="995"/>
              </a:spcAft>
              <a:buFont typeface="+mj-lt"/>
              <a:buAutoNum type="arabicPeriod" startAt="4"/>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obtain a credential,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$cred = Get-Credential</a:t>
            </a:r>
          </a:p>
          <a:p>
            <a:pPr marL="342900" marR="0" lvl="0" indent="-342900">
              <a:lnSpc>
                <a:spcPct val="115000"/>
              </a:lnSpc>
              <a:spcBef>
                <a:spcPts val="0"/>
              </a:spcBef>
              <a:spcAft>
                <a:spcPts val="995"/>
              </a:spcAft>
              <a:buFont typeface="+mj-lt"/>
              <a:buAutoNum type="arabicPeriod" startAt="5"/>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display the credential information, at the Windows PowerShell prompt, type the following command, and then press Enter:</a:t>
            </a: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$cred | Format-List</a:t>
            </a:r>
          </a:p>
          <a:p>
            <a:pPr marL="342900" marR="0" lvl="0" indent="-342900">
              <a:lnSpc>
                <a:spcPct val="115000"/>
              </a:lnSpc>
              <a:spcBef>
                <a:spcPts val="0"/>
              </a:spcBef>
              <a:spcAft>
                <a:spcPts val="995"/>
              </a:spcAft>
              <a:buFont typeface="+mj-lt"/>
              <a:buAutoNum type="arabicPeriod" startAt="6"/>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store the credential in a file, at the Windows PowerShell prompt, type the following command, </a:t>
            </a:r>
            <a:r>
              <a:rPr lang="en-US" sz="1000" dirty="0">
                <a:latin typeface="Arial" panose="020B0604020202020204" pitchFamily="34" charset="0"/>
                <a:ea typeface="Times New Roman" panose="02020603050405020304" pitchFamily="18" charset="0"/>
                <a:cs typeface="Times New Roman" panose="02020603050405020304" pitchFamily="18" charset="0"/>
              </a:rPr>
              <a:t>and then press Enter:</a:t>
            </a:r>
          </a:p>
          <a:p>
            <a:pPr marR="0" lvl="0">
              <a:lnSpc>
                <a:spcPct val="115000"/>
              </a:lnSpc>
              <a:spcBef>
                <a:spcPts val="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$cred | Export-Clixml -Path E:\Mod09\Democode\cred.xml</a:t>
            </a:r>
          </a:p>
          <a:p>
            <a:pPr marL="342900" marR="0" lvl="0" indent="-342900">
              <a:lnSpc>
                <a:spcPct val="115000"/>
              </a:lnSpc>
              <a:spcBef>
                <a:spcPts val="0"/>
              </a:spcBef>
              <a:spcAft>
                <a:spcPts val="995"/>
              </a:spcAft>
              <a:buFont typeface="+mj-lt"/>
              <a:buAutoNum type="arabicPeriod" startAt="6"/>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8</a:t>
            </a:fld>
            <a:endParaRPr lang="en-US" b="0" dirty="0">
              <a:latin typeface="+mn-lt"/>
            </a:endParaRPr>
          </a:p>
        </p:txBody>
      </p:sp>
      <p:sp>
        <p:nvSpPr>
          <p:cNvPr id="5" name="Rectangle 4">
            <a:extLst>
              <a:ext uri="{FF2B5EF4-FFF2-40B4-BE49-F238E27FC236}">
                <a16:creationId xmlns:a16="http://schemas.microsoft.com/office/drawing/2014/main" id="{40168E03-E363-4C0A-8328-AA5569FCC9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6" name="Rectangle 5">
            <a:extLst>
              <a:ext uri="{FF2B5EF4-FFF2-40B4-BE49-F238E27FC236}">
                <a16:creationId xmlns:a16="http://schemas.microsoft.com/office/drawing/2014/main" id="{C0B1361B-EE16-496F-B239-0E3DBEBA79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
        <p:nvSpPr>
          <p:cNvPr id="7" name="TextBox 6">
            <a:extLst>
              <a:ext uri="{FF2B5EF4-FFF2-40B4-BE49-F238E27FC236}">
                <a16:creationId xmlns:a16="http://schemas.microsoft.com/office/drawing/2014/main" id="{473367F6-507B-444A-B2D5-5C5C28608096}"/>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p>
        </p:txBody>
      </p:sp>
    </p:spTree>
    <p:extLst>
      <p:ext uri="{BB962C8B-B14F-4D97-AF65-F5344CB8AC3E}">
        <p14:creationId xmlns:p14="http://schemas.microsoft.com/office/powerpoint/2010/main" val="126013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view the content of the file,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Get-Content E:\Mod09\Democode\cred.xml</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display a list of computer accounts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Out-GridView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Get-ADComputer -Filter * | Out-GridView</a:t>
            </a:r>
          </a:p>
          <a:p>
            <a:pPr marL="342900" lvl="0" indent="-342900">
              <a:lnSpc>
                <a:spcPct val="115000"/>
              </a:lnSpc>
              <a:spcAft>
                <a:spcPts val="995"/>
              </a:spcAft>
              <a:buFont typeface="+mj-lt"/>
              <a:buAutoNum type="arabicPeriod" startAt="9"/>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Out-GridView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allow a single section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Out-GridView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 Get-ADComputer -Filter * | Out-GridView -OutputMode Single</a:t>
            </a: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Out-GridView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LON-CL1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display the selected object, at the Windows PowerShell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a:t>
            </a: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Windows PowerShell prompt.</a:t>
            </a:r>
            <a:endParaRPr lang="en-US" dirty="0"/>
          </a:p>
        </p:txBody>
      </p:sp>
      <p:sp>
        <p:nvSpPr>
          <p:cNvPr id="4" name="Slide Number Placeholder 3"/>
          <p:cNvSpPr>
            <a:spLocks noGrp="1"/>
          </p:cNvSpPr>
          <p:nvPr>
            <p:ph type="sldNum" sz="quarter" idx="10"/>
          </p:nvPr>
        </p:nvSpPr>
        <p:spPr/>
        <p:txBody>
          <a:bodyPr/>
          <a:lstStyle/>
          <a:p>
            <a:fld id="{D268D424-D4E2-47FC-A887-97997B5574F6}" type="slidenum">
              <a:rPr lang="en-US" b="0">
                <a:latin typeface="+mn-lt"/>
              </a:rPr>
              <a:t>9</a:t>
            </a:fld>
            <a:endParaRPr lang="en-US" b="0" dirty="0">
              <a:latin typeface="+mn-lt"/>
            </a:endParaRPr>
          </a:p>
        </p:txBody>
      </p:sp>
      <p:sp>
        <p:nvSpPr>
          <p:cNvPr id="6" name="Rectangle 5">
            <a:extLst>
              <a:ext uri="{FF2B5EF4-FFF2-40B4-BE49-F238E27FC236}">
                <a16:creationId xmlns:a16="http://schemas.microsoft.com/office/drawing/2014/main" id="{A0DB9893-95E9-46F4-8232-281247EADD1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10961C</a:t>
            </a:r>
          </a:p>
        </p:txBody>
      </p:sp>
      <p:sp>
        <p:nvSpPr>
          <p:cNvPr id="7" name="Rectangle 6">
            <a:extLst>
              <a:ext uri="{FF2B5EF4-FFF2-40B4-BE49-F238E27FC236}">
                <a16:creationId xmlns:a16="http://schemas.microsoft.com/office/drawing/2014/main" id="{3C3B658E-52EA-4B6E-B6A1-293ACF927BA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Advanced scripting</a:t>
            </a:r>
          </a:p>
        </p:txBody>
      </p:sp>
    </p:spTree>
    <p:extLst>
      <p:ext uri="{BB962C8B-B14F-4D97-AF65-F5344CB8AC3E}">
        <p14:creationId xmlns:p14="http://schemas.microsoft.com/office/powerpoint/2010/main" val="780678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6581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447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092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A001-6E55-4FE9-8AD0-46CD740AFD73}"/>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80D444B-B035-4EA6-8ABC-9490BDD21A73}"/>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949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038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35610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041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100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43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86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855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9386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4424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AA44-B517-4B94-938A-13C45560554A}"/>
              </a:ext>
            </a:extLst>
          </p:cNvPr>
          <p:cNvSpPr>
            <a:spLocks noGrp="1"/>
          </p:cNvSpPr>
          <p:nvPr>
            <p:ph type="ctrTitle" sz="quarter"/>
          </p:nvPr>
        </p:nvSpPr>
        <p:spPr>
          <a:xfrm>
            <a:off x="3200400" y="1828800"/>
            <a:ext cx="5732417" cy="1016000"/>
          </a:xfrm>
        </p:spPr>
        <p:txBody>
          <a:bodyPr/>
          <a:lstStyle/>
          <a:p>
            <a:r>
              <a:rPr lang="en-US" dirty="0"/>
              <a:t>Module 9</a:t>
            </a:r>
          </a:p>
        </p:txBody>
      </p:sp>
      <p:sp>
        <p:nvSpPr>
          <p:cNvPr id="3" name="Subtitle 2">
            <a:extLst>
              <a:ext uri="{FF2B5EF4-FFF2-40B4-BE49-F238E27FC236}">
                <a16:creationId xmlns:a16="http://schemas.microsoft.com/office/drawing/2014/main" id="{E760895A-60F6-4C76-8FF2-716A0A0BE076}"/>
              </a:ext>
            </a:extLst>
          </p:cNvPr>
          <p:cNvSpPr>
            <a:spLocks noGrp="1"/>
          </p:cNvSpPr>
          <p:nvPr>
            <p:ph type="subTitle" sz="quarter" idx="1"/>
          </p:nvPr>
        </p:nvSpPr>
        <p:spPr/>
        <p:txBody>
          <a:bodyPr/>
          <a:lstStyle/>
          <a:p>
            <a:r>
              <a:rPr lang="en-US" dirty="0"/>
              <a:t>Advanced scripting
</a:t>
            </a:r>
          </a:p>
        </p:txBody>
      </p:sp>
    </p:spTree>
    <p:extLst>
      <p:ext uri="{BB962C8B-B14F-4D97-AF65-F5344CB8AC3E}">
        <p14:creationId xmlns:p14="http://schemas.microsoft.com/office/powerpoint/2010/main" val="278514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8018c79-938e-41d0-8417-cf43dd09127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4967-E33F-471B-8349-C9CABFF0F209}"/>
              </a:ext>
            </a:extLst>
          </p:cNvPr>
          <p:cNvSpPr>
            <a:spLocks noGrp="1"/>
          </p:cNvSpPr>
          <p:nvPr>
            <p:ph type="title"/>
          </p:nvPr>
        </p:nvSpPr>
        <p:spPr/>
        <p:txBody>
          <a:bodyPr/>
          <a:lstStyle/>
          <a:p>
            <a:r>
              <a:rPr lang="en-US" dirty="0"/>
              <a:t>Passing parameters to a script</a:t>
            </a:r>
          </a:p>
        </p:txBody>
      </p:sp>
      <p:sp>
        <p:nvSpPr>
          <p:cNvPr id="4" name="Content Placeholder 2">
            <a:extLst>
              <a:ext uri="{FF2B5EF4-FFF2-40B4-BE49-F238E27FC236}">
                <a16:creationId xmlns:a16="http://schemas.microsoft.com/office/drawing/2014/main" id="{FE3F16B6-243F-48E5-B0CA-56C9B99B5364}"/>
              </a:ext>
            </a:extLst>
          </p:cNvPr>
          <p:cNvSpPr txBox="1">
            <a:spLocks/>
          </p:cNvSpPr>
          <p:nvPr/>
        </p:nvSpPr>
        <p:spPr>
          <a:xfrm>
            <a:off x="458788" y="1021215"/>
            <a:ext cx="8119156" cy="5147356"/>
          </a:xfrm>
          <a:prstGeom prst="rect">
            <a:avLst/>
          </a:prstGeom>
        </p:spPr>
        <p:txBody>
          <a:bodyP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a </a:t>
            </a:r>
            <a:r>
              <a:rPr lang="en-US" kern="0" dirty="0">
                <a:solidFill>
                  <a:srgbClr val="000000"/>
                </a:solidFill>
              </a:rPr>
              <a:t>Param() </a:t>
            </a:r>
            <a:r>
              <a:rPr lang="en-US" b="0" kern="0" dirty="0">
                <a:solidFill>
                  <a:srgbClr val="000000"/>
                </a:solidFill>
              </a:rPr>
              <a:t>block to identify the variables that will store parameter values:</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Param(</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     [string]$ComputerName</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     [int]$EventID</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a:t>
            </a:r>
          </a:p>
          <a:p>
            <a:pPr lvl="0"/>
            <a:r>
              <a:rPr lang="en-US" b="0" kern="0" dirty="0">
                <a:solidFill>
                  <a:srgbClr val="000000"/>
                </a:solidFill>
              </a:rPr>
              <a:t>The variable names in the </a:t>
            </a:r>
            <a:r>
              <a:rPr lang="en-US" kern="0" dirty="0">
                <a:solidFill>
                  <a:srgbClr val="000000"/>
                </a:solidFill>
              </a:rPr>
              <a:t>Param() </a:t>
            </a:r>
            <a:r>
              <a:rPr lang="en-US" b="0" kern="0" dirty="0">
                <a:solidFill>
                  <a:srgbClr val="000000"/>
                </a:solidFill>
              </a:rPr>
              <a:t>block define the parameter names:</a:t>
            </a:r>
          </a:p>
          <a:p>
            <a:pPr marL="288925" lvl="1" indent="0">
              <a:buNone/>
            </a:pPr>
            <a:r>
              <a:rPr lang="en-US" kern="0" dirty="0">
                <a:solidFill>
                  <a:srgbClr val="000000"/>
                </a:solidFill>
                <a:latin typeface="Lucida Sans Unicode" panose="020B0602030504020204" pitchFamily="34" charset="0"/>
                <a:cs typeface="Lucida Sans Unicode" panose="020B0602030504020204" pitchFamily="34" charset="0"/>
              </a:rPr>
              <a:t>.\GetEvent.ps1 -ComputerName LON-DC1</a:t>
            </a:r>
            <a:br>
              <a:rPr lang="en-US" kern="0" dirty="0">
                <a:solidFill>
                  <a:srgbClr val="000000"/>
                </a:solidFill>
                <a:latin typeface="Lucida Sans Unicode" panose="020B0602030504020204" pitchFamily="34" charset="0"/>
                <a:cs typeface="Lucida Sans Unicode" panose="020B0602030504020204" pitchFamily="34" charset="0"/>
              </a:rPr>
            </a:br>
            <a:r>
              <a:rPr lang="en-US" kern="0" dirty="0">
                <a:solidFill>
                  <a:srgbClr val="000000"/>
                </a:solidFill>
                <a:latin typeface="Lucida Sans Unicode" panose="020B0602030504020204" pitchFamily="34" charset="0"/>
                <a:cs typeface="Lucida Sans Unicode" panose="020B0602030504020204" pitchFamily="34" charset="0"/>
              </a:rPr>
              <a:t>-EventID 5772</a:t>
            </a:r>
          </a:p>
          <a:p>
            <a:pPr marL="288925" lvl="1" indent="0">
              <a:buNone/>
            </a:pPr>
            <a:endParaRPr lang="en-US"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5976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224b182-da7b-4b1c-9de0-3182379e6bca">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AD05-5F7E-4542-99AB-4259ED17534C}"/>
              </a:ext>
            </a:extLst>
          </p:cNvPr>
          <p:cNvSpPr>
            <a:spLocks noGrp="1"/>
          </p:cNvSpPr>
          <p:nvPr>
            <p:ph type="title"/>
          </p:nvPr>
        </p:nvSpPr>
        <p:spPr/>
        <p:txBody>
          <a:bodyPr/>
          <a:lstStyle/>
          <a:p>
            <a:r>
              <a:rPr lang="en-US" dirty="0"/>
              <a:t>Passing parameters to a script</a:t>
            </a:r>
          </a:p>
        </p:txBody>
      </p:sp>
      <p:sp>
        <p:nvSpPr>
          <p:cNvPr id="5" name="Content Placeholder 2">
            <a:extLst>
              <a:ext uri="{FF2B5EF4-FFF2-40B4-BE49-F238E27FC236}">
                <a16:creationId xmlns:a16="http://schemas.microsoft.com/office/drawing/2014/main" id="{0C81CB2C-5147-48DA-859C-548F784EF96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dirty="0">
                <a:solidFill>
                  <a:srgbClr val="000000"/>
                </a:solidFill>
              </a:rPr>
              <a:t>It is a best practice to define variable types:</a:t>
            </a:r>
          </a:p>
          <a:p>
            <a:pPr lvl="1">
              <a:spcAft>
                <a:spcPts val="600"/>
              </a:spcAft>
            </a:pPr>
            <a:r>
              <a:rPr lang="en-US" b="0" kern="0" dirty="0">
                <a:solidFill>
                  <a:srgbClr val="000000"/>
                </a:solidFill>
              </a:rPr>
              <a:t>Errors are generated when data cannot be converted</a:t>
            </a:r>
          </a:p>
          <a:p>
            <a:pPr lvl="1">
              <a:spcAft>
                <a:spcPts val="600"/>
              </a:spcAft>
            </a:pPr>
            <a:r>
              <a:rPr lang="en-US" b="0" kern="0" dirty="0">
                <a:solidFill>
                  <a:srgbClr val="000000"/>
                </a:solidFill>
              </a:rPr>
              <a:t>[switch] defines parameters that are on or off</a:t>
            </a:r>
          </a:p>
          <a:p>
            <a:pPr lvl="0">
              <a:spcAft>
                <a:spcPts val="600"/>
              </a:spcAft>
            </a:pPr>
            <a:r>
              <a:rPr lang="en-US" b="0" kern="0" dirty="0">
                <a:solidFill>
                  <a:srgbClr val="000000"/>
                </a:solidFill>
              </a:rPr>
              <a:t>You can define default values for parameters or request user input:</a:t>
            </a:r>
          </a:p>
          <a:p>
            <a:pPr marL="288925" lvl="1" indent="0">
              <a:spcAft>
                <a:spcPts val="600"/>
              </a:spcAft>
              <a:buNone/>
            </a:pPr>
            <a:r>
              <a:rPr lang="en-CA" kern="0" dirty="0">
                <a:solidFill>
                  <a:srgbClr val="000000"/>
                </a:solidFill>
                <a:latin typeface="Lucida Sans Unicode" panose="020B0602030504020204" pitchFamily="34" charset="0"/>
                <a:cs typeface="Lucida Sans Unicode" panose="020B0602030504020204" pitchFamily="34" charset="0"/>
              </a:rPr>
              <a:t>Param(</a:t>
            </a:r>
          </a:p>
          <a:p>
            <a:pPr marL="288925" lvl="1" indent="0">
              <a:spcAft>
                <a:spcPts val="600"/>
              </a:spcAft>
              <a:buNone/>
            </a:pPr>
            <a:r>
              <a:rPr lang="en-CA" kern="0" dirty="0">
                <a:solidFill>
                  <a:srgbClr val="000000"/>
                </a:solidFill>
                <a:latin typeface="Lucida Sans Unicode" panose="020B0602030504020204" pitchFamily="34" charset="0"/>
                <a:cs typeface="Lucida Sans Unicode" panose="020B0602030504020204" pitchFamily="34" charset="0"/>
              </a:rPr>
              <a:t>     [string]$ComputerName = “LON-DC1”</a:t>
            </a:r>
          </a:p>
          <a:p>
            <a:pPr marL="288925" lvl="1" indent="0">
              <a:spcAft>
                <a:spcPts val="600"/>
              </a:spcAft>
              <a:buNone/>
            </a:pPr>
            <a:r>
              <a:rPr lang="en-CA" kern="0" dirty="0">
                <a:solidFill>
                  <a:srgbClr val="000000"/>
                </a:solidFill>
                <a:latin typeface="Lucida Sans Unicode" panose="020B0602030504020204" pitchFamily="34" charset="0"/>
                <a:cs typeface="Lucida Sans Unicode" panose="020B0602030504020204" pitchFamily="34" charset="0"/>
              </a:rPr>
              <a:t>     [int]$EventID = Read-Host “Enter event ID”</a:t>
            </a:r>
          </a:p>
          <a:p>
            <a:pPr marL="288925" lvl="1" indent="0">
              <a:spcAft>
                <a:spcPts val="600"/>
              </a:spcAft>
              <a:buNone/>
            </a:pPr>
            <a:r>
              <a:rPr lang="en-CA" kern="0" dirty="0">
                <a:solidFill>
                  <a:srgbClr val="000000"/>
                </a:solidFill>
                <a:latin typeface="Lucida Sans Unicode" panose="020B0602030504020204" pitchFamily="34" charset="0"/>
                <a:cs typeface="Lucida Sans Unicode" panose="020B0602030504020204" pitchFamily="34" charset="0"/>
              </a:rPr>
              <a:t>)</a:t>
            </a:r>
          </a:p>
          <a:p>
            <a:pPr lvl="1">
              <a:spcAft>
                <a:spcPts val="600"/>
              </a:spcAft>
            </a:pPr>
            <a:endParaRPr lang="en-US" b="0" kern="0" dirty="0">
              <a:solidFill>
                <a:srgbClr val="000000"/>
              </a:solidFill>
            </a:endParaRPr>
          </a:p>
        </p:txBody>
      </p:sp>
    </p:spTree>
    <p:extLst>
      <p:ext uri="{BB962C8B-B14F-4D97-AF65-F5344CB8AC3E}">
        <p14:creationId xmlns:p14="http://schemas.microsoft.com/office/powerpoint/2010/main" val="419116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e8b540b-b9da-45cd-9dd3-d06dbe44b3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0C63-37D5-49B3-A938-2A57B7B135D5}"/>
              </a:ext>
            </a:extLst>
          </p:cNvPr>
          <p:cNvSpPr>
            <a:spLocks noGrp="1"/>
          </p:cNvSpPr>
          <p:nvPr>
            <p:ph type="title"/>
          </p:nvPr>
        </p:nvSpPr>
        <p:spPr/>
        <p:txBody>
          <a:bodyPr/>
          <a:lstStyle/>
          <a:p>
            <a:r>
              <a:rPr lang="en-US" dirty="0"/>
              <a:t>Demonstration: Obtaining user input by using parameters</a:t>
            </a:r>
          </a:p>
        </p:txBody>
      </p:sp>
      <p:sp>
        <p:nvSpPr>
          <p:cNvPr id="4" name="Content Placeholder 2">
            <a:extLst>
              <a:ext uri="{FF2B5EF4-FFF2-40B4-BE49-F238E27FC236}">
                <a16:creationId xmlns:a16="http://schemas.microsoft.com/office/drawing/2014/main" id="{5608F525-8EB0-4146-80CC-C8F636FB0F1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obtain user input by using parameters</a:t>
            </a:r>
          </a:p>
        </p:txBody>
      </p:sp>
    </p:spTree>
    <p:extLst>
      <p:ext uri="{BB962C8B-B14F-4D97-AF65-F5344CB8AC3E}">
        <p14:creationId xmlns:p14="http://schemas.microsoft.com/office/powerpoint/2010/main" val="10000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8978-761B-4838-8294-02791DE9A212}"/>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8822B8D-3872-4E59-BEA4-DF1C1EC3F1F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4792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BD26-2074-4067-A011-DC1B354E1A8C}"/>
              </a:ext>
            </a:extLst>
          </p:cNvPr>
          <p:cNvSpPr>
            <a:spLocks noGrp="1"/>
          </p:cNvSpPr>
          <p:nvPr>
            <p:ph type="title"/>
          </p:nvPr>
        </p:nvSpPr>
        <p:spPr/>
        <p:txBody>
          <a:bodyPr/>
          <a:lstStyle/>
          <a:p>
            <a:r>
              <a:rPr lang="en-US" dirty="0"/>
              <a:t>Lesson 2: Overview of script documentation</a:t>
            </a:r>
          </a:p>
        </p:txBody>
      </p:sp>
      <p:sp>
        <p:nvSpPr>
          <p:cNvPr id="3" name="Text Placeholder 2">
            <a:extLst>
              <a:ext uri="{FF2B5EF4-FFF2-40B4-BE49-F238E27FC236}">
                <a16:creationId xmlns:a16="http://schemas.microsoft.com/office/drawing/2014/main" id="{7690CA85-CB22-4253-9F54-535CDA777733}"/>
              </a:ext>
            </a:extLst>
          </p:cNvPr>
          <p:cNvSpPr>
            <a:spLocks noGrp="1"/>
          </p:cNvSpPr>
          <p:nvPr>
            <p:ph type="body" idx="1"/>
          </p:nvPr>
        </p:nvSpPr>
        <p:spPr/>
        <p:txBody>
          <a:bodyPr/>
          <a:lstStyle/>
          <a:p>
            <a:r>
              <a:rPr lang="en-US" dirty="0"/>
              <a:t>Using comments to document a script
Demonstration: Adding comments to a script
Adding help information
Demonstration: Adding help information to a script</a:t>
            </a:r>
          </a:p>
        </p:txBody>
      </p:sp>
    </p:spTree>
    <p:extLst>
      <p:ext uri="{BB962C8B-B14F-4D97-AF65-F5344CB8AC3E}">
        <p14:creationId xmlns:p14="http://schemas.microsoft.com/office/powerpoint/2010/main" val="8191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004E-81AD-4C13-890E-C5298B98C69B}"/>
              </a:ext>
            </a:extLst>
          </p:cNvPr>
          <p:cNvSpPr>
            <a:spLocks noGrp="1"/>
          </p:cNvSpPr>
          <p:nvPr>
            <p:ph type="title"/>
          </p:nvPr>
        </p:nvSpPr>
        <p:spPr/>
        <p:txBody>
          <a:bodyPr/>
          <a:lstStyle/>
          <a:p>
            <a:r>
              <a:rPr lang="en-US" dirty="0"/>
              <a:t>Using comments to document a script</a:t>
            </a:r>
          </a:p>
        </p:txBody>
      </p:sp>
      <p:sp>
        <p:nvSpPr>
          <p:cNvPr id="4" name="Content Placeholder 2">
            <a:extLst>
              <a:ext uri="{FF2B5EF4-FFF2-40B4-BE49-F238E27FC236}">
                <a16:creationId xmlns:a16="http://schemas.microsoft.com/office/drawing/2014/main" id="{D37F0667-F2B6-43DB-8388-1929A529E36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Comments make scripts easier to understand and can be used to describe:</a:t>
            </a:r>
          </a:p>
          <a:p>
            <a:pPr lvl="1"/>
            <a:r>
              <a:rPr lang="en-CA" b="0" kern="0" dirty="0">
                <a:solidFill>
                  <a:srgbClr val="000000"/>
                </a:solidFill>
              </a:rPr>
              <a:t>What a variable is used for</a:t>
            </a:r>
          </a:p>
          <a:p>
            <a:pPr lvl="1"/>
            <a:r>
              <a:rPr lang="en-CA" b="0" kern="0" dirty="0">
                <a:solidFill>
                  <a:srgbClr val="000000"/>
                </a:solidFill>
              </a:rPr>
              <a:t>What task a loop is performing</a:t>
            </a:r>
          </a:p>
          <a:p>
            <a:pPr lvl="1"/>
            <a:r>
              <a:rPr lang="en-CA" b="0" kern="0" dirty="0">
                <a:solidFill>
                  <a:srgbClr val="000000"/>
                </a:solidFill>
              </a:rPr>
              <a:t>A task was performed a specific way</a:t>
            </a:r>
          </a:p>
          <a:p>
            <a:pPr lvl="1"/>
            <a:r>
              <a:rPr lang="en-CA" b="0" kern="0" dirty="0">
                <a:solidFill>
                  <a:srgbClr val="000000"/>
                </a:solidFill>
              </a:rPr>
              <a:t>The end of a set of braces for a loop</a:t>
            </a:r>
          </a:p>
          <a:p>
            <a:pPr lvl="0"/>
            <a:r>
              <a:rPr lang="en-CA" b="0" kern="0" dirty="0">
                <a:solidFill>
                  <a:srgbClr val="000000"/>
                </a:solidFill>
              </a:rPr>
              <a:t>Comments can be used to remove a section of code during troubleshooting</a:t>
            </a:r>
          </a:p>
          <a:p>
            <a:pPr lvl="0"/>
            <a:r>
              <a:rPr lang="en-US" b="0" kern="0" dirty="0">
                <a:solidFill>
                  <a:srgbClr val="000000"/>
                </a:solidFill>
              </a:rPr>
              <a:t>Comments can be:</a:t>
            </a:r>
          </a:p>
          <a:p>
            <a:pPr lvl="1"/>
            <a:r>
              <a:rPr lang="en-US" b="0" kern="0" dirty="0">
                <a:solidFill>
                  <a:srgbClr val="000000"/>
                </a:solidFill>
              </a:rPr>
              <a:t>Single line: </a:t>
            </a:r>
            <a:r>
              <a:rPr lang="en-US" kern="0" dirty="0">
                <a:solidFill>
                  <a:srgbClr val="000000"/>
                </a:solidFill>
              </a:rPr>
              <a:t>#</a:t>
            </a:r>
          </a:p>
          <a:p>
            <a:pPr lvl="1"/>
            <a:r>
              <a:rPr lang="en-US" b="0" kern="0" dirty="0">
                <a:solidFill>
                  <a:srgbClr val="000000"/>
                </a:solidFill>
              </a:rPr>
              <a:t>Blocks: </a:t>
            </a:r>
            <a:r>
              <a:rPr lang="en-US" kern="0" dirty="0">
                <a:solidFill>
                  <a:srgbClr val="000000"/>
                </a:solidFill>
              </a:rPr>
              <a:t>&lt;#    #&gt;</a:t>
            </a:r>
          </a:p>
        </p:txBody>
      </p:sp>
    </p:spTree>
    <p:extLst>
      <p:ext uri="{BB962C8B-B14F-4D97-AF65-F5344CB8AC3E}">
        <p14:creationId xmlns:p14="http://schemas.microsoft.com/office/powerpoint/2010/main" val="386422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bc848a4-5b08-4733-8617-42725d1217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61EA-DCE6-4033-AADA-1D9F351F749D}"/>
              </a:ext>
            </a:extLst>
          </p:cNvPr>
          <p:cNvSpPr>
            <a:spLocks noGrp="1"/>
          </p:cNvSpPr>
          <p:nvPr>
            <p:ph type="title"/>
          </p:nvPr>
        </p:nvSpPr>
        <p:spPr/>
        <p:txBody>
          <a:bodyPr/>
          <a:lstStyle/>
          <a:p>
            <a:r>
              <a:rPr lang="en-US" dirty="0"/>
              <a:t>Demonstration: Adding comments to a script</a:t>
            </a:r>
          </a:p>
        </p:txBody>
      </p:sp>
      <p:sp>
        <p:nvSpPr>
          <p:cNvPr id="4" name="Content Placeholder 2">
            <a:extLst>
              <a:ext uri="{FF2B5EF4-FFF2-40B4-BE49-F238E27FC236}">
                <a16:creationId xmlns:a16="http://schemas.microsoft.com/office/drawing/2014/main" id="{0A1E6A78-CADD-409E-9924-EC729DA76A6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add comments to a script</a:t>
            </a:r>
          </a:p>
        </p:txBody>
      </p:sp>
    </p:spTree>
    <p:extLst>
      <p:ext uri="{BB962C8B-B14F-4D97-AF65-F5344CB8AC3E}">
        <p14:creationId xmlns:p14="http://schemas.microsoft.com/office/powerpoint/2010/main" val="378321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A0D1-4A38-4B7F-8703-6744502683B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E8D3DD6F-92CA-4CC4-A805-F62D89E8698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010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F0DC-2E25-43C5-B360-B7A0D3577C03}"/>
              </a:ext>
            </a:extLst>
          </p:cNvPr>
          <p:cNvSpPr>
            <a:spLocks noGrp="1"/>
          </p:cNvSpPr>
          <p:nvPr>
            <p:ph type="title"/>
          </p:nvPr>
        </p:nvSpPr>
        <p:spPr/>
        <p:txBody>
          <a:bodyPr/>
          <a:lstStyle/>
          <a:p>
            <a:r>
              <a:rPr lang="en-US" dirty="0"/>
              <a:t>Adding help information</a:t>
            </a:r>
          </a:p>
        </p:txBody>
      </p:sp>
      <p:sp>
        <p:nvSpPr>
          <p:cNvPr id="4" name="Content Placeholder 2">
            <a:extLst>
              <a:ext uri="{FF2B5EF4-FFF2-40B4-BE49-F238E27FC236}">
                <a16:creationId xmlns:a16="http://schemas.microsoft.com/office/drawing/2014/main" id="{B5D40CAF-6689-474F-A439-D09B3F6DC391}"/>
              </a:ext>
            </a:extLst>
          </p:cNvPr>
          <p:cNvSpPr txBox="1">
            <a:spLocks/>
          </p:cNvSpPr>
          <p:nvPr/>
        </p:nvSpPr>
        <p:spPr>
          <a:xfrm>
            <a:off x="458788" y="1021215"/>
            <a:ext cx="8119156" cy="5147356"/>
          </a:xfrm>
          <a:prstGeom prst="rect">
            <a:avLst/>
          </a:prstGeom>
        </p:spPr>
        <p:txBody>
          <a:bodyPr>
            <a:normAutofit fontScale="850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Adding comment-based help makes script functionality more discoverable for users:</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&lt;#</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.SYNOPSIS</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Disables user accounts that have not signed in for a specified number of days.</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.DESCRIPTION</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Use this script to disable users accounts that have not signed in for an extended period of time. Review the output to ensure that no unintended accounts were disabled.</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.PARAMETER Days</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The number of days for which users have not signed in.</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.EXAMPLE</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.\DisableStaleUsers.ps1 -Days 60</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#&gt;</a:t>
            </a:r>
          </a:p>
          <a:p>
            <a:pPr lvl="1"/>
            <a:endParaRPr lang="en-CA" b="0" kern="0" dirty="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197635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a7b8bd4-2d43-4c3c-9251-934d162657f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5A40-0D8A-4F3A-AAD7-26E2EE9FF6F8}"/>
              </a:ext>
            </a:extLst>
          </p:cNvPr>
          <p:cNvSpPr>
            <a:spLocks noGrp="1"/>
          </p:cNvSpPr>
          <p:nvPr>
            <p:ph type="title"/>
          </p:nvPr>
        </p:nvSpPr>
        <p:spPr>
          <a:xfrm>
            <a:off x="460375" y="-2"/>
            <a:ext cx="8390010" cy="740664"/>
          </a:xfrm>
        </p:spPr>
        <p:txBody>
          <a:bodyPr/>
          <a:lstStyle/>
          <a:p>
            <a:r>
              <a:rPr lang="en-US" dirty="0"/>
              <a:t>Demonstration: Adding help information to a script</a:t>
            </a:r>
          </a:p>
        </p:txBody>
      </p:sp>
      <p:sp>
        <p:nvSpPr>
          <p:cNvPr id="4" name="Content Placeholder 2">
            <a:extLst>
              <a:ext uri="{FF2B5EF4-FFF2-40B4-BE49-F238E27FC236}">
                <a16:creationId xmlns:a16="http://schemas.microsoft.com/office/drawing/2014/main" id="{3EA14DE4-B1C8-409E-86D4-293A5211D21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add help information to a script</a:t>
            </a:r>
          </a:p>
        </p:txBody>
      </p:sp>
    </p:spTree>
    <p:extLst>
      <p:ext uri="{BB962C8B-B14F-4D97-AF65-F5344CB8AC3E}">
        <p14:creationId xmlns:p14="http://schemas.microsoft.com/office/powerpoint/2010/main" val="327677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02B6-4EB2-4753-B5FD-46F2DC466EAF}"/>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9EAD764F-6267-4768-84EF-C5BA03043398}"/>
              </a:ext>
            </a:extLst>
          </p:cNvPr>
          <p:cNvSpPr>
            <a:spLocks noGrp="1"/>
          </p:cNvSpPr>
          <p:nvPr>
            <p:ph type="body" idx="1"/>
          </p:nvPr>
        </p:nvSpPr>
        <p:spPr/>
        <p:txBody>
          <a:bodyPr/>
          <a:lstStyle/>
          <a:p>
            <a:r>
              <a:rPr lang="en-US" dirty="0"/>
              <a:t>Accepting user input
Overview of script documentation
Troubleshooting and error handling
Functions and modules</a:t>
            </a:r>
          </a:p>
        </p:txBody>
      </p:sp>
    </p:spTree>
    <p:extLst>
      <p:ext uri="{BB962C8B-B14F-4D97-AF65-F5344CB8AC3E}">
        <p14:creationId xmlns:p14="http://schemas.microsoft.com/office/powerpoint/2010/main" val="1369443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0409-8214-4CD4-85BA-49F8CA6BB49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BB2C5C3-3583-4B20-B9F3-45406F3E83E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7145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1911632-4ae1-44d0-91c1-dda4a3effba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8BBB-9FA3-4881-907C-5357E9D7B2D6}"/>
              </a:ext>
            </a:extLst>
          </p:cNvPr>
          <p:cNvSpPr>
            <a:spLocks noGrp="1"/>
          </p:cNvSpPr>
          <p:nvPr>
            <p:ph type="title"/>
          </p:nvPr>
        </p:nvSpPr>
        <p:spPr/>
        <p:txBody>
          <a:bodyPr/>
          <a:lstStyle/>
          <a:p>
            <a:r>
              <a:rPr lang="en-US" dirty="0"/>
              <a:t>Lab A: Accepting data from users</a:t>
            </a:r>
          </a:p>
        </p:txBody>
      </p:sp>
      <p:sp>
        <p:nvSpPr>
          <p:cNvPr id="3" name="Text Placeholder 2">
            <a:extLst>
              <a:ext uri="{FF2B5EF4-FFF2-40B4-BE49-F238E27FC236}">
                <a16:creationId xmlns:a16="http://schemas.microsoft.com/office/drawing/2014/main" id="{6EA9D27D-CAB8-4C61-9839-D9A47B7B7669}"/>
              </a:ext>
            </a:extLst>
          </p:cNvPr>
          <p:cNvSpPr>
            <a:spLocks noGrp="1"/>
          </p:cNvSpPr>
          <p:nvPr>
            <p:ph type="body" idx="1"/>
          </p:nvPr>
        </p:nvSpPr>
        <p:spPr/>
        <p:txBody>
          <a:bodyPr/>
          <a:lstStyle/>
          <a:p>
            <a:r>
              <a:rPr lang="en-US" dirty="0"/>
              <a:t>Exercise 1: Querying disk information from remote computers
Exercise 2: Updating the script to use alternate credentials
Exercise 3: Documenting a script</a:t>
            </a:r>
          </a:p>
        </p:txBody>
      </p:sp>
      <p:sp>
        <p:nvSpPr>
          <p:cNvPr id="4" name="TextBox 3">
            <a:extLst>
              <a:ext uri="{FF2B5EF4-FFF2-40B4-BE49-F238E27FC236}">
                <a16:creationId xmlns:a16="http://schemas.microsoft.com/office/drawing/2014/main" id="{BDC8FC52-C84C-487C-AE1E-7AA67A37E037}"/>
              </a:ext>
            </a:extLst>
          </p:cNvPr>
          <p:cNvSpPr txBox="1"/>
          <p:nvPr/>
        </p:nvSpPr>
        <p:spPr>
          <a:xfrm>
            <a:off x="458788" y="3322368"/>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7C0E58C8-CADA-4572-BD03-9D6838646DBB}"/>
              </a:ext>
            </a:extLst>
          </p:cNvPr>
          <p:cNvSpPr txBox="1"/>
          <p:nvPr/>
        </p:nvSpPr>
        <p:spPr>
          <a:xfrm>
            <a:off x="458788" y="3849895"/>
            <a:ext cx="7754239" cy="2677656"/>
          </a:xfrm>
          <a:prstGeom prst="rect">
            <a:avLst/>
          </a:prstGeom>
          <a:noFill/>
        </p:spPr>
        <p:txBody>
          <a:bodyPr vert="horz" wrap="non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10961C-LON-DC1</a:t>
            </a:r>
            <a:endParaRPr lang="en-US" sz="2800" b="0" dirty="0">
              <a:latin typeface="Segoe UI" panose="020B0502040204020203" pitchFamily="34" charset="0"/>
            </a:endParaRPr>
          </a:p>
          <a:p>
            <a:r>
              <a:rPr lang="en-US" sz="2800" b="0" dirty="0">
                <a:latin typeface="Segoe UI" panose="020B0502040204020203" pitchFamily="34" charset="0"/>
              </a:rPr>
              <a:t>				</a:t>
            </a:r>
            <a:r>
              <a:rPr lang="en-US" sz="2800" dirty="0">
                <a:latin typeface="Segoe UI" panose="020B0502040204020203" pitchFamily="34" charset="0"/>
              </a:rPr>
              <a:t>10961C-LON-SVR1</a:t>
            </a:r>
            <a:endParaRPr lang="en-US" sz="2800" b="0" dirty="0">
              <a:latin typeface="Segoe UI" panose="020B0502040204020203" pitchFamily="34" charset="0"/>
            </a:endParaRPr>
          </a:p>
          <a:p>
            <a:r>
              <a:rPr lang="en-US" sz="2800" b="0" dirty="0">
                <a:latin typeface="Segoe UI" panose="020B0502040204020203" pitchFamily="34" charset="0"/>
              </a:rPr>
              <a:t>				</a:t>
            </a:r>
            <a:r>
              <a:rPr lang="en-US" sz="2800" dirty="0">
                <a:latin typeface="Segoe UI" panose="020B0502040204020203" pitchFamily="34" charset="0"/>
              </a:rPr>
              <a:t>10961C-LON-CL1</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Adatum\Administrator</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latin typeface="Segoe UI" panose="020B0502040204020203" pitchFamily="34" charset="0"/>
            </a:endParaRPr>
          </a:p>
          <a:p>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EE4B67C6-349D-432C-83E3-29EA795C1AFB}"/>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3811990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9508250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4841-77D6-4D4B-869E-F2E5CB35E236}"/>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21FD1B16-52F7-46D1-AAE1-4C9315814046}"/>
              </a:ext>
            </a:extLst>
          </p:cNvPr>
          <p:cNvSpPr txBox="1"/>
          <p:nvPr/>
        </p:nvSpPr>
        <p:spPr>
          <a:xfrm>
            <a:off x="458788" y="1021215"/>
            <a:ext cx="8119156" cy="2246769"/>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You often find that you need to review the disk space available on your organization’s servers. Rather than connecting to each server and viewing the available disk space, you are writing a script that queries remote disk utilization.</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063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105ed6d-ae55-4690-8238-7b4f3618fec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DBB8-CB74-4959-87E0-423F0174D4AB}"/>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A447DE60-D01D-4E28-919D-0E6181D9E1C7}"/>
              </a:ext>
            </a:extLst>
          </p:cNvPr>
          <p:cNvSpPr>
            <a:spLocks noGrp="1"/>
          </p:cNvSpPr>
          <p:nvPr>
            <p:ph type="body" idx="1"/>
          </p:nvPr>
        </p:nvSpPr>
        <p:spPr/>
        <p:txBody>
          <a:bodyPr/>
          <a:lstStyle/>
          <a:p>
            <a:r>
              <a:rPr lang="en-US" dirty="0"/>
              <a:t>You configured a switch parameter to indicate whether alternate credentials are required. What are the possible values for a switch parameter?
Why did you use </a:t>
            </a:r>
            <a:r>
              <a:rPr lang="en-US" b="1" dirty="0"/>
              <a:t>Get-CimInstance</a:t>
            </a:r>
            <a:r>
              <a:rPr lang="en-US" dirty="0"/>
              <a:t> instead of </a:t>
            </a:r>
            <a:r>
              <a:rPr lang="en-US" b="1" dirty="0"/>
              <a:t>Get-WmiObject</a:t>
            </a:r>
            <a:r>
              <a:rPr lang="en-US" dirty="0"/>
              <a:t> in this script?</a:t>
            </a:r>
          </a:p>
        </p:txBody>
      </p:sp>
    </p:spTree>
    <p:extLst>
      <p:ext uri="{BB962C8B-B14F-4D97-AF65-F5344CB8AC3E}">
        <p14:creationId xmlns:p14="http://schemas.microsoft.com/office/powerpoint/2010/main" val="274212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A235-033A-4297-9B9D-E94E0BA450B1}"/>
              </a:ext>
            </a:extLst>
          </p:cNvPr>
          <p:cNvSpPr>
            <a:spLocks noGrp="1"/>
          </p:cNvSpPr>
          <p:nvPr>
            <p:ph type="title"/>
          </p:nvPr>
        </p:nvSpPr>
        <p:spPr/>
        <p:txBody>
          <a:bodyPr/>
          <a:lstStyle/>
          <a:p>
            <a:r>
              <a:rPr lang="en-US" dirty="0"/>
              <a:t>Lesson 3: Troubleshooting and error handling</a:t>
            </a:r>
          </a:p>
        </p:txBody>
      </p:sp>
      <p:sp>
        <p:nvSpPr>
          <p:cNvPr id="3" name="Text Placeholder 2">
            <a:extLst>
              <a:ext uri="{FF2B5EF4-FFF2-40B4-BE49-F238E27FC236}">
                <a16:creationId xmlns:a16="http://schemas.microsoft.com/office/drawing/2014/main" id="{FC8114C6-3BA5-496D-8EA1-B42CE08AFA53}"/>
              </a:ext>
            </a:extLst>
          </p:cNvPr>
          <p:cNvSpPr>
            <a:spLocks noGrp="1"/>
          </p:cNvSpPr>
          <p:nvPr>
            <p:ph type="body" idx="1"/>
          </p:nvPr>
        </p:nvSpPr>
        <p:spPr/>
        <p:txBody>
          <a:bodyPr/>
          <a:lstStyle/>
          <a:p>
            <a:r>
              <a:rPr lang="en-US" dirty="0"/>
              <a:t>Understanding error messages
Adding script output
Using breakpoints
Demonstration: Troubleshooting a script
Understanding error actions
Using </a:t>
            </a:r>
            <a:r>
              <a:rPr lang="en-US" b="1" dirty="0"/>
              <a:t>Try..Catch</a:t>
            </a:r>
            <a:r>
              <a:rPr lang="en-US" dirty="0"/>
              <a:t>
Identifying specific errors to use with </a:t>
            </a:r>
            <a:r>
              <a:rPr lang="en-US" b="1" dirty="0"/>
              <a:t>Try..Catch</a:t>
            </a:r>
            <a:r>
              <a:rPr lang="en-US" dirty="0"/>
              <a:t>
Demonstration: Handling errors</a:t>
            </a:r>
          </a:p>
        </p:txBody>
      </p:sp>
    </p:spTree>
    <p:extLst>
      <p:ext uri="{BB962C8B-B14F-4D97-AF65-F5344CB8AC3E}">
        <p14:creationId xmlns:p14="http://schemas.microsoft.com/office/powerpoint/2010/main" val="3225983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2F43-95D5-4C87-A590-1C7D38F17531}"/>
              </a:ext>
            </a:extLst>
          </p:cNvPr>
          <p:cNvSpPr>
            <a:spLocks noGrp="1"/>
          </p:cNvSpPr>
          <p:nvPr>
            <p:ph type="title"/>
          </p:nvPr>
        </p:nvSpPr>
        <p:spPr/>
        <p:txBody>
          <a:bodyPr/>
          <a:lstStyle/>
          <a:p>
            <a:r>
              <a:rPr lang="en-US" dirty="0"/>
              <a:t>Understanding error messages</a:t>
            </a:r>
          </a:p>
        </p:txBody>
      </p:sp>
      <p:sp>
        <p:nvSpPr>
          <p:cNvPr id="4" name="Content Placeholder 2">
            <a:extLst>
              <a:ext uri="{FF2B5EF4-FFF2-40B4-BE49-F238E27FC236}">
                <a16:creationId xmlns:a16="http://schemas.microsoft.com/office/drawing/2014/main" id="{B8C2A4E8-A75F-4723-B9D3-13A5CB3A5D2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dirty="0">
                <a:solidFill>
                  <a:srgbClr val="000000"/>
                </a:solidFill>
              </a:rPr>
              <a:t>Error messages are useful for troubleshooting</a:t>
            </a:r>
          </a:p>
          <a:p>
            <a:pPr lvl="0">
              <a:spcAft>
                <a:spcPts val="600"/>
              </a:spcAft>
            </a:pPr>
            <a:r>
              <a:rPr lang="en-US" b="0" kern="0" dirty="0">
                <a:solidFill>
                  <a:srgbClr val="000000"/>
                </a:solidFill>
              </a:rPr>
              <a:t>Some causes of error messages:</a:t>
            </a:r>
          </a:p>
          <a:p>
            <a:pPr lvl="1">
              <a:spcAft>
                <a:spcPts val="600"/>
              </a:spcAft>
            </a:pPr>
            <a:r>
              <a:rPr lang="en-US" b="0" kern="0" dirty="0">
                <a:solidFill>
                  <a:srgbClr val="000000"/>
                </a:solidFill>
              </a:rPr>
              <a:t>You made a mistake typing</a:t>
            </a:r>
          </a:p>
          <a:p>
            <a:pPr lvl="1">
              <a:spcAft>
                <a:spcPts val="600"/>
              </a:spcAft>
            </a:pPr>
            <a:r>
              <a:rPr lang="en-US" b="0" kern="0" dirty="0">
                <a:solidFill>
                  <a:srgbClr val="000000"/>
                </a:solidFill>
              </a:rPr>
              <a:t>You queried an object that does not exist</a:t>
            </a:r>
          </a:p>
          <a:p>
            <a:pPr lvl="1">
              <a:spcAft>
                <a:spcPts val="600"/>
              </a:spcAft>
            </a:pPr>
            <a:r>
              <a:rPr lang="en-US" b="0" kern="0" dirty="0">
                <a:solidFill>
                  <a:srgbClr val="000000"/>
                </a:solidFill>
              </a:rPr>
              <a:t>You attempted to communicate with a computer that is offline</a:t>
            </a:r>
          </a:p>
          <a:p>
            <a:pPr lvl="0">
              <a:spcAft>
                <a:spcPts val="600"/>
              </a:spcAft>
            </a:pPr>
            <a:r>
              <a:rPr lang="en-US" b="0" kern="0" dirty="0">
                <a:solidFill>
                  <a:srgbClr val="000000"/>
                </a:solidFill>
              </a:rPr>
              <a:t>Errors are stored in the </a:t>
            </a:r>
            <a:r>
              <a:rPr lang="en-US" kern="0" dirty="0">
                <a:solidFill>
                  <a:srgbClr val="000000"/>
                </a:solidFill>
              </a:rPr>
              <a:t>$Error </a:t>
            </a:r>
            <a:r>
              <a:rPr lang="en-US" b="0" kern="0" dirty="0">
                <a:solidFill>
                  <a:srgbClr val="000000"/>
                </a:solidFill>
              </a:rPr>
              <a:t>array</a:t>
            </a:r>
          </a:p>
          <a:p>
            <a:pPr lvl="1">
              <a:spcAft>
                <a:spcPts val="600"/>
              </a:spcAft>
            </a:pPr>
            <a:r>
              <a:rPr lang="en-US" b="0" kern="0" dirty="0">
                <a:solidFill>
                  <a:srgbClr val="000000"/>
                </a:solidFill>
              </a:rPr>
              <a:t>The most recent error is stored in </a:t>
            </a:r>
            <a:r>
              <a:rPr lang="en-US" kern="0" dirty="0">
                <a:solidFill>
                  <a:srgbClr val="000000"/>
                </a:solidFill>
              </a:rPr>
              <a:t>$Error[0]</a:t>
            </a:r>
          </a:p>
        </p:txBody>
      </p:sp>
    </p:spTree>
    <p:extLst>
      <p:ext uri="{BB962C8B-B14F-4D97-AF65-F5344CB8AC3E}">
        <p14:creationId xmlns:p14="http://schemas.microsoft.com/office/powerpoint/2010/main" val="1059619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6135-0AD7-41E8-B39F-AA34A83131A3}"/>
              </a:ext>
            </a:extLst>
          </p:cNvPr>
          <p:cNvSpPr>
            <a:spLocks noGrp="1"/>
          </p:cNvSpPr>
          <p:nvPr>
            <p:ph type="title"/>
          </p:nvPr>
        </p:nvSpPr>
        <p:spPr/>
        <p:txBody>
          <a:bodyPr/>
          <a:lstStyle/>
          <a:p>
            <a:r>
              <a:rPr lang="en-US" dirty="0"/>
              <a:t>Adding script output</a:t>
            </a:r>
          </a:p>
        </p:txBody>
      </p:sp>
      <p:sp>
        <p:nvSpPr>
          <p:cNvPr id="4" name="Content Placeholder 2">
            <a:extLst>
              <a:ext uri="{FF2B5EF4-FFF2-40B4-BE49-F238E27FC236}">
                <a16:creationId xmlns:a16="http://schemas.microsoft.com/office/drawing/2014/main" id="{9710A48D-991C-4342-BD47-F781B1D1AD0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a:t>
            </a:r>
            <a:r>
              <a:rPr lang="en-US" kern="0" dirty="0">
                <a:solidFill>
                  <a:srgbClr val="000000"/>
                </a:solidFill>
              </a:rPr>
              <a:t>Write-Host</a:t>
            </a:r>
            <a:r>
              <a:rPr lang="en-US" b="0" kern="0" dirty="0">
                <a:solidFill>
                  <a:srgbClr val="000000"/>
                </a:solidFill>
              </a:rPr>
              <a:t> to display additional information when the script is executing:</a:t>
            </a:r>
          </a:p>
          <a:p>
            <a:pPr lvl="1"/>
            <a:r>
              <a:rPr lang="en-US" b="0" kern="0" dirty="0">
                <a:solidFill>
                  <a:srgbClr val="000000"/>
                </a:solidFill>
              </a:rPr>
              <a:t>Variable values</a:t>
            </a:r>
          </a:p>
          <a:p>
            <a:pPr lvl="1"/>
            <a:r>
              <a:rPr lang="en-US" b="0" kern="0" dirty="0">
                <a:solidFill>
                  <a:srgbClr val="000000"/>
                </a:solidFill>
              </a:rPr>
              <a:t>Location in the script</a:t>
            </a:r>
          </a:p>
          <a:p>
            <a:pPr lvl="0"/>
            <a:r>
              <a:rPr lang="en-US" b="0" kern="0" dirty="0">
                <a:solidFill>
                  <a:srgbClr val="000000"/>
                </a:solidFill>
              </a:rPr>
              <a:t>To slow down the data onscreen for easier viewing, use:</a:t>
            </a:r>
          </a:p>
          <a:p>
            <a:pPr lvl="1"/>
            <a:r>
              <a:rPr lang="en-US" kern="0" dirty="0">
                <a:solidFill>
                  <a:srgbClr val="000000"/>
                </a:solidFill>
              </a:rPr>
              <a:t>Start-Sleep</a:t>
            </a:r>
          </a:p>
          <a:p>
            <a:pPr lvl="1"/>
            <a:r>
              <a:rPr lang="en-US" kern="0" dirty="0">
                <a:solidFill>
                  <a:srgbClr val="000000"/>
                </a:solidFill>
              </a:rPr>
              <a:t>Read-Host</a:t>
            </a:r>
          </a:p>
          <a:p>
            <a:pPr lvl="0"/>
            <a:r>
              <a:rPr lang="en-US" b="0" kern="0" dirty="0">
                <a:solidFill>
                  <a:srgbClr val="000000"/>
                </a:solidFill>
              </a:rPr>
              <a:t>Comment out the </a:t>
            </a:r>
            <a:r>
              <a:rPr lang="en-US" kern="0" dirty="0">
                <a:solidFill>
                  <a:srgbClr val="000000"/>
                </a:solidFill>
              </a:rPr>
              <a:t>Write-Host </a:t>
            </a:r>
            <a:r>
              <a:rPr lang="en-US" b="0" kern="0" dirty="0">
                <a:solidFill>
                  <a:srgbClr val="000000"/>
                </a:solidFill>
              </a:rPr>
              <a:t>commands when not required</a:t>
            </a:r>
          </a:p>
          <a:p>
            <a:pPr lvl="0"/>
            <a:endParaRPr lang="en-US" b="0" kern="0" dirty="0">
              <a:solidFill>
                <a:srgbClr val="000000"/>
              </a:solidFill>
            </a:endParaRPr>
          </a:p>
        </p:txBody>
      </p:sp>
    </p:spTree>
    <p:extLst>
      <p:ext uri="{BB962C8B-B14F-4D97-AF65-F5344CB8AC3E}">
        <p14:creationId xmlns:p14="http://schemas.microsoft.com/office/powerpoint/2010/main" val="2464857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A4E5-6BD5-4014-BF58-AD4DA04FD058}"/>
              </a:ext>
            </a:extLst>
          </p:cNvPr>
          <p:cNvSpPr>
            <a:spLocks noGrp="1"/>
          </p:cNvSpPr>
          <p:nvPr>
            <p:ph type="title"/>
          </p:nvPr>
        </p:nvSpPr>
        <p:spPr/>
        <p:txBody>
          <a:bodyPr/>
          <a:lstStyle/>
          <a:p>
            <a:r>
              <a:rPr lang="en-US" dirty="0"/>
              <a:t>Using breakpoints</a:t>
            </a:r>
          </a:p>
        </p:txBody>
      </p:sp>
      <p:sp>
        <p:nvSpPr>
          <p:cNvPr id="4" name="Content Placeholder 2">
            <a:extLst>
              <a:ext uri="{FF2B5EF4-FFF2-40B4-BE49-F238E27FC236}">
                <a16:creationId xmlns:a16="http://schemas.microsoft.com/office/drawing/2014/main" id="{C654F149-4177-404C-8915-81E507FEFE5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breakpoints to pause a script and query or modify variable values</a:t>
            </a:r>
          </a:p>
          <a:p>
            <a:pPr lvl="0"/>
            <a:r>
              <a:rPr lang="en-US" kern="0" dirty="0">
                <a:solidFill>
                  <a:srgbClr val="000000"/>
                </a:solidFill>
              </a:rPr>
              <a:t>Set-PSBreakPoint</a:t>
            </a:r>
            <a:r>
              <a:rPr lang="en-US" b="0" kern="0" dirty="0">
                <a:solidFill>
                  <a:srgbClr val="000000"/>
                </a:solidFill>
              </a:rPr>
              <a:t> examples:</a:t>
            </a:r>
          </a:p>
          <a:p>
            <a:pPr lvl="1"/>
            <a:r>
              <a:rPr lang="en-US" kern="0" dirty="0">
                <a:solidFill>
                  <a:srgbClr val="000000"/>
                </a:solidFill>
                <a:latin typeface="Lucida Sans Unicode" panose="020B0602030504020204" pitchFamily="34" charset="0"/>
                <a:cs typeface="Lucida Sans Unicode" panose="020B0602030504020204" pitchFamily="34" charset="0"/>
              </a:rPr>
              <a:t>Set-PSBreakPoint -Line 23 -Script “MyScript.ps1”</a:t>
            </a:r>
            <a:endParaRPr lang="en-CA" kern="0" dirty="0">
              <a:solidFill>
                <a:srgbClr val="000000"/>
              </a:solidFill>
              <a:latin typeface="Lucida Sans Unicode" panose="020B0602030504020204" pitchFamily="34" charset="0"/>
              <a:cs typeface="Lucida Sans Unicode" panose="020B0602030504020204" pitchFamily="34" charset="0"/>
            </a:endParaRPr>
          </a:p>
          <a:p>
            <a:pPr lvl="1"/>
            <a:r>
              <a:rPr lang="en-US" kern="0" dirty="0">
                <a:solidFill>
                  <a:srgbClr val="000000"/>
                </a:solidFill>
                <a:latin typeface="Lucida Sans Unicode" panose="020B0602030504020204" pitchFamily="34" charset="0"/>
                <a:cs typeface="Lucida Sans Unicode" panose="020B0602030504020204" pitchFamily="34" charset="0"/>
              </a:rPr>
              <a:t>Set-PSBreakPoint -Command “Set-ADUser” -Script “MyScript.ps1”</a:t>
            </a:r>
          </a:p>
          <a:p>
            <a:pPr lvl="1"/>
            <a:r>
              <a:rPr lang="en-US" kern="0" dirty="0">
                <a:solidFill>
                  <a:srgbClr val="000000"/>
                </a:solidFill>
                <a:latin typeface="Lucida Sans Unicode" panose="020B0602030504020204" pitchFamily="34" charset="0"/>
                <a:cs typeface="Lucida Sans Unicode" panose="020B0602030504020204" pitchFamily="34" charset="0"/>
              </a:rPr>
              <a:t>Set-PSBreakPoint -Variable “computer” -Mode ReadWrite -Script “MyScript.ps1”</a:t>
            </a:r>
            <a:endParaRPr lang="en-CA" kern="0" dirty="0">
              <a:solidFill>
                <a:srgbClr val="000000"/>
              </a:solidFill>
              <a:latin typeface="Lucida Sans Unicode" panose="020B0602030504020204" pitchFamily="34" charset="0"/>
              <a:cs typeface="Lucida Sans Unicode" panose="020B0602030504020204" pitchFamily="34" charset="0"/>
            </a:endParaRPr>
          </a:p>
          <a:p>
            <a:pPr lvl="0"/>
            <a:r>
              <a:rPr lang="en-US" b="0" kern="0" dirty="0">
                <a:solidFill>
                  <a:srgbClr val="000000"/>
                </a:solidFill>
              </a:rPr>
              <a:t>You use the </a:t>
            </a:r>
            <a:r>
              <a:rPr lang="en-US" b="0" i="1" kern="0" dirty="0">
                <a:solidFill>
                  <a:srgbClr val="000000"/>
                </a:solidFill>
              </a:rPr>
              <a:t>-Action </a:t>
            </a:r>
            <a:r>
              <a:rPr lang="en-US" b="0" kern="0" dirty="0">
                <a:solidFill>
                  <a:srgbClr val="000000"/>
                </a:solidFill>
              </a:rPr>
              <a:t>parameter to specify code to perform</a:t>
            </a:r>
          </a:p>
          <a:p>
            <a:pPr lvl="0"/>
            <a:r>
              <a:rPr lang="en-US" b="0" kern="0" dirty="0">
                <a:solidFill>
                  <a:srgbClr val="000000"/>
                </a:solidFill>
              </a:rPr>
              <a:t>The Windows PowerShell ISE has line-based breakpoints </a:t>
            </a:r>
          </a:p>
          <a:p>
            <a:pPr lvl="1"/>
            <a:endParaRPr lang="en-US" b="0" kern="0" dirty="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2046949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8eb53915-1614-4610-a241-e3a63448ac6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DA21-CECF-4E56-A241-2FC2314A2620}"/>
              </a:ext>
            </a:extLst>
          </p:cNvPr>
          <p:cNvSpPr>
            <a:spLocks noGrp="1"/>
          </p:cNvSpPr>
          <p:nvPr>
            <p:ph type="title"/>
          </p:nvPr>
        </p:nvSpPr>
        <p:spPr/>
        <p:txBody>
          <a:bodyPr/>
          <a:lstStyle/>
          <a:p>
            <a:r>
              <a:rPr lang="en-US" dirty="0"/>
              <a:t>Demonstration: Troubleshooting a script</a:t>
            </a:r>
          </a:p>
        </p:txBody>
      </p:sp>
      <p:sp>
        <p:nvSpPr>
          <p:cNvPr id="4" name="Content Placeholder 2">
            <a:extLst>
              <a:ext uri="{FF2B5EF4-FFF2-40B4-BE49-F238E27FC236}">
                <a16:creationId xmlns:a16="http://schemas.microsoft.com/office/drawing/2014/main" id="{B580FA6D-630D-4493-85C8-2BD211B561B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troubleshoot a script</a:t>
            </a:r>
          </a:p>
        </p:txBody>
      </p:sp>
    </p:spTree>
    <p:extLst>
      <p:ext uri="{BB962C8B-B14F-4D97-AF65-F5344CB8AC3E}">
        <p14:creationId xmlns:p14="http://schemas.microsoft.com/office/powerpoint/2010/main" val="2048769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1E15-9065-42B6-A2B4-C32392560FC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E6E8A1C3-34F8-4567-B9F8-7A5B9A1A1E8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496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22FD-2067-4A43-A0F3-B3419FB54F2F}"/>
              </a:ext>
            </a:extLst>
          </p:cNvPr>
          <p:cNvSpPr>
            <a:spLocks noGrp="1"/>
          </p:cNvSpPr>
          <p:nvPr>
            <p:ph type="title"/>
          </p:nvPr>
        </p:nvSpPr>
        <p:spPr/>
        <p:txBody>
          <a:bodyPr/>
          <a:lstStyle/>
          <a:p>
            <a:r>
              <a:rPr lang="en-US" dirty="0"/>
              <a:t>Lesson 1: Accepting user input</a:t>
            </a:r>
          </a:p>
        </p:txBody>
      </p:sp>
      <p:sp>
        <p:nvSpPr>
          <p:cNvPr id="3" name="Text Placeholder 2">
            <a:extLst>
              <a:ext uri="{FF2B5EF4-FFF2-40B4-BE49-F238E27FC236}">
                <a16:creationId xmlns:a16="http://schemas.microsoft.com/office/drawing/2014/main" id="{8E0DB213-0923-4DC3-A2FE-E596BE34887F}"/>
              </a:ext>
            </a:extLst>
          </p:cNvPr>
          <p:cNvSpPr>
            <a:spLocks noGrp="1"/>
          </p:cNvSpPr>
          <p:nvPr>
            <p:ph type="body" idx="1"/>
          </p:nvPr>
        </p:nvSpPr>
        <p:spPr/>
        <p:txBody>
          <a:bodyPr/>
          <a:lstStyle/>
          <a:p>
            <a:r>
              <a:rPr lang="en-US" dirty="0"/>
              <a:t>Identifying values that might change
Using </a:t>
            </a:r>
            <a:r>
              <a:rPr lang="en-US" b="1" dirty="0"/>
              <a:t>Read-Host</a:t>
            </a:r>
            <a:r>
              <a:rPr lang="en-US" dirty="0"/>
              <a:t>
Using </a:t>
            </a:r>
            <a:r>
              <a:rPr lang="en-US" b="1" dirty="0"/>
              <a:t>Get-Credential</a:t>
            </a:r>
            <a:r>
              <a:rPr lang="en-US" dirty="0"/>
              <a:t>
Using </a:t>
            </a:r>
            <a:r>
              <a:rPr lang="en-US" b="1" dirty="0"/>
              <a:t>Out-GridView</a:t>
            </a:r>
            <a:r>
              <a:rPr lang="en-US" dirty="0"/>
              <a:t>
Demonstration: Obtaining user input
Passing parameters to a script
Demonstration: Obtaining user input by using parameters</a:t>
            </a:r>
          </a:p>
        </p:txBody>
      </p:sp>
    </p:spTree>
    <p:extLst>
      <p:ext uri="{BB962C8B-B14F-4D97-AF65-F5344CB8AC3E}">
        <p14:creationId xmlns:p14="http://schemas.microsoft.com/office/powerpoint/2010/main" val="3996759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4AB2-0C6F-4DED-BA81-2EF633C82CC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5A0788D-0E11-4D25-A213-EFFAE44BF3B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4155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c5584b2e-d70b-432f-ba17-3b5a85b960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E12F-2661-46AC-B125-001F48F7854A}"/>
              </a:ext>
            </a:extLst>
          </p:cNvPr>
          <p:cNvSpPr>
            <a:spLocks noGrp="1"/>
          </p:cNvSpPr>
          <p:nvPr>
            <p:ph type="title"/>
          </p:nvPr>
        </p:nvSpPr>
        <p:spPr/>
        <p:txBody>
          <a:bodyPr/>
          <a:lstStyle/>
          <a:p>
            <a:r>
              <a:rPr lang="en-US" dirty="0"/>
              <a:t>Understanding error actions</a:t>
            </a:r>
          </a:p>
        </p:txBody>
      </p:sp>
      <p:sp>
        <p:nvSpPr>
          <p:cNvPr id="4" name="Content Placeholder 2">
            <a:extLst>
              <a:ext uri="{FF2B5EF4-FFF2-40B4-BE49-F238E27FC236}">
                <a16:creationId xmlns:a16="http://schemas.microsoft.com/office/drawing/2014/main" id="{DA0B642D-51AC-49C2-8617-5E82F352A16B}"/>
              </a:ext>
            </a:extLst>
          </p:cNvPr>
          <p:cNvSpPr txBox="1">
            <a:spLocks/>
          </p:cNvSpPr>
          <p:nvPr/>
        </p:nvSpPr>
        <p:spPr>
          <a:xfrm>
            <a:off x="458788" y="1021215"/>
            <a:ext cx="8119156" cy="5147356"/>
          </a:xfrm>
          <a:prstGeom prst="rect">
            <a:avLst/>
          </a:prstGeom>
        </p:spPr>
        <p:txBody>
          <a:bodyPr>
            <a:normAutofit fontScale="92500" lnSpcReduction="2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kern="0" dirty="0">
                <a:solidFill>
                  <a:srgbClr val="000000"/>
                </a:solidFill>
              </a:rPr>
              <a:t>$ErrorActionPreference</a:t>
            </a:r>
            <a:r>
              <a:rPr lang="en-US" b="0" kern="0" dirty="0">
                <a:solidFill>
                  <a:srgbClr val="000000"/>
                </a:solidFill>
              </a:rPr>
              <a:t> defines what happens for non-terminating errors:</a:t>
            </a:r>
          </a:p>
          <a:p>
            <a:pPr lvl="1">
              <a:spcAft>
                <a:spcPts val="600"/>
              </a:spcAft>
            </a:pPr>
            <a:r>
              <a:rPr lang="en-US" b="0" kern="0" dirty="0">
                <a:solidFill>
                  <a:srgbClr val="000000"/>
                </a:solidFill>
              </a:rPr>
              <a:t>Continue</a:t>
            </a:r>
          </a:p>
          <a:p>
            <a:pPr lvl="1">
              <a:spcAft>
                <a:spcPts val="600"/>
              </a:spcAft>
            </a:pPr>
            <a:r>
              <a:rPr lang="en-US" b="0" kern="0" dirty="0">
                <a:solidFill>
                  <a:srgbClr val="000000"/>
                </a:solidFill>
              </a:rPr>
              <a:t>SilentlyContinue</a:t>
            </a:r>
          </a:p>
          <a:p>
            <a:pPr lvl="1">
              <a:spcAft>
                <a:spcPts val="600"/>
              </a:spcAft>
            </a:pPr>
            <a:r>
              <a:rPr lang="en-US" b="0" kern="0" dirty="0">
                <a:solidFill>
                  <a:srgbClr val="000000"/>
                </a:solidFill>
              </a:rPr>
              <a:t>Inquire</a:t>
            </a:r>
          </a:p>
          <a:p>
            <a:pPr lvl="1">
              <a:spcAft>
                <a:spcPts val="600"/>
              </a:spcAft>
            </a:pPr>
            <a:r>
              <a:rPr lang="en-US" b="0" kern="0" dirty="0">
                <a:solidFill>
                  <a:srgbClr val="000000"/>
                </a:solidFill>
              </a:rPr>
              <a:t>Stop</a:t>
            </a:r>
          </a:p>
          <a:p>
            <a:pPr lvl="0">
              <a:spcAft>
                <a:spcPts val="600"/>
              </a:spcAft>
            </a:pPr>
            <a:r>
              <a:rPr lang="en-US" b="0" kern="0" dirty="0">
                <a:solidFill>
                  <a:srgbClr val="000000"/>
                </a:solidFill>
              </a:rPr>
              <a:t>It is preferred to modify the error action for individual commands rather than globally:</a:t>
            </a:r>
          </a:p>
          <a:p>
            <a:pPr lvl="1">
              <a:spcAft>
                <a:spcPts val="600"/>
              </a:spcAft>
            </a:pPr>
            <a:r>
              <a:rPr lang="en-US" kern="0" dirty="0">
                <a:solidFill>
                  <a:srgbClr val="000000"/>
                </a:solidFill>
                <a:latin typeface="Lucida Sans Unicode" panose="020B0602030504020204" pitchFamily="34" charset="0"/>
                <a:cs typeface="Lucida Sans Unicode" panose="020B0602030504020204" pitchFamily="34" charset="0"/>
              </a:rPr>
              <a:t>Get-WmiObject -Class Win32_BIOS -ComputerName LON-SVR1,</a:t>
            </a:r>
            <a:r>
              <a:rPr lang="ga-IE" kern="0" dirty="0">
                <a:solidFill>
                  <a:srgbClr val="000000"/>
                </a:solidFill>
                <a:latin typeface="Lucida Sans Unicode" panose="020B0602030504020204" pitchFamily="34" charset="0"/>
                <a:cs typeface="Lucida Sans Unicode" panose="020B0602030504020204" pitchFamily="34" charset="0"/>
              </a:rPr>
              <a:t>LON</a:t>
            </a:r>
            <a:r>
              <a:rPr lang="en-US" kern="0" dirty="0">
                <a:solidFill>
                  <a:srgbClr val="000000"/>
                </a:solidFill>
                <a:latin typeface="Lucida Sans Unicode" panose="020B0602030504020204" pitchFamily="34" charset="0"/>
                <a:cs typeface="Lucida Sans Unicode" panose="020B0602030504020204" pitchFamily="34" charset="0"/>
              </a:rPr>
              <a:t>-DC1 -ErrorAction Stop</a:t>
            </a:r>
          </a:p>
          <a:p>
            <a:pPr lvl="0">
              <a:spcAft>
                <a:spcPts val="600"/>
              </a:spcAft>
            </a:pPr>
            <a:r>
              <a:rPr lang="en-US" b="0" kern="0" dirty="0">
                <a:solidFill>
                  <a:srgbClr val="000000"/>
                </a:solidFill>
              </a:rPr>
              <a:t>Set the error action globally when it cannot be done at the command:</a:t>
            </a:r>
          </a:p>
          <a:p>
            <a:pPr lvl="1">
              <a:spcAft>
                <a:spcPts val="600"/>
              </a:spcAft>
            </a:pPr>
            <a:r>
              <a:rPr lang="en-US" b="0" kern="0" dirty="0">
                <a:solidFill>
                  <a:srgbClr val="000000"/>
                </a:solidFill>
              </a:rPr>
              <a:t>For example, using methods on an object</a:t>
            </a:r>
            <a:endParaRPr lang="en-CA" b="0" kern="0" dirty="0">
              <a:solidFill>
                <a:srgbClr val="000000"/>
              </a:solidFill>
            </a:endParaRPr>
          </a:p>
        </p:txBody>
      </p:sp>
    </p:spTree>
    <p:extLst>
      <p:ext uri="{BB962C8B-B14F-4D97-AF65-F5344CB8AC3E}">
        <p14:creationId xmlns:p14="http://schemas.microsoft.com/office/powerpoint/2010/main" val="3656154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6b49660b-276b-4816-8a92-2624f1d724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760A-1AFA-47FA-9CA8-AB181091366D}"/>
              </a:ext>
            </a:extLst>
          </p:cNvPr>
          <p:cNvSpPr>
            <a:spLocks noGrp="1"/>
          </p:cNvSpPr>
          <p:nvPr>
            <p:ph type="title"/>
          </p:nvPr>
        </p:nvSpPr>
        <p:spPr/>
        <p:txBody>
          <a:bodyPr/>
          <a:lstStyle/>
          <a:p>
            <a:r>
              <a:rPr lang="en-US" dirty="0"/>
              <a:t>Using Try..Catch</a:t>
            </a:r>
          </a:p>
        </p:txBody>
      </p:sp>
      <p:sp>
        <p:nvSpPr>
          <p:cNvPr id="4" name="Content Placeholder 2">
            <a:extLst>
              <a:ext uri="{FF2B5EF4-FFF2-40B4-BE49-F238E27FC236}">
                <a16:creationId xmlns:a16="http://schemas.microsoft.com/office/drawing/2014/main" id="{629B231B-14A8-4A69-9398-1EE6782E878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a:t>
            </a:r>
            <a:r>
              <a:rPr lang="en-US" kern="0" dirty="0">
                <a:solidFill>
                  <a:srgbClr val="000000"/>
                </a:solidFill>
              </a:rPr>
              <a:t>Try..Catch </a:t>
            </a:r>
            <a:r>
              <a:rPr lang="en-US" b="0" kern="0" dirty="0">
                <a:solidFill>
                  <a:srgbClr val="000000"/>
                </a:solidFill>
              </a:rPr>
              <a:t>to implement error handling to:</a:t>
            </a:r>
          </a:p>
          <a:p>
            <a:pPr lvl="1"/>
            <a:r>
              <a:rPr lang="en-US" b="0" kern="0" dirty="0">
                <a:solidFill>
                  <a:srgbClr val="000000"/>
                </a:solidFill>
              </a:rPr>
              <a:t>Create user-friendly error messages</a:t>
            </a:r>
          </a:p>
          <a:p>
            <a:pPr lvl="1"/>
            <a:r>
              <a:rPr lang="en-US" b="0" kern="0" dirty="0">
                <a:solidFill>
                  <a:srgbClr val="000000"/>
                </a:solidFill>
              </a:rPr>
              <a:t>Write errors to a log file</a:t>
            </a:r>
          </a:p>
          <a:p>
            <a:pPr marL="288925" lvl="1" indent="0">
              <a:buNone/>
            </a:pPr>
            <a:r>
              <a:rPr lang="en-US" kern="0" dirty="0">
                <a:solidFill>
                  <a:srgbClr val="000000"/>
                </a:solidFill>
                <a:latin typeface="Lucida Sans Unicode" panose="020B0602030504020204" pitchFamily="34" charset="0"/>
                <a:cs typeface="Lucida Sans Unicode" panose="020B0602030504020204" pitchFamily="34" charset="0"/>
              </a:rPr>
              <a:t>Try {</a:t>
            </a:r>
            <a:endParaRPr lang="en-CA" kern="0" dirty="0">
              <a:solidFill>
                <a:srgbClr val="000000"/>
              </a:solidFill>
              <a:latin typeface="Lucida Sans Unicode" panose="020B0602030504020204" pitchFamily="34" charset="0"/>
              <a:cs typeface="Lucida Sans Unicode" panose="020B0602030504020204" pitchFamily="34" charset="0"/>
            </a:endParaRPr>
          </a:p>
          <a:p>
            <a:pPr marL="681037" lvl="2" indent="0">
              <a:buNone/>
            </a:pPr>
            <a:r>
              <a:rPr lang="en-US" sz="2400" kern="0" dirty="0">
                <a:solidFill>
                  <a:srgbClr val="000000"/>
                </a:solidFill>
                <a:latin typeface="Lucida Sans Unicode" panose="020B0602030504020204" pitchFamily="34" charset="0"/>
                <a:cs typeface="Lucida Sans Unicode" panose="020B0602030504020204" pitchFamily="34" charset="0"/>
              </a:rPr>
              <a:t>Get-WmiObject –Class Win32_BIOS –ComputerName $comp –ErrorAction Stop</a:t>
            </a:r>
            <a:endParaRPr lang="en-CA" sz="24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r>
              <a:rPr lang="en-US" kern="0" dirty="0">
                <a:solidFill>
                  <a:srgbClr val="000000"/>
                </a:solidFill>
                <a:latin typeface="Lucida Sans Unicode" panose="020B0602030504020204" pitchFamily="34" charset="0"/>
                <a:cs typeface="Lucida Sans Unicode" panose="020B0602030504020204" pitchFamily="34" charset="0"/>
              </a:rPr>
              <a:t>} Catch {</a:t>
            </a:r>
            <a:endParaRPr lang="en-CA" kern="0" dirty="0">
              <a:solidFill>
                <a:srgbClr val="000000"/>
              </a:solidFill>
              <a:latin typeface="Lucida Sans Unicode" panose="020B0602030504020204" pitchFamily="34" charset="0"/>
              <a:cs typeface="Lucida Sans Unicode" panose="020B0602030504020204" pitchFamily="34" charset="0"/>
            </a:endParaRPr>
          </a:p>
          <a:p>
            <a:pPr marL="681037" lvl="2" indent="0">
              <a:buNone/>
            </a:pPr>
            <a:r>
              <a:rPr lang="en-US" sz="2400" kern="0" dirty="0">
                <a:solidFill>
                  <a:srgbClr val="000000"/>
                </a:solidFill>
                <a:latin typeface="Lucida Sans Unicode" panose="020B0602030504020204" pitchFamily="34" charset="0"/>
                <a:cs typeface="Lucida Sans Unicode" panose="020B0602030504020204" pitchFamily="34" charset="0"/>
              </a:rPr>
              <a:t>Write-Host “Error connecting to $comp”</a:t>
            </a:r>
            <a:endParaRPr lang="en-CA" sz="24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r>
              <a:rPr lang="en-US" kern="0" dirty="0">
                <a:solidFill>
                  <a:srgbClr val="000000"/>
                </a:solidFill>
                <a:latin typeface="Lucida Sans Unicode" panose="020B0602030504020204" pitchFamily="34" charset="0"/>
                <a:cs typeface="Lucida Sans Unicode" panose="020B0602030504020204" pitchFamily="34" charset="0"/>
              </a:rPr>
              <a:t>} Finally {</a:t>
            </a:r>
            <a:endParaRPr lang="en-CA" kern="0" dirty="0">
              <a:solidFill>
                <a:srgbClr val="000000"/>
              </a:solidFill>
              <a:latin typeface="Lucida Sans Unicode" panose="020B0602030504020204" pitchFamily="34" charset="0"/>
              <a:cs typeface="Lucida Sans Unicode" panose="020B0602030504020204" pitchFamily="34" charset="0"/>
            </a:endParaRPr>
          </a:p>
          <a:p>
            <a:pPr marL="681037" lvl="2" indent="0">
              <a:buNone/>
            </a:pPr>
            <a:r>
              <a:rPr lang="en-US" sz="2400" kern="0" dirty="0">
                <a:solidFill>
                  <a:srgbClr val="000000"/>
                </a:solidFill>
                <a:latin typeface="Lucida Sans Unicode" panose="020B0602030504020204" pitchFamily="34" charset="0"/>
                <a:cs typeface="Lucida Sans Unicode" panose="020B0602030504020204" pitchFamily="34" charset="0"/>
              </a:rPr>
              <a:t>Write-Host “BIOS query for $comp is complete”</a:t>
            </a:r>
            <a:endParaRPr lang="en-CA" sz="24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r>
              <a:rPr lang="en-US" kern="0" dirty="0">
                <a:solidFill>
                  <a:srgbClr val="000000"/>
                </a:solidFill>
                <a:latin typeface="Lucida Sans Unicode" panose="020B0602030504020204" pitchFamily="34" charset="0"/>
                <a:cs typeface="Lucida Sans Unicode" panose="020B0602030504020204" pitchFamily="34" charset="0"/>
              </a:rPr>
              <a:t>}</a:t>
            </a:r>
            <a:endParaRPr lang="en-CA" kern="0" dirty="0">
              <a:solidFill>
                <a:srgbClr val="000000"/>
              </a:solidFill>
              <a:latin typeface="Lucida Sans Unicode" panose="020B0602030504020204" pitchFamily="34" charset="0"/>
              <a:cs typeface="Lucida Sans Unicode" panose="020B0602030504020204" pitchFamily="34" charset="0"/>
            </a:endParaRPr>
          </a:p>
          <a:p>
            <a:pPr lvl="2"/>
            <a:endParaRPr lang="en-US" b="0" kern="0" dirty="0">
              <a:solidFill>
                <a:srgbClr val="000000"/>
              </a:solidFill>
            </a:endParaRPr>
          </a:p>
        </p:txBody>
      </p:sp>
    </p:spTree>
    <p:extLst>
      <p:ext uri="{BB962C8B-B14F-4D97-AF65-F5344CB8AC3E}">
        <p14:creationId xmlns:p14="http://schemas.microsoft.com/office/powerpoint/2010/main" val="3767197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0544d7b-c56a-4c83-9abe-47e09c371d4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97E9-5396-4F50-828C-BFAB4A2E7EB3}"/>
              </a:ext>
            </a:extLst>
          </p:cNvPr>
          <p:cNvSpPr>
            <a:spLocks noGrp="1"/>
          </p:cNvSpPr>
          <p:nvPr>
            <p:ph type="title"/>
          </p:nvPr>
        </p:nvSpPr>
        <p:spPr/>
        <p:txBody>
          <a:bodyPr/>
          <a:lstStyle/>
          <a:p>
            <a:r>
              <a:rPr lang="en-US" dirty="0"/>
              <a:t>Identifying specific errors to use with Try..Catch</a:t>
            </a:r>
          </a:p>
        </p:txBody>
      </p:sp>
      <p:sp>
        <p:nvSpPr>
          <p:cNvPr id="4" name="Content Placeholder 2">
            <a:extLst>
              <a:ext uri="{FF2B5EF4-FFF2-40B4-BE49-F238E27FC236}">
                <a16:creationId xmlns:a16="http://schemas.microsoft.com/office/drawing/2014/main" id="{14B372AA-2C78-496D-9A3B-B56C6850B76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You can implement </a:t>
            </a:r>
            <a:r>
              <a:rPr lang="en-US" kern="0" dirty="0">
                <a:solidFill>
                  <a:srgbClr val="000000"/>
                </a:solidFill>
              </a:rPr>
              <a:t>Catch</a:t>
            </a:r>
            <a:r>
              <a:rPr lang="en-US" b="0" kern="0" dirty="0">
                <a:solidFill>
                  <a:srgbClr val="000000"/>
                </a:solidFill>
              </a:rPr>
              <a:t> blocks for specific error types</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Try {</a:t>
            </a:r>
            <a:endParaRPr lang="en-CA" sz="2000" kern="0" dirty="0">
              <a:solidFill>
                <a:srgbClr val="000000"/>
              </a:solidFill>
              <a:latin typeface="Lucida Sans Unicode" panose="020B0602030504020204" pitchFamily="34" charset="0"/>
              <a:cs typeface="Lucida Sans Unicode" panose="020B0602030504020204" pitchFamily="34" charset="0"/>
            </a:endParaRPr>
          </a:p>
          <a:p>
            <a:pPr marL="681037" lvl="2" indent="0">
              <a:buNone/>
            </a:pPr>
            <a:r>
              <a:rPr lang="en-US" kern="0" dirty="0">
                <a:solidFill>
                  <a:srgbClr val="000000"/>
                </a:solidFill>
                <a:latin typeface="Lucida Sans Unicode" panose="020B0602030504020204" pitchFamily="34" charset="0"/>
                <a:cs typeface="Lucida Sans Unicode" panose="020B0602030504020204" pitchFamily="34" charset="0"/>
              </a:rPr>
              <a:t>New-Item $file</a:t>
            </a:r>
            <a:endParaRPr lang="en-CA"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 Catch [System.IO.DirectoryNotFoundException] {</a:t>
            </a:r>
            <a:endParaRPr lang="en-CA" sz="2000" kern="0" dirty="0">
              <a:solidFill>
                <a:srgbClr val="000000"/>
              </a:solidFill>
              <a:latin typeface="Lucida Sans Unicode" panose="020B0602030504020204" pitchFamily="34" charset="0"/>
              <a:cs typeface="Lucida Sans Unicode" panose="020B0602030504020204" pitchFamily="34" charset="0"/>
            </a:endParaRPr>
          </a:p>
          <a:p>
            <a:pPr marL="681037" lvl="2" indent="0">
              <a:buNone/>
            </a:pPr>
            <a:r>
              <a:rPr lang="en-US" kern="0" dirty="0">
                <a:solidFill>
                  <a:srgbClr val="000000"/>
                </a:solidFill>
                <a:latin typeface="Lucida Sans Unicode" panose="020B0602030504020204" pitchFamily="34" charset="0"/>
                <a:cs typeface="Lucida Sans Unicode" panose="020B0602030504020204" pitchFamily="34" charset="0"/>
              </a:rPr>
              <a:t>Write-Host “Directory was not found”</a:t>
            </a:r>
            <a:endParaRPr lang="en-CA"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 Catch [System.IO.IOException] {</a:t>
            </a:r>
            <a:endParaRPr lang="en-CA" sz="2000" kern="0" dirty="0">
              <a:solidFill>
                <a:srgbClr val="000000"/>
              </a:solidFill>
              <a:latin typeface="Lucida Sans Unicode" panose="020B0602030504020204" pitchFamily="34" charset="0"/>
              <a:cs typeface="Lucida Sans Unicode" panose="020B0602030504020204" pitchFamily="34" charset="0"/>
            </a:endParaRPr>
          </a:p>
          <a:p>
            <a:pPr marL="681037" lvl="2" indent="0">
              <a:buNone/>
            </a:pPr>
            <a:r>
              <a:rPr lang="en-US" kern="0" dirty="0">
                <a:solidFill>
                  <a:srgbClr val="000000"/>
                </a:solidFill>
                <a:latin typeface="Lucida Sans Unicode" panose="020B0602030504020204" pitchFamily="34" charset="0"/>
                <a:cs typeface="Lucida Sans Unicode" panose="020B0602030504020204" pitchFamily="34" charset="0"/>
              </a:rPr>
              <a:t>Write-Host “The file already exists”</a:t>
            </a:r>
            <a:endParaRPr lang="en-CA"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 Catch {</a:t>
            </a:r>
            <a:endParaRPr lang="en-CA" sz="2000" kern="0" dirty="0">
              <a:solidFill>
                <a:srgbClr val="000000"/>
              </a:solidFill>
              <a:latin typeface="Lucida Sans Unicode" panose="020B0602030504020204" pitchFamily="34" charset="0"/>
              <a:cs typeface="Lucida Sans Unicode" panose="020B0602030504020204" pitchFamily="34" charset="0"/>
            </a:endParaRPr>
          </a:p>
          <a:p>
            <a:pPr marL="681037" lvl="2" indent="0">
              <a:buNone/>
            </a:pPr>
            <a:r>
              <a:rPr lang="en-US" kern="0" dirty="0">
                <a:solidFill>
                  <a:srgbClr val="000000"/>
                </a:solidFill>
                <a:latin typeface="Lucida Sans Unicode" panose="020B0602030504020204" pitchFamily="34" charset="0"/>
                <a:cs typeface="Lucida Sans Unicode" panose="020B0602030504020204" pitchFamily="34" charset="0"/>
              </a:rPr>
              <a:t>Write-Host “An unknown error occurred”</a:t>
            </a:r>
            <a:endParaRPr lang="en-CA"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a:t>
            </a:r>
            <a:endParaRPr lang="en-CA" sz="2000" kern="0" dirty="0">
              <a:solidFill>
                <a:srgbClr val="000000"/>
              </a:solidFill>
              <a:latin typeface="Lucida Sans Unicode" panose="020B0602030504020204" pitchFamily="34" charset="0"/>
              <a:cs typeface="Lucida Sans Unicode" panose="020B0602030504020204" pitchFamily="34" charset="0"/>
            </a:endParaRPr>
          </a:p>
          <a:p>
            <a:pPr lvl="0"/>
            <a:r>
              <a:rPr lang="en-US" b="0" kern="0" dirty="0">
                <a:solidFill>
                  <a:srgbClr val="000000"/>
                </a:solidFill>
              </a:rPr>
              <a:t>Find the specific error type by using:</a:t>
            </a:r>
          </a:p>
          <a:p>
            <a:pPr marL="288925" lvl="1" indent="0">
              <a:buNone/>
            </a:pPr>
            <a:r>
              <a:rPr lang="en-US" kern="0" dirty="0">
                <a:solidFill>
                  <a:srgbClr val="000000"/>
                </a:solidFill>
                <a:latin typeface="Lucida Sans Unicode" panose="020B0602030504020204" pitchFamily="34" charset="0"/>
                <a:cs typeface="Lucida Sans Unicode" panose="020B0602030504020204" pitchFamily="34" charset="0"/>
              </a:rPr>
              <a:t>$Error[0].Exception.GetType().FullName</a:t>
            </a:r>
            <a:endParaRPr lang="en-CA" kern="0" dirty="0">
              <a:solidFill>
                <a:srgbClr val="000000"/>
              </a:solidFill>
              <a:latin typeface="Lucida Sans Unicode" panose="020B0602030504020204" pitchFamily="34" charset="0"/>
              <a:cs typeface="Lucida Sans Unicode" panose="020B0602030504020204" pitchFamily="34" charset="0"/>
            </a:endParaRPr>
          </a:p>
          <a:p>
            <a:pPr lvl="1"/>
            <a:endParaRPr lang="en-US" b="0" kern="0" dirty="0">
              <a:solidFill>
                <a:srgbClr val="000000"/>
              </a:solidFill>
            </a:endParaRPr>
          </a:p>
        </p:txBody>
      </p:sp>
    </p:spTree>
    <p:extLst>
      <p:ext uri="{BB962C8B-B14F-4D97-AF65-F5344CB8AC3E}">
        <p14:creationId xmlns:p14="http://schemas.microsoft.com/office/powerpoint/2010/main" val="349500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4e1748b4-8092-4efb-b300-7161a4ea84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CFF4-925E-421A-B63D-A91795289BB1}"/>
              </a:ext>
            </a:extLst>
          </p:cNvPr>
          <p:cNvSpPr>
            <a:spLocks noGrp="1"/>
          </p:cNvSpPr>
          <p:nvPr>
            <p:ph type="title"/>
          </p:nvPr>
        </p:nvSpPr>
        <p:spPr/>
        <p:txBody>
          <a:bodyPr/>
          <a:lstStyle/>
          <a:p>
            <a:r>
              <a:rPr lang="en-US" dirty="0"/>
              <a:t>Demonstration: Handling errors</a:t>
            </a:r>
          </a:p>
        </p:txBody>
      </p:sp>
      <p:sp>
        <p:nvSpPr>
          <p:cNvPr id="4" name="Content Placeholder 2">
            <a:extLst>
              <a:ext uri="{FF2B5EF4-FFF2-40B4-BE49-F238E27FC236}">
                <a16:creationId xmlns:a16="http://schemas.microsoft.com/office/drawing/2014/main" id="{0D9D01E4-E427-4965-A5F1-B50196E82AF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handle errors</a:t>
            </a:r>
          </a:p>
        </p:txBody>
      </p:sp>
    </p:spTree>
    <p:extLst>
      <p:ext uri="{BB962C8B-B14F-4D97-AF65-F5344CB8AC3E}">
        <p14:creationId xmlns:p14="http://schemas.microsoft.com/office/powerpoint/2010/main" val="1948773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066A-95C9-49CD-9230-5975C2A54EFC}"/>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AA6372B-82C2-40B0-9847-0340E75C86B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5100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e6f9217c-9562-437f-852a-d2f3edc769c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A31D-4C19-473E-ABF3-04141A7C0821}"/>
              </a:ext>
            </a:extLst>
          </p:cNvPr>
          <p:cNvSpPr>
            <a:spLocks noGrp="1"/>
          </p:cNvSpPr>
          <p:nvPr>
            <p:ph type="title"/>
          </p:nvPr>
        </p:nvSpPr>
        <p:spPr/>
        <p:txBody>
          <a:bodyPr/>
          <a:lstStyle/>
          <a:p>
            <a:r>
              <a:rPr lang="en-US" dirty="0"/>
              <a:t>Lesson 4: Functions and modules</a:t>
            </a:r>
          </a:p>
        </p:txBody>
      </p:sp>
      <p:sp>
        <p:nvSpPr>
          <p:cNvPr id="3" name="Text Placeholder 2">
            <a:extLst>
              <a:ext uri="{FF2B5EF4-FFF2-40B4-BE49-F238E27FC236}">
                <a16:creationId xmlns:a16="http://schemas.microsoft.com/office/drawing/2014/main" id="{C2B8AA23-19EF-45A3-8BDF-C5AF5A000815}"/>
              </a:ext>
            </a:extLst>
          </p:cNvPr>
          <p:cNvSpPr>
            <a:spLocks noGrp="1"/>
          </p:cNvSpPr>
          <p:nvPr>
            <p:ph type="body" idx="1"/>
          </p:nvPr>
        </p:nvSpPr>
        <p:spPr/>
        <p:txBody>
          <a:bodyPr/>
          <a:lstStyle/>
          <a:p>
            <a:r>
              <a:rPr lang="en-US" dirty="0"/>
              <a:t>What are functions?
Using variable scopes
Demonstration: Creating a function in a script
Creating a module
Demonstration: Creating a module from a function
Using dot sourcing</a:t>
            </a:r>
          </a:p>
        </p:txBody>
      </p:sp>
    </p:spTree>
    <p:extLst>
      <p:ext uri="{BB962C8B-B14F-4D97-AF65-F5344CB8AC3E}">
        <p14:creationId xmlns:p14="http://schemas.microsoft.com/office/powerpoint/2010/main" val="179145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68e4c769-e292-4333-8445-854f9b3a4a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1901-B48D-46D7-93DF-BCCA46BC2D34}"/>
              </a:ext>
            </a:extLst>
          </p:cNvPr>
          <p:cNvSpPr>
            <a:spLocks noGrp="1"/>
          </p:cNvSpPr>
          <p:nvPr>
            <p:ph type="title"/>
          </p:nvPr>
        </p:nvSpPr>
        <p:spPr/>
        <p:txBody>
          <a:bodyPr/>
          <a:lstStyle/>
          <a:p>
            <a:r>
              <a:rPr lang="en-US" dirty="0"/>
              <a:t>What are functions?</a:t>
            </a:r>
          </a:p>
        </p:txBody>
      </p:sp>
      <p:sp>
        <p:nvSpPr>
          <p:cNvPr id="4" name="Content Placeholder 2">
            <a:extLst>
              <a:ext uri="{FF2B5EF4-FFF2-40B4-BE49-F238E27FC236}">
                <a16:creationId xmlns:a16="http://schemas.microsoft.com/office/drawing/2014/main" id="{17C8FB94-5ABA-4C0D-B96C-19C7945D9BF8}"/>
              </a:ext>
            </a:extLst>
          </p:cNvPr>
          <p:cNvSpPr txBox="1">
            <a:spLocks/>
          </p:cNvSpPr>
          <p:nvPr/>
        </p:nvSpPr>
        <p:spPr>
          <a:xfrm>
            <a:off x="458788" y="1021215"/>
            <a:ext cx="8119156" cy="5147356"/>
          </a:xfrm>
          <a:prstGeom prst="rect">
            <a:avLst/>
          </a:prstGeom>
        </p:spPr>
        <p:txBody>
          <a:bodyPr>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functions to perform repetitive tasks in scripts</a:t>
            </a:r>
          </a:p>
          <a:p>
            <a:pPr lvl="0"/>
            <a:r>
              <a:rPr lang="en-US" b="0" kern="0" dirty="0">
                <a:solidFill>
                  <a:srgbClr val="000000"/>
                </a:solidFill>
              </a:rPr>
              <a:t>Pass data to a function by using a </a:t>
            </a:r>
            <a:r>
              <a:rPr lang="en-US" kern="0" dirty="0">
                <a:solidFill>
                  <a:srgbClr val="000000"/>
                </a:solidFill>
              </a:rPr>
              <a:t>Param() </a:t>
            </a:r>
            <a:r>
              <a:rPr lang="en-US" b="0" kern="0" dirty="0">
                <a:solidFill>
                  <a:srgbClr val="000000"/>
                </a:solidFill>
              </a:rPr>
              <a:t>block:</a:t>
            </a:r>
          </a:p>
          <a:p>
            <a:pPr marL="288925" lvl="1" indent="0">
              <a:buNone/>
            </a:pPr>
            <a:r>
              <a:rPr lang="en-US" sz="2100" kern="0" dirty="0">
                <a:solidFill>
                  <a:srgbClr val="000000"/>
                </a:solidFill>
                <a:latin typeface="Lucida Sans Unicode" panose="020B0602030504020204" pitchFamily="34" charset="0"/>
                <a:cs typeface="Lucida Sans Unicode" panose="020B0602030504020204" pitchFamily="34" charset="0"/>
              </a:rPr>
              <a:t>Function Get-SecurityEvent {</a:t>
            </a:r>
            <a:endParaRPr lang="en-CA" sz="2100" kern="0" dirty="0">
              <a:solidFill>
                <a:srgbClr val="000000"/>
              </a:solidFill>
              <a:latin typeface="Lucida Sans Unicode" panose="020B0602030504020204" pitchFamily="34" charset="0"/>
              <a:cs typeface="Lucida Sans Unicode" panose="020B0602030504020204" pitchFamily="34" charset="0"/>
            </a:endParaRPr>
          </a:p>
          <a:p>
            <a:pPr marL="681037" lvl="2" indent="0">
              <a:buNone/>
            </a:pPr>
            <a:r>
              <a:rPr lang="en-US" sz="2100" kern="0" dirty="0">
                <a:solidFill>
                  <a:srgbClr val="000000"/>
                </a:solidFill>
                <a:latin typeface="Lucida Sans Unicode" panose="020B0602030504020204" pitchFamily="34" charset="0"/>
                <a:cs typeface="Lucida Sans Unicode" panose="020B0602030504020204" pitchFamily="34" charset="0"/>
              </a:rPr>
              <a:t>Param (</a:t>
            </a:r>
            <a:endParaRPr lang="en-CA" sz="2100" kern="0" dirty="0">
              <a:solidFill>
                <a:srgbClr val="000000"/>
              </a:solidFill>
              <a:latin typeface="Lucida Sans Unicode" panose="020B0602030504020204" pitchFamily="34" charset="0"/>
              <a:cs typeface="Lucida Sans Unicode" panose="020B0602030504020204" pitchFamily="34" charset="0"/>
            </a:endParaRPr>
          </a:p>
          <a:p>
            <a:pPr marL="1089025" lvl="3" indent="0">
              <a:buNone/>
            </a:pPr>
            <a:r>
              <a:rPr lang="en-US" sz="2100" kern="0" dirty="0">
                <a:solidFill>
                  <a:srgbClr val="000000"/>
                </a:solidFill>
                <a:latin typeface="Lucida Sans Unicode" panose="020B0602030504020204" pitchFamily="34" charset="0"/>
                <a:cs typeface="Lucida Sans Unicode" panose="020B0602030504020204" pitchFamily="34" charset="0"/>
              </a:rPr>
              <a:t>[string]$ComputerName</a:t>
            </a:r>
            <a:endParaRPr lang="en-CA" sz="2100" kern="0" dirty="0">
              <a:solidFill>
                <a:srgbClr val="000000"/>
              </a:solidFill>
              <a:latin typeface="Lucida Sans Unicode" panose="020B0602030504020204" pitchFamily="34" charset="0"/>
              <a:cs typeface="Lucida Sans Unicode" panose="020B0602030504020204" pitchFamily="34" charset="0"/>
            </a:endParaRPr>
          </a:p>
          <a:p>
            <a:pPr marL="681037" lvl="2" indent="0">
              <a:buNone/>
            </a:pPr>
            <a:r>
              <a:rPr lang="en-US" sz="2100" kern="0" dirty="0">
                <a:solidFill>
                  <a:srgbClr val="000000"/>
                </a:solidFill>
                <a:latin typeface="Lucida Sans Unicode" panose="020B0602030504020204" pitchFamily="34" charset="0"/>
                <a:cs typeface="Lucida Sans Unicode" panose="020B0602030504020204" pitchFamily="34" charset="0"/>
              </a:rPr>
              <a:t>) #end Param</a:t>
            </a:r>
            <a:endParaRPr lang="en-CA" sz="2100" kern="0" dirty="0">
              <a:solidFill>
                <a:srgbClr val="000000"/>
              </a:solidFill>
              <a:latin typeface="Lucida Sans Unicode" panose="020B0602030504020204" pitchFamily="34" charset="0"/>
              <a:cs typeface="Lucida Sans Unicode" panose="020B0602030504020204" pitchFamily="34" charset="0"/>
            </a:endParaRPr>
          </a:p>
          <a:p>
            <a:pPr marL="681037" lvl="2" indent="0">
              <a:buNone/>
            </a:pPr>
            <a:r>
              <a:rPr lang="en-US" sz="2100" kern="0" dirty="0">
                <a:solidFill>
                  <a:srgbClr val="000000"/>
                </a:solidFill>
                <a:latin typeface="Lucida Sans Unicode" panose="020B0602030504020204" pitchFamily="34" charset="0"/>
                <a:cs typeface="Lucida Sans Unicode" panose="020B0602030504020204" pitchFamily="34" charset="0"/>
              </a:rPr>
              <a:t>Get-EventLog -LogName Security</a:t>
            </a:r>
            <a:br>
              <a:rPr lang="en-US" sz="2100" kern="0" dirty="0">
                <a:solidFill>
                  <a:srgbClr val="000000"/>
                </a:solidFill>
                <a:latin typeface="Lucida Sans Unicode" panose="020B0602030504020204" pitchFamily="34" charset="0"/>
                <a:cs typeface="Lucida Sans Unicode" panose="020B0602030504020204" pitchFamily="34" charset="0"/>
              </a:rPr>
            </a:br>
            <a:r>
              <a:rPr lang="en-US" sz="2100" kern="0" dirty="0">
                <a:solidFill>
                  <a:srgbClr val="000000"/>
                </a:solidFill>
                <a:latin typeface="Lucida Sans Unicode" panose="020B0602030504020204" pitchFamily="34" charset="0"/>
                <a:cs typeface="Lucida Sans Unicode" panose="020B0602030504020204" pitchFamily="34" charset="0"/>
              </a:rPr>
              <a:t>-ComputerName -$ComputerName -Newest 10</a:t>
            </a:r>
            <a:endParaRPr lang="en-CA" sz="21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r>
              <a:rPr lang="en-US" sz="2100" kern="0" dirty="0">
                <a:solidFill>
                  <a:srgbClr val="000000"/>
                </a:solidFill>
                <a:latin typeface="Lucida Sans Unicode" panose="020B0602030504020204" pitchFamily="34" charset="0"/>
                <a:cs typeface="Lucida Sans Unicode" panose="020B0602030504020204" pitchFamily="34" charset="0"/>
              </a:rPr>
              <a:t>}</a:t>
            </a:r>
          </a:p>
          <a:p>
            <a:pPr lvl="0"/>
            <a:r>
              <a:rPr lang="en-US" b="0" kern="0" dirty="0">
                <a:solidFill>
                  <a:srgbClr val="000000"/>
                </a:solidFill>
              </a:rPr>
              <a:t>To call a function:</a:t>
            </a:r>
          </a:p>
          <a:p>
            <a:pPr marL="288925" lvl="1" indent="0">
              <a:buNone/>
            </a:pPr>
            <a:r>
              <a:rPr lang="en-US" kern="0" dirty="0">
                <a:solidFill>
                  <a:srgbClr val="000000"/>
                </a:solidFill>
                <a:latin typeface="Lucida Sans Unicode" panose="020B0602030504020204" pitchFamily="34" charset="0"/>
                <a:cs typeface="Lucida Sans Unicode" panose="020B0602030504020204" pitchFamily="34" charset="0"/>
              </a:rPr>
              <a:t>Get-SecurityEvent -ComputerName LON-DC1</a:t>
            </a:r>
          </a:p>
          <a:p>
            <a:pPr lvl="0"/>
            <a:r>
              <a:rPr lang="en-CA" b="0" kern="0" dirty="0">
                <a:solidFill>
                  <a:srgbClr val="000000"/>
                </a:solidFill>
              </a:rPr>
              <a:t>To store the results of a function:</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$securityEvents=Get-SecurityEvent</a:t>
            </a:r>
            <a:br>
              <a:rPr lang="en-CA" kern="0" dirty="0">
                <a:solidFill>
                  <a:srgbClr val="000000"/>
                </a:solidFill>
                <a:latin typeface="Lucida Sans Unicode" panose="020B0602030504020204" pitchFamily="34" charset="0"/>
                <a:cs typeface="Lucida Sans Unicode" panose="020B0602030504020204" pitchFamily="34" charset="0"/>
              </a:rPr>
            </a:br>
            <a:r>
              <a:rPr lang="en-CA" kern="0" dirty="0">
                <a:solidFill>
                  <a:srgbClr val="000000"/>
                </a:solidFill>
                <a:latin typeface="Lucida Sans Unicode" panose="020B0602030504020204" pitchFamily="34" charset="0"/>
                <a:cs typeface="Lucida Sans Unicode" panose="020B0602030504020204" pitchFamily="34" charset="0"/>
              </a:rPr>
              <a:t>-ComputerName LON-DC1</a:t>
            </a:r>
          </a:p>
          <a:p>
            <a:pPr lvl="1"/>
            <a:endParaRPr lang="en-US" b="0" kern="0" dirty="0">
              <a:solidFill>
                <a:srgbClr val="000000"/>
              </a:solidFill>
            </a:endParaRPr>
          </a:p>
        </p:txBody>
      </p:sp>
    </p:spTree>
    <p:extLst>
      <p:ext uri="{BB962C8B-B14F-4D97-AF65-F5344CB8AC3E}">
        <p14:creationId xmlns:p14="http://schemas.microsoft.com/office/powerpoint/2010/main" val="1073227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6976d397-a069-4fe3-8c25-917dfe37b8a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962D-3F08-4054-A424-E08A8AD25A7D}"/>
              </a:ext>
            </a:extLst>
          </p:cNvPr>
          <p:cNvSpPr>
            <a:spLocks noGrp="1"/>
          </p:cNvSpPr>
          <p:nvPr>
            <p:ph type="title"/>
          </p:nvPr>
        </p:nvSpPr>
        <p:spPr/>
        <p:txBody>
          <a:bodyPr/>
          <a:lstStyle/>
          <a:p>
            <a:r>
              <a:rPr lang="en-US" dirty="0"/>
              <a:t>Using variable scopes</a:t>
            </a:r>
          </a:p>
        </p:txBody>
      </p:sp>
      <p:sp>
        <p:nvSpPr>
          <p:cNvPr id="4" name="Content Placeholder 2">
            <a:extLst>
              <a:ext uri="{FF2B5EF4-FFF2-40B4-BE49-F238E27FC236}">
                <a16:creationId xmlns:a16="http://schemas.microsoft.com/office/drawing/2014/main" id="{AA9666B5-036E-41BC-A3C0-ABD48442E0B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There are three scopes for variables:</a:t>
            </a:r>
          </a:p>
          <a:p>
            <a:pPr lvl="1"/>
            <a:r>
              <a:rPr lang="en-US" b="0" kern="0" dirty="0">
                <a:solidFill>
                  <a:srgbClr val="000000"/>
                </a:solidFill>
              </a:rPr>
              <a:t>Global</a:t>
            </a:r>
          </a:p>
          <a:p>
            <a:pPr lvl="1"/>
            <a:r>
              <a:rPr lang="en-US" b="0" kern="0" dirty="0">
                <a:solidFill>
                  <a:srgbClr val="000000"/>
                </a:solidFill>
              </a:rPr>
              <a:t>Script</a:t>
            </a:r>
          </a:p>
          <a:p>
            <a:pPr lvl="1"/>
            <a:r>
              <a:rPr lang="en-US" b="0" kern="0" dirty="0">
                <a:solidFill>
                  <a:srgbClr val="000000"/>
                </a:solidFill>
              </a:rPr>
              <a:t>Function</a:t>
            </a:r>
          </a:p>
          <a:p>
            <a:pPr lvl="0"/>
            <a:r>
              <a:rPr lang="en-US" b="0" kern="0" dirty="0">
                <a:solidFill>
                  <a:srgbClr val="000000"/>
                </a:solidFill>
              </a:rPr>
              <a:t>Avoid using the same variable name in multiple scopes</a:t>
            </a:r>
          </a:p>
          <a:p>
            <a:pPr lvl="0"/>
            <a:r>
              <a:rPr lang="en-US" b="0" kern="0" dirty="0">
                <a:solidFill>
                  <a:srgbClr val="000000"/>
                </a:solidFill>
              </a:rPr>
              <a:t>You can modify a variable in a higher scope by specifically referencing the scope:</a:t>
            </a:r>
          </a:p>
          <a:p>
            <a:pPr marL="288925" lvl="1" indent="0">
              <a:buNone/>
            </a:pPr>
            <a:r>
              <a:rPr lang="en-US" kern="0" dirty="0">
                <a:solidFill>
                  <a:srgbClr val="000000"/>
                </a:solidFill>
                <a:latin typeface="Lucida Sans Unicode" panose="020B0602030504020204" pitchFamily="34" charset="0"/>
                <a:cs typeface="Lucida Sans Unicode" panose="020B0602030504020204" pitchFamily="34" charset="0"/>
              </a:rPr>
              <a:t>$script:var=“Modified from function”</a:t>
            </a:r>
          </a:p>
          <a:p>
            <a:pPr lvl="1"/>
            <a:r>
              <a:rPr lang="en-US" b="0" kern="0" dirty="0">
                <a:solidFill>
                  <a:srgbClr val="000000"/>
                </a:solidFill>
              </a:rPr>
              <a:t>Set a script scope variable equal to the function output instead</a:t>
            </a:r>
          </a:p>
          <a:p>
            <a:pPr lvl="2"/>
            <a:r>
              <a:rPr lang="en-US" b="0" kern="0" dirty="0">
                <a:solidFill>
                  <a:srgbClr val="000000"/>
                </a:solidFill>
              </a:rPr>
              <a:t>Use </a:t>
            </a:r>
            <a:r>
              <a:rPr lang="en-US" kern="0" dirty="0">
                <a:solidFill>
                  <a:srgbClr val="000000"/>
                </a:solidFill>
              </a:rPr>
              <a:t>Return() </a:t>
            </a:r>
            <a:r>
              <a:rPr lang="en-US" b="0" kern="0" dirty="0">
                <a:solidFill>
                  <a:srgbClr val="000000"/>
                </a:solidFill>
              </a:rPr>
              <a:t>to pass a variable value back</a:t>
            </a:r>
          </a:p>
        </p:txBody>
      </p:sp>
    </p:spTree>
    <p:extLst>
      <p:ext uri="{BB962C8B-B14F-4D97-AF65-F5344CB8AC3E}">
        <p14:creationId xmlns:p14="http://schemas.microsoft.com/office/powerpoint/2010/main" val="1096738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636ebf62-359f-4cb3-b2f1-f5d11ec4497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21DE-61F9-4D4C-B90C-DCF8FC201E77}"/>
              </a:ext>
            </a:extLst>
          </p:cNvPr>
          <p:cNvSpPr>
            <a:spLocks noGrp="1"/>
          </p:cNvSpPr>
          <p:nvPr>
            <p:ph type="title"/>
          </p:nvPr>
        </p:nvSpPr>
        <p:spPr/>
        <p:txBody>
          <a:bodyPr/>
          <a:lstStyle/>
          <a:p>
            <a:r>
              <a:rPr lang="en-US" dirty="0"/>
              <a:t>Demonstration: Creating a function in a script</a:t>
            </a:r>
          </a:p>
        </p:txBody>
      </p:sp>
      <p:sp>
        <p:nvSpPr>
          <p:cNvPr id="4" name="Content Placeholder 2">
            <a:extLst>
              <a:ext uri="{FF2B5EF4-FFF2-40B4-BE49-F238E27FC236}">
                <a16:creationId xmlns:a16="http://schemas.microsoft.com/office/drawing/2014/main" id="{D970307F-F748-4696-99CD-6498F18D04B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create a function</a:t>
            </a:r>
          </a:p>
        </p:txBody>
      </p:sp>
    </p:spTree>
    <p:extLst>
      <p:ext uri="{BB962C8B-B14F-4D97-AF65-F5344CB8AC3E}">
        <p14:creationId xmlns:p14="http://schemas.microsoft.com/office/powerpoint/2010/main" val="293415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46F3-70ED-49F4-80E4-A9AD14E0D38B}"/>
              </a:ext>
            </a:extLst>
          </p:cNvPr>
          <p:cNvSpPr>
            <a:spLocks noGrp="1"/>
          </p:cNvSpPr>
          <p:nvPr>
            <p:ph type="title"/>
          </p:nvPr>
        </p:nvSpPr>
        <p:spPr/>
        <p:txBody>
          <a:bodyPr/>
          <a:lstStyle/>
          <a:p>
            <a:r>
              <a:rPr lang="en-US" dirty="0"/>
              <a:t>Identifying values that might change</a:t>
            </a:r>
          </a:p>
        </p:txBody>
      </p:sp>
      <p:sp>
        <p:nvSpPr>
          <p:cNvPr id="4" name="Content Placeholder 2">
            <a:extLst>
              <a:ext uri="{FF2B5EF4-FFF2-40B4-BE49-F238E27FC236}">
                <a16:creationId xmlns:a16="http://schemas.microsoft.com/office/drawing/2014/main" id="{F0901765-527E-46B7-8336-964D73C5E31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dirty="0">
                <a:solidFill>
                  <a:srgbClr val="000000"/>
                </a:solidFill>
              </a:rPr>
              <a:t>Scripts might initially have static values:</a:t>
            </a:r>
          </a:p>
          <a:p>
            <a:pPr lvl="1">
              <a:spcAft>
                <a:spcPts val="600"/>
              </a:spcAft>
            </a:pPr>
            <a:r>
              <a:rPr lang="en-US" b="0" kern="0" dirty="0">
                <a:solidFill>
                  <a:srgbClr val="000000"/>
                </a:solidFill>
              </a:rPr>
              <a:t>Find users that have not signed in for 30 days</a:t>
            </a:r>
          </a:p>
          <a:p>
            <a:pPr lvl="1">
              <a:spcAft>
                <a:spcPts val="600"/>
              </a:spcAft>
            </a:pPr>
            <a:r>
              <a:rPr lang="en-US" b="0" kern="0" dirty="0">
                <a:solidFill>
                  <a:srgbClr val="000000"/>
                </a:solidFill>
              </a:rPr>
              <a:t>Find specific events on domain controllers</a:t>
            </a:r>
          </a:p>
          <a:p>
            <a:pPr lvl="0">
              <a:spcAft>
                <a:spcPts val="600"/>
              </a:spcAft>
            </a:pPr>
            <a:r>
              <a:rPr lang="en-US" b="0" kern="0" dirty="0">
                <a:solidFill>
                  <a:srgbClr val="000000"/>
                </a:solidFill>
              </a:rPr>
              <a:t>When scripts are reused, some of those values might need to change</a:t>
            </a:r>
          </a:p>
          <a:p>
            <a:pPr lvl="0">
              <a:spcAft>
                <a:spcPts val="600"/>
              </a:spcAft>
            </a:pPr>
            <a:r>
              <a:rPr lang="en-US" b="0" kern="0" dirty="0">
                <a:solidFill>
                  <a:srgbClr val="000000"/>
                </a:solidFill>
              </a:rPr>
              <a:t>To simplify changing values in scripts:</a:t>
            </a:r>
          </a:p>
          <a:p>
            <a:pPr lvl="1">
              <a:spcAft>
                <a:spcPts val="600"/>
              </a:spcAft>
            </a:pPr>
            <a:r>
              <a:rPr lang="en-US" b="0" kern="0" dirty="0">
                <a:solidFill>
                  <a:srgbClr val="000000"/>
                </a:solidFill>
              </a:rPr>
              <a:t>Use variables defined at the top of the script</a:t>
            </a:r>
          </a:p>
          <a:p>
            <a:pPr lvl="0">
              <a:spcAft>
                <a:spcPts val="600"/>
              </a:spcAft>
            </a:pPr>
            <a:r>
              <a:rPr lang="en-US" b="0" kern="0" dirty="0">
                <a:solidFill>
                  <a:srgbClr val="000000"/>
                </a:solidFill>
              </a:rPr>
              <a:t>To avoid changing scripts:</a:t>
            </a:r>
          </a:p>
          <a:p>
            <a:pPr lvl="1">
              <a:spcAft>
                <a:spcPts val="600"/>
              </a:spcAft>
            </a:pPr>
            <a:r>
              <a:rPr lang="en-US" b="0" kern="0" dirty="0">
                <a:solidFill>
                  <a:srgbClr val="000000"/>
                </a:solidFill>
              </a:rPr>
              <a:t>Accept user input</a:t>
            </a:r>
          </a:p>
          <a:p>
            <a:pPr lvl="1">
              <a:spcAft>
                <a:spcPts val="600"/>
              </a:spcAft>
            </a:pPr>
            <a:endParaRPr lang="en-US" b="0" kern="0" dirty="0">
              <a:solidFill>
                <a:srgbClr val="000000"/>
              </a:solidFill>
            </a:endParaRPr>
          </a:p>
        </p:txBody>
      </p:sp>
    </p:spTree>
    <p:extLst>
      <p:ext uri="{BB962C8B-B14F-4D97-AF65-F5344CB8AC3E}">
        <p14:creationId xmlns:p14="http://schemas.microsoft.com/office/powerpoint/2010/main" val="375183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6538-F598-4038-9F8B-A203F44065DC}"/>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1766391-A8D4-430F-B519-4530150169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0528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88831945-8281-4f15-879b-238737c5d2d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EEB0-DA53-49B5-BAF5-F8F3EA0BA2BB}"/>
              </a:ext>
            </a:extLst>
          </p:cNvPr>
          <p:cNvSpPr>
            <a:spLocks noGrp="1"/>
          </p:cNvSpPr>
          <p:nvPr>
            <p:ph type="title"/>
          </p:nvPr>
        </p:nvSpPr>
        <p:spPr/>
        <p:txBody>
          <a:bodyPr/>
          <a:lstStyle/>
          <a:p>
            <a:r>
              <a:rPr lang="en-US" dirty="0"/>
              <a:t>Creating a module</a:t>
            </a:r>
          </a:p>
        </p:txBody>
      </p:sp>
      <p:sp>
        <p:nvSpPr>
          <p:cNvPr id="4" name="Content Placeholder 2">
            <a:extLst>
              <a:ext uri="{FF2B5EF4-FFF2-40B4-BE49-F238E27FC236}">
                <a16:creationId xmlns:a16="http://schemas.microsoft.com/office/drawing/2014/main" id="{BB529C45-C861-46D9-A150-8BC6E9E1E0B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Functions should use standard cmdlet naming conventions</a:t>
            </a:r>
          </a:p>
          <a:p>
            <a:pPr lvl="0"/>
            <a:r>
              <a:rPr lang="en-US" b="0" kern="0" dirty="0">
                <a:solidFill>
                  <a:srgbClr val="000000"/>
                </a:solidFill>
              </a:rPr>
              <a:t>Modules use the </a:t>
            </a:r>
            <a:r>
              <a:rPr lang="en-US" kern="0" dirty="0">
                <a:solidFill>
                  <a:srgbClr val="000000"/>
                </a:solidFill>
              </a:rPr>
              <a:t>.psm1 </a:t>
            </a:r>
            <a:r>
              <a:rPr lang="en-US" b="0" kern="0" dirty="0">
                <a:solidFill>
                  <a:srgbClr val="000000"/>
                </a:solidFill>
              </a:rPr>
              <a:t>file extension</a:t>
            </a:r>
          </a:p>
          <a:p>
            <a:pPr lvl="0"/>
            <a:r>
              <a:rPr lang="en-US" b="0" kern="0" dirty="0">
                <a:solidFill>
                  <a:srgbClr val="000000"/>
                </a:solidFill>
              </a:rPr>
              <a:t>Module locations are stored in </a:t>
            </a:r>
            <a:r>
              <a:rPr lang="en-US" kern="0" dirty="0">
                <a:solidFill>
                  <a:srgbClr val="000000"/>
                </a:solidFill>
              </a:rPr>
              <a:t>$PSModulePath </a:t>
            </a:r>
            <a:r>
              <a:rPr lang="en-US" b="0" kern="0" dirty="0">
                <a:solidFill>
                  <a:srgbClr val="000000"/>
                </a:solidFill>
              </a:rPr>
              <a:t>environmental variable:</a:t>
            </a:r>
          </a:p>
          <a:p>
            <a:pPr lvl="1"/>
            <a:r>
              <a:rPr lang="en-US" sz="2000" kern="0" dirty="0">
                <a:solidFill>
                  <a:srgbClr val="000000"/>
                </a:solidFill>
              </a:rPr>
              <a:t>C:\Users\</a:t>
            </a:r>
            <a:r>
              <a:rPr lang="en-US" sz="2000" i="1" kern="0" dirty="0">
                <a:solidFill>
                  <a:srgbClr val="000000"/>
                </a:solidFill>
              </a:rPr>
              <a:t>UserID</a:t>
            </a:r>
            <a:r>
              <a:rPr lang="en-US" sz="2000" kern="0" dirty="0">
                <a:solidFill>
                  <a:srgbClr val="000000"/>
                </a:solidFill>
              </a:rPr>
              <a:t>\Document\WindowsPowerShell\Modules</a:t>
            </a:r>
            <a:endParaRPr lang="en-CA" sz="2000" kern="0" dirty="0">
              <a:solidFill>
                <a:srgbClr val="000000"/>
              </a:solidFill>
            </a:endParaRPr>
          </a:p>
          <a:p>
            <a:pPr lvl="1"/>
            <a:r>
              <a:rPr lang="en-US" sz="2000" kern="0" dirty="0">
                <a:solidFill>
                  <a:srgbClr val="000000"/>
                </a:solidFill>
              </a:rPr>
              <a:t>C:\Program Files\WindowsPowerShell\Modules</a:t>
            </a:r>
            <a:endParaRPr lang="en-CA" sz="2000" kern="0" dirty="0">
              <a:solidFill>
                <a:srgbClr val="000000"/>
              </a:solidFill>
            </a:endParaRPr>
          </a:p>
          <a:p>
            <a:pPr lvl="1"/>
            <a:r>
              <a:rPr lang="en-US" sz="2000" kern="0" dirty="0">
                <a:solidFill>
                  <a:srgbClr val="000000"/>
                </a:solidFill>
              </a:rPr>
              <a:t>C:\Windows\system32\WindowsPowerShell\1.0\Modules</a:t>
            </a:r>
            <a:endParaRPr lang="en-CA" sz="2000" kern="0" dirty="0">
              <a:solidFill>
                <a:srgbClr val="000000"/>
              </a:solidFill>
            </a:endParaRPr>
          </a:p>
          <a:p>
            <a:pPr lvl="0"/>
            <a:r>
              <a:rPr lang="en-US" b="0" kern="0" dirty="0">
                <a:solidFill>
                  <a:srgbClr val="000000"/>
                </a:solidFill>
              </a:rPr>
              <a:t>Module files are placed in a subfolder of the same name:</a:t>
            </a:r>
          </a:p>
          <a:p>
            <a:pPr lvl="1"/>
            <a:r>
              <a:rPr lang="en-US" kern="0" dirty="0">
                <a:solidFill>
                  <a:srgbClr val="000000"/>
                </a:solidFill>
              </a:rPr>
              <a:t>C:\Program Files\WindowsPowerShell\</a:t>
            </a:r>
            <a:br>
              <a:rPr lang="en-US" kern="0" dirty="0">
                <a:solidFill>
                  <a:srgbClr val="000000"/>
                </a:solidFill>
              </a:rPr>
            </a:br>
            <a:r>
              <a:rPr lang="en-US" kern="0" dirty="0">
                <a:solidFill>
                  <a:srgbClr val="000000"/>
                </a:solidFill>
              </a:rPr>
              <a:t>Modules\AdatumFunctions\AdatumFunctions.psm1</a:t>
            </a:r>
          </a:p>
        </p:txBody>
      </p:sp>
    </p:spTree>
    <p:extLst>
      <p:ext uri="{BB962C8B-B14F-4D97-AF65-F5344CB8AC3E}">
        <p14:creationId xmlns:p14="http://schemas.microsoft.com/office/powerpoint/2010/main" val="356935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ee409fad-5c54-4459-b4ef-8da4eaeefa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6200-4F22-4555-9535-6516C897E22E}"/>
              </a:ext>
            </a:extLst>
          </p:cNvPr>
          <p:cNvSpPr>
            <a:spLocks noGrp="1"/>
          </p:cNvSpPr>
          <p:nvPr>
            <p:ph type="title"/>
          </p:nvPr>
        </p:nvSpPr>
        <p:spPr>
          <a:xfrm>
            <a:off x="460375" y="-2"/>
            <a:ext cx="8440344" cy="740664"/>
          </a:xfrm>
        </p:spPr>
        <p:txBody>
          <a:bodyPr/>
          <a:lstStyle/>
          <a:p>
            <a:r>
              <a:rPr lang="en-US" dirty="0"/>
              <a:t>Demonstration: Creating a module from a function</a:t>
            </a:r>
          </a:p>
        </p:txBody>
      </p:sp>
      <p:sp>
        <p:nvSpPr>
          <p:cNvPr id="4" name="Content Placeholder 2">
            <a:extLst>
              <a:ext uri="{FF2B5EF4-FFF2-40B4-BE49-F238E27FC236}">
                <a16:creationId xmlns:a16="http://schemas.microsoft.com/office/drawing/2014/main" id="{98595A94-D098-4AC5-A8E7-0D9EBAB3A2E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create a module</a:t>
            </a:r>
          </a:p>
        </p:txBody>
      </p:sp>
    </p:spTree>
    <p:extLst>
      <p:ext uri="{BB962C8B-B14F-4D97-AF65-F5344CB8AC3E}">
        <p14:creationId xmlns:p14="http://schemas.microsoft.com/office/powerpoint/2010/main" val="480751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A3D-227C-4F7F-92D1-B96FA82F1C5C}"/>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C841C7C5-FC1B-4DCB-9B49-2765864FE13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1424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84293d7a-223c-478f-871d-1bb656f966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44CF-EB01-41FC-B041-5A2DDA477CBB}"/>
              </a:ext>
            </a:extLst>
          </p:cNvPr>
          <p:cNvSpPr>
            <a:spLocks noGrp="1"/>
          </p:cNvSpPr>
          <p:nvPr>
            <p:ph type="title"/>
          </p:nvPr>
        </p:nvSpPr>
        <p:spPr/>
        <p:txBody>
          <a:bodyPr/>
          <a:lstStyle/>
          <a:p>
            <a:r>
              <a:rPr lang="en-US" dirty="0"/>
              <a:t>Using dot sourcing</a:t>
            </a:r>
          </a:p>
        </p:txBody>
      </p:sp>
      <p:sp>
        <p:nvSpPr>
          <p:cNvPr id="4" name="Content Placeholder 2">
            <a:extLst>
              <a:ext uri="{FF2B5EF4-FFF2-40B4-BE49-F238E27FC236}">
                <a16:creationId xmlns:a16="http://schemas.microsoft.com/office/drawing/2014/main" id="{75820872-7B94-4E67-9812-18C32D4D839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dirty="0">
                <a:solidFill>
                  <a:srgbClr val="000000"/>
                </a:solidFill>
              </a:rPr>
              <a:t>Dot sourcing:</a:t>
            </a:r>
          </a:p>
          <a:p>
            <a:pPr lvl="1">
              <a:spcAft>
                <a:spcPts val="600"/>
              </a:spcAft>
            </a:pPr>
            <a:r>
              <a:rPr lang="en-US" b="0" kern="0" dirty="0">
                <a:solidFill>
                  <a:srgbClr val="000000"/>
                </a:solidFill>
              </a:rPr>
              <a:t>Loads the contents of a script into the current scope</a:t>
            </a:r>
          </a:p>
          <a:p>
            <a:pPr lvl="1">
              <a:spcAft>
                <a:spcPts val="600"/>
              </a:spcAft>
            </a:pPr>
            <a:r>
              <a:rPr lang="en-US" b="0" kern="0" dirty="0">
                <a:solidFill>
                  <a:srgbClr val="000000"/>
                </a:solidFill>
              </a:rPr>
              <a:t>Can load from a local file or over the network</a:t>
            </a:r>
          </a:p>
          <a:p>
            <a:pPr lvl="0">
              <a:spcAft>
                <a:spcPts val="600"/>
              </a:spcAft>
            </a:pPr>
            <a:r>
              <a:rPr lang="en-US" b="0" kern="0" dirty="0">
                <a:solidFill>
                  <a:srgbClr val="000000"/>
                </a:solidFill>
              </a:rPr>
              <a:t>Syntax:</a:t>
            </a:r>
          </a:p>
          <a:p>
            <a:pPr marL="288925" lvl="1" indent="0">
              <a:spcAft>
                <a:spcPts val="600"/>
              </a:spcAft>
              <a:buNone/>
            </a:pPr>
            <a:r>
              <a:rPr lang="en-US" kern="0" dirty="0">
                <a:solidFill>
                  <a:srgbClr val="000000"/>
                </a:solidFill>
                <a:latin typeface="Lucida Sans Unicode" panose="020B0602030504020204" pitchFamily="34" charset="0"/>
                <a:cs typeface="Lucida Sans Unicode" panose="020B0602030504020204" pitchFamily="34" charset="0"/>
              </a:rPr>
              <a:t>. C:\Scripts\Functions.ps1</a:t>
            </a:r>
          </a:p>
          <a:p>
            <a:pPr lvl="1">
              <a:spcAft>
                <a:spcPts val="600"/>
              </a:spcAft>
            </a:pPr>
            <a:endParaRPr lang="en-US" b="0" kern="0" dirty="0">
              <a:solidFill>
                <a:srgbClr val="000000"/>
              </a:solidFill>
            </a:endParaRPr>
          </a:p>
          <a:p>
            <a:pPr lvl="0">
              <a:spcAft>
                <a:spcPts val="600"/>
              </a:spcAft>
            </a:pPr>
            <a:r>
              <a:rPr lang="en-US" b="0" kern="0" dirty="0">
                <a:solidFill>
                  <a:srgbClr val="000000"/>
                </a:solidFill>
              </a:rPr>
              <a:t>It is preferred to use modules instead of dot sourcing when possible</a:t>
            </a:r>
          </a:p>
        </p:txBody>
      </p:sp>
    </p:spTree>
    <p:extLst>
      <p:ext uri="{BB962C8B-B14F-4D97-AF65-F5344CB8AC3E}">
        <p14:creationId xmlns:p14="http://schemas.microsoft.com/office/powerpoint/2010/main" val="1993315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C1E-1691-4F4D-A0E6-0E875A503374}"/>
              </a:ext>
            </a:extLst>
          </p:cNvPr>
          <p:cNvSpPr>
            <a:spLocks noGrp="1"/>
          </p:cNvSpPr>
          <p:nvPr>
            <p:ph type="title"/>
          </p:nvPr>
        </p:nvSpPr>
        <p:spPr/>
        <p:txBody>
          <a:bodyPr/>
          <a:lstStyle/>
          <a:p>
            <a:r>
              <a:rPr lang="en-US" dirty="0"/>
              <a:t>Lab B: Implementing functions and modules</a:t>
            </a:r>
          </a:p>
        </p:txBody>
      </p:sp>
      <p:sp>
        <p:nvSpPr>
          <p:cNvPr id="3" name="Text Placeholder 2">
            <a:extLst>
              <a:ext uri="{FF2B5EF4-FFF2-40B4-BE49-F238E27FC236}">
                <a16:creationId xmlns:a16="http://schemas.microsoft.com/office/drawing/2014/main" id="{55BA423A-62DA-4272-8A8B-43B7E6E69BE6}"/>
              </a:ext>
            </a:extLst>
          </p:cNvPr>
          <p:cNvSpPr>
            <a:spLocks noGrp="1"/>
          </p:cNvSpPr>
          <p:nvPr>
            <p:ph type="body" idx="1"/>
          </p:nvPr>
        </p:nvSpPr>
        <p:spPr/>
        <p:txBody>
          <a:bodyPr/>
          <a:lstStyle/>
          <a:p>
            <a:r>
              <a:rPr lang="en-US" dirty="0"/>
              <a:t>Exercise 1: Creating a logging function
Exercise 2: Adding error handling to a script
Exercise 3: Converting a function to a module</a:t>
            </a:r>
          </a:p>
        </p:txBody>
      </p:sp>
      <p:sp>
        <p:nvSpPr>
          <p:cNvPr id="4" name="TextBox 3">
            <a:extLst>
              <a:ext uri="{FF2B5EF4-FFF2-40B4-BE49-F238E27FC236}">
                <a16:creationId xmlns:a16="http://schemas.microsoft.com/office/drawing/2014/main" id="{081D7A42-960A-4509-959D-0674B968DF71}"/>
              </a:ext>
            </a:extLst>
          </p:cNvPr>
          <p:cNvSpPr txBox="1"/>
          <p:nvPr/>
        </p:nvSpPr>
        <p:spPr>
          <a:xfrm>
            <a:off x="458788" y="2577523"/>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0457395C-88F1-4A41-9817-17E16ED9B5B6}"/>
              </a:ext>
            </a:extLst>
          </p:cNvPr>
          <p:cNvSpPr txBox="1"/>
          <p:nvPr/>
        </p:nvSpPr>
        <p:spPr>
          <a:xfrm>
            <a:off x="458788" y="3247054"/>
            <a:ext cx="7754239" cy="2246769"/>
          </a:xfrm>
          <a:prstGeom prst="rect">
            <a:avLst/>
          </a:prstGeom>
          <a:noFill/>
        </p:spPr>
        <p:txBody>
          <a:bodyPr vert="horz" wrap="non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10961C-LON-DC1</a:t>
            </a:r>
            <a:endParaRPr lang="en-US" sz="2800" b="0" dirty="0">
              <a:latin typeface="Segoe UI" panose="020B0502040204020203" pitchFamily="34" charset="0"/>
            </a:endParaRPr>
          </a:p>
          <a:p>
            <a:r>
              <a:rPr lang="en-US" sz="2800" b="0" dirty="0">
                <a:latin typeface="Segoe UI" panose="020B0502040204020203" pitchFamily="34" charset="0"/>
              </a:rPr>
              <a:t>				</a:t>
            </a:r>
            <a:r>
              <a:rPr lang="en-US" sz="2800" dirty="0">
                <a:latin typeface="Segoe UI" panose="020B0502040204020203" pitchFamily="34" charset="0"/>
              </a:rPr>
              <a:t>10961C-LON-SVR1</a:t>
            </a:r>
            <a:endParaRPr lang="en-US" sz="2800" b="0" dirty="0">
              <a:latin typeface="Segoe UI" panose="020B0502040204020203" pitchFamily="34" charset="0"/>
            </a:endParaRPr>
          </a:p>
          <a:p>
            <a:r>
              <a:rPr lang="en-US" sz="2800" b="0" dirty="0">
                <a:latin typeface="Segoe UI" panose="020B0502040204020203" pitchFamily="34" charset="0"/>
              </a:rPr>
              <a:t>				</a:t>
            </a:r>
            <a:r>
              <a:rPr lang="en-US" sz="2800" dirty="0">
                <a:latin typeface="Segoe UI" panose="020B0502040204020203" pitchFamily="34" charset="0"/>
              </a:rPr>
              <a:t>10961C-LON-CL1</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Adatum\Administrator</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latin typeface="Segoe UI" panose="020B0502040204020203" pitchFamily="34" charset="0"/>
            </a:endParaRPr>
          </a:p>
        </p:txBody>
      </p:sp>
      <p:sp>
        <p:nvSpPr>
          <p:cNvPr id="6" name="TextBox 5">
            <a:extLst>
              <a:ext uri="{FF2B5EF4-FFF2-40B4-BE49-F238E27FC236}">
                <a16:creationId xmlns:a16="http://schemas.microsoft.com/office/drawing/2014/main" id="{8281E778-C11F-4DF2-A6D1-9CB5E19A537F}"/>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59572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53E9-EADD-45E5-A481-B78AB7643D3E}"/>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073E1683-7134-4BB3-A844-3D3B06DBEBD0}"/>
              </a:ext>
            </a:extLst>
          </p:cNvPr>
          <p:cNvSpPr txBox="1"/>
          <p:nvPr/>
        </p:nvSpPr>
        <p:spPr>
          <a:xfrm>
            <a:off x="458788" y="1021214"/>
            <a:ext cx="8119156" cy="1384995"/>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In this lab, you are creating a logging function that you can use in scripts to record errors or other information</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8560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6AA3-857A-4F4F-857D-F815FFDF75B1}"/>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2A6A533C-E951-4C23-A925-944237507CB2}"/>
              </a:ext>
            </a:extLst>
          </p:cNvPr>
          <p:cNvSpPr>
            <a:spLocks noGrp="1"/>
          </p:cNvSpPr>
          <p:nvPr>
            <p:ph type="body" idx="1"/>
          </p:nvPr>
        </p:nvSpPr>
        <p:spPr/>
        <p:txBody>
          <a:bodyPr/>
          <a:lstStyle/>
          <a:p>
            <a:r>
              <a:rPr lang="en-US" dirty="0"/>
              <a:t>If you use </a:t>
            </a:r>
            <a:r>
              <a:rPr lang="en-US" b="1" dirty="0"/>
              <a:t>Try..Catch </a:t>
            </a:r>
            <a:r>
              <a:rPr lang="en-US" dirty="0"/>
              <a:t>to create a friendly error message, what type of information should be included in that error message?
How do you call a function from within a script?</a:t>
            </a:r>
          </a:p>
        </p:txBody>
      </p:sp>
    </p:spTree>
    <p:extLst>
      <p:ext uri="{BB962C8B-B14F-4D97-AF65-F5344CB8AC3E}">
        <p14:creationId xmlns:p14="http://schemas.microsoft.com/office/powerpoint/2010/main" val="2593089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6C33-C7A8-4E84-9D3A-C39B52A4CDD3}"/>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227AA8D3-56C7-48FA-A366-3B27FC5E82C5}"/>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79923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4289-4351-42F2-9283-EE6D68E73521}"/>
              </a:ext>
            </a:extLst>
          </p:cNvPr>
          <p:cNvSpPr>
            <a:spLocks noGrp="1"/>
          </p:cNvSpPr>
          <p:nvPr>
            <p:ph type="title"/>
          </p:nvPr>
        </p:nvSpPr>
        <p:spPr/>
        <p:txBody>
          <a:bodyPr/>
          <a:lstStyle/>
          <a:p>
            <a:r>
              <a:rPr lang="en-US" dirty="0"/>
              <a:t>Using Read-Host</a:t>
            </a:r>
          </a:p>
        </p:txBody>
      </p:sp>
      <p:sp>
        <p:nvSpPr>
          <p:cNvPr id="4" name="Content Placeholder 2">
            <a:extLst>
              <a:ext uri="{FF2B5EF4-FFF2-40B4-BE49-F238E27FC236}">
                <a16:creationId xmlns:a16="http://schemas.microsoft.com/office/drawing/2014/main" id="{580DF814-5F3D-4CDD-B75A-E323942C07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dirty="0">
                <a:solidFill>
                  <a:srgbClr val="000000"/>
                </a:solidFill>
              </a:rPr>
              <a:t>Use </a:t>
            </a:r>
            <a:r>
              <a:rPr lang="en-US" kern="0" dirty="0">
                <a:solidFill>
                  <a:srgbClr val="000000"/>
                </a:solidFill>
              </a:rPr>
              <a:t>Read-Host</a:t>
            </a:r>
            <a:r>
              <a:rPr lang="en-US" b="0" kern="0" dirty="0">
                <a:solidFill>
                  <a:srgbClr val="000000"/>
                </a:solidFill>
              </a:rPr>
              <a:t> to request user input while a script is running:</a:t>
            </a:r>
          </a:p>
          <a:p>
            <a:pPr marL="288925" lvl="1" indent="0">
              <a:spcAft>
                <a:spcPts val="600"/>
              </a:spcAft>
              <a:buNone/>
            </a:pPr>
            <a:r>
              <a:rPr lang="en-US" kern="0" dirty="0">
                <a:solidFill>
                  <a:srgbClr val="000000"/>
                </a:solidFill>
                <a:latin typeface="Lucida Sans Unicode" panose="020B0602030504020204" pitchFamily="34" charset="0"/>
                <a:cs typeface="Lucida Sans Unicode" panose="020B0602030504020204" pitchFamily="34" charset="0"/>
              </a:rPr>
              <a:t>$answer = Read-Host “How many days”</a:t>
            </a:r>
          </a:p>
          <a:p>
            <a:pPr lvl="0">
              <a:spcAft>
                <a:spcPts val="600"/>
              </a:spcAft>
            </a:pPr>
            <a:r>
              <a:rPr lang="en-US" b="0" kern="0" dirty="0">
                <a:solidFill>
                  <a:srgbClr val="000000"/>
                </a:solidFill>
              </a:rPr>
              <a:t>To avoid displaying a colon, combine </a:t>
            </a:r>
            <a:r>
              <a:rPr lang="en-US" kern="0" dirty="0">
                <a:solidFill>
                  <a:srgbClr val="000000"/>
                </a:solidFill>
              </a:rPr>
              <a:t>Write-Host</a:t>
            </a:r>
            <a:r>
              <a:rPr lang="en-US" b="0" kern="0" dirty="0">
                <a:solidFill>
                  <a:srgbClr val="000000"/>
                </a:solidFill>
              </a:rPr>
              <a:t> and </a:t>
            </a:r>
            <a:r>
              <a:rPr lang="en-US" kern="0" dirty="0">
                <a:solidFill>
                  <a:srgbClr val="000000"/>
                </a:solidFill>
              </a:rPr>
              <a:t>Read-Host</a:t>
            </a:r>
            <a:r>
              <a:rPr lang="en-US" b="0" kern="0" dirty="0">
                <a:solidFill>
                  <a:srgbClr val="000000"/>
                </a:solidFill>
              </a:rPr>
              <a:t>:</a:t>
            </a:r>
          </a:p>
          <a:p>
            <a:pPr marL="288925" lvl="1" indent="0">
              <a:spcAft>
                <a:spcPts val="600"/>
              </a:spcAft>
              <a:buNone/>
            </a:pPr>
            <a:r>
              <a:rPr lang="en-CA" kern="0" dirty="0">
                <a:solidFill>
                  <a:srgbClr val="000000"/>
                </a:solidFill>
                <a:latin typeface="Lucida Sans Unicode" panose="020B0602030504020204" pitchFamily="34" charset="0"/>
                <a:cs typeface="Lucida Sans Unicode" panose="020B0602030504020204" pitchFamily="34" charset="0"/>
              </a:rPr>
              <a:t>Write-Host “How many days? ” -NoNewline</a:t>
            </a:r>
          </a:p>
          <a:p>
            <a:pPr marL="288925" lvl="1" indent="0">
              <a:spcAft>
                <a:spcPts val="600"/>
              </a:spcAft>
              <a:buNone/>
            </a:pPr>
            <a:r>
              <a:rPr lang="en-CA" kern="0" dirty="0">
                <a:solidFill>
                  <a:srgbClr val="000000"/>
                </a:solidFill>
                <a:latin typeface="Lucida Sans Unicode" panose="020B0602030504020204" pitchFamily="34" charset="0"/>
                <a:cs typeface="Lucida Sans Unicode" panose="020B0602030504020204" pitchFamily="34" charset="0"/>
              </a:rPr>
              <a:t>$answer = Read-Host</a:t>
            </a:r>
          </a:p>
          <a:p>
            <a:pPr lvl="1"/>
            <a:endParaRPr lang="en-US" b="0" kern="0" dirty="0">
              <a:solidFill>
                <a:srgbClr val="000000"/>
              </a:solidFill>
            </a:endParaRPr>
          </a:p>
        </p:txBody>
      </p:sp>
    </p:spTree>
    <p:extLst>
      <p:ext uri="{BB962C8B-B14F-4D97-AF65-F5344CB8AC3E}">
        <p14:creationId xmlns:p14="http://schemas.microsoft.com/office/powerpoint/2010/main" val="171934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F783-9C0C-45D8-B349-5ECACE4AFEDD}"/>
              </a:ext>
            </a:extLst>
          </p:cNvPr>
          <p:cNvSpPr>
            <a:spLocks noGrp="1"/>
          </p:cNvSpPr>
          <p:nvPr>
            <p:ph type="title"/>
          </p:nvPr>
        </p:nvSpPr>
        <p:spPr/>
        <p:txBody>
          <a:bodyPr/>
          <a:lstStyle/>
          <a:p>
            <a:r>
              <a:rPr lang="en-US" dirty="0"/>
              <a:t>Using Get-Credential</a:t>
            </a:r>
          </a:p>
        </p:txBody>
      </p:sp>
      <p:sp>
        <p:nvSpPr>
          <p:cNvPr id="4" name="Content Placeholder 2">
            <a:extLst>
              <a:ext uri="{FF2B5EF4-FFF2-40B4-BE49-F238E27FC236}">
                <a16:creationId xmlns:a16="http://schemas.microsoft.com/office/drawing/2014/main" id="{34ACE064-FD4C-4999-8196-97C7F473A5D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You can request credentials and use them to run commands in a script:</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$cred = Get-Credential</a:t>
            </a:r>
          </a:p>
          <a:p>
            <a:pPr marL="288925" lvl="1" indent="0">
              <a:buNone/>
            </a:pPr>
            <a:r>
              <a:rPr lang="en-CA" kern="0" dirty="0">
                <a:solidFill>
                  <a:srgbClr val="000000"/>
                </a:solidFill>
                <a:latin typeface="Lucida Sans Unicode" panose="020B0602030504020204" pitchFamily="34" charset="0"/>
                <a:cs typeface="Lucida Sans Unicode" panose="020B0602030504020204" pitchFamily="34" charset="0"/>
              </a:rPr>
              <a:t>Set-ADUser –Identity $user -Department “Marketing” -Credential $cred</a:t>
            </a:r>
          </a:p>
          <a:p>
            <a:pPr lvl="0"/>
            <a:r>
              <a:rPr lang="en-US" b="0" kern="0" dirty="0">
                <a:solidFill>
                  <a:srgbClr val="000000"/>
                </a:solidFill>
              </a:rPr>
              <a:t>You can customize the</a:t>
            </a:r>
            <a:br>
              <a:rPr lang="en-US" b="0" kern="0" dirty="0">
                <a:solidFill>
                  <a:srgbClr val="000000"/>
                </a:solidFill>
              </a:rPr>
            </a:br>
            <a:r>
              <a:rPr lang="en-US" b="0" kern="0" dirty="0">
                <a:solidFill>
                  <a:srgbClr val="000000"/>
                </a:solidFill>
              </a:rPr>
              <a:t>credential prompt by</a:t>
            </a:r>
            <a:br>
              <a:rPr lang="en-US" b="0" kern="0" dirty="0">
                <a:solidFill>
                  <a:srgbClr val="000000"/>
                </a:solidFill>
              </a:rPr>
            </a:br>
            <a:r>
              <a:rPr lang="en-US" b="0" kern="0" dirty="0">
                <a:solidFill>
                  <a:srgbClr val="000000"/>
                </a:solidFill>
              </a:rPr>
              <a:t> using parameters:</a:t>
            </a:r>
          </a:p>
          <a:p>
            <a:pPr lvl="1"/>
            <a:r>
              <a:rPr lang="en-US" b="0" i="1" kern="0" dirty="0">
                <a:solidFill>
                  <a:srgbClr val="000000"/>
                </a:solidFill>
              </a:rPr>
              <a:t>-Message</a:t>
            </a:r>
          </a:p>
          <a:p>
            <a:pPr lvl="1"/>
            <a:r>
              <a:rPr lang="en-US" b="0" i="1" kern="0" dirty="0">
                <a:solidFill>
                  <a:srgbClr val="000000"/>
                </a:solidFill>
              </a:rPr>
              <a:t>-UserName</a:t>
            </a:r>
          </a:p>
          <a:p>
            <a:pPr lvl="0"/>
            <a:r>
              <a:rPr lang="en-US" b="0" kern="0" dirty="0">
                <a:solidFill>
                  <a:srgbClr val="000000"/>
                </a:solidFill>
              </a:rPr>
              <a:t>You can store credentials securely in a file:</a:t>
            </a:r>
          </a:p>
          <a:p>
            <a:pPr marL="288925" lvl="1" indent="0">
              <a:buNone/>
            </a:pPr>
            <a:r>
              <a:rPr lang="en-US" kern="0" dirty="0">
                <a:solidFill>
                  <a:srgbClr val="000000"/>
                </a:solidFill>
                <a:latin typeface="Lucida Sans Unicode" panose="020B0602030504020204" pitchFamily="34" charset="0"/>
                <a:cs typeface="Lucida Sans Unicode" panose="020B0602030504020204" pitchFamily="34" charset="0"/>
              </a:rPr>
              <a:t>$cred | Export-Clixml C:\cred.xml</a:t>
            </a:r>
          </a:p>
        </p:txBody>
      </p:sp>
      <p:pic>
        <p:nvPicPr>
          <p:cNvPr id="5" name="Picture 4">
            <a:extLst>
              <a:ext uri="{FF2B5EF4-FFF2-40B4-BE49-F238E27FC236}">
                <a16:creationId xmlns:a16="http://schemas.microsoft.com/office/drawing/2014/main" id="{377187FA-A84C-4690-9B0E-FBC216EF8F92}"/>
              </a:ext>
            </a:extLst>
          </p:cNvPr>
          <p:cNvPicPr>
            <a:picLocks noChangeAspect="1"/>
          </p:cNvPicPr>
          <p:nvPr/>
        </p:nvPicPr>
        <p:blipFill>
          <a:blip r:embed="rId3"/>
          <a:stretch>
            <a:fillRect/>
          </a:stretch>
        </p:blipFill>
        <p:spPr>
          <a:xfrm>
            <a:off x="5514439" y="2824834"/>
            <a:ext cx="3063505" cy="2484335"/>
          </a:xfrm>
          <a:prstGeom prst="rect">
            <a:avLst/>
          </a:prstGeom>
        </p:spPr>
      </p:pic>
    </p:spTree>
    <p:extLst>
      <p:ext uri="{BB962C8B-B14F-4D97-AF65-F5344CB8AC3E}">
        <p14:creationId xmlns:p14="http://schemas.microsoft.com/office/powerpoint/2010/main" val="27411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77e74be-96b9-4697-8931-0292abbd56c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AEA0-3D4A-46FD-82AD-88E06F05FB0E}"/>
              </a:ext>
            </a:extLst>
          </p:cNvPr>
          <p:cNvSpPr>
            <a:spLocks noGrp="1"/>
          </p:cNvSpPr>
          <p:nvPr>
            <p:ph type="title"/>
          </p:nvPr>
        </p:nvSpPr>
        <p:spPr/>
        <p:txBody>
          <a:bodyPr/>
          <a:lstStyle/>
          <a:p>
            <a:r>
              <a:rPr lang="en-US" dirty="0"/>
              <a:t>Using Out-GridView</a:t>
            </a:r>
          </a:p>
        </p:txBody>
      </p:sp>
      <p:sp>
        <p:nvSpPr>
          <p:cNvPr id="4" name="Content Placeholder 2">
            <a:extLst>
              <a:ext uri="{FF2B5EF4-FFF2-40B4-BE49-F238E27FC236}">
                <a16:creationId xmlns:a16="http://schemas.microsoft.com/office/drawing/2014/main" id="{2220FCCF-F2E8-46EE-B3E2-B449EE52A1A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Out-GridView</a:t>
            </a:r>
            <a:r>
              <a:rPr lang="en-US" b="0" kern="0" dirty="0">
                <a:solidFill>
                  <a:srgbClr val="000000"/>
                </a:solidFill>
              </a:rPr>
              <a:t> can be used as a simple menu system</a:t>
            </a:r>
          </a:p>
          <a:p>
            <a:pPr marL="288925" lvl="1" indent="0">
              <a:buNone/>
            </a:pPr>
            <a:r>
              <a:rPr lang="en-US" kern="0" dirty="0">
                <a:solidFill>
                  <a:srgbClr val="000000"/>
                </a:solidFill>
                <a:latin typeface="Lucida Sans Unicode" panose="020B0602030504020204" pitchFamily="34" charset="0"/>
                <a:cs typeface="Lucida Sans Unicode" panose="020B0602030504020204" pitchFamily="34" charset="0"/>
              </a:rPr>
              <a:t>$selection = $users | Out-GridView -PassThru </a:t>
            </a:r>
            <a:endParaRPr lang="en-CA" kern="0" dirty="0">
              <a:solidFill>
                <a:srgbClr val="000000"/>
              </a:solidFill>
              <a:latin typeface="Lucida Sans Unicode" panose="020B0602030504020204" pitchFamily="34" charset="0"/>
              <a:cs typeface="Lucida Sans Unicode" panose="020B0602030504020204" pitchFamily="34" charset="0"/>
            </a:endParaRPr>
          </a:p>
          <a:p>
            <a:pPr lvl="0"/>
            <a:r>
              <a:rPr lang="en-US" b="0" kern="0" dirty="0">
                <a:solidFill>
                  <a:srgbClr val="000000"/>
                </a:solidFill>
              </a:rPr>
              <a:t>For more control over the items selected, you can use the </a:t>
            </a:r>
            <a:r>
              <a:rPr lang="en-US" b="0" i="1" kern="0" dirty="0">
                <a:solidFill>
                  <a:srgbClr val="000000"/>
                </a:solidFill>
              </a:rPr>
              <a:t>-</a:t>
            </a:r>
            <a:r>
              <a:rPr lang="en-US" b="0" i="1" kern="0" dirty="0" err="1">
                <a:solidFill>
                  <a:srgbClr val="000000"/>
                </a:solidFill>
              </a:rPr>
              <a:t>OutputMode</a:t>
            </a:r>
            <a:r>
              <a:rPr lang="en-US" b="0" i="1" kern="0" dirty="0">
                <a:solidFill>
                  <a:srgbClr val="000000"/>
                </a:solidFill>
              </a:rPr>
              <a:t> </a:t>
            </a:r>
            <a:r>
              <a:rPr lang="en-US" b="0" kern="0" dirty="0">
                <a:solidFill>
                  <a:srgbClr val="000000"/>
                </a:solidFill>
              </a:rPr>
              <a:t>parameter</a:t>
            </a:r>
          </a:p>
        </p:txBody>
      </p:sp>
      <p:graphicFrame>
        <p:nvGraphicFramePr>
          <p:cNvPr id="5" name="Table 4">
            <a:extLst>
              <a:ext uri="{FF2B5EF4-FFF2-40B4-BE49-F238E27FC236}">
                <a16:creationId xmlns:a16="http://schemas.microsoft.com/office/drawing/2014/main" id="{FD1BA4FB-304B-41DC-A101-D091EF699198}"/>
              </a:ext>
            </a:extLst>
          </p:cNvPr>
          <p:cNvGraphicFramePr>
            <a:graphicFrameLocks noGrp="1"/>
          </p:cNvGraphicFramePr>
          <p:nvPr>
            <p:extLst>
              <p:ext uri="{D42A27DB-BD31-4B8C-83A1-F6EECF244321}">
                <p14:modId xmlns:p14="http://schemas.microsoft.com/office/powerpoint/2010/main" val="4293392009"/>
              </p:ext>
            </p:extLst>
          </p:nvPr>
        </p:nvGraphicFramePr>
        <p:xfrm>
          <a:off x="680935" y="3540867"/>
          <a:ext cx="7587575" cy="2627702"/>
        </p:xfrm>
        <a:graphic>
          <a:graphicData uri="http://schemas.openxmlformats.org/drawingml/2006/table">
            <a:tbl>
              <a:tblPr firstRow="1" bandRow="1">
                <a:tableStyleId>{35758FB7-9AC5-4552-8A53-C91805E547FA}</a:tableStyleId>
              </a:tblPr>
              <a:tblGrid>
                <a:gridCol w="2065108">
                  <a:extLst>
                    <a:ext uri="{9D8B030D-6E8A-4147-A177-3AD203B41FA5}">
                      <a16:colId xmlns:a16="http://schemas.microsoft.com/office/drawing/2014/main" val="1417321126"/>
                    </a:ext>
                  </a:extLst>
                </a:gridCol>
                <a:gridCol w="5522467">
                  <a:extLst>
                    <a:ext uri="{9D8B030D-6E8A-4147-A177-3AD203B41FA5}">
                      <a16:colId xmlns:a16="http://schemas.microsoft.com/office/drawing/2014/main" val="1946656914"/>
                    </a:ext>
                  </a:extLst>
                </a:gridCol>
              </a:tblGrid>
              <a:tr h="481965">
                <a:tc>
                  <a:txBody>
                    <a:bodyPr/>
                    <a:lstStyle/>
                    <a:p>
                      <a:r>
                        <a:rPr lang="en-CA" dirty="0">
                          <a:solidFill>
                            <a:schemeClr val="tx1"/>
                          </a:solidFill>
                          <a:latin typeface="Segoe UI" panose="020B0502040204020203" pitchFamily="34" charset="0"/>
                          <a:cs typeface="Segoe UI" panose="020B0502040204020203" pitchFamily="34" charset="0"/>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solidFill>
                            <a:schemeClr val="tx1"/>
                          </a:solidFill>
                          <a:latin typeface="Segoe UI" panose="020B0502040204020203" pitchFamily="34" charset="0"/>
                          <a:cs typeface="Segoe UI" panose="020B0502040204020203"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8981608"/>
                  </a:ext>
                </a:extLst>
              </a:tr>
              <a:tr h="481965">
                <a:tc>
                  <a:txBody>
                    <a:bodyPr/>
                    <a:lstStyle/>
                    <a:p>
                      <a:r>
                        <a:rPr lang="en-CA" dirty="0">
                          <a:solidFill>
                            <a:schemeClr val="tx1"/>
                          </a:solidFill>
                          <a:latin typeface="Segoe UI" panose="020B0502040204020203" pitchFamily="34" charset="0"/>
                          <a:cs typeface="Segoe UI" panose="020B0502040204020203" pitchFamily="34" charset="0"/>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solidFill>
                            <a:schemeClr val="tx1"/>
                          </a:solidFill>
                          <a:latin typeface="Segoe UI" panose="020B0502040204020203" pitchFamily="34" charset="0"/>
                          <a:cs typeface="Segoe UI" panose="020B0502040204020203" pitchFamily="34" charset="0"/>
                        </a:rPr>
                        <a:t>Do not allow any rows to be selected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7734307"/>
                  </a:ext>
                </a:extLst>
              </a:tr>
              <a:tr h="831886">
                <a:tc>
                  <a:txBody>
                    <a:bodyPr/>
                    <a:lstStyle/>
                    <a:p>
                      <a:r>
                        <a:rPr lang="en-CA" dirty="0">
                          <a:solidFill>
                            <a:schemeClr val="tx1"/>
                          </a:solidFill>
                          <a:latin typeface="Segoe UI" panose="020B0502040204020203" pitchFamily="34" charset="0"/>
                          <a:cs typeface="Segoe UI" panose="020B0502040204020203" pitchFamily="34" charset="0"/>
                        </a:rPr>
                        <a:t>Single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solidFill>
                            <a:schemeClr val="tx1"/>
                          </a:solidFill>
                          <a:latin typeface="Segoe UI" panose="020B0502040204020203" pitchFamily="34" charset="0"/>
                          <a:cs typeface="Segoe UI" panose="020B0502040204020203" pitchFamily="34" charset="0"/>
                        </a:rPr>
                        <a:t>Allows zero rows or one row to be selected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278683"/>
                  </a:ext>
                </a:extLst>
              </a:tr>
              <a:tr h="831886">
                <a:tc>
                  <a:txBody>
                    <a:bodyPr/>
                    <a:lstStyle/>
                    <a:p>
                      <a:r>
                        <a:rPr lang="en-CA" dirty="0">
                          <a:solidFill>
                            <a:schemeClr val="tx1"/>
                          </a:solidFill>
                          <a:latin typeface="Segoe UI" panose="020B0502040204020203" pitchFamily="34" charset="0"/>
                          <a:cs typeface="Segoe UI" panose="020B0502040204020203" pitchFamily="34" charset="0"/>
                        </a:rPr>
                        <a:t>Multiple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solidFill>
                            <a:schemeClr val="tx1"/>
                          </a:solidFill>
                          <a:latin typeface="Segoe UI" panose="020B0502040204020203" pitchFamily="34" charset="0"/>
                          <a:cs typeface="Segoe UI" panose="020B0502040204020203" pitchFamily="34" charset="0"/>
                        </a:rPr>
                        <a:t>Allows zero rows, one row, or multiple rows to be selected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5273267"/>
                  </a:ext>
                </a:extLst>
              </a:tr>
            </a:tbl>
          </a:graphicData>
        </a:graphic>
      </p:graphicFrame>
    </p:spTree>
    <p:extLst>
      <p:ext uri="{BB962C8B-B14F-4D97-AF65-F5344CB8AC3E}">
        <p14:creationId xmlns:p14="http://schemas.microsoft.com/office/powerpoint/2010/main" val="322965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857e11e-50b9-43fe-b8ca-24661ff4ebd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751A-5943-405A-A6BC-7F8716C4AFF9}"/>
              </a:ext>
            </a:extLst>
          </p:cNvPr>
          <p:cNvSpPr>
            <a:spLocks noGrp="1"/>
          </p:cNvSpPr>
          <p:nvPr>
            <p:ph type="title"/>
          </p:nvPr>
        </p:nvSpPr>
        <p:spPr/>
        <p:txBody>
          <a:bodyPr/>
          <a:lstStyle/>
          <a:p>
            <a:r>
              <a:rPr lang="en-US" dirty="0"/>
              <a:t>Demonstration: Obtaining user input</a:t>
            </a:r>
          </a:p>
        </p:txBody>
      </p:sp>
      <p:sp>
        <p:nvSpPr>
          <p:cNvPr id="4" name="Content Placeholder 2">
            <a:extLst>
              <a:ext uri="{FF2B5EF4-FFF2-40B4-BE49-F238E27FC236}">
                <a16:creationId xmlns:a16="http://schemas.microsoft.com/office/drawing/2014/main" id="{B24E923D-9013-42C8-AFEB-1298DCE9DA6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obtain user input</a:t>
            </a:r>
          </a:p>
        </p:txBody>
      </p:sp>
    </p:spTree>
    <p:extLst>
      <p:ext uri="{BB962C8B-B14F-4D97-AF65-F5344CB8AC3E}">
        <p14:creationId xmlns:p14="http://schemas.microsoft.com/office/powerpoint/2010/main" val="295522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B5D5-8067-420E-AF43-036A7BB5D3E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D9C5346-4C68-4BC6-8FAC-6E9F0F8504B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038053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4639</Words>
  <Application>Microsoft Office PowerPoint</Application>
  <PresentationFormat>On-screen Show (4:3)</PresentationFormat>
  <Paragraphs>714</Paragraphs>
  <Slides>48</Slides>
  <Notes>48</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Lucida Sans Unicode</vt:lpstr>
      <vt:lpstr>Calibri</vt:lpstr>
      <vt:lpstr>Segoe UI</vt:lpstr>
      <vt:lpstr>Symbol</vt:lpstr>
      <vt:lpstr>Arial</vt:lpstr>
      <vt:lpstr>Wingdings</vt:lpstr>
      <vt:lpstr>Verdana</vt:lpstr>
      <vt:lpstr>Times New Roman</vt:lpstr>
      <vt:lpstr>NG_MOC_Core_ModuleNew2</vt:lpstr>
      <vt:lpstr>Module 9</vt:lpstr>
      <vt:lpstr>Module Overview</vt:lpstr>
      <vt:lpstr>Lesson 1: Accepting user input</vt:lpstr>
      <vt:lpstr>Identifying values that might change</vt:lpstr>
      <vt:lpstr>Using Read-Host</vt:lpstr>
      <vt:lpstr>Using Get-Credential</vt:lpstr>
      <vt:lpstr>Using Out-GridView</vt:lpstr>
      <vt:lpstr>Demonstration: Obtaining user input</vt:lpstr>
      <vt:lpstr>PowerPoint Presentation</vt:lpstr>
      <vt:lpstr>Passing parameters to a script</vt:lpstr>
      <vt:lpstr>Passing parameters to a script</vt:lpstr>
      <vt:lpstr>Demonstration: Obtaining user input by using parameters</vt:lpstr>
      <vt:lpstr>PowerPoint Presentation</vt:lpstr>
      <vt:lpstr>Lesson 2: Overview of script documentation</vt:lpstr>
      <vt:lpstr>Using comments to document a script</vt:lpstr>
      <vt:lpstr>Demonstration: Adding comments to a script</vt:lpstr>
      <vt:lpstr>PowerPoint Presentation</vt:lpstr>
      <vt:lpstr>Adding help information</vt:lpstr>
      <vt:lpstr>Demonstration: Adding help information to a script</vt:lpstr>
      <vt:lpstr>PowerPoint Presentation</vt:lpstr>
      <vt:lpstr>Lab A: Accepting data from users</vt:lpstr>
      <vt:lpstr>Lab Scenario</vt:lpstr>
      <vt:lpstr>Lab Review</vt:lpstr>
      <vt:lpstr>Lesson 3: Troubleshooting and error handling</vt:lpstr>
      <vt:lpstr>Understanding error messages</vt:lpstr>
      <vt:lpstr>Adding script output</vt:lpstr>
      <vt:lpstr>Using breakpoints</vt:lpstr>
      <vt:lpstr>Demonstration: Troubleshooting a script</vt:lpstr>
      <vt:lpstr>PowerPoint Presentation</vt:lpstr>
      <vt:lpstr>PowerPoint Presentation</vt:lpstr>
      <vt:lpstr>Understanding error actions</vt:lpstr>
      <vt:lpstr>Using Try..Catch</vt:lpstr>
      <vt:lpstr>Identifying specific errors to use with Try..Catch</vt:lpstr>
      <vt:lpstr>Demonstration: Handling errors</vt:lpstr>
      <vt:lpstr>PowerPoint Presentation</vt:lpstr>
      <vt:lpstr>Lesson 4: Functions and modules</vt:lpstr>
      <vt:lpstr>What are functions?</vt:lpstr>
      <vt:lpstr>Using variable scopes</vt:lpstr>
      <vt:lpstr>Demonstration: Creating a function in a script</vt:lpstr>
      <vt:lpstr>PowerPoint Presentation</vt:lpstr>
      <vt:lpstr>Creating a module</vt:lpstr>
      <vt:lpstr>Demonstration: Creating a module from a function</vt:lpstr>
      <vt:lpstr>PowerPoint Presentation</vt:lpstr>
      <vt:lpstr>Using dot sourcing</vt:lpstr>
      <vt:lpstr>Lab B: Implementing functions and modules</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2017-08-06T23:16:17Z</dcterms:created>
  <dcterms:modified xsi:type="dcterms:W3CDTF">2017-08-16T00:09:13Z</dcterms:modified>
</cp:coreProperties>
</file>