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7" r:id="rId34"/>
    <p:sldId id="287" r:id="rId35"/>
    <p:sldId id="288" r:id="rId36"/>
    <p:sldId id="298" r:id="rId37"/>
    <p:sldId id="289" r:id="rId38"/>
    <p:sldId id="290" r:id="rId39"/>
    <p:sldId id="299" r:id="rId40"/>
    <p:sldId id="291" r:id="rId41"/>
    <p:sldId id="292" r:id="rId42"/>
    <p:sldId id="293" r:id="rId43"/>
    <p:sldId id="294" r:id="rId44"/>
  </p:sldIdLst>
  <p:sldSz cx="9144000" cy="6858000" type="screen4x3"/>
  <p:notesSz cx="6858000" cy="9144000"/>
  <p:embeddedFontLst>
    <p:embeddedFont>
      <p:font typeface="Lucida Sans Typewriter" panose="020B0509030504030204" pitchFamily="49" charset="0"/>
      <p:regular r:id="rId46"/>
      <p:bold r:id="rId47"/>
      <p:italic r:id="rId48"/>
      <p:boldItalic r:id="rId49"/>
    </p:embeddedFont>
    <p:embeddedFont>
      <p:font typeface="Calibri" panose="020F0502020204030204"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Verdana" panose="020B0604030504040204" pitchFamily="3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441" autoAdjust="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sorterViewPr>
    <p:cViewPr>
      <p:scale>
        <a:sx n="100" d="100"/>
        <a:sy n="100" d="100"/>
      </p:scale>
      <p:origin x="0" y="-594"/>
    </p:cViewPr>
  </p:sorter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1B507-A203-4678-B547-0863E3416CDC}" type="datetimeFigureOut">
              <a:rPr lang="en-IN" smtClean="0"/>
              <a:t>15-08-2017</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50214B-0CC3-4527-98D6-C6435FCDC929}" type="slidenum">
              <a:rPr lang="en-IN" smtClean="0"/>
              <a:t>‹#›</a:t>
            </a:fld>
            <a:endParaRPr lang="en-IN" dirty="0"/>
          </a:p>
        </p:txBody>
      </p:sp>
    </p:spTree>
    <p:extLst>
      <p:ext uri="{BB962C8B-B14F-4D97-AF65-F5344CB8AC3E}">
        <p14:creationId xmlns:p14="http://schemas.microsoft.com/office/powerpoint/2010/main" val="162959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a:t>
            </a:r>
            <a:r>
              <a:rPr lang="en-IN" sz="1000" b="1" dirty="0">
                <a:latin typeface="Arial"/>
                <a:ea typeface="Calibri"/>
                <a:cs typeface="Times New Roman"/>
              </a:rPr>
              <a:t>: 60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a:t>
            </a:r>
            <a:r>
              <a:rPr lang="en-IN" sz="1000" b="1" dirty="0">
                <a:latin typeface="Arial"/>
                <a:ea typeface="Calibri"/>
                <a:cs typeface="Times New Roman"/>
              </a:rPr>
              <a:t>: 105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remoting architecture and security.</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Use advanced remoting techniques.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Create and manage persistent remoting sessions.</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Required materials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To teach this module, you need the Microsoft PowerPoint file </a:t>
            </a:r>
            <a:r>
              <a:rPr lang="en-IN" sz="1000" b="1" dirty="0">
                <a:latin typeface="Arial"/>
                <a:ea typeface="Calibri"/>
                <a:cs typeface="Segoe UI"/>
              </a:rPr>
              <a:t>10961C_10.pptx</a:t>
            </a:r>
            <a:r>
              <a:rPr lang="en-IN" sz="1000" dirty="0">
                <a:latin typeface="Arial"/>
                <a:ea typeface="Calibri"/>
                <a:cs typeface="Segoe UI"/>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Preparation tasks</a:t>
            </a:r>
            <a:endParaRPr lang="en-IN"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IN"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Read all of this module’s materials.</a:t>
            </a:r>
            <a:endParaRPr lang="en-IN"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Practice performing the labs.</a:t>
            </a:r>
            <a:endParaRPr lang="en-IN"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solidFill>
                  <a:srgbClr val="000000"/>
                </a:solidFill>
                <a:effectLst/>
                <a:latin typeface="Arial"/>
                <a:ea typeface="Times New Roman"/>
              </a:rPr>
              <a:t>Work through the Module Review and Takeaways section to determine how you will use the information to reinforce student learning and promote knowledge transfer to on-the-job performance</a:t>
            </a:r>
            <a:r>
              <a:rPr lang="en-US" sz="1000" dirty="0">
                <a:effectLst/>
                <a:latin typeface="Arial"/>
                <a:ea typeface="Times New Roman"/>
                <a:cs typeface="Segoe UI"/>
              </a:rPr>
              <a:t>.</a:t>
            </a:r>
            <a:endParaRPr lang="en-IN" sz="1000" dirty="0">
              <a:effectLst/>
              <a:latin typeface="Arial"/>
              <a:ea typeface="Times New Roman"/>
            </a:endParaRPr>
          </a:p>
          <a:p>
            <a:pPr>
              <a:lnSpc>
                <a:spcPct val="115000"/>
              </a:lnSpc>
              <a:spcAft>
                <a:spcPts val="1000"/>
              </a:spcAft>
            </a:pPr>
            <a:r>
              <a:rPr lang="en-CA" sz="1000" dirty="0">
                <a:solidFill>
                  <a:srgbClr val="000000"/>
                </a:solidFill>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r>
              <a:rPr lang="en-IN" sz="1000" dirty="0">
                <a:solidFill>
                  <a:srgbClr val="000000"/>
                </a:solidFill>
                <a:latin typeface="Arial"/>
                <a:ea typeface="Calibri"/>
                <a:cs typeface="Times New Roman"/>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359657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297546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has three additional slides.</a:t>
            </a:r>
          </a:p>
        </p:txBody>
      </p:sp>
      <p:sp>
        <p:nvSpPr>
          <p:cNvPr id="4" name="Slide Number Placeholder 3"/>
          <p:cNvSpPr>
            <a:spLocks noGrp="1"/>
          </p:cNvSpPr>
          <p:nvPr>
            <p:ph type="sldNum" sz="quarter" idx="10"/>
          </p:nvPr>
        </p:nvSpPr>
        <p:spPr/>
        <p:txBody>
          <a:bodyPr/>
          <a:lstStyle/>
          <a:p>
            <a:fld id="{9C50214B-0CC3-4527-98D6-C6435FCDC92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3596261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discuss remote and local execution.</a:t>
            </a:r>
          </a:p>
        </p:txBody>
      </p:sp>
      <p:sp>
        <p:nvSpPr>
          <p:cNvPr id="4" name="Slide Number Placeholder 3"/>
          <p:cNvSpPr>
            <a:spLocks noGrp="1"/>
          </p:cNvSpPr>
          <p:nvPr>
            <p:ph type="sldNum" sz="quarter" idx="10"/>
          </p:nvPr>
        </p:nvSpPr>
        <p:spPr/>
        <p:txBody>
          <a:bodyPr/>
          <a:lstStyle/>
          <a:p>
            <a:fld id="{9C50214B-0CC3-4527-98D6-C6435FCDC92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70095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talk about passing objects to remote computers.</a:t>
            </a:r>
          </a:p>
        </p:txBody>
      </p:sp>
      <p:sp>
        <p:nvSpPr>
          <p:cNvPr id="4" name="Slide Number Placeholder 3"/>
          <p:cNvSpPr>
            <a:spLocks noGrp="1"/>
          </p:cNvSpPr>
          <p:nvPr>
            <p:ph type="sldNum" sz="quarter" idx="10"/>
          </p:nvPr>
        </p:nvSpPr>
        <p:spPr/>
        <p:txBody>
          <a:bodyPr/>
          <a:lstStyle/>
          <a:p>
            <a:fld id="{9C50214B-0CC3-4527-98D6-C6435FCDC92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473762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Times New Roman"/>
              </a:rPr>
              <a:t>Use this slide to talk about using remote parameters.</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4127125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a </a:t>
            </a:r>
            <a:r>
              <a:rPr lang="ga-IE" sz="1000" dirty="0">
                <a:latin typeface="Arial"/>
                <a:ea typeface="Calibri"/>
                <a:cs typeface="Times New Roman"/>
              </a:rPr>
              <a:t>.</a:t>
            </a:r>
            <a:r>
              <a:rPr lang="en-IN" sz="1000" dirty="0">
                <a:latin typeface="Arial"/>
                <a:ea typeface="Calibri"/>
                <a:cs typeface="Times New Roman"/>
              </a:rPr>
              <a:t>txt demonstration </a:t>
            </a:r>
            <a:r>
              <a:rPr lang="ga-IE" sz="1000" dirty="0">
                <a:latin typeface="Arial"/>
                <a:ea typeface="Calibri"/>
                <a:cs typeface="Times New Roman"/>
              </a:rPr>
              <a:t>file </a:t>
            </a:r>
            <a:r>
              <a:rPr lang="en-IN" sz="1000" dirty="0">
                <a:latin typeface="Arial"/>
                <a:ea typeface="Calibri"/>
                <a:cs typeface="Times New Roman"/>
              </a:rPr>
              <a:t>with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at E:\Mod10\DemoCode\EnablingAndUsingRemoting.ps1.txt.</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Verify that you </a:t>
            </a:r>
            <a:r>
              <a:rPr lang="ga-IE" sz="1000" dirty="0">
                <a:latin typeface="Arial"/>
                <a:ea typeface="Calibri"/>
                <a:cs typeface="Times New Roman"/>
              </a:rPr>
              <a:t>have completed the preparation steps in the Module Overview slide </a:t>
            </a:r>
            <a:r>
              <a:rPr lang="en-IN" sz="1000" dirty="0">
                <a:latin typeface="Arial"/>
                <a:ea typeface="Calibri"/>
                <a:cs typeface="Times New Roman"/>
              </a:rPr>
              <a:t>I</a:t>
            </a:r>
            <a:r>
              <a:rPr lang="ga-IE" sz="1000" dirty="0">
                <a:latin typeface="Arial"/>
                <a:ea typeface="Calibri"/>
                <a:cs typeface="Times New Roman"/>
              </a:rPr>
              <a:t>nstructor </a:t>
            </a:r>
            <a:r>
              <a:rPr lang="en-IN" sz="1000" dirty="0">
                <a:latin typeface="Arial"/>
                <a:ea typeface="Calibri"/>
                <a:cs typeface="Times New Roman"/>
              </a:rPr>
              <a:t>n</a:t>
            </a:r>
            <a:r>
              <a:rPr lang="ga-IE" sz="1000" dirty="0">
                <a:latin typeface="Arial"/>
                <a:ea typeface="Calibri"/>
                <a:cs typeface="Times New Roman"/>
              </a:rPr>
              <a:t>otes</a:t>
            </a:r>
            <a:r>
              <a:rPr lang="en-IN" sz="1000" dirty="0">
                <a:latin typeface="Arial"/>
                <a:ea typeface="Calibri"/>
                <a:cs typeface="Times New Roman"/>
              </a:rPr>
              <a:t>, and </a:t>
            </a:r>
            <a:r>
              <a:rPr lang="ga-IE" sz="1000" dirty="0">
                <a:latin typeface="Arial"/>
                <a:ea typeface="Calibri"/>
                <a:cs typeface="Times New Roman"/>
              </a:rPr>
              <a:t>have started but </a:t>
            </a:r>
            <a:r>
              <a:rPr lang="en-IN" sz="1000" dirty="0">
                <a:latin typeface="Arial"/>
                <a:ea typeface="Calibri"/>
                <a:cs typeface="Times New Roman"/>
              </a:rPr>
              <a:t>not signed in </a:t>
            </a:r>
            <a:r>
              <a:rPr lang="ga-IE" sz="1000" dirty="0">
                <a:latin typeface="Arial"/>
                <a:ea typeface="Calibri"/>
                <a:cs typeface="Times New Roman"/>
              </a:rPr>
              <a:t>to the virtual machine </a:t>
            </a:r>
            <a:r>
              <a:rPr lang="en-IN" sz="1000" b="1" dirty="0">
                <a:latin typeface="Arial"/>
                <a:ea typeface="Calibri"/>
                <a:cs typeface="Times New Roman"/>
              </a:rPr>
              <a:t>10961C-LON-DC1</a:t>
            </a:r>
            <a:r>
              <a:rPr lang="en-IN" sz="1000" dirty="0">
                <a:latin typeface="Arial"/>
                <a:ea typeface="Calibri"/>
                <a:cs typeface="Times New Roman"/>
              </a:rPr>
              <a:t>. In addition, you should </a:t>
            </a:r>
            <a:r>
              <a:rPr lang="ga-IE" sz="1000" dirty="0">
                <a:latin typeface="Arial"/>
                <a:ea typeface="Calibri"/>
                <a:cs typeface="Times New Roman"/>
              </a:rPr>
              <a:t>hav</a:t>
            </a:r>
            <a:r>
              <a:rPr lang="en-IN" sz="1000" dirty="0">
                <a:latin typeface="Arial"/>
                <a:ea typeface="Calibri"/>
                <a:cs typeface="Times New Roman"/>
              </a:rPr>
              <a:t>e</a:t>
            </a:r>
            <a:r>
              <a:rPr lang="en-IN" sz="1000" b="1" dirty="0">
                <a:latin typeface="Arial"/>
                <a:ea typeface="Calibri"/>
                <a:cs typeface="Times New Roman"/>
              </a:rPr>
              <a:t> </a:t>
            </a:r>
            <a:r>
              <a:rPr lang="ga-IE" sz="1000" dirty="0">
                <a:latin typeface="Arial"/>
                <a:ea typeface="Calibri"/>
                <a:cs typeface="Times New Roman"/>
              </a:rPr>
              <a:t>started and signed in to the virtual machine </a:t>
            </a:r>
            <a:r>
              <a:rPr lang="en-IN" sz="1000" b="1" dirty="0">
                <a:latin typeface="Arial"/>
                <a:ea typeface="Calibri"/>
                <a:cs typeface="Times New Roman"/>
              </a:rPr>
              <a:t>10961C-LON-CL1</a:t>
            </a:r>
            <a:r>
              <a:rPr lang="en-IN" sz="1000" dirty="0">
                <a:latin typeface="Arial"/>
                <a:ea typeface="Calibri"/>
                <a:cs typeface="Times New Roman"/>
              </a:rPr>
              <a:t> </a:t>
            </a:r>
            <a:r>
              <a:rPr lang="ga-IE" sz="1000" dirty="0">
                <a:latin typeface="Arial"/>
                <a:ea typeface="Calibri"/>
                <a:cs typeface="Times New Roman"/>
              </a:rPr>
              <a:t>using the credentials </a:t>
            </a:r>
            <a:r>
              <a:rPr lang="en-IN" sz="1000" b="1" dirty="0">
                <a:latin typeface="Arial"/>
                <a:ea typeface="Calibri"/>
                <a:cs typeface="Times New Roman"/>
              </a:rPr>
              <a:t>Adatum\administrator</a:t>
            </a:r>
            <a:r>
              <a:rPr lang="ga-IE" sz="1000" dirty="0">
                <a:latin typeface="Arial"/>
                <a:ea typeface="Calibri"/>
                <a:cs typeface="Times New Roman"/>
              </a:rPr>
              <a:t> with</a:t>
            </a:r>
            <a:r>
              <a:rPr lang="en-IN" sz="1000" dirty="0">
                <a:latin typeface="Arial"/>
                <a:ea typeface="Calibri"/>
                <a:cs typeface="Times New Roman"/>
              </a:rPr>
              <a:t> the</a:t>
            </a:r>
            <a:r>
              <a:rPr lang="ga-IE" sz="1000" dirty="0">
                <a:latin typeface="Arial"/>
                <a:ea typeface="Calibri"/>
                <a:cs typeface="Times New Roman"/>
              </a:rPr>
              <a:t> 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Perform the d</a:t>
            </a:r>
            <a:r>
              <a:rPr lang="ga-IE" sz="1000" dirty="0">
                <a:latin typeface="Arial"/>
                <a:ea typeface="Calibri"/>
                <a:cs typeface="Times New Roman"/>
              </a:rPr>
              <a:t>emo</a:t>
            </a:r>
            <a:r>
              <a:rPr lang="en-IN" sz="1000" dirty="0">
                <a:latin typeface="Arial"/>
                <a:ea typeface="Calibri"/>
                <a:cs typeface="Times New Roman"/>
              </a:rPr>
              <a:t>nstration s</a:t>
            </a:r>
            <a:r>
              <a:rPr lang="ga-IE" sz="1000" dirty="0">
                <a:latin typeface="Arial"/>
                <a:ea typeface="Calibri"/>
                <a:cs typeface="Times New Roman"/>
              </a:rPr>
              <a:t>teps 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in the Windows PowerShell console application,</a:t>
            </a:r>
            <a:r>
              <a:rPr lang="ga-IE" sz="1000" dirty="0">
                <a:latin typeface="Arial"/>
                <a:ea typeface="Calibri"/>
                <a:cs typeface="Times New Roman"/>
              </a:rPr>
              <a:t> or the </a:t>
            </a:r>
            <a:r>
              <a:rPr lang="en-IN" sz="1000" b="1" dirty="0">
                <a:latin typeface="Arial"/>
                <a:ea typeface="Calibri"/>
                <a:cs typeface="Times New Roman"/>
              </a:rPr>
              <a:t>Console</a:t>
            </a:r>
            <a:r>
              <a:rPr lang="ga-IE" sz="1000" dirty="0">
                <a:latin typeface="Arial"/>
                <a:ea typeface="Calibri"/>
                <a:cs typeface="Times New Roman"/>
              </a:rPr>
              <a:t> pane of the Windows PowerShell </a:t>
            </a:r>
            <a:r>
              <a:rPr lang="en-IN" sz="1000" dirty="0">
                <a:latin typeface="Arial"/>
                <a:ea typeface="Calibri"/>
                <a:cs typeface="Times New Roman"/>
              </a:rPr>
              <a:t>Integrated Scripting Environment (</a:t>
            </a:r>
            <a:r>
              <a:rPr lang="ga-IE" sz="1000" dirty="0">
                <a:latin typeface="Arial"/>
                <a:ea typeface="Calibri"/>
                <a:cs typeface="Times New Roman"/>
              </a:rPr>
              <a:t>ISE</a:t>
            </a:r>
            <a:r>
              <a:rPr lang="en-IN" sz="1000" dirty="0">
                <a:latin typeface="Arial"/>
                <a:ea typeface="Calibri"/>
                <a:cs typeface="Times New Roman"/>
              </a:rPr>
              <a:t>)</a:t>
            </a:r>
            <a:r>
              <a:rPr lang="ga-IE" sz="1000" dirty="0">
                <a:latin typeface="Arial"/>
                <a:ea typeface="Calibri"/>
                <a:cs typeface="Times New Roman"/>
              </a:rPr>
              <a:t>. Also, ensure </a:t>
            </a:r>
            <a:r>
              <a:rPr lang="en-IN" sz="1000" dirty="0">
                <a:latin typeface="Arial"/>
                <a:ea typeface="Calibri"/>
                <a:cs typeface="Times New Roman"/>
              </a:rPr>
              <a:t>that the of Windows PowerShell (or the ISE) title bar says Administrator. If not, close the window, right-click the program icon, and then click </a:t>
            </a:r>
            <a:r>
              <a:rPr lang="en-IN" sz="1000" b="1" dirty="0">
                <a:latin typeface="Arial"/>
                <a:ea typeface="Calibri"/>
                <a:cs typeface="Times New Roman"/>
              </a:rPr>
              <a:t>Run as administrator</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the </a:t>
            </a:r>
            <a:r>
              <a:rPr lang="en-US" sz="1000" b="1" dirty="0">
                <a:effectLst/>
                <a:latin typeface="Arial"/>
                <a:ea typeface="Times New Roman"/>
                <a:cs typeface="Times New Roman"/>
              </a:rPr>
              <a:t>Start</a:t>
            </a:r>
            <a:r>
              <a:rPr lang="en-US" sz="1000" dirty="0">
                <a:effectLst/>
                <a:latin typeface="Arial"/>
                <a:ea typeface="Times New Roman"/>
                <a:cs typeface="Times New Roman"/>
              </a:rPr>
              <a:t> menu, right-click the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tile, and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To e</a:t>
            </a:r>
            <a:r>
              <a:rPr lang="ga-IE" sz="1000" dirty="0">
                <a:solidFill>
                  <a:srgbClr val="000000"/>
                </a:solidFill>
                <a:effectLst/>
                <a:latin typeface="Arial"/>
                <a:ea typeface="Times New Roman"/>
                <a:cs typeface="Times New Roman"/>
              </a:rPr>
              <a:t>nsure </a:t>
            </a:r>
            <a:r>
              <a:rPr lang="en-US" sz="1000" dirty="0">
                <a:solidFill>
                  <a:srgbClr val="000000"/>
                </a:solidFill>
                <a:effectLst/>
                <a:latin typeface="Arial"/>
                <a:ea typeface="Times New Roman"/>
                <a:cs typeface="Times New Roman"/>
              </a:rPr>
              <a:t>that </a:t>
            </a:r>
            <a:r>
              <a:rPr lang="ga-IE" sz="1000" dirty="0">
                <a:solidFill>
                  <a:srgbClr val="000000"/>
                </a:solidFill>
                <a:effectLst/>
                <a:latin typeface="Arial"/>
                <a:ea typeface="Times New Roman"/>
                <a:cs typeface="Times New Roman"/>
              </a:rPr>
              <a:t>you have the correct execution policy in place</a:t>
            </a:r>
            <a:r>
              <a:rPr lang="en-US" sz="1000" dirty="0">
                <a:solidFill>
                  <a:srgbClr val="000000"/>
                </a:solidFill>
                <a:effectLst/>
                <a:latin typeface="Arial"/>
                <a:ea typeface="Times New Roman"/>
                <a:cs typeface="Times New Roman"/>
              </a:rPr>
              <a:t>, in the Windows PowerShell command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Set-ExecutionPolicy RemoteSigned</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Execution Policy Change </a:t>
            </a:r>
            <a:r>
              <a:rPr lang="en-US" sz="1000" dirty="0">
                <a:solidFill>
                  <a:srgbClr val="000000"/>
                </a:solidFill>
                <a:effectLst/>
                <a:latin typeface="Arial"/>
                <a:ea typeface="Times New Roman"/>
                <a:cs typeface="Times New Roman"/>
              </a:rPr>
              <a:t>dialog box, click</a:t>
            </a:r>
            <a:r>
              <a:rPr lang="en-US" sz="1000" b="1" dirty="0">
                <a:effectLst/>
                <a:latin typeface="Arial"/>
                <a:ea typeface="Times New Roman"/>
                <a:cs typeface="Times New Roman"/>
              </a:rPr>
              <a:t> Yes</a:t>
            </a:r>
            <a:r>
              <a:rPr lang="en-US" sz="1000" dirty="0">
                <a:solidFill>
                  <a:srgbClr val="000000"/>
                </a:solidFill>
                <a:effectLst/>
                <a:latin typeface="Arial"/>
                <a:ea typeface="Times New Roman"/>
                <a:cs typeface="Times New Roman"/>
              </a:rPr>
              <a:t>.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Enable-PSRemoting</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If you receive an error about a network connection being Public, point out the error to students, and explain that this is a common error. Then run the following command:</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Enable-PSRemoting -SkipNetworkProfileCheck</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60336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 or press </a:t>
            </a:r>
            <a:r>
              <a:rPr lang="en-US" sz="1000" b="1" dirty="0">
                <a:solidFill>
                  <a:prstClr val="black"/>
                </a:solidFill>
                <a:latin typeface="Arial"/>
                <a:ea typeface="Times New Roman"/>
                <a:cs typeface="Times New Roman"/>
              </a:rPr>
              <a:t>Y</a:t>
            </a:r>
            <a:r>
              <a:rPr lang="en-US" sz="1000" dirty="0">
                <a:solidFill>
                  <a:srgbClr val="000000"/>
                </a:solidFill>
                <a:latin typeface="Arial"/>
                <a:ea typeface="Times New Roman"/>
                <a:cs typeface="Times New Roman"/>
              </a:rPr>
              <a:t> to confirm all dialog boxes.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Enter-PSSession –ComputerName LON-DC1</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Get-Process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Exit-PSSession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Invoke-Command –ComputerName LON-CL1,LON-DC1 –ScriptBlock { Get-EventLog –LogName Security –Newest 10 }</a:t>
            </a:r>
            <a:endParaRPr lang="en-IN" sz="1000" dirty="0">
              <a:solidFill>
                <a:prstClr val="black"/>
              </a:solidFill>
              <a:latin typeface="Arial"/>
              <a:ea typeface="Times New Roman"/>
              <a:cs typeface="Times New Roman"/>
            </a:endParaRPr>
          </a:p>
          <a:p>
            <a:pPr marL="228600" lvl="0" indent="-228600">
              <a:lnSpc>
                <a:spcPct val="115000"/>
              </a:lnSpc>
              <a:spcAft>
                <a:spcPts val="1000"/>
              </a:spcAft>
              <a:buFont typeface="+mj-lt"/>
              <a:buAutoNum type="arabicPeriod" startAt="5"/>
            </a:pPr>
            <a:r>
              <a:rPr lang="en-IN" sz="1000" dirty="0">
                <a:solidFill>
                  <a:prstClr val="black"/>
                </a:solidFill>
                <a:latin typeface="Arial"/>
                <a:ea typeface="Calibri"/>
                <a:cs typeface="Times New Roman"/>
              </a:rPr>
              <a:t>Leave the Windows PowerShell command window open for the next demonstration.</a:t>
            </a:r>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16</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3272124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525672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Provide a brief overview of the lesson content. </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might you configure remoting to use ports other than the default ports?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In most cases, you would not do so. The best reason to configure remoting to use different ports is when your organization uses an application that has to use the same ports.</a:t>
            </a:r>
          </a:p>
        </p:txBody>
      </p:sp>
      <p:sp>
        <p:nvSpPr>
          <p:cNvPr id="4" name="Slide Number Placeholder 3"/>
          <p:cNvSpPr>
            <a:spLocks noGrp="1"/>
          </p:cNvSpPr>
          <p:nvPr>
            <p:ph type="sldNum" sz="quarter" idx="10"/>
          </p:nvPr>
        </p:nvSpPr>
        <p:spPr/>
        <p:txBody>
          <a:bodyPr/>
          <a:lstStyle/>
          <a:p>
            <a:fld id="{9C50214B-0CC3-4527-98D6-C6435FCDC92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3692501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68389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The lesson and lab on delegated administration in this module is practical, real-world, and useful. However, it is less urgent in terms of students needing to leave the class with a good understanding of delegated administration. If you are running short on time, skip the last lesson and lab in this module and instruct students to explore that material on their own. </a:t>
            </a:r>
          </a:p>
          <a:p>
            <a:pPr>
              <a:lnSpc>
                <a:spcPct val="115000"/>
              </a:lnSpc>
              <a:spcAft>
                <a:spcPts val="1000"/>
              </a:spcAft>
            </a:pPr>
            <a:r>
              <a:rPr lang="en-IN" sz="1000" b="1" u="sng" dirty="0">
                <a:latin typeface="Arial"/>
                <a:ea typeface="Calibri"/>
                <a:cs typeface="Segoe UI"/>
              </a:rPr>
              <a:t>Demonstration Preparation:</a:t>
            </a:r>
            <a:endParaRPr lang="en-IN" sz="1000" dirty="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a:t>
            </a:r>
            <a:r>
              <a:rPr lang="en-IN" sz="1000" dirty="0">
                <a:solidFill>
                  <a:srgbClr val="000000"/>
                </a:solidFill>
                <a:latin typeface="Arial"/>
                <a:ea typeface="Calibri"/>
                <a:cs typeface="Times New Roman"/>
              </a:rPr>
              <a:t>l</a:t>
            </a:r>
            <a:r>
              <a:rPr lang="ga-IE" sz="1000">
                <a:solidFill>
                  <a:srgbClr val="000000"/>
                </a:solidFill>
                <a:latin typeface="Arial"/>
                <a:ea typeface="Calibri"/>
                <a:cs typeface="Times New Roman"/>
              </a:rPr>
              <a:t>esson in this module. To prepare for them</a:t>
            </a:r>
            <a:r>
              <a:rPr lang="en-IN" sz="1000" dirty="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IN" sz="1000" dirty="0">
                <a:solidFill>
                  <a:srgbClr val="000000"/>
                </a:solidFill>
                <a:latin typeface="Arial"/>
                <a:ea typeface="Calibri"/>
                <a:cs typeface="Times New Roman"/>
              </a:rPr>
              <a:t>:</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a:effectLst/>
                <a:latin typeface="Arial"/>
                <a:ea typeface="Times New Roman"/>
                <a:cs typeface="Segoe UI"/>
              </a:rPr>
              <a:t>Start the virtual machine </a:t>
            </a:r>
            <a:r>
              <a:rPr lang="en-US" sz="1000" b="1" dirty="0">
                <a:effectLst/>
                <a:latin typeface="Arial"/>
                <a:ea typeface="Times New Roman"/>
                <a:cs typeface="Segoe UI"/>
              </a:rPr>
              <a:t>10961C-LON-DC1</a:t>
            </a:r>
            <a:r>
              <a:rPr lang="en-US" sz="1000" dirty="0">
                <a:effectLst/>
                <a:latin typeface="Arial"/>
                <a:ea typeface="Times New Roman"/>
                <a:cs typeface="Segoe UI"/>
              </a:rPr>
              <a:t>,</a:t>
            </a:r>
            <a:r>
              <a:rPr lang="en-US" sz="1000" b="1" dirty="0">
                <a:effectLst/>
                <a:latin typeface="Arial"/>
                <a:ea typeface="Times New Roman"/>
                <a:cs typeface="Segoe UI"/>
              </a:rPr>
              <a:t> </a:t>
            </a:r>
            <a:r>
              <a:rPr lang="ga-IE" sz="1000">
                <a:effectLst/>
                <a:latin typeface="Arial"/>
                <a:ea typeface="Times New Roman"/>
                <a:cs typeface="Segoe UI"/>
              </a:rPr>
              <a:t>but do not sign in</a:t>
            </a:r>
            <a:r>
              <a:rPr lang="en-US" sz="1000" dirty="0">
                <a:effectLst/>
                <a:latin typeface="Arial"/>
                <a:ea typeface="Times New Roman"/>
                <a:cs typeface="Segoe UI"/>
              </a:rPr>
              <a:t>.</a:t>
            </a:r>
            <a:endParaRPr lang="en-IN" sz="1000"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ga-IE" sz="1000">
                <a:effectLst/>
                <a:latin typeface="Arial"/>
                <a:ea typeface="Times New Roman"/>
                <a:cs typeface="Segoe UI"/>
              </a:rPr>
              <a:t>Start the </a:t>
            </a:r>
            <a:r>
              <a:rPr lang="en-US" sz="1000" b="1" dirty="0">
                <a:effectLst/>
                <a:latin typeface="Arial"/>
                <a:ea typeface="Times New Roman"/>
                <a:cs typeface="Segoe UI"/>
              </a:rPr>
              <a:t>10961C-LON-CL1</a:t>
            </a:r>
            <a:r>
              <a:rPr lang="ga-IE" sz="1000">
                <a:effectLst/>
                <a:latin typeface="Arial"/>
                <a:ea typeface="Times New Roman"/>
                <a:cs typeface="Segoe UI"/>
              </a:rPr>
              <a:t> virtual machine and </a:t>
            </a:r>
            <a:r>
              <a:rPr lang="en-US" sz="1000" dirty="0">
                <a:effectLst/>
                <a:latin typeface="Arial"/>
                <a:ea typeface="Times New Roman"/>
                <a:cs typeface="Segoe UI"/>
              </a:rPr>
              <a:t>sign in</a:t>
            </a:r>
            <a:r>
              <a:rPr lang="ga-IE" sz="1000">
                <a:effectLst/>
                <a:latin typeface="Arial"/>
                <a:ea typeface="Times New Roman"/>
                <a:cs typeface="Segoe UI"/>
              </a:rPr>
              <a:t> with </a:t>
            </a:r>
            <a:r>
              <a:rPr lang="en-US" sz="1000" dirty="0">
                <a:effectLst/>
                <a:latin typeface="Arial"/>
                <a:ea typeface="Times New Roman"/>
                <a:cs typeface="Segoe UI"/>
              </a:rPr>
              <a:t>the </a:t>
            </a:r>
            <a:r>
              <a:rPr lang="ga-IE" sz="1000">
                <a:effectLst/>
                <a:latin typeface="Arial"/>
                <a:ea typeface="Times New Roman"/>
                <a:cs typeface="Segoe UI"/>
              </a:rPr>
              <a:t>user name </a:t>
            </a:r>
            <a:r>
              <a:rPr lang="en-US" sz="1000" b="1" dirty="0">
                <a:effectLst/>
                <a:latin typeface="Arial"/>
                <a:ea typeface="Times New Roman"/>
                <a:cs typeface="Segoe UI"/>
              </a:rPr>
              <a:t>Adatum\Administrator</a:t>
            </a:r>
            <a:r>
              <a:rPr lang="ga-IE" sz="1000">
                <a:effectLst/>
                <a:latin typeface="Arial"/>
                <a:ea typeface="Times New Roman"/>
                <a:cs typeface="Segoe UI"/>
              </a:rPr>
              <a:t> and password </a:t>
            </a:r>
            <a:r>
              <a:rPr lang="en-US" sz="1000" b="1" dirty="0">
                <a:effectLst/>
                <a:latin typeface="Arial"/>
                <a:ea typeface="Times New Roman"/>
                <a:cs typeface="Segoe UI"/>
              </a:rPr>
              <a:t>Pa55w.rd</a:t>
            </a:r>
            <a:r>
              <a:rPr lang="en-US" sz="1000" dirty="0">
                <a:effectLst/>
                <a:latin typeface="Arial"/>
                <a:ea typeface="Times New Roman"/>
                <a:cs typeface="Segoe UI"/>
              </a:rPr>
              <a:t>.</a:t>
            </a:r>
            <a:r>
              <a:rPr lang="en-US" sz="1000" b="1" dirty="0">
                <a:effectLst/>
                <a:latin typeface="Arial"/>
                <a:ea typeface="Times New Roman"/>
                <a:cs typeface="Segoe UI"/>
              </a:rPr>
              <a:t> </a:t>
            </a:r>
            <a:r>
              <a:rPr lang="ga-IE" sz="1000">
                <a:effectLst/>
                <a:latin typeface="Arial"/>
                <a:ea typeface="Times New Roman"/>
                <a:cs typeface="Segoe UI"/>
              </a:rPr>
              <a:t>(Start the </a:t>
            </a:r>
            <a:r>
              <a:rPr lang="en-US" sz="1000" b="1" dirty="0">
                <a:effectLst/>
                <a:latin typeface="Arial"/>
                <a:ea typeface="Times New Roman"/>
                <a:cs typeface="Segoe UI"/>
              </a:rPr>
              <a:t>10961C-LON-DC1</a:t>
            </a:r>
            <a:r>
              <a:rPr lang="en-US" sz="1000" dirty="0">
                <a:effectLst/>
                <a:latin typeface="Arial"/>
                <a:ea typeface="Times New Roman"/>
                <a:cs typeface="Segoe UI"/>
              </a:rPr>
              <a:t> virtual machine </a:t>
            </a:r>
            <a:r>
              <a:rPr lang="ga-IE" sz="1000">
                <a:effectLst/>
                <a:latin typeface="Arial"/>
                <a:ea typeface="Times New Roman"/>
                <a:cs typeface="Segoe UI"/>
              </a:rPr>
              <a:t>before </a:t>
            </a:r>
            <a:r>
              <a:rPr lang="en-US" sz="1000" dirty="0">
                <a:effectLst/>
                <a:latin typeface="Arial"/>
                <a:ea typeface="Times New Roman"/>
                <a:cs typeface="Segoe UI"/>
              </a:rPr>
              <a:t>signing in </a:t>
            </a:r>
            <a:r>
              <a:rPr lang="ga-IE" sz="1000">
                <a:effectLst/>
                <a:latin typeface="Arial"/>
                <a:ea typeface="Times New Roman"/>
                <a:cs typeface="Segoe UI"/>
              </a:rPr>
              <a:t>to the </a:t>
            </a:r>
            <a:r>
              <a:rPr lang="en-US" sz="1000" b="1" dirty="0">
                <a:effectLst/>
                <a:latin typeface="Arial"/>
                <a:ea typeface="Times New Roman"/>
                <a:cs typeface="Segoe UI"/>
              </a:rPr>
              <a:t>10961C-LON-CL1</a:t>
            </a:r>
            <a:r>
              <a:rPr lang="ga-IE" sz="1000">
                <a:effectLst/>
                <a:latin typeface="Arial"/>
                <a:ea typeface="Times New Roman"/>
                <a:cs typeface="Segoe UI"/>
              </a:rPr>
              <a:t> virtual machine</a:t>
            </a:r>
            <a:r>
              <a:rPr lang="en-US" sz="1000" dirty="0">
                <a:effectLst/>
                <a:latin typeface="Arial"/>
                <a:ea typeface="Times New Roman"/>
                <a:cs typeface="Segoe UI"/>
              </a:rPr>
              <a:t>.</a:t>
            </a:r>
            <a:r>
              <a:rPr lang="ga-IE" sz="1000">
                <a:effectLst/>
                <a:latin typeface="Arial"/>
                <a:ea typeface="Times New Roman"/>
                <a:cs typeface="Segoe UI"/>
              </a:rPr>
              <a:t>)</a:t>
            </a:r>
            <a:endParaRPr lang="en-IN" sz="1000" dirty="0">
              <a:effectLst/>
              <a:latin typeface="Arial"/>
              <a:ea typeface="Times New Roman"/>
              <a:cs typeface="Segoe UI"/>
            </a:endParaRPr>
          </a:p>
          <a:p>
            <a:pPr>
              <a:lnSpc>
                <a:spcPct val="115000"/>
              </a:lnSpc>
              <a:spcAft>
                <a:spcPts val="1000"/>
              </a:spcAft>
            </a:pPr>
            <a:r>
              <a:rPr lang="en-IN" sz="1000" dirty="0">
                <a:latin typeface="Arial"/>
                <a:ea typeface="Calibri"/>
                <a:cs typeface="Times New Roman"/>
              </a:rPr>
              <a:t>You should perform the demonstration steps </a:t>
            </a:r>
            <a:r>
              <a:rPr lang="ga-IE" sz="1000">
                <a:latin typeface="Arial"/>
                <a:ea typeface="Calibri"/>
                <a:cs typeface="Times New Roman"/>
              </a:rPr>
              <a:t>on the </a:t>
            </a:r>
            <a:r>
              <a:rPr lang="en-IN" sz="1000" b="1" dirty="0">
                <a:latin typeface="Arial"/>
                <a:ea typeface="Calibri"/>
                <a:cs typeface="Times New Roman"/>
              </a:rPr>
              <a:t>10961C-LON-CL1</a:t>
            </a:r>
            <a:r>
              <a:rPr lang="ga-IE" sz="1000">
                <a:latin typeface="Arial"/>
                <a:ea typeface="Calibri"/>
                <a:cs typeface="Times New Roman"/>
              </a:rPr>
              <a:t> virtual machine in either the Windows PowerShell </a:t>
            </a:r>
            <a:r>
              <a:rPr lang="en-IN" sz="1000" dirty="0">
                <a:latin typeface="Arial"/>
                <a:ea typeface="Calibri"/>
                <a:cs typeface="Times New Roman"/>
              </a:rPr>
              <a:t>command window</a:t>
            </a:r>
            <a:r>
              <a:rPr lang="ga-IE" sz="1000">
                <a:latin typeface="Arial"/>
                <a:ea typeface="Calibri"/>
                <a:cs typeface="Times New Roman"/>
              </a:rPr>
              <a:t> or in the Windows PowerShell </a:t>
            </a:r>
            <a:r>
              <a:rPr lang="en-IN" sz="1000" dirty="0">
                <a:latin typeface="Arial"/>
                <a:ea typeface="Calibri"/>
                <a:cs typeface="Times New Roman"/>
              </a:rPr>
              <a:t>Integrated Scripting Environment (</a:t>
            </a:r>
            <a:r>
              <a:rPr lang="ga-IE" sz="1000">
                <a:latin typeface="Arial"/>
                <a:ea typeface="Calibri"/>
                <a:cs typeface="Times New Roman"/>
              </a:rPr>
              <a:t>ISE</a:t>
            </a:r>
            <a:r>
              <a:rPr lang="en-IN" sz="1000" dirty="0">
                <a:latin typeface="Arial"/>
                <a:ea typeface="Calibri"/>
                <a:cs typeface="Times New Roman"/>
              </a:rPr>
              <a:t>)</a:t>
            </a:r>
            <a:r>
              <a:rPr lang="ga-IE" sz="1000">
                <a:latin typeface="Arial"/>
                <a:ea typeface="Calibri"/>
                <a:cs typeface="Times New Roman"/>
              </a:rPr>
              <a:t>. </a:t>
            </a:r>
            <a:r>
              <a:rPr lang="en-IN" sz="1000" dirty="0">
                <a:latin typeface="Arial"/>
                <a:ea typeface="Calibri"/>
                <a:cs typeface="Times New Roman"/>
              </a:rPr>
              <a:t>S</a:t>
            </a:r>
            <a:r>
              <a:rPr lang="ga-IE" sz="1000">
                <a:latin typeface="Arial"/>
                <a:ea typeface="Calibri"/>
                <a:cs typeface="Times New Roman"/>
              </a:rPr>
              <a:t>ome </a:t>
            </a:r>
            <a:r>
              <a:rPr lang="en-IN" sz="1000" dirty="0">
                <a:latin typeface="Arial"/>
                <a:ea typeface="Calibri"/>
                <a:cs typeface="Times New Roman"/>
              </a:rPr>
              <a:t>demonstrations</a:t>
            </a:r>
            <a:r>
              <a:rPr lang="ga-IE" sz="1000">
                <a:latin typeface="Arial"/>
                <a:ea typeface="Calibri"/>
                <a:cs typeface="Times New Roman"/>
              </a:rPr>
              <a:t> may explicitly call out which one to use. </a:t>
            </a:r>
            <a:endParaRPr lang="en-IN" sz="1000" dirty="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 or steps are numerous</a:t>
            </a:r>
            <a:r>
              <a:rPr lang="en-IN" sz="1000" dirty="0">
                <a:latin typeface="Arial"/>
                <a:ea typeface="Calibri"/>
                <a:cs typeface="Times New Roman"/>
              </a:rPr>
              <a:t>, consider using the provided </a:t>
            </a:r>
            <a:r>
              <a:rPr lang="ga-IE" sz="1000">
                <a:latin typeface="Arial"/>
                <a:ea typeface="Calibri"/>
                <a:cs typeface="Times New Roman"/>
              </a:rPr>
              <a:t>.ps1 </a:t>
            </a:r>
            <a:r>
              <a:rPr lang="en-IN" sz="1000" dirty="0">
                <a:latin typeface="Arial"/>
                <a:ea typeface="Calibri"/>
                <a:cs typeface="Times New Roman"/>
              </a:rPr>
              <a:t>demonstration </a:t>
            </a:r>
            <a:r>
              <a:rPr lang="ga-IE" sz="1000">
                <a:latin typeface="Arial"/>
                <a:ea typeface="Calibri"/>
                <a:cs typeface="Times New Roman"/>
              </a:rPr>
              <a:t>files</a:t>
            </a:r>
            <a:r>
              <a:rPr lang="en-IN" sz="1000" dirty="0">
                <a:latin typeface="Arial"/>
                <a:ea typeface="Calibri"/>
                <a:cs typeface="Times New Roman"/>
              </a:rPr>
              <a:t>, which you can open in and use in the ISE</a:t>
            </a:r>
            <a:r>
              <a:rPr lang="ga-IE" sz="1000">
                <a:latin typeface="Arial"/>
                <a:ea typeface="Calibri"/>
                <a:cs typeface="Times New Roman"/>
              </a:rPr>
              <a:t>. Where </a:t>
            </a:r>
            <a:r>
              <a:rPr lang="en-IN" sz="1000" dirty="0">
                <a:latin typeface="Arial"/>
                <a:ea typeface="Calibri"/>
                <a:cs typeface="Times New Roman"/>
              </a:rPr>
              <a:t>these file </a:t>
            </a:r>
            <a:r>
              <a:rPr lang="ga-IE" sz="1000">
                <a:latin typeface="Arial"/>
                <a:ea typeface="Calibri"/>
                <a:cs typeface="Times New Roman"/>
              </a:rPr>
              <a:t>are available</a:t>
            </a:r>
            <a:r>
              <a:rPr lang="en-IN" sz="1000" dirty="0">
                <a:latin typeface="Arial"/>
                <a:ea typeface="Calibri"/>
                <a:cs typeface="Times New Roman"/>
              </a:rPr>
              <a:t>, they </a:t>
            </a:r>
            <a:r>
              <a:rPr lang="ga-IE" sz="1000">
                <a:latin typeface="Arial"/>
                <a:ea typeface="Calibri"/>
                <a:cs typeface="Times New Roman"/>
              </a:rPr>
              <a:t>will be called out in the demonstration Instructor Notes</a:t>
            </a:r>
            <a:r>
              <a:rPr lang="en-IN" sz="1000" dirty="0">
                <a:latin typeface="Arial"/>
                <a:ea typeface="Calibri"/>
                <a:cs typeface="Times New Roman"/>
              </a:rPr>
              <a:t> section</a:t>
            </a:r>
            <a:r>
              <a:rPr lang="ga-IE" sz="1000">
                <a:latin typeface="Arial"/>
                <a:ea typeface="Calibri"/>
                <a:cs typeface="Times New Roman"/>
              </a:rPr>
              <a:t>. The</a:t>
            </a:r>
            <a:r>
              <a:rPr lang="en-IN" sz="1000" dirty="0">
                <a:latin typeface="Arial"/>
                <a:ea typeface="Calibri"/>
                <a:cs typeface="Times New Roman"/>
              </a:rPr>
              <a:t>se files</a:t>
            </a:r>
            <a:r>
              <a:rPr lang="ga-IE" sz="1000">
                <a:latin typeface="Arial"/>
                <a:ea typeface="Calibri"/>
                <a:cs typeface="Times New Roman"/>
              </a:rPr>
              <a:t> are available on the </a:t>
            </a:r>
            <a:r>
              <a:rPr lang="en-IN" sz="1000" b="1" dirty="0">
                <a:latin typeface="Arial"/>
                <a:ea typeface="Calibri"/>
                <a:cs typeface="Times New Roman"/>
              </a:rPr>
              <a:t>10961C-LON-CL1</a:t>
            </a:r>
            <a:r>
              <a:rPr lang="en-IN" sz="1000" dirty="0">
                <a:latin typeface="Arial"/>
                <a:ea typeface="Calibri"/>
                <a:cs typeface="Times New Roman"/>
              </a:rPr>
              <a:t> virtual machine </a:t>
            </a:r>
            <a:r>
              <a:rPr lang="ga-IE" sz="1000">
                <a:latin typeface="Arial"/>
                <a:ea typeface="Calibri"/>
                <a:cs typeface="Times New Roman"/>
              </a:rPr>
              <a:t>at E:\Mod</a:t>
            </a:r>
            <a:r>
              <a:rPr lang="en-IN" sz="1000" dirty="0">
                <a:latin typeface="Arial"/>
                <a:ea typeface="Calibri"/>
                <a:cs typeface="Times New Roman"/>
              </a:rPr>
              <a:t>10</a:t>
            </a:r>
            <a:r>
              <a:rPr lang="ga-IE" sz="1000">
                <a:latin typeface="Arial"/>
                <a:ea typeface="Calibri"/>
                <a:cs typeface="Times New Roman"/>
              </a:rPr>
              <a:t>\Democode</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9C50214B-0CC3-4527-98D6-C6435FCDC929}"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266469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sz="1000" dirty="0">
              <a:latin typeface="Arial"/>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038634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that some Windows PowerShell experts consider this the preferred way to send variable data to a Windows PowerShell remoting computer. This is because it specifies the value in the variable rather than the entire variable and therefore evokes less processing to do so.</a:t>
            </a:r>
          </a:p>
          <a:p>
            <a:pPr>
              <a:lnSpc>
                <a:spcPct val="115000"/>
              </a:lnSpc>
              <a:spcAft>
                <a:spcPts val="1000"/>
              </a:spcAft>
            </a:pPr>
            <a:r>
              <a:rPr lang="en-IN" sz="1000" dirty="0">
                <a:latin typeface="Arial"/>
                <a:ea typeface="Calibri"/>
                <a:cs typeface="Times New Roman"/>
              </a:rPr>
              <a:t>This topic has an additional slide.</a:t>
            </a:r>
          </a:p>
        </p:txBody>
      </p:sp>
      <p:sp>
        <p:nvSpPr>
          <p:cNvPr id="4" name="Slide Number Placeholder 3"/>
          <p:cNvSpPr>
            <a:spLocks noGrp="1"/>
          </p:cNvSpPr>
          <p:nvPr>
            <p:ph type="sldNum" sz="quarter" idx="10"/>
          </p:nvPr>
        </p:nvSpPr>
        <p:spPr/>
        <p:txBody>
          <a:bodyPr/>
          <a:lstStyle/>
          <a:p>
            <a:fld id="{9C50214B-0CC3-4527-98D6-C6435FCDC929}"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348700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Emphasis the variable value is used in </a:t>
            </a:r>
            <a:r>
              <a:rPr lang="en-IN" sz="1000" b="1" dirty="0">
                <a:latin typeface="Arial"/>
                <a:ea typeface="Calibri"/>
                <a:cs typeface="Times New Roman"/>
              </a:rPr>
              <a:t>Invoke-Command</a:t>
            </a:r>
            <a:r>
              <a:rPr lang="en-IN"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9C50214B-0CC3-4527-98D6-C6435FCDC929}"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67465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a </a:t>
            </a:r>
            <a:r>
              <a:rPr lang="ga-IE" sz="1000" dirty="0">
                <a:latin typeface="Arial"/>
                <a:ea typeface="Calibri"/>
                <a:cs typeface="Times New Roman"/>
              </a:rPr>
              <a:t>.</a:t>
            </a:r>
            <a:r>
              <a:rPr lang="en-IN" sz="1000" dirty="0">
                <a:latin typeface="Arial"/>
                <a:ea typeface="Calibri"/>
                <a:cs typeface="Times New Roman"/>
              </a:rPr>
              <a:t>txt demonstration </a:t>
            </a:r>
            <a:r>
              <a:rPr lang="ga-IE" sz="1000" dirty="0">
                <a:latin typeface="Arial"/>
                <a:ea typeface="Calibri"/>
                <a:cs typeface="Times New Roman"/>
              </a:rPr>
              <a:t>file </a:t>
            </a:r>
            <a:r>
              <a:rPr lang="en-IN" sz="1000" dirty="0">
                <a:latin typeface="Arial"/>
                <a:ea typeface="Calibri"/>
                <a:cs typeface="Times New Roman"/>
              </a:rPr>
              <a:t>with these commands </a:t>
            </a:r>
            <a:r>
              <a:rPr lang="ga-IE" sz="1000" dirty="0">
                <a:latin typeface="Arial"/>
                <a:ea typeface="Calibri"/>
                <a:cs typeface="Times New Roman"/>
              </a:rPr>
              <a:t>on the virtual machine </a:t>
            </a:r>
            <a:r>
              <a:rPr lang="en-IN" sz="1000" dirty="0">
                <a:latin typeface="Arial"/>
                <a:ea typeface="Calibri"/>
                <a:cs typeface="Times New Roman"/>
              </a:rPr>
              <a:t>at E:\Mod10\DemoCode\SendingLocalVariablesToARemoteComputer.ps1.txt</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Verify that you are still signed in </a:t>
            </a:r>
            <a:r>
              <a:rPr lang="ga-IE" sz="1000" dirty="0">
                <a:latin typeface="Arial"/>
                <a:ea typeface="Calibri"/>
                <a:cs typeface="Times New Roman"/>
              </a:rPr>
              <a:t>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 </a:t>
            </a:r>
            <a:r>
              <a:rPr lang="en-IN" sz="1000" b="1" dirty="0">
                <a:latin typeface="Arial"/>
                <a:ea typeface="Calibri"/>
                <a:cs typeface="Times New Roman"/>
              </a:rPr>
              <a:t>10961C-LON-CL1 </a:t>
            </a:r>
            <a:r>
              <a:rPr lang="ga-IE" sz="1000" dirty="0">
                <a:latin typeface="Arial"/>
                <a:ea typeface="Calibri"/>
                <a:cs typeface="Times New Roman"/>
              </a:rPr>
              <a:t>virtual machines</a:t>
            </a:r>
            <a:r>
              <a:rPr lang="en-IN" sz="1000" dirty="0">
                <a:latin typeface="Arial"/>
                <a:ea typeface="Calibri"/>
                <a:cs typeface="Times New Roman"/>
              </a:rPr>
              <a:t>. If not, sign back in</a:t>
            </a:r>
            <a:r>
              <a:rPr lang="ga-IE" sz="1000" dirty="0">
                <a:latin typeface="Arial"/>
                <a:ea typeface="Calibri"/>
                <a:cs typeface="Times New Roman"/>
              </a:rPr>
              <a:t> as </a:t>
            </a:r>
            <a:r>
              <a:rPr lang="en-IN" sz="1000" b="1" dirty="0">
                <a:latin typeface="Arial"/>
                <a:ea typeface="Calibri"/>
                <a:cs typeface="Times New Roman"/>
              </a:rPr>
              <a:t>Adatum\administrator</a:t>
            </a:r>
            <a:r>
              <a:rPr lang="ga-IE" sz="1000" dirty="0">
                <a:latin typeface="Arial"/>
                <a:ea typeface="Calibri"/>
                <a:cs typeface="Times New Roman"/>
              </a:rPr>
              <a:t> with </a:t>
            </a:r>
            <a:r>
              <a:rPr lang="en-IN" sz="1000" dirty="0">
                <a:latin typeface="Arial"/>
                <a:ea typeface="Calibri"/>
                <a:cs typeface="Times New Roman"/>
              </a:rPr>
              <a:t>the </a:t>
            </a:r>
            <a:r>
              <a:rPr lang="ga-IE" sz="1000" dirty="0">
                <a:latin typeface="Arial"/>
                <a:ea typeface="Calibri"/>
                <a:cs typeface="Times New Roman"/>
              </a:rPr>
              <a:t>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Perform the d</a:t>
            </a:r>
            <a:r>
              <a:rPr lang="ga-IE" sz="1000" dirty="0">
                <a:latin typeface="Arial"/>
                <a:ea typeface="Calibri"/>
                <a:cs typeface="Times New Roman"/>
              </a:rPr>
              <a:t>emo</a:t>
            </a:r>
            <a:r>
              <a:rPr lang="en-IN" sz="1000" dirty="0">
                <a:latin typeface="Arial"/>
                <a:ea typeface="Calibri"/>
                <a:cs typeface="Times New Roman"/>
              </a:rPr>
              <a:t>nstration s</a:t>
            </a:r>
            <a:r>
              <a:rPr lang="ga-IE" sz="1000" dirty="0">
                <a:latin typeface="Arial"/>
                <a:ea typeface="Calibri"/>
                <a:cs typeface="Times New Roman"/>
              </a:rPr>
              <a:t>teps 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in the Windows PowerShell console application</a:t>
            </a:r>
            <a:r>
              <a:rPr lang="ga-IE" sz="1000" dirty="0">
                <a:latin typeface="Arial"/>
                <a:ea typeface="Calibri"/>
                <a:cs typeface="Times New Roman"/>
              </a:rPr>
              <a:t>. The </a:t>
            </a:r>
            <a:r>
              <a:rPr lang="en-IN" sz="1000" b="1" dirty="0">
                <a:latin typeface="Arial"/>
                <a:ea typeface="Calibri"/>
                <a:cs typeface="Times New Roman"/>
              </a:rPr>
              <a:t>10961C-LON-DC1</a:t>
            </a:r>
            <a:r>
              <a:rPr lang="ga-IE" sz="1000" dirty="0">
                <a:latin typeface="Arial"/>
                <a:ea typeface="Calibri"/>
                <a:cs typeface="Times New Roman"/>
              </a:rPr>
              <a:t> virtual must also be started</a:t>
            </a:r>
            <a:r>
              <a:rPr lang="en-IN" sz="1000" dirty="0">
                <a:latin typeface="Arial"/>
                <a:ea typeface="Calibri"/>
                <a:cs typeface="Times New Roman"/>
              </a:rPr>
              <a:t>,</a:t>
            </a:r>
            <a:r>
              <a:rPr lang="ga-IE" sz="1000" dirty="0">
                <a:latin typeface="Arial"/>
                <a:ea typeface="Calibri"/>
                <a:cs typeface="Times New Roman"/>
              </a:rPr>
              <a:t> although you do not need to be </a:t>
            </a:r>
            <a:r>
              <a:rPr lang="en-IN" sz="1000" dirty="0">
                <a:latin typeface="Arial"/>
                <a:ea typeface="Calibri"/>
                <a:cs typeface="Times New Roman"/>
              </a:rPr>
              <a:t>signed in</a:t>
            </a:r>
            <a:r>
              <a:rPr lang="ga-IE" sz="1000" dirty="0">
                <a:latin typeface="Arial"/>
                <a:ea typeface="Calibri"/>
                <a:cs typeface="Times New Roman"/>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demonstrate how the data in a variable might be provided by a user, in the Windows PowerShell </a:t>
            </a:r>
            <a:r>
              <a:rPr lang="en-US" sz="1000" dirty="0">
                <a:solidFill>
                  <a:srgbClr val="000000"/>
                </a:solidFill>
                <a:effectLst/>
                <a:latin typeface="Arial"/>
                <a:ea typeface="Times New Roman"/>
                <a:cs typeface="Times New Roman"/>
              </a:rPr>
              <a:t>command window</a:t>
            </a:r>
            <a:r>
              <a:rPr lang="en-US" sz="1000" dirty="0">
                <a:effectLst/>
                <a:latin typeface="Arial"/>
                <a:ea typeface="Times New Roman"/>
                <a:cs typeface="Times New Roman"/>
              </a:rPr>
              <a:t>,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$quantity = Read-Host "Query how many log entries?"</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When y</a:t>
            </a:r>
            <a:r>
              <a:rPr lang="ga-IE" sz="1000" dirty="0">
                <a:effectLst/>
                <a:latin typeface="Arial"/>
                <a:ea typeface="Times New Roman"/>
                <a:cs typeface="Times New Roman"/>
              </a:rPr>
              <a:t>ou </a:t>
            </a:r>
            <a:r>
              <a:rPr lang="en-US" sz="1000" dirty="0">
                <a:effectLst/>
                <a:latin typeface="Arial"/>
                <a:ea typeface="Times New Roman"/>
                <a:cs typeface="Times New Roman"/>
              </a:rPr>
              <a:t>are </a:t>
            </a:r>
            <a:r>
              <a:rPr lang="ga-IE" sz="1000" dirty="0">
                <a:effectLst/>
                <a:latin typeface="Arial"/>
                <a:ea typeface="Times New Roman"/>
                <a:cs typeface="Times New Roman"/>
              </a:rPr>
              <a:t>prompted for a number of log entries that you </a:t>
            </a:r>
            <a:r>
              <a:rPr lang="en-US" sz="1000" dirty="0">
                <a:effectLst/>
                <a:latin typeface="Arial"/>
                <a:ea typeface="Times New Roman"/>
                <a:cs typeface="Times New Roman"/>
              </a:rPr>
              <a:t>want</a:t>
            </a:r>
            <a:r>
              <a:rPr lang="ga-IE" sz="1000" dirty="0">
                <a:effectLst/>
                <a:latin typeface="Arial"/>
                <a:ea typeface="Times New Roman"/>
                <a:cs typeface="Times New Roman"/>
              </a:rPr>
              <a:t> to view</a:t>
            </a:r>
            <a:r>
              <a:rPr lang="en-US" sz="1000" dirty="0">
                <a:effectLst/>
                <a:latin typeface="Arial"/>
                <a:ea typeface="Times New Roman"/>
                <a:cs typeface="Times New Roman"/>
              </a:rPr>
              <a:t>, e</a:t>
            </a:r>
            <a:r>
              <a:rPr lang="ga-IE" sz="1000" dirty="0">
                <a:effectLst/>
                <a:latin typeface="Arial"/>
                <a:ea typeface="Times New Roman"/>
                <a:cs typeface="Times New Roman"/>
              </a:rPr>
              <a:t>nter any </a:t>
            </a:r>
            <a:r>
              <a:rPr lang="en-US" sz="1000" dirty="0">
                <a:effectLst/>
                <a:latin typeface="Arial"/>
                <a:ea typeface="Times New Roman"/>
                <a:cs typeface="Times New Roman"/>
              </a:rPr>
              <a:t>desired </a:t>
            </a:r>
            <a:r>
              <a:rPr lang="ga-IE" sz="1000" dirty="0">
                <a:effectLst/>
                <a:latin typeface="Arial"/>
                <a:ea typeface="Times New Roman"/>
                <a:cs typeface="Times New Roman"/>
              </a:rPr>
              <a:t>value</a:t>
            </a:r>
            <a:r>
              <a:rPr lang="en-US" sz="1000" dirty="0">
                <a:effectLst/>
                <a:latin typeface="Arial"/>
                <a:ea typeface="Times New Roman"/>
                <a:cs typeface="Times New Roman"/>
              </a:rPr>
              <a:t> (for example, </a:t>
            </a:r>
            <a:r>
              <a:rPr lang="ga-IE" sz="1000" dirty="0">
                <a:effectLst/>
                <a:latin typeface="Arial"/>
                <a:ea typeface="Times New Roman"/>
                <a:cs typeface="Times New Roman"/>
              </a:rPr>
              <a:t>5</a:t>
            </a:r>
            <a:r>
              <a:rPr lang="en-US" sz="1000" dirty="0">
                <a:effectLst/>
                <a:latin typeface="Arial"/>
                <a:ea typeface="Times New Roman"/>
                <a:cs typeface="Times New Roman"/>
              </a:rPr>
              <a:t>),</a:t>
            </a:r>
            <a:r>
              <a:rPr lang="ga-IE" sz="1000" dirty="0">
                <a:effectLst/>
                <a:latin typeface="Arial"/>
                <a:ea typeface="Times New Roman"/>
                <a:cs typeface="Times New Roman"/>
              </a:rPr>
              <a:t> and </a:t>
            </a:r>
            <a:r>
              <a:rPr lang="en-US" sz="1000" dirty="0">
                <a:effectLst/>
                <a:latin typeface="Arial"/>
                <a:ea typeface="Times New Roman"/>
                <a:cs typeface="Times New Roman"/>
              </a:rPr>
              <a:t>then </a:t>
            </a:r>
            <a:r>
              <a:rPr lang="ga-IE" sz="1000" dirty="0">
                <a:effectLst/>
                <a:latin typeface="Arial"/>
                <a:ea typeface="Times New Roman"/>
                <a:cs typeface="Times New Roman"/>
              </a:rPr>
              <a:t>press Enter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Invoke-Command –ArgumentList $quantity –ComputerName LON-DC1 –ScriptBlock { Param($x) Get-EventLog –LogName Security –newest $x }</a:t>
            </a:r>
            <a:endParaRPr lang="en-IN" sz="1000" dirty="0">
              <a:effectLst/>
              <a:latin typeface="Arial"/>
              <a:ea typeface="Times New Roman"/>
              <a:cs typeface="Times New Roman"/>
            </a:endParaRPr>
          </a:p>
          <a:p>
            <a:pPr marL="457200" marR="0">
              <a:lnSpc>
                <a:spcPct val="115000"/>
              </a:lnSpc>
              <a:spcBef>
                <a:spcPts val="0"/>
              </a:spcBef>
              <a:spcAft>
                <a:spcPts val="995"/>
              </a:spcAft>
            </a:pPr>
            <a:r>
              <a:rPr lang="en-US" sz="1000" dirty="0">
                <a:effectLst/>
                <a:latin typeface="Arial"/>
                <a:ea typeface="Times New Roman"/>
                <a:cs typeface="Times New Roman"/>
              </a:rPr>
              <a:t>Point out to students how you can</a:t>
            </a:r>
            <a:r>
              <a:rPr lang="ga-IE" sz="1000" dirty="0">
                <a:effectLst/>
                <a:latin typeface="Arial"/>
                <a:ea typeface="Times New Roman"/>
                <a:cs typeface="Times New Roman"/>
              </a:rPr>
              <a:t> view the number of entries you specified for the </a:t>
            </a:r>
            <a:r>
              <a:rPr lang="en-US" sz="1000" dirty="0">
                <a:effectLst/>
                <a:latin typeface="Arial"/>
                <a:ea typeface="Times New Roman"/>
                <a:cs typeface="Times New Roman"/>
              </a:rPr>
              <a:t>S</a:t>
            </a:r>
            <a:r>
              <a:rPr lang="ga-IE" sz="1000" dirty="0">
                <a:effectLst/>
                <a:latin typeface="Arial"/>
                <a:ea typeface="Times New Roman"/>
                <a:cs typeface="Times New Roman"/>
              </a:rPr>
              <a:t>ecurity log.</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Now try the </a:t>
            </a:r>
            <a:r>
              <a:rPr lang="en-US" sz="1000" b="1" dirty="0">
                <a:effectLst/>
                <a:latin typeface="Arial"/>
                <a:ea typeface="Times New Roman"/>
                <a:cs typeface="Times New Roman"/>
              </a:rPr>
              <a:t>Using:</a:t>
            </a:r>
            <a:r>
              <a:rPr lang="en-US" sz="1000" dirty="0">
                <a:effectLst/>
                <a:latin typeface="Arial"/>
                <a:ea typeface="Times New Roman"/>
                <a:cs typeface="Times New Roman"/>
              </a:rPr>
              <a:t> scope modifier. Type the following command, and then press Enter:</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Invoke-Command -ComputerName lon-dc1 -ScriptBlock {Get-EventLog -LogName Security –</a:t>
            </a:r>
            <a:endParaRPr lang="en-IN" sz="1000" dirty="0">
              <a:effectLst/>
              <a:latin typeface="Arial"/>
              <a:ea typeface="Times New Roman"/>
              <a:cs typeface="Times New Roman"/>
            </a:endParaRPr>
          </a:p>
          <a:p>
            <a:pPr lvl="1">
              <a:lnSpc>
                <a:spcPts val="1000"/>
              </a:lnSpc>
              <a:spcBef>
                <a:spcPts val="600"/>
              </a:spcBef>
              <a:spcAft>
                <a:spcPts val="600"/>
              </a:spcAft>
            </a:pPr>
            <a:r>
              <a:rPr lang="en-US" sz="1000" dirty="0">
                <a:effectLst/>
                <a:latin typeface="Arial"/>
                <a:ea typeface="Times New Roman"/>
                <a:cs typeface="Times New Roman"/>
              </a:rPr>
              <a:t>Newest $Using:quantity}</a:t>
            </a:r>
            <a:endParaRPr lang="en-IN" sz="1000" dirty="0">
              <a:effectLst/>
              <a:latin typeface="Arial"/>
              <a:ea typeface="Times New Roman"/>
              <a:cs typeface="Times New Roman"/>
            </a:endParaRPr>
          </a:p>
          <a:p>
            <a:pPr marL="457200" marR="0">
              <a:lnSpc>
                <a:spcPts val="1300"/>
              </a:lnSpc>
              <a:spcBef>
                <a:spcPts val="0"/>
              </a:spcBef>
              <a:spcAft>
                <a:spcPts val="600"/>
              </a:spcAft>
            </a:pPr>
            <a:r>
              <a:rPr lang="en-US" sz="1000" dirty="0">
                <a:effectLst/>
                <a:latin typeface="Arial"/>
                <a:ea typeface="Times New Roman"/>
                <a:cs typeface="Times New Roman"/>
              </a:rPr>
              <a:t>Point out to students that you still view the number of entries you specified for the Security log, just as you did with </a:t>
            </a:r>
            <a:r>
              <a:rPr lang="en-US" sz="1000" b="1" dirty="0">
                <a:effectLst/>
                <a:latin typeface="Arial"/>
                <a:ea typeface="Times New Roman"/>
                <a:cs typeface="Times New Roman"/>
              </a:rPr>
              <a:t>-ArgumentList</a:t>
            </a:r>
            <a:r>
              <a:rPr lang="en-US" sz="1000" dirty="0">
                <a:effectLst/>
                <a:latin typeface="Arial"/>
                <a:ea typeface="Times New Roman"/>
                <a:cs typeface="Times New Roman"/>
              </a:rPr>
              <a:t> parameter, but the </a:t>
            </a:r>
            <a:r>
              <a:rPr lang="en-US" sz="1000" b="1" dirty="0">
                <a:effectLst/>
                <a:latin typeface="Arial"/>
                <a:ea typeface="Times New Roman"/>
                <a:cs typeface="Times New Roman"/>
              </a:rPr>
              <a:t>$Using: </a:t>
            </a:r>
            <a:r>
              <a:rPr lang="en-US" sz="1000" dirty="0">
                <a:effectLst/>
                <a:latin typeface="Arial"/>
                <a:ea typeface="Times New Roman"/>
                <a:cs typeface="Times New Roman"/>
              </a:rPr>
              <a:t>scope modifier is easier to process.</a:t>
            </a:r>
          </a:p>
          <a:p>
            <a:pPr marL="342900" indent="-342900">
              <a:lnSpc>
                <a:spcPct val="115000"/>
              </a:lnSpc>
              <a:spcAft>
                <a:spcPts val="995"/>
              </a:spcAft>
              <a:buFont typeface="+mj-lt"/>
              <a:buAutoNum type="arabicPeriod" startAt="4"/>
            </a:pPr>
            <a:r>
              <a:rPr lang="en-IN" sz="1000" dirty="0">
                <a:latin typeface="Arial"/>
                <a:cs typeface="Times New Roman"/>
              </a:rPr>
              <a:t>Leave the Windows PowerShell command window open for the next demonstration.</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03540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You will not have to use Credential Security </a:t>
            </a:r>
            <a:r>
              <a:rPr lang="ga-IE" sz="1000" dirty="0">
                <a:latin typeface="Arial"/>
                <a:ea typeface="Calibri"/>
                <a:cs typeface="Times New Roman"/>
              </a:rPr>
              <a:t>Support </a:t>
            </a:r>
            <a:r>
              <a:rPr lang="en-IN" sz="1000" dirty="0">
                <a:latin typeface="Arial"/>
                <a:ea typeface="Calibri"/>
                <a:cs typeface="Times New Roman"/>
              </a:rPr>
              <a:t>Provider (CredSSP) or Kerberos constrained delegation in class, so there is no specific reason to demonstrate this. </a:t>
            </a:r>
          </a:p>
          <a:p>
            <a:pPr>
              <a:lnSpc>
                <a:spcPct val="115000"/>
              </a:lnSpc>
              <a:spcAft>
                <a:spcPts val="1000"/>
              </a:spcAft>
            </a:pPr>
            <a:r>
              <a:rPr lang="en-IN" sz="1000" dirty="0">
                <a:latin typeface="Arial"/>
                <a:ea typeface="Calibri"/>
                <a:cs typeface="Times New Roman"/>
              </a:rPr>
              <a:t>Be sure to explain that CredSSP is no longer considered a secure option, but can be used when further security precautions are taken. Explain that constrained delegation is the more secure way to perform multi-hopping.</a:t>
            </a:r>
          </a:p>
        </p:txBody>
      </p:sp>
      <p:sp>
        <p:nvSpPr>
          <p:cNvPr id="4" name="Slide Number Placeholder 3"/>
          <p:cNvSpPr>
            <a:spLocks noGrp="1"/>
          </p:cNvSpPr>
          <p:nvPr>
            <p:ph type="sldNum" sz="quarter" idx="10"/>
          </p:nvPr>
        </p:nvSpPr>
        <p:spPr/>
        <p:txBody>
          <a:bodyPr/>
          <a:lstStyle/>
          <a:p>
            <a:fld id="{9C50214B-0CC3-4527-98D6-C6435FCDC929}"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416177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Enabling remoting on the local computer</a:t>
            </a:r>
          </a:p>
          <a:p>
            <a:pPr>
              <a:lnSpc>
                <a:spcPct val="115000"/>
              </a:lnSpc>
              <a:spcAft>
                <a:spcPts val="1000"/>
              </a:spcAft>
            </a:pPr>
            <a:r>
              <a:rPr lang="en-IN" sz="1000" dirty="0">
                <a:latin typeface="Arial"/>
                <a:ea typeface="Calibri"/>
                <a:cs typeface="Times New Roman"/>
              </a:rPr>
              <a:t>In this exercise, you will enable remoting on the client computer.</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If students encounter problems, remind them of the </a:t>
            </a:r>
            <a:r>
              <a:rPr lang="en-IN" sz="1000" b="1" dirty="0">
                <a:latin typeface="Arial"/>
                <a:ea typeface="Calibri"/>
                <a:cs typeface="Times New Roman"/>
              </a:rPr>
              <a:t>-SkipNetworkProfileCheck</a:t>
            </a:r>
            <a:r>
              <a:rPr lang="en-IN" sz="1000" dirty="0">
                <a:latin typeface="Arial"/>
                <a:ea typeface="Calibri"/>
                <a:cs typeface="Times New Roman"/>
              </a:rPr>
              <a:t> parameter of </a:t>
            </a:r>
            <a:r>
              <a:rPr lang="en-IN" sz="1000" b="1" dirty="0">
                <a:latin typeface="Arial"/>
                <a:ea typeface="Calibri"/>
                <a:cs typeface="Times New Roman"/>
              </a:rPr>
              <a:t>Enable-PSremoting</a:t>
            </a:r>
            <a:r>
              <a:rPr lang="en-IN" sz="1000" dirty="0">
                <a:latin typeface="Arial"/>
                <a:ea typeface="Calibri"/>
                <a:cs typeface="Times New Roman"/>
              </a:rPr>
              <a:t>, and make sure that they are running Windows PowerShell as Administrator.</a:t>
            </a:r>
          </a:p>
          <a:p>
            <a:pPr>
              <a:lnSpc>
                <a:spcPct val="115000"/>
              </a:lnSpc>
              <a:spcAft>
                <a:spcPts val="1000"/>
              </a:spcAft>
            </a:pPr>
            <a:r>
              <a:rPr lang="en-IN" sz="1000" b="1" dirty="0">
                <a:latin typeface="Arial"/>
                <a:ea typeface="Calibri"/>
                <a:cs typeface="Times New Roman"/>
              </a:rPr>
              <a:t>Exercise 2: Performing one-to-one remoting</a:t>
            </a:r>
          </a:p>
          <a:p>
            <a:pPr>
              <a:lnSpc>
                <a:spcPct val="115000"/>
              </a:lnSpc>
              <a:spcAft>
                <a:spcPts val="1000"/>
              </a:spcAft>
            </a:pPr>
            <a:r>
              <a:rPr lang="en-IN" sz="1000" dirty="0">
                <a:latin typeface="Arial"/>
                <a:ea typeface="Calibri"/>
                <a:cs typeface="Times New Roman"/>
              </a:rPr>
              <a:t>In this exercise, you will connect to a remote computer and perform maintenance tasks.</a:t>
            </a:r>
          </a:p>
          <a:p>
            <a:pPr>
              <a:lnSpc>
                <a:spcPct val="115000"/>
              </a:lnSpc>
              <a:spcAft>
                <a:spcPts val="1000"/>
              </a:spcAft>
            </a:pPr>
            <a:r>
              <a:rPr lang="en-IN" sz="1000" b="1" dirty="0">
                <a:latin typeface="Arial"/>
                <a:ea typeface="Calibri"/>
                <a:cs typeface="Times New Roman"/>
              </a:rPr>
              <a:t>Exercise 3: Performing one-to-many remoting</a:t>
            </a:r>
          </a:p>
          <a:p>
            <a:pPr>
              <a:lnSpc>
                <a:spcPct val="115000"/>
              </a:lnSpc>
              <a:spcAft>
                <a:spcPts val="1000"/>
              </a:spcAft>
            </a:pPr>
            <a:r>
              <a:rPr lang="en-IN" sz="1000" dirty="0">
                <a:latin typeface="Arial"/>
                <a:ea typeface="Calibri"/>
                <a:cs typeface="Times New Roman"/>
              </a:rPr>
              <a:t>In this exercise, you will run commands against multiple computers. One of those will be the client computer, although you will be establishing a second sign-in to it for the duration of each command.</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You will find an answer script for this exercise provided in a </a:t>
            </a:r>
            <a:r>
              <a:rPr lang="ga-IE" sz="1000" dirty="0">
                <a:latin typeface="Arial"/>
                <a:ea typeface="Calibri"/>
                <a:cs typeface="Times New Roman"/>
              </a:rPr>
              <a:t>.</a:t>
            </a:r>
            <a:r>
              <a:rPr lang="en-IN" sz="1000" dirty="0">
                <a:latin typeface="Arial"/>
                <a:ea typeface="Calibri"/>
                <a:cs typeface="Times New Roman"/>
              </a:rPr>
              <a:t>txt</a:t>
            </a:r>
            <a:r>
              <a:rPr lang="ga-IE" sz="1000" dirty="0">
                <a:latin typeface="Arial"/>
                <a:ea typeface="Calibri"/>
                <a:cs typeface="Times New Roman"/>
              </a:rPr>
              <a:t> file </a:t>
            </a:r>
            <a:r>
              <a:rPr lang="en-IN" sz="1000" dirty="0">
                <a:latin typeface="Arial"/>
                <a:ea typeface="Calibri"/>
                <a:cs typeface="Times New Roman"/>
              </a:rPr>
              <a:t>at E:\Mod10\Labfiles\OneToMany.ps1.txt.</a:t>
            </a:r>
          </a:p>
        </p:txBody>
      </p:sp>
      <p:sp>
        <p:nvSpPr>
          <p:cNvPr id="4" name="Slide Number Placeholder 3"/>
          <p:cNvSpPr>
            <a:spLocks noGrp="1"/>
          </p:cNvSpPr>
          <p:nvPr>
            <p:ph type="sldNum" sz="quarter" idx="10"/>
          </p:nvPr>
        </p:nvSpPr>
        <p:spPr/>
        <p:txBody>
          <a:bodyPr/>
          <a:lstStyle/>
          <a:p>
            <a:fld id="{9C50214B-0CC3-4527-98D6-C6435FCDC929}"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63208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454687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established a PSSession from </a:t>
            </a:r>
            <a:r>
              <a:rPr lang="en-IN" sz="1000" b="1" dirty="0">
                <a:latin typeface="Arial"/>
                <a:ea typeface="Calibri"/>
                <a:cs typeface="Times New Roman"/>
              </a:rPr>
              <a:t>LON-CL1 </a:t>
            </a:r>
            <a:r>
              <a:rPr lang="en-IN" sz="1000" dirty="0">
                <a:latin typeface="Arial"/>
                <a:ea typeface="Calibri"/>
                <a:cs typeface="Times New Roman"/>
              </a:rPr>
              <a:t>to </a:t>
            </a:r>
            <a:r>
              <a:rPr lang="en-IN" sz="1000" b="1" dirty="0">
                <a:latin typeface="Arial"/>
                <a:ea typeface="Calibri"/>
                <a:cs typeface="Times New Roman"/>
              </a:rPr>
              <a:t>LON-DC1</a:t>
            </a:r>
            <a:r>
              <a:rPr lang="en-IN" sz="1000" dirty="0">
                <a:latin typeface="Arial"/>
                <a:ea typeface="Calibri"/>
                <a:cs typeface="Times New Roman"/>
              </a:rPr>
              <a:t>, and then within that PSSession, you tried to establish a PSSession back to </a:t>
            </a:r>
            <a:r>
              <a:rPr lang="en-IN" sz="1000" b="1" dirty="0">
                <a:latin typeface="Arial"/>
                <a:ea typeface="Calibri"/>
                <a:cs typeface="Times New Roman"/>
              </a:rPr>
              <a:t>LON-CL1</a:t>
            </a:r>
            <a:r>
              <a:rPr lang="en-IN" sz="1000" dirty="0">
                <a:latin typeface="Arial"/>
                <a:ea typeface="Calibri"/>
                <a:cs typeface="Times New Roman"/>
              </a:rPr>
              <a:t>. This failed. Why?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receive an error that you cannot use the </a:t>
            </a:r>
            <a:r>
              <a:rPr lang="en-IN" sz="1000" b="1" dirty="0">
                <a:latin typeface="Arial"/>
                <a:ea typeface="Calibri"/>
                <a:cs typeface="Times New Roman"/>
              </a:rPr>
              <a:t>Enter-PSSession</a:t>
            </a:r>
            <a:r>
              <a:rPr lang="en-IN" sz="1000" dirty="0">
                <a:latin typeface="Arial"/>
                <a:ea typeface="Calibri"/>
                <a:cs typeface="Times New Roman"/>
              </a:rPr>
              <a:t> cmdlet to enter another PSSession. By default, you cannot establish a connection through an already-established connection.</a:t>
            </a:r>
          </a:p>
        </p:txBody>
      </p:sp>
      <p:sp>
        <p:nvSpPr>
          <p:cNvPr id="4" name="Slide Number Placeholder 3"/>
          <p:cNvSpPr>
            <a:spLocks noGrp="1"/>
          </p:cNvSpPr>
          <p:nvPr>
            <p:ph type="sldNum" sz="quarter" idx="10"/>
          </p:nvPr>
        </p:nvSpPr>
        <p:spPr/>
        <p:txBody>
          <a:bodyPr/>
          <a:lstStyle/>
          <a:p>
            <a:fld id="{9C50214B-0CC3-4527-98D6-C6435FCDC929}" type="slidenum">
              <a:rPr lang="en-IN" smtClean="0"/>
              <a:t>27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953173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Briefly review the lesson content.</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some potential operational concerns for PSSessions?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Because PSSessions are persistent, one concern is that lots of administrators might open many PSSessions to a single server. That could potentially create a large amount of processing and memory overhead on the server. You can lessen this concern by: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Configuring remoting options appropriately to limit the number of PSSessions one administrator can create.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Limiting the total number of administrators who may create concurrent PSSessions on a server.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default quota limit should be sufficient in most cases. In the WSMan properties, </a:t>
            </a:r>
            <a:r>
              <a:rPr lang="en-US" sz="1000" b="1" dirty="0">
                <a:effectLst/>
                <a:latin typeface="Arial"/>
                <a:ea typeface="Times New Roman"/>
                <a:cs typeface="Times New Roman"/>
              </a:rPr>
              <a:t>MaxShellsPerUser</a:t>
            </a:r>
            <a:r>
              <a:rPr lang="en-US" sz="1000" dirty="0">
                <a:effectLst/>
                <a:latin typeface="Arial"/>
                <a:ea typeface="Times New Roman"/>
                <a:cs typeface="Times New Roman"/>
              </a:rPr>
              <a:t> is set to </a:t>
            </a:r>
            <a:r>
              <a:rPr lang="en-US" sz="1000" b="1" dirty="0">
                <a:effectLst/>
                <a:latin typeface="Arial"/>
                <a:ea typeface="Times New Roman"/>
                <a:cs typeface="Times New Roman"/>
              </a:rPr>
              <a:t>5</a:t>
            </a:r>
            <a:r>
              <a:rPr lang="en-US" sz="1000" dirty="0">
                <a:effectLst/>
                <a:latin typeface="Arial"/>
                <a:ea typeface="Times New Roman"/>
                <a:cs typeface="Times New Roman"/>
              </a:rPr>
              <a:t> by default.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28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801214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93192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review the lesson content.</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would an administrator decide to use remoting instead of managing a computer directly?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 computer might not always be physically available. Computers in geographically distant locations, for example, might be more easily managed remotely.</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some security concerns with remoting?</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Remoting does require that credentials be delegated across the network, and remoting offers expanded reach and capability for administrators. Both capabilities can cause security concerns for some organizations. However, remoting offers several features that enable organizations to help secure, monitor, and audit it. Remoting does not give administrators additional permissions. Instead, it gives them a more efficient way to exercise the permissions that they already have.</a:t>
            </a:r>
          </a:p>
        </p:txBody>
      </p:sp>
      <p:sp>
        <p:nvSpPr>
          <p:cNvPr id="4" name="Slide Number Placeholder 3"/>
          <p:cNvSpPr>
            <a:spLocks noGrp="1"/>
          </p:cNvSpPr>
          <p:nvPr>
            <p:ph type="sldNum" sz="quarter" idx="10"/>
          </p:nvPr>
        </p:nvSpPr>
        <p:spPr/>
        <p:txBody>
          <a:bodyPr/>
          <a:lstStyle/>
          <a:p>
            <a:fld id="{9C50214B-0CC3-4527-98D6-C6435FCDC929}"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77238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464601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430855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a </a:t>
            </a:r>
            <a:r>
              <a:rPr lang="ga-IE" sz="1000" dirty="0">
                <a:latin typeface="Arial"/>
                <a:ea typeface="Calibri"/>
                <a:cs typeface="Times New Roman"/>
              </a:rPr>
              <a:t>.</a:t>
            </a:r>
            <a:r>
              <a:rPr lang="en-IN" sz="1000" dirty="0">
                <a:latin typeface="Arial"/>
                <a:ea typeface="Calibri"/>
                <a:cs typeface="Times New Roman"/>
              </a:rPr>
              <a:t>txt demonstration </a:t>
            </a:r>
            <a:r>
              <a:rPr lang="ga-IE" sz="1000" dirty="0">
                <a:latin typeface="Arial"/>
                <a:ea typeface="Calibri"/>
                <a:cs typeface="Times New Roman"/>
              </a:rPr>
              <a:t>file </a:t>
            </a:r>
            <a:r>
              <a:rPr lang="en-IN" sz="1000" dirty="0">
                <a:latin typeface="Arial"/>
                <a:ea typeface="Calibri"/>
                <a:cs typeface="Times New Roman"/>
              </a:rPr>
              <a:t>with these commands </a:t>
            </a:r>
            <a:r>
              <a:rPr lang="ga-IE" sz="1000" dirty="0">
                <a:latin typeface="Arial"/>
                <a:ea typeface="Calibri"/>
                <a:cs typeface="Times New Roman"/>
              </a:rPr>
              <a:t>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at E:\Mod10\DemoCode\UsingSessions.ps1.txt.</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you are still signed in</a:t>
            </a:r>
            <a:r>
              <a:rPr lang="ga-IE" sz="1000" dirty="0">
                <a:latin typeface="Arial"/>
                <a:ea typeface="Calibri"/>
                <a:cs typeface="Times New Roman"/>
              </a:rPr>
              <a:t> 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 </a:t>
            </a:r>
            <a:r>
              <a:rPr lang="en-IN" sz="1000" b="1" dirty="0">
                <a:latin typeface="Arial"/>
                <a:ea typeface="Calibri"/>
                <a:cs typeface="Times New Roman"/>
              </a:rPr>
              <a:t>10961C-LON-CL1</a:t>
            </a:r>
            <a:r>
              <a:rPr lang="ga-IE" sz="1000" dirty="0">
                <a:latin typeface="Arial"/>
                <a:ea typeface="Calibri"/>
                <a:cs typeface="Times New Roman"/>
              </a:rPr>
              <a:t> virtual machines</a:t>
            </a:r>
            <a:r>
              <a:rPr lang="en-IN" sz="1000" dirty="0">
                <a:latin typeface="Arial"/>
                <a:ea typeface="Calibri"/>
                <a:cs typeface="Times New Roman"/>
              </a:rPr>
              <a:t>. If not, sign back in</a:t>
            </a:r>
            <a:r>
              <a:rPr lang="ga-IE" sz="1000" dirty="0">
                <a:latin typeface="Arial"/>
                <a:ea typeface="Calibri"/>
                <a:cs typeface="Times New Roman"/>
              </a:rPr>
              <a:t> as </a:t>
            </a:r>
            <a:r>
              <a:rPr lang="en-IN" sz="1000" b="1" dirty="0">
                <a:latin typeface="Arial"/>
                <a:ea typeface="Calibri"/>
                <a:cs typeface="Times New Roman"/>
              </a:rPr>
              <a:t>Adatum\administrator</a:t>
            </a:r>
            <a:r>
              <a:rPr lang="ga-IE" sz="1000" dirty="0">
                <a:latin typeface="Arial"/>
                <a:ea typeface="Calibri"/>
                <a:cs typeface="Times New Roman"/>
              </a:rPr>
              <a:t> with </a:t>
            </a:r>
            <a:r>
              <a:rPr lang="en-IN" sz="1000" dirty="0">
                <a:latin typeface="Arial"/>
                <a:ea typeface="Calibri"/>
                <a:cs typeface="Times New Roman"/>
              </a:rPr>
              <a:t>the </a:t>
            </a:r>
            <a:r>
              <a:rPr lang="ga-IE" sz="1000" dirty="0">
                <a:latin typeface="Arial"/>
                <a:ea typeface="Calibri"/>
                <a:cs typeface="Times New Roman"/>
              </a:rPr>
              <a:t>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Perform t</a:t>
            </a:r>
            <a:r>
              <a:rPr lang="ga-IE" sz="1000" dirty="0">
                <a:latin typeface="Arial"/>
                <a:ea typeface="Calibri"/>
                <a:cs typeface="Times New Roman"/>
              </a:rPr>
              <a:t>he </a:t>
            </a:r>
            <a:r>
              <a:rPr lang="en-IN" sz="1000" dirty="0">
                <a:latin typeface="Arial"/>
                <a:ea typeface="Calibri"/>
                <a:cs typeface="Times New Roman"/>
              </a:rPr>
              <a:t>demonstration s</a:t>
            </a:r>
            <a:r>
              <a:rPr lang="ga-IE" sz="1000" dirty="0">
                <a:latin typeface="Arial"/>
                <a:ea typeface="Calibri"/>
                <a:cs typeface="Times New Roman"/>
              </a:rPr>
              <a:t>teps 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in the Windows PowerShell console application</a:t>
            </a:r>
            <a:r>
              <a:rPr lang="ga-IE" sz="1000" dirty="0">
                <a:latin typeface="Arial"/>
                <a:ea typeface="Calibri"/>
                <a:cs typeface="Times New Roman"/>
              </a:rPr>
              <a:t>. </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Times New Roman"/>
              </a:rPr>
              <a:t>On </a:t>
            </a:r>
            <a:r>
              <a:rPr lang="en-US" sz="1000" dirty="0">
                <a:effectLst/>
                <a:latin typeface="Arial"/>
                <a:ea typeface="Times New Roman"/>
                <a:cs typeface="Times New Roman"/>
              </a:rPr>
              <a:t>the </a:t>
            </a:r>
            <a:r>
              <a:rPr lang="en-US" sz="1000" b="1" dirty="0">
                <a:effectLst/>
                <a:latin typeface="Arial"/>
                <a:ea typeface="Times New Roman"/>
                <a:cs typeface="Times New Roman"/>
              </a:rPr>
              <a:t>LON-CL1</a:t>
            </a:r>
            <a:r>
              <a:rPr lang="ga-IE" sz="1000" dirty="0">
                <a:effectLst/>
                <a:latin typeface="Arial"/>
                <a:ea typeface="Times New Roman"/>
                <a:cs typeface="Times New Roman"/>
              </a:rPr>
              <a:t> virtual machine</a:t>
            </a:r>
            <a:r>
              <a:rPr lang="en-US" sz="1000" dirty="0">
                <a:effectLst/>
                <a:latin typeface="Arial"/>
                <a:ea typeface="Times New Roman"/>
                <a:cs typeface="Times New Roman"/>
              </a:rPr>
              <a:t>, </a:t>
            </a:r>
            <a:r>
              <a:rPr lang="ga-IE" sz="1000" dirty="0">
                <a:effectLst/>
                <a:latin typeface="Arial"/>
                <a:ea typeface="Times New Roman"/>
                <a:cs typeface="Times New Roman"/>
              </a:rPr>
              <a:t>click the </a:t>
            </a:r>
            <a:r>
              <a:rPr lang="en-US" sz="1000" b="1" dirty="0">
                <a:effectLst/>
                <a:latin typeface="Arial"/>
                <a:ea typeface="Times New Roman"/>
                <a:cs typeface="Times New Roman"/>
              </a:rPr>
              <a:t>Start</a:t>
            </a:r>
            <a:r>
              <a:rPr lang="ga-IE" sz="1000" dirty="0">
                <a:effectLst/>
                <a:latin typeface="Arial"/>
                <a:ea typeface="Times New Roman"/>
                <a:cs typeface="Times New Roman"/>
              </a:rPr>
              <a:t> menu, right-click the </a:t>
            </a:r>
            <a:r>
              <a:rPr lang="en-US" sz="1000" b="1" dirty="0">
                <a:effectLst/>
                <a:latin typeface="Arial"/>
                <a:ea typeface="Times New Roman"/>
                <a:cs typeface="Times New Roman"/>
              </a:rPr>
              <a:t>Windows PowerShell</a:t>
            </a:r>
            <a:r>
              <a:rPr lang="ga-IE" sz="1000" dirty="0">
                <a:effectLst/>
                <a:latin typeface="Arial"/>
                <a:ea typeface="Times New Roman"/>
                <a:cs typeface="Times New Roman"/>
              </a:rPr>
              <a:t> tile, and </a:t>
            </a:r>
            <a:r>
              <a:rPr lang="en-US" sz="1000" dirty="0">
                <a:effectLst/>
                <a:latin typeface="Arial"/>
                <a:ea typeface="Times New Roman"/>
                <a:cs typeface="Times New Roman"/>
              </a:rPr>
              <a:t>then click </a:t>
            </a:r>
            <a:r>
              <a:rPr lang="en-US" sz="1000" b="1" dirty="0">
                <a:effectLst/>
                <a:latin typeface="Arial"/>
                <a:ea typeface="Times New Roman"/>
                <a:cs typeface="Times New Roman"/>
              </a:rPr>
              <a:t>Run as Administrator</a:t>
            </a:r>
            <a:r>
              <a:rPr lang="ga-IE"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Times New Roman"/>
              </a:rPr>
              <a:t>In the Windows PowerShell </a:t>
            </a:r>
            <a:r>
              <a:rPr lang="en-US" sz="1000" dirty="0">
                <a:solidFill>
                  <a:srgbClr val="000000"/>
                </a:solidFill>
                <a:effectLst/>
                <a:latin typeface="Arial"/>
                <a:ea typeface="Times New Roman"/>
                <a:cs typeface="Times New Roman"/>
              </a:rPr>
              <a:t>command window</a:t>
            </a:r>
            <a:r>
              <a:rPr lang="ga-IE" sz="1000" dirty="0">
                <a:effectLst/>
                <a:latin typeface="Arial"/>
                <a:ea typeface="Times New Roman"/>
                <a:cs typeface="Times New Roman"/>
              </a:rPr>
              <a:t>, type the following </a:t>
            </a:r>
            <a:r>
              <a:rPr lang="en-US" sz="1000" dirty="0">
                <a:effectLst/>
                <a:latin typeface="Arial"/>
                <a:ea typeface="Times New Roman"/>
                <a:cs typeface="Times New Roman"/>
              </a:rPr>
              <a:t>command, and then</a:t>
            </a:r>
            <a:r>
              <a:rPr lang="ga-IE" sz="1000" dirty="0">
                <a:effectLst/>
                <a:latin typeface="Arial"/>
                <a:ea typeface="Times New Roman"/>
                <a:cs typeface="Times New Roman"/>
              </a:rPr>
              <a:t> press Enter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$dc = New-PSSession –ComputerName LON-DC1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$all = New-PSSession –ComputerName LON-DC1,LON-CL1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Get-PSSession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$dc</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Enter-PSSession –Session $dc</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719050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Get-Process</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Exit-PSSession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$dc</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Invoke-Command –Session $all –ScriptBlock { Get-Service | Where { $_.Status –eq 'Running'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$dc | Remove-PSSession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Get-PSSession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Get-PSSession | Remove-PSSession</a:t>
            </a:r>
            <a:endParaRPr lang="en-IN" sz="1000" dirty="0">
              <a:solidFill>
                <a:prstClr val="black"/>
              </a:solidFill>
              <a:latin typeface="Arial"/>
              <a:ea typeface="Times New Roman"/>
              <a:cs typeface="Times New Roman"/>
            </a:endParaRPr>
          </a:p>
          <a:p>
            <a:pPr marL="228600" lvl="0" indent="-228600">
              <a:lnSpc>
                <a:spcPct val="115000"/>
              </a:lnSpc>
              <a:spcAft>
                <a:spcPts val="1000"/>
              </a:spcAft>
              <a:buFont typeface="+mj-lt"/>
              <a:buAutoNum type="arabicPeriod" startAt="14"/>
            </a:pPr>
            <a:r>
              <a:rPr lang="en-IN" sz="1000" dirty="0">
                <a:solidFill>
                  <a:prstClr val="black"/>
                </a:solidFill>
                <a:latin typeface="Arial"/>
                <a:ea typeface="Calibri"/>
                <a:cs typeface="Times New Roman"/>
              </a:rPr>
              <a:t>Leave the Windows PowerShell command window open for the next demonstration.</a:t>
            </a:r>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33</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43440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041873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a </a:t>
            </a:r>
            <a:r>
              <a:rPr lang="ga-IE" sz="1000" dirty="0">
                <a:latin typeface="Arial"/>
                <a:ea typeface="Calibri"/>
                <a:cs typeface="Times New Roman"/>
              </a:rPr>
              <a:t>.</a:t>
            </a:r>
            <a:r>
              <a:rPr lang="en-IN" sz="1000" dirty="0">
                <a:latin typeface="Arial"/>
                <a:ea typeface="Calibri"/>
                <a:cs typeface="Times New Roman"/>
              </a:rPr>
              <a:t>txt demonstration </a:t>
            </a:r>
            <a:r>
              <a:rPr lang="ga-IE" sz="1000" dirty="0">
                <a:latin typeface="Arial"/>
                <a:ea typeface="Calibri"/>
                <a:cs typeface="Times New Roman"/>
              </a:rPr>
              <a:t>file </a:t>
            </a:r>
            <a:r>
              <a:rPr lang="en-IN" sz="1000" dirty="0">
                <a:latin typeface="Arial"/>
                <a:ea typeface="Calibri"/>
                <a:cs typeface="Times New Roman"/>
              </a:rPr>
              <a:t>with these commands</a:t>
            </a:r>
            <a:r>
              <a:rPr lang="ga-IE" sz="1000" dirty="0">
                <a:latin typeface="Arial"/>
                <a:ea typeface="Calibri"/>
                <a:cs typeface="Times New Roman"/>
              </a:rPr>
              <a:t> 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at E:\Mod10\DemoCode\DisconnectedSessions.ps1.txt.</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Verify that you are still signed in</a:t>
            </a:r>
            <a:r>
              <a:rPr lang="ga-IE" sz="1000" dirty="0">
                <a:latin typeface="Arial"/>
                <a:ea typeface="Calibri"/>
                <a:cs typeface="Times New Roman"/>
              </a:rPr>
              <a:t> 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 </a:t>
            </a:r>
            <a:r>
              <a:rPr lang="en-IN" sz="1000" b="1" dirty="0">
                <a:latin typeface="Arial"/>
                <a:ea typeface="Calibri"/>
                <a:cs typeface="Times New Roman"/>
              </a:rPr>
              <a:t>10961C-LON-CL1</a:t>
            </a:r>
            <a:r>
              <a:rPr lang="ga-IE" sz="1000" dirty="0">
                <a:latin typeface="Arial"/>
                <a:ea typeface="Calibri"/>
                <a:cs typeface="Times New Roman"/>
              </a:rPr>
              <a:t> virtual machines</a:t>
            </a:r>
            <a:r>
              <a:rPr lang="en-IN" sz="1000" dirty="0">
                <a:latin typeface="Arial"/>
                <a:ea typeface="Calibri"/>
                <a:cs typeface="Times New Roman"/>
              </a:rPr>
              <a:t>. If not, sign back in</a:t>
            </a:r>
            <a:r>
              <a:rPr lang="ga-IE" sz="1000" dirty="0">
                <a:latin typeface="Arial"/>
                <a:ea typeface="Calibri"/>
                <a:cs typeface="Times New Roman"/>
              </a:rPr>
              <a:t> as </a:t>
            </a:r>
            <a:r>
              <a:rPr lang="en-IN" sz="1000" b="1" dirty="0">
                <a:latin typeface="Arial"/>
                <a:ea typeface="Calibri"/>
                <a:cs typeface="Times New Roman"/>
              </a:rPr>
              <a:t>Adatum\administrator</a:t>
            </a:r>
            <a:r>
              <a:rPr lang="ga-IE" sz="1000" dirty="0">
                <a:latin typeface="Arial"/>
                <a:ea typeface="Calibri"/>
                <a:cs typeface="Times New Roman"/>
              </a:rPr>
              <a:t> with </a:t>
            </a:r>
            <a:r>
              <a:rPr lang="en-IN" sz="1000" dirty="0">
                <a:latin typeface="Arial"/>
                <a:ea typeface="Calibri"/>
                <a:cs typeface="Times New Roman"/>
              </a:rPr>
              <a:t>the </a:t>
            </a:r>
            <a:r>
              <a:rPr lang="ga-IE" sz="1000" dirty="0">
                <a:latin typeface="Arial"/>
                <a:ea typeface="Calibri"/>
                <a:cs typeface="Times New Roman"/>
              </a:rPr>
              <a:t>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Perform the demonstration steps </a:t>
            </a:r>
            <a:r>
              <a:rPr lang="ga-IE" sz="1000" dirty="0">
                <a:latin typeface="Arial"/>
                <a:ea typeface="Calibri"/>
                <a:cs typeface="Times New Roman"/>
              </a:rPr>
              <a:t>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in the Windows PowerShell console application</a:t>
            </a:r>
            <a:r>
              <a:rPr lang="ga-IE" sz="1000" dirty="0">
                <a:latin typeface="Arial"/>
                <a:ea typeface="Calibri"/>
                <a:cs typeface="Times New Roman"/>
              </a:rPr>
              <a:t>.</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Windows PowerShell </a:t>
            </a:r>
            <a:r>
              <a:rPr lang="en-US" sz="1000" dirty="0">
                <a:solidFill>
                  <a:srgbClr val="000000"/>
                </a:solidFill>
                <a:effectLst/>
                <a:latin typeface="Arial"/>
                <a:ea typeface="Times New Roman"/>
                <a:cs typeface="Times New Roman"/>
              </a:rPr>
              <a:t>command window</a:t>
            </a:r>
            <a:r>
              <a:rPr lang="en-US" sz="1000" dirty="0">
                <a:effectLst/>
                <a:latin typeface="Arial"/>
                <a:ea typeface="Times New Roman"/>
                <a:cs typeface="Times New Roman"/>
              </a:rPr>
              <a:t>, in order to create a variable named </a:t>
            </a:r>
            <a:r>
              <a:rPr lang="en-US" sz="1000" b="1" dirty="0">
                <a:effectLst/>
                <a:latin typeface="Arial"/>
                <a:ea typeface="Times New Roman"/>
                <a:cs typeface="Times New Roman"/>
              </a:rPr>
              <a:t>$dc</a:t>
            </a:r>
            <a:r>
              <a:rPr lang="en-US" sz="1000" dirty="0">
                <a:effectLst/>
                <a:latin typeface="Arial"/>
                <a:ea typeface="Times New Roman"/>
                <a:cs typeface="Times New Roman"/>
              </a:rPr>
              <a:t>, which creates a PSSession,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$dc = New-PSSession –ComputerName LON-DC1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disconnect from the PSSession created above,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Disconnect-PSSession –Session $dc</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open the disconnected PSSession,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Get-PSSession –ComputerName LON-DC1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reconnect to the PSSession,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Get-PSSession –ComputerName LON-DC1 | Connect-PSSession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confirm that the PSSession is available, type the following command, and then press Enter: </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$dc</a:t>
            </a:r>
            <a:r>
              <a:rPr lang="en-US" sz="1000" b="1" dirty="0">
                <a:effectLst/>
                <a:latin typeface="Arial"/>
                <a:ea typeface="Times New Roman"/>
                <a:cs typeface="Times New Roman"/>
              </a:rPr>
              <a:t> </a:t>
            </a:r>
            <a:endParaRPr lang="en-IN" sz="1000" dirty="0">
              <a:effectLst/>
              <a:latin typeface="Arial"/>
              <a:ea typeface="Times New Roman"/>
              <a:cs typeface="Times New Roman"/>
            </a:endParaRPr>
          </a:p>
          <a:p>
            <a:pPr>
              <a:lnSpc>
                <a:spcPts val="1000"/>
              </a:lnSpc>
              <a:spcBef>
                <a:spcPts val="600"/>
              </a:spcBef>
              <a:spcAft>
                <a:spcPts val="6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753592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Bef>
                <a:spcPts val="600"/>
              </a:spcBef>
              <a:spcAft>
                <a:spcPts val="1000"/>
              </a:spcAft>
              <a:buFont typeface="+mj-lt"/>
              <a:buAutoNum type="arabicPeriod" startAt="6"/>
            </a:pPr>
            <a:r>
              <a:rPr lang="en-US" sz="1000" dirty="0">
                <a:solidFill>
                  <a:prstClr val="black"/>
                </a:solidFill>
                <a:latin typeface="Arial"/>
                <a:cs typeface="Times New Roman"/>
              </a:rPr>
              <a:t>To close the PSSession, type the following command, and then press Enter:</a:t>
            </a:r>
            <a:endParaRPr lang="en-IN" sz="1000" dirty="0">
              <a:solidFill>
                <a:prstClr val="black"/>
              </a:solidFill>
              <a:latin typeface="Arial"/>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Remove-PSSession –Session $dc</a:t>
            </a:r>
            <a:endParaRPr lang="en-IN" sz="1000" dirty="0">
              <a:solidFill>
                <a:prstClr val="black"/>
              </a:solidFill>
              <a:latin typeface="Arial"/>
              <a:ea typeface="Times New Roman"/>
              <a:cs typeface="Times New Roman"/>
            </a:endParaRPr>
          </a:p>
          <a:p>
            <a:pPr marL="228600" lvl="0" indent="-228600">
              <a:lnSpc>
                <a:spcPct val="115000"/>
              </a:lnSpc>
              <a:spcAft>
                <a:spcPts val="1000"/>
              </a:spcAft>
              <a:buFont typeface="+mj-lt"/>
              <a:buAutoNum type="arabicPeriod" startAt="6"/>
            </a:pPr>
            <a:r>
              <a:rPr lang="en-IN" sz="1000" dirty="0">
                <a:solidFill>
                  <a:prstClr val="black"/>
                </a:solidFill>
                <a:latin typeface="Arial"/>
                <a:ea typeface="Calibri"/>
                <a:cs typeface="Times New Roman"/>
              </a:rPr>
              <a:t>Leave the Windows PowerShell command window open for the next demonstration.</a:t>
            </a:r>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3139992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546483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will find a </a:t>
            </a:r>
            <a:r>
              <a:rPr lang="ga-IE" sz="1000" dirty="0">
                <a:latin typeface="Arial"/>
                <a:ea typeface="Calibri"/>
                <a:cs typeface="Times New Roman"/>
              </a:rPr>
              <a:t>.</a:t>
            </a:r>
            <a:r>
              <a:rPr lang="en-IN" sz="1000" dirty="0">
                <a:latin typeface="Arial"/>
                <a:ea typeface="Calibri"/>
                <a:cs typeface="Times New Roman"/>
              </a:rPr>
              <a:t>txt demonstration </a:t>
            </a:r>
            <a:r>
              <a:rPr lang="ga-IE" sz="1000" dirty="0">
                <a:latin typeface="Arial"/>
                <a:ea typeface="Calibri"/>
                <a:cs typeface="Times New Roman"/>
              </a:rPr>
              <a:t>file </a:t>
            </a:r>
            <a:r>
              <a:rPr lang="en-IN" sz="1000" dirty="0">
                <a:latin typeface="Arial"/>
                <a:ea typeface="Calibri"/>
                <a:cs typeface="Times New Roman"/>
              </a:rPr>
              <a:t>with these commands </a:t>
            </a:r>
            <a:r>
              <a:rPr lang="ga-IE" sz="1000" dirty="0">
                <a:latin typeface="Arial"/>
                <a:ea typeface="Calibri"/>
                <a:cs typeface="Times New Roman"/>
              </a:rPr>
              <a:t>on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at E:\Mod10\DemoCode\ImplicitRemoting.ps1.txt.</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Verify that you are still signed in </a:t>
            </a:r>
            <a:r>
              <a:rPr lang="ga-IE" sz="1000" dirty="0">
                <a:latin typeface="Arial"/>
                <a:ea typeface="Calibri"/>
                <a:cs typeface="Times New Roman"/>
              </a:rPr>
              <a:t>to the </a:t>
            </a:r>
            <a:r>
              <a:rPr lang="en-IN" sz="1000" b="1" dirty="0">
                <a:latin typeface="Arial"/>
                <a:ea typeface="Calibri"/>
                <a:cs typeface="Times New Roman"/>
              </a:rPr>
              <a:t>10961C-LON-DC1</a:t>
            </a:r>
            <a:r>
              <a:rPr lang="en-IN" sz="1000" dirty="0">
                <a:latin typeface="Arial"/>
                <a:ea typeface="Calibri"/>
                <a:cs typeface="Times New Roman"/>
              </a:rPr>
              <a:t> </a:t>
            </a:r>
            <a:r>
              <a:rPr lang="ga-IE" sz="1000" dirty="0">
                <a:latin typeface="Arial"/>
                <a:ea typeface="Calibri"/>
                <a:cs typeface="Times New Roman"/>
              </a:rPr>
              <a:t>and </a:t>
            </a:r>
            <a:r>
              <a:rPr lang="en-IN" sz="1000" b="1" dirty="0">
                <a:latin typeface="Arial"/>
                <a:ea typeface="Calibri"/>
                <a:cs typeface="Times New Roman"/>
              </a:rPr>
              <a:t>10961C-LON-CL1</a:t>
            </a:r>
            <a:r>
              <a:rPr lang="ga-IE" sz="1000" dirty="0">
                <a:latin typeface="Arial"/>
                <a:ea typeface="Calibri"/>
                <a:cs typeface="Times New Roman"/>
              </a:rPr>
              <a:t> virtual machines</a:t>
            </a:r>
            <a:r>
              <a:rPr lang="en-IN" sz="1000" dirty="0">
                <a:latin typeface="Arial"/>
                <a:ea typeface="Calibri"/>
                <a:cs typeface="Times New Roman"/>
              </a:rPr>
              <a:t>. If not, sign back in</a:t>
            </a:r>
            <a:r>
              <a:rPr lang="ga-IE" sz="1000" dirty="0">
                <a:latin typeface="Arial"/>
                <a:ea typeface="Calibri"/>
                <a:cs typeface="Times New Roman"/>
              </a:rPr>
              <a:t> as </a:t>
            </a:r>
            <a:r>
              <a:rPr lang="en-IN" sz="1000" b="1" dirty="0">
                <a:latin typeface="Arial"/>
                <a:ea typeface="Calibri"/>
                <a:cs typeface="Times New Roman"/>
              </a:rPr>
              <a:t>Adatum\administrator</a:t>
            </a:r>
            <a:r>
              <a:rPr lang="ga-IE" sz="1000" dirty="0">
                <a:latin typeface="Arial"/>
                <a:ea typeface="Calibri"/>
                <a:cs typeface="Times New Roman"/>
              </a:rPr>
              <a:t> with </a:t>
            </a:r>
            <a:r>
              <a:rPr lang="en-IN" sz="1000" dirty="0">
                <a:latin typeface="Arial"/>
                <a:ea typeface="Calibri"/>
                <a:cs typeface="Times New Roman"/>
              </a:rPr>
              <a:t>the </a:t>
            </a:r>
            <a:r>
              <a:rPr lang="ga-IE" sz="1000" dirty="0">
                <a:latin typeface="Arial"/>
                <a:ea typeface="Calibri"/>
                <a:cs typeface="Times New Roman"/>
              </a:rPr>
              <a:t>password </a:t>
            </a:r>
            <a:r>
              <a:rPr lang="en-IN" sz="1000" b="1" dirty="0">
                <a:latin typeface="Arial"/>
                <a:ea typeface="Calibri"/>
                <a:cs typeface="Times New Roman"/>
              </a:rPr>
              <a:t>Pa55w.rd</a:t>
            </a:r>
            <a:r>
              <a:rPr lang="en-IN" sz="1000" dirty="0">
                <a:latin typeface="Arial"/>
                <a:ea typeface="Calibri"/>
                <a:cs typeface="Times New Roman"/>
              </a:rPr>
              <a:t>.</a:t>
            </a:r>
          </a:p>
          <a:p>
            <a:pPr>
              <a:lnSpc>
                <a:spcPct val="115000"/>
              </a:lnSpc>
              <a:spcAft>
                <a:spcPts val="1000"/>
              </a:spcAft>
            </a:pPr>
            <a:r>
              <a:rPr lang="en-IN" sz="1000" dirty="0">
                <a:latin typeface="Arial"/>
                <a:ea typeface="Calibri"/>
                <a:cs typeface="Times New Roman"/>
              </a:rPr>
              <a:t>Perform the demonstration steps</a:t>
            </a:r>
            <a:r>
              <a:rPr lang="ga-IE" sz="1000" dirty="0">
                <a:latin typeface="Arial"/>
                <a:ea typeface="Calibri"/>
                <a:cs typeface="Times New Roman"/>
              </a:rPr>
              <a:t> on the </a:t>
            </a:r>
            <a:r>
              <a:rPr lang="en-IN" sz="1000" b="1" dirty="0">
                <a:latin typeface="Arial"/>
                <a:ea typeface="Calibri"/>
                <a:cs typeface="Times New Roman"/>
              </a:rPr>
              <a:t>10961C-LON-CL1</a:t>
            </a:r>
            <a:r>
              <a:rPr lang="ga-IE" sz="1000" dirty="0">
                <a:latin typeface="Arial"/>
                <a:ea typeface="Calibri"/>
                <a:cs typeface="Times New Roman"/>
              </a:rPr>
              <a:t> virtual machine </a:t>
            </a:r>
            <a:r>
              <a:rPr lang="en-IN" sz="1000" dirty="0">
                <a:latin typeface="Arial"/>
                <a:ea typeface="Calibri"/>
                <a:cs typeface="Times New Roman"/>
              </a:rPr>
              <a:t>in the Windows PowerShell console application</a:t>
            </a:r>
            <a:r>
              <a:rPr lang="ga-IE" sz="1000" dirty="0">
                <a:latin typeface="Arial"/>
                <a:ea typeface="Calibri"/>
                <a:cs typeface="Times New Roman"/>
              </a:rPr>
              <a:t>. </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dirty="0">
                <a:effectLst/>
                <a:latin typeface="Arial"/>
                <a:ea typeface="Times New Roman"/>
                <a:cs typeface="Times New Roman"/>
              </a:rPr>
              <a:t>On </a:t>
            </a:r>
            <a:r>
              <a:rPr lang="en-US" sz="1000" b="1" dirty="0">
                <a:effectLst/>
                <a:latin typeface="Arial"/>
                <a:ea typeface="Times New Roman"/>
                <a:cs typeface="Times New Roman"/>
              </a:rPr>
              <a:t>10961C-LON-CL1</a:t>
            </a:r>
            <a:r>
              <a:rPr lang="en-US" sz="1000" dirty="0">
                <a:effectLst/>
                <a:latin typeface="Arial"/>
                <a:ea typeface="Times New Roman"/>
                <a:cs typeface="Times New Roman"/>
              </a:rPr>
              <a:t>, </a:t>
            </a:r>
            <a:r>
              <a:rPr lang="ga-IE" sz="1000" dirty="0">
                <a:effectLst/>
                <a:latin typeface="Arial"/>
                <a:ea typeface="Times New Roman"/>
                <a:cs typeface="Times New Roman"/>
              </a:rPr>
              <a:t>in the Windows PowerShell </a:t>
            </a:r>
            <a:r>
              <a:rPr lang="en-US" sz="1000" dirty="0">
                <a:solidFill>
                  <a:srgbClr val="000000"/>
                </a:solidFill>
                <a:effectLst/>
                <a:latin typeface="Arial"/>
                <a:ea typeface="Times New Roman"/>
                <a:cs typeface="Times New Roman"/>
              </a:rPr>
              <a:t>command window</a:t>
            </a:r>
            <a:r>
              <a:rPr lang="ga-IE" sz="1000" dirty="0">
                <a:effectLst/>
                <a:latin typeface="Arial"/>
                <a:ea typeface="Times New Roman"/>
                <a:cs typeface="Times New Roman"/>
              </a:rPr>
              <a:t>, type the following </a:t>
            </a:r>
            <a:r>
              <a:rPr lang="en-US" sz="1000" dirty="0">
                <a:effectLst/>
                <a:latin typeface="Arial"/>
                <a:ea typeface="Times New Roman"/>
                <a:cs typeface="Times New Roman"/>
              </a:rPr>
              <a:t>command, </a:t>
            </a:r>
            <a:r>
              <a:rPr lang="ga-IE" sz="1000" dirty="0">
                <a:effectLst/>
                <a:latin typeface="Arial"/>
                <a:ea typeface="Times New Roman"/>
                <a:cs typeface="Times New Roman"/>
              </a:rPr>
              <a:t>and </a:t>
            </a:r>
            <a:r>
              <a:rPr lang="en-US" sz="1000" dirty="0">
                <a:effectLst/>
                <a:latin typeface="Arial"/>
                <a:ea typeface="Times New Roman"/>
                <a:cs typeface="Times New Roman"/>
              </a:rPr>
              <a:t>then </a:t>
            </a:r>
            <a:r>
              <a:rPr lang="ga-IE" sz="1000" dirty="0">
                <a:effectLst/>
                <a:latin typeface="Arial"/>
                <a:ea typeface="Times New Roman"/>
                <a:cs typeface="Times New Roman"/>
              </a:rPr>
              <a:t>press Enter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$dc = New-PSSession LON-DC1</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Get-Module –PSSession $dc –ListAvailable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Import-Module –PSSession $dc –Name ActiveDirectory –Prefix Rem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Help Get-</a:t>
            </a:r>
            <a:r>
              <a:rPr lang="en-US" sz="1000" dirty="0" err="1">
                <a:effectLst/>
                <a:latin typeface="Arial"/>
                <a:ea typeface="Times New Roman"/>
                <a:cs typeface="Times New Roman"/>
              </a:rPr>
              <a:t>RemADUser</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Be aware that the server may not have updated Help, so the Help you retrieve may be truncated and include only the Syntax section.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To see a list of all domain users, type the following command, and then press Enter: </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Get-RemADUser –Filter *</a:t>
            </a:r>
            <a:endParaRPr lang="en-IN" sz="1000" dirty="0">
              <a:effectLst/>
              <a:latin typeface="Arial"/>
              <a:ea typeface="Times New Roman"/>
              <a:cs typeface="Times New Roman"/>
            </a:endParaRPr>
          </a:p>
          <a:p>
            <a:pPr>
              <a:lnSpc>
                <a:spcPct val="115000"/>
              </a:lnSpc>
              <a:spcBef>
                <a:spcPts val="600"/>
              </a:spcBef>
              <a:spcAft>
                <a:spcPts val="995"/>
              </a:spcAft>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141239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Bef>
                <a:spcPts val="600"/>
              </a:spcBef>
              <a:spcAft>
                <a:spcPts val="995"/>
              </a:spcAft>
              <a:buFont typeface="+mj-lt"/>
              <a:buAutoNum type="arabicPeriod" startAt="6"/>
            </a:pPr>
            <a:r>
              <a:rPr lang="en-US" sz="1000" dirty="0">
                <a:solidFill>
                  <a:prstClr val="black"/>
                </a:solidFill>
                <a:latin typeface="Arial"/>
                <a:cs typeface="Times New Roman"/>
              </a:rPr>
              <a:t>To close the session, type the following command, and then press Enter:</a:t>
            </a:r>
            <a:endParaRPr lang="en-IN" sz="1000" dirty="0">
              <a:solidFill>
                <a:prstClr val="black"/>
              </a:solidFill>
              <a:latin typeface="Arial"/>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 $dc |</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Remove-PSSession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Get-RemADUser</a:t>
            </a:r>
            <a:endParaRPr lang="en-IN" sz="1000" dirty="0">
              <a:solidFill>
                <a:prstClr val="black"/>
              </a:solidFill>
              <a:latin typeface="Arial"/>
              <a:ea typeface="Times New Roman"/>
              <a:cs typeface="Times New Roman"/>
            </a:endParaRPr>
          </a:p>
          <a:p>
            <a:pPr marL="457200" lvl="0">
              <a:lnSpc>
                <a:spcPts val="1300"/>
              </a:lnSpc>
              <a:spcAft>
                <a:spcPts val="600"/>
              </a:spcAft>
            </a:pPr>
            <a:r>
              <a:rPr lang="en-US" sz="1000" dirty="0">
                <a:solidFill>
                  <a:prstClr val="black"/>
                </a:solidFill>
                <a:latin typeface="Arial"/>
                <a:ea typeface="Times New Roman"/>
                <a:cs typeface="Times New Roman"/>
              </a:rPr>
              <a:t>Explain to students that the command will use implicit remoting to re-create a </a:t>
            </a:r>
            <a:r>
              <a:rPr lang="en-US" sz="1000" b="1" dirty="0">
                <a:solidFill>
                  <a:prstClr val="black"/>
                </a:solidFill>
                <a:latin typeface="Arial"/>
                <a:ea typeface="Times New Roman"/>
                <a:cs typeface="Times New Roman"/>
              </a:rPr>
              <a:t>PSSession</a:t>
            </a:r>
            <a:r>
              <a:rPr lang="en-US" sz="1000" dirty="0">
                <a:solidFill>
                  <a:prstClr val="black"/>
                </a:solidFill>
                <a:latin typeface="Arial"/>
                <a:ea typeface="Times New Roman"/>
                <a:cs typeface="Times New Roman"/>
              </a:rPr>
              <a:t>, and will prompt you for input to be able to run the command successfully. Explain that if you run </a:t>
            </a:r>
            <a:r>
              <a:rPr lang="en-US" sz="1000" b="1" dirty="0">
                <a:solidFill>
                  <a:prstClr val="black"/>
                </a:solidFill>
                <a:latin typeface="Arial"/>
                <a:ea typeface="Times New Roman"/>
                <a:cs typeface="Times New Roman"/>
              </a:rPr>
              <a:t>Get-PSSession</a:t>
            </a:r>
            <a:r>
              <a:rPr lang="en-US" sz="1000" dirty="0">
                <a:solidFill>
                  <a:prstClr val="black"/>
                </a:solidFill>
                <a:latin typeface="Arial"/>
                <a:ea typeface="Times New Roman"/>
                <a:cs typeface="Times New Roman"/>
              </a:rPr>
              <a:t> after this command, you will see that a new session with </a:t>
            </a:r>
            <a:r>
              <a:rPr lang="en-US" sz="1000" b="1" dirty="0">
                <a:solidFill>
                  <a:prstClr val="black"/>
                </a:solidFill>
                <a:latin typeface="Arial"/>
                <a:ea typeface="Times New Roman"/>
                <a:cs typeface="Times New Roman"/>
              </a:rPr>
              <a:t>LON-DC1</a:t>
            </a:r>
            <a:r>
              <a:rPr lang="en-US" sz="1000" dirty="0">
                <a:solidFill>
                  <a:prstClr val="black"/>
                </a:solidFill>
                <a:latin typeface="Arial"/>
                <a:ea typeface="Times New Roman"/>
                <a:cs typeface="Times New Roman"/>
              </a:rPr>
              <a:t> has been re-created.</a:t>
            </a:r>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39671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sz="1000" dirty="0">
              <a:latin typeface="Arial"/>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49793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Using implicit remoting</a:t>
            </a:r>
          </a:p>
          <a:p>
            <a:pPr>
              <a:lnSpc>
                <a:spcPct val="115000"/>
              </a:lnSpc>
              <a:spcAft>
                <a:spcPts val="1000"/>
              </a:spcAft>
            </a:pPr>
            <a:r>
              <a:rPr lang="en-IN" sz="1000" dirty="0">
                <a:latin typeface="Arial"/>
                <a:ea typeface="Calibri"/>
                <a:cs typeface="Times New Roman"/>
              </a:rPr>
              <a:t>In this exercise, you will use implicit remoting to import and run commands from a remote computer.</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You will find an answer script provided in a </a:t>
            </a:r>
            <a:r>
              <a:rPr lang="ga-IE" sz="1000" dirty="0">
                <a:latin typeface="Arial"/>
                <a:ea typeface="Calibri"/>
                <a:cs typeface="Times New Roman"/>
              </a:rPr>
              <a:t>.</a:t>
            </a:r>
            <a:r>
              <a:rPr lang="en-IN" sz="1000" dirty="0">
                <a:latin typeface="Arial"/>
                <a:ea typeface="Calibri"/>
                <a:cs typeface="Times New Roman"/>
              </a:rPr>
              <a:t>txt </a:t>
            </a:r>
            <a:r>
              <a:rPr lang="ga-IE" sz="1000" dirty="0">
                <a:latin typeface="Arial"/>
                <a:ea typeface="Calibri"/>
                <a:cs typeface="Times New Roman"/>
              </a:rPr>
              <a:t>file </a:t>
            </a:r>
            <a:r>
              <a:rPr lang="en-IN" sz="1000" dirty="0">
                <a:latin typeface="Arial"/>
                <a:ea typeface="Calibri"/>
                <a:cs typeface="Times New Roman"/>
              </a:rPr>
              <a:t>at E:\Mod10\Labfiles\ImplicitRemoting.ps1.txt.</a:t>
            </a:r>
          </a:p>
          <a:p>
            <a:pPr>
              <a:lnSpc>
                <a:spcPct val="115000"/>
              </a:lnSpc>
              <a:spcAft>
                <a:spcPts val="1000"/>
              </a:spcAft>
            </a:pPr>
            <a:r>
              <a:rPr lang="en-IN" sz="1000" b="1" dirty="0">
                <a:latin typeface="Arial"/>
                <a:ea typeface="Calibri"/>
                <a:cs typeface="Times New Roman"/>
              </a:rPr>
              <a:t>Exercise 2: Managing multiple computers</a:t>
            </a:r>
          </a:p>
          <a:p>
            <a:pPr>
              <a:lnSpc>
                <a:spcPct val="115000"/>
              </a:lnSpc>
              <a:spcAft>
                <a:spcPts val="1000"/>
              </a:spcAft>
            </a:pPr>
            <a:r>
              <a:rPr lang="en-IN" sz="1000" dirty="0">
                <a:latin typeface="Arial"/>
                <a:ea typeface="Calibri"/>
                <a:cs typeface="Times New Roman"/>
              </a:rPr>
              <a:t>In this exercise, you will perform several management tasks against multiple computers, relying on PSSessions to provide persistence.</a:t>
            </a:r>
          </a:p>
          <a:p>
            <a:pPr>
              <a:lnSpc>
                <a:spcPct val="115000"/>
              </a:lnSpc>
              <a:spcAft>
                <a:spcPts val="1000"/>
              </a:spcAft>
            </a:pPr>
            <a:r>
              <a:rPr lang="en-IN" sz="1000" b="1" dirty="0">
                <a:latin typeface="Arial"/>
                <a:ea typeface="Calibri"/>
                <a:cs typeface="Times New Roman"/>
              </a:rPr>
              <a:t>Instructor Note</a:t>
            </a:r>
            <a:r>
              <a:rPr lang="en-IN" sz="1000" dirty="0">
                <a:latin typeface="Arial"/>
                <a:ea typeface="Calibri"/>
                <a:cs typeface="Times New Roman"/>
              </a:rPr>
              <a:t>: You will find an answer script for this exercise provided in a </a:t>
            </a:r>
            <a:r>
              <a:rPr lang="ga-IE" sz="1000" dirty="0">
                <a:latin typeface="Arial"/>
                <a:ea typeface="Calibri"/>
                <a:cs typeface="Times New Roman"/>
              </a:rPr>
              <a:t>.</a:t>
            </a:r>
            <a:r>
              <a:rPr lang="en-IN" sz="1000" dirty="0">
                <a:latin typeface="Arial"/>
                <a:ea typeface="Calibri"/>
                <a:cs typeface="Times New Roman"/>
              </a:rPr>
              <a:t>txt</a:t>
            </a:r>
            <a:r>
              <a:rPr lang="ga-IE" sz="1000" dirty="0">
                <a:latin typeface="Arial"/>
                <a:ea typeface="Calibri"/>
                <a:cs typeface="Times New Roman"/>
              </a:rPr>
              <a:t> file </a:t>
            </a:r>
            <a:r>
              <a:rPr lang="en-IN" sz="1000" dirty="0">
                <a:latin typeface="Arial"/>
                <a:ea typeface="Calibri"/>
                <a:cs typeface="Times New Roman"/>
              </a:rPr>
              <a:t>at E:\Mod10\Labfiles\MultiComputer.ps1.txt.</a:t>
            </a:r>
          </a:p>
        </p:txBody>
      </p:sp>
      <p:sp>
        <p:nvSpPr>
          <p:cNvPr id="4" name="Slide Number Placeholder 3"/>
          <p:cNvSpPr>
            <a:spLocks noGrp="1"/>
          </p:cNvSpPr>
          <p:nvPr>
            <p:ph type="sldNum" sz="quarter" idx="10"/>
          </p:nvPr>
        </p:nvSpPr>
        <p:spPr/>
        <p:txBody>
          <a:bodyPr/>
          <a:lstStyle/>
          <a:p>
            <a:fld id="{9C50214B-0CC3-4527-98D6-C6435FCDC92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640438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9C50214B-0CC3-4527-98D6-C6435FCDC92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857757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some of the benefits from using implicit remoting?</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One benefit is that administrators do not have to install administrative tools such as Windows PowerShell commands on their local computers. Instead, they can connect to a server or other computer that already has the tools, and use them as if they were installed locally.</a:t>
            </a:r>
          </a:p>
          <a:p>
            <a:pPr>
              <a:lnSpc>
                <a:spcPct val="115000"/>
              </a:lnSpc>
              <a:spcAft>
                <a:spcPts val="1000"/>
              </a:spcAft>
            </a:pPr>
            <a:r>
              <a:rPr lang="en-IN" sz="1000" dirty="0">
                <a:latin typeface="Arial"/>
                <a:ea typeface="Calibri"/>
                <a:cs typeface="Times New Roman"/>
              </a:rPr>
              <a:t>Another benefit is that administrators can more centrally monitor and control access to tools. By keeping Windows PowerShell commands on a smaller number of computers, you also can easily update the commands as needed.</a:t>
            </a:r>
          </a:p>
        </p:txBody>
      </p:sp>
      <p:sp>
        <p:nvSpPr>
          <p:cNvPr id="4" name="Slide Number Placeholder 3"/>
          <p:cNvSpPr>
            <a:spLocks noGrp="1"/>
          </p:cNvSpPr>
          <p:nvPr>
            <p:ph type="sldNum" sz="quarter" idx="10"/>
          </p:nvPr>
        </p:nvSpPr>
        <p:spPr/>
        <p:txBody>
          <a:bodyPr/>
          <a:lstStyle/>
          <a:p>
            <a:fld id="{9C50214B-0CC3-4527-98D6-C6435FCDC92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60046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Best Practices</a:t>
            </a:r>
          </a:p>
          <a:p>
            <a:pPr>
              <a:lnSpc>
                <a:spcPct val="115000"/>
              </a:lnSpc>
              <a:spcAft>
                <a:spcPts val="1000"/>
              </a:spcAft>
            </a:pPr>
            <a:r>
              <a:rPr lang="en-IN" sz="1000" dirty="0">
                <a:latin typeface="Arial"/>
                <a:ea typeface="Calibri"/>
                <a:cs typeface="Times New Roman"/>
              </a:rPr>
              <a:t>Always consider the security implications of opening too many remote sessions. The default configuration is tightly secured and provides a good balance of ease-of-use and security/privacy. Make sure that before changing that default configuration, you have explored all the possible ramifications.</a:t>
            </a:r>
          </a:p>
          <a:p>
            <a:pPr>
              <a:lnSpc>
                <a:spcPct val="115000"/>
              </a:lnSpc>
              <a:spcAft>
                <a:spcPts val="1000"/>
              </a:spcAft>
            </a:pPr>
            <a:r>
              <a:rPr lang="en-IN" sz="1000" b="1" dirty="0">
                <a:latin typeface="Arial"/>
                <a:ea typeface="Calibri"/>
                <a:cs typeface="Times New Roman"/>
              </a:rPr>
              <a:t>Common Issues and Troubleshooting Tips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Common Issue: </a:t>
            </a:r>
            <a:r>
              <a:rPr lang="en-IN" sz="1000" dirty="0">
                <a:latin typeface="Arial"/>
                <a:ea typeface="Calibri"/>
                <a:cs typeface="Times New Roman"/>
              </a:rPr>
              <a:t>General problems using remoting.</a:t>
            </a:r>
          </a:p>
          <a:p>
            <a:pPr>
              <a:lnSpc>
                <a:spcPct val="115000"/>
              </a:lnSpc>
              <a:spcAft>
                <a:spcPts val="1000"/>
              </a:spcAft>
            </a:pPr>
            <a:r>
              <a:rPr lang="en-IN" sz="1000" b="1" dirty="0">
                <a:latin typeface="Arial"/>
                <a:ea typeface="Calibri"/>
                <a:cs typeface="Times New Roman"/>
              </a:rPr>
              <a:t>Troubleshooting Tip: </a:t>
            </a:r>
            <a:r>
              <a:rPr lang="en-IN" sz="1000" dirty="0">
                <a:latin typeface="Arial"/>
                <a:ea typeface="Calibri"/>
                <a:cs typeface="Times New Roman"/>
              </a:rPr>
              <a:t>Remoting is a complex, multilayer set of technologies, and troubleshooting can be somewhat difficult. Before trying to troubleshoot Windows PowerShell remoting specifically, ensure that all networking functionality is available. For example, ensure firewalls have the proper ports enabled and DNS is correctly resolving the computer name you are using. You can use the </a:t>
            </a:r>
            <a:r>
              <a:rPr lang="en-IN" sz="1000" b="1" dirty="0">
                <a:latin typeface="Arial"/>
                <a:ea typeface="Calibri"/>
                <a:cs typeface="Times New Roman"/>
              </a:rPr>
              <a:t>Test-NetConnection</a:t>
            </a:r>
            <a:r>
              <a:rPr lang="en-IN" sz="1000" dirty="0">
                <a:latin typeface="Arial"/>
                <a:ea typeface="Calibri"/>
                <a:cs typeface="Times New Roman"/>
              </a:rPr>
              <a:t> or the </a:t>
            </a:r>
            <a:r>
              <a:rPr lang="en-IN" sz="1000" b="1" dirty="0">
                <a:latin typeface="Arial"/>
                <a:ea typeface="Calibri"/>
                <a:cs typeface="Times New Roman"/>
              </a:rPr>
              <a:t>Ping</a:t>
            </a:r>
            <a:r>
              <a:rPr lang="en-IN" sz="1000" dirty="0">
                <a:latin typeface="Arial"/>
                <a:ea typeface="Calibri"/>
                <a:cs typeface="Times New Roman"/>
              </a:rPr>
              <a:t> command, and the </a:t>
            </a:r>
            <a:r>
              <a:rPr lang="en-IN" sz="1000" b="1" dirty="0">
                <a:latin typeface="Arial"/>
                <a:ea typeface="Calibri"/>
                <a:cs typeface="Times New Roman"/>
              </a:rPr>
              <a:t>Resolve-DnsName</a:t>
            </a:r>
            <a:r>
              <a:rPr lang="en-IN" sz="1000" dirty="0">
                <a:latin typeface="Arial"/>
                <a:ea typeface="Calibri"/>
                <a:cs typeface="Times New Roman"/>
              </a:rPr>
              <a:t> or </a:t>
            </a:r>
            <a:r>
              <a:rPr lang="en-IN" sz="1000" b="1" dirty="0">
                <a:latin typeface="Arial"/>
                <a:ea typeface="Calibri"/>
                <a:cs typeface="Times New Roman"/>
              </a:rPr>
              <a:t>NSLookup</a:t>
            </a:r>
            <a:r>
              <a:rPr lang="en-IN" sz="1000" dirty="0">
                <a:latin typeface="Arial"/>
                <a:ea typeface="Calibri"/>
                <a:cs typeface="Times New Roman"/>
              </a:rPr>
              <a:t> commands to test for the presence of or to ensure DNS has a proper resource record for the remote computer.</a:t>
            </a:r>
          </a:p>
          <a:p>
            <a:pPr>
              <a:lnSpc>
                <a:spcPct val="115000"/>
              </a:lnSpc>
              <a:spcAft>
                <a:spcPts val="1000"/>
              </a:spcAft>
            </a:pPr>
            <a:r>
              <a:rPr lang="en-IN" sz="1000" b="1" dirty="0">
                <a:latin typeface="Arial"/>
                <a:ea typeface="Calibri"/>
                <a:cs typeface="Times New Roman"/>
              </a:rPr>
              <a:t>Common Issue: </a:t>
            </a:r>
            <a:r>
              <a:rPr lang="en-IN" sz="1000" dirty="0">
                <a:latin typeface="Arial"/>
                <a:ea typeface="Calibri"/>
                <a:cs typeface="Times New Roman"/>
              </a:rPr>
              <a:t>Remoting will not enable on a client computer.</a:t>
            </a:r>
          </a:p>
          <a:p>
            <a:pPr>
              <a:lnSpc>
                <a:spcPct val="115000"/>
              </a:lnSpc>
              <a:spcAft>
                <a:spcPts val="1000"/>
              </a:spcAft>
            </a:pPr>
            <a:r>
              <a:rPr lang="en-IN" sz="1000" b="1" dirty="0">
                <a:latin typeface="Arial"/>
                <a:ea typeface="Calibri"/>
                <a:cs typeface="Times New Roman"/>
              </a:rPr>
              <a:t>Troubleshooting Tip: </a:t>
            </a:r>
            <a:r>
              <a:rPr lang="en-IN" sz="1000" dirty="0">
                <a:latin typeface="Arial"/>
                <a:ea typeface="Calibri"/>
                <a:cs typeface="Times New Roman"/>
              </a:rPr>
              <a:t>This frequently occurs because of a network connection being set to </a:t>
            </a:r>
            <a:r>
              <a:rPr lang="en-IN" sz="1000" b="1" dirty="0">
                <a:latin typeface="Arial"/>
                <a:ea typeface="Calibri"/>
                <a:cs typeface="Times New Roman"/>
              </a:rPr>
              <a:t>Public</a:t>
            </a:r>
            <a:r>
              <a:rPr lang="en-IN" sz="1000" dirty="0">
                <a:latin typeface="Arial"/>
                <a:ea typeface="Calibri"/>
                <a:cs typeface="Times New Roman"/>
              </a:rPr>
              <a:t>, and specifically when the client has workstation-class virtualization software installed (which can create many virtual network adapters). Consider running </a:t>
            </a:r>
            <a:r>
              <a:rPr lang="en-IN" sz="1000" b="1" dirty="0">
                <a:latin typeface="Arial"/>
                <a:ea typeface="Calibri"/>
                <a:cs typeface="Times New Roman"/>
              </a:rPr>
              <a:t>Enable-PSRemoting –SkipNetworkProfileCheck </a:t>
            </a:r>
            <a:r>
              <a:rPr lang="en-IN" sz="1000" dirty="0">
                <a:latin typeface="Arial"/>
                <a:ea typeface="Calibri"/>
                <a:cs typeface="Times New Roman"/>
              </a:rPr>
              <a:t>to enable remoting.</a:t>
            </a:r>
          </a:p>
          <a:p>
            <a:pPr>
              <a:lnSpc>
                <a:spcPct val="115000"/>
              </a:lnSpc>
              <a:spcAft>
                <a:spcPts val="1000"/>
              </a:spcAft>
            </a:pPr>
            <a:r>
              <a:rPr lang="en-IN" sz="1000" b="1" dirty="0">
                <a:latin typeface="Arial"/>
                <a:ea typeface="Calibri"/>
                <a:cs typeface="Times New Roman"/>
              </a:rPr>
              <a:t>Real-world Issues and Scenarios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Many organizations express concerns about remoting’s security, and frequently decide to disable it. Remoting is just as secure as Remote Desktop Protocol (RDP), and in some ways is more secure and controllable than many other protocols (such as RPC) that it tries to replace. IT security personnel should take the time to thoroughly understand remoting before deciding to disable it. This is because disabling remoting deprives administrators of a valuable management tool, frequently requiring them to take less-secure workaround measures to restore lost functionality.</a:t>
            </a:r>
          </a:p>
          <a:p>
            <a:pPr>
              <a:lnSpc>
                <a:spcPct val="115000"/>
              </a:lnSpc>
              <a:spcAft>
                <a:spcPts val="1000"/>
              </a:spcAft>
            </a:pPr>
            <a:r>
              <a:rPr lang="en-IN" sz="1000" dirty="0">
                <a:latin typeface="Arial"/>
                <a:ea typeface="Calibri"/>
                <a:cs typeface="Times New Roman"/>
              </a:rPr>
              <a:t>There is also concern over the CredSSP protocol that Microsoft describes as an increased security risk. This is because it enables the delegation of credentials to remote computers, and if those computers are compromised then the credential could also be compromised. Only trusted, managed, secured computers should be enabled for CredSSP delegation and even so, the risk is still present. This You should use constrained delegation instead of CredSSP.</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C50214B-0CC3-4527-98D6-C6435FCDC92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418409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slide shows the flow of WS-MAN traffic from the local Windows PowerShell instance over the network to an HTTP listener hosted by WinRM, through to a registered WinRM endpoint, and to the executable application associated with that endpoint.</a:t>
            </a:r>
          </a:p>
        </p:txBody>
      </p:sp>
      <p:sp>
        <p:nvSpPr>
          <p:cNvPr id="4" name="Slide Number Placeholder 3"/>
          <p:cNvSpPr>
            <a:spLocks noGrp="1"/>
          </p:cNvSpPr>
          <p:nvPr>
            <p:ph type="sldNum" sz="quarter" idx="10"/>
          </p:nvPr>
        </p:nvSpPr>
        <p:spPr/>
        <p:txBody>
          <a:bodyPr/>
          <a:lstStyle/>
          <a:p>
            <a:fld id="{9C50214B-0CC3-4527-98D6-C6435FCDC929}"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68062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This is really background information; spend five minutes or less discussing this topic. Explain the fact that </a:t>
            </a:r>
            <a:r>
              <a:rPr lang="en-IN" sz="1000" i="1" dirty="0">
                <a:latin typeface="Arial"/>
                <a:ea typeface="Calibri"/>
                <a:cs typeface="Times New Roman"/>
              </a:rPr>
              <a:t>remote</a:t>
            </a:r>
            <a:r>
              <a:rPr lang="en-IN" sz="1000" dirty="0">
                <a:latin typeface="Arial"/>
                <a:ea typeface="Calibri"/>
                <a:cs typeface="Times New Roman"/>
              </a:rPr>
              <a:t> </a:t>
            </a:r>
            <a:r>
              <a:rPr lang="en-IN" sz="1000" i="1" dirty="0">
                <a:latin typeface="Arial"/>
                <a:ea typeface="Calibri"/>
                <a:cs typeface="Times New Roman"/>
              </a:rPr>
              <a:t>connectivity</a:t>
            </a:r>
            <a:r>
              <a:rPr lang="en-IN" sz="1000" dirty="0">
                <a:latin typeface="Arial"/>
                <a:ea typeface="Calibri"/>
                <a:cs typeface="Times New Roman"/>
              </a:rPr>
              <a:t> is not necessarily </a:t>
            </a:r>
            <a:r>
              <a:rPr lang="en-IN" sz="1000" i="1" dirty="0">
                <a:latin typeface="Arial"/>
                <a:ea typeface="Calibri"/>
                <a:cs typeface="Times New Roman"/>
              </a:rPr>
              <a:t>remoting</a:t>
            </a:r>
            <a:r>
              <a:rPr lang="en-IN" sz="1000" dirty="0">
                <a:latin typeface="Arial"/>
                <a:ea typeface="Calibri"/>
                <a:cs typeface="Times New Roman"/>
              </a:rPr>
              <a:t>, and that commands not using remoting may use any protocol they want, but may not document what they use. </a:t>
            </a:r>
          </a:p>
          <a:p>
            <a:pPr>
              <a:lnSpc>
                <a:spcPct val="115000"/>
              </a:lnSpc>
              <a:spcAft>
                <a:spcPts val="1000"/>
              </a:spcAft>
            </a:pPr>
            <a:r>
              <a:rPr lang="en-IN" sz="1000" dirty="0">
                <a:latin typeface="Arial"/>
                <a:ea typeface="Calibri"/>
                <a:cs typeface="Times New Roman"/>
              </a:rPr>
              <a:t>We recommend using the term, </a:t>
            </a:r>
            <a:r>
              <a:rPr lang="en-IN" sz="1000" i="1" dirty="0">
                <a:latin typeface="Arial"/>
                <a:ea typeface="Calibri"/>
                <a:cs typeface="Times New Roman"/>
              </a:rPr>
              <a:t>Windows PowerShell remoting</a:t>
            </a:r>
            <a:r>
              <a:rPr lang="en-IN" sz="1000" dirty="0">
                <a:latin typeface="Arial"/>
                <a:ea typeface="Calibri"/>
                <a:cs typeface="Times New Roman"/>
              </a:rPr>
              <a:t>, to call attention to the fact that it is a specific feature.</a:t>
            </a:r>
          </a:p>
        </p:txBody>
      </p:sp>
      <p:sp>
        <p:nvSpPr>
          <p:cNvPr id="4" name="Slide Number Placeholder 3"/>
          <p:cNvSpPr>
            <a:spLocks noGrp="1"/>
          </p:cNvSpPr>
          <p:nvPr>
            <p:ph type="sldNum" sz="quarter" idx="10"/>
          </p:nvPr>
        </p:nvSpPr>
        <p:spPr/>
        <p:txBody>
          <a:bodyPr/>
          <a:lstStyle/>
          <a:p>
            <a:fld id="{9C50214B-0CC3-4527-98D6-C6435FCDC92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3766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Make a special effort to cover all the material for this slide, especially the concept of mutual authentication. Discuss why it is good, and how you can use TrustedHosts to bypass it. Many online blog entries on the Internet, for example, tell people to set TrustedHosts to the wildcard asterisk character (*) to correct any errors, which does in fact return no errors, but in this case is a poor security practice.</a:t>
            </a:r>
          </a:p>
          <a:p>
            <a:pPr>
              <a:lnSpc>
                <a:spcPct val="115000"/>
              </a:lnSpc>
              <a:spcAft>
                <a:spcPts val="1000"/>
              </a:spcAft>
            </a:pPr>
            <a:r>
              <a:rPr lang="en-IN" sz="1000" dirty="0">
                <a:latin typeface="Arial"/>
                <a:ea typeface="Calibri"/>
                <a:cs typeface="Times New Roman"/>
              </a:rPr>
              <a:t>This topic has an additional slide.</a:t>
            </a:r>
          </a:p>
        </p:txBody>
      </p:sp>
      <p:sp>
        <p:nvSpPr>
          <p:cNvPr id="4" name="Slide Number Placeholder 3"/>
          <p:cNvSpPr>
            <a:spLocks noGrp="1"/>
          </p:cNvSpPr>
          <p:nvPr>
            <p:ph type="sldNum" sz="quarter" idx="10"/>
          </p:nvPr>
        </p:nvSpPr>
        <p:spPr/>
        <p:txBody>
          <a:bodyPr/>
          <a:lstStyle/>
          <a:p>
            <a:fld id="{9C50214B-0CC3-4527-98D6-C6435FCDC92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269139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86015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C50214B-0CC3-4527-98D6-C6435FCDC92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10961C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10: Administering remote computers</a:t>
            </a:r>
          </a:p>
        </p:txBody>
      </p:sp>
    </p:spTree>
    <p:extLst>
      <p:ext uri="{BB962C8B-B14F-4D97-AF65-F5344CB8AC3E}">
        <p14:creationId xmlns:p14="http://schemas.microsoft.com/office/powerpoint/2010/main" val="198399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9315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10</a:t>
            </a:r>
          </a:p>
        </p:txBody>
      </p:sp>
      <p:sp>
        <p:nvSpPr>
          <p:cNvPr id="3" name="Subtitle 2"/>
          <p:cNvSpPr>
            <a:spLocks noGrp="1"/>
          </p:cNvSpPr>
          <p:nvPr>
            <p:ph type="subTitle" sz="quarter" idx="1"/>
          </p:nvPr>
        </p:nvSpPr>
        <p:spPr/>
        <p:txBody>
          <a:bodyPr/>
          <a:lstStyle/>
          <a:p>
            <a:r>
              <a:rPr lang="en-IN" dirty="0"/>
              <a:t>Administering remote computers
</a:t>
            </a:r>
          </a:p>
        </p:txBody>
      </p:sp>
    </p:spTree>
    <p:extLst>
      <p:ext uri="{BB962C8B-B14F-4D97-AF65-F5344CB8AC3E}">
        <p14:creationId xmlns:p14="http://schemas.microsoft.com/office/powerpoint/2010/main" val="2184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e28b508-4123-4555-83c4-b78f61d45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remoting: one-to-one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One-to-one Windows PowerShell remoting is similar in concept to SSH, although different in actual operation:</a:t>
            </a:r>
          </a:p>
          <a:p>
            <a:pPr marL="798513" lvl="1" indent="-514350">
              <a:buFont typeface="+mj-lt"/>
              <a:buAutoNum type="arabicPeriod"/>
            </a:pPr>
            <a:r>
              <a:rPr lang="en-US" sz="2800" dirty="0"/>
              <a:t>Start with </a:t>
            </a:r>
            <a:br>
              <a:rPr lang="en-US" sz="2800" dirty="0"/>
            </a:br>
            <a:r>
              <a:rPr lang="en-US" sz="2800" b="1" dirty="0"/>
              <a:t>Enter-PSSession –ComputerName </a:t>
            </a:r>
            <a:r>
              <a:rPr lang="en-US" sz="2800" b="1" i="1" dirty="0"/>
              <a:t>name</a:t>
            </a:r>
            <a:endParaRPr lang="en-US" sz="2800" dirty="0"/>
          </a:p>
          <a:p>
            <a:pPr marL="798513" lvl="1" indent="-514350">
              <a:buFont typeface="+mj-lt"/>
              <a:buAutoNum type="arabicPeriod"/>
            </a:pPr>
            <a:r>
              <a:rPr lang="en-US" sz="2800" dirty="0"/>
              <a:t>The Windows PowerShell prompt changes to indicate the connected computer</a:t>
            </a:r>
          </a:p>
          <a:p>
            <a:pPr marL="798513" lvl="1" indent="-514350">
              <a:buFont typeface="+mj-lt"/>
              <a:buAutoNum type="arabicPeriod"/>
            </a:pPr>
            <a:r>
              <a:rPr lang="en-US" sz="2800" dirty="0"/>
              <a:t>Exit with </a:t>
            </a:r>
            <a:r>
              <a:rPr lang="en-US" sz="2800" b="1" dirty="0"/>
              <a:t>Exit-PSSession</a:t>
            </a:r>
            <a:endParaRPr lang="en-US" sz="2800" dirty="0"/>
          </a:p>
        </p:txBody>
      </p:sp>
    </p:spTree>
    <p:extLst>
      <p:ext uri="{BB962C8B-B14F-4D97-AF65-F5344CB8AC3E}">
        <p14:creationId xmlns:p14="http://schemas.microsoft.com/office/powerpoint/2010/main" val="369424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6c8c7f9-0e66-4936-87ce-759cee67ef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remoting: one-to-many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Invoke-Command</a:t>
            </a:r>
            <a:r>
              <a:rPr lang="en-US" dirty="0"/>
              <a:t> can send a command or script to one or more remote computers in parallel</a:t>
            </a:r>
          </a:p>
          <a:p>
            <a:r>
              <a:rPr lang="en-US" dirty="0"/>
              <a:t>Results include a </a:t>
            </a:r>
            <a:r>
              <a:rPr lang="en-US" b="1" dirty="0"/>
              <a:t>PSComputerName</a:t>
            </a:r>
            <a:r>
              <a:rPr lang="en-US" dirty="0"/>
              <a:t> property that indicate the computer each result came from</a:t>
            </a:r>
          </a:p>
          <a:p>
            <a:r>
              <a:rPr lang="en-US" dirty="0"/>
              <a:t>Considerations include:</a:t>
            </a:r>
          </a:p>
          <a:p>
            <a:pPr lvl="1"/>
            <a:r>
              <a:rPr lang="en-US" dirty="0"/>
              <a:t>Throttling</a:t>
            </a:r>
          </a:p>
          <a:p>
            <a:pPr lvl="1"/>
            <a:r>
              <a:rPr lang="en-US" dirty="0"/>
              <a:t>Passing data to remote computers</a:t>
            </a:r>
          </a:p>
          <a:p>
            <a:pPr lvl="1"/>
            <a:r>
              <a:rPr lang="en-US" dirty="0"/>
              <a:t>Persistence</a:t>
            </a:r>
          </a:p>
          <a:p>
            <a:pPr lvl="1"/>
            <a:r>
              <a:rPr lang="en-US" dirty="0"/>
              <a:t>Ways to specify computer names</a:t>
            </a:r>
          </a:p>
        </p:txBody>
      </p:sp>
    </p:spTree>
    <p:extLst>
      <p:ext uri="{BB962C8B-B14F-4D97-AF65-F5344CB8AC3E}">
        <p14:creationId xmlns:p14="http://schemas.microsoft.com/office/powerpoint/2010/main" val="217159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49dab13-4c62-410f-94a3-1f34a33eb0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remoting: one-to-many</a:t>
            </a:r>
          </a:p>
        </p:txBody>
      </p:sp>
      <p:grpSp>
        <p:nvGrpSpPr>
          <p:cNvPr id="4" name="Group 3"/>
          <p:cNvGrpSpPr/>
          <p:nvPr/>
        </p:nvGrpSpPr>
        <p:grpSpPr>
          <a:xfrm>
            <a:off x="650630" y="1463820"/>
            <a:ext cx="7807570" cy="3100365"/>
            <a:chOff x="1031630" y="1463820"/>
            <a:chExt cx="7415886" cy="3100365"/>
          </a:xfrm>
        </p:grpSpPr>
        <p:sp>
          <p:nvSpPr>
            <p:cNvPr id="5" name="Rectangle 4"/>
            <p:cNvSpPr/>
            <p:nvPr/>
          </p:nvSpPr>
          <p:spPr bwMode="auto">
            <a:xfrm>
              <a:off x="1031630" y="2055446"/>
              <a:ext cx="7415886" cy="2508739"/>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itchFamily="34" charset="0"/>
                <a:cs typeface="Segoe UI" pitchFamily="34" charset="0"/>
              </a:endParaRPr>
            </a:p>
          </p:txBody>
        </p:sp>
        <p:sp>
          <p:nvSpPr>
            <p:cNvPr id="6" name="TextBox 3"/>
            <p:cNvSpPr txBox="1"/>
            <p:nvPr/>
          </p:nvSpPr>
          <p:spPr>
            <a:xfrm>
              <a:off x="4189045" y="1463820"/>
              <a:ext cx="4056185"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itchFamily="34" charset="0"/>
                  <a:cs typeface="Segoe UI" pitchFamily="34" charset="0"/>
                </a:rPr>
                <a:t>This command runs on the remote computer</a:t>
              </a:r>
            </a:p>
          </p:txBody>
        </p:sp>
      </p:grpSp>
      <p:grpSp>
        <p:nvGrpSpPr>
          <p:cNvPr id="7" name="Group 6"/>
          <p:cNvGrpSpPr/>
          <p:nvPr/>
        </p:nvGrpSpPr>
        <p:grpSpPr>
          <a:xfrm>
            <a:off x="3372792" y="4710666"/>
            <a:ext cx="5085408" cy="779642"/>
            <a:chOff x="3629037" y="4710666"/>
            <a:chExt cx="4820256" cy="779642"/>
          </a:xfrm>
          <a:solidFill>
            <a:srgbClr val="92D050"/>
          </a:solidFill>
        </p:grpSpPr>
        <p:sp>
          <p:nvSpPr>
            <p:cNvPr id="8" name="Rectangle 7"/>
            <p:cNvSpPr/>
            <p:nvPr/>
          </p:nvSpPr>
          <p:spPr bwMode="auto">
            <a:xfrm>
              <a:off x="3629037" y="5033108"/>
              <a:ext cx="4820256" cy="457200"/>
            </a:xfrm>
            <a:prstGeom prst="rect">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itchFamily="34" charset="0"/>
                <a:cs typeface="Segoe UI" pitchFamily="34" charset="0"/>
              </a:endParaRPr>
            </a:p>
          </p:txBody>
        </p:sp>
        <p:sp>
          <p:nvSpPr>
            <p:cNvPr id="9" name="TextBox 5"/>
            <p:cNvSpPr txBox="1"/>
            <p:nvPr/>
          </p:nvSpPr>
          <p:spPr>
            <a:xfrm>
              <a:off x="3629037" y="4710666"/>
              <a:ext cx="4820256" cy="369332"/>
            </a:xfrm>
            <a:prstGeom prst="rect">
              <a:avLst/>
            </a:prstGeom>
            <a:grp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itchFamily="34" charset="0"/>
                  <a:cs typeface="Segoe UI" pitchFamily="34" charset="0"/>
                </a:rPr>
                <a:t>These computers run the command</a:t>
              </a:r>
            </a:p>
          </p:txBody>
        </p:sp>
      </p:grpSp>
      <p:grpSp>
        <p:nvGrpSpPr>
          <p:cNvPr id="10" name="Group 9"/>
          <p:cNvGrpSpPr/>
          <p:nvPr/>
        </p:nvGrpSpPr>
        <p:grpSpPr>
          <a:xfrm>
            <a:off x="2980819" y="5556738"/>
            <a:ext cx="5477381" cy="808894"/>
            <a:chOff x="3587217" y="5556738"/>
            <a:chExt cx="4854769" cy="808894"/>
          </a:xfrm>
          <a:solidFill>
            <a:srgbClr val="92D050"/>
          </a:solidFill>
        </p:grpSpPr>
        <p:sp>
          <p:nvSpPr>
            <p:cNvPr id="11" name="Rectangle 10"/>
            <p:cNvSpPr/>
            <p:nvPr/>
          </p:nvSpPr>
          <p:spPr bwMode="auto">
            <a:xfrm>
              <a:off x="3587217" y="5556738"/>
              <a:ext cx="4854769" cy="484554"/>
            </a:xfrm>
            <a:prstGeom prst="rect">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itchFamily="34" charset="0"/>
                <a:cs typeface="Segoe UI" pitchFamily="34" charset="0"/>
              </a:endParaRPr>
            </a:p>
          </p:txBody>
        </p:sp>
        <p:sp>
          <p:nvSpPr>
            <p:cNvPr id="12" name="TextBox 7"/>
            <p:cNvSpPr txBox="1"/>
            <p:nvPr/>
          </p:nvSpPr>
          <p:spPr>
            <a:xfrm>
              <a:off x="3594812" y="5996300"/>
              <a:ext cx="4847174" cy="369332"/>
            </a:xfrm>
            <a:prstGeom prst="rect">
              <a:avLst/>
            </a:prstGeom>
            <a:grp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rgbClr val="FF0000"/>
                  </a:solidFill>
                  <a:latin typeface="Segoe UI" pitchFamily="34" charset="0"/>
                  <a:cs typeface="Segoe UI" pitchFamily="34" charset="0"/>
                </a:rPr>
                <a:t>This command runs on the local computer</a:t>
              </a:r>
            </a:p>
          </p:txBody>
        </p:sp>
      </p:grpSp>
      <p:sp>
        <p:nvSpPr>
          <p:cNvPr id="13" name="Content Placeholder 2"/>
          <p:cNvSpPr>
            <a:spLocks noGrp="1"/>
          </p:cNvSpPr>
          <p:nvPr/>
        </p:nvSpPr>
        <p:spPr bwMode="auto">
          <a:xfrm>
            <a:off x="516626" y="1048568"/>
            <a:ext cx="8482012" cy="5735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Invoke-Command</a:t>
            </a:r>
          </a:p>
          <a:p>
            <a:pPr marL="0" indent="0">
              <a:buNone/>
            </a:pPr>
            <a:r>
              <a:rPr lang="en-US" dirty="0"/>
              <a:t>  -ScriptBlock { </a:t>
            </a:r>
          </a:p>
          <a:p>
            <a:pPr marL="0" indent="0">
              <a:buNone/>
            </a:pPr>
            <a:r>
              <a:rPr lang="en-US" dirty="0"/>
              <a:t>     Param($c,$r)</a:t>
            </a:r>
          </a:p>
          <a:p>
            <a:pPr marL="0" indent="0">
              <a:buNone/>
            </a:pPr>
            <a:r>
              <a:rPr lang="en-US" dirty="0"/>
              <a:t>     New-PSDrive –Name Z</a:t>
            </a:r>
          </a:p>
          <a:p>
            <a:pPr marL="0" indent="0">
              <a:buNone/>
            </a:pPr>
            <a:r>
              <a:rPr lang="en-US" dirty="0"/>
              <a:t>                 -Credential $c</a:t>
            </a:r>
          </a:p>
          <a:p>
            <a:pPr marL="0" indent="0">
              <a:buNone/>
            </a:pPr>
            <a:r>
              <a:rPr lang="en-US" dirty="0"/>
              <a:t>                 -PSProvider FileSystem</a:t>
            </a:r>
          </a:p>
          <a:p>
            <a:pPr marL="0" indent="0">
              <a:buNone/>
            </a:pPr>
            <a:r>
              <a:rPr lang="en-US" dirty="0"/>
              <a:t>                 -Root $r</a:t>
            </a:r>
          </a:p>
          <a:p>
            <a:pPr marL="0" indent="0">
              <a:buNone/>
            </a:pPr>
            <a:r>
              <a:rPr lang="en-US" dirty="0"/>
              <a:t>     }</a:t>
            </a:r>
          </a:p>
          <a:p>
            <a:pPr marL="0" indent="0">
              <a:buNone/>
            </a:pPr>
            <a:r>
              <a:rPr lang="en-US" dirty="0"/>
              <a:t>  -ComputerName SERVER1,SERVER2,SERVER3</a:t>
            </a:r>
          </a:p>
          <a:p>
            <a:pPr marL="0" indent="0">
              <a:buNone/>
            </a:pPr>
            <a:r>
              <a:rPr lang="en-US" dirty="0"/>
              <a:t>  -ArgumentList (Get-Credential),'Path'</a:t>
            </a:r>
          </a:p>
        </p:txBody>
      </p:sp>
    </p:spTree>
    <p:extLst>
      <p:ext uri="{BB962C8B-B14F-4D97-AF65-F5344CB8AC3E}">
        <p14:creationId xmlns:p14="http://schemas.microsoft.com/office/powerpoint/2010/main" val="222318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01d1504-1c98-4647-9633-a956afcf9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remoting: one-to-many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Invoke-Command</a:t>
            </a:r>
          </a:p>
          <a:p>
            <a:pPr marL="0" indent="0">
              <a:buNone/>
            </a:pPr>
            <a:r>
              <a:rPr lang="en-US" dirty="0"/>
              <a:t>  -ScriptBlock { </a:t>
            </a:r>
          </a:p>
          <a:p>
            <a:pPr marL="0" indent="0">
              <a:buNone/>
            </a:pPr>
            <a:r>
              <a:rPr lang="en-US" dirty="0"/>
              <a:t>     Param($c,$r)</a:t>
            </a:r>
          </a:p>
          <a:p>
            <a:pPr marL="0" indent="0">
              <a:buNone/>
            </a:pPr>
            <a:r>
              <a:rPr lang="en-US" dirty="0"/>
              <a:t>     New-PSDrive –Name Z</a:t>
            </a:r>
          </a:p>
          <a:p>
            <a:pPr marL="0" indent="0">
              <a:buNone/>
            </a:pPr>
            <a:r>
              <a:rPr lang="en-US" dirty="0"/>
              <a:t>                 -Credential $c</a:t>
            </a:r>
          </a:p>
          <a:p>
            <a:pPr marL="0" indent="0">
              <a:buNone/>
            </a:pPr>
            <a:r>
              <a:rPr lang="en-US" dirty="0"/>
              <a:t>                 -PSProvider FileSystem</a:t>
            </a:r>
          </a:p>
          <a:p>
            <a:pPr marL="0" indent="0">
              <a:buNone/>
            </a:pPr>
            <a:r>
              <a:rPr lang="en-US" dirty="0"/>
              <a:t>                 -Root $r</a:t>
            </a:r>
          </a:p>
          <a:p>
            <a:pPr marL="0" indent="0">
              <a:buNone/>
            </a:pPr>
            <a:r>
              <a:rPr lang="en-US" dirty="0"/>
              <a:t>     }</a:t>
            </a:r>
          </a:p>
          <a:p>
            <a:pPr marL="0" indent="0">
              <a:buNone/>
            </a:pPr>
            <a:r>
              <a:rPr lang="en-US" dirty="0"/>
              <a:t>  -ComputerName SERVER1,SERVER2,SERVER3</a:t>
            </a:r>
          </a:p>
          <a:p>
            <a:pPr marL="0" indent="0">
              <a:buNone/>
            </a:pPr>
            <a:r>
              <a:rPr lang="en-US" dirty="0"/>
              <a:t>  -ArgumentList (Get-Credential),'Path'</a:t>
            </a:r>
          </a:p>
        </p:txBody>
      </p:sp>
      <p:cxnSp>
        <p:nvCxnSpPr>
          <p:cNvPr id="5" name="Straight Arrow Connector 4"/>
          <p:cNvCxnSpPr>
            <a:cxnSpLocks/>
          </p:cNvCxnSpPr>
          <p:nvPr/>
        </p:nvCxnSpPr>
        <p:spPr bwMode="auto">
          <a:xfrm flipH="1" flipV="1">
            <a:off x="2781300" y="2297564"/>
            <a:ext cx="3200401" cy="3322187"/>
          </a:xfrm>
          <a:prstGeom prst="straightConnector1">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Arrow Connector 5"/>
          <p:cNvCxnSpPr>
            <a:cxnSpLocks/>
          </p:cNvCxnSpPr>
          <p:nvPr/>
        </p:nvCxnSpPr>
        <p:spPr bwMode="auto">
          <a:xfrm flipH="1" flipV="1">
            <a:off x="2346165" y="2438400"/>
            <a:ext cx="2172202" cy="3181351"/>
          </a:xfrm>
          <a:prstGeom prst="straightConnector1">
            <a:avLst/>
          </a:prstGeom>
          <a:ln w="381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p:cNvSpPr/>
          <p:nvPr/>
        </p:nvSpPr>
        <p:spPr bwMode="auto">
          <a:xfrm>
            <a:off x="5303298" y="1222949"/>
            <a:ext cx="3274646" cy="2149231"/>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Segoe UI" pitchFamily="34" charset="0"/>
                <a:cs typeface="Segoe UI" pitchFamily="34" charset="0"/>
              </a:rPr>
              <a:t>The</a:t>
            </a:r>
            <a:r>
              <a:rPr kumimoji="0" lang="en-US" sz="1800" b="1" i="0" u="none" strike="noStrike" cap="none" normalizeH="0" dirty="0">
                <a:ln>
                  <a:noFill/>
                </a:ln>
                <a:solidFill>
                  <a:srgbClr val="FF0000"/>
                </a:solidFill>
                <a:effectLst/>
                <a:latin typeface="Segoe UI" pitchFamily="34" charset="0"/>
                <a:cs typeface="Segoe UI" pitchFamily="34" charset="0"/>
              </a:rPr>
              <a:t> objects in the argument list are copied into the Param() block variables on each remote computer</a:t>
            </a:r>
            <a:endParaRPr kumimoji="0" lang="en-US" sz="1800" b="1" i="0" u="none" strike="noStrike" cap="none" normalizeH="0" baseline="0" dirty="0">
              <a:ln>
                <a:noFill/>
              </a:ln>
              <a:solidFill>
                <a:srgbClr val="FF0000"/>
              </a:solidFill>
              <a:effectLst/>
              <a:latin typeface="Segoe UI" pitchFamily="34" charset="0"/>
              <a:cs typeface="Segoe UI" pitchFamily="34" charset="0"/>
            </a:endParaRPr>
          </a:p>
        </p:txBody>
      </p:sp>
    </p:spTree>
    <p:extLst>
      <p:ext uri="{BB962C8B-B14F-4D97-AF65-F5344CB8AC3E}">
        <p14:creationId xmlns:p14="http://schemas.microsoft.com/office/powerpoint/2010/main" val="65714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b16e637-946a-43c1-b683-bf799c16ea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remoting: one-to-many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Consolas" pitchFamily="49" charset="0"/>
                <a:cs typeface="Consolas" pitchFamily="49" charset="0"/>
              </a:rPr>
              <a:t>Invoke-Command</a:t>
            </a:r>
          </a:p>
          <a:p>
            <a:pPr marL="0" indent="0">
              <a:buNone/>
            </a:pPr>
            <a:r>
              <a:rPr lang="en-US" dirty="0">
                <a:latin typeface="Consolas" pitchFamily="49" charset="0"/>
                <a:cs typeface="Consolas" pitchFamily="49" charset="0"/>
              </a:rPr>
              <a:t>  -ScriptBlock { </a:t>
            </a:r>
          </a:p>
          <a:p>
            <a:pPr marL="0" indent="0">
              <a:buNone/>
            </a:pPr>
            <a:r>
              <a:rPr lang="en-US" dirty="0">
                <a:latin typeface="Consolas" pitchFamily="49" charset="0"/>
                <a:cs typeface="Consolas" pitchFamily="49" charset="0"/>
              </a:rPr>
              <a:t>     Param($c,$r)</a:t>
            </a:r>
          </a:p>
          <a:p>
            <a:pPr marL="0" indent="0">
              <a:buNone/>
            </a:pPr>
            <a:r>
              <a:rPr lang="en-US" dirty="0">
                <a:latin typeface="Consolas" pitchFamily="49" charset="0"/>
                <a:cs typeface="Consolas" pitchFamily="49" charset="0"/>
              </a:rPr>
              <a:t>     New-PSDrive –Name Z</a:t>
            </a:r>
          </a:p>
          <a:p>
            <a:pPr marL="0" indent="0">
              <a:buNone/>
            </a:pPr>
            <a:r>
              <a:rPr lang="en-US" dirty="0">
                <a:latin typeface="Consolas" pitchFamily="49" charset="0"/>
                <a:cs typeface="Consolas" pitchFamily="49" charset="0"/>
              </a:rPr>
              <a:t>                 -Credential $c</a:t>
            </a:r>
          </a:p>
          <a:p>
            <a:pPr marL="0" indent="0">
              <a:buNone/>
            </a:pPr>
            <a:r>
              <a:rPr lang="en-US" dirty="0">
                <a:latin typeface="Consolas" pitchFamily="49" charset="0"/>
                <a:cs typeface="Consolas" pitchFamily="49" charset="0"/>
              </a:rPr>
              <a:t>                 -PSProvider FileSystem</a:t>
            </a:r>
          </a:p>
          <a:p>
            <a:pPr marL="0" indent="0">
              <a:buNone/>
            </a:pPr>
            <a:r>
              <a:rPr lang="en-US" dirty="0">
                <a:latin typeface="Consolas" pitchFamily="49" charset="0"/>
                <a:cs typeface="Consolas" pitchFamily="49" charset="0"/>
              </a:rPr>
              <a:t>                 -Root $r</a:t>
            </a:r>
          </a:p>
          <a:p>
            <a:pPr marL="0" indent="0">
              <a:buNone/>
            </a:pPr>
            <a:r>
              <a:rPr lang="en-US" dirty="0">
                <a:latin typeface="Consolas" pitchFamily="49" charset="0"/>
                <a:cs typeface="Consolas" pitchFamily="49" charset="0"/>
              </a:rPr>
              <a:t>     }</a:t>
            </a:r>
          </a:p>
          <a:p>
            <a:pPr marL="0" indent="0">
              <a:buNone/>
            </a:pPr>
            <a:r>
              <a:rPr lang="en-US" dirty="0">
                <a:latin typeface="Consolas" pitchFamily="49" charset="0"/>
                <a:cs typeface="Consolas" pitchFamily="49" charset="0"/>
              </a:rPr>
              <a:t>  -ComputerName SERVER1,SERVER2,SERVER3</a:t>
            </a:r>
          </a:p>
          <a:p>
            <a:pPr marL="0" indent="0">
              <a:buNone/>
            </a:pPr>
            <a:r>
              <a:rPr lang="en-US" dirty="0">
                <a:latin typeface="Consolas" pitchFamily="49" charset="0"/>
                <a:cs typeface="Consolas" pitchFamily="49" charset="0"/>
              </a:rPr>
              <a:t>  -ArgumentList (Get-Credential),'Path'</a:t>
            </a:r>
          </a:p>
        </p:txBody>
      </p:sp>
      <p:grpSp>
        <p:nvGrpSpPr>
          <p:cNvPr id="5" name="Group 4"/>
          <p:cNvGrpSpPr/>
          <p:nvPr/>
        </p:nvGrpSpPr>
        <p:grpSpPr>
          <a:xfrm>
            <a:off x="299182" y="2521235"/>
            <a:ext cx="5834918" cy="2431765"/>
            <a:chOff x="224937" y="2485292"/>
            <a:chExt cx="5834918" cy="2431765"/>
          </a:xfrm>
        </p:grpSpPr>
        <p:sp>
          <p:nvSpPr>
            <p:cNvPr id="6" name="Rectangle 5"/>
            <p:cNvSpPr/>
            <p:nvPr/>
          </p:nvSpPr>
          <p:spPr bwMode="auto">
            <a:xfrm>
              <a:off x="224937" y="3166696"/>
              <a:ext cx="3274646" cy="1750361"/>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Segoe UI" pitchFamily="34" charset="0"/>
                  <a:cs typeface="Segoe UI" pitchFamily="34" charset="0"/>
                </a:rPr>
                <a:t>The parameters are used like</a:t>
              </a:r>
              <a:r>
                <a:rPr kumimoji="0" lang="en-US" sz="1800" b="1" i="0" u="none" strike="noStrike" cap="none" normalizeH="0" dirty="0">
                  <a:ln>
                    <a:noFill/>
                  </a:ln>
                  <a:solidFill>
                    <a:srgbClr val="FF0000"/>
                  </a:solidFill>
                  <a:effectLst/>
                  <a:latin typeface="Segoe UI" pitchFamily="34" charset="0"/>
                  <a:cs typeface="Segoe UI" pitchFamily="34" charset="0"/>
                </a:rPr>
                <a:t> variables in the remote command</a:t>
              </a:r>
            </a:p>
          </p:txBody>
        </p:sp>
        <p:cxnSp>
          <p:nvCxnSpPr>
            <p:cNvPr id="7" name="Straight Arrow Connector 6"/>
            <p:cNvCxnSpPr/>
            <p:nvPr/>
          </p:nvCxnSpPr>
          <p:spPr bwMode="auto">
            <a:xfrm>
              <a:off x="2783255" y="2485292"/>
              <a:ext cx="3276600" cy="772258"/>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ysDash"/>
              <a:round/>
              <a:headEnd type="none" w="med" len="med"/>
              <a:tailEnd type="arrow"/>
            </a:ln>
            <a:effectLst/>
          </p:spPr>
        </p:cxnSp>
        <p:cxnSp>
          <p:nvCxnSpPr>
            <p:cNvPr id="8" name="Straight Arrow Connector 7"/>
            <p:cNvCxnSpPr/>
            <p:nvPr/>
          </p:nvCxnSpPr>
          <p:spPr bwMode="auto">
            <a:xfrm>
              <a:off x="3411905" y="2485292"/>
              <a:ext cx="1514475" cy="1619983"/>
            </a:xfrm>
            <a:prstGeom prst="straightConnector1">
              <a:avLst/>
            </a:prstGeom>
            <a:gradFill rotWithShape="1">
              <a:gsLst>
                <a:gs pos="0">
                  <a:srgbClr val="E4CD9A"/>
                </a:gs>
                <a:gs pos="100000">
                  <a:srgbClr val="EEEFD7"/>
                </a:gs>
              </a:gsLst>
              <a:lin ang="2700000" scaled="1"/>
            </a:gradFill>
            <a:ln w="76200" cap="flat" cmpd="sng" algn="ctr">
              <a:solidFill>
                <a:srgbClr val="FF0000"/>
              </a:solidFill>
              <a:prstDash val="sysDash"/>
              <a:round/>
              <a:headEnd type="none" w="med" len="med"/>
              <a:tailEnd type="arrow"/>
            </a:ln>
            <a:effectLst/>
          </p:spPr>
        </p:cxnSp>
      </p:grpSp>
    </p:spTree>
    <p:extLst>
      <p:ext uri="{BB962C8B-B14F-4D97-AF65-F5344CB8AC3E}">
        <p14:creationId xmlns:p14="http://schemas.microsoft.com/office/powerpoint/2010/main" val="251089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f552713-c1eb-42a7-b046-f86f97700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Enabling and using remoting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enable remoting on a client computer, and how to use remoting in several basic scenarios</a:t>
            </a:r>
          </a:p>
        </p:txBody>
      </p:sp>
    </p:spTree>
    <p:extLst>
      <p:ext uri="{BB962C8B-B14F-4D97-AF65-F5344CB8AC3E}">
        <p14:creationId xmlns:p14="http://schemas.microsoft.com/office/powerpoint/2010/main" val="132719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4196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0c5e826-2785-49fb-b516-ab8e269618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output vs. local output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Results received through remoting are deserialized from XML</a:t>
            </a:r>
          </a:p>
          <a:p>
            <a:r>
              <a:rPr lang="en-US" dirty="0"/>
              <a:t>As a result, they are not live objects and do not have methods or events</a:t>
            </a:r>
          </a:p>
          <a:p>
            <a:r>
              <a:rPr lang="en-US" dirty="0"/>
              <a:t>As a strategy, try to have as much processing as possible occur on the remote computer, with only the final results coming back to you through remoting</a:t>
            </a:r>
          </a:p>
        </p:txBody>
      </p:sp>
    </p:spTree>
    <p:extLst>
      <p:ext uri="{BB962C8B-B14F-4D97-AF65-F5344CB8AC3E}">
        <p14:creationId xmlns:p14="http://schemas.microsoft.com/office/powerpoint/2010/main" val="258685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Lesson 2: Using advanced Windows PowerShell remoting techniques</a:t>
            </a:r>
          </a:p>
        </p:txBody>
      </p:sp>
      <p:sp>
        <p:nvSpPr>
          <p:cNvPr id="3" name="Text Placeholder 2"/>
          <p:cNvSpPr>
            <a:spLocks noGrp="1"/>
          </p:cNvSpPr>
          <p:nvPr>
            <p:ph type="body" idx="1"/>
          </p:nvPr>
        </p:nvSpPr>
        <p:spPr/>
        <p:txBody>
          <a:bodyPr/>
          <a:lstStyle/>
          <a:p>
            <a:r>
              <a:rPr lang="en-IN" dirty="0"/>
              <a:t>Common remoting options
Sending parameters to remote computers
Windows PowerShell scopes
Demonstration: Sending local variables to a remote computer
Multi-hop remoting</a:t>
            </a:r>
          </a:p>
        </p:txBody>
      </p:sp>
    </p:spTree>
    <p:extLst>
      <p:ext uri="{BB962C8B-B14F-4D97-AF65-F5344CB8AC3E}">
        <p14:creationId xmlns:p14="http://schemas.microsoft.com/office/powerpoint/2010/main" val="275054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97c6909-526b-47e4-9894-2a5dde2905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remoting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–Port</a:t>
            </a:r>
          </a:p>
          <a:p>
            <a:r>
              <a:rPr lang="en-US" b="1" dirty="0"/>
              <a:t>–UseSSL</a:t>
            </a:r>
          </a:p>
          <a:p>
            <a:r>
              <a:rPr lang="en-US" b="1" dirty="0"/>
              <a:t>–Credential</a:t>
            </a:r>
          </a:p>
          <a:p>
            <a:r>
              <a:rPr lang="en-US" b="1" dirty="0"/>
              <a:t>–ConfigurationName</a:t>
            </a:r>
          </a:p>
          <a:p>
            <a:r>
              <a:rPr lang="en-US" b="1" dirty="0"/>
              <a:t>–Authentication</a:t>
            </a:r>
          </a:p>
          <a:p>
            <a:endParaRPr lang="en-US" dirty="0"/>
          </a:p>
          <a:p>
            <a:r>
              <a:rPr lang="en-US" dirty="0"/>
              <a:t>Additional options are available by creating a </a:t>
            </a:r>
            <a:r>
              <a:rPr lang="en-US" b="1" dirty="0"/>
              <a:t>PSSessionOption</a:t>
            </a:r>
            <a:r>
              <a:rPr lang="en-US" dirty="0"/>
              <a:t> object, and then passing it to </a:t>
            </a:r>
            <a:br>
              <a:rPr lang="en-US" dirty="0"/>
            </a:br>
            <a:r>
              <a:rPr lang="en-US" b="1" dirty="0"/>
              <a:t>–SessionOption</a:t>
            </a:r>
          </a:p>
        </p:txBody>
      </p:sp>
    </p:spTree>
    <p:extLst>
      <p:ext uri="{BB962C8B-B14F-4D97-AF65-F5344CB8AC3E}">
        <p14:creationId xmlns:p14="http://schemas.microsoft.com/office/powerpoint/2010/main" val="297205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Using basic Windows PowerShell remoting
Using advanced Windows PowerShell remoting techniques
Using PSSessions</a:t>
            </a:r>
          </a:p>
        </p:txBody>
      </p:sp>
    </p:spTree>
    <p:extLst>
      <p:ext uri="{BB962C8B-B14F-4D97-AF65-F5344CB8AC3E}">
        <p14:creationId xmlns:p14="http://schemas.microsoft.com/office/powerpoint/2010/main" val="216977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Sending parameters to remote computers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cannot use local variables in the </a:t>
            </a:r>
            <a:r>
              <a:rPr lang="en-US" b="1" dirty="0"/>
              <a:t>Invoke-Command</a:t>
            </a:r>
            <a:r>
              <a:rPr lang="en-US" dirty="0"/>
              <a:t> script block</a:t>
            </a:r>
          </a:p>
          <a:p>
            <a:r>
              <a:rPr lang="en-US" dirty="0"/>
              <a:t>You can pass data. However, you must use a specific technique</a:t>
            </a:r>
          </a:p>
          <a:p>
            <a:r>
              <a:rPr lang="en-US" dirty="0"/>
              <a:t>Pass local variables to the </a:t>
            </a:r>
            <a:r>
              <a:rPr lang="en-US" b="1" dirty="0"/>
              <a:t>–ArgumentList </a:t>
            </a:r>
            <a:r>
              <a:rPr lang="en-US" dirty="0"/>
              <a:t>parameter of </a:t>
            </a:r>
            <a:r>
              <a:rPr lang="en-US" b="1" dirty="0"/>
              <a:t>Invoke-Command</a:t>
            </a:r>
            <a:r>
              <a:rPr lang="en-US" dirty="0"/>
              <a:t>; they will map to variables in a </a:t>
            </a:r>
            <a:r>
              <a:rPr lang="en-US" b="1" dirty="0"/>
              <a:t>Param()</a:t>
            </a:r>
            <a:r>
              <a:rPr lang="en-US" dirty="0"/>
              <a:t> block inside the script block</a:t>
            </a:r>
          </a:p>
        </p:txBody>
      </p:sp>
    </p:spTree>
    <p:extLst>
      <p:ext uri="{BB962C8B-B14F-4D97-AF65-F5344CB8AC3E}">
        <p14:creationId xmlns:p14="http://schemas.microsoft.com/office/powerpoint/2010/main" val="319085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e8cacb6-4107-4ff6-b01f-bef83c0a17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PowerShell scopes</a:t>
            </a:r>
          </a:p>
        </p:txBody>
      </p:sp>
      <p:sp>
        <p:nvSpPr>
          <p:cNvPr id="4" name="Rectangle 3"/>
          <p:cNvSpPr/>
          <p:nvPr/>
        </p:nvSpPr>
        <p:spPr bwMode="auto">
          <a:xfrm>
            <a:off x="369277" y="4519246"/>
            <a:ext cx="8510954" cy="170570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Scopes provides access protection to variables, aliases, functions, and Windows PowerShell drives:</a:t>
            </a:r>
          </a:p>
          <a:p>
            <a:pPr lvl="1"/>
            <a:r>
              <a:rPr lang="en-US" dirty="0"/>
              <a:t>Limits where they can be changed and read</a:t>
            </a:r>
          </a:p>
          <a:p>
            <a:pPr lvl="1"/>
            <a:r>
              <a:rPr lang="en-US" dirty="0"/>
              <a:t>Ensure you do not inadvertently change an item </a:t>
            </a:r>
          </a:p>
          <a:p>
            <a:r>
              <a:rPr lang="en-US" dirty="0"/>
              <a:t>The scope modifier identifies a local variable in a remote command</a:t>
            </a:r>
          </a:p>
          <a:p>
            <a:r>
              <a:rPr lang="en-US" dirty="0"/>
              <a:t>The syntax of this modifier is </a:t>
            </a:r>
            <a:r>
              <a:rPr lang="en-US" b="1" dirty="0"/>
              <a:t>$Using:</a:t>
            </a:r>
          </a:p>
          <a:p>
            <a:pPr marL="288925" lvl="1" indent="0">
              <a:buNone/>
            </a:pPr>
            <a:endParaRPr lang="en-US" sz="2000" dirty="0"/>
          </a:p>
          <a:p>
            <a:pPr marL="0" indent="0" algn="just">
              <a:buNone/>
            </a:pPr>
            <a:r>
              <a:rPr lang="en-US" sz="2200" dirty="0">
                <a:latin typeface="Lucida Sans Typewriter" pitchFamily="49" charset="0"/>
              </a:rPr>
              <a:t>$ps = "Windows PowerShell" </a:t>
            </a:r>
          </a:p>
          <a:p>
            <a:pPr marL="0" indent="0" algn="just">
              <a:buNone/>
            </a:pPr>
            <a:r>
              <a:rPr lang="en-US" sz="2200" dirty="0">
                <a:latin typeface="Lucida Sans Typewriter" pitchFamily="49" charset="0"/>
              </a:rPr>
              <a:t>Invoke-Command -ComputerName LON-DC1 -ScriptBlock {Get-WinEvent -LogName $Using:ps}</a:t>
            </a:r>
          </a:p>
          <a:p>
            <a:pPr lvl="1"/>
            <a:endParaRPr lang="en-US" dirty="0"/>
          </a:p>
        </p:txBody>
      </p:sp>
    </p:spTree>
    <p:extLst>
      <p:ext uri="{BB962C8B-B14F-4D97-AF65-F5344CB8AC3E}">
        <p14:creationId xmlns:p14="http://schemas.microsoft.com/office/powerpoint/2010/main" val="84889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b0ccf5f-4a8b-43ae-9fc4-8aa4c27df7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Windows PowerShell scopes</a:t>
            </a:r>
          </a:p>
        </p:txBody>
      </p:sp>
      <p:sp>
        <p:nvSpPr>
          <p:cNvPr id="4" name="Content Placeholder 2"/>
          <p:cNvSpPr>
            <a:spLocks noGrp="1"/>
          </p:cNvSpPr>
          <p:nvPr/>
        </p:nvSpPr>
        <p:spPr bwMode="auto">
          <a:xfrm>
            <a:off x="313581" y="1452790"/>
            <a:ext cx="6573602" cy="15627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t>
            </a:r>
            <a:r>
              <a:rPr lang="en-US" dirty="0">
                <a:solidFill>
                  <a:srgbClr val="FF3300"/>
                </a:solidFill>
              </a:rPr>
              <a:t>quantity</a:t>
            </a:r>
            <a:r>
              <a:rPr lang="en-US" dirty="0"/>
              <a:t> = Read-Host "Query how many log entries?"</a:t>
            </a:r>
          </a:p>
          <a:p>
            <a:endParaRPr lang="en-US" dirty="0"/>
          </a:p>
        </p:txBody>
      </p:sp>
      <p:sp>
        <p:nvSpPr>
          <p:cNvPr id="5" name="Rectangle 4">
            <a:extLst>
              <a:ext uri="{FF2B5EF4-FFF2-40B4-BE49-F238E27FC236}">
                <a16:creationId xmlns:a16="http://schemas.microsoft.com/office/drawing/2014/main" id="{59E35753-8E91-4FFC-BABC-1080379640BC}"/>
              </a:ext>
            </a:extLst>
          </p:cNvPr>
          <p:cNvSpPr/>
          <p:nvPr/>
        </p:nvSpPr>
        <p:spPr bwMode="auto">
          <a:xfrm>
            <a:off x="509758" y="2668220"/>
            <a:ext cx="3396842" cy="2149097"/>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Segoe UI" pitchFamily="34" charset="0"/>
                <a:cs typeface="Segoe UI" pitchFamily="34" charset="0"/>
              </a:rPr>
              <a:t>The $Using:quantity passes the </a:t>
            </a:r>
            <a:r>
              <a:rPr kumimoji="0" lang="en-US" sz="1800" b="1" i="0" u="none" strike="noStrike" cap="none" normalizeH="0" dirty="0">
                <a:ln>
                  <a:noFill/>
                </a:ln>
                <a:solidFill>
                  <a:srgbClr val="FF0000"/>
                </a:solidFill>
                <a:effectLst/>
                <a:latin typeface="Segoe UI" pitchFamily="34" charset="0"/>
                <a:cs typeface="Segoe UI" pitchFamily="34" charset="0"/>
              </a:rPr>
              <a:t>variable VALUE into the remote command</a:t>
            </a:r>
          </a:p>
        </p:txBody>
      </p:sp>
      <p:cxnSp>
        <p:nvCxnSpPr>
          <p:cNvPr id="6" name="Straight Arrow Connector 5">
            <a:extLst>
              <a:ext uri="{FF2B5EF4-FFF2-40B4-BE49-F238E27FC236}">
                <a16:creationId xmlns:a16="http://schemas.microsoft.com/office/drawing/2014/main" id="{1AA301B6-0F0F-4CBF-8F05-2882D50C38D2}"/>
              </a:ext>
            </a:extLst>
          </p:cNvPr>
          <p:cNvCxnSpPr/>
          <p:nvPr/>
        </p:nvCxnSpPr>
        <p:spPr bwMode="auto">
          <a:xfrm>
            <a:off x="1517515" y="1984443"/>
            <a:ext cx="1381328" cy="1619044"/>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7" name="Straight Arrow Connector 6">
            <a:extLst>
              <a:ext uri="{FF2B5EF4-FFF2-40B4-BE49-F238E27FC236}">
                <a16:creationId xmlns:a16="http://schemas.microsoft.com/office/drawing/2014/main" id="{C23568F3-F258-44A6-AF18-5031A563BEC7}"/>
              </a:ext>
            </a:extLst>
          </p:cNvPr>
          <p:cNvCxnSpPr>
            <a:cxnSpLocks/>
          </p:cNvCxnSpPr>
          <p:nvPr/>
        </p:nvCxnSpPr>
        <p:spPr bwMode="auto">
          <a:xfrm>
            <a:off x="1770434" y="1809345"/>
            <a:ext cx="5466945" cy="4221804"/>
          </a:xfrm>
          <a:prstGeom prst="straightConnector1">
            <a:avLst/>
          </a:prstGeom>
          <a:ln w="2857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 name="TextBox 15">
            <a:extLst>
              <a:ext uri="{FF2B5EF4-FFF2-40B4-BE49-F238E27FC236}">
                <a16:creationId xmlns:a16="http://schemas.microsoft.com/office/drawing/2014/main" id="{31D56945-F5C5-4AB5-A076-4216DF05A9D8}"/>
              </a:ext>
            </a:extLst>
          </p:cNvPr>
          <p:cNvSpPr txBox="1"/>
          <p:nvPr/>
        </p:nvSpPr>
        <p:spPr>
          <a:xfrm>
            <a:off x="4572000" y="3778585"/>
            <a:ext cx="4066162" cy="273894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600"/>
              </a:spcBef>
              <a:buClr>
                <a:srgbClr val="0070C0"/>
              </a:buClr>
              <a:buSzPct val="90000"/>
            </a:pPr>
            <a:r>
              <a:rPr lang="en-US" sz="2800" b="0" kern="0" dirty="0">
                <a:solidFill>
                  <a:srgbClr val="000000"/>
                </a:solidFill>
                <a:latin typeface="Segoe UI" pitchFamily="34" charset="0"/>
                <a:cs typeface="Segoe UI" pitchFamily="34" charset="0"/>
              </a:rPr>
              <a:t>Invoke-Command -ComputerName lon-dc1 -ScriptBlock {Get-EventLog -LogName Security –</a:t>
            </a:r>
          </a:p>
          <a:p>
            <a:pPr lvl="0">
              <a:spcBef>
                <a:spcPts val="600"/>
              </a:spcBef>
              <a:buClr>
                <a:srgbClr val="0070C0"/>
              </a:buClr>
              <a:buSzPct val="90000"/>
            </a:pPr>
            <a:r>
              <a:rPr lang="en-US" sz="2800" b="0" kern="0" dirty="0">
                <a:solidFill>
                  <a:srgbClr val="000000"/>
                </a:solidFill>
                <a:latin typeface="Segoe UI" pitchFamily="34" charset="0"/>
                <a:cs typeface="Segoe UI" pitchFamily="34" charset="0"/>
              </a:rPr>
              <a:t>Newest $Using:</a:t>
            </a:r>
            <a:r>
              <a:rPr lang="en-US" sz="2800" b="0" kern="0" dirty="0">
                <a:solidFill>
                  <a:srgbClr val="FF0000"/>
                </a:solidFill>
                <a:latin typeface="Segoe UI" pitchFamily="34" charset="0"/>
                <a:cs typeface="Segoe UI" pitchFamily="34" charset="0"/>
              </a:rPr>
              <a:t>quantity</a:t>
            </a:r>
            <a:r>
              <a:rPr lang="en-US" sz="2800" b="0" kern="0" dirty="0">
                <a:solidFill>
                  <a:srgbClr val="000000"/>
                </a:solidFill>
                <a:latin typeface="Segoe UI" pitchFamily="34" charset="0"/>
                <a:cs typeface="Segoe UI" pitchFamily="34" charset="0"/>
              </a:rPr>
              <a:t>}</a:t>
            </a:r>
          </a:p>
        </p:txBody>
      </p:sp>
    </p:spTree>
    <p:extLst>
      <p:ext uri="{BB962C8B-B14F-4D97-AF65-F5344CB8AC3E}">
        <p14:creationId xmlns:p14="http://schemas.microsoft.com/office/powerpoint/2010/main" val="3142097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ab9464a-d14c-447d-b62c-257f1da572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Sending local variables to a remote computer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two ways to pass local information to a remote computer by using the </a:t>
            </a:r>
            <a:r>
              <a:rPr lang="en-US" b="1" dirty="0"/>
              <a:t>Invoke-Command</a:t>
            </a:r>
            <a:r>
              <a:rPr lang="en-US" dirty="0"/>
              <a:t>:</a:t>
            </a:r>
          </a:p>
          <a:p>
            <a:r>
              <a:rPr lang="en-US" dirty="0"/>
              <a:t>The </a:t>
            </a:r>
            <a:r>
              <a:rPr lang="en-US" b="1" dirty="0"/>
              <a:t>-ArgumentList </a:t>
            </a:r>
            <a:r>
              <a:rPr lang="en-US" dirty="0"/>
              <a:t>parameter</a:t>
            </a:r>
          </a:p>
          <a:p>
            <a:r>
              <a:rPr lang="en-US" dirty="0"/>
              <a:t>The </a:t>
            </a:r>
            <a:r>
              <a:rPr lang="en-US" b="1" dirty="0"/>
              <a:t>$Using: </a:t>
            </a:r>
            <a:r>
              <a:rPr lang="en-US" dirty="0"/>
              <a:t>scope modifier</a:t>
            </a:r>
          </a:p>
          <a:p>
            <a:endParaRPr lang="en-US" b="1" dirty="0"/>
          </a:p>
        </p:txBody>
      </p:sp>
    </p:spTree>
    <p:extLst>
      <p:ext uri="{BB962C8B-B14F-4D97-AF65-F5344CB8AC3E}">
        <p14:creationId xmlns:p14="http://schemas.microsoft.com/office/powerpoint/2010/main" val="369124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b6e9ea1-1baf-45fa-928b-b6c426d163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Multi-hop remoting</a:t>
            </a:r>
          </a:p>
        </p:txBody>
      </p:sp>
      <p:grpSp>
        <p:nvGrpSpPr>
          <p:cNvPr id="4" name="Group 3" descr="This slide has three computers: a desktop, and two server computers. An arrow from the desktop to the first server demonstrates the delegation of credentials to that computer. An arrow from the first server to the second server has a not allowed icon, indicating that the credential cannot be delegated across the second connection."/>
          <p:cNvGrpSpPr/>
          <p:nvPr/>
        </p:nvGrpSpPr>
        <p:grpSpPr>
          <a:xfrm>
            <a:off x="950588" y="1542362"/>
            <a:ext cx="7267994" cy="3967141"/>
            <a:chOff x="950588" y="1542362"/>
            <a:chExt cx="7267994" cy="3967141"/>
          </a:xfrm>
        </p:grpSpPr>
        <p:pic>
          <p:nvPicPr>
            <p:cNvPr id="5" name="Picture 4"/>
            <p:cNvPicPr>
              <a:picLocks noChangeAspect="1"/>
            </p:cNvPicPr>
            <p:nvPr/>
          </p:nvPicPr>
          <p:blipFill>
            <a:blip r:embed="rId3"/>
            <a:stretch>
              <a:fillRect/>
            </a:stretch>
          </p:blipFill>
          <p:spPr>
            <a:xfrm>
              <a:off x="7232388" y="3101374"/>
              <a:ext cx="829128" cy="2408129"/>
            </a:xfrm>
            <a:prstGeom prst="rect">
              <a:avLst/>
            </a:prstGeom>
          </p:spPr>
        </p:pic>
        <p:grpSp>
          <p:nvGrpSpPr>
            <p:cNvPr id="6" name="Group 5" descr="This slide shows three computers: a laptop and two server computers. An arrow from the laptop to the first server demonstrates the delegation of credentials to that computer. An arrow from the first server to the second shows a “not allowed” icon, indicating that the credential cannot be delegated across that second connection.&#10;&#10;"/>
            <p:cNvGrpSpPr/>
            <p:nvPr/>
          </p:nvGrpSpPr>
          <p:grpSpPr>
            <a:xfrm>
              <a:off x="1531345" y="1542362"/>
              <a:ext cx="6687237" cy="2398750"/>
              <a:chOff x="1531345" y="1542362"/>
              <a:chExt cx="6687237" cy="2398750"/>
            </a:xfrm>
          </p:grpSpPr>
          <p:sp>
            <p:nvSpPr>
              <p:cNvPr id="9" name="Curved Down Arrow 8"/>
              <p:cNvSpPr/>
              <p:nvPr/>
            </p:nvSpPr>
            <p:spPr bwMode="auto">
              <a:xfrm>
                <a:off x="1531345" y="1861851"/>
                <a:ext cx="3095739" cy="1239523"/>
              </a:xfrm>
              <a:prstGeom prst="curvedDownArrow">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0" name="Curved Down Arrow 9"/>
              <p:cNvSpPr/>
              <p:nvPr/>
            </p:nvSpPr>
            <p:spPr bwMode="auto">
              <a:xfrm>
                <a:off x="4779484" y="1782897"/>
                <a:ext cx="3095739" cy="1239523"/>
              </a:xfrm>
              <a:prstGeom prst="curvedDownArrow">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1" name="Oval 10"/>
              <p:cNvSpPr/>
              <p:nvPr/>
            </p:nvSpPr>
            <p:spPr bwMode="auto">
              <a:xfrm>
                <a:off x="2663332" y="1597446"/>
                <a:ext cx="630712" cy="638978"/>
              </a:xfrm>
              <a:prstGeom prst="ellipse">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1</a:t>
                </a:r>
              </a:p>
            </p:txBody>
          </p:sp>
          <p:sp>
            <p:nvSpPr>
              <p:cNvPr id="12" name="Oval 11"/>
              <p:cNvSpPr/>
              <p:nvPr/>
            </p:nvSpPr>
            <p:spPr bwMode="auto">
              <a:xfrm>
                <a:off x="6011997" y="1542362"/>
                <a:ext cx="630712" cy="638978"/>
              </a:xfrm>
              <a:prstGeom prst="ellipse">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2</a:t>
                </a:r>
                <a:endParaRPr kumimoji="0" lang="en-US" sz="1800" b="1" i="0" u="none" strike="noStrike" cap="none" normalizeH="0" baseline="0" dirty="0">
                  <a:ln>
                    <a:noFill/>
                  </a:ln>
                  <a:solidFill>
                    <a:schemeClr val="tx1"/>
                  </a:solidFill>
                  <a:effectLst/>
                  <a:latin typeface="Verdana" pitchFamily="34" charset="0"/>
                </a:endParaRPr>
              </a:p>
            </p:txBody>
          </p:sp>
          <p:sp>
            <p:nvSpPr>
              <p:cNvPr id="13" name="&quot;No&quot; Symbol 12"/>
              <p:cNvSpPr/>
              <p:nvPr/>
            </p:nvSpPr>
            <p:spPr bwMode="auto">
              <a:xfrm>
                <a:off x="7064187" y="2850776"/>
                <a:ext cx="1154395" cy="109033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pic>
          <p:nvPicPr>
            <p:cNvPr id="7" name="Picture 6"/>
            <p:cNvPicPr>
              <a:picLocks noChangeAspect="1"/>
            </p:cNvPicPr>
            <p:nvPr/>
          </p:nvPicPr>
          <p:blipFill>
            <a:blip r:embed="rId3"/>
            <a:stretch>
              <a:fillRect/>
            </a:stretch>
          </p:blipFill>
          <p:spPr>
            <a:xfrm>
              <a:off x="4244421" y="3101374"/>
              <a:ext cx="829128" cy="2408129"/>
            </a:xfrm>
            <a:prstGeom prst="rect">
              <a:avLst/>
            </a:prstGeom>
          </p:spPr>
        </p:pic>
        <p:pic>
          <p:nvPicPr>
            <p:cNvPr id="8" name="Picture 7"/>
            <p:cNvPicPr>
              <a:picLocks noChangeAspect="1"/>
            </p:cNvPicPr>
            <p:nvPr/>
          </p:nvPicPr>
          <p:blipFill>
            <a:blip r:embed="rId4"/>
            <a:stretch>
              <a:fillRect/>
            </a:stretch>
          </p:blipFill>
          <p:spPr>
            <a:xfrm>
              <a:off x="950588" y="3365779"/>
              <a:ext cx="1731414" cy="1536325"/>
            </a:xfrm>
            <a:prstGeom prst="rect">
              <a:avLst/>
            </a:prstGeom>
          </p:spPr>
        </p:pic>
      </p:grpSp>
    </p:spTree>
    <p:extLst>
      <p:ext uri="{BB962C8B-B14F-4D97-AF65-F5344CB8AC3E}">
        <p14:creationId xmlns:p14="http://schemas.microsoft.com/office/powerpoint/2010/main" val="252504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Using basic remoting</a:t>
            </a:r>
          </a:p>
        </p:txBody>
      </p:sp>
      <p:sp>
        <p:nvSpPr>
          <p:cNvPr id="3" name="Text Placeholder 2"/>
          <p:cNvSpPr>
            <a:spLocks noGrp="1"/>
          </p:cNvSpPr>
          <p:nvPr>
            <p:ph type="body" idx="1"/>
          </p:nvPr>
        </p:nvSpPr>
        <p:spPr/>
        <p:txBody>
          <a:bodyPr/>
          <a:lstStyle/>
          <a:p>
            <a:r>
              <a:rPr lang="en-IN" dirty="0"/>
              <a:t>Exercise 1: Enabling remoting on the local computer
Exercise 2: Performing one-to-one remoting
Exercise 3: Performing one-to-many remoting</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4126141"/>
            <a:ext cx="7754239" cy="1815882"/>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endParaRPr lang="en-IN" sz="2800" dirty="0">
              <a:latin typeface="Segoe UI"/>
            </a:endParaRPr>
          </a:p>
          <a:p>
            <a:r>
              <a:rPr lang="en-IN" sz="2800" b="1" i="0" u="none" strike="noStrike" baseline="0" dirty="0">
                <a:latin typeface="Segoe UI"/>
              </a:rPr>
              <a:t>				10961C-LON-CL1</a:t>
            </a:r>
          </a:p>
          <a:p>
            <a:r>
              <a:rPr lang="en-IN"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30 minutes</a:t>
            </a:r>
          </a:p>
        </p:txBody>
      </p:sp>
    </p:spTree>
    <p:extLst>
      <p:ext uri="{BB962C8B-B14F-4D97-AF65-F5344CB8AC3E}">
        <p14:creationId xmlns:p14="http://schemas.microsoft.com/office/powerpoint/2010/main" val="246089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9455858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You are an administrator for Adatum Corporation and must perform some maintenance tasks on a server. You do not have physical access to the server, and instead plan to perform the maintenance tasks by using Windows PowerShell remoting. The server runs Windows Server 2016. You also have some tasks that must be performed against both a server and another client computer that runs Windows 10.</a:t>
            </a:r>
          </a:p>
        </p:txBody>
      </p:sp>
    </p:spTree>
    <p:extLst>
      <p:ext uri="{BB962C8B-B14F-4D97-AF65-F5344CB8AC3E}">
        <p14:creationId xmlns:p14="http://schemas.microsoft.com/office/powerpoint/2010/main" val="29959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You established a PSSession from LON-CL1 to LON-DC1, and then within that PSSession, you tried to establish a PSSession back to LON-CL1. This failed. Why?</a:t>
            </a:r>
          </a:p>
        </p:txBody>
      </p:sp>
    </p:spTree>
    <p:extLst>
      <p:ext uri="{BB962C8B-B14F-4D97-AF65-F5344CB8AC3E}">
        <p14:creationId xmlns:p14="http://schemas.microsoft.com/office/powerpoint/2010/main" val="46900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Using PSSessions</a:t>
            </a:r>
          </a:p>
        </p:txBody>
      </p:sp>
      <p:sp>
        <p:nvSpPr>
          <p:cNvPr id="3" name="Text Placeholder 2"/>
          <p:cNvSpPr>
            <a:spLocks noGrp="1"/>
          </p:cNvSpPr>
          <p:nvPr>
            <p:ph type="body" idx="1"/>
          </p:nvPr>
        </p:nvSpPr>
        <p:spPr/>
        <p:txBody>
          <a:bodyPr/>
          <a:lstStyle/>
          <a:p>
            <a:r>
              <a:rPr lang="en-IN" dirty="0"/>
              <a:t>Persistent connections
Creating a PSSession
Using a PSSession
Demonstration: Using PSSessions
Disconnected sessions
Demonstration: Disconnected sessions
Implicit remoting
Demonstration: Implicit remoting</a:t>
            </a:r>
          </a:p>
        </p:txBody>
      </p:sp>
    </p:spTree>
    <p:extLst>
      <p:ext uri="{BB962C8B-B14F-4D97-AF65-F5344CB8AC3E}">
        <p14:creationId xmlns:p14="http://schemas.microsoft.com/office/powerpoint/2010/main" val="167631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Persistent connections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PSSessions:</a:t>
            </a:r>
          </a:p>
          <a:p>
            <a:pPr lvl="1"/>
            <a:r>
              <a:rPr lang="en-US" sz="2800" dirty="0"/>
              <a:t>Represent a persistently running connection on the remote computer</a:t>
            </a:r>
          </a:p>
          <a:p>
            <a:pPr lvl="1"/>
            <a:r>
              <a:rPr lang="en-US" sz="2800" dirty="0"/>
              <a:t>Can execute multiple sequences of commands, be disconnected, reconnected, and closed</a:t>
            </a:r>
          </a:p>
          <a:p>
            <a:r>
              <a:rPr lang="en-US" dirty="0"/>
              <a:t>Numerous configuration parameters in the drive WSMan control idle session time and maximum connections</a:t>
            </a:r>
          </a:p>
        </p:txBody>
      </p:sp>
    </p:spTree>
    <p:extLst>
      <p:ext uri="{BB962C8B-B14F-4D97-AF65-F5344CB8AC3E}">
        <p14:creationId xmlns:p14="http://schemas.microsoft.com/office/powerpoint/2010/main" val="2158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Lesson 1: Using basic Windows PowerShell remoting</a:t>
            </a:r>
          </a:p>
        </p:txBody>
      </p:sp>
      <p:sp>
        <p:nvSpPr>
          <p:cNvPr id="3" name="Text Placeholder 2"/>
          <p:cNvSpPr>
            <a:spLocks noGrp="1"/>
          </p:cNvSpPr>
          <p:nvPr>
            <p:ph type="body" idx="1"/>
          </p:nvPr>
        </p:nvSpPr>
        <p:spPr/>
        <p:txBody>
          <a:bodyPr/>
          <a:lstStyle/>
          <a:p>
            <a:r>
              <a:rPr lang="en-IN" dirty="0"/>
              <a:t>Remoting overview and architecture
Remoting vs. remote connectivity
Remoting security
Enabling remoting
Using remoting: one-to-one
Using remoting: one-to-many
Demonstration: Enabling and using remoting
Remoting output vs. local output</a:t>
            </a:r>
          </a:p>
        </p:txBody>
      </p:sp>
    </p:spTree>
    <p:extLst>
      <p:ext uri="{BB962C8B-B14F-4D97-AF65-F5344CB8AC3E}">
        <p14:creationId xmlns:p14="http://schemas.microsoft.com/office/powerpoint/2010/main" val="378864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PSSession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sessions by using </a:t>
            </a:r>
            <a:r>
              <a:rPr lang="en-US" b="1" dirty="0"/>
              <a:t>New-PSSession</a:t>
            </a:r>
            <a:r>
              <a:rPr lang="en-US" dirty="0"/>
              <a:t>; the command produces a reference to the PSSessions it creates</a:t>
            </a:r>
          </a:p>
          <a:p>
            <a:r>
              <a:rPr lang="en-US" dirty="0"/>
              <a:t>Assign PSSessions to variables to make them easier to refer to later</a:t>
            </a:r>
          </a:p>
        </p:txBody>
      </p:sp>
    </p:spTree>
    <p:extLst>
      <p:ext uri="{BB962C8B-B14F-4D97-AF65-F5344CB8AC3E}">
        <p14:creationId xmlns:p14="http://schemas.microsoft.com/office/powerpoint/2010/main" val="58168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 PSSession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Pass a session object to the </a:t>
            </a:r>
            <a:r>
              <a:rPr lang="en-US" b="1" dirty="0"/>
              <a:t>–Session </a:t>
            </a:r>
            <a:r>
              <a:rPr lang="en-US" dirty="0"/>
              <a:t>parameter of </a:t>
            </a:r>
            <a:r>
              <a:rPr lang="en-US" b="1" dirty="0"/>
              <a:t>Enter-PSSession</a:t>
            </a:r>
            <a:r>
              <a:rPr lang="en-US" dirty="0"/>
              <a:t> to interactively enter that session</a:t>
            </a:r>
          </a:p>
          <a:p>
            <a:r>
              <a:rPr lang="en-US" dirty="0"/>
              <a:t>Alternatively, pass session object(s) to the </a:t>
            </a:r>
            <a:br>
              <a:rPr lang="en-US" dirty="0"/>
            </a:br>
            <a:r>
              <a:rPr lang="en-US" b="1" dirty="0"/>
              <a:t>–Session </a:t>
            </a:r>
            <a:r>
              <a:rPr lang="en-US" dirty="0"/>
              <a:t>parameter of </a:t>
            </a:r>
            <a:r>
              <a:rPr lang="en-US" b="1" dirty="0"/>
              <a:t>Invoke-Command</a:t>
            </a:r>
            <a:r>
              <a:rPr lang="en-US" dirty="0"/>
              <a:t> to </a:t>
            </a:r>
            <a:br>
              <a:rPr lang="en-US" dirty="0"/>
            </a:br>
            <a:r>
              <a:rPr lang="en-US" dirty="0"/>
              <a:t>run a command against those PSSessions</a:t>
            </a:r>
          </a:p>
          <a:p>
            <a:r>
              <a:rPr lang="en-US" dirty="0"/>
              <a:t>The PSSessions remain open and connected after you are finished, leaving them ready for additional use</a:t>
            </a:r>
          </a:p>
        </p:txBody>
      </p:sp>
    </p:spTree>
    <p:extLst>
      <p:ext uri="{BB962C8B-B14F-4D97-AF65-F5344CB8AC3E}">
        <p14:creationId xmlns:p14="http://schemas.microsoft.com/office/powerpoint/2010/main" val="3503475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356a2f86-65c5-4527-81e8-e995d3e0b7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Using PSSessions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manage PSSessions</a:t>
            </a:r>
          </a:p>
        </p:txBody>
      </p:sp>
    </p:spTree>
    <p:extLst>
      <p:ext uri="{BB962C8B-B14F-4D97-AF65-F5344CB8AC3E}">
        <p14:creationId xmlns:p14="http://schemas.microsoft.com/office/powerpoint/2010/main" val="323239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43084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97ff1d63-d54e-4dad-ac45-298fec8995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Disconnected sessions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Disconnect-PSSession</a:t>
            </a:r>
            <a:r>
              <a:rPr lang="en-US" dirty="0"/>
              <a:t> disconnects from a PSSession while leaving Windows PowerShell running:</a:t>
            </a:r>
          </a:p>
          <a:p>
            <a:pPr lvl="1"/>
            <a:r>
              <a:rPr lang="en-US" dirty="0"/>
              <a:t>Does not happen automatically when you close the host application</a:t>
            </a:r>
          </a:p>
          <a:p>
            <a:pPr lvl="1"/>
            <a:endParaRPr lang="en-US" dirty="0"/>
          </a:p>
          <a:p>
            <a:r>
              <a:rPr lang="en-US" b="1" dirty="0"/>
              <a:t>Get-PSSession –ComputerName</a:t>
            </a:r>
            <a:r>
              <a:rPr lang="en-US" dirty="0"/>
              <a:t> displays a list of your PSSessions on the specified computer:</a:t>
            </a:r>
          </a:p>
          <a:p>
            <a:pPr lvl="1"/>
            <a:r>
              <a:rPr lang="en-US" dirty="0"/>
              <a:t>You cannot see other users’ PSSessions</a:t>
            </a:r>
            <a:br>
              <a:rPr lang="en-US" dirty="0"/>
            </a:br>
            <a:endParaRPr lang="en-US" dirty="0"/>
          </a:p>
          <a:p>
            <a:r>
              <a:rPr lang="en-US" b="1" dirty="0"/>
              <a:t>Connect-PSSession</a:t>
            </a:r>
            <a:r>
              <a:rPr lang="en-US" dirty="0"/>
              <a:t> reconnects a PSSession, making it available for use</a:t>
            </a:r>
            <a:endParaRPr lang="en-US" b="1" dirty="0"/>
          </a:p>
        </p:txBody>
      </p:sp>
    </p:spTree>
    <p:extLst>
      <p:ext uri="{BB962C8B-B14F-4D97-AF65-F5344CB8AC3E}">
        <p14:creationId xmlns:p14="http://schemas.microsoft.com/office/powerpoint/2010/main" val="3021041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6c2e823-0ad2-446f-b25b-63161060ed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Disconnected sessions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PSSession</a:t>
            </a:r>
          </a:p>
          <a:p>
            <a:r>
              <a:rPr lang="en-US" dirty="0"/>
              <a:t>Disconnect a PSSession</a:t>
            </a:r>
          </a:p>
          <a:p>
            <a:r>
              <a:rPr lang="en-US" dirty="0"/>
              <a:t>Display PSSessions</a:t>
            </a:r>
          </a:p>
          <a:p>
            <a:r>
              <a:rPr lang="en-US" dirty="0"/>
              <a:t>Reconnect a PSSession</a:t>
            </a:r>
          </a:p>
        </p:txBody>
      </p:sp>
    </p:spTree>
    <p:extLst>
      <p:ext uri="{BB962C8B-B14F-4D97-AF65-F5344CB8AC3E}">
        <p14:creationId xmlns:p14="http://schemas.microsoft.com/office/powerpoint/2010/main" val="2446085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872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012e6582-5c5e-4344-bbaf-16c920522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remoting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Imports commands from a remote computer to the local one:</a:t>
            </a:r>
          </a:p>
          <a:p>
            <a:pPr lvl="1"/>
            <a:r>
              <a:rPr lang="en-US" sz="2800" dirty="0"/>
              <a:t>Imported commands still run on the remote computer through an established remoting session</a:t>
            </a:r>
          </a:p>
          <a:p>
            <a:r>
              <a:rPr lang="en-US" dirty="0"/>
              <a:t>Lets you utilize commands without needing to install them</a:t>
            </a:r>
          </a:p>
          <a:p>
            <a:r>
              <a:rPr lang="en-US" dirty="0"/>
              <a:t>Help is also drawn from the remote computer</a:t>
            </a:r>
          </a:p>
        </p:txBody>
      </p:sp>
    </p:spTree>
    <p:extLst>
      <p:ext uri="{BB962C8B-B14F-4D97-AF65-F5344CB8AC3E}">
        <p14:creationId xmlns:p14="http://schemas.microsoft.com/office/powerpoint/2010/main" val="2527070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8da1f61-e3f4-4d73-a56c-1445459a93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Implicit remoting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implicit remoting to import and use a module from a remote computer</a:t>
            </a:r>
          </a:p>
        </p:txBody>
      </p:sp>
    </p:spTree>
    <p:extLst>
      <p:ext uri="{BB962C8B-B14F-4D97-AF65-F5344CB8AC3E}">
        <p14:creationId xmlns:p14="http://schemas.microsoft.com/office/powerpoint/2010/main" val="1473141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6955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overview and architecture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Remoting:</a:t>
            </a:r>
          </a:p>
          <a:p>
            <a:r>
              <a:rPr lang="en-US" sz="2600" dirty="0"/>
              <a:t>Uses WS-MAN protocol, using HTTP (by default) or HTTPS</a:t>
            </a:r>
          </a:p>
          <a:p>
            <a:r>
              <a:rPr lang="en-US" sz="2600" dirty="0"/>
              <a:t>Is implemented by WinRM service</a:t>
            </a:r>
          </a:p>
          <a:p>
            <a:r>
              <a:rPr lang="en-US" sz="2600" dirty="0"/>
              <a:t>Is enabled by default on Windows Server 2016; available on any computer running Windows PowerShell 2.0 or greater</a:t>
            </a:r>
          </a:p>
          <a:p>
            <a:r>
              <a:rPr lang="en-US" sz="2600" dirty="0"/>
              <a:t>Is not enabled on any client operating system</a:t>
            </a:r>
          </a:p>
          <a:p>
            <a:r>
              <a:rPr lang="en-US" sz="2600" dirty="0"/>
              <a:t>Must be enabled on any computer that will receive incoming connections</a:t>
            </a:r>
          </a:p>
        </p:txBody>
      </p:sp>
    </p:spTree>
    <p:extLst>
      <p:ext uri="{BB962C8B-B14F-4D97-AF65-F5344CB8AC3E}">
        <p14:creationId xmlns:p14="http://schemas.microsoft.com/office/powerpoint/2010/main" val="630323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b05298bd-3c88-43c4-b0ed-cd1179c92f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B: Using PSSessions</a:t>
            </a:r>
          </a:p>
        </p:txBody>
      </p:sp>
      <p:sp>
        <p:nvSpPr>
          <p:cNvPr id="3" name="Text Placeholder 2"/>
          <p:cNvSpPr>
            <a:spLocks noGrp="1"/>
          </p:cNvSpPr>
          <p:nvPr>
            <p:ph type="body" idx="1"/>
          </p:nvPr>
        </p:nvSpPr>
        <p:spPr/>
        <p:txBody>
          <a:bodyPr/>
          <a:lstStyle/>
          <a:p>
            <a:r>
              <a:rPr lang="en-IN" dirty="0"/>
              <a:t>Exercise 1: Using implicit remoting
Exercise 2: Managing multiple computers</a:t>
            </a:r>
          </a:p>
        </p:txBody>
      </p:sp>
      <p:sp>
        <p:nvSpPr>
          <p:cNvPr id="4" name="TextBox 3"/>
          <p:cNvSpPr txBox="1"/>
          <p:nvPr/>
        </p:nvSpPr>
        <p:spPr>
          <a:xfrm>
            <a:off x="458788" y="34290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886200"/>
            <a:ext cx="7754239" cy="1815882"/>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10961C-LON-DC1</a:t>
            </a:r>
            <a:endParaRPr lang="en-IN" sz="2800" dirty="0">
              <a:latin typeface="Segoe UI"/>
            </a:endParaRPr>
          </a:p>
          <a:p>
            <a:r>
              <a:rPr lang="en-IN" sz="2800" b="1" i="0" u="none" strike="noStrike" baseline="0" dirty="0">
                <a:latin typeface="Segoe UI"/>
              </a:rPr>
              <a:t>				10961C-LON-CL1</a:t>
            </a:r>
            <a:endParaRPr lang="en-IN" sz="2800" b="0" i="0" u="none" strike="noStrike" baseline="0" dirty="0">
              <a:latin typeface="Segoe UI"/>
            </a:endParaRPr>
          </a:p>
          <a:p>
            <a:r>
              <a:rPr lang="en-IN"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30 minutes</a:t>
            </a:r>
          </a:p>
        </p:txBody>
      </p:sp>
    </p:spTree>
    <p:extLst>
      <p:ext uri="{BB962C8B-B14F-4D97-AF65-F5344CB8AC3E}">
        <p14:creationId xmlns:p14="http://schemas.microsoft.com/office/powerpoint/2010/main" val="374359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Lab Scenario158277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You are an administrator who must perform multiple management tasks on remote computers. In your environment, communications protocols such as RPC are blocked between your local computer and the servers. You plan to use Windows PowerShell remoting, and want to use sessions to both provide persistence and to reduce the setup and cleanup overhead imposed by- improvised remoting connections.</a:t>
            </a:r>
          </a:p>
        </p:txBody>
      </p:sp>
    </p:spTree>
    <p:extLst>
      <p:ext uri="{BB962C8B-B14F-4D97-AF65-F5344CB8AC3E}">
        <p14:creationId xmlns:p14="http://schemas.microsoft.com/office/powerpoint/2010/main" val="2444521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3e02e3b4-09d4-40fd-84d0-825bdb11b8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What are some of the benefits from using implicit remoting?</a:t>
            </a:r>
          </a:p>
        </p:txBody>
      </p:sp>
    </p:spTree>
    <p:extLst>
      <p:ext uri="{BB962C8B-B14F-4D97-AF65-F5344CB8AC3E}">
        <p14:creationId xmlns:p14="http://schemas.microsoft.com/office/powerpoint/2010/main" val="2892713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Best Practices
Common Issues and Troubleshooting Tips</a:t>
            </a:r>
          </a:p>
          <a:p>
            <a:r>
              <a:rPr lang="en-IN" dirty="0"/>
              <a:t>Real-world Issues and Scenarios</a:t>
            </a:r>
          </a:p>
        </p:txBody>
      </p:sp>
    </p:spTree>
    <p:extLst>
      <p:ext uri="{BB962C8B-B14F-4D97-AF65-F5344CB8AC3E}">
        <p14:creationId xmlns:p14="http://schemas.microsoft.com/office/powerpoint/2010/main" val="41772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3608a7c-9d72-4192-b2aa-de9631e239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overview and architecture</a:t>
            </a:r>
          </a:p>
        </p:txBody>
      </p:sp>
      <p:grpSp>
        <p:nvGrpSpPr>
          <p:cNvPr id="4" name="Group 3" descr="This slide has an illustration of the flow of WS-MAN traffic. There is an image of the local Windows PowerShell instance at the bottom of the slide, with a local computer overlaying it. WS-MAN traffic is represented as an upward arrow from the local Windows PowerShell instance to an HTTP listener hosted by WinRM, through to a registered WinRM endpoint, and to the executable application associated with that endpoint.&#10;&#10;"/>
          <p:cNvGrpSpPr/>
          <p:nvPr/>
        </p:nvGrpSpPr>
        <p:grpSpPr>
          <a:xfrm>
            <a:off x="297455" y="1112703"/>
            <a:ext cx="8560106" cy="5517615"/>
            <a:chOff x="297455" y="1112703"/>
            <a:chExt cx="8560106" cy="5517615"/>
          </a:xfrm>
        </p:grpSpPr>
        <p:sp>
          <p:nvSpPr>
            <p:cNvPr id="5" name="Rectangle 4"/>
            <p:cNvSpPr/>
            <p:nvPr/>
          </p:nvSpPr>
          <p:spPr bwMode="auto">
            <a:xfrm>
              <a:off x="297455" y="1112703"/>
              <a:ext cx="8560106" cy="3110429"/>
            </a:xfrm>
            <a:prstGeom prst="rect">
              <a:avLst/>
            </a:prstGeom>
            <a:solidFill>
              <a:srgbClr val="92D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Segoe UI" pitchFamily="34" charset="0"/>
                  <a:cs typeface="Segoe UI" pitchFamily="34" charset="0"/>
                </a:rPr>
                <a:t>Remote computer</a:t>
              </a:r>
            </a:p>
          </p:txBody>
        </p:sp>
        <p:sp>
          <p:nvSpPr>
            <p:cNvPr id="6" name="Rectangle 5"/>
            <p:cNvSpPr/>
            <p:nvPr/>
          </p:nvSpPr>
          <p:spPr bwMode="auto">
            <a:xfrm>
              <a:off x="297455" y="5837104"/>
              <a:ext cx="8560106" cy="793214"/>
            </a:xfrm>
            <a:prstGeom prst="rect">
              <a:avLst/>
            </a:prstGeom>
            <a:solidFill>
              <a:srgbClr val="00B0F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Segoe UI" pitchFamily="34" charset="0"/>
                  <a:cs typeface="Segoe UI" pitchFamily="34" charset="0"/>
                </a:rPr>
                <a:t>Local computer</a:t>
              </a:r>
            </a:p>
          </p:txBody>
        </p:sp>
        <p:sp>
          <p:nvSpPr>
            <p:cNvPr id="7" name="Round Same Side Corner Rectangle 6"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1055782" y="5242193"/>
              <a:ext cx="1938969" cy="991518"/>
            </a:xfrm>
            <a:prstGeom prst="round2SameRect">
              <a:avLst/>
            </a:prstGeom>
            <a:solidFill>
              <a:srgbClr val="FFFF0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Segoe UI" pitchFamily="34" charset="0"/>
                  <a:cs typeface="Segoe UI" pitchFamily="34" charset="0"/>
                </a:rPr>
                <a:t>Windows PowerShell</a:t>
              </a:r>
            </a:p>
          </p:txBody>
        </p:sp>
        <p:sp>
          <p:nvSpPr>
            <p:cNvPr id="8" name="Round Same Side Corner Rectangle 7"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1318352"/>
              <a:ext cx="2379642" cy="785870"/>
            </a:xfrm>
            <a:prstGeom prst="round2SameRect">
              <a:avLst/>
            </a:prstGeom>
            <a:solidFill>
              <a:srgbClr val="FFCC00"/>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Segoe UI" pitchFamily="34" charset="0"/>
                  <a:cs typeface="Segoe UI" pitchFamily="34" charset="0"/>
                </a:rPr>
                <a:t>Wsmprovhost</a:t>
              </a:r>
            </a:p>
          </p:txBody>
        </p:sp>
        <p:sp>
          <p:nvSpPr>
            <p:cNvPr id="9" name="Round Same Side Corner Rectangle 8"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151962"/>
              <a:ext cx="2379642" cy="785870"/>
            </a:xfrm>
            <a:prstGeom prst="round2SameRect">
              <a:avLst/>
            </a:prstGeom>
            <a:solidFill>
              <a:srgbClr val="FFC000"/>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4"/>
                  </a:solidFill>
                  <a:effectLst/>
                  <a:latin typeface="Segoe UI" pitchFamily="34" charset="0"/>
                  <a:cs typeface="Segoe UI" pitchFamily="34" charset="0"/>
                </a:rPr>
                <a:t>Endpoint</a:t>
              </a:r>
            </a:p>
          </p:txBody>
        </p:sp>
        <p:sp>
          <p:nvSpPr>
            <p:cNvPr id="10" name="Round Same Side Corner Rectangle 9"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367487" y="2151962"/>
              <a:ext cx="2379642" cy="785870"/>
            </a:xfrm>
            <a:prstGeom prst="round2SameRect">
              <a:avLst/>
            </a:prstGeom>
            <a:solidFill>
              <a:srgbClr val="FFC000"/>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accent4"/>
                  </a:solidFill>
                  <a:effectLst/>
                  <a:latin typeface="Segoe UI" pitchFamily="34" charset="0"/>
                  <a:cs typeface="Segoe UI" pitchFamily="34" charset="0"/>
                </a:rPr>
                <a:t>Endpoint</a:t>
              </a:r>
            </a:p>
          </p:txBody>
        </p:sp>
        <p:sp>
          <p:nvSpPr>
            <p:cNvPr id="11" name="Round Same Side Corner Rectangle 10"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2991079"/>
              <a:ext cx="4911684" cy="785870"/>
            </a:xfrm>
            <a:prstGeom prst="round2SameRect">
              <a:avLst/>
            </a:prstGeom>
            <a:solidFill>
              <a:srgbClr val="0070C0"/>
            </a:solid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Segoe UI" pitchFamily="34" charset="0"/>
                  <a:cs typeface="Segoe UI" pitchFamily="34" charset="0"/>
                </a:rPr>
                <a:t>WinRM</a:t>
              </a:r>
            </a:p>
          </p:txBody>
        </p:sp>
        <p:sp>
          <p:nvSpPr>
            <p:cNvPr id="12" name="Round Same Side Corner Rectangle 11"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835445" y="3830198"/>
              <a:ext cx="2379642" cy="785870"/>
            </a:xfrm>
            <a:prstGeom prst="round2SameRect">
              <a:avLst/>
            </a:prstGeom>
            <a:solidFill>
              <a:srgbClr val="0070C0"/>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Segoe UI" pitchFamily="34" charset="0"/>
                  <a:cs typeface="Segoe UI" pitchFamily="34" charset="0"/>
                </a:rPr>
                <a:t>Listener (HTTP)</a:t>
              </a:r>
            </a:p>
          </p:txBody>
        </p:sp>
        <p:sp>
          <p:nvSpPr>
            <p:cNvPr id="13" name="Down Arrow 12"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rot="10800000">
              <a:off x="1490948" y="1883884"/>
              <a:ext cx="1068636" cy="3446444"/>
            </a:xfrm>
            <a:prstGeom prst="downArrow">
              <a:avLst/>
            </a:prstGeom>
            <a:solidFill>
              <a:srgbClr val="FF0000">
                <a:alpha val="40000"/>
              </a:srgb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itchFamily="34" charset="0"/>
                <a:cs typeface="Segoe UI" pitchFamily="34" charset="0"/>
              </a:endParaRPr>
            </a:p>
          </p:txBody>
        </p:sp>
        <p:sp>
          <p:nvSpPr>
            <p:cNvPr id="14" name="Line Callout 1 (Accent Bar) 13" descr="This slide shows the flow of WS-MAN traffic from the local Windows PowerShell instance, over the network to an HTTP listener hosted by WinRM, through to a registered WinRM endpoint, and to the executable application associated with that endpoint.&#10;&#10;"/>
            <p:cNvSpPr/>
            <p:nvPr/>
          </p:nvSpPr>
          <p:spPr bwMode="auto">
            <a:xfrm>
              <a:off x="3745735" y="4616068"/>
              <a:ext cx="2001394" cy="837281"/>
            </a:xfrm>
            <a:prstGeom prst="accentCallout1">
              <a:avLst>
                <a:gd name="adj1" fmla="val 18750"/>
                <a:gd name="adj2" fmla="val -8333"/>
                <a:gd name="adj3" fmla="val 34868"/>
                <a:gd name="adj4" fmla="val -80168"/>
              </a:avLst>
            </a:pr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latin typeface="Segoe UI" pitchFamily="34" charset="0"/>
                  <a:cs typeface="Segoe UI" pitchFamily="34" charset="0"/>
                </a:rPr>
                <a:t>WS-MAN</a:t>
              </a:r>
              <a:r>
                <a:rPr kumimoji="0" lang="en-US" sz="2000" b="1" i="0" u="none" strike="noStrike" cap="none" normalizeH="0" dirty="0">
                  <a:ln>
                    <a:noFill/>
                  </a:ln>
                  <a:solidFill>
                    <a:schemeClr val="tx1"/>
                  </a:solidFill>
                  <a:latin typeface="Segoe UI" pitchFamily="34" charset="0"/>
                  <a:cs typeface="Segoe UI" pitchFamily="34" charset="0"/>
                </a:rPr>
                <a:t> traffic</a:t>
              </a:r>
              <a:endParaRPr kumimoji="0" lang="en-US" sz="2000" b="1" i="0" u="none" strike="noStrike" cap="none" normalizeH="0" baseline="0" dirty="0">
                <a:ln>
                  <a:noFill/>
                </a:ln>
                <a:solidFill>
                  <a:schemeClr val="tx1"/>
                </a:solidFill>
                <a:latin typeface="Segoe UI" pitchFamily="34" charset="0"/>
                <a:cs typeface="Segoe UI" pitchFamily="34" charset="0"/>
              </a:endParaRPr>
            </a:p>
          </p:txBody>
        </p:sp>
      </p:grpSp>
    </p:spTree>
    <p:extLst>
      <p:ext uri="{BB962C8B-B14F-4D97-AF65-F5344CB8AC3E}">
        <p14:creationId xmlns:p14="http://schemas.microsoft.com/office/powerpoint/2010/main" val="347194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f1720c8-72db-4204-8c79-e04034d70e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vs. remote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a:t>Remoting</a:t>
            </a:r>
            <a:r>
              <a:rPr lang="en-US" dirty="0"/>
              <a:t> is the name of a specific feature that utilizes a specific service and protocol</a:t>
            </a:r>
          </a:p>
          <a:p>
            <a:r>
              <a:rPr lang="en-US" dirty="0"/>
              <a:t>When used in Windows PowerShell, use the term </a:t>
            </a:r>
            <a:r>
              <a:rPr lang="en-US" i="1" dirty="0"/>
              <a:t>Windows PowerShell remoting</a:t>
            </a:r>
            <a:endParaRPr lang="en-US" dirty="0"/>
          </a:p>
          <a:p>
            <a:r>
              <a:rPr lang="en-US" dirty="0"/>
              <a:t>It applies to a relatively small subset of commands that can communicate with remote computers</a:t>
            </a:r>
          </a:p>
          <a:p>
            <a:r>
              <a:rPr lang="en-US" dirty="0"/>
              <a:t>A command with a </a:t>
            </a:r>
            <a:r>
              <a:rPr lang="en-US" b="1" dirty="0"/>
              <a:t>–ComputerName </a:t>
            </a:r>
            <a:r>
              <a:rPr lang="en-US" dirty="0"/>
              <a:t>parameter does not necessarily mean it uses remoting</a:t>
            </a:r>
          </a:p>
          <a:p>
            <a:r>
              <a:rPr lang="en-US" dirty="0"/>
              <a:t>Nonremoting commands use their own protocols:</a:t>
            </a:r>
          </a:p>
          <a:p>
            <a:pPr lvl="1"/>
            <a:r>
              <a:rPr lang="en-US" dirty="0"/>
              <a:t>RPCs, which include WMI</a:t>
            </a:r>
          </a:p>
          <a:p>
            <a:pPr lvl="1"/>
            <a:r>
              <a:rPr lang="en-US" dirty="0"/>
              <a:t>Remote Registry Service (for example, </a:t>
            </a:r>
            <a:r>
              <a:rPr lang="en-US" b="1" dirty="0"/>
              <a:t>Get-Process</a:t>
            </a:r>
            <a:r>
              <a:rPr lang="en-US" dirty="0"/>
              <a:t>)</a:t>
            </a:r>
          </a:p>
        </p:txBody>
      </p:sp>
    </p:spTree>
    <p:extLst>
      <p:ext uri="{BB962C8B-B14F-4D97-AF65-F5344CB8AC3E}">
        <p14:creationId xmlns:p14="http://schemas.microsoft.com/office/powerpoint/2010/main" val="422714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security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Remoting is security transparent; you can perform only those tasks that your credentials allow</a:t>
            </a:r>
          </a:p>
          <a:p>
            <a:r>
              <a:rPr lang="en-US" dirty="0"/>
              <a:t>Mutual authentication helps prevent delegation of credentials to spoofed or impersonated computers:</a:t>
            </a:r>
          </a:p>
          <a:p>
            <a:pPr lvl="1"/>
            <a:r>
              <a:rPr lang="en-US" dirty="0"/>
              <a:t>It works in domain environments by default</a:t>
            </a:r>
          </a:p>
          <a:p>
            <a:pPr lvl="1"/>
            <a:r>
              <a:rPr lang="en-US" dirty="0"/>
              <a:t>It can use SSL in lieu of domain credentials</a:t>
            </a:r>
          </a:p>
          <a:p>
            <a:pPr lvl="1"/>
            <a:r>
              <a:rPr lang="en-US" dirty="0"/>
              <a:t>It can be disabled through the TrustedHosts list</a:t>
            </a:r>
          </a:p>
        </p:txBody>
      </p:sp>
    </p:spTree>
    <p:extLst>
      <p:ext uri="{BB962C8B-B14F-4D97-AF65-F5344CB8AC3E}">
        <p14:creationId xmlns:p14="http://schemas.microsoft.com/office/powerpoint/2010/main" val="198028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273c86b-2896-4b74-b838-0e4a672aea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Remoting security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latin typeface="Segoe UI" pitchFamily="34" charset="0"/>
                <a:cs typeface="Segoe UI" pitchFamily="34" charset="0"/>
              </a:rPr>
              <a:t>Remoting privacy:</a:t>
            </a:r>
          </a:p>
          <a:p>
            <a:r>
              <a:rPr lang="en-US" dirty="0"/>
              <a:t>Channel-level encryption is provided only with HTTPS connections</a:t>
            </a:r>
          </a:p>
          <a:p>
            <a:r>
              <a:rPr lang="en-US" dirty="0"/>
              <a:t>Application-level encryption is provided with all connections</a:t>
            </a:r>
          </a:p>
          <a:p>
            <a:r>
              <a:rPr lang="en-US" dirty="0"/>
              <a:t>Credentials are transmitted in clear text only with the Basic authentication protocol when HTTPS is not in use (for example, to a nondomain computer on TrustedHosts list)</a:t>
            </a:r>
          </a:p>
          <a:p>
            <a:r>
              <a:rPr lang="en-US" dirty="0"/>
              <a:t>You cannot use Basic authentication unless you enable unencrypted traffic in the client configuration</a:t>
            </a:r>
          </a:p>
          <a:p>
            <a:endParaRPr lang="en-US" dirty="0"/>
          </a:p>
        </p:txBody>
      </p:sp>
    </p:spTree>
    <p:extLst>
      <p:ext uri="{BB962C8B-B14F-4D97-AF65-F5344CB8AC3E}">
        <p14:creationId xmlns:p14="http://schemas.microsoft.com/office/powerpoint/2010/main" val="70007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0dd5f26-f5d6-4aa5-9c19-3c9def43b6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Enabling remoting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enable Windows PowerShell remoting manually, run </a:t>
            </a:r>
            <a:r>
              <a:rPr lang="en-US" b="1" dirty="0"/>
              <a:t>Enable-PSRemoting</a:t>
            </a:r>
            <a:r>
              <a:rPr lang="en-US" dirty="0"/>
              <a:t> as an Administrator</a:t>
            </a:r>
          </a:p>
          <a:p>
            <a:r>
              <a:rPr lang="en-US" dirty="0"/>
              <a:t>To enable Windows PowerShell remoting centrally, configure a GPO</a:t>
            </a:r>
          </a:p>
          <a:p>
            <a:r>
              <a:rPr lang="en-US" dirty="0"/>
              <a:t>There are restrictions on client computers where a network connection is set to Public</a:t>
            </a:r>
          </a:p>
          <a:p>
            <a:r>
              <a:rPr lang="en-US" dirty="0"/>
              <a:t>Windows Server 2012 and later enable Windows PowerShell remoting by default; no further steps are needed</a:t>
            </a:r>
          </a:p>
        </p:txBody>
      </p:sp>
    </p:spTree>
    <p:extLst>
      <p:ext uri="{BB962C8B-B14F-4D97-AF65-F5344CB8AC3E}">
        <p14:creationId xmlns:p14="http://schemas.microsoft.com/office/powerpoint/2010/main" val="227137837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5250</Words>
  <Application>Microsoft Office PowerPoint</Application>
  <PresentationFormat>On-screen Show (4:3)</PresentationFormat>
  <Paragraphs>546</Paragraphs>
  <Slides>43</Slides>
  <Notes>43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Lucida Sans Typewriter</vt:lpstr>
      <vt:lpstr>Calibri</vt:lpstr>
      <vt:lpstr>Segoe UI</vt:lpstr>
      <vt:lpstr>Symbol</vt:lpstr>
      <vt:lpstr>Arial</vt:lpstr>
      <vt:lpstr>Consolas</vt:lpstr>
      <vt:lpstr>Wingdings</vt:lpstr>
      <vt:lpstr>Times New Roman</vt:lpstr>
      <vt:lpstr>Verdana</vt:lpstr>
      <vt:lpstr>NG_MOC_Core_ModuleNew2</vt:lpstr>
      <vt:lpstr>Module 10</vt:lpstr>
      <vt:lpstr>Module Overview</vt:lpstr>
      <vt:lpstr>Lesson 1: Using basic Windows PowerShell remoting</vt:lpstr>
      <vt:lpstr>Remoting overview and architecture</vt:lpstr>
      <vt:lpstr>Remoting overview and architecture</vt:lpstr>
      <vt:lpstr>Remoting vs. remote connectivity</vt:lpstr>
      <vt:lpstr>Remoting security</vt:lpstr>
      <vt:lpstr>Remoting security</vt:lpstr>
      <vt:lpstr>Enabling remoting</vt:lpstr>
      <vt:lpstr>Using remoting: one-to-one</vt:lpstr>
      <vt:lpstr>Using remoting: one-to-many</vt:lpstr>
      <vt:lpstr>Using remoting: one-to-many</vt:lpstr>
      <vt:lpstr>Using remoting: one-to-many</vt:lpstr>
      <vt:lpstr>Using remoting: one-to-many</vt:lpstr>
      <vt:lpstr>Demonstration: Enabling and using remoting</vt:lpstr>
      <vt:lpstr>PowerPoint Presentation</vt:lpstr>
      <vt:lpstr>Remoting output vs. local output</vt:lpstr>
      <vt:lpstr>Lesson 2: Using advanced Windows PowerShell remoting techniques</vt:lpstr>
      <vt:lpstr>Common remoting options</vt:lpstr>
      <vt:lpstr>Sending parameters to remote computers</vt:lpstr>
      <vt:lpstr>Windows PowerShell scopes</vt:lpstr>
      <vt:lpstr>Windows PowerShell scopes</vt:lpstr>
      <vt:lpstr>Demonstration: Sending local variables to a remote computer</vt:lpstr>
      <vt:lpstr>Multi-hop remoting</vt:lpstr>
      <vt:lpstr>Lab A: Using basic remoting</vt:lpstr>
      <vt:lpstr>Lab Scenario</vt:lpstr>
      <vt:lpstr>Lab Review</vt:lpstr>
      <vt:lpstr>Lesson 3: Using PSSessions</vt:lpstr>
      <vt:lpstr>Persistent connections</vt:lpstr>
      <vt:lpstr>Creating a PSSession</vt:lpstr>
      <vt:lpstr>Using a PSSession</vt:lpstr>
      <vt:lpstr>Demonstration: Using PSSessions</vt:lpstr>
      <vt:lpstr>PowerPoint Presentation</vt:lpstr>
      <vt:lpstr>Disconnected sessions</vt:lpstr>
      <vt:lpstr>Demonstration: Disconnected sessions</vt:lpstr>
      <vt:lpstr>PowerPoint Presentation</vt:lpstr>
      <vt:lpstr>Implicit remoting</vt:lpstr>
      <vt:lpstr>Demonstration: Implicit remoting</vt:lpstr>
      <vt:lpstr>PowerPoint Presentation</vt:lpstr>
      <vt:lpstr>Lab B: Using PSSessions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2017-08-05T22:34:45Z</dcterms:created>
  <dcterms:modified xsi:type="dcterms:W3CDTF">2017-08-16T00:10:02Z</dcterms:modified>
</cp:coreProperties>
</file>