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Lst>
  <p:notesMasterIdLst>
    <p:notesMasterId r:id="rId51"/>
  </p:notesMasterIdLst>
  <p:sldIdLst>
    <p:sldId id="256" r:id="rId26"/>
    <p:sldId id="257" r:id="rId27"/>
    <p:sldId id="258" r:id="rId28"/>
    <p:sldId id="259" r:id="rId29"/>
    <p:sldId id="260" r:id="rId30"/>
    <p:sldId id="261" r:id="rId31"/>
    <p:sldId id="262" r:id="rId32"/>
    <p:sldId id="263" r:id="rId33"/>
    <p:sldId id="277" r:id="rId34"/>
    <p:sldId id="278" r:id="rId35"/>
    <p:sldId id="264" r:id="rId36"/>
    <p:sldId id="265" r:id="rId37"/>
    <p:sldId id="266" r:id="rId38"/>
    <p:sldId id="279" r:id="rId39"/>
    <p:sldId id="267" r:id="rId40"/>
    <p:sldId id="268" r:id="rId41"/>
    <p:sldId id="269" r:id="rId42"/>
    <p:sldId id="270" r:id="rId43"/>
    <p:sldId id="271" r:id="rId44"/>
    <p:sldId id="272" r:id="rId45"/>
    <p:sldId id="280" r:id="rId46"/>
    <p:sldId id="273" r:id="rId47"/>
    <p:sldId id="274" r:id="rId48"/>
    <p:sldId id="275" r:id="rId49"/>
    <p:sldId id="276" r:id="rId50"/>
  </p:sldIdLst>
  <p:sldSz cx="9144000" cy="6858000" type="screen4x3"/>
  <p:notesSz cx="6858000" cy="9144000"/>
  <p:embeddedFontLst>
    <p:embeddedFont>
      <p:font typeface="Segoe UI" panose="020B0502040204020203" pitchFamily="34" charset="0"/>
      <p:regular r:id="rId52"/>
      <p:bold r:id="rId53"/>
      <p:italic r:id="rId54"/>
      <p:boldItalic r:id="rId55"/>
    </p:embeddedFont>
    <p:embeddedFont>
      <p:font typeface="Mangal" panose="02040503050203030202" pitchFamily="18" charset="0"/>
      <p:regular r:id="rId56"/>
    </p:embeddedFont>
    <p:embeddedFont>
      <p:font typeface="Consolas" panose="020B0609020204030204" pitchFamily="49" charset="0"/>
      <p:regular r:id="rId57"/>
      <p:bold r:id="rId58"/>
      <p:italic r:id="rId59"/>
      <p:boldItalic r:id="rId60"/>
    </p:embeddedFont>
    <p:embeddedFont>
      <p:font typeface="Verdana" panose="020B0604030504040204" pitchFamily="34" charset="0"/>
      <p:regular r:id="rId61"/>
      <p:bold r:id="rId62"/>
      <p:italic r:id="rId63"/>
      <p:boldItalic r:id="rId64"/>
    </p:embeddedFont>
    <p:embeddedFont>
      <p:font typeface="Segoe" panose="020B0502040504020203" pitchFamily="34" charset="0"/>
      <p:regular r:id="rId65"/>
      <p:bold r:id="rId66"/>
      <p:italic r:id="rId67"/>
      <p:boldItalic r:id="rId68"/>
    </p:embeddedFont>
    <p:embeddedFont>
      <p:font typeface="Calibri" panose="020F0502020204030204" pitchFamily="34" charset="0"/>
      <p:regular r:id="rId69"/>
      <p:bold r:id="rId70"/>
      <p:italic r:id="rId71"/>
      <p:boldItalic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605" autoAdjust="0"/>
    <p:restoredTop sz="56323" autoAdjust="0"/>
  </p:normalViewPr>
  <p:slideViewPr>
    <p:cSldViewPr snapToGrid="0">
      <p:cViewPr varScale="1">
        <p:scale>
          <a:sx n="114" d="100"/>
          <a:sy n="114" d="100"/>
        </p:scale>
        <p:origin x="2304" y="10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slide" Target="slides/slide22.xml"/><Relationship Id="rId50" Type="http://schemas.openxmlformats.org/officeDocument/2006/relationships/slide" Target="slides/slide25.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font" Target="fonts/font17.fntdata"/><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4.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77" Type="http://schemas.microsoft.com/office/2015/10/relationships/revisionInfo" Target="revisionInfo.xml"/><Relationship Id="rId8" Type="http://schemas.openxmlformats.org/officeDocument/2006/relationships/slideMaster" Target="slideMasters/slideMaster8.xml"/><Relationship Id="rId51" Type="http://schemas.openxmlformats.org/officeDocument/2006/relationships/notesMaster" Target="notesMasters/notesMaster1.xml"/><Relationship Id="rId72" Type="http://schemas.openxmlformats.org/officeDocument/2006/relationships/font" Target="fonts/font21.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Master" Target="slideMasters/slideMaster20.xml"/><Relationship Id="rId41" Type="http://schemas.openxmlformats.org/officeDocument/2006/relationships/slide" Target="slides/slide16.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0B5D3-8779-4384-8E8A-AE793CB02671}" type="datetimeFigureOut">
              <a:rPr lang="en-US" smtClean="0"/>
              <a:t>8/10/2017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1F02D-2A27-4F9E-8116-6A7BCCB2C5E5}" type="slidenum">
              <a:rPr lang="en-US" smtClean="0"/>
              <a:t>‹#›</a:t>
            </a:fld>
            <a:endParaRPr lang="en-US" dirty="0"/>
          </a:p>
        </p:txBody>
      </p:sp>
    </p:spTree>
    <p:extLst>
      <p:ext uri="{BB962C8B-B14F-4D97-AF65-F5344CB8AC3E}">
        <p14:creationId xmlns:p14="http://schemas.microsoft.com/office/powerpoint/2010/main" val="2584356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10961C_11.pptx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2B21F02D-2A27-4F9E-8116-6A7BCCB2C5E5}"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3377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Receive-Job –Name RemoteLogs</a:t>
            </a: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Remove-Job –Name RemoteLogs</a:t>
            </a:r>
          </a:p>
          <a:p>
            <a:pPr lvl="1">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Leave the Windows PowerShell ISE open for the next demonstration.</a:t>
            </a:r>
            <a:endParaRPr lang="en-US" dirty="0"/>
          </a:p>
        </p:txBody>
      </p:sp>
      <p:sp>
        <p:nvSpPr>
          <p:cNvPr id="4" name="Slide Number Placeholder 3"/>
          <p:cNvSpPr>
            <a:spLocks noGrp="1"/>
          </p:cNvSpPr>
          <p:nvPr>
            <p:ph type="sldNum" sz="quarter" idx="10"/>
          </p:nvPr>
        </p:nvSpPr>
        <p:spPr/>
        <p:txBody>
          <a:bodyPr/>
          <a:lstStyle/>
          <a:p>
            <a:fld id="{2B21F02D-2A27-4F9E-8116-6A7BCCB2C5E5}"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08765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Why would you use </a:t>
            </a:r>
            <a:r>
              <a:rPr lang="en-US" sz="1000" b="1" dirty="0">
                <a:effectLst/>
                <a:latin typeface="Arial" panose="020B0604020202020204" pitchFamily="34" charset="0"/>
                <a:ea typeface="Calibri" panose="020F0502020204030204" pitchFamily="34" charset="0"/>
                <a:cs typeface="Times New Roman" panose="02020603050405020304" pitchFamily="18" charset="0"/>
              </a:rPr>
              <a:t>Register-ScheduledJob</a:t>
            </a:r>
            <a:r>
              <a:rPr lang="en-US" sz="1000" dirty="0">
                <a:effectLst/>
                <a:latin typeface="Arial" panose="020B0604020202020204" pitchFamily="34" charset="0"/>
                <a:ea typeface="Calibri" panose="020F0502020204030204" pitchFamily="34" charset="0"/>
                <a:cs typeface="Times New Roman" panose="02020603050405020304" pitchFamily="18" charset="0"/>
              </a:rPr>
              <a:t> from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PSScheduledJob</a:t>
            </a:r>
            <a:r>
              <a:rPr lang="en-US" sz="1000" dirty="0">
                <a:effectLst/>
                <a:latin typeface="Arial" panose="020B0604020202020204" pitchFamily="34" charset="0"/>
                <a:ea typeface="Calibri" panose="020F0502020204030204" pitchFamily="34" charset="0"/>
                <a:cs typeface="Times New Roman" panose="02020603050405020304" pitchFamily="18" charset="0"/>
              </a:rPr>
              <a:t> module instead of a command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dirty="0">
                <a:effectLst/>
                <a:latin typeface="Arial" panose="020B0604020202020204" pitchFamily="34" charset="0"/>
                <a:ea typeface="Calibri" panose="020F0502020204030204" pitchFamily="34" charset="0"/>
                <a:cs typeface="Times New Roman" panose="02020603050405020304" pitchFamily="18" charset="0"/>
              </a:rPr>
              <a:t> module?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dirty="0">
                <a:effectLst/>
                <a:latin typeface="Arial" panose="020B0604020202020204" pitchFamily="34" charset="0"/>
                <a:ea typeface="Calibri" panose="020F0502020204030204" pitchFamily="34" charset="0"/>
                <a:cs typeface="Times New Roman" panose="02020603050405020304" pitchFamily="18" charset="0"/>
              </a:rPr>
              <a:t> module is not designed to retrieve job results. It is designed to manage the task objects in the Windows Task Scheduler. The commands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PSScheduledJob</a:t>
            </a:r>
            <a:r>
              <a:rPr lang="en-US" sz="1000" dirty="0">
                <a:effectLst/>
                <a:latin typeface="Arial" panose="020B0604020202020204" pitchFamily="34" charset="0"/>
                <a:ea typeface="Calibri" panose="020F0502020204030204" pitchFamily="34" charset="0"/>
                <a:cs typeface="Times New Roman" panose="02020603050405020304" pitchFamily="18" charset="0"/>
              </a:rPr>
              <a:t> manage a type of job that combines the abilities of the Windows Task Scheduler with Windows PowerShell manageability.</a:t>
            </a:r>
          </a:p>
        </p:txBody>
      </p:sp>
      <p:sp>
        <p:nvSpPr>
          <p:cNvPr id="4" name="Slide Number Placeholder 3"/>
          <p:cNvSpPr>
            <a:spLocks noGrp="1"/>
          </p:cNvSpPr>
          <p:nvPr>
            <p:ph type="sldNum" sz="quarter" idx="10"/>
          </p:nvPr>
        </p:nvSpPr>
        <p:spPr/>
        <p:txBody>
          <a:bodyPr/>
          <a:lstStyle/>
          <a:p>
            <a:fld id="{2B21F02D-2A27-4F9E-8116-6A7BCCB2C5E5}"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25458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Go over running Windows PowerShell scripts as scheduled tasks and scheduled jobs.</a:t>
            </a:r>
          </a:p>
        </p:txBody>
      </p:sp>
      <p:sp>
        <p:nvSpPr>
          <p:cNvPr id="4" name="Slide Number Placeholder 3"/>
          <p:cNvSpPr>
            <a:spLocks noGrp="1"/>
          </p:cNvSpPr>
          <p:nvPr>
            <p:ph type="sldNum" sz="quarter" idx="10"/>
          </p:nvPr>
        </p:nvSpPr>
        <p:spPr/>
        <p:txBody>
          <a:bodyPr/>
          <a:lstStyle/>
          <a:p>
            <a:fld id="{2B21F02D-2A27-4F9E-8116-6A7BCCB2C5E5}"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26433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are finished with the demonstration, keep the virtual machines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a:effectLst/>
                <a:latin typeface="Arial" panose="020B0604020202020204" pitchFamily="34" charset="0"/>
                <a:ea typeface="Calibri" panose="020F0502020204030204" pitchFamily="34" charset="0"/>
                <a:cs typeface="Times New Roman" panose="02020603050405020304" pitchFamily="18" charset="0"/>
              </a:rPr>
              <a:t>be logged on 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10961C-LON-DC1</a:t>
            </a:r>
            <a:r>
              <a:rPr lang="ga-IE"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VMs</a:t>
            </a:r>
            <a:r>
              <a:rPr lang="ga-IE" sz="1000" dirty="0">
                <a:effectLst/>
                <a:latin typeface="Arial" panose="020B0604020202020204" pitchFamily="34" charset="0"/>
                <a:ea typeface="Calibri" panose="020F0502020204030204" pitchFamily="34" charset="0"/>
                <a:cs typeface="Times New Roman" panose="02020603050405020304" pitchFamily="18" charset="0"/>
              </a:rPr>
              <a:t>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ga-IE" sz="1000" dirty="0">
                <a:effectLst/>
                <a:latin typeface="Arial" panose="020B0604020202020204" pitchFamily="34" charset="0"/>
                <a:ea typeface="Calibri" panose="020F0502020204030204" pitchFamily="34" charset="0"/>
                <a:cs typeface="Times New Roman" panose="02020603050405020304" pitchFamily="18" charset="0"/>
              </a:rPr>
              <a:t> with </a:t>
            </a:r>
            <a:r>
              <a:rPr lang="en-US" sz="1000" dirty="0">
                <a:effectLst/>
                <a:latin typeface="Arial" panose="020B0604020202020204" pitchFamily="34" charset="0"/>
                <a:ea typeface="Calibri" panose="020F0502020204030204" pitchFamily="34" charset="0"/>
                <a:cs typeface="Times New Roman" panose="02020603050405020304" pitchFamily="18" charset="0"/>
              </a:rPr>
              <a:t>the </a:t>
            </a:r>
            <a:r>
              <a:rPr lang="ga-IE" sz="1000" dirty="0">
                <a:effectLst/>
                <a:latin typeface="Arial" panose="020B0604020202020204" pitchFamily="34" charset="0"/>
                <a:ea typeface="Calibri" panose="020F0502020204030204" pitchFamily="34" charset="0"/>
                <a:cs typeface="Times New Roman" panose="02020603050405020304" pitchFamily="18" charset="0"/>
              </a:rPr>
              <a:t>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a:effectLst/>
                <a:latin typeface="Arial" panose="020B0604020202020204" pitchFamily="34" charset="0"/>
                <a:ea typeface="Calibri" panose="020F0502020204030204" pitchFamily="34" charset="0"/>
                <a:cs typeface="Times New Roman" panose="02020603050405020304" pitchFamily="18" charset="0"/>
              </a:rPr>
              <a:t>The demonstration steps should be carried out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10961C-LON-DC1</a:t>
            </a:r>
            <a:r>
              <a:rPr lang="ga-IE" sz="1000" dirty="0">
                <a:effectLst/>
                <a:latin typeface="Arial" panose="020B0604020202020204" pitchFamily="34" charset="0"/>
                <a:ea typeface="Calibri" panose="020F0502020204030204" pitchFamily="34" charset="0"/>
                <a:cs typeface="Times New Roman" panose="02020603050405020304" pitchFamily="18" charset="0"/>
              </a:rPr>
              <a:t> virtual machine</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Active Directory Users and Computers console tree, select and expand </a:t>
            </a:r>
            <a:r>
              <a:rPr lang="en-US" sz="1000" b="1" dirty="0">
                <a:effectLst/>
                <a:latin typeface="Arial" panose="020B0604020202020204" pitchFamily="34" charset="0"/>
                <a:cs typeface="Times New Roman" panose="02020603050405020304" pitchFamily="18" charset="0"/>
              </a:rPr>
              <a:t>Adatum.com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effectLst/>
                <a:latin typeface="Arial" panose="020B0604020202020204" pitchFamily="34" charset="0"/>
                <a:cs typeface="Times New Roman" panose="02020603050405020304" pitchFamily="18" charset="0"/>
              </a:rPr>
              <a:t>Managers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details pane of </a:t>
            </a:r>
            <a:r>
              <a:rPr lang="en-US" sz="1000" b="1" dirty="0">
                <a:effectLst/>
                <a:latin typeface="Arial" panose="020B0604020202020204" pitchFamily="34" charset="0"/>
                <a:cs typeface="Times New Roman" panose="02020603050405020304" pitchFamily="18" charset="0"/>
              </a:rPr>
              <a:t>Managers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select one of the user accounts. Right-click the account, and then select </a:t>
            </a:r>
            <a:r>
              <a:rPr lang="en-US" sz="1000" b="1" dirty="0">
                <a:effectLst/>
                <a:latin typeface="Arial" panose="020B0604020202020204" pitchFamily="34" charset="0"/>
                <a:cs typeface="Times New Roman" panose="02020603050405020304" pitchFamily="18" charset="0"/>
              </a:rPr>
              <a:t>Disable Account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popup window. Minimize </a:t>
            </a:r>
            <a:r>
              <a:rPr lang="en-US" sz="1000" b="1" dirty="0">
                <a:effectLst/>
                <a:latin typeface="Arial" panose="020B0604020202020204" pitchFamily="34" charset="0"/>
                <a:cs typeface="Times New Roman" panose="02020603050405020304" pitchFamily="18" charset="0"/>
              </a:rPr>
              <a:t>Active Directory Users and Computers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cs typeface="Times New Roman" panose="02020603050405020304" pitchFamily="18" charset="0"/>
              </a:rPr>
              <a:t>Task Scheduler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effectLst/>
                <a:latin typeface="Arial" panose="020B0604020202020204" pitchFamily="34" charset="0"/>
                <a:cs typeface="Times New Roman" panose="02020603050405020304" pitchFamily="18" charset="0"/>
              </a:rPr>
              <a:t>Task Scheduler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from the content menu. </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cs typeface="Times New Roman" panose="02020603050405020304" pitchFamily="18" charset="0"/>
              </a:rPr>
              <a:t>Task Scheduler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console tree, right-click </a:t>
            </a:r>
            <a:r>
              <a:rPr lang="en-US" sz="1000" b="1" dirty="0">
                <a:effectLst/>
                <a:latin typeface="Arial" panose="020B0604020202020204" pitchFamily="34" charset="0"/>
                <a:cs typeface="Times New Roman" panose="02020603050405020304" pitchFamily="18" charset="0"/>
              </a:rPr>
              <a:t>Task Scheduler (local)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select </a:t>
            </a:r>
            <a:r>
              <a:rPr lang="en-US" sz="1000" b="1" dirty="0">
                <a:effectLst/>
                <a:latin typeface="Arial" panose="020B0604020202020204" pitchFamily="34" charset="0"/>
                <a:cs typeface="Times New Roman" panose="02020603050405020304" pitchFamily="18" charset="0"/>
              </a:rPr>
              <a:t>Create task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cs typeface="Times New Roman" panose="02020603050405020304" pitchFamily="18" charset="0"/>
              </a:rPr>
              <a:t>Create Task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effectLst/>
                <a:latin typeface="Arial" panose="020B0604020202020204" pitchFamily="34" charset="0"/>
                <a:cs typeface="Times New Roman" panose="02020603050405020304" pitchFamily="18" charset="0"/>
              </a:rPr>
              <a:t>General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effectLst/>
                <a:latin typeface="Arial" panose="020B0604020202020204" pitchFamily="34" charset="0"/>
                <a:cs typeface="Times New Roman" panose="02020603050405020304" pitchFamily="18" charset="0"/>
              </a:rPr>
              <a:t>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cs typeface="Times New Roman" panose="02020603050405020304" pitchFamily="18" charset="0"/>
              </a:rPr>
              <a:t>Description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 boxes, type </a:t>
            </a:r>
            <a:r>
              <a:rPr lang="en-US" sz="1000" b="1" dirty="0">
                <a:effectLst/>
                <a:latin typeface="Arial" panose="020B0604020202020204" pitchFamily="34" charset="0"/>
                <a:cs typeface="Times New Roman" panose="02020603050405020304" pitchFamily="18" charset="0"/>
              </a:rPr>
              <a:t>Delete Disabled User from Managers Security Group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effectLst/>
                <a:latin typeface="Arial" panose="020B0604020202020204" pitchFamily="34" charset="0"/>
                <a:cs typeface="Times New Roman" panose="02020603050405020304" pitchFamily="18" charset="0"/>
              </a:rPr>
              <a:t>Security options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effectLst/>
                <a:latin typeface="Arial" panose="020B0604020202020204" pitchFamily="34" charset="0"/>
                <a:cs typeface="Times New Roman" panose="02020603050405020304" pitchFamily="18" charset="0"/>
              </a:rPr>
              <a:t>the Run whether user is logged on or not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select the </a:t>
            </a:r>
            <a:r>
              <a:rPr lang="en-US" sz="1000" b="1" dirty="0">
                <a:effectLst/>
                <a:latin typeface="Arial" panose="020B0604020202020204" pitchFamily="34" charset="0"/>
                <a:cs typeface="Times New Roman" panose="02020603050405020304" pitchFamily="18" charset="0"/>
              </a:rPr>
              <a:t>Run with highest privileges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check box.</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cs typeface="Times New Roman" panose="02020603050405020304" pitchFamily="18" charset="0"/>
              </a:rPr>
              <a:t>Triggers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click the </a:t>
            </a:r>
            <a:r>
              <a:rPr lang="en-US" sz="1000" b="1" dirty="0">
                <a:effectLst/>
                <a:latin typeface="Arial" panose="020B0604020202020204" pitchFamily="34" charset="0"/>
                <a:cs typeface="Times New Roman" panose="02020603050405020304" pitchFamily="18" charset="0"/>
              </a:rPr>
              <a:t>New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button, and in the </a:t>
            </a:r>
            <a:r>
              <a:rPr lang="en-US" sz="1000" b="1" dirty="0">
                <a:effectLst/>
                <a:latin typeface="Arial" panose="020B0604020202020204" pitchFamily="34" charset="0"/>
                <a:cs typeface="Times New Roman" panose="02020603050405020304" pitchFamily="18" charset="0"/>
              </a:rPr>
              <a:t>New Trigger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under </a:t>
            </a:r>
            <a:r>
              <a:rPr lang="en-US" sz="1000" b="1" dirty="0">
                <a:effectLst/>
                <a:latin typeface="Arial" panose="020B0604020202020204" pitchFamily="34" charset="0"/>
                <a:cs typeface="Times New Roman" panose="02020603050405020304" pitchFamily="18" charset="0"/>
              </a:rPr>
              <a:t>Settings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effectLst/>
                <a:latin typeface="Arial" panose="020B0604020202020204" pitchFamily="34" charset="0"/>
                <a:cs typeface="Times New Roman" panose="02020603050405020304" pitchFamily="18" charset="0"/>
              </a:rPr>
              <a:t>Daily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effectLst/>
                <a:latin typeface="Arial" panose="020B0604020202020204" pitchFamily="34"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time text box, change the time to </a:t>
            </a:r>
            <a:r>
              <a:rPr lang="en-US" sz="1000" i="1" dirty="0">
                <a:effectLst/>
                <a:latin typeface="Arial" panose="020B0604020202020204" pitchFamily="34" charset="0"/>
                <a:cs typeface="Times New Roman" panose="02020603050405020304" pitchFamily="18" charset="0"/>
              </a:rPr>
              <a:t>5 minutes from the current time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cs typeface="Times New Roman" panose="02020603050405020304" pitchFamily="18" charset="0"/>
              </a:rPr>
              <a:t>Action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click the </a:t>
            </a:r>
            <a:r>
              <a:rPr lang="en-US" sz="1000" b="1" dirty="0">
                <a:effectLst/>
                <a:latin typeface="Arial" panose="020B0604020202020204" pitchFamily="34"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button. In the </a:t>
            </a:r>
            <a:r>
              <a:rPr lang="en-US" sz="1000" b="1" dirty="0">
                <a:effectLst/>
                <a:latin typeface="Arial" panose="020B0604020202020204" pitchFamily="34" charset="0"/>
                <a:cs typeface="Times New Roman" panose="02020603050405020304" pitchFamily="18" charset="0"/>
              </a:rPr>
              <a:t>New Action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effectLst/>
                <a:latin typeface="Arial" panose="020B0604020202020204" pitchFamily="34" charset="0"/>
                <a:cs typeface="Times New Roman" panose="02020603050405020304" pitchFamily="18" charset="0"/>
              </a:rPr>
              <a:t>Program/script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cs typeface="Times New Roman" panose="02020603050405020304" pitchFamily="18" charset="0"/>
              </a:rPr>
              <a:t>PowerShell.exe </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2B21F02D-2A27-4F9E-8116-6A7BCCB2C5E5}"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747973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cs typeface="Times New Roman" panose="02020603050405020304" pitchFamily="18" charset="0"/>
              </a:rPr>
              <a:t>Add arguments (optional):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solidFill>
                  <a:prstClr val="black"/>
                </a:solidFill>
                <a:latin typeface="Arial" panose="020B0604020202020204" pitchFamily="34" charset="0"/>
                <a:cs typeface="Times New Roman" panose="02020603050405020304" pitchFamily="18" charset="0"/>
              </a:rPr>
              <a:t>-ExecutionPolicy Bypass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cs typeface="Times New Roman" panose="02020603050405020304" pitchFamily="18" charset="0"/>
              </a:rPr>
              <a:t>E:\Labfiles\Mod11\DeleteDisabledUserManagersGroup.ps1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cs typeface="Times New Roman" panose="02020603050405020304" pitchFamily="18" charset="0"/>
              </a:rPr>
              <a:t>OK. If 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pop-up window appears, select </a:t>
            </a:r>
            <a:r>
              <a:rPr lang="en-US" sz="1000" b="1" dirty="0">
                <a:solidFill>
                  <a:prstClr val="black"/>
                </a:solidFill>
                <a:latin typeface="Arial" panose="020B0604020202020204" pitchFamily="34"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cs typeface="Times New Roman" panose="02020603050405020304" pitchFamily="18" charset="0"/>
              </a:rPr>
              <a:t>Conditions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review the items, but make no changes. </a:t>
            </a:r>
            <a:endParaRPr lang="en-US"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at the bottom of the window, under</a:t>
            </a:r>
            <a:r>
              <a:rPr lang="en-US" sz="1000" b="1" dirty="0">
                <a:solidFill>
                  <a:prstClr val="black"/>
                </a:solidFill>
                <a:latin typeface="Arial" panose="020B0604020202020204" pitchFamily="34" charset="0"/>
                <a:cs typeface="Times New Roman" panose="02020603050405020304" pitchFamily="18" charset="0"/>
              </a:rPr>
              <a:t> If the task is already running, then the following rule applies: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the drop-down list and select </a:t>
            </a:r>
            <a:r>
              <a:rPr lang="en-US" sz="1000" b="1" dirty="0">
                <a:solidFill>
                  <a:prstClr val="black"/>
                </a:solidFill>
                <a:latin typeface="Arial" panose="020B0604020202020204" pitchFamily="34" charset="0"/>
                <a:cs typeface="Times New Roman" panose="02020603050405020304" pitchFamily="18" charset="0"/>
              </a:rPr>
              <a:t>Stop the existing instance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cs typeface="Times New Roman" panose="02020603050405020304" pitchFamily="18" charset="0"/>
              </a:rPr>
              <a:t>Task Scheduler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credentials pop-up, in the </a:t>
            </a:r>
            <a:r>
              <a:rPr lang="en-US" sz="1000" b="1" dirty="0">
                <a:solidFill>
                  <a:prstClr val="black"/>
                </a:solidFill>
                <a:latin typeface="Arial" panose="020B0604020202020204" pitchFamily="34"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solidFill>
                  <a:prstClr val="black"/>
                </a:solidFill>
                <a:latin typeface="Arial" panose="020B0604020202020204" pitchFamily="34"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cs typeface="Times New Roman" panose="02020603050405020304" pitchFamily="18" charset="0"/>
              </a:rPr>
              <a:t>Task Scheduler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cs typeface="Times New Roman" panose="02020603050405020304" pitchFamily="18" charset="0"/>
              </a:rPr>
              <a:t>Task Scheduler Library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upper details pane, select the </a:t>
            </a:r>
            <a:r>
              <a:rPr lang="en-US" sz="1000" b="1" dirty="0">
                <a:solidFill>
                  <a:prstClr val="black"/>
                </a:solidFill>
                <a:latin typeface="Arial" panose="020B0604020202020204" pitchFamily="34" charset="0"/>
                <a:cs typeface="Times New Roman" panose="02020603050405020304" pitchFamily="18" charset="0"/>
              </a:rPr>
              <a:t>Delete Disabled User from Managers Security Group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item, and then in the lower details pane, select the </a:t>
            </a:r>
            <a:r>
              <a:rPr lang="en-US" sz="1000" b="1" dirty="0">
                <a:solidFill>
                  <a:prstClr val="black"/>
                </a:solidFill>
                <a:latin typeface="Arial" panose="020B0604020202020204" pitchFamily="34" charset="0"/>
                <a:cs typeface="Times New Roman" panose="02020603050405020304" pitchFamily="18" charset="0"/>
              </a:rPr>
              <a:t>History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After the five minutes are up, click </a:t>
            </a:r>
            <a:r>
              <a:rPr lang="en-US" sz="1000" b="1" dirty="0">
                <a:solidFill>
                  <a:prstClr val="black"/>
                </a:solidFill>
                <a:latin typeface="Arial" panose="020B0604020202020204" pitchFamily="34" charset="0"/>
                <a:cs typeface="Times New Roman" panose="02020603050405020304" pitchFamily="18" charset="0"/>
              </a:rPr>
              <a:t>Refresh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cs typeface="Times New Roman" panose="02020603050405020304" pitchFamily="18" charset="0"/>
              </a:rPr>
              <a:t>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You should see an item with </a:t>
            </a:r>
            <a:r>
              <a:rPr lang="en-US" sz="1000" b="1" dirty="0">
                <a:solidFill>
                  <a:prstClr val="black"/>
                </a:solidFill>
                <a:latin typeface="Arial" panose="020B0604020202020204" pitchFamily="34" charset="0"/>
                <a:cs typeface="Times New Roman" panose="02020603050405020304" pitchFamily="18" charset="0"/>
              </a:rPr>
              <a:t>Task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of </a:t>
            </a:r>
            <a:r>
              <a:rPr lang="en-US" sz="1000" b="1" dirty="0">
                <a:solidFill>
                  <a:prstClr val="black"/>
                </a:solidFill>
                <a:latin typeface="Arial" panose="020B0604020202020204" pitchFamily="34" charset="0"/>
                <a:cs typeface="Times New Roman" panose="02020603050405020304" pitchFamily="18" charset="0"/>
              </a:rPr>
              <a:t>Task completed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Maximize </a:t>
            </a:r>
            <a:r>
              <a:rPr lang="en-US" sz="1000" b="1" dirty="0">
                <a:solidFill>
                  <a:prstClr val="black"/>
                </a:solidFill>
                <a:latin typeface="Arial" panose="020B0604020202020204" pitchFamily="34" charset="0"/>
                <a:cs typeface="Times New Roman" panose="02020603050405020304" pitchFamily="18" charset="0"/>
              </a:rPr>
              <a:t>Active Directory Users and Computers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Double-click the user you disabled. Select the </a:t>
            </a:r>
            <a:r>
              <a:rPr lang="en-US" sz="1000" b="1" dirty="0">
                <a:solidFill>
                  <a:prstClr val="black"/>
                </a:solidFill>
                <a:latin typeface="Arial" panose="020B0604020202020204" pitchFamily="34" charset="0"/>
                <a:cs typeface="Times New Roman" panose="02020603050405020304" pitchFamily="18" charset="0"/>
              </a:rPr>
              <a:t>Member of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user should no longer be a member of the Managers security group.</a:t>
            </a:r>
            <a:endParaRPr lang="en-US" dirty="0"/>
          </a:p>
        </p:txBody>
      </p:sp>
      <p:sp>
        <p:nvSpPr>
          <p:cNvPr id="4" name="Slide Number Placeholder 3"/>
          <p:cNvSpPr>
            <a:spLocks noGrp="1"/>
          </p:cNvSpPr>
          <p:nvPr>
            <p:ph type="sldNum" sz="quarter" idx="10"/>
          </p:nvPr>
        </p:nvSpPr>
        <p:spPr/>
        <p:txBody>
          <a:bodyPr/>
          <a:lstStyle/>
          <a:p>
            <a:fld id="{2B21F02D-2A27-4F9E-8116-6A7BCCB2C5E5}" type="slidenum">
              <a:rPr lang="en-US" smtClean="0"/>
              <a:t>14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58286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There is often confusion between the two “scheduled” modules.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PSScheduledJob</a:t>
            </a:r>
            <a:r>
              <a:rPr lang="en-US" sz="1000" dirty="0">
                <a:effectLst/>
                <a:latin typeface="Arial" panose="020B0604020202020204" pitchFamily="34" charset="0"/>
                <a:ea typeface="Calibri" panose="020F0502020204030204" pitchFamily="34" charset="0"/>
                <a:cs typeface="Times New Roman" panose="02020603050405020304" pitchFamily="18" charset="0"/>
              </a:rPr>
              <a:t> is a feature of Windows PowerShell 3.0 and newer. It creates jobs that run in the background, even if Windows PowerShell is not running. Job results are stored to disk and can be retrieved from within Windows PowerShell. Task Scheduler is used to run the jobs, but this module cannot manage other tasks that might be in Task Scheduler.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dirty="0">
                <a:effectLst/>
                <a:latin typeface="Arial" panose="020B0604020202020204" pitchFamily="34" charset="0"/>
                <a:ea typeface="Calibri" panose="020F0502020204030204" pitchFamily="34" charset="0"/>
                <a:cs typeface="Times New Roman" panose="02020603050405020304" pitchFamily="18" charset="0"/>
              </a:rPr>
              <a:t> is a feature of Windows 8 and Windows Server 2012 and newer. It creates and manages tasks in the Windows Task Scheduler.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architecture of the two modules is similar. Both use options, actions, and triggers. </a:t>
            </a:r>
            <a:r>
              <a:rPr lang="en-US" sz="1000" b="1" dirty="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dirty="0">
                <a:effectLst/>
                <a:latin typeface="Arial" panose="020B0604020202020204" pitchFamily="34" charset="0"/>
                <a:ea typeface="Calibri" panose="020F0502020204030204" pitchFamily="34" charset="0"/>
                <a:cs typeface="Times New Roman" panose="02020603050405020304" pitchFamily="18" charset="0"/>
              </a:rPr>
              <a:t> is more complex, and is specific to the operating system version.</a:t>
            </a:r>
          </a:p>
        </p:txBody>
      </p:sp>
      <p:sp>
        <p:nvSpPr>
          <p:cNvPr id="4" name="Slide Number Placeholder 3"/>
          <p:cNvSpPr>
            <a:spLocks noGrp="1"/>
          </p:cNvSpPr>
          <p:nvPr>
            <p:ph type="sldNum" sz="quarter" idx="10"/>
          </p:nvPr>
        </p:nvSpPr>
        <p:spPr/>
        <p:txBody>
          <a:bodyPr/>
          <a:lstStyle/>
          <a:p>
            <a:fld id="{2B21F02D-2A27-4F9E-8116-6A7BCCB2C5E5}"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50412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options available in scheduled jobs, especially the option to mask the job in Task Scheduler.</a:t>
            </a:r>
          </a:p>
        </p:txBody>
      </p:sp>
      <p:sp>
        <p:nvSpPr>
          <p:cNvPr id="4" name="Slide Number Placeholder 3"/>
          <p:cNvSpPr>
            <a:spLocks noGrp="1"/>
          </p:cNvSpPr>
          <p:nvPr>
            <p:ph type="sldNum" sz="quarter" idx="10"/>
          </p:nvPr>
        </p:nvSpPr>
        <p:spPr/>
        <p:txBody>
          <a:bodyPr/>
          <a:lstStyle/>
          <a:p>
            <a:fld id="{2B21F02D-2A27-4F9E-8116-6A7BCCB2C5E5}"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10200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Go over the different job triggers and the criteria for when they are applied.</a:t>
            </a:r>
          </a:p>
        </p:txBody>
      </p:sp>
      <p:sp>
        <p:nvSpPr>
          <p:cNvPr id="4" name="Slide Number Placeholder 3"/>
          <p:cNvSpPr>
            <a:spLocks noGrp="1"/>
          </p:cNvSpPr>
          <p:nvPr>
            <p:ph type="sldNum" sz="quarter" idx="10"/>
          </p:nvPr>
        </p:nvSpPr>
        <p:spPr/>
        <p:txBody>
          <a:bodyPr/>
          <a:lstStyle/>
          <a:p>
            <a:fld id="{2B21F02D-2A27-4F9E-8116-6A7BCCB2C5E5}"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6950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parameters used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Register-ScheduledJob</a:t>
            </a:r>
            <a:r>
              <a:rPr lang="en-US" sz="1000" dirty="0">
                <a:effectLst/>
                <a:latin typeface="Arial" panose="020B0604020202020204" pitchFamily="34" charset="0"/>
                <a:ea typeface="Calibri" panose="020F0502020204030204" pitchFamily="34" charset="0"/>
                <a:cs typeface="Times New Roman" panose="02020603050405020304" pitchFamily="18" charset="0"/>
              </a:rPr>
              <a:t> command and what they do.</a:t>
            </a:r>
          </a:p>
        </p:txBody>
      </p:sp>
      <p:sp>
        <p:nvSpPr>
          <p:cNvPr id="4" name="Slide Number Placeholder 3"/>
          <p:cNvSpPr>
            <a:spLocks noGrp="1"/>
          </p:cNvSpPr>
          <p:nvPr>
            <p:ph type="sldNum" sz="quarter" idx="10"/>
          </p:nvPr>
        </p:nvSpPr>
        <p:spPr/>
        <p:txBody>
          <a:bodyPr/>
          <a:lstStyle/>
          <a:p>
            <a:fld id="{2B21F02D-2A27-4F9E-8116-6A7BCCB2C5E5}"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22594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job results are saved to disk and can be found even if you close the Windows PowerShell console. You can do this by opening another console and receiving the results again.      </a:t>
            </a:r>
          </a:p>
        </p:txBody>
      </p:sp>
      <p:sp>
        <p:nvSpPr>
          <p:cNvPr id="4" name="Slide Number Placeholder 3"/>
          <p:cNvSpPr>
            <a:spLocks noGrp="1"/>
          </p:cNvSpPr>
          <p:nvPr>
            <p:ph type="sldNum" sz="quarter" idx="10"/>
          </p:nvPr>
        </p:nvSpPr>
        <p:spPr/>
        <p:txBody>
          <a:bodyPr/>
          <a:lstStyle/>
          <a:p>
            <a:fld id="{2B21F02D-2A27-4F9E-8116-6A7BCCB2C5E5}"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0192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Demonstration Preparation:</a:t>
            </a:r>
          </a:p>
          <a:p>
            <a:pPr>
              <a:lnSpc>
                <a:spcPct val="107000"/>
              </a:lnSpc>
              <a:spcAft>
                <a:spcPts val="800"/>
              </a:spcAft>
            </a:pPr>
            <a:r>
              <a:rPr lang="ga-IE"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t>
            </a:r>
            <a:r>
              <a:rPr lang="ga-IE"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esson in this module. To prepare for them</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dirty="0">
                <a:effectLst/>
                <a:latin typeface="Arial" panose="020B0604020202020204" pitchFamily="34" charset="0"/>
                <a:ea typeface="Times New Roman" panose="02020603050405020304" pitchFamily="18" charset="0"/>
                <a:cs typeface="Segoe UI" panose="020B0502040204020203" pitchFamily="34" charset="0"/>
              </a:rPr>
              <a:t>sign in</a:t>
            </a:r>
            <a:r>
              <a:rPr lang="ga-IE" sz="1000" dirty="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dirty="0">
                <a:effectLst/>
                <a:latin typeface="Arial" panose="020B0604020202020204" pitchFamily="34" charset="0"/>
                <a:ea typeface="Times New Roman" panose="02020603050405020304" pitchFamily="18" charset="0"/>
                <a:cs typeface="Segoe UI" panose="020B0502040204020203" pitchFamily="34" charset="0"/>
              </a:rPr>
              <a:t>10961C-LON-DC1</a:t>
            </a:r>
            <a:r>
              <a:rPr lang="ga-IE" sz="1000" dirty="0">
                <a:effectLst/>
                <a:latin typeface="Arial" panose="020B0604020202020204" pitchFamily="34" charset="0"/>
                <a:ea typeface="Times New Roman" panose="02020603050405020304" pitchFamily="18" charset="0"/>
                <a:cs typeface="Segoe UI" panose="020B0502040204020203" pitchFamily="34" charset="0"/>
              </a:rPr>
              <a:t> virtual machine with </a:t>
            </a:r>
            <a:r>
              <a:rPr lang="en-US" sz="1000" dirty="0">
                <a:effectLst/>
                <a:latin typeface="Arial" panose="020B0604020202020204" pitchFamily="34" charset="0"/>
                <a:ea typeface="Times New Roman" panose="02020603050405020304" pitchFamily="18" charset="0"/>
                <a:cs typeface="Segoe UI" panose="020B0502040204020203" pitchFamily="34" charset="0"/>
              </a:rPr>
              <a:t>the </a:t>
            </a:r>
            <a:r>
              <a:rPr lang="ga-IE" sz="1000" dirty="0">
                <a:effectLst/>
                <a:latin typeface="Arial" panose="020B0604020202020204" pitchFamily="34" charset="0"/>
                <a:ea typeface="Times New Roman" panose="02020603050405020304" pitchFamily="18" charset="0"/>
                <a:cs typeface="Segoe UI" panose="020B0502040204020203" pitchFamily="34" charset="0"/>
              </a:rPr>
              <a:t>user name </a:t>
            </a:r>
            <a:r>
              <a:rPr lang="en-US" sz="1000" b="1" dirty="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dirty="0">
                <a:effectLst/>
                <a:latin typeface="Arial" panose="020B0604020202020204" pitchFamily="34" charset="0"/>
                <a:ea typeface="Times New Roman" panose="02020603050405020304" pitchFamily="18" charset="0"/>
                <a:cs typeface="Segoe UI" panose="020B0502040204020203" pitchFamily="34" charset="0"/>
              </a:rPr>
              <a:t> and </a:t>
            </a:r>
            <a:r>
              <a:rPr lang="en-US" sz="1000" dirty="0">
                <a:effectLst/>
                <a:latin typeface="Arial" panose="020B0604020202020204" pitchFamily="34" charset="0"/>
                <a:ea typeface="Times New Roman" panose="02020603050405020304" pitchFamily="18" charset="0"/>
                <a:cs typeface="Segoe UI" panose="020B0502040204020203" pitchFamily="34" charset="0"/>
              </a:rPr>
              <a:t>the </a:t>
            </a:r>
            <a:r>
              <a:rPr lang="ga-IE" sz="1000" dirty="0">
                <a:effectLst/>
                <a:latin typeface="Arial" panose="020B0604020202020204" pitchFamily="34" charset="0"/>
                <a:ea typeface="Times New Roman" panose="02020603050405020304" pitchFamily="18" charset="0"/>
                <a:cs typeface="Segoe UI" panose="020B0502040204020203" pitchFamily="34" charset="0"/>
              </a:rPr>
              <a:t>password </a:t>
            </a:r>
            <a:r>
              <a:rPr lang="en-US" sz="1000" b="1" dirty="0">
                <a:effectLst/>
                <a:latin typeface="Arial" panose="020B0604020202020204" pitchFamily="34" charset="0"/>
                <a:ea typeface="Times New Roman" panose="02020603050405020304" pitchFamily="18" charset="0"/>
                <a:cs typeface="Segoe UI" panose="020B0502040204020203" pitchFamily="34" charset="0"/>
              </a:rPr>
              <a:t>Pa55w.rd</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dirty="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dirty="0">
                <a:effectLst/>
                <a:latin typeface="Arial" panose="020B0604020202020204" pitchFamily="34" charset="0"/>
                <a:ea typeface="Times New Roman" panose="02020603050405020304" pitchFamily="18" charset="0"/>
                <a:cs typeface="Segoe UI" panose="020B0502040204020203" pitchFamily="34" charset="0"/>
              </a:rPr>
              <a:t>sign in</a:t>
            </a:r>
            <a:r>
              <a:rPr lang="ga-IE" sz="1000" dirty="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dirty="0">
                <a:effectLst/>
                <a:latin typeface="Arial" panose="020B0604020202020204" pitchFamily="34" charset="0"/>
                <a:ea typeface="Times New Roman" panose="02020603050405020304" pitchFamily="18" charset="0"/>
                <a:cs typeface="Segoe UI" panose="020B0502040204020203" pitchFamily="34" charset="0"/>
              </a:rPr>
              <a:t>10961C-LON-CL1</a:t>
            </a:r>
            <a:r>
              <a:rPr lang="ga-IE" sz="1000" dirty="0">
                <a:effectLst/>
                <a:latin typeface="Arial" panose="020B0604020202020204" pitchFamily="34" charset="0"/>
                <a:ea typeface="Times New Roman" panose="02020603050405020304" pitchFamily="18" charset="0"/>
                <a:cs typeface="Segoe UI" panose="020B0502040204020203" pitchFamily="34" charset="0"/>
              </a:rPr>
              <a:t> virtual machine with </a:t>
            </a:r>
            <a:r>
              <a:rPr lang="en-US" sz="1000" dirty="0">
                <a:effectLst/>
                <a:latin typeface="Arial" panose="020B0604020202020204" pitchFamily="34" charset="0"/>
                <a:ea typeface="Times New Roman" panose="02020603050405020304" pitchFamily="18" charset="0"/>
                <a:cs typeface="Segoe UI" panose="020B0502040204020203" pitchFamily="34" charset="0"/>
              </a:rPr>
              <a:t>the </a:t>
            </a:r>
            <a:r>
              <a:rPr lang="ga-IE" sz="1000" dirty="0">
                <a:effectLst/>
                <a:latin typeface="Arial" panose="020B0604020202020204" pitchFamily="34" charset="0"/>
                <a:ea typeface="Times New Roman" panose="02020603050405020304" pitchFamily="18" charset="0"/>
                <a:cs typeface="Segoe UI" panose="020B0502040204020203" pitchFamily="34" charset="0"/>
              </a:rPr>
              <a:t>user name </a:t>
            </a:r>
            <a:r>
              <a:rPr lang="en-US" sz="1000" b="1" dirty="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dirty="0">
                <a:effectLst/>
                <a:latin typeface="Arial" panose="020B0604020202020204" pitchFamily="34" charset="0"/>
                <a:ea typeface="Times New Roman" panose="02020603050405020304" pitchFamily="18" charset="0"/>
                <a:cs typeface="Segoe UI" panose="020B0502040204020203" pitchFamily="34" charset="0"/>
              </a:rPr>
              <a:t> and </a:t>
            </a:r>
            <a:r>
              <a:rPr lang="en-US" sz="1000" dirty="0">
                <a:effectLst/>
                <a:latin typeface="Arial" panose="020B0604020202020204" pitchFamily="34" charset="0"/>
                <a:ea typeface="Times New Roman" panose="02020603050405020304" pitchFamily="18" charset="0"/>
                <a:cs typeface="Segoe UI" panose="020B0502040204020203" pitchFamily="34" charset="0"/>
              </a:rPr>
              <a:t>the </a:t>
            </a:r>
            <a:r>
              <a:rPr lang="ga-IE" sz="1000" dirty="0">
                <a:effectLst/>
                <a:latin typeface="Arial" panose="020B0604020202020204" pitchFamily="34" charset="0"/>
                <a:ea typeface="Times New Roman" panose="02020603050405020304" pitchFamily="18" charset="0"/>
                <a:cs typeface="Segoe UI" panose="020B0502040204020203" pitchFamily="34" charset="0"/>
              </a:rPr>
              <a:t>password </a:t>
            </a:r>
            <a:r>
              <a:rPr lang="en-US" sz="1000" b="1" dirty="0">
                <a:effectLst/>
                <a:latin typeface="Arial" panose="020B0604020202020204" pitchFamily="34" charset="0"/>
                <a:ea typeface="Times New Roman" panose="02020603050405020304" pitchFamily="18" charset="0"/>
                <a:cs typeface="Segoe UI" panose="020B0502040204020203" pitchFamily="34" charset="0"/>
              </a:rPr>
              <a:t>Pa55w.rd</a:t>
            </a:r>
            <a:r>
              <a:rPr lang="en-US" sz="1000" dirty="0">
                <a:effectLst/>
                <a:latin typeface="Arial" panose="020B0604020202020204" pitchFamily="34" charset="0"/>
                <a:ea typeface="Times New Roman" panose="02020603050405020304" pitchFamily="18" charset="0"/>
                <a:cs typeface="Segoe UI" panose="020B0502040204020203" pitchFamily="34" charset="0"/>
              </a:rPr>
              <a:t>. </a:t>
            </a:r>
            <a:r>
              <a:rPr lang="ga-IE" sz="1000" dirty="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dirty="0">
                <a:effectLst/>
                <a:latin typeface="Arial" panose="020B0604020202020204" pitchFamily="34" charset="0"/>
                <a:ea typeface="Times New Roman" panose="02020603050405020304" pitchFamily="18" charset="0"/>
                <a:cs typeface="Segoe UI" panose="020B0502040204020203" pitchFamily="34" charset="0"/>
              </a:rPr>
              <a:t>sign in </a:t>
            </a:r>
            <a:r>
              <a:rPr lang="ga-IE" sz="1000" dirty="0">
                <a:effectLst/>
                <a:latin typeface="Arial" panose="020B0604020202020204" pitchFamily="34" charset="0"/>
                <a:ea typeface="Times New Roman" panose="02020603050405020304" pitchFamily="18" charset="0"/>
                <a:cs typeface="Segoe UI" panose="020B0502040204020203" pitchFamily="34" charset="0"/>
              </a:rPr>
              <a:t>to </a:t>
            </a:r>
            <a:r>
              <a:rPr lang="en-US" sz="1000" b="1" dirty="0">
                <a:effectLst/>
                <a:latin typeface="Arial" panose="020B0604020202020204" pitchFamily="34" charset="0"/>
                <a:ea typeface="Times New Roman" panose="02020603050405020304" pitchFamily="18" charset="0"/>
                <a:cs typeface="Segoe UI" panose="020B0502040204020203" pitchFamily="34" charset="0"/>
              </a:rPr>
              <a:t>10961C-LON-DC1</a:t>
            </a:r>
            <a:r>
              <a:rPr lang="ga-IE" sz="1000" dirty="0">
                <a:effectLst/>
                <a:latin typeface="Arial" panose="020B0604020202020204" pitchFamily="34" charset="0"/>
                <a:ea typeface="Times New Roman" panose="02020603050405020304" pitchFamily="18" charset="0"/>
                <a:cs typeface="Segoe UI" panose="020B0502040204020203" pitchFamily="34" charset="0"/>
              </a:rPr>
              <a:t> before </a:t>
            </a:r>
            <a:r>
              <a:rPr lang="en-US" sz="1000" dirty="0">
                <a:effectLst/>
                <a:latin typeface="Arial" panose="020B0604020202020204" pitchFamily="34" charset="0"/>
                <a:ea typeface="Times New Roman" panose="02020603050405020304" pitchFamily="18" charset="0"/>
                <a:cs typeface="Segoe UI" panose="020B0502040204020203" pitchFamily="34" charset="0"/>
              </a:rPr>
              <a:t>signing in </a:t>
            </a:r>
            <a:r>
              <a:rPr lang="ga-IE" sz="1000" dirty="0">
                <a:effectLst/>
                <a:latin typeface="Arial" panose="020B0604020202020204" pitchFamily="34" charset="0"/>
                <a:ea typeface="Times New Roman" panose="02020603050405020304" pitchFamily="18" charset="0"/>
                <a:cs typeface="Segoe UI" panose="020B0502040204020203" pitchFamily="34" charset="0"/>
              </a:rPr>
              <a:t>to the </a:t>
            </a:r>
            <a:r>
              <a:rPr lang="en-US" sz="1000" b="1" dirty="0">
                <a:effectLst/>
                <a:latin typeface="Arial" panose="020B0604020202020204" pitchFamily="34" charset="0"/>
                <a:ea typeface="Times New Roman" panose="02020603050405020304" pitchFamily="18" charset="0"/>
                <a:cs typeface="Segoe UI" panose="020B0502040204020203" pitchFamily="34" charset="0"/>
              </a:rPr>
              <a:t>10961C-LON-CL1</a:t>
            </a:r>
            <a:r>
              <a:rPr lang="ga-IE" sz="1000" dirty="0">
                <a:effectLst/>
                <a:latin typeface="Arial" panose="020B0604020202020204" pitchFamily="34" charset="0"/>
                <a:ea typeface="Times New Roman" panose="02020603050405020304" pitchFamily="18" charset="0"/>
                <a:cs typeface="Segoe UI" panose="020B0502040204020203" pitchFamily="34" charset="0"/>
              </a:rPr>
              <a:t> virtual machine</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r>
              <a:rPr lang="ga-IE"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ga-IE" sz="1000" dirty="0">
                <a:effectLst/>
                <a:latin typeface="Arial" panose="020B0604020202020204" pitchFamily="34" charset="0"/>
                <a:ea typeface="Calibri" panose="020F0502020204030204" pitchFamily="34" charset="0"/>
                <a:cs typeface="Times New Roman" panose="02020603050405020304" pitchFamily="18" charset="0"/>
              </a:rPr>
              <a:t>Demo</a:t>
            </a:r>
            <a:r>
              <a:rPr lang="en-US" sz="1000" dirty="0">
                <a:effectLst/>
                <a:latin typeface="Arial" panose="020B0604020202020204" pitchFamily="34" charset="0"/>
                <a:ea typeface="Calibri" panose="020F0502020204030204" pitchFamily="34" charset="0"/>
                <a:cs typeface="Times New Roman" panose="02020603050405020304" pitchFamily="18" charset="0"/>
              </a:rPr>
              <a:t>nstration</a:t>
            </a:r>
            <a:r>
              <a:rPr lang="ga-IE" sz="1000" dirty="0">
                <a:effectLst/>
                <a:latin typeface="Arial" panose="020B0604020202020204" pitchFamily="34" charset="0"/>
                <a:ea typeface="Calibri" panose="020F0502020204030204" pitchFamily="34" charset="0"/>
                <a:cs typeface="Times New Roman" panose="02020603050405020304" pitchFamily="18" charset="0"/>
              </a:rPr>
              <a:t>s should be performed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10961C-LON-CL1</a:t>
            </a:r>
            <a:r>
              <a:rPr lang="ga-IE" sz="1000" dirty="0">
                <a:effectLst/>
                <a:latin typeface="Arial" panose="020B0604020202020204" pitchFamily="34" charset="0"/>
                <a:ea typeface="Calibri" panose="020F0502020204030204" pitchFamily="34" charset="0"/>
                <a:cs typeface="Times New Roman" panose="02020603050405020304" pitchFamily="18" charset="0"/>
              </a:rPr>
              <a:t> virtual machine in either the Windows PowerShell console or the Windows PowerShell </a:t>
            </a:r>
            <a:r>
              <a:rPr lang="en-US" sz="1000" dirty="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dirty="0">
                <a:effectLst/>
                <a:latin typeface="Arial" panose="020B0604020202020204" pitchFamily="34" charset="0"/>
                <a:ea typeface="Calibri" panose="020F0502020204030204" pitchFamily="34" charset="0"/>
                <a:cs typeface="Times New Roman" panose="02020603050405020304" pitchFamily="18" charset="0"/>
              </a:rPr>
              <a:t>ISE</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ga-IE"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S</a:t>
            </a:r>
            <a:r>
              <a:rPr lang="ga-IE" sz="1000" dirty="0">
                <a:effectLst/>
                <a:latin typeface="Arial" panose="020B0604020202020204" pitchFamily="34" charset="0"/>
                <a:ea typeface="Calibri" panose="020F0502020204030204" pitchFamily="34" charset="0"/>
                <a:cs typeface="Times New Roman" panose="02020603050405020304" pitchFamily="18" charset="0"/>
              </a:rPr>
              <a:t>ome demo</a:t>
            </a:r>
            <a:r>
              <a:rPr lang="en-US" sz="1000" dirty="0">
                <a:effectLst/>
                <a:latin typeface="Arial" panose="020B0604020202020204" pitchFamily="34" charset="0"/>
                <a:ea typeface="Calibri" panose="020F0502020204030204" pitchFamily="34" charset="0"/>
                <a:cs typeface="Times New Roman" panose="02020603050405020304" pitchFamily="18" charset="0"/>
              </a:rPr>
              <a:t>nstration</a:t>
            </a:r>
            <a:r>
              <a:rPr lang="ga-IE" sz="1000" dirty="0">
                <a:effectLst/>
                <a:latin typeface="Arial" panose="020B0604020202020204" pitchFamily="34" charset="0"/>
                <a:ea typeface="Calibri" panose="020F0502020204030204" pitchFamily="34" charset="0"/>
                <a:cs typeface="Times New Roman" panose="02020603050405020304" pitchFamily="18" charset="0"/>
              </a:rPr>
              <a:t>s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 </a:t>
            </a:r>
            <a:r>
              <a:rPr lang="ga-IE" sz="1000" dirty="0">
                <a:effectLst/>
                <a:latin typeface="Arial" panose="020B0604020202020204" pitchFamily="34" charset="0"/>
                <a:ea typeface="Calibri" panose="020F0502020204030204" pitchFamily="34" charset="0"/>
                <a:cs typeface="Times New Roman" panose="02020603050405020304" pitchFamily="18" charset="0"/>
              </a:rPr>
              <a:t>explicitly call out which one to use.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dirty="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ga-IE" sz="1000" dirty="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.ps1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ga-IE" sz="1000" dirty="0">
                <a:effectLst/>
                <a:latin typeface="Arial" panose="020B0604020202020204" pitchFamily="34" charset="0"/>
                <a:ea typeface="Calibri" panose="020F0502020204030204" pitchFamily="34" charset="0"/>
                <a:cs typeface="Times New Roman" panose="02020603050405020304" pitchFamily="18" charset="0"/>
              </a:rPr>
              <a:t>demo</a:t>
            </a:r>
            <a:r>
              <a:rPr lang="en-US" sz="1000" dirty="0">
                <a:effectLst/>
                <a:latin typeface="Arial" panose="020B0604020202020204" pitchFamily="34" charset="0"/>
                <a:ea typeface="Calibri" panose="020F0502020204030204" pitchFamily="34" charset="0"/>
                <a:cs typeface="Times New Roman" panose="02020603050405020304" pitchFamily="18" charset="0"/>
              </a:rPr>
              <a:t>nstration </a:t>
            </a:r>
            <a:r>
              <a:rPr lang="ga-IE" sz="1000" dirty="0">
                <a:effectLst/>
                <a:latin typeface="Arial" panose="020B0604020202020204" pitchFamily="34" charset="0"/>
                <a:ea typeface="Calibri" panose="020F0502020204030204" pitchFamily="34" charset="0"/>
                <a:cs typeface="Times New Roman" panose="02020603050405020304" pitchFamily="18" charset="0"/>
              </a:rPr>
              <a:t>files are provided</a:t>
            </a:r>
            <a:r>
              <a:rPr lang="en-US" sz="1000" dirty="0">
                <a:effectLst/>
                <a:latin typeface="Arial" panose="020B0604020202020204" pitchFamily="34" charset="0"/>
                <a:ea typeface="Calibri" panose="020F0502020204030204" pitchFamily="34" charset="0"/>
                <a:cs typeface="Times New Roman" panose="02020603050405020304" pitchFamily="18" charset="0"/>
              </a:rPr>
              <a:t>. You </a:t>
            </a:r>
            <a:r>
              <a:rPr lang="ga-IE" sz="1000" dirty="0">
                <a:effectLst/>
                <a:latin typeface="Arial" panose="020B0604020202020204" pitchFamily="34" charset="0"/>
                <a:ea typeface="Calibri" panose="020F0502020204030204" pitchFamily="34" charset="0"/>
                <a:cs typeface="Times New Roman" panose="02020603050405020304" pitchFamily="18" charset="0"/>
              </a:rPr>
              <a:t>can open and use </a:t>
            </a:r>
            <a:r>
              <a:rPr lang="en-US" sz="1000" dirty="0">
                <a:effectLst/>
                <a:latin typeface="Arial" panose="020B0604020202020204" pitchFamily="34" charset="0"/>
                <a:ea typeface="Calibri" panose="020F0502020204030204" pitchFamily="34" charset="0"/>
                <a:cs typeface="Times New Roman" panose="02020603050405020304" pitchFamily="18" charset="0"/>
              </a:rPr>
              <a:t>those files </a:t>
            </a:r>
            <a:r>
              <a:rPr lang="ga-IE" sz="1000" dirty="0">
                <a:effectLst/>
                <a:latin typeface="Arial" panose="020B0604020202020204" pitchFamily="34" charset="0"/>
                <a:ea typeface="Calibri" panose="020F0502020204030204" pitchFamily="34" charset="0"/>
                <a:cs typeface="Times New Roman" panose="02020603050405020304" pitchFamily="18" charset="0"/>
              </a:rPr>
              <a:t>in the ISE. Where they are available</a:t>
            </a:r>
            <a:r>
              <a:rPr lang="en-US" sz="1000" dirty="0">
                <a:effectLst/>
                <a:latin typeface="Arial" panose="020B0604020202020204" pitchFamily="34" charset="0"/>
                <a:ea typeface="Calibri" panose="020F0502020204030204" pitchFamily="34" charset="0"/>
                <a:cs typeface="Times New Roman" panose="02020603050405020304" pitchFamily="18" charset="0"/>
              </a:rPr>
              <a:t>, the files</a:t>
            </a:r>
            <a:r>
              <a:rPr lang="ga-IE" sz="1000" dirty="0">
                <a:effectLst/>
                <a:latin typeface="Arial" panose="020B0604020202020204" pitchFamily="34" charset="0"/>
                <a:ea typeface="Calibri" panose="020F0502020204030204" pitchFamily="34" charset="0"/>
                <a:cs typeface="Times New Roman" panose="02020603050405020304" pitchFamily="18" charset="0"/>
              </a:rPr>
              <a:t> will be called out in the demonstration </a:t>
            </a:r>
            <a:r>
              <a:rPr lang="en-US" sz="1000" dirty="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a:effectLst/>
                <a:latin typeface="Arial" panose="020B0604020202020204" pitchFamily="34" charset="0"/>
                <a:ea typeface="Calibri" panose="020F0502020204030204" pitchFamily="34" charset="0"/>
                <a:cs typeface="Times New Roman" panose="02020603050405020304" pitchFamily="18" charset="0"/>
              </a:rPr>
              <a:t>otes. They are available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 </a:t>
            </a:r>
            <a:r>
              <a:rPr lang="ga-IE" sz="1000" dirty="0">
                <a:effectLst/>
                <a:latin typeface="Arial" panose="020B0604020202020204" pitchFamily="34" charset="0"/>
                <a:ea typeface="Calibri" panose="020F0502020204030204" pitchFamily="34" charset="0"/>
                <a:cs typeface="Times New Roman" panose="02020603050405020304" pitchFamily="18" charset="0"/>
              </a:rPr>
              <a:t>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E:\Mod11\Democode</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B21F02D-2A27-4F9E-8116-6A7BCCB2C5E5}"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64177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will find these commands</a:t>
            </a:r>
            <a:r>
              <a:rPr lang="ga-IE" sz="1000" dirty="0">
                <a:effectLst/>
                <a:latin typeface="Arial" panose="020B0604020202020204" pitchFamily="34" charset="0"/>
                <a:ea typeface="Calibri" panose="020F0502020204030204" pitchFamily="34" charset="0"/>
                <a:cs typeface="Times New Roman" panose="02020603050405020304" pitchFamily="18" charset="0"/>
              </a:rPr>
              <a:t>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10961C-LON-CL1</a:t>
            </a:r>
            <a:r>
              <a:rPr lang="ga-IE" sz="1000" dirty="0">
                <a:effectLst/>
                <a:latin typeface="Arial" panose="020B0604020202020204" pitchFamily="34" charset="0"/>
                <a:ea typeface="Calibri" panose="020F0502020204030204" pitchFamily="34" charset="0"/>
                <a:cs typeface="Times New Roman" panose="02020603050405020304" pitchFamily="18" charset="0"/>
              </a:rPr>
              <a:t> virtual machine </a:t>
            </a:r>
            <a:r>
              <a:rPr lang="en-US" sz="1000" dirty="0">
                <a:effectLst/>
                <a:latin typeface="Arial" panose="020B0604020202020204" pitchFamily="34" charset="0"/>
                <a:ea typeface="Calibri" panose="020F0502020204030204" pitchFamily="34" charset="0"/>
                <a:cs typeface="Times New Roman" panose="02020603050405020304" pitchFamily="18" charset="0"/>
              </a:rPr>
              <a:t>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E:\Mod11\Democode</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\Scheduled.ps1.txt</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the end of this demonstration, revert the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a:effectLst/>
                <a:latin typeface="Arial" panose="020B0604020202020204" pitchFamily="34" charset="0"/>
                <a:ea typeface="Calibri" panose="020F0502020204030204" pitchFamily="34" charset="0"/>
                <a:cs typeface="Times New Roman" panose="02020603050405020304" pitchFamily="18" charset="0"/>
              </a:rPr>
              <a:t>be </a:t>
            </a:r>
            <a:r>
              <a:rPr lang="en-US" sz="1000" dirty="0">
                <a:effectLst/>
                <a:latin typeface="Arial" panose="020B0604020202020204" pitchFamily="34" charset="0"/>
                <a:ea typeface="Calibri" panose="020F0502020204030204" pitchFamily="34" charset="0"/>
                <a:cs typeface="Times New Roman" panose="02020603050405020304" pitchFamily="18" charset="0"/>
              </a:rPr>
              <a:t>signed in</a:t>
            </a:r>
            <a:r>
              <a:rPr lang="ga-IE" sz="1000" dirty="0">
                <a:effectLst/>
                <a:latin typeface="Arial" panose="020B0604020202020204" pitchFamily="34" charset="0"/>
                <a:ea typeface="Calibri" panose="020F0502020204030204" pitchFamily="34" charset="0"/>
                <a:cs typeface="Times New Roman" panose="02020603050405020304" pitchFamily="18" charset="0"/>
              </a:rPr>
              <a:t> 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ga-IE" sz="1000" dirty="0">
                <a:effectLst/>
                <a:latin typeface="Arial" panose="020B0604020202020204" pitchFamily="34" charset="0"/>
                <a:ea typeface="Calibri" panose="020F0502020204030204" pitchFamily="34" charset="0"/>
                <a:cs typeface="Times New Roman" panose="02020603050405020304" pitchFamily="18" charset="0"/>
              </a:rPr>
              <a:t>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VMs</a:t>
            </a:r>
            <a:r>
              <a:rPr lang="ga-IE" sz="1000" dirty="0">
                <a:effectLst/>
                <a:latin typeface="Arial" panose="020B0604020202020204" pitchFamily="34" charset="0"/>
                <a:ea typeface="Calibri" panose="020F0502020204030204" pitchFamily="34" charset="0"/>
                <a:cs typeface="Times New Roman" panose="02020603050405020304" pitchFamily="18" charset="0"/>
              </a:rPr>
              <a:t>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ga-IE" sz="1000" dirty="0">
                <a:effectLst/>
                <a:latin typeface="Arial" panose="020B0604020202020204" pitchFamily="34" charset="0"/>
                <a:ea typeface="Calibri" panose="020F0502020204030204" pitchFamily="34" charset="0"/>
                <a:cs typeface="Times New Roman" panose="02020603050405020304" pitchFamily="18" charset="0"/>
              </a:rPr>
              <a:t> with </a:t>
            </a:r>
            <a:r>
              <a:rPr lang="en-US" sz="1000" dirty="0">
                <a:effectLst/>
                <a:latin typeface="Arial" panose="020B0604020202020204" pitchFamily="34" charset="0"/>
                <a:ea typeface="Calibri" panose="020F0502020204030204" pitchFamily="34" charset="0"/>
                <a:cs typeface="Times New Roman" panose="02020603050405020304" pitchFamily="18" charset="0"/>
              </a:rPr>
              <a:t>the </a:t>
            </a:r>
            <a:r>
              <a:rPr lang="ga-IE" sz="1000" dirty="0">
                <a:effectLst/>
                <a:latin typeface="Arial" panose="020B0604020202020204" pitchFamily="34" charset="0"/>
                <a:ea typeface="Calibri" panose="020F0502020204030204" pitchFamily="34" charset="0"/>
                <a:cs typeface="Times New Roman" panose="02020603050405020304" pitchFamily="18" charset="0"/>
              </a:rPr>
              <a:t>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a:effectLst/>
                <a:latin typeface="Arial" panose="020B0604020202020204" pitchFamily="34" charset="0"/>
                <a:ea typeface="Calibri" panose="020F0502020204030204" pitchFamily="34" charset="0"/>
                <a:cs typeface="Times New Roman" panose="02020603050405020304" pitchFamily="18" charset="0"/>
              </a:rPr>
              <a:t>The demonstration steps should be carried out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10961C-LON-CL1</a:t>
            </a:r>
            <a:r>
              <a:rPr lang="ga-IE" sz="1000" dirty="0">
                <a:effectLst/>
                <a:latin typeface="Arial" panose="020B0604020202020204" pitchFamily="34" charset="0"/>
                <a:ea typeface="Calibri" panose="020F0502020204030204" pitchFamily="34" charset="0"/>
                <a:cs typeface="Times New Roman" panose="02020603050405020304" pitchFamily="18" charset="0"/>
              </a:rPr>
              <a:t> virtual machine in the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ga-IE" sz="1000" dirty="0">
                <a:effectLst/>
                <a:latin typeface="Arial" panose="020B0604020202020204" pitchFamily="34" charset="0"/>
                <a:ea typeface="Calibri" panose="020F0502020204030204" pitchFamily="34" charset="0"/>
                <a:cs typeface="Times New Roman" panose="02020603050405020304" pitchFamily="18" charset="0"/>
              </a:rPr>
              <a:t>Windows PowerShell ISE. If the ISE is not open, you should open it now, and then open the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E:\Mod11\Democode\Scheduled.ps1.txt</a:t>
            </a:r>
            <a:r>
              <a:rPr lang="ga-IE" sz="1000" dirty="0">
                <a:effectLst/>
                <a:latin typeface="Arial" panose="020B0604020202020204" pitchFamily="34" charset="0"/>
                <a:ea typeface="Calibri" panose="020F0502020204030204" pitchFamily="34"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Windows PowerShell ISE, type the following command, and then press Enter:</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Get-Job | Remove-Job</a:t>
            </a:r>
          </a:p>
          <a:p>
            <a:pPr marL="914400" lvl="1">
              <a:lnSpc>
                <a:spcPct val="115000"/>
              </a:lnSpc>
              <a:spcAft>
                <a:spcPts val="995"/>
              </a:spcAft>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might see an error here stating that the directory name C:\Users\.....\PowerShell\ScheduledJobs is invalid. This will appear if there are no defined scheduled jobs, and is expected. You run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Remove-Job</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command here to clear the jobs before proceeding with the next steps.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$trigger = New-JobTrigger –Once –At (Get-Date).AddMinutes(2)</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Register-ScheduledJob –Trigger $trigger –Name DemoJob –ScriptBlock { Get-EventLog –LogName Application }</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21F02D-2A27-4F9E-8116-6A7BCCB2C5E5}"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3322436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Get-ScheduledJob | Select –Expand JobTriggers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914400" lvl="1">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Notice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Get-ScheduledJob</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Receive-Job –Name DemoJob</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the following command, and then press Enter:</a:t>
            </a: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 –Name DemoJob | Remove-Job</a:t>
            </a:r>
            <a:endParaRPr lang="en-US" dirty="0"/>
          </a:p>
        </p:txBody>
      </p:sp>
      <p:sp>
        <p:nvSpPr>
          <p:cNvPr id="4" name="Slide Number Placeholder 3"/>
          <p:cNvSpPr>
            <a:spLocks noGrp="1"/>
          </p:cNvSpPr>
          <p:nvPr>
            <p:ph type="sldNum" sz="quarter" idx="10"/>
          </p:nvPr>
        </p:nvSpPr>
        <p:spPr/>
        <p:txBody>
          <a:bodyPr/>
          <a:lstStyle/>
          <a:p>
            <a:fld id="{2B21F02D-2A27-4F9E-8116-6A7BCCB2C5E5}" type="slidenum">
              <a:rPr lang="en-US" smtClean="0"/>
              <a:t>21</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42425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Start and manage jobs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exercise, you will start jobs using two of the basic job types.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The tasks in this exercise require students to recall techniques from previous modules. If necessary, give students hints and clues to help remind them of the necessary techniques and commands.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Creating a scheduled job</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exercise, you will create and run a scheduled job and retrieve the job’s results. You will then create and run a scheduled task from a Windows PowerShell script that removes a disabled user from a security group in the AD DS.</a:t>
            </a:r>
          </a:p>
        </p:txBody>
      </p:sp>
      <p:sp>
        <p:nvSpPr>
          <p:cNvPr id="4" name="Slide Number Placeholder 3"/>
          <p:cNvSpPr>
            <a:spLocks noGrp="1"/>
          </p:cNvSpPr>
          <p:nvPr>
            <p:ph type="sldNum" sz="quarter" idx="10"/>
          </p:nvPr>
        </p:nvSpPr>
        <p:spPr/>
        <p:txBody>
          <a:bodyPr/>
          <a:lstStyle/>
          <a:p>
            <a:fld id="{2B21F02D-2A27-4F9E-8116-6A7BCCB2C5E5}"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07358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B21F02D-2A27-4F9E-8116-6A7BCCB2C5E5}"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30435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Get-CIMInstance</a:t>
            </a:r>
            <a:r>
              <a:rPr lang="en-US" sz="1000" dirty="0">
                <a:effectLst/>
                <a:latin typeface="Arial" panose="020B0604020202020204" pitchFamily="34" charset="0"/>
                <a:ea typeface="Calibri" panose="020F0502020204030204" pitchFamily="34" charset="0"/>
                <a:cs typeface="Times New Roman" panose="02020603050405020304" pitchFamily="18" charset="0"/>
              </a:rPr>
              <a:t> does not have an </a:t>
            </a:r>
            <a:r>
              <a:rPr lang="en-US" sz="1000" i="1" dirty="0">
                <a:effectLst/>
                <a:latin typeface="Arial" panose="020B0604020202020204" pitchFamily="34" charset="0"/>
                <a:ea typeface="Calibri" panose="020F0502020204030204" pitchFamily="34" charset="0"/>
                <a:cs typeface="Times New Roman" panose="02020603050405020304" pitchFamily="18" charset="0"/>
              </a:rPr>
              <a:t>–AsJob</a:t>
            </a:r>
            <a:r>
              <a:rPr lang="en-US" sz="1000" dirty="0">
                <a:effectLst/>
                <a:latin typeface="Arial" panose="020B0604020202020204" pitchFamily="34" charset="0"/>
                <a:ea typeface="Calibri" panose="020F0502020204030204" pitchFamily="34" charset="0"/>
                <a:cs typeface="Times New Roman" panose="02020603050405020304" pitchFamily="18" charset="0"/>
              </a:rPr>
              <a:t> parameter. Why? How would you use </a:t>
            </a:r>
            <a:r>
              <a:rPr lang="en-US" sz="1000" b="1" dirty="0">
                <a:effectLst/>
                <a:latin typeface="Arial" panose="020B0604020202020204" pitchFamily="34" charset="0"/>
                <a:ea typeface="Calibri" panose="020F0502020204030204" pitchFamily="34" charset="0"/>
                <a:cs typeface="Times New Roman" panose="02020603050405020304" pitchFamily="18" charset="0"/>
              </a:rPr>
              <a:t>Get-CimInstance</a:t>
            </a:r>
            <a:r>
              <a:rPr lang="en-US" sz="1000" dirty="0">
                <a:effectLst/>
                <a:latin typeface="Arial" panose="020B0604020202020204" pitchFamily="34" charset="0"/>
                <a:ea typeface="Calibri" panose="020F0502020204030204" pitchFamily="34" charset="0"/>
                <a:cs typeface="Times New Roman" panose="02020603050405020304" pitchFamily="18" charset="0"/>
              </a:rPr>
              <a:t> in a job?</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Microsoft is moving toward a standardized use pattern where </a:t>
            </a:r>
            <a:r>
              <a:rPr lang="en-US" sz="1000" b="1" dirty="0">
                <a:effectLst/>
                <a:latin typeface="Arial" panose="020B0604020202020204" pitchFamily="34" charset="0"/>
                <a:ea typeface="Calibri" panose="020F0502020204030204" pitchFamily="34" charset="0"/>
                <a:cs typeface="Times New Roman" panose="02020603050405020304" pitchFamily="18" charset="0"/>
              </a:rPr>
              <a:t>Invoke-Command</a:t>
            </a:r>
            <a:r>
              <a:rPr lang="en-US" sz="1000" dirty="0">
                <a:effectLst/>
                <a:latin typeface="Arial" panose="020B0604020202020204" pitchFamily="34" charset="0"/>
                <a:ea typeface="Calibri" panose="020F0502020204030204" pitchFamily="34" charset="0"/>
                <a:cs typeface="Times New Roman" panose="02020603050405020304" pitchFamily="18" charset="0"/>
              </a:rPr>
              <a:t> is used to run commands on remote computers and to manage that process in the background. You can use </a:t>
            </a:r>
            <a:r>
              <a:rPr lang="en-US" sz="1000" b="1" dirty="0">
                <a:effectLst/>
                <a:latin typeface="Arial" panose="020B0604020202020204" pitchFamily="34" charset="0"/>
                <a:ea typeface="Calibri" panose="020F0502020204030204" pitchFamily="34" charset="0"/>
                <a:cs typeface="Times New Roman" panose="02020603050405020304" pitchFamily="18" charset="0"/>
              </a:rPr>
              <a:t>Get-CIMInstance </a:t>
            </a:r>
            <a:r>
              <a:rPr lang="en-US" sz="1000" dirty="0">
                <a:effectLst/>
                <a:latin typeface="Arial" panose="020B0604020202020204" pitchFamily="34" charset="0"/>
                <a:ea typeface="Calibri" panose="020F0502020204030204" pitchFamily="34" charset="0"/>
                <a:cs typeface="Times New Roman" panose="02020603050405020304" pitchFamily="18" charset="0"/>
              </a:rPr>
              <a:t>inside the script block of </a:t>
            </a:r>
            <a:r>
              <a:rPr lang="en-US" sz="1000" b="1" dirty="0">
                <a:effectLst/>
                <a:latin typeface="Arial" panose="020B0604020202020204" pitchFamily="34" charset="0"/>
                <a:ea typeface="Calibri" panose="020F0502020204030204" pitchFamily="34" charset="0"/>
                <a:cs typeface="Times New Roman" panose="02020603050405020304" pitchFamily="18" charset="0"/>
              </a:rPr>
              <a:t>Invoke-Command</a:t>
            </a:r>
            <a:r>
              <a:rPr lang="en-US" sz="1000" dirty="0">
                <a:effectLst/>
                <a:latin typeface="Arial" panose="020B0604020202020204" pitchFamily="34" charset="0"/>
                <a:ea typeface="Calibri" panose="020F0502020204030204" pitchFamily="34" charset="0"/>
                <a:cs typeface="Times New Roman" panose="02020603050405020304" pitchFamily="18" charset="0"/>
              </a:rPr>
              <a:t>, or inside the script block for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Start-Job</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Is it possible to create a scheduled job without creating a job option object?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Yes. The </a:t>
            </a:r>
            <a:r>
              <a:rPr lang="en-US" sz="1000" i="1" dirty="0">
                <a:effectLst/>
                <a:latin typeface="Arial" panose="020B0604020202020204" pitchFamily="34" charset="0"/>
                <a:ea typeface="Calibri" panose="020F0502020204030204" pitchFamily="34" charset="0"/>
                <a:cs typeface="Times New Roman" panose="02020603050405020304" pitchFamily="18" charset="0"/>
              </a:rPr>
              <a:t>–ScheduledJobOption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parameter of </a:t>
            </a:r>
            <a:r>
              <a:rPr lang="en-US" sz="1000" b="1" dirty="0">
                <a:effectLst/>
                <a:latin typeface="Arial" panose="020B0604020202020204" pitchFamily="34" charset="0"/>
                <a:ea typeface="Calibri" panose="020F0502020204030204" pitchFamily="34" charset="0"/>
                <a:cs typeface="Times New Roman" panose="02020603050405020304" pitchFamily="18" charset="0"/>
              </a:rPr>
              <a:t>Register-ScheduledJob</a:t>
            </a:r>
            <a:r>
              <a:rPr lang="en-US" sz="1000" dirty="0">
                <a:effectLst/>
                <a:latin typeface="Arial" panose="020B0604020202020204" pitchFamily="34" charset="0"/>
                <a:ea typeface="Calibri" panose="020F0502020204030204" pitchFamily="34" charset="0"/>
                <a:cs typeface="Times New Roman" panose="02020603050405020304" pitchFamily="18" charset="0"/>
              </a:rPr>
              <a:t> is optional. You need to create a scheduled job option only if you require one of its features.</a:t>
            </a:r>
          </a:p>
        </p:txBody>
      </p:sp>
      <p:sp>
        <p:nvSpPr>
          <p:cNvPr id="4" name="Slide Number Placeholder 3"/>
          <p:cNvSpPr>
            <a:spLocks noGrp="1"/>
          </p:cNvSpPr>
          <p:nvPr>
            <p:ph type="sldNum" sz="quarter" idx="10"/>
          </p:nvPr>
        </p:nvSpPr>
        <p:spPr/>
        <p:txBody>
          <a:bodyPr/>
          <a:lstStyle/>
          <a:p>
            <a:fld id="{2B21F02D-2A27-4F9E-8116-6A7BCCB2C5E5}"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1720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is the main difference between a background job and a scheduled job?</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 background job runs only while Windows PowerShell is running. A scheduled job can run even if Windows PowerShell is not running, and you can still use it to retrieve job results.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Remember that scheduled jobs are defined, stored, and managed locally. There is no option for centralized scheduled job management. For that reason, you should be careful to document job definitions. In large environments, you might prefer to use a centralized job management solution, such as Microsoft System Center Orchestrator.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dirty="0">
                <a:effectLst/>
                <a:latin typeface="Arial" panose="020B0604020202020204" pitchFamily="34" charset="0"/>
                <a:ea typeface="Calibri" panose="020F0502020204030204" pitchFamily="34" charset="0"/>
                <a:cs typeface="Times New Roman" panose="02020603050405020304" pitchFamily="18" charset="0"/>
              </a:rPr>
              <a:t>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dirty="0">
                <a:effectLst/>
                <a:latin typeface="Arial" panose="020B0604020202020204" pitchFamily="34" charset="0"/>
                <a:ea typeface="Calibri" panose="020F0502020204030204" pitchFamily="34" charset="0"/>
                <a:cs typeface="Times New Roman" panose="02020603050405020304" pitchFamily="18" charset="0"/>
              </a:rPr>
              <a:t> module is not available.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effectLst/>
                <a:latin typeface="Arial" panose="020B0604020202020204" pitchFamily="34" charset="0"/>
                <a:ea typeface="Calibri" panose="020F0502020204030204" pitchFamily="34" charset="0"/>
                <a:cs typeface="Times New Roman" panose="02020603050405020304" pitchFamily="18" charset="0"/>
              </a:rPr>
              <a:t>This module is a feature of Windows 8 and Windows Server 2012 and newer, and is not available on earlier versions of the operating system.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PSScheduledJob </a:t>
            </a:r>
            <a:r>
              <a:rPr lang="en-US" sz="1000" dirty="0">
                <a:effectLst/>
                <a:latin typeface="Arial" panose="020B0604020202020204" pitchFamily="34" charset="0"/>
                <a:ea typeface="Calibri" panose="020F0502020204030204" pitchFamily="34" charset="0"/>
                <a:cs typeface="Times New Roman" panose="02020603050405020304" pitchFamily="18" charset="0"/>
              </a:rPr>
              <a:t>module is a feature of Windows PowerShell 3.0 and newer, and it should be available on any computer where that version of the shell is installed. </a:t>
            </a:r>
          </a:p>
        </p:txBody>
      </p:sp>
      <p:sp>
        <p:nvSpPr>
          <p:cNvPr id="4" name="Slide Number Placeholder 3"/>
          <p:cNvSpPr>
            <a:spLocks noGrp="1"/>
          </p:cNvSpPr>
          <p:nvPr>
            <p:ph type="sldNum" sz="quarter" idx="10"/>
          </p:nvPr>
        </p:nvSpPr>
        <p:spPr/>
        <p:txBody>
          <a:bodyPr/>
          <a:lstStyle/>
          <a:p>
            <a:fld id="{2B21F02D-2A27-4F9E-8116-6A7BCCB2C5E5}"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7163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some examples of tasks that you might want to run in the background?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Any long-running task is an appropriate candidate for running in the background. Also, remember that background jobs can run in parallel. That makes background jobs a good way for a script to start several tasks that can run concurrently. The script can start the jobs and wait until they all complete before proceeding.</a:t>
            </a:r>
          </a:p>
        </p:txBody>
      </p:sp>
      <p:sp>
        <p:nvSpPr>
          <p:cNvPr id="4" name="Slide Number Placeholder 3"/>
          <p:cNvSpPr>
            <a:spLocks noGrp="1"/>
          </p:cNvSpPr>
          <p:nvPr>
            <p:ph type="sldNum" sz="quarter" idx="10"/>
          </p:nvPr>
        </p:nvSpPr>
        <p:spPr/>
        <p:txBody>
          <a:bodyPr/>
          <a:lstStyle/>
          <a:p>
            <a:fld id="{2B21F02D-2A27-4F9E-8116-6A7BCCB2C5E5}"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91654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Explain the three types of background jobs. Also, explain that Microsoft refers to remoting jobs in </a:t>
            </a:r>
            <a:b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Windows PowerShell as </a:t>
            </a:r>
            <a:r>
              <a:rPr lang="en-US" sz="1000" i="1" dirty="0">
                <a:effectLst/>
                <a:latin typeface="Arial" panose="020B0604020202020204" pitchFamily="34" charset="0"/>
                <a:ea typeface="Calibri" panose="020F0502020204030204" pitchFamily="34" charset="0"/>
                <a:cs typeface="Times New Roman" panose="02020603050405020304" pitchFamily="18" charset="0"/>
              </a:rPr>
              <a:t>Windows PowerShell remoting</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to distinguish that from other command-line </a:t>
            </a:r>
            <a:b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tools or GUI-based remoting.</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21F02D-2A27-4F9E-8116-6A7BCCB2C5E5}"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9485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 sure to point out that both CIM and WMI jobs are directed to the same repository of management information, sometimes known as the WMI database. CIM is the industry-standard command set, while WMI is specific to Microsoft operating systems. We encourage the use of CIM over WMI, especially in a scripting environment. For more information, see Module 6, “Querying management information by using CIM and WMI” of this course.</a:t>
            </a:r>
          </a:p>
        </p:txBody>
      </p:sp>
      <p:sp>
        <p:nvSpPr>
          <p:cNvPr id="4" name="Slide Number Placeholder 3"/>
          <p:cNvSpPr>
            <a:spLocks noGrp="1"/>
          </p:cNvSpPr>
          <p:nvPr>
            <p:ph type="sldNum" sz="quarter" idx="10"/>
          </p:nvPr>
        </p:nvSpPr>
        <p:spPr/>
        <p:txBody>
          <a:bodyPr/>
          <a:lstStyle/>
          <a:p>
            <a:fld id="{2B21F02D-2A27-4F9E-8116-6A7BCCB2C5E5}"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5511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relationship between parent and child jobs. Also, emphasize that if a single child job fails even though the other child jobs succeed, the parent job is marked as failed.</a:t>
            </a:r>
          </a:p>
        </p:txBody>
      </p:sp>
      <p:sp>
        <p:nvSpPr>
          <p:cNvPr id="4" name="Slide Number Placeholder 3"/>
          <p:cNvSpPr>
            <a:spLocks noGrp="1"/>
          </p:cNvSpPr>
          <p:nvPr>
            <p:ph type="sldNum" sz="quarter" idx="10"/>
          </p:nvPr>
        </p:nvSpPr>
        <p:spPr/>
        <p:txBody>
          <a:bodyPr/>
          <a:lstStyle/>
          <a:p>
            <a:fld id="{2B21F02D-2A27-4F9E-8116-6A7BCCB2C5E5}"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9901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to receive the results of a completed job. </a:t>
            </a:r>
          </a:p>
        </p:txBody>
      </p:sp>
      <p:sp>
        <p:nvSpPr>
          <p:cNvPr id="4" name="Slide Number Placeholder 3"/>
          <p:cNvSpPr>
            <a:spLocks noGrp="1"/>
          </p:cNvSpPr>
          <p:nvPr>
            <p:ph type="sldNum" sz="quarter" idx="10"/>
          </p:nvPr>
        </p:nvSpPr>
        <p:spPr/>
        <p:txBody>
          <a:bodyPr/>
          <a:lstStyle/>
          <a:p>
            <a:fld id="{2B21F02D-2A27-4F9E-8116-6A7BCCB2C5E5}"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897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a:effectLst/>
                <a:latin typeface="Arial" panose="020B0604020202020204" pitchFamily="34" charset="0"/>
                <a:ea typeface="Calibri" panose="020F0502020204030204" pitchFamily="34" charset="0"/>
                <a:cs typeface="Times New Roman" panose="02020603050405020304" pitchFamily="18" charset="0"/>
              </a:rPr>
              <a:t>on </a:t>
            </a:r>
            <a:r>
              <a:rPr lang="en-US" sz="1000" dirty="0">
                <a:effectLst/>
                <a:latin typeface="Arial" panose="020B0604020202020204" pitchFamily="34" charset="0"/>
                <a:ea typeface="Calibri" panose="020F0502020204030204" pitchFamily="34" charset="0"/>
                <a:cs typeface="Times New Roman" panose="02020603050405020304" pitchFamily="18" charset="0"/>
              </a:rPr>
              <a:t>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VM 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E:\Mod11\Democode</a:t>
            </a:r>
            <a:br>
              <a:rPr lang="en-US" sz="1000" b="1" dirty="0">
                <a:effectLst/>
                <a:latin typeface="Arial" panose="020B0604020202020204" pitchFamily="34" charset="0"/>
                <a:ea typeface="Calibri" panose="020F0502020204030204" pitchFamily="34" charset="0"/>
                <a:cs typeface="Times New Roman" panose="02020603050405020304" pitchFamily="18"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\Background.ps1.txt</a:t>
            </a:r>
            <a:r>
              <a:rPr lang="en-US" sz="1000" dirty="0">
                <a:effectLst/>
                <a:latin typeface="Arial" panose="020B0604020202020204" pitchFamily="34" charset="0"/>
                <a:ea typeface="Calibri" panose="020F0502020204030204" pitchFamily="34" charset="0"/>
                <a:cs typeface="Times New Roman" panose="02020603050405020304" pitchFamily="18" charset="0"/>
              </a:rPr>
              <a:t>. In the script, steps 8 and 9 are modified to retrieve and use the ID number automatically, so you do not have to remember the ID number.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script does not include the command to enable Windows PowerShell remote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You will need to manually run </a:t>
            </a:r>
            <a:r>
              <a:rPr lang="en-US" sz="1000" b="1" dirty="0">
                <a:effectLst/>
                <a:latin typeface="Arial" panose="020B0604020202020204" pitchFamily="34" charset="0"/>
                <a:ea typeface="Calibri" panose="020F0502020204030204" pitchFamily="34" charset="0"/>
                <a:cs typeface="Times New Roman" panose="02020603050405020304" pitchFamily="18" charset="0"/>
              </a:rPr>
              <a:t>Enable-PSRemoting</a:t>
            </a:r>
            <a:r>
              <a:rPr lang="en-US" sz="1000" dirty="0">
                <a:effectLst/>
                <a:latin typeface="Arial" panose="020B0604020202020204" pitchFamily="34" charset="0"/>
                <a:ea typeface="Calibri" panose="020F0502020204030204" pitchFamily="34" charset="0"/>
                <a:cs typeface="Times New Roman" panose="02020603050405020304" pitchFamily="18" charset="0"/>
              </a:rPr>
              <a:t>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if it is not already enabled.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are finished with the demonstration, keep the virtual machines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you should </a:t>
            </a:r>
            <a:r>
              <a:rPr lang="ga-IE" sz="1000" dirty="0">
                <a:effectLst/>
                <a:latin typeface="Arial" panose="020B0604020202020204" pitchFamily="34" charset="0"/>
                <a:ea typeface="Calibri" panose="020F0502020204030204" pitchFamily="34" charset="0"/>
                <a:cs typeface="Times New Roman" panose="02020603050405020304" pitchFamily="18" charset="0"/>
              </a:rPr>
              <a:t>be </a:t>
            </a:r>
            <a:r>
              <a:rPr lang="en-US" sz="1000" dirty="0">
                <a:effectLst/>
                <a:latin typeface="Arial" panose="020B0604020202020204" pitchFamily="34" charset="0"/>
                <a:ea typeface="Calibri" panose="020F0502020204030204" pitchFamily="34" charset="0"/>
                <a:cs typeface="Times New Roman" panose="02020603050405020304" pitchFamily="18" charset="0"/>
              </a:rPr>
              <a:t>signed in </a:t>
            </a:r>
            <a:r>
              <a:rPr lang="ga-IE" sz="1000" dirty="0">
                <a:effectLst/>
                <a:latin typeface="Arial" panose="020B0604020202020204" pitchFamily="34" charset="0"/>
                <a:ea typeface="Calibri" panose="020F0502020204030204" pitchFamily="34" charset="0"/>
                <a:cs typeface="Times New Roman" panose="02020603050405020304" pitchFamily="18" charset="0"/>
              </a:rPr>
              <a:t>to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ga-IE" sz="1000" dirty="0">
                <a:effectLst/>
                <a:latin typeface="Arial" panose="020B0604020202020204" pitchFamily="34" charset="0"/>
                <a:ea typeface="Calibri" panose="020F0502020204030204" pitchFamily="34" charset="0"/>
                <a:cs typeface="Times New Roman" panose="02020603050405020304" pitchFamily="18" charset="0"/>
              </a:rPr>
              <a:t>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10961C-LON-CL1</a:t>
            </a:r>
            <a:r>
              <a:rPr lang="ga-IE" sz="1000" dirty="0">
                <a:effectLst/>
                <a:latin typeface="Arial" panose="020B0604020202020204" pitchFamily="34" charset="0"/>
                <a:ea typeface="Calibri" panose="020F0502020204030204" pitchFamily="34" charset="0"/>
                <a:cs typeface="Times New Roman" panose="02020603050405020304" pitchFamily="18" charset="0"/>
              </a:rPr>
              <a:t> virtual machines </a:t>
            </a:r>
            <a:r>
              <a:rPr lang="en-US" sz="1000" dirty="0">
                <a:effectLst/>
                <a:latin typeface="Arial" panose="020B0604020202020204" pitchFamily="34" charset="0"/>
                <a:ea typeface="Calibri" panose="020F0502020204030204" pitchFamily="34" charset="0"/>
                <a:cs typeface="Times New Roman" panose="02020603050405020304" pitchFamily="18" charset="0"/>
              </a:rPr>
              <a:t>(VMs) </a:t>
            </a:r>
            <a:r>
              <a:rPr lang="ga-IE" sz="1000" dirty="0">
                <a:effectLst/>
                <a:latin typeface="Arial" panose="020B0604020202020204" pitchFamily="34" charset="0"/>
                <a:ea typeface="Calibri" panose="020F0502020204030204" pitchFamily="34" charset="0"/>
                <a:cs typeface="Times New Roman" panose="02020603050405020304" pitchFamily="18" charset="0"/>
              </a:rPr>
              <a:t>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ga-IE" sz="1000" dirty="0">
                <a:effectLst/>
                <a:latin typeface="Arial" panose="020B0604020202020204" pitchFamily="34" charset="0"/>
                <a:ea typeface="Calibri" panose="020F0502020204030204" pitchFamily="34" charset="0"/>
                <a:cs typeface="Times New Roman" panose="02020603050405020304" pitchFamily="18" charset="0"/>
              </a:rPr>
              <a:t> with </a:t>
            </a:r>
            <a:r>
              <a:rPr lang="en-US" sz="1000" dirty="0">
                <a:effectLst/>
                <a:latin typeface="Arial" panose="020B0604020202020204" pitchFamily="34" charset="0"/>
                <a:ea typeface="Calibri" panose="020F0502020204030204" pitchFamily="34" charset="0"/>
                <a:cs typeface="Times New Roman" panose="02020603050405020304" pitchFamily="18" charset="0"/>
              </a:rPr>
              <a:t>the </a:t>
            </a:r>
            <a:r>
              <a:rPr lang="ga-IE" sz="1000" dirty="0">
                <a:effectLst/>
                <a:latin typeface="Arial" panose="020B0604020202020204" pitchFamily="34" charset="0"/>
                <a:ea typeface="Calibri" panose="020F0502020204030204" pitchFamily="34" charset="0"/>
                <a:cs typeface="Times New Roman" panose="02020603050405020304" pitchFamily="18" charset="0"/>
              </a:rPr>
              <a:t>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a:effectLst/>
                <a:latin typeface="Arial" panose="020B0604020202020204" pitchFamily="34" charset="0"/>
                <a:ea typeface="Calibri" panose="020F0502020204030204" pitchFamily="34" charset="0"/>
                <a:cs typeface="Times New Roman" panose="02020603050405020304" pitchFamily="18" charset="0"/>
              </a:rPr>
              <a:t>de</a:t>
            </a:r>
            <a:r>
              <a:rPr lang="ga-IE" sz="1000" dirty="0">
                <a:effectLst/>
                <a:latin typeface="Arial" panose="020B0604020202020204" pitchFamily="34" charset="0"/>
                <a:ea typeface="Calibri" panose="020F0502020204030204" pitchFamily="34" charset="0"/>
                <a:cs typeface="Times New Roman" panose="02020603050405020304" pitchFamily="18" charset="0"/>
              </a:rPr>
              <a:t>mo</a:t>
            </a:r>
            <a:r>
              <a:rPr lang="en-US" sz="1000" dirty="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a:effectLst/>
                <a:latin typeface="Arial" panose="020B0604020202020204" pitchFamily="34" charset="0"/>
                <a:ea typeface="Calibri" panose="020F0502020204030204" pitchFamily="34" charset="0"/>
                <a:cs typeface="Times New Roman" panose="02020603050405020304" pitchFamily="18" charset="0"/>
              </a:rPr>
              <a:t>teps should be carried out 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10961C-LON-CL1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VM in the </a:t>
            </a:r>
            <a:r>
              <a:rPr lang="ga-IE" sz="1000" dirty="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effectLst/>
                <a:latin typeface="Arial" panose="020B0604020202020204" pitchFamily="34" charset="0"/>
                <a:ea typeface="Calibri" panose="020F0502020204030204" pitchFamily="34" charset="0"/>
                <a:cs typeface="Times New Roman" panose="02020603050405020304" pitchFamily="18" charset="0"/>
              </a:rPr>
              <a:t>. Be sure to run ISE as Administrator. I</a:t>
            </a:r>
            <a:r>
              <a:rPr lang="ga-IE" sz="1000" dirty="0">
                <a:effectLst/>
                <a:latin typeface="Arial" panose="020B0604020202020204" pitchFamily="34" charset="0"/>
                <a:ea typeface="Calibri" panose="020F0502020204030204" pitchFamily="34" charset="0"/>
                <a:cs typeface="Times New Roman" panose="02020603050405020304" pitchFamily="18" charset="0"/>
              </a:rPr>
              <a:t>f the ISE is not open</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ga-IE" sz="1000" dirty="0">
                <a:effectLst/>
                <a:latin typeface="Arial" panose="020B0604020202020204" pitchFamily="34" charset="0"/>
                <a:ea typeface="Calibri" panose="020F0502020204030204" pitchFamily="34" charset="0"/>
                <a:cs typeface="Times New Roman" panose="02020603050405020304" pitchFamily="18" charset="0"/>
              </a:rPr>
              <a:t> you should open it now</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then open </a:t>
            </a:r>
            <a:r>
              <a:rPr lang="ga-IE" sz="1000" dirty="0">
                <a:effectLst/>
                <a:latin typeface="Arial" panose="020B0604020202020204" pitchFamily="34" charset="0"/>
                <a:ea typeface="Calibri" panose="020F0502020204030204" pitchFamily="34" charset="0"/>
                <a:cs typeface="Times New Roman" panose="02020603050405020304" pitchFamily="18" charset="0"/>
              </a:rPr>
              <a:t>the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E:\Mod11\Democode\Background.ps1.txt.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 ISE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Enable-PSRemoting</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Start-Job –ScriptBlock { Dir C:\ -Recurse } –Name LocalDir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Invoke-Command –ScriptBlock { Get-EventLog –LogName Security –Newest 100 } –ComputerName LON-CL1,LON-DC1 –JobName RemoteLogs</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21F02D-2A27-4F9E-8116-6A7BCCB2C5E5}"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2074464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 –Name LocalDir | Stop-Job</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Receive-Job  –Name LocalDir</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Remove-Job –Name LocalDir</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914400" lvl="1">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Repeat this step until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RemoteLogs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job shows a status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 –Name RemoteLogs -IncludeChildJob | Where location -eq 'LON-DC1' | Select -ExpandProperty ID</a:t>
            </a:r>
          </a:p>
          <a:p>
            <a:pPr marL="914400" lvl="1">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the job ID that corresponds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job.</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 –ID &lt;id&gt; | Receive-Job –Keep</a:t>
            </a:r>
          </a:p>
          <a:p>
            <a:pPr marL="914400" lvl="1">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Replacing &lt;id&gt; with the job ID number you noted from the previous step.</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21F02D-2A27-4F9E-8116-6A7BCCB2C5E5}" type="slidenum">
              <a:rPr lang="en-US" smtClean="0"/>
              <a:t>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10961C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11: Using background jobs and scheduled jobs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8085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48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41635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3516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61235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734045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11644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029839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8575190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510437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32753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5272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5787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696906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60972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379769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8484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711951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65902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82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705167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983219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261254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6496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511071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47603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6620968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64906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5941438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22442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87103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091697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278385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140482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19709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5812184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556026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927284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845009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9482370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616080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071153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872969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758002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894684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415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109253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102877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5637474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201183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956736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957481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5783042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362122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8436134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5512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9182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0344203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708107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80392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854342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7218100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67625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523554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073831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476040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780824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26197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417967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995254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465124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899694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332989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817111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341963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505628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558982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71628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66689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667760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29425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5784608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218306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047101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954586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42270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520948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611316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496828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170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3914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350307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032288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45743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8312550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341465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922265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966507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5650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498972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1040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81385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004190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453335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75211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4221891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2915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5503636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20988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034439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250364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54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363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341534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878758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012379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32767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482363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52741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2728916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001862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0221733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523391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915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2508151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438730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66729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6239504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36188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660915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22096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748697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6688874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114784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699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893275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10306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766206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778637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46219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34001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062216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643241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12142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74332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36644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060789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4357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2836247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17924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883148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810828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09343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184365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319189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26817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3292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892940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916459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8728526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94367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3600724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465891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56204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277132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9202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663790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62251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088462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742505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980454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123608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6536915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38937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09354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12178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627476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232091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1655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456508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921171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8578792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369304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440409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6183392"/>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3130393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75754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16435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27786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5229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799446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6561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11258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334589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53250765"/>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401421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587031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193337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8498151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3526637"/>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2040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560739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7656133"/>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923813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125346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182499"/>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479806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085364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28246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531348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71349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33997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608242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54497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8911773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686339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253083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7417210"/>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81624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117916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2891894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070236"/>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306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02834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535925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7830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05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558347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2322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5322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19572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81833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002334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18394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8850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38822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1889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76682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14671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157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10463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843276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65698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46373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5127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3016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49586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34245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750664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54744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7387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86614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9830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434547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37199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4328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633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64731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08424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897720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06721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005912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215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74745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98619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3883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98959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339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3363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51294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27834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91533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133110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20242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702262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06712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88124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96096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08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880043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22876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31188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07107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06074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65631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929141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612273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427936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82241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315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0955907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99667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66798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198569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0335495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295413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108766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454932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643912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655806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5644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3439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069843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585403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646828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82117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742517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3336071"/>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034963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45497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896059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852380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325202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344795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40788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252139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164557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64992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068230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899161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90258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645983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945157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878254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876111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957807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4.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11</a:t>
            </a:r>
          </a:p>
        </p:txBody>
      </p:sp>
      <p:sp>
        <p:nvSpPr>
          <p:cNvPr id="3" name="Subtitle 2"/>
          <p:cNvSpPr>
            <a:spLocks noGrp="1"/>
          </p:cNvSpPr>
          <p:nvPr>
            <p:ph type="subTitle" sz="quarter" idx="1"/>
          </p:nvPr>
        </p:nvSpPr>
        <p:spPr/>
        <p:txBody>
          <a:bodyPr/>
          <a:lstStyle/>
          <a:p>
            <a:r>
              <a:rPr lang="en-CA" dirty="0"/>
              <a:t>Using background jobs and scheduled jobs
</a:t>
            </a:r>
            <a:endParaRPr lang="en-US" dirty="0"/>
          </a:p>
        </p:txBody>
      </p:sp>
    </p:spTree>
    <p:extLst>
      <p:ext uri="{BB962C8B-B14F-4D97-AF65-F5344CB8AC3E}">
        <p14:creationId xmlns:p14="http://schemas.microsoft.com/office/powerpoint/2010/main" val="174518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816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Using scheduled jobs</a:t>
            </a:r>
            <a:endParaRPr lang="en-US" dirty="0"/>
          </a:p>
        </p:txBody>
      </p:sp>
      <p:sp>
        <p:nvSpPr>
          <p:cNvPr id="3" name="Text Placeholder 2"/>
          <p:cNvSpPr>
            <a:spLocks noGrp="1"/>
          </p:cNvSpPr>
          <p:nvPr>
            <p:ph type="body" idx="1"/>
          </p:nvPr>
        </p:nvSpPr>
        <p:spPr/>
        <p:txBody>
          <a:bodyPr/>
          <a:lstStyle/>
          <a:p>
            <a:r>
              <a:rPr lang="en-CA" dirty="0"/>
              <a:t>Running Windows PowerShell scripts as scheduled tasks
Demonstration: Using a Windows PowerShell script as a scheduled task
What are scheduled jobs?
Job options
Job triggers
Creating a scheduled job
Retrieving job results
Demonstration: Using scheduled jobs</a:t>
            </a:r>
            <a:endParaRPr lang="en-US" dirty="0"/>
          </a:p>
        </p:txBody>
      </p:sp>
    </p:spTree>
    <p:extLst>
      <p:ext uri="{BB962C8B-B14F-4D97-AF65-F5344CB8AC3E}">
        <p14:creationId xmlns:p14="http://schemas.microsoft.com/office/powerpoint/2010/main" val="274979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5f5a681-3946-4075-9170-a32301ee77f6">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CA" dirty="0"/>
              <a:t>Running Windows PowerShell scripts as scheduled tasks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Windows PowerShell scripts can run in the Task Scheduler</a:t>
            </a:r>
          </a:p>
          <a:p>
            <a:pPr lvl="1"/>
            <a:r>
              <a:rPr lang="en-US" kern="0" dirty="0">
                <a:solidFill>
                  <a:srgbClr val="000000"/>
                </a:solidFill>
              </a:rPr>
              <a:t>Can use all options of the Task Scheduler in a graphical user interface</a:t>
            </a:r>
          </a:p>
          <a:p>
            <a:pPr lvl="0"/>
            <a:r>
              <a:rPr lang="en-US" kern="0" dirty="0">
                <a:solidFill>
                  <a:srgbClr val="000000"/>
                </a:solidFill>
              </a:rPr>
              <a:t>A scheduled task consists of:</a:t>
            </a:r>
          </a:p>
          <a:p>
            <a:pPr lvl="1"/>
            <a:r>
              <a:rPr lang="en-US" kern="0" dirty="0">
                <a:solidFill>
                  <a:srgbClr val="000000"/>
                </a:solidFill>
              </a:rPr>
              <a:t>Action</a:t>
            </a:r>
          </a:p>
          <a:p>
            <a:pPr lvl="1"/>
            <a:r>
              <a:rPr lang="en-US" kern="0" dirty="0">
                <a:solidFill>
                  <a:srgbClr val="000000"/>
                </a:solidFill>
              </a:rPr>
              <a:t>Principal</a:t>
            </a:r>
          </a:p>
          <a:p>
            <a:pPr lvl="1"/>
            <a:r>
              <a:rPr lang="en-US" kern="0" dirty="0">
                <a:solidFill>
                  <a:srgbClr val="000000"/>
                </a:solidFill>
              </a:rPr>
              <a:t>Trigger </a:t>
            </a:r>
          </a:p>
          <a:p>
            <a:pPr lvl="1"/>
            <a:r>
              <a:rPr lang="en-US" kern="0" dirty="0">
                <a:solidFill>
                  <a:srgbClr val="000000"/>
                </a:solidFill>
              </a:rPr>
              <a:t>Additional settings</a:t>
            </a:r>
          </a:p>
          <a:p>
            <a:pPr marL="0" lvl="0" indent="0">
              <a:buNone/>
            </a:pPr>
            <a:r>
              <a:rPr lang="en-US" b="1" kern="0" dirty="0">
                <a:solidFill>
                  <a:srgbClr val="000000"/>
                </a:solidFill>
              </a:rPr>
              <a:t>Get-Command –Module ScheduledTasks</a:t>
            </a:r>
          </a:p>
          <a:p>
            <a:pPr marL="0" lvl="0" indent="0">
              <a:buNone/>
            </a:pPr>
            <a:endParaRPr lang="en-US" kern="0" dirty="0">
              <a:solidFill>
                <a:srgbClr val="000000"/>
              </a:solidFill>
            </a:endParaRPr>
          </a:p>
          <a:p>
            <a:pPr marL="0" lvl="0" indent="0">
              <a:buNone/>
            </a:pPr>
            <a:endParaRPr lang="en-US" kern="0" dirty="0">
              <a:solidFill>
                <a:srgbClr val="000000"/>
              </a:solidFill>
            </a:endParaRPr>
          </a:p>
          <a:p>
            <a:pPr lvl="0"/>
            <a:endParaRPr lang="en-US"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276138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5678ace-4f6d-4ccd-95c2-8871df8e531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13842" cy="740664"/>
          </a:xfrm>
        </p:spPr>
        <p:txBody>
          <a:bodyPr/>
          <a:lstStyle/>
          <a:p>
            <a:r>
              <a:rPr lang="en-CA" dirty="0"/>
              <a:t>Demonstration: Using a Windows PowerShell script as a scheduled task</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latin typeface="Segoe" panose="020B0502040504020203" pitchFamily="34" charset="0"/>
                <a:ea typeface="Times New Roman" panose="02020603050405020304" pitchFamily="18" charset="0"/>
                <a:cs typeface="Mangal" panose="02040503050203030202" pitchFamily="18" charset="0"/>
              </a:rPr>
              <a:t>In this demonstration, you will see how to create and run a Windows PowerShell script as a Scheduled Task</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78354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561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scheduled jobs?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Scheduled jobs are a cross between background jobs and Task Scheduler</a:t>
            </a:r>
          </a:p>
          <a:p>
            <a:pPr marL="0" lvl="0" indent="0">
              <a:buNone/>
            </a:pPr>
            <a:endParaRPr lang="en-US" kern="0" dirty="0">
              <a:solidFill>
                <a:srgbClr val="000000"/>
              </a:solidFill>
            </a:endParaRPr>
          </a:p>
          <a:p>
            <a:pPr lvl="0"/>
            <a:r>
              <a:rPr lang="en-US" kern="0" dirty="0">
                <a:solidFill>
                  <a:srgbClr val="000000"/>
                </a:solidFill>
              </a:rPr>
              <a:t>Three components:</a:t>
            </a:r>
          </a:p>
          <a:p>
            <a:pPr lvl="1"/>
            <a:r>
              <a:rPr lang="en-US" kern="0" dirty="0">
                <a:solidFill>
                  <a:srgbClr val="000000"/>
                </a:solidFill>
              </a:rPr>
              <a:t>Job definition</a:t>
            </a:r>
          </a:p>
          <a:p>
            <a:pPr lvl="1"/>
            <a:r>
              <a:rPr lang="en-US" kern="0" dirty="0">
                <a:solidFill>
                  <a:srgbClr val="000000"/>
                </a:solidFill>
              </a:rPr>
              <a:t>Job options</a:t>
            </a:r>
          </a:p>
          <a:p>
            <a:pPr lvl="1"/>
            <a:r>
              <a:rPr lang="en-US" kern="0" dirty="0">
                <a:solidFill>
                  <a:srgbClr val="000000"/>
                </a:solidFill>
              </a:rPr>
              <a:t>Job triggers</a:t>
            </a:r>
          </a:p>
          <a:p>
            <a:pPr lvl="1"/>
            <a:endParaRPr lang="en-US" kern="0" dirty="0">
              <a:solidFill>
                <a:srgbClr val="000000"/>
              </a:solidFill>
            </a:endParaRPr>
          </a:p>
          <a:p>
            <a:pPr marL="0" lvl="0" indent="0">
              <a:buNone/>
            </a:pPr>
            <a:r>
              <a:rPr lang="en-US" kern="0" dirty="0">
                <a:solidFill>
                  <a:srgbClr val="000000"/>
                </a:solidFill>
              </a:rPr>
              <a:t>To see all Scheduled Job commands, use:</a:t>
            </a:r>
          </a:p>
          <a:p>
            <a:pPr marL="0" lvl="0" indent="0">
              <a:buNone/>
            </a:pPr>
            <a:r>
              <a:rPr lang="en-US" b="1" kern="0" dirty="0">
                <a:solidFill>
                  <a:srgbClr val="000000"/>
                </a:solidFill>
              </a:rPr>
              <a:t>Get-Command –Module PSScheduledJob</a:t>
            </a:r>
            <a:endParaRPr lang="en-US" kern="0" dirty="0">
              <a:solidFill>
                <a:srgbClr val="000000"/>
              </a:solidFill>
            </a:endParaRPr>
          </a:p>
          <a:p>
            <a:pPr marL="0" lvl="0" indent="0">
              <a:buNone/>
            </a:pPr>
            <a:endParaRPr lang="en-US" kern="0" dirty="0">
              <a:solidFill>
                <a:srgbClr val="000000"/>
              </a:solidFill>
            </a:endParaRPr>
          </a:p>
        </p:txBody>
      </p:sp>
    </p:spTree>
    <p:extLst>
      <p:ext uri="{BB962C8B-B14F-4D97-AF65-F5344CB8AC3E}">
        <p14:creationId xmlns:p14="http://schemas.microsoft.com/office/powerpoint/2010/main" val="350376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options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a:t>
            </a:r>
            <a:r>
              <a:rPr lang="en-US" b="1" kern="0" dirty="0">
                <a:solidFill>
                  <a:srgbClr val="000000"/>
                </a:solidFill>
              </a:rPr>
              <a:t>New-ScheduledJobOption</a:t>
            </a:r>
            <a:r>
              <a:rPr lang="en-US" kern="0" dirty="0">
                <a:solidFill>
                  <a:srgbClr val="000000"/>
                </a:solidFill>
              </a:rPr>
              <a:t> to create an option object</a:t>
            </a:r>
          </a:p>
          <a:p>
            <a:pPr lvl="0"/>
            <a:r>
              <a:rPr lang="en-US" kern="0" dirty="0">
                <a:solidFill>
                  <a:srgbClr val="000000"/>
                </a:solidFill>
              </a:rPr>
              <a:t>Parameters correspond to options in the Task Scheduler GUI</a:t>
            </a:r>
          </a:p>
          <a:p>
            <a:pPr lvl="0"/>
            <a:r>
              <a:rPr lang="en-US" kern="0" dirty="0">
                <a:solidFill>
                  <a:srgbClr val="000000"/>
                </a:solidFill>
              </a:rPr>
              <a:t>Options include:</a:t>
            </a:r>
          </a:p>
          <a:p>
            <a:pPr lvl="1"/>
            <a:r>
              <a:rPr lang="en-US" b="1" kern="0" dirty="0">
                <a:solidFill>
                  <a:srgbClr val="000000"/>
                </a:solidFill>
              </a:rPr>
              <a:t>–RequireNetwork</a:t>
            </a:r>
          </a:p>
          <a:p>
            <a:pPr lvl="1"/>
            <a:r>
              <a:rPr lang="en-US" b="1" kern="0" dirty="0">
                <a:solidFill>
                  <a:srgbClr val="000000"/>
                </a:solidFill>
              </a:rPr>
              <a:t>–RunElevated</a:t>
            </a:r>
          </a:p>
          <a:p>
            <a:pPr lvl="1"/>
            <a:r>
              <a:rPr lang="en-US" b="1" kern="0" dirty="0">
                <a:solidFill>
                  <a:srgbClr val="000000"/>
                </a:solidFill>
              </a:rPr>
              <a:t>–WakeToRun</a:t>
            </a:r>
          </a:p>
          <a:p>
            <a:pPr lvl="1"/>
            <a:r>
              <a:rPr lang="en-US" b="1" kern="0" dirty="0">
                <a:solidFill>
                  <a:srgbClr val="000000"/>
                </a:solidFill>
              </a:rPr>
              <a:t>–HideInTaskScheduler</a:t>
            </a:r>
          </a:p>
        </p:txBody>
      </p:sp>
    </p:spTree>
    <p:extLst>
      <p:ext uri="{BB962C8B-B14F-4D97-AF65-F5344CB8AC3E}">
        <p14:creationId xmlns:p14="http://schemas.microsoft.com/office/powerpoint/2010/main" val="36915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triggers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a:t>
            </a:r>
            <a:r>
              <a:rPr lang="en-US" b="1" kern="0" dirty="0">
                <a:solidFill>
                  <a:srgbClr val="000000"/>
                </a:solidFill>
              </a:rPr>
              <a:t>New-JobTrigger</a:t>
            </a:r>
            <a:endParaRPr lang="en-US" kern="0" dirty="0">
              <a:solidFill>
                <a:srgbClr val="000000"/>
              </a:solidFill>
            </a:endParaRPr>
          </a:p>
          <a:p>
            <a:pPr lvl="0"/>
            <a:r>
              <a:rPr lang="en-US" kern="0" dirty="0">
                <a:solidFill>
                  <a:srgbClr val="000000"/>
                </a:solidFill>
              </a:rPr>
              <a:t>Five basic types of triggers:</a:t>
            </a:r>
          </a:p>
          <a:p>
            <a:pPr lvl="1"/>
            <a:r>
              <a:rPr lang="en-US" b="1" kern="0" dirty="0">
                <a:solidFill>
                  <a:srgbClr val="000000"/>
                </a:solidFill>
              </a:rPr>
              <a:t>–Once</a:t>
            </a:r>
          </a:p>
          <a:p>
            <a:pPr lvl="1"/>
            <a:r>
              <a:rPr lang="en-US" b="1" kern="0" dirty="0">
                <a:solidFill>
                  <a:srgbClr val="000000"/>
                </a:solidFill>
              </a:rPr>
              <a:t>–Weekly</a:t>
            </a:r>
          </a:p>
          <a:p>
            <a:pPr lvl="1"/>
            <a:r>
              <a:rPr lang="en-US" b="1" kern="0" dirty="0">
                <a:solidFill>
                  <a:srgbClr val="000000"/>
                </a:solidFill>
              </a:rPr>
              <a:t>–Daily</a:t>
            </a:r>
          </a:p>
          <a:p>
            <a:pPr lvl="1"/>
            <a:r>
              <a:rPr lang="en-US" b="1" kern="0" dirty="0">
                <a:solidFill>
                  <a:srgbClr val="000000"/>
                </a:solidFill>
              </a:rPr>
              <a:t>–AtLogOn</a:t>
            </a:r>
          </a:p>
          <a:p>
            <a:pPr lvl="1"/>
            <a:r>
              <a:rPr lang="en-US" b="1" kern="0" dirty="0">
                <a:solidFill>
                  <a:srgbClr val="000000"/>
                </a:solidFill>
              </a:rPr>
              <a:t>–AtStartUp</a:t>
            </a:r>
          </a:p>
        </p:txBody>
      </p:sp>
    </p:spTree>
    <p:extLst>
      <p:ext uri="{BB962C8B-B14F-4D97-AF65-F5344CB8AC3E}">
        <p14:creationId xmlns:p14="http://schemas.microsoft.com/office/powerpoint/2010/main" val="172403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20f47a5-45b6-4a87-b9c5-7da13a91bf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scheduled job</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a:t>
            </a:r>
            <a:r>
              <a:rPr lang="en-US" b="1" kern="0" dirty="0">
                <a:solidFill>
                  <a:srgbClr val="000000"/>
                </a:solidFill>
              </a:rPr>
              <a:t>Register-ScheduledJob</a:t>
            </a:r>
            <a:endParaRPr lang="en-US" kern="0" dirty="0">
              <a:solidFill>
                <a:srgbClr val="000000"/>
              </a:solidFill>
            </a:endParaRPr>
          </a:p>
          <a:p>
            <a:pPr lvl="0"/>
            <a:r>
              <a:rPr lang="en-US" kern="0" dirty="0">
                <a:solidFill>
                  <a:srgbClr val="000000"/>
                </a:solidFill>
              </a:rPr>
              <a:t>Creates job definition XML file on disk</a:t>
            </a:r>
          </a:p>
          <a:p>
            <a:pPr lvl="0"/>
            <a:endParaRPr lang="en-US" kern="0" dirty="0">
              <a:solidFill>
                <a:srgbClr val="000000"/>
              </a:solidFill>
            </a:endParaRPr>
          </a:p>
          <a:p>
            <a:pPr lvl="0"/>
            <a:r>
              <a:rPr lang="en-US" kern="0" dirty="0">
                <a:solidFill>
                  <a:srgbClr val="000000"/>
                </a:solidFill>
              </a:rPr>
              <a:t>Parameters include:</a:t>
            </a:r>
          </a:p>
          <a:p>
            <a:pPr lvl="1"/>
            <a:r>
              <a:rPr lang="en-US" b="1" kern="0" dirty="0">
                <a:solidFill>
                  <a:srgbClr val="000000"/>
                </a:solidFill>
              </a:rPr>
              <a:t>–Name</a:t>
            </a:r>
          </a:p>
          <a:p>
            <a:pPr lvl="1"/>
            <a:r>
              <a:rPr lang="en-US" b="1" kern="0" dirty="0">
                <a:solidFill>
                  <a:srgbClr val="000000"/>
                </a:solidFill>
              </a:rPr>
              <a:t>–ScriptBlock</a:t>
            </a:r>
            <a:r>
              <a:rPr lang="en-US" kern="0" dirty="0">
                <a:solidFill>
                  <a:srgbClr val="000000"/>
                </a:solidFill>
              </a:rPr>
              <a:t> or </a:t>
            </a:r>
            <a:r>
              <a:rPr lang="en-US" b="1" kern="0" dirty="0">
                <a:solidFill>
                  <a:srgbClr val="000000"/>
                </a:solidFill>
              </a:rPr>
              <a:t>–FilePath</a:t>
            </a:r>
            <a:endParaRPr lang="en-US" kern="0" dirty="0">
              <a:solidFill>
                <a:srgbClr val="000000"/>
              </a:solidFill>
            </a:endParaRPr>
          </a:p>
          <a:p>
            <a:pPr lvl="1"/>
            <a:r>
              <a:rPr lang="en-US" b="1" kern="0" dirty="0">
                <a:solidFill>
                  <a:srgbClr val="000000"/>
                </a:solidFill>
              </a:rPr>
              <a:t>–Credential</a:t>
            </a:r>
          </a:p>
          <a:p>
            <a:pPr lvl="1"/>
            <a:r>
              <a:rPr lang="en-US" b="1" kern="0" dirty="0">
                <a:solidFill>
                  <a:srgbClr val="000000"/>
                </a:solidFill>
              </a:rPr>
              <a:t>–MaxResultCount</a:t>
            </a:r>
          </a:p>
          <a:p>
            <a:pPr lvl="1"/>
            <a:r>
              <a:rPr lang="en-US" b="1" kern="0" dirty="0">
                <a:solidFill>
                  <a:srgbClr val="000000"/>
                </a:solidFill>
              </a:rPr>
              <a:t>–ScheduledJobOption</a:t>
            </a:r>
            <a:r>
              <a:rPr lang="en-US" kern="0" dirty="0">
                <a:solidFill>
                  <a:srgbClr val="000000"/>
                </a:solidFill>
              </a:rPr>
              <a:t> (job option object)</a:t>
            </a:r>
          </a:p>
          <a:p>
            <a:pPr lvl="1"/>
            <a:r>
              <a:rPr lang="en-US" b="1" kern="0" dirty="0">
                <a:solidFill>
                  <a:srgbClr val="000000"/>
                </a:solidFill>
              </a:rPr>
              <a:t>–Trigger</a:t>
            </a:r>
            <a:r>
              <a:rPr lang="en-US" kern="0" dirty="0">
                <a:solidFill>
                  <a:srgbClr val="000000"/>
                </a:solidFill>
              </a:rPr>
              <a:t> (job trigger object)</a:t>
            </a:r>
            <a:endParaRPr lang="en-US" b="1" kern="0" dirty="0">
              <a:solidFill>
                <a:srgbClr val="000000"/>
              </a:solidFill>
            </a:endParaRPr>
          </a:p>
        </p:txBody>
      </p:sp>
    </p:spTree>
    <p:extLst>
      <p:ext uri="{BB962C8B-B14F-4D97-AF65-F5344CB8AC3E}">
        <p14:creationId xmlns:p14="http://schemas.microsoft.com/office/powerpoint/2010/main" val="2619573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9f8bdd3-44af-4478-a28e-0795fea4f3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job results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Run </a:t>
            </a:r>
            <a:r>
              <a:rPr lang="en-US" b="1" kern="0" dirty="0">
                <a:solidFill>
                  <a:srgbClr val="000000"/>
                </a:solidFill>
              </a:rPr>
              <a:t>Get-Job</a:t>
            </a:r>
            <a:r>
              <a:rPr lang="en-US" kern="0" dirty="0">
                <a:solidFill>
                  <a:srgbClr val="000000"/>
                </a:solidFill>
              </a:rPr>
              <a:t> to see a list of </a:t>
            </a:r>
            <a:r>
              <a:rPr lang="en-US" b="1" kern="0" dirty="0">
                <a:solidFill>
                  <a:srgbClr val="000000"/>
                </a:solidFill>
              </a:rPr>
              <a:t>PSScheduledJob</a:t>
            </a:r>
            <a:r>
              <a:rPr lang="en-US" kern="0" dirty="0">
                <a:solidFill>
                  <a:srgbClr val="000000"/>
                </a:solidFill>
              </a:rPr>
              <a:t> jobs:</a:t>
            </a:r>
          </a:p>
          <a:p>
            <a:pPr lvl="1"/>
            <a:r>
              <a:rPr lang="en-US" kern="0" dirty="0">
                <a:solidFill>
                  <a:srgbClr val="000000"/>
                </a:solidFill>
              </a:rPr>
              <a:t>Each represents an execution of the scheduled job</a:t>
            </a:r>
          </a:p>
          <a:p>
            <a:pPr lvl="1"/>
            <a:r>
              <a:rPr lang="en-US" kern="0" dirty="0">
                <a:solidFill>
                  <a:srgbClr val="000000"/>
                </a:solidFill>
              </a:rPr>
              <a:t>Provides access to the job results</a:t>
            </a:r>
            <a:endParaRPr lang="en-US" b="1" kern="0" dirty="0">
              <a:solidFill>
                <a:srgbClr val="000000"/>
              </a:solidFill>
            </a:endParaRPr>
          </a:p>
          <a:p>
            <a:pPr lvl="1"/>
            <a:endParaRPr lang="en-US" b="1" kern="0" dirty="0">
              <a:solidFill>
                <a:srgbClr val="000000"/>
              </a:solidFill>
            </a:endParaRPr>
          </a:p>
          <a:p>
            <a:pPr lvl="0"/>
            <a:r>
              <a:rPr lang="en-US" kern="0" dirty="0">
                <a:solidFill>
                  <a:srgbClr val="000000"/>
                </a:solidFill>
              </a:rPr>
              <a:t>Run </a:t>
            </a:r>
            <a:r>
              <a:rPr lang="en-US" b="1" kern="0" dirty="0">
                <a:solidFill>
                  <a:srgbClr val="000000"/>
                </a:solidFill>
              </a:rPr>
              <a:t>Receive-Job</a:t>
            </a:r>
            <a:r>
              <a:rPr lang="en-US" kern="0" dirty="0">
                <a:solidFill>
                  <a:srgbClr val="000000"/>
                </a:solidFill>
              </a:rPr>
              <a:t> to retrieve results</a:t>
            </a:r>
          </a:p>
          <a:p>
            <a:pPr lvl="0"/>
            <a:r>
              <a:rPr lang="en-US" kern="0" dirty="0">
                <a:solidFill>
                  <a:srgbClr val="000000"/>
                </a:solidFill>
              </a:rPr>
              <a:t>Run </a:t>
            </a:r>
            <a:r>
              <a:rPr lang="en-US" b="1" kern="0" dirty="0">
                <a:solidFill>
                  <a:srgbClr val="000000"/>
                </a:solidFill>
              </a:rPr>
              <a:t>Remove-Job</a:t>
            </a:r>
            <a:r>
              <a:rPr lang="en-US" kern="0" dirty="0">
                <a:solidFill>
                  <a:srgbClr val="000000"/>
                </a:solidFill>
              </a:rPr>
              <a:t> to delete results and the job object</a:t>
            </a:r>
          </a:p>
        </p:txBody>
      </p:sp>
    </p:spTree>
    <p:extLst>
      <p:ext uri="{BB962C8B-B14F-4D97-AF65-F5344CB8AC3E}">
        <p14:creationId xmlns:p14="http://schemas.microsoft.com/office/powerpoint/2010/main" val="206985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Using background jobs
Using scheduled jobs</a:t>
            </a:r>
            <a:endParaRPr lang="en-US" dirty="0"/>
          </a:p>
        </p:txBody>
      </p:sp>
    </p:spTree>
    <p:extLst>
      <p:ext uri="{BB962C8B-B14F-4D97-AF65-F5344CB8AC3E}">
        <p14:creationId xmlns:p14="http://schemas.microsoft.com/office/powerpoint/2010/main" val="72174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d2e50d5-4c34-4542-9fea-9f2f08ac7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scheduled jobs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create, run, and retrieve the results from a scheduled job</a:t>
            </a:r>
          </a:p>
        </p:txBody>
      </p:sp>
    </p:spTree>
    <p:extLst>
      <p:ext uri="{BB962C8B-B14F-4D97-AF65-F5344CB8AC3E}">
        <p14:creationId xmlns:p14="http://schemas.microsoft.com/office/powerpoint/2010/main" val="421004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5167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e5841ec-650e-4bc3-a891-2b6417da09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Using background jobs and scheduled jobs</a:t>
            </a:r>
            <a:endParaRPr lang="en-US" dirty="0"/>
          </a:p>
        </p:txBody>
      </p:sp>
      <p:sp>
        <p:nvSpPr>
          <p:cNvPr id="3" name="Text Placeholder 2"/>
          <p:cNvSpPr>
            <a:spLocks noGrp="1"/>
          </p:cNvSpPr>
          <p:nvPr>
            <p:ph type="body" idx="1"/>
          </p:nvPr>
        </p:nvSpPr>
        <p:spPr/>
        <p:txBody>
          <a:bodyPr/>
          <a:lstStyle/>
          <a:p>
            <a:r>
              <a:rPr lang="en-CA" dirty="0"/>
              <a:t>Exercise 1: Starting and managing jobs
Exercise 2: Creating a scheduled job</a:t>
            </a:r>
            <a:endParaRPr lang="en-US" dirty="0"/>
          </a:p>
        </p:txBody>
      </p:sp>
      <p:sp>
        <p:nvSpPr>
          <p:cNvPr id="4" name="TextBox 3"/>
          <p:cNvSpPr txBox="1"/>
          <p:nvPr/>
        </p:nvSpPr>
        <p:spPr>
          <a:xfrm>
            <a:off x="541915" y="2237200"/>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541915" y="2902395"/>
            <a:ext cx="7028014" cy="2246769"/>
          </a:xfrm>
          <a:prstGeom prst="rect">
            <a:avLst/>
          </a:prstGeom>
          <a:noFill/>
        </p:spPr>
        <p:txBody>
          <a:bodyPr vert="horz" wrap="none" rtlCol="0">
            <a:spAutoFit/>
          </a:bodyPr>
          <a:lstStyle/>
          <a:p>
            <a:r>
              <a:rPr lang="en-CA" sz="2800" b="0" i="0" u="none" strike="noStrike" baseline="0" dirty="0">
                <a:latin typeface="Segoe UI" panose="020B0502040204020203" pitchFamily="34" charset="0"/>
              </a:rPr>
              <a:t>Virtual machines: </a:t>
            </a:r>
            <a:r>
              <a:rPr lang="en-CA" sz="2800" b="1" i="0" u="none" strike="noStrike" baseline="0" dirty="0">
                <a:latin typeface="Segoe UI" panose="020B0502040204020203" pitchFamily="34" charset="0"/>
              </a:rPr>
              <a:t>10961C-LON-DC1</a:t>
            </a:r>
          </a:p>
          <a:p>
            <a:r>
              <a:rPr lang="en-CA" sz="2800" b="1" dirty="0">
                <a:latin typeface="Segoe UI" panose="020B0502040204020203" pitchFamily="34" charset="0"/>
              </a:rPr>
              <a:t>			</a:t>
            </a:r>
            <a:r>
              <a:rPr lang="en-CA" sz="2800" b="1" i="0" u="none" strike="noStrike" baseline="0" dirty="0">
                <a:latin typeface="Segoe UI" panose="020B0502040204020203" pitchFamily="34" charset="0"/>
              </a:rPr>
              <a:t>10961C-LON-SVR1</a:t>
            </a:r>
          </a:p>
          <a:p>
            <a:r>
              <a:rPr lang="en-CA" sz="2800" b="1" dirty="0">
                <a:latin typeface="Segoe UI" panose="020B0502040204020203" pitchFamily="34" charset="0"/>
              </a:rPr>
              <a:t>			</a:t>
            </a:r>
            <a:r>
              <a:rPr lang="en-CA" sz="2800" b="1" i="0" u="none" strike="noStrike" baseline="0" dirty="0">
                <a:latin typeface="Segoe UI" panose="020B0502040204020203" pitchFamily="34" charset="0"/>
              </a:rPr>
              <a:t>10961C-LON-CL1</a:t>
            </a:r>
            <a:endParaRPr lang="en-CA"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a:latin typeface="Segoe UI" panose="020B0502040204020203" pitchFamily="34" charset="0"/>
              </a:rPr>
              <a:t>ADATUM\Administrator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30 minutes</a:t>
            </a:r>
          </a:p>
        </p:txBody>
      </p:sp>
    </p:spTree>
    <p:extLst>
      <p:ext uri="{BB962C8B-B14F-4D97-AF65-F5344CB8AC3E}">
        <p14:creationId xmlns:p14="http://schemas.microsoft.com/office/powerpoint/2010/main" val="2472052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26689682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4580741"/>
          </a:xfrm>
          <a:prstGeom prst="rect">
            <a:avLst/>
          </a:prstGeom>
          <a:noFill/>
        </p:spPr>
        <p:txBody>
          <a:bodyPr vert="horz" wrap="square" rtlCol="0">
            <a:spAutoFit/>
          </a:bodyPr>
          <a:lstStyle/>
          <a:p>
            <a:pPr>
              <a:spcBef>
                <a:spcPts val="600"/>
              </a:spcBef>
              <a:spcAft>
                <a:spcPts val="800"/>
              </a:spcAft>
            </a:pPr>
            <a:r>
              <a:rPr lang="en-US" sz="2800" dirty="0">
                <a:effectLst/>
                <a:latin typeface="Segoe UI" panose="020B0502040204020203" pitchFamily="34" charset="0"/>
                <a:ea typeface="Calibri" panose="020F0502020204030204" pitchFamily="34" charset="0"/>
                <a:cs typeface="Times New Roman" panose="02020603050405020304" pitchFamily="18" charset="0"/>
              </a:rPr>
              <a:t>Background jobs provide a useful way to run multiple commands at the same time, and to run long-running commands in the background. In this lab, you will learn to create and manage two of the three basic kinds of jobs.</a:t>
            </a:r>
          </a:p>
          <a:p>
            <a:pPr>
              <a:spcBef>
                <a:spcPts val="600"/>
              </a:spcBef>
            </a:pPr>
            <a:r>
              <a:rPr lang="en-US" sz="2800" dirty="0">
                <a:effectLst/>
                <a:latin typeface="Segoe UI" panose="020B0502040204020203" pitchFamily="34" charset="0"/>
                <a:ea typeface="Calibri" panose="020F0502020204030204" pitchFamily="34" charset="0"/>
              </a:rPr>
              <a:t>In this lab, you will create and configured two scheduled jobs. You will also create a Scheduled Task using a Windows PowerShell script that looks for and removes disabled accounts from a certain security group. </a:t>
            </a:r>
            <a:endParaRPr lang="en-US" sz="2800" dirty="0">
              <a:latin typeface="Segoe UI" panose="020B0502040204020203" pitchFamily="34" charset="0"/>
            </a:endParaRPr>
          </a:p>
        </p:txBody>
      </p:sp>
    </p:spTree>
    <p:extLst>
      <p:ext uri="{BB962C8B-B14F-4D97-AF65-F5344CB8AC3E}">
        <p14:creationId xmlns:p14="http://schemas.microsoft.com/office/powerpoint/2010/main" val="3095639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1f5fd6d-295a-4884-92c6-b37b715062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Get-CIMInstance does not have an –AsJob parameter. Why? How would you use Get-CimInstance in a job?
Is it possible to create a scheduled job without creating a job option object?</a:t>
            </a:r>
            <a:endParaRPr lang="en-US" dirty="0"/>
          </a:p>
        </p:txBody>
      </p:sp>
    </p:spTree>
    <p:extLst>
      <p:ext uri="{BB962C8B-B14F-4D97-AF65-F5344CB8AC3E}">
        <p14:creationId xmlns:p14="http://schemas.microsoft.com/office/powerpoint/2010/main" val="22290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CA" dirty="0"/>
              <a:t>Review Question
Real-world Issues and Scenarios
Common Issues and Troubleshooting Tips</a:t>
            </a:r>
            <a:endParaRPr lang="en-US" dirty="0"/>
          </a:p>
        </p:txBody>
      </p:sp>
    </p:spTree>
    <p:extLst>
      <p:ext uri="{BB962C8B-B14F-4D97-AF65-F5344CB8AC3E}">
        <p14:creationId xmlns:p14="http://schemas.microsoft.com/office/powerpoint/2010/main" val="69693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Using background jobs</a:t>
            </a:r>
            <a:endParaRPr lang="en-US" dirty="0"/>
          </a:p>
        </p:txBody>
      </p:sp>
      <p:sp>
        <p:nvSpPr>
          <p:cNvPr id="3" name="Text Placeholder 2"/>
          <p:cNvSpPr>
            <a:spLocks noGrp="1"/>
          </p:cNvSpPr>
          <p:nvPr>
            <p:ph type="body" idx="1"/>
          </p:nvPr>
        </p:nvSpPr>
        <p:spPr/>
        <p:txBody>
          <a:bodyPr/>
          <a:lstStyle/>
          <a:p>
            <a:r>
              <a:rPr lang="en-CA" dirty="0"/>
              <a:t>What are background jobs?
Starting jobs
Managing jobs
Retrieving job results
Demonstration: Using background jobs</a:t>
            </a:r>
            <a:endParaRPr lang="en-US" dirty="0"/>
          </a:p>
        </p:txBody>
      </p:sp>
    </p:spTree>
    <p:extLst>
      <p:ext uri="{BB962C8B-B14F-4D97-AF65-F5344CB8AC3E}">
        <p14:creationId xmlns:p14="http://schemas.microsoft.com/office/powerpoint/2010/main" val="40490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background jobs?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Run commands in the background</a:t>
            </a:r>
          </a:p>
          <a:p>
            <a:pPr lvl="0"/>
            <a:r>
              <a:rPr lang="en-US" kern="0" dirty="0">
                <a:solidFill>
                  <a:srgbClr val="000000"/>
                </a:solidFill>
              </a:rPr>
              <a:t>Store command results in memory for retrieval</a:t>
            </a:r>
          </a:p>
          <a:p>
            <a:pPr lvl="0"/>
            <a:r>
              <a:rPr lang="en-US" kern="0" dirty="0">
                <a:solidFill>
                  <a:srgbClr val="000000"/>
                </a:solidFill>
              </a:rPr>
              <a:t>Three basic job types:</a:t>
            </a:r>
          </a:p>
          <a:p>
            <a:pPr lvl="1"/>
            <a:r>
              <a:rPr lang="en-US" kern="0" dirty="0">
                <a:solidFill>
                  <a:srgbClr val="000000"/>
                </a:solidFill>
              </a:rPr>
              <a:t>Local</a:t>
            </a:r>
          </a:p>
          <a:p>
            <a:pPr lvl="1"/>
            <a:r>
              <a:rPr lang="en-US" kern="0" dirty="0">
                <a:solidFill>
                  <a:srgbClr val="000000"/>
                </a:solidFill>
              </a:rPr>
              <a:t>Remoting</a:t>
            </a:r>
          </a:p>
          <a:p>
            <a:pPr lvl="1"/>
            <a:r>
              <a:rPr lang="en-US" kern="0" dirty="0">
                <a:solidFill>
                  <a:srgbClr val="000000"/>
                </a:solidFill>
              </a:rPr>
              <a:t>CIM/WMI</a:t>
            </a:r>
          </a:p>
          <a:p>
            <a:pPr lvl="0"/>
            <a:r>
              <a:rPr lang="en-US" kern="0" dirty="0">
                <a:solidFill>
                  <a:srgbClr val="000000"/>
                </a:solidFill>
              </a:rPr>
              <a:t>Each job type has different characteristics</a:t>
            </a:r>
          </a:p>
        </p:txBody>
      </p:sp>
    </p:spTree>
    <p:extLst>
      <p:ext uri="{BB962C8B-B14F-4D97-AF65-F5344CB8AC3E}">
        <p14:creationId xmlns:p14="http://schemas.microsoft.com/office/powerpoint/2010/main" val="418739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jobs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Local jobs:</a:t>
            </a:r>
          </a:p>
          <a:p>
            <a:pPr marL="0" lvl="0" indent="0">
              <a:buNone/>
            </a:pPr>
            <a:r>
              <a:rPr lang="en-US" sz="2400" kern="0" dirty="0">
                <a:solidFill>
                  <a:srgbClr val="000000"/>
                </a:solidFill>
                <a:latin typeface="Consolas" pitchFamily="49" charset="0"/>
                <a:cs typeface="Consolas" pitchFamily="49" charset="0"/>
              </a:rPr>
              <a:t>Start-Job –ScriptBlock { Dir }</a:t>
            </a:r>
          </a:p>
          <a:p>
            <a:pPr lvl="0"/>
            <a:endParaRPr lang="en-US" kern="0" dirty="0">
              <a:solidFill>
                <a:srgbClr val="000000"/>
              </a:solidFill>
            </a:endParaRPr>
          </a:p>
          <a:p>
            <a:pPr lvl="0"/>
            <a:r>
              <a:rPr lang="en-US" kern="0" dirty="0">
                <a:solidFill>
                  <a:srgbClr val="000000"/>
                </a:solidFill>
              </a:rPr>
              <a:t>Remoting jobs:</a:t>
            </a:r>
          </a:p>
          <a:p>
            <a:pPr marL="0" lvl="0" indent="0">
              <a:buNone/>
            </a:pPr>
            <a:r>
              <a:rPr lang="en-US" sz="2400" kern="0" dirty="0">
                <a:solidFill>
                  <a:srgbClr val="000000"/>
                </a:solidFill>
                <a:latin typeface="Consolas" pitchFamily="49" charset="0"/>
                <a:cs typeface="Consolas" pitchFamily="49" charset="0"/>
              </a:rPr>
              <a:t>Invoke-Command –ScriptBlock { Get-Service }</a:t>
            </a:r>
            <a:br>
              <a:rPr lang="en-US" sz="2400" kern="0" dirty="0">
                <a:solidFill>
                  <a:srgbClr val="000000"/>
                </a:solidFill>
                <a:latin typeface="Consolas" pitchFamily="49" charset="0"/>
                <a:cs typeface="Consolas" pitchFamily="49" charset="0"/>
              </a:rPr>
            </a:br>
            <a:r>
              <a:rPr lang="en-US" sz="2400" kern="0" dirty="0">
                <a:solidFill>
                  <a:srgbClr val="000000"/>
                </a:solidFill>
                <a:latin typeface="Consolas" pitchFamily="49" charset="0"/>
                <a:cs typeface="Consolas" pitchFamily="49" charset="0"/>
              </a:rPr>
              <a:t>-ComputerName </a:t>
            </a:r>
            <a:r>
              <a:rPr lang="ga-IE" sz="2400" kern="0" dirty="0">
                <a:solidFill>
                  <a:srgbClr val="000000"/>
                </a:solidFill>
                <a:latin typeface="Consolas" pitchFamily="49" charset="0"/>
                <a:cs typeface="Consolas" pitchFamily="49" charset="0"/>
              </a:rPr>
              <a:t>LON</a:t>
            </a:r>
            <a:r>
              <a:rPr lang="en-US" sz="2400" kern="0" dirty="0">
                <a:solidFill>
                  <a:srgbClr val="000000"/>
                </a:solidFill>
                <a:latin typeface="Consolas" pitchFamily="49" charset="0"/>
                <a:cs typeface="Consolas" pitchFamily="49" charset="0"/>
              </a:rPr>
              <a:t>-DC1 –AsJob</a:t>
            </a:r>
          </a:p>
          <a:p>
            <a:pPr marL="0" lvl="0" indent="0">
              <a:buNone/>
            </a:pPr>
            <a:endParaRPr lang="en-US" kern="0" dirty="0">
              <a:solidFill>
                <a:srgbClr val="000000"/>
              </a:solidFill>
            </a:endParaRPr>
          </a:p>
          <a:p>
            <a:pPr lvl="0"/>
            <a:r>
              <a:rPr lang="en-US" kern="0" dirty="0">
                <a:solidFill>
                  <a:srgbClr val="000000"/>
                </a:solidFill>
              </a:rPr>
              <a:t>CIM/WMI jobs:</a:t>
            </a:r>
          </a:p>
          <a:p>
            <a:pPr marL="0" lvl="0" indent="0">
              <a:buNone/>
            </a:pPr>
            <a:r>
              <a:rPr lang="en-US" sz="2400" kern="0" dirty="0">
                <a:solidFill>
                  <a:srgbClr val="000000"/>
                </a:solidFill>
              </a:rPr>
              <a:t>Start-Job  -ScriptBlock {Get-CimInstance -ClassName Win32_ComputerSystem}</a:t>
            </a:r>
          </a:p>
          <a:p>
            <a:pPr marL="0" lvl="0" indent="0">
              <a:buNone/>
            </a:pPr>
            <a:endParaRPr lang="en-US" sz="2400" kern="0" dirty="0">
              <a:solidFill>
                <a:srgbClr val="000000"/>
              </a:solidFill>
              <a:latin typeface="Consolas" pitchFamily="49" charset="0"/>
              <a:cs typeface="Consolas" pitchFamily="49" charset="0"/>
            </a:endParaRPr>
          </a:p>
          <a:p>
            <a:pPr marL="0" lvl="0" indent="0">
              <a:buNone/>
            </a:pPr>
            <a:r>
              <a:rPr lang="en-US" sz="2400" kern="0" dirty="0">
                <a:solidFill>
                  <a:srgbClr val="000000"/>
                </a:solidFill>
                <a:latin typeface="Consolas" pitchFamily="49" charset="0"/>
                <a:cs typeface="Consolas" pitchFamily="49" charset="0"/>
              </a:rPr>
              <a:t>Get-WmiObject –Class Win32_BIOS</a:t>
            </a:r>
            <a:br>
              <a:rPr lang="en-US" sz="2400" kern="0" dirty="0">
                <a:solidFill>
                  <a:srgbClr val="000000"/>
                </a:solidFill>
                <a:latin typeface="Consolas" pitchFamily="49" charset="0"/>
                <a:cs typeface="Consolas" pitchFamily="49" charset="0"/>
              </a:rPr>
            </a:br>
            <a:r>
              <a:rPr lang="en-US" sz="2400" kern="0" dirty="0">
                <a:solidFill>
                  <a:srgbClr val="000000"/>
                </a:solidFill>
                <a:latin typeface="Consolas" pitchFamily="49" charset="0"/>
                <a:cs typeface="Consolas" pitchFamily="49" charset="0"/>
              </a:rPr>
              <a:t>-ComputerName </a:t>
            </a:r>
            <a:r>
              <a:rPr lang="ga-IE" sz="2400" kern="0" dirty="0">
                <a:solidFill>
                  <a:srgbClr val="000000"/>
                </a:solidFill>
                <a:latin typeface="Consolas" pitchFamily="49" charset="0"/>
                <a:cs typeface="Consolas" pitchFamily="49" charset="0"/>
              </a:rPr>
              <a:t>LON</a:t>
            </a:r>
            <a:r>
              <a:rPr lang="en-US" sz="2400" kern="0" dirty="0">
                <a:solidFill>
                  <a:srgbClr val="000000"/>
                </a:solidFill>
                <a:latin typeface="Consolas" pitchFamily="49" charset="0"/>
                <a:cs typeface="Consolas" pitchFamily="49" charset="0"/>
              </a:rPr>
              <a:t>-DC1 -AsJob</a:t>
            </a:r>
          </a:p>
        </p:txBody>
      </p:sp>
    </p:spTree>
    <p:extLst>
      <p:ext uri="{BB962C8B-B14F-4D97-AF65-F5344CB8AC3E}">
        <p14:creationId xmlns:p14="http://schemas.microsoft.com/office/powerpoint/2010/main" val="365032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jobs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dirty="0">
                <a:solidFill>
                  <a:srgbClr val="000000"/>
                </a:solidFill>
              </a:rPr>
              <a:t>Get-Job</a:t>
            </a:r>
            <a:endParaRPr lang="en-US" kern="0" dirty="0">
              <a:solidFill>
                <a:srgbClr val="000000"/>
              </a:solidFill>
            </a:endParaRPr>
          </a:p>
          <a:p>
            <a:pPr lvl="1"/>
            <a:r>
              <a:rPr lang="en-US" kern="0" dirty="0">
                <a:solidFill>
                  <a:srgbClr val="000000"/>
                </a:solidFill>
              </a:rPr>
              <a:t>Add </a:t>
            </a:r>
            <a:r>
              <a:rPr lang="en-US" i="1" kern="0" dirty="0">
                <a:solidFill>
                  <a:srgbClr val="000000"/>
                </a:solidFill>
              </a:rPr>
              <a:t>–ID </a:t>
            </a:r>
            <a:r>
              <a:rPr lang="en-US" kern="0" dirty="0">
                <a:solidFill>
                  <a:srgbClr val="000000"/>
                </a:solidFill>
              </a:rPr>
              <a:t>to retrieve specific job by ID</a:t>
            </a:r>
          </a:p>
          <a:p>
            <a:pPr lvl="1"/>
            <a:r>
              <a:rPr lang="en-US" kern="0" dirty="0">
                <a:solidFill>
                  <a:srgbClr val="000000"/>
                </a:solidFill>
              </a:rPr>
              <a:t>Add </a:t>
            </a:r>
            <a:r>
              <a:rPr lang="en-US" i="1" kern="0" dirty="0">
                <a:solidFill>
                  <a:srgbClr val="000000"/>
                </a:solidFill>
              </a:rPr>
              <a:t>–Name </a:t>
            </a:r>
            <a:r>
              <a:rPr lang="en-US" kern="0" dirty="0">
                <a:solidFill>
                  <a:srgbClr val="000000"/>
                </a:solidFill>
              </a:rPr>
              <a:t>to retrieve specific job by name</a:t>
            </a:r>
          </a:p>
          <a:p>
            <a:pPr lvl="1"/>
            <a:endParaRPr lang="en-US" kern="0" dirty="0">
              <a:solidFill>
                <a:srgbClr val="000000"/>
              </a:solidFill>
            </a:endParaRPr>
          </a:p>
          <a:p>
            <a:pPr lvl="0"/>
            <a:r>
              <a:rPr lang="en-US" kern="0" dirty="0">
                <a:solidFill>
                  <a:srgbClr val="000000"/>
                </a:solidFill>
              </a:rPr>
              <a:t>To get a list of child jobs:</a:t>
            </a:r>
          </a:p>
          <a:p>
            <a:pPr marL="284163" lvl="1" indent="0">
              <a:buNone/>
            </a:pPr>
            <a:r>
              <a:rPr lang="en-US" kern="0" dirty="0">
                <a:solidFill>
                  <a:srgbClr val="000000"/>
                </a:solidFill>
                <a:latin typeface="Consolas" pitchFamily="49" charset="0"/>
                <a:cs typeface="Consolas" pitchFamily="49" charset="0"/>
              </a:rPr>
              <a:t>Get-Job </a:t>
            </a:r>
            <a:r>
              <a:rPr lang="en-US" i="1" kern="0" dirty="0">
                <a:solidFill>
                  <a:srgbClr val="000000"/>
                </a:solidFill>
                <a:latin typeface="Consolas" pitchFamily="49" charset="0"/>
                <a:cs typeface="Consolas" pitchFamily="49" charset="0"/>
              </a:rPr>
              <a:t>–ID </a:t>
            </a:r>
            <a:r>
              <a:rPr lang="en-US" kern="0" dirty="0">
                <a:solidFill>
                  <a:srgbClr val="000000"/>
                </a:solidFill>
                <a:latin typeface="Consolas" pitchFamily="49" charset="0"/>
                <a:cs typeface="Consolas" pitchFamily="49" charset="0"/>
              </a:rPr>
              <a:t>&lt;parent_ID&gt; </a:t>
            </a:r>
            <a:r>
              <a:rPr lang="en-US" i="1" kern="0" dirty="0">
                <a:solidFill>
                  <a:srgbClr val="000000"/>
                </a:solidFill>
                <a:latin typeface="Consolas" pitchFamily="49" charset="0"/>
                <a:cs typeface="Consolas" pitchFamily="49" charset="0"/>
              </a:rPr>
              <a:t>-IncludeChildJobs</a:t>
            </a:r>
          </a:p>
          <a:p>
            <a:pPr lvl="1"/>
            <a:endParaRPr lang="en-US" kern="0" dirty="0">
              <a:solidFill>
                <a:srgbClr val="000000"/>
              </a:solidFill>
            </a:endParaRPr>
          </a:p>
          <a:p>
            <a:pPr lvl="0"/>
            <a:r>
              <a:rPr lang="en-US" b="1" kern="0" dirty="0">
                <a:solidFill>
                  <a:srgbClr val="000000"/>
                </a:solidFill>
              </a:rPr>
              <a:t>Stop-Job</a:t>
            </a:r>
          </a:p>
          <a:p>
            <a:pPr lvl="0"/>
            <a:r>
              <a:rPr lang="en-US" b="1" kern="0" dirty="0">
                <a:solidFill>
                  <a:srgbClr val="000000"/>
                </a:solidFill>
              </a:rPr>
              <a:t>Remove-Job</a:t>
            </a:r>
          </a:p>
          <a:p>
            <a:pPr lvl="0"/>
            <a:r>
              <a:rPr lang="en-US" b="1" kern="0" dirty="0">
                <a:solidFill>
                  <a:srgbClr val="000000"/>
                </a:solidFill>
              </a:rPr>
              <a:t>Wait-Job</a:t>
            </a:r>
          </a:p>
        </p:txBody>
      </p:sp>
    </p:spTree>
    <p:extLst>
      <p:ext uri="{BB962C8B-B14F-4D97-AF65-F5344CB8AC3E}">
        <p14:creationId xmlns:p14="http://schemas.microsoft.com/office/powerpoint/2010/main" val="317496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a435a0-c7af-4bab-97c6-7546e3be88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job results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a:t>
            </a:r>
            <a:r>
              <a:rPr lang="en-US" b="1" kern="0" dirty="0">
                <a:solidFill>
                  <a:srgbClr val="000000"/>
                </a:solidFill>
              </a:rPr>
              <a:t>Receive-Job</a:t>
            </a:r>
            <a:endParaRPr lang="en-US" kern="0" dirty="0">
              <a:solidFill>
                <a:srgbClr val="000000"/>
              </a:solidFill>
            </a:endParaRPr>
          </a:p>
          <a:p>
            <a:pPr lvl="1"/>
            <a:r>
              <a:rPr lang="en-US" kern="0" dirty="0">
                <a:solidFill>
                  <a:srgbClr val="000000"/>
                </a:solidFill>
              </a:rPr>
              <a:t>Pipe jobs to it to specify jobs</a:t>
            </a:r>
          </a:p>
          <a:p>
            <a:pPr lvl="1"/>
            <a:r>
              <a:rPr lang="en-US" kern="0" dirty="0">
                <a:solidFill>
                  <a:srgbClr val="000000"/>
                </a:solidFill>
              </a:rPr>
              <a:t>Use </a:t>
            </a:r>
            <a:r>
              <a:rPr lang="en-US" i="1" kern="0" dirty="0">
                <a:solidFill>
                  <a:srgbClr val="000000"/>
                </a:solidFill>
              </a:rPr>
              <a:t>–ID </a:t>
            </a:r>
            <a:r>
              <a:rPr lang="en-US" kern="0" dirty="0">
                <a:solidFill>
                  <a:srgbClr val="000000"/>
                </a:solidFill>
              </a:rPr>
              <a:t>to specify by job ID</a:t>
            </a:r>
          </a:p>
          <a:p>
            <a:pPr lvl="1"/>
            <a:r>
              <a:rPr lang="en-US" kern="0" dirty="0">
                <a:solidFill>
                  <a:srgbClr val="000000"/>
                </a:solidFill>
              </a:rPr>
              <a:t>Use </a:t>
            </a:r>
            <a:r>
              <a:rPr lang="en-US" i="1" kern="0" dirty="0">
                <a:solidFill>
                  <a:srgbClr val="000000"/>
                </a:solidFill>
              </a:rPr>
              <a:t>–Name </a:t>
            </a:r>
            <a:r>
              <a:rPr lang="en-US" kern="0" dirty="0">
                <a:solidFill>
                  <a:srgbClr val="000000"/>
                </a:solidFill>
              </a:rPr>
              <a:t>to specify by job name</a:t>
            </a:r>
          </a:p>
          <a:p>
            <a:pPr lvl="1"/>
            <a:endParaRPr lang="en-US" kern="0" dirty="0">
              <a:solidFill>
                <a:srgbClr val="000000"/>
              </a:solidFill>
            </a:endParaRPr>
          </a:p>
          <a:p>
            <a:pPr lvl="0"/>
            <a:r>
              <a:rPr lang="en-US" kern="0" dirty="0">
                <a:solidFill>
                  <a:srgbClr val="000000"/>
                </a:solidFill>
              </a:rPr>
              <a:t>Add </a:t>
            </a:r>
            <a:r>
              <a:rPr lang="en-US" i="1" kern="0" dirty="0">
                <a:solidFill>
                  <a:srgbClr val="000000"/>
                </a:solidFill>
              </a:rPr>
              <a:t>–Keep </a:t>
            </a:r>
            <a:r>
              <a:rPr lang="en-US" kern="0" dirty="0">
                <a:solidFill>
                  <a:srgbClr val="000000"/>
                </a:solidFill>
              </a:rPr>
              <a:t>to retain a copy of the results in memory. Otherwise, results are not retained in memory.</a:t>
            </a:r>
          </a:p>
          <a:p>
            <a:pPr lvl="0"/>
            <a:r>
              <a:rPr lang="en-US" kern="0" dirty="0">
                <a:solidFill>
                  <a:srgbClr val="000000"/>
                </a:solidFill>
              </a:rPr>
              <a:t>Receiving results from a parent job will receive results from all child jobs.</a:t>
            </a:r>
          </a:p>
        </p:txBody>
      </p:sp>
    </p:spTree>
    <p:extLst>
      <p:ext uri="{BB962C8B-B14F-4D97-AF65-F5344CB8AC3E}">
        <p14:creationId xmlns:p14="http://schemas.microsoft.com/office/powerpoint/2010/main" val="370901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8ad0c5a-bae0-4e4e-8931-5b9e2c5829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background jobs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create and manage local and remoting jobs</a:t>
            </a:r>
          </a:p>
          <a:p>
            <a:pPr lvl="1"/>
            <a:r>
              <a:rPr lang="en-US" kern="0" dirty="0">
                <a:solidFill>
                  <a:srgbClr val="000000"/>
                </a:solidFill>
              </a:rPr>
              <a:t>Start local and remoting jobs</a:t>
            </a:r>
          </a:p>
          <a:p>
            <a:pPr lvl="1"/>
            <a:r>
              <a:rPr lang="en-US" kern="0" dirty="0">
                <a:solidFill>
                  <a:srgbClr val="000000"/>
                </a:solidFill>
              </a:rPr>
              <a:t>Manage jobs</a:t>
            </a:r>
          </a:p>
          <a:p>
            <a:pPr lvl="1"/>
            <a:r>
              <a:rPr lang="en-US" kern="0" dirty="0">
                <a:solidFill>
                  <a:srgbClr val="000000"/>
                </a:solidFill>
              </a:rPr>
              <a:t>Receive job results</a:t>
            </a:r>
          </a:p>
        </p:txBody>
      </p:sp>
    </p:spTree>
    <p:extLst>
      <p:ext uri="{BB962C8B-B14F-4D97-AF65-F5344CB8AC3E}">
        <p14:creationId xmlns:p14="http://schemas.microsoft.com/office/powerpoint/2010/main" val="211170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641496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3032</Words>
  <Application>Microsoft Office PowerPoint</Application>
  <PresentationFormat>On-screen Show (4:3)</PresentationFormat>
  <Paragraphs>345</Paragraphs>
  <Slides>25</Slides>
  <Notes>25</Notes>
  <HiddenSlides>4</HiddenSlides>
  <MMClips>0</MMClips>
  <ScaleCrop>false</ScaleCrop>
  <HeadingPairs>
    <vt:vector size="6" baseType="variant">
      <vt:variant>
        <vt:lpstr>Fonts Used</vt:lpstr>
      </vt:variant>
      <vt:variant>
        <vt:i4>10</vt:i4>
      </vt:variant>
      <vt:variant>
        <vt:lpstr>Theme</vt:lpstr>
      </vt:variant>
      <vt:variant>
        <vt:i4>25</vt:i4>
      </vt:variant>
      <vt:variant>
        <vt:lpstr>Slide Titles</vt:lpstr>
      </vt:variant>
      <vt:variant>
        <vt:i4>25</vt:i4>
      </vt:variant>
    </vt:vector>
  </HeadingPairs>
  <TitlesOfParts>
    <vt:vector size="60" baseType="lpstr">
      <vt:lpstr>Segoe UI</vt:lpstr>
      <vt:lpstr>Mangal</vt:lpstr>
      <vt:lpstr>Symbol</vt:lpstr>
      <vt:lpstr>Arial</vt:lpstr>
      <vt:lpstr>Consolas</vt:lpstr>
      <vt:lpstr>Wingdings</vt:lpstr>
      <vt:lpstr>Verdana</vt:lpstr>
      <vt:lpstr>Times New Roman</vt:lpstr>
      <vt:lpstr>Segoe</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Module 11</vt:lpstr>
      <vt:lpstr>Module Overview</vt:lpstr>
      <vt:lpstr>Lesson 1: Using background jobs</vt:lpstr>
      <vt:lpstr>What are background jobs?</vt:lpstr>
      <vt:lpstr>Starting jobs</vt:lpstr>
      <vt:lpstr>Managing jobs</vt:lpstr>
      <vt:lpstr>Retrieving job results</vt:lpstr>
      <vt:lpstr>Demonstration: Using background jobs</vt:lpstr>
      <vt:lpstr>PowerPoint Presentation</vt:lpstr>
      <vt:lpstr>PowerPoint Presentation</vt:lpstr>
      <vt:lpstr>Lesson 2: Using scheduled jobs</vt:lpstr>
      <vt:lpstr>Running Windows PowerShell scripts as scheduled tasks</vt:lpstr>
      <vt:lpstr>Demonstration: Using a Windows PowerShell script as a scheduled task</vt:lpstr>
      <vt:lpstr>PowerPoint Presentation</vt:lpstr>
      <vt:lpstr>What are scheduled jobs?</vt:lpstr>
      <vt:lpstr>Job options</vt:lpstr>
      <vt:lpstr>Job triggers</vt:lpstr>
      <vt:lpstr>Creating a scheduled job</vt:lpstr>
      <vt:lpstr>Retrieving job results</vt:lpstr>
      <vt:lpstr>Demonstration: Using scheduled jobs</vt:lpstr>
      <vt:lpstr>PowerPoint Presentation</vt:lpstr>
      <vt:lpstr>Lab: Using background jobs and scheduled jobs</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2017-08-10T17:39:41Z</dcterms:created>
  <dcterms:modified xsi:type="dcterms:W3CDTF">2017-08-10T17:39:46Z</dcterms:modified>
</cp:coreProperties>
</file>