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0" r:id="rId14"/>
    <p:sldId id="281" r:id="rId15"/>
    <p:sldId id="268" r:id="rId16"/>
    <p:sldId id="269" r:id="rId17"/>
    <p:sldId id="282" r:id="rId18"/>
    <p:sldId id="270" r:id="rId19"/>
    <p:sldId id="271" r:id="rId20"/>
    <p:sldId id="272" r:id="rId21"/>
    <p:sldId id="283" r:id="rId22"/>
    <p:sldId id="273" r:id="rId23"/>
    <p:sldId id="274" r:id="rId24"/>
    <p:sldId id="284" r:id="rId25"/>
    <p:sldId id="275" r:id="rId26"/>
    <p:sldId id="276" r:id="rId27"/>
    <p:sldId id="277" r:id="rId28"/>
    <p:sldId id="278" r:id="rId29"/>
  </p:sldIdLst>
  <p:sldSz cx="9144000" cy="6858000" type="screen4x3"/>
  <p:notesSz cx="6858000" cy="9144000"/>
  <p:embeddedFontLst>
    <p:embeddedFont>
      <p:font typeface="Segoe UI" panose="020B0502040204020203" pitchFamily="34" charset="0"/>
      <p:regular r:id="rId31"/>
      <p:bold r:id="rId32"/>
      <p:italic r:id="rId33"/>
      <p:boldItalic r:id="rId34"/>
    </p:embeddedFont>
    <p:embeddedFont>
      <p:font typeface="Verdana" panose="020B0604030504040204" pitchFamily="34" charset="0"/>
      <p:regular r:id="rId35"/>
      <p:bold r:id="rId36"/>
      <p:italic r:id="rId37"/>
      <p:boldItalic r:id="rId38"/>
    </p:embeddedFont>
    <p:embeddedFont>
      <p:font typeface="Calibri" panose="020F0502020204030204" pitchFamily="34" charset="0"/>
      <p:regular r:id="rId39"/>
      <p:bold r:id="rId40"/>
      <p:italic r:id="rId41"/>
      <p:boldItalic r:id="rId42"/>
    </p:embeddedFont>
    <p:embeddedFont>
      <p:font typeface="굴림" panose="020B0600000101010101" pitchFamily="34" charset="-127"/>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441" autoAdjust="0"/>
    <p:restoredTop sz="78172" autoAdjust="0"/>
  </p:normalViewPr>
  <p:slideViewPr>
    <p:cSldViewPr>
      <p:cViewPr varScale="1">
        <p:scale>
          <a:sx n="114" d="100"/>
          <a:sy n="114" d="100"/>
        </p:scale>
        <p:origin x="2304" y="108"/>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384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DBCEA4-DD23-412C-BC2E-D27CCE1FB548}" type="datetimeFigureOut">
              <a:rPr lang="en-US" smtClean="0"/>
              <a:t>8/10/2017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4669BA-E976-4C06-A73D-251118AC4C2D}" type="slidenum">
              <a:rPr lang="en-US" smtClean="0"/>
              <a:t>‹#›</a:t>
            </a:fld>
            <a:endParaRPr lang="en-US"/>
          </a:p>
        </p:txBody>
      </p:sp>
    </p:spTree>
    <p:extLst>
      <p:ext uri="{BB962C8B-B14F-4D97-AF65-F5344CB8AC3E}">
        <p14:creationId xmlns:p14="http://schemas.microsoft.com/office/powerpoint/2010/main" val="163246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Presentation: </a:t>
            </a:r>
            <a:r>
              <a:rPr lang="en-US" sz="1000" b="1">
                <a:latin typeface="Arial"/>
                <a:ea typeface="Calibri"/>
                <a:cs typeface="Times New Roman"/>
              </a:rPr>
              <a:t>75 minutes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Lab: </a:t>
            </a:r>
            <a:r>
              <a:rPr lang="en-US" sz="1000" b="1">
                <a:latin typeface="Arial"/>
                <a:ea typeface="Calibri"/>
                <a:cs typeface="Times New Roman"/>
              </a:rPr>
              <a:t>120 minutes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After completing this module, students will be able to:</a:t>
            </a:r>
            <a:endParaRPr lang="en-US" sz="1000">
              <a:latin typeface="Arial"/>
              <a:ea typeface="Calibri"/>
              <a:cs typeface="Times New Roman"/>
            </a:endParaRPr>
          </a:p>
          <a:p>
            <a:pPr marL="342900" lvl="0" indent="-342900">
              <a:lnSpc>
                <a:spcPct val="115000"/>
              </a:lnSpc>
              <a:spcAft>
                <a:spcPts val="995"/>
              </a:spcAft>
              <a:buFont typeface="Symbol"/>
              <a:buChar char=""/>
            </a:pPr>
            <a:r>
              <a:rPr lang="en-US" sz="1000">
                <a:effectLst/>
                <a:latin typeface="Arial"/>
                <a:ea typeface="Times New Roman"/>
                <a:cs typeface="Segoe UI"/>
              </a:rPr>
              <a:t>Create and manage profile scripts.</a:t>
            </a:r>
            <a:endParaRPr lang="en-US" sz="1000">
              <a:effectLst/>
              <a:latin typeface="Arial"/>
              <a:ea typeface="Times New Roman"/>
              <a:cs typeface="Times New Roman"/>
            </a:endParaRPr>
          </a:p>
          <a:p>
            <a:pPr marL="342900" lvl="0" indent="-342900">
              <a:lnSpc>
                <a:spcPct val="115000"/>
              </a:lnSpc>
              <a:spcAft>
                <a:spcPts val="995"/>
              </a:spcAft>
              <a:buFont typeface="Symbol"/>
              <a:buChar char=""/>
            </a:pPr>
            <a:r>
              <a:rPr lang="en-US" sz="1000">
                <a:effectLst/>
                <a:latin typeface="Arial"/>
                <a:ea typeface="Times New Roman"/>
                <a:cs typeface="Segoe UI"/>
              </a:rPr>
              <a:t>Use advanced Windows PowerShell techniques to work with data.</a:t>
            </a:r>
            <a:endParaRPr lang="en-US" sz="1000">
              <a:effectLst/>
              <a:latin typeface="Arial"/>
              <a:ea typeface="Times New Roman"/>
              <a:cs typeface="Times New Roman"/>
            </a:endParaRPr>
          </a:p>
          <a:p>
            <a:pPr>
              <a:lnSpc>
                <a:spcPct val="115000"/>
              </a:lnSpc>
              <a:spcAft>
                <a:spcPts val="1000"/>
              </a:spcAft>
            </a:pPr>
            <a:r>
              <a:rPr lang="en-US" sz="1000" b="1">
                <a:latin typeface="Arial"/>
                <a:ea typeface="Calibri"/>
                <a:cs typeface="Times New Roman"/>
              </a:rPr>
              <a:t>Required materials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To teach this module, you need the Microsoft PowerPoint file </a:t>
            </a:r>
            <a:r>
              <a:rPr lang="en-US" sz="1000" b="1">
                <a:latin typeface="Arial"/>
                <a:ea typeface="Calibri"/>
                <a:cs typeface="Times New Roman"/>
              </a:rPr>
              <a:t>10961C_12.pptx</a:t>
            </a:r>
            <a:r>
              <a:rPr lang="en-US" sz="1000">
                <a:latin typeface="Arial"/>
                <a:ea typeface="Calibri"/>
                <a:cs typeface="Times New Roman"/>
              </a:rPr>
              <a:t>.</a:t>
            </a:r>
          </a:p>
          <a:p>
            <a:pPr>
              <a:lnSpc>
                <a:spcPct val="115000"/>
              </a:lnSpc>
              <a:spcAft>
                <a:spcPts val="1000"/>
              </a:spcAft>
            </a:pPr>
            <a:r>
              <a:rPr lang="en-US" sz="1000" b="1">
                <a:latin typeface="Arial"/>
                <a:ea typeface="Calibri"/>
                <a:cs typeface="Times New Roman"/>
              </a:rPr>
              <a:t>Preparation tasks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To prepare for this module, you should:</a:t>
            </a:r>
          </a:p>
          <a:p>
            <a:pPr marL="342900" lvl="0" indent="-342900">
              <a:lnSpc>
                <a:spcPct val="115000"/>
              </a:lnSpc>
              <a:spcAft>
                <a:spcPts val="995"/>
              </a:spcAft>
              <a:buFont typeface="Symbol"/>
              <a:buChar char=""/>
            </a:pPr>
            <a:r>
              <a:rPr lang="en-US" sz="1000">
                <a:effectLst/>
                <a:latin typeface="Arial"/>
                <a:ea typeface="Times New Roman"/>
                <a:cs typeface="Times New Roman"/>
              </a:rPr>
              <a:t>Read all of this module’s materials.</a:t>
            </a:r>
          </a:p>
          <a:p>
            <a:pPr marL="342900" lvl="0" indent="-342900">
              <a:lnSpc>
                <a:spcPct val="115000"/>
              </a:lnSpc>
              <a:spcAft>
                <a:spcPts val="995"/>
              </a:spcAft>
              <a:buFont typeface="Symbol"/>
              <a:buChar char=""/>
            </a:pPr>
            <a:r>
              <a:rPr lang="en-US" sz="1000">
                <a:effectLst/>
                <a:latin typeface="Arial"/>
                <a:ea typeface="Times New Roman"/>
                <a:cs typeface="Times New Roman"/>
              </a:rPr>
              <a:t>Practice performing the demonstrations and labs.</a:t>
            </a:r>
          </a:p>
          <a:p>
            <a:pPr marL="342900" lvl="0" indent="-342900">
              <a:lnSpc>
                <a:spcPct val="115000"/>
              </a:lnSpc>
              <a:spcAft>
                <a:spcPts val="995"/>
              </a:spcAft>
              <a:buFont typeface="Symbol"/>
              <a:buChar char=""/>
            </a:pPr>
            <a:r>
              <a:rPr lang="en-US" sz="100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US" sz="1000">
                <a:latin typeface="Arial"/>
                <a:ea typeface="Calibri"/>
                <a:cs typeface="Times New Roman"/>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 </a:t>
            </a:r>
          </a:p>
        </p:txBody>
      </p:sp>
      <p:sp>
        <p:nvSpPr>
          <p:cNvPr id="4" name="Slide Number Placeholder 3"/>
          <p:cNvSpPr>
            <a:spLocks noGrp="1"/>
          </p:cNvSpPr>
          <p:nvPr>
            <p:ph type="sldNum" sz="quarter" idx="10"/>
          </p:nvPr>
        </p:nvSpPr>
        <p:spPr/>
        <p:txBody>
          <a:bodyPr/>
          <a:lstStyle/>
          <a:p>
            <a:fld id="{804669BA-E976-4C06-A73D-251118AC4C2D}"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a:rPr>
              <a:t>12: Using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2349935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Explain how to use the </a:t>
            </a:r>
            <a:r>
              <a:rPr lang="en-US" sz="1000" b="1">
                <a:latin typeface="Arial"/>
                <a:ea typeface="Calibri"/>
                <a:cs typeface="Times New Roman"/>
              </a:rPr>
              <a:t>-in</a:t>
            </a:r>
            <a:r>
              <a:rPr lang="en-US" sz="1000">
                <a:latin typeface="Arial"/>
                <a:ea typeface="Calibri"/>
                <a:cs typeface="Times New Roman"/>
              </a:rPr>
              <a:t>, </a:t>
            </a:r>
            <a:r>
              <a:rPr lang="en-US" sz="1000" b="1">
                <a:latin typeface="Arial"/>
                <a:ea typeface="Calibri"/>
                <a:cs typeface="Times New Roman"/>
              </a:rPr>
              <a:t>-notin</a:t>
            </a:r>
            <a:r>
              <a:rPr lang="en-US" sz="1000">
                <a:latin typeface="Arial"/>
                <a:ea typeface="Calibri"/>
                <a:cs typeface="Times New Roman"/>
              </a:rPr>
              <a:t>, </a:t>
            </a:r>
            <a:r>
              <a:rPr lang="en-US" sz="1000" b="1">
                <a:latin typeface="Arial"/>
                <a:ea typeface="Calibri"/>
                <a:cs typeface="Times New Roman"/>
              </a:rPr>
              <a:t>-contains</a:t>
            </a:r>
            <a:r>
              <a:rPr lang="en-US" sz="1000">
                <a:latin typeface="Arial"/>
                <a:ea typeface="Calibri"/>
                <a:cs typeface="Times New Roman"/>
              </a:rPr>
              <a:t>, and </a:t>
            </a:r>
            <a:r>
              <a:rPr lang="en-US" sz="1000" b="1">
                <a:latin typeface="Arial"/>
                <a:ea typeface="Calibri"/>
                <a:cs typeface="Times New Roman"/>
              </a:rPr>
              <a:t>-notcontains</a:t>
            </a:r>
            <a:r>
              <a:rPr lang="en-US" sz="1000">
                <a:latin typeface="Arial"/>
                <a:ea typeface="Calibri"/>
                <a:cs typeface="Times New Roman"/>
              </a:rPr>
              <a:t> operators to evaluate whether an item exists in an array.</a:t>
            </a:r>
          </a:p>
        </p:txBody>
      </p:sp>
      <p:sp>
        <p:nvSpPr>
          <p:cNvPr id="4" name="Slide Number Placeholder 3"/>
          <p:cNvSpPr>
            <a:spLocks noGrp="1"/>
          </p:cNvSpPr>
          <p:nvPr>
            <p:ph type="sldNum" sz="quarter" idx="10"/>
          </p:nvPr>
        </p:nvSpPr>
        <p:spPr/>
        <p:txBody>
          <a:bodyPr/>
          <a:lstStyle/>
          <a:p>
            <a:fld id="{804669BA-E976-4C06-A73D-251118AC4C2D}"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a:rPr>
              <a:t>12: Using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4222317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Describe how you can use regular expressions for pattern matching.</a:t>
            </a:r>
          </a:p>
        </p:txBody>
      </p:sp>
      <p:sp>
        <p:nvSpPr>
          <p:cNvPr id="4" name="Slide Number Placeholder 3"/>
          <p:cNvSpPr>
            <a:spLocks noGrp="1"/>
          </p:cNvSpPr>
          <p:nvPr>
            <p:ph type="sldNum" sz="quarter" idx="10"/>
          </p:nvPr>
        </p:nvSpPr>
        <p:spPr/>
        <p:txBody>
          <a:bodyPr/>
          <a:lstStyle/>
          <a:p>
            <a:fld id="{804669BA-E976-4C06-A73D-251118AC4C2D}"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a:rPr>
              <a:t>12: Using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3292986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steps for this demonstration are also available in </a:t>
            </a:r>
            <a:r>
              <a:rPr lang="en-US" sz="1000" b="1" dirty="0">
                <a:latin typeface="Arial"/>
                <a:ea typeface="Calibri"/>
                <a:cs typeface="Times New Roman"/>
              </a:rPr>
              <a:t>E:\Mod12\Democode\10961C_Mod12_Demo01.txt</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Leave the VMs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For this demonstration, you need the </a:t>
            </a:r>
            <a:r>
              <a:rPr lang="en-US" sz="1000" b="1" dirty="0">
                <a:latin typeface="Arial"/>
                <a:ea typeface="Calibri"/>
                <a:cs typeface="Times New Roman"/>
              </a:rPr>
              <a:t>10961C-LON-DC1</a:t>
            </a:r>
            <a:r>
              <a:rPr lang="en-US" sz="1000" dirty="0">
                <a:latin typeface="Arial"/>
                <a:ea typeface="Calibri"/>
                <a:cs typeface="Times New Roman"/>
              </a:rPr>
              <a:t> and </a:t>
            </a:r>
            <a:r>
              <a:rPr lang="en-US" sz="1000" b="1" dirty="0">
                <a:latin typeface="Arial"/>
                <a:ea typeface="Calibri"/>
                <a:cs typeface="Times New Roman"/>
              </a:rPr>
              <a:t>10961C-LON-CL1</a:t>
            </a:r>
            <a:r>
              <a:rPr lang="en-US" sz="1000" dirty="0">
                <a:latin typeface="Arial"/>
                <a:ea typeface="Calibri"/>
                <a:cs typeface="Times New Roman"/>
              </a:rPr>
              <a:t> VMs. Start each VM, and then sign in by using the user name </a:t>
            </a:r>
            <a:r>
              <a:rPr lang="en-US" sz="1000" b="1" dirty="0" err="1">
                <a:latin typeface="Arial"/>
                <a:ea typeface="Calibri"/>
                <a:cs typeface="Times New Roman"/>
              </a:rPr>
              <a:t>Adatum</a:t>
            </a:r>
            <a:r>
              <a:rPr lang="en-US" sz="1000" b="1" dirty="0">
                <a:latin typeface="Arial"/>
                <a:ea typeface="Calibri"/>
                <a:cs typeface="Times New Roman"/>
              </a:rPr>
              <a:t>\Administrator</a:t>
            </a:r>
            <a:r>
              <a:rPr lang="en-US" sz="1000" dirty="0">
                <a:latin typeface="Arial"/>
                <a:ea typeface="Calibri"/>
                <a:cs typeface="Times New Roman"/>
              </a:rPr>
              <a:t> and the password </a:t>
            </a:r>
            <a:r>
              <a:rPr lang="en-US" sz="1000" b="1" dirty="0">
                <a:latin typeface="Arial"/>
                <a:ea typeface="Calibri"/>
                <a:cs typeface="Times New Roman"/>
              </a:rPr>
              <a:t>Pa55w.rd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c</a:t>
            </a:r>
            <a:r>
              <a:rPr lang="en-US" sz="1000" dirty="0">
                <a:solidFill>
                  <a:srgbClr val="000000"/>
                </a:solidFill>
                <a:effectLst/>
                <a:latin typeface="Arial"/>
                <a:ea typeface="Times New Roman"/>
                <a:cs typeface="Times New Roman"/>
              </a:rPr>
              <a:t>lick </a:t>
            </a:r>
            <a:r>
              <a:rPr lang="en-US" sz="1000" b="1" dirty="0">
                <a:effectLst/>
                <a:latin typeface="Arial"/>
                <a:ea typeface="Times New Roman"/>
                <a:cs typeface="Times New Roman"/>
              </a:rPr>
              <a:t>Start</a:t>
            </a:r>
            <a:r>
              <a:rPr lang="en-US" sz="1000" dirty="0">
                <a:solidFill>
                  <a:srgbClr val="000000"/>
                </a:solidFill>
                <a:effectLst/>
                <a:latin typeface="Arial"/>
                <a:ea typeface="Times New Roman"/>
                <a:cs typeface="Times New Roman"/>
              </a:rPr>
              <a:t>, type </a:t>
            </a:r>
            <a:r>
              <a:rPr lang="en-US" sz="1000" b="1" dirty="0" err="1">
                <a:effectLst/>
                <a:latin typeface="Arial"/>
                <a:ea typeface="Times New Roman"/>
                <a:cs typeface="Times New Roman"/>
              </a:rPr>
              <a:t>powersh</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Windows PowerShell</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To see matching of a substring,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"A large string" -match "large" </a:t>
            </a:r>
          </a:p>
          <a:p>
            <a:pPr marL="342900" lvl="0" indent="-342900">
              <a:lnSpc>
                <a:spcPct val="115000"/>
              </a:lnSpc>
              <a:spcAft>
                <a:spcPts val="995"/>
              </a:spcAft>
              <a:buFont typeface="+mj-lt"/>
              <a:buAutoNum type="arabicPeriod" startAt="3"/>
            </a:pPr>
            <a:r>
              <a:rPr lang="en-US" sz="1000" dirty="0">
                <a:effectLst/>
                <a:latin typeface="Arial"/>
                <a:ea typeface="Times New Roman"/>
                <a:cs typeface="Times New Roman"/>
              </a:rPr>
              <a:t>To see that a dot matches one character,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"LON-DC1" -match "LON-DC."</a:t>
            </a:r>
          </a:p>
          <a:p>
            <a:pPr marL="342900" lvl="0" indent="-342900">
              <a:lnSpc>
                <a:spcPct val="115000"/>
              </a:lnSpc>
              <a:spcAft>
                <a:spcPts val="995"/>
              </a:spcAft>
              <a:buFont typeface="+mj-lt"/>
              <a:buAutoNum type="arabicPeriod" startAt="4"/>
            </a:pPr>
            <a:r>
              <a:rPr lang="en-US" sz="1000" dirty="0">
                <a:effectLst/>
                <a:latin typeface="Arial"/>
                <a:ea typeface="Times New Roman"/>
                <a:cs typeface="Times New Roman"/>
              </a:rPr>
              <a:t>To see that a dot does not match zero characters,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"LON-DC" -match "LON-DC." </a:t>
            </a:r>
          </a:p>
          <a:p>
            <a:pPr marL="342900" lvl="0" indent="-342900">
              <a:lnSpc>
                <a:spcPct val="115000"/>
              </a:lnSpc>
              <a:spcAft>
                <a:spcPts val="995"/>
              </a:spcAft>
              <a:buFont typeface="+mj-lt"/>
              <a:buAutoNum type="arabicPeriod" startAt="5"/>
            </a:pPr>
            <a:r>
              <a:rPr lang="en-US" sz="1000" dirty="0">
                <a:effectLst/>
                <a:latin typeface="Arial"/>
                <a:ea typeface="Times New Roman"/>
                <a:cs typeface="Times New Roman"/>
              </a:rPr>
              <a:t>To see that a question mark matches one character,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"LON-DC1" -match "LON-DC?" </a:t>
            </a:r>
          </a:p>
          <a:p>
            <a:pPr marL="342900" lvl="0" indent="-342900">
              <a:lnSpc>
                <a:spcPct val="115000"/>
              </a:lnSpc>
              <a:spcAft>
                <a:spcPts val="995"/>
              </a:spcAft>
              <a:buFont typeface="+mj-lt"/>
              <a:buAutoNum type="arabicPeriod" startAt="6"/>
            </a:pPr>
            <a:r>
              <a:rPr lang="en-US" sz="1000" dirty="0">
                <a:effectLst/>
                <a:latin typeface="Arial"/>
                <a:ea typeface="Times New Roman"/>
                <a:cs typeface="Times New Roman"/>
              </a:rPr>
              <a:t>To see that a question mark matches zero characters,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"LON-DC" -match "LON-DC?" </a:t>
            </a:r>
          </a:p>
        </p:txBody>
      </p:sp>
      <p:sp>
        <p:nvSpPr>
          <p:cNvPr id="4" name="Slide Number Placeholder 3"/>
          <p:cNvSpPr>
            <a:spLocks noGrp="1"/>
          </p:cNvSpPr>
          <p:nvPr>
            <p:ph type="sldNum" sz="quarter" idx="10"/>
          </p:nvPr>
        </p:nvSpPr>
        <p:spPr/>
        <p:txBody>
          <a:bodyPr/>
          <a:lstStyle/>
          <a:p>
            <a:fld id="{804669BA-E976-4C06-A73D-251118AC4C2D}"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a:rPr>
              <a:t>12: Using advanced Windows PowerShell techniques</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a:latin typeface="Arial"/>
              </a:rPr>
              <a:t>(More notes on the next slide)</a:t>
            </a:r>
            <a:endParaRPr lang="en-US" sz="1000">
              <a:latin typeface="Arial"/>
            </a:endParaRPr>
          </a:p>
        </p:txBody>
      </p:sp>
    </p:spTree>
    <p:extLst>
      <p:ext uri="{BB962C8B-B14F-4D97-AF65-F5344CB8AC3E}">
        <p14:creationId xmlns:p14="http://schemas.microsoft.com/office/powerpoint/2010/main" val="3638178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To see that a plus matches one instance of the preceding character,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"LON-DC1" -match "LON-DC+1" </a:t>
            </a: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Times New Roman"/>
              </a:rPr>
              <a:t>To see that a plus matches multiple instances of the preceding character,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"LON-DCCCC1" -match "LON-DC+1" </a:t>
            </a:r>
          </a:p>
          <a:p>
            <a:pPr marL="228600" lvl="0" indent="-2286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To see that a plus does not match zero instances of the preceding character,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"LON-D1" -match "LON-DC+1" </a:t>
            </a:r>
          </a:p>
          <a:p>
            <a:pPr marL="342900" lvl="0" indent="-342900">
              <a:lnSpc>
                <a:spcPct val="115000"/>
              </a:lnSpc>
              <a:spcAft>
                <a:spcPts val="995"/>
              </a:spcAft>
              <a:buFont typeface="+mj-lt"/>
              <a:buAutoNum type="arabicPeriod" startAt="10"/>
            </a:pPr>
            <a:r>
              <a:rPr lang="en-US" sz="1000" dirty="0">
                <a:solidFill>
                  <a:prstClr val="black"/>
                </a:solidFill>
                <a:latin typeface="Arial"/>
                <a:ea typeface="Times New Roman"/>
                <a:cs typeface="Times New Roman"/>
              </a:rPr>
              <a:t>To see that an asterisk matches one instance of the preceding character,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"LON-DC1" -match "LON-DC*1" </a:t>
            </a: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Times New Roman"/>
              </a:rPr>
              <a:t>To see that an asterisk matches multiple instances of the preceding character,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"LON-DCCCC1" -match "LON-DC*1" </a:t>
            </a: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To see that an asterisk matches zero instances of the preceding character,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"LON-D1" -match "LON-DC*1" </a:t>
            </a:r>
          </a:p>
          <a:p>
            <a:pPr marL="342900" lvl="0" indent="-342900">
              <a:lnSpc>
                <a:spcPct val="115000"/>
              </a:lnSpc>
              <a:spcAft>
                <a:spcPts val="995"/>
              </a:spcAft>
              <a:buFont typeface="+mj-lt"/>
              <a:buAutoNum type="arabicPeriod" startAt="13"/>
            </a:pPr>
            <a:r>
              <a:rPr lang="en-US" sz="1000" dirty="0">
                <a:solidFill>
                  <a:prstClr val="black"/>
                </a:solidFill>
                <a:latin typeface="Arial"/>
                <a:ea typeface="Times New Roman"/>
                <a:cs typeface="Times New Roman"/>
              </a:rPr>
              <a:t>To see that “\w” matches word characters,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"LON-DC1" -match "LON-DC\w" </a:t>
            </a:r>
          </a:p>
        </p:txBody>
      </p:sp>
      <p:sp>
        <p:nvSpPr>
          <p:cNvPr id="4" name="Slide Number Placeholder 3"/>
          <p:cNvSpPr>
            <a:spLocks noGrp="1"/>
          </p:cNvSpPr>
          <p:nvPr>
            <p:ph type="sldNum" sz="quarter" idx="10"/>
          </p:nvPr>
        </p:nvSpPr>
        <p:spPr/>
        <p:txBody>
          <a:bodyPr/>
          <a:lstStyle/>
          <a:p>
            <a:fld id="{804669BA-E976-4C06-A73D-251118AC4C2D}" type="slidenum">
              <a:rPr lang="en-US" smtClean="0"/>
              <a:t>13</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CA" sz="100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10961C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a:rPr>
              <a:t>12: Using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609699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Times New Roman"/>
              </a:rPr>
              <a:t>To see that “\s” matches space characters and not digits,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"LON-DC1" -match "LON-DC\s" </a:t>
            </a: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Times New Roman"/>
              </a:rPr>
              <a:t>To see that “\d” matches digit characters,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"LON-DC1" -match "LON-DC\d" </a:t>
            </a: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To see matching minimum and maximum instances of a character,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"1-1-1" -match "\d{1,3}-\d{1,3}-\d{1,3}" </a:t>
            </a:r>
          </a:p>
          <a:p>
            <a:pPr marL="342900" lvl="0" indent="-342900">
              <a:lnSpc>
                <a:spcPct val="115000"/>
              </a:lnSpc>
              <a:spcAft>
                <a:spcPts val="995"/>
              </a:spcAft>
              <a:buFont typeface="+mj-lt"/>
              <a:buAutoNum type="arabicPeriod" startAt="17"/>
            </a:pPr>
            <a:r>
              <a:rPr lang="en-US" sz="1000" dirty="0">
                <a:solidFill>
                  <a:prstClr val="black"/>
                </a:solidFill>
                <a:latin typeface="Arial"/>
                <a:ea typeface="Times New Roman"/>
                <a:cs typeface="Times New Roman"/>
              </a:rPr>
              <a:t>To see matching minimum and maximum instances of a character,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"1-123-1" -match "\d{1,3}-\d{1,3}-\d{1,3}" </a:t>
            </a:r>
          </a:p>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Times New Roman"/>
              </a:rPr>
              <a:t>To see matching minimum and maximum instances of a character fail,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"1-1234-1" -match "\d{1,3}-\d{1,3}-\d{1,3}" </a:t>
            </a:r>
          </a:p>
          <a:p>
            <a:pPr marL="342900" lvl="0" indent="-342900">
              <a:lnSpc>
                <a:spcPct val="115000"/>
              </a:lnSpc>
              <a:spcAft>
                <a:spcPts val="995"/>
              </a:spcAft>
              <a:buFont typeface="+mj-lt"/>
              <a:buAutoNum type="arabicPeriod" startAt="19"/>
            </a:pPr>
            <a:r>
              <a:rPr lang="en-US" sz="1000" dirty="0">
                <a:solidFill>
                  <a:prstClr val="black"/>
                </a:solidFill>
                <a:latin typeface="Arial"/>
                <a:ea typeface="Times New Roman"/>
                <a:cs typeface="Times New Roman"/>
              </a:rPr>
              <a:t>To see matching of a substring without defining start and end,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"1234" -match "\d{1,3}" </a:t>
            </a:r>
          </a:p>
          <a:p>
            <a:pPr marL="342900" lvl="0" indent="-342900">
              <a:lnSpc>
                <a:spcPct val="115000"/>
              </a:lnSpc>
              <a:spcAft>
                <a:spcPts val="995"/>
              </a:spcAft>
              <a:buFont typeface="+mj-lt"/>
              <a:buAutoNum type="arabicPeriod" startAt="20"/>
            </a:pPr>
            <a:r>
              <a:rPr lang="en-US" sz="1000" dirty="0">
                <a:solidFill>
                  <a:prstClr val="black"/>
                </a:solidFill>
                <a:latin typeface="Arial"/>
                <a:ea typeface="Times New Roman"/>
                <a:cs typeface="Times New Roman"/>
              </a:rPr>
              <a:t>To see matching of a string with the start and end defined fail,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"1234" -match "^\d{1,3}$" </a:t>
            </a:r>
          </a:p>
          <a:p>
            <a:pPr marL="342900" lvl="0" indent="-342900">
              <a:lnSpc>
                <a:spcPct val="115000"/>
              </a:lnSpc>
              <a:spcAft>
                <a:spcPts val="995"/>
              </a:spcAft>
              <a:buFont typeface="+mj-lt"/>
              <a:buAutoNum type="arabicPeriod" startAt="21"/>
            </a:pPr>
            <a:r>
              <a:rPr lang="en-US" sz="1000" dirty="0">
                <a:solidFill>
                  <a:srgbClr val="000000"/>
                </a:solidFill>
                <a:latin typeface="Arial"/>
                <a:ea typeface="Times New Roman"/>
                <a:cs typeface="Times New Roman"/>
              </a:rPr>
              <a:t>Close the Windows PowerShell prompt.</a:t>
            </a:r>
            <a:endParaRPr lang="en-US" dirty="0"/>
          </a:p>
        </p:txBody>
      </p:sp>
      <p:sp>
        <p:nvSpPr>
          <p:cNvPr id="4" name="Slide Number Placeholder 3"/>
          <p:cNvSpPr>
            <a:spLocks noGrp="1"/>
          </p:cNvSpPr>
          <p:nvPr>
            <p:ph type="sldNum" sz="quarter" idx="10"/>
          </p:nvPr>
        </p:nvSpPr>
        <p:spPr/>
        <p:txBody>
          <a:bodyPr/>
          <a:lstStyle/>
          <a:p>
            <a:fld id="{804669BA-E976-4C06-A73D-251118AC4C2D}" type="slidenum">
              <a:rPr lang="en-US" smtClean="0"/>
              <a:t>14</a:t>
            </a:fld>
            <a:endParaRPr lang="en-US"/>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10961C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a:rPr>
              <a:t>12: Using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1078296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Describe how you can use the format operator to format text.</a:t>
            </a:r>
          </a:p>
        </p:txBody>
      </p:sp>
      <p:sp>
        <p:nvSpPr>
          <p:cNvPr id="4" name="Slide Number Placeholder 3"/>
          <p:cNvSpPr>
            <a:spLocks noGrp="1"/>
          </p:cNvSpPr>
          <p:nvPr>
            <p:ph type="sldNum" sz="quarter" idx="10"/>
          </p:nvPr>
        </p:nvSpPr>
        <p:spPr/>
        <p:txBody>
          <a:bodyPr/>
          <a:lstStyle/>
          <a:p>
            <a:fld id="{804669BA-E976-4C06-A73D-251118AC4C2D}"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a:rPr>
              <a:t>12: Using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1792304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steps for this demonstration are also available in </a:t>
            </a:r>
            <a:r>
              <a:rPr lang="en-US" sz="1000" b="1" dirty="0">
                <a:latin typeface="Arial"/>
                <a:ea typeface="Calibri"/>
                <a:cs typeface="Times New Roman"/>
              </a:rPr>
              <a:t>E:\Mod12\Democode\10961C_Mod12_Demo02.txt</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Leave the VMs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For this demonstration, you need the </a:t>
            </a:r>
            <a:r>
              <a:rPr lang="en-US" sz="1000" b="1" dirty="0">
                <a:latin typeface="Arial"/>
                <a:ea typeface="Calibri"/>
                <a:cs typeface="Times New Roman"/>
              </a:rPr>
              <a:t>10961C-LON-DC1</a:t>
            </a:r>
            <a:r>
              <a:rPr lang="en-US" sz="1000" dirty="0">
                <a:latin typeface="Arial"/>
                <a:ea typeface="Calibri"/>
                <a:cs typeface="Times New Roman"/>
              </a:rPr>
              <a:t> and </a:t>
            </a:r>
            <a:r>
              <a:rPr lang="en-US" sz="1000" b="1" dirty="0">
                <a:latin typeface="Arial"/>
                <a:ea typeface="Calibri"/>
                <a:cs typeface="Times New Roman"/>
              </a:rPr>
              <a:t>10961C-LON-CL1</a:t>
            </a:r>
            <a:r>
              <a:rPr lang="en-US" sz="1000" dirty="0">
                <a:latin typeface="Arial"/>
                <a:ea typeface="Calibri"/>
                <a:cs typeface="Times New Roman"/>
              </a:rPr>
              <a:t> VMs. Start each VM, and then sign in by using the user name </a:t>
            </a:r>
            <a:r>
              <a:rPr lang="en-US" sz="1000" b="1" dirty="0" err="1">
                <a:latin typeface="Arial"/>
                <a:ea typeface="Calibri"/>
                <a:cs typeface="Times New Roman"/>
              </a:rPr>
              <a:t>Adatum</a:t>
            </a:r>
            <a:r>
              <a:rPr lang="en-US" sz="1000" b="1" dirty="0">
                <a:latin typeface="Arial"/>
                <a:ea typeface="Calibri"/>
                <a:cs typeface="Times New Roman"/>
              </a:rPr>
              <a:t>\Administrator</a:t>
            </a:r>
            <a:r>
              <a:rPr lang="en-US" sz="1000" dirty="0">
                <a:latin typeface="Arial"/>
                <a:ea typeface="Calibri"/>
                <a:cs typeface="Times New Roman"/>
              </a:rPr>
              <a:t> and the password </a:t>
            </a:r>
            <a:r>
              <a:rPr lang="en-US" sz="1000" b="1" dirty="0">
                <a:latin typeface="Arial"/>
                <a:ea typeface="Calibri"/>
                <a:cs typeface="Times New Roman"/>
              </a:rPr>
              <a:t>Pa55w.rd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c</a:t>
            </a:r>
            <a:r>
              <a:rPr lang="en-US" sz="1000" dirty="0">
                <a:solidFill>
                  <a:srgbClr val="000000"/>
                </a:solidFill>
                <a:effectLst/>
                <a:latin typeface="Arial"/>
                <a:ea typeface="Times New Roman"/>
                <a:cs typeface="Times New Roman"/>
              </a:rPr>
              <a:t>lick </a:t>
            </a:r>
            <a:r>
              <a:rPr lang="en-US" sz="1000" b="1" dirty="0">
                <a:effectLst/>
                <a:latin typeface="Arial"/>
                <a:ea typeface="Times New Roman"/>
                <a:cs typeface="Times New Roman"/>
              </a:rPr>
              <a:t>Start</a:t>
            </a:r>
            <a:r>
              <a:rPr lang="en-US" sz="1000" dirty="0">
                <a:solidFill>
                  <a:srgbClr val="000000"/>
                </a:solidFill>
                <a:effectLst/>
                <a:latin typeface="Arial"/>
                <a:ea typeface="Times New Roman"/>
                <a:cs typeface="Times New Roman"/>
              </a:rPr>
              <a:t>, type </a:t>
            </a:r>
            <a:r>
              <a:rPr lang="en-US" sz="1000" b="1" dirty="0" err="1">
                <a:effectLst/>
                <a:latin typeface="Arial"/>
                <a:ea typeface="Times New Roman"/>
                <a:cs typeface="Times New Roman"/>
              </a:rPr>
              <a:t>powersh</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Windows PowerShell</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To see index numbers for the format operator,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"File name: {0} File size: {1}" -f "Test.txt",20023.34587 </a:t>
            </a:r>
          </a:p>
          <a:p>
            <a:pPr marL="342900" lvl="0" indent="-342900">
              <a:lnSpc>
                <a:spcPct val="115000"/>
              </a:lnSpc>
              <a:spcAft>
                <a:spcPts val="995"/>
              </a:spcAft>
              <a:buFont typeface="+mj-lt"/>
              <a:buAutoNum type="arabicPeriod" startAt="3"/>
            </a:pPr>
            <a:r>
              <a:rPr lang="en-US" sz="1000" dirty="0">
                <a:effectLst/>
                <a:latin typeface="Arial"/>
                <a:ea typeface="Times New Roman"/>
                <a:cs typeface="Times New Roman"/>
              </a:rPr>
              <a:t>To see index numbers for the format operator,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"File name: {1} File size: {0}" -f "Test.txt",20023.34587 </a:t>
            </a:r>
          </a:p>
          <a:p>
            <a:pPr marL="342900" lvl="0" indent="-342900">
              <a:lnSpc>
                <a:spcPct val="115000"/>
              </a:lnSpc>
              <a:spcAft>
                <a:spcPts val="995"/>
              </a:spcAft>
              <a:buFont typeface="+mj-lt"/>
              <a:buAutoNum type="arabicPeriod" startAt="4"/>
            </a:pPr>
            <a:r>
              <a:rPr lang="en-US" sz="1000" dirty="0">
                <a:effectLst/>
                <a:latin typeface="Arial"/>
                <a:ea typeface="Times New Roman"/>
                <a:cs typeface="Times New Roman"/>
              </a:rPr>
              <a:t>To see alignment,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"File name: {0,-15} File size: {1,12}" -f "Test.txt",20023.34587 </a:t>
            </a:r>
          </a:p>
          <a:p>
            <a:pPr marL="342900" lvl="0" indent="-342900">
              <a:lnSpc>
                <a:spcPct val="115000"/>
              </a:lnSpc>
              <a:spcAft>
                <a:spcPts val="995"/>
              </a:spcAft>
              <a:buFont typeface="+mj-lt"/>
              <a:buAutoNum type="arabicPeriod" startAt="5"/>
            </a:pPr>
            <a:r>
              <a:rPr lang="en-US" sz="1000" dirty="0">
                <a:effectLst/>
                <a:latin typeface="Arial"/>
                <a:ea typeface="Times New Roman"/>
                <a:cs typeface="Times New Roman"/>
              </a:rPr>
              <a:t>To see the fixed-point format string,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"File name: {0,-15} File size: {1,12:f2}" -f "Test.txt",20023.34587 </a:t>
            </a:r>
          </a:p>
          <a:p>
            <a:pPr marL="342900" lvl="0" indent="-342900">
              <a:lnSpc>
                <a:spcPct val="115000"/>
              </a:lnSpc>
              <a:spcAft>
                <a:spcPts val="995"/>
              </a:spcAft>
              <a:buFont typeface="+mj-lt"/>
              <a:buAutoNum type="arabicPeriod" startAt="6"/>
            </a:pPr>
            <a:r>
              <a:rPr lang="en-US" sz="1000" dirty="0">
                <a:effectLst/>
                <a:latin typeface="Arial"/>
                <a:ea typeface="Times New Roman"/>
                <a:cs typeface="Times New Roman"/>
              </a:rPr>
              <a:t>To see the number format string,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"File name: {0,-15} File size: {1,12:n2}" -f "Test.txt",20023.34587 </a:t>
            </a:r>
          </a:p>
          <a:p>
            <a:pPr marL="342900" lvl="0" indent="-342900">
              <a:lnSpc>
                <a:spcPct val="115000"/>
              </a:lnSpc>
              <a:spcAft>
                <a:spcPts val="995"/>
              </a:spcAft>
              <a:buFont typeface="+mj-lt"/>
              <a:buAutoNum type="arabicPeriod" startAt="7"/>
            </a:pPr>
            <a:r>
              <a:rPr lang="en-US" sz="1000" dirty="0">
                <a:effectLst/>
                <a:latin typeface="Arial"/>
                <a:ea typeface="Times New Roman"/>
                <a:cs typeface="Times New Roman"/>
              </a:rPr>
              <a:t>To see the currency format string,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"Expense name: {0,-15} Cost: {1,12:c}" -f ”Dinner”,53.25 </a:t>
            </a:r>
          </a:p>
        </p:txBody>
      </p:sp>
      <p:sp>
        <p:nvSpPr>
          <p:cNvPr id="4" name="Slide Number Placeholder 3"/>
          <p:cNvSpPr>
            <a:spLocks noGrp="1"/>
          </p:cNvSpPr>
          <p:nvPr>
            <p:ph type="sldNum" sz="quarter" idx="10"/>
          </p:nvPr>
        </p:nvSpPr>
        <p:spPr/>
        <p:txBody>
          <a:bodyPr/>
          <a:lstStyle/>
          <a:p>
            <a:fld id="{804669BA-E976-4C06-A73D-251118AC4C2D}"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a:rPr>
              <a:t>12: Using advanced Windows PowerShell techniques</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a:latin typeface="Arial"/>
              </a:rPr>
              <a:t>(More notes on the next slide)</a:t>
            </a:r>
            <a:endParaRPr lang="en-US" sz="1000">
              <a:latin typeface="Arial"/>
            </a:endParaRPr>
          </a:p>
        </p:txBody>
      </p:sp>
    </p:spTree>
    <p:extLst>
      <p:ext uri="{BB962C8B-B14F-4D97-AF65-F5344CB8AC3E}">
        <p14:creationId xmlns:p14="http://schemas.microsoft.com/office/powerpoint/2010/main" val="2675026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Times New Roman"/>
              </a:rPr>
              <a:t>To see a custom time format,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"{0,2:hh}:{0,2:mm}" -f (Get-Date) </a:t>
            </a: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Close the Windows PowerShell prompt.</a:t>
            </a:r>
            <a:endParaRPr lang="en-US" dirty="0"/>
          </a:p>
        </p:txBody>
      </p:sp>
      <p:sp>
        <p:nvSpPr>
          <p:cNvPr id="4" name="Slide Number Placeholder 3"/>
          <p:cNvSpPr>
            <a:spLocks noGrp="1"/>
          </p:cNvSpPr>
          <p:nvPr>
            <p:ph type="sldNum" sz="quarter" idx="10"/>
          </p:nvPr>
        </p:nvSpPr>
        <p:spPr/>
        <p:txBody>
          <a:bodyPr/>
          <a:lstStyle/>
          <a:p>
            <a:fld id="{804669BA-E976-4C06-A73D-251118AC4C2D}"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a:rPr>
              <a:t>12: Using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3032597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Describe how you can use the stop parsing symbol (</a:t>
            </a:r>
            <a:r>
              <a:rPr lang="en-US" sz="1000" b="1">
                <a:latin typeface="Arial"/>
                <a:ea typeface="Calibri"/>
                <a:cs typeface="Times New Roman"/>
              </a:rPr>
              <a:t>--%</a:t>
            </a:r>
            <a:r>
              <a:rPr lang="en-US" sz="1000">
                <a:latin typeface="Arial"/>
                <a:ea typeface="Calibri"/>
                <a:cs typeface="Times New Roman"/>
              </a:rPr>
              <a:t>) to ensure the correct interpretation of command arguments.</a:t>
            </a:r>
          </a:p>
        </p:txBody>
      </p:sp>
      <p:sp>
        <p:nvSpPr>
          <p:cNvPr id="4" name="Slide Number Placeholder 3"/>
          <p:cNvSpPr>
            <a:spLocks noGrp="1"/>
          </p:cNvSpPr>
          <p:nvPr>
            <p:ph type="sldNum" sz="quarter" idx="10"/>
          </p:nvPr>
        </p:nvSpPr>
        <p:spPr/>
        <p:txBody>
          <a:bodyPr/>
          <a:lstStyle/>
          <a:p>
            <a:fld id="{804669BA-E976-4C06-A73D-251118AC4C2D}"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a:rPr>
              <a:t>12: Using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2439967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Explain that while it is possible to manage NTFS permissions by using </a:t>
            </a:r>
            <a:r>
              <a:rPr lang="en-US" sz="1000" b="1">
                <a:latin typeface="Arial"/>
                <a:ea typeface="Calibri"/>
                <a:cs typeface="Times New Roman"/>
              </a:rPr>
              <a:t>Get-Acl</a:t>
            </a:r>
            <a:r>
              <a:rPr lang="en-US" sz="1000">
                <a:latin typeface="Arial"/>
                <a:ea typeface="Calibri"/>
                <a:cs typeface="Times New Roman"/>
              </a:rPr>
              <a:t> and </a:t>
            </a:r>
            <a:r>
              <a:rPr lang="en-US" sz="1000" b="1">
                <a:latin typeface="Arial"/>
                <a:ea typeface="Calibri"/>
                <a:cs typeface="Times New Roman"/>
              </a:rPr>
              <a:t>Set-Acl</a:t>
            </a:r>
            <a:r>
              <a:rPr lang="en-US" sz="1000">
                <a:latin typeface="Arial"/>
                <a:ea typeface="Calibri"/>
                <a:cs typeface="Times New Roman"/>
              </a:rPr>
              <a:t>, it is complex.</a:t>
            </a:r>
          </a:p>
        </p:txBody>
      </p:sp>
      <p:sp>
        <p:nvSpPr>
          <p:cNvPr id="4" name="Slide Number Placeholder 3"/>
          <p:cNvSpPr>
            <a:spLocks noGrp="1"/>
          </p:cNvSpPr>
          <p:nvPr>
            <p:ph type="sldNum" sz="quarter" idx="10"/>
          </p:nvPr>
        </p:nvSpPr>
        <p:spPr/>
        <p:txBody>
          <a:bodyPr/>
          <a:lstStyle/>
          <a:p>
            <a:fld id="{804669BA-E976-4C06-A73D-251118AC4C2D}"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a:rPr>
              <a:t>12: Using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1557323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Briefly describe the lessons in this module.</a:t>
            </a:r>
          </a:p>
        </p:txBody>
      </p:sp>
      <p:sp>
        <p:nvSpPr>
          <p:cNvPr id="4" name="Slide Number Placeholder 3"/>
          <p:cNvSpPr>
            <a:spLocks noGrp="1"/>
          </p:cNvSpPr>
          <p:nvPr>
            <p:ph type="sldNum" sz="quarter" idx="10"/>
          </p:nvPr>
        </p:nvSpPr>
        <p:spPr/>
        <p:txBody>
          <a:bodyPr/>
          <a:lstStyle/>
          <a:p>
            <a:fld id="{804669BA-E976-4C06-A73D-251118AC4C2D}"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a:rPr>
              <a:t>12: Using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14682096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steps for this demonstration are also available in </a:t>
            </a:r>
            <a:r>
              <a:rPr lang="en-US" sz="1000" b="1" dirty="0">
                <a:latin typeface="Arial"/>
                <a:ea typeface="Calibri"/>
                <a:cs typeface="Times New Roman"/>
              </a:rPr>
              <a:t>E:\Mod12\Democode\10961C_Mod12_Demo03.txt</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Revert all VMs.</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For this demonstration, you need the </a:t>
            </a:r>
            <a:r>
              <a:rPr lang="en-US" sz="1000" b="1" dirty="0">
                <a:latin typeface="Arial"/>
                <a:ea typeface="Calibri"/>
                <a:cs typeface="Times New Roman"/>
              </a:rPr>
              <a:t>10961C-LON-DC1</a:t>
            </a:r>
            <a:r>
              <a:rPr lang="en-US" sz="1000" dirty="0">
                <a:latin typeface="Arial"/>
                <a:ea typeface="Calibri"/>
                <a:cs typeface="Times New Roman"/>
              </a:rPr>
              <a:t> and </a:t>
            </a:r>
            <a:r>
              <a:rPr lang="en-US" sz="1000" b="1" dirty="0">
                <a:latin typeface="Arial"/>
                <a:ea typeface="Calibri"/>
                <a:cs typeface="Times New Roman"/>
              </a:rPr>
              <a:t>10961C-LON-CL1</a:t>
            </a:r>
            <a:r>
              <a:rPr lang="en-US" sz="1000" dirty="0">
                <a:latin typeface="Arial"/>
                <a:ea typeface="Calibri"/>
                <a:cs typeface="Times New Roman"/>
              </a:rPr>
              <a:t> VMs. Start each VM, and then sign in by using the user name </a:t>
            </a:r>
            <a:r>
              <a:rPr lang="en-US" sz="1000" b="1" dirty="0" err="1">
                <a:latin typeface="Arial"/>
                <a:ea typeface="Calibri"/>
                <a:cs typeface="Times New Roman"/>
              </a:rPr>
              <a:t>Adatum</a:t>
            </a:r>
            <a:r>
              <a:rPr lang="en-US" sz="1000" b="1" dirty="0">
                <a:latin typeface="Arial"/>
                <a:ea typeface="Calibri"/>
                <a:cs typeface="Times New Roman"/>
              </a:rPr>
              <a:t>\Administrator</a:t>
            </a:r>
            <a:r>
              <a:rPr lang="en-US" sz="1000" dirty="0">
                <a:latin typeface="Arial"/>
                <a:ea typeface="Calibri"/>
                <a:cs typeface="Times New Roman"/>
              </a:rPr>
              <a:t> and the password </a:t>
            </a:r>
            <a:r>
              <a:rPr lang="en-US" sz="1000" b="1" dirty="0">
                <a:latin typeface="Arial"/>
                <a:ea typeface="Calibri"/>
                <a:cs typeface="Times New Roman"/>
              </a:rPr>
              <a:t>Pa55w.rd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c</a:t>
            </a:r>
            <a:r>
              <a:rPr lang="en-US" sz="1000" dirty="0">
                <a:solidFill>
                  <a:srgbClr val="000000"/>
                </a:solidFill>
                <a:effectLst/>
                <a:latin typeface="Arial"/>
                <a:ea typeface="Times New Roman"/>
                <a:cs typeface="Times New Roman"/>
              </a:rPr>
              <a:t>lick </a:t>
            </a:r>
            <a:r>
              <a:rPr lang="en-US" sz="1000" b="1" dirty="0">
                <a:effectLst/>
                <a:latin typeface="Arial"/>
                <a:ea typeface="Times New Roman"/>
                <a:cs typeface="Times New Roman"/>
              </a:rPr>
              <a:t>Start</a:t>
            </a:r>
            <a:r>
              <a:rPr lang="en-US" sz="1000" dirty="0">
                <a:solidFill>
                  <a:srgbClr val="000000"/>
                </a:solidFill>
                <a:effectLst/>
                <a:latin typeface="Arial"/>
                <a:ea typeface="Times New Roman"/>
                <a:cs typeface="Times New Roman"/>
              </a:rPr>
              <a:t>, type </a:t>
            </a:r>
            <a:r>
              <a:rPr lang="en-US" sz="1000" b="1" dirty="0" err="1">
                <a:effectLst/>
                <a:latin typeface="Arial"/>
                <a:ea typeface="Times New Roman"/>
                <a:cs typeface="Times New Roman"/>
              </a:rPr>
              <a:t>powersh</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Windows PowerShell</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To create a new folder,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New-Item C:\test -</a:t>
            </a:r>
            <a:r>
              <a:rPr lang="en-US" sz="1000" dirty="0" err="1">
                <a:effectLst/>
                <a:latin typeface="Arial"/>
                <a:ea typeface="Times New Roman"/>
                <a:cs typeface="Times New Roman"/>
              </a:rPr>
              <a:t>ItemType</a:t>
            </a:r>
            <a:r>
              <a:rPr lang="en-US" sz="1000" dirty="0">
                <a:effectLst/>
                <a:latin typeface="Arial"/>
                <a:ea typeface="Times New Roman"/>
                <a:cs typeface="Times New Roman"/>
              </a:rPr>
              <a:t> Directory</a:t>
            </a:r>
          </a:p>
          <a:p>
            <a:pPr marL="342900" lvl="0" indent="-342900">
              <a:lnSpc>
                <a:spcPct val="115000"/>
              </a:lnSpc>
              <a:spcAft>
                <a:spcPts val="995"/>
              </a:spcAft>
              <a:buFont typeface="+mj-lt"/>
              <a:buAutoNum type="arabicPeriod" startAt="3"/>
            </a:pPr>
            <a:r>
              <a:rPr lang="en-US" sz="1000" dirty="0">
                <a:effectLst/>
                <a:latin typeface="Arial"/>
                <a:ea typeface="Times New Roman"/>
                <a:cs typeface="Times New Roman"/>
              </a:rPr>
              <a:t>To put the ACL for the folder in </a:t>
            </a:r>
            <a:r>
              <a:rPr lang="en-US" sz="1000" b="1" dirty="0">
                <a:effectLst/>
                <a:latin typeface="Arial"/>
                <a:ea typeface="Times New Roman"/>
                <a:cs typeface="Times New Roman"/>
              </a:rPr>
              <a:t>$</a:t>
            </a:r>
            <a:r>
              <a:rPr lang="en-US" sz="1000" b="1" dirty="0" err="1">
                <a:effectLst/>
                <a:latin typeface="Arial"/>
                <a:ea typeface="Times New Roman"/>
                <a:cs typeface="Times New Roman"/>
              </a:rPr>
              <a:t>acl</a:t>
            </a:r>
            <a:r>
              <a:rPr lang="en-US" sz="1000" dirty="0">
                <a:effectLst/>
                <a:latin typeface="Arial"/>
                <a:ea typeface="Times New Roman"/>
                <a:cs typeface="Times New Roman"/>
              </a:rPr>
              <a:t>,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a:t>
            </a:r>
            <a:r>
              <a:rPr lang="en-US" sz="1000" dirty="0" err="1">
                <a:effectLst/>
                <a:latin typeface="Arial"/>
                <a:ea typeface="Times New Roman"/>
                <a:cs typeface="Times New Roman"/>
              </a:rPr>
              <a:t>acl</a:t>
            </a:r>
            <a:r>
              <a:rPr lang="en-US" sz="1000" dirty="0">
                <a:effectLst/>
                <a:latin typeface="Arial"/>
                <a:ea typeface="Times New Roman"/>
                <a:cs typeface="Times New Roman"/>
              </a:rPr>
              <a:t> = Get-</a:t>
            </a:r>
            <a:r>
              <a:rPr lang="en-US" sz="1000" dirty="0" err="1">
                <a:effectLst/>
                <a:latin typeface="Arial"/>
                <a:ea typeface="Times New Roman"/>
                <a:cs typeface="Times New Roman"/>
              </a:rPr>
              <a:t>Acl</a:t>
            </a:r>
            <a:r>
              <a:rPr lang="en-US" sz="1000" dirty="0">
                <a:effectLst/>
                <a:latin typeface="Arial"/>
                <a:ea typeface="Times New Roman"/>
                <a:cs typeface="Times New Roman"/>
              </a:rPr>
              <a:t> C:\test</a:t>
            </a:r>
          </a:p>
          <a:p>
            <a:pPr marL="342900" lvl="0" indent="-342900">
              <a:lnSpc>
                <a:spcPct val="115000"/>
              </a:lnSpc>
              <a:spcAft>
                <a:spcPts val="995"/>
              </a:spcAft>
              <a:buFont typeface="+mj-lt"/>
              <a:buAutoNum type="arabicPeriod" startAt="4"/>
            </a:pPr>
            <a:r>
              <a:rPr lang="en-US" sz="1000" dirty="0">
                <a:effectLst/>
                <a:latin typeface="Arial"/>
                <a:ea typeface="Times New Roman"/>
                <a:cs typeface="Times New Roman"/>
              </a:rPr>
              <a:t>To view the contents of </a:t>
            </a:r>
            <a:r>
              <a:rPr lang="en-US" sz="1000" b="1" dirty="0">
                <a:effectLst/>
                <a:latin typeface="Arial"/>
                <a:ea typeface="Times New Roman"/>
                <a:cs typeface="Times New Roman"/>
              </a:rPr>
              <a:t>$</a:t>
            </a:r>
            <a:r>
              <a:rPr lang="en-US" sz="1000" b="1" dirty="0" err="1">
                <a:effectLst/>
                <a:latin typeface="Arial"/>
                <a:ea typeface="Times New Roman"/>
                <a:cs typeface="Times New Roman"/>
              </a:rPr>
              <a:t>acl</a:t>
            </a:r>
            <a:r>
              <a:rPr lang="en-US" sz="1000" dirty="0">
                <a:effectLst/>
                <a:latin typeface="Arial"/>
                <a:ea typeface="Times New Roman"/>
                <a:cs typeface="Times New Roman"/>
              </a:rPr>
              <a:t>,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a:t>
            </a:r>
            <a:r>
              <a:rPr lang="en-US" sz="1000" dirty="0" err="1">
                <a:effectLst/>
                <a:latin typeface="Arial"/>
                <a:ea typeface="Times New Roman"/>
                <a:cs typeface="Times New Roman"/>
              </a:rPr>
              <a:t>acl</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Times New Roman"/>
              </a:rPr>
              <a:t>To view a summary of access rules,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a:t>
            </a:r>
            <a:r>
              <a:rPr lang="en-US" sz="1000" dirty="0" err="1">
                <a:effectLst/>
                <a:latin typeface="Arial"/>
                <a:ea typeface="Times New Roman"/>
                <a:cs typeface="Times New Roman"/>
              </a:rPr>
              <a:t>acl.AccessToString</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effectLst/>
                <a:latin typeface="Arial"/>
                <a:ea typeface="Times New Roman"/>
                <a:cs typeface="Times New Roman"/>
              </a:rPr>
              <a:t>To view detailed access rules,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a:t>
            </a:r>
            <a:r>
              <a:rPr lang="en-US" sz="1000" dirty="0" err="1">
                <a:effectLst/>
                <a:latin typeface="Arial"/>
                <a:ea typeface="Times New Roman"/>
                <a:cs typeface="Times New Roman"/>
              </a:rPr>
              <a:t>acl.Access</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a:effectLst/>
                <a:latin typeface="Arial"/>
                <a:ea typeface="Times New Roman"/>
                <a:cs typeface="Times New Roman"/>
              </a:rPr>
              <a:t>To view the properties and methods for an ACL,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a:t>
            </a:r>
            <a:r>
              <a:rPr lang="en-US" sz="1000" dirty="0" err="1">
                <a:effectLst/>
                <a:latin typeface="Arial"/>
                <a:ea typeface="Times New Roman"/>
                <a:cs typeface="Times New Roman"/>
              </a:rPr>
              <a:t>acl</a:t>
            </a:r>
            <a:r>
              <a:rPr lang="en-US" sz="1000" dirty="0">
                <a:effectLst/>
                <a:latin typeface="Arial"/>
                <a:ea typeface="Times New Roman"/>
                <a:cs typeface="Times New Roman"/>
              </a:rPr>
              <a:t> | Get-Member</a:t>
            </a:r>
          </a:p>
        </p:txBody>
      </p:sp>
      <p:sp>
        <p:nvSpPr>
          <p:cNvPr id="4" name="Slide Number Placeholder 3"/>
          <p:cNvSpPr>
            <a:spLocks noGrp="1"/>
          </p:cNvSpPr>
          <p:nvPr>
            <p:ph type="sldNum" sz="quarter" idx="10"/>
          </p:nvPr>
        </p:nvSpPr>
        <p:spPr/>
        <p:txBody>
          <a:bodyPr/>
          <a:lstStyle/>
          <a:p>
            <a:fld id="{804669BA-E976-4C06-A73D-251118AC4C2D}"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a:rPr>
              <a:t>12: Using advanced Windows PowerShell techniques</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a:latin typeface="Arial"/>
              </a:rPr>
              <a:t>(More notes on the next slide)</a:t>
            </a:r>
            <a:endParaRPr lang="en-US" sz="1000">
              <a:latin typeface="Arial"/>
            </a:endParaRPr>
          </a:p>
        </p:txBody>
      </p:sp>
    </p:spTree>
    <p:extLst>
      <p:ext uri="{BB962C8B-B14F-4D97-AF65-F5344CB8AC3E}">
        <p14:creationId xmlns:p14="http://schemas.microsoft.com/office/powerpoint/2010/main" val="69725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Times New Roman"/>
              </a:rPr>
              <a:t>To disable inheritance and clear inherited permissions,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acl.SetAccessRuleProtection</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true,$false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To create a new access rule for </a:t>
            </a:r>
            <a:r>
              <a:rPr lang="en-US" sz="1000" b="1" dirty="0">
                <a:solidFill>
                  <a:prstClr val="black"/>
                </a:solidFill>
                <a:latin typeface="Arial"/>
                <a:ea typeface="Times New Roman"/>
                <a:cs typeface="Times New Roman"/>
              </a:rPr>
              <a:t>Administrators</a:t>
            </a:r>
            <a:r>
              <a:rPr lang="en-US" sz="1000" dirty="0">
                <a:solidFill>
                  <a:prstClr val="black"/>
                </a:solidFill>
                <a:latin typeface="Arial"/>
                <a:ea typeface="Times New Roman"/>
                <a:cs typeface="Times New Roman"/>
              </a:rPr>
              <a:t>,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$rule = New-Object </a:t>
            </a:r>
            <a:r>
              <a:rPr lang="en-US" sz="1000" dirty="0" err="1">
                <a:solidFill>
                  <a:prstClr val="black"/>
                </a:solidFill>
                <a:latin typeface="Arial"/>
                <a:ea typeface="Times New Roman"/>
                <a:cs typeface="Times New Roman"/>
              </a:rPr>
              <a:t>System.Security.AccessControl.FileSystemAccessRule</a:t>
            </a:r>
            <a:r>
              <a:rPr lang="en-US" sz="1000" dirty="0">
                <a:solidFill>
                  <a:prstClr val="black"/>
                </a:solidFill>
                <a:latin typeface="Arial"/>
                <a:ea typeface="Times New Roman"/>
                <a:cs typeface="Times New Roman"/>
              </a:rPr>
              <a:t>(“Administrators”,”</a:t>
            </a:r>
            <a:r>
              <a:rPr lang="en-US" sz="1000" dirty="0" err="1">
                <a:solidFill>
                  <a:prstClr val="black"/>
                </a:solidFill>
                <a:latin typeface="Arial"/>
                <a:ea typeface="Times New Roman"/>
                <a:cs typeface="Times New Roman"/>
              </a:rPr>
              <a:t>FullControl</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ContainerInherit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ObjectInherit</a:t>
            </a:r>
            <a:r>
              <a:rPr lang="en-US" sz="1000" dirty="0">
                <a:solidFill>
                  <a:prstClr val="black"/>
                </a:solidFill>
                <a:latin typeface="Arial"/>
                <a:ea typeface="Times New Roman"/>
                <a:cs typeface="Times New Roman"/>
              </a:rPr>
              <a:t>”, “None”, “Allow”)</a:t>
            </a:r>
          </a:p>
          <a:p>
            <a:pPr marL="342900" lvl="0" indent="-342900">
              <a:lnSpc>
                <a:spcPct val="115000"/>
              </a:lnSpc>
              <a:spcAft>
                <a:spcPts val="995"/>
              </a:spcAft>
              <a:buFont typeface="+mj-lt"/>
              <a:buAutoNum type="arabicPeriod" startAt="10"/>
            </a:pPr>
            <a:r>
              <a:rPr lang="en-US" sz="1000" dirty="0">
                <a:solidFill>
                  <a:prstClr val="black"/>
                </a:solidFill>
                <a:latin typeface="Arial"/>
                <a:ea typeface="Times New Roman"/>
                <a:cs typeface="Times New Roman"/>
              </a:rPr>
              <a:t>To add the access rule to the ACL,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acl.AddAccessRule</a:t>
            </a:r>
            <a:r>
              <a:rPr lang="en-US" sz="1000" dirty="0">
                <a:solidFill>
                  <a:prstClr val="black"/>
                </a:solidFill>
                <a:latin typeface="Arial"/>
                <a:ea typeface="Times New Roman"/>
                <a:cs typeface="Times New Roman"/>
              </a:rPr>
              <a:t>($rule)</a:t>
            </a: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Times New Roman"/>
              </a:rPr>
              <a:t>To apply the ACL to </a:t>
            </a:r>
            <a:r>
              <a:rPr lang="en-US" sz="1000" b="1" dirty="0">
                <a:solidFill>
                  <a:prstClr val="black"/>
                </a:solidFill>
                <a:latin typeface="Arial"/>
                <a:ea typeface="Times New Roman"/>
                <a:cs typeface="Times New Roman"/>
              </a:rPr>
              <a:t>C:\Test</a:t>
            </a:r>
            <a:r>
              <a:rPr lang="en-US" sz="1000" dirty="0">
                <a:solidFill>
                  <a:prstClr val="black"/>
                </a:solidFill>
                <a:latin typeface="Arial"/>
                <a:ea typeface="Times New Roman"/>
                <a:cs typeface="Times New Roman"/>
              </a:rPr>
              <a:t>,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Set-</a:t>
            </a:r>
            <a:r>
              <a:rPr lang="en-US" sz="1000" dirty="0" err="1">
                <a:solidFill>
                  <a:prstClr val="black"/>
                </a:solidFill>
                <a:latin typeface="Arial"/>
                <a:ea typeface="Times New Roman"/>
                <a:cs typeface="Times New Roman"/>
              </a:rPr>
              <a:t>Acl</a:t>
            </a:r>
            <a:r>
              <a:rPr lang="en-US" sz="1000" dirty="0">
                <a:solidFill>
                  <a:prstClr val="black"/>
                </a:solidFill>
                <a:latin typeface="Arial"/>
                <a:ea typeface="Times New Roman"/>
                <a:cs typeface="Times New Roman"/>
              </a:rPr>
              <a:t> C:\Test -</a:t>
            </a:r>
            <a:r>
              <a:rPr lang="en-US" sz="1000" dirty="0" err="1">
                <a:solidFill>
                  <a:prstClr val="black"/>
                </a:solidFill>
                <a:latin typeface="Arial"/>
                <a:ea typeface="Times New Roman"/>
                <a:cs typeface="Times New Roman"/>
              </a:rPr>
              <a:t>AclObject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acl</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To verify that the permissions were modified,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Get-</a:t>
            </a:r>
            <a:r>
              <a:rPr lang="en-US" sz="1000" dirty="0" err="1">
                <a:solidFill>
                  <a:prstClr val="black"/>
                </a:solidFill>
                <a:latin typeface="Arial"/>
                <a:ea typeface="Times New Roman"/>
                <a:cs typeface="Times New Roman"/>
              </a:rPr>
              <a:t>Acl</a:t>
            </a:r>
            <a:r>
              <a:rPr lang="en-US" sz="1000" dirty="0">
                <a:solidFill>
                  <a:prstClr val="black"/>
                </a:solidFill>
                <a:latin typeface="Arial"/>
                <a:ea typeface="Times New Roman"/>
                <a:cs typeface="Times New Roman"/>
              </a:rPr>
              <a:t> C:\Test | FL</a:t>
            </a:r>
          </a:p>
          <a:p>
            <a:pPr marL="342900" lvl="0" indent="-342900">
              <a:lnSpc>
                <a:spcPct val="115000"/>
              </a:lnSpc>
              <a:spcAft>
                <a:spcPts val="995"/>
              </a:spcAft>
              <a:buFont typeface="+mj-lt"/>
              <a:buAutoNum type="arabicPeriod" startAt="13"/>
            </a:pPr>
            <a:r>
              <a:rPr lang="en-US" sz="1000" dirty="0">
                <a:solidFill>
                  <a:prstClr val="black"/>
                </a:solidFill>
                <a:latin typeface="Arial"/>
                <a:ea typeface="Times New Roman"/>
                <a:cs typeface="Times New Roman"/>
              </a:rPr>
              <a:t>Close the Windows PowerShell prompt.</a:t>
            </a:r>
            <a:endParaRPr lang="en-US" dirty="0"/>
          </a:p>
        </p:txBody>
      </p:sp>
      <p:sp>
        <p:nvSpPr>
          <p:cNvPr id="4" name="Slide Number Placeholder 3"/>
          <p:cNvSpPr>
            <a:spLocks noGrp="1"/>
          </p:cNvSpPr>
          <p:nvPr>
            <p:ph type="sldNum" sz="quarter" idx="10"/>
          </p:nvPr>
        </p:nvSpPr>
        <p:spPr/>
        <p:txBody>
          <a:bodyPr/>
          <a:lstStyle/>
          <a:p>
            <a:fld id="{804669BA-E976-4C06-A73D-251118AC4C2D}" type="slidenum">
              <a:rPr lang="en-US" smtClean="0"/>
              <a:t>21</a:t>
            </a:fld>
            <a:endParaRPr lang="en-US"/>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10961C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a:rPr>
              <a:t>12: Using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517025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Explain the different methods for logging Windows PowerShell activity.</a:t>
            </a:r>
          </a:p>
        </p:txBody>
      </p:sp>
      <p:sp>
        <p:nvSpPr>
          <p:cNvPr id="4" name="Slide Number Placeholder 3"/>
          <p:cNvSpPr>
            <a:spLocks noGrp="1"/>
          </p:cNvSpPr>
          <p:nvPr>
            <p:ph type="sldNum" sz="quarter" idx="10"/>
          </p:nvPr>
        </p:nvSpPr>
        <p:spPr/>
        <p:txBody>
          <a:bodyPr/>
          <a:lstStyle/>
          <a:p>
            <a:fld id="{804669BA-E976-4C06-A73D-251118AC4C2D}"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a:rPr>
              <a:t>12: Using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2600094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Before the students begin the lab, read the lab scenario and display the </a:t>
            </a:r>
            <a:r>
              <a:rPr lang="en-US" sz="1000" dirty="0">
                <a:latin typeface="Arial"/>
                <a:ea typeface="Calibri"/>
                <a:cs typeface="Times New Roman"/>
              </a:rPr>
              <a:t>Lab Scenario </a:t>
            </a:r>
            <a:r>
              <a:rPr lang="en-US" sz="1000" dirty="0">
                <a:latin typeface="Arial"/>
                <a:ea typeface="Calibri"/>
                <a:cs typeface="Segoe UI"/>
              </a:rPr>
              <a:t>slide. The exercise scenarios give context to the lab and exercises and help to facilitate the discussion at the end of the lab. Remind students to complete the discussion questions after the last lab exercise.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1: Creating a profile script</a:t>
            </a:r>
          </a:p>
          <a:p>
            <a:pPr>
              <a:lnSpc>
                <a:spcPct val="115000"/>
              </a:lnSpc>
              <a:spcAft>
                <a:spcPts val="1000"/>
              </a:spcAft>
            </a:pPr>
            <a:r>
              <a:rPr lang="en-US" sz="1000" dirty="0">
                <a:latin typeface="Arial"/>
                <a:ea typeface="Calibri"/>
                <a:cs typeface="Times New Roman"/>
              </a:rPr>
              <a:t>You perform many server administration tasks from a Windows PowerShell prompt. As part of your administration, you often need to place all servers and all domain controllers in a variable. To reduce your workload, you have decided to use a profile script to automatically populate </a:t>
            </a:r>
            <a:r>
              <a:rPr lang="en-US" sz="1000" b="1" dirty="0">
                <a:latin typeface="Arial"/>
                <a:ea typeface="Calibri"/>
                <a:cs typeface="Times New Roman"/>
              </a:rPr>
              <a:t>$</a:t>
            </a:r>
            <a:r>
              <a:rPr lang="en-US" sz="1000" b="1" dirty="0" err="1">
                <a:latin typeface="Arial"/>
                <a:ea typeface="Calibri"/>
                <a:cs typeface="Times New Roman"/>
              </a:rPr>
              <a:t>MyDCs</a:t>
            </a:r>
            <a:r>
              <a:rPr lang="en-US" sz="1000" dirty="0">
                <a:latin typeface="Arial"/>
                <a:ea typeface="Calibri"/>
                <a:cs typeface="Times New Roman"/>
              </a:rPr>
              <a:t> and </a:t>
            </a:r>
            <a:r>
              <a:rPr lang="en-US" sz="1000" b="1" dirty="0">
                <a:latin typeface="Arial"/>
                <a:ea typeface="Calibri"/>
                <a:cs typeface="Times New Roman"/>
              </a:rPr>
              <a:t>$</a:t>
            </a:r>
            <a:r>
              <a:rPr lang="en-US" sz="1000" b="1" dirty="0" err="1">
                <a:latin typeface="Arial"/>
                <a:ea typeface="Calibri"/>
                <a:cs typeface="Times New Roman"/>
              </a:rPr>
              <a:t>MyServers</a:t>
            </a:r>
            <a:r>
              <a:rPr lang="en-US" sz="1000" dirty="0">
                <a:latin typeface="Arial"/>
                <a:ea typeface="Calibri"/>
                <a:cs typeface="Times New Roman"/>
              </a:rPr>
              <a:t> each time a user opens the Windows PowerShell prompt.</a:t>
            </a:r>
          </a:p>
          <a:p>
            <a:pPr>
              <a:lnSpc>
                <a:spcPct val="115000"/>
              </a:lnSpc>
              <a:spcAft>
                <a:spcPts val="1000"/>
              </a:spcAft>
            </a:pPr>
            <a:r>
              <a:rPr lang="en-US" sz="1000" b="1" dirty="0">
                <a:latin typeface="Arial"/>
                <a:ea typeface="Calibri"/>
                <a:cs typeface="Times New Roman"/>
              </a:rPr>
              <a:t>Exercise 2: Verifying the validity of an IP address</a:t>
            </a:r>
          </a:p>
          <a:p>
            <a:pPr>
              <a:lnSpc>
                <a:spcPct val="115000"/>
              </a:lnSpc>
              <a:spcAft>
                <a:spcPts val="1000"/>
              </a:spcAft>
            </a:pPr>
            <a:r>
              <a:rPr lang="en-US" sz="1000" dirty="0">
                <a:latin typeface="Arial"/>
                <a:ea typeface="Calibri"/>
                <a:cs typeface="Times New Roman"/>
              </a:rPr>
              <a:t>You have several scripts that obtain an IP address from user input. Some script users have been complaining that when they make a typing error, the script generates an error and stops, instead of allowing them to fix it. To improve your scripts, you are developing code that will verify the validity of an IP address based on its pattern and the values in each octet.</a:t>
            </a:r>
          </a:p>
          <a:p>
            <a:pPr>
              <a:lnSpc>
                <a:spcPct val="115000"/>
              </a:lnSpc>
              <a:spcAft>
                <a:spcPts val="1000"/>
              </a:spcAft>
            </a:pPr>
            <a:r>
              <a:rPr lang="en-US" sz="1000" b="1" dirty="0">
                <a:latin typeface="Arial"/>
                <a:ea typeface="Calibri"/>
                <a:cs typeface="Times New Roman"/>
              </a:rPr>
              <a:t>Exercise 3: Reporting disk information</a:t>
            </a:r>
          </a:p>
          <a:p>
            <a:pPr>
              <a:lnSpc>
                <a:spcPct val="115000"/>
              </a:lnSpc>
              <a:spcAft>
                <a:spcPts val="1000"/>
              </a:spcAft>
            </a:pPr>
            <a:r>
              <a:rPr lang="en-US" sz="1000" dirty="0">
                <a:latin typeface="Arial"/>
                <a:ea typeface="Calibri"/>
                <a:cs typeface="Times New Roman"/>
              </a:rPr>
              <a:t>Over the past few months, there have been several instances where servers have experienced errors because of low amounts of free disk space. Your supervisor has asked you to create a script that queries disk space on a remote server and writes the information to the screen in aligned columns. The disk space should display in gigabytes (GB).</a:t>
            </a:r>
          </a:p>
          <a:p>
            <a:pPr>
              <a:lnSpc>
                <a:spcPct val="115000"/>
              </a:lnSpc>
              <a:spcAft>
                <a:spcPts val="1000"/>
              </a:spcAft>
            </a:pPr>
            <a:r>
              <a:rPr lang="en-US" sz="1000" b="1" dirty="0">
                <a:latin typeface="Arial"/>
                <a:ea typeface="Calibri"/>
                <a:cs typeface="Times New Roman"/>
              </a:rPr>
              <a:t>Exercise 4: Querying NTFS permissions</a:t>
            </a:r>
          </a:p>
          <a:p>
            <a:pPr>
              <a:lnSpc>
                <a:spcPct val="115000"/>
              </a:lnSpc>
              <a:spcAft>
                <a:spcPts val="1000"/>
              </a:spcAft>
            </a:pPr>
            <a:r>
              <a:rPr lang="en-US" sz="1000" dirty="0">
                <a:latin typeface="Arial"/>
                <a:ea typeface="Calibri"/>
                <a:cs typeface="Times New Roman"/>
              </a:rPr>
              <a:t>You would like to speed up the process of viewing NTFS permissions on files and folders from a Windows PowerShell prompt. To support this, you are creating a module that can show a summary of permissions or detailed NTFS permissions that </a:t>
            </a:r>
            <a:r>
              <a:rPr lang="en-US" sz="1000" b="1" dirty="0">
                <a:latin typeface="Arial"/>
                <a:ea typeface="Calibri"/>
                <a:cs typeface="Times New Roman"/>
              </a:rPr>
              <a:t>Get-</a:t>
            </a:r>
            <a:r>
              <a:rPr lang="en-US" sz="1000" b="1" dirty="0" err="1">
                <a:latin typeface="Arial"/>
                <a:ea typeface="Calibri"/>
                <a:cs typeface="Times New Roman"/>
              </a:rPr>
              <a:t>Acl</a:t>
            </a:r>
            <a:r>
              <a:rPr lang="en-US" sz="1000" b="1" dirty="0">
                <a:latin typeface="Arial"/>
                <a:ea typeface="Calibri"/>
                <a:cs typeface="Times New Roman"/>
              </a:rPr>
              <a:t> </a:t>
            </a:r>
            <a:r>
              <a:rPr lang="en-US" sz="1000" dirty="0">
                <a:latin typeface="Arial"/>
                <a:ea typeface="Calibri"/>
                <a:cs typeface="Times New Roman"/>
              </a:rPr>
              <a:t>retrieves.</a:t>
            </a:r>
          </a:p>
        </p:txBody>
      </p:sp>
      <p:sp>
        <p:nvSpPr>
          <p:cNvPr id="4" name="Slide Number Placeholder 3"/>
          <p:cNvSpPr>
            <a:spLocks noGrp="1"/>
          </p:cNvSpPr>
          <p:nvPr>
            <p:ph type="sldNum" sz="quarter" idx="10"/>
          </p:nvPr>
        </p:nvSpPr>
        <p:spPr/>
        <p:txBody>
          <a:bodyPr/>
          <a:lstStyle/>
          <a:p>
            <a:fld id="{804669BA-E976-4C06-A73D-251118AC4C2D}"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a:rPr>
              <a:t>12: Using advanced Windows PowerShell techniques</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a:latin typeface="Arial"/>
              </a:rPr>
              <a:t>(More notes on the next slide)</a:t>
            </a:r>
            <a:endParaRPr lang="en-US" sz="1000">
              <a:latin typeface="Arial"/>
            </a:endParaRPr>
          </a:p>
        </p:txBody>
      </p:sp>
    </p:spTree>
    <p:extLst>
      <p:ext uri="{BB962C8B-B14F-4D97-AF65-F5344CB8AC3E}">
        <p14:creationId xmlns:p14="http://schemas.microsoft.com/office/powerpoint/2010/main" val="1530617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Exercise 5: Creating user accounts with passwords from a CSV file</a:t>
            </a:r>
          </a:p>
          <a:p>
            <a:pPr>
              <a:lnSpc>
                <a:spcPct val="115000"/>
              </a:lnSpc>
              <a:spcAft>
                <a:spcPts val="1000"/>
              </a:spcAft>
            </a:pPr>
            <a:r>
              <a:rPr lang="en-US" sz="1000" dirty="0">
                <a:latin typeface="Arial"/>
                <a:ea typeface="Calibri"/>
                <a:cs typeface="Times New Roman"/>
              </a:rPr>
              <a:t>The Human Resources department has installed a new management system. When new employees are hired, the Human Resources department enters their details into the new system. Each day, the system </a:t>
            </a:r>
            <a:r>
              <a:rPr lang="en-US" sz="1000" dirty="0">
                <a:solidFill>
                  <a:prstClr val="black"/>
                </a:solidFill>
                <a:latin typeface="Arial"/>
                <a:ea typeface="Calibri"/>
                <a:cs typeface="Times New Roman"/>
              </a:rPr>
              <a:t>generates a CSV file that contains an export of new employee information, which includes a temporary password that each new employee receives.</a:t>
            </a:r>
          </a:p>
          <a:p>
            <a:pPr lvl="0">
              <a:lnSpc>
                <a:spcPct val="115000"/>
              </a:lnSpc>
              <a:spcAft>
                <a:spcPts val="1000"/>
              </a:spcAft>
            </a:pPr>
            <a:r>
              <a:rPr lang="en-US" sz="1000" dirty="0">
                <a:solidFill>
                  <a:prstClr val="black"/>
                </a:solidFill>
                <a:latin typeface="Arial"/>
                <a:ea typeface="Calibri"/>
                <a:cs typeface="Times New Roman"/>
              </a:rPr>
              <a:t>You decide to create a script that will create new user accounts from the information in the CSV file. The script should create each new user account in the organizational unit (OU) that matches their department. Additionally, each new user account should be enabled when the script is complete.</a:t>
            </a:r>
            <a:endParaRPr lang="en-US" dirty="0"/>
          </a:p>
        </p:txBody>
      </p:sp>
      <p:sp>
        <p:nvSpPr>
          <p:cNvPr id="4" name="Slide Number Placeholder 3"/>
          <p:cNvSpPr>
            <a:spLocks noGrp="1"/>
          </p:cNvSpPr>
          <p:nvPr>
            <p:ph type="sldNum" sz="quarter" idx="10"/>
          </p:nvPr>
        </p:nvSpPr>
        <p:spPr/>
        <p:txBody>
          <a:bodyPr/>
          <a:lstStyle/>
          <a:p>
            <a:fld id="{804669BA-E976-4C06-A73D-251118AC4C2D}"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a:rPr>
              <a:t>12: Using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13060462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804669BA-E976-4C06-A73D-251118AC4C2D}"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a:rPr>
              <a:t>12: Using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9329561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When you created the value for the </a:t>
            </a:r>
            <a:r>
              <a:rPr lang="en-US" sz="1000" i="1">
                <a:latin typeface="Arial"/>
                <a:ea typeface="Calibri"/>
                <a:cs typeface="Times New Roman"/>
              </a:rPr>
              <a:t>‑Path</a:t>
            </a:r>
            <a:r>
              <a:rPr lang="en-US" sz="1000">
                <a:latin typeface="Arial"/>
                <a:ea typeface="Calibri"/>
                <a:cs typeface="Times New Roman"/>
              </a:rPr>
              <a:t> parameter while creating user accounts, is there a way that you could have automatically identified the current domain?</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Yes, you could have used the </a:t>
            </a:r>
            <a:r>
              <a:rPr lang="en-US" sz="1000" b="1">
                <a:latin typeface="Arial"/>
                <a:ea typeface="Calibri"/>
                <a:cs typeface="Times New Roman"/>
              </a:rPr>
              <a:t>Get-ADDomain</a:t>
            </a:r>
            <a:r>
              <a:rPr lang="en-US" sz="1000">
                <a:latin typeface="Arial"/>
                <a:ea typeface="Calibri"/>
                <a:cs typeface="Times New Roman"/>
              </a:rPr>
              <a:t> cmdlet to get the current domain. The name of the domain is stored in the </a:t>
            </a:r>
            <a:r>
              <a:rPr lang="en-US" sz="1000" b="1">
                <a:latin typeface="Arial"/>
                <a:ea typeface="Calibri"/>
                <a:cs typeface="Times New Roman"/>
              </a:rPr>
              <a:t>DistinguishedName</a:t>
            </a:r>
            <a:r>
              <a:rPr lang="en-US" sz="1000">
                <a:latin typeface="Arial"/>
                <a:ea typeface="Calibri"/>
                <a:cs typeface="Times New Roman"/>
              </a:rPr>
              <a:t> attribute.</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When you use the format operator to align columns, how do you know how wide to make the columns?</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You need to select the column width based on the data you expect to display. If you think that the data will only be five characters, then you can make the column just a little wider than that.</a:t>
            </a:r>
          </a:p>
        </p:txBody>
      </p:sp>
      <p:sp>
        <p:nvSpPr>
          <p:cNvPr id="4" name="Slide Number Placeholder 3"/>
          <p:cNvSpPr>
            <a:spLocks noGrp="1"/>
          </p:cNvSpPr>
          <p:nvPr>
            <p:ph type="sldNum" sz="quarter" idx="10"/>
          </p:nvPr>
        </p:nvSpPr>
        <p:spPr/>
        <p:txBody>
          <a:bodyPr/>
          <a:lstStyle/>
          <a:p>
            <a:fld id="{804669BA-E976-4C06-A73D-251118AC4C2D}"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a:rPr>
              <a:t>12: Using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3348105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If you are using the format operator to display a number, how do you specify the number of decimal places to include?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specify the number of decimal places for a number or fixed-point format string, you include an integer that specifies the number of decimal places. For example, n3 is a number with three decimal places.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Your organization has decided to log all use of Windows PowerShell on domain controllers. How will you do this?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enable module logging for all modules on the domain controllers by using a GPO. Module logging captures all Windows PowerShell commands that run and stores them in the Windows PowerShell operational event log. </a:t>
            </a:r>
          </a:p>
        </p:txBody>
      </p:sp>
      <p:sp>
        <p:nvSpPr>
          <p:cNvPr id="4" name="Slide Number Placeholder 3"/>
          <p:cNvSpPr>
            <a:spLocks noGrp="1"/>
          </p:cNvSpPr>
          <p:nvPr>
            <p:ph type="sldNum" sz="quarter" idx="10"/>
          </p:nvPr>
        </p:nvSpPr>
        <p:spPr/>
        <p:txBody>
          <a:bodyPr/>
          <a:lstStyle/>
          <a:p>
            <a:fld id="{804669BA-E976-4C06-A73D-251118AC4C2D}"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a:rPr>
              <a:t>12: Using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4469211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5"/>
            <a:ext cx="3038475" cy="347663"/>
          </a:xfrm>
        </p:spPr>
        <p:txBody>
          <a:bodyPr/>
          <a:lstStyle/>
          <a:p>
            <a:pPr>
              <a:defRPr/>
            </a:pPr>
            <a:r>
              <a:rPr lang="en-CA" b="1">
                <a:solidFill>
                  <a:srgbClr val="336699"/>
                </a:solidFill>
                <a:latin typeface="Arial"/>
              </a:rPr>
              <a:t>12: Using advanced Windows PowerShell techniques</a:t>
            </a:r>
            <a:endParaRPr lang="en-US" b="1">
              <a:solidFill>
                <a:srgbClr val="336699"/>
              </a:solidFill>
              <a:latin typeface="Arial"/>
            </a:endParaRP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b="1">
                <a:solidFill>
                  <a:srgbClr val="000000"/>
                </a:solidFill>
                <a:latin typeface="Arial"/>
              </a:rPr>
              <a:t>10961C</a:t>
            </a: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28</a:t>
            </a:fld>
            <a:endParaRPr lang="en-US"/>
          </a:p>
        </p:txBody>
      </p:sp>
      <p:sp>
        <p:nvSpPr>
          <p:cNvPr id="33797" name="Rectangle 2"/>
          <p:cNvSpPr>
            <a:spLocks noGrp="1" noRot="1" noChangeAspect="1" noChangeArrowheads="1" noTextEdit="1"/>
          </p:cNvSpPr>
          <p:nvPr>
            <p:ph type="sldImg"/>
          </p:nvPr>
        </p:nvSpPr>
        <p:spPr>
          <a:xfrm>
            <a:off x="4341813" y="92075"/>
            <a:ext cx="2393950" cy="1795463"/>
          </a:xfrm>
          <a:ln/>
        </p:spPr>
      </p:sp>
      <p:sp>
        <p:nvSpPr>
          <p:cNvPr id="33798" name="Rectangle 3"/>
          <p:cNvSpPr>
            <a:spLocks noGrp="1" noChangeArrowheads="1"/>
          </p:cNvSpPr>
          <p:nvPr>
            <p:ph type="body" idx="1"/>
          </p:nvPr>
        </p:nvSpPr>
        <p:spPr>
          <a:xfrm>
            <a:off x="307493" y="2000251"/>
            <a:ext cx="6149837" cy="5558852"/>
          </a:xfrm>
          <a:noFill/>
          <a:ln/>
        </p:spPr>
        <p:txBody>
          <a:bodyPr/>
          <a:lstStyle/>
          <a:p>
            <a:pPr eaLnBrk="1" hangingPunct="1"/>
            <a:r>
              <a:rPr lang="en-US" altLang="ko-KR" sz="1000" dirty="0">
                <a:latin typeface="Arial" panose="020B0604020202020204" pitchFamily="34" charset="0"/>
                <a:ea typeface="굴림" pitchFamily="34" charset="-127"/>
                <a:cs typeface="Arial" panose="020B0604020202020204" pitchFamily="34" charset="0"/>
              </a:rPr>
              <a:t>Remind students to complete the course evaluation.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Briefly describe the topics included in this lesson.</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Why is the location in which you store a user profile script important?</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The location in which you store a user profile script determines whether Windows PowerShell uses it for all users or just the current user. If the profile script is stored in </a:t>
            </a:r>
            <a:r>
              <a:rPr lang="en-US" sz="1000" b="1">
                <a:latin typeface="Arial"/>
                <a:ea typeface="Calibri"/>
                <a:cs typeface="Times New Roman"/>
              </a:rPr>
              <a:t>$pshome</a:t>
            </a:r>
            <a:r>
              <a:rPr lang="en-US" sz="1000">
                <a:latin typeface="Arial"/>
                <a:ea typeface="Calibri"/>
                <a:cs typeface="Times New Roman"/>
              </a:rPr>
              <a:t>, then Windows PowerShell uses it for all users. If the profile script is stored in </a:t>
            </a:r>
            <a:r>
              <a:rPr lang="en-US" sz="1000" b="1">
                <a:latin typeface="Arial"/>
                <a:ea typeface="Calibri"/>
                <a:cs typeface="Times New Roman"/>
              </a:rPr>
              <a:t>$home\Documents\WindowsPowerShell</a:t>
            </a:r>
            <a:r>
              <a:rPr lang="en-US" sz="1000">
                <a:latin typeface="Arial"/>
                <a:ea typeface="Calibri"/>
                <a:cs typeface="Times New Roman"/>
              </a:rPr>
              <a:t>, then Windows PowerShell uses it only for the current user.</a:t>
            </a:r>
          </a:p>
        </p:txBody>
      </p:sp>
      <p:sp>
        <p:nvSpPr>
          <p:cNvPr id="4" name="Slide Number Placeholder 3"/>
          <p:cNvSpPr>
            <a:spLocks noGrp="1"/>
          </p:cNvSpPr>
          <p:nvPr>
            <p:ph type="sldNum" sz="quarter" idx="10"/>
          </p:nvPr>
        </p:nvSpPr>
        <p:spPr/>
        <p:txBody>
          <a:bodyPr/>
          <a:lstStyle/>
          <a:p>
            <a:fld id="{804669BA-E976-4C06-A73D-251118AC4C2D}"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a:rPr>
              <a:t>12: Using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1546731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Describe profile scripts to students. Be sure to explain that using profile script customizations in scripts can limit the portability of scripts.</a:t>
            </a:r>
          </a:p>
        </p:txBody>
      </p:sp>
      <p:sp>
        <p:nvSpPr>
          <p:cNvPr id="4" name="Slide Number Placeholder 3"/>
          <p:cNvSpPr>
            <a:spLocks noGrp="1"/>
          </p:cNvSpPr>
          <p:nvPr>
            <p:ph type="sldNum" sz="quarter" idx="10"/>
          </p:nvPr>
        </p:nvSpPr>
        <p:spPr/>
        <p:txBody>
          <a:bodyPr/>
          <a:lstStyle/>
          <a:p>
            <a:fld id="{804669BA-E976-4C06-A73D-251118AC4C2D}"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a:rPr>
              <a:t>12: Using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41168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Describe the locations and file names that you can use for profile scripts.</a:t>
            </a:r>
          </a:p>
        </p:txBody>
      </p:sp>
      <p:sp>
        <p:nvSpPr>
          <p:cNvPr id="4" name="Slide Number Placeholder 3"/>
          <p:cNvSpPr>
            <a:spLocks noGrp="1"/>
          </p:cNvSpPr>
          <p:nvPr>
            <p:ph type="sldNum" sz="quarter" idx="10"/>
          </p:nvPr>
        </p:nvSpPr>
        <p:spPr/>
        <p:txBody>
          <a:bodyPr/>
          <a:lstStyle/>
          <a:p>
            <a:fld id="{804669BA-E976-4C06-A73D-251118AC4C2D}"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a:rPr>
              <a:t>12: Using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4165471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Describe the security considerations for profile scripts.</a:t>
            </a:r>
          </a:p>
        </p:txBody>
      </p:sp>
      <p:sp>
        <p:nvSpPr>
          <p:cNvPr id="4" name="Slide Number Placeholder 3"/>
          <p:cNvSpPr>
            <a:spLocks noGrp="1"/>
          </p:cNvSpPr>
          <p:nvPr>
            <p:ph type="sldNum" sz="quarter" idx="10"/>
          </p:nvPr>
        </p:nvSpPr>
        <p:spPr/>
        <p:txBody>
          <a:bodyPr/>
          <a:lstStyle/>
          <a:p>
            <a:fld id="{804669BA-E976-4C06-A73D-251118AC4C2D}"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a:rPr>
              <a:t>12: Using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23754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Leave the virtual machines (VMs)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For this demonstration, you need the </a:t>
            </a:r>
            <a:r>
              <a:rPr lang="en-US" sz="1000" b="1" dirty="0">
                <a:latin typeface="Arial"/>
                <a:ea typeface="Calibri"/>
                <a:cs typeface="Times New Roman"/>
              </a:rPr>
              <a:t>10961C-LON-DC1</a:t>
            </a:r>
            <a:r>
              <a:rPr lang="en-US" sz="1000" dirty="0">
                <a:latin typeface="Arial"/>
                <a:ea typeface="Calibri"/>
                <a:cs typeface="Times New Roman"/>
              </a:rPr>
              <a:t> and </a:t>
            </a:r>
            <a:r>
              <a:rPr lang="en-US" sz="1000" b="1" dirty="0">
                <a:latin typeface="Arial"/>
                <a:ea typeface="Calibri"/>
                <a:cs typeface="Times New Roman"/>
              </a:rPr>
              <a:t>10961C-LON-CL1</a:t>
            </a:r>
            <a:r>
              <a:rPr lang="en-US" sz="1000" dirty="0">
                <a:latin typeface="Arial"/>
                <a:ea typeface="Calibri"/>
                <a:cs typeface="Times New Roman"/>
              </a:rPr>
              <a:t> virtual machines (VMs). Start each VM, and then sign in by using the user name </a:t>
            </a:r>
            <a:r>
              <a:rPr lang="en-US" sz="1000" b="1" dirty="0" err="1">
                <a:latin typeface="Arial"/>
                <a:ea typeface="Calibri"/>
                <a:cs typeface="Times New Roman"/>
              </a:rPr>
              <a:t>Adatum</a:t>
            </a:r>
            <a:r>
              <a:rPr lang="en-US" sz="1000" b="1" dirty="0">
                <a:latin typeface="Arial"/>
                <a:ea typeface="Calibri"/>
                <a:cs typeface="Times New Roman"/>
              </a:rPr>
              <a:t>\Administrator</a:t>
            </a:r>
            <a:r>
              <a:rPr lang="en-US" sz="1000" dirty="0">
                <a:latin typeface="Arial"/>
                <a:ea typeface="Calibri"/>
                <a:cs typeface="Times New Roman"/>
              </a:rPr>
              <a:t> and the password </a:t>
            </a:r>
            <a:r>
              <a:rPr lang="en-US" sz="1000" b="1" dirty="0">
                <a:latin typeface="Arial"/>
                <a:ea typeface="Calibri"/>
                <a:cs typeface="Times New Roman"/>
              </a:rPr>
              <a:t>Pa55w.rd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on the taskbar, click </a:t>
            </a:r>
            <a:r>
              <a:rPr lang="en-US" sz="1000" b="1" dirty="0">
                <a:effectLst/>
                <a:latin typeface="Arial"/>
                <a:ea typeface="Times New Roman"/>
                <a:cs typeface="Times New Roman"/>
              </a:rPr>
              <a:t>File Explorer</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In File Explorer, in the navigation pane, under </a:t>
            </a:r>
            <a:r>
              <a:rPr lang="en-US" sz="1000" b="1" dirty="0">
                <a:effectLst/>
                <a:latin typeface="Arial"/>
                <a:ea typeface="Times New Roman"/>
                <a:cs typeface="Times New Roman"/>
              </a:rPr>
              <a:t>Quick Access</a:t>
            </a:r>
            <a:r>
              <a:rPr lang="en-US" sz="1000" dirty="0">
                <a:solidFill>
                  <a:srgbClr val="000000"/>
                </a:solidFill>
                <a:effectLst/>
                <a:latin typeface="Arial"/>
                <a:ea typeface="Times New Roman"/>
                <a:cs typeface="Times New Roman"/>
              </a:rPr>
              <a:t>, click </a:t>
            </a:r>
            <a:r>
              <a:rPr lang="en-US" sz="1000" b="1" dirty="0">
                <a:effectLst/>
                <a:latin typeface="Arial"/>
                <a:ea typeface="Times New Roman"/>
                <a:cs typeface="Times New Roman"/>
              </a:rPr>
              <a:t>Documents</a:t>
            </a:r>
            <a:r>
              <a:rPr lang="en-CA"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Click the </a:t>
            </a:r>
            <a:r>
              <a:rPr lang="en-US" sz="1000" b="1" dirty="0">
                <a:effectLst/>
                <a:latin typeface="Arial"/>
                <a:ea typeface="Times New Roman"/>
                <a:cs typeface="Times New Roman"/>
              </a:rPr>
              <a:t>Home</a:t>
            </a:r>
            <a:r>
              <a:rPr lang="en-US" sz="1000" dirty="0">
                <a:solidFill>
                  <a:srgbClr val="000000"/>
                </a:solidFill>
                <a:effectLst/>
                <a:latin typeface="Arial"/>
                <a:ea typeface="Times New Roman"/>
                <a:cs typeface="Times New Roman"/>
              </a:rPr>
              <a:t> tab, click </a:t>
            </a:r>
            <a:r>
              <a:rPr lang="en-US" sz="1000" b="1" dirty="0">
                <a:effectLst/>
                <a:latin typeface="Arial"/>
                <a:ea typeface="Times New Roman"/>
                <a:cs typeface="Times New Roman"/>
              </a:rPr>
              <a:t>New Folder</a:t>
            </a:r>
            <a:r>
              <a:rPr lang="en-US" sz="1000" dirty="0">
                <a:solidFill>
                  <a:srgbClr val="000000"/>
                </a:solidFill>
                <a:effectLst/>
                <a:latin typeface="Arial"/>
                <a:ea typeface="Times New Roman"/>
                <a:cs typeface="Times New Roman"/>
              </a:rPr>
              <a:t>, type </a:t>
            </a:r>
            <a:r>
              <a:rPr lang="en-US" sz="1000" b="1" dirty="0" err="1">
                <a:effectLst/>
                <a:latin typeface="Arial"/>
                <a:ea typeface="Times New Roman"/>
                <a:cs typeface="Times New Roman"/>
              </a:rPr>
              <a:t>WindowsPowerShell</a:t>
            </a:r>
            <a:r>
              <a:rPr lang="en-US" sz="1000" dirty="0">
                <a:solidFill>
                  <a:srgbClr val="000000"/>
                </a:solidFill>
                <a:effectLst/>
                <a:latin typeface="Arial"/>
                <a:ea typeface="Times New Roman"/>
                <a:cs typeface="Times New Roman"/>
              </a:rPr>
              <a:t>, and then press Enter.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Double-click </a:t>
            </a:r>
            <a:r>
              <a:rPr lang="en-US" sz="1000" b="1" dirty="0" err="1">
                <a:effectLst/>
                <a:latin typeface="Arial"/>
                <a:ea typeface="Times New Roman"/>
                <a:cs typeface="Times New Roman"/>
              </a:rPr>
              <a:t>WindowsPowerShell</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Click the </a:t>
            </a:r>
            <a:r>
              <a:rPr lang="en-US" sz="1000" b="1" dirty="0">
                <a:effectLst/>
                <a:latin typeface="Arial"/>
                <a:ea typeface="Times New Roman"/>
                <a:cs typeface="Times New Roman"/>
              </a:rPr>
              <a:t>Home</a:t>
            </a:r>
            <a:r>
              <a:rPr lang="en-US" sz="1000" dirty="0">
                <a:solidFill>
                  <a:srgbClr val="000000"/>
                </a:solidFill>
                <a:effectLst/>
                <a:latin typeface="Arial"/>
                <a:ea typeface="Times New Roman"/>
                <a:cs typeface="Times New Roman"/>
              </a:rPr>
              <a:t> tab, click </a:t>
            </a:r>
            <a:r>
              <a:rPr lang="en-US" sz="1000" b="1" dirty="0">
                <a:effectLst/>
                <a:latin typeface="Arial"/>
                <a:ea typeface="Times New Roman"/>
                <a:cs typeface="Times New Roman"/>
              </a:rPr>
              <a:t>New Item</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Text Document</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Clear the existing name, type </a:t>
            </a:r>
            <a:r>
              <a:rPr lang="en-US" sz="1000" b="1" dirty="0">
                <a:effectLst/>
                <a:latin typeface="Arial"/>
                <a:ea typeface="Times New Roman"/>
                <a:cs typeface="Times New Roman"/>
              </a:rPr>
              <a:t>Profile.ps1</a:t>
            </a:r>
            <a:r>
              <a:rPr lang="en-US" sz="1000" dirty="0">
                <a:solidFill>
                  <a:srgbClr val="000000"/>
                </a:solidFill>
                <a:effectLst/>
                <a:latin typeface="Arial"/>
                <a:ea typeface="Times New Roman"/>
                <a:cs typeface="Times New Roman"/>
              </a:rPr>
              <a:t>, and then press Enter.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In the </a:t>
            </a:r>
            <a:r>
              <a:rPr lang="en-US" sz="1000" b="1" dirty="0">
                <a:effectLst/>
                <a:latin typeface="Arial"/>
                <a:ea typeface="Times New Roman"/>
                <a:cs typeface="Times New Roman"/>
              </a:rPr>
              <a:t>Rename</a:t>
            </a:r>
            <a:r>
              <a:rPr lang="en-US" sz="1000" dirty="0">
                <a:solidFill>
                  <a:srgbClr val="000000"/>
                </a:solidFill>
                <a:effectLst/>
                <a:latin typeface="Arial"/>
                <a:ea typeface="Times New Roman"/>
                <a:cs typeface="Times New Roman"/>
              </a:rPr>
              <a:t> dialog box, click </a:t>
            </a:r>
            <a:r>
              <a:rPr lang="en-US" sz="1000" b="1" dirty="0">
                <a:effectLst/>
                <a:latin typeface="Arial"/>
                <a:ea typeface="Times New Roman"/>
                <a:cs typeface="Times New Roman"/>
              </a:rPr>
              <a:t>Yes</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Right-click </a:t>
            </a:r>
            <a:r>
              <a:rPr lang="en-US" sz="1000" b="1" dirty="0">
                <a:effectLst/>
                <a:latin typeface="Arial"/>
                <a:ea typeface="Times New Roman"/>
                <a:cs typeface="Times New Roman"/>
              </a:rPr>
              <a:t>Profile.ps1</a:t>
            </a:r>
            <a:r>
              <a:rPr lang="en-US" sz="1000" dirty="0">
                <a:solidFill>
                  <a:srgbClr val="000000"/>
                </a:solidFill>
                <a:effectLst/>
                <a:latin typeface="Arial"/>
                <a:ea typeface="Times New Roman"/>
                <a:cs typeface="Times New Roman"/>
              </a:rPr>
              <a:t>,</a:t>
            </a:r>
            <a:r>
              <a:rPr lang="en-US" sz="1000" b="1" dirty="0">
                <a:effectLst/>
                <a:latin typeface="Arial"/>
                <a:ea typeface="Times New Roman"/>
                <a:cs typeface="Times New Roman"/>
              </a:rPr>
              <a:t> </a:t>
            </a:r>
            <a:r>
              <a:rPr lang="en-US" sz="1000" dirty="0">
                <a:solidFill>
                  <a:srgbClr val="000000"/>
                </a:solidFill>
                <a:effectLst/>
                <a:latin typeface="Arial"/>
                <a:ea typeface="Times New Roman"/>
                <a:cs typeface="Times New Roman"/>
              </a:rPr>
              <a:t>and then click </a:t>
            </a:r>
            <a:r>
              <a:rPr lang="en-US" sz="1000" b="1" dirty="0">
                <a:effectLst/>
                <a:latin typeface="Arial"/>
                <a:ea typeface="Times New Roman"/>
                <a:cs typeface="Times New Roman"/>
              </a:rPr>
              <a:t>Edit</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In the Windows PowerShell ISE, type </a:t>
            </a:r>
            <a:r>
              <a:rPr lang="en-US" sz="1000" b="1" dirty="0">
                <a:effectLst/>
                <a:latin typeface="Arial"/>
                <a:ea typeface="Times New Roman"/>
                <a:cs typeface="Times New Roman"/>
              </a:rPr>
              <a:t>$servers=”LON-DC1”,”LON-SVR1”</a:t>
            </a:r>
            <a:r>
              <a:rPr lang="en-CA"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Click the </a:t>
            </a:r>
            <a:r>
              <a:rPr lang="en-US" sz="1000" b="1" dirty="0">
                <a:effectLst/>
                <a:latin typeface="Arial"/>
                <a:ea typeface="Times New Roman"/>
                <a:cs typeface="Times New Roman"/>
              </a:rPr>
              <a:t>File</a:t>
            </a:r>
            <a:r>
              <a:rPr lang="en-US" sz="1000" dirty="0">
                <a:solidFill>
                  <a:srgbClr val="000000"/>
                </a:solidFill>
                <a:effectLst/>
                <a:latin typeface="Arial"/>
                <a:ea typeface="Times New Roman"/>
                <a:cs typeface="Times New Roman"/>
              </a:rPr>
              <a:t> menu, and then click </a:t>
            </a:r>
            <a:r>
              <a:rPr lang="en-US" sz="1000" b="1" dirty="0">
                <a:effectLst/>
                <a:latin typeface="Arial"/>
                <a:ea typeface="Times New Roman"/>
                <a:cs typeface="Times New Roman"/>
              </a:rPr>
              <a:t>Save</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Close the Windows PowerShell ISE.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Click </a:t>
            </a:r>
            <a:r>
              <a:rPr lang="en-US" sz="1000" b="1" dirty="0">
                <a:effectLst/>
                <a:latin typeface="Arial"/>
                <a:ea typeface="Times New Roman"/>
                <a:cs typeface="Times New Roman"/>
              </a:rPr>
              <a:t>Start</a:t>
            </a:r>
            <a:r>
              <a:rPr lang="en-US" sz="1000" dirty="0">
                <a:solidFill>
                  <a:srgbClr val="000000"/>
                </a:solidFill>
                <a:effectLst/>
                <a:latin typeface="Arial"/>
                <a:ea typeface="Times New Roman"/>
                <a:cs typeface="Times New Roman"/>
              </a:rPr>
              <a:t>, type </a:t>
            </a:r>
            <a:r>
              <a:rPr lang="en-US" sz="1000" b="1" dirty="0">
                <a:effectLst/>
                <a:latin typeface="Arial"/>
                <a:ea typeface="Times New Roman"/>
                <a:cs typeface="Times New Roman"/>
              </a:rPr>
              <a:t>power</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Windows PowerShell</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To display the value of </a:t>
            </a:r>
            <a:r>
              <a:rPr lang="en-US" sz="1000" b="1" dirty="0">
                <a:effectLst/>
                <a:latin typeface="Arial"/>
                <a:ea typeface="Times New Roman"/>
                <a:cs typeface="Times New Roman"/>
              </a:rPr>
              <a:t>$servers</a:t>
            </a:r>
            <a:r>
              <a:rPr lang="en-US" sz="1000" dirty="0">
                <a:effectLst/>
                <a:latin typeface="Arial"/>
                <a:ea typeface="Times New Roman"/>
                <a:cs typeface="Times New Roman"/>
              </a:rPr>
              <a:t>, at the Windows PowerShell prompt,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$servers</a:t>
            </a: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Times New Roman"/>
              </a:rPr>
              <a:t>Close the Windows PowerShell prompt.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04669BA-E976-4C06-A73D-251118AC4C2D}"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a:rPr>
              <a:t>12: Using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4067734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If you run an external command at a Windows PowerShell prompt and get an unexpected error, how can you try to resolve it?</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Sometimes external commands use characters that Windows PowerShell tries to interpret differently. To avoid this, when running an external command, use the stop parsing symbol (</a:t>
            </a:r>
            <a:r>
              <a:rPr lang="en-US" sz="1000" b="1">
                <a:latin typeface="Arial"/>
                <a:ea typeface="Calibri"/>
                <a:cs typeface="Times New Roman"/>
              </a:rPr>
              <a:t>--%</a:t>
            </a:r>
            <a:r>
              <a:rPr lang="en-US" sz="1000">
                <a:latin typeface="Arial"/>
                <a:ea typeface="Calibri"/>
                <a:cs typeface="Times New Roman"/>
              </a:rPr>
              <a:t>) before the arguments.</a:t>
            </a:r>
          </a:p>
        </p:txBody>
      </p:sp>
      <p:sp>
        <p:nvSpPr>
          <p:cNvPr id="4" name="Slide Number Placeholder 3"/>
          <p:cNvSpPr>
            <a:spLocks noGrp="1"/>
          </p:cNvSpPr>
          <p:nvPr>
            <p:ph type="sldNum" sz="quarter" idx="10"/>
          </p:nvPr>
        </p:nvSpPr>
        <p:spPr/>
        <p:txBody>
          <a:bodyPr/>
          <a:lstStyle/>
          <a:p>
            <a:fld id="{804669BA-E976-4C06-A73D-251118AC4C2D}"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a:rPr>
              <a:t>12: Using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1472891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Describe how to work with secure strings.</a:t>
            </a:r>
          </a:p>
        </p:txBody>
      </p:sp>
      <p:sp>
        <p:nvSpPr>
          <p:cNvPr id="4" name="Slide Number Placeholder 3"/>
          <p:cNvSpPr>
            <a:spLocks noGrp="1"/>
          </p:cNvSpPr>
          <p:nvPr>
            <p:ph type="sldNum" sz="quarter" idx="10"/>
          </p:nvPr>
        </p:nvSpPr>
        <p:spPr/>
        <p:txBody>
          <a:bodyPr/>
          <a:lstStyle/>
          <a:p>
            <a:fld id="{804669BA-E976-4C06-A73D-251118AC4C2D}"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a:rPr>
              <a:t>12: Using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130287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459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12</a:t>
            </a:r>
          </a:p>
        </p:txBody>
      </p:sp>
      <p:sp>
        <p:nvSpPr>
          <p:cNvPr id="3" name="Subtitle 2"/>
          <p:cNvSpPr>
            <a:spLocks noGrp="1"/>
          </p:cNvSpPr>
          <p:nvPr>
            <p:ph type="subTitle" sz="quarter" idx="1"/>
          </p:nvPr>
        </p:nvSpPr>
        <p:spPr/>
        <p:txBody>
          <a:bodyPr/>
          <a:lstStyle/>
          <a:p>
            <a:r>
              <a:rPr lang="en-CA"/>
              <a:t>Using advanced Windows PowerShell techniques
</a:t>
            </a:r>
            <a:endParaRPr lang="en-US"/>
          </a:p>
        </p:txBody>
      </p:sp>
    </p:spTree>
    <p:extLst>
      <p:ext uri="{BB962C8B-B14F-4D97-AF65-F5344CB8AC3E}">
        <p14:creationId xmlns:p14="http://schemas.microsoft.com/office/powerpoint/2010/main" val="3248394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d2fa65c5-68b3-4ad0-8332-7a77f4521ce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Array operators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a:t>
            </a:r>
            <a:r>
              <a:rPr lang="en-US" b="1" dirty="0"/>
              <a:t>-in </a:t>
            </a:r>
            <a:r>
              <a:rPr lang="en-US" dirty="0"/>
              <a:t>and </a:t>
            </a:r>
            <a:r>
              <a:rPr lang="en-US" b="1" dirty="0"/>
              <a:t>-contains </a:t>
            </a:r>
            <a:r>
              <a:rPr lang="en-US" dirty="0"/>
              <a:t>operators do not perform partial matches</a:t>
            </a:r>
          </a:p>
          <a:p>
            <a:r>
              <a:rPr lang="en-US" dirty="0"/>
              <a:t>To evaluate whether an item is in an array:</a:t>
            </a:r>
          </a:p>
          <a:p>
            <a:pPr lvl="1"/>
            <a:r>
              <a:rPr lang="en-US" b="1" dirty="0"/>
              <a:t>“item” -in $array</a:t>
            </a:r>
          </a:p>
          <a:p>
            <a:r>
              <a:rPr lang="en-US" dirty="0"/>
              <a:t>To evaluate whether an item is not in an array:</a:t>
            </a:r>
          </a:p>
          <a:p>
            <a:pPr lvl="1"/>
            <a:r>
              <a:rPr lang="en-US" b="1" dirty="0"/>
              <a:t>“item” -</a:t>
            </a:r>
            <a:r>
              <a:rPr lang="en-US" b="1" dirty="0" err="1"/>
              <a:t>notin</a:t>
            </a:r>
            <a:r>
              <a:rPr lang="en-US" b="1" dirty="0"/>
              <a:t> $array</a:t>
            </a:r>
          </a:p>
          <a:p>
            <a:r>
              <a:rPr lang="en-US" dirty="0"/>
              <a:t>To evaluate whether an array contains an item:</a:t>
            </a:r>
          </a:p>
          <a:p>
            <a:pPr lvl="1"/>
            <a:r>
              <a:rPr lang="en-US" b="1" dirty="0"/>
              <a:t>$array -contains “item” </a:t>
            </a:r>
          </a:p>
          <a:p>
            <a:r>
              <a:rPr lang="en-US" dirty="0"/>
              <a:t>To evaluate whether an array does not contain an item:</a:t>
            </a:r>
          </a:p>
          <a:p>
            <a:pPr lvl="1"/>
            <a:r>
              <a:rPr lang="en-US" b="1" dirty="0"/>
              <a:t>$array -</a:t>
            </a:r>
            <a:r>
              <a:rPr lang="en-US" b="1" dirty="0" err="1"/>
              <a:t>notcontains</a:t>
            </a:r>
            <a:r>
              <a:rPr lang="en-US" b="1" dirty="0"/>
              <a:t> “item” </a:t>
            </a:r>
          </a:p>
          <a:p>
            <a:pPr lvl="1"/>
            <a:endParaRPr lang="en-US" dirty="0"/>
          </a:p>
        </p:txBody>
      </p:sp>
    </p:spTree>
    <p:extLst>
      <p:ext uri="{BB962C8B-B14F-4D97-AF65-F5344CB8AC3E}">
        <p14:creationId xmlns:p14="http://schemas.microsoft.com/office/powerpoint/2010/main" val="2340519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Regular expressions</a:t>
            </a:r>
          </a:p>
        </p:txBody>
      </p:sp>
      <p:sp>
        <p:nvSpPr>
          <p:cNvPr id="4" name="Content Placeholder 2"/>
          <p:cNvSpPr>
            <a:spLocks noGrp="1"/>
          </p:cNvSpPr>
          <p:nvPr/>
        </p:nvSpPr>
        <p:spPr bwMode="auto">
          <a:xfrm>
            <a:off x="458788" y="1021215"/>
            <a:ext cx="8119156" cy="100529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The </a:t>
            </a:r>
            <a:r>
              <a:rPr lang="en-US" b="1" dirty="0"/>
              <a:t>-match </a:t>
            </a:r>
            <a:r>
              <a:rPr lang="en-US" dirty="0"/>
              <a:t>operator uses regular expressions:</a:t>
            </a:r>
          </a:p>
          <a:p>
            <a:pPr lvl="1"/>
            <a:r>
              <a:rPr lang="en-US" b="1" dirty="0"/>
              <a:t>“large string” -match “large”</a:t>
            </a:r>
          </a:p>
        </p:txBody>
      </p:sp>
      <p:graphicFrame>
        <p:nvGraphicFramePr>
          <p:cNvPr id="5" name="Table 4">
            <a:extLst>
              <a:ext uri="{FF2B5EF4-FFF2-40B4-BE49-F238E27FC236}">
                <a16:creationId xmlns:a16="http://schemas.microsoft.com/office/drawing/2014/main" id="{8E927B67-D574-4692-9DF1-14BFF2A920AE}"/>
              </a:ext>
            </a:extLst>
          </p:cNvPr>
          <p:cNvGraphicFramePr>
            <a:graphicFrameLocks noGrp="1"/>
          </p:cNvGraphicFramePr>
          <p:nvPr>
            <p:extLst>
              <p:ext uri="{D42A27DB-BD31-4B8C-83A1-F6EECF244321}">
                <p14:modId xmlns:p14="http://schemas.microsoft.com/office/powerpoint/2010/main" val="200209093"/>
              </p:ext>
            </p:extLst>
          </p:nvPr>
        </p:nvGraphicFramePr>
        <p:xfrm>
          <a:off x="458788" y="2172062"/>
          <a:ext cx="4059578" cy="4150360"/>
        </p:xfrm>
        <a:graphic>
          <a:graphicData uri="http://schemas.openxmlformats.org/drawingml/2006/table">
            <a:tbl>
              <a:tblPr firstRow="1" bandRow="1">
                <a:tableStyleId>{5940675A-B579-460E-94D1-54222C63F5DA}</a:tableStyleId>
              </a:tblPr>
              <a:tblGrid>
                <a:gridCol w="1152298">
                  <a:extLst>
                    <a:ext uri="{9D8B030D-6E8A-4147-A177-3AD203B41FA5}">
                      <a16:colId xmlns:a16="http://schemas.microsoft.com/office/drawing/2014/main" val="1376828265"/>
                    </a:ext>
                  </a:extLst>
                </a:gridCol>
                <a:gridCol w="2907280">
                  <a:extLst>
                    <a:ext uri="{9D8B030D-6E8A-4147-A177-3AD203B41FA5}">
                      <a16:colId xmlns:a16="http://schemas.microsoft.com/office/drawing/2014/main" val="4108129044"/>
                    </a:ext>
                  </a:extLst>
                </a:gridCol>
              </a:tblGrid>
              <a:tr h="370840">
                <a:tc>
                  <a:txBody>
                    <a:bodyPr/>
                    <a:lstStyle/>
                    <a:p>
                      <a:r>
                        <a:rPr lang="en-CA" b="1" dirty="0"/>
                        <a:t>Symbol</a:t>
                      </a:r>
                      <a:endParaRPr lang="en-CA"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b="1" dirty="0"/>
                        <a:t>Description</a:t>
                      </a:r>
                      <a:endParaRPr lang="en-CA"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9737581"/>
                  </a:ext>
                </a:extLst>
              </a:tr>
              <a:tr h="370840">
                <a:tc>
                  <a:txBody>
                    <a:bodyPr/>
                    <a:lstStyle/>
                    <a:p>
                      <a:r>
                        <a:rPr lang="en-CA" b="1" dirty="0"/>
                        <a:t>.</a:t>
                      </a:r>
                      <a:endParaRPr lang="en-CA"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t>One of any character</a:t>
                      </a:r>
                      <a:endParaRPr lang="en-CA"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8523670"/>
                  </a:ext>
                </a:extLst>
              </a:tr>
              <a:tr h="370840">
                <a:tc>
                  <a:txBody>
                    <a:bodyPr/>
                    <a:lstStyle/>
                    <a:p>
                      <a:r>
                        <a:rPr lang="en-CA" b="1" dirty="0"/>
                        <a:t>+</a:t>
                      </a:r>
                      <a:endParaRPr lang="en-CA"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t>One or more of the preceding character</a:t>
                      </a:r>
                      <a:endParaRPr lang="en-CA"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381395"/>
                  </a:ext>
                </a:extLst>
              </a:tr>
              <a:tr h="370840">
                <a:tc>
                  <a:txBody>
                    <a:bodyPr/>
                    <a:lstStyle/>
                    <a:p>
                      <a:r>
                        <a:rPr lang="en-CA" b="1" dirty="0"/>
                        <a:t>\w</a:t>
                      </a:r>
                      <a:endParaRPr lang="en-CA"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t>Any word character</a:t>
                      </a:r>
                      <a:endParaRPr lang="en-CA"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1242578"/>
                  </a:ext>
                </a:extLst>
              </a:tr>
              <a:tr h="370840">
                <a:tc>
                  <a:txBody>
                    <a:bodyPr/>
                    <a:lstStyle/>
                    <a:p>
                      <a:r>
                        <a:rPr lang="en-CA" b="1" dirty="0"/>
                        <a:t>\s</a:t>
                      </a:r>
                      <a:endParaRPr lang="en-CA"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t>Any space character</a:t>
                      </a:r>
                      <a:endParaRPr lang="en-CA"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1409865"/>
                  </a:ext>
                </a:extLst>
              </a:tr>
              <a:tr h="370840">
                <a:tc>
                  <a:txBody>
                    <a:bodyPr/>
                    <a:lstStyle/>
                    <a:p>
                      <a:r>
                        <a:rPr lang="en-CA" b="1" dirty="0"/>
                        <a:t>\d</a:t>
                      </a:r>
                      <a:endParaRPr lang="en-CA"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t>Any digit</a:t>
                      </a:r>
                      <a:endParaRPr lang="en-CA"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0585093"/>
                  </a:ext>
                </a:extLst>
              </a:tr>
              <a:tr h="370840">
                <a:tc>
                  <a:txBody>
                    <a:bodyPr/>
                    <a:lstStyle/>
                    <a:p>
                      <a:r>
                        <a:rPr lang="en-CA" b="1" dirty="0"/>
                        <a:t>[</a:t>
                      </a:r>
                      <a:r>
                        <a:rPr lang="en-CA" b="1" dirty="0" err="1"/>
                        <a:t>abc</a:t>
                      </a:r>
                      <a:r>
                        <a:rPr lang="en-CA" b="1" dirty="0"/>
                        <a:t>]</a:t>
                      </a:r>
                      <a:endParaRPr lang="en-CA"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t>Any specified character</a:t>
                      </a:r>
                      <a:endParaRPr lang="en-CA"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45565161"/>
                  </a:ext>
                </a:extLst>
              </a:tr>
              <a:tr h="370840">
                <a:tc>
                  <a:txBody>
                    <a:bodyPr/>
                    <a:lstStyle/>
                    <a:p>
                      <a:r>
                        <a:rPr lang="en-CA" b="1" dirty="0"/>
                        <a:t>^</a:t>
                      </a:r>
                      <a:endParaRPr lang="en-CA"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t>Start of string</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01243610"/>
                  </a:ext>
                </a:extLst>
              </a:tr>
              <a:tr h="370840">
                <a:tc>
                  <a:txBody>
                    <a:bodyPr/>
                    <a:lstStyle/>
                    <a:p>
                      <a:r>
                        <a:rPr lang="en-CA" b="1" dirty="0"/>
                        <a:t>{1,3}</a:t>
                      </a:r>
                      <a:endParaRPr lang="en-CA"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t>Minimum and maximum of previous character</a:t>
                      </a:r>
                      <a:endParaRPr lang="en-CA"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graphicFrame>
        <p:nvGraphicFramePr>
          <p:cNvPr id="6" name="Table 5">
            <a:extLst>
              <a:ext uri="{FF2B5EF4-FFF2-40B4-BE49-F238E27FC236}">
                <a16:creationId xmlns:a16="http://schemas.microsoft.com/office/drawing/2014/main" id="{8E927B67-D574-4692-9DF1-14BFF2A920AE}"/>
              </a:ext>
            </a:extLst>
          </p:cNvPr>
          <p:cNvGraphicFramePr>
            <a:graphicFrameLocks noGrp="1"/>
          </p:cNvGraphicFramePr>
          <p:nvPr>
            <p:extLst>
              <p:ext uri="{D42A27DB-BD31-4B8C-83A1-F6EECF244321}">
                <p14:modId xmlns:p14="http://schemas.microsoft.com/office/powerpoint/2010/main" val="3784022267"/>
              </p:ext>
            </p:extLst>
          </p:nvPr>
        </p:nvGraphicFramePr>
        <p:xfrm>
          <a:off x="4639490" y="2163839"/>
          <a:ext cx="4059578" cy="4150463"/>
        </p:xfrm>
        <a:graphic>
          <a:graphicData uri="http://schemas.openxmlformats.org/drawingml/2006/table">
            <a:tbl>
              <a:tblPr firstRow="1" bandRow="1">
                <a:tableStyleId>{5940675A-B579-460E-94D1-54222C63F5DA}</a:tableStyleId>
              </a:tblPr>
              <a:tblGrid>
                <a:gridCol w="1133497">
                  <a:extLst>
                    <a:ext uri="{9D8B030D-6E8A-4147-A177-3AD203B41FA5}">
                      <a16:colId xmlns:a16="http://schemas.microsoft.com/office/drawing/2014/main" val="1825379908"/>
                    </a:ext>
                  </a:extLst>
                </a:gridCol>
                <a:gridCol w="2926081">
                  <a:extLst>
                    <a:ext uri="{9D8B030D-6E8A-4147-A177-3AD203B41FA5}">
                      <a16:colId xmlns:a16="http://schemas.microsoft.com/office/drawing/2014/main" val="1688148144"/>
                    </a:ext>
                  </a:extLst>
                </a:gridCol>
              </a:tblGrid>
              <a:tr h="394009">
                <a:tc>
                  <a:txBody>
                    <a:bodyPr/>
                    <a:lstStyle/>
                    <a:p>
                      <a:r>
                        <a:rPr lang="en-CA" b="1" dirty="0"/>
                        <a:t>Symbol</a:t>
                      </a:r>
                      <a:endParaRPr lang="en-CA"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b="1" dirty="0"/>
                        <a:t>Description</a:t>
                      </a:r>
                      <a:endParaRPr lang="en-CA"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9737581"/>
                  </a:ext>
                </a:extLst>
              </a:tr>
              <a:tr h="370840">
                <a:tc>
                  <a:txBody>
                    <a:bodyPr/>
                    <a:lstStyle/>
                    <a:p>
                      <a:r>
                        <a:rPr lang="en-CA" b="1" dirty="0"/>
                        <a:t>?</a:t>
                      </a:r>
                      <a:endParaRPr lang="en-CA"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t>Zero or one of any character</a:t>
                      </a:r>
                      <a:endParaRPr lang="en-CA"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8523670"/>
                  </a:ext>
                </a:extLst>
              </a:tr>
              <a:tr h="370840">
                <a:tc>
                  <a:txBody>
                    <a:bodyPr/>
                    <a:lstStyle/>
                    <a:p>
                      <a:r>
                        <a:rPr lang="en-CA" b="1" dirty="0"/>
                        <a:t>*</a:t>
                      </a:r>
                      <a:endParaRPr lang="en-CA"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t>Zero or one of the preceding character</a:t>
                      </a:r>
                      <a:endParaRPr lang="en-CA"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381395"/>
                  </a:ext>
                </a:extLst>
              </a:tr>
              <a:tr h="370840">
                <a:tc>
                  <a:txBody>
                    <a:bodyPr/>
                    <a:lstStyle/>
                    <a:p>
                      <a:r>
                        <a:rPr lang="en-CA" b="1" dirty="0"/>
                        <a:t>\W</a:t>
                      </a:r>
                      <a:endParaRPr lang="en-CA"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t>Any non-word character</a:t>
                      </a:r>
                      <a:endParaRPr lang="en-CA"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1242578"/>
                  </a:ext>
                </a:extLst>
              </a:tr>
              <a:tr h="370840">
                <a:tc>
                  <a:txBody>
                    <a:bodyPr/>
                    <a:lstStyle/>
                    <a:p>
                      <a:r>
                        <a:rPr lang="en-CA" b="1" dirty="0"/>
                        <a:t>\S</a:t>
                      </a:r>
                      <a:endParaRPr lang="en-CA"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t>Any non-space character</a:t>
                      </a:r>
                      <a:endParaRPr lang="en-CA"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1409865"/>
                  </a:ext>
                </a:extLst>
              </a:tr>
              <a:tr h="370840">
                <a:tc>
                  <a:txBody>
                    <a:bodyPr/>
                    <a:lstStyle/>
                    <a:p>
                      <a:r>
                        <a:rPr lang="en-CA" b="1" dirty="0"/>
                        <a:t>\D</a:t>
                      </a:r>
                      <a:endParaRPr lang="en-CA"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t>Any non-digit</a:t>
                      </a:r>
                      <a:endParaRPr lang="en-CA"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0585093"/>
                  </a:ext>
                </a:extLst>
              </a:tr>
              <a:tr h="370840">
                <a:tc>
                  <a:txBody>
                    <a:bodyPr/>
                    <a:lstStyle/>
                    <a:p>
                      <a:r>
                        <a:rPr lang="en-CA" b="1" dirty="0"/>
                        <a:t>[a-f]</a:t>
                      </a:r>
                      <a:endParaRPr lang="en-CA"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t>Any character in range</a:t>
                      </a:r>
                      <a:endParaRPr lang="en-CA"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45565161"/>
                  </a:ext>
                </a:extLst>
              </a:tr>
              <a:tr h="454454">
                <a:tc>
                  <a:txBody>
                    <a:bodyPr/>
                    <a:lstStyle/>
                    <a:p>
                      <a:r>
                        <a:rPr lang="en-CA" b="1" dirty="0"/>
                        <a:t>$</a:t>
                      </a:r>
                      <a:endParaRPr lang="en-CA"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t>End of string</a:t>
                      </a:r>
                      <a:endParaRPr lang="en-CA"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01243610"/>
                  </a:ext>
                </a:extLst>
              </a:tr>
            </a:tbl>
          </a:graphicData>
        </a:graphic>
      </p:graphicFrame>
    </p:spTree>
    <p:extLst>
      <p:ext uri="{BB962C8B-B14F-4D97-AF65-F5344CB8AC3E}">
        <p14:creationId xmlns:p14="http://schemas.microsoft.com/office/powerpoint/2010/main" val="4248878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0cb2f272-7444-4fc3-959e-2ddb1f2b3d5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Using regular expressions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regular expressions</a:t>
            </a:r>
          </a:p>
        </p:txBody>
      </p:sp>
    </p:spTree>
    <p:extLst>
      <p:ext uri="{BB962C8B-B14F-4D97-AF65-F5344CB8AC3E}">
        <p14:creationId xmlns:p14="http://schemas.microsoft.com/office/powerpoint/2010/main" val="2959779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95343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01939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format operator</a:t>
            </a:r>
          </a:p>
        </p:txBody>
      </p:sp>
      <p:sp>
        <p:nvSpPr>
          <p:cNvPr id="4" name="Content Placeholder 2"/>
          <p:cNvSpPr>
            <a:spLocks noGrp="1"/>
          </p:cNvSpPr>
          <p:nvPr/>
        </p:nvSpPr>
        <p:spPr bwMode="auto">
          <a:xfrm>
            <a:off x="224004" y="897645"/>
            <a:ext cx="88211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Use the format operator to perform precise formatting of text</a:t>
            </a:r>
          </a:p>
          <a:p>
            <a:r>
              <a:rPr lang="en-US" sz="2400" dirty="0"/>
              <a:t>Syntax:</a:t>
            </a:r>
          </a:p>
          <a:p>
            <a:pPr lvl="1"/>
            <a:r>
              <a:rPr lang="en-US" sz="2200" b="1" dirty="0"/>
              <a:t>{</a:t>
            </a:r>
            <a:r>
              <a:rPr lang="en-US" sz="2200" b="1" dirty="0" err="1"/>
              <a:t>index,alignment:format</a:t>
            </a:r>
            <a:r>
              <a:rPr lang="en-US" sz="2200" b="1" dirty="0"/>
              <a:t>}</a:t>
            </a:r>
          </a:p>
          <a:p>
            <a:r>
              <a:rPr lang="en-US" sz="2400" dirty="0"/>
              <a:t>Examples:</a:t>
            </a:r>
          </a:p>
          <a:p>
            <a:pPr lvl="1"/>
            <a:r>
              <a:rPr lang="en-US" sz="2200" b="1" dirty="0"/>
              <a:t>“File size: {0,10:f2}” -f 1.0782345</a:t>
            </a:r>
          </a:p>
          <a:p>
            <a:pPr lvl="1"/>
            <a:r>
              <a:rPr lang="en-US" sz="2200" b="1" dirty="0"/>
              <a:t>“{0,-20} {1,10}” -f “File </a:t>
            </a:r>
            <a:r>
              <a:rPr lang="en-US" sz="2200" b="1" dirty="0" err="1"/>
              <a:t>Name”,”File</a:t>
            </a:r>
            <a:r>
              <a:rPr lang="en-US" sz="2200" b="1" dirty="0"/>
              <a:t> Size”</a:t>
            </a:r>
            <a:endParaRPr lang="en-CA" sz="2200" b="1" dirty="0"/>
          </a:p>
          <a:p>
            <a:pPr lvl="1"/>
            <a:endParaRPr lang="en-US" dirty="0"/>
          </a:p>
        </p:txBody>
      </p:sp>
      <p:graphicFrame>
        <p:nvGraphicFramePr>
          <p:cNvPr id="5" name="Table 4">
            <a:extLst>
              <a:ext uri="{FF2B5EF4-FFF2-40B4-BE49-F238E27FC236}">
                <a16:creationId xmlns:a16="http://schemas.microsoft.com/office/drawing/2014/main" id="{09A19ACF-C317-4EC5-BA15-00B45415867B}"/>
              </a:ext>
            </a:extLst>
          </p:cNvPr>
          <p:cNvGraphicFramePr>
            <a:graphicFrameLocks noGrp="1"/>
          </p:cNvGraphicFramePr>
          <p:nvPr>
            <p:extLst>
              <p:ext uri="{D42A27DB-BD31-4B8C-83A1-F6EECF244321}">
                <p14:modId xmlns:p14="http://schemas.microsoft.com/office/powerpoint/2010/main" val="537814777"/>
              </p:ext>
            </p:extLst>
          </p:nvPr>
        </p:nvGraphicFramePr>
        <p:xfrm>
          <a:off x="335220" y="3841852"/>
          <a:ext cx="4059578" cy="2966720"/>
        </p:xfrm>
        <a:graphic>
          <a:graphicData uri="http://schemas.openxmlformats.org/drawingml/2006/table">
            <a:tbl>
              <a:tblPr firstRow="1" bandRow="1">
                <a:tableStyleId>{5940675A-B579-460E-94D1-54222C63F5DA}</a:tableStyleId>
              </a:tblPr>
              <a:tblGrid>
                <a:gridCol w="2029789">
                  <a:extLst>
                    <a:ext uri="{9D8B030D-6E8A-4147-A177-3AD203B41FA5}">
                      <a16:colId xmlns:a16="http://schemas.microsoft.com/office/drawing/2014/main" val="2286359800"/>
                    </a:ext>
                  </a:extLst>
                </a:gridCol>
                <a:gridCol w="2029789">
                  <a:extLst>
                    <a:ext uri="{9D8B030D-6E8A-4147-A177-3AD203B41FA5}">
                      <a16:colId xmlns:a16="http://schemas.microsoft.com/office/drawing/2014/main" val="1766219104"/>
                    </a:ext>
                  </a:extLst>
                </a:gridCol>
              </a:tblGrid>
              <a:tr h="370840">
                <a:tc>
                  <a:txBody>
                    <a:bodyPr/>
                    <a:lstStyle/>
                    <a:p>
                      <a:r>
                        <a:rPr lang="en-CA" b="1" dirty="0"/>
                        <a:t>Format string</a:t>
                      </a:r>
                      <a:endParaRPr lang="en-CA"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b="1" dirty="0"/>
                        <a:t>Description</a:t>
                      </a:r>
                      <a:endParaRPr lang="en-CA"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8579111"/>
                  </a:ext>
                </a:extLst>
              </a:tr>
              <a:tr h="370840">
                <a:tc>
                  <a:txBody>
                    <a:bodyPr/>
                    <a:lstStyle/>
                    <a:p>
                      <a:r>
                        <a:rPr lang="en-CA" dirty="0"/>
                        <a:t>c</a:t>
                      </a:r>
                      <a:endParaRPr lang="en-CA"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t>Currency</a:t>
                      </a:r>
                      <a:endParaRPr lang="en-CA"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3585305"/>
                  </a:ext>
                </a:extLst>
              </a:tr>
              <a:tr h="370840">
                <a:tc>
                  <a:txBody>
                    <a:bodyPr/>
                    <a:lstStyle/>
                    <a:p>
                      <a:r>
                        <a:rPr lang="en-CA" dirty="0"/>
                        <a:t>f</a:t>
                      </a:r>
                      <a:endParaRPr lang="en-CA"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t>Fixed</a:t>
                      </a:r>
                      <a:r>
                        <a:rPr lang="en-CA" baseline="0" dirty="0"/>
                        <a:t> </a:t>
                      </a:r>
                      <a:r>
                        <a:rPr lang="en-CA" dirty="0"/>
                        <a:t>point</a:t>
                      </a:r>
                      <a:endParaRPr lang="en-CA"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51253628"/>
                  </a:ext>
                </a:extLst>
              </a:tr>
              <a:tr h="370840">
                <a:tc>
                  <a:txBody>
                    <a:bodyPr/>
                    <a:lstStyle/>
                    <a:p>
                      <a:r>
                        <a:rPr lang="en-CA" dirty="0"/>
                        <a:t>n</a:t>
                      </a:r>
                      <a:endParaRPr lang="en-CA"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t>Number</a:t>
                      </a:r>
                      <a:endParaRPr lang="en-CA"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38444"/>
                  </a:ext>
                </a:extLst>
              </a:tr>
              <a:tr h="370840">
                <a:tc>
                  <a:txBody>
                    <a:bodyPr/>
                    <a:lstStyle/>
                    <a:p>
                      <a:r>
                        <a:rPr lang="en-CA" dirty="0"/>
                        <a:t>x</a:t>
                      </a:r>
                      <a:endParaRPr lang="en-CA"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t>Hexadecimal</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014122"/>
                  </a:ext>
                </a:extLst>
              </a:tr>
              <a:tr h="370840">
                <a:tc>
                  <a:txBody>
                    <a:bodyPr/>
                    <a:lstStyle/>
                    <a:p>
                      <a:r>
                        <a:rPr lang="en-CA" dirty="0" err="1"/>
                        <a:t>hh</a:t>
                      </a:r>
                      <a:endParaRPr lang="en-CA"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t>Hours</a:t>
                      </a:r>
                      <a:endParaRPr lang="en-CA"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r>
                        <a:rPr lang="en-CA" dirty="0"/>
                        <a:t>mm</a:t>
                      </a:r>
                      <a:endParaRPr lang="en-CA"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t>Minutes</a:t>
                      </a:r>
                      <a:endParaRPr lang="en-CA"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a:txBody>
                    <a:bodyPr/>
                    <a:lstStyle/>
                    <a:p>
                      <a:r>
                        <a:rPr lang="en-CA" dirty="0" err="1"/>
                        <a:t>ss</a:t>
                      </a:r>
                      <a:endParaRPr lang="en-CA"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t>Seconds</a:t>
                      </a:r>
                      <a:endParaRPr lang="en-CA"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3331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8f1a264c-4144-45cf-8363-f803da7f1e7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Demonstration: Using the format operator</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the format operator</a:t>
            </a:r>
          </a:p>
        </p:txBody>
      </p:sp>
    </p:spTree>
    <p:extLst>
      <p:ext uri="{BB962C8B-B14F-4D97-AF65-F5344CB8AC3E}">
        <p14:creationId xmlns:p14="http://schemas.microsoft.com/office/powerpoint/2010/main" val="3413155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8224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6a83b3d-392d-4e0e-9e6c-d5ef1b2dc6b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Running external commands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Most external commands run correctly in Windows PowerShell</a:t>
            </a:r>
          </a:p>
          <a:p>
            <a:r>
              <a:rPr lang="en-US" dirty="0"/>
              <a:t>Special characters might prevent a command from running correctly</a:t>
            </a:r>
          </a:p>
          <a:p>
            <a:r>
              <a:rPr lang="en-US" dirty="0"/>
              <a:t>Use stop parsing symbol (</a:t>
            </a:r>
            <a:r>
              <a:rPr lang="en-US" b="1" dirty="0"/>
              <a:t>--%</a:t>
            </a:r>
            <a:r>
              <a:rPr lang="en-US" dirty="0"/>
              <a:t>) before command arguments to prevent interpretation problems:</a:t>
            </a:r>
          </a:p>
          <a:p>
            <a:pPr lvl="1"/>
            <a:r>
              <a:rPr lang="en-US" b="1" dirty="0"/>
              <a:t>icacls.exe --% C:\Test /Grant Users(F)</a:t>
            </a:r>
          </a:p>
        </p:txBody>
      </p:sp>
    </p:spTree>
    <p:extLst>
      <p:ext uri="{BB962C8B-B14F-4D97-AF65-F5344CB8AC3E}">
        <p14:creationId xmlns:p14="http://schemas.microsoft.com/office/powerpoint/2010/main" val="1513685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3a8d6ada-fc14-4e03-be64-8560d818da5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Working with NTFS permissions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To manipulate NTFS permissions, you can use:</a:t>
            </a:r>
          </a:p>
          <a:p>
            <a:pPr lvl="1"/>
            <a:r>
              <a:rPr lang="en-US" b="1" dirty="0"/>
              <a:t>Get-</a:t>
            </a:r>
            <a:r>
              <a:rPr lang="en-US" b="1" dirty="0" err="1"/>
              <a:t>Acl</a:t>
            </a:r>
            <a:endParaRPr lang="en-US" b="1" dirty="0"/>
          </a:p>
          <a:p>
            <a:pPr lvl="1"/>
            <a:r>
              <a:rPr lang="en-US" b="1" dirty="0"/>
              <a:t>Set-</a:t>
            </a:r>
            <a:r>
              <a:rPr lang="en-US" b="1" dirty="0" err="1"/>
              <a:t>Acl</a:t>
            </a:r>
            <a:endParaRPr lang="en-US" b="1" dirty="0"/>
          </a:p>
          <a:p>
            <a:r>
              <a:rPr lang="en-US" dirty="0"/>
              <a:t>To view detailed access information from an ACL stored in a variable:</a:t>
            </a:r>
          </a:p>
          <a:p>
            <a:pPr lvl="1"/>
            <a:r>
              <a:rPr lang="en-US" b="1" dirty="0"/>
              <a:t>$</a:t>
            </a:r>
            <a:r>
              <a:rPr lang="en-US" b="1" dirty="0" err="1"/>
              <a:t>acl.Access</a:t>
            </a:r>
            <a:endParaRPr lang="en-US" b="1" dirty="0"/>
          </a:p>
          <a:p>
            <a:r>
              <a:rPr lang="en-US" dirty="0"/>
              <a:t>To modify the ACL:</a:t>
            </a:r>
          </a:p>
          <a:p>
            <a:pPr marL="746125" lvl="1" indent="-457200">
              <a:buFont typeface="+mj-lt"/>
              <a:buAutoNum type="arabicPeriod"/>
            </a:pPr>
            <a:r>
              <a:rPr lang="en-US" dirty="0"/>
              <a:t>Use </a:t>
            </a:r>
            <a:r>
              <a:rPr lang="en-US" b="1" dirty="0"/>
              <a:t>Get-</a:t>
            </a:r>
            <a:r>
              <a:rPr lang="en-US" b="1" dirty="0" err="1"/>
              <a:t>Acl</a:t>
            </a:r>
            <a:r>
              <a:rPr lang="en-US" dirty="0"/>
              <a:t> to put the existing ACL into a variable</a:t>
            </a:r>
            <a:endParaRPr lang="en-CA" dirty="0"/>
          </a:p>
          <a:p>
            <a:pPr marL="746125" lvl="1" indent="-457200">
              <a:buFont typeface="+mj-lt"/>
              <a:buAutoNum type="arabicPeriod"/>
            </a:pPr>
            <a:r>
              <a:rPr lang="en-US" dirty="0"/>
              <a:t>Create a new rule and place it in a variable</a:t>
            </a:r>
            <a:endParaRPr lang="en-CA" dirty="0"/>
          </a:p>
          <a:p>
            <a:pPr marL="746125" lvl="1" indent="-457200">
              <a:buFont typeface="+mj-lt"/>
              <a:buAutoNum type="arabicPeriod"/>
            </a:pPr>
            <a:r>
              <a:rPr lang="en-US" dirty="0"/>
              <a:t>Add the new rule to the ACL in the variable</a:t>
            </a:r>
            <a:endParaRPr lang="en-CA" dirty="0"/>
          </a:p>
          <a:p>
            <a:pPr marL="746125" lvl="1" indent="-457200">
              <a:buFont typeface="+mj-lt"/>
              <a:buAutoNum type="arabicPeriod"/>
            </a:pPr>
            <a:r>
              <a:rPr lang="en-US" dirty="0"/>
              <a:t>Use </a:t>
            </a:r>
            <a:r>
              <a:rPr lang="en-US" b="1" dirty="0"/>
              <a:t>Set-</a:t>
            </a:r>
            <a:r>
              <a:rPr lang="en-US" b="1" dirty="0" err="1"/>
              <a:t>Acl</a:t>
            </a:r>
            <a:r>
              <a:rPr lang="en-US" dirty="0"/>
              <a:t> to configure the ACL on the file or folder as the modified variable</a:t>
            </a:r>
          </a:p>
        </p:txBody>
      </p:sp>
    </p:spTree>
    <p:extLst>
      <p:ext uri="{BB962C8B-B14F-4D97-AF65-F5344CB8AC3E}">
        <p14:creationId xmlns:p14="http://schemas.microsoft.com/office/powerpoint/2010/main" val="1587940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CA"/>
              <a:t>Creating profile scripts
Using advanced techniques</a:t>
            </a:r>
            <a:endParaRPr lang="en-US"/>
          </a:p>
        </p:txBody>
      </p:sp>
    </p:spTree>
    <p:extLst>
      <p:ext uri="{BB962C8B-B14F-4D97-AF65-F5344CB8AC3E}">
        <p14:creationId xmlns:p14="http://schemas.microsoft.com/office/powerpoint/2010/main" val="3804078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700d05f6-a5c8-412b-ab3f-9f32103d2d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Setting NTFS permissions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set NTFS permissions</a:t>
            </a:r>
          </a:p>
        </p:txBody>
      </p:sp>
    </p:spTree>
    <p:extLst>
      <p:ext uri="{BB962C8B-B14F-4D97-AF65-F5344CB8AC3E}">
        <p14:creationId xmlns:p14="http://schemas.microsoft.com/office/powerpoint/2010/main" val="4177174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52088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c61a4e11-c6c8-438b-b7ed-979f62c8b6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Logging activity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Module logging:</a:t>
            </a:r>
          </a:p>
          <a:p>
            <a:pPr lvl="1"/>
            <a:r>
              <a:rPr lang="en-US" dirty="0"/>
              <a:t>Logs events for running cmdlets in specific modules</a:t>
            </a:r>
          </a:p>
          <a:p>
            <a:pPr lvl="1"/>
            <a:r>
              <a:rPr lang="en-US" dirty="0"/>
              <a:t>Event ID 4103</a:t>
            </a:r>
          </a:p>
          <a:p>
            <a:r>
              <a:rPr lang="en-US" dirty="0"/>
              <a:t>Script block logging:</a:t>
            </a:r>
          </a:p>
          <a:p>
            <a:pPr lvl="1"/>
            <a:r>
              <a:rPr lang="en-US" dirty="0"/>
              <a:t>Logs events for running script blocks, functions, and scripts</a:t>
            </a:r>
          </a:p>
          <a:p>
            <a:pPr lvl="1"/>
            <a:r>
              <a:rPr lang="en-US" dirty="0" err="1"/>
              <a:t>Suspicous</a:t>
            </a:r>
            <a:r>
              <a:rPr lang="en-US" dirty="0"/>
              <a:t> script blocks are always logged</a:t>
            </a:r>
          </a:p>
          <a:p>
            <a:pPr lvl="1"/>
            <a:r>
              <a:rPr lang="en-US" dirty="0"/>
              <a:t>Event ID 4104</a:t>
            </a:r>
          </a:p>
          <a:p>
            <a:r>
              <a:rPr lang="en-US" dirty="0"/>
              <a:t> Transcription</a:t>
            </a:r>
          </a:p>
          <a:p>
            <a:pPr lvl="1"/>
            <a:r>
              <a:rPr lang="en-US" dirty="0"/>
              <a:t>Records commands and results</a:t>
            </a:r>
          </a:p>
          <a:p>
            <a:pPr lvl="1"/>
            <a:r>
              <a:rPr lang="en-US" dirty="0"/>
              <a:t>Can be enabled by Group Policy in Windows </a:t>
            </a:r>
            <a:br>
              <a:rPr lang="en-US" dirty="0"/>
            </a:br>
            <a:r>
              <a:rPr lang="en-US" dirty="0"/>
              <a:t>PowerShell 5.0</a:t>
            </a:r>
          </a:p>
        </p:txBody>
      </p:sp>
    </p:spTree>
    <p:extLst>
      <p:ext uri="{BB962C8B-B14F-4D97-AF65-F5344CB8AC3E}">
        <p14:creationId xmlns:p14="http://schemas.microsoft.com/office/powerpoint/2010/main" val="433421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Practicing advanced techniques</a:t>
            </a:r>
          </a:p>
        </p:txBody>
      </p:sp>
      <p:sp>
        <p:nvSpPr>
          <p:cNvPr id="3" name="Text Placeholder 2"/>
          <p:cNvSpPr>
            <a:spLocks noGrp="1"/>
          </p:cNvSpPr>
          <p:nvPr>
            <p:ph type="body" idx="1"/>
          </p:nvPr>
        </p:nvSpPr>
        <p:spPr/>
        <p:txBody>
          <a:bodyPr/>
          <a:lstStyle/>
          <a:p>
            <a:r>
              <a:rPr lang="en-US"/>
              <a:t>Exercise 1: Creating a profile script
Exercise 2: Verifying the validity of an IP address
Exercise 3: Reporting disk information
Exercise 4: Querying NTFS permissions
Exercise 5: Creating user accounts with passwords from a CSV file</a:t>
            </a:r>
          </a:p>
        </p:txBody>
      </p:sp>
      <p:sp>
        <p:nvSpPr>
          <p:cNvPr id="4" name="TextBox 3"/>
          <p:cNvSpPr txBox="1"/>
          <p:nvPr/>
        </p:nvSpPr>
        <p:spPr>
          <a:xfrm>
            <a:off x="458788" y="3903439"/>
            <a:ext cx="2729658" cy="461665"/>
          </a:xfrm>
          <a:prstGeom prst="rect">
            <a:avLst/>
          </a:prstGeom>
          <a:noFill/>
        </p:spPr>
        <p:txBody>
          <a:bodyPr vert="horz" wrap="none" rtlCol="0">
            <a:spAutoFit/>
          </a:bodyPr>
          <a:lstStyle/>
          <a:p>
            <a:r>
              <a:rPr lang="en-US" sz="2400" dirty="0">
                <a:latin typeface="Segoe UI"/>
              </a:rPr>
              <a:t>Logon Information</a:t>
            </a:r>
          </a:p>
        </p:txBody>
      </p:sp>
      <p:sp>
        <p:nvSpPr>
          <p:cNvPr id="5" name="TextBox 4"/>
          <p:cNvSpPr txBox="1"/>
          <p:nvPr/>
        </p:nvSpPr>
        <p:spPr>
          <a:xfrm>
            <a:off x="458789" y="4298320"/>
            <a:ext cx="8001643" cy="1938992"/>
          </a:xfrm>
          <a:prstGeom prst="rect">
            <a:avLst/>
          </a:prstGeom>
          <a:noFill/>
        </p:spPr>
        <p:txBody>
          <a:bodyPr vert="horz" wrap="square" rtlCol="0">
            <a:spAutoFit/>
          </a:bodyPr>
          <a:lstStyle/>
          <a:p>
            <a:r>
              <a:rPr lang="en-CA" sz="2400" b="0" i="0" u="none" strike="noStrike" baseline="0" dirty="0">
                <a:latin typeface="Segoe UI"/>
              </a:rPr>
              <a:t>Virtual machines: 	</a:t>
            </a:r>
            <a:r>
              <a:rPr lang="en-CA" sz="2400" b="1" i="0" u="none" strike="noStrike" baseline="0" dirty="0">
                <a:latin typeface="Segoe UI"/>
              </a:rPr>
              <a:t>10961C-LON-DC1</a:t>
            </a:r>
            <a:br>
              <a:rPr lang="en-CA" sz="2400" b="1" i="0" u="none" strike="noStrike" baseline="0" dirty="0">
                <a:latin typeface="Segoe UI"/>
              </a:rPr>
            </a:br>
            <a:r>
              <a:rPr lang="en-CA" sz="2400" b="1" i="0" u="none" strike="noStrike" baseline="0" dirty="0">
                <a:latin typeface="Segoe UI"/>
              </a:rPr>
              <a:t>			10961C-LON-SVR1</a:t>
            </a:r>
            <a:br>
              <a:rPr lang="en-CA" sz="2400" b="1" i="0" u="none" strike="noStrike" baseline="0" dirty="0">
                <a:latin typeface="Segoe UI"/>
              </a:rPr>
            </a:br>
            <a:r>
              <a:rPr lang="en-CA" sz="2400" b="1" i="0" u="none" strike="noStrike" baseline="0" dirty="0">
                <a:latin typeface="Segoe UI"/>
              </a:rPr>
              <a:t>			10961C-LON-CL1</a:t>
            </a:r>
            <a:endParaRPr lang="en-CA" sz="2400" b="0" i="0" u="none" strike="noStrike" baseline="0" dirty="0">
              <a:latin typeface="Segoe UI"/>
            </a:endParaRPr>
          </a:p>
          <a:p>
            <a:r>
              <a:rPr lang="en-US" sz="2400" b="0" i="0" u="none" strike="noStrike" baseline="0" dirty="0">
                <a:latin typeface="Segoe UI"/>
              </a:rPr>
              <a:t>User name: 		</a:t>
            </a:r>
            <a:r>
              <a:rPr lang="en-US" sz="2400" b="1" i="0" u="none" strike="noStrike" baseline="0" dirty="0" err="1">
                <a:latin typeface="Segoe UI"/>
              </a:rPr>
              <a:t>Adatum</a:t>
            </a:r>
            <a:r>
              <a:rPr lang="en-US" sz="2400" b="1" i="0" u="none" strike="noStrike" baseline="0" dirty="0">
                <a:latin typeface="Segoe UI"/>
              </a:rPr>
              <a:t>\Administrator</a:t>
            </a:r>
            <a:endParaRPr lang="en-US" sz="2400" b="0" i="0" u="none" strike="noStrike" baseline="0" dirty="0">
              <a:latin typeface="Segoe UI"/>
            </a:endParaRPr>
          </a:p>
          <a:p>
            <a:r>
              <a:rPr lang="en-US" sz="2400" b="0" i="0" u="none" strike="noStrike" baseline="0" dirty="0">
                <a:latin typeface="Segoe UI"/>
              </a:rPr>
              <a:t>Password: 		</a:t>
            </a:r>
            <a:r>
              <a:rPr lang="en-US" sz="2400" b="1" i="0" u="none" strike="noStrike" baseline="0" dirty="0">
                <a:latin typeface="Segoe UI"/>
              </a:rPr>
              <a:t>Pa55w.rd</a:t>
            </a:r>
            <a:endParaRPr lang="en-US" sz="2400" b="0" i="0" u="none" strike="noStrike" baseline="0" dirty="0">
              <a:solidFill>
                <a:srgbClr val="B3B3B3"/>
              </a:solidFill>
              <a:latin typeface="Segoe UI"/>
            </a:endParaRPr>
          </a:p>
        </p:txBody>
      </p:sp>
      <p:sp>
        <p:nvSpPr>
          <p:cNvPr id="6" name="TextBox 5"/>
          <p:cNvSpPr txBox="1"/>
          <p:nvPr/>
        </p:nvSpPr>
        <p:spPr>
          <a:xfrm>
            <a:off x="458788" y="6163356"/>
            <a:ext cx="4723537" cy="523220"/>
          </a:xfrm>
          <a:prstGeom prst="rect">
            <a:avLst/>
          </a:prstGeom>
          <a:noFill/>
        </p:spPr>
        <p:txBody>
          <a:bodyPr vert="horz" wrap="none" rtlCol="0">
            <a:spAutoFit/>
          </a:bodyPr>
          <a:lstStyle/>
          <a:p>
            <a:r>
              <a:rPr lang="en-US" sz="2800">
                <a:latin typeface="Segoe UI"/>
              </a:rPr>
              <a:t>Estimated Time: 120 minutes</a:t>
            </a:r>
          </a:p>
        </p:txBody>
      </p:sp>
    </p:spTree>
    <p:extLst>
      <p:ext uri="{BB962C8B-B14F-4D97-AF65-F5344CB8AC3E}">
        <p14:creationId xmlns:p14="http://schemas.microsoft.com/office/powerpoint/2010/main" val="2621208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64546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1000"/>
              </a:spcAft>
            </a:pPr>
            <a:r>
              <a:rPr lang="en-US" sz="2800">
                <a:effectLst/>
                <a:latin typeface="Segoe UI"/>
                <a:ea typeface="Calibri"/>
                <a:cs typeface="Times New Roman"/>
              </a:rPr>
              <a:t>You are starting to become more proficient at using Windows PowerShell to accomplish administrative tasks for your organization. There are many tasks that require your immediate attention. To complete them, you decide to create scripts by using a wide variety of concepts.</a:t>
            </a:r>
          </a:p>
        </p:txBody>
      </p:sp>
    </p:spTree>
    <p:extLst>
      <p:ext uri="{BB962C8B-B14F-4D97-AF65-F5344CB8AC3E}">
        <p14:creationId xmlns:p14="http://schemas.microsoft.com/office/powerpoint/2010/main" val="3235047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CA"/>
              <a:t>When you created the value for the Path parameter while creating user accounts, is there a way that you could have automatically identified the current domain?
When you use the format operator to align columns, how do you know how wide to make the columns?</a:t>
            </a:r>
            <a:endParaRPr lang="en-US"/>
          </a:p>
        </p:txBody>
      </p:sp>
    </p:spTree>
    <p:extLst>
      <p:ext uri="{BB962C8B-B14F-4D97-AF65-F5344CB8AC3E}">
        <p14:creationId xmlns:p14="http://schemas.microsoft.com/office/powerpoint/2010/main" val="2710606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CA"/>
              <a:t>Review Questions</a:t>
            </a:r>
            <a:endParaRPr lang="en-US" dirty="0"/>
          </a:p>
        </p:txBody>
      </p:sp>
    </p:spTree>
    <p:extLst>
      <p:ext uri="{BB962C8B-B14F-4D97-AF65-F5344CB8AC3E}">
        <p14:creationId xmlns:p14="http://schemas.microsoft.com/office/powerpoint/2010/main" val="651627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Course Evaluation</a:t>
            </a:r>
            <a:endParaRPr lang="en-US" sz="1400" b="1" dirty="0">
              <a:solidFill>
                <a:srgbClr val="FF0000"/>
              </a:solidFill>
            </a:endParaRPr>
          </a:p>
        </p:txBody>
      </p:sp>
      <p:sp>
        <p:nvSpPr>
          <p:cNvPr id="5" name="Text Placeholder 5"/>
          <p:cNvSpPr txBox="1">
            <a:spLocks/>
          </p:cNvSpPr>
          <p:nvPr/>
        </p:nvSpPr>
        <p:spPr>
          <a:xfrm>
            <a:off x="457200" y="1066800"/>
            <a:ext cx="8229600" cy="5105400"/>
          </a:xfrm>
          <a:prstGeom prst="rect">
            <a:avLst/>
          </a:prstGeom>
        </p:spPr>
        <p:txBody>
          <a:body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a:ln>
                  <a:noFill/>
                </a:ln>
                <a:solidFill>
                  <a:schemeClr val="tx1"/>
                </a:solidFill>
                <a:effectLst/>
                <a:uLnTx/>
                <a:uFillTx/>
                <a:latin typeface="Segoe UI" pitchFamily="34" charset="0"/>
                <a:ea typeface="Segoe UI" pitchFamily="34" charset="0"/>
                <a:cs typeface="Segoe UI" pitchFamily="34" charset="0"/>
              </a:rPr>
              <a:t>Your evaluation of this course will help Microsoft understand the quality of your learning experience.</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a:ln>
                  <a:noFill/>
                </a:ln>
                <a:solidFill>
                  <a:schemeClr val="tx1"/>
                </a:solidFill>
                <a:effectLst/>
                <a:uLnTx/>
                <a:uFillTx/>
                <a:latin typeface="Segoe UI" pitchFamily="34" charset="0"/>
                <a:ea typeface="Segoe UI" pitchFamily="34" charset="0"/>
                <a:cs typeface="Segoe UI" pitchFamily="34" charset="0"/>
              </a:rPr>
              <a:t>Please work with your training provider to access the course evaluation form.</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a:ln>
                  <a:noFill/>
                </a:ln>
                <a:solidFill>
                  <a:schemeClr val="tx1"/>
                </a:solidFill>
                <a:effectLst/>
                <a:uLnTx/>
                <a:uFillTx/>
                <a:latin typeface="Segoe UI" pitchFamily="34" charset="0"/>
                <a:ea typeface="Segoe UI" pitchFamily="34" charset="0"/>
                <a:cs typeface="Segoe UI" pitchFamily="34" charset="0"/>
              </a:rPr>
              <a:t>Microsoft will keep your answers to this survey private and confidential and will use your responses to improve your future learning experience. Your open and honest feedback is valuable and appreciated.</a:t>
            </a:r>
            <a:endPar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0799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Creating profile scripts</a:t>
            </a:r>
          </a:p>
        </p:txBody>
      </p:sp>
      <p:sp>
        <p:nvSpPr>
          <p:cNvPr id="3" name="Text Placeholder 2"/>
          <p:cNvSpPr>
            <a:spLocks noGrp="1"/>
          </p:cNvSpPr>
          <p:nvPr>
            <p:ph type="body" idx="1"/>
          </p:nvPr>
        </p:nvSpPr>
        <p:spPr/>
        <p:txBody>
          <a:bodyPr/>
          <a:lstStyle/>
          <a:p>
            <a:r>
              <a:rPr lang="en-CA"/>
              <a:t>What is a profile script?
Profile script locations
Profile script security concerns
Demonstration: Creating a profile script</a:t>
            </a:r>
            <a:endParaRPr lang="en-US"/>
          </a:p>
        </p:txBody>
      </p:sp>
    </p:spTree>
    <p:extLst>
      <p:ext uri="{BB962C8B-B14F-4D97-AF65-F5344CB8AC3E}">
        <p14:creationId xmlns:p14="http://schemas.microsoft.com/office/powerpoint/2010/main" val="189107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What is a profile script?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Profile scripts:</a:t>
            </a:r>
          </a:p>
          <a:p>
            <a:pPr lvl="1"/>
            <a:r>
              <a:rPr lang="en-US" dirty="0"/>
              <a:t>Are processed by the host application</a:t>
            </a:r>
          </a:p>
          <a:p>
            <a:pPr lvl="1"/>
            <a:r>
              <a:rPr lang="en-US" dirty="0"/>
              <a:t>Load automatically each time the host application starts</a:t>
            </a:r>
          </a:p>
          <a:p>
            <a:pPr lvl="1"/>
            <a:endParaRPr lang="en-US" dirty="0"/>
          </a:p>
          <a:p>
            <a:r>
              <a:rPr lang="en-US" dirty="0"/>
              <a:t>Use profile scripts to customize the Windows PowerShell environment:</a:t>
            </a:r>
          </a:p>
          <a:p>
            <a:pPr lvl="1"/>
            <a:r>
              <a:rPr lang="en-US" dirty="0"/>
              <a:t>Create aliases</a:t>
            </a:r>
          </a:p>
          <a:p>
            <a:pPr lvl="1"/>
            <a:r>
              <a:rPr lang="en-US" dirty="0"/>
              <a:t>Set variables</a:t>
            </a:r>
          </a:p>
          <a:p>
            <a:pPr lvl="1"/>
            <a:endParaRPr lang="en-US" dirty="0"/>
          </a:p>
          <a:p>
            <a:r>
              <a:rPr lang="en-US" dirty="0"/>
              <a:t>Profile script customizations are specific to the local computer</a:t>
            </a:r>
          </a:p>
        </p:txBody>
      </p:sp>
    </p:spTree>
    <p:extLst>
      <p:ext uri="{BB962C8B-B14F-4D97-AF65-F5344CB8AC3E}">
        <p14:creationId xmlns:p14="http://schemas.microsoft.com/office/powerpoint/2010/main" val="681881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Profile script locations</a:t>
            </a:r>
          </a:p>
        </p:txBody>
      </p:sp>
      <p:graphicFrame>
        <p:nvGraphicFramePr>
          <p:cNvPr id="4" name="Table 3">
            <a:extLst>
              <a:ext uri="{FF2B5EF4-FFF2-40B4-BE49-F238E27FC236}">
                <a16:creationId xmlns:a16="http://schemas.microsoft.com/office/drawing/2014/main" id="{82F966F2-4719-48D5-AA3B-951693772AE3}"/>
              </a:ext>
            </a:extLst>
          </p:cNvPr>
          <p:cNvGraphicFramePr>
            <a:graphicFrameLocks noGrp="1"/>
          </p:cNvGraphicFramePr>
          <p:nvPr>
            <p:extLst>
              <p:ext uri="{D42A27DB-BD31-4B8C-83A1-F6EECF244321}">
                <p14:modId xmlns:p14="http://schemas.microsoft.com/office/powerpoint/2010/main" val="4260638662"/>
              </p:ext>
            </p:extLst>
          </p:nvPr>
        </p:nvGraphicFramePr>
        <p:xfrm>
          <a:off x="125261" y="1029121"/>
          <a:ext cx="8893479" cy="1950720"/>
        </p:xfrm>
        <a:graphic>
          <a:graphicData uri="http://schemas.openxmlformats.org/drawingml/2006/table">
            <a:tbl>
              <a:tblPr firstRow="1" bandRow="1">
                <a:tableStyleId>{5940675A-B579-460E-94D1-54222C63F5DA}</a:tableStyleId>
              </a:tblPr>
              <a:tblGrid>
                <a:gridCol w="1966586">
                  <a:extLst>
                    <a:ext uri="{9D8B030D-6E8A-4147-A177-3AD203B41FA5}">
                      <a16:colId xmlns:a16="http://schemas.microsoft.com/office/drawing/2014/main" val="270604819"/>
                    </a:ext>
                  </a:extLst>
                </a:gridCol>
                <a:gridCol w="6926893">
                  <a:extLst>
                    <a:ext uri="{9D8B030D-6E8A-4147-A177-3AD203B41FA5}">
                      <a16:colId xmlns:a16="http://schemas.microsoft.com/office/drawing/2014/main" val="2941244366"/>
                    </a:ext>
                  </a:extLst>
                </a:gridCol>
              </a:tblGrid>
              <a:tr h="370840">
                <a:tc>
                  <a:txBody>
                    <a:bodyPr/>
                    <a:lstStyle/>
                    <a:p>
                      <a:r>
                        <a:rPr lang="en-CA" sz="2200" b="1" dirty="0">
                          <a:latin typeface="Segoe UI" panose="020B0502040204020203" pitchFamily="34" charset="0"/>
                          <a:cs typeface="Segoe UI" panose="020B0502040204020203" pitchFamily="34" charset="0"/>
                        </a:rPr>
                        <a:t>Users</a:t>
                      </a:r>
                      <a:br>
                        <a:rPr lang="en-CA" sz="2200" b="1" dirty="0">
                          <a:latin typeface="Segoe UI" panose="020B0502040204020203" pitchFamily="34" charset="0"/>
                          <a:cs typeface="Segoe UI" panose="020B0502040204020203" pitchFamily="34" charset="0"/>
                        </a:rPr>
                      </a:br>
                      <a:r>
                        <a:rPr lang="en-CA" sz="2200" b="1" dirty="0">
                          <a:latin typeface="Segoe UI" panose="020B0502040204020203" pitchFamily="34" charset="0"/>
                          <a:cs typeface="Segoe UI" panose="020B0502040204020203" pitchFamily="34" charset="0"/>
                        </a:rPr>
                        <a:t>affected</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2200" b="1" dirty="0">
                          <a:latin typeface="Segoe UI" panose="020B0502040204020203" pitchFamily="34" charset="0"/>
                          <a:cs typeface="Segoe UI" panose="020B0502040204020203" pitchFamily="34" charset="0"/>
                        </a:rPr>
                        <a:t>Profile script locations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0619429"/>
                  </a:ext>
                </a:extLst>
              </a:tr>
              <a:tr h="370840">
                <a:tc>
                  <a:txBody>
                    <a:bodyPr/>
                    <a:lstStyle/>
                    <a:p>
                      <a:r>
                        <a:rPr lang="en-CA" sz="2200" dirty="0">
                          <a:latin typeface="Segoe UI" panose="020B0502040204020203" pitchFamily="34" charset="0"/>
                          <a:cs typeface="Segoe UI" panose="020B0502040204020203" pitchFamily="34" charset="0"/>
                        </a:rPr>
                        <a:t>All users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2200" b="1" dirty="0">
                          <a:latin typeface="Segoe UI" panose="020B0502040204020203" pitchFamily="34" charset="0"/>
                          <a:cs typeface="Segoe UI" panose="020B0502040204020203" pitchFamily="34" charset="0"/>
                        </a:rPr>
                        <a:t>$</a:t>
                      </a:r>
                      <a:r>
                        <a:rPr lang="en-CA" sz="2200" b="1" dirty="0" err="1">
                          <a:latin typeface="Segoe UI" panose="020B0502040204020203" pitchFamily="34" charset="0"/>
                          <a:cs typeface="Segoe UI" panose="020B0502040204020203" pitchFamily="34" charset="0"/>
                        </a:rPr>
                        <a:t>pshome</a:t>
                      </a:r>
                      <a:br>
                        <a:rPr lang="en-CA" sz="2200" b="1" dirty="0">
                          <a:latin typeface="Segoe UI" panose="020B0502040204020203" pitchFamily="34" charset="0"/>
                          <a:cs typeface="Segoe UI" panose="020B0502040204020203" pitchFamily="34" charset="0"/>
                        </a:rPr>
                      </a:br>
                      <a:r>
                        <a:rPr lang="en-CA" sz="2200" b="1" dirty="0">
                          <a:latin typeface="Segoe UI" panose="020B0502040204020203" pitchFamily="34" charset="0"/>
                          <a:cs typeface="Segoe UI" panose="020B0502040204020203" pitchFamily="34" charset="0"/>
                        </a:rPr>
                        <a:t>(C:\Windows\System32\WindowsPowerShell\v1.0)</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93096064"/>
                  </a:ext>
                </a:extLst>
              </a:tr>
              <a:tr h="370840">
                <a:tc>
                  <a:txBody>
                    <a:bodyPr/>
                    <a:lstStyle/>
                    <a:p>
                      <a:r>
                        <a:rPr lang="en-CA" sz="2200" dirty="0">
                          <a:latin typeface="Segoe UI" panose="020B0502040204020203" pitchFamily="34" charset="0"/>
                          <a:cs typeface="Segoe UI" panose="020B0502040204020203" pitchFamily="34" charset="0"/>
                        </a:rPr>
                        <a:t>Current user</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2200" b="1" dirty="0">
                          <a:latin typeface="Segoe UI" panose="020B0502040204020203" pitchFamily="34" charset="0"/>
                          <a:cs typeface="Segoe UI" panose="020B0502040204020203" pitchFamily="34" charset="0"/>
                        </a:rPr>
                        <a:t>$home\Documents\</a:t>
                      </a:r>
                      <a:r>
                        <a:rPr lang="en-CA" sz="2200" b="1" dirty="0" err="1">
                          <a:latin typeface="Segoe UI" panose="020B0502040204020203" pitchFamily="34" charset="0"/>
                          <a:cs typeface="Segoe UI" panose="020B0502040204020203" pitchFamily="34" charset="0"/>
                        </a:rPr>
                        <a:t>WindowsPowerShell</a:t>
                      </a:r>
                      <a:endParaRPr lang="en-CA" sz="2200"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4913887"/>
                  </a:ext>
                </a:extLst>
              </a:tr>
            </a:tbl>
          </a:graphicData>
        </a:graphic>
      </p:graphicFrame>
      <p:graphicFrame>
        <p:nvGraphicFramePr>
          <p:cNvPr id="5" name="Table 4">
            <a:extLst>
              <a:ext uri="{FF2B5EF4-FFF2-40B4-BE49-F238E27FC236}">
                <a16:creationId xmlns:a16="http://schemas.microsoft.com/office/drawing/2014/main" id="{F9D51C9F-8840-441A-AF39-A15CF6F0EC2E}"/>
              </a:ext>
            </a:extLst>
          </p:cNvPr>
          <p:cNvGraphicFramePr>
            <a:graphicFrameLocks noGrp="1"/>
          </p:cNvGraphicFramePr>
          <p:nvPr>
            <p:extLst>
              <p:ext uri="{D42A27DB-BD31-4B8C-83A1-F6EECF244321}">
                <p14:modId xmlns:p14="http://schemas.microsoft.com/office/powerpoint/2010/main" val="3380254519"/>
              </p:ext>
            </p:extLst>
          </p:nvPr>
        </p:nvGraphicFramePr>
        <p:xfrm>
          <a:off x="130867" y="3362574"/>
          <a:ext cx="8875347" cy="2712720"/>
        </p:xfrm>
        <a:graphic>
          <a:graphicData uri="http://schemas.openxmlformats.org/drawingml/2006/table">
            <a:tbl>
              <a:tblPr firstRow="1" bandRow="1">
                <a:tableStyleId>{5940675A-B579-460E-94D1-54222C63F5DA}</a:tableStyleId>
              </a:tblPr>
              <a:tblGrid>
                <a:gridCol w="1960981">
                  <a:extLst>
                    <a:ext uri="{9D8B030D-6E8A-4147-A177-3AD203B41FA5}">
                      <a16:colId xmlns:a16="http://schemas.microsoft.com/office/drawing/2014/main" val="270604819"/>
                    </a:ext>
                  </a:extLst>
                </a:gridCol>
                <a:gridCol w="6914366">
                  <a:extLst>
                    <a:ext uri="{9D8B030D-6E8A-4147-A177-3AD203B41FA5}">
                      <a16:colId xmlns:a16="http://schemas.microsoft.com/office/drawing/2014/main" val="2941244366"/>
                    </a:ext>
                  </a:extLst>
                </a:gridCol>
              </a:tblGrid>
              <a:tr h="370840">
                <a:tc>
                  <a:txBody>
                    <a:bodyPr/>
                    <a:lstStyle/>
                    <a:p>
                      <a:r>
                        <a:rPr lang="en-CA" sz="2200" b="1" dirty="0">
                          <a:latin typeface="Segoe UI" panose="020B0502040204020203" pitchFamily="34" charset="0"/>
                          <a:cs typeface="Segoe UI" panose="020B0502040204020203" pitchFamily="34" charset="0"/>
                        </a:rPr>
                        <a:t>Host application</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b="1" dirty="0">
                          <a:latin typeface="Segoe UI" panose="020B0502040204020203" pitchFamily="34" charset="0"/>
                          <a:cs typeface="Segoe UI" panose="020B0502040204020203" pitchFamily="34" charset="0"/>
                        </a:rPr>
                        <a:t>Profile script file names</a:t>
                      </a:r>
                      <a:endParaRPr lang="en-CA" sz="2200"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0619429"/>
                  </a:ext>
                </a:extLst>
              </a:tr>
              <a:tr h="370840">
                <a:tc>
                  <a:txBody>
                    <a:bodyPr/>
                    <a:lstStyle/>
                    <a:p>
                      <a:r>
                        <a:rPr lang="en-CA" sz="2200" dirty="0">
                          <a:latin typeface="Segoe UI" panose="020B0502040204020203" pitchFamily="34" charset="0"/>
                          <a:cs typeface="Segoe UI" panose="020B0502040204020203" pitchFamily="34" charset="0"/>
                        </a:rPr>
                        <a:t>All hosts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2200" b="1" dirty="0">
                          <a:latin typeface="Segoe UI" panose="020B0502040204020203" pitchFamily="34" charset="0"/>
                          <a:cs typeface="Segoe UI" panose="020B0502040204020203" pitchFamily="34" charset="0"/>
                        </a:rPr>
                        <a:t>Profile.ps1</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93096064"/>
                  </a:ext>
                </a:extLst>
              </a:tr>
              <a:tr h="370840">
                <a:tc>
                  <a:txBody>
                    <a:bodyPr/>
                    <a:lstStyle/>
                    <a:p>
                      <a:r>
                        <a:rPr lang="en-CA" sz="2200" dirty="0">
                          <a:latin typeface="Segoe UI" panose="020B0502040204020203" pitchFamily="34" charset="0"/>
                          <a:cs typeface="Segoe UI" panose="020B0502040204020203" pitchFamily="34" charset="0"/>
                        </a:rPr>
                        <a:t>Console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2200" b="1" dirty="0">
                          <a:latin typeface="Segoe UI" panose="020B0502040204020203" pitchFamily="34" charset="0"/>
                          <a:cs typeface="Segoe UI" panose="020B0502040204020203" pitchFamily="34" charset="0"/>
                        </a:rPr>
                        <a:t>Microsoft.PowerShell_profile.ps1</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4913887"/>
                  </a:ext>
                </a:extLst>
              </a:tr>
              <a:tr h="370840">
                <a:tc>
                  <a:txBody>
                    <a:bodyPr/>
                    <a:lstStyle/>
                    <a:p>
                      <a:r>
                        <a:rPr lang="en-CA" sz="2200" dirty="0">
                          <a:latin typeface="Segoe UI" panose="020B0502040204020203" pitchFamily="34" charset="0"/>
                          <a:cs typeface="Segoe UI" panose="020B0502040204020203" pitchFamily="34" charset="0"/>
                        </a:rPr>
                        <a:t>Windows PowerShell ISE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2200" b="1" dirty="0">
                          <a:latin typeface="Segoe UI" panose="020B0502040204020203" pitchFamily="34" charset="0"/>
                          <a:cs typeface="Segoe UI" panose="020B0502040204020203" pitchFamily="34" charset="0"/>
                        </a:rPr>
                        <a:t>Microsoft.PowerShellISE_profile.ps1</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1389068"/>
                  </a:ext>
                </a:extLst>
              </a:tr>
            </a:tbl>
          </a:graphicData>
        </a:graphic>
      </p:graphicFrame>
    </p:spTree>
    <p:extLst>
      <p:ext uri="{BB962C8B-B14F-4D97-AF65-F5344CB8AC3E}">
        <p14:creationId xmlns:p14="http://schemas.microsoft.com/office/powerpoint/2010/main" val="871149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Profile script security concerns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Profile scripts:</a:t>
            </a:r>
          </a:p>
          <a:p>
            <a:pPr lvl="1"/>
            <a:r>
              <a:rPr lang="en-US" dirty="0"/>
              <a:t>Can be modified by malware</a:t>
            </a:r>
          </a:p>
          <a:p>
            <a:pPr lvl="1"/>
            <a:r>
              <a:rPr lang="en-US" dirty="0"/>
              <a:t>Are at less risk in </a:t>
            </a:r>
            <a:r>
              <a:rPr lang="en-US" b="1" dirty="0"/>
              <a:t>$</a:t>
            </a:r>
            <a:r>
              <a:rPr lang="en-US" b="1" dirty="0" err="1"/>
              <a:t>pshome</a:t>
            </a:r>
            <a:endParaRPr lang="en-US" b="1" dirty="0"/>
          </a:p>
          <a:p>
            <a:pPr lvl="1"/>
            <a:endParaRPr lang="en-US" dirty="0"/>
          </a:p>
          <a:p>
            <a:r>
              <a:rPr lang="en-US" dirty="0"/>
              <a:t>To mitigate against profile script modification:</a:t>
            </a:r>
          </a:p>
          <a:p>
            <a:pPr lvl="1"/>
            <a:r>
              <a:rPr lang="en-US" dirty="0"/>
              <a:t>Install antimalware software and keep definitions</a:t>
            </a:r>
            <a:br>
              <a:rPr lang="en-US" dirty="0"/>
            </a:br>
            <a:r>
              <a:rPr lang="en-US" dirty="0"/>
              <a:t>up to date</a:t>
            </a:r>
          </a:p>
          <a:p>
            <a:pPr lvl="1"/>
            <a:r>
              <a:rPr lang="en-US" dirty="0"/>
              <a:t>Install Windows updates in a timely manner</a:t>
            </a:r>
          </a:p>
          <a:p>
            <a:pPr lvl="1"/>
            <a:r>
              <a:rPr lang="en-US" dirty="0"/>
              <a:t>Use an </a:t>
            </a:r>
            <a:r>
              <a:rPr lang="en-US" b="1" dirty="0" err="1"/>
              <a:t>AllSigned</a:t>
            </a:r>
            <a:r>
              <a:rPr lang="en-US" dirty="0"/>
              <a:t> execution policy</a:t>
            </a:r>
          </a:p>
          <a:p>
            <a:pPr lvl="1"/>
            <a:r>
              <a:rPr lang="en-US" dirty="0"/>
              <a:t>Use a separate administrative account and </a:t>
            </a:r>
            <a:r>
              <a:rPr lang="en-US" b="1" dirty="0"/>
              <a:t>Run as administrator</a:t>
            </a:r>
          </a:p>
        </p:txBody>
      </p:sp>
    </p:spTree>
    <p:extLst>
      <p:ext uri="{BB962C8B-B14F-4D97-AF65-F5344CB8AC3E}">
        <p14:creationId xmlns:p14="http://schemas.microsoft.com/office/powerpoint/2010/main" val="292413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e84f2e0-a505-443d-944b-3121e6bb5e9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Demonstration: Creating a profile script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create a profile script</a:t>
            </a:r>
          </a:p>
        </p:txBody>
      </p:sp>
    </p:spTree>
    <p:extLst>
      <p:ext uri="{BB962C8B-B14F-4D97-AF65-F5344CB8AC3E}">
        <p14:creationId xmlns:p14="http://schemas.microsoft.com/office/powerpoint/2010/main" val="278283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Lesson 2: Using advanced techniques</a:t>
            </a:r>
            <a:endParaRPr lang="en-US"/>
          </a:p>
        </p:txBody>
      </p:sp>
      <p:sp>
        <p:nvSpPr>
          <p:cNvPr id="3" name="Text Placeholder 2"/>
          <p:cNvSpPr>
            <a:spLocks noGrp="1"/>
          </p:cNvSpPr>
          <p:nvPr>
            <p:ph type="body" idx="1"/>
          </p:nvPr>
        </p:nvSpPr>
        <p:spPr/>
        <p:txBody>
          <a:bodyPr/>
          <a:lstStyle/>
          <a:p>
            <a:r>
              <a:rPr lang="en-US"/>
              <a:t>Passwords and secure strings
Array operators
Regular expressions
Demonstration: Using regular expressions
The format operator
Demonstration: Using the format operator
Running external commands
Working with NTFS permissions
Demonstration: Setting NTFS permissions
Logging activity</a:t>
            </a:r>
          </a:p>
        </p:txBody>
      </p:sp>
    </p:spTree>
    <p:extLst>
      <p:ext uri="{BB962C8B-B14F-4D97-AF65-F5344CB8AC3E}">
        <p14:creationId xmlns:p14="http://schemas.microsoft.com/office/powerpoint/2010/main" val="1258062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Passwords and secure strings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 secure string is encrypted in memory</a:t>
            </a:r>
          </a:p>
          <a:p>
            <a:r>
              <a:rPr lang="en-US" dirty="0"/>
              <a:t>To convert a string to a secure string:</a:t>
            </a:r>
          </a:p>
          <a:p>
            <a:pPr lvl="1"/>
            <a:r>
              <a:rPr lang="en-US" b="1" dirty="0"/>
              <a:t>$string | </a:t>
            </a:r>
            <a:r>
              <a:rPr lang="en-US" b="1" dirty="0" err="1"/>
              <a:t>ConvertTo-SecureString</a:t>
            </a:r>
            <a:r>
              <a:rPr lang="en-US" b="1" dirty="0"/>
              <a:t> -</a:t>
            </a:r>
            <a:r>
              <a:rPr lang="en-US" b="1" dirty="0" err="1"/>
              <a:t>AsPlainText</a:t>
            </a:r>
            <a:r>
              <a:rPr lang="en-US" b="1" dirty="0"/>
              <a:t> -Force</a:t>
            </a:r>
          </a:p>
          <a:p>
            <a:r>
              <a:rPr lang="en-US" dirty="0"/>
              <a:t>To accept user input as a secure string:</a:t>
            </a:r>
          </a:p>
          <a:p>
            <a:pPr lvl="1"/>
            <a:r>
              <a:rPr lang="en-US" b="1" dirty="0"/>
              <a:t>Read-Host “Enter password” –</a:t>
            </a:r>
            <a:r>
              <a:rPr lang="en-US" b="1" dirty="0" err="1"/>
              <a:t>AsSecureString</a:t>
            </a:r>
            <a:endParaRPr lang="en-US" b="1" dirty="0"/>
          </a:p>
          <a:p>
            <a:r>
              <a:rPr lang="en-US" dirty="0"/>
              <a:t>To store and retrieve secure strings on disk use:</a:t>
            </a:r>
          </a:p>
          <a:p>
            <a:pPr lvl="1"/>
            <a:r>
              <a:rPr lang="en-US" b="1" dirty="0"/>
              <a:t>Export-</a:t>
            </a:r>
            <a:r>
              <a:rPr lang="en-US" b="1" dirty="0" err="1"/>
              <a:t>Clixml</a:t>
            </a:r>
            <a:endParaRPr lang="en-US" b="1" dirty="0"/>
          </a:p>
          <a:p>
            <a:pPr lvl="1"/>
            <a:r>
              <a:rPr lang="en-US" b="1" dirty="0"/>
              <a:t>Import-</a:t>
            </a:r>
            <a:r>
              <a:rPr lang="en-US" b="1" dirty="0" err="1"/>
              <a:t>Clixml</a:t>
            </a:r>
            <a:endParaRPr lang="en-US" b="1" dirty="0"/>
          </a:p>
        </p:txBody>
      </p:sp>
    </p:spTree>
    <p:extLst>
      <p:ext uri="{BB962C8B-B14F-4D97-AF65-F5344CB8AC3E}">
        <p14:creationId xmlns:p14="http://schemas.microsoft.com/office/powerpoint/2010/main" val="10120696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4077</Words>
  <Application>Microsoft Office PowerPoint</Application>
  <PresentationFormat>On-screen Show (4:3)</PresentationFormat>
  <Paragraphs>440</Paragraphs>
  <Slides>28</Slides>
  <Notes>28</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Segoe UI</vt:lpstr>
      <vt:lpstr>Symbol</vt:lpstr>
      <vt:lpstr>Arial</vt:lpstr>
      <vt:lpstr>Wingdings</vt:lpstr>
      <vt:lpstr>Times New Roman</vt:lpstr>
      <vt:lpstr>Verdana</vt:lpstr>
      <vt:lpstr>Calibri</vt:lpstr>
      <vt:lpstr>굴림</vt:lpstr>
      <vt:lpstr>NG_MOC_Core_ModuleNew2</vt:lpstr>
      <vt:lpstr>Module 12</vt:lpstr>
      <vt:lpstr>Module Overview</vt:lpstr>
      <vt:lpstr>Lesson 1: Creating profile scripts</vt:lpstr>
      <vt:lpstr>What is a profile script?</vt:lpstr>
      <vt:lpstr>Profile script locations</vt:lpstr>
      <vt:lpstr>Profile script security concerns</vt:lpstr>
      <vt:lpstr>Demonstration: Creating a profile script</vt:lpstr>
      <vt:lpstr>Lesson 2: Using advanced techniques</vt:lpstr>
      <vt:lpstr>Passwords and secure strings</vt:lpstr>
      <vt:lpstr>Array operators</vt:lpstr>
      <vt:lpstr>Regular expressions</vt:lpstr>
      <vt:lpstr>Demonstration: Using regular expressions</vt:lpstr>
      <vt:lpstr>PowerPoint Presentation</vt:lpstr>
      <vt:lpstr>PowerPoint Presentation</vt:lpstr>
      <vt:lpstr>The format operator</vt:lpstr>
      <vt:lpstr>Demonstration: Using the format operator</vt:lpstr>
      <vt:lpstr>PowerPoint Presentation</vt:lpstr>
      <vt:lpstr>Running external commands</vt:lpstr>
      <vt:lpstr>Working with NTFS permissions</vt:lpstr>
      <vt:lpstr>Demonstration: Setting NTFS permissions</vt:lpstr>
      <vt:lpstr>PowerPoint Presentation</vt:lpstr>
      <vt:lpstr>Logging activity</vt:lpstr>
      <vt:lpstr>Lab: Practicing advanced techniques</vt:lpstr>
      <vt:lpstr>PowerPoint Presentation</vt:lpstr>
      <vt:lpstr>Lab Scenario</vt:lpstr>
      <vt:lpstr>Lab Review</vt:lpstr>
      <vt:lpstr>Module Review and Takeaways</vt:lpstr>
      <vt:lpstr>Course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2017-08-10T17:54:58Z</dcterms:created>
  <dcterms:modified xsi:type="dcterms:W3CDTF">2017-08-10T17:55:06Z</dcterms:modified>
</cp:coreProperties>
</file>