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4780" r:id="rId1"/>
  </p:sldMasterIdLst>
  <p:notesMasterIdLst>
    <p:notesMasterId r:id="rId17"/>
  </p:notesMasterIdLst>
  <p:handoutMasterIdLst>
    <p:handoutMasterId r:id="rId18"/>
  </p:handoutMasterIdLst>
  <p:sldIdLst>
    <p:sldId id="1625" r:id="rId2"/>
    <p:sldId id="1762" r:id="rId3"/>
    <p:sldId id="1748" r:id="rId4"/>
    <p:sldId id="1754" r:id="rId5"/>
    <p:sldId id="1787" r:id="rId6"/>
    <p:sldId id="1788" r:id="rId7"/>
    <p:sldId id="1883" r:id="rId8"/>
    <p:sldId id="1789" r:id="rId9"/>
    <p:sldId id="1790" r:id="rId10"/>
    <p:sldId id="1791" r:id="rId11"/>
    <p:sldId id="1885" r:id="rId12"/>
    <p:sldId id="1887" r:id="rId13"/>
    <p:sldId id="1888" r:id="rId14"/>
    <p:sldId id="1682" r:id="rId15"/>
    <p:sldId id="1599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hor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330099"/>
    <a:srgbClr val="0078D4"/>
    <a:srgbClr val="0777D3"/>
    <a:srgbClr val="FFF100"/>
    <a:srgbClr val="59B4D9"/>
    <a:srgbClr val="EBEBEB"/>
    <a:srgbClr val="FFFFFF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7143" autoAdjust="0"/>
  </p:normalViewPr>
  <p:slideViewPr>
    <p:cSldViewPr snapToGrid="0">
      <p:cViewPr>
        <p:scale>
          <a:sx n="75" d="100"/>
          <a:sy n="75" d="100"/>
        </p:scale>
        <p:origin x="715" y="53"/>
      </p:cViewPr>
      <p:guideLst/>
    </p:cSldViewPr>
  </p:slideViewPr>
  <p:outlineViewPr>
    <p:cViewPr>
      <p:scale>
        <a:sx n="33" d="100"/>
        <a:sy n="33" d="100"/>
      </p:scale>
      <p:origin x="0" y="-108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043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0: Course introduction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Course #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846819"/>
            <a:ext cx="947103" cy="2955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09220" y="8846820"/>
            <a:ext cx="5811520" cy="1959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Microsoft Corporation</a:t>
            </a:r>
          </a:p>
          <a:p>
            <a:pPr marL="0"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190500" y="1943100"/>
            <a:ext cx="6477000" cy="680407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1E636-9FD4-47A6-8CA4-4979951D8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64908"/>
            <a:ext cx="2971800" cy="167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5B41CE18-A55A-4F51-87E4-8378063F8B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0: Course introduction</a:t>
            </a:r>
          </a:p>
        </p:txBody>
      </p:sp>
      <p:sp>
        <p:nvSpPr>
          <p:cNvPr id="16" name="Header Placeholder 7">
            <a:extLst>
              <a:ext uri="{FF2B5EF4-FFF2-40B4-BE49-F238E27FC236}">
                <a16:creationId xmlns:a16="http://schemas.microsoft.com/office/drawing/2014/main" id="{11C31DAE-E5C0-4CCF-A8F3-8FB4B7B60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33669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CA" dirty="0"/>
              <a:t>WS-011 Windows Server 2019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600"/>
      </a:spcAft>
      <a:defRPr sz="1000" kern="1200" baseline="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600"/>
      </a:spcAft>
      <a:buFont typeface="Arial" pitchFamily="34" charset="0"/>
      <a:buChar char="•"/>
      <a:defRPr sz="1000" kern="1200" baseline="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600"/>
      </a:spcAft>
      <a:buFont typeface="Arial" pitchFamily="34" charset="0"/>
      <a:buChar char="•"/>
      <a:defRPr sz="1000" kern="1200" baseline="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600"/>
      </a:spcAft>
      <a:buFont typeface="Arial" pitchFamily="34" charset="0"/>
      <a:buChar char="•"/>
      <a:defRPr sz="1000" kern="1200" baseline="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600"/>
      </a:spcAft>
      <a:buFont typeface="Arial" pitchFamily="34" charset="0"/>
      <a:buChar char="•"/>
      <a:defRPr sz="1000" kern="1200" baseline="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7F32077E-0659-4DA7-83C1-1674D2794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F26CCBE1-C8AD-423A-9602-617BF9C41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5ACECC30-6033-415E-A98F-8B343F84B6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0: Course introduction</a:t>
            </a:r>
          </a:p>
        </p:txBody>
      </p:sp>
      <p:sp>
        <p:nvSpPr>
          <p:cNvPr id="15" name="Header Placeholder 7">
            <a:extLst>
              <a:ext uri="{FF2B5EF4-FFF2-40B4-BE49-F238E27FC236}">
                <a16:creationId xmlns:a16="http://schemas.microsoft.com/office/drawing/2014/main" id="{E1B5B03A-9EBD-4F18-8186-3F7A8E8297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33669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CA" dirty="0"/>
              <a:t>WS-011 Windows Server 2019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88338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0: Course introduction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WS-011 Windows Server 2019 Administration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757ED-7E13-47CD-BCA1-3A678593CEA9}"/>
              </a:ext>
            </a:extLst>
          </p:cNvPr>
          <p:cNvSpPr txBox="1">
            <a:spLocks/>
          </p:cNvSpPr>
          <p:nvPr/>
        </p:nvSpPr>
        <p:spPr>
          <a:xfrm>
            <a:off x="109220" y="8846820"/>
            <a:ext cx="5811520" cy="1959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5715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Microsoft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1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F3C2AE2-F0CF-49AC-B639-23C2C58F2AA0}"/>
              </a:ext>
            </a:extLst>
          </p:cNvPr>
          <p:cNvSpPr txBox="1">
            <a:spLocks/>
          </p:cNvSpPr>
          <p:nvPr/>
        </p:nvSpPr>
        <p:spPr>
          <a:xfrm>
            <a:off x="109220" y="8846820"/>
            <a:ext cx="5811520" cy="1959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5715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Microsoft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6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0: Course introduction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 dirty="0"/>
              <a:t>WS-011 Windows Server 2019 Administration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AACB3-E201-4B9B-8B36-A0B472404E4B}"/>
              </a:ext>
            </a:extLst>
          </p:cNvPr>
          <p:cNvSpPr txBox="1">
            <a:spLocks/>
          </p:cNvSpPr>
          <p:nvPr/>
        </p:nvSpPr>
        <p:spPr>
          <a:xfrm>
            <a:off x="109220" y="8846820"/>
            <a:ext cx="5811520" cy="1959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5715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Microsoft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8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84DC0635-251B-4837-A22F-DE259E501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B2A1116-659A-4059-B8A2-9C2F040352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12" name="Header Placeholder 21">
            <a:extLst>
              <a:ext uri="{FF2B5EF4-FFF2-40B4-BE49-F238E27FC236}">
                <a16:creationId xmlns:a16="http://schemas.microsoft.com/office/drawing/2014/main" id="{DC4DEB1A-BDC8-4EC5-8D81-0352CA0E13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9EE088C-BDF5-45D2-8FEB-2389A4D225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09220" y="8846820"/>
            <a:ext cx="5811520" cy="195944"/>
          </a:xfrm>
        </p:spPr>
        <p:txBody>
          <a:bodyPr/>
          <a:lstStyle/>
          <a:p>
            <a:r>
              <a:rPr lang="en-US" dirty="0"/>
              <a:t>©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61119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03379F2-E337-489B-B108-E721531C4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37DEE3D-0110-4472-BA20-D348521FC0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12" name="Header Placeholder 21">
            <a:extLst>
              <a:ext uri="{FF2B5EF4-FFF2-40B4-BE49-F238E27FC236}">
                <a16:creationId xmlns:a16="http://schemas.microsoft.com/office/drawing/2014/main" id="{59E71509-3CAD-44C3-B7B7-6EA8EAAD1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1B4D461-7F7D-43FD-BC07-9392B4535E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09220" y="8846820"/>
            <a:ext cx="5811520" cy="195944"/>
          </a:xfrm>
        </p:spPr>
        <p:txBody>
          <a:bodyPr/>
          <a:lstStyle/>
          <a:p>
            <a:r>
              <a:rPr lang="en-US" dirty="0"/>
              <a:t>©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55261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B32F9D0B-F43D-49AD-9E23-C30195EC6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8C84B97A-86DF-4232-B5BE-A78421ED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33EAC5B-2800-432F-9E16-3286C1C8D8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F68D91E4-B74C-4BC2-9252-2E75F2AFE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09848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494F90D3-0A0E-4070-A5EA-E0122DAAD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9A786662-A6A4-4B0B-8D49-AE1500833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1C32FAE-944F-47C3-A9F3-A35758412A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411C38C5-747C-4A8B-B9A9-2FB278690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34984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386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28040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85245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0: Course introduction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WS-011 Windows Server 2019 Administration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7FA085-7E14-4B47-9D9D-BB1B35DC19A6}"/>
              </a:ext>
            </a:extLst>
          </p:cNvPr>
          <p:cNvSpPr txBox="1">
            <a:spLocks/>
          </p:cNvSpPr>
          <p:nvPr/>
        </p:nvSpPr>
        <p:spPr>
          <a:xfrm>
            <a:off x="109220" y="8846820"/>
            <a:ext cx="5811520" cy="1959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5715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Microsoft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6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0152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Slide Image Placeholder 17">
            <a:extLst>
              <a:ext uri="{FF2B5EF4-FFF2-40B4-BE49-F238E27FC236}">
                <a16:creationId xmlns:a16="http://schemas.microsoft.com/office/drawing/2014/main" id="{CF2A2C2C-820C-42CD-91EC-7385136B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0" y="65088"/>
            <a:ext cx="2971800" cy="1671637"/>
          </a:xfrm>
        </p:spPr>
      </p:sp>
      <p:sp>
        <p:nvSpPr>
          <p:cNvPr id="19" name="Notes Placeholder 18">
            <a:extLst>
              <a:ext uri="{FF2B5EF4-FFF2-40B4-BE49-F238E27FC236}">
                <a16:creationId xmlns:a16="http://schemas.microsoft.com/office/drawing/2014/main" id="{1CE02E01-FAC2-405A-AF01-22C868A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4014588-42C4-4AC8-B655-60C1D95D7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63500" y="366781"/>
            <a:ext cx="3596639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0: Course introduction</a:t>
            </a:r>
          </a:p>
        </p:txBody>
      </p:sp>
      <p:sp>
        <p:nvSpPr>
          <p:cNvPr id="9" name="Header Placeholder 21">
            <a:extLst>
              <a:ext uri="{FF2B5EF4-FFF2-40B4-BE49-F238E27FC236}">
                <a16:creationId xmlns:a16="http://schemas.microsoft.com/office/drawing/2014/main" id="{B1695277-9FF2-49D9-99D9-AB13B33B6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6199" y="81348"/>
            <a:ext cx="3596640" cy="2492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WS-011 Windows Server 2019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4575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Azure-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45B90F-ED15-44D3-96B2-5A10DBE54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013 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7655F3DD-5E48-45CA-8835-7C62F6A54A7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B3EE3-78C9-42D1-8CA3-0D7AA40D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D5C9C0CA-5412-444C-AB27-254242F3678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44138-DA16-438A-A9CC-A0DA568A5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F95D034C-1400-44EE-9EE8-916E4B93722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87E75-CE0A-44D2-88D7-501C4745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436F2F-8073-42D9-8476-6182D4021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EDF3A509-A6D2-464E-93B2-B7FE5F7C6615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F65C13-9517-46D7-B172-E7B0C864F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36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612EA3-156C-452F-8FA1-54D65FB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61170-B667-49B9-91A9-CA1EE6ED9C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976283"/>
            <a:ext cx="11544299" cy="4568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4475-E0D7-41E4-87CD-97BEDF3BB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66" y="1143053"/>
            <a:ext cx="11530584" cy="676275"/>
          </a:xfrm>
        </p:spPr>
        <p:txBody>
          <a:bodyPr anchor="b" anchorCtr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3917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30524-C680-401C-BFC1-D633D703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E419-2F34-4B90-A5D3-AF6BBBEA57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138" y="1463039"/>
            <a:ext cx="11458194" cy="5082224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 b="0">
                <a:latin typeface="+mn-lt"/>
              </a:defRPr>
            </a:lvl1pPr>
            <a:lvl2pPr marL="625475" indent="-2809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latin typeface="+mn-lt"/>
              </a:defRPr>
            </a:lvl2pPr>
            <a:lvl3pPr marL="850392" indent="-283464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  <a:tabLst/>
              <a:defRPr sz="2000" b="0">
                <a:solidFill>
                  <a:schemeClr val="tx1"/>
                </a:solidFill>
                <a:latin typeface="+mn-lt"/>
              </a:defRPr>
            </a:lvl3pPr>
            <a:lvl4pPr marL="1204913" indent="-282575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  <a:defRPr sz="2000" b="0">
                <a:latin typeface="+mn-lt"/>
              </a:defRPr>
            </a:lvl4pPr>
            <a:lvl5pPr marL="1538288" indent="-2825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2614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2A0FD4-3BB4-448E-830D-BD6A75E8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3393956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852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E2DC05-50FE-42A0-BF80-CFD247C0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3479645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6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marL="285750" marR="0" lvl="0" indent="-285750" algn="l" defTabSz="932742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FF3ED5-1EFC-4662-9FC4-2BE44CD0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CEE176E-C87C-42FB-A110-8291708E69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5449" y="1575303"/>
            <a:ext cx="5951026" cy="441809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FCBCA-644B-4D9F-B563-73B84EA12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676DE-CF22-4520-B569-07796045F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71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06045-E4F4-45B2-97AD-117C2A48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F5ADCC-1FD4-471C-A98A-48A6B1ABFE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4848" y="1629625"/>
            <a:ext cx="7831247" cy="44271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44330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A9392-0291-4635-BCC5-4AA7A00B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1727200"/>
            <a:ext cx="11533187" cy="463454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882364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D0251-787E-4A07-8CDF-B4E2A40D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465943"/>
            <a:ext cx="11533187" cy="52396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000" kern="1200" spc="0" baseline="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Use Consolas 20 for software code</a:t>
            </a:r>
          </a:p>
        </p:txBody>
      </p:sp>
    </p:spTree>
    <p:extLst>
      <p:ext uri="{BB962C8B-B14F-4D97-AF65-F5344CB8AC3E}">
        <p14:creationId xmlns:p14="http://schemas.microsoft.com/office/powerpoint/2010/main" val="39157552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rn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77" y="1882011"/>
            <a:ext cx="9144000" cy="58521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kumimoji="0" lang="en-US" sz="3200" i="0" u="none" strike="noStrike" normalizeH="0" dirty="0">
                <a:solidFill>
                  <a:srgbClr val="FFFFFF"/>
                </a:solidFill>
                <a:uLnTx/>
                <a:uFillTx/>
              </a:defRPr>
            </a:lvl1pPr>
          </a:lstStyle>
          <a:p>
            <a:pPr lvl="0">
              <a:lnSpc>
                <a:spcPct val="100000"/>
              </a:lnSpc>
              <a:spcAft>
                <a:spcPts val="1300"/>
              </a:spcAft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Online 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r</a:t>
            </a: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ole-based training resources: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46680-C740-4AFA-9082-C6A24DE57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91CD3E-7311-4725-9A40-AE87C07BA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277" y="2531609"/>
            <a:ext cx="9144273" cy="492443"/>
          </a:xfrm>
          <a:prstGeom prst="rect">
            <a:avLst/>
          </a:prstGeom>
          <a:ln>
            <a:noFill/>
          </a:ln>
        </p:spPr>
        <p:txBody>
          <a:bodyPr tIns="0">
            <a:noAutofit/>
          </a:bodyPr>
          <a:lstStyle>
            <a:lvl1pPr>
              <a:spcAft>
                <a:spcPts val="1300"/>
              </a:spcAft>
              <a:defRPr sz="2600" u="sng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Microsoft Learn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9E4E147-80C4-4A80-A500-74FA9F61E94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FD09D6-4787-4A41-AD33-C373174B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ADE7F275-183F-4E75-902B-8B9D51A880E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45BAB7-45D5-4009-8701-7FAD95E6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936A0469-1D9E-4349-854D-28E74343463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C8671-A92E-4960-8C54-E6EF96932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77" y="1882011"/>
            <a:ext cx="9144000" cy="58521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kumimoji="0" lang="en-US" sz="3200" i="0" u="none" strike="noStrike" normalizeH="0" dirty="0">
                <a:solidFill>
                  <a:srgbClr val="FFFFFF"/>
                </a:solidFill>
                <a:uLnTx/>
                <a:uFillTx/>
              </a:defRPr>
            </a:lvl1pPr>
          </a:lstStyle>
          <a:p>
            <a:pPr lvl="0">
              <a:lnSpc>
                <a:spcPct val="100000"/>
              </a:lnSpc>
              <a:spcAft>
                <a:spcPts val="1300"/>
              </a:spcAft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Thank you.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46680-C740-4AFA-9082-C6A24DE57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6F272A1D-6A44-44DD-9A5A-27331FF6263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D6277-1240-4E92-8266-7ACDA180A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0040EABB-2FDA-46F4-ACCF-D52384DF3CD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91779-E943-4D11-9C3F-05845B3C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9AEE4860-AD73-4C7D-A755-ED7432518F3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E64BA-06B8-4475-8F96-96E0C48D95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498114" cy="11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75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Azure-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012 course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9C627131-3DE4-4E24-A152-EED0E982ECF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24789-0E06-4268-80E3-1F4193E7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D28E39E6-E8C2-4D29-B5D2-11F4425F3A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D2415-483E-422D-8548-17BD5E31F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10929304-BB7F-4DC1-BFCC-35A12EDFA72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46C01-505C-41AE-BD5E-D0BF4FF4E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DB2C8-48E5-4B2B-B700-B6D84DB45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5A9CB4B-F45A-4A28-838A-DBBECF2173C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0DEF6-62A1-46D5-B558-FEEE94DC1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68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WinServer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Windows Server course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246" y="0"/>
            <a:ext cx="5735229" cy="6994525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6BF751A1-0AD9-4D80-84D9-EF5691D865E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35072-AB0C-4C9E-8113-3B65A529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246" y="0"/>
            <a:ext cx="5735229" cy="6994525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2141423D-8FC4-4F32-A8D5-F8CF7D45AE8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236A8-6AD7-4D4D-B0D4-30817D29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246" y="0"/>
            <a:ext cx="5735229" cy="6994525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198A2913-D312-427C-8512-F099AE68EB9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B9299E-F3D4-40A2-A052-A1C76EF34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838B44-2EA0-4B5D-9C00-5C8E95534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246" y="0"/>
            <a:ext cx="5735229" cy="6994525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12986DF9-FBF9-4DF3-9597-007209F6C02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055E8-E858-40B6-8074-45DD4DBAA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0"/>
            <a:ext cx="283351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006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or Lab-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2AD-D26F-4F18-82B3-459DED4EB2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8912" y="2587752"/>
            <a:ext cx="5541264" cy="1828800"/>
          </a:xfrm>
        </p:spPr>
        <p:txBody>
          <a:bodyPr bIns="182880" anchor="b"/>
          <a:lstStyle>
            <a:lvl1pPr algn="l">
              <a:defRPr sz="4800"/>
            </a:lvl1pPr>
          </a:lstStyle>
          <a:p>
            <a:r>
              <a:rPr lang="en-US" dirty="0"/>
              <a:t>Azure demo or lab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D2AF-9A5A-4CE5-ACFF-290248FF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434840"/>
            <a:ext cx="5541264" cy="1688724"/>
          </a:xfrm>
        </p:spPr>
        <p:txBody>
          <a:bodyPr/>
          <a:lstStyle>
            <a:lvl1pPr marL="342900" indent="-34290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>
                <a:latin typeface="+mj-lt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54442-7DBE-4A95-B28B-39529FBF28FA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70E92-63D0-4B20-BC8E-7273EB4C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47F024-1E26-49D0-A2E5-9F550FDD1E20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03CE6-712D-49E9-AACB-AF205F84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5F7110-66A7-4036-AA57-0246F2BAE134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29038F-0EFA-45C6-8FF2-2F1891A6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83DA14-FEF2-4675-B790-C2F5C807BF0C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8458F7-A491-480C-8B02-59BBB94E5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75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or Lab-Az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2AD-D26F-4F18-82B3-459DED4E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2587752"/>
            <a:ext cx="5541264" cy="1828800"/>
          </a:xfrm>
        </p:spPr>
        <p:txBody>
          <a:bodyPr bIns="182880"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D2AF-9A5A-4CE5-ACFF-290248FF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434840"/>
            <a:ext cx="5541264" cy="1688724"/>
          </a:xfrm>
        </p:spPr>
        <p:txBody>
          <a:bodyPr/>
          <a:lstStyle>
            <a:lvl1pPr marL="342900" indent="-34290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>
                <a:latin typeface="+mj-lt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82C88-31EB-4DD0-BDC3-43522EF08469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C6359-E7A3-4726-B1B1-411140963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1E6980-76F5-4073-93D9-8E745B5F92E2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2FFF5-FE5E-4B80-8352-F7805E195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4CB5C4-9E89-4AD8-BE0D-3286AA8B9890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64D032-91EF-4E47-8D12-7331EA8C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E3A58C-0FAE-4F24-9AB0-5DF6B35394BD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F199F-501E-43CA-8F81-3E741192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or Lab-Windows Ser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2AD-D26F-4F18-82B3-459DED4E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2587752"/>
            <a:ext cx="5541264" cy="1828800"/>
          </a:xfrm>
        </p:spPr>
        <p:txBody>
          <a:bodyPr bIns="182880"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D2AF-9A5A-4CE5-ACFF-290248FF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434840"/>
            <a:ext cx="5541264" cy="1688724"/>
          </a:xfrm>
        </p:spPr>
        <p:txBody>
          <a:bodyPr/>
          <a:lstStyle>
            <a:lvl1pPr marL="342900" indent="-34290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>
                <a:latin typeface="+mj-lt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A8485-8630-4D49-98D3-F9656DC9FAE3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2BC01-06A1-497E-84CC-83D10185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37" y="0"/>
            <a:ext cx="6218238" cy="6994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19AF0-FB99-4915-A8B1-63B2646B0C27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2FF6A-B330-40A5-83FC-5F6483762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37" y="0"/>
            <a:ext cx="6218238" cy="6994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1FE774-7C41-4E55-8102-696B1B313515}"/>
              </a:ext>
            </a:extLst>
          </p:cNvPr>
          <p:cNvSpPr/>
          <p:nvPr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2641E5-4326-412C-BA17-E7DDF930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37" y="0"/>
            <a:ext cx="6218238" cy="6994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3AD4A0-3D59-430B-A8DA-183912EA0D70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4A4C1E-66E3-454A-AF03-19C4304C4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37" y="0"/>
            <a:ext cx="621823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or Lab-Windows Ser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2AD-D26F-4F18-82B3-459DED4E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2587752"/>
            <a:ext cx="5541264" cy="1828800"/>
          </a:xfrm>
        </p:spPr>
        <p:txBody>
          <a:bodyPr bIns="182880"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D2AF-9A5A-4CE5-ACFF-290248FF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434840"/>
            <a:ext cx="5541264" cy="1688724"/>
          </a:xfrm>
        </p:spPr>
        <p:txBody>
          <a:bodyPr/>
          <a:lstStyle>
            <a:lvl1pPr marL="342900" indent="-34290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>
                <a:latin typeface="+mj-lt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211B0-A483-4A03-B703-2DA6302F2737}"/>
              </a:ext>
            </a:extLst>
          </p:cNvPr>
          <p:cNvGrpSpPr/>
          <p:nvPr/>
        </p:nvGrpSpPr>
        <p:grpSpPr>
          <a:xfrm>
            <a:off x="6202018" y="0"/>
            <a:ext cx="6234457" cy="6994525"/>
            <a:chOff x="6202018" y="0"/>
            <a:chExt cx="6234457" cy="69945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BCE02B-2C42-4420-903C-4103F95E16FC}"/>
                </a:ext>
              </a:extLst>
            </p:cNvPr>
            <p:cNvSpPr/>
            <p:nvPr/>
          </p:nvSpPr>
          <p:spPr bwMode="auto">
            <a:xfrm>
              <a:off x="6234457" y="0"/>
              <a:ext cx="6202018" cy="6994525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0BC71A-71F9-4B8C-9964-C8D264EB3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2018" y="0"/>
              <a:ext cx="6180237" cy="699452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61D971-6CA1-4D17-9138-3D7DEEBCD7C8}"/>
              </a:ext>
            </a:extLst>
          </p:cNvPr>
          <p:cNvGrpSpPr/>
          <p:nvPr/>
        </p:nvGrpSpPr>
        <p:grpSpPr>
          <a:xfrm>
            <a:off x="6202018" y="0"/>
            <a:ext cx="6234457" cy="6994525"/>
            <a:chOff x="6202018" y="0"/>
            <a:chExt cx="6234457" cy="6994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A1316-343B-4204-8706-A8315F7FEF09}"/>
                </a:ext>
              </a:extLst>
            </p:cNvPr>
            <p:cNvSpPr/>
            <p:nvPr/>
          </p:nvSpPr>
          <p:spPr bwMode="auto">
            <a:xfrm>
              <a:off x="6234457" y="0"/>
              <a:ext cx="6202018" cy="6994525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4DB460-86EA-4979-A3E0-0DEF5E852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2018" y="0"/>
              <a:ext cx="6180237" cy="699452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920F20-182F-4749-8F40-CBF7A3B83474}"/>
              </a:ext>
            </a:extLst>
          </p:cNvPr>
          <p:cNvGrpSpPr/>
          <p:nvPr/>
        </p:nvGrpSpPr>
        <p:grpSpPr>
          <a:xfrm>
            <a:off x="6202018" y="0"/>
            <a:ext cx="6234457" cy="6994525"/>
            <a:chOff x="6202018" y="0"/>
            <a:chExt cx="6234457" cy="69945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2E8C0E-235F-42E5-866B-BC025C578E62}"/>
                </a:ext>
              </a:extLst>
            </p:cNvPr>
            <p:cNvSpPr/>
            <p:nvPr/>
          </p:nvSpPr>
          <p:spPr bwMode="auto">
            <a:xfrm>
              <a:off x="6234457" y="0"/>
              <a:ext cx="6202018" cy="6994525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70B530-E9F0-460B-8F1D-26C01F29C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2018" y="0"/>
              <a:ext cx="6180237" cy="699452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6027CB-97C3-4FE3-BC15-618A08228C66}"/>
              </a:ext>
            </a:extLst>
          </p:cNvPr>
          <p:cNvGrpSpPr/>
          <p:nvPr userDrawn="1"/>
        </p:nvGrpSpPr>
        <p:grpSpPr>
          <a:xfrm>
            <a:off x="6202018" y="0"/>
            <a:ext cx="6234457" cy="6994525"/>
            <a:chOff x="6202018" y="0"/>
            <a:chExt cx="6234457" cy="6994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1134C5-1C18-4DDF-8590-FAEA86BAB86F}"/>
                </a:ext>
              </a:extLst>
            </p:cNvPr>
            <p:cNvSpPr/>
            <p:nvPr userDrawn="1"/>
          </p:nvSpPr>
          <p:spPr bwMode="auto">
            <a:xfrm>
              <a:off x="6234457" y="0"/>
              <a:ext cx="6202018" cy="6994525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9A76D2-DDF3-415E-9D28-9A58023C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2018" y="0"/>
              <a:ext cx="6180237" cy="699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6963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list,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612EA3-156C-452F-8FA1-54D65FB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61170-B667-49B9-91A9-CA1EE6ED9C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463675"/>
            <a:ext cx="11544299" cy="508158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2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612EA3-156C-452F-8FA1-54D65FB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61170-B667-49B9-91A9-CA1EE6ED9C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463675"/>
            <a:ext cx="11544299" cy="508158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0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411480"/>
          </a:xfrm>
          <a:prstGeom prst="rect">
            <a:avLst/>
          </a:prstGeom>
        </p:spPr>
        <p:txBody>
          <a:bodyPr vert="horz" wrap="square" lIns="0" tIns="0" rIns="91440" bIns="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A284-F990-4B6A-8C18-5FCE5961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38" y="1463040"/>
            <a:ext cx="11115675" cy="4717143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1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1" r:id="rId1"/>
    <p:sldLayoutId id="2147484782" r:id="rId2"/>
    <p:sldLayoutId id="2147484783" r:id="rId3"/>
    <p:sldLayoutId id="2147484784" r:id="rId4"/>
    <p:sldLayoutId id="2147484785" r:id="rId5"/>
    <p:sldLayoutId id="2147484786" r:id="rId6"/>
    <p:sldLayoutId id="2147484787" r:id="rId7"/>
    <p:sldLayoutId id="2147484788" r:id="rId8"/>
    <p:sldLayoutId id="2147484789" r:id="rId9"/>
    <p:sldLayoutId id="2147484790" r:id="rId10"/>
    <p:sldLayoutId id="2147484791" r:id="rId11"/>
    <p:sldLayoutId id="2147484792" r:id="rId12"/>
    <p:sldLayoutId id="2147484793" r:id="rId13"/>
    <p:sldLayoutId id="2147484794" r:id="rId14"/>
    <p:sldLayoutId id="2147484795" r:id="rId15"/>
    <p:sldLayoutId id="2147484796" r:id="rId16"/>
    <p:sldLayoutId id="2147484798" r:id="rId17"/>
    <p:sldLayoutId id="2147484799" r:id="rId18"/>
    <p:sldLayoutId id="2147484800" r:id="rId1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90000"/>
        <a:buFont typeface="Arial" panose="020B0604020202020204" pitchFamily="34" charset="0"/>
        <a:buNone/>
        <a:tabLst/>
        <a:defRPr lang="en-US" sz="2000" b="0" kern="1200" spc="-5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290513" marR="0" indent="-290513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5000"/>
        <a:buFont typeface="Wingdings" panose="05000000000000000000" pitchFamily="2" charset="2"/>
        <a:buChar char="§"/>
        <a:tabLst/>
        <a:defRPr lang="en-US" sz="2000" b="0" kern="1200" spc="-5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66928" marR="0" indent="-283464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Courier New" panose="02070309020205020404" pitchFamily="49" charset="0"/>
        <a:buChar char="o"/>
        <a:tabLst/>
        <a:defRPr lang="en-US" sz="2000" b="0" kern="1200" spc="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859536" marR="0" indent="-283464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lang="en-US" sz="2000" b="0" kern="1200" spc="0" baseline="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1146175" marR="0" indent="-28257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Segoe UI" panose="020B0502040204020203" pitchFamily="34" charset="0"/>
        <a:buChar char="▫"/>
        <a:tabLst/>
        <a:defRPr lang="en-US" sz="2000" b="0" kern="1200" spc="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1146175" indent="-284163" algn="l" defTabSz="932742" rtl="0" eaLnBrk="1" latinLnBrk="0" hangingPunct="1">
        <a:spcBef>
          <a:spcPct val="20000"/>
        </a:spcBef>
        <a:spcAft>
          <a:spcPts val="600"/>
        </a:spcAft>
        <a:buFont typeface="Segoe UI" panose="020B0502040204020203" pitchFamily="34" charset="0"/>
        <a:buChar char="▫"/>
        <a:defRPr lang="en-CA" sz="2000" b="0" kern="1200" spc="0" baseline="0" dirty="0" smtClean="0">
          <a:solidFill>
            <a:srgbClr val="000000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3" pos="1349" userDrawn="1">
          <p15:clr>
            <a:srgbClr val="C35EA4"/>
          </p15:clr>
        </p15:guide>
        <p15:guide id="104" pos="1528" userDrawn="1">
          <p15:clr>
            <a:srgbClr val="C35EA4"/>
          </p15:clr>
        </p15:guide>
        <p15:guide id="105" pos="2621" userDrawn="1">
          <p15:clr>
            <a:srgbClr val="C35EA4"/>
          </p15:clr>
        </p15:guide>
        <p15:guide id="106" pos="2765" userDrawn="1">
          <p15:clr>
            <a:srgbClr val="C35EA4"/>
          </p15:clr>
        </p15:guide>
        <p15:guide id="107" pos="3854" userDrawn="1">
          <p15:clr>
            <a:srgbClr val="C35EA4"/>
          </p15:clr>
        </p15:guide>
        <p15:guide id="108" pos="4003" userDrawn="1">
          <p15:clr>
            <a:srgbClr val="C35EA4"/>
          </p15:clr>
        </p15:guide>
        <p15:guide id="109" pos="5083" userDrawn="1">
          <p15:clr>
            <a:srgbClr val="C35EA4"/>
          </p15:clr>
        </p15:guide>
        <p15:guide id="110" pos="5230" userDrawn="1">
          <p15:clr>
            <a:srgbClr val="C35EA4"/>
          </p15:clr>
        </p15:guide>
        <p15:guide id="111" pos="6323" userDrawn="1">
          <p15:clr>
            <a:srgbClr val="C35EA4"/>
          </p15:clr>
        </p15:guide>
        <p15:guide id="112" pos="6469" userDrawn="1">
          <p15:clr>
            <a:srgbClr val="C35EA4"/>
          </p15:clr>
        </p15:guide>
        <p15:guide id="113" pos="269" userDrawn="1">
          <p15:clr>
            <a:srgbClr val="F26B43"/>
          </p15:clr>
        </p15:guide>
        <p15:guide id="114" pos="7565" userDrawn="1">
          <p15:clr>
            <a:srgbClr val="F26B43"/>
          </p15:clr>
        </p15:guide>
        <p15:guide id="115" orient="horz" pos="751" userDrawn="1">
          <p15:clr>
            <a:srgbClr val="5ACBF0"/>
          </p15:clr>
        </p15:guide>
        <p15:guide id="116" orient="horz" pos="1387" userDrawn="1">
          <p15:clr>
            <a:srgbClr val="5ACBF0"/>
          </p15:clr>
        </p15:guide>
        <p15:guide id="117" orient="horz" pos="605" userDrawn="1">
          <p15:clr>
            <a:srgbClr val="5ACBF0"/>
          </p15:clr>
        </p15:guide>
        <p15:guide id="118" orient="horz" pos="1514" userDrawn="1">
          <p15:clr>
            <a:srgbClr val="5ACBF0"/>
          </p15:clr>
        </p15:guide>
        <p15:guide id="119" orient="horz" pos="2130" userDrawn="1">
          <p15:clr>
            <a:srgbClr val="5ACBF0"/>
          </p15:clr>
        </p15:guide>
        <p15:guide id="120" orient="horz" pos="2299" userDrawn="1">
          <p15:clr>
            <a:srgbClr val="5ACBF0"/>
          </p15:clr>
        </p15:guide>
        <p15:guide id="121" orient="horz" pos="283" userDrawn="1">
          <p15:clr>
            <a:srgbClr val="F26B43"/>
          </p15:clr>
        </p15:guide>
        <p15:guide id="122" orient="horz" pos="4123" userDrawn="1">
          <p15:clr>
            <a:srgbClr val="F26B43"/>
          </p15:clr>
        </p15:guide>
        <p15:guide id="123" orient="horz" pos="2891" userDrawn="1">
          <p15:clr>
            <a:srgbClr val="5ACBF0"/>
          </p15:clr>
        </p15:guide>
        <p15:guide id="124" orient="horz" pos="3019" userDrawn="1">
          <p15:clr>
            <a:srgbClr val="5ACBF0"/>
          </p15:clr>
        </p15:guide>
        <p15:guide id="125" orient="horz" pos="3643" userDrawn="1">
          <p15:clr>
            <a:srgbClr val="5ACBF0"/>
          </p15:clr>
        </p15:guide>
        <p15:guide id="126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killpip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indows--serv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95F7103-987D-0F45-8434-83B7675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WS-011 Windows Server </a:t>
            </a:r>
            <a:r>
              <a:rPr lang="en-US"/>
              <a:t>2019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8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Course outline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pPr lvl="1"/>
            <a:r>
              <a:rPr lang="en-US" dirty="0"/>
              <a:t>Module 1: Windows Server administration</a:t>
            </a:r>
          </a:p>
          <a:p>
            <a:pPr lvl="1"/>
            <a:r>
              <a:rPr lang="en-US" dirty="0"/>
              <a:t>Module 2: Identity services in Windows Server</a:t>
            </a:r>
          </a:p>
          <a:p>
            <a:pPr lvl="1"/>
            <a:r>
              <a:rPr lang="en-US" dirty="0"/>
              <a:t>Module 3: Network infrastructure services in Windows Server</a:t>
            </a:r>
          </a:p>
          <a:p>
            <a:pPr lvl="1"/>
            <a:r>
              <a:rPr lang="en-US" dirty="0"/>
              <a:t>Module 4: File servers and storage management in Windows Server</a:t>
            </a:r>
          </a:p>
          <a:p>
            <a:pPr lvl="1"/>
            <a:r>
              <a:rPr lang="en-US" dirty="0"/>
              <a:t>Module 5: Hyper-V virtualization and containers in Windows Server</a:t>
            </a:r>
          </a:p>
          <a:p>
            <a:pPr lvl="1"/>
            <a:r>
              <a:rPr lang="en-US" dirty="0"/>
              <a:t>Module 6: High availability in Windows Server</a:t>
            </a:r>
          </a:p>
          <a:p>
            <a:pPr lvl="1"/>
            <a:r>
              <a:rPr lang="en-US" dirty="0"/>
              <a:t>Module 7: Disaster recovery in Windows Server</a:t>
            </a:r>
          </a:p>
          <a:p>
            <a:pPr lvl="1"/>
            <a:r>
              <a:rPr lang="en-US" dirty="0"/>
              <a:t>Module 8: Windows Server security</a:t>
            </a:r>
          </a:p>
          <a:p>
            <a:pPr lvl="1"/>
            <a:r>
              <a:rPr lang="en-US" dirty="0"/>
              <a:t>Module 9: RDS in Windows Server</a:t>
            </a:r>
          </a:p>
          <a:p>
            <a:pPr lvl="1"/>
            <a:r>
              <a:rPr lang="en-US" dirty="0"/>
              <a:t>Module 10: Remote access and web services in Windows Server</a:t>
            </a:r>
          </a:p>
          <a:p>
            <a:pPr lvl="1"/>
            <a:r>
              <a:rPr lang="en-US" dirty="0"/>
              <a:t>Module 11: Server and performance monitoring in Windows Server</a:t>
            </a:r>
          </a:p>
          <a:p>
            <a:pPr lvl="1"/>
            <a:r>
              <a:rPr lang="en-US" dirty="0"/>
              <a:t>Module 12: Upgrade and migration in Windows Server</a:t>
            </a:r>
          </a:p>
        </p:txBody>
      </p:sp>
    </p:spTree>
    <p:extLst>
      <p:ext uri="{BB962C8B-B14F-4D97-AF65-F5344CB8AC3E}">
        <p14:creationId xmlns:p14="http://schemas.microsoft.com/office/powerpoint/2010/main" val="28670508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EFE2-19B8-4BCF-80C0-27049C3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course 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FE53-F686-466A-BE6F-74E3CD76B3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421682"/>
            <a:ext cx="11544299" cy="5081588"/>
          </a:xfrm>
        </p:spPr>
        <p:txBody>
          <a:bodyPr/>
          <a:lstStyle/>
          <a:p>
            <a:r>
              <a:rPr lang="en-CA" dirty="0"/>
              <a:t>Course handbook (digital):</a:t>
            </a:r>
          </a:p>
          <a:p>
            <a:pPr lvl="1"/>
            <a:r>
              <a:rPr lang="en-US" dirty="0"/>
              <a:t>Access online using the Skillpipe reader by Arvato, at </a:t>
            </a:r>
            <a:r>
              <a:rPr lang="en-US" dirty="0">
                <a:hlinkClick r:id="rId3"/>
              </a:rPr>
              <a:t>http://skillpipe.com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Register/sign in and redeem your digital courseware</a:t>
            </a:r>
          </a:p>
          <a:p>
            <a:pPr lvl="1"/>
            <a:r>
              <a:rPr lang="en-US" dirty="0"/>
              <a:t>Easily add notes and comments, and highlight content </a:t>
            </a:r>
          </a:p>
          <a:p>
            <a:pPr lvl="1"/>
            <a:r>
              <a:rPr lang="en-US" dirty="0"/>
              <a:t>Organized by module</a:t>
            </a:r>
          </a:p>
          <a:p>
            <a:pPr lvl="1"/>
            <a:r>
              <a:rPr lang="en-US" dirty="0"/>
              <a:t>Includes Labs and Lab Answer Keys</a:t>
            </a:r>
          </a:p>
          <a:p>
            <a:pPr lvl="1"/>
            <a:r>
              <a:rPr lang="en-US" dirty="0"/>
              <a:t>Lesson-review and module-review questions and answers make great on-the-job references </a:t>
            </a:r>
          </a:p>
        </p:txBody>
      </p:sp>
    </p:spTree>
    <p:extLst>
      <p:ext uri="{BB962C8B-B14F-4D97-AF65-F5344CB8AC3E}">
        <p14:creationId xmlns:p14="http://schemas.microsoft.com/office/powerpoint/2010/main" val="13488468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E8B2-827B-4ABA-8D74-37B6C811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Prepare for the labs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BD06-AAFA-4DB6-8FD1-0695212CE7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463674"/>
            <a:ext cx="11544299" cy="5318125"/>
          </a:xfrm>
        </p:spPr>
        <p:txBody>
          <a:bodyPr/>
          <a:lstStyle/>
          <a:p>
            <a:r>
              <a:rPr lang="en-US" dirty="0"/>
              <a:t>Your lab activities will be centered around a fictitious company, Contoso, Ltd. You’ll work in a virtual machine (VM) environment to:</a:t>
            </a:r>
          </a:p>
          <a:p>
            <a:pPr lvl="1"/>
            <a:r>
              <a:rPr lang="en-US" dirty="0"/>
              <a:t>Deploy and configure Windows Server</a:t>
            </a:r>
          </a:p>
          <a:p>
            <a:pPr lvl="1"/>
            <a:r>
              <a:rPr lang="en-US" dirty="0"/>
              <a:t>Implement identity services and Group Policy</a:t>
            </a:r>
          </a:p>
          <a:p>
            <a:pPr lvl="1"/>
            <a:r>
              <a:rPr lang="en-US" dirty="0"/>
              <a:t>Implement and configure network infrastructure services in Windows Server</a:t>
            </a:r>
          </a:p>
          <a:p>
            <a:pPr lvl="1"/>
            <a:r>
              <a:rPr lang="en-US" dirty="0"/>
              <a:t>Implement storage solutions in Windows Server</a:t>
            </a:r>
          </a:p>
          <a:p>
            <a:pPr lvl="1"/>
            <a:r>
              <a:rPr lang="en-US" dirty="0"/>
              <a:t>Implement and configure virtualization in Windows Server</a:t>
            </a:r>
          </a:p>
          <a:p>
            <a:pPr lvl="1"/>
            <a:r>
              <a:rPr lang="en-US" dirty="0"/>
              <a:t>Implement failover clustering</a:t>
            </a:r>
          </a:p>
          <a:p>
            <a:pPr lvl="1"/>
            <a:r>
              <a:rPr lang="en-US" dirty="0"/>
              <a:t>Implement Hyper-V Replica and Windows Server Backup</a:t>
            </a:r>
          </a:p>
          <a:p>
            <a:pPr lvl="1"/>
            <a:r>
              <a:rPr lang="en-US" dirty="0"/>
              <a:t>Configure security in Windows Server</a:t>
            </a:r>
          </a:p>
          <a:p>
            <a:pPr lvl="1"/>
            <a:r>
              <a:rPr lang="en-US" dirty="0"/>
              <a:t>Implement Remote Desktop Services (RDS) in Windows Server</a:t>
            </a:r>
          </a:p>
          <a:p>
            <a:pPr lvl="1"/>
            <a:r>
              <a:rPr lang="en-US" dirty="0"/>
              <a:t>Deploy network workloads</a:t>
            </a:r>
          </a:p>
          <a:p>
            <a:pPr lvl="1"/>
            <a:r>
              <a:rPr lang="en-US" dirty="0"/>
              <a:t>Monitor and troubleshoot Windows Server</a:t>
            </a:r>
          </a:p>
          <a:p>
            <a:pPr lvl="1"/>
            <a:r>
              <a:rPr lang="en-US" dirty="0"/>
              <a:t>Migrate server workloads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08A994-458B-45F2-91C5-7E8963EB5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62258" y="3146557"/>
            <a:ext cx="2340470" cy="2182375"/>
            <a:chOff x="9262258" y="3146557"/>
            <a:chExt cx="2340470" cy="2182375"/>
          </a:xfrm>
        </p:grpSpPr>
        <p:sp>
          <p:nvSpPr>
            <p:cNvPr id="4" name="Freeform 96" title="Icon of a gear with a wrench">
              <a:extLst>
                <a:ext uri="{FF2B5EF4-FFF2-40B4-BE49-F238E27FC236}">
                  <a16:creationId xmlns:a16="http://schemas.microsoft.com/office/drawing/2014/main" id="{D913D414-8CF2-48D6-AD5D-D7C394853E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3681" y="4321629"/>
              <a:ext cx="1093991" cy="1007303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DeveloperTools_EC7A" title="Icon of a wrench and a screwdriver">
              <a:extLst>
                <a:ext uri="{FF2B5EF4-FFF2-40B4-BE49-F238E27FC236}">
                  <a16:creationId xmlns:a16="http://schemas.microsoft.com/office/drawing/2014/main" id="{FD204403-C85B-4C0C-B3B8-B7969CF1DB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48968" y="3668563"/>
              <a:ext cx="1053760" cy="1660369"/>
            </a:xfrm>
            <a:custGeom>
              <a:avLst/>
              <a:gdLst>
                <a:gd name="T0" fmla="*/ 765 w 2384"/>
                <a:gd name="T1" fmla="*/ 958 h 3756"/>
                <a:gd name="T2" fmla="*/ 765 w 2384"/>
                <a:gd name="T3" fmla="*/ 3500 h 3756"/>
                <a:gd name="T4" fmla="*/ 509 w 2384"/>
                <a:gd name="T5" fmla="*/ 3756 h 3756"/>
                <a:gd name="T6" fmla="*/ 509 w 2384"/>
                <a:gd name="T7" fmla="*/ 3756 h 3756"/>
                <a:gd name="T8" fmla="*/ 253 w 2384"/>
                <a:gd name="T9" fmla="*/ 3500 h 3756"/>
                <a:gd name="T10" fmla="*/ 253 w 2384"/>
                <a:gd name="T11" fmla="*/ 958 h 3756"/>
                <a:gd name="T12" fmla="*/ 0 w 2384"/>
                <a:gd name="T13" fmla="*/ 518 h 3756"/>
                <a:gd name="T14" fmla="*/ 509 w 2384"/>
                <a:gd name="T15" fmla="*/ 9 h 3756"/>
                <a:gd name="T16" fmla="*/ 1018 w 2384"/>
                <a:gd name="T17" fmla="*/ 518 h 3756"/>
                <a:gd name="T18" fmla="*/ 765 w 2384"/>
                <a:gd name="T19" fmla="*/ 958 h 3756"/>
                <a:gd name="T20" fmla="*/ 1503 w 2384"/>
                <a:gd name="T21" fmla="*/ 2012 h 3756"/>
                <a:gd name="T22" fmla="*/ 1503 w 2384"/>
                <a:gd name="T23" fmla="*/ 3500 h 3756"/>
                <a:gd name="T24" fmla="*/ 1759 w 2384"/>
                <a:gd name="T25" fmla="*/ 3756 h 3756"/>
                <a:gd name="T26" fmla="*/ 1759 w 2384"/>
                <a:gd name="T27" fmla="*/ 3756 h 3756"/>
                <a:gd name="T28" fmla="*/ 2015 w 2384"/>
                <a:gd name="T29" fmla="*/ 3500 h 3756"/>
                <a:gd name="T30" fmla="*/ 2015 w 2384"/>
                <a:gd name="T31" fmla="*/ 2012 h 3756"/>
                <a:gd name="T32" fmla="*/ 509 w 2384"/>
                <a:gd name="T33" fmla="*/ 0 h 3756"/>
                <a:gd name="T34" fmla="*/ 509 w 2384"/>
                <a:gd name="T35" fmla="*/ 509 h 3756"/>
                <a:gd name="T36" fmla="*/ 1134 w 2384"/>
                <a:gd name="T37" fmla="*/ 2012 h 3756"/>
                <a:gd name="T38" fmla="*/ 2384 w 2384"/>
                <a:gd name="T39" fmla="*/ 2012 h 3756"/>
                <a:gd name="T40" fmla="*/ 1759 w 2384"/>
                <a:gd name="T41" fmla="*/ 2012 h 3756"/>
                <a:gd name="T42" fmla="*/ 1759 w 2384"/>
                <a:gd name="T43" fmla="*/ 711 h 3756"/>
                <a:gd name="T44" fmla="*/ 2015 w 2384"/>
                <a:gd name="T45" fmla="*/ 9 h 3756"/>
                <a:gd name="T46" fmla="*/ 1503 w 2384"/>
                <a:gd name="T47" fmla="*/ 9 h 3756"/>
                <a:gd name="T48" fmla="*/ 1503 w 2384"/>
                <a:gd name="T49" fmla="*/ 510 h 3756"/>
                <a:gd name="T50" fmla="*/ 1759 w 2384"/>
                <a:gd name="T51" fmla="*/ 756 h 3756"/>
                <a:gd name="T52" fmla="*/ 2015 w 2384"/>
                <a:gd name="T53" fmla="*/ 510 h 3756"/>
                <a:gd name="T54" fmla="*/ 2015 w 2384"/>
                <a:gd name="T55" fmla="*/ 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4" h="3756">
                  <a:moveTo>
                    <a:pt x="765" y="958"/>
                  </a:moveTo>
                  <a:cubicBezTo>
                    <a:pt x="765" y="3500"/>
                    <a:pt x="765" y="3500"/>
                    <a:pt x="765" y="3500"/>
                  </a:cubicBezTo>
                  <a:cubicBezTo>
                    <a:pt x="765" y="3641"/>
                    <a:pt x="650" y="3756"/>
                    <a:pt x="509" y="3756"/>
                  </a:cubicBezTo>
                  <a:cubicBezTo>
                    <a:pt x="509" y="3756"/>
                    <a:pt x="509" y="3756"/>
                    <a:pt x="509" y="3756"/>
                  </a:cubicBezTo>
                  <a:cubicBezTo>
                    <a:pt x="368" y="3756"/>
                    <a:pt x="253" y="3641"/>
                    <a:pt x="253" y="3500"/>
                  </a:cubicBezTo>
                  <a:cubicBezTo>
                    <a:pt x="253" y="958"/>
                    <a:pt x="253" y="958"/>
                    <a:pt x="253" y="958"/>
                  </a:cubicBezTo>
                  <a:cubicBezTo>
                    <a:pt x="102" y="869"/>
                    <a:pt x="0" y="706"/>
                    <a:pt x="0" y="518"/>
                  </a:cubicBezTo>
                  <a:cubicBezTo>
                    <a:pt x="0" y="237"/>
                    <a:pt x="228" y="9"/>
                    <a:pt x="509" y="9"/>
                  </a:cubicBezTo>
                  <a:cubicBezTo>
                    <a:pt x="790" y="9"/>
                    <a:pt x="1018" y="237"/>
                    <a:pt x="1018" y="518"/>
                  </a:cubicBezTo>
                  <a:cubicBezTo>
                    <a:pt x="1018" y="706"/>
                    <a:pt x="916" y="869"/>
                    <a:pt x="765" y="958"/>
                  </a:cubicBezTo>
                  <a:close/>
                  <a:moveTo>
                    <a:pt x="1503" y="2012"/>
                  </a:moveTo>
                  <a:cubicBezTo>
                    <a:pt x="1503" y="3500"/>
                    <a:pt x="1503" y="3500"/>
                    <a:pt x="1503" y="3500"/>
                  </a:cubicBezTo>
                  <a:cubicBezTo>
                    <a:pt x="1503" y="3641"/>
                    <a:pt x="1618" y="3756"/>
                    <a:pt x="1759" y="3756"/>
                  </a:cubicBezTo>
                  <a:cubicBezTo>
                    <a:pt x="1759" y="3756"/>
                    <a:pt x="1759" y="3756"/>
                    <a:pt x="1759" y="3756"/>
                  </a:cubicBezTo>
                  <a:cubicBezTo>
                    <a:pt x="1900" y="3756"/>
                    <a:pt x="2015" y="3641"/>
                    <a:pt x="2015" y="3500"/>
                  </a:cubicBezTo>
                  <a:cubicBezTo>
                    <a:pt x="2015" y="2012"/>
                    <a:pt x="2015" y="2012"/>
                    <a:pt x="2015" y="2012"/>
                  </a:cubicBezTo>
                  <a:moveTo>
                    <a:pt x="509" y="0"/>
                  </a:moveTo>
                  <a:cubicBezTo>
                    <a:pt x="509" y="509"/>
                    <a:pt x="509" y="509"/>
                    <a:pt x="509" y="509"/>
                  </a:cubicBezTo>
                  <a:moveTo>
                    <a:pt x="1134" y="2012"/>
                  </a:moveTo>
                  <a:cubicBezTo>
                    <a:pt x="2384" y="2012"/>
                    <a:pt x="2384" y="2012"/>
                    <a:pt x="2384" y="2012"/>
                  </a:cubicBezTo>
                  <a:moveTo>
                    <a:pt x="1759" y="2012"/>
                  </a:moveTo>
                  <a:cubicBezTo>
                    <a:pt x="1759" y="711"/>
                    <a:pt x="1759" y="711"/>
                    <a:pt x="1759" y="711"/>
                  </a:cubicBezTo>
                  <a:moveTo>
                    <a:pt x="2015" y="9"/>
                  </a:moveTo>
                  <a:cubicBezTo>
                    <a:pt x="1503" y="9"/>
                    <a:pt x="1503" y="9"/>
                    <a:pt x="1503" y="9"/>
                  </a:cubicBezTo>
                  <a:cubicBezTo>
                    <a:pt x="1503" y="510"/>
                    <a:pt x="1503" y="510"/>
                    <a:pt x="1503" y="510"/>
                  </a:cubicBezTo>
                  <a:cubicBezTo>
                    <a:pt x="1759" y="756"/>
                    <a:pt x="1759" y="756"/>
                    <a:pt x="1759" y="756"/>
                  </a:cubicBezTo>
                  <a:cubicBezTo>
                    <a:pt x="2015" y="510"/>
                    <a:pt x="2015" y="510"/>
                    <a:pt x="2015" y="510"/>
                  </a:cubicBezTo>
                  <a:lnTo>
                    <a:pt x="2015" y="9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Processing_E9F5" title="Icon of two interlocked gears">
              <a:extLst>
                <a:ext uri="{FF2B5EF4-FFF2-40B4-BE49-F238E27FC236}">
                  <a16:creationId xmlns:a16="http://schemas.microsoft.com/office/drawing/2014/main" id="{A1E02A3B-B246-4072-BE43-679B1BC71C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62258" y="3146557"/>
              <a:ext cx="1286710" cy="1120642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6752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4A58-5D79-40B6-AE43-4F0AE2F1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VM environment</a:t>
            </a: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00AFC64-CF2F-432A-95A7-43EA111C7A5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03614423"/>
              </p:ext>
            </p:extLst>
          </p:nvPr>
        </p:nvGraphicFramePr>
        <p:xfrm>
          <a:off x="465138" y="1463675"/>
          <a:ext cx="11544300" cy="333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7200">
                  <a:extLst>
                    <a:ext uri="{9D8B030D-6E8A-4147-A177-3AD203B41FA5}">
                      <a16:colId xmlns:a16="http://schemas.microsoft.com/office/drawing/2014/main" val="2482823342"/>
                    </a:ext>
                  </a:extLst>
                </a:gridCol>
                <a:gridCol w="7367100">
                  <a:extLst>
                    <a:ext uri="{9D8B030D-6E8A-4147-A177-3AD203B41FA5}">
                      <a16:colId xmlns:a16="http://schemas.microsoft.com/office/drawing/2014/main" val="31566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VM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2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WS-011T00A-SEA-DC1(-B)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Domain controller for the Contoso.com domain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WS-011T00A-SEA-ADM1(-B)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2019 (with desktop experience) member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WS-011T00A-SEA-SVR1(-B)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2019 core member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8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WS-011T00A-SEA-SVR2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2019 core member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7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WS-011T00A-SEA-SVR3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2019 core member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10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</a:t>
                      </a:r>
                      <a:r>
                        <a:rPr lang="en-US" b="1" dirty="0"/>
                        <a:t>SEA-SVR4-B</a:t>
                      </a:r>
                      <a:endParaRPr lang="es-ES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 with no operating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3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WS-011T00A-SEA-RDS1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2019 (with desktop experience) member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WS-011T00A-SEA-CL1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 Enterprise client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9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08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6708-45E7-4161-A763-100683C0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Online </a:t>
            </a:r>
            <a:r>
              <a:rPr lang="en-US" dirty="0"/>
              <a:t>r</a:t>
            </a:r>
            <a:r>
              <a:rPr lang="en-US" noProof="0" dirty="0"/>
              <a:t>ole-based training resources: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19665C-060B-477A-A860-D60428A56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Server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6708-45E7-4161-A763-100683C0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27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0: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09383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FBE39-35F4-47FB-8CFA-CAA5A4D00037}"/>
              </a:ext>
            </a:extLst>
          </p:cNvPr>
          <p:cNvSpPr txBox="1">
            <a:spLocks/>
          </p:cNvSpPr>
          <p:nvPr/>
        </p:nvSpPr>
        <p:spPr>
          <a:xfrm>
            <a:off x="355597" y="1301865"/>
            <a:ext cx="11858173" cy="2961705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367">
              <a:spcBef>
                <a:spcPts val="0"/>
              </a:spcBef>
              <a:buSzTx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Segoe UI"/>
                <a:cs typeface="+mn-cs"/>
              </a:rPr>
              <a:t>Thank you for joining us today.</a:t>
            </a:r>
            <a:r>
              <a:rPr lang="en-US" sz="2000" dirty="0">
                <a:solidFill>
                  <a:srgbClr val="000000"/>
                </a:solidFill>
                <a:latin typeface="Segoe UI"/>
                <a:cs typeface="+mn-cs"/>
              </a:rPr>
              <a:t> 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We’ve worked with Microsoft Certified Trainers and the Microsoft Partner Network (MPN) to bring you a world-class learning experience.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Microsoft Certified Trainers and Instructors.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Your instructor is a premier technical and instructional expert who meets ongoing certification requirements. 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Customer Satisfaction Guarantee.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Our partners offer a satisfaction guarantee and we hold them accountable for it.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At the end of class, please complete an evaluation of today’s experience. We value your feedback! 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We wish you a great learning experience and ongoing career success!</a:t>
            </a:r>
          </a:p>
          <a:p>
            <a:pPr marL="0" marR="0" lvl="0" indent="0" algn="l" defTabSz="932742" rtl="0" eaLnBrk="1" fontAlgn="auto" latinLnBrk="0" hangingPunct="1">
              <a:lnSpc>
                <a:spcPct val="97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7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7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7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7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pPr lvl="1"/>
            <a:r>
              <a:rPr lang="en-US" dirty="0"/>
              <a:t>Instructor: &lt;Name&gt;</a:t>
            </a:r>
          </a:p>
          <a:p>
            <a:pPr lvl="1"/>
            <a:r>
              <a:rPr lang="en-US" dirty="0"/>
              <a:t>&lt;Title or other credentials, e.g., Microsoft Certified Trainer&gt;</a:t>
            </a:r>
          </a:p>
          <a:p>
            <a:pPr lvl="1"/>
            <a:r>
              <a:rPr lang="en-US" dirty="0"/>
              <a:t>&lt;Affiliation/Company&gt;</a:t>
            </a:r>
          </a:p>
          <a:p>
            <a:pPr lvl="1"/>
            <a:r>
              <a:rPr lang="en-US" dirty="0"/>
              <a:t>&lt;A few words about my technical and professional experience&gt; </a:t>
            </a:r>
          </a:p>
        </p:txBody>
      </p:sp>
      <p:sp>
        <p:nvSpPr>
          <p:cNvPr id="5" name="people_23">
            <a:extLst>
              <a:ext uri="{FF2B5EF4-FFF2-40B4-BE49-F238E27FC236}">
                <a16:creationId xmlns:a16="http://schemas.microsoft.com/office/drawing/2014/main" id="{F5BF099A-333D-43B0-91DD-47F7A8B16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28480" y="1457384"/>
            <a:ext cx="1566091" cy="1549518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45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Company affiliation</a:t>
            </a:r>
          </a:p>
          <a:p>
            <a:pPr lvl="1"/>
            <a:r>
              <a:rPr lang="en-US" dirty="0"/>
              <a:t>Title/function</a:t>
            </a:r>
          </a:p>
          <a:p>
            <a:pPr lvl="1"/>
            <a:r>
              <a:rPr lang="en-US" dirty="0"/>
              <a:t>Microsoft Azure experience</a:t>
            </a:r>
          </a:p>
          <a:p>
            <a:pPr lvl="1"/>
            <a:r>
              <a:rPr lang="en-US" dirty="0"/>
              <a:t>Your expectations for the course</a:t>
            </a:r>
          </a:p>
        </p:txBody>
      </p:sp>
      <p:sp>
        <p:nvSpPr>
          <p:cNvPr id="6" name="manager">
            <a:extLst>
              <a:ext uri="{FF2B5EF4-FFF2-40B4-BE49-F238E27FC236}">
                <a16:creationId xmlns:a16="http://schemas.microsoft.com/office/drawing/2014/main" id="{38BCFABC-34FE-42F2-BC7E-EB6AC7D17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4800" y="1664635"/>
            <a:ext cx="1849120" cy="1863796"/>
          </a:xfrm>
          <a:custGeom>
            <a:avLst/>
            <a:gdLst>
              <a:gd name="T0" fmla="*/ 128 w 348"/>
              <a:gd name="T1" fmla="*/ 46 h 352"/>
              <a:gd name="T2" fmla="*/ 174 w 348"/>
              <a:gd name="T3" fmla="*/ 0 h 352"/>
              <a:gd name="T4" fmla="*/ 220 w 348"/>
              <a:gd name="T5" fmla="*/ 46 h 352"/>
              <a:gd name="T6" fmla="*/ 174 w 348"/>
              <a:gd name="T7" fmla="*/ 91 h 352"/>
              <a:gd name="T8" fmla="*/ 128 w 348"/>
              <a:gd name="T9" fmla="*/ 46 h 352"/>
              <a:gd name="T10" fmla="*/ 231 w 348"/>
              <a:gd name="T11" fmla="*/ 148 h 352"/>
              <a:gd name="T12" fmla="*/ 174 w 348"/>
              <a:gd name="T13" fmla="*/ 91 h 352"/>
              <a:gd name="T14" fmla="*/ 117 w 348"/>
              <a:gd name="T15" fmla="*/ 148 h 352"/>
              <a:gd name="T16" fmla="*/ 57 w 348"/>
              <a:gd name="T17" fmla="*/ 295 h 352"/>
              <a:gd name="T18" fmla="*/ 102 w 348"/>
              <a:gd name="T19" fmla="*/ 249 h 352"/>
              <a:gd name="T20" fmla="*/ 57 w 348"/>
              <a:gd name="T21" fmla="*/ 204 h 352"/>
              <a:gd name="T22" fmla="*/ 11 w 348"/>
              <a:gd name="T23" fmla="*/ 249 h 352"/>
              <a:gd name="T24" fmla="*/ 57 w 348"/>
              <a:gd name="T25" fmla="*/ 295 h 352"/>
              <a:gd name="T26" fmla="*/ 114 w 348"/>
              <a:gd name="T27" fmla="*/ 352 h 352"/>
              <a:gd name="T28" fmla="*/ 57 w 348"/>
              <a:gd name="T29" fmla="*/ 295 h 352"/>
              <a:gd name="T30" fmla="*/ 0 w 348"/>
              <a:gd name="T31" fmla="*/ 352 h 352"/>
              <a:gd name="T32" fmla="*/ 291 w 348"/>
              <a:gd name="T33" fmla="*/ 295 h 352"/>
              <a:gd name="T34" fmla="*/ 337 w 348"/>
              <a:gd name="T35" fmla="*/ 249 h 352"/>
              <a:gd name="T36" fmla="*/ 291 w 348"/>
              <a:gd name="T37" fmla="*/ 204 h 352"/>
              <a:gd name="T38" fmla="*/ 246 w 348"/>
              <a:gd name="T39" fmla="*/ 249 h 352"/>
              <a:gd name="T40" fmla="*/ 291 w 348"/>
              <a:gd name="T41" fmla="*/ 295 h 352"/>
              <a:gd name="T42" fmla="*/ 348 w 348"/>
              <a:gd name="T43" fmla="*/ 352 h 352"/>
              <a:gd name="T44" fmla="*/ 291 w 348"/>
              <a:gd name="T45" fmla="*/ 295 h 352"/>
              <a:gd name="T46" fmla="*/ 234 w 348"/>
              <a:gd name="T47" fmla="*/ 352 h 352"/>
              <a:gd name="T48" fmla="*/ 224 w 348"/>
              <a:gd name="T49" fmla="*/ 219 h 352"/>
              <a:gd name="T50" fmla="*/ 174 w 348"/>
              <a:gd name="T51" fmla="*/ 169 h 352"/>
              <a:gd name="T52" fmla="*/ 124 w 348"/>
              <a:gd name="T53" fmla="*/ 21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352">
                <a:moveTo>
                  <a:pt x="128" y="46"/>
                </a:moveTo>
                <a:cubicBezTo>
                  <a:pt x="128" y="20"/>
                  <a:pt x="149" y="0"/>
                  <a:pt x="174" y="0"/>
                </a:cubicBezTo>
                <a:cubicBezTo>
                  <a:pt x="199" y="0"/>
                  <a:pt x="220" y="20"/>
                  <a:pt x="220" y="46"/>
                </a:cubicBezTo>
                <a:cubicBezTo>
                  <a:pt x="220" y="71"/>
                  <a:pt x="199" y="91"/>
                  <a:pt x="174" y="91"/>
                </a:cubicBezTo>
                <a:cubicBezTo>
                  <a:pt x="149" y="91"/>
                  <a:pt x="128" y="71"/>
                  <a:pt x="128" y="46"/>
                </a:cubicBezTo>
                <a:close/>
                <a:moveTo>
                  <a:pt x="231" y="148"/>
                </a:moveTo>
                <a:cubicBezTo>
                  <a:pt x="231" y="117"/>
                  <a:pt x="206" y="91"/>
                  <a:pt x="174" y="91"/>
                </a:cubicBezTo>
                <a:cubicBezTo>
                  <a:pt x="142" y="91"/>
                  <a:pt x="117" y="117"/>
                  <a:pt x="117" y="148"/>
                </a:cubicBezTo>
                <a:moveTo>
                  <a:pt x="57" y="295"/>
                </a:moveTo>
                <a:cubicBezTo>
                  <a:pt x="82" y="295"/>
                  <a:pt x="102" y="275"/>
                  <a:pt x="102" y="249"/>
                </a:cubicBezTo>
                <a:cubicBezTo>
                  <a:pt x="102" y="224"/>
                  <a:pt x="82" y="204"/>
                  <a:pt x="57" y="204"/>
                </a:cubicBezTo>
                <a:cubicBezTo>
                  <a:pt x="32" y="204"/>
                  <a:pt x="11" y="224"/>
                  <a:pt x="11" y="249"/>
                </a:cubicBezTo>
                <a:cubicBezTo>
                  <a:pt x="11" y="275"/>
                  <a:pt x="32" y="295"/>
                  <a:pt x="57" y="295"/>
                </a:cubicBezTo>
                <a:close/>
                <a:moveTo>
                  <a:pt x="114" y="352"/>
                </a:moveTo>
                <a:cubicBezTo>
                  <a:pt x="114" y="320"/>
                  <a:pt x="88" y="295"/>
                  <a:pt x="57" y="295"/>
                </a:cubicBezTo>
                <a:cubicBezTo>
                  <a:pt x="25" y="295"/>
                  <a:pt x="0" y="320"/>
                  <a:pt x="0" y="352"/>
                </a:cubicBezTo>
                <a:moveTo>
                  <a:pt x="291" y="295"/>
                </a:moveTo>
                <a:cubicBezTo>
                  <a:pt x="316" y="295"/>
                  <a:pt x="337" y="275"/>
                  <a:pt x="337" y="249"/>
                </a:cubicBezTo>
                <a:cubicBezTo>
                  <a:pt x="337" y="224"/>
                  <a:pt x="316" y="204"/>
                  <a:pt x="291" y="204"/>
                </a:cubicBezTo>
                <a:cubicBezTo>
                  <a:pt x="266" y="204"/>
                  <a:pt x="246" y="224"/>
                  <a:pt x="246" y="249"/>
                </a:cubicBezTo>
                <a:cubicBezTo>
                  <a:pt x="246" y="275"/>
                  <a:pt x="266" y="295"/>
                  <a:pt x="291" y="295"/>
                </a:cubicBezTo>
                <a:close/>
                <a:moveTo>
                  <a:pt x="348" y="352"/>
                </a:moveTo>
                <a:cubicBezTo>
                  <a:pt x="348" y="320"/>
                  <a:pt x="323" y="295"/>
                  <a:pt x="291" y="295"/>
                </a:cubicBezTo>
                <a:cubicBezTo>
                  <a:pt x="260" y="295"/>
                  <a:pt x="234" y="320"/>
                  <a:pt x="234" y="352"/>
                </a:cubicBezTo>
                <a:moveTo>
                  <a:pt x="224" y="219"/>
                </a:moveTo>
                <a:cubicBezTo>
                  <a:pt x="174" y="169"/>
                  <a:pt x="174" y="169"/>
                  <a:pt x="174" y="169"/>
                </a:cubicBezTo>
                <a:cubicBezTo>
                  <a:pt x="124" y="219"/>
                  <a:pt x="124" y="219"/>
                  <a:pt x="124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823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pPr lvl="1"/>
            <a:r>
              <a:rPr lang="en-US" dirty="0"/>
              <a:t>Class hours</a:t>
            </a:r>
          </a:p>
          <a:p>
            <a:pPr lvl="1"/>
            <a:r>
              <a:rPr lang="en-US" dirty="0"/>
              <a:t>Building hours</a:t>
            </a:r>
          </a:p>
          <a:p>
            <a:pPr lvl="1"/>
            <a:r>
              <a:rPr lang="en-US" dirty="0"/>
              <a:t>Parking</a:t>
            </a:r>
          </a:p>
          <a:p>
            <a:pPr lvl="1"/>
            <a:r>
              <a:rPr lang="en-US" dirty="0"/>
              <a:t>Restrooms</a:t>
            </a:r>
          </a:p>
          <a:p>
            <a:pPr lvl="1"/>
            <a:r>
              <a:rPr lang="en-US" dirty="0"/>
              <a:t>Meals</a:t>
            </a:r>
          </a:p>
          <a:p>
            <a:pPr lvl="1"/>
            <a:r>
              <a:rPr lang="en-US" dirty="0"/>
              <a:t>Phones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Internet access </a:t>
            </a:r>
          </a:p>
          <a:p>
            <a:pPr lvl="1"/>
            <a:r>
              <a:rPr lang="en-US" dirty="0"/>
              <a:t>Recycling</a:t>
            </a:r>
          </a:p>
          <a:p>
            <a:pPr lvl="1"/>
            <a:r>
              <a:rPr lang="en-US" dirty="0"/>
              <a:t>Emergency procedures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FD8215-8857-4BC5-99E8-DA16511C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5623" y="1861805"/>
            <a:ext cx="3649409" cy="3316328"/>
            <a:chOff x="7165623" y="1861805"/>
            <a:chExt cx="3649409" cy="3316328"/>
          </a:xfrm>
        </p:grpSpPr>
        <p:sp>
          <p:nvSpPr>
            <p:cNvPr id="5" name="house" title="Icon of a house">
              <a:extLst>
                <a:ext uri="{FF2B5EF4-FFF2-40B4-BE49-F238E27FC236}">
                  <a16:creationId xmlns:a16="http://schemas.microsoft.com/office/drawing/2014/main" id="{A7C9F33C-69EE-49BD-903F-B0D1F5E94C7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74446" y="1861805"/>
              <a:ext cx="1347748" cy="1195584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Clock_E917" title="Icon of a clock">
              <a:extLst>
                <a:ext uri="{FF2B5EF4-FFF2-40B4-BE49-F238E27FC236}">
                  <a16:creationId xmlns:a16="http://schemas.microsoft.com/office/drawing/2014/main" id="{8A73FE8A-DBB7-49B8-8251-CC82B035B2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20034" y="1861805"/>
              <a:ext cx="1194998" cy="1195584"/>
            </a:xfrm>
            <a:custGeom>
              <a:avLst/>
              <a:gdLst>
                <a:gd name="T0" fmla="*/ 1610 w 3220"/>
                <a:gd name="T1" fmla="*/ 0 h 3220"/>
                <a:gd name="T2" fmla="*/ 0 w 3220"/>
                <a:gd name="T3" fmla="*/ 1610 h 3220"/>
                <a:gd name="T4" fmla="*/ 1610 w 3220"/>
                <a:gd name="T5" fmla="*/ 3220 h 3220"/>
                <a:gd name="T6" fmla="*/ 3220 w 3220"/>
                <a:gd name="T7" fmla="*/ 1610 h 3220"/>
                <a:gd name="T8" fmla="*/ 1610 w 3220"/>
                <a:gd name="T9" fmla="*/ 0 h 3220"/>
                <a:gd name="T10" fmla="*/ 1486 w 3220"/>
                <a:gd name="T11" fmla="*/ 619 h 3220"/>
                <a:gd name="T12" fmla="*/ 1486 w 3220"/>
                <a:gd name="T13" fmla="*/ 1734 h 3220"/>
                <a:gd name="T14" fmla="*/ 2353 w 3220"/>
                <a:gd name="T15" fmla="*/ 1734 h 3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0" h="3220">
                  <a:moveTo>
                    <a:pt x="1610" y="0"/>
                  </a:moveTo>
                  <a:cubicBezTo>
                    <a:pt x="721" y="0"/>
                    <a:pt x="0" y="721"/>
                    <a:pt x="0" y="1610"/>
                  </a:cubicBezTo>
                  <a:cubicBezTo>
                    <a:pt x="0" y="2499"/>
                    <a:pt x="721" y="3220"/>
                    <a:pt x="1610" y="3220"/>
                  </a:cubicBezTo>
                  <a:cubicBezTo>
                    <a:pt x="2499" y="3220"/>
                    <a:pt x="3220" y="2499"/>
                    <a:pt x="3220" y="1610"/>
                  </a:cubicBezTo>
                  <a:cubicBezTo>
                    <a:pt x="3220" y="721"/>
                    <a:pt x="2499" y="0"/>
                    <a:pt x="1610" y="0"/>
                  </a:cubicBezTo>
                  <a:close/>
                  <a:moveTo>
                    <a:pt x="1486" y="619"/>
                  </a:moveTo>
                  <a:cubicBezTo>
                    <a:pt x="1486" y="1734"/>
                    <a:pt x="1486" y="1734"/>
                    <a:pt x="1486" y="1734"/>
                  </a:cubicBezTo>
                  <a:cubicBezTo>
                    <a:pt x="2353" y="1734"/>
                    <a:pt x="2353" y="1734"/>
                    <a:pt x="2353" y="173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car_3" title="Icon of a car with signal lines on top">
              <a:extLst>
                <a:ext uri="{FF2B5EF4-FFF2-40B4-BE49-F238E27FC236}">
                  <a16:creationId xmlns:a16="http://schemas.microsoft.com/office/drawing/2014/main" id="{91F255D0-A8FF-4989-8BE2-265D32FFC16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65623" y="3802479"/>
              <a:ext cx="1617908" cy="1215165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9" name="pizza" title="Icon of a slice of pizza">
              <a:extLst>
                <a:ext uri="{FF2B5EF4-FFF2-40B4-BE49-F238E27FC236}">
                  <a16:creationId xmlns:a16="http://schemas.microsoft.com/office/drawing/2014/main" id="{B678AC4B-059C-4F3B-A627-58BC8D7697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24934" y="2719243"/>
              <a:ext cx="1194998" cy="1602386"/>
            </a:xfrm>
            <a:custGeom>
              <a:avLst/>
              <a:gdLst>
                <a:gd name="T0" fmla="*/ 150 w 255"/>
                <a:gd name="T1" fmla="*/ 33 h 345"/>
                <a:gd name="T2" fmla="*/ 238 w 255"/>
                <a:gd name="T3" fmla="*/ 102 h 345"/>
                <a:gd name="T4" fmla="*/ 250 w 255"/>
                <a:gd name="T5" fmla="*/ 136 h 345"/>
                <a:gd name="T6" fmla="*/ 250 w 255"/>
                <a:gd name="T7" fmla="*/ 136 h 345"/>
                <a:gd name="T8" fmla="*/ 219 w 255"/>
                <a:gd name="T9" fmla="*/ 147 h 345"/>
                <a:gd name="T10" fmla="*/ 138 w 255"/>
                <a:gd name="T11" fmla="*/ 78 h 345"/>
                <a:gd name="T12" fmla="*/ 16 w 255"/>
                <a:gd name="T13" fmla="*/ 43 h 345"/>
                <a:gd name="T14" fmla="*/ 6 w 255"/>
                <a:gd name="T15" fmla="*/ 12 h 345"/>
                <a:gd name="T16" fmla="*/ 6 w 255"/>
                <a:gd name="T17" fmla="*/ 12 h 345"/>
                <a:gd name="T18" fmla="*/ 40 w 255"/>
                <a:gd name="T19" fmla="*/ 1 h 345"/>
                <a:gd name="T20" fmla="*/ 148 w 255"/>
                <a:gd name="T21" fmla="*/ 31 h 345"/>
                <a:gd name="T22" fmla="*/ 150 w 255"/>
                <a:gd name="T23" fmla="*/ 33 h 345"/>
                <a:gd name="T24" fmla="*/ 70 w 255"/>
                <a:gd name="T25" fmla="*/ 80 h 345"/>
                <a:gd name="T26" fmla="*/ 49 w 255"/>
                <a:gd name="T27" fmla="*/ 101 h 345"/>
                <a:gd name="T28" fmla="*/ 70 w 255"/>
                <a:gd name="T29" fmla="*/ 123 h 345"/>
                <a:gd name="T30" fmla="*/ 91 w 255"/>
                <a:gd name="T31" fmla="*/ 101 h 345"/>
                <a:gd name="T32" fmla="*/ 70 w 255"/>
                <a:gd name="T33" fmla="*/ 80 h 345"/>
                <a:gd name="T34" fmla="*/ 116 w 255"/>
                <a:gd name="T35" fmla="*/ 149 h 345"/>
                <a:gd name="T36" fmla="*/ 95 w 255"/>
                <a:gd name="T37" fmla="*/ 170 h 345"/>
                <a:gd name="T38" fmla="*/ 116 w 255"/>
                <a:gd name="T39" fmla="*/ 191 h 345"/>
                <a:gd name="T40" fmla="*/ 137 w 255"/>
                <a:gd name="T41" fmla="*/ 170 h 345"/>
                <a:gd name="T42" fmla="*/ 116 w 255"/>
                <a:gd name="T43" fmla="*/ 149 h 345"/>
                <a:gd name="T44" fmla="*/ 66 w 255"/>
                <a:gd name="T45" fmla="*/ 215 h 345"/>
                <a:gd name="T46" fmla="*/ 45 w 255"/>
                <a:gd name="T47" fmla="*/ 236 h 345"/>
                <a:gd name="T48" fmla="*/ 66 w 255"/>
                <a:gd name="T49" fmla="*/ 258 h 345"/>
                <a:gd name="T50" fmla="*/ 88 w 255"/>
                <a:gd name="T51" fmla="*/ 236 h 345"/>
                <a:gd name="T52" fmla="*/ 66 w 255"/>
                <a:gd name="T53" fmla="*/ 215 h 345"/>
                <a:gd name="T54" fmla="*/ 15 w 255"/>
                <a:gd name="T55" fmla="*/ 44 h 345"/>
                <a:gd name="T56" fmla="*/ 15 w 255"/>
                <a:gd name="T57" fmla="*/ 322 h 345"/>
                <a:gd name="T58" fmla="*/ 15 w 255"/>
                <a:gd name="T59" fmla="*/ 324 h 345"/>
                <a:gd name="T60" fmla="*/ 15 w 255"/>
                <a:gd name="T61" fmla="*/ 324 h 345"/>
                <a:gd name="T62" fmla="*/ 15 w 255"/>
                <a:gd name="T63" fmla="*/ 329 h 345"/>
                <a:gd name="T64" fmla="*/ 31 w 255"/>
                <a:gd name="T65" fmla="*/ 345 h 345"/>
                <a:gd name="T66" fmla="*/ 31 w 255"/>
                <a:gd name="T67" fmla="*/ 345 h 345"/>
                <a:gd name="T68" fmla="*/ 47 w 255"/>
                <a:gd name="T69" fmla="*/ 329 h 345"/>
                <a:gd name="T70" fmla="*/ 47 w 255"/>
                <a:gd name="T71" fmla="*/ 324 h 345"/>
                <a:gd name="T72" fmla="*/ 47 w 255"/>
                <a:gd name="T73" fmla="*/ 324 h 345"/>
                <a:gd name="T74" fmla="*/ 174 w 255"/>
                <a:gd name="T75" fmla="*/ 195 h 345"/>
                <a:gd name="T76" fmla="*/ 174 w 255"/>
                <a:gd name="T77" fmla="*/ 195 h 345"/>
                <a:gd name="T78" fmla="*/ 174 w 255"/>
                <a:gd name="T79" fmla="*/ 216 h 345"/>
                <a:gd name="T80" fmla="*/ 188 w 255"/>
                <a:gd name="T81" fmla="*/ 229 h 345"/>
                <a:gd name="T82" fmla="*/ 188 w 255"/>
                <a:gd name="T83" fmla="*/ 229 h 345"/>
                <a:gd name="T84" fmla="*/ 201 w 255"/>
                <a:gd name="T85" fmla="*/ 216 h 345"/>
                <a:gd name="T86" fmla="*/ 201 w 255"/>
                <a:gd name="T87" fmla="*/ 168 h 345"/>
                <a:gd name="T88" fmla="*/ 201 w 255"/>
                <a:gd name="T89" fmla="*/ 164 h 345"/>
                <a:gd name="T90" fmla="*/ 201 w 255"/>
                <a:gd name="T91" fmla="*/ 176 h 345"/>
                <a:gd name="T92" fmla="*/ 214 w 255"/>
                <a:gd name="T93" fmla="*/ 189 h 345"/>
                <a:gd name="T94" fmla="*/ 214 w 255"/>
                <a:gd name="T95" fmla="*/ 189 h 345"/>
                <a:gd name="T96" fmla="*/ 226 w 255"/>
                <a:gd name="T97" fmla="*/ 176 h 345"/>
                <a:gd name="T98" fmla="*/ 226 w 255"/>
                <a:gd name="T99" fmla="*/ 15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45">
                  <a:moveTo>
                    <a:pt x="150" y="33"/>
                  </a:moveTo>
                  <a:cubicBezTo>
                    <a:pt x="215" y="68"/>
                    <a:pt x="238" y="102"/>
                    <a:pt x="238" y="102"/>
                  </a:cubicBezTo>
                  <a:cubicBezTo>
                    <a:pt x="249" y="116"/>
                    <a:pt x="255" y="124"/>
                    <a:pt x="250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44" y="147"/>
                    <a:pt x="228" y="156"/>
                    <a:pt x="219" y="147"/>
                  </a:cubicBezTo>
                  <a:cubicBezTo>
                    <a:pt x="204" y="136"/>
                    <a:pt x="183" y="104"/>
                    <a:pt x="138" y="78"/>
                  </a:cubicBezTo>
                  <a:cubicBezTo>
                    <a:pt x="90" y="50"/>
                    <a:pt x="26" y="46"/>
                    <a:pt x="16" y="43"/>
                  </a:cubicBezTo>
                  <a:cubicBezTo>
                    <a:pt x="5" y="41"/>
                    <a:pt x="0" y="2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0"/>
                    <a:pt x="23" y="1"/>
                    <a:pt x="40" y="1"/>
                  </a:cubicBezTo>
                  <a:cubicBezTo>
                    <a:pt x="40" y="1"/>
                    <a:pt x="81" y="0"/>
                    <a:pt x="148" y="31"/>
                  </a:cubicBezTo>
                  <a:cubicBezTo>
                    <a:pt x="148" y="32"/>
                    <a:pt x="150" y="32"/>
                    <a:pt x="150" y="33"/>
                  </a:cubicBezTo>
                  <a:close/>
                  <a:moveTo>
                    <a:pt x="70" y="80"/>
                  </a:moveTo>
                  <a:cubicBezTo>
                    <a:pt x="58" y="80"/>
                    <a:pt x="49" y="89"/>
                    <a:pt x="49" y="101"/>
                  </a:cubicBezTo>
                  <a:cubicBezTo>
                    <a:pt x="49" y="113"/>
                    <a:pt x="58" y="123"/>
                    <a:pt x="70" y="123"/>
                  </a:cubicBezTo>
                  <a:cubicBezTo>
                    <a:pt x="82" y="123"/>
                    <a:pt x="91" y="113"/>
                    <a:pt x="91" y="101"/>
                  </a:cubicBezTo>
                  <a:cubicBezTo>
                    <a:pt x="91" y="89"/>
                    <a:pt x="82" y="80"/>
                    <a:pt x="70" y="80"/>
                  </a:cubicBezTo>
                  <a:close/>
                  <a:moveTo>
                    <a:pt x="116" y="149"/>
                  </a:moveTo>
                  <a:cubicBezTo>
                    <a:pt x="104" y="149"/>
                    <a:pt x="95" y="158"/>
                    <a:pt x="95" y="170"/>
                  </a:cubicBezTo>
                  <a:cubicBezTo>
                    <a:pt x="95" y="182"/>
                    <a:pt x="104" y="191"/>
                    <a:pt x="116" y="191"/>
                  </a:cubicBezTo>
                  <a:cubicBezTo>
                    <a:pt x="128" y="191"/>
                    <a:pt x="137" y="182"/>
                    <a:pt x="137" y="170"/>
                  </a:cubicBezTo>
                  <a:cubicBezTo>
                    <a:pt x="137" y="158"/>
                    <a:pt x="128" y="149"/>
                    <a:pt x="116" y="149"/>
                  </a:cubicBezTo>
                  <a:close/>
                  <a:moveTo>
                    <a:pt x="66" y="215"/>
                  </a:moveTo>
                  <a:cubicBezTo>
                    <a:pt x="54" y="215"/>
                    <a:pt x="45" y="224"/>
                    <a:pt x="45" y="236"/>
                  </a:cubicBezTo>
                  <a:cubicBezTo>
                    <a:pt x="45" y="248"/>
                    <a:pt x="54" y="258"/>
                    <a:pt x="66" y="258"/>
                  </a:cubicBezTo>
                  <a:cubicBezTo>
                    <a:pt x="78" y="258"/>
                    <a:pt x="88" y="248"/>
                    <a:pt x="88" y="236"/>
                  </a:cubicBezTo>
                  <a:cubicBezTo>
                    <a:pt x="88" y="224"/>
                    <a:pt x="78" y="215"/>
                    <a:pt x="66" y="215"/>
                  </a:cubicBezTo>
                  <a:close/>
                  <a:moveTo>
                    <a:pt x="15" y="44"/>
                  </a:moveTo>
                  <a:cubicBezTo>
                    <a:pt x="15" y="322"/>
                    <a:pt x="15" y="322"/>
                    <a:pt x="15" y="322"/>
                  </a:cubicBezTo>
                  <a:cubicBezTo>
                    <a:pt x="15" y="322"/>
                    <a:pt x="15" y="323"/>
                    <a:pt x="15" y="324"/>
                  </a:cubicBezTo>
                  <a:cubicBezTo>
                    <a:pt x="15" y="324"/>
                    <a:pt x="15" y="324"/>
                    <a:pt x="15" y="324"/>
                  </a:cubicBezTo>
                  <a:cubicBezTo>
                    <a:pt x="15" y="329"/>
                    <a:pt x="15" y="329"/>
                    <a:pt x="15" y="329"/>
                  </a:cubicBezTo>
                  <a:cubicBezTo>
                    <a:pt x="15" y="338"/>
                    <a:pt x="22" y="345"/>
                    <a:pt x="31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40" y="345"/>
                    <a:pt x="47" y="338"/>
                    <a:pt x="47" y="329"/>
                  </a:cubicBezTo>
                  <a:cubicBezTo>
                    <a:pt x="47" y="324"/>
                    <a:pt x="47" y="324"/>
                    <a:pt x="47" y="324"/>
                  </a:cubicBezTo>
                  <a:cubicBezTo>
                    <a:pt x="47" y="324"/>
                    <a:pt x="47" y="324"/>
                    <a:pt x="47" y="324"/>
                  </a:cubicBezTo>
                  <a:cubicBezTo>
                    <a:pt x="54" y="317"/>
                    <a:pt x="174" y="195"/>
                    <a:pt x="17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16"/>
                    <a:pt x="174" y="216"/>
                    <a:pt x="174" y="216"/>
                  </a:cubicBezTo>
                  <a:cubicBezTo>
                    <a:pt x="174" y="223"/>
                    <a:pt x="180" y="229"/>
                    <a:pt x="188" y="229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95" y="229"/>
                    <a:pt x="201" y="223"/>
                    <a:pt x="201" y="216"/>
                  </a:cubicBezTo>
                  <a:cubicBezTo>
                    <a:pt x="201" y="168"/>
                    <a:pt x="201" y="168"/>
                    <a:pt x="201" y="168"/>
                  </a:cubicBezTo>
                  <a:cubicBezTo>
                    <a:pt x="201" y="164"/>
                    <a:pt x="201" y="164"/>
                    <a:pt x="201" y="164"/>
                  </a:cubicBezTo>
                  <a:moveTo>
                    <a:pt x="201" y="176"/>
                  </a:moveTo>
                  <a:cubicBezTo>
                    <a:pt x="201" y="183"/>
                    <a:pt x="207" y="189"/>
                    <a:pt x="214" y="189"/>
                  </a:cubicBezTo>
                  <a:cubicBezTo>
                    <a:pt x="214" y="189"/>
                    <a:pt x="214" y="189"/>
                    <a:pt x="214" y="189"/>
                  </a:cubicBezTo>
                  <a:cubicBezTo>
                    <a:pt x="221" y="189"/>
                    <a:pt x="226" y="183"/>
                    <a:pt x="226" y="176"/>
                  </a:cubicBezTo>
                  <a:cubicBezTo>
                    <a:pt x="226" y="150"/>
                    <a:pt x="226" y="150"/>
                    <a:pt x="226" y="15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globe_6" title="Icon of a monitor in front of a sphere made of lines">
              <a:extLst>
                <a:ext uri="{FF2B5EF4-FFF2-40B4-BE49-F238E27FC236}">
                  <a16:creationId xmlns:a16="http://schemas.microsoft.com/office/drawing/2014/main" id="{245A2CF5-A0AF-477F-B8BB-46FE9CFFBF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54315" y="3971434"/>
              <a:ext cx="1126437" cy="1206699"/>
            </a:xfrm>
            <a:custGeom>
              <a:avLst/>
              <a:gdLst>
                <a:gd name="T0" fmla="*/ 210 w 296"/>
                <a:gd name="T1" fmla="*/ 147 h 318"/>
                <a:gd name="T2" fmla="*/ 105 w 296"/>
                <a:gd name="T3" fmla="*/ 147 h 318"/>
                <a:gd name="T4" fmla="*/ 105 w 296"/>
                <a:gd name="T5" fmla="*/ 140 h 318"/>
                <a:gd name="T6" fmla="*/ 109 w 296"/>
                <a:gd name="T7" fmla="*/ 83 h 318"/>
                <a:gd name="T8" fmla="*/ 157 w 296"/>
                <a:gd name="T9" fmla="*/ 0 h 318"/>
                <a:gd name="T10" fmla="*/ 157 w 296"/>
                <a:gd name="T11" fmla="*/ 0 h 318"/>
                <a:gd name="T12" fmla="*/ 159 w 296"/>
                <a:gd name="T13" fmla="*/ 0 h 318"/>
                <a:gd name="T14" fmla="*/ 206 w 296"/>
                <a:gd name="T15" fmla="*/ 83 h 318"/>
                <a:gd name="T16" fmla="*/ 210 w 296"/>
                <a:gd name="T17" fmla="*/ 137 h 318"/>
                <a:gd name="T18" fmla="*/ 210 w 296"/>
                <a:gd name="T19" fmla="*/ 147 h 318"/>
                <a:gd name="T20" fmla="*/ 31 w 296"/>
                <a:gd name="T21" fmla="*/ 83 h 318"/>
                <a:gd name="T22" fmla="*/ 284 w 296"/>
                <a:gd name="T23" fmla="*/ 83 h 318"/>
                <a:gd name="T24" fmla="*/ 286 w 296"/>
                <a:gd name="T25" fmla="*/ 189 h 318"/>
                <a:gd name="T26" fmla="*/ 286 w 296"/>
                <a:gd name="T27" fmla="*/ 189 h 318"/>
                <a:gd name="T28" fmla="*/ 210 w 296"/>
                <a:gd name="T29" fmla="*/ 189 h 318"/>
                <a:gd name="T30" fmla="*/ 19 w 296"/>
                <a:gd name="T31" fmla="*/ 147 h 318"/>
                <a:gd name="T32" fmla="*/ 0 w 296"/>
                <a:gd name="T33" fmla="*/ 147 h 318"/>
                <a:gd name="T34" fmla="*/ 0 w 296"/>
                <a:gd name="T35" fmla="*/ 277 h 318"/>
                <a:gd name="T36" fmla="*/ 106 w 296"/>
                <a:gd name="T37" fmla="*/ 277 h 318"/>
                <a:gd name="T38" fmla="*/ 157 w 296"/>
                <a:gd name="T39" fmla="*/ 277 h 318"/>
                <a:gd name="T40" fmla="*/ 210 w 296"/>
                <a:gd name="T41" fmla="*/ 189 h 318"/>
                <a:gd name="T42" fmla="*/ 210 w 296"/>
                <a:gd name="T43" fmla="*/ 267 h 318"/>
                <a:gd name="T44" fmla="*/ 286 w 296"/>
                <a:gd name="T45" fmla="*/ 189 h 318"/>
                <a:gd name="T46" fmla="*/ 296 w 296"/>
                <a:gd name="T47" fmla="*/ 139 h 318"/>
                <a:gd name="T48" fmla="*/ 159 w 296"/>
                <a:gd name="T49" fmla="*/ 0 h 318"/>
                <a:gd name="T50" fmla="*/ 157 w 296"/>
                <a:gd name="T51" fmla="*/ 0 h 318"/>
                <a:gd name="T52" fmla="*/ 157 w 296"/>
                <a:gd name="T53" fmla="*/ 0 h 318"/>
                <a:gd name="T54" fmla="*/ 31 w 296"/>
                <a:gd name="T55" fmla="*/ 83 h 318"/>
                <a:gd name="T56" fmla="*/ 19 w 296"/>
                <a:gd name="T57" fmla="*/ 139 h 318"/>
                <a:gd name="T58" fmla="*/ 19 w 296"/>
                <a:gd name="T59" fmla="*/ 147 h 318"/>
                <a:gd name="T60" fmla="*/ 105 w 296"/>
                <a:gd name="T61" fmla="*/ 147 h 318"/>
                <a:gd name="T62" fmla="*/ 210 w 296"/>
                <a:gd name="T63" fmla="*/ 147 h 318"/>
                <a:gd name="T64" fmla="*/ 210 w 296"/>
                <a:gd name="T65" fmla="*/ 189 h 318"/>
                <a:gd name="T66" fmla="*/ 157 w 296"/>
                <a:gd name="T67" fmla="*/ 277 h 318"/>
                <a:gd name="T68" fmla="*/ 210 w 296"/>
                <a:gd name="T69" fmla="*/ 277 h 318"/>
                <a:gd name="T70" fmla="*/ 210 w 296"/>
                <a:gd name="T71" fmla="*/ 267 h 318"/>
                <a:gd name="T72" fmla="*/ 57 w 296"/>
                <a:gd name="T73" fmla="*/ 318 h 318"/>
                <a:gd name="T74" fmla="*/ 154 w 296"/>
                <a:gd name="T75" fmla="*/ 318 h 318"/>
                <a:gd name="T76" fmla="*/ 106 w 296"/>
                <a:gd name="T77" fmla="*/ 277 h 318"/>
                <a:gd name="T78" fmla="*/ 106 w 296"/>
                <a:gd name="T7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318">
                  <a:moveTo>
                    <a:pt x="210" y="147"/>
                  </a:moveTo>
                  <a:cubicBezTo>
                    <a:pt x="105" y="147"/>
                    <a:pt x="105" y="147"/>
                    <a:pt x="105" y="147"/>
                  </a:cubicBezTo>
                  <a:cubicBezTo>
                    <a:pt x="105" y="145"/>
                    <a:pt x="105" y="142"/>
                    <a:pt x="105" y="140"/>
                  </a:cubicBezTo>
                  <a:cubicBezTo>
                    <a:pt x="105" y="120"/>
                    <a:pt x="106" y="100"/>
                    <a:pt x="109" y="83"/>
                  </a:cubicBezTo>
                  <a:cubicBezTo>
                    <a:pt x="118" y="35"/>
                    <a:pt x="136" y="1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0"/>
                    <a:pt x="159" y="0"/>
                  </a:cubicBezTo>
                  <a:cubicBezTo>
                    <a:pt x="180" y="2"/>
                    <a:pt x="198" y="35"/>
                    <a:pt x="206" y="83"/>
                  </a:cubicBezTo>
                  <a:cubicBezTo>
                    <a:pt x="208" y="100"/>
                    <a:pt x="210" y="118"/>
                    <a:pt x="210" y="137"/>
                  </a:cubicBezTo>
                  <a:cubicBezTo>
                    <a:pt x="210" y="142"/>
                    <a:pt x="210" y="147"/>
                    <a:pt x="210" y="147"/>
                  </a:cubicBezTo>
                  <a:close/>
                  <a:moveTo>
                    <a:pt x="31" y="83"/>
                  </a:moveTo>
                  <a:cubicBezTo>
                    <a:pt x="284" y="83"/>
                    <a:pt x="284" y="83"/>
                    <a:pt x="284" y="83"/>
                  </a:cubicBezTo>
                  <a:moveTo>
                    <a:pt x="286" y="189"/>
                  </a:moveTo>
                  <a:cubicBezTo>
                    <a:pt x="286" y="189"/>
                    <a:pt x="286" y="189"/>
                    <a:pt x="286" y="189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9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7" y="277"/>
                    <a:pt x="157" y="277"/>
                    <a:pt x="157" y="277"/>
                  </a:cubicBezTo>
                  <a:moveTo>
                    <a:pt x="210" y="189"/>
                  </a:moveTo>
                  <a:cubicBezTo>
                    <a:pt x="210" y="267"/>
                    <a:pt x="210" y="267"/>
                    <a:pt x="210" y="267"/>
                  </a:cubicBezTo>
                  <a:cubicBezTo>
                    <a:pt x="245" y="252"/>
                    <a:pt x="272" y="224"/>
                    <a:pt x="286" y="189"/>
                  </a:cubicBezTo>
                  <a:cubicBezTo>
                    <a:pt x="292" y="174"/>
                    <a:pt x="296" y="156"/>
                    <a:pt x="296" y="139"/>
                  </a:cubicBezTo>
                  <a:cubicBezTo>
                    <a:pt x="296" y="63"/>
                    <a:pt x="235" y="1"/>
                    <a:pt x="159" y="0"/>
                  </a:cubicBezTo>
                  <a:cubicBezTo>
                    <a:pt x="159" y="0"/>
                    <a:pt x="158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01" y="0"/>
                    <a:pt x="52" y="34"/>
                    <a:pt x="31" y="83"/>
                  </a:cubicBezTo>
                  <a:cubicBezTo>
                    <a:pt x="23" y="100"/>
                    <a:pt x="19" y="119"/>
                    <a:pt x="19" y="139"/>
                  </a:cubicBezTo>
                  <a:cubicBezTo>
                    <a:pt x="19" y="142"/>
                    <a:pt x="19" y="145"/>
                    <a:pt x="19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57" y="277"/>
                  </a:moveTo>
                  <a:cubicBezTo>
                    <a:pt x="210" y="277"/>
                    <a:pt x="210" y="277"/>
                    <a:pt x="210" y="277"/>
                  </a:cubicBezTo>
                  <a:cubicBezTo>
                    <a:pt x="210" y="267"/>
                    <a:pt x="210" y="267"/>
                    <a:pt x="210" y="267"/>
                  </a:cubicBezTo>
                  <a:moveTo>
                    <a:pt x="57" y="318"/>
                  </a:moveTo>
                  <a:cubicBezTo>
                    <a:pt x="154" y="318"/>
                    <a:pt x="154" y="318"/>
                    <a:pt x="154" y="318"/>
                  </a:cubicBezTo>
                  <a:moveTo>
                    <a:pt x="106" y="277"/>
                  </a:moveTo>
                  <a:cubicBezTo>
                    <a:pt x="106" y="318"/>
                    <a:pt x="106" y="318"/>
                    <a:pt x="106" y="318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329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0DA6-ED29-4C75-ACB5-08AC6449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 Server administrator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18AC-BED9-4A27-B18C-FD6CA1AFFC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400" dirty="0"/>
              <a:t>Windows Server administrators install, configure, and maintain Windows Server operating systems. They also monitor system performance, maintain backups, implement security best practices, and provide technical support to consumers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674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Audience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r>
              <a:rPr lang="en-US" dirty="0"/>
              <a:t>Candidates who attend this course typically are IT professionals who:</a:t>
            </a:r>
          </a:p>
          <a:p>
            <a:pPr lvl="1"/>
            <a:r>
              <a:rPr lang="en-US" dirty="0"/>
              <a:t>Have experience in Windows Server administration and management</a:t>
            </a:r>
          </a:p>
          <a:p>
            <a:pPr lvl="1"/>
            <a:r>
              <a:rPr lang="en-US" dirty="0"/>
              <a:t>Want to learn about the core administration components and technologies in Windows Server 2019</a:t>
            </a:r>
          </a:p>
          <a:p>
            <a:pPr lvl="1"/>
            <a:r>
              <a:rPr lang="en-US" dirty="0"/>
              <a:t>Have a broad understanding of Windows Server, Active Directory Domain Services (AD DS), network technologies, and virtualization</a:t>
            </a:r>
          </a:p>
          <a:p>
            <a:pPr lvl="1"/>
            <a:r>
              <a:rPr lang="en-US" dirty="0"/>
              <a:t>Are aware of basic security best practices</a:t>
            </a:r>
          </a:p>
          <a:p>
            <a:pPr lvl="1"/>
            <a:r>
              <a:rPr lang="en-US" dirty="0"/>
              <a:t>Have experience working directly with Windows client operating systems such as Windows 8, Windows 8.1, or Windows 10</a:t>
            </a:r>
          </a:p>
        </p:txBody>
      </p:sp>
    </p:spTree>
    <p:extLst>
      <p:ext uri="{BB962C8B-B14F-4D97-AF65-F5344CB8AC3E}">
        <p14:creationId xmlns:p14="http://schemas.microsoft.com/office/powerpoint/2010/main" val="5481739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CDE-AAF4-4306-95D6-41E8B4B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Prerequisites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2296-3874-44C6-A939-1CDEB6CCCA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6344" y="1463039"/>
            <a:ext cx="11529378" cy="5082223"/>
          </a:xfrm>
        </p:spPr>
        <p:txBody>
          <a:bodyPr/>
          <a:lstStyle/>
          <a:p>
            <a:r>
              <a:rPr lang="en-US" dirty="0"/>
              <a:t>Before attending this course, students must have:</a:t>
            </a:r>
          </a:p>
          <a:p>
            <a:pPr lvl="1"/>
            <a:r>
              <a:rPr lang="en-US" dirty="0"/>
              <a:t>Experience with AD DS concepts and technologies in Windows Server 2012 or Windows Server 2016</a:t>
            </a:r>
          </a:p>
          <a:p>
            <a:pPr lvl="1"/>
            <a:r>
              <a:rPr lang="en-US" dirty="0"/>
              <a:t>Experience working with and configuring Windows Server 2012 or Windows Server 2016</a:t>
            </a:r>
          </a:p>
          <a:p>
            <a:pPr lvl="1"/>
            <a:r>
              <a:rPr lang="en-US" dirty="0"/>
              <a:t>Experience with and an understanding of core networking technologies such as IP addressing, name resolution, and Dynamic Host Configuration Protocol (DHCP)</a:t>
            </a:r>
          </a:p>
          <a:p>
            <a:pPr lvl="1"/>
            <a:r>
              <a:rPr lang="en-US" dirty="0"/>
              <a:t>Experience with and an understanding of Microsoft Hyper-V and basic server virtualization concepts</a:t>
            </a:r>
          </a:p>
          <a:p>
            <a:pPr lvl="1"/>
            <a:r>
              <a:rPr lang="en-US" dirty="0"/>
              <a:t>An awareness of basic security best practices</a:t>
            </a:r>
          </a:p>
          <a:p>
            <a:pPr lvl="1"/>
            <a:r>
              <a:rPr lang="en-US" dirty="0"/>
              <a:t>Experience working directly with Windows client operating systems such as Windows 8, Windows 8.1, or Windows 10</a:t>
            </a:r>
          </a:p>
          <a:p>
            <a:pPr lvl="1"/>
            <a:r>
              <a:rPr lang="en-US" dirty="0"/>
              <a:t>Basic experience with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605595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2007-theme">
  <a:themeElements>
    <a:clrScheme name="Azure 1">
      <a:dk1>
        <a:srgbClr val="000000"/>
      </a:dk1>
      <a:lt1>
        <a:srgbClr val="FFFFFF"/>
      </a:lt1>
      <a:dk2>
        <a:srgbClr val="0078D4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FFB900"/>
      </a:accent4>
      <a:accent5>
        <a:srgbClr val="50E6FF"/>
      </a:accent5>
      <a:accent6>
        <a:srgbClr val="6B2929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S-nnnT00A__M#.potx" id="{B8671704-E481-4622-B691-B64EE51CE209}" vid="{66A5E2EB-49D4-4F38-8E6F-DF2D6F01C5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WS-nnnT00A__M#</Template>
  <TotalTime>0</TotalTime>
  <Words>976</Words>
  <Application>Microsoft Office PowerPoint</Application>
  <PresentationFormat>Custom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Segoe UI Semibold</vt:lpstr>
      <vt:lpstr>Wingdings</vt:lpstr>
      <vt:lpstr>1_2007-theme</vt:lpstr>
      <vt:lpstr>WS-011 Windows Server 2019 Administration</vt:lpstr>
      <vt:lpstr>Module 0: Course introduction</vt:lpstr>
      <vt:lpstr>Welcome</vt:lpstr>
      <vt:lpstr>Hello! Instructor introduction</vt:lpstr>
      <vt:lpstr>Hello! Student introduction</vt:lpstr>
      <vt:lpstr>Facilities</vt:lpstr>
      <vt:lpstr>Windows Server administrator role</vt:lpstr>
      <vt:lpstr>About this course: Audience </vt:lpstr>
      <vt:lpstr>About this course: Prerequisites </vt:lpstr>
      <vt:lpstr>About this course: Course outline </vt:lpstr>
      <vt:lpstr>Your course materials</vt:lpstr>
      <vt:lpstr>Prepare for the labs</vt:lpstr>
      <vt:lpstr>VM environment</vt:lpstr>
      <vt:lpstr>Online role-based training resources: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2020-06-18T15:57:22Z</dcterms:created>
  <dcterms:modified xsi:type="dcterms:W3CDTF">2020-06-23T16:42:44Z</dcterms:modified>
</cp:coreProperties>
</file>