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54"/>
  </p:notesMasterIdLst>
  <p:handoutMasterIdLst>
    <p:handoutMasterId r:id="rId55"/>
  </p:handoutMasterIdLst>
  <p:sldIdLst>
    <p:sldId id="1753" r:id="rId5"/>
    <p:sldId id="1706" r:id="rId6"/>
    <p:sldId id="1707" r:id="rId7"/>
    <p:sldId id="1708" r:id="rId8"/>
    <p:sldId id="1709" r:id="rId9"/>
    <p:sldId id="1710" r:id="rId10"/>
    <p:sldId id="1711" r:id="rId11"/>
    <p:sldId id="1712" r:id="rId12"/>
    <p:sldId id="1713" r:id="rId13"/>
    <p:sldId id="1714" r:id="rId14"/>
    <p:sldId id="1715" r:id="rId15"/>
    <p:sldId id="1716" r:id="rId16"/>
    <p:sldId id="1717" r:id="rId17"/>
    <p:sldId id="1718" r:id="rId18"/>
    <p:sldId id="1719" r:id="rId19"/>
    <p:sldId id="1720" r:id="rId20"/>
    <p:sldId id="1721" r:id="rId21"/>
    <p:sldId id="1722" r:id="rId22"/>
    <p:sldId id="1723" r:id="rId23"/>
    <p:sldId id="1724" r:id="rId24"/>
    <p:sldId id="1725" r:id="rId25"/>
    <p:sldId id="1726" r:id="rId26"/>
    <p:sldId id="1727" r:id="rId27"/>
    <p:sldId id="1728" r:id="rId28"/>
    <p:sldId id="1729" r:id="rId29"/>
    <p:sldId id="1730" r:id="rId30"/>
    <p:sldId id="1731" r:id="rId31"/>
    <p:sldId id="1732" r:id="rId32"/>
    <p:sldId id="1733" r:id="rId33"/>
    <p:sldId id="1734" r:id="rId34"/>
    <p:sldId id="1754" r:id="rId35"/>
    <p:sldId id="1735" r:id="rId36"/>
    <p:sldId id="1736" r:id="rId37"/>
    <p:sldId id="1737" r:id="rId38"/>
    <p:sldId id="1738" r:id="rId39"/>
    <p:sldId id="1739" r:id="rId40"/>
    <p:sldId id="1740" r:id="rId41"/>
    <p:sldId id="1741" r:id="rId42"/>
    <p:sldId id="1742" r:id="rId43"/>
    <p:sldId id="1743" r:id="rId44"/>
    <p:sldId id="1744" r:id="rId45"/>
    <p:sldId id="1745" r:id="rId46"/>
    <p:sldId id="1746" r:id="rId47"/>
    <p:sldId id="1747" r:id="rId48"/>
    <p:sldId id="1748" r:id="rId49"/>
    <p:sldId id="1749" r:id="rId50"/>
    <p:sldId id="1750" r:id="rId51"/>
    <p:sldId id="1751" r:id="rId52"/>
    <p:sldId id="175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9" name="Ariel Hansen" initials="AH" lastIdx="7" clrIdx="9">
    <p:extLst>
      <p:ext uri="{19B8F6BF-5375-455C-9EA6-DF929625EA0E}">
        <p15:presenceInfo xmlns:p15="http://schemas.microsoft.com/office/powerpoint/2012/main" userId="e253f6bc8dd75fe2" providerId="Windows Live"/>
      </p:ext>
    </p:extLst>
  </p:cmAuthor>
  <p:cmAuthor id="3" name="Mary Feil-Jacobs" initials="MF" lastIdx="22" clrIdx="3"/>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68886" autoAdjust="0"/>
  </p:normalViewPr>
  <p:slideViewPr>
    <p:cSldViewPr snapToGrid="0">
      <p:cViewPr varScale="1">
        <p:scale>
          <a:sx n="58" d="100"/>
          <a:sy n="58" d="100"/>
        </p:scale>
        <p:origin x="1531" y="62"/>
      </p:cViewPr>
      <p:guideLst/>
    </p:cSldViewPr>
  </p:slideViewPr>
  <p:outlineViewPr>
    <p:cViewPr>
      <p:scale>
        <a:sx n="33" d="100"/>
        <a:sy n="33" d="100"/>
      </p:scale>
      <p:origin x="0" y="-10872"/>
    </p:cViewPr>
  </p:outlineViewPr>
  <p:notesTextViewPr>
    <p:cViewPr>
      <p:scale>
        <a:sx n="3" d="2"/>
        <a:sy n="3" d="2"/>
      </p:scale>
      <p:origin x="0" y="0"/>
    </p:cViewPr>
  </p:notesTextViewPr>
  <p:sorterViewPr>
    <p:cViewPr>
      <p:scale>
        <a:sx n="75" d="100"/>
        <a:sy n="75" d="100"/>
      </p:scale>
      <p:origin x="0" y="-3250"/>
    </p:cViewPr>
  </p:sorterViewPr>
  <p:notesViewPr>
    <p:cSldViewPr snapToGrid="0" showGuides="1">
      <p:cViewPr varScale="1">
        <p:scale>
          <a:sx n="67" d="100"/>
          <a:sy n="67" d="100"/>
        </p:scale>
        <p:origin x="3043"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y Nair" userId="c83a8069-bc60-41ec-af2e-1d31b05c22ed" providerId="ADAL" clId="{0C6E5A2B-8395-4BDE-ADBD-4D99221659C7}"/>
    <pc:docChg chg="custSel modSld modNotesMaster">
      <pc:chgData name="Lakshmy Nair" userId="c83a8069-bc60-41ec-af2e-1d31b05c22ed" providerId="ADAL" clId="{0C6E5A2B-8395-4BDE-ADBD-4D99221659C7}" dt="2020-05-27T14:44:18.848" v="143" actId="20577"/>
      <pc:docMkLst>
        <pc:docMk/>
      </pc:docMkLst>
      <pc:sldChg chg="modNotes">
        <pc:chgData name="Lakshmy Nair" userId="c83a8069-bc60-41ec-af2e-1d31b05c22ed" providerId="ADAL" clId="{0C6E5A2B-8395-4BDE-ADBD-4D99221659C7}" dt="2020-05-24T22:31:55.924" v="127"/>
        <pc:sldMkLst>
          <pc:docMk/>
          <pc:sldMk cId="327132192" sldId="1599"/>
        </pc:sldMkLst>
      </pc:sldChg>
      <pc:sldChg chg="modNotes">
        <pc:chgData name="Lakshmy Nair" userId="c83a8069-bc60-41ec-af2e-1d31b05c22ed" providerId="ADAL" clId="{0C6E5A2B-8395-4BDE-ADBD-4D99221659C7}" dt="2020-05-24T22:27:34.794" v="57"/>
        <pc:sldMkLst>
          <pc:docMk/>
          <pc:sldMk cId="24592869" sldId="1625"/>
        </pc:sldMkLst>
      </pc:sldChg>
      <pc:sldChg chg="modNotes">
        <pc:chgData name="Lakshmy Nair" userId="c83a8069-bc60-41ec-af2e-1d31b05c22ed" providerId="ADAL" clId="{0C6E5A2B-8395-4BDE-ADBD-4D99221659C7}" dt="2020-05-24T22:29:51.906" v="87"/>
        <pc:sldMkLst>
          <pc:docMk/>
          <pc:sldMk cId="1315088672" sldId="1629"/>
        </pc:sldMkLst>
      </pc:sldChg>
      <pc:sldChg chg="modNotes">
        <pc:chgData name="Lakshmy Nair" userId="c83a8069-bc60-41ec-af2e-1d31b05c22ed" providerId="ADAL" clId="{0C6E5A2B-8395-4BDE-ADBD-4D99221659C7}" dt="2020-05-24T22:31:51.290" v="125"/>
        <pc:sldMkLst>
          <pc:docMk/>
          <pc:sldMk cId="2218599104" sldId="1682"/>
        </pc:sldMkLst>
      </pc:sldChg>
      <pc:sldChg chg="modNotes">
        <pc:chgData name="Lakshmy Nair" userId="c83a8069-bc60-41ec-af2e-1d31b05c22ed" providerId="ADAL" clId="{0C6E5A2B-8395-4BDE-ADBD-4D99221659C7}" dt="2020-05-24T22:25:47.099" v="26" actId="20577"/>
        <pc:sldMkLst>
          <pc:docMk/>
          <pc:sldMk cId="2032536330" sldId="1695"/>
        </pc:sldMkLst>
      </pc:sldChg>
      <pc:sldChg chg="modNotes">
        <pc:chgData name="Lakshmy Nair" userId="c83a8069-bc60-41ec-af2e-1d31b05c22ed" providerId="ADAL" clId="{0C6E5A2B-8395-4BDE-ADBD-4D99221659C7}" dt="2020-05-24T22:31:05.967" v="113"/>
        <pc:sldMkLst>
          <pc:docMk/>
          <pc:sldMk cId="3394103013" sldId="1697"/>
        </pc:sldMkLst>
      </pc:sldChg>
      <pc:sldChg chg="modNotes">
        <pc:chgData name="Lakshmy Nair" userId="c83a8069-bc60-41ec-af2e-1d31b05c22ed" providerId="ADAL" clId="{0C6E5A2B-8395-4BDE-ADBD-4D99221659C7}" dt="2020-05-24T22:31:17.255" v="115"/>
        <pc:sldMkLst>
          <pc:docMk/>
          <pc:sldMk cId="1437545107" sldId="1699"/>
        </pc:sldMkLst>
      </pc:sldChg>
      <pc:sldChg chg="modNotes">
        <pc:chgData name="Lakshmy Nair" userId="c83a8069-bc60-41ec-af2e-1d31b05c22ed" providerId="ADAL" clId="{0C6E5A2B-8395-4BDE-ADBD-4D99221659C7}" dt="2020-05-24T22:31:22.985" v="117"/>
        <pc:sldMkLst>
          <pc:docMk/>
          <pc:sldMk cId="970151493" sldId="1701"/>
        </pc:sldMkLst>
      </pc:sldChg>
      <pc:sldChg chg="modNotes">
        <pc:chgData name="Lakshmy Nair" userId="c83a8069-bc60-41ec-af2e-1d31b05c22ed" providerId="ADAL" clId="{0C6E5A2B-8395-4BDE-ADBD-4D99221659C7}" dt="2020-05-24T22:26:18.942" v="53" actId="20577"/>
        <pc:sldMkLst>
          <pc:docMk/>
          <pc:sldMk cId="3669462443" sldId="1705"/>
        </pc:sldMkLst>
      </pc:sldChg>
      <pc:sldChg chg="modNotes">
        <pc:chgData name="Lakshmy Nair" userId="c83a8069-bc60-41ec-af2e-1d31b05c22ed" providerId="ADAL" clId="{0C6E5A2B-8395-4BDE-ADBD-4D99221659C7}" dt="2020-05-24T22:31:28.507" v="119"/>
        <pc:sldMkLst>
          <pc:docMk/>
          <pc:sldMk cId="2320397744" sldId="1709"/>
        </pc:sldMkLst>
      </pc:sldChg>
      <pc:sldChg chg="modNotes">
        <pc:chgData name="Lakshmy Nair" userId="c83a8069-bc60-41ec-af2e-1d31b05c22ed" providerId="ADAL" clId="{0C6E5A2B-8395-4BDE-ADBD-4D99221659C7}" dt="2020-05-24T22:28:38.219" v="65"/>
        <pc:sldMkLst>
          <pc:docMk/>
          <pc:sldMk cId="2082033233" sldId="1746"/>
        </pc:sldMkLst>
      </pc:sldChg>
      <pc:sldChg chg="modNotes">
        <pc:chgData name="Lakshmy Nair" userId="c83a8069-bc60-41ec-af2e-1d31b05c22ed" providerId="ADAL" clId="{0C6E5A2B-8395-4BDE-ADBD-4D99221659C7}" dt="2020-05-24T22:28:51.796" v="69"/>
        <pc:sldMkLst>
          <pc:docMk/>
          <pc:sldMk cId="618117427" sldId="1748"/>
        </pc:sldMkLst>
      </pc:sldChg>
      <pc:sldChg chg="modNotes">
        <pc:chgData name="Lakshmy Nair" userId="c83a8069-bc60-41ec-af2e-1d31b05c22ed" providerId="ADAL" clId="{0C6E5A2B-8395-4BDE-ADBD-4D99221659C7}" dt="2020-05-24T22:29:27.194" v="79"/>
        <pc:sldMkLst>
          <pc:docMk/>
          <pc:sldMk cId="591732618" sldId="1751"/>
        </pc:sldMkLst>
      </pc:sldChg>
      <pc:sldChg chg="modNotes">
        <pc:chgData name="Lakshmy Nair" userId="c83a8069-bc60-41ec-af2e-1d31b05c22ed" providerId="ADAL" clId="{0C6E5A2B-8395-4BDE-ADBD-4D99221659C7}" dt="2020-05-24T22:29:33.750" v="81"/>
        <pc:sldMkLst>
          <pc:docMk/>
          <pc:sldMk cId="4152332604" sldId="1752"/>
        </pc:sldMkLst>
      </pc:sldChg>
      <pc:sldChg chg="modNotes">
        <pc:chgData name="Lakshmy Nair" userId="c83a8069-bc60-41ec-af2e-1d31b05c22ed" providerId="ADAL" clId="{0C6E5A2B-8395-4BDE-ADBD-4D99221659C7}" dt="2020-05-24T22:28:58.285" v="71"/>
        <pc:sldMkLst>
          <pc:docMk/>
          <pc:sldMk cId="944874522" sldId="1754"/>
        </pc:sldMkLst>
      </pc:sldChg>
      <pc:sldChg chg="modNotes">
        <pc:chgData name="Lakshmy Nair" userId="c83a8069-bc60-41ec-af2e-1d31b05c22ed" providerId="ADAL" clId="{0C6E5A2B-8395-4BDE-ADBD-4D99221659C7}" dt="2020-05-24T22:29:13.820" v="75"/>
        <pc:sldMkLst>
          <pc:docMk/>
          <pc:sldMk cId="2411352439" sldId="1757"/>
        </pc:sldMkLst>
      </pc:sldChg>
      <pc:sldChg chg="modNotes">
        <pc:chgData name="Lakshmy Nair" userId="c83a8069-bc60-41ec-af2e-1d31b05c22ed" providerId="ADAL" clId="{0C6E5A2B-8395-4BDE-ADBD-4D99221659C7}" dt="2020-05-24T22:28:31.531" v="63"/>
        <pc:sldMkLst>
          <pc:docMk/>
          <pc:sldMk cId="3720938331" sldId="1762"/>
        </pc:sldMkLst>
      </pc:sldChg>
      <pc:sldChg chg="modNotes">
        <pc:chgData name="Lakshmy Nair" userId="c83a8069-bc60-41ec-af2e-1d31b05c22ed" providerId="ADAL" clId="{0C6E5A2B-8395-4BDE-ADBD-4D99221659C7}" dt="2020-05-24T22:30:43.332" v="105"/>
        <pc:sldMkLst>
          <pc:docMk/>
          <pc:sldMk cId="4100679540" sldId="1766"/>
        </pc:sldMkLst>
      </pc:sldChg>
      <pc:sldChg chg="modSp mod modNotes">
        <pc:chgData name="Lakshmy Nair" userId="c83a8069-bc60-41ec-af2e-1d31b05c22ed" providerId="ADAL" clId="{0C6E5A2B-8395-4BDE-ADBD-4D99221659C7}" dt="2020-05-27T14:44:18.848" v="143" actId="20577"/>
        <pc:sldMkLst>
          <pc:docMk/>
          <pc:sldMk cId="716204862" sldId="1767"/>
        </pc:sldMkLst>
        <pc:spChg chg="mod">
          <ac:chgData name="Lakshmy Nair" userId="c83a8069-bc60-41ec-af2e-1d31b05c22ed" providerId="ADAL" clId="{0C6E5A2B-8395-4BDE-ADBD-4D99221659C7}" dt="2020-05-27T14:44:18.848" v="143" actId="20577"/>
          <ac:spMkLst>
            <pc:docMk/>
            <pc:sldMk cId="716204862" sldId="1767"/>
            <ac:spMk id="4" creationId="{7F7C6650-D22D-43DD-ADE4-5552F25E133D}"/>
          </ac:spMkLst>
        </pc:spChg>
      </pc:sldChg>
      <pc:sldChg chg="modNotes">
        <pc:chgData name="Lakshmy Nair" userId="c83a8069-bc60-41ec-af2e-1d31b05c22ed" providerId="ADAL" clId="{0C6E5A2B-8395-4BDE-ADBD-4D99221659C7}" dt="2020-05-24T22:30:34.528" v="101"/>
        <pc:sldMkLst>
          <pc:docMk/>
          <pc:sldMk cId="3002440534" sldId="1769"/>
        </pc:sldMkLst>
      </pc:sldChg>
      <pc:sldChg chg="modNotes">
        <pc:chgData name="Lakshmy Nair" userId="c83a8069-bc60-41ec-af2e-1d31b05c22ed" providerId="ADAL" clId="{0C6E5A2B-8395-4BDE-ADBD-4D99221659C7}" dt="2020-05-24T22:30:02.675" v="91"/>
        <pc:sldMkLst>
          <pc:docMk/>
          <pc:sldMk cId="270453957" sldId="1772"/>
        </pc:sldMkLst>
      </pc:sldChg>
      <pc:sldChg chg="modNotes">
        <pc:chgData name="Lakshmy Nair" userId="c83a8069-bc60-41ec-af2e-1d31b05c22ed" providerId="ADAL" clId="{0C6E5A2B-8395-4BDE-ADBD-4D99221659C7}" dt="2020-05-24T22:30:07.987" v="93"/>
        <pc:sldMkLst>
          <pc:docMk/>
          <pc:sldMk cId="790031561" sldId="1773"/>
        </pc:sldMkLst>
      </pc:sldChg>
      <pc:sldChg chg="modNotes">
        <pc:chgData name="Lakshmy Nair" userId="c83a8069-bc60-41ec-af2e-1d31b05c22ed" providerId="ADAL" clId="{0C6E5A2B-8395-4BDE-ADBD-4D99221659C7}" dt="2020-05-24T22:30:13.536" v="95"/>
        <pc:sldMkLst>
          <pc:docMk/>
          <pc:sldMk cId="1604800807" sldId="1774"/>
        </pc:sldMkLst>
      </pc:sldChg>
      <pc:sldChg chg="modNotes">
        <pc:chgData name="Lakshmy Nair" userId="c83a8069-bc60-41ec-af2e-1d31b05c22ed" providerId="ADAL" clId="{0C6E5A2B-8395-4BDE-ADBD-4D99221659C7}" dt="2020-05-24T22:30:27.558" v="99"/>
        <pc:sldMkLst>
          <pc:docMk/>
          <pc:sldMk cId="2440790984" sldId="1775"/>
        </pc:sldMkLst>
      </pc:sldChg>
      <pc:sldChg chg="modNotes">
        <pc:chgData name="Lakshmy Nair" userId="c83a8069-bc60-41ec-af2e-1d31b05c22ed" providerId="ADAL" clId="{0C6E5A2B-8395-4BDE-ADBD-4D99221659C7}" dt="2020-05-24T22:27:53.375" v="59"/>
        <pc:sldMkLst>
          <pc:docMk/>
          <pc:sldMk cId="898281847" sldId="1777"/>
        </pc:sldMkLst>
      </pc:sldChg>
      <pc:sldChg chg="modNotes">
        <pc:chgData name="Lakshmy Nair" userId="c83a8069-bc60-41ec-af2e-1d31b05c22ed" providerId="ADAL" clId="{0C6E5A2B-8395-4BDE-ADBD-4D99221659C7}" dt="2020-05-24T22:28:13.685" v="61"/>
        <pc:sldMkLst>
          <pc:docMk/>
          <pc:sldMk cId="3182289234" sldId="1778"/>
        </pc:sldMkLst>
      </pc:sldChg>
      <pc:sldChg chg="modNotes">
        <pc:chgData name="Lakshmy Nair" userId="c83a8069-bc60-41ec-af2e-1d31b05c22ed" providerId="ADAL" clId="{0C6E5A2B-8395-4BDE-ADBD-4D99221659C7}" dt="2020-05-24T22:29:20.715" v="77"/>
        <pc:sldMkLst>
          <pc:docMk/>
          <pc:sldMk cId="1494812258" sldId="1780"/>
        </pc:sldMkLst>
      </pc:sldChg>
      <pc:sldChg chg="modNotes">
        <pc:chgData name="Lakshmy Nair" userId="c83a8069-bc60-41ec-af2e-1d31b05c22ed" providerId="ADAL" clId="{0C6E5A2B-8395-4BDE-ADBD-4D99221659C7}" dt="2020-05-24T22:29:39.803" v="83"/>
        <pc:sldMkLst>
          <pc:docMk/>
          <pc:sldMk cId="1032887896" sldId="1781"/>
        </pc:sldMkLst>
      </pc:sldChg>
      <pc:sldChg chg="modNotes">
        <pc:chgData name="Lakshmy Nair" userId="c83a8069-bc60-41ec-af2e-1d31b05c22ed" providerId="ADAL" clId="{0C6E5A2B-8395-4BDE-ADBD-4D99221659C7}" dt="2020-05-24T22:29:57.139" v="89"/>
        <pc:sldMkLst>
          <pc:docMk/>
          <pc:sldMk cId="1692620284" sldId="1782"/>
        </pc:sldMkLst>
      </pc:sldChg>
      <pc:sldChg chg="modNotes">
        <pc:chgData name="Lakshmy Nair" userId="c83a8069-bc60-41ec-af2e-1d31b05c22ed" providerId="ADAL" clId="{0C6E5A2B-8395-4BDE-ADBD-4D99221659C7}" dt="2020-05-24T22:30:20.484" v="97"/>
        <pc:sldMkLst>
          <pc:docMk/>
          <pc:sldMk cId="3241890911" sldId="1783"/>
        </pc:sldMkLst>
      </pc:sldChg>
      <pc:sldChg chg="modNotes">
        <pc:chgData name="Lakshmy Nair" userId="c83a8069-bc60-41ec-af2e-1d31b05c22ed" providerId="ADAL" clId="{0C6E5A2B-8395-4BDE-ADBD-4D99221659C7}" dt="2020-05-24T22:28:45.655" v="67"/>
        <pc:sldMkLst>
          <pc:docMk/>
          <pc:sldMk cId="2152712705" sldId="1784"/>
        </pc:sldMkLst>
      </pc:sldChg>
      <pc:sldChg chg="modNotes">
        <pc:chgData name="Lakshmy Nair" userId="c83a8069-bc60-41ec-af2e-1d31b05c22ed" providerId="ADAL" clId="{0C6E5A2B-8395-4BDE-ADBD-4D99221659C7}" dt="2020-05-24T22:29:06.509" v="73"/>
        <pc:sldMkLst>
          <pc:docMk/>
          <pc:sldMk cId="3907053667" sldId="1785"/>
        </pc:sldMkLst>
      </pc:sldChg>
      <pc:sldChg chg="modNotes">
        <pc:chgData name="Lakshmy Nair" userId="c83a8069-bc60-41ec-af2e-1d31b05c22ed" providerId="ADAL" clId="{0C6E5A2B-8395-4BDE-ADBD-4D99221659C7}" dt="2020-05-24T22:30:53.589" v="109" actId="1035"/>
        <pc:sldMkLst>
          <pc:docMk/>
          <pc:sldMk cId="3009607246" sldId="17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GB">
                <a:latin typeface="Segoe UI" pitchFamily="34" charset="0"/>
              </a:rPr>
              <a:t>WS-011 Windows Server 2019 Administration</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atin typeface="Segoe UI" pitchFamily="34" charset="0"/>
              </a:rPr>
              <a:t>Course #</a:t>
            </a:r>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0" name="Footer Placeholder 9"/>
          <p:cNvSpPr>
            <a:spLocks noGrp="1"/>
          </p:cNvSpPr>
          <p:nvPr>
            <p:ph type="ftr" sz="quarter" idx="4"/>
          </p:nvPr>
        </p:nvSpPr>
        <p:spPr>
          <a:xfrm>
            <a:off x="109220" y="8846820"/>
            <a:ext cx="5811520" cy="195944"/>
          </a:xfrm>
          <a:prstGeom prst="rect">
            <a:avLst/>
          </a:prstGeom>
        </p:spPr>
        <p:txBody>
          <a:bodyPr vert="horz" lIns="91440" tIns="45720" rIns="91440" bIns="45720" rtlCol="0" anchor="b"/>
          <a:lstStyle>
            <a:lvl1pPr marL="571500" marR="0" indent="0" algn="l" defTabSz="932742" rtl="0" eaLnBrk="1" fontAlgn="auto" latinLnBrk="0" hangingPunct="1">
              <a:lnSpc>
                <a:spcPct val="100000"/>
              </a:lnSpc>
              <a:spcBef>
                <a:spcPts val="0"/>
              </a:spcBef>
              <a:spcAft>
                <a:spcPts val="0"/>
              </a:spcAft>
              <a:buClrTx/>
              <a:buSzTx/>
              <a:buFontTx/>
              <a:buNone/>
              <a:tabLst/>
              <a:defRPr sz="1200"/>
            </a:lvl1pPr>
          </a:lstStyle>
          <a:p>
            <a:r>
              <a:rPr kumimoji="0" lang="en-US"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dirty="0"/>
              <a:t>Module # and name</a:t>
            </a:r>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GB"/>
              <a:t>WS-011 Windows Server 2019 Administration</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CA"/>
              <a:t>WS-011 Windows Server 2019 Administration</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6" name="Date Placeholder 5">
            <a:extLst>
              <a:ext uri="{FF2B5EF4-FFF2-40B4-BE49-F238E27FC236}">
                <a16:creationId xmlns:a16="http://schemas.microsoft.com/office/drawing/2014/main" id="{28FF3548-096E-458D-98D5-FB52BB2AA9F8}"/>
              </a:ext>
            </a:extLst>
          </p:cNvPr>
          <p:cNvSpPr>
            <a:spLocks noGrp="1"/>
          </p:cNvSpPr>
          <p:nvPr>
            <p:ph type="dt" idx="1"/>
          </p:nvPr>
        </p:nvSpPr>
        <p:spPr/>
        <p:txBody>
          <a:bodyPr/>
          <a:lstStyle/>
          <a:p>
            <a:r>
              <a:rPr lang="en-US" dirty="0"/>
              <a:t>1: Windows Server administration</a:t>
            </a:r>
          </a:p>
        </p:txBody>
      </p:sp>
      <p:sp>
        <p:nvSpPr>
          <p:cNvPr id="8" name="Footer Placeholder 4">
            <a:extLst>
              <a:ext uri="{FF2B5EF4-FFF2-40B4-BE49-F238E27FC236}">
                <a16:creationId xmlns:a16="http://schemas.microsoft.com/office/drawing/2014/main" id="{24CBEDE3-B39B-4357-BAE6-8970809D96AE}"/>
              </a:ext>
            </a:extLst>
          </p:cNvPr>
          <p:cNvSpPr>
            <a:spLocks noGrp="1"/>
          </p:cNvSpPr>
          <p:nvPr>
            <p:ph type="ftr" sz="quarter" idx="4"/>
          </p:nvPr>
        </p:nvSpPr>
        <p:spPr/>
        <p:txBody>
          <a:bodyPr/>
          <a:lstStyle>
            <a:lvl1pPr>
              <a:defRPr sz="1200"/>
            </a:lvl1pPr>
          </a:lstStyle>
          <a:p>
            <a:r>
              <a:rPr lang="en-US"/>
              <a:t>© Microsoft Corporation</a:t>
            </a:r>
            <a:endParaRPr lang="en-US" dirty="0"/>
          </a:p>
        </p:txBody>
      </p:sp>
      <p:sp>
        <p:nvSpPr>
          <p:cNvPr id="12" name="Slide Image Placeholder 11"/>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294186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10</a:t>
            </a:fld>
            <a:endParaRPr lang="en-US" noProof="0"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Discuss the tools required for planning the upgrade and migration process, such as Microsoft Application and Planning Toolkit (MAP). Explain that MAP is a no cost tool that they can download from the Microsoft website to help with planning server deployment and consolidation and explain how MAP works. Consider sharing some of the MAP sample documents.</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21485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11</a:t>
            </a:fld>
            <a:endParaRPr lang="en-US" noProof="0"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519043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12</a:t>
            </a:fld>
            <a:endParaRPr lang="en-US" noProof="0"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Indicate that the typical installation of Windows Server uses the Long-Term Servicing Channel (LTSC). This provides stability for extended periods of time and allows the organization to decide when it wants to move up to use the new features. Highlight that the Semi-Annual Channel is only released as Server Core or Nano Server container images and only available to software assurance and cloud customers. The Semi-Annual Channel uses the same model as Windows 10.</a:t>
            </a:r>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4240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13</a:t>
            </a:fld>
            <a:endParaRPr lang="en-US" noProof="0"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Indicate to the students that user Client Access Licenses (CALs) are not assigned directly to individual users, but they must have a CAL for each user or device. For example, if you have 50 employees that all connect from their workstations, you will need to purchase 50 user CALs. Describe both activation scenarios and explain the differences and when one or the other is a better choice. Indicate that you typically use automatic activation in larger organizations with multiple servers.</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405773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04933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Provide a brief description of the new features. Indicate that there are also many improvements on existing features and new ones. Highlight the new Windows Admin </a:t>
            </a:r>
            <a:r>
              <a:rPr lang="en-GB" b="0" i="0" dirty="0" err="1">
                <a:effectLst/>
                <a:latin typeface="Segoe UI" panose="020B0502040204020203" pitchFamily="34" charset="0"/>
              </a:rPr>
              <a:t>Center</a:t>
            </a:r>
            <a:r>
              <a:rPr lang="en-GB" b="0" i="0" dirty="0">
                <a:effectLst/>
                <a:latin typeface="Segoe UI" panose="020B0502040204020203" pitchFamily="34" charset="0"/>
              </a:rPr>
              <a:t> as the new management tool for most server functionality. Mention that students will get to experience this tool in the lab for this module.</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63565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743326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977031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18</a:t>
            </a:fld>
            <a:endParaRPr lang="en-US" noProof="0"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48187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19</a:t>
            </a:fld>
            <a:endParaRPr lang="en-US" noProof="0"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70082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2</a:t>
            </a:fld>
            <a:endParaRPr lang="en-US" noProof="0" dirty="0"/>
          </a:p>
        </p:txBody>
      </p:sp>
      <p:sp>
        <p:nvSpPr>
          <p:cNvPr id="10" name="Slide Image Placeholder 9"/>
          <p:cNvSpPr>
            <a:spLocks noGrp="1" noRot="1" noChangeAspect="1"/>
          </p:cNvSpPr>
          <p:nvPr>
            <p:ph type="sldImg"/>
          </p:nvPr>
        </p:nvSpPr>
        <p:spPr>
          <a:xfrm>
            <a:off x="3810000" y="65088"/>
            <a:ext cx="2971800" cy="1671637"/>
          </a:xfrm>
        </p:spPr>
      </p:sp>
      <p:sp>
        <p:nvSpPr>
          <p:cNvPr id="11" name="Notes Placeholder 10"/>
          <p:cNvSpPr>
            <a:spLocks noGrp="1"/>
          </p:cNvSpPr>
          <p:nvPr>
            <p:ph type="body" idx="1"/>
          </p:nvPr>
        </p:nvSpPr>
        <p:spPr/>
        <p:txBody>
          <a:bodyPr/>
          <a:lstStyle/>
          <a:p>
            <a:endParaRPr lang="en-US" dirty="0"/>
          </a:p>
        </p:txBody>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169772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Indicate that in most situations, Server Core will be the best option for servers that are providing infrastructure services, such as File Services, Web Server, Active Directory, DNS, DHCP, and Hyper-V. Highlight that the biggest issue with Server Core will be the inability to install applications that require a GUI.</a:t>
            </a:r>
          </a:p>
          <a:p>
            <a:endParaRPr lang="en-GB" b="0" i="0" dirty="0">
              <a:effectLst/>
              <a:latin typeface="Segoe UI" panose="020B0502040204020203" pitchFamily="34" charset="0"/>
            </a:endParaRPr>
          </a:p>
          <a:p>
            <a:r>
              <a:rPr lang="en-GB" b="0" i="0" dirty="0">
                <a:effectLst/>
                <a:latin typeface="Segoe UI" panose="020B0502040204020203" pitchFamily="34" charset="0"/>
              </a:rPr>
              <a:t>Run a poll to check how familiar the students are with command line administration tools such as PowerShell. Also check if the students have any experience with Server Core.</a:t>
            </a:r>
          </a:p>
          <a:p>
            <a:endParaRPr lang="en-GB" b="0" i="0" dirty="0">
              <a:effectLst/>
              <a:latin typeface="Segoe UI" panose="020B0502040204020203" pitchFamily="34" charset="0"/>
            </a:endParaRPr>
          </a:p>
          <a:p>
            <a:r>
              <a:rPr lang="en-GB" b="0" i="0" dirty="0">
                <a:effectLst/>
                <a:latin typeface="Segoe UI" panose="020B0502040204020203" pitchFamily="34" charset="0"/>
              </a:rPr>
              <a:t>Ask students what line of business or industry-specific applications they are running in their environments. Mention that they might have to check with the vendor to find out if Server Core is suitable to host the application.</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746697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Mention that the installation process for Server Core or Server with Desktop Experience is the same. The only difference is the option that you choose within the Setup wizard. Ask students about their experience in using the vendor provided guidance and if they have run into issues. This is a good time to discuss any real-world experiences you've had with various vendor server products.</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4024523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Mention that installing the Server Core App Compatibility feature-on-demand (FOD) will not help with line of business apps in every case. You should check with the application vendor to check the dependencies are for a specific app.</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75845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err="1">
                <a:effectLst/>
                <a:latin typeface="Segoe UI" panose="020B0502040204020203" pitchFamily="34" charset="0"/>
              </a:rPr>
              <a:t>Sconfig</a:t>
            </a:r>
            <a:r>
              <a:rPr lang="en-GB" b="0" i="0" dirty="0">
                <a:effectLst/>
                <a:latin typeface="Segoe UI" panose="020B0502040204020203" pitchFamily="34" charset="0"/>
              </a:rPr>
              <a:t> is a simple tool to use. Indicate that you can use it for initial configuration and then you'll use remote management for most tasks.</a:t>
            </a:r>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908890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b="1" i="0" dirty="0">
                <a:effectLst/>
                <a:latin typeface="Segoe UI" panose="020B0502040204020203" pitchFamily="34" charset="0"/>
              </a:rPr>
              <a:t>Preparation steps</a:t>
            </a:r>
          </a:p>
          <a:p>
            <a:r>
              <a:rPr lang="en-GB" b="0" i="0" dirty="0">
                <a:effectLst/>
                <a:latin typeface="Segoe UI" panose="020B0502040204020203" pitchFamily="34" charset="0"/>
              </a:rPr>
              <a:t>Connect to </a:t>
            </a:r>
            <a:r>
              <a:rPr lang="en-GB" b="1" i="0" dirty="0">
                <a:effectLst/>
                <a:latin typeface="Segoe UI" panose="020B0502040204020203" pitchFamily="34" charset="0"/>
              </a:rPr>
              <a:t>WS-011T00A-SEA-DC1-B</a:t>
            </a:r>
            <a:r>
              <a:rPr lang="en-GB" b="0" i="0" dirty="0">
                <a:effectLst/>
                <a:latin typeface="Segoe UI" panose="020B0502040204020203" pitchFamily="34" charset="0"/>
              </a:rPr>
              <a:t> and sign in with the password </a:t>
            </a:r>
            <a:r>
              <a:rPr lang="en-GB" b="1" i="0" dirty="0">
                <a:effectLst/>
                <a:latin typeface="Segoe UI" panose="020B0502040204020203" pitchFamily="34" charset="0"/>
              </a:rPr>
              <a:t>Pa55w.rd</a:t>
            </a:r>
            <a:r>
              <a:rPr lang="en-GB" b="0" i="0" dirty="0">
                <a:effectLst/>
                <a:latin typeface="Segoe UI" panose="020B0502040204020203" pitchFamily="34" charset="0"/>
              </a:rPr>
              <a:t>.</a:t>
            </a:r>
          </a:p>
          <a:p>
            <a:endParaRPr lang="en-GB" b="1" i="0" dirty="0">
              <a:effectLst/>
              <a:latin typeface="Segoe UI" panose="020B0502040204020203" pitchFamily="34" charset="0"/>
            </a:endParaRPr>
          </a:p>
          <a:p>
            <a:r>
              <a:rPr lang="en-GB" b="1" i="0" dirty="0">
                <a:effectLst/>
                <a:latin typeface="Segoe UI" panose="020B0502040204020203" pitchFamily="34" charset="0"/>
              </a:rPr>
              <a:t>Demonstration steps</a:t>
            </a:r>
          </a:p>
          <a:p>
            <a:pPr marL="228600" indent="-228600">
              <a:buFont typeface="+mj-lt"/>
              <a:buAutoNum type="arabicPeriod"/>
            </a:pPr>
            <a:r>
              <a:rPr lang="en-GB" b="0" i="0" dirty="0">
                <a:effectLst/>
                <a:latin typeface="Segoe UI" panose="020B0502040204020203" pitchFamily="34" charset="0"/>
              </a:rPr>
              <a:t>At the C:\Users\Administrator command prompt, enter </a:t>
            </a:r>
            <a:r>
              <a:rPr lang="en-GB" b="1" i="0" dirty="0" err="1">
                <a:effectLst/>
                <a:latin typeface="Segoe UI" panose="020B0502040204020203" pitchFamily="34" charset="0"/>
              </a:rPr>
              <a:t>sconfig</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Briefly discuss the various options, enter </a:t>
            </a:r>
            <a:r>
              <a:rPr lang="en-GB" b="1" i="0" dirty="0">
                <a:effectLst/>
                <a:latin typeface="Segoe UI" panose="020B0502040204020203" pitchFamily="34" charset="0"/>
              </a:rPr>
              <a:t>9</a:t>
            </a:r>
            <a:r>
              <a:rPr lang="en-GB" b="0" i="0" dirty="0">
                <a:effectLst/>
                <a:latin typeface="Segoe UI" panose="020B0502040204020203" pitchFamily="34" charset="0"/>
              </a:rPr>
              <a:t>, and then select Enter to set the date and time.</a:t>
            </a:r>
          </a:p>
          <a:p>
            <a:pPr marL="228600" indent="-228600">
              <a:buFont typeface="+mj-lt"/>
              <a:buAutoNum type="arabicPeriod"/>
            </a:pPr>
            <a:r>
              <a:rPr lang="en-GB" b="0" i="0" dirty="0">
                <a:effectLst/>
                <a:latin typeface="Segoe UI" panose="020B0502040204020203" pitchFamily="34" charset="0"/>
              </a:rPr>
              <a:t>In the </a:t>
            </a:r>
            <a:r>
              <a:rPr lang="en-GB" b="1" i="0" dirty="0">
                <a:effectLst/>
                <a:latin typeface="Segoe UI" panose="020B0502040204020203" pitchFamily="34" charset="0"/>
              </a:rPr>
              <a:t>Date and Time</a:t>
            </a:r>
            <a:r>
              <a:rPr lang="en-GB" b="0" i="0" dirty="0">
                <a:effectLst/>
                <a:latin typeface="Segoe UI" panose="020B0502040204020203" pitchFamily="34" charset="0"/>
              </a:rPr>
              <a:t> dialog box, set the time zone, and then select </a:t>
            </a:r>
            <a:r>
              <a:rPr lang="en-GB" b="1" i="0" dirty="0">
                <a:effectLst/>
                <a:latin typeface="Segoe UI" panose="020B0502040204020203" pitchFamily="34" charset="0"/>
              </a:rPr>
              <a:t>OK</a:t>
            </a:r>
            <a:r>
              <a:rPr lang="en-GB" b="0" i="0" dirty="0">
                <a:effectLst/>
                <a:latin typeface="Segoe UI" panose="020B0502040204020203" pitchFamily="34" charset="0"/>
              </a:rPr>
              <a:t> twice to return to the </a:t>
            </a:r>
            <a:r>
              <a:rPr lang="en-GB" b="0" i="0" dirty="0" err="1">
                <a:effectLst/>
                <a:latin typeface="Segoe UI" panose="020B0502040204020203" pitchFamily="34" charset="0"/>
              </a:rPr>
              <a:t>sconfig</a:t>
            </a:r>
            <a:r>
              <a:rPr lang="en-GB" b="0" i="0" dirty="0">
                <a:effectLst/>
                <a:latin typeface="Segoe UI" panose="020B0502040204020203" pitchFamily="34" charset="0"/>
              </a:rPr>
              <a:t> screen.</a:t>
            </a:r>
          </a:p>
          <a:p>
            <a:pPr marL="228600" indent="-228600">
              <a:buFont typeface="+mj-lt"/>
              <a:buAutoNum type="arabicPeriod"/>
            </a:pPr>
            <a:r>
              <a:rPr lang="en-GB" b="0" i="0" dirty="0">
                <a:effectLst/>
                <a:latin typeface="Segoe UI" panose="020B0502040204020203" pitchFamily="34" charset="0"/>
              </a:rPr>
              <a:t>Enter </a:t>
            </a:r>
            <a:r>
              <a:rPr lang="en-GB" b="1" i="0" dirty="0">
                <a:effectLst/>
                <a:latin typeface="Segoe UI" panose="020B0502040204020203" pitchFamily="34" charset="0"/>
              </a:rPr>
              <a:t>8</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To select the first network adapter index number, enter </a:t>
            </a:r>
            <a:r>
              <a:rPr lang="en-GB" b="1" i="0" dirty="0">
                <a:effectLst/>
                <a:latin typeface="Segoe UI" panose="020B0502040204020203" pitchFamily="34" charset="0"/>
              </a:rPr>
              <a:t>1</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Indicate the network settings and the sub-menus that are used to change the settings. To return to the main menu, enter </a:t>
            </a:r>
            <a:r>
              <a:rPr lang="en-GB" b="1" i="0" dirty="0">
                <a:effectLst/>
                <a:latin typeface="Segoe UI" panose="020B0502040204020203" pitchFamily="34" charset="0"/>
              </a:rPr>
              <a:t>4</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To return to the command prompt, enter </a:t>
            </a:r>
            <a:r>
              <a:rPr lang="en-GB" b="1" i="0" dirty="0">
                <a:effectLst/>
                <a:latin typeface="Segoe UI" panose="020B0502040204020203" pitchFamily="34" charset="0"/>
              </a:rPr>
              <a:t>15</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Leave the VM running for the next demonstration.</a:t>
            </a:r>
          </a:p>
        </p:txBody>
      </p:sp>
      <p:sp>
        <p:nvSpPr>
          <p:cNvPr id="4" name="Header Placeholder 3"/>
          <p:cNvSpPr>
            <a:spLocks noGrp="1"/>
          </p:cNvSpPr>
          <p:nvPr>
            <p:ph type="hdr" sz="quarter" idx="10"/>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24</a:t>
            </a:fld>
            <a:endParaRPr lang="en-US" noProof="0" dirty="0"/>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338231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4121106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26</a:t>
            </a:fld>
            <a:endParaRPr lang="en-US" noProof="0"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501592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
        <p:nvSpPr>
          <p:cNvPr id="10" name="Notes Placeholder 9"/>
          <p:cNvSpPr>
            <a:spLocks noGrp="1"/>
          </p:cNvSpPr>
          <p:nvPr>
            <p:ph type="body" idx="1"/>
          </p:nvPr>
        </p:nvSpPr>
        <p:spPr/>
        <p:txBody>
          <a:bodyPr/>
          <a:lstStyle/>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524254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Discuss least privilege concepts. Query the students about their environments. Is least privilege implemented and adhered to in their workplace? Do admins have ordinary user accounts that they use for their day-to-day work? Have they experienced security breaches that they could prevent or minimize by implementing least privilege?</a:t>
            </a:r>
          </a:p>
          <a:p>
            <a:endParaRPr lang="en-US" dirty="0"/>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727445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Indicate that you should always use the built-in groups where possible. Mention that there is no wizard to remove these delegated rights once granted. The administrator will have to go to the properties of the site, domain, or organizational unit and manually remove the permission from the delegate.</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54606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10" name="Notes Placeholder 9"/>
          <p:cNvSpPr>
            <a:spLocks noGrp="1"/>
          </p:cNvSpPr>
          <p:nvPr>
            <p:ph type="body" idx="1"/>
          </p:nvPr>
        </p:nvSpPr>
        <p:spPr/>
        <p:txBody>
          <a:bodyPr/>
          <a:lstStyle/>
          <a:p>
            <a:endParaRPr lang="en-GB" dirty="0"/>
          </a:p>
          <a:p>
            <a:r>
              <a:rPr lang="en-GB" dirty="0"/>
              <a:t>This module introduces you to Windows Server 2019 and describes the various editions and installation options </a:t>
            </a:r>
          </a:p>
          <a:p>
            <a:r>
              <a:rPr lang="en-GB" dirty="0"/>
              <a:t>Lessons</a:t>
            </a:r>
          </a:p>
          <a:p>
            <a:r>
              <a:rPr lang="en-GB" dirty="0"/>
              <a:t>Introducing Windows Server 2019</a:t>
            </a:r>
          </a:p>
          <a:p>
            <a:r>
              <a:rPr lang="en-GB" dirty="0"/>
              <a:t>Overview of Windows Server Core</a:t>
            </a:r>
          </a:p>
          <a:p>
            <a:r>
              <a:rPr lang="en-GB" dirty="0"/>
              <a:t>Overview of Windows Server administration principles and tools</a:t>
            </a:r>
          </a:p>
          <a:p>
            <a:endParaRPr lang="en-US" dirty="0"/>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72405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b="1" i="0" dirty="0">
                <a:effectLst/>
                <a:latin typeface="Segoe UI" panose="020B0502040204020203" pitchFamily="34" charset="0"/>
              </a:rPr>
              <a:t>Preparation steps</a:t>
            </a:r>
          </a:p>
          <a:p>
            <a:pPr marL="228600" indent="-228600">
              <a:buFont typeface="+mj-lt"/>
              <a:buAutoNum type="arabicPeriod"/>
            </a:pPr>
            <a:r>
              <a:rPr lang="en-GB" b="0" i="0" dirty="0">
                <a:effectLst/>
                <a:latin typeface="Segoe UI" panose="020B0502040204020203" pitchFamily="34" charset="0"/>
              </a:rPr>
              <a:t>Start </a:t>
            </a:r>
            <a:r>
              <a:rPr lang="en-GB" b="1" i="0" dirty="0">
                <a:effectLst/>
                <a:latin typeface="Segoe UI" panose="020B0502040204020203" pitchFamily="34" charset="0"/>
              </a:rPr>
              <a:t>WS-011T00A-SEA-ADM1-B</a:t>
            </a:r>
            <a:r>
              <a:rPr lang="en-GB" b="0" i="0" dirty="0">
                <a:effectLst/>
                <a:latin typeface="Segoe UI" panose="020B0502040204020203" pitchFamily="34" charset="0"/>
              </a:rPr>
              <a:t> and </a:t>
            </a:r>
            <a:r>
              <a:rPr lang="en-GB" b="1" i="0" dirty="0">
                <a:effectLst/>
                <a:latin typeface="Segoe UI" panose="020B0502040204020203" pitchFamily="34" charset="0"/>
              </a:rPr>
              <a:t>WS-011T00A-SEA-DC1-B</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Sign in to </a:t>
            </a:r>
            <a:r>
              <a:rPr lang="en-GB" b="1" i="0" dirty="0">
                <a:effectLst/>
                <a:latin typeface="Segoe UI" panose="020B0502040204020203" pitchFamily="34" charset="0"/>
              </a:rPr>
              <a:t>WS-011T00A-SEA-ADM1-B</a:t>
            </a:r>
            <a:r>
              <a:rPr lang="en-GB" b="0" i="0" dirty="0">
                <a:effectLst/>
                <a:latin typeface="Segoe UI" panose="020B0502040204020203" pitchFamily="34" charset="0"/>
              </a:rPr>
              <a:t> as </a:t>
            </a:r>
            <a:r>
              <a:rPr lang="en-GB" b="1" i="0" dirty="0">
                <a:effectLst/>
                <a:latin typeface="Segoe UI" panose="020B0502040204020203" pitchFamily="34" charset="0"/>
              </a:rPr>
              <a:t>Contoso\Administrator</a:t>
            </a:r>
            <a:r>
              <a:rPr lang="en-GB" b="0" i="0" dirty="0">
                <a:effectLst/>
                <a:latin typeface="Segoe UI" panose="020B0502040204020203" pitchFamily="34" charset="0"/>
              </a:rPr>
              <a:t> with a password of </a:t>
            </a:r>
            <a:r>
              <a:rPr lang="en-GB" b="1" i="0" dirty="0">
                <a:effectLst/>
                <a:latin typeface="Segoe UI" panose="020B0502040204020203" pitchFamily="34" charset="0"/>
              </a:rPr>
              <a:t>Pa55w.rd</a:t>
            </a:r>
            <a:r>
              <a:rPr lang="en-GB" b="0" i="0" dirty="0">
                <a:effectLst/>
                <a:latin typeface="Segoe UI" panose="020B0502040204020203" pitchFamily="34" charset="0"/>
              </a:rPr>
              <a:t>.</a:t>
            </a:r>
          </a:p>
          <a:p>
            <a:endParaRPr lang="en-GB" b="0" i="0" dirty="0">
              <a:effectLst/>
              <a:latin typeface="Segoe UI" panose="020B0502040204020203" pitchFamily="34" charset="0"/>
            </a:endParaRPr>
          </a:p>
          <a:p>
            <a:pPr marL="0" marR="0" indent="0" algn="l" defTabSz="932742" rtl="0" eaLnBrk="1" fontAlgn="auto" latinLnBrk="0" hangingPunct="1">
              <a:lnSpc>
                <a:spcPct val="90000"/>
              </a:lnSpc>
              <a:spcBef>
                <a:spcPts val="0"/>
              </a:spcBef>
              <a:spcAft>
                <a:spcPts val="600"/>
              </a:spcAft>
              <a:buClrTx/>
              <a:buSzTx/>
              <a:buFontTx/>
              <a:buNone/>
              <a:tabLst/>
              <a:defRPr/>
            </a:pPr>
            <a:r>
              <a:rPr lang="en-GB" b="1" i="0" dirty="0">
                <a:effectLst/>
                <a:latin typeface="Segoe UI" panose="020B0502040204020203" pitchFamily="34" charset="0"/>
              </a:rPr>
              <a:t>Demonstration steps</a:t>
            </a:r>
          </a:p>
          <a:p>
            <a:endParaRPr lang="en-GB" b="0" i="0" dirty="0">
              <a:effectLst/>
              <a:latin typeface="Segoe UI" panose="020B0502040204020203" pitchFamily="34" charset="0"/>
            </a:endParaRPr>
          </a:p>
          <a:p>
            <a:r>
              <a:rPr lang="en-GB" b="1" i="0" dirty="0">
                <a:effectLst/>
                <a:latin typeface="Segoe UI" panose="020B0502040204020203" pitchFamily="34" charset="0"/>
              </a:rPr>
              <a:t>Create the Sales Managers group and add a user</a:t>
            </a:r>
          </a:p>
          <a:p>
            <a:pPr marL="228600" indent="-228600">
              <a:buFont typeface="+mj-lt"/>
              <a:buAutoNum type="arabicPeriod"/>
            </a:pPr>
            <a:r>
              <a:rPr lang="en-GB" b="0" i="0" dirty="0">
                <a:effectLst/>
                <a:latin typeface="Segoe UI" panose="020B0502040204020203" pitchFamily="34" charset="0"/>
              </a:rPr>
              <a:t>Connect to </a:t>
            </a:r>
            <a:r>
              <a:rPr lang="en-GB" b="1" i="0" dirty="0">
                <a:effectLst/>
                <a:latin typeface="Segoe UI" panose="020B0502040204020203" pitchFamily="34" charset="0"/>
              </a:rPr>
              <a:t>WS-011T00A-SEA-ADM1-B</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a:t>
            </a:r>
            <a:r>
              <a:rPr lang="en-GB" b="1" i="0" dirty="0">
                <a:effectLst/>
                <a:latin typeface="Segoe UI" panose="020B0502040204020203" pitchFamily="34" charset="0"/>
              </a:rPr>
              <a:t>Start</a:t>
            </a:r>
            <a:r>
              <a:rPr lang="en-GB" b="0" i="0" dirty="0">
                <a:effectLst/>
                <a:latin typeface="Segoe UI" panose="020B0502040204020203" pitchFamily="34" charset="0"/>
              </a:rPr>
              <a:t>, select </a:t>
            </a:r>
            <a:r>
              <a:rPr lang="en-GB" b="1" i="0" dirty="0">
                <a:effectLst/>
                <a:latin typeface="Segoe UI" panose="020B0502040204020203" pitchFamily="34" charset="0"/>
              </a:rPr>
              <a:t>Windows Administrative Tools</a:t>
            </a:r>
            <a:r>
              <a:rPr lang="en-GB" b="0" i="0" dirty="0">
                <a:effectLst/>
                <a:latin typeface="Segoe UI" panose="020B0502040204020203" pitchFamily="34" charset="0"/>
              </a:rPr>
              <a:t>, and then select </a:t>
            </a:r>
            <a:r>
              <a:rPr lang="en-GB" b="1" i="0" dirty="0">
                <a:effectLst/>
                <a:latin typeface="Segoe UI" panose="020B0502040204020203" pitchFamily="34" charset="0"/>
              </a:rPr>
              <a:t>Active Directory Users and Computers</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Expand </a:t>
            </a:r>
            <a:r>
              <a:rPr lang="en-GB" b="1" i="0" u="none" strike="noStrike" dirty="0">
                <a:effectLst/>
                <a:latin typeface="Segoe UI" panose="020B0502040204020203" pitchFamily="34" charset="0"/>
                <a:hlinkClick r:id="rId3"/>
              </a:rPr>
              <a:t>Contoso.com</a:t>
            </a:r>
            <a:r>
              <a:rPr lang="en-GB" b="1" i="0" dirty="0">
                <a:effectLst/>
                <a:latin typeface="Segoe UI" panose="020B0502040204020203" pitchFamily="34" charset="0"/>
              </a:rPr>
              <a:t> </a:t>
            </a:r>
            <a:r>
              <a:rPr lang="en-GB" b="0" i="0" dirty="0">
                <a:effectLst/>
                <a:latin typeface="Segoe UI" panose="020B0502040204020203" pitchFamily="34" charset="0"/>
              </a:rPr>
              <a:t> and select the </a:t>
            </a:r>
            <a:r>
              <a:rPr lang="en-GB" b="1" i="0" dirty="0">
                <a:effectLst/>
                <a:latin typeface="Segoe UI" panose="020B0502040204020203" pitchFamily="34" charset="0"/>
              </a:rPr>
              <a:t>Managers</a:t>
            </a:r>
            <a:r>
              <a:rPr lang="en-GB" b="0" i="0" dirty="0">
                <a:effectLst/>
                <a:latin typeface="Segoe UI" panose="020B0502040204020203" pitchFamily="34" charset="0"/>
              </a:rPr>
              <a:t> OU.</a:t>
            </a:r>
          </a:p>
          <a:p>
            <a:pPr marL="228600" indent="-228600">
              <a:buFont typeface="+mj-lt"/>
              <a:buAutoNum type="arabicPeriod"/>
            </a:pPr>
            <a:r>
              <a:rPr lang="en-GB" b="0" i="0" dirty="0">
                <a:effectLst/>
                <a:latin typeface="Segoe UI" panose="020B0502040204020203" pitchFamily="34" charset="0"/>
              </a:rPr>
              <a:t>Select the </a:t>
            </a:r>
            <a:r>
              <a:rPr lang="en-GB" b="1" i="0" dirty="0">
                <a:effectLst/>
                <a:latin typeface="Segoe UI" panose="020B0502040204020203" pitchFamily="34" charset="0"/>
              </a:rPr>
              <a:t>New Group</a:t>
            </a:r>
            <a:r>
              <a:rPr lang="en-GB" b="0" i="0" dirty="0">
                <a:effectLst/>
                <a:latin typeface="Segoe UI" panose="020B0502040204020203" pitchFamily="34" charset="0"/>
              </a:rPr>
              <a:t> icon on the toolbar.</a:t>
            </a:r>
          </a:p>
          <a:p>
            <a:pPr marL="228600" indent="-228600">
              <a:buFont typeface="+mj-lt"/>
              <a:buAutoNum type="arabicPeriod"/>
            </a:pPr>
            <a:r>
              <a:rPr lang="en-GB" b="0" i="0" dirty="0">
                <a:effectLst/>
                <a:latin typeface="Segoe UI" panose="020B0502040204020203" pitchFamily="34" charset="0"/>
              </a:rPr>
              <a:t>In the </a:t>
            </a:r>
            <a:r>
              <a:rPr lang="en-GB" b="1" i="0" dirty="0">
                <a:effectLst/>
                <a:latin typeface="Segoe UI" panose="020B0502040204020203" pitchFamily="34" charset="0"/>
              </a:rPr>
              <a:t>Group name:</a:t>
            </a:r>
            <a:r>
              <a:rPr lang="en-GB" b="0" i="0" dirty="0">
                <a:effectLst/>
                <a:latin typeface="Segoe UI" panose="020B0502040204020203" pitchFamily="34" charset="0"/>
              </a:rPr>
              <a:t> field, enter </a:t>
            </a:r>
            <a:r>
              <a:rPr lang="en-GB" b="1" i="0" dirty="0">
                <a:effectLst/>
                <a:latin typeface="Segoe UI" panose="020B0502040204020203" pitchFamily="34" charset="0"/>
              </a:rPr>
              <a:t>Sales Managers</a:t>
            </a:r>
            <a:r>
              <a:rPr lang="en-GB" b="0" i="0" dirty="0">
                <a:effectLst/>
                <a:latin typeface="Segoe UI" panose="020B0502040204020203" pitchFamily="34" charset="0"/>
              </a:rPr>
              <a:t>, and then select </a:t>
            </a:r>
            <a:r>
              <a:rPr lang="en-GB" b="1" i="0" dirty="0">
                <a:effectLst/>
                <a:latin typeface="Segoe UI" panose="020B0502040204020203" pitchFamily="34" charset="0"/>
              </a:rPr>
              <a:t>OK</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In the </a:t>
            </a:r>
            <a:r>
              <a:rPr lang="en-GB" b="1" i="0" dirty="0">
                <a:effectLst/>
                <a:latin typeface="Segoe UI" panose="020B0502040204020203" pitchFamily="34" charset="0"/>
              </a:rPr>
              <a:t>Managers</a:t>
            </a:r>
            <a:r>
              <a:rPr lang="en-GB" b="0" i="0" dirty="0">
                <a:effectLst/>
                <a:latin typeface="Segoe UI" panose="020B0502040204020203" pitchFamily="34" charset="0"/>
              </a:rPr>
              <a:t> OU, select </a:t>
            </a:r>
            <a:r>
              <a:rPr lang="en-GB" b="1" i="0" dirty="0">
                <a:effectLst/>
                <a:latin typeface="Segoe UI" panose="020B0502040204020203" pitchFamily="34" charset="0"/>
              </a:rPr>
              <a:t>Ajay </a:t>
            </a:r>
            <a:r>
              <a:rPr lang="en-GB" b="1" i="0" dirty="0" err="1">
                <a:effectLst/>
                <a:latin typeface="Segoe UI" panose="020B0502040204020203" pitchFamily="34" charset="0"/>
              </a:rPr>
              <a:t>Manchepalli</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the </a:t>
            </a:r>
            <a:r>
              <a:rPr lang="en-GB" b="1" i="0" dirty="0">
                <a:effectLst/>
                <a:latin typeface="Segoe UI" panose="020B0502040204020203" pitchFamily="34" charset="0"/>
              </a:rPr>
              <a:t>Member Of</a:t>
            </a:r>
            <a:r>
              <a:rPr lang="en-GB" b="0" i="0" dirty="0">
                <a:effectLst/>
                <a:latin typeface="Segoe UI" panose="020B0502040204020203" pitchFamily="34" charset="0"/>
              </a:rPr>
              <a:t> tab and select </a:t>
            </a:r>
            <a:r>
              <a:rPr lang="en-GB" b="1" i="0" dirty="0">
                <a:effectLst/>
                <a:latin typeface="Segoe UI" panose="020B0502040204020203" pitchFamily="34" charset="0"/>
              </a:rPr>
              <a:t>Add</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In the </a:t>
            </a:r>
            <a:r>
              <a:rPr lang="en-GB" b="1" i="0" dirty="0">
                <a:effectLst/>
                <a:latin typeface="Segoe UI" panose="020B0502040204020203" pitchFamily="34" charset="0"/>
              </a:rPr>
              <a:t>Select Groups</a:t>
            </a:r>
            <a:r>
              <a:rPr lang="en-GB" b="0" i="0" dirty="0">
                <a:effectLst/>
                <a:latin typeface="Segoe UI" panose="020B0502040204020203" pitchFamily="34" charset="0"/>
              </a:rPr>
              <a:t> window, enter </a:t>
            </a:r>
            <a:r>
              <a:rPr lang="en-GB" b="1" i="0" dirty="0">
                <a:effectLst/>
                <a:latin typeface="Segoe UI" panose="020B0502040204020203" pitchFamily="34" charset="0"/>
              </a:rPr>
              <a:t>Sales Managers</a:t>
            </a:r>
            <a:r>
              <a:rPr lang="en-GB" b="0" i="0" dirty="0">
                <a:effectLst/>
                <a:latin typeface="Segoe UI" panose="020B0502040204020203" pitchFamily="34" charset="0"/>
              </a:rPr>
              <a:t>, select </a:t>
            </a:r>
            <a:r>
              <a:rPr lang="en-GB" b="1" i="0" dirty="0">
                <a:effectLst/>
                <a:latin typeface="Segoe UI" panose="020B0502040204020203" pitchFamily="34" charset="0"/>
              </a:rPr>
              <a:t>Check Names</a:t>
            </a:r>
            <a:r>
              <a:rPr lang="en-GB" b="0" i="0" dirty="0">
                <a:effectLst/>
                <a:latin typeface="Segoe UI" panose="020B0502040204020203" pitchFamily="34" charset="0"/>
              </a:rPr>
              <a:t>, and then select </a:t>
            </a:r>
            <a:r>
              <a:rPr lang="en-GB" b="1" i="0" dirty="0">
                <a:effectLst/>
                <a:latin typeface="Segoe UI" panose="020B0502040204020203" pitchFamily="34" charset="0"/>
              </a:rPr>
              <a:t>OK</a:t>
            </a:r>
            <a:r>
              <a:rPr lang="en-GB" b="0" i="0" dirty="0">
                <a:effectLst/>
                <a:latin typeface="Segoe UI" panose="020B0502040204020203" pitchFamily="34" charset="0"/>
              </a:rPr>
              <a:t> twice.</a:t>
            </a:r>
          </a:p>
          <a:p>
            <a:endParaRPr lang="en-GB" b="1" i="0" dirty="0">
              <a:effectLst/>
              <a:latin typeface="Segoe UI" panose="020B0502040204020203" pitchFamily="34" charset="0"/>
            </a:endParaRPr>
          </a:p>
          <a:p>
            <a:r>
              <a:rPr lang="en-GB" b="1" i="0" dirty="0">
                <a:effectLst/>
                <a:latin typeface="Segoe UI" panose="020B0502040204020203" pitchFamily="34" charset="0"/>
              </a:rPr>
              <a:t>Delegate the permission to reset password for users in the Sales OU to the Sales Managers group</a:t>
            </a:r>
          </a:p>
          <a:p>
            <a:pPr marL="228600" indent="-228600">
              <a:buFont typeface="+mj-lt"/>
              <a:buAutoNum type="arabicPeriod"/>
            </a:pPr>
            <a:r>
              <a:rPr lang="en-GB" b="0" i="0" dirty="0">
                <a:effectLst/>
                <a:latin typeface="Segoe UI" panose="020B0502040204020203" pitchFamily="34" charset="0"/>
              </a:rPr>
              <a:t>Right-click or access the context menu for the </a:t>
            </a:r>
            <a:r>
              <a:rPr lang="en-GB" b="1" i="0" dirty="0">
                <a:effectLst/>
                <a:latin typeface="Segoe UI" panose="020B0502040204020203" pitchFamily="34" charset="0"/>
              </a:rPr>
              <a:t>Sales</a:t>
            </a:r>
            <a:r>
              <a:rPr lang="en-GB" b="0" i="0" dirty="0">
                <a:effectLst/>
                <a:latin typeface="Segoe UI" panose="020B0502040204020203" pitchFamily="34" charset="0"/>
              </a:rPr>
              <a:t> OU, and then select </a:t>
            </a:r>
            <a:r>
              <a:rPr lang="en-GB" b="1" i="0" dirty="0">
                <a:effectLst/>
                <a:latin typeface="Segoe UI" panose="020B0502040204020203" pitchFamily="34" charset="0"/>
              </a:rPr>
              <a:t>Delegate Control</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On the </a:t>
            </a:r>
            <a:r>
              <a:rPr lang="en-GB" b="1" i="0" dirty="0">
                <a:effectLst/>
                <a:latin typeface="Segoe UI" panose="020B0502040204020203" pitchFamily="34" charset="0"/>
              </a:rPr>
              <a:t>Delegation of Control Wizard</a:t>
            </a:r>
            <a:r>
              <a:rPr lang="en-GB" b="0" i="0" dirty="0">
                <a:effectLst/>
                <a:latin typeface="Segoe UI" panose="020B0502040204020203" pitchFamily="34" charset="0"/>
              </a:rPr>
              <a:t> page, select </a:t>
            </a:r>
            <a:r>
              <a:rPr lang="en-GB" b="1" i="0" dirty="0">
                <a:effectLst/>
                <a:latin typeface="Segoe UI" panose="020B0502040204020203" pitchFamily="34" charset="0"/>
              </a:rPr>
              <a:t>Next</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On the </a:t>
            </a:r>
            <a:r>
              <a:rPr lang="en-GB" b="1" i="0" dirty="0">
                <a:effectLst/>
                <a:latin typeface="Segoe UI" panose="020B0502040204020203" pitchFamily="34" charset="0"/>
              </a:rPr>
              <a:t>Users or Groups</a:t>
            </a:r>
            <a:r>
              <a:rPr lang="en-GB" b="0" i="0" dirty="0">
                <a:effectLst/>
                <a:latin typeface="Segoe UI" panose="020B0502040204020203" pitchFamily="34" charset="0"/>
              </a:rPr>
              <a:t> page, select </a:t>
            </a:r>
            <a:r>
              <a:rPr lang="en-GB" b="1" i="0" dirty="0">
                <a:effectLst/>
                <a:latin typeface="Segoe UI" panose="020B0502040204020203" pitchFamily="34" charset="0"/>
              </a:rPr>
              <a:t>Add</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On the </a:t>
            </a:r>
            <a:r>
              <a:rPr lang="en-GB" b="1" i="0" dirty="0">
                <a:effectLst/>
                <a:latin typeface="Segoe UI" panose="020B0502040204020203" pitchFamily="34" charset="0"/>
              </a:rPr>
              <a:t>Select Users, Computers, of Groups</a:t>
            </a:r>
            <a:r>
              <a:rPr lang="en-GB" b="0" i="0" dirty="0">
                <a:effectLst/>
                <a:latin typeface="Segoe UI" panose="020B0502040204020203" pitchFamily="34" charset="0"/>
              </a:rPr>
              <a:t> page, enter </a:t>
            </a:r>
            <a:r>
              <a:rPr lang="en-GB" b="1" i="0" dirty="0">
                <a:effectLst/>
                <a:latin typeface="Segoe UI" panose="020B0502040204020203" pitchFamily="34" charset="0"/>
              </a:rPr>
              <a:t>Sales Managers</a:t>
            </a:r>
            <a:r>
              <a:rPr lang="en-GB" b="0" i="0" dirty="0">
                <a:effectLst/>
                <a:latin typeface="Segoe UI" panose="020B0502040204020203" pitchFamily="34" charset="0"/>
              </a:rPr>
              <a:t>, select </a:t>
            </a:r>
            <a:r>
              <a:rPr lang="en-GB" b="1" i="0" dirty="0">
                <a:effectLst/>
                <a:latin typeface="Segoe UI" panose="020B0502040204020203" pitchFamily="34" charset="0"/>
              </a:rPr>
              <a:t>OK</a:t>
            </a:r>
            <a:r>
              <a:rPr lang="en-GB" b="0" i="0" dirty="0">
                <a:effectLst/>
                <a:latin typeface="Segoe UI" panose="020B0502040204020203" pitchFamily="34" charset="0"/>
              </a:rPr>
              <a:t>, and then select </a:t>
            </a:r>
            <a:r>
              <a:rPr lang="en-GB" b="1" i="0" dirty="0">
                <a:effectLst/>
                <a:latin typeface="Segoe UI" panose="020B0502040204020203" pitchFamily="34" charset="0"/>
              </a:rPr>
              <a:t>Next</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On the </a:t>
            </a:r>
            <a:r>
              <a:rPr lang="en-GB" b="1" i="0" dirty="0">
                <a:effectLst/>
                <a:latin typeface="Segoe UI" panose="020B0502040204020203" pitchFamily="34" charset="0"/>
              </a:rPr>
              <a:t>Tasks to Delegate</a:t>
            </a:r>
            <a:r>
              <a:rPr lang="en-GB" b="0" i="0" dirty="0">
                <a:effectLst/>
                <a:latin typeface="Segoe UI" panose="020B0502040204020203" pitchFamily="34" charset="0"/>
              </a:rPr>
              <a:t> page, select the </a:t>
            </a:r>
            <a:r>
              <a:rPr lang="en-GB" b="1" i="0" dirty="0">
                <a:effectLst/>
                <a:latin typeface="Segoe UI" panose="020B0502040204020203" pitchFamily="34" charset="0"/>
              </a:rPr>
              <a:t>Reset user passwords and force password change at next logon</a:t>
            </a:r>
            <a:r>
              <a:rPr lang="en-GB" b="0" i="0" dirty="0">
                <a:effectLst/>
                <a:latin typeface="Segoe UI" panose="020B0502040204020203" pitchFamily="34" charset="0"/>
              </a:rPr>
              <a:t> check box, and then select </a:t>
            </a:r>
            <a:r>
              <a:rPr lang="en-GB" b="1" i="0" dirty="0">
                <a:effectLst/>
                <a:latin typeface="Segoe UI" panose="020B0502040204020203" pitchFamily="34" charset="0"/>
              </a:rPr>
              <a:t>Next</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a:t>
            </a:r>
            <a:r>
              <a:rPr lang="en-GB" b="1" i="0" dirty="0">
                <a:effectLst/>
                <a:latin typeface="Segoe UI" panose="020B0502040204020203" pitchFamily="34" charset="0"/>
              </a:rPr>
              <a:t>Finish</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Close all open windows and sign out.</a:t>
            </a:r>
          </a:p>
          <a:p>
            <a:endParaRPr lang="en-GB" b="1"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30</a:t>
            </a:fld>
            <a:endParaRPr lang="en-US" noProof="0"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720526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b="1" i="0" dirty="0">
                <a:effectLst/>
                <a:latin typeface="Segoe UI" panose="020B0502040204020203" pitchFamily="34" charset="0"/>
              </a:rPr>
              <a:t>Test the delegation</a:t>
            </a:r>
          </a:p>
          <a:p>
            <a:pPr marL="228600" indent="-228600">
              <a:buFont typeface="+mj-lt"/>
              <a:buAutoNum type="arabicPeriod"/>
            </a:pPr>
            <a:r>
              <a:rPr lang="en-GB" b="0" i="0" dirty="0">
                <a:effectLst/>
                <a:latin typeface="Segoe UI" panose="020B0502040204020203" pitchFamily="34" charset="0"/>
              </a:rPr>
              <a:t>Sign in to </a:t>
            </a:r>
            <a:r>
              <a:rPr lang="en-GB" b="1" i="0" dirty="0">
                <a:effectLst/>
                <a:latin typeface="Segoe UI" panose="020B0502040204020203" pitchFamily="34" charset="0"/>
              </a:rPr>
              <a:t>WS-011T00A-SEA-ADM1-B</a:t>
            </a:r>
            <a:r>
              <a:rPr lang="en-GB" b="0" i="0" dirty="0">
                <a:effectLst/>
                <a:latin typeface="Segoe UI" panose="020B0502040204020203" pitchFamily="34" charset="0"/>
              </a:rPr>
              <a:t> as </a:t>
            </a:r>
            <a:r>
              <a:rPr lang="en-GB" b="1" i="0" dirty="0">
                <a:effectLst/>
                <a:latin typeface="Segoe UI" panose="020B0502040204020203" pitchFamily="34" charset="0"/>
              </a:rPr>
              <a:t>Ajay</a:t>
            </a:r>
            <a:r>
              <a:rPr lang="en-GB" b="0" i="0" dirty="0">
                <a:effectLst/>
                <a:latin typeface="Segoe UI" panose="020B0502040204020203" pitchFamily="34" charset="0"/>
              </a:rPr>
              <a:t> with the password </a:t>
            </a:r>
            <a:r>
              <a:rPr lang="en-GB" b="1" i="0" dirty="0">
                <a:effectLst/>
                <a:latin typeface="Segoe UI" panose="020B0502040204020203" pitchFamily="34" charset="0"/>
              </a:rPr>
              <a:t>Pa55w.rd</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a:t>
            </a:r>
            <a:r>
              <a:rPr lang="en-GB" b="1" i="0" dirty="0">
                <a:effectLst/>
                <a:latin typeface="Segoe UI" panose="020B0502040204020203" pitchFamily="34" charset="0"/>
              </a:rPr>
              <a:t>Start</a:t>
            </a:r>
            <a:r>
              <a:rPr lang="en-GB" b="0" i="0" dirty="0">
                <a:effectLst/>
                <a:latin typeface="Segoe UI" panose="020B0502040204020203" pitchFamily="34" charset="0"/>
              </a:rPr>
              <a:t>, select </a:t>
            </a:r>
            <a:r>
              <a:rPr lang="en-GB" b="1" i="0" dirty="0">
                <a:effectLst/>
                <a:latin typeface="Segoe UI" panose="020B0502040204020203" pitchFamily="34" charset="0"/>
              </a:rPr>
              <a:t>Windows Administrative Tools</a:t>
            </a:r>
            <a:r>
              <a:rPr lang="en-GB" b="0" i="0" dirty="0">
                <a:effectLst/>
                <a:latin typeface="Segoe UI" panose="020B0502040204020203" pitchFamily="34" charset="0"/>
              </a:rPr>
              <a:t>, and then select </a:t>
            </a:r>
            <a:r>
              <a:rPr lang="en-GB" b="1" i="0" dirty="0">
                <a:effectLst/>
                <a:latin typeface="Segoe UI" panose="020B0502040204020203" pitchFamily="34" charset="0"/>
              </a:rPr>
              <a:t>Active Directory Users and Computers</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the </a:t>
            </a:r>
            <a:r>
              <a:rPr lang="en-GB" b="1" i="0" dirty="0">
                <a:effectLst/>
                <a:latin typeface="Segoe UI" panose="020B0502040204020203" pitchFamily="34" charset="0"/>
              </a:rPr>
              <a:t>Sales</a:t>
            </a:r>
            <a:r>
              <a:rPr lang="en-GB" b="0" i="0" dirty="0">
                <a:effectLst/>
                <a:latin typeface="Segoe UI" panose="020B0502040204020203" pitchFamily="34" charset="0"/>
              </a:rPr>
              <a:t> OU.</a:t>
            </a:r>
          </a:p>
          <a:p>
            <a:pPr marL="228600" indent="-228600">
              <a:buFont typeface="+mj-lt"/>
              <a:buAutoNum type="arabicPeriod"/>
            </a:pPr>
            <a:r>
              <a:rPr lang="en-GB" b="0" i="0" dirty="0">
                <a:effectLst/>
                <a:latin typeface="Segoe UI" panose="020B0502040204020203" pitchFamily="34" charset="0"/>
              </a:rPr>
              <a:t>Right-click or access the context menu for one of the users, and then select </a:t>
            </a:r>
            <a:r>
              <a:rPr lang="en-GB" b="1" i="0" dirty="0">
                <a:effectLst/>
                <a:latin typeface="Segoe UI" panose="020B0502040204020203" pitchFamily="34" charset="0"/>
              </a:rPr>
              <a:t>Reset Password</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Configure the new password to </a:t>
            </a:r>
            <a:r>
              <a:rPr lang="en-GB" b="1" i="0" dirty="0">
                <a:effectLst/>
                <a:latin typeface="Segoe UI" panose="020B0502040204020203" pitchFamily="34" charset="0"/>
              </a:rPr>
              <a:t>Contoso55!</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the </a:t>
            </a:r>
            <a:r>
              <a:rPr lang="en-GB" b="1" i="0" dirty="0">
                <a:effectLst/>
                <a:latin typeface="Segoe UI" panose="020B0502040204020203" pitchFamily="34" charset="0"/>
              </a:rPr>
              <a:t>Research</a:t>
            </a:r>
            <a:r>
              <a:rPr lang="en-GB" b="0" i="0" dirty="0">
                <a:effectLst/>
                <a:latin typeface="Segoe UI" panose="020B0502040204020203" pitchFamily="34" charset="0"/>
              </a:rPr>
              <a:t> OU.</a:t>
            </a:r>
          </a:p>
          <a:p>
            <a:pPr marL="228600" indent="-228600">
              <a:buFont typeface="+mj-lt"/>
              <a:buAutoNum type="arabicPeriod"/>
            </a:pPr>
            <a:r>
              <a:rPr lang="en-GB" b="0" i="0" dirty="0">
                <a:effectLst/>
                <a:latin typeface="Segoe UI" panose="020B0502040204020203" pitchFamily="34" charset="0"/>
              </a:rPr>
              <a:t>Right-click or access the context menu for one of the users and select </a:t>
            </a:r>
            <a:r>
              <a:rPr lang="en-GB" b="1" i="0" dirty="0">
                <a:effectLst/>
                <a:latin typeface="Segoe UI" panose="020B0502040204020203" pitchFamily="34" charset="0"/>
              </a:rPr>
              <a:t>Reset Password</a:t>
            </a:r>
            <a:r>
              <a:rPr lang="en-GB" b="0" i="0" dirty="0">
                <a:effectLst/>
                <a:latin typeface="Segoe UI" panose="020B0502040204020203" pitchFamily="34" charset="0"/>
              </a:rPr>
              <a:t> and attempt to reset the user's password.</a:t>
            </a:r>
          </a:p>
          <a:p>
            <a:pPr marL="228600" indent="-228600">
              <a:buFont typeface="+mj-lt"/>
              <a:buAutoNum type="arabicPeriod"/>
            </a:pPr>
            <a:r>
              <a:rPr lang="en-GB" b="0" i="0" dirty="0">
                <a:effectLst/>
                <a:latin typeface="Segoe UI" panose="020B0502040204020203" pitchFamily="34" charset="0"/>
              </a:rPr>
              <a:t>Note that the message box says you cannot complete the password change because access is denied.</a:t>
            </a:r>
          </a:p>
          <a:p>
            <a:pPr marL="228600" indent="-228600">
              <a:buFont typeface="+mj-lt"/>
              <a:buAutoNum type="arabicPeriod"/>
            </a:pPr>
            <a:r>
              <a:rPr lang="en-GB" b="0" i="0" dirty="0">
                <a:effectLst/>
                <a:latin typeface="Segoe UI" panose="020B0502040204020203" pitchFamily="34" charset="0"/>
              </a:rPr>
              <a:t>Sign out.</a:t>
            </a:r>
          </a:p>
          <a:p>
            <a:pPr marL="228600" indent="-228600">
              <a:buFont typeface="+mj-lt"/>
              <a:buAutoNum type="arabicPeriod"/>
            </a:pPr>
            <a:r>
              <a:rPr lang="en-GB" b="0" i="0" dirty="0">
                <a:effectLst/>
                <a:latin typeface="Segoe UI" panose="020B0502040204020203" pitchFamily="34" charset="0"/>
              </a:rPr>
              <a:t>Leave the VMs running for the next demonstration.</a:t>
            </a:r>
          </a:p>
        </p:txBody>
      </p:sp>
      <p:sp>
        <p:nvSpPr>
          <p:cNvPr id="4" name="Header Placeholder 3"/>
          <p:cNvSpPr>
            <a:spLocks noGrp="1"/>
          </p:cNvSpPr>
          <p:nvPr>
            <p:ph type="hdr" sz="quarter" idx="10"/>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31</a:t>
            </a:fld>
            <a:endParaRPr lang="en-US" noProof="0" dirty="0"/>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99787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Discuss the importance of isolating the use of privileged accounts to reduce the risk of external exploits. Mention the benefits of multifactor authentication as an inexpensive way to provide a high level of security. Although it might cost extra to purchase the required hardware, the benefits outweigh the expense when you compare the cost of a data breach to the cost of the workstation.</a:t>
            </a:r>
          </a:p>
          <a:p>
            <a:endParaRPr lang="en-US" dirty="0"/>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918501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Discuss the need to protect the jump server from exploits. Although the required hardware might cost extra, the benefits outweigh the expense when you compare the cost of a data breach to the cost of the server.</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42012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Mention that Windows Admin </a:t>
            </a:r>
            <a:r>
              <a:rPr lang="en-GB" b="0" i="0" dirty="0" err="1">
                <a:effectLst/>
                <a:latin typeface="Segoe UI" panose="020B0502040204020203" pitchFamily="34" charset="0"/>
              </a:rPr>
              <a:t>Center</a:t>
            </a:r>
            <a:r>
              <a:rPr lang="en-GB" b="0" i="0" dirty="0">
                <a:effectLst/>
                <a:latin typeface="Segoe UI" panose="020B0502040204020203" pitchFamily="34" charset="0"/>
              </a:rPr>
              <a:t> will become the major tool for server management. Highlight that the built-in Secure Sockets Layer (SSL) certificate expires after 60 days. Mention the limited support for Server 2008 R2.</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410694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391405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1" i="0" dirty="0">
                <a:effectLst/>
                <a:latin typeface="Segoe UI" panose="020B0502040204020203" pitchFamily="34" charset="0"/>
              </a:rPr>
              <a:t>Server Manager</a:t>
            </a:r>
            <a:r>
              <a:rPr lang="en-GB" b="0" i="0" dirty="0">
                <a:effectLst/>
                <a:latin typeface="Segoe UI" panose="020B0502040204020203" pitchFamily="34" charset="0"/>
              </a:rPr>
              <a:t> launches by default every time you sign in to the server. Mention to students that they can change this </a:t>
            </a:r>
            <a:r>
              <a:rPr lang="en-GB" b="0" i="0" dirty="0" err="1">
                <a:effectLst/>
                <a:latin typeface="Segoe UI" panose="020B0502040204020203" pitchFamily="34" charset="0"/>
              </a:rPr>
              <a:t>behavior</a:t>
            </a:r>
            <a:r>
              <a:rPr lang="en-GB" b="0" i="0" dirty="0">
                <a:effectLst/>
                <a:latin typeface="Segoe UI" panose="020B0502040204020203" pitchFamily="34" charset="0"/>
              </a:rPr>
              <a:t> by adjusting the properties of the </a:t>
            </a:r>
            <a:r>
              <a:rPr lang="en-GB" b="1" i="0" dirty="0">
                <a:effectLst/>
                <a:latin typeface="Segoe UI" panose="020B0502040204020203" pitchFamily="34" charset="0"/>
              </a:rPr>
              <a:t>Server Manager</a:t>
            </a:r>
            <a:r>
              <a:rPr lang="en-GB" b="0" i="0" dirty="0">
                <a:effectLst/>
                <a:latin typeface="Segoe UI" panose="020B0502040204020203" pitchFamily="34" charset="0"/>
              </a:rPr>
              <a:t>. If time permits, you might demonstrate opening the </a:t>
            </a:r>
            <a:r>
              <a:rPr lang="en-GB" b="1" i="0" dirty="0">
                <a:effectLst/>
                <a:latin typeface="Segoe UI" panose="020B0502040204020203" pitchFamily="34" charset="0"/>
              </a:rPr>
              <a:t>Server Manager</a:t>
            </a:r>
            <a:r>
              <a:rPr lang="en-GB" b="0" i="0" dirty="0">
                <a:effectLst/>
                <a:latin typeface="Segoe UI" panose="020B0502040204020203" pitchFamily="34" charset="0"/>
              </a:rPr>
              <a:t> on the local server to the students, although it's likely that most students are familiar with </a:t>
            </a:r>
            <a:r>
              <a:rPr lang="en-GB" b="1" i="0" dirty="0">
                <a:effectLst/>
                <a:latin typeface="Segoe UI" panose="020B0502040204020203" pitchFamily="34" charset="0"/>
              </a:rPr>
              <a:t>Server Manager</a:t>
            </a:r>
            <a:r>
              <a:rPr lang="en-GB" b="0" i="0" dirty="0">
                <a:effectLst/>
                <a:latin typeface="Segoe UI" panose="020B0502040204020203" pitchFamily="34" charset="0"/>
              </a:rPr>
              <a:t>. Mention that although </a:t>
            </a:r>
            <a:r>
              <a:rPr lang="en-GB" b="1" i="0" dirty="0">
                <a:effectLst/>
                <a:latin typeface="Segoe UI" panose="020B0502040204020203" pitchFamily="34" charset="0"/>
              </a:rPr>
              <a:t>Server Manager</a:t>
            </a:r>
            <a:r>
              <a:rPr lang="en-GB" b="0" i="0" dirty="0">
                <a:effectLst/>
                <a:latin typeface="Segoe UI" panose="020B0502040204020203" pitchFamily="34" charset="0"/>
              </a:rPr>
              <a:t> has been the go-to tool for many years, Windows Admin </a:t>
            </a:r>
            <a:r>
              <a:rPr lang="en-GB" b="0" i="0" dirty="0" err="1">
                <a:effectLst/>
                <a:latin typeface="Segoe UI" panose="020B0502040204020203" pitchFamily="34" charset="0"/>
              </a:rPr>
              <a:t>Center</a:t>
            </a:r>
            <a:r>
              <a:rPr lang="en-GB" b="0" i="0" dirty="0">
                <a:effectLst/>
                <a:latin typeface="Segoe UI" panose="020B0502040204020203" pitchFamily="34" charset="0"/>
              </a:rPr>
              <a:t> might change that.</a:t>
            </a:r>
          </a:p>
          <a:p>
            <a:endParaRPr lang="en-US" dirty="0"/>
          </a:p>
        </p:txBody>
      </p:sp>
      <p:sp>
        <p:nvSpPr>
          <p:cNvPr id="11" name="Slide Image Placeholder 10"/>
          <p:cNvSpPr>
            <a:spLocks noGrp="1" noRot="1" noChangeAspect="1"/>
          </p:cNvSpPr>
          <p:nvPr>
            <p:ph type="sldImg"/>
          </p:nvPr>
        </p:nvSpPr>
        <p:spPr>
          <a:xfrm>
            <a:off x="3810000" y="65088"/>
            <a:ext cx="2971800" cy="1671637"/>
          </a:xfrm>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400877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If students ask about Remote Server Administration Tools (RSAT) for Windows 7, explain that it's still viable, but Microsoft no longer supports the Windows 7 operating system.</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789897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Mention that PowerShell is the preferred way for automating repetitive tasks. Explain that there are many resources and tutorials available on the internet to assist in developing PowerShell skills.</a:t>
            </a:r>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58432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
        <p:nvSpPr>
          <p:cNvPr id="10" name="Notes Placeholder 9"/>
          <p:cNvSpPr>
            <a:spLocks noGrp="1"/>
          </p:cNvSpPr>
          <p:nvPr>
            <p:ph type="body" idx="1"/>
          </p:nvPr>
        </p:nvSpPr>
        <p:spPr/>
        <p:txBody>
          <a:bodyPr/>
          <a:lstStyle/>
          <a:p>
            <a:r>
              <a:rPr lang="en-GB" b="1" dirty="0"/>
              <a:t>Instructor notes</a:t>
            </a:r>
          </a:p>
          <a:p>
            <a:r>
              <a:rPr lang="en-GB" dirty="0"/>
              <a:t>Mention that PowerShell </a:t>
            </a:r>
            <a:r>
              <a:rPr lang="en-GB" dirty="0" err="1"/>
              <a:t>cmdlets</a:t>
            </a:r>
            <a:r>
              <a:rPr lang="en-GB" dirty="0"/>
              <a:t> are generally not case sensitive. It's just the best practice to use capitalization when entering commands.</a:t>
            </a:r>
          </a:p>
          <a:p>
            <a:endParaRPr lang="en-GB" dirty="0"/>
          </a:p>
          <a:p>
            <a:r>
              <a:rPr lang="en-GB" dirty="0"/>
              <a:t>Mention that in the past, you could only run PowerShell on Windows platforms, but there is now an open source project on </a:t>
            </a:r>
            <a:r>
              <a:rPr lang="en-GB" dirty="0" err="1"/>
              <a:t>GitHub</a:t>
            </a:r>
            <a:r>
              <a:rPr lang="en-GB" dirty="0"/>
              <a:t> named PowerShell Core to support PowerShell on </a:t>
            </a:r>
            <a:r>
              <a:rPr lang="en-GB" dirty="0" err="1"/>
              <a:t>macOS</a:t>
            </a:r>
            <a:r>
              <a:rPr lang="en-GB" dirty="0"/>
              <a:t> and Linux.</a:t>
            </a:r>
          </a:p>
          <a:p>
            <a:endParaRPr lang="en-GB" dirty="0"/>
          </a:p>
          <a:p>
            <a:endParaRPr lang="en-GB" dirty="0"/>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35704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4</a:t>
            </a:fld>
            <a:endParaRPr lang="en-US" noProof="0"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940568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b="1" i="0" dirty="0">
                <a:effectLst/>
                <a:latin typeface="Segoe UI" panose="020B0502040204020203" pitchFamily="34" charset="0"/>
              </a:rPr>
              <a:t>Preparation steps</a:t>
            </a:r>
          </a:p>
          <a:p>
            <a:r>
              <a:rPr lang="en-GB" b="0" i="0" dirty="0">
                <a:effectLst/>
                <a:latin typeface="Segoe UI" panose="020B0502040204020203" pitchFamily="34" charset="0"/>
              </a:rPr>
              <a:t>The VMs </a:t>
            </a:r>
            <a:r>
              <a:rPr lang="en-GB" b="1" i="0" dirty="0">
                <a:effectLst/>
                <a:latin typeface="Segoe UI" panose="020B0502040204020203" pitchFamily="34" charset="0"/>
              </a:rPr>
              <a:t>WS-011T00A-SEA-ADM1-B</a:t>
            </a:r>
            <a:r>
              <a:rPr lang="en-GB" b="0" i="0" dirty="0">
                <a:effectLst/>
                <a:latin typeface="Segoe UI" panose="020B0502040204020203" pitchFamily="34" charset="0"/>
              </a:rPr>
              <a:t> and </a:t>
            </a:r>
            <a:r>
              <a:rPr lang="en-GB" b="1" i="0" dirty="0">
                <a:effectLst/>
                <a:latin typeface="Segoe UI" panose="020B0502040204020203" pitchFamily="34" charset="0"/>
              </a:rPr>
              <a:t>WS-011T00A-SEA-DC1-B</a:t>
            </a:r>
            <a:r>
              <a:rPr lang="en-GB" b="0" i="0" dirty="0">
                <a:effectLst/>
                <a:latin typeface="Segoe UI" panose="020B0502040204020203" pitchFamily="34" charset="0"/>
              </a:rPr>
              <a:t> should still be running from the last demonstration.</a:t>
            </a:r>
          </a:p>
          <a:p>
            <a:endParaRPr lang="en-GB" b="0" i="0" dirty="0">
              <a:effectLst/>
              <a:latin typeface="Segoe UI" panose="020B0502040204020203" pitchFamily="34" charset="0"/>
            </a:endParaRPr>
          </a:p>
          <a:p>
            <a:pPr marL="0" marR="0" indent="0" algn="l" defTabSz="932742" rtl="0" eaLnBrk="1" fontAlgn="auto" latinLnBrk="0" hangingPunct="1">
              <a:lnSpc>
                <a:spcPct val="90000"/>
              </a:lnSpc>
              <a:spcBef>
                <a:spcPts val="0"/>
              </a:spcBef>
              <a:spcAft>
                <a:spcPts val="600"/>
              </a:spcAft>
              <a:buClrTx/>
              <a:buSzTx/>
              <a:buFontTx/>
              <a:buNone/>
              <a:tabLst/>
              <a:defRPr/>
            </a:pPr>
            <a:r>
              <a:rPr lang="en-GB" b="1" i="0" dirty="0">
                <a:effectLst/>
                <a:latin typeface="Segoe UI" panose="020B0502040204020203" pitchFamily="34" charset="0"/>
              </a:rPr>
              <a:t>Demonstration steps</a:t>
            </a:r>
            <a:endParaRPr lang="en-GB" b="0" i="0" dirty="0">
              <a:effectLst/>
              <a:latin typeface="Segoe UI" panose="020B0502040204020203" pitchFamily="34" charset="0"/>
            </a:endParaRPr>
          </a:p>
          <a:p>
            <a:pPr marL="228600" indent="-228600">
              <a:buFont typeface="+mj-lt"/>
              <a:buAutoNum type="arabicPeriod"/>
            </a:pPr>
            <a:r>
              <a:rPr lang="en-GB" b="0" i="0" dirty="0">
                <a:effectLst/>
                <a:latin typeface="Segoe UI" panose="020B0502040204020203" pitchFamily="34" charset="0"/>
              </a:rPr>
              <a:t>Switch to </a:t>
            </a:r>
            <a:r>
              <a:rPr lang="en-GB" b="1" i="0" dirty="0">
                <a:effectLst/>
                <a:latin typeface="Segoe UI" panose="020B0502040204020203" pitchFamily="34" charset="0"/>
              </a:rPr>
              <a:t>WS-011T00A-SEA-ADM1-B</a:t>
            </a:r>
            <a:r>
              <a:rPr lang="en-GB" b="0" i="0" dirty="0">
                <a:effectLst/>
                <a:latin typeface="Segoe UI" panose="020B0502040204020203" pitchFamily="34" charset="0"/>
              </a:rPr>
              <a:t> and sign in as </a:t>
            </a:r>
            <a:r>
              <a:rPr lang="en-GB" b="1" i="0" dirty="0">
                <a:effectLst/>
                <a:latin typeface="Segoe UI" panose="020B0502040204020203" pitchFamily="34" charset="0"/>
              </a:rPr>
              <a:t>Contoso\Administrator</a:t>
            </a:r>
            <a:r>
              <a:rPr lang="en-GB" b="0" i="0" dirty="0">
                <a:effectLst/>
                <a:latin typeface="Segoe UI" panose="020B0502040204020203" pitchFamily="34" charset="0"/>
              </a:rPr>
              <a:t> with the password </a:t>
            </a:r>
            <a:r>
              <a:rPr lang="en-GB" b="1" i="0" dirty="0">
                <a:effectLst/>
                <a:latin typeface="Segoe UI" panose="020B0502040204020203" pitchFamily="34" charset="0"/>
              </a:rPr>
              <a:t>Pa55w.rd</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Select </a:t>
            </a:r>
            <a:r>
              <a:rPr lang="en-GB" b="1" i="0" dirty="0">
                <a:effectLst/>
                <a:latin typeface="Segoe UI" panose="020B0502040204020203" pitchFamily="34" charset="0"/>
              </a:rPr>
              <a:t>Start</a:t>
            </a:r>
            <a:r>
              <a:rPr lang="en-GB" b="0" i="0" dirty="0">
                <a:effectLst/>
                <a:latin typeface="Segoe UI" panose="020B0502040204020203" pitchFamily="34" charset="0"/>
              </a:rPr>
              <a:t>, and then enter </a:t>
            </a:r>
            <a:r>
              <a:rPr lang="en-GB" b="1" i="0" dirty="0">
                <a:effectLst/>
                <a:latin typeface="Segoe UI" panose="020B0502040204020203" pitchFamily="34" charset="0"/>
              </a:rPr>
              <a:t>PowerShell</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Right-click or access the context menu for </a:t>
            </a:r>
            <a:r>
              <a:rPr lang="en-GB" b="1" i="0" dirty="0">
                <a:effectLst/>
                <a:latin typeface="Segoe UI" panose="020B0502040204020203" pitchFamily="34" charset="0"/>
              </a:rPr>
              <a:t>Windows PowerShell</a:t>
            </a:r>
            <a:r>
              <a:rPr lang="en-GB" b="0" i="0" dirty="0">
                <a:effectLst/>
                <a:latin typeface="Segoe UI" panose="020B0502040204020203" pitchFamily="34" charset="0"/>
              </a:rPr>
              <a:t>, and then select </a:t>
            </a:r>
            <a:r>
              <a:rPr lang="en-GB" b="1" i="0" dirty="0">
                <a:effectLst/>
                <a:latin typeface="Segoe UI" panose="020B0502040204020203" pitchFamily="34" charset="0"/>
              </a:rPr>
              <a:t>Run as administrator</a:t>
            </a:r>
            <a:r>
              <a:rPr lang="en-GB" b="0" i="0" dirty="0">
                <a:effectLst/>
                <a:latin typeface="Segoe UI" panose="020B0502040204020203" pitchFamily="34" charset="0"/>
              </a:rPr>
              <a:t>.</a:t>
            </a:r>
          </a:p>
          <a:p>
            <a:pPr marL="228600" indent="-228600">
              <a:buFont typeface="+mj-lt"/>
              <a:buAutoNum type="arabicPeriod"/>
            </a:pPr>
            <a:r>
              <a:rPr lang="en-GB" b="0" i="0" dirty="0">
                <a:effectLst/>
                <a:latin typeface="Segoe UI" panose="020B0502040204020203" pitchFamily="34" charset="0"/>
              </a:rPr>
              <a:t>Enter </a:t>
            </a:r>
            <a:r>
              <a:rPr lang="en-GB" b="1" i="0" dirty="0">
                <a:effectLst/>
                <a:latin typeface="Segoe UI" panose="020B0502040204020203" pitchFamily="34" charset="0"/>
              </a:rPr>
              <a:t>Enter-</a:t>
            </a:r>
            <a:r>
              <a:rPr lang="en-GB" b="1" i="0" dirty="0" err="1">
                <a:effectLst/>
                <a:latin typeface="Segoe UI" panose="020B0502040204020203" pitchFamily="34" charset="0"/>
              </a:rPr>
              <a:t>PSSession</a:t>
            </a:r>
            <a:r>
              <a:rPr lang="en-GB" b="1" i="0" dirty="0">
                <a:effectLst/>
                <a:latin typeface="Segoe UI" panose="020B0502040204020203" pitchFamily="34" charset="0"/>
              </a:rPr>
              <a:t> -</a:t>
            </a:r>
            <a:r>
              <a:rPr lang="en-GB" b="1" i="0" dirty="0" err="1">
                <a:effectLst/>
                <a:latin typeface="Segoe UI" panose="020B0502040204020203" pitchFamily="34" charset="0"/>
              </a:rPr>
              <a:t>ComputerName</a:t>
            </a:r>
            <a:r>
              <a:rPr lang="en-GB" b="1" i="0" dirty="0">
                <a:effectLst/>
                <a:latin typeface="Segoe UI" panose="020B0502040204020203" pitchFamily="34" charset="0"/>
              </a:rPr>
              <a:t> SEA-DC1</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Enter </a:t>
            </a:r>
            <a:r>
              <a:rPr lang="en-GB" b="1" i="0" dirty="0">
                <a:effectLst/>
                <a:latin typeface="Segoe UI" panose="020B0502040204020203" pitchFamily="34" charset="0"/>
              </a:rPr>
              <a:t>Get-Service -Name </a:t>
            </a:r>
            <a:r>
              <a:rPr lang="en-GB" b="1" i="0" dirty="0" err="1">
                <a:effectLst/>
                <a:latin typeface="Segoe UI" panose="020B0502040204020203" pitchFamily="34" charset="0"/>
              </a:rPr>
              <a:t>IISAdmin</a:t>
            </a:r>
            <a:r>
              <a:rPr lang="en-GB" b="0" i="0" dirty="0">
                <a:effectLst/>
                <a:latin typeface="Segoe UI" panose="020B0502040204020203" pitchFamily="34" charset="0"/>
              </a:rPr>
              <a:t>, and then select Enter. Observe the results.</a:t>
            </a:r>
          </a:p>
          <a:p>
            <a:pPr marL="228600" indent="-228600">
              <a:buFont typeface="+mj-lt"/>
              <a:buAutoNum type="arabicPeriod"/>
            </a:pPr>
            <a:r>
              <a:rPr lang="en-GB" b="0" i="0" dirty="0">
                <a:effectLst/>
                <a:latin typeface="Segoe UI" panose="020B0502040204020203" pitchFamily="34" charset="0"/>
              </a:rPr>
              <a:t>Enter </a:t>
            </a:r>
            <a:r>
              <a:rPr lang="en-GB" b="1" i="0" dirty="0">
                <a:effectLst/>
                <a:latin typeface="Segoe UI" panose="020B0502040204020203" pitchFamily="34" charset="0"/>
              </a:rPr>
              <a:t>Get-Service -Name </a:t>
            </a:r>
            <a:r>
              <a:rPr lang="en-GB" b="1" i="0" dirty="0" err="1">
                <a:effectLst/>
                <a:latin typeface="Segoe UI" panose="020B0502040204020203" pitchFamily="34" charset="0"/>
              </a:rPr>
              <a:t>IISAdmin|Restart-Service</a:t>
            </a:r>
            <a:r>
              <a:rPr lang="en-GB" b="0" i="0" dirty="0">
                <a:effectLst/>
                <a:latin typeface="Segoe UI" panose="020B0502040204020203" pitchFamily="34" charset="0"/>
              </a:rPr>
              <a:t>, and then select Enter. Observe the results.</a:t>
            </a:r>
          </a:p>
          <a:p>
            <a:pPr marL="228600" indent="-228600">
              <a:buFont typeface="+mj-lt"/>
              <a:buAutoNum type="arabicPeriod"/>
            </a:pPr>
            <a:r>
              <a:rPr lang="en-GB" b="0" i="0" dirty="0">
                <a:effectLst/>
                <a:latin typeface="Segoe UI" panose="020B0502040204020203" pitchFamily="34" charset="0"/>
              </a:rPr>
              <a:t>Enter </a:t>
            </a:r>
            <a:r>
              <a:rPr lang="en-GB" b="1" i="0" dirty="0" err="1">
                <a:effectLst/>
                <a:latin typeface="Segoe UI" panose="020B0502040204020203" pitchFamily="34" charset="0"/>
              </a:rPr>
              <a:t>Get-Service|Out-File</a:t>
            </a:r>
            <a:r>
              <a:rPr lang="en-GB" b="1" i="0" dirty="0">
                <a:effectLst/>
                <a:latin typeface="Segoe UI" panose="020B0502040204020203" pitchFamily="34" charset="0"/>
              </a:rPr>
              <a:t> \SEA-ADM1\C$\ServiceStatus.txt</a:t>
            </a:r>
            <a:r>
              <a:rPr lang="en-GB" b="0" i="0" dirty="0">
                <a:effectLst/>
                <a:latin typeface="Segoe UI" panose="020B0502040204020203" pitchFamily="34" charset="0"/>
              </a:rPr>
              <a:t>, and then select Enter.</a:t>
            </a:r>
          </a:p>
          <a:p>
            <a:pPr marL="228600" indent="-228600">
              <a:buFont typeface="+mj-lt"/>
              <a:buAutoNum type="arabicPeriod"/>
            </a:pPr>
            <a:r>
              <a:rPr lang="en-GB" b="0" i="0" dirty="0">
                <a:effectLst/>
                <a:latin typeface="Segoe UI" panose="020B0502040204020203" pitchFamily="34" charset="0"/>
              </a:rPr>
              <a:t>From the taskbar, launch File Explorer and browse to </a:t>
            </a:r>
            <a:r>
              <a:rPr lang="en-GB" b="1" i="0" dirty="0">
                <a:effectLst/>
                <a:latin typeface="Segoe UI" panose="020B0502040204020203" pitchFamily="34" charset="0"/>
              </a:rPr>
              <a:t>C:</a:t>
            </a:r>
            <a:r>
              <a:rPr lang="en-GB" b="0" i="0" dirty="0">
                <a:effectLst/>
                <a:latin typeface="Segoe UI" panose="020B0502040204020203" pitchFamily="34" charset="0"/>
              </a:rPr>
              <a:t>* and check that </a:t>
            </a:r>
            <a:r>
              <a:rPr lang="en-GB" b="1" i="0" dirty="0">
                <a:effectLst/>
                <a:latin typeface="Segoe UI" panose="020B0502040204020203" pitchFamily="34" charset="0"/>
              </a:rPr>
              <a:t>ServiceStatus.txt</a:t>
            </a:r>
            <a:r>
              <a:rPr lang="en-GB" b="0" i="0" dirty="0">
                <a:effectLst/>
                <a:latin typeface="Segoe UI" panose="020B0502040204020203" pitchFamily="34" charset="0"/>
              </a:rPr>
              <a:t> was created. Open the file and observe the contents.</a:t>
            </a:r>
          </a:p>
          <a:p>
            <a:pPr marL="228600" indent="-228600">
              <a:buFont typeface="+mj-lt"/>
              <a:buAutoNum type="arabicPeriod"/>
            </a:pPr>
            <a:r>
              <a:rPr lang="en-GB" b="0" i="0" dirty="0">
                <a:effectLst/>
                <a:latin typeface="Segoe UI" panose="020B0502040204020203" pitchFamily="34" charset="0"/>
              </a:rPr>
              <a:t>Close all open windows.</a:t>
            </a:r>
          </a:p>
        </p:txBody>
      </p:sp>
      <p:sp>
        <p:nvSpPr>
          <p:cNvPr id="4" name="Header Placeholder 3"/>
          <p:cNvSpPr>
            <a:spLocks noGrp="1"/>
          </p:cNvSpPr>
          <p:nvPr>
            <p:ph type="hdr" sz="quarter" idx="10"/>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40</a:t>
            </a:fld>
            <a:endParaRPr lang="en-US" noProof="0"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536804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874166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Self-paced labs:</a:t>
            </a:r>
          </a:p>
          <a:p>
            <a:pPr lvl="1"/>
            <a:r>
              <a:rPr lang="en-US" dirty="0"/>
              <a:t>Lab exercises should be no more than 30 minutes long.</a:t>
            </a:r>
          </a:p>
          <a:p>
            <a:pPr lvl="1"/>
            <a:r>
              <a:rPr lang="en-US" dirty="0"/>
              <a:t>Longer labs may be needed for more advanced workloads (for example, building a hybrid virtual private network (VPN) with a SQL VM talking to a web app, or full deployment of an Internet of Things (</a:t>
            </a:r>
            <a:r>
              <a:rPr lang="en-US" dirty="0" err="1"/>
              <a:t>IoT</a:t>
            </a:r>
            <a:r>
              <a:rPr lang="en-US" dirty="0"/>
              <a:t>) solution). In this situation, the activities need to be broken down into 30-minute activities/exercises, and together build a complete “lab.”</a:t>
            </a:r>
          </a:p>
          <a:p>
            <a:pPr lvl="0"/>
            <a:r>
              <a:rPr lang="en-US" dirty="0"/>
              <a:t>Avoiding pitfalls:</a:t>
            </a:r>
          </a:p>
          <a:p>
            <a:pPr lvl="1"/>
            <a:r>
              <a:rPr lang="en-US" dirty="0"/>
              <a:t>Avoid what’s referred to as build labs, which are labs that require a previous lab have been completed to function, or have dependencies. </a:t>
            </a:r>
          </a:p>
          <a:p>
            <a:pPr lvl="2"/>
            <a:r>
              <a:rPr lang="en-US" dirty="0"/>
              <a:t>Note: If the lab must have dependencies, then you need a straightforward Azure PowerShell or similar script to create the requirements, and the script should be well documented.</a:t>
            </a:r>
          </a:p>
          <a:p>
            <a:pPr lvl="2"/>
            <a:r>
              <a:rPr lang="en-US" dirty="0"/>
              <a:t>This both addresses the requirement issue and serves as a learning opportunity for Azure scripting.</a:t>
            </a:r>
          </a:p>
          <a:p>
            <a:pPr lvl="2"/>
            <a:r>
              <a:rPr lang="en-US" dirty="0"/>
              <a:t>In general, you should use Azure PowerShell examples along with the Azure portal steps.</a:t>
            </a:r>
          </a:p>
          <a:p>
            <a:pPr lvl="0"/>
            <a:endParaRPr lang="en-US" dirty="0"/>
          </a:p>
        </p:txBody>
      </p:sp>
      <p:sp>
        <p:nvSpPr>
          <p:cNvPr id="4" name="Header Placeholder 3"/>
          <p:cNvSpPr>
            <a:spLocks noGrp="1"/>
          </p:cNvSpPr>
          <p:nvPr>
            <p:ph type="hdr" sz="quarter" idx="10"/>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42</a:t>
            </a:fld>
            <a:endParaRPr lang="en-US" noProof="0"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799004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
        <p:nvSpPr>
          <p:cNvPr id="10" name="Notes Placeholder 9"/>
          <p:cNvSpPr>
            <a:spLocks noGrp="1"/>
          </p:cNvSpPr>
          <p:nvPr>
            <p:ph type="body" idx="1"/>
          </p:nvPr>
        </p:nvSpPr>
        <p:spPr/>
        <p:txBody>
          <a:bodyPr/>
          <a:lstStyle/>
          <a:p>
            <a:pPr lvl="0">
              <a:lnSpc>
                <a:spcPct val="107000"/>
              </a:lnSpc>
              <a:spcAft>
                <a:spcPts val="800"/>
              </a:spcAft>
              <a:defRPr/>
            </a:pPr>
            <a:r>
              <a:rPr lang="en-US" dirty="0"/>
              <a:t>Estimated Time: </a:t>
            </a:r>
            <a:r>
              <a:rPr lang="en-US" b="1" dirty="0"/>
              <a:t>60 minutes</a:t>
            </a:r>
          </a:p>
          <a:p>
            <a:pPr>
              <a:lnSpc>
                <a:spcPct val="107000"/>
              </a:lnSpc>
              <a:spcAft>
                <a:spcPts val="800"/>
              </a:spcAft>
            </a:pPr>
            <a:r>
              <a:rPr lang="en-US"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a:t>
            </a:r>
            <a:r>
              <a:rPr lang="en-US" dirty="0">
                <a:solidFill>
                  <a:srgbClr val="000000"/>
                </a:solidFill>
                <a:latin typeface="Arial" panose="020B0604020202020204" pitchFamily="34" charset="0"/>
                <a:ea typeface="Calibri" panose="020F0502020204030204" pitchFamily="34" charset="0"/>
                <a:cs typeface="Segoe UI" panose="020B0502040204020203" pitchFamily="34" charset="0"/>
              </a:rPr>
              <a:t>Deploying and configuring Server Core</a:t>
            </a:r>
            <a:endParaRPr lang="en-US"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a:t>
            </a:r>
            <a:r>
              <a:rPr lang="en-US" dirty="0">
                <a:solidFill>
                  <a:srgbClr val="000000"/>
                </a:solidFill>
                <a:latin typeface="Arial" panose="020B0604020202020204" pitchFamily="34" charset="0"/>
                <a:ea typeface="Calibri" panose="020F0502020204030204" pitchFamily="34" charset="0"/>
                <a:cs typeface="Segoe UI" panose="020B0502040204020203" pitchFamily="34" charset="0"/>
              </a:rPr>
              <a:t>Implementing and configuring Windows Admi</a:t>
            </a:r>
            <a:r>
              <a:rPr lang="en-US" baseline="0" dirty="0">
                <a:solidFill>
                  <a:srgbClr val="000000"/>
                </a:solidFill>
                <a:latin typeface="Arial" panose="020B0604020202020204" pitchFamily="34" charset="0"/>
                <a:ea typeface="Calibri" panose="020F0502020204030204" pitchFamily="34" charset="0"/>
                <a:cs typeface="Segoe UI" panose="020B0502040204020203" pitchFamily="34" charset="0"/>
              </a:rPr>
              <a:t>n Center</a:t>
            </a:r>
            <a:endParaRPr lang="en-US"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93512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68048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7421344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dirty="0"/>
          </a:p>
        </p:txBody>
      </p:sp>
      <p:sp>
        <p:nvSpPr>
          <p:cNvPr id="15" name="Notes Placeholder 14"/>
          <p:cNvSpPr>
            <a:spLocks noGrp="1"/>
          </p:cNvSpPr>
          <p:nvPr>
            <p:ph type="body" idx="1"/>
          </p:nvPr>
        </p:nvSpPr>
        <p:spPr/>
        <p:txBody>
          <a:bodyPr/>
          <a:lstStyle/>
          <a:p>
            <a:endParaRPr lang="en-US"/>
          </a:p>
        </p:txBody>
      </p:sp>
      <p:sp>
        <p:nvSpPr>
          <p:cNvPr id="16" name="Slide Image Placeholder 15"/>
          <p:cNvSpPr>
            <a:spLocks noGrp="1" noRot="1" noChangeAspect="1"/>
          </p:cNvSpPr>
          <p:nvPr>
            <p:ph type="sldImg"/>
          </p:nvPr>
        </p:nvSpPr>
        <p:spPr/>
      </p:sp>
      <p:sp>
        <p:nvSpPr>
          <p:cNvPr id="17"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327896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405461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GB"/>
              <a:t>WS-011 Windows Server 2019 Administration</a:t>
            </a:r>
            <a:endParaRPr lang="en-US" dirty="0"/>
          </a:p>
        </p:txBody>
      </p:sp>
      <p:sp>
        <p:nvSpPr>
          <p:cNvPr id="5" name="Footer Placeholder 4"/>
          <p:cNvSpPr>
            <a:spLocks noGrp="1"/>
          </p:cNvSpPr>
          <p:nvPr>
            <p:ph type="ftr" sz="quarter" idx="4"/>
          </p:nvPr>
        </p:nvSpPr>
        <p:spPr/>
        <p:txBody>
          <a:bodyPr/>
          <a:lstStyle/>
          <a:p>
            <a:r>
              <a:rPr lang="en-US"/>
              <a:t>© Microsoft Corporation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8017163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7B9D4F-5F19-438C-92E8-037C6AE8F87D}" type="slidenum">
              <a:rPr lang="en-US" smtClean="0"/>
              <a:pPr/>
              <a:t>49</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lstStyle/>
          <a:p>
            <a:endParaRPr lang="en-US"/>
          </a:p>
        </p:txBody>
      </p:sp>
      <p:sp>
        <p:nvSpPr>
          <p:cNvPr id="17" name="Header Placeholder 3"/>
          <p:cNvSpPr>
            <a:spLocks noGrp="1"/>
          </p:cNvSpPr>
          <p:nvPr>
            <p:ph type="hdr" sz="quarter"/>
          </p:nvPr>
        </p:nvSpPr>
        <p:spPr>
          <a:xfrm>
            <a:off x="76199" y="81348"/>
            <a:ext cx="3596640" cy="249284"/>
          </a:xfrm>
        </p:spPr>
        <p:txBody>
          <a:bodyPr/>
          <a:lstStyle/>
          <a:p>
            <a:r>
              <a:rPr lang="en-GB"/>
              <a:t>WS-011 Windows Server 2019 Administration</a:t>
            </a:r>
            <a:endParaRPr lang="en-US" dirty="0"/>
          </a:p>
        </p:txBody>
      </p:sp>
      <p:sp>
        <p:nvSpPr>
          <p:cNvPr id="18" name="Footer Placeholder 4"/>
          <p:cNvSpPr>
            <a:spLocks noGrp="1"/>
          </p:cNvSpPr>
          <p:nvPr>
            <p:ph type="ftr" sz="quarter" idx="4"/>
          </p:nvPr>
        </p:nvSpPr>
        <p:spPr>
          <a:xfrm>
            <a:off x="109220" y="8846820"/>
            <a:ext cx="5811520" cy="195944"/>
          </a:xfrm>
        </p:spPr>
        <p:txBody>
          <a:bodyPr/>
          <a:lstStyle/>
          <a:p>
            <a:r>
              <a:rPr lang="en-US"/>
              <a:t>© Microsoft Corporation</a:t>
            </a:r>
            <a:endParaRPr lang="en-US" dirty="0"/>
          </a:p>
        </p:txBody>
      </p:sp>
      <p:sp>
        <p:nvSpPr>
          <p:cNvPr id="19"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405445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5</a:t>
            </a:fld>
            <a:endParaRPr lang="en-US" noProof="0" dirty="0"/>
          </a:p>
        </p:txBody>
      </p:sp>
      <p:sp>
        <p:nvSpPr>
          <p:cNvPr id="10" name="Notes Placeholder 9"/>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600"/>
              </a:spcAft>
              <a:buClrTx/>
              <a:buSzTx/>
              <a:buFontTx/>
              <a:buNone/>
              <a:tabLst/>
              <a:defRPr/>
            </a:pPr>
            <a:r>
              <a:rPr lang="en-GB" sz="1000" b="1" kern="1200" baseline="0" dirty="0">
                <a:solidFill>
                  <a:schemeClr val="tx1"/>
                </a:solidFill>
                <a:effectLst/>
                <a:latin typeface="Segoe UI" panose="020B0502040204020203" pitchFamily="34" charset="0"/>
                <a:ea typeface="+mn-ea"/>
                <a:cs typeface="+mn-cs"/>
              </a:rPr>
              <a:t>Instructor notes</a:t>
            </a:r>
          </a:p>
          <a:p>
            <a:pPr marL="0" marR="0" indent="0" algn="l" defTabSz="932742" rtl="0" eaLnBrk="1" fontAlgn="auto" latinLnBrk="0" hangingPunct="1">
              <a:lnSpc>
                <a:spcPct val="90000"/>
              </a:lnSpc>
              <a:spcBef>
                <a:spcPts val="0"/>
              </a:spcBef>
              <a:spcAft>
                <a:spcPts val="600"/>
              </a:spcAft>
              <a:buClrTx/>
              <a:buSzTx/>
              <a:buFontTx/>
              <a:buNone/>
              <a:tabLst/>
              <a:defRPr/>
            </a:pPr>
            <a:r>
              <a:rPr lang="en-GB" sz="1000" b="0" kern="1200" baseline="0" dirty="0">
                <a:solidFill>
                  <a:schemeClr val="tx1"/>
                </a:solidFill>
                <a:effectLst/>
                <a:latin typeface="Segoe UI" panose="020B0502040204020203" pitchFamily="34" charset="0"/>
                <a:ea typeface="+mn-ea"/>
                <a:cs typeface="+mn-cs"/>
              </a:rPr>
              <a:t>Introduce Windows Server 2019 as the newest edition of server products. Explain how it will build on the cloud capabilities of Windows Server 2016. Explain that this lesson will discuss the available editions, installation options, and licensing model. Briefly describe the new features.</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17631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6</a:t>
            </a:fld>
            <a:endParaRPr lang="en-US" noProof="0" dirty="0"/>
          </a:p>
        </p:txBody>
      </p:sp>
      <p:sp>
        <p:nvSpPr>
          <p:cNvPr id="10" name="Notes Placeholder 9"/>
          <p:cNvSpPr>
            <a:spLocks noGrp="1"/>
          </p:cNvSpPr>
          <p:nvPr>
            <p:ph type="body" idx="1"/>
          </p:nvPr>
        </p:nvSpPr>
        <p:spPr/>
        <p:txBody>
          <a:bodyPr/>
          <a:lstStyle/>
          <a:p>
            <a:r>
              <a:rPr lang="en-GB" sz="1000" b="1" i="0" kern="1200" baseline="0" dirty="0">
                <a:solidFill>
                  <a:schemeClr val="tx1"/>
                </a:solidFill>
                <a:effectLst/>
                <a:latin typeface="Segoe UI" panose="020B0502040204020203" pitchFamily="34" charset="0"/>
                <a:ea typeface="+mn-ea"/>
                <a:cs typeface="+mn-cs"/>
              </a:rPr>
              <a:t>Instructor notes</a:t>
            </a:r>
          </a:p>
          <a:p>
            <a:r>
              <a:rPr lang="en-GB" sz="1000" b="0" i="0" kern="1200" baseline="0" dirty="0">
                <a:solidFill>
                  <a:schemeClr val="tx1"/>
                </a:solidFill>
                <a:effectLst/>
                <a:latin typeface="Segoe UI" panose="020B0502040204020203" pitchFamily="34" charset="0"/>
                <a:ea typeface="+mn-ea"/>
                <a:cs typeface="+mn-cs"/>
              </a:rPr>
              <a:t>When discussing each edition of Windows Server 2019, mention the situations for which each edition is appropriate. For example, the Windows Server Standard edition is an appropriate choice for a file server or domain controller at a branch office. The Windows Server </a:t>
            </a:r>
            <a:r>
              <a:rPr lang="en-GB" sz="1000" b="0" i="0" kern="1200" baseline="0" dirty="0" err="1">
                <a:solidFill>
                  <a:schemeClr val="tx1"/>
                </a:solidFill>
                <a:effectLst/>
                <a:latin typeface="Segoe UI" panose="020B0502040204020203" pitchFamily="34" charset="0"/>
                <a:ea typeface="+mn-ea"/>
                <a:cs typeface="+mn-cs"/>
              </a:rPr>
              <a:t>Datacenter</a:t>
            </a:r>
            <a:r>
              <a:rPr lang="en-GB" sz="1000" b="0" i="0" kern="1200" baseline="0" dirty="0">
                <a:solidFill>
                  <a:schemeClr val="tx1"/>
                </a:solidFill>
                <a:effectLst/>
                <a:latin typeface="Segoe UI" panose="020B0502040204020203" pitchFamily="34" charset="0"/>
                <a:ea typeface="+mn-ea"/>
                <a:cs typeface="+mn-cs"/>
              </a:rPr>
              <a:t> edition provides benefits for large-scale virtualization deployments. Highlight that some features, such as SS2D, Network Controller (SDN) and shielded VMs are only available on the </a:t>
            </a:r>
            <a:r>
              <a:rPr lang="en-GB" sz="1000" b="0" i="0" kern="1200" baseline="0" dirty="0" err="1">
                <a:solidFill>
                  <a:schemeClr val="tx1"/>
                </a:solidFill>
                <a:effectLst/>
                <a:latin typeface="Segoe UI" panose="020B0502040204020203" pitchFamily="34" charset="0"/>
                <a:ea typeface="+mn-ea"/>
                <a:cs typeface="+mn-cs"/>
              </a:rPr>
              <a:t>Datacenter</a:t>
            </a:r>
            <a:r>
              <a:rPr lang="en-GB" sz="1000" b="0" i="0" kern="1200" baseline="0" dirty="0">
                <a:solidFill>
                  <a:schemeClr val="tx1"/>
                </a:solidFill>
                <a:effectLst/>
                <a:latin typeface="Segoe UI" panose="020B0502040204020203" pitchFamily="34" charset="0"/>
                <a:ea typeface="+mn-ea"/>
                <a:cs typeface="+mn-cs"/>
              </a:rPr>
              <a:t> edition. One aspect of deployment involves selecting the appropriate edition to meet a specific set of needs. Mention that the cost of a </a:t>
            </a:r>
            <a:r>
              <a:rPr lang="en-GB" sz="1000" b="0" i="0" kern="1200" baseline="0" dirty="0" err="1">
                <a:solidFill>
                  <a:schemeClr val="tx1"/>
                </a:solidFill>
                <a:effectLst/>
                <a:latin typeface="Segoe UI" panose="020B0502040204020203" pitchFamily="34" charset="0"/>
                <a:ea typeface="+mn-ea"/>
                <a:cs typeface="+mn-cs"/>
              </a:rPr>
              <a:t>Datacenter</a:t>
            </a:r>
            <a:r>
              <a:rPr lang="en-GB" sz="1000" b="0" i="0" kern="1200" baseline="0" dirty="0">
                <a:solidFill>
                  <a:schemeClr val="tx1"/>
                </a:solidFill>
                <a:effectLst/>
                <a:latin typeface="Segoe UI" panose="020B0502040204020203" pitchFamily="34" charset="0"/>
                <a:ea typeface="+mn-ea"/>
                <a:cs typeface="+mn-cs"/>
              </a:rPr>
              <a:t> edition license is around seven times the cost of a Standard edition license. Therefore, it's more cost effective to get Standard edition if implementing less than 14 VMs on a physical server.</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57893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7</a:t>
            </a:fld>
            <a:endParaRPr lang="en-US" noProof="0" dirty="0"/>
          </a:p>
        </p:txBody>
      </p:sp>
      <p:sp>
        <p:nvSpPr>
          <p:cNvPr id="10" name="Notes Placeholder 9"/>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Discuss the minimum system requirements of Windows Server 2019. Discuss the reasons why you should avoid deploying a server on the minimum required hardware, such as:</a:t>
            </a:r>
          </a:p>
          <a:p>
            <a:pPr marL="171450" indent="-171450">
              <a:buFont typeface="Arial" panose="020B0604020202020204" pitchFamily="34" charset="0"/>
              <a:buChar char="•"/>
            </a:pPr>
            <a:r>
              <a:rPr lang="en-GB" b="0" i="0" dirty="0">
                <a:effectLst/>
                <a:latin typeface="Segoe UI" panose="020B0502040204020203" pitchFamily="34" charset="0"/>
              </a:rPr>
              <a:t>Poor performance</a:t>
            </a:r>
          </a:p>
          <a:p>
            <a:pPr marL="171450" indent="-171450">
              <a:buFont typeface="Arial" panose="020B0604020202020204" pitchFamily="34" charset="0"/>
              <a:buChar char="•"/>
            </a:pPr>
            <a:r>
              <a:rPr lang="en-GB" b="0" i="0" dirty="0">
                <a:effectLst/>
                <a:latin typeface="Segoe UI" panose="020B0502040204020203" pitchFamily="34" charset="0"/>
              </a:rPr>
              <a:t>A limited ability to manage increases in load. For example, if you deploy the web server role, the web server will process only a limited amount of traffic before experiencing performance problems.</a:t>
            </a:r>
          </a:p>
          <a:p>
            <a:r>
              <a:rPr lang="en-GB" b="0" i="0" dirty="0">
                <a:effectLst/>
                <a:latin typeface="Segoe UI" panose="020B0502040204020203" pitchFamily="34" charset="0"/>
              </a:rPr>
              <a:t>Explain that the maximum capacity of Windows Server 2019 depends on the edition. For example, the maximum hardware capacity of Windows Server </a:t>
            </a:r>
            <a:r>
              <a:rPr lang="en-GB" b="0" i="0" dirty="0" err="1">
                <a:effectLst/>
                <a:latin typeface="Segoe UI" panose="020B0502040204020203" pitchFamily="34" charset="0"/>
              </a:rPr>
              <a:t>Datacenter</a:t>
            </a:r>
            <a:r>
              <a:rPr lang="en-GB" b="0" i="0" dirty="0">
                <a:effectLst/>
                <a:latin typeface="Segoe UI" panose="020B0502040204020203" pitchFamily="34" charset="0"/>
              </a:rPr>
              <a:t> edition is as follows:</a:t>
            </a:r>
          </a:p>
          <a:p>
            <a:pPr marL="171450" indent="-171450">
              <a:buFont typeface="Arial" panose="020B0604020202020204" pitchFamily="34" charset="0"/>
              <a:buChar char="•"/>
            </a:pPr>
            <a:r>
              <a:rPr lang="en-GB" b="0" i="0" dirty="0">
                <a:effectLst/>
                <a:latin typeface="Segoe UI" panose="020B0502040204020203" pitchFamily="34" charset="0"/>
              </a:rPr>
              <a:t>640 logical processors</a:t>
            </a:r>
          </a:p>
          <a:p>
            <a:pPr marL="171450" indent="-171450">
              <a:buFont typeface="Arial" panose="020B0604020202020204" pitchFamily="34" charset="0"/>
              <a:buChar char="•"/>
            </a:pPr>
            <a:r>
              <a:rPr lang="en-GB" b="0" i="0" dirty="0">
                <a:effectLst/>
                <a:latin typeface="Segoe UI" panose="020B0502040204020203" pitchFamily="34" charset="0"/>
              </a:rPr>
              <a:t>4 TB of RAM</a:t>
            </a:r>
          </a:p>
          <a:p>
            <a:pPr marL="171450" indent="-171450">
              <a:buFont typeface="Arial" panose="020B0604020202020204" pitchFamily="34" charset="0"/>
              <a:buChar char="•"/>
            </a:pPr>
            <a:r>
              <a:rPr lang="en-GB" b="0" i="0" dirty="0">
                <a:effectLst/>
                <a:latin typeface="Segoe UI" panose="020B0502040204020203" pitchFamily="34" charset="0"/>
              </a:rPr>
              <a:t>64 failover cluster nodes</a:t>
            </a:r>
          </a:p>
          <a:p>
            <a:endParaRPr lang="en-US" dirty="0"/>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2327514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8</a:t>
            </a:fld>
            <a:endParaRPr lang="en-US" noProof="0" dirty="0"/>
          </a:p>
        </p:txBody>
      </p:sp>
      <p:sp>
        <p:nvSpPr>
          <p:cNvPr id="7" name="Date Placeholder 5">
            <a:extLst>
              <a:ext uri="{FF2B5EF4-FFF2-40B4-BE49-F238E27FC236}">
                <a16:creationId xmlns:a16="http://schemas.microsoft.com/office/drawing/2014/main" id="{28FF3548-096E-458D-98D5-FB52BB2AA9F8}"/>
              </a:ext>
            </a:extLst>
          </p:cNvPr>
          <p:cNvSpPr>
            <a:spLocks noGrp="1"/>
          </p:cNvSpPr>
          <p:nvPr>
            <p:ph type="dt" idx="1"/>
          </p:nvPr>
        </p:nvSpPr>
        <p:spPr/>
        <p:txBody>
          <a:bodyPr/>
          <a:lstStyle/>
          <a:p>
            <a:r>
              <a:rPr lang="en-US" dirty="0"/>
              <a:t>1: Windows Server administration</a:t>
            </a:r>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GB" b="1" i="0" dirty="0">
                <a:effectLst/>
                <a:latin typeface="Segoe UI" panose="020B0502040204020203" pitchFamily="34" charset="0"/>
              </a:rPr>
              <a:t>Instructor notes</a:t>
            </a:r>
          </a:p>
          <a:p>
            <a:r>
              <a:rPr lang="en-GB" b="0" i="0" dirty="0">
                <a:effectLst/>
                <a:latin typeface="Segoe UI" panose="020B0502040204020203" pitchFamily="34" charset="0"/>
              </a:rPr>
              <a:t>Indicate that often a server operating system upgrade on physical machines is accompanied by a hardware refresh, thus eliminating the possibility of an upgrade of the existing server operating system. Highlight that if you perform an in-place upgrade, you must keep the same server architecture.</a:t>
            </a:r>
          </a:p>
          <a:p>
            <a:endParaRPr lang="en-US" dirty="0"/>
          </a:p>
        </p:txBody>
      </p:sp>
    </p:spTree>
    <p:extLst>
      <p:ext uri="{BB962C8B-B14F-4D97-AF65-F5344CB8AC3E}">
        <p14:creationId xmlns:p14="http://schemas.microsoft.com/office/powerpoint/2010/main" val="54616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lvl="0"/>
            <a:r>
              <a:rPr lang="en-GB" noProof="0"/>
              <a:t>WS-011 Windows Server 2019 Administration</a:t>
            </a:r>
            <a:endParaRPr lang="en-US" noProof="0" dirty="0"/>
          </a:p>
        </p:txBody>
      </p:sp>
      <p:sp>
        <p:nvSpPr>
          <p:cNvPr id="5" name="Footer Placeholder 4"/>
          <p:cNvSpPr>
            <a:spLocks noGrp="1"/>
          </p:cNvSpPr>
          <p:nvPr>
            <p:ph type="ftr" sz="quarter" idx="4"/>
          </p:nvPr>
        </p:nvSpPr>
        <p:spPr/>
        <p:txBody>
          <a:bodyPr/>
          <a:lstStyle/>
          <a:p>
            <a:pPr lvl="0"/>
            <a:r>
              <a:rPr lang="en-US" noProof="0"/>
              <a:t>© Microsoft Corporation</a:t>
            </a:r>
            <a:endParaRPr lang="en-US" noProof="0" dirty="0"/>
          </a:p>
        </p:txBody>
      </p:sp>
      <p:sp>
        <p:nvSpPr>
          <p:cNvPr id="6" name="Slide Number Placeholder 5"/>
          <p:cNvSpPr>
            <a:spLocks noGrp="1"/>
          </p:cNvSpPr>
          <p:nvPr>
            <p:ph type="sldNum" sz="quarter" idx="5"/>
          </p:nvPr>
        </p:nvSpPr>
        <p:spPr/>
        <p:txBody>
          <a:bodyPr/>
          <a:lstStyle/>
          <a:p>
            <a:pPr lvl="0"/>
            <a:fld id="{B4008EB6-D09E-4580-8CD6-DDB14511944F}" type="slidenum">
              <a:rPr lang="en-US" noProof="0" smtClean="0"/>
              <a:pPr lvl="0"/>
              <a:t>9</a:t>
            </a:fld>
            <a:endParaRPr lang="en-US" noProof="0"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
        <p:nvSpPr>
          <p:cNvPr id="12" name="Date Placeholder 5">
            <a:extLst>
              <a:ext uri="{FF2B5EF4-FFF2-40B4-BE49-F238E27FC236}">
                <a16:creationId xmlns:a16="http://schemas.microsoft.com/office/drawing/2014/main" id="{28FF3548-096E-458D-98D5-FB52BB2AA9F8}"/>
              </a:ext>
            </a:extLst>
          </p:cNvPr>
          <p:cNvSpPr>
            <a:spLocks noGrp="1"/>
          </p:cNvSpPr>
          <p:nvPr>
            <p:ph type="dt" idx="1"/>
          </p:nvPr>
        </p:nvSpPr>
        <p:spPr>
          <a:xfrm>
            <a:off x="63500" y="366781"/>
            <a:ext cx="3596639" cy="249284"/>
          </a:xfrm>
        </p:spPr>
        <p:txBody>
          <a:bodyPr/>
          <a:lstStyle/>
          <a:p>
            <a:r>
              <a:rPr lang="en-US" dirty="0"/>
              <a:t>1: Windows Server administration</a:t>
            </a:r>
          </a:p>
        </p:txBody>
      </p:sp>
    </p:spTree>
    <p:extLst>
      <p:ext uri="{BB962C8B-B14F-4D97-AF65-F5344CB8AC3E}">
        <p14:creationId xmlns:p14="http://schemas.microsoft.com/office/powerpoint/2010/main" val="3030676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a:t>Click icon to add picture</a:t>
            </a:r>
            <a:endParaRPr lang="en-US" dirty="0"/>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a:t>Click icon to add table</a:t>
            </a:r>
            <a:endParaRPr lang="en-US" dirty="0"/>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dirty="0"/>
              <a:t>Section title</a:t>
            </a:r>
          </a:p>
        </p:txBody>
      </p:sp>
    </p:spTree>
    <p:extLst>
      <p:ext uri="{BB962C8B-B14F-4D97-AF65-F5344CB8AC3E}">
        <p14:creationId xmlns:p14="http://schemas.microsoft.com/office/powerpoint/2010/main" val="22619981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hank you (black)">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3835826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31262269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Deployment accelerators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Microsoft provides free solution accelerators that provide guidance and content to help you design and plan your Windows Server deployment. Solution accelerator scenarios focus on security and compliance, management and infrastructure, and communication and collaboration.</a:t>
            </a:r>
          </a:p>
          <a:p>
            <a:pPr lvl="1"/>
            <a:r>
              <a:rPr lang="en-US" dirty="0"/>
              <a:t>MDT:</a:t>
            </a:r>
          </a:p>
          <a:p>
            <a:pPr lvl="2"/>
            <a:r>
              <a:rPr lang="en-US" sz="1999" dirty="0"/>
              <a:t>Lightweight tool for automated server and desktop deployments</a:t>
            </a:r>
          </a:p>
          <a:p>
            <a:pPr lvl="2"/>
            <a:r>
              <a:rPr lang="en-US" sz="1999" dirty="0"/>
              <a:t>Deploys standardized images</a:t>
            </a:r>
          </a:p>
          <a:p>
            <a:pPr lvl="2"/>
            <a:r>
              <a:rPr lang="en-US" sz="1999" dirty="0"/>
              <a:t>Automates the deployment process by configuring unattended setup files </a:t>
            </a:r>
          </a:p>
          <a:p>
            <a:pPr lvl="2"/>
            <a:r>
              <a:rPr lang="en-US" sz="1999" dirty="0"/>
              <a:t>Complements Windows Deployment Services and System Center Configuration Manager</a:t>
            </a:r>
          </a:p>
          <a:p>
            <a:pPr marL="283410" lvl="2" indent="0">
              <a:buNone/>
            </a:pPr>
            <a:endParaRPr lang="en-US" sz="1428" dirty="0"/>
          </a:p>
          <a:p>
            <a:pPr marL="0" lvl="1" indent="0">
              <a:buNone/>
            </a:pPr>
            <a:endParaRPr lang="en-US" sz="1999" dirty="0"/>
          </a:p>
          <a:p>
            <a:pPr lvl="2"/>
            <a:endParaRPr lang="en-US" dirty="0"/>
          </a:p>
          <a:p>
            <a:pPr lvl="2"/>
            <a:endParaRPr lang="en-US" dirty="0"/>
          </a:p>
          <a:p>
            <a:pPr lvl="2"/>
            <a:endParaRPr lang="en-US" dirty="0"/>
          </a:p>
        </p:txBody>
      </p:sp>
      <p:pic>
        <p:nvPicPr>
          <p:cNvPr id="6" name="Picture 5" descr="Microsoft Deployment Toolkit (MDT) icon">
            <a:extLst>
              <a:ext uri="{FF2B5EF4-FFF2-40B4-BE49-F238E27FC236}">
                <a16:creationId xmlns:a16="http://schemas.microsoft.com/office/drawing/2014/main" id="{79621CB1-8577-4254-8CCB-3298860A6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948" y="4718702"/>
            <a:ext cx="3634674" cy="1289723"/>
          </a:xfrm>
          <a:prstGeom prst="rect">
            <a:avLst/>
          </a:prstGeom>
        </p:spPr>
      </p:pic>
    </p:spTree>
    <p:extLst>
      <p:ext uri="{BB962C8B-B14F-4D97-AF65-F5344CB8AC3E}">
        <p14:creationId xmlns:p14="http://schemas.microsoft.com/office/powerpoint/2010/main" val="19646243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Deployment accelerators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Microsoft Assessment and Planning Toolkit</a:t>
            </a:r>
          </a:p>
          <a:p>
            <a:pPr lvl="2"/>
            <a:r>
              <a:rPr lang="en-US" sz="1999" dirty="0"/>
              <a:t>Analyzes the inventory of an organization</a:t>
            </a:r>
          </a:p>
          <a:p>
            <a:pPr lvl="2"/>
            <a:r>
              <a:rPr lang="en-US" sz="1999" dirty="0"/>
              <a:t>Assists in Hyper-V server planning</a:t>
            </a:r>
          </a:p>
          <a:p>
            <a:pPr lvl="2"/>
            <a:r>
              <a:rPr lang="en-US" sz="1999" dirty="0"/>
              <a:t>Assesses the environment for Microsoft 365 and Office 2019</a:t>
            </a:r>
          </a:p>
          <a:p>
            <a:pPr lvl="2"/>
            <a:r>
              <a:rPr lang="en-US" sz="1999" dirty="0"/>
              <a:t>Creates reports to use for upgrade and migration plans</a:t>
            </a:r>
          </a:p>
          <a:p>
            <a:pPr lvl="1"/>
            <a:endParaRPr lang="en-US" sz="1999" dirty="0"/>
          </a:p>
          <a:p>
            <a:pPr lvl="2"/>
            <a:endParaRPr lang="en-US" dirty="0"/>
          </a:p>
          <a:p>
            <a:pPr lvl="2"/>
            <a:endParaRPr lang="en-US" dirty="0"/>
          </a:p>
          <a:p>
            <a:pPr lvl="2"/>
            <a:endParaRPr lang="en-US" dirty="0"/>
          </a:p>
        </p:txBody>
      </p:sp>
      <p:pic>
        <p:nvPicPr>
          <p:cNvPr id="8" name="Picture 7" descr="Microsoft Assessment and Planning Toolkit icon">
            <a:extLst>
              <a:ext uri="{FF2B5EF4-FFF2-40B4-BE49-F238E27FC236}">
                <a16:creationId xmlns:a16="http://schemas.microsoft.com/office/drawing/2014/main" id="{FEB04953-447B-4F85-87A7-73D4EC4D5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3808" y="4149003"/>
            <a:ext cx="4559204" cy="1412934"/>
          </a:xfrm>
          <a:prstGeom prst="rect">
            <a:avLst/>
          </a:prstGeom>
        </p:spPr>
      </p:pic>
    </p:spTree>
    <p:extLst>
      <p:ext uri="{BB962C8B-B14F-4D97-AF65-F5344CB8AC3E}">
        <p14:creationId xmlns:p14="http://schemas.microsoft.com/office/powerpoint/2010/main" val="20780453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Servicing channels for Windows Server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You can use servicing channels to choose whether new features and functionality will be delivered regularly during a server’s production lifespan, or when to move to a new server version </a:t>
            </a:r>
          </a:p>
          <a:p>
            <a:pPr lvl="1"/>
            <a:r>
              <a:rPr lang="en-US" dirty="0"/>
              <a:t>There are two release channels:</a:t>
            </a:r>
          </a:p>
          <a:p>
            <a:pPr lvl="2"/>
            <a:r>
              <a:rPr lang="en-US" dirty="0"/>
              <a:t>Long-Term Servicing Channel</a:t>
            </a:r>
          </a:p>
          <a:p>
            <a:pPr lvl="3"/>
            <a:r>
              <a:rPr lang="en-US" spc="-50" dirty="0"/>
              <a:t>A major version of Windows Server will be released every two or three years</a:t>
            </a:r>
          </a:p>
          <a:p>
            <a:pPr lvl="3"/>
            <a:r>
              <a:rPr lang="en-US" spc="-50" dirty="0"/>
              <a:t>Normal security updates and Windows updates will be delivered on a regular basis </a:t>
            </a:r>
          </a:p>
          <a:p>
            <a:pPr marL="575961" lvl="3" indent="0">
              <a:buNone/>
            </a:pPr>
            <a:endParaRPr lang="en-US" sz="1632" dirty="0"/>
          </a:p>
          <a:p>
            <a:pPr lvl="2"/>
            <a:r>
              <a:rPr lang="en-US" dirty="0"/>
              <a:t>Semi-Annual Channel</a:t>
            </a:r>
          </a:p>
          <a:p>
            <a:pPr lvl="3"/>
            <a:r>
              <a:rPr lang="en-US" spc="-50" dirty="0"/>
              <a:t>New features will be delivered semi-annually, in the spring and the fall</a:t>
            </a:r>
          </a:p>
          <a:p>
            <a:pPr lvl="3"/>
            <a:r>
              <a:rPr lang="en-US" spc="-50" dirty="0"/>
              <a:t>Normal security updates and Windows updates will be delivered on a regular basis </a:t>
            </a:r>
          </a:p>
          <a:p>
            <a:pPr lvl="3"/>
            <a:r>
              <a:rPr lang="en-US" spc="-50" dirty="0"/>
              <a:t>Semi-annual releases can be identified by their version number, which is a combination of the year and month that the features were released</a:t>
            </a:r>
          </a:p>
        </p:txBody>
      </p:sp>
    </p:spTree>
    <p:extLst>
      <p:ext uri="{BB962C8B-B14F-4D97-AF65-F5344CB8AC3E}">
        <p14:creationId xmlns:p14="http://schemas.microsoft.com/office/powerpoint/2010/main" val="31934999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Licensing and activation models for Windows Server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Licensing for Windows Server </a:t>
            </a:r>
            <a:r>
              <a:rPr lang="en-US" b="1" dirty="0"/>
              <a:t>Standard</a:t>
            </a:r>
            <a:r>
              <a:rPr lang="en-US" dirty="0"/>
              <a:t> and </a:t>
            </a:r>
            <a:r>
              <a:rPr lang="en-US" b="1" dirty="0"/>
              <a:t>Datacenter</a:t>
            </a:r>
            <a:r>
              <a:rPr lang="en-US" dirty="0"/>
              <a:t> is based on the number of cores, not processors</a:t>
            </a:r>
          </a:p>
          <a:p>
            <a:pPr lvl="1"/>
            <a:r>
              <a:rPr lang="en-US" dirty="0"/>
              <a:t>Each Windows Server has the following minimum license requirement:</a:t>
            </a:r>
          </a:p>
          <a:p>
            <a:pPr lvl="2"/>
            <a:r>
              <a:rPr lang="en-US" dirty="0"/>
              <a:t>All physical cores must be licensed</a:t>
            </a:r>
          </a:p>
          <a:p>
            <a:pPr lvl="2"/>
            <a:r>
              <a:rPr lang="en-US" dirty="0"/>
              <a:t>There must be 8 core licenses per processor</a:t>
            </a:r>
          </a:p>
          <a:p>
            <a:pPr lvl="2"/>
            <a:r>
              <a:rPr lang="en-US" dirty="0"/>
              <a:t>There must be 16 core licenses per server</a:t>
            </a:r>
          </a:p>
          <a:p>
            <a:pPr lvl="2"/>
            <a:endParaRPr lang="en-US" dirty="0"/>
          </a:p>
          <a:p>
            <a:pPr lvl="1"/>
            <a:r>
              <a:rPr lang="en-US" dirty="0"/>
              <a:t>Client access licenses are required for each user or device that connects to the server for any purpose </a:t>
            </a:r>
          </a:p>
          <a:p>
            <a:pPr lvl="2"/>
            <a:endParaRPr lang="en-US" dirty="0"/>
          </a:p>
        </p:txBody>
      </p:sp>
    </p:spTree>
    <p:extLst>
      <p:ext uri="{BB962C8B-B14F-4D97-AF65-F5344CB8AC3E}">
        <p14:creationId xmlns:p14="http://schemas.microsoft.com/office/powerpoint/2010/main" val="3656390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Licensing and activation models for Windows Server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7160" y="1463328"/>
            <a:ext cx="11527743" cy="5081502"/>
          </a:xfrm>
        </p:spPr>
        <p:txBody>
          <a:bodyPr/>
          <a:lstStyle/>
          <a:p>
            <a:r>
              <a:rPr lang="en-US" dirty="0"/>
              <a:t>To ensure that your organization has the proper licenses, and to receive notices for product updates, you must activate every copy of Windows Server that you install</a:t>
            </a:r>
          </a:p>
          <a:p>
            <a:pPr marL="349724" indent="-349724">
              <a:spcAft>
                <a:spcPts val="612"/>
              </a:spcAft>
              <a:buFont typeface="Wingdings" panose="05000000000000000000" pitchFamily="2" charset="2"/>
              <a:buChar char="§"/>
            </a:pPr>
            <a:r>
              <a:rPr lang="en-US" dirty="0"/>
              <a:t>Windows Server activation methods:</a:t>
            </a:r>
          </a:p>
          <a:p>
            <a:pPr lvl="2"/>
            <a:r>
              <a:rPr lang="en-US" dirty="0"/>
              <a:t>Manual activation requires a product key</a:t>
            </a:r>
          </a:p>
          <a:p>
            <a:pPr lvl="2"/>
            <a:r>
              <a:rPr lang="en-US" dirty="0"/>
              <a:t>Automatic activation options:</a:t>
            </a:r>
          </a:p>
          <a:p>
            <a:pPr lvl="3"/>
            <a:r>
              <a:rPr lang="en-US" dirty="0"/>
              <a:t>Key Management Services</a:t>
            </a:r>
          </a:p>
          <a:p>
            <a:pPr lvl="3"/>
            <a:r>
              <a:rPr lang="en-US" dirty="0"/>
              <a:t>Volume Activation Services server role</a:t>
            </a:r>
          </a:p>
          <a:p>
            <a:pPr lvl="3"/>
            <a:r>
              <a:rPr lang="en-US" dirty="0"/>
              <a:t>Active Directory-based activation</a:t>
            </a:r>
          </a:p>
          <a:p>
            <a:pPr lvl="3"/>
            <a:r>
              <a:rPr lang="en-US" dirty="0"/>
              <a:t>Volume Activation Management Tool</a:t>
            </a:r>
          </a:p>
          <a:p>
            <a:pPr lvl="3"/>
            <a:r>
              <a:rPr lang="en-US" dirty="0"/>
              <a:t>Multiple Activation Key</a:t>
            </a:r>
          </a:p>
          <a:p>
            <a:pPr lvl="3"/>
            <a:r>
              <a:rPr lang="en-US" dirty="0"/>
              <a:t>Automatic virtual machine activation</a:t>
            </a:r>
          </a:p>
        </p:txBody>
      </p:sp>
    </p:spTree>
    <p:extLst>
      <p:ext uri="{BB962C8B-B14F-4D97-AF65-F5344CB8AC3E}">
        <p14:creationId xmlns:p14="http://schemas.microsoft.com/office/powerpoint/2010/main" val="42642057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What’s new in Windows Server 2019? (1 of 2)</a:t>
            </a:r>
          </a:p>
        </p:txBody>
      </p:sp>
      <p:sp>
        <p:nvSpPr>
          <p:cNvPr id="4" name="Content Placeholder 3"/>
          <p:cNvSpPr>
            <a:spLocks noGrp="1"/>
          </p:cNvSpPr>
          <p:nvPr>
            <p:ph sz="quarter" idx="10"/>
          </p:nvPr>
        </p:nvSpPr>
        <p:spPr/>
        <p:txBody>
          <a:bodyPr/>
          <a:lstStyle/>
          <a:p>
            <a:r>
              <a:rPr lang="en-GB" dirty="0"/>
              <a:t>Windows Server 2019 is designed to easily link your on-premises infrastructure with Microsoft Azure.</a:t>
            </a:r>
            <a:r>
              <a:rPr lang="en-US" dirty="0"/>
              <a:t> The new features it offers include the following:</a:t>
            </a:r>
            <a:endParaRPr lang="en-GB" dirty="0"/>
          </a:p>
        </p:txBody>
      </p:sp>
      <p:graphicFrame>
        <p:nvGraphicFramePr>
          <p:cNvPr id="5" name="Table 5">
            <a:extLst>
              <a:ext uri="{FF2B5EF4-FFF2-40B4-BE49-F238E27FC236}">
                <a16:creationId xmlns:a16="http://schemas.microsoft.com/office/drawing/2014/main" id="{F9B92154-A536-4040-8A06-AE8996ECF9F9}"/>
              </a:ext>
            </a:extLst>
          </p:cNvPr>
          <p:cNvGraphicFramePr>
            <a:graphicFrameLocks noGrp="1"/>
          </p:cNvGraphicFramePr>
          <p:nvPr/>
        </p:nvGraphicFramePr>
        <p:xfrm>
          <a:off x="441572" y="2441657"/>
          <a:ext cx="11553329" cy="3242256"/>
        </p:xfrm>
        <a:graphic>
          <a:graphicData uri="http://schemas.openxmlformats.org/drawingml/2006/table">
            <a:tbl>
              <a:tblPr firstRow="1" bandRow="1" bandCol="1">
                <a:tableStyleId>{7E9639D4-E3E2-4D34-9284-5A2195B3D0D7}</a:tableStyleId>
              </a:tblPr>
              <a:tblGrid>
                <a:gridCol w="3750900">
                  <a:extLst>
                    <a:ext uri="{9D8B030D-6E8A-4147-A177-3AD203B41FA5}">
                      <a16:colId xmlns:a16="http://schemas.microsoft.com/office/drawing/2014/main" val="2245996029"/>
                    </a:ext>
                  </a:extLst>
                </a:gridCol>
                <a:gridCol w="7802429">
                  <a:extLst>
                    <a:ext uri="{9D8B030D-6E8A-4147-A177-3AD203B41FA5}">
                      <a16:colId xmlns:a16="http://schemas.microsoft.com/office/drawing/2014/main" val="650052968"/>
                    </a:ext>
                  </a:extLst>
                </a:gridCol>
              </a:tblGrid>
              <a:tr h="781785">
                <a:tc>
                  <a:txBody>
                    <a:bodyPr/>
                    <a:lstStyle/>
                    <a:p>
                      <a:pPr marL="0" algn="l" defTabSz="914367" rtl="0" eaLnBrk="1" latinLnBrk="0" hangingPunct="1"/>
                      <a:r>
                        <a:rPr lang="en-US" sz="1800" b="1" kern="1200" dirty="0">
                          <a:solidFill>
                            <a:schemeClr val="bg1"/>
                          </a:solidFill>
                          <a:effectLst/>
                          <a:latin typeface="+mn-lt"/>
                          <a:ea typeface="+mn-ea"/>
                          <a:cs typeface="+mn-cs"/>
                        </a:rPr>
                        <a:t>Feature</a:t>
                      </a:r>
                    </a:p>
                  </a:txBody>
                  <a:tcPr marL="139891" marR="139891" marT="139891" marB="139891" anchor="ctr"/>
                </a:tc>
                <a:tc>
                  <a:txBody>
                    <a:bodyPr/>
                    <a:lstStyle/>
                    <a:p>
                      <a:r>
                        <a:rPr lang="en-US" sz="1800" b="1" kern="1200" dirty="0">
                          <a:solidFill>
                            <a:schemeClr val="bg1"/>
                          </a:solidFill>
                          <a:effectLst/>
                          <a:latin typeface="+mn-lt"/>
                          <a:ea typeface="+mn-ea"/>
                          <a:cs typeface="+mn-cs"/>
                        </a:rPr>
                        <a:t>Description</a:t>
                      </a:r>
                    </a:p>
                  </a:txBody>
                  <a:tcPr marL="139891" marR="139891" marT="139891" marB="139891" anchor="ctr"/>
                </a:tc>
                <a:extLst>
                  <a:ext uri="{0D108BD9-81ED-4DB2-BD59-A6C34878D82A}">
                    <a16:rowId xmlns:a16="http://schemas.microsoft.com/office/drawing/2014/main" val="10000"/>
                  </a:ext>
                </a:extLst>
              </a:tr>
              <a:tr h="839343">
                <a:tc>
                  <a:txBody>
                    <a:bodyPr/>
                    <a:lstStyle/>
                    <a:p>
                      <a:pPr marL="0" algn="l" defTabSz="914367" rtl="0" eaLnBrk="1" latinLnBrk="0" hangingPunct="1"/>
                      <a:r>
                        <a:rPr lang="en-US" sz="1800" b="0" kern="1200" dirty="0">
                          <a:effectLst/>
                        </a:rPr>
                        <a:t>Windows Admin Center</a:t>
                      </a:r>
                      <a:endParaRPr lang="en-US" sz="1800" b="0" kern="1200" dirty="0">
                        <a:solidFill>
                          <a:schemeClr val="dk1"/>
                        </a:solidFill>
                        <a:effectLst/>
                        <a:latin typeface="+mn-lt"/>
                        <a:ea typeface="+mn-ea"/>
                        <a:cs typeface="+mn-cs"/>
                      </a:endParaRPr>
                    </a:p>
                  </a:txBody>
                  <a:tcPr marL="139891" marR="139891" marT="139891" marB="139891" anchor="ctr"/>
                </a:tc>
                <a:tc>
                  <a:txBody>
                    <a:bodyPr/>
                    <a:lstStyle/>
                    <a:p>
                      <a:r>
                        <a:rPr lang="en-US" sz="1800" kern="1200" dirty="0">
                          <a:effectLst/>
                        </a:rPr>
                        <a:t>Manages Windows servers, clusters, hyper-converged infrastructure, as well as Windows 10 PCs</a:t>
                      </a:r>
                      <a:endParaRPr lang="en-US" sz="1800" b="0" kern="1200" dirty="0">
                        <a:solidFill>
                          <a:schemeClr val="dk1"/>
                        </a:solidFill>
                        <a:effectLst/>
                        <a:latin typeface="+mn-lt"/>
                        <a:ea typeface="+mn-ea"/>
                        <a:cs typeface="+mn-cs"/>
                      </a:endParaRPr>
                    </a:p>
                  </a:txBody>
                  <a:tcPr marL="139891" marR="139891" marT="139891" marB="139891" anchor="ctr"/>
                </a:tc>
                <a:extLst>
                  <a:ext uri="{0D108BD9-81ED-4DB2-BD59-A6C34878D82A}">
                    <a16:rowId xmlns:a16="http://schemas.microsoft.com/office/drawing/2014/main" val="1616618580"/>
                  </a:ext>
                </a:extLst>
              </a:tr>
              <a:tr h="839343">
                <a:tc>
                  <a:txBody>
                    <a:bodyPr/>
                    <a:lstStyle/>
                    <a:p>
                      <a:r>
                        <a:rPr lang="en-US" sz="1800" kern="1200" dirty="0">
                          <a:effectLst/>
                        </a:rPr>
                        <a:t>Deduplication for ReFS volumes</a:t>
                      </a:r>
                      <a:endParaRPr lang="en-US" sz="1800" dirty="0">
                        <a:solidFill>
                          <a:schemeClr val="tx1"/>
                        </a:solidFill>
                      </a:endParaRPr>
                    </a:p>
                  </a:txBody>
                  <a:tcPr marL="139891" marR="139891" marT="139891" marB="139891" anchor="ctr"/>
                </a:tc>
                <a:tc>
                  <a:txBody>
                    <a:bodyPr/>
                    <a:lstStyle/>
                    <a:p>
                      <a:r>
                        <a:rPr lang="en-US" sz="1800" kern="1200" dirty="0">
                          <a:effectLst/>
                        </a:rPr>
                        <a:t>Windows</a:t>
                      </a:r>
                      <a:r>
                        <a:rPr lang="en-US" sz="1800" kern="1200" baseline="0" dirty="0">
                          <a:effectLst/>
                        </a:rPr>
                        <a:t> Server 2019 f</a:t>
                      </a:r>
                      <a:r>
                        <a:rPr lang="en-US" sz="1800" kern="1200" dirty="0">
                          <a:effectLst/>
                        </a:rPr>
                        <a:t>ully supports deduplication of the ReFS file system</a:t>
                      </a:r>
                      <a:endParaRPr lang="en-US" sz="1800" dirty="0">
                        <a:solidFill>
                          <a:schemeClr val="tx1"/>
                        </a:solidFill>
                      </a:endParaRPr>
                    </a:p>
                  </a:txBody>
                  <a:tcPr marL="139891" marR="139891" marT="139891" marB="139891" anchor="ctr"/>
                </a:tc>
                <a:extLst>
                  <a:ext uri="{0D108BD9-81ED-4DB2-BD59-A6C34878D82A}">
                    <a16:rowId xmlns:a16="http://schemas.microsoft.com/office/drawing/2014/main" val="1115057069"/>
                  </a:ext>
                </a:extLst>
              </a:tr>
              <a:tr h="781785">
                <a:tc>
                  <a:txBody>
                    <a:bodyPr/>
                    <a:lstStyle/>
                    <a:p>
                      <a:r>
                        <a:rPr lang="en-US" sz="1800" b="0" kern="1200" dirty="0">
                          <a:effectLst/>
                        </a:rPr>
                        <a:t>Cluster Sets</a:t>
                      </a:r>
                      <a:endParaRPr lang="en-US" sz="1800" b="0" dirty="0">
                        <a:solidFill>
                          <a:schemeClr val="tx1"/>
                        </a:solidFill>
                      </a:endParaRPr>
                    </a:p>
                  </a:txBody>
                  <a:tcPr marL="139891" marR="139891" marT="139891" marB="139891" anchor="ctr"/>
                </a:tc>
                <a:tc>
                  <a:txBody>
                    <a:bodyPr/>
                    <a:lstStyle/>
                    <a:p>
                      <a:r>
                        <a:rPr lang="en-US" sz="1800" kern="1200" dirty="0">
                          <a:effectLst/>
                        </a:rPr>
                        <a:t>Allow you to create large scale-out clusters</a:t>
                      </a:r>
                      <a:endParaRPr lang="en-US" sz="1800" dirty="0">
                        <a:solidFill>
                          <a:schemeClr val="tx1"/>
                        </a:solidFill>
                      </a:endParaRPr>
                    </a:p>
                  </a:txBody>
                  <a:tcPr marL="139891" marR="139891" marT="139891" marB="139891" anchor="ctr"/>
                </a:tc>
                <a:extLst>
                  <a:ext uri="{0D108BD9-81ED-4DB2-BD59-A6C34878D82A}">
                    <a16:rowId xmlns:a16="http://schemas.microsoft.com/office/drawing/2014/main" val="3965217422"/>
                  </a:ext>
                </a:extLst>
              </a:tr>
            </a:tbl>
          </a:graphicData>
        </a:graphic>
      </p:graphicFrame>
    </p:spTree>
    <p:extLst>
      <p:ext uri="{BB962C8B-B14F-4D97-AF65-F5344CB8AC3E}">
        <p14:creationId xmlns:p14="http://schemas.microsoft.com/office/powerpoint/2010/main" val="3314157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What’s new in Windows Server 2019? (2 of 2)</a:t>
            </a:r>
          </a:p>
        </p:txBody>
      </p:sp>
      <p:graphicFrame>
        <p:nvGraphicFramePr>
          <p:cNvPr id="5" name="Table 5">
            <a:extLst>
              <a:ext uri="{FF2B5EF4-FFF2-40B4-BE49-F238E27FC236}">
                <a16:creationId xmlns:a16="http://schemas.microsoft.com/office/drawing/2014/main" id="{F9B92154-A536-4040-8A06-AE8996ECF9F9}"/>
              </a:ext>
            </a:extLst>
          </p:cNvPr>
          <p:cNvGraphicFramePr>
            <a:graphicFrameLocks noGrp="1"/>
          </p:cNvGraphicFramePr>
          <p:nvPr/>
        </p:nvGraphicFramePr>
        <p:xfrm>
          <a:off x="441572" y="1478315"/>
          <a:ext cx="11553329" cy="3657830"/>
        </p:xfrm>
        <a:graphic>
          <a:graphicData uri="http://schemas.openxmlformats.org/drawingml/2006/table">
            <a:tbl>
              <a:tblPr firstRow="1" bandRow="1" bandCol="1">
                <a:tableStyleId>{7E9639D4-E3E2-4D34-9284-5A2195B3D0D7}</a:tableStyleId>
              </a:tblPr>
              <a:tblGrid>
                <a:gridCol w="3750900">
                  <a:extLst>
                    <a:ext uri="{9D8B030D-6E8A-4147-A177-3AD203B41FA5}">
                      <a16:colId xmlns:a16="http://schemas.microsoft.com/office/drawing/2014/main" val="2245996029"/>
                    </a:ext>
                  </a:extLst>
                </a:gridCol>
                <a:gridCol w="7802429">
                  <a:extLst>
                    <a:ext uri="{9D8B030D-6E8A-4147-A177-3AD203B41FA5}">
                      <a16:colId xmlns:a16="http://schemas.microsoft.com/office/drawing/2014/main" val="650052968"/>
                    </a:ext>
                  </a:extLst>
                </a:gridCol>
              </a:tblGrid>
              <a:tr h="781785">
                <a:tc>
                  <a:txBody>
                    <a:bodyPr/>
                    <a:lstStyle/>
                    <a:p>
                      <a:pPr marL="0" algn="l" defTabSz="914367" rtl="0" eaLnBrk="1" latinLnBrk="0" hangingPunct="1"/>
                      <a:r>
                        <a:rPr lang="en-US" sz="1800" b="1" kern="1200" dirty="0">
                          <a:solidFill>
                            <a:schemeClr val="bg1"/>
                          </a:solidFill>
                          <a:effectLst/>
                          <a:latin typeface="+mn-lt"/>
                          <a:ea typeface="+mn-ea"/>
                          <a:cs typeface="+mn-cs"/>
                        </a:rPr>
                        <a:t>Feature</a:t>
                      </a:r>
                    </a:p>
                  </a:txBody>
                  <a:tcPr marL="139891" marR="139891" marT="139891" marB="139891" anchor="ctr"/>
                </a:tc>
                <a:tc>
                  <a:txBody>
                    <a:bodyPr/>
                    <a:lstStyle/>
                    <a:p>
                      <a:r>
                        <a:rPr lang="en-US" sz="1800" b="1" kern="1200" dirty="0">
                          <a:solidFill>
                            <a:schemeClr val="bg1"/>
                          </a:solidFill>
                          <a:effectLst/>
                          <a:latin typeface="+mn-lt"/>
                          <a:ea typeface="+mn-ea"/>
                          <a:cs typeface="+mn-cs"/>
                        </a:rPr>
                        <a:t>Description</a:t>
                      </a:r>
                    </a:p>
                  </a:txBody>
                  <a:tcPr marL="139891" marR="139891" marT="139891" marB="139891" anchor="ctr"/>
                </a:tc>
                <a:extLst>
                  <a:ext uri="{0D108BD9-81ED-4DB2-BD59-A6C34878D82A}">
                    <a16:rowId xmlns:a16="http://schemas.microsoft.com/office/drawing/2014/main" val="10000"/>
                  </a:ext>
                </a:extLst>
              </a:tr>
              <a:tr h="1177800">
                <a:tc>
                  <a:txBody>
                    <a:bodyPr/>
                    <a:lstStyle/>
                    <a:p>
                      <a:pPr marL="0" marR="0">
                        <a:lnSpc>
                          <a:spcPct val="107000"/>
                        </a:lnSpc>
                        <a:spcBef>
                          <a:spcPts val="0"/>
                        </a:spcBef>
                        <a:spcAft>
                          <a:spcPts val="0"/>
                        </a:spcAft>
                      </a:pPr>
                      <a:r>
                        <a:rPr lang="en-US" sz="1800" b="1" dirty="0">
                          <a:effectLst/>
                        </a:rPr>
                        <a:t>Windows Defender Advanced Threat Protection </a:t>
                      </a:r>
                      <a:r>
                        <a:rPr lang="en-US" sz="1800" dirty="0">
                          <a:effectLst/>
                        </a:rPr>
                        <a:t>and </a:t>
                      </a:r>
                      <a:r>
                        <a:rPr lang="en-US" sz="1800" b="1" dirty="0">
                          <a:effectLst/>
                        </a:rPr>
                        <a:t>Windows Defender Exploit Guard</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r>
                        <a:rPr lang="en-US" sz="1800" kern="1200" dirty="0">
                          <a:effectLst/>
                        </a:rPr>
                        <a:t>A new set of host intrusion prevention such as attack detection and zero-day exploits (previously only available for Windows 10 platforms)</a:t>
                      </a:r>
                      <a:endParaRPr lang="en-US" sz="1800" dirty="0">
                        <a:solidFill>
                          <a:schemeClr val="tx1"/>
                        </a:solidFill>
                      </a:endParaRPr>
                    </a:p>
                  </a:txBody>
                  <a:tcPr marL="139891" marR="139891" marT="139891" marB="139891" anchor="ctr"/>
                </a:tc>
                <a:extLst>
                  <a:ext uri="{0D108BD9-81ED-4DB2-BD59-A6C34878D82A}">
                    <a16:rowId xmlns:a16="http://schemas.microsoft.com/office/drawing/2014/main" val="2577279034"/>
                  </a:ext>
                </a:extLst>
              </a:tr>
              <a:tr h="1119124">
                <a:tc>
                  <a:txBody>
                    <a:bodyPr/>
                    <a:lstStyle/>
                    <a:p>
                      <a:pPr marL="0" marR="0">
                        <a:lnSpc>
                          <a:spcPct val="107000"/>
                        </a:lnSpc>
                        <a:spcBef>
                          <a:spcPts val="0"/>
                        </a:spcBef>
                        <a:spcAft>
                          <a:spcPts val="0"/>
                        </a:spcAft>
                      </a:pPr>
                      <a:r>
                        <a:rPr lang="en-US" sz="1800" b="1" kern="1200" dirty="0">
                          <a:effectLst/>
                        </a:rPr>
                        <a:t>Server Core App Compatibility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r>
                        <a:rPr lang="en-US" sz="1800" kern="1200" dirty="0">
                          <a:effectLst/>
                        </a:rPr>
                        <a:t>An optional feature that improves app compatibility of the Windows </a:t>
                      </a:r>
                      <a:r>
                        <a:rPr lang="en-US" sz="1800" b="0" kern="1200" dirty="0">
                          <a:effectLst/>
                        </a:rPr>
                        <a:t>Server Core </a:t>
                      </a:r>
                      <a:r>
                        <a:rPr lang="en-GB" sz="1800" kern="1200" dirty="0">
                          <a:effectLst/>
                        </a:rPr>
                        <a:t>by including a subset of binaries and packages from Windows Server with </a:t>
                      </a:r>
                      <a:r>
                        <a:rPr lang="en-GB" sz="1800" b="0" kern="1200" dirty="0">
                          <a:effectLst/>
                        </a:rPr>
                        <a:t>Desktop Experience</a:t>
                      </a:r>
                      <a:endParaRPr lang="en-US" sz="1800" b="0" dirty="0">
                        <a:solidFill>
                          <a:schemeClr val="tx1"/>
                        </a:solidFill>
                      </a:endParaRPr>
                    </a:p>
                  </a:txBody>
                  <a:tcPr marL="139891" marR="139891" marT="139891" marB="139891" anchor="ctr"/>
                </a:tc>
                <a:extLst>
                  <a:ext uri="{0D108BD9-81ED-4DB2-BD59-A6C34878D82A}">
                    <a16:rowId xmlns:a16="http://schemas.microsoft.com/office/drawing/2014/main" val="1500933534"/>
                  </a:ext>
                </a:extLst>
              </a:tr>
              <a:tr h="579121">
                <a:tc>
                  <a:txBody>
                    <a:bodyPr/>
                    <a:lstStyle/>
                    <a:p>
                      <a:pPr marL="0" marR="0">
                        <a:lnSpc>
                          <a:spcPct val="107000"/>
                        </a:lnSpc>
                        <a:spcBef>
                          <a:spcPts val="0"/>
                        </a:spcBef>
                        <a:spcAft>
                          <a:spcPts val="0"/>
                        </a:spcAft>
                      </a:pPr>
                      <a:r>
                        <a:rPr lang="en-US" sz="1800" kern="1200" dirty="0">
                          <a:effectLst/>
                        </a:rPr>
                        <a:t>Shielded VMs for Linux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r>
                        <a:rPr lang="en-GB" sz="1800" b="0" i="0" kern="1200" dirty="0">
                          <a:solidFill>
                            <a:schemeClr val="tx1"/>
                          </a:solidFill>
                          <a:effectLst/>
                          <a:latin typeface="+mn-lt"/>
                          <a:ea typeface="+mn-ea"/>
                          <a:cs typeface="+mn-cs"/>
                        </a:rPr>
                        <a:t>Protects Linux VMs from attacks and rogue administrators</a:t>
                      </a:r>
                      <a:endParaRPr lang="en-US" sz="1800" dirty="0">
                        <a:solidFill>
                          <a:schemeClr val="tx1"/>
                        </a:solidFill>
                      </a:endParaRPr>
                    </a:p>
                  </a:txBody>
                  <a:tcPr marL="139891" marR="139891" marT="139891" marB="139891" anchor="ctr"/>
                </a:tc>
                <a:extLst>
                  <a:ext uri="{0D108BD9-81ED-4DB2-BD59-A6C34878D82A}">
                    <a16:rowId xmlns:a16="http://schemas.microsoft.com/office/drawing/2014/main" val="3423202210"/>
                  </a:ext>
                </a:extLst>
              </a:tr>
            </a:tbl>
          </a:graphicData>
        </a:graphic>
      </p:graphicFrame>
    </p:spTree>
    <p:extLst>
      <p:ext uri="{BB962C8B-B14F-4D97-AF65-F5344CB8AC3E}">
        <p14:creationId xmlns:p14="http://schemas.microsoft.com/office/powerpoint/2010/main" val="3450335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107461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2: Overview of Windows Server Core</a:t>
            </a:r>
          </a:p>
        </p:txBody>
      </p:sp>
    </p:spTree>
    <p:extLst>
      <p:ext uri="{BB962C8B-B14F-4D97-AF65-F5344CB8AC3E}">
        <p14:creationId xmlns:p14="http://schemas.microsoft.com/office/powerpoint/2010/main" val="15833791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2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wrap="square"/>
          <a:lstStyle/>
          <a:p>
            <a:pPr marL="0" lvl="1" indent="0">
              <a:buNone/>
            </a:pPr>
            <a:r>
              <a:rPr lang="en-GB" dirty="0"/>
              <a:t>In this lesson, you’ll learn about the differences between Server Core</a:t>
            </a:r>
            <a:r>
              <a:rPr lang="en-GB" b="1" dirty="0"/>
              <a:t> </a:t>
            </a:r>
            <a:r>
              <a:rPr lang="en-GB" dirty="0"/>
              <a:t>and Windows Server with Desktop Experience</a:t>
            </a:r>
            <a:r>
              <a:rPr lang="en-GB" b="1" dirty="0"/>
              <a:t> </a:t>
            </a:r>
          </a:p>
          <a:p>
            <a:pPr lvl="1"/>
            <a:r>
              <a:rPr lang="en-GB" dirty="0"/>
              <a:t>Topics</a:t>
            </a:r>
          </a:p>
          <a:p>
            <a:pPr lvl="2"/>
            <a:r>
              <a:rPr lang="en-GB" dirty="0"/>
              <a:t>Server Core vs. Windows Server with Desktop Experience</a:t>
            </a:r>
          </a:p>
          <a:p>
            <a:pPr lvl="2"/>
            <a:r>
              <a:rPr lang="en-GB" dirty="0"/>
              <a:t>Server Core</a:t>
            </a:r>
            <a:r>
              <a:rPr lang="en-GB" b="1" dirty="0"/>
              <a:t> </a:t>
            </a:r>
            <a:r>
              <a:rPr lang="en-GB" dirty="0"/>
              <a:t>installation and post-installation tasks</a:t>
            </a:r>
          </a:p>
          <a:p>
            <a:pPr lvl="2"/>
            <a:r>
              <a:rPr lang="en-GB" dirty="0"/>
              <a:t>Install features on demand</a:t>
            </a:r>
          </a:p>
          <a:p>
            <a:pPr lvl="2"/>
            <a:r>
              <a:rPr lang="en-GB" dirty="0"/>
              <a:t>Use </a:t>
            </a:r>
            <a:r>
              <a:rPr lang="en-GB" dirty="0" err="1"/>
              <a:t>sconfig</a:t>
            </a:r>
            <a:r>
              <a:rPr lang="en-GB" dirty="0"/>
              <a:t> in Server Core </a:t>
            </a:r>
          </a:p>
          <a:p>
            <a:pPr lvl="2"/>
            <a:r>
              <a:rPr lang="en-GB" dirty="0"/>
              <a:t>Demonstration: Configure Server Core </a:t>
            </a:r>
          </a:p>
        </p:txBody>
      </p:sp>
    </p:spTree>
    <p:extLst>
      <p:ext uri="{BB962C8B-B14F-4D97-AF65-F5344CB8AC3E}">
        <p14:creationId xmlns:p14="http://schemas.microsoft.com/office/powerpoint/2010/main" val="22907157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1: Windows Server administration</a:t>
            </a:r>
          </a:p>
        </p:txBody>
      </p:sp>
    </p:spTree>
    <p:extLst>
      <p:ext uri="{BB962C8B-B14F-4D97-AF65-F5344CB8AC3E}">
        <p14:creationId xmlns:p14="http://schemas.microsoft.com/office/powerpoint/2010/main" val="104392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GB" dirty="0"/>
              <a:t> </a:t>
            </a:r>
            <a:r>
              <a:rPr lang="en-GB" b="1" dirty="0"/>
              <a:t>Server Core </a:t>
            </a:r>
            <a:r>
              <a:rPr lang="en-GB" dirty="0"/>
              <a:t>vs. Windows Server with Desktop Experience</a:t>
            </a:r>
            <a:r>
              <a:rPr lang="en-US" dirty="0"/>
              <a:t> </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sz="2040" dirty="0"/>
              <a:t>The following table lists the major advantages and disadvantages of Server Core</a:t>
            </a:r>
          </a:p>
        </p:txBody>
      </p:sp>
      <p:graphicFrame>
        <p:nvGraphicFramePr>
          <p:cNvPr id="4" name="Table 4">
            <a:extLst>
              <a:ext uri="{FF2B5EF4-FFF2-40B4-BE49-F238E27FC236}">
                <a16:creationId xmlns:a16="http://schemas.microsoft.com/office/drawing/2014/main" id="{B3CF9BAE-9C3B-4C47-BA77-457E1813B15A}"/>
              </a:ext>
            </a:extLst>
          </p:cNvPr>
          <p:cNvGraphicFramePr>
            <a:graphicFrameLocks noGrp="1"/>
          </p:cNvGraphicFramePr>
          <p:nvPr/>
        </p:nvGraphicFramePr>
        <p:xfrm>
          <a:off x="454365" y="1982913"/>
          <a:ext cx="10993598" cy="3735593"/>
        </p:xfrm>
        <a:graphic>
          <a:graphicData uri="http://schemas.openxmlformats.org/drawingml/2006/table">
            <a:tbl>
              <a:tblPr firstRow="1" bandRow="1" bandCol="1">
                <a:tableStyleId>{7E9639D4-E3E2-4D34-9284-5A2195B3D0D7}</a:tableStyleId>
              </a:tblPr>
              <a:tblGrid>
                <a:gridCol w="5496799">
                  <a:extLst>
                    <a:ext uri="{9D8B030D-6E8A-4147-A177-3AD203B41FA5}">
                      <a16:colId xmlns:a16="http://schemas.microsoft.com/office/drawing/2014/main" val="1810089819"/>
                    </a:ext>
                  </a:extLst>
                </a:gridCol>
                <a:gridCol w="5496799">
                  <a:extLst>
                    <a:ext uri="{9D8B030D-6E8A-4147-A177-3AD203B41FA5}">
                      <a16:colId xmlns:a16="http://schemas.microsoft.com/office/drawing/2014/main" val="3652030553"/>
                    </a:ext>
                  </a:extLst>
                </a:gridCol>
              </a:tblGrid>
              <a:tr h="378222">
                <a:tc>
                  <a:txBody>
                    <a:bodyPr/>
                    <a:lstStyle/>
                    <a:p>
                      <a:r>
                        <a:rPr lang="en-US" sz="1600" dirty="0"/>
                        <a:t>Advantages</a:t>
                      </a:r>
                      <a:endParaRPr lang="en-US" sz="1600" dirty="0">
                        <a:solidFill>
                          <a:sysClr val="windowText" lastClr="000000"/>
                        </a:solidFill>
                      </a:endParaRPr>
                    </a:p>
                  </a:txBody>
                  <a:tcPr marL="93260" marR="93260" marT="46630" marB="46630"/>
                </a:tc>
                <a:tc>
                  <a:txBody>
                    <a:bodyPr/>
                    <a:lstStyle/>
                    <a:p>
                      <a:r>
                        <a:rPr lang="en-US" sz="1600" dirty="0"/>
                        <a:t>Disadvantages </a:t>
                      </a:r>
                      <a:endParaRPr lang="en-US" sz="1600" dirty="0">
                        <a:solidFill>
                          <a:sysClr val="windowText" lastClr="000000"/>
                        </a:solidFill>
                      </a:endParaRPr>
                    </a:p>
                  </a:txBody>
                  <a:tcPr marL="93260" marR="93260" marT="46630" marB="46630"/>
                </a:tc>
                <a:extLst>
                  <a:ext uri="{0D108BD9-81ED-4DB2-BD59-A6C34878D82A}">
                    <a16:rowId xmlns:a16="http://schemas.microsoft.com/office/drawing/2014/main" val="187592889"/>
                  </a:ext>
                </a:extLst>
              </a:tr>
              <a:tr h="932603">
                <a:tc>
                  <a:txBody>
                    <a:bodyPr/>
                    <a:lstStyle/>
                    <a:p>
                      <a:r>
                        <a:rPr lang="en-US" sz="1800" kern="1200" dirty="0">
                          <a:effectLst/>
                        </a:rPr>
                        <a:t>Small footprint that uses fewer server resources and less disk space, as little as 5 GB for a basic installation</a:t>
                      </a:r>
                      <a:endParaRPr lang="en-US" sz="1800" dirty="0">
                        <a:solidFill>
                          <a:sysClr val="windowText" lastClr="000000"/>
                        </a:solidFill>
                      </a:endParaRPr>
                    </a:p>
                  </a:txBody>
                  <a:tcPr marL="93260" marR="93260" marT="46630" marB="46630"/>
                </a:tc>
                <a:tc>
                  <a:txBody>
                    <a:bodyPr/>
                    <a:lstStyle/>
                    <a:p>
                      <a:r>
                        <a:rPr lang="en-US" sz="1800" kern="1200" dirty="0">
                          <a:effectLst/>
                        </a:rPr>
                        <a:t>You cannot install several applications on </a:t>
                      </a:r>
                      <a:r>
                        <a:rPr lang="en-US" sz="1800" b="0" kern="1200" dirty="0">
                          <a:effectLst/>
                        </a:rPr>
                        <a:t>Server Core.</a:t>
                      </a:r>
                      <a:endParaRPr lang="en-US" sz="1800" b="0" dirty="0">
                        <a:solidFill>
                          <a:sysClr val="windowText" lastClr="000000"/>
                        </a:solidFill>
                      </a:endParaRPr>
                    </a:p>
                  </a:txBody>
                  <a:tcPr marL="93260" marR="93260" marT="46630" marB="46630"/>
                </a:tc>
                <a:extLst>
                  <a:ext uri="{0D108BD9-81ED-4DB2-BD59-A6C34878D82A}">
                    <a16:rowId xmlns:a16="http://schemas.microsoft.com/office/drawing/2014/main" val="1329562316"/>
                  </a:ext>
                </a:extLst>
              </a:tr>
              <a:tr h="1212384">
                <a:tc>
                  <a:txBody>
                    <a:bodyPr/>
                    <a:lstStyle/>
                    <a:p>
                      <a:r>
                        <a:rPr lang="en-US" sz="1800" kern="1200" dirty="0">
                          <a:effectLst/>
                        </a:rPr>
                        <a:t>Because </a:t>
                      </a:r>
                      <a:r>
                        <a:rPr lang="en-US" sz="1800" b="0" kern="1200" dirty="0">
                          <a:effectLst/>
                        </a:rPr>
                        <a:t>Server Core </a:t>
                      </a:r>
                      <a:r>
                        <a:rPr lang="en-US" sz="1800" kern="1200" dirty="0">
                          <a:effectLst/>
                        </a:rPr>
                        <a:t>installs fewer components, there are fewer software updates. This reduces the number of monthly restarts required and the time required for you to service </a:t>
                      </a:r>
                      <a:r>
                        <a:rPr lang="en-US" sz="1800" b="0" kern="1200" dirty="0">
                          <a:effectLst/>
                        </a:rPr>
                        <a:t>Server Core</a:t>
                      </a:r>
                      <a:r>
                        <a:rPr lang="en-US" sz="1800" kern="1200" dirty="0">
                          <a:effectLst/>
                        </a:rPr>
                        <a:t>.</a:t>
                      </a:r>
                      <a:endParaRPr lang="en-US" sz="1800" dirty="0">
                        <a:solidFill>
                          <a:sysClr val="windowText" lastClr="000000"/>
                        </a:solidFill>
                      </a:endParaRPr>
                    </a:p>
                  </a:txBody>
                  <a:tcPr marL="93260" marR="93260" marT="46630" marB="46630"/>
                </a:tc>
                <a:tc>
                  <a:txBody>
                    <a:bodyPr/>
                    <a:lstStyle/>
                    <a:p>
                      <a:r>
                        <a:rPr lang="en-US" sz="1800" kern="1200" dirty="0">
                          <a:effectLst/>
                        </a:rPr>
                        <a:t>Several roles and role services are not available.</a:t>
                      </a:r>
                      <a:endParaRPr lang="en-US" sz="180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3774194118"/>
                  </a:ext>
                </a:extLst>
              </a:tr>
              <a:tr h="1212384">
                <a:tc>
                  <a:txBody>
                    <a:bodyPr/>
                    <a:lstStyle/>
                    <a:p>
                      <a:r>
                        <a:rPr lang="en-US" sz="1800" kern="1200" dirty="0">
                          <a:effectLst/>
                        </a:rPr>
                        <a:t>The small attack surface makes </a:t>
                      </a:r>
                      <a:r>
                        <a:rPr lang="en-US" sz="1800" b="0" kern="1200" dirty="0">
                          <a:effectLst/>
                        </a:rPr>
                        <a:t>Server Core </a:t>
                      </a:r>
                      <a:r>
                        <a:rPr lang="en-US" sz="1800" kern="1200" dirty="0">
                          <a:effectLst/>
                        </a:rPr>
                        <a:t>much less vulnerable to exploits.</a:t>
                      </a:r>
                      <a:endParaRPr lang="en-US" sz="1800" kern="1200" dirty="0">
                        <a:solidFill>
                          <a:schemeClr val="dk1"/>
                        </a:solidFill>
                        <a:effectLst/>
                        <a:latin typeface="+mn-lt"/>
                        <a:ea typeface="+mn-ea"/>
                        <a:cs typeface="+mn-cs"/>
                      </a:endParaRPr>
                    </a:p>
                  </a:txBody>
                  <a:tcPr marL="93260" marR="93260" marT="46630" marB="46630"/>
                </a:tc>
                <a:tc>
                  <a:txBody>
                    <a:bodyPr/>
                    <a:lstStyle/>
                    <a:p>
                      <a:pPr marL="0" indent="0">
                        <a:buFont typeface="Arial" panose="020B0604020202020204" pitchFamily="34" charset="0"/>
                        <a:buNone/>
                      </a:pPr>
                      <a:r>
                        <a:rPr lang="en-US" sz="1800" kern="1200" dirty="0">
                          <a:effectLst/>
                        </a:rPr>
                        <a:t>You cannot</a:t>
                      </a:r>
                      <a:r>
                        <a:rPr lang="en-US" sz="1800" kern="1200" baseline="0" dirty="0">
                          <a:effectLst/>
                        </a:rPr>
                        <a:t> install m</a:t>
                      </a:r>
                      <a:r>
                        <a:rPr lang="en-US" sz="1800" kern="1200" dirty="0">
                          <a:effectLst/>
                        </a:rPr>
                        <a:t>any vendor lines of business applications on </a:t>
                      </a:r>
                      <a:r>
                        <a:rPr lang="en-US" sz="1800" b="0" kern="1200" dirty="0">
                          <a:effectLst/>
                        </a:rPr>
                        <a:t>Server Core</a:t>
                      </a:r>
                      <a:r>
                        <a:rPr lang="en-US" sz="1800" kern="1200" dirty="0">
                          <a:effectLst/>
                        </a:rPr>
                        <a:t>, but the </a:t>
                      </a:r>
                      <a:r>
                        <a:rPr lang="en-US" sz="1800" b="1" kern="1200" dirty="0">
                          <a:effectLst/>
                        </a:rPr>
                        <a:t>App Compatibility </a:t>
                      </a:r>
                      <a:r>
                        <a:rPr lang="en-US" sz="1800" kern="1200" dirty="0">
                          <a:effectLst/>
                        </a:rPr>
                        <a:t>FOD can help to mitigate that in some cases.</a:t>
                      </a:r>
                      <a:endParaRPr lang="en-US" sz="180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698640487"/>
                  </a:ext>
                </a:extLst>
              </a:tr>
            </a:tbl>
          </a:graphicData>
        </a:graphic>
      </p:graphicFrame>
    </p:spTree>
    <p:extLst>
      <p:ext uri="{BB962C8B-B14F-4D97-AF65-F5344CB8AC3E}">
        <p14:creationId xmlns:p14="http://schemas.microsoft.com/office/powerpoint/2010/main" val="28871587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Server Core installation and post-installation tasks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marL="0" lvl="1" indent="0">
              <a:buNone/>
            </a:pPr>
            <a:r>
              <a:rPr lang="en-US" sz="1999" dirty="0"/>
              <a:t>To install Server Core:</a:t>
            </a:r>
          </a:p>
          <a:p>
            <a:pPr lvl="1"/>
            <a:r>
              <a:rPr lang="en-US" sz="1999" dirty="0"/>
              <a:t>Connect to the installation source</a:t>
            </a:r>
          </a:p>
          <a:p>
            <a:pPr lvl="1"/>
            <a:r>
              <a:rPr lang="en-US" sz="1999" dirty="0"/>
              <a:t>Choose:</a:t>
            </a:r>
          </a:p>
          <a:p>
            <a:pPr lvl="2"/>
            <a:r>
              <a:rPr lang="en-US" sz="1999" dirty="0"/>
              <a:t>Language</a:t>
            </a:r>
          </a:p>
          <a:p>
            <a:pPr lvl="2"/>
            <a:r>
              <a:rPr lang="en-US" sz="1999" dirty="0"/>
              <a:t>Time and currency</a:t>
            </a:r>
          </a:p>
          <a:p>
            <a:pPr lvl="2"/>
            <a:r>
              <a:rPr lang="en-US" sz="1999" dirty="0"/>
              <a:t>Keyboard</a:t>
            </a:r>
          </a:p>
          <a:p>
            <a:pPr lvl="1"/>
            <a:r>
              <a:rPr lang="en-US" sz="1999" dirty="0"/>
              <a:t>Select the operating system to install</a:t>
            </a:r>
          </a:p>
          <a:p>
            <a:pPr marL="298484" lvl="1" indent="-291436"/>
            <a:r>
              <a:rPr lang="en-US" sz="1999" dirty="0"/>
              <a:t>Accept license</a:t>
            </a:r>
          </a:p>
          <a:p>
            <a:pPr lvl="1"/>
            <a:r>
              <a:rPr lang="en-US" sz="1999" dirty="0"/>
              <a:t>Choose installation type</a:t>
            </a:r>
          </a:p>
          <a:p>
            <a:pPr lvl="2"/>
            <a:r>
              <a:rPr lang="en-US" sz="1999" dirty="0"/>
              <a:t>Upgrade</a:t>
            </a:r>
          </a:p>
          <a:p>
            <a:pPr lvl="2"/>
            <a:r>
              <a:rPr lang="en-US" sz="1999" dirty="0"/>
              <a:t>Custom</a:t>
            </a:r>
          </a:p>
          <a:p>
            <a:pPr lvl="1"/>
            <a:r>
              <a:rPr lang="en-US" sz="1999" dirty="0"/>
              <a:t>Choose install disk</a:t>
            </a:r>
          </a:p>
          <a:p>
            <a:pPr lvl="1"/>
            <a:r>
              <a:rPr lang="en-US" sz="1999" dirty="0"/>
              <a:t>Provide admin password</a:t>
            </a:r>
          </a:p>
        </p:txBody>
      </p:sp>
      <p:sp>
        <p:nvSpPr>
          <p:cNvPr id="7" name="server" descr="A graphic that symbolizes Server Core.">
            <a:extLst>
              <a:ext uri="{FF2B5EF4-FFF2-40B4-BE49-F238E27FC236}">
                <a16:creationId xmlns:a16="http://schemas.microsoft.com/office/drawing/2014/main" id="{8028FCE1-969E-4A28-9360-02C54649D526}"/>
              </a:ext>
            </a:extLst>
          </p:cNvPr>
          <p:cNvSpPr>
            <a:spLocks noChangeAspect="1" noEditPoints="1"/>
          </p:cNvSpPr>
          <p:nvPr/>
        </p:nvSpPr>
        <p:spPr bwMode="auto">
          <a:xfrm flipH="1" flipV="1">
            <a:off x="6709676" y="1904436"/>
            <a:ext cx="2306370" cy="438065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6948139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Install Features on Demand</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Server Core </a:t>
            </a:r>
            <a:r>
              <a:rPr lang="en-US" b="1" dirty="0"/>
              <a:t>App Compatibility </a:t>
            </a:r>
            <a:r>
              <a:rPr lang="en-US" dirty="0"/>
              <a:t>FOD installs binaries and packages from the Desktop Experience, making it possible to install applications that might otherwise fail due to missing dependencies</a:t>
            </a:r>
          </a:p>
          <a:p>
            <a:pPr lvl="1"/>
            <a:r>
              <a:rPr lang="en-US" dirty="0"/>
              <a:t>The FOD can be installed two ways:</a:t>
            </a:r>
          </a:p>
          <a:p>
            <a:pPr lvl="2"/>
            <a:r>
              <a:rPr lang="en-US" dirty="0"/>
              <a:t>Directly through Windows Update by using PowerShell</a:t>
            </a:r>
          </a:p>
          <a:p>
            <a:pPr lvl="2"/>
            <a:r>
              <a:rPr lang="en-US" dirty="0"/>
              <a:t>By downloading the ISO to a network share and mounting the image</a:t>
            </a:r>
          </a:p>
        </p:txBody>
      </p:sp>
      <p:grpSp>
        <p:nvGrpSpPr>
          <p:cNvPr id="11" name="Group 10" descr="The diagram indicates downloading the files from the Internet.">
            <a:extLst>
              <a:ext uri="{FF2B5EF4-FFF2-40B4-BE49-F238E27FC236}">
                <a16:creationId xmlns:a16="http://schemas.microsoft.com/office/drawing/2014/main" id="{83898C97-4D9C-4FF7-A1F5-D31183E9271A}"/>
              </a:ext>
            </a:extLst>
          </p:cNvPr>
          <p:cNvGrpSpPr/>
          <p:nvPr/>
        </p:nvGrpSpPr>
        <p:grpSpPr>
          <a:xfrm>
            <a:off x="1084933" y="3918026"/>
            <a:ext cx="2671232" cy="1654112"/>
            <a:chOff x="1062891" y="3841551"/>
            <a:chExt cx="2619093" cy="1621826"/>
          </a:xfrm>
        </p:grpSpPr>
        <p:sp>
          <p:nvSpPr>
            <p:cNvPr id="8" name="Arrow: Curved Down 7">
              <a:extLst>
                <a:ext uri="{FF2B5EF4-FFF2-40B4-BE49-F238E27FC236}">
                  <a16:creationId xmlns:a16="http://schemas.microsoft.com/office/drawing/2014/main" id="{361C64A0-585F-4F00-A66F-97E6063E10C1}"/>
                </a:ext>
              </a:extLst>
            </p:cNvPr>
            <p:cNvSpPr/>
            <p:nvPr/>
          </p:nvSpPr>
          <p:spPr bwMode="auto">
            <a:xfrm>
              <a:off x="1862652" y="3841551"/>
              <a:ext cx="1223669" cy="583722"/>
            </a:xfrm>
            <a:prstGeom prst="curvedDownArrow">
              <a:avLst>
                <a:gd name="adj1" fmla="val 25000"/>
                <a:gd name="adj2" fmla="val 75088"/>
                <a:gd name="adj3" fmla="val 44418"/>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5" name="server" title="Icon of a server tower">
              <a:extLst>
                <a:ext uri="{FF2B5EF4-FFF2-40B4-BE49-F238E27FC236}">
                  <a16:creationId xmlns:a16="http://schemas.microsoft.com/office/drawing/2014/main" id="{F474C41D-17BF-4621-8222-305407992195}"/>
                </a:ext>
              </a:extLst>
            </p:cNvPr>
            <p:cNvSpPr>
              <a:spLocks noChangeAspect="1" noEditPoints="1"/>
            </p:cNvSpPr>
            <p:nvPr/>
          </p:nvSpPr>
          <p:spPr bwMode="auto">
            <a:xfrm>
              <a:off x="2905574" y="3988686"/>
              <a:ext cx="776410" cy="147469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sp>
          <p:nvSpPr>
            <p:cNvPr id="16" name="globe_2" title="Icon of a sphere made of lines">
              <a:extLst>
                <a:ext uri="{FF2B5EF4-FFF2-40B4-BE49-F238E27FC236}">
                  <a16:creationId xmlns:a16="http://schemas.microsoft.com/office/drawing/2014/main" id="{FAD54D54-ED61-47C9-958C-E50D97A8F0BD}"/>
                </a:ext>
              </a:extLst>
            </p:cNvPr>
            <p:cNvSpPr>
              <a:spLocks noChangeAspect="1" noEditPoints="1"/>
            </p:cNvSpPr>
            <p:nvPr/>
          </p:nvSpPr>
          <p:spPr bwMode="auto">
            <a:xfrm>
              <a:off x="1062891" y="4303416"/>
              <a:ext cx="1119477" cy="1119477"/>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gradFill>
              </a:endParaRPr>
            </a:p>
          </p:txBody>
        </p:sp>
      </p:grpSp>
      <p:grpSp>
        <p:nvGrpSpPr>
          <p:cNvPr id="9" name="Group 8" descr="The diagram indicates copying files from a network location.">
            <a:extLst>
              <a:ext uri="{FF2B5EF4-FFF2-40B4-BE49-F238E27FC236}">
                <a16:creationId xmlns:a16="http://schemas.microsoft.com/office/drawing/2014/main" id="{C5AD2B97-D0EF-462F-B88C-76A0481E1F33}"/>
              </a:ext>
            </a:extLst>
          </p:cNvPr>
          <p:cNvGrpSpPr/>
          <p:nvPr/>
        </p:nvGrpSpPr>
        <p:grpSpPr>
          <a:xfrm>
            <a:off x="6406288" y="4114861"/>
            <a:ext cx="3343702" cy="1504048"/>
            <a:chOff x="6280380" y="4034544"/>
            <a:chExt cx="3278437" cy="1474691"/>
          </a:xfrm>
        </p:grpSpPr>
        <p:sp>
          <p:nvSpPr>
            <p:cNvPr id="13" name="Arrow: Right 12">
              <a:extLst>
                <a:ext uri="{FF2B5EF4-FFF2-40B4-BE49-F238E27FC236}">
                  <a16:creationId xmlns:a16="http://schemas.microsoft.com/office/drawing/2014/main" id="{45877851-44FE-4434-AD85-7DC81FDDCDDB}"/>
                </a:ext>
              </a:extLst>
            </p:cNvPr>
            <p:cNvSpPr/>
            <p:nvPr/>
          </p:nvSpPr>
          <p:spPr bwMode="auto">
            <a:xfrm>
              <a:off x="7742021" y="4459332"/>
              <a:ext cx="908248" cy="478971"/>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4" name="server" title="Icon of a server tower">
              <a:extLst>
                <a:ext uri="{FF2B5EF4-FFF2-40B4-BE49-F238E27FC236}">
                  <a16:creationId xmlns:a16="http://schemas.microsoft.com/office/drawing/2014/main" id="{D07692DA-4E71-4782-8EED-A6E7288E9CE5}"/>
                </a:ext>
              </a:extLst>
            </p:cNvPr>
            <p:cNvSpPr>
              <a:spLocks noChangeAspect="1" noEditPoints="1"/>
            </p:cNvSpPr>
            <p:nvPr/>
          </p:nvSpPr>
          <p:spPr bwMode="auto">
            <a:xfrm>
              <a:off x="8782407" y="4034544"/>
              <a:ext cx="776410" cy="147469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sp>
          <p:nvSpPr>
            <p:cNvPr id="17" name="FolderHorizontal_F12B" title="Icon of a folder">
              <a:extLst>
                <a:ext uri="{FF2B5EF4-FFF2-40B4-BE49-F238E27FC236}">
                  <a16:creationId xmlns:a16="http://schemas.microsoft.com/office/drawing/2014/main" id="{618AB456-1643-4FB5-A2D2-CBBCA85F1752}"/>
                </a:ext>
              </a:extLst>
            </p:cNvPr>
            <p:cNvSpPr>
              <a:spLocks noChangeAspect="1" noEditPoints="1"/>
            </p:cNvSpPr>
            <p:nvPr/>
          </p:nvSpPr>
          <p:spPr bwMode="auto">
            <a:xfrm>
              <a:off x="6280380" y="4166292"/>
              <a:ext cx="1406840" cy="1119477"/>
            </a:xfrm>
            <a:custGeom>
              <a:avLst/>
              <a:gdLst>
                <a:gd name="T0" fmla="*/ 0 w 3758"/>
                <a:gd name="T1" fmla="*/ 126 h 2756"/>
                <a:gd name="T2" fmla="*/ 126 w 3758"/>
                <a:gd name="T3" fmla="*/ 0 h 2756"/>
                <a:gd name="T4" fmla="*/ 1065 w 3758"/>
                <a:gd name="T5" fmla="*/ 0 h 2756"/>
                <a:gd name="T6" fmla="*/ 1378 w 3758"/>
                <a:gd name="T7" fmla="*/ 126 h 2756"/>
                <a:gd name="T8" fmla="*/ 1691 w 3758"/>
                <a:gd name="T9" fmla="*/ 251 h 2756"/>
                <a:gd name="T10" fmla="*/ 3633 w 3758"/>
                <a:gd name="T11" fmla="*/ 251 h 2756"/>
                <a:gd name="T12" fmla="*/ 3758 w 3758"/>
                <a:gd name="T13" fmla="*/ 376 h 2756"/>
                <a:gd name="T14" fmla="*/ 3758 w 3758"/>
                <a:gd name="T15" fmla="*/ 2756 h 2756"/>
                <a:gd name="T16" fmla="*/ 0 w 3758"/>
                <a:gd name="T17" fmla="*/ 2756 h 2756"/>
                <a:gd name="T18" fmla="*/ 0 w 3758"/>
                <a:gd name="T19" fmla="*/ 126 h 2756"/>
                <a:gd name="T20" fmla="*/ 0 w 3758"/>
                <a:gd name="T21" fmla="*/ 501 h 2756"/>
                <a:gd name="T22" fmla="*/ 1065 w 3758"/>
                <a:gd name="T23" fmla="*/ 501 h 2756"/>
                <a:gd name="T24" fmla="*/ 1378 w 3758"/>
                <a:gd name="T25" fmla="*/ 376 h 2756"/>
                <a:gd name="T26" fmla="*/ 1691 w 3758"/>
                <a:gd name="T27" fmla="*/ 251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8" h="2756">
                  <a:moveTo>
                    <a:pt x="0" y="126"/>
                  </a:moveTo>
                  <a:cubicBezTo>
                    <a:pt x="0" y="56"/>
                    <a:pt x="56" y="0"/>
                    <a:pt x="126" y="0"/>
                  </a:cubicBezTo>
                  <a:cubicBezTo>
                    <a:pt x="1065" y="0"/>
                    <a:pt x="1065" y="0"/>
                    <a:pt x="1065" y="0"/>
                  </a:cubicBezTo>
                  <a:cubicBezTo>
                    <a:pt x="1187" y="0"/>
                    <a:pt x="1298" y="48"/>
                    <a:pt x="1378" y="126"/>
                  </a:cubicBezTo>
                  <a:cubicBezTo>
                    <a:pt x="1458" y="203"/>
                    <a:pt x="1569" y="251"/>
                    <a:pt x="1691" y="251"/>
                  </a:cubicBezTo>
                  <a:cubicBezTo>
                    <a:pt x="3633" y="251"/>
                    <a:pt x="3633" y="251"/>
                    <a:pt x="3633" y="251"/>
                  </a:cubicBezTo>
                  <a:cubicBezTo>
                    <a:pt x="3702" y="251"/>
                    <a:pt x="3758" y="307"/>
                    <a:pt x="3758" y="376"/>
                  </a:cubicBezTo>
                  <a:cubicBezTo>
                    <a:pt x="3758" y="2756"/>
                    <a:pt x="3758" y="2756"/>
                    <a:pt x="3758" y="2756"/>
                  </a:cubicBezTo>
                  <a:cubicBezTo>
                    <a:pt x="0" y="2756"/>
                    <a:pt x="0" y="2756"/>
                    <a:pt x="0" y="2756"/>
                  </a:cubicBezTo>
                  <a:lnTo>
                    <a:pt x="0" y="126"/>
                  </a:lnTo>
                  <a:close/>
                  <a:moveTo>
                    <a:pt x="0" y="501"/>
                  </a:moveTo>
                  <a:cubicBezTo>
                    <a:pt x="1065" y="501"/>
                    <a:pt x="1065" y="501"/>
                    <a:pt x="1065" y="501"/>
                  </a:cubicBezTo>
                  <a:cubicBezTo>
                    <a:pt x="1187" y="501"/>
                    <a:pt x="1298" y="453"/>
                    <a:pt x="1378" y="376"/>
                  </a:cubicBezTo>
                  <a:cubicBezTo>
                    <a:pt x="1458" y="299"/>
                    <a:pt x="1569" y="251"/>
                    <a:pt x="169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grpSp>
    </p:spTree>
    <p:extLst>
      <p:ext uri="{BB962C8B-B14F-4D97-AF65-F5344CB8AC3E}">
        <p14:creationId xmlns:p14="http://schemas.microsoft.com/office/powerpoint/2010/main" val="13314179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Use the </a:t>
            </a:r>
            <a:r>
              <a:rPr lang="en-US" dirty="0" err="1"/>
              <a:t>sconfig</a:t>
            </a:r>
            <a:r>
              <a:rPr lang="en-US" dirty="0"/>
              <a:t> tool in Server Core</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err="1"/>
              <a:t>sconfig</a:t>
            </a:r>
            <a:r>
              <a:rPr lang="en-US" dirty="0"/>
              <a:t> is a text-based utility that allows you configure Server Core to prepare it for use in your production environment</a:t>
            </a:r>
          </a:p>
          <a:p>
            <a:pPr lvl="1"/>
            <a:r>
              <a:rPr lang="en-US" dirty="0" err="1"/>
              <a:t>sconfig</a:t>
            </a:r>
            <a:r>
              <a:rPr lang="en-US" dirty="0"/>
              <a:t> provides 15 different options for initial configuration</a:t>
            </a:r>
          </a:p>
        </p:txBody>
      </p:sp>
      <p:pic>
        <p:nvPicPr>
          <p:cNvPr id="4" name="Picture 3" descr="The screenshot of the sconfig menu displays  the 15 different options for initial configuration.">
            <a:extLst>
              <a:ext uri="{FF2B5EF4-FFF2-40B4-BE49-F238E27FC236}">
                <a16:creationId xmlns:a16="http://schemas.microsoft.com/office/drawing/2014/main" id="{FE9B45D5-F08A-4189-86A5-2E344CADA519}"/>
              </a:ext>
            </a:extLst>
          </p:cNvPr>
          <p:cNvPicPr>
            <a:picLocks noChangeAspect="1"/>
          </p:cNvPicPr>
          <p:nvPr/>
        </p:nvPicPr>
        <p:blipFill>
          <a:blip r:embed="rId3"/>
          <a:stretch>
            <a:fillRect/>
          </a:stretch>
        </p:blipFill>
        <p:spPr>
          <a:xfrm>
            <a:off x="2614986" y="2644726"/>
            <a:ext cx="7048300" cy="4051496"/>
          </a:xfrm>
          <a:prstGeom prst="rect">
            <a:avLst/>
          </a:prstGeom>
        </p:spPr>
      </p:pic>
    </p:spTree>
    <p:extLst>
      <p:ext uri="{BB962C8B-B14F-4D97-AF65-F5344CB8AC3E}">
        <p14:creationId xmlns:p14="http://schemas.microsoft.com/office/powerpoint/2010/main" val="6275531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Configure Server Core </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dirty="0"/>
              <a:t>Use the </a:t>
            </a:r>
            <a:r>
              <a:rPr lang="en-US" dirty="0" err="1"/>
              <a:t>sconfig</a:t>
            </a:r>
            <a:r>
              <a:rPr lang="en-US" dirty="0"/>
              <a:t> utility to perform basic configuration tasks</a:t>
            </a:r>
          </a:p>
        </p:txBody>
      </p:sp>
    </p:spTree>
    <p:extLst>
      <p:ext uri="{BB962C8B-B14F-4D97-AF65-F5344CB8AC3E}">
        <p14:creationId xmlns:p14="http://schemas.microsoft.com/office/powerpoint/2010/main" val="29657785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7160" y="1463328"/>
            <a:ext cx="11527743" cy="5081502"/>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7758948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3: Overview of Windows Server administration principles and tools</a:t>
            </a:r>
          </a:p>
        </p:txBody>
      </p:sp>
    </p:spTree>
    <p:extLst>
      <p:ext uri="{BB962C8B-B14F-4D97-AF65-F5344CB8AC3E}">
        <p14:creationId xmlns:p14="http://schemas.microsoft.com/office/powerpoint/2010/main" val="7891252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3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marL="0" lvl="1" indent="0">
              <a:buNone/>
            </a:pPr>
            <a:r>
              <a:rPr lang="en-GB" dirty="0"/>
              <a:t>In this lesson, you’ll learn about Windows Server administration best practices and the tools available for managing Windows Servers</a:t>
            </a:r>
          </a:p>
          <a:p>
            <a:pPr lvl="1"/>
            <a:r>
              <a:rPr lang="en-GB" dirty="0"/>
              <a:t>Topics</a:t>
            </a:r>
          </a:p>
          <a:p>
            <a:pPr lvl="2"/>
            <a:r>
              <a:rPr lang="en-GB" dirty="0"/>
              <a:t>Overview of the least-privilege administration concept</a:t>
            </a:r>
          </a:p>
          <a:p>
            <a:pPr lvl="2"/>
            <a:r>
              <a:rPr lang="en-GB" dirty="0"/>
              <a:t>Delegate privileges</a:t>
            </a:r>
          </a:p>
          <a:p>
            <a:pPr lvl="2"/>
            <a:r>
              <a:rPr lang="en-GB" dirty="0"/>
              <a:t>Demonstration: Delegate privileges</a:t>
            </a:r>
          </a:p>
          <a:p>
            <a:pPr lvl="2"/>
            <a:r>
              <a:rPr lang="en-GB" dirty="0"/>
              <a:t>PAWs</a:t>
            </a:r>
          </a:p>
          <a:p>
            <a:pPr lvl="2"/>
            <a:r>
              <a:rPr lang="en-GB" dirty="0"/>
              <a:t>Jump servers</a:t>
            </a:r>
          </a:p>
          <a:p>
            <a:pPr lvl="2"/>
            <a:r>
              <a:rPr lang="en-GB" dirty="0"/>
              <a:t>Overview of the Windows Server Admin Center </a:t>
            </a:r>
          </a:p>
          <a:p>
            <a:pPr lvl="2"/>
            <a:r>
              <a:rPr lang="en-GB" dirty="0"/>
              <a:t>Server Manager</a:t>
            </a:r>
          </a:p>
          <a:p>
            <a:pPr lvl="2"/>
            <a:r>
              <a:rPr lang="en-GB" dirty="0"/>
              <a:t>Remote Server Administration Tools</a:t>
            </a:r>
          </a:p>
          <a:p>
            <a:pPr lvl="2"/>
            <a:r>
              <a:rPr lang="en-GB" dirty="0"/>
              <a:t>Windows PowerShell</a:t>
            </a:r>
          </a:p>
          <a:p>
            <a:pPr lvl="2"/>
            <a:r>
              <a:rPr lang="en-GB" dirty="0"/>
              <a:t>Demonstration: Manage servers remotely</a:t>
            </a:r>
          </a:p>
          <a:p>
            <a:pPr lvl="2"/>
            <a:endParaRPr lang="en-US" dirty="0"/>
          </a:p>
        </p:txBody>
      </p:sp>
    </p:spTree>
    <p:extLst>
      <p:ext uri="{BB962C8B-B14F-4D97-AF65-F5344CB8AC3E}">
        <p14:creationId xmlns:p14="http://schemas.microsoft.com/office/powerpoint/2010/main" val="33668274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the least-privilege administration concept</a:t>
            </a:r>
          </a:p>
        </p:txBody>
      </p:sp>
      <p:sp>
        <p:nvSpPr>
          <p:cNvPr id="3" name="Text Placeholder 2" descr="icon of a standard user">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Most security breaches or data loss incidents are the result of human error, malicious activity, or a combination of both. Least privilege is the concept of restricting access rights for users, service accounts, and computing processes to only those resources absolutely required to perform their job roles.</a:t>
            </a:r>
          </a:p>
          <a:p>
            <a:pPr marL="0" lvl="1" indent="0">
              <a:buNone/>
            </a:pPr>
            <a:r>
              <a:rPr lang="en-US" dirty="0"/>
              <a:t>The principle states that all users should log on with a user account that has the absolute minimum permissions necessary to complete the current task and nothing more. Doing so provides protection against malicious code, among other attacks. This principle applies to computers and the users of those computers.</a:t>
            </a:r>
          </a:p>
          <a:p>
            <a:pPr marL="0" lvl="1" indent="0">
              <a:buNone/>
            </a:pPr>
            <a:endParaRPr lang="en-US" dirty="0"/>
          </a:p>
        </p:txBody>
      </p:sp>
      <p:sp>
        <p:nvSpPr>
          <p:cNvPr id="12" name="people_4" descr="This is a decorative image">
            <a:extLst>
              <a:ext uri="{FF2B5EF4-FFF2-40B4-BE49-F238E27FC236}">
                <a16:creationId xmlns:a16="http://schemas.microsoft.com/office/drawing/2014/main" id="{9AECCE48-FBB6-4231-827D-DA917C97756F}"/>
              </a:ext>
            </a:extLst>
          </p:cNvPr>
          <p:cNvSpPr>
            <a:spLocks noChangeAspect="1" noEditPoints="1"/>
          </p:cNvSpPr>
          <p:nvPr/>
        </p:nvSpPr>
        <p:spPr bwMode="auto">
          <a:xfrm>
            <a:off x="807771" y="4307739"/>
            <a:ext cx="1292292" cy="156766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8" name="TextBox 7">
            <a:extLst>
              <a:ext uri="{FF2B5EF4-FFF2-40B4-BE49-F238E27FC236}">
                <a16:creationId xmlns:a16="http://schemas.microsoft.com/office/drawing/2014/main" id="{EE06150B-BFE6-4768-842B-A813A2C91617}"/>
              </a:ext>
            </a:extLst>
          </p:cNvPr>
          <p:cNvSpPr txBox="1"/>
          <p:nvPr/>
        </p:nvSpPr>
        <p:spPr>
          <a:xfrm>
            <a:off x="2343493" y="4307739"/>
            <a:ext cx="2375918" cy="1453896"/>
          </a:xfrm>
          <a:prstGeom prst="rect">
            <a:avLst/>
          </a:prstGeom>
          <a:noFill/>
        </p:spPr>
        <p:txBody>
          <a:bodyPr wrap="square" lIns="186521" tIns="149217" rIns="186521" bIns="149217" rtlCol="0">
            <a:spAutoFit/>
          </a:bodyPr>
          <a:lstStyle/>
          <a:p>
            <a:pPr>
              <a:lnSpc>
                <a:spcPct val="90000"/>
              </a:lnSpc>
              <a:spcAft>
                <a:spcPts val="612"/>
              </a:spcAft>
            </a:pPr>
            <a:r>
              <a:rPr lang="en-US" sz="2040" dirty="0">
                <a:gradFill>
                  <a:gsLst>
                    <a:gs pos="2917">
                      <a:schemeClr val="tx1"/>
                    </a:gs>
                    <a:gs pos="30000">
                      <a:schemeClr val="tx1"/>
                    </a:gs>
                  </a:gsLst>
                  <a:lin ang="5400000" scaled="0"/>
                </a:gradFill>
              </a:rPr>
              <a:t>Day to day standard user account for IT admins</a:t>
            </a:r>
          </a:p>
        </p:txBody>
      </p:sp>
      <p:sp>
        <p:nvSpPr>
          <p:cNvPr id="9" name="TextBox 8">
            <a:extLst>
              <a:ext uri="{FF2B5EF4-FFF2-40B4-BE49-F238E27FC236}">
                <a16:creationId xmlns:a16="http://schemas.microsoft.com/office/drawing/2014/main" id="{7DCB9671-3BFC-4C01-A79E-B87D496E86AF}"/>
              </a:ext>
            </a:extLst>
          </p:cNvPr>
          <p:cNvSpPr txBox="1"/>
          <p:nvPr/>
        </p:nvSpPr>
        <p:spPr>
          <a:xfrm>
            <a:off x="8103647" y="4430641"/>
            <a:ext cx="3130882" cy="1431401"/>
          </a:xfrm>
          <a:prstGeom prst="rect">
            <a:avLst/>
          </a:prstGeom>
          <a:noFill/>
        </p:spPr>
        <p:txBody>
          <a:bodyPr wrap="square" lIns="186521" tIns="149217" rIns="186521" bIns="149217" rtlCol="0">
            <a:spAutoFit/>
          </a:bodyPr>
          <a:lstStyle/>
          <a:p>
            <a:pPr>
              <a:lnSpc>
                <a:spcPct val="90000"/>
              </a:lnSpc>
              <a:spcAft>
                <a:spcPts val="612"/>
              </a:spcAft>
            </a:pPr>
            <a:r>
              <a:rPr lang="en-US" sz="2040" dirty="0">
                <a:gradFill>
                  <a:gsLst>
                    <a:gs pos="2917">
                      <a:schemeClr val="tx1"/>
                    </a:gs>
                    <a:gs pos="30000">
                      <a:schemeClr val="tx1"/>
                    </a:gs>
                  </a:gsLst>
                  <a:lin ang="5400000" scaled="0"/>
                </a:gradFill>
              </a:rPr>
              <a:t>Full admin account only used to perform administration functions</a:t>
            </a:r>
          </a:p>
        </p:txBody>
      </p:sp>
      <p:sp>
        <p:nvSpPr>
          <p:cNvPr id="11" name="people_4" descr="This is a decorative image">
            <a:extLst>
              <a:ext uri="{FF2B5EF4-FFF2-40B4-BE49-F238E27FC236}">
                <a16:creationId xmlns:a16="http://schemas.microsoft.com/office/drawing/2014/main" id="{9AECCE48-FBB6-4231-827D-DA917C97756F}"/>
              </a:ext>
            </a:extLst>
          </p:cNvPr>
          <p:cNvSpPr>
            <a:spLocks noChangeAspect="1" noEditPoints="1"/>
          </p:cNvSpPr>
          <p:nvPr/>
        </p:nvSpPr>
        <p:spPr bwMode="auto">
          <a:xfrm>
            <a:off x="6515082" y="4351307"/>
            <a:ext cx="1292292" cy="156766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405502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Delegated privileges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7160" y="1463328"/>
            <a:ext cx="11527743" cy="5081502"/>
          </a:xfrm>
        </p:spPr>
        <p:txBody>
          <a:bodyPr/>
          <a:lstStyle/>
          <a:p>
            <a:pPr lvl="1"/>
            <a:r>
              <a:rPr lang="en-US" dirty="0"/>
              <a:t>Accounts that are members of high-privilege groups such as </a:t>
            </a:r>
            <a:r>
              <a:rPr lang="en-US" b="1" dirty="0"/>
              <a:t>Enterprise Admins </a:t>
            </a:r>
            <a:r>
              <a:rPr lang="en-US" dirty="0"/>
              <a:t>and </a:t>
            </a:r>
            <a:r>
              <a:rPr lang="en-US" b="1" dirty="0"/>
              <a:t>Domain Admins </a:t>
            </a:r>
            <a:r>
              <a:rPr lang="en-US" dirty="0"/>
              <a:t>need to be guarded, but occasionally non-admins need rights to perform certain functions, such as resetting passwords or modifying group memberships.</a:t>
            </a:r>
          </a:p>
          <a:p>
            <a:pPr lvl="1"/>
            <a:r>
              <a:rPr lang="en-US" dirty="0"/>
              <a:t>Built-in groups with pre-defined admin rights exist to allow users to perform specific admin tasks. If those groups do not suit your needs, you can delegate more granular permissions by using the </a:t>
            </a:r>
            <a:r>
              <a:rPr lang="en-US" b="1" dirty="0"/>
              <a:t>Delegation of Control Wizard</a:t>
            </a:r>
            <a:r>
              <a:rPr lang="en-US" dirty="0"/>
              <a:t>.</a:t>
            </a:r>
          </a:p>
          <a:p>
            <a:pPr lvl="2"/>
            <a:r>
              <a:rPr lang="en-US" dirty="0"/>
              <a:t>The wizard has pre-defined tasks that can be assigned to users or groups, or custom permissions can be assigned.</a:t>
            </a:r>
          </a:p>
          <a:p>
            <a:endParaRPr lang="en-US" dirty="0"/>
          </a:p>
        </p:txBody>
      </p:sp>
    </p:spTree>
    <p:extLst>
      <p:ext uri="{BB962C8B-B14F-4D97-AF65-F5344CB8AC3E}">
        <p14:creationId xmlns:p14="http://schemas.microsoft.com/office/powerpoint/2010/main" val="33636378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4" name="Content Placeholder 3"/>
          <p:cNvSpPr>
            <a:spLocks noGrp="1"/>
          </p:cNvSpPr>
          <p:nvPr>
            <p:ph sz="quarter" idx="10"/>
          </p:nvPr>
        </p:nvSpPr>
        <p:spPr/>
        <p:txBody>
          <a:bodyPr wrap="square"/>
          <a:lstStyle/>
          <a:p>
            <a:pPr marL="0" lvl="1" indent="0">
              <a:buNone/>
            </a:pPr>
            <a:r>
              <a:rPr lang="en-GB" dirty="0"/>
              <a:t>This module introduces you to Windows Server 2019</a:t>
            </a:r>
          </a:p>
          <a:p>
            <a:pPr marL="0" lvl="1" indent="0">
              <a:buNone/>
            </a:pPr>
            <a:r>
              <a:rPr lang="en-GB" dirty="0"/>
              <a:t>Lessons</a:t>
            </a:r>
          </a:p>
          <a:p>
            <a:pPr lvl="1"/>
            <a:r>
              <a:rPr lang="en-GB" dirty="0"/>
              <a:t>Introducing Windows Server 2019</a:t>
            </a:r>
          </a:p>
          <a:p>
            <a:pPr lvl="1"/>
            <a:r>
              <a:rPr lang="en-GB" dirty="0"/>
              <a:t>Overview of Windows Server Core</a:t>
            </a:r>
          </a:p>
          <a:p>
            <a:pPr lvl="1"/>
            <a:r>
              <a:rPr lang="en-GB" dirty="0"/>
              <a:t>Overview of Windows Server administration principles and tools</a:t>
            </a:r>
          </a:p>
          <a:p>
            <a:pPr lvl="1"/>
            <a:endParaRPr lang="en-US" dirty="0"/>
          </a:p>
        </p:txBody>
      </p:sp>
    </p:spTree>
    <p:extLst>
      <p:ext uri="{BB962C8B-B14F-4D97-AF65-F5344CB8AC3E}">
        <p14:creationId xmlns:p14="http://schemas.microsoft.com/office/powerpoint/2010/main" val="301898687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Delegate privileges</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9731" y="4434839"/>
            <a:ext cx="5540478" cy="2015666"/>
          </a:xfrm>
        </p:spPr>
        <p:txBody>
          <a:bodyPr/>
          <a:lstStyle/>
          <a:p>
            <a:r>
              <a:rPr lang="en-US" dirty="0"/>
              <a:t>Create a group for sales managers and add a user</a:t>
            </a:r>
          </a:p>
          <a:p>
            <a:r>
              <a:rPr lang="en-US" dirty="0"/>
              <a:t>Use the </a:t>
            </a:r>
            <a:r>
              <a:rPr lang="en-US" b="1" dirty="0"/>
              <a:t>Delegation of Control Wizard </a:t>
            </a:r>
            <a:r>
              <a:rPr lang="en-US" dirty="0"/>
              <a:t>to allow the sales managers group to reset passwords for users in the sales organizational unit</a:t>
            </a:r>
          </a:p>
          <a:p>
            <a:r>
              <a:rPr lang="en-US" dirty="0"/>
              <a:t>Test the delegation</a:t>
            </a:r>
          </a:p>
        </p:txBody>
      </p:sp>
    </p:spTree>
    <p:extLst>
      <p:ext uri="{BB962C8B-B14F-4D97-AF65-F5344CB8AC3E}">
        <p14:creationId xmlns:p14="http://schemas.microsoft.com/office/powerpoint/2010/main" val="17057432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title"/>
          </p:nvPr>
        </p:nvSpPr>
        <p:spPr/>
        <p:txBody>
          <a:bodyPr/>
          <a:lstStyle/>
          <a:p>
            <a:r>
              <a:rPr lang="en-US" dirty="0"/>
              <a:t>Demonstration: Delegate privileges (2 of 2)</a:t>
            </a:r>
          </a:p>
        </p:txBody>
      </p:sp>
    </p:spTree>
    <p:extLst>
      <p:ext uri="{BB962C8B-B14F-4D97-AF65-F5344CB8AC3E}">
        <p14:creationId xmlns:p14="http://schemas.microsoft.com/office/powerpoint/2010/main" val="278577578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Privileged access workstations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A PAW is a computer that is used for performing only administration tasks</a:t>
            </a:r>
          </a:p>
          <a:p>
            <a:pPr lvl="2"/>
            <a:r>
              <a:rPr lang="en-US" dirty="0"/>
              <a:t>Protected from the Internet and locked down so that only the required administration apps can run</a:t>
            </a:r>
          </a:p>
          <a:p>
            <a:pPr lvl="1"/>
            <a:r>
              <a:rPr lang="en-US" dirty="0"/>
              <a:t>Microsoft recommends using Windows 10 Enterprise in one of these profiles:</a:t>
            </a:r>
          </a:p>
          <a:p>
            <a:pPr lvl="2"/>
            <a:r>
              <a:rPr lang="en-US" dirty="0"/>
              <a:t>Dedicated hardware</a:t>
            </a:r>
          </a:p>
          <a:p>
            <a:pPr lvl="2"/>
            <a:r>
              <a:rPr lang="en-US" dirty="0"/>
              <a:t>Simultaneous use</a:t>
            </a:r>
          </a:p>
        </p:txBody>
      </p:sp>
      <p:grpSp>
        <p:nvGrpSpPr>
          <p:cNvPr id="6" name="Group 5" descr="The diagram indicates a firewall and a secure server.">
            <a:extLst>
              <a:ext uri="{FF2B5EF4-FFF2-40B4-BE49-F238E27FC236}">
                <a16:creationId xmlns:a16="http://schemas.microsoft.com/office/drawing/2014/main" id="{B28FBD90-681B-4DF3-BFBD-C856947983DC}"/>
              </a:ext>
            </a:extLst>
          </p:cNvPr>
          <p:cNvGrpSpPr/>
          <p:nvPr/>
        </p:nvGrpSpPr>
        <p:grpSpPr>
          <a:xfrm>
            <a:off x="1183050" y="4157355"/>
            <a:ext cx="3986678" cy="1866430"/>
            <a:chOff x="1159093" y="4076208"/>
            <a:chExt cx="3908863" cy="1829999"/>
          </a:xfrm>
        </p:grpSpPr>
        <p:sp>
          <p:nvSpPr>
            <p:cNvPr id="15" name="shield_3" title="Icon of a shield with an exclamation point inside">
              <a:extLst>
                <a:ext uri="{FF2B5EF4-FFF2-40B4-BE49-F238E27FC236}">
                  <a16:creationId xmlns:a16="http://schemas.microsoft.com/office/drawing/2014/main" id="{35EE04A1-4E15-433F-BB5B-2F1157985B15}"/>
                </a:ext>
              </a:extLst>
            </p:cNvPr>
            <p:cNvSpPr>
              <a:spLocks noChangeAspect="1" noEditPoints="1"/>
            </p:cNvSpPr>
            <p:nvPr/>
          </p:nvSpPr>
          <p:spPr bwMode="auto">
            <a:xfrm>
              <a:off x="1159093" y="4372681"/>
              <a:ext cx="1234201" cy="1250879"/>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18" name="server_2" title="Icon of a server with a padlock in the lower right corner">
              <a:extLst>
                <a:ext uri="{FF2B5EF4-FFF2-40B4-BE49-F238E27FC236}">
                  <a16:creationId xmlns:a16="http://schemas.microsoft.com/office/drawing/2014/main" id="{061A531A-EAF0-4A02-AE96-A3D42BB47003}"/>
                </a:ext>
              </a:extLst>
            </p:cNvPr>
            <p:cNvSpPr>
              <a:spLocks noChangeAspect="1" noEditPoints="1"/>
            </p:cNvSpPr>
            <p:nvPr/>
          </p:nvSpPr>
          <p:spPr bwMode="auto">
            <a:xfrm>
              <a:off x="3591909" y="4076208"/>
              <a:ext cx="1476047" cy="1829999"/>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gradFill>
                  <a:gsLst>
                    <a:gs pos="0">
                      <a:srgbClr val="505050"/>
                    </a:gs>
                    <a:gs pos="100000">
                      <a:srgbClr val="505050"/>
                    </a:gs>
                  </a:gsLst>
                </a:gradFill>
              </a:endParaRPr>
            </a:p>
          </p:txBody>
        </p:sp>
      </p:grpSp>
      <p:graphicFrame>
        <p:nvGraphicFramePr>
          <p:cNvPr id="5" name="Table 4"/>
          <p:cNvGraphicFramePr>
            <a:graphicFrameLocks noGrp="1"/>
          </p:cNvGraphicFramePr>
          <p:nvPr>
            <p:extLst>
              <p:ext uri="{D42A27DB-BD31-4B8C-83A1-F6EECF244321}">
                <p14:modId xmlns:p14="http://schemas.microsoft.com/office/powerpoint/2010/main" val="288940331"/>
              </p:ext>
            </p:extLst>
          </p:nvPr>
        </p:nvGraphicFramePr>
        <p:xfrm>
          <a:off x="5978519" y="4103545"/>
          <a:ext cx="5588170" cy="2194560"/>
        </p:xfrm>
        <a:graphic>
          <a:graphicData uri="http://schemas.openxmlformats.org/drawingml/2006/table">
            <a:tbl>
              <a:tblPr firstRow="1" bandRow="1" bandCol="1">
                <a:tableStyleId>{7E9639D4-E3E2-4D34-9284-5A2195B3D0D7}</a:tableStyleId>
              </a:tblPr>
              <a:tblGrid>
                <a:gridCol w="2778982">
                  <a:extLst>
                    <a:ext uri="{9D8B030D-6E8A-4147-A177-3AD203B41FA5}">
                      <a16:colId xmlns:a16="http://schemas.microsoft.com/office/drawing/2014/main" val="20000"/>
                    </a:ext>
                  </a:extLst>
                </a:gridCol>
                <a:gridCol w="2809188">
                  <a:extLst>
                    <a:ext uri="{9D8B030D-6E8A-4147-A177-3AD203B41FA5}">
                      <a16:colId xmlns:a16="http://schemas.microsoft.com/office/drawing/2014/main" val="20001"/>
                    </a:ext>
                  </a:extLst>
                </a:gridCol>
              </a:tblGrid>
              <a:tr h="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Credential guard</a:t>
                      </a:r>
                      <a:endParaRPr lang="en-US" sz="1800" b="1" dirty="0">
                        <a:solidFill>
                          <a:schemeClr val="bg1"/>
                        </a:solidFill>
                      </a:endParaRPr>
                    </a:p>
                  </a:txBody>
                  <a:tcPr marL="137160" marR="137160" marT="137160" marB="137160"/>
                </a:tc>
                <a:tc>
                  <a:txBody>
                    <a:bodyPr/>
                    <a:lstStyle/>
                    <a:p>
                      <a:r>
                        <a:rPr lang="en-US" dirty="0"/>
                        <a:t>Device guard</a:t>
                      </a:r>
                      <a:endParaRPr lang="en-US" dirty="0">
                        <a:solidFill>
                          <a:schemeClr val="bg1"/>
                        </a:solidFill>
                      </a:endParaRPr>
                    </a:p>
                  </a:txBody>
                  <a:tcPr marL="137160" marR="137160" marT="137160" marB="137160"/>
                </a:tc>
                <a:extLst>
                  <a:ext uri="{0D108BD9-81ED-4DB2-BD59-A6C34878D82A}">
                    <a16:rowId xmlns:a16="http://schemas.microsoft.com/office/drawing/2014/main" val="10000"/>
                  </a:ext>
                </a:extLst>
              </a:tr>
              <a:tr h="370840">
                <a:tc>
                  <a:txBody>
                    <a:bodyPr/>
                    <a:lstStyle/>
                    <a:p>
                      <a:pPr marL="285750" lvl="0" indent="-285750">
                        <a:buFont typeface="Arial" panose="020B0604020202020204" pitchFamily="34" charset="0"/>
                        <a:buChar char="•"/>
                      </a:pPr>
                      <a:r>
                        <a:rPr lang="en-US" dirty="0"/>
                        <a:t>Secure Boot</a:t>
                      </a:r>
                    </a:p>
                    <a:p>
                      <a:pPr marL="285750" lvl="0" indent="-285750">
                        <a:buFont typeface="Arial" panose="020B0604020202020204" pitchFamily="34" charset="0"/>
                        <a:buChar char="•"/>
                      </a:pPr>
                      <a:r>
                        <a:rPr lang="en-US" dirty="0"/>
                        <a:t>Virtual Secure Mode</a:t>
                      </a:r>
                    </a:p>
                    <a:p>
                      <a:pPr marL="285750" lvl="0" indent="-285750">
                        <a:buFont typeface="Arial" panose="020B0604020202020204" pitchFamily="34" charset="0"/>
                        <a:buChar char="•"/>
                      </a:pPr>
                      <a:r>
                        <a:rPr lang="en-US" dirty="0"/>
                        <a:t>Isolated LSA (</a:t>
                      </a:r>
                      <a:r>
                        <a:rPr lang="en-US" dirty="0" err="1"/>
                        <a:t>LSAIso</a:t>
                      </a:r>
                      <a:r>
                        <a:rPr lang="en-US" dirty="0"/>
                        <a:t>)</a:t>
                      </a:r>
                      <a:endParaRPr lang="en-US" dirty="0">
                        <a:solidFill>
                          <a:schemeClr val="tx1"/>
                        </a:solidFill>
                      </a:endParaRPr>
                    </a:p>
                  </a:txBody>
                  <a:tcPr marL="137160" marR="137160" marT="137160" marB="137160"/>
                </a:tc>
                <a:tc>
                  <a:txBody>
                    <a:bodyPr/>
                    <a:lstStyle/>
                    <a:p>
                      <a:pPr marL="285750" indent="-285750">
                        <a:buFont typeface="Arial" panose="020B0604020202020204" pitchFamily="34" charset="0"/>
                        <a:buChar char="•"/>
                      </a:pPr>
                      <a:r>
                        <a:rPr lang="en-US" dirty="0"/>
                        <a:t>Secure Boot</a:t>
                      </a:r>
                    </a:p>
                    <a:p>
                      <a:pPr marL="285750" indent="-285750">
                        <a:buFont typeface="Arial" panose="020B0604020202020204" pitchFamily="34" charset="0"/>
                        <a:buChar char="•"/>
                      </a:pPr>
                      <a:r>
                        <a:rPr lang="en-US" dirty="0"/>
                        <a:t>Configurable CI</a:t>
                      </a:r>
                    </a:p>
                    <a:p>
                      <a:pPr marL="285750" indent="-285750">
                        <a:buFont typeface="Arial" panose="020B0604020202020204" pitchFamily="34" charset="0"/>
                        <a:buChar char="•"/>
                      </a:pPr>
                      <a:r>
                        <a:rPr lang="en-US" dirty="0"/>
                        <a:t>Virtual Secure Mode</a:t>
                      </a:r>
                    </a:p>
                    <a:p>
                      <a:pPr marL="285750" indent="-285750">
                        <a:buFont typeface="Arial" panose="020B0604020202020204" pitchFamily="34" charset="0"/>
                        <a:buChar char="•"/>
                      </a:pPr>
                      <a:r>
                        <a:rPr lang="en-US" dirty="0"/>
                        <a:t>HVCI &amp; Protected KMCI</a:t>
                      </a:r>
                      <a:endParaRPr lang="en-US" dirty="0">
                        <a:solidFill>
                          <a:schemeClr val="bg1"/>
                        </a:solidFill>
                      </a:endParaRPr>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48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Jump servers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A jump server is a hardened server used to access and manage devices in a different security zone, such as between an internal network and a perimeter network</a:t>
            </a:r>
          </a:p>
          <a:p>
            <a:pPr lvl="1"/>
            <a:r>
              <a:rPr lang="en-US" dirty="0"/>
              <a:t>A jump server would typically be accessed by a PAW to ensure secure access</a:t>
            </a:r>
          </a:p>
          <a:p>
            <a:pPr lvl="1"/>
            <a:r>
              <a:rPr lang="en-US" dirty="0"/>
              <a:t>This server will run on dedicated hardware that supports both hardware and software-based security features such as:</a:t>
            </a:r>
          </a:p>
          <a:p>
            <a:pPr lvl="2"/>
            <a:r>
              <a:rPr lang="en-US" b="1" dirty="0"/>
              <a:t>Credential Guard </a:t>
            </a:r>
            <a:r>
              <a:rPr lang="en-US" dirty="0"/>
              <a:t>to encrypt the domain credentials in memory</a:t>
            </a:r>
          </a:p>
          <a:p>
            <a:pPr lvl="2"/>
            <a:r>
              <a:rPr lang="en-US" b="1" dirty="0"/>
              <a:t>Remote Credential Guard </a:t>
            </a:r>
            <a:r>
              <a:rPr lang="en-US" dirty="0"/>
              <a:t>to prevent remote credentials from being sent to the jump server, instead using Kerberos protocol version 5 single sign-on tickets</a:t>
            </a:r>
          </a:p>
          <a:p>
            <a:pPr lvl="2"/>
            <a:r>
              <a:rPr lang="en-US" b="1" dirty="0"/>
              <a:t>Device Guard</a:t>
            </a:r>
            <a:r>
              <a:rPr lang="en-US" dirty="0"/>
              <a:t>: HVCI to leverage Virtualization-based security to enforce kernel mode components to comply with the code integrity policy</a:t>
            </a:r>
          </a:p>
          <a:p>
            <a:pPr lvl="2"/>
            <a:r>
              <a:rPr lang="en-US" b="1" dirty="0"/>
              <a:t>Device Guard</a:t>
            </a:r>
            <a:r>
              <a:rPr lang="en-US" dirty="0"/>
              <a:t>: Config code integrity to allow admins to create a custom code integrity policy, and specify trusted software</a:t>
            </a:r>
          </a:p>
          <a:p>
            <a:pPr lvl="2"/>
            <a:endParaRPr lang="en-US" dirty="0"/>
          </a:p>
        </p:txBody>
      </p:sp>
    </p:spTree>
    <p:extLst>
      <p:ext uri="{BB962C8B-B14F-4D97-AF65-F5344CB8AC3E}">
        <p14:creationId xmlns:p14="http://schemas.microsoft.com/office/powerpoint/2010/main" val="26187208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Overview of Windows Admin Center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Windows Admin Center consolidates multiple admin tools into a single console that can be easily deployed and accessed through a web interface</a:t>
            </a:r>
          </a:p>
          <a:p>
            <a:pPr lvl="1"/>
            <a:r>
              <a:rPr lang="en-US" dirty="0"/>
              <a:t>Windows Admin Center is a modular web application comprised of the following four modules:</a:t>
            </a:r>
          </a:p>
          <a:p>
            <a:pPr lvl="2"/>
            <a:r>
              <a:rPr lang="en-US" dirty="0"/>
              <a:t>Server manager</a:t>
            </a:r>
          </a:p>
          <a:p>
            <a:pPr lvl="2"/>
            <a:r>
              <a:rPr lang="en-US" dirty="0"/>
              <a:t>Failover clusters</a:t>
            </a:r>
          </a:p>
          <a:p>
            <a:pPr lvl="2"/>
            <a:r>
              <a:rPr lang="en-US" dirty="0"/>
              <a:t>Hyper-converged clusters</a:t>
            </a:r>
          </a:p>
          <a:p>
            <a:pPr lvl="2"/>
            <a:r>
              <a:rPr lang="en-US" dirty="0"/>
              <a:t>Windows 10 clients</a:t>
            </a:r>
          </a:p>
          <a:p>
            <a:pPr lvl="1"/>
            <a:r>
              <a:rPr lang="en-US" dirty="0"/>
              <a:t>Windows Admin Center has two main components:</a:t>
            </a:r>
          </a:p>
          <a:p>
            <a:pPr lvl="2"/>
            <a:r>
              <a:rPr lang="en-US" dirty="0"/>
              <a:t>Gateway</a:t>
            </a:r>
          </a:p>
          <a:p>
            <a:pPr lvl="2"/>
            <a:r>
              <a:rPr lang="en-US" dirty="0"/>
              <a:t>Web server</a:t>
            </a:r>
          </a:p>
        </p:txBody>
      </p:sp>
    </p:spTree>
    <p:extLst>
      <p:ext uri="{BB962C8B-B14F-4D97-AF65-F5344CB8AC3E}">
        <p14:creationId xmlns:p14="http://schemas.microsoft.com/office/powerpoint/2010/main" val="29422602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Overview of Windows Admin Center (2 of 2)</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Windows Admin Center offers the following benefits:</a:t>
            </a:r>
          </a:p>
          <a:p>
            <a:pPr lvl="2"/>
            <a:r>
              <a:rPr lang="en-US" dirty="0"/>
              <a:t>Familiar functionality</a:t>
            </a:r>
          </a:p>
          <a:p>
            <a:pPr lvl="2"/>
            <a:r>
              <a:rPr lang="en-US" dirty="0"/>
              <a:t>Easy to install and use</a:t>
            </a:r>
          </a:p>
          <a:p>
            <a:pPr lvl="2"/>
            <a:r>
              <a:rPr lang="en-US" dirty="0"/>
              <a:t>Complements existing solutions</a:t>
            </a:r>
          </a:p>
          <a:p>
            <a:pPr lvl="2"/>
            <a:r>
              <a:rPr lang="en-US" dirty="0"/>
              <a:t>Manageable from the internet</a:t>
            </a:r>
          </a:p>
          <a:p>
            <a:pPr lvl="2"/>
            <a:r>
              <a:rPr lang="en-US" dirty="0"/>
              <a:t>Enhanced security</a:t>
            </a:r>
          </a:p>
          <a:p>
            <a:pPr lvl="2"/>
            <a:r>
              <a:rPr lang="en-US" dirty="0"/>
              <a:t>Azure integration</a:t>
            </a:r>
          </a:p>
          <a:p>
            <a:pPr lvl="2"/>
            <a:r>
              <a:rPr lang="en-US" dirty="0"/>
              <a:t>Extensibility </a:t>
            </a:r>
          </a:p>
          <a:p>
            <a:pPr lvl="2"/>
            <a:r>
              <a:rPr lang="en-US" dirty="0"/>
              <a:t>No external dependencies</a:t>
            </a:r>
          </a:p>
          <a:p>
            <a:pPr marL="0" lvl="1" indent="0">
              <a:buNone/>
            </a:pPr>
            <a:endParaRPr lang="en-US" dirty="0"/>
          </a:p>
          <a:p>
            <a:pPr marL="0" lvl="1" indent="0">
              <a:buNone/>
            </a:pPr>
            <a:endParaRPr lang="en-US" dirty="0"/>
          </a:p>
        </p:txBody>
      </p:sp>
    </p:spTree>
    <p:extLst>
      <p:ext uri="{BB962C8B-B14F-4D97-AF65-F5344CB8AC3E}">
        <p14:creationId xmlns:p14="http://schemas.microsoft.com/office/powerpoint/2010/main" val="323684227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Server Manager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b="1" dirty="0"/>
              <a:t>Server Manager </a:t>
            </a:r>
            <a:r>
              <a:rPr lang="en-US" dirty="0"/>
              <a:t>allows server administrators to:</a:t>
            </a:r>
          </a:p>
          <a:p>
            <a:pPr lvl="2"/>
            <a:r>
              <a:rPr lang="en-US" dirty="0"/>
              <a:t>Manage the local server and remotely manage multiple servers</a:t>
            </a:r>
          </a:p>
          <a:p>
            <a:pPr lvl="2"/>
            <a:r>
              <a:rPr lang="en-US" dirty="0"/>
              <a:t>Configure the local server</a:t>
            </a:r>
          </a:p>
          <a:p>
            <a:pPr lvl="2"/>
            <a:r>
              <a:rPr lang="en-US" dirty="0"/>
              <a:t>Get basic information about installed hardware</a:t>
            </a:r>
          </a:p>
          <a:p>
            <a:pPr lvl="2"/>
            <a:r>
              <a:rPr lang="en-US" dirty="0"/>
              <a:t>Query event logs</a:t>
            </a:r>
          </a:p>
          <a:p>
            <a:pPr lvl="2"/>
            <a:r>
              <a:rPr lang="en-US" dirty="0"/>
              <a:t>Monitor status of services</a:t>
            </a:r>
          </a:p>
          <a:p>
            <a:pPr lvl="2"/>
            <a:r>
              <a:rPr lang="en-US" dirty="0"/>
              <a:t>Perform best practice analysis</a:t>
            </a:r>
          </a:p>
          <a:p>
            <a:pPr lvl="2"/>
            <a:r>
              <a:rPr lang="en-US" dirty="0"/>
              <a:t>Check performance monitors</a:t>
            </a:r>
          </a:p>
          <a:p>
            <a:pPr lvl="1"/>
            <a:r>
              <a:rPr lang="en-US" b="1" dirty="0"/>
              <a:t>Server Manager </a:t>
            </a:r>
            <a:r>
              <a:rPr lang="en-US" dirty="0"/>
              <a:t>initially opens to the dashboard, which provides quick access to:</a:t>
            </a:r>
          </a:p>
          <a:p>
            <a:pPr lvl="2"/>
            <a:r>
              <a:rPr lang="en-US" dirty="0"/>
              <a:t>Add roles and features</a:t>
            </a:r>
          </a:p>
          <a:p>
            <a:pPr lvl="2"/>
            <a:r>
              <a:rPr lang="en-US" dirty="0"/>
              <a:t>Add other servers to manage</a:t>
            </a:r>
          </a:p>
          <a:p>
            <a:pPr lvl="2"/>
            <a:r>
              <a:rPr lang="en-US" dirty="0"/>
              <a:t>Create a server group</a:t>
            </a:r>
          </a:p>
          <a:p>
            <a:pPr lvl="2"/>
            <a:r>
              <a:rPr lang="en-US" dirty="0"/>
              <a:t>Connect this server to cloud services</a:t>
            </a:r>
          </a:p>
        </p:txBody>
      </p:sp>
    </p:spTree>
    <p:extLst>
      <p:ext uri="{BB962C8B-B14F-4D97-AF65-F5344CB8AC3E}">
        <p14:creationId xmlns:p14="http://schemas.microsoft.com/office/powerpoint/2010/main" val="23263003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Remote Server Administration Tools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To enable IT administrators to remotely manage roles and features in Windows Server from a computer that is running Windows 10 or Windows 8.1, use </a:t>
            </a:r>
            <a:r>
              <a:rPr lang="en-US" b="1" dirty="0"/>
              <a:t>RSAT</a:t>
            </a:r>
            <a:endParaRPr lang="en-US" dirty="0"/>
          </a:p>
          <a:p>
            <a:pPr lvl="1"/>
            <a:r>
              <a:rPr lang="en-US" b="1" dirty="0"/>
              <a:t>RSAT</a:t>
            </a:r>
            <a:r>
              <a:rPr lang="en-US" dirty="0"/>
              <a:t> include:</a:t>
            </a:r>
          </a:p>
          <a:p>
            <a:pPr lvl="2"/>
            <a:r>
              <a:rPr lang="en-US" dirty="0"/>
              <a:t>Active Directory Domain Services tools </a:t>
            </a:r>
          </a:p>
          <a:p>
            <a:pPr lvl="2"/>
            <a:r>
              <a:rPr lang="en-US" dirty="0"/>
              <a:t>DHCP server tools</a:t>
            </a:r>
          </a:p>
          <a:p>
            <a:pPr lvl="2"/>
            <a:r>
              <a:rPr lang="en-US" dirty="0"/>
              <a:t>DNS server tools</a:t>
            </a:r>
          </a:p>
          <a:p>
            <a:pPr lvl="2"/>
            <a:r>
              <a:rPr lang="en-US" dirty="0"/>
              <a:t>Failover clustering tools</a:t>
            </a:r>
          </a:p>
          <a:p>
            <a:pPr lvl="2"/>
            <a:r>
              <a:rPr lang="en-US" dirty="0"/>
              <a:t>File services tools</a:t>
            </a:r>
          </a:p>
          <a:p>
            <a:pPr lvl="2"/>
            <a:r>
              <a:rPr lang="en-US" dirty="0"/>
              <a:t>Group Policy management tools</a:t>
            </a:r>
          </a:p>
          <a:p>
            <a:pPr lvl="2"/>
            <a:r>
              <a:rPr lang="en-US" dirty="0"/>
              <a:t>Windows Server Update Services tools</a:t>
            </a:r>
          </a:p>
          <a:p>
            <a:pPr marL="283410" lvl="2" indent="0">
              <a:buNone/>
            </a:pPr>
            <a:endParaRPr lang="en-US" dirty="0"/>
          </a:p>
          <a:p>
            <a:pPr lvl="2"/>
            <a:endParaRPr lang="en-US" dirty="0"/>
          </a:p>
        </p:txBody>
      </p:sp>
    </p:spTree>
    <p:extLst>
      <p:ext uri="{BB962C8B-B14F-4D97-AF65-F5344CB8AC3E}">
        <p14:creationId xmlns:p14="http://schemas.microsoft.com/office/powerpoint/2010/main" val="147489407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Windows PowerShell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Windows PowerShell is a command line shell and scripting language that allows task automation and configuration management</a:t>
            </a:r>
          </a:p>
          <a:p>
            <a:pPr lvl="1"/>
            <a:r>
              <a:rPr lang="en-US" dirty="0"/>
              <a:t>Windows PowerShell cmdlets execute at a Windows PowerShell command prompt or combine into Windows PowerShell scripts</a:t>
            </a:r>
          </a:p>
          <a:p>
            <a:pPr lvl="1"/>
            <a:r>
              <a:rPr lang="en-US" dirty="0"/>
              <a:t>Cmdlets:</a:t>
            </a:r>
          </a:p>
          <a:p>
            <a:pPr lvl="2"/>
            <a:r>
              <a:rPr lang="en-US" dirty="0"/>
              <a:t>Are small commands that perform specific functions</a:t>
            </a:r>
          </a:p>
          <a:p>
            <a:pPr lvl="2"/>
            <a:r>
              <a:rPr lang="en-US" dirty="0"/>
              <a:t>Can be combined to perform multiple tasks </a:t>
            </a:r>
          </a:p>
          <a:p>
            <a:pPr lvl="2"/>
            <a:r>
              <a:rPr lang="en-US" dirty="0"/>
              <a:t>Can be piped together to perform multiple operations</a:t>
            </a:r>
          </a:p>
          <a:p>
            <a:pPr lvl="1"/>
            <a:r>
              <a:rPr lang="en-US" dirty="0"/>
              <a:t>Modules:</a:t>
            </a:r>
          </a:p>
          <a:p>
            <a:pPr lvl="2"/>
            <a:r>
              <a:rPr lang="en-US" dirty="0"/>
              <a:t>Cmdlets specific to a product are packaged together and installed as modules</a:t>
            </a:r>
          </a:p>
          <a:p>
            <a:pPr lvl="2"/>
            <a:r>
              <a:rPr lang="en-US" dirty="0"/>
              <a:t>Some are installed with the product and some need to be added manually</a:t>
            </a:r>
          </a:p>
        </p:txBody>
      </p:sp>
    </p:spTree>
    <p:extLst>
      <p:ext uri="{BB962C8B-B14F-4D97-AF65-F5344CB8AC3E}">
        <p14:creationId xmlns:p14="http://schemas.microsoft.com/office/powerpoint/2010/main" val="20864332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Windows PowerShell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PowerShell Integrated Scripting Environment is a graphical user interface–based tool that allows you to:</a:t>
            </a:r>
          </a:p>
          <a:p>
            <a:pPr lvl="2"/>
            <a:r>
              <a:rPr lang="en-US" dirty="0"/>
              <a:t>Run commands and create, modify, debug, and test scripts</a:t>
            </a:r>
          </a:p>
          <a:p>
            <a:pPr lvl="2"/>
            <a:r>
              <a:rPr lang="en-US" dirty="0"/>
              <a:t>Test the script while in development</a:t>
            </a:r>
          </a:p>
          <a:p>
            <a:pPr lvl="1"/>
            <a:r>
              <a:rPr lang="en-US" dirty="0"/>
              <a:t>Windows PowerShell remote management:</a:t>
            </a:r>
          </a:p>
          <a:p>
            <a:pPr lvl="2"/>
            <a:r>
              <a:rPr lang="en-US" dirty="0"/>
              <a:t>Allows Windows PowerShell to remotely run cmdlets on other Windows systems</a:t>
            </a:r>
          </a:p>
          <a:p>
            <a:pPr lvl="2"/>
            <a:r>
              <a:rPr lang="en-US" dirty="0"/>
              <a:t>Depends on the Windows Remote Management service running on the target systems</a:t>
            </a:r>
          </a:p>
          <a:p>
            <a:pPr lvl="1"/>
            <a:r>
              <a:rPr lang="en-US" dirty="0"/>
              <a:t>PowerShell Direct:</a:t>
            </a:r>
          </a:p>
          <a:p>
            <a:pPr lvl="2"/>
            <a:r>
              <a:rPr lang="en-US" dirty="0"/>
              <a:t>Enables you to run a Windows PowerShell cmdlet or script inside a virtual machine from the host operating system </a:t>
            </a:r>
          </a:p>
        </p:txBody>
      </p:sp>
    </p:spTree>
    <p:extLst>
      <p:ext uri="{BB962C8B-B14F-4D97-AF65-F5344CB8AC3E}">
        <p14:creationId xmlns:p14="http://schemas.microsoft.com/office/powerpoint/2010/main" val="40867849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1: </a:t>
            </a:r>
            <a:r>
              <a:rPr lang="en-US" b="1" dirty="0"/>
              <a:t>Introducing Windows Server 2019</a:t>
            </a:r>
            <a:br>
              <a:rPr lang="en-US" b="1" dirty="0"/>
            </a:br>
            <a:endParaRPr lang="en-US" dirty="0"/>
          </a:p>
        </p:txBody>
      </p:sp>
    </p:spTree>
    <p:extLst>
      <p:ext uri="{BB962C8B-B14F-4D97-AF65-F5344CB8AC3E}">
        <p14:creationId xmlns:p14="http://schemas.microsoft.com/office/powerpoint/2010/main" val="273683317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Manage servers remotely</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dirty="0"/>
              <a:t>Enable PowerShell remote on the Server Core machine and use PowerShell remote to restart a service</a:t>
            </a:r>
          </a:p>
        </p:txBody>
      </p:sp>
    </p:spTree>
    <p:extLst>
      <p:ext uri="{BB962C8B-B14F-4D97-AF65-F5344CB8AC3E}">
        <p14:creationId xmlns:p14="http://schemas.microsoft.com/office/powerpoint/2010/main" val="21720121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7160" y="1463328"/>
            <a:ext cx="11527743" cy="5081502"/>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10580307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lstStyle/>
          <a:p>
            <a:r>
              <a:rPr lang="en-US" dirty="0"/>
              <a:t>Instructor-led labs: Deploying and configuring Windows Server</a:t>
            </a:r>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pPr marL="285695" indent="-285695"/>
            <a:r>
              <a:rPr lang="en-GB" dirty="0"/>
              <a:t>Deploying and configuring Server Core</a:t>
            </a:r>
          </a:p>
          <a:p>
            <a:pPr marL="285695" indent="-285695"/>
            <a:r>
              <a:rPr lang="en-GB" dirty="0"/>
              <a:t>Implementing and configuring Windows Admin </a:t>
            </a:r>
            <a:r>
              <a:rPr lang="en-GB" dirty="0" err="1"/>
              <a:t>Center</a:t>
            </a:r>
            <a:endParaRPr lang="en-GB" dirty="0"/>
          </a:p>
        </p:txBody>
      </p:sp>
    </p:spTree>
    <p:extLst>
      <p:ext uri="{BB962C8B-B14F-4D97-AF65-F5344CB8AC3E}">
        <p14:creationId xmlns:p14="http://schemas.microsoft.com/office/powerpoint/2010/main" val="2400778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a:t>
            </a:r>
            <a:r>
              <a:rPr lang="en-US" b="1" dirty="0"/>
              <a:t>Deploying and configuring Windows Server</a:t>
            </a:r>
            <a:br>
              <a:rPr lang="en-US" dirty="0"/>
            </a:b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Exercise 1: Deploying and configuring Server Core</a:t>
            </a:r>
          </a:p>
          <a:p>
            <a:pPr lvl="1"/>
            <a:r>
              <a:rPr lang="en-US" dirty="0"/>
              <a:t>Exercise 2: Implementing and configuring Windows Admin Center</a:t>
            </a:r>
          </a:p>
          <a:p>
            <a:endParaRPr lang="en-US" dirty="0"/>
          </a:p>
          <a:p>
            <a:r>
              <a:rPr lang="en-US" dirty="0"/>
              <a:t>Sign-in information for the exercise(s):</a:t>
            </a:r>
          </a:p>
          <a:p>
            <a:pPr lvl="1"/>
            <a:r>
              <a:rPr lang="en-US" dirty="0"/>
              <a:t>Virtual machines:</a:t>
            </a:r>
          </a:p>
          <a:p>
            <a:pPr lvl="2"/>
            <a:r>
              <a:rPr lang="en-US" b="1" dirty="0"/>
              <a:t>WS-011T00A-SEA-DC1-B</a:t>
            </a:r>
          </a:p>
          <a:p>
            <a:pPr lvl="2"/>
            <a:r>
              <a:rPr lang="en-US" b="1" dirty="0"/>
              <a:t>WS-011T00A-SEA-ADM1-B</a:t>
            </a:r>
          </a:p>
          <a:p>
            <a:pPr lvl="2"/>
            <a:r>
              <a:rPr lang="en-US" b="1" dirty="0"/>
              <a:t>WS-011T00A-SEA-SVR4</a:t>
            </a:r>
          </a:p>
          <a:p>
            <a:pPr lvl="1"/>
            <a:r>
              <a:rPr lang="en-US" dirty="0"/>
              <a:t>Username: </a:t>
            </a:r>
            <a:r>
              <a:rPr lang="en-US" b="1" dirty="0"/>
              <a:t>Contoso\Administrator</a:t>
            </a:r>
          </a:p>
          <a:p>
            <a:pPr lvl="1"/>
            <a:r>
              <a:rPr lang="en-US" dirty="0"/>
              <a:t>Password: </a:t>
            </a:r>
            <a:r>
              <a:rPr lang="en-US" b="1" dirty="0"/>
              <a:t>Pa55w.rd</a:t>
            </a:r>
          </a:p>
        </p:txBody>
      </p:sp>
    </p:spTree>
    <p:extLst>
      <p:ext uri="{BB962C8B-B14F-4D97-AF65-F5344CB8AC3E}">
        <p14:creationId xmlns:p14="http://schemas.microsoft.com/office/powerpoint/2010/main" val="164610512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scenario</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algn="just"/>
            <a:r>
              <a:rPr lang="en-US" dirty="0"/>
              <a:t>Contoso wants to implement several new servers in their environment, and they have decided to use Server Core. They also they want to implement Windows Admin Center for remote management of both these servers and other servers in the organization.</a:t>
            </a:r>
          </a:p>
        </p:txBody>
      </p:sp>
    </p:spTree>
    <p:extLst>
      <p:ext uri="{BB962C8B-B14F-4D97-AF65-F5344CB8AC3E}">
        <p14:creationId xmlns:p14="http://schemas.microsoft.com/office/powerpoint/2010/main" val="196990345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questions (1 of 2)</a:t>
            </a:r>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r>
              <a:rPr lang="en-US" sz="1999" dirty="0"/>
              <a:t>What tool is used for initial configuration of Server Core?</a:t>
            </a:r>
          </a:p>
          <a:p>
            <a:pPr lvl="1"/>
            <a:r>
              <a:rPr lang="en-US" sz="1999" dirty="0"/>
              <a:t>Windows Admin Center</a:t>
            </a:r>
          </a:p>
          <a:p>
            <a:pPr lvl="1"/>
            <a:r>
              <a:rPr lang="en-US" sz="1999" dirty="0"/>
              <a:t>PowerShell</a:t>
            </a:r>
          </a:p>
          <a:p>
            <a:pPr lvl="1"/>
            <a:r>
              <a:rPr lang="en-US" sz="1999" dirty="0"/>
              <a:t>Sconfig</a:t>
            </a:r>
          </a:p>
          <a:p>
            <a:pPr lvl="1"/>
            <a:r>
              <a:rPr lang="en-US" sz="1999" dirty="0"/>
              <a:t>Server Manager</a:t>
            </a:r>
          </a:p>
          <a:p>
            <a:r>
              <a:rPr lang="en-US" sz="1999" dirty="0"/>
              <a:t>You have Windows Server Standard edition installed and it has DNS and DHCP and Hyper-V installed. How many virtual machines can you run in Hyper-V before you need to purchase a license?</a:t>
            </a:r>
          </a:p>
          <a:p>
            <a:pPr lvl="1"/>
            <a:r>
              <a:rPr lang="en-US" sz="1999" dirty="0"/>
              <a:t>One </a:t>
            </a:r>
          </a:p>
          <a:p>
            <a:pPr lvl="1"/>
            <a:r>
              <a:rPr lang="en-US" sz="1999" dirty="0"/>
              <a:t>Two</a:t>
            </a:r>
          </a:p>
          <a:p>
            <a:pPr lvl="1"/>
            <a:r>
              <a:rPr lang="en-US" sz="1999" dirty="0"/>
              <a:t>Unlimited</a:t>
            </a:r>
          </a:p>
          <a:p>
            <a:pPr lvl="1"/>
            <a:r>
              <a:rPr lang="en-US" sz="1999" dirty="0"/>
              <a:t>None </a:t>
            </a:r>
          </a:p>
          <a:p>
            <a:pPr marL="283410" lvl="1" indent="0">
              <a:buNone/>
            </a:pPr>
            <a:endParaRPr lang="en-US" sz="1632" dirty="0"/>
          </a:p>
          <a:p>
            <a:endParaRPr lang="en-US" dirty="0"/>
          </a:p>
        </p:txBody>
      </p:sp>
    </p:spTree>
    <p:extLst>
      <p:ext uri="{BB962C8B-B14F-4D97-AF65-F5344CB8AC3E}">
        <p14:creationId xmlns:p14="http://schemas.microsoft.com/office/powerpoint/2010/main" val="212650718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questions (2 of 2)</a:t>
            </a:r>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pPr>
              <a:buFont typeface="+mj-lt"/>
              <a:buAutoNum type="arabicPeriod" startAt="3"/>
            </a:pPr>
            <a:r>
              <a:rPr lang="en-US" dirty="0"/>
              <a:t>True or False</a:t>
            </a:r>
            <a:br>
              <a:rPr lang="en-US" dirty="0"/>
            </a:br>
            <a:r>
              <a:rPr lang="en-US" dirty="0"/>
              <a:t>You must install an SSL certificate to use the Windows Admin Center.</a:t>
            </a:r>
          </a:p>
          <a:p>
            <a:pPr>
              <a:buAutoNum type="arabicPeriod" startAt="3"/>
            </a:pPr>
            <a:r>
              <a:rPr lang="en-US" dirty="0"/>
              <a:t>You want the helpdesk group to only be able to add and remove users from security groups. How should you accomplish this?</a:t>
            </a:r>
          </a:p>
          <a:p>
            <a:pPr marL="699447" indent="-349724">
              <a:buFont typeface="Arial" panose="020B0604020202020204" pitchFamily="34" charset="0"/>
              <a:buChar char="•"/>
            </a:pPr>
            <a:r>
              <a:rPr lang="en-US" dirty="0"/>
              <a:t>Add the helpdesk group to the </a:t>
            </a:r>
            <a:r>
              <a:rPr lang="en-US" b="1" dirty="0"/>
              <a:t>Account Operators </a:t>
            </a:r>
            <a:r>
              <a:rPr lang="en-US" dirty="0"/>
              <a:t>group</a:t>
            </a:r>
          </a:p>
          <a:p>
            <a:pPr marL="699447" indent="-349724">
              <a:buFont typeface="Arial" panose="020B0604020202020204" pitchFamily="34" charset="0"/>
              <a:buChar char="•"/>
            </a:pPr>
            <a:r>
              <a:rPr lang="en-US" dirty="0"/>
              <a:t>Add the helpdesk group to the </a:t>
            </a:r>
            <a:r>
              <a:rPr lang="en-US" b="1" dirty="0"/>
              <a:t>Server Operators</a:t>
            </a:r>
            <a:r>
              <a:rPr lang="en-US" dirty="0"/>
              <a:t> group</a:t>
            </a:r>
          </a:p>
          <a:p>
            <a:pPr marL="699447" indent="-349724">
              <a:buFont typeface="Arial" panose="020B0604020202020204" pitchFamily="34" charset="0"/>
              <a:buChar char="•"/>
            </a:pPr>
            <a:r>
              <a:rPr lang="en-US" dirty="0"/>
              <a:t>Add the helpdesk group to the </a:t>
            </a:r>
            <a:r>
              <a:rPr lang="en-US" b="1" dirty="0"/>
              <a:t>Domain Admins</a:t>
            </a:r>
            <a:r>
              <a:rPr lang="en-US" dirty="0"/>
              <a:t> group</a:t>
            </a:r>
          </a:p>
          <a:p>
            <a:pPr marL="699447" indent="-349724">
              <a:buFont typeface="Arial" panose="020B0604020202020204" pitchFamily="34" charset="0"/>
              <a:buChar char="•"/>
            </a:pPr>
            <a:r>
              <a:rPr lang="en-US" dirty="0"/>
              <a:t>Use the </a:t>
            </a:r>
            <a:r>
              <a:rPr lang="en-US" b="1" dirty="0"/>
              <a:t>Delegation of Control Wizard </a:t>
            </a:r>
            <a:r>
              <a:rPr lang="en-US" dirty="0"/>
              <a:t>to assign the task</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22527729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 (1 of 2)</a:t>
            </a:r>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r>
              <a:rPr lang="en-US" sz="1938" dirty="0"/>
              <a:t>What tool is used for initial configuration of Server Core?</a:t>
            </a:r>
          </a:p>
          <a:p>
            <a:pPr lvl="1"/>
            <a:r>
              <a:rPr lang="en-US" sz="1938" dirty="0"/>
              <a:t>Windows Admin Center</a:t>
            </a:r>
          </a:p>
          <a:p>
            <a:pPr lvl="1"/>
            <a:r>
              <a:rPr lang="en-US" sz="1938" dirty="0"/>
              <a:t>PowerShell</a:t>
            </a:r>
          </a:p>
          <a:p>
            <a:pPr lvl="1"/>
            <a:r>
              <a:rPr lang="en-US" sz="1938" dirty="0"/>
              <a:t>Sconfig</a:t>
            </a:r>
          </a:p>
          <a:p>
            <a:pPr lvl="1"/>
            <a:r>
              <a:rPr lang="en-US" sz="1938" dirty="0"/>
              <a:t>Server Manager</a:t>
            </a:r>
          </a:p>
          <a:p>
            <a:pPr marL="344420" lvl="1" indent="0">
              <a:buNone/>
            </a:pPr>
            <a:r>
              <a:rPr lang="en-US" sz="1938" dirty="0"/>
              <a:t>Answer - Sconfig is the best tool for the initial configuration of Server Core. It allows for IP address assignment, setting computer name, and domain membership</a:t>
            </a:r>
          </a:p>
          <a:p>
            <a:r>
              <a:rPr lang="en-US" sz="1938" dirty="0"/>
              <a:t>You have Windows Server Standard edition install and it has DNS and DHCP and Hyper-V installed. How many virtual machines can you run in Hyper-V before you need to purchase a license?</a:t>
            </a:r>
          </a:p>
          <a:p>
            <a:pPr lvl="1"/>
            <a:r>
              <a:rPr lang="en-US" sz="1938" dirty="0"/>
              <a:t>One </a:t>
            </a:r>
          </a:p>
          <a:p>
            <a:pPr lvl="1"/>
            <a:r>
              <a:rPr lang="en-US" sz="1938" dirty="0"/>
              <a:t>Two</a:t>
            </a:r>
          </a:p>
          <a:p>
            <a:pPr lvl="1"/>
            <a:r>
              <a:rPr lang="en-US" sz="1938" dirty="0"/>
              <a:t>Unlimited</a:t>
            </a:r>
          </a:p>
          <a:p>
            <a:pPr lvl="1"/>
            <a:r>
              <a:rPr lang="en-US" sz="1938" dirty="0"/>
              <a:t>None </a:t>
            </a:r>
          </a:p>
          <a:p>
            <a:pPr marL="283410" lvl="1" indent="0">
              <a:buNone/>
            </a:pPr>
            <a:r>
              <a:rPr lang="en-US" sz="1938" dirty="0"/>
              <a:t>Answer - You can run one virtual machine before you have to purchase a license because you are using this host server for more than just a Hyper-V host.</a:t>
            </a:r>
          </a:p>
          <a:p>
            <a:pPr marL="283410" lvl="1" indent="0">
              <a:buNone/>
            </a:pPr>
            <a:endParaRPr lang="en-US" sz="1632" dirty="0"/>
          </a:p>
          <a:p>
            <a:endParaRPr lang="en-US" dirty="0"/>
          </a:p>
        </p:txBody>
      </p:sp>
    </p:spTree>
    <p:extLst>
      <p:ext uri="{BB962C8B-B14F-4D97-AF65-F5344CB8AC3E}">
        <p14:creationId xmlns:p14="http://schemas.microsoft.com/office/powerpoint/2010/main" val="218494971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 (2 of 2)</a:t>
            </a:r>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pPr>
              <a:buFont typeface="+mj-lt"/>
              <a:buAutoNum type="arabicPeriod" startAt="3"/>
            </a:pPr>
            <a:r>
              <a:rPr lang="en-US" dirty="0"/>
              <a:t>True or False</a:t>
            </a:r>
          </a:p>
          <a:p>
            <a:pPr lvl="1"/>
            <a:r>
              <a:rPr lang="en-US" dirty="0"/>
              <a:t>You must install an SSL certificate to use the Windows Admin center.</a:t>
            </a:r>
          </a:p>
          <a:p>
            <a:pPr marL="344420" lvl="1" indent="0">
              <a:buNone/>
            </a:pPr>
            <a:r>
              <a:rPr lang="en-US" dirty="0"/>
              <a:t>Answer- True - a self-generated one is included, but it is only valid for 60 days.</a:t>
            </a:r>
          </a:p>
          <a:p>
            <a:pPr marL="0" indent="0">
              <a:buNone/>
            </a:pPr>
            <a:endParaRPr lang="en-US" dirty="0"/>
          </a:p>
          <a:p>
            <a:pPr>
              <a:buFont typeface="+mj-lt"/>
              <a:buAutoNum type="arabicPeriod" startAt="4"/>
            </a:pPr>
            <a:r>
              <a:rPr lang="en-US" dirty="0"/>
              <a:t>You want the helpdesk group to only be able to add and remove users from security groups. How should you accomplish this?</a:t>
            </a:r>
          </a:p>
          <a:p>
            <a:pPr marL="699447" indent="-349724">
              <a:buFont typeface="Arial" panose="020B0604020202020204" pitchFamily="34" charset="0"/>
              <a:buChar char="•"/>
            </a:pPr>
            <a:r>
              <a:rPr lang="en-US" dirty="0"/>
              <a:t>Add the helpdesk group to the Account Operators group</a:t>
            </a:r>
          </a:p>
          <a:p>
            <a:pPr marL="699447" indent="-349724">
              <a:buFont typeface="Arial" panose="020B0604020202020204" pitchFamily="34" charset="0"/>
              <a:buChar char="•"/>
            </a:pPr>
            <a:r>
              <a:rPr lang="en-US" dirty="0"/>
              <a:t>Add the helpdesk group to the Server Operators group</a:t>
            </a:r>
          </a:p>
          <a:p>
            <a:pPr marL="699447" indent="-349724">
              <a:buFont typeface="Arial" panose="020B0604020202020204" pitchFamily="34" charset="0"/>
              <a:buChar char="•"/>
            </a:pPr>
            <a:r>
              <a:rPr lang="en-US" dirty="0"/>
              <a:t>Add the helpdesk group to the Domain Admins group</a:t>
            </a:r>
          </a:p>
          <a:p>
            <a:pPr marL="699447" indent="-349724">
              <a:buFont typeface="Arial" panose="020B0604020202020204" pitchFamily="34" charset="0"/>
              <a:buChar char="•"/>
            </a:pPr>
            <a:r>
              <a:rPr lang="en-US" dirty="0"/>
              <a:t>Use the Delegation of Control Wizard to assign the task</a:t>
            </a:r>
          </a:p>
          <a:p>
            <a:pPr marL="349724" indent="0">
              <a:buNone/>
            </a:pPr>
            <a:r>
              <a:rPr lang="en-US" dirty="0"/>
              <a:t>Answer - Use the Delegation of Control Wizard to assign the task. Although Account Operators and Domain Admins would work, it would give unnecessary administrative rights to the helpdesk group.</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2800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2059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1 overview</a:t>
            </a:r>
            <a:br>
              <a:rPr lang="en-US" b="1" dirty="0"/>
            </a:b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7160" y="1463328"/>
            <a:ext cx="11527743" cy="5081502"/>
          </a:xfrm>
        </p:spPr>
        <p:txBody>
          <a:bodyPr/>
          <a:lstStyle/>
          <a:p>
            <a:pPr marL="0" lvl="1" indent="0">
              <a:buNone/>
            </a:pPr>
            <a:r>
              <a:rPr lang="en-GB" dirty="0"/>
              <a:t>In this lesson, you’ll learn about Windows Server 2019 editions and their capabilities</a:t>
            </a:r>
          </a:p>
          <a:p>
            <a:pPr lvl="1"/>
            <a:r>
              <a:rPr lang="en-GB" dirty="0"/>
              <a:t>Topics</a:t>
            </a:r>
          </a:p>
          <a:p>
            <a:pPr lvl="2"/>
            <a:r>
              <a:rPr lang="en-GB" dirty="0"/>
              <a:t>Windows Server 2019 editions</a:t>
            </a:r>
          </a:p>
          <a:p>
            <a:pPr lvl="2"/>
            <a:r>
              <a:rPr lang="en-GB" dirty="0"/>
              <a:t>Hardware requirements for Windows Server 2019</a:t>
            </a:r>
          </a:p>
          <a:p>
            <a:pPr lvl="2"/>
            <a:r>
              <a:rPr lang="en-GB" dirty="0"/>
              <a:t>Overview of deployment options</a:t>
            </a:r>
          </a:p>
          <a:p>
            <a:pPr lvl="2"/>
            <a:r>
              <a:rPr lang="en-GB" dirty="0"/>
              <a:t>Deployment accelerators</a:t>
            </a:r>
          </a:p>
          <a:p>
            <a:pPr lvl="2"/>
            <a:r>
              <a:rPr lang="en-GB" dirty="0"/>
              <a:t>Servicing channels for Windows Server</a:t>
            </a:r>
          </a:p>
          <a:p>
            <a:pPr lvl="2"/>
            <a:r>
              <a:rPr lang="en-GB" dirty="0"/>
              <a:t>Licensing and activation models for Windows Server</a:t>
            </a:r>
          </a:p>
          <a:p>
            <a:pPr lvl="2"/>
            <a:r>
              <a:rPr lang="en-GB" dirty="0"/>
              <a:t>What’s new in Windows Server 2019?</a:t>
            </a:r>
          </a:p>
        </p:txBody>
      </p:sp>
    </p:spTree>
    <p:extLst>
      <p:ext uri="{BB962C8B-B14F-4D97-AF65-F5344CB8AC3E}">
        <p14:creationId xmlns:p14="http://schemas.microsoft.com/office/powerpoint/2010/main" val="14334681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Windows Server 2019 editions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7160" y="1463328"/>
            <a:ext cx="11527743" cy="5081502"/>
          </a:xfrm>
        </p:spPr>
        <p:txBody>
          <a:bodyPr/>
          <a:lstStyle/>
          <a:p>
            <a:pPr lvl="1"/>
            <a:r>
              <a:rPr lang="en-US" dirty="0"/>
              <a:t>Windows Server 2019 is released in four editions:</a:t>
            </a:r>
          </a:p>
          <a:p>
            <a:pPr lvl="2"/>
            <a:r>
              <a:rPr lang="en-US" dirty="0"/>
              <a:t>Windows Server 2019 </a:t>
            </a:r>
            <a:r>
              <a:rPr lang="en-US" b="1" dirty="0"/>
              <a:t>Essential</a:t>
            </a:r>
          </a:p>
          <a:p>
            <a:pPr lvl="2"/>
            <a:r>
              <a:rPr lang="en-US" dirty="0"/>
              <a:t>Windows Server 2019 </a:t>
            </a:r>
            <a:r>
              <a:rPr lang="en-US" b="1" dirty="0"/>
              <a:t>Standard</a:t>
            </a:r>
          </a:p>
          <a:p>
            <a:pPr lvl="2"/>
            <a:r>
              <a:rPr lang="en-US" dirty="0"/>
              <a:t>Windows Server 2019 </a:t>
            </a:r>
            <a:r>
              <a:rPr lang="en-US" b="1" dirty="0"/>
              <a:t>Datacenter</a:t>
            </a:r>
          </a:p>
          <a:p>
            <a:pPr lvl="2"/>
            <a:r>
              <a:rPr lang="en-US" dirty="0"/>
              <a:t>Hyper-V server 2019</a:t>
            </a:r>
          </a:p>
        </p:txBody>
      </p:sp>
    </p:spTree>
    <p:extLst>
      <p:ext uri="{BB962C8B-B14F-4D97-AF65-F5344CB8AC3E}">
        <p14:creationId xmlns:p14="http://schemas.microsoft.com/office/powerpoint/2010/main" val="39861571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Hardware requirements for Windows Server 2019</a:t>
            </a:r>
          </a:p>
        </p:txBody>
      </p:sp>
      <p:sp>
        <p:nvSpPr>
          <p:cNvPr id="10"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GB" dirty="0"/>
              <a:t>Hardware requirements will vary depending on: </a:t>
            </a:r>
          </a:p>
          <a:p>
            <a:pPr marL="578210" lvl="2" indent="-289105" defTabSz="951304">
              <a:spcAft>
                <a:spcPts val="612"/>
              </a:spcAft>
            </a:pPr>
            <a:r>
              <a:rPr lang="en-US" sz="1836" dirty="0"/>
              <a:t>Job role</a:t>
            </a:r>
          </a:p>
          <a:p>
            <a:pPr marL="578210" lvl="2" indent="-289105" defTabSz="951304">
              <a:spcAft>
                <a:spcPts val="612"/>
              </a:spcAft>
            </a:pPr>
            <a:r>
              <a:rPr lang="en-US" sz="1836" dirty="0"/>
              <a:t>Workload</a:t>
            </a:r>
          </a:p>
          <a:p>
            <a:pPr marL="12690" lvl="1" indent="0" defTabSz="951304">
              <a:spcAft>
                <a:spcPts val="612"/>
              </a:spcAft>
              <a:buNone/>
            </a:pPr>
            <a:r>
              <a:rPr lang="en-US" spc="-50" dirty="0"/>
              <a:t>Minimum hardware requirements for Windows Server 2019:</a:t>
            </a:r>
          </a:p>
          <a:p>
            <a:pPr marL="578210" lvl="2" indent="-289105" defTabSz="951304">
              <a:spcAft>
                <a:spcPts val="612"/>
              </a:spcAft>
            </a:pPr>
            <a:endParaRPr lang="en-US" dirty="0"/>
          </a:p>
          <a:p>
            <a:pPr marL="578210" lvl="2" indent="-289105" defTabSz="951304">
              <a:spcAft>
                <a:spcPts val="612"/>
              </a:spcAft>
            </a:pPr>
            <a:endParaRPr lang="en-US" sz="1836" dirty="0"/>
          </a:p>
        </p:txBody>
      </p:sp>
      <p:graphicFrame>
        <p:nvGraphicFramePr>
          <p:cNvPr id="6" name="Table 6">
            <a:extLst>
              <a:ext uri="{FF2B5EF4-FFF2-40B4-BE49-F238E27FC236}">
                <a16:creationId xmlns:a16="http://schemas.microsoft.com/office/drawing/2014/main" id="{019414EE-E81B-4671-B5C3-696723FE8B97}"/>
              </a:ext>
            </a:extLst>
          </p:cNvPr>
          <p:cNvGraphicFramePr>
            <a:graphicFrameLocks noGrp="1"/>
          </p:cNvGraphicFramePr>
          <p:nvPr/>
        </p:nvGraphicFramePr>
        <p:xfrm>
          <a:off x="465953" y="3369270"/>
          <a:ext cx="8922452" cy="2895605"/>
        </p:xfrm>
        <a:graphic>
          <a:graphicData uri="http://schemas.openxmlformats.org/drawingml/2006/table">
            <a:tbl>
              <a:tblPr firstRow="1" bandRow="1" bandCol="1">
                <a:tableStyleId>{7E9639D4-E3E2-4D34-9284-5A2195B3D0D7}</a:tableStyleId>
              </a:tblPr>
              <a:tblGrid>
                <a:gridCol w="2849246">
                  <a:extLst>
                    <a:ext uri="{9D8B030D-6E8A-4147-A177-3AD203B41FA5}">
                      <a16:colId xmlns:a16="http://schemas.microsoft.com/office/drawing/2014/main" val="3631363132"/>
                    </a:ext>
                  </a:extLst>
                </a:gridCol>
                <a:gridCol w="6073206">
                  <a:extLst>
                    <a:ext uri="{9D8B030D-6E8A-4147-A177-3AD203B41FA5}">
                      <a16:colId xmlns:a16="http://schemas.microsoft.com/office/drawing/2014/main" val="3450985420"/>
                    </a:ext>
                  </a:extLst>
                </a:gridCol>
              </a:tblGrid>
              <a:tr h="579121">
                <a:tc>
                  <a:txBody>
                    <a:bodyPr/>
                    <a:lstStyle/>
                    <a:p>
                      <a:pPr marL="0" marR="0">
                        <a:lnSpc>
                          <a:spcPct val="107000"/>
                        </a:lnSpc>
                        <a:spcBef>
                          <a:spcPts val="0"/>
                        </a:spcBef>
                        <a:spcAft>
                          <a:spcPts val="0"/>
                        </a:spcAft>
                      </a:pPr>
                      <a:r>
                        <a:rPr lang="en-US" sz="1800" dirty="0">
                          <a:effectLst/>
                        </a:rPr>
                        <a:t>Component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pPr marL="0" marR="0">
                        <a:lnSpc>
                          <a:spcPct val="107000"/>
                        </a:lnSpc>
                        <a:spcBef>
                          <a:spcPts val="0"/>
                        </a:spcBef>
                        <a:spcAft>
                          <a:spcPts val="0"/>
                        </a:spcAft>
                      </a:pPr>
                      <a:r>
                        <a:rPr lang="en-US" sz="1800" dirty="0">
                          <a:effectLst/>
                        </a:rPr>
                        <a:t>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extLst>
                  <a:ext uri="{0D108BD9-81ED-4DB2-BD59-A6C34878D82A}">
                    <a16:rowId xmlns:a16="http://schemas.microsoft.com/office/drawing/2014/main" val="3134143875"/>
                  </a:ext>
                </a:extLst>
              </a:tr>
              <a:tr h="579121">
                <a:tc>
                  <a:txBody>
                    <a:bodyPr/>
                    <a:lstStyle/>
                    <a:p>
                      <a:pPr marL="0" marR="0">
                        <a:lnSpc>
                          <a:spcPct val="107000"/>
                        </a:lnSpc>
                        <a:spcBef>
                          <a:spcPts val="0"/>
                        </a:spcBef>
                        <a:spcAft>
                          <a:spcPts val="0"/>
                        </a:spcAft>
                      </a:pPr>
                      <a:r>
                        <a:rPr lang="en-US" sz="1800" dirty="0">
                          <a:effectLst/>
                        </a:rPr>
                        <a:t>Processor architecture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pPr marL="0" marR="0">
                        <a:lnSpc>
                          <a:spcPct val="107000"/>
                        </a:lnSpc>
                        <a:spcBef>
                          <a:spcPts val="0"/>
                        </a:spcBef>
                        <a:spcAft>
                          <a:spcPts val="0"/>
                        </a:spcAft>
                      </a:pPr>
                      <a:r>
                        <a:rPr lang="en-US" sz="1800" dirty="0">
                          <a:effectLst/>
                        </a:rPr>
                        <a:t>64 bit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extLst>
                  <a:ext uri="{0D108BD9-81ED-4DB2-BD59-A6C34878D82A}">
                    <a16:rowId xmlns:a16="http://schemas.microsoft.com/office/drawing/2014/main" val="2035616951"/>
                  </a:ext>
                </a:extLst>
              </a:tr>
              <a:tr h="579121">
                <a:tc>
                  <a:txBody>
                    <a:bodyPr/>
                    <a:lstStyle/>
                    <a:p>
                      <a:pPr marL="0" marR="0">
                        <a:lnSpc>
                          <a:spcPct val="107000"/>
                        </a:lnSpc>
                        <a:spcBef>
                          <a:spcPts val="0"/>
                        </a:spcBef>
                        <a:spcAft>
                          <a:spcPts val="0"/>
                        </a:spcAft>
                      </a:pPr>
                      <a:r>
                        <a:rPr lang="en-US" sz="1800" dirty="0">
                          <a:effectLst/>
                        </a:rPr>
                        <a:t>Processor speed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pPr marL="0" marR="0">
                        <a:lnSpc>
                          <a:spcPct val="107000"/>
                        </a:lnSpc>
                        <a:spcBef>
                          <a:spcPts val="0"/>
                        </a:spcBef>
                        <a:spcAft>
                          <a:spcPts val="0"/>
                        </a:spcAft>
                      </a:pPr>
                      <a:r>
                        <a:rPr lang="en-US" sz="1800" dirty="0">
                          <a:effectLst/>
                        </a:rPr>
                        <a:t>1.4 gigahertz (GHz)</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extLst>
                  <a:ext uri="{0D108BD9-81ED-4DB2-BD59-A6C34878D82A}">
                    <a16:rowId xmlns:a16="http://schemas.microsoft.com/office/drawing/2014/main" val="1464389539"/>
                  </a:ext>
                </a:extLst>
              </a:tr>
              <a:tr h="579121">
                <a:tc>
                  <a:txBody>
                    <a:bodyPr/>
                    <a:lstStyle/>
                    <a:p>
                      <a:pPr marL="0" marR="0">
                        <a:lnSpc>
                          <a:spcPct val="107000"/>
                        </a:lnSpc>
                        <a:spcBef>
                          <a:spcPts val="0"/>
                        </a:spcBef>
                        <a:spcAft>
                          <a:spcPts val="0"/>
                        </a:spcAft>
                      </a:pPr>
                      <a:r>
                        <a:rPr lang="en-US" sz="1800" dirty="0">
                          <a:effectLst/>
                        </a:rPr>
                        <a:t>RAM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pPr marL="0" marR="0">
                        <a:lnSpc>
                          <a:spcPct val="107000"/>
                        </a:lnSpc>
                        <a:spcBef>
                          <a:spcPts val="0"/>
                        </a:spcBef>
                        <a:spcAft>
                          <a:spcPts val="0"/>
                        </a:spcAft>
                      </a:pPr>
                      <a:r>
                        <a:rPr lang="en-US" sz="1800" dirty="0">
                          <a:effectLst/>
                        </a:rPr>
                        <a:t>512 MB</a:t>
                      </a:r>
                    </a:p>
                  </a:txBody>
                  <a:tcPr marL="139891" marR="139891" marT="139891" marB="139891" anchor="ctr"/>
                </a:tc>
                <a:extLst>
                  <a:ext uri="{0D108BD9-81ED-4DB2-BD59-A6C34878D82A}">
                    <a16:rowId xmlns:a16="http://schemas.microsoft.com/office/drawing/2014/main" val="4016403182"/>
                  </a:ext>
                </a:extLst>
              </a:tr>
              <a:tr h="579121">
                <a:tc>
                  <a:txBody>
                    <a:bodyPr/>
                    <a:lstStyle/>
                    <a:p>
                      <a:pPr marL="0" marR="0">
                        <a:lnSpc>
                          <a:spcPct val="107000"/>
                        </a:lnSpc>
                        <a:spcBef>
                          <a:spcPts val="0"/>
                        </a:spcBef>
                        <a:spcAft>
                          <a:spcPts val="0"/>
                        </a:spcAft>
                      </a:pPr>
                      <a:r>
                        <a:rPr lang="en-US" sz="1800" dirty="0">
                          <a:effectLst/>
                        </a:rPr>
                        <a:t>Hard drive space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tc>
                  <a:txBody>
                    <a:bodyPr/>
                    <a:lstStyle/>
                    <a:p>
                      <a:pPr marL="0" marR="0">
                        <a:lnSpc>
                          <a:spcPct val="107000"/>
                        </a:lnSpc>
                        <a:spcBef>
                          <a:spcPts val="0"/>
                        </a:spcBef>
                        <a:spcAft>
                          <a:spcPts val="0"/>
                        </a:spcAft>
                      </a:pPr>
                      <a:r>
                        <a:rPr lang="en-US" sz="1800" dirty="0">
                          <a:effectLst/>
                        </a:rPr>
                        <a:t>32 GB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39891" marR="139891" marT="139891" marB="139891" anchor="ctr"/>
                </a:tc>
                <a:extLst>
                  <a:ext uri="{0D108BD9-81ED-4DB2-BD59-A6C34878D82A}">
                    <a16:rowId xmlns:a16="http://schemas.microsoft.com/office/drawing/2014/main" val="3924016305"/>
                  </a:ext>
                </a:extLst>
              </a:tr>
            </a:tbl>
          </a:graphicData>
        </a:graphic>
      </p:graphicFrame>
    </p:spTree>
    <p:extLst>
      <p:ext uri="{BB962C8B-B14F-4D97-AF65-F5344CB8AC3E}">
        <p14:creationId xmlns:p14="http://schemas.microsoft.com/office/powerpoint/2010/main" val="18095364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deployment options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Traditionally, new server versions always offered clean install. Windows Server 2019 also provides the option for an in-place upgrade.</a:t>
            </a:r>
          </a:p>
          <a:p>
            <a:pPr lvl="1"/>
            <a:r>
              <a:rPr lang="en-US" dirty="0"/>
              <a:t>Clean install: </a:t>
            </a:r>
          </a:p>
          <a:p>
            <a:pPr lvl="2"/>
            <a:r>
              <a:rPr lang="en-US" dirty="0"/>
              <a:t>Boot the machine or VM from the Windows Server 2019 media </a:t>
            </a:r>
          </a:p>
          <a:p>
            <a:pPr lvl="2"/>
            <a:r>
              <a:rPr lang="en-US" dirty="0"/>
              <a:t>Choose the installation language, time and currency formats, and keyboard layout</a:t>
            </a:r>
          </a:p>
          <a:p>
            <a:pPr lvl="2"/>
            <a:r>
              <a:rPr lang="en-US" dirty="0"/>
              <a:t>Choose the architecture (either Standard or Datacenter) with or without Desktop Experience</a:t>
            </a:r>
          </a:p>
          <a:p>
            <a:pPr lvl="2"/>
            <a:r>
              <a:rPr lang="en-US" dirty="0"/>
              <a:t>Accept the license</a:t>
            </a:r>
          </a:p>
          <a:p>
            <a:pPr lvl="2"/>
            <a:r>
              <a:rPr lang="en-US" dirty="0"/>
              <a:t>Choose custom installation</a:t>
            </a:r>
          </a:p>
          <a:p>
            <a:pPr lvl="2"/>
            <a:r>
              <a:rPr lang="en-US" dirty="0"/>
              <a:t>Choose the volume that will host the installation</a:t>
            </a:r>
          </a:p>
          <a:p>
            <a:pPr marL="0" lvl="1" indent="0">
              <a:buNone/>
            </a:pPr>
            <a:endParaRPr lang="en-US" dirty="0"/>
          </a:p>
        </p:txBody>
      </p:sp>
      <p:grpSp>
        <p:nvGrpSpPr>
          <p:cNvPr id="9" name="Group 8" descr="A diagram that depicts installing media for Windows Server 2019.">
            <a:extLst>
              <a:ext uri="{FF2B5EF4-FFF2-40B4-BE49-F238E27FC236}">
                <a16:creationId xmlns:a16="http://schemas.microsoft.com/office/drawing/2014/main" id="{EC14AC63-F577-4D22-BD86-5853882E439E}"/>
              </a:ext>
            </a:extLst>
          </p:cNvPr>
          <p:cNvGrpSpPr/>
          <p:nvPr/>
        </p:nvGrpSpPr>
        <p:grpSpPr>
          <a:xfrm>
            <a:off x="7386728" y="4157908"/>
            <a:ext cx="2597907" cy="1778568"/>
            <a:chOff x="7241683" y="4076751"/>
            <a:chExt cx="2547199" cy="1743852"/>
          </a:xfrm>
        </p:grpSpPr>
        <p:sp>
          <p:nvSpPr>
            <p:cNvPr id="11" name="Arrow: Left 10">
              <a:extLst>
                <a:ext uri="{FF2B5EF4-FFF2-40B4-BE49-F238E27FC236}">
                  <a16:creationId xmlns:a16="http://schemas.microsoft.com/office/drawing/2014/main" id="{2531E7DA-1137-4403-AB3E-D7F5C6798544}"/>
                </a:ext>
              </a:extLst>
            </p:cNvPr>
            <p:cNvSpPr/>
            <p:nvPr/>
          </p:nvSpPr>
          <p:spPr bwMode="auto">
            <a:xfrm>
              <a:off x="8211107" y="4203097"/>
              <a:ext cx="957155" cy="403448"/>
            </a:xfrm>
            <a:prstGeom prst="lef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E09C5753-CA2B-4F3D-BD4C-E26FA6933F18}"/>
                </a:ext>
              </a:extLst>
            </p:cNvPr>
            <p:cNvPicPr>
              <a:picLocks noChangeAspect="1"/>
            </p:cNvPicPr>
            <p:nvPr/>
          </p:nvPicPr>
          <p:blipFill>
            <a:blip r:embed="rId3"/>
            <a:stretch>
              <a:fillRect/>
            </a:stretch>
          </p:blipFill>
          <p:spPr>
            <a:xfrm>
              <a:off x="8211107" y="5174718"/>
              <a:ext cx="957155" cy="402371"/>
            </a:xfrm>
            <a:prstGeom prst="rect">
              <a:avLst/>
            </a:prstGeom>
          </p:spPr>
        </p:pic>
        <p:sp>
          <p:nvSpPr>
            <p:cNvPr id="12" name="server" title="Icon of a server tower">
              <a:extLst>
                <a:ext uri="{FF2B5EF4-FFF2-40B4-BE49-F238E27FC236}">
                  <a16:creationId xmlns:a16="http://schemas.microsoft.com/office/drawing/2014/main" id="{8F9AF56C-B5D3-430F-9506-8FE2C83B8B33}"/>
                </a:ext>
              </a:extLst>
            </p:cNvPr>
            <p:cNvSpPr>
              <a:spLocks noChangeAspect="1" noEditPoints="1"/>
            </p:cNvSpPr>
            <p:nvPr/>
          </p:nvSpPr>
          <p:spPr bwMode="auto">
            <a:xfrm>
              <a:off x="7241683" y="4076751"/>
              <a:ext cx="918121" cy="174385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sp>
          <p:nvSpPr>
            <p:cNvPr id="13" name="usb_key" title="Icon of a flash drive">
              <a:extLst>
                <a:ext uri="{FF2B5EF4-FFF2-40B4-BE49-F238E27FC236}">
                  <a16:creationId xmlns:a16="http://schemas.microsoft.com/office/drawing/2014/main" id="{B99E47BC-70AD-403B-B00F-DF3491E883C1}"/>
                </a:ext>
              </a:extLst>
            </p:cNvPr>
            <p:cNvSpPr>
              <a:spLocks noChangeAspect="1" noEditPoints="1"/>
            </p:cNvSpPr>
            <p:nvPr/>
          </p:nvSpPr>
          <p:spPr bwMode="auto">
            <a:xfrm>
              <a:off x="9398083" y="4948677"/>
              <a:ext cx="390799" cy="716793"/>
            </a:xfrm>
            <a:custGeom>
              <a:avLst/>
              <a:gdLst>
                <a:gd name="T0" fmla="*/ 131 w 143"/>
                <a:gd name="T1" fmla="*/ 266 h 266"/>
                <a:gd name="T2" fmla="*/ 12 w 143"/>
                <a:gd name="T3" fmla="*/ 266 h 266"/>
                <a:gd name="T4" fmla="*/ 0 w 143"/>
                <a:gd name="T5" fmla="*/ 253 h 266"/>
                <a:gd name="T6" fmla="*/ 0 w 143"/>
                <a:gd name="T7" fmla="*/ 82 h 266"/>
                <a:gd name="T8" fmla="*/ 12 w 143"/>
                <a:gd name="T9" fmla="*/ 70 h 266"/>
                <a:gd name="T10" fmla="*/ 131 w 143"/>
                <a:gd name="T11" fmla="*/ 70 h 266"/>
                <a:gd name="T12" fmla="*/ 143 w 143"/>
                <a:gd name="T13" fmla="*/ 82 h 266"/>
                <a:gd name="T14" fmla="*/ 143 w 143"/>
                <a:gd name="T15" fmla="*/ 253 h 266"/>
                <a:gd name="T16" fmla="*/ 131 w 143"/>
                <a:gd name="T17" fmla="*/ 266 h 266"/>
                <a:gd name="T18" fmla="*/ 124 w 143"/>
                <a:gd name="T19" fmla="*/ 70 h 266"/>
                <a:gd name="T20" fmla="*/ 124 w 143"/>
                <a:gd name="T21" fmla="*/ 0 h 266"/>
                <a:gd name="T22" fmla="*/ 17 w 143"/>
                <a:gd name="T23" fmla="*/ 0 h 266"/>
                <a:gd name="T24" fmla="*/ 17 w 143"/>
                <a:gd name="T25" fmla="*/ 70 h 266"/>
                <a:gd name="T26" fmla="*/ 56 w 143"/>
                <a:gd name="T27" fmla="*/ 33 h 266"/>
                <a:gd name="T28" fmla="*/ 51 w 143"/>
                <a:gd name="T29" fmla="*/ 33 h 266"/>
                <a:gd name="T30" fmla="*/ 51 w 143"/>
                <a:gd name="T31" fmla="*/ 38 h 266"/>
                <a:gd name="T32" fmla="*/ 56 w 143"/>
                <a:gd name="T33" fmla="*/ 38 h 266"/>
                <a:gd name="T34" fmla="*/ 56 w 143"/>
                <a:gd name="T35" fmla="*/ 33 h 266"/>
                <a:gd name="T36" fmla="*/ 91 w 143"/>
                <a:gd name="T37" fmla="*/ 33 h 266"/>
                <a:gd name="T38" fmla="*/ 87 w 143"/>
                <a:gd name="T39" fmla="*/ 33 h 266"/>
                <a:gd name="T40" fmla="*/ 87 w 143"/>
                <a:gd name="T41" fmla="*/ 38 h 266"/>
                <a:gd name="T42" fmla="*/ 91 w 143"/>
                <a:gd name="T43" fmla="*/ 38 h 266"/>
                <a:gd name="T44" fmla="*/ 91 w 143"/>
                <a:gd name="T45" fmla="*/ 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3" h="266">
                  <a:moveTo>
                    <a:pt x="131" y="266"/>
                  </a:moveTo>
                  <a:cubicBezTo>
                    <a:pt x="12" y="266"/>
                    <a:pt x="12" y="266"/>
                    <a:pt x="12" y="266"/>
                  </a:cubicBezTo>
                  <a:cubicBezTo>
                    <a:pt x="5" y="266"/>
                    <a:pt x="0" y="260"/>
                    <a:pt x="0" y="253"/>
                  </a:cubicBezTo>
                  <a:cubicBezTo>
                    <a:pt x="0" y="82"/>
                    <a:pt x="0" y="82"/>
                    <a:pt x="0" y="82"/>
                  </a:cubicBezTo>
                  <a:cubicBezTo>
                    <a:pt x="0" y="75"/>
                    <a:pt x="5" y="70"/>
                    <a:pt x="12" y="70"/>
                  </a:cubicBezTo>
                  <a:cubicBezTo>
                    <a:pt x="131" y="70"/>
                    <a:pt x="131" y="70"/>
                    <a:pt x="131" y="70"/>
                  </a:cubicBezTo>
                  <a:cubicBezTo>
                    <a:pt x="138" y="70"/>
                    <a:pt x="143" y="75"/>
                    <a:pt x="143" y="82"/>
                  </a:cubicBezTo>
                  <a:cubicBezTo>
                    <a:pt x="143" y="253"/>
                    <a:pt x="143" y="253"/>
                    <a:pt x="143" y="253"/>
                  </a:cubicBezTo>
                  <a:cubicBezTo>
                    <a:pt x="143" y="260"/>
                    <a:pt x="138" y="266"/>
                    <a:pt x="131" y="266"/>
                  </a:cubicBezTo>
                  <a:close/>
                  <a:moveTo>
                    <a:pt x="124" y="70"/>
                  </a:moveTo>
                  <a:cubicBezTo>
                    <a:pt x="124" y="0"/>
                    <a:pt x="124" y="0"/>
                    <a:pt x="124" y="0"/>
                  </a:cubicBezTo>
                  <a:cubicBezTo>
                    <a:pt x="17" y="0"/>
                    <a:pt x="17" y="0"/>
                    <a:pt x="17" y="0"/>
                  </a:cubicBezTo>
                  <a:cubicBezTo>
                    <a:pt x="17" y="70"/>
                    <a:pt x="17" y="70"/>
                    <a:pt x="17" y="70"/>
                  </a:cubicBezTo>
                  <a:moveTo>
                    <a:pt x="56" y="33"/>
                  </a:moveTo>
                  <a:cubicBezTo>
                    <a:pt x="51" y="33"/>
                    <a:pt x="51" y="33"/>
                    <a:pt x="51" y="33"/>
                  </a:cubicBezTo>
                  <a:cubicBezTo>
                    <a:pt x="51" y="38"/>
                    <a:pt x="51" y="38"/>
                    <a:pt x="51" y="38"/>
                  </a:cubicBezTo>
                  <a:cubicBezTo>
                    <a:pt x="56" y="38"/>
                    <a:pt x="56" y="38"/>
                    <a:pt x="56" y="38"/>
                  </a:cubicBezTo>
                  <a:lnTo>
                    <a:pt x="56" y="33"/>
                  </a:lnTo>
                  <a:close/>
                  <a:moveTo>
                    <a:pt x="91" y="33"/>
                  </a:moveTo>
                  <a:cubicBezTo>
                    <a:pt x="87" y="33"/>
                    <a:pt x="87" y="33"/>
                    <a:pt x="87" y="33"/>
                  </a:cubicBezTo>
                  <a:cubicBezTo>
                    <a:pt x="87" y="38"/>
                    <a:pt x="87" y="38"/>
                    <a:pt x="87" y="38"/>
                  </a:cubicBezTo>
                  <a:cubicBezTo>
                    <a:pt x="91" y="38"/>
                    <a:pt x="91" y="38"/>
                    <a:pt x="91" y="38"/>
                  </a:cubicBezTo>
                  <a:lnTo>
                    <a:pt x="91" y="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14" name="StorageOptical_E958" title="Icon of a hard disk">
              <a:extLst>
                <a:ext uri="{FF2B5EF4-FFF2-40B4-BE49-F238E27FC236}">
                  <a16:creationId xmlns:a16="http://schemas.microsoft.com/office/drawing/2014/main" id="{000D9C76-C28B-464C-A398-DAC9E01D4442}"/>
                </a:ext>
              </a:extLst>
            </p:cNvPr>
            <p:cNvSpPr>
              <a:spLocks noChangeAspect="1" noEditPoints="1"/>
            </p:cNvSpPr>
            <p:nvPr/>
          </p:nvSpPr>
          <p:spPr bwMode="auto">
            <a:xfrm>
              <a:off x="9344843" y="4162399"/>
              <a:ext cx="444039" cy="444146"/>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grpSp>
    </p:spTree>
    <p:extLst>
      <p:ext uri="{BB962C8B-B14F-4D97-AF65-F5344CB8AC3E}">
        <p14:creationId xmlns:p14="http://schemas.microsoft.com/office/powerpoint/2010/main" val="23469633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deployment options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In-place upgrade</a:t>
            </a:r>
          </a:p>
          <a:p>
            <a:pPr lvl="2"/>
            <a:r>
              <a:rPr lang="en-US" dirty="0"/>
              <a:t>Insert the disk or mount the ISO of Windows Server 2019 media and then run </a:t>
            </a:r>
            <a:r>
              <a:rPr lang="en-US" b="1" dirty="0"/>
              <a:t>Setup.exe</a:t>
            </a:r>
          </a:p>
          <a:p>
            <a:pPr lvl="2"/>
            <a:r>
              <a:rPr lang="en-US" dirty="0"/>
              <a:t>Respond to the prompt to download updates, drivers, and optional features</a:t>
            </a:r>
          </a:p>
          <a:p>
            <a:pPr lvl="2"/>
            <a:r>
              <a:rPr lang="en-US" dirty="0"/>
              <a:t>Choose the architecture (either</a:t>
            </a:r>
            <a:r>
              <a:rPr lang="en-US" b="1" dirty="0"/>
              <a:t> Standard </a:t>
            </a:r>
            <a:r>
              <a:rPr lang="en-US" dirty="0"/>
              <a:t>or </a:t>
            </a:r>
            <a:r>
              <a:rPr lang="en-US" b="1" dirty="0"/>
              <a:t>Datacenter</a:t>
            </a:r>
            <a:r>
              <a:rPr lang="en-US" dirty="0"/>
              <a:t>) with or without </a:t>
            </a:r>
            <a:r>
              <a:rPr lang="en-US" b="1" dirty="0"/>
              <a:t>Desktop Experience</a:t>
            </a:r>
          </a:p>
          <a:p>
            <a:pPr lvl="2"/>
            <a:r>
              <a:rPr lang="en-US" dirty="0"/>
              <a:t>Accept the license</a:t>
            </a:r>
          </a:p>
          <a:p>
            <a:pPr lvl="2"/>
            <a:r>
              <a:rPr lang="en-US" dirty="0"/>
              <a:t>Choose what to keep: personal files and apps, or nothing</a:t>
            </a:r>
          </a:p>
          <a:p>
            <a:pPr lvl="1"/>
            <a:endParaRPr lang="en-US" dirty="0"/>
          </a:p>
          <a:p>
            <a:pPr marL="0" lvl="1" indent="0">
              <a:buNone/>
            </a:pPr>
            <a:endParaRPr lang="en-US" dirty="0"/>
          </a:p>
        </p:txBody>
      </p:sp>
      <p:grpSp>
        <p:nvGrpSpPr>
          <p:cNvPr id="4" name="Group 3" descr="The slide includes a diagram that depicts updating to Windows Server 2019.">
            <a:extLst>
              <a:ext uri="{FF2B5EF4-FFF2-40B4-BE49-F238E27FC236}">
                <a16:creationId xmlns:a16="http://schemas.microsoft.com/office/drawing/2014/main" id="{96FFA616-0683-4175-AE84-743811A58F3A}"/>
              </a:ext>
            </a:extLst>
          </p:cNvPr>
          <p:cNvGrpSpPr/>
          <p:nvPr/>
        </p:nvGrpSpPr>
        <p:grpSpPr>
          <a:xfrm>
            <a:off x="4743084" y="4117408"/>
            <a:ext cx="3049425" cy="1828867"/>
            <a:chOff x="4649640" y="4037041"/>
            <a:chExt cx="2989904" cy="1793170"/>
          </a:xfrm>
        </p:grpSpPr>
        <p:pic>
          <p:nvPicPr>
            <p:cNvPr id="17" name="Picture 16">
              <a:extLst>
                <a:ext uri="{FF2B5EF4-FFF2-40B4-BE49-F238E27FC236}">
                  <a16:creationId xmlns:a16="http://schemas.microsoft.com/office/drawing/2014/main" id="{C8AF8B43-33C4-48CE-99E0-1EB86C10475C}"/>
                </a:ext>
              </a:extLst>
            </p:cNvPr>
            <p:cNvPicPr>
              <a:picLocks noChangeAspect="1"/>
            </p:cNvPicPr>
            <p:nvPr/>
          </p:nvPicPr>
          <p:blipFill>
            <a:blip r:embed="rId3"/>
            <a:stretch>
              <a:fillRect/>
            </a:stretch>
          </p:blipFill>
          <p:spPr>
            <a:xfrm>
              <a:off x="5675231" y="4595834"/>
              <a:ext cx="957155" cy="402371"/>
            </a:xfrm>
            <a:prstGeom prst="rect">
              <a:avLst/>
            </a:prstGeom>
          </p:spPr>
        </p:pic>
        <p:sp>
          <p:nvSpPr>
            <p:cNvPr id="8" name="server" title="Icon of a server tower">
              <a:extLst>
                <a:ext uri="{FF2B5EF4-FFF2-40B4-BE49-F238E27FC236}">
                  <a16:creationId xmlns:a16="http://schemas.microsoft.com/office/drawing/2014/main" id="{4F65EAD0-0FAB-4049-8F54-33B13554FE6B}"/>
                </a:ext>
              </a:extLst>
            </p:cNvPr>
            <p:cNvSpPr>
              <a:spLocks noChangeAspect="1" noEditPoints="1"/>
            </p:cNvSpPr>
            <p:nvPr/>
          </p:nvSpPr>
          <p:spPr bwMode="auto">
            <a:xfrm>
              <a:off x="4649640" y="4086359"/>
              <a:ext cx="918121" cy="174385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sp>
          <p:nvSpPr>
            <p:cNvPr id="9" name="server" title="Icon of a server tower">
              <a:extLst>
                <a:ext uri="{FF2B5EF4-FFF2-40B4-BE49-F238E27FC236}">
                  <a16:creationId xmlns:a16="http://schemas.microsoft.com/office/drawing/2014/main" id="{78672260-9767-44CC-87E4-7B8788A0E203}"/>
                </a:ext>
              </a:extLst>
            </p:cNvPr>
            <p:cNvSpPr>
              <a:spLocks noChangeAspect="1" noEditPoints="1"/>
            </p:cNvSpPr>
            <p:nvPr/>
          </p:nvSpPr>
          <p:spPr bwMode="auto">
            <a:xfrm>
              <a:off x="6721423" y="4037041"/>
              <a:ext cx="918121" cy="179317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1560362568"/>
      </p:ext>
    </p:extLst>
  </p:cSld>
  <p:clrMapOvr>
    <a:masterClrMapping/>
  </p:clrMapOvr>
  <p:transition>
    <p:fade/>
  </p:transition>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dcmitype/"/>
    <ds:schemaRef ds:uri="http://www.w3.org/XML/1998/namespace"/>
    <ds:schemaRef ds:uri="1623b5f4-7825-477d-b8f4-76af0b5f430a"/>
    <ds:schemaRef ds:uri="http://schemas.openxmlformats.org/package/2006/metadata/core-properties"/>
    <ds:schemaRef ds:uri="http://schemas.microsoft.com/office/2006/metadata/properties"/>
    <ds:schemaRef ds:uri="http://schemas.microsoft.com/office/infopath/2007/PartnerControls"/>
    <ds:schemaRef ds:uri="8d33d5b4-b403-4418-9083-d4f3492e7e23"/>
    <ds:schemaRef ds:uri="http://purl.org/dc/terms/"/>
  </ds:schemaRefs>
</ds:datastoreItem>
</file>

<file path=customXml/itemProps3.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WS-nnnT00A__M#</Template>
  <TotalTime>130</TotalTime>
  <Words>5803</Words>
  <Application>Microsoft Office PowerPoint</Application>
  <PresentationFormat>Custom</PresentationFormat>
  <Paragraphs>676</Paragraphs>
  <Slides>49</Slides>
  <Notes>49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Consolas</vt:lpstr>
      <vt:lpstr>Courier New</vt:lpstr>
      <vt:lpstr>Segoe UI</vt:lpstr>
      <vt:lpstr>Segoe UI Semibold</vt:lpstr>
      <vt:lpstr>Wingdings</vt:lpstr>
      <vt:lpstr>1_2007-theme</vt:lpstr>
      <vt:lpstr>WS-011 Windows Server 2019 administration</vt:lpstr>
      <vt:lpstr>Module 1: Windows Server administration</vt:lpstr>
      <vt:lpstr>Module overview</vt:lpstr>
      <vt:lpstr>Lesson 1: Introducing Windows Server 2019 </vt:lpstr>
      <vt:lpstr>Lesson 1 overview </vt:lpstr>
      <vt:lpstr>Windows Server 2019 editions</vt:lpstr>
      <vt:lpstr>Hardware requirements for Windows Server 2019</vt:lpstr>
      <vt:lpstr>Overview of deployment options (1 of 2)</vt:lpstr>
      <vt:lpstr>Overview of deployment options (2 of 2)</vt:lpstr>
      <vt:lpstr>Deployment accelerators (1 of 2)</vt:lpstr>
      <vt:lpstr>Deployment accelerators (2 of 2)</vt:lpstr>
      <vt:lpstr>Servicing channels for Windows Server</vt:lpstr>
      <vt:lpstr>Licensing and activation models for Windows Server (1 of 2)</vt:lpstr>
      <vt:lpstr>Licensing and activation models for Windows Server (2 of 2)</vt:lpstr>
      <vt:lpstr>What’s new in Windows Server 2019? (1 of 2)</vt:lpstr>
      <vt:lpstr>What’s new in Windows Server 2019? (2 of 2)</vt:lpstr>
      <vt:lpstr>Lesson 1: Test your knowledge</vt:lpstr>
      <vt:lpstr>Lesson 2: Overview of Windows Server Core</vt:lpstr>
      <vt:lpstr>Lesson 2 overview</vt:lpstr>
      <vt:lpstr> Server Core vs. Windows Server with Desktop Experience </vt:lpstr>
      <vt:lpstr>Server Core installation and post-installation tasks</vt:lpstr>
      <vt:lpstr>Install Features on Demand</vt:lpstr>
      <vt:lpstr>Use the sconfig tool in Server Core</vt:lpstr>
      <vt:lpstr>Demonstration: Configure Server Core </vt:lpstr>
      <vt:lpstr>Lesson 2: Test your knowledge</vt:lpstr>
      <vt:lpstr>Lesson 3: Overview of Windows Server administration principles and tools</vt:lpstr>
      <vt:lpstr>Lesson 3 overview</vt:lpstr>
      <vt:lpstr>Overview of the least-privilege administration concept</vt:lpstr>
      <vt:lpstr>Delegated privileges</vt:lpstr>
      <vt:lpstr>Demonstration: Delegate privileges</vt:lpstr>
      <vt:lpstr>Demonstration: Delegate privileges (2 of 2)</vt:lpstr>
      <vt:lpstr>Privileged access workstations</vt:lpstr>
      <vt:lpstr>Jump servers</vt:lpstr>
      <vt:lpstr>Overview of Windows Admin Center (1 of 2)</vt:lpstr>
      <vt:lpstr>Overview of Windows Admin Center (2 of 2)</vt:lpstr>
      <vt:lpstr>Server Manager</vt:lpstr>
      <vt:lpstr>Remote Server Administration Tools</vt:lpstr>
      <vt:lpstr>Windows PowerShell (1 of 2)</vt:lpstr>
      <vt:lpstr>Windows PowerShell (2 of 2)</vt:lpstr>
      <vt:lpstr>Demonstration: Manage servers remotely</vt:lpstr>
      <vt:lpstr>Lesson 3: Test your knowledge</vt:lpstr>
      <vt:lpstr>Instructor-led labs: Deploying and configuring Windows Server</vt:lpstr>
      <vt:lpstr>Lab: Deploying and configuring Windows Server </vt:lpstr>
      <vt:lpstr>Lab scenario</vt:lpstr>
      <vt:lpstr>Module-review questions (1 of 2)</vt:lpstr>
      <vt:lpstr>Module-review questions (2 of 2)</vt:lpstr>
      <vt:lpstr>Module-review answers (1 of 2)</vt:lpstr>
      <vt:lpstr>Module-review answers (2 of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Windows Server Administration</dc:title>
  <dc:creator>Vineesh</dc:creator>
  <cp:lastModifiedBy>Lakshmy Nair</cp:lastModifiedBy>
  <cp:revision>33</cp:revision>
  <dcterms:created xsi:type="dcterms:W3CDTF">2020-06-17T10:17:37Z</dcterms:created>
  <dcterms:modified xsi:type="dcterms:W3CDTF">2020-06-23T16:35:33Z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