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780" r:id="rId4"/>
  </p:sldMasterIdLst>
  <p:notesMasterIdLst>
    <p:notesMasterId r:id="rId75"/>
  </p:notesMasterIdLst>
  <p:handoutMasterIdLst>
    <p:handoutMasterId r:id="rId76"/>
  </p:handoutMasterIdLst>
  <p:sldIdLst>
    <p:sldId id="1625" r:id="rId5"/>
    <p:sldId id="1762" r:id="rId6"/>
    <p:sldId id="257" r:id="rId7"/>
    <p:sldId id="1803" r:id="rId8"/>
    <p:sldId id="258" r:id="rId9"/>
    <p:sldId id="259" r:id="rId10"/>
    <p:sldId id="260" r:id="rId11"/>
    <p:sldId id="261" r:id="rId12"/>
    <p:sldId id="262" r:id="rId13"/>
    <p:sldId id="263" r:id="rId14"/>
    <p:sldId id="264" r:id="rId15"/>
    <p:sldId id="265" r:id="rId16"/>
    <p:sldId id="266" r:id="rId17"/>
    <p:sldId id="1805" r:id="rId18"/>
    <p:sldId id="1820" r:id="rId19"/>
    <p:sldId id="1812" r:id="rId20"/>
    <p:sldId id="302" r:id="rId21"/>
    <p:sldId id="289" r:id="rId22"/>
    <p:sldId id="290" r:id="rId23"/>
    <p:sldId id="291" r:id="rId24"/>
    <p:sldId id="292" r:id="rId25"/>
    <p:sldId id="293" r:id="rId26"/>
    <p:sldId id="294" r:id="rId27"/>
    <p:sldId id="295" r:id="rId28"/>
    <p:sldId id="1806" r:id="rId29"/>
    <p:sldId id="297" r:id="rId30"/>
    <p:sldId id="298" r:id="rId31"/>
    <p:sldId id="1819" r:id="rId32"/>
    <p:sldId id="1813" r:id="rId33"/>
    <p:sldId id="303" r:id="rId34"/>
    <p:sldId id="299" r:id="rId35"/>
    <p:sldId id="304" r:id="rId36"/>
    <p:sldId id="300" r:id="rId37"/>
    <p:sldId id="301" r:id="rId38"/>
    <p:sldId id="1821" r:id="rId39"/>
    <p:sldId id="1814" r:id="rId40"/>
    <p:sldId id="305" r:id="rId41"/>
    <p:sldId id="307" r:id="rId42"/>
    <p:sldId id="308" r:id="rId43"/>
    <p:sldId id="309" r:id="rId44"/>
    <p:sldId id="310" r:id="rId45"/>
    <p:sldId id="1807" r:id="rId46"/>
    <p:sldId id="1824" r:id="rId47"/>
    <p:sldId id="1825" r:id="rId48"/>
    <p:sldId id="1826" r:id="rId49"/>
    <p:sldId id="312" r:id="rId50"/>
    <p:sldId id="313" r:id="rId51"/>
    <p:sldId id="314" r:id="rId52"/>
    <p:sldId id="315" r:id="rId53"/>
    <p:sldId id="1822" r:id="rId54"/>
    <p:sldId id="1815" r:id="rId55"/>
    <p:sldId id="306" r:id="rId56"/>
    <p:sldId id="316" r:id="rId57"/>
    <p:sldId id="317" r:id="rId58"/>
    <p:sldId id="318" r:id="rId59"/>
    <p:sldId id="1808" r:id="rId60"/>
    <p:sldId id="320" r:id="rId61"/>
    <p:sldId id="321" r:id="rId62"/>
    <p:sldId id="322" r:id="rId63"/>
    <p:sldId id="1809" r:id="rId64"/>
    <p:sldId id="1823" r:id="rId65"/>
    <p:sldId id="1790" r:id="rId66"/>
    <p:sldId id="282" r:id="rId67"/>
    <p:sldId id="283" r:id="rId68"/>
    <p:sldId id="285" r:id="rId69"/>
    <p:sldId id="1794" r:id="rId70"/>
    <p:sldId id="286" r:id="rId71"/>
    <p:sldId id="1818" r:id="rId72"/>
    <p:sldId id="1816" r:id="rId73"/>
    <p:sldId id="1599" r:id="rId74"/>
  </p:sldIdLst>
  <p:sldSz cx="12436475" cy="6994525"/>
  <p:notesSz cx="6858000" cy="9144000"/>
  <p:custDataLst>
    <p:tags r:id="rId77"/>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Tarina Matthys" initials="TM" lastIdx="31" clrIdx="7">
    <p:extLst>
      <p:ext uri="{19B8F6BF-5375-455C-9EA6-DF929625EA0E}">
        <p15:presenceInfo xmlns:p15="http://schemas.microsoft.com/office/powerpoint/2012/main" userId="S::v-tamat@microsoft.com::0b128bab-cf24-409a-8e01-2a9073d236d2" providerId="AD"/>
      </p:ext>
    </p:extLst>
  </p:cmAuthor>
  <p:cmAuthor id="1" name="Mary Feil-Jacobs" initials="MFJ" lastIdx="43" clrIdx="1"/>
  <p:cmAuthor id="8" name="Karin Carlson" initials="KC" lastIdx="1" clrIdx="8">
    <p:extLst>
      <p:ext uri="{19B8F6BF-5375-455C-9EA6-DF929625EA0E}">
        <p15:presenceInfo xmlns:p15="http://schemas.microsoft.com/office/powerpoint/2012/main" userId="Karin Carlson" providerId="None"/>
      </p:ext>
    </p:extLst>
  </p:cmAuthor>
  <p:cmAuthor id="2" name="Monica Lueder" initials="ML" lastIdx="22" clrIdx="2"/>
  <p:cmAuthor id="3" name="Mary Feil-Jacobs" initials="MF" lastIdx="22" clrIdx="3"/>
  <p:cmAuthor id="4" name="Angela Powell" initials="AP" lastIdx="9" clrIdx="4"/>
  <p:cmAuthor id="5" name="Lakshmy Nair" initials="LN" lastIdx="6" clrIdx="5">
    <p:extLst>
      <p:ext uri="{19B8F6BF-5375-455C-9EA6-DF929625EA0E}">
        <p15:presenceInfo xmlns:p15="http://schemas.microsoft.com/office/powerpoint/2012/main" userId="Lakshmy Nair" providerId="None"/>
      </p:ext>
    </p:extLst>
  </p:cmAuthor>
  <p:cmAuthor id="6" name="Cecily Novak" initials="CN" lastIdx="1" clrIdx="6">
    <p:extLst>
      <p:ext uri="{19B8F6BF-5375-455C-9EA6-DF929625EA0E}">
        <p15:presenceInfo xmlns:p15="http://schemas.microsoft.com/office/powerpoint/2012/main" userId="af36aa45e0dfee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330099"/>
    <a:srgbClr val="0078D4"/>
    <a:srgbClr val="0777D3"/>
    <a:srgbClr val="FFF100"/>
    <a:srgbClr val="59B4D9"/>
    <a:srgbClr val="EBEBEB"/>
    <a:srgbClr val="FFFFFF"/>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9308" autoAdjust="0"/>
  </p:normalViewPr>
  <p:slideViewPr>
    <p:cSldViewPr snapToGrid="0">
      <p:cViewPr varScale="1">
        <p:scale>
          <a:sx n="72" d="100"/>
          <a:sy n="72" d="100"/>
        </p:scale>
        <p:origin x="965" y="53"/>
      </p:cViewPr>
      <p:guideLst/>
    </p:cSldViewPr>
  </p:slideViewPr>
  <p:outlineViewPr>
    <p:cViewPr>
      <p:scale>
        <a:sx n="33" d="100"/>
        <a:sy n="33" d="100"/>
      </p:scale>
      <p:origin x="0" y="-36922"/>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p:scale>
          <a:sx n="80" d="100"/>
          <a:sy n="80" d="100"/>
        </p:scale>
        <p:origin x="2755" y="-5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Module 2: Identity services in Windows Server</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a:latin typeface="Segoe UI" pitchFamily="34" charset="0"/>
              </a:rPr>
              <a:t>Course #</a:t>
            </a: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12"/>
          <p:cNvSpPr>
            <a:spLocks noGrp="1"/>
          </p:cNvSpPr>
          <p:nvPr>
            <p:ph type="sldNum" sz="quarter" idx="5"/>
          </p:nvPr>
        </p:nvSpPr>
        <p:spPr>
          <a:xfrm>
            <a:off x="5909309" y="8846819"/>
            <a:ext cx="947103" cy="295593"/>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
        <p:nvSpPr>
          <p:cNvPr id="10" name="Footer Placeholder 9"/>
          <p:cNvSpPr>
            <a:spLocks noGrp="1"/>
          </p:cNvSpPr>
          <p:nvPr>
            <p:ph type="ftr" sz="quarter" idx="4"/>
          </p:nvPr>
        </p:nvSpPr>
        <p:spPr>
          <a:xfrm>
            <a:off x="109220" y="8846820"/>
            <a:ext cx="5811520" cy="195944"/>
          </a:xfrm>
          <a:prstGeom prst="rect">
            <a:avLst/>
          </a:prstGeom>
        </p:spPr>
        <p:txBody>
          <a:bodyPr vert="horz" lIns="91440" tIns="45720" rIns="91440" bIns="45720" rtlCol="0" anchor="b"/>
          <a:lstStyle>
            <a:lvl1pPr marL="571500" marR="0" indent="0" algn="l" defTabSz="932742" rtl="0" eaLnBrk="1" fontAlgn="auto" latinLnBrk="0" hangingPunct="1">
              <a:lnSpc>
                <a:spcPct val="100000"/>
              </a:lnSpc>
              <a:spcBef>
                <a:spcPts val="0"/>
              </a:spcBef>
              <a:spcAft>
                <a:spcPts val="0"/>
              </a:spcAft>
              <a:buClrTx/>
              <a:buSzTx/>
              <a:buFontTx/>
              <a:buNone/>
              <a:tabLst/>
              <a:defRPr sz="1200"/>
            </a:lvl1p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Notes Placeholder 11"/>
          <p:cNvSpPr>
            <a:spLocks noGrp="1"/>
          </p:cNvSpPr>
          <p:nvPr>
            <p:ph type="body" sz="quarter" idx="3"/>
          </p:nvPr>
        </p:nvSpPr>
        <p:spPr>
          <a:xfrm>
            <a:off x="190500" y="1943100"/>
            <a:ext cx="6477000" cy="680407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Image Placeholder 1">
            <a:extLst>
              <a:ext uri="{FF2B5EF4-FFF2-40B4-BE49-F238E27FC236}">
                <a16:creationId xmlns:a16="http://schemas.microsoft.com/office/drawing/2014/main" id="{5551E636-9FD4-47A6-8CA4-4979951D8312}"/>
              </a:ext>
            </a:extLst>
          </p:cNvPr>
          <p:cNvSpPr>
            <a:spLocks noGrp="1" noRot="1" noChangeAspect="1"/>
          </p:cNvSpPr>
          <p:nvPr>
            <p:ph type="sldImg" idx="2"/>
          </p:nvPr>
        </p:nvSpPr>
        <p:spPr>
          <a:xfrm>
            <a:off x="3810000" y="64908"/>
            <a:ext cx="2971800" cy="1671638"/>
          </a:xfrm>
          <a:prstGeom prst="rect">
            <a:avLst/>
          </a:prstGeom>
          <a:noFill/>
          <a:ln w="12700">
            <a:solidFill>
              <a:prstClr val="black"/>
            </a:solidFill>
          </a:ln>
        </p:spPr>
        <p:txBody>
          <a:bodyPr vert="horz" lIns="91440" tIns="45720" rIns="91440" bIns="45720" rtlCol="0" anchor="ctr"/>
          <a:lstStyle/>
          <a:p>
            <a:endParaRPr lang="en-US" dirty="0"/>
          </a:p>
        </p:txBody>
      </p:sp>
      <p:sp>
        <p:nvSpPr>
          <p:cNvPr id="8" name="Header Placeholder 7"/>
          <p:cNvSpPr>
            <a:spLocks noGrp="1"/>
          </p:cNvSpPr>
          <p:nvPr>
            <p:ph type="hdr" sz="quarter"/>
          </p:nvPr>
        </p:nvSpPr>
        <p:spPr>
          <a:xfrm>
            <a:off x="76199" y="81348"/>
            <a:ext cx="3596640" cy="249284"/>
          </a:xfrm>
          <a:prstGeom prst="rect">
            <a:avLst/>
          </a:prstGeom>
        </p:spPr>
        <p:txBody>
          <a:bodyPr vert="horz" lIns="91440" tIns="45720" rIns="91440" bIns="45720" rtlCol="0"/>
          <a:lstStyle>
            <a:lvl1pPr algn="l">
              <a:defRPr sz="1200" b="1">
                <a:solidFill>
                  <a:srgbClr val="336699"/>
                </a:solidFill>
                <a:latin typeface="Segoe UI Semibold" panose="020B0702040204020203" pitchFamily="34" charset="0"/>
                <a:cs typeface="Segoe UI Semibold" panose="020B0702040204020203" pitchFamily="34" charset="0"/>
              </a:defRPr>
            </a:lvl1pPr>
          </a:lstStyle>
          <a:p>
            <a:r>
              <a:rPr lang="en-CA" dirty="0"/>
              <a:t>WS-011 Windows Server 2019 Administration</a:t>
            </a:r>
            <a:endParaRPr lang="en-US" dirty="0"/>
          </a:p>
        </p:txBody>
      </p:sp>
      <p:sp>
        <p:nvSpPr>
          <p:cNvPr id="7" name="Date Placeholder 5">
            <a:extLst>
              <a:ext uri="{FF2B5EF4-FFF2-40B4-BE49-F238E27FC236}">
                <a16:creationId xmlns:a16="http://schemas.microsoft.com/office/drawing/2014/main" id="{5602C2AC-C2E0-4863-808F-2514AE49FBC5}"/>
              </a:ext>
            </a:extLst>
          </p:cNvPr>
          <p:cNvSpPr>
            <a:spLocks noGrp="1"/>
          </p:cNvSpPr>
          <p:nvPr/>
        </p:nvSpPr>
        <p:spPr>
          <a:xfrm>
            <a:off x="76200" y="369838"/>
            <a:ext cx="3596639" cy="249284"/>
          </a:xfrm>
          <a:prstGeom prst="rect">
            <a:avLst/>
          </a:prstGeom>
        </p:spPr>
        <p:txBody>
          <a:bodyPr vert="horz" lIns="91440" tIns="45720" rIns="91440" bIns="45720" rtlCol="0"/>
          <a:lstStyle>
            <a:defPPr>
              <a:defRPr lang="en-US"/>
            </a:defPPr>
            <a:lvl1pPr marL="0" algn="l" defTabSz="932742" rtl="0" eaLnBrk="1" latinLnBrk="0" hangingPunct="1">
              <a:defRPr sz="1200" kern="1200">
                <a:solidFill>
                  <a:schemeClr val="tx1"/>
                </a:solidFill>
                <a:latin typeface="Segoe UI Semibold" panose="020B0702040204020203" pitchFamily="34" charset="0"/>
                <a:ea typeface="+mn-ea"/>
                <a:cs typeface="Segoe UI Semibold" panose="020B0702040204020203"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t>2: Identity services in Windows Server</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600"/>
      </a:spcAft>
      <a:defRPr sz="1000" kern="1200" baseline="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contoso.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dc1.contoso.com/"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a-dc1.contoso.com/" TargetMode="External"/><Relationship Id="rId5" Type="http://schemas.openxmlformats.org/officeDocument/2006/relationships/hyperlink" Target="http://contoso.com/" TargetMode="External"/><Relationship Id="rId4" Type="http://schemas.openxmlformats.org/officeDocument/2006/relationships/hyperlink" Target="http://sea-adm1.contoso.com/"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contoso.co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contoso.co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contoso.com/"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ea-adm1.contoso.com/"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a:xfrm>
            <a:off x="685800" y="4343400"/>
            <a:ext cx="5486400" cy="4114800"/>
          </a:xfrm>
        </p:spPr>
        <p:txBody>
          <a:bodyPr/>
          <a:lstStyle/>
          <a:p>
            <a:pPr>
              <a:spcAft>
                <a:spcPts val="340"/>
              </a:spcAft>
              <a:defRPr/>
            </a:pPr>
            <a:endParaRPr lang="en-US" dirty="0">
              <a:solidFill>
                <a:srgbClr val="7030A0"/>
              </a:solidFill>
            </a:endParaRPr>
          </a:p>
        </p:txBody>
      </p:sp>
      <p:sp>
        <p:nvSpPr>
          <p:cNvPr id="4" name="Header Placeholder 3"/>
          <p:cNvSpPr>
            <a:spLocks noGrp="1"/>
          </p:cNvSpPr>
          <p:nvPr>
            <p:ph type="hdr" sz="quarter" idx="10"/>
          </p:nvPr>
        </p:nvSpPr>
        <p:spPr/>
        <p:txBody>
          <a:bodyPr/>
          <a:lstStyle/>
          <a:p>
            <a:r>
              <a:rPr lang="en-US" dirty="0"/>
              <a:t>Module 2: Identity services in Windows Server</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4533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Reinforce the concept that the schema defines the rules and syntax of the </a:t>
            </a:r>
            <a:r>
              <a:rPr lang="en-US" sz="1000" i="0" kern="1200" baseline="0" dirty="0">
                <a:solidFill>
                  <a:schemeClr val="tx1"/>
                </a:solidFill>
                <a:effectLst/>
                <a:latin typeface="Segoe UI" panose="020B0502040204020203" pitchFamily="34" charset="0"/>
                <a:ea typeface="+mn-ea"/>
                <a:cs typeface="+mn-cs"/>
              </a:rPr>
              <a:t>AD DS </a:t>
            </a:r>
            <a:r>
              <a:rPr lang="en-US" sz="1000" b="0" i="0" kern="1200" baseline="0" dirty="0">
                <a:solidFill>
                  <a:schemeClr val="tx1"/>
                </a:solidFill>
                <a:effectLst/>
                <a:latin typeface="Segoe UI" panose="020B0502040204020203" pitchFamily="34" charset="0"/>
                <a:ea typeface="+mn-ea"/>
                <a:cs typeface="+mn-cs"/>
              </a:rPr>
              <a:t>database and provides the blueprint for the objects within it. Optionally, you can demonstrate the Active Directory Schema snap-in to depict how the objects consist of attributes. You can also illustrate the hierarchy of objects and the inherited attributes. For example, the parent object for User is Organizational Person, the parent object for Organizational Person is Person, and the parent object for Person is an object called Top. Point out that each level in the hierarchy defines attributes. This means that the User object contains all the attributes that are defined on the User class and all the attributes defined further up in the hierarchy (Organizational Person, Person, Top).</a:t>
            </a:r>
          </a:p>
          <a:p>
            <a:r>
              <a:rPr lang="en-US" sz="1000" b="0" i="0" kern="1200" baseline="0" dirty="0">
                <a:solidFill>
                  <a:schemeClr val="tx1"/>
                </a:solidFill>
                <a:effectLst/>
                <a:latin typeface="Segoe UI" panose="020B0502040204020203" pitchFamily="34" charset="0"/>
                <a:ea typeface="+mn-ea"/>
                <a:cs typeface="+mn-cs"/>
              </a:rPr>
              <a:t>Note: If you want to demonstrate the schema, on </a:t>
            </a:r>
            <a:r>
              <a:rPr lang="en-US" sz="1000" b="1" i="0" kern="1200" baseline="0" dirty="0">
                <a:solidFill>
                  <a:schemeClr val="tx1"/>
                </a:solidFill>
                <a:effectLst/>
                <a:latin typeface="Segoe UI" panose="020B0502040204020203" pitchFamily="34" charset="0"/>
                <a:ea typeface="+mn-ea"/>
                <a:cs typeface="+mn-cs"/>
              </a:rPr>
              <a:t>SEA-ADM1</a:t>
            </a:r>
            <a:r>
              <a:rPr lang="en-US" sz="1000" b="0" i="0" kern="1200" baseline="0" dirty="0">
                <a:solidFill>
                  <a:schemeClr val="tx1"/>
                </a:solidFill>
                <a:effectLst/>
                <a:latin typeface="Segoe UI" panose="020B0502040204020203" pitchFamily="34" charset="0"/>
                <a:ea typeface="+mn-ea"/>
                <a:cs typeface="+mn-cs"/>
              </a:rPr>
              <a:t>, in an elevated command prompt, run </a:t>
            </a:r>
            <a:r>
              <a:rPr lang="en-US" sz="1000" b="1" i="0" kern="1200" baseline="0" dirty="0">
                <a:solidFill>
                  <a:schemeClr val="tx1"/>
                </a:solidFill>
                <a:effectLst/>
                <a:latin typeface="Segoe UI" panose="020B0502040204020203" pitchFamily="34" charset="0"/>
                <a:ea typeface="+mn-ea"/>
                <a:cs typeface="+mn-cs"/>
              </a:rPr>
              <a:t>regsvr32 schmmgmt.dll</a:t>
            </a:r>
            <a:r>
              <a:rPr lang="en-US" sz="1000" b="0" i="0" kern="1200" baseline="0" dirty="0">
                <a:solidFill>
                  <a:schemeClr val="tx1"/>
                </a:solidFill>
                <a:effectLst/>
                <a:latin typeface="Segoe UI" panose="020B0502040204020203" pitchFamily="34" charset="0"/>
                <a:ea typeface="+mn-ea"/>
                <a:cs typeface="+mn-cs"/>
              </a:rPr>
              <a:t>. Then, open the management console and add the Active Directory Schema to the console.</a:t>
            </a:r>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5142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Consider opening the Active Directory Sites and Services tool to show students the replication structure.</a:t>
            </a:r>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35072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In the first phase of sign in, the user account is authenticated to the domain controller. In the second phase, the user account applies to the domain controller for a ticket to gain authorization to connect with the local computer.</a:t>
            </a:r>
          </a:p>
          <a:p>
            <a:r>
              <a:rPr lang="en-US" sz="1000" b="0" i="0" kern="1200" baseline="0" dirty="0">
                <a:solidFill>
                  <a:schemeClr val="tx1"/>
                </a:solidFill>
                <a:effectLst/>
                <a:latin typeface="Segoe UI" panose="020B0502040204020203" pitchFamily="34" charset="0"/>
                <a:ea typeface="+mn-ea"/>
                <a:cs typeface="+mn-cs"/>
              </a:rPr>
              <a:t>A centralized directory service such as AD DS provides a single identity store, authentication service, and point of management for administration. Emphasize the advantages of a single identity store for security enhancement and manageability.</a:t>
            </a:r>
          </a:p>
          <a:p>
            <a:r>
              <a:rPr lang="en-US" sz="1000" b="0" i="0" kern="1200" baseline="0" dirty="0">
                <a:solidFill>
                  <a:schemeClr val="tx1"/>
                </a:solidFill>
                <a:effectLst/>
                <a:latin typeface="Segoe UI" panose="020B0502040204020203" pitchFamily="34" charset="0"/>
                <a:ea typeface="+mn-ea"/>
                <a:cs typeface="+mn-cs"/>
              </a:rPr>
              <a:t>Explain the numbered sequence on the slide to your students.</a:t>
            </a:r>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93296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Consider demonstrating each tool on SEA-ADM1 as you discuss it. The next topic provides the steps for this demonstration.</a:t>
            </a:r>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94118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a:xfrm>
            <a:off x="190500" y="1943100"/>
            <a:ext cx="6477000" cy="6903718"/>
          </a:xfrm>
        </p:spPr>
        <p:txBody>
          <a:bodyPr/>
          <a:lstStyle/>
          <a:p>
            <a:r>
              <a:rPr lang="en-US" sz="1000" b="0" i="0" kern="1200" baseline="0" dirty="0">
                <a:solidFill>
                  <a:schemeClr val="tx1"/>
                </a:solidFill>
                <a:effectLst/>
                <a:latin typeface="Segoe UI" panose="020B0502040204020203" pitchFamily="34" charset="0"/>
                <a:ea typeface="+mn-ea"/>
                <a:cs typeface="+mn-cs"/>
              </a:rPr>
              <a:t>When you complete this demonstration, leave the virtual machines running for later demonstrations. Be sure to point out the visual difference between an OU and a container: a folder with a book (or square) on it represents an OU, and a blank folder represents an OU.</a:t>
            </a:r>
          </a:p>
          <a:p>
            <a:r>
              <a:rPr lang="en-US" sz="1000" b="1" i="0" kern="1200" baseline="0" dirty="0">
                <a:solidFill>
                  <a:schemeClr val="tx1"/>
                </a:solidFill>
                <a:effectLst/>
                <a:latin typeface="Segoe UI" panose="020B0502040204020203" pitchFamily="34" charset="0"/>
                <a:ea typeface="+mn-ea"/>
                <a:cs typeface="+mn-cs"/>
              </a:rPr>
              <a:t>Demonstration Steps</a:t>
            </a:r>
            <a:endParaRPr lang="en-US" sz="1000" b="0" i="0" kern="1200" baseline="0" dirty="0">
              <a:solidFill>
                <a:schemeClr val="tx1"/>
              </a:solidFill>
              <a:effectLst/>
              <a:latin typeface="Segoe UI" panose="020B0502040204020203" pitchFamily="34" charset="0"/>
              <a:ea typeface="+mn-ea"/>
              <a:cs typeface="+mn-cs"/>
            </a:endParaRPr>
          </a:p>
          <a:p>
            <a:r>
              <a:rPr lang="en-US" sz="1000" b="1" i="0" kern="1200" baseline="0" dirty="0">
                <a:solidFill>
                  <a:schemeClr val="tx1"/>
                </a:solidFill>
                <a:effectLst/>
                <a:latin typeface="Segoe UI" panose="020B0502040204020203" pitchFamily="34" charset="0"/>
                <a:ea typeface="+mn-ea"/>
                <a:cs typeface="+mn-cs"/>
              </a:rPr>
              <a:t>Navigate within the Active Directory Administrative Center</a:t>
            </a:r>
            <a:endParaRPr lang="en-US" sz="1000" b="0" i="0" kern="1200" baseline="0" dirty="0">
              <a:solidFill>
                <a:schemeClr val="tx1"/>
              </a:solidFill>
              <a:effectLst/>
              <a:latin typeface="Segoe UI" panose="020B0502040204020203" pitchFamily="34" charset="0"/>
              <a:ea typeface="+mn-ea"/>
              <a:cs typeface="+mn-cs"/>
            </a:endParaRP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a:t>
            </a:r>
            <a:r>
              <a:rPr lang="en-US" sz="1000" b="1" i="0" kern="1200" baseline="0" dirty="0">
                <a:solidFill>
                  <a:schemeClr val="tx1"/>
                </a:solidFill>
                <a:effectLst/>
                <a:latin typeface="Segoe UI" panose="020B0502040204020203" pitchFamily="34" charset="0"/>
                <a:ea typeface="+mn-ea"/>
                <a:cs typeface="+mn-cs"/>
              </a:rPr>
              <a:t>SEA-ADM1</a:t>
            </a:r>
            <a:r>
              <a:rPr lang="en-US" sz="1000" b="0" i="0" kern="1200" baseline="0" dirty="0">
                <a:solidFill>
                  <a:schemeClr val="tx1"/>
                </a:solidFill>
                <a:effectLst/>
                <a:latin typeface="Segoe UI" panose="020B0502040204020203" pitchFamily="34" charset="0"/>
                <a:ea typeface="+mn-ea"/>
                <a:cs typeface="+mn-cs"/>
              </a:rPr>
              <a:t>, sign in as </a:t>
            </a:r>
            <a:r>
              <a:rPr lang="en-US" sz="1000" b="1" i="0" kern="1200" baseline="0" dirty="0">
                <a:solidFill>
                  <a:schemeClr val="tx1"/>
                </a:solidFill>
                <a:effectLst/>
                <a:latin typeface="Segoe UI" panose="020B0502040204020203" pitchFamily="34" charset="0"/>
                <a:ea typeface="+mn-ea"/>
                <a:cs typeface="+mn-cs"/>
              </a:rPr>
              <a:t>Contoso\administrator</a:t>
            </a:r>
            <a:r>
              <a:rPr lang="en-US" sz="1000" b="0" i="0" kern="1200" baseline="0" dirty="0">
                <a:solidFill>
                  <a:schemeClr val="tx1"/>
                </a:solidFill>
                <a:effectLst/>
                <a:latin typeface="Segoe UI" panose="020B0502040204020203" pitchFamily="34" charset="0"/>
                <a:ea typeface="+mn-ea"/>
                <a:cs typeface="+mn-cs"/>
              </a:rPr>
              <a:t> and then, in </a:t>
            </a:r>
            <a:r>
              <a:rPr lang="en-US" sz="1000" b="1" i="0" kern="1200" baseline="0" dirty="0">
                <a:solidFill>
                  <a:schemeClr val="tx1"/>
                </a:solidFill>
                <a:effectLst/>
                <a:latin typeface="Segoe UI" panose="020B0502040204020203" pitchFamily="34" charset="0"/>
                <a:ea typeface="+mn-ea"/>
                <a:cs typeface="+mn-cs"/>
              </a:rPr>
              <a:t>Server Manager</a:t>
            </a:r>
            <a:r>
              <a:rPr lang="en-US" sz="1000" b="0" i="0" kern="1200" baseline="0" dirty="0">
                <a:solidFill>
                  <a:schemeClr val="tx1"/>
                </a:solidFill>
                <a:effectLst/>
                <a:latin typeface="Segoe UI" panose="020B0502040204020203" pitchFamily="34" charset="0"/>
                <a:ea typeface="+mn-ea"/>
                <a:cs typeface="+mn-cs"/>
              </a:rPr>
              <a:t>, select </a:t>
            </a:r>
            <a:r>
              <a:rPr lang="en-US" sz="1000" b="1" i="0" kern="1200" baseline="0" dirty="0">
                <a:solidFill>
                  <a:schemeClr val="tx1"/>
                </a:solidFill>
                <a:effectLst/>
                <a:latin typeface="Segoe UI" panose="020B0502040204020203" pitchFamily="34" charset="0"/>
                <a:ea typeface="+mn-ea"/>
                <a:cs typeface="+mn-cs"/>
              </a:rPr>
              <a:t>Tools</a:t>
            </a:r>
            <a:r>
              <a:rPr lang="en-US" sz="1000" b="0" i="0" kern="1200" baseline="0" dirty="0">
                <a:solidFill>
                  <a:schemeClr val="tx1"/>
                </a:solidFill>
                <a:effectLst/>
                <a:latin typeface="Segoe UI" panose="020B0502040204020203" pitchFamily="34" charset="0"/>
                <a:ea typeface="+mn-ea"/>
                <a:cs typeface="+mn-cs"/>
              </a:rPr>
              <a:t>, and then select </a:t>
            </a:r>
            <a:r>
              <a:rPr lang="en-US" sz="1000" b="1" i="0" kern="1200" baseline="0" dirty="0">
                <a:solidFill>
                  <a:schemeClr val="tx1"/>
                </a:solidFill>
                <a:effectLst/>
                <a:latin typeface="Segoe UI" panose="020B0502040204020203" pitchFamily="34" charset="0"/>
                <a:ea typeface="+mn-ea"/>
                <a:cs typeface="+mn-cs"/>
              </a:rPr>
              <a:t>Active Directory Administrative Center</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Select </a:t>
            </a:r>
            <a:r>
              <a:rPr lang="en-US" sz="1000" b="1" i="0" kern="1200" baseline="0" dirty="0">
                <a:solidFill>
                  <a:schemeClr val="tx1"/>
                </a:solidFill>
                <a:effectLst/>
                <a:latin typeface="Segoe UI" panose="020B0502040204020203" pitchFamily="34" charset="0"/>
                <a:ea typeface="+mn-ea"/>
                <a:cs typeface="+mn-cs"/>
              </a:rPr>
              <a:t>Contoso (local)</a:t>
            </a:r>
            <a:r>
              <a:rPr lang="en-US" sz="1000" b="0" i="0" kern="1200" baseline="0" dirty="0">
                <a:solidFill>
                  <a:schemeClr val="tx1"/>
                </a:solidFill>
                <a:effectLst/>
                <a:latin typeface="Segoe UI" panose="020B0502040204020203" pitchFamily="34" charset="0"/>
                <a:ea typeface="+mn-ea"/>
                <a:cs typeface="+mn-cs"/>
              </a:rPr>
              <a:t>, select </a:t>
            </a:r>
            <a:r>
              <a:rPr lang="en-US" sz="1000" b="1" i="0" kern="1200" baseline="0" dirty="0">
                <a:solidFill>
                  <a:schemeClr val="tx1"/>
                </a:solidFill>
                <a:effectLst/>
                <a:latin typeface="Segoe UI" panose="020B0502040204020203" pitchFamily="34" charset="0"/>
                <a:ea typeface="+mn-ea"/>
                <a:cs typeface="+mn-cs"/>
              </a:rPr>
              <a:t>Dynamic Access Control</a:t>
            </a:r>
            <a:r>
              <a:rPr lang="en-US" sz="1000" b="0" i="0" kern="1200" baseline="0" dirty="0">
                <a:solidFill>
                  <a:schemeClr val="tx1"/>
                </a:solidFill>
                <a:effectLst/>
                <a:latin typeface="Segoe UI" panose="020B0502040204020203" pitchFamily="34" charset="0"/>
                <a:ea typeface="+mn-ea"/>
                <a:cs typeface="+mn-cs"/>
              </a:rPr>
              <a:t>, and then select </a:t>
            </a:r>
            <a:r>
              <a:rPr lang="en-US" sz="1000" b="1" i="0" kern="1200" baseline="0" dirty="0">
                <a:solidFill>
                  <a:schemeClr val="tx1"/>
                </a:solidFill>
                <a:effectLst/>
                <a:latin typeface="Segoe UI" panose="020B0502040204020203" pitchFamily="34" charset="0"/>
                <a:ea typeface="+mn-ea"/>
                <a:cs typeface="+mn-cs"/>
              </a:rPr>
              <a:t>Global Search</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navigation</a:t>
            </a:r>
            <a:r>
              <a:rPr lang="en-US" sz="1000" b="0" i="0" kern="1200" baseline="0" dirty="0">
                <a:solidFill>
                  <a:schemeClr val="tx1"/>
                </a:solidFill>
                <a:effectLst/>
                <a:latin typeface="Segoe UI" panose="020B0502040204020203" pitchFamily="34" charset="0"/>
                <a:ea typeface="+mn-ea"/>
                <a:cs typeface="+mn-cs"/>
              </a:rPr>
              <a:t> pane, select the </a:t>
            </a:r>
            <a:r>
              <a:rPr lang="en-US" sz="1000" b="1" i="0" kern="1200" baseline="0" dirty="0">
                <a:solidFill>
                  <a:schemeClr val="tx1"/>
                </a:solidFill>
                <a:effectLst/>
                <a:latin typeface="Segoe UI" panose="020B0502040204020203" pitchFamily="34" charset="0"/>
                <a:ea typeface="+mn-ea"/>
                <a:cs typeface="+mn-cs"/>
              </a:rPr>
              <a:t>Tree View</a:t>
            </a:r>
            <a:r>
              <a:rPr lang="en-US" sz="1000" b="0" i="0" kern="1200" baseline="0" dirty="0">
                <a:solidFill>
                  <a:schemeClr val="tx1"/>
                </a:solidFill>
                <a:effectLst/>
                <a:latin typeface="Segoe UI" panose="020B0502040204020203" pitchFamily="34" charset="0"/>
                <a:ea typeface="+mn-ea"/>
                <a:cs typeface="+mn-cs"/>
              </a:rPr>
              <a:t> tab, and then expand the </a:t>
            </a:r>
            <a:r>
              <a:rPr lang="en-US" sz="1000" b="1" i="0" kern="1200" baseline="0" dirty="0">
                <a:solidFill>
                  <a:schemeClr val="tx1"/>
                </a:solidFill>
                <a:effectLst/>
                <a:latin typeface="Segoe UI" panose="020B0502040204020203" pitchFamily="34" charset="0"/>
                <a:ea typeface="+mn-ea"/>
                <a:cs typeface="+mn-cs"/>
              </a:rPr>
              <a:t>Contoso (local)</a:t>
            </a:r>
            <a:r>
              <a:rPr lang="en-US" sz="1000" b="0" i="0" kern="1200" baseline="0" dirty="0">
                <a:solidFill>
                  <a:schemeClr val="tx1"/>
                </a:solidFill>
                <a:effectLst/>
                <a:latin typeface="Segoe UI" panose="020B0502040204020203" pitchFamily="34" charset="0"/>
                <a:ea typeface="+mn-ea"/>
                <a:cs typeface="+mn-cs"/>
              </a:rPr>
              <a:t> node to display the details of the </a:t>
            </a:r>
            <a:r>
              <a:rPr lang="en-US" sz="1000" b="0" i="0" u="sng" kern="1200" baseline="0" dirty="0">
                <a:solidFill>
                  <a:schemeClr val="tx1"/>
                </a:solidFill>
                <a:effectLst/>
                <a:latin typeface="Segoe UI" panose="020B0502040204020203" pitchFamily="34" charset="0"/>
                <a:ea typeface="+mn-ea"/>
                <a:cs typeface="+mn-cs"/>
                <a:hlinkClick r:id="rId3" tooltip="http://Contoso.com"/>
              </a:rPr>
              <a:t>Contoso.com</a:t>
            </a:r>
            <a:r>
              <a:rPr lang="en-US" sz="1000" b="0" i="0" u="sng" kern="1200" baseline="0" dirty="0">
                <a:solidFill>
                  <a:schemeClr val="tx1"/>
                </a:solidFill>
                <a:effectLst/>
                <a:latin typeface="Segoe UI" panose="020B0502040204020203" pitchFamily="34" charset="0"/>
                <a:ea typeface="+mn-ea"/>
                <a:cs typeface="+mn-cs"/>
              </a:rPr>
              <a:t> </a:t>
            </a:r>
            <a:r>
              <a:rPr lang="en-US" sz="1000" b="0" i="0" kern="1200" baseline="0" dirty="0">
                <a:solidFill>
                  <a:schemeClr val="tx1"/>
                </a:solidFill>
                <a:effectLst/>
                <a:latin typeface="Segoe UI" panose="020B0502040204020203" pitchFamily="34" charset="0"/>
                <a:ea typeface="+mn-ea"/>
                <a:cs typeface="+mn-cs"/>
              </a:rPr>
              <a:t>domain.</a:t>
            </a:r>
          </a:p>
          <a:p>
            <a:r>
              <a:rPr lang="en-US" sz="1000" b="1" i="0" kern="1200" baseline="0" dirty="0">
                <a:solidFill>
                  <a:schemeClr val="tx1"/>
                </a:solidFill>
                <a:effectLst/>
                <a:latin typeface="Segoe UI" panose="020B0502040204020203" pitchFamily="34" charset="0"/>
                <a:ea typeface="+mn-ea"/>
                <a:cs typeface="+mn-cs"/>
              </a:rPr>
              <a:t>Perform an administrative task within the Active Directory Administrative Center</a:t>
            </a:r>
            <a:endParaRPr lang="en-US" sz="1000" b="0" i="0" kern="1200" baseline="0" dirty="0">
              <a:solidFill>
                <a:schemeClr val="tx1"/>
              </a:solidFill>
              <a:effectLst/>
              <a:latin typeface="Segoe UI" panose="020B0502040204020203" pitchFamily="34" charset="0"/>
              <a:ea typeface="+mn-ea"/>
              <a:cs typeface="+mn-cs"/>
            </a:endParaRP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Active Directory Administrative Center, select </a:t>
            </a:r>
            <a:r>
              <a:rPr lang="en-US" sz="1000" b="1" i="0" kern="1200" baseline="0" dirty="0">
                <a:solidFill>
                  <a:schemeClr val="tx1"/>
                </a:solidFill>
                <a:effectLst/>
                <a:latin typeface="Segoe UI" panose="020B0502040204020203" pitchFamily="34" charset="0"/>
                <a:ea typeface="+mn-ea"/>
                <a:cs typeface="+mn-cs"/>
              </a:rPr>
              <a:t>Overview</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Reset Password</a:t>
            </a:r>
            <a:r>
              <a:rPr lang="en-US" sz="1000" b="0" i="0" kern="1200" baseline="0" dirty="0">
                <a:solidFill>
                  <a:schemeClr val="tx1"/>
                </a:solidFill>
                <a:effectLst/>
                <a:latin typeface="Segoe UI" panose="020B0502040204020203" pitchFamily="34" charset="0"/>
                <a:ea typeface="+mn-ea"/>
                <a:cs typeface="+mn-cs"/>
              </a:rPr>
              <a:t> box, in the </a:t>
            </a:r>
            <a:r>
              <a:rPr lang="en-US" sz="1000" b="1" i="0" kern="1200" baseline="0" dirty="0">
                <a:solidFill>
                  <a:schemeClr val="tx1"/>
                </a:solidFill>
                <a:effectLst/>
                <a:latin typeface="Segoe UI" panose="020B0502040204020203" pitchFamily="34" charset="0"/>
                <a:ea typeface="+mn-ea"/>
                <a:cs typeface="+mn-cs"/>
              </a:rPr>
              <a:t>User name</a:t>
            </a:r>
            <a:r>
              <a:rPr lang="en-US" sz="1000" b="0" i="0" kern="1200" baseline="0" dirty="0">
                <a:solidFill>
                  <a:schemeClr val="tx1"/>
                </a:solidFill>
                <a:effectLst/>
                <a:latin typeface="Segoe UI" panose="020B0502040204020203" pitchFamily="34" charset="0"/>
                <a:ea typeface="+mn-ea"/>
                <a:cs typeface="+mn-cs"/>
              </a:rPr>
              <a:t> box, enter </a:t>
            </a:r>
            <a:r>
              <a:rPr lang="en-US" sz="1000" b="1" i="0" kern="1200" baseline="0" dirty="0">
                <a:solidFill>
                  <a:schemeClr val="tx1"/>
                </a:solidFill>
                <a:effectLst/>
                <a:latin typeface="Segoe UI" panose="020B0502040204020203" pitchFamily="34" charset="0"/>
                <a:ea typeface="+mn-ea"/>
                <a:cs typeface="+mn-cs"/>
              </a:rPr>
              <a:t>Contoso\Bruno</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Password</a:t>
            </a:r>
            <a:r>
              <a:rPr lang="en-US" sz="1000" b="0" i="0" kern="1200" baseline="0" dirty="0">
                <a:solidFill>
                  <a:schemeClr val="tx1"/>
                </a:solidFill>
                <a:effectLst/>
                <a:latin typeface="Segoe UI" panose="020B0502040204020203" pitchFamily="34" charset="0"/>
                <a:ea typeface="+mn-ea"/>
                <a:cs typeface="+mn-cs"/>
              </a:rPr>
              <a:t> and </a:t>
            </a:r>
            <a:r>
              <a:rPr lang="en-US" sz="1000" b="1" i="0" kern="1200" baseline="0" dirty="0">
                <a:solidFill>
                  <a:schemeClr val="tx1"/>
                </a:solidFill>
                <a:effectLst/>
                <a:latin typeface="Segoe UI" panose="020B0502040204020203" pitchFamily="34" charset="0"/>
                <a:ea typeface="+mn-ea"/>
                <a:cs typeface="+mn-cs"/>
              </a:rPr>
              <a:t>Confirm password</a:t>
            </a:r>
            <a:r>
              <a:rPr lang="en-US" sz="1000" b="0" i="0" kern="1200" baseline="0" dirty="0">
                <a:solidFill>
                  <a:schemeClr val="tx1"/>
                </a:solidFill>
                <a:effectLst/>
                <a:latin typeface="Segoe UI" panose="020B0502040204020203" pitchFamily="34" charset="0"/>
                <a:ea typeface="+mn-ea"/>
                <a:cs typeface="+mn-cs"/>
              </a:rPr>
              <a:t> boxes, enter </a:t>
            </a:r>
            <a:r>
              <a:rPr lang="en-US" sz="1000" b="1" i="0" kern="1200" baseline="0" dirty="0">
                <a:solidFill>
                  <a:schemeClr val="tx1"/>
                </a:solidFill>
                <a:effectLst/>
                <a:latin typeface="Segoe UI" panose="020B0502040204020203" pitchFamily="34" charset="0"/>
                <a:ea typeface="+mn-ea"/>
                <a:cs typeface="+mn-cs"/>
              </a:rPr>
              <a:t>Pa55w.rd</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Clear the </a:t>
            </a:r>
            <a:r>
              <a:rPr lang="en-US" sz="1000" b="1" i="0" kern="1200" baseline="0" dirty="0">
                <a:solidFill>
                  <a:schemeClr val="tx1"/>
                </a:solidFill>
                <a:effectLst/>
                <a:latin typeface="Segoe UI" panose="020B0502040204020203" pitchFamily="34" charset="0"/>
                <a:ea typeface="+mn-ea"/>
                <a:cs typeface="+mn-cs"/>
              </a:rPr>
              <a:t>User must change password at next log on</a:t>
            </a:r>
            <a:r>
              <a:rPr lang="en-US" sz="1000" b="0" i="0" kern="1200" baseline="0" dirty="0">
                <a:solidFill>
                  <a:schemeClr val="tx1"/>
                </a:solidFill>
                <a:effectLst/>
                <a:latin typeface="Segoe UI" panose="020B0502040204020203" pitchFamily="34" charset="0"/>
                <a:ea typeface="+mn-ea"/>
                <a:cs typeface="+mn-cs"/>
              </a:rPr>
              <a:t> check box, and then select </a:t>
            </a:r>
            <a:r>
              <a:rPr lang="en-US" sz="1000" b="1" i="0" kern="1200" baseline="0" dirty="0">
                <a:solidFill>
                  <a:schemeClr val="tx1"/>
                </a:solidFill>
                <a:effectLst/>
                <a:latin typeface="Segoe UI" panose="020B0502040204020203" pitchFamily="34" charset="0"/>
                <a:ea typeface="+mn-ea"/>
                <a:cs typeface="+mn-cs"/>
              </a:rPr>
              <a:t>Apply</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Global Search</a:t>
            </a:r>
            <a:r>
              <a:rPr lang="en-US" sz="1000" b="0" i="0" kern="1200" baseline="0" dirty="0">
                <a:solidFill>
                  <a:schemeClr val="tx1"/>
                </a:solidFill>
                <a:effectLst/>
                <a:latin typeface="Segoe UI" panose="020B0502040204020203" pitchFamily="34" charset="0"/>
                <a:ea typeface="+mn-ea"/>
                <a:cs typeface="+mn-cs"/>
              </a:rPr>
              <a:t> box, in the </a:t>
            </a:r>
            <a:r>
              <a:rPr lang="en-US" sz="1000" b="1" i="0" kern="1200" baseline="0" dirty="0">
                <a:solidFill>
                  <a:schemeClr val="tx1"/>
                </a:solidFill>
                <a:effectLst/>
                <a:latin typeface="Segoe UI" panose="020B0502040204020203" pitchFamily="34" charset="0"/>
                <a:ea typeface="+mn-ea"/>
                <a:cs typeface="+mn-cs"/>
              </a:rPr>
              <a:t>Search</a:t>
            </a:r>
            <a:r>
              <a:rPr lang="en-US" sz="1000" b="0" i="0" kern="1200" baseline="0" dirty="0">
                <a:solidFill>
                  <a:schemeClr val="tx1"/>
                </a:solidFill>
                <a:effectLst/>
                <a:latin typeface="Segoe UI" panose="020B0502040204020203" pitchFamily="34" charset="0"/>
                <a:ea typeface="+mn-ea"/>
                <a:cs typeface="+mn-cs"/>
              </a:rPr>
              <a:t> box, enter "sea," and then select Enter.</a:t>
            </a:r>
          </a:p>
          <a:p>
            <a:r>
              <a:rPr lang="en-US" sz="1000" b="1" i="0" kern="1200" baseline="0" dirty="0">
                <a:solidFill>
                  <a:schemeClr val="tx1"/>
                </a:solidFill>
                <a:effectLst/>
                <a:latin typeface="Segoe UI" panose="020B0502040204020203" pitchFamily="34" charset="0"/>
                <a:ea typeface="+mn-ea"/>
                <a:cs typeface="+mn-cs"/>
              </a:rPr>
              <a:t>Create an object</a:t>
            </a:r>
            <a:endParaRPr lang="en-US" sz="1000" b="0" i="0" kern="1200" baseline="0" dirty="0">
              <a:solidFill>
                <a:schemeClr val="tx1"/>
              </a:solidFill>
              <a:effectLst/>
              <a:latin typeface="Segoe UI" panose="020B0502040204020203" pitchFamily="34" charset="0"/>
              <a:ea typeface="+mn-ea"/>
              <a:cs typeface="+mn-cs"/>
            </a:endParaRP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Active Directory Administrative Center, in the navigation pane tree view, expand Contoso (local), and then select the </a:t>
            </a:r>
            <a:r>
              <a:rPr lang="en-US" sz="1000" b="1" i="0" kern="1200" baseline="0" dirty="0">
                <a:solidFill>
                  <a:schemeClr val="tx1"/>
                </a:solidFill>
                <a:effectLst/>
                <a:latin typeface="Segoe UI" panose="020B0502040204020203" pitchFamily="34" charset="0"/>
                <a:ea typeface="+mn-ea"/>
                <a:cs typeface="+mn-cs"/>
              </a:rPr>
              <a:t>Computers </a:t>
            </a:r>
            <a:r>
              <a:rPr lang="en-US" sz="1000" b="0" i="0" kern="1200" baseline="0" dirty="0">
                <a:solidFill>
                  <a:schemeClr val="tx1"/>
                </a:solidFill>
                <a:effectLst/>
                <a:latin typeface="Segoe UI" panose="020B0502040204020203" pitchFamily="34" charset="0"/>
                <a:ea typeface="+mn-ea"/>
                <a:cs typeface="+mn-cs"/>
              </a:rPr>
              <a:t>container.</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Tasks</a:t>
            </a:r>
            <a:r>
              <a:rPr lang="en-US" sz="1000" b="0" i="0" kern="1200" baseline="0" dirty="0">
                <a:solidFill>
                  <a:schemeClr val="tx1"/>
                </a:solidFill>
                <a:effectLst/>
                <a:latin typeface="Segoe UI" panose="020B0502040204020203" pitchFamily="34" charset="0"/>
                <a:ea typeface="+mn-ea"/>
                <a:cs typeface="+mn-cs"/>
              </a:rPr>
              <a:t> pane, in the </a:t>
            </a:r>
            <a:r>
              <a:rPr lang="en-US" sz="1000" b="1" i="0" kern="1200" baseline="0" dirty="0">
                <a:solidFill>
                  <a:schemeClr val="tx1"/>
                </a:solidFill>
                <a:effectLst/>
                <a:latin typeface="Segoe UI" panose="020B0502040204020203" pitchFamily="34" charset="0"/>
                <a:ea typeface="+mn-ea"/>
                <a:cs typeface="+mn-cs"/>
              </a:rPr>
              <a:t>Computers</a:t>
            </a:r>
            <a:r>
              <a:rPr lang="en-US" sz="1000" b="0" i="0" kern="1200" baseline="0" dirty="0">
                <a:solidFill>
                  <a:schemeClr val="tx1"/>
                </a:solidFill>
                <a:effectLst/>
                <a:latin typeface="Segoe UI" panose="020B0502040204020203" pitchFamily="34" charset="0"/>
                <a:ea typeface="+mn-ea"/>
                <a:cs typeface="+mn-cs"/>
              </a:rPr>
              <a:t> section, select </a:t>
            </a:r>
            <a:r>
              <a:rPr lang="en-US" sz="1000" b="1" i="0" kern="1200" baseline="0" dirty="0">
                <a:solidFill>
                  <a:schemeClr val="tx1"/>
                </a:solidFill>
                <a:effectLst/>
                <a:latin typeface="Segoe UI" panose="020B0502040204020203" pitchFamily="34" charset="0"/>
                <a:ea typeface="+mn-ea"/>
                <a:cs typeface="+mn-cs"/>
              </a:rPr>
              <a:t>New</a:t>
            </a:r>
            <a:r>
              <a:rPr lang="en-US" sz="1000" b="0" i="0" kern="1200" baseline="0" dirty="0">
                <a:solidFill>
                  <a:schemeClr val="tx1"/>
                </a:solidFill>
                <a:effectLst/>
                <a:latin typeface="Segoe UI" panose="020B0502040204020203" pitchFamily="34" charset="0"/>
                <a:ea typeface="+mn-ea"/>
                <a:cs typeface="+mn-cs"/>
              </a:rPr>
              <a:t>, and then select </a:t>
            </a:r>
            <a:r>
              <a:rPr lang="en-US" sz="1000" b="1" i="0" kern="1200" baseline="0" dirty="0">
                <a:solidFill>
                  <a:schemeClr val="tx1"/>
                </a:solidFill>
                <a:effectLst/>
                <a:latin typeface="Segoe UI" panose="020B0502040204020203" pitchFamily="34" charset="0"/>
                <a:ea typeface="+mn-ea"/>
                <a:cs typeface="+mn-cs"/>
              </a:rPr>
              <a:t>Computer</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Create Computer</a:t>
            </a:r>
            <a:r>
              <a:rPr lang="en-US" sz="1000" b="0" i="0" kern="1200" baseline="0" dirty="0">
                <a:solidFill>
                  <a:schemeClr val="tx1"/>
                </a:solidFill>
                <a:effectLst/>
                <a:latin typeface="Segoe UI" panose="020B0502040204020203" pitchFamily="34" charset="0"/>
                <a:ea typeface="+mn-ea"/>
                <a:cs typeface="+mn-cs"/>
              </a:rPr>
              <a:t> dialog box, enter the following information, and then select </a:t>
            </a:r>
            <a:r>
              <a:rPr lang="en-US" sz="1000" b="1" i="0" kern="1200" baseline="0" dirty="0">
                <a:solidFill>
                  <a:schemeClr val="tx1"/>
                </a:solidFill>
                <a:effectLst/>
                <a:latin typeface="Segoe UI" panose="020B0502040204020203" pitchFamily="34" charset="0"/>
                <a:ea typeface="+mn-ea"/>
                <a:cs typeface="+mn-cs"/>
              </a:rPr>
              <a:t>OK</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Computer name: </a:t>
            </a:r>
            <a:r>
              <a:rPr lang="en-US" sz="1000" b="1" i="0" kern="1200" baseline="0" dirty="0">
                <a:solidFill>
                  <a:schemeClr val="tx1"/>
                </a:solidFill>
                <a:effectLst/>
                <a:latin typeface="Segoe UI" panose="020B0502040204020203" pitchFamily="34" charset="0"/>
                <a:ea typeface="+mn-ea"/>
                <a:cs typeface="+mn-cs"/>
              </a:rPr>
              <a:t>SEA-CL4</a:t>
            </a:r>
            <a:endParaRPr lang="en-US" sz="1000" b="0" i="0" kern="1200" baseline="0" dirty="0">
              <a:solidFill>
                <a:schemeClr val="tx1"/>
              </a:solidFill>
              <a:effectLst/>
              <a:latin typeface="Segoe UI" panose="020B0502040204020203" pitchFamily="34" charset="0"/>
              <a:ea typeface="+mn-ea"/>
              <a:cs typeface="+mn-cs"/>
            </a:endParaRP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Computer (NetBIOS) name: </a:t>
            </a:r>
            <a:r>
              <a:rPr lang="en-US" sz="1000" b="1" i="0" kern="1200" baseline="0" dirty="0">
                <a:solidFill>
                  <a:schemeClr val="tx1"/>
                </a:solidFill>
                <a:effectLst/>
                <a:latin typeface="Segoe UI" panose="020B0502040204020203" pitchFamily="34" charset="0"/>
                <a:ea typeface="+mn-ea"/>
                <a:cs typeface="+mn-cs"/>
              </a:rPr>
              <a:t>SEA-CL4</a:t>
            </a:r>
            <a:endParaRPr lang="en-US" sz="1000" b="0" i="0" kern="1200" baseline="0" dirty="0">
              <a:solidFill>
                <a:schemeClr val="tx1"/>
              </a:solidFill>
              <a:effectLst/>
              <a:latin typeface="Segoe UI" panose="020B0502040204020203" pitchFamily="34" charset="0"/>
              <a:ea typeface="+mn-ea"/>
              <a:cs typeface="+mn-cs"/>
            </a:endParaRPr>
          </a:p>
          <a:p>
            <a:r>
              <a:rPr lang="en-US" sz="1000" b="1" i="0" kern="1200" baseline="0" dirty="0">
                <a:solidFill>
                  <a:schemeClr val="tx1"/>
                </a:solidFill>
                <a:effectLst/>
                <a:latin typeface="Segoe UI" panose="020B0502040204020203" pitchFamily="34" charset="0"/>
                <a:ea typeface="+mn-ea"/>
                <a:cs typeface="+mn-cs"/>
              </a:rPr>
              <a:t>Review all object attributes</a:t>
            </a:r>
            <a:endParaRPr lang="en-US" sz="1000" b="0" i="0" kern="1200" baseline="0" dirty="0">
              <a:solidFill>
                <a:schemeClr val="tx1"/>
              </a:solidFill>
              <a:effectLst/>
              <a:latin typeface="Segoe UI" panose="020B0502040204020203" pitchFamily="34" charset="0"/>
              <a:ea typeface="+mn-ea"/>
              <a:cs typeface="+mn-cs"/>
            </a:endParaRP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Active Directory Administrative Center, double-click </a:t>
            </a:r>
            <a:r>
              <a:rPr lang="en-US" sz="1000" b="1" i="0" kern="1200" baseline="0" dirty="0">
                <a:solidFill>
                  <a:schemeClr val="tx1"/>
                </a:solidFill>
                <a:effectLst/>
                <a:latin typeface="Segoe UI" panose="020B0502040204020203" pitchFamily="34" charset="0"/>
                <a:ea typeface="+mn-ea"/>
                <a:cs typeface="+mn-cs"/>
              </a:rPr>
              <a:t>Contoso (local)</a:t>
            </a:r>
            <a:r>
              <a:rPr lang="en-US" sz="1000" b="0" i="0" kern="1200" baseline="0" dirty="0">
                <a:solidFill>
                  <a:schemeClr val="tx1"/>
                </a:solidFill>
                <a:effectLst/>
                <a:latin typeface="Segoe UI" panose="020B0502040204020203" pitchFamily="34" charset="0"/>
                <a:ea typeface="+mn-ea"/>
                <a:cs typeface="+mn-cs"/>
              </a:rPr>
              <a:t> or select </a:t>
            </a:r>
            <a:r>
              <a:rPr lang="en-US" sz="1000" b="1" i="0" kern="1200" baseline="0" dirty="0">
                <a:solidFill>
                  <a:schemeClr val="tx1"/>
                </a:solidFill>
                <a:effectLst/>
                <a:latin typeface="Segoe UI" panose="020B0502040204020203" pitchFamily="34" charset="0"/>
                <a:ea typeface="+mn-ea"/>
                <a:cs typeface="+mn-cs"/>
              </a:rPr>
              <a:t>Contoso (local)</a:t>
            </a:r>
            <a:r>
              <a:rPr lang="en-US" sz="1000" b="0" i="0" kern="1200" baseline="0" dirty="0">
                <a:solidFill>
                  <a:schemeClr val="tx1"/>
                </a:solidFill>
                <a:effectLst/>
                <a:latin typeface="Segoe UI" panose="020B0502040204020203" pitchFamily="34" charset="0"/>
                <a:ea typeface="+mn-ea"/>
                <a:cs typeface="+mn-cs"/>
              </a:rPr>
              <a:t>, and then select Enter.</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management list, double-click </a:t>
            </a:r>
            <a:r>
              <a:rPr lang="en-US" sz="1000" b="1" i="0" kern="1200" baseline="0" dirty="0">
                <a:solidFill>
                  <a:schemeClr val="tx1"/>
                </a:solidFill>
                <a:effectLst/>
                <a:latin typeface="Segoe UI" panose="020B0502040204020203" pitchFamily="34" charset="0"/>
                <a:ea typeface="+mn-ea"/>
                <a:cs typeface="+mn-cs"/>
              </a:rPr>
              <a:t>Computers</a:t>
            </a:r>
            <a:r>
              <a:rPr lang="en-US" sz="1000" b="0" i="0" kern="1200" baseline="0" dirty="0">
                <a:solidFill>
                  <a:schemeClr val="tx1"/>
                </a:solidFill>
                <a:effectLst/>
                <a:latin typeface="Segoe UI" panose="020B0502040204020203" pitchFamily="34" charset="0"/>
                <a:ea typeface="+mn-ea"/>
                <a:cs typeface="+mn-cs"/>
              </a:rPr>
              <a:t> or select it, and then select Enter.</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Select </a:t>
            </a:r>
            <a:r>
              <a:rPr lang="en-US" sz="1000" b="1" i="0" kern="1200" baseline="0" dirty="0">
                <a:solidFill>
                  <a:schemeClr val="tx1"/>
                </a:solidFill>
                <a:effectLst/>
                <a:latin typeface="Segoe UI" panose="020B0502040204020203" pitchFamily="34" charset="0"/>
                <a:ea typeface="+mn-ea"/>
                <a:cs typeface="+mn-cs"/>
              </a:rPr>
              <a:t>SEA-CL4</a:t>
            </a:r>
            <a:r>
              <a:rPr lang="en-US" sz="1000" b="0" i="0" kern="1200" baseline="0" dirty="0">
                <a:solidFill>
                  <a:schemeClr val="tx1"/>
                </a:solidFill>
                <a:effectLst/>
                <a:latin typeface="Segoe UI" panose="020B0502040204020203" pitchFamily="34" charset="0"/>
                <a:ea typeface="+mn-ea"/>
                <a:cs typeface="+mn-cs"/>
              </a:rPr>
              <a:t>, and then in the </a:t>
            </a:r>
            <a:r>
              <a:rPr lang="en-US" sz="1000" b="1" i="0" kern="1200" baseline="0" dirty="0">
                <a:solidFill>
                  <a:schemeClr val="tx1"/>
                </a:solidFill>
                <a:effectLst/>
                <a:latin typeface="Segoe UI" panose="020B0502040204020203" pitchFamily="34" charset="0"/>
                <a:ea typeface="+mn-ea"/>
                <a:cs typeface="+mn-cs"/>
              </a:rPr>
              <a:t>Tasks</a:t>
            </a:r>
            <a:r>
              <a:rPr lang="en-US" sz="1000" b="0" i="0" kern="1200" baseline="0" dirty="0">
                <a:solidFill>
                  <a:schemeClr val="tx1"/>
                </a:solidFill>
                <a:effectLst/>
                <a:latin typeface="Segoe UI" panose="020B0502040204020203" pitchFamily="34" charset="0"/>
                <a:ea typeface="+mn-ea"/>
                <a:cs typeface="+mn-cs"/>
              </a:rPr>
              <a:t> pane, in the </a:t>
            </a:r>
            <a:r>
              <a:rPr lang="en-US" sz="1000" b="1" i="0" kern="1200" baseline="0" dirty="0">
                <a:solidFill>
                  <a:schemeClr val="tx1"/>
                </a:solidFill>
                <a:effectLst/>
                <a:latin typeface="Segoe UI" panose="020B0502040204020203" pitchFamily="34" charset="0"/>
                <a:ea typeface="+mn-ea"/>
                <a:cs typeface="+mn-cs"/>
              </a:rPr>
              <a:t>SEA-CL4</a:t>
            </a:r>
            <a:r>
              <a:rPr lang="en-US" sz="1000" b="0" i="0" kern="1200" baseline="0" dirty="0">
                <a:solidFill>
                  <a:schemeClr val="tx1"/>
                </a:solidFill>
                <a:effectLst/>
                <a:latin typeface="Segoe UI" panose="020B0502040204020203" pitchFamily="34" charset="0"/>
                <a:ea typeface="+mn-ea"/>
                <a:cs typeface="+mn-cs"/>
              </a:rPr>
              <a:t> section, select </a:t>
            </a:r>
            <a:r>
              <a:rPr lang="en-US" sz="1000" b="1" i="0" kern="1200" baseline="0" dirty="0">
                <a:solidFill>
                  <a:schemeClr val="tx1"/>
                </a:solidFill>
                <a:effectLst/>
                <a:latin typeface="Segoe UI" panose="020B0502040204020203" pitchFamily="34" charset="0"/>
                <a:ea typeface="+mn-ea"/>
                <a:cs typeface="+mn-cs"/>
              </a:rPr>
              <a:t>Properties</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SEA-CL4</a:t>
            </a:r>
            <a:r>
              <a:rPr lang="en-US" sz="1000" b="0" i="0" kern="1200" baseline="0" dirty="0">
                <a:solidFill>
                  <a:schemeClr val="tx1"/>
                </a:solidFill>
                <a:effectLst/>
                <a:latin typeface="Segoe UI" panose="020B0502040204020203" pitchFamily="34" charset="0"/>
                <a:ea typeface="+mn-ea"/>
                <a:cs typeface="+mn-cs"/>
              </a:rPr>
              <a:t> window, scroll to the </a:t>
            </a:r>
            <a:r>
              <a:rPr lang="en-US" sz="1000" b="1" i="0" kern="1200" baseline="0" dirty="0">
                <a:solidFill>
                  <a:schemeClr val="tx1"/>
                </a:solidFill>
                <a:effectLst/>
                <a:latin typeface="Segoe UI" panose="020B0502040204020203" pitchFamily="34" charset="0"/>
                <a:ea typeface="+mn-ea"/>
                <a:cs typeface="+mn-cs"/>
              </a:rPr>
              <a:t>Extensions</a:t>
            </a:r>
            <a:r>
              <a:rPr lang="en-US" sz="1000" b="0" i="0" kern="1200" baseline="0" dirty="0">
                <a:solidFill>
                  <a:schemeClr val="tx1"/>
                </a:solidFill>
                <a:effectLst/>
                <a:latin typeface="Segoe UI" panose="020B0502040204020203" pitchFamily="34" charset="0"/>
                <a:ea typeface="+mn-ea"/>
                <a:cs typeface="+mn-cs"/>
              </a:rPr>
              <a:t> section, select the </a:t>
            </a:r>
            <a:r>
              <a:rPr lang="en-US" sz="1000" b="1" i="0" kern="1200" baseline="0" dirty="0">
                <a:solidFill>
                  <a:schemeClr val="tx1"/>
                </a:solidFill>
                <a:effectLst/>
                <a:latin typeface="Segoe UI" panose="020B0502040204020203" pitchFamily="34" charset="0"/>
                <a:ea typeface="+mn-ea"/>
                <a:cs typeface="+mn-cs"/>
              </a:rPr>
              <a:t>Attribute Editor</a:t>
            </a:r>
            <a:r>
              <a:rPr lang="en-US" sz="1000" b="0" i="0" kern="1200" baseline="0" dirty="0">
                <a:solidFill>
                  <a:schemeClr val="tx1"/>
                </a:solidFill>
                <a:effectLst/>
                <a:latin typeface="Segoe UI" panose="020B0502040204020203" pitchFamily="34" charset="0"/>
                <a:ea typeface="+mn-ea"/>
                <a:cs typeface="+mn-cs"/>
              </a:rPr>
              <a:t> tab, and then note that all the attributes of the computer object are available here.</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Select </a:t>
            </a:r>
            <a:r>
              <a:rPr lang="en-US" sz="1000" b="1" i="0" kern="1200" baseline="0" dirty="0">
                <a:solidFill>
                  <a:schemeClr val="tx1"/>
                </a:solidFill>
                <a:effectLst/>
                <a:latin typeface="Segoe UI" panose="020B0502040204020203" pitchFamily="34" charset="0"/>
                <a:ea typeface="+mn-ea"/>
                <a:cs typeface="+mn-cs"/>
              </a:rPr>
              <a:t>Cancel</a:t>
            </a:r>
            <a:r>
              <a:rPr lang="en-US" sz="1000" b="0" i="0" kern="1200" baseline="0" dirty="0">
                <a:solidFill>
                  <a:schemeClr val="tx1"/>
                </a:solidFill>
                <a:effectLst/>
                <a:latin typeface="Segoe UI" panose="020B0502040204020203" pitchFamily="34" charset="0"/>
                <a:ea typeface="+mn-ea"/>
                <a:cs typeface="+mn-cs"/>
              </a:rPr>
              <a:t> to close the </a:t>
            </a:r>
            <a:r>
              <a:rPr lang="en-US" sz="1000" b="1" i="0" kern="1200" baseline="0" dirty="0">
                <a:solidFill>
                  <a:schemeClr val="tx1"/>
                </a:solidFill>
                <a:effectLst/>
                <a:latin typeface="Segoe UI" panose="020B0502040204020203" pitchFamily="34" charset="0"/>
                <a:ea typeface="+mn-ea"/>
                <a:cs typeface="+mn-cs"/>
              </a:rPr>
              <a:t>SEA-CL4</a:t>
            </a:r>
            <a:r>
              <a:rPr lang="en-US" sz="1000" b="0" i="0" kern="1200" baseline="0" dirty="0">
                <a:solidFill>
                  <a:schemeClr val="tx1"/>
                </a:solidFill>
                <a:effectLst/>
                <a:latin typeface="Segoe UI" panose="020B0502040204020203" pitchFamily="34" charset="0"/>
                <a:ea typeface="+mn-ea"/>
                <a:cs typeface="+mn-cs"/>
              </a:rPr>
              <a:t> window.</a:t>
            </a:r>
          </a:p>
          <a:p>
            <a:r>
              <a:rPr lang="en-US" sz="1000" b="1" i="0" kern="1200" baseline="0" dirty="0">
                <a:solidFill>
                  <a:schemeClr val="tx1"/>
                </a:solidFill>
                <a:effectLst/>
                <a:latin typeface="Segoe UI" panose="020B0502040204020203" pitchFamily="34" charset="0"/>
                <a:ea typeface="+mn-ea"/>
                <a:cs typeface="+mn-cs"/>
              </a:rPr>
              <a:t>Use the Windows PowerShell History viewer</a:t>
            </a:r>
            <a:endParaRPr lang="en-US" sz="1000" b="0" i="0" kern="1200" baseline="0" dirty="0">
              <a:solidFill>
                <a:schemeClr val="tx1"/>
              </a:solidFill>
              <a:effectLst/>
              <a:latin typeface="Segoe UI" panose="020B0502040204020203" pitchFamily="34" charset="0"/>
              <a:ea typeface="+mn-ea"/>
              <a:cs typeface="+mn-cs"/>
            </a:endParaRP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Active Directory Administrative Center, select the Windows PowerShell History toolbar on the screen.</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Review the details for the </a:t>
            </a:r>
            <a:r>
              <a:rPr lang="en-US" sz="1000" b="1" i="0" kern="1200" baseline="0" dirty="0">
                <a:solidFill>
                  <a:schemeClr val="tx1"/>
                </a:solidFill>
                <a:effectLst/>
                <a:latin typeface="Segoe UI" panose="020B0502040204020203" pitchFamily="34" charset="0"/>
                <a:ea typeface="+mn-ea"/>
                <a:cs typeface="+mn-cs"/>
              </a:rPr>
              <a:t>New-ADComputer</a:t>
            </a:r>
            <a:r>
              <a:rPr lang="en-US" sz="1000" b="0" i="0" kern="1200" baseline="0" dirty="0">
                <a:solidFill>
                  <a:schemeClr val="tx1"/>
                </a:solidFill>
                <a:effectLst/>
                <a:latin typeface="Segoe UI" panose="020B0502040204020203" pitchFamily="34" charset="0"/>
                <a:ea typeface="+mn-ea"/>
                <a:cs typeface="+mn-cs"/>
              </a:rPr>
              <a:t> cmdlet that you used to perform the most recent task. On </a:t>
            </a:r>
            <a:r>
              <a:rPr lang="en-US" sz="1000" b="1" i="0" kern="1200" baseline="0" dirty="0">
                <a:solidFill>
                  <a:schemeClr val="tx1"/>
                </a:solidFill>
                <a:effectLst/>
                <a:latin typeface="Segoe UI" panose="020B0502040204020203" pitchFamily="34" charset="0"/>
                <a:ea typeface="+mn-ea"/>
                <a:cs typeface="+mn-cs"/>
              </a:rPr>
              <a:t>SEA-ADM1</a:t>
            </a:r>
            <a:r>
              <a:rPr lang="en-US" sz="1000" b="0" i="0" kern="1200" baseline="0" dirty="0">
                <a:solidFill>
                  <a:schemeClr val="tx1"/>
                </a:solidFill>
                <a:effectLst/>
                <a:latin typeface="Segoe UI" panose="020B0502040204020203" pitchFamily="34" charset="0"/>
                <a:ea typeface="+mn-ea"/>
                <a:cs typeface="+mn-cs"/>
              </a:rPr>
              <a:t>, close all open windows.</a:t>
            </a:r>
          </a:p>
          <a:p>
            <a:pPr>
              <a:lnSpc>
                <a:spcPct val="107000"/>
              </a:lnSpc>
              <a:spcAft>
                <a:spcPts val="800"/>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r>
              <a:rPr lang="en-US" dirty="0"/>
              <a:t>Module 2: Identity services in Windows Server</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50275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US" dirty="0"/>
              <a:t>© Microsoft Corporation</a:t>
            </a:r>
          </a:p>
        </p:txBody>
      </p:sp>
    </p:spTree>
    <p:extLst>
      <p:ext uri="{BB962C8B-B14F-4D97-AF65-F5344CB8AC3E}">
        <p14:creationId xmlns:p14="http://schemas.microsoft.com/office/powerpoint/2010/main" val="1797699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777689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CA" dirty="0"/>
              <a:t>Provide an overview of the topics that you will discuss with students in this lesson.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A9C8695-BBDF-4174-A5C9-A9897AAC25F8}" type="slidenum">
              <a:rPr lang="en-US" smtClean="0"/>
              <a:pPr/>
              <a:t>17</a:t>
            </a:fld>
            <a:endParaRPr lang="en-US" dirty="0"/>
          </a:p>
        </p:txBody>
      </p:sp>
      <p:sp>
        <p:nvSpPr>
          <p:cNvPr id="9" name="Slide Image Placeholder 8">
            <a:extLst>
              <a:ext uri="{FF2B5EF4-FFF2-40B4-BE49-F238E27FC236}">
                <a16:creationId xmlns:a16="http://schemas.microsoft.com/office/drawing/2014/main" id="{DEEAF7A9-2CC2-4E01-87A0-79842FB072F6}"/>
              </a:ext>
            </a:extLst>
          </p:cNvPr>
          <p:cNvSpPr>
            <a:spLocks noGrp="1" noRot="1" noChangeAspect="1"/>
          </p:cNvSpPr>
          <p:nvPr>
            <p:ph type="sldImg"/>
          </p:nvPr>
        </p:nvSpPr>
        <p:spPr>
          <a:xfrm>
            <a:off x="3810000" y="65088"/>
            <a:ext cx="2971800" cy="1671637"/>
          </a:xfrm>
        </p:spPr>
      </p:sp>
      <p:sp>
        <p:nvSpPr>
          <p:cNvPr id="5" name="Footer Placeholder 4">
            <a:extLst>
              <a:ext uri="{FF2B5EF4-FFF2-40B4-BE49-F238E27FC236}">
                <a16:creationId xmlns:a16="http://schemas.microsoft.com/office/drawing/2014/main" id="{1809F366-A31E-408C-8A4B-AAE06E75A6FD}"/>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Header Placeholder 5">
            <a:extLst>
              <a:ext uri="{FF2B5EF4-FFF2-40B4-BE49-F238E27FC236}">
                <a16:creationId xmlns:a16="http://schemas.microsoft.com/office/drawing/2014/main" id="{5025AD3E-ECE5-4B5A-8666-36D4EEFF43E8}"/>
              </a:ext>
            </a:extLst>
          </p:cNvPr>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2068967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Ensure that students understand that domain controllers are servers that perform the AD DS role. They host the AD DS database, </a:t>
            </a:r>
            <a:r>
              <a:rPr lang="en-US" sz="1000" b="1" i="0" kern="1200" baseline="0" dirty="0">
                <a:solidFill>
                  <a:schemeClr val="tx1"/>
                </a:solidFill>
                <a:effectLst/>
                <a:latin typeface="Segoe UI" panose="020B0502040204020203" pitchFamily="34" charset="0"/>
                <a:ea typeface="+mn-ea"/>
                <a:cs typeface="+mn-cs"/>
              </a:rPr>
              <a:t>SYSVOL</a:t>
            </a:r>
            <a:r>
              <a:rPr lang="en-US" sz="1000" b="0" i="0" kern="1200" baseline="0" dirty="0">
                <a:solidFill>
                  <a:schemeClr val="tx1"/>
                </a:solidFill>
                <a:effectLst/>
                <a:latin typeface="Segoe UI" panose="020B0502040204020203" pitchFamily="34" charset="0"/>
                <a:ea typeface="+mn-ea"/>
                <a:cs typeface="+mn-cs"/>
              </a:rPr>
              <a:t>, the Kerberos authentication service, and other AD DS services. For redundancy purposes, it is best to have at least two available domain controllers. Explain that all the domain controllers in a domain are essentially equal. Each domain controller contains a copy of the directory store. You can make updates to the AD DS data on all domain controllers, except for read-only domain controllers (RODCs). Emphasize the importance of having multiple domain controllers in each domain. This provides load balancing, but more importantly, it also provides recoverability if a server failure occurs. Mention that all domain controllers engage in authentication and authorization. Therefore, the system has redundancy with fewer fail points. This topic does not provide much information about best practices. If students are interested, you can provide more detail about installing domain controllers in remote sites to help protect against an unavailable wide area network (WAN) connection. You also can talk about increasing the number of domain controllers to account for redundancy and performance.</a:t>
            </a:r>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73376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Describe the role of the global catalog server in searches for objects across domains in a forest. Define a global catalog as a domain controller that replicates the partial attribute set (PAS) for each domain in the forest. The domain controller does not need the PAS for its own domain because it already has the full copy of the domain database, and it needs only the changes made to other domains. That is why, in a single-domain environment, making every domain controller a global catalog server adds no significant replication.</a:t>
            </a:r>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266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Module 2: Identity services in Windows Server</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9848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Discuss each operations master role in as much depth as you think is appropriate for the students. Be sure to point out that most master roles are so specific that the master can be offline for a short period without causing any problems. For example, you do not need the </a:t>
            </a:r>
            <a:r>
              <a:rPr lang="en-US" sz="1000" b="1" i="0" kern="1200" baseline="0" dirty="0">
                <a:solidFill>
                  <a:schemeClr val="tx1"/>
                </a:solidFill>
                <a:effectLst/>
                <a:latin typeface="Segoe UI" panose="020B0502040204020203" pitchFamily="34" charset="0"/>
                <a:ea typeface="+mn-ea"/>
                <a:cs typeface="+mn-cs"/>
              </a:rPr>
              <a:t>schema master </a:t>
            </a:r>
            <a:r>
              <a:rPr lang="en-US" sz="1000" b="0" i="0" kern="1200" baseline="0" dirty="0">
                <a:solidFill>
                  <a:schemeClr val="tx1"/>
                </a:solidFill>
                <a:effectLst/>
                <a:latin typeface="Segoe UI" panose="020B0502040204020203" pitchFamily="34" charset="0"/>
                <a:ea typeface="+mn-ea"/>
                <a:cs typeface="+mn-cs"/>
              </a:rPr>
              <a:t>until you make changes to the schema, and you do not need the </a:t>
            </a:r>
            <a:r>
              <a:rPr lang="en-US" sz="1000" b="1" i="0" kern="1200" baseline="0" dirty="0">
                <a:solidFill>
                  <a:schemeClr val="tx1"/>
                </a:solidFill>
                <a:effectLst/>
                <a:latin typeface="Segoe UI" panose="020B0502040204020203" pitchFamily="34" charset="0"/>
                <a:ea typeface="+mn-ea"/>
                <a:cs typeface="+mn-cs"/>
              </a:rPr>
              <a:t>domain naming master</a:t>
            </a:r>
            <a:r>
              <a:rPr lang="en-US" sz="1000" b="0" i="0" kern="1200" baseline="0" dirty="0">
                <a:solidFill>
                  <a:schemeClr val="tx1"/>
                </a:solidFill>
                <a:effectLst/>
                <a:latin typeface="Segoe UI" panose="020B0502040204020203" pitchFamily="34" charset="0"/>
                <a:ea typeface="+mn-ea"/>
                <a:cs typeface="+mn-cs"/>
              </a:rPr>
              <a:t> until you add or remove a domain in the forest. Point out that other domain services might be slow or disrupted if a domain controller is offline and unavailable. Be sure to point out that these roles all run on domain controllers, so the loss of a domain controller can cause serious problems. Domain operations master roles are needed on a more regular basis than those in the forest root domain, particularly the primary domain controller (PDC) emulator. The </a:t>
            </a:r>
            <a:r>
              <a:rPr lang="en-US" sz="1000" b="1" i="0" kern="1200" baseline="0" dirty="0">
                <a:solidFill>
                  <a:schemeClr val="tx1"/>
                </a:solidFill>
                <a:effectLst/>
                <a:latin typeface="Segoe UI" panose="020B0502040204020203" pitchFamily="34" charset="0"/>
                <a:ea typeface="+mn-ea"/>
                <a:cs typeface="+mn-cs"/>
              </a:rPr>
              <a:t>relative ID (RID) master</a:t>
            </a:r>
            <a:r>
              <a:rPr lang="en-US" sz="1000" b="0" i="0" kern="1200" baseline="0" dirty="0">
                <a:solidFill>
                  <a:schemeClr val="tx1"/>
                </a:solidFill>
                <a:effectLst/>
                <a:latin typeface="Segoe UI" panose="020B0502040204020203" pitchFamily="34" charset="0"/>
                <a:ea typeface="+mn-ea"/>
                <a:cs typeface="+mn-cs"/>
              </a:rPr>
              <a:t> provides a pool of RIDs for each domain controller. If this master is not available, eventually a domain controller will attempt to create an account and be unable to do so. Describe the three PDC functions at the level of detail that the student manual provides. Emphasize that if the </a:t>
            </a:r>
            <a:r>
              <a:rPr lang="en-US" sz="1000" b="1" i="0" kern="1200" baseline="0" dirty="0">
                <a:solidFill>
                  <a:schemeClr val="tx1"/>
                </a:solidFill>
                <a:effectLst/>
                <a:latin typeface="Segoe UI" panose="020B0502040204020203" pitchFamily="34" charset="0"/>
                <a:ea typeface="+mn-ea"/>
                <a:cs typeface="+mn-cs"/>
              </a:rPr>
              <a:t>PDC emulator master </a:t>
            </a:r>
            <a:r>
              <a:rPr lang="en-US" sz="1000" b="0" i="0" kern="1200" baseline="0" dirty="0">
                <a:solidFill>
                  <a:schemeClr val="tx1"/>
                </a:solidFill>
                <a:effectLst/>
                <a:latin typeface="Segoe UI" panose="020B0502040204020203" pitchFamily="34" charset="0"/>
                <a:ea typeface="+mn-ea"/>
                <a:cs typeface="+mn-cs"/>
              </a:rPr>
              <a:t>is unavailable or slow to respond, problems in the domain are more likely. You can determine which domain controllers are operations master holders by using the </a:t>
            </a:r>
            <a:r>
              <a:rPr lang="en-US" sz="1000" b="1" i="0" kern="1200" baseline="0" dirty="0">
                <a:solidFill>
                  <a:schemeClr val="tx1"/>
                </a:solidFill>
                <a:effectLst/>
                <a:latin typeface="Segoe UI" panose="020B0502040204020203" pitchFamily="34" charset="0"/>
                <a:ea typeface="+mn-ea"/>
                <a:cs typeface="+mn-cs"/>
              </a:rPr>
              <a:t>netdom query fsmo</a:t>
            </a:r>
            <a:r>
              <a:rPr lang="en-US" sz="1000" b="0" i="0" kern="1200" baseline="0" dirty="0">
                <a:solidFill>
                  <a:schemeClr val="tx1"/>
                </a:solidFill>
                <a:effectLst/>
                <a:latin typeface="Segoe UI" panose="020B0502040204020203" pitchFamily="34" charset="0"/>
                <a:ea typeface="+mn-ea"/>
                <a:cs typeface="+mn-cs"/>
              </a:rPr>
              <a:t> command.</a:t>
            </a:r>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35923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Use Server Manager to describe the initial process of installing an AD DS domain controller. Explain that the Active Directory Domain Services Installation Wizard is obsolete. However, you can run the </a:t>
            </a:r>
            <a:r>
              <a:rPr lang="en-US" sz="1000" b="1" i="0" kern="1200" baseline="0" dirty="0">
                <a:solidFill>
                  <a:schemeClr val="tx1"/>
                </a:solidFill>
                <a:effectLst/>
                <a:latin typeface="Segoe UI" panose="020B0502040204020203" pitchFamily="34" charset="0"/>
                <a:ea typeface="+mn-ea"/>
                <a:cs typeface="+mn-cs"/>
              </a:rPr>
              <a:t>dcpromo</a:t>
            </a:r>
            <a:r>
              <a:rPr lang="en-US" sz="1000" b="0" i="0" kern="1200" baseline="0" dirty="0">
                <a:solidFill>
                  <a:schemeClr val="tx1"/>
                </a:solidFill>
                <a:effectLst/>
                <a:latin typeface="Segoe UI" panose="020B0502040204020203" pitchFamily="34" charset="0"/>
                <a:ea typeface="+mn-ea"/>
                <a:cs typeface="+mn-cs"/>
              </a:rPr>
              <a:t> command with an answer file. AD DS retained this functionality to allow companies that use automation to convert to Windows PowerShell deployments. Explain that the initial pass installs the files for AD DS and that you can then continue to configure the AD DS installation.</a:t>
            </a:r>
          </a:p>
          <a:p>
            <a:r>
              <a:rPr lang="en-US" sz="1000" b="0" i="0" kern="1200" baseline="0" dirty="0">
                <a:solidFill>
                  <a:schemeClr val="tx1"/>
                </a:solidFill>
                <a:effectLst/>
                <a:latin typeface="Segoe UI" panose="020B0502040204020203" pitchFamily="34" charset="0"/>
                <a:ea typeface="+mn-ea"/>
                <a:cs typeface="+mn-cs"/>
              </a:rPr>
              <a:t>Consider performing the first part of the module lab to demonstrate how to deploy a new domain controller.</a:t>
            </a:r>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76181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Describe the different methods for upgrading a forest and domain, and discuss the risks and benefits of each method. Explain that the process is the same for upgrading from any version of Windows Server starting with Windows Server 2012.</a:t>
            </a:r>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40733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Explain the process of how a newly cloned domain controller starts, describing each of the following steps: The clone checks whether a virtual machine generation identifier exists. This is required, and if a virtual machine generation identifier does not exist, the computer either starts normally when no </a:t>
            </a:r>
            <a:r>
              <a:rPr lang="en-US" sz="1000" b="1" i="0" kern="1200" baseline="0" dirty="0">
                <a:solidFill>
                  <a:schemeClr val="tx1"/>
                </a:solidFill>
                <a:effectLst/>
                <a:latin typeface="Segoe UI" panose="020B0502040204020203" pitchFamily="34" charset="0"/>
                <a:ea typeface="+mn-ea"/>
                <a:cs typeface="+mn-cs"/>
              </a:rPr>
              <a:t>DCCloneConfig.xml</a:t>
            </a:r>
            <a:r>
              <a:rPr lang="en-US" sz="1000" b="0" i="0" kern="1200" baseline="0" dirty="0">
                <a:solidFill>
                  <a:schemeClr val="tx1"/>
                </a:solidFill>
                <a:effectLst/>
                <a:latin typeface="Segoe UI" panose="020B0502040204020203" pitchFamily="34" charset="0"/>
                <a:ea typeface="+mn-ea"/>
                <a:cs typeface="+mn-cs"/>
              </a:rPr>
              <a:t> exists or renames </a:t>
            </a:r>
            <a:r>
              <a:rPr lang="en-US" sz="1000" b="1" i="0" kern="1200" baseline="0" dirty="0">
                <a:solidFill>
                  <a:schemeClr val="tx1"/>
                </a:solidFill>
                <a:effectLst/>
                <a:latin typeface="Segoe UI" panose="020B0502040204020203" pitchFamily="34" charset="0"/>
                <a:ea typeface="+mn-ea"/>
                <a:cs typeface="+mn-cs"/>
              </a:rPr>
              <a:t>DCCloneConfig.xml</a:t>
            </a:r>
            <a:r>
              <a:rPr lang="en-US" sz="1000" b="0" i="0" kern="1200" baseline="0" dirty="0">
                <a:solidFill>
                  <a:schemeClr val="tx1"/>
                </a:solidFill>
                <a:effectLst/>
                <a:latin typeface="Segoe UI" panose="020B0502040204020203" pitchFamily="34" charset="0"/>
                <a:ea typeface="+mn-ea"/>
                <a:cs typeface="+mn-cs"/>
              </a:rPr>
              <a:t> and restarts in Directory Services Restore Mode (DSRM). Starting in DSRM is a safeguard, and a domain administrator must fix the issue to optimize the domain controller’s functionality. The clone checks whether the virtual machine generation identifier changed, and performs one of the following actions: If it did not change, it is the original source domain controller. If DCCloneConfig.xml exists, then it is renamed. In both cases, a normal startup occurs, and the domain controller is functional again. If it did change, the virtualization safeguards trigger, and the process continues. The clone checks whether </a:t>
            </a:r>
            <a:r>
              <a:rPr lang="en-US" sz="1000" b="1" i="0" kern="1200" baseline="0" dirty="0">
                <a:solidFill>
                  <a:schemeClr val="tx1"/>
                </a:solidFill>
                <a:effectLst/>
                <a:latin typeface="Segoe UI" panose="020B0502040204020203" pitchFamily="34" charset="0"/>
                <a:ea typeface="+mn-ea"/>
                <a:cs typeface="+mn-cs"/>
              </a:rPr>
              <a:t>DCCloneConfig.xml</a:t>
            </a:r>
            <a:r>
              <a:rPr lang="en-US" sz="1000" b="0" i="0" kern="1200" baseline="0" dirty="0">
                <a:solidFill>
                  <a:schemeClr val="tx1"/>
                </a:solidFill>
                <a:effectLst/>
                <a:latin typeface="Segoe UI" panose="020B0502040204020203" pitchFamily="34" charset="0"/>
                <a:ea typeface="+mn-ea"/>
                <a:cs typeface="+mn-cs"/>
              </a:rPr>
              <a:t> exists. If not, a check for a duplicate IP address determines whether the computer starts normally or in DSRM. If the </a:t>
            </a:r>
            <a:r>
              <a:rPr lang="en-US" sz="1000" b="1" i="0" kern="1200" baseline="0" dirty="0">
                <a:solidFill>
                  <a:schemeClr val="tx1"/>
                </a:solidFill>
                <a:effectLst/>
                <a:latin typeface="Segoe UI" panose="020B0502040204020203" pitchFamily="34" charset="0"/>
                <a:ea typeface="+mn-ea"/>
                <a:cs typeface="+mn-cs"/>
              </a:rPr>
              <a:t>DCCloneConfig.xml</a:t>
            </a:r>
            <a:r>
              <a:rPr lang="en-US" sz="1000" b="0" i="0" kern="1200" baseline="0" dirty="0">
                <a:solidFill>
                  <a:schemeClr val="tx1"/>
                </a:solidFill>
                <a:effectLst/>
                <a:latin typeface="Segoe UI" panose="020B0502040204020203" pitchFamily="34" charset="0"/>
                <a:ea typeface="+mn-ea"/>
                <a:cs typeface="+mn-cs"/>
              </a:rPr>
              <a:t> file exists, the computer gets the new computer name and IP address settings from the file. The AD DS database is modified, and the initialization steps continue, thereby controlling a new domain controller.</a:t>
            </a:r>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740514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Use the next topic to demonstrate SRV records. </a:t>
            </a:r>
          </a:p>
          <a:p>
            <a:endParaRPr lang="en-GB"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567082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Spend as much time demonstrating the SRV records in DNS as is appropriate based on students’ experience or interest.</a:t>
            </a:r>
          </a:p>
          <a:p>
            <a:r>
              <a:rPr lang="en-US" sz="1000" b="0" i="0" kern="1200" baseline="0" dirty="0">
                <a:solidFill>
                  <a:schemeClr val="tx1"/>
                </a:solidFill>
                <a:effectLst/>
                <a:latin typeface="Segoe UI" panose="020B0502040204020203" pitchFamily="34" charset="0"/>
                <a:ea typeface="+mn-ea"/>
                <a:cs typeface="+mn-cs"/>
              </a:rPr>
              <a:t>After depicting the subdomains that start with an underscore (_), explain that domain controllers register several SRV records so that you can search them in multiple ways. Search for an SRV record in </a:t>
            </a:r>
            <a:r>
              <a:rPr lang="en-US" sz="1000" b="1" i="0" kern="1200" baseline="0" dirty="0">
                <a:solidFill>
                  <a:schemeClr val="tx1"/>
                </a:solidFill>
                <a:effectLst/>
                <a:latin typeface="Segoe UI" panose="020B0502040204020203" pitchFamily="34" charset="0"/>
                <a:ea typeface="+mn-ea"/>
                <a:cs typeface="+mn-cs"/>
              </a:rPr>
              <a:t>_tcp.Default‑First‑Site‑Name._sites.Contoso.com</a:t>
            </a:r>
            <a:r>
              <a:rPr lang="en-US" sz="1000" b="0" i="0" kern="1200" baseline="0" dirty="0">
                <a:solidFill>
                  <a:schemeClr val="tx1"/>
                </a:solidFill>
                <a:effectLst/>
                <a:latin typeface="Segoe UI" panose="020B0502040204020203" pitchFamily="34" charset="0"/>
                <a:ea typeface="+mn-ea"/>
                <a:cs typeface="+mn-cs"/>
              </a:rPr>
              <a:t> that is offering the Kerberos authentication service. Examine the record, and show that the SEA‑</a:t>
            </a:r>
            <a:r>
              <a:rPr lang="en-US" sz="1000" b="0" i="0" u="sng" kern="1200" baseline="0" dirty="0">
                <a:solidFill>
                  <a:schemeClr val="tx1"/>
                </a:solidFill>
                <a:effectLst/>
                <a:latin typeface="Segoe UI" panose="020B0502040204020203" pitchFamily="34" charset="0"/>
                <a:ea typeface="+mn-ea"/>
                <a:cs typeface="+mn-cs"/>
                <a:hlinkClick r:id="rId3" tooltip="http://DC1.Contoso.com"/>
              </a:rPr>
              <a:t>DC1.Contoso.com</a:t>
            </a:r>
            <a:r>
              <a:rPr lang="en-US" sz="1000" b="0" i="0" kern="1200" baseline="0" dirty="0">
                <a:solidFill>
                  <a:schemeClr val="tx1"/>
                </a:solidFill>
                <a:effectLst/>
                <a:latin typeface="Segoe UI" panose="020B0502040204020203" pitchFamily="34" charset="0"/>
                <a:ea typeface="+mn-ea"/>
                <a:cs typeface="+mn-cs"/>
              </a:rPr>
              <a:t>server is offering the Kerberos authentication service over TCP port 88 and that the server is answering for the site </a:t>
            </a:r>
            <a:r>
              <a:rPr lang="en-US" sz="1000" b="1" i="0" kern="1200" baseline="0" dirty="0">
                <a:solidFill>
                  <a:schemeClr val="tx1"/>
                </a:solidFill>
                <a:effectLst/>
                <a:latin typeface="Segoe UI" panose="020B0502040204020203" pitchFamily="34" charset="0"/>
                <a:ea typeface="+mn-ea"/>
                <a:cs typeface="+mn-cs"/>
              </a:rPr>
              <a:t>Default‑First‑Site‑Name</a:t>
            </a:r>
            <a:r>
              <a:rPr lang="en-US" sz="1000" b="0" i="0" kern="1200" baseline="0" dirty="0">
                <a:solidFill>
                  <a:schemeClr val="tx1"/>
                </a:solidFill>
                <a:effectLst/>
                <a:latin typeface="Segoe UI" panose="020B0502040204020203" pitchFamily="34" charset="0"/>
                <a:ea typeface="+mn-ea"/>
                <a:cs typeface="+mn-cs"/>
              </a:rPr>
              <a:t>. This is the preferred domain controller, because the domain controller is in the same AD DS site as the client computer.</a:t>
            </a:r>
          </a:p>
          <a:p>
            <a:r>
              <a:rPr lang="en-US" sz="1000" b="0" i="0" kern="1200" baseline="0" dirty="0">
                <a:solidFill>
                  <a:schemeClr val="tx1"/>
                </a:solidFill>
                <a:effectLst/>
                <a:latin typeface="Segoe UI" panose="020B0502040204020203" pitchFamily="34" charset="0"/>
                <a:ea typeface="+mn-ea"/>
                <a:cs typeface="+mn-cs"/>
              </a:rPr>
              <a:t>Point out that because domain controllers register SRV records in different ways, you can find an alternative if the preferred domain controller is not available. Alternatively, refer to </a:t>
            </a:r>
            <a:r>
              <a:rPr lang="en-US" sz="1000" b="1" i="0" kern="1200" baseline="0" dirty="0">
                <a:solidFill>
                  <a:schemeClr val="tx1"/>
                </a:solidFill>
                <a:effectLst/>
                <a:latin typeface="Segoe UI" panose="020B0502040204020203" pitchFamily="34" charset="0"/>
                <a:ea typeface="+mn-ea"/>
                <a:cs typeface="+mn-cs"/>
              </a:rPr>
              <a:t>C:\windows\system32\config</a:t>
            </a:r>
            <a:r>
              <a:rPr lang="en-US" sz="1000" b="0" i="0" kern="1200" baseline="0" dirty="0">
                <a:solidFill>
                  <a:schemeClr val="tx1"/>
                </a:solidFill>
                <a:effectLst/>
                <a:latin typeface="Segoe UI" panose="020B0502040204020203" pitchFamily="34" charset="0"/>
                <a:ea typeface="+mn-ea"/>
                <a:cs typeface="+mn-cs"/>
              </a:rPr>
              <a:t>, open </a:t>
            </a:r>
            <a:r>
              <a:rPr lang="en-US" sz="1000" b="1" i="0" kern="1200" baseline="0" dirty="0">
                <a:solidFill>
                  <a:schemeClr val="tx1"/>
                </a:solidFill>
                <a:effectLst/>
                <a:latin typeface="Segoe UI" panose="020B0502040204020203" pitchFamily="34" charset="0"/>
                <a:ea typeface="+mn-ea"/>
                <a:cs typeface="+mn-cs"/>
              </a:rPr>
              <a:t>netlogon.dns</a:t>
            </a:r>
            <a:r>
              <a:rPr lang="en-US" sz="1000" b="0" i="0" kern="1200" baseline="0" dirty="0">
                <a:solidFill>
                  <a:schemeClr val="tx1"/>
                </a:solidFill>
                <a:effectLst/>
                <a:latin typeface="Segoe UI" panose="020B0502040204020203" pitchFamily="34" charset="0"/>
                <a:ea typeface="+mn-ea"/>
                <a:cs typeface="+mn-cs"/>
              </a:rPr>
              <a:t> in Notepad, and display all the SRV records that each domain controller will register in DNS.</a:t>
            </a:r>
          </a:p>
          <a:p>
            <a:r>
              <a:rPr lang="en-US" sz="1000" b="0" i="0" kern="1200" baseline="0" dirty="0">
                <a:solidFill>
                  <a:schemeClr val="tx1"/>
                </a:solidFill>
                <a:effectLst/>
                <a:latin typeface="Segoe UI" panose="020B0502040204020203" pitchFamily="34" charset="0"/>
                <a:ea typeface="+mn-ea"/>
                <a:cs typeface="+mn-cs"/>
              </a:rPr>
              <a:t>Note that the Net Logon service that is running on each domain controller registers the SRV records in DNS. If it does so incorrectly, you can trigger the domain controller to reregister those records by restarting the Net Logon service on that domain controller. This reregisters only the SRV records. If you want to reregister the host record information in DNS, you must run </a:t>
            </a:r>
            <a:r>
              <a:rPr lang="en-US" sz="1000" b="1" i="0" kern="1200" baseline="0" dirty="0">
                <a:solidFill>
                  <a:schemeClr val="tx1"/>
                </a:solidFill>
                <a:effectLst/>
                <a:latin typeface="Segoe UI" panose="020B0502040204020203" pitchFamily="34" charset="0"/>
                <a:ea typeface="+mn-ea"/>
                <a:cs typeface="+mn-cs"/>
              </a:rPr>
              <a:t>ipconfig /registerdns</a:t>
            </a:r>
            <a:r>
              <a:rPr lang="en-US" sz="1000" b="0" i="0" kern="1200" baseline="0" dirty="0">
                <a:solidFill>
                  <a:schemeClr val="tx1"/>
                </a:solidFill>
                <a:effectLst/>
                <a:latin typeface="Segoe UI" panose="020B0502040204020203" pitchFamily="34" charset="0"/>
                <a:ea typeface="+mn-ea"/>
                <a:cs typeface="+mn-cs"/>
              </a:rPr>
              <a:t> from the command prompt, just as you would for any other computer. After you complete the demonstration, revert to the virtual machine.</a:t>
            </a:r>
          </a:p>
          <a:p>
            <a:r>
              <a:rPr lang="en-US" sz="1000" b="1" i="0" kern="1200" baseline="0" dirty="0">
                <a:solidFill>
                  <a:schemeClr val="tx1"/>
                </a:solidFill>
                <a:effectLst/>
                <a:latin typeface="Segoe UI" panose="020B0502040204020203" pitchFamily="34" charset="0"/>
                <a:ea typeface="+mn-ea"/>
                <a:cs typeface="+mn-cs"/>
              </a:rPr>
              <a:t>Demonstration steps</a:t>
            </a:r>
            <a:endParaRPr lang="en-US" sz="1000" b="0" i="0" kern="1200" baseline="0" dirty="0">
              <a:solidFill>
                <a:schemeClr val="tx1"/>
              </a:solidFill>
              <a:effectLst/>
              <a:latin typeface="Segoe UI" panose="020B0502040204020203" pitchFamily="34" charset="0"/>
              <a:ea typeface="+mn-ea"/>
              <a:cs typeface="+mn-cs"/>
            </a:endParaRPr>
          </a:p>
          <a:p>
            <a:r>
              <a:rPr lang="en-US" sz="1000" b="1" i="0" kern="1200" baseline="0" dirty="0">
                <a:solidFill>
                  <a:schemeClr val="tx1"/>
                </a:solidFill>
                <a:effectLst/>
                <a:latin typeface="Segoe UI" panose="020B0502040204020203" pitchFamily="34" charset="0"/>
                <a:ea typeface="+mn-ea"/>
                <a:cs typeface="+mn-cs"/>
              </a:rPr>
              <a:t>Review the SRV records by using DNS Manager</a:t>
            </a:r>
            <a:endParaRPr lang="en-US" sz="1000" b="0" i="0" kern="1200" baseline="0" dirty="0">
              <a:solidFill>
                <a:schemeClr val="tx1"/>
              </a:solidFill>
              <a:effectLst/>
              <a:latin typeface="Segoe UI" panose="020B0502040204020203" pitchFamily="34" charset="0"/>
              <a:ea typeface="+mn-ea"/>
              <a:cs typeface="+mn-cs"/>
            </a:endParaRP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a:t>
            </a:r>
            <a:r>
              <a:rPr lang="en-US" sz="1000" b="1" i="0" kern="1200" baseline="0" dirty="0">
                <a:solidFill>
                  <a:schemeClr val="tx1"/>
                </a:solidFill>
                <a:effectLst/>
                <a:latin typeface="Segoe UI" panose="020B0502040204020203" pitchFamily="34" charset="0"/>
                <a:ea typeface="+mn-ea"/>
                <a:cs typeface="+mn-cs"/>
              </a:rPr>
              <a:t>SEA-ADM1</a:t>
            </a:r>
            <a:r>
              <a:rPr lang="en-US" sz="1000" b="0" i="0" kern="1200" baseline="0" dirty="0">
                <a:solidFill>
                  <a:schemeClr val="tx1"/>
                </a:solidFill>
                <a:effectLst/>
                <a:latin typeface="Segoe UI" panose="020B0502040204020203" pitchFamily="34" charset="0"/>
                <a:ea typeface="+mn-ea"/>
                <a:cs typeface="+mn-cs"/>
              </a:rPr>
              <a:t>, sign in with the username </a:t>
            </a:r>
            <a:r>
              <a:rPr lang="en-US" sz="1000" b="1" i="0" kern="1200" baseline="0" dirty="0">
                <a:solidFill>
                  <a:schemeClr val="tx1"/>
                </a:solidFill>
                <a:effectLst/>
                <a:latin typeface="Segoe UI" panose="020B0502040204020203" pitchFamily="34" charset="0"/>
                <a:ea typeface="+mn-ea"/>
                <a:cs typeface="+mn-cs"/>
              </a:rPr>
              <a:t>Contoso\Administrator</a:t>
            </a:r>
            <a:r>
              <a:rPr lang="en-US" sz="1000" b="0" i="0" kern="1200" baseline="0" dirty="0">
                <a:solidFill>
                  <a:schemeClr val="tx1"/>
                </a:solidFill>
                <a:effectLst/>
                <a:latin typeface="Segoe UI" panose="020B0502040204020203" pitchFamily="34" charset="0"/>
                <a:ea typeface="+mn-ea"/>
                <a:cs typeface="+mn-cs"/>
              </a:rPr>
              <a:t> and the password </a:t>
            </a:r>
            <a:r>
              <a:rPr lang="en-US" sz="1000" b="1" i="0" kern="1200" baseline="0" dirty="0">
                <a:solidFill>
                  <a:schemeClr val="tx1"/>
                </a:solidFill>
                <a:effectLst/>
                <a:latin typeface="Segoe UI" panose="020B0502040204020203" pitchFamily="34" charset="0"/>
                <a:ea typeface="+mn-ea"/>
                <a:cs typeface="+mn-cs"/>
              </a:rPr>
              <a:t>Pa55w.rd</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a:t>
            </a:r>
            <a:r>
              <a:rPr lang="en-US" sz="1000" b="1" i="0" kern="1200" baseline="0" dirty="0">
                <a:solidFill>
                  <a:schemeClr val="tx1"/>
                </a:solidFill>
                <a:effectLst/>
                <a:latin typeface="Segoe UI" panose="020B0502040204020203" pitchFamily="34" charset="0"/>
                <a:ea typeface="+mn-ea"/>
                <a:cs typeface="+mn-cs"/>
              </a:rPr>
              <a:t>Server Manager</a:t>
            </a:r>
            <a:r>
              <a:rPr lang="en-US" sz="1000" b="0" i="0" kern="1200" baseline="0" dirty="0">
                <a:solidFill>
                  <a:schemeClr val="tx1"/>
                </a:solidFill>
                <a:effectLst/>
                <a:latin typeface="Segoe UI" panose="020B0502040204020203" pitchFamily="34" charset="0"/>
                <a:ea typeface="+mn-ea"/>
                <a:cs typeface="+mn-cs"/>
              </a:rPr>
              <a:t>, select the </a:t>
            </a:r>
            <a:r>
              <a:rPr lang="en-US" sz="1000" b="1" i="0" kern="1200" baseline="0" dirty="0">
                <a:solidFill>
                  <a:schemeClr val="tx1"/>
                </a:solidFill>
                <a:effectLst/>
                <a:latin typeface="Segoe UI" panose="020B0502040204020203" pitchFamily="34" charset="0"/>
                <a:ea typeface="+mn-ea"/>
                <a:cs typeface="+mn-cs"/>
              </a:rPr>
              <a:t>Tools</a:t>
            </a:r>
            <a:r>
              <a:rPr lang="en-US" sz="1000" b="0" i="0" kern="1200" baseline="0" dirty="0">
                <a:solidFill>
                  <a:schemeClr val="tx1"/>
                </a:solidFill>
                <a:effectLst/>
                <a:latin typeface="Segoe UI" panose="020B0502040204020203" pitchFamily="34" charset="0"/>
                <a:ea typeface="+mn-ea"/>
                <a:cs typeface="+mn-cs"/>
              </a:rPr>
              <a:t> menu.</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Tools</a:t>
            </a:r>
            <a:r>
              <a:rPr lang="en-US" sz="1000" b="0" i="0" kern="1200" baseline="0" dirty="0">
                <a:solidFill>
                  <a:schemeClr val="tx1"/>
                </a:solidFill>
                <a:effectLst/>
                <a:latin typeface="Segoe UI" panose="020B0502040204020203" pitchFamily="34" charset="0"/>
                <a:ea typeface="+mn-ea"/>
                <a:cs typeface="+mn-cs"/>
              </a:rPr>
              <a:t> list, select </a:t>
            </a:r>
            <a:r>
              <a:rPr lang="en-US" sz="1000" b="1" i="0" kern="1200" baseline="0" dirty="0">
                <a:solidFill>
                  <a:schemeClr val="tx1"/>
                </a:solidFill>
                <a:effectLst/>
                <a:latin typeface="Segoe UI" panose="020B0502040204020203" pitchFamily="34" charset="0"/>
                <a:ea typeface="+mn-ea"/>
                <a:cs typeface="+mn-cs"/>
              </a:rPr>
              <a:t>DNS</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DNS Manager</a:t>
            </a:r>
            <a:r>
              <a:rPr lang="en-US" sz="1000" b="0" i="0" kern="1200" baseline="0" dirty="0">
                <a:solidFill>
                  <a:schemeClr val="tx1"/>
                </a:solidFill>
                <a:effectLst/>
                <a:latin typeface="Segoe UI" panose="020B0502040204020203" pitchFamily="34" charset="0"/>
                <a:ea typeface="+mn-ea"/>
                <a:cs typeface="+mn-cs"/>
              </a:rPr>
              <a:t> window, on the tree menu, expand </a:t>
            </a:r>
            <a:r>
              <a:rPr lang="en-US" sz="1000" b="1" i="0" u="sng" kern="1200" baseline="0" dirty="0">
                <a:solidFill>
                  <a:schemeClr val="tx1"/>
                </a:solidFill>
                <a:effectLst/>
                <a:latin typeface="Segoe UI" panose="020B0502040204020203" pitchFamily="34" charset="0"/>
                <a:ea typeface="+mn-ea"/>
                <a:cs typeface="+mn-cs"/>
                <a:hlinkClick r:id="rId4" tooltip="http://SEA-ADM1.Contoso.com"/>
              </a:rPr>
              <a:t>SEA-ADM1.Contoso.com</a:t>
            </a:r>
            <a:r>
              <a:rPr lang="en-US" sz="1000" b="0" i="0" kern="1200" baseline="0" dirty="0">
                <a:solidFill>
                  <a:schemeClr val="tx1"/>
                </a:solidFill>
                <a:effectLst/>
                <a:latin typeface="Segoe UI" panose="020B0502040204020203" pitchFamily="34" charset="0"/>
                <a:ea typeface="+mn-ea"/>
                <a:cs typeface="+mn-cs"/>
              </a:rPr>
              <a:t>, expand </a:t>
            </a:r>
            <a:r>
              <a:rPr lang="en-US" sz="1000" b="1" i="0" kern="1200" baseline="0" dirty="0">
                <a:solidFill>
                  <a:schemeClr val="tx1"/>
                </a:solidFill>
                <a:effectLst/>
                <a:latin typeface="Segoe UI" panose="020B0502040204020203" pitchFamily="34" charset="0"/>
                <a:ea typeface="+mn-ea"/>
                <a:cs typeface="+mn-cs"/>
              </a:rPr>
              <a:t>Forward Lookup Zones</a:t>
            </a:r>
            <a:r>
              <a:rPr lang="en-US" sz="1000" b="0" i="0" kern="1200" baseline="0" dirty="0">
                <a:solidFill>
                  <a:schemeClr val="tx1"/>
                </a:solidFill>
                <a:effectLst/>
                <a:latin typeface="Segoe UI" panose="020B0502040204020203" pitchFamily="34" charset="0"/>
                <a:ea typeface="+mn-ea"/>
                <a:cs typeface="+mn-cs"/>
              </a:rPr>
              <a:t>, and then select </a:t>
            </a:r>
            <a:r>
              <a:rPr lang="en-US" sz="1000" b="1" i="0" u="sng" kern="1200" baseline="0" dirty="0">
                <a:solidFill>
                  <a:schemeClr val="tx1"/>
                </a:solidFill>
                <a:effectLst/>
                <a:latin typeface="Segoe UI" panose="020B0502040204020203" pitchFamily="34" charset="0"/>
                <a:ea typeface="+mn-ea"/>
                <a:cs typeface="+mn-cs"/>
                <a:hlinkClick r:id="rId5" tooltip="http://Contoso.com"/>
              </a:rPr>
              <a:t>Contoso.com</a:t>
            </a:r>
            <a:r>
              <a:rPr lang="en-US" sz="1000" b="0" i="0" kern="1200" baseline="0" dirty="0">
                <a:solidFill>
                  <a:schemeClr val="tx1"/>
                </a:solidFill>
                <a:effectLst/>
                <a:latin typeface="Segoe UI" panose="020B0502040204020203" pitchFamily="34" charset="0"/>
                <a:ea typeface="+mn-ea"/>
                <a:cs typeface="+mn-cs"/>
              </a:rPr>
              <a:t>. Display the following four Domain Name System (DNS) subzones:</a:t>
            </a:r>
          </a:p>
          <a:p>
            <a:pPr lvl="1"/>
            <a:r>
              <a:rPr lang="en-US" sz="1000" b="0" i="0" kern="1200" baseline="0" dirty="0">
                <a:solidFill>
                  <a:schemeClr val="tx1"/>
                </a:solidFill>
                <a:effectLst/>
                <a:latin typeface="Segoe UI" panose="020B0502040204020203" pitchFamily="34" charset="0"/>
                <a:ea typeface="+mn-ea"/>
                <a:cs typeface="+mn-cs"/>
              </a:rPr>
              <a:t>_msdcs</a:t>
            </a:r>
          </a:p>
          <a:p>
            <a:pPr lvl="1"/>
            <a:r>
              <a:rPr lang="en-US" sz="1000" b="0" i="0" kern="1200" baseline="0" dirty="0">
                <a:solidFill>
                  <a:schemeClr val="tx1"/>
                </a:solidFill>
                <a:effectLst/>
                <a:latin typeface="Segoe UI" panose="020B0502040204020203" pitchFamily="34" charset="0"/>
                <a:ea typeface="+mn-ea"/>
                <a:cs typeface="+mn-cs"/>
              </a:rPr>
              <a:t>_sites</a:t>
            </a:r>
          </a:p>
          <a:p>
            <a:pPr lvl="1"/>
            <a:r>
              <a:rPr lang="en-US" sz="1000" b="0" i="0" kern="1200" baseline="0" dirty="0">
                <a:solidFill>
                  <a:schemeClr val="tx1"/>
                </a:solidFill>
                <a:effectLst/>
                <a:latin typeface="Segoe UI" panose="020B0502040204020203" pitchFamily="34" charset="0"/>
                <a:ea typeface="+mn-ea"/>
                <a:cs typeface="+mn-cs"/>
              </a:rPr>
              <a:t>_tcp</a:t>
            </a:r>
          </a:p>
          <a:p>
            <a:pPr lvl="1"/>
            <a:r>
              <a:rPr lang="en-US" sz="1000" b="0" i="0" kern="1200" baseline="0" dirty="0">
                <a:solidFill>
                  <a:schemeClr val="tx1"/>
                </a:solidFill>
                <a:effectLst/>
                <a:latin typeface="Segoe UI" panose="020B0502040204020203" pitchFamily="34" charset="0"/>
                <a:ea typeface="+mn-ea"/>
                <a:cs typeface="+mn-cs"/>
              </a:rPr>
              <a:t>_udp</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Expand </a:t>
            </a:r>
            <a:r>
              <a:rPr lang="en-US" sz="1000" b="1" i="0" u="sng" kern="1200" baseline="0" dirty="0">
                <a:solidFill>
                  <a:schemeClr val="tx1"/>
                </a:solidFill>
                <a:effectLst/>
                <a:latin typeface="Segoe UI" panose="020B0502040204020203" pitchFamily="34" charset="0"/>
                <a:ea typeface="+mn-ea"/>
                <a:cs typeface="+mn-cs"/>
                <a:hlinkClick r:id="rId5" tooltip="http://Contoso.com"/>
              </a:rPr>
              <a:t>Contoso.com</a:t>
            </a:r>
            <a:r>
              <a:rPr lang="en-US" sz="1000" b="0" i="0" kern="1200" baseline="0" dirty="0">
                <a:solidFill>
                  <a:schemeClr val="tx1"/>
                </a:solidFill>
                <a:effectLst/>
                <a:latin typeface="Segoe UI" panose="020B0502040204020203" pitchFamily="34" charset="0"/>
                <a:ea typeface="+mn-ea"/>
                <a:cs typeface="+mn-cs"/>
              </a:rPr>
              <a:t>, expand </a:t>
            </a:r>
            <a:r>
              <a:rPr lang="en-US" sz="1000" b="1" i="0" kern="1200" baseline="0" dirty="0">
                <a:solidFill>
                  <a:schemeClr val="tx1"/>
                </a:solidFill>
                <a:effectLst/>
                <a:latin typeface="Segoe UI" panose="020B0502040204020203" pitchFamily="34" charset="0"/>
                <a:ea typeface="+mn-ea"/>
                <a:cs typeface="+mn-cs"/>
              </a:rPr>
              <a:t>_sites</a:t>
            </a:r>
            <a:r>
              <a:rPr lang="en-US" sz="1000" b="0" i="0" kern="1200" baseline="0" dirty="0">
                <a:solidFill>
                  <a:schemeClr val="tx1"/>
                </a:solidFill>
                <a:effectLst/>
                <a:latin typeface="Segoe UI" panose="020B0502040204020203" pitchFamily="34" charset="0"/>
                <a:ea typeface="+mn-ea"/>
                <a:cs typeface="+mn-cs"/>
              </a:rPr>
              <a:t>, expand </a:t>
            </a:r>
            <a:r>
              <a:rPr lang="en-US" sz="1000" b="1" i="0" kern="1200" baseline="0" dirty="0">
                <a:solidFill>
                  <a:schemeClr val="tx1"/>
                </a:solidFill>
                <a:effectLst/>
                <a:latin typeface="Segoe UI" panose="020B0502040204020203" pitchFamily="34" charset="0"/>
                <a:ea typeface="+mn-ea"/>
                <a:cs typeface="+mn-cs"/>
              </a:rPr>
              <a:t>Default‑First‑Site‑Name</a:t>
            </a:r>
            <a:r>
              <a:rPr lang="en-US" sz="1000" b="0" i="0" kern="1200" baseline="0" dirty="0">
                <a:solidFill>
                  <a:schemeClr val="tx1"/>
                </a:solidFill>
                <a:effectLst/>
                <a:latin typeface="Segoe UI" panose="020B0502040204020203" pitchFamily="34" charset="0"/>
                <a:ea typeface="+mn-ea"/>
                <a:cs typeface="+mn-cs"/>
              </a:rPr>
              <a:t>, expand </a:t>
            </a:r>
            <a:r>
              <a:rPr lang="en-US" sz="1000" b="1" i="0" kern="1200" baseline="0" dirty="0">
                <a:solidFill>
                  <a:schemeClr val="tx1"/>
                </a:solidFill>
                <a:effectLst/>
                <a:latin typeface="Segoe UI" panose="020B0502040204020203" pitchFamily="34" charset="0"/>
                <a:ea typeface="+mn-ea"/>
                <a:cs typeface="+mn-cs"/>
              </a:rPr>
              <a:t>_tcp</a:t>
            </a:r>
            <a:r>
              <a:rPr lang="en-US" sz="1000" b="0" i="0" kern="1200" baseline="0" dirty="0">
                <a:solidFill>
                  <a:schemeClr val="tx1"/>
                </a:solidFill>
                <a:effectLst/>
                <a:latin typeface="Segoe UI" panose="020B0502040204020203" pitchFamily="34" charset="0"/>
                <a:ea typeface="+mn-ea"/>
                <a:cs typeface="+mn-cs"/>
              </a:rPr>
              <a:t>, and then select the following record:</a:t>
            </a:r>
          </a:p>
          <a:p>
            <a:pPr lvl="1"/>
            <a:r>
              <a:rPr lang="en-US" sz="1000" b="1" i="0" kern="1200" baseline="0" dirty="0">
                <a:solidFill>
                  <a:schemeClr val="tx1"/>
                </a:solidFill>
                <a:effectLst/>
                <a:latin typeface="Segoe UI" panose="020B0502040204020203" pitchFamily="34" charset="0"/>
                <a:ea typeface="+mn-ea"/>
                <a:cs typeface="+mn-cs"/>
              </a:rPr>
              <a:t>_ldap Service Location (SRV) [0][100][389] </a:t>
            </a:r>
            <a:r>
              <a:rPr lang="en-US" sz="1000" b="1" i="0" u="none" strike="noStrike" kern="1200" baseline="0" dirty="0">
                <a:solidFill>
                  <a:schemeClr val="tx1"/>
                </a:solidFill>
                <a:effectLst/>
                <a:latin typeface="Segoe UI" panose="020B0502040204020203" pitchFamily="34" charset="0"/>
                <a:ea typeface="+mn-ea"/>
                <a:cs typeface="+mn-cs"/>
                <a:hlinkClick r:id="rId6" tooltip="http://sea-dc1.Contoso.com"/>
              </a:rPr>
              <a:t>sea-dc1.Contoso.com</a:t>
            </a:r>
            <a:endParaRPr lang="en-US" sz="1000" b="0" i="0" kern="1200" baseline="0" dirty="0">
              <a:solidFill>
                <a:schemeClr val="tx1"/>
              </a:solidFill>
              <a:effectLst/>
              <a:latin typeface="Segoe UI" panose="020B0502040204020203" pitchFamily="34" charset="0"/>
              <a:ea typeface="+mn-ea"/>
              <a:cs typeface="+mn-cs"/>
            </a:endParaRP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If students have sufficient expertise and interest, open </a:t>
            </a:r>
            <a:r>
              <a:rPr lang="en-US" sz="1000" b="1" i="0" kern="1200" baseline="0" dirty="0">
                <a:solidFill>
                  <a:schemeClr val="tx1"/>
                </a:solidFill>
                <a:effectLst/>
                <a:latin typeface="Segoe UI" panose="020B0502040204020203" pitchFamily="34" charset="0"/>
                <a:ea typeface="+mn-ea"/>
                <a:cs typeface="+mn-cs"/>
              </a:rPr>
              <a:t>c:\windows\system32\config</a:t>
            </a:r>
            <a:r>
              <a:rPr lang="en-US" sz="1000" b="0" i="0" kern="1200" baseline="0" dirty="0">
                <a:solidFill>
                  <a:schemeClr val="tx1"/>
                </a:solidFill>
                <a:effectLst/>
                <a:latin typeface="Segoe UI" panose="020B0502040204020203" pitchFamily="34" charset="0"/>
                <a:ea typeface="+mn-ea"/>
                <a:cs typeface="+mn-cs"/>
              </a:rPr>
              <a:t>, and then open the </a:t>
            </a:r>
            <a:r>
              <a:rPr lang="en-US" sz="1000" b="1" i="0" kern="1200" baseline="0" dirty="0">
                <a:solidFill>
                  <a:schemeClr val="tx1"/>
                </a:solidFill>
                <a:effectLst/>
                <a:latin typeface="Segoe UI" panose="020B0502040204020203" pitchFamily="34" charset="0"/>
                <a:ea typeface="+mn-ea"/>
                <a:cs typeface="+mn-cs"/>
              </a:rPr>
              <a:t>netlogon.dns</a:t>
            </a:r>
            <a:r>
              <a:rPr lang="en-US" sz="1000" b="0" i="0" kern="1200" baseline="0" dirty="0">
                <a:solidFill>
                  <a:schemeClr val="tx1"/>
                </a:solidFill>
                <a:effectLst/>
                <a:latin typeface="Segoe UI" panose="020B0502040204020203" pitchFamily="34" charset="0"/>
                <a:ea typeface="+mn-ea"/>
                <a:cs typeface="+mn-cs"/>
              </a:rPr>
              <a:t> file in Notepad. Display all the service records (SRV records) that this domain controller will register in DNS.</a:t>
            </a:r>
          </a:p>
          <a:p>
            <a:pPr>
              <a:lnSpc>
                <a:spcPct val="107000"/>
              </a:lnSpc>
              <a:spcAft>
                <a:spcPts val="800"/>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r>
              <a:rPr lang="en-US" dirty="0"/>
              <a:t>Module 2: Identity services in Windows Server</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61963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Consider demonstrating these procedures for your students. However, to perform a demonstration, you must first add a new DC to the Contoso domain. The lab covers this process.</a:t>
            </a:r>
            <a:endParaRPr lang="en-GB"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77933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Discuss the different scenarios in which you might choose to deploy an AD DS domain controller on a Microsoft Azure virtual machine. If an organization intends to deploy AD DS to Azure infrastructure as a service (IaaS), discuss the different requirements that the students must first consider and how requirements might vary depending on the needs of the organization.</a:t>
            </a:r>
          </a:p>
          <a:p>
            <a:endParaRPr lang="en-US" dirty="0"/>
          </a:p>
          <a:p>
            <a:r>
              <a:rPr lang="en-US" dirty="0"/>
              <a:t>Indicate to students that deploying AD DS on an Azure virtual machine is entirely different than integrating AD DS with Azure Active Directory. The two approaches are not interchangeable and are intended to address different organizational requirements.</a:t>
            </a:r>
          </a:p>
          <a:p>
            <a:endParaRPr lang="en-US" dirty="0"/>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308537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US" dirty="0"/>
              <a:t>© Microsoft Corporation</a:t>
            </a:r>
          </a:p>
        </p:txBody>
      </p:sp>
    </p:spTree>
    <p:extLst>
      <p:ext uri="{BB962C8B-B14F-4D97-AF65-F5344CB8AC3E}">
        <p14:creationId xmlns:p14="http://schemas.microsoft.com/office/powerpoint/2010/main" val="4046129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796849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68B554F4-CAF1-419B-A28B-733301D939E6}" type="slidenum">
              <a:rPr lang="en-US" smtClean="0"/>
              <a:pPr/>
              <a:t>3</a:t>
            </a:fld>
            <a:endParaRPr lang="en-US" dirty="0"/>
          </a:p>
        </p:txBody>
      </p:sp>
      <p:sp>
        <p:nvSpPr>
          <p:cNvPr id="10" name="Slide Image Placeholder 9">
            <a:extLst>
              <a:ext uri="{FF2B5EF4-FFF2-40B4-BE49-F238E27FC236}">
                <a16:creationId xmlns:a16="http://schemas.microsoft.com/office/drawing/2014/main" id="{C8DB6E38-C92E-4028-9889-82A4FE9B3DB4}"/>
              </a:ext>
            </a:extLst>
          </p:cNvPr>
          <p:cNvSpPr>
            <a:spLocks noGrp="1" noRot="1" noChangeAspect="1"/>
          </p:cNvSpPr>
          <p:nvPr>
            <p:ph type="sldImg"/>
          </p:nvPr>
        </p:nvSpPr>
        <p:spPr/>
      </p:sp>
      <p:sp>
        <p:nvSpPr>
          <p:cNvPr id="11" name="Footer Placeholder 10">
            <a:extLst>
              <a:ext uri="{FF2B5EF4-FFF2-40B4-BE49-F238E27FC236}">
                <a16:creationId xmlns:a16="http://schemas.microsoft.com/office/drawing/2014/main" id="{0773CAB1-966B-450D-A8A5-59BA892CD934}"/>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a:extLst>
              <a:ext uri="{FF2B5EF4-FFF2-40B4-BE49-F238E27FC236}">
                <a16:creationId xmlns:a16="http://schemas.microsoft.com/office/drawing/2014/main" id="{F4EA2D09-A1CE-45E1-82D4-650236C6FE86}"/>
              </a:ext>
            </a:extLst>
          </p:cNvPr>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2703582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CA" dirty="0"/>
              <a:t>Provide an overview of the topics that you will discuss with students in this lesson.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A9C8695-BBDF-4174-A5C9-A9897AAC25F8}" type="slidenum">
              <a:rPr lang="en-US" smtClean="0"/>
              <a:pPr/>
              <a:t>30</a:t>
            </a:fld>
            <a:endParaRPr lang="en-US" dirty="0"/>
          </a:p>
        </p:txBody>
      </p:sp>
      <p:sp>
        <p:nvSpPr>
          <p:cNvPr id="9" name="Slide Image Placeholder 8">
            <a:extLst>
              <a:ext uri="{FF2B5EF4-FFF2-40B4-BE49-F238E27FC236}">
                <a16:creationId xmlns:a16="http://schemas.microsoft.com/office/drawing/2014/main" id="{EC635346-E1B8-47E6-A33D-81A9417471DE}"/>
              </a:ext>
            </a:extLst>
          </p:cNvPr>
          <p:cNvSpPr>
            <a:spLocks noGrp="1" noRot="1" noChangeAspect="1"/>
          </p:cNvSpPr>
          <p:nvPr>
            <p:ph type="sldImg"/>
          </p:nvPr>
        </p:nvSpPr>
        <p:spPr>
          <a:xfrm>
            <a:off x="3810000" y="65088"/>
            <a:ext cx="2971800" cy="1671637"/>
          </a:xfrm>
        </p:spPr>
      </p:sp>
      <p:sp>
        <p:nvSpPr>
          <p:cNvPr id="5" name="Footer Placeholder 4">
            <a:extLst>
              <a:ext uri="{FF2B5EF4-FFF2-40B4-BE49-F238E27FC236}">
                <a16:creationId xmlns:a16="http://schemas.microsoft.com/office/drawing/2014/main" id="{F9360A5A-1760-4C6D-A082-E09B4B3374DB}"/>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Header Placeholder 5">
            <a:extLst>
              <a:ext uri="{FF2B5EF4-FFF2-40B4-BE49-F238E27FC236}">
                <a16:creationId xmlns:a16="http://schemas.microsoft.com/office/drawing/2014/main" id="{F00B4F40-AEEA-4D73-9BD7-22FDD0E4F1C0}"/>
              </a:ext>
            </a:extLst>
          </p:cNvPr>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19467579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Consider demonstrating Azure AD by using the portal if you have a trial account. </a:t>
            </a:r>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7176257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Identify the key differences between the available versions. </a:t>
            </a:r>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446780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br>
              <a:rPr lang="en-US" dirty="0"/>
            </a:br>
            <a:r>
              <a:rPr lang="en-US" dirty="0"/>
              <a:t>Describe Azure AD connect. Explain that the primary purpose is to enable integration of AD DS and Azure AD.</a:t>
            </a:r>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460711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Discuss the advantages of hybrid Azure AD and AD DS. Provide examples:</a:t>
            </a:r>
          </a:p>
          <a:p>
            <a:r>
              <a:rPr lang="en-US" dirty="0"/>
              <a:t>Some organizations might choose to implement Azure AD in addition to their on-premises AD DS infrastructure. For some, this might be a temporary measure during a staged migration from AD DS to the cloud. For others, it might be a permanent configuration. In hybrid environments, administrators can use both on-premises and cloud-based provisioning and management tools to manage their users devices. Consequently, there are numerous benefits to operating in this hybrid environment.</a:t>
            </a:r>
          </a:p>
          <a:p>
            <a:br>
              <a:rPr lang="en-US" dirty="0"/>
            </a:br>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8717107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US" dirty="0"/>
              <a:t>© Microsoft Corporation</a:t>
            </a:r>
          </a:p>
        </p:txBody>
      </p:sp>
    </p:spTree>
    <p:extLst>
      <p:ext uri="{BB962C8B-B14F-4D97-AF65-F5344CB8AC3E}">
        <p14:creationId xmlns:p14="http://schemas.microsoft.com/office/powerpoint/2010/main" val="28890570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5425360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CA" dirty="0"/>
              <a:t>Provide an overview of the topics that you will discuss with students in this lesson.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A9C8695-BBDF-4174-A5C9-A9897AAC25F8}" type="slidenum">
              <a:rPr lang="en-US" smtClean="0"/>
              <a:pPr/>
              <a:t>37</a:t>
            </a:fld>
            <a:endParaRPr lang="en-US" dirty="0"/>
          </a:p>
        </p:txBody>
      </p:sp>
      <p:sp>
        <p:nvSpPr>
          <p:cNvPr id="9" name="Slide Image Placeholder 8">
            <a:extLst>
              <a:ext uri="{FF2B5EF4-FFF2-40B4-BE49-F238E27FC236}">
                <a16:creationId xmlns:a16="http://schemas.microsoft.com/office/drawing/2014/main" id="{05E23373-7DC7-4323-A86A-BDB2412CF8D5}"/>
              </a:ext>
            </a:extLst>
          </p:cNvPr>
          <p:cNvSpPr>
            <a:spLocks noGrp="1" noRot="1" noChangeAspect="1"/>
          </p:cNvSpPr>
          <p:nvPr>
            <p:ph type="sldImg"/>
          </p:nvPr>
        </p:nvSpPr>
        <p:spPr>
          <a:xfrm>
            <a:off x="3810000" y="65088"/>
            <a:ext cx="2971800" cy="1671637"/>
          </a:xfrm>
        </p:spPr>
      </p:sp>
      <p:sp>
        <p:nvSpPr>
          <p:cNvPr id="5" name="Footer Placeholder 4">
            <a:extLst>
              <a:ext uri="{FF2B5EF4-FFF2-40B4-BE49-F238E27FC236}">
                <a16:creationId xmlns:a16="http://schemas.microsoft.com/office/drawing/2014/main" id="{25E62493-35D6-4E87-A092-AB0DB2C5CC3C}"/>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Header Placeholder 5">
            <a:extLst>
              <a:ext uri="{FF2B5EF4-FFF2-40B4-BE49-F238E27FC236}">
                <a16:creationId xmlns:a16="http://schemas.microsoft.com/office/drawing/2014/main" id="{87733C01-6F30-4B7B-9F84-5A4FC8135109}"/>
              </a:ext>
            </a:extLst>
          </p:cNvPr>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29441451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Consider demonstrating these benefits by using the Group Policy Management tools on </a:t>
            </a:r>
            <a:r>
              <a:rPr lang="en-US" b="1" dirty="0"/>
              <a:t>SEA-ADM1</a:t>
            </a:r>
            <a:r>
              <a:rPr lang="en-US" dirty="0"/>
              <a:t> while you cover the content in this topic.</a:t>
            </a:r>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234924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There is an extensive demonstration in this lesson. Consider using it as the basis for discussing this content. </a:t>
            </a:r>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82292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922550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the purpose of the two default domain-based GPOs. Also, tell students that we do not recommend that they change settings in these GPOs. Rather, they should create new ones. Emphasize that the Default Domain Controllers Policy is used only on domain controllers.</a:t>
            </a:r>
          </a:p>
          <a:p>
            <a:r>
              <a:rPr lang="en-US" dirty="0"/>
              <a:t>Briefly mention local GPOs, but do not focus much on them. Emphasize that domain-based GPOs take precedence because of the processing order.</a:t>
            </a:r>
          </a:p>
          <a:p>
            <a:r>
              <a:rPr lang="en-US" dirty="0"/>
              <a:t>There is an extensive demonstration in this lesson. Consider using it as the basis for discussing this content.</a:t>
            </a:r>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049635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There is an extensive demonstration in this lesson. Consider using it as the basis for discussing this content.</a:t>
            </a:r>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864272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Demonstration detailed steps</a:t>
            </a:r>
          </a:p>
          <a:p>
            <a:r>
              <a:rPr lang="en-US" b="1" dirty="0"/>
              <a:t>Manage objects in AD DS</a:t>
            </a:r>
          </a:p>
          <a:p>
            <a:pPr marL="228600" indent="-228600">
              <a:buFont typeface="+mj-lt"/>
              <a:buAutoNum type="arabicPeriod"/>
            </a:pPr>
            <a:r>
              <a:rPr lang="en-US" dirty="0"/>
              <a:t>Switch to </a:t>
            </a:r>
            <a:r>
              <a:rPr lang="en-US" b="1" dirty="0"/>
              <a:t>SEA-ADM1</a:t>
            </a:r>
            <a:r>
              <a:rPr lang="en-US" dirty="0"/>
              <a:t>.</a:t>
            </a:r>
          </a:p>
          <a:p>
            <a:pPr marL="228600" indent="-228600">
              <a:buFont typeface="+mj-lt"/>
              <a:buAutoNum type="arabicPeriod"/>
            </a:pPr>
            <a:r>
              <a:rPr lang="en-US" dirty="0"/>
              <a:t>Switch to </a:t>
            </a:r>
            <a:r>
              <a:rPr lang="en-US" b="1" dirty="0"/>
              <a:t>Windows PowerShell (Admin)</a:t>
            </a:r>
            <a:r>
              <a:rPr lang="en-US" dirty="0"/>
              <a:t>.</a:t>
            </a:r>
          </a:p>
          <a:p>
            <a:pPr marL="228600" indent="-228600">
              <a:buFont typeface="+mj-lt"/>
              <a:buAutoNum type="arabicPeriod"/>
            </a:pPr>
            <a:r>
              <a:rPr lang="en-US" dirty="0"/>
              <a:t>Create an OU called </a:t>
            </a:r>
            <a:r>
              <a:rPr lang="en-US" b="1" dirty="0"/>
              <a:t>Seattle</a:t>
            </a:r>
            <a:r>
              <a:rPr lang="en-US" dirty="0"/>
              <a:t> in the domain by running the following command:</a:t>
            </a:r>
          </a:p>
          <a:p>
            <a:pPr lvl="1"/>
            <a:r>
              <a:rPr lang="en-US" b="1" dirty="0"/>
              <a:t>New-ADOrganizationalUnit -Name:"Seattle" -Path:"DC=Contoso,DC=com" -ProtectedFromAccidentalDeletion:$true -Server:"SEA-DC1.Contoso.com" </a:t>
            </a:r>
          </a:p>
          <a:p>
            <a:pPr marL="228600" indent="-228600">
              <a:buFont typeface="+mj-lt"/>
              <a:buAutoNum type="arabicPeriod"/>
            </a:pPr>
            <a:r>
              <a:rPr lang="en-US" dirty="0"/>
              <a:t>Create a user account for </a:t>
            </a:r>
            <a:r>
              <a:rPr lang="en-US" b="1" dirty="0"/>
              <a:t>Ty Carlson</a:t>
            </a:r>
            <a:r>
              <a:rPr lang="en-US" dirty="0"/>
              <a:t> in the </a:t>
            </a:r>
            <a:r>
              <a:rPr lang="en-US" b="1" dirty="0"/>
              <a:t>Seattle</a:t>
            </a:r>
            <a:r>
              <a:rPr lang="en-US" dirty="0"/>
              <a:t> OU by running the following command:</a:t>
            </a:r>
          </a:p>
          <a:p>
            <a:pPr lvl="1"/>
            <a:r>
              <a:rPr lang="en-US" b="1" dirty="0"/>
              <a:t>New-ADUser -Name Ty -DisplayName "Ty Carlson" -GivenName Ty -Surname Carlson -Path "ou=Seattle,dc=contoso,dc=com" </a:t>
            </a:r>
          </a:p>
          <a:p>
            <a:pPr marL="228600" indent="-228600">
              <a:buFont typeface="+mj-lt"/>
              <a:buAutoNum type="arabicPeriod"/>
            </a:pPr>
            <a:r>
              <a:rPr lang="en-US" dirty="0"/>
              <a:t>Set the password for the account by running the following command:</a:t>
            </a:r>
            <a:endParaRPr lang="en-US" b="1" dirty="0"/>
          </a:p>
          <a:p>
            <a:pPr lvl="1"/>
            <a:r>
              <a:rPr lang="en-US" b="1" dirty="0"/>
              <a:t>Set-ADAccountPassword Ty </a:t>
            </a:r>
          </a:p>
          <a:p>
            <a:pPr marL="228600" indent="-228600">
              <a:buFont typeface="+mj-lt"/>
              <a:buAutoNum type="arabicPeriod"/>
            </a:pPr>
            <a:r>
              <a:rPr lang="en-US" dirty="0"/>
              <a:t>When you receive a prompt for the current password, select Enter.</a:t>
            </a:r>
          </a:p>
          <a:p>
            <a:pPr marL="228600" indent="-228600">
              <a:buFont typeface="+mj-lt"/>
              <a:buAutoNum type="arabicPeriod"/>
            </a:pPr>
            <a:r>
              <a:rPr lang="en-US" dirty="0"/>
              <a:t>When you receive a prompt for the desired password, enter </a:t>
            </a:r>
            <a:r>
              <a:rPr lang="en-US" b="1" dirty="0"/>
              <a:t>Pa55w.rd</a:t>
            </a:r>
            <a:r>
              <a:rPr lang="en-US" dirty="0"/>
              <a:t>, and then select Enter.</a:t>
            </a:r>
          </a:p>
          <a:p>
            <a:pPr marL="228600" indent="-228600">
              <a:buFont typeface="+mj-lt"/>
              <a:buAutoNum type="arabicPeriod"/>
            </a:pPr>
            <a:r>
              <a:rPr lang="en-US" dirty="0"/>
              <a:t>When you receive a prompt to repeat the password, enter </a:t>
            </a:r>
            <a:r>
              <a:rPr lang="en-US" b="1" dirty="0"/>
              <a:t>Pa55w.rd</a:t>
            </a:r>
            <a:r>
              <a:rPr lang="en-US" dirty="0"/>
              <a:t>, and then select Enter.</a:t>
            </a:r>
          </a:p>
          <a:p>
            <a:pPr marL="228600" indent="-228600">
              <a:buFont typeface="+mj-lt"/>
              <a:buAutoNum type="arabicPeriod"/>
            </a:pPr>
            <a:r>
              <a:rPr lang="en-US" dirty="0"/>
              <a:t>To enable the account, run the following command:</a:t>
            </a:r>
          </a:p>
          <a:p>
            <a:pPr lvl="1"/>
            <a:r>
              <a:rPr lang="en-US" b="1" dirty="0"/>
              <a:t>Enable-ADAccount Ty </a:t>
            </a:r>
          </a:p>
          <a:p>
            <a:pPr marL="228600" indent="-228600">
              <a:buFont typeface="+mj-lt"/>
              <a:buAutoNum type="arabicPeriod"/>
            </a:pPr>
            <a:r>
              <a:rPr lang="en-US" dirty="0"/>
              <a:t>Test the account by switching to </a:t>
            </a:r>
            <a:r>
              <a:rPr lang="en-US" b="1" dirty="0"/>
              <a:t>SEA-CL1</a:t>
            </a:r>
            <a:r>
              <a:rPr lang="en-US" dirty="0"/>
              <a:t>, and then sign in as </a:t>
            </a:r>
            <a:r>
              <a:rPr lang="en-US" b="1" dirty="0"/>
              <a:t>Ty</a:t>
            </a:r>
            <a:r>
              <a:rPr lang="en-US" dirty="0"/>
              <a:t> with the password </a:t>
            </a:r>
            <a:r>
              <a:rPr lang="en-US" b="1" dirty="0"/>
              <a:t>Pa55w.rd</a:t>
            </a:r>
            <a:r>
              <a:rPr lang="en-US" dirty="0"/>
              <a:t>.</a:t>
            </a:r>
          </a:p>
          <a:p>
            <a:pPr marL="228600" indent="-228600">
              <a:buFont typeface="+mj-lt"/>
              <a:buAutoNum type="arabicPeriod"/>
            </a:pPr>
            <a:r>
              <a:rPr lang="en-US" dirty="0"/>
              <a:t>On </a:t>
            </a:r>
            <a:r>
              <a:rPr lang="en-US" b="1" dirty="0"/>
              <a:t>SEA-ADM1</a:t>
            </a:r>
            <a:r>
              <a:rPr lang="en-US" dirty="0"/>
              <a:t>, in the </a:t>
            </a:r>
            <a:r>
              <a:rPr lang="en-US" b="1" dirty="0"/>
              <a:t>Administrator: Windows PowerShell</a:t>
            </a:r>
            <a:r>
              <a:rPr lang="en-US" dirty="0"/>
              <a:t> window, run the following command:</a:t>
            </a:r>
          </a:p>
          <a:p>
            <a:pPr lvl="1"/>
            <a:r>
              <a:rPr lang="en-US" b="1" dirty="0"/>
              <a:t>New-ADGroup SeattleBranchUsers -Path "ou=Seattle,dc=contoso,dc=com" -GroupScope Global -GroupCategory Security </a:t>
            </a:r>
          </a:p>
          <a:p>
            <a:pPr marL="228600" indent="-228600">
              <a:buFont typeface="+mj-lt"/>
              <a:buAutoNum type="arabicPeriod"/>
            </a:pPr>
            <a:r>
              <a:rPr lang="en-US" dirty="0"/>
              <a:t>In the </a:t>
            </a:r>
            <a:r>
              <a:rPr lang="en-US" b="1" dirty="0"/>
              <a:t>Administrator: Windows PowerShell</a:t>
            </a:r>
            <a:r>
              <a:rPr lang="en-US" dirty="0"/>
              <a:t> window, run the following command:</a:t>
            </a:r>
          </a:p>
          <a:p>
            <a:pPr lvl="1"/>
            <a:r>
              <a:rPr lang="en-US" b="1" dirty="0"/>
              <a:t>Add-ADGroupMember SeattleBranchUsers -Members Ty </a:t>
            </a:r>
          </a:p>
          <a:p>
            <a:pPr marL="228600" indent="-228600">
              <a:buFont typeface="+mj-lt"/>
              <a:buAutoNum type="arabicPeriod"/>
            </a:pPr>
            <a:r>
              <a:rPr lang="en-US" dirty="0"/>
              <a:t>Confirm that the user is in the group by running the following command:</a:t>
            </a:r>
          </a:p>
          <a:p>
            <a:pPr lvl="1"/>
            <a:r>
              <a:rPr lang="en-US" b="1" dirty="0"/>
              <a:t>Get-ADGroupMember SeattleBranchUsers </a:t>
            </a:r>
          </a:p>
          <a:p>
            <a:r>
              <a:rPr lang="en-US" b="1" dirty="0"/>
              <a:t>Create and edit a GPO</a:t>
            </a:r>
          </a:p>
          <a:p>
            <a:pPr marL="228600" indent="-228600">
              <a:buFont typeface="+mj-lt"/>
              <a:buAutoNum type="arabicPeriod"/>
            </a:pPr>
            <a:r>
              <a:rPr lang="en-US" dirty="0"/>
              <a:t>On </a:t>
            </a:r>
            <a:r>
              <a:rPr lang="en-US" b="1" dirty="0"/>
              <a:t>SEA-ADM1</a:t>
            </a:r>
            <a:r>
              <a:rPr lang="en-US" dirty="0"/>
              <a:t>, from Server Manager, select </a:t>
            </a:r>
            <a:r>
              <a:rPr lang="en-US" b="1" dirty="0"/>
              <a:t>Tools</a:t>
            </a:r>
            <a:r>
              <a:rPr lang="en-US" dirty="0"/>
              <a:t>, and then select </a:t>
            </a:r>
            <a:r>
              <a:rPr lang="en-US" b="1" dirty="0"/>
              <a:t>Group Policy Management</a:t>
            </a:r>
            <a:r>
              <a:rPr lang="en-US" dirty="0"/>
              <a:t>.</a:t>
            </a:r>
          </a:p>
          <a:p>
            <a:pPr marL="228600" indent="-228600">
              <a:buFont typeface="+mj-lt"/>
              <a:buAutoNum type="arabicPeriod"/>
            </a:pPr>
            <a:r>
              <a:rPr lang="en-US" dirty="0"/>
              <a:t>If necessary, switch to the </a:t>
            </a:r>
            <a:r>
              <a:rPr lang="en-US" b="1" dirty="0"/>
              <a:t>Group Policy Management</a:t>
            </a:r>
            <a:r>
              <a:rPr lang="en-US" dirty="0"/>
              <a:t> window.</a:t>
            </a:r>
          </a:p>
          <a:p>
            <a:pPr marL="228600" indent="-228600">
              <a:buFont typeface="+mj-lt"/>
              <a:buAutoNum type="arabicPeriod"/>
            </a:pPr>
            <a:r>
              <a:rPr lang="en-US" dirty="0"/>
              <a:t>In </a:t>
            </a:r>
            <a:r>
              <a:rPr lang="en-US" b="1" dirty="0"/>
              <a:t>Group Policy Management Console</a:t>
            </a:r>
            <a:r>
              <a:rPr lang="en-US" dirty="0"/>
              <a:t>, in the navigation pane, expand </a:t>
            </a:r>
            <a:r>
              <a:rPr lang="en-US" b="1" dirty="0"/>
              <a:t>Forest: </a:t>
            </a:r>
            <a:r>
              <a:rPr lang="en-US" b="1" dirty="0">
                <a:hlinkClick r:id="rId3" tooltip="http://Contoso.com"/>
              </a:rPr>
              <a:t>Contoso.com</a:t>
            </a:r>
            <a:r>
              <a:rPr lang="en-US" dirty="0"/>
              <a:t>, </a:t>
            </a:r>
            <a:r>
              <a:rPr lang="en-US" b="1" dirty="0"/>
              <a:t>Domains</a:t>
            </a:r>
            <a:r>
              <a:rPr lang="en-US" dirty="0"/>
              <a:t>, and </a:t>
            </a:r>
            <a:r>
              <a:rPr lang="en-US" b="1" dirty="0">
                <a:hlinkClick r:id="rId3" tooltip="http://Contoso.com"/>
              </a:rPr>
              <a:t>Contoso.com</a:t>
            </a:r>
            <a:r>
              <a:rPr lang="en-US" dirty="0"/>
              <a:t>, and then select the </a:t>
            </a:r>
            <a:r>
              <a:rPr lang="en-US" b="1" dirty="0"/>
              <a:t>Group Policy Objects</a:t>
            </a:r>
            <a:r>
              <a:rPr lang="en-US" dirty="0"/>
              <a:t> container.</a:t>
            </a:r>
          </a:p>
          <a:p>
            <a:pPr marL="228600" indent="-228600">
              <a:buFont typeface="+mj-lt"/>
              <a:buAutoNum type="arabicPeriod"/>
            </a:pPr>
            <a:r>
              <a:rPr lang="en-US" dirty="0"/>
              <a:t>In the navigation pane, right-click the </a:t>
            </a:r>
            <a:r>
              <a:rPr lang="en-US" b="1" dirty="0"/>
              <a:t>Group Policy Objects</a:t>
            </a:r>
            <a:r>
              <a:rPr lang="en-US" dirty="0"/>
              <a:t> container, and then select </a:t>
            </a:r>
            <a:r>
              <a:rPr lang="en-US" b="1" dirty="0"/>
              <a:t>New</a:t>
            </a:r>
            <a:r>
              <a:rPr lang="en-US" dirty="0"/>
              <a:t>.</a:t>
            </a:r>
          </a:p>
          <a:p>
            <a:pPr marL="228600" indent="-228600">
              <a:buFont typeface="+mj-lt"/>
              <a:buAutoNum type="arabicPeriod"/>
            </a:pPr>
            <a:r>
              <a:rPr lang="en-US" dirty="0"/>
              <a:t>In the </a:t>
            </a:r>
            <a:r>
              <a:rPr lang="en-US" b="1" dirty="0"/>
              <a:t>Name</a:t>
            </a:r>
            <a:r>
              <a:rPr lang="en-US" dirty="0"/>
              <a:t> text box, enter </a:t>
            </a:r>
            <a:r>
              <a:rPr lang="en-US" b="1" dirty="0"/>
              <a:t>CONTOSO Standards</a:t>
            </a:r>
            <a:r>
              <a:rPr lang="en-US" dirty="0"/>
              <a:t>, and then select </a:t>
            </a:r>
            <a:r>
              <a:rPr lang="en-US" b="1" dirty="0"/>
              <a:t>OK</a:t>
            </a:r>
            <a:r>
              <a:rPr lang="en-US" dirty="0"/>
              <a:t>.</a:t>
            </a:r>
          </a:p>
        </p:txBody>
      </p:sp>
      <p:sp>
        <p:nvSpPr>
          <p:cNvPr id="4" name="Header Placeholder 3"/>
          <p:cNvSpPr>
            <a:spLocks noGrp="1"/>
          </p:cNvSpPr>
          <p:nvPr>
            <p:ph type="hdr" sz="quarter" idx="10"/>
          </p:nvPr>
        </p:nvSpPr>
        <p:spPr/>
        <p:txBody>
          <a:bodyPr/>
          <a:lstStyle/>
          <a:p>
            <a:r>
              <a:rPr lang="en-US" dirty="0"/>
              <a:t>Module 2: Identity services in Windows Server</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1671133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228600" indent="-228600">
              <a:buFont typeface="+mj-lt"/>
              <a:buAutoNum type="arabicPeriod" startAt="6"/>
            </a:pPr>
            <a:r>
              <a:rPr lang="en-US" dirty="0"/>
              <a:t>In the details pane, right-click or access the context menu for the </a:t>
            </a:r>
            <a:r>
              <a:rPr lang="en-US" b="1" dirty="0"/>
              <a:t>CONTOSO Standards</a:t>
            </a:r>
            <a:r>
              <a:rPr lang="en-US" dirty="0"/>
              <a:t> Group Policy Object (GPO), and then select </a:t>
            </a:r>
            <a:r>
              <a:rPr lang="en-US" b="1" dirty="0"/>
              <a:t>Edit</a:t>
            </a:r>
            <a:r>
              <a:rPr lang="en-US" dirty="0"/>
              <a:t>.</a:t>
            </a:r>
          </a:p>
          <a:p>
            <a:pPr marL="228600" indent="-228600">
              <a:buFont typeface="+mj-lt"/>
              <a:buAutoNum type="arabicPeriod" startAt="6"/>
            </a:pPr>
            <a:r>
              <a:rPr lang="en-US" dirty="0"/>
              <a:t>In the </a:t>
            </a:r>
            <a:r>
              <a:rPr lang="en-US" b="1" dirty="0"/>
              <a:t>Group Policy Management Editor</a:t>
            </a:r>
            <a:r>
              <a:rPr lang="en-US" dirty="0"/>
              <a:t> window, in the navigation pane, expand </a:t>
            </a:r>
            <a:r>
              <a:rPr lang="en-US" b="1" dirty="0"/>
              <a:t>User Configuration</a:t>
            </a:r>
            <a:r>
              <a:rPr lang="en-US" dirty="0"/>
              <a:t>, expand </a:t>
            </a:r>
            <a:r>
              <a:rPr lang="en-US" b="1" dirty="0"/>
              <a:t>Policies</a:t>
            </a:r>
            <a:r>
              <a:rPr lang="en-US" dirty="0"/>
              <a:t>, expand </a:t>
            </a:r>
            <a:r>
              <a:rPr lang="en-US" b="1" dirty="0"/>
              <a:t>Administrative Templates</a:t>
            </a:r>
            <a:r>
              <a:rPr lang="en-US" dirty="0"/>
              <a:t>, and then select </a:t>
            </a:r>
            <a:r>
              <a:rPr lang="en-US" b="1" dirty="0"/>
              <a:t>System</a:t>
            </a:r>
            <a:r>
              <a:rPr lang="en-US" dirty="0"/>
              <a:t>.</a:t>
            </a:r>
          </a:p>
          <a:p>
            <a:pPr marL="228600" indent="-228600">
              <a:buFont typeface="+mj-lt"/>
              <a:buAutoNum type="arabicPeriod" startAt="6"/>
            </a:pPr>
            <a:r>
              <a:rPr lang="en-US" dirty="0"/>
              <a:t>Double-click the </a:t>
            </a:r>
            <a:r>
              <a:rPr lang="en-US" b="1" dirty="0"/>
              <a:t>Prevent access to registry editing tools</a:t>
            </a:r>
            <a:r>
              <a:rPr lang="en-US" dirty="0"/>
              <a:t> policy setting or select the setting and then select Enter.</a:t>
            </a:r>
          </a:p>
          <a:p>
            <a:pPr marL="228600" indent="-228600">
              <a:buFont typeface="+mj-lt"/>
              <a:buAutoNum type="arabicPeriod" startAt="6"/>
            </a:pPr>
            <a:r>
              <a:rPr lang="en-US" dirty="0"/>
              <a:t>In the </a:t>
            </a:r>
            <a:r>
              <a:rPr lang="en-US" b="1" dirty="0"/>
              <a:t>Prevent access to registry editing tools</a:t>
            </a:r>
            <a:r>
              <a:rPr lang="en-US" dirty="0"/>
              <a:t> dialog box, select </a:t>
            </a:r>
            <a:r>
              <a:rPr lang="en-US" b="1" dirty="0"/>
              <a:t>Enabled</a:t>
            </a:r>
            <a:r>
              <a:rPr lang="en-US" dirty="0"/>
              <a:t>, and then select </a:t>
            </a:r>
            <a:r>
              <a:rPr lang="en-US" b="1" dirty="0"/>
              <a:t>OK</a:t>
            </a:r>
            <a:r>
              <a:rPr lang="en-US" dirty="0"/>
              <a:t>.</a:t>
            </a:r>
          </a:p>
          <a:p>
            <a:pPr marL="228600" indent="-228600">
              <a:buFont typeface="+mj-lt"/>
              <a:buAutoNum type="arabicPeriod" startAt="6"/>
            </a:pPr>
            <a:r>
              <a:rPr lang="en-US" dirty="0"/>
              <a:t>In the navigation pane, expand </a:t>
            </a:r>
            <a:r>
              <a:rPr lang="en-US" b="1" dirty="0"/>
              <a:t>User</a:t>
            </a:r>
            <a:r>
              <a:rPr lang="en-US" dirty="0"/>
              <a:t> </a:t>
            </a:r>
            <a:r>
              <a:rPr lang="en-US" b="1" dirty="0"/>
              <a:t>Configuration</a:t>
            </a:r>
            <a:r>
              <a:rPr lang="en-US" dirty="0"/>
              <a:t>, expand </a:t>
            </a:r>
            <a:r>
              <a:rPr lang="en-US" b="1" dirty="0"/>
              <a:t>Policies</a:t>
            </a:r>
            <a:r>
              <a:rPr lang="en-US" dirty="0"/>
              <a:t>, expand </a:t>
            </a:r>
            <a:r>
              <a:rPr lang="en-US" b="1" dirty="0"/>
              <a:t>Administrative Templates</a:t>
            </a:r>
            <a:r>
              <a:rPr lang="en-US" dirty="0"/>
              <a:t>, expand </a:t>
            </a:r>
            <a:r>
              <a:rPr lang="en-US" b="1" dirty="0"/>
              <a:t>Control Panel</a:t>
            </a:r>
            <a:r>
              <a:rPr lang="en-US" dirty="0"/>
              <a:t>, and then select </a:t>
            </a:r>
            <a:r>
              <a:rPr lang="en-US" b="1" dirty="0"/>
              <a:t>Personalization</a:t>
            </a:r>
            <a:r>
              <a:rPr lang="en-US" dirty="0"/>
              <a:t>.</a:t>
            </a:r>
          </a:p>
          <a:p>
            <a:pPr marL="228600" indent="-228600">
              <a:buFont typeface="+mj-lt"/>
              <a:buAutoNum type="arabicPeriod" startAt="6"/>
            </a:pPr>
            <a:r>
              <a:rPr lang="en-US" dirty="0"/>
              <a:t>In the details pane, double-click the </a:t>
            </a:r>
            <a:r>
              <a:rPr lang="en-US" b="1" dirty="0"/>
              <a:t>Screen saver timeout</a:t>
            </a:r>
            <a:r>
              <a:rPr lang="en-US" dirty="0"/>
              <a:t> policy setting or select the setting, and then select Enter.</a:t>
            </a:r>
          </a:p>
          <a:p>
            <a:pPr marL="228600" indent="-228600">
              <a:buFont typeface="+mj-lt"/>
              <a:buAutoNum type="arabicPeriod" startAt="6"/>
            </a:pPr>
            <a:r>
              <a:rPr lang="en-US" dirty="0"/>
              <a:t>In the </a:t>
            </a:r>
            <a:r>
              <a:rPr lang="en-US" b="1" dirty="0"/>
              <a:t>Screen saver timeout</a:t>
            </a:r>
            <a:r>
              <a:rPr lang="en-US" dirty="0"/>
              <a:t> dialog box, select </a:t>
            </a:r>
            <a:r>
              <a:rPr lang="en-US" b="1" dirty="0"/>
              <a:t>Enabled</a:t>
            </a:r>
            <a:r>
              <a:rPr lang="en-US" dirty="0"/>
              <a:t>, in the </a:t>
            </a:r>
            <a:r>
              <a:rPr lang="en-US" b="1" dirty="0"/>
              <a:t>Seconds</a:t>
            </a:r>
            <a:r>
              <a:rPr lang="en-US" dirty="0"/>
              <a:t> text box, enter </a:t>
            </a:r>
            <a:r>
              <a:rPr lang="en-US" b="1" dirty="0"/>
              <a:t>600</a:t>
            </a:r>
            <a:r>
              <a:rPr lang="en-US" dirty="0"/>
              <a:t>, and then select </a:t>
            </a:r>
            <a:r>
              <a:rPr lang="en-US" b="1" dirty="0"/>
              <a:t>OK</a:t>
            </a:r>
            <a:r>
              <a:rPr lang="en-US" dirty="0"/>
              <a:t>.</a:t>
            </a:r>
          </a:p>
          <a:p>
            <a:pPr marL="228600" indent="-228600">
              <a:buFont typeface="+mj-lt"/>
              <a:buAutoNum type="arabicPeriod" startAt="6"/>
            </a:pPr>
            <a:r>
              <a:rPr lang="en-US" dirty="0"/>
              <a:t>Double-click the </a:t>
            </a:r>
            <a:r>
              <a:rPr lang="en-US" b="1" dirty="0"/>
              <a:t>Password protect the screen saver</a:t>
            </a:r>
            <a:r>
              <a:rPr lang="en-US" dirty="0"/>
              <a:t> policy setting or select the setting, and then select Enter.</a:t>
            </a:r>
          </a:p>
          <a:p>
            <a:pPr marL="228600" indent="-228600">
              <a:buFont typeface="+mj-lt"/>
              <a:buAutoNum type="arabicPeriod" startAt="6"/>
            </a:pPr>
            <a:r>
              <a:rPr lang="en-US" dirty="0"/>
              <a:t>In the </a:t>
            </a:r>
            <a:r>
              <a:rPr lang="en-US" b="1" dirty="0"/>
              <a:t>Password protect the screen saver</a:t>
            </a:r>
            <a:r>
              <a:rPr lang="en-US" dirty="0"/>
              <a:t> dialog box, select </a:t>
            </a:r>
            <a:r>
              <a:rPr lang="en-US" b="1" dirty="0"/>
              <a:t>Enabled</a:t>
            </a:r>
            <a:r>
              <a:rPr lang="en-US" dirty="0"/>
              <a:t>, and then select </a:t>
            </a:r>
            <a:r>
              <a:rPr lang="en-US" b="1" dirty="0"/>
              <a:t>OK</a:t>
            </a:r>
            <a:r>
              <a:rPr lang="en-US" dirty="0"/>
              <a:t>.</a:t>
            </a:r>
          </a:p>
          <a:p>
            <a:pPr marL="228600" indent="-228600">
              <a:buFont typeface="+mj-lt"/>
              <a:buAutoNum type="arabicPeriod" startAt="6"/>
            </a:pPr>
            <a:r>
              <a:rPr lang="en-US" dirty="0"/>
              <a:t>Close the </a:t>
            </a:r>
            <a:r>
              <a:rPr lang="en-US" b="1" dirty="0"/>
              <a:t>Group Policy Management Editor</a:t>
            </a:r>
            <a:r>
              <a:rPr lang="en-US" dirty="0"/>
              <a:t> window.</a:t>
            </a:r>
          </a:p>
          <a:p>
            <a:r>
              <a:rPr lang="en-US" b="1" dirty="0"/>
              <a:t>Link the GPO</a:t>
            </a:r>
          </a:p>
          <a:p>
            <a:pPr marL="228600" indent="-228600">
              <a:buFont typeface="+mj-lt"/>
              <a:buAutoNum type="arabicPeriod"/>
            </a:pPr>
            <a:r>
              <a:rPr lang="en-US" dirty="0"/>
              <a:t>In the </a:t>
            </a:r>
            <a:r>
              <a:rPr lang="en-US" b="1" dirty="0"/>
              <a:t>Group Policy Management</a:t>
            </a:r>
            <a:r>
              <a:rPr lang="en-US" dirty="0"/>
              <a:t> window, in the </a:t>
            </a:r>
            <a:r>
              <a:rPr lang="en-US" b="1" dirty="0"/>
              <a:t>navigation</a:t>
            </a:r>
            <a:r>
              <a:rPr lang="en-US" dirty="0"/>
              <a:t> pane, right-click or access the context menu for the </a:t>
            </a:r>
            <a:r>
              <a:rPr lang="en-US" b="1" dirty="0">
                <a:hlinkClick r:id="rId3" tooltip="http://Contoso.com"/>
              </a:rPr>
              <a:t>Contoso.com</a:t>
            </a:r>
            <a:r>
              <a:rPr lang="en-US" dirty="0"/>
              <a:t> domain, and then select </a:t>
            </a:r>
            <a:r>
              <a:rPr lang="en-US" b="1" dirty="0"/>
              <a:t>Link an Existing GPO</a:t>
            </a:r>
            <a:r>
              <a:rPr lang="en-US" dirty="0"/>
              <a:t>.</a:t>
            </a:r>
          </a:p>
          <a:p>
            <a:pPr marL="228600" indent="-228600">
              <a:buFont typeface="+mj-lt"/>
              <a:buAutoNum type="arabicPeriod"/>
            </a:pPr>
            <a:r>
              <a:rPr lang="en-US" dirty="0"/>
              <a:t>In the </a:t>
            </a:r>
            <a:r>
              <a:rPr lang="en-US" b="1" dirty="0"/>
              <a:t>Select GPO</a:t>
            </a:r>
            <a:r>
              <a:rPr lang="en-US" dirty="0"/>
              <a:t> dialog box, select </a:t>
            </a:r>
            <a:r>
              <a:rPr lang="en-US" b="1" dirty="0"/>
              <a:t>CONTOSO Standards</a:t>
            </a:r>
            <a:r>
              <a:rPr lang="en-US" dirty="0"/>
              <a:t>, and then select </a:t>
            </a:r>
            <a:r>
              <a:rPr lang="en-US" b="1" dirty="0"/>
              <a:t>OK</a:t>
            </a:r>
            <a:r>
              <a:rPr lang="en-US" dirty="0"/>
              <a:t>.</a:t>
            </a:r>
          </a:p>
          <a:p>
            <a:r>
              <a:rPr lang="en-US" b="1" dirty="0"/>
              <a:t>Review the effects of the GPO’s settings</a:t>
            </a:r>
          </a:p>
          <a:p>
            <a:pPr marL="228600" indent="-228600">
              <a:buFont typeface="+mj-lt"/>
              <a:buAutoNum type="arabicPeriod"/>
            </a:pPr>
            <a:r>
              <a:rPr lang="en-US" dirty="0"/>
              <a:t>Switch to </a:t>
            </a:r>
            <a:r>
              <a:rPr lang="en-US" b="1" dirty="0"/>
              <a:t>SEA-CL1</a:t>
            </a:r>
            <a:r>
              <a:rPr lang="en-US" dirty="0"/>
              <a:t>, and then sign in as </a:t>
            </a:r>
            <a:r>
              <a:rPr lang="en-US" b="1" dirty="0"/>
              <a:t>Contoso\Administrator</a:t>
            </a:r>
            <a:r>
              <a:rPr lang="en-US" dirty="0"/>
              <a:t> with the password </a:t>
            </a:r>
            <a:r>
              <a:rPr lang="en-US" b="1" dirty="0"/>
              <a:t>Pa55w.rd</a:t>
            </a:r>
            <a:r>
              <a:rPr lang="en-US" dirty="0"/>
              <a:t>.</a:t>
            </a:r>
          </a:p>
          <a:p>
            <a:pPr marL="228600" indent="-228600">
              <a:buFont typeface="+mj-lt"/>
              <a:buAutoNum type="arabicPeriod"/>
            </a:pPr>
            <a:r>
              <a:rPr lang="en-US" dirty="0"/>
              <a:t>In the search box on the taskbar, enter </a:t>
            </a:r>
            <a:r>
              <a:rPr lang="en-US" b="1" dirty="0"/>
              <a:t>Control Panel</a:t>
            </a:r>
            <a:r>
              <a:rPr lang="en-US" dirty="0"/>
              <a:t>.</a:t>
            </a:r>
          </a:p>
          <a:p>
            <a:pPr marL="228600" indent="-228600">
              <a:buFont typeface="+mj-lt"/>
              <a:buAutoNum type="arabicPeriod"/>
            </a:pPr>
            <a:r>
              <a:rPr lang="en-US" dirty="0"/>
              <a:t>In the </a:t>
            </a:r>
            <a:r>
              <a:rPr lang="en-US" b="1" dirty="0"/>
              <a:t>Best match</a:t>
            </a:r>
            <a:r>
              <a:rPr lang="en-US" dirty="0"/>
              <a:t> list, select </a:t>
            </a:r>
            <a:r>
              <a:rPr lang="en-US" b="1" dirty="0"/>
              <a:t>Control Panel</a:t>
            </a:r>
            <a:r>
              <a:rPr lang="en-US" dirty="0"/>
              <a:t>.</a:t>
            </a:r>
          </a:p>
          <a:p>
            <a:pPr marL="228600" indent="-228600">
              <a:buFont typeface="+mj-lt"/>
              <a:buAutoNum type="arabicPeriod"/>
            </a:pPr>
            <a:r>
              <a:rPr lang="en-US" dirty="0"/>
              <a:t>Select </a:t>
            </a:r>
            <a:r>
              <a:rPr lang="en-US" b="1" dirty="0"/>
              <a:t>System and Security</a:t>
            </a:r>
            <a:r>
              <a:rPr lang="en-US" dirty="0"/>
              <a:t>, and then select </a:t>
            </a:r>
            <a:r>
              <a:rPr lang="en-US" b="1" dirty="0"/>
              <a:t>Allow an app through Windows Firewall</a:t>
            </a:r>
            <a:r>
              <a:rPr lang="en-US" dirty="0"/>
              <a:t>.</a:t>
            </a:r>
          </a:p>
          <a:p>
            <a:pPr marL="228600" indent="-228600">
              <a:buFont typeface="+mj-lt"/>
              <a:buAutoNum type="arabicPeriod"/>
            </a:pPr>
            <a:r>
              <a:rPr lang="en-US" dirty="0"/>
              <a:t>In the </a:t>
            </a:r>
            <a:r>
              <a:rPr lang="en-US" b="1" dirty="0"/>
              <a:t>Allowed apps and features</a:t>
            </a:r>
            <a:r>
              <a:rPr lang="en-US" dirty="0"/>
              <a:t> list, select the following check boxes, and then select </a:t>
            </a:r>
            <a:r>
              <a:rPr lang="en-US" b="1" dirty="0"/>
              <a:t>OK</a:t>
            </a:r>
            <a:r>
              <a:rPr lang="en-US" dirty="0"/>
              <a:t>:</a:t>
            </a:r>
          </a:p>
          <a:p>
            <a:pPr lvl="2"/>
            <a:r>
              <a:rPr lang="en-US" b="1" dirty="0"/>
              <a:t>Remote Event Log Management</a:t>
            </a:r>
            <a:endParaRPr lang="en-US" dirty="0"/>
          </a:p>
          <a:p>
            <a:pPr lvl="2"/>
            <a:r>
              <a:rPr lang="en-US" b="1" dirty="0"/>
              <a:t>Windows Management Instrumentation (WMI)</a:t>
            </a:r>
            <a:endParaRPr lang="en-US" dirty="0"/>
          </a:p>
          <a:p>
            <a:pPr marL="228600" indent="-228600">
              <a:buFont typeface="+mj-lt"/>
              <a:buAutoNum type="arabicPeriod"/>
            </a:pPr>
            <a:r>
              <a:rPr lang="en-US" dirty="0"/>
              <a:t>Sign out, and then sign in as </a:t>
            </a:r>
            <a:r>
              <a:rPr lang="en-US" b="1" dirty="0"/>
              <a:t>Contoso\Ty</a:t>
            </a:r>
            <a:r>
              <a:rPr lang="en-US" dirty="0"/>
              <a:t> with the password </a:t>
            </a:r>
            <a:r>
              <a:rPr lang="en-US" b="1" dirty="0"/>
              <a:t>Pa55w.rd</a:t>
            </a:r>
            <a:r>
              <a:rPr lang="en-US" dirty="0"/>
              <a:t>.</a:t>
            </a:r>
          </a:p>
          <a:p>
            <a:pPr marL="228600" indent="-228600">
              <a:buFont typeface="+mj-lt"/>
              <a:buAutoNum type="arabicPeriod"/>
            </a:pPr>
            <a:r>
              <a:rPr lang="en-US" dirty="0"/>
              <a:t>In the search box on the taskbar, enter </a:t>
            </a:r>
            <a:r>
              <a:rPr lang="en-US" b="1" dirty="0"/>
              <a:t>Control Panel</a:t>
            </a:r>
            <a:r>
              <a:rPr lang="en-US" dirty="0"/>
              <a:t>.</a:t>
            </a:r>
          </a:p>
          <a:p>
            <a:pPr marL="228600" indent="-228600">
              <a:buFont typeface="+mj-lt"/>
              <a:buAutoNum type="arabicPeriod"/>
            </a:pPr>
            <a:r>
              <a:rPr lang="en-US" dirty="0"/>
              <a:t>In the </a:t>
            </a:r>
            <a:r>
              <a:rPr lang="en-US" b="1" dirty="0"/>
              <a:t>Best match</a:t>
            </a:r>
            <a:r>
              <a:rPr lang="en-US" dirty="0"/>
              <a:t> list, select </a:t>
            </a:r>
            <a:r>
              <a:rPr lang="en-US" b="1" dirty="0"/>
              <a:t>Control Panel</a:t>
            </a:r>
            <a:r>
              <a:rPr lang="en-US" dirty="0"/>
              <a:t>.</a:t>
            </a:r>
          </a:p>
          <a:p>
            <a:pPr marL="228600" indent="-228600">
              <a:buFont typeface="+mj-lt"/>
              <a:buAutoNum type="arabicPeriod"/>
            </a:pPr>
            <a:r>
              <a:rPr lang="en-US" dirty="0"/>
              <a:t>In the search box in Control Panel, enter </a:t>
            </a:r>
            <a:r>
              <a:rPr lang="en-US" b="1" dirty="0"/>
              <a:t>screen saver</a:t>
            </a:r>
            <a:r>
              <a:rPr lang="en-US" dirty="0"/>
              <a:t>, and then select </a:t>
            </a:r>
            <a:r>
              <a:rPr lang="en-US" b="1" dirty="0"/>
              <a:t>Change screen saver</a:t>
            </a:r>
            <a:r>
              <a:rPr lang="en-US" dirty="0"/>
              <a:t>. It may take a few minutes for the option to appear.</a:t>
            </a:r>
          </a:p>
        </p:txBody>
      </p:sp>
      <p:sp>
        <p:nvSpPr>
          <p:cNvPr id="4" name="Slide Number Placeholder 3"/>
          <p:cNvSpPr>
            <a:spLocks noGrp="1"/>
          </p:cNvSpPr>
          <p:nvPr>
            <p:ph type="sldNum" sz="quarter" idx="5"/>
          </p:nvPr>
        </p:nvSpPr>
        <p:spPr/>
        <p:txBody>
          <a:bodyPr/>
          <a:lstStyle/>
          <a:p>
            <a:fld id="{B4008EB6-D09E-4580-8CD6-DDB14511944F}" type="slidenum">
              <a:rPr lang="en-US" smtClean="0"/>
              <a:pPr/>
              <a:t>43</a:t>
            </a:fld>
            <a:endParaRPr lang="en-US" dirty="0"/>
          </a:p>
        </p:txBody>
      </p:sp>
      <p:sp>
        <p:nvSpPr>
          <p:cNvPr id="5" name="Footer Placeholder 4"/>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Header Placeholder 6"/>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31219864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228600" indent="-228600">
              <a:buFont typeface="+mj-lt"/>
              <a:buAutoNum type="arabicPeriod" startAt="10"/>
            </a:pPr>
            <a:r>
              <a:rPr lang="en-US" dirty="0"/>
              <a:t>In the </a:t>
            </a:r>
            <a:r>
              <a:rPr lang="en-US" b="1" dirty="0"/>
              <a:t>Screen Saver Settings</a:t>
            </a:r>
            <a:r>
              <a:rPr lang="en-US" dirty="0"/>
              <a:t> dialog box, notice that the </a:t>
            </a:r>
            <a:r>
              <a:rPr lang="en-US" b="1" dirty="0"/>
              <a:t>Wait</a:t>
            </a:r>
            <a:r>
              <a:rPr lang="en-US" dirty="0"/>
              <a:t> option is dimmed. You can't change the time-out. Notice that the </a:t>
            </a:r>
            <a:r>
              <a:rPr lang="en-US" b="1" dirty="0"/>
              <a:t>On resume, display logon screen</a:t>
            </a:r>
            <a:r>
              <a:rPr lang="en-US" dirty="0"/>
              <a:t> option is selected and dimmed and that you can't change the settings.</a:t>
            </a:r>
          </a:p>
          <a:p>
            <a:r>
              <a:rPr lang="en-US" b="1" dirty="0"/>
              <a:t>Note</a:t>
            </a:r>
            <a:r>
              <a:rPr lang="en-US" dirty="0"/>
              <a:t>: If the </a:t>
            </a:r>
            <a:r>
              <a:rPr lang="en-US" b="1" dirty="0"/>
              <a:t>On resume, display logon screen</a:t>
            </a:r>
            <a:r>
              <a:rPr lang="en-US" dirty="0"/>
              <a:t> option is not selected and dimmed, then open a command prompt, run </a:t>
            </a:r>
            <a:r>
              <a:rPr lang="en-US" b="1" dirty="0"/>
              <a:t>gpupdate /force</a:t>
            </a:r>
            <a:r>
              <a:rPr lang="en-US" dirty="0"/>
              <a:t>, and repeat the preceding steps.</a:t>
            </a:r>
          </a:p>
          <a:p>
            <a:pPr marL="228600" indent="-228600">
              <a:buFont typeface="+mj-lt"/>
              <a:buAutoNum type="arabicPeriod" startAt="11"/>
            </a:pPr>
            <a:r>
              <a:rPr lang="en-US" dirty="0"/>
              <a:t>Right-click </a:t>
            </a:r>
            <a:r>
              <a:rPr lang="en-US" b="1" dirty="0"/>
              <a:t>Start</a:t>
            </a:r>
            <a:r>
              <a:rPr lang="en-US" dirty="0"/>
              <a:t> or access the context menu, and then select </a:t>
            </a:r>
            <a:r>
              <a:rPr lang="en-US" b="1" dirty="0"/>
              <a:t>Run</a:t>
            </a:r>
            <a:r>
              <a:rPr lang="en-US" dirty="0"/>
              <a:t>.</a:t>
            </a:r>
          </a:p>
          <a:p>
            <a:pPr marL="228600" indent="-228600">
              <a:buFont typeface="+mj-lt"/>
              <a:buAutoNum type="arabicPeriod" startAt="11"/>
            </a:pPr>
            <a:r>
              <a:rPr lang="en-US" dirty="0"/>
              <a:t>In the </a:t>
            </a:r>
            <a:r>
              <a:rPr lang="en-US" b="1" dirty="0"/>
              <a:t>Run</a:t>
            </a:r>
            <a:r>
              <a:rPr lang="en-US" dirty="0"/>
              <a:t> dialog box, in the </a:t>
            </a:r>
            <a:r>
              <a:rPr lang="en-US" b="1" dirty="0"/>
              <a:t>Open</a:t>
            </a:r>
            <a:r>
              <a:rPr lang="en-US" dirty="0"/>
              <a:t> text box, enter </a:t>
            </a:r>
            <a:r>
              <a:rPr lang="en-US" b="1" dirty="0"/>
              <a:t>regedit</a:t>
            </a:r>
            <a:r>
              <a:rPr lang="en-US" dirty="0"/>
              <a:t>, and then select </a:t>
            </a:r>
            <a:r>
              <a:rPr lang="en-US" b="1" dirty="0"/>
              <a:t>OK</a:t>
            </a:r>
            <a:r>
              <a:rPr lang="en-US" dirty="0"/>
              <a:t>.</a:t>
            </a:r>
          </a:p>
          <a:p>
            <a:pPr marL="228600" indent="-228600">
              <a:buFont typeface="+mj-lt"/>
              <a:buAutoNum type="arabicPeriod" startAt="11"/>
            </a:pPr>
            <a:r>
              <a:rPr lang="en-US" dirty="0"/>
              <a:t>In the </a:t>
            </a:r>
            <a:r>
              <a:rPr lang="en-US" b="1" dirty="0"/>
              <a:t>Registry Editor</a:t>
            </a:r>
            <a:r>
              <a:rPr lang="en-US" dirty="0"/>
              <a:t> dialog box, select </a:t>
            </a:r>
            <a:r>
              <a:rPr lang="en-US" b="1" dirty="0"/>
              <a:t>OK</a:t>
            </a:r>
            <a:r>
              <a:rPr lang="en-US" dirty="0"/>
              <a:t>.</a:t>
            </a:r>
          </a:p>
          <a:p>
            <a:r>
              <a:rPr lang="en-US" b="1" dirty="0"/>
              <a:t>Create and link the required GPOs</a:t>
            </a:r>
          </a:p>
          <a:p>
            <a:pPr marL="228600" indent="-228600">
              <a:buFont typeface="+mj-lt"/>
              <a:buAutoNum type="arabicPeriod"/>
            </a:pPr>
            <a:r>
              <a:rPr lang="en-US" dirty="0"/>
              <a:t>On </a:t>
            </a:r>
            <a:r>
              <a:rPr lang="en-US" b="1" dirty="0"/>
              <a:t>SEA-ADM1</a:t>
            </a:r>
            <a:r>
              <a:rPr lang="en-US" dirty="0"/>
              <a:t>, in </a:t>
            </a:r>
            <a:r>
              <a:rPr lang="en-US" b="1" dirty="0"/>
              <a:t>Group Policy Management Console</a:t>
            </a:r>
            <a:r>
              <a:rPr lang="en-US" dirty="0"/>
              <a:t>, in the navigation pane, if necessary, expand </a:t>
            </a:r>
            <a:r>
              <a:rPr lang="en-US" b="1" dirty="0"/>
              <a:t>Forest: </a:t>
            </a:r>
            <a:r>
              <a:rPr lang="en-US" b="1" u="sng" dirty="0">
                <a:hlinkClick r:id="rId3" tooltip="http://Contoso.com"/>
              </a:rPr>
              <a:t>Contoso.com</a:t>
            </a:r>
            <a:r>
              <a:rPr lang="en-US" dirty="0"/>
              <a:t>, expand </a:t>
            </a:r>
            <a:r>
              <a:rPr lang="en-US" b="1" dirty="0"/>
              <a:t>Domains</a:t>
            </a:r>
            <a:r>
              <a:rPr lang="en-US" dirty="0"/>
              <a:t>, expand </a:t>
            </a:r>
            <a:r>
              <a:rPr lang="en-US" b="1" u="sng" dirty="0">
                <a:hlinkClick r:id="rId3" tooltip="http://Contoso.com"/>
              </a:rPr>
              <a:t>Contoso.com</a:t>
            </a:r>
            <a:r>
              <a:rPr lang="en-US" dirty="0"/>
              <a:t>, and then select </a:t>
            </a:r>
            <a:r>
              <a:rPr lang="en-US" b="1" dirty="0"/>
              <a:t>Seattle</a:t>
            </a:r>
            <a:r>
              <a:rPr lang="en-US" dirty="0"/>
              <a:t>.</a:t>
            </a:r>
          </a:p>
          <a:p>
            <a:pPr marL="228600" indent="-228600">
              <a:buFont typeface="+mj-lt"/>
              <a:buAutoNum type="arabicPeriod"/>
            </a:pPr>
            <a:r>
              <a:rPr lang="en-US" dirty="0"/>
              <a:t>Right-click the </a:t>
            </a:r>
            <a:r>
              <a:rPr lang="en-US" b="1" dirty="0"/>
              <a:t>Seattle</a:t>
            </a:r>
            <a:r>
              <a:rPr lang="en-US" dirty="0"/>
              <a:t> organizational unit (OU) or access the context menu, and then select </a:t>
            </a:r>
            <a:r>
              <a:rPr lang="en-US" b="1" dirty="0"/>
              <a:t>Create a GPO in this domain, and Link it here</a:t>
            </a:r>
            <a:r>
              <a:rPr lang="en-US" dirty="0"/>
              <a:t>.</a:t>
            </a:r>
          </a:p>
          <a:p>
            <a:pPr marL="228600" indent="-228600">
              <a:buFont typeface="+mj-lt"/>
              <a:buAutoNum type="arabicPeriod"/>
            </a:pPr>
            <a:r>
              <a:rPr lang="en-US" dirty="0"/>
              <a:t>In the </a:t>
            </a:r>
            <a:r>
              <a:rPr lang="en-US" b="1" dirty="0"/>
              <a:t>New GPO</a:t>
            </a:r>
            <a:r>
              <a:rPr lang="en-US" dirty="0"/>
              <a:t> dialog box, in the </a:t>
            </a:r>
            <a:r>
              <a:rPr lang="en-US" b="1" dirty="0"/>
              <a:t>Name</a:t>
            </a:r>
            <a:r>
              <a:rPr lang="en-US" dirty="0"/>
              <a:t> text box, enter </a:t>
            </a:r>
            <a:r>
              <a:rPr lang="en-US" b="1" dirty="0"/>
              <a:t>Seattle Application Override</a:t>
            </a:r>
            <a:r>
              <a:rPr lang="en-US" dirty="0"/>
              <a:t>, and then select </a:t>
            </a:r>
            <a:r>
              <a:rPr lang="en-US" b="1" dirty="0"/>
              <a:t>OK</a:t>
            </a:r>
            <a:r>
              <a:rPr lang="en-US" dirty="0"/>
              <a:t>.</a:t>
            </a:r>
          </a:p>
          <a:p>
            <a:pPr marL="228600" indent="-228600">
              <a:buFont typeface="+mj-lt"/>
              <a:buAutoNum type="arabicPeriod"/>
            </a:pPr>
            <a:r>
              <a:rPr lang="en-US" dirty="0"/>
              <a:t>In the </a:t>
            </a:r>
            <a:r>
              <a:rPr lang="en-US" b="1" dirty="0"/>
              <a:t>details</a:t>
            </a:r>
            <a:r>
              <a:rPr lang="en-US" dirty="0"/>
              <a:t> pane, right-click the </a:t>
            </a:r>
            <a:r>
              <a:rPr lang="en-US" b="1" dirty="0"/>
              <a:t>Seattle Application Override</a:t>
            </a:r>
            <a:r>
              <a:rPr lang="en-US" dirty="0"/>
              <a:t> GPO or access the context menu, and then select </a:t>
            </a:r>
            <a:r>
              <a:rPr lang="en-US" b="1" dirty="0"/>
              <a:t>Edit</a:t>
            </a:r>
            <a:r>
              <a:rPr lang="en-US" dirty="0"/>
              <a:t>.</a:t>
            </a:r>
          </a:p>
          <a:p>
            <a:pPr marL="228600" indent="-228600">
              <a:buFont typeface="+mj-lt"/>
              <a:buAutoNum type="arabicPeriod"/>
            </a:pPr>
            <a:r>
              <a:rPr lang="en-US" dirty="0"/>
              <a:t>In the console tree, expand </a:t>
            </a:r>
            <a:r>
              <a:rPr lang="en-US" b="1" dirty="0"/>
              <a:t>User Configuration</a:t>
            </a:r>
            <a:r>
              <a:rPr lang="en-US" dirty="0"/>
              <a:t>, expand </a:t>
            </a:r>
            <a:r>
              <a:rPr lang="en-US" b="1" dirty="0"/>
              <a:t>Policies</a:t>
            </a:r>
            <a:r>
              <a:rPr lang="en-US" dirty="0"/>
              <a:t>, expand </a:t>
            </a:r>
            <a:r>
              <a:rPr lang="en-US" b="1" dirty="0"/>
              <a:t>Administrative Templates</a:t>
            </a:r>
            <a:r>
              <a:rPr lang="en-US" dirty="0"/>
              <a:t>, expand </a:t>
            </a:r>
            <a:r>
              <a:rPr lang="en-US" b="1" dirty="0"/>
              <a:t>Control Panel</a:t>
            </a:r>
            <a:r>
              <a:rPr lang="en-US" dirty="0"/>
              <a:t>, and then select </a:t>
            </a:r>
            <a:r>
              <a:rPr lang="en-US" b="1" dirty="0"/>
              <a:t>Personalization</a:t>
            </a:r>
            <a:r>
              <a:rPr lang="en-US" dirty="0"/>
              <a:t>.</a:t>
            </a:r>
          </a:p>
          <a:p>
            <a:pPr marL="228600" indent="-228600">
              <a:buFont typeface="+mj-lt"/>
              <a:buAutoNum type="arabicPeriod"/>
            </a:pPr>
            <a:r>
              <a:rPr lang="en-US" dirty="0"/>
              <a:t>Double-click the </a:t>
            </a:r>
            <a:r>
              <a:rPr lang="en-US" b="1" dirty="0"/>
              <a:t>Screen saver timeout</a:t>
            </a:r>
            <a:r>
              <a:rPr lang="en-US" dirty="0"/>
              <a:t> policy setting, or select the setting and then select Enter.</a:t>
            </a:r>
          </a:p>
          <a:p>
            <a:pPr marL="228600" indent="-228600">
              <a:buFont typeface="+mj-lt"/>
              <a:buAutoNum type="arabicPeriod"/>
            </a:pPr>
            <a:r>
              <a:rPr lang="en-US" dirty="0"/>
              <a:t>Select </a:t>
            </a:r>
            <a:r>
              <a:rPr lang="en-US" b="1" dirty="0"/>
              <a:t>Disabled</a:t>
            </a:r>
            <a:r>
              <a:rPr lang="en-US" dirty="0"/>
              <a:t>, and then select </a:t>
            </a:r>
            <a:r>
              <a:rPr lang="en-US" b="1" dirty="0"/>
              <a:t>OK</a:t>
            </a:r>
            <a:r>
              <a:rPr lang="en-US" dirty="0"/>
              <a:t>.</a:t>
            </a:r>
          </a:p>
          <a:p>
            <a:pPr marL="228600" indent="-228600">
              <a:buFont typeface="+mj-lt"/>
              <a:buAutoNum type="arabicPeriod"/>
            </a:pPr>
            <a:r>
              <a:rPr lang="en-US" dirty="0"/>
              <a:t>Close the </a:t>
            </a:r>
            <a:r>
              <a:rPr lang="en-US" b="1" dirty="0"/>
              <a:t>Group Policy Management Editor</a:t>
            </a:r>
            <a:r>
              <a:rPr lang="en-US" dirty="0"/>
              <a:t> window.</a:t>
            </a:r>
          </a:p>
          <a:p>
            <a:r>
              <a:rPr lang="en-US" b="1" dirty="0"/>
              <a:t>Verify the order of precedence</a:t>
            </a:r>
          </a:p>
          <a:p>
            <a:pPr marL="228600" indent="-228600">
              <a:buFont typeface="+mj-lt"/>
              <a:buAutoNum type="arabicPeriod"/>
            </a:pPr>
            <a:r>
              <a:rPr lang="en-US" dirty="0"/>
              <a:t>In the </a:t>
            </a:r>
            <a:r>
              <a:rPr lang="en-US" b="1" dirty="0"/>
              <a:t>Group Policy Management Console</a:t>
            </a:r>
            <a:r>
              <a:rPr lang="en-US" dirty="0"/>
              <a:t> tree, select the </a:t>
            </a:r>
            <a:r>
              <a:rPr lang="en-US" b="1" dirty="0"/>
              <a:t>Seattle</a:t>
            </a:r>
            <a:r>
              <a:rPr lang="en-US" dirty="0"/>
              <a:t> OU.</a:t>
            </a:r>
          </a:p>
          <a:p>
            <a:pPr marL="228600" indent="-228600">
              <a:buFont typeface="+mj-lt"/>
              <a:buAutoNum type="arabicPeriod"/>
            </a:pPr>
            <a:r>
              <a:rPr lang="en-US" dirty="0"/>
              <a:t>Select the </a:t>
            </a:r>
            <a:r>
              <a:rPr lang="en-US" b="1" dirty="0"/>
              <a:t>Group Policy Inheritance</a:t>
            </a:r>
            <a:r>
              <a:rPr lang="en-US" dirty="0"/>
              <a:t> tab.</a:t>
            </a:r>
          </a:p>
          <a:p>
            <a:r>
              <a:rPr lang="en-US" dirty="0"/>
              <a:t>Notice that the Seattle Application Override GPO has higher precedence than the CONTOSO Standards GPO. The screen saver time-out policy setting that you just configured in the Seattle Application Override GPO is applied after the setting in the CONTOSO Standards GPO. Therefore, the new setting will overwrite the standards setting and will prevail. Screen saver time-out will be unavailable for users within the scope of the Seattle Application Override GPO.</a:t>
            </a:r>
          </a:p>
        </p:txBody>
      </p:sp>
      <p:sp>
        <p:nvSpPr>
          <p:cNvPr id="4" name="Slide Number Placeholder 3"/>
          <p:cNvSpPr>
            <a:spLocks noGrp="1"/>
          </p:cNvSpPr>
          <p:nvPr>
            <p:ph type="sldNum" sz="quarter" idx="5"/>
          </p:nvPr>
        </p:nvSpPr>
        <p:spPr/>
        <p:txBody>
          <a:bodyPr/>
          <a:lstStyle/>
          <a:p>
            <a:fld id="{B4008EB6-D09E-4580-8CD6-DDB14511944F}" type="slidenum">
              <a:rPr lang="en-US" smtClean="0"/>
              <a:pPr/>
              <a:t>44</a:t>
            </a:fld>
            <a:endParaRPr lang="en-US" dirty="0"/>
          </a:p>
        </p:txBody>
      </p:sp>
      <p:sp>
        <p:nvSpPr>
          <p:cNvPr id="5" name="Footer Placeholder 4"/>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Header Placeholder 6"/>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15879094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Configure the scope of a GPO with security filtering</a:t>
            </a:r>
          </a:p>
          <a:p>
            <a:pPr marL="228600" indent="-228600">
              <a:buFont typeface="+mj-lt"/>
              <a:buAutoNum type="arabicPeriod"/>
            </a:pPr>
            <a:r>
              <a:rPr lang="en-US" dirty="0"/>
              <a:t>On </a:t>
            </a:r>
            <a:r>
              <a:rPr lang="en-US" b="1" dirty="0"/>
              <a:t>SEA-ADM1</a:t>
            </a:r>
            <a:r>
              <a:rPr lang="en-US" dirty="0"/>
              <a:t>, in </a:t>
            </a:r>
            <a:r>
              <a:rPr lang="en-US" b="1" dirty="0"/>
              <a:t>Group Policy Management Console</a:t>
            </a:r>
            <a:r>
              <a:rPr lang="en-US" dirty="0"/>
              <a:t>, in the navigation pane, if necessary, expand the </a:t>
            </a:r>
            <a:r>
              <a:rPr lang="en-US" b="1" dirty="0"/>
              <a:t>Seattle</a:t>
            </a:r>
            <a:r>
              <a:rPr lang="en-US" dirty="0"/>
              <a:t> OU, and then select the </a:t>
            </a:r>
            <a:r>
              <a:rPr lang="en-US" b="1" dirty="0"/>
              <a:t>Seattle Application Override </a:t>
            </a:r>
            <a:r>
              <a:rPr lang="en-US" dirty="0"/>
              <a:t>GPO under the </a:t>
            </a:r>
            <a:r>
              <a:rPr lang="en-US" b="1" dirty="0"/>
              <a:t>Seattle</a:t>
            </a:r>
            <a:r>
              <a:rPr lang="en-US" dirty="0"/>
              <a:t> OU.</a:t>
            </a:r>
          </a:p>
          <a:p>
            <a:pPr marL="228600" indent="-228600">
              <a:buFont typeface="+mj-lt"/>
              <a:buAutoNum type="arabicPeriod"/>
            </a:pPr>
            <a:r>
              <a:rPr lang="en-US" dirty="0"/>
              <a:t>In the </a:t>
            </a:r>
            <a:r>
              <a:rPr lang="en-US" b="1" dirty="0"/>
              <a:t>Group Policy Management Console</a:t>
            </a:r>
            <a:r>
              <a:rPr lang="en-US" dirty="0"/>
              <a:t> dialog box, read the message, select the </a:t>
            </a:r>
            <a:r>
              <a:rPr lang="en-US" b="1" dirty="0"/>
              <a:t>Do not show this message again</a:t>
            </a:r>
            <a:r>
              <a:rPr lang="en-US" dirty="0"/>
              <a:t> check box, and then select </a:t>
            </a:r>
            <a:r>
              <a:rPr lang="en-US" b="1" dirty="0"/>
              <a:t>OK</a:t>
            </a:r>
            <a:r>
              <a:rPr lang="en-US" dirty="0"/>
              <a:t>.</a:t>
            </a:r>
          </a:p>
          <a:p>
            <a:pPr marL="228600" indent="-228600">
              <a:buFont typeface="+mj-lt"/>
              <a:buAutoNum type="arabicPeriod"/>
            </a:pPr>
            <a:r>
              <a:rPr lang="en-US" dirty="0"/>
              <a:t>In the </a:t>
            </a:r>
            <a:r>
              <a:rPr lang="en-US" b="1" dirty="0"/>
              <a:t>Security Filtering</a:t>
            </a:r>
            <a:r>
              <a:rPr lang="en-US" dirty="0"/>
              <a:t> section, you will notice that the GPO applies by default to all authenticated users.</a:t>
            </a:r>
          </a:p>
          <a:p>
            <a:pPr marL="228600" indent="-228600">
              <a:buFont typeface="+mj-lt"/>
              <a:buAutoNum type="arabicPeriod"/>
            </a:pPr>
            <a:r>
              <a:rPr lang="en-US" dirty="0"/>
              <a:t>In the </a:t>
            </a:r>
            <a:r>
              <a:rPr lang="en-US" b="1" dirty="0"/>
              <a:t>Security Filtering</a:t>
            </a:r>
            <a:r>
              <a:rPr lang="en-US" dirty="0"/>
              <a:t> section, select </a:t>
            </a:r>
            <a:r>
              <a:rPr lang="en-US" b="1" dirty="0"/>
              <a:t>Authenticated Users</a:t>
            </a:r>
            <a:r>
              <a:rPr lang="en-US" dirty="0"/>
              <a:t>, and then select </a:t>
            </a:r>
            <a:r>
              <a:rPr lang="en-US" b="1" dirty="0"/>
              <a:t>Remove</a:t>
            </a:r>
            <a:r>
              <a:rPr lang="en-US" dirty="0"/>
              <a:t>.</a:t>
            </a:r>
          </a:p>
          <a:p>
            <a:pPr marL="228600" indent="-228600">
              <a:buFont typeface="+mj-lt"/>
              <a:buAutoNum type="arabicPeriod"/>
            </a:pPr>
            <a:r>
              <a:rPr lang="en-US" dirty="0"/>
              <a:t>In the </a:t>
            </a:r>
            <a:r>
              <a:rPr lang="en-US" b="1" dirty="0"/>
              <a:t>Group Policy Management</a:t>
            </a:r>
            <a:r>
              <a:rPr lang="en-US" dirty="0"/>
              <a:t> dialog box, select </a:t>
            </a:r>
            <a:r>
              <a:rPr lang="en-US" b="1" dirty="0"/>
              <a:t>OK</a:t>
            </a:r>
            <a:r>
              <a:rPr lang="en-US" dirty="0"/>
              <a:t>.</a:t>
            </a:r>
          </a:p>
          <a:p>
            <a:pPr marL="228600" indent="-228600">
              <a:buFont typeface="+mj-lt"/>
              <a:buAutoNum type="arabicPeriod"/>
            </a:pPr>
            <a:r>
              <a:rPr lang="en-US" dirty="0"/>
              <a:t>In the details pane, select </a:t>
            </a:r>
            <a:r>
              <a:rPr lang="en-US" b="1" dirty="0"/>
              <a:t>Add</a:t>
            </a:r>
            <a:r>
              <a:rPr lang="en-US" dirty="0"/>
              <a:t>.</a:t>
            </a:r>
          </a:p>
          <a:p>
            <a:pPr marL="228600" indent="-228600">
              <a:buFont typeface="+mj-lt"/>
              <a:buAutoNum type="arabicPeriod"/>
            </a:pPr>
            <a:r>
              <a:rPr lang="en-US" dirty="0"/>
              <a:t>In the </a:t>
            </a:r>
            <a:r>
              <a:rPr lang="en-US" b="1" dirty="0"/>
              <a:t>Select User, Computer, or Group</a:t>
            </a:r>
            <a:r>
              <a:rPr lang="en-US" dirty="0"/>
              <a:t> dialog box, in the </a:t>
            </a:r>
            <a:r>
              <a:rPr lang="en-US" b="1" dirty="0"/>
              <a:t>Enter the object name to select (examples):</a:t>
            </a:r>
            <a:r>
              <a:rPr lang="en-US" dirty="0"/>
              <a:t> text box, enter </a:t>
            </a:r>
            <a:r>
              <a:rPr lang="en-US" b="1" dirty="0"/>
              <a:t>SeattleBranchUsers</a:t>
            </a:r>
            <a:r>
              <a:rPr lang="en-US" dirty="0"/>
              <a:t>, and then select </a:t>
            </a:r>
            <a:r>
              <a:rPr lang="en-US" b="1" dirty="0"/>
              <a:t>OK</a:t>
            </a:r>
            <a:r>
              <a:rPr lang="en-US" dirty="0"/>
              <a:t>.</a:t>
            </a:r>
          </a:p>
          <a:p>
            <a:pPr marL="228600" indent="-228600">
              <a:buFont typeface="+mj-lt"/>
              <a:buAutoNum type="arabicPeriod"/>
            </a:pPr>
            <a:r>
              <a:rPr lang="en-US" dirty="0"/>
              <a:t>In the details pane, under </a:t>
            </a:r>
            <a:r>
              <a:rPr lang="en-US" b="1" dirty="0"/>
              <a:t>Security Filtering</a:t>
            </a:r>
            <a:r>
              <a:rPr lang="en-US" dirty="0"/>
              <a:t>, select </a:t>
            </a:r>
            <a:r>
              <a:rPr lang="en-US" b="1" dirty="0"/>
              <a:t>Add</a:t>
            </a:r>
            <a:r>
              <a:rPr lang="en-US" dirty="0"/>
              <a:t>.</a:t>
            </a:r>
          </a:p>
          <a:p>
            <a:pPr marL="228600" indent="-228600">
              <a:buFont typeface="+mj-lt"/>
              <a:buAutoNum type="arabicPeriod"/>
            </a:pPr>
            <a:r>
              <a:rPr lang="en-US" dirty="0"/>
              <a:t>In the </a:t>
            </a:r>
            <a:r>
              <a:rPr lang="en-US" b="1" dirty="0"/>
              <a:t>Select User, Computer, or Group</a:t>
            </a:r>
            <a:r>
              <a:rPr lang="en-US" dirty="0"/>
              <a:t> dialog box, select </a:t>
            </a:r>
            <a:r>
              <a:rPr lang="en-US" b="1" dirty="0"/>
              <a:t>Object Types</a:t>
            </a:r>
            <a:r>
              <a:rPr lang="en-US" dirty="0"/>
              <a:t>.</a:t>
            </a:r>
          </a:p>
          <a:p>
            <a:pPr marL="228600" indent="-228600">
              <a:buFont typeface="+mj-lt"/>
              <a:buAutoNum type="arabicPeriod"/>
            </a:pPr>
            <a:r>
              <a:rPr lang="en-US" dirty="0"/>
              <a:t>In the </a:t>
            </a:r>
            <a:r>
              <a:rPr lang="en-US" b="1" dirty="0"/>
              <a:t>Object Types</a:t>
            </a:r>
            <a:r>
              <a:rPr lang="en-US" dirty="0"/>
              <a:t> dialog box, select the </a:t>
            </a:r>
            <a:r>
              <a:rPr lang="en-US" b="1" dirty="0"/>
              <a:t>Computers</a:t>
            </a:r>
            <a:r>
              <a:rPr lang="en-US" dirty="0"/>
              <a:t> check box and then select </a:t>
            </a:r>
            <a:r>
              <a:rPr lang="en-US" b="1" dirty="0"/>
              <a:t>OK</a:t>
            </a:r>
            <a:r>
              <a:rPr lang="en-US" dirty="0"/>
              <a:t>.</a:t>
            </a:r>
          </a:p>
          <a:p>
            <a:pPr marL="228600" indent="-228600">
              <a:buFont typeface="+mj-lt"/>
              <a:buAutoNum type="arabicPeriod"/>
            </a:pPr>
            <a:r>
              <a:rPr lang="en-US" dirty="0"/>
              <a:t>In the </a:t>
            </a:r>
            <a:r>
              <a:rPr lang="en-US" b="1" dirty="0"/>
              <a:t>Select User, Computer, or Group</a:t>
            </a:r>
            <a:r>
              <a:rPr lang="en-US" dirty="0"/>
              <a:t> dialog box, in the </a:t>
            </a:r>
            <a:r>
              <a:rPr lang="en-US" b="1" dirty="0"/>
              <a:t>Enter Object Names to select (Examples)</a:t>
            </a:r>
            <a:r>
              <a:rPr lang="en-US" dirty="0"/>
              <a:t> text box, enter </a:t>
            </a:r>
            <a:r>
              <a:rPr lang="en-US" b="1" dirty="0"/>
              <a:t>SEA-CL1</a:t>
            </a:r>
            <a:r>
              <a:rPr lang="en-US" dirty="0"/>
              <a:t>, and then select </a:t>
            </a:r>
            <a:r>
              <a:rPr lang="en-US" b="1" dirty="0"/>
              <a:t>OK</a:t>
            </a:r>
            <a:r>
              <a:rPr lang="en-US" dirty="0"/>
              <a:t>.</a:t>
            </a:r>
          </a:p>
          <a:p>
            <a:r>
              <a:rPr lang="en-US" b="1" dirty="0"/>
              <a:t>Verify the application of settings</a:t>
            </a:r>
          </a:p>
          <a:p>
            <a:pPr marL="228600" indent="-228600">
              <a:buFont typeface="+mj-lt"/>
              <a:buAutoNum type="arabicPeriod"/>
            </a:pPr>
            <a:r>
              <a:rPr lang="en-US" dirty="0"/>
              <a:t>In Group Policy Management, select </a:t>
            </a:r>
            <a:r>
              <a:rPr lang="en-US" b="1" dirty="0"/>
              <a:t>Group Policy Results</a:t>
            </a:r>
            <a:r>
              <a:rPr lang="en-US" dirty="0"/>
              <a:t> in the </a:t>
            </a:r>
            <a:r>
              <a:rPr lang="en-US" b="1" dirty="0"/>
              <a:t>navigation</a:t>
            </a:r>
            <a:r>
              <a:rPr lang="en-US" dirty="0"/>
              <a:t> pane.</a:t>
            </a:r>
          </a:p>
          <a:p>
            <a:pPr marL="228600" indent="-228600">
              <a:buFont typeface="+mj-lt"/>
              <a:buAutoNum type="arabicPeriod"/>
            </a:pPr>
            <a:r>
              <a:rPr lang="en-US" dirty="0"/>
              <a:t>Right-click </a:t>
            </a:r>
            <a:r>
              <a:rPr lang="en-US" b="1" dirty="0"/>
              <a:t>Group Policy Results</a:t>
            </a:r>
            <a:r>
              <a:rPr lang="en-US" dirty="0"/>
              <a:t> or access the context menu, and then select </a:t>
            </a:r>
            <a:r>
              <a:rPr lang="en-US" b="1" dirty="0"/>
              <a:t>Group Policy Results Wizard</a:t>
            </a:r>
            <a:r>
              <a:rPr lang="en-US" dirty="0"/>
              <a:t>.</a:t>
            </a:r>
          </a:p>
          <a:p>
            <a:pPr marL="228600" indent="-228600">
              <a:buFont typeface="+mj-lt"/>
              <a:buAutoNum type="arabicPeriod"/>
            </a:pPr>
            <a:r>
              <a:rPr lang="en-US" dirty="0"/>
              <a:t>In the </a:t>
            </a:r>
            <a:r>
              <a:rPr lang="en-US" b="1" dirty="0"/>
              <a:t>Group Policy Results Wizard</a:t>
            </a:r>
            <a:r>
              <a:rPr lang="en-US" dirty="0"/>
              <a:t>, select </a:t>
            </a:r>
            <a:r>
              <a:rPr lang="en-US" b="1" dirty="0"/>
              <a:t>Next</a:t>
            </a:r>
            <a:r>
              <a:rPr lang="en-US" dirty="0"/>
              <a:t>.</a:t>
            </a:r>
          </a:p>
          <a:p>
            <a:pPr marL="228600" indent="-228600">
              <a:buFont typeface="+mj-lt"/>
              <a:buAutoNum type="arabicPeriod"/>
            </a:pPr>
            <a:r>
              <a:rPr lang="en-US" dirty="0"/>
              <a:t>On the </a:t>
            </a:r>
            <a:r>
              <a:rPr lang="en-US" b="1" dirty="0"/>
              <a:t>Computer Selection</a:t>
            </a:r>
            <a:r>
              <a:rPr lang="en-US" dirty="0"/>
              <a:t> page, select </a:t>
            </a:r>
            <a:r>
              <a:rPr lang="en-US" b="1" dirty="0"/>
              <a:t>Another Computer</a:t>
            </a:r>
            <a:r>
              <a:rPr lang="en-US" dirty="0"/>
              <a:t>, and then enter </a:t>
            </a:r>
            <a:r>
              <a:rPr lang="en-US" b="1" dirty="0"/>
              <a:t>SEA-CL1</a:t>
            </a:r>
            <a:r>
              <a:rPr lang="en-US" dirty="0"/>
              <a:t> in the text box. Select </a:t>
            </a:r>
            <a:r>
              <a:rPr lang="en-US" b="1" dirty="0"/>
              <a:t>Next</a:t>
            </a:r>
            <a:r>
              <a:rPr lang="en-US" dirty="0"/>
              <a:t>.</a:t>
            </a:r>
          </a:p>
          <a:p>
            <a:pPr marL="228600" indent="-228600">
              <a:buFont typeface="+mj-lt"/>
              <a:buAutoNum type="arabicPeriod"/>
            </a:pPr>
            <a:r>
              <a:rPr lang="en-US" dirty="0"/>
              <a:t>On the </a:t>
            </a:r>
            <a:r>
              <a:rPr lang="en-US" b="1" dirty="0"/>
              <a:t>User Selection</a:t>
            </a:r>
            <a:r>
              <a:rPr lang="en-US" dirty="0"/>
              <a:t> page, in the list of users, select </a:t>
            </a:r>
            <a:r>
              <a:rPr lang="en-US" b="1" dirty="0"/>
              <a:t>CONTOSO\Ty</a:t>
            </a:r>
            <a:r>
              <a:rPr lang="en-US" dirty="0"/>
              <a:t>, and then select </a:t>
            </a:r>
            <a:r>
              <a:rPr lang="en-US" b="1" dirty="0"/>
              <a:t>Next</a:t>
            </a:r>
            <a:r>
              <a:rPr lang="en-US" dirty="0"/>
              <a:t>.</a:t>
            </a:r>
          </a:p>
          <a:p>
            <a:pPr marL="228600" indent="-228600">
              <a:buFont typeface="+mj-lt"/>
              <a:buAutoNum type="arabicPeriod"/>
            </a:pPr>
            <a:r>
              <a:rPr lang="en-US" dirty="0"/>
              <a:t>On the </a:t>
            </a:r>
            <a:r>
              <a:rPr lang="en-US" b="1" dirty="0"/>
              <a:t>Summary of Selections</a:t>
            </a:r>
            <a:r>
              <a:rPr lang="en-US" dirty="0"/>
              <a:t> page, select </a:t>
            </a:r>
            <a:r>
              <a:rPr lang="en-US" b="1" dirty="0"/>
              <a:t>Next</a:t>
            </a:r>
            <a:r>
              <a:rPr lang="en-US" dirty="0"/>
              <a:t>.</a:t>
            </a:r>
          </a:p>
          <a:p>
            <a:pPr marL="228600" indent="-228600">
              <a:buFont typeface="+mj-lt"/>
              <a:buAutoNum type="arabicPeriod"/>
            </a:pPr>
            <a:r>
              <a:rPr lang="en-US" dirty="0"/>
              <a:t>Select </a:t>
            </a:r>
            <a:r>
              <a:rPr lang="en-US" b="1" dirty="0"/>
              <a:t>Finish</a:t>
            </a:r>
            <a:r>
              <a:rPr lang="en-US" dirty="0"/>
              <a:t> when prompted.</a:t>
            </a:r>
          </a:p>
          <a:p>
            <a:pPr marL="228600" indent="-228600">
              <a:buFont typeface="+mj-lt"/>
              <a:buAutoNum type="arabicPeriod"/>
            </a:pPr>
            <a:r>
              <a:rPr lang="en-US" dirty="0"/>
              <a:t>In the details pane, select the </a:t>
            </a:r>
            <a:r>
              <a:rPr lang="en-US" b="1" dirty="0"/>
              <a:t>Details</a:t>
            </a:r>
            <a:r>
              <a:rPr lang="en-US" dirty="0"/>
              <a:t> tab, and then select </a:t>
            </a:r>
            <a:r>
              <a:rPr lang="en-US" b="1" dirty="0"/>
              <a:t>show all</a:t>
            </a:r>
            <a:r>
              <a:rPr lang="en-US" dirty="0"/>
              <a:t>.</a:t>
            </a:r>
          </a:p>
          <a:p>
            <a:pPr marL="228600" indent="-228600">
              <a:buFont typeface="+mj-lt"/>
              <a:buAutoNum type="arabicPeriod"/>
            </a:pPr>
            <a:r>
              <a:rPr lang="en-US" dirty="0"/>
              <a:t>In the report, scroll down until you locate the </a:t>
            </a:r>
            <a:r>
              <a:rPr lang="en-US" b="1" dirty="0"/>
              <a:t>User Details</a:t>
            </a:r>
            <a:r>
              <a:rPr lang="en-US" dirty="0"/>
              <a:t> section, and then locate the </a:t>
            </a:r>
            <a:r>
              <a:rPr lang="en-US" b="1" dirty="0"/>
              <a:t>Control Panel/Personalization</a:t>
            </a:r>
            <a:r>
              <a:rPr lang="en-US" dirty="0"/>
              <a:t> section. You should observe that the </a:t>
            </a:r>
            <a:r>
              <a:rPr lang="en-US" b="1" dirty="0"/>
              <a:t>Screen save timeout</a:t>
            </a:r>
            <a:r>
              <a:rPr lang="en-US" dirty="0"/>
              <a:t> settings are obtained from the Seattle Application Override GPO.</a:t>
            </a:r>
          </a:p>
          <a:p>
            <a:pPr marL="228600" indent="-228600">
              <a:buFont typeface="+mj-lt"/>
              <a:buAutoNum type="arabicPeriod"/>
            </a:pPr>
            <a:r>
              <a:rPr lang="en-US" dirty="0"/>
              <a:t>Close </a:t>
            </a:r>
            <a:r>
              <a:rPr lang="en-US" b="1" dirty="0"/>
              <a:t>Group Policy Management Console</a:t>
            </a:r>
            <a:r>
              <a:rPr lang="en-US" dirty="0"/>
              <a:t>.</a:t>
            </a:r>
          </a:p>
          <a:p>
            <a:pPr>
              <a:lnSpc>
                <a:spcPct val="107000"/>
              </a:lnSpc>
              <a:spcAft>
                <a:spcPts val="800"/>
              </a:spcAft>
            </a:pPr>
            <a:endParaRPr lang="en-US" dirty="0">
              <a:latin typeface="Arial" panose="020B0604020202020204" pitchFamily="34" charset="0"/>
              <a:ea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45</a:t>
            </a:fld>
            <a:endParaRPr lang="en-US" dirty="0"/>
          </a:p>
        </p:txBody>
      </p:sp>
      <p:sp>
        <p:nvSpPr>
          <p:cNvPr id="5" name="Footer Placeholder 4"/>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Header Placeholder 6"/>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5222216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Consider displaying to students the </a:t>
            </a:r>
            <a:r>
              <a:rPr lang="en-US" b="1" dirty="0"/>
              <a:t>Group Policy</a:t>
            </a:r>
            <a:r>
              <a:rPr lang="en-US" dirty="0"/>
              <a:t> template and </a:t>
            </a:r>
            <a:r>
              <a:rPr lang="en-US" b="1" dirty="0"/>
              <a:t>Group Policy</a:t>
            </a:r>
            <a:r>
              <a:rPr lang="en-US" dirty="0"/>
              <a:t> container.</a:t>
            </a:r>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40947337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that you can store preconfigured administrative template settings in Starter GPOs that act as templates for creating new GPOs. You can export these Starter GPOs into .cab files that you can import easily into other areas of your organization. This can help provide consistency in large organizations. You can store comments about the Starter GPO in the template itself. </a:t>
            </a:r>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7454970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that administrative templates are the primary means of configuring the client computer’s registry settings through Group Policy. Explain that administrative templates are a repository of registry-based changes. By using the </a:t>
            </a:r>
            <a:r>
              <a:rPr lang="en-US" b="1" dirty="0"/>
              <a:t>Administrative Templates</a:t>
            </a:r>
            <a:r>
              <a:rPr lang="en-US" dirty="0"/>
              <a:t> node of the GPO, you can deploy modifications to both the computer (the </a:t>
            </a:r>
            <a:r>
              <a:rPr lang="en-US" b="1" dirty="0"/>
              <a:t>HKEY_LOCAL_MACHINE </a:t>
            </a:r>
            <a:r>
              <a:rPr lang="en-US" dirty="0"/>
              <a:t>hive in the registry) and the user (the </a:t>
            </a:r>
            <a:r>
              <a:rPr lang="en-US" b="1" dirty="0"/>
              <a:t>HKEY_CURRENT_USER</a:t>
            </a:r>
            <a:r>
              <a:rPr lang="en-US" dirty="0"/>
              <a:t> hive in the registry) portions of the registry. Mention that many of the new settings only apply to newer versions of Windows operating systems. Discuss how you can use administrative templates to control the environment of the operating system and user experience. As an example, explain how you can limit or prohibit user access to Control Panel and desktop items. Mention that you can add custom administrative templates with the </a:t>
            </a:r>
            <a:r>
              <a:rPr lang="en-US" b="1" dirty="0"/>
              <a:t>Group Policy Management Console (GPMC)</a:t>
            </a:r>
            <a:r>
              <a:rPr lang="en-US" dirty="0"/>
              <a:t>.</a:t>
            </a:r>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9595677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that a central store provides a central repository for .admx files. A central store is stored in </a:t>
            </a:r>
            <a:r>
              <a:rPr lang="en-US" b="1" dirty="0"/>
              <a:t>SYSVOL</a:t>
            </a:r>
            <a:r>
              <a:rPr lang="en-US" dirty="0"/>
              <a:t>, and you must create and update a central store manually. Active Directory Domain Services (AD DS) replication and DFS replication ensure that the central store copies to all domain controllers. Explain that the central store provides consistency for administrators who edit GPOs from multiple workstations running Windows Vista or later. Consider doing a short demonstration of how to create a central store.</a:t>
            </a:r>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2020736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CA" dirty="0"/>
              <a:t>Provide an overview of the topics that you will discuss with students in this lesson.</a:t>
            </a:r>
            <a:endParaRPr lang="en-US" dirty="0"/>
          </a:p>
          <a:p>
            <a:endParaRPr lang="en-US" dirty="0"/>
          </a:p>
        </p:txBody>
      </p:sp>
      <p:sp>
        <p:nvSpPr>
          <p:cNvPr id="4" name="Slide Number Placeholder 3"/>
          <p:cNvSpPr>
            <a:spLocks noGrp="1"/>
          </p:cNvSpPr>
          <p:nvPr>
            <p:ph type="sldNum" sz="quarter" idx="10"/>
          </p:nvPr>
        </p:nvSpPr>
        <p:spPr/>
        <p:txBody>
          <a:bodyPr/>
          <a:lstStyle/>
          <a:p>
            <a:fld id="{5A9C8695-BBDF-4174-A5C9-A9897AAC25F8}" type="slidenum">
              <a:rPr lang="en-US" smtClean="0"/>
              <a:pPr/>
              <a:t>5</a:t>
            </a:fld>
            <a:endParaRPr lang="en-US" dirty="0"/>
          </a:p>
        </p:txBody>
      </p:sp>
      <p:sp>
        <p:nvSpPr>
          <p:cNvPr id="9" name="Slide Image Placeholder 8">
            <a:extLst>
              <a:ext uri="{FF2B5EF4-FFF2-40B4-BE49-F238E27FC236}">
                <a16:creationId xmlns:a16="http://schemas.microsoft.com/office/drawing/2014/main" id="{24258C8E-C544-44D1-A6F4-E5386F618B82}"/>
              </a:ext>
            </a:extLst>
          </p:cNvPr>
          <p:cNvSpPr>
            <a:spLocks noGrp="1" noRot="1" noChangeAspect="1"/>
          </p:cNvSpPr>
          <p:nvPr>
            <p:ph type="sldImg"/>
          </p:nvPr>
        </p:nvSpPr>
        <p:spPr>
          <a:xfrm>
            <a:off x="3810000" y="65088"/>
            <a:ext cx="2971800" cy="1671637"/>
          </a:xfrm>
        </p:spPr>
      </p:sp>
      <p:sp>
        <p:nvSpPr>
          <p:cNvPr id="5" name="Footer Placeholder 4">
            <a:extLst>
              <a:ext uri="{FF2B5EF4-FFF2-40B4-BE49-F238E27FC236}">
                <a16:creationId xmlns:a16="http://schemas.microsoft.com/office/drawing/2014/main" id="{22C114E8-416D-47D8-AFAC-A71A3E370C51}"/>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Header Placeholder 5">
            <a:extLst>
              <a:ext uri="{FF2B5EF4-FFF2-40B4-BE49-F238E27FC236}">
                <a16:creationId xmlns:a16="http://schemas.microsoft.com/office/drawing/2014/main" id="{4983A44F-BCC8-4824-AAF4-0FE922F0E046}"/>
              </a:ext>
            </a:extLst>
          </p:cNvPr>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10976893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6" name="Slide Number Placeholder 5"/>
          <p:cNvSpPr>
            <a:spLocks noGrp="1"/>
          </p:cNvSpPr>
          <p:nvPr>
            <p:ph type="sldNum" sz="quarter" idx="5"/>
          </p:nvPr>
        </p:nvSpPr>
        <p:spPr/>
        <p:txBody>
          <a:bodyPr/>
          <a:lstStyle/>
          <a:p>
            <a:fld id="{B4008EB6-D09E-4580-8CD6-DDB14511944F}" type="slidenum">
              <a:rPr lang="en-US" smtClean="0"/>
              <a:pPr/>
              <a:t>50</a:t>
            </a:fld>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US" dirty="0"/>
              <a:t>© Microsoft Corporation</a:t>
            </a:r>
          </a:p>
        </p:txBody>
      </p:sp>
    </p:spTree>
    <p:extLst>
      <p:ext uri="{BB962C8B-B14F-4D97-AF65-F5344CB8AC3E}">
        <p14:creationId xmlns:p14="http://schemas.microsoft.com/office/powerpoint/2010/main" val="27223609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0842926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CA" dirty="0"/>
              <a:t>Provide an overview of the topics that you will discuss with students in this lesson.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A9C8695-BBDF-4174-A5C9-A9897AAC25F8}" type="slidenum">
              <a:rPr lang="en-US" smtClean="0"/>
              <a:pPr/>
              <a:t>52</a:t>
            </a:fld>
            <a:endParaRPr lang="en-US" dirty="0"/>
          </a:p>
        </p:txBody>
      </p:sp>
      <p:sp>
        <p:nvSpPr>
          <p:cNvPr id="9" name="Slide Image Placeholder 8">
            <a:extLst>
              <a:ext uri="{FF2B5EF4-FFF2-40B4-BE49-F238E27FC236}">
                <a16:creationId xmlns:a16="http://schemas.microsoft.com/office/drawing/2014/main" id="{F811B270-AF3E-4C76-B219-A482C57322F4}"/>
              </a:ext>
            </a:extLst>
          </p:cNvPr>
          <p:cNvSpPr>
            <a:spLocks noGrp="1" noRot="1" noChangeAspect="1"/>
          </p:cNvSpPr>
          <p:nvPr>
            <p:ph type="sldImg"/>
          </p:nvPr>
        </p:nvSpPr>
        <p:spPr>
          <a:xfrm>
            <a:off x="3810000" y="65088"/>
            <a:ext cx="2971800" cy="1671637"/>
          </a:xfrm>
        </p:spPr>
      </p:sp>
      <p:sp>
        <p:nvSpPr>
          <p:cNvPr id="5" name="Footer Placeholder 4">
            <a:extLst>
              <a:ext uri="{FF2B5EF4-FFF2-40B4-BE49-F238E27FC236}">
                <a16:creationId xmlns:a16="http://schemas.microsoft.com/office/drawing/2014/main" id="{23C3935A-9191-4248-98F0-2D3991E8C51F}"/>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Header Placeholder 5">
            <a:extLst>
              <a:ext uri="{FF2B5EF4-FFF2-40B4-BE49-F238E27FC236}">
                <a16:creationId xmlns:a16="http://schemas.microsoft.com/office/drawing/2014/main" id="{23FD7E69-6EE5-4FCD-8B32-A49BAE9678D9}"/>
              </a:ext>
            </a:extLst>
          </p:cNvPr>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28340420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Define PKI, certificates, and the technologies and benefits that PKI provides, such as confidentiality, integrity, authenticity, nonrepudiation, and availability.</a:t>
            </a:r>
          </a:p>
          <a:p>
            <a:r>
              <a:rPr lang="en-US" dirty="0"/>
              <a:t>Introduce Active Directory Certificate Services (AD CS) and explain the purpose of each role service. Mention the changes with AD CS since Windows Server 2012 R2, such as improved Trusted Platform Module key attestation.</a:t>
            </a:r>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2902196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a:p>
            <a:r>
              <a:rPr lang="en-US" dirty="0"/>
              <a:t>Highlight various usage scenarios for CAs. This should help students understand the typical scenarios in an enterprise environment. Contrast these scenarios with a typical usage scenario in a small environment, such as a single-server PKI. Make sure that students understand that a single CA does not represent a CA hierarchy, although it is still a fully functional PKI.</a:t>
            </a:r>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15799526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Discuss the following:</a:t>
            </a:r>
          </a:p>
          <a:p>
            <a:pPr marL="171450" indent="-171450">
              <a:buFont typeface="Arial" panose="020B0604020202020204" pitchFamily="34" charset="0"/>
              <a:buChar char="•"/>
            </a:pPr>
            <a:r>
              <a:rPr lang="en-US" dirty="0"/>
              <a:t>Standalone and enterprise CAs, and their differences.</a:t>
            </a:r>
          </a:p>
          <a:p>
            <a:pPr marL="171450" indent="-171450">
              <a:buFont typeface="Arial" panose="020B0604020202020204" pitchFamily="34" charset="0"/>
              <a:buChar char="•"/>
            </a:pPr>
            <a:r>
              <a:rPr lang="en-US" dirty="0"/>
              <a:t>CAs that issue certificates to clients over the internet.</a:t>
            </a:r>
          </a:p>
          <a:p>
            <a:r>
              <a:rPr lang="en-US" dirty="0"/>
              <a:t>You typically configure a root CA as a standalone CA.</a:t>
            </a:r>
          </a:p>
          <a:p>
            <a:r>
              <a:rPr lang="en-US" dirty="0"/>
              <a:t>Mention that business requirements often dictate the types of CAs that students might use. For example, autoenrollment requires an enterprise CA.</a:t>
            </a:r>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243278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dirty="0">
                <a:effectLst/>
                <a:latin typeface="Arial" panose="020B0604020202020204" pitchFamily="34" charset="0"/>
                <a:ea typeface="Times New Roman" panose="02020603050405020304" pitchFamily="18" charset="0"/>
                <a:cs typeface="Times New Roman" panose="02020603050405020304" pitchFamily="18" charset="0"/>
              </a:rPr>
              <a:t>D</a:t>
            </a:r>
            <a:r>
              <a:rPr lang="en-US" b="1" dirty="0"/>
              <a:t>emonstration detailed steps</a:t>
            </a:r>
          </a:p>
          <a:p>
            <a:r>
              <a:rPr lang="en-US" b="1" dirty="0"/>
              <a:t>Create a new template based on the Web Server template</a:t>
            </a:r>
          </a:p>
          <a:p>
            <a:pPr marL="228600" indent="-228600">
              <a:buFont typeface="+mj-lt"/>
              <a:buAutoNum type="arabicPeriod"/>
            </a:pPr>
            <a:r>
              <a:rPr lang="en-US" dirty="0"/>
              <a:t>On </a:t>
            </a:r>
            <a:r>
              <a:rPr lang="en-US" b="1" dirty="0"/>
              <a:t>SEA-ADM1</a:t>
            </a:r>
            <a:r>
              <a:rPr lang="en-US" dirty="0"/>
              <a:t>, in </a:t>
            </a:r>
            <a:r>
              <a:rPr lang="en-US" b="1" dirty="0"/>
              <a:t>Server Manager</a:t>
            </a:r>
            <a:r>
              <a:rPr lang="en-US" dirty="0"/>
              <a:t>, select </a:t>
            </a:r>
            <a:r>
              <a:rPr lang="en-US" b="1" dirty="0"/>
              <a:t>Tools</a:t>
            </a:r>
            <a:r>
              <a:rPr lang="en-US" dirty="0"/>
              <a:t>, and then select </a:t>
            </a:r>
            <a:r>
              <a:rPr lang="en-US" b="1" dirty="0"/>
              <a:t>Certification Authority</a:t>
            </a:r>
            <a:r>
              <a:rPr lang="en-US" dirty="0"/>
              <a:t>.</a:t>
            </a:r>
          </a:p>
          <a:p>
            <a:pPr marL="228600" indent="-228600">
              <a:buFont typeface="+mj-lt"/>
              <a:buAutoNum type="arabicPeriod"/>
            </a:pPr>
            <a:r>
              <a:rPr lang="en-US" dirty="0"/>
              <a:t>In the </a:t>
            </a:r>
            <a:r>
              <a:rPr lang="en-US" b="1" dirty="0"/>
              <a:t>Microsoft Active Directory Certificate Services</a:t>
            </a:r>
            <a:r>
              <a:rPr lang="en-US" dirty="0"/>
              <a:t> dialog box, select </a:t>
            </a:r>
            <a:r>
              <a:rPr lang="en-US" b="1" dirty="0"/>
              <a:t>OK</a:t>
            </a:r>
            <a:r>
              <a:rPr lang="en-US" dirty="0"/>
              <a:t>.</a:t>
            </a:r>
          </a:p>
          <a:p>
            <a:pPr marL="228600" indent="-228600">
              <a:buFont typeface="+mj-lt"/>
              <a:buAutoNum type="arabicPeriod"/>
            </a:pPr>
            <a:r>
              <a:rPr lang="en-US" dirty="0"/>
              <a:t>In the </a:t>
            </a:r>
            <a:r>
              <a:rPr lang="en-US" b="1" dirty="0"/>
              <a:t>certsrv - [Certification Authority (Local)]</a:t>
            </a:r>
            <a:r>
              <a:rPr lang="en-US" dirty="0"/>
              <a:t> dialog box, select the </a:t>
            </a:r>
            <a:r>
              <a:rPr lang="en-US" b="1" dirty="0"/>
              <a:t>Certification Authority (Local)</a:t>
            </a:r>
            <a:r>
              <a:rPr lang="en-US" dirty="0"/>
              <a:t> node, and then select </a:t>
            </a:r>
            <a:r>
              <a:rPr lang="en-US" b="1" dirty="0"/>
              <a:t>Retarget Certification Authority</a:t>
            </a:r>
            <a:r>
              <a:rPr lang="en-US" dirty="0"/>
              <a:t>.</a:t>
            </a:r>
          </a:p>
          <a:p>
            <a:pPr marL="228600" indent="-228600">
              <a:buFont typeface="+mj-lt"/>
              <a:buAutoNum type="arabicPeriod"/>
            </a:pPr>
            <a:r>
              <a:rPr lang="en-US" dirty="0"/>
              <a:t>In the </a:t>
            </a:r>
            <a:r>
              <a:rPr lang="en-US" b="1" dirty="0"/>
              <a:t>Certification Authority</a:t>
            </a:r>
            <a:r>
              <a:rPr lang="en-US" dirty="0"/>
              <a:t> dialog box, select </a:t>
            </a:r>
            <a:r>
              <a:rPr lang="en-US" b="1" dirty="0"/>
              <a:t>Another computer</a:t>
            </a:r>
            <a:r>
              <a:rPr lang="en-US" dirty="0"/>
              <a:t>, and then enter </a:t>
            </a:r>
            <a:r>
              <a:rPr lang="en-US" b="1" dirty="0"/>
              <a:t>SEA-DC1</a:t>
            </a:r>
            <a:r>
              <a:rPr lang="en-US" dirty="0"/>
              <a:t> and select </a:t>
            </a:r>
            <a:r>
              <a:rPr lang="en-US" b="1" dirty="0"/>
              <a:t>Finish</a:t>
            </a:r>
            <a:r>
              <a:rPr lang="en-US" dirty="0"/>
              <a:t>.</a:t>
            </a:r>
          </a:p>
          <a:p>
            <a:pPr marL="228600" indent="-228600">
              <a:buFont typeface="+mj-lt"/>
              <a:buAutoNum type="arabicPeriod"/>
            </a:pPr>
            <a:r>
              <a:rPr lang="en-US" dirty="0"/>
              <a:t>In the </a:t>
            </a:r>
            <a:r>
              <a:rPr lang="en-US" b="1" dirty="0"/>
              <a:t>Certification Authority</a:t>
            </a:r>
            <a:r>
              <a:rPr lang="en-US" dirty="0"/>
              <a:t> console, expand </a:t>
            </a:r>
            <a:r>
              <a:rPr lang="en-US" b="1" dirty="0"/>
              <a:t>ContosoCA</a:t>
            </a:r>
            <a:r>
              <a:rPr lang="en-US" dirty="0"/>
              <a:t>, right-click or access the context menu for </a:t>
            </a:r>
            <a:r>
              <a:rPr lang="en-US" b="1" dirty="0"/>
              <a:t>Certificate Templates</a:t>
            </a:r>
            <a:r>
              <a:rPr lang="en-US" dirty="0"/>
              <a:t>, and then select </a:t>
            </a:r>
            <a:r>
              <a:rPr lang="en-US" b="1" dirty="0"/>
              <a:t>Manage</a:t>
            </a:r>
            <a:r>
              <a:rPr lang="en-US" dirty="0"/>
              <a:t>.</a:t>
            </a:r>
          </a:p>
          <a:p>
            <a:pPr marL="228600" indent="-228600">
              <a:buFont typeface="+mj-lt"/>
              <a:buAutoNum type="arabicPeriod"/>
            </a:pPr>
            <a:r>
              <a:rPr lang="en-US" dirty="0"/>
              <a:t>In the </a:t>
            </a:r>
            <a:r>
              <a:rPr lang="en-US" b="1" dirty="0"/>
              <a:t>Certificate Templates Console</a:t>
            </a:r>
            <a:r>
              <a:rPr lang="en-US" dirty="0"/>
              <a:t>, locate the </a:t>
            </a:r>
            <a:r>
              <a:rPr lang="en-US" b="1" dirty="0"/>
              <a:t>Web Server</a:t>
            </a:r>
            <a:r>
              <a:rPr lang="en-US" dirty="0"/>
              <a:t> template in the list, right-click or access the context menu for it, and then select </a:t>
            </a:r>
            <a:r>
              <a:rPr lang="en-US" b="1" dirty="0"/>
              <a:t>Duplicate Template</a:t>
            </a:r>
            <a:r>
              <a:rPr lang="en-US" dirty="0"/>
              <a:t>.</a:t>
            </a:r>
          </a:p>
          <a:p>
            <a:pPr marL="228600" indent="-228600">
              <a:buFont typeface="+mj-lt"/>
              <a:buAutoNum type="arabicPeriod"/>
            </a:pPr>
            <a:r>
              <a:rPr lang="en-US" dirty="0"/>
              <a:t>Select the </a:t>
            </a:r>
            <a:r>
              <a:rPr lang="en-US" b="1" dirty="0"/>
              <a:t>General</a:t>
            </a:r>
            <a:r>
              <a:rPr lang="en-US" dirty="0"/>
              <a:t> tab, in the </a:t>
            </a:r>
            <a:r>
              <a:rPr lang="en-US" b="1" dirty="0"/>
              <a:t>Template display name</a:t>
            </a:r>
            <a:r>
              <a:rPr lang="en-US" dirty="0"/>
              <a:t> text box, enter </a:t>
            </a:r>
            <a:r>
              <a:rPr lang="en-US" b="1" dirty="0"/>
              <a:t>Production Web Server</a:t>
            </a:r>
            <a:r>
              <a:rPr lang="en-US" dirty="0"/>
              <a:t>, and then enter </a:t>
            </a:r>
            <a:r>
              <a:rPr lang="en-US" b="1" dirty="0"/>
              <a:t>3</a:t>
            </a:r>
            <a:r>
              <a:rPr lang="en-US" dirty="0"/>
              <a:t> in the </a:t>
            </a:r>
            <a:r>
              <a:rPr lang="en-US" b="1" dirty="0"/>
              <a:t>Validity period</a:t>
            </a:r>
            <a:r>
              <a:rPr lang="en-US" dirty="0"/>
              <a:t> text box.</a:t>
            </a:r>
          </a:p>
          <a:p>
            <a:pPr marL="228600" indent="-228600">
              <a:buFont typeface="+mj-lt"/>
              <a:buAutoNum type="arabicPeriod"/>
            </a:pPr>
            <a:r>
              <a:rPr lang="en-US" dirty="0"/>
              <a:t>Select the </a:t>
            </a:r>
            <a:r>
              <a:rPr lang="en-US" b="1" dirty="0"/>
              <a:t>Request Handling</a:t>
            </a:r>
            <a:r>
              <a:rPr lang="en-US" dirty="0"/>
              <a:t> tab, select </a:t>
            </a:r>
            <a:r>
              <a:rPr lang="en-US" b="1" dirty="0"/>
              <a:t>Allow private key to be exported</a:t>
            </a:r>
            <a:r>
              <a:rPr lang="en-US" dirty="0"/>
              <a:t>, and then select </a:t>
            </a:r>
            <a:r>
              <a:rPr lang="en-US" b="1" dirty="0"/>
              <a:t>OK</a:t>
            </a:r>
            <a:r>
              <a:rPr lang="en-US" dirty="0"/>
              <a:t>. Minimize the </a:t>
            </a:r>
            <a:r>
              <a:rPr lang="en-US" b="1" dirty="0"/>
              <a:t>Certificate Templates</a:t>
            </a:r>
            <a:r>
              <a:rPr lang="en-US" dirty="0"/>
              <a:t> </a:t>
            </a:r>
            <a:r>
              <a:rPr lang="en-US" b="1" dirty="0"/>
              <a:t>Console</a:t>
            </a:r>
            <a:r>
              <a:rPr lang="en-US" dirty="0"/>
              <a:t>.</a:t>
            </a:r>
          </a:p>
          <a:p>
            <a:pPr marL="228600" indent="-228600">
              <a:buFont typeface="+mj-lt"/>
              <a:buAutoNum type="arabicPeriod"/>
            </a:pPr>
            <a:r>
              <a:rPr lang="en-US" dirty="0"/>
              <a:t>In the </a:t>
            </a:r>
            <a:r>
              <a:rPr lang="en-US" b="1" dirty="0"/>
              <a:t>Certification Authority</a:t>
            </a:r>
            <a:r>
              <a:rPr lang="en-US" dirty="0"/>
              <a:t> console on </a:t>
            </a:r>
            <a:r>
              <a:rPr lang="en-US" b="1" dirty="0"/>
              <a:t>SEA-ADM1</a:t>
            </a:r>
            <a:r>
              <a:rPr lang="en-US" dirty="0"/>
              <a:t>, right-click or access the context menu for </a:t>
            </a:r>
            <a:r>
              <a:rPr lang="en-US" b="1" dirty="0"/>
              <a:t>Revoked Certificates</a:t>
            </a:r>
            <a:r>
              <a:rPr lang="en-US" dirty="0"/>
              <a:t>, select </a:t>
            </a:r>
            <a:r>
              <a:rPr lang="en-US" b="1" dirty="0"/>
              <a:t>All Tasks</a:t>
            </a:r>
            <a:r>
              <a:rPr lang="en-US" dirty="0"/>
              <a:t>, select </a:t>
            </a:r>
            <a:r>
              <a:rPr lang="en-US" b="1" dirty="0"/>
              <a:t>Publish</a:t>
            </a:r>
            <a:r>
              <a:rPr lang="en-US" dirty="0"/>
              <a:t>, and then select </a:t>
            </a:r>
            <a:r>
              <a:rPr lang="en-US" b="1" dirty="0"/>
              <a:t>OK</a:t>
            </a:r>
            <a:r>
              <a:rPr lang="en-US" dirty="0"/>
              <a:t> twice.</a:t>
            </a:r>
          </a:p>
          <a:p>
            <a:r>
              <a:rPr lang="en-US" b="1" dirty="0"/>
              <a:t>Configure templates so that they can be issued</a:t>
            </a:r>
          </a:p>
          <a:p>
            <a:pPr marL="228600" indent="-228600">
              <a:buFont typeface="+mj-lt"/>
              <a:buAutoNum type="arabicPeriod"/>
            </a:pPr>
            <a:r>
              <a:rPr lang="en-US" dirty="0"/>
              <a:t>On </a:t>
            </a:r>
            <a:r>
              <a:rPr lang="en-US" b="1" dirty="0"/>
              <a:t>SEA-ADM1</a:t>
            </a:r>
            <a:r>
              <a:rPr lang="en-US" dirty="0"/>
              <a:t>, in the </a:t>
            </a:r>
            <a:r>
              <a:rPr lang="en-US" b="1" dirty="0"/>
              <a:t>Certification Authority</a:t>
            </a:r>
            <a:r>
              <a:rPr lang="en-US" dirty="0"/>
              <a:t> console, right-click or access the context menu for </a:t>
            </a:r>
            <a:r>
              <a:rPr lang="en-US" b="1" dirty="0"/>
              <a:t>Certificate Templates</a:t>
            </a:r>
            <a:r>
              <a:rPr lang="en-US" dirty="0"/>
              <a:t>, point to </a:t>
            </a:r>
            <a:r>
              <a:rPr lang="en-US" b="1" dirty="0"/>
              <a:t>New</a:t>
            </a:r>
            <a:r>
              <a:rPr lang="en-US" dirty="0"/>
              <a:t>, and then select </a:t>
            </a:r>
            <a:r>
              <a:rPr lang="en-US" b="1" dirty="0"/>
              <a:t>Certificate Template to Issue</a:t>
            </a:r>
            <a:r>
              <a:rPr lang="en-US" dirty="0"/>
              <a:t>.</a:t>
            </a:r>
          </a:p>
          <a:p>
            <a:pPr marL="228600" indent="-228600">
              <a:buFont typeface="+mj-lt"/>
              <a:buAutoNum type="arabicPeriod"/>
            </a:pPr>
            <a:r>
              <a:rPr lang="en-US" dirty="0"/>
              <a:t>In the </a:t>
            </a:r>
            <a:r>
              <a:rPr lang="en-US" b="1" dirty="0"/>
              <a:t>Enable Certificate Templates</a:t>
            </a:r>
            <a:r>
              <a:rPr lang="en-US" dirty="0"/>
              <a:t> window, select </a:t>
            </a:r>
            <a:r>
              <a:rPr lang="en-US" b="1" dirty="0"/>
              <a:t>Production Web Server</a:t>
            </a:r>
            <a:r>
              <a:rPr lang="en-US" dirty="0"/>
              <a:t>, and then select </a:t>
            </a:r>
            <a:r>
              <a:rPr lang="en-US" b="1" dirty="0"/>
              <a:t>OK</a:t>
            </a:r>
            <a:r>
              <a:rPr lang="en-US" dirty="0"/>
              <a:t>.</a:t>
            </a:r>
          </a:p>
          <a:p>
            <a:pPr>
              <a:lnSpc>
                <a:spcPct val="107000"/>
              </a:lnSpc>
              <a:spcAft>
                <a:spcPts val="800"/>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r>
              <a:rPr lang="en-US" dirty="0"/>
              <a:t>Module 2: Identity services in Windows Server</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23680389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You should start by defining a certificate. Ask students to provide their definition of a certificate. After that, start introducing templates. The installation of Active Directory Certificate Services (AD CS) includes a set of default templates. Explain that students can duplicate and modify these default templates to meet business requirements. Later topics cover specific template versions and features. Also, emphasize that in Windows Server 2008 R2 and later, the Standard edition operating system also works with certificate templates.</a:t>
            </a:r>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40531822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Discuss with students the following steps regarding certificate revocation:</a:t>
            </a:r>
          </a:p>
          <a:p>
            <a:r>
              <a:rPr lang="en-US" dirty="0"/>
              <a:t>You revoke a certificate from the </a:t>
            </a:r>
            <a:r>
              <a:rPr lang="en-US" b="1" dirty="0"/>
              <a:t>CA Microsoft Management Console (MMC)</a:t>
            </a:r>
            <a:r>
              <a:rPr lang="en-US" dirty="0"/>
              <a:t>snap-in. During revocation, you should specify a reason code, a date, and a time.</a:t>
            </a:r>
          </a:p>
          <a:p>
            <a:r>
              <a:rPr lang="en-US" dirty="0"/>
              <a:t>The certificate revocation list (CRL) publishes through the </a:t>
            </a:r>
            <a:r>
              <a:rPr lang="en-US" b="1" dirty="0"/>
              <a:t>CA console</a:t>
            </a:r>
            <a:r>
              <a:rPr lang="en-US" dirty="0"/>
              <a:t>, or the scheduled revocation list publishes automatically based on the configured value.</a:t>
            </a:r>
          </a:p>
          <a:p>
            <a:r>
              <a:rPr lang="en-US" dirty="0"/>
              <a:t>When client computers running Windows are presented with a certificate, they use a process to verify revocation status by querying the issuing CA. That check determines whether the certificate is revoked and presents the information to the application that requested the verification. At the end, briefly discuss the Online Responder service as an alternative method for revocation checking.</a:t>
            </a:r>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3526801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Discuss the content with your students.</a:t>
            </a:r>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204199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9C8695-BBDF-4174-A5C9-A9897AAC25F8}" type="slidenum">
              <a:rPr lang="en-US" smtClean="0"/>
              <a:pPr/>
              <a:t>6</a:t>
            </a:fld>
            <a:endParaRPr lang="en-US" dirty="0"/>
          </a:p>
        </p:txBody>
      </p:sp>
      <p:sp>
        <p:nvSpPr>
          <p:cNvPr id="8" name="Slide Image Placeholder 7">
            <a:extLst>
              <a:ext uri="{FF2B5EF4-FFF2-40B4-BE49-F238E27FC236}">
                <a16:creationId xmlns:a16="http://schemas.microsoft.com/office/drawing/2014/main" id="{A7D72634-2526-4797-BD95-6F1FD680D7D5}"/>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60F18CF6-165B-4A3D-993C-C01A181413BB}"/>
              </a:ext>
            </a:extLst>
          </p:cNvPr>
          <p:cNvSpPr>
            <a:spLocks noGrp="1"/>
          </p:cNvSpPr>
          <p:nvPr>
            <p:ph type="body" idx="1"/>
          </p:nvPr>
        </p:nvSpPr>
        <p:spPr/>
        <p:txBody>
          <a:bodyPr/>
          <a:lstStyle/>
          <a:p>
            <a:r>
              <a:rPr lang="en-US" dirty="0"/>
              <a:t>Explain the logical and physical components that make up AD DS. Provide a brief description of each one.</a:t>
            </a:r>
          </a:p>
        </p:txBody>
      </p:sp>
      <p:sp>
        <p:nvSpPr>
          <p:cNvPr id="3" name="Footer Placeholder 2">
            <a:extLst>
              <a:ext uri="{FF2B5EF4-FFF2-40B4-BE49-F238E27FC236}">
                <a16:creationId xmlns:a16="http://schemas.microsoft.com/office/drawing/2014/main" id="{9DDF5B2B-6076-4157-BCAF-02EB21267E22}"/>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a:extLst>
              <a:ext uri="{FF2B5EF4-FFF2-40B4-BE49-F238E27FC236}">
                <a16:creationId xmlns:a16="http://schemas.microsoft.com/office/drawing/2014/main" id="{33877682-E686-4AFD-942C-91BD4A528934}"/>
              </a:ext>
            </a:extLst>
          </p:cNvPr>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23124502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Demonstration detailed steps</a:t>
            </a:r>
          </a:p>
          <a:p>
            <a:r>
              <a:rPr lang="en-US" b="1" dirty="0"/>
              <a:t>Enroll the Web Server certificate on SEA-ADM1</a:t>
            </a:r>
          </a:p>
          <a:p>
            <a:pPr marL="228600" indent="-228600">
              <a:buFont typeface="+mj-lt"/>
              <a:buAutoNum type="arabicPeriod"/>
            </a:pPr>
            <a:r>
              <a:rPr lang="en-US" dirty="0"/>
              <a:t>Switch to </a:t>
            </a:r>
            <a:r>
              <a:rPr lang="en-US" b="1" dirty="0"/>
              <a:t>Windows PowerShell</a:t>
            </a:r>
            <a:r>
              <a:rPr lang="en-US" dirty="0"/>
              <a:t> and run the following command:</a:t>
            </a:r>
          </a:p>
          <a:p>
            <a:pPr lvl="1"/>
            <a:r>
              <a:rPr lang="en-US" b="1" dirty="0"/>
              <a:t>Install-WindowsFeature Web-Server -IncludeManagementTools </a:t>
            </a:r>
          </a:p>
          <a:p>
            <a:pPr marL="228600" indent="-228600">
              <a:buFont typeface="+mj-lt"/>
              <a:buAutoNum type="arabicPeriod"/>
            </a:pPr>
            <a:r>
              <a:rPr lang="en-US" dirty="0"/>
              <a:t>From </a:t>
            </a:r>
            <a:r>
              <a:rPr lang="en-US" b="1" dirty="0"/>
              <a:t>Server Manager</a:t>
            </a:r>
            <a:r>
              <a:rPr lang="en-US" dirty="0"/>
              <a:t>, select </a:t>
            </a:r>
            <a:r>
              <a:rPr lang="en-US" b="1" dirty="0"/>
              <a:t>Tools</a:t>
            </a:r>
            <a:r>
              <a:rPr lang="en-US" dirty="0"/>
              <a:t>, and then select </a:t>
            </a:r>
            <a:r>
              <a:rPr lang="en-US" b="1" dirty="0"/>
              <a:t>Internet Information Services (IIS) Manager</a:t>
            </a:r>
            <a:r>
              <a:rPr lang="en-US" dirty="0"/>
              <a:t>.</a:t>
            </a:r>
          </a:p>
          <a:p>
            <a:pPr marL="228600" indent="-228600">
              <a:buFont typeface="+mj-lt"/>
              <a:buAutoNum type="arabicPeriod"/>
            </a:pPr>
            <a:r>
              <a:rPr lang="en-US" dirty="0"/>
              <a:t>Select </a:t>
            </a:r>
            <a:r>
              <a:rPr lang="en-US" b="1" dirty="0"/>
              <a:t>SEA-ADM1</a:t>
            </a:r>
            <a:r>
              <a:rPr lang="en-US" dirty="0"/>
              <a:t>, and then in the central pane, select </a:t>
            </a:r>
            <a:r>
              <a:rPr lang="en-US" b="1" dirty="0"/>
              <a:t>Server Certificates</a:t>
            </a:r>
            <a:r>
              <a:rPr lang="en-US" dirty="0"/>
              <a:t>, and then select Enter.</a:t>
            </a:r>
          </a:p>
          <a:p>
            <a:pPr marL="228600" indent="-228600">
              <a:buFont typeface="+mj-lt"/>
              <a:buAutoNum type="arabicPeriod"/>
            </a:pPr>
            <a:r>
              <a:rPr lang="en-US" dirty="0"/>
              <a:t>In the </a:t>
            </a:r>
            <a:r>
              <a:rPr lang="en-US" b="1" dirty="0"/>
              <a:t>Actions</a:t>
            </a:r>
            <a:r>
              <a:rPr lang="en-US" dirty="0"/>
              <a:t> pane, select </a:t>
            </a:r>
            <a:r>
              <a:rPr lang="en-US" b="1" dirty="0"/>
              <a:t>Create Domain Certificate</a:t>
            </a:r>
            <a:r>
              <a:rPr lang="en-US" dirty="0"/>
              <a:t>.</a:t>
            </a:r>
          </a:p>
          <a:p>
            <a:pPr marL="228600" indent="-228600">
              <a:buFont typeface="+mj-lt"/>
              <a:buAutoNum type="arabicPeriod"/>
            </a:pPr>
            <a:r>
              <a:rPr lang="en-US" dirty="0"/>
              <a:t>On the </a:t>
            </a:r>
            <a:r>
              <a:rPr lang="en-US" b="1" dirty="0"/>
              <a:t>Distinguished Name Properties</a:t>
            </a:r>
            <a:r>
              <a:rPr lang="en-US" dirty="0"/>
              <a:t> page, complete the following fields, and then select </a:t>
            </a:r>
            <a:r>
              <a:rPr lang="en-US" b="1" dirty="0"/>
              <a:t>Next</a:t>
            </a:r>
            <a:r>
              <a:rPr lang="en-US" dirty="0"/>
              <a:t>:</a:t>
            </a:r>
          </a:p>
          <a:p>
            <a:pPr lvl="1"/>
            <a:r>
              <a:rPr lang="en-US" dirty="0"/>
              <a:t>Common name: </a:t>
            </a:r>
            <a:r>
              <a:rPr lang="en-US" b="1" dirty="0">
                <a:hlinkClick r:id="rId3" tooltip="http://sea-adm1.Contoso.com"/>
              </a:rPr>
              <a:t>sea-adm1.Contoso.com</a:t>
            </a:r>
            <a:endParaRPr lang="en-US" dirty="0"/>
          </a:p>
          <a:p>
            <a:pPr lvl="1"/>
            <a:r>
              <a:rPr lang="en-US" dirty="0"/>
              <a:t>Organization: </a:t>
            </a:r>
            <a:r>
              <a:rPr lang="en-US" b="1" dirty="0"/>
              <a:t>Contoso</a:t>
            </a:r>
            <a:endParaRPr lang="en-US" dirty="0"/>
          </a:p>
          <a:p>
            <a:pPr lvl="1"/>
            <a:r>
              <a:rPr lang="en-US" dirty="0"/>
              <a:t>Organizational unit: </a:t>
            </a:r>
            <a:r>
              <a:rPr lang="en-US" b="1" dirty="0"/>
              <a:t>IT</a:t>
            </a:r>
            <a:endParaRPr lang="en-US" dirty="0"/>
          </a:p>
          <a:p>
            <a:pPr lvl="1"/>
            <a:r>
              <a:rPr lang="en-US" dirty="0"/>
              <a:t>City/locality: </a:t>
            </a:r>
            <a:r>
              <a:rPr lang="en-US" b="1" dirty="0"/>
              <a:t>Seattle</a:t>
            </a:r>
            <a:endParaRPr lang="en-US" dirty="0"/>
          </a:p>
          <a:p>
            <a:pPr lvl="1"/>
            <a:r>
              <a:rPr lang="en-US" dirty="0"/>
              <a:t>State/province: </a:t>
            </a:r>
            <a:r>
              <a:rPr lang="en-US" b="1" dirty="0"/>
              <a:t>WA</a:t>
            </a:r>
            <a:endParaRPr lang="en-US" dirty="0"/>
          </a:p>
          <a:p>
            <a:pPr lvl="1"/>
            <a:r>
              <a:rPr lang="en-US" dirty="0"/>
              <a:t>Country/region: </a:t>
            </a:r>
            <a:r>
              <a:rPr lang="en-US" b="1" dirty="0"/>
              <a:t>US</a:t>
            </a:r>
            <a:endParaRPr lang="en-US" dirty="0"/>
          </a:p>
          <a:p>
            <a:pPr marL="228600" indent="-228600">
              <a:buFont typeface="+mj-lt"/>
              <a:buAutoNum type="arabicPeriod"/>
            </a:pPr>
            <a:r>
              <a:rPr lang="en-US" dirty="0"/>
              <a:t>On the </a:t>
            </a:r>
            <a:r>
              <a:rPr lang="en-US" b="1" dirty="0"/>
              <a:t>Online Certification Authority</a:t>
            </a:r>
            <a:r>
              <a:rPr lang="en-US" dirty="0"/>
              <a:t> page, select </a:t>
            </a:r>
            <a:r>
              <a:rPr lang="en-US" b="1" dirty="0"/>
              <a:t>Select</a:t>
            </a:r>
            <a:r>
              <a:rPr lang="en-US" dirty="0"/>
              <a:t>, select </a:t>
            </a:r>
            <a:r>
              <a:rPr lang="en-US" b="1" dirty="0"/>
              <a:t>ContosoCA</a:t>
            </a:r>
            <a:r>
              <a:rPr lang="en-US" dirty="0"/>
              <a:t>, and then select </a:t>
            </a:r>
            <a:r>
              <a:rPr lang="en-US" b="1" dirty="0"/>
              <a:t>OK</a:t>
            </a:r>
            <a:r>
              <a:rPr lang="en-US" dirty="0"/>
              <a:t>.</a:t>
            </a:r>
          </a:p>
          <a:p>
            <a:pPr marL="228600" indent="-228600">
              <a:buFont typeface="+mj-lt"/>
              <a:buAutoNum type="arabicPeriod"/>
            </a:pPr>
            <a:r>
              <a:rPr lang="en-US" dirty="0"/>
              <a:t>In the </a:t>
            </a:r>
            <a:r>
              <a:rPr lang="en-US" b="1" dirty="0"/>
              <a:t>Friendly name</a:t>
            </a:r>
            <a:r>
              <a:rPr lang="en-US" dirty="0"/>
              <a:t> text box, enter </a:t>
            </a:r>
            <a:r>
              <a:rPr lang="en-US" b="1" dirty="0"/>
              <a:t>sea-adm1</a:t>
            </a:r>
            <a:r>
              <a:rPr lang="en-US" dirty="0"/>
              <a:t>, and then select </a:t>
            </a:r>
            <a:r>
              <a:rPr lang="en-US" b="1" dirty="0"/>
              <a:t>Finish</a:t>
            </a:r>
            <a:r>
              <a:rPr lang="en-US" dirty="0"/>
              <a:t>.</a:t>
            </a:r>
          </a:p>
          <a:p>
            <a:pPr marL="228600" indent="-228600">
              <a:buFont typeface="+mj-lt"/>
              <a:buAutoNum type="arabicPeriod"/>
            </a:pPr>
            <a:r>
              <a:rPr lang="en-US" dirty="0"/>
              <a:t>Ensure that the certificate displays in the </a:t>
            </a:r>
            <a:r>
              <a:rPr lang="en-US" b="1" dirty="0"/>
              <a:t>Server Certificates</a:t>
            </a:r>
            <a:r>
              <a:rPr lang="en-US" dirty="0"/>
              <a:t> console.</a:t>
            </a:r>
          </a:p>
          <a:p>
            <a:pPr marL="228600" indent="-228600">
              <a:buFont typeface="+mj-lt"/>
              <a:buAutoNum type="arabicPeriod"/>
            </a:pPr>
            <a:r>
              <a:rPr lang="en-US" dirty="0"/>
              <a:t>In the </a:t>
            </a:r>
            <a:r>
              <a:rPr lang="en-US" b="1" dirty="0"/>
              <a:t>IIS</a:t>
            </a:r>
            <a:r>
              <a:rPr lang="en-US" dirty="0"/>
              <a:t> console, expand </a:t>
            </a:r>
            <a:r>
              <a:rPr lang="en-US" b="1" dirty="0"/>
              <a:t>sea-adm1</a:t>
            </a:r>
            <a:r>
              <a:rPr lang="en-US" dirty="0"/>
              <a:t>, expand </a:t>
            </a:r>
            <a:r>
              <a:rPr lang="en-US" b="1" dirty="0"/>
              <a:t>Sites</a:t>
            </a:r>
            <a:r>
              <a:rPr lang="en-US" dirty="0"/>
              <a:t>, and then select </a:t>
            </a:r>
            <a:r>
              <a:rPr lang="en-US" b="1" dirty="0"/>
              <a:t>Default Web Site</a:t>
            </a:r>
            <a:r>
              <a:rPr lang="en-US" dirty="0"/>
              <a:t>.</a:t>
            </a:r>
          </a:p>
          <a:p>
            <a:pPr marL="228600" indent="-228600">
              <a:buFont typeface="+mj-lt"/>
              <a:buAutoNum type="arabicPeriod"/>
            </a:pPr>
            <a:r>
              <a:rPr lang="en-US" dirty="0"/>
              <a:t>In the </a:t>
            </a:r>
            <a:r>
              <a:rPr lang="en-US" b="1" dirty="0"/>
              <a:t>Actions</a:t>
            </a:r>
            <a:r>
              <a:rPr lang="en-US" dirty="0"/>
              <a:t> pane, select </a:t>
            </a:r>
            <a:r>
              <a:rPr lang="en-US" b="1" dirty="0"/>
              <a:t>Bindings</a:t>
            </a:r>
            <a:r>
              <a:rPr lang="en-US" dirty="0"/>
              <a:t>.</a:t>
            </a:r>
          </a:p>
          <a:p>
            <a:pPr marL="228600" indent="-228600">
              <a:buFont typeface="+mj-lt"/>
              <a:buAutoNum type="arabicPeriod"/>
            </a:pPr>
            <a:r>
              <a:rPr lang="en-US" dirty="0"/>
              <a:t>In the </a:t>
            </a:r>
            <a:r>
              <a:rPr lang="en-US" b="1" dirty="0"/>
              <a:t>Site Bindings</a:t>
            </a:r>
            <a:r>
              <a:rPr lang="en-US" dirty="0"/>
              <a:t> window, select </a:t>
            </a:r>
            <a:r>
              <a:rPr lang="en-US" b="1" dirty="0"/>
              <a:t>Add</a:t>
            </a:r>
            <a:r>
              <a:rPr lang="en-US" dirty="0"/>
              <a:t>.</a:t>
            </a:r>
          </a:p>
          <a:p>
            <a:pPr marL="228600" indent="-228600">
              <a:buFont typeface="+mj-lt"/>
              <a:buAutoNum type="arabicPeriod"/>
            </a:pPr>
            <a:r>
              <a:rPr lang="en-US" dirty="0"/>
              <a:t>In the </a:t>
            </a:r>
            <a:r>
              <a:rPr lang="en-US" b="1" dirty="0"/>
              <a:t>Add Site Binding</a:t>
            </a:r>
            <a:r>
              <a:rPr lang="en-US" dirty="0"/>
              <a:t> window, select </a:t>
            </a:r>
            <a:r>
              <a:rPr lang="en-US" b="1" dirty="0"/>
              <a:t>https</a:t>
            </a:r>
            <a:r>
              <a:rPr lang="en-US" dirty="0"/>
              <a:t> from the </a:t>
            </a:r>
            <a:r>
              <a:rPr lang="en-US" b="1" dirty="0"/>
              <a:t>Type</a:t>
            </a:r>
            <a:r>
              <a:rPr lang="en-US" dirty="0"/>
              <a:t> drop-down list. In the </a:t>
            </a:r>
            <a:r>
              <a:rPr lang="en-US" b="1" dirty="0"/>
              <a:t>SSL certificate</a:t>
            </a:r>
            <a:r>
              <a:rPr lang="en-US" dirty="0"/>
              <a:t> drop-down list, select </a:t>
            </a:r>
            <a:r>
              <a:rPr lang="en-US" b="1" dirty="0"/>
              <a:t>sea-adm1</a:t>
            </a:r>
            <a:r>
              <a:rPr lang="en-US" dirty="0"/>
              <a:t>, select </a:t>
            </a:r>
            <a:r>
              <a:rPr lang="en-US" b="1" dirty="0"/>
              <a:t>OK</a:t>
            </a:r>
            <a:r>
              <a:rPr lang="en-US" dirty="0"/>
              <a:t>, select </a:t>
            </a:r>
            <a:r>
              <a:rPr lang="en-US" b="1" dirty="0"/>
              <a:t>Yes</a:t>
            </a:r>
            <a:r>
              <a:rPr lang="en-US" dirty="0"/>
              <a:t>, and then select </a:t>
            </a:r>
            <a:r>
              <a:rPr lang="en-US" b="1" dirty="0"/>
              <a:t>Close</a:t>
            </a:r>
            <a:r>
              <a:rPr lang="en-US" dirty="0"/>
              <a:t>.</a:t>
            </a:r>
          </a:p>
          <a:p>
            <a:pPr marL="228600" indent="-228600">
              <a:buFont typeface="+mj-lt"/>
              <a:buAutoNum type="arabicPeriod"/>
            </a:pPr>
            <a:r>
              <a:rPr lang="en-US" dirty="0"/>
              <a:t>Close </a:t>
            </a:r>
            <a:r>
              <a:rPr lang="en-US" b="1" dirty="0"/>
              <a:t>Internet Information Services (IIS) Manager</a:t>
            </a:r>
            <a:r>
              <a:rPr lang="en-US" dirty="0"/>
              <a:t>.</a:t>
            </a:r>
          </a:p>
          <a:p>
            <a:pPr>
              <a:lnSpc>
                <a:spcPct val="107000"/>
              </a:lnSpc>
              <a:spcAft>
                <a:spcPts val="800"/>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r>
              <a:rPr lang="en-US" dirty="0"/>
              <a:t>Module 2: Identity services in Windows Server</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26990217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6" name="Slide Number Placeholder 5"/>
          <p:cNvSpPr>
            <a:spLocks noGrp="1"/>
          </p:cNvSpPr>
          <p:nvPr>
            <p:ph type="sldNum" sz="quarter" idx="5"/>
          </p:nvPr>
        </p:nvSpPr>
        <p:spPr/>
        <p:txBody>
          <a:bodyPr/>
          <a:lstStyle/>
          <a:p>
            <a:fld id="{B4008EB6-D09E-4580-8CD6-DDB14511944F}" type="slidenum">
              <a:rPr lang="en-US" smtClean="0"/>
              <a:pPr/>
              <a:t>61</a:t>
            </a:fld>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US" dirty="0"/>
              <a:t>© Microsoft Corporation</a:t>
            </a:r>
          </a:p>
        </p:txBody>
      </p:sp>
    </p:spTree>
    <p:extLst>
      <p:ext uri="{BB962C8B-B14F-4D97-AF65-F5344CB8AC3E}">
        <p14:creationId xmlns:p14="http://schemas.microsoft.com/office/powerpoint/2010/main" val="15088624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lvl="0"/>
            <a:endParaRPr lang="en-US" kern="1200" dirty="0">
              <a:solidFill>
                <a:schemeClr val="tx1"/>
              </a:solidFill>
              <a:effectLst/>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2: Identity services in Windows Server</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29993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Exercise 1: </a:t>
            </a:r>
            <a:r>
              <a:rPr lang="en-GB" dirty="0"/>
              <a:t>Deploying a new domain controller on Server Core</a:t>
            </a:r>
            <a:endParaRPr lang="en-US" dirty="0"/>
          </a:p>
          <a:p>
            <a:r>
              <a:rPr lang="en-US" dirty="0"/>
              <a:t>In this exercise, you will deploy a new domain controller and create AD DS objects.</a:t>
            </a:r>
          </a:p>
          <a:p>
            <a:r>
              <a:rPr lang="en-US" dirty="0"/>
              <a:t>Exercise 2: Configuring Group Policy</a:t>
            </a:r>
          </a:p>
          <a:p>
            <a:r>
              <a:rPr lang="en-US" dirty="0"/>
              <a:t>In this exercise, you create and configure GPOs.</a:t>
            </a:r>
          </a:p>
          <a:p>
            <a:r>
              <a:rPr lang="en-US" dirty="0"/>
              <a:t>Exercise 3: </a:t>
            </a:r>
            <a:r>
              <a:rPr lang="en-GB" dirty="0"/>
              <a:t>Deploying and using certificate services</a:t>
            </a:r>
            <a:endParaRPr lang="en-US" dirty="0"/>
          </a:p>
          <a:p>
            <a:r>
              <a:rPr lang="en-US" dirty="0"/>
              <a:t>In this exercise, you implement certificates.</a:t>
            </a:r>
          </a:p>
        </p:txBody>
      </p:sp>
      <p:sp>
        <p:nvSpPr>
          <p:cNvPr id="4" name="Slide Number Placeholder 3"/>
          <p:cNvSpPr>
            <a:spLocks noGrp="1"/>
          </p:cNvSpPr>
          <p:nvPr>
            <p:ph type="sldNum" sz="quarter" idx="10"/>
          </p:nvPr>
        </p:nvSpPr>
        <p:spPr/>
        <p:txBody>
          <a:bodyPr/>
          <a:lstStyle/>
          <a:p>
            <a:fld id="{68B554F4-CAF1-419B-A28B-733301D939E6}" type="slidenum">
              <a:rPr lang="en-US" smtClean="0"/>
              <a:pPr/>
              <a:t>63</a:t>
            </a:fld>
            <a:endParaRPr lang="en-US" dirty="0"/>
          </a:p>
        </p:txBody>
      </p:sp>
      <p:sp>
        <p:nvSpPr>
          <p:cNvPr id="7" name="Slide Image Placeholder 6">
            <a:extLst>
              <a:ext uri="{FF2B5EF4-FFF2-40B4-BE49-F238E27FC236}">
                <a16:creationId xmlns:a16="http://schemas.microsoft.com/office/drawing/2014/main" id="{BBE91415-2F1F-43CE-95AE-8268C74107A2}"/>
              </a:ext>
            </a:extLst>
          </p:cNvPr>
          <p:cNvSpPr>
            <a:spLocks noGrp="1" noRot="1" noChangeAspect="1"/>
          </p:cNvSpPr>
          <p:nvPr>
            <p:ph type="sldImg"/>
          </p:nvPr>
        </p:nvSpPr>
        <p:spPr>
          <a:xfrm>
            <a:off x="3810000" y="65088"/>
            <a:ext cx="2971800" cy="1671637"/>
          </a:xfrm>
        </p:spPr>
      </p:sp>
      <p:sp>
        <p:nvSpPr>
          <p:cNvPr id="5" name="Footer Placeholder 4">
            <a:extLst>
              <a:ext uri="{FF2B5EF4-FFF2-40B4-BE49-F238E27FC236}">
                <a16:creationId xmlns:a16="http://schemas.microsoft.com/office/drawing/2014/main" id="{33EE1707-BFD0-4080-8298-3EBC4A16C005}"/>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Header Placeholder 5">
            <a:extLst>
              <a:ext uri="{FF2B5EF4-FFF2-40B4-BE49-F238E27FC236}">
                <a16:creationId xmlns:a16="http://schemas.microsoft.com/office/drawing/2014/main" id="{646FFF41-F925-4D39-8EC2-AADD97D6CFF9}"/>
              </a:ext>
            </a:extLst>
          </p:cNvPr>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17727030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8B554F4-CAF1-419B-A28B-733301D939E6}" type="slidenum">
              <a:rPr lang="en-US" smtClean="0"/>
              <a:pPr/>
              <a:t>64</a:t>
            </a:fld>
            <a:endParaRPr lang="en-US" dirty="0"/>
          </a:p>
        </p:txBody>
      </p:sp>
      <p:sp>
        <p:nvSpPr>
          <p:cNvPr id="6" name="Slide Image Placeholder 5">
            <a:extLst>
              <a:ext uri="{FF2B5EF4-FFF2-40B4-BE49-F238E27FC236}">
                <a16:creationId xmlns:a16="http://schemas.microsoft.com/office/drawing/2014/main" id="{B7036480-7633-4FB6-B00A-E96976C66ACF}"/>
              </a:ext>
            </a:extLst>
          </p:cNvPr>
          <p:cNvSpPr>
            <a:spLocks noGrp="1" noRot="1" noChangeAspect="1"/>
          </p:cNvSpPr>
          <p:nvPr>
            <p:ph type="sldImg"/>
          </p:nvPr>
        </p:nvSpPr>
        <p:spPr>
          <a:xfrm>
            <a:off x="3810000" y="65088"/>
            <a:ext cx="2971800" cy="1671637"/>
          </a:xfrm>
        </p:spPr>
      </p:sp>
      <p:sp>
        <p:nvSpPr>
          <p:cNvPr id="7" name="Notes Placeholder 6">
            <a:extLst>
              <a:ext uri="{FF2B5EF4-FFF2-40B4-BE49-F238E27FC236}">
                <a16:creationId xmlns:a16="http://schemas.microsoft.com/office/drawing/2014/main" id="{9B1A3FF5-25D6-4A9C-8B5C-342572D98653}"/>
              </a:ext>
            </a:extLst>
          </p:cNvPr>
          <p:cNvSpPr>
            <a:spLocks noGrp="1"/>
          </p:cNvSpPr>
          <p:nvPr>
            <p:ph type="body" idx="1"/>
          </p:nvPr>
        </p:nvSpPr>
        <p:spPr/>
        <p:txBody>
          <a:bodyPr/>
          <a:lstStyle/>
          <a:p>
            <a:endParaRPr lang="en-US" dirty="0"/>
          </a:p>
        </p:txBody>
      </p:sp>
      <p:sp>
        <p:nvSpPr>
          <p:cNvPr id="3" name="Footer Placeholder 2">
            <a:extLst>
              <a:ext uri="{FF2B5EF4-FFF2-40B4-BE49-F238E27FC236}">
                <a16:creationId xmlns:a16="http://schemas.microsoft.com/office/drawing/2014/main" id="{7EE8E31F-BFDB-4E0D-A0EE-4EC1F9B76723}"/>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a:extLst>
              <a:ext uri="{FF2B5EF4-FFF2-40B4-BE49-F238E27FC236}">
                <a16:creationId xmlns:a16="http://schemas.microsoft.com/office/drawing/2014/main" id="{B5C79AE1-AE3C-4BBC-92C9-74B9E4579492}"/>
              </a:ext>
            </a:extLst>
          </p:cNvPr>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26762250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8B554F4-CAF1-419B-A28B-733301D939E6}" type="slidenum">
              <a:rPr lang="en-US" smtClean="0"/>
              <a:pPr/>
              <a:t>65</a:t>
            </a:fld>
            <a:endParaRPr lang="en-US" dirty="0"/>
          </a:p>
        </p:txBody>
      </p:sp>
      <p:sp>
        <p:nvSpPr>
          <p:cNvPr id="6" name="Slide Image Placeholder 5">
            <a:extLst>
              <a:ext uri="{FF2B5EF4-FFF2-40B4-BE49-F238E27FC236}">
                <a16:creationId xmlns:a16="http://schemas.microsoft.com/office/drawing/2014/main" id="{C191E8B0-E5DF-4380-9CCD-C496ECFB88F9}"/>
              </a:ext>
            </a:extLst>
          </p:cNvPr>
          <p:cNvSpPr>
            <a:spLocks noGrp="1" noRot="1" noChangeAspect="1"/>
          </p:cNvSpPr>
          <p:nvPr>
            <p:ph type="sldImg"/>
          </p:nvPr>
        </p:nvSpPr>
        <p:spPr>
          <a:xfrm>
            <a:off x="3810000" y="65088"/>
            <a:ext cx="2971800" cy="1671637"/>
          </a:xfrm>
        </p:spPr>
      </p:sp>
      <p:sp>
        <p:nvSpPr>
          <p:cNvPr id="7" name="Notes Placeholder 6">
            <a:extLst>
              <a:ext uri="{FF2B5EF4-FFF2-40B4-BE49-F238E27FC236}">
                <a16:creationId xmlns:a16="http://schemas.microsoft.com/office/drawing/2014/main" id="{F0BF2267-66CF-4388-908A-C3310843B2FC}"/>
              </a:ext>
            </a:extLst>
          </p:cNvPr>
          <p:cNvSpPr>
            <a:spLocks noGrp="1"/>
          </p:cNvSpPr>
          <p:nvPr>
            <p:ph type="body" idx="1"/>
          </p:nvPr>
        </p:nvSpPr>
        <p:spPr/>
        <p:txBody>
          <a:bodyPr/>
          <a:lstStyle/>
          <a:p>
            <a:endParaRPr lang="en-US" dirty="0"/>
          </a:p>
        </p:txBody>
      </p:sp>
      <p:sp>
        <p:nvSpPr>
          <p:cNvPr id="3" name="Footer Placeholder 2">
            <a:extLst>
              <a:ext uri="{FF2B5EF4-FFF2-40B4-BE49-F238E27FC236}">
                <a16:creationId xmlns:a16="http://schemas.microsoft.com/office/drawing/2014/main" id="{3FF3E435-7C0F-4A59-B770-D94997472651}"/>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a:extLst>
              <a:ext uri="{FF2B5EF4-FFF2-40B4-BE49-F238E27FC236}">
                <a16:creationId xmlns:a16="http://schemas.microsoft.com/office/drawing/2014/main" id="{39CC3912-FB21-40A3-B294-FD5232603236}"/>
              </a:ext>
            </a:extLst>
          </p:cNvPr>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17428597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8632260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8B554F4-CAF1-419B-A28B-733301D939E6}" type="slidenum">
              <a:rPr lang="en-US" smtClean="0"/>
              <a:pPr/>
              <a:t>67</a:t>
            </a:fld>
            <a:endParaRPr lang="en-US" dirty="0"/>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
        <p:nvSpPr>
          <p:cNvPr id="6" name="Slide Image Placeholder 5">
            <a:extLst>
              <a:ext uri="{FF2B5EF4-FFF2-40B4-BE49-F238E27FC236}">
                <a16:creationId xmlns:a16="http://schemas.microsoft.com/office/drawing/2014/main" id="{89DACEA4-46DA-4F62-885F-2AF464129942}"/>
              </a:ext>
            </a:extLst>
          </p:cNvPr>
          <p:cNvSpPr>
            <a:spLocks noGrp="1" noRot="1" noChangeAspect="1"/>
          </p:cNvSpPr>
          <p:nvPr>
            <p:ph type="sldImg"/>
          </p:nvPr>
        </p:nvSpPr>
        <p:spPr>
          <a:xfrm>
            <a:off x="3810000" y="65088"/>
            <a:ext cx="2971800" cy="1671637"/>
          </a:xfrm>
        </p:spPr>
      </p:sp>
      <p:sp>
        <p:nvSpPr>
          <p:cNvPr id="8" name="Notes Placeholder 7">
            <a:extLst>
              <a:ext uri="{FF2B5EF4-FFF2-40B4-BE49-F238E27FC236}">
                <a16:creationId xmlns:a16="http://schemas.microsoft.com/office/drawing/2014/main" id="{44F436CC-3B9B-4F6E-AD89-E5DE55519E87}"/>
              </a:ext>
            </a:extLst>
          </p:cNvPr>
          <p:cNvSpPr>
            <a:spLocks noGrp="1"/>
          </p:cNvSpPr>
          <p:nvPr>
            <p:ph type="body" idx="1"/>
          </p:nvPr>
        </p:nvSpPr>
        <p:spPr/>
        <p:txBody>
          <a:bodyPr/>
          <a:lstStyle/>
          <a:p>
            <a:endParaRPr lang="en-US" dirty="0"/>
          </a:p>
        </p:txBody>
      </p:sp>
      <p:sp>
        <p:nvSpPr>
          <p:cNvPr id="3" name="Footer Placeholder 2">
            <a:extLst>
              <a:ext uri="{FF2B5EF4-FFF2-40B4-BE49-F238E27FC236}">
                <a16:creationId xmlns:a16="http://schemas.microsoft.com/office/drawing/2014/main" id="{15476F9A-BFE6-4A61-8355-E538E98695CB}"/>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a:extLst>
              <a:ext uri="{FF2B5EF4-FFF2-40B4-BE49-F238E27FC236}">
                <a16:creationId xmlns:a16="http://schemas.microsoft.com/office/drawing/2014/main" id="{E2381966-9E91-4C1E-BC02-E292713D8FBC}"/>
              </a:ext>
            </a:extLst>
          </p:cNvPr>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2939293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68</a:t>
            </a:fld>
            <a:endParaRPr lang="en-US" dirty="0"/>
          </a:p>
        </p:txBody>
      </p:sp>
      <p:sp>
        <p:nvSpPr>
          <p:cNvPr id="5" name="Footer Placeholder 4"/>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Header Placeholder 6"/>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18699963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33275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Consider demonstrating these object types as you discuss them.</a:t>
            </a:r>
            <a:endParaRPr lang="en-GB"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406074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Always end the presentation with the Thank You slide. Do not remove.</a:t>
            </a:r>
          </a:p>
        </p:txBody>
      </p:sp>
      <p:sp>
        <p:nvSpPr>
          <p:cNvPr id="4" name="Slide Number Placeholder 3"/>
          <p:cNvSpPr>
            <a:spLocks noGrp="1"/>
          </p:cNvSpPr>
          <p:nvPr>
            <p:ph type="sldNum" sz="quarter" idx="10"/>
          </p:nvPr>
        </p:nvSpPr>
        <p:spPr/>
        <p:txBody>
          <a:bodyPr/>
          <a:lstStyle/>
          <a:p>
            <a:fld id="{3D7B9D4F-5F19-438C-92E8-037C6AE8F87D}" type="slidenum">
              <a:rPr lang="en-US" smtClean="0"/>
              <a:t>70</a:t>
            </a:fld>
            <a:endParaRPr lang="en-US" dirty="0"/>
          </a:p>
        </p:txBody>
      </p:sp>
      <p:sp>
        <p:nvSpPr>
          <p:cNvPr id="6" name="Footer Placeholder 5">
            <a:extLst>
              <a:ext uri="{FF2B5EF4-FFF2-40B4-BE49-F238E27FC236}">
                <a16:creationId xmlns:a16="http://schemas.microsoft.com/office/drawing/2014/main" id="{C3E471FF-2D5C-4245-83C1-8D44667014A6}"/>
              </a:ext>
            </a:extLst>
          </p:cNvPr>
          <p:cNvSpPr>
            <a:spLocks noGrp="1"/>
          </p:cNvSpPr>
          <p:nvPr>
            <p:ph type="ftr" sz="quarter" idx="4"/>
          </p:nvPr>
        </p:nvSpPr>
        <p:spPr/>
        <p:txBody>
          <a:bodyPr/>
          <a:lstStyle/>
          <a:p>
            <a:r>
              <a:rPr kumimoji="0" lang="en-US" sz="1200" b="0" i="0" u="none" strike="noStrike" kern="1200" cap="none" spc="0" normalizeH="0" baseline="0" noProof="0" dirty="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Header Placeholder 6">
            <a:extLst>
              <a:ext uri="{FF2B5EF4-FFF2-40B4-BE49-F238E27FC236}">
                <a16:creationId xmlns:a16="http://schemas.microsoft.com/office/drawing/2014/main" id="{C4CAE0FB-77DB-454F-9851-E3E5A30AA619}"/>
              </a:ext>
            </a:extLst>
          </p:cNvPr>
          <p:cNvSpPr>
            <a:spLocks noGrp="1"/>
          </p:cNvSpPr>
          <p:nvPr>
            <p:ph type="hdr" sz="quarter"/>
          </p:nvPr>
        </p:nvSpPr>
        <p:spPr/>
        <p:txBody>
          <a:bodyPr/>
          <a:lstStyle/>
          <a:p>
            <a:r>
              <a:rPr lang="en-US" dirty="0"/>
              <a:t>Module 2: Identity services in Windows Server</a:t>
            </a:r>
          </a:p>
        </p:txBody>
      </p:sp>
    </p:spTree>
    <p:extLst>
      <p:ext uri="{BB962C8B-B14F-4D97-AF65-F5344CB8AC3E}">
        <p14:creationId xmlns:p14="http://schemas.microsoft.com/office/powerpoint/2010/main" val="552614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Explain the relationships among the forest root domain, a child domain, and another tree. Emphasize that there is no administrative difference between the child domain and the other tree, apart from the names.</a:t>
            </a:r>
          </a:p>
          <a:p>
            <a:r>
              <a:rPr lang="en-US" sz="1000" b="0" i="0" kern="1200" baseline="0" dirty="0">
                <a:solidFill>
                  <a:schemeClr val="tx1"/>
                </a:solidFill>
                <a:effectLst/>
                <a:latin typeface="Segoe UI" panose="020B0502040204020203" pitchFamily="34" charset="0"/>
                <a:ea typeface="+mn-ea"/>
                <a:cs typeface="+mn-cs"/>
              </a:rPr>
              <a:t>Suggest you use the whiteboard to record a typical multidomain, or even a multiforest, AD DS environment. Identify the types of trusts on your diagram.</a:t>
            </a:r>
          </a:p>
          <a:p>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43632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Emphasize the difference between organizational units (OUs) and containers and explain that containers are not OUs. Although containers can hold objects, they cannot have Group Policy Objects (GPOs) linked to them. Therefore, if you want to assign a GPO other than a domain-level GPO to an object, it must be in an OU. Explain to students that objects can become orphaned. This often occurs when an administrator on one domain controller deletes a container object, and an administrator on a different domain controller creates a child object in that container before the deletion replicates. Remind students that the OU structure does not usually match the organizational chart. Rather, it supports the delegation of administration and should be a framework to support GPO linking. In a large organization—one with 50,000 users and computers, for example—it is much more practical to divide those objects into OUs than to manage them in one large unit. Discuss some of the criteria that might drive the OU structure design, such as geographical location, department, object type, and cost center.</a:t>
            </a:r>
            <a:endParaRPr lang="en-US" dirty="0"/>
          </a:p>
        </p:txBody>
      </p:sp>
      <p:sp>
        <p:nvSpPr>
          <p:cNvPr id="4" name="Header Placeholder 3"/>
          <p:cNvSpPr>
            <a:spLocks noGrp="1"/>
          </p:cNvSpPr>
          <p:nvPr>
            <p:ph type="hdr" sz="quarter"/>
          </p:nvPr>
        </p:nvSpPr>
        <p:spPr/>
        <p:txBody>
          <a:bodyPr/>
          <a:lstStyle/>
          <a:p>
            <a:r>
              <a:rPr lang="en-US" dirty="0"/>
              <a:t>Module 2: Identity services in Windows Server</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70182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Azure-013">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45B90F-ED15-44D3-96B2-5A10DBE549C7}"/>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013 course title</a:t>
            </a:r>
          </a:p>
        </p:txBody>
      </p:sp>
      <p:pic>
        <p:nvPicPr>
          <p:cNvPr id="5" name="Picture 4">
            <a:extLst>
              <a:ext uri="{FF2B5EF4-FFF2-40B4-BE49-F238E27FC236}">
                <a16:creationId xmlns:a16="http://schemas.microsoft.com/office/drawing/2014/main" id="{B0419340-DB0C-B34E-84FE-2AA1A19A58C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6" name="Text Box 3">
            <a:extLst>
              <a:ext uri="{FF2B5EF4-FFF2-40B4-BE49-F238E27FC236}">
                <a16:creationId xmlns:a16="http://schemas.microsoft.com/office/drawing/2014/main" id="{7655F3DD-5E48-45CA-8835-7C62F6A54A7B}"/>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829B3EE3-78C9-42D1-8CA3-0D7AA40D20A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8" name="Text Box 3">
            <a:extLst>
              <a:ext uri="{FF2B5EF4-FFF2-40B4-BE49-F238E27FC236}">
                <a16:creationId xmlns:a16="http://schemas.microsoft.com/office/drawing/2014/main" id="{D5C9C0CA-5412-444C-AB27-254242F3678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B4F44138-DA16-438A-A9CC-A0DA568A578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1" name="Text Box 3">
            <a:extLst>
              <a:ext uri="{FF2B5EF4-FFF2-40B4-BE49-F238E27FC236}">
                <a16:creationId xmlns:a16="http://schemas.microsoft.com/office/drawing/2014/main" id="{F95D034C-1400-44EE-9EE8-916E4B937225}"/>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1087E75-CE0A-44D2-88D7-501C474506D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F0436F2F-8073-42D9-8476-6182D40216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4" name="Text Box 3">
            <a:extLst>
              <a:ext uri="{FF2B5EF4-FFF2-40B4-BE49-F238E27FC236}">
                <a16:creationId xmlns:a16="http://schemas.microsoft.com/office/drawing/2014/main" id="{EDF3A509-A6D2-464E-93B2-B7FE5F7C6615}"/>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D9F65C13-9517-46D7-B172-E7B0C864FF0B}"/>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405933362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raphic with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976283"/>
            <a:ext cx="11544299" cy="4568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743D4475-E0D7-41E4-87CD-97BEDF3BBC5D}"/>
              </a:ext>
            </a:extLst>
          </p:cNvPr>
          <p:cNvSpPr>
            <a:spLocks noGrp="1"/>
          </p:cNvSpPr>
          <p:nvPr>
            <p:ph type="body" sz="quarter" idx="11"/>
          </p:nvPr>
        </p:nvSpPr>
        <p:spPr>
          <a:xfrm>
            <a:off x="464566" y="1143053"/>
            <a:ext cx="11530584" cy="676275"/>
          </a:xfrm>
        </p:spPr>
        <p:txBody>
          <a:bodyPr anchor="b" anchorCtr="0"/>
          <a:lstStyle>
            <a:lvl1pPr>
              <a:defRPr/>
            </a:lvl1pPr>
          </a:lstStyle>
          <a:p>
            <a:pPr lvl="0"/>
            <a:r>
              <a:rPr lang="en-US"/>
              <a:t>Click to edit Master text styles</a:t>
            </a:r>
          </a:p>
        </p:txBody>
      </p:sp>
    </p:spTree>
    <p:extLst>
      <p:ext uri="{BB962C8B-B14F-4D97-AF65-F5344CB8AC3E}">
        <p14:creationId xmlns:p14="http://schemas.microsoft.com/office/powerpoint/2010/main" val="41113917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B30524-C680-401C-BFC1-D633D7036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6E419-2F34-4B90-A5D3-AF6BBBEA5788}"/>
              </a:ext>
            </a:extLst>
          </p:cNvPr>
          <p:cNvSpPr>
            <a:spLocks noGrp="1"/>
          </p:cNvSpPr>
          <p:nvPr>
            <p:ph idx="1" hasCustomPrompt="1"/>
          </p:nvPr>
        </p:nvSpPr>
        <p:spPr>
          <a:xfrm>
            <a:off x="465138" y="1463039"/>
            <a:ext cx="11458194" cy="5082224"/>
          </a:xfrm>
          <a:prstGeom prst="rect">
            <a:avLst/>
          </a:prstGeom>
        </p:spPr>
        <p:txBody>
          <a:bodyPr lIns="0">
            <a:noAutofit/>
          </a:bodyPr>
          <a:lstStyle>
            <a:lvl1pPr marL="344488" indent="-344488">
              <a:spcBef>
                <a:spcPts val="600"/>
              </a:spcBef>
              <a:spcAft>
                <a:spcPts val="0"/>
              </a:spcAft>
              <a:buSzPct val="100000"/>
              <a:buFont typeface="+mj-lt"/>
              <a:buAutoNum type="arabicPeriod"/>
              <a:defRPr sz="2000" b="0">
                <a:latin typeface="+mn-lt"/>
              </a:defRPr>
            </a:lvl1pPr>
            <a:lvl2pPr marL="625475" indent="-280988">
              <a:spcBef>
                <a:spcPts val="600"/>
              </a:spcBef>
              <a:spcAft>
                <a:spcPts val="0"/>
              </a:spcAft>
              <a:buFont typeface="Arial" panose="020B0604020202020204" pitchFamily="34" charset="0"/>
              <a:buChar char="•"/>
              <a:defRPr sz="2000" b="0">
                <a:latin typeface="+mn-lt"/>
              </a:defRPr>
            </a:lvl2pPr>
            <a:lvl3pPr marL="850392" indent="-283464">
              <a:spcBef>
                <a:spcPts val="600"/>
              </a:spcBef>
              <a:spcAft>
                <a:spcPts val="0"/>
              </a:spcAft>
              <a:buFont typeface="+mj-lt"/>
              <a:buAutoNum type="alphaLcParenR"/>
              <a:tabLst/>
              <a:defRPr sz="2000" b="0">
                <a:solidFill>
                  <a:schemeClr val="tx1"/>
                </a:solidFill>
                <a:latin typeface="+mn-lt"/>
              </a:defRPr>
            </a:lvl3pPr>
            <a:lvl4pPr marL="1204913" indent="-282575">
              <a:spcBef>
                <a:spcPts val="600"/>
              </a:spcBef>
              <a:spcAft>
                <a:spcPts val="0"/>
              </a:spcAft>
              <a:buFont typeface="+mj-lt"/>
              <a:buAutoNum type="romanLcPeriod"/>
              <a:defRPr sz="2000" b="0">
                <a:latin typeface="+mn-lt"/>
              </a:defRPr>
            </a:lvl4pPr>
            <a:lvl5pPr marL="1538288" indent="-282575">
              <a:spcBef>
                <a:spcPts val="600"/>
              </a:spcBef>
              <a:spcAft>
                <a:spcPts val="600"/>
              </a:spcAft>
              <a:buFont typeface="Arial" panose="020B0604020202020204" pitchFamily="34" charset="0"/>
              <a:buChar char="•"/>
              <a:defRPr sz="2000" b="0">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32614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A0FD4-3BB4-448E-830D-BD6A75E8F35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3393956"/>
      </p:ext>
    </p:extLst>
  </p:cSld>
  <p:clrMapOvr>
    <a:masterClrMapping/>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438520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ice-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E2DC05-50FE-42A0-BF80-CFD247C0FE6C}"/>
              </a:ext>
            </a:extLst>
          </p:cNvPr>
          <p:cNvSpPr>
            <a:spLocks noGrp="1"/>
          </p:cNvSpPr>
          <p:nvPr>
            <p:ph type="title"/>
          </p:nvPr>
        </p:nvSpPr>
        <p:spPr/>
        <p:txBody>
          <a:bodyPr/>
          <a:lstStyle/>
          <a:p>
            <a:r>
              <a:rPr lang="en-US"/>
              <a:t>Click to edit Master title style</a:t>
            </a:r>
          </a:p>
        </p:txBody>
      </p:sp>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3479645"/>
          </a:xfrm>
          <a:prstGeom prst="rect">
            <a:avLst/>
          </a:prstGeom>
        </p:spPr>
        <p:txBody>
          <a:bodyPr lIns="0" tIns="0" rIns="0" bIns="0"/>
          <a:lstStyle>
            <a:lvl1pPr marL="285750" marR="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sz="16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marL="285750" marR="0" lvl="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a:pP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p:txBody>
      </p:sp>
      <p:pic>
        <p:nvPicPr>
          <p:cNvPr id="10" name="Picture 9">
            <a:extLst>
              <a:ext uri="{FF2B5EF4-FFF2-40B4-BE49-F238E27FC236}">
                <a16:creationId xmlns:a16="http://schemas.microsoft.com/office/drawing/2014/main" id="{7BFF3ED5-1EFC-4662-9FC4-2BE44CD0A0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13" name="Picture Placeholder 2">
            <a:extLst>
              <a:ext uri="{FF2B5EF4-FFF2-40B4-BE49-F238E27FC236}">
                <a16:creationId xmlns:a16="http://schemas.microsoft.com/office/drawing/2014/main" id="{6CEE176E-C87C-42FB-A110-8291708E692E}"/>
              </a:ext>
            </a:extLst>
          </p:cNvPr>
          <p:cNvSpPr>
            <a:spLocks noGrp="1"/>
          </p:cNvSpPr>
          <p:nvPr>
            <p:ph type="pic" sz="quarter" idx="13"/>
          </p:nvPr>
        </p:nvSpPr>
        <p:spPr>
          <a:xfrm>
            <a:off x="6485449" y="1575303"/>
            <a:ext cx="5951026" cy="4418091"/>
          </a:xfrm>
        </p:spPr>
        <p:txBody>
          <a:bodyPr/>
          <a:lstStyle/>
          <a:p>
            <a:r>
              <a:rPr lang="en-US" dirty="0"/>
              <a:t>Click icon to add picture</a:t>
            </a:r>
          </a:p>
        </p:txBody>
      </p:sp>
      <p:pic>
        <p:nvPicPr>
          <p:cNvPr id="8" name="Picture 7">
            <a:extLst>
              <a:ext uri="{FF2B5EF4-FFF2-40B4-BE49-F238E27FC236}">
                <a16:creationId xmlns:a16="http://schemas.microsoft.com/office/drawing/2014/main" id="{757FCBCA-644B-4D9F-B563-73B84EA1277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pic>
        <p:nvPicPr>
          <p:cNvPr id="9" name="Picture 8">
            <a:extLst>
              <a:ext uri="{FF2B5EF4-FFF2-40B4-BE49-F238E27FC236}">
                <a16:creationId xmlns:a16="http://schemas.microsoft.com/office/drawing/2014/main" id="{7D8676DE-CF22-4520-B569-07796045F3D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Tree>
    <p:extLst>
      <p:ext uri="{BB962C8B-B14F-4D97-AF65-F5344CB8AC3E}">
        <p14:creationId xmlns:p14="http://schemas.microsoft.com/office/powerpoint/2010/main" val="10040371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ice-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206045-E4F4-45B2-97AD-117C2A487136}"/>
              </a:ext>
            </a:extLst>
          </p:cNvPr>
          <p:cNvSpPr>
            <a:spLocks noGrp="1"/>
          </p:cNvSpPr>
          <p:nvPr>
            <p:ph type="title"/>
          </p:nvPr>
        </p:nvSpPr>
        <p:spPr/>
        <p:txBody>
          <a:bodyPr/>
          <a:lstStyle/>
          <a:p>
            <a:r>
              <a:rPr lang="en-US"/>
              <a:t>Click to edit Master title style</a:t>
            </a:r>
            <a:endParaRPr lang="en-US" dirty="0"/>
          </a:p>
        </p:txBody>
      </p:sp>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4" name="Picture Placeholder 3">
            <a:extLst>
              <a:ext uri="{FF2B5EF4-FFF2-40B4-BE49-F238E27FC236}">
                <a16:creationId xmlns:a16="http://schemas.microsoft.com/office/drawing/2014/main" id="{A3F5ADCC-1FD4-471C-A98A-48A6B1ABFEB3}"/>
              </a:ext>
            </a:extLst>
          </p:cNvPr>
          <p:cNvSpPr>
            <a:spLocks noGrp="1"/>
          </p:cNvSpPr>
          <p:nvPr>
            <p:ph type="pic" sz="quarter" idx="13"/>
          </p:nvPr>
        </p:nvSpPr>
        <p:spPr>
          <a:xfrm>
            <a:off x="2344848" y="1629625"/>
            <a:ext cx="7831247" cy="4427143"/>
          </a:xfrm>
        </p:spPr>
        <p:txBody>
          <a:bodyPr/>
          <a:lstStyle/>
          <a:p>
            <a:r>
              <a:rPr lang="en-US" dirty="0"/>
              <a:t>Click icon to add picture</a:t>
            </a:r>
          </a:p>
        </p:txBody>
      </p:sp>
    </p:spTree>
    <p:extLst>
      <p:ext uri="{BB962C8B-B14F-4D97-AF65-F5344CB8AC3E}">
        <p14:creationId xmlns:p14="http://schemas.microsoft.com/office/powerpoint/2010/main" val="33644330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9A9392-0291-4635-BCC5-4AA7A00B1B59}"/>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65138" y="1727200"/>
            <a:ext cx="11533187" cy="4634545"/>
          </a:xfrm>
          <a:prstGeom prst="rect">
            <a:avLst/>
          </a:prstGeom>
        </p:spPr>
        <p:txBody>
          <a:bodyPr anchor="ctr" anchorCtr="0"/>
          <a:lstStyle>
            <a:lvl1pPr algn="ctr">
              <a:defRPr/>
            </a:lvl1pPr>
          </a:lstStyle>
          <a:p>
            <a:r>
              <a:rPr lang="en-US" dirty="0"/>
              <a:t>Click icon to add table</a:t>
            </a:r>
          </a:p>
        </p:txBody>
      </p:sp>
    </p:spTree>
    <p:extLst>
      <p:ext uri="{BB962C8B-B14F-4D97-AF65-F5344CB8AC3E}">
        <p14:creationId xmlns:p14="http://schemas.microsoft.com/office/powerpoint/2010/main" val="32882364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de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9D0251-787E-4A07-8CDF-B4E2A40DD838}"/>
              </a:ext>
            </a:extLst>
          </p:cNvPr>
          <p:cNvSpPr>
            <a:spLocks noGrp="1"/>
          </p:cNvSpPr>
          <p:nvPr>
            <p:ph type="title"/>
          </p:nvPr>
        </p:nvSpPr>
        <p:spPr/>
        <p:txBody>
          <a:bodyPr/>
          <a:lstStyle/>
          <a:p>
            <a:r>
              <a:rPr lang="en-US"/>
              <a:t>Click to edit Master title style</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465943"/>
            <a:ext cx="11533187" cy="5239657"/>
          </a:xfrm>
          <a:prstGeom prst="rect">
            <a:avLst/>
          </a:prstGeom>
        </p:spPr>
        <p:txBody>
          <a:bodyPr wrap="square" lIns="0" tIns="0" rIns="0" bIns="0">
            <a:noAutofit/>
          </a:bodyPr>
          <a:lstStyle>
            <a:lvl1pPr marL="0" marR="0" indent="0" algn="l" defTabSz="932742" rtl="0" eaLnBrk="1" fontAlgn="auto" latinLnBrk="0" hangingPunct="1">
              <a:lnSpc>
                <a:spcPts val="2400"/>
              </a:lnSpc>
              <a:spcBef>
                <a:spcPts val="0"/>
              </a:spcBef>
              <a:spcAft>
                <a:spcPts val="0"/>
              </a:spcAft>
              <a:buClrTx/>
              <a:buSzPct val="90000"/>
              <a:buFont typeface="Arial" panose="020B0604020202020204" pitchFamily="34" charset="0"/>
              <a:buNone/>
              <a:tabLst/>
              <a:defRPr lang="en-US" sz="2000" kern="1200" spc="0" baseline="0" dirty="0">
                <a:solidFill>
                  <a:srgbClr val="000000"/>
                </a:solidFill>
                <a:latin typeface="Consolas" panose="020B0609020204030204" pitchFamily="49" charset="0"/>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Use Consolas 20 for software code</a:t>
            </a:r>
          </a:p>
        </p:txBody>
      </p:sp>
    </p:spTree>
    <p:extLst>
      <p:ext uri="{BB962C8B-B14F-4D97-AF65-F5344CB8AC3E}">
        <p14:creationId xmlns:p14="http://schemas.microsoft.com/office/powerpoint/2010/main" val="391575521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2" name="Text Box 3">
            <a:extLst>
              <a:ext uri="{FF2B5EF4-FFF2-40B4-BE49-F238E27FC236}">
                <a16:creationId xmlns:a16="http://schemas.microsoft.com/office/drawing/2014/main" id="{9AEE4860-AD73-4C7D-A755-ED7432518F32}"/>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3" name="Picture 12">
            <a:extLst>
              <a:ext uri="{FF2B5EF4-FFF2-40B4-BE49-F238E27FC236}">
                <a16:creationId xmlns:a16="http://schemas.microsoft.com/office/drawing/2014/main" id="{481E64BA-06B8-4475-8F96-96E0C48D95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1287375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Windows Server">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Windows Server course title</a:t>
            </a:r>
          </a:p>
        </p:txBody>
      </p:sp>
      <p:pic>
        <p:nvPicPr>
          <p:cNvPr id="6" name="Picture 5">
            <a:extLst>
              <a:ext uri="{FF2B5EF4-FFF2-40B4-BE49-F238E27FC236}">
                <a16:creationId xmlns:a16="http://schemas.microsoft.com/office/drawing/2014/main" id="{87335072-AB0C-4C9E-8113-3B65A52978B7}"/>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9" name="Text Box 3">
            <a:extLst>
              <a:ext uri="{FF2B5EF4-FFF2-40B4-BE49-F238E27FC236}">
                <a16:creationId xmlns:a16="http://schemas.microsoft.com/office/drawing/2014/main" id="{2141423D-8FC4-4F32-A8D5-F8CF7D45AE82}"/>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19052903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zure-01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012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8" name="Text Box 3">
            <a:extLst>
              <a:ext uri="{FF2B5EF4-FFF2-40B4-BE49-F238E27FC236}">
                <a16:creationId xmlns:a16="http://schemas.microsoft.com/office/drawing/2014/main" id="{9C627131-3DE4-4E24-A152-EED0E982ECF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25024789-0E06-4268-80E3-1F4193E7B22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9" name="Text Box 3">
            <a:extLst>
              <a:ext uri="{FF2B5EF4-FFF2-40B4-BE49-F238E27FC236}">
                <a16:creationId xmlns:a16="http://schemas.microsoft.com/office/drawing/2014/main" id="{D28E39E6-E8C2-4D29-B5D2-11F4425F3A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283D2415-483E-422D-8548-17BD5E31F11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1" name="Text Box 3">
            <a:extLst>
              <a:ext uri="{FF2B5EF4-FFF2-40B4-BE49-F238E27FC236}">
                <a16:creationId xmlns:a16="http://schemas.microsoft.com/office/drawing/2014/main" id="{10929304-BB7F-4DC1-BFCC-35A12EDFA72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1D546C01-505C-41AE-BD5E-D0BF4FF4E132}"/>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AD9DB2C8-48E5-4B2B-B700-B6D84DB454A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4" name="Text Box 3">
            <a:extLst>
              <a:ext uri="{FF2B5EF4-FFF2-40B4-BE49-F238E27FC236}">
                <a16:creationId xmlns:a16="http://schemas.microsoft.com/office/drawing/2014/main" id="{45A9CB4B-F45A-4A28-838A-DBBECF2173C8}"/>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07D0DEF6-62A1-46D5-B558-FEEE94DC18F0}"/>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131019682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2">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7063510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466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hank you (black)">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a:ln w="3175">
                  <a:noFill/>
                </a:ln>
                <a:solidFill>
                  <a:srgbClr val="FFFFFF"/>
                </a:solidFill>
                <a:effectLst/>
                <a:uLnTx/>
                <a:uFillTx/>
                <a:latin typeface="+mj-lt"/>
                <a:ea typeface="+mn-ea"/>
                <a:cs typeface="Segoe UI" pitchFamily="34" charset="0"/>
              </a:rPr>
              <a:t>Thank you.</a:t>
            </a:r>
            <a:endParaRPr lang="en-US"/>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2" name="Text Box 3">
            <a:extLst>
              <a:ext uri="{FF2B5EF4-FFF2-40B4-BE49-F238E27FC236}">
                <a16:creationId xmlns:a16="http://schemas.microsoft.com/office/drawing/2014/main" id="{5EFA1035-8059-4016-91FC-79BBB52DBE9D}"/>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3" name="Picture 12">
            <a:extLst>
              <a:ext uri="{FF2B5EF4-FFF2-40B4-BE49-F238E27FC236}">
                <a16:creationId xmlns:a16="http://schemas.microsoft.com/office/drawing/2014/main" id="{5BBE4FA6-56D5-4FD1-B85B-416A3E519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3895806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WinServer-01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Windows Server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8" name="Text Box 3">
            <a:extLst>
              <a:ext uri="{FF2B5EF4-FFF2-40B4-BE49-F238E27FC236}">
                <a16:creationId xmlns:a16="http://schemas.microsoft.com/office/drawing/2014/main" id="{6BF751A1-0AD9-4D80-84D9-EF5691D865E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87335072-AB0C-4C9E-8113-3B65A52978B7}"/>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9" name="Text Box 3">
            <a:extLst>
              <a:ext uri="{FF2B5EF4-FFF2-40B4-BE49-F238E27FC236}">
                <a16:creationId xmlns:a16="http://schemas.microsoft.com/office/drawing/2014/main" id="{2141423D-8FC4-4F32-A8D5-F8CF7D45AE82}"/>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081236A8-6AD7-4D4D-B0D4-30817D29083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1" name="Text Box 3">
            <a:extLst>
              <a:ext uri="{FF2B5EF4-FFF2-40B4-BE49-F238E27FC236}">
                <a16:creationId xmlns:a16="http://schemas.microsoft.com/office/drawing/2014/main" id="{198A2913-D312-427C-8512-F099AE68EB9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DB9299E-F3D4-40A2-A052-A1C76EF345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40838B44-2EA0-4B5D-9C00-5C8E955348D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4" name="Text Box 3">
            <a:extLst>
              <a:ext uri="{FF2B5EF4-FFF2-40B4-BE49-F238E27FC236}">
                <a16:creationId xmlns:a16="http://schemas.microsoft.com/office/drawing/2014/main" id="{12986DF9-FBF9-4DF3-9597-007209F6C02D}"/>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325055E8-E858-40B6-8074-45DD4DBAA97A}"/>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22086006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emo or Lab-Az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hasCustomPrompt="1"/>
          </p:nvPr>
        </p:nvSpPr>
        <p:spPr>
          <a:xfrm>
            <a:off x="438912" y="2587752"/>
            <a:ext cx="5541264" cy="1828800"/>
          </a:xfrm>
        </p:spPr>
        <p:txBody>
          <a:bodyPr bIns="182880" anchor="b"/>
          <a:lstStyle>
            <a:lvl1pPr algn="l">
              <a:defRPr sz="4800"/>
            </a:lvl1pPr>
          </a:lstStyle>
          <a:p>
            <a:r>
              <a:rPr lang="en-US" dirty="0"/>
              <a:t>Azure demo or lab title</a:t>
            </a:r>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58D54442-7DBE-4A95-B28B-39529FBF28FA}"/>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D9670E92-63D0-4B20-BC8E-7273EB4C350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9" name="Rectangle 8">
            <a:extLst>
              <a:ext uri="{FF2B5EF4-FFF2-40B4-BE49-F238E27FC236}">
                <a16:creationId xmlns:a16="http://schemas.microsoft.com/office/drawing/2014/main" id="{E647F024-1E26-49D0-A2E5-9F550FDD1E2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D2103CE6-712D-49E9-AACB-AF205F846C7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2" name="Rectangle 11">
            <a:extLst>
              <a:ext uri="{FF2B5EF4-FFF2-40B4-BE49-F238E27FC236}">
                <a16:creationId xmlns:a16="http://schemas.microsoft.com/office/drawing/2014/main" id="{135F7110-66A7-4036-AA57-0246F2BAE134}"/>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7429038F-0EFA-45C6-8FF2-2F1891A61CA5}"/>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1" name="Rectangle 10">
            <a:extLst>
              <a:ext uri="{FF2B5EF4-FFF2-40B4-BE49-F238E27FC236}">
                <a16:creationId xmlns:a16="http://schemas.microsoft.com/office/drawing/2014/main" id="{2D83DA14-FEF2-4675-B790-C2F5C807BF0C}"/>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398458F7-A491-480C-8B02-59BBB94E570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103375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emo or Lab-Az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B8582C88-31EB-4DD0-BDC3-43522EF0846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01DC6359-E7A3-4726-B1B1-41114096397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9" name="Rectangle 8">
            <a:extLst>
              <a:ext uri="{FF2B5EF4-FFF2-40B4-BE49-F238E27FC236}">
                <a16:creationId xmlns:a16="http://schemas.microsoft.com/office/drawing/2014/main" id="{EA1E6980-76F5-4073-93D9-8E745B5F92E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FB92FFF5-FE5E-4B80-8352-F7805E195AB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2" name="Rectangle 11">
            <a:extLst>
              <a:ext uri="{FF2B5EF4-FFF2-40B4-BE49-F238E27FC236}">
                <a16:creationId xmlns:a16="http://schemas.microsoft.com/office/drawing/2014/main" id="{024CB5C4-9E89-4AD8-BE0D-3286AA8B989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9B64D032-91EF-4E47-8D12-7331EA8CCA5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1" name="Rectangle 10">
            <a:extLst>
              <a:ext uri="{FF2B5EF4-FFF2-40B4-BE49-F238E27FC236}">
                <a16:creationId xmlns:a16="http://schemas.microsoft.com/office/drawing/2014/main" id="{C2E3A58C-0FAE-4F24-9AB0-5DF6B35394BD}"/>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7CBF199F-501E-43CA-8F81-3E741192F4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42022625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or Lab-Windows Ser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9FBA8485-8630-4D49-98D3-F9656DC9FAE3}"/>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F022BC01-06A1-497E-84CC-83D1018581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9" name="Rectangle 8">
            <a:extLst>
              <a:ext uri="{FF2B5EF4-FFF2-40B4-BE49-F238E27FC236}">
                <a16:creationId xmlns:a16="http://schemas.microsoft.com/office/drawing/2014/main" id="{00519AF0-FB99-4915-A8B1-63B2646B0C27}"/>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7D42FF6A-B330-40A5-83FC-5F6483762B09}"/>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2" name="Rectangle 11">
            <a:extLst>
              <a:ext uri="{FF2B5EF4-FFF2-40B4-BE49-F238E27FC236}">
                <a16:creationId xmlns:a16="http://schemas.microsoft.com/office/drawing/2014/main" id="{C81FE774-7C41-4E55-8102-696B1B313515}"/>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C12641E5-4326-412C-BA17-E7DDF930119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1" name="Rectangle 10">
            <a:extLst>
              <a:ext uri="{FF2B5EF4-FFF2-40B4-BE49-F238E27FC236}">
                <a16:creationId xmlns:a16="http://schemas.microsoft.com/office/drawing/2014/main" id="{C13AD4A0-3D59-430B-A8DA-183912EA0D70}"/>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544A4C1E-66E3-454A-AF03-19C4304C4136}"/>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Tree>
    <p:extLst>
      <p:ext uri="{BB962C8B-B14F-4D97-AF65-F5344CB8AC3E}">
        <p14:creationId xmlns:p14="http://schemas.microsoft.com/office/powerpoint/2010/main" val="2899046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or Lab-Windows Ser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13C211B0-A483-4A03-B703-2DA6302F2737}"/>
              </a:ext>
            </a:extLst>
          </p:cNvPr>
          <p:cNvGrpSpPr/>
          <p:nvPr/>
        </p:nvGrpSpPr>
        <p:grpSpPr>
          <a:xfrm>
            <a:off x="6202018" y="0"/>
            <a:ext cx="6234457" cy="6994525"/>
            <a:chOff x="6202018" y="0"/>
            <a:chExt cx="6234457" cy="6994525"/>
          </a:xfrm>
        </p:grpSpPr>
        <p:sp>
          <p:nvSpPr>
            <p:cNvPr id="8" name="Rectangle 7">
              <a:extLst>
                <a:ext uri="{FF2B5EF4-FFF2-40B4-BE49-F238E27FC236}">
                  <a16:creationId xmlns:a16="http://schemas.microsoft.com/office/drawing/2014/main" id="{54BCE02B-2C42-4420-903C-4103F95E16FC}"/>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BD0BC71A-71F9-4B8C-9964-C8D264EB35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1" name="Group 10">
            <a:extLst>
              <a:ext uri="{FF2B5EF4-FFF2-40B4-BE49-F238E27FC236}">
                <a16:creationId xmlns:a16="http://schemas.microsoft.com/office/drawing/2014/main" id="{8061D971-6CA1-4D17-9138-3D7DEEBCD7C8}"/>
              </a:ext>
            </a:extLst>
          </p:cNvPr>
          <p:cNvGrpSpPr/>
          <p:nvPr/>
        </p:nvGrpSpPr>
        <p:grpSpPr>
          <a:xfrm>
            <a:off x="6202018" y="0"/>
            <a:ext cx="6234457" cy="6994525"/>
            <a:chOff x="6202018" y="0"/>
            <a:chExt cx="6234457" cy="6994525"/>
          </a:xfrm>
        </p:grpSpPr>
        <p:sp>
          <p:nvSpPr>
            <p:cNvPr id="12" name="Rectangle 11">
              <a:extLst>
                <a:ext uri="{FF2B5EF4-FFF2-40B4-BE49-F238E27FC236}">
                  <a16:creationId xmlns:a16="http://schemas.microsoft.com/office/drawing/2014/main" id="{C8BA1316-343B-4204-8706-A8315F7FEF0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34DB460-86EA-4979-A3E0-0DEF5E8521E3}"/>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5" name="Group 14">
            <a:extLst>
              <a:ext uri="{FF2B5EF4-FFF2-40B4-BE49-F238E27FC236}">
                <a16:creationId xmlns:a16="http://schemas.microsoft.com/office/drawing/2014/main" id="{1B920F20-182F-4749-8F40-CBF7A3B83474}"/>
              </a:ext>
            </a:extLst>
          </p:cNvPr>
          <p:cNvGrpSpPr/>
          <p:nvPr/>
        </p:nvGrpSpPr>
        <p:grpSpPr>
          <a:xfrm>
            <a:off x="6202018" y="0"/>
            <a:ext cx="6234457" cy="6994525"/>
            <a:chOff x="6202018" y="0"/>
            <a:chExt cx="6234457" cy="6994525"/>
          </a:xfrm>
        </p:grpSpPr>
        <p:sp>
          <p:nvSpPr>
            <p:cNvPr id="16" name="Rectangle 15">
              <a:extLst>
                <a:ext uri="{FF2B5EF4-FFF2-40B4-BE49-F238E27FC236}">
                  <a16:creationId xmlns:a16="http://schemas.microsoft.com/office/drawing/2014/main" id="{BF2E8C0E-235F-42E5-866B-BC025C578E6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7" name="Picture 16">
              <a:extLst>
                <a:ext uri="{FF2B5EF4-FFF2-40B4-BE49-F238E27FC236}">
                  <a16:creationId xmlns:a16="http://schemas.microsoft.com/office/drawing/2014/main" id="{4570B530-E9F0-460B-8F1D-26C01F29C606}"/>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4" name="Group 13">
            <a:extLst>
              <a:ext uri="{FF2B5EF4-FFF2-40B4-BE49-F238E27FC236}">
                <a16:creationId xmlns:a16="http://schemas.microsoft.com/office/drawing/2014/main" id="{536027CB-97C3-4FE3-BC15-618A08228C66}"/>
              </a:ext>
            </a:extLst>
          </p:cNvPr>
          <p:cNvGrpSpPr/>
          <p:nvPr userDrawn="1"/>
        </p:nvGrpSpPr>
        <p:grpSpPr>
          <a:xfrm>
            <a:off x="6202018" y="0"/>
            <a:ext cx="6234457" cy="6994525"/>
            <a:chOff x="6202018" y="0"/>
            <a:chExt cx="6234457" cy="6994525"/>
          </a:xfrm>
        </p:grpSpPr>
        <p:sp>
          <p:nvSpPr>
            <p:cNvPr id="18" name="Rectangle 17">
              <a:extLst>
                <a:ext uri="{FF2B5EF4-FFF2-40B4-BE49-F238E27FC236}">
                  <a16:creationId xmlns:a16="http://schemas.microsoft.com/office/drawing/2014/main" id="{B11134C5-1C18-4DDF-8590-FAEA86BAB86F}"/>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949A76D2-DDF3-415E-9D28-9A58023C7CE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spTree>
    <p:extLst>
      <p:ext uri="{BB962C8B-B14F-4D97-AF65-F5344CB8AC3E}">
        <p14:creationId xmlns:p14="http://schemas.microsoft.com/office/powerpoint/2010/main" val="42256963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ist, or graphic">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58920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66709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411480"/>
          </a:xfrm>
          <a:prstGeom prst="rect">
            <a:avLst/>
          </a:prstGeom>
        </p:spPr>
        <p:txBody>
          <a:bodyPr vert="horz" wrap="square" lIns="0" tIns="0" rIns="91440" bIns="0" rtlCol="0" anchor="t">
            <a:noAutofit/>
          </a:bodyPr>
          <a:lstStyle/>
          <a:p>
            <a:r>
              <a:rPr lang="en-US" dirty="0"/>
              <a:t>Heading Segoe UI </a:t>
            </a:r>
            <a:r>
              <a:rPr lang="en-US" dirty="0" err="1"/>
              <a:t>Semibold</a:t>
            </a:r>
            <a:r>
              <a:rPr lang="en-US" dirty="0"/>
              <a:t> 28/32</a:t>
            </a:r>
          </a:p>
        </p:txBody>
      </p:sp>
      <p:sp>
        <p:nvSpPr>
          <p:cNvPr id="3" name="Text Placeholder 2">
            <a:extLst>
              <a:ext uri="{FF2B5EF4-FFF2-40B4-BE49-F238E27FC236}">
                <a16:creationId xmlns:a16="http://schemas.microsoft.com/office/drawing/2014/main" id="{41E1A284-F990-4B6A-8C18-5FCE596120E1}"/>
              </a:ext>
            </a:extLst>
          </p:cNvPr>
          <p:cNvSpPr>
            <a:spLocks noGrp="1"/>
          </p:cNvSpPr>
          <p:nvPr>
            <p:ph type="body" idx="1"/>
          </p:nvPr>
        </p:nvSpPr>
        <p:spPr>
          <a:xfrm>
            <a:off x="465138" y="1463040"/>
            <a:ext cx="11115675" cy="4717143"/>
          </a:xfrm>
          <a:prstGeom prst="rect">
            <a:avLst/>
          </a:prstGeom>
        </p:spPr>
        <p:txBody>
          <a:bodyPr vert="horz" lIns="0" tIns="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714435"/>
      </p:ext>
    </p:extLst>
  </p:cSld>
  <p:clrMap bg1="lt1" tx1="dk1" bg2="lt2" tx2="dk2" accent1="accent1" accent2="accent2" accent3="accent3" accent4="accent4" accent5="accent5" accent6="accent6" hlink="hlink" folHlink="folHlink"/>
  <p:sldLayoutIdLst>
    <p:sldLayoutId id="2147484781" r:id="rId1"/>
    <p:sldLayoutId id="2147484782" r:id="rId2"/>
    <p:sldLayoutId id="2147484783" r:id="rId3"/>
    <p:sldLayoutId id="2147484784" r:id="rId4"/>
    <p:sldLayoutId id="2147484785" r:id="rId5"/>
    <p:sldLayoutId id="2147484786" r:id="rId6"/>
    <p:sldLayoutId id="2147484787" r:id="rId7"/>
    <p:sldLayoutId id="2147484788" r:id="rId8"/>
    <p:sldLayoutId id="2147484789" r:id="rId9"/>
    <p:sldLayoutId id="2147484790" r:id="rId10"/>
    <p:sldLayoutId id="2147484791" r:id="rId11"/>
    <p:sldLayoutId id="2147484792" r:id="rId12"/>
    <p:sldLayoutId id="2147484793" r:id="rId13"/>
    <p:sldLayoutId id="2147484794" r:id="rId14"/>
    <p:sldLayoutId id="2147484795" r:id="rId15"/>
    <p:sldLayoutId id="2147484796" r:id="rId16"/>
    <p:sldLayoutId id="2147484798" r:id="rId17"/>
    <p:sldLayoutId id="2147484800" r:id="rId18"/>
    <p:sldLayoutId id="2147484801" r:id="rId19"/>
    <p:sldLayoutId id="2147484802" r:id="rId20"/>
    <p:sldLayoutId id="2147484803" r:id="rId21"/>
    <p:sldLayoutId id="2147484804" r:id="rId22"/>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3" pos="1349" userDrawn="1">
          <p15:clr>
            <a:srgbClr val="C35EA4"/>
          </p15:clr>
        </p15:guide>
        <p15:guide id="104" pos="1528" userDrawn="1">
          <p15:clr>
            <a:srgbClr val="C35EA4"/>
          </p15:clr>
        </p15:guide>
        <p15:guide id="105" pos="2621" userDrawn="1">
          <p15:clr>
            <a:srgbClr val="C35EA4"/>
          </p15:clr>
        </p15:guide>
        <p15:guide id="106" pos="2765" userDrawn="1">
          <p15:clr>
            <a:srgbClr val="C35EA4"/>
          </p15:clr>
        </p15:guide>
        <p15:guide id="107" pos="3854" userDrawn="1">
          <p15:clr>
            <a:srgbClr val="C35EA4"/>
          </p15:clr>
        </p15:guide>
        <p15:guide id="108" pos="4003" userDrawn="1">
          <p15:clr>
            <a:srgbClr val="C35EA4"/>
          </p15:clr>
        </p15:guide>
        <p15:guide id="109" pos="5083" userDrawn="1">
          <p15:clr>
            <a:srgbClr val="C35EA4"/>
          </p15:clr>
        </p15:guide>
        <p15:guide id="110" pos="5230" userDrawn="1">
          <p15:clr>
            <a:srgbClr val="C35EA4"/>
          </p15:clr>
        </p15:guide>
        <p15:guide id="111" pos="6323" userDrawn="1">
          <p15:clr>
            <a:srgbClr val="C35EA4"/>
          </p15:clr>
        </p15:guide>
        <p15:guide id="112" pos="6469" userDrawn="1">
          <p15:clr>
            <a:srgbClr val="C35EA4"/>
          </p15:clr>
        </p15:guide>
        <p15:guide id="113" pos="269" userDrawn="1">
          <p15:clr>
            <a:srgbClr val="F26B43"/>
          </p15:clr>
        </p15:guide>
        <p15:guide id="114" pos="7565" userDrawn="1">
          <p15:clr>
            <a:srgbClr val="F26B43"/>
          </p15:clr>
        </p15:guide>
        <p15:guide id="115" orient="horz" pos="751" userDrawn="1">
          <p15:clr>
            <a:srgbClr val="5ACBF0"/>
          </p15:clr>
        </p15:guide>
        <p15:guide id="116" orient="horz" pos="1387" userDrawn="1">
          <p15:clr>
            <a:srgbClr val="5ACBF0"/>
          </p15:clr>
        </p15:guide>
        <p15:guide id="117" orient="horz" pos="605" userDrawn="1">
          <p15:clr>
            <a:srgbClr val="5ACBF0"/>
          </p15:clr>
        </p15:guide>
        <p15:guide id="118" orient="horz" pos="1514" userDrawn="1">
          <p15:clr>
            <a:srgbClr val="5ACBF0"/>
          </p15:clr>
        </p15:guide>
        <p15:guide id="119" orient="horz" pos="2130" userDrawn="1">
          <p15:clr>
            <a:srgbClr val="5ACBF0"/>
          </p15:clr>
        </p15:guide>
        <p15:guide id="120" orient="horz" pos="2299" userDrawn="1">
          <p15:clr>
            <a:srgbClr val="5ACBF0"/>
          </p15:clr>
        </p15:guide>
        <p15:guide id="121" orient="horz" pos="283" userDrawn="1">
          <p15:clr>
            <a:srgbClr val="F26B43"/>
          </p15:clr>
        </p15:guide>
        <p15:guide id="122" orient="horz" pos="4123" userDrawn="1">
          <p15:clr>
            <a:srgbClr val="F26B43"/>
          </p15:clr>
        </p15:guide>
        <p15:guide id="123" orient="horz" pos="2891" userDrawn="1">
          <p15:clr>
            <a:srgbClr val="5ACBF0"/>
          </p15:clr>
        </p15:guide>
        <p15:guide id="124" orient="horz" pos="3019" userDrawn="1">
          <p15:clr>
            <a:srgbClr val="5ACBF0"/>
          </p15:clr>
        </p15:guide>
        <p15:guide id="125" orient="horz" pos="3643" userDrawn="1">
          <p15:clr>
            <a:srgbClr val="5ACBF0"/>
          </p15:clr>
        </p15:guide>
        <p15:guide id="126"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0.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1.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1.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1.xml"/><Relationship Id="rId1" Type="http://schemas.openxmlformats.org/officeDocument/2006/relationships/tags" Target="../tags/tag2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1.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1.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1.xml"/><Relationship Id="rId1" Type="http://schemas.openxmlformats.org/officeDocument/2006/relationships/tags" Target="../tags/tag2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1.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1.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0.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1.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1.xml"/><Relationship Id="rId1" Type="http://schemas.openxmlformats.org/officeDocument/2006/relationships/tags" Target="../tags/tag3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1.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1.xml"/><Relationship Id="rId1" Type="http://schemas.openxmlformats.org/officeDocument/2006/relationships/tags" Target="../tags/tag34.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1.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0.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1.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1.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1.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1.xml"/><Relationship Id="rId1" Type="http://schemas.openxmlformats.org/officeDocument/2006/relationships/tags" Target="../tags/tag41.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1.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9.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8.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9.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1.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1.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1.xml"/><Relationship Id="rId1" Type="http://schemas.openxmlformats.org/officeDocument/2006/relationships/tags" Target="../tags/tag49.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1.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8.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0.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1.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1.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1.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1.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1.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1.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1.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8.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8.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8.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8.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1.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8.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1.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1.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95F7103-987D-0F45-8434-83B76752FD60}"/>
              </a:ext>
            </a:extLst>
          </p:cNvPr>
          <p:cNvSpPr>
            <a:spLocks noGrp="1"/>
          </p:cNvSpPr>
          <p:nvPr>
            <p:ph type="title"/>
          </p:nvPr>
        </p:nvSpPr>
        <p:spPr/>
        <p:txBody>
          <a:bodyPr/>
          <a:lstStyle/>
          <a:p>
            <a:r>
              <a:rPr lang="en-US" dirty="0"/>
              <a:t>WS-011 Windows Server 2019 Administration</a:t>
            </a:r>
          </a:p>
        </p:txBody>
      </p:sp>
      <p:pic>
        <p:nvPicPr>
          <p:cNvPr id="3" name="Picture 2">
            <a:extLst>
              <a:ext uri="{FF2B5EF4-FFF2-40B4-BE49-F238E27FC236}">
                <a16:creationId xmlns:a16="http://schemas.microsoft.com/office/drawing/2014/main" id="{4D52A968-1F20-44BC-A3CE-C9D4C600EC6E}"/>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custDataLst>
      <p:tags r:id="rId1"/>
    </p:custDataLst>
    <p:extLst>
      <p:ext uri="{BB962C8B-B14F-4D97-AF65-F5344CB8AC3E}">
        <p14:creationId xmlns:p14="http://schemas.microsoft.com/office/powerpoint/2010/main" val="245928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8533-F999-441E-817D-A3D9CC99DE08}"/>
              </a:ext>
            </a:extLst>
          </p:cNvPr>
          <p:cNvSpPr>
            <a:spLocks noGrp="1"/>
          </p:cNvSpPr>
          <p:nvPr>
            <p:ph type="title"/>
          </p:nvPr>
        </p:nvSpPr>
        <p:spPr/>
        <p:txBody>
          <a:bodyPr/>
          <a:lstStyle/>
          <a:p>
            <a:r>
              <a:rPr lang="en-GB" dirty="0"/>
              <a:t>AD DS schema</a:t>
            </a:r>
            <a:br>
              <a:rPr lang="en-GB" dirty="0"/>
            </a:br>
            <a:endParaRPr lang="en-GB" dirty="0"/>
          </a:p>
        </p:txBody>
      </p:sp>
      <p:pic>
        <p:nvPicPr>
          <p:cNvPr id="5" name="Picture 4" descr="A screenshot of management console. The user has added the Active Directory Schema snap-in. Displayed in the console is a list of object classes. The current attribute selected is homePhone for the class User. ">
            <a:extLst>
              <a:ext uri="{FF2B5EF4-FFF2-40B4-BE49-F238E27FC236}">
                <a16:creationId xmlns:a16="http://schemas.microsoft.com/office/drawing/2014/main" id="{975E0B7A-B506-4060-85E1-1E331306CB01}"/>
              </a:ext>
            </a:extLst>
          </p:cNvPr>
          <p:cNvPicPr>
            <a:picLocks noChangeAspect="1"/>
          </p:cNvPicPr>
          <p:nvPr/>
        </p:nvPicPr>
        <p:blipFill>
          <a:blip r:embed="rId4"/>
          <a:stretch>
            <a:fillRect/>
          </a:stretch>
        </p:blipFill>
        <p:spPr>
          <a:xfrm>
            <a:off x="1999568" y="1122816"/>
            <a:ext cx="8437337" cy="5457981"/>
          </a:xfrm>
          <a:prstGeom prst="rect">
            <a:avLst/>
          </a:prstGeom>
          <a:ln w="12700">
            <a:solidFill>
              <a:schemeClr val="tx1"/>
            </a:solidFill>
          </a:ln>
        </p:spPr>
      </p:pic>
    </p:spTree>
    <p:custDataLst>
      <p:tags r:id="rId1"/>
    </p:custDataLst>
    <p:extLst>
      <p:ext uri="{BB962C8B-B14F-4D97-AF65-F5344CB8AC3E}">
        <p14:creationId xmlns:p14="http://schemas.microsoft.com/office/powerpoint/2010/main" val="35088879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99ED-7502-4AD6-ACFA-E2D2D51C53C7}"/>
              </a:ext>
            </a:extLst>
          </p:cNvPr>
          <p:cNvSpPr>
            <a:spLocks noGrp="1"/>
          </p:cNvSpPr>
          <p:nvPr>
            <p:ph type="title"/>
          </p:nvPr>
        </p:nvSpPr>
        <p:spPr/>
        <p:txBody>
          <a:bodyPr/>
          <a:lstStyle/>
          <a:p>
            <a:r>
              <a:rPr lang="en-GB" dirty="0"/>
              <a:t>Overview of AD DS replication </a:t>
            </a:r>
            <a:br>
              <a:rPr lang="en-GB" dirty="0"/>
            </a:br>
            <a:endParaRPr lang="en-GB" dirty="0"/>
          </a:p>
        </p:txBody>
      </p:sp>
      <p:sp>
        <p:nvSpPr>
          <p:cNvPr id="3" name="Content Placeholder 2">
            <a:extLst>
              <a:ext uri="{FF2B5EF4-FFF2-40B4-BE49-F238E27FC236}">
                <a16:creationId xmlns:a16="http://schemas.microsoft.com/office/drawing/2014/main" id="{57C63DF9-D874-4868-B0D2-8E1E769E7EB9}"/>
              </a:ext>
            </a:extLst>
          </p:cNvPr>
          <p:cNvSpPr>
            <a:spLocks noGrp="1"/>
          </p:cNvSpPr>
          <p:nvPr>
            <p:ph sz="quarter" idx="10"/>
          </p:nvPr>
        </p:nvSpPr>
        <p:spPr>
          <a:xfrm>
            <a:off x="465139" y="1463675"/>
            <a:ext cx="5519056" cy="5081588"/>
          </a:xfrm>
        </p:spPr>
        <p:txBody>
          <a:bodyPr/>
          <a:lstStyle/>
          <a:p>
            <a:pPr lvl="1"/>
            <a:r>
              <a:rPr lang="en-GB" dirty="0"/>
              <a:t>Within an AD DS infrastructure, standard domain controllers replicate Active Directory information by using a multimaster replication model</a:t>
            </a:r>
          </a:p>
          <a:p>
            <a:pPr lvl="1"/>
            <a:r>
              <a:rPr lang="en-GB" dirty="0"/>
              <a:t>Active Directory data is separated logically into several partitions: </a:t>
            </a:r>
          </a:p>
          <a:p>
            <a:pPr lvl="2"/>
            <a:r>
              <a:rPr lang="en-GB" dirty="0"/>
              <a:t>Configuration partition</a:t>
            </a:r>
          </a:p>
          <a:p>
            <a:pPr lvl="2"/>
            <a:r>
              <a:rPr lang="en-GB" dirty="0"/>
              <a:t>Schema partition</a:t>
            </a:r>
          </a:p>
          <a:p>
            <a:pPr lvl="2"/>
            <a:r>
              <a:rPr lang="en-GB" dirty="0"/>
              <a:t>Domain partition</a:t>
            </a:r>
          </a:p>
          <a:p>
            <a:pPr lvl="2"/>
            <a:r>
              <a:rPr lang="en-GB" dirty="0"/>
              <a:t>Application partition</a:t>
            </a:r>
          </a:p>
          <a:p>
            <a:endParaRPr lang="en-GB" dirty="0"/>
          </a:p>
        </p:txBody>
      </p:sp>
      <p:sp>
        <p:nvSpPr>
          <p:cNvPr id="7" name="Content Placeholder 2">
            <a:extLst>
              <a:ext uri="{FF2B5EF4-FFF2-40B4-BE49-F238E27FC236}">
                <a16:creationId xmlns:a16="http://schemas.microsoft.com/office/drawing/2014/main" id="{310B0A34-9E47-4688-BDEF-9B10C0F7A886}"/>
              </a:ext>
            </a:extLst>
          </p:cNvPr>
          <p:cNvSpPr txBox="1">
            <a:spLocks/>
          </p:cNvSpPr>
          <p:nvPr/>
        </p:nvSpPr>
        <p:spPr>
          <a:xfrm>
            <a:off x="6522131" y="1463675"/>
            <a:ext cx="5519056" cy="5081588"/>
          </a:xfrm>
          <a:prstGeom prst="rect">
            <a:avLst/>
          </a:prstGeom>
        </p:spPr>
        <p:txBody>
          <a:bodyPr vert="horz" lIns="0" tIns="0" rIns="91440" bIns="45720" rtlCol="0">
            <a:noAutofit/>
          </a:bodyPr>
          <a:lstStyle>
            <a:lvl1pPr marL="0" marR="0" indent="0" algn="l" defTabSz="932742" rtl="0" eaLnBrk="1" fontAlgn="auto" latinLnBrk="0" hangingPunct="1">
              <a:lnSpc>
                <a:spcPct val="100000"/>
              </a:lnSpc>
              <a:spcBef>
                <a:spcPts val="0"/>
              </a:spcBef>
              <a:spcAft>
                <a:spcPts val="180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0"/>
              </a:spcBef>
              <a:spcAft>
                <a:spcPts val="60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0"/>
              </a:spcBef>
              <a:spcAft>
                <a:spcPts val="60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0"/>
              </a:spcBef>
              <a:spcAft>
                <a:spcPts val="60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Characteristics of AD DS replication include: </a:t>
            </a:r>
          </a:p>
          <a:p>
            <a:pPr lvl="1"/>
            <a:r>
              <a:rPr lang="en-US" dirty="0"/>
              <a:t>Multimaster</a:t>
            </a:r>
          </a:p>
          <a:p>
            <a:pPr lvl="1"/>
            <a:r>
              <a:rPr lang="en-US" dirty="0"/>
              <a:t>Pull-based</a:t>
            </a:r>
          </a:p>
          <a:p>
            <a:pPr lvl="1"/>
            <a:r>
              <a:rPr lang="en-US" dirty="0"/>
              <a:t>Store and forward</a:t>
            </a:r>
          </a:p>
          <a:p>
            <a:pPr lvl="1"/>
            <a:r>
              <a:rPr lang="en-US" dirty="0"/>
              <a:t>Data store partitioning</a:t>
            </a:r>
          </a:p>
          <a:p>
            <a:pPr lvl="1"/>
            <a:r>
              <a:rPr lang="en-US" dirty="0"/>
              <a:t>Automatic generation of an efficient and robust replication topology</a:t>
            </a:r>
          </a:p>
          <a:p>
            <a:pPr lvl="1"/>
            <a:r>
              <a:rPr lang="en-US" dirty="0"/>
              <a:t>Attribute-level replication</a:t>
            </a:r>
          </a:p>
          <a:p>
            <a:pPr lvl="1"/>
            <a:r>
              <a:rPr lang="en-US" dirty="0"/>
              <a:t>Distinct control of intersite replication</a:t>
            </a:r>
          </a:p>
          <a:p>
            <a:pPr lvl="1"/>
            <a:r>
              <a:rPr lang="en-US" dirty="0"/>
              <a:t>Collision detection and management</a:t>
            </a:r>
          </a:p>
          <a:p>
            <a:endParaRPr lang="en-US" dirty="0"/>
          </a:p>
        </p:txBody>
      </p:sp>
    </p:spTree>
    <p:custDataLst>
      <p:tags r:id="rId1"/>
    </p:custDataLst>
    <p:extLst>
      <p:ext uri="{BB962C8B-B14F-4D97-AF65-F5344CB8AC3E}">
        <p14:creationId xmlns:p14="http://schemas.microsoft.com/office/powerpoint/2010/main" val="287427712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EF6A-7CC3-4F75-BFFF-EA42F472AAF0}"/>
              </a:ext>
            </a:extLst>
          </p:cNvPr>
          <p:cNvSpPr>
            <a:spLocks noGrp="1"/>
          </p:cNvSpPr>
          <p:nvPr>
            <p:ph type="title"/>
          </p:nvPr>
        </p:nvSpPr>
        <p:spPr/>
        <p:txBody>
          <a:bodyPr/>
          <a:lstStyle/>
          <a:p>
            <a:r>
              <a:rPr lang="en-GB" dirty="0"/>
              <a:t>AD DS sign-in process</a:t>
            </a:r>
          </a:p>
        </p:txBody>
      </p:sp>
      <p:sp>
        <p:nvSpPr>
          <p:cNvPr id="3" name="Content Placeholder 2">
            <a:extLst>
              <a:ext uri="{FF2B5EF4-FFF2-40B4-BE49-F238E27FC236}">
                <a16:creationId xmlns:a16="http://schemas.microsoft.com/office/drawing/2014/main" id="{2489E130-1514-4CF7-84F2-82AC6F313291}"/>
              </a:ext>
            </a:extLst>
          </p:cNvPr>
          <p:cNvSpPr>
            <a:spLocks noGrp="1"/>
          </p:cNvSpPr>
          <p:nvPr>
            <p:ph sz="quarter" idx="10"/>
          </p:nvPr>
        </p:nvSpPr>
        <p:spPr/>
        <p:txBody>
          <a:bodyPr/>
          <a:lstStyle/>
          <a:p>
            <a:pPr marL="344488" indent="-344488">
              <a:spcBef>
                <a:spcPts val="600"/>
              </a:spcBef>
              <a:spcAft>
                <a:spcPts val="0"/>
              </a:spcAft>
              <a:buSzPct val="100000"/>
              <a:buFont typeface="+mj-lt"/>
              <a:buAutoNum type="arabicPeriod"/>
            </a:pPr>
            <a:r>
              <a:rPr lang="en-GB" dirty="0"/>
              <a:t>The user account is authenticated to the domain controller</a:t>
            </a:r>
          </a:p>
          <a:p>
            <a:pPr marL="344488" indent="-344488">
              <a:spcBef>
                <a:spcPts val="600"/>
              </a:spcBef>
              <a:spcAft>
                <a:spcPts val="0"/>
              </a:spcAft>
              <a:buSzPct val="100000"/>
              <a:buFont typeface="+mj-lt"/>
              <a:buAutoNum type="arabicPeriod"/>
            </a:pPr>
            <a:r>
              <a:rPr lang="en-GB" dirty="0"/>
              <a:t>The domain controller returns a TGT</a:t>
            </a:r>
            <a:r>
              <a:rPr lang="en-GB" b="1" dirty="0"/>
              <a:t> </a:t>
            </a:r>
            <a:r>
              <a:rPr lang="en-GB" dirty="0"/>
              <a:t>back to client</a:t>
            </a:r>
          </a:p>
          <a:p>
            <a:pPr marL="344488" indent="-344488">
              <a:spcBef>
                <a:spcPts val="600"/>
              </a:spcBef>
              <a:spcAft>
                <a:spcPts val="0"/>
              </a:spcAft>
              <a:buSzPct val="100000"/>
              <a:buFont typeface="+mj-lt"/>
              <a:buAutoNum type="arabicPeriod"/>
            </a:pPr>
            <a:r>
              <a:rPr lang="en-GB" dirty="0"/>
              <a:t>The client uses the TGT to apply for access to the workstation</a:t>
            </a:r>
          </a:p>
          <a:p>
            <a:pPr marL="344488" indent="-344488">
              <a:spcBef>
                <a:spcPts val="600"/>
              </a:spcBef>
              <a:spcAft>
                <a:spcPts val="0"/>
              </a:spcAft>
              <a:buSzPct val="100000"/>
              <a:buFont typeface="+mj-lt"/>
              <a:buAutoNum type="arabicPeriod"/>
            </a:pPr>
            <a:r>
              <a:rPr lang="en-GB" dirty="0"/>
              <a:t>The domain controller grants access to the workstation</a:t>
            </a:r>
          </a:p>
          <a:p>
            <a:pPr marL="344488" indent="-344488">
              <a:spcBef>
                <a:spcPts val="600"/>
              </a:spcBef>
              <a:spcAft>
                <a:spcPts val="0"/>
              </a:spcAft>
              <a:buSzPct val="100000"/>
              <a:buFont typeface="+mj-lt"/>
              <a:buAutoNum type="arabicPeriod"/>
            </a:pPr>
            <a:r>
              <a:rPr lang="en-GB" dirty="0"/>
              <a:t>The client uses the TGT to apply for access to the server</a:t>
            </a:r>
          </a:p>
          <a:p>
            <a:pPr marL="344488" indent="-344488">
              <a:spcBef>
                <a:spcPts val="600"/>
              </a:spcBef>
              <a:spcAft>
                <a:spcPts val="0"/>
              </a:spcAft>
              <a:buSzPct val="100000"/>
              <a:buFont typeface="+mj-lt"/>
              <a:buAutoNum type="arabicPeriod"/>
            </a:pPr>
            <a:r>
              <a:rPr lang="en-GB" dirty="0"/>
              <a:t>The domain controller returns access to the server</a:t>
            </a:r>
          </a:p>
          <a:p>
            <a:endParaRPr lang="en-GB" dirty="0"/>
          </a:p>
        </p:txBody>
      </p:sp>
    </p:spTree>
    <p:custDataLst>
      <p:tags r:id="rId1"/>
    </p:custDataLst>
    <p:extLst>
      <p:ext uri="{BB962C8B-B14F-4D97-AF65-F5344CB8AC3E}">
        <p14:creationId xmlns:p14="http://schemas.microsoft.com/office/powerpoint/2010/main" val="24325460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F93F-EC48-44C2-A579-C7FC1460A766}"/>
              </a:ext>
            </a:extLst>
          </p:cNvPr>
          <p:cNvSpPr>
            <a:spLocks noGrp="1"/>
          </p:cNvSpPr>
          <p:nvPr>
            <p:ph type="title"/>
          </p:nvPr>
        </p:nvSpPr>
        <p:spPr/>
        <p:txBody>
          <a:bodyPr/>
          <a:lstStyle/>
          <a:p>
            <a:r>
              <a:rPr lang="en-GB" b="1" dirty="0"/>
              <a:t>Overview of AD DS administration tools</a:t>
            </a:r>
            <a:br>
              <a:rPr lang="en-GB" dirty="0"/>
            </a:br>
            <a:endParaRPr lang="en-GB" dirty="0"/>
          </a:p>
        </p:txBody>
      </p:sp>
      <p:pic>
        <p:nvPicPr>
          <p:cNvPr id="4" name="Picture 3" descr="A screenshot of the Active Directory Administrative Center. The administrator has selected the Contoso (local) domain and then the IT organizational unit. Users are displayed. ">
            <a:extLst>
              <a:ext uri="{FF2B5EF4-FFF2-40B4-BE49-F238E27FC236}">
                <a16:creationId xmlns:a16="http://schemas.microsoft.com/office/drawing/2014/main" id="{9184815C-FCFB-4CBD-9C86-4FA2E3B99AC8}"/>
              </a:ext>
            </a:extLst>
          </p:cNvPr>
          <p:cNvPicPr>
            <a:picLocks noChangeAspect="1"/>
          </p:cNvPicPr>
          <p:nvPr/>
        </p:nvPicPr>
        <p:blipFill>
          <a:blip r:embed="rId4"/>
          <a:stretch>
            <a:fillRect/>
          </a:stretch>
        </p:blipFill>
        <p:spPr>
          <a:xfrm>
            <a:off x="465138" y="1011104"/>
            <a:ext cx="8812772" cy="5215105"/>
          </a:xfrm>
          <a:prstGeom prst="rect">
            <a:avLst/>
          </a:prstGeom>
          <a:ln w="12700">
            <a:solidFill>
              <a:schemeClr val="tx1"/>
            </a:solidFill>
          </a:ln>
        </p:spPr>
      </p:pic>
      <p:pic>
        <p:nvPicPr>
          <p:cNvPr id="5" name="Picture 4" descr="A screenshot of the Windows Admin Center in Microsoft Edge. The Administrator has selected the SEA-DC1 computer and chosen the Active Directory node. The IT organizational unit is displayed. ">
            <a:extLst>
              <a:ext uri="{FF2B5EF4-FFF2-40B4-BE49-F238E27FC236}">
                <a16:creationId xmlns:a16="http://schemas.microsoft.com/office/drawing/2014/main" id="{46B95BD1-0035-40A6-B6D5-8F9A4D4A618C}"/>
              </a:ext>
            </a:extLst>
          </p:cNvPr>
          <p:cNvPicPr>
            <a:picLocks noChangeAspect="1"/>
          </p:cNvPicPr>
          <p:nvPr/>
        </p:nvPicPr>
        <p:blipFill>
          <a:blip r:embed="rId5"/>
          <a:stretch>
            <a:fillRect/>
          </a:stretch>
        </p:blipFill>
        <p:spPr>
          <a:xfrm>
            <a:off x="1999283" y="1599252"/>
            <a:ext cx="8462294" cy="5221891"/>
          </a:xfrm>
          <a:prstGeom prst="rect">
            <a:avLst/>
          </a:prstGeom>
          <a:ln w="12700">
            <a:solidFill>
              <a:schemeClr val="tx1"/>
            </a:solidFill>
          </a:ln>
        </p:spPr>
      </p:pic>
    </p:spTree>
    <p:custDataLst>
      <p:tags r:id="rId1"/>
    </p:custDataLst>
    <p:extLst>
      <p:ext uri="{BB962C8B-B14F-4D97-AF65-F5344CB8AC3E}">
        <p14:creationId xmlns:p14="http://schemas.microsoft.com/office/powerpoint/2010/main" val="36547171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a:xfrm>
            <a:off x="438912" y="1787642"/>
            <a:ext cx="5541264" cy="1828800"/>
          </a:xfrm>
        </p:spPr>
        <p:txBody>
          <a:bodyPr/>
          <a:lstStyle/>
          <a:p>
            <a:r>
              <a:rPr lang="en-US" dirty="0"/>
              <a:t>Demonstration: Use tools to manage objects and properties in AD DS</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a:xfrm>
            <a:off x="438912" y="3634730"/>
            <a:ext cx="5541264" cy="1688724"/>
          </a:xfrm>
        </p:spPr>
        <p:txBody>
          <a:bodyPr/>
          <a:lstStyle/>
          <a:p>
            <a:r>
              <a:rPr lang="en-US" dirty="0"/>
              <a:t>Navigate within the Active Directory Administrative Center</a:t>
            </a:r>
          </a:p>
          <a:p>
            <a:r>
              <a:rPr lang="en-US" dirty="0"/>
              <a:t>Perform an administrative task within the Active Directory Administrative Center</a:t>
            </a:r>
          </a:p>
          <a:p>
            <a:r>
              <a:rPr lang="en-US" dirty="0"/>
              <a:t>Create objects</a:t>
            </a:r>
          </a:p>
          <a:p>
            <a:r>
              <a:rPr lang="en-US" dirty="0"/>
              <a:t>View all object attributes</a:t>
            </a:r>
          </a:p>
          <a:p>
            <a:r>
              <a:rPr lang="en-US" dirty="0"/>
              <a:t>Use the Windows PowerShell History viewer</a:t>
            </a:r>
          </a:p>
        </p:txBody>
      </p:sp>
    </p:spTree>
    <p:custDataLst>
      <p:tags r:id="rId1"/>
    </p:custDataLst>
    <p:extLst>
      <p:ext uri="{BB962C8B-B14F-4D97-AF65-F5344CB8AC3E}">
        <p14:creationId xmlns:p14="http://schemas.microsoft.com/office/powerpoint/2010/main" val="7482467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1: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custDataLst>
      <p:tags r:id="rId1"/>
    </p:custDataLst>
    <p:extLst>
      <p:ext uri="{BB962C8B-B14F-4D97-AF65-F5344CB8AC3E}">
        <p14:creationId xmlns:p14="http://schemas.microsoft.com/office/powerpoint/2010/main" val="15853033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a:xfrm>
            <a:off x="465138" y="960438"/>
            <a:ext cx="8521700" cy="3629025"/>
          </a:xfrm>
        </p:spPr>
        <p:txBody>
          <a:bodyPr/>
          <a:lstStyle/>
          <a:p>
            <a:r>
              <a:rPr lang="en-US" dirty="0"/>
              <a:t>Lesson 2: Deploying Windows Server domain controllers</a:t>
            </a:r>
          </a:p>
        </p:txBody>
      </p:sp>
    </p:spTree>
    <p:custDataLst>
      <p:tags r:id="rId1"/>
    </p:custDataLst>
    <p:extLst>
      <p:ext uri="{BB962C8B-B14F-4D97-AF65-F5344CB8AC3E}">
        <p14:creationId xmlns:p14="http://schemas.microsoft.com/office/powerpoint/2010/main" val="42821459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overview</a:t>
            </a:r>
          </a:p>
        </p:txBody>
      </p:sp>
      <p:sp>
        <p:nvSpPr>
          <p:cNvPr id="3" name="Text Placeholder 2"/>
          <p:cNvSpPr>
            <a:spLocks noGrp="1"/>
          </p:cNvSpPr>
          <p:nvPr>
            <p:ph type="body" idx="1"/>
          </p:nvPr>
        </p:nvSpPr>
        <p:spPr/>
        <p:txBody>
          <a:bodyPr/>
          <a:lstStyle/>
          <a:p>
            <a:pPr marL="0" lvl="1" indent="0">
              <a:buNone/>
            </a:pPr>
            <a:r>
              <a:rPr lang="en-GB" dirty="0"/>
              <a:t>This lesson describes the purpose and functionalities of using domain controllers in a Windows Server environment</a:t>
            </a:r>
          </a:p>
          <a:p>
            <a:pPr lvl="1"/>
            <a:r>
              <a:rPr lang="en-GB" dirty="0"/>
              <a:t>Topics:</a:t>
            </a:r>
          </a:p>
          <a:p>
            <a:pPr lvl="2"/>
            <a:r>
              <a:rPr lang="en-GB" dirty="0"/>
              <a:t>What is a DC?</a:t>
            </a:r>
          </a:p>
          <a:p>
            <a:pPr lvl="2"/>
            <a:r>
              <a:rPr lang="en-GB" dirty="0"/>
              <a:t>What is the global catalog?</a:t>
            </a:r>
          </a:p>
          <a:p>
            <a:pPr lvl="2"/>
            <a:r>
              <a:rPr lang="en-GB" dirty="0"/>
              <a:t>What are operations masters?</a:t>
            </a:r>
          </a:p>
          <a:p>
            <a:pPr lvl="2"/>
            <a:r>
              <a:rPr lang="en-GB" dirty="0"/>
              <a:t>Install a DC</a:t>
            </a:r>
          </a:p>
          <a:p>
            <a:pPr lvl="2"/>
            <a:r>
              <a:rPr lang="en-GB" dirty="0"/>
              <a:t>Upgrade from a previous version of AD DS</a:t>
            </a:r>
          </a:p>
          <a:p>
            <a:pPr lvl="2"/>
            <a:r>
              <a:rPr lang="en-GB" dirty="0"/>
              <a:t>DC cloning</a:t>
            </a:r>
          </a:p>
          <a:p>
            <a:pPr lvl="2"/>
            <a:r>
              <a:rPr lang="en-GB" dirty="0"/>
              <a:t>Overview of DC SRV records</a:t>
            </a:r>
          </a:p>
          <a:p>
            <a:pPr lvl="2"/>
            <a:r>
              <a:rPr lang="en-GB" dirty="0"/>
              <a:t>Demonstration: Explore DC SRV records in DNS</a:t>
            </a:r>
          </a:p>
          <a:p>
            <a:pPr lvl="2"/>
            <a:r>
              <a:rPr lang="en-GB" dirty="0"/>
              <a:t>Transfer and seize roles</a:t>
            </a:r>
          </a:p>
          <a:p>
            <a:pPr lvl="2"/>
            <a:r>
              <a:rPr lang="en-GB" dirty="0"/>
              <a:t>Deploy a DC in Azure IaaS</a:t>
            </a:r>
          </a:p>
          <a:p>
            <a:pPr lvl="1"/>
            <a:endParaRPr lang="en-US" dirty="0"/>
          </a:p>
        </p:txBody>
      </p:sp>
    </p:spTree>
    <p:custDataLst>
      <p:tags r:id="rId1"/>
    </p:custDataLst>
    <p:extLst>
      <p:ext uri="{BB962C8B-B14F-4D97-AF65-F5344CB8AC3E}">
        <p14:creationId xmlns:p14="http://schemas.microsoft.com/office/powerpoint/2010/main" val="3615792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2489-4992-45D1-9821-B0CBD6C476C1}"/>
              </a:ext>
            </a:extLst>
          </p:cNvPr>
          <p:cNvSpPr>
            <a:spLocks noGrp="1"/>
          </p:cNvSpPr>
          <p:nvPr>
            <p:ph type="title"/>
          </p:nvPr>
        </p:nvSpPr>
        <p:spPr/>
        <p:txBody>
          <a:bodyPr/>
          <a:lstStyle/>
          <a:p>
            <a:r>
              <a:rPr lang="en-GB" dirty="0"/>
              <a:t>What is a DC?</a:t>
            </a:r>
          </a:p>
        </p:txBody>
      </p:sp>
      <p:sp>
        <p:nvSpPr>
          <p:cNvPr id="3" name="Text Placeholder 2">
            <a:extLst>
              <a:ext uri="{FF2B5EF4-FFF2-40B4-BE49-F238E27FC236}">
                <a16:creationId xmlns:a16="http://schemas.microsoft.com/office/drawing/2014/main" id="{09BA1868-AFC0-428F-8280-14DE825ACE54}"/>
              </a:ext>
            </a:extLst>
          </p:cNvPr>
          <p:cNvSpPr>
            <a:spLocks noGrp="1"/>
          </p:cNvSpPr>
          <p:nvPr>
            <p:ph type="body" idx="1"/>
          </p:nvPr>
        </p:nvSpPr>
        <p:spPr/>
        <p:txBody>
          <a:bodyPr/>
          <a:lstStyle/>
          <a:p>
            <a:pPr marL="0" lvl="1" indent="0">
              <a:buNone/>
            </a:pPr>
            <a:r>
              <a:rPr lang="en-GB" dirty="0"/>
              <a:t>Domain controllers:</a:t>
            </a:r>
          </a:p>
          <a:p>
            <a:pPr lvl="1"/>
            <a:r>
              <a:rPr lang="en-GB" dirty="0"/>
              <a:t>Are servers that host the AD DS database (</a:t>
            </a:r>
            <a:r>
              <a:rPr lang="en-GB" b="1" dirty="0"/>
              <a:t>Ntds.dit</a:t>
            </a:r>
            <a:r>
              <a:rPr lang="en-GB" dirty="0"/>
              <a:t>) and </a:t>
            </a:r>
            <a:r>
              <a:rPr lang="en-GB" b="1" dirty="0"/>
              <a:t>SYSVOL</a:t>
            </a:r>
          </a:p>
          <a:p>
            <a:pPr lvl="1"/>
            <a:r>
              <a:rPr lang="en-GB" dirty="0"/>
              <a:t>Host the Kerberos authentication service and KDC services to perform authentication</a:t>
            </a:r>
          </a:p>
          <a:p>
            <a:pPr lvl="1"/>
            <a:r>
              <a:rPr lang="en-GB" dirty="0"/>
              <a:t>Have best practices for:</a:t>
            </a:r>
          </a:p>
          <a:p>
            <a:pPr lvl="2"/>
            <a:r>
              <a:rPr lang="en-GB" dirty="0"/>
              <a:t>Availability: </a:t>
            </a:r>
          </a:p>
          <a:p>
            <a:pPr lvl="3"/>
            <a:r>
              <a:rPr lang="en-GB" dirty="0"/>
              <a:t>Use at least two domain controllers in a domain</a:t>
            </a:r>
          </a:p>
          <a:p>
            <a:pPr lvl="2"/>
            <a:r>
              <a:rPr lang="en-GB" dirty="0"/>
              <a:t>Security:</a:t>
            </a:r>
          </a:p>
          <a:p>
            <a:pPr lvl="3"/>
            <a:r>
              <a:rPr lang="en-GB" dirty="0"/>
              <a:t>Use an RODC or BitLocker</a:t>
            </a:r>
          </a:p>
          <a:p>
            <a:endParaRPr lang="en-GB" dirty="0"/>
          </a:p>
          <a:p>
            <a:endParaRPr lang="en-GB" dirty="0"/>
          </a:p>
        </p:txBody>
      </p:sp>
    </p:spTree>
    <p:custDataLst>
      <p:tags r:id="rId1"/>
    </p:custDataLst>
    <p:extLst>
      <p:ext uri="{BB962C8B-B14F-4D97-AF65-F5344CB8AC3E}">
        <p14:creationId xmlns:p14="http://schemas.microsoft.com/office/powerpoint/2010/main" val="66037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4F51-D0B2-427F-A4FA-72B6763E28A7}"/>
              </a:ext>
            </a:extLst>
          </p:cNvPr>
          <p:cNvSpPr>
            <a:spLocks noGrp="1"/>
          </p:cNvSpPr>
          <p:nvPr>
            <p:ph type="title"/>
          </p:nvPr>
        </p:nvSpPr>
        <p:spPr/>
        <p:txBody>
          <a:bodyPr/>
          <a:lstStyle/>
          <a:p>
            <a:r>
              <a:rPr lang="en-GB" dirty="0"/>
              <a:t>What is the global catalog?</a:t>
            </a:r>
          </a:p>
        </p:txBody>
      </p:sp>
      <p:sp>
        <p:nvSpPr>
          <p:cNvPr id="3" name="Text Placeholder 2">
            <a:extLst>
              <a:ext uri="{FF2B5EF4-FFF2-40B4-BE49-F238E27FC236}">
                <a16:creationId xmlns:a16="http://schemas.microsoft.com/office/drawing/2014/main" id="{B82EB346-9010-4059-B18D-09074C5D4E22}"/>
              </a:ext>
            </a:extLst>
          </p:cNvPr>
          <p:cNvSpPr>
            <a:spLocks noGrp="1"/>
          </p:cNvSpPr>
          <p:nvPr>
            <p:ph type="body" idx="1"/>
          </p:nvPr>
        </p:nvSpPr>
        <p:spPr/>
        <p:txBody>
          <a:bodyPr/>
          <a:lstStyle/>
          <a:p>
            <a:pPr lvl="1"/>
            <a:r>
              <a:rPr lang="en-GB" dirty="0"/>
              <a:t>The global catalog:</a:t>
            </a:r>
          </a:p>
          <a:p>
            <a:pPr lvl="2"/>
            <a:r>
              <a:rPr lang="en-GB" dirty="0"/>
              <a:t>Hosts a partial attribute set for other domains in the forest</a:t>
            </a:r>
          </a:p>
          <a:p>
            <a:pPr lvl="2"/>
            <a:r>
              <a:rPr lang="en-GB" dirty="0"/>
              <a:t>Supports queries for objects throughout the forest</a:t>
            </a:r>
          </a:p>
          <a:p>
            <a:pPr lvl="1"/>
            <a:r>
              <a:rPr lang="en-GB" dirty="0"/>
              <a:t>In a single domain, you should configure all the domain controllers to hold a copy of the global catalog</a:t>
            </a:r>
          </a:p>
          <a:p>
            <a:pPr lvl="1"/>
            <a:r>
              <a:rPr lang="en-GB" dirty="0"/>
              <a:t>In a multiple-domain environment, the infrastructure master should not be a global catalog server unless all the domain controllers in the domain are also global catalog servers</a:t>
            </a:r>
          </a:p>
          <a:p>
            <a:pPr lvl="1"/>
            <a:r>
              <a:rPr lang="en-GB" dirty="0"/>
              <a:t>When you have multiple sites, you should also make at least one domain controller at each site a global catalog server</a:t>
            </a:r>
          </a:p>
          <a:p>
            <a:endParaRPr lang="en-GB" dirty="0"/>
          </a:p>
        </p:txBody>
      </p:sp>
    </p:spTree>
    <p:custDataLst>
      <p:tags r:id="rId1"/>
    </p:custDataLst>
    <p:extLst>
      <p:ext uri="{BB962C8B-B14F-4D97-AF65-F5344CB8AC3E}">
        <p14:creationId xmlns:p14="http://schemas.microsoft.com/office/powerpoint/2010/main" val="369077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p:txBody>
          <a:bodyPr/>
          <a:lstStyle/>
          <a:p>
            <a:r>
              <a:rPr lang="en-US" dirty="0"/>
              <a:t>Module 02: </a:t>
            </a:r>
            <a:r>
              <a:rPr lang="en-GB" dirty="0"/>
              <a:t>Identity services in Windows Server</a:t>
            </a:r>
            <a:br>
              <a:rPr lang="en-US" dirty="0"/>
            </a:br>
            <a:endParaRPr lang="en-US" dirty="0"/>
          </a:p>
        </p:txBody>
      </p:sp>
    </p:spTree>
    <p:custDataLst>
      <p:tags r:id="rId1"/>
    </p:custDataLst>
    <p:extLst>
      <p:ext uri="{BB962C8B-B14F-4D97-AF65-F5344CB8AC3E}">
        <p14:creationId xmlns:p14="http://schemas.microsoft.com/office/powerpoint/2010/main" val="3720938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2456-EBC8-4A74-8EF1-51F380A569DD}"/>
              </a:ext>
            </a:extLst>
          </p:cNvPr>
          <p:cNvSpPr>
            <a:spLocks noGrp="1"/>
          </p:cNvSpPr>
          <p:nvPr>
            <p:ph type="title"/>
          </p:nvPr>
        </p:nvSpPr>
        <p:spPr/>
        <p:txBody>
          <a:bodyPr/>
          <a:lstStyle/>
          <a:p>
            <a:r>
              <a:rPr lang="en-GB" dirty="0"/>
              <a:t>What are operations masters?</a:t>
            </a:r>
          </a:p>
        </p:txBody>
      </p:sp>
      <p:sp>
        <p:nvSpPr>
          <p:cNvPr id="3" name="Text Placeholder 2">
            <a:extLst>
              <a:ext uri="{FF2B5EF4-FFF2-40B4-BE49-F238E27FC236}">
                <a16:creationId xmlns:a16="http://schemas.microsoft.com/office/drawing/2014/main" id="{D090E7C4-8DED-4671-BA23-6FB42F4306EA}"/>
              </a:ext>
            </a:extLst>
          </p:cNvPr>
          <p:cNvSpPr>
            <a:spLocks noGrp="1"/>
          </p:cNvSpPr>
          <p:nvPr>
            <p:ph type="body" idx="1"/>
          </p:nvPr>
        </p:nvSpPr>
        <p:spPr/>
        <p:txBody>
          <a:bodyPr/>
          <a:lstStyle/>
          <a:p>
            <a:pPr lvl="1"/>
            <a:r>
              <a:rPr lang="en-GB" dirty="0"/>
              <a:t>In the multimaster replication model, some operations must be single master operations</a:t>
            </a:r>
          </a:p>
          <a:p>
            <a:pPr lvl="1"/>
            <a:r>
              <a:rPr lang="en-GB" dirty="0"/>
              <a:t>Many terms are used for single master operations in AD DS, including:</a:t>
            </a:r>
          </a:p>
          <a:p>
            <a:pPr lvl="2"/>
            <a:r>
              <a:rPr lang="en-GB" dirty="0"/>
              <a:t>Operations master (or operations master role)</a:t>
            </a:r>
          </a:p>
          <a:p>
            <a:pPr lvl="2"/>
            <a:r>
              <a:rPr lang="en-GB" dirty="0"/>
              <a:t>Single master role</a:t>
            </a:r>
          </a:p>
          <a:p>
            <a:pPr lvl="2"/>
            <a:r>
              <a:rPr lang="en-GB" dirty="0"/>
              <a:t>FSMO</a:t>
            </a:r>
          </a:p>
          <a:p>
            <a:endParaRPr lang="en-GB" dirty="0"/>
          </a:p>
          <a:p>
            <a:endParaRPr lang="en-GB" dirty="0"/>
          </a:p>
          <a:p>
            <a:endParaRPr lang="en-GB" dirty="0"/>
          </a:p>
          <a:p>
            <a:endParaRPr lang="en-GB" dirty="0"/>
          </a:p>
          <a:p>
            <a:endParaRPr lang="en-GB" dirty="0"/>
          </a:p>
        </p:txBody>
      </p:sp>
      <p:sp>
        <p:nvSpPr>
          <p:cNvPr id="4" name="AutoShape 3">
            <a:extLst>
              <a:ext uri="{FF2B5EF4-FFF2-40B4-BE49-F238E27FC236}">
                <a16:creationId xmlns:a16="http://schemas.microsoft.com/office/drawing/2014/main" id="{6A304D7C-5459-404D-AD4F-872DD5D7E039}"/>
              </a:ext>
            </a:extLst>
          </p:cNvPr>
          <p:cNvSpPr>
            <a:spLocks noChangeArrowheads="1"/>
          </p:cNvSpPr>
          <p:nvPr/>
        </p:nvSpPr>
        <p:spPr bwMode="auto">
          <a:xfrm>
            <a:off x="2217430" y="4064869"/>
            <a:ext cx="7662138" cy="512370"/>
          </a:xfrm>
          <a:prstGeom prst="roundRect">
            <a:avLst>
              <a:gd name="adj" fmla="val 4167"/>
            </a:avLst>
          </a:prstGeom>
          <a:ln w="22225">
            <a:solidFill>
              <a:srgbClr val="569AD2"/>
            </a:solidFill>
            <a:headEnd/>
            <a:tailEnd/>
          </a:ln>
        </p:spPr>
        <p:style>
          <a:lnRef idx="2">
            <a:schemeClr val="dk1"/>
          </a:lnRef>
          <a:fillRef idx="1">
            <a:schemeClr val="lt1"/>
          </a:fillRef>
          <a:effectRef idx="0">
            <a:schemeClr val="dk1"/>
          </a:effectRef>
          <a:fontRef idx="minor">
            <a:schemeClr val="dk1"/>
          </a:fontRef>
        </p:style>
        <p:txBody>
          <a:bodyPr/>
          <a:lstStyle/>
          <a:p>
            <a:pPr lvl="0" algn="ctr" fontAlgn="base">
              <a:spcBef>
                <a:spcPct val="0"/>
              </a:spcBef>
              <a:spcAft>
                <a:spcPct val="0"/>
              </a:spcAft>
              <a:buClr>
                <a:srgbClr val="0070C0"/>
              </a:buClr>
              <a:buSzPct val="120000"/>
            </a:pPr>
            <a:r>
              <a:rPr lang="en-US" sz="2000" dirty="0">
                <a:solidFill>
                  <a:srgbClr val="000000"/>
                </a:solidFill>
                <a:latin typeface="Segoe UI" pitchFamily="34" charset="0"/>
                <a:ea typeface="Segoe UI" pitchFamily="34" charset="0"/>
                <a:cs typeface="Segoe UI" pitchFamily="34" charset="0"/>
              </a:rPr>
              <a:t>The five FSMOs</a:t>
            </a:r>
          </a:p>
        </p:txBody>
      </p:sp>
      <p:sp>
        <p:nvSpPr>
          <p:cNvPr id="5" name="Rounded Rectangle 844806">
            <a:extLst>
              <a:ext uri="{FF2B5EF4-FFF2-40B4-BE49-F238E27FC236}">
                <a16:creationId xmlns:a16="http://schemas.microsoft.com/office/drawing/2014/main" id="{3D23FC39-4527-450B-B200-2BE765D7958F}"/>
              </a:ext>
            </a:extLst>
          </p:cNvPr>
          <p:cNvSpPr>
            <a:spLocks noChangeArrowheads="1"/>
          </p:cNvSpPr>
          <p:nvPr/>
        </p:nvSpPr>
        <p:spPr bwMode="auto">
          <a:xfrm>
            <a:off x="2210028" y="4577238"/>
            <a:ext cx="3874612" cy="1849830"/>
          </a:xfrm>
          <a:prstGeom prst="roundRect">
            <a:avLst>
              <a:gd name="adj" fmla="val 4167"/>
            </a:avLst>
          </a:prstGeom>
          <a:ln w="22225">
            <a:solidFill>
              <a:srgbClr val="569AD2"/>
            </a:solidFill>
            <a:headEnd/>
            <a:tailEnd/>
          </a:ln>
        </p:spPr>
        <p:style>
          <a:lnRef idx="2">
            <a:schemeClr val="dk1"/>
          </a:lnRef>
          <a:fillRef idx="1">
            <a:schemeClr val="lt1"/>
          </a:fillRef>
          <a:effectRef idx="0">
            <a:schemeClr val="dk1"/>
          </a:effectRef>
          <a:fontRef idx="minor">
            <a:schemeClr val="dk1"/>
          </a:fontRef>
        </p:style>
        <p:txBody>
          <a:bodyPr anchor="t" anchorCtr="0"/>
          <a:lstStyle/>
          <a:p>
            <a:pPr marL="0" lvl="1" eaLnBrk="0" fontAlgn="base" hangingPunct="0">
              <a:lnSpc>
                <a:spcPct val="90000"/>
              </a:lnSpc>
              <a:spcBef>
                <a:spcPct val="40000"/>
              </a:spcBef>
              <a:spcAft>
                <a:spcPct val="0"/>
              </a:spcAft>
              <a:buClr>
                <a:srgbClr val="006699"/>
              </a:buClr>
            </a:pPr>
            <a:r>
              <a:rPr lang="en-US" altLang="zh-TW" sz="2000" dirty="0">
                <a:solidFill>
                  <a:srgbClr val="000000"/>
                </a:solidFill>
                <a:latin typeface="Segoe UI" pitchFamily="34" charset="0"/>
                <a:ea typeface="Segoe UI" pitchFamily="34" charset="0"/>
                <a:cs typeface="Segoe UI" pitchFamily="34" charset="0"/>
              </a:rPr>
              <a:t>Forest:</a:t>
            </a:r>
          </a:p>
          <a:p>
            <a:pPr marL="182880" lvl="2" indent="-342900" eaLnBrk="0" fontAlgn="base" hangingPunct="0">
              <a:lnSpc>
                <a:spcPct val="90000"/>
              </a:lnSpc>
              <a:spcBef>
                <a:spcPct val="40000"/>
              </a:spcBef>
              <a:spcAft>
                <a:spcPct val="0"/>
              </a:spcAft>
              <a:buClr>
                <a:srgbClr val="0070C0"/>
              </a:buClr>
              <a:buFont typeface="Arial" panose="020B0604020202020204" pitchFamily="34" charset="0"/>
              <a:buChar char="•"/>
            </a:pPr>
            <a:r>
              <a:rPr lang="en-US" altLang="zh-TW" sz="2000" dirty="0">
                <a:solidFill>
                  <a:srgbClr val="000000"/>
                </a:solidFill>
                <a:latin typeface="Segoe UI" pitchFamily="34" charset="0"/>
                <a:ea typeface="Segoe UI" pitchFamily="34" charset="0"/>
                <a:cs typeface="Segoe UI" pitchFamily="34" charset="0"/>
              </a:rPr>
              <a:t>Domain naming master</a:t>
            </a:r>
          </a:p>
          <a:p>
            <a:pPr marL="182880" lvl="2" indent="-342900" eaLnBrk="0" fontAlgn="base" hangingPunct="0">
              <a:lnSpc>
                <a:spcPct val="90000"/>
              </a:lnSpc>
              <a:spcBef>
                <a:spcPct val="40000"/>
              </a:spcBef>
              <a:spcAft>
                <a:spcPct val="0"/>
              </a:spcAft>
              <a:buClr>
                <a:srgbClr val="0070C0"/>
              </a:buClr>
              <a:buFont typeface="Arial" panose="020B0604020202020204" pitchFamily="34" charset="0"/>
              <a:buChar char="•"/>
            </a:pPr>
            <a:r>
              <a:rPr lang="en-US" altLang="zh-TW" sz="2000" dirty="0">
                <a:solidFill>
                  <a:srgbClr val="000000"/>
                </a:solidFill>
                <a:latin typeface="Segoe UI" pitchFamily="34" charset="0"/>
                <a:ea typeface="Segoe UI" pitchFamily="34" charset="0"/>
                <a:cs typeface="Segoe UI" pitchFamily="34" charset="0"/>
              </a:rPr>
              <a:t>Schema master</a:t>
            </a:r>
            <a:endParaRPr lang="en-US" altLang="zh-TW" sz="2400" dirty="0">
              <a:solidFill>
                <a:srgbClr val="000000"/>
              </a:solidFill>
              <a:latin typeface="Segoe UI" pitchFamily="34" charset="0"/>
              <a:ea typeface="Segoe UI" pitchFamily="34" charset="0"/>
              <a:cs typeface="Segoe UI" pitchFamily="34" charset="0"/>
            </a:endParaRPr>
          </a:p>
        </p:txBody>
      </p:sp>
      <p:sp>
        <p:nvSpPr>
          <p:cNvPr id="6" name="Rounded Rectangle 844806">
            <a:extLst>
              <a:ext uri="{FF2B5EF4-FFF2-40B4-BE49-F238E27FC236}">
                <a16:creationId xmlns:a16="http://schemas.microsoft.com/office/drawing/2014/main" id="{23086F88-A8F2-44AD-95E8-73F76C755736}"/>
              </a:ext>
            </a:extLst>
          </p:cNvPr>
          <p:cNvSpPr>
            <a:spLocks noChangeArrowheads="1"/>
          </p:cNvSpPr>
          <p:nvPr/>
        </p:nvSpPr>
        <p:spPr bwMode="auto">
          <a:xfrm>
            <a:off x="6092041" y="4577238"/>
            <a:ext cx="3787527" cy="1849830"/>
          </a:xfrm>
          <a:prstGeom prst="roundRect">
            <a:avLst>
              <a:gd name="adj" fmla="val 4167"/>
            </a:avLst>
          </a:prstGeom>
          <a:ln w="22225">
            <a:solidFill>
              <a:srgbClr val="569AD2"/>
            </a:solidFill>
            <a:headEnd/>
            <a:tailEnd/>
          </a:ln>
        </p:spPr>
        <p:style>
          <a:lnRef idx="2">
            <a:schemeClr val="dk1"/>
          </a:lnRef>
          <a:fillRef idx="1">
            <a:schemeClr val="lt1"/>
          </a:fillRef>
          <a:effectRef idx="0">
            <a:schemeClr val="dk1"/>
          </a:effectRef>
          <a:fontRef idx="minor">
            <a:schemeClr val="dk1"/>
          </a:fontRef>
        </p:style>
        <p:txBody>
          <a:bodyPr anchor="t" anchorCtr="0"/>
          <a:lstStyle/>
          <a:p>
            <a:pPr marL="0" lvl="1" eaLnBrk="0" fontAlgn="base" hangingPunct="0">
              <a:lnSpc>
                <a:spcPct val="90000"/>
              </a:lnSpc>
              <a:spcBef>
                <a:spcPct val="40000"/>
              </a:spcBef>
              <a:spcAft>
                <a:spcPct val="0"/>
              </a:spcAft>
              <a:buClr>
                <a:srgbClr val="006699"/>
              </a:buClr>
            </a:pPr>
            <a:r>
              <a:rPr lang="en-US" altLang="zh-TW" sz="2000" dirty="0">
                <a:solidFill>
                  <a:srgbClr val="000000"/>
                </a:solidFill>
                <a:latin typeface="Segoe UI" pitchFamily="34" charset="0"/>
                <a:ea typeface="Segoe UI" pitchFamily="34" charset="0"/>
                <a:cs typeface="Segoe UI" pitchFamily="34" charset="0"/>
              </a:rPr>
              <a:t>Domain:</a:t>
            </a:r>
          </a:p>
          <a:p>
            <a:pPr marL="182880" lvl="2" indent="-347472" eaLnBrk="0" fontAlgn="base" hangingPunct="0">
              <a:spcBef>
                <a:spcPts val="600"/>
              </a:spcBef>
              <a:spcAft>
                <a:spcPct val="0"/>
              </a:spcAft>
              <a:buClr>
                <a:srgbClr val="0070C0"/>
              </a:buClr>
              <a:buFontTx/>
              <a:buChar char="•"/>
            </a:pPr>
            <a:r>
              <a:rPr lang="en-US" altLang="zh-TW" sz="2000" dirty="0">
                <a:solidFill>
                  <a:srgbClr val="000000"/>
                </a:solidFill>
                <a:latin typeface="Segoe UI" pitchFamily="34" charset="0"/>
                <a:ea typeface="Segoe UI" pitchFamily="34" charset="0"/>
                <a:cs typeface="Segoe UI" pitchFamily="34" charset="0"/>
              </a:rPr>
              <a:t>RID master</a:t>
            </a:r>
          </a:p>
          <a:p>
            <a:pPr marL="182880" lvl="2" indent="-347472" eaLnBrk="0" fontAlgn="base" hangingPunct="0">
              <a:spcBef>
                <a:spcPts val="600"/>
              </a:spcBef>
              <a:spcAft>
                <a:spcPct val="0"/>
              </a:spcAft>
              <a:buClr>
                <a:srgbClr val="0070C0"/>
              </a:buClr>
              <a:buFontTx/>
              <a:buChar char="•"/>
            </a:pPr>
            <a:r>
              <a:rPr lang="en-US" altLang="zh-TW" sz="2000" dirty="0">
                <a:solidFill>
                  <a:srgbClr val="000000"/>
                </a:solidFill>
                <a:latin typeface="Segoe UI" pitchFamily="34" charset="0"/>
                <a:ea typeface="Segoe UI" pitchFamily="34" charset="0"/>
                <a:cs typeface="Segoe UI" pitchFamily="34" charset="0"/>
              </a:rPr>
              <a:t>Infrastructure master</a:t>
            </a:r>
          </a:p>
          <a:p>
            <a:pPr marL="182880" lvl="2" indent="-347472" eaLnBrk="0" fontAlgn="base" hangingPunct="0">
              <a:spcBef>
                <a:spcPts val="600"/>
              </a:spcBef>
              <a:spcAft>
                <a:spcPct val="0"/>
              </a:spcAft>
              <a:buClr>
                <a:srgbClr val="0070C0"/>
              </a:buClr>
              <a:buFontTx/>
              <a:buChar char="•"/>
            </a:pPr>
            <a:r>
              <a:rPr lang="en-US" altLang="zh-TW" sz="2000" dirty="0">
                <a:solidFill>
                  <a:srgbClr val="000000"/>
                </a:solidFill>
                <a:latin typeface="Segoe UI" pitchFamily="34" charset="0"/>
                <a:ea typeface="Segoe UI" pitchFamily="34" charset="0"/>
                <a:cs typeface="Segoe UI" pitchFamily="34" charset="0"/>
              </a:rPr>
              <a:t>PDC emulator master</a:t>
            </a:r>
          </a:p>
        </p:txBody>
      </p:sp>
    </p:spTree>
    <p:custDataLst>
      <p:tags r:id="rId1"/>
    </p:custDataLst>
    <p:extLst>
      <p:ext uri="{BB962C8B-B14F-4D97-AF65-F5344CB8AC3E}">
        <p14:creationId xmlns:p14="http://schemas.microsoft.com/office/powerpoint/2010/main" val="279949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758B-B7A8-4E5B-88D3-1317CA16815B}"/>
              </a:ext>
            </a:extLst>
          </p:cNvPr>
          <p:cNvSpPr>
            <a:spLocks noGrp="1"/>
          </p:cNvSpPr>
          <p:nvPr>
            <p:ph type="title"/>
          </p:nvPr>
        </p:nvSpPr>
        <p:spPr/>
        <p:txBody>
          <a:bodyPr/>
          <a:lstStyle/>
          <a:p>
            <a:r>
              <a:rPr lang="en-GB" dirty="0"/>
              <a:t>Install a DC</a:t>
            </a:r>
          </a:p>
        </p:txBody>
      </p:sp>
      <p:sp>
        <p:nvSpPr>
          <p:cNvPr id="3" name="Text Placeholder 2">
            <a:extLst>
              <a:ext uri="{FF2B5EF4-FFF2-40B4-BE49-F238E27FC236}">
                <a16:creationId xmlns:a16="http://schemas.microsoft.com/office/drawing/2014/main" id="{BD0F0DB0-6A0C-440F-9500-BB826E5F62D1}"/>
              </a:ext>
            </a:extLst>
          </p:cNvPr>
          <p:cNvSpPr>
            <a:spLocks noGrp="1"/>
          </p:cNvSpPr>
          <p:nvPr>
            <p:ph type="body" idx="1"/>
          </p:nvPr>
        </p:nvSpPr>
        <p:spPr>
          <a:xfrm>
            <a:off x="465138" y="1463040"/>
            <a:ext cx="4192587" cy="4717143"/>
          </a:xfrm>
        </p:spPr>
        <p:txBody>
          <a:bodyPr/>
          <a:lstStyle/>
          <a:p>
            <a:pPr lvl="1"/>
            <a:r>
              <a:rPr lang="en-GB" dirty="0"/>
              <a:t>Install a domain controller from Server Manager</a:t>
            </a:r>
          </a:p>
          <a:p>
            <a:pPr lvl="1"/>
            <a:r>
              <a:rPr lang="en-GB" dirty="0"/>
              <a:t>Install a domain controller on a Server Core installation of Windows Server</a:t>
            </a:r>
          </a:p>
          <a:p>
            <a:pPr lvl="1"/>
            <a:r>
              <a:rPr lang="en-GB" dirty="0"/>
              <a:t>Install a domain controller by installing from media</a:t>
            </a:r>
          </a:p>
        </p:txBody>
      </p:sp>
      <p:pic>
        <p:nvPicPr>
          <p:cNvPr id="4" name="Picture 3" descr="A screenshot of the Deployment Configuration page of the Active Directory Domain Services Configuration Wizard. The installer has chosen Add a domain controller to an existing domain. ">
            <a:extLst>
              <a:ext uri="{FF2B5EF4-FFF2-40B4-BE49-F238E27FC236}">
                <a16:creationId xmlns:a16="http://schemas.microsoft.com/office/drawing/2014/main" id="{82C4FB72-88D4-4437-8EC8-F2856BC70569}"/>
              </a:ext>
            </a:extLst>
          </p:cNvPr>
          <p:cNvPicPr>
            <a:picLocks noChangeAspect="1"/>
          </p:cNvPicPr>
          <p:nvPr/>
        </p:nvPicPr>
        <p:blipFill>
          <a:blip r:embed="rId4"/>
          <a:stretch>
            <a:fillRect/>
          </a:stretch>
        </p:blipFill>
        <p:spPr>
          <a:xfrm>
            <a:off x="4866121" y="1154611"/>
            <a:ext cx="7248525" cy="5334000"/>
          </a:xfrm>
          <a:prstGeom prst="rect">
            <a:avLst/>
          </a:prstGeom>
          <a:ln w="12700">
            <a:solidFill>
              <a:schemeClr val="tx1"/>
            </a:solidFill>
          </a:ln>
        </p:spPr>
      </p:pic>
    </p:spTree>
    <p:custDataLst>
      <p:tags r:id="rId1"/>
    </p:custDataLst>
    <p:extLst>
      <p:ext uri="{BB962C8B-B14F-4D97-AF65-F5344CB8AC3E}">
        <p14:creationId xmlns:p14="http://schemas.microsoft.com/office/powerpoint/2010/main" val="3054896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4732-A286-44C2-AC27-7CFEFACA052D}"/>
              </a:ext>
            </a:extLst>
          </p:cNvPr>
          <p:cNvSpPr>
            <a:spLocks noGrp="1"/>
          </p:cNvSpPr>
          <p:nvPr>
            <p:ph type="title"/>
          </p:nvPr>
        </p:nvSpPr>
        <p:spPr/>
        <p:txBody>
          <a:bodyPr/>
          <a:lstStyle/>
          <a:p>
            <a:r>
              <a:rPr lang="en-GB" dirty="0"/>
              <a:t>Upgrade from a previous version of AD DS</a:t>
            </a:r>
          </a:p>
        </p:txBody>
      </p:sp>
      <p:sp>
        <p:nvSpPr>
          <p:cNvPr id="3" name="Text Placeholder 2">
            <a:extLst>
              <a:ext uri="{FF2B5EF4-FFF2-40B4-BE49-F238E27FC236}">
                <a16:creationId xmlns:a16="http://schemas.microsoft.com/office/drawing/2014/main" id="{3CB37F51-0A36-49EA-8F1A-012B57FE3835}"/>
              </a:ext>
            </a:extLst>
          </p:cNvPr>
          <p:cNvSpPr>
            <a:spLocks noGrp="1"/>
          </p:cNvSpPr>
          <p:nvPr>
            <p:ph type="body" idx="1"/>
          </p:nvPr>
        </p:nvSpPr>
        <p:spPr/>
        <p:txBody>
          <a:bodyPr/>
          <a:lstStyle/>
          <a:p>
            <a:r>
              <a:rPr lang="en-GB" dirty="0"/>
              <a:t>You have two options for upgrading AD DS to Windows Server 2019:</a:t>
            </a:r>
          </a:p>
          <a:p>
            <a:pPr lvl="1"/>
            <a:r>
              <a:rPr lang="en-GB" dirty="0"/>
              <a:t>Perform an in-place upgrade from Windows Server 2008 or later to Windows Server 2019:</a:t>
            </a:r>
          </a:p>
          <a:p>
            <a:pPr lvl="2"/>
            <a:r>
              <a:rPr lang="en-GB" dirty="0"/>
              <a:t>Benefit: Except for the prerequisite checks, all the files and programs stay in place, and no additional work is required</a:t>
            </a:r>
          </a:p>
          <a:p>
            <a:pPr lvl="2"/>
            <a:r>
              <a:rPr lang="en-GB" dirty="0"/>
              <a:t>Risk: It might leave obsolete files and dynamic-link libraries</a:t>
            </a:r>
          </a:p>
          <a:p>
            <a:pPr lvl="1"/>
            <a:r>
              <a:rPr lang="en-GB" dirty="0"/>
              <a:t>Introduce a new server running Windows Server 2019 into the domain, and then promote it to be a domain controller (this option is usually preferred):</a:t>
            </a:r>
          </a:p>
          <a:p>
            <a:pPr lvl="2"/>
            <a:r>
              <a:rPr lang="en-GB" dirty="0"/>
              <a:t>Benefit: The new server has no obsolete files and settings</a:t>
            </a:r>
          </a:p>
          <a:p>
            <a:pPr lvl="2"/>
            <a:r>
              <a:rPr lang="en-GB" dirty="0"/>
              <a:t>Risk: It might require additional work to migrate administrators’ files and settings</a:t>
            </a:r>
          </a:p>
          <a:p>
            <a:endParaRPr lang="en-GB" dirty="0"/>
          </a:p>
        </p:txBody>
      </p:sp>
    </p:spTree>
    <p:custDataLst>
      <p:tags r:id="rId1"/>
    </p:custDataLst>
    <p:extLst>
      <p:ext uri="{BB962C8B-B14F-4D97-AF65-F5344CB8AC3E}">
        <p14:creationId xmlns:p14="http://schemas.microsoft.com/office/powerpoint/2010/main" val="3739642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A27D-B76F-4C0E-8CC8-9F704FE7C262}"/>
              </a:ext>
            </a:extLst>
          </p:cNvPr>
          <p:cNvSpPr>
            <a:spLocks noGrp="1"/>
          </p:cNvSpPr>
          <p:nvPr>
            <p:ph type="title"/>
          </p:nvPr>
        </p:nvSpPr>
        <p:spPr/>
        <p:txBody>
          <a:bodyPr/>
          <a:lstStyle/>
          <a:p>
            <a:r>
              <a:rPr lang="en-GB" dirty="0"/>
              <a:t>DC cloning</a:t>
            </a:r>
          </a:p>
        </p:txBody>
      </p:sp>
      <p:sp>
        <p:nvSpPr>
          <p:cNvPr id="3" name="Text Placeholder 2">
            <a:extLst>
              <a:ext uri="{FF2B5EF4-FFF2-40B4-BE49-F238E27FC236}">
                <a16:creationId xmlns:a16="http://schemas.microsoft.com/office/drawing/2014/main" id="{639B36EE-144E-4F33-85BD-D7D5684FB5F6}"/>
              </a:ext>
            </a:extLst>
          </p:cNvPr>
          <p:cNvSpPr>
            <a:spLocks noGrp="1"/>
          </p:cNvSpPr>
          <p:nvPr>
            <p:ph type="body" idx="1"/>
          </p:nvPr>
        </p:nvSpPr>
        <p:spPr/>
        <p:txBody>
          <a:bodyPr/>
          <a:lstStyle/>
          <a:p>
            <a:pPr lvl="1"/>
            <a:r>
              <a:rPr lang="en-GB" dirty="0"/>
              <a:t>You might clone domain controllers for:</a:t>
            </a:r>
          </a:p>
          <a:p>
            <a:pPr lvl="2"/>
            <a:r>
              <a:rPr lang="en-GB" dirty="0"/>
              <a:t>Rapid deployment</a:t>
            </a:r>
          </a:p>
          <a:p>
            <a:pPr lvl="2"/>
            <a:r>
              <a:rPr lang="en-GB" dirty="0"/>
              <a:t>Private clouds</a:t>
            </a:r>
          </a:p>
          <a:p>
            <a:pPr lvl="2"/>
            <a:r>
              <a:rPr lang="en-GB" dirty="0"/>
              <a:t>Recovery strategies</a:t>
            </a:r>
          </a:p>
          <a:p>
            <a:pPr lvl="1"/>
            <a:r>
              <a:rPr lang="en-GB" dirty="0"/>
              <a:t>To clone a source domain controller:</a:t>
            </a:r>
          </a:p>
          <a:p>
            <a:pPr lvl="2"/>
            <a:r>
              <a:rPr lang="en-GB" dirty="0"/>
              <a:t>Add the domain controller to the Cloneable Domain Controllers group</a:t>
            </a:r>
          </a:p>
          <a:p>
            <a:pPr lvl="2"/>
            <a:r>
              <a:rPr lang="en-GB" dirty="0"/>
              <a:t>Verify app and service compatibility</a:t>
            </a:r>
          </a:p>
          <a:p>
            <a:pPr lvl="2"/>
            <a:r>
              <a:rPr lang="en-GB" dirty="0"/>
              <a:t>Create a </a:t>
            </a:r>
            <a:r>
              <a:rPr lang="en-GB" b="1" dirty="0"/>
              <a:t>DCCloneConfig.xml</a:t>
            </a:r>
            <a:r>
              <a:rPr lang="en-GB" dirty="0"/>
              <a:t> file</a:t>
            </a:r>
          </a:p>
          <a:p>
            <a:pPr lvl="2"/>
            <a:r>
              <a:rPr lang="en-GB" dirty="0"/>
              <a:t>Export it once, and then create as many clones as needed</a:t>
            </a:r>
          </a:p>
          <a:p>
            <a:pPr lvl="2"/>
            <a:r>
              <a:rPr lang="en-GB" dirty="0"/>
              <a:t>Start the clones</a:t>
            </a:r>
          </a:p>
          <a:p>
            <a:endParaRPr lang="en-GB" dirty="0"/>
          </a:p>
          <a:p>
            <a:endParaRPr lang="en-GB" dirty="0"/>
          </a:p>
        </p:txBody>
      </p:sp>
    </p:spTree>
    <p:custDataLst>
      <p:tags r:id="rId1"/>
    </p:custDataLst>
    <p:extLst>
      <p:ext uri="{BB962C8B-B14F-4D97-AF65-F5344CB8AC3E}">
        <p14:creationId xmlns:p14="http://schemas.microsoft.com/office/powerpoint/2010/main" val="3805631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B07A-3DA5-492F-A055-C6226DCEE644}"/>
              </a:ext>
            </a:extLst>
          </p:cNvPr>
          <p:cNvSpPr>
            <a:spLocks noGrp="1"/>
          </p:cNvSpPr>
          <p:nvPr>
            <p:ph type="title"/>
          </p:nvPr>
        </p:nvSpPr>
        <p:spPr/>
        <p:txBody>
          <a:bodyPr/>
          <a:lstStyle/>
          <a:p>
            <a:r>
              <a:rPr lang="en-GB" dirty="0"/>
              <a:t>Overview of DC SRV records</a:t>
            </a:r>
          </a:p>
        </p:txBody>
      </p:sp>
      <p:pic>
        <p:nvPicPr>
          <p:cNvPr id="4" name="Picture 3" descr="A screenshot of the DNS Manager console. The administrator has selected the _tcp node, and three records are displayed. ">
            <a:extLst>
              <a:ext uri="{FF2B5EF4-FFF2-40B4-BE49-F238E27FC236}">
                <a16:creationId xmlns:a16="http://schemas.microsoft.com/office/drawing/2014/main" id="{2D0CF697-DE49-4156-999A-C146198FF2FC}"/>
              </a:ext>
            </a:extLst>
          </p:cNvPr>
          <p:cNvPicPr>
            <a:picLocks noChangeAspect="1"/>
          </p:cNvPicPr>
          <p:nvPr/>
        </p:nvPicPr>
        <p:blipFill>
          <a:blip r:embed="rId4"/>
          <a:stretch>
            <a:fillRect/>
          </a:stretch>
        </p:blipFill>
        <p:spPr>
          <a:xfrm>
            <a:off x="1161762" y="1210831"/>
            <a:ext cx="7233912" cy="5216237"/>
          </a:xfrm>
          <a:prstGeom prst="rect">
            <a:avLst/>
          </a:prstGeom>
          <a:ln w="12700">
            <a:solidFill>
              <a:schemeClr val="tx1"/>
            </a:solidFill>
          </a:ln>
        </p:spPr>
      </p:pic>
      <p:pic>
        <p:nvPicPr>
          <p:cNvPr id="6" name="Picture 5" descr="A screenshot of the _kerberos Properties dialog box. The administrator has selected the Kerberos record in DNS. ">
            <a:extLst>
              <a:ext uri="{FF2B5EF4-FFF2-40B4-BE49-F238E27FC236}">
                <a16:creationId xmlns:a16="http://schemas.microsoft.com/office/drawing/2014/main" id="{7C774CE1-3BDC-40C1-BFBB-801233723CDD}"/>
              </a:ext>
            </a:extLst>
          </p:cNvPr>
          <p:cNvPicPr>
            <a:picLocks noChangeAspect="1"/>
          </p:cNvPicPr>
          <p:nvPr/>
        </p:nvPicPr>
        <p:blipFill>
          <a:blip r:embed="rId5"/>
          <a:stretch>
            <a:fillRect/>
          </a:stretch>
        </p:blipFill>
        <p:spPr>
          <a:xfrm>
            <a:off x="7464713" y="2325087"/>
            <a:ext cx="3810000" cy="4333875"/>
          </a:xfrm>
          <a:prstGeom prst="rect">
            <a:avLst/>
          </a:prstGeom>
          <a:ln w="12700">
            <a:solidFill>
              <a:schemeClr val="tx1"/>
            </a:solidFill>
          </a:ln>
        </p:spPr>
      </p:pic>
    </p:spTree>
    <p:custDataLst>
      <p:tags r:id="rId1"/>
    </p:custDataLst>
    <p:extLst>
      <p:ext uri="{BB962C8B-B14F-4D97-AF65-F5344CB8AC3E}">
        <p14:creationId xmlns:p14="http://schemas.microsoft.com/office/powerpoint/2010/main" val="1853693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a:xfrm>
            <a:off x="438912" y="3002086"/>
            <a:ext cx="5541264" cy="1828800"/>
          </a:xfrm>
        </p:spPr>
        <p:txBody>
          <a:bodyPr/>
          <a:lstStyle/>
          <a:p>
            <a:r>
              <a:rPr lang="en-US" dirty="0"/>
              <a:t>Demonstration: Explore DC SRV records in DNS</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a:xfrm>
            <a:off x="438912" y="4849174"/>
            <a:ext cx="5541264" cy="1688724"/>
          </a:xfrm>
        </p:spPr>
        <p:txBody>
          <a:bodyPr/>
          <a:lstStyle/>
          <a:p>
            <a:r>
              <a:rPr lang="en-GB" dirty="0"/>
              <a:t>Use DNS Manager to view SRV records</a:t>
            </a:r>
          </a:p>
        </p:txBody>
      </p:sp>
    </p:spTree>
    <p:custDataLst>
      <p:tags r:id="rId1"/>
    </p:custDataLst>
    <p:extLst>
      <p:ext uri="{BB962C8B-B14F-4D97-AF65-F5344CB8AC3E}">
        <p14:creationId xmlns:p14="http://schemas.microsoft.com/office/powerpoint/2010/main" val="979001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BA7E-E7E8-4B2B-AF6E-8F2FFCCAC84B}"/>
              </a:ext>
            </a:extLst>
          </p:cNvPr>
          <p:cNvSpPr>
            <a:spLocks noGrp="1"/>
          </p:cNvSpPr>
          <p:nvPr>
            <p:ph type="title"/>
          </p:nvPr>
        </p:nvSpPr>
        <p:spPr/>
        <p:txBody>
          <a:bodyPr/>
          <a:lstStyle/>
          <a:p>
            <a:r>
              <a:rPr lang="en-GB" dirty="0"/>
              <a:t>Transfer and seize roles</a:t>
            </a:r>
          </a:p>
        </p:txBody>
      </p:sp>
      <p:sp>
        <p:nvSpPr>
          <p:cNvPr id="3" name="Text Placeholder 2">
            <a:extLst>
              <a:ext uri="{FF2B5EF4-FFF2-40B4-BE49-F238E27FC236}">
                <a16:creationId xmlns:a16="http://schemas.microsoft.com/office/drawing/2014/main" id="{F0A7CA18-6E1D-403A-A48B-7BB3B6176074}"/>
              </a:ext>
            </a:extLst>
          </p:cNvPr>
          <p:cNvSpPr>
            <a:spLocks noGrp="1"/>
          </p:cNvSpPr>
          <p:nvPr>
            <p:ph type="body" idx="1"/>
          </p:nvPr>
        </p:nvSpPr>
        <p:spPr/>
        <p:txBody>
          <a:bodyPr/>
          <a:lstStyle/>
          <a:p>
            <a:pPr lvl="1"/>
            <a:r>
              <a:rPr lang="en-GB" dirty="0"/>
              <a:t>Transferring is:</a:t>
            </a:r>
          </a:p>
          <a:p>
            <a:pPr lvl="2"/>
            <a:r>
              <a:rPr lang="en-GB" dirty="0"/>
              <a:t>Planned</a:t>
            </a:r>
          </a:p>
          <a:p>
            <a:pPr lvl="2"/>
            <a:r>
              <a:rPr lang="en-GB" dirty="0"/>
              <a:t>Performed using the latest data</a:t>
            </a:r>
          </a:p>
          <a:p>
            <a:pPr lvl="2"/>
            <a:r>
              <a:rPr lang="en-GB" dirty="0"/>
              <a:t>Achieved through snap-ins, Windows PowerShell, or ntdsutil.exe</a:t>
            </a:r>
          </a:p>
          <a:p>
            <a:pPr lvl="1"/>
            <a:r>
              <a:rPr lang="en-GB" dirty="0"/>
              <a:t>Seizing is:</a:t>
            </a:r>
          </a:p>
          <a:p>
            <a:pPr lvl="2"/>
            <a:r>
              <a:rPr lang="en-GB" dirty="0"/>
              <a:t>Unplanned and a last resort </a:t>
            </a:r>
          </a:p>
          <a:p>
            <a:pPr lvl="2"/>
            <a:r>
              <a:rPr lang="en-GB" dirty="0"/>
              <a:t>Performed with incomplete or out-of-date data </a:t>
            </a:r>
          </a:p>
          <a:p>
            <a:pPr lvl="2"/>
            <a:r>
              <a:rPr lang="en-GB" dirty="0"/>
              <a:t>Accomplished through Windows PowerShell or ntdsutil.exe</a:t>
            </a:r>
          </a:p>
          <a:p>
            <a:pPr lvl="2"/>
            <a:endParaRPr lang="en-GB" dirty="0"/>
          </a:p>
          <a:p>
            <a:endParaRPr lang="en-GB" dirty="0"/>
          </a:p>
          <a:p>
            <a:endParaRPr lang="en-GB" dirty="0"/>
          </a:p>
          <a:p>
            <a:endParaRPr lang="en-GB" dirty="0"/>
          </a:p>
        </p:txBody>
      </p:sp>
    </p:spTree>
    <p:custDataLst>
      <p:tags r:id="rId1"/>
    </p:custDataLst>
    <p:extLst>
      <p:ext uri="{BB962C8B-B14F-4D97-AF65-F5344CB8AC3E}">
        <p14:creationId xmlns:p14="http://schemas.microsoft.com/office/powerpoint/2010/main" val="1483734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5023-98F5-4155-884C-313EA29ED15C}"/>
              </a:ext>
            </a:extLst>
          </p:cNvPr>
          <p:cNvSpPr>
            <a:spLocks noGrp="1"/>
          </p:cNvSpPr>
          <p:nvPr>
            <p:ph type="title"/>
          </p:nvPr>
        </p:nvSpPr>
        <p:spPr/>
        <p:txBody>
          <a:bodyPr/>
          <a:lstStyle/>
          <a:p>
            <a:r>
              <a:rPr lang="en-GB" dirty="0"/>
              <a:t>Deploy a DC in Azure IaaS</a:t>
            </a:r>
          </a:p>
        </p:txBody>
      </p:sp>
      <p:sp>
        <p:nvSpPr>
          <p:cNvPr id="3" name="Text Placeholder 2">
            <a:extLst>
              <a:ext uri="{FF2B5EF4-FFF2-40B4-BE49-F238E27FC236}">
                <a16:creationId xmlns:a16="http://schemas.microsoft.com/office/drawing/2014/main" id="{25097EA3-CEAE-4BE0-961F-5DA511144BB6}"/>
              </a:ext>
            </a:extLst>
          </p:cNvPr>
          <p:cNvSpPr>
            <a:spLocks noGrp="1"/>
          </p:cNvSpPr>
          <p:nvPr>
            <p:ph type="body" idx="1"/>
          </p:nvPr>
        </p:nvSpPr>
        <p:spPr/>
        <p:txBody>
          <a:bodyPr/>
          <a:lstStyle/>
          <a:p>
            <a:pPr lvl="1"/>
            <a:r>
              <a:rPr lang="en-GB" dirty="0"/>
              <a:t>Scenarios in which you might deploy AD DS on an Azure virtual machine</a:t>
            </a:r>
            <a:r>
              <a:rPr lang="en-US" dirty="0"/>
              <a:t> include</a:t>
            </a:r>
            <a:r>
              <a:rPr lang="en-GB" dirty="0"/>
              <a:t>:</a:t>
            </a:r>
          </a:p>
          <a:p>
            <a:pPr lvl="2"/>
            <a:r>
              <a:rPr lang="en-GB" dirty="0"/>
              <a:t>Disaster recovery</a:t>
            </a:r>
          </a:p>
          <a:p>
            <a:pPr lvl="2"/>
            <a:r>
              <a:rPr lang="en-GB" dirty="0"/>
              <a:t>Geo-distributed domain controllers</a:t>
            </a:r>
          </a:p>
          <a:p>
            <a:pPr lvl="2"/>
            <a:r>
              <a:rPr lang="en-GB" dirty="0"/>
              <a:t>User authentication for isolated applications</a:t>
            </a:r>
          </a:p>
          <a:p>
            <a:pPr lvl="1"/>
            <a:r>
              <a:rPr lang="en-GB" dirty="0"/>
              <a:t>Considerations during deployment include:</a:t>
            </a:r>
          </a:p>
          <a:p>
            <a:pPr lvl="2"/>
            <a:r>
              <a:rPr lang="en-GB" dirty="0"/>
              <a:t>Network topology</a:t>
            </a:r>
          </a:p>
          <a:p>
            <a:pPr lvl="2"/>
            <a:r>
              <a:rPr lang="en-GB" dirty="0"/>
              <a:t>Site topology</a:t>
            </a:r>
          </a:p>
          <a:p>
            <a:pPr lvl="2"/>
            <a:r>
              <a:rPr lang="en-GB" dirty="0"/>
              <a:t>Service healing</a:t>
            </a:r>
          </a:p>
          <a:p>
            <a:pPr lvl="2"/>
            <a:r>
              <a:rPr lang="en-GB" dirty="0"/>
              <a:t>IP addressing</a:t>
            </a:r>
          </a:p>
          <a:p>
            <a:pPr lvl="2"/>
            <a:r>
              <a:rPr lang="en-GB" dirty="0"/>
              <a:t>DNS</a:t>
            </a:r>
          </a:p>
          <a:p>
            <a:pPr lvl="2"/>
            <a:r>
              <a:rPr lang="en-GB" dirty="0"/>
              <a:t>Hard disk read/write caching</a:t>
            </a:r>
          </a:p>
          <a:p>
            <a:endParaRPr lang="en-GB" dirty="0"/>
          </a:p>
        </p:txBody>
      </p:sp>
    </p:spTree>
    <p:custDataLst>
      <p:tags r:id="rId1"/>
    </p:custDataLst>
    <p:extLst>
      <p:ext uri="{BB962C8B-B14F-4D97-AF65-F5344CB8AC3E}">
        <p14:creationId xmlns:p14="http://schemas.microsoft.com/office/powerpoint/2010/main" val="1693163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2: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custDataLst>
      <p:tags r:id="rId1"/>
    </p:custDataLst>
    <p:extLst>
      <p:ext uri="{BB962C8B-B14F-4D97-AF65-F5344CB8AC3E}">
        <p14:creationId xmlns:p14="http://schemas.microsoft.com/office/powerpoint/2010/main" val="32609726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a:xfrm>
            <a:off x="465138" y="960438"/>
            <a:ext cx="9321800" cy="3629025"/>
          </a:xfrm>
        </p:spPr>
        <p:txBody>
          <a:bodyPr/>
          <a:lstStyle/>
          <a:p>
            <a:r>
              <a:rPr lang="en-US" dirty="0"/>
              <a:t>Lesson 3: Overview of Azure AD</a:t>
            </a:r>
          </a:p>
        </p:txBody>
      </p:sp>
    </p:spTree>
    <p:custDataLst>
      <p:tags r:id="rId1"/>
    </p:custDataLst>
    <p:extLst>
      <p:ext uri="{BB962C8B-B14F-4D97-AF65-F5344CB8AC3E}">
        <p14:creationId xmlns:p14="http://schemas.microsoft.com/office/powerpoint/2010/main" val="10588397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sz="quarter" idx="10"/>
          </p:nvPr>
        </p:nvSpPr>
        <p:spPr/>
        <p:txBody>
          <a:bodyPr/>
          <a:lstStyle/>
          <a:p>
            <a:pPr marL="0" lvl="1" indent="0">
              <a:buNone/>
            </a:pPr>
            <a:r>
              <a:rPr lang="en-US" dirty="0"/>
              <a:t>This module describes how to implement identity services in a Windows Server 2019 environment</a:t>
            </a:r>
          </a:p>
          <a:p>
            <a:pPr lvl="1"/>
            <a:r>
              <a:rPr lang="en-US" dirty="0"/>
              <a:t>Lessons:</a:t>
            </a:r>
          </a:p>
          <a:p>
            <a:pPr lvl="2"/>
            <a:r>
              <a:rPr lang="en-US" dirty="0"/>
              <a:t>Lesson 1: Overview of AD DS</a:t>
            </a:r>
          </a:p>
          <a:p>
            <a:pPr lvl="2"/>
            <a:r>
              <a:rPr lang="en-US" dirty="0"/>
              <a:t>Lesson 2: Deploying Windows Server domain controllers</a:t>
            </a:r>
          </a:p>
          <a:p>
            <a:pPr lvl="2"/>
            <a:r>
              <a:rPr lang="en-US" dirty="0"/>
              <a:t>Lesson 3: Overview of Azure AD</a:t>
            </a:r>
          </a:p>
          <a:p>
            <a:pPr lvl="2"/>
            <a:r>
              <a:rPr lang="en-US" dirty="0"/>
              <a:t>Lesson 4: Implementing Group Policy</a:t>
            </a:r>
          </a:p>
          <a:p>
            <a:pPr lvl="2"/>
            <a:r>
              <a:rPr lang="en-US" dirty="0"/>
              <a:t>Lesson 5: Overview of AD CS</a:t>
            </a:r>
          </a:p>
        </p:txBody>
      </p:sp>
    </p:spTree>
    <p:custDataLst>
      <p:tags r:id="rId1"/>
    </p:custDataLst>
    <p:extLst>
      <p:ext uri="{BB962C8B-B14F-4D97-AF65-F5344CB8AC3E}">
        <p14:creationId xmlns:p14="http://schemas.microsoft.com/office/powerpoint/2010/main" val="42468724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overview</a:t>
            </a:r>
          </a:p>
        </p:txBody>
      </p:sp>
      <p:sp>
        <p:nvSpPr>
          <p:cNvPr id="3" name="Text Placeholder 2"/>
          <p:cNvSpPr>
            <a:spLocks noGrp="1"/>
          </p:cNvSpPr>
          <p:nvPr>
            <p:ph type="body" idx="1"/>
          </p:nvPr>
        </p:nvSpPr>
        <p:spPr/>
        <p:txBody>
          <a:bodyPr/>
          <a:lstStyle/>
          <a:p>
            <a:pPr marL="0" lvl="1" indent="0">
              <a:buNone/>
            </a:pPr>
            <a:r>
              <a:rPr lang="en-GB" dirty="0"/>
              <a:t>This lesson describes how you can use Azure AD to provide </a:t>
            </a:r>
            <a:r>
              <a:rPr lang="en-US" dirty="0"/>
              <a:t>authentication and authorization for cloud-based services and apps</a:t>
            </a:r>
          </a:p>
          <a:p>
            <a:pPr lvl="1"/>
            <a:r>
              <a:rPr lang="en-GB" dirty="0"/>
              <a:t>Topics:</a:t>
            </a:r>
          </a:p>
          <a:p>
            <a:pPr lvl="2"/>
            <a:r>
              <a:rPr lang="en-GB" dirty="0"/>
              <a:t>What is Azure AD?</a:t>
            </a:r>
          </a:p>
          <a:p>
            <a:pPr lvl="2"/>
            <a:r>
              <a:rPr lang="en-GB" dirty="0"/>
              <a:t>Azure AD versions</a:t>
            </a:r>
          </a:p>
          <a:p>
            <a:pPr lvl="2"/>
            <a:r>
              <a:rPr lang="en-GB" dirty="0"/>
              <a:t>Connect AD DS with Azure AD by using Azure AD Connect</a:t>
            </a:r>
          </a:p>
          <a:p>
            <a:pPr lvl="2"/>
            <a:r>
              <a:rPr lang="en-GB" dirty="0"/>
              <a:t>Benefits of integrating Azure AD with AD DS</a:t>
            </a:r>
          </a:p>
          <a:p>
            <a:endParaRPr lang="en-US" dirty="0"/>
          </a:p>
        </p:txBody>
      </p:sp>
    </p:spTree>
    <p:custDataLst>
      <p:tags r:id="rId1"/>
    </p:custDataLst>
    <p:extLst>
      <p:ext uri="{BB962C8B-B14F-4D97-AF65-F5344CB8AC3E}">
        <p14:creationId xmlns:p14="http://schemas.microsoft.com/office/powerpoint/2010/main" val="3976075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0CA0-8DAC-4126-A350-9F838E764DA5}"/>
              </a:ext>
            </a:extLst>
          </p:cNvPr>
          <p:cNvSpPr>
            <a:spLocks noGrp="1"/>
          </p:cNvSpPr>
          <p:nvPr>
            <p:ph type="title"/>
          </p:nvPr>
        </p:nvSpPr>
        <p:spPr/>
        <p:txBody>
          <a:bodyPr/>
          <a:lstStyle/>
          <a:p>
            <a:r>
              <a:rPr lang="en-GB" dirty="0"/>
              <a:t>What is Azure AD?</a:t>
            </a:r>
          </a:p>
        </p:txBody>
      </p:sp>
      <p:pic>
        <p:nvPicPr>
          <p:cNvPr id="4" name="Picture 3" descr="A screenshot of the Azure AD portal in Microsoft Edge. The administrator has selected the Company Branding node. The navigation pane displays a list of objects: Users, groups, and so on. ">
            <a:extLst>
              <a:ext uri="{FF2B5EF4-FFF2-40B4-BE49-F238E27FC236}">
                <a16:creationId xmlns:a16="http://schemas.microsoft.com/office/drawing/2014/main" id="{10D0BED9-DC19-4D3C-AAA8-C33A816CF9CA}"/>
              </a:ext>
            </a:extLst>
          </p:cNvPr>
          <p:cNvPicPr>
            <a:picLocks noChangeAspect="1"/>
          </p:cNvPicPr>
          <p:nvPr/>
        </p:nvPicPr>
        <p:blipFill>
          <a:blip r:embed="rId4"/>
          <a:stretch>
            <a:fillRect/>
          </a:stretch>
        </p:blipFill>
        <p:spPr>
          <a:xfrm>
            <a:off x="2376529" y="1214465"/>
            <a:ext cx="7707802" cy="5051554"/>
          </a:xfrm>
          <a:prstGeom prst="rect">
            <a:avLst/>
          </a:prstGeom>
          <a:ln w="12700">
            <a:solidFill>
              <a:schemeClr val="tx1"/>
            </a:solidFill>
          </a:ln>
        </p:spPr>
      </p:pic>
    </p:spTree>
    <p:custDataLst>
      <p:tags r:id="rId1"/>
    </p:custDataLst>
    <p:extLst>
      <p:ext uri="{BB962C8B-B14F-4D97-AF65-F5344CB8AC3E}">
        <p14:creationId xmlns:p14="http://schemas.microsoft.com/office/powerpoint/2010/main" val="3489244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1098-F11F-4CAE-BE82-3B90C95EC6A6}"/>
              </a:ext>
            </a:extLst>
          </p:cNvPr>
          <p:cNvSpPr>
            <a:spLocks noGrp="1"/>
          </p:cNvSpPr>
          <p:nvPr>
            <p:ph type="title"/>
          </p:nvPr>
        </p:nvSpPr>
        <p:spPr/>
        <p:txBody>
          <a:bodyPr/>
          <a:lstStyle/>
          <a:p>
            <a:r>
              <a:rPr lang="en-GB" dirty="0"/>
              <a:t>Azure AD versions</a:t>
            </a:r>
          </a:p>
        </p:txBody>
      </p:sp>
      <p:sp>
        <p:nvSpPr>
          <p:cNvPr id="3" name="Text Placeholder 2">
            <a:extLst>
              <a:ext uri="{FF2B5EF4-FFF2-40B4-BE49-F238E27FC236}">
                <a16:creationId xmlns:a16="http://schemas.microsoft.com/office/drawing/2014/main" id="{5AF8AAC3-6C88-47B4-99F4-5195B1F9A276}"/>
              </a:ext>
            </a:extLst>
          </p:cNvPr>
          <p:cNvSpPr>
            <a:spLocks noGrp="1"/>
          </p:cNvSpPr>
          <p:nvPr>
            <p:ph type="body" idx="1"/>
          </p:nvPr>
        </p:nvSpPr>
        <p:spPr/>
        <p:txBody>
          <a:bodyPr/>
          <a:lstStyle/>
          <a:p>
            <a:pPr lvl="1"/>
            <a:r>
              <a:rPr lang="en-GB" dirty="0"/>
              <a:t>Free</a:t>
            </a:r>
          </a:p>
          <a:p>
            <a:pPr lvl="1"/>
            <a:r>
              <a:rPr lang="en-GB" dirty="0"/>
              <a:t>Office 365 Apps</a:t>
            </a:r>
          </a:p>
          <a:p>
            <a:pPr lvl="1"/>
            <a:r>
              <a:rPr lang="en-GB" dirty="0"/>
              <a:t>Premium P1</a:t>
            </a:r>
          </a:p>
          <a:p>
            <a:pPr lvl="1"/>
            <a:r>
              <a:rPr lang="en-GB" dirty="0"/>
              <a:t>Premium P2</a:t>
            </a:r>
          </a:p>
        </p:txBody>
      </p:sp>
    </p:spTree>
    <p:custDataLst>
      <p:tags r:id="rId1"/>
    </p:custDataLst>
    <p:extLst>
      <p:ext uri="{BB962C8B-B14F-4D97-AF65-F5344CB8AC3E}">
        <p14:creationId xmlns:p14="http://schemas.microsoft.com/office/powerpoint/2010/main" val="174691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F87A-9ABA-4F4C-8EE7-987E347027BE}"/>
              </a:ext>
            </a:extLst>
          </p:cNvPr>
          <p:cNvSpPr>
            <a:spLocks noGrp="1"/>
          </p:cNvSpPr>
          <p:nvPr>
            <p:ph type="title"/>
          </p:nvPr>
        </p:nvSpPr>
        <p:spPr/>
        <p:txBody>
          <a:bodyPr/>
          <a:lstStyle/>
          <a:p>
            <a:r>
              <a:rPr lang="en-GB" dirty="0"/>
              <a:t>Connect AD DS with Azure AD by using Azure AD Connect</a:t>
            </a:r>
          </a:p>
        </p:txBody>
      </p:sp>
      <p:pic>
        <p:nvPicPr>
          <p:cNvPr id="4" name="Picture 3" descr="A screenshot of the Azure AD Connect page in the Azure AD portal.">
            <a:extLst>
              <a:ext uri="{FF2B5EF4-FFF2-40B4-BE49-F238E27FC236}">
                <a16:creationId xmlns:a16="http://schemas.microsoft.com/office/drawing/2014/main" id="{EAAD66D1-6B76-4E07-B33C-719FC7E9F74C}"/>
              </a:ext>
            </a:extLst>
          </p:cNvPr>
          <p:cNvPicPr>
            <a:picLocks noChangeAspect="1"/>
          </p:cNvPicPr>
          <p:nvPr/>
        </p:nvPicPr>
        <p:blipFill>
          <a:blip r:embed="rId4"/>
          <a:stretch>
            <a:fillRect/>
          </a:stretch>
        </p:blipFill>
        <p:spPr>
          <a:xfrm>
            <a:off x="2182186" y="1120776"/>
            <a:ext cx="8096488" cy="5306292"/>
          </a:xfrm>
          <a:prstGeom prst="rect">
            <a:avLst/>
          </a:prstGeom>
          <a:ln w="12700">
            <a:solidFill>
              <a:schemeClr val="tx1"/>
            </a:solidFill>
          </a:ln>
        </p:spPr>
      </p:pic>
    </p:spTree>
    <p:custDataLst>
      <p:tags r:id="rId1"/>
    </p:custDataLst>
    <p:extLst>
      <p:ext uri="{BB962C8B-B14F-4D97-AF65-F5344CB8AC3E}">
        <p14:creationId xmlns:p14="http://schemas.microsoft.com/office/powerpoint/2010/main" val="3063339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2D09-4228-4EB2-9814-AA59BFF6A1F1}"/>
              </a:ext>
            </a:extLst>
          </p:cNvPr>
          <p:cNvSpPr>
            <a:spLocks noGrp="1"/>
          </p:cNvSpPr>
          <p:nvPr>
            <p:ph type="title"/>
          </p:nvPr>
        </p:nvSpPr>
        <p:spPr/>
        <p:txBody>
          <a:bodyPr/>
          <a:lstStyle/>
          <a:p>
            <a:r>
              <a:rPr lang="en-GB" dirty="0"/>
              <a:t>Benefits of integrating Azure AD with AD DS</a:t>
            </a:r>
          </a:p>
        </p:txBody>
      </p:sp>
      <p:sp>
        <p:nvSpPr>
          <p:cNvPr id="3" name="Text Placeholder 2">
            <a:extLst>
              <a:ext uri="{FF2B5EF4-FFF2-40B4-BE49-F238E27FC236}">
                <a16:creationId xmlns:a16="http://schemas.microsoft.com/office/drawing/2014/main" id="{A2C21C47-5CB6-4136-9405-8686289E3D0A}"/>
              </a:ext>
            </a:extLst>
          </p:cNvPr>
          <p:cNvSpPr>
            <a:spLocks noGrp="1"/>
          </p:cNvSpPr>
          <p:nvPr>
            <p:ph type="body" idx="1"/>
          </p:nvPr>
        </p:nvSpPr>
        <p:spPr/>
        <p:txBody>
          <a:bodyPr/>
          <a:lstStyle/>
          <a:p>
            <a:pPr lvl="1"/>
            <a:r>
              <a:rPr lang="en-GB" dirty="0"/>
              <a:t>Azure Information Protection</a:t>
            </a:r>
          </a:p>
          <a:p>
            <a:pPr lvl="1"/>
            <a:r>
              <a:rPr lang="en-GB" dirty="0"/>
              <a:t>Self-service password reset</a:t>
            </a:r>
          </a:p>
          <a:p>
            <a:pPr lvl="1"/>
            <a:r>
              <a:rPr lang="en-GB" dirty="0"/>
              <a:t>Endpoint co-management</a:t>
            </a:r>
          </a:p>
          <a:p>
            <a:pPr lvl="1"/>
            <a:r>
              <a:rPr lang="en-GB" dirty="0"/>
              <a:t>Manage apps</a:t>
            </a:r>
          </a:p>
        </p:txBody>
      </p:sp>
    </p:spTree>
    <p:custDataLst>
      <p:tags r:id="rId1"/>
    </p:custDataLst>
    <p:extLst>
      <p:ext uri="{BB962C8B-B14F-4D97-AF65-F5344CB8AC3E}">
        <p14:creationId xmlns:p14="http://schemas.microsoft.com/office/powerpoint/2010/main" val="3387998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3: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custDataLst>
      <p:tags r:id="rId1"/>
    </p:custDataLst>
    <p:extLst>
      <p:ext uri="{BB962C8B-B14F-4D97-AF65-F5344CB8AC3E}">
        <p14:creationId xmlns:p14="http://schemas.microsoft.com/office/powerpoint/2010/main" val="284124579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a:xfrm>
            <a:off x="465137" y="960438"/>
            <a:ext cx="10479087" cy="3629025"/>
          </a:xfrm>
        </p:spPr>
        <p:txBody>
          <a:bodyPr/>
          <a:lstStyle/>
          <a:p>
            <a:r>
              <a:rPr lang="en-US" dirty="0"/>
              <a:t>Lesson 4: Implementing Group Policy</a:t>
            </a:r>
          </a:p>
        </p:txBody>
      </p:sp>
    </p:spTree>
    <p:custDataLst>
      <p:tags r:id="rId1"/>
    </p:custDataLst>
    <p:extLst>
      <p:ext uri="{BB962C8B-B14F-4D97-AF65-F5344CB8AC3E}">
        <p14:creationId xmlns:p14="http://schemas.microsoft.com/office/powerpoint/2010/main" val="143889102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overview</a:t>
            </a:r>
          </a:p>
        </p:txBody>
      </p:sp>
      <p:sp>
        <p:nvSpPr>
          <p:cNvPr id="3" name="Text Placeholder 2"/>
          <p:cNvSpPr>
            <a:spLocks noGrp="1"/>
          </p:cNvSpPr>
          <p:nvPr>
            <p:ph type="body" idx="1"/>
          </p:nvPr>
        </p:nvSpPr>
        <p:spPr/>
        <p:txBody>
          <a:bodyPr/>
          <a:lstStyle/>
          <a:p>
            <a:pPr lvl="1"/>
            <a:r>
              <a:rPr lang="en-US" dirty="0"/>
              <a:t>This lesson describes how to manage a Windows Server environment by using the Group Policy infrastructure</a:t>
            </a:r>
          </a:p>
          <a:p>
            <a:pPr lvl="1"/>
            <a:r>
              <a:rPr lang="en-GB" dirty="0"/>
              <a:t>Topics:</a:t>
            </a:r>
          </a:p>
          <a:p>
            <a:pPr lvl="3"/>
            <a:r>
              <a:rPr lang="en-GB" dirty="0"/>
              <a:t>What are GPOs?</a:t>
            </a:r>
          </a:p>
          <a:p>
            <a:pPr lvl="3"/>
            <a:r>
              <a:rPr lang="en-GB" dirty="0"/>
              <a:t>Overview of GPO scope and inheritance</a:t>
            </a:r>
          </a:p>
          <a:p>
            <a:pPr lvl="3"/>
            <a:r>
              <a:rPr lang="en-GB" dirty="0"/>
              <a:t>What are domain-based GPOs?</a:t>
            </a:r>
          </a:p>
          <a:p>
            <a:pPr lvl="3"/>
            <a:r>
              <a:rPr lang="en-GB" dirty="0"/>
              <a:t>Default domain GPO objects</a:t>
            </a:r>
          </a:p>
          <a:p>
            <a:pPr lvl="3"/>
            <a:r>
              <a:rPr lang="en-GB" dirty="0"/>
              <a:t>Demonstration: Create and configure a domain-based GPO</a:t>
            </a:r>
          </a:p>
          <a:p>
            <a:pPr lvl="3"/>
            <a:r>
              <a:rPr lang="en-GB" dirty="0"/>
              <a:t>Overview of GPO storage</a:t>
            </a:r>
          </a:p>
          <a:p>
            <a:pPr lvl="3"/>
            <a:r>
              <a:rPr lang="en-GB" dirty="0"/>
              <a:t>What are starter GPOs?</a:t>
            </a:r>
          </a:p>
          <a:p>
            <a:pPr lvl="3"/>
            <a:r>
              <a:rPr lang="en-GB" dirty="0"/>
              <a:t>What are administrative templates?</a:t>
            </a:r>
          </a:p>
          <a:p>
            <a:pPr lvl="3"/>
            <a:r>
              <a:rPr lang="en-GB" dirty="0"/>
              <a:t>Overview of the Central Store</a:t>
            </a:r>
          </a:p>
          <a:p>
            <a:endParaRPr lang="en-US" dirty="0"/>
          </a:p>
        </p:txBody>
      </p:sp>
    </p:spTree>
    <p:custDataLst>
      <p:tags r:id="rId1"/>
    </p:custDataLst>
    <p:extLst>
      <p:ext uri="{BB962C8B-B14F-4D97-AF65-F5344CB8AC3E}">
        <p14:creationId xmlns:p14="http://schemas.microsoft.com/office/powerpoint/2010/main" val="57521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883-1E07-4A75-A113-55B448321B1B}"/>
              </a:ext>
            </a:extLst>
          </p:cNvPr>
          <p:cNvSpPr>
            <a:spLocks noGrp="1"/>
          </p:cNvSpPr>
          <p:nvPr>
            <p:ph type="title"/>
          </p:nvPr>
        </p:nvSpPr>
        <p:spPr/>
        <p:txBody>
          <a:bodyPr/>
          <a:lstStyle/>
          <a:p>
            <a:r>
              <a:rPr lang="en-GB" dirty="0"/>
              <a:t>What are GPOs?</a:t>
            </a:r>
          </a:p>
        </p:txBody>
      </p:sp>
      <p:sp>
        <p:nvSpPr>
          <p:cNvPr id="3" name="Text Placeholder 2">
            <a:extLst>
              <a:ext uri="{FF2B5EF4-FFF2-40B4-BE49-F238E27FC236}">
                <a16:creationId xmlns:a16="http://schemas.microsoft.com/office/drawing/2014/main" id="{5D9B4B44-F34A-402D-8318-151A54E8A345}"/>
              </a:ext>
            </a:extLst>
          </p:cNvPr>
          <p:cNvSpPr>
            <a:spLocks noGrp="1"/>
          </p:cNvSpPr>
          <p:nvPr>
            <p:ph type="body" idx="1"/>
          </p:nvPr>
        </p:nvSpPr>
        <p:spPr/>
        <p:txBody>
          <a:bodyPr/>
          <a:lstStyle/>
          <a:p>
            <a:pPr lvl="1"/>
            <a:r>
              <a:rPr lang="en-GB" dirty="0"/>
              <a:t>Group Policy is a powerful administrative tool</a:t>
            </a:r>
          </a:p>
          <a:p>
            <a:pPr lvl="1"/>
            <a:r>
              <a:rPr lang="en-GB" dirty="0"/>
              <a:t>You can use it to enforce various types of settings to a large number of users and computers</a:t>
            </a:r>
          </a:p>
          <a:p>
            <a:pPr lvl="1"/>
            <a:r>
              <a:rPr lang="en-GB" dirty="0"/>
              <a:t>Typically, you use GPOs to:</a:t>
            </a:r>
          </a:p>
          <a:p>
            <a:pPr lvl="2"/>
            <a:r>
              <a:rPr lang="en-GB" dirty="0"/>
              <a:t>Apply security settings</a:t>
            </a:r>
          </a:p>
          <a:p>
            <a:pPr lvl="2"/>
            <a:r>
              <a:rPr lang="en-GB" dirty="0"/>
              <a:t>Manage desktop application settings</a:t>
            </a:r>
          </a:p>
          <a:p>
            <a:pPr lvl="2"/>
            <a:r>
              <a:rPr lang="en-GB" dirty="0"/>
              <a:t>Deploy application software</a:t>
            </a:r>
          </a:p>
          <a:p>
            <a:pPr lvl="2"/>
            <a:r>
              <a:rPr lang="en-GB" dirty="0"/>
              <a:t>Manage Folder Redirection</a:t>
            </a:r>
          </a:p>
          <a:p>
            <a:pPr lvl="2"/>
            <a:r>
              <a:rPr lang="en-GB" dirty="0"/>
              <a:t>Configure network settings</a:t>
            </a:r>
          </a:p>
          <a:p>
            <a:endParaRPr lang="en-GB" dirty="0"/>
          </a:p>
        </p:txBody>
      </p:sp>
    </p:spTree>
    <p:custDataLst>
      <p:tags r:id="rId1"/>
    </p:custDataLst>
    <p:extLst>
      <p:ext uri="{BB962C8B-B14F-4D97-AF65-F5344CB8AC3E}">
        <p14:creationId xmlns:p14="http://schemas.microsoft.com/office/powerpoint/2010/main" val="882827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FE98-A5EC-44F3-A268-E6C070FB47B3}"/>
              </a:ext>
            </a:extLst>
          </p:cNvPr>
          <p:cNvSpPr>
            <a:spLocks noGrp="1"/>
          </p:cNvSpPr>
          <p:nvPr>
            <p:ph type="title"/>
          </p:nvPr>
        </p:nvSpPr>
        <p:spPr/>
        <p:txBody>
          <a:bodyPr/>
          <a:lstStyle/>
          <a:p>
            <a:r>
              <a:rPr lang="en-GB" dirty="0"/>
              <a:t>Overview of GPO scope and inheritance</a:t>
            </a:r>
          </a:p>
        </p:txBody>
      </p:sp>
      <p:sp>
        <p:nvSpPr>
          <p:cNvPr id="3" name="Text Placeholder 2">
            <a:extLst>
              <a:ext uri="{FF2B5EF4-FFF2-40B4-BE49-F238E27FC236}">
                <a16:creationId xmlns:a16="http://schemas.microsoft.com/office/drawing/2014/main" id="{87D08408-0906-4347-8F3B-8956889AC1E3}"/>
              </a:ext>
            </a:extLst>
          </p:cNvPr>
          <p:cNvSpPr>
            <a:spLocks noGrp="1"/>
          </p:cNvSpPr>
          <p:nvPr>
            <p:ph type="body" idx="1"/>
          </p:nvPr>
        </p:nvSpPr>
        <p:spPr/>
        <p:txBody>
          <a:bodyPr/>
          <a:lstStyle/>
          <a:p>
            <a:r>
              <a:rPr lang="en-GB" dirty="0"/>
              <a:t>You can scope GPOs by using:</a:t>
            </a:r>
          </a:p>
          <a:p>
            <a:pPr lvl="1"/>
            <a:r>
              <a:rPr lang="en-GB" dirty="0"/>
              <a:t>GPO links</a:t>
            </a:r>
          </a:p>
          <a:p>
            <a:pPr lvl="1"/>
            <a:r>
              <a:rPr lang="en-GB" dirty="0"/>
              <a:t>Security filters</a:t>
            </a:r>
          </a:p>
          <a:p>
            <a:pPr lvl="1"/>
            <a:r>
              <a:rPr lang="en-GB" dirty="0"/>
              <a:t>WMI filters</a:t>
            </a:r>
          </a:p>
          <a:p>
            <a:endParaRPr lang="en-GB" sz="2400" dirty="0"/>
          </a:p>
        </p:txBody>
      </p:sp>
      <p:sp>
        <p:nvSpPr>
          <p:cNvPr id="4" name="Text Placeholder 2">
            <a:extLst>
              <a:ext uri="{FF2B5EF4-FFF2-40B4-BE49-F238E27FC236}">
                <a16:creationId xmlns:a16="http://schemas.microsoft.com/office/drawing/2014/main" id="{EA777A25-4C7C-4894-8817-00045A05B1A3}"/>
              </a:ext>
            </a:extLst>
          </p:cNvPr>
          <p:cNvSpPr txBox="1">
            <a:spLocks/>
          </p:cNvSpPr>
          <p:nvPr/>
        </p:nvSpPr>
        <p:spPr>
          <a:xfrm>
            <a:off x="6218237" y="1463040"/>
            <a:ext cx="5753099" cy="4717143"/>
          </a:xfrm>
          <a:prstGeom prst="rect">
            <a:avLst/>
          </a:prstGeom>
        </p:spPr>
        <p:txBody>
          <a:bodyPr vert="horz" lIns="0" tIns="0" rIns="91440" bIns="45720" rtlCol="0">
            <a:noAutofit/>
          </a:bodyPr>
          <a:lstStyle>
            <a:lvl1pPr marL="0" marR="0" indent="0" algn="l" defTabSz="932742" rtl="0" eaLnBrk="1" fontAlgn="auto" latinLnBrk="0" hangingPunct="1">
              <a:lnSpc>
                <a:spcPct val="100000"/>
              </a:lnSpc>
              <a:spcBef>
                <a:spcPts val="0"/>
              </a:spcBef>
              <a:spcAft>
                <a:spcPts val="180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0"/>
              </a:spcBef>
              <a:spcAft>
                <a:spcPts val="60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0"/>
              </a:spcBef>
              <a:spcAft>
                <a:spcPts val="60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0"/>
              </a:spcBef>
              <a:spcAft>
                <a:spcPts val="60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GPOs are processed on a client computer in the following order:</a:t>
            </a:r>
          </a:p>
          <a:p>
            <a:pPr marL="457200" indent="-457200">
              <a:buFont typeface="+mj-lt"/>
              <a:buAutoNum type="arabicPeriod"/>
            </a:pPr>
            <a:r>
              <a:rPr lang="en-GB" dirty="0"/>
              <a:t>Local GPOs</a:t>
            </a:r>
          </a:p>
          <a:p>
            <a:pPr marL="457200" indent="-457200">
              <a:buFont typeface="+mj-lt"/>
              <a:buAutoNum type="arabicPeriod"/>
            </a:pPr>
            <a:r>
              <a:rPr lang="en-GB" dirty="0"/>
              <a:t>Site-level GPOs </a:t>
            </a:r>
          </a:p>
          <a:p>
            <a:pPr marL="457200" indent="-457200">
              <a:buFont typeface="+mj-lt"/>
              <a:buAutoNum type="arabicPeriod"/>
            </a:pPr>
            <a:r>
              <a:rPr lang="en-GB" dirty="0"/>
              <a:t>Domain-level GPOs</a:t>
            </a:r>
          </a:p>
          <a:p>
            <a:pPr marL="457200" indent="-457200">
              <a:buFont typeface="+mj-lt"/>
              <a:buAutoNum type="arabicPeriod"/>
            </a:pPr>
            <a:r>
              <a:rPr lang="en-GB" dirty="0"/>
              <a:t>OU GPOs, including any nested (child) OUs</a:t>
            </a:r>
          </a:p>
          <a:p>
            <a:endParaRPr lang="en-GB" dirty="0"/>
          </a:p>
          <a:p>
            <a:pPr marL="342900" indent="-342900">
              <a:buFont typeface="Arial" panose="020B0604020202020204" pitchFamily="34" charset="0"/>
              <a:buChar char="•"/>
            </a:pPr>
            <a:endParaRPr lang="en-GB" dirty="0"/>
          </a:p>
        </p:txBody>
      </p:sp>
    </p:spTree>
    <p:custDataLst>
      <p:tags r:id="rId1"/>
    </p:custDataLst>
    <p:extLst>
      <p:ext uri="{BB962C8B-B14F-4D97-AF65-F5344CB8AC3E}">
        <p14:creationId xmlns:p14="http://schemas.microsoft.com/office/powerpoint/2010/main" val="212037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a:xfrm>
            <a:off x="465138" y="960438"/>
            <a:ext cx="8521700" cy="3629025"/>
          </a:xfrm>
        </p:spPr>
        <p:txBody>
          <a:bodyPr/>
          <a:lstStyle/>
          <a:p>
            <a:r>
              <a:rPr lang="en-US" dirty="0"/>
              <a:t>Lesson 1: Overview of AD DS</a:t>
            </a:r>
          </a:p>
        </p:txBody>
      </p:sp>
    </p:spTree>
    <p:custDataLst>
      <p:tags r:id="rId1"/>
    </p:custDataLst>
    <p:extLst>
      <p:ext uri="{BB962C8B-B14F-4D97-AF65-F5344CB8AC3E}">
        <p14:creationId xmlns:p14="http://schemas.microsoft.com/office/powerpoint/2010/main" val="254277400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B289-67C1-4219-8874-D73268625462}"/>
              </a:ext>
            </a:extLst>
          </p:cNvPr>
          <p:cNvSpPr>
            <a:spLocks noGrp="1"/>
          </p:cNvSpPr>
          <p:nvPr>
            <p:ph type="title"/>
          </p:nvPr>
        </p:nvSpPr>
        <p:spPr/>
        <p:txBody>
          <a:bodyPr/>
          <a:lstStyle/>
          <a:p>
            <a:r>
              <a:rPr lang="en-GB" dirty="0"/>
              <a:t>What are domain-based GPOs?</a:t>
            </a:r>
          </a:p>
        </p:txBody>
      </p:sp>
      <p:pic>
        <p:nvPicPr>
          <p:cNvPr id="4" name="Picture 3" descr="Screenshot of Group Policy Management Console (GPMC). The Default Domain Policy Group Policy Object (GPO) is selected, and the related details appear in the right pane under the Details tab.&#10;&#10;">
            <a:extLst>
              <a:ext uri="{FF2B5EF4-FFF2-40B4-BE49-F238E27FC236}">
                <a16:creationId xmlns:a16="http://schemas.microsoft.com/office/drawing/2014/main" id="{573EC115-A344-4FB5-8735-122EBE4ED39B}"/>
              </a:ext>
            </a:extLst>
          </p:cNvPr>
          <p:cNvPicPr>
            <a:picLocks noChangeAspect="1"/>
          </p:cNvPicPr>
          <p:nvPr/>
        </p:nvPicPr>
        <p:blipFill>
          <a:blip r:embed="rId4"/>
          <a:stretch>
            <a:fillRect/>
          </a:stretch>
        </p:blipFill>
        <p:spPr>
          <a:xfrm>
            <a:off x="2627312" y="1167101"/>
            <a:ext cx="7181850" cy="5048250"/>
          </a:xfrm>
          <a:prstGeom prst="rect">
            <a:avLst/>
          </a:prstGeom>
          <a:ln w="12700">
            <a:solidFill>
              <a:schemeClr val="tx1"/>
            </a:solidFill>
          </a:ln>
        </p:spPr>
      </p:pic>
    </p:spTree>
    <p:custDataLst>
      <p:tags r:id="rId1"/>
    </p:custDataLst>
    <p:extLst>
      <p:ext uri="{BB962C8B-B14F-4D97-AF65-F5344CB8AC3E}">
        <p14:creationId xmlns:p14="http://schemas.microsoft.com/office/powerpoint/2010/main" val="2693943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E009-B7CE-4449-BC9D-B877D9A60E6C}"/>
              </a:ext>
            </a:extLst>
          </p:cNvPr>
          <p:cNvSpPr>
            <a:spLocks noGrp="1"/>
          </p:cNvSpPr>
          <p:nvPr>
            <p:ph type="title"/>
          </p:nvPr>
        </p:nvSpPr>
        <p:spPr/>
        <p:txBody>
          <a:bodyPr/>
          <a:lstStyle/>
          <a:p>
            <a:r>
              <a:rPr lang="en-GB" dirty="0"/>
              <a:t>Default </a:t>
            </a:r>
            <a:r>
              <a:rPr lang="en-GB" b="1" dirty="0"/>
              <a:t>domain</a:t>
            </a:r>
            <a:r>
              <a:rPr lang="en-GB" dirty="0"/>
              <a:t> GPO objects</a:t>
            </a:r>
            <a:br>
              <a:rPr lang="en-GB" dirty="0"/>
            </a:br>
            <a:endParaRPr lang="en-GB" dirty="0"/>
          </a:p>
        </p:txBody>
      </p:sp>
      <p:sp>
        <p:nvSpPr>
          <p:cNvPr id="3" name="Text Placeholder 2">
            <a:extLst>
              <a:ext uri="{FF2B5EF4-FFF2-40B4-BE49-F238E27FC236}">
                <a16:creationId xmlns:a16="http://schemas.microsoft.com/office/drawing/2014/main" id="{5EE0FF34-713E-4398-84AF-63DE880EFCC4}"/>
              </a:ext>
            </a:extLst>
          </p:cNvPr>
          <p:cNvSpPr>
            <a:spLocks noGrp="1"/>
          </p:cNvSpPr>
          <p:nvPr>
            <p:ph type="body" idx="1"/>
          </p:nvPr>
        </p:nvSpPr>
        <p:spPr/>
        <p:txBody>
          <a:bodyPr/>
          <a:lstStyle/>
          <a:p>
            <a:r>
              <a:rPr lang="en-GB" dirty="0"/>
              <a:t>A domain has two default GPOs:</a:t>
            </a:r>
          </a:p>
          <a:p>
            <a:pPr lvl="1"/>
            <a:r>
              <a:rPr lang="en-GB" dirty="0"/>
              <a:t>Default Domain Policy</a:t>
            </a:r>
          </a:p>
          <a:p>
            <a:pPr lvl="1"/>
            <a:r>
              <a:rPr lang="en-GB" dirty="0"/>
              <a:t>Default Domain Controllers Policy </a:t>
            </a:r>
          </a:p>
        </p:txBody>
      </p:sp>
    </p:spTree>
    <p:custDataLst>
      <p:tags r:id="rId1"/>
    </p:custDataLst>
    <p:extLst>
      <p:ext uri="{BB962C8B-B14F-4D97-AF65-F5344CB8AC3E}">
        <p14:creationId xmlns:p14="http://schemas.microsoft.com/office/powerpoint/2010/main" val="3385993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a:xfrm>
            <a:off x="438912" y="1158990"/>
            <a:ext cx="5541264" cy="1828800"/>
          </a:xfrm>
        </p:spPr>
        <p:txBody>
          <a:bodyPr/>
          <a:lstStyle/>
          <a:p>
            <a:r>
              <a:rPr lang="en-US" dirty="0"/>
              <a:t>Demonstration: create and configure a domain-based GPO</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a:xfrm>
            <a:off x="438912" y="3006078"/>
            <a:ext cx="5541264" cy="1688724"/>
          </a:xfrm>
        </p:spPr>
        <p:txBody>
          <a:bodyPr/>
          <a:lstStyle/>
          <a:p>
            <a:pPr>
              <a:buFont typeface="Arial" panose="020B0604020202020204" pitchFamily="34" charset="0"/>
              <a:buChar char="•"/>
            </a:pPr>
            <a:r>
              <a:rPr lang="en-GB" dirty="0"/>
              <a:t>Manage objects in AD DS</a:t>
            </a:r>
          </a:p>
          <a:p>
            <a:pPr>
              <a:buFont typeface="Arial" panose="020B0604020202020204" pitchFamily="34" charset="0"/>
              <a:buChar char="•"/>
            </a:pPr>
            <a:r>
              <a:rPr lang="en-GB" dirty="0"/>
              <a:t>Create and edit a GPO</a:t>
            </a:r>
          </a:p>
          <a:p>
            <a:pPr>
              <a:buFont typeface="Arial" panose="020B0604020202020204" pitchFamily="34" charset="0"/>
              <a:buChar char="•"/>
            </a:pPr>
            <a:r>
              <a:rPr lang="en-GB" dirty="0"/>
              <a:t>Link the GPO</a:t>
            </a:r>
          </a:p>
          <a:p>
            <a:pPr>
              <a:buFont typeface="Arial" panose="020B0604020202020204" pitchFamily="34" charset="0"/>
              <a:buChar char="•"/>
            </a:pPr>
            <a:r>
              <a:rPr lang="en-GB" dirty="0"/>
              <a:t>View the effects of the GPOs settings</a:t>
            </a:r>
          </a:p>
          <a:p>
            <a:pPr>
              <a:buFont typeface="Arial" panose="020B0604020202020204" pitchFamily="34" charset="0"/>
              <a:buChar char="•"/>
            </a:pPr>
            <a:r>
              <a:rPr lang="en-GB" dirty="0"/>
              <a:t>Create and link the required GPOs</a:t>
            </a:r>
          </a:p>
          <a:p>
            <a:pPr>
              <a:buFont typeface="Arial" panose="020B0604020202020204" pitchFamily="34" charset="0"/>
              <a:buChar char="•"/>
            </a:pPr>
            <a:r>
              <a:rPr lang="en-GB" dirty="0"/>
              <a:t>Verify the order of precedence</a:t>
            </a:r>
          </a:p>
          <a:p>
            <a:pPr>
              <a:buFont typeface="Arial" panose="020B0604020202020204" pitchFamily="34" charset="0"/>
              <a:buChar char="•"/>
            </a:pPr>
            <a:r>
              <a:rPr lang="en-GB" dirty="0"/>
              <a:t>Configure the scope of a GPO with security filtering</a:t>
            </a:r>
          </a:p>
          <a:p>
            <a:pPr>
              <a:buFont typeface="Arial" panose="020B0604020202020204" pitchFamily="34" charset="0"/>
              <a:buChar char="•"/>
            </a:pPr>
            <a:r>
              <a:rPr lang="en-GB" dirty="0"/>
              <a:t>Verify the application of settings</a:t>
            </a:r>
          </a:p>
        </p:txBody>
      </p:sp>
    </p:spTree>
    <p:custDataLst>
      <p:tags r:id="rId1"/>
    </p:custDataLst>
    <p:extLst>
      <p:ext uri="{BB962C8B-B14F-4D97-AF65-F5344CB8AC3E}">
        <p14:creationId xmlns:p14="http://schemas.microsoft.com/office/powerpoint/2010/main" val="257509079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32FD-76AF-48CE-8624-1975E4DEFB23}"/>
              </a:ext>
            </a:extLst>
          </p:cNvPr>
          <p:cNvSpPr>
            <a:spLocks noGrp="1"/>
          </p:cNvSpPr>
          <p:nvPr>
            <p:ph type="title"/>
          </p:nvPr>
        </p:nvSpPr>
        <p:spPr/>
        <p:txBody>
          <a:bodyPr/>
          <a:lstStyle/>
          <a:p>
            <a:r>
              <a:rPr lang="en-US" dirty="0"/>
              <a:t>Demonstration: create and configure a domain-based GPO (hidden slide 1)</a:t>
            </a:r>
          </a:p>
        </p:txBody>
      </p:sp>
      <p:sp>
        <p:nvSpPr>
          <p:cNvPr id="4" name="Content Placeholder 3">
            <a:extLst>
              <a:ext uri="{FF2B5EF4-FFF2-40B4-BE49-F238E27FC236}">
                <a16:creationId xmlns:a16="http://schemas.microsoft.com/office/drawing/2014/main" id="{86040275-068E-4D04-94F6-733C766F3EF0}"/>
              </a:ext>
            </a:extLst>
          </p:cNvPr>
          <p:cNvSpPr>
            <a:spLocks noGrp="1"/>
          </p:cNvSpPr>
          <p:nvPr>
            <p:ph sz="quarter" idx="10"/>
          </p:nvPr>
        </p:nvSpPr>
        <p:spPr/>
        <p:txBody>
          <a:bodyPr/>
          <a:lstStyle/>
          <a:p>
            <a:endParaRPr lang="en-US"/>
          </a:p>
        </p:txBody>
      </p:sp>
    </p:spTree>
    <p:custDataLst>
      <p:tags r:id="rId1"/>
    </p:custDataLst>
    <p:extLst>
      <p:ext uri="{BB962C8B-B14F-4D97-AF65-F5344CB8AC3E}">
        <p14:creationId xmlns:p14="http://schemas.microsoft.com/office/powerpoint/2010/main" val="119235713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E4DB-57CC-4D7E-BFBF-C4E692346246}"/>
              </a:ext>
            </a:extLst>
          </p:cNvPr>
          <p:cNvSpPr>
            <a:spLocks noGrp="1"/>
          </p:cNvSpPr>
          <p:nvPr>
            <p:ph type="title"/>
          </p:nvPr>
        </p:nvSpPr>
        <p:spPr/>
        <p:txBody>
          <a:bodyPr/>
          <a:lstStyle/>
          <a:p>
            <a:r>
              <a:rPr lang="en-US" dirty="0"/>
              <a:t>Demonstration: create and configure a domain-based GPO (hidden slide 2)</a:t>
            </a:r>
          </a:p>
        </p:txBody>
      </p:sp>
      <p:sp>
        <p:nvSpPr>
          <p:cNvPr id="4" name="Content Placeholder 3">
            <a:extLst>
              <a:ext uri="{FF2B5EF4-FFF2-40B4-BE49-F238E27FC236}">
                <a16:creationId xmlns:a16="http://schemas.microsoft.com/office/drawing/2014/main" id="{11847A55-3F60-461A-B7C0-C9A171902716}"/>
              </a:ext>
            </a:extLst>
          </p:cNvPr>
          <p:cNvSpPr>
            <a:spLocks noGrp="1"/>
          </p:cNvSpPr>
          <p:nvPr>
            <p:ph sz="quarter" idx="10"/>
          </p:nvPr>
        </p:nvSpPr>
        <p:spPr/>
        <p:txBody>
          <a:bodyPr/>
          <a:lstStyle/>
          <a:p>
            <a:endParaRPr lang="en-US"/>
          </a:p>
        </p:txBody>
      </p:sp>
    </p:spTree>
    <p:custDataLst>
      <p:tags r:id="rId1"/>
    </p:custDataLst>
    <p:extLst>
      <p:ext uri="{BB962C8B-B14F-4D97-AF65-F5344CB8AC3E}">
        <p14:creationId xmlns:p14="http://schemas.microsoft.com/office/powerpoint/2010/main" val="336851606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A9DD-3A70-4837-A7BE-1EAFC1342D9C}"/>
              </a:ext>
            </a:extLst>
          </p:cNvPr>
          <p:cNvSpPr>
            <a:spLocks noGrp="1"/>
          </p:cNvSpPr>
          <p:nvPr>
            <p:ph type="title"/>
          </p:nvPr>
        </p:nvSpPr>
        <p:spPr/>
        <p:txBody>
          <a:bodyPr/>
          <a:lstStyle/>
          <a:p>
            <a:r>
              <a:rPr lang="en-US" dirty="0"/>
              <a:t>Demonstration: create and configure a domain-based GPO (hidden slide 3)</a:t>
            </a:r>
          </a:p>
        </p:txBody>
      </p:sp>
      <p:sp>
        <p:nvSpPr>
          <p:cNvPr id="4" name="Content Placeholder 3">
            <a:extLst>
              <a:ext uri="{FF2B5EF4-FFF2-40B4-BE49-F238E27FC236}">
                <a16:creationId xmlns:a16="http://schemas.microsoft.com/office/drawing/2014/main" id="{D2D0AD0B-8C6C-4C79-A65F-1D89C2022AB1}"/>
              </a:ext>
            </a:extLst>
          </p:cNvPr>
          <p:cNvSpPr>
            <a:spLocks noGrp="1"/>
          </p:cNvSpPr>
          <p:nvPr>
            <p:ph sz="quarter" idx="10"/>
          </p:nvPr>
        </p:nvSpPr>
        <p:spPr/>
        <p:txBody>
          <a:bodyPr/>
          <a:lstStyle/>
          <a:p>
            <a:endParaRPr lang="en-US"/>
          </a:p>
        </p:txBody>
      </p:sp>
    </p:spTree>
    <p:custDataLst>
      <p:tags r:id="rId1"/>
    </p:custDataLst>
    <p:extLst>
      <p:ext uri="{BB962C8B-B14F-4D97-AF65-F5344CB8AC3E}">
        <p14:creationId xmlns:p14="http://schemas.microsoft.com/office/powerpoint/2010/main" val="423405732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AFA6-3E6E-47D4-8B38-1DA3A46ACF5F}"/>
              </a:ext>
            </a:extLst>
          </p:cNvPr>
          <p:cNvSpPr>
            <a:spLocks noGrp="1"/>
          </p:cNvSpPr>
          <p:nvPr>
            <p:ph type="title"/>
          </p:nvPr>
        </p:nvSpPr>
        <p:spPr/>
        <p:txBody>
          <a:bodyPr/>
          <a:lstStyle/>
          <a:p>
            <a:r>
              <a:rPr lang="en-GB" dirty="0"/>
              <a:t>Overview of GPO storage</a:t>
            </a:r>
          </a:p>
        </p:txBody>
      </p:sp>
      <p:sp>
        <p:nvSpPr>
          <p:cNvPr id="3" name="Text Placeholder 2">
            <a:extLst>
              <a:ext uri="{FF2B5EF4-FFF2-40B4-BE49-F238E27FC236}">
                <a16:creationId xmlns:a16="http://schemas.microsoft.com/office/drawing/2014/main" id="{60225938-2779-46A5-AF7E-1763F82B85F8}"/>
              </a:ext>
            </a:extLst>
          </p:cNvPr>
          <p:cNvSpPr>
            <a:spLocks noGrp="1"/>
          </p:cNvSpPr>
          <p:nvPr>
            <p:ph type="body" idx="1"/>
          </p:nvPr>
        </p:nvSpPr>
        <p:spPr/>
        <p:txBody>
          <a:bodyPr/>
          <a:lstStyle/>
          <a:p>
            <a:pPr lvl="1"/>
            <a:r>
              <a:rPr lang="en-GB" dirty="0"/>
              <a:t>Group Policy settings are presented as GPOs in AD DS user interface tools, but a GPO is actually two components:</a:t>
            </a:r>
          </a:p>
          <a:p>
            <a:pPr lvl="2"/>
            <a:r>
              <a:rPr lang="en-GB" dirty="0"/>
              <a:t>The </a:t>
            </a:r>
            <a:r>
              <a:rPr lang="en-GB" b="1" dirty="0"/>
              <a:t>Group Policy </a:t>
            </a:r>
            <a:r>
              <a:rPr lang="en-GB" dirty="0"/>
              <a:t>container</a:t>
            </a:r>
          </a:p>
          <a:p>
            <a:pPr lvl="2"/>
            <a:r>
              <a:rPr lang="en-GB" dirty="0"/>
              <a:t>The </a:t>
            </a:r>
            <a:r>
              <a:rPr lang="en-GB" b="1" dirty="0"/>
              <a:t>Group Policy </a:t>
            </a:r>
            <a:r>
              <a:rPr lang="en-GB" dirty="0"/>
              <a:t>template</a:t>
            </a:r>
          </a:p>
          <a:p>
            <a:pPr lvl="1"/>
            <a:endParaRPr lang="en-GB" dirty="0"/>
          </a:p>
          <a:p>
            <a:pPr lvl="1"/>
            <a:r>
              <a:rPr lang="en-GB" dirty="0"/>
              <a:t>The </a:t>
            </a:r>
            <a:r>
              <a:rPr lang="en-GB" b="1" dirty="0"/>
              <a:t>Group Policy </a:t>
            </a:r>
            <a:r>
              <a:rPr lang="en-GB" dirty="0"/>
              <a:t>container and the </a:t>
            </a:r>
            <a:r>
              <a:rPr lang="en-GB" b="1" dirty="0"/>
              <a:t>Group Policy </a:t>
            </a:r>
            <a:r>
              <a:rPr lang="en-GB" dirty="0"/>
              <a:t>template both replicate between all domain controllers in AD DS. However, these two items use different replication mechanisms:</a:t>
            </a:r>
          </a:p>
          <a:p>
            <a:pPr lvl="2"/>
            <a:r>
              <a:rPr lang="en-GB" dirty="0"/>
              <a:t>The Group Policy container in AD DS replicates by the Directory Replication Agent</a:t>
            </a:r>
          </a:p>
          <a:p>
            <a:pPr lvl="2"/>
            <a:r>
              <a:rPr lang="en-GB" dirty="0"/>
              <a:t>The Group Policy template in the </a:t>
            </a:r>
            <a:r>
              <a:rPr lang="en-GB" b="1" dirty="0"/>
              <a:t>SYSVOL</a:t>
            </a:r>
            <a:r>
              <a:rPr lang="en-GB" dirty="0"/>
              <a:t> replicates by using the Distributed File System Replication</a:t>
            </a:r>
          </a:p>
        </p:txBody>
      </p:sp>
    </p:spTree>
    <p:custDataLst>
      <p:tags r:id="rId1"/>
    </p:custDataLst>
    <p:extLst>
      <p:ext uri="{BB962C8B-B14F-4D97-AF65-F5344CB8AC3E}">
        <p14:creationId xmlns:p14="http://schemas.microsoft.com/office/powerpoint/2010/main" val="3120353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941B-064D-42EE-AAF6-B1C5B9A2E234}"/>
              </a:ext>
            </a:extLst>
          </p:cNvPr>
          <p:cNvSpPr>
            <a:spLocks noGrp="1"/>
          </p:cNvSpPr>
          <p:nvPr>
            <p:ph type="title"/>
          </p:nvPr>
        </p:nvSpPr>
        <p:spPr/>
        <p:txBody>
          <a:bodyPr/>
          <a:lstStyle/>
          <a:p>
            <a:r>
              <a:rPr lang="en-GB" dirty="0"/>
              <a:t>What are Starter GPOs?</a:t>
            </a:r>
          </a:p>
        </p:txBody>
      </p:sp>
      <p:sp>
        <p:nvSpPr>
          <p:cNvPr id="3" name="Text Placeholder 2">
            <a:extLst>
              <a:ext uri="{FF2B5EF4-FFF2-40B4-BE49-F238E27FC236}">
                <a16:creationId xmlns:a16="http://schemas.microsoft.com/office/drawing/2014/main" id="{AC3A292D-7B58-4A88-B54A-582381839C97}"/>
              </a:ext>
            </a:extLst>
          </p:cNvPr>
          <p:cNvSpPr>
            <a:spLocks noGrp="1"/>
          </p:cNvSpPr>
          <p:nvPr>
            <p:ph type="body" idx="1"/>
          </p:nvPr>
        </p:nvSpPr>
        <p:spPr/>
        <p:txBody>
          <a:bodyPr/>
          <a:lstStyle/>
          <a:p>
            <a:r>
              <a:rPr lang="en-GB" dirty="0"/>
              <a:t>A Starter GPO:</a:t>
            </a:r>
          </a:p>
          <a:p>
            <a:pPr lvl="1"/>
            <a:r>
              <a:rPr lang="en-GB" dirty="0"/>
              <a:t>Stores administrative template settings on which new GPOs will be based</a:t>
            </a:r>
          </a:p>
          <a:p>
            <a:pPr lvl="1"/>
            <a:r>
              <a:rPr lang="en-GB" dirty="0"/>
              <a:t>Can be exported to .cab files </a:t>
            </a:r>
          </a:p>
          <a:p>
            <a:pPr lvl="1"/>
            <a:r>
              <a:rPr lang="en-GB" dirty="0"/>
              <a:t>Can be imported into other areas of an organization</a:t>
            </a:r>
          </a:p>
          <a:p>
            <a:endParaRPr lang="en-GB" dirty="0"/>
          </a:p>
        </p:txBody>
      </p:sp>
    </p:spTree>
    <p:custDataLst>
      <p:tags r:id="rId1"/>
    </p:custDataLst>
    <p:extLst>
      <p:ext uri="{BB962C8B-B14F-4D97-AF65-F5344CB8AC3E}">
        <p14:creationId xmlns:p14="http://schemas.microsoft.com/office/powerpoint/2010/main" val="833762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9753-C033-4F91-8ECE-177F342B28E1}"/>
              </a:ext>
            </a:extLst>
          </p:cNvPr>
          <p:cNvSpPr>
            <a:spLocks noGrp="1"/>
          </p:cNvSpPr>
          <p:nvPr>
            <p:ph type="title"/>
          </p:nvPr>
        </p:nvSpPr>
        <p:spPr/>
        <p:txBody>
          <a:bodyPr/>
          <a:lstStyle/>
          <a:p>
            <a:r>
              <a:rPr lang="en-GB" dirty="0"/>
              <a:t>What are administrative templates?</a:t>
            </a:r>
          </a:p>
        </p:txBody>
      </p:sp>
      <p:pic>
        <p:nvPicPr>
          <p:cNvPr id="6" name="Picture 5" descr="A screenshot of the Group Policy Management Editor. The administrator has opened the Default Domain Policy and expanded the Administrative Templates nodes for both Computer Configuration and User Configuration. ">
            <a:extLst>
              <a:ext uri="{FF2B5EF4-FFF2-40B4-BE49-F238E27FC236}">
                <a16:creationId xmlns:a16="http://schemas.microsoft.com/office/drawing/2014/main" id="{B82D181E-8955-408F-B9AB-C4B8CFD9001D}"/>
              </a:ext>
            </a:extLst>
          </p:cNvPr>
          <p:cNvPicPr>
            <a:picLocks noChangeAspect="1"/>
          </p:cNvPicPr>
          <p:nvPr/>
        </p:nvPicPr>
        <p:blipFill>
          <a:blip r:embed="rId4"/>
          <a:stretch>
            <a:fillRect/>
          </a:stretch>
        </p:blipFill>
        <p:spPr>
          <a:xfrm>
            <a:off x="2756187" y="1270990"/>
            <a:ext cx="6924099" cy="5156078"/>
          </a:xfrm>
          <a:prstGeom prst="rect">
            <a:avLst/>
          </a:prstGeom>
          <a:ln w="12700">
            <a:solidFill>
              <a:schemeClr val="tx1"/>
            </a:solidFill>
          </a:ln>
        </p:spPr>
      </p:pic>
    </p:spTree>
    <p:custDataLst>
      <p:tags r:id="rId1"/>
    </p:custDataLst>
    <p:extLst>
      <p:ext uri="{BB962C8B-B14F-4D97-AF65-F5344CB8AC3E}">
        <p14:creationId xmlns:p14="http://schemas.microsoft.com/office/powerpoint/2010/main" val="265106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A7F4-5C97-4C44-A4E9-E7C6B1C61452}"/>
              </a:ext>
            </a:extLst>
          </p:cNvPr>
          <p:cNvSpPr>
            <a:spLocks noGrp="1"/>
          </p:cNvSpPr>
          <p:nvPr>
            <p:ph type="title"/>
          </p:nvPr>
        </p:nvSpPr>
        <p:spPr/>
        <p:txBody>
          <a:bodyPr/>
          <a:lstStyle/>
          <a:p>
            <a:r>
              <a:rPr lang="en-GB" dirty="0"/>
              <a:t>Overview of the Central Store</a:t>
            </a:r>
          </a:p>
        </p:txBody>
      </p:sp>
      <p:sp>
        <p:nvSpPr>
          <p:cNvPr id="3" name="Text Placeholder 2">
            <a:extLst>
              <a:ext uri="{FF2B5EF4-FFF2-40B4-BE49-F238E27FC236}">
                <a16:creationId xmlns:a16="http://schemas.microsoft.com/office/drawing/2014/main" id="{1D5B6FB7-8DBC-4B33-878E-C7591B322BDF}"/>
              </a:ext>
            </a:extLst>
          </p:cNvPr>
          <p:cNvSpPr>
            <a:spLocks noGrp="1"/>
          </p:cNvSpPr>
          <p:nvPr>
            <p:ph type="body" idx="1"/>
          </p:nvPr>
        </p:nvSpPr>
        <p:spPr/>
        <p:txBody>
          <a:bodyPr/>
          <a:lstStyle/>
          <a:p>
            <a:r>
              <a:rPr lang="en-GB" dirty="0"/>
              <a:t>The Central Store:</a:t>
            </a:r>
          </a:p>
          <a:p>
            <a:pPr lvl="1"/>
            <a:r>
              <a:rPr lang="en-GB" dirty="0"/>
              <a:t>Is a central repository for .admx and .adml files</a:t>
            </a:r>
          </a:p>
          <a:p>
            <a:pPr lvl="1"/>
            <a:r>
              <a:rPr lang="en-GB" dirty="0"/>
              <a:t>Is stored in </a:t>
            </a:r>
            <a:r>
              <a:rPr lang="en-GB" b="1" dirty="0"/>
              <a:t>SYSVOL</a:t>
            </a:r>
          </a:p>
          <a:p>
            <a:pPr lvl="1"/>
            <a:r>
              <a:rPr lang="en-GB" dirty="0"/>
              <a:t>Must be created manually</a:t>
            </a:r>
          </a:p>
          <a:p>
            <a:pPr lvl="1"/>
            <a:r>
              <a:rPr lang="en-GB" dirty="0"/>
              <a:t>Is detected automatically by Windows Vista, Windows Server 2008, and newer operating systems</a:t>
            </a:r>
          </a:p>
          <a:p>
            <a:endParaRPr lang="en-GB" dirty="0"/>
          </a:p>
        </p:txBody>
      </p:sp>
    </p:spTree>
    <p:custDataLst>
      <p:tags r:id="rId1"/>
    </p:custDataLst>
    <p:extLst>
      <p:ext uri="{BB962C8B-B14F-4D97-AF65-F5344CB8AC3E}">
        <p14:creationId xmlns:p14="http://schemas.microsoft.com/office/powerpoint/2010/main" val="172125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a:t>
            </a:r>
          </a:p>
        </p:txBody>
      </p:sp>
      <p:sp>
        <p:nvSpPr>
          <p:cNvPr id="3" name="Text Placeholder 2"/>
          <p:cNvSpPr>
            <a:spLocks noGrp="1"/>
          </p:cNvSpPr>
          <p:nvPr>
            <p:ph sz="quarter" idx="10"/>
          </p:nvPr>
        </p:nvSpPr>
        <p:spPr/>
        <p:txBody>
          <a:bodyPr/>
          <a:lstStyle/>
          <a:p>
            <a:pPr marL="0" lvl="1" indent="0">
              <a:buNone/>
            </a:pPr>
            <a:r>
              <a:rPr lang="en-US" dirty="0"/>
              <a:t>This lesson describes the core logical components and physical components that make up an AD DS deployment</a:t>
            </a:r>
          </a:p>
          <a:p>
            <a:pPr lvl="1"/>
            <a:r>
              <a:rPr lang="en-US" dirty="0"/>
              <a:t>Topics:</a:t>
            </a:r>
          </a:p>
          <a:p>
            <a:pPr lvl="2"/>
            <a:r>
              <a:rPr lang="en-GB" dirty="0"/>
              <a:t>What is AD DS?</a:t>
            </a:r>
          </a:p>
          <a:p>
            <a:pPr lvl="2"/>
            <a:r>
              <a:rPr lang="en-GB" dirty="0"/>
              <a:t>AD DS objects</a:t>
            </a:r>
          </a:p>
          <a:p>
            <a:pPr lvl="2"/>
            <a:r>
              <a:rPr lang="en-GB" dirty="0"/>
              <a:t>AD DS forests and domains</a:t>
            </a:r>
          </a:p>
          <a:p>
            <a:pPr lvl="2"/>
            <a:r>
              <a:rPr lang="en-GB" dirty="0"/>
              <a:t>OUs</a:t>
            </a:r>
          </a:p>
          <a:p>
            <a:pPr lvl="2"/>
            <a:r>
              <a:rPr lang="en-GB" dirty="0"/>
              <a:t>AD DS schema</a:t>
            </a:r>
          </a:p>
          <a:p>
            <a:pPr lvl="2"/>
            <a:r>
              <a:rPr lang="en-GB" dirty="0"/>
              <a:t>Overview of AD DS replication</a:t>
            </a:r>
          </a:p>
          <a:p>
            <a:pPr lvl="2"/>
            <a:r>
              <a:rPr lang="en-GB" dirty="0"/>
              <a:t>AD DS sign-in process</a:t>
            </a:r>
          </a:p>
          <a:p>
            <a:pPr lvl="2"/>
            <a:r>
              <a:rPr lang="en-GB" dirty="0"/>
              <a:t>Overview of AD DS administration tools</a:t>
            </a:r>
          </a:p>
          <a:p>
            <a:pPr lvl="2"/>
            <a:r>
              <a:rPr lang="en-GB" dirty="0"/>
              <a:t>Demonstration: Use tools to manage objects and properties in AD DS</a:t>
            </a:r>
          </a:p>
          <a:p>
            <a:endParaRPr lang="en-US" dirty="0"/>
          </a:p>
        </p:txBody>
      </p:sp>
    </p:spTree>
    <p:custDataLst>
      <p:tags r:id="rId1"/>
    </p:custDataLst>
    <p:extLst>
      <p:ext uri="{BB962C8B-B14F-4D97-AF65-F5344CB8AC3E}">
        <p14:creationId xmlns:p14="http://schemas.microsoft.com/office/powerpoint/2010/main" val="291888038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4: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custDataLst>
      <p:tags r:id="rId1"/>
    </p:custDataLst>
    <p:extLst>
      <p:ext uri="{BB962C8B-B14F-4D97-AF65-F5344CB8AC3E}">
        <p14:creationId xmlns:p14="http://schemas.microsoft.com/office/powerpoint/2010/main" val="402176408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a:xfrm>
            <a:off x="465137" y="960438"/>
            <a:ext cx="10479087" cy="3629025"/>
          </a:xfrm>
        </p:spPr>
        <p:txBody>
          <a:bodyPr/>
          <a:lstStyle/>
          <a:p>
            <a:r>
              <a:rPr lang="en-US" dirty="0"/>
              <a:t>Lesson 5: Overview of AD CS</a:t>
            </a:r>
          </a:p>
        </p:txBody>
      </p:sp>
    </p:spTree>
    <p:custDataLst>
      <p:tags r:id="rId1"/>
    </p:custDataLst>
    <p:extLst>
      <p:ext uri="{BB962C8B-B14F-4D97-AF65-F5344CB8AC3E}">
        <p14:creationId xmlns:p14="http://schemas.microsoft.com/office/powerpoint/2010/main" val="36814924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overview</a:t>
            </a:r>
          </a:p>
        </p:txBody>
      </p:sp>
      <p:sp>
        <p:nvSpPr>
          <p:cNvPr id="3" name="Text Placeholder 2"/>
          <p:cNvSpPr>
            <a:spLocks noGrp="1"/>
          </p:cNvSpPr>
          <p:nvPr>
            <p:ph type="body" idx="1"/>
          </p:nvPr>
        </p:nvSpPr>
        <p:spPr/>
        <p:txBody>
          <a:bodyPr/>
          <a:lstStyle/>
          <a:p>
            <a:pPr marL="0" lvl="1" indent="0">
              <a:buNone/>
            </a:pPr>
            <a:r>
              <a:rPr lang="en-GB" dirty="0"/>
              <a:t>This lesson describes how to deploy and manage CAs </a:t>
            </a:r>
            <a:r>
              <a:rPr lang="en-US" dirty="0"/>
              <a:t>to manage, distribute, and validate digital certificates </a:t>
            </a:r>
            <a:endParaRPr lang="en-GB" dirty="0"/>
          </a:p>
          <a:p>
            <a:pPr lvl="1"/>
            <a:r>
              <a:rPr lang="en-GB" dirty="0"/>
              <a:t>Topics:</a:t>
            </a:r>
          </a:p>
          <a:p>
            <a:pPr lvl="2"/>
            <a:r>
              <a:rPr lang="en-GB" dirty="0"/>
              <a:t>What is AD CS?</a:t>
            </a:r>
          </a:p>
          <a:p>
            <a:pPr lvl="2"/>
            <a:r>
              <a:rPr lang="en-GB" dirty="0"/>
              <a:t>Options for implementing CA hierarchies</a:t>
            </a:r>
          </a:p>
          <a:p>
            <a:pPr lvl="2"/>
            <a:r>
              <a:rPr lang="en-GB" dirty="0"/>
              <a:t>Standalone vs. enterprise CAs</a:t>
            </a:r>
          </a:p>
          <a:p>
            <a:pPr lvl="2"/>
            <a:r>
              <a:rPr lang="en-GB" dirty="0"/>
              <a:t>Demonstration: Manage CAs</a:t>
            </a:r>
          </a:p>
          <a:p>
            <a:pPr lvl="2"/>
            <a:r>
              <a:rPr lang="en-GB" dirty="0"/>
              <a:t>What are certificate templates?</a:t>
            </a:r>
          </a:p>
          <a:p>
            <a:pPr lvl="2"/>
            <a:r>
              <a:rPr lang="en-GB" dirty="0"/>
              <a:t>What are CRLs and CRL distribution lists?</a:t>
            </a:r>
          </a:p>
          <a:p>
            <a:pPr lvl="2"/>
            <a:r>
              <a:rPr lang="en-GB" dirty="0"/>
              <a:t>Configure trust for certificates</a:t>
            </a:r>
          </a:p>
          <a:p>
            <a:pPr lvl="2"/>
            <a:r>
              <a:rPr lang="en-GB" dirty="0"/>
              <a:t>Demonstration: </a:t>
            </a:r>
            <a:r>
              <a:rPr lang="en-GB" dirty="0" err="1"/>
              <a:t>Enroll</a:t>
            </a:r>
            <a:r>
              <a:rPr lang="en-GB" dirty="0"/>
              <a:t> for a certificate</a:t>
            </a:r>
          </a:p>
          <a:p>
            <a:endParaRPr lang="en-US" dirty="0"/>
          </a:p>
        </p:txBody>
      </p:sp>
    </p:spTree>
    <p:custDataLst>
      <p:tags r:id="rId1"/>
    </p:custDataLst>
    <p:extLst>
      <p:ext uri="{BB962C8B-B14F-4D97-AF65-F5344CB8AC3E}">
        <p14:creationId xmlns:p14="http://schemas.microsoft.com/office/powerpoint/2010/main" val="3530277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E238-C91F-4DC0-97BC-C7B011B21FC5}"/>
              </a:ext>
            </a:extLst>
          </p:cNvPr>
          <p:cNvSpPr>
            <a:spLocks noGrp="1"/>
          </p:cNvSpPr>
          <p:nvPr>
            <p:ph type="title"/>
          </p:nvPr>
        </p:nvSpPr>
        <p:spPr/>
        <p:txBody>
          <a:bodyPr/>
          <a:lstStyle/>
          <a:p>
            <a:r>
              <a:rPr lang="en-GB" dirty="0"/>
              <a:t>What is AD CS?</a:t>
            </a:r>
          </a:p>
        </p:txBody>
      </p:sp>
      <p:sp>
        <p:nvSpPr>
          <p:cNvPr id="3" name="Text Placeholder 2">
            <a:extLst>
              <a:ext uri="{FF2B5EF4-FFF2-40B4-BE49-F238E27FC236}">
                <a16:creationId xmlns:a16="http://schemas.microsoft.com/office/drawing/2014/main" id="{F6F8F429-F144-4D6D-B8AE-6BC7A687C944}"/>
              </a:ext>
            </a:extLst>
          </p:cNvPr>
          <p:cNvSpPr>
            <a:spLocks noGrp="1"/>
          </p:cNvSpPr>
          <p:nvPr>
            <p:ph type="body" idx="1"/>
          </p:nvPr>
        </p:nvSpPr>
        <p:spPr/>
        <p:txBody>
          <a:bodyPr/>
          <a:lstStyle/>
          <a:p>
            <a:pPr lvl="1"/>
            <a:r>
              <a:rPr lang="en-GB" dirty="0"/>
              <a:t>Allows you to implement a PKI for your organization:</a:t>
            </a:r>
          </a:p>
          <a:p>
            <a:pPr lvl="2"/>
            <a:r>
              <a:rPr lang="en-GB" dirty="0"/>
              <a:t>Issue and manage certificates</a:t>
            </a:r>
          </a:p>
          <a:p>
            <a:pPr lvl="1"/>
            <a:r>
              <a:rPr lang="en-GB" dirty="0"/>
              <a:t>AD CS role services in Windows Server:</a:t>
            </a:r>
          </a:p>
          <a:p>
            <a:pPr lvl="2"/>
            <a:r>
              <a:rPr lang="en-GB" dirty="0"/>
              <a:t>Certification Authority</a:t>
            </a:r>
          </a:p>
          <a:p>
            <a:pPr lvl="2"/>
            <a:r>
              <a:rPr lang="en-GB" dirty="0"/>
              <a:t>Certification Authority Web Enrollment</a:t>
            </a:r>
          </a:p>
          <a:p>
            <a:pPr lvl="2"/>
            <a:r>
              <a:rPr lang="en-GB" dirty="0"/>
              <a:t>Online Responder</a:t>
            </a:r>
          </a:p>
          <a:p>
            <a:pPr lvl="2"/>
            <a:r>
              <a:rPr lang="en-GB" dirty="0"/>
              <a:t>Network Device Enrollment Service</a:t>
            </a:r>
          </a:p>
          <a:p>
            <a:pPr lvl="2"/>
            <a:r>
              <a:rPr lang="en-GB" dirty="0"/>
              <a:t>Certificate Enrollment Web Service</a:t>
            </a:r>
          </a:p>
          <a:p>
            <a:pPr lvl="2"/>
            <a:r>
              <a:rPr lang="en-GB" dirty="0"/>
              <a:t>Certificate Enrollment Policy Web Service</a:t>
            </a:r>
          </a:p>
          <a:p>
            <a:endParaRPr lang="en-GB" dirty="0"/>
          </a:p>
        </p:txBody>
      </p:sp>
    </p:spTree>
    <p:custDataLst>
      <p:tags r:id="rId1"/>
    </p:custDataLst>
    <p:extLst>
      <p:ext uri="{BB962C8B-B14F-4D97-AF65-F5344CB8AC3E}">
        <p14:creationId xmlns:p14="http://schemas.microsoft.com/office/powerpoint/2010/main" val="2696343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08A0-D893-4351-815C-8EDDFD12FDC1}"/>
              </a:ext>
            </a:extLst>
          </p:cNvPr>
          <p:cNvSpPr>
            <a:spLocks noGrp="1"/>
          </p:cNvSpPr>
          <p:nvPr>
            <p:ph type="title"/>
          </p:nvPr>
        </p:nvSpPr>
        <p:spPr/>
        <p:txBody>
          <a:bodyPr/>
          <a:lstStyle/>
          <a:p>
            <a:r>
              <a:rPr lang="en-GB" dirty="0"/>
              <a:t>Options for implementing CA hierarchies</a:t>
            </a:r>
          </a:p>
        </p:txBody>
      </p:sp>
      <p:sp>
        <p:nvSpPr>
          <p:cNvPr id="3" name="Text Placeholder 2">
            <a:extLst>
              <a:ext uri="{FF2B5EF4-FFF2-40B4-BE49-F238E27FC236}">
                <a16:creationId xmlns:a16="http://schemas.microsoft.com/office/drawing/2014/main" id="{28AFB8E8-9A9D-4D39-8D8D-904DDBEDB736}"/>
              </a:ext>
            </a:extLst>
          </p:cNvPr>
          <p:cNvSpPr>
            <a:spLocks noGrp="1"/>
          </p:cNvSpPr>
          <p:nvPr>
            <p:ph type="body" idx="1"/>
          </p:nvPr>
        </p:nvSpPr>
        <p:spPr/>
        <p:txBody>
          <a:bodyPr/>
          <a:lstStyle/>
          <a:p>
            <a:pPr lvl="1"/>
            <a:r>
              <a:rPr lang="en-GB" dirty="0"/>
              <a:t>Typically, CA hierarchies have two levels:</a:t>
            </a:r>
          </a:p>
          <a:p>
            <a:pPr lvl="2"/>
            <a:r>
              <a:rPr lang="en-GB" dirty="0"/>
              <a:t>A root CA at the top level </a:t>
            </a:r>
          </a:p>
          <a:p>
            <a:pPr lvl="2"/>
            <a:r>
              <a:rPr lang="en-GB" dirty="0"/>
              <a:t>A subordinate issuing CA on the second level</a:t>
            </a:r>
          </a:p>
          <a:p>
            <a:pPr lvl="1"/>
            <a:r>
              <a:rPr lang="en-GB" dirty="0"/>
              <a:t>In general, CA hierarchies fall into one of following categories:</a:t>
            </a:r>
          </a:p>
          <a:p>
            <a:pPr lvl="2"/>
            <a:r>
              <a:rPr lang="en-GB" dirty="0"/>
              <a:t>CA hierarchies with a policy CA</a:t>
            </a:r>
          </a:p>
          <a:p>
            <a:pPr lvl="2"/>
            <a:r>
              <a:rPr lang="en-GB" dirty="0"/>
              <a:t>CA hierarchies with cross-certification trust</a:t>
            </a:r>
          </a:p>
          <a:p>
            <a:pPr lvl="2"/>
            <a:r>
              <a:rPr lang="en-GB" dirty="0"/>
              <a:t>CAs with a two-tier hierarchy</a:t>
            </a:r>
          </a:p>
        </p:txBody>
      </p:sp>
    </p:spTree>
    <p:custDataLst>
      <p:tags r:id="rId1"/>
    </p:custDataLst>
    <p:extLst>
      <p:ext uri="{BB962C8B-B14F-4D97-AF65-F5344CB8AC3E}">
        <p14:creationId xmlns:p14="http://schemas.microsoft.com/office/powerpoint/2010/main" val="3873218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0154-F315-44CF-A4C9-6C6D68629CDC}"/>
              </a:ext>
            </a:extLst>
          </p:cNvPr>
          <p:cNvSpPr>
            <a:spLocks noGrp="1"/>
          </p:cNvSpPr>
          <p:nvPr>
            <p:ph type="title"/>
          </p:nvPr>
        </p:nvSpPr>
        <p:spPr/>
        <p:txBody>
          <a:bodyPr/>
          <a:lstStyle/>
          <a:p>
            <a:r>
              <a:rPr lang="en-GB" dirty="0"/>
              <a:t>Standalone vs. enterprise CAs</a:t>
            </a:r>
          </a:p>
        </p:txBody>
      </p:sp>
      <p:graphicFrame>
        <p:nvGraphicFramePr>
          <p:cNvPr id="4" name="Table 3">
            <a:extLst>
              <a:ext uri="{FF2B5EF4-FFF2-40B4-BE49-F238E27FC236}">
                <a16:creationId xmlns:a16="http://schemas.microsoft.com/office/drawing/2014/main" id="{8CF031BA-8E62-4F2C-AE22-2C9F3E94CCBD}"/>
              </a:ext>
            </a:extLst>
          </p:cNvPr>
          <p:cNvGraphicFramePr>
            <a:graphicFrameLocks noGrp="1"/>
          </p:cNvGraphicFramePr>
          <p:nvPr>
            <p:extLst>
              <p:ext uri="{D42A27DB-BD31-4B8C-83A1-F6EECF244321}">
                <p14:modId xmlns:p14="http://schemas.microsoft.com/office/powerpoint/2010/main" val="494712455"/>
              </p:ext>
            </p:extLst>
          </p:nvPr>
        </p:nvGraphicFramePr>
        <p:xfrm>
          <a:off x="533656" y="1192213"/>
          <a:ext cx="11475782" cy="5128906"/>
        </p:xfrm>
        <a:graphic>
          <a:graphicData uri="http://schemas.openxmlformats.org/drawingml/2006/table">
            <a:tbl>
              <a:tblPr firstRow="1" bandRow="1">
                <a:tableStyleId>{7E9639D4-E3E2-4D34-9284-5A2195B3D0D7}</a:tableStyleId>
              </a:tblPr>
              <a:tblGrid>
                <a:gridCol w="5781564">
                  <a:extLst>
                    <a:ext uri="{9D8B030D-6E8A-4147-A177-3AD203B41FA5}">
                      <a16:colId xmlns:a16="http://schemas.microsoft.com/office/drawing/2014/main" val="20000"/>
                    </a:ext>
                  </a:extLst>
                </a:gridCol>
                <a:gridCol w="5694218">
                  <a:extLst>
                    <a:ext uri="{9D8B030D-6E8A-4147-A177-3AD203B41FA5}">
                      <a16:colId xmlns:a16="http://schemas.microsoft.com/office/drawing/2014/main" val="20001"/>
                    </a:ext>
                  </a:extLst>
                </a:gridCol>
              </a:tblGrid>
              <a:tr h="4460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Standalone CAs</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tc>
                  <a:txBody>
                    <a:bodyPr/>
                    <a:lstStyle/>
                    <a:p>
                      <a:pPr algn="ctr"/>
                      <a:r>
                        <a:rPr lang="en-US" sz="2000" dirty="0"/>
                        <a:t>Enterprise</a:t>
                      </a:r>
                      <a:r>
                        <a:rPr lang="en-US" sz="2000" baseline="0" dirty="0"/>
                        <a:t> CAs</a:t>
                      </a:r>
                      <a:endParaRPr lang="en-US" sz="20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993594">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a:ln>
                            <a:noFill/>
                          </a:ln>
                          <a:effectLst/>
                        </a:rPr>
                        <a:t>Must be used if any CA (root/intermediate/policy) is offline because a standalone CA is not joined to an AD DS domain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Requires the use of AD DS</a:t>
                      </a:r>
                      <a:r>
                        <a:rPr kumimoji="0" lang="bs-Latn-BA" sz="2000" u="none" strike="noStrike" cap="none" normalizeH="0" baseline="0" dirty="0">
                          <a:ln>
                            <a:noFill/>
                          </a:ln>
                          <a:effectLst/>
                        </a:rPr>
                        <a:t> and stores information in AD DS</a:t>
                      </a:r>
                      <a:endParaRPr kumimoji="0" lang="en-US" sz="200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573794636"/>
                  </a:ext>
                </a:extLst>
              </a:tr>
              <a:tr h="993594">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a:ln>
                            <a:noFill/>
                          </a:ln>
                          <a:effectLst/>
                        </a:rPr>
                        <a:t>Must be used if any CA (root/intermediate/policy) is offline because a standalone CA is not joined to an AD DS domain</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u="none" strike="noStrike" cap="none" normalizeH="0" baseline="0" dirty="0">
                        <a:ln>
                          <a:noFill/>
                        </a:ln>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Can use Group Policy to propagate certificates to the trusted root CA certificate store</a:t>
                      </a:r>
                      <a:r>
                        <a:rPr kumimoji="0" lang="en-US" sz="2000" u="none" strike="noStrike" cap="none" normalizeH="0" baseline="0" dirty="0">
                          <a:ln>
                            <a:noFill/>
                          </a:ln>
                          <a:effectLst/>
                        </a:rPr>
                        <a:t> </a:t>
                      </a:r>
                      <a:endParaRPr kumimoji="0" lang="en-US" sz="200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935093840"/>
                  </a:ext>
                </a:extLst>
              </a:tr>
              <a:tr h="981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Users </a:t>
                      </a:r>
                      <a:r>
                        <a:rPr kumimoji="0" lang="bs-Latn-BA" sz="2000" u="none" strike="noStrike" cap="none" normalizeH="0" baseline="0">
                          <a:ln>
                            <a:noFill/>
                          </a:ln>
                          <a:effectLst/>
                        </a:rPr>
                        <a:t>must </a:t>
                      </a:r>
                      <a:r>
                        <a:rPr kumimoji="0" lang="en-CA" sz="2000" u="none" strike="noStrike" cap="none" normalizeH="0" baseline="0" dirty="0">
                          <a:ln>
                            <a:noFill/>
                          </a:ln>
                          <a:effectLst/>
                        </a:rPr>
                        <a:t>provide identifying information and specify the type of certificate</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Publishes user certificates and CRLs to AD DS</a:t>
                      </a:r>
                      <a:r>
                        <a:rPr kumimoji="0" lang="en-US" sz="2000" u="none" strike="noStrike" cap="none" normalizeH="0" baseline="0" dirty="0">
                          <a:ln>
                            <a:noFill/>
                          </a:ln>
                          <a:effectLst/>
                        </a:rPr>
                        <a:t> </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3"/>
                  </a:ext>
                </a:extLst>
              </a:tr>
              <a:tr h="68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Does not </a:t>
                      </a:r>
                      <a:r>
                        <a:rPr kumimoji="0" lang="bs-Latn-BA" sz="2000" u="none" strike="noStrike" cap="none" normalizeH="0" baseline="0">
                          <a:ln>
                            <a:noFill/>
                          </a:ln>
                          <a:effectLst/>
                        </a:rPr>
                        <a:t>support</a:t>
                      </a:r>
                      <a:r>
                        <a:rPr kumimoji="0" lang="en-CA" sz="2000" u="none" strike="noStrike" cap="none" normalizeH="0" baseline="0" dirty="0">
                          <a:ln>
                            <a:noFill/>
                          </a:ln>
                          <a:effectLst/>
                        </a:rPr>
                        <a:t> certificate templates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Issues certificates based on a certificate template</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4"/>
                  </a:ext>
                </a:extLst>
              </a:tr>
              <a:tr h="68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All certificate requests are kept pending until administrator approval</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Supports autoenrollment for issuing certificates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8605794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a:xfrm>
            <a:off x="438912" y="2873493"/>
            <a:ext cx="5541264" cy="1828800"/>
          </a:xfrm>
        </p:spPr>
        <p:txBody>
          <a:bodyPr/>
          <a:lstStyle/>
          <a:p>
            <a:r>
              <a:rPr lang="en-US" dirty="0"/>
              <a:t>Demonstration: Manage CAs	</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a:xfrm>
            <a:off x="438912" y="4720581"/>
            <a:ext cx="5541264" cy="1688724"/>
          </a:xfrm>
        </p:spPr>
        <p:txBody>
          <a:bodyPr/>
          <a:lstStyle/>
          <a:p>
            <a:pPr>
              <a:buFont typeface="Arial" panose="020B0604020202020204" pitchFamily="34" charset="0"/>
              <a:buChar char="•"/>
            </a:pPr>
            <a:r>
              <a:rPr lang="en-GB" dirty="0"/>
              <a:t>Create a new template based on the Web Server template</a:t>
            </a:r>
          </a:p>
          <a:p>
            <a:pPr>
              <a:buFont typeface="Arial" panose="020B0604020202020204" pitchFamily="34" charset="0"/>
              <a:buChar char="•"/>
            </a:pPr>
            <a:r>
              <a:rPr lang="en-GB" dirty="0"/>
              <a:t>Configure templates so that they can be issued</a:t>
            </a:r>
          </a:p>
        </p:txBody>
      </p:sp>
    </p:spTree>
    <p:custDataLst>
      <p:tags r:id="rId1"/>
    </p:custDataLst>
    <p:extLst>
      <p:ext uri="{BB962C8B-B14F-4D97-AF65-F5344CB8AC3E}">
        <p14:creationId xmlns:p14="http://schemas.microsoft.com/office/powerpoint/2010/main" val="29255148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69B7-7506-405C-8A05-FADE8C079061}"/>
              </a:ext>
            </a:extLst>
          </p:cNvPr>
          <p:cNvSpPr>
            <a:spLocks noGrp="1"/>
          </p:cNvSpPr>
          <p:nvPr>
            <p:ph type="title"/>
          </p:nvPr>
        </p:nvSpPr>
        <p:spPr/>
        <p:txBody>
          <a:bodyPr/>
          <a:lstStyle/>
          <a:p>
            <a:r>
              <a:rPr lang="en-GB" dirty="0"/>
              <a:t>What are certificate templates?</a:t>
            </a:r>
          </a:p>
        </p:txBody>
      </p:sp>
      <p:sp>
        <p:nvSpPr>
          <p:cNvPr id="3" name="Text Placeholder 2">
            <a:extLst>
              <a:ext uri="{FF2B5EF4-FFF2-40B4-BE49-F238E27FC236}">
                <a16:creationId xmlns:a16="http://schemas.microsoft.com/office/drawing/2014/main" id="{53557839-21C3-4D24-A6C2-5C3EDD47E3DE}"/>
              </a:ext>
            </a:extLst>
          </p:cNvPr>
          <p:cNvSpPr>
            <a:spLocks noGrp="1"/>
          </p:cNvSpPr>
          <p:nvPr>
            <p:ph type="body" idx="1"/>
          </p:nvPr>
        </p:nvSpPr>
        <p:spPr/>
        <p:txBody>
          <a:bodyPr/>
          <a:lstStyle/>
          <a:p>
            <a:r>
              <a:rPr lang="en-GB" dirty="0"/>
              <a:t>A certificate template defines:</a:t>
            </a:r>
          </a:p>
          <a:p>
            <a:pPr lvl="1"/>
            <a:r>
              <a:rPr lang="en-GB" dirty="0"/>
              <a:t>The format and contents of a certificate</a:t>
            </a:r>
          </a:p>
          <a:p>
            <a:pPr lvl="1"/>
            <a:r>
              <a:rPr lang="en-GB" dirty="0"/>
              <a:t>The process for creating and submitting a valid certificate request</a:t>
            </a:r>
          </a:p>
          <a:p>
            <a:pPr lvl="1"/>
            <a:r>
              <a:rPr lang="en-GB" dirty="0"/>
              <a:t>The security principals that are allowed to read, enroll, or use autoenrollment for a certificate that will be based on the template</a:t>
            </a:r>
          </a:p>
          <a:p>
            <a:pPr lvl="1"/>
            <a:r>
              <a:rPr lang="en-GB" dirty="0"/>
              <a:t>The permissions that are required to modify a certificate template </a:t>
            </a:r>
          </a:p>
          <a:p>
            <a:endParaRPr lang="en-GB" dirty="0"/>
          </a:p>
        </p:txBody>
      </p:sp>
    </p:spTree>
    <p:custDataLst>
      <p:tags r:id="rId1"/>
    </p:custDataLst>
    <p:extLst>
      <p:ext uri="{BB962C8B-B14F-4D97-AF65-F5344CB8AC3E}">
        <p14:creationId xmlns:p14="http://schemas.microsoft.com/office/powerpoint/2010/main" val="4457427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62AB-A605-4555-8651-D034FDACA4AC}"/>
              </a:ext>
            </a:extLst>
          </p:cNvPr>
          <p:cNvSpPr>
            <a:spLocks noGrp="1"/>
          </p:cNvSpPr>
          <p:nvPr>
            <p:ph type="title"/>
          </p:nvPr>
        </p:nvSpPr>
        <p:spPr/>
        <p:txBody>
          <a:bodyPr/>
          <a:lstStyle/>
          <a:p>
            <a:r>
              <a:rPr lang="en-GB" dirty="0"/>
              <a:t>What are CRLs and CRL distribution lists?</a:t>
            </a:r>
          </a:p>
        </p:txBody>
      </p:sp>
      <p:sp>
        <p:nvSpPr>
          <p:cNvPr id="3" name="Text Placeholder 2">
            <a:extLst>
              <a:ext uri="{FF2B5EF4-FFF2-40B4-BE49-F238E27FC236}">
                <a16:creationId xmlns:a16="http://schemas.microsoft.com/office/drawing/2014/main" id="{07A2F7A8-C2AB-4B25-867F-A42CE470AF7F}"/>
              </a:ext>
            </a:extLst>
          </p:cNvPr>
          <p:cNvSpPr>
            <a:spLocks noGrp="1"/>
          </p:cNvSpPr>
          <p:nvPr>
            <p:ph type="body" idx="1"/>
          </p:nvPr>
        </p:nvSpPr>
        <p:spPr/>
        <p:txBody>
          <a:bodyPr/>
          <a:lstStyle/>
          <a:p>
            <a:r>
              <a:rPr lang="en-GB" dirty="0"/>
              <a:t>The following are the steps in the certificate revocation lifecycle:</a:t>
            </a:r>
          </a:p>
          <a:p>
            <a:pPr marL="457200" indent="-457200">
              <a:buFont typeface="+mj-lt"/>
              <a:buAutoNum type="arabicPeriod"/>
            </a:pPr>
            <a:r>
              <a:rPr lang="en-GB" dirty="0"/>
              <a:t>A certificate is revoked</a:t>
            </a:r>
          </a:p>
          <a:p>
            <a:pPr marL="457200" indent="-457200">
              <a:buFont typeface="+mj-lt"/>
              <a:buAutoNum type="arabicPeriod"/>
            </a:pPr>
            <a:r>
              <a:rPr lang="en-GB" dirty="0"/>
              <a:t>A CRL is published</a:t>
            </a:r>
          </a:p>
          <a:p>
            <a:pPr marL="457200" indent="-457200">
              <a:buFont typeface="+mj-lt"/>
              <a:buAutoNum type="arabicPeriod"/>
            </a:pPr>
            <a:r>
              <a:rPr lang="en-GB" dirty="0"/>
              <a:t>A client computer verifies certificate validity and revocation</a:t>
            </a:r>
          </a:p>
          <a:p>
            <a:endParaRPr lang="en-GB" dirty="0"/>
          </a:p>
        </p:txBody>
      </p:sp>
    </p:spTree>
    <p:custDataLst>
      <p:tags r:id="rId1"/>
    </p:custDataLst>
    <p:extLst>
      <p:ext uri="{BB962C8B-B14F-4D97-AF65-F5344CB8AC3E}">
        <p14:creationId xmlns:p14="http://schemas.microsoft.com/office/powerpoint/2010/main" val="1839137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FBC6-59EA-48F2-AE3B-0BE658BE45FE}"/>
              </a:ext>
            </a:extLst>
          </p:cNvPr>
          <p:cNvSpPr>
            <a:spLocks noGrp="1"/>
          </p:cNvSpPr>
          <p:nvPr>
            <p:ph type="title"/>
          </p:nvPr>
        </p:nvSpPr>
        <p:spPr/>
        <p:txBody>
          <a:bodyPr/>
          <a:lstStyle/>
          <a:p>
            <a:r>
              <a:rPr lang="en-GB" dirty="0"/>
              <a:t>Configure trust for certificates</a:t>
            </a:r>
          </a:p>
        </p:txBody>
      </p:sp>
      <p:sp>
        <p:nvSpPr>
          <p:cNvPr id="3" name="Text Placeholder 2">
            <a:extLst>
              <a:ext uri="{FF2B5EF4-FFF2-40B4-BE49-F238E27FC236}">
                <a16:creationId xmlns:a16="http://schemas.microsoft.com/office/drawing/2014/main" id="{DBD13D56-E644-4037-87F1-169D85FADFCF}"/>
              </a:ext>
            </a:extLst>
          </p:cNvPr>
          <p:cNvSpPr>
            <a:spLocks noGrp="1"/>
          </p:cNvSpPr>
          <p:nvPr>
            <p:ph type="body" idx="1"/>
          </p:nvPr>
        </p:nvSpPr>
        <p:spPr/>
        <p:txBody>
          <a:bodyPr/>
          <a:lstStyle/>
          <a:p>
            <a:pPr lvl="1"/>
            <a:r>
              <a:rPr lang="en-GB" dirty="0"/>
              <a:t>When using certificates for different purposes, it is important to consider who (or rather what) might be expected to assess the digital certificate as a form of proof of identity</a:t>
            </a:r>
          </a:p>
          <a:p>
            <a:pPr lvl="1"/>
            <a:r>
              <a:rPr lang="en-GB" dirty="0"/>
              <a:t>Generally, there are three types of certificate that you can use: </a:t>
            </a:r>
          </a:p>
          <a:p>
            <a:pPr lvl="2"/>
            <a:r>
              <a:rPr lang="en-GB" dirty="0"/>
              <a:t>Internal certificates from a private CA such as a server installed with the AD CS role</a:t>
            </a:r>
          </a:p>
          <a:p>
            <a:pPr lvl="2"/>
            <a:r>
              <a:rPr lang="en-GB" dirty="0"/>
              <a:t>External certificates from a public CA such as an organization on the internet</a:t>
            </a:r>
          </a:p>
          <a:p>
            <a:pPr lvl="2"/>
            <a:r>
              <a:rPr lang="en-GB" dirty="0"/>
              <a:t>A self-signed certificate</a:t>
            </a:r>
          </a:p>
        </p:txBody>
      </p:sp>
    </p:spTree>
    <p:custDataLst>
      <p:tags r:id="rId1"/>
    </p:custDataLst>
    <p:extLst>
      <p:ext uri="{BB962C8B-B14F-4D97-AF65-F5344CB8AC3E}">
        <p14:creationId xmlns:p14="http://schemas.microsoft.com/office/powerpoint/2010/main" val="2366451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AD DS?</a:t>
            </a:r>
          </a:p>
        </p:txBody>
      </p:sp>
      <p:sp>
        <p:nvSpPr>
          <p:cNvPr id="8" name="Content Placeholder 7">
            <a:extLst>
              <a:ext uri="{FF2B5EF4-FFF2-40B4-BE49-F238E27FC236}">
                <a16:creationId xmlns:a16="http://schemas.microsoft.com/office/drawing/2014/main" id="{0D9BDF33-B425-4679-B183-DE4A3D02E6B6}"/>
              </a:ext>
            </a:extLst>
          </p:cNvPr>
          <p:cNvSpPr>
            <a:spLocks noGrp="1"/>
          </p:cNvSpPr>
          <p:nvPr>
            <p:ph sz="quarter" idx="10"/>
          </p:nvPr>
        </p:nvSpPr>
        <p:spPr/>
        <p:txBody>
          <a:bodyPr/>
          <a:lstStyle/>
          <a:p>
            <a:r>
              <a:rPr lang="en-US" dirty="0">
                <a:latin typeface="Segoe UI" pitchFamily="34" charset="0"/>
                <a:ea typeface="Segoe UI" pitchFamily="34" charset="0"/>
                <a:cs typeface="Segoe UI" pitchFamily="34" charset="0"/>
              </a:rPr>
              <a:t>AD DS is composed of both logical and physical components</a:t>
            </a:r>
          </a:p>
          <a:p>
            <a:endParaRPr lang="en-US" dirty="0"/>
          </a:p>
        </p:txBody>
      </p:sp>
      <p:graphicFrame>
        <p:nvGraphicFramePr>
          <p:cNvPr id="4" name="Group 81"/>
          <p:cNvGraphicFramePr>
            <a:graphicFrameLocks/>
          </p:cNvGraphicFramePr>
          <p:nvPr>
            <p:extLst>
              <p:ext uri="{D42A27DB-BD31-4B8C-83A1-F6EECF244321}">
                <p14:modId xmlns:p14="http://schemas.microsoft.com/office/powerpoint/2010/main" val="1519363208"/>
              </p:ext>
            </p:extLst>
          </p:nvPr>
        </p:nvGraphicFramePr>
        <p:xfrm>
          <a:off x="2553590" y="2009209"/>
          <a:ext cx="7067389" cy="4237128"/>
        </p:xfrm>
        <a:graphic>
          <a:graphicData uri="http://schemas.openxmlformats.org/drawingml/2006/table">
            <a:tbl>
              <a:tblPr firstRow="1">
                <a:tableStyleId>{793D81CF-94F2-401A-BA57-92F5A7B2D0C5}</a:tableStyleId>
              </a:tblPr>
              <a:tblGrid>
                <a:gridCol w="3623915">
                  <a:extLst>
                    <a:ext uri="{9D8B030D-6E8A-4147-A177-3AD203B41FA5}">
                      <a16:colId xmlns:a16="http://schemas.microsoft.com/office/drawing/2014/main" val="20000"/>
                    </a:ext>
                  </a:extLst>
                </a:gridCol>
                <a:gridCol w="3443474">
                  <a:extLst>
                    <a:ext uri="{9D8B030D-6E8A-4147-A177-3AD203B41FA5}">
                      <a16:colId xmlns:a16="http://schemas.microsoft.com/office/drawing/2014/main" val="20001"/>
                    </a:ext>
                  </a:extLst>
                </a:gridCol>
              </a:tblGrid>
              <a:tr h="522258">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a:ln>
                            <a:noFill/>
                          </a:ln>
                          <a:solidFill>
                            <a:schemeClr val="bg1"/>
                          </a:solidFill>
                          <a:effectLst/>
                        </a:rPr>
                        <a:t>Logical components</a:t>
                      </a:r>
                      <a:endParaRPr kumimoji="0" lang="en-US" sz="2000" b="1" i="0" u="none" strike="noStrike" cap="none" normalizeH="0" baseline="0" dirty="0">
                        <a:ln>
                          <a:noFill/>
                        </a:ln>
                        <a:solidFill>
                          <a:schemeClr val="bg1"/>
                        </a:solidFill>
                        <a:effectLst/>
                        <a:latin typeface="Segoe UI" pitchFamily="34" charset="0"/>
                        <a:ea typeface="Segoe UI" pitchFamily="34" charset="0"/>
                        <a:cs typeface="Segoe UI" pitchFamily="34" charset="0"/>
                      </a:endParaRPr>
                    </a:p>
                  </a:txBody>
                  <a:tcPr marL="93260" marR="93260" marT="93260" marB="93260"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a:ln>
                            <a:noFill/>
                          </a:ln>
                          <a:solidFill>
                            <a:schemeClr val="bg1"/>
                          </a:solidFill>
                          <a:effectLst/>
                        </a:rPr>
                        <a:t>Physical components</a:t>
                      </a:r>
                      <a:endParaRPr kumimoji="0" lang="en-US" sz="2000" b="1" i="0" u="none" strike="noStrike" cap="none" normalizeH="0" baseline="0" dirty="0">
                        <a:ln>
                          <a:noFill/>
                        </a:ln>
                        <a:solidFill>
                          <a:schemeClr val="bg1"/>
                        </a:solidFill>
                        <a:effectLst/>
                        <a:latin typeface="Segoe UI" pitchFamily="34" charset="0"/>
                        <a:ea typeface="Segoe UI" pitchFamily="34" charset="0"/>
                        <a:cs typeface="Segoe UI" pitchFamily="34" charset="0"/>
                      </a:endParaRPr>
                    </a:p>
                  </a:txBody>
                  <a:tcPr marL="93260" marR="93260" marT="93260" marB="93260" anchor="ctr" horzOverflow="overflow"/>
                </a:tc>
                <a:extLst>
                  <a:ext uri="{0D108BD9-81ED-4DB2-BD59-A6C34878D82A}">
                    <a16:rowId xmlns:a16="http://schemas.microsoft.com/office/drawing/2014/main" val="10000"/>
                  </a:ext>
                </a:extLst>
              </a:tr>
              <a:tr h="3714870">
                <a:tc>
                  <a:txBody>
                    <a:bodyPr/>
                    <a:lstStyle/>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000" kern="1200" dirty="0">
                          <a:solidFill>
                            <a:schemeClr val="tx1"/>
                          </a:solidFill>
                          <a:effectLst/>
                        </a:rPr>
                        <a:t>Partitions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000" kern="1200" dirty="0">
                          <a:solidFill>
                            <a:schemeClr val="tx1"/>
                          </a:solidFill>
                          <a:effectLst/>
                        </a:rPr>
                        <a:t>Schema</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000" kern="1200" dirty="0">
                          <a:solidFill>
                            <a:schemeClr val="tx1"/>
                          </a:solidFill>
                          <a:effectLst/>
                        </a:rPr>
                        <a:t>Domains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000" kern="1200" dirty="0">
                          <a:solidFill>
                            <a:schemeClr val="tx1"/>
                          </a:solidFill>
                          <a:effectLst/>
                        </a:rPr>
                        <a:t>Domain trees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000" kern="1200" dirty="0">
                          <a:solidFill>
                            <a:schemeClr val="tx1"/>
                          </a:solidFill>
                          <a:effectLst/>
                        </a:rPr>
                        <a:t>Forests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000" kern="1200" dirty="0">
                          <a:solidFill>
                            <a:schemeClr val="tx1"/>
                          </a:solidFill>
                          <a:effectLst/>
                        </a:rPr>
                        <a:t>Sites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000" kern="1200" dirty="0">
                          <a:solidFill>
                            <a:schemeClr val="tx1"/>
                          </a:solidFill>
                          <a:effectLst/>
                        </a:rPr>
                        <a:t>OUs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000" kern="1200" dirty="0">
                          <a:solidFill>
                            <a:schemeClr val="tx1"/>
                          </a:solidFill>
                          <a:effectLst/>
                        </a:rPr>
                        <a:t>Containers</a:t>
                      </a:r>
                      <a:endParaRPr lang="en-US" sz="2000" kern="1200" dirty="0">
                        <a:solidFill>
                          <a:schemeClr val="tx1"/>
                        </a:solidFill>
                        <a:effectLst/>
                        <a:latin typeface="Segoe UI" pitchFamily="34" charset="0"/>
                        <a:ea typeface="Segoe UI" pitchFamily="34" charset="0"/>
                        <a:cs typeface="Segoe UI" pitchFamily="34" charset="0"/>
                      </a:endParaRPr>
                    </a:p>
                  </a:txBody>
                  <a:tcPr marL="93260" marR="93260" marT="93260" marB="93260" horzOverflow="overflow"/>
                </a:tc>
                <a:tc>
                  <a:txBody>
                    <a:bodyPr/>
                    <a:lstStyle/>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000" kern="1200" dirty="0">
                          <a:solidFill>
                            <a:schemeClr val="tx1"/>
                          </a:solidFill>
                          <a:effectLst/>
                        </a:rPr>
                        <a:t>Domain controllers </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defRPr/>
                      </a:pPr>
                      <a:r>
                        <a:rPr lang="en-US" sz="2000" kern="1200" dirty="0">
                          <a:solidFill>
                            <a:schemeClr val="tx1"/>
                          </a:solidFill>
                          <a:effectLst/>
                        </a:rPr>
                        <a:t>Data stores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000" kern="1200" dirty="0">
                          <a:solidFill>
                            <a:schemeClr val="tx1"/>
                          </a:solidFill>
                          <a:effectLst/>
                        </a:rPr>
                        <a:t>Global catalog servers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000" kern="1200" dirty="0">
                          <a:solidFill>
                            <a:schemeClr val="tx1"/>
                          </a:solidFill>
                          <a:effectLst/>
                        </a:rPr>
                        <a:t>RODCs </a:t>
                      </a:r>
                      <a:endParaRPr kumimoji="0" lang="en-US" sz="2000" u="none" strike="noStrike" cap="none" normalizeH="0" baseline="0" dirty="0">
                        <a:ln>
                          <a:noFill/>
                        </a:ln>
                        <a:effectLst/>
                      </a:endParaRPr>
                    </a:p>
                    <a:p>
                      <a:pPr marL="233363" marR="0" lvl="0" indent="-233363" algn="l" defTabSz="914400" rtl="0" eaLnBrk="1" fontAlgn="base" latinLnBrk="0" hangingPunct="1">
                        <a:lnSpc>
                          <a:spcPct val="100000"/>
                        </a:lnSpc>
                        <a:spcBef>
                          <a:spcPts val="600"/>
                        </a:spcBef>
                        <a:spcAft>
                          <a:spcPct val="0"/>
                        </a:spcAft>
                        <a:buClr>
                          <a:schemeClr val="hlink"/>
                        </a:buClr>
                        <a:buSzPct val="90000"/>
                        <a:buFontTx/>
                        <a:buNone/>
                        <a:tabLst/>
                      </a:pP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3260" marR="93260" marT="93260" marB="93260" horzOverflow="overflow"/>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06932775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a:xfrm>
            <a:off x="438912" y="3244973"/>
            <a:ext cx="5541264" cy="1828800"/>
          </a:xfrm>
        </p:spPr>
        <p:txBody>
          <a:bodyPr/>
          <a:lstStyle/>
          <a:p>
            <a:r>
              <a:rPr lang="en-US" dirty="0"/>
              <a:t>Demonstration: Enroll for a certificate	</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a:xfrm>
            <a:off x="438912" y="5092061"/>
            <a:ext cx="5541264" cy="1688724"/>
          </a:xfrm>
        </p:spPr>
        <p:txBody>
          <a:bodyPr/>
          <a:lstStyle/>
          <a:p>
            <a:r>
              <a:rPr lang="en-GB" dirty="0"/>
              <a:t>Enroll the Web Server certificate on sea-adm1</a:t>
            </a:r>
          </a:p>
        </p:txBody>
      </p:sp>
    </p:spTree>
    <p:custDataLst>
      <p:tags r:id="rId1"/>
    </p:custDataLst>
    <p:extLst>
      <p:ext uri="{BB962C8B-B14F-4D97-AF65-F5344CB8AC3E}">
        <p14:creationId xmlns:p14="http://schemas.microsoft.com/office/powerpoint/2010/main" val="841979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5: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custDataLst>
      <p:tags r:id="rId1"/>
    </p:custDataLst>
    <p:extLst>
      <p:ext uri="{BB962C8B-B14F-4D97-AF65-F5344CB8AC3E}">
        <p14:creationId xmlns:p14="http://schemas.microsoft.com/office/powerpoint/2010/main" val="115499681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1A46FEA3-1B91-4E4A-ACF3-646FCADC4DB9}"/>
              </a:ext>
            </a:extLst>
          </p:cNvPr>
          <p:cNvSpPr>
            <a:spLocks noGrp="1"/>
          </p:cNvSpPr>
          <p:nvPr>
            <p:ph type="ctrTitle"/>
          </p:nvPr>
        </p:nvSpPr>
        <p:spPr/>
        <p:txBody>
          <a:bodyPr/>
          <a:lstStyle/>
          <a:p>
            <a:r>
              <a:rPr lang="en-US" dirty="0"/>
              <a:t>Instructor-led labs: </a:t>
            </a:r>
            <a:r>
              <a:rPr lang="en-US" b="1" dirty="0"/>
              <a:t>Implementing identity services and Group Policy</a:t>
            </a:r>
            <a:endParaRPr lang="en-US" dirty="0"/>
          </a:p>
        </p:txBody>
      </p:sp>
      <p:sp>
        <p:nvSpPr>
          <p:cNvPr id="5" name="Subtitle 4">
            <a:extLst>
              <a:ext uri="{FF2B5EF4-FFF2-40B4-BE49-F238E27FC236}">
                <a16:creationId xmlns:a16="http://schemas.microsoft.com/office/drawing/2014/main" id="{C004DAFD-F64A-4544-B019-3F2B4D4AB2BF}"/>
              </a:ext>
            </a:extLst>
          </p:cNvPr>
          <p:cNvSpPr>
            <a:spLocks noGrp="1"/>
          </p:cNvSpPr>
          <p:nvPr>
            <p:ph type="subTitle" idx="1"/>
          </p:nvPr>
        </p:nvSpPr>
        <p:spPr/>
        <p:txBody>
          <a:bodyPr/>
          <a:lstStyle/>
          <a:p>
            <a:pPr marL="285750" indent="-285750"/>
            <a:r>
              <a:rPr lang="en-US" dirty="0"/>
              <a:t>Deploying a new domain controller on Server Core</a:t>
            </a:r>
          </a:p>
          <a:p>
            <a:pPr marL="285750" indent="-285750"/>
            <a:r>
              <a:rPr lang="en-US" b="1" dirty="0"/>
              <a:t>Configuring Group Policy</a:t>
            </a:r>
          </a:p>
          <a:p>
            <a:pPr marL="285750" indent="-285750"/>
            <a:r>
              <a:rPr lang="en-US" b="1" dirty="0"/>
              <a:t>Deploying and using certificate services</a:t>
            </a:r>
          </a:p>
        </p:txBody>
      </p:sp>
    </p:spTree>
    <p:custDataLst>
      <p:tags r:id="rId1"/>
    </p:custDataLst>
    <p:extLst>
      <p:ext uri="{BB962C8B-B14F-4D97-AF65-F5344CB8AC3E}">
        <p14:creationId xmlns:p14="http://schemas.microsoft.com/office/powerpoint/2010/main" val="23967386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GB" dirty="0"/>
              <a:t>Implementing identity services and Group Policy</a:t>
            </a:r>
            <a:endParaRPr lang="en-US" dirty="0"/>
          </a:p>
        </p:txBody>
      </p:sp>
      <p:sp>
        <p:nvSpPr>
          <p:cNvPr id="3" name="Text Placeholder 2"/>
          <p:cNvSpPr>
            <a:spLocks noGrp="1"/>
          </p:cNvSpPr>
          <p:nvPr>
            <p:ph sz="quarter" idx="10"/>
          </p:nvPr>
        </p:nvSpPr>
        <p:spPr/>
        <p:txBody>
          <a:bodyPr/>
          <a:lstStyle/>
          <a:p>
            <a:r>
              <a:rPr lang="en-US" dirty="0"/>
              <a:t>Exercise 1: </a:t>
            </a:r>
            <a:r>
              <a:rPr lang="en-GB" dirty="0"/>
              <a:t>Deploying a new domain controller on Server Core</a:t>
            </a:r>
            <a:r>
              <a:rPr lang="en-US" dirty="0"/>
              <a:t>
Exercise 2: Configuring Group Policy
Exercise 3: </a:t>
            </a:r>
            <a:r>
              <a:rPr lang="en-GB" dirty="0"/>
              <a:t>Deploying and using certificate services</a:t>
            </a:r>
          </a:p>
          <a:p>
            <a:r>
              <a:rPr lang="en-US" dirty="0"/>
              <a:t>Sign-in information for the exercise(s):</a:t>
            </a:r>
          </a:p>
          <a:p>
            <a:pPr lvl="1"/>
            <a:r>
              <a:rPr lang="en-US" dirty="0"/>
              <a:t>Virtual Machines:</a:t>
            </a:r>
          </a:p>
          <a:p>
            <a:pPr lvl="2"/>
            <a:r>
              <a:rPr lang="en-US" b="1" dirty="0"/>
              <a:t>WS-011T00A-SEA-DC1</a:t>
            </a:r>
          </a:p>
          <a:p>
            <a:pPr lvl="2"/>
            <a:r>
              <a:rPr lang="en-US" b="1" dirty="0"/>
              <a:t>WS-011T00A-SEA-SVR1</a:t>
            </a:r>
          </a:p>
          <a:p>
            <a:pPr lvl="2"/>
            <a:r>
              <a:rPr lang="en-US" b="1" dirty="0"/>
              <a:t>WS-011T00A-SEA-ADM1</a:t>
            </a:r>
          </a:p>
          <a:p>
            <a:pPr lvl="2"/>
            <a:r>
              <a:rPr lang="en-US" b="1" dirty="0"/>
              <a:t>WS-011T00A-SEA-CL1</a:t>
            </a:r>
          </a:p>
          <a:p>
            <a:pPr lvl="1"/>
            <a:r>
              <a:rPr lang="en-US" dirty="0"/>
              <a:t>Username:  </a:t>
            </a:r>
            <a:r>
              <a:rPr lang="en-US" b="1" dirty="0"/>
              <a:t>Contoso\Administrator</a:t>
            </a:r>
          </a:p>
          <a:p>
            <a:pPr lvl="1"/>
            <a:r>
              <a:rPr lang="en-US" dirty="0"/>
              <a:t>Password:  </a:t>
            </a:r>
            <a:r>
              <a:rPr lang="en-US" b="1" dirty="0"/>
              <a:t>Pa55w.rd</a:t>
            </a:r>
          </a:p>
          <a:p>
            <a:pPr lvl="1"/>
            <a:endParaRPr lang="en-US" dirty="0"/>
          </a:p>
          <a:p>
            <a:endParaRPr lang="en-US" dirty="0"/>
          </a:p>
        </p:txBody>
      </p:sp>
    </p:spTree>
    <p:custDataLst>
      <p:tags r:id="rId1"/>
    </p:custDataLst>
    <p:extLst>
      <p:ext uri="{BB962C8B-B14F-4D97-AF65-F5344CB8AC3E}">
        <p14:creationId xmlns:p14="http://schemas.microsoft.com/office/powerpoint/2010/main" val="186604863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6" name="Content Placeholder 5">
            <a:extLst>
              <a:ext uri="{FF2B5EF4-FFF2-40B4-BE49-F238E27FC236}">
                <a16:creationId xmlns:a16="http://schemas.microsoft.com/office/drawing/2014/main" id="{85255661-A73D-4541-AC05-90B2720A1F6E}"/>
              </a:ext>
            </a:extLst>
          </p:cNvPr>
          <p:cNvSpPr>
            <a:spLocks noGrp="1"/>
          </p:cNvSpPr>
          <p:nvPr>
            <p:ph sz="quarter" idx="10"/>
          </p:nvPr>
        </p:nvSpPr>
        <p:spPr/>
        <p:txBody>
          <a:bodyPr/>
          <a:lstStyle/>
          <a:p>
            <a:r>
              <a:rPr lang="en-US" dirty="0"/>
              <a:t>You are working as an administrator at Contoso, Ltd. The company is expanding its business with several new locations. The Active Directory Domain Services (AD DS) Administration team is currently evaluating methods available in Windows Server for rapid and remote domain controller deployment</a:t>
            </a:r>
          </a:p>
          <a:p>
            <a:r>
              <a:rPr lang="en-US" dirty="0"/>
              <a:t>The team is also looking for a way to automate certain AD DS administrative tasks. Additionally, the team wants to establish configuration management based on Group Policy Objects (GPO) and enterprise certificate authority (CA) hierarchy</a:t>
            </a:r>
          </a:p>
        </p:txBody>
      </p:sp>
    </p:spTree>
    <p:custDataLst>
      <p:tags r:id="rId1"/>
    </p:custDataLst>
    <p:extLst>
      <p:ext uri="{BB962C8B-B14F-4D97-AF65-F5344CB8AC3E}">
        <p14:creationId xmlns:p14="http://schemas.microsoft.com/office/powerpoint/2010/main" val="346383465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Lab-review questions</a:t>
            </a:r>
          </a:p>
        </p:txBody>
      </p:sp>
      <p:sp>
        <p:nvSpPr>
          <p:cNvPr id="3" name="Text Placeholder 2"/>
          <p:cNvSpPr>
            <a:spLocks noGrp="1"/>
          </p:cNvSpPr>
          <p:nvPr>
            <p:ph sz="quarter" idx="10"/>
          </p:nvPr>
        </p:nvSpPr>
        <p:spPr/>
        <p:txBody>
          <a:bodyPr/>
          <a:lstStyle/>
          <a:p>
            <a:r>
              <a:rPr lang="en-US" dirty="0"/>
              <a:t>During the lab, you collected data in a data collector set. What is the advantage of collecting data in this way?</a:t>
            </a:r>
          </a:p>
        </p:txBody>
      </p:sp>
    </p:spTree>
    <p:custDataLst>
      <p:tags r:id="rId1"/>
    </p:custDataLst>
    <p:extLst>
      <p:ext uri="{BB962C8B-B14F-4D97-AF65-F5344CB8AC3E}">
        <p14:creationId xmlns:p14="http://schemas.microsoft.com/office/powerpoint/2010/main" val="880376191"/>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Lab-review answers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idx="1"/>
          </p:nvPr>
        </p:nvSpPr>
        <p:spPr/>
        <p:txBody>
          <a:bodyPr/>
          <a:lstStyle/>
          <a:p>
            <a:r>
              <a:rPr lang="en-US" dirty="0"/>
              <a:t>During the lab, you collected data in a data collector set. What is the advantage of collecting data in this way?</a:t>
            </a:r>
          </a:p>
          <a:p>
            <a:pPr lvl="1"/>
            <a:r>
              <a:rPr lang="en-US" dirty="0"/>
              <a:t>Answer: You can review data in a data collector set periodically for comparative purposes</a:t>
            </a:r>
          </a:p>
        </p:txBody>
      </p:sp>
    </p:spTree>
    <p:custDataLst>
      <p:tags r:id="rId1"/>
    </p:custDataLst>
    <p:extLst>
      <p:ext uri="{BB962C8B-B14F-4D97-AF65-F5344CB8AC3E}">
        <p14:creationId xmlns:p14="http://schemas.microsoft.com/office/powerpoint/2010/main" val="213042399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Module-review questions</a:t>
            </a:r>
          </a:p>
        </p:txBody>
      </p:sp>
      <p:sp>
        <p:nvSpPr>
          <p:cNvPr id="3" name="Text Placeholder 2"/>
          <p:cNvSpPr>
            <a:spLocks noGrp="1"/>
          </p:cNvSpPr>
          <p:nvPr>
            <p:ph sz="quarter" idx="10"/>
          </p:nvPr>
        </p:nvSpPr>
        <p:spPr/>
        <p:txBody>
          <a:bodyPr/>
          <a:lstStyle/>
          <a:p>
            <a:pPr marL="457200" indent="-457200">
              <a:buFont typeface="+mj-lt"/>
              <a:buAutoNum type="arabicPeriod"/>
            </a:pPr>
            <a:r>
              <a:rPr lang="en-US" dirty="0"/>
              <a:t>What are the two reasons to create organizational units (OUs) in a domain?</a:t>
            </a:r>
          </a:p>
          <a:p>
            <a:pPr marL="457200" indent="-457200">
              <a:buFont typeface="+mj-lt"/>
              <a:buAutoNum type="arabicPeriod"/>
            </a:pPr>
            <a:r>
              <a:rPr lang="en-US" dirty="0"/>
              <a:t>If the domain controller that holds the primary domain controller (PDC) Emulator operations master role is going to be offline for an extended period, what should you do?</a:t>
            </a:r>
          </a:p>
          <a:p>
            <a:pPr marL="457200" indent="-457200">
              <a:buFont typeface="+mj-lt"/>
              <a:buAutoNum type="arabicPeriod"/>
            </a:pPr>
            <a:r>
              <a:rPr lang="en-US" dirty="0"/>
              <a:t>True or false? Azure AD is hierarchical</a:t>
            </a:r>
          </a:p>
          <a:p>
            <a:pPr marL="457200" indent="-457200">
              <a:buFont typeface="+mj-lt"/>
              <a:buAutoNum type="arabicPeriod"/>
            </a:pPr>
            <a:r>
              <a:rPr lang="en-US" dirty="0"/>
              <a:t>If you have a new version of Microsoft Office to deploy in your on-premises environment, and you want to configure settings with Group Policy Objects (GPOs), what would you do?</a:t>
            </a:r>
          </a:p>
          <a:p>
            <a:pPr marL="457200" indent="-457200">
              <a:buFont typeface="+mj-lt"/>
              <a:buAutoNum type="arabicPeriod"/>
            </a:pPr>
            <a:r>
              <a:rPr lang="en-US" dirty="0"/>
              <a:t>What is a certificate template?</a:t>
            </a:r>
          </a:p>
          <a:p>
            <a:endParaRPr lang="en-US" dirty="0"/>
          </a:p>
        </p:txBody>
      </p:sp>
    </p:spTree>
    <p:custDataLst>
      <p:tags r:id="rId1"/>
    </p:custDataLst>
    <p:extLst>
      <p:ext uri="{BB962C8B-B14F-4D97-AF65-F5344CB8AC3E}">
        <p14:creationId xmlns:p14="http://schemas.microsoft.com/office/powerpoint/2010/main" val="287368603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10B1D1-5AB3-4007-8FDE-0B5A47F793D3}"/>
              </a:ext>
            </a:extLst>
          </p:cNvPr>
          <p:cNvSpPr>
            <a:spLocks noGrp="1"/>
          </p:cNvSpPr>
          <p:nvPr>
            <p:ph type="title"/>
          </p:nvPr>
        </p:nvSpPr>
        <p:spPr/>
        <p:txBody>
          <a:bodyPr/>
          <a:lstStyle/>
          <a:p>
            <a:r>
              <a:rPr lang="en-US" dirty="0"/>
              <a:t>Module-review answers (slide 1 of 2)</a:t>
            </a:r>
          </a:p>
        </p:txBody>
      </p:sp>
      <p:sp>
        <p:nvSpPr>
          <p:cNvPr id="5" name="Content Placeholder 4">
            <a:extLst>
              <a:ext uri="{FF2B5EF4-FFF2-40B4-BE49-F238E27FC236}">
                <a16:creationId xmlns:a16="http://schemas.microsoft.com/office/drawing/2014/main" id="{FF68A586-E0BA-4ACA-9CBB-F8B72AF29F74}"/>
              </a:ext>
            </a:extLst>
          </p:cNvPr>
          <p:cNvSpPr>
            <a:spLocks noGrp="1"/>
          </p:cNvSpPr>
          <p:nvPr>
            <p:ph idx="1"/>
          </p:nvPr>
        </p:nvSpPr>
        <p:spPr/>
        <p:txBody>
          <a:bodyPr/>
          <a:lstStyle/>
          <a:p>
            <a:r>
              <a:rPr lang="en-US" dirty="0"/>
              <a:t>What are the two reasons to create organizational units (OUs) in a domain?</a:t>
            </a:r>
          </a:p>
          <a:p>
            <a:pPr lvl="1"/>
            <a:r>
              <a:rPr lang="en-US" dirty="0"/>
              <a:t>Answer: The first reason is because you want to group users and computers, perhaps by geography or department. The second reason is that you might then want to delegate administration on the OU or configure the objects in an OU by using Group Policy Objects (GPOs)</a:t>
            </a:r>
          </a:p>
          <a:p>
            <a:r>
              <a:rPr lang="en-US" dirty="0"/>
              <a:t>If the domain controller that holds the primary domain controller (PDC) Emulator operations master role is going to be offline for an extended period, what should you do?</a:t>
            </a:r>
          </a:p>
          <a:p>
            <a:pPr lvl="1"/>
            <a:r>
              <a:rPr lang="en-US" dirty="0"/>
              <a:t>Answer: You should transfer the operations master role to another server in the same domain ahead of the planned outage</a:t>
            </a:r>
          </a:p>
          <a:p>
            <a:r>
              <a:rPr lang="en-US" dirty="0"/>
              <a:t>True or false? Azure AD is hierarchical</a:t>
            </a:r>
          </a:p>
          <a:p>
            <a:pPr lvl="1"/>
            <a:r>
              <a:rPr lang="en-US" dirty="0"/>
              <a:t>Answer: False. Azure AD has a flat structure</a:t>
            </a:r>
          </a:p>
          <a:p>
            <a:endParaRPr lang="en-US" dirty="0"/>
          </a:p>
          <a:p>
            <a:pPr lvl="1"/>
            <a:endParaRPr lang="en-US" dirty="0"/>
          </a:p>
        </p:txBody>
      </p:sp>
    </p:spTree>
    <p:custDataLst>
      <p:tags r:id="rId1"/>
    </p:custDataLst>
    <p:extLst>
      <p:ext uri="{BB962C8B-B14F-4D97-AF65-F5344CB8AC3E}">
        <p14:creationId xmlns:p14="http://schemas.microsoft.com/office/powerpoint/2010/main" val="413663915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Module-review answers (slide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idx="1"/>
          </p:nvPr>
        </p:nvSpPr>
        <p:spPr/>
        <p:txBody>
          <a:bodyPr/>
          <a:lstStyle/>
          <a:p>
            <a:pPr>
              <a:buFont typeface="+mj-lt"/>
              <a:buAutoNum type="arabicPeriod" startAt="4"/>
            </a:pPr>
            <a:r>
              <a:rPr lang="en-US" dirty="0"/>
              <a:t>If you have a new version of Microsoft Office to deploy in your on-premises environment, and you want to configure settings with Group Policy Objects (GPOs), what would you do?</a:t>
            </a:r>
          </a:p>
          <a:p>
            <a:pPr lvl="1"/>
            <a:r>
              <a:rPr lang="en-US" dirty="0"/>
              <a:t>Answer: You could download and install the latest .admx files for Office. If you install these into the Central Store, you could configure the new Office settings in one location</a:t>
            </a:r>
          </a:p>
          <a:p>
            <a:pPr>
              <a:buAutoNum type="arabicPeriod" startAt="4"/>
            </a:pPr>
            <a:r>
              <a:rPr lang="en-US" dirty="0"/>
              <a:t>What is a certificate template?</a:t>
            </a:r>
          </a:p>
          <a:p>
            <a:pPr lvl="1"/>
            <a:r>
              <a:rPr lang="en-US" dirty="0"/>
              <a:t>Answer: Certificate templates define how you can request or use a certificate, such as for file encryption or email signing</a:t>
            </a:r>
          </a:p>
        </p:txBody>
      </p:sp>
    </p:spTree>
    <p:custDataLst>
      <p:tags r:id="rId1"/>
    </p:custDataLst>
    <p:extLst>
      <p:ext uri="{BB962C8B-B14F-4D97-AF65-F5344CB8AC3E}">
        <p14:creationId xmlns:p14="http://schemas.microsoft.com/office/powerpoint/2010/main" val="32966932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B1C043-82D4-4F22-9089-30723A7A8504}"/>
              </a:ext>
            </a:extLst>
          </p:cNvPr>
          <p:cNvSpPr>
            <a:spLocks noGrp="1"/>
          </p:cNvSpPr>
          <p:nvPr>
            <p:ph type="title"/>
          </p:nvPr>
        </p:nvSpPr>
        <p:spPr/>
        <p:txBody>
          <a:bodyPr/>
          <a:lstStyle/>
          <a:p>
            <a:r>
              <a:rPr lang="en-GB" dirty="0"/>
              <a:t>AD DS objects</a:t>
            </a:r>
          </a:p>
        </p:txBody>
      </p:sp>
      <p:sp>
        <p:nvSpPr>
          <p:cNvPr id="4" name="Content Placeholder 3">
            <a:extLst>
              <a:ext uri="{FF2B5EF4-FFF2-40B4-BE49-F238E27FC236}">
                <a16:creationId xmlns:a16="http://schemas.microsoft.com/office/drawing/2014/main" id="{B08DA27F-AC79-409D-9B1A-28985F200286}"/>
              </a:ext>
            </a:extLst>
          </p:cNvPr>
          <p:cNvSpPr>
            <a:spLocks noGrp="1"/>
          </p:cNvSpPr>
          <p:nvPr>
            <p:ph sz="quarter" idx="10"/>
          </p:nvPr>
        </p:nvSpPr>
        <p:spPr/>
        <p:txBody>
          <a:bodyPr/>
          <a:lstStyle/>
          <a:p>
            <a:pPr lvl="1"/>
            <a:r>
              <a:rPr lang="en-GB" dirty="0"/>
              <a:t>User objects</a:t>
            </a:r>
          </a:p>
          <a:p>
            <a:pPr lvl="1"/>
            <a:r>
              <a:rPr lang="en-GB" dirty="0"/>
              <a:t>Group objects</a:t>
            </a:r>
          </a:p>
          <a:p>
            <a:pPr lvl="2"/>
            <a:r>
              <a:rPr lang="en-GB" dirty="0"/>
              <a:t>Group types: Security and distribution</a:t>
            </a:r>
          </a:p>
          <a:p>
            <a:pPr lvl="2"/>
            <a:r>
              <a:rPr lang="en-GB" dirty="0"/>
              <a:t>Group scopes: Local, Domain-local, Global, and Universal</a:t>
            </a:r>
          </a:p>
          <a:p>
            <a:pPr lvl="1"/>
            <a:r>
              <a:rPr lang="en-GB" dirty="0"/>
              <a:t>Computer objects</a:t>
            </a:r>
          </a:p>
        </p:txBody>
      </p:sp>
    </p:spTree>
    <p:custDataLst>
      <p:tags r:id="rId1"/>
    </p:custDataLst>
    <p:extLst>
      <p:ext uri="{BB962C8B-B14F-4D97-AF65-F5344CB8AC3E}">
        <p14:creationId xmlns:p14="http://schemas.microsoft.com/office/powerpoint/2010/main" val="303905266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6708-45E7-4161-A763-100683C03DEC}"/>
              </a:ext>
            </a:extLst>
          </p:cNvPr>
          <p:cNvSpPr>
            <a:spLocks noGrp="1"/>
          </p:cNvSpPr>
          <p:nvPr>
            <p:ph type="title"/>
          </p:nvPr>
        </p:nvSpPr>
        <p:spPr/>
        <p:txBody>
          <a:bodyPr/>
          <a:lstStyle/>
          <a:p>
            <a:r>
              <a:rPr lang="en-US" dirty="0"/>
              <a:t>Thank you.</a:t>
            </a:r>
          </a:p>
        </p:txBody>
      </p:sp>
    </p:spTree>
    <p:custDataLst>
      <p:tags r:id="rId1"/>
    </p:custDataLst>
    <p:extLst>
      <p:ext uri="{BB962C8B-B14F-4D97-AF65-F5344CB8AC3E}">
        <p14:creationId xmlns:p14="http://schemas.microsoft.com/office/powerpoint/2010/main" val="3271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49A0-86AA-4AA8-B3FE-8B956200D3D4}"/>
              </a:ext>
            </a:extLst>
          </p:cNvPr>
          <p:cNvSpPr>
            <a:spLocks noGrp="1"/>
          </p:cNvSpPr>
          <p:nvPr>
            <p:ph type="title"/>
          </p:nvPr>
        </p:nvSpPr>
        <p:spPr/>
        <p:txBody>
          <a:bodyPr/>
          <a:lstStyle/>
          <a:p>
            <a:r>
              <a:rPr lang="en-GB" dirty="0"/>
              <a:t>AD DS forests and domains</a:t>
            </a:r>
          </a:p>
        </p:txBody>
      </p:sp>
      <p:sp>
        <p:nvSpPr>
          <p:cNvPr id="3" name="Content Placeholder 2">
            <a:extLst>
              <a:ext uri="{FF2B5EF4-FFF2-40B4-BE49-F238E27FC236}">
                <a16:creationId xmlns:a16="http://schemas.microsoft.com/office/drawing/2014/main" id="{995E9F76-E106-4B2F-8D85-D9F2766D8CDD}"/>
              </a:ext>
            </a:extLst>
          </p:cNvPr>
          <p:cNvSpPr>
            <a:spLocks noGrp="1"/>
          </p:cNvSpPr>
          <p:nvPr>
            <p:ph sz="quarter" idx="10"/>
          </p:nvPr>
        </p:nvSpPr>
        <p:spPr>
          <a:xfrm>
            <a:off x="465139" y="1463675"/>
            <a:ext cx="5535612" cy="5081588"/>
          </a:xfrm>
        </p:spPr>
        <p:txBody>
          <a:bodyPr/>
          <a:lstStyle/>
          <a:p>
            <a:pPr lvl="1"/>
            <a:r>
              <a:rPr lang="en-GB" dirty="0"/>
              <a:t>A forest: </a:t>
            </a:r>
          </a:p>
          <a:p>
            <a:pPr lvl="2"/>
            <a:r>
              <a:rPr lang="en-GB" dirty="0"/>
              <a:t>Is a security boundary</a:t>
            </a:r>
          </a:p>
          <a:p>
            <a:pPr lvl="2"/>
            <a:r>
              <a:rPr lang="en-GB" dirty="0"/>
              <a:t>Is a replication boundary</a:t>
            </a:r>
          </a:p>
          <a:p>
            <a:pPr lvl="1"/>
            <a:r>
              <a:rPr lang="en-GB" dirty="0"/>
              <a:t>A domain: </a:t>
            </a:r>
          </a:p>
          <a:p>
            <a:pPr lvl="2"/>
            <a:r>
              <a:rPr lang="en-GB" dirty="0"/>
              <a:t>Is a replication boundary</a:t>
            </a:r>
          </a:p>
          <a:p>
            <a:pPr lvl="2"/>
            <a:r>
              <a:rPr lang="en-GB" dirty="0"/>
              <a:t>Is an administrative center</a:t>
            </a:r>
          </a:p>
          <a:p>
            <a:pPr lvl="2"/>
            <a:r>
              <a:rPr lang="en-GB" dirty="0"/>
              <a:t>Provides: </a:t>
            </a:r>
          </a:p>
          <a:p>
            <a:pPr lvl="3"/>
            <a:r>
              <a:rPr lang="en-GB" dirty="0"/>
              <a:t>Authentication</a:t>
            </a:r>
          </a:p>
          <a:p>
            <a:pPr lvl="3"/>
            <a:r>
              <a:rPr lang="en-GB" dirty="0"/>
              <a:t>Authorization</a:t>
            </a:r>
          </a:p>
          <a:p>
            <a:pPr lvl="1"/>
            <a:r>
              <a:rPr lang="en-GB" dirty="0"/>
              <a:t>Trust relationships:</a:t>
            </a:r>
          </a:p>
          <a:p>
            <a:pPr lvl="2"/>
            <a:r>
              <a:rPr lang="en-GB" dirty="0"/>
              <a:t>Provide access to resources in a complex AD DS environment</a:t>
            </a:r>
          </a:p>
          <a:p>
            <a:endParaRPr lang="en-GB" dirty="0"/>
          </a:p>
        </p:txBody>
      </p:sp>
      <p:sp>
        <p:nvSpPr>
          <p:cNvPr id="7" name="Content Placeholder 2">
            <a:extLst>
              <a:ext uri="{FF2B5EF4-FFF2-40B4-BE49-F238E27FC236}">
                <a16:creationId xmlns:a16="http://schemas.microsoft.com/office/drawing/2014/main" id="{EEA77976-0DBC-42E0-8C1B-2FBC5D2F11CF}"/>
              </a:ext>
            </a:extLst>
          </p:cNvPr>
          <p:cNvSpPr txBox="1">
            <a:spLocks/>
          </p:cNvSpPr>
          <p:nvPr/>
        </p:nvSpPr>
        <p:spPr>
          <a:xfrm>
            <a:off x="7245351" y="1463675"/>
            <a:ext cx="4470399" cy="5081588"/>
          </a:xfrm>
          <a:prstGeom prst="rect">
            <a:avLst/>
          </a:prstGeom>
        </p:spPr>
        <p:txBody>
          <a:bodyPr vert="horz" lIns="0" tIns="0" rIns="91440" bIns="45720" rtlCol="0">
            <a:noAutofit/>
          </a:bodyPr>
          <a:lstStyle>
            <a:lvl1pPr marL="0" marR="0" indent="0" algn="l" defTabSz="932742" rtl="0" eaLnBrk="1" fontAlgn="auto" latinLnBrk="0" hangingPunct="1">
              <a:lnSpc>
                <a:spcPct val="100000"/>
              </a:lnSpc>
              <a:spcBef>
                <a:spcPts val="0"/>
              </a:spcBef>
              <a:spcAft>
                <a:spcPts val="180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0"/>
              </a:spcBef>
              <a:spcAft>
                <a:spcPts val="60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0"/>
              </a:spcBef>
              <a:spcAft>
                <a:spcPts val="60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0"/>
              </a:spcBef>
              <a:spcAft>
                <a:spcPts val="60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Types of trust:</a:t>
            </a:r>
          </a:p>
          <a:p>
            <a:pPr lvl="1"/>
            <a:r>
              <a:rPr lang="en-US" dirty="0"/>
              <a:t>Parent and child</a:t>
            </a:r>
          </a:p>
          <a:p>
            <a:pPr lvl="1"/>
            <a:r>
              <a:rPr lang="en-US" dirty="0"/>
              <a:t>Tree-root</a:t>
            </a:r>
          </a:p>
          <a:p>
            <a:pPr lvl="1"/>
            <a:r>
              <a:rPr lang="en-US" dirty="0"/>
              <a:t>External</a:t>
            </a:r>
          </a:p>
          <a:p>
            <a:pPr lvl="1"/>
            <a:r>
              <a:rPr lang="en-US" dirty="0"/>
              <a:t>Realm</a:t>
            </a:r>
          </a:p>
          <a:p>
            <a:pPr lvl="1"/>
            <a:r>
              <a:rPr lang="en-US" dirty="0"/>
              <a:t>Forest</a:t>
            </a:r>
          </a:p>
          <a:p>
            <a:pPr lvl="1"/>
            <a:r>
              <a:rPr lang="en-US" dirty="0"/>
              <a:t>Shortcut</a:t>
            </a:r>
          </a:p>
          <a:p>
            <a:pPr lvl="1"/>
            <a:endParaRPr lang="en-US" dirty="0"/>
          </a:p>
          <a:p>
            <a:endParaRPr lang="en-US" dirty="0"/>
          </a:p>
        </p:txBody>
      </p:sp>
    </p:spTree>
    <p:custDataLst>
      <p:tags r:id="rId1"/>
    </p:custDataLst>
    <p:extLst>
      <p:ext uri="{BB962C8B-B14F-4D97-AF65-F5344CB8AC3E}">
        <p14:creationId xmlns:p14="http://schemas.microsoft.com/office/powerpoint/2010/main" val="17824068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1959-D509-45CE-9C76-60E27ECC14C4}"/>
              </a:ext>
            </a:extLst>
          </p:cNvPr>
          <p:cNvSpPr>
            <a:spLocks noGrp="1"/>
          </p:cNvSpPr>
          <p:nvPr>
            <p:ph type="title"/>
          </p:nvPr>
        </p:nvSpPr>
        <p:spPr/>
        <p:txBody>
          <a:bodyPr/>
          <a:lstStyle/>
          <a:p>
            <a:r>
              <a:rPr lang="en-GB" dirty="0"/>
              <a:t>OUs</a:t>
            </a:r>
          </a:p>
        </p:txBody>
      </p:sp>
      <p:sp>
        <p:nvSpPr>
          <p:cNvPr id="3" name="Content Placeholder 2">
            <a:extLst>
              <a:ext uri="{FF2B5EF4-FFF2-40B4-BE49-F238E27FC236}">
                <a16:creationId xmlns:a16="http://schemas.microsoft.com/office/drawing/2014/main" id="{16F418CA-6111-45C8-86F7-C602D2583132}"/>
              </a:ext>
            </a:extLst>
          </p:cNvPr>
          <p:cNvSpPr>
            <a:spLocks noGrp="1"/>
          </p:cNvSpPr>
          <p:nvPr>
            <p:ph sz="quarter" idx="10"/>
          </p:nvPr>
        </p:nvSpPr>
        <p:spPr/>
        <p:txBody>
          <a:bodyPr/>
          <a:lstStyle/>
          <a:p>
            <a:pPr lvl="1"/>
            <a:r>
              <a:rPr lang="en-GB" dirty="0"/>
              <a:t>Use containers to group objects within a domain:</a:t>
            </a:r>
          </a:p>
          <a:p>
            <a:pPr lvl="2"/>
            <a:r>
              <a:rPr lang="en-GB" dirty="0"/>
              <a:t>You cannot apply GPOs to containers</a:t>
            </a:r>
          </a:p>
          <a:p>
            <a:pPr lvl="2"/>
            <a:r>
              <a:rPr lang="en-GB" dirty="0"/>
              <a:t>Containers are used for system objects and as the default location for new objects</a:t>
            </a:r>
          </a:p>
          <a:p>
            <a:pPr lvl="1"/>
            <a:r>
              <a:rPr lang="en-GB" dirty="0"/>
              <a:t>Create OUs to:</a:t>
            </a:r>
          </a:p>
          <a:p>
            <a:pPr lvl="2"/>
            <a:r>
              <a:rPr lang="en-GB" dirty="0"/>
              <a:t>Configure objects by assigning GPOs to them</a:t>
            </a:r>
          </a:p>
          <a:p>
            <a:pPr lvl="2"/>
            <a:r>
              <a:rPr lang="en-GB" dirty="0"/>
              <a:t>Delegate administrative permissions</a:t>
            </a:r>
          </a:p>
          <a:p>
            <a:endParaRPr lang="en-GB" dirty="0"/>
          </a:p>
        </p:txBody>
      </p:sp>
    </p:spTree>
    <p:custDataLst>
      <p:tags r:id="rId1"/>
    </p:custDataLst>
    <p:extLst>
      <p:ext uri="{BB962C8B-B14F-4D97-AF65-F5344CB8AC3E}">
        <p14:creationId xmlns:p14="http://schemas.microsoft.com/office/powerpoint/2010/main" val="32008369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2007-theme">
  <a:themeElements>
    <a:clrScheme name="Azure 1">
      <a:dk1>
        <a:srgbClr val="000000"/>
      </a:dk1>
      <a:lt1>
        <a:srgbClr val="FFFFFF"/>
      </a:lt1>
      <a:dk2>
        <a:srgbClr val="0078D4"/>
      </a:dk2>
      <a:lt2>
        <a:srgbClr val="FFFFFF"/>
      </a:lt2>
      <a:accent1>
        <a:srgbClr val="EBEBEB"/>
      </a:accent1>
      <a:accent2>
        <a:srgbClr val="75757A"/>
      </a:accent2>
      <a:accent3>
        <a:srgbClr val="000041"/>
      </a:accent3>
      <a:accent4>
        <a:srgbClr val="FFB900"/>
      </a:accent4>
      <a:accent5>
        <a:srgbClr val="50E6FF"/>
      </a:accent5>
      <a:accent6>
        <a:srgbClr val="6B2929"/>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S-nnnT00A__M#.potx" id="{B8671704-E481-4622-B691-B64EE51CE209}" vid="{66A5E2EB-49D4-4F38-8E6F-DF2D6F01C5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0B5993187B9E4CB1697E5A3FBE0370" ma:contentTypeVersion="12" ma:contentTypeDescription="Create a new document." ma:contentTypeScope="" ma:versionID="0fdaa5dbae335012a30f3280f84529e2">
  <xsd:schema xmlns:xsd="http://www.w3.org/2001/XMLSchema" xmlns:xs="http://www.w3.org/2001/XMLSchema" xmlns:p="http://schemas.microsoft.com/office/2006/metadata/properties" xmlns:ns2="1623b5f4-7825-477d-b8f4-76af0b5f430a" xmlns:ns3="8d33d5b4-b403-4418-9083-d4f3492e7e23" targetNamespace="http://schemas.microsoft.com/office/2006/metadata/properties" ma:root="true" ma:fieldsID="aad14d0a03575cb45b3b524001cad357" ns2:_="" ns3:_="">
    <xsd:import namespace="1623b5f4-7825-477d-b8f4-76af0b5f430a"/>
    <xsd:import namespace="8d33d5b4-b403-4418-9083-d4f3492e7e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3b5f4-7825-477d-b8f4-76af0b5f43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33d5b4-b403-4418-9083-d4f3492e7e2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D34702-E9E5-49AC-A602-22B490F5F9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3b5f4-7825-477d-b8f4-76af0b5f430a"/>
    <ds:schemaRef ds:uri="8d33d5b4-b403-4418-9083-d4f3492e7e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dcmitype/"/>
    <ds:schemaRef ds:uri="http://www.w3.org/XML/1998/namespace"/>
    <ds:schemaRef ds:uri="1623b5f4-7825-477d-b8f4-76af0b5f430a"/>
    <ds:schemaRef ds:uri="http://schemas.openxmlformats.org/package/2006/metadata/core-properties"/>
    <ds:schemaRef ds:uri="http://schemas.microsoft.com/office/2006/metadata/properties"/>
    <ds:schemaRef ds:uri="http://schemas.microsoft.com/office/infopath/2007/PartnerControls"/>
    <ds:schemaRef ds:uri="8d33d5b4-b403-4418-9083-d4f3492e7e23"/>
    <ds:schemaRef ds:uri="http://purl.org/dc/terms/"/>
  </ds:schemaRefs>
</ds:datastoreItem>
</file>

<file path=docProps/app.xml><?xml version="1.0" encoding="utf-8"?>
<Properties xmlns="http://schemas.openxmlformats.org/officeDocument/2006/extended-properties" xmlns:vt="http://schemas.openxmlformats.org/officeDocument/2006/docPropsVTypes">
  <Template>WS-nnnT00A__M#</Template>
  <TotalTime>1450</TotalTime>
  <Words>9693</Words>
  <Application>Microsoft Office PowerPoint</Application>
  <PresentationFormat>Custom</PresentationFormat>
  <Paragraphs>858</Paragraphs>
  <Slides>70</Slides>
  <Notes>70</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Calibri</vt:lpstr>
      <vt:lpstr>Consolas</vt:lpstr>
      <vt:lpstr>Courier New</vt:lpstr>
      <vt:lpstr>Segoe UI</vt:lpstr>
      <vt:lpstr>Segoe UI Semibold</vt:lpstr>
      <vt:lpstr>Wingdings</vt:lpstr>
      <vt:lpstr>1_2007-theme</vt:lpstr>
      <vt:lpstr>WS-011 Windows Server 2019 Administration</vt:lpstr>
      <vt:lpstr>Module 02: Identity services in Windows Server </vt:lpstr>
      <vt:lpstr>Module overview</vt:lpstr>
      <vt:lpstr>Lesson 1: Overview of AD DS</vt:lpstr>
      <vt:lpstr>Lesson 1 overview</vt:lpstr>
      <vt:lpstr>What is AD DS?</vt:lpstr>
      <vt:lpstr>AD DS objects</vt:lpstr>
      <vt:lpstr>AD DS forests and domains</vt:lpstr>
      <vt:lpstr>OUs</vt:lpstr>
      <vt:lpstr>AD DS schema </vt:lpstr>
      <vt:lpstr>Overview of AD DS replication  </vt:lpstr>
      <vt:lpstr>AD DS sign-in process</vt:lpstr>
      <vt:lpstr>Overview of AD DS administration tools </vt:lpstr>
      <vt:lpstr>Demonstration: Use tools to manage objects and properties in AD DS</vt:lpstr>
      <vt:lpstr>Lesson 1: Test your knowledge</vt:lpstr>
      <vt:lpstr>Lesson 2: Deploying Windows Server domain controllers</vt:lpstr>
      <vt:lpstr>Lesson 2 overview</vt:lpstr>
      <vt:lpstr>What is a DC?</vt:lpstr>
      <vt:lpstr>What is the global catalog?</vt:lpstr>
      <vt:lpstr>What are operations masters?</vt:lpstr>
      <vt:lpstr>Install a DC</vt:lpstr>
      <vt:lpstr>Upgrade from a previous version of AD DS</vt:lpstr>
      <vt:lpstr>DC cloning</vt:lpstr>
      <vt:lpstr>Overview of DC SRV records</vt:lpstr>
      <vt:lpstr>Demonstration: Explore DC SRV records in DNS</vt:lpstr>
      <vt:lpstr>Transfer and seize roles</vt:lpstr>
      <vt:lpstr>Deploy a DC in Azure IaaS</vt:lpstr>
      <vt:lpstr>Lesson 2: Test your knowledge</vt:lpstr>
      <vt:lpstr>Lesson 3: Overview of Azure AD</vt:lpstr>
      <vt:lpstr>Lesson 3 overview</vt:lpstr>
      <vt:lpstr>What is Azure AD?</vt:lpstr>
      <vt:lpstr>Azure AD versions</vt:lpstr>
      <vt:lpstr>Connect AD DS with Azure AD by using Azure AD Connect</vt:lpstr>
      <vt:lpstr>Benefits of integrating Azure AD with AD DS</vt:lpstr>
      <vt:lpstr>Lesson 3: Test your knowledge</vt:lpstr>
      <vt:lpstr>Lesson 4: Implementing Group Policy</vt:lpstr>
      <vt:lpstr>Lesson 4 overview</vt:lpstr>
      <vt:lpstr>What are GPOs?</vt:lpstr>
      <vt:lpstr>Overview of GPO scope and inheritance</vt:lpstr>
      <vt:lpstr>What are domain-based GPOs?</vt:lpstr>
      <vt:lpstr>Default domain GPO objects </vt:lpstr>
      <vt:lpstr>Demonstration: create and configure a domain-based GPO</vt:lpstr>
      <vt:lpstr>Demonstration: create and configure a domain-based GPO (hidden slide 1)</vt:lpstr>
      <vt:lpstr>Demonstration: create and configure a domain-based GPO (hidden slide 2)</vt:lpstr>
      <vt:lpstr>Demonstration: create and configure a domain-based GPO (hidden slide 3)</vt:lpstr>
      <vt:lpstr>Overview of GPO storage</vt:lpstr>
      <vt:lpstr>What are Starter GPOs?</vt:lpstr>
      <vt:lpstr>What are administrative templates?</vt:lpstr>
      <vt:lpstr>Overview of the Central Store</vt:lpstr>
      <vt:lpstr>Lesson 4: Test your knowledge</vt:lpstr>
      <vt:lpstr>Lesson 5: Overview of AD CS</vt:lpstr>
      <vt:lpstr>Lesson 5 overview</vt:lpstr>
      <vt:lpstr>What is AD CS?</vt:lpstr>
      <vt:lpstr>Options for implementing CA hierarchies</vt:lpstr>
      <vt:lpstr>Standalone vs. enterprise CAs</vt:lpstr>
      <vt:lpstr>Demonstration: Manage CAs </vt:lpstr>
      <vt:lpstr>What are certificate templates?</vt:lpstr>
      <vt:lpstr>What are CRLs and CRL distribution lists?</vt:lpstr>
      <vt:lpstr>Configure trust for certificates</vt:lpstr>
      <vt:lpstr>Demonstration: Enroll for a certificate </vt:lpstr>
      <vt:lpstr>Lesson 5: Test your knowledge</vt:lpstr>
      <vt:lpstr>Instructor-led labs: Implementing identity services and Group Policy</vt:lpstr>
      <vt:lpstr>Lab: Implementing identity services and Group Policy</vt:lpstr>
      <vt:lpstr>Lab scenario</vt:lpstr>
      <vt:lpstr>Lab-review questions</vt:lpstr>
      <vt:lpstr>Lab-review answers</vt:lpstr>
      <vt:lpstr>Module-review questions</vt:lpstr>
      <vt:lpstr>Module-review answers (slide 1 of 2)</vt:lpstr>
      <vt:lpstr>Module-review answers (slide 2 of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WS-011 Windows Server 2019 Administration</dc:title>
  <dc:creator>A</dc:creator>
  <cp:lastModifiedBy>A</cp:lastModifiedBy>
  <cp:revision>48</cp:revision>
  <dcterms:created xsi:type="dcterms:W3CDTF">2020-06-05T02:15:21Z</dcterms:created>
  <dcterms:modified xsi:type="dcterms:W3CDTF">2020-06-09T21:45:02Z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merrickv@microsoft.com</vt:lpwstr>
  </property>
  <property fmtid="{D5CDD505-2E9C-101B-9397-08002B2CF9AE}" pid="5" name="MSIP_Label_f42aa342-8706-4288-bd11-ebb85995028c_SetDate">
    <vt:lpwstr>2020-04-30T16:58:44.8526099Z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a6dbb04b-5cb4-4cb5-bb6f-3d6af857b37d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0x010100A90B5993187B9E4CB1697E5A3FBE0370</vt:lpwstr>
  </property>
  <property fmtid="{D5CDD505-2E9C-101B-9397-08002B2CF9AE}" pid="12" name="ArticulateGUID">
    <vt:lpwstr>5B5C0A63-D656-4CCF-A411-24ACF7D641B2</vt:lpwstr>
  </property>
  <property fmtid="{D5CDD505-2E9C-101B-9397-08002B2CF9AE}" pid="13" name="ArticulatePath">
    <vt:lpwstr>Presentation1</vt:lpwstr>
  </property>
</Properties>
</file>