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780" r:id="rId4"/>
  </p:sldMasterIdLst>
  <p:notesMasterIdLst>
    <p:notesMasterId r:id="rId72"/>
  </p:notesMasterIdLst>
  <p:handoutMasterIdLst>
    <p:handoutMasterId r:id="rId73"/>
  </p:handoutMasterIdLst>
  <p:sldIdLst>
    <p:sldId id="1625" r:id="rId5"/>
    <p:sldId id="1762" r:id="rId6"/>
    <p:sldId id="1746" r:id="rId7"/>
    <p:sldId id="1784" r:id="rId8"/>
    <p:sldId id="1748" r:id="rId9"/>
    <p:sldId id="1805" r:id="rId10"/>
    <p:sldId id="1806" r:id="rId11"/>
    <p:sldId id="1807" r:id="rId12"/>
    <p:sldId id="1808" r:id="rId13"/>
    <p:sldId id="1809" r:id="rId14"/>
    <p:sldId id="1810" r:id="rId15"/>
    <p:sldId id="1811" r:id="rId16"/>
    <p:sldId id="1812" r:id="rId17"/>
    <p:sldId id="1851" r:id="rId18"/>
    <p:sldId id="1813" r:id="rId19"/>
    <p:sldId id="1791" r:id="rId20"/>
    <p:sldId id="1792" r:id="rId21"/>
    <p:sldId id="1793" r:id="rId22"/>
    <p:sldId id="1814" r:id="rId23"/>
    <p:sldId id="1815" r:id="rId24"/>
    <p:sldId id="1854" r:id="rId25"/>
    <p:sldId id="1816" r:id="rId26"/>
    <p:sldId id="1817" r:id="rId27"/>
    <p:sldId id="1857" r:id="rId28"/>
    <p:sldId id="1818" r:id="rId29"/>
    <p:sldId id="1819" r:id="rId30"/>
    <p:sldId id="1820" r:id="rId31"/>
    <p:sldId id="1855" r:id="rId32"/>
    <p:sldId id="1821" r:id="rId33"/>
    <p:sldId id="1822" r:id="rId34"/>
    <p:sldId id="1823" r:id="rId35"/>
    <p:sldId id="1848" r:id="rId36"/>
    <p:sldId id="1824" r:id="rId37"/>
    <p:sldId id="1798" r:id="rId38"/>
    <p:sldId id="1799" r:id="rId39"/>
    <p:sldId id="1800" r:id="rId40"/>
    <p:sldId id="1828" r:id="rId41"/>
    <p:sldId id="1829" r:id="rId42"/>
    <p:sldId id="1830" r:id="rId43"/>
    <p:sldId id="1831" r:id="rId44"/>
    <p:sldId id="1856" r:id="rId45"/>
    <p:sldId id="1832" r:id="rId46"/>
    <p:sldId id="1833" r:id="rId47"/>
    <p:sldId id="1834" r:id="rId48"/>
    <p:sldId id="1835" r:id="rId49"/>
    <p:sldId id="1836" r:id="rId50"/>
    <p:sldId id="1804" r:id="rId51"/>
    <p:sldId id="1825" r:id="rId52"/>
    <p:sldId id="1826" r:id="rId53"/>
    <p:sldId id="1837" r:id="rId54"/>
    <p:sldId id="1838" r:id="rId55"/>
    <p:sldId id="1839" r:id="rId56"/>
    <p:sldId id="1858" r:id="rId57"/>
    <p:sldId id="1840" r:id="rId58"/>
    <p:sldId id="1841" r:id="rId59"/>
    <p:sldId id="1842" r:id="rId60"/>
    <p:sldId id="1853" r:id="rId61"/>
    <p:sldId id="1844" r:id="rId62"/>
    <p:sldId id="1845" r:id="rId63"/>
    <p:sldId id="1846" r:id="rId64"/>
    <p:sldId id="1827" r:id="rId65"/>
    <p:sldId id="1782" r:id="rId66"/>
    <p:sldId id="1847" r:id="rId67"/>
    <p:sldId id="1773" r:id="rId68"/>
    <p:sldId id="1859" r:id="rId69"/>
    <p:sldId id="1682" r:id="rId70"/>
    <p:sldId id="1599" r:id="rId7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rina Matthys" initials="TM" lastIdx="31" clrIdx="7">
    <p:extLst>
      <p:ext uri="{19B8F6BF-5375-455C-9EA6-DF929625EA0E}">
        <p15:presenceInfo xmlns:p15="http://schemas.microsoft.com/office/powerpoint/2012/main" userId="S::v-tamat@microsoft.com::0b128bab-cf24-409a-8e01-2a9073d236d2" providerId="AD"/>
      </p:ext>
    </p:extLst>
  </p:cmAuthor>
  <p:cmAuthor id="1" name="Mary Feil-Jacobs" initials="MFJ" lastIdx="43" clrIdx="1"/>
  <p:cmAuthor id="8" name="Karin Carlson" initials="KC" lastIdx="1" clrIdx="8">
    <p:extLst>
      <p:ext uri="{19B8F6BF-5375-455C-9EA6-DF929625EA0E}">
        <p15:presenceInfo xmlns:p15="http://schemas.microsoft.com/office/powerpoint/2012/main" userId="Karin Carlson" providerId="None"/>
      </p:ext>
    </p:extLst>
  </p:cmAuthor>
  <p:cmAuthor id="2" name="Monica Lueder" initials="ML" lastIdx="22" clrIdx="2"/>
  <p:cmAuthor id="9" name="Karin Carlson" initials="KC [2]" lastIdx="43" clrIdx="9">
    <p:extLst>
      <p:ext uri="{19B8F6BF-5375-455C-9EA6-DF929625EA0E}">
        <p15:presenceInfo xmlns:p15="http://schemas.microsoft.com/office/powerpoint/2012/main" userId="d6b52c0087cd0ef1" providerId="Windows Live"/>
      </p:ext>
    </p:extLst>
  </p:cmAuthor>
  <p:cmAuthor id="3" name="Mary Feil-Jacobs" initials="MF" lastIdx="22" clrIdx="3"/>
  <p:cmAuthor id="10" name="Byron Wright" initials="BW" lastIdx="15" clrIdx="10">
    <p:extLst>
      <p:ext uri="{19B8F6BF-5375-455C-9EA6-DF929625EA0E}">
        <p15:presenceInfo xmlns:p15="http://schemas.microsoft.com/office/powerpoint/2012/main" userId="S::Byron@btwsolutions.ca::92620441-96be-4dc6-9728-ad9b0b290dad" providerId="AD"/>
      </p:ext>
    </p:extLst>
  </p:cmAuthor>
  <p:cmAuthor id="4" name="Angela Powell" initials="AP" lastIdx="9" clrIdx="4"/>
  <p:cmAuthor id="11" name="Tanya" initials="TP" lastIdx="27" clrIdx="11">
    <p:extLst>
      <p:ext uri="{19B8F6BF-5375-455C-9EA6-DF929625EA0E}">
        <p15:presenceInfo xmlns:p15="http://schemas.microsoft.com/office/powerpoint/2012/main" userId="Tanya" providerId="None"/>
      </p:ext>
    </p:extLst>
  </p:cmAuthor>
  <p:cmAuthor id="5" name="Lakshmy Nair" initials="LN" lastIdx="6" clrIdx="5">
    <p:extLst>
      <p:ext uri="{19B8F6BF-5375-455C-9EA6-DF929625EA0E}">
        <p15:presenceInfo xmlns:p15="http://schemas.microsoft.com/office/powerpoint/2012/main" userId="Lakshmy Nair" providerId="None"/>
      </p:ext>
    </p:extLst>
  </p:cmAuthor>
  <p:cmAuthor id="6" name="Cecily Novak" initials="CN" lastIdx="1" clrIdx="6">
    <p:extLst>
      <p:ext uri="{19B8F6BF-5375-455C-9EA6-DF929625EA0E}">
        <p15:presenceInfo xmlns:p15="http://schemas.microsoft.com/office/powerpoint/2012/main" userId="af36aa45e0dfe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6699"/>
    <a:srgbClr val="330099"/>
    <a:srgbClr val="0078D4"/>
    <a:srgbClr val="0777D3"/>
    <a:srgbClr val="FFF100"/>
    <a:srgbClr val="59B4D9"/>
    <a:srgbClr val="EBEBEB"/>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792" autoAdjust="0"/>
  </p:normalViewPr>
  <p:slideViewPr>
    <p:cSldViewPr snapToGrid="0">
      <p:cViewPr varScale="1">
        <p:scale>
          <a:sx n="71" d="100"/>
          <a:sy n="71" d="100"/>
        </p:scale>
        <p:origin x="1008" y="53"/>
      </p:cViewPr>
      <p:guideLst/>
    </p:cSldViewPr>
  </p:slideViewPr>
  <p:outlineViewPr>
    <p:cViewPr>
      <p:scale>
        <a:sx n="33" d="100"/>
        <a:sy n="33" d="100"/>
      </p:scale>
      <p:origin x="0" y="-12384"/>
    </p:cViewPr>
    <p:sldLst>
      <p:sld r:id="rId1" collapse="1"/>
      <p:sld r:id="rId2" collapse="1"/>
      <p:sld r:id="rId3" collapse="1"/>
      <p:sld r:id="rId4" collapse="1"/>
    </p:sldLst>
  </p:outlineViewPr>
  <p:notesTextViewPr>
    <p:cViewPr>
      <p:scale>
        <a:sx n="100" d="100"/>
        <a:sy n="100" d="100"/>
      </p:scale>
      <p:origin x="0" y="-470"/>
    </p:cViewPr>
  </p:notesTextViewPr>
  <p:sorterViewPr>
    <p:cViewPr>
      <p:scale>
        <a:sx n="100" d="100"/>
        <a:sy n="100" d="100"/>
      </p:scale>
      <p:origin x="0" y="-7902"/>
    </p:cViewPr>
  </p:sorterViewPr>
  <p:notesViewPr>
    <p:cSldViewPr snapToGrid="0" showGuides="1">
      <p:cViewPr varScale="1">
        <p:scale>
          <a:sx n="82" d="100"/>
          <a:sy n="82"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_rels/viewProps.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slide" Target="slides/slide43.xml"/><Relationship Id="rId1" Type="http://schemas.openxmlformats.org/officeDocument/2006/relationships/slide" Target="slides/slide42.xml"/><Relationship Id="rId4"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CA" dirty="0">
                <a:latin typeface="Segoe UI" pitchFamily="34" charset="0"/>
              </a:rPr>
              <a:t>WS-011 Windows Server 2019 Administration</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atin typeface="Segoe UI" pitchFamily="34" charset="0"/>
              </a:rPr>
              <a:t>11: Network infrastructure services in Windows Server</a:t>
            </a:r>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5"/>
          </p:nvPr>
        </p:nvSpPr>
        <p:spPr>
          <a:xfrm>
            <a:off x="5909309" y="8846819"/>
            <a:ext cx="947103" cy="295593"/>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12" name="Notes Placeholder 11"/>
          <p:cNvSpPr>
            <a:spLocks noGrp="1"/>
          </p:cNvSpPr>
          <p:nvPr>
            <p:ph type="body" sz="quarter" idx="3"/>
          </p:nvPr>
        </p:nvSpPr>
        <p:spPr>
          <a:xfrm>
            <a:off x="190500" y="1943100"/>
            <a:ext cx="6477000" cy="680407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Image Placeholder 1">
            <a:extLst>
              <a:ext uri="{FF2B5EF4-FFF2-40B4-BE49-F238E27FC236}">
                <a16:creationId xmlns:a16="http://schemas.microsoft.com/office/drawing/2014/main" id="{5551E636-9FD4-47A6-8CA4-4979951D8312}"/>
              </a:ext>
            </a:extLst>
          </p:cNvPr>
          <p:cNvSpPr>
            <a:spLocks noGrp="1" noRot="1" noChangeAspect="1"/>
          </p:cNvSpPr>
          <p:nvPr>
            <p:ph type="sldImg" idx="2"/>
          </p:nvPr>
        </p:nvSpPr>
        <p:spPr>
          <a:xfrm>
            <a:off x="3810000" y="64908"/>
            <a:ext cx="2971800" cy="1671638"/>
          </a:xfrm>
          <a:prstGeom prst="rect">
            <a:avLst/>
          </a:prstGeom>
          <a:noFill/>
          <a:ln w="12700">
            <a:solidFill>
              <a:prstClr val="black"/>
            </a:solidFill>
          </a:ln>
        </p:spPr>
        <p:txBody>
          <a:bodyPr vert="horz" lIns="91440" tIns="45720" rIns="91440" bIns="45720" rtlCol="0" anchor="ctr"/>
          <a:lstStyle/>
          <a:p>
            <a:endParaRPr lang="en-US" dirty="0"/>
          </a:p>
        </p:txBody>
      </p:sp>
      <p:sp>
        <p:nvSpPr>
          <p:cNvPr id="11" name="Date Placeholder 10"/>
          <p:cNvSpPr>
            <a:spLocks noGrp="1"/>
          </p:cNvSpPr>
          <p:nvPr>
            <p:ph type="dt" idx="1"/>
          </p:nvPr>
        </p:nvSpPr>
        <p:spPr>
          <a:xfrm>
            <a:off x="63500" y="366781"/>
            <a:ext cx="3596639" cy="249284"/>
          </a:xfrm>
          <a:prstGeom prst="rect">
            <a:avLst/>
          </a:prstGeom>
        </p:spPr>
        <p:txBody>
          <a:bodyPr vert="horz" lIns="91440" tIns="45720" rIns="91440" bIns="45720" rtlCol="0"/>
          <a:lstStyle>
            <a:lvl1pPr algn="l">
              <a:defRPr sz="1200">
                <a:latin typeface="Segoe UI Semibold" panose="020B0702040204020203" pitchFamily="34" charset="0"/>
                <a:cs typeface="Segoe UI Semibold" panose="020B0702040204020203" pitchFamily="34" charset="0"/>
              </a:defRPr>
            </a:lvl1pPr>
          </a:lstStyle>
          <a:p>
            <a:r>
              <a:rPr lang="en-US"/>
              <a:t>11: Network infrastructure services in Windows Server</a:t>
            </a:r>
            <a:endParaRPr lang="en-US" dirty="0"/>
          </a:p>
        </p:txBody>
      </p:sp>
      <p:sp>
        <p:nvSpPr>
          <p:cNvPr id="8" name="Header Placeholder 7"/>
          <p:cNvSpPr>
            <a:spLocks noGrp="1"/>
          </p:cNvSpPr>
          <p:nvPr>
            <p:ph type="hdr" sz="quarter"/>
          </p:nvPr>
        </p:nvSpPr>
        <p:spPr>
          <a:xfrm>
            <a:off x="76199" y="81348"/>
            <a:ext cx="3596640" cy="249284"/>
          </a:xfrm>
          <a:prstGeom prst="rect">
            <a:avLst/>
          </a:prstGeom>
        </p:spPr>
        <p:txBody>
          <a:bodyPr vert="horz" lIns="91440" tIns="45720" rIns="91440" bIns="45720" rtlCol="0"/>
          <a:lstStyle>
            <a:lvl1pPr algn="l">
              <a:defRPr sz="1200" b="1">
                <a:solidFill>
                  <a:srgbClr val="336699"/>
                </a:solidFill>
                <a:latin typeface="Segoe UI Semibold" panose="020B0702040204020203" pitchFamily="34" charset="0"/>
                <a:cs typeface="Segoe UI Semibold" panose="020B0702040204020203" pitchFamily="34" charset="0"/>
              </a:defRPr>
            </a:lvl1pPr>
          </a:lstStyle>
          <a:p>
            <a:r>
              <a:rPr lang="en-CA" dirty="0"/>
              <a:t>WS-011 Windows Server 2019 Administration</a:t>
            </a:r>
            <a:endParaRPr lang="en-US" dirty="0"/>
          </a:p>
        </p:txBody>
      </p:sp>
      <p:sp>
        <p:nvSpPr>
          <p:cNvPr id="9" name="Footer Placeholder 4">
            <a:extLst>
              <a:ext uri="{FF2B5EF4-FFF2-40B4-BE49-F238E27FC236}">
                <a16:creationId xmlns:a16="http://schemas.microsoft.com/office/drawing/2014/main" id="{341A6B1A-0820-4DC0-9E90-CBE574C99910}"/>
              </a:ext>
            </a:extLst>
          </p:cNvPr>
          <p:cNvSpPr>
            <a:spLocks noGrp="1"/>
          </p:cNvSpPr>
          <p:nvPr>
            <p:ph type="ftr" sz="quarter" idx="4"/>
          </p:nvPr>
        </p:nvSpPr>
        <p:spPr>
          <a:xfrm>
            <a:off x="109220" y="8846820"/>
            <a:ext cx="5811520" cy="195944"/>
          </a:xfrm>
          <a:prstGeom prst="rect">
            <a:avLst/>
          </a:prstGeom>
        </p:spPr>
        <p:txBody>
          <a:bodyPr/>
          <a:lstStyle>
            <a:lvl1pPr>
              <a:defRPr sz="1100">
                <a:latin typeface="Segoe UI" panose="020B0502040204020203" pitchFamily="34" charset="0"/>
                <a:cs typeface="Segoe UI" panose="020B0502040204020203" pitchFamily="34" charset="0"/>
              </a:defRPr>
            </a:lvl1pPr>
          </a:lstStyle>
          <a:p>
            <a:r>
              <a:rPr lang="en-US" dirty="0">
                <a:solidFill>
                  <a:prstClr val="black"/>
                </a:solidFill>
              </a:rPr>
              <a:t>© Microsoft Corporation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600"/>
      </a:spcAft>
      <a:defRPr sz="1000" kern="1200" baseline="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adatum.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adatum.com/"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lon-svr5.adatum.com/" TargetMode="External"/><Relationship Id="rId4" Type="http://schemas.openxmlformats.org/officeDocument/2006/relationships/hyperlink" Target="http://sea-svr1.contoso.co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ea-adm1.contso.com/"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ea-svr2.contoso.com/"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ea-adm1.contoso.co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ea-svr1.contoso.com/"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CA" dirty="0"/>
              <a:t>WS-011 Windows Server 2019 Administration</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4">
            <a:extLst>
              <a:ext uri="{FF2B5EF4-FFF2-40B4-BE49-F238E27FC236}">
                <a16:creationId xmlns:a16="http://schemas.microsoft.com/office/drawing/2014/main" id="{17945380-852C-49FE-A1A1-BBB4B4D38523}"/>
              </a:ext>
            </a:extLst>
          </p:cNvPr>
          <p:cNvSpPr>
            <a:spLocks noGrp="1"/>
          </p:cNvSpPr>
          <p:nvPr>
            <p:ph type="ftr" sz="quarter" idx="4"/>
          </p:nvPr>
        </p:nvSpPr>
        <p:spPr>
          <a:xfrm>
            <a:off x="109220" y="8846820"/>
            <a:ext cx="5811520" cy="195944"/>
          </a:xfrm>
          <a:prstGeom prst="rect">
            <a:avLst/>
          </a:prstGeom>
        </p:spPr>
        <p:txBody>
          <a:bodyPr/>
          <a:lstStyle/>
          <a:p>
            <a:r>
              <a:rPr lang="en-US" dirty="0"/>
              <a:t>© Microsoft Corporation</a:t>
            </a:r>
          </a:p>
        </p:txBody>
      </p:sp>
      <p:sp>
        <p:nvSpPr>
          <p:cNvPr id="11" name="Slide Image Placeholder 10">
            <a:extLst>
              <a:ext uri="{FF2B5EF4-FFF2-40B4-BE49-F238E27FC236}">
                <a16:creationId xmlns:a16="http://schemas.microsoft.com/office/drawing/2014/main" id="{1C3C50BA-CA89-4F77-9631-A9D602178A5B}"/>
              </a:ext>
            </a:extLst>
          </p:cNvPr>
          <p:cNvSpPr>
            <a:spLocks noGrp="1" noRot="1" noChangeAspect="1"/>
          </p:cNvSpPr>
          <p:nvPr>
            <p:ph type="sldImg"/>
          </p:nvPr>
        </p:nvSpPr>
        <p:spPr>
          <a:xfrm>
            <a:off x="3810000" y="65088"/>
            <a:ext cx="2971800" cy="1671637"/>
          </a:xfrm>
        </p:spPr>
      </p:sp>
      <p:sp>
        <p:nvSpPr>
          <p:cNvPr id="12" name="Notes Placeholder 11">
            <a:extLst>
              <a:ext uri="{FF2B5EF4-FFF2-40B4-BE49-F238E27FC236}">
                <a16:creationId xmlns:a16="http://schemas.microsoft.com/office/drawing/2014/main" id="{14FEDC8B-BEC1-4DDE-A43A-54B2D7C1D41F}"/>
              </a:ext>
            </a:extLst>
          </p:cNvPr>
          <p:cNvSpPr>
            <a:spLocks noGrp="1"/>
          </p:cNvSpPr>
          <p:nvPr>
            <p:ph type="body" idx="1"/>
          </p:nvPr>
        </p:nvSpPr>
        <p:spPr/>
        <p:txBody>
          <a:bodyPr/>
          <a:lstStyle/>
          <a:p>
            <a:endParaRPr lang="en-US" dirty="0"/>
          </a:p>
        </p:txBody>
      </p:sp>
      <p:sp>
        <p:nvSpPr>
          <p:cNvPr id="13" name="Date Placeholder 12">
            <a:extLst>
              <a:ext uri="{FF2B5EF4-FFF2-40B4-BE49-F238E27FC236}">
                <a16:creationId xmlns:a16="http://schemas.microsoft.com/office/drawing/2014/main" id="{7DF27D30-4B1F-45DB-9021-DAFBD2059D4B}"/>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134533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CA" sz="1000" b="0" kern="1200" baseline="0" dirty="0">
                <a:solidFill>
                  <a:schemeClr val="tx1"/>
                </a:solidFill>
                <a:effectLst/>
                <a:latin typeface="Segoe UI" panose="020B0502040204020203" pitchFamily="34" charset="0"/>
                <a:ea typeface="+mn-ea"/>
                <a:cs typeface="+mn-cs"/>
              </a:rPr>
              <a:t>Ensure that students understand the information that's configured as part of a scope, and why they would use DHCP reservations.</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10</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DA66C3BA-D6F3-4A0F-A3E1-2969E9BCBC60}"/>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643313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CA" b="0" dirty="0"/>
              <a:t>After completing the demonstration, leave the virtual machines running for the next demonstration.</a:t>
            </a:r>
          </a:p>
          <a:p>
            <a:endParaRPr lang="en-CA" sz="1000" b="1" i="0" kern="1200" baseline="0" dirty="0">
              <a:solidFill>
                <a:schemeClr val="tx1"/>
              </a:solidFill>
              <a:effectLst/>
              <a:latin typeface="Segoe UI" panose="020B0502040204020203" pitchFamily="34" charset="0"/>
              <a:ea typeface="+mn-ea"/>
              <a:cs typeface="+mn-cs"/>
            </a:endParaRPr>
          </a:p>
          <a:p>
            <a:r>
              <a:rPr lang="en-CA" sz="1000" b="1" i="0" kern="1200" baseline="0" dirty="0">
                <a:solidFill>
                  <a:schemeClr val="tx1"/>
                </a:solidFill>
                <a:effectLst/>
                <a:latin typeface="Segoe UI" panose="020B0502040204020203" pitchFamily="34" charset="0"/>
                <a:ea typeface="+mn-ea"/>
                <a:cs typeface="+mn-cs"/>
              </a:rPr>
              <a:t>Preparation steps</a:t>
            </a:r>
            <a:endParaRPr lang="en-CA"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If necessary, start the virtual machines </a:t>
            </a:r>
            <a:r>
              <a:rPr lang="en-CA" sz="1000" b="1" i="0" kern="1200" baseline="0" dirty="0">
                <a:solidFill>
                  <a:schemeClr val="tx1"/>
                </a:solidFill>
                <a:effectLst/>
                <a:latin typeface="Segoe UI" panose="020B0502040204020203" pitchFamily="34" charset="0"/>
                <a:ea typeface="+mn-ea"/>
                <a:cs typeface="+mn-cs"/>
              </a:rPr>
              <a:t>SEA-DC1</a:t>
            </a:r>
            <a:r>
              <a:rPr lang="en-CA" sz="1000" b="0" i="0" kern="1200" baseline="0" dirty="0">
                <a:solidFill>
                  <a:schemeClr val="tx1"/>
                </a:solidFill>
                <a:effectLst/>
                <a:latin typeface="Segoe UI" panose="020B0502040204020203" pitchFamily="34" charset="0"/>
                <a:ea typeface="+mn-ea"/>
                <a:cs typeface="+mn-cs"/>
              </a:rPr>
              <a:t>, </a:t>
            </a:r>
            <a:r>
              <a:rPr lang="en-CA" sz="1000" b="1" i="0" kern="1200" baseline="0" dirty="0">
                <a:solidFill>
                  <a:schemeClr val="tx1"/>
                </a:solidFill>
                <a:effectLst/>
                <a:latin typeface="Segoe UI" panose="020B0502040204020203" pitchFamily="34" charset="0"/>
                <a:ea typeface="+mn-ea"/>
                <a:cs typeface="+mn-cs"/>
              </a:rPr>
              <a:t>SEA-SVR1</a:t>
            </a:r>
            <a:r>
              <a:rPr lang="en-CA" sz="1000" b="0" i="0" kern="1200" baseline="0" dirty="0">
                <a:solidFill>
                  <a:schemeClr val="tx1"/>
                </a:solidFill>
                <a:effectLst/>
                <a:latin typeface="Segoe UI" panose="020B0502040204020203" pitchFamily="34" charset="0"/>
                <a:ea typeface="+mn-ea"/>
                <a:cs typeface="+mn-cs"/>
              </a:rPr>
              <a:t>, and </a:t>
            </a:r>
            <a:r>
              <a:rPr lang="en-CA" sz="1000" b="1" i="0" kern="1200" baseline="0" dirty="0">
                <a:solidFill>
                  <a:schemeClr val="tx1"/>
                </a:solidFill>
                <a:effectLst/>
                <a:latin typeface="Segoe UI" panose="020B0502040204020203" pitchFamily="34" charset="0"/>
                <a:ea typeface="+mn-ea"/>
                <a:cs typeface="+mn-cs"/>
              </a:rPr>
              <a:t>SEA-ADM1</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Sign in to </a:t>
            </a:r>
            <a:r>
              <a:rPr lang="en-CA" sz="1000" b="1" i="0" kern="1200" baseline="0" dirty="0">
                <a:solidFill>
                  <a:schemeClr val="tx1"/>
                </a:solidFill>
                <a:effectLst/>
                <a:latin typeface="Segoe UI" panose="020B0502040204020203" pitchFamily="34" charset="0"/>
                <a:ea typeface="+mn-ea"/>
                <a:cs typeface="+mn-cs"/>
              </a:rPr>
              <a:t>SEA-ADM1</a:t>
            </a:r>
            <a:r>
              <a:rPr lang="en-CA" sz="1000" b="0" i="0" kern="1200" baseline="0" dirty="0">
                <a:solidFill>
                  <a:schemeClr val="tx1"/>
                </a:solidFill>
                <a:effectLst/>
                <a:latin typeface="Segoe UI" panose="020B0502040204020203" pitchFamily="34" charset="0"/>
                <a:ea typeface="+mn-ea"/>
                <a:cs typeface="+mn-cs"/>
              </a:rPr>
              <a:t> as </a:t>
            </a:r>
            <a:r>
              <a:rPr lang="en-CA" sz="1000" b="1" i="0" kern="1200" baseline="0" dirty="0">
                <a:solidFill>
                  <a:schemeClr val="tx1"/>
                </a:solidFill>
                <a:effectLst/>
                <a:latin typeface="Segoe UI" panose="020B0502040204020203" pitchFamily="34" charset="0"/>
                <a:ea typeface="+mn-ea"/>
                <a:cs typeface="+mn-cs"/>
              </a:rPr>
              <a:t>Contoso\Administrator</a:t>
            </a:r>
            <a:r>
              <a:rPr lang="en-CA" sz="1000" b="0" i="0" kern="1200" baseline="0" dirty="0">
                <a:solidFill>
                  <a:schemeClr val="tx1"/>
                </a:solidFill>
                <a:effectLst/>
                <a:latin typeface="Segoe UI" panose="020B0502040204020203" pitchFamily="34" charset="0"/>
                <a:ea typeface="+mn-ea"/>
                <a:cs typeface="+mn-cs"/>
              </a:rPr>
              <a:t> with the password </a:t>
            </a:r>
            <a:r>
              <a:rPr lang="en-CA" sz="1000" b="1" i="0" kern="1200" baseline="0" dirty="0">
                <a:solidFill>
                  <a:schemeClr val="tx1"/>
                </a:solidFill>
                <a:effectLst/>
                <a:latin typeface="Segoe UI" panose="020B0502040204020203" pitchFamily="34" charset="0"/>
                <a:ea typeface="+mn-ea"/>
                <a:cs typeface="+mn-cs"/>
              </a:rPr>
              <a:t>Pa55w.rd</a:t>
            </a:r>
            <a:r>
              <a:rPr lang="en-CA" sz="1000" b="0" i="0" kern="1200" baseline="0" dirty="0">
                <a:solidFill>
                  <a:schemeClr val="tx1"/>
                </a:solidFill>
                <a:effectLst/>
                <a:latin typeface="Segoe UI" panose="020B0502040204020203" pitchFamily="34" charset="0"/>
                <a:ea typeface="+mn-ea"/>
                <a:cs typeface="+mn-cs"/>
              </a:rPr>
              <a:t>.</a:t>
            </a:r>
          </a:p>
          <a:p>
            <a:endParaRPr lang="en-CA" sz="1000" b="1" i="0" kern="1200" baseline="0" dirty="0">
              <a:solidFill>
                <a:schemeClr val="tx1"/>
              </a:solidFill>
              <a:effectLst/>
              <a:latin typeface="Segoe UI" panose="020B0502040204020203" pitchFamily="34" charset="0"/>
              <a:ea typeface="+mn-ea"/>
              <a:cs typeface="+mn-cs"/>
            </a:endParaRPr>
          </a:p>
          <a:p>
            <a:r>
              <a:rPr lang="en-CA" sz="1000" b="1" i="0" kern="1200" baseline="0" dirty="0">
                <a:solidFill>
                  <a:schemeClr val="tx1"/>
                </a:solidFill>
                <a:effectLst/>
                <a:latin typeface="Segoe UI" panose="020B0502040204020203" pitchFamily="34" charset="0"/>
                <a:ea typeface="+mn-ea"/>
                <a:cs typeface="+mn-cs"/>
              </a:rPr>
              <a:t>Demonstration steps</a:t>
            </a:r>
          </a:p>
          <a:p>
            <a:r>
              <a:rPr lang="en-CA" sz="1000" b="1" i="0" kern="1200" baseline="0" dirty="0">
                <a:solidFill>
                  <a:schemeClr val="tx1"/>
                </a:solidFill>
                <a:effectLst/>
                <a:latin typeface="Segoe UI" panose="020B0502040204020203" pitchFamily="34" charset="0"/>
                <a:ea typeface="+mn-ea"/>
                <a:cs typeface="+mn-cs"/>
              </a:rPr>
              <a:t>Create a DHCP scope</a:t>
            </a:r>
            <a:endParaRPr lang="en-CA"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On the taskbar, select </a:t>
            </a:r>
            <a:r>
              <a:rPr lang="en-CA" sz="1000" b="1" i="0" kern="1200" baseline="0" dirty="0">
                <a:solidFill>
                  <a:schemeClr val="tx1"/>
                </a:solidFill>
                <a:effectLst/>
                <a:latin typeface="Segoe UI" panose="020B0502040204020203" pitchFamily="34" charset="0"/>
                <a:ea typeface="+mn-ea"/>
                <a:cs typeface="+mn-cs"/>
              </a:rPr>
              <a:t>Microsoft Edge</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a:t>
            </a:r>
            <a:r>
              <a:rPr lang="en-CA" sz="1000" b="1" i="0" kern="1200" baseline="0" dirty="0">
                <a:solidFill>
                  <a:schemeClr val="tx1"/>
                </a:solidFill>
                <a:effectLst/>
                <a:latin typeface="Segoe UI" panose="020B0502040204020203" pitchFamily="34" charset="0"/>
                <a:ea typeface="+mn-ea"/>
                <a:cs typeface="+mn-cs"/>
              </a:rPr>
              <a:t>Microsoft Edge</a:t>
            </a:r>
            <a:r>
              <a:rPr lang="en-CA" sz="1000" b="0" i="0" kern="1200" baseline="0" dirty="0">
                <a:solidFill>
                  <a:schemeClr val="tx1"/>
                </a:solidFill>
                <a:effectLst/>
                <a:latin typeface="Segoe UI" panose="020B0502040204020203" pitchFamily="34" charset="0"/>
                <a:ea typeface="+mn-ea"/>
                <a:cs typeface="+mn-cs"/>
              </a:rPr>
              <a:t>, select </a:t>
            </a:r>
            <a:r>
              <a:rPr lang="en-CA" sz="1000" b="1" i="0" kern="1200" baseline="0" dirty="0">
                <a:solidFill>
                  <a:schemeClr val="tx1"/>
                </a:solidFill>
                <a:effectLst/>
                <a:latin typeface="Segoe UI" panose="020B0502040204020203" pitchFamily="34" charset="0"/>
                <a:ea typeface="+mn-ea"/>
                <a:cs typeface="+mn-cs"/>
              </a:rPr>
              <a:t>Windows Admin Center</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the </a:t>
            </a:r>
            <a:r>
              <a:rPr lang="en-CA" sz="1000" b="1" i="0" kern="1200" baseline="0" dirty="0">
                <a:solidFill>
                  <a:schemeClr val="tx1"/>
                </a:solidFill>
                <a:effectLst/>
                <a:latin typeface="Segoe UI" panose="020B0502040204020203" pitchFamily="34" charset="0"/>
                <a:ea typeface="+mn-ea"/>
                <a:cs typeface="+mn-cs"/>
              </a:rPr>
              <a:t>Windows Security</a:t>
            </a:r>
            <a:r>
              <a:rPr lang="en-CA" sz="1000" b="0" i="0" kern="1200" baseline="0" dirty="0">
                <a:solidFill>
                  <a:schemeClr val="tx1"/>
                </a:solidFill>
                <a:effectLst/>
                <a:latin typeface="Segoe UI" panose="020B0502040204020203" pitchFamily="34" charset="0"/>
                <a:ea typeface="+mn-ea"/>
                <a:cs typeface="+mn-cs"/>
              </a:rPr>
              <a:t> dialog box, sign in as </a:t>
            </a:r>
            <a:r>
              <a:rPr lang="en-CA" sz="1000" b="1" i="0" kern="1200" baseline="0" dirty="0">
                <a:solidFill>
                  <a:schemeClr val="tx1"/>
                </a:solidFill>
                <a:effectLst/>
                <a:latin typeface="Segoe UI" panose="020B0502040204020203" pitchFamily="34" charset="0"/>
                <a:ea typeface="+mn-ea"/>
                <a:cs typeface="+mn-cs"/>
              </a:rPr>
              <a:t>Contoso\Administrator</a:t>
            </a:r>
            <a:r>
              <a:rPr lang="en-CA" sz="1000" b="0" i="0" kern="1200" baseline="0" dirty="0">
                <a:solidFill>
                  <a:schemeClr val="tx1"/>
                </a:solidFill>
                <a:effectLst/>
                <a:latin typeface="Segoe UI" panose="020B0502040204020203" pitchFamily="34" charset="0"/>
                <a:ea typeface="+mn-ea"/>
                <a:cs typeface="+mn-cs"/>
              </a:rPr>
              <a:t> with the password </a:t>
            </a:r>
            <a:r>
              <a:rPr lang="en-CA" sz="1000" b="1" i="0" kern="1200" baseline="0" dirty="0">
                <a:solidFill>
                  <a:schemeClr val="tx1"/>
                </a:solidFill>
                <a:effectLst/>
                <a:latin typeface="Segoe UI" panose="020B0502040204020203" pitchFamily="34" charset="0"/>
                <a:ea typeface="+mn-ea"/>
                <a:cs typeface="+mn-cs"/>
              </a:rPr>
              <a:t>Pa55w.rd</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a:t>
            </a:r>
            <a:r>
              <a:rPr lang="en-CA" sz="1000" b="1" i="0" kern="1200" baseline="0" dirty="0">
                <a:solidFill>
                  <a:schemeClr val="tx1"/>
                </a:solidFill>
                <a:effectLst/>
                <a:latin typeface="Segoe UI" panose="020B0502040204020203" pitchFamily="34" charset="0"/>
                <a:ea typeface="+mn-ea"/>
                <a:cs typeface="+mn-cs"/>
              </a:rPr>
              <a:t>Windows Admin Center</a:t>
            </a:r>
            <a:r>
              <a:rPr lang="en-CA" sz="1000" b="0" i="0" kern="1200" baseline="0" dirty="0">
                <a:solidFill>
                  <a:schemeClr val="tx1"/>
                </a:solidFill>
                <a:effectLst/>
                <a:latin typeface="Segoe UI" panose="020B0502040204020203" pitchFamily="34" charset="0"/>
                <a:ea typeface="+mn-ea"/>
                <a:cs typeface="+mn-cs"/>
              </a:rPr>
              <a:t>, select </a:t>
            </a:r>
            <a:r>
              <a:rPr lang="en-CA" sz="1000" b="1" i="0" kern="1200" baseline="0" dirty="0">
                <a:solidFill>
                  <a:schemeClr val="tx1"/>
                </a:solidFill>
                <a:effectLst/>
                <a:latin typeface="Segoe UI" panose="020B0502040204020203" pitchFamily="34" charset="0"/>
                <a:ea typeface="+mn-ea"/>
                <a:cs typeface="+mn-cs"/>
              </a:rPr>
              <a:t>SEA-SVR1</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the </a:t>
            </a:r>
            <a:r>
              <a:rPr lang="en-CA" sz="1000" b="1" i="0" kern="1200" baseline="0" dirty="0">
                <a:solidFill>
                  <a:schemeClr val="tx1"/>
                </a:solidFill>
                <a:effectLst/>
                <a:latin typeface="Segoe UI" panose="020B0502040204020203" pitchFamily="34" charset="0"/>
                <a:ea typeface="+mn-ea"/>
                <a:cs typeface="+mn-cs"/>
              </a:rPr>
              <a:t>Specify your credentials</a:t>
            </a:r>
            <a:r>
              <a:rPr lang="en-CA" sz="1000" b="0" i="0" kern="1200" baseline="0" dirty="0">
                <a:solidFill>
                  <a:schemeClr val="tx1"/>
                </a:solidFill>
                <a:effectLst/>
                <a:latin typeface="Segoe UI" panose="020B0502040204020203" pitchFamily="34" charset="0"/>
                <a:ea typeface="+mn-ea"/>
                <a:cs typeface="+mn-cs"/>
              </a:rPr>
              <a:t> dialog box, select </a:t>
            </a:r>
            <a:r>
              <a:rPr lang="en-CA" sz="1000" b="1" i="0" kern="1200" baseline="0" dirty="0">
                <a:solidFill>
                  <a:schemeClr val="tx1"/>
                </a:solidFill>
                <a:effectLst/>
                <a:latin typeface="Segoe UI" panose="020B0502040204020203" pitchFamily="34" charset="0"/>
                <a:ea typeface="+mn-ea"/>
                <a:cs typeface="+mn-cs"/>
              </a:rPr>
              <a:t>Use another account for this connection</a:t>
            </a:r>
            <a:r>
              <a:rPr lang="en-CA" sz="1000" b="0" i="0" kern="1200" baseline="0" dirty="0">
                <a:solidFill>
                  <a:schemeClr val="tx1"/>
                </a:solidFill>
                <a:effectLst/>
                <a:latin typeface="Segoe UI" panose="020B0502040204020203" pitchFamily="34" charset="0"/>
                <a:ea typeface="+mn-ea"/>
                <a:cs typeface="+mn-cs"/>
              </a:rPr>
              <a:t>, and then sign in as </a:t>
            </a:r>
            <a:r>
              <a:rPr lang="en-CA" sz="1000" b="1" i="0" kern="1200" baseline="0" dirty="0">
                <a:solidFill>
                  <a:schemeClr val="tx1"/>
                </a:solidFill>
                <a:effectLst/>
                <a:latin typeface="Segoe UI" panose="020B0502040204020203" pitchFamily="34" charset="0"/>
                <a:ea typeface="+mn-ea"/>
                <a:cs typeface="+mn-cs"/>
              </a:rPr>
              <a:t>Contoso\Administrator</a:t>
            </a:r>
            <a:r>
              <a:rPr lang="en-CA" sz="1000" b="0" i="0" kern="1200" baseline="0" dirty="0">
                <a:solidFill>
                  <a:schemeClr val="tx1"/>
                </a:solidFill>
                <a:effectLst/>
                <a:latin typeface="Segoe UI" panose="020B0502040204020203" pitchFamily="34" charset="0"/>
                <a:ea typeface="+mn-ea"/>
                <a:cs typeface="+mn-cs"/>
              </a:rPr>
              <a:t> with the password </a:t>
            </a:r>
            <a:r>
              <a:rPr lang="en-CA" sz="1000" b="1" i="0" kern="1200" baseline="0" dirty="0">
                <a:solidFill>
                  <a:schemeClr val="tx1"/>
                </a:solidFill>
                <a:effectLst/>
                <a:latin typeface="Segoe UI" panose="020B0502040204020203" pitchFamily="34" charset="0"/>
                <a:ea typeface="+mn-ea"/>
                <a:cs typeface="+mn-cs"/>
              </a:rPr>
              <a:t>Pa55w.rd</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On the </a:t>
            </a:r>
            <a:r>
              <a:rPr lang="en-CA" sz="1000" b="1" i="0" kern="1200" baseline="0" dirty="0">
                <a:solidFill>
                  <a:schemeClr val="tx1"/>
                </a:solidFill>
                <a:effectLst/>
                <a:latin typeface="Segoe UI" panose="020B0502040204020203" pitchFamily="34" charset="0"/>
                <a:ea typeface="+mn-ea"/>
                <a:cs typeface="+mn-cs"/>
              </a:rPr>
              <a:t>Tools</a:t>
            </a:r>
            <a:r>
              <a:rPr lang="en-CA" sz="1000" b="0" i="0" kern="1200" baseline="0" dirty="0">
                <a:solidFill>
                  <a:schemeClr val="tx1"/>
                </a:solidFill>
                <a:effectLst/>
                <a:latin typeface="Segoe UI" panose="020B0502040204020203" pitchFamily="34" charset="0"/>
                <a:ea typeface="+mn-ea"/>
                <a:cs typeface="+mn-cs"/>
              </a:rPr>
              <a:t> pane, select </a:t>
            </a:r>
            <a:r>
              <a:rPr lang="en-CA" sz="1000" b="1" i="0" kern="1200" baseline="0" dirty="0">
                <a:solidFill>
                  <a:schemeClr val="tx1"/>
                </a:solidFill>
                <a:effectLst/>
                <a:latin typeface="Segoe UI" panose="020B0502040204020203" pitchFamily="34" charset="0"/>
                <a:ea typeface="+mn-ea"/>
                <a:cs typeface="+mn-cs"/>
              </a:rPr>
              <a:t>DHCP</a:t>
            </a:r>
            <a:r>
              <a:rPr lang="en-CA" sz="1000" b="0" i="0" kern="1200" baseline="0" dirty="0">
                <a:solidFill>
                  <a:schemeClr val="tx1"/>
                </a:solidFill>
                <a:effectLst/>
                <a:latin typeface="Segoe UI" panose="020B0502040204020203" pitchFamily="34" charset="0"/>
                <a:ea typeface="+mn-ea"/>
                <a:cs typeface="+mn-cs"/>
              </a:rPr>
              <a:t>, and then select </a:t>
            </a:r>
            <a:r>
              <a:rPr lang="en-CA" sz="1000" b="1" i="0" kern="1200" baseline="0" dirty="0">
                <a:solidFill>
                  <a:schemeClr val="tx1"/>
                </a:solidFill>
                <a:effectLst/>
                <a:latin typeface="Segoe UI" panose="020B0502040204020203" pitchFamily="34" charset="0"/>
                <a:ea typeface="+mn-ea"/>
                <a:cs typeface="+mn-cs"/>
              </a:rPr>
              <a:t>New scope</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the </a:t>
            </a:r>
            <a:r>
              <a:rPr lang="en-CA" sz="1000" b="1" i="0" kern="1200" baseline="0" dirty="0">
                <a:solidFill>
                  <a:schemeClr val="tx1"/>
                </a:solidFill>
                <a:effectLst/>
                <a:latin typeface="Segoe UI" panose="020B0502040204020203" pitchFamily="34" charset="0"/>
                <a:ea typeface="+mn-ea"/>
                <a:cs typeface="+mn-cs"/>
              </a:rPr>
              <a:t>Create a new scope</a:t>
            </a:r>
            <a:r>
              <a:rPr lang="en-CA" sz="1000" b="0" i="0" kern="1200" baseline="0" dirty="0">
                <a:solidFill>
                  <a:schemeClr val="tx1"/>
                </a:solidFill>
                <a:effectLst/>
                <a:latin typeface="Segoe UI" panose="020B0502040204020203" pitchFamily="34" charset="0"/>
                <a:ea typeface="+mn-ea"/>
                <a:cs typeface="+mn-cs"/>
              </a:rPr>
              <a:t> dialog box, enter the following information, and then select </a:t>
            </a:r>
            <a:r>
              <a:rPr lang="en-CA" sz="1000" b="1" i="0" kern="1200" baseline="0" dirty="0">
                <a:solidFill>
                  <a:schemeClr val="tx1"/>
                </a:solidFill>
                <a:effectLst/>
                <a:latin typeface="Segoe UI" panose="020B0502040204020203" pitchFamily="34" charset="0"/>
                <a:ea typeface="+mn-ea"/>
                <a:cs typeface="+mn-cs"/>
              </a:rPr>
              <a:t>Create</a:t>
            </a:r>
            <a:r>
              <a:rPr lang="en-CA" sz="1000" b="0" i="0" kern="1200" baseline="0" dirty="0">
                <a:solidFill>
                  <a:schemeClr val="tx1"/>
                </a:solidFill>
                <a:effectLst/>
                <a:latin typeface="Segoe UI" panose="020B0502040204020203" pitchFamily="34" charset="0"/>
                <a:ea typeface="+mn-ea"/>
                <a:cs typeface="+mn-cs"/>
              </a:rPr>
              <a:t>:</a:t>
            </a:r>
          </a:p>
          <a:p>
            <a:pPr marL="334664" lvl="2" indent="-107956"/>
            <a:r>
              <a:rPr lang="en-CA" sz="1000" b="0" i="0" kern="1200" baseline="0" dirty="0">
                <a:solidFill>
                  <a:schemeClr val="tx1"/>
                </a:solidFill>
                <a:effectLst/>
                <a:latin typeface="Segoe UI" panose="020B0502040204020203" pitchFamily="34" charset="0"/>
                <a:ea typeface="+mn-ea"/>
                <a:cs typeface="+mn-cs"/>
              </a:rPr>
              <a:t>Protocol: </a:t>
            </a:r>
            <a:r>
              <a:rPr lang="en-CA" sz="1000" b="1" i="0" kern="1200" baseline="0" dirty="0">
                <a:solidFill>
                  <a:schemeClr val="tx1"/>
                </a:solidFill>
                <a:effectLst/>
                <a:latin typeface="Segoe UI" panose="020B0502040204020203" pitchFamily="34" charset="0"/>
                <a:ea typeface="+mn-ea"/>
                <a:cs typeface="+mn-cs"/>
              </a:rPr>
              <a:t>IPv4</a:t>
            </a:r>
            <a:endParaRPr lang="en-CA" sz="1000" b="0" i="0" kern="1200" baseline="0" dirty="0">
              <a:solidFill>
                <a:schemeClr val="tx1"/>
              </a:solidFill>
              <a:effectLst/>
              <a:latin typeface="Segoe UI" panose="020B0502040204020203" pitchFamily="34" charset="0"/>
              <a:ea typeface="+mn-ea"/>
              <a:cs typeface="+mn-cs"/>
            </a:endParaRPr>
          </a:p>
          <a:p>
            <a:pPr marL="334664" lvl="2" indent="-107956"/>
            <a:r>
              <a:rPr lang="en-CA" sz="1000" b="0" i="0" kern="1200" baseline="0" dirty="0">
                <a:solidFill>
                  <a:schemeClr val="tx1"/>
                </a:solidFill>
                <a:effectLst/>
                <a:latin typeface="Segoe UI" panose="020B0502040204020203" pitchFamily="34" charset="0"/>
                <a:ea typeface="+mn-ea"/>
                <a:cs typeface="+mn-cs"/>
              </a:rPr>
              <a:t>Name: </a:t>
            </a:r>
            <a:r>
              <a:rPr lang="en-CA" sz="1000" b="1" i="0" kern="1200" baseline="0" dirty="0">
                <a:solidFill>
                  <a:schemeClr val="tx1"/>
                </a:solidFill>
                <a:effectLst/>
                <a:latin typeface="Segoe UI" panose="020B0502040204020203" pitchFamily="34" charset="0"/>
                <a:ea typeface="+mn-ea"/>
                <a:cs typeface="+mn-cs"/>
              </a:rPr>
              <a:t>ContosoClients</a:t>
            </a:r>
            <a:endParaRPr lang="en-CA" sz="1000" b="0" i="0" kern="1200" baseline="0" dirty="0">
              <a:solidFill>
                <a:schemeClr val="tx1"/>
              </a:solidFill>
              <a:effectLst/>
              <a:latin typeface="Segoe UI" panose="020B0502040204020203" pitchFamily="34" charset="0"/>
              <a:ea typeface="+mn-ea"/>
              <a:cs typeface="+mn-cs"/>
            </a:endParaRPr>
          </a:p>
          <a:p>
            <a:pPr marL="334664" lvl="2" indent="-107956"/>
            <a:r>
              <a:rPr lang="en-CA" sz="1000" b="0" i="0" kern="1200" baseline="0" dirty="0">
                <a:solidFill>
                  <a:schemeClr val="tx1"/>
                </a:solidFill>
                <a:effectLst/>
                <a:latin typeface="Segoe UI" panose="020B0502040204020203" pitchFamily="34" charset="0"/>
                <a:ea typeface="+mn-ea"/>
                <a:cs typeface="+mn-cs"/>
              </a:rPr>
              <a:t>Starting IP address: </a:t>
            </a:r>
            <a:r>
              <a:rPr lang="en-CA" sz="1000" b="1" i="0" kern="1200" baseline="0" dirty="0">
                <a:solidFill>
                  <a:schemeClr val="tx1"/>
                </a:solidFill>
                <a:effectLst/>
                <a:latin typeface="Segoe UI" panose="020B0502040204020203" pitchFamily="34" charset="0"/>
                <a:ea typeface="+mn-ea"/>
                <a:cs typeface="+mn-cs"/>
              </a:rPr>
              <a:t>10.10.100.10</a:t>
            </a:r>
            <a:endParaRPr lang="en-CA" sz="1000" b="0" i="0" kern="1200" baseline="0" dirty="0">
              <a:solidFill>
                <a:schemeClr val="tx1"/>
              </a:solidFill>
              <a:effectLst/>
              <a:latin typeface="Segoe UI" panose="020B0502040204020203" pitchFamily="34" charset="0"/>
              <a:ea typeface="+mn-ea"/>
              <a:cs typeface="+mn-cs"/>
            </a:endParaRPr>
          </a:p>
          <a:p>
            <a:pPr marL="334664" lvl="2" indent="-107956"/>
            <a:r>
              <a:rPr lang="en-CA" sz="1000" b="0" i="0" kern="1200" baseline="0" dirty="0">
                <a:solidFill>
                  <a:schemeClr val="tx1"/>
                </a:solidFill>
                <a:effectLst/>
                <a:latin typeface="Segoe UI" panose="020B0502040204020203" pitchFamily="34" charset="0"/>
                <a:ea typeface="+mn-ea"/>
                <a:cs typeface="+mn-cs"/>
              </a:rPr>
              <a:t>Ending IP address: </a:t>
            </a:r>
            <a:r>
              <a:rPr lang="en-CA" sz="1000" b="1" i="0" kern="1200" baseline="0" dirty="0">
                <a:solidFill>
                  <a:schemeClr val="tx1"/>
                </a:solidFill>
                <a:effectLst/>
                <a:latin typeface="Segoe UI" panose="020B0502040204020203" pitchFamily="34" charset="0"/>
                <a:ea typeface="+mn-ea"/>
                <a:cs typeface="+mn-cs"/>
              </a:rPr>
              <a:t>10.10.100.200</a:t>
            </a:r>
            <a:endParaRPr lang="en-CA" sz="1000" b="0" i="0" kern="1200" baseline="0" dirty="0">
              <a:solidFill>
                <a:schemeClr val="tx1"/>
              </a:solidFill>
              <a:effectLst/>
              <a:latin typeface="Segoe UI" panose="020B0502040204020203" pitchFamily="34" charset="0"/>
              <a:ea typeface="+mn-ea"/>
              <a:cs typeface="+mn-cs"/>
            </a:endParaRPr>
          </a:p>
          <a:p>
            <a:pPr marL="334664" lvl="2" indent="-107956"/>
            <a:r>
              <a:rPr lang="en-CA" sz="1000" b="0" i="0" kern="1200" baseline="0" dirty="0">
                <a:solidFill>
                  <a:schemeClr val="tx1"/>
                </a:solidFill>
                <a:effectLst/>
                <a:latin typeface="Segoe UI" panose="020B0502040204020203" pitchFamily="34" charset="0"/>
                <a:ea typeface="+mn-ea"/>
                <a:cs typeface="+mn-cs"/>
              </a:rPr>
              <a:t>DHCP client subnet mask: </a:t>
            </a:r>
            <a:r>
              <a:rPr lang="en-CA" sz="1000" b="1" i="0" kern="1200" baseline="0" dirty="0">
                <a:solidFill>
                  <a:schemeClr val="tx1"/>
                </a:solidFill>
                <a:effectLst/>
                <a:latin typeface="Segoe UI" panose="020B0502040204020203" pitchFamily="34" charset="0"/>
                <a:ea typeface="+mn-ea"/>
                <a:cs typeface="+mn-cs"/>
              </a:rPr>
              <a:t>255.255.255.0</a:t>
            </a:r>
            <a:endParaRPr lang="en-CA" sz="1000" b="0" i="0" kern="1200" baseline="0" dirty="0">
              <a:solidFill>
                <a:schemeClr val="tx1"/>
              </a:solidFill>
              <a:effectLst/>
              <a:latin typeface="Segoe UI" panose="020B0502040204020203" pitchFamily="34" charset="0"/>
              <a:ea typeface="+mn-ea"/>
              <a:cs typeface="+mn-cs"/>
            </a:endParaRPr>
          </a:p>
          <a:p>
            <a:pPr marL="334664" lvl="2" indent="-107956"/>
            <a:r>
              <a:rPr lang="en-CA" sz="1000" b="0" i="0" kern="1200" baseline="0" dirty="0">
                <a:solidFill>
                  <a:schemeClr val="tx1"/>
                </a:solidFill>
                <a:effectLst/>
                <a:latin typeface="Segoe UI" panose="020B0502040204020203" pitchFamily="34" charset="0"/>
                <a:ea typeface="+mn-ea"/>
                <a:cs typeface="+mn-cs"/>
              </a:rPr>
              <a:t>Router: </a:t>
            </a:r>
            <a:r>
              <a:rPr lang="en-CA" sz="1000" b="1" i="0" kern="1200" baseline="0" dirty="0">
                <a:solidFill>
                  <a:schemeClr val="tx1"/>
                </a:solidFill>
                <a:effectLst/>
                <a:latin typeface="Segoe UI" panose="020B0502040204020203" pitchFamily="34" charset="0"/>
                <a:ea typeface="+mn-ea"/>
                <a:cs typeface="+mn-cs"/>
              </a:rPr>
              <a:t>10.10.100.1</a:t>
            </a:r>
            <a:endParaRPr lang="en-CA" sz="1000" b="0" i="0" kern="1200" baseline="0" dirty="0">
              <a:solidFill>
                <a:schemeClr val="tx1"/>
              </a:solidFill>
              <a:effectLst/>
              <a:latin typeface="Segoe UI" panose="020B0502040204020203" pitchFamily="34" charset="0"/>
              <a:ea typeface="+mn-ea"/>
              <a:cs typeface="+mn-cs"/>
            </a:endParaRPr>
          </a:p>
          <a:p>
            <a:pPr marL="334664" lvl="2" indent="-107956"/>
            <a:r>
              <a:rPr lang="en-CA" sz="1000" b="0" i="0" kern="1200" baseline="0" dirty="0">
                <a:solidFill>
                  <a:schemeClr val="tx1"/>
                </a:solidFill>
                <a:effectLst/>
                <a:latin typeface="Segoe UI" panose="020B0502040204020203" pitchFamily="34" charset="0"/>
                <a:ea typeface="+mn-ea"/>
                <a:cs typeface="+mn-cs"/>
              </a:rPr>
              <a:t>Lease duration: </a:t>
            </a:r>
            <a:r>
              <a:rPr lang="en-CA" sz="1000" b="1" i="0" kern="1200" baseline="0" dirty="0">
                <a:solidFill>
                  <a:schemeClr val="tx1"/>
                </a:solidFill>
                <a:effectLst/>
                <a:latin typeface="Segoe UI" panose="020B0502040204020203" pitchFamily="34" charset="0"/>
                <a:ea typeface="+mn-ea"/>
                <a:cs typeface="+mn-cs"/>
              </a:rPr>
              <a:t>4 days</a:t>
            </a:r>
          </a:p>
          <a:p>
            <a:pPr marL="0" indent="0">
              <a:spcBef>
                <a:spcPts val="800"/>
              </a:spcBef>
              <a:buFont typeface="+mj-lt"/>
              <a:buNone/>
            </a:pPr>
            <a:r>
              <a:rPr lang="en-CA" sz="1000" b="1" i="0" kern="1200" baseline="0" dirty="0">
                <a:solidFill>
                  <a:schemeClr val="tx1"/>
                </a:solidFill>
                <a:effectLst/>
                <a:latin typeface="Segoe UI" panose="020B0502040204020203" pitchFamily="34" charset="0"/>
                <a:ea typeface="+mn-ea"/>
                <a:cs typeface="+mn-cs"/>
              </a:rPr>
              <a:t>Create a DHCP reservation</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Select </a:t>
            </a:r>
            <a:r>
              <a:rPr lang="en-CA" sz="1000" b="1" i="0" kern="1200" baseline="0" dirty="0">
                <a:solidFill>
                  <a:schemeClr val="tx1"/>
                </a:solidFill>
                <a:effectLst/>
                <a:latin typeface="Segoe UI" panose="020B0502040204020203" pitchFamily="34" charset="0"/>
                <a:ea typeface="+mn-ea"/>
                <a:cs typeface="+mn-cs"/>
              </a:rPr>
              <a:t>ContosoClients [10.10.100.0]</a:t>
            </a:r>
            <a:r>
              <a:rPr lang="en-CA" sz="1000" b="0" i="0" kern="1200" baseline="0" dirty="0">
                <a:solidFill>
                  <a:schemeClr val="tx1"/>
                </a:solidFill>
                <a:effectLst/>
                <a:latin typeface="Segoe UI" panose="020B0502040204020203" pitchFamily="34" charset="0"/>
                <a:ea typeface="+mn-ea"/>
                <a:cs typeface="+mn-cs"/>
              </a:rPr>
              <a:t>, and then select </a:t>
            </a:r>
            <a:r>
              <a:rPr lang="en-CA" sz="1000" b="1" i="0" kern="1200" baseline="0" dirty="0">
                <a:solidFill>
                  <a:schemeClr val="tx1"/>
                </a:solidFill>
                <a:effectLst/>
                <a:latin typeface="Segoe UI" panose="020B0502040204020203" pitchFamily="34" charset="0"/>
                <a:ea typeface="+mn-ea"/>
                <a:cs typeface="+mn-cs"/>
              </a:rPr>
              <a:t>New reservation</a:t>
            </a:r>
            <a:r>
              <a:rPr lang="en-CA"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the </a:t>
            </a:r>
            <a:r>
              <a:rPr lang="en-CA" sz="1000" b="1" i="0" kern="1200" baseline="0" dirty="0">
                <a:solidFill>
                  <a:schemeClr val="tx1"/>
                </a:solidFill>
                <a:effectLst/>
                <a:latin typeface="Segoe UI" panose="020B0502040204020203" pitchFamily="34" charset="0"/>
                <a:ea typeface="+mn-ea"/>
                <a:cs typeface="+mn-cs"/>
              </a:rPr>
              <a:t>Create a new reservation</a:t>
            </a:r>
            <a:r>
              <a:rPr lang="en-CA" sz="1000" b="0" i="0" kern="1200" baseline="0" dirty="0">
                <a:solidFill>
                  <a:schemeClr val="tx1"/>
                </a:solidFill>
                <a:effectLst/>
                <a:latin typeface="Segoe UI" panose="020B0502040204020203" pitchFamily="34" charset="0"/>
                <a:ea typeface="+mn-ea"/>
                <a:cs typeface="+mn-cs"/>
              </a:rPr>
              <a:t> dialog box, enter the following information, and then select </a:t>
            </a:r>
            <a:r>
              <a:rPr lang="en-CA" sz="1000" b="1" i="0" kern="1200" baseline="0" dirty="0">
                <a:solidFill>
                  <a:schemeClr val="tx1"/>
                </a:solidFill>
                <a:effectLst/>
                <a:latin typeface="Segoe UI" panose="020B0502040204020203" pitchFamily="34" charset="0"/>
                <a:ea typeface="+mn-ea"/>
                <a:cs typeface="+mn-cs"/>
              </a:rPr>
              <a:t>Create</a:t>
            </a:r>
            <a:r>
              <a:rPr lang="en-CA" sz="1000" b="0" i="0" kern="1200" baseline="0" dirty="0">
                <a:solidFill>
                  <a:schemeClr val="tx1"/>
                </a:solidFill>
                <a:effectLst/>
                <a:latin typeface="Segoe UI" panose="020B0502040204020203" pitchFamily="34" charset="0"/>
                <a:ea typeface="+mn-ea"/>
                <a:cs typeface="+mn-cs"/>
              </a:rPr>
              <a:t>:</a:t>
            </a:r>
          </a:p>
          <a:p>
            <a:pPr lvl="2"/>
            <a:r>
              <a:rPr lang="en-CA" sz="1000" b="0" i="0" kern="1200" baseline="0" dirty="0">
                <a:solidFill>
                  <a:schemeClr val="tx1"/>
                </a:solidFill>
                <a:effectLst/>
                <a:latin typeface="Segoe UI" panose="020B0502040204020203" pitchFamily="34" charset="0"/>
                <a:ea typeface="+mn-ea"/>
                <a:cs typeface="+mn-cs"/>
              </a:rPr>
              <a:t>Reservation name: </a:t>
            </a:r>
            <a:r>
              <a:rPr lang="en-CA" sz="1000" b="1" i="0" kern="1200" baseline="0" dirty="0">
                <a:solidFill>
                  <a:schemeClr val="tx1"/>
                </a:solidFill>
                <a:effectLst/>
                <a:latin typeface="Segoe UI" panose="020B0502040204020203" pitchFamily="34" charset="0"/>
                <a:ea typeface="+mn-ea"/>
                <a:cs typeface="+mn-cs"/>
              </a:rPr>
              <a:t>Printer</a:t>
            </a:r>
            <a:endParaRPr lang="en-CA" sz="1000" b="0" i="0" kern="1200" baseline="0" dirty="0">
              <a:solidFill>
                <a:schemeClr val="tx1"/>
              </a:solidFill>
              <a:effectLst/>
              <a:latin typeface="Segoe UI" panose="020B0502040204020203" pitchFamily="34" charset="0"/>
              <a:ea typeface="+mn-ea"/>
              <a:cs typeface="+mn-cs"/>
            </a:endParaRPr>
          </a:p>
          <a:p>
            <a:pPr lvl="2"/>
            <a:r>
              <a:rPr lang="en-CA" sz="1000" b="0" i="0" kern="1200" baseline="0" dirty="0">
                <a:solidFill>
                  <a:schemeClr val="tx1"/>
                </a:solidFill>
                <a:effectLst/>
                <a:latin typeface="Segoe UI" panose="020B0502040204020203" pitchFamily="34" charset="0"/>
                <a:ea typeface="+mn-ea"/>
                <a:cs typeface="+mn-cs"/>
              </a:rPr>
              <a:t>IP address: </a:t>
            </a:r>
            <a:r>
              <a:rPr lang="en-CA" sz="1000" b="1" i="0" kern="1200" baseline="0" dirty="0">
                <a:solidFill>
                  <a:schemeClr val="tx1"/>
                </a:solidFill>
                <a:effectLst/>
                <a:latin typeface="Segoe UI" panose="020B0502040204020203" pitchFamily="34" charset="0"/>
                <a:ea typeface="+mn-ea"/>
                <a:cs typeface="+mn-cs"/>
              </a:rPr>
              <a:t>10.10.100.199</a:t>
            </a:r>
            <a:endParaRPr lang="en-CA" sz="1000" b="0" i="0" kern="1200" baseline="0" dirty="0">
              <a:solidFill>
                <a:schemeClr val="tx1"/>
              </a:solidFill>
              <a:effectLst/>
              <a:latin typeface="Segoe UI" panose="020B0502040204020203" pitchFamily="34" charset="0"/>
              <a:ea typeface="+mn-ea"/>
              <a:cs typeface="+mn-cs"/>
            </a:endParaRPr>
          </a:p>
          <a:p>
            <a:pPr lvl="2"/>
            <a:r>
              <a:rPr lang="en-CA" sz="1000" b="0" i="0" kern="1200" baseline="0" dirty="0">
                <a:solidFill>
                  <a:schemeClr val="tx1"/>
                </a:solidFill>
                <a:effectLst/>
                <a:latin typeface="Segoe UI" panose="020B0502040204020203" pitchFamily="34" charset="0"/>
                <a:ea typeface="+mn-ea"/>
                <a:cs typeface="+mn-cs"/>
              </a:rPr>
              <a:t>MAC address: </a:t>
            </a:r>
            <a:r>
              <a:rPr lang="en-CA" sz="1000" b="1" i="0" kern="1200" baseline="0" dirty="0">
                <a:solidFill>
                  <a:schemeClr val="tx1"/>
                </a:solidFill>
                <a:effectLst/>
                <a:latin typeface="Segoe UI" panose="020B0502040204020203" pitchFamily="34" charset="0"/>
                <a:ea typeface="+mn-ea"/>
                <a:cs typeface="+mn-cs"/>
              </a:rPr>
              <a:t>00-14-6D-01-73-6B</a:t>
            </a:r>
            <a:endParaRPr lang="en-CA"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CA" sz="1000" b="0" i="0" kern="1200" baseline="0" dirty="0">
                <a:solidFill>
                  <a:schemeClr val="tx1"/>
                </a:solidFill>
                <a:effectLst/>
                <a:latin typeface="Segoe UI" panose="020B0502040204020203" pitchFamily="34" charset="0"/>
                <a:ea typeface="+mn-ea"/>
                <a:cs typeface="+mn-cs"/>
              </a:rPr>
              <a:t>Close </a:t>
            </a:r>
            <a:r>
              <a:rPr lang="en-CA" sz="1000" b="1" i="0" kern="1200" baseline="0" dirty="0">
                <a:solidFill>
                  <a:schemeClr val="tx1"/>
                </a:solidFill>
                <a:effectLst/>
                <a:latin typeface="Segoe UI" panose="020B0502040204020203" pitchFamily="34" charset="0"/>
                <a:ea typeface="+mn-ea"/>
                <a:cs typeface="+mn-cs"/>
              </a:rPr>
              <a:t>Windows Admin Center</a:t>
            </a:r>
            <a:r>
              <a:rPr lang="en-CA" sz="1000" b="0" i="0" kern="1200" baseline="0" dirty="0">
                <a:solidFill>
                  <a:schemeClr val="tx1"/>
                </a:solidFill>
                <a:effectLst/>
                <a:latin typeface="Segoe UI" panose="020B0502040204020203" pitchFamily="34" charset="0"/>
                <a:ea typeface="+mn-ea"/>
                <a:cs typeface="+mn-cs"/>
              </a:rPr>
              <a:t>.</a:t>
            </a:r>
          </a:p>
          <a:p>
            <a:endParaRPr lang="en-US" dirty="0"/>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11</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0041411C-1EB5-430B-AE32-DACD4C25FA60}"/>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2686946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Describe why DHCP server authorization is important for Windows Server. Ensure that students understand that third-party DHCP servers do not require authorization in AD DS.</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12</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6B4282DD-270D-49CA-A0B5-2F4438F8EC58}"/>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1961427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13</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184272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kern="1200" baseline="0" dirty="0">
                <a:solidFill>
                  <a:schemeClr val="tx1"/>
                </a:solidFill>
                <a:effectLst/>
                <a:latin typeface="Segoe UI" panose="020B0502040204020203" pitchFamily="34" charset="0"/>
                <a:ea typeface="+mn-ea"/>
                <a:cs typeface="+mn-cs"/>
              </a:rPr>
              <a:t>These two DHCP options for high availability are included for completeness, but DHCP Failover (the next topic) is strongly preferred to implement high availability for DHCP.</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14</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DEDDD6D5-13C4-45E9-BEFD-3C2BC0539396}"/>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237972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Describe how DHCP Failover uses failover partnerships to provide high availability. Ensure that students understand the difference between load balance and hot standby modes.</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15</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9" name="Footer Placeholder 4">
            <a:extLst>
              <a:ext uri="{FF2B5EF4-FFF2-40B4-BE49-F238E27FC236}">
                <a16:creationId xmlns:a16="http://schemas.microsoft.com/office/drawing/2014/main" id="{351E2035-7CB0-42CE-BC69-158470A72815}"/>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2486215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
        <p:nvSpPr>
          <p:cNvPr id="7" name="Footer Placeholder 4">
            <a:extLst>
              <a:ext uri="{FF2B5EF4-FFF2-40B4-BE49-F238E27FC236}">
                <a16:creationId xmlns:a16="http://schemas.microsoft.com/office/drawing/2014/main" id="{8E799F8B-93F7-4088-B999-2E6092F63430}"/>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BF64F7DC-242E-4998-8480-EFA97D2D8DCC}"/>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3621638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17</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4032122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Domain Name System (DNS)</a:t>
            </a:r>
          </a:p>
          <a:p>
            <a:pPr marL="0" marR="0" lvl="0" indent="0" algn="l" defTabSz="932742" rtl="0" eaLnBrk="1" fontAlgn="auto" latinLnBrk="0" hangingPunct="1">
              <a:lnSpc>
                <a:spcPct val="90000"/>
              </a:lnSpc>
              <a:spcBef>
                <a:spcPts val="0"/>
              </a:spcBef>
              <a:spcAft>
                <a:spcPts val="600"/>
              </a:spcAft>
              <a:buClrTx/>
              <a:buSzTx/>
              <a:buFontTx/>
              <a:buNone/>
              <a:tabLst/>
              <a:defRPr/>
            </a:pPr>
            <a:r>
              <a:rPr lang="en-CA" sz="1000" b="0" kern="1200" baseline="0" dirty="0">
                <a:solidFill>
                  <a:schemeClr val="tx1"/>
                </a:solidFill>
                <a:effectLst/>
                <a:latin typeface="Segoe UI" panose="020B0502040204020203" pitchFamily="34" charset="0"/>
                <a:ea typeface="+mn-ea"/>
                <a:cs typeface="+mn-cs"/>
              </a:rPr>
              <a:t>Active Directory Domain Services (AD DS)</a:t>
            </a:r>
          </a:p>
          <a:p>
            <a:pPr marL="0" marR="0" lvl="0" indent="0" algn="l" defTabSz="932742" rtl="0" eaLnBrk="1" fontAlgn="auto" latinLnBrk="0" hangingPunct="1">
              <a:lnSpc>
                <a:spcPct val="90000"/>
              </a:lnSpc>
              <a:spcBef>
                <a:spcPts val="0"/>
              </a:spcBef>
              <a:spcAft>
                <a:spcPts val="600"/>
              </a:spcAft>
              <a:buClrTx/>
              <a:buSzTx/>
              <a:buFontTx/>
              <a:buNone/>
              <a:tabLst/>
              <a:defRPr/>
            </a:pPr>
            <a:r>
              <a:rPr lang="en-CA" sz="1000" b="0" kern="1200" baseline="0" dirty="0">
                <a:solidFill>
                  <a:schemeClr val="tx1"/>
                </a:solidFill>
                <a:effectLst/>
                <a:latin typeface="Segoe UI" panose="020B0502040204020203" pitchFamily="34" charset="0"/>
                <a:ea typeface="+mn-ea"/>
                <a:cs typeface="+mn-cs"/>
              </a:rPr>
              <a:t>Domain Name System Security Extensions (DNSSEC)</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18</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0DE54450-A606-427B-9049-4B3D613E27A0}"/>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614533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Use this topic to verify that students understand the basics of how DNS works, and the components involved. You can use this knowledge to guide your teaching of later topics.</a:t>
            </a:r>
            <a:endParaRPr lang="en-CA"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
        <p:nvSpPr>
          <p:cNvPr id="7" name="Footer Placeholder 4">
            <a:extLst>
              <a:ext uri="{FF2B5EF4-FFF2-40B4-BE49-F238E27FC236}">
                <a16:creationId xmlns:a16="http://schemas.microsoft.com/office/drawing/2014/main" id="{E3159C97-F4B8-48CF-8242-5F7C05724820}"/>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01A61E2B-CB19-4DAC-A63A-DF2AD38A2ED5}"/>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3458617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CA" dirty="0"/>
              <a:t>WS-011 Windows Server 2019 Administration</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8" name="Footer Placeholder 4">
            <a:extLst>
              <a:ext uri="{FF2B5EF4-FFF2-40B4-BE49-F238E27FC236}">
                <a16:creationId xmlns:a16="http://schemas.microsoft.com/office/drawing/2014/main" id="{F5239347-2424-43C5-9139-A845311680CF}"/>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a:extLst>
              <a:ext uri="{FF2B5EF4-FFF2-40B4-BE49-F238E27FC236}">
                <a16:creationId xmlns:a16="http://schemas.microsoft.com/office/drawing/2014/main" id="{A2844C44-FB56-4675-9101-81B1B7EE9BDF}"/>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209848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Most student will be familiar with forward lookup zones but might not be familiar with reverse lookup zones. If necessary, spend a bit of extra time so that students understand their purpose and the naming format.</a:t>
            </a:r>
          </a:p>
          <a:p>
            <a:r>
              <a:rPr lang="en-CA" sz="1000" b="0" i="0" kern="1200" baseline="0" dirty="0">
                <a:solidFill>
                  <a:schemeClr val="tx1"/>
                </a:solidFill>
                <a:effectLst/>
                <a:latin typeface="Segoe UI" panose="020B0502040204020203" pitchFamily="34" charset="0"/>
                <a:ea typeface="+mn-ea"/>
                <a:cs typeface="+mn-cs"/>
              </a:rPr>
              <a:t>Don't spend too much time discussing Active Directory-integrated zones because it is covered more in-depth later in the lesson.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20</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2433562C-B670-4E88-9ACE-227E49B6160A}"/>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1330033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21</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EA0C0BEC-5C4B-4F87-BC77-E08E6E2F0FFB}"/>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967387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For Windows Server administration, ensure that students have a good understanding of host records, CNAME records, name server records, and PTR records. Other record types are less relevant to system administration.</a:t>
            </a:r>
          </a:p>
          <a:p>
            <a:endParaRPr lang="en-CA" sz="1000" b="0" i="0" kern="1200" baseline="0" dirty="0">
              <a:solidFill>
                <a:schemeClr val="tx1"/>
              </a:solidFill>
              <a:effectLst/>
              <a:latin typeface="Segoe UI" panose="020B0502040204020203" pitchFamily="34" charset="0"/>
              <a:ea typeface="+mn-ea"/>
              <a:cs typeface="+mn-cs"/>
            </a:endParaRPr>
          </a:p>
          <a:p>
            <a:r>
              <a:rPr lang="en-CA" sz="1000" b="0" i="0" kern="1200" baseline="0" dirty="0">
                <a:solidFill>
                  <a:schemeClr val="tx1"/>
                </a:solidFill>
                <a:effectLst/>
                <a:latin typeface="Segoe UI" panose="020B0502040204020203" pitchFamily="34" charset="0"/>
                <a:ea typeface="+mn-ea"/>
                <a:cs typeface="+mn-cs"/>
              </a:rPr>
              <a:t>Make sure to explain how TTL affects DNS name resolution. It's an important concept when making DNS changes.</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22</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58D738CB-EA4A-4DB9-9480-3F38522DB93B}"/>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2362409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500"/>
              </a:spcAft>
              <a:buClrTx/>
              <a:buSzTx/>
              <a:buFontTx/>
              <a:buNone/>
              <a:tabLst/>
              <a:defRPr/>
            </a:pPr>
            <a:r>
              <a:rPr lang="en-CA" b="0" dirty="0"/>
              <a:t>After completing the demonstration, leave the virtual machines running for the next demonstration.</a:t>
            </a:r>
          </a:p>
          <a:p>
            <a:pPr>
              <a:spcAft>
                <a:spcPts val="500"/>
              </a:spcAft>
            </a:pPr>
            <a:endParaRPr lang="en-CA" sz="1000" b="1" i="0" kern="1200" baseline="0" dirty="0">
              <a:solidFill>
                <a:schemeClr val="tx1"/>
              </a:solidFill>
              <a:effectLst/>
              <a:latin typeface="Segoe UI" panose="020B0502040204020203" pitchFamily="34" charset="0"/>
              <a:ea typeface="+mn-ea"/>
              <a:cs typeface="+mn-cs"/>
            </a:endParaRPr>
          </a:p>
          <a:p>
            <a:pPr>
              <a:spcAft>
                <a:spcPts val="500"/>
              </a:spcAft>
            </a:pPr>
            <a:r>
              <a:rPr lang="en-CA" sz="1000" b="1" i="0" kern="1200" baseline="0" dirty="0">
                <a:solidFill>
                  <a:schemeClr val="tx1"/>
                </a:solidFill>
                <a:effectLst/>
                <a:latin typeface="Segoe UI" panose="020B0502040204020203" pitchFamily="34" charset="0"/>
                <a:ea typeface="+mn-ea"/>
                <a:cs typeface="+mn-cs"/>
              </a:rPr>
              <a:t>Preparation steps</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If necessary, start the virtual machines </a:t>
            </a:r>
            <a:r>
              <a:rPr lang="en-CA" sz="1000" b="1" i="0" kern="1200" baseline="0" dirty="0">
                <a:solidFill>
                  <a:schemeClr val="tx1"/>
                </a:solidFill>
                <a:effectLst/>
                <a:latin typeface="Segoe UI" panose="020B0502040204020203" pitchFamily="34" charset="0"/>
                <a:ea typeface="+mn-ea"/>
                <a:cs typeface="+mn-cs"/>
              </a:rPr>
              <a:t>SEA-DC1</a:t>
            </a:r>
            <a:r>
              <a:rPr lang="en-CA" sz="1000" b="0" i="0" kern="1200" baseline="0" dirty="0">
                <a:solidFill>
                  <a:schemeClr val="tx1"/>
                </a:solidFill>
                <a:effectLst/>
                <a:latin typeface="Segoe UI" panose="020B0502040204020203" pitchFamily="34" charset="0"/>
                <a:ea typeface="+mn-ea"/>
                <a:cs typeface="+mn-cs"/>
              </a:rPr>
              <a:t>, </a:t>
            </a:r>
            <a:r>
              <a:rPr lang="en-CA" sz="1000" b="1" i="0" kern="1200" baseline="0" dirty="0">
                <a:solidFill>
                  <a:schemeClr val="tx1"/>
                </a:solidFill>
                <a:effectLst/>
                <a:latin typeface="Segoe UI" panose="020B0502040204020203" pitchFamily="34" charset="0"/>
                <a:ea typeface="+mn-ea"/>
                <a:cs typeface="+mn-cs"/>
              </a:rPr>
              <a:t>SEA-SVR1</a:t>
            </a:r>
            <a:r>
              <a:rPr lang="en-CA" sz="1000" b="0" i="0" kern="1200" baseline="0" dirty="0">
                <a:solidFill>
                  <a:schemeClr val="tx1"/>
                </a:solidFill>
                <a:effectLst/>
                <a:latin typeface="Segoe UI" panose="020B0502040204020203" pitchFamily="34" charset="0"/>
                <a:ea typeface="+mn-ea"/>
                <a:cs typeface="+mn-cs"/>
              </a:rPr>
              <a:t>, and </a:t>
            </a:r>
            <a:r>
              <a:rPr lang="en-CA" sz="1000" b="1" i="0" kern="1200" baseline="0" dirty="0">
                <a:solidFill>
                  <a:schemeClr val="tx1"/>
                </a:solidFill>
                <a:effectLst/>
                <a:latin typeface="Segoe UI" panose="020B0502040204020203" pitchFamily="34" charset="0"/>
                <a:ea typeface="+mn-ea"/>
                <a:cs typeface="+mn-cs"/>
              </a:rPr>
              <a:t>SEA-ADM1</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Sign in to </a:t>
            </a:r>
            <a:r>
              <a:rPr lang="en-CA" sz="1000" b="1" i="0" kern="1200" baseline="0" dirty="0">
                <a:solidFill>
                  <a:schemeClr val="tx1"/>
                </a:solidFill>
                <a:effectLst/>
                <a:latin typeface="Segoe UI" panose="020B0502040204020203" pitchFamily="34" charset="0"/>
                <a:ea typeface="+mn-ea"/>
                <a:cs typeface="+mn-cs"/>
              </a:rPr>
              <a:t>SEA-ADM1</a:t>
            </a:r>
            <a:r>
              <a:rPr lang="en-CA" sz="1000" b="0" i="0" kern="1200" baseline="0" dirty="0">
                <a:solidFill>
                  <a:schemeClr val="tx1"/>
                </a:solidFill>
                <a:effectLst/>
                <a:latin typeface="Segoe UI" panose="020B0502040204020203" pitchFamily="34" charset="0"/>
                <a:ea typeface="+mn-ea"/>
                <a:cs typeface="+mn-cs"/>
              </a:rPr>
              <a:t> as </a:t>
            </a:r>
            <a:r>
              <a:rPr lang="en-CA" sz="1000" b="1" i="0" kern="1200" baseline="0" dirty="0">
                <a:solidFill>
                  <a:schemeClr val="tx1"/>
                </a:solidFill>
                <a:effectLst/>
                <a:latin typeface="Segoe UI" panose="020B0502040204020203" pitchFamily="34" charset="0"/>
                <a:ea typeface="+mn-ea"/>
                <a:cs typeface="+mn-cs"/>
              </a:rPr>
              <a:t>Contoso\Administrator</a:t>
            </a:r>
            <a:r>
              <a:rPr lang="en-CA" sz="1000" b="0" i="0" kern="1200" baseline="0" dirty="0">
                <a:solidFill>
                  <a:schemeClr val="tx1"/>
                </a:solidFill>
                <a:effectLst/>
                <a:latin typeface="Segoe UI" panose="020B0502040204020203" pitchFamily="34" charset="0"/>
                <a:ea typeface="+mn-ea"/>
                <a:cs typeface="+mn-cs"/>
              </a:rPr>
              <a:t> with the password </a:t>
            </a:r>
            <a:r>
              <a:rPr lang="en-CA" sz="1000" b="1" i="0" kern="1200" baseline="0" dirty="0">
                <a:solidFill>
                  <a:schemeClr val="tx1"/>
                </a:solidFill>
                <a:effectLst/>
                <a:latin typeface="Segoe UI" panose="020B0502040204020203" pitchFamily="34" charset="0"/>
                <a:ea typeface="+mn-ea"/>
                <a:cs typeface="+mn-cs"/>
              </a:rPr>
              <a:t>Pa55w.rd</a:t>
            </a:r>
            <a:r>
              <a:rPr lang="en-CA" sz="1000" b="0" i="0" kern="1200" baseline="0" dirty="0">
                <a:solidFill>
                  <a:schemeClr val="tx1"/>
                </a:solidFill>
                <a:effectLst/>
                <a:latin typeface="Segoe UI" panose="020B0502040204020203" pitchFamily="34" charset="0"/>
                <a:ea typeface="+mn-ea"/>
                <a:cs typeface="+mn-cs"/>
              </a:rPr>
              <a:t>.</a:t>
            </a:r>
          </a:p>
          <a:p>
            <a:pPr>
              <a:spcAft>
                <a:spcPts val="500"/>
              </a:spcAft>
            </a:pPr>
            <a:endParaRPr lang="en-CA" sz="1000" b="1" i="0" kern="1200" baseline="0" dirty="0">
              <a:solidFill>
                <a:schemeClr val="tx1"/>
              </a:solidFill>
              <a:effectLst/>
              <a:latin typeface="Segoe UI" panose="020B0502040204020203" pitchFamily="34" charset="0"/>
              <a:ea typeface="+mn-ea"/>
              <a:cs typeface="+mn-cs"/>
            </a:endParaRPr>
          </a:p>
          <a:p>
            <a:pPr>
              <a:spcAft>
                <a:spcPts val="500"/>
              </a:spcAft>
            </a:pPr>
            <a:r>
              <a:rPr lang="en-CA" sz="1000" b="1" i="0" kern="1200" baseline="0" dirty="0">
                <a:solidFill>
                  <a:schemeClr val="tx1"/>
                </a:solidFill>
                <a:effectLst/>
                <a:latin typeface="Segoe UI" panose="020B0502040204020203" pitchFamily="34" charset="0"/>
                <a:ea typeface="+mn-ea"/>
                <a:cs typeface="+mn-cs"/>
              </a:rPr>
              <a:t>Demonstration steps</a:t>
            </a:r>
          </a:p>
          <a:p>
            <a:pPr marL="0" indent="0">
              <a:spcAft>
                <a:spcPts val="500"/>
              </a:spcAft>
              <a:buFont typeface="+mj-lt"/>
              <a:buNone/>
            </a:pPr>
            <a:r>
              <a:rPr lang="en-CA" sz="1000" b="1" i="0" kern="1200" baseline="0" dirty="0">
                <a:solidFill>
                  <a:schemeClr val="tx1"/>
                </a:solidFill>
                <a:effectLst/>
                <a:latin typeface="Segoe UI" panose="020B0502040204020203" pitchFamily="34" charset="0"/>
                <a:ea typeface="+mn-ea"/>
                <a:cs typeface="+mn-cs"/>
              </a:rPr>
              <a:t>Install the DNS Server role</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On the taskbar, select </a:t>
            </a:r>
            <a:r>
              <a:rPr lang="en-CA" sz="1000" b="1" i="0" kern="1200" baseline="0" dirty="0">
                <a:solidFill>
                  <a:schemeClr val="tx1"/>
                </a:solidFill>
                <a:effectLst/>
                <a:latin typeface="Segoe UI" panose="020B0502040204020203" pitchFamily="34" charset="0"/>
                <a:ea typeface="+mn-ea"/>
                <a:cs typeface="+mn-cs"/>
              </a:rPr>
              <a:t>Microsoft Edge</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a:t>
            </a:r>
            <a:r>
              <a:rPr lang="en-CA" sz="1000" b="1" i="0" kern="1200" baseline="0" dirty="0">
                <a:solidFill>
                  <a:schemeClr val="tx1"/>
                </a:solidFill>
                <a:effectLst/>
                <a:latin typeface="Segoe UI" panose="020B0502040204020203" pitchFamily="34" charset="0"/>
                <a:ea typeface="+mn-ea"/>
                <a:cs typeface="+mn-cs"/>
              </a:rPr>
              <a:t>Microsoft Edge</a:t>
            </a:r>
            <a:r>
              <a:rPr lang="en-CA" sz="1000" b="0" i="0" kern="1200" baseline="0" dirty="0">
                <a:solidFill>
                  <a:schemeClr val="tx1"/>
                </a:solidFill>
                <a:effectLst/>
                <a:latin typeface="Segoe UI" panose="020B0502040204020203" pitchFamily="34" charset="0"/>
                <a:ea typeface="+mn-ea"/>
                <a:cs typeface="+mn-cs"/>
              </a:rPr>
              <a:t>, select </a:t>
            </a:r>
            <a:r>
              <a:rPr lang="en-CA" sz="1000" b="1" i="0" kern="1200" baseline="0" dirty="0">
                <a:solidFill>
                  <a:schemeClr val="tx1"/>
                </a:solidFill>
                <a:effectLst/>
                <a:latin typeface="Segoe UI" panose="020B0502040204020203" pitchFamily="34" charset="0"/>
                <a:ea typeface="+mn-ea"/>
                <a:cs typeface="+mn-cs"/>
              </a:rPr>
              <a:t>Windows Admin Center</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the </a:t>
            </a:r>
            <a:r>
              <a:rPr lang="en-CA" sz="1000" b="1" i="0" kern="1200" baseline="0" dirty="0">
                <a:solidFill>
                  <a:schemeClr val="tx1"/>
                </a:solidFill>
                <a:effectLst/>
                <a:latin typeface="Segoe UI" panose="020B0502040204020203" pitchFamily="34" charset="0"/>
                <a:ea typeface="+mn-ea"/>
                <a:cs typeface="+mn-cs"/>
              </a:rPr>
              <a:t>Windows Security</a:t>
            </a:r>
            <a:r>
              <a:rPr lang="en-CA" sz="1000" b="0" i="0" kern="1200" baseline="0" dirty="0">
                <a:solidFill>
                  <a:schemeClr val="tx1"/>
                </a:solidFill>
                <a:effectLst/>
                <a:latin typeface="Segoe UI" panose="020B0502040204020203" pitchFamily="34" charset="0"/>
                <a:ea typeface="+mn-ea"/>
                <a:cs typeface="+mn-cs"/>
              </a:rPr>
              <a:t> dialog box, sign in as </a:t>
            </a:r>
            <a:r>
              <a:rPr lang="en-CA" sz="1000" b="1" i="0" kern="1200" baseline="0" dirty="0">
                <a:solidFill>
                  <a:schemeClr val="tx1"/>
                </a:solidFill>
                <a:effectLst/>
                <a:latin typeface="Segoe UI" panose="020B0502040204020203" pitchFamily="34" charset="0"/>
                <a:ea typeface="+mn-ea"/>
                <a:cs typeface="+mn-cs"/>
              </a:rPr>
              <a:t>Contoso\Administrator</a:t>
            </a:r>
            <a:r>
              <a:rPr lang="en-CA" sz="1000" b="0" i="0" kern="1200" baseline="0" dirty="0">
                <a:solidFill>
                  <a:schemeClr val="tx1"/>
                </a:solidFill>
                <a:effectLst/>
                <a:latin typeface="Segoe UI" panose="020B0502040204020203" pitchFamily="34" charset="0"/>
                <a:ea typeface="+mn-ea"/>
                <a:cs typeface="+mn-cs"/>
              </a:rPr>
              <a:t> with the password </a:t>
            </a:r>
            <a:r>
              <a:rPr lang="en-CA" sz="1000" b="1" i="0" kern="1200" baseline="0" dirty="0">
                <a:solidFill>
                  <a:schemeClr val="tx1"/>
                </a:solidFill>
                <a:effectLst/>
                <a:latin typeface="Segoe UI" panose="020B0502040204020203" pitchFamily="34" charset="0"/>
                <a:ea typeface="+mn-ea"/>
                <a:cs typeface="+mn-cs"/>
              </a:rPr>
              <a:t>Pa55w.rd</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a:t>
            </a:r>
            <a:r>
              <a:rPr lang="en-CA" sz="1000" b="1" i="0" kern="1200" baseline="0" dirty="0">
                <a:solidFill>
                  <a:schemeClr val="tx1"/>
                </a:solidFill>
                <a:effectLst/>
                <a:latin typeface="Segoe UI" panose="020B0502040204020203" pitchFamily="34" charset="0"/>
                <a:ea typeface="+mn-ea"/>
                <a:cs typeface="+mn-cs"/>
              </a:rPr>
              <a:t>Windows Admin Center</a:t>
            </a:r>
            <a:r>
              <a:rPr lang="en-CA" sz="1000" b="0" i="0" kern="1200" baseline="0" dirty="0">
                <a:solidFill>
                  <a:schemeClr val="tx1"/>
                </a:solidFill>
                <a:effectLst/>
                <a:latin typeface="Segoe UI" panose="020B0502040204020203" pitchFamily="34" charset="0"/>
                <a:ea typeface="+mn-ea"/>
                <a:cs typeface="+mn-cs"/>
              </a:rPr>
              <a:t>, select </a:t>
            </a:r>
            <a:r>
              <a:rPr lang="en-CA" sz="1000" b="1" i="0" kern="1200" baseline="0" dirty="0">
                <a:solidFill>
                  <a:schemeClr val="tx1"/>
                </a:solidFill>
                <a:effectLst/>
                <a:latin typeface="Segoe UI" panose="020B0502040204020203" pitchFamily="34" charset="0"/>
                <a:ea typeface="+mn-ea"/>
                <a:cs typeface="+mn-cs"/>
              </a:rPr>
              <a:t>SEA-SVR1</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the </a:t>
            </a:r>
            <a:r>
              <a:rPr lang="en-CA" sz="1000" b="1" i="0" kern="1200" baseline="0" dirty="0">
                <a:solidFill>
                  <a:schemeClr val="tx1"/>
                </a:solidFill>
                <a:effectLst/>
                <a:latin typeface="Segoe UI" panose="020B0502040204020203" pitchFamily="34" charset="0"/>
                <a:ea typeface="+mn-ea"/>
                <a:cs typeface="+mn-cs"/>
              </a:rPr>
              <a:t>Specify your credentials</a:t>
            </a:r>
            <a:r>
              <a:rPr lang="en-CA" sz="1000" b="0" i="0" kern="1200" baseline="0" dirty="0">
                <a:solidFill>
                  <a:schemeClr val="tx1"/>
                </a:solidFill>
                <a:effectLst/>
                <a:latin typeface="Segoe UI" panose="020B0502040204020203" pitchFamily="34" charset="0"/>
                <a:ea typeface="+mn-ea"/>
                <a:cs typeface="+mn-cs"/>
              </a:rPr>
              <a:t> dialog box, select </a:t>
            </a:r>
            <a:r>
              <a:rPr lang="en-CA" sz="1000" b="1" i="0" kern="1200" baseline="0" dirty="0">
                <a:solidFill>
                  <a:schemeClr val="tx1"/>
                </a:solidFill>
                <a:effectLst/>
                <a:latin typeface="Segoe UI" panose="020B0502040204020203" pitchFamily="34" charset="0"/>
                <a:ea typeface="+mn-ea"/>
                <a:cs typeface="+mn-cs"/>
              </a:rPr>
              <a:t>Use another account for this connection</a:t>
            </a:r>
            <a:r>
              <a:rPr lang="en-CA" sz="1000" b="0" i="0" kern="1200" baseline="0" dirty="0">
                <a:solidFill>
                  <a:schemeClr val="tx1"/>
                </a:solidFill>
                <a:effectLst/>
                <a:latin typeface="Segoe UI" panose="020B0502040204020203" pitchFamily="34" charset="0"/>
                <a:ea typeface="+mn-ea"/>
                <a:cs typeface="+mn-cs"/>
              </a:rPr>
              <a:t>, and then sign in as </a:t>
            </a:r>
            <a:r>
              <a:rPr lang="en-CA" sz="1000" b="1" i="0" kern="1200" baseline="0" dirty="0">
                <a:solidFill>
                  <a:schemeClr val="tx1"/>
                </a:solidFill>
                <a:effectLst/>
                <a:latin typeface="Segoe UI" panose="020B0502040204020203" pitchFamily="34" charset="0"/>
                <a:ea typeface="+mn-ea"/>
                <a:cs typeface="+mn-cs"/>
              </a:rPr>
              <a:t>Contoso\Administrator</a:t>
            </a:r>
            <a:r>
              <a:rPr lang="en-CA" sz="1000" b="0" i="0" kern="1200" baseline="0" dirty="0">
                <a:solidFill>
                  <a:schemeClr val="tx1"/>
                </a:solidFill>
                <a:effectLst/>
                <a:latin typeface="Segoe UI" panose="020B0502040204020203" pitchFamily="34" charset="0"/>
                <a:ea typeface="+mn-ea"/>
                <a:cs typeface="+mn-cs"/>
              </a:rPr>
              <a:t> with the password </a:t>
            </a:r>
            <a:r>
              <a:rPr lang="en-CA" sz="1000" b="1" i="0" kern="1200" baseline="0" dirty="0">
                <a:solidFill>
                  <a:schemeClr val="tx1"/>
                </a:solidFill>
                <a:effectLst/>
                <a:latin typeface="Segoe UI" panose="020B0502040204020203" pitchFamily="34" charset="0"/>
                <a:ea typeface="+mn-ea"/>
                <a:cs typeface="+mn-cs"/>
              </a:rPr>
              <a:t>Pa55w.rd</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On the </a:t>
            </a:r>
            <a:r>
              <a:rPr lang="en-CA" sz="1000" b="1" i="0" kern="1200" baseline="0" dirty="0">
                <a:solidFill>
                  <a:schemeClr val="tx1"/>
                </a:solidFill>
                <a:effectLst/>
                <a:latin typeface="Segoe UI" panose="020B0502040204020203" pitchFamily="34" charset="0"/>
                <a:ea typeface="+mn-ea"/>
                <a:cs typeface="+mn-cs"/>
              </a:rPr>
              <a:t>Tools</a:t>
            </a:r>
            <a:r>
              <a:rPr lang="en-CA" sz="1000" b="0" i="0" kern="1200" baseline="0" dirty="0">
                <a:solidFill>
                  <a:schemeClr val="tx1"/>
                </a:solidFill>
                <a:effectLst/>
                <a:latin typeface="Segoe UI" panose="020B0502040204020203" pitchFamily="34" charset="0"/>
                <a:ea typeface="+mn-ea"/>
                <a:cs typeface="+mn-cs"/>
              </a:rPr>
              <a:t> pane, select </a:t>
            </a:r>
            <a:r>
              <a:rPr lang="en-CA" sz="1000" b="1" i="0" kern="1200" baseline="0" dirty="0">
                <a:solidFill>
                  <a:schemeClr val="tx1"/>
                </a:solidFill>
                <a:effectLst/>
                <a:latin typeface="Segoe UI" panose="020B0502040204020203" pitchFamily="34" charset="0"/>
                <a:ea typeface="+mn-ea"/>
                <a:cs typeface="+mn-cs"/>
              </a:rPr>
              <a:t>Roles &amp; features</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On the </a:t>
            </a:r>
            <a:r>
              <a:rPr lang="en-CA" sz="1000" b="1" i="0" kern="1200" baseline="0" dirty="0">
                <a:solidFill>
                  <a:schemeClr val="tx1"/>
                </a:solidFill>
                <a:effectLst/>
                <a:latin typeface="Segoe UI" panose="020B0502040204020203" pitchFamily="34" charset="0"/>
                <a:ea typeface="+mn-ea"/>
                <a:cs typeface="+mn-cs"/>
              </a:rPr>
              <a:t>Roles and features</a:t>
            </a:r>
            <a:r>
              <a:rPr lang="en-CA" sz="1000" b="0" i="0" kern="1200" baseline="0" dirty="0">
                <a:solidFill>
                  <a:schemeClr val="tx1"/>
                </a:solidFill>
                <a:effectLst/>
                <a:latin typeface="Segoe UI" panose="020B0502040204020203" pitchFamily="34" charset="0"/>
                <a:ea typeface="+mn-ea"/>
                <a:cs typeface="+mn-cs"/>
              </a:rPr>
              <a:t> pane, select the </a:t>
            </a:r>
            <a:r>
              <a:rPr lang="en-CA" sz="1000" b="1" i="0" kern="1200" baseline="0" dirty="0">
                <a:solidFill>
                  <a:schemeClr val="tx1"/>
                </a:solidFill>
                <a:effectLst/>
                <a:latin typeface="Segoe UI" panose="020B0502040204020203" pitchFamily="34" charset="0"/>
                <a:ea typeface="+mn-ea"/>
                <a:cs typeface="+mn-cs"/>
              </a:rPr>
              <a:t>DNS Server</a:t>
            </a:r>
            <a:r>
              <a:rPr lang="en-CA" sz="1000" b="0" i="0" kern="1200" baseline="0" dirty="0">
                <a:solidFill>
                  <a:schemeClr val="tx1"/>
                </a:solidFill>
                <a:effectLst/>
                <a:latin typeface="Segoe UI" panose="020B0502040204020203" pitchFamily="34" charset="0"/>
                <a:ea typeface="+mn-ea"/>
                <a:cs typeface="+mn-cs"/>
              </a:rPr>
              <a:t> check box, and then select </a:t>
            </a:r>
            <a:r>
              <a:rPr lang="en-CA" sz="1000" b="1" i="0" kern="1200" baseline="0" dirty="0">
                <a:solidFill>
                  <a:schemeClr val="tx1"/>
                </a:solidFill>
                <a:effectLst/>
                <a:latin typeface="Segoe UI" panose="020B0502040204020203" pitchFamily="34" charset="0"/>
                <a:ea typeface="+mn-ea"/>
                <a:cs typeface="+mn-cs"/>
              </a:rPr>
              <a:t>Install</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the </a:t>
            </a:r>
            <a:r>
              <a:rPr lang="en-CA" sz="1000" b="1" i="0" kern="1200" baseline="0" dirty="0">
                <a:solidFill>
                  <a:schemeClr val="tx1"/>
                </a:solidFill>
                <a:effectLst/>
                <a:latin typeface="Segoe UI" panose="020B0502040204020203" pitchFamily="34" charset="0"/>
                <a:ea typeface="+mn-ea"/>
                <a:cs typeface="+mn-cs"/>
              </a:rPr>
              <a:t>Install Roles and Features</a:t>
            </a:r>
            <a:r>
              <a:rPr lang="en-CA" sz="1000" b="0" i="0" kern="1200" baseline="0" dirty="0">
                <a:solidFill>
                  <a:schemeClr val="tx1"/>
                </a:solidFill>
                <a:effectLst/>
                <a:latin typeface="Segoe UI" panose="020B0502040204020203" pitchFamily="34" charset="0"/>
                <a:ea typeface="+mn-ea"/>
                <a:cs typeface="+mn-cs"/>
              </a:rPr>
              <a:t> dialog box, select </a:t>
            </a:r>
            <a:r>
              <a:rPr lang="en-CA" sz="1000" b="1" i="0" kern="1200" baseline="0" dirty="0">
                <a:solidFill>
                  <a:schemeClr val="tx1"/>
                </a:solidFill>
                <a:effectLst/>
                <a:latin typeface="Segoe UI" panose="020B0502040204020203" pitchFamily="34" charset="0"/>
                <a:ea typeface="+mn-ea"/>
                <a:cs typeface="+mn-cs"/>
              </a:rPr>
              <a:t>Yes</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Wait until a notification displays, indicating that the DNS role is installed. Note that if the node doesn't display, you might need to restart Microsoft Edge.</a:t>
            </a:r>
          </a:p>
          <a:p>
            <a:pPr marL="0" indent="0">
              <a:spcAft>
                <a:spcPts val="500"/>
              </a:spcAft>
              <a:buFont typeface="+mj-lt"/>
              <a:buNone/>
            </a:pPr>
            <a:endParaRPr lang="en-CA" sz="1000" b="1" i="0" kern="1200" baseline="0" dirty="0">
              <a:solidFill>
                <a:schemeClr val="tx1"/>
              </a:solidFill>
              <a:effectLst/>
              <a:latin typeface="Segoe UI" panose="020B0502040204020203" pitchFamily="34" charset="0"/>
              <a:ea typeface="+mn-ea"/>
              <a:cs typeface="+mn-cs"/>
            </a:endParaRPr>
          </a:p>
          <a:p>
            <a:pPr marL="0" indent="0">
              <a:spcAft>
                <a:spcPts val="500"/>
              </a:spcAft>
              <a:buFont typeface="+mj-lt"/>
              <a:buNone/>
            </a:pPr>
            <a:r>
              <a:rPr lang="en-CA" sz="1000" b="1" i="0" kern="1200" baseline="0" dirty="0">
                <a:solidFill>
                  <a:schemeClr val="tx1"/>
                </a:solidFill>
                <a:effectLst/>
                <a:latin typeface="Segoe UI" panose="020B0502040204020203" pitchFamily="34" charset="0"/>
                <a:ea typeface="+mn-ea"/>
                <a:cs typeface="+mn-cs"/>
              </a:rPr>
              <a:t>Install the DNS PowerShell tools and create a DNS zone</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a:t>
            </a:r>
            <a:r>
              <a:rPr lang="en-CA" sz="1000" b="1" i="0" kern="1200" baseline="0" dirty="0">
                <a:solidFill>
                  <a:schemeClr val="tx1"/>
                </a:solidFill>
                <a:effectLst/>
                <a:latin typeface="Segoe UI" panose="020B0502040204020203" pitchFamily="34" charset="0"/>
                <a:ea typeface="+mn-ea"/>
                <a:cs typeface="+mn-cs"/>
              </a:rPr>
              <a:t>Microsoft Edge</a:t>
            </a:r>
            <a:r>
              <a:rPr lang="en-CA" sz="1000" b="0" i="0" kern="1200" baseline="0" dirty="0">
                <a:solidFill>
                  <a:schemeClr val="tx1"/>
                </a:solidFill>
                <a:effectLst/>
                <a:latin typeface="Segoe UI" panose="020B0502040204020203" pitchFamily="34" charset="0"/>
                <a:ea typeface="+mn-ea"/>
                <a:cs typeface="+mn-cs"/>
              </a:rPr>
              <a:t>, select </a:t>
            </a:r>
            <a:r>
              <a:rPr lang="en-CA" sz="1000" b="1" i="0" kern="1200" baseline="0" dirty="0">
                <a:solidFill>
                  <a:schemeClr val="tx1"/>
                </a:solidFill>
                <a:effectLst/>
                <a:latin typeface="Segoe UI" panose="020B0502040204020203" pitchFamily="34" charset="0"/>
                <a:ea typeface="+mn-ea"/>
                <a:cs typeface="+mn-cs"/>
              </a:rPr>
              <a:t>Windows Admin Center</a:t>
            </a:r>
            <a:r>
              <a:rPr lang="en-CA" sz="1000" b="0" i="0" kern="1200" baseline="0" dirty="0">
                <a:solidFill>
                  <a:schemeClr val="tx1"/>
                </a:solidFill>
                <a:effectLst/>
                <a:latin typeface="Segoe UI" panose="020B0502040204020203" pitchFamily="34" charset="0"/>
                <a:ea typeface="+mn-ea"/>
                <a:cs typeface="+mn-cs"/>
              </a:rPr>
              <a:t>, and then select </a:t>
            </a:r>
            <a:r>
              <a:rPr lang="en-CA" sz="1000" b="1" i="0" kern="1200" baseline="0" dirty="0">
                <a:solidFill>
                  <a:schemeClr val="tx1"/>
                </a:solidFill>
                <a:effectLst/>
                <a:latin typeface="Segoe UI" panose="020B0502040204020203" pitchFamily="34" charset="0"/>
                <a:ea typeface="+mn-ea"/>
                <a:cs typeface="+mn-cs"/>
              </a:rPr>
              <a:t>SEA-SVR1</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On the </a:t>
            </a:r>
            <a:r>
              <a:rPr lang="en-CA" sz="1000" b="1" i="0" kern="1200" baseline="0" dirty="0">
                <a:solidFill>
                  <a:schemeClr val="tx1"/>
                </a:solidFill>
                <a:effectLst/>
                <a:latin typeface="Segoe UI" panose="020B0502040204020203" pitchFamily="34" charset="0"/>
                <a:ea typeface="+mn-ea"/>
                <a:cs typeface="+mn-cs"/>
              </a:rPr>
              <a:t>Tools</a:t>
            </a:r>
            <a:r>
              <a:rPr lang="en-CA" sz="1000" b="0" i="0" kern="1200" baseline="0" dirty="0">
                <a:solidFill>
                  <a:schemeClr val="tx1"/>
                </a:solidFill>
                <a:effectLst/>
                <a:latin typeface="Segoe UI" panose="020B0502040204020203" pitchFamily="34" charset="0"/>
                <a:ea typeface="+mn-ea"/>
                <a:cs typeface="+mn-cs"/>
              </a:rPr>
              <a:t> pane, select </a:t>
            </a:r>
            <a:r>
              <a:rPr lang="en-CA" sz="1000" b="1" i="0" kern="1200" baseline="0" dirty="0">
                <a:solidFill>
                  <a:schemeClr val="tx1"/>
                </a:solidFill>
                <a:effectLst/>
                <a:latin typeface="Segoe UI" panose="020B0502040204020203" pitchFamily="34" charset="0"/>
                <a:ea typeface="+mn-ea"/>
                <a:cs typeface="+mn-cs"/>
              </a:rPr>
              <a:t>DNS</a:t>
            </a:r>
            <a:r>
              <a:rPr lang="en-CA" sz="1000" b="0" i="0" kern="1200" baseline="0" dirty="0">
                <a:solidFill>
                  <a:schemeClr val="tx1"/>
                </a:solidFill>
                <a:effectLst/>
                <a:latin typeface="Segoe UI" panose="020B0502040204020203" pitchFamily="34" charset="0"/>
                <a:ea typeface="+mn-ea"/>
                <a:cs typeface="+mn-cs"/>
              </a:rPr>
              <a:t>, and then on the right </a:t>
            </a:r>
            <a:r>
              <a:rPr lang="en-CA" sz="1000" b="1" i="0" kern="1200" baseline="0" dirty="0">
                <a:solidFill>
                  <a:schemeClr val="tx1"/>
                </a:solidFill>
                <a:effectLst/>
                <a:latin typeface="Segoe UI" panose="020B0502040204020203" pitchFamily="34" charset="0"/>
                <a:ea typeface="+mn-ea"/>
                <a:cs typeface="+mn-cs"/>
              </a:rPr>
              <a:t>details</a:t>
            </a:r>
            <a:r>
              <a:rPr lang="en-CA" sz="1000" b="0" i="0" kern="1200" baseline="0" dirty="0">
                <a:solidFill>
                  <a:schemeClr val="tx1"/>
                </a:solidFill>
                <a:effectLst/>
                <a:latin typeface="Segoe UI" panose="020B0502040204020203" pitchFamily="34" charset="0"/>
                <a:ea typeface="+mn-ea"/>
                <a:cs typeface="+mn-cs"/>
              </a:rPr>
              <a:t> pane, select </a:t>
            </a:r>
            <a:r>
              <a:rPr lang="en-CA" sz="1000" b="1" i="0" kern="1200" baseline="0" dirty="0">
                <a:solidFill>
                  <a:schemeClr val="tx1"/>
                </a:solidFill>
                <a:effectLst/>
                <a:latin typeface="Segoe UI" panose="020B0502040204020203" pitchFamily="34" charset="0"/>
                <a:ea typeface="+mn-ea"/>
                <a:cs typeface="+mn-cs"/>
              </a:rPr>
              <a:t>Install</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Wait until a notification appears, indicating that the DNS PowerShell tools are installed, and then select </a:t>
            </a:r>
            <a:r>
              <a:rPr lang="en-CA" sz="1000" b="1" i="0" kern="1200" baseline="0" dirty="0">
                <a:solidFill>
                  <a:schemeClr val="tx1"/>
                </a:solidFill>
                <a:effectLst/>
                <a:latin typeface="Segoe UI" panose="020B0502040204020203" pitchFamily="34" charset="0"/>
                <a:ea typeface="+mn-ea"/>
                <a:cs typeface="+mn-cs"/>
              </a:rPr>
              <a:t>Create a new DNS zone</a:t>
            </a:r>
            <a:r>
              <a:rPr lang="en-CA" sz="1000" b="0" i="0" kern="1200" baseline="0" dirty="0">
                <a:solidFill>
                  <a:schemeClr val="tx1"/>
                </a:solidFill>
                <a:effectLst/>
                <a:latin typeface="Segoe UI" panose="020B0502040204020203" pitchFamily="34" charset="0"/>
                <a:ea typeface="+mn-ea"/>
                <a:cs typeface="+mn-cs"/>
              </a:rPr>
              <a:t>.</a:t>
            </a:r>
          </a:p>
          <a:p>
            <a:pPr marL="228600" indent="-228600">
              <a:spcAft>
                <a:spcPts val="5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In the </a:t>
            </a:r>
            <a:r>
              <a:rPr lang="en-CA" sz="1000" b="1" i="0" kern="1200" baseline="0" dirty="0">
                <a:solidFill>
                  <a:schemeClr val="tx1"/>
                </a:solidFill>
                <a:effectLst/>
                <a:latin typeface="Segoe UI" panose="020B0502040204020203" pitchFamily="34" charset="0"/>
                <a:ea typeface="+mn-ea"/>
                <a:cs typeface="+mn-cs"/>
              </a:rPr>
              <a:t>Create a new DNS zone</a:t>
            </a:r>
            <a:r>
              <a:rPr lang="en-CA" sz="1000" b="0" i="0" kern="1200" baseline="0" dirty="0">
                <a:solidFill>
                  <a:schemeClr val="tx1"/>
                </a:solidFill>
                <a:effectLst/>
                <a:latin typeface="Segoe UI" panose="020B0502040204020203" pitchFamily="34" charset="0"/>
                <a:ea typeface="+mn-ea"/>
                <a:cs typeface="+mn-cs"/>
              </a:rPr>
              <a:t> dialog box, enter the following information, and then select </a:t>
            </a:r>
            <a:r>
              <a:rPr lang="en-CA" sz="1000" b="1" i="0" kern="1200" baseline="0" dirty="0">
                <a:solidFill>
                  <a:schemeClr val="tx1"/>
                </a:solidFill>
                <a:effectLst/>
                <a:latin typeface="Segoe UI" panose="020B0502040204020203" pitchFamily="34" charset="0"/>
                <a:ea typeface="+mn-ea"/>
                <a:cs typeface="+mn-cs"/>
              </a:rPr>
              <a:t>Create</a:t>
            </a:r>
            <a:r>
              <a:rPr lang="en-CA" sz="1000" b="0" i="0" kern="1200" baseline="0" dirty="0">
                <a:solidFill>
                  <a:schemeClr val="tx1"/>
                </a:solidFill>
                <a:effectLst/>
                <a:latin typeface="Segoe UI" panose="020B0502040204020203" pitchFamily="34" charset="0"/>
                <a:ea typeface="+mn-ea"/>
                <a:cs typeface="+mn-cs"/>
              </a:rPr>
              <a:t>:</a:t>
            </a:r>
          </a:p>
          <a:p>
            <a:pPr lvl="1">
              <a:spcAft>
                <a:spcPts val="500"/>
              </a:spcAft>
            </a:pPr>
            <a:r>
              <a:rPr lang="en-CA" sz="1000" b="0" i="0" kern="1200" baseline="0" dirty="0">
                <a:solidFill>
                  <a:schemeClr val="tx1"/>
                </a:solidFill>
                <a:effectLst/>
                <a:latin typeface="Segoe UI" panose="020B0502040204020203" pitchFamily="34" charset="0"/>
                <a:ea typeface="+mn-ea"/>
                <a:cs typeface="+mn-cs"/>
              </a:rPr>
              <a:t>Zone type: </a:t>
            </a:r>
            <a:r>
              <a:rPr lang="en-CA" sz="1000" b="1" i="0" kern="1200" baseline="0" dirty="0">
                <a:solidFill>
                  <a:schemeClr val="tx1"/>
                </a:solidFill>
                <a:effectLst/>
                <a:latin typeface="Segoe UI" panose="020B0502040204020203" pitchFamily="34" charset="0"/>
                <a:ea typeface="+mn-ea"/>
                <a:cs typeface="+mn-cs"/>
              </a:rPr>
              <a:t>Primary</a:t>
            </a:r>
            <a:endParaRPr lang="en-CA" sz="1000" b="0" i="0" kern="1200" baseline="0" dirty="0">
              <a:solidFill>
                <a:schemeClr val="tx1"/>
              </a:solidFill>
              <a:effectLst/>
              <a:latin typeface="Segoe UI" panose="020B0502040204020203" pitchFamily="34" charset="0"/>
              <a:ea typeface="+mn-ea"/>
              <a:cs typeface="+mn-cs"/>
            </a:endParaRPr>
          </a:p>
          <a:p>
            <a:pPr lvl="1">
              <a:spcAft>
                <a:spcPts val="500"/>
              </a:spcAft>
            </a:pPr>
            <a:r>
              <a:rPr lang="en-CA" sz="1000" b="0" i="0" kern="1200" baseline="0" dirty="0">
                <a:solidFill>
                  <a:schemeClr val="tx1"/>
                </a:solidFill>
                <a:effectLst/>
                <a:latin typeface="Segoe UI" panose="020B0502040204020203" pitchFamily="34" charset="0"/>
                <a:ea typeface="+mn-ea"/>
                <a:cs typeface="+mn-cs"/>
              </a:rPr>
              <a:t>Zone name: </a:t>
            </a:r>
            <a:r>
              <a:rPr lang="en-CA" sz="1000" b="1" i="0" u="none" strike="noStrike" kern="1200" baseline="0" dirty="0">
                <a:solidFill>
                  <a:schemeClr val="tx1"/>
                </a:solidFill>
                <a:effectLst/>
                <a:latin typeface="Segoe UI" panose="020B0502040204020203" pitchFamily="34" charset="0"/>
                <a:ea typeface="+mn-ea"/>
                <a:cs typeface="+mn-cs"/>
                <a:hlinkClick r:id="rId3" tooltip="http://adatum.com"/>
              </a:rPr>
              <a:t>adatum.com</a:t>
            </a:r>
            <a:endParaRPr lang="en-CA" sz="1000" b="0" i="0" kern="1200" baseline="0" dirty="0">
              <a:solidFill>
                <a:schemeClr val="tx1"/>
              </a:solidFill>
              <a:effectLst/>
              <a:latin typeface="Segoe UI" panose="020B0502040204020203" pitchFamily="34" charset="0"/>
              <a:ea typeface="+mn-ea"/>
              <a:cs typeface="+mn-cs"/>
            </a:endParaRPr>
          </a:p>
          <a:p>
            <a:pPr lvl="1">
              <a:spcAft>
                <a:spcPts val="500"/>
              </a:spcAft>
            </a:pPr>
            <a:r>
              <a:rPr lang="en-CA" sz="1000" b="0" i="0" kern="1200" baseline="0" dirty="0">
                <a:solidFill>
                  <a:schemeClr val="tx1"/>
                </a:solidFill>
                <a:effectLst/>
                <a:latin typeface="Segoe UI" panose="020B0502040204020203" pitchFamily="34" charset="0"/>
                <a:ea typeface="+mn-ea"/>
                <a:cs typeface="+mn-cs"/>
              </a:rPr>
              <a:t>Zone file: </a:t>
            </a:r>
            <a:r>
              <a:rPr lang="en-CA" sz="1000" b="1" i="0" kern="1200" baseline="0" dirty="0">
                <a:solidFill>
                  <a:schemeClr val="tx1"/>
                </a:solidFill>
                <a:effectLst/>
                <a:latin typeface="Segoe UI" panose="020B0502040204020203" pitchFamily="34" charset="0"/>
                <a:ea typeface="+mn-ea"/>
                <a:cs typeface="+mn-cs"/>
              </a:rPr>
              <a:t>Create a new file</a:t>
            </a:r>
            <a:endParaRPr lang="en-CA" sz="1000" b="0" i="0" kern="1200" baseline="0" dirty="0">
              <a:solidFill>
                <a:schemeClr val="tx1"/>
              </a:solidFill>
              <a:effectLst/>
              <a:latin typeface="Segoe UI" panose="020B0502040204020203" pitchFamily="34" charset="0"/>
              <a:ea typeface="+mn-ea"/>
              <a:cs typeface="+mn-cs"/>
            </a:endParaRPr>
          </a:p>
          <a:p>
            <a:pPr lvl="1">
              <a:spcAft>
                <a:spcPts val="500"/>
              </a:spcAft>
            </a:pPr>
            <a:r>
              <a:rPr lang="en-CA" sz="1000" b="0" i="0" kern="1200" baseline="0" dirty="0">
                <a:solidFill>
                  <a:schemeClr val="tx1"/>
                </a:solidFill>
                <a:effectLst/>
                <a:latin typeface="Segoe UI" panose="020B0502040204020203" pitchFamily="34" charset="0"/>
                <a:ea typeface="+mn-ea"/>
                <a:cs typeface="+mn-cs"/>
              </a:rPr>
              <a:t>Zone file name: </a:t>
            </a:r>
            <a:r>
              <a:rPr lang="en-CA" sz="1000" b="1" i="0" kern="1200" baseline="0" dirty="0">
                <a:solidFill>
                  <a:schemeClr val="tx1"/>
                </a:solidFill>
                <a:effectLst/>
                <a:latin typeface="Segoe UI" panose="020B0502040204020203" pitchFamily="34" charset="0"/>
                <a:ea typeface="+mn-ea"/>
                <a:cs typeface="+mn-cs"/>
              </a:rPr>
              <a:t>adatum.com.dns</a:t>
            </a:r>
            <a:endParaRPr lang="en-CA" sz="1000" b="0" i="0" kern="1200" baseline="0" dirty="0">
              <a:solidFill>
                <a:schemeClr val="tx1"/>
              </a:solidFill>
              <a:effectLst/>
              <a:latin typeface="Segoe UI" panose="020B0502040204020203" pitchFamily="34" charset="0"/>
              <a:ea typeface="+mn-ea"/>
              <a:cs typeface="+mn-cs"/>
            </a:endParaRPr>
          </a:p>
          <a:p>
            <a:pPr lvl="1">
              <a:spcAft>
                <a:spcPts val="500"/>
              </a:spcAft>
            </a:pPr>
            <a:r>
              <a:rPr lang="en-CA" sz="1000" b="0" i="0" kern="1200" baseline="0" dirty="0">
                <a:solidFill>
                  <a:schemeClr val="tx1"/>
                </a:solidFill>
                <a:effectLst/>
                <a:latin typeface="Segoe UI" panose="020B0502040204020203" pitchFamily="34" charset="0"/>
                <a:ea typeface="+mn-ea"/>
                <a:cs typeface="+mn-cs"/>
              </a:rPr>
              <a:t>Dynamic update: </a:t>
            </a:r>
            <a:r>
              <a:rPr lang="en-CA" sz="1000" b="1" i="0" kern="1200" baseline="0" dirty="0">
                <a:solidFill>
                  <a:schemeClr val="tx1"/>
                </a:solidFill>
                <a:effectLst/>
                <a:latin typeface="Segoe UI" panose="020B0502040204020203" pitchFamily="34" charset="0"/>
                <a:ea typeface="+mn-ea"/>
                <a:cs typeface="+mn-cs"/>
              </a:rPr>
              <a:t>Do not allow dynamic update</a:t>
            </a:r>
          </a:p>
          <a:p>
            <a:pPr lvl="1">
              <a:spcAft>
                <a:spcPts val="500"/>
              </a:spcAft>
            </a:pPr>
            <a:endParaRPr lang="en-CA" b="1" dirty="0"/>
          </a:p>
          <a:p>
            <a:pPr marL="109306" lvl="1" indent="0">
              <a:spcAft>
                <a:spcPts val="500"/>
              </a:spcAft>
              <a:buNone/>
            </a:pPr>
            <a:r>
              <a:rPr lang="en-CA" sz="1000" i="1" kern="1200" baseline="0" dirty="0">
                <a:solidFill>
                  <a:schemeClr val="tx1"/>
                </a:solidFill>
                <a:effectLst/>
                <a:latin typeface="Segoe UI" panose="020B0502040204020203" pitchFamily="34" charset="0"/>
                <a:ea typeface="+mn-ea"/>
                <a:cs typeface="+mn-cs"/>
              </a:rPr>
              <a:t>(Demonstration continued on next slide)</a:t>
            </a:r>
          </a:p>
        </p:txBody>
      </p:sp>
      <p:sp>
        <p:nvSpPr>
          <p:cNvPr id="4" name="Slide Number Placeholder 3"/>
          <p:cNvSpPr>
            <a:spLocks noGrp="1"/>
          </p:cNvSpPr>
          <p:nvPr>
            <p:ph type="sldNum" sz="quarter" idx="5"/>
          </p:nvPr>
        </p:nvSpPr>
        <p:spPr/>
        <p:txBody>
          <a:bodyPr/>
          <a:lstStyle/>
          <a:p>
            <a:fld id="{B4008EB6-D09E-4580-8CD6-DDB14511944F}" type="slidenum">
              <a:rPr lang="en-US" smtClean="0"/>
              <a:pPr/>
              <a:t>23</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3512240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500"/>
              </a:spcAft>
              <a:buClrTx/>
              <a:buSzTx/>
              <a:buFontTx/>
              <a:buNone/>
              <a:tabLst/>
              <a:defRPr/>
            </a:pPr>
            <a:r>
              <a:rPr lang="en-CA" i="1" dirty="0"/>
              <a:t>(Continued from previous slide)</a:t>
            </a:r>
          </a:p>
          <a:p>
            <a:pPr>
              <a:spcAft>
                <a:spcPts val="500"/>
              </a:spcAft>
            </a:pPr>
            <a:endParaRPr lang="en-CA" b="1" dirty="0"/>
          </a:p>
          <a:p>
            <a:pPr>
              <a:spcAft>
                <a:spcPts val="500"/>
              </a:spcAft>
            </a:pPr>
            <a:r>
              <a:rPr lang="en-CA" b="1" dirty="0"/>
              <a:t>Create and verify a host record</a:t>
            </a:r>
          </a:p>
          <a:p>
            <a:pPr marL="228600" indent="-228600">
              <a:spcAft>
                <a:spcPts val="500"/>
              </a:spcAft>
              <a:buFont typeface="+mj-lt"/>
              <a:buAutoNum type="arabicPeriod"/>
            </a:pPr>
            <a:r>
              <a:rPr lang="en-CA" dirty="0"/>
              <a:t>Select </a:t>
            </a:r>
            <a:r>
              <a:rPr lang="en-CA" b="1" dirty="0">
                <a:hlinkClick r:id="rId3" tooltip="http://adatum.com"/>
              </a:rPr>
              <a:t>adatum.com</a:t>
            </a:r>
            <a:r>
              <a:rPr lang="en-CA" dirty="0"/>
              <a:t>, and then select </a:t>
            </a:r>
            <a:r>
              <a:rPr lang="en-CA" b="1" dirty="0"/>
              <a:t>Create a new DNS record</a:t>
            </a:r>
            <a:r>
              <a:rPr lang="en-CA" dirty="0"/>
              <a:t>.</a:t>
            </a:r>
          </a:p>
          <a:p>
            <a:pPr marL="228600" indent="-228600">
              <a:spcAft>
                <a:spcPts val="500"/>
              </a:spcAft>
              <a:buFont typeface="+mj-lt"/>
              <a:buAutoNum type="arabicPeriod"/>
            </a:pPr>
            <a:r>
              <a:rPr lang="en-CA" dirty="0"/>
              <a:t>In the </a:t>
            </a:r>
            <a:r>
              <a:rPr lang="en-CA" b="1" dirty="0"/>
              <a:t>Create a new DNS record</a:t>
            </a:r>
            <a:r>
              <a:rPr lang="en-CA" dirty="0"/>
              <a:t> dialog box, enter the following information, and then select </a:t>
            </a:r>
            <a:r>
              <a:rPr lang="en-CA" b="1" dirty="0"/>
              <a:t>Create</a:t>
            </a:r>
            <a:r>
              <a:rPr lang="en-CA" dirty="0"/>
              <a:t>:</a:t>
            </a:r>
          </a:p>
          <a:p>
            <a:pPr lvl="1">
              <a:spcAft>
                <a:spcPts val="500"/>
              </a:spcAft>
            </a:pPr>
            <a:r>
              <a:rPr lang="en-CA" dirty="0"/>
              <a:t>DNS record type: </a:t>
            </a:r>
            <a:r>
              <a:rPr lang="en-CA" b="1" dirty="0"/>
              <a:t>Host (A)</a:t>
            </a:r>
            <a:endParaRPr lang="en-CA" dirty="0"/>
          </a:p>
          <a:p>
            <a:pPr lvl="1">
              <a:spcAft>
                <a:spcPts val="500"/>
              </a:spcAft>
            </a:pPr>
            <a:r>
              <a:rPr lang="en-CA" dirty="0"/>
              <a:t>Record name: </a:t>
            </a:r>
            <a:r>
              <a:rPr lang="en-CA" b="1" dirty="0"/>
              <a:t>LON-SVR5</a:t>
            </a:r>
            <a:endParaRPr lang="en-CA" dirty="0"/>
          </a:p>
          <a:p>
            <a:pPr lvl="1">
              <a:spcAft>
                <a:spcPts val="500"/>
              </a:spcAft>
            </a:pPr>
            <a:r>
              <a:rPr lang="en-CA" dirty="0"/>
              <a:t>IP address: </a:t>
            </a:r>
            <a:r>
              <a:rPr lang="en-CA" b="1" dirty="0"/>
              <a:t>172.30.99.234</a:t>
            </a:r>
            <a:endParaRPr lang="en-CA" dirty="0"/>
          </a:p>
          <a:p>
            <a:pPr lvl="1">
              <a:spcAft>
                <a:spcPts val="500"/>
              </a:spcAft>
            </a:pPr>
            <a:r>
              <a:rPr lang="en-CA" dirty="0"/>
              <a:t>Time to live: </a:t>
            </a:r>
            <a:r>
              <a:rPr lang="en-CA" b="1" dirty="0"/>
              <a:t>600</a:t>
            </a:r>
            <a:endParaRPr lang="en-CA" dirty="0"/>
          </a:p>
          <a:p>
            <a:pPr marL="228600" indent="-228600">
              <a:spcAft>
                <a:spcPts val="500"/>
              </a:spcAft>
              <a:buFont typeface="+mj-lt"/>
              <a:buAutoNum type="arabicPeriod"/>
            </a:pPr>
            <a:r>
              <a:rPr lang="en-CA" dirty="0"/>
              <a:t>Close </a:t>
            </a:r>
            <a:r>
              <a:rPr lang="en-CA" b="1" dirty="0"/>
              <a:t>Windows Admin Center</a:t>
            </a:r>
            <a:r>
              <a:rPr lang="en-CA" dirty="0"/>
              <a:t>.</a:t>
            </a:r>
          </a:p>
          <a:p>
            <a:pPr marL="228600" indent="-228600">
              <a:spcAft>
                <a:spcPts val="500"/>
              </a:spcAft>
              <a:buFont typeface="+mj-lt"/>
              <a:buAutoNum type="arabicPeriod"/>
            </a:pPr>
            <a:r>
              <a:rPr lang="en-CA" dirty="0"/>
              <a:t>Select </a:t>
            </a:r>
            <a:r>
              <a:rPr lang="en-CA" b="1" dirty="0"/>
              <a:t>Start</a:t>
            </a:r>
            <a:r>
              <a:rPr lang="en-CA" dirty="0"/>
              <a:t>, and then select </a:t>
            </a:r>
            <a:r>
              <a:rPr lang="en-CA" b="1" dirty="0"/>
              <a:t>Windows PowerShell</a:t>
            </a:r>
            <a:r>
              <a:rPr lang="en-CA" dirty="0"/>
              <a:t>.</a:t>
            </a:r>
          </a:p>
          <a:p>
            <a:pPr marL="228600" indent="-228600">
              <a:spcAft>
                <a:spcPts val="500"/>
              </a:spcAft>
              <a:buFont typeface="+mj-lt"/>
              <a:buAutoNum type="arabicPeriod"/>
            </a:pPr>
            <a:r>
              <a:rPr lang="en-CA" dirty="0"/>
              <a:t>At the </a:t>
            </a:r>
            <a:r>
              <a:rPr lang="en-CA" b="1" dirty="0"/>
              <a:t>Windows PowerShell</a:t>
            </a:r>
            <a:r>
              <a:rPr lang="en-CA" dirty="0"/>
              <a:t> prompt, enter </a:t>
            </a:r>
            <a:r>
              <a:rPr lang="en-CA" b="1" dirty="0"/>
              <a:t>Resolve-</a:t>
            </a:r>
            <a:r>
              <a:rPr lang="en-CA" b="1" dirty="0" err="1"/>
              <a:t>DnsName</a:t>
            </a:r>
            <a:r>
              <a:rPr lang="en-CA" b="1" dirty="0"/>
              <a:t> -Server </a:t>
            </a:r>
            <a:r>
              <a:rPr lang="en-CA" b="1" dirty="0">
                <a:hlinkClick r:id="rId4" tooltip="http://sea-svr1.contoso.com"/>
              </a:rPr>
              <a:t>sea-svr1.contoso.com</a:t>
            </a:r>
            <a:r>
              <a:rPr lang="en-CA" b="1" dirty="0"/>
              <a:t> -Name </a:t>
            </a:r>
            <a:r>
              <a:rPr lang="en-CA" b="1" dirty="0">
                <a:hlinkClick r:id="rId5" tooltip="http://lon-svr5.adatum.com"/>
              </a:rPr>
              <a:t>lon-svr5.adatum.com</a:t>
            </a:r>
            <a:r>
              <a:rPr lang="en-CA" dirty="0"/>
              <a:t>, and then select Enter.</a:t>
            </a:r>
            <a:endParaRPr lang="en-US" dirty="0"/>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24</a:t>
            </a:fld>
            <a:endParaRPr lang="en-US" dirty="0"/>
          </a:p>
        </p:txBody>
      </p:sp>
      <p:sp>
        <p:nvSpPr>
          <p:cNvPr id="5" name="Date Placeholder 4"/>
          <p:cNvSpPr>
            <a:spLocks noGrp="1"/>
          </p:cNvSpPr>
          <p:nvPr>
            <p:ph type="dt" idx="1"/>
          </p:nvPr>
        </p:nvSpPr>
        <p:spPr/>
        <p:txBody>
          <a:bodyPr/>
          <a:lstStyle/>
          <a:p>
            <a:r>
              <a:rPr lang="en-US"/>
              <a:t>11: Network infrastructure services in Windows Server</a:t>
            </a:r>
            <a:endParaRPr lang="en-US" dirty="0"/>
          </a:p>
        </p:txBody>
      </p:sp>
      <p:sp>
        <p:nvSpPr>
          <p:cNvPr id="6" name="Header Placeholder 5"/>
          <p:cNvSpPr>
            <a:spLocks noGrp="1"/>
          </p:cNvSpPr>
          <p:nvPr>
            <p:ph type="hdr" sz="quarter"/>
          </p:nvPr>
        </p:nvSpPr>
        <p:spPr/>
        <p:txBody>
          <a:bodyPr/>
          <a:lstStyle/>
          <a:p>
            <a:r>
              <a:rPr lang="en-CA"/>
              <a:t>WS-011 Windows Server 2019 Administration</a:t>
            </a:r>
            <a:endParaRPr lang="en-US" dirty="0"/>
          </a:p>
        </p:txBody>
      </p:sp>
      <p:sp>
        <p:nvSpPr>
          <p:cNvPr id="7" name="Footer Placeholder 6"/>
          <p:cNvSpPr>
            <a:spLocks noGrp="1"/>
          </p:cNvSpPr>
          <p:nvPr>
            <p:ph type="ftr" sz="quarter" idx="4"/>
          </p:nvPr>
        </p:nvSpPr>
        <p:spPr/>
        <p:txBody>
          <a:bodyPr/>
          <a:lstStyle/>
          <a:p>
            <a:r>
              <a:rPr lang="en-US">
                <a:solidFill>
                  <a:prstClr val="black"/>
                </a:solidFill>
              </a:rPr>
              <a:t>© Microsoft Corporation</a:t>
            </a:r>
            <a:endParaRPr lang="en-US" dirty="0">
              <a:solidFill>
                <a:prstClr val="black"/>
              </a:solidFill>
            </a:endParaRPr>
          </a:p>
        </p:txBody>
      </p:sp>
    </p:spTree>
    <p:extLst>
      <p:ext uri="{BB962C8B-B14F-4D97-AF65-F5344CB8AC3E}">
        <p14:creationId xmlns:p14="http://schemas.microsoft.com/office/powerpoint/2010/main" val="1125517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There is a lot of content in this topic. Spend the time necessary to ensure that students understand it. Most students will not be aware of the analytic logs or debug logging in DNS and will find that useful information for troubleshooting.</a:t>
            </a:r>
          </a:p>
          <a:p>
            <a:r>
              <a:rPr lang="en-CA" sz="1000" b="0" i="0" kern="1200" baseline="0" dirty="0">
                <a:solidFill>
                  <a:schemeClr val="tx1"/>
                </a:solidFill>
                <a:effectLst/>
                <a:latin typeface="Segoe UI" panose="020B0502040204020203" pitchFamily="34" charset="0"/>
                <a:ea typeface="+mn-ea"/>
                <a:cs typeface="+mn-cs"/>
              </a:rPr>
              <a:t>The no-refresh and refresh intervals for aging and scavenging are sometimes difficult for students to grasp. Consider drawing out the aging and scavenging process as a timeline if they are having difficulty understanding.</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25</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9" name="Footer Placeholder 4">
            <a:extLst>
              <a:ext uri="{FF2B5EF4-FFF2-40B4-BE49-F238E27FC236}">
                <a16:creationId xmlns:a16="http://schemas.microsoft.com/office/drawing/2014/main" id="{18E92001-F6BD-4265-91C4-691432BE4D81}"/>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2789218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If students haven't previously managed DNS, they might not know much about dynamic DNS. Make sure you explain how it works and why it's important.</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26</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B916BC52-835F-43E6-9842-B4C3A85BC48E}"/>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263199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Highlight how DNS replication differs when using Active Directory-integrated zones when compared to zone transfers.</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27</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893557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28</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1023113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When you are describing forwarders, conditional forwarders, and stub zones, be sure to include examples of when you would use each of them.</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29</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0EAFC11B-472E-4BE6-ADC7-4CF9FD54C644}"/>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69747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kern="1200" baseline="0" dirty="0">
                <a:solidFill>
                  <a:schemeClr val="tx1"/>
                </a:solidFill>
                <a:effectLst/>
                <a:latin typeface="Segoe UI" panose="020B0502040204020203" pitchFamily="34" charset="0"/>
                <a:ea typeface="+mn-ea"/>
                <a:cs typeface="+mn-cs"/>
              </a:rPr>
              <a:t>Presentation: </a:t>
            </a:r>
            <a:r>
              <a:rPr lang="en-CA" sz="1000" b="1" kern="1200" baseline="0" dirty="0">
                <a:solidFill>
                  <a:schemeClr val="tx1"/>
                </a:solidFill>
                <a:effectLst/>
                <a:latin typeface="Segoe UI" panose="020B0502040204020203" pitchFamily="34" charset="0"/>
                <a:ea typeface="+mn-ea"/>
                <a:cs typeface="+mn-cs"/>
              </a:rPr>
              <a:t>75 minutes</a:t>
            </a:r>
            <a:endParaRPr lang="en-CA" sz="1000" b="0" kern="1200" baseline="0" dirty="0">
              <a:solidFill>
                <a:schemeClr val="tx1"/>
              </a:solidFill>
              <a:effectLst/>
              <a:latin typeface="Segoe UI" panose="020B0502040204020203" pitchFamily="34" charset="0"/>
              <a:ea typeface="+mn-ea"/>
              <a:cs typeface="+mn-cs"/>
            </a:endParaRPr>
          </a:p>
          <a:p>
            <a:br>
              <a:rPr lang="en-CA" sz="1000" b="0" kern="1200" baseline="0" dirty="0">
                <a:solidFill>
                  <a:schemeClr val="tx1"/>
                </a:solidFill>
                <a:effectLst/>
                <a:latin typeface="Segoe UI" panose="020B0502040204020203" pitchFamily="34" charset="0"/>
                <a:ea typeface="+mn-ea"/>
                <a:cs typeface="+mn-cs"/>
              </a:rPr>
            </a:br>
            <a:r>
              <a:rPr lang="en-CA" sz="1000" b="0" kern="1200" baseline="0" dirty="0">
                <a:solidFill>
                  <a:schemeClr val="tx1"/>
                </a:solidFill>
                <a:effectLst/>
                <a:latin typeface="Segoe UI" panose="020B0502040204020203" pitchFamily="34" charset="0"/>
                <a:ea typeface="+mn-ea"/>
                <a:cs typeface="+mn-cs"/>
              </a:rPr>
              <a:t>Lab: </a:t>
            </a:r>
            <a:r>
              <a:rPr lang="en-CA" sz="1000" b="1" kern="1200" baseline="0" dirty="0">
                <a:solidFill>
                  <a:schemeClr val="tx1"/>
                </a:solidFill>
                <a:effectLst/>
                <a:latin typeface="Segoe UI" panose="020B0502040204020203" pitchFamily="34" charset="0"/>
                <a:ea typeface="+mn-ea"/>
                <a:cs typeface="+mn-cs"/>
              </a:rPr>
              <a:t>45 minutes</a:t>
            </a:r>
            <a:endParaRPr lang="en-CA" sz="1000" b="0" kern="1200" baseline="0" dirty="0">
              <a:solidFill>
                <a:schemeClr val="tx1"/>
              </a:solidFill>
              <a:effectLst/>
              <a:latin typeface="Segoe UI" panose="020B0502040204020203" pitchFamily="34" charset="0"/>
              <a:ea typeface="+mn-ea"/>
              <a:cs typeface="+mn-cs"/>
            </a:endParaRPr>
          </a:p>
          <a:p>
            <a:br>
              <a:rPr lang="en-CA" sz="1000" b="0" kern="1200" baseline="0" dirty="0">
                <a:solidFill>
                  <a:schemeClr val="tx1"/>
                </a:solidFill>
                <a:effectLst/>
                <a:latin typeface="Segoe UI" panose="020B0502040204020203" pitchFamily="34" charset="0"/>
                <a:ea typeface="+mn-ea"/>
                <a:cs typeface="+mn-cs"/>
              </a:rPr>
            </a:br>
            <a:r>
              <a:rPr lang="en-CA" sz="1000" b="0" kern="1200" baseline="0" dirty="0">
                <a:solidFill>
                  <a:schemeClr val="tx1"/>
                </a:solidFill>
                <a:effectLst/>
                <a:latin typeface="Segoe UI" panose="020B0502040204020203" pitchFamily="34" charset="0"/>
                <a:ea typeface="+mn-ea"/>
                <a:cs typeface="+mn-cs"/>
              </a:rPr>
              <a:t>After completing this module, students will be able to:</a:t>
            </a:r>
          </a:p>
          <a:p>
            <a:endParaRPr lang="en-CA" sz="1000" b="0" kern="1200" baseline="0" dirty="0">
              <a:solidFill>
                <a:schemeClr val="tx1"/>
              </a:solidFill>
              <a:effectLst/>
              <a:latin typeface="Segoe UI" panose="020B0502040204020203" pitchFamily="34" charset="0"/>
              <a:ea typeface="+mn-ea"/>
              <a:cs typeface="+mn-cs"/>
            </a:endParaRPr>
          </a:p>
          <a:p>
            <a:pPr marL="171450" indent="-171450">
              <a:buFont typeface="Arial" panose="020B0604020202020204" pitchFamily="34" charset="0"/>
              <a:buChar char="•"/>
            </a:pPr>
            <a:r>
              <a:rPr lang="en-CA" sz="1000" b="0" kern="1200" baseline="0" dirty="0">
                <a:solidFill>
                  <a:schemeClr val="tx1"/>
                </a:solidFill>
                <a:effectLst/>
                <a:latin typeface="Segoe UI" panose="020B0502040204020203" pitchFamily="34" charset="0"/>
                <a:ea typeface="+mn-ea"/>
                <a:cs typeface="+mn-cs"/>
              </a:rPr>
              <a:t>Deploy and manage </a:t>
            </a:r>
            <a:r>
              <a:rPr lang="en-US" sz="1000" b="0" kern="1200" baseline="0" dirty="0">
                <a:solidFill>
                  <a:schemeClr val="tx1"/>
                </a:solidFill>
                <a:effectLst/>
                <a:latin typeface="Segoe UI" panose="020B0502040204020203" pitchFamily="34" charset="0"/>
                <a:ea typeface="+mn-ea"/>
                <a:cs typeface="+mn-cs"/>
              </a:rPr>
              <a:t>Dynamic Host Configuration Protocol (DHCP)</a:t>
            </a:r>
          </a:p>
          <a:p>
            <a:pPr marL="171450" indent="-171450">
              <a:buFont typeface="Arial" panose="020B0604020202020204" pitchFamily="34" charset="0"/>
              <a:buChar char="•"/>
            </a:pPr>
            <a:r>
              <a:rPr lang="en-CA" sz="1000" b="0" kern="1200" baseline="0" dirty="0">
                <a:solidFill>
                  <a:schemeClr val="tx1"/>
                </a:solidFill>
                <a:effectLst/>
                <a:latin typeface="Segoe UI" panose="020B0502040204020203" pitchFamily="34" charset="0"/>
                <a:ea typeface="+mn-ea"/>
                <a:cs typeface="+mn-cs"/>
              </a:rPr>
              <a:t>Deploy and manage Domain Name System (DNS).</a:t>
            </a:r>
          </a:p>
          <a:p>
            <a:pPr marL="171450" indent="-171450">
              <a:buFont typeface="Arial" panose="020B0604020202020204" pitchFamily="34" charset="0"/>
              <a:buChar char="•"/>
            </a:pPr>
            <a:r>
              <a:rPr lang="en-CA" sz="1000" b="0" kern="1200" baseline="0" dirty="0">
                <a:solidFill>
                  <a:schemeClr val="tx1"/>
                </a:solidFill>
                <a:effectLst/>
                <a:latin typeface="Segoe UI" panose="020B0502040204020203" pitchFamily="34" charset="0"/>
                <a:ea typeface="+mn-ea"/>
                <a:cs typeface="+mn-cs"/>
              </a:rPr>
              <a:t>Deploy and manage IP Address Management (IPAM).</a:t>
            </a:r>
          </a:p>
          <a:p>
            <a:pPr marL="171450" indent="-171450">
              <a:buFont typeface="Arial" panose="020B0604020202020204" pitchFamily="34" charset="0"/>
              <a:buChar char="•"/>
            </a:pPr>
            <a:r>
              <a:rPr lang="en-CA" sz="1000" b="0" kern="1200" baseline="0" dirty="0">
                <a:solidFill>
                  <a:schemeClr val="tx1"/>
                </a:solidFill>
                <a:effectLst/>
                <a:latin typeface="Segoe UI" panose="020B0502040204020203" pitchFamily="34" charset="0"/>
                <a:ea typeface="+mn-ea"/>
                <a:cs typeface="+mn-cs"/>
              </a:rPr>
              <a:t>Implement remote access services (RAS).</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
        <p:nvSpPr>
          <p:cNvPr id="7" name="Footer Placeholder 4">
            <a:extLst>
              <a:ext uri="{FF2B5EF4-FFF2-40B4-BE49-F238E27FC236}">
                <a16:creationId xmlns:a16="http://schemas.microsoft.com/office/drawing/2014/main" id="{B1157623-A5D9-4F06-983E-FBFA2E875E84}"/>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D4E2A038-BD09-41E1-AF05-C8A9EBC8609C}"/>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3396965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Provide students with an overview of how domain joined computers use SRV records to identify the location of domain controllers. This is the reason that AD DS domain names are in the same format as DNS domain names.</a:t>
            </a:r>
          </a:p>
          <a:p>
            <a:endParaRPr lang="en-CA" sz="1000" b="0" i="0" kern="1200" baseline="0" dirty="0">
              <a:solidFill>
                <a:schemeClr val="tx1"/>
              </a:solidFill>
              <a:effectLst/>
              <a:latin typeface="Segoe UI" panose="020B0502040204020203" pitchFamily="34" charset="0"/>
              <a:ea typeface="+mn-ea"/>
              <a:cs typeface="+mn-cs"/>
            </a:endParaRPr>
          </a:p>
          <a:p>
            <a:r>
              <a:rPr lang="en-CA" sz="1000" b="0" i="0" kern="1200" baseline="0" dirty="0">
                <a:solidFill>
                  <a:schemeClr val="tx1"/>
                </a:solidFill>
                <a:effectLst/>
                <a:latin typeface="Segoe UI" panose="020B0502040204020203" pitchFamily="34" charset="0"/>
                <a:ea typeface="+mn-ea"/>
                <a:cs typeface="+mn-cs"/>
              </a:rPr>
              <a:t>Use this topic to summarize the benefits of Active Directory-integrated zones. A key benefit is the ability of dynamic DNS on domain members to update DNS records using any DNS server, instead of the server hosting a single primary zone.</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30</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73AE7E09-09F4-40D6-8FF2-BACBD1FD1783}"/>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1431269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Describe how DNS policies allow you to control the process of name resolution based on characteristics such as client location.</a:t>
            </a:r>
            <a:endParaRPr lang="en-CA"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
        <p:nvSpPr>
          <p:cNvPr id="7" name="Footer Placeholder 4">
            <a:extLst>
              <a:ext uri="{FF2B5EF4-FFF2-40B4-BE49-F238E27FC236}">
                <a16:creationId xmlns:a16="http://schemas.microsoft.com/office/drawing/2014/main" id="{7BFD7EB1-CE89-48DD-A186-7CEC70022562}"/>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9DF5B5F7-E95B-4B88-A474-8F126EFC1E28}"/>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2531555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
        <p:nvSpPr>
          <p:cNvPr id="7" name="Footer Placeholder 4">
            <a:extLst>
              <a:ext uri="{FF2B5EF4-FFF2-40B4-BE49-F238E27FC236}">
                <a16:creationId xmlns:a16="http://schemas.microsoft.com/office/drawing/2014/main" id="{56ECF312-630A-49C6-9E41-E7AAEACD4C29}"/>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05F30EB8-D025-4AEA-BD28-AA3588852132}"/>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543994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DNSSEC is a complex topic and students might get a bit lost in the details. Ensure that students understand that DNSSEC makes name resolution more secure because of using signed DNS records that can be verified. Also, clients need to be configured to support DNSSEC.</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33</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825C7BF9-6C4D-465D-9365-0652DE975272}"/>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273274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
        <p:nvSpPr>
          <p:cNvPr id="7" name="Footer Placeholder 4">
            <a:extLst>
              <a:ext uri="{FF2B5EF4-FFF2-40B4-BE49-F238E27FC236}">
                <a16:creationId xmlns:a16="http://schemas.microsoft.com/office/drawing/2014/main" id="{62E1552D-2BC4-4D3D-A438-6DA08D51C712}"/>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2AC868D9-6D11-425F-B52E-8C939C9033F9}"/>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2448529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35</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2047716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36</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26621719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Ensure that students understand that the main purpose of IPAM is to provide a unified console to examine and manage IP addresses, DNS, and DHCP.</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37</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DC9783BE-918A-4547-83CA-CFA3C09BC8CB}"/>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414852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Provide an overview of the requirements for implementing IPAM. The choice of topology and database are key requirements that need to be determined before starting deployment.</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38</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FDBE80EF-F32D-4816-BA41-E7CD654BD281}"/>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558501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Note to students that the IPAM Server is installed as a feature rather than a server role because it is unusual. The client is installed with IPAM Server only if the server is configured with Desktop Experience. When using Server Core, you need to install the IPAM client on a different server.</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39</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913C605F-9A1E-495B-9A83-BD2C2569B6E5}"/>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418839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
        <p:nvSpPr>
          <p:cNvPr id="7" name="Footer Placeholder 4">
            <a:extLst>
              <a:ext uri="{FF2B5EF4-FFF2-40B4-BE49-F238E27FC236}">
                <a16:creationId xmlns:a16="http://schemas.microsoft.com/office/drawing/2014/main" id="{8B1CAA30-3FFA-4826-ADFA-03D28BCA0950}"/>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504A876B-9006-49FA-A3D2-941B45E6091D}"/>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1592255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400"/>
              </a:spcAft>
              <a:buClrTx/>
              <a:buSzTx/>
              <a:buFontTx/>
              <a:buNone/>
              <a:tabLst/>
              <a:defRPr/>
            </a:pPr>
            <a:r>
              <a:rPr lang="en-US" dirty="0"/>
              <a:t>This demonstration is optional. </a:t>
            </a:r>
            <a:r>
              <a:rPr lang="en-CA" b="0" dirty="0"/>
              <a:t>After completing the demonstration, leave the VMs running for the next demonstration.</a:t>
            </a:r>
          </a:p>
          <a:p>
            <a:pPr>
              <a:spcAft>
                <a:spcPts val="400"/>
              </a:spcAft>
            </a:pPr>
            <a:r>
              <a:rPr lang="en-CA" b="1" dirty="0"/>
              <a:t>Preparation steps</a:t>
            </a:r>
            <a:endParaRPr lang="en-CA" dirty="0"/>
          </a:p>
          <a:p>
            <a:pPr>
              <a:spcAft>
                <a:spcPts val="400"/>
              </a:spcAft>
            </a:pPr>
            <a:r>
              <a:rPr lang="en-CA" dirty="0"/>
              <a:t>You require the virtual machines </a:t>
            </a:r>
            <a:r>
              <a:rPr lang="en-CA" b="1" dirty="0"/>
              <a:t>SEA-DC1</a:t>
            </a:r>
            <a:r>
              <a:rPr lang="en-CA" dirty="0"/>
              <a:t>, </a:t>
            </a:r>
            <a:r>
              <a:rPr lang="en-CA" b="1" dirty="0"/>
              <a:t>SEA-SVR2</a:t>
            </a:r>
            <a:r>
              <a:rPr lang="en-CA" dirty="0"/>
              <a:t>, and </a:t>
            </a:r>
            <a:r>
              <a:rPr lang="en-CA" b="1" dirty="0"/>
              <a:t>SEA-ADM1</a:t>
            </a:r>
            <a:r>
              <a:rPr lang="en-CA" dirty="0"/>
              <a:t>.</a:t>
            </a:r>
          </a:p>
          <a:p>
            <a:pPr>
              <a:spcAft>
                <a:spcPts val="400"/>
              </a:spcAft>
            </a:pPr>
            <a:r>
              <a:rPr lang="en-CA" b="1" dirty="0"/>
              <a:t>Demonstration steps</a:t>
            </a:r>
          </a:p>
          <a:p>
            <a:pPr>
              <a:spcAft>
                <a:spcPts val="400"/>
              </a:spcAft>
            </a:pPr>
            <a:r>
              <a:rPr lang="en-CA" b="1" dirty="0"/>
              <a:t>Install the IPAM Server feature</a:t>
            </a:r>
            <a:endParaRPr lang="en-CA" dirty="0"/>
          </a:p>
          <a:p>
            <a:pPr marL="228600" marR="0" lvl="0" indent="-228600" algn="l" defTabSz="932742" rtl="0" eaLnBrk="1" fontAlgn="auto" latinLnBrk="0" hangingPunct="1">
              <a:lnSpc>
                <a:spcPct val="90000"/>
              </a:lnSpc>
              <a:spcBef>
                <a:spcPts val="0"/>
              </a:spcBef>
              <a:spcAft>
                <a:spcPts val="400"/>
              </a:spcAft>
              <a:buClrTx/>
              <a:buSzTx/>
              <a:buFont typeface="+mj-lt"/>
              <a:buAutoNum type="arabicPeriod"/>
              <a:tabLst/>
              <a:defRPr/>
            </a:pPr>
            <a:r>
              <a:rPr lang="en-CA" dirty="0"/>
              <a:t>Sign in to </a:t>
            </a:r>
            <a:r>
              <a:rPr lang="en-CA" b="1" dirty="0"/>
              <a:t>SEA-ADM1</a:t>
            </a:r>
            <a:r>
              <a:rPr lang="en-CA" dirty="0"/>
              <a:t> as </a:t>
            </a:r>
            <a:r>
              <a:rPr lang="en-CA" b="1" dirty="0"/>
              <a:t>Contoso\Administrator</a:t>
            </a:r>
            <a:r>
              <a:rPr lang="en-CA" dirty="0"/>
              <a:t> with the password </a:t>
            </a:r>
            <a:r>
              <a:rPr lang="en-CA" b="1" dirty="0"/>
              <a:t>Pa55w.rd</a:t>
            </a:r>
            <a:r>
              <a:rPr lang="en-CA" dirty="0"/>
              <a:t>.</a:t>
            </a:r>
          </a:p>
          <a:p>
            <a:pPr marL="228600" indent="-228600">
              <a:spcAft>
                <a:spcPts val="400"/>
              </a:spcAft>
              <a:buFont typeface="+mj-lt"/>
              <a:buAutoNum type="arabicPeriod"/>
            </a:pPr>
            <a:r>
              <a:rPr lang="en-CA" dirty="0"/>
              <a:t>On the taskbar, select </a:t>
            </a:r>
            <a:r>
              <a:rPr lang="en-CA" b="1" dirty="0"/>
              <a:t>Microsoft Edge</a:t>
            </a:r>
            <a:r>
              <a:rPr lang="en-CA" dirty="0"/>
              <a:t>.</a:t>
            </a:r>
          </a:p>
          <a:p>
            <a:pPr marL="228600" indent="-228600">
              <a:spcAft>
                <a:spcPts val="400"/>
              </a:spcAft>
              <a:buFont typeface="+mj-lt"/>
              <a:buAutoNum type="arabicPeriod"/>
            </a:pPr>
            <a:r>
              <a:rPr lang="en-CA" dirty="0"/>
              <a:t>In </a:t>
            </a:r>
            <a:r>
              <a:rPr lang="en-CA" b="1" dirty="0"/>
              <a:t>Microsoft Edge</a:t>
            </a:r>
            <a:r>
              <a:rPr lang="en-CA" dirty="0"/>
              <a:t>, select </a:t>
            </a:r>
            <a:r>
              <a:rPr lang="en-CA" b="1" dirty="0"/>
              <a:t>Windows Admin Center</a:t>
            </a:r>
            <a:r>
              <a:rPr lang="en-CA" dirty="0"/>
              <a:t>.</a:t>
            </a:r>
          </a:p>
          <a:p>
            <a:pPr marL="228600" indent="-228600">
              <a:spcAft>
                <a:spcPts val="400"/>
              </a:spcAft>
              <a:buFont typeface="+mj-lt"/>
              <a:buAutoNum type="arabicPeriod"/>
            </a:pPr>
            <a:r>
              <a:rPr lang="en-CA" dirty="0"/>
              <a:t>In the </a:t>
            </a:r>
            <a:r>
              <a:rPr lang="en-CA" b="1" dirty="0"/>
              <a:t>Windows Security</a:t>
            </a:r>
            <a:r>
              <a:rPr lang="en-CA" dirty="0"/>
              <a:t> dialog box, sign in as </a:t>
            </a:r>
            <a:r>
              <a:rPr lang="en-CA" b="1" dirty="0"/>
              <a:t>Contoso\Administrator</a:t>
            </a:r>
            <a:r>
              <a:rPr lang="en-CA" dirty="0"/>
              <a:t> with the password </a:t>
            </a:r>
            <a:r>
              <a:rPr lang="en-CA" b="1" dirty="0"/>
              <a:t>Pa55w.rd</a:t>
            </a:r>
            <a:r>
              <a:rPr lang="en-CA" dirty="0"/>
              <a:t>.</a:t>
            </a:r>
          </a:p>
          <a:p>
            <a:pPr marL="228600" indent="-228600">
              <a:spcAft>
                <a:spcPts val="400"/>
              </a:spcAft>
              <a:buFont typeface="+mj-lt"/>
              <a:buAutoNum type="arabicPeriod"/>
            </a:pPr>
            <a:r>
              <a:rPr lang="en-CA" dirty="0"/>
              <a:t>In </a:t>
            </a:r>
            <a:r>
              <a:rPr lang="en-CA" b="1" dirty="0"/>
              <a:t>Windows Admin Center</a:t>
            </a:r>
            <a:r>
              <a:rPr lang="en-CA" dirty="0"/>
              <a:t>, select </a:t>
            </a:r>
            <a:r>
              <a:rPr lang="en-CA" b="1" dirty="0"/>
              <a:t>SEA-SVR2</a:t>
            </a:r>
            <a:r>
              <a:rPr lang="en-CA" dirty="0"/>
              <a:t>.</a:t>
            </a:r>
          </a:p>
          <a:p>
            <a:pPr marL="228600" indent="-228600">
              <a:spcAft>
                <a:spcPts val="400"/>
              </a:spcAft>
              <a:buFont typeface="+mj-lt"/>
              <a:buAutoNum type="arabicPeriod"/>
            </a:pPr>
            <a:r>
              <a:rPr lang="en-CA" dirty="0"/>
              <a:t>In the </a:t>
            </a:r>
            <a:r>
              <a:rPr lang="en-CA" b="1" dirty="0"/>
              <a:t>Specify your credentials</a:t>
            </a:r>
            <a:r>
              <a:rPr lang="en-CA" dirty="0"/>
              <a:t> dialog box, select </a:t>
            </a:r>
            <a:r>
              <a:rPr lang="en-CA" b="1" dirty="0"/>
              <a:t>Use another account for this connection</a:t>
            </a:r>
            <a:r>
              <a:rPr lang="en-CA" dirty="0"/>
              <a:t>, and then sign in as </a:t>
            </a:r>
            <a:r>
              <a:rPr lang="en-CA" b="1" dirty="0"/>
              <a:t>Contoso\Administrator</a:t>
            </a:r>
            <a:r>
              <a:rPr lang="en-CA" dirty="0"/>
              <a:t> with the password </a:t>
            </a:r>
            <a:r>
              <a:rPr lang="en-CA" b="1" dirty="0"/>
              <a:t>Pa55w.rd</a:t>
            </a:r>
            <a:r>
              <a:rPr lang="en-CA" dirty="0"/>
              <a:t>.</a:t>
            </a:r>
          </a:p>
          <a:p>
            <a:pPr marL="228600" indent="-228600">
              <a:spcAft>
                <a:spcPts val="400"/>
              </a:spcAft>
              <a:buFont typeface="+mj-lt"/>
              <a:buAutoNum type="arabicPeriod"/>
            </a:pPr>
            <a:r>
              <a:rPr lang="en-CA" dirty="0"/>
              <a:t>On the </a:t>
            </a:r>
            <a:r>
              <a:rPr lang="en-CA" b="1" dirty="0"/>
              <a:t>Tools</a:t>
            </a:r>
            <a:r>
              <a:rPr lang="en-CA" dirty="0"/>
              <a:t> pane, select </a:t>
            </a:r>
            <a:r>
              <a:rPr lang="en-CA" b="1" dirty="0"/>
              <a:t>Roles &amp; features</a:t>
            </a:r>
            <a:r>
              <a:rPr lang="en-CA" dirty="0"/>
              <a:t>.</a:t>
            </a:r>
          </a:p>
          <a:p>
            <a:pPr marL="228600" indent="-228600">
              <a:spcAft>
                <a:spcPts val="400"/>
              </a:spcAft>
              <a:buFont typeface="+mj-lt"/>
              <a:buAutoNum type="arabicPeriod"/>
            </a:pPr>
            <a:r>
              <a:rPr lang="en-CA" dirty="0"/>
              <a:t>On the </a:t>
            </a:r>
            <a:r>
              <a:rPr lang="en-CA" b="1" dirty="0"/>
              <a:t>Roles and features</a:t>
            </a:r>
            <a:r>
              <a:rPr lang="en-CA" dirty="0"/>
              <a:t> pane, select the </a:t>
            </a:r>
            <a:r>
              <a:rPr lang="en-CA" b="1" dirty="0"/>
              <a:t>IP Address Management (IPAM) Server</a:t>
            </a:r>
            <a:r>
              <a:rPr lang="en-CA" dirty="0"/>
              <a:t> check box, and then select </a:t>
            </a:r>
            <a:r>
              <a:rPr lang="en-CA" b="1" dirty="0"/>
              <a:t>Install</a:t>
            </a:r>
            <a:r>
              <a:rPr lang="en-CA" dirty="0"/>
              <a:t>.</a:t>
            </a:r>
          </a:p>
          <a:p>
            <a:pPr marL="228600" indent="-228600">
              <a:spcAft>
                <a:spcPts val="400"/>
              </a:spcAft>
              <a:buFont typeface="+mj-lt"/>
              <a:buAutoNum type="arabicPeriod"/>
            </a:pPr>
            <a:r>
              <a:rPr lang="en-CA" dirty="0"/>
              <a:t>In the </a:t>
            </a:r>
            <a:r>
              <a:rPr lang="en-CA" b="1" dirty="0"/>
              <a:t>Install Roles and Features</a:t>
            </a:r>
            <a:r>
              <a:rPr lang="en-CA" dirty="0"/>
              <a:t> dialog box, select </a:t>
            </a:r>
            <a:r>
              <a:rPr lang="en-CA" b="1" dirty="0"/>
              <a:t>Yes</a:t>
            </a:r>
            <a:r>
              <a:rPr lang="en-CA" dirty="0"/>
              <a:t>.</a:t>
            </a:r>
          </a:p>
          <a:p>
            <a:pPr marL="228600" indent="-228600">
              <a:spcAft>
                <a:spcPts val="400"/>
              </a:spcAft>
              <a:buFont typeface="+mj-lt"/>
              <a:buAutoNum type="arabicPeriod"/>
            </a:pPr>
            <a:r>
              <a:rPr lang="en-CA" dirty="0"/>
              <a:t>Wait until a notification appears indicating that the IP Address Management (IPAM) Server role is installed.</a:t>
            </a:r>
          </a:p>
          <a:p>
            <a:pPr marL="0" indent="0">
              <a:spcAft>
                <a:spcPts val="400"/>
              </a:spcAft>
              <a:buFont typeface="+mj-lt"/>
              <a:buNone/>
            </a:pPr>
            <a:r>
              <a:rPr lang="en-CA" b="1" dirty="0"/>
              <a:t>Install the IPAM Client feature</a:t>
            </a:r>
          </a:p>
          <a:p>
            <a:pPr marL="228600" indent="-228600">
              <a:spcAft>
                <a:spcPts val="400"/>
              </a:spcAft>
              <a:buFont typeface="+mj-lt"/>
              <a:buAutoNum type="arabicPeriod"/>
            </a:pPr>
            <a:r>
              <a:rPr lang="en-CA" dirty="0"/>
              <a:t>In Microsoft Edge, select </a:t>
            </a:r>
            <a:r>
              <a:rPr lang="en-CA" b="1" dirty="0"/>
              <a:t>Windows Admin Center</a:t>
            </a:r>
            <a:r>
              <a:rPr lang="en-CA" dirty="0"/>
              <a:t>, and then select </a:t>
            </a:r>
            <a:r>
              <a:rPr lang="en-CA" b="1" u="sng" dirty="0">
                <a:hlinkClick r:id="rId3" tooltip="http://sea-adm1.contso.com"/>
              </a:rPr>
              <a:t>sea-adm1.contso.com</a:t>
            </a:r>
            <a:r>
              <a:rPr lang="en-CA" b="1" dirty="0"/>
              <a:t> [Gateway]</a:t>
            </a:r>
            <a:r>
              <a:rPr lang="en-CA" dirty="0"/>
              <a:t>.</a:t>
            </a:r>
          </a:p>
          <a:p>
            <a:pPr marL="228600" indent="-228600">
              <a:spcAft>
                <a:spcPts val="400"/>
              </a:spcAft>
              <a:buFont typeface="+mj-lt"/>
              <a:buAutoNum type="arabicPeriod"/>
            </a:pPr>
            <a:r>
              <a:rPr lang="en-CA" dirty="0"/>
              <a:t>On the </a:t>
            </a:r>
            <a:r>
              <a:rPr lang="en-CA" b="1" dirty="0"/>
              <a:t>Tools</a:t>
            </a:r>
            <a:r>
              <a:rPr lang="en-CA" dirty="0"/>
              <a:t> pane, select </a:t>
            </a:r>
            <a:r>
              <a:rPr lang="en-CA" b="1" dirty="0"/>
              <a:t>Roles &amp; features</a:t>
            </a:r>
            <a:r>
              <a:rPr lang="en-CA" dirty="0"/>
              <a:t>.</a:t>
            </a:r>
          </a:p>
          <a:p>
            <a:pPr marL="228600" indent="-228600">
              <a:spcAft>
                <a:spcPts val="400"/>
              </a:spcAft>
              <a:buFont typeface="+mj-lt"/>
              <a:buAutoNum type="arabicPeriod"/>
            </a:pPr>
            <a:r>
              <a:rPr lang="en-CA" dirty="0"/>
              <a:t>On the </a:t>
            </a:r>
            <a:r>
              <a:rPr lang="en-CA" b="1" dirty="0"/>
              <a:t>Roles and features</a:t>
            </a:r>
            <a:r>
              <a:rPr lang="en-CA" dirty="0"/>
              <a:t> pane, move to </a:t>
            </a:r>
            <a:r>
              <a:rPr lang="en-CA" b="1" dirty="0"/>
              <a:t>Features</a:t>
            </a:r>
            <a:r>
              <a:rPr lang="en-CA" dirty="0"/>
              <a:t>, expand </a:t>
            </a:r>
            <a:r>
              <a:rPr lang="en-CA" b="1" dirty="0"/>
              <a:t>Remote Server Administration Tools</a:t>
            </a:r>
            <a:r>
              <a:rPr lang="en-CA" dirty="0"/>
              <a:t>, expand </a:t>
            </a:r>
            <a:r>
              <a:rPr lang="en-CA" b="1" dirty="0"/>
              <a:t>Feature Administration Tools</a:t>
            </a:r>
            <a:r>
              <a:rPr lang="en-CA" dirty="0"/>
              <a:t>, select the </a:t>
            </a:r>
            <a:r>
              <a:rPr lang="en-CA" b="1" dirty="0"/>
              <a:t>IP Address Management (IPAM) Client</a:t>
            </a:r>
            <a:r>
              <a:rPr lang="en-CA" dirty="0"/>
              <a:t> check box, and then select </a:t>
            </a:r>
            <a:r>
              <a:rPr lang="en-CA" b="1" dirty="0"/>
              <a:t>Install</a:t>
            </a:r>
            <a:r>
              <a:rPr lang="en-CA" dirty="0"/>
              <a:t>.</a:t>
            </a:r>
          </a:p>
          <a:p>
            <a:pPr marL="228600" indent="-228600">
              <a:spcAft>
                <a:spcPts val="400"/>
              </a:spcAft>
              <a:buFont typeface="+mj-lt"/>
              <a:buAutoNum type="arabicPeriod"/>
            </a:pPr>
            <a:r>
              <a:rPr lang="en-CA" dirty="0"/>
              <a:t>In the </a:t>
            </a:r>
            <a:r>
              <a:rPr lang="en-CA" b="1" dirty="0"/>
              <a:t>Install Roles and Features</a:t>
            </a:r>
            <a:r>
              <a:rPr lang="en-CA" dirty="0"/>
              <a:t> dialog box, select </a:t>
            </a:r>
            <a:r>
              <a:rPr lang="en-CA" b="1" dirty="0"/>
              <a:t>Yes</a:t>
            </a:r>
            <a:r>
              <a:rPr lang="en-CA" dirty="0"/>
              <a:t>.</a:t>
            </a:r>
          </a:p>
          <a:p>
            <a:pPr marL="228600" indent="-228600">
              <a:spcAft>
                <a:spcPts val="400"/>
              </a:spcAft>
              <a:buFont typeface="+mj-lt"/>
              <a:buAutoNum type="arabicPeriod"/>
            </a:pPr>
            <a:r>
              <a:rPr lang="en-CA" dirty="0"/>
              <a:t>Select </a:t>
            </a:r>
            <a:r>
              <a:rPr lang="en-CA" b="1" dirty="0"/>
              <a:t>Start</a:t>
            </a:r>
            <a:r>
              <a:rPr lang="en-CA" dirty="0"/>
              <a:t>, and then select </a:t>
            </a:r>
            <a:r>
              <a:rPr lang="en-CA" b="1" dirty="0"/>
              <a:t>Server Manager</a:t>
            </a:r>
            <a:r>
              <a:rPr lang="en-CA" dirty="0"/>
              <a:t>.</a:t>
            </a:r>
          </a:p>
          <a:p>
            <a:pPr marL="0" indent="0">
              <a:spcAft>
                <a:spcPts val="400"/>
              </a:spcAft>
              <a:buFont typeface="+mj-lt"/>
              <a:buNone/>
            </a:pPr>
            <a:r>
              <a:rPr lang="en-CA" b="1" dirty="0"/>
              <a:t>Provision the IPAM server</a:t>
            </a:r>
          </a:p>
          <a:p>
            <a:pPr marL="228600" indent="-228600">
              <a:spcAft>
                <a:spcPts val="400"/>
              </a:spcAft>
              <a:buFont typeface="+mj-lt"/>
              <a:buAutoNum type="arabicPeriod"/>
            </a:pPr>
            <a:r>
              <a:rPr lang="en-CA" dirty="0"/>
              <a:t>In </a:t>
            </a:r>
            <a:r>
              <a:rPr lang="en-CA" b="1" dirty="0"/>
              <a:t>Server Manager</a:t>
            </a:r>
            <a:r>
              <a:rPr lang="en-CA" dirty="0"/>
              <a:t>, on the </a:t>
            </a:r>
            <a:r>
              <a:rPr lang="en-CA" b="1" dirty="0"/>
              <a:t>navigation</a:t>
            </a:r>
            <a:r>
              <a:rPr lang="en-CA" dirty="0"/>
              <a:t> pane, select </a:t>
            </a:r>
            <a:r>
              <a:rPr lang="en-CA" b="1" dirty="0"/>
              <a:t>IPAM</a:t>
            </a:r>
            <a:r>
              <a:rPr lang="en-CA" dirty="0"/>
              <a:t>, and then select </a:t>
            </a:r>
            <a:r>
              <a:rPr lang="en-CA" b="1" dirty="0"/>
              <a:t>Connect to IPAM server</a:t>
            </a:r>
            <a:r>
              <a:rPr lang="en-CA" dirty="0"/>
              <a:t>.</a:t>
            </a:r>
          </a:p>
          <a:p>
            <a:pPr marL="228600" indent="-228600">
              <a:spcAft>
                <a:spcPts val="400"/>
              </a:spcAft>
              <a:buFont typeface="+mj-lt"/>
              <a:buAutoNum type="arabicPeriod"/>
            </a:pPr>
            <a:r>
              <a:rPr lang="en-CA" dirty="0"/>
              <a:t>In the </a:t>
            </a:r>
            <a:r>
              <a:rPr lang="en-CA" b="1" dirty="0"/>
              <a:t>Connect to an IPAM server</a:t>
            </a:r>
            <a:r>
              <a:rPr lang="en-CA" dirty="0"/>
              <a:t> dialog box, select </a:t>
            </a:r>
            <a:r>
              <a:rPr lang="en-CA" b="1" u="sng" dirty="0">
                <a:hlinkClick r:id="rId4" tooltip="http://SEA-SVR2.Contoso.com"/>
              </a:rPr>
              <a:t>SEA-SVR2.Contoso.com</a:t>
            </a:r>
            <a:r>
              <a:rPr lang="en-CA" dirty="0"/>
              <a:t>, and then select </a:t>
            </a:r>
            <a:r>
              <a:rPr lang="en-CA" b="1" dirty="0"/>
              <a:t>OK</a:t>
            </a:r>
            <a:r>
              <a:rPr lang="en-CA" dirty="0"/>
              <a:t>.</a:t>
            </a:r>
          </a:p>
          <a:p>
            <a:pPr marL="228600" indent="-228600">
              <a:spcAft>
                <a:spcPts val="400"/>
              </a:spcAft>
              <a:buFont typeface="+mj-lt"/>
              <a:buAutoNum type="arabicPeriod"/>
            </a:pPr>
            <a:r>
              <a:rPr lang="en-CA" dirty="0"/>
              <a:t>Select </a:t>
            </a:r>
            <a:r>
              <a:rPr lang="en-CA" b="1" dirty="0"/>
              <a:t>Provision the IPAM server</a:t>
            </a:r>
            <a:r>
              <a:rPr lang="en-CA" dirty="0"/>
              <a:t>.</a:t>
            </a:r>
          </a:p>
          <a:p>
            <a:pPr marL="228600" indent="-228600">
              <a:spcAft>
                <a:spcPts val="400"/>
              </a:spcAft>
              <a:buFont typeface="+mj-lt"/>
              <a:buAutoNum type="arabicPeriod"/>
            </a:pPr>
            <a:r>
              <a:rPr lang="en-CA" dirty="0"/>
              <a:t>In the </a:t>
            </a:r>
            <a:r>
              <a:rPr lang="en-CA" b="1" dirty="0"/>
              <a:t>Provision IPAM</a:t>
            </a:r>
            <a:r>
              <a:rPr lang="en-CA" dirty="0"/>
              <a:t> window, on the </a:t>
            </a:r>
            <a:r>
              <a:rPr lang="en-CA" b="1" dirty="0"/>
              <a:t>Before you begin</a:t>
            </a:r>
            <a:r>
              <a:rPr lang="en-CA" dirty="0"/>
              <a:t> screen, select </a:t>
            </a:r>
            <a:r>
              <a:rPr lang="en-CA" b="1" dirty="0"/>
              <a:t>Next</a:t>
            </a:r>
            <a:r>
              <a:rPr lang="en-CA" dirty="0"/>
              <a:t>.</a:t>
            </a:r>
          </a:p>
          <a:p>
            <a:pPr marL="228600" indent="-228600">
              <a:spcAft>
                <a:spcPts val="400"/>
              </a:spcAft>
              <a:buFont typeface="+mj-lt"/>
              <a:buAutoNum type="arabicPeriod"/>
            </a:pPr>
            <a:r>
              <a:rPr lang="en-CA" dirty="0"/>
              <a:t>On the </a:t>
            </a:r>
            <a:r>
              <a:rPr lang="en-CA" b="1" dirty="0"/>
              <a:t>Configure database</a:t>
            </a:r>
            <a:r>
              <a:rPr lang="en-CA" dirty="0"/>
              <a:t> screen, select </a:t>
            </a:r>
            <a:r>
              <a:rPr lang="en-CA" b="1" dirty="0"/>
              <a:t>Windows Internal Database (WID)</a:t>
            </a:r>
            <a:r>
              <a:rPr lang="en-CA" dirty="0"/>
              <a:t>, and then select </a:t>
            </a:r>
            <a:r>
              <a:rPr lang="en-CA" b="1" dirty="0"/>
              <a:t>Next</a:t>
            </a:r>
            <a:r>
              <a:rPr lang="en-CA" dirty="0"/>
              <a:t>.</a:t>
            </a:r>
          </a:p>
          <a:p>
            <a:pPr marL="228600" indent="-228600">
              <a:spcAft>
                <a:spcPts val="400"/>
              </a:spcAft>
              <a:buFont typeface="+mj-lt"/>
              <a:buAutoNum type="arabicPeriod"/>
            </a:pPr>
            <a:r>
              <a:rPr lang="en-CA" dirty="0"/>
              <a:t>On the </a:t>
            </a:r>
            <a:r>
              <a:rPr lang="en-CA" b="1" dirty="0"/>
              <a:t>Select provisioning method</a:t>
            </a:r>
            <a:r>
              <a:rPr lang="en-CA" dirty="0"/>
              <a:t> screen, select </a:t>
            </a:r>
            <a:r>
              <a:rPr lang="en-CA" b="1" dirty="0"/>
              <a:t>Group Policy Based</a:t>
            </a:r>
            <a:r>
              <a:rPr lang="en-CA" dirty="0"/>
              <a:t>.</a:t>
            </a:r>
          </a:p>
          <a:p>
            <a:pPr marL="228600" indent="-228600">
              <a:spcAft>
                <a:spcPts val="400"/>
              </a:spcAft>
              <a:buFont typeface="+mj-lt"/>
              <a:buAutoNum type="arabicPeriod"/>
            </a:pPr>
            <a:r>
              <a:rPr lang="en-CA" dirty="0"/>
              <a:t>In the </a:t>
            </a:r>
            <a:r>
              <a:rPr lang="en-CA" b="1" dirty="0"/>
              <a:t>GPO name prefix</a:t>
            </a:r>
            <a:r>
              <a:rPr lang="en-CA" dirty="0"/>
              <a:t> box, enter </a:t>
            </a:r>
            <a:r>
              <a:rPr lang="en-CA" b="1" dirty="0"/>
              <a:t>IPAM</a:t>
            </a:r>
            <a:r>
              <a:rPr lang="en-CA" dirty="0"/>
              <a:t>, and then select </a:t>
            </a:r>
            <a:r>
              <a:rPr lang="en-CA" b="1" dirty="0"/>
              <a:t>Next</a:t>
            </a:r>
            <a:r>
              <a:rPr lang="en-CA" dirty="0"/>
              <a:t>.</a:t>
            </a:r>
          </a:p>
          <a:p>
            <a:pPr marL="228600" indent="-228600">
              <a:spcAft>
                <a:spcPts val="400"/>
              </a:spcAft>
              <a:buFont typeface="+mj-lt"/>
              <a:buAutoNum type="arabicPeriod"/>
            </a:pPr>
            <a:r>
              <a:rPr lang="en-CA" dirty="0"/>
              <a:t>On the </a:t>
            </a:r>
            <a:r>
              <a:rPr lang="en-CA" b="1" dirty="0"/>
              <a:t>Summary</a:t>
            </a:r>
            <a:r>
              <a:rPr lang="en-CA" dirty="0"/>
              <a:t> screen, observe the information, and then select </a:t>
            </a:r>
            <a:r>
              <a:rPr lang="en-CA" b="1" dirty="0"/>
              <a:t>Apply</a:t>
            </a:r>
            <a:r>
              <a:rPr lang="en-CA" dirty="0"/>
              <a:t>.</a:t>
            </a:r>
          </a:p>
          <a:p>
            <a:pPr marL="228600" indent="-228600">
              <a:spcAft>
                <a:spcPts val="400"/>
              </a:spcAft>
              <a:buFont typeface="+mj-lt"/>
              <a:buAutoNum type="arabicPeriod"/>
            </a:pPr>
            <a:r>
              <a:rPr lang="en-CA" dirty="0"/>
              <a:t>On the </a:t>
            </a:r>
            <a:r>
              <a:rPr lang="en-CA" b="1" dirty="0"/>
              <a:t>Completion</a:t>
            </a:r>
            <a:r>
              <a:rPr lang="en-CA" dirty="0"/>
              <a:t> screen, observe the information, and then select </a:t>
            </a:r>
            <a:r>
              <a:rPr lang="en-CA" b="1" dirty="0"/>
              <a:t>Close</a:t>
            </a:r>
            <a:r>
              <a:rPr lang="en-CA" dirty="0"/>
              <a:t>.</a:t>
            </a:r>
          </a:p>
          <a:p>
            <a:pPr marL="0" indent="0" algn="l">
              <a:spcAft>
                <a:spcPts val="400"/>
              </a:spcAft>
              <a:buFont typeface="+mj-lt"/>
              <a:buNone/>
            </a:pPr>
            <a:r>
              <a:rPr lang="en-US" i="1" dirty="0"/>
              <a:t>(Demonstration continues on the next slide)</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40</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416518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Aft>
                <a:spcPts val="400"/>
              </a:spcAft>
              <a:buClrTx/>
              <a:buSzTx/>
              <a:buFont typeface="+mj-lt"/>
              <a:buNone/>
              <a:tabLst/>
              <a:defRPr/>
            </a:pPr>
            <a:r>
              <a:rPr lang="en-CA" i="1" dirty="0"/>
              <a:t>(Continued from previous slide)</a:t>
            </a:r>
            <a:endParaRPr lang="en-CA" b="1" dirty="0"/>
          </a:p>
          <a:p>
            <a:pPr marL="0" indent="0">
              <a:spcAft>
                <a:spcPts val="400"/>
              </a:spcAft>
              <a:buFont typeface="+mj-lt"/>
              <a:buNone/>
            </a:pPr>
            <a:r>
              <a:rPr lang="en-CA" b="1" dirty="0"/>
              <a:t>Create the IPAM GPOs</a:t>
            </a:r>
          </a:p>
          <a:p>
            <a:pPr marL="228600" indent="-228600">
              <a:spcAft>
                <a:spcPts val="400"/>
              </a:spcAft>
              <a:buFont typeface="+mj-lt"/>
              <a:buAutoNum type="arabicPeriod"/>
            </a:pPr>
            <a:r>
              <a:rPr lang="en-CA" dirty="0"/>
              <a:t>Select </a:t>
            </a:r>
            <a:r>
              <a:rPr lang="en-CA" b="1" dirty="0"/>
              <a:t>Start</a:t>
            </a:r>
            <a:r>
              <a:rPr lang="en-CA" dirty="0"/>
              <a:t>, and then select </a:t>
            </a:r>
            <a:r>
              <a:rPr lang="en-CA" b="1" dirty="0"/>
              <a:t>Windows PowerShell</a:t>
            </a:r>
            <a:r>
              <a:rPr lang="en-CA" dirty="0"/>
              <a:t>.</a:t>
            </a:r>
          </a:p>
          <a:p>
            <a:pPr marL="228600" indent="-228600">
              <a:spcAft>
                <a:spcPts val="400"/>
              </a:spcAft>
              <a:buFont typeface="+mj-lt"/>
              <a:buAutoNum type="arabicPeriod"/>
            </a:pPr>
            <a:r>
              <a:rPr lang="en-CA" dirty="0"/>
              <a:t>At the Windows PowerShell prompt, enter the following, and then select Enter:</a:t>
            </a:r>
          </a:p>
          <a:p>
            <a:pPr marL="226708" lvl="2" indent="0">
              <a:spcAft>
                <a:spcPts val="400"/>
              </a:spcAft>
              <a:buNone/>
            </a:pPr>
            <a:r>
              <a:rPr lang="en-CA" sz="1100" b="1" dirty="0">
                <a:latin typeface="Corbel" panose="020B0503020204020204" pitchFamily="34" charset="0"/>
              </a:rPr>
              <a:t>Invoke-IpamGpoProvisioning -Domain contoso.com -GpoPrefixName IPAM -IpamServerFqdn sea-svr2.contoso.com </a:t>
            </a:r>
          </a:p>
          <a:p>
            <a:pPr marL="228600" indent="-228600">
              <a:spcAft>
                <a:spcPts val="400"/>
              </a:spcAft>
              <a:buFont typeface="+mj-lt"/>
              <a:buAutoNum type="arabicPeriod"/>
            </a:pPr>
            <a:r>
              <a:rPr lang="en-CA" dirty="0"/>
              <a:t>Observe the information about creating the GPOs, select </a:t>
            </a:r>
            <a:r>
              <a:rPr lang="en-CA" b="1" dirty="0"/>
              <a:t>Y</a:t>
            </a:r>
            <a:r>
              <a:rPr lang="en-CA" dirty="0"/>
              <a:t> to confirm, and then select </a:t>
            </a:r>
            <a:r>
              <a:rPr lang="en-CA" b="1" dirty="0"/>
              <a:t>Enter</a:t>
            </a:r>
            <a:r>
              <a:rPr lang="en-CA" dirty="0"/>
              <a:t>.</a:t>
            </a:r>
          </a:p>
          <a:p>
            <a:pPr marL="228600" indent="-228600">
              <a:spcAft>
                <a:spcPts val="400"/>
              </a:spcAft>
              <a:buFont typeface="+mj-lt"/>
              <a:buAutoNum type="arabicPeriod"/>
            </a:pPr>
            <a:r>
              <a:rPr lang="en-CA" dirty="0"/>
              <a:t>Read the information about removing permissions, select </a:t>
            </a:r>
            <a:r>
              <a:rPr lang="en-CA" b="1" dirty="0"/>
              <a:t>Y</a:t>
            </a:r>
            <a:r>
              <a:rPr lang="en-CA" dirty="0"/>
              <a:t> to confirm, and then select </a:t>
            </a:r>
            <a:r>
              <a:rPr lang="en-CA" b="1" dirty="0"/>
              <a:t>Enter</a:t>
            </a:r>
            <a:r>
              <a:rPr lang="en-CA" dirty="0"/>
              <a:t> three times.</a:t>
            </a:r>
          </a:p>
          <a:p>
            <a:pPr marL="228600" indent="-228600">
              <a:spcAft>
                <a:spcPts val="400"/>
              </a:spcAft>
              <a:buFont typeface="+mj-lt"/>
              <a:buAutoNum type="arabicPeriod"/>
            </a:pPr>
            <a:r>
              <a:rPr lang="en-CA" dirty="0"/>
              <a:t>To confirm that the IPAM GPOs were created, at the Windows PowerShell prompt, enter the following, and then select Enter:</a:t>
            </a:r>
          </a:p>
          <a:p>
            <a:pPr marL="226708" lvl="2" indent="0">
              <a:spcAft>
                <a:spcPts val="400"/>
              </a:spcAft>
              <a:buNone/>
            </a:pPr>
            <a:r>
              <a:rPr lang="en-CA" sz="1100" b="1" dirty="0">
                <a:latin typeface="Corbel" panose="020B0503020204020204" pitchFamily="34" charset="0"/>
              </a:rPr>
              <a:t>Get-GPO -All | FL DisplayName </a:t>
            </a:r>
          </a:p>
          <a:p>
            <a:pPr marL="228600" indent="-228600">
              <a:spcAft>
                <a:spcPts val="400"/>
              </a:spcAft>
              <a:buFont typeface="+mj-lt"/>
              <a:buAutoNum type="arabicPeriod"/>
            </a:pPr>
            <a:r>
              <a:rPr lang="en-CA" dirty="0"/>
              <a:t>Close the Windows PowerShell prompt.</a:t>
            </a:r>
          </a:p>
          <a:p>
            <a:pPr>
              <a:spcAft>
                <a:spcPts val="400"/>
              </a:spcAft>
            </a:pPr>
            <a:r>
              <a:rPr lang="en-CA" b="1" dirty="0"/>
              <a:t>Add the server to IPAM and view IPAM data</a:t>
            </a:r>
          </a:p>
          <a:p>
            <a:pPr marL="228600" marR="0" lvl="0" indent="-228600" algn="l" defTabSz="932742" rtl="0" eaLnBrk="1" fontAlgn="auto" latinLnBrk="0" hangingPunct="1">
              <a:lnSpc>
                <a:spcPct val="90000"/>
              </a:lnSpc>
              <a:spcAft>
                <a:spcPts val="400"/>
              </a:spcAft>
              <a:buClrTx/>
              <a:buSzTx/>
              <a:buFont typeface="+mj-lt"/>
              <a:buAutoNum type="arabicPeriod"/>
              <a:tabLst/>
              <a:defRPr/>
            </a:pPr>
            <a:r>
              <a:rPr lang="en-CA" sz="1000" kern="1200" baseline="0" dirty="0">
                <a:solidFill>
                  <a:schemeClr val="tx1"/>
                </a:solidFill>
                <a:latin typeface="Segoe UI" panose="020B0502040204020203" pitchFamily="34" charset="0"/>
                <a:ea typeface="+mn-ea"/>
                <a:cs typeface="+mn-cs"/>
              </a:rPr>
              <a:t>In</a:t>
            </a:r>
            <a:r>
              <a:rPr lang="en-CA" dirty="0"/>
              <a:t> </a:t>
            </a:r>
            <a:r>
              <a:rPr lang="en-CA" b="1" dirty="0"/>
              <a:t>Server Manager</a:t>
            </a:r>
            <a:r>
              <a:rPr lang="en-CA" dirty="0"/>
              <a:t>, select </a:t>
            </a:r>
            <a:r>
              <a:rPr lang="en-CA" b="1" dirty="0"/>
              <a:t>Configure server discovery</a:t>
            </a:r>
            <a:r>
              <a:rPr lang="en-CA" dirty="0"/>
              <a:t>.</a:t>
            </a:r>
          </a:p>
          <a:p>
            <a:pPr marL="228600" indent="-228600">
              <a:spcAft>
                <a:spcPts val="400"/>
              </a:spcAft>
              <a:buFont typeface="+mj-lt"/>
              <a:buAutoNum type="arabicPeriod"/>
            </a:pPr>
            <a:r>
              <a:rPr lang="en-CA" dirty="0"/>
              <a:t>In the </a:t>
            </a:r>
            <a:r>
              <a:rPr lang="en-CA" b="1" dirty="0"/>
              <a:t>Configure Server Discovery</a:t>
            </a:r>
            <a:r>
              <a:rPr lang="en-CA" dirty="0"/>
              <a:t> dialog box, select </a:t>
            </a:r>
            <a:r>
              <a:rPr lang="en-CA" b="1" dirty="0"/>
              <a:t>Get forests</a:t>
            </a:r>
            <a:r>
              <a:rPr lang="en-CA" dirty="0"/>
              <a:t>.</a:t>
            </a:r>
          </a:p>
          <a:p>
            <a:pPr marL="228600" indent="-228600">
              <a:spcAft>
                <a:spcPts val="400"/>
              </a:spcAft>
              <a:buFont typeface="+mj-lt"/>
              <a:buAutoNum type="arabicPeriod"/>
            </a:pPr>
            <a:r>
              <a:rPr lang="en-CA" dirty="0"/>
              <a:t>Read the information in the dialog box, select </a:t>
            </a:r>
            <a:r>
              <a:rPr lang="en-CA" b="1" dirty="0"/>
              <a:t>OK</a:t>
            </a:r>
            <a:r>
              <a:rPr lang="en-CA" dirty="0"/>
              <a:t>, and then select </a:t>
            </a:r>
            <a:r>
              <a:rPr lang="en-CA" b="1" dirty="0"/>
              <a:t>Cancel</a:t>
            </a:r>
            <a:r>
              <a:rPr lang="en-CA" dirty="0"/>
              <a:t>.</a:t>
            </a:r>
          </a:p>
          <a:p>
            <a:pPr marL="228600" indent="-228600">
              <a:spcAft>
                <a:spcPts val="400"/>
              </a:spcAft>
              <a:buFont typeface="+mj-lt"/>
              <a:buAutoNum type="arabicPeriod"/>
            </a:pPr>
            <a:r>
              <a:rPr lang="en-CA" dirty="0"/>
              <a:t>In </a:t>
            </a:r>
            <a:r>
              <a:rPr lang="en-CA" b="1" dirty="0"/>
              <a:t>Server Manager</a:t>
            </a:r>
            <a:r>
              <a:rPr lang="en-CA" dirty="0"/>
              <a:t>, select </a:t>
            </a:r>
            <a:r>
              <a:rPr lang="en-CA" b="1" dirty="0"/>
              <a:t>Configure server discovery</a:t>
            </a:r>
            <a:r>
              <a:rPr lang="en-CA" dirty="0"/>
              <a:t>.</a:t>
            </a:r>
          </a:p>
          <a:p>
            <a:pPr marL="228600" indent="-228600">
              <a:spcAft>
                <a:spcPts val="400"/>
              </a:spcAft>
              <a:buFont typeface="+mj-lt"/>
              <a:buAutoNum type="arabicPeriod"/>
            </a:pPr>
            <a:r>
              <a:rPr lang="en-CA" dirty="0"/>
              <a:t>In the </a:t>
            </a:r>
            <a:r>
              <a:rPr lang="en-CA" b="1" dirty="0"/>
              <a:t>Configure Server Discovery</a:t>
            </a:r>
            <a:r>
              <a:rPr lang="en-CA" dirty="0"/>
              <a:t> dialog box, select </a:t>
            </a:r>
            <a:r>
              <a:rPr lang="en-CA" b="1" dirty="0"/>
              <a:t>Add</a:t>
            </a:r>
            <a:r>
              <a:rPr lang="en-CA" dirty="0"/>
              <a:t>, and then select </a:t>
            </a:r>
            <a:r>
              <a:rPr lang="en-CA" b="1" dirty="0"/>
              <a:t>OK</a:t>
            </a:r>
            <a:r>
              <a:rPr lang="en-CA" dirty="0"/>
              <a:t>.</a:t>
            </a:r>
          </a:p>
          <a:p>
            <a:pPr marL="228600" indent="-228600">
              <a:spcAft>
                <a:spcPts val="400"/>
              </a:spcAft>
              <a:buFont typeface="+mj-lt"/>
              <a:buAutoNum type="arabicPeriod"/>
            </a:pPr>
            <a:r>
              <a:rPr lang="en-CA" dirty="0"/>
              <a:t>In </a:t>
            </a:r>
            <a:r>
              <a:rPr lang="en-CA" b="1" dirty="0"/>
              <a:t>Server Manager</a:t>
            </a:r>
            <a:r>
              <a:rPr lang="en-CA" dirty="0"/>
              <a:t>, start server discovery and wait for a notification that discovery servers are based on the current time.</a:t>
            </a:r>
          </a:p>
          <a:p>
            <a:pPr marL="228600" indent="-228600">
              <a:spcAft>
                <a:spcPts val="400"/>
              </a:spcAft>
              <a:buFont typeface="+mj-lt"/>
              <a:buAutoNum type="arabicPeriod"/>
            </a:pPr>
            <a:r>
              <a:rPr lang="en-CA" dirty="0"/>
              <a:t>Select </a:t>
            </a:r>
            <a:r>
              <a:rPr lang="en-CA" b="1" dirty="0"/>
              <a:t>Select or add servers to manage and verify IPAM access</a:t>
            </a:r>
            <a:r>
              <a:rPr lang="en-CA" dirty="0"/>
              <a:t>.</a:t>
            </a:r>
          </a:p>
          <a:p>
            <a:pPr marL="228600" indent="-228600">
              <a:spcAft>
                <a:spcPts val="400"/>
              </a:spcAft>
              <a:buFont typeface="+mj-lt"/>
              <a:buAutoNum type="arabicPeriod"/>
            </a:pPr>
            <a:r>
              <a:rPr lang="en-CA" dirty="0"/>
              <a:t>In the </a:t>
            </a:r>
            <a:r>
              <a:rPr lang="en-CA" b="1" dirty="0"/>
              <a:t>IPv4</a:t>
            </a:r>
            <a:r>
              <a:rPr lang="en-CA" dirty="0"/>
              <a:t> area, right-click </a:t>
            </a:r>
            <a:r>
              <a:rPr lang="en-CA" b="1" dirty="0"/>
              <a:t>SEA-DC1</a:t>
            </a:r>
            <a:r>
              <a:rPr lang="en-CA" dirty="0"/>
              <a:t> (or activate the context menu), and then select </a:t>
            </a:r>
            <a:r>
              <a:rPr lang="en-CA" b="1" dirty="0"/>
              <a:t>Edit Server</a:t>
            </a:r>
            <a:r>
              <a:rPr lang="en-CA" dirty="0"/>
              <a:t>.</a:t>
            </a:r>
          </a:p>
          <a:p>
            <a:pPr marL="228600" indent="-228600">
              <a:spcAft>
                <a:spcPts val="400"/>
              </a:spcAft>
              <a:buFont typeface="+mj-lt"/>
              <a:buAutoNum type="arabicPeriod"/>
            </a:pPr>
            <a:r>
              <a:rPr lang="en-CA" dirty="0"/>
              <a:t>In the </a:t>
            </a:r>
            <a:r>
              <a:rPr lang="en-CA" b="1" dirty="0"/>
              <a:t>Add or Edit Server</a:t>
            </a:r>
            <a:r>
              <a:rPr lang="en-CA" dirty="0"/>
              <a:t> dialog box, in the </a:t>
            </a:r>
            <a:r>
              <a:rPr lang="en-CA" b="1" dirty="0"/>
              <a:t>Server enter</a:t>
            </a:r>
            <a:r>
              <a:rPr lang="en-CA" dirty="0"/>
              <a:t> box, select the </a:t>
            </a:r>
            <a:r>
              <a:rPr lang="en-CA" b="1" dirty="0"/>
              <a:t>DC</a:t>
            </a:r>
            <a:r>
              <a:rPr lang="en-CA" dirty="0"/>
              <a:t> check box, select the </a:t>
            </a:r>
            <a:r>
              <a:rPr lang="en-CA" b="1" dirty="0"/>
              <a:t>DNS server </a:t>
            </a:r>
            <a:r>
              <a:rPr lang="en-CA" dirty="0"/>
              <a:t>check box, and then select the </a:t>
            </a:r>
            <a:r>
              <a:rPr lang="en-CA" b="1" dirty="0"/>
              <a:t>DHCP server</a:t>
            </a:r>
            <a:r>
              <a:rPr lang="en-CA" dirty="0"/>
              <a:t> check box.</a:t>
            </a:r>
          </a:p>
          <a:p>
            <a:pPr marL="228600" indent="-228600">
              <a:spcAft>
                <a:spcPts val="400"/>
              </a:spcAft>
              <a:buFont typeface="+mj-lt"/>
              <a:buAutoNum type="arabicPeriod"/>
            </a:pPr>
            <a:r>
              <a:rPr lang="en-CA" dirty="0"/>
              <a:t>In the </a:t>
            </a:r>
            <a:r>
              <a:rPr lang="en-CA" b="1" dirty="0"/>
              <a:t>Manageability status</a:t>
            </a:r>
            <a:r>
              <a:rPr lang="en-CA" dirty="0"/>
              <a:t> box, select </a:t>
            </a:r>
            <a:r>
              <a:rPr lang="en-CA" b="1" dirty="0"/>
              <a:t>Managed</a:t>
            </a:r>
            <a:r>
              <a:rPr lang="en-CA" dirty="0"/>
              <a:t>, and then select </a:t>
            </a:r>
            <a:r>
              <a:rPr lang="en-CA" b="1" dirty="0"/>
              <a:t>OK</a:t>
            </a:r>
            <a:r>
              <a:rPr lang="en-CA" dirty="0"/>
              <a:t>.</a:t>
            </a:r>
          </a:p>
          <a:p>
            <a:pPr marL="228600" indent="-228600">
              <a:spcAft>
                <a:spcPts val="400"/>
              </a:spcAft>
              <a:buFont typeface="+mj-lt"/>
              <a:buAutoNum type="arabicPeriod"/>
            </a:pPr>
            <a:r>
              <a:rPr lang="en-CA" dirty="0"/>
              <a:t>In </a:t>
            </a:r>
            <a:r>
              <a:rPr lang="en-CA" b="1" dirty="0"/>
              <a:t>Windows Admin Center</a:t>
            </a:r>
            <a:r>
              <a:rPr lang="en-CA" dirty="0"/>
              <a:t>, select </a:t>
            </a:r>
            <a:r>
              <a:rPr lang="en-CA" b="1" dirty="0"/>
              <a:t>Windows Admin Center</a:t>
            </a:r>
            <a:r>
              <a:rPr lang="en-CA" dirty="0"/>
              <a:t>, and then select </a:t>
            </a:r>
            <a:r>
              <a:rPr lang="en-CA" b="1" dirty="0"/>
              <a:t>SEA-DC1</a:t>
            </a:r>
            <a:r>
              <a:rPr lang="en-CA" dirty="0"/>
              <a:t>.</a:t>
            </a:r>
          </a:p>
          <a:p>
            <a:pPr marL="228600" indent="-228600">
              <a:spcAft>
                <a:spcPts val="400"/>
              </a:spcAft>
              <a:buFont typeface="+mj-lt"/>
              <a:buAutoNum type="arabicPeriod"/>
            </a:pPr>
            <a:r>
              <a:rPr lang="en-CA" dirty="0"/>
              <a:t>In the </a:t>
            </a:r>
            <a:r>
              <a:rPr lang="en-CA" b="1" dirty="0"/>
              <a:t>Tools</a:t>
            </a:r>
            <a:r>
              <a:rPr lang="en-CA" dirty="0"/>
              <a:t> pane, select </a:t>
            </a:r>
            <a:r>
              <a:rPr lang="en-CA" b="1" dirty="0"/>
              <a:t>PowerShell</a:t>
            </a:r>
            <a:r>
              <a:rPr lang="en-CA" dirty="0"/>
              <a:t>, and then sign in by using the password </a:t>
            </a:r>
            <a:r>
              <a:rPr lang="en-CA" b="1" dirty="0"/>
              <a:t>Pa55w.rd</a:t>
            </a:r>
            <a:r>
              <a:rPr lang="en-CA" dirty="0"/>
              <a:t>.</a:t>
            </a:r>
          </a:p>
          <a:p>
            <a:pPr marL="228600" indent="-228600">
              <a:spcAft>
                <a:spcPts val="400"/>
              </a:spcAft>
              <a:buFont typeface="+mj-lt"/>
              <a:buAutoNum type="arabicPeriod"/>
            </a:pPr>
            <a:r>
              <a:rPr lang="en-CA" dirty="0"/>
              <a:t>At the Windows PowerShell prompt, enter </a:t>
            </a:r>
            <a:r>
              <a:rPr lang="en-CA" b="1" dirty="0"/>
              <a:t>gpudate</a:t>
            </a:r>
            <a:r>
              <a:rPr lang="en-CA" dirty="0"/>
              <a:t>, and then select </a:t>
            </a:r>
            <a:r>
              <a:rPr lang="en-CA" b="1" dirty="0"/>
              <a:t>Enter</a:t>
            </a:r>
            <a:r>
              <a:rPr lang="en-CA" dirty="0"/>
              <a:t>.</a:t>
            </a:r>
          </a:p>
          <a:p>
            <a:pPr marL="228600" indent="-228600">
              <a:spcAft>
                <a:spcPts val="400"/>
              </a:spcAft>
              <a:buFont typeface="+mj-lt"/>
              <a:buAutoNum type="arabicPeriod"/>
            </a:pPr>
            <a:r>
              <a:rPr lang="en-CA" dirty="0"/>
              <a:t>In </a:t>
            </a:r>
            <a:r>
              <a:rPr lang="en-CA" b="1" dirty="0"/>
              <a:t>Server Manager</a:t>
            </a:r>
            <a:r>
              <a:rPr lang="en-CA" dirty="0"/>
              <a:t>, in the </a:t>
            </a:r>
            <a:r>
              <a:rPr lang="en-CA" b="1" dirty="0"/>
              <a:t>Tasks</a:t>
            </a:r>
            <a:r>
              <a:rPr lang="en-CA" dirty="0"/>
              <a:t> box, right-click </a:t>
            </a:r>
            <a:r>
              <a:rPr lang="en-CA" b="1" dirty="0"/>
              <a:t>SEA-DC1</a:t>
            </a:r>
            <a:r>
              <a:rPr lang="en-CA" dirty="0"/>
              <a:t> (or activate the context menu), and then select </a:t>
            </a:r>
            <a:r>
              <a:rPr lang="en-CA" b="1" dirty="0"/>
              <a:t>Refresh Server Access Status</a:t>
            </a:r>
            <a:r>
              <a:rPr lang="en-CA" dirty="0"/>
              <a:t>.</a:t>
            </a:r>
          </a:p>
          <a:p>
            <a:pPr lvl="1" indent="0">
              <a:spcAft>
                <a:spcPts val="400"/>
              </a:spcAft>
              <a:buNone/>
            </a:pPr>
            <a:r>
              <a:rPr lang="en-CA" b="1" dirty="0"/>
              <a:t>Note:</a:t>
            </a:r>
            <a:r>
              <a:rPr lang="en-CA" dirty="0"/>
              <a:t> If the IPAM Access Status does not change to </a:t>
            </a:r>
            <a:r>
              <a:rPr lang="en-CA" b="1" dirty="0"/>
              <a:t>unblocked</a:t>
            </a:r>
            <a:r>
              <a:rPr lang="en-CA" dirty="0"/>
              <a:t>, wait a few minutes, and refresh the access status again. You can also try restarting </a:t>
            </a:r>
            <a:r>
              <a:rPr lang="en-CA" b="1" dirty="0"/>
              <a:t>Server Manager</a:t>
            </a:r>
            <a:r>
              <a:rPr lang="en-CA" dirty="0"/>
              <a:t> and restarting </a:t>
            </a:r>
            <a:r>
              <a:rPr lang="en-CA" b="1" dirty="0"/>
              <a:t>SEA-DC1</a:t>
            </a:r>
            <a:r>
              <a:rPr lang="en-CA" dirty="0"/>
              <a:t> to speed up the process.</a:t>
            </a:r>
          </a:p>
          <a:p>
            <a:pPr marL="228600" indent="-228600">
              <a:spcAft>
                <a:spcPts val="400"/>
              </a:spcAft>
              <a:buFont typeface="+mj-lt"/>
              <a:buAutoNum type="arabicPeriod"/>
            </a:pPr>
            <a:r>
              <a:rPr lang="en-CA" dirty="0"/>
              <a:t>Select </a:t>
            </a:r>
            <a:r>
              <a:rPr lang="en-CA" b="1" dirty="0"/>
              <a:t>Overview</a:t>
            </a:r>
            <a:r>
              <a:rPr lang="en-CA" dirty="0"/>
              <a:t>, select </a:t>
            </a:r>
            <a:r>
              <a:rPr lang="en-CA" b="1" dirty="0"/>
              <a:t>Retrieve data from managed servers</a:t>
            </a:r>
            <a:r>
              <a:rPr lang="en-CA" dirty="0"/>
              <a:t>, and then wait for the task to complete.</a:t>
            </a:r>
          </a:p>
          <a:p>
            <a:pPr marL="228600" indent="-228600">
              <a:spcAft>
                <a:spcPts val="400"/>
              </a:spcAft>
              <a:buFont typeface="+mj-lt"/>
              <a:buAutoNum type="arabicPeriod"/>
            </a:pPr>
            <a:r>
              <a:rPr lang="en-CA" dirty="0"/>
              <a:t>Select </a:t>
            </a:r>
            <a:r>
              <a:rPr lang="en-CA" b="1" dirty="0"/>
              <a:t>IP Address Blocks</a:t>
            </a:r>
            <a:r>
              <a:rPr lang="en-CA" dirty="0"/>
              <a:t> and review the information.</a:t>
            </a:r>
          </a:p>
          <a:p>
            <a:pPr marL="228600" indent="-228600">
              <a:spcAft>
                <a:spcPts val="400"/>
              </a:spcAft>
              <a:buFont typeface="+mj-lt"/>
              <a:buAutoNum type="arabicPeriod"/>
            </a:pPr>
            <a:r>
              <a:rPr lang="en-CA" dirty="0"/>
              <a:t>Select </a:t>
            </a:r>
            <a:r>
              <a:rPr lang="en-CA" b="1" dirty="0"/>
              <a:t>DHCP scopes</a:t>
            </a:r>
            <a:r>
              <a:rPr lang="en-CA" dirty="0"/>
              <a:t> and review the information.</a:t>
            </a:r>
          </a:p>
          <a:p>
            <a:pPr marL="228600" indent="-228600">
              <a:spcAft>
                <a:spcPts val="400"/>
              </a:spcAft>
              <a:buFont typeface="+mj-lt"/>
              <a:buAutoNum type="arabicPeriod"/>
            </a:pPr>
            <a:r>
              <a:rPr lang="en-CA" dirty="0"/>
              <a:t>Select </a:t>
            </a:r>
            <a:r>
              <a:rPr lang="en-CA" b="1" dirty="0"/>
              <a:t>DNS Zones</a:t>
            </a:r>
            <a:r>
              <a:rPr lang="en-CA" dirty="0"/>
              <a:t> and review the information.</a:t>
            </a:r>
          </a:p>
          <a:p>
            <a:pPr marL="228600" indent="-228600">
              <a:spcAft>
                <a:spcPts val="400"/>
              </a:spcAft>
              <a:buFont typeface="+mj-lt"/>
              <a:buAutoNum type="arabicPeriod"/>
            </a:pPr>
            <a:r>
              <a:rPr lang="en-CA" dirty="0"/>
              <a:t>Close all open Windows.</a:t>
            </a:r>
          </a:p>
        </p:txBody>
      </p:sp>
      <p:sp>
        <p:nvSpPr>
          <p:cNvPr id="4" name="Slide Number Placeholder 3"/>
          <p:cNvSpPr>
            <a:spLocks noGrp="1"/>
          </p:cNvSpPr>
          <p:nvPr>
            <p:ph type="sldNum" sz="quarter" idx="5"/>
          </p:nvPr>
        </p:nvSpPr>
        <p:spPr/>
        <p:txBody>
          <a:bodyPr/>
          <a:lstStyle/>
          <a:p>
            <a:fld id="{B4008EB6-D09E-4580-8CD6-DDB14511944F}" type="slidenum">
              <a:rPr lang="en-US" smtClean="0"/>
              <a:pPr/>
              <a:t>41</a:t>
            </a:fld>
            <a:endParaRPr lang="en-US" dirty="0"/>
          </a:p>
        </p:txBody>
      </p:sp>
      <p:sp>
        <p:nvSpPr>
          <p:cNvPr id="5" name="Date Placeholder 4"/>
          <p:cNvSpPr>
            <a:spLocks noGrp="1"/>
          </p:cNvSpPr>
          <p:nvPr>
            <p:ph type="dt" idx="1"/>
          </p:nvPr>
        </p:nvSpPr>
        <p:spPr/>
        <p:txBody>
          <a:bodyPr/>
          <a:lstStyle/>
          <a:p>
            <a:r>
              <a:rPr lang="en-US"/>
              <a:t>11: Network infrastructure services in Windows Server</a:t>
            </a:r>
            <a:endParaRPr lang="en-US" dirty="0"/>
          </a:p>
        </p:txBody>
      </p:sp>
      <p:sp>
        <p:nvSpPr>
          <p:cNvPr id="6" name="Header Placeholder 5"/>
          <p:cNvSpPr>
            <a:spLocks noGrp="1"/>
          </p:cNvSpPr>
          <p:nvPr>
            <p:ph type="hdr" sz="quarter"/>
          </p:nvPr>
        </p:nvSpPr>
        <p:spPr/>
        <p:txBody>
          <a:bodyPr/>
          <a:lstStyle/>
          <a:p>
            <a:r>
              <a:rPr lang="en-CA" dirty="0"/>
              <a:t>WS-011 Windows Server 2019 Administration</a:t>
            </a:r>
            <a:endParaRPr lang="en-US" dirty="0"/>
          </a:p>
        </p:txBody>
      </p:sp>
      <p:sp>
        <p:nvSpPr>
          <p:cNvPr id="7" name="Footer Placeholder 6"/>
          <p:cNvSpPr>
            <a:spLocks noGrp="1"/>
          </p:cNvSpPr>
          <p:nvPr>
            <p:ph type="ftr" sz="quarter" idx="4"/>
          </p:nvPr>
        </p:nvSpPr>
        <p:spPr/>
        <p:txBody>
          <a:bodyPr/>
          <a:lstStyle/>
          <a:p>
            <a:r>
              <a:rPr lang="en-US" dirty="0">
                <a:solidFill>
                  <a:prstClr val="black"/>
                </a:solidFill>
              </a:rPr>
              <a:t>© Microsoft Corporation</a:t>
            </a:r>
          </a:p>
        </p:txBody>
      </p:sp>
    </p:spTree>
    <p:extLst>
      <p:ext uri="{BB962C8B-B14F-4D97-AF65-F5344CB8AC3E}">
        <p14:creationId xmlns:p14="http://schemas.microsoft.com/office/powerpoint/2010/main" val="4015003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RBAC is not unique to IPAM and students might already be familiar with the concept. Ensure that students understand the purpose of the built-in role-based security groups.</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42</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1D6F0B20-8ECC-4C3B-B3D2-C6EDE1519CBF}"/>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832152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Creating the GPOs for IPAM Group Policy provisioning requires two parts. When provisioning the IPAM server, you need to specify a GPO prefix name, which you must also specify when you run the </a:t>
            </a:r>
            <a:r>
              <a:rPr lang="en-CA" sz="1000" b="1" i="0" kern="1200" baseline="0" dirty="0">
                <a:solidFill>
                  <a:schemeClr val="tx1"/>
                </a:solidFill>
                <a:effectLst/>
                <a:latin typeface="Segoe UI" panose="020B0502040204020203" pitchFamily="34" charset="0"/>
                <a:ea typeface="+mn-ea"/>
                <a:cs typeface="+mn-cs"/>
              </a:rPr>
              <a:t>Invoke-IpamGpoProvisioning</a:t>
            </a:r>
            <a:r>
              <a:rPr lang="en-CA" sz="1000" b="0" i="0" kern="1200" baseline="0" dirty="0">
                <a:solidFill>
                  <a:schemeClr val="tx1"/>
                </a:solidFill>
                <a:effectLst/>
                <a:latin typeface="Segoe UI" panose="020B0502040204020203" pitchFamily="34" charset="0"/>
                <a:ea typeface="+mn-ea"/>
                <a:cs typeface="+mn-cs"/>
              </a:rPr>
              <a:t> cmdlet.</a:t>
            </a:r>
          </a:p>
          <a:p>
            <a:r>
              <a:rPr lang="en-CA" sz="1000" b="0" i="0" kern="1200" baseline="0" dirty="0">
                <a:solidFill>
                  <a:schemeClr val="tx1"/>
                </a:solidFill>
                <a:effectLst/>
                <a:latin typeface="Segoe UI" panose="020B0502040204020203" pitchFamily="34" charset="0"/>
                <a:ea typeface="+mn-ea"/>
                <a:cs typeface="+mn-cs"/>
              </a:rPr>
              <a:t>Mention to students that after a they configure a server as a managed server, they need to refresh Group Policy on the managed server before it can collect data.</a:t>
            </a:r>
          </a:p>
        </p:txBody>
      </p:sp>
      <p:sp>
        <p:nvSpPr>
          <p:cNvPr id="4" name="Slide Number Placeholder 3"/>
          <p:cNvSpPr>
            <a:spLocks noGrp="1"/>
          </p:cNvSpPr>
          <p:nvPr>
            <p:ph type="sldNum" sz="quarter" idx="5"/>
          </p:nvPr>
        </p:nvSpPr>
        <p:spPr/>
        <p:txBody>
          <a:bodyPr/>
          <a:lstStyle/>
          <a:p>
            <a:fld id="{B4008EB6-D09E-4580-8CD6-DDB14511944F}" type="slidenum">
              <a:rPr lang="en-US" smtClean="0"/>
              <a:pPr/>
              <a:t>43</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1195034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Describe how DNS zones can be managed by using IPAM. If time permits, you can demonstrate this by using the virtual machines configured in the demonstration topic.</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44</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3994E8C4-72F6-4213-9BC2-BCA9C56602A7}"/>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49757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CA" sz="1000" b="0" kern="1200" baseline="0" dirty="0">
                <a:solidFill>
                  <a:schemeClr val="tx1"/>
                </a:solidFill>
                <a:effectLst/>
                <a:latin typeface="Segoe UI" panose="020B0502040204020203" pitchFamily="34" charset="0"/>
                <a:ea typeface="+mn-ea"/>
                <a:cs typeface="+mn-cs"/>
              </a:rPr>
              <a:t>Describe how you can configure Dynamic Host Configuration Protocol (DHCP) servers and scopes by using IP Address Management (IPAM). If time permits, consider using the VMs from the previous demonstration to display the user interface.</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45</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33EADE58-8D61-49F3-91C2-F515F25E816B}"/>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21673994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Describe how you can use IPAM to manage IP addressing. If time permits, consider reviewing this information in the IPAM client by using the virtual machines configured in the previous demonstration.</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46</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273BE8F8-5507-4911-B21D-16CAEE013389}"/>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16837560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dirty="0"/>
          </a:p>
        </p:txBody>
      </p:sp>
      <p:sp>
        <p:nvSpPr>
          <p:cNvPr id="7" name="Footer Placeholder 4">
            <a:extLst>
              <a:ext uri="{FF2B5EF4-FFF2-40B4-BE49-F238E27FC236}">
                <a16:creationId xmlns:a16="http://schemas.microsoft.com/office/drawing/2014/main" id="{3FB26ACE-74FD-4B2C-8CBF-45F1DC6DED63}"/>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4F485C30-0A94-448C-8134-F51369613DA5}"/>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26789805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48</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13742099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49</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329940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
        <p:nvSpPr>
          <p:cNvPr id="7" name="Footer Placeholder 4">
            <a:extLst>
              <a:ext uri="{FF2B5EF4-FFF2-40B4-BE49-F238E27FC236}">
                <a16:creationId xmlns:a16="http://schemas.microsoft.com/office/drawing/2014/main" id="{F01021C1-F818-4979-B294-99753D1F4D72}"/>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E8B1E0D2-F0C0-42F6-8BD0-39F799C0CF44}"/>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13498404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Mention to students that later modules in the course cover VPN and Network Policy Server in more detail. Use this topic to provide only a high-level overview.</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50</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8029358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Use this topic to help students understand the different methods of remotely accessing applications, and why that is different that accessing files such as a Word document. Latency is a key concern.</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51</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A83579E4-9A3F-42D1-B1BB-A9CD07C7EBEA}"/>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5965312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a:spcAft>
                <a:spcPts val="400"/>
              </a:spcAft>
            </a:pPr>
            <a:r>
              <a:rPr lang="en-CA" b="1" dirty="0"/>
              <a:t>Preparation Steps</a:t>
            </a:r>
          </a:p>
          <a:p>
            <a:pPr marL="228600" indent="-228600">
              <a:spcAft>
                <a:spcPts val="400"/>
              </a:spcAft>
              <a:buFont typeface="+mj-lt"/>
              <a:buAutoNum type="arabicPeriod"/>
            </a:pPr>
            <a:r>
              <a:rPr lang="en-CA" dirty="0"/>
              <a:t>Open the virtual machines </a:t>
            </a:r>
            <a:r>
              <a:rPr lang="en-CA" b="1" dirty="0"/>
              <a:t>SEA-DC1</a:t>
            </a:r>
            <a:r>
              <a:rPr lang="en-CA" dirty="0"/>
              <a:t>, </a:t>
            </a:r>
            <a:r>
              <a:rPr lang="en-CA" b="1" dirty="0"/>
              <a:t>SEA-SVR1</a:t>
            </a:r>
            <a:r>
              <a:rPr lang="en-CA" dirty="0"/>
              <a:t>, and </a:t>
            </a:r>
            <a:r>
              <a:rPr lang="en-CA" b="1" dirty="0"/>
              <a:t>SEA-ADM1</a:t>
            </a:r>
            <a:r>
              <a:rPr lang="en-CA" dirty="0"/>
              <a:t>.</a:t>
            </a:r>
          </a:p>
          <a:p>
            <a:pPr marL="228600" indent="-228600">
              <a:buFont typeface="+mj-lt"/>
              <a:buAutoNum type="arabicPeriod"/>
            </a:pPr>
            <a:r>
              <a:rPr lang="en-CA" dirty="0"/>
              <a:t>Sign in to </a:t>
            </a:r>
            <a:r>
              <a:rPr lang="en-CA" b="1" dirty="0"/>
              <a:t>SEA-ADM1</a:t>
            </a:r>
            <a:r>
              <a:rPr lang="en-CA" dirty="0"/>
              <a:t> as </a:t>
            </a:r>
            <a:r>
              <a:rPr lang="en-CA" b="1" dirty="0"/>
              <a:t>Contoso\Administrator</a:t>
            </a:r>
            <a:r>
              <a:rPr lang="en-CA" dirty="0"/>
              <a:t> with the password </a:t>
            </a:r>
            <a:r>
              <a:rPr lang="en-CA" b="1" dirty="0"/>
              <a:t>Pa55w.rd</a:t>
            </a:r>
            <a:r>
              <a:rPr lang="en-CA" dirty="0"/>
              <a:t>.</a:t>
            </a:r>
          </a:p>
          <a:p>
            <a:pPr>
              <a:spcBef>
                <a:spcPts val="400"/>
              </a:spcBef>
              <a:spcAft>
                <a:spcPts val="400"/>
              </a:spcAft>
            </a:pPr>
            <a:endParaRPr lang="en-CA" b="1" dirty="0"/>
          </a:p>
          <a:p>
            <a:pPr>
              <a:spcBef>
                <a:spcPts val="400"/>
              </a:spcBef>
              <a:spcAft>
                <a:spcPts val="400"/>
              </a:spcAft>
            </a:pPr>
            <a:r>
              <a:rPr lang="en-CA" b="1" dirty="0"/>
              <a:t>Demonstration steps</a:t>
            </a:r>
          </a:p>
          <a:p>
            <a:pPr>
              <a:spcBef>
                <a:spcPts val="400"/>
              </a:spcBef>
              <a:spcAft>
                <a:spcPts val="400"/>
              </a:spcAft>
            </a:pPr>
            <a:endParaRPr lang="en-CA" b="1" dirty="0"/>
          </a:p>
          <a:p>
            <a:pPr>
              <a:spcBef>
                <a:spcPts val="400"/>
              </a:spcBef>
              <a:spcAft>
                <a:spcPts val="400"/>
              </a:spcAft>
            </a:pPr>
            <a:r>
              <a:rPr lang="en-CA" b="1" dirty="0"/>
              <a:t>Install the DirectAccess and VPN (RAS) service role</a:t>
            </a:r>
          </a:p>
          <a:p>
            <a:pPr marL="228600" indent="-228600">
              <a:spcAft>
                <a:spcPts val="400"/>
              </a:spcAft>
              <a:buFont typeface="+mj-lt"/>
              <a:buAutoNum type="arabicPeriod"/>
            </a:pPr>
            <a:r>
              <a:rPr lang="en-CA" dirty="0"/>
              <a:t>On the taskbar, select </a:t>
            </a:r>
            <a:r>
              <a:rPr lang="en-CA" b="1" dirty="0"/>
              <a:t>Microsoft Edge</a:t>
            </a:r>
            <a:r>
              <a:rPr lang="en-CA" dirty="0"/>
              <a:t>.</a:t>
            </a:r>
          </a:p>
          <a:p>
            <a:pPr marL="228600" indent="-228600">
              <a:spcAft>
                <a:spcPts val="400"/>
              </a:spcAft>
              <a:buFont typeface="+mj-lt"/>
              <a:buAutoNum type="arabicPeriod"/>
            </a:pPr>
            <a:r>
              <a:rPr lang="en-CA" dirty="0"/>
              <a:t>In Microsoft Edge, select </a:t>
            </a:r>
            <a:r>
              <a:rPr lang="en-CA" b="1" dirty="0"/>
              <a:t>Windows Admin Center</a:t>
            </a:r>
            <a:r>
              <a:rPr lang="en-CA" dirty="0"/>
              <a:t>.</a:t>
            </a:r>
          </a:p>
          <a:p>
            <a:pPr marL="228600" indent="-228600">
              <a:spcAft>
                <a:spcPts val="400"/>
              </a:spcAft>
              <a:buFont typeface="+mj-lt"/>
              <a:buAutoNum type="arabicPeriod"/>
            </a:pPr>
            <a:r>
              <a:rPr lang="en-CA" dirty="0"/>
              <a:t>In the </a:t>
            </a:r>
            <a:r>
              <a:rPr lang="en-CA" b="1" dirty="0"/>
              <a:t>Windows Security</a:t>
            </a:r>
            <a:r>
              <a:rPr lang="en-CA" dirty="0"/>
              <a:t> dialog box, sign in as </a:t>
            </a:r>
            <a:r>
              <a:rPr lang="en-CA" b="1" dirty="0"/>
              <a:t>Contoso\Administrator</a:t>
            </a:r>
            <a:r>
              <a:rPr lang="en-CA" dirty="0"/>
              <a:t> with the password </a:t>
            </a:r>
            <a:r>
              <a:rPr lang="en-CA" b="1" dirty="0"/>
              <a:t>Pa55w.rd</a:t>
            </a:r>
            <a:r>
              <a:rPr lang="en-CA" dirty="0"/>
              <a:t>.</a:t>
            </a:r>
          </a:p>
          <a:p>
            <a:pPr marL="228600" indent="-228600">
              <a:spcAft>
                <a:spcPts val="400"/>
              </a:spcAft>
              <a:buFont typeface="+mj-lt"/>
              <a:buAutoNum type="arabicPeriod"/>
            </a:pPr>
            <a:r>
              <a:rPr lang="en-CA" dirty="0"/>
              <a:t>In Windows Admin Center, select </a:t>
            </a:r>
            <a:r>
              <a:rPr lang="en-CA" b="1" dirty="0"/>
              <a:t>SEA-SVR1</a:t>
            </a:r>
            <a:r>
              <a:rPr lang="en-CA" dirty="0"/>
              <a:t>.</a:t>
            </a:r>
          </a:p>
          <a:p>
            <a:pPr marL="228600" indent="-228600">
              <a:spcAft>
                <a:spcPts val="400"/>
              </a:spcAft>
              <a:buFont typeface="+mj-lt"/>
              <a:buAutoNum type="arabicPeriod"/>
            </a:pPr>
            <a:r>
              <a:rPr lang="en-CA" dirty="0"/>
              <a:t>In the </a:t>
            </a:r>
            <a:r>
              <a:rPr lang="en-CA" b="1" dirty="0"/>
              <a:t>Specify your credentials</a:t>
            </a:r>
            <a:r>
              <a:rPr lang="en-CA" dirty="0"/>
              <a:t> dialog box, select </a:t>
            </a:r>
            <a:r>
              <a:rPr lang="en-CA" b="1" dirty="0"/>
              <a:t>Use another account for this connection</a:t>
            </a:r>
            <a:r>
              <a:rPr lang="en-CA" dirty="0"/>
              <a:t>, and then sign in as </a:t>
            </a:r>
            <a:r>
              <a:rPr lang="en-CA" b="1" dirty="0"/>
              <a:t>Contoso\Administrator</a:t>
            </a:r>
            <a:r>
              <a:rPr lang="en-CA" dirty="0"/>
              <a:t> with the password </a:t>
            </a:r>
            <a:r>
              <a:rPr lang="en-CA" b="1" dirty="0"/>
              <a:t>Pa55w.rd</a:t>
            </a:r>
            <a:r>
              <a:rPr lang="en-CA" dirty="0"/>
              <a:t>.</a:t>
            </a:r>
          </a:p>
          <a:p>
            <a:pPr marL="228600" indent="-228600">
              <a:spcAft>
                <a:spcPts val="400"/>
              </a:spcAft>
              <a:buFont typeface="+mj-lt"/>
              <a:buAutoNum type="arabicPeriod"/>
            </a:pPr>
            <a:r>
              <a:rPr lang="en-CA" dirty="0"/>
              <a:t>On the </a:t>
            </a:r>
            <a:r>
              <a:rPr lang="en-CA" b="1" dirty="0"/>
              <a:t>Tools</a:t>
            </a:r>
            <a:r>
              <a:rPr lang="en-CA" dirty="0"/>
              <a:t> pane, select </a:t>
            </a:r>
            <a:r>
              <a:rPr lang="en-CA" b="1" dirty="0"/>
              <a:t>Roles &amp; features</a:t>
            </a:r>
            <a:r>
              <a:rPr lang="en-CA" dirty="0"/>
              <a:t>.</a:t>
            </a:r>
          </a:p>
          <a:p>
            <a:pPr marL="228600" indent="-228600">
              <a:spcAft>
                <a:spcPts val="400"/>
              </a:spcAft>
              <a:buFont typeface="+mj-lt"/>
              <a:buAutoNum type="arabicPeriod"/>
            </a:pPr>
            <a:r>
              <a:rPr lang="en-CA" dirty="0"/>
              <a:t>On the </a:t>
            </a:r>
            <a:r>
              <a:rPr lang="en-CA" b="1" dirty="0"/>
              <a:t>Roles and features</a:t>
            </a:r>
            <a:r>
              <a:rPr lang="en-CA" dirty="0"/>
              <a:t> pane, expand </a:t>
            </a:r>
            <a:r>
              <a:rPr lang="en-CA" b="1" dirty="0"/>
              <a:t>Remote Access</a:t>
            </a:r>
            <a:r>
              <a:rPr lang="en-CA" dirty="0"/>
              <a:t>, select the </a:t>
            </a:r>
            <a:r>
              <a:rPr lang="en-CA" b="1" dirty="0"/>
              <a:t>DirectAccess and VPN (RAS)</a:t>
            </a:r>
            <a:r>
              <a:rPr lang="en-CA" dirty="0"/>
              <a:t> check box, and then select </a:t>
            </a:r>
            <a:r>
              <a:rPr lang="en-CA" b="1" dirty="0"/>
              <a:t>Install</a:t>
            </a:r>
            <a:r>
              <a:rPr lang="en-CA" dirty="0"/>
              <a:t>.</a:t>
            </a:r>
          </a:p>
          <a:p>
            <a:pPr marL="228600" indent="-228600">
              <a:spcAft>
                <a:spcPts val="400"/>
              </a:spcAft>
              <a:buFont typeface="+mj-lt"/>
              <a:buAutoNum type="arabicPeriod"/>
            </a:pPr>
            <a:r>
              <a:rPr lang="en-CA" dirty="0"/>
              <a:t>In the </a:t>
            </a:r>
            <a:r>
              <a:rPr lang="en-CA" b="1" dirty="0"/>
              <a:t>Install Roles and Features</a:t>
            </a:r>
            <a:r>
              <a:rPr lang="en-CA" dirty="0"/>
              <a:t> dialog box, select </a:t>
            </a:r>
            <a:r>
              <a:rPr lang="en-CA" b="1" dirty="0"/>
              <a:t>Yes</a:t>
            </a:r>
            <a:r>
              <a:rPr lang="en-CA" dirty="0"/>
              <a:t>.</a:t>
            </a:r>
          </a:p>
          <a:p>
            <a:pPr marL="228600" indent="-228600">
              <a:spcAft>
                <a:spcPts val="400"/>
              </a:spcAft>
              <a:buFont typeface="+mj-lt"/>
              <a:buAutoNum type="arabicPeriod"/>
            </a:pPr>
            <a:r>
              <a:rPr lang="en-CA" dirty="0"/>
              <a:t>Wait until a notification appears indicating that the DirectAccess and VPN (RAS) role service is installed.</a:t>
            </a:r>
          </a:p>
          <a:p>
            <a:pPr marL="228600" indent="-228600">
              <a:spcAft>
                <a:spcPts val="400"/>
              </a:spcAft>
              <a:buFont typeface="+mj-lt"/>
              <a:buAutoNum type="arabicPeriod"/>
            </a:pPr>
            <a:r>
              <a:rPr lang="en-CA" dirty="0"/>
              <a:t>On the </a:t>
            </a:r>
            <a:r>
              <a:rPr lang="en-CA" b="1" dirty="0"/>
              <a:t>Tools</a:t>
            </a:r>
            <a:r>
              <a:rPr lang="en-CA" dirty="0"/>
              <a:t> pane, select </a:t>
            </a:r>
            <a:r>
              <a:rPr lang="en-CA" b="1" dirty="0"/>
              <a:t>Overview</a:t>
            </a:r>
            <a:r>
              <a:rPr lang="en-CA" dirty="0"/>
              <a:t>, and then select </a:t>
            </a:r>
            <a:r>
              <a:rPr lang="en-CA" b="1" dirty="0"/>
              <a:t>Restart</a:t>
            </a:r>
            <a:r>
              <a:rPr lang="en-CA" dirty="0"/>
              <a:t>.</a:t>
            </a:r>
          </a:p>
          <a:p>
            <a:pPr marL="228600" indent="-228600">
              <a:spcAft>
                <a:spcPts val="400"/>
              </a:spcAft>
              <a:buFont typeface="+mj-lt"/>
              <a:buAutoNum type="arabicPeriod"/>
            </a:pPr>
            <a:r>
              <a:rPr lang="en-CA" dirty="0"/>
              <a:t>In the </a:t>
            </a:r>
            <a:r>
              <a:rPr lang="en-CA" b="1" dirty="0"/>
              <a:t>Restart the computer</a:t>
            </a:r>
            <a:r>
              <a:rPr lang="en-CA" dirty="0"/>
              <a:t> dialog box, select </a:t>
            </a:r>
            <a:r>
              <a:rPr lang="en-CA" b="1" dirty="0"/>
              <a:t>Yes</a:t>
            </a:r>
            <a:r>
              <a:rPr lang="en-CA" dirty="0"/>
              <a:t>.</a:t>
            </a:r>
          </a:p>
          <a:p>
            <a:pPr marL="228600" indent="-228600">
              <a:spcAft>
                <a:spcPts val="400"/>
              </a:spcAft>
              <a:buFont typeface="+mj-lt"/>
              <a:buAutoNum type="arabicPeriod"/>
            </a:pPr>
            <a:endParaRPr lang="en-CA" dirty="0"/>
          </a:p>
          <a:p>
            <a:pPr marL="0" indent="0">
              <a:spcAft>
                <a:spcPts val="400"/>
              </a:spcAft>
              <a:buFont typeface="+mj-lt"/>
              <a:buNone/>
            </a:pPr>
            <a:r>
              <a:rPr lang="en-CA" b="1" dirty="0"/>
              <a:t>Install the Remote Access Management Tools</a:t>
            </a:r>
          </a:p>
          <a:p>
            <a:pPr marL="228600" indent="-228600">
              <a:spcAft>
                <a:spcPts val="400"/>
              </a:spcAft>
              <a:buFont typeface="+mj-lt"/>
              <a:buAutoNum type="arabicPeriod"/>
            </a:pPr>
            <a:r>
              <a:rPr lang="en-CA" dirty="0"/>
              <a:t>In </a:t>
            </a:r>
            <a:r>
              <a:rPr lang="en-CA" b="1" dirty="0"/>
              <a:t>Windows Admin Center</a:t>
            </a:r>
            <a:r>
              <a:rPr lang="en-CA" dirty="0"/>
              <a:t>, select </a:t>
            </a:r>
            <a:r>
              <a:rPr lang="en-CA" b="1" dirty="0">
                <a:hlinkClick r:id="rId3" tooltip="http://sea-adm1.contoso.com"/>
              </a:rPr>
              <a:t>sea-adm1.contoso.com</a:t>
            </a:r>
            <a:r>
              <a:rPr lang="en-CA" b="1" dirty="0"/>
              <a:t> [Gateway]</a:t>
            </a:r>
            <a:r>
              <a:rPr lang="en-CA" dirty="0"/>
              <a:t>.</a:t>
            </a:r>
          </a:p>
          <a:p>
            <a:pPr marL="228600" indent="-228600">
              <a:spcAft>
                <a:spcPts val="400"/>
              </a:spcAft>
              <a:buFont typeface="+mj-lt"/>
              <a:buAutoNum type="arabicPeriod"/>
            </a:pPr>
            <a:r>
              <a:rPr lang="en-CA" dirty="0"/>
              <a:t>On the </a:t>
            </a:r>
            <a:r>
              <a:rPr lang="en-CA" b="1" dirty="0"/>
              <a:t>Tools</a:t>
            </a:r>
            <a:r>
              <a:rPr lang="en-CA" dirty="0"/>
              <a:t> pane, select </a:t>
            </a:r>
            <a:r>
              <a:rPr lang="en-CA" b="1" dirty="0"/>
              <a:t>Roles &amp; features</a:t>
            </a:r>
            <a:r>
              <a:rPr lang="en-CA" dirty="0"/>
              <a:t>.</a:t>
            </a:r>
          </a:p>
          <a:p>
            <a:pPr marL="228600" indent="-228600">
              <a:spcAft>
                <a:spcPts val="400"/>
              </a:spcAft>
              <a:buFont typeface="+mj-lt"/>
              <a:buAutoNum type="arabicPeriod"/>
            </a:pPr>
            <a:r>
              <a:rPr lang="en-CA" dirty="0"/>
              <a:t>On the </a:t>
            </a:r>
            <a:r>
              <a:rPr lang="en-CA" b="1" dirty="0"/>
              <a:t>Roles and features</a:t>
            </a:r>
            <a:r>
              <a:rPr lang="en-CA" dirty="0"/>
              <a:t> pane, under </a:t>
            </a:r>
            <a:r>
              <a:rPr lang="en-CA" b="1" dirty="0"/>
              <a:t>Features</a:t>
            </a:r>
            <a:r>
              <a:rPr lang="en-CA" dirty="0"/>
              <a:t>, expand </a:t>
            </a:r>
            <a:r>
              <a:rPr lang="en-CA" b="1" dirty="0"/>
              <a:t>Remote Server Administration Tools</a:t>
            </a:r>
            <a:r>
              <a:rPr lang="en-CA" dirty="0"/>
              <a:t>, expand </a:t>
            </a:r>
            <a:r>
              <a:rPr lang="en-CA" b="1" dirty="0"/>
              <a:t>Role Administration Tools</a:t>
            </a:r>
            <a:r>
              <a:rPr lang="en-CA" dirty="0"/>
              <a:t>, select the </a:t>
            </a:r>
            <a:r>
              <a:rPr lang="en-CA" b="1" dirty="0"/>
              <a:t>Remote Access Management Tools</a:t>
            </a:r>
            <a:r>
              <a:rPr lang="en-CA" dirty="0"/>
              <a:t> check box, and then select </a:t>
            </a:r>
            <a:r>
              <a:rPr lang="en-CA" b="1" dirty="0"/>
              <a:t>Install</a:t>
            </a:r>
            <a:r>
              <a:rPr lang="en-CA" dirty="0"/>
              <a:t>.</a:t>
            </a:r>
          </a:p>
          <a:p>
            <a:pPr marL="228600" indent="-228600">
              <a:spcAft>
                <a:spcPts val="400"/>
              </a:spcAft>
              <a:buFont typeface="+mj-lt"/>
              <a:buAutoNum type="arabicPeriod"/>
            </a:pPr>
            <a:r>
              <a:rPr lang="en-CA" dirty="0"/>
              <a:t>In the </a:t>
            </a:r>
            <a:r>
              <a:rPr lang="en-CA" b="1" dirty="0"/>
              <a:t>Install Roles and Features</a:t>
            </a:r>
            <a:r>
              <a:rPr lang="en-CA" dirty="0"/>
              <a:t> dialog box, select </a:t>
            </a:r>
            <a:r>
              <a:rPr lang="en-CA" b="1" dirty="0"/>
              <a:t>Yes</a:t>
            </a:r>
            <a:r>
              <a:rPr lang="en-CA" dirty="0"/>
              <a:t>.</a:t>
            </a:r>
          </a:p>
          <a:p>
            <a:pPr marL="228600" indent="-228600">
              <a:spcAft>
                <a:spcPts val="400"/>
              </a:spcAft>
              <a:buFont typeface="+mj-lt"/>
              <a:buAutoNum type="arabicPeriod"/>
            </a:pPr>
            <a:r>
              <a:rPr lang="en-CA" dirty="0"/>
              <a:t>Wait for a notification that the tools were installed successfully.</a:t>
            </a:r>
          </a:p>
          <a:p>
            <a:pPr marL="228600" indent="-228600">
              <a:spcAft>
                <a:spcPts val="400"/>
              </a:spcAft>
              <a:buFont typeface="+mj-lt"/>
              <a:buAutoNum type="arabicPeriod"/>
            </a:pPr>
            <a:r>
              <a:rPr lang="en-CA" dirty="0"/>
              <a:t>Close </a:t>
            </a:r>
            <a:r>
              <a:rPr lang="en-CA" b="1" dirty="0"/>
              <a:t>Windows Admin Center</a:t>
            </a:r>
            <a:r>
              <a:rPr lang="en-CA" dirty="0"/>
              <a:t>.</a:t>
            </a:r>
          </a:p>
          <a:p>
            <a:pPr marL="228600" indent="-228600">
              <a:spcAft>
                <a:spcPts val="400"/>
              </a:spcAft>
              <a:buFont typeface="+mj-lt"/>
              <a:buAutoNum type="arabicPeriod"/>
            </a:pPr>
            <a:r>
              <a:rPr lang="en-CA" dirty="0"/>
              <a:t>Select </a:t>
            </a:r>
            <a:r>
              <a:rPr lang="en-CA" b="1" dirty="0"/>
              <a:t>Start</a:t>
            </a:r>
            <a:r>
              <a:rPr lang="en-CA" dirty="0"/>
              <a:t>, and then select </a:t>
            </a:r>
            <a:r>
              <a:rPr lang="en-CA" b="1" dirty="0"/>
              <a:t>Server Manager</a:t>
            </a:r>
            <a:r>
              <a:rPr lang="en-CA" dirty="0"/>
              <a:t>.</a:t>
            </a:r>
          </a:p>
          <a:p>
            <a:pPr marL="228600" indent="-228600">
              <a:spcAft>
                <a:spcPts val="400"/>
              </a:spcAft>
              <a:buFont typeface="+mj-lt"/>
              <a:buAutoNum type="arabicPeriod"/>
            </a:pPr>
            <a:endParaRPr lang="en-CA" dirty="0"/>
          </a:p>
          <a:p>
            <a:pPr marL="0" marR="0" lvl="0" indent="0" algn="l" defTabSz="932742" rtl="0" eaLnBrk="1" fontAlgn="auto" latinLnBrk="0" hangingPunct="1">
              <a:lnSpc>
                <a:spcPct val="90000"/>
              </a:lnSpc>
              <a:spcBef>
                <a:spcPts val="0"/>
              </a:spcBef>
              <a:spcAft>
                <a:spcPts val="400"/>
              </a:spcAft>
              <a:buClrTx/>
              <a:buSzTx/>
              <a:buFont typeface="+mj-lt"/>
              <a:buNone/>
              <a:tabLst/>
              <a:defRPr/>
            </a:pPr>
            <a:r>
              <a:rPr lang="en-US" i="1" dirty="0"/>
              <a:t>(Demonstration continues on the next slide)</a:t>
            </a:r>
          </a:p>
          <a:p>
            <a:pPr marL="228600" indent="-228600">
              <a:spcAft>
                <a:spcPts val="400"/>
              </a:spcAft>
              <a:buFont typeface="+mj-lt"/>
              <a:buAutoNum type="arabicPeriod"/>
            </a:pPr>
            <a:endParaRPr lang="en-CA"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52</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B7F37231-36D9-4B45-B9B4-B798ED556FBA}"/>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13332720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a:spcAft>
                <a:spcPts val="400"/>
              </a:spcAft>
            </a:pPr>
            <a:r>
              <a:rPr lang="en-CA" i="1" dirty="0"/>
              <a:t>(Continued from previous slide)</a:t>
            </a:r>
          </a:p>
          <a:p>
            <a:pPr>
              <a:spcAft>
                <a:spcPts val="400"/>
              </a:spcAft>
            </a:pPr>
            <a:endParaRPr lang="en-CA" i="1" dirty="0"/>
          </a:p>
          <a:p>
            <a:pPr>
              <a:spcAft>
                <a:spcPts val="400"/>
              </a:spcAft>
            </a:pPr>
            <a:r>
              <a:rPr lang="en-CA" b="1" dirty="0"/>
              <a:t>Configure a VPN server</a:t>
            </a:r>
          </a:p>
          <a:p>
            <a:pPr marL="228600" indent="-228600">
              <a:spcAft>
                <a:spcPts val="400"/>
              </a:spcAft>
              <a:buFont typeface="+mj-lt"/>
              <a:buAutoNum type="arabicPeriod"/>
            </a:pPr>
            <a:r>
              <a:rPr lang="en-CA" dirty="0"/>
              <a:t>In </a:t>
            </a:r>
            <a:r>
              <a:rPr lang="en-CA" b="1" dirty="0"/>
              <a:t>Server Manager</a:t>
            </a:r>
            <a:r>
              <a:rPr lang="en-CA" dirty="0"/>
              <a:t>, select </a:t>
            </a:r>
            <a:r>
              <a:rPr lang="en-CA" b="1" dirty="0"/>
              <a:t>Tools</a:t>
            </a:r>
            <a:r>
              <a:rPr lang="en-CA" dirty="0"/>
              <a:t>, and then select </a:t>
            </a:r>
            <a:r>
              <a:rPr lang="en-CA" b="1" dirty="0"/>
              <a:t>Remote Access Management</a:t>
            </a:r>
            <a:r>
              <a:rPr lang="en-CA" dirty="0"/>
              <a:t>.</a:t>
            </a:r>
          </a:p>
          <a:p>
            <a:pPr marL="228600" indent="-228600">
              <a:spcAft>
                <a:spcPts val="400"/>
              </a:spcAft>
              <a:buFont typeface="+mj-lt"/>
              <a:buAutoNum type="arabicPeriod"/>
            </a:pPr>
            <a:r>
              <a:rPr lang="en-CA" dirty="0"/>
              <a:t>In </a:t>
            </a:r>
            <a:r>
              <a:rPr lang="en-CA" b="1" dirty="0"/>
              <a:t>Remote Access Management Console</a:t>
            </a:r>
            <a:r>
              <a:rPr lang="en-CA" dirty="0"/>
              <a:t>, select </a:t>
            </a:r>
            <a:r>
              <a:rPr lang="en-CA" b="1" dirty="0"/>
              <a:t>Manage a Remote Server</a:t>
            </a:r>
            <a:r>
              <a:rPr lang="en-CA" dirty="0"/>
              <a:t>.</a:t>
            </a:r>
          </a:p>
          <a:p>
            <a:pPr marL="228600" indent="-228600">
              <a:spcAft>
                <a:spcPts val="400"/>
              </a:spcAft>
              <a:buFont typeface="+mj-lt"/>
              <a:buAutoNum type="arabicPeriod"/>
            </a:pPr>
            <a:r>
              <a:rPr lang="en-CA" dirty="0"/>
              <a:t>In the </a:t>
            </a:r>
            <a:r>
              <a:rPr lang="en-CA" b="1" dirty="0"/>
              <a:t>Manage a Remote Server</a:t>
            </a:r>
            <a:r>
              <a:rPr lang="en-CA" dirty="0"/>
              <a:t> dialog box, enter </a:t>
            </a:r>
            <a:r>
              <a:rPr lang="en-CA" b="1" dirty="0"/>
              <a:t>SEA-SVR1</a:t>
            </a:r>
            <a:r>
              <a:rPr lang="en-CA" dirty="0"/>
              <a:t>, and then select </a:t>
            </a:r>
            <a:r>
              <a:rPr lang="en-CA" b="1" dirty="0"/>
              <a:t>OK</a:t>
            </a:r>
            <a:r>
              <a:rPr lang="en-CA" dirty="0"/>
              <a:t>.</a:t>
            </a:r>
          </a:p>
          <a:p>
            <a:pPr marL="228600" indent="-228600">
              <a:spcAft>
                <a:spcPts val="400"/>
              </a:spcAft>
              <a:buFont typeface="+mj-lt"/>
              <a:buAutoNum type="arabicPeriod"/>
            </a:pPr>
            <a:r>
              <a:rPr lang="en-CA" dirty="0"/>
              <a:t>In the </a:t>
            </a:r>
            <a:r>
              <a:rPr lang="en-CA" b="1" dirty="0"/>
              <a:t>Remote Access Management</a:t>
            </a:r>
            <a:r>
              <a:rPr lang="en-CA" dirty="0"/>
              <a:t> console, select </a:t>
            </a:r>
            <a:r>
              <a:rPr lang="en-CA" b="1" dirty="0"/>
              <a:t>DirectAccess and VPN</a:t>
            </a:r>
            <a:r>
              <a:rPr lang="en-CA" dirty="0"/>
              <a:t>, and then select </a:t>
            </a:r>
            <a:r>
              <a:rPr lang="en-CA" b="1" dirty="0"/>
              <a:t>Run the Getting Started Wizard</a:t>
            </a:r>
            <a:r>
              <a:rPr lang="en-CA" dirty="0"/>
              <a:t>.</a:t>
            </a:r>
          </a:p>
          <a:p>
            <a:pPr marL="228600" indent="-228600">
              <a:spcAft>
                <a:spcPts val="400"/>
              </a:spcAft>
              <a:buFont typeface="+mj-lt"/>
              <a:buAutoNum type="arabicPeriod"/>
            </a:pPr>
            <a:r>
              <a:rPr lang="en-CA" dirty="0"/>
              <a:t>In the </a:t>
            </a:r>
            <a:r>
              <a:rPr lang="en-CA" b="1" dirty="0"/>
              <a:t>Configure Remote Access</a:t>
            </a:r>
            <a:r>
              <a:rPr lang="en-CA" dirty="0"/>
              <a:t> window, select </a:t>
            </a:r>
            <a:r>
              <a:rPr lang="en-CA" b="1" dirty="0"/>
              <a:t>Deploy VPN only</a:t>
            </a:r>
            <a:r>
              <a:rPr lang="en-CA" dirty="0"/>
              <a:t>.</a:t>
            </a:r>
          </a:p>
          <a:p>
            <a:pPr marL="228600" indent="-228600">
              <a:spcAft>
                <a:spcPts val="400"/>
              </a:spcAft>
              <a:buFont typeface="+mj-lt"/>
              <a:buAutoNum type="arabicPeriod"/>
            </a:pPr>
            <a:r>
              <a:rPr lang="en-CA" dirty="0"/>
              <a:t>In the </a:t>
            </a:r>
            <a:r>
              <a:rPr lang="en-CA" b="1" dirty="0"/>
              <a:t>Routing and Remote Access</a:t>
            </a:r>
            <a:r>
              <a:rPr lang="en-CA" dirty="0"/>
              <a:t> window, right-click </a:t>
            </a:r>
            <a:r>
              <a:rPr lang="en-CA" b="1" dirty="0">
                <a:hlinkClick r:id="rId3" tooltip="http://sea-svr1.contoso.com"/>
              </a:rPr>
              <a:t>sea-svr1.contoso.com</a:t>
            </a:r>
            <a:r>
              <a:rPr lang="en-CA" dirty="0"/>
              <a:t> (or access the context menu), and then select </a:t>
            </a:r>
            <a:r>
              <a:rPr lang="en-CA" b="1" dirty="0"/>
              <a:t>Configure and Enable Routing and Remote Access</a:t>
            </a:r>
            <a:r>
              <a:rPr lang="en-CA" dirty="0"/>
              <a:t>.</a:t>
            </a:r>
          </a:p>
          <a:p>
            <a:pPr marL="228600" indent="-228600">
              <a:spcAft>
                <a:spcPts val="400"/>
              </a:spcAft>
              <a:buFont typeface="+mj-lt"/>
              <a:buAutoNum type="arabicPeriod"/>
            </a:pPr>
            <a:r>
              <a:rPr lang="en-CA" dirty="0"/>
              <a:t>In the </a:t>
            </a:r>
            <a:r>
              <a:rPr lang="en-CA" b="1" dirty="0"/>
              <a:t>Routing and Remote Access Server Setup Wizard</a:t>
            </a:r>
            <a:r>
              <a:rPr lang="en-CA" dirty="0"/>
              <a:t>, select </a:t>
            </a:r>
            <a:r>
              <a:rPr lang="en-CA" b="1" dirty="0"/>
              <a:t>Next</a:t>
            </a:r>
            <a:r>
              <a:rPr lang="en-CA" dirty="0"/>
              <a:t>.</a:t>
            </a:r>
          </a:p>
          <a:p>
            <a:pPr marL="228600" indent="-228600">
              <a:spcAft>
                <a:spcPts val="400"/>
              </a:spcAft>
              <a:buFont typeface="+mj-lt"/>
              <a:buAutoNum type="arabicPeriod"/>
            </a:pPr>
            <a:r>
              <a:rPr lang="en-CA" dirty="0"/>
              <a:t>On the </a:t>
            </a:r>
            <a:r>
              <a:rPr lang="en-CA" b="1" dirty="0"/>
              <a:t>Configuration</a:t>
            </a:r>
            <a:r>
              <a:rPr lang="en-CA" dirty="0"/>
              <a:t> screen, review the available configuration options, and then select </a:t>
            </a:r>
            <a:r>
              <a:rPr lang="en-CA" b="1" dirty="0"/>
              <a:t>Cancel</a:t>
            </a:r>
            <a:r>
              <a:rPr lang="en-CA" dirty="0"/>
              <a:t>.</a:t>
            </a:r>
          </a:p>
          <a:p>
            <a:pPr marL="228600" indent="-228600">
              <a:spcAft>
                <a:spcPts val="400"/>
              </a:spcAft>
              <a:buFont typeface="+mj-lt"/>
              <a:buAutoNum type="arabicPeriod"/>
            </a:pPr>
            <a:r>
              <a:rPr lang="en-CA" dirty="0"/>
              <a:t>Close all open windows.</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53</a:t>
            </a:fld>
            <a:endParaRPr lang="en-US" dirty="0"/>
          </a:p>
        </p:txBody>
      </p:sp>
      <p:sp>
        <p:nvSpPr>
          <p:cNvPr id="5" name="Date Placeholder 4"/>
          <p:cNvSpPr>
            <a:spLocks noGrp="1"/>
          </p:cNvSpPr>
          <p:nvPr>
            <p:ph type="dt" idx="1"/>
          </p:nvPr>
        </p:nvSpPr>
        <p:spPr/>
        <p:txBody>
          <a:bodyPr/>
          <a:lstStyle/>
          <a:p>
            <a:r>
              <a:rPr lang="en-US"/>
              <a:t>11: Network infrastructure services in Windows Server</a:t>
            </a:r>
            <a:endParaRPr lang="en-US" dirty="0"/>
          </a:p>
        </p:txBody>
      </p:sp>
      <p:sp>
        <p:nvSpPr>
          <p:cNvPr id="6" name="Header Placeholder 5"/>
          <p:cNvSpPr>
            <a:spLocks noGrp="1"/>
          </p:cNvSpPr>
          <p:nvPr>
            <p:ph type="hdr" sz="quarter"/>
          </p:nvPr>
        </p:nvSpPr>
        <p:spPr/>
        <p:txBody>
          <a:bodyPr/>
          <a:lstStyle/>
          <a:p>
            <a:r>
              <a:rPr lang="en-CA"/>
              <a:t>WS-011 Windows Server 2019 Administration</a:t>
            </a:r>
            <a:endParaRPr lang="en-US" dirty="0"/>
          </a:p>
        </p:txBody>
      </p:sp>
      <p:sp>
        <p:nvSpPr>
          <p:cNvPr id="7" name="Footer Placeholder 6"/>
          <p:cNvSpPr>
            <a:spLocks noGrp="1"/>
          </p:cNvSpPr>
          <p:nvPr>
            <p:ph type="ftr" sz="quarter" idx="4"/>
          </p:nvPr>
        </p:nvSpPr>
        <p:spPr/>
        <p:txBody>
          <a:bodyPr/>
          <a:lstStyle/>
          <a:p>
            <a:r>
              <a:rPr lang="en-US">
                <a:solidFill>
                  <a:prstClr val="black"/>
                </a:solidFill>
              </a:rPr>
              <a:t>© Microsoft Corporation</a:t>
            </a:r>
            <a:endParaRPr lang="en-US" dirty="0">
              <a:solidFill>
                <a:prstClr val="black"/>
              </a:solidFill>
            </a:endParaRPr>
          </a:p>
        </p:txBody>
      </p:sp>
    </p:spTree>
    <p:extLst>
      <p:ext uri="{BB962C8B-B14F-4D97-AF65-F5344CB8AC3E}">
        <p14:creationId xmlns:p14="http://schemas.microsoft.com/office/powerpoint/2010/main" val="32955389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Make sure that students understand that there are two graphical tools for managing Remote Access services, but that you use the tools for different tasks.</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54</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9910367C-0094-4DBF-958D-D8151BC2AFB0}"/>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8458000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dirty="0"/>
              <a:t>The biggest considerations for deploying a private PKI are typically cost and automation. If you need to distribute certificates to each user or computer, then deploying a private CA is typical.</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55</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13" name="Slide Image Placeholder 12">
            <a:extLst>
              <a:ext uri="{FF2B5EF4-FFF2-40B4-BE49-F238E27FC236}">
                <a16:creationId xmlns:a16="http://schemas.microsoft.com/office/drawing/2014/main" id="{65BD5638-73E7-4321-84C8-F496A528EE51}"/>
              </a:ext>
            </a:extLst>
          </p:cNvPr>
          <p:cNvSpPr>
            <a:spLocks noGrp="1" noRot="1" noChangeAspect="1"/>
          </p:cNvSpPr>
          <p:nvPr>
            <p:ph type="sldImg"/>
          </p:nvPr>
        </p:nvSpPr>
        <p:spPr>
          <a:xfrm>
            <a:off x="3810000" y="65088"/>
            <a:ext cx="2971800" cy="1671637"/>
          </a:xfrm>
        </p:spPr>
      </p:sp>
      <p:sp>
        <p:nvSpPr>
          <p:cNvPr id="14" name="Footer Placeholder 4">
            <a:extLst>
              <a:ext uri="{FF2B5EF4-FFF2-40B4-BE49-F238E27FC236}">
                <a16:creationId xmlns:a16="http://schemas.microsoft.com/office/drawing/2014/main" id="{A55DB65A-0F08-4D99-8761-20BCE4ABBFEC}"/>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40439862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Network Policy Server is an important part of DirectAccess and VPN deployment because it's typically used to authenticate users and computers. Indicate that you can also use Network Policy Server to authenticate clients for other devices when you use it as a RADIUS server. For example, Network Policy Server can be the RADIUS server used by 802.1x authentication on Wi-Fi networks.</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56</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EE81E30E-5D64-4D2E-8E3D-43755DD2A164}"/>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13342231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If students are not familiar with how a reverse proxy provides security for web-based apps, explain how it allows the web-based app to be isolated from the internet. Consider providing a brief explanation of perimeter networks in general.</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57</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F47C89CD-FCDE-4659-A7B0-9392B0032ED6}"/>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41908721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Ensure that students understand how AD FS preauthentication is different from pass-through preauthentication. The term pass-through preauthentication might confuse some students because it doesn't perform any authentication.</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58</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706C5EEB-6A02-450C-9D5B-63925C9B144F}"/>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1698234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Certificate requirements for Web Application Proxy can be confusing to some students because certificates can be an intimidating subject. You must install the AD FS proxy certificate on the Web Application Proxy server and must include the name of the AD FS deployment. It is often simplest to copy the certificate from the AD FS server and install it on the Web Application Proxy server.</a:t>
            </a:r>
          </a:p>
          <a:p>
            <a:r>
              <a:rPr lang="en-CA" sz="1000" b="0" i="0" kern="1200" baseline="0" dirty="0">
                <a:solidFill>
                  <a:schemeClr val="tx1"/>
                </a:solidFill>
                <a:effectLst/>
                <a:latin typeface="Segoe UI" panose="020B0502040204020203" pitchFamily="34" charset="0"/>
                <a:ea typeface="+mn-ea"/>
                <a:cs typeface="+mn-cs"/>
              </a:rPr>
              <a:t>The certificate required when you publish a web app needs to contain the DNS name that is used to access the web app.</a:t>
            </a:r>
          </a:p>
        </p:txBody>
      </p:sp>
      <p:sp>
        <p:nvSpPr>
          <p:cNvPr id="4" name="Slide Number Placeholder 3"/>
          <p:cNvSpPr>
            <a:spLocks noGrp="1"/>
          </p:cNvSpPr>
          <p:nvPr>
            <p:ph type="sldNum" sz="quarter" idx="5"/>
          </p:nvPr>
        </p:nvSpPr>
        <p:spPr/>
        <p:txBody>
          <a:bodyPr/>
          <a:lstStyle/>
          <a:p>
            <a:fld id="{B4008EB6-D09E-4580-8CD6-DDB14511944F}" type="slidenum">
              <a:rPr lang="en-US" smtClean="0"/>
              <a:pPr/>
              <a:t>59</a:t>
            </a:fld>
            <a:endParaRPr lang="en-US" dirty="0"/>
          </a:p>
        </p:txBody>
      </p:sp>
      <p:sp>
        <p:nvSpPr>
          <p:cNvPr id="5" name="Footer Placeholder 4"/>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188717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Most students will already be familiar with the purpose of using DHCP on a network. Focus on other useful information that might be more detailed. For example, mention that steps in lease generation are based on broadcasts and describe how lease renewal works.</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6</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9" name="Footer Placeholder 4">
            <a:extLst>
              <a:ext uri="{FF2B5EF4-FFF2-40B4-BE49-F238E27FC236}">
                <a16:creationId xmlns:a16="http://schemas.microsoft.com/office/drawing/2014/main" id="{13B4FE4B-12DE-4CE6-B47B-0B074EC429FA}"/>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5863380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If students are reluctant to discuss their own environments, you can provide generic scenarios for discussion. </a:t>
            </a:r>
          </a:p>
          <a:p>
            <a:endParaRPr lang="en-CA" sz="1000" b="0" i="0" kern="1200" baseline="0" dirty="0">
              <a:solidFill>
                <a:schemeClr val="tx1"/>
              </a:solidFill>
              <a:effectLst/>
              <a:latin typeface="Segoe UI" panose="020B0502040204020203" pitchFamily="34" charset="0"/>
              <a:ea typeface="+mn-ea"/>
              <a:cs typeface="+mn-cs"/>
            </a:endParaRPr>
          </a:p>
          <a:p>
            <a:r>
              <a:rPr lang="en-CA" sz="1000" b="0" i="0" kern="1200" baseline="0" dirty="0">
                <a:solidFill>
                  <a:schemeClr val="tx1"/>
                </a:solidFill>
                <a:effectLst/>
                <a:latin typeface="Segoe UI" panose="020B0502040204020203" pitchFamily="34" charset="0"/>
                <a:ea typeface="+mn-ea"/>
                <a:cs typeface="+mn-cs"/>
              </a:rPr>
              <a:t>Examples of needing to connect to network resources remotely include:</a:t>
            </a:r>
          </a:p>
          <a:p>
            <a:pPr marL="171450" indent="-171450">
              <a:buFont typeface="Arial" panose="020B0604020202020204" pitchFamily="34" charset="0"/>
              <a:buChar char="•"/>
            </a:pPr>
            <a:r>
              <a:rPr lang="en-CA" sz="1000" b="0" i="0" kern="1200" baseline="0" dirty="0">
                <a:solidFill>
                  <a:schemeClr val="tx1"/>
                </a:solidFill>
                <a:effectLst/>
                <a:latin typeface="Segoe UI" panose="020B0502040204020203" pitchFamily="34" charset="0"/>
                <a:ea typeface="+mn-ea"/>
                <a:cs typeface="+mn-cs"/>
              </a:rPr>
              <a:t>Sales staff that are on the road.</a:t>
            </a:r>
          </a:p>
          <a:p>
            <a:pPr marL="171450" indent="-171450">
              <a:buFont typeface="Arial" panose="020B0604020202020204" pitchFamily="34" charset="0"/>
              <a:buChar char="•"/>
            </a:pPr>
            <a:r>
              <a:rPr lang="en-CA" sz="1000" b="0" i="0" kern="1200" baseline="0" dirty="0">
                <a:solidFill>
                  <a:schemeClr val="tx1"/>
                </a:solidFill>
                <a:effectLst/>
                <a:latin typeface="Segoe UI" panose="020B0502040204020203" pitchFamily="34" charset="0"/>
                <a:ea typeface="+mn-ea"/>
                <a:cs typeface="+mn-cs"/>
              </a:rPr>
              <a:t>Management working from home.</a:t>
            </a:r>
          </a:p>
          <a:p>
            <a:pPr marL="171450" indent="-171450">
              <a:buFont typeface="Arial" panose="020B0604020202020204" pitchFamily="34" charset="0"/>
              <a:buChar char="•"/>
            </a:pPr>
            <a:r>
              <a:rPr lang="en-CA" sz="1000" b="0" i="0" kern="1200" baseline="0" dirty="0">
                <a:solidFill>
                  <a:schemeClr val="tx1"/>
                </a:solidFill>
                <a:effectLst/>
                <a:latin typeface="Segoe UI" panose="020B0502040204020203" pitchFamily="34" charset="0"/>
                <a:ea typeface="+mn-ea"/>
                <a:cs typeface="+mn-cs"/>
              </a:rPr>
              <a:t>Securing Remote Desktop Services for remote access.</a:t>
            </a:r>
          </a:p>
          <a:p>
            <a:pPr marL="171450" indent="-171450">
              <a:buFont typeface="Arial" panose="020B0604020202020204" pitchFamily="34" charset="0"/>
              <a:buChar char="•"/>
            </a:pPr>
            <a:r>
              <a:rPr lang="en-CA" sz="1000" b="0" i="0" kern="1200" baseline="0" dirty="0">
                <a:solidFill>
                  <a:schemeClr val="tx1"/>
                </a:solidFill>
                <a:effectLst/>
                <a:latin typeface="Segoe UI" panose="020B0502040204020203" pitchFamily="34" charset="0"/>
                <a:ea typeface="+mn-ea"/>
                <a:cs typeface="+mn-cs"/>
              </a:rPr>
              <a:t>Securing a web-based application.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60</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88451719-861C-4526-96D0-6F2776F2F01A}"/>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7958924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61</a:t>
            </a:fld>
            <a:endParaRPr lang="en-US" dirty="0"/>
          </a:p>
        </p:txBody>
      </p:sp>
      <p:sp>
        <p:nvSpPr>
          <p:cNvPr id="7" name="Footer Placeholder 4">
            <a:extLst>
              <a:ext uri="{FF2B5EF4-FFF2-40B4-BE49-F238E27FC236}">
                <a16:creationId xmlns:a16="http://schemas.microsoft.com/office/drawing/2014/main" id="{9F7430D3-F1E6-47BB-A3A7-02EF1B44E235}"/>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1828B245-167E-4EB7-A55B-38265DEB0E58}"/>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3459427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lvl="0"/>
            <a:fld id="{B4008EB6-D09E-4580-8CD6-DDB14511944F}" type="slidenum">
              <a:rPr lang="en-US" noProof="0" smtClean="0"/>
              <a:pPr lvl="0"/>
              <a:t>62</a:t>
            </a:fld>
            <a:endParaRPr lang="en-US" noProof="0" dirty="0"/>
          </a:p>
        </p:txBody>
      </p:sp>
      <p:sp>
        <p:nvSpPr>
          <p:cNvPr id="10" name="Slide Image Placeholder 9">
            <a:extLst>
              <a:ext uri="{FF2B5EF4-FFF2-40B4-BE49-F238E27FC236}">
                <a16:creationId xmlns:a16="http://schemas.microsoft.com/office/drawing/2014/main" id="{14934E5B-6743-4160-87BA-4C28A9808C2D}"/>
              </a:ext>
            </a:extLst>
          </p:cNvPr>
          <p:cNvSpPr>
            <a:spLocks noGrp="1" noRot="1" noChangeAspect="1"/>
          </p:cNvSpPr>
          <p:nvPr>
            <p:ph type="sldImg"/>
          </p:nvPr>
        </p:nvSpPr>
        <p:spPr>
          <a:xfrm>
            <a:off x="3810000" y="65088"/>
            <a:ext cx="2971800" cy="1671637"/>
          </a:xfrm>
        </p:spPr>
      </p:sp>
      <p:sp>
        <p:nvSpPr>
          <p:cNvPr id="11" name="Notes Placeholder 10">
            <a:extLst>
              <a:ext uri="{FF2B5EF4-FFF2-40B4-BE49-F238E27FC236}">
                <a16:creationId xmlns:a16="http://schemas.microsoft.com/office/drawing/2014/main" id="{90075B27-3F07-4B49-9130-0CFA56AE6630}"/>
              </a:ext>
            </a:extLst>
          </p:cNvPr>
          <p:cNvSpPr>
            <a:spLocks noGrp="1"/>
          </p:cNvSpPr>
          <p:nvPr>
            <p:ph type="body" idx="1"/>
          </p:nvPr>
        </p:nvSpPr>
        <p:spPr/>
        <p:txBody>
          <a:bodyPr/>
          <a:lstStyle/>
          <a:p>
            <a:endParaRPr lang="en-US" dirty="0"/>
          </a:p>
        </p:txBody>
      </p:sp>
      <p:sp>
        <p:nvSpPr>
          <p:cNvPr id="12" name="Footer Placeholder 4">
            <a:extLst>
              <a:ext uri="{FF2B5EF4-FFF2-40B4-BE49-F238E27FC236}">
                <a16:creationId xmlns:a16="http://schemas.microsoft.com/office/drawing/2014/main" id="{2832766C-B9C9-4897-A470-E7CBEA617D23}"/>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13" name="Date Placeholder 12">
            <a:extLst>
              <a:ext uri="{FF2B5EF4-FFF2-40B4-BE49-F238E27FC236}">
                <a16:creationId xmlns:a16="http://schemas.microsoft.com/office/drawing/2014/main" id="{62DDAA99-65BD-44D0-873C-7DF319E77444}"/>
              </a:ext>
            </a:extLst>
          </p:cNvPr>
          <p:cNvSpPr>
            <a:spLocks noGrp="1"/>
          </p:cNvSpPr>
          <p:nvPr>
            <p:ph type="dt" idx="1"/>
          </p:nvPr>
        </p:nvSpPr>
        <p:spPr/>
        <p:txBody>
          <a:bodyPr/>
          <a:lstStyle/>
          <a:p>
            <a:r>
              <a:rPr lang="en-US"/>
              <a:t>11: Network infrastructure services in Windows Server</a:t>
            </a:r>
            <a:endParaRPr lang="en-US" dirty="0"/>
          </a:p>
        </p:txBody>
      </p:sp>
      <p:sp>
        <p:nvSpPr>
          <p:cNvPr id="14" name="Header Placeholder 13">
            <a:extLst>
              <a:ext uri="{FF2B5EF4-FFF2-40B4-BE49-F238E27FC236}">
                <a16:creationId xmlns:a16="http://schemas.microsoft.com/office/drawing/2014/main" id="{450025EF-084E-44A6-92E8-66FF5B3181D4}"/>
              </a:ext>
            </a:extLst>
          </p:cNvPr>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41228936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B554F4-CAF1-419B-A28B-733301D939E6}" type="slidenum">
              <a:rPr lang="en-US" smtClean="0"/>
              <a:pPr/>
              <a:t>63</a:t>
            </a:fld>
            <a:endParaRPr lang="en-US" dirty="0"/>
          </a:p>
        </p:txBody>
      </p:sp>
      <p:sp>
        <p:nvSpPr>
          <p:cNvPr id="8" name="Slide Image Placeholder 7">
            <a:extLst>
              <a:ext uri="{FF2B5EF4-FFF2-40B4-BE49-F238E27FC236}">
                <a16:creationId xmlns:a16="http://schemas.microsoft.com/office/drawing/2014/main" id="{E20A2C78-DB01-4669-8B02-36E747DD59EA}"/>
              </a:ext>
            </a:extLst>
          </p:cNvPr>
          <p:cNvSpPr>
            <a:spLocks noGrp="1" noRot="1" noChangeAspect="1"/>
          </p:cNvSpPr>
          <p:nvPr>
            <p:ph type="sldImg"/>
          </p:nvPr>
        </p:nvSpPr>
        <p:spPr>
          <a:xfrm>
            <a:off x="3810000" y="65088"/>
            <a:ext cx="2971800" cy="1671637"/>
          </a:xfrm>
        </p:spPr>
      </p:sp>
      <p:sp>
        <p:nvSpPr>
          <p:cNvPr id="9" name="Notes Placeholder 8">
            <a:extLst>
              <a:ext uri="{FF2B5EF4-FFF2-40B4-BE49-F238E27FC236}">
                <a16:creationId xmlns:a16="http://schemas.microsoft.com/office/drawing/2014/main" id="{DE0BBDD5-69E8-4F7C-8113-90BAB0F22FA8}"/>
              </a:ext>
            </a:extLst>
          </p:cNvPr>
          <p:cNvSpPr>
            <a:spLocks noGrp="1"/>
          </p:cNvSpPr>
          <p:nvPr>
            <p:ph type="body" idx="1"/>
          </p:nvPr>
        </p:nvSpPr>
        <p:spPr/>
        <p:txBody>
          <a:bodyPr/>
          <a:lstStyle/>
          <a:p>
            <a:r>
              <a:rPr lang="en-CA" b="0" dirty="0"/>
              <a:t>Estimated Time: </a:t>
            </a:r>
            <a:r>
              <a:rPr lang="en-CA" b="1" dirty="0"/>
              <a:t>45 minutes</a:t>
            </a:r>
          </a:p>
          <a:p>
            <a:endParaRPr lang="en-CA" b="1" dirty="0"/>
          </a:p>
          <a:p>
            <a:r>
              <a:rPr lang="en-CA" b="1" dirty="0"/>
              <a:t>Exercise 1: </a:t>
            </a:r>
            <a:r>
              <a:rPr lang="en-CA" b="0" dirty="0"/>
              <a:t>Deploying and configuring DHCP</a:t>
            </a:r>
          </a:p>
          <a:p>
            <a:pPr marL="171450" indent="-171450">
              <a:buFont typeface="Arial" panose="020B0604020202020204" pitchFamily="34" charset="0"/>
              <a:buChar char="•"/>
            </a:pPr>
            <a:r>
              <a:rPr lang="en-CA" dirty="0"/>
              <a:t>In this exercise, you will deploy a DHCP server and then configure DHCP Failover.</a:t>
            </a:r>
          </a:p>
          <a:p>
            <a:r>
              <a:rPr lang="en-CA" b="1" dirty="0"/>
              <a:t>Exercise 2: </a:t>
            </a:r>
            <a:r>
              <a:rPr lang="en-CA" b="0" dirty="0"/>
              <a:t>Deploying and configuring DNS</a:t>
            </a:r>
          </a:p>
          <a:p>
            <a:pPr marL="171450" indent="-171450">
              <a:buFont typeface="Arial" panose="020B0604020202020204" pitchFamily="34" charset="0"/>
              <a:buChar char="•"/>
            </a:pPr>
            <a:r>
              <a:rPr lang="en-CA" dirty="0"/>
              <a:t>In this exercise, you will deploy a DNS server and then configure forwarding.</a:t>
            </a:r>
          </a:p>
          <a:p>
            <a:r>
              <a:rPr lang="en-CA" b="1" dirty="0"/>
              <a:t>Exercise 3:</a:t>
            </a:r>
            <a:r>
              <a:rPr lang="en-CA" b="0" dirty="0"/>
              <a:t> Implementing Web Application Proxy</a:t>
            </a:r>
          </a:p>
          <a:p>
            <a:pPr marL="171450" indent="-171450">
              <a:buFont typeface="Arial" panose="020B0604020202020204" pitchFamily="34" charset="0"/>
              <a:buChar char="•"/>
            </a:pPr>
            <a:r>
              <a:rPr lang="en-CA" dirty="0"/>
              <a:t>In this exercise, you will deploy Web Application Proxy and verify that you can use it to access a web-based app.</a:t>
            </a:r>
          </a:p>
        </p:txBody>
      </p:sp>
      <p:sp>
        <p:nvSpPr>
          <p:cNvPr id="11" name="Footer Placeholder 4">
            <a:extLst>
              <a:ext uri="{FF2B5EF4-FFF2-40B4-BE49-F238E27FC236}">
                <a16:creationId xmlns:a16="http://schemas.microsoft.com/office/drawing/2014/main" id="{93ED3901-07FB-4607-96CF-68BD93D9AEBA}"/>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12" name="Date Placeholder 11">
            <a:extLst>
              <a:ext uri="{FF2B5EF4-FFF2-40B4-BE49-F238E27FC236}">
                <a16:creationId xmlns:a16="http://schemas.microsoft.com/office/drawing/2014/main" id="{1DE8AA1C-FDCB-467A-91B6-29F7A951E093}"/>
              </a:ext>
            </a:extLst>
          </p:cNvPr>
          <p:cNvSpPr>
            <a:spLocks noGrp="1"/>
          </p:cNvSpPr>
          <p:nvPr>
            <p:ph type="dt" idx="1"/>
          </p:nvPr>
        </p:nvSpPr>
        <p:spPr/>
        <p:txBody>
          <a:bodyPr/>
          <a:lstStyle/>
          <a:p>
            <a:r>
              <a:rPr lang="en-US"/>
              <a:t>11: Network infrastructure services in Windows Server</a:t>
            </a:r>
            <a:endParaRPr lang="en-US" dirty="0"/>
          </a:p>
        </p:txBody>
      </p:sp>
      <p:sp>
        <p:nvSpPr>
          <p:cNvPr id="13" name="Header Placeholder 12">
            <a:extLst>
              <a:ext uri="{FF2B5EF4-FFF2-40B4-BE49-F238E27FC236}">
                <a16:creationId xmlns:a16="http://schemas.microsoft.com/office/drawing/2014/main" id="{EB16B6D1-1234-4350-B0F1-1CDA55E4654C}"/>
              </a:ext>
            </a:extLst>
          </p:cNvPr>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1772703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64</a:t>
            </a:fld>
            <a:endParaRPr lang="en-US" dirty="0"/>
          </a:p>
        </p:txBody>
      </p:sp>
      <p:sp>
        <p:nvSpPr>
          <p:cNvPr id="7" name="Footer Placeholder 4">
            <a:extLst>
              <a:ext uri="{FF2B5EF4-FFF2-40B4-BE49-F238E27FC236}">
                <a16:creationId xmlns:a16="http://schemas.microsoft.com/office/drawing/2014/main" id="{346EEBD4-D5F2-47D2-83B7-3852D91C1040}"/>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6BB07851-C3FE-4534-82B7-6DA8ECE339B1}"/>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2897708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smtClean="0"/>
              <a:pPr/>
              <a:t>65</a:t>
            </a:fld>
            <a:endParaRPr lang="en-US" dirty="0"/>
          </a:p>
        </p:txBody>
      </p:sp>
      <p:sp>
        <p:nvSpPr>
          <p:cNvPr id="5" name="Date Placeholder 4"/>
          <p:cNvSpPr>
            <a:spLocks noGrp="1"/>
          </p:cNvSpPr>
          <p:nvPr>
            <p:ph type="dt" idx="1"/>
          </p:nvPr>
        </p:nvSpPr>
        <p:spPr/>
        <p:txBody>
          <a:bodyPr/>
          <a:lstStyle/>
          <a:p>
            <a:r>
              <a:rPr lang="en-US"/>
              <a:t>11: Network infrastructure services in Windows Server</a:t>
            </a:r>
            <a:endParaRPr lang="en-US" dirty="0"/>
          </a:p>
        </p:txBody>
      </p:sp>
      <p:sp>
        <p:nvSpPr>
          <p:cNvPr id="6" name="Header Placeholder 5"/>
          <p:cNvSpPr>
            <a:spLocks noGrp="1"/>
          </p:cNvSpPr>
          <p:nvPr>
            <p:ph type="hdr" sz="quarter"/>
          </p:nvPr>
        </p:nvSpPr>
        <p:spPr/>
        <p:txBody>
          <a:bodyPr/>
          <a:lstStyle/>
          <a:p>
            <a:r>
              <a:rPr lang="en-CA"/>
              <a:t>WS-011 Windows Server 2019 Administration</a:t>
            </a:r>
            <a:endParaRPr lang="en-US" dirty="0"/>
          </a:p>
        </p:txBody>
      </p:sp>
      <p:sp>
        <p:nvSpPr>
          <p:cNvPr id="7" name="Footer Placeholder 6"/>
          <p:cNvSpPr>
            <a:spLocks noGrp="1"/>
          </p:cNvSpPr>
          <p:nvPr>
            <p:ph type="ftr" sz="quarter" idx="4"/>
          </p:nvPr>
        </p:nvSpPr>
        <p:spPr/>
        <p:txBody>
          <a:bodyPr/>
          <a:lstStyle/>
          <a:p>
            <a:r>
              <a:rPr lang="en-US">
                <a:solidFill>
                  <a:prstClr val="black"/>
                </a:solidFill>
              </a:rPr>
              <a:t>© Microsoft Corporation</a:t>
            </a:r>
            <a:endParaRPr lang="en-US" dirty="0">
              <a:solidFill>
                <a:prstClr val="black"/>
              </a:solidFill>
            </a:endParaRPr>
          </a:p>
        </p:txBody>
      </p:sp>
    </p:spTree>
    <p:extLst>
      <p:ext uri="{BB962C8B-B14F-4D97-AF65-F5344CB8AC3E}">
        <p14:creationId xmlns:p14="http://schemas.microsoft.com/office/powerpoint/2010/main" val="16475590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lvl="0">
              <a:spcAft>
                <a:spcPts val="340"/>
              </a:spcAf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66</a:t>
            </a:fld>
            <a:endParaRPr lang="en-US" dirty="0"/>
          </a:p>
        </p:txBody>
      </p:sp>
      <p:sp>
        <p:nvSpPr>
          <p:cNvPr id="5" name="Footer Placeholder 4">
            <a:extLst>
              <a:ext uri="{FF2B5EF4-FFF2-40B4-BE49-F238E27FC236}">
                <a16:creationId xmlns:a16="http://schemas.microsoft.com/office/drawing/2014/main" id="{0BF5D842-5061-4C34-9645-7210E7B3A463}"/>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a:extLst>
              <a:ext uri="{FF2B5EF4-FFF2-40B4-BE49-F238E27FC236}">
                <a16:creationId xmlns:a16="http://schemas.microsoft.com/office/drawing/2014/main" id="{74AFFE22-8F87-4122-B22C-D98CE011892E}"/>
              </a:ext>
            </a:extLst>
          </p:cNvPr>
          <p:cNvSpPr>
            <a:spLocks noGrp="1"/>
          </p:cNvSpPr>
          <p:nvPr>
            <p:ph type="dt" idx="1"/>
          </p:nvPr>
        </p:nvSpPr>
        <p:spPr/>
        <p:txBody>
          <a:bodyPr/>
          <a:lstStyle/>
          <a:p>
            <a:r>
              <a:rPr lang="en-US"/>
              <a:t>11: Network infrastructure services in Windows Server</a:t>
            </a:r>
            <a:endParaRPr lang="en-US" dirty="0"/>
          </a:p>
        </p:txBody>
      </p:sp>
      <p:sp>
        <p:nvSpPr>
          <p:cNvPr id="7" name="Header Placeholder 6">
            <a:extLst>
              <a:ext uri="{FF2B5EF4-FFF2-40B4-BE49-F238E27FC236}">
                <a16:creationId xmlns:a16="http://schemas.microsoft.com/office/drawing/2014/main" id="{31E0A718-B04D-4E1C-843B-342D0D4685FF}"/>
              </a:ext>
            </a:extLst>
          </p:cNvPr>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6111912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67</a:t>
            </a:fld>
            <a:endParaRPr lang="en-US" dirty="0"/>
          </a:p>
        </p:txBody>
      </p:sp>
      <p:sp>
        <p:nvSpPr>
          <p:cNvPr id="5" name="Footer Placeholder 4">
            <a:extLst>
              <a:ext uri="{FF2B5EF4-FFF2-40B4-BE49-F238E27FC236}">
                <a16:creationId xmlns:a16="http://schemas.microsoft.com/office/drawing/2014/main" id="{55419A91-B2A4-4B1A-B856-865A64846014}"/>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6" name="Date Placeholder 5">
            <a:extLst>
              <a:ext uri="{FF2B5EF4-FFF2-40B4-BE49-F238E27FC236}">
                <a16:creationId xmlns:a16="http://schemas.microsoft.com/office/drawing/2014/main" id="{F1FCFA58-E15F-4126-A3C0-8B66768F9672}"/>
              </a:ext>
            </a:extLst>
          </p:cNvPr>
          <p:cNvSpPr>
            <a:spLocks noGrp="1"/>
          </p:cNvSpPr>
          <p:nvPr>
            <p:ph type="dt" idx="1"/>
          </p:nvPr>
        </p:nvSpPr>
        <p:spPr/>
        <p:txBody>
          <a:bodyPr/>
          <a:lstStyle/>
          <a:p>
            <a:r>
              <a:rPr lang="en-US"/>
              <a:t>11: Network infrastructure services in Windows Server</a:t>
            </a:r>
            <a:endParaRPr lang="en-US" dirty="0"/>
          </a:p>
        </p:txBody>
      </p:sp>
      <p:sp>
        <p:nvSpPr>
          <p:cNvPr id="7" name="Header Placeholder 6">
            <a:extLst>
              <a:ext uri="{FF2B5EF4-FFF2-40B4-BE49-F238E27FC236}">
                <a16:creationId xmlns:a16="http://schemas.microsoft.com/office/drawing/2014/main" id="{E3F10E0D-1424-4923-A7D0-C8A9DE771072}"/>
              </a:ext>
            </a:extLst>
          </p:cNvPr>
          <p:cNvSpPr>
            <a:spLocks noGrp="1"/>
          </p:cNvSpPr>
          <p:nvPr>
            <p:ph type="hdr" sz="quarter"/>
          </p:nvPr>
        </p:nvSpPr>
        <p:spPr/>
        <p:txBody>
          <a:bodyPr/>
          <a:lstStyle/>
          <a:p>
            <a:r>
              <a:rPr lang="en-CA" dirty="0"/>
              <a:t>WS-011 Windows Server 2019 Administration</a:t>
            </a:r>
            <a:endParaRPr lang="en-US" dirty="0"/>
          </a:p>
        </p:txBody>
      </p:sp>
    </p:spTree>
    <p:extLst>
      <p:ext uri="{BB962C8B-B14F-4D97-AF65-F5344CB8AC3E}">
        <p14:creationId xmlns:p14="http://schemas.microsoft.com/office/powerpoint/2010/main" val="55261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Make students aware that sometimes they need to manually install the DHCP management tools and create the DHCP management groups.</a:t>
            </a:r>
            <a:endParaRPr lang="en-CA"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
        <p:nvSpPr>
          <p:cNvPr id="7" name="Footer Placeholder 4">
            <a:extLst>
              <a:ext uri="{FF2B5EF4-FFF2-40B4-BE49-F238E27FC236}">
                <a16:creationId xmlns:a16="http://schemas.microsoft.com/office/drawing/2014/main" id="{319EE5EA-8E76-47B8-B294-8E4AA98E226B}"/>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
        <p:nvSpPr>
          <p:cNvPr id="8" name="Date Placeholder 7">
            <a:extLst>
              <a:ext uri="{FF2B5EF4-FFF2-40B4-BE49-F238E27FC236}">
                <a16:creationId xmlns:a16="http://schemas.microsoft.com/office/drawing/2014/main" id="{3345DD23-0FE9-4371-995E-3A1E60C7D17B}"/>
              </a:ext>
            </a:extLst>
          </p:cNvPr>
          <p:cNvSpPr>
            <a:spLocks noGrp="1"/>
          </p:cNvSpPr>
          <p:nvPr>
            <p:ph type="dt" idx="1"/>
          </p:nvPr>
        </p:nvSpPr>
        <p:spPr/>
        <p:txBody>
          <a:bodyPr/>
          <a:lstStyle/>
          <a:p>
            <a:r>
              <a:rPr lang="en-US"/>
              <a:t>11: Network infrastructure services in Windows Server</a:t>
            </a:r>
            <a:endParaRPr lang="en-US" dirty="0"/>
          </a:p>
        </p:txBody>
      </p:sp>
    </p:spTree>
    <p:extLst>
      <p:ext uri="{BB962C8B-B14F-4D97-AF65-F5344CB8AC3E}">
        <p14:creationId xmlns:p14="http://schemas.microsoft.com/office/powerpoint/2010/main" val="2865859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CA" sz="1000" b="0" i="0" kern="1200" baseline="0" dirty="0">
                <a:solidFill>
                  <a:schemeClr val="tx1"/>
                </a:solidFill>
                <a:effectLst/>
                <a:latin typeface="Segoe UI" panose="020B0502040204020203" pitchFamily="34" charset="0"/>
                <a:ea typeface="+mn-ea"/>
                <a:cs typeface="+mn-cs"/>
              </a:rPr>
              <a:t>Ensure that students understand that they can provide DHCP options at different levels and when it's appropriate to do so.</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8</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E986855C-F349-4E8D-B4CF-D108CDDE7EF4}"/>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63741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a:spcAft>
                <a:spcPts val="300"/>
              </a:spcAft>
            </a:pPr>
            <a:r>
              <a:rPr lang="en-CA" b="0" dirty="0"/>
              <a:t>After completing the demonstration, leave the virtual machines running for the next demonstration.</a:t>
            </a:r>
          </a:p>
          <a:p>
            <a:pPr>
              <a:spcAft>
                <a:spcPts val="300"/>
              </a:spcAft>
            </a:pPr>
            <a:r>
              <a:rPr lang="en-CA" b="1" dirty="0"/>
              <a:t>Preparation steps</a:t>
            </a:r>
          </a:p>
          <a:p>
            <a:pPr marL="228600" indent="-228600">
              <a:spcAft>
                <a:spcPts val="300"/>
              </a:spcAft>
              <a:buFont typeface="+mj-lt"/>
              <a:buAutoNum type="arabicPeriod"/>
            </a:pPr>
            <a:r>
              <a:rPr lang="en-CA" sz="1000" b="0" i="0" kern="1200" baseline="0" dirty="0">
                <a:solidFill>
                  <a:schemeClr val="tx1"/>
                </a:solidFill>
                <a:effectLst/>
                <a:latin typeface="Segoe UI" panose="020B0502040204020203" pitchFamily="34" charset="0"/>
                <a:ea typeface="+mn-ea"/>
                <a:cs typeface="+mn-cs"/>
              </a:rPr>
              <a:t>Start the VMs </a:t>
            </a:r>
            <a:r>
              <a:rPr lang="en-CA" b="1" dirty="0"/>
              <a:t>SEA-DC1, SEA-SVR1, </a:t>
            </a:r>
            <a:r>
              <a:rPr lang="en-CA" b="0" dirty="0"/>
              <a:t>and </a:t>
            </a:r>
            <a:r>
              <a:rPr lang="en-CA" b="1" dirty="0"/>
              <a:t>SEA-ADM1</a:t>
            </a:r>
            <a:r>
              <a:rPr lang="en-CA" dirty="0"/>
              <a:t>. </a:t>
            </a:r>
          </a:p>
          <a:p>
            <a:pPr marL="228600" indent="-228600">
              <a:spcAft>
                <a:spcPts val="300"/>
              </a:spcAft>
              <a:buFont typeface="+mj-lt"/>
              <a:buAutoNum type="arabicPeriod"/>
            </a:pPr>
            <a:r>
              <a:rPr lang="en-CA" dirty="0"/>
              <a:t>Sign in as </a:t>
            </a:r>
            <a:r>
              <a:rPr lang="en-CA" b="1" dirty="0"/>
              <a:t>Contoso\Administrator</a:t>
            </a:r>
            <a:r>
              <a:rPr lang="en-CA" dirty="0"/>
              <a:t> with the password </a:t>
            </a:r>
            <a:r>
              <a:rPr lang="en-CA" b="1" dirty="0"/>
              <a:t>Pa55w.rd</a:t>
            </a:r>
            <a:r>
              <a:rPr lang="en-CA" dirty="0"/>
              <a:t>.</a:t>
            </a:r>
            <a:endParaRPr lang="en-CA" b="1" dirty="0"/>
          </a:p>
          <a:p>
            <a:pPr>
              <a:spcAft>
                <a:spcPts val="300"/>
              </a:spcAft>
            </a:pPr>
            <a:endParaRPr lang="en-CA" b="1" dirty="0"/>
          </a:p>
          <a:p>
            <a:pPr>
              <a:spcAft>
                <a:spcPts val="300"/>
              </a:spcAft>
            </a:pPr>
            <a:r>
              <a:rPr lang="en-CA" b="1" dirty="0"/>
              <a:t>Demonstration steps</a:t>
            </a:r>
          </a:p>
          <a:p>
            <a:pPr>
              <a:spcAft>
                <a:spcPts val="300"/>
              </a:spcAft>
            </a:pPr>
            <a:r>
              <a:rPr lang="en-CA" b="1" dirty="0"/>
              <a:t>Install the DHCP Server role</a:t>
            </a:r>
          </a:p>
          <a:p>
            <a:pPr marL="228600" indent="-228600">
              <a:spcAft>
                <a:spcPts val="300"/>
              </a:spcAft>
              <a:buFont typeface="+mj-lt"/>
              <a:buAutoNum type="arabicPeriod"/>
            </a:pPr>
            <a:r>
              <a:rPr lang="en-CA" dirty="0"/>
              <a:t>On the taskbar, select </a:t>
            </a:r>
            <a:r>
              <a:rPr lang="en-CA" b="1" dirty="0"/>
              <a:t>Microsoft Edge</a:t>
            </a:r>
            <a:r>
              <a:rPr lang="en-CA" dirty="0"/>
              <a:t>.</a:t>
            </a:r>
          </a:p>
          <a:p>
            <a:pPr marL="228600" indent="-228600">
              <a:spcAft>
                <a:spcPts val="300"/>
              </a:spcAft>
              <a:buFont typeface="+mj-lt"/>
              <a:buAutoNum type="arabicPeriod"/>
            </a:pPr>
            <a:r>
              <a:rPr lang="en-CA" dirty="0"/>
              <a:t>In Microsoft Edge, select </a:t>
            </a:r>
            <a:r>
              <a:rPr lang="en-CA" b="1" dirty="0"/>
              <a:t>Windows Admin Center</a:t>
            </a:r>
            <a:r>
              <a:rPr lang="en-CA" dirty="0"/>
              <a:t>.</a:t>
            </a:r>
          </a:p>
          <a:p>
            <a:pPr marL="228600" indent="-228600">
              <a:spcAft>
                <a:spcPts val="300"/>
              </a:spcAft>
              <a:buFont typeface="+mj-lt"/>
              <a:buAutoNum type="arabicPeriod"/>
            </a:pPr>
            <a:r>
              <a:rPr lang="en-CA" dirty="0"/>
              <a:t>In the </a:t>
            </a:r>
            <a:r>
              <a:rPr lang="en-CA" b="1" dirty="0"/>
              <a:t>Windows Security</a:t>
            </a:r>
            <a:r>
              <a:rPr lang="en-CA" dirty="0"/>
              <a:t> dialog box, sign in as </a:t>
            </a:r>
            <a:r>
              <a:rPr lang="en-CA" b="1" dirty="0"/>
              <a:t>Contoso\Administrator</a:t>
            </a:r>
            <a:r>
              <a:rPr lang="en-CA" dirty="0"/>
              <a:t> with the password </a:t>
            </a:r>
            <a:r>
              <a:rPr lang="en-CA" b="1" dirty="0"/>
              <a:t>Pa55w.rd</a:t>
            </a:r>
            <a:r>
              <a:rPr lang="en-CA" dirty="0"/>
              <a:t>.</a:t>
            </a:r>
          </a:p>
          <a:p>
            <a:pPr marL="228600" indent="-228600">
              <a:spcAft>
                <a:spcPts val="300"/>
              </a:spcAft>
              <a:buFont typeface="+mj-lt"/>
              <a:buAutoNum type="arabicPeriod"/>
            </a:pPr>
            <a:r>
              <a:rPr lang="en-CA" dirty="0"/>
              <a:t>In Windows Admin Center, select </a:t>
            </a:r>
            <a:r>
              <a:rPr lang="en-CA" b="1" dirty="0"/>
              <a:t>SEA-SVR1</a:t>
            </a:r>
            <a:r>
              <a:rPr lang="en-CA" dirty="0"/>
              <a:t>.</a:t>
            </a:r>
          </a:p>
          <a:p>
            <a:pPr marL="228600" indent="-228600">
              <a:spcAft>
                <a:spcPts val="300"/>
              </a:spcAft>
              <a:buFont typeface="+mj-lt"/>
              <a:buAutoNum type="arabicPeriod"/>
            </a:pPr>
            <a:r>
              <a:rPr lang="en-CA" dirty="0"/>
              <a:t>In the </a:t>
            </a:r>
            <a:r>
              <a:rPr lang="en-CA" b="1" dirty="0"/>
              <a:t>Specify your credentials</a:t>
            </a:r>
            <a:r>
              <a:rPr lang="en-CA" dirty="0"/>
              <a:t> dialog box, select </a:t>
            </a:r>
            <a:r>
              <a:rPr lang="en-CA" b="1" dirty="0"/>
              <a:t>Use another account for this connection</a:t>
            </a:r>
            <a:r>
              <a:rPr lang="en-CA" dirty="0"/>
              <a:t>, and then sign in as </a:t>
            </a:r>
            <a:r>
              <a:rPr lang="en-CA" b="1" dirty="0"/>
              <a:t>Contoso\Administrator</a:t>
            </a:r>
            <a:r>
              <a:rPr lang="en-CA" dirty="0"/>
              <a:t> with the password </a:t>
            </a:r>
            <a:r>
              <a:rPr lang="en-CA" b="1" dirty="0"/>
              <a:t>Pa55w.rd</a:t>
            </a:r>
            <a:r>
              <a:rPr lang="en-CA" dirty="0"/>
              <a:t>.</a:t>
            </a:r>
          </a:p>
          <a:p>
            <a:pPr marL="228600" indent="-228600">
              <a:spcAft>
                <a:spcPts val="300"/>
              </a:spcAft>
              <a:buFont typeface="+mj-lt"/>
              <a:buAutoNum type="arabicPeriod"/>
            </a:pPr>
            <a:r>
              <a:rPr lang="en-CA" dirty="0"/>
              <a:t>On the </a:t>
            </a:r>
            <a:r>
              <a:rPr lang="en-CA" b="1" dirty="0"/>
              <a:t>Tools</a:t>
            </a:r>
            <a:r>
              <a:rPr lang="en-CA" dirty="0"/>
              <a:t> pane, select </a:t>
            </a:r>
            <a:r>
              <a:rPr lang="en-CA" b="1" dirty="0"/>
              <a:t>Roles &amp; features</a:t>
            </a:r>
            <a:r>
              <a:rPr lang="en-CA" dirty="0"/>
              <a:t>.</a:t>
            </a:r>
          </a:p>
          <a:p>
            <a:pPr marL="228600" indent="-228600">
              <a:spcAft>
                <a:spcPts val="300"/>
              </a:spcAft>
              <a:buFont typeface="+mj-lt"/>
              <a:buAutoNum type="arabicPeriod"/>
            </a:pPr>
            <a:r>
              <a:rPr lang="en-CA" dirty="0"/>
              <a:t>On the </a:t>
            </a:r>
            <a:r>
              <a:rPr lang="en-CA" b="1" dirty="0"/>
              <a:t>Roles and features</a:t>
            </a:r>
            <a:r>
              <a:rPr lang="en-CA" dirty="0"/>
              <a:t> pane, select the </a:t>
            </a:r>
            <a:r>
              <a:rPr lang="en-CA" b="1" dirty="0"/>
              <a:t>DHCP Server</a:t>
            </a:r>
            <a:r>
              <a:rPr lang="en-CA" dirty="0"/>
              <a:t> check box, and then select </a:t>
            </a:r>
            <a:r>
              <a:rPr lang="en-CA" b="1" dirty="0"/>
              <a:t>Install</a:t>
            </a:r>
            <a:r>
              <a:rPr lang="en-CA" dirty="0"/>
              <a:t>.</a:t>
            </a:r>
          </a:p>
          <a:p>
            <a:pPr marL="228600" indent="-228600">
              <a:spcAft>
                <a:spcPts val="300"/>
              </a:spcAft>
              <a:buFont typeface="+mj-lt"/>
              <a:buAutoNum type="arabicPeriod"/>
            </a:pPr>
            <a:r>
              <a:rPr lang="en-CA" dirty="0"/>
              <a:t>In the </a:t>
            </a:r>
            <a:r>
              <a:rPr lang="en-CA" b="1" dirty="0"/>
              <a:t>Install Roles and Features</a:t>
            </a:r>
            <a:r>
              <a:rPr lang="en-CA" dirty="0"/>
              <a:t> dialog box, select </a:t>
            </a:r>
            <a:r>
              <a:rPr lang="en-CA" b="1" dirty="0"/>
              <a:t>Yes</a:t>
            </a:r>
            <a:r>
              <a:rPr lang="en-CA" dirty="0"/>
              <a:t>.</a:t>
            </a:r>
          </a:p>
          <a:p>
            <a:pPr marL="228600" indent="-228600">
              <a:spcAft>
                <a:spcPts val="300"/>
              </a:spcAft>
              <a:buFont typeface="+mj-lt"/>
              <a:buAutoNum type="arabicPeriod"/>
            </a:pPr>
            <a:r>
              <a:rPr lang="en-CA" dirty="0"/>
              <a:t>Wait until a notification appears indicating that the DHCP role is installed.</a:t>
            </a:r>
          </a:p>
          <a:p>
            <a:pPr marL="0" indent="0">
              <a:spcBef>
                <a:spcPts val="800"/>
              </a:spcBef>
              <a:spcAft>
                <a:spcPts val="300"/>
              </a:spcAft>
              <a:buFont typeface="+mj-lt"/>
              <a:buNone/>
            </a:pPr>
            <a:r>
              <a:rPr lang="en-CA" b="1" dirty="0"/>
              <a:t>Install the DHCP PowerShell tools</a:t>
            </a:r>
          </a:p>
          <a:p>
            <a:pPr marL="228600" indent="-228600">
              <a:spcAft>
                <a:spcPts val="300"/>
              </a:spcAft>
              <a:buFont typeface="+mj-lt"/>
              <a:buAutoNum type="arabicPeriod"/>
            </a:pPr>
            <a:r>
              <a:rPr lang="en-CA" dirty="0"/>
              <a:t>In Microsoft Edge, select </a:t>
            </a:r>
            <a:r>
              <a:rPr lang="en-CA" b="1" dirty="0"/>
              <a:t>Windows Admin Center</a:t>
            </a:r>
            <a:r>
              <a:rPr lang="en-CA" dirty="0"/>
              <a:t>, and then select </a:t>
            </a:r>
            <a:r>
              <a:rPr lang="en-CA" b="1" dirty="0"/>
              <a:t>SEA-SVR1</a:t>
            </a:r>
            <a:r>
              <a:rPr lang="en-CA" dirty="0"/>
              <a:t>.</a:t>
            </a:r>
          </a:p>
          <a:p>
            <a:pPr marL="228600" indent="-228600">
              <a:spcAft>
                <a:spcPts val="300"/>
              </a:spcAft>
              <a:buFont typeface="+mj-lt"/>
              <a:buAutoNum type="arabicPeriod"/>
            </a:pPr>
            <a:r>
              <a:rPr lang="en-CA" dirty="0"/>
              <a:t>On the </a:t>
            </a:r>
            <a:r>
              <a:rPr lang="en-CA" b="1" dirty="0"/>
              <a:t>Tools</a:t>
            </a:r>
            <a:r>
              <a:rPr lang="en-CA" dirty="0"/>
              <a:t> pane, select </a:t>
            </a:r>
            <a:r>
              <a:rPr lang="en-CA" b="1" dirty="0"/>
              <a:t>DHCP</a:t>
            </a:r>
            <a:r>
              <a:rPr lang="en-CA" dirty="0"/>
              <a:t>, and then on the right </a:t>
            </a:r>
            <a:r>
              <a:rPr lang="en-CA" b="1" dirty="0"/>
              <a:t>details</a:t>
            </a:r>
            <a:r>
              <a:rPr lang="en-CA" dirty="0"/>
              <a:t> pane, select </a:t>
            </a:r>
            <a:r>
              <a:rPr lang="en-CA" b="1" dirty="0"/>
              <a:t>Install</a:t>
            </a:r>
            <a:r>
              <a:rPr lang="en-CA" dirty="0"/>
              <a:t>.</a:t>
            </a:r>
          </a:p>
          <a:p>
            <a:pPr marL="228600" indent="-228600">
              <a:spcAft>
                <a:spcPts val="300"/>
              </a:spcAft>
              <a:buFont typeface="+mj-lt"/>
              <a:buAutoNum type="arabicPeriod"/>
            </a:pPr>
            <a:r>
              <a:rPr lang="en-CA" dirty="0"/>
              <a:t>Wait for a notification that the DHCP PowerShell tools are installed.</a:t>
            </a:r>
          </a:p>
          <a:p>
            <a:pPr marL="228600" indent="-228600">
              <a:spcAft>
                <a:spcPts val="300"/>
              </a:spcAft>
              <a:buFont typeface="+mj-lt"/>
              <a:buAutoNum type="arabicPeriod"/>
            </a:pPr>
            <a:r>
              <a:rPr lang="en-CA" dirty="0"/>
              <a:t>Read the options on the </a:t>
            </a:r>
            <a:r>
              <a:rPr lang="en-CA" b="1" dirty="0"/>
              <a:t>DHCP</a:t>
            </a:r>
            <a:r>
              <a:rPr lang="en-CA" dirty="0"/>
              <a:t> pane. Note that you can't configure the server-level option by using Windows Admin Center.</a:t>
            </a:r>
          </a:p>
          <a:p>
            <a:pPr marL="228600" indent="-228600">
              <a:spcAft>
                <a:spcPts val="300"/>
              </a:spcAft>
              <a:buFont typeface="+mj-lt"/>
              <a:buAutoNum type="arabicPeriod"/>
            </a:pPr>
            <a:r>
              <a:rPr lang="en-CA" dirty="0"/>
              <a:t>On the </a:t>
            </a:r>
            <a:r>
              <a:rPr lang="en-CA" b="1" dirty="0"/>
              <a:t>Tools</a:t>
            </a:r>
            <a:r>
              <a:rPr lang="en-CA" dirty="0"/>
              <a:t> pane, select </a:t>
            </a:r>
            <a:r>
              <a:rPr lang="en-CA" b="1" dirty="0"/>
              <a:t>PowerShell</a:t>
            </a:r>
            <a:r>
              <a:rPr lang="en-CA" dirty="0"/>
              <a:t> and sign in with the password of </a:t>
            </a:r>
            <a:r>
              <a:rPr lang="en-CA" b="1" dirty="0"/>
              <a:t>Pa55w.rd</a:t>
            </a:r>
            <a:r>
              <a:rPr lang="en-CA" dirty="0"/>
              <a:t>.</a:t>
            </a:r>
          </a:p>
          <a:p>
            <a:pPr marL="228600" indent="-228600">
              <a:spcAft>
                <a:spcPts val="300"/>
              </a:spcAft>
              <a:buFont typeface="+mj-lt"/>
              <a:buAutoNum type="arabicPeriod"/>
            </a:pPr>
            <a:r>
              <a:rPr lang="en-CA" dirty="0"/>
              <a:t>On the </a:t>
            </a:r>
            <a:r>
              <a:rPr lang="en-CA" b="1" dirty="0"/>
              <a:t>PowerShell</a:t>
            </a:r>
            <a:r>
              <a:rPr lang="en-CA" dirty="0"/>
              <a:t> pane, enter </a:t>
            </a:r>
            <a:r>
              <a:rPr lang="en-CA" b="1" dirty="0"/>
              <a:t>Add-DhcpServerSecurityGroup</a:t>
            </a:r>
            <a:r>
              <a:rPr lang="en-CA" dirty="0"/>
              <a:t>, and then select </a:t>
            </a:r>
            <a:r>
              <a:rPr lang="en-CA" b="1" dirty="0"/>
              <a:t>Enter</a:t>
            </a:r>
            <a:r>
              <a:rPr lang="en-CA" dirty="0"/>
              <a:t>.</a:t>
            </a:r>
          </a:p>
          <a:p>
            <a:pPr marL="228600" indent="-228600">
              <a:spcAft>
                <a:spcPts val="300"/>
              </a:spcAft>
              <a:buFont typeface="+mj-lt"/>
              <a:buAutoNum type="arabicPeriod"/>
            </a:pPr>
            <a:r>
              <a:rPr lang="en-CA" dirty="0"/>
              <a:t>Enter </a:t>
            </a:r>
            <a:r>
              <a:rPr lang="en-CA" b="1" dirty="0"/>
              <a:t>Get-LocalGroup DHCP</a:t>
            </a:r>
            <a:r>
              <a:rPr lang="en-CA" dirty="0"/>
              <a:t>, and then select </a:t>
            </a:r>
            <a:r>
              <a:rPr lang="en-CA" b="1" dirty="0"/>
              <a:t>Enter</a:t>
            </a:r>
            <a:r>
              <a:rPr lang="en-CA" dirty="0"/>
              <a:t>.</a:t>
            </a:r>
          </a:p>
          <a:p>
            <a:pPr marL="228600" indent="-228600">
              <a:spcAft>
                <a:spcPts val="300"/>
              </a:spcAft>
              <a:buFont typeface="+mj-lt"/>
              <a:buAutoNum type="arabicPeriod"/>
            </a:pPr>
            <a:r>
              <a:rPr lang="en-CA" dirty="0"/>
              <a:t>Close </a:t>
            </a:r>
            <a:r>
              <a:rPr lang="en-CA" b="1" dirty="0"/>
              <a:t>Windows Admin Center</a:t>
            </a:r>
            <a:r>
              <a:rPr lang="en-CA" dirty="0"/>
              <a:t>.</a:t>
            </a:r>
          </a:p>
          <a:p>
            <a:pPr marL="0" indent="0">
              <a:spcBef>
                <a:spcPts val="800"/>
              </a:spcBef>
              <a:spcAft>
                <a:spcPts val="300"/>
              </a:spcAft>
              <a:buFont typeface="+mj-lt"/>
              <a:buNone/>
            </a:pPr>
            <a:r>
              <a:rPr lang="en-CA" b="1" dirty="0"/>
              <a:t>Configure a DHCP server option</a:t>
            </a:r>
          </a:p>
          <a:p>
            <a:pPr marL="228600" indent="-228600">
              <a:spcAft>
                <a:spcPts val="300"/>
              </a:spcAft>
              <a:buFont typeface="+mj-lt"/>
              <a:buAutoNum type="arabicPeriod"/>
            </a:pPr>
            <a:r>
              <a:rPr lang="en-CA" dirty="0"/>
              <a:t>Select </a:t>
            </a:r>
            <a:r>
              <a:rPr lang="en-CA" b="1" dirty="0"/>
              <a:t>Start</a:t>
            </a:r>
            <a:r>
              <a:rPr lang="en-CA" dirty="0"/>
              <a:t>, and then select </a:t>
            </a:r>
            <a:r>
              <a:rPr lang="en-CA" b="1" dirty="0"/>
              <a:t>Server Manager</a:t>
            </a:r>
            <a:r>
              <a:rPr lang="en-CA" dirty="0"/>
              <a:t>.</a:t>
            </a:r>
          </a:p>
          <a:p>
            <a:pPr marL="228600" indent="-228600">
              <a:spcAft>
                <a:spcPts val="300"/>
              </a:spcAft>
              <a:buFont typeface="+mj-lt"/>
              <a:buAutoNum type="arabicPeriod"/>
            </a:pPr>
            <a:r>
              <a:rPr lang="en-CA" dirty="0"/>
              <a:t>In </a:t>
            </a:r>
            <a:r>
              <a:rPr lang="en-CA" b="1" dirty="0"/>
              <a:t>Server Manager</a:t>
            </a:r>
            <a:r>
              <a:rPr lang="en-CA" dirty="0"/>
              <a:t>, select </a:t>
            </a:r>
            <a:r>
              <a:rPr lang="en-CA" b="1" dirty="0"/>
              <a:t>Tools</a:t>
            </a:r>
            <a:r>
              <a:rPr lang="en-CA" dirty="0"/>
              <a:t>, and then select </a:t>
            </a:r>
            <a:r>
              <a:rPr lang="en-CA" b="1" dirty="0"/>
              <a:t>DHCP</a:t>
            </a:r>
            <a:r>
              <a:rPr lang="en-CA" dirty="0"/>
              <a:t>.</a:t>
            </a:r>
          </a:p>
          <a:p>
            <a:pPr marL="228600" indent="-228600">
              <a:spcAft>
                <a:spcPts val="300"/>
              </a:spcAft>
              <a:buFont typeface="+mj-lt"/>
              <a:buAutoNum type="arabicPeriod"/>
            </a:pPr>
            <a:r>
              <a:rPr lang="en-CA" dirty="0"/>
              <a:t>In the DHCP window, select </a:t>
            </a:r>
            <a:r>
              <a:rPr lang="en-CA" b="1" dirty="0"/>
              <a:t>Action</a:t>
            </a:r>
            <a:r>
              <a:rPr lang="en-CA" dirty="0"/>
              <a:t>, and then select </a:t>
            </a:r>
            <a:r>
              <a:rPr lang="en-CA" b="1" dirty="0"/>
              <a:t>Add Server</a:t>
            </a:r>
            <a:r>
              <a:rPr lang="en-CA" dirty="0"/>
              <a:t>.</a:t>
            </a:r>
          </a:p>
          <a:p>
            <a:pPr marL="228600" indent="-228600">
              <a:spcAft>
                <a:spcPts val="300"/>
              </a:spcAft>
              <a:buFont typeface="+mj-lt"/>
              <a:buAutoNum type="arabicPeriod"/>
            </a:pPr>
            <a:r>
              <a:rPr lang="en-CA" dirty="0"/>
              <a:t>In the </a:t>
            </a:r>
            <a:r>
              <a:rPr lang="en-CA" b="1" dirty="0"/>
              <a:t>Add Server</a:t>
            </a:r>
            <a:r>
              <a:rPr lang="en-CA" dirty="0"/>
              <a:t> dialog box, in the </a:t>
            </a:r>
            <a:r>
              <a:rPr lang="en-CA" b="1" dirty="0"/>
              <a:t>This server</a:t>
            </a:r>
            <a:r>
              <a:rPr lang="en-CA" dirty="0"/>
              <a:t> box, enter </a:t>
            </a:r>
            <a:r>
              <a:rPr lang="en-CA" b="1" dirty="0"/>
              <a:t>SEA-SVR1</a:t>
            </a:r>
            <a:r>
              <a:rPr lang="en-CA" dirty="0"/>
              <a:t>, and then select </a:t>
            </a:r>
            <a:r>
              <a:rPr lang="en-CA" b="1" dirty="0"/>
              <a:t>OK</a:t>
            </a:r>
            <a:r>
              <a:rPr lang="en-CA" dirty="0"/>
              <a:t>.</a:t>
            </a:r>
          </a:p>
          <a:p>
            <a:pPr marL="228600" indent="-228600">
              <a:spcAft>
                <a:spcPts val="300"/>
              </a:spcAft>
              <a:buFont typeface="+mj-lt"/>
              <a:buAutoNum type="arabicPeriod"/>
            </a:pPr>
            <a:r>
              <a:rPr lang="en-CA" dirty="0"/>
              <a:t>In the DHCP window, expand </a:t>
            </a:r>
            <a:r>
              <a:rPr lang="en-CA" b="1" dirty="0"/>
              <a:t>172.16.10.12</a:t>
            </a:r>
            <a:r>
              <a:rPr lang="en-CA" dirty="0"/>
              <a:t>, and then select </a:t>
            </a:r>
            <a:r>
              <a:rPr lang="en-CA" b="1" dirty="0"/>
              <a:t>IPv4</a:t>
            </a:r>
            <a:r>
              <a:rPr lang="en-CA" dirty="0"/>
              <a:t>.</a:t>
            </a:r>
          </a:p>
          <a:p>
            <a:pPr marL="228600" indent="-228600">
              <a:spcAft>
                <a:spcPts val="300"/>
              </a:spcAft>
              <a:buFont typeface="+mj-lt"/>
              <a:buAutoNum type="arabicPeriod"/>
            </a:pPr>
            <a:r>
              <a:rPr lang="en-CA" dirty="0"/>
              <a:t>Select </a:t>
            </a:r>
            <a:r>
              <a:rPr lang="en-CA" b="1" dirty="0"/>
              <a:t>Server Options</a:t>
            </a:r>
            <a:r>
              <a:rPr lang="en-CA" dirty="0"/>
              <a:t>, select </a:t>
            </a:r>
            <a:r>
              <a:rPr lang="en-CA" b="1" dirty="0"/>
              <a:t>Action</a:t>
            </a:r>
            <a:r>
              <a:rPr lang="en-CA" dirty="0"/>
              <a:t>, and then select </a:t>
            </a:r>
            <a:r>
              <a:rPr lang="en-CA" b="1" dirty="0"/>
              <a:t>Configure Options</a:t>
            </a:r>
            <a:r>
              <a:rPr lang="en-CA" dirty="0"/>
              <a:t>.</a:t>
            </a:r>
          </a:p>
          <a:p>
            <a:pPr marL="228600" indent="-228600">
              <a:spcAft>
                <a:spcPts val="300"/>
              </a:spcAft>
              <a:buFont typeface="+mj-lt"/>
              <a:buAutoNum type="arabicPeriod"/>
            </a:pPr>
            <a:r>
              <a:rPr lang="en-CA" dirty="0"/>
              <a:t>In the </a:t>
            </a:r>
            <a:r>
              <a:rPr lang="en-CA" b="1" dirty="0"/>
              <a:t>Server Options</a:t>
            </a:r>
            <a:r>
              <a:rPr lang="en-CA" dirty="0"/>
              <a:t> dialog box, select the </a:t>
            </a:r>
            <a:r>
              <a:rPr lang="en-CA" b="1" dirty="0"/>
              <a:t>006 DNS Servers</a:t>
            </a:r>
            <a:r>
              <a:rPr lang="en-CA" dirty="0"/>
              <a:t> check box.</a:t>
            </a:r>
          </a:p>
          <a:p>
            <a:pPr marL="228600" indent="-228600">
              <a:spcAft>
                <a:spcPts val="300"/>
              </a:spcAft>
              <a:buFont typeface="+mj-lt"/>
              <a:buAutoNum type="arabicPeriod"/>
            </a:pPr>
            <a:r>
              <a:rPr lang="en-CA" dirty="0"/>
              <a:t>In the IP address box, enter </a:t>
            </a:r>
            <a:r>
              <a:rPr lang="en-CA" b="1" dirty="0"/>
              <a:t>172.16.10.10</a:t>
            </a:r>
            <a:r>
              <a:rPr lang="en-CA" dirty="0"/>
              <a:t>, select </a:t>
            </a:r>
            <a:r>
              <a:rPr lang="en-CA" b="1" dirty="0"/>
              <a:t>Add</a:t>
            </a:r>
            <a:r>
              <a:rPr lang="en-CA" dirty="0"/>
              <a:t>, and then select </a:t>
            </a:r>
            <a:r>
              <a:rPr lang="en-CA" b="1" dirty="0"/>
              <a:t>OK</a:t>
            </a:r>
            <a:r>
              <a:rPr lang="en-CA" dirty="0"/>
              <a:t>.</a:t>
            </a:r>
          </a:p>
          <a:p>
            <a:pPr marL="228600" indent="-228600">
              <a:spcAft>
                <a:spcPts val="300"/>
              </a:spcAft>
              <a:buFont typeface="+mj-lt"/>
              <a:buAutoNum type="arabicPeriod"/>
            </a:pPr>
            <a:r>
              <a:rPr lang="en-CA" dirty="0"/>
              <a:t>Close the </a:t>
            </a:r>
            <a:r>
              <a:rPr lang="en-CA" b="1" dirty="0"/>
              <a:t>DHCP</a:t>
            </a:r>
            <a:r>
              <a:rPr lang="en-CA" dirty="0"/>
              <a:t> window.</a:t>
            </a:r>
          </a:p>
          <a:p>
            <a:pPr>
              <a:spcAft>
                <a:spcPts val="300"/>
              </a:spcAft>
            </a:pP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9</a:t>
            </a:fld>
            <a:endParaRPr lang="en-US" dirty="0"/>
          </a:p>
        </p:txBody>
      </p:sp>
      <p:sp>
        <p:nvSpPr>
          <p:cNvPr id="6" name="Date Placeholder 5"/>
          <p:cNvSpPr>
            <a:spLocks noGrp="1"/>
          </p:cNvSpPr>
          <p:nvPr>
            <p:ph type="dt" idx="1"/>
          </p:nvPr>
        </p:nvSpPr>
        <p:spPr/>
        <p:txBody>
          <a:bodyPr/>
          <a:lstStyle/>
          <a:p>
            <a:r>
              <a:rPr lang="en-US"/>
              <a:t>11: Network infrastructure services in Windows Server</a:t>
            </a:r>
            <a:endParaRPr lang="en-US" dirty="0"/>
          </a:p>
        </p:txBody>
      </p:sp>
      <p:sp>
        <p:nvSpPr>
          <p:cNvPr id="7" name="Header Placeholder 6"/>
          <p:cNvSpPr>
            <a:spLocks noGrp="1"/>
          </p:cNvSpPr>
          <p:nvPr>
            <p:ph type="hdr" sz="quarter"/>
          </p:nvPr>
        </p:nvSpPr>
        <p:spPr/>
        <p:txBody>
          <a:bodyPr/>
          <a:lstStyle/>
          <a:p>
            <a:r>
              <a:rPr lang="en-CA" dirty="0"/>
              <a:t>WS-011 Windows Server 2019 Administration</a:t>
            </a:r>
            <a:endParaRPr lang="en-US" dirty="0"/>
          </a:p>
        </p:txBody>
      </p:sp>
      <p:sp>
        <p:nvSpPr>
          <p:cNvPr id="8" name="Footer Placeholder 4">
            <a:extLst>
              <a:ext uri="{FF2B5EF4-FFF2-40B4-BE49-F238E27FC236}">
                <a16:creationId xmlns:a16="http://schemas.microsoft.com/office/drawing/2014/main" id="{89A7A2DB-7B26-4F80-A444-0D0F873CBDFB}"/>
              </a:ext>
            </a:extLst>
          </p:cNvPr>
          <p:cNvSpPr>
            <a:spLocks noGrp="1"/>
          </p:cNvSpPr>
          <p:nvPr>
            <p:ph type="ftr" sz="quarter" idx="4"/>
          </p:nvPr>
        </p:nvSpPr>
        <p:spPr>
          <a:xfrm>
            <a:off x="109220" y="8846820"/>
            <a:ext cx="5811520" cy="195944"/>
          </a:xfrm>
          <a:prstGeom prst="rect">
            <a:avLst/>
          </a:prstGeom>
        </p:spPr>
        <p:txBody>
          <a:bodyPr/>
          <a:lstStyle/>
          <a:p>
            <a:pPr marL="0"/>
            <a:r>
              <a:rPr lang="en-US" dirty="0">
                <a:solidFill>
                  <a:prstClr val="black"/>
                </a:solidFill>
              </a:rPr>
              <a:t>© Microsoft Corporation</a:t>
            </a:r>
          </a:p>
        </p:txBody>
      </p:sp>
    </p:spTree>
    <p:extLst>
      <p:ext uri="{BB962C8B-B14F-4D97-AF65-F5344CB8AC3E}">
        <p14:creationId xmlns:p14="http://schemas.microsoft.com/office/powerpoint/2010/main" val="310578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Azure-013">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45B90F-ED15-44D3-96B2-5A10DBE549C7}"/>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013 course title</a:t>
            </a:r>
          </a:p>
        </p:txBody>
      </p:sp>
      <p:pic>
        <p:nvPicPr>
          <p:cNvPr id="5" name="Picture 4">
            <a:extLst>
              <a:ext uri="{FF2B5EF4-FFF2-40B4-BE49-F238E27FC236}">
                <a16:creationId xmlns:a16="http://schemas.microsoft.com/office/drawing/2014/main" id="{B0419340-DB0C-B34E-84FE-2AA1A19A58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6" name="Text Box 3">
            <a:extLst>
              <a:ext uri="{FF2B5EF4-FFF2-40B4-BE49-F238E27FC236}">
                <a16:creationId xmlns:a16="http://schemas.microsoft.com/office/drawing/2014/main" id="{7655F3DD-5E48-45CA-8835-7C62F6A54A7B}"/>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829B3EE3-78C9-42D1-8CA3-0D7AA40D2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ext Box 3">
            <a:extLst>
              <a:ext uri="{FF2B5EF4-FFF2-40B4-BE49-F238E27FC236}">
                <a16:creationId xmlns:a16="http://schemas.microsoft.com/office/drawing/2014/main" id="{D5C9C0CA-5412-444C-AB27-254242F3678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B4F44138-DA16-438A-A9CC-A0DA568A57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1" name="Text Box 3">
            <a:extLst>
              <a:ext uri="{FF2B5EF4-FFF2-40B4-BE49-F238E27FC236}">
                <a16:creationId xmlns:a16="http://schemas.microsoft.com/office/drawing/2014/main" id="{F95D034C-1400-44EE-9EE8-916E4B937225}"/>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1087E75-CE0A-44D2-88D7-501C474506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F0436F2F-8073-42D9-8476-6182D40216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4" name="Text Box 3">
            <a:extLst>
              <a:ext uri="{FF2B5EF4-FFF2-40B4-BE49-F238E27FC236}">
                <a16:creationId xmlns:a16="http://schemas.microsoft.com/office/drawing/2014/main" id="{EDF3A509-A6D2-464E-93B2-B7FE5F7C6615}"/>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D9F65C13-9517-46D7-B172-E7B0C864FF0B}"/>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405933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aphic with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976283"/>
            <a:ext cx="11544299" cy="4568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743D4475-E0D7-41E4-87CD-97BEDF3BBC5D}"/>
              </a:ext>
            </a:extLst>
          </p:cNvPr>
          <p:cNvSpPr>
            <a:spLocks noGrp="1"/>
          </p:cNvSpPr>
          <p:nvPr>
            <p:ph type="body" sz="quarter" idx="11"/>
          </p:nvPr>
        </p:nvSpPr>
        <p:spPr>
          <a:xfrm>
            <a:off x="464566" y="1143053"/>
            <a:ext cx="11530584" cy="676275"/>
          </a:xfrm>
        </p:spPr>
        <p:txBody>
          <a:bodyPr anchor="b" anchorCtr="0"/>
          <a:lstStyle>
            <a:lvl1pPr>
              <a:defRPr/>
            </a:lvl1pPr>
          </a:lstStyle>
          <a:p>
            <a:pPr lvl="0"/>
            <a:r>
              <a:rPr lang="en-US"/>
              <a:t>Click to edit Master text styles</a:t>
            </a:r>
          </a:p>
        </p:txBody>
      </p:sp>
    </p:spTree>
    <p:extLst>
      <p:ext uri="{BB962C8B-B14F-4D97-AF65-F5344CB8AC3E}">
        <p14:creationId xmlns:p14="http://schemas.microsoft.com/office/powerpoint/2010/main" val="411139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B30524-C680-401C-BFC1-D633D703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6E419-2F34-4B90-A5D3-AF6BBBEA5788}"/>
              </a:ext>
            </a:extLst>
          </p:cNvPr>
          <p:cNvSpPr>
            <a:spLocks noGrp="1"/>
          </p:cNvSpPr>
          <p:nvPr>
            <p:ph idx="1" hasCustomPrompt="1"/>
          </p:nvPr>
        </p:nvSpPr>
        <p:spPr>
          <a:xfrm>
            <a:off x="465138" y="1463039"/>
            <a:ext cx="11458194" cy="5082224"/>
          </a:xfrm>
          <a:prstGeom prst="rect">
            <a:avLst/>
          </a:prstGeom>
        </p:spPr>
        <p:txBody>
          <a:bodyPr lIns="0">
            <a:noAutofit/>
          </a:bodyPr>
          <a:lstStyle>
            <a:lvl1pPr marL="344488" indent="-344488">
              <a:spcBef>
                <a:spcPts val="600"/>
              </a:spcBef>
              <a:spcAft>
                <a:spcPts val="0"/>
              </a:spcAft>
              <a:buSzPct val="100000"/>
              <a:buFont typeface="+mj-lt"/>
              <a:buAutoNum type="arabicPeriod"/>
              <a:defRPr sz="2000" b="0">
                <a:latin typeface="+mn-lt"/>
              </a:defRPr>
            </a:lvl1pPr>
            <a:lvl2pPr marL="625475" indent="-280988">
              <a:spcBef>
                <a:spcPts val="600"/>
              </a:spcBef>
              <a:spcAft>
                <a:spcPts val="0"/>
              </a:spcAft>
              <a:buFont typeface="Arial" panose="020B0604020202020204" pitchFamily="34" charset="0"/>
              <a:buChar char="•"/>
              <a:defRPr sz="2000" b="0">
                <a:latin typeface="+mn-lt"/>
              </a:defRPr>
            </a:lvl2pPr>
            <a:lvl3pPr marL="850392" indent="-283464">
              <a:spcBef>
                <a:spcPts val="600"/>
              </a:spcBef>
              <a:spcAft>
                <a:spcPts val="0"/>
              </a:spcAft>
              <a:buFont typeface="+mj-lt"/>
              <a:buAutoNum type="alphaLcParenR"/>
              <a:tabLst/>
              <a:defRPr sz="2000" b="0">
                <a:solidFill>
                  <a:schemeClr val="tx1"/>
                </a:solidFill>
                <a:latin typeface="+mn-lt"/>
              </a:defRPr>
            </a:lvl3pPr>
            <a:lvl4pPr marL="1204913" indent="-282575">
              <a:spcBef>
                <a:spcPts val="600"/>
              </a:spcBef>
              <a:spcAft>
                <a:spcPts val="0"/>
              </a:spcAft>
              <a:buFont typeface="+mj-lt"/>
              <a:buAutoNum type="romanLcPeriod"/>
              <a:defRPr sz="2000" b="0">
                <a:latin typeface="+mn-lt"/>
              </a:defRPr>
            </a:lvl4pPr>
            <a:lvl5pPr marL="1538288" indent="-282575">
              <a:spcBef>
                <a:spcPts val="600"/>
              </a:spcBef>
              <a:spcAft>
                <a:spcPts val="600"/>
              </a:spcAft>
              <a:buFont typeface="Arial" panose="020B0604020202020204" pitchFamily="34" charset="0"/>
              <a:buChar char="•"/>
              <a:defRPr sz="2000" b="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261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A0FD4-3BB4-448E-830D-BD6A75E8F3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339395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438520017"/>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ice-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2DC05-50FE-42A0-BF80-CFD247C0FE6C}"/>
              </a:ext>
            </a:extLst>
          </p:cNvPr>
          <p:cNvSpPr>
            <a:spLocks noGrp="1"/>
          </p:cNvSpPr>
          <p:nvPr>
            <p:ph type="title"/>
          </p:nvPr>
        </p:nvSpPr>
        <p:spPr/>
        <p:txBody>
          <a:bodyPr/>
          <a:lstStyle/>
          <a:p>
            <a:r>
              <a:rPr lang="en-US"/>
              <a:t>Click to edit Master title style</a:t>
            </a:r>
          </a:p>
        </p:txBody>
      </p:sp>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3479645"/>
          </a:xfrm>
          <a:prstGeom prst="rect">
            <a:avLst/>
          </a:prstGeom>
        </p:spPr>
        <p:txBody>
          <a:bodyPr lIns="0" tIns="0" rIns="0" bIns="0"/>
          <a:lstStyle>
            <a:lvl1pPr marL="285750" marR="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sz="16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marL="285750" marR="0" lvl="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a:pP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p:txBody>
      </p:sp>
      <p:pic>
        <p:nvPicPr>
          <p:cNvPr id="10" name="Picture 9">
            <a:extLst>
              <a:ext uri="{FF2B5EF4-FFF2-40B4-BE49-F238E27FC236}">
                <a16:creationId xmlns:a16="http://schemas.microsoft.com/office/drawing/2014/main" id="{7BFF3ED5-1EFC-4662-9FC4-2BE44CD0A0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13" name="Picture Placeholder 2">
            <a:extLst>
              <a:ext uri="{FF2B5EF4-FFF2-40B4-BE49-F238E27FC236}">
                <a16:creationId xmlns:a16="http://schemas.microsoft.com/office/drawing/2014/main" id="{6CEE176E-C87C-42FB-A110-8291708E692E}"/>
              </a:ext>
            </a:extLst>
          </p:cNvPr>
          <p:cNvSpPr>
            <a:spLocks noGrp="1"/>
          </p:cNvSpPr>
          <p:nvPr>
            <p:ph type="pic" sz="quarter" idx="13"/>
          </p:nvPr>
        </p:nvSpPr>
        <p:spPr>
          <a:xfrm>
            <a:off x="6485449" y="1575303"/>
            <a:ext cx="5951026" cy="4418091"/>
          </a:xfrm>
        </p:spPr>
        <p:txBody>
          <a:bodyPr/>
          <a:lstStyle/>
          <a:p>
            <a:r>
              <a:rPr lang="en-US" dirty="0"/>
              <a:t>Click icon to add picture</a:t>
            </a:r>
          </a:p>
        </p:txBody>
      </p:sp>
      <p:pic>
        <p:nvPicPr>
          <p:cNvPr id="8" name="Picture 7">
            <a:extLst>
              <a:ext uri="{FF2B5EF4-FFF2-40B4-BE49-F238E27FC236}">
                <a16:creationId xmlns:a16="http://schemas.microsoft.com/office/drawing/2014/main" id="{757FCBCA-644B-4D9F-B563-73B84EA127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pic>
        <p:nvPicPr>
          <p:cNvPr id="9" name="Picture 8">
            <a:extLst>
              <a:ext uri="{FF2B5EF4-FFF2-40B4-BE49-F238E27FC236}">
                <a16:creationId xmlns:a16="http://schemas.microsoft.com/office/drawing/2014/main" id="{7D8676DE-CF22-4520-B569-07796045F3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Tree>
    <p:extLst>
      <p:ext uri="{BB962C8B-B14F-4D97-AF65-F5344CB8AC3E}">
        <p14:creationId xmlns:p14="http://schemas.microsoft.com/office/powerpoint/2010/main" val="1004037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6045-E4F4-45B2-97AD-117C2A487136}"/>
              </a:ext>
            </a:extLst>
          </p:cNvPr>
          <p:cNvSpPr>
            <a:spLocks noGrp="1"/>
          </p:cNvSpPr>
          <p:nvPr>
            <p:ph type="title"/>
          </p:nvPr>
        </p:nvSpPr>
        <p:spPr/>
        <p:txBody>
          <a:bodyPr/>
          <a:lstStyle/>
          <a:p>
            <a:r>
              <a:rPr lang="en-US"/>
              <a:t>Click to edit Master title style</a:t>
            </a:r>
            <a:endParaRPr lang="en-US" dirty="0"/>
          </a:p>
        </p:txBody>
      </p:sp>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4" name="Picture Placeholder 3">
            <a:extLst>
              <a:ext uri="{FF2B5EF4-FFF2-40B4-BE49-F238E27FC236}">
                <a16:creationId xmlns:a16="http://schemas.microsoft.com/office/drawing/2014/main" id="{A3F5ADCC-1FD4-471C-A98A-48A6B1ABFEB3}"/>
              </a:ext>
            </a:extLst>
          </p:cNvPr>
          <p:cNvSpPr>
            <a:spLocks noGrp="1"/>
          </p:cNvSpPr>
          <p:nvPr>
            <p:ph type="pic" sz="quarter" idx="13"/>
          </p:nvPr>
        </p:nvSpPr>
        <p:spPr>
          <a:xfrm>
            <a:off x="2344848" y="1629625"/>
            <a:ext cx="7831247" cy="4427143"/>
          </a:xfrm>
        </p:spPr>
        <p:txBody>
          <a:bodyPr/>
          <a:lstStyle/>
          <a:p>
            <a:r>
              <a:rPr lang="en-US" dirty="0"/>
              <a:t>Click icon to add picture</a:t>
            </a:r>
          </a:p>
        </p:txBody>
      </p:sp>
    </p:spTree>
    <p:extLst>
      <p:ext uri="{BB962C8B-B14F-4D97-AF65-F5344CB8AC3E}">
        <p14:creationId xmlns:p14="http://schemas.microsoft.com/office/powerpoint/2010/main" val="3364433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A9392-0291-4635-BCC5-4AA7A00B1B59}"/>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65138" y="1727200"/>
            <a:ext cx="11533187" cy="4634545"/>
          </a:xfrm>
          <a:prstGeom prst="rect">
            <a:avLst/>
          </a:prstGeom>
        </p:spPr>
        <p:txBody>
          <a:bodyPr anchor="ctr" anchorCtr="0"/>
          <a:lstStyle>
            <a:lvl1pPr algn="ctr">
              <a:defRPr/>
            </a:lvl1pPr>
          </a:lstStyle>
          <a:p>
            <a:r>
              <a:rPr lang="en-US" dirty="0"/>
              <a:t>Click icon to add table</a:t>
            </a:r>
          </a:p>
        </p:txBody>
      </p:sp>
    </p:spTree>
    <p:extLst>
      <p:ext uri="{BB962C8B-B14F-4D97-AF65-F5344CB8AC3E}">
        <p14:creationId xmlns:p14="http://schemas.microsoft.com/office/powerpoint/2010/main" val="3288236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de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9D0251-787E-4A07-8CDF-B4E2A40DD838}"/>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465943"/>
            <a:ext cx="11533187" cy="5239657"/>
          </a:xfrm>
          <a:prstGeom prst="rect">
            <a:avLst/>
          </a:prstGeom>
        </p:spPr>
        <p:txBody>
          <a:bodyPr wrap="square" lIns="0" tIns="0" rIns="0" bIns="0">
            <a:noAutofit/>
          </a:bodyPr>
          <a:lstStyle>
            <a:lvl1pPr marL="0" marR="0" indent="0" algn="l" defTabSz="932742" rtl="0" eaLnBrk="1" fontAlgn="auto" latinLnBrk="0" hangingPunct="1">
              <a:lnSpc>
                <a:spcPts val="2400"/>
              </a:lnSpc>
              <a:spcBef>
                <a:spcPts val="0"/>
              </a:spcBef>
              <a:spcAft>
                <a:spcPts val="0"/>
              </a:spcAft>
              <a:buClrTx/>
              <a:buSzPct val="90000"/>
              <a:buFont typeface="Arial" panose="020B0604020202020204" pitchFamily="34" charset="0"/>
              <a:buNone/>
              <a:tabLst/>
              <a:defRPr lang="en-US" sz="2000" kern="1200" spc="0" baseline="0" dirty="0">
                <a:solidFill>
                  <a:srgbClr val="000000"/>
                </a:solidFill>
                <a:latin typeface="Consolas" panose="020B0609020204030204" pitchFamily="49" charset="0"/>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Use Consolas 20 for software code</a:t>
            </a:r>
          </a:p>
        </p:txBody>
      </p:sp>
    </p:spTree>
    <p:extLst>
      <p:ext uri="{BB962C8B-B14F-4D97-AF65-F5344CB8AC3E}">
        <p14:creationId xmlns:p14="http://schemas.microsoft.com/office/powerpoint/2010/main" val="3915755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9AEE4860-AD73-4C7D-A755-ED7432518F3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481E64BA-06B8-4475-8F96-96E0C48D95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28737522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2">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6085927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zure-01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012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8" name="Text Box 3">
            <a:extLst>
              <a:ext uri="{FF2B5EF4-FFF2-40B4-BE49-F238E27FC236}">
                <a16:creationId xmlns:a16="http://schemas.microsoft.com/office/drawing/2014/main" id="{9C627131-3DE4-4E24-A152-EED0E982ECF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25024789-0E06-4268-80E3-1F4193E7B22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9" name="Text Box 3">
            <a:extLst>
              <a:ext uri="{FF2B5EF4-FFF2-40B4-BE49-F238E27FC236}">
                <a16:creationId xmlns:a16="http://schemas.microsoft.com/office/drawing/2014/main" id="{D28E39E6-E8C2-4D29-B5D2-11F4425F3A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283D2415-483E-422D-8548-17BD5E31F11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1" name="Text Box 3">
            <a:extLst>
              <a:ext uri="{FF2B5EF4-FFF2-40B4-BE49-F238E27FC236}">
                <a16:creationId xmlns:a16="http://schemas.microsoft.com/office/drawing/2014/main" id="{10929304-BB7F-4DC1-BFCC-35A12EDFA72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1D546C01-505C-41AE-BD5E-D0BF4FF4E13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AD9DB2C8-48E5-4B2B-B700-B6D84DB454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4" name="Text Box 3">
            <a:extLst>
              <a:ext uri="{FF2B5EF4-FFF2-40B4-BE49-F238E27FC236}">
                <a16:creationId xmlns:a16="http://schemas.microsoft.com/office/drawing/2014/main" id="{45A9CB4B-F45A-4A28-838A-DBBECF2173C8}"/>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07D0DEF6-62A1-46D5-B558-FEEE94DC18F0}"/>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1310196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earn slide">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Online </a:t>
            </a:r>
            <a:r>
              <a:rPr lang="en-US" sz="3200" dirty="0">
                <a:solidFill>
                  <a:srgbClr val="FFFFFF"/>
                </a:solidFill>
                <a:latin typeface="+mj-lt"/>
              </a:rPr>
              <a:t>r</a:t>
            </a: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ole-based training resources:</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Placeholder 3">
            <a:extLst>
              <a:ext uri="{FF2B5EF4-FFF2-40B4-BE49-F238E27FC236}">
                <a16:creationId xmlns:a16="http://schemas.microsoft.com/office/drawing/2014/main" id="{1991CD3E-7311-4725-9A40-AE87C07BA93C}"/>
              </a:ext>
            </a:extLst>
          </p:cNvPr>
          <p:cNvSpPr>
            <a:spLocks noGrp="1"/>
          </p:cNvSpPr>
          <p:nvPr>
            <p:ph type="body" sz="quarter" idx="10" hasCustomPrompt="1"/>
          </p:nvPr>
        </p:nvSpPr>
        <p:spPr>
          <a:xfrm>
            <a:off x="463277" y="2531609"/>
            <a:ext cx="9144273" cy="492443"/>
          </a:xfrm>
          <a:prstGeom prst="rect">
            <a:avLst/>
          </a:prstGeom>
          <a:ln>
            <a:noFill/>
          </a:ln>
        </p:spPr>
        <p:txBody>
          <a:bodyPr tIns="0">
            <a:noAutofit/>
          </a:bodyPr>
          <a:lstStyle>
            <a:lvl1pPr>
              <a:spcAft>
                <a:spcPts val="1300"/>
              </a:spcAft>
              <a:defRPr sz="2600" u="sng">
                <a:solidFill>
                  <a:schemeClr val="bg1"/>
                </a:solidFill>
              </a:defRPr>
            </a:lvl1pPr>
          </a:lstStyle>
          <a:p>
            <a:pPr lvl="0"/>
            <a:r>
              <a:rPr lang="en-US" dirty="0"/>
              <a:t>Microsoft Learn</a:t>
            </a:r>
          </a:p>
        </p:txBody>
      </p:sp>
      <p:sp>
        <p:nvSpPr>
          <p:cNvPr id="8" name="Text Box 3">
            <a:extLst>
              <a:ext uri="{FF2B5EF4-FFF2-40B4-BE49-F238E27FC236}">
                <a16:creationId xmlns:a16="http://schemas.microsoft.com/office/drawing/2014/main" id="{79E4E147-80C4-4A80-A500-74FA9F61E94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99FD09D6-4787-4A41-AD33-C373174B3C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1" name="Text Box 3">
            <a:extLst>
              <a:ext uri="{FF2B5EF4-FFF2-40B4-BE49-F238E27FC236}">
                <a16:creationId xmlns:a16="http://schemas.microsoft.com/office/drawing/2014/main" id="{ADE7F275-183F-4E75-902B-8B9D51A880E1}"/>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2745BAB7-45D5-4009-8701-7FAD95E619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37949057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WinServer-0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8" name="Text Box 3">
            <a:extLst>
              <a:ext uri="{FF2B5EF4-FFF2-40B4-BE49-F238E27FC236}">
                <a16:creationId xmlns:a16="http://schemas.microsoft.com/office/drawing/2014/main" id="{6BF751A1-0AD9-4D80-84D9-EF5691D865E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081236A8-6AD7-4D4D-B0D4-30817D2908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1" name="Text Box 3">
            <a:extLst>
              <a:ext uri="{FF2B5EF4-FFF2-40B4-BE49-F238E27FC236}">
                <a16:creationId xmlns:a16="http://schemas.microsoft.com/office/drawing/2014/main" id="{198A2913-D312-427C-8512-F099AE68EB9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DB9299E-F3D4-40A2-A052-A1C76EF345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40838B44-2EA0-4B5D-9C00-5C8E955348D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4" name="Text Box 3">
            <a:extLst>
              <a:ext uri="{FF2B5EF4-FFF2-40B4-BE49-F238E27FC236}">
                <a16:creationId xmlns:a16="http://schemas.microsoft.com/office/drawing/2014/main" id="{12986DF9-FBF9-4DF3-9597-007209F6C02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325055E8-E858-40B6-8074-45DD4DBAA97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20860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or Lab-Az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hasCustomPrompt="1"/>
          </p:nvPr>
        </p:nvSpPr>
        <p:spPr>
          <a:xfrm>
            <a:off x="438912" y="2587752"/>
            <a:ext cx="5541264" cy="1828800"/>
          </a:xfrm>
        </p:spPr>
        <p:txBody>
          <a:bodyPr bIns="182880" anchor="b"/>
          <a:lstStyle>
            <a:lvl1pPr algn="l">
              <a:defRPr sz="4800"/>
            </a:lvl1pPr>
          </a:lstStyle>
          <a:p>
            <a:r>
              <a:rPr lang="en-US" dirty="0"/>
              <a:t>Azure demo or lab title</a:t>
            </a:r>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58D54442-7DBE-4A95-B28B-39529FBF28FA}"/>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D9670E92-63D0-4B20-BC8E-7273EB4C350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9" name="Rectangle 8">
            <a:extLst>
              <a:ext uri="{FF2B5EF4-FFF2-40B4-BE49-F238E27FC236}">
                <a16:creationId xmlns:a16="http://schemas.microsoft.com/office/drawing/2014/main" id="{E647F024-1E26-49D0-A2E5-9F550FDD1E2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2103CE6-712D-49E9-AACB-AF205F846C7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2" name="Rectangle 11">
            <a:extLst>
              <a:ext uri="{FF2B5EF4-FFF2-40B4-BE49-F238E27FC236}">
                <a16:creationId xmlns:a16="http://schemas.microsoft.com/office/drawing/2014/main" id="{135F7110-66A7-4036-AA57-0246F2BAE134}"/>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7429038F-0EFA-45C6-8FF2-2F1891A61C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1" name="Rectangle 10">
            <a:extLst>
              <a:ext uri="{FF2B5EF4-FFF2-40B4-BE49-F238E27FC236}">
                <a16:creationId xmlns:a16="http://schemas.microsoft.com/office/drawing/2014/main" id="{2D83DA14-FEF2-4675-B790-C2F5C807BF0C}"/>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398458F7-A491-480C-8B02-59BBB94E570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1033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mo or Lab-Az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B8582C88-31EB-4DD0-BDC3-43522EF0846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01DC6359-E7A3-4726-B1B1-4111409639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9" name="Rectangle 8">
            <a:extLst>
              <a:ext uri="{FF2B5EF4-FFF2-40B4-BE49-F238E27FC236}">
                <a16:creationId xmlns:a16="http://schemas.microsoft.com/office/drawing/2014/main" id="{EA1E6980-76F5-4073-93D9-8E745B5F92E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FB92FFF5-FE5E-4B80-8352-F7805E195AB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2" name="Rectangle 11">
            <a:extLst>
              <a:ext uri="{FF2B5EF4-FFF2-40B4-BE49-F238E27FC236}">
                <a16:creationId xmlns:a16="http://schemas.microsoft.com/office/drawing/2014/main" id="{024CB5C4-9E89-4AD8-BE0D-3286AA8B989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9B64D032-91EF-4E47-8D12-7331EA8CCA5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1" name="Rectangle 10">
            <a:extLst>
              <a:ext uri="{FF2B5EF4-FFF2-40B4-BE49-F238E27FC236}">
                <a16:creationId xmlns:a16="http://schemas.microsoft.com/office/drawing/2014/main" id="{C2E3A58C-0FAE-4F24-9AB0-5DF6B35394BD}"/>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7CBF199F-501E-43CA-8F81-3E741192F4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420226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or Lab-Windows Ser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9FBA8485-8630-4D49-98D3-F9656DC9FAE3}"/>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F022BC01-06A1-497E-84CC-83D1018581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9" name="Rectangle 8">
            <a:extLst>
              <a:ext uri="{FF2B5EF4-FFF2-40B4-BE49-F238E27FC236}">
                <a16:creationId xmlns:a16="http://schemas.microsoft.com/office/drawing/2014/main" id="{00519AF0-FB99-4915-A8B1-63B2646B0C27}"/>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7D42FF6A-B330-40A5-83FC-5F6483762B09}"/>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2" name="Rectangle 11">
            <a:extLst>
              <a:ext uri="{FF2B5EF4-FFF2-40B4-BE49-F238E27FC236}">
                <a16:creationId xmlns:a16="http://schemas.microsoft.com/office/drawing/2014/main" id="{C81FE774-7C41-4E55-8102-696B1B313515}"/>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12641E5-4326-412C-BA17-E7DDF930119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1" name="Rectangle 10">
            <a:extLst>
              <a:ext uri="{FF2B5EF4-FFF2-40B4-BE49-F238E27FC236}">
                <a16:creationId xmlns:a16="http://schemas.microsoft.com/office/drawing/2014/main" id="{C13AD4A0-3D59-430B-A8DA-183912EA0D70}"/>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44A4C1E-66E3-454A-AF03-19C4304C413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Tree>
    <p:extLst>
      <p:ext uri="{BB962C8B-B14F-4D97-AF65-F5344CB8AC3E}">
        <p14:creationId xmlns:p14="http://schemas.microsoft.com/office/powerpoint/2010/main" val="28990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or Lab-Windows Ser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13C211B0-A483-4A03-B703-2DA6302F2737}"/>
              </a:ext>
            </a:extLst>
          </p:cNvPr>
          <p:cNvGrpSpPr/>
          <p:nvPr/>
        </p:nvGrpSpPr>
        <p:grpSpPr>
          <a:xfrm>
            <a:off x="6202018" y="0"/>
            <a:ext cx="6234457" cy="6994525"/>
            <a:chOff x="6202018" y="0"/>
            <a:chExt cx="6234457" cy="6994525"/>
          </a:xfrm>
        </p:grpSpPr>
        <p:sp>
          <p:nvSpPr>
            <p:cNvPr id="8" name="Rectangle 7">
              <a:extLst>
                <a:ext uri="{FF2B5EF4-FFF2-40B4-BE49-F238E27FC236}">
                  <a16:creationId xmlns:a16="http://schemas.microsoft.com/office/drawing/2014/main" id="{54BCE02B-2C42-4420-903C-4103F95E16FC}"/>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BD0BC71A-71F9-4B8C-9964-C8D264EB35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1" name="Group 10">
            <a:extLst>
              <a:ext uri="{FF2B5EF4-FFF2-40B4-BE49-F238E27FC236}">
                <a16:creationId xmlns:a16="http://schemas.microsoft.com/office/drawing/2014/main" id="{8061D971-6CA1-4D17-9138-3D7DEEBCD7C8}"/>
              </a:ext>
            </a:extLst>
          </p:cNvPr>
          <p:cNvGrpSpPr/>
          <p:nvPr/>
        </p:nvGrpSpPr>
        <p:grpSpPr>
          <a:xfrm>
            <a:off x="6202018" y="0"/>
            <a:ext cx="6234457" cy="6994525"/>
            <a:chOff x="6202018" y="0"/>
            <a:chExt cx="6234457" cy="6994525"/>
          </a:xfrm>
        </p:grpSpPr>
        <p:sp>
          <p:nvSpPr>
            <p:cNvPr id="12" name="Rectangle 11">
              <a:extLst>
                <a:ext uri="{FF2B5EF4-FFF2-40B4-BE49-F238E27FC236}">
                  <a16:creationId xmlns:a16="http://schemas.microsoft.com/office/drawing/2014/main" id="{C8BA1316-343B-4204-8706-A8315F7FEF0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34DB460-86EA-4979-A3E0-0DEF5E8521E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5" name="Group 14">
            <a:extLst>
              <a:ext uri="{FF2B5EF4-FFF2-40B4-BE49-F238E27FC236}">
                <a16:creationId xmlns:a16="http://schemas.microsoft.com/office/drawing/2014/main" id="{1B920F20-182F-4749-8F40-CBF7A3B83474}"/>
              </a:ext>
            </a:extLst>
          </p:cNvPr>
          <p:cNvGrpSpPr/>
          <p:nvPr/>
        </p:nvGrpSpPr>
        <p:grpSpPr>
          <a:xfrm>
            <a:off x="6202018" y="0"/>
            <a:ext cx="6234457" cy="6994525"/>
            <a:chOff x="6202018" y="0"/>
            <a:chExt cx="6234457" cy="6994525"/>
          </a:xfrm>
        </p:grpSpPr>
        <p:sp>
          <p:nvSpPr>
            <p:cNvPr id="16" name="Rectangle 15">
              <a:extLst>
                <a:ext uri="{FF2B5EF4-FFF2-40B4-BE49-F238E27FC236}">
                  <a16:creationId xmlns:a16="http://schemas.microsoft.com/office/drawing/2014/main" id="{BF2E8C0E-235F-42E5-866B-BC025C578E6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4570B530-E9F0-460B-8F1D-26C01F29C606}"/>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4" name="Group 13">
            <a:extLst>
              <a:ext uri="{FF2B5EF4-FFF2-40B4-BE49-F238E27FC236}">
                <a16:creationId xmlns:a16="http://schemas.microsoft.com/office/drawing/2014/main" id="{536027CB-97C3-4FE3-BC15-618A08228C66}"/>
              </a:ext>
            </a:extLst>
          </p:cNvPr>
          <p:cNvGrpSpPr/>
          <p:nvPr userDrawn="1"/>
        </p:nvGrpSpPr>
        <p:grpSpPr>
          <a:xfrm>
            <a:off x="6202018" y="0"/>
            <a:ext cx="6234457" cy="6994525"/>
            <a:chOff x="6202018" y="0"/>
            <a:chExt cx="6234457" cy="6994525"/>
          </a:xfrm>
        </p:grpSpPr>
        <p:sp>
          <p:nvSpPr>
            <p:cNvPr id="18" name="Rectangle 17">
              <a:extLst>
                <a:ext uri="{FF2B5EF4-FFF2-40B4-BE49-F238E27FC236}">
                  <a16:creationId xmlns:a16="http://schemas.microsoft.com/office/drawing/2014/main" id="{B11134C5-1C18-4DDF-8590-FAEA86BAB86F}"/>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949A76D2-DDF3-415E-9D28-9A58023C7CE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spTree>
    <p:extLst>
      <p:ext uri="{BB962C8B-B14F-4D97-AF65-F5344CB8AC3E}">
        <p14:creationId xmlns:p14="http://schemas.microsoft.com/office/powerpoint/2010/main" val="422569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89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6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411480"/>
          </a:xfrm>
          <a:prstGeom prst="rect">
            <a:avLst/>
          </a:prstGeom>
        </p:spPr>
        <p:txBody>
          <a:bodyPr vert="horz" wrap="square" lIns="0" tIns="0" rIns="91440" bIns="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1E1A284-F990-4B6A-8C18-5FCE596120E1}"/>
              </a:ext>
            </a:extLst>
          </p:cNvPr>
          <p:cNvSpPr>
            <a:spLocks noGrp="1"/>
          </p:cNvSpPr>
          <p:nvPr>
            <p:ph type="body" idx="1"/>
          </p:nvPr>
        </p:nvSpPr>
        <p:spPr>
          <a:xfrm>
            <a:off x="465138" y="1463040"/>
            <a:ext cx="11115675" cy="4717143"/>
          </a:xfrm>
          <a:prstGeom prst="rect">
            <a:avLst/>
          </a:prstGeom>
        </p:spPr>
        <p:txBody>
          <a:bodyPr vert="horz" lIns="0" tIns="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714435"/>
      </p:ext>
    </p:extLst>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 id="2147484798" r:id="rId17"/>
    <p:sldLayoutId id="2147484800" r:id="rId18"/>
    <p:sldLayoutId id="2147484801" r:id="rId19"/>
    <p:sldLayoutId id="2147484802" r:id="rId20"/>
  </p:sldLayoutIdLst>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3" pos="1349" userDrawn="1">
          <p15:clr>
            <a:srgbClr val="C35EA4"/>
          </p15:clr>
        </p15:guide>
        <p15:guide id="104" pos="1528" userDrawn="1">
          <p15:clr>
            <a:srgbClr val="C35EA4"/>
          </p15:clr>
        </p15:guide>
        <p15:guide id="105" pos="2621" userDrawn="1">
          <p15:clr>
            <a:srgbClr val="C35EA4"/>
          </p15:clr>
        </p15:guide>
        <p15:guide id="106" pos="2765" userDrawn="1">
          <p15:clr>
            <a:srgbClr val="C35EA4"/>
          </p15:clr>
        </p15:guide>
        <p15:guide id="107" pos="3854" userDrawn="1">
          <p15:clr>
            <a:srgbClr val="C35EA4"/>
          </p15:clr>
        </p15:guide>
        <p15:guide id="108" pos="4003" userDrawn="1">
          <p15:clr>
            <a:srgbClr val="C35EA4"/>
          </p15:clr>
        </p15:guide>
        <p15:guide id="109" pos="5083" userDrawn="1">
          <p15:clr>
            <a:srgbClr val="C35EA4"/>
          </p15:clr>
        </p15:guide>
        <p15:guide id="110" pos="5230" userDrawn="1">
          <p15:clr>
            <a:srgbClr val="C35EA4"/>
          </p15:clr>
        </p15:guide>
        <p15:guide id="111" pos="6323" userDrawn="1">
          <p15:clr>
            <a:srgbClr val="C35EA4"/>
          </p15:clr>
        </p15:guide>
        <p15:guide id="112" pos="6469" userDrawn="1">
          <p15:clr>
            <a:srgbClr val="C35EA4"/>
          </p15:clr>
        </p15:guide>
        <p15:guide id="113" pos="269" userDrawn="1">
          <p15:clr>
            <a:srgbClr val="F26B43"/>
          </p15:clr>
        </p15:guide>
        <p15:guide id="114" pos="7565" userDrawn="1">
          <p15:clr>
            <a:srgbClr val="F26B43"/>
          </p15:clr>
        </p15:guide>
        <p15:guide id="115" orient="horz" pos="751" userDrawn="1">
          <p15:clr>
            <a:srgbClr val="5ACBF0"/>
          </p15:clr>
        </p15:guide>
        <p15:guide id="116" orient="horz" pos="1387" userDrawn="1">
          <p15:clr>
            <a:srgbClr val="5ACBF0"/>
          </p15:clr>
        </p15:guide>
        <p15:guide id="117" orient="horz" pos="605" userDrawn="1">
          <p15:clr>
            <a:srgbClr val="5ACBF0"/>
          </p15:clr>
        </p15:guide>
        <p15:guide id="118" orient="horz" pos="1514" userDrawn="1">
          <p15:clr>
            <a:srgbClr val="5ACBF0"/>
          </p15:clr>
        </p15:guide>
        <p15:guide id="119" orient="horz" pos="2130" userDrawn="1">
          <p15:clr>
            <a:srgbClr val="5ACBF0"/>
          </p15:clr>
        </p15:guide>
        <p15:guide id="120" orient="horz" pos="2299" userDrawn="1">
          <p15:clr>
            <a:srgbClr val="5ACBF0"/>
          </p15:clr>
        </p15:guide>
        <p15:guide id="121" orient="horz" pos="283" userDrawn="1">
          <p15:clr>
            <a:srgbClr val="F26B43"/>
          </p15:clr>
        </p15:guide>
        <p15:guide id="122" orient="horz" pos="4123" userDrawn="1">
          <p15:clr>
            <a:srgbClr val="F26B43"/>
          </p15:clr>
        </p15:guide>
        <p15:guide id="123" orient="horz" pos="2891" userDrawn="1">
          <p15:clr>
            <a:srgbClr val="5ACBF0"/>
          </p15:clr>
        </p15:guide>
        <p15:guide id="124" orient="horz" pos="3019" userDrawn="1">
          <p15:clr>
            <a:srgbClr val="5ACBF0"/>
          </p15:clr>
        </p15:guide>
        <p15:guide id="125" orient="horz" pos="3643" userDrawn="1">
          <p15:clr>
            <a:srgbClr val="5ACBF0"/>
          </p15:clr>
        </p15:guide>
        <p15:guide id="126"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hyperlink" Target="https://aka.ms/manage-servers-windows-admin-center" TargetMode="External"/><Relationship Id="rId7" Type="http://schemas.openxmlformats.org/officeDocument/2006/relationships/hyperlink" Target="http://aka.ms/Qopw7d" TargetMode="External"/><Relationship Id="rId2" Type="http://schemas.openxmlformats.org/officeDocument/2006/relationships/notesSlide" Target="../notesSlides/notesSlide65.xml"/><Relationship Id="rId1" Type="http://schemas.openxmlformats.org/officeDocument/2006/relationships/slideLayout" Target="../slideLayouts/slideLayout9.xml"/><Relationship Id="rId6" Type="http://schemas.openxmlformats.org/officeDocument/2006/relationships/hyperlink" Target="https://aka.ms/remoteaccess-win10-ps" TargetMode="External"/><Relationship Id="rId5" Type="http://schemas.openxmlformats.org/officeDocument/2006/relationships/hyperlink" Target="https://aka.ms/dns-policy-scenario-guide" TargetMode="External"/><Relationship Id="rId4" Type="http://schemas.openxmlformats.org/officeDocument/2006/relationships/hyperlink" Target="https://aka.ms/dhcpserver"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docs.microsoft.com/en-us/learn/modules/intro-to-data-science-in-azure/" TargetMode="External"/><Relationship Id="rId2" Type="http://schemas.openxmlformats.org/officeDocument/2006/relationships/notesSlide" Target="../notesSlides/notesSlide66.xml"/><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95F7103-987D-0F45-8434-83B76752FD60}"/>
              </a:ext>
            </a:extLst>
          </p:cNvPr>
          <p:cNvSpPr>
            <a:spLocks noGrp="1"/>
          </p:cNvSpPr>
          <p:nvPr>
            <p:ph type="title"/>
          </p:nvPr>
        </p:nvSpPr>
        <p:spPr/>
        <p:txBody>
          <a:bodyPr/>
          <a:lstStyle/>
          <a:p>
            <a:r>
              <a:rPr lang="en-US" dirty="0"/>
              <a:t>WS-011 Windows Server 2019 Administration</a:t>
            </a:r>
          </a:p>
        </p:txBody>
      </p:sp>
    </p:spTree>
    <p:extLst>
      <p:ext uri="{BB962C8B-B14F-4D97-AF65-F5344CB8AC3E}">
        <p14:creationId xmlns:p14="http://schemas.microsoft.com/office/powerpoint/2010/main" val="2459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25F1-5312-4817-B0D5-4E9F0BA8BE60}"/>
              </a:ext>
            </a:extLst>
          </p:cNvPr>
          <p:cNvSpPr>
            <a:spLocks noGrp="1"/>
          </p:cNvSpPr>
          <p:nvPr>
            <p:ph type="title"/>
          </p:nvPr>
        </p:nvSpPr>
        <p:spPr/>
        <p:txBody>
          <a:bodyPr/>
          <a:lstStyle/>
          <a:p>
            <a:r>
              <a:rPr lang="en-CA" dirty="0"/>
              <a:t>Configure DHCP scopes</a:t>
            </a:r>
          </a:p>
        </p:txBody>
      </p:sp>
      <p:sp>
        <p:nvSpPr>
          <p:cNvPr id="3" name="Content Placeholder 2">
            <a:extLst>
              <a:ext uri="{FF2B5EF4-FFF2-40B4-BE49-F238E27FC236}">
                <a16:creationId xmlns:a16="http://schemas.microsoft.com/office/drawing/2014/main" id="{0384EEB8-79D6-40F0-BEB4-1913088E2C5B}"/>
              </a:ext>
            </a:extLst>
          </p:cNvPr>
          <p:cNvSpPr>
            <a:spLocks noGrp="1"/>
          </p:cNvSpPr>
          <p:nvPr>
            <p:ph sz="quarter" idx="10"/>
          </p:nvPr>
        </p:nvSpPr>
        <p:spPr>
          <a:xfrm>
            <a:off x="465138" y="1463675"/>
            <a:ext cx="11544299" cy="4051300"/>
          </a:xfrm>
        </p:spPr>
        <p:txBody>
          <a:bodyPr numCol="2">
            <a:noAutofit/>
          </a:bodyPr>
          <a:lstStyle/>
          <a:p>
            <a:r>
              <a:rPr lang="en-CA" dirty="0"/>
              <a:t>Properties of a DHCP scope:</a:t>
            </a:r>
          </a:p>
          <a:p>
            <a:pPr lvl="1"/>
            <a:r>
              <a:rPr lang="en-CA" dirty="0"/>
              <a:t>Name (mandatory)</a:t>
            </a:r>
          </a:p>
          <a:p>
            <a:pPr lvl="1"/>
            <a:r>
              <a:rPr lang="en-CA" dirty="0"/>
              <a:t>Description</a:t>
            </a:r>
          </a:p>
          <a:p>
            <a:pPr lvl="1"/>
            <a:r>
              <a:rPr lang="en-CA" dirty="0"/>
              <a:t>IP address range (mandatory)</a:t>
            </a:r>
          </a:p>
          <a:p>
            <a:pPr lvl="1"/>
            <a:r>
              <a:rPr lang="en-CA" dirty="0"/>
              <a:t>Subnet mask (mandatory)</a:t>
            </a:r>
          </a:p>
          <a:p>
            <a:pPr lvl="1"/>
            <a:r>
              <a:rPr lang="en-CA" dirty="0"/>
              <a:t>Exclusions</a:t>
            </a:r>
          </a:p>
          <a:p>
            <a:pPr lvl="1"/>
            <a:r>
              <a:rPr lang="en-CA" dirty="0"/>
              <a:t>Delay</a:t>
            </a:r>
          </a:p>
          <a:p>
            <a:pPr lvl="1"/>
            <a:r>
              <a:rPr lang="en-CA" dirty="0"/>
              <a:t>Lease duration</a:t>
            </a:r>
          </a:p>
          <a:p>
            <a:pPr lvl="1"/>
            <a:r>
              <a:rPr lang="en-CA" dirty="0"/>
              <a:t>Options</a:t>
            </a:r>
          </a:p>
          <a:p>
            <a:pPr lvl="1"/>
            <a:r>
              <a:rPr lang="en-CA" dirty="0"/>
              <a:t>Activation</a:t>
            </a:r>
          </a:p>
          <a:p>
            <a:pPr lvl="1"/>
            <a:endParaRPr lang="en-CA" dirty="0"/>
          </a:p>
          <a:p>
            <a:r>
              <a:rPr lang="en-CA" dirty="0"/>
              <a:t>DHCP PowerShell cmdlets:</a:t>
            </a:r>
          </a:p>
          <a:p>
            <a:pPr lvl="1"/>
            <a:r>
              <a:rPr lang="en-CA" b="1" dirty="0"/>
              <a:t>Add-DhcpServerv4Scope</a:t>
            </a:r>
          </a:p>
          <a:p>
            <a:pPr lvl="1"/>
            <a:r>
              <a:rPr lang="en-CA" b="1" dirty="0"/>
              <a:t>Get-DhcpServerv4Scope</a:t>
            </a:r>
          </a:p>
          <a:p>
            <a:pPr lvl="1"/>
            <a:r>
              <a:rPr lang="en-CA" b="1" dirty="0"/>
              <a:t>Get-DhcpServerv4ScopeStatistics</a:t>
            </a:r>
          </a:p>
          <a:p>
            <a:pPr lvl="1"/>
            <a:r>
              <a:rPr lang="en-CA" b="1" dirty="0"/>
              <a:t>Set-DhcpServerv4Scope</a:t>
            </a:r>
          </a:p>
          <a:p>
            <a:r>
              <a:rPr lang="en-CA" dirty="0"/>
              <a:t>Properties of a DHCP reservation:</a:t>
            </a:r>
          </a:p>
          <a:p>
            <a:pPr lvl="1"/>
            <a:r>
              <a:rPr lang="en-CA" dirty="0"/>
              <a:t>Reservation name</a:t>
            </a:r>
          </a:p>
          <a:p>
            <a:pPr lvl="1"/>
            <a:r>
              <a:rPr lang="en-CA" dirty="0"/>
              <a:t>IP address</a:t>
            </a:r>
          </a:p>
          <a:p>
            <a:pPr lvl="1"/>
            <a:r>
              <a:rPr lang="en-CA" dirty="0"/>
              <a:t>MAC address</a:t>
            </a:r>
          </a:p>
          <a:p>
            <a:pPr lvl="1"/>
            <a:r>
              <a:rPr lang="en-CA" dirty="0"/>
              <a:t>Description</a:t>
            </a:r>
          </a:p>
        </p:txBody>
      </p:sp>
    </p:spTree>
    <p:extLst>
      <p:ext uri="{BB962C8B-B14F-4D97-AF65-F5344CB8AC3E}">
        <p14:creationId xmlns:p14="http://schemas.microsoft.com/office/powerpoint/2010/main" val="318551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BD6C-6819-43CA-A9C0-9503F52E46A4}"/>
              </a:ext>
            </a:extLst>
          </p:cNvPr>
          <p:cNvSpPr>
            <a:spLocks noGrp="1"/>
          </p:cNvSpPr>
          <p:nvPr>
            <p:ph type="ctrTitle"/>
          </p:nvPr>
        </p:nvSpPr>
        <p:spPr/>
        <p:txBody>
          <a:bodyPr/>
          <a:lstStyle/>
          <a:p>
            <a:r>
              <a:rPr lang="en-CA" dirty="0"/>
              <a:t>Demonstration: Create and configure a DHCP scope</a:t>
            </a:r>
          </a:p>
        </p:txBody>
      </p:sp>
      <p:sp>
        <p:nvSpPr>
          <p:cNvPr id="3" name="Content Placeholder 2">
            <a:extLst>
              <a:ext uri="{FF2B5EF4-FFF2-40B4-BE49-F238E27FC236}">
                <a16:creationId xmlns:a16="http://schemas.microsoft.com/office/drawing/2014/main" id="{BB3153BA-639D-4425-ACFF-7EE6CBF2D5FF}"/>
              </a:ext>
            </a:extLst>
          </p:cNvPr>
          <p:cNvSpPr>
            <a:spLocks noGrp="1"/>
          </p:cNvSpPr>
          <p:nvPr>
            <p:ph type="subTitle" idx="1"/>
          </p:nvPr>
        </p:nvSpPr>
        <p:spPr/>
        <p:txBody>
          <a:bodyPr/>
          <a:lstStyle/>
          <a:p>
            <a:r>
              <a:rPr lang="en-CA" dirty="0"/>
              <a:t>Create a DHCP scope</a:t>
            </a:r>
          </a:p>
          <a:p>
            <a:r>
              <a:rPr lang="en-CA" dirty="0"/>
              <a:t>Create a DHCP reservation</a:t>
            </a:r>
          </a:p>
          <a:p>
            <a:endParaRPr lang="en-CA" dirty="0"/>
          </a:p>
          <a:p>
            <a:endParaRPr lang="en-CA" dirty="0"/>
          </a:p>
        </p:txBody>
      </p:sp>
    </p:spTree>
    <p:extLst>
      <p:ext uri="{BB962C8B-B14F-4D97-AF65-F5344CB8AC3E}">
        <p14:creationId xmlns:p14="http://schemas.microsoft.com/office/powerpoint/2010/main" val="184462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2E64-C132-4600-AF2C-CDD98FAA51EA}"/>
              </a:ext>
            </a:extLst>
          </p:cNvPr>
          <p:cNvSpPr>
            <a:spLocks noGrp="1"/>
          </p:cNvSpPr>
          <p:nvPr>
            <p:ph type="title"/>
          </p:nvPr>
        </p:nvSpPr>
        <p:spPr/>
        <p:txBody>
          <a:bodyPr/>
          <a:lstStyle/>
          <a:p>
            <a:r>
              <a:rPr lang="en-CA" dirty="0"/>
              <a:t>DHCP AD DS authorization</a:t>
            </a:r>
          </a:p>
        </p:txBody>
      </p:sp>
      <p:sp>
        <p:nvSpPr>
          <p:cNvPr id="3" name="Content Placeholder 2">
            <a:extLst>
              <a:ext uri="{FF2B5EF4-FFF2-40B4-BE49-F238E27FC236}">
                <a16:creationId xmlns:a16="http://schemas.microsoft.com/office/drawing/2014/main" id="{AC5C864D-7954-4472-A0CB-D63F64CF8294}"/>
              </a:ext>
            </a:extLst>
          </p:cNvPr>
          <p:cNvSpPr>
            <a:spLocks noGrp="1"/>
          </p:cNvSpPr>
          <p:nvPr>
            <p:ph sz="quarter" idx="10"/>
          </p:nvPr>
        </p:nvSpPr>
        <p:spPr/>
        <p:txBody>
          <a:bodyPr/>
          <a:lstStyle/>
          <a:p>
            <a:r>
              <a:rPr lang="en-CA" dirty="0"/>
              <a:t>A DHCP server on Windows Server must be authorized in AD DS to lease IP addresses:</a:t>
            </a:r>
          </a:p>
          <a:p>
            <a:pPr lvl="1"/>
            <a:r>
              <a:rPr lang="en-CA" dirty="0"/>
              <a:t>To authorize a DHCP server by using Windows PowerShell, run:</a:t>
            </a:r>
          </a:p>
          <a:p>
            <a:pPr marL="283464" lvl="2" indent="0">
              <a:buNone/>
            </a:pPr>
            <a:r>
              <a:rPr lang="en-CA" b="1" dirty="0">
                <a:latin typeface="Consolas" panose="020B0609020204030204" pitchFamily="49" charset="0"/>
              </a:rPr>
              <a:t>Add-DHCPServerinDC &lt;name or IP address of DHCP server&gt;</a:t>
            </a:r>
          </a:p>
          <a:p>
            <a:r>
              <a:rPr lang="en-CA" dirty="0"/>
              <a:t>A standalone server with DHCP will not lease IP addresses if an authorized DHCP server is detected</a:t>
            </a:r>
          </a:p>
          <a:p>
            <a:r>
              <a:rPr lang="en-CA" dirty="0"/>
              <a:t>Non-Windows DHCP servers function regardless of authorization</a:t>
            </a:r>
          </a:p>
        </p:txBody>
      </p:sp>
    </p:spTree>
    <p:extLst>
      <p:ext uri="{BB962C8B-B14F-4D97-AF65-F5344CB8AC3E}">
        <p14:creationId xmlns:p14="http://schemas.microsoft.com/office/powerpoint/2010/main" val="145064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B3F9-0908-42B2-868B-F8760B95DD33}"/>
              </a:ext>
            </a:extLst>
          </p:cNvPr>
          <p:cNvSpPr>
            <a:spLocks noGrp="1"/>
          </p:cNvSpPr>
          <p:nvPr>
            <p:ph type="title"/>
          </p:nvPr>
        </p:nvSpPr>
        <p:spPr/>
        <p:txBody>
          <a:bodyPr/>
          <a:lstStyle/>
          <a:p>
            <a:r>
              <a:rPr lang="en-CA" dirty="0"/>
              <a:t>High availability options for DHCP (slide 1 of 2)</a:t>
            </a:r>
          </a:p>
        </p:txBody>
      </p:sp>
      <p:sp>
        <p:nvSpPr>
          <p:cNvPr id="3" name="Content Placeholder 2">
            <a:extLst>
              <a:ext uri="{FF2B5EF4-FFF2-40B4-BE49-F238E27FC236}">
                <a16:creationId xmlns:a16="http://schemas.microsoft.com/office/drawing/2014/main" id="{307589AE-4929-4D08-A8CB-A8EE5163B280}"/>
              </a:ext>
            </a:extLst>
          </p:cNvPr>
          <p:cNvSpPr>
            <a:spLocks noGrp="1"/>
          </p:cNvSpPr>
          <p:nvPr>
            <p:ph sz="quarter" idx="10"/>
          </p:nvPr>
        </p:nvSpPr>
        <p:spPr/>
        <p:txBody>
          <a:bodyPr/>
          <a:lstStyle/>
          <a:p>
            <a:r>
              <a:rPr lang="en-CA" dirty="0">
                <a:solidFill>
                  <a:schemeClr val="tx1"/>
                </a:solidFill>
              </a:rPr>
              <a:t>DHCP clustering:</a:t>
            </a:r>
          </a:p>
          <a:p>
            <a:pPr lvl="1"/>
            <a:r>
              <a:rPr lang="en-CA" dirty="0">
                <a:solidFill>
                  <a:schemeClr val="tx1"/>
                </a:solidFill>
              </a:rPr>
              <a:t>Is configured to run in a failover cluster</a:t>
            </a:r>
          </a:p>
          <a:p>
            <a:pPr lvl="1"/>
            <a:r>
              <a:rPr lang="en-CA" dirty="0">
                <a:solidFill>
                  <a:schemeClr val="tx1"/>
                </a:solidFill>
              </a:rPr>
              <a:t>Install the DHCP Server role on cluster nodes</a:t>
            </a:r>
          </a:p>
          <a:p>
            <a:pPr lvl="1"/>
            <a:r>
              <a:rPr lang="en-CA" dirty="0">
                <a:solidFill>
                  <a:schemeClr val="tx1"/>
                </a:solidFill>
              </a:rPr>
              <a:t>DHCP configuration information is stored on shared storage</a:t>
            </a:r>
          </a:p>
          <a:p>
            <a:r>
              <a:rPr lang="en-CA" dirty="0">
                <a:solidFill>
                  <a:schemeClr val="tx1"/>
                </a:solidFill>
              </a:rPr>
              <a:t>Split scopes:</a:t>
            </a:r>
          </a:p>
          <a:p>
            <a:pPr lvl="1"/>
            <a:r>
              <a:rPr lang="en-CA" dirty="0">
                <a:solidFill>
                  <a:schemeClr val="tx1"/>
                </a:solidFill>
              </a:rPr>
              <a:t>Involve two DHCP servers that are configured with non-overlapping scopes</a:t>
            </a:r>
          </a:p>
          <a:p>
            <a:pPr lvl="1"/>
            <a:r>
              <a:rPr lang="en-CA" dirty="0">
                <a:solidFill>
                  <a:schemeClr val="tx1"/>
                </a:solidFill>
              </a:rPr>
              <a:t>Control the primary server by configuring delay</a:t>
            </a:r>
          </a:p>
          <a:p>
            <a:r>
              <a:rPr lang="en-CA" dirty="0">
                <a:solidFill>
                  <a:schemeClr val="tx1"/>
                </a:solidFill>
              </a:rPr>
              <a:t>DHCP Failover:</a:t>
            </a:r>
          </a:p>
          <a:p>
            <a:pPr lvl="1"/>
            <a:r>
              <a:rPr lang="en-CA" dirty="0">
                <a:solidFill>
                  <a:schemeClr val="tx1"/>
                </a:solidFill>
              </a:rPr>
              <a:t>Newer method for high availability</a:t>
            </a:r>
          </a:p>
          <a:p>
            <a:pPr lvl="1"/>
            <a:r>
              <a:rPr lang="en-CA" dirty="0">
                <a:solidFill>
                  <a:schemeClr val="tx1"/>
                </a:solidFill>
              </a:rPr>
              <a:t>Strongly preferred to implement high availability for DHCP</a:t>
            </a:r>
          </a:p>
        </p:txBody>
      </p:sp>
    </p:spTree>
    <p:extLst>
      <p:ext uri="{BB962C8B-B14F-4D97-AF65-F5344CB8AC3E}">
        <p14:creationId xmlns:p14="http://schemas.microsoft.com/office/powerpoint/2010/main" val="91604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DF27-2111-4782-9829-0433077B2A67}"/>
              </a:ext>
            </a:extLst>
          </p:cNvPr>
          <p:cNvSpPr>
            <a:spLocks noGrp="1"/>
          </p:cNvSpPr>
          <p:nvPr>
            <p:ph type="title"/>
          </p:nvPr>
        </p:nvSpPr>
        <p:spPr/>
        <p:txBody>
          <a:bodyPr/>
          <a:lstStyle/>
          <a:p>
            <a:r>
              <a:rPr lang="en-CA" dirty="0"/>
              <a:t>High availability options for DHCP (slide 2 of 2)</a:t>
            </a:r>
            <a:endParaRPr lang="en-US" dirty="0"/>
          </a:p>
        </p:txBody>
      </p:sp>
      <p:grpSp>
        <p:nvGrpSpPr>
          <p:cNvPr id="120" name="Group 119" descr="Diagram depicting a two-member server cluster where each server is a DHCP server and the DHCP information is stored on shared storage.">
            <a:extLst>
              <a:ext uri="{FF2B5EF4-FFF2-40B4-BE49-F238E27FC236}">
                <a16:creationId xmlns:a16="http://schemas.microsoft.com/office/drawing/2014/main" id="{E72A29B1-BFA1-4EB2-A1D8-59BC865B9D43}"/>
              </a:ext>
            </a:extLst>
          </p:cNvPr>
          <p:cNvGrpSpPr/>
          <p:nvPr/>
        </p:nvGrpSpPr>
        <p:grpSpPr>
          <a:xfrm>
            <a:off x="407855" y="2796971"/>
            <a:ext cx="5792285" cy="3074275"/>
            <a:chOff x="6399713" y="178638"/>
            <a:chExt cx="5792285" cy="3074275"/>
          </a:xfrm>
        </p:grpSpPr>
        <p:sp>
          <p:nvSpPr>
            <p:cNvPr id="133" name="Rectangle 132">
              <a:extLst>
                <a:ext uri="{FF2B5EF4-FFF2-40B4-BE49-F238E27FC236}">
                  <a16:creationId xmlns:a16="http://schemas.microsoft.com/office/drawing/2014/main" id="{7FDF29E7-22B3-4F68-9666-47C1EC695AC8}"/>
                </a:ext>
              </a:extLst>
            </p:cNvPr>
            <p:cNvSpPr/>
            <p:nvPr/>
          </p:nvSpPr>
          <p:spPr bwMode="auto">
            <a:xfrm>
              <a:off x="6438111" y="178638"/>
              <a:ext cx="5568433" cy="3043006"/>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ln w="12700">
                  <a:solidFill>
                    <a:schemeClr val="tx1"/>
                  </a:solidFill>
                </a:ln>
                <a:gradFill>
                  <a:gsLst>
                    <a:gs pos="0">
                      <a:srgbClr val="FFFFFF"/>
                    </a:gs>
                    <a:gs pos="100000">
                      <a:srgbClr val="FFFFFF"/>
                    </a:gs>
                  </a:gsLst>
                  <a:lin ang="5400000" scaled="0"/>
                </a:gradFill>
                <a:ea typeface="Segoe UI" pitchFamily="34" charset="0"/>
                <a:cs typeface="Segoe UI" pitchFamily="34" charset="0"/>
              </a:endParaRPr>
            </a:p>
          </p:txBody>
        </p:sp>
        <p:sp>
          <p:nvSpPr>
            <p:cNvPr id="134" name="TextBox 133">
              <a:extLst>
                <a:ext uri="{FF2B5EF4-FFF2-40B4-BE49-F238E27FC236}">
                  <a16:creationId xmlns:a16="http://schemas.microsoft.com/office/drawing/2014/main" id="{5BFD63B1-04AB-403C-BDED-1EE803027025}"/>
                </a:ext>
              </a:extLst>
            </p:cNvPr>
            <p:cNvSpPr txBox="1"/>
            <p:nvPr/>
          </p:nvSpPr>
          <p:spPr>
            <a:xfrm>
              <a:off x="6399713" y="232222"/>
              <a:ext cx="579228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DHCP</a:t>
              </a:r>
              <a:r>
                <a:rPr lang="en-US" sz="2400" dirty="0">
                  <a:gradFill>
                    <a:gsLst>
                      <a:gs pos="2917">
                        <a:schemeClr val="tx1"/>
                      </a:gs>
                      <a:gs pos="30000">
                        <a:schemeClr val="tx1"/>
                      </a:gs>
                    </a:gsLst>
                    <a:lin ang="5400000" scaled="0"/>
                  </a:gradFill>
                </a:rPr>
                <a:t> </a:t>
              </a:r>
              <a:r>
                <a:rPr lang="en-US" sz="2400" b="1" dirty="0">
                  <a:gradFill>
                    <a:gsLst>
                      <a:gs pos="2917">
                        <a:schemeClr val="tx1"/>
                      </a:gs>
                      <a:gs pos="30000">
                        <a:schemeClr val="tx1"/>
                      </a:gs>
                    </a:gsLst>
                    <a:lin ang="5400000" scaled="0"/>
                  </a:gradFill>
                </a:rPr>
                <a:t>cluster</a:t>
              </a:r>
            </a:p>
          </p:txBody>
        </p:sp>
        <p:sp>
          <p:nvSpPr>
            <p:cNvPr id="135" name="Database_EFC7" title="Icon of a cylinder">
              <a:extLst>
                <a:ext uri="{FF2B5EF4-FFF2-40B4-BE49-F238E27FC236}">
                  <a16:creationId xmlns:a16="http://schemas.microsoft.com/office/drawing/2014/main" id="{1C86826B-D3EA-4695-9E8F-7DFEC289BAF0}"/>
                </a:ext>
              </a:extLst>
            </p:cNvPr>
            <p:cNvSpPr>
              <a:spLocks noChangeAspect="1" noEditPoints="1"/>
            </p:cNvSpPr>
            <p:nvPr/>
          </p:nvSpPr>
          <p:spPr bwMode="auto">
            <a:xfrm>
              <a:off x="8967221" y="1646359"/>
              <a:ext cx="603732" cy="768976"/>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TextBox 135">
              <a:extLst>
                <a:ext uri="{FF2B5EF4-FFF2-40B4-BE49-F238E27FC236}">
                  <a16:creationId xmlns:a16="http://schemas.microsoft.com/office/drawing/2014/main" id="{C391D38C-4CE9-49F8-A145-F0E5BD6D681C}"/>
                </a:ext>
              </a:extLst>
            </p:cNvPr>
            <p:cNvSpPr txBox="1"/>
            <p:nvPr/>
          </p:nvSpPr>
          <p:spPr>
            <a:xfrm>
              <a:off x="8013595" y="896205"/>
              <a:ext cx="2510982"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DHCP configuration information</a:t>
              </a:r>
            </a:p>
          </p:txBody>
        </p:sp>
        <p:sp>
          <p:nvSpPr>
            <p:cNvPr id="137" name="TextBox 136">
              <a:extLst>
                <a:ext uri="{FF2B5EF4-FFF2-40B4-BE49-F238E27FC236}">
                  <a16:creationId xmlns:a16="http://schemas.microsoft.com/office/drawing/2014/main" id="{18677EF9-EE3C-48C0-BA77-C4CF6F06A1F5}"/>
                </a:ext>
              </a:extLst>
            </p:cNvPr>
            <p:cNvSpPr txBox="1"/>
            <p:nvPr/>
          </p:nvSpPr>
          <p:spPr>
            <a:xfrm>
              <a:off x="6399716" y="2458849"/>
              <a:ext cx="1960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DHCP cluster member 1</a:t>
              </a:r>
            </a:p>
          </p:txBody>
        </p:sp>
        <p:sp>
          <p:nvSpPr>
            <p:cNvPr id="138" name="TextBox 137">
              <a:extLst>
                <a:ext uri="{FF2B5EF4-FFF2-40B4-BE49-F238E27FC236}">
                  <a16:creationId xmlns:a16="http://schemas.microsoft.com/office/drawing/2014/main" id="{A49C235E-1E65-4F9A-ADBF-9B7D694C3556}"/>
                </a:ext>
              </a:extLst>
            </p:cNvPr>
            <p:cNvSpPr txBox="1"/>
            <p:nvPr/>
          </p:nvSpPr>
          <p:spPr>
            <a:xfrm>
              <a:off x="8304283" y="2483193"/>
              <a:ext cx="1960393"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Shared storage</a:t>
              </a:r>
            </a:p>
          </p:txBody>
        </p:sp>
        <p:sp>
          <p:nvSpPr>
            <p:cNvPr id="139" name="TextBox 138">
              <a:extLst>
                <a:ext uri="{FF2B5EF4-FFF2-40B4-BE49-F238E27FC236}">
                  <a16:creationId xmlns:a16="http://schemas.microsoft.com/office/drawing/2014/main" id="{5CD3E4FC-44D1-4225-88F8-486D5FC839CD}"/>
                </a:ext>
              </a:extLst>
            </p:cNvPr>
            <p:cNvSpPr txBox="1"/>
            <p:nvPr/>
          </p:nvSpPr>
          <p:spPr>
            <a:xfrm>
              <a:off x="10076740" y="2458849"/>
              <a:ext cx="1960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DHCP cluster member 2</a:t>
              </a:r>
            </a:p>
          </p:txBody>
        </p:sp>
        <p:grpSp>
          <p:nvGrpSpPr>
            <p:cNvPr id="140" name="Group 139">
              <a:extLst>
                <a:ext uri="{FF2B5EF4-FFF2-40B4-BE49-F238E27FC236}">
                  <a16:creationId xmlns:a16="http://schemas.microsoft.com/office/drawing/2014/main" id="{B7D24022-9F50-4ADF-92DD-14078D54875A}"/>
                </a:ext>
              </a:extLst>
            </p:cNvPr>
            <p:cNvGrpSpPr/>
            <p:nvPr/>
          </p:nvGrpSpPr>
          <p:grpSpPr>
            <a:xfrm>
              <a:off x="7096958" y="1433721"/>
              <a:ext cx="1299088" cy="1074872"/>
              <a:chOff x="2258258" y="1272777"/>
              <a:chExt cx="1299088" cy="1074872"/>
            </a:xfrm>
          </p:grpSpPr>
          <p:sp>
            <p:nvSpPr>
              <p:cNvPr id="144" name="arrow" title="Icon of an arrow">
                <a:extLst>
                  <a:ext uri="{FF2B5EF4-FFF2-40B4-BE49-F238E27FC236}">
                    <a16:creationId xmlns:a16="http://schemas.microsoft.com/office/drawing/2014/main" id="{0D566D76-DC4E-4782-B1D9-5A8CF37E2E2F}"/>
                  </a:ext>
                </a:extLst>
              </p:cNvPr>
              <p:cNvSpPr>
                <a:spLocks noChangeAspect="1" noEditPoints="1"/>
              </p:cNvSpPr>
              <p:nvPr/>
            </p:nvSpPr>
            <p:spPr bwMode="auto">
              <a:xfrm>
                <a:off x="2836590" y="1663157"/>
                <a:ext cx="720756" cy="48254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28575" cap="sq">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45" name="server" title="Icon of a server tower">
                <a:extLst>
                  <a:ext uri="{FF2B5EF4-FFF2-40B4-BE49-F238E27FC236}">
                    <a16:creationId xmlns:a16="http://schemas.microsoft.com/office/drawing/2014/main" id="{4D81D34B-0EE7-42DC-8A38-A44F8150CEBD}"/>
                  </a:ext>
                </a:extLst>
              </p:cNvPr>
              <p:cNvSpPr>
                <a:spLocks noChangeAspect="1" noEditPoints="1"/>
              </p:cNvSpPr>
              <p:nvPr/>
            </p:nvSpPr>
            <p:spPr bwMode="auto">
              <a:xfrm>
                <a:off x="2258258" y="1272777"/>
                <a:ext cx="565910" cy="107487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141" name="Group 140">
              <a:extLst>
                <a:ext uri="{FF2B5EF4-FFF2-40B4-BE49-F238E27FC236}">
                  <a16:creationId xmlns:a16="http://schemas.microsoft.com/office/drawing/2014/main" id="{D58D3E76-8ECA-46DF-8A1C-B27ECFE2700F}"/>
                </a:ext>
              </a:extLst>
            </p:cNvPr>
            <p:cNvGrpSpPr/>
            <p:nvPr/>
          </p:nvGrpSpPr>
          <p:grpSpPr>
            <a:xfrm>
              <a:off x="10015334" y="1433721"/>
              <a:ext cx="1296436" cy="1074872"/>
              <a:chOff x="4443456" y="1273320"/>
              <a:chExt cx="1296436" cy="1074872"/>
            </a:xfrm>
          </p:grpSpPr>
          <p:sp>
            <p:nvSpPr>
              <p:cNvPr id="142" name="arrow" title="Icon of an arrow">
                <a:extLst>
                  <a:ext uri="{FF2B5EF4-FFF2-40B4-BE49-F238E27FC236}">
                    <a16:creationId xmlns:a16="http://schemas.microsoft.com/office/drawing/2014/main" id="{34E54B87-BAEE-4D76-BE25-E51F8FB6AAA1}"/>
                  </a:ext>
                </a:extLst>
              </p:cNvPr>
              <p:cNvSpPr>
                <a:spLocks noChangeAspect="1" noEditPoints="1"/>
              </p:cNvSpPr>
              <p:nvPr/>
            </p:nvSpPr>
            <p:spPr bwMode="auto">
              <a:xfrm rot="10800000">
                <a:off x="4443456" y="1629177"/>
                <a:ext cx="720756" cy="48254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28575" cap="sq">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43" name="server" title="Icon of a server tower">
                <a:extLst>
                  <a:ext uri="{FF2B5EF4-FFF2-40B4-BE49-F238E27FC236}">
                    <a16:creationId xmlns:a16="http://schemas.microsoft.com/office/drawing/2014/main" id="{D250D96C-3B3B-4CED-ACF6-943E5193D0B7}"/>
                  </a:ext>
                </a:extLst>
              </p:cNvPr>
              <p:cNvSpPr>
                <a:spLocks noChangeAspect="1" noEditPoints="1"/>
              </p:cNvSpPr>
              <p:nvPr/>
            </p:nvSpPr>
            <p:spPr bwMode="auto">
              <a:xfrm>
                <a:off x="5173982" y="1273320"/>
                <a:ext cx="565910" cy="107487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grpSp>
        <p:nvGrpSpPr>
          <p:cNvPr id="121" name="Group 120" descr="Diagram depicting two active DHCP servers on the same network, where each server controls a portion of the IP address range and one server has the delay configuration attribute set to 500 milliseconds.">
            <a:extLst>
              <a:ext uri="{FF2B5EF4-FFF2-40B4-BE49-F238E27FC236}">
                <a16:creationId xmlns:a16="http://schemas.microsoft.com/office/drawing/2014/main" id="{D86E7D5E-230B-4A62-AD62-FA8A08FF5D73}"/>
              </a:ext>
            </a:extLst>
          </p:cNvPr>
          <p:cNvGrpSpPr/>
          <p:nvPr/>
        </p:nvGrpSpPr>
        <p:grpSpPr>
          <a:xfrm>
            <a:off x="6310480" y="2796970"/>
            <a:ext cx="5718137" cy="3076929"/>
            <a:chOff x="997168" y="4119630"/>
            <a:chExt cx="5718137" cy="3076929"/>
          </a:xfrm>
        </p:grpSpPr>
        <p:sp>
          <p:nvSpPr>
            <p:cNvPr id="122" name="TextBox 121">
              <a:extLst>
                <a:ext uri="{FF2B5EF4-FFF2-40B4-BE49-F238E27FC236}">
                  <a16:creationId xmlns:a16="http://schemas.microsoft.com/office/drawing/2014/main" id="{E1D1734B-63B6-4E03-B15B-CC2B539FC88A}"/>
                </a:ext>
              </a:extLst>
            </p:cNvPr>
            <p:cNvSpPr txBox="1"/>
            <p:nvPr/>
          </p:nvSpPr>
          <p:spPr>
            <a:xfrm>
              <a:off x="1035566" y="4152806"/>
              <a:ext cx="556843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DHCP</a:t>
              </a:r>
              <a:r>
                <a:rPr lang="en-US" sz="2400" dirty="0">
                  <a:gradFill>
                    <a:gsLst>
                      <a:gs pos="2917">
                        <a:schemeClr val="tx1"/>
                      </a:gs>
                      <a:gs pos="30000">
                        <a:schemeClr val="tx1"/>
                      </a:gs>
                    </a:gsLst>
                    <a:lin ang="5400000" scaled="0"/>
                  </a:gradFill>
                </a:rPr>
                <a:t> </a:t>
              </a:r>
              <a:r>
                <a:rPr lang="en-US" sz="2400" b="1" dirty="0">
                  <a:gradFill>
                    <a:gsLst>
                      <a:gs pos="2917">
                        <a:schemeClr val="tx1"/>
                      </a:gs>
                      <a:gs pos="30000">
                        <a:schemeClr val="tx1"/>
                      </a:gs>
                    </a:gsLst>
                    <a:lin ang="5400000" scaled="0"/>
                  </a:gradFill>
                </a:rPr>
                <a:t>split</a:t>
              </a:r>
              <a:r>
                <a:rPr lang="en-US" sz="2400" dirty="0">
                  <a:gradFill>
                    <a:gsLst>
                      <a:gs pos="2917">
                        <a:schemeClr val="tx1"/>
                      </a:gs>
                      <a:gs pos="30000">
                        <a:schemeClr val="tx1"/>
                      </a:gs>
                    </a:gsLst>
                    <a:lin ang="5400000" scaled="0"/>
                  </a:gradFill>
                </a:rPr>
                <a:t> </a:t>
              </a:r>
              <a:r>
                <a:rPr lang="en-US" sz="2400" b="1" dirty="0">
                  <a:gradFill>
                    <a:gsLst>
                      <a:gs pos="2917">
                        <a:schemeClr val="tx1"/>
                      </a:gs>
                      <a:gs pos="30000">
                        <a:schemeClr val="tx1"/>
                      </a:gs>
                    </a:gsLst>
                    <a:lin ang="5400000" scaled="0"/>
                  </a:gradFill>
                </a:rPr>
                <a:t>scope</a:t>
              </a:r>
            </a:p>
          </p:txBody>
        </p:sp>
        <p:sp>
          <p:nvSpPr>
            <p:cNvPr id="123" name="Rectangle 122">
              <a:extLst>
                <a:ext uri="{FF2B5EF4-FFF2-40B4-BE49-F238E27FC236}">
                  <a16:creationId xmlns:a16="http://schemas.microsoft.com/office/drawing/2014/main" id="{424FC176-3DB3-491B-BC08-1AF141CA8DCA}"/>
                </a:ext>
              </a:extLst>
            </p:cNvPr>
            <p:cNvSpPr/>
            <p:nvPr/>
          </p:nvSpPr>
          <p:spPr bwMode="auto">
            <a:xfrm>
              <a:off x="1035567" y="4119630"/>
              <a:ext cx="5568433" cy="3043005"/>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ln w="12700">
                  <a:solidFill>
                    <a:schemeClr val="tx1"/>
                  </a:solidFill>
                </a:ln>
                <a:gradFill>
                  <a:gsLst>
                    <a:gs pos="0">
                      <a:srgbClr val="FFFFFF"/>
                    </a:gs>
                    <a:gs pos="100000">
                      <a:srgbClr val="FFFFFF"/>
                    </a:gs>
                  </a:gsLst>
                  <a:lin ang="5400000" scaled="0"/>
                </a:gradFill>
                <a:ea typeface="Segoe UI" pitchFamily="34" charset="0"/>
                <a:cs typeface="Segoe UI" pitchFamily="34" charset="0"/>
              </a:endParaRPr>
            </a:p>
          </p:txBody>
        </p:sp>
        <p:sp>
          <p:nvSpPr>
            <p:cNvPr id="124" name="TextBox 123">
              <a:extLst>
                <a:ext uri="{FF2B5EF4-FFF2-40B4-BE49-F238E27FC236}">
                  <a16:creationId xmlns:a16="http://schemas.microsoft.com/office/drawing/2014/main" id="{AA3B0407-966D-4F9D-91E1-318DE9AC9D4A}"/>
                </a:ext>
              </a:extLst>
            </p:cNvPr>
            <p:cNvSpPr txBox="1"/>
            <p:nvPr/>
          </p:nvSpPr>
          <p:spPr>
            <a:xfrm>
              <a:off x="2227399" y="6402495"/>
              <a:ext cx="1516839"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DHCP server A</a:t>
              </a:r>
            </a:p>
          </p:txBody>
        </p:sp>
        <p:sp>
          <p:nvSpPr>
            <p:cNvPr id="125" name="TextBox 124">
              <a:extLst>
                <a:ext uri="{FF2B5EF4-FFF2-40B4-BE49-F238E27FC236}">
                  <a16:creationId xmlns:a16="http://schemas.microsoft.com/office/drawing/2014/main" id="{F5977170-C13B-47F2-9F51-B8E3FDC8F0D2}"/>
                </a:ext>
              </a:extLst>
            </p:cNvPr>
            <p:cNvSpPr txBox="1"/>
            <p:nvPr/>
          </p:nvSpPr>
          <p:spPr>
            <a:xfrm>
              <a:off x="3692170" y="6402495"/>
              <a:ext cx="1516839"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DHCP server B</a:t>
              </a:r>
            </a:p>
          </p:txBody>
        </p:sp>
        <p:sp>
          <p:nvSpPr>
            <p:cNvPr id="126" name="TextBox 125">
              <a:extLst>
                <a:ext uri="{FF2B5EF4-FFF2-40B4-BE49-F238E27FC236}">
                  <a16:creationId xmlns:a16="http://schemas.microsoft.com/office/drawing/2014/main" id="{DEAD1217-19C1-4643-A8E0-51D16BCA1A22}"/>
                </a:ext>
              </a:extLst>
            </p:cNvPr>
            <p:cNvSpPr txBox="1"/>
            <p:nvPr/>
          </p:nvSpPr>
          <p:spPr>
            <a:xfrm>
              <a:off x="997168" y="5496516"/>
              <a:ext cx="1787525" cy="87100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192.168.0.1 –</a:t>
              </a:r>
            </a:p>
            <a:p>
              <a:pPr>
                <a:lnSpc>
                  <a:spcPct val="90000"/>
                </a:lnSpc>
                <a:spcAft>
                  <a:spcPts val="600"/>
                </a:spcAft>
              </a:pPr>
              <a:r>
                <a:rPr lang="en-US" dirty="0">
                  <a:gradFill>
                    <a:gsLst>
                      <a:gs pos="2917">
                        <a:schemeClr val="tx1"/>
                      </a:gs>
                      <a:gs pos="30000">
                        <a:schemeClr val="tx1"/>
                      </a:gs>
                    </a:gsLst>
                    <a:lin ang="5400000" scaled="0"/>
                  </a:gradFill>
                </a:rPr>
                <a:t>192.168.0.150</a:t>
              </a:r>
            </a:p>
          </p:txBody>
        </p:sp>
        <p:sp>
          <p:nvSpPr>
            <p:cNvPr id="127" name="TextBox 126">
              <a:extLst>
                <a:ext uri="{FF2B5EF4-FFF2-40B4-BE49-F238E27FC236}">
                  <a16:creationId xmlns:a16="http://schemas.microsoft.com/office/drawing/2014/main" id="{B4EE6F11-249E-48F0-9101-9AD552C75103}"/>
                </a:ext>
              </a:extLst>
            </p:cNvPr>
            <p:cNvSpPr txBox="1"/>
            <p:nvPr/>
          </p:nvSpPr>
          <p:spPr>
            <a:xfrm>
              <a:off x="4731267" y="5496516"/>
              <a:ext cx="1984038" cy="87100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192.168.0.151 –</a:t>
              </a:r>
            </a:p>
            <a:p>
              <a:pPr>
                <a:lnSpc>
                  <a:spcPct val="90000"/>
                </a:lnSpc>
                <a:spcAft>
                  <a:spcPts val="600"/>
                </a:spcAft>
              </a:pPr>
              <a:r>
                <a:rPr lang="en-US" dirty="0">
                  <a:gradFill>
                    <a:gsLst>
                      <a:gs pos="2917">
                        <a:schemeClr val="tx1"/>
                      </a:gs>
                      <a:gs pos="30000">
                        <a:schemeClr val="tx1"/>
                      </a:gs>
                    </a:gsLst>
                    <a:lin ang="5400000" scaled="0"/>
                  </a:gradFill>
                </a:rPr>
                <a:t>192.168.0.254</a:t>
              </a:r>
            </a:p>
          </p:txBody>
        </p:sp>
        <p:grpSp>
          <p:nvGrpSpPr>
            <p:cNvPr id="128" name="Group 127">
              <a:extLst>
                <a:ext uri="{FF2B5EF4-FFF2-40B4-BE49-F238E27FC236}">
                  <a16:creationId xmlns:a16="http://schemas.microsoft.com/office/drawing/2014/main" id="{06A9F146-EEA8-4029-9D3F-C84CDEF7682D}"/>
                </a:ext>
              </a:extLst>
            </p:cNvPr>
            <p:cNvGrpSpPr/>
            <p:nvPr/>
          </p:nvGrpSpPr>
          <p:grpSpPr>
            <a:xfrm>
              <a:off x="2702864" y="5334624"/>
              <a:ext cx="2028403" cy="1074872"/>
              <a:chOff x="2702864" y="5334624"/>
              <a:chExt cx="2028403" cy="1074872"/>
            </a:xfrm>
          </p:grpSpPr>
          <p:cxnSp>
            <p:nvCxnSpPr>
              <p:cNvPr id="129" name="Straight Connector 128">
                <a:extLst>
                  <a:ext uri="{FF2B5EF4-FFF2-40B4-BE49-F238E27FC236}">
                    <a16:creationId xmlns:a16="http://schemas.microsoft.com/office/drawing/2014/main" id="{E5860EAE-A446-4F95-87C8-62980755900D}"/>
                  </a:ext>
                </a:extLst>
              </p:cNvPr>
              <p:cNvCxnSpPr>
                <a:cxnSpLocks/>
              </p:cNvCxnSpPr>
              <p:nvPr/>
            </p:nvCxnSpPr>
            <p:spPr>
              <a:xfrm>
                <a:off x="3257880" y="5962418"/>
                <a:ext cx="908642" cy="0"/>
              </a:xfrm>
              <a:prstGeom prst="line">
                <a:avLst/>
              </a:prstGeom>
              <a:ln w="7620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0" name="server" title="Icon of a server tower">
                <a:extLst>
                  <a:ext uri="{FF2B5EF4-FFF2-40B4-BE49-F238E27FC236}">
                    <a16:creationId xmlns:a16="http://schemas.microsoft.com/office/drawing/2014/main" id="{1EE75D05-CA01-4D13-A5D0-726EC5E32094}"/>
                  </a:ext>
                </a:extLst>
              </p:cNvPr>
              <p:cNvSpPr>
                <a:spLocks noChangeAspect="1" noEditPoints="1"/>
              </p:cNvSpPr>
              <p:nvPr/>
            </p:nvSpPr>
            <p:spPr bwMode="auto">
              <a:xfrm>
                <a:off x="2702864" y="5334624"/>
                <a:ext cx="565910" cy="107487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31" name="server" title="Icon of a server tower">
                <a:extLst>
                  <a:ext uri="{FF2B5EF4-FFF2-40B4-BE49-F238E27FC236}">
                    <a16:creationId xmlns:a16="http://schemas.microsoft.com/office/drawing/2014/main" id="{97C24AC8-7D7B-44F6-AF65-8D4C57E48A20}"/>
                  </a:ext>
                </a:extLst>
              </p:cNvPr>
              <p:cNvSpPr>
                <a:spLocks noChangeAspect="1" noEditPoints="1"/>
              </p:cNvSpPr>
              <p:nvPr/>
            </p:nvSpPr>
            <p:spPr bwMode="auto">
              <a:xfrm>
                <a:off x="4165357" y="5334624"/>
                <a:ext cx="565910" cy="107487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32" name="Org_ECA6" title="Icon of three boxes in a bracket chart">
                <a:extLst>
                  <a:ext uri="{FF2B5EF4-FFF2-40B4-BE49-F238E27FC236}">
                    <a16:creationId xmlns:a16="http://schemas.microsoft.com/office/drawing/2014/main" id="{8C8AEA99-7C7E-4E15-8479-08DC526ACAD7}"/>
                  </a:ext>
                </a:extLst>
              </p:cNvPr>
              <p:cNvSpPr>
                <a:spLocks noChangeAspect="1" noEditPoints="1"/>
              </p:cNvSpPr>
              <p:nvPr/>
            </p:nvSpPr>
            <p:spPr bwMode="auto">
              <a:xfrm>
                <a:off x="3577000" y="5749140"/>
                <a:ext cx="365582" cy="36576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spTree>
    <p:extLst>
      <p:ext uri="{BB962C8B-B14F-4D97-AF65-F5344CB8AC3E}">
        <p14:creationId xmlns:p14="http://schemas.microsoft.com/office/powerpoint/2010/main" val="114357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EE07-79F6-4D37-928C-0DDA6B5FE532}"/>
              </a:ext>
            </a:extLst>
          </p:cNvPr>
          <p:cNvSpPr>
            <a:spLocks noGrp="1"/>
          </p:cNvSpPr>
          <p:nvPr>
            <p:ph type="title"/>
          </p:nvPr>
        </p:nvSpPr>
        <p:spPr/>
        <p:txBody>
          <a:bodyPr/>
          <a:lstStyle/>
          <a:p>
            <a:r>
              <a:rPr lang="en-CA" dirty="0"/>
              <a:t>DHCP Failover</a:t>
            </a:r>
          </a:p>
        </p:txBody>
      </p:sp>
      <p:sp>
        <p:nvSpPr>
          <p:cNvPr id="3" name="Content Placeholder 2">
            <a:extLst>
              <a:ext uri="{FF2B5EF4-FFF2-40B4-BE49-F238E27FC236}">
                <a16:creationId xmlns:a16="http://schemas.microsoft.com/office/drawing/2014/main" id="{6E841DAE-7CB2-41D2-B203-E40909A0343D}"/>
              </a:ext>
            </a:extLst>
          </p:cNvPr>
          <p:cNvSpPr>
            <a:spLocks noGrp="1"/>
          </p:cNvSpPr>
          <p:nvPr>
            <p:ph sz="quarter" idx="10"/>
          </p:nvPr>
        </p:nvSpPr>
        <p:spPr/>
        <p:txBody>
          <a:bodyPr/>
          <a:lstStyle/>
          <a:p>
            <a:r>
              <a:rPr lang="en-CA" dirty="0"/>
              <a:t>Creates a partnership between two DHCP servers</a:t>
            </a:r>
          </a:p>
          <a:p>
            <a:r>
              <a:rPr lang="en-CA" dirty="0"/>
              <a:t>Lease information is replicated between the partners</a:t>
            </a:r>
          </a:p>
          <a:p>
            <a:r>
              <a:rPr lang="en-CA" dirty="0"/>
              <a:t>Configuration modes:</a:t>
            </a:r>
          </a:p>
          <a:p>
            <a:pPr lvl="1"/>
            <a:r>
              <a:rPr lang="en-CA" dirty="0"/>
              <a:t>Load balance</a:t>
            </a:r>
          </a:p>
          <a:p>
            <a:pPr lvl="1"/>
            <a:r>
              <a:rPr lang="en-CA" dirty="0"/>
              <a:t>Hot standby</a:t>
            </a:r>
          </a:p>
          <a:p>
            <a:r>
              <a:rPr lang="en-CA" dirty="0"/>
              <a:t>Other configuration options:</a:t>
            </a:r>
          </a:p>
          <a:p>
            <a:pPr lvl="1"/>
            <a:r>
              <a:rPr lang="en-CA" dirty="0"/>
              <a:t>MCLT</a:t>
            </a:r>
          </a:p>
          <a:p>
            <a:pPr lvl="1"/>
            <a:r>
              <a:rPr lang="en-CA" dirty="0"/>
              <a:t>Auto state switchover interval</a:t>
            </a:r>
          </a:p>
          <a:p>
            <a:pPr lvl="1"/>
            <a:r>
              <a:rPr lang="en-CA" dirty="0"/>
              <a:t>Message authentication</a:t>
            </a:r>
          </a:p>
        </p:txBody>
      </p:sp>
    </p:spTree>
    <p:extLst>
      <p:ext uri="{BB962C8B-B14F-4D97-AF65-F5344CB8AC3E}">
        <p14:creationId xmlns:p14="http://schemas.microsoft.com/office/powerpoint/2010/main" val="374481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1: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32560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DE417-25FF-47EE-BE02-3C7DB0F65F5C}"/>
              </a:ext>
            </a:extLst>
          </p:cNvPr>
          <p:cNvSpPr>
            <a:spLocks noGrp="1"/>
          </p:cNvSpPr>
          <p:nvPr>
            <p:ph type="title"/>
          </p:nvPr>
        </p:nvSpPr>
        <p:spPr/>
        <p:txBody>
          <a:bodyPr/>
          <a:lstStyle/>
          <a:p>
            <a:r>
              <a:rPr lang="en-CA" dirty="0"/>
              <a:t>Lesson 2: Deploying and managing DNS services</a:t>
            </a:r>
          </a:p>
        </p:txBody>
      </p:sp>
    </p:spTree>
    <p:extLst>
      <p:ext uri="{BB962C8B-B14F-4D97-AF65-F5344CB8AC3E}">
        <p14:creationId xmlns:p14="http://schemas.microsoft.com/office/powerpoint/2010/main" val="206284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8F75FD-0964-466E-ABB8-9C01E3E8D6C2}"/>
              </a:ext>
            </a:extLst>
          </p:cNvPr>
          <p:cNvSpPr>
            <a:spLocks noGrp="1"/>
          </p:cNvSpPr>
          <p:nvPr>
            <p:ph type="title"/>
          </p:nvPr>
        </p:nvSpPr>
        <p:spPr/>
        <p:txBody>
          <a:bodyPr/>
          <a:lstStyle/>
          <a:p>
            <a:r>
              <a:rPr lang="en-CA" dirty="0"/>
              <a:t>Lesson 2 overview</a:t>
            </a:r>
          </a:p>
        </p:txBody>
      </p:sp>
      <p:sp>
        <p:nvSpPr>
          <p:cNvPr id="4" name="Content Placeholder 3">
            <a:extLst>
              <a:ext uri="{FF2B5EF4-FFF2-40B4-BE49-F238E27FC236}">
                <a16:creationId xmlns:a16="http://schemas.microsoft.com/office/drawing/2014/main" id="{383FE5F6-C899-4F9B-89A1-65F5752EDC20}"/>
              </a:ext>
            </a:extLst>
          </p:cNvPr>
          <p:cNvSpPr>
            <a:spLocks noGrp="1"/>
          </p:cNvSpPr>
          <p:nvPr>
            <p:ph sz="quarter" idx="10"/>
          </p:nvPr>
        </p:nvSpPr>
        <p:spPr/>
        <p:txBody>
          <a:bodyPr/>
          <a:lstStyle/>
          <a:p>
            <a:r>
              <a:rPr lang="en-CA" dirty="0"/>
              <a:t>Topics:</a:t>
            </a:r>
          </a:p>
          <a:p>
            <a:pPr lvl="1"/>
            <a:r>
              <a:rPr lang="en-CA" dirty="0"/>
              <a:t>DNS components</a:t>
            </a:r>
          </a:p>
          <a:p>
            <a:pPr lvl="1"/>
            <a:r>
              <a:rPr lang="en-CA" dirty="0"/>
              <a:t>What are DNS zones?</a:t>
            </a:r>
          </a:p>
          <a:p>
            <a:pPr lvl="1"/>
            <a:r>
              <a:rPr lang="en-CA" dirty="0"/>
              <a:t>What are DNS records?</a:t>
            </a:r>
          </a:p>
          <a:p>
            <a:pPr lvl="1"/>
            <a:r>
              <a:rPr lang="en-CA" dirty="0"/>
              <a:t>Demonstration: Install and configure the DNS role</a:t>
            </a:r>
          </a:p>
          <a:p>
            <a:pPr lvl="1"/>
            <a:r>
              <a:rPr lang="en-CA" dirty="0"/>
              <a:t>Manage DNS services</a:t>
            </a:r>
          </a:p>
          <a:p>
            <a:pPr lvl="1"/>
            <a:r>
              <a:rPr lang="en-CA" dirty="0"/>
              <a:t>Create records in DNS</a:t>
            </a:r>
          </a:p>
          <a:p>
            <a:pPr lvl="1"/>
            <a:r>
              <a:rPr lang="en-CA" dirty="0"/>
              <a:t>Configure DNS zones</a:t>
            </a:r>
          </a:p>
          <a:p>
            <a:pPr lvl="1"/>
            <a:r>
              <a:rPr lang="en-CA" dirty="0"/>
              <a:t>DNS forwarding</a:t>
            </a:r>
          </a:p>
          <a:p>
            <a:pPr lvl="1"/>
            <a:r>
              <a:rPr lang="en-CA" dirty="0"/>
              <a:t>DNS integration in AD DS</a:t>
            </a:r>
          </a:p>
          <a:p>
            <a:pPr lvl="1"/>
            <a:r>
              <a:rPr lang="en-CA" dirty="0"/>
              <a:t>Overview of DNS policies</a:t>
            </a:r>
          </a:p>
          <a:p>
            <a:pPr lvl="1"/>
            <a:r>
              <a:rPr lang="en-CA" dirty="0"/>
              <a:t>Overview of DNSSEC</a:t>
            </a:r>
          </a:p>
        </p:txBody>
      </p:sp>
    </p:spTree>
    <p:extLst>
      <p:ext uri="{BB962C8B-B14F-4D97-AF65-F5344CB8AC3E}">
        <p14:creationId xmlns:p14="http://schemas.microsoft.com/office/powerpoint/2010/main" val="811984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A664-D47A-4F8E-AC2D-1A91671F3409}"/>
              </a:ext>
            </a:extLst>
          </p:cNvPr>
          <p:cNvSpPr>
            <a:spLocks noGrp="1"/>
          </p:cNvSpPr>
          <p:nvPr>
            <p:ph type="title"/>
          </p:nvPr>
        </p:nvSpPr>
        <p:spPr/>
        <p:txBody>
          <a:bodyPr/>
          <a:lstStyle/>
          <a:p>
            <a:r>
              <a:rPr lang="en-CA" dirty="0"/>
              <a:t>DNS components</a:t>
            </a:r>
          </a:p>
        </p:txBody>
      </p:sp>
      <p:sp>
        <p:nvSpPr>
          <p:cNvPr id="3" name="Content Placeholder 2">
            <a:extLst>
              <a:ext uri="{FF2B5EF4-FFF2-40B4-BE49-F238E27FC236}">
                <a16:creationId xmlns:a16="http://schemas.microsoft.com/office/drawing/2014/main" id="{BD4AB178-E0EA-46B1-A447-453320917F9B}"/>
              </a:ext>
            </a:extLst>
          </p:cNvPr>
          <p:cNvSpPr>
            <a:spLocks noGrp="1"/>
          </p:cNvSpPr>
          <p:nvPr>
            <p:ph sz="quarter" idx="10"/>
          </p:nvPr>
        </p:nvSpPr>
        <p:spPr/>
        <p:txBody>
          <a:bodyPr/>
          <a:lstStyle/>
          <a:p>
            <a:r>
              <a:rPr lang="en-CA" dirty="0"/>
              <a:t>DNS domain names:</a:t>
            </a:r>
          </a:p>
          <a:p>
            <a:pPr lvl="1"/>
            <a:r>
              <a:rPr lang="en-CA" dirty="0"/>
              <a:t>Are a portion of DNS namespace</a:t>
            </a:r>
          </a:p>
          <a:p>
            <a:pPr lvl="1"/>
            <a:r>
              <a:rPr lang="en-CA" dirty="0"/>
              <a:t>Can be public or private</a:t>
            </a:r>
          </a:p>
          <a:p>
            <a:r>
              <a:rPr lang="en-CA" dirty="0"/>
              <a:t>DNS servers:</a:t>
            </a:r>
          </a:p>
          <a:p>
            <a:pPr lvl="1"/>
            <a:r>
              <a:rPr lang="en-CA" dirty="0"/>
              <a:t>Respond to requests from DNS resolvers</a:t>
            </a:r>
          </a:p>
          <a:p>
            <a:pPr lvl="1"/>
            <a:r>
              <a:rPr lang="en-CA" dirty="0"/>
              <a:t>Can access DNS information from a local database or other DNS servers</a:t>
            </a:r>
          </a:p>
          <a:p>
            <a:r>
              <a:rPr lang="en-CA" dirty="0"/>
              <a:t>DNS zones and resource records:</a:t>
            </a:r>
          </a:p>
          <a:p>
            <a:pPr lvl="1"/>
            <a:r>
              <a:rPr lang="en-CA" dirty="0"/>
              <a:t>A zone is a local copy of a DNS namespace on a DNS server</a:t>
            </a:r>
          </a:p>
          <a:p>
            <a:pPr lvl="1"/>
            <a:r>
              <a:rPr lang="en-CA" dirty="0"/>
              <a:t>Resource records are created and stored in a zone</a:t>
            </a:r>
          </a:p>
          <a:p>
            <a:r>
              <a:rPr lang="en-CA" dirty="0"/>
              <a:t>DNS resolvers:</a:t>
            </a:r>
          </a:p>
          <a:p>
            <a:pPr lvl="1"/>
            <a:r>
              <a:rPr lang="en-CA" dirty="0"/>
              <a:t>Request DNS information from DNS servers</a:t>
            </a:r>
          </a:p>
          <a:p>
            <a:pPr lvl="1"/>
            <a:r>
              <a:rPr lang="en-CA" dirty="0"/>
              <a:t>Cache results</a:t>
            </a:r>
          </a:p>
        </p:txBody>
      </p:sp>
    </p:spTree>
    <p:extLst>
      <p:ext uri="{BB962C8B-B14F-4D97-AF65-F5344CB8AC3E}">
        <p14:creationId xmlns:p14="http://schemas.microsoft.com/office/powerpoint/2010/main" val="284043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p:txBody>
          <a:bodyPr/>
          <a:lstStyle/>
          <a:p>
            <a:r>
              <a:rPr lang="en-US" dirty="0"/>
              <a:t>Module 3: Network infrastructure services in Windows Server</a:t>
            </a:r>
          </a:p>
        </p:txBody>
      </p:sp>
    </p:spTree>
    <p:extLst>
      <p:ext uri="{BB962C8B-B14F-4D97-AF65-F5344CB8AC3E}">
        <p14:creationId xmlns:p14="http://schemas.microsoft.com/office/powerpoint/2010/main" val="3720938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5D89-87CA-44BC-BB62-C6BC88F852F3}"/>
              </a:ext>
            </a:extLst>
          </p:cNvPr>
          <p:cNvSpPr>
            <a:spLocks noGrp="1"/>
          </p:cNvSpPr>
          <p:nvPr>
            <p:ph type="title"/>
          </p:nvPr>
        </p:nvSpPr>
        <p:spPr/>
        <p:txBody>
          <a:bodyPr/>
          <a:lstStyle/>
          <a:p>
            <a:r>
              <a:rPr lang="en-CA" dirty="0"/>
              <a:t>What are DNS zones? (slide 1 of 2)</a:t>
            </a:r>
          </a:p>
        </p:txBody>
      </p:sp>
      <p:sp>
        <p:nvSpPr>
          <p:cNvPr id="3" name="Content Placeholder 2">
            <a:extLst>
              <a:ext uri="{FF2B5EF4-FFF2-40B4-BE49-F238E27FC236}">
                <a16:creationId xmlns:a16="http://schemas.microsoft.com/office/drawing/2014/main" id="{BF61784A-3B47-4871-A007-606A977ACDB8}"/>
              </a:ext>
            </a:extLst>
          </p:cNvPr>
          <p:cNvSpPr>
            <a:spLocks noGrp="1"/>
          </p:cNvSpPr>
          <p:nvPr>
            <p:ph sz="quarter" idx="10"/>
          </p:nvPr>
        </p:nvSpPr>
        <p:spPr/>
        <p:txBody>
          <a:bodyPr/>
          <a:lstStyle/>
          <a:p>
            <a:r>
              <a:rPr lang="en-CA" dirty="0">
                <a:solidFill>
                  <a:schemeClr val="tx1"/>
                </a:solidFill>
              </a:rPr>
              <a:t>A DNS zone is the portion of a DNS namespace hosted on a DNS server:</a:t>
            </a:r>
          </a:p>
          <a:p>
            <a:pPr lvl="1"/>
            <a:r>
              <a:rPr lang="en-CA" dirty="0">
                <a:solidFill>
                  <a:schemeClr val="tx1"/>
                </a:solidFill>
              </a:rPr>
              <a:t>Forward lookup zones:</a:t>
            </a:r>
          </a:p>
          <a:p>
            <a:pPr lvl="2"/>
            <a:r>
              <a:rPr lang="en-CA" dirty="0">
                <a:solidFill>
                  <a:schemeClr val="tx1"/>
                </a:solidFill>
              </a:rPr>
              <a:t>Resolve names to IP addresses</a:t>
            </a:r>
          </a:p>
          <a:p>
            <a:pPr lvl="2"/>
            <a:r>
              <a:rPr lang="en-CA" dirty="0">
                <a:solidFill>
                  <a:schemeClr val="tx1"/>
                </a:solidFill>
              </a:rPr>
              <a:t>Can contain many other record types</a:t>
            </a:r>
          </a:p>
          <a:p>
            <a:pPr lvl="1"/>
            <a:r>
              <a:rPr lang="en-CA" dirty="0">
                <a:solidFill>
                  <a:schemeClr val="tx1"/>
                </a:solidFill>
              </a:rPr>
              <a:t>Reverse lookup zones:</a:t>
            </a:r>
          </a:p>
          <a:p>
            <a:pPr lvl="2"/>
            <a:r>
              <a:rPr lang="en-CA" dirty="0">
                <a:solidFill>
                  <a:schemeClr val="tx1"/>
                </a:solidFill>
              </a:rPr>
              <a:t>Resolve IP addresses to names</a:t>
            </a:r>
          </a:p>
          <a:p>
            <a:pPr lvl="2"/>
            <a:r>
              <a:rPr lang="en-CA" dirty="0">
                <a:solidFill>
                  <a:schemeClr val="tx1"/>
                </a:solidFill>
              </a:rPr>
              <a:t>Are in the </a:t>
            </a:r>
            <a:r>
              <a:rPr lang="en-CA" b="1" dirty="0">
                <a:solidFill>
                  <a:schemeClr val="tx1"/>
                </a:solidFill>
              </a:rPr>
              <a:t>in-addr.arpa </a:t>
            </a:r>
            <a:r>
              <a:rPr lang="en-CA" dirty="0">
                <a:solidFill>
                  <a:schemeClr val="tx1"/>
                </a:solidFill>
              </a:rPr>
              <a:t>namespace</a:t>
            </a:r>
          </a:p>
          <a:p>
            <a:pPr lvl="1"/>
            <a:r>
              <a:rPr lang="en-CA" dirty="0">
                <a:solidFill>
                  <a:schemeClr val="tx1"/>
                </a:solidFill>
              </a:rPr>
              <a:t>Primary zones:</a:t>
            </a:r>
          </a:p>
          <a:p>
            <a:pPr lvl="2"/>
            <a:r>
              <a:rPr lang="en-CA" dirty="0">
                <a:solidFill>
                  <a:schemeClr val="tx1"/>
                </a:solidFill>
              </a:rPr>
              <a:t>Are authoritative for a portion of a DNS namespace</a:t>
            </a:r>
          </a:p>
          <a:p>
            <a:pPr lvl="2"/>
            <a:r>
              <a:rPr lang="en-CA" dirty="0">
                <a:solidFill>
                  <a:schemeClr val="tx1"/>
                </a:solidFill>
              </a:rPr>
              <a:t>Are where resource records are created</a:t>
            </a:r>
          </a:p>
          <a:p>
            <a:pPr lvl="1"/>
            <a:r>
              <a:rPr lang="en-CA" dirty="0">
                <a:solidFill>
                  <a:schemeClr val="tx1"/>
                </a:solidFill>
              </a:rPr>
              <a:t>Secondary zones are read-only copies of primary zones</a:t>
            </a:r>
          </a:p>
          <a:p>
            <a:pPr lvl="1"/>
            <a:r>
              <a:rPr lang="en-CA" dirty="0">
                <a:solidFill>
                  <a:schemeClr val="tx1"/>
                </a:solidFill>
              </a:rPr>
              <a:t>Stub zones contain only the records required to locate and communicate with name servers</a:t>
            </a:r>
          </a:p>
        </p:txBody>
      </p:sp>
    </p:spTree>
    <p:extLst>
      <p:ext uri="{BB962C8B-B14F-4D97-AF65-F5344CB8AC3E}">
        <p14:creationId xmlns:p14="http://schemas.microsoft.com/office/powerpoint/2010/main" val="193297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CD84-E5C6-4FE3-905E-C49028593DC1}"/>
              </a:ext>
            </a:extLst>
          </p:cNvPr>
          <p:cNvSpPr>
            <a:spLocks noGrp="1"/>
          </p:cNvSpPr>
          <p:nvPr>
            <p:ph type="title"/>
          </p:nvPr>
        </p:nvSpPr>
        <p:spPr>
          <a:xfrm>
            <a:off x="465138" y="550524"/>
            <a:ext cx="11530584" cy="411480"/>
          </a:xfrm>
        </p:spPr>
        <p:txBody>
          <a:bodyPr/>
          <a:lstStyle/>
          <a:p>
            <a:r>
              <a:rPr lang="en-CA" dirty="0"/>
              <a:t>What are DNS Zones? (slide 2 of 2)</a:t>
            </a:r>
            <a:endParaRPr lang="en-US" dirty="0"/>
          </a:p>
        </p:txBody>
      </p:sp>
      <p:grpSp>
        <p:nvGrpSpPr>
          <p:cNvPr id="58" name="Group 57" descr="Diagram of a DNS client petitioning its configured DNS server. It performs two queries: the first is a forward lookup query for an IP address that is based on a name; the second is for a name based on a known IP address. This second query type is a reverse lookup.">
            <a:extLst>
              <a:ext uri="{FF2B5EF4-FFF2-40B4-BE49-F238E27FC236}">
                <a16:creationId xmlns:a16="http://schemas.microsoft.com/office/drawing/2014/main" id="{C5450191-14A4-4A40-8BAF-DCD534E19F05}"/>
              </a:ext>
            </a:extLst>
          </p:cNvPr>
          <p:cNvGrpSpPr/>
          <p:nvPr/>
        </p:nvGrpSpPr>
        <p:grpSpPr>
          <a:xfrm>
            <a:off x="1354934" y="1395490"/>
            <a:ext cx="6216650" cy="4887657"/>
            <a:chOff x="-156366" y="1725690"/>
            <a:chExt cx="6216650" cy="4887657"/>
          </a:xfrm>
        </p:grpSpPr>
        <p:cxnSp>
          <p:nvCxnSpPr>
            <p:cNvPr id="47" name="Straight Arrow Connector 46" descr="Illustration of all the Remote Desktop services shown in a hub and spoke topology. The RD Connection Broker is the hub and the all the other role services in the spokes. Starting from the top left and going clockwise, the roles are: RD Web Access, RD Session Host, RD Virtualization Host, RD Licensing, AD DS and RD Gateway.">
              <a:extLst>
                <a:ext uri="{FF2B5EF4-FFF2-40B4-BE49-F238E27FC236}">
                  <a16:creationId xmlns:a16="http://schemas.microsoft.com/office/drawing/2014/main" id="{C35DFCF6-09AC-420D-8FA8-D3351A31FA43}"/>
                </a:ext>
              </a:extLst>
            </p:cNvPr>
            <p:cNvCxnSpPr>
              <a:cxnSpLocks/>
            </p:cNvCxnSpPr>
            <p:nvPr/>
          </p:nvCxnSpPr>
          <p:spPr>
            <a:xfrm flipH="1" flipV="1">
              <a:off x="2898017" y="4293889"/>
              <a:ext cx="11788" cy="800288"/>
            </a:xfrm>
            <a:prstGeom prst="straightConnector1">
              <a:avLst/>
            </a:prstGeom>
            <a:ln w="57150">
              <a:solidFill>
                <a:schemeClr val="tx1">
                  <a:lumMod val="65000"/>
                  <a:lumOff val="35000"/>
                </a:schemeClr>
              </a:solidFill>
              <a:tailEnd type="arrow"/>
            </a:ln>
          </p:spPr>
          <p:style>
            <a:lnRef idx="3">
              <a:schemeClr val="dk1"/>
            </a:lnRef>
            <a:fillRef idx="0">
              <a:schemeClr val="dk1"/>
            </a:fillRef>
            <a:effectRef idx="2">
              <a:schemeClr val="dk1"/>
            </a:effectRef>
            <a:fontRef idx="minor">
              <a:schemeClr val="tx1"/>
            </a:fontRef>
          </p:style>
        </p:cxnSp>
        <p:cxnSp>
          <p:nvCxnSpPr>
            <p:cNvPr id="49" name="Straight Arrow Connector 48" descr="Illustration of all the Remote Desktop services shown in a hub and spoke topology. The RD Connection Broker is the hub and the all the other role services in the spokes. Starting from the top left and going clockwise, the roles are: RD Web Access, RD Session Host, RD Virtualization Host, RD Licensing, AD DS and RD Gateway.">
              <a:extLst>
                <a:ext uri="{FF2B5EF4-FFF2-40B4-BE49-F238E27FC236}">
                  <a16:creationId xmlns:a16="http://schemas.microsoft.com/office/drawing/2014/main" id="{5D08FDE6-0CE4-47D6-91FB-33C9E3C61191}"/>
                </a:ext>
              </a:extLst>
            </p:cNvPr>
            <p:cNvCxnSpPr>
              <a:cxnSpLocks/>
            </p:cNvCxnSpPr>
            <p:nvPr/>
          </p:nvCxnSpPr>
          <p:spPr>
            <a:xfrm flipH="1">
              <a:off x="3330429" y="4176947"/>
              <a:ext cx="1" cy="859989"/>
            </a:xfrm>
            <a:prstGeom prst="straightConnector1">
              <a:avLst/>
            </a:prstGeom>
            <a:ln w="57150">
              <a:solidFill>
                <a:schemeClr val="tx1">
                  <a:lumMod val="65000"/>
                  <a:lumOff val="35000"/>
                </a:schemeClr>
              </a:solidFill>
              <a:tailEnd type="arrow"/>
            </a:ln>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CFE060C2-17E7-4F94-AEDF-BE3D412F2B09}"/>
                </a:ext>
              </a:extLst>
            </p:cNvPr>
            <p:cNvSpPr/>
            <p:nvPr/>
          </p:nvSpPr>
          <p:spPr bwMode="auto">
            <a:xfrm>
              <a:off x="-156366" y="1725690"/>
              <a:ext cx="6216650" cy="4887657"/>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Oval 5">
              <a:extLst>
                <a:ext uri="{FF2B5EF4-FFF2-40B4-BE49-F238E27FC236}">
                  <a16:creationId xmlns:a16="http://schemas.microsoft.com/office/drawing/2014/main" id="{9E082D13-63C6-4F95-AAD3-220A79AE8918}"/>
                </a:ext>
              </a:extLst>
            </p:cNvPr>
            <p:cNvSpPr/>
            <p:nvPr/>
          </p:nvSpPr>
          <p:spPr bwMode="auto">
            <a:xfrm>
              <a:off x="2016429" y="3369986"/>
              <a:ext cx="2045009" cy="894572"/>
            </a:xfrm>
            <a:prstGeom prst="ellipse">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9E8389A0-0CF5-4CD3-941F-804298703A73}"/>
                </a:ext>
              </a:extLst>
            </p:cNvPr>
            <p:cNvGrpSpPr/>
            <p:nvPr/>
          </p:nvGrpSpPr>
          <p:grpSpPr>
            <a:xfrm>
              <a:off x="2352602" y="5069246"/>
              <a:ext cx="1569820" cy="1456490"/>
              <a:chOff x="362455" y="5342868"/>
              <a:chExt cx="1569820" cy="1456490"/>
            </a:xfrm>
          </p:grpSpPr>
          <p:sp>
            <p:nvSpPr>
              <p:cNvPr id="39" name="TextBox 38">
                <a:extLst>
                  <a:ext uri="{FF2B5EF4-FFF2-40B4-BE49-F238E27FC236}">
                    <a16:creationId xmlns:a16="http://schemas.microsoft.com/office/drawing/2014/main" id="{C422B71A-78CE-44B2-9BD0-906B1B36E521}"/>
                  </a:ext>
                </a:extLst>
              </p:cNvPr>
              <p:cNvSpPr txBox="1"/>
              <p:nvPr/>
            </p:nvSpPr>
            <p:spPr>
              <a:xfrm>
                <a:off x="362455" y="6226894"/>
                <a:ext cx="156982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DNS client</a:t>
                </a:r>
              </a:p>
            </p:txBody>
          </p:sp>
          <p:sp>
            <p:nvSpPr>
              <p:cNvPr id="30" name="desktop" title="a desktop PC">
                <a:extLst>
                  <a:ext uri="{FF2B5EF4-FFF2-40B4-BE49-F238E27FC236}">
                    <a16:creationId xmlns:a16="http://schemas.microsoft.com/office/drawing/2014/main" id="{A26673F8-6C62-4B1E-960A-D66A0E31B738}"/>
                  </a:ext>
                </a:extLst>
              </p:cNvPr>
              <p:cNvSpPr>
                <a:spLocks noChangeAspect="1" noEditPoints="1"/>
              </p:cNvSpPr>
              <p:nvPr/>
            </p:nvSpPr>
            <p:spPr bwMode="auto">
              <a:xfrm>
                <a:off x="710234" y="5342868"/>
                <a:ext cx="874263" cy="859989"/>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37" name="TextBox 36">
              <a:extLst>
                <a:ext uri="{FF2B5EF4-FFF2-40B4-BE49-F238E27FC236}">
                  <a16:creationId xmlns:a16="http://schemas.microsoft.com/office/drawing/2014/main" id="{FE3A37EE-6D23-435D-881C-A196FD8972AA}"/>
                </a:ext>
              </a:extLst>
            </p:cNvPr>
            <p:cNvSpPr txBox="1"/>
            <p:nvPr/>
          </p:nvSpPr>
          <p:spPr>
            <a:xfrm>
              <a:off x="3643924" y="4479977"/>
              <a:ext cx="1682241" cy="548640"/>
            </a:xfrm>
            <a:prstGeom prst="wedgeRoundRectCallout">
              <a:avLst>
                <a:gd name="adj1" fmla="val -40650"/>
                <a:gd name="adj2" fmla="val -97222"/>
                <a:gd name="adj3" fmla="val 16667"/>
              </a:avLst>
            </a:prstGeom>
            <a:solidFill>
              <a:schemeClr val="bg1"/>
            </a:solidFill>
            <a:ln>
              <a:solidFill>
                <a:schemeClr val="tx1"/>
              </a:solidFill>
            </a:ln>
          </p:spPr>
          <p:txBody>
            <a:bodyPr wrap="square" lIns="0" tIns="0" rIns="0" bIns="0" rtlCol="0" anchor="ctr" anchorCtr="0">
              <a:noAutofit/>
            </a:bodyPr>
            <a:lstStyle/>
            <a:p>
              <a:pPr algn="ctr">
                <a:lnSpc>
                  <a:spcPct val="90000"/>
                </a:lnSpc>
                <a:spcAft>
                  <a:spcPts val="600"/>
                </a:spcAft>
              </a:pPr>
              <a:r>
                <a:rPr lang="en-US" dirty="0">
                  <a:gradFill>
                    <a:gsLst>
                      <a:gs pos="2917">
                        <a:schemeClr val="tx1"/>
                      </a:gs>
                      <a:gs pos="30000">
                        <a:schemeClr val="tx1"/>
                      </a:gs>
                    </a:gsLst>
                    <a:lin ang="5400000" scaled="0"/>
                  </a:gradFill>
                </a:rPr>
                <a:t>client2 IP is 192.168.2.46</a:t>
              </a:r>
            </a:p>
          </p:txBody>
        </p:sp>
        <p:sp>
          <p:nvSpPr>
            <p:cNvPr id="34" name="TextBox 33">
              <a:extLst>
                <a:ext uri="{FF2B5EF4-FFF2-40B4-BE49-F238E27FC236}">
                  <a16:creationId xmlns:a16="http://schemas.microsoft.com/office/drawing/2014/main" id="{1F883955-F2E0-4850-8ECC-DB8F813E68C4}"/>
                </a:ext>
              </a:extLst>
            </p:cNvPr>
            <p:cNvSpPr txBox="1"/>
            <p:nvPr/>
          </p:nvSpPr>
          <p:spPr>
            <a:xfrm>
              <a:off x="1012923" y="4479977"/>
              <a:ext cx="1643333" cy="548640"/>
            </a:xfrm>
            <a:prstGeom prst="wedgeRoundRectCallout">
              <a:avLst>
                <a:gd name="adj1" fmla="val 44664"/>
                <a:gd name="adj2" fmla="val 95486"/>
                <a:gd name="adj3" fmla="val 16667"/>
              </a:avLst>
            </a:prstGeom>
            <a:solidFill>
              <a:schemeClr val="bg1"/>
            </a:solidFill>
            <a:ln>
              <a:solidFill>
                <a:schemeClr val="tx1"/>
              </a:solidFill>
            </a:ln>
          </p:spPr>
          <p:txBody>
            <a:bodyPr wrap="square" lIns="0" tIns="0" rIns="0" bIns="0" rtlCol="0" anchor="ctr" anchorCtr="0">
              <a:noAutofit/>
            </a:bodyPr>
            <a:lstStyle/>
            <a:p>
              <a:pPr algn="ctr">
                <a:lnSpc>
                  <a:spcPct val="90000"/>
                </a:lnSpc>
                <a:spcAft>
                  <a:spcPts val="600"/>
                </a:spcAft>
              </a:pPr>
              <a:r>
                <a:rPr lang="en-US" dirty="0">
                  <a:gradFill>
                    <a:gsLst>
                      <a:gs pos="2917">
                        <a:schemeClr val="tx1"/>
                      </a:gs>
                      <a:gs pos="30000">
                        <a:schemeClr val="tx1"/>
                      </a:gs>
                    </a:gsLst>
                    <a:lin ang="5400000" scaled="0"/>
                  </a:gradFill>
                </a:rPr>
                <a:t>client2 IP is ?</a:t>
              </a:r>
            </a:p>
          </p:txBody>
        </p:sp>
        <p:grpSp>
          <p:nvGrpSpPr>
            <p:cNvPr id="52" name="Group 51">
              <a:extLst>
                <a:ext uri="{FF2B5EF4-FFF2-40B4-BE49-F238E27FC236}">
                  <a16:creationId xmlns:a16="http://schemas.microsoft.com/office/drawing/2014/main" id="{0FD345E4-AC7E-4A1A-AB4A-61ED9A2EFA60}"/>
                </a:ext>
              </a:extLst>
            </p:cNvPr>
            <p:cNvGrpSpPr/>
            <p:nvPr/>
          </p:nvGrpSpPr>
          <p:grpSpPr>
            <a:xfrm>
              <a:off x="1371774" y="1923403"/>
              <a:ext cx="3139640" cy="2238786"/>
              <a:chOff x="-131763" y="2059790"/>
              <a:chExt cx="3139640" cy="2238786"/>
            </a:xfrm>
          </p:grpSpPr>
          <p:grpSp>
            <p:nvGrpSpPr>
              <p:cNvPr id="41" name="Group 40">
                <a:extLst>
                  <a:ext uri="{FF2B5EF4-FFF2-40B4-BE49-F238E27FC236}">
                    <a16:creationId xmlns:a16="http://schemas.microsoft.com/office/drawing/2014/main" id="{56E71DB5-C34C-4C6C-B52F-CEDAE4FCCEFA}"/>
                  </a:ext>
                </a:extLst>
              </p:cNvPr>
              <p:cNvGrpSpPr/>
              <p:nvPr/>
            </p:nvGrpSpPr>
            <p:grpSpPr>
              <a:xfrm>
                <a:off x="-131763" y="2059790"/>
                <a:ext cx="3139640" cy="2129636"/>
                <a:chOff x="187760" y="2073420"/>
                <a:chExt cx="3139640" cy="2129636"/>
              </a:xfrm>
            </p:grpSpPr>
            <p:sp>
              <p:nvSpPr>
                <p:cNvPr id="7" name="server" title="Icon of a server tower">
                  <a:extLst>
                    <a:ext uri="{FF2B5EF4-FFF2-40B4-BE49-F238E27FC236}">
                      <a16:creationId xmlns:a16="http://schemas.microsoft.com/office/drawing/2014/main" id="{5018CEBD-3867-4C83-B6ED-B5DB6644BB55}"/>
                    </a:ext>
                  </a:extLst>
                </p:cNvPr>
                <p:cNvSpPr>
                  <a:spLocks noChangeAspect="1" noEditPoints="1"/>
                </p:cNvSpPr>
                <p:nvPr/>
              </p:nvSpPr>
              <p:spPr bwMode="auto">
                <a:xfrm>
                  <a:off x="1398287" y="2838194"/>
                  <a:ext cx="718587" cy="136486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2" name="TextBox 11">
                  <a:extLst>
                    <a:ext uri="{FF2B5EF4-FFF2-40B4-BE49-F238E27FC236}">
                      <a16:creationId xmlns:a16="http://schemas.microsoft.com/office/drawing/2014/main" id="{92E2F2D4-852A-48FF-8F90-5B86D5D76E12}"/>
                    </a:ext>
                  </a:extLst>
                </p:cNvPr>
                <p:cNvSpPr txBox="1"/>
                <p:nvPr/>
              </p:nvSpPr>
              <p:spPr>
                <a:xfrm>
                  <a:off x="187760" y="2073420"/>
                  <a:ext cx="3139640"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DNS server authorized for training</a:t>
                  </a:r>
                </a:p>
              </p:txBody>
            </p:sp>
          </p:grpSp>
          <p:sp>
            <p:nvSpPr>
              <p:cNvPr id="8" name="Database_EFC7" title="Icon of a cylinder">
                <a:extLst>
                  <a:ext uri="{FF2B5EF4-FFF2-40B4-BE49-F238E27FC236}">
                    <a16:creationId xmlns:a16="http://schemas.microsoft.com/office/drawing/2014/main" id="{6EC76985-260D-4DAC-9B8E-854023489A8D}"/>
                  </a:ext>
                </a:extLst>
              </p:cNvPr>
              <p:cNvSpPr>
                <a:spLocks noChangeAspect="1" noEditPoints="1"/>
              </p:cNvSpPr>
              <p:nvPr/>
            </p:nvSpPr>
            <p:spPr bwMode="auto">
              <a:xfrm>
                <a:off x="1633975" y="3687720"/>
                <a:ext cx="479590" cy="610856"/>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aphicFrame>
        <p:nvGraphicFramePr>
          <p:cNvPr id="59" name="Table 44">
            <a:extLst>
              <a:ext uri="{FF2B5EF4-FFF2-40B4-BE49-F238E27FC236}">
                <a16:creationId xmlns:a16="http://schemas.microsoft.com/office/drawing/2014/main" id="{C80BCCFF-672E-4CC4-B103-575948AC9BDD}"/>
              </a:ext>
            </a:extLst>
          </p:cNvPr>
          <p:cNvGraphicFramePr>
            <a:graphicFrameLocks noGrp="1"/>
          </p:cNvGraphicFramePr>
          <p:nvPr>
            <p:extLst>
              <p:ext uri="{D42A27DB-BD31-4B8C-83A1-F6EECF244321}">
                <p14:modId xmlns:p14="http://schemas.microsoft.com/office/powerpoint/2010/main" val="2082877608"/>
              </p:ext>
            </p:extLst>
          </p:nvPr>
        </p:nvGraphicFramePr>
        <p:xfrm>
          <a:off x="8625867" y="1975319"/>
          <a:ext cx="2836301" cy="1747520"/>
        </p:xfrm>
        <a:graphic>
          <a:graphicData uri="http://schemas.openxmlformats.org/drawingml/2006/table">
            <a:tbl>
              <a:tblPr firstRow="1" bandRow="1" bandCol="1">
                <a:tableStyleId>{7E9639D4-E3E2-4D34-9284-5A2195B3D0D7}</a:tableStyleId>
              </a:tblPr>
              <a:tblGrid>
                <a:gridCol w="2836301">
                  <a:extLst>
                    <a:ext uri="{9D8B030D-6E8A-4147-A177-3AD203B41FA5}">
                      <a16:colId xmlns:a16="http://schemas.microsoft.com/office/drawing/2014/main" val="3023343253"/>
                    </a:ext>
                  </a:extLst>
                </a:gridCol>
              </a:tblGrid>
              <a:tr h="370840">
                <a:tc>
                  <a:txBody>
                    <a:bodyPr/>
                    <a:lstStyle/>
                    <a:p>
                      <a:r>
                        <a:rPr lang="en-US" dirty="0"/>
                        <a:t>Forward lookup zone - Training</a:t>
                      </a:r>
                    </a:p>
                  </a:txBody>
                  <a:tcPr/>
                </a:tc>
                <a:extLst>
                  <a:ext uri="{0D108BD9-81ED-4DB2-BD59-A6C34878D82A}">
                    <a16:rowId xmlns:a16="http://schemas.microsoft.com/office/drawing/2014/main" val="418020772"/>
                  </a:ext>
                </a:extLst>
              </a:tr>
              <a:tr h="356616">
                <a:tc>
                  <a:txBody>
                    <a:bodyPr/>
                    <a:lstStyle/>
                    <a:p>
                      <a:r>
                        <a:rPr lang="en-US" dirty="0"/>
                        <a:t>client1 192.168.2.45</a:t>
                      </a:r>
                    </a:p>
                  </a:txBody>
                  <a:tcPr/>
                </a:tc>
                <a:extLst>
                  <a:ext uri="{0D108BD9-81ED-4DB2-BD59-A6C34878D82A}">
                    <a16:rowId xmlns:a16="http://schemas.microsoft.com/office/drawing/2014/main" val="3602209169"/>
                  </a:ext>
                </a:extLst>
              </a:tr>
              <a:tr h="370840">
                <a:tc>
                  <a:txBody>
                    <a:bodyPr/>
                    <a:lstStyle/>
                    <a:p>
                      <a:r>
                        <a:rPr lang="en-US" dirty="0"/>
                        <a:t>client2 192.168.2.46</a:t>
                      </a:r>
                    </a:p>
                  </a:txBody>
                  <a:tcPr/>
                </a:tc>
                <a:extLst>
                  <a:ext uri="{0D108BD9-81ED-4DB2-BD59-A6C34878D82A}">
                    <a16:rowId xmlns:a16="http://schemas.microsoft.com/office/drawing/2014/main" val="38012522"/>
                  </a:ext>
                </a:extLst>
              </a:tr>
              <a:tr h="370840">
                <a:tc>
                  <a:txBody>
                    <a:bodyPr/>
                    <a:lstStyle/>
                    <a:p>
                      <a:r>
                        <a:rPr lang="en-US" dirty="0"/>
                        <a:t>client3 192.168.2.47</a:t>
                      </a:r>
                    </a:p>
                  </a:txBody>
                  <a:tcPr/>
                </a:tc>
                <a:extLst>
                  <a:ext uri="{0D108BD9-81ED-4DB2-BD59-A6C34878D82A}">
                    <a16:rowId xmlns:a16="http://schemas.microsoft.com/office/drawing/2014/main" val="1826824825"/>
                  </a:ext>
                </a:extLst>
              </a:tr>
            </a:tbl>
          </a:graphicData>
        </a:graphic>
      </p:graphicFrame>
      <p:graphicFrame>
        <p:nvGraphicFramePr>
          <p:cNvPr id="44" name="Table 44">
            <a:extLst>
              <a:ext uri="{FF2B5EF4-FFF2-40B4-BE49-F238E27FC236}">
                <a16:creationId xmlns:a16="http://schemas.microsoft.com/office/drawing/2014/main" id="{0FF1F164-2B4A-409F-ADEF-4F936BD39363}"/>
              </a:ext>
            </a:extLst>
          </p:cNvPr>
          <p:cNvGraphicFramePr>
            <a:graphicFrameLocks noGrp="1"/>
          </p:cNvGraphicFramePr>
          <p:nvPr>
            <p:extLst>
              <p:ext uri="{D42A27DB-BD31-4B8C-83A1-F6EECF244321}">
                <p14:modId xmlns:p14="http://schemas.microsoft.com/office/powerpoint/2010/main" val="903182500"/>
              </p:ext>
            </p:extLst>
          </p:nvPr>
        </p:nvGraphicFramePr>
        <p:xfrm>
          <a:off x="8625867" y="4171797"/>
          <a:ext cx="2836301" cy="1752600"/>
        </p:xfrm>
        <a:graphic>
          <a:graphicData uri="http://schemas.openxmlformats.org/drawingml/2006/table">
            <a:tbl>
              <a:tblPr firstRow="1" bandRow="1" bandCol="1">
                <a:tableStyleId>{7E9639D4-E3E2-4D34-9284-5A2195B3D0D7}</a:tableStyleId>
              </a:tblPr>
              <a:tblGrid>
                <a:gridCol w="2836301">
                  <a:extLst>
                    <a:ext uri="{9D8B030D-6E8A-4147-A177-3AD203B41FA5}">
                      <a16:colId xmlns:a16="http://schemas.microsoft.com/office/drawing/2014/main" val="499406376"/>
                    </a:ext>
                  </a:extLst>
                </a:gridCol>
              </a:tblGrid>
              <a:tr h="370840">
                <a:tc>
                  <a:txBody>
                    <a:bodyPr/>
                    <a:lstStyle/>
                    <a:p>
                      <a:r>
                        <a:rPr lang="en-US" dirty="0"/>
                        <a:t>Reverse lookup zone –2.168.192.in-addr.arpa</a:t>
                      </a:r>
                    </a:p>
                  </a:txBody>
                  <a:tcPr/>
                </a:tc>
                <a:extLst>
                  <a:ext uri="{0D108BD9-81ED-4DB2-BD59-A6C34878D82A}">
                    <a16:rowId xmlns:a16="http://schemas.microsoft.com/office/drawing/2014/main" val="418020772"/>
                  </a:ext>
                </a:extLst>
              </a:tr>
              <a:tr h="370840">
                <a:tc>
                  <a:txBody>
                    <a:bodyPr/>
                    <a:lstStyle/>
                    <a:p>
                      <a:r>
                        <a:rPr lang="en-US" dirty="0"/>
                        <a:t>192.168.2.45 client1</a:t>
                      </a:r>
                    </a:p>
                  </a:txBody>
                  <a:tcPr/>
                </a:tc>
                <a:extLst>
                  <a:ext uri="{0D108BD9-81ED-4DB2-BD59-A6C34878D82A}">
                    <a16:rowId xmlns:a16="http://schemas.microsoft.com/office/drawing/2014/main" val="3602209169"/>
                  </a:ext>
                </a:extLst>
              </a:tr>
              <a:tr h="370840">
                <a:tc>
                  <a:txBody>
                    <a:bodyPr/>
                    <a:lstStyle/>
                    <a:p>
                      <a:r>
                        <a:rPr lang="en-US" dirty="0"/>
                        <a:t>192.168.2.46 client2 </a:t>
                      </a:r>
                    </a:p>
                  </a:txBody>
                  <a:tcPr/>
                </a:tc>
                <a:extLst>
                  <a:ext uri="{0D108BD9-81ED-4DB2-BD59-A6C34878D82A}">
                    <a16:rowId xmlns:a16="http://schemas.microsoft.com/office/drawing/2014/main" val="38012522"/>
                  </a:ext>
                </a:extLst>
              </a:tr>
              <a:tr h="370840">
                <a:tc>
                  <a:txBody>
                    <a:bodyPr/>
                    <a:lstStyle/>
                    <a:p>
                      <a:r>
                        <a:rPr lang="en-US" dirty="0"/>
                        <a:t>192.168.2.47 client3</a:t>
                      </a:r>
                    </a:p>
                  </a:txBody>
                  <a:tcPr/>
                </a:tc>
                <a:extLst>
                  <a:ext uri="{0D108BD9-81ED-4DB2-BD59-A6C34878D82A}">
                    <a16:rowId xmlns:a16="http://schemas.microsoft.com/office/drawing/2014/main" val="1826824825"/>
                  </a:ext>
                </a:extLst>
              </a:tr>
            </a:tbl>
          </a:graphicData>
        </a:graphic>
      </p:graphicFrame>
    </p:spTree>
    <p:extLst>
      <p:ext uri="{BB962C8B-B14F-4D97-AF65-F5344CB8AC3E}">
        <p14:creationId xmlns:p14="http://schemas.microsoft.com/office/powerpoint/2010/main" val="2049400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350-F494-4D31-9C5D-0A838E9C9976}"/>
              </a:ext>
            </a:extLst>
          </p:cNvPr>
          <p:cNvSpPr>
            <a:spLocks noGrp="1"/>
          </p:cNvSpPr>
          <p:nvPr>
            <p:ph type="title"/>
          </p:nvPr>
        </p:nvSpPr>
        <p:spPr/>
        <p:txBody>
          <a:bodyPr/>
          <a:lstStyle/>
          <a:p>
            <a:r>
              <a:rPr lang="en-CA" dirty="0"/>
              <a:t>What are DNS records?</a:t>
            </a:r>
          </a:p>
        </p:txBody>
      </p:sp>
      <p:sp>
        <p:nvSpPr>
          <p:cNvPr id="3" name="Content Placeholder 2">
            <a:extLst>
              <a:ext uri="{FF2B5EF4-FFF2-40B4-BE49-F238E27FC236}">
                <a16:creationId xmlns:a16="http://schemas.microsoft.com/office/drawing/2014/main" id="{4E5ADF53-68FC-4932-9AC7-137E2B1D4511}"/>
              </a:ext>
            </a:extLst>
          </p:cNvPr>
          <p:cNvSpPr>
            <a:spLocks noGrp="1"/>
          </p:cNvSpPr>
          <p:nvPr>
            <p:ph sz="quarter" idx="10"/>
          </p:nvPr>
        </p:nvSpPr>
        <p:spPr/>
        <p:txBody>
          <a:bodyPr/>
          <a:lstStyle/>
          <a:p>
            <a:r>
              <a:rPr lang="en-CA" dirty="0">
                <a:solidFill>
                  <a:schemeClr val="tx1"/>
                </a:solidFill>
              </a:rPr>
              <a:t>Forward lookup and reverse lookup zones have these records:</a:t>
            </a:r>
          </a:p>
          <a:p>
            <a:pPr lvl="1"/>
            <a:r>
              <a:rPr lang="en-CA" dirty="0"/>
              <a:t>Start of authority (SOA)</a:t>
            </a:r>
          </a:p>
          <a:p>
            <a:pPr lvl="1"/>
            <a:r>
              <a:rPr lang="en-CA" dirty="0"/>
              <a:t>Name server (NS)</a:t>
            </a:r>
          </a:p>
          <a:p>
            <a:r>
              <a:rPr lang="en-CA" dirty="0"/>
              <a:t>Forward lookup zones include:</a:t>
            </a:r>
          </a:p>
          <a:p>
            <a:pPr lvl="1"/>
            <a:r>
              <a:rPr lang="en-CA" dirty="0"/>
              <a:t>Host (A)</a:t>
            </a:r>
          </a:p>
          <a:p>
            <a:pPr lvl="1"/>
            <a:r>
              <a:rPr lang="en-CA" dirty="0"/>
              <a:t>Host (AAAA)</a:t>
            </a:r>
          </a:p>
          <a:p>
            <a:pPr lvl="1"/>
            <a:r>
              <a:rPr lang="en-CA" dirty="0"/>
              <a:t>Alias (CNAME)</a:t>
            </a:r>
          </a:p>
          <a:p>
            <a:pPr lvl="1"/>
            <a:r>
              <a:rPr lang="en-CA" dirty="0"/>
              <a:t>Service location (SRV)</a:t>
            </a:r>
          </a:p>
          <a:p>
            <a:r>
              <a:rPr lang="en-CA" dirty="0"/>
              <a:t>Reverse lookup zones include pointer (PTR) records</a:t>
            </a:r>
          </a:p>
          <a:p>
            <a:r>
              <a:rPr lang="en-CA" dirty="0"/>
              <a:t>Records are configured with a time to live (TTL)</a:t>
            </a:r>
          </a:p>
          <a:p>
            <a:endParaRPr lang="en-CA" dirty="0"/>
          </a:p>
        </p:txBody>
      </p:sp>
    </p:spTree>
    <p:extLst>
      <p:ext uri="{BB962C8B-B14F-4D97-AF65-F5344CB8AC3E}">
        <p14:creationId xmlns:p14="http://schemas.microsoft.com/office/powerpoint/2010/main" val="189718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FC91-21BD-4644-870B-20A95EBF5D73}"/>
              </a:ext>
            </a:extLst>
          </p:cNvPr>
          <p:cNvSpPr>
            <a:spLocks noGrp="1"/>
          </p:cNvSpPr>
          <p:nvPr>
            <p:ph type="ctrTitle"/>
          </p:nvPr>
        </p:nvSpPr>
        <p:spPr>
          <a:xfrm>
            <a:off x="438912" y="1402080"/>
            <a:ext cx="5541264" cy="3014472"/>
          </a:xfrm>
        </p:spPr>
        <p:txBody>
          <a:bodyPr/>
          <a:lstStyle/>
          <a:p>
            <a:r>
              <a:rPr lang="en-CA" dirty="0"/>
              <a:t>Demonstration: Install and configure the DNS role</a:t>
            </a:r>
          </a:p>
        </p:txBody>
      </p:sp>
      <p:sp>
        <p:nvSpPr>
          <p:cNvPr id="3" name="Content Placeholder 2">
            <a:extLst>
              <a:ext uri="{FF2B5EF4-FFF2-40B4-BE49-F238E27FC236}">
                <a16:creationId xmlns:a16="http://schemas.microsoft.com/office/drawing/2014/main" id="{CF2F228D-FC65-4126-BE79-9351FB8AAD6A}"/>
              </a:ext>
            </a:extLst>
          </p:cNvPr>
          <p:cNvSpPr>
            <a:spLocks noGrp="1"/>
          </p:cNvSpPr>
          <p:nvPr>
            <p:ph type="subTitle" idx="1"/>
          </p:nvPr>
        </p:nvSpPr>
        <p:spPr>
          <a:xfrm>
            <a:off x="438912" y="4434840"/>
            <a:ext cx="5541264" cy="2372360"/>
          </a:xfrm>
        </p:spPr>
        <p:txBody>
          <a:bodyPr/>
          <a:lstStyle/>
          <a:p>
            <a:r>
              <a:rPr lang="en-CA" dirty="0"/>
              <a:t>Install the DNS Server role</a:t>
            </a:r>
          </a:p>
          <a:p>
            <a:r>
              <a:rPr lang="en-CA" dirty="0"/>
              <a:t>Install the DNS PowerShell tools and create a DNS zone</a:t>
            </a:r>
          </a:p>
          <a:p>
            <a:r>
              <a:rPr lang="en-CA" dirty="0"/>
              <a:t>Create and verify a host record</a:t>
            </a:r>
          </a:p>
        </p:txBody>
      </p:sp>
    </p:spTree>
    <p:extLst>
      <p:ext uri="{BB962C8B-B14F-4D97-AF65-F5344CB8AC3E}">
        <p14:creationId xmlns:p14="http://schemas.microsoft.com/office/powerpoint/2010/main" val="125144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8283-285D-4AAA-A06B-746CDEE87DC4}"/>
              </a:ext>
            </a:extLst>
          </p:cNvPr>
          <p:cNvSpPr>
            <a:spLocks noGrp="1"/>
          </p:cNvSpPr>
          <p:nvPr>
            <p:ph type="title"/>
          </p:nvPr>
        </p:nvSpPr>
        <p:spPr/>
        <p:txBody>
          <a:bodyPr/>
          <a:lstStyle/>
          <a:p>
            <a:r>
              <a:rPr lang="en-CA" dirty="0"/>
              <a:t>Demonstration: Install and configure the DNS role (slide 2 of 2)</a:t>
            </a:r>
            <a:endParaRPr lang="en-US" dirty="0"/>
          </a:p>
        </p:txBody>
      </p:sp>
    </p:spTree>
    <p:extLst>
      <p:ext uri="{BB962C8B-B14F-4D97-AF65-F5344CB8AC3E}">
        <p14:creationId xmlns:p14="http://schemas.microsoft.com/office/powerpoint/2010/main" val="57745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4A4E-ABD7-445F-8731-171C0408054C}"/>
              </a:ext>
            </a:extLst>
          </p:cNvPr>
          <p:cNvSpPr>
            <a:spLocks noGrp="1"/>
          </p:cNvSpPr>
          <p:nvPr>
            <p:ph type="title"/>
          </p:nvPr>
        </p:nvSpPr>
        <p:spPr/>
        <p:txBody>
          <a:bodyPr/>
          <a:lstStyle/>
          <a:p>
            <a:r>
              <a:rPr lang="en-CA" dirty="0"/>
              <a:t>Manage DNS services</a:t>
            </a:r>
          </a:p>
        </p:txBody>
      </p:sp>
      <p:sp>
        <p:nvSpPr>
          <p:cNvPr id="3" name="Content Placeholder 2">
            <a:extLst>
              <a:ext uri="{FF2B5EF4-FFF2-40B4-BE49-F238E27FC236}">
                <a16:creationId xmlns:a16="http://schemas.microsoft.com/office/drawing/2014/main" id="{BE5E6CE2-7245-4B69-8C21-4B8613370C01}"/>
              </a:ext>
            </a:extLst>
          </p:cNvPr>
          <p:cNvSpPr>
            <a:spLocks noGrp="1"/>
          </p:cNvSpPr>
          <p:nvPr>
            <p:ph sz="quarter" idx="10"/>
          </p:nvPr>
        </p:nvSpPr>
        <p:spPr/>
        <p:txBody>
          <a:bodyPr/>
          <a:lstStyle/>
          <a:p>
            <a:r>
              <a:rPr lang="en-CA" dirty="0"/>
              <a:t>Delegate administration by using the DNS Admins group</a:t>
            </a:r>
          </a:p>
          <a:p>
            <a:r>
              <a:rPr lang="en-CA" dirty="0"/>
              <a:t>DNS logging:</a:t>
            </a:r>
          </a:p>
          <a:p>
            <a:pPr lvl="1"/>
            <a:r>
              <a:rPr lang="en-CA" dirty="0"/>
              <a:t>DNS server event log</a:t>
            </a:r>
          </a:p>
          <a:p>
            <a:pPr lvl="1"/>
            <a:r>
              <a:rPr lang="en-CA" dirty="0"/>
              <a:t>Debug logging to text file</a:t>
            </a:r>
          </a:p>
          <a:p>
            <a:pPr lvl="1"/>
            <a:r>
              <a:rPr lang="en-CA" dirty="0"/>
              <a:t>Analytic logging to event log</a:t>
            </a:r>
          </a:p>
          <a:p>
            <a:r>
              <a:rPr lang="en-CA" dirty="0"/>
              <a:t>Aging and scavenging:</a:t>
            </a:r>
          </a:p>
          <a:p>
            <a:pPr lvl="1"/>
            <a:r>
              <a:rPr lang="en-CA" dirty="0"/>
              <a:t>Needs to be enabled on the zone and one DNS server</a:t>
            </a:r>
          </a:p>
          <a:p>
            <a:pPr lvl="1"/>
            <a:r>
              <a:rPr lang="en-CA" dirty="0"/>
              <a:t>Only applies to dynamic DNS records</a:t>
            </a:r>
          </a:p>
          <a:p>
            <a:r>
              <a:rPr lang="en-CA" dirty="0"/>
              <a:t>To backup a DNS zone:</a:t>
            </a:r>
          </a:p>
          <a:p>
            <a:pPr lvl="1"/>
            <a:r>
              <a:rPr lang="en-CA" b="1" dirty="0"/>
              <a:t>Export-DnsServerZone -Name &lt;zone name&gt; -Filename &lt;zone backup file&gt;</a:t>
            </a:r>
          </a:p>
          <a:p>
            <a:pPr lvl="1"/>
            <a:r>
              <a:rPr lang="en-CA" b="1" dirty="0"/>
              <a:t>Dnscmd.exe /ZoneExport &lt;zone name&gt; &lt;zone backup file&gt;</a:t>
            </a:r>
          </a:p>
        </p:txBody>
      </p:sp>
    </p:spTree>
    <p:extLst>
      <p:ext uri="{BB962C8B-B14F-4D97-AF65-F5344CB8AC3E}">
        <p14:creationId xmlns:p14="http://schemas.microsoft.com/office/powerpoint/2010/main" val="2290968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238F-A7B9-43AD-989A-B30837873004}"/>
              </a:ext>
            </a:extLst>
          </p:cNvPr>
          <p:cNvSpPr>
            <a:spLocks noGrp="1"/>
          </p:cNvSpPr>
          <p:nvPr>
            <p:ph type="title"/>
          </p:nvPr>
        </p:nvSpPr>
        <p:spPr/>
        <p:txBody>
          <a:bodyPr/>
          <a:lstStyle/>
          <a:p>
            <a:r>
              <a:rPr lang="en-CA" dirty="0"/>
              <a:t>Create records in DNS</a:t>
            </a:r>
          </a:p>
        </p:txBody>
      </p:sp>
      <p:sp>
        <p:nvSpPr>
          <p:cNvPr id="3" name="Content Placeholder 2">
            <a:extLst>
              <a:ext uri="{FF2B5EF4-FFF2-40B4-BE49-F238E27FC236}">
                <a16:creationId xmlns:a16="http://schemas.microsoft.com/office/drawing/2014/main" id="{92A0FFA5-D95E-487A-9FA1-85483EC5D028}"/>
              </a:ext>
            </a:extLst>
          </p:cNvPr>
          <p:cNvSpPr>
            <a:spLocks noGrp="1"/>
          </p:cNvSpPr>
          <p:nvPr>
            <p:ph sz="quarter" idx="10"/>
          </p:nvPr>
        </p:nvSpPr>
        <p:spPr/>
        <p:txBody>
          <a:bodyPr/>
          <a:lstStyle/>
          <a:p>
            <a:r>
              <a:rPr lang="en-CA" dirty="0"/>
              <a:t>Manual creation </a:t>
            </a:r>
            <a:r>
              <a:rPr lang="en-CA" dirty="0">
                <a:solidFill>
                  <a:schemeClr val="tx1"/>
                </a:solidFill>
              </a:rPr>
              <a:t>methods</a:t>
            </a:r>
            <a:r>
              <a:rPr lang="en-CA" dirty="0"/>
              <a:t>:</a:t>
            </a:r>
          </a:p>
          <a:p>
            <a:pPr lvl="1"/>
            <a:r>
              <a:rPr lang="en-CA" dirty="0"/>
              <a:t>Windows Admin Center</a:t>
            </a:r>
          </a:p>
          <a:p>
            <a:pPr lvl="1"/>
            <a:r>
              <a:rPr lang="en-CA" dirty="0"/>
              <a:t>DNS manager</a:t>
            </a:r>
          </a:p>
          <a:p>
            <a:pPr lvl="1"/>
            <a:r>
              <a:rPr lang="en-CA" dirty="0"/>
              <a:t>Windows PowerShell</a:t>
            </a:r>
          </a:p>
          <a:p>
            <a:r>
              <a:rPr lang="en-CA" dirty="0"/>
              <a:t>Dynamic creation:</a:t>
            </a:r>
          </a:p>
          <a:p>
            <a:pPr lvl="1"/>
            <a:r>
              <a:rPr lang="en-CA" dirty="0"/>
              <a:t>Clients register name and IP address in a zone</a:t>
            </a:r>
          </a:p>
          <a:p>
            <a:pPr lvl="1"/>
            <a:r>
              <a:rPr lang="en-CA" dirty="0"/>
              <a:t>DHCP Client service performs registration</a:t>
            </a:r>
          </a:p>
          <a:p>
            <a:pPr lvl="1"/>
            <a:r>
              <a:rPr lang="en-CA" dirty="0"/>
              <a:t>Requires communication with a primary zone</a:t>
            </a:r>
          </a:p>
          <a:p>
            <a:pPr lvl="1"/>
            <a:r>
              <a:rPr lang="en-CA" dirty="0"/>
              <a:t>DHCP server can register for clients that don’t support dynamic DNS</a:t>
            </a:r>
          </a:p>
        </p:txBody>
      </p:sp>
    </p:spTree>
    <p:extLst>
      <p:ext uri="{BB962C8B-B14F-4D97-AF65-F5344CB8AC3E}">
        <p14:creationId xmlns:p14="http://schemas.microsoft.com/office/powerpoint/2010/main" val="316355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BF33-C768-4C4E-9E9F-CBC981E46AB6}"/>
              </a:ext>
            </a:extLst>
          </p:cNvPr>
          <p:cNvSpPr>
            <a:spLocks noGrp="1"/>
          </p:cNvSpPr>
          <p:nvPr>
            <p:ph type="title"/>
          </p:nvPr>
        </p:nvSpPr>
        <p:spPr/>
        <p:txBody>
          <a:bodyPr/>
          <a:lstStyle/>
          <a:p>
            <a:r>
              <a:rPr lang="en-CA" dirty="0"/>
              <a:t>Configure DNS zones (slide 1 of 2)</a:t>
            </a:r>
          </a:p>
        </p:txBody>
      </p:sp>
      <p:sp>
        <p:nvSpPr>
          <p:cNvPr id="3" name="Content Placeholder 2">
            <a:extLst>
              <a:ext uri="{FF2B5EF4-FFF2-40B4-BE49-F238E27FC236}">
                <a16:creationId xmlns:a16="http://schemas.microsoft.com/office/drawing/2014/main" id="{93D6191E-7CE3-44B9-9C64-4BA343595DBB}"/>
              </a:ext>
            </a:extLst>
          </p:cNvPr>
          <p:cNvSpPr>
            <a:spLocks noGrp="1"/>
          </p:cNvSpPr>
          <p:nvPr>
            <p:ph sz="quarter" idx="10"/>
          </p:nvPr>
        </p:nvSpPr>
        <p:spPr/>
        <p:txBody>
          <a:bodyPr/>
          <a:lstStyle/>
          <a:p>
            <a:r>
              <a:rPr lang="en-CA" dirty="0"/>
              <a:t>Active Directory-integrated zones can be replicated to:</a:t>
            </a:r>
          </a:p>
          <a:p>
            <a:pPr lvl="1"/>
            <a:r>
              <a:rPr lang="en-CA" dirty="0"/>
              <a:t>All DNS servers running on domain controllers in the forest</a:t>
            </a:r>
          </a:p>
          <a:p>
            <a:pPr lvl="1"/>
            <a:r>
              <a:rPr lang="en-CA" dirty="0"/>
              <a:t>All DNS servers running on domain controllers in the domain</a:t>
            </a:r>
          </a:p>
          <a:p>
            <a:pPr lvl="1"/>
            <a:r>
              <a:rPr lang="en-CA" dirty="0"/>
              <a:t>All domain controllers in the domain</a:t>
            </a:r>
          </a:p>
          <a:p>
            <a:pPr lvl="1"/>
            <a:r>
              <a:rPr lang="en-CA" dirty="0"/>
              <a:t>All domain controllers in a custom scope of an application partition</a:t>
            </a:r>
          </a:p>
          <a:p>
            <a:r>
              <a:rPr lang="en-CA" dirty="0"/>
              <a:t>You can allow zone transfers:</a:t>
            </a:r>
          </a:p>
          <a:p>
            <a:pPr lvl="1"/>
            <a:r>
              <a:rPr lang="en-CA" dirty="0"/>
              <a:t>To any server</a:t>
            </a:r>
          </a:p>
          <a:p>
            <a:pPr lvl="1"/>
            <a:r>
              <a:rPr lang="en-CA" dirty="0"/>
              <a:t>Only to servers listed as name servers</a:t>
            </a:r>
          </a:p>
          <a:p>
            <a:pPr lvl="1"/>
            <a:r>
              <a:rPr lang="en-CA" dirty="0"/>
              <a:t>Only to specific servers</a:t>
            </a:r>
          </a:p>
          <a:p>
            <a:r>
              <a:rPr lang="en-CA" dirty="0"/>
              <a:t>Secure dynamic updates ensure that only the owner of a DNS record can update it</a:t>
            </a:r>
          </a:p>
        </p:txBody>
      </p:sp>
    </p:spTree>
    <p:extLst>
      <p:ext uri="{BB962C8B-B14F-4D97-AF65-F5344CB8AC3E}">
        <p14:creationId xmlns:p14="http://schemas.microsoft.com/office/powerpoint/2010/main" val="4289690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BF33-C768-4C4E-9E9F-CBC981E46AB6}"/>
              </a:ext>
            </a:extLst>
          </p:cNvPr>
          <p:cNvSpPr>
            <a:spLocks noGrp="1"/>
          </p:cNvSpPr>
          <p:nvPr>
            <p:ph type="title"/>
          </p:nvPr>
        </p:nvSpPr>
        <p:spPr/>
        <p:txBody>
          <a:bodyPr/>
          <a:lstStyle/>
          <a:p>
            <a:r>
              <a:rPr lang="en-CA" dirty="0"/>
              <a:t>Configure DNS zones (slide 2 of 2)</a:t>
            </a:r>
          </a:p>
        </p:txBody>
      </p:sp>
      <p:grpSp>
        <p:nvGrpSpPr>
          <p:cNvPr id="8" name="Group 7" descr="Diagram depicting the replication for Active Directory-integrated zones and traditional DNS zones. Replication between Active Directory-integrated zones is two-way. For traditional DNS zones, replication is from a primary zone to a secondary zone.">
            <a:extLst>
              <a:ext uri="{FF2B5EF4-FFF2-40B4-BE49-F238E27FC236}">
                <a16:creationId xmlns:a16="http://schemas.microsoft.com/office/drawing/2014/main" id="{090ADA1B-D0ED-4C42-8F1B-7D3A4DC84ABD}"/>
              </a:ext>
            </a:extLst>
          </p:cNvPr>
          <p:cNvGrpSpPr/>
          <p:nvPr/>
        </p:nvGrpSpPr>
        <p:grpSpPr>
          <a:xfrm>
            <a:off x="861638" y="2318564"/>
            <a:ext cx="10713197" cy="3426106"/>
            <a:chOff x="861638" y="2318564"/>
            <a:chExt cx="10713197" cy="3426106"/>
          </a:xfrm>
        </p:grpSpPr>
        <p:sp>
          <p:nvSpPr>
            <p:cNvPr id="24" name="Rectangle 23">
              <a:extLst>
                <a:ext uri="{FF2B5EF4-FFF2-40B4-BE49-F238E27FC236}">
                  <a16:creationId xmlns:a16="http://schemas.microsoft.com/office/drawing/2014/main" id="{D3783398-EFF5-4E2B-B6B8-7BF8CE76826F}"/>
                </a:ext>
              </a:extLst>
            </p:cNvPr>
            <p:cNvSpPr/>
            <p:nvPr/>
          </p:nvSpPr>
          <p:spPr bwMode="auto">
            <a:xfrm>
              <a:off x="861638" y="2318564"/>
              <a:ext cx="5082327" cy="3426106"/>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A3A73AD-3DEE-488F-ADF1-5A190895AC3C}"/>
                </a:ext>
              </a:extLst>
            </p:cNvPr>
            <p:cNvGrpSpPr/>
            <p:nvPr/>
          </p:nvGrpSpPr>
          <p:grpSpPr>
            <a:xfrm>
              <a:off x="1151311" y="3576525"/>
              <a:ext cx="1486183" cy="1452298"/>
              <a:chOff x="1151311" y="3576525"/>
              <a:chExt cx="1486183" cy="1452298"/>
            </a:xfrm>
          </p:grpSpPr>
          <p:sp>
            <p:nvSpPr>
              <p:cNvPr id="69" name="Oval 68">
                <a:extLst>
                  <a:ext uri="{FF2B5EF4-FFF2-40B4-BE49-F238E27FC236}">
                    <a16:creationId xmlns:a16="http://schemas.microsoft.com/office/drawing/2014/main" id="{893D1826-2025-4C04-9716-95B9951BFE21}"/>
                  </a:ext>
                </a:extLst>
              </p:cNvPr>
              <p:cNvSpPr/>
              <p:nvPr/>
            </p:nvSpPr>
            <p:spPr bwMode="auto">
              <a:xfrm>
                <a:off x="1151311" y="4223026"/>
                <a:ext cx="1486183" cy="805797"/>
              </a:xfrm>
              <a:prstGeom prst="ellipse">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a:extLst>
                  <a:ext uri="{FF2B5EF4-FFF2-40B4-BE49-F238E27FC236}">
                    <a16:creationId xmlns:a16="http://schemas.microsoft.com/office/drawing/2014/main" id="{507321FA-2534-4002-A88D-2E2CEEC145D7}"/>
                  </a:ext>
                </a:extLst>
              </p:cNvPr>
              <p:cNvGrpSpPr/>
              <p:nvPr/>
            </p:nvGrpSpPr>
            <p:grpSpPr>
              <a:xfrm>
                <a:off x="1424881" y="3576525"/>
                <a:ext cx="926141" cy="1317292"/>
                <a:chOff x="1424881" y="3576525"/>
                <a:chExt cx="926141" cy="1317292"/>
              </a:xfrm>
            </p:grpSpPr>
            <p:sp>
              <p:nvSpPr>
                <p:cNvPr id="6" name="server" title="Icon of a server tower">
                  <a:extLst>
                    <a:ext uri="{FF2B5EF4-FFF2-40B4-BE49-F238E27FC236}">
                      <a16:creationId xmlns:a16="http://schemas.microsoft.com/office/drawing/2014/main" id="{DE2B23AD-E6E9-451A-A1C3-91EEE30029AA}"/>
                    </a:ext>
                  </a:extLst>
                </p:cNvPr>
                <p:cNvSpPr>
                  <a:spLocks noChangeAspect="1" noEditPoints="1"/>
                </p:cNvSpPr>
                <p:nvPr/>
              </p:nvSpPr>
              <p:spPr bwMode="auto">
                <a:xfrm>
                  <a:off x="1785112" y="3576525"/>
                  <a:ext cx="565910" cy="107487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3" name="Database_EFC7" title="Icon of a cylinder">
                  <a:extLst>
                    <a:ext uri="{FF2B5EF4-FFF2-40B4-BE49-F238E27FC236}">
                      <a16:creationId xmlns:a16="http://schemas.microsoft.com/office/drawing/2014/main" id="{60157803-DF42-4869-B5FD-D37A118DF98B}"/>
                    </a:ext>
                  </a:extLst>
                </p:cNvPr>
                <p:cNvSpPr>
                  <a:spLocks noChangeAspect="1" noEditPoints="1"/>
                </p:cNvSpPr>
                <p:nvPr/>
              </p:nvSpPr>
              <p:spPr bwMode="auto">
                <a:xfrm>
                  <a:off x="1424881" y="4282961"/>
                  <a:ext cx="479590" cy="610856"/>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4" name="arrow_7" title="Icon of a two-sided arrow">
              <a:extLst>
                <a:ext uri="{FF2B5EF4-FFF2-40B4-BE49-F238E27FC236}">
                  <a16:creationId xmlns:a16="http://schemas.microsoft.com/office/drawing/2014/main" id="{80247FB4-6F03-477E-B2E1-5D7EDC2B14E0}"/>
                </a:ext>
              </a:extLst>
            </p:cNvPr>
            <p:cNvSpPr>
              <a:spLocks noChangeAspect="1" noEditPoints="1"/>
            </p:cNvSpPr>
            <p:nvPr/>
          </p:nvSpPr>
          <p:spPr bwMode="auto">
            <a:xfrm rot="2722819">
              <a:off x="2972144" y="4293500"/>
              <a:ext cx="715792" cy="715792"/>
            </a:xfrm>
            <a:custGeom>
              <a:avLst/>
              <a:gdLst>
                <a:gd name="T0" fmla="*/ 119 w 216"/>
                <a:gd name="T1" fmla="*/ 0 h 216"/>
                <a:gd name="T2" fmla="*/ 216 w 216"/>
                <a:gd name="T3" fmla="*/ 0 h 216"/>
                <a:gd name="T4" fmla="*/ 216 w 216"/>
                <a:gd name="T5" fmla="*/ 98 h 216"/>
                <a:gd name="T6" fmla="*/ 0 w 216"/>
                <a:gd name="T7" fmla="*/ 118 h 216"/>
                <a:gd name="T8" fmla="*/ 0 w 216"/>
                <a:gd name="T9" fmla="*/ 216 h 216"/>
                <a:gd name="T10" fmla="*/ 98 w 216"/>
                <a:gd name="T11" fmla="*/ 216 h 216"/>
                <a:gd name="T12" fmla="*/ 0 w 216"/>
                <a:gd name="T13" fmla="*/ 216 h 216"/>
                <a:gd name="T14" fmla="*/ 216 w 216"/>
                <a:gd name="T15" fmla="*/ 0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216">
                  <a:moveTo>
                    <a:pt x="119" y="0"/>
                  </a:moveTo>
                  <a:lnTo>
                    <a:pt x="216" y="0"/>
                  </a:lnTo>
                  <a:lnTo>
                    <a:pt x="216" y="98"/>
                  </a:lnTo>
                  <a:moveTo>
                    <a:pt x="0" y="118"/>
                  </a:moveTo>
                  <a:lnTo>
                    <a:pt x="0" y="216"/>
                  </a:lnTo>
                  <a:lnTo>
                    <a:pt x="98" y="216"/>
                  </a:lnTo>
                  <a:moveTo>
                    <a:pt x="0" y="216"/>
                  </a:moveTo>
                  <a:lnTo>
                    <a:pt x="216" y="0"/>
                  </a:lnTo>
                </a:path>
              </a:pathLst>
            </a:custGeom>
            <a:noFill/>
            <a:ln w="28575" cap="sq">
              <a:solidFill>
                <a:schemeClr val="tx1"/>
              </a:solidFill>
              <a:prstDash val="sysDash"/>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8" name="TextBox 17">
              <a:extLst>
                <a:ext uri="{FF2B5EF4-FFF2-40B4-BE49-F238E27FC236}">
                  <a16:creationId xmlns:a16="http://schemas.microsoft.com/office/drawing/2014/main" id="{A7119A2E-0BF1-45BF-BC52-AC0AF9BA4552}"/>
                </a:ext>
              </a:extLst>
            </p:cNvPr>
            <p:cNvSpPr txBox="1"/>
            <p:nvPr/>
          </p:nvSpPr>
          <p:spPr>
            <a:xfrm>
              <a:off x="861638" y="2432377"/>
              <a:ext cx="5082326" cy="489365"/>
            </a:xfrm>
            <a:prstGeom prst="rect">
              <a:avLst/>
            </a:prstGeom>
            <a:noFill/>
          </p:spPr>
          <p:txBody>
            <a:bodyPr wrap="square" lIns="91440" tIns="91440" rIns="91440" bIns="91440" rtlCol="0">
              <a:spAutoFit/>
            </a:bodyPr>
            <a:lstStyle/>
            <a:p>
              <a:pPr algn="ctr">
                <a:lnSpc>
                  <a:spcPct val="90000"/>
                </a:lnSpc>
                <a:spcAft>
                  <a:spcPts val="600"/>
                </a:spcAft>
              </a:pPr>
              <a:r>
                <a:rPr lang="en-US" sz="2200" b="1" dirty="0">
                  <a:gradFill>
                    <a:gsLst>
                      <a:gs pos="2917">
                        <a:schemeClr val="tx1"/>
                      </a:gs>
                      <a:gs pos="30000">
                        <a:schemeClr val="tx1"/>
                      </a:gs>
                    </a:gsLst>
                    <a:lin ang="5400000" scaled="0"/>
                  </a:gradFill>
                </a:rPr>
                <a:t>Active Directory-integrated zones</a:t>
              </a:r>
            </a:p>
          </p:txBody>
        </p:sp>
        <p:sp>
          <p:nvSpPr>
            <p:cNvPr id="25" name="TextBox 24">
              <a:extLst>
                <a:ext uri="{FF2B5EF4-FFF2-40B4-BE49-F238E27FC236}">
                  <a16:creationId xmlns:a16="http://schemas.microsoft.com/office/drawing/2014/main" id="{B1DDE7D0-B77A-49AE-88A2-FB37E9960C51}"/>
                </a:ext>
              </a:extLst>
            </p:cNvPr>
            <p:cNvSpPr txBox="1"/>
            <p:nvPr/>
          </p:nvSpPr>
          <p:spPr>
            <a:xfrm>
              <a:off x="2334281" y="3423330"/>
              <a:ext cx="1960393"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Replication</a:t>
              </a:r>
            </a:p>
          </p:txBody>
        </p:sp>
        <p:sp>
          <p:nvSpPr>
            <p:cNvPr id="28" name="Rectangle 27">
              <a:extLst>
                <a:ext uri="{FF2B5EF4-FFF2-40B4-BE49-F238E27FC236}">
                  <a16:creationId xmlns:a16="http://schemas.microsoft.com/office/drawing/2014/main" id="{481E3D9D-8897-49F4-AC75-231EBE594CC9}"/>
                </a:ext>
              </a:extLst>
            </p:cNvPr>
            <p:cNvSpPr/>
            <p:nvPr/>
          </p:nvSpPr>
          <p:spPr bwMode="auto">
            <a:xfrm>
              <a:off x="6668724" y="2318564"/>
              <a:ext cx="4758450" cy="3391381"/>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99DC30DB-4C5E-4D95-9086-CC64B8737E75}"/>
                </a:ext>
              </a:extLst>
            </p:cNvPr>
            <p:cNvSpPr txBox="1"/>
            <p:nvPr/>
          </p:nvSpPr>
          <p:spPr>
            <a:xfrm>
              <a:off x="6668725" y="2432377"/>
              <a:ext cx="4758450"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b="1" dirty="0">
                  <a:gradFill>
                    <a:gsLst>
                      <a:gs pos="2917">
                        <a:schemeClr val="tx1"/>
                      </a:gs>
                      <a:gs pos="30000">
                        <a:schemeClr val="tx1"/>
                      </a:gs>
                    </a:gsLst>
                    <a:lin ang="5400000" scaled="0"/>
                  </a:gradFill>
                </a:rPr>
                <a:t>Traditional DNS zones</a:t>
              </a:r>
            </a:p>
          </p:txBody>
        </p:sp>
        <p:sp>
          <p:nvSpPr>
            <p:cNvPr id="33" name="TextBox 32">
              <a:extLst>
                <a:ext uri="{FF2B5EF4-FFF2-40B4-BE49-F238E27FC236}">
                  <a16:creationId xmlns:a16="http://schemas.microsoft.com/office/drawing/2014/main" id="{31996886-7B28-4381-8A88-5479E9F3016D}"/>
                </a:ext>
              </a:extLst>
            </p:cNvPr>
            <p:cNvSpPr txBox="1"/>
            <p:nvPr/>
          </p:nvSpPr>
          <p:spPr>
            <a:xfrm>
              <a:off x="8272050" y="3291065"/>
              <a:ext cx="1442858"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Zone transfer</a:t>
              </a:r>
            </a:p>
          </p:txBody>
        </p:sp>
        <p:sp>
          <p:nvSpPr>
            <p:cNvPr id="40" name="TextBox 39">
              <a:extLst>
                <a:ext uri="{FF2B5EF4-FFF2-40B4-BE49-F238E27FC236}">
                  <a16:creationId xmlns:a16="http://schemas.microsoft.com/office/drawing/2014/main" id="{0B81A085-494B-4B09-9045-BC95A3E8A81B}"/>
                </a:ext>
              </a:extLst>
            </p:cNvPr>
            <p:cNvSpPr txBox="1"/>
            <p:nvPr/>
          </p:nvSpPr>
          <p:spPr>
            <a:xfrm>
              <a:off x="6493253" y="5029469"/>
              <a:ext cx="244929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Primary zone</a:t>
              </a:r>
            </a:p>
          </p:txBody>
        </p:sp>
        <p:sp>
          <p:nvSpPr>
            <p:cNvPr id="41" name="TextBox 40">
              <a:extLst>
                <a:ext uri="{FF2B5EF4-FFF2-40B4-BE49-F238E27FC236}">
                  <a16:creationId xmlns:a16="http://schemas.microsoft.com/office/drawing/2014/main" id="{5FA81808-A202-4C99-BBCB-930F3624383B}"/>
                </a:ext>
              </a:extLst>
            </p:cNvPr>
            <p:cNvSpPr txBox="1"/>
            <p:nvPr/>
          </p:nvSpPr>
          <p:spPr>
            <a:xfrm>
              <a:off x="8960801" y="5029469"/>
              <a:ext cx="2614034"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Secondary zone</a:t>
              </a:r>
            </a:p>
          </p:txBody>
        </p:sp>
        <p:sp>
          <p:nvSpPr>
            <p:cNvPr id="44" name="arrow" title="Icon of an arrow">
              <a:extLst>
                <a:ext uri="{FF2B5EF4-FFF2-40B4-BE49-F238E27FC236}">
                  <a16:creationId xmlns:a16="http://schemas.microsoft.com/office/drawing/2014/main" id="{6F9A43AD-BCBC-4C4E-8B0F-A5A508E30820}"/>
                </a:ext>
              </a:extLst>
            </p:cNvPr>
            <p:cNvSpPr>
              <a:spLocks noChangeAspect="1" noEditPoints="1"/>
            </p:cNvSpPr>
            <p:nvPr/>
          </p:nvSpPr>
          <p:spPr bwMode="auto">
            <a:xfrm>
              <a:off x="8633101" y="4420201"/>
              <a:ext cx="720756" cy="48254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285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nvGrpSpPr>
            <p:cNvPr id="71" name="Group 70">
              <a:extLst>
                <a:ext uri="{FF2B5EF4-FFF2-40B4-BE49-F238E27FC236}">
                  <a16:creationId xmlns:a16="http://schemas.microsoft.com/office/drawing/2014/main" id="{5E527DBF-E8BC-477F-A67C-CF9C033781FE}"/>
                </a:ext>
              </a:extLst>
            </p:cNvPr>
            <p:cNvGrpSpPr/>
            <p:nvPr/>
          </p:nvGrpSpPr>
          <p:grpSpPr>
            <a:xfrm>
              <a:off x="4037895" y="3576525"/>
              <a:ext cx="1486183" cy="1452298"/>
              <a:chOff x="1151311" y="3576525"/>
              <a:chExt cx="1486183" cy="1452298"/>
            </a:xfrm>
          </p:grpSpPr>
          <p:sp>
            <p:nvSpPr>
              <p:cNvPr id="72" name="Oval 71">
                <a:extLst>
                  <a:ext uri="{FF2B5EF4-FFF2-40B4-BE49-F238E27FC236}">
                    <a16:creationId xmlns:a16="http://schemas.microsoft.com/office/drawing/2014/main" id="{3E9C1B83-02A6-4CDC-95E2-D055416D1012}"/>
                  </a:ext>
                </a:extLst>
              </p:cNvPr>
              <p:cNvSpPr/>
              <p:nvPr/>
            </p:nvSpPr>
            <p:spPr bwMode="auto">
              <a:xfrm>
                <a:off x="1151311" y="4223026"/>
                <a:ext cx="1486183" cy="805797"/>
              </a:xfrm>
              <a:prstGeom prst="ellipse">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31FFC4BC-7E6F-424D-9000-23A1E5FB1D53}"/>
                  </a:ext>
                </a:extLst>
              </p:cNvPr>
              <p:cNvGrpSpPr/>
              <p:nvPr/>
            </p:nvGrpSpPr>
            <p:grpSpPr>
              <a:xfrm>
                <a:off x="1424881" y="3576525"/>
                <a:ext cx="926141" cy="1317292"/>
                <a:chOff x="1424881" y="3576525"/>
                <a:chExt cx="926141" cy="1317292"/>
              </a:xfrm>
            </p:grpSpPr>
            <p:sp>
              <p:nvSpPr>
                <p:cNvPr id="74" name="server" title="Icon of a server tower">
                  <a:extLst>
                    <a:ext uri="{FF2B5EF4-FFF2-40B4-BE49-F238E27FC236}">
                      <a16:creationId xmlns:a16="http://schemas.microsoft.com/office/drawing/2014/main" id="{0D253DD5-EB13-4C5A-97CA-4B15EE1CAC90}"/>
                    </a:ext>
                  </a:extLst>
                </p:cNvPr>
                <p:cNvSpPr>
                  <a:spLocks noChangeAspect="1" noEditPoints="1"/>
                </p:cNvSpPr>
                <p:nvPr/>
              </p:nvSpPr>
              <p:spPr bwMode="auto">
                <a:xfrm>
                  <a:off x="1785112" y="3576525"/>
                  <a:ext cx="565910" cy="107487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75" name="Database_EFC7" title="Icon of a cylinder">
                  <a:extLst>
                    <a:ext uri="{FF2B5EF4-FFF2-40B4-BE49-F238E27FC236}">
                      <a16:creationId xmlns:a16="http://schemas.microsoft.com/office/drawing/2014/main" id="{4E7E9BAF-88B0-424C-BDA8-54E0A55079D4}"/>
                    </a:ext>
                  </a:extLst>
                </p:cNvPr>
                <p:cNvSpPr>
                  <a:spLocks noChangeAspect="1" noEditPoints="1"/>
                </p:cNvSpPr>
                <p:nvPr/>
              </p:nvSpPr>
              <p:spPr bwMode="auto">
                <a:xfrm>
                  <a:off x="1424881" y="4282961"/>
                  <a:ext cx="479590" cy="610856"/>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6" name="Group 75">
              <a:extLst>
                <a:ext uri="{FF2B5EF4-FFF2-40B4-BE49-F238E27FC236}">
                  <a16:creationId xmlns:a16="http://schemas.microsoft.com/office/drawing/2014/main" id="{8354B0FF-8245-4E1E-A408-07A95C726B59}"/>
                </a:ext>
              </a:extLst>
            </p:cNvPr>
            <p:cNvGrpSpPr/>
            <p:nvPr/>
          </p:nvGrpSpPr>
          <p:grpSpPr>
            <a:xfrm>
              <a:off x="6974809" y="3576525"/>
              <a:ext cx="1486183" cy="1452298"/>
              <a:chOff x="1151311" y="3576525"/>
              <a:chExt cx="1486183" cy="1452298"/>
            </a:xfrm>
          </p:grpSpPr>
          <p:sp>
            <p:nvSpPr>
              <p:cNvPr id="77" name="Oval 76">
                <a:extLst>
                  <a:ext uri="{FF2B5EF4-FFF2-40B4-BE49-F238E27FC236}">
                    <a16:creationId xmlns:a16="http://schemas.microsoft.com/office/drawing/2014/main" id="{63C275CB-2819-4AF1-80E5-490B7AF56A2E}"/>
                  </a:ext>
                </a:extLst>
              </p:cNvPr>
              <p:cNvSpPr/>
              <p:nvPr/>
            </p:nvSpPr>
            <p:spPr bwMode="auto">
              <a:xfrm>
                <a:off x="1151311" y="4223026"/>
                <a:ext cx="1486183" cy="805797"/>
              </a:xfrm>
              <a:prstGeom prst="ellipse">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8" name="Group 77">
                <a:extLst>
                  <a:ext uri="{FF2B5EF4-FFF2-40B4-BE49-F238E27FC236}">
                    <a16:creationId xmlns:a16="http://schemas.microsoft.com/office/drawing/2014/main" id="{2E09727C-2BA4-4DA6-A1C1-2E664EB62787}"/>
                  </a:ext>
                </a:extLst>
              </p:cNvPr>
              <p:cNvGrpSpPr/>
              <p:nvPr/>
            </p:nvGrpSpPr>
            <p:grpSpPr>
              <a:xfrm>
                <a:off x="1424881" y="3576525"/>
                <a:ext cx="926141" cy="1317292"/>
                <a:chOff x="1424881" y="3576525"/>
                <a:chExt cx="926141" cy="1317292"/>
              </a:xfrm>
            </p:grpSpPr>
            <p:sp>
              <p:nvSpPr>
                <p:cNvPr id="79" name="server" title="Icon of a server tower">
                  <a:extLst>
                    <a:ext uri="{FF2B5EF4-FFF2-40B4-BE49-F238E27FC236}">
                      <a16:creationId xmlns:a16="http://schemas.microsoft.com/office/drawing/2014/main" id="{B7D252EB-0371-483E-854D-579E62C1C782}"/>
                    </a:ext>
                  </a:extLst>
                </p:cNvPr>
                <p:cNvSpPr>
                  <a:spLocks noChangeAspect="1" noEditPoints="1"/>
                </p:cNvSpPr>
                <p:nvPr/>
              </p:nvSpPr>
              <p:spPr bwMode="auto">
                <a:xfrm>
                  <a:off x="1785112" y="3576525"/>
                  <a:ext cx="565910" cy="107487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80" name="Database_EFC7" title="Icon of a cylinder">
                  <a:extLst>
                    <a:ext uri="{FF2B5EF4-FFF2-40B4-BE49-F238E27FC236}">
                      <a16:creationId xmlns:a16="http://schemas.microsoft.com/office/drawing/2014/main" id="{6EB281F1-4A7A-4123-8E6A-093A80AD0E43}"/>
                    </a:ext>
                  </a:extLst>
                </p:cNvPr>
                <p:cNvSpPr>
                  <a:spLocks noChangeAspect="1" noEditPoints="1"/>
                </p:cNvSpPr>
                <p:nvPr/>
              </p:nvSpPr>
              <p:spPr bwMode="auto">
                <a:xfrm>
                  <a:off x="1424881" y="4282961"/>
                  <a:ext cx="479590" cy="610856"/>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81" name="Group 80">
              <a:extLst>
                <a:ext uri="{FF2B5EF4-FFF2-40B4-BE49-F238E27FC236}">
                  <a16:creationId xmlns:a16="http://schemas.microsoft.com/office/drawing/2014/main" id="{D1A14C17-7322-48B3-B929-77BE7031CFD1}"/>
                </a:ext>
              </a:extLst>
            </p:cNvPr>
            <p:cNvGrpSpPr/>
            <p:nvPr/>
          </p:nvGrpSpPr>
          <p:grpSpPr>
            <a:xfrm>
              <a:off x="9524726" y="3576525"/>
              <a:ext cx="1486183" cy="1452298"/>
              <a:chOff x="1151311" y="3576525"/>
              <a:chExt cx="1486183" cy="1452298"/>
            </a:xfrm>
          </p:grpSpPr>
          <p:sp>
            <p:nvSpPr>
              <p:cNvPr id="82" name="Oval 81">
                <a:extLst>
                  <a:ext uri="{FF2B5EF4-FFF2-40B4-BE49-F238E27FC236}">
                    <a16:creationId xmlns:a16="http://schemas.microsoft.com/office/drawing/2014/main" id="{EFF8141F-E164-4D82-A5B8-FFDDB5F1B553}"/>
                  </a:ext>
                </a:extLst>
              </p:cNvPr>
              <p:cNvSpPr/>
              <p:nvPr/>
            </p:nvSpPr>
            <p:spPr bwMode="auto">
              <a:xfrm>
                <a:off x="1151311" y="4223026"/>
                <a:ext cx="1486183" cy="805797"/>
              </a:xfrm>
              <a:prstGeom prst="ellipse">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a:extLst>
                  <a:ext uri="{FF2B5EF4-FFF2-40B4-BE49-F238E27FC236}">
                    <a16:creationId xmlns:a16="http://schemas.microsoft.com/office/drawing/2014/main" id="{4AC9D9D1-3B55-48A4-8500-34155733473D}"/>
                  </a:ext>
                </a:extLst>
              </p:cNvPr>
              <p:cNvGrpSpPr/>
              <p:nvPr/>
            </p:nvGrpSpPr>
            <p:grpSpPr>
              <a:xfrm>
                <a:off x="1424881" y="3576525"/>
                <a:ext cx="926141" cy="1317292"/>
                <a:chOff x="1424881" y="3576525"/>
                <a:chExt cx="926141" cy="1317292"/>
              </a:xfrm>
            </p:grpSpPr>
            <p:sp>
              <p:nvSpPr>
                <p:cNvPr id="84" name="server" title="Icon of a server tower">
                  <a:extLst>
                    <a:ext uri="{FF2B5EF4-FFF2-40B4-BE49-F238E27FC236}">
                      <a16:creationId xmlns:a16="http://schemas.microsoft.com/office/drawing/2014/main" id="{245C5C72-EDDB-409B-9D19-E67098A95142}"/>
                    </a:ext>
                  </a:extLst>
                </p:cNvPr>
                <p:cNvSpPr>
                  <a:spLocks noChangeAspect="1" noEditPoints="1"/>
                </p:cNvSpPr>
                <p:nvPr/>
              </p:nvSpPr>
              <p:spPr bwMode="auto">
                <a:xfrm>
                  <a:off x="1785112" y="3576525"/>
                  <a:ext cx="565910" cy="107487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85" name="Database_EFC7" title="Icon of a cylinder">
                  <a:extLst>
                    <a:ext uri="{FF2B5EF4-FFF2-40B4-BE49-F238E27FC236}">
                      <a16:creationId xmlns:a16="http://schemas.microsoft.com/office/drawing/2014/main" id="{5FE4A256-3C6B-4462-AFDD-9730459B9C2A}"/>
                    </a:ext>
                  </a:extLst>
                </p:cNvPr>
                <p:cNvSpPr>
                  <a:spLocks noChangeAspect="1" noEditPoints="1"/>
                </p:cNvSpPr>
                <p:nvPr/>
              </p:nvSpPr>
              <p:spPr bwMode="auto">
                <a:xfrm>
                  <a:off x="1424881" y="4282961"/>
                  <a:ext cx="479590" cy="610856"/>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674193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ACD6-946A-4031-8514-88FBF24B437C}"/>
              </a:ext>
            </a:extLst>
          </p:cNvPr>
          <p:cNvSpPr>
            <a:spLocks noGrp="1"/>
          </p:cNvSpPr>
          <p:nvPr>
            <p:ph type="title"/>
          </p:nvPr>
        </p:nvSpPr>
        <p:spPr/>
        <p:txBody>
          <a:bodyPr/>
          <a:lstStyle/>
          <a:p>
            <a:r>
              <a:rPr lang="en-CA" dirty="0"/>
              <a:t>DNS forwarding</a:t>
            </a:r>
          </a:p>
        </p:txBody>
      </p:sp>
      <p:sp>
        <p:nvSpPr>
          <p:cNvPr id="3" name="Content Placeholder 2">
            <a:extLst>
              <a:ext uri="{FF2B5EF4-FFF2-40B4-BE49-F238E27FC236}">
                <a16:creationId xmlns:a16="http://schemas.microsoft.com/office/drawing/2014/main" id="{A7637E1E-90BE-4CFE-8929-61A1CEB1331A}"/>
              </a:ext>
            </a:extLst>
          </p:cNvPr>
          <p:cNvSpPr>
            <a:spLocks noGrp="1"/>
          </p:cNvSpPr>
          <p:nvPr>
            <p:ph sz="quarter" idx="10"/>
          </p:nvPr>
        </p:nvSpPr>
        <p:spPr/>
        <p:txBody>
          <a:bodyPr/>
          <a:lstStyle/>
          <a:p>
            <a:r>
              <a:rPr lang="en-CA" dirty="0">
                <a:solidFill>
                  <a:schemeClr val="tx1"/>
                </a:solidFill>
              </a:rPr>
              <a:t>Forwarders:</a:t>
            </a:r>
          </a:p>
          <a:p>
            <a:pPr lvl="1"/>
            <a:r>
              <a:rPr lang="en-CA" dirty="0">
                <a:solidFill>
                  <a:schemeClr val="tx1"/>
                </a:solidFill>
              </a:rPr>
              <a:t>Receive DNS requests, and forward requests for zones for which it is not authoritative</a:t>
            </a:r>
          </a:p>
          <a:p>
            <a:pPr lvl="1"/>
            <a:r>
              <a:rPr lang="en-CA" dirty="0">
                <a:solidFill>
                  <a:schemeClr val="tx1"/>
                </a:solidFill>
              </a:rPr>
              <a:t>Are common for external name resolution</a:t>
            </a:r>
          </a:p>
          <a:p>
            <a:r>
              <a:rPr lang="en-CA" dirty="0">
                <a:solidFill>
                  <a:schemeClr val="tx1"/>
                </a:solidFill>
              </a:rPr>
              <a:t>Conditional forwarders:</a:t>
            </a:r>
          </a:p>
          <a:p>
            <a:pPr lvl="1"/>
            <a:r>
              <a:rPr lang="en-CA" dirty="0">
                <a:solidFill>
                  <a:schemeClr val="tx1"/>
                </a:solidFill>
              </a:rPr>
              <a:t>Forward requests for a specific namespace</a:t>
            </a:r>
          </a:p>
          <a:p>
            <a:pPr lvl="1"/>
            <a:r>
              <a:rPr lang="en-CA" dirty="0">
                <a:solidFill>
                  <a:schemeClr val="tx1"/>
                </a:solidFill>
              </a:rPr>
              <a:t>Typical between partners and trusted organizations</a:t>
            </a:r>
          </a:p>
          <a:p>
            <a:r>
              <a:rPr lang="en-CA" dirty="0">
                <a:solidFill>
                  <a:schemeClr val="tx1"/>
                </a:solidFill>
              </a:rPr>
              <a:t>Stub zones:</a:t>
            </a:r>
          </a:p>
          <a:p>
            <a:pPr lvl="1"/>
            <a:r>
              <a:rPr lang="en-CA" dirty="0">
                <a:solidFill>
                  <a:schemeClr val="tx1"/>
                </a:solidFill>
              </a:rPr>
              <a:t>Have a similar role to conditional forwarders</a:t>
            </a:r>
          </a:p>
          <a:p>
            <a:pPr lvl="1"/>
            <a:r>
              <a:rPr lang="en-CA" dirty="0">
                <a:solidFill>
                  <a:schemeClr val="tx1"/>
                </a:solidFill>
              </a:rPr>
              <a:t>Are useful when you expect name servers to be updated</a:t>
            </a:r>
          </a:p>
          <a:p>
            <a:pPr lvl="1"/>
            <a:r>
              <a:rPr lang="en-CA" dirty="0">
                <a:solidFill>
                  <a:schemeClr val="tx1"/>
                </a:solidFill>
              </a:rPr>
              <a:t>Are less useful when firewalls restrict communication</a:t>
            </a:r>
          </a:p>
          <a:p>
            <a:endParaRPr lang="en-CA" dirty="0">
              <a:solidFill>
                <a:schemeClr val="tx1"/>
              </a:solidFill>
            </a:endParaRPr>
          </a:p>
        </p:txBody>
      </p:sp>
    </p:spTree>
    <p:extLst>
      <p:ext uri="{BB962C8B-B14F-4D97-AF65-F5344CB8AC3E}">
        <p14:creationId xmlns:p14="http://schemas.microsoft.com/office/powerpoint/2010/main" val="91076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Lessons:</a:t>
            </a:r>
          </a:p>
          <a:p>
            <a:pPr lvl="1"/>
            <a:r>
              <a:rPr lang="en-US" dirty="0"/>
              <a:t>Deploying and managing DHCP</a:t>
            </a:r>
          </a:p>
          <a:p>
            <a:pPr lvl="1"/>
            <a:r>
              <a:rPr lang="en-US" dirty="0"/>
              <a:t>Deploying and managing DNS services</a:t>
            </a:r>
          </a:p>
          <a:p>
            <a:pPr lvl="1"/>
            <a:r>
              <a:rPr lang="en-US" dirty="0"/>
              <a:t>Deploying and managing IPAM</a:t>
            </a:r>
          </a:p>
          <a:p>
            <a:pPr lvl="1"/>
            <a:r>
              <a:rPr lang="en-US" dirty="0"/>
              <a:t>RAS in Windows Server</a:t>
            </a:r>
          </a:p>
        </p:txBody>
      </p:sp>
    </p:spTree>
    <p:extLst>
      <p:ext uri="{BB962C8B-B14F-4D97-AF65-F5344CB8AC3E}">
        <p14:creationId xmlns:p14="http://schemas.microsoft.com/office/powerpoint/2010/main" val="2082033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8BAE-F055-46D8-A78E-CA91A99D174A}"/>
              </a:ext>
            </a:extLst>
          </p:cNvPr>
          <p:cNvSpPr>
            <a:spLocks noGrp="1"/>
          </p:cNvSpPr>
          <p:nvPr>
            <p:ph type="title"/>
          </p:nvPr>
        </p:nvSpPr>
        <p:spPr/>
        <p:txBody>
          <a:bodyPr/>
          <a:lstStyle/>
          <a:p>
            <a:r>
              <a:rPr lang="en-CA" dirty="0"/>
              <a:t>DNS integration in AD DS</a:t>
            </a:r>
          </a:p>
        </p:txBody>
      </p:sp>
      <p:sp>
        <p:nvSpPr>
          <p:cNvPr id="3" name="Content Placeholder 2">
            <a:extLst>
              <a:ext uri="{FF2B5EF4-FFF2-40B4-BE49-F238E27FC236}">
                <a16:creationId xmlns:a16="http://schemas.microsoft.com/office/drawing/2014/main" id="{9CC61760-F5C2-4174-A62B-5E453BAA792D}"/>
              </a:ext>
            </a:extLst>
          </p:cNvPr>
          <p:cNvSpPr>
            <a:spLocks noGrp="1"/>
          </p:cNvSpPr>
          <p:nvPr>
            <p:ph sz="quarter" idx="10"/>
          </p:nvPr>
        </p:nvSpPr>
        <p:spPr/>
        <p:txBody>
          <a:bodyPr/>
          <a:lstStyle/>
          <a:p>
            <a:r>
              <a:rPr lang="en-CA" dirty="0"/>
              <a:t>SRV records:</a:t>
            </a:r>
          </a:p>
          <a:p>
            <a:pPr lvl="1"/>
            <a:r>
              <a:rPr lang="en-CA" dirty="0"/>
              <a:t>Are created in DNS by the NetLogon service running on domain controllers</a:t>
            </a:r>
          </a:p>
          <a:p>
            <a:pPr lvl="1"/>
            <a:r>
              <a:rPr lang="en-CA" dirty="0"/>
              <a:t>Are used by clients to find AD DS services</a:t>
            </a:r>
          </a:p>
          <a:p>
            <a:pPr lvl="1"/>
            <a:r>
              <a:rPr lang="en-CA" dirty="0"/>
              <a:t>Contain service information:</a:t>
            </a:r>
          </a:p>
          <a:p>
            <a:pPr lvl="2"/>
            <a:r>
              <a:rPr lang="en-CA" dirty="0"/>
              <a:t>Service name and port</a:t>
            </a:r>
          </a:p>
          <a:p>
            <a:pPr lvl="2"/>
            <a:r>
              <a:rPr lang="en-CA" dirty="0"/>
              <a:t>Protocol</a:t>
            </a:r>
          </a:p>
          <a:p>
            <a:pPr lvl="2"/>
            <a:r>
              <a:rPr lang="en-CA" dirty="0"/>
              <a:t>Host name</a:t>
            </a:r>
          </a:p>
          <a:p>
            <a:r>
              <a:rPr lang="en-CA" dirty="0"/>
              <a:t>Benefits of Active Directory-integrated zones:</a:t>
            </a:r>
          </a:p>
          <a:p>
            <a:pPr lvl="1"/>
            <a:r>
              <a:rPr lang="en-CA" dirty="0"/>
              <a:t>Multi-master updates</a:t>
            </a:r>
          </a:p>
          <a:p>
            <a:pPr lvl="1"/>
            <a:r>
              <a:rPr lang="en-CA" dirty="0"/>
              <a:t>Replication managed by AD DS</a:t>
            </a:r>
          </a:p>
          <a:p>
            <a:pPr lvl="1"/>
            <a:r>
              <a:rPr lang="en-CA" dirty="0"/>
              <a:t>Secure dynamic updates</a:t>
            </a:r>
          </a:p>
          <a:p>
            <a:pPr lvl="1"/>
            <a:r>
              <a:rPr lang="en-CA" dirty="0"/>
              <a:t>Detailed security</a:t>
            </a:r>
          </a:p>
          <a:p>
            <a:endParaRPr lang="en-CA" dirty="0"/>
          </a:p>
        </p:txBody>
      </p:sp>
    </p:spTree>
    <p:extLst>
      <p:ext uri="{BB962C8B-B14F-4D97-AF65-F5344CB8AC3E}">
        <p14:creationId xmlns:p14="http://schemas.microsoft.com/office/powerpoint/2010/main" val="3506095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F1AD-EAF5-4F17-A632-9CF9E15A6302}"/>
              </a:ext>
            </a:extLst>
          </p:cNvPr>
          <p:cNvSpPr>
            <a:spLocks noGrp="1"/>
          </p:cNvSpPr>
          <p:nvPr>
            <p:ph type="title"/>
          </p:nvPr>
        </p:nvSpPr>
        <p:spPr/>
        <p:txBody>
          <a:bodyPr/>
          <a:lstStyle/>
          <a:p>
            <a:r>
              <a:rPr lang="en-CA" dirty="0"/>
              <a:t>Overview of DNS policies (slide 1 of 2)</a:t>
            </a:r>
          </a:p>
        </p:txBody>
      </p:sp>
      <p:sp>
        <p:nvSpPr>
          <p:cNvPr id="3" name="Content Placeholder 2">
            <a:extLst>
              <a:ext uri="{FF2B5EF4-FFF2-40B4-BE49-F238E27FC236}">
                <a16:creationId xmlns:a16="http://schemas.microsoft.com/office/drawing/2014/main" id="{BB91F9FA-6838-4AA2-B110-6DEBC1D7126D}"/>
              </a:ext>
            </a:extLst>
          </p:cNvPr>
          <p:cNvSpPr>
            <a:spLocks noGrp="1"/>
          </p:cNvSpPr>
          <p:nvPr>
            <p:ph sz="quarter" idx="10"/>
          </p:nvPr>
        </p:nvSpPr>
        <p:spPr/>
        <p:txBody>
          <a:bodyPr/>
          <a:lstStyle/>
          <a:p>
            <a:r>
              <a:rPr lang="en-US" dirty="0">
                <a:solidFill>
                  <a:schemeClr val="tx1"/>
                </a:solidFill>
              </a:rPr>
              <a:t>Use DNS policies to manipulate how a DNS server handles queries based on different factors:</a:t>
            </a:r>
          </a:p>
          <a:p>
            <a:pPr lvl="1"/>
            <a:r>
              <a:rPr lang="en-CA" dirty="0">
                <a:solidFill>
                  <a:schemeClr val="tx1"/>
                </a:solidFill>
              </a:rPr>
              <a:t>Application high availability</a:t>
            </a:r>
          </a:p>
          <a:p>
            <a:pPr lvl="1"/>
            <a:r>
              <a:rPr lang="en-CA" dirty="0">
                <a:solidFill>
                  <a:schemeClr val="tx1"/>
                </a:solidFill>
              </a:rPr>
              <a:t>Traffic management</a:t>
            </a:r>
          </a:p>
          <a:p>
            <a:pPr lvl="1"/>
            <a:r>
              <a:rPr lang="en-CA" dirty="0">
                <a:solidFill>
                  <a:schemeClr val="tx1"/>
                </a:solidFill>
              </a:rPr>
              <a:t>Split-brain DNS</a:t>
            </a:r>
          </a:p>
          <a:p>
            <a:pPr lvl="1"/>
            <a:r>
              <a:rPr lang="en-CA" dirty="0">
                <a:solidFill>
                  <a:schemeClr val="tx1"/>
                </a:solidFill>
              </a:rPr>
              <a:t>Filtering</a:t>
            </a:r>
          </a:p>
          <a:p>
            <a:pPr lvl="1"/>
            <a:r>
              <a:rPr lang="en-CA" dirty="0">
                <a:solidFill>
                  <a:schemeClr val="tx1"/>
                </a:solidFill>
              </a:rPr>
              <a:t>Forensics</a:t>
            </a:r>
          </a:p>
          <a:p>
            <a:pPr lvl="1"/>
            <a:r>
              <a:rPr lang="en-CA" dirty="0">
                <a:solidFill>
                  <a:schemeClr val="tx1"/>
                </a:solidFill>
              </a:rPr>
              <a:t>Time-of-day based redirection</a:t>
            </a:r>
          </a:p>
          <a:p>
            <a:r>
              <a:rPr lang="en-CA" dirty="0">
                <a:solidFill>
                  <a:schemeClr val="tx1"/>
                </a:solidFill>
              </a:rPr>
              <a:t>Identify elements with DNS policy objects:</a:t>
            </a:r>
          </a:p>
          <a:p>
            <a:pPr lvl="1"/>
            <a:r>
              <a:rPr lang="en-CA" dirty="0">
                <a:solidFill>
                  <a:schemeClr val="tx1"/>
                </a:solidFill>
              </a:rPr>
              <a:t>Client subnet</a:t>
            </a:r>
          </a:p>
          <a:p>
            <a:pPr lvl="1"/>
            <a:r>
              <a:rPr lang="en-CA" dirty="0">
                <a:solidFill>
                  <a:schemeClr val="tx1"/>
                </a:solidFill>
              </a:rPr>
              <a:t>Recursion scope</a:t>
            </a:r>
          </a:p>
          <a:p>
            <a:pPr lvl="1"/>
            <a:r>
              <a:rPr lang="en-CA" dirty="0">
                <a:solidFill>
                  <a:schemeClr val="tx1"/>
                </a:solidFill>
              </a:rPr>
              <a:t>Zone scope</a:t>
            </a:r>
          </a:p>
        </p:txBody>
      </p:sp>
    </p:spTree>
    <p:extLst>
      <p:ext uri="{BB962C8B-B14F-4D97-AF65-F5344CB8AC3E}">
        <p14:creationId xmlns:p14="http://schemas.microsoft.com/office/powerpoint/2010/main" val="1922164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F1AD-EAF5-4F17-A632-9CF9E15A6302}"/>
              </a:ext>
            </a:extLst>
          </p:cNvPr>
          <p:cNvSpPr>
            <a:spLocks noGrp="1"/>
          </p:cNvSpPr>
          <p:nvPr>
            <p:ph type="title"/>
          </p:nvPr>
        </p:nvSpPr>
        <p:spPr/>
        <p:txBody>
          <a:bodyPr/>
          <a:lstStyle/>
          <a:p>
            <a:r>
              <a:rPr lang="en-CA" dirty="0"/>
              <a:t>Overview of DNS policies (slide 2 of 2)</a:t>
            </a:r>
          </a:p>
        </p:txBody>
      </p:sp>
      <p:sp>
        <p:nvSpPr>
          <p:cNvPr id="3" name="Content Placeholder 2">
            <a:extLst>
              <a:ext uri="{FF2B5EF4-FFF2-40B4-BE49-F238E27FC236}">
                <a16:creationId xmlns:a16="http://schemas.microsoft.com/office/drawing/2014/main" id="{BB91F9FA-6838-4AA2-B110-6DEBC1D7126D}"/>
              </a:ext>
            </a:extLst>
          </p:cNvPr>
          <p:cNvSpPr>
            <a:spLocks noGrp="1"/>
          </p:cNvSpPr>
          <p:nvPr>
            <p:ph idx="1"/>
          </p:nvPr>
        </p:nvSpPr>
        <p:spPr/>
        <p:txBody>
          <a:bodyPr/>
          <a:lstStyle/>
          <a:p>
            <a:pPr marL="0" indent="0">
              <a:buNone/>
            </a:pPr>
            <a:r>
              <a:rPr lang="en-US" dirty="0"/>
              <a:t>Steps to resolve a host record differently for a user from a specific IP address range:</a:t>
            </a:r>
          </a:p>
          <a:p>
            <a:r>
              <a:rPr lang="en-US" dirty="0"/>
              <a:t>Create a DNS server client subnet for the IP address range</a:t>
            </a:r>
          </a:p>
          <a:p>
            <a:r>
              <a:rPr lang="en-US" dirty="0"/>
              <a:t>Create a DNS server zone scope for the zone containing the host record</a:t>
            </a:r>
          </a:p>
          <a:p>
            <a:r>
              <a:rPr lang="en-US" dirty="0"/>
              <a:t>Add a host record to the zone that is specific to the zone scope</a:t>
            </a:r>
          </a:p>
          <a:p>
            <a:r>
              <a:rPr lang="en-US" dirty="0"/>
              <a:t>Add a DNS server query resolution policy that allows the DNS server client subnet to query the zone scope for the zone</a:t>
            </a:r>
          </a:p>
          <a:p>
            <a:pPr marL="0" indent="0">
              <a:spcBef>
                <a:spcPts val="1200"/>
              </a:spcBef>
              <a:buNone/>
            </a:pPr>
            <a:r>
              <a:rPr lang="en-US" dirty="0">
                <a:solidFill>
                  <a:schemeClr val="tx1"/>
                </a:solidFill>
              </a:rPr>
              <a:t>You can configure the DNS policy by using Windows PowerShell</a:t>
            </a:r>
          </a:p>
          <a:p>
            <a:endParaRPr lang="en-CA" dirty="0"/>
          </a:p>
        </p:txBody>
      </p:sp>
    </p:spTree>
    <p:extLst>
      <p:ext uri="{BB962C8B-B14F-4D97-AF65-F5344CB8AC3E}">
        <p14:creationId xmlns:p14="http://schemas.microsoft.com/office/powerpoint/2010/main" val="632703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D7A1-1222-484A-8938-51F6B7E79B22}"/>
              </a:ext>
            </a:extLst>
          </p:cNvPr>
          <p:cNvSpPr>
            <a:spLocks noGrp="1"/>
          </p:cNvSpPr>
          <p:nvPr>
            <p:ph type="title"/>
          </p:nvPr>
        </p:nvSpPr>
        <p:spPr/>
        <p:txBody>
          <a:bodyPr/>
          <a:lstStyle/>
          <a:p>
            <a:r>
              <a:rPr lang="en-CA" dirty="0"/>
              <a:t>Overview of DNSSEC</a:t>
            </a:r>
          </a:p>
        </p:txBody>
      </p:sp>
      <p:sp>
        <p:nvSpPr>
          <p:cNvPr id="3" name="Content Placeholder 2">
            <a:extLst>
              <a:ext uri="{FF2B5EF4-FFF2-40B4-BE49-F238E27FC236}">
                <a16:creationId xmlns:a16="http://schemas.microsoft.com/office/drawing/2014/main" id="{D9CC0871-ABC2-4623-918D-049D4F739BA2}"/>
              </a:ext>
            </a:extLst>
          </p:cNvPr>
          <p:cNvSpPr>
            <a:spLocks noGrp="1"/>
          </p:cNvSpPr>
          <p:nvPr>
            <p:ph sz="quarter" idx="10"/>
          </p:nvPr>
        </p:nvSpPr>
        <p:spPr/>
        <p:txBody>
          <a:bodyPr/>
          <a:lstStyle/>
          <a:p>
            <a:r>
              <a:rPr lang="en-CA" dirty="0">
                <a:solidFill>
                  <a:schemeClr val="tx1"/>
                </a:solidFill>
              </a:rPr>
              <a:t>DNSSEC secures responses to DNS requests by using digital signatures</a:t>
            </a:r>
          </a:p>
          <a:p>
            <a:r>
              <a:rPr lang="en-CA" dirty="0">
                <a:solidFill>
                  <a:schemeClr val="tx1"/>
                </a:solidFill>
              </a:rPr>
              <a:t>To deploy DNSSEC:</a:t>
            </a:r>
          </a:p>
          <a:p>
            <a:pPr marL="282575" indent="-282575">
              <a:buFont typeface="+mj-lt"/>
              <a:buAutoNum type="arabicPeriod"/>
            </a:pPr>
            <a:r>
              <a:rPr lang="en-US" dirty="0">
                <a:solidFill>
                  <a:schemeClr val="tx1"/>
                </a:solidFill>
              </a:rPr>
              <a:t>Sign the DNS zone</a:t>
            </a:r>
          </a:p>
          <a:p>
            <a:pPr marL="282575" indent="-282575">
              <a:buFont typeface="+mj-lt"/>
              <a:buAutoNum type="arabicPeriod"/>
            </a:pPr>
            <a:r>
              <a:rPr lang="en-US" dirty="0">
                <a:solidFill>
                  <a:schemeClr val="tx1"/>
                </a:solidFill>
              </a:rPr>
              <a:t>Configure the trust anchor distribution</a:t>
            </a:r>
          </a:p>
          <a:p>
            <a:pPr marL="282575" indent="-282575">
              <a:buFont typeface="+mj-lt"/>
              <a:buAutoNum type="arabicPeriod"/>
            </a:pPr>
            <a:r>
              <a:rPr lang="en-US" dirty="0">
                <a:solidFill>
                  <a:schemeClr val="tx1"/>
                </a:solidFill>
              </a:rPr>
              <a:t>Configure the name resolution policy table (NRPT) on client computers</a:t>
            </a:r>
          </a:p>
          <a:p>
            <a:endParaRPr lang="en-CA" dirty="0">
              <a:solidFill>
                <a:schemeClr val="tx1"/>
              </a:solidFill>
            </a:endParaRPr>
          </a:p>
        </p:txBody>
      </p:sp>
      <p:graphicFrame>
        <p:nvGraphicFramePr>
          <p:cNvPr id="4" name="Table 4">
            <a:extLst>
              <a:ext uri="{FF2B5EF4-FFF2-40B4-BE49-F238E27FC236}">
                <a16:creationId xmlns:a16="http://schemas.microsoft.com/office/drawing/2014/main" id="{136B08A4-4022-446D-99F1-F0387A0FE410}"/>
              </a:ext>
            </a:extLst>
          </p:cNvPr>
          <p:cNvGraphicFramePr>
            <a:graphicFrameLocks noGrp="1"/>
          </p:cNvGraphicFramePr>
          <p:nvPr>
            <p:extLst>
              <p:ext uri="{D42A27DB-BD31-4B8C-83A1-F6EECF244321}">
                <p14:modId xmlns:p14="http://schemas.microsoft.com/office/powerpoint/2010/main" val="744015873"/>
              </p:ext>
            </p:extLst>
          </p:nvPr>
        </p:nvGraphicFramePr>
        <p:xfrm>
          <a:off x="465138" y="4004469"/>
          <a:ext cx="8198802" cy="2225040"/>
        </p:xfrm>
        <a:graphic>
          <a:graphicData uri="http://schemas.openxmlformats.org/drawingml/2006/table">
            <a:tbl>
              <a:tblPr firstRow="1" bandRow="1">
                <a:tableStyleId>{7E9639D4-E3E2-4D34-9284-5A2195B3D0D7}</a:tableStyleId>
              </a:tblPr>
              <a:tblGrid>
                <a:gridCol w="3516986">
                  <a:extLst>
                    <a:ext uri="{9D8B030D-6E8A-4147-A177-3AD203B41FA5}">
                      <a16:colId xmlns:a16="http://schemas.microsoft.com/office/drawing/2014/main" val="1723363753"/>
                    </a:ext>
                  </a:extLst>
                </a:gridCol>
                <a:gridCol w="4681816">
                  <a:extLst>
                    <a:ext uri="{9D8B030D-6E8A-4147-A177-3AD203B41FA5}">
                      <a16:colId xmlns:a16="http://schemas.microsoft.com/office/drawing/2014/main" val="3403673869"/>
                    </a:ext>
                  </a:extLst>
                </a:gridCol>
              </a:tblGrid>
              <a:tr h="370840">
                <a:tc>
                  <a:txBody>
                    <a:bodyPr/>
                    <a:lstStyle/>
                    <a:p>
                      <a:r>
                        <a:rPr lang="en-CA" dirty="0"/>
                        <a:t>DNSSEC resource record</a:t>
                      </a:r>
                    </a:p>
                  </a:txBody>
                  <a:tcPr/>
                </a:tc>
                <a:tc>
                  <a:txBody>
                    <a:bodyPr/>
                    <a:lstStyle/>
                    <a:p>
                      <a:r>
                        <a:rPr lang="en-CA" dirty="0"/>
                        <a:t>Purpose</a:t>
                      </a:r>
                    </a:p>
                  </a:txBody>
                  <a:tcPr/>
                </a:tc>
                <a:extLst>
                  <a:ext uri="{0D108BD9-81ED-4DB2-BD59-A6C34878D82A}">
                    <a16:rowId xmlns:a16="http://schemas.microsoft.com/office/drawing/2014/main" val="4193344855"/>
                  </a:ext>
                </a:extLst>
              </a:tr>
              <a:tr h="370840">
                <a:tc>
                  <a:txBody>
                    <a:bodyPr/>
                    <a:lstStyle/>
                    <a:p>
                      <a:r>
                        <a:rPr lang="en-CA" dirty="0"/>
                        <a:t>RRSIG</a:t>
                      </a:r>
                    </a:p>
                  </a:txBody>
                  <a:tcPr/>
                </a:tc>
                <a:tc>
                  <a:txBody>
                    <a:bodyPr/>
                    <a:lstStyle/>
                    <a:p>
                      <a:r>
                        <a:rPr lang="en-CA" dirty="0"/>
                        <a:t>Signature for a set of records</a:t>
                      </a:r>
                    </a:p>
                  </a:txBody>
                  <a:tcPr/>
                </a:tc>
                <a:extLst>
                  <a:ext uri="{0D108BD9-81ED-4DB2-BD59-A6C34878D82A}">
                    <a16:rowId xmlns:a16="http://schemas.microsoft.com/office/drawing/2014/main" val="2367682775"/>
                  </a:ext>
                </a:extLst>
              </a:tr>
              <a:tr h="370840">
                <a:tc>
                  <a:txBody>
                    <a:bodyPr/>
                    <a:lstStyle/>
                    <a:p>
                      <a:r>
                        <a:rPr lang="en-CA" dirty="0"/>
                        <a:t>DNSKEY</a:t>
                      </a:r>
                    </a:p>
                  </a:txBody>
                  <a:tcPr/>
                </a:tc>
                <a:tc>
                  <a:txBody>
                    <a:bodyPr/>
                    <a:lstStyle/>
                    <a:p>
                      <a:r>
                        <a:rPr lang="en-CA" dirty="0"/>
                        <a:t>Publishes the public key for a zone </a:t>
                      </a:r>
                    </a:p>
                  </a:txBody>
                  <a:tcPr/>
                </a:tc>
                <a:extLst>
                  <a:ext uri="{0D108BD9-81ED-4DB2-BD59-A6C34878D82A}">
                    <a16:rowId xmlns:a16="http://schemas.microsoft.com/office/drawing/2014/main" val="2647545565"/>
                  </a:ext>
                </a:extLst>
              </a:tr>
              <a:tr h="370840">
                <a:tc>
                  <a:txBody>
                    <a:bodyPr/>
                    <a:lstStyle/>
                    <a:p>
                      <a:r>
                        <a:rPr lang="en-CA" dirty="0"/>
                        <a:t>NSEC</a:t>
                      </a:r>
                    </a:p>
                  </a:txBody>
                  <a:tcPr/>
                </a:tc>
                <a:tc>
                  <a:txBody>
                    <a:bodyPr/>
                    <a:lstStyle/>
                    <a:p>
                      <a:r>
                        <a:rPr lang="en-CA" dirty="0"/>
                        <a:t>Authenticates a non-response</a:t>
                      </a:r>
                    </a:p>
                  </a:txBody>
                  <a:tcPr/>
                </a:tc>
                <a:extLst>
                  <a:ext uri="{0D108BD9-81ED-4DB2-BD59-A6C34878D82A}">
                    <a16:rowId xmlns:a16="http://schemas.microsoft.com/office/drawing/2014/main" val="1309902472"/>
                  </a:ext>
                </a:extLst>
              </a:tr>
              <a:tr h="370840">
                <a:tc>
                  <a:txBody>
                    <a:bodyPr/>
                    <a:lstStyle/>
                    <a:p>
                      <a:r>
                        <a:rPr lang="en-CA" dirty="0"/>
                        <a:t>NSEC3</a:t>
                      </a:r>
                    </a:p>
                  </a:txBody>
                  <a:tcPr/>
                </a:tc>
                <a:tc>
                  <a:txBody>
                    <a:bodyPr/>
                    <a:lstStyle/>
                    <a:p>
                      <a:r>
                        <a:rPr lang="en-CA" dirty="0"/>
                        <a:t>Hash of the NSEC record</a:t>
                      </a:r>
                    </a:p>
                  </a:txBody>
                  <a:tcPr/>
                </a:tc>
                <a:extLst>
                  <a:ext uri="{0D108BD9-81ED-4DB2-BD59-A6C34878D82A}">
                    <a16:rowId xmlns:a16="http://schemas.microsoft.com/office/drawing/2014/main" val="385121326"/>
                  </a:ext>
                </a:extLst>
              </a:tr>
              <a:tr h="370840">
                <a:tc>
                  <a:txBody>
                    <a:bodyPr/>
                    <a:lstStyle/>
                    <a:p>
                      <a:r>
                        <a:rPr lang="en-CA" dirty="0"/>
                        <a:t>DS</a:t>
                      </a:r>
                    </a:p>
                  </a:txBody>
                  <a:tcPr/>
                </a:tc>
                <a:tc>
                  <a:txBody>
                    <a:bodyPr/>
                    <a:lstStyle/>
                    <a:p>
                      <a:r>
                        <a:rPr lang="en-CA" dirty="0"/>
                        <a:t>Supports delegation to a child zone</a:t>
                      </a:r>
                    </a:p>
                  </a:txBody>
                  <a:tcPr/>
                </a:tc>
                <a:extLst>
                  <a:ext uri="{0D108BD9-81ED-4DB2-BD59-A6C34878D82A}">
                    <a16:rowId xmlns:a16="http://schemas.microsoft.com/office/drawing/2014/main" val="4075176989"/>
                  </a:ext>
                </a:extLst>
              </a:tr>
            </a:tbl>
          </a:graphicData>
        </a:graphic>
      </p:graphicFrame>
    </p:spTree>
    <p:extLst>
      <p:ext uri="{BB962C8B-B14F-4D97-AF65-F5344CB8AC3E}">
        <p14:creationId xmlns:p14="http://schemas.microsoft.com/office/powerpoint/2010/main" val="56210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2: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216288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DE417-25FF-47EE-BE02-3C7DB0F65F5C}"/>
              </a:ext>
            </a:extLst>
          </p:cNvPr>
          <p:cNvSpPr>
            <a:spLocks noGrp="1"/>
          </p:cNvSpPr>
          <p:nvPr>
            <p:ph type="title"/>
          </p:nvPr>
        </p:nvSpPr>
        <p:spPr/>
        <p:txBody>
          <a:bodyPr/>
          <a:lstStyle/>
          <a:p>
            <a:r>
              <a:rPr lang="en-CA" dirty="0"/>
              <a:t>Lesson 3: Deploying and managing IPAM</a:t>
            </a:r>
          </a:p>
        </p:txBody>
      </p:sp>
    </p:spTree>
    <p:extLst>
      <p:ext uri="{BB962C8B-B14F-4D97-AF65-F5344CB8AC3E}">
        <p14:creationId xmlns:p14="http://schemas.microsoft.com/office/powerpoint/2010/main" val="1438051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8F75FD-0964-466E-ABB8-9C01E3E8D6C2}"/>
              </a:ext>
            </a:extLst>
          </p:cNvPr>
          <p:cNvSpPr>
            <a:spLocks noGrp="1"/>
          </p:cNvSpPr>
          <p:nvPr>
            <p:ph type="title"/>
          </p:nvPr>
        </p:nvSpPr>
        <p:spPr/>
        <p:txBody>
          <a:bodyPr/>
          <a:lstStyle/>
          <a:p>
            <a:r>
              <a:rPr lang="en-CA" dirty="0"/>
              <a:t>Lesson 3 overview</a:t>
            </a:r>
          </a:p>
        </p:txBody>
      </p:sp>
      <p:sp>
        <p:nvSpPr>
          <p:cNvPr id="4" name="Content Placeholder 3">
            <a:extLst>
              <a:ext uri="{FF2B5EF4-FFF2-40B4-BE49-F238E27FC236}">
                <a16:creationId xmlns:a16="http://schemas.microsoft.com/office/drawing/2014/main" id="{383FE5F6-C899-4F9B-89A1-65F5752EDC20}"/>
              </a:ext>
            </a:extLst>
          </p:cNvPr>
          <p:cNvSpPr>
            <a:spLocks noGrp="1"/>
          </p:cNvSpPr>
          <p:nvPr>
            <p:ph sz="quarter" idx="10"/>
          </p:nvPr>
        </p:nvSpPr>
        <p:spPr/>
        <p:txBody>
          <a:bodyPr/>
          <a:lstStyle/>
          <a:p>
            <a:r>
              <a:rPr lang="en-CA" dirty="0"/>
              <a:t>Topics:</a:t>
            </a:r>
          </a:p>
          <a:p>
            <a:pPr lvl="1"/>
            <a:r>
              <a:rPr lang="en-CA" dirty="0"/>
              <a:t>What is IPAM?</a:t>
            </a:r>
          </a:p>
          <a:p>
            <a:pPr lvl="1"/>
            <a:r>
              <a:rPr lang="en-CA" dirty="0"/>
              <a:t>IPAM deployment requirements</a:t>
            </a:r>
          </a:p>
          <a:p>
            <a:pPr lvl="1"/>
            <a:r>
              <a:rPr lang="en-CA" dirty="0"/>
              <a:t>Process for deploying IPAM</a:t>
            </a:r>
          </a:p>
          <a:p>
            <a:pPr lvl="1"/>
            <a:r>
              <a:rPr lang="en-CA" dirty="0"/>
              <a:t>Demonstration: Install the IPAM role (optional)</a:t>
            </a:r>
          </a:p>
          <a:p>
            <a:pPr lvl="1"/>
            <a:r>
              <a:rPr lang="en-CA" dirty="0"/>
              <a:t>Administer IPAM</a:t>
            </a:r>
          </a:p>
          <a:p>
            <a:pPr lvl="1"/>
            <a:r>
              <a:rPr lang="en-CA" dirty="0"/>
              <a:t>Configure IPAM options</a:t>
            </a:r>
          </a:p>
          <a:p>
            <a:pPr lvl="1"/>
            <a:r>
              <a:rPr lang="en-CA" dirty="0"/>
              <a:t>Manage DNS zones with IPAM</a:t>
            </a:r>
          </a:p>
          <a:p>
            <a:pPr lvl="1"/>
            <a:r>
              <a:rPr lang="en-CA" dirty="0"/>
              <a:t>Configure DHCP servers with IPAM</a:t>
            </a:r>
          </a:p>
          <a:p>
            <a:pPr lvl="1"/>
            <a:r>
              <a:rPr lang="en-CA" dirty="0"/>
              <a:t>Use IPAM to manage IP addressing</a:t>
            </a:r>
          </a:p>
        </p:txBody>
      </p:sp>
    </p:spTree>
    <p:extLst>
      <p:ext uri="{BB962C8B-B14F-4D97-AF65-F5344CB8AC3E}">
        <p14:creationId xmlns:p14="http://schemas.microsoft.com/office/powerpoint/2010/main" val="3637441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C7CA-72F1-45CF-BBFC-E439D6C4B18F}"/>
              </a:ext>
            </a:extLst>
          </p:cNvPr>
          <p:cNvSpPr>
            <a:spLocks noGrp="1"/>
          </p:cNvSpPr>
          <p:nvPr>
            <p:ph type="title"/>
          </p:nvPr>
        </p:nvSpPr>
        <p:spPr/>
        <p:txBody>
          <a:bodyPr/>
          <a:lstStyle/>
          <a:p>
            <a:r>
              <a:rPr lang="en-CA" dirty="0"/>
              <a:t>What is IPAM?</a:t>
            </a:r>
          </a:p>
        </p:txBody>
      </p:sp>
      <p:sp>
        <p:nvSpPr>
          <p:cNvPr id="3" name="Content Placeholder 2">
            <a:extLst>
              <a:ext uri="{FF2B5EF4-FFF2-40B4-BE49-F238E27FC236}">
                <a16:creationId xmlns:a16="http://schemas.microsoft.com/office/drawing/2014/main" id="{112823B5-A67E-4111-8F51-CD82ED67A5EE}"/>
              </a:ext>
            </a:extLst>
          </p:cNvPr>
          <p:cNvSpPr>
            <a:spLocks noGrp="1"/>
          </p:cNvSpPr>
          <p:nvPr>
            <p:ph sz="quarter" idx="10"/>
          </p:nvPr>
        </p:nvSpPr>
        <p:spPr/>
        <p:txBody>
          <a:bodyPr/>
          <a:lstStyle/>
          <a:p>
            <a:r>
              <a:rPr lang="en-CA" dirty="0"/>
              <a:t>Use IPAM to:</a:t>
            </a:r>
          </a:p>
          <a:p>
            <a:pPr lvl="1"/>
            <a:r>
              <a:rPr lang="en-CA" dirty="0"/>
              <a:t>Discover, audit, and manage IP address space</a:t>
            </a:r>
          </a:p>
          <a:p>
            <a:pPr lvl="1"/>
            <a:r>
              <a:rPr lang="en-CA" dirty="0"/>
              <a:t>Monitor and administer DHCP</a:t>
            </a:r>
          </a:p>
          <a:p>
            <a:pPr lvl="1"/>
            <a:r>
              <a:rPr lang="en-CA" dirty="0"/>
              <a:t>Monitor and administer DNS</a:t>
            </a:r>
          </a:p>
          <a:p>
            <a:pPr lvl="1"/>
            <a:r>
              <a:rPr lang="en-CA" dirty="0"/>
              <a:t>Collect sign-in statistics from domain controllers and network policy servers</a:t>
            </a:r>
          </a:p>
          <a:p>
            <a:r>
              <a:rPr lang="en-CA" dirty="0"/>
              <a:t>Data can be stored in:</a:t>
            </a:r>
          </a:p>
          <a:p>
            <a:pPr lvl="1"/>
            <a:r>
              <a:rPr lang="en-CA" dirty="0"/>
              <a:t>Windows Internal Database</a:t>
            </a:r>
          </a:p>
          <a:p>
            <a:pPr lvl="1"/>
            <a:r>
              <a:rPr lang="en-CA" dirty="0"/>
              <a:t>Microsoft SQL Server database</a:t>
            </a:r>
          </a:p>
        </p:txBody>
      </p:sp>
    </p:spTree>
    <p:extLst>
      <p:ext uri="{BB962C8B-B14F-4D97-AF65-F5344CB8AC3E}">
        <p14:creationId xmlns:p14="http://schemas.microsoft.com/office/powerpoint/2010/main" val="724616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FBD2-80F3-456F-A627-CE73644CD1F3}"/>
              </a:ext>
            </a:extLst>
          </p:cNvPr>
          <p:cNvSpPr>
            <a:spLocks noGrp="1"/>
          </p:cNvSpPr>
          <p:nvPr>
            <p:ph type="title"/>
          </p:nvPr>
        </p:nvSpPr>
        <p:spPr/>
        <p:txBody>
          <a:bodyPr/>
          <a:lstStyle/>
          <a:p>
            <a:r>
              <a:rPr lang="en-CA" dirty="0"/>
              <a:t>IPAM deployment requirements</a:t>
            </a:r>
          </a:p>
        </p:txBody>
      </p:sp>
      <p:sp>
        <p:nvSpPr>
          <p:cNvPr id="3" name="Content Placeholder 2">
            <a:extLst>
              <a:ext uri="{FF2B5EF4-FFF2-40B4-BE49-F238E27FC236}">
                <a16:creationId xmlns:a16="http://schemas.microsoft.com/office/drawing/2014/main" id="{F2D633EB-E40B-4449-A21D-3CC0A94538D5}"/>
              </a:ext>
            </a:extLst>
          </p:cNvPr>
          <p:cNvSpPr>
            <a:spLocks noGrp="1"/>
          </p:cNvSpPr>
          <p:nvPr>
            <p:ph sz="quarter" idx="10"/>
          </p:nvPr>
        </p:nvSpPr>
        <p:spPr/>
        <p:txBody>
          <a:bodyPr/>
          <a:lstStyle/>
          <a:p>
            <a:r>
              <a:rPr lang="en-CA" dirty="0">
                <a:solidFill>
                  <a:schemeClr val="tx1"/>
                </a:solidFill>
              </a:rPr>
              <a:t>The IPAM server:</a:t>
            </a:r>
          </a:p>
          <a:p>
            <a:pPr lvl="1"/>
            <a:r>
              <a:rPr lang="en-CA" dirty="0">
                <a:solidFill>
                  <a:schemeClr val="tx1"/>
                </a:solidFill>
              </a:rPr>
              <a:t>Performs data collection</a:t>
            </a:r>
          </a:p>
          <a:p>
            <a:pPr lvl="1"/>
            <a:r>
              <a:rPr lang="en-CA" dirty="0">
                <a:solidFill>
                  <a:schemeClr val="tx1"/>
                </a:solidFill>
              </a:rPr>
              <a:t>Hosts the data collection database</a:t>
            </a:r>
          </a:p>
          <a:p>
            <a:r>
              <a:rPr lang="en-CA" dirty="0">
                <a:solidFill>
                  <a:schemeClr val="tx1"/>
                </a:solidFill>
              </a:rPr>
              <a:t>The IPAM client:</a:t>
            </a:r>
          </a:p>
          <a:p>
            <a:pPr lvl="1"/>
            <a:r>
              <a:rPr lang="en-CA" dirty="0">
                <a:solidFill>
                  <a:schemeClr val="tx1"/>
                </a:solidFill>
              </a:rPr>
              <a:t>Provides a user interface for management</a:t>
            </a:r>
          </a:p>
          <a:p>
            <a:pPr marL="0" lvl="1" indent="0">
              <a:spcBef>
                <a:spcPts val="1200"/>
              </a:spcBef>
              <a:buNone/>
            </a:pPr>
            <a:r>
              <a:rPr lang="en-CA" dirty="0">
                <a:solidFill>
                  <a:schemeClr val="tx1"/>
                </a:solidFill>
              </a:rPr>
              <a:t>IPAM topology can be centralized, distributed, or hybrid</a:t>
            </a:r>
          </a:p>
          <a:p>
            <a:r>
              <a:rPr lang="en-CA" dirty="0">
                <a:solidFill>
                  <a:schemeClr val="tx1"/>
                </a:solidFill>
              </a:rPr>
              <a:t>IPAM server requirements include:</a:t>
            </a:r>
          </a:p>
          <a:p>
            <a:pPr lvl="1"/>
            <a:r>
              <a:rPr lang="en-CA" dirty="0">
                <a:solidFill>
                  <a:schemeClr val="tx1"/>
                </a:solidFill>
              </a:rPr>
              <a:t>Must be a domain member</a:t>
            </a:r>
          </a:p>
          <a:p>
            <a:pPr lvl="1"/>
            <a:r>
              <a:rPr lang="en-CA" dirty="0">
                <a:solidFill>
                  <a:schemeClr val="tx1"/>
                </a:solidFill>
              </a:rPr>
              <a:t>Should be a single-purpose server</a:t>
            </a:r>
          </a:p>
          <a:p>
            <a:pPr lvl="1"/>
            <a:r>
              <a:rPr lang="en-CA" dirty="0">
                <a:solidFill>
                  <a:schemeClr val="tx1"/>
                </a:solidFill>
              </a:rPr>
              <a:t>Must have sufficient data storage</a:t>
            </a:r>
          </a:p>
        </p:txBody>
      </p:sp>
    </p:spTree>
    <p:extLst>
      <p:ext uri="{BB962C8B-B14F-4D97-AF65-F5344CB8AC3E}">
        <p14:creationId xmlns:p14="http://schemas.microsoft.com/office/powerpoint/2010/main" val="2396411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869A-A01A-4D7E-B31D-A141D305BD84}"/>
              </a:ext>
            </a:extLst>
          </p:cNvPr>
          <p:cNvSpPr>
            <a:spLocks noGrp="1"/>
          </p:cNvSpPr>
          <p:nvPr>
            <p:ph type="title"/>
          </p:nvPr>
        </p:nvSpPr>
        <p:spPr/>
        <p:txBody>
          <a:bodyPr/>
          <a:lstStyle/>
          <a:p>
            <a:r>
              <a:rPr lang="en-CA" dirty="0"/>
              <a:t>Process for deploying IPAM</a:t>
            </a:r>
          </a:p>
        </p:txBody>
      </p:sp>
      <p:sp>
        <p:nvSpPr>
          <p:cNvPr id="3" name="Content Placeholder 2">
            <a:extLst>
              <a:ext uri="{FF2B5EF4-FFF2-40B4-BE49-F238E27FC236}">
                <a16:creationId xmlns:a16="http://schemas.microsoft.com/office/drawing/2014/main" id="{1857A627-8D2C-4213-9547-1406ED23A118}"/>
              </a:ext>
            </a:extLst>
          </p:cNvPr>
          <p:cNvSpPr>
            <a:spLocks noGrp="1"/>
          </p:cNvSpPr>
          <p:nvPr>
            <p:ph sz="quarter" idx="10"/>
          </p:nvPr>
        </p:nvSpPr>
        <p:spPr/>
        <p:txBody>
          <a:bodyPr/>
          <a:lstStyle/>
          <a:p>
            <a:r>
              <a:rPr lang="en-CA" dirty="0"/>
              <a:t>To install and configure IPAM servers after selecting a deployment topology:</a:t>
            </a:r>
          </a:p>
          <a:p>
            <a:pPr marL="457200" indent="-457200">
              <a:buFont typeface="+mj-lt"/>
              <a:buAutoNum type="arabicPeriod"/>
            </a:pPr>
            <a:r>
              <a:rPr lang="en-CA" dirty="0"/>
              <a:t>Install the IPAM Server feature</a:t>
            </a:r>
          </a:p>
          <a:p>
            <a:pPr marL="457200" indent="-457200">
              <a:buFont typeface="+mj-lt"/>
              <a:buAutoNum type="arabicPeriod"/>
            </a:pPr>
            <a:r>
              <a:rPr lang="en-CA" dirty="0"/>
              <a:t>Provision the IPAM servers</a:t>
            </a:r>
          </a:p>
          <a:p>
            <a:pPr marL="457200" indent="-457200">
              <a:buFont typeface="+mj-lt"/>
              <a:buAutoNum type="arabicPeriod"/>
            </a:pPr>
            <a:r>
              <a:rPr lang="en-CA" dirty="0">
                <a:solidFill>
                  <a:schemeClr val="tx1"/>
                </a:solidFill>
              </a:rPr>
              <a:t>Configure and run server discovery</a:t>
            </a:r>
          </a:p>
          <a:p>
            <a:pPr marL="457200" indent="-457200">
              <a:buFont typeface="+mj-lt"/>
              <a:buAutoNum type="arabicPeriod"/>
            </a:pPr>
            <a:r>
              <a:rPr lang="en-CA" dirty="0"/>
              <a:t>Choose and manage the discovered servers</a:t>
            </a:r>
          </a:p>
          <a:p>
            <a:r>
              <a:rPr lang="en-CA" dirty="0"/>
              <a:t>Install the IPAM client from </a:t>
            </a:r>
            <a:r>
              <a:rPr lang="en-CA" b="1" dirty="0"/>
              <a:t>Remote Server Administration Tools</a:t>
            </a:r>
          </a:p>
        </p:txBody>
      </p:sp>
    </p:spTree>
    <p:extLst>
      <p:ext uri="{BB962C8B-B14F-4D97-AF65-F5344CB8AC3E}">
        <p14:creationId xmlns:p14="http://schemas.microsoft.com/office/powerpoint/2010/main" val="105654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1: Deploying and managing DHCP</a:t>
            </a:r>
          </a:p>
        </p:txBody>
      </p:sp>
    </p:spTree>
    <p:extLst>
      <p:ext uri="{BB962C8B-B14F-4D97-AF65-F5344CB8AC3E}">
        <p14:creationId xmlns:p14="http://schemas.microsoft.com/office/powerpoint/2010/main" val="2152712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93E8-01CB-4575-A72F-723C2C1BC0C1}"/>
              </a:ext>
            </a:extLst>
          </p:cNvPr>
          <p:cNvSpPr>
            <a:spLocks noGrp="1"/>
          </p:cNvSpPr>
          <p:nvPr>
            <p:ph type="ctrTitle"/>
          </p:nvPr>
        </p:nvSpPr>
        <p:spPr>
          <a:xfrm>
            <a:off x="438912" y="2072640"/>
            <a:ext cx="5541264" cy="2343912"/>
          </a:xfrm>
        </p:spPr>
        <p:txBody>
          <a:bodyPr/>
          <a:lstStyle/>
          <a:p>
            <a:r>
              <a:rPr lang="en-CA" dirty="0"/>
              <a:t>Demonstration: Install the IPAM role</a:t>
            </a:r>
          </a:p>
        </p:txBody>
      </p:sp>
      <p:sp>
        <p:nvSpPr>
          <p:cNvPr id="3" name="Content Placeholder 2">
            <a:extLst>
              <a:ext uri="{FF2B5EF4-FFF2-40B4-BE49-F238E27FC236}">
                <a16:creationId xmlns:a16="http://schemas.microsoft.com/office/drawing/2014/main" id="{02D17B14-FFF6-4A0E-A818-9CD887CA2E28}"/>
              </a:ext>
            </a:extLst>
          </p:cNvPr>
          <p:cNvSpPr>
            <a:spLocks noGrp="1"/>
          </p:cNvSpPr>
          <p:nvPr>
            <p:ph type="subTitle" idx="1"/>
          </p:nvPr>
        </p:nvSpPr>
        <p:spPr>
          <a:xfrm>
            <a:off x="438912" y="4434840"/>
            <a:ext cx="5541264" cy="2343912"/>
          </a:xfrm>
        </p:spPr>
        <p:txBody>
          <a:bodyPr/>
          <a:lstStyle/>
          <a:p>
            <a:r>
              <a:rPr lang="en-CA" b="1" dirty="0"/>
              <a:t>Install the IPAM Server feature</a:t>
            </a:r>
          </a:p>
          <a:p>
            <a:r>
              <a:rPr lang="en-CA" b="1" dirty="0"/>
              <a:t>Install the IPAM Client feature</a:t>
            </a:r>
          </a:p>
          <a:p>
            <a:r>
              <a:rPr lang="en-CA" b="1" dirty="0"/>
              <a:t>Provision the IPAM server</a:t>
            </a:r>
          </a:p>
          <a:p>
            <a:r>
              <a:rPr lang="en-CA" b="1" dirty="0"/>
              <a:t>Create the IPAM GPOs</a:t>
            </a:r>
          </a:p>
          <a:p>
            <a:r>
              <a:rPr lang="en-CA" b="1" dirty="0"/>
              <a:t>Add the server to IPAM and view IPAM data</a:t>
            </a:r>
          </a:p>
          <a:p>
            <a:pPr marL="0" indent="0">
              <a:buNone/>
            </a:pPr>
            <a:endParaRPr lang="en-US" dirty="0"/>
          </a:p>
          <a:p>
            <a:endParaRPr lang="en-US" dirty="0"/>
          </a:p>
        </p:txBody>
      </p:sp>
    </p:spTree>
    <p:extLst>
      <p:ext uri="{BB962C8B-B14F-4D97-AF65-F5344CB8AC3E}">
        <p14:creationId xmlns:p14="http://schemas.microsoft.com/office/powerpoint/2010/main" val="964278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80F4-722D-4DC4-AFCA-B13FC45AA362}"/>
              </a:ext>
            </a:extLst>
          </p:cNvPr>
          <p:cNvSpPr>
            <a:spLocks noGrp="1"/>
          </p:cNvSpPr>
          <p:nvPr>
            <p:ph type="title"/>
          </p:nvPr>
        </p:nvSpPr>
        <p:spPr/>
        <p:txBody>
          <a:bodyPr/>
          <a:lstStyle/>
          <a:p>
            <a:r>
              <a:rPr lang="en-CA" dirty="0"/>
              <a:t>Demonstration: Install the IPAM role (slide 2 of 2)</a:t>
            </a:r>
            <a:endParaRPr lang="en-US" dirty="0"/>
          </a:p>
        </p:txBody>
      </p:sp>
    </p:spTree>
    <p:extLst>
      <p:ext uri="{BB962C8B-B14F-4D97-AF65-F5344CB8AC3E}">
        <p14:creationId xmlns:p14="http://schemas.microsoft.com/office/powerpoint/2010/main" val="2319718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E418-2BC3-4E38-BDAB-6E360DFE0060}"/>
              </a:ext>
            </a:extLst>
          </p:cNvPr>
          <p:cNvSpPr>
            <a:spLocks noGrp="1"/>
          </p:cNvSpPr>
          <p:nvPr>
            <p:ph type="title"/>
          </p:nvPr>
        </p:nvSpPr>
        <p:spPr/>
        <p:txBody>
          <a:bodyPr/>
          <a:lstStyle/>
          <a:p>
            <a:r>
              <a:rPr lang="en-CA" dirty="0">
                <a:solidFill>
                  <a:schemeClr val="tx1"/>
                </a:solidFill>
              </a:rPr>
              <a:t>Administer IPAM</a:t>
            </a:r>
          </a:p>
        </p:txBody>
      </p:sp>
      <p:graphicFrame>
        <p:nvGraphicFramePr>
          <p:cNvPr id="12" name="Table 4">
            <a:extLst>
              <a:ext uri="{FF2B5EF4-FFF2-40B4-BE49-F238E27FC236}">
                <a16:creationId xmlns:a16="http://schemas.microsoft.com/office/drawing/2014/main" id="{FA53D423-714F-4862-83A1-27DE858CC12D}"/>
              </a:ext>
            </a:extLst>
          </p:cNvPr>
          <p:cNvGraphicFramePr>
            <a:graphicFrameLocks noGrp="1"/>
          </p:cNvGraphicFramePr>
          <p:nvPr>
            <p:ph sz="quarter" idx="10"/>
            <p:extLst>
              <p:ext uri="{D42A27DB-BD31-4B8C-83A1-F6EECF244321}">
                <p14:modId xmlns:p14="http://schemas.microsoft.com/office/powerpoint/2010/main" val="3704664168"/>
              </p:ext>
            </p:extLst>
          </p:nvPr>
        </p:nvGraphicFramePr>
        <p:xfrm>
          <a:off x="465138" y="1976438"/>
          <a:ext cx="11544839" cy="3708400"/>
        </p:xfrm>
        <a:graphic>
          <a:graphicData uri="http://schemas.openxmlformats.org/drawingml/2006/table">
            <a:tbl>
              <a:tblPr firstRow="1" bandRow="1">
                <a:tableStyleId>{7E9639D4-E3E2-4D34-9284-5A2195B3D0D7}</a:tableStyleId>
              </a:tblPr>
              <a:tblGrid>
                <a:gridCol w="4950555">
                  <a:extLst>
                    <a:ext uri="{9D8B030D-6E8A-4147-A177-3AD203B41FA5}">
                      <a16:colId xmlns:a16="http://schemas.microsoft.com/office/drawing/2014/main" val="696881225"/>
                    </a:ext>
                  </a:extLst>
                </a:gridCol>
                <a:gridCol w="6594284">
                  <a:extLst>
                    <a:ext uri="{9D8B030D-6E8A-4147-A177-3AD203B41FA5}">
                      <a16:colId xmlns:a16="http://schemas.microsoft.com/office/drawing/2014/main" val="65920405"/>
                    </a:ext>
                  </a:extLst>
                </a:gridCol>
              </a:tblGrid>
              <a:tr h="370840">
                <a:tc>
                  <a:txBody>
                    <a:bodyPr/>
                    <a:lstStyle/>
                    <a:p>
                      <a:r>
                        <a:rPr lang="en-CA" dirty="0">
                          <a:solidFill>
                            <a:schemeClr val="bg1"/>
                          </a:solidFill>
                        </a:rPr>
                        <a:t>IPAM security group</a:t>
                      </a:r>
                    </a:p>
                  </a:txBody>
                  <a:tcPr marL="92974" marR="92974"/>
                </a:tc>
                <a:tc>
                  <a:txBody>
                    <a:bodyPr/>
                    <a:lstStyle/>
                    <a:p>
                      <a:r>
                        <a:rPr lang="en-CA" dirty="0">
                          <a:solidFill>
                            <a:schemeClr val="bg1"/>
                          </a:solidFill>
                        </a:rPr>
                        <a:t>Description</a:t>
                      </a:r>
                    </a:p>
                  </a:txBody>
                  <a:tcPr marL="92974" marR="92974"/>
                </a:tc>
                <a:extLst>
                  <a:ext uri="{0D108BD9-81ED-4DB2-BD59-A6C34878D82A}">
                    <a16:rowId xmlns:a16="http://schemas.microsoft.com/office/drawing/2014/main" val="927167243"/>
                  </a:ext>
                </a:extLst>
              </a:tr>
              <a:tr h="370840">
                <a:tc>
                  <a:txBody>
                    <a:bodyPr/>
                    <a:lstStyle/>
                    <a:p>
                      <a:r>
                        <a:rPr lang="en-CA" dirty="0">
                          <a:solidFill>
                            <a:schemeClr val="tx1"/>
                          </a:solidFill>
                        </a:rPr>
                        <a:t>IPAM Administrators</a:t>
                      </a:r>
                    </a:p>
                  </a:txBody>
                  <a:tcPr marL="92974" marR="92974"/>
                </a:tc>
                <a:tc>
                  <a:txBody>
                    <a:bodyPr/>
                    <a:lstStyle/>
                    <a:p>
                      <a:r>
                        <a:rPr lang="en-CA" dirty="0">
                          <a:solidFill>
                            <a:schemeClr val="tx1"/>
                          </a:solidFill>
                        </a:rPr>
                        <a:t>View all IPAM data and manage all IPAM tasks</a:t>
                      </a:r>
                    </a:p>
                  </a:txBody>
                  <a:tcPr marL="92974" marR="92974"/>
                </a:tc>
                <a:extLst>
                  <a:ext uri="{0D108BD9-81ED-4DB2-BD59-A6C34878D82A}">
                    <a16:rowId xmlns:a16="http://schemas.microsoft.com/office/drawing/2014/main" val="2689231219"/>
                  </a:ext>
                </a:extLst>
              </a:tr>
              <a:tr h="370840">
                <a:tc>
                  <a:txBody>
                    <a:bodyPr/>
                    <a:lstStyle/>
                    <a:p>
                      <a:r>
                        <a:rPr lang="en-CA" dirty="0">
                          <a:solidFill>
                            <a:schemeClr val="tx1"/>
                          </a:solidFill>
                        </a:rPr>
                        <a:t>IPAM MSM Administrators</a:t>
                      </a:r>
                    </a:p>
                  </a:txBody>
                  <a:tcPr marL="92974" marR="92974"/>
                </a:tc>
                <a:tc>
                  <a:txBody>
                    <a:bodyPr/>
                    <a:lstStyle/>
                    <a:p>
                      <a:r>
                        <a:rPr lang="en-CA" dirty="0">
                          <a:solidFill>
                            <a:schemeClr val="tx1"/>
                          </a:solidFill>
                        </a:rPr>
                        <a:t>Manage DNS and DHCP servers</a:t>
                      </a:r>
                    </a:p>
                  </a:txBody>
                  <a:tcPr marL="92974" marR="92974"/>
                </a:tc>
                <a:extLst>
                  <a:ext uri="{0D108BD9-81ED-4DB2-BD59-A6C34878D82A}">
                    <a16:rowId xmlns:a16="http://schemas.microsoft.com/office/drawing/2014/main" val="526445044"/>
                  </a:ext>
                </a:extLst>
              </a:tr>
              <a:tr h="370840">
                <a:tc>
                  <a:txBody>
                    <a:bodyPr/>
                    <a:lstStyle/>
                    <a:p>
                      <a:r>
                        <a:rPr lang="en-CA" dirty="0">
                          <a:solidFill>
                            <a:schemeClr val="tx1"/>
                          </a:solidFill>
                        </a:rPr>
                        <a:t>IPAM DNS Administrators</a:t>
                      </a:r>
                    </a:p>
                  </a:txBody>
                  <a:tcPr marL="92974" marR="92974"/>
                </a:tc>
                <a:tc>
                  <a:txBody>
                    <a:bodyPr/>
                    <a:lstStyle/>
                    <a:p>
                      <a:r>
                        <a:rPr lang="en-CA" dirty="0">
                          <a:solidFill>
                            <a:schemeClr val="tx1"/>
                          </a:solidFill>
                        </a:rPr>
                        <a:t>Manage DNS servers, zones, and resource records</a:t>
                      </a:r>
                    </a:p>
                  </a:txBody>
                  <a:tcPr marL="92974" marR="92974"/>
                </a:tc>
                <a:extLst>
                  <a:ext uri="{0D108BD9-81ED-4DB2-BD59-A6C34878D82A}">
                    <a16:rowId xmlns:a16="http://schemas.microsoft.com/office/drawing/2014/main" val="761724866"/>
                  </a:ext>
                </a:extLst>
              </a:tr>
              <a:tr h="370840">
                <a:tc>
                  <a:txBody>
                    <a:bodyPr/>
                    <a:lstStyle/>
                    <a:p>
                      <a:r>
                        <a:rPr lang="en-CA" dirty="0">
                          <a:solidFill>
                            <a:schemeClr val="tx1"/>
                          </a:solidFill>
                        </a:rPr>
                        <a:t>IPAM Record Administrators</a:t>
                      </a:r>
                    </a:p>
                  </a:txBody>
                  <a:tcPr marL="92974" marR="92974"/>
                </a:tc>
                <a:tc>
                  <a:txBody>
                    <a:bodyPr/>
                    <a:lstStyle/>
                    <a:p>
                      <a:r>
                        <a:rPr lang="en-CA" dirty="0">
                          <a:solidFill>
                            <a:schemeClr val="tx1"/>
                          </a:solidFill>
                        </a:rPr>
                        <a:t>Manage DNS resource records</a:t>
                      </a:r>
                    </a:p>
                  </a:txBody>
                  <a:tcPr marL="92974" marR="92974"/>
                </a:tc>
                <a:extLst>
                  <a:ext uri="{0D108BD9-81ED-4DB2-BD59-A6C34878D82A}">
                    <a16:rowId xmlns:a16="http://schemas.microsoft.com/office/drawing/2014/main" val="1245383297"/>
                  </a:ext>
                </a:extLst>
              </a:tr>
              <a:tr h="370840">
                <a:tc>
                  <a:txBody>
                    <a:bodyPr/>
                    <a:lstStyle/>
                    <a:p>
                      <a:r>
                        <a:rPr lang="en-CA" dirty="0">
                          <a:solidFill>
                            <a:schemeClr val="tx1"/>
                          </a:solidFill>
                        </a:rPr>
                        <a:t>IPAM ASM Administrators</a:t>
                      </a:r>
                    </a:p>
                  </a:txBody>
                  <a:tcPr marL="92974" marR="92974"/>
                </a:tc>
                <a:tc>
                  <a:txBody>
                    <a:bodyPr/>
                    <a:lstStyle/>
                    <a:p>
                      <a:r>
                        <a:rPr lang="en-CA" dirty="0">
                          <a:solidFill>
                            <a:schemeClr val="tx1"/>
                          </a:solidFill>
                        </a:rPr>
                        <a:t>Manage IP address spaces</a:t>
                      </a:r>
                    </a:p>
                  </a:txBody>
                  <a:tcPr marL="92974" marR="92974"/>
                </a:tc>
                <a:extLst>
                  <a:ext uri="{0D108BD9-81ED-4DB2-BD59-A6C34878D82A}">
                    <a16:rowId xmlns:a16="http://schemas.microsoft.com/office/drawing/2014/main" val="197674602"/>
                  </a:ext>
                </a:extLst>
              </a:tr>
              <a:tr h="370840">
                <a:tc>
                  <a:txBody>
                    <a:bodyPr/>
                    <a:lstStyle/>
                    <a:p>
                      <a:r>
                        <a:rPr lang="en-CA" dirty="0">
                          <a:solidFill>
                            <a:schemeClr val="tx1"/>
                          </a:solidFill>
                        </a:rPr>
                        <a:t>IPAM Address Record Administrators</a:t>
                      </a:r>
                    </a:p>
                  </a:txBody>
                  <a:tcPr marL="92974" marR="92974"/>
                </a:tc>
                <a:tc>
                  <a:txBody>
                    <a:bodyPr/>
                    <a:lstStyle/>
                    <a:p>
                      <a:r>
                        <a:rPr lang="en-CA" dirty="0">
                          <a:solidFill>
                            <a:schemeClr val="tx1"/>
                          </a:solidFill>
                        </a:rPr>
                        <a:t>Manage individual IP address records</a:t>
                      </a:r>
                    </a:p>
                  </a:txBody>
                  <a:tcPr marL="92974" marR="92974"/>
                </a:tc>
                <a:extLst>
                  <a:ext uri="{0D108BD9-81ED-4DB2-BD59-A6C34878D82A}">
                    <a16:rowId xmlns:a16="http://schemas.microsoft.com/office/drawing/2014/main" val="3226928198"/>
                  </a:ext>
                </a:extLst>
              </a:tr>
              <a:tr h="370840">
                <a:tc>
                  <a:txBody>
                    <a:bodyPr/>
                    <a:lstStyle/>
                    <a:p>
                      <a:r>
                        <a:rPr lang="en-CA" dirty="0">
                          <a:solidFill>
                            <a:schemeClr val="tx1"/>
                          </a:solidFill>
                        </a:rPr>
                        <a:t>IPAM DHCP Administrators</a:t>
                      </a:r>
                    </a:p>
                  </a:txBody>
                  <a:tcPr marL="92974" marR="92974"/>
                </a:tc>
                <a:tc>
                  <a:txBody>
                    <a:bodyPr/>
                    <a:lstStyle/>
                    <a:p>
                      <a:r>
                        <a:rPr lang="en-CA" dirty="0">
                          <a:solidFill>
                            <a:schemeClr val="tx1"/>
                          </a:solidFill>
                        </a:rPr>
                        <a:t>Manage DHCP servers and scopes</a:t>
                      </a:r>
                    </a:p>
                  </a:txBody>
                  <a:tcPr marL="92974" marR="92974"/>
                </a:tc>
                <a:extLst>
                  <a:ext uri="{0D108BD9-81ED-4DB2-BD59-A6C34878D82A}">
                    <a16:rowId xmlns:a16="http://schemas.microsoft.com/office/drawing/2014/main" val="2486634614"/>
                  </a:ext>
                </a:extLst>
              </a:tr>
              <a:tr h="370840">
                <a:tc>
                  <a:txBody>
                    <a:bodyPr/>
                    <a:lstStyle/>
                    <a:p>
                      <a:r>
                        <a:rPr lang="en-CA" dirty="0">
                          <a:solidFill>
                            <a:schemeClr val="tx1"/>
                          </a:solidFill>
                        </a:rPr>
                        <a:t>IPAM DHCP Scope Administrators</a:t>
                      </a:r>
                    </a:p>
                  </a:txBody>
                  <a:tcPr marL="92974" marR="92974"/>
                </a:tc>
                <a:tc>
                  <a:txBody>
                    <a:bodyPr/>
                    <a:lstStyle/>
                    <a:p>
                      <a:r>
                        <a:rPr lang="en-CA" dirty="0">
                          <a:solidFill>
                            <a:schemeClr val="tx1"/>
                          </a:solidFill>
                        </a:rPr>
                        <a:t>Manage DHCP scopes</a:t>
                      </a:r>
                    </a:p>
                  </a:txBody>
                  <a:tcPr marL="92974" marR="92974"/>
                </a:tc>
                <a:extLst>
                  <a:ext uri="{0D108BD9-81ED-4DB2-BD59-A6C34878D82A}">
                    <a16:rowId xmlns:a16="http://schemas.microsoft.com/office/drawing/2014/main" val="4121149141"/>
                  </a:ext>
                </a:extLst>
              </a:tr>
              <a:tr h="370840">
                <a:tc>
                  <a:txBody>
                    <a:bodyPr/>
                    <a:lstStyle/>
                    <a:p>
                      <a:r>
                        <a:rPr lang="en-CA" dirty="0">
                          <a:solidFill>
                            <a:schemeClr val="tx1"/>
                          </a:solidFill>
                        </a:rPr>
                        <a:t>IPAM DHCP Reservations Administrators</a:t>
                      </a:r>
                    </a:p>
                  </a:txBody>
                  <a:tcPr marL="92974" marR="92974"/>
                </a:tc>
                <a:tc>
                  <a:txBody>
                    <a:bodyPr/>
                    <a:lstStyle/>
                    <a:p>
                      <a:r>
                        <a:rPr lang="en-CA" dirty="0">
                          <a:solidFill>
                            <a:schemeClr val="tx1"/>
                          </a:solidFill>
                        </a:rPr>
                        <a:t>Manage DHCP reservations</a:t>
                      </a:r>
                    </a:p>
                  </a:txBody>
                  <a:tcPr marL="92974" marR="92974"/>
                </a:tc>
                <a:extLst>
                  <a:ext uri="{0D108BD9-81ED-4DB2-BD59-A6C34878D82A}">
                    <a16:rowId xmlns:a16="http://schemas.microsoft.com/office/drawing/2014/main" val="1307626067"/>
                  </a:ext>
                </a:extLst>
              </a:tr>
            </a:tbl>
          </a:graphicData>
        </a:graphic>
      </p:graphicFrame>
      <p:sp>
        <p:nvSpPr>
          <p:cNvPr id="8" name="Text Placeholder 7">
            <a:extLst>
              <a:ext uri="{FF2B5EF4-FFF2-40B4-BE49-F238E27FC236}">
                <a16:creationId xmlns:a16="http://schemas.microsoft.com/office/drawing/2014/main" id="{9393EAD8-62AF-44B8-898B-A96136B5BC63}"/>
              </a:ext>
            </a:extLst>
          </p:cNvPr>
          <p:cNvSpPr>
            <a:spLocks noGrp="1"/>
          </p:cNvSpPr>
          <p:nvPr>
            <p:ph type="body" sz="quarter" idx="11"/>
          </p:nvPr>
        </p:nvSpPr>
        <p:spPr/>
        <p:txBody>
          <a:bodyPr/>
          <a:lstStyle/>
          <a:p>
            <a:r>
              <a:rPr lang="en-CA" dirty="0">
                <a:solidFill>
                  <a:schemeClr val="tx1"/>
                </a:solidFill>
              </a:rPr>
              <a:t>IPAM uses role-based management composed of roles, access scopes, and access policies:</a:t>
            </a:r>
          </a:p>
        </p:txBody>
      </p:sp>
    </p:spTree>
    <p:extLst>
      <p:ext uri="{BB962C8B-B14F-4D97-AF65-F5344CB8AC3E}">
        <p14:creationId xmlns:p14="http://schemas.microsoft.com/office/powerpoint/2010/main" val="2067896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4FAB-0C4B-4130-8863-15BC67DB2B37}"/>
              </a:ext>
            </a:extLst>
          </p:cNvPr>
          <p:cNvSpPr>
            <a:spLocks noGrp="1"/>
          </p:cNvSpPr>
          <p:nvPr>
            <p:ph type="title"/>
          </p:nvPr>
        </p:nvSpPr>
        <p:spPr/>
        <p:txBody>
          <a:bodyPr/>
          <a:lstStyle/>
          <a:p>
            <a:r>
              <a:rPr lang="en-CA" dirty="0"/>
              <a:t>Configure IPAM options</a:t>
            </a:r>
          </a:p>
        </p:txBody>
      </p:sp>
      <p:sp>
        <p:nvSpPr>
          <p:cNvPr id="3" name="Content Placeholder 2">
            <a:extLst>
              <a:ext uri="{FF2B5EF4-FFF2-40B4-BE49-F238E27FC236}">
                <a16:creationId xmlns:a16="http://schemas.microsoft.com/office/drawing/2014/main" id="{FAF55200-269F-4AB4-AE90-46DF77868B17}"/>
              </a:ext>
            </a:extLst>
          </p:cNvPr>
          <p:cNvSpPr>
            <a:spLocks noGrp="1"/>
          </p:cNvSpPr>
          <p:nvPr>
            <p:ph sz="quarter" idx="10"/>
          </p:nvPr>
        </p:nvSpPr>
        <p:spPr/>
        <p:txBody>
          <a:bodyPr/>
          <a:lstStyle/>
          <a:p>
            <a:r>
              <a:rPr lang="en-CA" dirty="0"/>
              <a:t>GPO provisioning simplifies the configuration of managed servers and uses these GPOs:</a:t>
            </a:r>
          </a:p>
          <a:p>
            <a:pPr lvl="1"/>
            <a:r>
              <a:rPr lang="en-CA" dirty="0"/>
              <a:t>&lt;</a:t>
            </a:r>
            <a:r>
              <a:rPr lang="en-CA" i="1" dirty="0"/>
              <a:t>Prefix</a:t>
            </a:r>
            <a:r>
              <a:rPr lang="en-CA" dirty="0"/>
              <a:t>&gt;_DHCP</a:t>
            </a:r>
          </a:p>
          <a:p>
            <a:pPr lvl="1"/>
            <a:r>
              <a:rPr lang="en-CA" dirty="0"/>
              <a:t>&lt;</a:t>
            </a:r>
            <a:r>
              <a:rPr lang="en-CA" i="1" dirty="0"/>
              <a:t>Prefix</a:t>
            </a:r>
            <a:r>
              <a:rPr lang="en-CA" dirty="0"/>
              <a:t>&gt;_DNS</a:t>
            </a:r>
          </a:p>
          <a:p>
            <a:pPr lvl="1"/>
            <a:r>
              <a:rPr lang="en-CA" dirty="0"/>
              <a:t>&lt;</a:t>
            </a:r>
            <a:r>
              <a:rPr lang="en-CA" i="1" dirty="0"/>
              <a:t>Prefix</a:t>
            </a:r>
            <a:r>
              <a:rPr lang="en-CA" dirty="0"/>
              <a:t>&gt;_DC_NPS</a:t>
            </a:r>
          </a:p>
          <a:p>
            <a:r>
              <a:rPr lang="en-CA" dirty="0"/>
              <a:t>To create the GPOs, run the following command:</a:t>
            </a:r>
          </a:p>
          <a:p>
            <a:pPr marL="276415" lvl="2" indent="0">
              <a:buNone/>
            </a:pPr>
            <a:r>
              <a:rPr lang="en-CA" b="1" dirty="0">
                <a:latin typeface="Consolas" panose="020B0609020204030204" pitchFamily="49" charset="0"/>
              </a:rPr>
              <a:t>Invoke-IpamGpoProvisioning -Domain &lt;domain&gt; -GpoPrefixName  &lt;prefix&gt;</a:t>
            </a:r>
            <a:br>
              <a:rPr lang="en-CA" b="1" dirty="0">
                <a:latin typeface="Consolas" panose="020B0609020204030204" pitchFamily="49" charset="0"/>
              </a:rPr>
            </a:br>
            <a:r>
              <a:rPr lang="en-CA" b="1" dirty="0">
                <a:latin typeface="Consolas" panose="020B0609020204030204" pitchFamily="49" charset="0"/>
              </a:rPr>
              <a:t>-IpamServerFqdn &lt;IPAMServer&gt;</a:t>
            </a:r>
          </a:p>
          <a:p>
            <a:r>
              <a:rPr lang="en-CA" dirty="0"/>
              <a:t>Adding a managed server modifies security filtering on the GPOs</a:t>
            </a:r>
          </a:p>
        </p:txBody>
      </p:sp>
    </p:spTree>
    <p:extLst>
      <p:ext uri="{BB962C8B-B14F-4D97-AF65-F5344CB8AC3E}">
        <p14:creationId xmlns:p14="http://schemas.microsoft.com/office/powerpoint/2010/main" val="3602066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ECFD-3E48-4832-8A54-3C6D6CEA138E}"/>
              </a:ext>
            </a:extLst>
          </p:cNvPr>
          <p:cNvSpPr>
            <a:spLocks noGrp="1"/>
          </p:cNvSpPr>
          <p:nvPr>
            <p:ph type="title"/>
          </p:nvPr>
        </p:nvSpPr>
        <p:spPr/>
        <p:txBody>
          <a:bodyPr/>
          <a:lstStyle/>
          <a:p>
            <a:r>
              <a:rPr lang="en-CA" dirty="0"/>
              <a:t>Manage DNS zones with IPAM</a:t>
            </a:r>
          </a:p>
        </p:txBody>
      </p:sp>
      <p:sp>
        <p:nvSpPr>
          <p:cNvPr id="3" name="Content Placeholder 2">
            <a:extLst>
              <a:ext uri="{FF2B5EF4-FFF2-40B4-BE49-F238E27FC236}">
                <a16:creationId xmlns:a16="http://schemas.microsoft.com/office/drawing/2014/main" id="{683DE211-0E8C-475D-BDF5-3782FF525496}"/>
              </a:ext>
            </a:extLst>
          </p:cNvPr>
          <p:cNvSpPr>
            <a:spLocks noGrp="1"/>
          </p:cNvSpPr>
          <p:nvPr>
            <p:ph sz="quarter" idx="10"/>
          </p:nvPr>
        </p:nvSpPr>
        <p:spPr/>
        <p:txBody>
          <a:bodyPr/>
          <a:lstStyle/>
          <a:p>
            <a:r>
              <a:rPr lang="en-CA" dirty="0"/>
              <a:t>Use IPAM to:</a:t>
            </a:r>
          </a:p>
          <a:p>
            <a:pPr lvl="1"/>
            <a:r>
              <a:rPr lang="en-CA" dirty="0"/>
              <a:t>View DNS servers and zones</a:t>
            </a:r>
          </a:p>
          <a:p>
            <a:pPr lvl="1"/>
            <a:r>
              <a:rPr lang="en-CA" dirty="0"/>
              <a:t>Create new zones</a:t>
            </a:r>
          </a:p>
          <a:p>
            <a:pPr lvl="1"/>
            <a:r>
              <a:rPr lang="en-CA" dirty="0"/>
              <a:t>Create DNS records</a:t>
            </a:r>
          </a:p>
          <a:p>
            <a:pPr lvl="1"/>
            <a:r>
              <a:rPr lang="en-CA" dirty="0"/>
              <a:t>Manage conditional forwarders</a:t>
            </a:r>
          </a:p>
          <a:p>
            <a:pPr lvl="1"/>
            <a:r>
              <a:rPr lang="en-CA" dirty="0"/>
              <a:t>Open the DNS console for a managed server</a:t>
            </a:r>
          </a:p>
        </p:txBody>
      </p:sp>
    </p:spTree>
    <p:extLst>
      <p:ext uri="{BB962C8B-B14F-4D97-AF65-F5344CB8AC3E}">
        <p14:creationId xmlns:p14="http://schemas.microsoft.com/office/powerpoint/2010/main" val="3507895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DE29-E5F0-40F5-A5B8-1091845EF5E5}"/>
              </a:ext>
            </a:extLst>
          </p:cNvPr>
          <p:cNvSpPr>
            <a:spLocks noGrp="1"/>
          </p:cNvSpPr>
          <p:nvPr>
            <p:ph type="title"/>
          </p:nvPr>
        </p:nvSpPr>
        <p:spPr/>
        <p:txBody>
          <a:bodyPr/>
          <a:lstStyle/>
          <a:p>
            <a:r>
              <a:rPr lang="en-CA" dirty="0"/>
              <a:t>Configure DHCP servers with IPAM</a:t>
            </a:r>
          </a:p>
        </p:txBody>
      </p:sp>
      <p:sp>
        <p:nvSpPr>
          <p:cNvPr id="3" name="Content Placeholder 2">
            <a:extLst>
              <a:ext uri="{FF2B5EF4-FFF2-40B4-BE49-F238E27FC236}">
                <a16:creationId xmlns:a16="http://schemas.microsoft.com/office/drawing/2014/main" id="{3FD4DE0B-1A57-4EA3-AB5E-1E119C60FBF9}"/>
              </a:ext>
            </a:extLst>
          </p:cNvPr>
          <p:cNvSpPr>
            <a:spLocks noGrp="1"/>
          </p:cNvSpPr>
          <p:nvPr>
            <p:ph sz="quarter" idx="10"/>
          </p:nvPr>
        </p:nvSpPr>
        <p:spPr/>
        <p:txBody>
          <a:bodyPr/>
          <a:lstStyle/>
          <a:p>
            <a:r>
              <a:rPr lang="en-CA" dirty="0">
                <a:solidFill>
                  <a:schemeClr val="tx1"/>
                </a:solidFill>
              </a:rPr>
              <a:t>Use IPAM to configure DHCP servers by:</a:t>
            </a:r>
          </a:p>
          <a:p>
            <a:pPr lvl="1"/>
            <a:r>
              <a:rPr lang="en-CA" dirty="0">
                <a:solidFill>
                  <a:schemeClr val="tx1"/>
                </a:solidFill>
              </a:rPr>
              <a:t>Editing server properties such as logging and MAC address filtering</a:t>
            </a:r>
          </a:p>
          <a:p>
            <a:pPr lvl="1"/>
            <a:r>
              <a:rPr lang="en-CA" dirty="0">
                <a:solidFill>
                  <a:schemeClr val="tx1"/>
                </a:solidFill>
              </a:rPr>
              <a:t>Configuring server options</a:t>
            </a:r>
          </a:p>
          <a:p>
            <a:pPr lvl="1"/>
            <a:r>
              <a:rPr lang="en-CA" dirty="0">
                <a:solidFill>
                  <a:schemeClr val="tx1"/>
                </a:solidFill>
              </a:rPr>
              <a:t>Configuring and activating DHCP policies</a:t>
            </a:r>
          </a:p>
          <a:p>
            <a:pPr lvl="1"/>
            <a:r>
              <a:rPr lang="en-CA" dirty="0">
                <a:solidFill>
                  <a:schemeClr val="tx1"/>
                </a:solidFill>
              </a:rPr>
              <a:t>Launching the </a:t>
            </a:r>
            <a:r>
              <a:rPr lang="en-CA" b="1" dirty="0">
                <a:solidFill>
                  <a:schemeClr val="tx1"/>
                </a:solidFill>
              </a:rPr>
              <a:t>DHCP Management Console</a:t>
            </a:r>
          </a:p>
          <a:p>
            <a:r>
              <a:rPr lang="en-CA" dirty="0">
                <a:solidFill>
                  <a:schemeClr val="tx1"/>
                </a:solidFill>
              </a:rPr>
              <a:t>Use IPAM to configure DHCP scope details by:</a:t>
            </a:r>
          </a:p>
          <a:p>
            <a:pPr lvl="1"/>
            <a:r>
              <a:rPr lang="en-CA" dirty="0">
                <a:solidFill>
                  <a:schemeClr val="tx1"/>
                </a:solidFill>
              </a:rPr>
              <a:t>Editing scope properties</a:t>
            </a:r>
          </a:p>
          <a:p>
            <a:pPr lvl="1"/>
            <a:r>
              <a:rPr lang="en-CA" dirty="0">
                <a:solidFill>
                  <a:schemeClr val="tx1"/>
                </a:solidFill>
              </a:rPr>
              <a:t>Duplicating a scope</a:t>
            </a:r>
          </a:p>
          <a:p>
            <a:pPr lvl="1"/>
            <a:r>
              <a:rPr lang="en-CA" dirty="0">
                <a:solidFill>
                  <a:schemeClr val="tx1"/>
                </a:solidFill>
              </a:rPr>
              <a:t>Creating and managing reservations</a:t>
            </a:r>
          </a:p>
          <a:p>
            <a:pPr lvl="1"/>
            <a:r>
              <a:rPr lang="en-CA" dirty="0">
                <a:solidFill>
                  <a:schemeClr val="tx1"/>
                </a:solidFill>
              </a:rPr>
              <a:t>Configuring DHCP Failover</a:t>
            </a:r>
          </a:p>
          <a:p>
            <a:endParaRPr lang="en-CA" dirty="0">
              <a:solidFill>
                <a:schemeClr val="tx1"/>
              </a:solidFill>
            </a:endParaRPr>
          </a:p>
        </p:txBody>
      </p:sp>
    </p:spTree>
    <p:extLst>
      <p:ext uri="{BB962C8B-B14F-4D97-AF65-F5344CB8AC3E}">
        <p14:creationId xmlns:p14="http://schemas.microsoft.com/office/powerpoint/2010/main" val="357056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DD42-02E4-42AF-A8FE-8A970C30D20D}"/>
              </a:ext>
            </a:extLst>
          </p:cNvPr>
          <p:cNvSpPr>
            <a:spLocks noGrp="1"/>
          </p:cNvSpPr>
          <p:nvPr>
            <p:ph type="title"/>
          </p:nvPr>
        </p:nvSpPr>
        <p:spPr/>
        <p:txBody>
          <a:bodyPr/>
          <a:lstStyle/>
          <a:p>
            <a:r>
              <a:rPr lang="en-CA" dirty="0"/>
              <a:t>Use IPAM to manage IP addressing</a:t>
            </a:r>
          </a:p>
        </p:txBody>
      </p:sp>
      <p:graphicFrame>
        <p:nvGraphicFramePr>
          <p:cNvPr id="4" name="Table 4">
            <a:extLst>
              <a:ext uri="{FF2B5EF4-FFF2-40B4-BE49-F238E27FC236}">
                <a16:creationId xmlns:a16="http://schemas.microsoft.com/office/drawing/2014/main" id="{508A7DAE-8C0C-4875-AC22-2AE0EC45E308}"/>
              </a:ext>
            </a:extLst>
          </p:cNvPr>
          <p:cNvGraphicFramePr>
            <a:graphicFrameLocks noGrp="1"/>
          </p:cNvGraphicFramePr>
          <p:nvPr>
            <p:ph sz="quarter" idx="10"/>
            <p:extLst>
              <p:ext uri="{D42A27DB-BD31-4B8C-83A1-F6EECF244321}">
                <p14:modId xmlns:p14="http://schemas.microsoft.com/office/powerpoint/2010/main" val="2073287696"/>
              </p:ext>
            </p:extLst>
          </p:nvPr>
        </p:nvGraphicFramePr>
        <p:xfrm>
          <a:off x="465138" y="1976438"/>
          <a:ext cx="11544300" cy="2494280"/>
        </p:xfrm>
        <a:graphic>
          <a:graphicData uri="http://schemas.openxmlformats.org/drawingml/2006/table">
            <a:tbl>
              <a:tblPr firstRow="1" bandRow="1">
                <a:tableStyleId>{7E9639D4-E3E2-4D34-9284-5A2195B3D0D7}</a:tableStyleId>
              </a:tblPr>
              <a:tblGrid>
                <a:gridCol w="3285595">
                  <a:extLst>
                    <a:ext uri="{9D8B030D-6E8A-4147-A177-3AD203B41FA5}">
                      <a16:colId xmlns:a16="http://schemas.microsoft.com/office/drawing/2014/main" val="3393536086"/>
                    </a:ext>
                  </a:extLst>
                </a:gridCol>
                <a:gridCol w="8258705">
                  <a:extLst>
                    <a:ext uri="{9D8B030D-6E8A-4147-A177-3AD203B41FA5}">
                      <a16:colId xmlns:a16="http://schemas.microsoft.com/office/drawing/2014/main" val="2857581988"/>
                    </a:ext>
                  </a:extLst>
                </a:gridCol>
              </a:tblGrid>
              <a:tr h="370840">
                <a:tc>
                  <a:txBody>
                    <a:bodyPr/>
                    <a:lstStyle/>
                    <a:p>
                      <a:r>
                        <a:rPr lang="en-CA" dirty="0"/>
                        <a:t>View</a:t>
                      </a:r>
                    </a:p>
                  </a:txBody>
                  <a:tcPr/>
                </a:tc>
                <a:tc>
                  <a:txBody>
                    <a:bodyPr/>
                    <a:lstStyle/>
                    <a:p>
                      <a:r>
                        <a:rPr lang="en-CA" dirty="0"/>
                        <a:t>Description</a:t>
                      </a:r>
                    </a:p>
                  </a:txBody>
                  <a:tcPr/>
                </a:tc>
                <a:extLst>
                  <a:ext uri="{0D108BD9-81ED-4DB2-BD59-A6C34878D82A}">
                    <a16:rowId xmlns:a16="http://schemas.microsoft.com/office/drawing/2014/main" val="634726564"/>
                  </a:ext>
                </a:extLst>
              </a:tr>
              <a:tr h="370840">
                <a:tc>
                  <a:txBody>
                    <a:bodyPr/>
                    <a:lstStyle/>
                    <a:p>
                      <a:r>
                        <a:rPr lang="en-CA" dirty="0"/>
                        <a:t>IP address blocks</a:t>
                      </a:r>
                    </a:p>
                  </a:txBody>
                  <a:tcPr/>
                </a:tc>
                <a:tc>
                  <a:txBody>
                    <a:bodyPr/>
                    <a:lstStyle/>
                    <a:p>
                      <a:r>
                        <a:rPr lang="en-CA" dirty="0"/>
                        <a:t>IP subnets that you can use to allocate addresses to DHCP</a:t>
                      </a:r>
                    </a:p>
                  </a:txBody>
                  <a:tcPr/>
                </a:tc>
                <a:extLst>
                  <a:ext uri="{0D108BD9-81ED-4DB2-BD59-A6C34878D82A}">
                    <a16:rowId xmlns:a16="http://schemas.microsoft.com/office/drawing/2014/main" val="2918025833"/>
                  </a:ext>
                </a:extLst>
              </a:tr>
              <a:tr h="370840">
                <a:tc>
                  <a:txBody>
                    <a:bodyPr/>
                    <a:lstStyle/>
                    <a:p>
                      <a:r>
                        <a:rPr lang="en-CA" dirty="0"/>
                        <a:t>IP address ranges</a:t>
                      </a:r>
                    </a:p>
                  </a:txBody>
                  <a:tcPr/>
                </a:tc>
                <a:tc>
                  <a:txBody>
                    <a:bodyPr/>
                    <a:lstStyle/>
                    <a:p>
                      <a:r>
                        <a:rPr lang="en-CA" dirty="0"/>
                        <a:t>Subcomponents of an IP address block that typically correlates with a DHCP scope</a:t>
                      </a:r>
                    </a:p>
                  </a:txBody>
                  <a:tcPr/>
                </a:tc>
                <a:extLst>
                  <a:ext uri="{0D108BD9-81ED-4DB2-BD59-A6C34878D82A}">
                    <a16:rowId xmlns:a16="http://schemas.microsoft.com/office/drawing/2014/main" val="2014463123"/>
                  </a:ext>
                </a:extLst>
              </a:tr>
              <a:tr h="370840">
                <a:tc>
                  <a:txBody>
                    <a:bodyPr/>
                    <a:lstStyle/>
                    <a:p>
                      <a:r>
                        <a:rPr lang="en-CA" dirty="0"/>
                        <a:t>IP addresses</a:t>
                      </a:r>
                    </a:p>
                  </a:txBody>
                  <a:tcPr/>
                </a:tc>
                <a:tc>
                  <a:txBody>
                    <a:bodyPr/>
                    <a:lstStyle/>
                    <a:p>
                      <a:r>
                        <a:rPr lang="en-CA" dirty="0"/>
                        <a:t>Information about IP addresses from DHCP and DNS servers</a:t>
                      </a:r>
                    </a:p>
                  </a:txBody>
                  <a:tcPr/>
                </a:tc>
                <a:extLst>
                  <a:ext uri="{0D108BD9-81ED-4DB2-BD59-A6C34878D82A}">
                    <a16:rowId xmlns:a16="http://schemas.microsoft.com/office/drawing/2014/main" val="3919871123"/>
                  </a:ext>
                </a:extLst>
              </a:tr>
              <a:tr h="370840">
                <a:tc>
                  <a:txBody>
                    <a:bodyPr/>
                    <a:lstStyle/>
                    <a:p>
                      <a:r>
                        <a:rPr lang="en-CA" dirty="0"/>
                        <a:t>IP address inventory</a:t>
                      </a:r>
                    </a:p>
                  </a:txBody>
                  <a:tcPr/>
                </a:tc>
                <a:tc>
                  <a:txBody>
                    <a:bodyPr/>
                    <a:lstStyle/>
                    <a:p>
                      <a:r>
                        <a:rPr lang="en-CA" dirty="0"/>
                        <a:t>A list of all IP addresses in the enterprise</a:t>
                      </a:r>
                    </a:p>
                  </a:txBody>
                  <a:tcPr/>
                </a:tc>
                <a:extLst>
                  <a:ext uri="{0D108BD9-81ED-4DB2-BD59-A6C34878D82A}">
                    <a16:rowId xmlns:a16="http://schemas.microsoft.com/office/drawing/2014/main" val="305157410"/>
                  </a:ext>
                </a:extLst>
              </a:tr>
              <a:tr h="370840">
                <a:tc>
                  <a:txBody>
                    <a:bodyPr/>
                    <a:lstStyle/>
                    <a:p>
                      <a:r>
                        <a:rPr lang="en-CA" dirty="0"/>
                        <a:t>IP address range groups</a:t>
                      </a:r>
                    </a:p>
                  </a:txBody>
                  <a:tcPr/>
                </a:tc>
                <a:tc>
                  <a:txBody>
                    <a:bodyPr/>
                    <a:lstStyle/>
                    <a:p>
                      <a:r>
                        <a:rPr lang="en-CA" dirty="0"/>
                        <a:t>Organizes IP address ranges into logical groups that your define</a:t>
                      </a:r>
                    </a:p>
                  </a:txBody>
                  <a:tcPr/>
                </a:tc>
                <a:extLst>
                  <a:ext uri="{0D108BD9-81ED-4DB2-BD59-A6C34878D82A}">
                    <a16:rowId xmlns:a16="http://schemas.microsoft.com/office/drawing/2014/main" val="4215885596"/>
                  </a:ext>
                </a:extLst>
              </a:tr>
            </a:tbl>
          </a:graphicData>
        </a:graphic>
      </p:graphicFrame>
      <p:sp>
        <p:nvSpPr>
          <p:cNvPr id="3" name="Text Placeholder 2">
            <a:extLst>
              <a:ext uri="{FF2B5EF4-FFF2-40B4-BE49-F238E27FC236}">
                <a16:creationId xmlns:a16="http://schemas.microsoft.com/office/drawing/2014/main" id="{7AFE08AA-4206-44AC-A96C-7896B4824D23}"/>
              </a:ext>
            </a:extLst>
          </p:cNvPr>
          <p:cNvSpPr>
            <a:spLocks noGrp="1"/>
          </p:cNvSpPr>
          <p:nvPr>
            <p:ph type="body" sz="quarter" idx="11"/>
          </p:nvPr>
        </p:nvSpPr>
        <p:spPr/>
        <p:txBody>
          <a:bodyPr/>
          <a:lstStyle/>
          <a:p>
            <a:r>
              <a:rPr lang="en-CA" dirty="0">
                <a:solidFill>
                  <a:schemeClr val="tx1"/>
                </a:solidFill>
              </a:rPr>
              <a:t>Customize how you view and manage the IP address space by using any of the following views:</a:t>
            </a:r>
            <a:endParaRPr lang="en-US" dirty="0">
              <a:solidFill>
                <a:schemeClr val="tx1"/>
              </a:solidFill>
            </a:endParaRPr>
          </a:p>
        </p:txBody>
      </p:sp>
    </p:spTree>
    <p:extLst>
      <p:ext uri="{BB962C8B-B14F-4D97-AF65-F5344CB8AC3E}">
        <p14:creationId xmlns:p14="http://schemas.microsoft.com/office/powerpoint/2010/main" val="24700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3: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18038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DE417-25FF-47EE-BE02-3C7DB0F65F5C}"/>
              </a:ext>
            </a:extLst>
          </p:cNvPr>
          <p:cNvSpPr>
            <a:spLocks noGrp="1"/>
          </p:cNvSpPr>
          <p:nvPr>
            <p:ph type="title"/>
          </p:nvPr>
        </p:nvSpPr>
        <p:spPr/>
        <p:txBody>
          <a:bodyPr/>
          <a:lstStyle/>
          <a:p>
            <a:r>
              <a:rPr lang="en-CA" dirty="0"/>
              <a:t>Lesson 4: RAS in Windows Server</a:t>
            </a:r>
          </a:p>
        </p:txBody>
      </p:sp>
    </p:spTree>
    <p:extLst>
      <p:ext uri="{BB962C8B-B14F-4D97-AF65-F5344CB8AC3E}">
        <p14:creationId xmlns:p14="http://schemas.microsoft.com/office/powerpoint/2010/main" val="856881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8F75FD-0964-466E-ABB8-9C01E3E8D6C2}"/>
              </a:ext>
            </a:extLst>
          </p:cNvPr>
          <p:cNvSpPr>
            <a:spLocks noGrp="1"/>
          </p:cNvSpPr>
          <p:nvPr>
            <p:ph type="title"/>
          </p:nvPr>
        </p:nvSpPr>
        <p:spPr/>
        <p:txBody>
          <a:bodyPr/>
          <a:lstStyle/>
          <a:p>
            <a:r>
              <a:rPr lang="en-CA" dirty="0"/>
              <a:t>Lesson 4 overview</a:t>
            </a:r>
          </a:p>
        </p:txBody>
      </p:sp>
      <p:sp>
        <p:nvSpPr>
          <p:cNvPr id="4" name="Content Placeholder 3">
            <a:extLst>
              <a:ext uri="{FF2B5EF4-FFF2-40B4-BE49-F238E27FC236}">
                <a16:creationId xmlns:a16="http://schemas.microsoft.com/office/drawing/2014/main" id="{383FE5F6-C899-4F9B-89A1-65F5752EDC20}"/>
              </a:ext>
            </a:extLst>
          </p:cNvPr>
          <p:cNvSpPr>
            <a:spLocks noGrp="1"/>
          </p:cNvSpPr>
          <p:nvPr>
            <p:ph sz="quarter" idx="10"/>
          </p:nvPr>
        </p:nvSpPr>
        <p:spPr/>
        <p:txBody>
          <a:bodyPr/>
          <a:lstStyle/>
          <a:p>
            <a:r>
              <a:rPr lang="en-CA" dirty="0"/>
              <a:t>Topics:</a:t>
            </a:r>
          </a:p>
          <a:p>
            <a:pPr lvl="1"/>
            <a:r>
              <a:rPr lang="en-CA" dirty="0"/>
              <a:t>Remote access features in Windows Server</a:t>
            </a:r>
          </a:p>
          <a:p>
            <a:pPr lvl="1"/>
            <a:r>
              <a:rPr lang="en-CA" dirty="0"/>
              <a:t>Overview of remote application access</a:t>
            </a:r>
          </a:p>
          <a:p>
            <a:pPr lvl="1"/>
            <a:r>
              <a:rPr lang="en-CA" dirty="0"/>
              <a:t>Demonstration: Install and manage the Remote Access role</a:t>
            </a:r>
          </a:p>
          <a:p>
            <a:pPr lvl="1"/>
            <a:r>
              <a:rPr lang="en-CA" dirty="0"/>
              <a:t>Manage remote access in Windows Server</a:t>
            </a:r>
          </a:p>
          <a:p>
            <a:pPr lvl="1"/>
            <a:r>
              <a:rPr lang="en-CA" dirty="0"/>
              <a:t>When to deploy a public key infrastructure for remote access</a:t>
            </a:r>
          </a:p>
          <a:p>
            <a:pPr lvl="1"/>
            <a:r>
              <a:rPr lang="en-CA" dirty="0"/>
              <a:t>What is Network Policy Server?</a:t>
            </a:r>
          </a:p>
          <a:p>
            <a:pPr lvl="1"/>
            <a:r>
              <a:rPr lang="en-CA" dirty="0"/>
              <a:t>What is Web Application Proxy?</a:t>
            </a:r>
          </a:p>
          <a:p>
            <a:pPr lvl="1"/>
            <a:r>
              <a:rPr lang="en-CA" dirty="0"/>
              <a:t>Authentication options for Web Application Proxy</a:t>
            </a:r>
          </a:p>
          <a:p>
            <a:pPr lvl="1"/>
            <a:r>
              <a:rPr lang="en-CA" dirty="0"/>
              <a:t>Publish applications with Web Application Proxy</a:t>
            </a:r>
          </a:p>
          <a:p>
            <a:pPr lvl="1"/>
            <a:r>
              <a:rPr lang="en-CA" dirty="0"/>
              <a:t>Discussion: Remote access options usage scenarios</a:t>
            </a:r>
          </a:p>
          <a:p>
            <a:pPr lvl="1"/>
            <a:endParaRPr lang="en-CA" dirty="0"/>
          </a:p>
        </p:txBody>
      </p:sp>
    </p:spTree>
    <p:extLst>
      <p:ext uri="{BB962C8B-B14F-4D97-AF65-F5344CB8AC3E}">
        <p14:creationId xmlns:p14="http://schemas.microsoft.com/office/powerpoint/2010/main" val="141845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1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Topics:</a:t>
            </a:r>
          </a:p>
          <a:p>
            <a:pPr lvl="1"/>
            <a:r>
              <a:rPr lang="en-US" dirty="0"/>
              <a:t>Overview of the DHCP role</a:t>
            </a:r>
          </a:p>
          <a:p>
            <a:pPr lvl="1"/>
            <a:r>
              <a:rPr lang="en-US" dirty="0"/>
              <a:t>Install and configure the DHCP role</a:t>
            </a:r>
          </a:p>
          <a:p>
            <a:pPr lvl="1"/>
            <a:r>
              <a:rPr lang="en-US" dirty="0"/>
              <a:t>Configure DHCP options</a:t>
            </a:r>
          </a:p>
          <a:p>
            <a:pPr lvl="1"/>
            <a:r>
              <a:rPr lang="en-US" dirty="0"/>
              <a:t>Demonstration: Configure the DHCP role</a:t>
            </a:r>
          </a:p>
          <a:p>
            <a:pPr lvl="1"/>
            <a:r>
              <a:rPr lang="en-US" dirty="0"/>
              <a:t>Configure DHCP scopes</a:t>
            </a:r>
          </a:p>
          <a:p>
            <a:pPr lvl="1"/>
            <a:r>
              <a:rPr lang="en-US" dirty="0"/>
              <a:t>Demonstration: Create and configure a DHCP scope</a:t>
            </a:r>
          </a:p>
          <a:p>
            <a:pPr lvl="1"/>
            <a:r>
              <a:rPr lang="en-US" dirty="0"/>
              <a:t>DHCP AD DS authorization</a:t>
            </a:r>
          </a:p>
          <a:p>
            <a:pPr lvl="1"/>
            <a:r>
              <a:rPr lang="en-US" dirty="0"/>
              <a:t>High availability options for DHCP</a:t>
            </a:r>
          </a:p>
          <a:p>
            <a:pPr lvl="1"/>
            <a:r>
              <a:rPr lang="en-US" dirty="0"/>
              <a:t>DHCP Failover</a:t>
            </a:r>
          </a:p>
        </p:txBody>
      </p:sp>
    </p:spTree>
    <p:extLst>
      <p:ext uri="{BB962C8B-B14F-4D97-AF65-F5344CB8AC3E}">
        <p14:creationId xmlns:p14="http://schemas.microsoft.com/office/powerpoint/2010/main" val="618117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7C6E-7F7F-4173-8C6F-5F59E4E3DD90}"/>
              </a:ext>
            </a:extLst>
          </p:cNvPr>
          <p:cNvSpPr>
            <a:spLocks noGrp="1"/>
          </p:cNvSpPr>
          <p:nvPr>
            <p:ph type="title"/>
          </p:nvPr>
        </p:nvSpPr>
        <p:spPr/>
        <p:txBody>
          <a:bodyPr/>
          <a:lstStyle/>
          <a:p>
            <a:r>
              <a:rPr lang="en-CA" dirty="0"/>
              <a:t>Remote Access features in Windows Server</a:t>
            </a:r>
          </a:p>
        </p:txBody>
      </p:sp>
      <p:sp>
        <p:nvSpPr>
          <p:cNvPr id="3" name="Content Placeholder 2">
            <a:extLst>
              <a:ext uri="{FF2B5EF4-FFF2-40B4-BE49-F238E27FC236}">
                <a16:creationId xmlns:a16="http://schemas.microsoft.com/office/drawing/2014/main" id="{1E459A98-27C5-4D00-BE4E-A0B8E8390D68}"/>
              </a:ext>
            </a:extLst>
          </p:cNvPr>
          <p:cNvSpPr>
            <a:spLocks noGrp="1"/>
          </p:cNvSpPr>
          <p:nvPr>
            <p:ph sz="quarter" idx="10"/>
          </p:nvPr>
        </p:nvSpPr>
        <p:spPr/>
        <p:txBody>
          <a:bodyPr/>
          <a:lstStyle/>
          <a:p>
            <a:r>
              <a:rPr lang="en-CA" dirty="0"/>
              <a:t>DirectAccess:</a:t>
            </a:r>
          </a:p>
          <a:p>
            <a:pPr lvl="1"/>
            <a:r>
              <a:rPr lang="en-CA" dirty="0"/>
              <a:t>Provides always on connectivity to office resources over public networks</a:t>
            </a:r>
          </a:p>
          <a:p>
            <a:pPr lvl="1"/>
            <a:r>
              <a:rPr lang="en-CA" dirty="0"/>
              <a:t>Requires Windows 10 Enterprise or Education editions</a:t>
            </a:r>
          </a:p>
          <a:p>
            <a:r>
              <a:rPr lang="en-CA" dirty="0"/>
              <a:t>VPN:</a:t>
            </a:r>
          </a:p>
          <a:p>
            <a:pPr lvl="1"/>
            <a:r>
              <a:rPr lang="en-CA" dirty="0"/>
              <a:t>Provides connection-based connectivity to office resources over public networks</a:t>
            </a:r>
          </a:p>
          <a:p>
            <a:r>
              <a:rPr lang="en-CA" dirty="0"/>
              <a:t>Routing:</a:t>
            </a:r>
          </a:p>
          <a:p>
            <a:pPr lvl="1"/>
            <a:r>
              <a:rPr lang="en-CA" dirty="0"/>
              <a:t>Routes IP packets between two networks</a:t>
            </a:r>
          </a:p>
          <a:p>
            <a:pPr lvl="1"/>
            <a:r>
              <a:rPr lang="en-CA" dirty="0"/>
              <a:t>Can perform network address translation (NAT) and DHCP Relay</a:t>
            </a:r>
          </a:p>
          <a:p>
            <a:r>
              <a:rPr lang="en-CA" dirty="0"/>
              <a:t>Web Application Proxy:</a:t>
            </a:r>
          </a:p>
          <a:p>
            <a:pPr lvl="1"/>
            <a:r>
              <a:rPr lang="en-CA" dirty="0"/>
              <a:t>Secures access to web-based applications</a:t>
            </a:r>
          </a:p>
          <a:p>
            <a:pPr lvl="1"/>
            <a:r>
              <a:rPr lang="en-CA" dirty="0"/>
              <a:t>Works as a reverse proxy with multiple preauthentication options</a:t>
            </a:r>
          </a:p>
        </p:txBody>
      </p:sp>
    </p:spTree>
    <p:extLst>
      <p:ext uri="{BB962C8B-B14F-4D97-AF65-F5344CB8AC3E}">
        <p14:creationId xmlns:p14="http://schemas.microsoft.com/office/powerpoint/2010/main" val="2660418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83A0-37DD-4B20-B140-B5655FC725A0}"/>
              </a:ext>
            </a:extLst>
          </p:cNvPr>
          <p:cNvSpPr>
            <a:spLocks noGrp="1"/>
          </p:cNvSpPr>
          <p:nvPr>
            <p:ph type="title"/>
          </p:nvPr>
        </p:nvSpPr>
        <p:spPr/>
        <p:txBody>
          <a:bodyPr/>
          <a:lstStyle/>
          <a:p>
            <a:r>
              <a:rPr lang="en-CA" dirty="0"/>
              <a:t>Overview of remote application access</a:t>
            </a:r>
          </a:p>
        </p:txBody>
      </p:sp>
      <p:sp>
        <p:nvSpPr>
          <p:cNvPr id="3" name="Content Placeholder 2">
            <a:extLst>
              <a:ext uri="{FF2B5EF4-FFF2-40B4-BE49-F238E27FC236}">
                <a16:creationId xmlns:a16="http://schemas.microsoft.com/office/drawing/2014/main" id="{5396B3ED-F2AF-4B52-BA51-80522D8DF35B}"/>
              </a:ext>
            </a:extLst>
          </p:cNvPr>
          <p:cNvSpPr>
            <a:spLocks noGrp="1"/>
          </p:cNvSpPr>
          <p:nvPr>
            <p:ph sz="quarter" idx="10"/>
          </p:nvPr>
        </p:nvSpPr>
        <p:spPr/>
        <p:txBody>
          <a:bodyPr/>
          <a:lstStyle/>
          <a:p>
            <a:r>
              <a:rPr lang="en-CA" dirty="0"/>
              <a:t>Remote access to data files works well when using DirectAccess and VPN</a:t>
            </a:r>
          </a:p>
          <a:p>
            <a:r>
              <a:rPr lang="en-CA" dirty="0"/>
              <a:t>Remote access to desktop apps:</a:t>
            </a:r>
          </a:p>
          <a:p>
            <a:pPr lvl="1"/>
            <a:r>
              <a:rPr lang="en-CA" dirty="0"/>
              <a:t>Performance suffers with high latency</a:t>
            </a:r>
          </a:p>
          <a:p>
            <a:pPr lvl="1"/>
            <a:r>
              <a:rPr lang="en-CA" dirty="0"/>
              <a:t>Works best with Remote Desktop Services</a:t>
            </a:r>
          </a:p>
          <a:p>
            <a:r>
              <a:rPr lang="en-CA" dirty="0"/>
              <a:t>Remote access to web-based apps:</a:t>
            </a:r>
          </a:p>
          <a:p>
            <a:pPr lvl="1"/>
            <a:r>
              <a:rPr lang="en-CA" dirty="0"/>
              <a:t>Web-based apps work well over slow connections with higher latency</a:t>
            </a:r>
          </a:p>
          <a:p>
            <a:pPr lvl="1"/>
            <a:r>
              <a:rPr lang="en-CA" dirty="0"/>
              <a:t>Web Application Proxy is a simple solution for users</a:t>
            </a:r>
          </a:p>
          <a:p>
            <a:pPr lvl="1"/>
            <a:r>
              <a:rPr lang="en-CA" dirty="0"/>
              <a:t>DirectAccess and VPN also work well</a:t>
            </a:r>
          </a:p>
        </p:txBody>
      </p:sp>
    </p:spTree>
    <p:extLst>
      <p:ext uri="{BB962C8B-B14F-4D97-AF65-F5344CB8AC3E}">
        <p14:creationId xmlns:p14="http://schemas.microsoft.com/office/powerpoint/2010/main" val="854251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7938-15E3-4BA9-829B-E51C66D247C7}"/>
              </a:ext>
            </a:extLst>
          </p:cNvPr>
          <p:cNvSpPr>
            <a:spLocks noGrp="1"/>
          </p:cNvSpPr>
          <p:nvPr>
            <p:ph type="ctrTitle"/>
          </p:nvPr>
        </p:nvSpPr>
        <p:spPr/>
        <p:txBody>
          <a:bodyPr/>
          <a:lstStyle/>
          <a:p>
            <a:r>
              <a:rPr lang="en-CA" dirty="0"/>
              <a:t>Demonstration: Install and manage the Remote Access role</a:t>
            </a:r>
          </a:p>
        </p:txBody>
      </p:sp>
      <p:sp>
        <p:nvSpPr>
          <p:cNvPr id="3" name="Content Placeholder 2">
            <a:extLst>
              <a:ext uri="{FF2B5EF4-FFF2-40B4-BE49-F238E27FC236}">
                <a16:creationId xmlns:a16="http://schemas.microsoft.com/office/drawing/2014/main" id="{D070A275-33A8-4B22-AF2B-63828CF2E7DA}"/>
              </a:ext>
            </a:extLst>
          </p:cNvPr>
          <p:cNvSpPr>
            <a:spLocks noGrp="1"/>
          </p:cNvSpPr>
          <p:nvPr>
            <p:ph type="subTitle" idx="1"/>
          </p:nvPr>
        </p:nvSpPr>
        <p:spPr/>
        <p:txBody>
          <a:bodyPr/>
          <a:lstStyle/>
          <a:p>
            <a:r>
              <a:rPr lang="en-CA" dirty="0"/>
              <a:t>Install the DirectAccess and VPN (RAS) service role</a:t>
            </a:r>
          </a:p>
          <a:p>
            <a:r>
              <a:rPr lang="en-CA" dirty="0"/>
              <a:t>Install the Remote Access Management Tools</a:t>
            </a:r>
          </a:p>
          <a:p>
            <a:r>
              <a:rPr lang="en-CA" dirty="0"/>
              <a:t>Configure a VPN server</a:t>
            </a:r>
          </a:p>
          <a:p>
            <a:endParaRPr lang="en-CA" dirty="0"/>
          </a:p>
        </p:txBody>
      </p:sp>
    </p:spTree>
    <p:extLst>
      <p:ext uri="{BB962C8B-B14F-4D97-AF65-F5344CB8AC3E}">
        <p14:creationId xmlns:p14="http://schemas.microsoft.com/office/powerpoint/2010/main" val="22096452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1B14-A7CA-431E-AE72-0A196CE3D26D}"/>
              </a:ext>
            </a:extLst>
          </p:cNvPr>
          <p:cNvSpPr>
            <a:spLocks noGrp="1"/>
          </p:cNvSpPr>
          <p:nvPr>
            <p:ph type="title"/>
          </p:nvPr>
        </p:nvSpPr>
        <p:spPr/>
        <p:txBody>
          <a:bodyPr/>
          <a:lstStyle/>
          <a:p>
            <a:r>
              <a:rPr lang="en-CA" dirty="0"/>
              <a:t>Demonstration: Install and manage the Remote Access role (slide 2 of 2)</a:t>
            </a:r>
            <a:endParaRPr lang="en-US" dirty="0"/>
          </a:p>
        </p:txBody>
      </p:sp>
    </p:spTree>
    <p:extLst>
      <p:ext uri="{BB962C8B-B14F-4D97-AF65-F5344CB8AC3E}">
        <p14:creationId xmlns:p14="http://schemas.microsoft.com/office/powerpoint/2010/main" val="2675999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35FA-9EE0-48B4-B84B-F56EE45386A1}"/>
              </a:ext>
            </a:extLst>
          </p:cNvPr>
          <p:cNvSpPr>
            <a:spLocks noGrp="1"/>
          </p:cNvSpPr>
          <p:nvPr>
            <p:ph type="title"/>
          </p:nvPr>
        </p:nvSpPr>
        <p:spPr/>
        <p:txBody>
          <a:bodyPr/>
          <a:lstStyle/>
          <a:p>
            <a:r>
              <a:rPr lang="en-CA" dirty="0"/>
              <a:t>Manage remote access in Windows Server</a:t>
            </a:r>
          </a:p>
        </p:txBody>
      </p:sp>
      <p:sp>
        <p:nvSpPr>
          <p:cNvPr id="3" name="Content Placeholder 2">
            <a:extLst>
              <a:ext uri="{FF2B5EF4-FFF2-40B4-BE49-F238E27FC236}">
                <a16:creationId xmlns:a16="http://schemas.microsoft.com/office/drawing/2014/main" id="{A5093012-46ED-4BC2-97D3-115D307822A5}"/>
              </a:ext>
            </a:extLst>
          </p:cNvPr>
          <p:cNvSpPr>
            <a:spLocks noGrp="1"/>
          </p:cNvSpPr>
          <p:nvPr>
            <p:ph sz="quarter" idx="10"/>
          </p:nvPr>
        </p:nvSpPr>
        <p:spPr/>
        <p:txBody>
          <a:bodyPr/>
          <a:lstStyle/>
          <a:p>
            <a:r>
              <a:rPr lang="en-CA" b="1" dirty="0"/>
              <a:t>Remote Access Management console</a:t>
            </a:r>
            <a:r>
              <a:rPr lang="en-CA" dirty="0"/>
              <a:t>:</a:t>
            </a:r>
          </a:p>
          <a:p>
            <a:pPr lvl="1"/>
            <a:r>
              <a:rPr lang="en-CA" dirty="0"/>
              <a:t>Used to perform configuration of DirectAccess, VPN, and Web Application Proxy</a:t>
            </a:r>
          </a:p>
          <a:p>
            <a:r>
              <a:rPr lang="en-CA" b="1" dirty="0"/>
              <a:t>Routing and Remote Access console</a:t>
            </a:r>
            <a:r>
              <a:rPr lang="en-CA" dirty="0"/>
              <a:t>:</a:t>
            </a:r>
          </a:p>
          <a:p>
            <a:pPr lvl="1"/>
            <a:r>
              <a:rPr lang="en-CA" dirty="0"/>
              <a:t>Used to configure VPN and routing</a:t>
            </a:r>
          </a:p>
          <a:p>
            <a:r>
              <a:rPr lang="en-CA" dirty="0"/>
              <a:t>Windows PowerShell commands:</a:t>
            </a:r>
          </a:p>
          <a:p>
            <a:pPr lvl="1"/>
            <a:r>
              <a:rPr lang="en-CA" dirty="0"/>
              <a:t>Used to manage all aspects of the Remote Access role</a:t>
            </a:r>
          </a:p>
        </p:txBody>
      </p:sp>
    </p:spTree>
    <p:extLst>
      <p:ext uri="{BB962C8B-B14F-4D97-AF65-F5344CB8AC3E}">
        <p14:creationId xmlns:p14="http://schemas.microsoft.com/office/powerpoint/2010/main" val="2068226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E5C3-A566-45F3-A26A-8BE9E617F004}"/>
              </a:ext>
            </a:extLst>
          </p:cNvPr>
          <p:cNvSpPr>
            <a:spLocks noGrp="1"/>
          </p:cNvSpPr>
          <p:nvPr>
            <p:ph type="title"/>
          </p:nvPr>
        </p:nvSpPr>
        <p:spPr/>
        <p:txBody>
          <a:bodyPr/>
          <a:lstStyle/>
          <a:p>
            <a:r>
              <a:rPr lang="en-CA" b="1" dirty="0"/>
              <a:t>When to deploy a public key infrastructure for remote access</a:t>
            </a:r>
            <a:endParaRPr lang="en-CA" dirty="0"/>
          </a:p>
        </p:txBody>
      </p:sp>
      <p:sp>
        <p:nvSpPr>
          <p:cNvPr id="3" name="Content Placeholder 2">
            <a:extLst>
              <a:ext uri="{FF2B5EF4-FFF2-40B4-BE49-F238E27FC236}">
                <a16:creationId xmlns:a16="http://schemas.microsoft.com/office/drawing/2014/main" id="{4B0EBD8A-DC61-4A30-8FB5-58C59B258802}"/>
              </a:ext>
            </a:extLst>
          </p:cNvPr>
          <p:cNvSpPr>
            <a:spLocks noGrp="1"/>
          </p:cNvSpPr>
          <p:nvPr>
            <p:ph sz="quarter" idx="10"/>
          </p:nvPr>
        </p:nvSpPr>
        <p:spPr/>
        <p:txBody>
          <a:bodyPr/>
          <a:lstStyle/>
          <a:p>
            <a:r>
              <a:rPr lang="en-CA" dirty="0"/>
              <a:t>Digital certificates are used for encryption and authentication</a:t>
            </a:r>
          </a:p>
          <a:p>
            <a:r>
              <a:rPr lang="en-CA" dirty="0"/>
              <a:t>Certificates can be:</a:t>
            </a:r>
          </a:p>
          <a:p>
            <a:pPr lvl="1"/>
            <a:r>
              <a:rPr lang="en-CA" dirty="0"/>
              <a:t>Self-signed</a:t>
            </a:r>
          </a:p>
          <a:p>
            <a:pPr lvl="1"/>
            <a:r>
              <a:rPr lang="en-CA" dirty="0"/>
              <a:t>Obtained from a CA</a:t>
            </a:r>
          </a:p>
        </p:txBody>
      </p:sp>
      <p:graphicFrame>
        <p:nvGraphicFramePr>
          <p:cNvPr id="4" name="Table 4">
            <a:extLst>
              <a:ext uri="{FF2B5EF4-FFF2-40B4-BE49-F238E27FC236}">
                <a16:creationId xmlns:a16="http://schemas.microsoft.com/office/drawing/2014/main" id="{686997AA-AF19-4ED2-93EF-E6D9048E25A5}"/>
              </a:ext>
            </a:extLst>
          </p:cNvPr>
          <p:cNvGraphicFramePr>
            <a:graphicFrameLocks noGrp="1"/>
          </p:cNvGraphicFramePr>
          <p:nvPr>
            <p:extLst>
              <p:ext uri="{D42A27DB-BD31-4B8C-83A1-F6EECF244321}">
                <p14:modId xmlns:p14="http://schemas.microsoft.com/office/powerpoint/2010/main" val="3341678034"/>
              </p:ext>
            </p:extLst>
          </p:nvPr>
        </p:nvGraphicFramePr>
        <p:xfrm>
          <a:off x="465138" y="3497262"/>
          <a:ext cx="9573383" cy="2748280"/>
        </p:xfrm>
        <a:graphic>
          <a:graphicData uri="http://schemas.openxmlformats.org/drawingml/2006/table">
            <a:tbl>
              <a:tblPr firstRow="1" bandRow="1">
                <a:tableStyleId>{7E9639D4-E3E2-4D34-9284-5A2195B3D0D7}</a:tableStyleId>
              </a:tblPr>
              <a:tblGrid>
                <a:gridCol w="1550488">
                  <a:extLst>
                    <a:ext uri="{9D8B030D-6E8A-4147-A177-3AD203B41FA5}">
                      <a16:colId xmlns:a16="http://schemas.microsoft.com/office/drawing/2014/main" val="944487774"/>
                    </a:ext>
                  </a:extLst>
                </a:gridCol>
                <a:gridCol w="3986423">
                  <a:extLst>
                    <a:ext uri="{9D8B030D-6E8A-4147-A177-3AD203B41FA5}">
                      <a16:colId xmlns:a16="http://schemas.microsoft.com/office/drawing/2014/main" val="3900030868"/>
                    </a:ext>
                  </a:extLst>
                </a:gridCol>
                <a:gridCol w="4036472">
                  <a:extLst>
                    <a:ext uri="{9D8B030D-6E8A-4147-A177-3AD203B41FA5}">
                      <a16:colId xmlns:a16="http://schemas.microsoft.com/office/drawing/2014/main" val="868398739"/>
                    </a:ext>
                  </a:extLst>
                </a:gridCol>
              </a:tblGrid>
              <a:tr h="370840">
                <a:tc>
                  <a:txBody>
                    <a:bodyPr/>
                    <a:lstStyle/>
                    <a:p>
                      <a:r>
                        <a:rPr lang="en-CA" dirty="0"/>
                        <a:t>CA type</a:t>
                      </a:r>
                    </a:p>
                  </a:txBody>
                  <a:tcPr/>
                </a:tc>
                <a:tc>
                  <a:txBody>
                    <a:bodyPr/>
                    <a:lstStyle/>
                    <a:p>
                      <a:r>
                        <a:rPr lang="en-CA" dirty="0"/>
                        <a:t>Advantages</a:t>
                      </a:r>
                    </a:p>
                  </a:txBody>
                  <a:tcPr/>
                </a:tc>
                <a:tc>
                  <a:txBody>
                    <a:bodyPr/>
                    <a:lstStyle/>
                    <a:p>
                      <a:r>
                        <a:rPr lang="en-CA" dirty="0"/>
                        <a:t>Disadvantages</a:t>
                      </a:r>
                    </a:p>
                  </a:txBody>
                  <a:tcPr/>
                </a:tc>
                <a:extLst>
                  <a:ext uri="{0D108BD9-81ED-4DB2-BD59-A6C34878D82A}">
                    <a16:rowId xmlns:a16="http://schemas.microsoft.com/office/drawing/2014/main" val="2728411677"/>
                  </a:ext>
                </a:extLst>
              </a:tr>
              <a:tr h="370840">
                <a:tc>
                  <a:txBody>
                    <a:bodyPr/>
                    <a:lstStyle/>
                    <a:p>
                      <a:r>
                        <a:rPr lang="en-CA" dirty="0"/>
                        <a:t>Private CA</a:t>
                      </a:r>
                    </a:p>
                  </a:txBody>
                  <a:tcPr/>
                </a:tc>
                <a:tc>
                  <a:txBody>
                    <a:bodyPr/>
                    <a:lstStyle/>
                    <a:p>
                      <a:pPr marL="285750" indent="-285750">
                        <a:buFont typeface="Arial" panose="020B0604020202020204" pitchFamily="34" charset="0"/>
                        <a:buChar char="•"/>
                      </a:pPr>
                      <a:r>
                        <a:rPr lang="en-CA" dirty="0"/>
                        <a:t>Control over certificate management</a:t>
                      </a:r>
                    </a:p>
                    <a:p>
                      <a:pPr marL="285750" indent="-285750">
                        <a:buFont typeface="Arial" panose="020B0604020202020204" pitchFamily="34" charset="0"/>
                        <a:buChar char="•"/>
                      </a:pPr>
                      <a:r>
                        <a:rPr lang="en-CA" dirty="0"/>
                        <a:t>No cost per certificate</a:t>
                      </a:r>
                    </a:p>
                    <a:p>
                      <a:pPr marL="285750" indent="-285750">
                        <a:buFont typeface="Arial" panose="020B0604020202020204" pitchFamily="34" charset="0"/>
                        <a:buChar char="•"/>
                      </a:pPr>
                      <a:r>
                        <a:rPr lang="en-CA" dirty="0"/>
                        <a:t>Customized templates</a:t>
                      </a:r>
                    </a:p>
                    <a:p>
                      <a:pPr marL="285750" indent="-285750">
                        <a:buFont typeface="Arial" panose="020B0604020202020204" pitchFamily="34" charset="0"/>
                        <a:buChar char="•"/>
                      </a:pPr>
                      <a:r>
                        <a:rPr lang="en-CA" dirty="0"/>
                        <a:t>Automatic enrollment</a:t>
                      </a:r>
                    </a:p>
                  </a:txBody>
                  <a:tcPr/>
                </a:tc>
                <a:tc>
                  <a:txBody>
                    <a:bodyPr/>
                    <a:lstStyle/>
                    <a:p>
                      <a:pPr marL="285750" indent="-285750">
                        <a:buFont typeface="Arial" panose="020B0604020202020204" pitchFamily="34" charset="0"/>
                        <a:buChar char="•"/>
                      </a:pPr>
                      <a:r>
                        <a:rPr lang="en-CA" dirty="0"/>
                        <a:t>Not trusted by external clients</a:t>
                      </a:r>
                    </a:p>
                    <a:p>
                      <a:pPr marL="285750" indent="-285750">
                        <a:buFont typeface="Arial" panose="020B0604020202020204" pitchFamily="34" charset="0"/>
                        <a:buChar char="•"/>
                      </a:pPr>
                      <a:r>
                        <a:rPr lang="en-CA" dirty="0"/>
                        <a:t>Requires greater administration</a:t>
                      </a:r>
                    </a:p>
                  </a:txBody>
                  <a:tcPr/>
                </a:tc>
                <a:extLst>
                  <a:ext uri="{0D108BD9-81ED-4DB2-BD59-A6C34878D82A}">
                    <a16:rowId xmlns:a16="http://schemas.microsoft.com/office/drawing/2014/main" val="1977608110"/>
                  </a:ext>
                </a:extLst>
              </a:tr>
              <a:tr h="370840">
                <a:tc>
                  <a:txBody>
                    <a:bodyPr/>
                    <a:lstStyle/>
                    <a:p>
                      <a:r>
                        <a:rPr lang="en-CA" dirty="0"/>
                        <a:t>Public CA</a:t>
                      </a:r>
                    </a:p>
                  </a:txBody>
                  <a:tcPr/>
                </a:tc>
                <a:tc>
                  <a:txBody>
                    <a:bodyPr/>
                    <a:lstStyle/>
                    <a:p>
                      <a:pPr marL="285750" indent="-285750">
                        <a:buFont typeface="Arial" panose="020B0604020202020204" pitchFamily="34" charset="0"/>
                        <a:buChar char="•"/>
                      </a:pPr>
                      <a:r>
                        <a:rPr lang="en-CA" dirty="0"/>
                        <a:t>Trusted by external clients</a:t>
                      </a:r>
                    </a:p>
                    <a:p>
                      <a:pPr marL="285750" indent="-285750">
                        <a:buFont typeface="Arial" panose="020B0604020202020204" pitchFamily="34" charset="0"/>
                        <a:buChar char="•"/>
                      </a:pPr>
                      <a:r>
                        <a:rPr lang="en-CA" dirty="0"/>
                        <a:t>Requires minimal administration</a:t>
                      </a:r>
                    </a:p>
                  </a:txBody>
                  <a:tcPr/>
                </a:tc>
                <a:tc>
                  <a:txBody>
                    <a:bodyPr/>
                    <a:lstStyle/>
                    <a:p>
                      <a:pPr marL="285750" indent="-285750">
                        <a:buFont typeface="Arial" panose="020B0604020202020204" pitchFamily="34" charset="0"/>
                        <a:buChar char="•"/>
                      </a:pPr>
                      <a:r>
                        <a:rPr lang="en-CA" dirty="0"/>
                        <a:t>Higher cost</a:t>
                      </a:r>
                    </a:p>
                    <a:p>
                      <a:pPr marL="285750" indent="-285750">
                        <a:buFont typeface="Arial" panose="020B0604020202020204" pitchFamily="34" charset="0"/>
                        <a:buChar char="•"/>
                      </a:pPr>
                      <a:r>
                        <a:rPr lang="en-CA" dirty="0"/>
                        <a:t>Cost is per certificate</a:t>
                      </a:r>
                    </a:p>
                    <a:p>
                      <a:pPr marL="285750" indent="-285750">
                        <a:buFont typeface="Arial" panose="020B0604020202020204" pitchFamily="34" charset="0"/>
                        <a:buChar char="•"/>
                      </a:pPr>
                      <a:r>
                        <a:rPr lang="en-CA" dirty="0"/>
                        <a:t>Slower certificate procurement</a:t>
                      </a:r>
                    </a:p>
                  </a:txBody>
                  <a:tcPr/>
                </a:tc>
                <a:extLst>
                  <a:ext uri="{0D108BD9-81ED-4DB2-BD59-A6C34878D82A}">
                    <a16:rowId xmlns:a16="http://schemas.microsoft.com/office/drawing/2014/main" val="840328855"/>
                  </a:ext>
                </a:extLst>
              </a:tr>
            </a:tbl>
          </a:graphicData>
        </a:graphic>
      </p:graphicFrame>
    </p:spTree>
    <p:extLst>
      <p:ext uri="{BB962C8B-B14F-4D97-AF65-F5344CB8AC3E}">
        <p14:creationId xmlns:p14="http://schemas.microsoft.com/office/powerpoint/2010/main" val="145249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173A-BF77-4BE1-8179-252832EE84C4}"/>
              </a:ext>
            </a:extLst>
          </p:cNvPr>
          <p:cNvSpPr>
            <a:spLocks noGrp="1"/>
          </p:cNvSpPr>
          <p:nvPr>
            <p:ph type="title"/>
          </p:nvPr>
        </p:nvSpPr>
        <p:spPr/>
        <p:txBody>
          <a:bodyPr/>
          <a:lstStyle/>
          <a:p>
            <a:r>
              <a:rPr lang="en-CA" dirty="0"/>
              <a:t>What is Network Policy Server?</a:t>
            </a:r>
          </a:p>
        </p:txBody>
      </p:sp>
      <p:sp>
        <p:nvSpPr>
          <p:cNvPr id="3" name="Content Placeholder 2">
            <a:extLst>
              <a:ext uri="{FF2B5EF4-FFF2-40B4-BE49-F238E27FC236}">
                <a16:creationId xmlns:a16="http://schemas.microsoft.com/office/drawing/2014/main" id="{977590D4-4777-4428-82EF-E979FA10A6D4}"/>
              </a:ext>
            </a:extLst>
          </p:cNvPr>
          <p:cNvSpPr>
            <a:spLocks noGrp="1"/>
          </p:cNvSpPr>
          <p:nvPr>
            <p:ph sz="quarter" idx="10"/>
          </p:nvPr>
        </p:nvSpPr>
        <p:spPr/>
        <p:txBody>
          <a:bodyPr/>
          <a:lstStyle/>
          <a:p>
            <a:r>
              <a:rPr lang="en-CA" dirty="0"/>
              <a:t>Part of DirectAccess and VPN (RAS) role service</a:t>
            </a:r>
          </a:p>
          <a:p>
            <a:r>
              <a:rPr lang="en-CA" dirty="0"/>
              <a:t>RADIUS server functionality:</a:t>
            </a:r>
          </a:p>
          <a:p>
            <a:pPr lvl="1"/>
            <a:r>
              <a:rPr lang="en-CA" dirty="0"/>
              <a:t>Centralized authentication, authorizations, and accounting for users and computers</a:t>
            </a:r>
          </a:p>
          <a:p>
            <a:pPr lvl="1"/>
            <a:r>
              <a:rPr lang="en-CA" dirty="0"/>
              <a:t>RADIUS is supported by many devices such as wireless networks</a:t>
            </a:r>
          </a:p>
          <a:p>
            <a:pPr lvl="1"/>
            <a:r>
              <a:rPr lang="en-CA" dirty="0"/>
              <a:t>Controlled by network policies</a:t>
            </a:r>
          </a:p>
          <a:p>
            <a:r>
              <a:rPr lang="en-CA" dirty="0"/>
              <a:t>RADIUS proxy functionality:</a:t>
            </a:r>
          </a:p>
          <a:p>
            <a:pPr lvl="1"/>
            <a:r>
              <a:rPr lang="en-CA" dirty="0"/>
              <a:t>Uses connection request policies to determine whether to process RADIUS requests locally or forward them on to another RADIUS server</a:t>
            </a:r>
          </a:p>
        </p:txBody>
      </p:sp>
    </p:spTree>
    <p:extLst>
      <p:ext uri="{BB962C8B-B14F-4D97-AF65-F5344CB8AC3E}">
        <p14:creationId xmlns:p14="http://schemas.microsoft.com/office/powerpoint/2010/main" val="532412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D3F6-CBD0-4D84-BF9B-F7BFFB3A574A}"/>
              </a:ext>
            </a:extLst>
          </p:cNvPr>
          <p:cNvSpPr>
            <a:spLocks noGrp="1"/>
          </p:cNvSpPr>
          <p:nvPr>
            <p:ph type="title"/>
          </p:nvPr>
        </p:nvSpPr>
        <p:spPr/>
        <p:txBody>
          <a:bodyPr/>
          <a:lstStyle/>
          <a:p>
            <a:r>
              <a:rPr lang="en-CA" dirty="0"/>
              <a:t>What is Web Application Proxy?</a:t>
            </a:r>
            <a:endParaRPr lang="en-US" dirty="0"/>
          </a:p>
        </p:txBody>
      </p:sp>
      <p:sp>
        <p:nvSpPr>
          <p:cNvPr id="62" name="Content Placeholder 61">
            <a:extLst>
              <a:ext uri="{FF2B5EF4-FFF2-40B4-BE49-F238E27FC236}">
                <a16:creationId xmlns:a16="http://schemas.microsoft.com/office/drawing/2014/main" id="{E2C123C1-8A15-4A47-B7A4-03A278F2FB20}"/>
              </a:ext>
            </a:extLst>
          </p:cNvPr>
          <p:cNvSpPr>
            <a:spLocks noGrp="1"/>
          </p:cNvSpPr>
          <p:nvPr>
            <p:ph sz="quarter" idx="10"/>
          </p:nvPr>
        </p:nvSpPr>
        <p:spPr>
          <a:xfrm>
            <a:off x="465138" y="1463675"/>
            <a:ext cx="11544299" cy="1563960"/>
          </a:xfrm>
        </p:spPr>
        <p:txBody>
          <a:bodyPr/>
          <a:lstStyle/>
          <a:p>
            <a:pPr marL="0" lvl="1" indent="0">
              <a:buNone/>
            </a:pPr>
            <a:r>
              <a:rPr lang="en-CA" dirty="0"/>
              <a:t>Web Application Proxy:</a:t>
            </a:r>
          </a:p>
          <a:p>
            <a:pPr lvl="1"/>
            <a:r>
              <a:rPr lang="en-CA" dirty="0"/>
              <a:t>Provides reverse web proxy functionality</a:t>
            </a:r>
          </a:p>
          <a:p>
            <a:pPr lvl="1"/>
            <a:r>
              <a:rPr lang="en-US" dirty="0"/>
              <a:t>Requires AD FS</a:t>
            </a:r>
          </a:p>
          <a:p>
            <a:pPr lvl="1"/>
            <a:r>
              <a:rPr lang="en-CA" dirty="0"/>
              <a:t>Is located in a perimeter network</a:t>
            </a:r>
          </a:p>
          <a:p>
            <a:endParaRPr lang="en-CA" dirty="0"/>
          </a:p>
        </p:txBody>
      </p:sp>
      <p:grpSp>
        <p:nvGrpSpPr>
          <p:cNvPr id="3" name="Group 2" descr="Diagram depicting how Web Application Proxy controls communication between client devices on the internet and web-based apps and AD FS on the corporate network. Web Application Proxy is located in a perimeter network.">
            <a:extLst>
              <a:ext uri="{FF2B5EF4-FFF2-40B4-BE49-F238E27FC236}">
                <a16:creationId xmlns:a16="http://schemas.microsoft.com/office/drawing/2014/main" id="{9871B393-5281-4466-9B34-E3EB6151019C}"/>
              </a:ext>
            </a:extLst>
          </p:cNvPr>
          <p:cNvGrpSpPr/>
          <p:nvPr/>
        </p:nvGrpSpPr>
        <p:grpSpPr>
          <a:xfrm>
            <a:off x="533884" y="3378937"/>
            <a:ext cx="11429239" cy="2681742"/>
            <a:chOff x="533884" y="3378937"/>
            <a:chExt cx="11429239" cy="2681742"/>
          </a:xfrm>
        </p:grpSpPr>
        <p:grpSp>
          <p:nvGrpSpPr>
            <p:cNvPr id="39" name="Group 38">
              <a:extLst>
                <a:ext uri="{FF2B5EF4-FFF2-40B4-BE49-F238E27FC236}">
                  <a16:creationId xmlns:a16="http://schemas.microsoft.com/office/drawing/2014/main" id="{EF31ECD4-A2FC-46C0-8DE2-C05FEF42DA7B}"/>
                </a:ext>
              </a:extLst>
            </p:cNvPr>
            <p:cNvGrpSpPr/>
            <p:nvPr/>
          </p:nvGrpSpPr>
          <p:grpSpPr>
            <a:xfrm>
              <a:off x="802118" y="3704349"/>
              <a:ext cx="2774258" cy="1790225"/>
              <a:chOff x="685791" y="1231574"/>
              <a:chExt cx="2774258" cy="1790225"/>
            </a:xfrm>
          </p:grpSpPr>
          <p:sp>
            <p:nvSpPr>
              <p:cNvPr id="35" name="cloud" title="Icon of a cloud">
                <a:extLst>
                  <a:ext uri="{FF2B5EF4-FFF2-40B4-BE49-F238E27FC236}">
                    <a16:creationId xmlns:a16="http://schemas.microsoft.com/office/drawing/2014/main" id="{ECF911DD-AFC4-45FB-96E5-87FBC8E34376}"/>
                  </a:ext>
                </a:extLst>
              </p:cNvPr>
              <p:cNvSpPr>
                <a:spLocks noChangeAspect="1"/>
              </p:cNvSpPr>
              <p:nvPr/>
            </p:nvSpPr>
            <p:spPr bwMode="auto">
              <a:xfrm>
                <a:off x="685791" y="1231574"/>
                <a:ext cx="2774258" cy="1767473"/>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38100" cap="sq">
                <a:solidFill>
                  <a:schemeClr val="tx1">
                    <a:lumMod val="65000"/>
                    <a:lumOff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6" name="CellPhone_video" title="Icon of a cellphone with a play sign on the screen">
                <a:extLst>
                  <a:ext uri="{FF2B5EF4-FFF2-40B4-BE49-F238E27FC236}">
                    <a16:creationId xmlns:a16="http://schemas.microsoft.com/office/drawing/2014/main" id="{B549EAAF-3FFA-4E1C-8583-20CCFFE3ABF8}"/>
                  </a:ext>
                </a:extLst>
              </p:cNvPr>
              <p:cNvSpPr>
                <a:spLocks noChangeAspect="1" noEditPoints="1"/>
              </p:cNvSpPr>
              <p:nvPr/>
            </p:nvSpPr>
            <p:spPr bwMode="auto">
              <a:xfrm>
                <a:off x="2329112" y="1951925"/>
                <a:ext cx="274395" cy="457252"/>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 name="T22" fmla="*/ 1433 w 2250"/>
                  <a:gd name="T23" fmla="*/ 1453 h 3750"/>
                  <a:gd name="T24" fmla="*/ 817 w 2250"/>
                  <a:gd name="T25" fmla="*/ 1064 h 3750"/>
                  <a:gd name="T26" fmla="*/ 817 w 2250"/>
                  <a:gd name="T27" fmla="*/ 1843 h 3750"/>
                  <a:gd name="T28" fmla="*/ 1433 w 2250"/>
                  <a:gd name="T29" fmla="*/ 1453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moveTo>
                      <a:pt x="1433" y="1453"/>
                    </a:moveTo>
                    <a:cubicBezTo>
                      <a:pt x="817" y="1064"/>
                      <a:pt x="817" y="1064"/>
                      <a:pt x="817" y="1064"/>
                    </a:cubicBezTo>
                    <a:cubicBezTo>
                      <a:pt x="817" y="1843"/>
                      <a:pt x="817" y="1843"/>
                      <a:pt x="817" y="1843"/>
                    </a:cubicBezTo>
                    <a:lnTo>
                      <a:pt x="1433" y="145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7" name="Laptop_E770" title="Icon of a laptop">
                <a:extLst>
                  <a:ext uri="{FF2B5EF4-FFF2-40B4-BE49-F238E27FC236}">
                    <a16:creationId xmlns:a16="http://schemas.microsoft.com/office/drawing/2014/main" id="{A90238C8-473C-4DC0-BC2C-7F9DACB6813F}"/>
                  </a:ext>
                </a:extLst>
              </p:cNvPr>
              <p:cNvSpPr>
                <a:spLocks noChangeAspect="1" noEditPoints="1"/>
              </p:cNvSpPr>
              <p:nvPr/>
            </p:nvSpPr>
            <p:spPr bwMode="auto">
              <a:xfrm>
                <a:off x="1161187" y="1791511"/>
                <a:ext cx="951336" cy="634805"/>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8" name="TextBox 37">
                <a:extLst>
                  <a:ext uri="{FF2B5EF4-FFF2-40B4-BE49-F238E27FC236}">
                    <a16:creationId xmlns:a16="http://schemas.microsoft.com/office/drawing/2014/main" id="{C7FEDF0A-8B1E-48EF-AE9D-9F32AC7C2939}"/>
                  </a:ext>
                </a:extLst>
              </p:cNvPr>
              <p:cNvSpPr txBox="1"/>
              <p:nvPr/>
            </p:nvSpPr>
            <p:spPr>
              <a:xfrm>
                <a:off x="1102994" y="2477034"/>
                <a:ext cx="1939853"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 devices</a:t>
                </a:r>
              </a:p>
            </p:txBody>
          </p:sp>
        </p:grpSp>
        <p:grpSp>
          <p:nvGrpSpPr>
            <p:cNvPr id="61" name="Group 60">
              <a:extLst>
                <a:ext uri="{FF2B5EF4-FFF2-40B4-BE49-F238E27FC236}">
                  <a16:creationId xmlns:a16="http://schemas.microsoft.com/office/drawing/2014/main" id="{1F819803-7585-497B-A971-02A99A6206E2}"/>
                </a:ext>
              </a:extLst>
            </p:cNvPr>
            <p:cNvGrpSpPr/>
            <p:nvPr/>
          </p:nvGrpSpPr>
          <p:grpSpPr>
            <a:xfrm>
              <a:off x="533884" y="4920188"/>
              <a:ext cx="788706" cy="722905"/>
              <a:chOff x="250263" y="4167016"/>
              <a:chExt cx="948764" cy="869609"/>
            </a:xfrm>
          </p:grpSpPr>
          <p:sp>
            <p:nvSpPr>
              <p:cNvPr id="60" name="Oval 59">
                <a:extLst>
                  <a:ext uri="{FF2B5EF4-FFF2-40B4-BE49-F238E27FC236}">
                    <a16:creationId xmlns:a16="http://schemas.microsoft.com/office/drawing/2014/main" id="{754E95B1-9987-4536-AEA4-4139B68BF119}"/>
                  </a:ext>
                </a:extLst>
              </p:cNvPr>
              <p:cNvSpPr/>
              <p:nvPr/>
            </p:nvSpPr>
            <p:spPr bwMode="auto">
              <a:xfrm>
                <a:off x="250263" y="4214701"/>
                <a:ext cx="948764" cy="82192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globe_2" title="Icon of a sphere made of lines">
                <a:extLst>
                  <a:ext uri="{FF2B5EF4-FFF2-40B4-BE49-F238E27FC236}">
                    <a16:creationId xmlns:a16="http://schemas.microsoft.com/office/drawing/2014/main" id="{B2C49C50-2765-4617-997C-C04BDD1D4E5C}"/>
                  </a:ext>
                </a:extLst>
              </p:cNvPr>
              <p:cNvSpPr>
                <a:spLocks noChangeAspect="1" noEditPoints="1"/>
              </p:cNvSpPr>
              <p:nvPr/>
            </p:nvSpPr>
            <p:spPr bwMode="auto">
              <a:xfrm>
                <a:off x="336018" y="4167016"/>
                <a:ext cx="840109" cy="840109"/>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solidFill>
                <a:schemeClr val="bg1"/>
              </a:solid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cxnSp>
          <p:nvCxnSpPr>
            <p:cNvPr id="43" name="Straight Connector 42">
              <a:extLst>
                <a:ext uri="{FF2B5EF4-FFF2-40B4-BE49-F238E27FC236}">
                  <a16:creationId xmlns:a16="http://schemas.microsoft.com/office/drawing/2014/main" id="{02461F1C-E34A-48D0-B9A8-0D5AF325BFA3}"/>
                </a:ext>
              </a:extLst>
            </p:cNvPr>
            <p:cNvCxnSpPr>
              <a:stCxn id="35" idx="11"/>
            </p:cNvCxnSpPr>
            <p:nvPr/>
          </p:nvCxnSpPr>
          <p:spPr>
            <a:xfrm>
              <a:off x="3576376" y="4934250"/>
              <a:ext cx="5464901" cy="7626"/>
            </a:xfrm>
            <a:prstGeom prst="line">
              <a:avLst/>
            </a:prstGeom>
            <a:ln w="38100">
              <a:solidFill>
                <a:schemeClr val="tx1">
                  <a:lumMod val="65000"/>
                  <a:lumOff val="3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E8B80E41-C6C0-4EBC-B3CA-E81E72615A18}"/>
                </a:ext>
              </a:extLst>
            </p:cNvPr>
            <p:cNvGrpSpPr/>
            <p:nvPr/>
          </p:nvGrpSpPr>
          <p:grpSpPr>
            <a:xfrm>
              <a:off x="4105438" y="4619763"/>
              <a:ext cx="1085915" cy="995392"/>
              <a:chOff x="3465266" y="3826064"/>
              <a:chExt cx="1085915" cy="995392"/>
            </a:xfrm>
          </p:grpSpPr>
          <p:grpSp>
            <p:nvGrpSpPr>
              <p:cNvPr id="45" name="Group 44">
                <a:extLst>
                  <a:ext uri="{FF2B5EF4-FFF2-40B4-BE49-F238E27FC236}">
                    <a16:creationId xmlns:a16="http://schemas.microsoft.com/office/drawing/2014/main" id="{A2E0F672-20B0-47D5-8289-8C25C4BB6035}"/>
                  </a:ext>
                </a:extLst>
              </p:cNvPr>
              <p:cNvGrpSpPr/>
              <p:nvPr/>
            </p:nvGrpSpPr>
            <p:grpSpPr>
              <a:xfrm>
                <a:off x="3668222" y="3826064"/>
                <a:ext cx="692845" cy="549482"/>
                <a:chOff x="3910205" y="3288594"/>
                <a:chExt cx="692845" cy="549482"/>
              </a:xfrm>
            </p:grpSpPr>
            <p:sp>
              <p:nvSpPr>
                <p:cNvPr id="44" name="Rectangle 43">
                  <a:extLst>
                    <a:ext uri="{FF2B5EF4-FFF2-40B4-BE49-F238E27FC236}">
                      <a16:creationId xmlns:a16="http://schemas.microsoft.com/office/drawing/2014/main" id="{A82B714D-2D59-44A7-854C-DB1D91A6381E}"/>
                    </a:ext>
                  </a:extLst>
                </p:cNvPr>
                <p:cNvSpPr/>
                <p:nvPr/>
              </p:nvSpPr>
              <p:spPr bwMode="auto">
                <a:xfrm>
                  <a:off x="3910205" y="3288594"/>
                  <a:ext cx="687582" cy="5494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2">
                  <a:extLst>
                    <a:ext uri="{FF2B5EF4-FFF2-40B4-BE49-F238E27FC236}">
                      <a16:creationId xmlns:a16="http://schemas.microsoft.com/office/drawing/2014/main" id="{1C0BA505-43A3-4089-A7B7-4FB425A667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5468" y="3288594"/>
                  <a:ext cx="687582" cy="549482"/>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a:extLst>
                  <a:ext uri="{FF2B5EF4-FFF2-40B4-BE49-F238E27FC236}">
                    <a16:creationId xmlns:a16="http://schemas.microsoft.com/office/drawing/2014/main" id="{AC267420-E854-4F30-A35C-D2C5949E6013}"/>
                  </a:ext>
                </a:extLst>
              </p:cNvPr>
              <p:cNvSpPr txBox="1"/>
              <p:nvPr/>
            </p:nvSpPr>
            <p:spPr>
              <a:xfrm>
                <a:off x="3465266" y="4387491"/>
                <a:ext cx="1085915"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gradFill>
                      <a:gsLst>
                        <a:gs pos="2917">
                          <a:schemeClr val="tx1"/>
                        </a:gs>
                        <a:gs pos="30000">
                          <a:schemeClr val="tx1"/>
                        </a:gs>
                      </a:gsLst>
                      <a:lin ang="5400000" scaled="0"/>
                    </a:gradFill>
                  </a:rPr>
                  <a:t>Firewall</a:t>
                </a:r>
              </a:p>
            </p:txBody>
          </p:sp>
        </p:grpSp>
        <p:grpSp>
          <p:nvGrpSpPr>
            <p:cNvPr id="54" name="Group 53">
              <a:extLst>
                <a:ext uri="{FF2B5EF4-FFF2-40B4-BE49-F238E27FC236}">
                  <a16:creationId xmlns:a16="http://schemas.microsoft.com/office/drawing/2014/main" id="{A998134E-D2F4-4045-96A5-DC2544B1A7D9}"/>
                </a:ext>
              </a:extLst>
            </p:cNvPr>
            <p:cNvGrpSpPr/>
            <p:nvPr/>
          </p:nvGrpSpPr>
          <p:grpSpPr>
            <a:xfrm>
              <a:off x="7356782" y="4619763"/>
              <a:ext cx="1085915" cy="995392"/>
              <a:chOff x="5808989" y="3826064"/>
              <a:chExt cx="1085915" cy="995392"/>
            </a:xfrm>
          </p:grpSpPr>
          <p:grpSp>
            <p:nvGrpSpPr>
              <p:cNvPr id="49" name="Group 48">
                <a:extLst>
                  <a:ext uri="{FF2B5EF4-FFF2-40B4-BE49-F238E27FC236}">
                    <a16:creationId xmlns:a16="http://schemas.microsoft.com/office/drawing/2014/main" id="{3892FB3E-D4E4-45DB-8EE1-153DCE8A0086}"/>
                  </a:ext>
                </a:extLst>
              </p:cNvPr>
              <p:cNvGrpSpPr/>
              <p:nvPr/>
            </p:nvGrpSpPr>
            <p:grpSpPr>
              <a:xfrm>
                <a:off x="5994510" y="3826064"/>
                <a:ext cx="692174" cy="549482"/>
                <a:chOff x="3576593" y="3288594"/>
                <a:chExt cx="692174" cy="549482"/>
              </a:xfrm>
            </p:grpSpPr>
            <p:sp>
              <p:nvSpPr>
                <p:cNvPr id="51" name="Rectangle 50">
                  <a:extLst>
                    <a:ext uri="{FF2B5EF4-FFF2-40B4-BE49-F238E27FC236}">
                      <a16:creationId xmlns:a16="http://schemas.microsoft.com/office/drawing/2014/main" id="{92DA731C-44F0-47BA-89B9-F5B3B35556C9}"/>
                    </a:ext>
                  </a:extLst>
                </p:cNvPr>
                <p:cNvSpPr/>
                <p:nvPr/>
              </p:nvSpPr>
              <p:spPr bwMode="auto">
                <a:xfrm>
                  <a:off x="3576593" y="3288594"/>
                  <a:ext cx="687582" cy="5494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2" name="Picture 2">
                  <a:extLst>
                    <a:ext uri="{FF2B5EF4-FFF2-40B4-BE49-F238E27FC236}">
                      <a16:creationId xmlns:a16="http://schemas.microsoft.com/office/drawing/2014/main" id="{0E1E927F-F528-40D6-87AB-AFA8436C2F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185" y="3288594"/>
                  <a:ext cx="687582" cy="549482"/>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Box 49">
                <a:extLst>
                  <a:ext uri="{FF2B5EF4-FFF2-40B4-BE49-F238E27FC236}">
                    <a16:creationId xmlns:a16="http://schemas.microsoft.com/office/drawing/2014/main" id="{FBC31E6A-D308-4A2E-B816-45ABFE243C08}"/>
                  </a:ext>
                </a:extLst>
              </p:cNvPr>
              <p:cNvSpPr txBox="1"/>
              <p:nvPr/>
            </p:nvSpPr>
            <p:spPr>
              <a:xfrm>
                <a:off x="5808989" y="4387491"/>
                <a:ext cx="1085915"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gradFill>
                      <a:gsLst>
                        <a:gs pos="2917">
                          <a:schemeClr val="tx1"/>
                        </a:gs>
                        <a:gs pos="30000">
                          <a:schemeClr val="tx1"/>
                        </a:gs>
                      </a:gsLst>
                      <a:lin ang="5400000" scaled="0"/>
                    </a:gradFill>
                  </a:rPr>
                  <a:t>Firewall</a:t>
                </a:r>
              </a:p>
            </p:txBody>
          </p:sp>
        </p:grpSp>
        <p:grpSp>
          <p:nvGrpSpPr>
            <p:cNvPr id="55" name="Group 54">
              <a:extLst>
                <a:ext uri="{FF2B5EF4-FFF2-40B4-BE49-F238E27FC236}">
                  <a16:creationId xmlns:a16="http://schemas.microsoft.com/office/drawing/2014/main" id="{BBAE5DE8-A77C-416C-8D2E-7F3271F390B9}"/>
                </a:ext>
              </a:extLst>
            </p:cNvPr>
            <p:cNvGrpSpPr/>
            <p:nvPr/>
          </p:nvGrpSpPr>
          <p:grpSpPr>
            <a:xfrm>
              <a:off x="5199460" y="4110264"/>
              <a:ext cx="2178893" cy="1832194"/>
              <a:chOff x="4849277" y="3311978"/>
              <a:chExt cx="2178893" cy="1832194"/>
            </a:xfrm>
          </p:grpSpPr>
          <p:sp>
            <p:nvSpPr>
              <p:cNvPr id="16" name="server" title="Icon of a server tower">
                <a:extLst>
                  <a:ext uri="{FF2B5EF4-FFF2-40B4-BE49-F238E27FC236}">
                    <a16:creationId xmlns:a16="http://schemas.microsoft.com/office/drawing/2014/main" id="{F3BC7BDD-8B24-40F2-865B-CCFB343A0743}"/>
                  </a:ext>
                </a:extLst>
              </p:cNvPr>
              <p:cNvSpPr>
                <a:spLocks noChangeAspect="1" noEditPoints="1"/>
              </p:cNvSpPr>
              <p:nvPr/>
            </p:nvSpPr>
            <p:spPr bwMode="auto">
              <a:xfrm>
                <a:off x="5655768" y="3311978"/>
                <a:ext cx="565910" cy="1074872"/>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53" name="TextBox 52">
                <a:extLst>
                  <a:ext uri="{FF2B5EF4-FFF2-40B4-BE49-F238E27FC236}">
                    <a16:creationId xmlns:a16="http://schemas.microsoft.com/office/drawing/2014/main" id="{9C53A2E6-EFF5-497A-B46B-9D5205E3FD2E}"/>
                  </a:ext>
                </a:extLst>
              </p:cNvPr>
              <p:cNvSpPr txBox="1"/>
              <p:nvPr/>
            </p:nvSpPr>
            <p:spPr>
              <a:xfrm>
                <a:off x="4849277" y="4460908"/>
                <a:ext cx="2178893" cy="683264"/>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gradFill>
                      <a:gsLst>
                        <a:gs pos="2917">
                          <a:schemeClr val="tx1"/>
                        </a:gs>
                        <a:gs pos="30000">
                          <a:schemeClr val="tx1"/>
                        </a:gs>
                      </a:gsLst>
                      <a:lin ang="5400000" scaled="0"/>
                    </a:gradFill>
                  </a:rPr>
                  <a:t>Web Application Proxy</a:t>
                </a:r>
              </a:p>
            </p:txBody>
          </p:sp>
        </p:grpSp>
        <p:sp>
          <p:nvSpPr>
            <p:cNvPr id="56" name="Rectangle: Rounded Corners 55">
              <a:extLst>
                <a:ext uri="{FF2B5EF4-FFF2-40B4-BE49-F238E27FC236}">
                  <a16:creationId xmlns:a16="http://schemas.microsoft.com/office/drawing/2014/main" id="{2AFE29BA-BE9F-48E7-9B6F-ED6FF7F5046B}"/>
                </a:ext>
              </a:extLst>
            </p:cNvPr>
            <p:cNvSpPr/>
            <p:nvPr/>
          </p:nvSpPr>
          <p:spPr bwMode="auto">
            <a:xfrm>
              <a:off x="9047801" y="3378937"/>
              <a:ext cx="2774259" cy="2092885"/>
            </a:xfrm>
            <a:prstGeom prst="roundRect">
              <a:avLst>
                <a:gd name="adj" fmla="val 8198"/>
              </a:avLst>
            </a:prstGeom>
            <a:noFill/>
            <a:ln w="38100">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a:extLst>
                <a:ext uri="{FF2B5EF4-FFF2-40B4-BE49-F238E27FC236}">
                  <a16:creationId xmlns:a16="http://schemas.microsoft.com/office/drawing/2014/main" id="{DEF0D63D-0282-4320-9DF1-24A5F7D3E9E6}"/>
                </a:ext>
              </a:extLst>
            </p:cNvPr>
            <p:cNvSpPr txBox="1"/>
            <p:nvPr/>
          </p:nvSpPr>
          <p:spPr>
            <a:xfrm>
              <a:off x="9018536" y="5626714"/>
              <a:ext cx="2884055"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b="1" dirty="0">
                  <a:gradFill>
                    <a:gsLst>
                      <a:gs pos="2917">
                        <a:schemeClr val="tx1"/>
                      </a:gs>
                      <a:gs pos="30000">
                        <a:schemeClr val="tx1"/>
                      </a:gs>
                    </a:gsLst>
                    <a:lin ang="5400000" scaled="0"/>
                  </a:gradFill>
                </a:rPr>
                <a:t>Corporate network</a:t>
              </a:r>
            </a:p>
          </p:txBody>
        </p:sp>
        <p:grpSp>
          <p:nvGrpSpPr>
            <p:cNvPr id="64" name="Group 63">
              <a:extLst>
                <a:ext uri="{FF2B5EF4-FFF2-40B4-BE49-F238E27FC236}">
                  <a16:creationId xmlns:a16="http://schemas.microsoft.com/office/drawing/2014/main" id="{2CCBED57-F4D2-4324-938D-2F11A5BD438F}"/>
                </a:ext>
              </a:extLst>
            </p:cNvPr>
            <p:cNvGrpSpPr/>
            <p:nvPr/>
          </p:nvGrpSpPr>
          <p:grpSpPr>
            <a:xfrm>
              <a:off x="9097392" y="3608186"/>
              <a:ext cx="1085915" cy="1738847"/>
              <a:chOff x="9263126" y="2039410"/>
              <a:chExt cx="1085915" cy="1738847"/>
            </a:xfrm>
          </p:grpSpPr>
          <p:sp>
            <p:nvSpPr>
              <p:cNvPr id="32" name="TextBox 31">
                <a:extLst>
                  <a:ext uri="{FF2B5EF4-FFF2-40B4-BE49-F238E27FC236}">
                    <a16:creationId xmlns:a16="http://schemas.microsoft.com/office/drawing/2014/main" id="{34C42F40-6ED2-4A90-97BA-5C266CE01153}"/>
                  </a:ext>
                </a:extLst>
              </p:cNvPr>
              <p:cNvSpPr txBox="1"/>
              <p:nvPr/>
            </p:nvSpPr>
            <p:spPr>
              <a:xfrm>
                <a:off x="9263126" y="3344292"/>
                <a:ext cx="1085915"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gradFill>
                      <a:gsLst>
                        <a:gs pos="2917">
                          <a:schemeClr val="tx1"/>
                        </a:gs>
                        <a:gs pos="30000">
                          <a:schemeClr val="tx1"/>
                        </a:gs>
                      </a:gsLst>
                      <a:lin ang="5400000" scaled="0"/>
                    </a:gradFill>
                  </a:rPr>
                  <a:t>AD FS</a:t>
                </a:r>
              </a:p>
            </p:txBody>
          </p:sp>
          <p:sp>
            <p:nvSpPr>
              <p:cNvPr id="57" name="server" title="Icon of a server tower">
                <a:extLst>
                  <a:ext uri="{FF2B5EF4-FFF2-40B4-BE49-F238E27FC236}">
                    <a16:creationId xmlns:a16="http://schemas.microsoft.com/office/drawing/2014/main" id="{A4D3F74A-C6F7-45F4-B806-CA7586E65E43}"/>
                  </a:ext>
                </a:extLst>
              </p:cNvPr>
              <p:cNvSpPr>
                <a:spLocks noChangeAspect="1" noEditPoints="1"/>
              </p:cNvSpPr>
              <p:nvPr/>
            </p:nvSpPr>
            <p:spPr bwMode="auto">
              <a:xfrm>
                <a:off x="9483538" y="2039410"/>
                <a:ext cx="645091" cy="1225265"/>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65" name="Group 64">
              <a:extLst>
                <a:ext uri="{FF2B5EF4-FFF2-40B4-BE49-F238E27FC236}">
                  <a16:creationId xmlns:a16="http://schemas.microsoft.com/office/drawing/2014/main" id="{C7D93B0C-30A3-4165-AE43-EDD5CB3EAED3}"/>
                </a:ext>
              </a:extLst>
            </p:cNvPr>
            <p:cNvGrpSpPr/>
            <p:nvPr/>
          </p:nvGrpSpPr>
          <p:grpSpPr>
            <a:xfrm>
              <a:off x="10096162" y="3656145"/>
              <a:ext cx="1866961" cy="1690888"/>
              <a:chOff x="10009724" y="2686288"/>
              <a:chExt cx="1866961" cy="1690888"/>
            </a:xfrm>
          </p:grpSpPr>
          <p:sp>
            <p:nvSpPr>
              <p:cNvPr id="33" name="TextBox 32">
                <a:extLst>
                  <a:ext uri="{FF2B5EF4-FFF2-40B4-BE49-F238E27FC236}">
                    <a16:creationId xmlns:a16="http://schemas.microsoft.com/office/drawing/2014/main" id="{E591440A-90F0-4394-8846-8EC424D5E6E7}"/>
                  </a:ext>
                </a:extLst>
              </p:cNvPr>
              <p:cNvSpPr txBox="1"/>
              <p:nvPr/>
            </p:nvSpPr>
            <p:spPr>
              <a:xfrm>
                <a:off x="10009724" y="3693912"/>
                <a:ext cx="1866961" cy="683264"/>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gradFill>
                      <a:gsLst>
                        <a:gs pos="2917">
                          <a:schemeClr val="tx1"/>
                        </a:gs>
                        <a:gs pos="30000">
                          <a:schemeClr val="tx1"/>
                        </a:gs>
                      </a:gsLst>
                      <a:lin ang="5400000" scaled="0"/>
                    </a:gradFill>
                  </a:rPr>
                  <a:t>Web-based applications</a:t>
                </a:r>
              </a:p>
            </p:txBody>
          </p:sp>
          <p:sp>
            <p:nvSpPr>
              <p:cNvPr id="63" name="Browser_4" title="Icon of a website or an app window">
                <a:extLst>
                  <a:ext uri="{FF2B5EF4-FFF2-40B4-BE49-F238E27FC236}">
                    <a16:creationId xmlns:a16="http://schemas.microsoft.com/office/drawing/2014/main" id="{9316D161-1A33-4E57-AB22-EACF781DB425}"/>
                  </a:ext>
                </a:extLst>
              </p:cNvPr>
              <p:cNvSpPr>
                <a:spLocks noChangeAspect="1" noEditPoints="1"/>
              </p:cNvSpPr>
              <p:nvPr/>
            </p:nvSpPr>
            <p:spPr bwMode="auto">
              <a:xfrm>
                <a:off x="10493084" y="2686288"/>
                <a:ext cx="900240" cy="666237"/>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71" name="TextBox 70">
              <a:extLst>
                <a:ext uri="{FF2B5EF4-FFF2-40B4-BE49-F238E27FC236}">
                  <a16:creationId xmlns:a16="http://schemas.microsoft.com/office/drawing/2014/main" id="{9BD14976-8775-4F93-8736-FCE12E77C636}"/>
                </a:ext>
              </a:extLst>
            </p:cNvPr>
            <p:cNvSpPr txBox="1"/>
            <p:nvPr/>
          </p:nvSpPr>
          <p:spPr>
            <a:xfrm>
              <a:off x="1504830" y="5626714"/>
              <a:ext cx="1332622"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b="1" dirty="0">
                  <a:gradFill>
                    <a:gsLst>
                      <a:gs pos="2917">
                        <a:schemeClr val="tx1"/>
                      </a:gs>
                      <a:gs pos="30000">
                        <a:schemeClr val="tx1"/>
                      </a:gs>
                    </a:gsLst>
                    <a:lin ang="5400000" scaled="0"/>
                  </a:gradFill>
                </a:rPr>
                <a:t>Internet</a:t>
              </a:r>
            </a:p>
          </p:txBody>
        </p:sp>
      </p:grpSp>
    </p:spTree>
    <p:extLst>
      <p:ext uri="{BB962C8B-B14F-4D97-AF65-F5344CB8AC3E}">
        <p14:creationId xmlns:p14="http://schemas.microsoft.com/office/powerpoint/2010/main" val="3196924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5135-4232-4913-BAB0-242C79A18E6D}"/>
              </a:ext>
            </a:extLst>
          </p:cNvPr>
          <p:cNvSpPr>
            <a:spLocks noGrp="1"/>
          </p:cNvSpPr>
          <p:nvPr>
            <p:ph type="title"/>
          </p:nvPr>
        </p:nvSpPr>
        <p:spPr/>
        <p:txBody>
          <a:bodyPr/>
          <a:lstStyle/>
          <a:p>
            <a:r>
              <a:rPr lang="en-CA" dirty="0"/>
              <a:t>Authentication options for Web Application Proxy</a:t>
            </a:r>
          </a:p>
        </p:txBody>
      </p:sp>
      <p:sp>
        <p:nvSpPr>
          <p:cNvPr id="3" name="Content Placeholder 2">
            <a:extLst>
              <a:ext uri="{FF2B5EF4-FFF2-40B4-BE49-F238E27FC236}">
                <a16:creationId xmlns:a16="http://schemas.microsoft.com/office/drawing/2014/main" id="{A2CD22C2-6D7B-41E8-AF5C-E87D4ED844BB}"/>
              </a:ext>
            </a:extLst>
          </p:cNvPr>
          <p:cNvSpPr>
            <a:spLocks noGrp="1"/>
          </p:cNvSpPr>
          <p:nvPr>
            <p:ph sz="quarter" idx="10"/>
          </p:nvPr>
        </p:nvSpPr>
        <p:spPr/>
        <p:txBody>
          <a:bodyPr/>
          <a:lstStyle/>
          <a:p>
            <a:r>
              <a:rPr lang="en-CA" dirty="0"/>
              <a:t>You can configure a published application to use:</a:t>
            </a:r>
          </a:p>
          <a:p>
            <a:pPr lvl="1"/>
            <a:r>
              <a:rPr lang="en-CA" dirty="0"/>
              <a:t>AD FS preauthentication</a:t>
            </a:r>
          </a:p>
          <a:p>
            <a:pPr lvl="1"/>
            <a:r>
              <a:rPr lang="en-CA" dirty="0"/>
              <a:t>Pass-through preauthentication</a:t>
            </a:r>
          </a:p>
          <a:p>
            <a:r>
              <a:rPr lang="en-CA" dirty="0"/>
              <a:t>Benefits of AD FS preauthentication include:</a:t>
            </a:r>
          </a:p>
          <a:p>
            <a:pPr lvl="1"/>
            <a:r>
              <a:rPr lang="en-CA" dirty="0"/>
              <a:t>Workplace join</a:t>
            </a:r>
          </a:p>
          <a:p>
            <a:pPr lvl="1"/>
            <a:r>
              <a:rPr lang="en-CA" dirty="0"/>
              <a:t>SSO</a:t>
            </a:r>
          </a:p>
          <a:p>
            <a:pPr lvl="1"/>
            <a:r>
              <a:rPr lang="en-CA" dirty="0"/>
              <a:t>Multifactor authentication</a:t>
            </a:r>
          </a:p>
          <a:p>
            <a:pPr lvl="1"/>
            <a:r>
              <a:rPr lang="en-CA" dirty="0"/>
              <a:t>Multifactor access control</a:t>
            </a:r>
          </a:p>
        </p:txBody>
      </p:sp>
    </p:spTree>
    <p:extLst>
      <p:ext uri="{BB962C8B-B14F-4D97-AF65-F5344CB8AC3E}">
        <p14:creationId xmlns:p14="http://schemas.microsoft.com/office/powerpoint/2010/main" val="18168577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AFD6-9861-482B-83E6-12BFEED23E0D}"/>
              </a:ext>
            </a:extLst>
          </p:cNvPr>
          <p:cNvSpPr>
            <a:spLocks noGrp="1"/>
          </p:cNvSpPr>
          <p:nvPr>
            <p:ph type="title"/>
          </p:nvPr>
        </p:nvSpPr>
        <p:spPr/>
        <p:txBody>
          <a:bodyPr/>
          <a:lstStyle/>
          <a:p>
            <a:r>
              <a:rPr lang="en-CA" dirty="0"/>
              <a:t>Publish applications with Web Application Proxy</a:t>
            </a:r>
          </a:p>
        </p:txBody>
      </p:sp>
      <p:sp>
        <p:nvSpPr>
          <p:cNvPr id="3" name="Content Placeholder 2">
            <a:extLst>
              <a:ext uri="{FF2B5EF4-FFF2-40B4-BE49-F238E27FC236}">
                <a16:creationId xmlns:a16="http://schemas.microsoft.com/office/drawing/2014/main" id="{9CAFEC80-539C-4D72-8BA6-8096F5A09C5A}"/>
              </a:ext>
            </a:extLst>
          </p:cNvPr>
          <p:cNvSpPr>
            <a:spLocks noGrp="1"/>
          </p:cNvSpPr>
          <p:nvPr>
            <p:ph sz="quarter" idx="10"/>
          </p:nvPr>
        </p:nvSpPr>
        <p:spPr/>
        <p:txBody>
          <a:bodyPr/>
          <a:lstStyle/>
          <a:p>
            <a:r>
              <a:rPr lang="en-CA" dirty="0"/>
              <a:t>Initial configuration of Web Application Proxy requires:</a:t>
            </a:r>
          </a:p>
          <a:p>
            <a:pPr lvl="1"/>
            <a:r>
              <a:rPr lang="en-CA" dirty="0"/>
              <a:t>AD FS name</a:t>
            </a:r>
          </a:p>
          <a:p>
            <a:pPr lvl="1"/>
            <a:r>
              <a:rPr lang="en-CA" dirty="0"/>
              <a:t>Credentials of a local administrator account for AD FS</a:t>
            </a:r>
          </a:p>
          <a:p>
            <a:pPr lvl="1"/>
            <a:r>
              <a:rPr lang="en-CA" dirty="0"/>
              <a:t>AD FS Proxy certificate (includes AD FS name)</a:t>
            </a:r>
          </a:p>
          <a:p>
            <a:r>
              <a:rPr lang="en-CA" dirty="0"/>
              <a:t>Information required when publishing a web-based app:</a:t>
            </a:r>
          </a:p>
          <a:p>
            <a:pPr lvl="1"/>
            <a:r>
              <a:rPr lang="en-CA" dirty="0"/>
              <a:t>Type of preauthentication</a:t>
            </a:r>
          </a:p>
          <a:p>
            <a:pPr lvl="1"/>
            <a:r>
              <a:rPr lang="en-CA" dirty="0"/>
              <a:t>Application name</a:t>
            </a:r>
          </a:p>
          <a:p>
            <a:pPr lvl="1"/>
            <a:r>
              <a:rPr lang="en-CA" dirty="0"/>
              <a:t>External URL</a:t>
            </a:r>
          </a:p>
          <a:p>
            <a:pPr lvl="1"/>
            <a:r>
              <a:rPr lang="en-CA" dirty="0"/>
              <a:t>A certificate that includes the external URL name</a:t>
            </a:r>
          </a:p>
          <a:p>
            <a:pPr lvl="1"/>
            <a:r>
              <a:rPr lang="en-CA" dirty="0"/>
              <a:t>URL of the backend server</a:t>
            </a:r>
          </a:p>
        </p:txBody>
      </p:sp>
    </p:spTree>
    <p:extLst>
      <p:ext uri="{BB962C8B-B14F-4D97-AF65-F5344CB8AC3E}">
        <p14:creationId xmlns:p14="http://schemas.microsoft.com/office/powerpoint/2010/main" val="237510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B5FA-0377-41E9-B9DC-0EF9E4C6CE2E}"/>
              </a:ext>
            </a:extLst>
          </p:cNvPr>
          <p:cNvSpPr>
            <a:spLocks noGrp="1"/>
          </p:cNvSpPr>
          <p:nvPr>
            <p:ph type="title"/>
          </p:nvPr>
        </p:nvSpPr>
        <p:spPr/>
        <p:txBody>
          <a:bodyPr/>
          <a:lstStyle/>
          <a:p>
            <a:r>
              <a:rPr lang="en-CA" dirty="0"/>
              <a:t>Overview of the DHCP role</a:t>
            </a:r>
          </a:p>
        </p:txBody>
      </p:sp>
      <p:sp>
        <p:nvSpPr>
          <p:cNvPr id="3" name="Content Placeholder 2">
            <a:extLst>
              <a:ext uri="{FF2B5EF4-FFF2-40B4-BE49-F238E27FC236}">
                <a16:creationId xmlns:a16="http://schemas.microsoft.com/office/drawing/2014/main" id="{1591FC67-2BC7-4D9F-9803-A7A5BEF3AE61}"/>
              </a:ext>
            </a:extLst>
          </p:cNvPr>
          <p:cNvSpPr>
            <a:spLocks noGrp="1"/>
          </p:cNvSpPr>
          <p:nvPr>
            <p:ph sz="quarter" idx="10"/>
          </p:nvPr>
        </p:nvSpPr>
        <p:spPr/>
        <p:txBody>
          <a:bodyPr/>
          <a:lstStyle/>
          <a:p>
            <a:r>
              <a:rPr lang="en-CA" dirty="0"/>
              <a:t>DHCP simplifies management of IP configuration on clients</a:t>
            </a:r>
          </a:p>
          <a:p>
            <a:r>
              <a:rPr lang="en-CA" dirty="0"/>
              <a:t>DHCP lease renewal is attempted at:</a:t>
            </a:r>
          </a:p>
          <a:p>
            <a:pPr lvl="1"/>
            <a:r>
              <a:rPr lang="en-CA" dirty="0"/>
              <a:t>50% of lease time</a:t>
            </a:r>
          </a:p>
          <a:p>
            <a:pPr lvl="1"/>
            <a:r>
              <a:rPr lang="en-CA" dirty="0"/>
              <a:t>87.5% of lease time</a:t>
            </a:r>
          </a:p>
          <a:p>
            <a:r>
              <a:rPr lang="en-CA" dirty="0"/>
              <a:t>DHCP for IPv6 can be</a:t>
            </a:r>
            <a:br>
              <a:rPr lang="en-CA" dirty="0"/>
            </a:br>
            <a:r>
              <a:rPr lang="en-CA" dirty="0"/>
              <a:t>stateful or stateless</a:t>
            </a:r>
          </a:p>
        </p:txBody>
      </p:sp>
      <p:grpSp>
        <p:nvGrpSpPr>
          <p:cNvPr id="4" name="Group 3" descr="Diagram depicting the communication process between a DHCP server and a DHCP client. It consists of DHCPDISCOVER, DHCPOFFER, DHCPREQUEST, and a DHCPACK.">
            <a:extLst>
              <a:ext uri="{FF2B5EF4-FFF2-40B4-BE49-F238E27FC236}">
                <a16:creationId xmlns:a16="http://schemas.microsoft.com/office/drawing/2014/main" id="{C7D12D12-724D-42BE-8F13-F6B06F7B3A43}"/>
              </a:ext>
            </a:extLst>
          </p:cNvPr>
          <p:cNvGrpSpPr/>
          <p:nvPr/>
        </p:nvGrpSpPr>
        <p:grpSpPr>
          <a:xfrm>
            <a:off x="3764576" y="2617068"/>
            <a:ext cx="7648776" cy="3810000"/>
            <a:chOff x="1711124" y="1981200"/>
            <a:chExt cx="7648776" cy="3810000"/>
          </a:xfrm>
        </p:grpSpPr>
        <p:sp>
          <p:nvSpPr>
            <p:cNvPr id="5" name="Rectangle 4">
              <a:extLst>
                <a:ext uri="{FF2B5EF4-FFF2-40B4-BE49-F238E27FC236}">
                  <a16:creationId xmlns:a16="http://schemas.microsoft.com/office/drawing/2014/main" id="{21C12107-C5DE-4963-A11A-211B59DFDEFA}"/>
                </a:ext>
              </a:extLst>
            </p:cNvPr>
            <p:cNvSpPr/>
            <p:nvPr/>
          </p:nvSpPr>
          <p:spPr bwMode="auto">
            <a:xfrm>
              <a:off x="1711124" y="1981200"/>
              <a:ext cx="7648776" cy="3810000"/>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server" title="Icon of a server tower">
              <a:extLst>
                <a:ext uri="{FF2B5EF4-FFF2-40B4-BE49-F238E27FC236}">
                  <a16:creationId xmlns:a16="http://schemas.microsoft.com/office/drawing/2014/main" id="{277F04F3-1BAF-4981-8801-BEC02079919C}"/>
                </a:ext>
              </a:extLst>
            </p:cNvPr>
            <p:cNvSpPr>
              <a:spLocks noChangeAspect="1" noEditPoints="1"/>
            </p:cNvSpPr>
            <p:nvPr/>
          </p:nvSpPr>
          <p:spPr bwMode="auto">
            <a:xfrm>
              <a:off x="2195178" y="2552748"/>
              <a:ext cx="1345760" cy="2556095"/>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7" name="server" title="Icon of a server tower">
              <a:extLst>
                <a:ext uri="{FF2B5EF4-FFF2-40B4-BE49-F238E27FC236}">
                  <a16:creationId xmlns:a16="http://schemas.microsoft.com/office/drawing/2014/main" id="{E7F097F5-0495-4EF6-ABEA-E828D7F97842}"/>
                </a:ext>
              </a:extLst>
            </p:cNvPr>
            <p:cNvSpPr>
              <a:spLocks noChangeAspect="1" noEditPoints="1"/>
            </p:cNvSpPr>
            <p:nvPr/>
          </p:nvSpPr>
          <p:spPr bwMode="auto">
            <a:xfrm>
              <a:off x="7544240" y="2552748"/>
              <a:ext cx="1345760" cy="2556095"/>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nvGrpSpPr>
            <p:cNvPr id="8" name="Group 7">
              <a:extLst>
                <a:ext uri="{FF2B5EF4-FFF2-40B4-BE49-F238E27FC236}">
                  <a16:creationId xmlns:a16="http://schemas.microsoft.com/office/drawing/2014/main" id="{E8124C15-B047-4080-BD80-5FF8C29D0E56}"/>
                </a:ext>
              </a:extLst>
            </p:cNvPr>
            <p:cNvGrpSpPr/>
            <p:nvPr/>
          </p:nvGrpSpPr>
          <p:grpSpPr>
            <a:xfrm>
              <a:off x="1888176" y="2570422"/>
              <a:ext cx="7308825" cy="3089503"/>
              <a:chOff x="2363872" y="2932438"/>
              <a:chExt cx="6708125" cy="3089503"/>
            </a:xfrm>
          </p:grpSpPr>
          <p:sp>
            <p:nvSpPr>
              <p:cNvPr id="18" name="TextBox 17">
                <a:extLst>
                  <a:ext uri="{FF2B5EF4-FFF2-40B4-BE49-F238E27FC236}">
                    <a16:creationId xmlns:a16="http://schemas.microsoft.com/office/drawing/2014/main" id="{911931E3-11C8-4893-9FA2-4533C50EC427}"/>
                  </a:ext>
                </a:extLst>
              </p:cNvPr>
              <p:cNvSpPr txBox="1"/>
              <p:nvPr/>
            </p:nvSpPr>
            <p:spPr>
              <a:xfrm>
                <a:off x="4000066" y="2932438"/>
                <a:ext cx="2471342"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1. DHCPDISCOVER</a:t>
                </a:r>
              </a:p>
            </p:txBody>
          </p:sp>
          <p:sp>
            <p:nvSpPr>
              <p:cNvPr id="19" name="arrow" title="Icon of an arrow">
                <a:extLst>
                  <a:ext uri="{FF2B5EF4-FFF2-40B4-BE49-F238E27FC236}">
                    <a16:creationId xmlns:a16="http://schemas.microsoft.com/office/drawing/2014/main" id="{D71C1214-C8B4-4BBB-8F39-FA4C686B9049}"/>
                  </a:ext>
                </a:extLst>
              </p:cNvPr>
              <p:cNvSpPr>
                <a:spLocks noChangeAspect="1" noEditPoints="1"/>
              </p:cNvSpPr>
              <p:nvPr/>
            </p:nvSpPr>
            <p:spPr bwMode="auto">
              <a:xfrm>
                <a:off x="6471408" y="2932438"/>
                <a:ext cx="626748" cy="572464"/>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285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20" name="TextBox 19">
                <a:extLst>
                  <a:ext uri="{FF2B5EF4-FFF2-40B4-BE49-F238E27FC236}">
                    <a16:creationId xmlns:a16="http://schemas.microsoft.com/office/drawing/2014/main" id="{50670B18-B6B6-44E0-861B-B05FED085080}"/>
                  </a:ext>
                </a:extLst>
              </p:cNvPr>
              <p:cNvSpPr txBox="1"/>
              <p:nvPr/>
            </p:nvSpPr>
            <p:spPr>
              <a:xfrm>
                <a:off x="2363872" y="5449477"/>
                <a:ext cx="1798692"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DHCP client</a:t>
                </a:r>
              </a:p>
            </p:txBody>
          </p:sp>
          <p:sp>
            <p:nvSpPr>
              <p:cNvPr id="21" name="TextBox 20">
                <a:extLst>
                  <a:ext uri="{FF2B5EF4-FFF2-40B4-BE49-F238E27FC236}">
                    <a16:creationId xmlns:a16="http://schemas.microsoft.com/office/drawing/2014/main" id="{E73BB877-6A49-4DE9-A1F6-054579264085}"/>
                  </a:ext>
                </a:extLst>
              </p:cNvPr>
              <p:cNvSpPr txBox="1"/>
              <p:nvPr/>
            </p:nvSpPr>
            <p:spPr>
              <a:xfrm>
                <a:off x="7273305" y="5449477"/>
                <a:ext cx="1798692"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DHCP server</a:t>
                </a:r>
              </a:p>
            </p:txBody>
          </p:sp>
        </p:grpSp>
        <p:grpSp>
          <p:nvGrpSpPr>
            <p:cNvPr id="9" name="Group 8">
              <a:extLst>
                <a:ext uri="{FF2B5EF4-FFF2-40B4-BE49-F238E27FC236}">
                  <a16:creationId xmlns:a16="http://schemas.microsoft.com/office/drawing/2014/main" id="{B7481A20-6D02-4727-B658-1BFD9FB125B2}"/>
                </a:ext>
              </a:extLst>
            </p:cNvPr>
            <p:cNvGrpSpPr/>
            <p:nvPr/>
          </p:nvGrpSpPr>
          <p:grpSpPr>
            <a:xfrm>
              <a:off x="3670887" y="3939736"/>
              <a:ext cx="3375519" cy="572464"/>
              <a:chOff x="4000065" y="4038350"/>
              <a:chExt cx="3098091" cy="572464"/>
            </a:xfrm>
          </p:grpSpPr>
          <p:sp>
            <p:nvSpPr>
              <p:cNvPr id="16" name="TextBox 15">
                <a:extLst>
                  <a:ext uri="{FF2B5EF4-FFF2-40B4-BE49-F238E27FC236}">
                    <a16:creationId xmlns:a16="http://schemas.microsoft.com/office/drawing/2014/main" id="{A440066D-FB70-48BD-BFD2-3253F675DAEF}"/>
                  </a:ext>
                </a:extLst>
              </p:cNvPr>
              <p:cNvSpPr txBox="1"/>
              <p:nvPr/>
            </p:nvSpPr>
            <p:spPr>
              <a:xfrm>
                <a:off x="4000065" y="4038350"/>
                <a:ext cx="2337987"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3. DHCPREQUEST</a:t>
                </a:r>
              </a:p>
            </p:txBody>
          </p:sp>
          <p:sp>
            <p:nvSpPr>
              <p:cNvPr id="17" name="arrow" title="Icon of an arrow">
                <a:extLst>
                  <a:ext uri="{FF2B5EF4-FFF2-40B4-BE49-F238E27FC236}">
                    <a16:creationId xmlns:a16="http://schemas.microsoft.com/office/drawing/2014/main" id="{5F5EE6D1-E8C9-4FEC-B60E-FD986C86DD4E}"/>
                  </a:ext>
                </a:extLst>
              </p:cNvPr>
              <p:cNvSpPr>
                <a:spLocks noChangeAspect="1" noEditPoints="1"/>
              </p:cNvSpPr>
              <p:nvPr/>
            </p:nvSpPr>
            <p:spPr bwMode="auto">
              <a:xfrm>
                <a:off x="6471408" y="4038350"/>
                <a:ext cx="626748" cy="572464"/>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285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10" name="Group 9">
              <a:extLst>
                <a:ext uri="{FF2B5EF4-FFF2-40B4-BE49-F238E27FC236}">
                  <a16:creationId xmlns:a16="http://schemas.microsoft.com/office/drawing/2014/main" id="{73B6D379-680E-4A3B-B529-A2FD47B2DE03}"/>
                </a:ext>
              </a:extLst>
            </p:cNvPr>
            <p:cNvGrpSpPr/>
            <p:nvPr/>
          </p:nvGrpSpPr>
          <p:grpSpPr>
            <a:xfrm>
              <a:off x="3670888" y="3255079"/>
              <a:ext cx="2919100" cy="572464"/>
              <a:chOff x="4000066" y="3454980"/>
              <a:chExt cx="2679184" cy="572464"/>
            </a:xfrm>
          </p:grpSpPr>
          <p:sp>
            <p:nvSpPr>
              <p:cNvPr id="14" name="TextBox 13">
                <a:extLst>
                  <a:ext uri="{FF2B5EF4-FFF2-40B4-BE49-F238E27FC236}">
                    <a16:creationId xmlns:a16="http://schemas.microsoft.com/office/drawing/2014/main" id="{B4684A90-1A5F-40D8-949C-721FCA03228A}"/>
                  </a:ext>
                </a:extLst>
              </p:cNvPr>
              <p:cNvSpPr txBox="1"/>
              <p:nvPr/>
            </p:nvSpPr>
            <p:spPr>
              <a:xfrm>
                <a:off x="4000066" y="3454980"/>
                <a:ext cx="2070534"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2. DHCPOFFER</a:t>
                </a:r>
              </a:p>
            </p:txBody>
          </p:sp>
          <p:sp>
            <p:nvSpPr>
              <p:cNvPr id="15" name="arrow" title="Icon of an arrow">
                <a:extLst>
                  <a:ext uri="{FF2B5EF4-FFF2-40B4-BE49-F238E27FC236}">
                    <a16:creationId xmlns:a16="http://schemas.microsoft.com/office/drawing/2014/main" id="{6148E7B3-8188-425B-83C4-E0A23CAD2096}"/>
                  </a:ext>
                </a:extLst>
              </p:cNvPr>
              <p:cNvSpPr>
                <a:spLocks noChangeAspect="1" noEditPoints="1"/>
              </p:cNvSpPr>
              <p:nvPr/>
            </p:nvSpPr>
            <p:spPr bwMode="auto">
              <a:xfrm rot="10800000">
                <a:off x="6052502" y="3454980"/>
                <a:ext cx="626748" cy="572464"/>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285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11" name="Group 10">
              <a:extLst>
                <a:ext uri="{FF2B5EF4-FFF2-40B4-BE49-F238E27FC236}">
                  <a16:creationId xmlns:a16="http://schemas.microsoft.com/office/drawing/2014/main" id="{A440EBE4-BE53-4DA5-A65B-044E93367E54}"/>
                </a:ext>
              </a:extLst>
            </p:cNvPr>
            <p:cNvGrpSpPr/>
            <p:nvPr/>
          </p:nvGrpSpPr>
          <p:grpSpPr>
            <a:xfrm>
              <a:off x="3670888" y="4624392"/>
              <a:ext cx="2919100" cy="572464"/>
              <a:chOff x="4000066" y="4624392"/>
              <a:chExt cx="2679184" cy="572464"/>
            </a:xfrm>
          </p:grpSpPr>
          <p:sp>
            <p:nvSpPr>
              <p:cNvPr id="12" name="TextBox 11">
                <a:extLst>
                  <a:ext uri="{FF2B5EF4-FFF2-40B4-BE49-F238E27FC236}">
                    <a16:creationId xmlns:a16="http://schemas.microsoft.com/office/drawing/2014/main" id="{762F5AE3-1EA4-49A6-936D-184FB4436446}"/>
                  </a:ext>
                </a:extLst>
              </p:cNvPr>
              <p:cNvSpPr txBox="1"/>
              <p:nvPr/>
            </p:nvSpPr>
            <p:spPr>
              <a:xfrm>
                <a:off x="4000066" y="4624392"/>
                <a:ext cx="2070534"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4. DHCPACK</a:t>
                </a:r>
              </a:p>
            </p:txBody>
          </p:sp>
          <p:sp>
            <p:nvSpPr>
              <p:cNvPr id="13" name="arrow" title="Icon of an arrow">
                <a:extLst>
                  <a:ext uri="{FF2B5EF4-FFF2-40B4-BE49-F238E27FC236}">
                    <a16:creationId xmlns:a16="http://schemas.microsoft.com/office/drawing/2014/main" id="{27D71818-30B3-4909-BEDC-141DAF041E64}"/>
                  </a:ext>
                </a:extLst>
              </p:cNvPr>
              <p:cNvSpPr>
                <a:spLocks noChangeAspect="1" noEditPoints="1"/>
              </p:cNvSpPr>
              <p:nvPr/>
            </p:nvSpPr>
            <p:spPr bwMode="auto">
              <a:xfrm rot="10800000">
                <a:off x="6052502" y="4624392"/>
                <a:ext cx="626748" cy="572464"/>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285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spTree>
    <p:extLst>
      <p:ext uri="{BB962C8B-B14F-4D97-AF65-F5344CB8AC3E}">
        <p14:creationId xmlns:p14="http://schemas.microsoft.com/office/powerpoint/2010/main" val="34918935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7964-7F08-48A7-A550-8E2323B7792E}"/>
              </a:ext>
            </a:extLst>
          </p:cNvPr>
          <p:cNvSpPr>
            <a:spLocks noGrp="1"/>
          </p:cNvSpPr>
          <p:nvPr>
            <p:ph type="title"/>
          </p:nvPr>
        </p:nvSpPr>
        <p:spPr/>
        <p:txBody>
          <a:bodyPr/>
          <a:lstStyle/>
          <a:p>
            <a:r>
              <a:rPr lang="en-CA" dirty="0"/>
              <a:t>Discussion: Remote access options usage scenarios</a:t>
            </a:r>
            <a:br>
              <a:rPr lang="en-CA" dirty="0"/>
            </a:br>
            <a:endParaRPr lang="en-CA" dirty="0"/>
          </a:p>
        </p:txBody>
      </p:sp>
      <p:sp>
        <p:nvSpPr>
          <p:cNvPr id="3" name="Content Placeholder 2">
            <a:extLst>
              <a:ext uri="{FF2B5EF4-FFF2-40B4-BE49-F238E27FC236}">
                <a16:creationId xmlns:a16="http://schemas.microsoft.com/office/drawing/2014/main" id="{3284527F-AFE4-4D9C-B270-C4AEBDB6FF3E}"/>
              </a:ext>
            </a:extLst>
          </p:cNvPr>
          <p:cNvSpPr>
            <a:spLocks noGrp="1"/>
          </p:cNvSpPr>
          <p:nvPr>
            <p:ph sz="quarter" idx="10"/>
          </p:nvPr>
        </p:nvSpPr>
        <p:spPr/>
        <p:txBody>
          <a:bodyPr/>
          <a:lstStyle/>
          <a:p>
            <a:r>
              <a:rPr lang="en-US" dirty="0"/>
              <a:t>Remote access technologies provide various solutions that allow secure access to an organization’s infrastructure from different locations. While organizations usually own and protect local area networks (LANs) entirely by themselves, remote connections to servers, shares, and apps must often travel across unprotected and unmanaged networking infrastructure, such as the Internet. Any method of using public networks for the transit of organizational data must include a way to protect the integrity and confidentiality of that data.</a:t>
            </a:r>
          </a:p>
          <a:p>
            <a:pPr lvl="1"/>
            <a:r>
              <a:rPr lang="en-US" dirty="0"/>
              <a:t>Do you allow users to connect to your network resources remotely? If so, how?</a:t>
            </a:r>
          </a:p>
          <a:p>
            <a:pPr lvl="1"/>
            <a:r>
              <a:rPr lang="en-US" dirty="0"/>
              <a:t>What are your business requirements for using remote access? </a:t>
            </a:r>
          </a:p>
          <a:p>
            <a:endParaRPr lang="en-CA" dirty="0"/>
          </a:p>
        </p:txBody>
      </p:sp>
    </p:spTree>
    <p:extLst>
      <p:ext uri="{BB962C8B-B14F-4D97-AF65-F5344CB8AC3E}">
        <p14:creationId xmlns:p14="http://schemas.microsoft.com/office/powerpoint/2010/main" val="4026570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4: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t>Refer to the Student Guide for lesson-review questions</a:t>
            </a:r>
          </a:p>
        </p:txBody>
      </p:sp>
    </p:spTree>
    <p:extLst>
      <p:ext uri="{BB962C8B-B14F-4D97-AF65-F5344CB8AC3E}">
        <p14:creationId xmlns:p14="http://schemas.microsoft.com/office/powerpoint/2010/main" val="448674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A46FEA3-1B91-4E4A-ACF3-646FCADC4DB9}"/>
              </a:ext>
            </a:extLst>
          </p:cNvPr>
          <p:cNvSpPr>
            <a:spLocks noGrp="1"/>
          </p:cNvSpPr>
          <p:nvPr>
            <p:ph type="ctrTitle"/>
          </p:nvPr>
        </p:nvSpPr>
        <p:spPr/>
        <p:txBody>
          <a:bodyPr>
            <a:normAutofit fontScale="90000"/>
          </a:bodyPr>
          <a:lstStyle/>
          <a:p>
            <a:r>
              <a:rPr lang="en-US" dirty="0"/>
              <a:t>Instructor-led labs: Implementing and configuring network infrastructure services in Windows Server</a:t>
            </a:r>
          </a:p>
        </p:txBody>
      </p:sp>
      <p:sp>
        <p:nvSpPr>
          <p:cNvPr id="5" name="Subtitle 4">
            <a:extLst>
              <a:ext uri="{FF2B5EF4-FFF2-40B4-BE49-F238E27FC236}">
                <a16:creationId xmlns:a16="http://schemas.microsoft.com/office/drawing/2014/main" id="{C004DAFD-F64A-4544-B019-3F2B4D4AB2BF}"/>
              </a:ext>
            </a:extLst>
          </p:cNvPr>
          <p:cNvSpPr>
            <a:spLocks noGrp="1"/>
          </p:cNvSpPr>
          <p:nvPr>
            <p:ph type="subTitle" idx="1"/>
          </p:nvPr>
        </p:nvSpPr>
        <p:spPr/>
        <p:txBody>
          <a:bodyPr/>
          <a:lstStyle/>
          <a:p>
            <a:r>
              <a:rPr lang="en-US" dirty="0"/>
              <a:t>Deploying and configuring DHCP</a:t>
            </a:r>
          </a:p>
          <a:p>
            <a:r>
              <a:rPr lang="en-US" dirty="0"/>
              <a:t>Deploying and configuring DNS</a:t>
            </a:r>
          </a:p>
          <a:p>
            <a:r>
              <a:rPr lang="en-US" dirty="0"/>
              <a:t>Implementing Web Application Proxy</a:t>
            </a:r>
          </a:p>
        </p:txBody>
      </p:sp>
    </p:spTree>
    <p:extLst>
      <p:ext uri="{BB962C8B-B14F-4D97-AF65-F5344CB8AC3E}">
        <p14:creationId xmlns:p14="http://schemas.microsoft.com/office/powerpoint/2010/main" val="16926202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GB" dirty="0"/>
              <a:t>Implementing </a:t>
            </a:r>
            <a:r>
              <a:rPr lang="en-US" dirty="0"/>
              <a:t>and configuring network infrastructure services in Windows Server</a:t>
            </a:r>
          </a:p>
        </p:txBody>
      </p:sp>
      <p:sp>
        <p:nvSpPr>
          <p:cNvPr id="3" name="Text Placeholder 2"/>
          <p:cNvSpPr>
            <a:spLocks noGrp="1"/>
          </p:cNvSpPr>
          <p:nvPr>
            <p:ph sz="quarter" idx="10"/>
          </p:nvPr>
        </p:nvSpPr>
        <p:spPr/>
        <p:txBody>
          <a:bodyPr/>
          <a:lstStyle/>
          <a:p>
            <a:r>
              <a:rPr lang="en-US" dirty="0"/>
              <a:t>Exercise 1: Deploying and configuring DHCP
Exercise 2: Deploying and configuring DNS 
Exercise 3: Implementing Web Application Proxy</a:t>
            </a:r>
          </a:p>
          <a:p>
            <a:r>
              <a:rPr lang="en-US" dirty="0"/>
              <a:t>Sign-in information for the exercises:</a:t>
            </a:r>
          </a:p>
          <a:p>
            <a:pPr lvl="1"/>
            <a:r>
              <a:rPr lang="en-US" dirty="0"/>
              <a:t>Virtual machines:</a:t>
            </a:r>
          </a:p>
          <a:p>
            <a:pPr lvl="2"/>
            <a:r>
              <a:rPr lang="en-US" b="1" dirty="0"/>
              <a:t>WS-011T00A-SEA-DC1</a:t>
            </a:r>
          </a:p>
          <a:p>
            <a:pPr lvl="2"/>
            <a:r>
              <a:rPr lang="en-US" b="1" dirty="0"/>
              <a:t>WS-011T00A-SEA-ADM1</a:t>
            </a:r>
          </a:p>
          <a:p>
            <a:pPr lvl="2"/>
            <a:r>
              <a:rPr lang="en-US" b="1" dirty="0"/>
              <a:t>WS-011T00A-SEA-SVR1</a:t>
            </a:r>
          </a:p>
          <a:p>
            <a:pPr lvl="2"/>
            <a:r>
              <a:rPr lang="en-US" b="1" dirty="0"/>
              <a:t>WS-011T00A-SEA-SVR3</a:t>
            </a:r>
          </a:p>
          <a:p>
            <a:pPr lvl="2"/>
            <a:r>
              <a:rPr lang="en-US" b="1" dirty="0"/>
              <a:t>WS-011T00A-SEA-CL1</a:t>
            </a:r>
          </a:p>
          <a:p>
            <a:pPr lvl="1"/>
            <a:r>
              <a:rPr lang="en-US" dirty="0"/>
              <a:t>Username:</a:t>
            </a:r>
            <a:r>
              <a:rPr lang="en-US" b="1" dirty="0"/>
              <a:t> Contoso\Administrator</a:t>
            </a:r>
          </a:p>
          <a:p>
            <a:pPr lvl="1"/>
            <a:r>
              <a:rPr lang="en-US" dirty="0"/>
              <a:t>Password: </a:t>
            </a:r>
            <a:r>
              <a:rPr lang="en-US" b="1" dirty="0"/>
              <a:t>Pa55w.rd</a:t>
            </a:r>
          </a:p>
          <a:p>
            <a:endParaRPr lang="en-US" dirty="0"/>
          </a:p>
        </p:txBody>
      </p:sp>
    </p:spTree>
    <p:extLst>
      <p:ext uri="{BB962C8B-B14F-4D97-AF65-F5344CB8AC3E}">
        <p14:creationId xmlns:p14="http://schemas.microsoft.com/office/powerpoint/2010/main" val="23917925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scenario</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CA" dirty="0"/>
              <a:t>Contoso, Ltd. is a large organization with complex requirements for network services. To help meet these requirements, you will deploy and configure DHCP so that it is highly available to ensure service availability. You will also set up DNS so that Trey Research, a department within Contoso, can have its own DNS server in the testing area. Finally, you will provide remote access to Windows Admin Center and secure it with Web Application Proxy.</a:t>
            </a:r>
          </a:p>
        </p:txBody>
      </p:sp>
    </p:spTree>
    <p:extLst>
      <p:ext uri="{BB962C8B-B14F-4D97-AF65-F5344CB8AC3E}">
        <p14:creationId xmlns:p14="http://schemas.microsoft.com/office/powerpoint/2010/main" val="7900315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D7BF-C2CB-4F4C-93EC-335AF3985F9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FE7DCC4-65A1-433C-8DD2-42C54F62620C}"/>
              </a:ext>
            </a:extLst>
          </p:cNvPr>
          <p:cNvSpPr>
            <a:spLocks noGrp="1"/>
          </p:cNvSpPr>
          <p:nvPr>
            <p:ph sz="quarter" idx="10"/>
          </p:nvPr>
        </p:nvSpPr>
        <p:spPr/>
        <p:txBody>
          <a:bodyPr/>
          <a:lstStyle/>
          <a:p>
            <a:r>
              <a:rPr lang="en-US" dirty="0"/>
              <a:t>For more information topics within this course, refer to the following links:</a:t>
            </a:r>
          </a:p>
          <a:p>
            <a:pPr lvl="1"/>
            <a:r>
              <a:rPr lang="en-CA" dirty="0"/>
              <a:t>Manage Servers with Windows Admin Center</a:t>
            </a:r>
            <a:br>
              <a:rPr lang="en-CA" dirty="0"/>
            </a:br>
            <a:r>
              <a:rPr lang="en-US" dirty="0">
                <a:hlinkClick r:id="rId3"/>
              </a:rPr>
              <a:t>https://aka.ms/manage-servers-windows-admin-center</a:t>
            </a:r>
            <a:r>
              <a:rPr lang="en-US" dirty="0"/>
              <a:t> </a:t>
            </a:r>
          </a:p>
          <a:p>
            <a:pPr lvl="1"/>
            <a:r>
              <a:rPr lang="en-US" dirty="0" err="1"/>
              <a:t>DhcpServer</a:t>
            </a:r>
            <a:br>
              <a:rPr lang="en-US" dirty="0"/>
            </a:br>
            <a:r>
              <a:rPr lang="en-US" dirty="0">
                <a:hlinkClick r:id="rId4"/>
              </a:rPr>
              <a:t>https://aka.ms/dhcpserver</a:t>
            </a:r>
            <a:r>
              <a:rPr lang="en-US" dirty="0"/>
              <a:t> </a:t>
            </a:r>
          </a:p>
          <a:p>
            <a:pPr lvl="1"/>
            <a:r>
              <a:rPr lang="en-US" dirty="0"/>
              <a:t>DNS Policy Scenario Guide</a:t>
            </a:r>
            <a:br>
              <a:rPr lang="en-US" dirty="0"/>
            </a:br>
            <a:r>
              <a:rPr lang="en-US" dirty="0">
                <a:hlinkClick r:id="rId5"/>
              </a:rPr>
              <a:t>https://aka.ms/dns-policy-scenario-guide</a:t>
            </a:r>
            <a:r>
              <a:rPr lang="en-US" dirty="0"/>
              <a:t> </a:t>
            </a:r>
          </a:p>
          <a:p>
            <a:pPr lvl="1"/>
            <a:r>
              <a:rPr lang="en-US" dirty="0" err="1"/>
              <a:t>RemoteAccess</a:t>
            </a:r>
            <a:r>
              <a:rPr lang="en-US" dirty="0"/>
              <a:t> </a:t>
            </a:r>
            <a:br>
              <a:rPr lang="en-US" dirty="0"/>
            </a:br>
            <a:r>
              <a:rPr lang="en-US" dirty="0">
                <a:hlinkClick r:id="rId6"/>
              </a:rPr>
              <a:t>https://aka.ms/remoteaccess-win10-ps</a:t>
            </a:r>
            <a:r>
              <a:rPr lang="en-US" dirty="0"/>
              <a:t> </a:t>
            </a:r>
          </a:p>
          <a:p>
            <a:pPr lvl="1"/>
            <a:r>
              <a:rPr lang="en-CA" dirty="0"/>
              <a:t>Publishing Applications with SharePoint, Exchange and RDG</a:t>
            </a:r>
            <a:br>
              <a:rPr lang="en-CA" dirty="0"/>
            </a:br>
            <a:r>
              <a:rPr lang="en-US" dirty="0">
                <a:hlinkClick r:id="rId7"/>
              </a:rPr>
              <a:t>http://aka.ms/Qopw7d</a:t>
            </a:r>
            <a:r>
              <a:rPr lang="en-US" dirty="0"/>
              <a:t> </a:t>
            </a:r>
          </a:p>
          <a:p>
            <a:endParaRPr lang="en-US" dirty="0"/>
          </a:p>
        </p:txBody>
      </p:sp>
    </p:spTree>
    <p:extLst>
      <p:ext uri="{BB962C8B-B14F-4D97-AF65-F5344CB8AC3E}">
        <p14:creationId xmlns:p14="http://schemas.microsoft.com/office/powerpoint/2010/main" val="2690825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noProof="0" dirty="0"/>
              <a:t>Online </a:t>
            </a:r>
            <a:r>
              <a:rPr lang="en-US" dirty="0"/>
              <a:t>r</a:t>
            </a:r>
            <a:r>
              <a:rPr lang="en-US" noProof="0" dirty="0"/>
              <a:t>ole-based training resources:</a:t>
            </a:r>
            <a:endParaRPr lang="en-US" dirty="0"/>
          </a:p>
        </p:txBody>
      </p:sp>
      <p:sp>
        <p:nvSpPr>
          <p:cNvPr id="11" name="Text Placeholder 10">
            <a:extLst>
              <a:ext uri="{FF2B5EF4-FFF2-40B4-BE49-F238E27FC236}">
                <a16:creationId xmlns:a16="http://schemas.microsoft.com/office/drawing/2014/main" id="{5619665C-060B-477A-A860-D60428A56D51}"/>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Microsoft Learn</a:t>
            </a:r>
            <a:endParaRPr lang="en-US" dirty="0"/>
          </a:p>
        </p:txBody>
      </p:sp>
    </p:spTree>
    <p:extLst>
      <p:ext uri="{BB962C8B-B14F-4D97-AF65-F5344CB8AC3E}">
        <p14:creationId xmlns:p14="http://schemas.microsoft.com/office/powerpoint/2010/main" val="22185991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713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68B7-33C4-4B77-84CA-5AB1B62134F2}"/>
              </a:ext>
            </a:extLst>
          </p:cNvPr>
          <p:cNvSpPr>
            <a:spLocks noGrp="1"/>
          </p:cNvSpPr>
          <p:nvPr>
            <p:ph type="title"/>
          </p:nvPr>
        </p:nvSpPr>
        <p:spPr/>
        <p:txBody>
          <a:bodyPr/>
          <a:lstStyle/>
          <a:p>
            <a:r>
              <a:rPr lang="en-CA" dirty="0"/>
              <a:t>Install and configure the DHCP role</a:t>
            </a:r>
          </a:p>
        </p:txBody>
      </p:sp>
      <p:sp>
        <p:nvSpPr>
          <p:cNvPr id="3" name="Content Placeholder 2">
            <a:extLst>
              <a:ext uri="{FF2B5EF4-FFF2-40B4-BE49-F238E27FC236}">
                <a16:creationId xmlns:a16="http://schemas.microsoft.com/office/drawing/2014/main" id="{7659ECF1-7408-4E4E-ABC4-478D6C0A3442}"/>
              </a:ext>
            </a:extLst>
          </p:cNvPr>
          <p:cNvSpPr>
            <a:spLocks noGrp="1"/>
          </p:cNvSpPr>
          <p:nvPr>
            <p:ph sz="quarter" idx="10"/>
          </p:nvPr>
        </p:nvSpPr>
        <p:spPr/>
        <p:txBody>
          <a:bodyPr/>
          <a:lstStyle/>
          <a:p>
            <a:r>
              <a:rPr lang="en-CA" dirty="0"/>
              <a:t>To install the DHCP role:</a:t>
            </a:r>
          </a:p>
          <a:p>
            <a:pPr lvl="1"/>
            <a:r>
              <a:rPr lang="en-CA" b="1" dirty="0"/>
              <a:t>Windows Admin Center &gt; Roles and Features</a:t>
            </a:r>
          </a:p>
          <a:p>
            <a:pPr lvl="1"/>
            <a:r>
              <a:rPr lang="en-CA" b="1" dirty="0"/>
              <a:t>Server Manager</a:t>
            </a:r>
          </a:p>
          <a:p>
            <a:pPr lvl="1"/>
            <a:r>
              <a:rPr lang="en-CA" b="1" dirty="0"/>
              <a:t>Add-WindowsFeature DHCP -IncludeManagementTools</a:t>
            </a:r>
          </a:p>
          <a:p>
            <a:r>
              <a:rPr lang="en-CA" dirty="0"/>
              <a:t>To manage a DHCP server by using Windows Admin Center, you must install the DHCP PowerShell tools </a:t>
            </a:r>
          </a:p>
          <a:p>
            <a:r>
              <a:rPr lang="en-CA" dirty="0"/>
              <a:t>DHCP local security groups: </a:t>
            </a:r>
          </a:p>
          <a:p>
            <a:pPr lvl="1"/>
            <a:r>
              <a:rPr lang="en-CA" dirty="0"/>
              <a:t>DHCP Administrators</a:t>
            </a:r>
          </a:p>
          <a:p>
            <a:pPr lvl="1"/>
            <a:r>
              <a:rPr lang="en-CA" dirty="0"/>
              <a:t>DHCP Users</a:t>
            </a:r>
          </a:p>
          <a:p>
            <a:r>
              <a:rPr lang="en-CA" dirty="0"/>
              <a:t>To create the DHCP local security groups:</a:t>
            </a:r>
          </a:p>
          <a:p>
            <a:pPr lvl="1"/>
            <a:r>
              <a:rPr lang="en-CA" b="1" dirty="0"/>
              <a:t>Server Manager &gt; Post-Install Configuration Wizard</a:t>
            </a:r>
          </a:p>
          <a:p>
            <a:pPr lvl="1"/>
            <a:r>
              <a:rPr lang="en-CA" b="1" dirty="0">
                <a:solidFill>
                  <a:schemeClr val="tx1"/>
                </a:solidFill>
              </a:rPr>
              <a:t>Add-DhcpServerSecurityGroup  -Computer DhcpServerName</a:t>
            </a:r>
          </a:p>
        </p:txBody>
      </p:sp>
    </p:spTree>
    <p:extLst>
      <p:ext uri="{BB962C8B-B14F-4D97-AF65-F5344CB8AC3E}">
        <p14:creationId xmlns:p14="http://schemas.microsoft.com/office/powerpoint/2010/main" val="352268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F805-9923-48CC-9A94-8EAF89055356}"/>
              </a:ext>
            </a:extLst>
          </p:cNvPr>
          <p:cNvSpPr>
            <a:spLocks noGrp="1"/>
          </p:cNvSpPr>
          <p:nvPr>
            <p:ph type="title"/>
          </p:nvPr>
        </p:nvSpPr>
        <p:spPr/>
        <p:txBody>
          <a:bodyPr/>
          <a:lstStyle/>
          <a:p>
            <a:r>
              <a:rPr lang="en-CA" dirty="0"/>
              <a:t>Configure DHCP Options</a:t>
            </a:r>
          </a:p>
        </p:txBody>
      </p:sp>
      <p:sp>
        <p:nvSpPr>
          <p:cNvPr id="3" name="Content Placeholder 2">
            <a:extLst>
              <a:ext uri="{FF2B5EF4-FFF2-40B4-BE49-F238E27FC236}">
                <a16:creationId xmlns:a16="http://schemas.microsoft.com/office/drawing/2014/main" id="{4CAD7BB7-C375-4E7D-8C45-606949A11853}"/>
              </a:ext>
            </a:extLst>
          </p:cNvPr>
          <p:cNvSpPr>
            <a:spLocks noGrp="1"/>
          </p:cNvSpPr>
          <p:nvPr>
            <p:ph sz="quarter" idx="10"/>
          </p:nvPr>
        </p:nvSpPr>
        <p:spPr/>
        <p:txBody>
          <a:bodyPr/>
          <a:lstStyle/>
          <a:p>
            <a:r>
              <a:rPr lang="en-CA" dirty="0">
                <a:solidFill>
                  <a:schemeClr val="tx1"/>
                </a:solidFill>
              </a:rPr>
              <a:t>A DHCP lease can include options such as:</a:t>
            </a:r>
          </a:p>
          <a:p>
            <a:endParaRPr lang="en-CA" dirty="0"/>
          </a:p>
          <a:p>
            <a:endParaRPr lang="en-CA" dirty="0"/>
          </a:p>
          <a:p>
            <a:endParaRPr lang="en-CA" dirty="0"/>
          </a:p>
          <a:p>
            <a:endParaRPr lang="en-CA" dirty="0"/>
          </a:p>
          <a:p>
            <a:endParaRPr lang="en-CA" dirty="0"/>
          </a:p>
          <a:p>
            <a:r>
              <a:rPr lang="en-CA" dirty="0"/>
              <a:t>DHCP options are applied in order:</a:t>
            </a:r>
          </a:p>
          <a:p>
            <a:pPr marL="457200" indent="-457200">
              <a:spcBef>
                <a:spcPts val="300"/>
              </a:spcBef>
              <a:buFont typeface="+mj-lt"/>
              <a:buAutoNum type="arabicPeriod"/>
            </a:pPr>
            <a:r>
              <a:rPr lang="en-CA" dirty="0"/>
              <a:t>Server level</a:t>
            </a:r>
          </a:p>
          <a:p>
            <a:pPr marL="457200" indent="-457200">
              <a:spcBef>
                <a:spcPts val="300"/>
              </a:spcBef>
              <a:buFont typeface="+mj-lt"/>
              <a:buAutoNum type="arabicPeriod"/>
            </a:pPr>
            <a:r>
              <a:rPr lang="en-CA" dirty="0"/>
              <a:t>Scope level</a:t>
            </a:r>
          </a:p>
          <a:p>
            <a:pPr marL="457200" indent="-457200">
              <a:spcBef>
                <a:spcPts val="300"/>
              </a:spcBef>
              <a:buFont typeface="+mj-lt"/>
              <a:buAutoNum type="arabicPeriod"/>
            </a:pPr>
            <a:r>
              <a:rPr lang="en-CA" dirty="0"/>
              <a:t>Class level</a:t>
            </a:r>
          </a:p>
          <a:p>
            <a:pPr marL="457200" indent="-457200">
              <a:spcBef>
                <a:spcPts val="300"/>
              </a:spcBef>
              <a:buFont typeface="+mj-lt"/>
              <a:buAutoNum type="arabicPeriod"/>
            </a:pPr>
            <a:r>
              <a:rPr lang="en-CA" dirty="0"/>
              <a:t>Reserved client level</a:t>
            </a:r>
          </a:p>
        </p:txBody>
      </p:sp>
      <p:graphicFrame>
        <p:nvGraphicFramePr>
          <p:cNvPr id="4" name="Table 4">
            <a:extLst>
              <a:ext uri="{FF2B5EF4-FFF2-40B4-BE49-F238E27FC236}">
                <a16:creationId xmlns:a16="http://schemas.microsoft.com/office/drawing/2014/main" id="{FC7DDBC8-0290-4CBD-A0F7-3037356448C1}"/>
              </a:ext>
            </a:extLst>
          </p:cNvPr>
          <p:cNvGraphicFramePr>
            <a:graphicFrameLocks noGrp="1"/>
          </p:cNvGraphicFramePr>
          <p:nvPr>
            <p:extLst>
              <p:ext uri="{D42A27DB-BD31-4B8C-83A1-F6EECF244321}">
                <p14:modId xmlns:p14="http://schemas.microsoft.com/office/powerpoint/2010/main" val="858995303"/>
              </p:ext>
            </p:extLst>
          </p:nvPr>
        </p:nvGraphicFramePr>
        <p:xfrm>
          <a:off x="465138" y="2035969"/>
          <a:ext cx="5379244" cy="1854200"/>
        </p:xfrm>
        <a:graphic>
          <a:graphicData uri="http://schemas.openxmlformats.org/drawingml/2006/table">
            <a:tbl>
              <a:tblPr firstRow="1" bandRow="1">
                <a:tableStyleId>{7E9639D4-E3E2-4D34-9284-5A2195B3D0D7}</a:tableStyleId>
              </a:tblPr>
              <a:tblGrid>
                <a:gridCol w="1750219">
                  <a:extLst>
                    <a:ext uri="{9D8B030D-6E8A-4147-A177-3AD203B41FA5}">
                      <a16:colId xmlns:a16="http://schemas.microsoft.com/office/drawing/2014/main" val="3438811077"/>
                    </a:ext>
                  </a:extLst>
                </a:gridCol>
                <a:gridCol w="3629025">
                  <a:extLst>
                    <a:ext uri="{9D8B030D-6E8A-4147-A177-3AD203B41FA5}">
                      <a16:colId xmlns:a16="http://schemas.microsoft.com/office/drawing/2014/main" val="174788698"/>
                    </a:ext>
                  </a:extLst>
                </a:gridCol>
              </a:tblGrid>
              <a:tr h="370840">
                <a:tc>
                  <a:txBody>
                    <a:bodyPr/>
                    <a:lstStyle/>
                    <a:p>
                      <a:r>
                        <a:rPr lang="en-CA" dirty="0"/>
                        <a:t>Option code</a:t>
                      </a:r>
                    </a:p>
                  </a:txBody>
                  <a:tcPr/>
                </a:tc>
                <a:tc>
                  <a:txBody>
                    <a:bodyPr/>
                    <a:lstStyle/>
                    <a:p>
                      <a:r>
                        <a:rPr lang="en-CA" dirty="0"/>
                        <a:t>Name</a:t>
                      </a:r>
                    </a:p>
                  </a:txBody>
                  <a:tcPr/>
                </a:tc>
                <a:extLst>
                  <a:ext uri="{0D108BD9-81ED-4DB2-BD59-A6C34878D82A}">
                    <a16:rowId xmlns:a16="http://schemas.microsoft.com/office/drawing/2014/main" val="1560971673"/>
                  </a:ext>
                </a:extLst>
              </a:tr>
              <a:tr h="370840">
                <a:tc>
                  <a:txBody>
                    <a:bodyPr/>
                    <a:lstStyle/>
                    <a:p>
                      <a:pPr algn="ctr"/>
                      <a:r>
                        <a:rPr lang="en-CA" dirty="0"/>
                        <a:t>1</a:t>
                      </a:r>
                    </a:p>
                  </a:txBody>
                  <a:tcPr/>
                </a:tc>
                <a:tc>
                  <a:txBody>
                    <a:bodyPr/>
                    <a:lstStyle/>
                    <a:p>
                      <a:r>
                        <a:rPr lang="en-CA" dirty="0"/>
                        <a:t>Subnet mask</a:t>
                      </a:r>
                    </a:p>
                  </a:txBody>
                  <a:tcPr/>
                </a:tc>
                <a:extLst>
                  <a:ext uri="{0D108BD9-81ED-4DB2-BD59-A6C34878D82A}">
                    <a16:rowId xmlns:a16="http://schemas.microsoft.com/office/drawing/2014/main" val="1716243444"/>
                  </a:ext>
                </a:extLst>
              </a:tr>
              <a:tr h="370840">
                <a:tc>
                  <a:txBody>
                    <a:bodyPr/>
                    <a:lstStyle/>
                    <a:p>
                      <a:pPr algn="ctr"/>
                      <a:r>
                        <a:rPr lang="en-CA" dirty="0"/>
                        <a:t>3</a:t>
                      </a:r>
                    </a:p>
                  </a:txBody>
                  <a:tcPr/>
                </a:tc>
                <a:tc>
                  <a:txBody>
                    <a:bodyPr/>
                    <a:lstStyle/>
                    <a:p>
                      <a:r>
                        <a:rPr lang="en-CA" dirty="0"/>
                        <a:t>Router</a:t>
                      </a:r>
                    </a:p>
                  </a:txBody>
                  <a:tcPr/>
                </a:tc>
                <a:extLst>
                  <a:ext uri="{0D108BD9-81ED-4DB2-BD59-A6C34878D82A}">
                    <a16:rowId xmlns:a16="http://schemas.microsoft.com/office/drawing/2014/main" val="882888110"/>
                  </a:ext>
                </a:extLst>
              </a:tr>
              <a:tr h="370840">
                <a:tc>
                  <a:txBody>
                    <a:bodyPr/>
                    <a:lstStyle/>
                    <a:p>
                      <a:pPr algn="ctr"/>
                      <a:r>
                        <a:rPr lang="en-CA" dirty="0"/>
                        <a:t>6</a:t>
                      </a:r>
                    </a:p>
                  </a:txBody>
                  <a:tcPr/>
                </a:tc>
                <a:tc>
                  <a:txBody>
                    <a:bodyPr/>
                    <a:lstStyle/>
                    <a:p>
                      <a:r>
                        <a:rPr lang="en-CA" dirty="0"/>
                        <a:t>DNS servers</a:t>
                      </a:r>
                    </a:p>
                  </a:txBody>
                  <a:tcPr/>
                </a:tc>
                <a:extLst>
                  <a:ext uri="{0D108BD9-81ED-4DB2-BD59-A6C34878D82A}">
                    <a16:rowId xmlns:a16="http://schemas.microsoft.com/office/drawing/2014/main" val="1192798061"/>
                  </a:ext>
                </a:extLst>
              </a:tr>
              <a:tr h="370840">
                <a:tc>
                  <a:txBody>
                    <a:bodyPr/>
                    <a:lstStyle/>
                    <a:p>
                      <a:pPr algn="ctr"/>
                      <a:r>
                        <a:rPr lang="en-CA" dirty="0"/>
                        <a:t>15</a:t>
                      </a:r>
                    </a:p>
                  </a:txBody>
                  <a:tcPr/>
                </a:tc>
                <a:tc>
                  <a:txBody>
                    <a:bodyPr/>
                    <a:lstStyle/>
                    <a:p>
                      <a:r>
                        <a:rPr lang="en-CA" dirty="0"/>
                        <a:t>DNS domain name</a:t>
                      </a:r>
                    </a:p>
                  </a:txBody>
                  <a:tcPr/>
                </a:tc>
                <a:extLst>
                  <a:ext uri="{0D108BD9-81ED-4DB2-BD59-A6C34878D82A}">
                    <a16:rowId xmlns:a16="http://schemas.microsoft.com/office/drawing/2014/main" val="2940938797"/>
                  </a:ext>
                </a:extLst>
              </a:tr>
            </a:tbl>
          </a:graphicData>
        </a:graphic>
      </p:graphicFrame>
    </p:spTree>
    <p:extLst>
      <p:ext uri="{BB962C8B-B14F-4D97-AF65-F5344CB8AC3E}">
        <p14:creationId xmlns:p14="http://schemas.microsoft.com/office/powerpoint/2010/main" val="38322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DCBB-F1B5-4F1F-9F41-36C01580B554}"/>
              </a:ext>
            </a:extLst>
          </p:cNvPr>
          <p:cNvSpPr>
            <a:spLocks noGrp="1"/>
          </p:cNvSpPr>
          <p:nvPr>
            <p:ph type="ctrTitle"/>
          </p:nvPr>
        </p:nvSpPr>
        <p:spPr/>
        <p:txBody>
          <a:bodyPr/>
          <a:lstStyle/>
          <a:p>
            <a:r>
              <a:rPr lang="en-CA" dirty="0"/>
              <a:t>Demonstration: Configure the DHCP role</a:t>
            </a:r>
          </a:p>
        </p:txBody>
      </p:sp>
      <p:sp>
        <p:nvSpPr>
          <p:cNvPr id="3" name="Content Placeholder 2">
            <a:extLst>
              <a:ext uri="{FF2B5EF4-FFF2-40B4-BE49-F238E27FC236}">
                <a16:creationId xmlns:a16="http://schemas.microsoft.com/office/drawing/2014/main" id="{F1A3498F-1887-47A3-B2A2-C1C80763D05A}"/>
              </a:ext>
            </a:extLst>
          </p:cNvPr>
          <p:cNvSpPr>
            <a:spLocks noGrp="1"/>
          </p:cNvSpPr>
          <p:nvPr>
            <p:ph type="subTitle" idx="1"/>
          </p:nvPr>
        </p:nvSpPr>
        <p:spPr/>
        <p:txBody>
          <a:bodyPr/>
          <a:lstStyle/>
          <a:p>
            <a:r>
              <a:rPr lang="en-CA" dirty="0"/>
              <a:t>Install the DHCP Server role</a:t>
            </a:r>
          </a:p>
          <a:p>
            <a:r>
              <a:rPr lang="en-CA" dirty="0"/>
              <a:t>Install the DHCP PowerShell tools</a:t>
            </a:r>
          </a:p>
          <a:p>
            <a:r>
              <a:rPr lang="en-CA" dirty="0"/>
              <a:t>Configure a DHCP server option</a:t>
            </a:r>
          </a:p>
          <a:p>
            <a:endParaRPr lang="en-CA" dirty="0"/>
          </a:p>
        </p:txBody>
      </p:sp>
    </p:spTree>
    <p:extLst>
      <p:ext uri="{BB962C8B-B14F-4D97-AF65-F5344CB8AC3E}">
        <p14:creationId xmlns:p14="http://schemas.microsoft.com/office/powerpoint/2010/main" val="1205756945"/>
      </p:ext>
    </p:extLst>
  </p:cSld>
  <p:clrMapOvr>
    <a:masterClrMapping/>
  </p:clrMapOvr>
</p:sld>
</file>

<file path=ppt/theme/theme1.xml><?xml version="1.0" encoding="utf-8"?>
<a:theme xmlns:a="http://schemas.openxmlformats.org/drawingml/2006/main" name="1_2007-theme">
  <a:themeElements>
    <a:clrScheme name="Azure 1">
      <a:dk1>
        <a:srgbClr val="000000"/>
      </a:dk1>
      <a:lt1>
        <a:srgbClr val="FFFFFF"/>
      </a:lt1>
      <a:dk2>
        <a:srgbClr val="0078D4"/>
      </a:dk2>
      <a:lt2>
        <a:srgbClr val="FFFFFF"/>
      </a:lt2>
      <a:accent1>
        <a:srgbClr val="EBEBEB"/>
      </a:accent1>
      <a:accent2>
        <a:srgbClr val="75757A"/>
      </a:accent2>
      <a:accent3>
        <a:srgbClr val="000041"/>
      </a:accent3>
      <a:accent4>
        <a:srgbClr val="FFB900"/>
      </a:accent4>
      <a:accent5>
        <a:srgbClr val="50E6FF"/>
      </a:accent5>
      <a:accent6>
        <a:srgbClr val="6B2929"/>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S-nnnT00A__M#.potx" id="{B8671704-E481-4622-B691-B64EE51CE209}" vid="{66A5E2EB-49D4-4F38-8E6F-DF2D6F01C5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0B5993187B9E4CB1697E5A3FBE0370" ma:contentTypeVersion="12" ma:contentTypeDescription="Create a new document." ma:contentTypeScope="" ma:versionID="0fdaa5dbae335012a30f3280f84529e2">
  <xsd:schema xmlns:xsd="http://www.w3.org/2001/XMLSchema" xmlns:xs="http://www.w3.org/2001/XMLSchema" xmlns:p="http://schemas.microsoft.com/office/2006/metadata/properties" xmlns:ns2="1623b5f4-7825-477d-b8f4-76af0b5f430a" xmlns:ns3="8d33d5b4-b403-4418-9083-d4f3492e7e23" targetNamespace="http://schemas.microsoft.com/office/2006/metadata/properties" ma:root="true" ma:fieldsID="aad14d0a03575cb45b3b524001cad357" ns2:_="" ns3:_="">
    <xsd:import namespace="1623b5f4-7825-477d-b8f4-76af0b5f430a"/>
    <xsd:import namespace="8d33d5b4-b403-4418-9083-d4f3492e7e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3b5f4-7825-477d-b8f4-76af0b5f4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33d5b4-b403-4418-9083-d4f3492e7e2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D34702-E9E5-49AC-A602-22B490F5F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3b5f4-7825-477d-b8f4-76af0b5f430a"/>
    <ds:schemaRef ds:uri="8d33d5b4-b403-4418-9083-d4f3492e7e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1623b5f4-7825-477d-b8f4-76af0b5f430a"/>
    <ds:schemaRef ds:uri="http://purl.org/dc/terms/"/>
    <ds:schemaRef ds:uri="http://schemas.microsoft.com/office/infopath/2007/PartnerControls"/>
    <ds:schemaRef ds:uri="8d33d5b4-b403-4418-9083-d4f3492e7e23"/>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WS-nnnT00A__M#</Template>
  <TotalTime>7196</TotalTime>
  <Words>8293</Words>
  <Application>Microsoft Office PowerPoint</Application>
  <PresentationFormat>Custom</PresentationFormat>
  <Paragraphs>1105</Paragraphs>
  <Slides>67</Slides>
  <Notes>67</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Consolas</vt:lpstr>
      <vt:lpstr>Corbel</vt:lpstr>
      <vt:lpstr>Courier New</vt:lpstr>
      <vt:lpstr>Segoe UI</vt:lpstr>
      <vt:lpstr>Segoe UI Semibold</vt:lpstr>
      <vt:lpstr>Wingdings</vt:lpstr>
      <vt:lpstr>1_2007-theme</vt:lpstr>
      <vt:lpstr>WS-011 Windows Server 2019 Administration</vt:lpstr>
      <vt:lpstr>Module 3: Network infrastructure services in Windows Server</vt:lpstr>
      <vt:lpstr>Module overview</vt:lpstr>
      <vt:lpstr>Lesson 1: Deploying and managing DHCP</vt:lpstr>
      <vt:lpstr>Lesson 1 overview</vt:lpstr>
      <vt:lpstr>Overview of the DHCP role</vt:lpstr>
      <vt:lpstr>Install and configure the DHCP role</vt:lpstr>
      <vt:lpstr>Configure DHCP Options</vt:lpstr>
      <vt:lpstr>Demonstration: Configure the DHCP role</vt:lpstr>
      <vt:lpstr>Configure DHCP scopes</vt:lpstr>
      <vt:lpstr>Demonstration: Create and configure a DHCP scope</vt:lpstr>
      <vt:lpstr>DHCP AD DS authorization</vt:lpstr>
      <vt:lpstr>High availability options for DHCP (slide 1 of 2)</vt:lpstr>
      <vt:lpstr>High availability options for DHCP (slide 2 of 2)</vt:lpstr>
      <vt:lpstr>DHCP Failover</vt:lpstr>
      <vt:lpstr>Lesson 1: Test your knowledge</vt:lpstr>
      <vt:lpstr>Lesson 2: Deploying and managing DNS services</vt:lpstr>
      <vt:lpstr>Lesson 2 overview</vt:lpstr>
      <vt:lpstr>DNS components</vt:lpstr>
      <vt:lpstr>What are DNS zones? (slide 1 of 2)</vt:lpstr>
      <vt:lpstr>What are DNS Zones? (slide 2 of 2)</vt:lpstr>
      <vt:lpstr>What are DNS records?</vt:lpstr>
      <vt:lpstr>Demonstration: Install and configure the DNS role</vt:lpstr>
      <vt:lpstr>Demonstration: Install and configure the DNS role (slide 2 of 2)</vt:lpstr>
      <vt:lpstr>Manage DNS services</vt:lpstr>
      <vt:lpstr>Create records in DNS</vt:lpstr>
      <vt:lpstr>Configure DNS zones (slide 1 of 2)</vt:lpstr>
      <vt:lpstr>Configure DNS zones (slide 2 of 2)</vt:lpstr>
      <vt:lpstr>DNS forwarding</vt:lpstr>
      <vt:lpstr>DNS integration in AD DS</vt:lpstr>
      <vt:lpstr>Overview of DNS policies (slide 1 of 2)</vt:lpstr>
      <vt:lpstr>Overview of DNS policies (slide 2 of 2)</vt:lpstr>
      <vt:lpstr>Overview of DNSSEC</vt:lpstr>
      <vt:lpstr>Lesson 2: Test your knowledge</vt:lpstr>
      <vt:lpstr>Lesson 3: Deploying and managing IPAM</vt:lpstr>
      <vt:lpstr>Lesson 3 overview</vt:lpstr>
      <vt:lpstr>What is IPAM?</vt:lpstr>
      <vt:lpstr>IPAM deployment requirements</vt:lpstr>
      <vt:lpstr>Process for deploying IPAM</vt:lpstr>
      <vt:lpstr>Demonstration: Install the IPAM role</vt:lpstr>
      <vt:lpstr>Demonstration: Install the IPAM role (slide 2 of 2)</vt:lpstr>
      <vt:lpstr>Administer IPAM</vt:lpstr>
      <vt:lpstr>Configure IPAM options</vt:lpstr>
      <vt:lpstr>Manage DNS zones with IPAM</vt:lpstr>
      <vt:lpstr>Configure DHCP servers with IPAM</vt:lpstr>
      <vt:lpstr>Use IPAM to manage IP addressing</vt:lpstr>
      <vt:lpstr>Lesson 3: Test your knowledge</vt:lpstr>
      <vt:lpstr>Lesson 4: RAS in Windows Server</vt:lpstr>
      <vt:lpstr>Lesson 4 overview</vt:lpstr>
      <vt:lpstr>Remote Access features in Windows Server</vt:lpstr>
      <vt:lpstr>Overview of remote application access</vt:lpstr>
      <vt:lpstr>Demonstration: Install and manage the Remote Access role</vt:lpstr>
      <vt:lpstr>Demonstration: Install and manage the Remote Access role (slide 2 of 2)</vt:lpstr>
      <vt:lpstr>Manage remote access in Windows Server</vt:lpstr>
      <vt:lpstr>When to deploy a public key infrastructure for remote access</vt:lpstr>
      <vt:lpstr>What is Network Policy Server?</vt:lpstr>
      <vt:lpstr>What is Web Application Proxy?</vt:lpstr>
      <vt:lpstr>Authentication options for Web Application Proxy</vt:lpstr>
      <vt:lpstr>Publish applications with Web Application Proxy</vt:lpstr>
      <vt:lpstr>Discussion: Remote access options usage scenarios </vt:lpstr>
      <vt:lpstr>Lesson 4: Test your knowledge</vt:lpstr>
      <vt:lpstr>Instructor-led labs: Implementing and configuring network infrastructure services in Windows Server</vt:lpstr>
      <vt:lpstr>Lab: Implementing and configuring network infrastructure services in Windows Server</vt:lpstr>
      <vt:lpstr>Lab scenario</vt:lpstr>
      <vt:lpstr>References</vt:lpstr>
      <vt:lpstr>Online role-based training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materials</dc:title>
  <dc:creator>Karin Carlson</dc:creator>
  <cp:lastModifiedBy>Lakshmy Nair</cp:lastModifiedBy>
  <cp:revision>263</cp:revision>
  <dcterms:created xsi:type="dcterms:W3CDTF">2020-06-06T03:25:40Z</dcterms:created>
  <dcterms:modified xsi:type="dcterms:W3CDTF">2020-06-30T13:24:25Z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merrickv@microsoft.com</vt:lpwstr>
  </property>
  <property fmtid="{D5CDD505-2E9C-101B-9397-08002B2CF9AE}" pid="5" name="MSIP_Label_f42aa342-8706-4288-bd11-ebb85995028c_SetDate">
    <vt:lpwstr>2020-04-30T16:58:44.8526099Z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a6dbb04b-5cb4-4cb5-bb6f-3d6af857b37d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0x010100A90B5993187B9E4CB1697E5A3FBE0370</vt:lpwstr>
  </property>
</Properties>
</file>