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xml" ContentType="application/vnd.openxmlformats-officedocument.presentationml.tags+xml"/>
  <Override PartName="/ppt/notesSlides/notesSlide36.xml" ContentType="application/vnd.openxmlformats-officedocument.presentationml.notesSlide+xml"/>
  <Override PartName="/ppt/tags/tag4.xml" ContentType="application/vnd.openxmlformats-officedocument.presentationml.tags+xml"/>
  <Override PartName="/ppt/notesSlides/notesSlide37.xml" ContentType="application/vnd.openxmlformats-officedocument.presentationml.notesSlide+xml"/>
  <Override PartName="/ppt/tags/tag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4780" r:id="rId4"/>
  </p:sldMasterIdLst>
  <p:notesMasterIdLst>
    <p:notesMasterId r:id="rId89"/>
  </p:notesMasterIdLst>
  <p:handoutMasterIdLst>
    <p:handoutMasterId r:id="rId90"/>
  </p:handoutMasterIdLst>
  <p:sldIdLst>
    <p:sldId id="1706" r:id="rId5"/>
    <p:sldId id="1707" r:id="rId6"/>
    <p:sldId id="1708" r:id="rId7"/>
    <p:sldId id="1709" r:id="rId8"/>
    <p:sldId id="1710" r:id="rId9"/>
    <p:sldId id="1711" r:id="rId10"/>
    <p:sldId id="1712" r:id="rId11"/>
    <p:sldId id="1713" r:id="rId12"/>
    <p:sldId id="1714" r:id="rId13"/>
    <p:sldId id="1781" r:id="rId14"/>
    <p:sldId id="1782" r:id="rId15"/>
    <p:sldId id="1715" r:id="rId16"/>
    <p:sldId id="1716" r:id="rId17"/>
    <p:sldId id="1717" r:id="rId18"/>
    <p:sldId id="1718" r:id="rId19"/>
    <p:sldId id="1719" r:id="rId20"/>
    <p:sldId id="1720" r:id="rId21"/>
    <p:sldId id="1721" r:id="rId22"/>
    <p:sldId id="1722" r:id="rId23"/>
    <p:sldId id="1789" r:id="rId24"/>
    <p:sldId id="1723" r:id="rId25"/>
    <p:sldId id="1724" r:id="rId26"/>
    <p:sldId id="1725" r:id="rId27"/>
    <p:sldId id="1726" r:id="rId28"/>
    <p:sldId id="1727" r:id="rId29"/>
    <p:sldId id="1728" r:id="rId30"/>
    <p:sldId id="1729" r:id="rId31"/>
    <p:sldId id="1730" r:id="rId32"/>
    <p:sldId id="1731" r:id="rId33"/>
    <p:sldId id="1732" r:id="rId34"/>
    <p:sldId id="1783" r:id="rId35"/>
    <p:sldId id="1784" r:id="rId36"/>
    <p:sldId id="1733" r:id="rId37"/>
    <p:sldId id="1734" r:id="rId38"/>
    <p:sldId id="1735" r:id="rId39"/>
    <p:sldId id="1736" r:id="rId40"/>
    <p:sldId id="1779" r:id="rId41"/>
    <p:sldId id="1780" r:id="rId42"/>
    <p:sldId id="1737" r:id="rId43"/>
    <p:sldId id="1738" r:id="rId44"/>
    <p:sldId id="1739" r:id="rId45"/>
    <p:sldId id="1740" r:id="rId46"/>
    <p:sldId id="1741" r:id="rId47"/>
    <p:sldId id="1742" r:id="rId48"/>
    <p:sldId id="1743" r:id="rId49"/>
    <p:sldId id="1744" r:id="rId50"/>
    <p:sldId id="1745" r:id="rId51"/>
    <p:sldId id="1746" r:id="rId52"/>
    <p:sldId id="1747" r:id="rId53"/>
    <p:sldId id="1785" r:id="rId54"/>
    <p:sldId id="1786" r:id="rId55"/>
    <p:sldId id="1748" r:id="rId56"/>
    <p:sldId id="1749" r:id="rId57"/>
    <p:sldId id="1750" r:id="rId58"/>
    <p:sldId id="1751" r:id="rId59"/>
    <p:sldId id="1752" r:id="rId60"/>
    <p:sldId id="1753" r:id="rId61"/>
    <p:sldId id="1754" r:id="rId62"/>
    <p:sldId id="1755" r:id="rId63"/>
    <p:sldId id="1756" r:id="rId64"/>
    <p:sldId id="1757" r:id="rId65"/>
    <p:sldId id="1758" r:id="rId66"/>
    <p:sldId id="1759" r:id="rId67"/>
    <p:sldId id="1787" r:id="rId68"/>
    <p:sldId id="1788" r:id="rId69"/>
    <p:sldId id="1760" r:id="rId70"/>
    <p:sldId id="1761" r:id="rId71"/>
    <p:sldId id="1762" r:id="rId72"/>
    <p:sldId id="1763" r:id="rId73"/>
    <p:sldId id="1764" r:id="rId74"/>
    <p:sldId id="1765" r:id="rId75"/>
    <p:sldId id="1766" r:id="rId76"/>
    <p:sldId id="1767" r:id="rId77"/>
    <p:sldId id="1768" r:id="rId78"/>
    <p:sldId id="1769" r:id="rId79"/>
    <p:sldId id="1770" r:id="rId80"/>
    <p:sldId id="1771" r:id="rId81"/>
    <p:sldId id="1772" r:id="rId82"/>
    <p:sldId id="1773" r:id="rId83"/>
    <p:sldId id="1774" r:id="rId84"/>
    <p:sldId id="1775" r:id="rId85"/>
    <p:sldId id="1776" r:id="rId86"/>
    <p:sldId id="1777" r:id="rId87"/>
    <p:sldId id="1778" r:id="rId8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Tarina Matthys" initials="TM" lastIdx="31" clrIdx="7">
    <p:extLst>
      <p:ext uri="{19B8F6BF-5375-455C-9EA6-DF929625EA0E}">
        <p15:presenceInfo xmlns:p15="http://schemas.microsoft.com/office/powerpoint/2012/main" userId="S::v-tamat@microsoft.com::0b128bab-cf24-409a-8e01-2a9073d236d2" providerId="AD"/>
      </p:ext>
    </p:extLst>
  </p:cmAuthor>
  <p:cmAuthor id="1" name="Mary Feil-Jacobs" initials="MFJ" lastIdx="43" clrIdx="1"/>
  <p:cmAuthor id="8" name="Karin Carlson" initials="KC" lastIdx="1" clrIdx="8">
    <p:extLst>
      <p:ext uri="{19B8F6BF-5375-455C-9EA6-DF929625EA0E}">
        <p15:presenceInfo xmlns:p15="http://schemas.microsoft.com/office/powerpoint/2012/main" userId="Karin Carlson" providerId="None"/>
      </p:ext>
    </p:extLst>
  </p:cmAuthor>
  <p:cmAuthor id="2" name="Monica Lueder" initials="ML" lastIdx="22" clrIdx="2"/>
  <p:cmAuthor id="3" name="Mary Feil-Jacobs" initials="MF" lastIdx="22" clrIdx="3"/>
  <p:cmAuthor id="4" name="Angela Powell" initials="AP" lastIdx="9" clrIdx="4"/>
  <p:cmAuthor id="5" name="Lakshmy Nair" initials="LN" lastIdx="6" clrIdx="5">
    <p:extLst>
      <p:ext uri="{19B8F6BF-5375-455C-9EA6-DF929625EA0E}">
        <p15:presenceInfo xmlns:p15="http://schemas.microsoft.com/office/powerpoint/2012/main" userId="Lakshmy Nair" providerId="None"/>
      </p:ext>
    </p:extLst>
  </p:cmAuthor>
  <p:cmAuthor id="6" name="Cecily Novak" initials="CN" lastIdx="1" clrIdx="6">
    <p:extLst>
      <p:ext uri="{19B8F6BF-5375-455C-9EA6-DF929625EA0E}">
        <p15:presenceInfo xmlns:p15="http://schemas.microsoft.com/office/powerpoint/2012/main" userId="af36aa45e0dfe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330099"/>
    <a:srgbClr val="0078D4"/>
    <a:srgbClr val="0777D3"/>
    <a:srgbClr val="FFF100"/>
    <a:srgbClr val="59B4D9"/>
    <a:srgbClr val="EBEBEB"/>
    <a:srgbClr val="FFFFFF"/>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9006" autoAdjust="0"/>
  </p:normalViewPr>
  <p:slideViewPr>
    <p:cSldViewPr snapToGrid="0">
      <p:cViewPr varScale="1">
        <p:scale>
          <a:sx n="56" d="100"/>
          <a:sy n="56" d="100"/>
        </p:scale>
        <p:origin x="1140" y="72"/>
      </p:cViewPr>
      <p:guideLst/>
    </p:cSldViewPr>
  </p:slideViewPr>
  <p:outlineViewPr>
    <p:cViewPr>
      <p:scale>
        <a:sx n="33" d="100"/>
        <a:sy n="33" d="100"/>
      </p:scale>
      <p:origin x="0" y="-10872"/>
    </p:cViewPr>
  </p:outlineViewPr>
  <p:notesTextViewPr>
    <p:cViewPr>
      <p:scale>
        <a:sx n="3" d="2"/>
        <a:sy n="3" d="2"/>
      </p:scale>
      <p:origin x="0" y="0"/>
    </p:cViewPr>
  </p:notesTextViewPr>
  <p:sorterViewPr>
    <p:cViewPr>
      <p:scale>
        <a:sx n="75" d="100"/>
        <a:sy n="75" d="100"/>
      </p:scale>
      <p:origin x="0" y="-3250"/>
    </p:cViewPr>
  </p:sorterViewPr>
  <p:notesViewPr>
    <p:cSldViewPr snapToGrid="0" showGuides="1">
      <p:cViewPr>
        <p:scale>
          <a:sx n="64" d="100"/>
          <a:sy n="64" d="100"/>
        </p:scale>
        <p:origin x="2676"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GB">
                <a:latin typeface="Segoe UI" pitchFamily="34" charset="0"/>
              </a:rPr>
              <a:t>WS-011 Windows Server 2019 Administration</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a:latin typeface="Segoe UI" pitchFamily="34" charset="0"/>
              </a:rPr>
              <a:t>Course #</a:t>
            </a:r>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12"/>
          <p:cNvSpPr>
            <a:spLocks noGrp="1"/>
          </p:cNvSpPr>
          <p:nvPr>
            <p:ph type="sldNum" sz="quarter" idx="5"/>
          </p:nvPr>
        </p:nvSpPr>
        <p:spPr>
          <a:xfrm>
            <a:off x="5909309" y="8846819"/>
            <a:ext cx="947103" cy="295593"/>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
        <p:nvSpPr>
          <p:cNvPr id="10" name="Footer Placeholder 9"/>
          <p:cNvSpPr>
            <a:spLocks noGrp="1"/>
          </p:cNvSpPr>
          <p:nvPr>
            <p:ph type="ftr" sz="quarter" idx="4"/>
          </p:nvPr>
        </p:nvSpPr>
        <p:spPr>
          <a:xfrm>
            <a:off x="109220" y="8846820"/>
            <a:ext cx="5811520" cy="195944"/>
          </a:xfrm>
          <a:prstGeom prst="rect">
            <a:avLst/>
          </a:prstGeom>
        </p:spPr>
        <p:txBody>
          <a:bodyPr vert="horz" lIns="91440" tIns="45720" rIns="91440" bIns="45720" rtlCol="0" anchor="b"/>
          <a:lstStyle>
            <a:lvl1pPr marL="571500" marR="0" indent="0" algn="l" defTabSz="932742" rtl="0" eaLnBrk="1" fontAlgn="auto" latinLnBrk="0" hangingPunct="1">
              <a:lnSpc>
                <a:spcPct val="100000"/>
              </a:lnSpc>
              <a:spcBef>
                <a:spcPts val="0"/>
              </a:spcBef>
              <a:spcAft>
                <a:spcPts val="0"/>
              </a:spcAft>
              <a:buClrTx/>
              <a:buSzTx/>
              <a:buFontTx/>
              <a:buNone/>
              <a:tabLst/>
              <a:defRPr sz="1200"/>
            </a:lvl1pPr>
          </a:lstStyle>
          <a:p>
            <a:r>
              <a:rPr kumimoji="0" lang="en-US"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Notes Placeholder 11"/>
          <p:cNvSpPr>
            <a:spLocks noGrp="1"/>
          </p:cNvSpPr>
          <p:nvPr>
            <p:ph type="body" sz="quarter" idx="3"/>
          </p:nvPr>
        </p:nvSpPr>
        <p:spPr>
          <a:xfrm>
            <a:off x="190500" y="1943100"/>
            <a:ext cx="6477000" cy="680407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Image Placeholder 1">
            <a:extLst>
              <a:ext uri="{FF2B5EF4-FFF2-40B4-BE49-F238E27FC236}">
                <a16:creationId xmlns:a16="http://schemas.microsoft.com/office/drawing/2014/main" id="{5551E636-9FD4-47A6-8CA4-4979951D8312}"/>
              </a:ext>
            </a:extLst>
          </p:cNvPr>
          <p:cNvSpPr>
            <a:spLocks noGrp="1" noRot="1" noChangeAspect="1"/>
          </p:cNvSpPr>
          <p:nvPr>
            <p:ph type="sldImg" idx="2"/>
          </p:nvPr>
        </p:nvSpPr>
        <p:spPr>
          <a:xfrm>
            <a:off x="3810000" y="64908"/>
            <a:ext cx="2971800" cy="1671638"/>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63500" y="366781"/>
            <a:ext cx="3596639" cy="249284"/>
          </a:xfrm>
          <a:prstGeom prst="rect">
            <a:avLst/>
          </a:prstGeom>
        </p:spPr>
        <p:txBody>
          <a:bodyPr vert="horz" lIns="91440" tIns="45720" rIns="91440" bIns="45720" rtlCol="0"/>
          <a:lstStyle>
            <a:lvl1pPr algn="l">
              <a:defRPr sz="1200">
                <a:latin typeface="Segoe UI Semibold" panose="020B0702040204020203" pitchFamily="34" charset="0"/>
                <a:cs typeface="Segoe UI Semibold" panose="020B0702040204020203" pitchFamily="34" charset="0"/>
              </a:defRPr>
            </a:lvl1pPr>
          </a:lstStyle>
          <a:p>
            <a:r>
              <a:rPr lang="en-US" dirty="0"/>
              <a:t>Module # and name</a:t>
            </a:r>
          </a:p>
        </p:txBody>
      </p:sp>
      <p:sp>
        <p:nvSpPr>
          <p:cNvPr id="8" name="Header Placeholder 7"/>
          <p:cNvSpPr>
            <a:spLocks noGrp="1"/>
          </p:cNvSpPr>
          <p:nvPr>
            <p:ph type="hdr" sz="quarter"/>
          </p:nvPr>
        </p:nvSpPr>
        <p:spPr>
          <a:xfrm>
            <a:off x="76199" y="81348"/>
            <a:ext cx="3596640" cy="249284"/>
          </a:xfrm>
          <a:prstGeom prst="rect">
            <a:avLst/>
          </a:prstGeom>
        </p:spPr>
        <p:txBody>
          <a:bodyPr vert="horz" lIns="91440" tIns="45720" rIns="91440" bIns="45720" rtlCol="0"/>
          <a:lstStyle>
            <a:lvl1pPr algn="l">
              <a:defRPr sz="1200" b="1">
                <a:solidFill>
                  <a:srgbClr val="336699"/>
                </a:solidFill>
                <a:latin typeface="Segoe UI Semibold" panose="020B0702040204020203" pitchFamily="34" charset="0"/>
                <a:cs typeface="Segoe UI Semibold" panose="020B0702040204020203" pitchFamily="34" charset="0"/>
              </a:defRPr>
            </a:lvl1pPr>
          </a:lstStyle>
          <a:p>
            <a:r>
              <a:rPr lang="en-GB"/>
              <a:t>WS-011 Windows Server 2019 Administration</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600"/>
      </a:spcAft>
      <a:defRPr sz="1000" kern="1200" baseline="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600"/>
      </a:spcAft>
      <a:buFont typeface="Arial" pitchFamily="34" charset="0"/>
      <a:buChar char="•"/>
      <a:defRPr sz="1000" kern="1200" baseline="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pPr lvl="0"/>
            <a:r>
              <a:rPr lang="en-US" noProof="0"/>
              <a:t>WS-011 Windows Server 2019 Administration</a:t>
            </a:r>
            <a:endParaRPr lang="en-US" noProof="0" dirty="0"/>
          </a:p>
        </p:txBody>
      </p:sp>
      <p:sp>
        <p:nvSpPr>
          <p:cNvPr id="5" name="Footer Placeholder 4"/>
          <p:cNvSpPr>
            <a:spLocks noGrp="1"/>
          </p:cNvSpPr>
          <p:nvPr>
            <p:ph type="ftr" sz="quarter" idx="11"/>
          </p:nvPr>
        </p:nvSpPr>
        <p:spPr/>
        <p:txBody>
          <a:bodyPr/>
          <a:lstStyle/>
          <a:p>
            <a:pPr lvl="0"/>
            <a:r>
              <a:rPr lang="en-US" noProof="0"/>
              <a:t>© Microsoft Corporation.</a:t>
            </a:r>
            <a:endParaRPr lang="en-US" noProof="0" dirty="0"/>
          </a:p>
        </p:txBody>
      </p:sp>
      <p:sp>
        <p:nvSpPr>
          <p:cNvPr id="6" name="Date Placeholder 5"/>
          <p:cNvSpPr>
            <a:spLocks noGrp="1"/>
          </p:cNvSpPr>
          <p:nvPr>
            <p:ph type="dt" idx="12"/>
          </p:nvPr>
        </p:nvSpPr>
        <p:spPr/>
        <p:txBody>
          <a:bodyPr/>
          <a:lstStyle/>
          <a:p>
            <a:pPr lvl="0"/>
            <a:r>
              <a:rPr lang="en-US" noProof="0"/>
              <a:t>4: File Servers and Storage Management in Windows Server</a:t>
            </a:r>
            <a:endParaRPr lang="en-US" noProof="0" dirty="0"/>
          </a:p>
        </p:txBody>
      </p:sp>
      <p:sp>
        <p:nvSpPr>
          <p:cNvPr id="7" name="Slide Number Placeholder 6"/>
          <p:cNvSpPr>
            <a:spLocks noGrp="1"/>
          </p:cNvSpPr>
          <p:nvPr>
            <p:ph type="sldNum" sz="quarter" idx="13"/>
          </p:nvPr>
        </p:nvSpPr>
        <p:spPr/>
        <p:txBody>
          <a:bodyPr/>
          <a:lstStyle/>
          <a:p>
            <a:pPr lvl="0"/>
            <a:fld id="{B4008EB6-D09E-4580-8CD6-DDB14511944F}" type="slidenum">
              <a:rPr lang="en-US" noProof="0" smtClean="0"/>
              <a:pPr lvl="0"/>
              <a:t>1</a:t>
            </a:fld>
            <a:endParaRPr lang="en-US" noProof="0" dirty="0"/>
          </a:p>
        </p:txBody>
      </p:sp>
      <p:sp>
        <p:nvSpPr>
          <p:cNvPr id="10" name="Slide Image Placeholder 9"/>
          <p:cNvSpPr>
            <a:spLocks noGrp="1" noRot="1" noChangeAspect="1"/>
          </p:cNvSpPr>
          <p:nvPr>
            <p:ph type="sldImg"/>
          </p:nvPr>
        </p:nvSpPr>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334837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Use the Windows Admin Center to create a share on the remote server</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Go to </a:t>
            </a:r>
            <a:r>
              <a:rPr lang="en-US" b="1" i="0" dirty="0">
                <a:solidFill>
                  <a:srgbClr val="000000"/>
                </a:solidFill>
                <a:effectLst/>
                <a:latin typeface="Segoe UI" panose="020B0502040204020203" pitchFamily="34" charset="0"/>
              </a:rPr>
              <a:t>SEA-ADM1.</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On the taskbar, select the </a:t>
            </a:r>
            <a:r>
              <a:rPr lang="en-US" b="1" i="0" dirty="0">
                <a:solidFill>
                  <a:srgbClr val="000000"/>
                </a:solidFill>
                <a:effectLst/>
                <a:latin typeface="Segoe UI" panose="020B0502040204020203" pitchFamily="34" charset="0"/>
              </a:rPr>
              <a:t>Microsoft Edge</a:t>
            </a:r>
            <a:r>
              <a:rPr lang="en-US" b="0" i="0" dirty="0">
                <a:solidFill>
                  <a:srgbClr val="000000"/>
                </a:solidFill>
                <a:effectLst/>
                <a:latin typeface="Segoe UI" panose="020B0502040204020203" pitchFamily="34" charset="0"/>
              </a:rPr>
              <a:t> icon.</a:t>
            </a:r>
          </a:p>
          <a:p>
            <a:pPr algn="l">
              <a:buFont typeface="+mj-lt"/>
              <a:buAutoNum type="arabicPeriod"/>
            </a:pPr>
            <a:r>
              <a:rPr lang="en-US" b="0" i="0" dirty="0">
                <a:solidFill>
                  <a:srgbClr val="000000"/>
                </a:solidFill>
                <a:effectLst/>
                <a:latin typeface="Segoe UI" panose="020B0502040204020203" pitchFamily="34" charset="0"/>
              </a:rPr>
              <a:t>In Microsoft Edge, from the </a:t>
            </a:r>
            <a:r>
              <a:rPr lang="en-US" b="1" i="0" dirty="0">
                <a:solidFill>
                  <a:srgbClr val="000000"/>
                </a:solidFill>
                <a:effectLst/>
                <a:latin typeface="Segoe UI" panose="020B0502040204020203" pitchFamily="34" charset="0"/>
              </a:rPr>
              <a:t>Favorites</a:t>
            </a:r>
            <a:r>
              <a:rPr lang="en-US" b="0" i="0" dirty="0">
                <a:solidFill>
                  <a:srgbClr val="000000"/>
                </a:solidFill>
                <a:effectLst/>
                <a:latin typeface="Segoe UI" panose="020B0502040204020203" pitchFamily="34" charset="0"/>
              </a:rPr>
              <a:t> menu, select the </a:t>
            </a:r>
            <a:r>
              <a:rPr lang="en-US" b="1" i="0" dirty="0">
                <a:solidFill>
                  <a:srgbClr val="000000"/>
                </a:solidFill>
                <a:effectLst/>
                <a:latin typeface="Segoe UI" panose="020B0502040204020203" pitchFamily="34" charset="0"/>
              </a:rPr>
              <a:t>Windows Admin Center (WAC)</a:t>
            </a:r>
            <a:r>
              <a:rPr lang="en-US" b="0" i="0" dirty="0">
                <a:solidFill>
                  <a:srgbClr val="000000"/>
                </a:solidFill>
                <a:effectLst/>
                <a:latin typeface="Segoe UI" panose="020B0502040204020203" pitchFamily="34" charset="0"/>
              </a:rPr>
              <a:t> tab.</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Windows security</a:t>
            </a:r>
            <a:r>
              <a:rPr lang="en-US" b="0" i="0" dirty="0">
                <a:solidFill>
                  <a:srgbClr val="000000"/>
                </a:solidFill>
                <a:effectLst/>
                <a:latin typeface="Segoe UI" panose="020B0502040204020203" pitchFamily="34" charset="0"/>
              </a:rPr>
              <a:t> window, in the </a:t>
            </a:r>
            <a:r>
              <a:rPr lang="en-US" b="1" i="0" dirty="0">
                <a:solidFill>
                  <a:srgbClr val="000000"/>
                </a:solidFill>
                <a:effectLst/>
                <a:latin typeface="Segoe UI" panose="020B0502040204020203" pitchFamily="34" charset="0"/>
              </a:rPr>
              <a:t>Username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Password</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All connections</a:t>
            </a:r>
            <a:r>
              <a:rPr lang="en-US" b="0" i="0" dirty="0">
                <a:solidFill>
                  <a:srgbClr val="000000"/>
                </a:solidFill>
                <a:effectLst/>
                <a:latin typeface="Segoe UI" panose="020B0502040204020203" pitchFamily="34" charset="0"/>
              </a:rPr>
              <a:t> list, select the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hyperlink.</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Specify your credentials</a:t>
            </a:r>
            <a:r>
              <a:rPr lang="en-US" b="0" i="0" dirty="0">
                <a:solidFill>
                  <a:srgbClr val="000000"/>
                </a:solidFill>
                <a:effectLst/>
                <a:latin typeface="Segoe UI" panose="020B0502040204020203" pitchFamily="34" charset="0"/>
              </a:rPr>
              <a:t> window, select the </a:t>
            </a:r>
            <a:r>
              <a:rPr lang="en-US" b="1" i="0" dirty="0">
                <a:solidFill>
                  <a:srgbClr val="000000"/>
                </a:solidFill>
                <a:effectLst/>
                <a:latin typeface="Segoe UI" panose="020B0502040204020203" pitchFamily="34" charset="0"/>
              </a:rPr>
              <a:t>Use another account for this connection</a:t>
            </a:r>
            <a:r>
              <a:rPr lang="en-US" b="0" i="0" dirty="0">
                <a:solidFill>
                  <a:srgbClr val="000000"/>
                </a:solidFill>
                <a:effectLst/>
                <a:latin typeface="Segoe UI" panose="020B0502040204020203" pitchFamily="34" charset="0"/>
              </a:rPr>
              <a:t> radio button.</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Username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Password</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 Select the </a:t>
            </a:r>
            <a:r>
              <a:rPr lang="en-US" b="1" i="0" dirty="0">
                <a:solidFill>
                  <a:srgbClr val="000000"/>
                </a:solidFill>
                <a:effectLst/>
                <a:latin typeface="Segoe UI" panose="020B0502040204020203" pitchFamily="34" charset="0"/>
              </a:rPr>
              <a:t>Use these credentials for all connections</a:t>
            </a:r>
            <a:r>
              <a:rPr lang="en-US" b="0" i="0" dirty="0">
                <a:solidFill>
                  <a:srgbClr val="000000"/>
                </a:solidFill>
                <a:effectLst/>
                <a:latin typeface="Segoe UI" panose="020B0502040204020203" pitchFamily="34" charset="0"/>
              </a:rPr>
              <a:t> check box, and then select </a:t>
            </a:r>
            <a:r>
              <a:rPr lang="en-US" b="1" i="0" dirty="0">
                <a:solidFill>
                  <a:srgbClr val="000000"/>
                </a:solidFill>
                <a:effectLst/>
                <a:latin typeface="Segoe UI" panose="020B0502040204020203" pitchFamily="34" charset="0"/>
              </a:rPr>
              <a:t>Continue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WAC console tree, scroll down and select the </a:t>
            </a:r>
            <a:r>
              <a:rPr lang="en-US" b="1" i="0" dirty="0">
                <a:solidFill>
                  <a:srgbClr val="000000"/>
                </a:solidFill>
                <a:effectLst/>
                <a:latin typeface="Segoe UI" panose="020B0502040204020203" pitchFamily="34" charset="0"/>
              </a:rPr>
              <a:t>Files</a:t>
            </a:r>
            <a:r>
              <a:rPr lang="en-US" b="0" i="0" dirty="0">
                <a:solidFill>
                  <a:srgbClr val="000000"/>
                </a:solidFill>
                <a:effectLst/>
                <a:latin typeface="Segoe UI" panose="020B0502040204020203" pitchFamily="34" charset="0"/>
              </a:rPr>
              <a:t> node.</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Files</a:t>
            </a:r>
            <a:r>
              <a:rPr lang="en-US" b="0" i="0" dirty="0">
                <a:solidFill>
                  <a:srgbClr val="000000"/>
                </a:solidFill>
                <a:effectLst/>
                <a:latin typeface="Segoe UI" panose="020B0502040204020203" pitchFamily="34" charset="0"/>
              </a:rPr>
              <a:t> details blade, select the </a:t>
            </a:r>
            <a:r>
              <a:rPr lang="en-US" b="1" i="0" dirty="0">
                <a:solidFill>
                  <a:srgbClr val="000000"/>
                </a:solidFill>
                <a:effectLst/>
                <a:latin typeface="Segoe UI" panose="020B0502040204020203" pitchFamily="34" charset="0"/>
              </a:rPr>
              <a:t>Mirrored Volume (M:)</a:t>
            </a:r>
            <a:r>
              <a:rPr lang="en-US" b="0" i="0" dirty="0">
                <a:solidFill>
                  <a:srgbClr val="000000"/>
                </a:solidFill>
                <a:effectLst/>
                <a:latin typeface="Segoe UI" panose="020B0502040204020203" pitchFamily="34" charset="0"/>
              </a:rPr>
              <a:t> object.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 details blade, select the </a:t>
            </a:r>
            <a:r>
              <a:rPr lang="en-US" b="1" i="0" dirty="0">
                <a:solidFill>
                  <a:srgbClr val="000000"/>
                </a:solidFill>
                <a:effectLst/>
                <a:latin typeface="Segoe UI" panose="020B0502040204020203" pitchFamily="34" charset="0"/>
              </a:rPr>
              <a:t>New Folder</a:t>
            </a:r>
            <a:r>
              <a:rPr lang="en-US" b="0" i="0" dirty="0">
                <a:solidFill>
                  <a:srgbClr val="000000"/>
                </a:solidFill>
                <a:effectLst/>
                <a:latin typeface="Segoe UI" panose="020B0502040204020203" pitchFamily="34" charset="0"/>
              </a:rPr>
              <a:t> object.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Create new folder</a:t>
            </a:r>
            <a:r>
              <a:rPr lang="en-US" b="0" i="0" dirty="0">
                <a:solidFill>
                  <a:srgbClr val="000000"/>
                </a:solidFill>
                <a:effectLst/>
                <a:latin typeface="Segoe UI" panose="020B0502040204020203" pitchFamily="34" charset="0"/>
              </a:rPr>
              <a:t> blade, in the </a:t>
            </a:r>
            <a:r>
              <a:rPr lang="en-US" b="1" i="0" dirty="0">
                <a:solidFill>
                  <a:srgbClr val="000000"/>
                </a:solidFill>
                <a:effectLst/>
                <a:latin typeface="Segoe UI" panose="020B0502040204020203" pitchFamily="34" charset="0"/>
              </a:rPr>
              <a:t>New folder name</a:t>
            </a:r>
            <a:r>
              <a:rPr lang="en-US" b="0" i="0" dirty="0">
                <a:solidFill>
                  <a:srgbClr val="000000"/>
                </a:solidFill>
                <a:effectLst/>
                <a:latin typeface="Segoe UI" panose="020B0502040204020203" pitchFamily="34" charset="0"/>
              </a:rPr>
              <a:t> text box, enter </a:t>
            </a:r>
            <a:r>
              <a:rPr lang="en-US" b="1" i="0" dirty="0" err="1">
                <a:solidFill>
                  <a:srgbClr val="000000"/>
                </a:solidFill>
                <a:effectLst/>
                <a:latin typeface="Segoe UI" panose="020B0502040204020203" pitchFamily="34" charset="0"/>
              </a:rPr>
              <a:t>CorpData</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Submit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 blade, with </a:t>
            </a:r>
            <a:r>
              <a:rPr lang="en-US" b="1" i="0" dirty="0">
                <a:solidFill>
                  <a:srgbClr val="000000"/>
                </a:solidFill>
                <a:effectLst/>
                <a:latin typeface="Segoe UI" panose="020B0502040204020203" pitchFamily="34" charset="0"/>
              </a:rPr>
              <a:t>Corp Data</a:t>
            </a:r>
            <a:r>
              <a:rPr lang="en-US" b="0" i="0" dirty="0">
                <a:solidFill>
                  <a:srgbClr val="000000"/>
                </a:solidFill>
                <a:effectLst/>
                <a:latin typeface="Segoe UI" panose="020B0502040204020203" pitchFamily="34" charset="0"/>
              </a:rPr>
              <a:t> selected, select the </a:t>
            </a:r>
            <a:r>
              <a:rPr lang="en-US" b="1" i="0" dirty="0">
                <a:solidFill>
                  <a:srgbClr val="000000"/>
                </a:solidFill>
                <a:effectLst/>
                <a:latin typeface="Segoe UI" panose="020B0502040204020203" pitchFamily="34" charset="0"/>
              </a:rPr>
              <a:t>More</a:t>
            </a:r>
            <a:r>
              <a:rPr lang="en-US" b="0" i="0" dirty="0">
                <a:solidFill>
                  <a:srgbClr val="000000"/>
                </a:solidFill>
                <a:effectLst/>
                <a:latin typeface="Segoe UI" panose="020B0502040204020203" pitchFamily="34" charset="0"/>
              </a:rPr>
              <a:t> drop-down menu, and then select </a:t>
            </a:r>
            <a:r>
              <a:rPr lang="en-US" b="1" i="0" dirty="0">
                <a:solidFill>
                  <a:srgbClr val="000000"/>
                </a:solidFill>
                <a:effectLst/>
                <a:latin typeface="Segoe UI" panose="020B0502040204020203" pitchFamily="34" charset="0"/>
              </a:rPr>
              <a:t>Share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Share</a:t>
            </a:r>
            <a:r>
              <a:rPr lang="en-US" b="0" i="0" dirty="0">
                <a:solidFill>
                  <a:srgbClr val="000000"/>
                </a:solidFill>
                <a:effectLst/>
                <a:latin typeface="Segoe UI" panose="020B0502040204020203" pitchFamily="34" charset="0"/>
              </a:rPr>
              <a:t> blade, in the </a:t>
            </a:r>
            <a:r>
              <a:rPr lang="en-US" b="1" i="0" dirty="0">
                <a:solidFill>
                  <a:srgbClr val="000000"/>
                </a:solidFill>
                <a:effectLst/>
                <a:latin typeface="Segoe UI" panose="020B0502040204020203" pitchFamily="34" charset="0"/>
              </a:rPr>
              <a:t>Group or user name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Managers</a:t>
            </a:r>
            <a:r>
              <a:rPr lang="en-US" b="0" i="0" dirty="0">
                <a:solidFill>
                  <a:srgbClr val="000000"/>
                </a:solidFill>
                <a:effectLst/>
                <a:latin typeface="Segoe UI" panose="020B0502040204020203" pitchFamily="34" charset="0"/>
              </a:rPr>
              <a:t>, and then select + </a:t>
            </a:r>
            <a:r>
              <a:rPr lang="en-US" b="1" i="0" dirty="0">
                <a:solidFill>
                  <a:srgbClr val="000000"/>
                </a:solidFill>
                <a:effectLst/>
                <a:latin typeface="Segoe UI" panose="020B0502040204020203" pitchFamily="34" charset="0"/>
              </a:rPr>
              <a:t>Add</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new </a:t>
            </a:r>
            <a:r>
              <a:rPr lang="en-US" b="1" i="0" dirty="0">
                <a:solidFill>
                  <a:srgbClr val="000000"/>
                </a:solidFill>
                <a:effectLst/>
                <a:latin typeface="Segoe UI" panose="020B0502040204020203" pitchFamily="34" charset="0"/>
              </a:rPr>
              <a:t>Managers</a:t>
            </a:r>
            <a:r>
              <a:rPr lang="en-US" b="0" i="0" dirty="0">
                <a:solidFill>
                  <a:srgbClr val="000000"/>
                </a:solidFill>
                <a:effectLst/>
                <a:latin typeface="Segoe UI" panose="020B0502040204020203" pitchFamily="34" charset="0"/>
              </a:rPr>
              <a:t> object, in the </a:t>
            </a:r>
            <a:r>
              <a:rPr lang="en-US" b="1" i="0" dirty="0">
                <a:solidFill>
                  <a:srgbClr val="000000"/>
                </a:solidFill>
                <a:effectLst/>
                <a:latin typeface="Segoe UI" panose="020B0502040204020203" pitchFamily="34" charset="0"/>
              </a:rPr>
              <a:t>Permission</a:t>
            </a:r>
            <a:r>
              <a:rPr lang="en-US" b="0" i="0" dirty="0">
                <a:solidFill>
                  <a:srgbClr val="000000"/>
                </a:solidFill>
                <a:effectLst/>
                <a:latin typeface="Segoe UI" panose="020B0502040204020203" pitchFamily="34" charset="0"/>
              </a:rPr>
              <a:t> column, change the </a:t>
            </a:r>
            <a:r>
              <a:rPr lang="en-US" b="1" i="0" dirty="0" err="1">
                <a:solidFill>
                  <a:srgbClr val="000000"/>
                </a:solidFill>
                <a:effectLst/>
                <a:latin typeface="Segoe UI" panose="020B0502040204020203" pitchFamily="34" charset="0"/>
              </a:rPr>
              <a:t>Read</a:t>
            </a:r>
            <a:r>
              <a:rPr lang="en-US" b="0" i="0" dirty="0" err="1">
                <a:solidFill>
                  <a:srgbClr val="000000"/>
                </a:solidFill>
                <a:effectLst/>
                <a:latin typeface="Segoe UI" panose="020B0502040204020203" pitchFamily="34" charset="0"/>
              </a:rPr>
              <a:t>drop</a:t>
            </a:r>
            <a:r>
              <a:rPr lang="en-US" b="0" i="0" dirty="0">
                <a:solidFill>
                  <a:srgbClr val="000000"/>
                </a:solidFill>
                <a:effectLst/>
                <a:latin typeface="Segoe UI" panose="020B0502040204020203" pitchFamily="34" charset="0"/>
              </a:rPr>
              <a:t>-down arrow to </a:t>
            </a:r>
            <a:r>
              <a:rPr lang="en-US" b="1" i="0" dirty="0">
                <a:solidFill>
                  <a:srgbClr val="000000"/>
                </a:solidFill>
                <a:effectLst/>
                <a:latin typeface="Segoe UI" panose="020B0502040204020203" pitchFamily="34" charset="0"/>
              </a:rPr>
              <a:t>Read/Write</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Submit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Demonstrate some of the features available in the </a:t>
            </a:r>
            <a:r>
              <a:rPr lang="en-US" b="1" i="0" dirty="0">
                <a:solidFill>
                  <a:srgbClr val="000000"/>
                </a:solidFill>
                <a:effectLst/>
                <a:latin typeface="Segoe UI" panose="020B0502040204020203" pitchFamily="34" charset="0"/>
              </a:rPr>
              <a:t>More</a:t>
            </a:r>
            <a:r>
              <a:rPr lang="en-US" b="0" i="0" dirty="0">
                <a:solidFill>
                  <a:srgbClr val="000000"/>
                </a:solidFill>
                <a:effectLst/>
                <a:latin typeface="Segoe UI" panose="020B0502040204020203" pitchFamily="34" charset="0"/>
              </a:rPr>
              <a:t> drop-down arrow for a folder. Explain that Microsoft might add addition features here in the future.</a:t>
            </a:r>
          </a:p>
          <a:p>
            <a:pPr algn="l"/>
            <a:endParaRPr lang="en-US" b="1"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10</a:t>
            </a:fld>
            <a:endParaRPr lang="en-US" dirty="0"/>
          </a:p>
        </p:txBody>
      </p:sp>
      <p:sp>
        <p:nvSpPr>
          <p:cNvPr id="5" name="Footer Placeholder 4"/>
          <p:cNvSpPr>
            <a:spLocks noGrp="1"/>
          </p:cNvSpPr>
          <p:nvPr>
            <p:ph type="ftr" sz="quarter" idx="4"/>
          </p:nvPr>
        </p:nvSpPr>
        <p:spPr/>
        <p:txBody>
          <a:bodyPr/>
          <a:lstStyle/>
          <a:p>
            <a:r>
              <a:rPr kumimoji="0" lang="en-GB"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p:nvPr>
        </p:nvSpPr>
        <p:spPr/>
        <p:txBody>
          <a:bodyPr/>
          <a:lstStyle/>
          <a:p>
            <a:r>
              <a:rPr lang="en-US"/>
              <a:t>WS-011 Windows Server 2019 Administration</a:t>
            </a:r>
            <a:endParaRPr lang="en-US" dirty="0"/>
          </a:p>
        </p:txBody>
      </p:sp>
    </p:spTree>
    <p:extLst>
      <p:ext uri="{BB962C8B-B14F-4D97-AF65-F5344CB8AC3E}">
        <p14:creationId xmlns:p14="http://schemas.microsoft.com/office/powerpoint/2010/main" val="197083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Copy files to Mirrored Volume\</a:t>
            </a:r>
            <a:r>
              <a:rPr lang="en-US" b="1" i="0" dirty="0" err="1">
                <a:solidFill>
                  <a:srgbClr val="000000"/>
                </a:solidFill>
                <a:effectLst/>
                <a:latin typeface="Segoe UI" panose="020B0502040204020203" pitchFamily="34" charset="0"/>
              </a:rPr>
              <a:t>Corpdata</a:t>
            </a:r>
            <a:r>
              <a:rPr lang="en-US" b="1" i="0" dirty="0">
                <a:solidFill>
                  <a:srgbClr val="000000"/>
                </a:solidFill>
                <a:effectLst/>
                <a:latin typeface="Segoe UI" panose="020B0502040204020203" pitchFamily="34" charset="0"/>
              </a:rPr>
              <a:t>, break mirror, and note </a:t>
            </a:r>
            <a:r>
              <a:rPr lang="en-US" b="1" i="0" dirty="0" err="1">
                <a:solidFill>
                  <a:srgbClr val="000000"/>
                </a:solidFill>
                <a:effectLst/>
                <a:latin typeface="Segoe UI" panose="020B0502040204020203" pitchFamily="34" charset="0"/>
              </a:rPr>
              <a:t>Corpdata</a:t>
            </a:r>
            <a:r>
              <a:rPr lang="en-US" b="1" i="0" dirty="0">
                <a:solidFill>
                  <a:srgbClr val="000000"/>
                </a:solidFill>
                <a:effectLst/>
                <a:latin typeface="Segoe UI" panose="020B0502040204020203" pitchFamily="34" charset="0"/>
              </a:rPr>
              <a:t> still exists</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Start</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Windows PowerShell</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At the Windows PowerShell command prompt, enter the following command, and then select Enter:</a:t>
            </a:r>
          </a:p>
          <a:p>
            <a:pPr algn="l">
              <a:buFont typeface="+mj-lt"/>
              <a:buAutoNum type="arabicPeriod"/>
            </a:pPr>
            <a:r>
              <a:rPr lang="en-US" b="0" i="0" dirty="0">
                <a:solidFill>
                  <a:srgbClr val="000000"/>
                </a:solidFill>
                <a:effectLst/>
                <a:latin typeface="Segoe UI" panose="020B0502040204020203" pitchFamily="34" charset="0"/>
              </a:rPr>
              <a:t>C:\labfiles\mod04\CreateLabFiles.cmd \\sea-SVR3\Corpdata</a:t>
            </a:r>
          </a:p>
          <a:p>
            <a:pPr algn="l">
              <a:buFont typeface="+mj-lt"/>
              <a:buAutoNum type="arabicPeriod"/>
            </a:pPr>
            <a:r>
              <a:rPr lang="en-US" b="0" i="0" dirty="0">
                <a:solidFill>
                  <a:srgbClr val="000000"/>
                </a:solidFill>
                <a:effectLst/>
                <a:latin typeface="Segoe UI" panose="020B0502040204020203" pitchFamily="34" charset="0"/>
              </a:rPr>
              <a:t>Close Windows PowerShell.</a:t>
            </a:r>
          </a:p>
          <a:p>
            <a:pPr algn="l">
              <a:buFont typeface="+mj-lt"/>
              <a:buAutoNum type="arabicPeriod"/>
            </a:pPr>
            <a:r>
              <a:rPr lang="en-US" b="0" i="0" dirty="0">
                <a:solidFill>
                  <a:srgbClr val="000000"/>
                </a:solidFill>
                <a:effectLst/>
                <a:latin typeface="Segoe UI" panose="020B0502040204020203" pitchFamily="34" charset="0"/>
              </a:rPr>
              <a:t>Return to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At the Windows PowerShell command prompt, enter the following commands, and then select Enter:</a:t>
            </a:r>
          </a:p>
          <a:p>
            <a:pPr algn="l">
              <a:buFont typeface="+mj-lt"/>
              <a:buAutoNum type="arabicPeriod"/>
            </a:pPr>
            <a:r>
              <a:rPr lang="en-US" b="0" i="0" dirty="0">
                <a:solidFill>
                  <a:srgbClr val="000000"/>
                </a:solidFill>
                <a:effectLst/>
                <a:latin typeface="Segoe UI" panose="020B0502040204020203" pitchFamily="34" charset="0"/>
              </a:rPr>
              <a:t>M:</a:t>
            </a:r>
          </a:p>
          <a:p>
            <a:pPr algn="l">
              <a:buFont typeface="+mj-lt"/>
              <a:buAutoNum type="arabicPeriod"/>
            </a:pPr>
            <a:r>
              <a:rPr lang="en-US" b="0" i="0" dirty="0">
                <a:solidFill>
                  <a:srgbClr val="000000"/>
                </a:solidFill>
                <a:effectLst/>
                <a:latin typeface="Segoe UI" panose="020B0502040204020203" pitchFamily="34" charset="0"/>
              </a:rPr>
              <a:t>Cd </a:t>
            </a:r>
            <a:r>
              <a:rPr lang="en-US" b="0" i="0" dirty="0" err="1">
                <a:solidFill>
                  <a:srgbClr val="000000"/>
                </a:solidFill>
                <a:effectLst/>
                <a:latin typeface="Segoe UI" panose="020B0502040204020203" pitchFamily="34" charset="0"/>
              </a:rPr>
              <a:t>corpdata</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Dir</a:t>
            </a:r>
          </a:p>
          <a:p>
            <a:pPr algn="l">
              <a:buFont typeface="+mj-lt"/>
              <a:buAutoNum type="arabicPeriod"/>
            </a:pPr>
            <a:r>
              <a:rPr lang="en-US" b="0" i="0" dirty="0">
                <a:solidFill>
                  <a:srgbClr val="000000"/>
                </a:solidFill>
                <a:effectLst/>
                <a:latin typeface="Segoe UI" panose="020B0502040204020203" pitchFamily="34" charset="0"/>
              </a:rPr>
              <a:t>You should notice the </a:t>
            </a:r>
            <a:r>
              <a:rPr lang="en-US" b="1" i="0" dirty="0">
                <a:solidFill>
                  <a:srgbClr val="000000"/>
                </a:solidFill>
                <a:effectLst/>
                <a:latin typeface="Segoe UI" panose="020B0502040204020203" pitchFamily="34" charset="0"/>
              </a:rPr>
              <a:t>CreateLabfiles.cmd</a:t>
            </a:r>
            <a:r>
              <a:rPr lang="en-US" b="0" i="0" dirty="0">
                <a:solidFill>
                  <a:srgbClr val="000000"/>
                </a:solidFill>
                <a:effectLst/>
                <a:latin typeface="Segoe UI" panose="020B0502040204020203" pitchFamily="34" charset="0"/>
              </a:rPr>
              <a:t> file.</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a:t>
            </a:r>
          </a:p>
          <a:p>
            <a:pPr algn="l">
              <a:buFont typeface="+mj-lt"/>
              <a:buNone/>
            </a:pP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diskpart</a:t>
            </a:r>
            <a:endParaRPr lang="en-US" b="0" i="0" dirty="0">
              <a:solidFill>
                <a:srgbClr val="000000"/>
              </a:solidFill>
              <a:effectLst/>
              <a:latin typeface="Segoe UI" panose="020B0502040204020203" pitchFamily="34" charset="0"/>
            </a:endParaRPr>
          </a:p>
          <a:p>
            <a:pPr marL="228600" indent="-228600" algn="l">
              <a:buFont typeface="+mj-lt"/>
              <a:buAutoNum type="arabicPeriod" startAt="12"/>
            </a:pPr>
            <a:r>
              <a:rPr lang="en-US" b="0" i="0" dirty="0">
                <a:solidFill>
                  <a:srgbClr val="000000"/>
                </a:solidFill>
                <a:effectLst/>
                <a:latin typeface="Segoe UI" panose="020B0502040204020203" pitchFamily="34" charset="0"/>
              </a:rPr>
              <a:t>At the </a:t>
            </a:r>
            <a:r>
              <a:rPr lang="en-US" b="0" i="0" dirty="0" err="1">
                <a:solidFill>
                  <a:srgbClr val="000000"/>
                </a:solidFill>
                <a:effectLst/>
                <a:latin typeface="Segoe UI" panose="020B0502040204020203" pitchFamily="34" charset="0"/>
              </a:rPr>
              <a:t>Diskpart</a:t>
            </a:r>
            <a:r>
              <a:rPr lang="en-US" b="0" i="0" dirty="0">
                <a:solidFill>
                  <a:srgbClr val="000000"/>
                </a:solidFill>
                <a:effectLst/>
                <a:latin typeface="Segoe UI" panose="020B0502040204020203" pitchFamily="34" charset="0"/>
              </a:rPr>
              <a:t> command prompt, enter the following command, and then select Enter:</a:t>
            </a:r>
          </a:p>
          <a:p>
            <a:pPr algn="l">
              <a:buFont typeface="+mj-lt"/>
              <a:buAutoNum type="arabicPeriod" startAt="12"/>
            </a:pPr>
            <a:r>
              <a:rPr lang="en-US" b="0" i="0" dirty="0">
                <a:solidFill>
                  <a:srgbClr val="000000"/>
                </a:solidFill>
                <a:effectLst/>
                <a:latin typeface="Segoe UI" panose="020B0502040204020203" pitchFamily="34" charset="0"/>
              </a:rPr>
              <a:t>List volume</a:t>
            </a:r>
          </a:p>
          <a:p>
            <a:pPr algn="l">
              <a:buFont typeface="+mj-lt"/>
              <a:buAutoNum type="arabicPeriod" startAt="12"/>
            </a:pPr>
            <a:r>
              <a:rPr lang="en-US" b="0" i="0" dirty="0" err="1">
                <a:solidFill>
                  <a:srgbClr val="000000"/>
                </a:solidFill>
                <a:effectLst/>
                <a:latin typeface="Segoe UI" panose="020B0502040204020203" pitchFamily="34" charset="0"/>
              </a:rPr>
              <a:t>Diskpart</a:t>
            </a:r>
            <a:r>
              <a:rPr lang="en-US" b="0" i="0" dirty="0">
                <a:solidFill>
                  <a:srgbClr val="000000"/>
                </a:solidFill>
                <a:effectLst/>
                <a:latin typeface="Segoe UI" panose="020B0502040204020203" pitchFamily="34" charset="0"/>
              </a:rPr>
              <a:t> will return a list of volumes. Note the Volume number for drive M:.</a:t>
            </a:r>
          </a:p>
          <a:p>
            <a:pPr algn="l">
              <a:buFont typeface="+mj-lt"/>
              <a:buAutoNum type="arabicPeriod" startAt="12"/>
            </a:pPr>
            <a:r>
              <a:rPr lang="en-US" b="0" i="0" dirty="0">
                <a:solidFill>
                  <a:srgbClr val="000000"/>
                </a:solidFill>
                <a:effectLst/>
                <a:latin typeface="Segoe UI" panose="020B0502040204020203" pitchFamily="34" charset="0"/>
              </a:rPr>
              <a:t>At the </a:t>
            </a:r>
            <a:r>
              <a:rPr lang="en-US" b="0" i="0" dirty="0" err="1">
                <a:solidFill>
                  <a:srgbClr val="000000"/>
                </a:solidFill>
                <a:effectLst/>
                <a:latin typeface="Segoe UI" panose="020B0502040204020203" pitchFamily="34" charset="0"/>
              </a:rPr>
              <a:t>Diskpart</a:t>
            </a:r>
            <a:r>
              <a:rPr lang="en-US" b="0" i="0" dirty="0">
                <a:solidFill>
                  <a:srgbClr val="000000"/>
                </a:solidFill>
                <a:effectLst/>
                <a:latin typeface="Segoe UI" panose="020B0502040204020203" pitchFamily="34" charset="0"/>
              </a:rPr>
              <a:t> command prompt, enter the following command, replacing with the volume number from the list, and then select Enter:</a:t>
            </a:r>
          </a:p>
          <a:p>
            <a:pPr algn="l">
              <a:buFont typeface="+mj-lt"/>
              <a:buAutoNum type="arabicPeriod" startAt="12"/>
            </a:pPr>
            <a:r>
              <a:rPr lang="en-US" b="0" i="0" dirty="0">
                <a:solidFill>
                  <a:srgbClr val="000000"/>
                </a:solidFill>
                <a:effectLst/>
                <a:latin typeface="Segoe UI" panose="020B0502040204020203" pitchFamily="34" charset="0"/>
              </a:rPr>
              <a:t>Select volume M</a:t>
            </a:r>
          </a:p>
          <a:p>
            <a:pPr algn="l">
              <a:buFont typeface="+mj-lt"/>
              <a:buAutoNum type="arabicPeriod" startAt="12"/>
            </a:pPr>
            <a:r>
              <a:rPr lang="en-US" b="0" i="0" dirty="0">
                <a:solidFill>
                  <a:srgbClr val="000000"/>
                </a:solidFill>
                <a:effectLst/>
                <a:latin typeface="Segoe UI" panose="020B0502040204020203" pitchFamily="34" charset="0"/>
              </a:rPr>
              <a:t>Enter the following command, and then select Enter:</a:t>
            </a:r>
          </a:p>
          <a:p>
            <a:pPr algn="l">
              <a:buFont typeface="+mj-lt"/>
              <a:buAutoNum type="arabicPeriod" startAt="12"/>
            </a:pPr>
            <a:r>
              <a:rPr lang="en-US" b="0" i="0" dirty="0">
                <a:solidFill>
                  <a:srgbClr val="000000"/>
                </a:solidFill>
                <a:effectLst/>
                <a:latin typeface="Segoe UI" panose="020B0502040204020203" pitchFamily="34" charset="0"/>
              </a:rPr>
              <a:t>Break disk=2</a:t>
            </a:r>
          </a:p>
          <a:p>
            <a:pPr algn="l">
              <a:buFont typeface="+mj-lt"/>
              <a:buAutoNum type="arabicPeriod" startAt="12"/>
            </a:pPr>
            <a:r>
              <a:rPr lang="en-US" b="0" i="0" dirty="0">
                <a:solidFill>
                  <a:srgbClr val="000000"/>
                </a:solidFill>
                <a:effectLst/>
                <a:latin typeface="Segoe UI" panose="020B0502040204020203" pitchFamily="34" charset="0"/>
              </a:rPr>
              <a:t>Enter the following command to close </a:t>
            </a:r>
            <a:r>
              <a:rPr lang="en-US" b="0" i="0" dirty="0" err="1">
                <a:solidFill>
                  <a:srgbClr val="000000"/>
                </a:solidFill>
                <a:effectLst/>
                <a:latin typeface="Segoe UI" panose="020B0502040204020203" pitchFamily="34" charset="0"/>
              </a:rPr>
              <a:t>Diskpart</a:t>
            </a:r>
            <a:r>
              <a:rPr lang="en-US" b="0" i="0" dirty="0">
                <a:solidFill>
                  <a:srgbClr val="000000"/>
                </a:solidFill>
                <a:effectLst/>
                <a:latin typeface="Segoe UI" panose="020B0502040204020203" pitchFamily="34" charset="0"/>
              </a:rPr>
              <a:t>.</a:t>
            </a:r>
          </a:p>
          <a:p>
            <a:pPr algn="l">
              <a:buFont typeface="+mj-lt"/>
              <a:buAutoNum type="arabicPeriod" startAt="12"/>
            </a:pPr>
            <a:r>
              <a:rPr lang="en-US" b="0" i="0" dirty="0">
                <a:solidFill>
                  <a:srgbClr val="000000"/>
                </a:solidFill>
                <a:effectLst/>
                <a:latin typeface="Segoe UI" panose="020B0502040204020203" pitchFamily="34" charset="0"/>
              </a:rPr>
              <a:t>Exit</a:t>
            </a:r>
          </a:p>
          <a:p>
            <a:pPr algn="l">
              <a:buFont typeface="+mj-lt"/>
              <a:buAutoNum type="arabicPeriod" startAt="12"/>
            </a:pPr>
            <a:r>
              <a:rPr lang="en-US" b="0" i="0" dirty="0">
                <a:solidFill>
                  <a:srgbClr val="000000"/>
                </a:solidFill>
                <a:effectLst/>
                <a:latin typeface="Segoe UI" panose="020B0502040204020203" pitchFamily="34" charset="0"/>
              </a:rPr>
              <a:t>At the Windows PowerShell command prompt, enter the following command, and then select Enter:</a:t>
            </a:r>
          </a:p>
          <a:p>
            <a:pPr algn="l">
              <a:buFont typeface="+mj-lt"/>
              <a:buAutoNum type="arabicPeriod" startAt="12"/>
            </a:pPr>
            <a:r>
              <a:rPr lang="en-US" b="0" i="0" dirty="0">
                <a:solidFill>
                  <a:srgbClr val="000000"/>
                </a:solidFill>
                <a:effectLst/>
                <a:latin typeface="Segoe UI" panose="020B0502040204020203" pitchFamily="34" charset="0"/>
              </a:rPr>
              <a:t>Dir</a:t>
            </a:r>
          </a:p>
          <a:p>
            <a:pPr algn="l">
              <a:buFont typeface="+mj-lt"/>
              <a:buAutoNum type="arabicPeriod" startAt="12"/>
            </a:pPr>
            <a:r>
              <a:rPr lang="en-US" b="1" i="0" dirty="0">
                <a:solidFill>
                  <a:srgbClr val="000000"/>
                </a:solidFill>
                <a:effectLst/>
                <a:latin typeface="Segoe UI" panose="020B0502040204020203" pitchFamily="34" charset="0"/>
              </a:rPr>
              <a:t>Note</a:t>
            </a:r>
            <a:r>
              <a:rPr lang="en-US" b="0" i="0" dirty="0">
                <a:solidFill>
                  <a:srgbClr val="000000"/>
                </a:solidFill>
                <a:effectLst/>
                <a:latin typeface="Segoe UI" panose="020B0502040204020203" pitchFamily="34" charset="0"/>
              </a:rPr>
              <a:t>: Drive M:, </a:t>
            </a:r>
            <a:r>
              <a:rPr lang="en-US" b="0" i="0" dirty="0" err="1">
                <a:solidFill>
                  <a:srgbClr val="000000"/>
                </a:solidFill>
                <a:effectLst/>
                <a:latin typeface="Segoe UI" panose="020B0502040204020203" pitchFamily="34" charset="0"/>
              </a:rPr>
              <a:t>Corpdata</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Labfiles</a:t>
            </a:r>
            <a:r>
              <a:rPr lang="en-US" b="0" i="0" dirty="0">
                <a:solidFill>
                  <a:srgbClr val="000000"/>
                </a:solidFill>
                <a:effectLst/>
                <a:latin typeface="Segoe UI" panose="020B0502040204020203" pitchFamily="34" charset="0"/>
              </a:rPr>
              <a:t>, and the CreateLabFiles.cmd document still exist.</a:t>
            </a:r>
          </a:p>
          <a:p>
            <a:pPr algn="l">
              <a:buFont typeface="+mj-lt"/>
              <a:buAutoNum type="arabicPeriod" startAt="12"/>
            </a:pPr>
            <a:r>
              <a:rPr lang="en-US" b="0" i="0" dirty="0">
                <a:solidFill>
                  <a:srgbClr val="000000"/>
                </a:solidFill>
                <a:effectLst/>
                <a:latin typeface="Segoe UI" panose="020B0502040204020203" pitchFamily="34" charset="0"/>
              </a:rPr>
              <a:t>At the command prompt, enter the following command, and then select Enter:</a:t>
            </a:r>
          </a:p>
          <a:p>
            <a:pPr algn="l">
              <a:buFont typeface="+mj-lt"/>
              <a:buAutoNum type="arabicPeriod" startAt="12"/>
            </a:pPr>
            <a:r>
              <a:rPr lang="en-US" b="0" i="0" dirty="0" err="1">
                <a:solidFill>
                  <a:srgbClr val="000000"/>
                </a:solidFill>
                <a:effectLst/>
                <a:latin typeface="Segoe UI" panose="020B0502040204020203" pitchFamily="34" charset="0"/>
              </a:rPr>
              <a:t>diskpart</a:t>
            </a:r>
            <a:endParaRPr lang="en-US" b="0" i="0" dirty="0">
              <a:solidFill>
                <a:srgbClr val="000000"/>
              </a:solidFill>
              <a:effectLst/>
              <a:latin typeface="Segoe UI" panose="020B0502040204020203" pitchFamily="34" charset="0"/>
            </a:endParaRPr>
          </a:p>
          <a:p>
            <a:pPr algn="l">
              <a:buFont typeface="+mj-lt"/>
              <a:buAutoNum type="arabicPeriod" startAt="12"/>
            </a:pPr>
            <a:r>
              <a:rPr lang="en-US" b="0" i="0" dirty="0">
                <a:solidFill>
                  <a:srgbClr val="000000"/>
                </a:solidFill>
                <a:effectLst/>
                <a:latin typeface="Segoe UI" panose="020B0502040204020203" pitchFamily="34" charset="0"/>
              </a:rPr>
              <a:t>At the </a:t>
            </a:r>
            <a:r>
              <a:rPr lang="en-US" b="0" i="0" dirty="0" err="1">
                <a:solidFill>
                  <a:srgbClr val="000000"/>
                </a:solidFill>
                <a:effectLst/>
                <a:latin typeface="Segoe UI" panose="020B0502040204020203" pitchFamily="34" charset="0"/>
              </a:rPr>
              <a:t>Diskpart</a:t>
            </a:r>
            <a:r>
              <a:rPr lang="en-US" b="0" i="0" dirty="0">
                <a:solidFill>
                  <a:srgbClr val="000000"/>
                </a:solidFill>
                <a:effectLst/>
                <a:latin typeface="Segoe UI" panose="020B0502040204020203" pitchFamily="34" charset="0"/>
              </a:rPr>
              <a:t> command prompt, enter the following command, and then select Enter:</a:t>
            </a:r>
          </a:p>
          <a:p>
            <a:pPr algn="l">
              <a:buFont typeface="+mj-lt"/>
              <a:buAutoNum type="arabicPeriod" startAt="12"/>
            </a:pPr>
            <a:r>
              <a:rPr lang="en-US" b="0" i="0" dirty="0">
                <a:solidFill>
                  <a:srgbClr val="000000"/>
                </a:solidFill>
                <a:effectLst/>
                <a:latin typeface="Segoe UI" panose="020B0502040204020203" pitchFamily="34" charset="0"/>
              </a:rPr>
              <a:t>List volume</a:t>
            </a:r>
          </a:p>
          <a:p>
            <a:pPr algn="l">
              <a:buFont typeface="+mj-lt"/>
              <a:buAutoNum type="arabicPeriod" startAt="12"/>
            </a:pPr>
            <a:r>
              <a:rPr lang="en-US" b="1" i="0" dirty="0">
                <a:solidFill>
                  <a:srgbClr val="000000"/>
                </a:solidFill>
                <a:effectLst/>
                <a:latin typeface="Segoe UI" panose="020B0502040204020203" pitchFamily="34" charset="0"/>
              </a:rPr>
              <a:t>Note</a:t>
            </a:r>
            <a:r>
              <a:rPr lang="en-US" b="0" i="0" dirty="0">
                <a:solidFill>
                  <a:srgbClr val="000000"/>
                </a:solidFill>
                <a:effectLst/>
                <a:latin typeface="Segoe UI" panose="020B0502040204020203" pitchFamily="34" charset="0"/>
              </a:rPr>
              <a:t>: The mirrored volume lists two drive letters, E and M.</a:t>
            </a:r>
          </a:p>
          <a:p>
            <a:pPr algn="l"/>
            <a:r>
              <a:rPr lang="en-US" b="0" i="0" dirty="0">
                <a:solidFill>
                  <a:srgbClr val="000000"/>
                </a:solidFill>
                <a:effectLst/>
                <a:latin typeface="Segoe UI" panose="020B0502040204020203" pitchFamily="34" charset="0"/>
              </a:rPr>
              <a:t>Leave the virtual machines running for the next demonstration.</a:t>
            </a:r>
          </a:p>
        </p:txBody>
      </p:sp>
      <p:sp>
        <p:nvSpPr>
          <p:cNvPr id="4" name="Slide Number Placeholder 3"/>
          <p:cNvSpPr>
            <a:spLocks noGrp="1"/>
          </p:cNvSpPr>
          <p:nvPr>
            <p:ph type="sldNum" sz="quarter" idx="5"/>
          </p:nvPr>
        </p:nvSpPr>
        <p:spPr/>
        <p:txBody>
          <a:bodyPr/>
          <a:lstStyle/>
          <a:p>
            <a:fld id="{B4008EB6-D09E-4580-8CD6-DDB14511944F}" type="slidenum">
              <a:rPr lang="en-US" smtClean="0"/>
              <a:pPr/>
              <a:t>11</a:t>
            </a:fld>
            <a:endParaRPr lang="en-US" dirty="0"/>
          </a:p>
        </p:txBody>
      </p:sp>
      <p:sp>
        <p:nvSpPr>
          <p:cNvPr id="5" name="Footer Placeholder 4"/>
          <p:cNvSpPr>
            <a:spLocks noGrp="1"/>
          </p:cNvSpPr>
          <p:nvPr>
            <p:ph type="ftr" sz="quarter" idx="4"/>
          </p:nvPr>
        </p:nvSpPr>
        <p:spPr/>
        <p:txBody>
          <a:bodyPr/>
          <a:lstStyle/>
          <a:p>
            <a:r>
              <a:rPr kumimoji="0" lang="en-GB"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p:nvPr>
        </p:nvSpPr>
        <p:spPr/>
        <p:txBody>
          <a:bodyPr/>
          <a:lstStyle/>
          <a:p>
            <a:r>
              <a:rPr lang="en-US"/>
              <a:t>WS-011 Windows Server 2019 Administration</a:t>
            </a:r>
            <a:endParaRPr lang="en-US" dirty="0"/>
          </a:p>
        </p:txBody>
      </p:sp>
    </p:spTree>
    <p:extLst>
      <p:ext uri="{BB962C8B-B14F-4D97-AF65-F5344CB8AC3E}">
        <p14:creationId xmlns:p14="http://schemas.microsoft.com/office/powerpoint/2010/main" val="175308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Explain that the purpose of File Server Resource Manager (FSRM) is to manage and classify data that's stored on a file server. You then can discuss its features, or just the features that students either are not aware of or familiar with.</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12</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2670090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Remind students that permissions control access only on the NTFS file system and Resilient File System (</a:t>
            </a:r>
            <a:r>
              <a:rPr lang="en-US" b="0" i="0" dirty="0" err="1">
                <a:solidFill>
                  <a:srgbClr val="000000"/>
                </a:solidFill>
                <a:effectLst/>
                <a:latin typeface="Segoe UI" panose="020B0502040204020203" pitchFamily="34" charset="0"/>
              </a:rPr>
              <a:t>ReFS</a:t>
            </a:r>
            <a:r>
              <a:rPr lang="en-US" b="0" i="0" dirty="0">
                <a:solidFill>
                  <a:srgbClr val="000000"/>
                </a:solidFill>
                <a:effectLst/>
                <a:latin typeface="Segoe UI" panose="020B0502040204020203" pitchFamily="34" charset="0"/>
              </a:rPr>
              <a:t>), and not on the FAT file system. Most students will most likely already be familiar with permissions, so try to engage them in a discussion on how they use them. For example, ask to whom you can add permissions and why its strongly recommended that you add permissions to groups and not to individual users. Then explain that permissions are cumulative, which means that users have permissions that you grant specifically to them, in addition to those permissions that you grant to groups of which they are members. Remind students that a Deny permission takes precedence over the Allow permission that is set at the same level. Don't go into details of inheritance because the next topic details it.</a:t>
            </a:r>
          </a:p>
          <a:p>
            <a:pPr algn="l"/>
            <a:r>
              <a:rPr lang="en-US" b="0" i="0" dirty="0">
                <a:solidFill>
                  <a:srgbClr val="000000"/>
                </a:solidFill>
                <a:effectLst/>
                <a:latin typeface="Segoe UI" panose="020B0502040204020203" pitchFamily="34" charset="0"/>
              </a:rPr>
              <a:t>Discuss basic permissions, and explain that each basic permission is composed of several advanced permissions. You can use the workbook as a reference, and you can use the second slide to help explain advanced permissions that compose Read permission. Additionally, explain what represents Special permissions.</a:t>
            </a:r>
          </a:p>
          <a:p>
            <a:pPr algn="l"/>
            <a:r>
              <a:rPr lang="en-US" b="1" i="0" dirty="0">
                <a:solidFill>
                  <a:srgbClr val="000000"/>
                </a:solidFill>
                <a:effectLst/>
                <a:latin typeface="Segoe UI" panose="020B0502040204020203" pitchFamily="34" charset="0"/>
              </a:rPr>
              <a:t>Question</a:t>
            </a:r>
            <a:r>
              <a:rPr lang="en-US" b="0" i="0" dirty="0">
                <a:solidFill>
                  <a:srgbClr val="000000"/>
                </a:solidFill>
                <a:effectLst/>
                <a:latin typeface="Segoe UI" panose="020B0502040204020203" pitchFamily="34" charset="0"/>
              </a:rPr>
              <a:t> If a user’s permissions are set to Special permissions, what file permissions does the user have?</a:t>
            </a:r>
          </a:p>
          <a:p>
            <a:pPr algn="l"/>
            <a:r>
              <a:rPr lang="en-US" b="1" i="0" dirty="0">
                <a:solidFill>
                  <a:srgbClr val="000000"/>
                </a:solidFill>
                <a:effectLst/>
                <a:latin typeface="Segoe UI" panose="020B0502040204020203" pitchFamily="34" charset="0"/>
              </a:rPr>
              <a:t>Answer</a:t>
            </a:r>
            <a:r>
              <a:rPr lang="en-US" b="0" i="0" dirty="0">
                <a:solidFill>
                  <a:srgbClr val="000000"/>
                </a:solidFill>
                <a:effectLst/>
                <a:latin typeface="Segoe UI" panose="020B0502040204020203" pitchFamily="34" charset="0"/>
              </a:rPr>
              <a:t> If a user has a combination of advanced file permissions that cannot be listed as basic file permissions, the user’s permissions will be set to as Special permissions.</a:t>
            </a:r>
          </a:p>
          <a:p>
            <a:pPr algn="l"/>
            <a:r>
              <a:rPr lang="en-US" b="1" i="0" dirty="0">
                <a:solidFill>
                  <a:srgbClr val="000000"/>
                </a:solidFill>
                <a:effectLst/>
                <a:latin typeface="Segoe UI" panose="020B0502040204020203" pitchFamily="34" charset="0"/>
              </a:rPr>
              <a:t>Question</a:t>
            </a:r>
            <a:r>
              <a:rPr lang="en-US" b="0" i="0" dirty="0">
                <a:solidFill>
                  <a:srgbClr val="000000"/>
                </a:solidFill>
                <a:effectLst/>
                <a:latin typeface="Segoe UI" panose="020B0502040204020203" pitchFamily="34" charset="0"/>
              </a:rPr>
              <a:t> If a user with Read permissions only is a member of a group that has Write permissions, what type of permissions does the user actually have?</a:t>
            </a:r>
          </a:p>
          <a:p>
            <a:pPr algn="l"/>
            <a:r>
              <a:rPr lang="en-US" b="1" i="0" dirty="0">
                <a:solidFill>
                  <a:srgbClr val="000000"/>
                </a:solidFill>
                <a:effectLst/>
                <a:latin typeface="Segoe UI" panose="020B0502040204020203" pitchFamily="34" charset="0"/>
              </a:rPr>
              <a:t>Answer</a:t>
            </a:r>
            <a:r>
              <a:rPr lang="en-US" b="0" i="0" dirty="0">
                <a:solidFill>
                  <a:srgbClr val="000000"/>
                </a:solidFill>
                <a:effectLst/>
                <a:latin typeface="Segoe UI" panose="020B0502040204020203" pitchFamily="34" charset="0"/>
              </a:rPr>
              <a:t> The user has cumulative permissions, which apply to the user and to the group of which the user is a member. In the given scenario, the user will have both Read and Write permissions to the file.</a:t>
            </a:r>
          </a:p>
        </p:txBody>
      </p:sp>
      <p:sp>
        <p:nvSpPr>
          <p:cNvPr id="4" name="Slide Number Placeholder 3"/>
          <p:cNvSpPr>
            <a:spLocks noGrp="1"/>
          </p:cNvSpPr>
          <p:nvPr>
            <p:ph type="sldNum" sz="quarter" idx="10"/>
          </p:nvPr>
        </p:nvSpPr>
        <p:spPr/>
        <p:txBody>
          <a:bodyPr/>
          <a:lstStyle/>
          <a:p>
            <a:fld id="{EF68E4FF-D920-4892-8877-C97D035209E2}" type="slidenum">
              <a:rPr lang="en-IN" smtClean="0"/>
              <a:pPr/>
              <a:t>13</a:t>
            </a:fld>
            <a:endParaRPr lang="en-IN" dirty="0"/>
          </a:p>
        </p:txBody>
      </p:sp>
      <p:sp>
        <p:nvSpPr>
          <p:cNvPr id="6" name="Date Placeholder 5"/>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721065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CA" dirty="0"/>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
        <p:nvSpPr>
          <p:cNvPr id="7" name="Date Placeholder 6">
            <a:extLst>
              <a:ext uri="{FF2B5EF4-FFF2-40B4-BE49-F238E27FC236}">
                <a16:creationId xmlns:a16="http://schemas.microsoft.com/office/drawing/2014/main" id="{CD14501E-5322-4310-A770-661D974BB0E9}"/>
              </a:ext>
            </a:extLst>
          </p:cNvPr>
          <p:cNvSpPr>
            <a:spLocks noGrp="1"/>
          </p:cNvSpPr>
          <p:nvPr>
            <p:ph type="dt" idx="1"/>
          </p:nvPr>
        </p:nvSpPr>
        <p:spPr/>
        <p:txBody>
          <a:bodyPr/>
          <a:lstStyle/>
          <a:p>
            <a:r>
              <a:rPr lang="en-US"/>
              <a:t>4: File Servers and Storage Management in Windows Server</a:t>
            </a:r>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a:xfrm>
            <a:off x="109220" y="8846820"/>
            <a:ext cx="5811520" cy="195944"/>
          </a:xfrm>
          <a:prstGeom prst="rect">
            <a:avLst/>
          </a:prstGeom>
        </p:spPr>
        <p:txBody>
          <a:bodyPr/>
          <a:lstStyle>
            <a:lvl1pPr>
              <a:defRPr sz="1200"/>
            </a:lvl1pPr>
          </a:lstStyle>
          <a:p>
            <a:r>
              <a:rPr lang="en-GB"/>
              <a:t>© Microsoft Corporation.</a:t>
            </a:r>
            <a:endParaRPr lang="en-US" dirty="0"/>
          </a:p>
        </p:txBody>
      </p:sp>
    </p:spTree>
    <p:extLst>
      <p:ext uri="{BB962C8B-B14F-4D97-AF65-F5344CB8AC3E}">
        <p14:creationId xmlns:p14="http://schemas.microsoft.com/office/powerpoint/2010/main" val="2591290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8" name="Slide Image Placeholder 17"/>
          <p:cNvSpPr>
            <a:spLocks noGrp="1" noRot="1" noChangeAspect="1"/>
          </p:cNvSpPr>
          <p:nvPr>
            <p:ph type="sldImg"/>
          </p:nvPr>
        </p:nvSpPr>
        <p:spPr/>
      </p:sp>
      <p:sp>
        <p:nvSpPr>
          <p:cNvPr id="19" name="Notes Placeholder 18"/>
          <p:cNvSpPr>
            <a:spLocks noGrp="1"/>
          </p:cNvSpPr>
          <p:nvPr>
            <p:ph type="body" idx="1"/>
          </p:nvPr>
        </p:nvSpPr>
        <p:spPr/>
        <p:txBody>
          <a:bodyPr/>
          <a:lstStyle/>
          <a:p>
            <a:endParaRPr lang="en-US"/>
          </a:p>
        </p:txBody>
      </p:sp>
    </p:spTree>
    <p:extLst>
      <p:ext uri="{BB962C8B-B14F-4D97-AF65-F5344CB8AC3E}">
        <p14:creationId xmlns:p14="http://schemas.microsoft.com/office/powerpoint/2010/main" val="161997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Lesson overview</a:t>
            </a:r>
          </a:p>
          <a:p>
            <a:endParaRPr lang="en-US" dirty="0"/>
          </a:p>
        </p:txBody>
      </p:sp>
      <p:sp>
        <p:nvSpPr>
          <p:cNvPr id="4" name="Slide Number Placeholder 3"/>
          <p:cNvSpPr>
            <a:spLocks noGrp="1"/>
          </p:cNvSpPr>
          <p:nvPr>
            <p:ph type="sldNum" sz="quarter" idx="5"/>
          </p:nvPr>
        </p:nvSpPr>
        <p:spPr/>
        <p:txBody>
          <a:bodyPr/>
          <a:lstStyle/>
          <a:p>
            <a:pPr lvl="0"/>
            <a:fld id="{8507DC7E-BC41-4478-BA30-CBCC3A644F0A}" type="slidenum">
              <a:rPr lang="en-US" noProof="0" smtClean="0"/>
              <a:pPr lvl="0"/>
              <a:t>16</a:t>
            </a:fld>
            <a:endParaRPr lang="en-US" noProof="0"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99905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Point out to students that they can search for detailed information about the various Server Message Block SMB versions, and explain the following key points:</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Each version of SMB introduces new capabilities that enable Windows features to function properly.</a:t>
            </a:r>
          </a:p>
          <a:p>
            <a:pPr marL="171450" indent="-171450" algn="l">
              <a:buFont typeface="Arial" panose="020B0604020202020204" pitchFamily="34" charset="0"/>
              <a:buChar char="•"/>
            </a:pPr>
            <a:r>
              <a:rPr lang="en-US" b="0" i="0" dirty="0">
                <a:solidFill>
                  <a:srgbClr val="000000"/>
                </a:solidFill>
                <a:effectLst/>
                <a:latin typeface="Segoe UI" panose="020B0502040204020203" pitchFamily="34" charset="0"/>
              </a:rPr>
              <a:t>You can disable SMB 1.x.</a:t>
            </a:r>
          </a:p>
          <a:p>
            <a:endParaRPr lang="en-US" b="0" dirty="0">
              <a:solidFill>
                <a:srgbClr val="333333"/>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BEC6BEF-6168-403E-AC52-87FA08D6C474}" type="slidenum">
              <a:rPr lang="en-US" smtClean="0"/>
              <a:pPr/>
              <a:t>17</a:t>
            </a:fld>
            <a:endParaRPr lang="en-US"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52150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b="0" i="0" dirty="0">
                <a:solidFill>
                  <a:srgbClr val="000000"/>
                </a:solidFill>
                <a:effectLst/>
                <a:latin typeface="Segoe UI" panose="020B0502040204020203" pitchFamily="34" charset="0"/>
              </a:rPr>
              <a:t>Describe the Server Message Block (SMB) share profiles that are available, and the Windows PowerShell cmdlets that you can use to manage SMB shares.</a:t>
            </a:r>
            <a:endParaRPr lang="en-US" dirty="0"/>
          </a:p>
        </p:txBody>
      </p:sp>
      <p:sp>
        <p:nvSpPr>
          <p:cNvPr id="4" name="Slide Number Placeholder 3"/>
          <p:cNvSpPr>
            <a:spLocks noGrp="1"/>
          </p:cNvSpPr>
          <p:nvPr>
            <p:ph type="sldNum" sz="quarter" idx="5"/>
          </p:nvPr>
        </p:nvSpPr>
        <p:spPr/>
        <p:txBody>
          <a:bodyPr/>
          <a:lstStyle/>
          <a:p>
            <a:fld id="{2BEC6BEF-6168-403E-AC52-87FA08D6C474}" type="slidenum">
              <a:rPr lang="en-US" smtClean="0"/>
              <a:pPr/>
              <a:t>18</a:t>
            </a:fld>
            <a:endParaRPr lang="en-US"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48445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2BEC6BEF-6168-403E-AC52-87FA08D6C474}" type="slidenum">
              <a:rPr lang="en-US" smtClean="0"/>
              <a:pPr/>
              <a:t>19</a:t>
            </a:fld>
            <a:endParaRPr lang="en-US"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At the end of the demonstration, revert the VMs </a:t>
            </a:r>
            <a:r>
              <a:rPr lang="en-US" b="1" i="0" dirty="0">
                <a:solidFill>
                  <a:srgbClr val="000000"/>
                </a:solidFill>
                <a:effectLst/>
                <a:latin typeface="Segoe UI" panose="020B0502040204020203" pitchFamily="34" charset="0"/>
              </a:rPr>
              <a:t>WS-011T00A-SEA-DC1, WS-011T00A-SEA-ADM1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WS-011T00A-SEA-SVR3</a:t>
            </a:r>
            <a:r>
              <a:rPr lang="en-US" b="0" i="0" dirty="0">
                <a:solidFill>
                  <a:srgbClr val="000000"/>
                </a:solidFill>
                <a:effectLst/>
                <a:latin typeface="Segoe UI" panose="020B0502040204020203" pitchFamily="34" charset="0"/>
              </a:rPr>
              <a:t>.</a:t>
            </a:r>
          </a:p>
          <a:p>
            <a:pPr algn="l"/>
            <a:r>
              <a:rPr lang="en-US" b="1" i="0" dirty="0">
                <a:solidFill>
                  <a:srgbClr val="000000"/>
                </a:solidFill>
                <a:effectLst/>
                <a:latin typeface="Segoe UI" panose="020B0502040204020203" pitchFamily="34" charset="0"/>
              </a:rPr>
              <a:t>Preparation notes</a:t>
            </a:r>
          </a:p>
          <a:p>
            <a:pPr algn="l"/>
            <a:r>
              <a:rPr lang="en-US" b="0" i="0" dirty="0">
                <a:solidFill>
                  <a:srgbClr val="000000"/>
                </a:solidFill>
                <a:effectLst/>
                <a:latin typeface="Segoe UI" panose="020B0502040204020203" pitchFamily="34" charset="0"/>
              </a:rPr>
              <a:t>If necessary, start </a:t>
            </a:r>
            <a:r>
              <a:rPr lang="en-US" b="1" i="0" dirty="0">
                <a:solidFill>
                  <a:srgbClr val="000000"/>
                </a:solidFill>
                <a:effectLst/>
                <a:latin typeface="Segoe UI" panose="020B0502040204020203" pitchFamily="34" charset="0"/>
              </a:rPr>
              <a:t>WS-011T00A-SEA-DC1</a:t>
            </a:r>
            <a:r>
              <a:rPr lang="en-US" b="0" i="0" dirty="0">
                <a:solidFill>
                  <a:srgbClr val="000000"/>
                </a:solidFill>
                <a:effectLst/>
                <a:latin typeface="Segoe UI" panose="020B0502040204020203" pitchFamily="34" charset="0"/>
              </a:rPr>
              <a:t>, </a:t>
            </a:r>
            <a:r>
              <a:rPr lang="en-US" b="1" i="0" dirty="0">
                <a:solidFill>
                  <a:srgbClr val="000000"/>
                </a:solidFill>
                <a:effectLst/>
                <a:latin typeface="Segoe UI" panose="020B0502040204020203" pitchFamily="34" charset="0"/>
              </a:rPr>
              <a:t>WS-011T00A-SEA-ADM1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WS-011T00A-SEA-SVR3</a:t>
            </a:r>
            <a:r>
              <a:rPr lang="en-US" b="0" i="0" dirty="0">
                <a:solidFill>
                  <a:srgbClr val="000000"/>
                </a:solidFill>
                <a:effectLst/>
                <a:latin typeface="Segoe UI" panose="020B0502040204020203" pitchFamily="34" charset="0"/>
              </a:rPr>
              <a:t>. Sign in to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with the username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and the password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a:t>
            </a:r>
          </a:p>
          <a:p>
            <a:pPr algn="l"/>
            <a:r>
              <a:rPr lang="en-US" b="1" i="0" dirty="0">
                <a:solidFill>
                  <a:srgbClr val="000000"/>
                </a:solidFill>
                <a:effectLst/>
                <a:latin typeface="Segoe UI" panose="020B0502040204020203" pitchFamily="34" charset="0"/>
              </a:rPr>
              <a:t>Demonstration detailed steps</a:t>
            </a:r>
          </a:p>
          <a:p>
            <a:pPr algn="l"/>
            <a:r>
              <a:rPr lang="en-US" b="1" i="0" dirty="0">
                <a:solidFill>
                  <a:srgbClr val="000000"/>
                </a:solidFill>
                <a:effectLst/>
                <a:latin typeface="Segoe UI" panose="020B0502040204020203" pitchFamily="34" charset="0"/>
              </a:rPr>
              <a:t>Create a Server Message Block (SMB) share by using Server Manager</a:t>
            </a: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Start</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Server Manager, in the navigation pane, select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Shares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SHARES</a:t>
            </a:r>
            <a:r>
              <a:rPr lang="en-US" b="0" i="0" dirty="0">
                <a:solidFill>
                  <a:srgbClr val="000000"/>
                </a:solidFill>
                <a:effectLst/>
                <a:latin typeface="Segoe UI" panose="020B0502040204020203" pitchFamily="34" charset="0"/>
              </a:rPr>
              <a:t> area, right-click or access the context menu for </a:t>
            </a:r>
            <a:r>
              <a:rPr lang="en-US" b="1" i="0" dirty="0">
                <a:solidFill>
                  <a:srgbClr val="000000"/>
                </a:solidFill>
                <a:effectLst/>
                <a:latin typeface="Segoe UI" panose="020B0502040204020203" pitchFamily="34" charset="0"/>
              </a:rPr>
              <a:t>SEA-SRV3</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New Share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Share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Select the profile for this share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File share profile</a:t>
            </a:r>
            <a:r>
              <a:rPr lang="en-US" b="0" i="0" dirty="0">
                <a:solidFill>
                  <a:srgbClr val="000000"/>
                </a:solidFill>
                <a:effectLst/>
                <a:latin typeface="Segoe UI" panose="020B0502040204020203" pitchFamily="34" charset="0"/>
              </a:rPr>
              <a:t> box, select </a:t>
            </a:r>
            <a:r>
              <a:rPr lang="en-US" b="1" i="0" dirty="0">
                <a:solidFill>
                  <a:srgbClr val="000000"/>
                </a:solidFill>
                <a:effectLst/>
                <a:latin typeface="Segoe UI" panose="020B0502040204020203" pitchFamily="34" charset="0"/>
              </a:rPr>
              <a:t>SMB Share – Quick</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the server and path for this share</a:t>
            </a:r>
            <a:r>
              <a:rPr lang="en-US" b="0" i="0" dirty="0">
                <a:solidFill>
                  <a:srgbClr val="000000"/>
                </a:solidFill>
                <a:effectLst/>
                <a:latin typeface="Segoe UI" panose="020B0502040204020203" pitchFamily="34" charset="0"/>
              </a:rPr>
              <a:t> page, in the </a:t>
            </a:r>
            <a:r>
              <a:rPr lang="en-US" b="1" i="0" dirty="0" err="1">
                <a:solidFill>
                  <a:srgbClr val="000000"/>
                </a:solidFill>
                <a:effectLst/>
                <a:latin typeface="Segoe UI" panose="020B0502040204020203" pitchFamily="34" charset="0"/>
              </a:rPr>
              <a:t>Server:</a:t>
            </a:r>
            <a:r>
              <a:rPr lang="en-US" b="0" i="0" dirty="0" err="1">
                <a:solidFill>
                  <a:srgbClr val="000000"/>
                </a:solidFill>
                <a:effectLst/>
                <a:latin typeface="Segoe UI" panose="020B0502040204020203" pitchFamily="34" charset="0"/>
              </a:rPr>
              <a:t>section</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Share location:</a:t>
            </a:r>
            <a:r>
              <a:rPr lang="en-US" b="0" i="0" dirty="0">
                <a:solidFill>
                  <a:srgbClr val="000000"/>
                </a:solidFill>
                <a:effectLst/>
                <a:latin typeface="Segoe UI" panose="020B0502040204020203" pitchFamily="34" charset="0"/>
              </a:rPr>
              <a:t> area, select </a:t>
            </a:r>
            <a:r>
              <a:rPr lang="en-US" b="1" i="0" dirty="0" err="1">
                <a:solidFill>
                  <a:srgbClr val="000000"/>
                </a:solidFill>
                <a:effectLst/>
                <a:latin typeface="Segoe UI" panose="020B0502040204020203" pitchFamily="34" charset="0"/>
              </a:rPr>
              <a:t>Select</a:t>
            </a:r>
            <a:r>
              <a:rPr lang="en-US" b="1" i="0" dirty="0">
                <a:solidFill>
                  <a:srgbClr val="000000"/>
                </a:solidFill>
                <a:effectLst/>
                <a:latin typeface="Segoe UI" panose="020B0502040204020203" pitchFamily="34" charset="0"/>
              </a:rPr>
              <a:t> by volume</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share name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Share name</a:t>
            </a:r>
            <a:r>
              <a:rPr lang="en-US" b="0" i="0" dirty="0">
                <a:solidFill>
                  <a:srgbClr val="000000"/>
                </a:solidFill>
                <a:effectLst/>
                <a:latin typeface="Segoe UI" panose="020B0502040204020203" pitchFamily="34" charset="0"/>
              </a:rPr>
              <a:t> text box, enter </a:t>
            </a:r>
            <a:r>
              <a:rPr lang="en-US" b="1" i="0" dirty="0" err="1">
                <a:solidFill>
                  <a:srgbClr val="000000"/>
                </a:solidFill>
                <a:effectLst/>
                <a:latin typeface="Segoe UI" panose="020B0502040204020203" pitchFamily="34" charset="0"/>
              </a:rPr>
              <a:t>SalesShare</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Configure share settings</a:t>
            </a:r>
            <a:r>
              <a:rPr lang="en-US" b="0" i="0" dirty="0">
                <a:solidFill>
                  <a:srgbClr val="000000"/>
                </a:solidFill>
                <a:effectLst/>
                <a:latin typeface="Segoe UI" panose="020B0502040204020203" pitchFamily="34" charset="0"/>
              </a:rPr>
              <a:t> page, select the </a:t>
            </a:r>
            <a:r>
              <a:rPr lang="en-US" b="1" i="0" dirty="0">
                <a:solidFill>
                  <a:srgbClr val="000000"/>
                </a:solidFill>
                <a:effectLst/>
                <a:latin typeface="Segoe UI" panose="020B0502040204020203" pitchFamily="34" charset="0"/>
              </a:rPr>
              <a:t>Enable access-based enumeration</a:t>
            </a:r>
            <a:r>
              <a:rPr lang="en-US" b="0" i="0" dirty="0">
                <a:solidFill>
                  <a:srgbClr val="000000"/>
                </a:solidFill>
                <a:effectLst/>
                <a:latin typeface="Segoe UI" panose="020B0502040204020203" pitchFamily="34" charset="0"/>
              </a:rPr>
              <a:t> check box,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permissions to control access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Customize permissions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Advanced Security Settings for </a:t>
            </a:r>
            <a:r>
              <a:rPr lang="en-US" b="1" i="0" dirty="0" err="1">
                <a:solidFill>
                  <a:srgbClr val="000000"/>
                </a:solidFill>
                <a:effectLst/>
                <a:latin typeface="Segoe UI" panose="020B0502040204020203" pitchFamily="34" charset="0"/>
              </a:rPr>
              <a:t>SalesShare</a:t>
            </a:r>
            <a:r>
              <a:rPr lang="en-US" b="0" i="0" dirty="0">
                <a:solidFill>
                  <a:srgbClr val="000000"/>
                </a:solidFill>
                <a:effectLst/>
                <a:latin typeface="Segoe UI" panose="020B0502040204020203" pitchFamily="34" charset="0"/>
              </a:rPr>
              <a:t> dialog box, select </a:t>
            </a:r>
            <a:r>
              <a:rPr lang="en-US" b="1" i="0" dirty="0">
                <a:solidFill>
                  <a:srgbClr val="000000"/>
                </a:solidFill>
                <a:effectLst/>
                <a:latin typeface="Segoe UI" panose="020B0502040204020203" pitchFamily="34" charset="0"/>
              </a:rPr>
              <a:t>Add</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Permission Entry for </a:t>
            </a:r>
            <a:r>
              <a:rPr lang="en-US" b="1" i="0" dirty="0" err="1">
                <a:solidFill>
                  <a:srgbClr val="000000"/>
                </a:solidFill>
                <a:effectLst/>
                <a:latin typeface="Segoe UI" panose="020B0502040204020203" pitchFamily="34" charset="0"/>
              </a:rPr>
              <a:t>SalesShare</a:t>
            </a:r>
            <a:r>
              <a:rPr lang="en-US" b="0" i="0" dirty="0">
                <a:solidFill>
                  <a:srgbClr val="000000"/>
                </a:solidFill>
                <a:effectLst/>
                <a:latin typeface="Segoe UI" panose="020B0502040204020203" pitchFamily="34" charset="0"/>
              </a:rPr>
              <a:t> window, select the </a:t>
            </a:r>
            <a:r>
              <a:rPr lang="en-US" b="1" i="0" dirty="0">
                <a:solidFill>
                  <a:srgbClr val="000000"/>
                </a:solidFill>
                <a:effectLst/>
                <a:latin typeface="Segoe UI" panose="020B0502040204020203" pitchFamily="34" charset="0"/>
              </a:rPr>
              <a:t>Select a principal</a:t>
            </a:r>
            <a:r>
              <a:rPr lang="en-US" b="0" i="0" dirty="0">
                <a:solidFill>
                  <a:srgbClr val="000000"/>
                </a:solidFill>
                <a:effectLst/>
                <a:latin typeface="Segoe UI" panose="020B0502040204020203" pitchFamily="34" charset="0"/>
              </a:rPr>
              <a:t> hyperlink.</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Select User, Computer, Service Account, or Group</a:t>
            </a:r>
            <a:r>
              <a:rPr lang="en-US" b="0" i="0" dirty="0">
                <a:solidFill>
                  <a:srgbClr val="000000"/>
                </a:solidFill>
                <a:effectLst/>
                <a:latin typeface="Segoe UI" panose="020B0502040204020203" pitchFamily="34" charset="0"/>
              </a:rPr>
              <a:t> window, in the </a:t>
            </a:r>
            <a:r>
              <a:rPr lang="en-US" b="1" i="0" dirty="0">
                <a:solidFill>
                  <a:srgbClr val="000000"/>
                </a:solidFill>
                <a:effectLst/>
                <a:latin typeface="Segoe UI" panose="020B0502040204020203" pitchFamily="34" charset="0"/>
              </a:rPr>
              <a:t>Enter the object name to select</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Sales</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Check names</a:t>
            </a:r>
            <a:r>
              <a:rPr lang="en-US" b="0" i="0" dirty="0">
                <a:solidFill>
                  <a:srgbClr val="000000"/>
                </a:solidFill>
                <a:effectLst/>
                <a:latin typeface="Segoe UI" panose="020B0502040204020203" pitchFamily="34" charset="0"/>
              </a:rPr>
              <a:t>, and then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Permission Entry for </a:t>
            </a:r>
            <a:r>
              <a:rPr lang="en-US" b="1" i="0" dirty="0" err="1">
                <a:solidFill>
                  <a:srgbClr val="000000"/>
                </a:solidFill>
                <a:effectLst/>
                <a:latin typeface="Segoe UI" panose="020B0502040204020203" pitchFamily="34" charset="0"/>
              </a:rPr>
              <a:t>SalesShare</a:t>
            </a:r>
            <a:r>
              <a:rPr lang="en-US" b="0" i="0" dirty="0">
                <a:solidFill>
                  <a:srgbClr val="000000"/>
                </a:solidFill>
                <a:effectLst/>
                <a:latin typeface="Segoe UI" panose="020B0502040204020203" pitchFamily="34" charset="0"/>
              </a:rPr>
              <a:t> window, select the </a:t>
            </a:r>
            <a:r>
              <a:rPr lang="en-US" b="1" i="0" dirty="0">
                <a:solidFill>
                  <a:srgbClr val="000000"/>
                </a:solidFill>
                <a:effectLst/>
                <a:latin typeface="Segoe UI" panose="020B0502040204020203" pitchFamily="34" charset="0"/>
              </a:rPr>
              <a:t>Modify</a:t>
            </a:r>
            <a:r>
              <a:rPr lang="en-US" b="0" i="0" dirty="0">
                <a:solidFill>
                  <a:srgbClr val="000000"/>
                </a:solidFill>
                <a:effectLst/>
                <a:latin typeface="Segoe UI" panose="020B0502040204020203" pitchFamily="34" charset="0"/>
              </a:rPr>
              <a:t> check box in the </a:t>
            </a:r>
            <a:r>
              <a:rPr lang="en-US" b="1" i="0" dirty="0">
                <a:solidFill>
                  <a:srgbClr val="000000"/>
                </a:solidFill>
                <a:effectLst/>
                <a:latin typeface="Segoe UI" panose="020B0502040204020203" pitchFamily="34" charset="0"/>
              </a:rPr>
              <a:t>Basic permissions:</a:t>
            </a:r>
            <a:r>
              <a:rPr lang="en-US" b="0" i="0" dirty="0">
                <a:solidFill>
                  <a:srgbClr val="000000"/>
                </a:solidFill>
                <a:effectLst/>
                <a:latin typeface="Segoe UI" panose="020B0502040204020203" pitchFamily="34" charset="0"/>
              </a:rPr>
              <a:t> area,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 twice.</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permissions to control access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When creation of the share is complete,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285227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2</a:t>
            </a:fld>
            <a:endParaRPr lang="en-US" dirty="0"/>
          </a:p>
        </p:txBody>
      </p:sp>
      <p:sp>
        <p:nvSpPr>
          <p:cNvPr id="5" name="Footer Placeholder 4"/>
          <p:cNvSpPr>
            <a:spLocks noGrp="1"/>
          </p:cNvSpPr>
          <p:nvPr>
            <p:ph type="ftr" sz="quarter" idx="11"/>
          </p:nvPr>
        </p:nvSpPr>
        <p:spPr/>
        <p:txBody>
          <a:bodyPr/>
          <a:lstStyle/>
          <a:p>
            <a:r>
              <a:rPr kumimoji="0" lang="en-GB"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US"/>
              <a:t>WS-011 Windows Server 2019 Administration</a:t>
            </a:r>
            <a:endParaRPr lang="en-US" dirty="0"/>
          </a:p>
        </p:txBody>
      </p:sp>
    </p:spTree>
    <p:extLst>
      <p:ext uri="{BB962C8B-B14F-4D97-AF65-F5344CB8AC3E}">
        <p14:creationId xmlns:p14="http://schemas.microsoft.com/office/powerpoint/2010/main" val="58801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2BEC6BEF-6168-403E-AC52-87FA08D6C474}" type="slidenum">
              <a:rPr lang="en-US" smtClean="0"/>
              <a:pPr/>
              <a:t>20</a:t>
            </a:fld>
            <a:endParaRPr lang="en-US"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r>
              <a:rPr lang="en-US" sz="1000" b="1" i="0" kern="1200" baseline="0" dirty="0">
                <a:solidFill>
                  <a:schemeClr val="tx1"/>
                </a:solidFill>
                <a:effectLst/>
                <a:latin typeface="Segoe UI" panose="020B0502040204020203" pitchFamily="34" charset="0"/>
                <a:ea typeface="+mn-ea"/>
                <a:cs typeface="+mn-cs"/>
              </a:rPr>
              <a:t>Create an SMB share by using Windows PowerShell Remote</a:t>
            </a:r>
          </a:p>
          <a:p>
            <a:r>
              <a:rPr lang="en-US" sz="1000" b="0" i="0" kern="1200" baseline="0" dirty="0">
                <a:solidFill>
                  <a:schemeClr val="tx1"/>
                </a:solidFill>
                <a:effectLst/>
                <a:latin typeface="Segoe UI" panose="020B0502040204020203" pitchFamily="34" charset="0"/>
                <a:ea typeface="+mn-ea"/>
                <a:cs typeface="+mn-cs"/>
              </a:rPr>
              <a:t>Right-click or access the context menu for the </a:t>
            </a:r>
            <a:r>
              <a:rPr lang="en-US" sz="1000" b="1" i="0" kern="1200" baseline="0" dirty="0">
                <a:solidFill>
                  <a:schemeClr val="tx1"/>
                </a:solidFill>
                <a:effectLst/>
                <a:latin typeface="Segoe UI" panose="020B0502040204020203" pitchFamily="34" charset="0"/>
                <a:ea typeface="+mn-ea"/>
                <a:cs typeface="+mn-cs"/>
              </a:rPr>
              <a:t>Start</a:t>
            </a:r>
            <a:r>
              <a:rPr lang="en-US" sz="1000" b="0" i="0" kern="1200" baseline="0" dirty="0">
                <a:solidFill>
                  <a:schemeClr val="tx1"/>
                </a:solidFill>
                <a:effectLst/>
                <a:latin typeface="Segoe UI" panose="020B0502040204020203" pitchFamily="34" charset="0"/>
                <a:ea typeface="+mn-ea"/>
                <a:cs typeface="+mn-cs"/>
              </a:rPr>
              <a:t> button, and then select </a:t>
            </a:r>
            <a:r>
              <a:rPr lang="en-US" sz="1000" b="1" i="0" kern="1200" baseline="0" dirty="0">
                <a:solidFill>
                  <a:schemeClr val="tx1"/>
                </a:solidFill>
                <a:effectLst/>
                <a:latin typeface="Segoe UI" panose="020B0502040204020203" pitchFamily="34" charset="0"/>
                <a:ea typeface="+mn-ea"/>
                <a:cs typeface="+mn-cs"/>
              </a:rPr>
              <a:t>Windows PowerShell (Admin)</a:t>
            </a:r>
            <a:r>
              <a:rPr lang="en-US" sz="1000" b="0" i="0" kern="1200" baseline="0" dirty="0">
                <a:solidFill>
                  <a:schemeClr val="tx1"/>
                </a:solidFill>
                <a:effectLst/>
                <a:latin typeface="Segoe UI" panose="020B0502040204020203" pitchFamily="34" charset="0"/>
                <a:ea typeface="+mn-ea"/>
                <a:cs typeface="+mn-cs"/>
              </a:rPr>
              <a:t>.</a:t>
            </a:r>
          </a:p>
          <a:p>
            <a:r>
              <a:rPr lang="en-US" sz="1000" b="0" i="0" kern="1200" baseline="0" dirty="0">
                <a:solidFill>
                  <a:schemeClr val="tx1"/>
                </a:solidFill>
                <a:effectLst/>
                <a:latin typeface="Segoe UI" panose="020B0502040204020203" pitchFamily="34" charset="0"/>
                <a:ea typeface="+mn-ea"/>
                <a:cs typeface="+mn-cs"/>
              </a:rPr>
              <a:t>At the Windows PowerShell prompt, enter the following command, and then select Enter:</a:t>
            </a:r>
          </a:p>
          <a:p>
            <a:r>
              <a:rPr lang="en-US" sz="1000" b="0" i="0" kern="1200" baseline="0" dirty="0">
                <a:solidFill>
                  <a:schemeClr val="tx1"/>
                </a:solidFill>
                <a:effectLst/>
                <a:latin typeface="Segoe UI" panose="020B0502040204020203" pitchFamily="34" charset="0"/>
                <a:ea typeface="+mn-ea"/>
                <a:cs typeface="+mn-cs"/>
              </a:rPr>
              <a:t>Enter-</a:t>
            </a:r>
            <a:r>
              <a:rPr lang="en-US" sz="1000" b="0" i="0" kern="1200" baseline="0" dirty="0" err="1">
                <a:solidFill>
                  <a:schemeClr val="tx1"/>
                </a:solidFill>
                <a:effectLst/>
                <a:latin typeface="Segoe UI" panose="020B0502040204020203" pitchFamily="34" charset="0"/>
                <a:ea typeface="+mn-ea"/>
                <a:cs typeface="+mn-cs"/>
              </a:rPr>
              <a:t>PSSession</a:t>
            </a:r>
            <a:r>
              <a:rPr lang="en-US" sz="1000" b="0" i="0" kern="1200" baseline="0" dirty="0">
                <a:solidFill>
                  <a:schemeClr val="tx1"/>
                </a:solidFill>
                <a:effectLst/>
                <a:latin typeface="Segoe UI" panose="020B0502040204020203" pitchFamily="34" charset="0"/>
                <a:ea typeface="+mn-ea"/>
                <a:cs typeface="+mn-cs"/>
              </a:rPr>
              <a:t> -</a:t>
            </a:r>
            <a:r>
              <a:rPr lang="en-US" sz="1000" b="0" i="0" kern="1200" baseline="0" dirty="0" err="1">
                <a:solidFill>
                  <a:schemeClr val="tx1"/>
                </a:solidFill>
                <a:effectLst/>
                <a:latin typeface="Segoe UI" panose="020B0502040204020203" pitchFamily="34" charset="0"/>
                <a:ea typeface="+mn-ea"/>
                <a:cs typeface="+mn-cs"/>
              </a:rPr>
              <a:t>ComputerName</a:t>
            </a:r>
            <a:r>
              <a:rPr lang="en-US" sz="1000" b="0" i="0" kern="1200" baseline="0" dirty="0">
                <a:solidFill>
                  <a:schemeClr val="tx1"/>
                </a:solidFill>
                <a:effectLst/>
                <a:latin typeface="Segoe UI" panose="020B0502040204020203" pitchFamily="34" charset="0"/>
                <a:ea typeface="+mn-ea"/>
                <a:cs typeface="+mn-cs"/>
              </a:rPr>
              <a:t> SEA-SVR3</a:t>
            </a:r>
          </a:p>
          <a:p>
            <a:r>
              <a:rPr lang="en-US" sz="1000" b="0" i="0" kern="1200" baseline="0" dirty="0">
                <a:solidFill>
                  <a:schemeClr val="tx1"/>
                </a:solidFill>
                <a:effectLst/>
                <a:latin typeface="Segoe UI" panose="020B0502040204020203" pitchFamily="34" charset="0"/>
                <a:ea typeface="+mn-ea"/>
                <a:cs typeface="+mn-cs"/>
              </a:rPr>
              <a:t>At the Windows PowerShell prompt for </a:t>
            </a:r>
            <a:r>
              <a:rPr lang="en-US" sz="1000" b="1" i="0" kern="1200" baseline="0" dirty="0">
                <a:solidFill>
                  <a:schemeClr val="tx1"/>
                </a:solidFill>
                <a:effectLst/>
                <a:latin typeface="Segoe UI" panose="020B0502040204020203" pitchFamily="34" charset="0"/>
                <a:ea typeface="+mn-ea"/>
                <a:cs typeface="+mn-cs"/>
              </a:rPr>
              <a:t>SEA-SVR3</a:t>
            </a:r>
            <a:r>
              <a:rPr lang="en-US" sz="1000" b="0" i="0" kern="1200" baseline="0" dirty="0">
                <a:solidFill>
                  <a:schemeClr val="tx1"/>
                </a:solidFill>
                <a:effectLst/>
                <a:latin typeface="Segoe UI" panose="020B0502040204020203" pitchFamily="34" charset="0"/>
                <a:ea typeface="+mn-ea"/>
                <a:cs typeface="+mn-cs"/>
              </a:rPr>
              <a:t>, enter the following command, and then select Enter:</a:t>
            </a:r>
          </a:p>
          <a:p>
            <a:r>
              <a:rPr lang="en-US" sz="1000" b="0" i="0" kern="1200" baseline="0" dirty="0" err="1">
                <a:solidFill>
                  <a:schemeClr val="tx1"/>
                </a:solidFill>
                <a:effectLst/>
                <a:latin typeface="Segoe UI" panose="020B0502040204020203" pitchFamily="34" charset="0"/>
                <a:ea typeface="+mn-ea"/>
                <a:cs typeface="+mn-cs"/>
              </a:rPr>
              <a:t>Mkdir</a:t>
            </a:r>
            <a:r>
              <a:rPr lang="en-US" sz="1000" b="0" i="0" kern="1200" baseline="0" dirty="0">
                <a:solidFill>
                  <a:schemeClr val="tx1"/>
                </a:solidFill>
                <a:effectLst/>
                <a:latin typeface="Segoe UI" panose="020B0502040204020203" pitchFamily="34" charset="0"/>
                <a:ea typeface="+mn-ea"/>
                <a:cs typeface="+mn-cs"/>
              </a:rPr>
              <a:t> M:\Shares\SalesShare2</a:t>
            </a:r>
          </a:p>
          <a:p>
            <a:r>
              <a:rPr lang="en-US" sz="1000" b="0" i="0" kern="1200" baseline="0" dirty="0">
                <a:solidFill>
                  <a:schemeClr val="tx1"/>
                </a:solidFill>
                <a:effectLst/>
                <a:latin typeface="Segoe UI" panose="020B0502040204020203" pitchFamily="34" charset="0"/>
                <a:ea typeface="+mn-ea"/>
                <a:cs typeface="+mn-cs"/>
              </a:rPr>
              <a:t>Enter the following command, and then select Enter:</a:t>
            </a:r>
          </a:p>
          <a:p>
            <a:r>
              <a:rPr lang="en-US" sz="1000" b="0" i="0" kern="1200" baseline="0" dirty="0">
                <a:solidFill>
                  <a:schemeClr val="tx1"/>
                </a:solidFill>
                <a:effectLst/>
                <a:latin typeface="Segoe UI" panose="020B0502040204020203" pitchFamily="34" charset="0"/>
                <a:ea typeface="+mn-ea"/>
                <a:cs typeface="+mn-cs"/>
              </a:rPr>
              <a:t>New-</a:t>
            </a:r>
            <a:r>
              <a:rPr lang="en-US" sz="1000" b="0" i="0" kern="1200" baseline="0" dirty="0" err="1">
                <a:solidFill>
                  <a:schemeClr val="tx1"/>
                </a:solidFill>
                <a:effectLst/>
                <a:latin typeface="Segoe UI" panose="020B0502040204020203" pitchFamily="34" charset="0"/>
                <a:ea typeface="+mn-ea"/>
                <a:cs typeface="+mn-cs"/>
              </a:rPr>
              <a:t>SmbShare</a:t>
            </a:r>
            <a:r>
              <a:rPr lang="en-US" sz="1000" b="0" i="0" kern="1200" baseline="0" dirty="0">
                <a:solidFill>
                  <a:schemeClr val="tx1"/>
                </a:solidFill>
                <a:effectLst/>
                <a:latin typeface="Segoe UI" panose="020B0502040204020203" pitchFamily="34" charset="0"/>
                <a:ea typeface="+mn-ea"/>
                <a:cs typeface="+mn-cs"/>
              </a:rPr>
              <a:t> -Name SalesShare2 -Path M:\Shares\SalesShare2 -</a:t>
            </a:r>
            <a:r>
              <a:rPr lang="en-US" sz="1000" b="0" i="0" kern="1200" baseline="0" dirty="0" err="1">
                <a:solidFill>
                  <a:schemeClr val="tx1"/>
                </a:solidFill>
                <a:effectLst/>
                <a:latin typeface="Segoe UI" panose="020B0502040204020203" pitchFamily="34" charset="0"/>
                <a:ea typeface="+mn-ea"/>
                <a:cs typeface="+mn-cs"/>
              </a:rPr>
              <a:t>FolderEnumerationMode</a:t>
            </a:r>
            <a:r>
              <a:rPr lang="en-US" sz="1000" b="0" i="0" kern="1200" baseline="0" dirty="0">
                <a:solidFill>
                  <a:schemeClr val="tx1"/>
                </a:solidFill>
                <a:effectLst/>
                <a:latin typeface="Segoe UI" panose="020B0502040204020203" pitchFamily="34" charset="0"/>
                <a:ea typeface="+mn-ea"/>
                <a:cs typeface="+mn-cs"/>
              </a:rPr>
              <a:t> </a:t>
            </a:r>
            <a:r>
              <a:rPr lang="en-US" sz="1000" b="0" i="0" kern="1200" baseline="0" dirty="0" err="1">
                <a:solidFill>
                  <a:schemeClr val="tx1"/>
                </a:solidFill>
                <a:effectLst/>
                <a:latin typeface="Segoe UI" panose="020B0502040204020203" pitchFamily="34" charset="0"/>
                <a:ea typeface="+mn-ea"/>
                <a:cs typeface="+mn-cs"/>
              </a:rPr>
              <a:t>AccessBased</a:t>
            </a:r>
            <a:endParaRPr lang="en-US" sz="1000" b="0" i="0" kern="1200" baseline="0" dirty="0">
              <a:solidFill>
                <a:schemeClr val="tx1"/>
              </a:solidFill>
              <a:effectLst/>
              <a:latin typeface="Segoe UI" panose="020B0502040204020203" pitchFamily="34" charset="0"/>
              <a:ea typeface="+mn-ea"/>
              <a:cs typeface="+mn-cs"/>
            </a:endParaRPr>
          </a:p>
          <a:p>
            <a:r>
              <a:rPr lang="en-US" sz="1000" b="0" i="0" kern="1200" baseline="0" dirty="0">
                <a:solidFill>
                  <a:schemeClr val="tx1"/>
                </a:solidFill>
                <a:effectLst/>
                <a:latin typeface="Segoe UI" panose="020B0502040204020203" pitchFamily="34" charset="0"/>
                <a:ea typeface="+mn-ea"/>
                <a:cs typeface="+mn-cs"/>
              </a:rPr>
              <a:t>Enter the following command, and then select Enter:</a:t>
            </a:r>
          </a:p>
          <a:p>
            <a:r>
              <a:rPr lang="en-US" sz="1000" b="0" i="0" kern="1200" baseline="0" dirty="0">
                <a:solidFill>
                  <a:schemeClr val="tx1"/>
                </a:solidFill>
                <a:effectLst/>
                <a:latin typeface="Segoe UI" panose="020B0502040204020203" pitchFamily="34" charset="0"/>
                <a:ea typeface="+mn-ea"/>
                <a:cs typeface="+mn-cs"/>
              </a:rPr>
              <a:t>Get-</a:t>
            </a:r>
            <a:r>
              <a:rPr lang="en-US" sz="1000" b="0" i="0" kern="1200" baseline="0" dirty="0" err="1">
                <a:solidFill>
                  <a:schemeClr val="tx1"/>
                </a:solidFill>
                <a:effectLst/>
                <a:latin typeface="Segoe UI" panose="020B0502040204020203" pitchFamily="34" charset="0"/>
                <a:ea typeface="+mn-ea"/>
                <a:cs typeface="+mn-cs"/>
              </a:rPr>
              <a:t>SmbShare</a:t>
            </a:r>
            <a:endParaRPr lang="en-US" sz="1000" b="0" i="0" kern="1200" baseline="0" dirty="0">
              <a:solidFill>
                <a:schemeClr val="tx1"/>
              </a:solidFill>
              <a:effectLst/>
              <a:latin typeface="Segoe UI" panose="020B0502040204020203" pitchFamily="34" charset="0"/>
              <a:ea typeface="+mn-ea"/>
              <a:cs typeface="+mn-cs"/>
            </a:endParaRPr>
          </a:p>
          <a:p>
            <a:r>
              <a:rPr lang="en-US" sz="1000" b="0" i="0" kern="1200" baseline="0" dirty="0">
                <a:solidFill>
                  <a:schemeClr val="tx1"/>
                </a:solidFill>
                <a:effectLst/>
                <a:latin typeface="Segoe UI" panose="020B0502040204020203" pitchFamily="34" charset="0"/>
                <a:ea typeface="+mn-ea"/>
                <a:cs typeface="+mn-cs"/>
              </a:rPr>
              <a:t>Enter the following command, and then select Enter:</a:t>
            </a:r>
          </a:p>
          <a:p>
            <a:r>
              <a:rPr lang="en-US" sz="1000" b="0" i="0" kern="1200" baseline="0" dirty="0">
                <a:solidFill>
                  <a:schemeClr val="tx1"/>
                </a:solidFill>
                <a:effectLst/>
                <a:latin typeface="Segoe UI" panose="020B0502040204020203" pitchFamily="34" charset="0"/>
                <a:ea typeface="+mn-ea"/>
                <a:cs typeface="+mn-cs"/>
              </a:rPr>
              <a:t>Get-</a:t>
            </a:r>
            <a:r>
              <a:rPr lang="en-US" sz="1000" b="0" i="0" kern="1200" baseline="0" dirty="0" err="1">
                <a:solidFill>
                  <a:schemeClr val="tx1"/>
                </a:solidFill>
                <a:effectLst/>
                <a:latin typeface="Segoe UI" panose="020B0502040204020203" pitchFamily="34" charset="0"/>
                <a:ea typeface="+mn-ea"/>
                <a:cs typeface="+mn-cs"/>
              </a:rPr>
              <a:t>SmbShare</a:t>
            </a:r>
            <a:r>
              <a:rPr lang="en-US" sz="1000" b="0" i="0" kern="1200" baseline="0" dirty="0">
                <a:solidFill>
                  <a:schemeClr val="tx1"/>
                </a:solidFill>
                <a:effectLst/>
                <a:latin typeface="Segoe UI" panose="020B0502040204020203" pitchFamily="34" charset="0"/>
                <a:ea typeface="+mn-ea"/>
                <a:cs typeface="+mn-cs"/>
              </a:rPr>
              <a:t> SalesShare2 | FL</a:t>
            </a:r>
          </a:p>
          <a:p>
            <a:r>
              <a:rPr lang="en-US" sz="1000" b="0" i="0" kern="1200" baseline="0" dirty="0">
                <a:solidFill>
                  <a:schemeClr val="tx1"/>
                </a:solidFill>
                <a:effectLst/>
                <a:latin typeface="Segoe UI" panose="020B0502040204020203" pitchFamily="34" charset="0"/>
                <a:ea typeface="+mn-ea"/>
                <a:cs typeface="+mn-cs"/>
              </a:rPr>
              <a:t>To review the SMB session information, on </a:t>
            </a:r>
            <a:r>
              <a:rPr lang="en-US" sz="1000" b="1" i="0"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on the taskbar, select </a:t>
            </a:r>
            <a:r>
              <a:rPr lang="en-US" sz="1000" b="1" i="0" kern="1200" baseline="0" dirty="0">
                <a:solidFill>
                  <a:schemeClr val="tx1"/>
                </a:solidFill>
                <a:effectLst/>
                <a:latin typeface="Segoe UI" panose="020B0502040204020203" pitchFamily="34" charset="0"/>
                <a:ea typeface="+mn-ea"/>
                <a:cs typeface="+mn-cs"/>
              </a:rPr>
              <a:t>File Explorer</a:t>
            </a:r>
            <a:r>
              <a:rPr lang="en-US" sz="1000" b="0" i="0" kern="1200" baseline="0" dirty="0">
                <a:solidFill>
                  <a:schemeClr val="tx1"/>
                </a:solidFill>
                <a:effectLst/>
                <a:latin typeface="Segoe UI" panose="020B0502040204020203" pitchFamily="34" charset="0"/>
                <a:ea typeface="+mn-ea"/>
                <a:cs typeface="+mn-cs"/>
              </a:rPr>
              <a:t>.</a:t>
            </a:r>
          </a:p>
          <a:p>
            <a:r>
              <a:rPr lang="en-US" sz="1000" b="0" i="0" kern="1200" baseline="0" dirty="0">
                <a:solidFill>
                  <a:schemeClr val="tx1"/>
                </a:solidFill>
                <a:effectLst/>
                <a:latin typeface="Segoe UI" panose="020B0502040204020203" pitchFamily="34" charset="0"/>
                <a:ea typeface="+mn-ea"/>
                <a:cs typeface="+mn-cs"/>
              </a:rPr>
              <a:t>In </a:t>
            </a:r>
            <a:r>
              <a:rPr lang="en-US" sz="1000" b="1" i="0" kern="1200" baseline="0" dirty="0">
                <a:solidFill>
                  <a:schemeClr val="tx1"/>
                </a:solidFill>
                <a:effectLst/>
                <a:latin typeface="Segoe UI" panose="020B0502040204020203" pitchFamily="34" charset="0"/>
                <a:ea typeface="+mn-ea"/>
                <a:cs typeface="+mn-cs"/>
              </a:rPr>
              <a:t>File Explorer</a:t>
            </a:r>
            <a:r>
              <a:rPr lang="en-US" sz="1000" b="0" i="0" kern="1200" baseline="0" dirty="0">
                <a:solidFill>
                  <a:schemeClr val="tx1"/>
                </a:solidFill>
                <a:effectLst/>
                <a:latin typeface="Segoe UI" panose="020B0502040204020203" pitchFamily="34" charset="0"/>
                <a:ea typeface="+mn-ea"/>
                <a:cs typeface="+mn-cs"/>
              </a:rPr>
              <a:t> on </a:t>
            </a:r>
            <a:r>
              <a:rPr lang="en-US" sz="1000" b="1" i="0"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in the address bar, enter </a:t>
            </a:r>
            <a:r>
              <a:rPr lang="en-US" sz="1000" b="1" i="0" kern="1200" baseline="0" dirty="0">
                <a:solidFill>
                  <a:schemeClr val="tx1"/>
                </a:solidFill>
                <a:effectLst/>
                <a:latin typeface="Segoe UI" panose="020B0502040204020203" pitchFamily="34" charset="0"/>
                <a:ea typeface="+mn-ea"/>
                <a:cs typeface="+mn-cs"/>
              </a:rPr>
              <a:t>\SEA-SVR3\SalesShare2</a:t>
            </a:r>
            <a:r>
              <a:rPr lang="en-US" sz="1000" b="0" i="0" kern="1200" baseline="0" dirty="0">
                <a:solidFill>
                  <a:schemeClr val="tx1"/>
                </a:solidFill>
                <a:effectLst/>
                <a:latin typeface="Segoe UI" panose="020B0502040204020203" pitchFamily="34" charset="0"/>
                <a:ea typeface="+mn-ea"/>
                <a:cs typeface="+mn-cs"/>
              </a:rPr>
              <a:t>, and then select Enter.</a:t>
            </a:r>
          </a:p>
          <a:p>
            <a:r>
              <a:rPr lang="en-US" sz="1000" b="0" i="0" kern="1200" baseline="0" dirty="0">
                <a:solidFill>
                  <a:schemeClr val="tx1"/>
                </a:solidFill>
                <a:effectLst/>
                <a:latin typeface="Segoe UI" panose="020B0502040204020203" pitchFamily="34" charset="0"/>
                <a:ea typeface="+mn-ea"/>
                <a:cs typeface="+mn-cs"/>
              </a:rPr>
              <a:t>Return to the Windows PowerShell session on </a:t>
            </a:r>
            <a:r>
              <a:rPr lang="en-US" sz="1000" b="1" i="0" kern="1200" baseline="0" dirty="0">
                <a:solidFill>
                  <a:schemeClr val="tx1"/>
                </a:solidFill>
                <a:effectLst/>
                <a:latin typeface="Segoe UI" panose="020B0502040204020203" pitchFamily="34" charset="0"/>
                <a:ea typeface="+mn-ea"/>
                <a:cs typeface="+mn-cs"/>
              </a:rPr>
              <a:t>SEA-SVR3</a:t>
            </a:r>
            <a:r>
              <a:rPr lang="en-US" sz="1000" b="0" i="0" kern="1200" baseline="0" dirty="0">
                <a:solidFill>
                  <a:schemeClr val="tx1"/>
                </a:solidFill>
                <a:effectLst/>
                <a:latin typeface="Segoe UI" panose="020B0502040204020203" pitchFamily="34" charset="0"/>
                <a:ea typeface="+mn-ea"/>
                <a:cs typeface="+mn-cs"/>
              </a:rPr>
              <a:t>, enter the following command, and then select Enter:</a:t>
            </a:r>
          </a:p>
          <a:p>
            <a:r>
              <a:rPr lang="en-US" sz="1000" b="0" i="0" kern="1200" baseline="0" dirty="0">
                <a:solidFill>
                  <a:schemeClr val="tx1"/>
                </a:solidFill>
                <a:effectLst/>
                <a:latin typeface="Segoe UI" panose="020B0502040204020203" pitchFamily="34" charset="0"/>
                <a:ea typeface="+mn-ea"/>
                <a:cs typeface="+mn-cs"/>
              </a:rPr>
              <a:t>Get-</a:t>
            </a:r>
            <a:r>
              <a:rPr lang="en-US" sz="1000" b="0" i="0" kern="1200" baseline="0" dirty="0" err="1">
                <a:solidFill>
                  <a:schemeClr val="tx1"/>
                </a:solidFill>
                <a:effectLst/>
                <a:latin typeface="Segoe UI" panose="020B0502040204020203" pitchFamily="34" charset="0"/>
                <a:ea typeface="+mn-ea"/>
                <a:cs typeface="+mn-cs"/>
              </a:rPr>
              <a:t>SmbSession</a:t>
            </a:r>
            <a:endParaRPr lang="en-US" sz="1000" b="0" i="0" kern="1200" baseline="0" dirty="0">
              <a:solidFill>
                <a:schemeClr val="tx1"/>
              </a:solidFill>
              <a:effectLst/>
              <a:latin typeface="Segoe UI" panose="020B0502040204020203" pitchFamily="34" charset="0"/>
              <a:ea typeface="+mn-ea"/>
              <a:cs typeface="+mn-cs"/>
            </a:endParaRPr>
          </a:p>
          <a:p>
            <a:r>
              <a:rPr lang="en-US" sz="1000" b="0" i="0" kern="1200" baseline="0" dirty="0">
                <a:solidFill>
                  <a:schemeClr val="tx1"/>
                </a:solidFill>
                <a:effectLst/>
                <a:latin typeface="Segoe UI" panose="020B0502040204020203" pitchFamily="34" charset="0"/>
                <a:ea typeface="+mn-ea"/>
                <a:cs typeface="+mn-cs"/>
              </a:rPr>
              <a:t>Enter the following command, and then select Enter:</a:t>
            </a:r>
          </a:p>
          <a:p>
            <a:r>
              <a:rPr lang="en-US" sz="1000" b="0" i="0" kern="1200" baseline="0" dirty="0">
                <a:solidFill>
                  <a:schemeClr val="tx1"/>
                </a:solidFill>
                <a:effectLst/>
                <a:latin typeface="Segoe UI" panose="020B0502040204020203" pitchFamily="34" charset="0"/>
                <a:ea typeface="+mn-ea"/>
                <a:cs typeface="+mn-cs"/>
              </a:rPr>
              <a:t>Get-</a:t>
            </a:r>
            <a:r>
              <a:rPr lang="en-US" sz="1000" b="0" i="0" kern="1200" baseline="0" dirty="0" err="1">
                <a:solidFill>
                  <a:schemeClr val="tx1"/>
                </a:solidFill>
                <a:effectLst/>
                <a:latin typeface="Segoe UI" panose="020B0502040204020203" pitchFamily="34" charset="0"/>
                <a:ea typeface="+mn-ea"/>
                <a:cs typeface="+mn-cs"/>
              </a:rPr>
              <a:t>SmbSession</a:t>
            </a:r>
            <a:r>
              <a:rPr lang="en-US" sz="1000" b="0" i="0" kern="1200" baseline="0" dirty="0">
                <a:solidFill>
                  <a:schemeClr val="tx1"/>
                </a:solidFill>
                <a:effectLst/>
                <a:latin typeface="Segoe UI" panose="020B0502040204020203" pitchFamily="34" charset="0"/>
                <a:ea typeface="+mn-ea"/>
                <a:cs typeface="+mn-cs"/>
              </a:rPr>
              <a:t> -</a:t>
            </a:r>
            <a:r>
              <a:rPr lang="en-US" sz="1000" b="0" i="0" kern="1200" baseline="0" dirty="0" err="1">
                <a:solidFill>
                  <a:schemeClr val="tx1"/>
                </a:solidFill>
                <a:effectLst/>
                <a:latin typeface="Segoe UI" panose="020B0502040204020203" pitchFamily="34" charset="0"/>
                <a:ea typeface="+mn-ea"/>
                <a:cs typeface="+mn-cs"/>
              </a:rPr>
              <a:t>ClientUserName</a:t>
            </a:r>
            <a:r>
              <a:rPr lang="en-US" sz="1000" b="0" i="0" kern="1200" baseline="0" dirty="0">
                <a:solidFill>
                  <a:schemeClr val="tx1"/>
                </a:solidFill>
                <a:effectLst/>
                <a:latin typeface="Segoe UI" panose="020B0502040204020203" pitchFamily="34" charset="0"/>
                <a:ea typeface="+mn-ea"/>
                <a:cs typeface="+mn-cs"/>
              </a:rPr>
              <a:t> Contoso\Administrator | FL</a:t>
            </a:r>
          </a:p>
          <a:p>
            <a:r>
              <a:rPr lang="en-US" sz="1000" b="0" i="0" kern="1200" baseline="0" dirty="0">
                <a:solidFill>
                  <a:schemeClr val="tx1"/>
                </a:solidFill>
                <a:effectLst/>
                <a:latin typeface="Segoe UI" panose="020B0502040204020203" pitchFamily="34" charset="0"/>
                <a:ea typeface="+mn-ea"/>
                <a:cs typeface="+mn-cs"/>
              </a:rPr>
              <a:t>Close the Windows PowerShell window.</a:t>
            </a:r>
          </a:p>
          <a:p>
            <a:r>
              <a:rPr lang="en-US" sz="1000" b="0" i="0" kern="1200" baseline="0" dirty="0">
                <a:solidFill>
                  <a:schemeClr val="tx1"/>
                </a:solidFill>
                <a:effectLst/>
                <a:latin typeface="Segoe UI" panose="020B0502040204020203" pitchFamily="34" charset="0"/>
                <a:ea typeface="+mn-ea"/>
                <a:cs typeface="+mn-cs"/>
              </a:rPr>
              <a:t>On </a:t>
            </a:r>
            <a:r>
              <a:rPr lang="en-US" sz="1000" b="1" i="0"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close </a:t>
            </a:r>
            <a:r>
              <a:rPr lang="en-US" sz="1000" b="1" i="0" kern="1200" baseline="0" dirty="0">
                <a:solidFill>
                  <a:schemeClr val="tx1"/>
                </a:solidFill>
                <a:effectLst/>
                <a:latin typeface="Segoe UI" panose="020B0502040204020203" pitchFamily="34" charset="0"/>
                <a:ea typeface="+mn-ea"/>
                <a:cs typeface="+mn-cs"/>
              </a:rPr>
              <a:t>File Explorer</a:t>
            </a:r>
            <a:r>
              <a:rPr lang="en-US" sz="1000" b="0" i="0" kern="1200" baseline="0" dirty="0">
                <a:solidFill>
                  <a:schemeClr val="tx1"/>
                </a:solidFill>
                <a:effectLst/>
                <a:latin typeface="Segoe UI" panose="020B0502040204020203" pitchFamily="34" charset="0"/>
                <a:ea typeface="+mn-ea"/>
                <a:cs typeface="+mn-cs"/>
              </a:rPr>
              <a:t>.</a:t>
            </a:r>
          </a:p>
          <a:p>
            <a:r>
              <a:rPr lang="en-US" sz="1000" b="1" i="0" kern="1200" baseline="0" dirty="0">
                <a:solidFill>
                  <a:schemeClr val="tx1"/>
                </a:solidFill>
                <a:effectLst/>
                <a:latin typeface="Segoe UI" panose="020B0502040204020203" pitchFamily="34" charset="0"/>
                <a:ea typeface="+mn-ea"/>
                <a:cs typeface="+mn-cs"/>
              </a:rPr>
              <a:t>Revert the virtual machines to their initial state</a:t>
            </a:r>
          </a:p>
          <a:p>
            <a:r>
              <a:rPr lang="en-US" sz="1000" b="0" i="0" kern="1200" baseline="0" dirty="0">
                <a:solidFill>
                  <a:schemeClr val="tx1"/>
                </a:solidFill>
                <a:effectLst/>
                <a:latin typeface="Segoe UI" panose="020B0502040204020203" pitchFamily="34" charset="0"/>
                <a:ea typeface="+mn-ea"/>
                <a:cs typeface="+mn-cs"/>
              </a:rPr>
              <a:t>On the host computer, start </a:t>
            </a:r>
            <a:r>
              <a:rPr lang="en-US" sz="1000" b="1" i="0" kern="1200" baseline="0" dirty="0">
                <a:solidFill>
                  <a:schemeClr val="tx1"/>
                </a:solidFill>
                <a:effectLst/>
                <a:latin typeface="Segoe UI" panose="020B0502040204020203" pitchFamily="34" charset="0"/>
                <a:ea typeface="+mn-ea"/>
                <a:cs typeface="+mn-cs"/>
              </a:rPr>
              <a:t>Hyper-V Manager</a:t>
            </a:r>
            <a:r>
              <a:rPr lang="en-US" sz="1000" b="0" i="0" kern="1200" baseline="0" dirty="0">
                <a:solidFill>
                  <a:schemeClr val="tx1"/>
                </a:solidFill>
                <a:effectLst/>
                <a:latin typeface="Segoe UI" panose="020B0502040204020203" pitchFamily="34" charset="0"/>
                <a:ea typeface="+mn-ea"/>
                <a:cs typeface="+mn-cs"/>
              </a:rPr>
              <a:t>.</a:t>
            </a:r>
          </a:p>
          <a:p>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Virtual Machines</a:t>
            </a:r>
            <a:r>
              <a:rPr lang="en-US" sz="1000" b="0" i="0" kern="1200" baseline="0" dirty="0">
                <a:solidFill>
                  <a:schemeClr val="tx1"/>
                </a:solidFill>
                <a:effectLst/>
                <a:latin typeface="Segoe UI" panose="020B0502040204020203" pitchFamily="34" charset="0"/>
                <a:ea typeface="+mn-ea"/>
                <a:cs typeface="+mn-cs"/>
              </a:rPr>
              <a:t> list, right-click or access the context menu for </a:t>
            </a:r>
            <a:r>
              <a:rPr lang="en-US" sz="1000" b="1" i="0" kern="1200" baseline="0" dirty="0">
                <a:solidFill>
                  <a:schemeClr val="tx1"/>
                </a:solidFill>
                <a:effectLst/>
                <a:latin typeface="Segoe UI" panose="020B0502040204020203" pitchFamily="34" charset="0"/>
                <a:ea typeface="+mn-ea"/>
                <a:cs typeface="+mn-cs"/>
              </a:rPr>
              <a:t>SEA-SRV3</a:t>
            </a:r>
            <a:r>
              <a:rPr lang="en-US" sz="1000" b="0" i="0" kern="1200" baseline="0" dirty="0">
                <a:solidFill>
                  <a:schemeClr val="tx1"/>
                </a:solidFill>
                <a:effectLst/>
                <a:latin typeface="Segoe UI" panose="020B0502040204020203" pitchFamily="34" charset="0"/>
                <a:ea typeface="+mn-ea"/>
                <a:cs typeface="+mn-cs"/>
              </a:rPr>
              <a:t>, and then select </a:t>
            </a:r>
            <a:r>
              <a:rPr lang="en-US" sz="1000" b="1" i="0" kern="1200" baseline="0" dirty="0">
                <a:solidFill>
                  <a:schemeClr val="tx1"/>
                </a:solidFill>
                <a:effectLst/>
                <a:latin typeface="Segoe UI" panose="020B0502040204020203" pitchFamily="34" charset="0"/>
                <a:ea typeface="+mn-ea"/>
                <a:cs typeface="+mn-cs"/>
              </a:rPr>
              <a:t>Revert</a:t>
            </a:r>
            <a:r>
              <a:rPr lang="en-US" sz="1000" b="0" i="0" kern="1200" baseline="0" dirty="0">
                <a:solidFill>
                  <a:schemeClr val="tx1"/>
                </a:solidFill>
                <a:effectLst/>
                <a:latin typeface="Segoe UI" panose="020B0502040204020203" pitchFamily="34" charset="0"/>
                <a:ea typeface="+mn-ea"/>
                <a:cs typeface="+mn-cs"/>
              </a:rPr>
              <a:t>.</a:t>
            </a:r>
          </a:p>
          <a:p>
            <a:r>
              <a:rPr lang="en-US" sz="1000" b="0" i="0" kern="1200" baseline="0" dirty="0">
                <a:solidFill>
                  <a:schemeClr val="tx1"/>
                </a:solidFill>
                <a:effectLst/>
                <a:latin typeface="Segoe UI" panose="020B0502040204020203" pitchFamily="34" charset="0"/>
                <a:ea typeface="+mn-ea"/>
                <a:cs typeface="+mn-cs"/>
              </a:rPr>
              <a:t>In the </a:t>
            </a:r>
            <a:r>
              <a:rPr lang="en-US" sz="1000" b="1" i="0" kern="1200" baseline="0" dirty="0">
                <a:solidFill>
                  <a:schemeClr val="tx1"/>
                </a:solidFill>
                <a:effectLst/>
                <a:latin typeface="Segoe UI" panose="020B0502040204020203" pitchFamily="34" charset="0"/>
                <a:ea typeface="+mn-ea"/>
                <a:cs typeface="+mn-cs"/>
              </a:rPr>
              <a:t>Revert Virtual Machine</a:t>
            </a:r>
            <a:r>
              <a:rPr lang="en-US" sz="1000" b="0" i="0" kern="1200" baseline="0" dirty="0">
                <a:solidFill>
                  <a:schemeClr val="tx1"/>
                </a:solidFill>
                <a:effectLst/>
                <a:latin typeface="Segoe UI" panose="020B0502040204020203" pitchFamily="34" charset="0"/>
                <a:ea typeface="+mn-ea"/>
                <a:cs typeface="+mn-cs"/>
              </a:rPr>
              <a:t> dialog box, select </a:t>
            </a:r>
            <a:r>
              <a:rPr lang="en-US" sz="1000" b="1" i="0" kern="1200" baseline="0" dirty="0">
                <a:solidFill>
                  <a:schemeClr val="tx1"/>
                </a:solidFill>
                <a:effectLst/>
                <a:latin typeface="Segoe UI" panose="020B0502040204020203" pitchFamily="34" charset="0"/>
                <a:ea typeface="+mn-ea"/>
                <a:cs typeface="+mn-cs"/>
              </a:rPr>
              <a:t>Revert</a:t>
            </a:r>
            <a:r>
              <a:rPr lang="en-US" sz="1000" b="0" i="0" kern="1200" baseline="0" dirty="0">
                <a:solidFill>
                  <a:schemeClr val="tx1"/>
                </a:solidFill>
                <a:effectLst/>
                <a:latin typeface="Segoe UI" panose="020B0502040204020203" pitchFamily="34" charset="0"/>
                <a:ea typeface="+mn-ea"/>
                <a:cs typeface="+mn-cs"/>
              </a:rPr>
              <a:t>.</a:t>
            </a:r>
          </a:p>
          <a:p>
            <a:r>
              <a:rPr lang="en-US" sz="1000" b="0" i="0" kern="1200" baseline="0" dirty="0">
                <a:solidFill>
                  <a:schemeClr val="tx1"/>
                </a:solidFill>
                <a:effectLst/>
                <a:latin typeface="Segoe UI" panose="020B0502040204020203" pitchFamily="34" charset="0"/>
                <a:ea typeface="+mn-ea"/>
                <a:cs typeface="+mn-cs"/>
              </a:rPr>
              <a:t>Repeat steps 2 and 3 for both *</a:t>
            </a:r>
            <a:r>
              <a:rPr lang="en-US" sz="1000" b="0" i="1" kern="1200" baseline="0" dirty="0">
                <a:solidFill>
                  <a:schemeClr val="tx1"/>
                </a:solidFill>
                <a:effectLst/>
                <a:latin typeface="Segoe UI" panose="020B0502040204020203" pitchFamily="34" charset="0"/>
                <a:ea typeface="+mn-ea"/>
                <a:cs typeface="+mn-cs"/>
              </a:rPr>
              <a:t>SEA-ADM1</a:t>
            </a:r>
            <a:r>
              <a:rPr lang="en-US" sz="1000" b="0" i="0" kern="1200" baseline="0" dirty="0">
                <a:solidFill>
                  <a:schemeClr val="tx1"/>
                </a:solidFill>
                <a:effectLst/>
                <a:latin typeface="Segoe UI" panose="020B0502040204020203" pitchFamily="34" charset="0"/>
                <a:ea typeface="+mn-ea"/>
                <a:cs typeface="+mn-cs"/>
              </a:rPr>
              <a:t>, and </a:t>
            </a:r>
            <a:r>
              <a:rPr lang="en-US" sz="1000" b="1" i="0" kern="1200" baseline="0" dirty="0">
                <a:solidFill>
                  <a:schemeClr val="tx1"/>
                </a:solidFill>
                <a:effectLst/>
                <a:latin typeface="Segoe UI" panose="020B0502040204020203" pitchFamily="34" charset="0"/>
                <a:ea typeface="+mn-ea"/>
                <a:cs typeface="+mn-cs"/>
              </a:rPr>
              <a:t>SEA-DC1</a:t>
            </a:r>
            <a:r>
              <a:rPr lang="en-US" sz="1000" b="0" i="0" kern="1200" baseline="0" dirty="0">
                <a:solidFill>
                  <a:schemeClr val="tx1"/>
                </a:solidFill>
                <a:effectLst/>
                <a:latin typeface="Segoe UI" panose="020B0502040204020203" pitchFamily="34" charset="0"/>
                <a:ea typeface="+mn-ea"/>
                <a:cs typeface="+mn-cs"/>
              </a:rPr>
              <a:t>.</a:t>
            </a:r>
          </a:p>
        </p:txBody>
      </p:sp>
    </p:spTree>
    <p:extLst>
      <p:ext uri="{BB962C8B-B14F-4D97-AF65-F5344CB8AC3E}">
        <p14:creationId xmlns:p14="http://schemas.microsoft.com/office/powerpoint/2010/main" val="471223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6863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Explain the high-level summary of network file system (NFS) in the Student Handbook, and then discuss the evolution of NFS support in Windows. Ensure that students understand that NFS provides the same service as Server Message Block (SMB), but in a different way. Also mention the scenarios that the Student Handbook details, and consider mentioning alternatives to NFS that each scenario presents.</a:t>
            </a:r>
            <a:endParaRPr lang="en-US" dirty="0"/>
          </a:p>
        </p:txBody>
      </p:sp>
      <p:sp>
        <p:nvSpPr>
          <p:cNvPr id="4" name="Slide Number Placeholder 3"/>
          <p:cNvSpPr>
            <a:spLocks noGrp="1"/>
          </p:cNvSpPr>
          <p:nvPr>
            <p:ph type="sldNum" sz="quarter" idx="10"/>
          </p:nvPr>
        </p:nvSpPr>
        <p:spPr/>
        <p:txBody>
          <a:bodyPr/>
          <a:lstStyle/>
          <a:p>
            <a:fld id="{4D897E36-1D40-423F-850C-18CB2962342D}" type="slidenum">
              <a:rPr lang="en-US" smtClean="0"/>
              <a:pPr/>
              <a:t>22</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177114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CA"/>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
        <p:nvSpPr>
          <p:cNvPr id="7" name="Date Placeholder 6">
            <a:extLst>
              <a:ext uri="{FF2B5EF4-FFF2-40B4-BE49-F238E27FC236}">
                <a16:creationId xmlns:a16="http://schemas.microsoft.com/office/drawing/2014/main" id="{CD14501E-5322-4310-A770-661D974BB0E9}"/>
              </a:ext>
            </a:extLst>
          </p:cNvPr>
          <p:cNvSpPr>
            <a:spLocks noGrp="1"/>
          </p:cNvSpPr>
          <p:nvPr>
            <p:ph type="dt" idx="1"/>
          </p:nvPr>
        </p:nvSpPr>
        <p:spPr/>
        <p:txBody>
          <a:bodyPr/>
          <a:lstStyle/>
          <a:p>
            <a:r>
              <a:rPr lang="en-US"/>
              <a:t>4: File Servers and Storage Management in Windows Server</a:t>
            </a:r>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260172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dirty="0"/>
              <a:t>4: File Servers and Storage Management in Windows Server</a:t>
            </a:r>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211911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kumimoji="0" lang="en-GB"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Tree>
    <p:extLst>
      <p:ext uri="{BB962C8B-B14F-4D97-AF65-F5344CB8AC3E}">
        <p14:creationId xmlns:p14="http://schemas.microsoft.com/office/powerpoint/2010/main" val="4089193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Provide an overview of what is required to create a virtual disk that is available as a volume: physical disks, a storage pool, virtual drives, and disk drives.</a:t>
            </a:r>
          </a:p>
          <a:p>
            <a:pPr algn="l"/>
            <a:r>
              <a:rPr lang="en-US" b="0" i="0" dirty="0">
                <a:solidFill>
                  <a:srgbClr val="000000"/>
                </a:solidFill>
                <a:effectLst/>
                <a:latin typeface="Segoe UI" panose="020B0502040204020203" pitchFamily="34" charset="0"/>
              </a:rPr>
              <a:t>Mention that virtual drives are not the same as virtual hard drives; instead, you should consider them as similar to disks in Disk Manager. Emphasize that with the Storage Spaces feature, you get a storage area network (SAN)-like functionality. The Storage Spaces Direct feature is discussed later in the module.</a:t>
            </a:r>
          </a:p>
        </p:txBody>
      </p:sp>
      <p:sp>
        <p:nvSpPr>
          <p:cNvPr id="4" name="Slide Number Placeholder 3"/>
          <p:cNvSpPr>
            <a:spLocks noGrp="1"/>
          </p:cNvSpPr>
          <p:nvPr>
            <p:ph type="sldNum" sz="quarter" idx="5"/>
          </p:nvPr>
        </p:nvSpPr>
        <p:spPr/>
        <p:txBody>
          <a:bodyPr/>
          <a:lstStyle/>
          <a:p>
            <a:pPr lvl="0"/>
            <a:fld id="{8507DC7E-BC41-4478-BA30-CBCC3A644F0A}" type="slidenum">
              <a:rPr lang="en-US" noProof="0" smtClean="0"/>
              <a:pPr lvl="0"/>
              <a:t>26</a:t>
            </a:fld>
            <a:endParaRPr lang="en-US" noProof="0"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4244728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Discuss the different components and features of Storage Spaces and their configuration.</a:t>
            </a:r>
            <a:endParaRPr lang="en-US" dirty="0"/>
          </a:p>
        </p:txBody>
      </p:sp>
      <p:sp>
        <p:nvSpPr>
          <p:cNvPr id="4" name="Slide Number Placeholder 3"/>
          <p:cNvSpPr>
            <a:spLocks noGrp="1"/>
          </p:cNvSpPr>
          <p:nvPr>
            <p:ph type="sldNum" sz="quarter" idx="10"/>
          </p:nvPr>
        </p:nvSpPr>
        <p:spPr/>
        <p:txBody>
          <a:bodyPr/>
          <a:lstStyle/>
          <a:p>
            <a:fld id="{C814EE0D-2FD2-44F4-9846-3D4A5164C918}" type="slidenum">
              <a:rPr lang="en-US" smtClean="0"/>
              <a:pPr/>
              <a:t>27</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420667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Describe each of the points on the slide.</a:t>
            </a:r>
            <a:endParaRPr lang="en-US" dirty="0"/>
          </a:p>
        </p:txBody>
      </p:sp>
      <p:sp>
        <p:nvSpPr>
          <p:cNvPr id="4" name="Slide Number Placeholder 3"/>
          <p:cNvSpPr>
            <a:spLocks noGrp="1"/>
          </p:cNvSpPr>
          <p:nvPr>
            <p:ph type="sldNum" sz="quarter" idx="10"/>
          </p:nvPr>
        </p:nvSpPr>
        <p:spPr/>
        <p:txBody>
          <a:bodyPr/>
          <a:lstStyle/>
          <a:p>
            <a:fld id="{C814EE0D-2FD2-44F4-9846-3D4A5164C918}" type="slidenum">
              <a:rPr lang="en-US" smtClean="0"/>
              <a:pPr/>
              <a:t>28</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21" name="Slide Image Placeholder 20"/>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090186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If the students have experience with the Storage Spaces feature, you can spend less time on this topic.</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29</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281544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pPr lvl="0"/>
            <a:fld id="{8507DC7E-BC41-4478-BA30-CBCC3A644F0A}" type="slidenum">
              <a:rPr lang="en-US" noProof="0" smtClean="0"/>
              <a:pPr lvl="0"/>
              <a:t>3</a:t>
            </a:fld>
            <a:endParaRPr lang="en-US" noProof="0" dirty="0"/>
          </a:p>
        </p:txBody>
      </p:sp>
      <p:sp>
        <p:nvSpPr>
          <p:cNvPr id="9" name="Slide Image Placeholder 8"/>
          <p:cNvSpPr>
            <a:spLocks noGrp="1" noRot="1" noChangeAspect="1"/>
          </p:cNvSpPr>
          <p:nvPr>
            <p:ph type="sldImg"/>
          </p:nvPr>
        </p:nvSpPr>
        <p:spPr>
          <a:xfrm>
            <a:off x="3810000" y="65088"/>
            <a:ext cx="2971800" cy="1671637"/>
          </a:xfrm>
        </p:spPr>
      </p:sp>
      <p:sp>
        <p:nvSpPr>
          <p:cNvPr id="10" name="Notes Placeholder 9"/>
          <p:cNvSpPr>
            <a:spLocks noGrp="1"/>
          </p:cNvSpPr>
          <p:nvPr>
            <p:ph type="body" idx="1"/>
          </p:nvPr>
        </p:nvSpPr>
        <p:spPr/>
        <p:txBody>
          <a:bodyPr/>
          <a:lstStyle/>
          <a:p>
            <a:endParaRPr lang="en-US"/>
          </a:p>
        </p:txBody>
      </p:sp>
      <p:sp>
        <p:nvSpPr>
          <p:cNvPr id="11" name="Date Placeholder 10"/>
          <p:cNvSpPr>
            <a:spLocks noGrp="1"/>
          </p:cNvSpPr>
          <p:nvPr>
            <p:ph type="dt" idx="10"/>
          </p:nvPr>
        </p:nvSpPr>
        <p:spPr/>
        <p:txBody>
          <a:bodyPr/>
          <a:lstStyle/>
          <a:p>
            <a:r>
              <a:rPr lang="en-US" dirty="0"/>
              <a:t>4: File Servers and Storage Management in Windows Server</a:t>
            </a:r>
          </a:p>
        </p:txBody>
      </p:sp>
      <p:sp>
        <p:nvSpPr>
          <p:cNvPr id="12" name="Footer Placeholder 11"/>
          <p:cNvSpPr>
            <a:spLocks noGrp="1"/>
          </p:cNvSpPr>
          <p:nvPr>
            <p:ph type="ftr" sz="quarter" idx="11"/>
          </p:nvPr>
        </p:nvSpPr>
        <p:spPr/>
        <p:txBody>
          <a:bodyPr/>
          <a:lstStyle/>
          <a:p>
            <a:r>
              <a:rPr kumimoji="0" lang="en-GB"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2"/>
          </p:nvPr>
        </p:nvSpPr>
        <p:spPr/>
        <p:txBody>
          <a:bodyPr/>
          <a:lstStyle/>
          <a:p>
            <a:r>
              <a:rPr lang="en-US"/>
              <a:t>WS-011 Windows Server 2019 Administration</a:t>
            </a:r>
            <a:endParaRPr lang="en-US" dirty="0"/>
          </a:p>
        </p:txBody>
      </p:sp>
    </p:spTree>
    <p:extLst>
      <p:ext uri="{BB962C8B-B14F-4D97-AF65-F5344CB8AC3E}">
        <p14:creationId xmlns:p14="http://schemas.microsoft.com/office/powerpoint/2010/main" val="9297325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8" name="Slide Image Placeholder 17"/>
          <p:cNvSpPr>
            <a:spLocks noGrp="1" noRot="1" noChangeAspect="1"/>
          </p:cNvSpPr>
          <p:nvPr>
            <p:ph type="sldImg"/>
          </p:nvPr>
        </p:nvSpPr>
        <p:spPr>
          <a:xfrm>
            <a:off x="3810000" y="65088"/>
            <a:ext cx="2971800" cy="1671637"/>
          </a:xfrm>
        </p:spPr>
      </p:sp>
      <p:sp>
        <p:nvSpPr>
          <p:cNvPr id="19" name="Notes Placeholder 18"/>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When you have finished the demonstration, revert the virtual machines to their initial state.</a:t>
            </a:r>
          </a:p>
          <a:p>
            <a:pPr algn="l"/>
            <a:endParaRPr lang="en-US" b="1"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Preparation steps</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Segoe UI" panose="020B0502040204020203" pitchFamily="34" charset="0"/>
              </a:rPr>
              <a:t>To prepare for this demonstration, complete the following steps:</a:t>
            </a:r>
          </a:p>
          <a:p>
            <a:pPr algn="l">
              <a:buFont typeface="+mj-lt"/>
              <a:buAutoNum type="arabicPeriod"/>
            </a:pPr>
            <a:r>
              <a:rPr lang="en-US" b="0" i="0" dirty="0">
                <a:solidFill>
                  <a:srgbClr val="000000"/>
                </a:solidFill>
                <a:effectLst/>
                <a:latin typeface="Segoe UI" panose="020B0502040204020203" pitchFamily="34" charset="0"/>
              </a:rPr>
              <a:t>If necessary, start </a:t>
            </a:r>
            <a:r>
              <a:rPr lang="en-US" b="1" i="0" dirty="0">
                <a:solidFill>
                  <a:srgbClr val="000000"/>
                </a:solidFill>
                <a:effectLst/>
                <a:latin typeface="Segoe UI" panose="020B0502040204020203" pitchFamily="34" charset="0"/>
              </a:rPr>
              <a:t>WS-011T00A-SEA-DC1</a:t>
            </a:r>
            <a:r>
              <a:rPr lang="en-US" b="0" i="0" dirty="0">
                <a:solidFill>
                  <a:srgbClr val="000000"/>
                </a:solidFill>
                <a:effectLst/>
                <a:latin typeface="Segoe UI" panose="020B0502040204020203" pitchFamily="34" charset="0"/>
              </a:rPr>
              <a:t>, </a:t>
            </a:r>
            <a:r>
              <a:rPr lang="en-US" b="1" i="0" dirty="0">
                <a:solidFill>
                  <a:srgbClr val="000000"/>
                </a:solidFill>
                <a:effectLst/>
                <a:latin typeface="Segoe UI" panose="020B0502040204020203" pitchFamily="34" charset="0"/>
              </a:rPr>
              <a:t>WS-011T00A-SEA-ADM1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WS-011T00A-SEA-SVR3</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Sign in to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with the username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and the password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a:t>
            </a:r>
          </a:p>
          <a:p>
            <a:pPr algn="l">
              <a:buFont typeface="+mj-lt"/>
              <a:buAutoNum type="arabicPeriod"/>
            </a:pPr>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Demonstration detailed steps</a:t>
            </a:r>
          </a:p>
          <a:p>
            <a:pPr algn="l"/>
            <a:endParaRPr lang="en-US" b="1"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Create a storage pool</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Start</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Server Manager, in the navigation pane, select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Disks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Disks pane, scroll down, and note that the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disks 1 through 4 are set to </a:t>
            </a:r>
            <a:r>
              <a:rPr lang="en-US" b="1" i="0" dirty="0">
                <a:solidFill>
                  <a:srgbClr val="000000"/>
                </a:solidFill>
                <a:effectLst/>
                <a:latin typeface="Segoe UI" panose="020B0502040204020203" pitchFamily="34" charset="0"/>
              </a:rPr>
              <a:t>Unknown</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Right-click or access the context menu for each offline disk, select </a:t>
            </a:r>
            <a:r>
              <a:rPr lang="en-US" b="1" i="0" dirty="0">
                <a:solidFill>
                  <a:srgbClr val="000000"/>
                </a:solidFill>
                <a:effectLst/>
                <a:latin typeface="Segoe UI" panose="020B0502040204020203" pitchFamily="34" charset="0"/>
              </a:rPr>
              <a:t>Bring Online</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Yes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Verify that all disks are online, and then select </a:t>
            </a:r>
            <a:r>
              <a:rPr lang="en-US" b="1" i="0" dirty="0">
                <a:solidFill>
                  <a:srgbClr val="000000"/>
                </a:solidFill>
                <a:effectLst/>
                <a:latin typeface="Segoe UI" panose="020B0502040204020203" pitchFamily="34" charset="0"/>
              </a:rPr>
              <a:t>Storage Pools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Server Manager, in the </a:t>
            </a:r>
            <a:r>
              <a:rPr lang="en-US" b="1" i="0" dirty="0">
                <a:solidFill>
                  <a:srgbClr val="000000"/>
                </a:solidFill>
                <a:effectLst/>
                <a:latin typeface="Segoe UI" panose="020B0502040204020203" pitchFamily="34" charset="0"/>
              </a:rPr>
              <a:t>STORAGE POOLS</a:t>
            </a:r>
            <a:r>
              <a:rPr lang="en-US" b="0" i="0" dirty="0">
                <a:solidFill>
                  <a:srgbClr val="000000"/>
                </a:solidFill>
                <a:effectLst/>
                <a:latin typeface="Segoe UI" panose="020B0502040204020203" pitchFamily="34" charset="0"/>
              </a:rPr>
              <a:t> area, in the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list, select </a:t>
            </a:r>
            <a:r>
              <a:rPr lang="en-US" b="1" i="0" dirty="0">
                <a:solidFill>
                  <a:srgbClr val="000000"/>
                </a:solidFill>
                <a:effectLst/>
                <a:latin typeface="Segoe UI" panose="020B0502040204020203" pitchFamily="34" charset="0"/>
              </a:rPr>
              <a:t>New Storage Pool</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Storage Pool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Before you begin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a storage pool name and subsystem</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Name </a:t>
            </a:r>
            <a:r>
              <a:rPr lang="en-US" b="0" i="0" dirty="0">
                <a:solidFill>
                  <a:srgbClr val="000000"/>
                </a:solidFill>
                <a:effectLst/>
                <a:latin typeface="Segoe UI" panose="020B0502040204020203" pitchFamily="34" charset="0"/>
              </a:rPr>
              <a:t>text box, enter </a:t>
            </a:r>
            <a:r>
              <a:rPr lang="en-US" b="1" i="0" dirty="0">
                <a:solidFill>
                  <a:srgbClr val="000000"/>
                </a:solidFill>
                <a:effectLst/>
                <a:latin typeface="Segoe UI" panose="020B0502040204020203" pitchFamily="34" charset="0"/>
              </a:rPr>
              <a:t>SP1</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Description</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Storage Pool 1</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physical disks for the storage pool</a:t>
            </a:r>
            <a:r>
              <a:rPr lang="en-US" b="0" i="0" dirty="0">
                <a:solidFill>
                  <a:srgbClr val="000000"/>
                </a:solidFill>
                <a:effectLst/>
                <a:latin typeface="Segoe UI" panose="020B0502040204020203" pitchFamily="34" charset="0"/>
              </a:rPr>
              <a:t> page, select the check box for the first two disks,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review the settings, and then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16969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8" name="Slide Image Placeholder 17"/>
          <p:cNvSpPr>
            <a:spLocks noGrp="1" noRot="1" noChangeAspect="1"/>
          </p:cNvSpPr>
          <p:nvPr>
            <p:ph type="sldImg"/>
          </p:nvPr>
        </p:nvSpPr>
        <p:spPr>
          <a:xfrm>
            <a:off x="3810000" y="65088"/>
            <a:ext cx="2971800" cy="1671637"/>
          </a:xfrm>
        </p:spPr>
      </p:sp>
      <p:sp>
        <p:nvSpPr>
          <p:cNvPr id="19" name="Notes Placeholder 18"/>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Create a mirrored virtual disk</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In Server Manager, in </a:t>
            </a:r>
            <a:r>
              <a:rPr lang="en-US" b="1" i="0" dirty="0">
                <a:solidFill>
                  <a:srgbClr val="000000"/>
                </a:solidFill>
                <a:effectLst/>
                <a:latin typeface="Segoe UI" panose="020B0502040204020203" pitchFamily="34" charset="0"/>
              </a:rPr>
              <a:t>Storage Pools</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SP1</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VIRTUAL DISKS</a:t>
            </a:r>
            <a:r>
              <a:rPr lang="en-US" b="0" i="0" dirty="0">
                <a:solidFill>
                  <a:srgbClr val="000000"/>
                </a:solidFill>
                <a:effectLst/>
                <a:latin typeface="Segoe UI" panose="020B0502040204020203" pitchFamily="34" charset="0"/>
              </a:rPr>
              <a:t> area, select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New Virtual Disk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Select the storage pool</a:t>
            </a:r>
            <a:r>
              <a:rPr lang="en-US" b="0" i="0" dirty="0">
                <a:solidFill>
                  <a:srgbClr val="000000"/>
                </a:solidFill>
                <a:effectLst/>
                <a:latin typeface="Segoe UI" panose="020B0502040204020203" pitchFamily="34" charset="0"/>
              </a:rPr>
              <a:t> dialog box, select </a:t>
            </a:r>
            <a:r>
              <a:rPr lang="en-US" b="1" i="0" dirty="0">
                <a:solidFill>
                  <a:srgbClr val="000000"/>
                </a:solidFill>
                <a:effectLst/>
                <a:latin typeface="Segoe UI" panose="020B0502040204020203" pitchFamily="34" charset="0"/>
              </a:rPr>
              <a:t>SP1</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Virtual Disk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Before you begin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virtual disk name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Name</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Mirrored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enclosure resiliency</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the storage layout</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Mirror</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provisioning enter</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Thin</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size of the virtual disk</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Specify size</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25</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review the settings, and then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View results</a:t>
            </a:r>
            <a:r>
              <a:rPr lang="en-US" b="0" i="0" dirty="0">
                <a:solidFill>
                  <a:srgbClr val="000000"/>
                </a:solidFill>
                <a:effectLst/>
                <a:latin typeface="Segoe UI" panose="020B0502040204020203" pitchFamily="34" charset="0"/>
              </a:rPr>
              <a:t> page, clear the </a:t>
            </a:r>
            <a:r>
              <a:rPr lang="en-US" b="1" i="0" dirty="0">
                <a:solidFill>
                  <a:srgbClr val="000000"/>
                </a:solidFill>
                <a:effectLst/>
                <a:latin typeface="Segoe UI" panose="020B0502040204020203" pitchFamily="34" charset="0"/>
              </a:rPr>
              <a:t>Create a volume when this wizard closes</a:t>
            </a:r>
            <a:r>
              <a:rPr lang="en-US" b="0" i="0" dirty="0">
                <a:solidFill>
                  <a:srgbClr val="000000"/>
                </a:solidFill>
                <a:effectLst/>
                <a:latin typeface="Segoe UI" panose="020B0502040204020203" pitchFamily="34" charset="0"/>
              </a:rPr>
              <a:t> check box, and then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Create a volume for corporation data</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In Server Manager, in the navigation pane, select </a:t>
            </a:r>
            <a:r>
              <a:rPr lang="en-US" b="1" i="0" dirty="0">
                <a:solidFill>
                  <a:srgbClr val="000000"/>
                </a:solidFill>
                <a:effectLst/>
                <a:latin typeface="Segoe UI" panose="020B0502040204020203" pitchFamily="34" charset="0"/>
              </a:rPr>
              <a:t>Volumes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VOLUMES</a:t>
            </a:r>
            <a:r>
              <a:rPr lang="en-US" b="0" i="0" dirty="0">
                <a:solidFill>
                  <a:srgbClr val="000000"/>
                </a:solidFill>
                <a:effectLst/>
                <a:latin typeface="Segoe UI" panose="020B0502040204020203" pitchFamily="34" charset="0"/>
              </a:rPr>
              <a:t> area, select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New Volume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Volume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Before you begin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the server and disk</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Mirrored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size of the volume</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Assign to a drive letter or folder</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Drive letter</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file system settings</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Volume label</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Corp Data</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Completion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Close Server Manager.</a:t>
            </a:r>
          </a:p>
          <a:p>
            <a:pPr algn="l">
              <a:buFont typeface="+mj-lt"/>
              <a:buNone/>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010252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8" name="Slide Image Placeholder 17"/>
          <p:cNvSpPr>
            <a:spLocks noGrp="1" noRot="1" noChangeAspect="1"/>
          </p:cNvSpPr>
          <p:nvPr>
            <p:ph type="sldImg"/>
          </p:nvPr>
        </p:nvSpPr>
        <p:spPr>
          <a:xfrm>
            <a:off x="3810000" y="65088"/>
            <a:ext cx="2971800" cy="1671637"/>
          </a:xfrm>
        </p:spPr>
      </p:sp>
      <p:sp>
        <p:nvSpPr>
          <p:cNvPr id="19" name="Notes Placeholder 18"/>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Examine disk properties in Windows Admin Center</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WAC</a:t>
            </a:r>
            <a:r>
              <a:rPr lang="en-US" b="0" i="0" dirty="0">
                <a:solidFill>
                  <a:srgbClr val="000000"/>
                </a:solidFill>
                <a:effectLst/>
                <a:latin typeface="Segoe UI" panose="020B0502040204020203" pitchFamily="34" charset="0"/>
              </a:rPr>
              <a:t>, connect to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with the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credentials.</a:t>
            </a:r>
          </a:p>
          <a:p>
            <a:pPr algn="l">
              <a:buFont typeface="+mj-lt"/>
              <a:buAutoNum type="arabicPeriod"/>
            </a:pPr>
            <a:r>
              <a:rPr lang="en-US" b="0" i="0" dirty="0">
                <a:solidFill>
                  <a:srgbClr val="000000"/>
                </a:solidFill>
                <a:effectLst/>
                <a:latin typeface="Segoe UI" panose="020B0502040204020203" pitchFamily="34" charset="0"/>
              </a:rPr>
              <a:t>Open the Files node and examine the new Storage Spaces drive named Corp Data.</a:t>
            </a:r>
          </a:p>
          <a:p>
            <a:r>
              <a:rPr lang="en-US" b="1" dirty="0">
                <a:effectLst/>
              </a:rPr>
              <a:t>Note</a:t>
            </a:r>
            <a:r>
              <a:rPr lang="en-US" dirty="0">
                <a:effectLst/>
              </a:rPr>
              <a:t>: When you have finished the demonstration, revert the virtual machines.</a:t>
            </a:r>
          </a:p>
        </p:txBody>
      </p:sp>
    </p:spTree>
    <p:extLst>
      <p:ext uri="{BB962C8B-B14F-4D97-AF65-F5344CB8AC3E}">
        <p14:creationId xmlns:p14="http://schemas.microsoft.com/office/powerpoint/2010/main" val="2257669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Storage Spaces Direct is a new Windows Server 2019 feature, so you should plan on explaining this in depth to students. Go through the script that students use in the lab exercise, "Implementing the Storage Spaces Direct feature," and then explain the different steps to students.</a:t>
            </a:r>
          </a:p>
        </p:txBody>
      </p:sp>
      <p:sp>
        <p:nvSpPr>
          <p:cNvPr id="4" name="Slide Number Placeholder 3"/>
          <p:cNvSpPr>
            <a:spLocks noGrp="1"/>
          </p:cNvSpPr>
          <p:nvPr>
            <p:ph type="sldNum" sz="quarter" idx="10"/>
          </p:nvPr>
        </p:nvSpPr>
        <p:spPr/>
        <p:txBody>
          <a:bodyPr/>
          <a:lstStyle/>
          <a:p>
            <a:fld id="{A6D7C007-FA16-4EDB-B09E-A1E1846AC815}" type="slidenum">
              <a:rPr lang="en-IN" smtClean="0"/>
              <a:pPr/>
              <a:t>33</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806544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IN" dirty="0"/>
          </a:p>
          <a:p>
            <a:pPr algn="l"/>
            <a:r>
              <a:rPr lang="en-US" b="0" i="0" dirty="0">
                <a:solidFill>
                  <a:srgbClr val="000000"/>
                </a:solidFill>
                <a:effectLst/>
                <a:latin typeface="Segoe UI" panose="020B0502040204020203" pitchFamily="34" charset="0"/>
              </a:rPr>
              <a:t>Ensure that the students understand the difference between the two-cluster solution and the one-cluster solution. Explain to the students that the two-cluster solution scales better because you choose when to upgrade the compute side and/or storage side of the solution, and that the one cluster scenario is a solution with both storage and Hyper-V on the same servers.</a:t>
            </a:r>
          </a:p>
        </p:txBody>
      </p:sp>
      <p:sp>
        <p:nvSpPr>
          <p:cNvPr id="4" name="Slide Number Placeholder 3"/>
          <p:cNvSpPr>
            <a:spLocks noGrp="1"/>
          </p:cNvSpPr>
          <p:nvPr>
            <p:ph type="sldNum" sz="quarter" idx="10"/>
          </p:nvPr>
        </p:nvSpPr>
        <p:spPr/>
        <p:txBody>
          <a:bodyPr/>
          <a:lstStyle/>
          <a:p>
            <a:fld id="{A6D7C007-FA16-4EDB-B09E-A1E1846AC815}" type="slidenum">
              <a:rPr lang="en-IN" smtClean="0"/>
              <a:pPr/>
              <a:t>34</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637690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IN" dirty="0"/>
              <a:t>Explain to the students that </a:t>
            </a:r>
            <a:r>
              <a:rPr lang="en-US" b="0" i="0" dirty="0">
                <a:solidFill>
                  <a:srgbClr val="000000"/>
                </a:solidFill>
                <a:effectLst/>
                <a:latin typeface="Segoe UI" panose="020B0502040204020203" pitchFamily="34" charset="0"/>
              </a:rPr>
              <a:t>the one cluster scenario is a solution with both storage and Hyper-V on the same servers.</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35</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4211575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814EE0D-2FD2-44F4-9846-3D4A5164C918}" type="slidenum">
              <a:rPr lang="en-US" smtClean="0"/>
              <a:pPr/>
              <a:t>36</a:t>
            </a:fld>
            <a:endParaRPr lang="en-US" dirty="0"/>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Preparation steps</a:t>
            </a:r>
          </a:p>
          <a:p>
            <a:pPr marL="0" marR="0" lvl="0" indent="0" algn="l" defTabSz="932742" rtl="0" eaLnBrk="1" fontAlgn="auto" latinLnBrk="0" hangingPunct="1">
              <a:lnSpc>
                <a:spcPct val="90000"/>
              </a:lnSpc>
              <a:spcBef>
                <a:spcPts val="0"/>
              </a:spcBef>
              <a:spcAft>
                <a:spcPts val="600"/>
              </a:spcAft>
              <a:buClrTx/>
              <a:buSzTx/>
              <a:buFontTx/>
              <a:buNone/>
              <a:tabLst/>
              <a:defRPr/>
            </a:pPr>
            <a:endParaRPr lang="en-US" sz="1000" b="0" kern="1200" baseline="0" dirty="0">
              <a:solidFill>
                <a:schemeClr val="tx1"/>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600"/>
              </a:spcAft>
              <a:buClrTx/>
              <a:buSzTx/>
              <a:buFontTx/>
              <a:buNone/>
              <a:tabLst/>
              <a:defRPr/>
            </a:pPr>
            <a:r>
              <a:rPr lang="en-US" sz="1000" b="0" kern="1200" baseline="0" dirty="0">
                <a:solidFill>
                  <a:schemeClr val="tx1"/>
                </a:solidFill>
                <a:effectLst/>
                <a:latin typeface="Segoe UI" panose="020B0502040204020203" pitchFamily="34" charset="0"/>
                <a:ea typeface="+mn-ea"/>
                <a:cs typeface="+mn-cs"/>
              </a:rPr>
              <a:t>This demonstration script is divided into eight steps. Each step has a number of commands. Run the commands by highlighting each and selecting **F8**, one after the other, in accordance with the following instructions. Verify each step finishes—that is, goes from Stop operation (a red square) to Run selection (a green arrow) in the menu bar—before starting the next.</a:t>
            </a:r>
          </a:p>
          <a:p>
            <a:pPr algn="l"/>
            <a:endParaRPr lang="en-US" b="1" i="0" dirty="0">
              <a:solidFill>
                <a:srgbClr val="000000"/>
              </a:solidFill>
              <a:effectLst/>
              <a:latin typeface="Segoe UI" panose="020B0502040204020203" pitchFamily="34" charset="0"/>
            </a:endParaRPr>
          </a:p>
          <a:p>
            <a:pPr algn="l"/>
            <a:r>
              <a:rPr lang="en-US" b="0" i="0" dirty="0">
                <a:solidFill>
                  <a:srgbClr val="000000"/>
                </a:solidFill>
                <a:effectLst/>
                <a:latin typeface="Segoe UI" panose="020B0502040204020203" pitchFamily="34" charset="0"/>
              </a:rPr>
              <a:t>To prepare for this demonstration, complete the following steps:</a:t>
            </a:r>
          </a:p>
          <a:p>
            <a:pPr algn="l">
              <a:buFont typeface="+mj-lt"/>
              <a:buAutoNum type="arabicPeriod"/>
            </a:pPr>
            <a:r>
              <a:rPr lang="en-US" b="0" i="0" dirty="0">
                <a:solidFill>
                  <a:srgbClr val="000000"/>
                </a:solidFill>
                <a:effectLst/>
                <a:latin typeface="Segoe UI" panose="020B0502040204020203" pitchFamily="34" charset="0"/>
              </a:rPr>
              <a:t>If necessary, start </a:t>
            </a:r>
            <a:r>
              <a:rPr lang="en-US" b="1" i="0" dirty="0">
                <a:solidFill>
                  <a:srgbClr val="000000"/>
                </a:solidFill>
                <a:effectLst/>
                <a:latin typeface="Segoe UI" panose="020B0502040204020203" pitchFamily="34" charset="0"/>
              </a:rPr>
              <a:t>WS-011T00A-SEA-DC1</a:t>
            </a:r>
            <a:r>
              <a:rPr lang="en-US" b="0" i="0" dirty="0">
                <a:solidFill>
                  <a:srgbClr val="000000"/>
                </a:solidFill>
                <a:effectLst/>
                <a:latin typeface="Segoe UI" panose="020B0502040204020203" pitchFamily="34" charset="0"/>
              </a:rPr>
              <a:t>, </a:t>
            </a:r>
            <a:r>
              <a:rPr lang="en-US" b="1" i="0" dirty="0">
                <a:solidFill>
                  <a:srgbClr val="000000"/>
                </a:solidFill>
                <a:effectLst/>
                <a:latin typeface="Segoe UI" panose="020B0502040204020203" pitchFamily="34" charset="0"/>
              </a:rPr>
              <a:t>WS-011T00A-SEA-ADM1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WS-011T00A-SEA-SVR3</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Sign in to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with the username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and the password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a:t>
            </a:r>
          </a:p>
          <a:p>
            <a:pPr algn="l">
              <a:buFont typeface="+mj-lt"/>
              <a:buAutoNum type="arabicPeriod"/>
            </a:pPr>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Demonstration detailed steps</a:t>
            </a:r>
          </a:p>
          <a:p>
            <a:pPr algn="l"/>
            <a:endParaRPr lang="en-US" b="1"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Create a storage pool</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Start</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Server Manager, in the navigation pane, select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Disks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Disks pane, scroll down, and note that the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disks 1 through 4 are set to </a:t>
            </a:r>
            <a:r>
              <a:rPr lang="en-US" b="1" i="0" dirty="0">
                <a:solidFill>
                  <a:srgbClr val="000000"/>
                </a:solidFill>
                <a:effectLst/>
                <a:latin typeface="Segoe UI" panose="020B0502040204020203" pitchFamily="34" charset="0"/>
              </a:rPr>
              <a:t>Unknown</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Right-click or access the context menu for each offline disk, select </a:t>
            </a:r>
            <a:r>
              <a:rPr lang="en-US" b="1" i="0" dirty="0">
                <a:solidFill>
                  <a:srgbClr val="000000"/>
                </a:solidFill>
                <a:effectLst/>
                <a:latin typeface="Segoe UI" panose="020B0502040204020203" pitchFamily="34" charset="0"/>
              </a:rPr>
              <a:t>Bring Online</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Yes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Verify that all disks are online, and then select </a:t>
            </a:r>
            <a:r>
              <a:rPr lang="en-US" b="1" i="0" dirty="0">
                <a:solidFill>
                  <a:srgbClr val="000000"/>
                </a:solidFill>
                <a:effectLst/>
                <a:latin typeface="Segoe UI" panose="020B0502040204020203" pitchFamily="34" charset="0"/>
              </a:rPr>
              <a:t>Storage Pools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Server Manager, in the </a:t>
            </a:r>
            <a:r>
              <a:rPr lang="en-US" b="1" i="0" dirty="0">
                <a:solidFill>
                  <a:srgbClr val="000000"/>
                </a:solidFill>
                <a:effectLst/>
                <a:latin typeface="Segoe UI" panose="020B0502040204020203" pitchFamily="34" charset="0"/>
              </a:rPr>
              <a:t>STORAGE POOLS</a:t>
            </a:r>
            <a:r>
              <a:rPr lang="en-US" b="0" i="0" dirty="0">
                <a:solidFill>
                  <a:srgbClr val="000000"/>
                </a:solidFill>
                <a:effectLst/>
                <a:latin typeface="Segoe UI" panose="020B0502040204020203" pitchFamily="34" charset="0"/>
              </a:rPr>
              <a:t> area, in the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list, select </a:t>
            </a:r>
            <a:r>
              <a:rPr lang="en-US" b="1" i="0" dirty="0">
                <a:solidFill>
                  <a:srgbClr val="000000"/>
                </a:solidFill>
                <a:effectLst/>
                <a:latin typeface="Segoe UI" panose="020B0502040204020203" pitchFamily="34" charset="0"/>
              </a:rPr>
              <a:t>New Storage Pool</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Storage Pool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Before you begin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a storage pool name and subsystem</a:t>
            </a:r>
            <a:r>
              <a:rPr lang="en-US" b="0" i="0" dirty="0">
                <a:solidFill>
                  <a:srgbClr val="000000"/>
                </a:solidFill>
                <a:effectLst/>
                <a:latin typeface="Segoe UI" panose="020B0502040204020203" pitchFamily="34" charset="0"/>
              </a:rPr>
              <a:t> page, in the </a:t>
            </a:r>
            <a:r>
              <a:rPr lang="en-US" b="1" i="0" dirty="0" err="1">
                <a:solidFill>
                  <a:srgbClr val="000000"/>
                </a:solidFill>
                <a:effectLst/>
                <a:latin typeface="Segoe UI" panose="020B0502040204020203" pitchFamily="34" charset="0"/>
              </a:rPr>
              <a:t>Name</a:t>
            </a:r>
            <a:r>
              <a:rPr lang="en-US" b="0" i="0" dirty="0" err="1">
                <a:solidFill>
                  <a:srgbClr val="000000"/>
                </a:solidFill>
                <a:effectLst/>
                <a:latin typeface="Segoe UI" panose="020B0502040204020203" pitchFamily="34" charset="0"/>
              </a:rPr>
              <a:t>text</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SP1</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Description</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Storage Pool 1</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physical disks for the storage pool</a:t>
            </a:r>
            <a:r>
              <a:rPr lang="en-US" b="0" i="0" dirty="0">
                <a:solidFill>
                  <a:srgbClr val="000000"/>
                </a:solidFill>
                <a:effectLst/>
                <a:latin typeface="Segoe UI" panose="020B0502040204020203" pitchFamily="34" charset="0"/>
              </a:rPr>
              <a:t> page, select the check box for the first two disks,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review the settings, and then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135606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814EE0D-2FD2-44F4-9846-3D4A5164C918}" type="slidenum">
              <a:rPr lang="en-US" smtClean="0"/>
              <a:pPr/>
              <a:t>37</a:t>
            </a:fld>
            <a:endParaRPr lang="en-US" dirty="0"/>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Create a mirrored virtual disk</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In Server Manager, in </a:t>
            </a:r>
            <a:r>
              <a:rPr lang="en-US" b="1" i="0" dirty="0">
                <a:solidFill>
                  <a:srgbClr val="000000"/>
                </a:solidFill>
                <a:effectLst/>
                <a:latin typeface="Segoe UI" panose="020B0502040204020203" pitchFamily="34" charset="0"/>
              </a:rPr>
              <a:t>Storage Pools</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SP1</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VIRTUAL DISKS</a:t>
            </a:r>
            <a:r>
              <a:rPr lang="en-US" b="0" i="0" dirty="0">
                <a:solidFill>
                  <a:srgbClr val="000000"/>
                </a:solidFill>
                <a:effectLst/>
                <a:latin typeface="Segoe UI" panose="020B0502040204020203" pitchFamily="34" charset="0"/>
              </a:rPr>
              <a:t> area, select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New Virtual Disk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Select the storage pool</a:t>
            </a:r>
            <a:r>
              <a:rPr lang="en-US" b="0" i="0" dirty="0">
                <a:solidFill>
                  <a:srgbClr val="000000"/>
                </a:solidFill>
                <a:effectLst/>
                <a:latin typeface="Segoe UI" panose="020B0502040204020203" pitchFamily="34" charset="0"/>
              </a:rPr>
              <a:t> dialog box, select </a:t>
            </a:r>
            <a:r>
              <a:rPr lang="en-US" b="1" i="0" dirty="0">
                <a:solidFill>
                  <a:srgbClr val="000000"/>
                </a:solidFill>
                <a:effectLst/>
                <a:latin typeface="Segoe UI" panose="020B0502040204020203" pitchFamily="34" charset="0"/>
              </a:rPr>
              <a:t>SP1</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Virtual Disk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Before you begin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virtual disk name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Name</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Mirrored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enclosure resiliency</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the storage layout</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Mirror</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provisioning enter</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Thin</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size of the virtual disk</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Specify size</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25</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review the settings, and then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View results</a:t>
            </a:r>
            <a:r>
              <a:rPr lang="en-US" b="0" i="0" dirty="0">
                <a:solidFill>
                  <a:srgbClr val="000000"/>
                </a:solidFill>
                <a:effectLst/>
                <a:latin typeface="Segoe UI" panose="020B0502040204020203" pitchFamily="34" charset="0"/>
              </a:rPr>
              <a:t> page, clear the </a:t>
            </a:r>
            <a:r>
              <a:rPr lang="en-US" b="1" i="0" dirty="0">
                <a:solidFill>
                  <a:srgbClr val="000000"/>
                </a:solidFill>
                <a:effectLst/>
                <a:latin typeface="Segoe UI" panose="020B0502040204020203" pitchFamily="34" charset="0"/>
              </a:rPr>
              <a:t>Create a volume when this wizard closes</a:t>
            </a:r>
            <a:r>
              <a:rPr lang="en-US" b="0" i="0" dirty="0">
                <a:solidFill>
                  <a:srgbClr val="000000"/>
                </a:solidFill>
                <a:effectLst/>
                <a:latin typeface="Segoe UI" panose="020B0502040204020203" pitchFamily="34" charset="0"/>
              </a:rPr>
              <a:t> check box, and then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Create a volume for corporation data</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In Server Manager, in the navigation pane, select </a:t>
            </a:r>
            <a:r>
              <a:rPr lang="en-US" b="1" i="0" dirty="0">
                <a:solidFill>
                  <a:srgbClr val="000000"/>
                </a:solidFill>
                <a:effectLst/>
                <a:latin typeface="Segoe UI" panose="020B0502040204020203" pitchFamily="34" charset="0"/>
              </a:rPr>
              <a:t>Volumes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VOLUMES</a:t>
            </a:r>
            <a:r>
              <a:rPr lang="en-US" b="0" i="0" dirty="0">
                <a:solidFill>
                  <a:srgbClr val="000000"/>
                </a:solidFill>
                <a:effectLst/>
                <a:latin typeface="Segoe UI" panose="020B0502040204020203" pitchFamily="34" charset="0"/>
              </a:rPr>
              <a:t> area, select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New Volume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Volume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Before you begin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the server and disk</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Mirrored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the size of the volume</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Assign to a drive letter or folder</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Drive letter</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file system settings</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Volume label</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Corp Data</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Completion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Close Server Manager.</a:t>
            </a:r>
          </a:p>
          <a:p>
            <a:pPr algn="l">
              <a:buFont typeface="+mj-lt"/>
              <a:buAutoNum type="arabicPeriod"/>
            </a:pPr>
            <a:endParaRPr lang="en-US" b="0" i="0" dirty="0">
              <a:solidFill>
                <a:srgbClr val="000000"/>
              </a:solidFill>
              <a:effectLst/>
              <a:latin typeface="Segoe UI" panose="020B0502040204020203" pitchFamily="34" charset="0"/>
            </a:endParaRPr>
          </a:p>
          <a:p>
            <a:endParaRPr lang="en-US" dirty="0"/>
          </a:p>
          <a:p>
            <a:pPr algn="l">
              <a:buFont typeface="+mj-lt"/>
              <a:buAutoNum type="arabicPeriod"/>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825828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814EE0D-2FD2-44F4-9846-3D4A5164C918}" type="slidenum">
              <a:rPr lang="en-US" smtClean="0"/>
              <a:pPr/>
              <a:t>38</a:t>
            </a:fld>
            <a:endParaRPr lang="en-US" dirty="0"/>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Examine disk properties in Windows Admin Center</a:t>
            </a:r>
          </a:p>
          <a:p>
            <a:pPr algn="l"/>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WAC</a:t>
            </a:r>
            <a:r>
              <a:rPr lang="en-US" b="0" i="0" dirty="0">
                <a:solidFill>
                  <a:srgbClr val="000000"/>
                </a:solidFill>
                <a:effectLst/>
                <a:latin typeface="Segoe UI" panose="020B0502040204020203" pitchFamily="34" charset="0"/>
              </a:rPr>
              <a:t>, connect to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with the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credentials.</a:t>
            </a:r>
          </a:p>
          <a:p>
            <a:pPr algn="l">
              <a:buFont typeface="+mj-lt"/>
              <a:buAutoNum type="arabicPeriod"/>
            </a:pPr>
            <a:r>
              <a:rPr lang="en-US" b="0" i="0" dirty="0">
                <a:solidFill>
                  <a:srgbClr val="000000"/>
                </a:solidFill>
                <a:effectLst/>
                <a:latin typeface="Segoe UI" panose="020B0502040204020203" pitchFamily="34" charset="0"/>
              </a:rPr>
              <a:t>Open the Files node and examine the new Storage Spaces drive named Corp Data.</a:t>
            </a:r>
          </a:p>
          <a:p>
            <a:r>
              <a:rPr lang="en-US" b="1" dirty="0">
                <a:effectLst/>
              </a:rPr>
              <a:t>Note</a:t>
            </a:r>
            <a:r>
              <a:rPr lang="en-US" dirty="0">
                <a:effectLst/>
              </a:rPr>
              <a:t>: When you have finished the demonstration, revert the virtual machines.</a:t>
            </a:r>
          </a:p>
          <a:p>
            <a:pPr algn="l">
              <a:buFont typeface="+mj-lt"/>
              <a:buAutoNum type="arabicPeriod"/>
            </a:pP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67776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CA"/>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dirty="0"/>
          </a:p>
        </p:txBody>
      </p:sp>
      <p:sp>
        <p:nvSpPr>
          <p:cNvPr id="7" name="Date Placeholder 6">
            <a:extLst>
              <a:ext uri="{FF2B5EF4-FFF2-40B4-BE49-F238E27FC236}">
                <a16:creationId xmlns:a16="http://schemas.microsoft.com/office/drawing/2014/main" id="{CD14501E-5322-4310-A770-661D974BB0E9}"/>
              </a:ext>
            </a:extLst>
          </p:cNvPr>
          <p:cNvSpPr>
            <a:spLocks noGrp="1"/>
          </p:cNvSpPr>
          <p:nvPr>
            <p:ph type="dt" idx="1"/>
          </p:nvPr>
        </p:nvSpPr>
        <p:spPr/>
        <p:txBody>
          <a:bodyPr/>
          <a:lstStyle/>
          <a:p>
            <a:r>
              <a:rPr lang="en-US"/>
              <a:t>4: File Servers and Storage Management in Windows Server</a:t>
            </a:r>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8" name="Slide Image Placeholder 17"/>
          <p:cNvSpPr>
            <a:spLocks noGrp="1" noRot="1" noChangeAspect="1"/>
          </p:cNvSpPr>
          <p:nvPr>
            <p:ph type="sldImg"/>
          </p:nvPr>
        </p:nvSpPr>
        <p:spPr/>
      </p:sp>
      <p:sp>
        <p:nvSpPr>
          <p:cNvPr id="19" name="Notes Placeholder 18"/>
          <p:cNvSpPr>
            <a:spLocks noGrp="1"/>
          </p:cNvSpPr>
          <p:nvPr>
            <p:ph type="body" idx="1"/>
          </p:nvPr>
        </p:nvSpPr>
        <p:spPr/>
        <p:txBody>
          <a:bodyPr/>
          <a:lstStyle/>
          <a:p>
            <a:endParaRPr lang="en-US"/>
          </a:p>
        </p:txBody>
      </p:sp>
    </p:spTree>
    <p:extLst>
      <p:ext uri="{BB962C8B-B14F-4D97-AF65-F5344CB8AC3E}">
        <p14:creationId xmlns:p14="http://schemas.microsoft.com/office/powerpoint/2010/main" val="544706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4</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dirty="0"/>
              <a:t>4: File Servers and Storage Management in Windows Server</a:t>
            </a:r>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32390490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B4008EB6-D09E-4580-8CD6-DDB14511944F}" type="slidenum">
              <a:rPr lang="en-US" smtClean="0"/>
              <a:pPr/>
              <a:t>40</a:t>
            </a:fld>
            <a:endParaRPr lang="en-US" dirty="0"/>
          </a:p>
        </p:txBody>
      </p:sp>
      <p:sp>
        <p:nvSpPr>
          <p:cNvPr id="5" name="Footer Placeholder 4"/>
          <p:cNvSpPr>
            <a:spLocks noGrp="1"/>
          </p:cNvSpPr>
          <p:nvPr>
            <p:ph type="ftr" sz="quarter" idx="4"/>
          </p:nvPr>
        </p:nvSpPr>
        <p:spPr/>
        <p:txBody>
          <a:bodyPr/>
          <a:lstStyle/>
          <a:p>
            <a:r>
              <a:rPr lang="en-GB" noProof="0"/>
              <a:t>© Microsoft Corporation.</a:t>
            </a:r>
            <a:endParaRPr lang="en-US" dirty="0"/>
          </a:p>
        </p:txBody>
      </p:sp>
      <p:sp>
        <p:nvSpPr>
          <p:cNvPr id="6" name="Date Placeholder 5"/>
          <p:cNvSpPr>
            <a:spLocks noGrp="1"/>
          </p:cNvSpPr>
          <p:nvPr>
            <p:ph type="dt" idx="1"/>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p:nvPr>
        </p:nvSpPr>
        <p:spPr/>
        <p:txBody>
          <a:bodyPr/>
          <a:lstStyle/>
          <a:p>
            <a:r>
              <a:rPr lang="en-US"/>
              <a:t>WS-011 Windows Server 2019 Administration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3988532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Lesson overview</a:t>
            </a:r>
          </a:p>
          <a:p>
            <a:endParaRPr lang="en-US" dirty="0"/>
          </a:p>
        </p:txBody>
      </p:sp>
      <p:sp>
        <p:nvSpPr>
          <p:cNvPr id="4" name="Slide Number Placeholder 3"/>
          <p:cNvSpPr>
            <a:spLocks noGrp="1"/>
          </p:cNvSpPr>
          <p:nvPr>
            <p:ph type="sldNum" sz="quarter" idx="5"/>
          </p:nvPr>
        </p:nvSpPr>
        <p:spPr/>
        <p:txBody>
          <a:bodyPr/>
          <a:lstStyle/>
          <a:p>
            <a:pPr lvl="0"/>
            <a:fld id="{8507DC7E-BC41-4478-BA30-CBCC3A644F0A}" type="slidenum">
              <a:rPr lang="en-US" noProof="0" smtClean="0"/>
              <a:pPr lvl="0"/>
              <a:t>41</a:t>
            </a:fld>
            <a:endParaRPr lang="en-US" noProof="0"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2815378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Describe the architecture of the Data Deduplication role service. Explain the savings that you gain through its use. Also, explain the different components of the Data Deduplication infrastructure.</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42</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627133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Explain the savings that you gain through its use. </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43</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4209630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Also, explain the different components of the Data Deduplication infrastructure. Explain the graphics by mentioning that the disk is formatted with NTFS file system, which contains the file metadata, regular storage, and the chunk store. Also describe the deduplication management components, including </a:t>
            </a:r>
            <a:r>
              <a:rPr lang="en-US" dirty="0"/>
              <a:t>Server Manager, Windows PowerShell, and WMI; the deduplication service; the deduplication jobs including collect garbage, scrub data, and optimize; and the deduplication job access component. Also inform the students that the file I/O process uses the deduplication filter driver to deduplicate data. </a:t>
            </a:r>
          </a:p>
          <a:p>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44</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413448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Explain what students must consider while planning Data Deduplication. </a:t>
            </a:r>
          </a:p>
        </p:txBody>
      </p:sp>
      <p:sp>
        <p:nvSpPr>
          <p:cNvPr id="4" name="Slide Number Placeholder 3"/>
          <p:cNvSpPr>
            <a:spLocks noGrp="1"/>
          </p:cNvSpPr>
          <p:nvPr>
            <p:ph type="sldNum" sz="quarter" idx="10"/>
          </p:nvPr>
        </p:nvSpPr>
        <p:spPr/>
        <p:txBody>
          <a:bodyPr/>
          <a:lstStyle/>
          <a:p>
            <a:fld id="{A6D7C007-FA16-4EDB-B09E-A1E1846AC815}" type="slidenum">
              <a:rPr lang="en-IN" smtClean="0"/>
              <a:pPr/>
              <a:t>45</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2570475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Explain the steps involved in configuring Data Deduplication.</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46</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985242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i="0" kern="1200" baseline="0" dirty="0">
                <a:solidFill>
                  <a:schemeClr val="tx1"/>
                </a:solidFill>
                <a:effectLst/>
                <a:latin typeface="Segoe UI" panose="020B0502040204020203" pitchFamily="34" charset="0"/>
                <a:ea typeface="+mn-ea"/>
                <a:cs typeface="+mn-cs"/>
              </a:rPr>
              <a:t>Describe each of the common scenarios for using Data Deduplication.</a:t>
            </a:r>
          </a:p>
          <a:p>
            <a:endParaRPr lang="en-US" sz="1000" b="0" i="0" kern="1200" baseline="0" dirty="0">
              <a:solidFill>
                <a:schemeClr val="tx1"/>
              </a:solidFill>
              <a:effectLst/>
              <a:latin typeface="Segoe UI" panose="020B0502040204020203" pitchFamily="34" charset="0"/>
              <a:ea typeface="+mn-ea"/>
              <a:cs typeface="+mn-cs"/>
            </a:endParaRPr>
          </a:p>
          <a:p>
            <a:endParaRPr lang="en-IN" dirty="0"/>
          </a:p>
          <a:p>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47</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5526616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Explain that the bar graph compares the potential disk savings when data deduplication is enabled. Deduplicating user home folders might result in 30% savings, general file shares might result in 50% savings, software deployment share might result in 75% savings, and VHD library might result in 90% savings. </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48</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739130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D7C007-FA16-4EDB-B09E-A1E1846AC815}" type="slidenum">
              <a:rPr lang="en-IN" smtClean="0"/>
              <a:pPr/>
              <a:t>49</a:t>
            </a:fld>
            <a:endParaRPr lang="en-IN" dirty="0"/>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Preparation steps</a:t>
            </a:r>
          </a:p>
          <a:p>
            <a:pPr algn="l"/>
            <a:r>
              <a:rPr lang="en-US" b="0" i="0" dirty="0">
                <a:solidFill>
                  <a:srgbClr val="000000"/>
                </a:solidFill>
                <a:effectLst/>
                <a:latin typeface="Segoe UI" panose="020B0502040204020203" pitchFamily="34" charset="0"/>
              </a:rPr>
              <a:t>If necessary, start </a:t>
            </a:r>
            <a:r>
              <a:rPr lang="en-US" b="1" i="0" dirty="0">
                <a:solidFill>
                  <a:srgbClr val="000000"/>
                </a:solidFill>
                <a:effectLst/>
                <a:latin typeface="Segoe UI" panose="020B0502040204020203" pitchFamily="34" charset="0"/>
              </a:rPr>
              <a:t>WS-011T00A-SEA-DC1</a:t>
            </a:r>
            <a:r>
              <a:rPr lang="en-US" b="0" i="0" dirty="0">
                <a:solidFill>
                  <a:srgbClr val="000000"/>
                </a:solidFill>
                <a:effectLst/>
                <a:latin typeface="Segoe UI" panose="020B0502040204020203" pitchFamily="34" charset="0"/>
              </a:rPr>
              <a:t>, </a:t>
            </a:r>
            <a:r>
              <a:rPr lang="en-US" b="1" i="0" dirty="0">
                <a:solidFill>
                  <a:srgbClr val="000000"/>
                </a:solidFill>
                <a:effectLst/>
                <a:latin typeface="Segoe UI" panose="020B0502040204020203" pitchFamily="34" charset="0"/>
              </a:rPr>
              <a:t>WS-011T00A-SEA-ADM1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WS-011T00A-SEA-SVR3</a:t>
            </a:r>
            <a:r>
              <a:rPr lang="en-US" b="0" i="0" dirty="0">
                <a:solidFill>
                  <a:srgbClr val="000000"/>
                </a:solidFill>
                <a:effectLst/>
                <a:latin typeface="Segoe UI" panose="020B0502040204020203" pitchFamily="34" charset="0"/>
              </a:rPr>
              <a:t>. Sign in to both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with the username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and the password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a:t>
            </a:r>
          </a:p>
          <a:p>
            <a:pPr algn="l"/>
            <a:r>
              <a:rPr lang="en-US" b="0" i="0" dirty="0">
                <a:solidFill>
                  <a:srgbClr val="000000"/>
                </a:solidFill>
                <a:effectLst/>
                <a:latin typeface="Segoe UI" panose="020B0502040204020203" pitchFamily="34" charset="0"/>
              </a:rPr>
              <a:t>Before starting this demonstration, recreate the mirrored volume (Mirrored Volume M:) you made in the Storage Spaces demo, including the , which was the first demo in Lesson 3. Ensure the </a:t>
            </a:r>
            <a:r>
              <a:rPr lang="en-US" b="1" i="0" dirty="0">
                <a:solidFill>
                  <a:srgbClr val="000000"/>
                </a:solidFill>
                <a:effectLst/>
                <a:latin typeface="Segoe UI" panose="020B0502040204020203" pitchFamily="34" charset="0"/>
              </a:rPr>
              <a:t>CreateLabfiles.cmd</a:t>
            </a:r>
            <a:r>
              <a:rPr lang="en-US" b="0" i="0" dirty="0">
                <a:solidFill>
                  <a:srgbClr val="000000"/>
                </a:solidFill>
                <a:effectLst/>
                <a:latin typeface="Segoe UI" panose="020B0502040204020203" pitchFamily="34" charset="0"/>
              </a:rPr>
              <a:t> command file is run again in the same location.</a:t>
            </a:r>
          </a:p>
          <a:p>
            <a:pPr algn="l"/>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Demonstration detailed steps</a:t>
            </a:r>
          </a:p>
          <a:p>
            <a:pPr algn="l"/>
            <a:endParaRPr lang="en-US" b="1" i="0" dirty="0">
              <a:solidFill>
                <a:srgbClr val="000000"/>
              </a:solidFill>
              <a:effectLst/>
              <a:latin typeface="Segoe UI" panose="020B0502040204020203" pitchFamily="34" charset="0"/>
            </a:endParaRPr>
          </a:p>
          <a:p>
            <a:pPr algn="l"/>
            <a:r>
              <a:rPr lang="en-US" b="0" i="0" dirty="0">
                <a:solidFill>
                  <a:srgbClr val="000000"/>
                </a:solidFill>
                <a:effectLst/>
                <a:latin typeface="Segoe UI" panose="020B0502040204020203" pitchFamily="34" charset="0"/>
              </a:rPr>
              <a:t>To perform this demonstration, complete the following tasks.</a:t>
            </a:r>
          </a:p>
          <a:p>
            <a:pPr algn="l"/>
            <a:r>
              <a:rPr lang="en-US" b="1" i="0" dirty="0">
                <a:solidFill>
                  <a:srgbClr val="000000"/>
                </a:solidFill>
                <a:effectLst/>
                <a:latin typeface="Segoe UI" panose="020B0502040204020203" pitchFamily="34" charset="0"/>
              </a:rPr>
              <a:t>Install the Data Deduplication Role Service</a:t>
            </a:r>
          </a:p>
          <a:p>
            <a:pPr algn="l"/>
            <a:r>
              <a:rPr lang="en-US" b="0" i="0" dirty="0">
                <a:solidFill>
                  <a:srgbClr val="000000"/>
                </a:solidFill>
                <a:effectLst/>
                <a:latin typeface="Segoe UI" panose="020B0502040204020203" pitchFamily="34" charset="0"/>
              </a:rPr>
              <a:t>To install the Data Deduplication Role Service:</a:t>
            </a: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select the </a:t>
            </a:r>
            <a:r>
              <a:rPr lang="en-US" b="1" i="0" dirty="0">
                <a:solidFill>
                  <a:srgbClr val="000000"/>
                </a:solidFill>
                <a:effectLst/>
                <a:latin typeface="Segoe UI" panose="020B0502040204020203" pitchFamily="34" charset="0"/>
              </a:rPr>
              <a:t>Windows</a:t>
            </a:r>
            <a:r>
              <a:rPr lang="en-US" b="0" i="0" dirty="0">
                <a:solidFill>
                  <a:srgbClr val="000000"/>
                </a:solidFill>
                <a:effectLst/>
                <a:latin typeface="Segoe UI" panose="020B0502040204020203" pitchFamily="34" charset="0"/>
              </a:rPr>
              <a:t> button, and then select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navigation</a:t>
            </a:r>
            <a:r>
              <a:rPr lang="en-US" b="0" i="0" dirty="0">
                <a:solidFill>
                  <a:srgbClr val="000000"/>
                </a:solidFill>
                <a:effectLst/>
                <a:latin typeface="Segoe UI" panose="020B0502040204020203" pitchFamily="34" charset="0"/>
              </a:rPr>
              <a:t> pane, select </a:t>
            </a:r>
            <a:r>
              <a:rPr lang="en-US" b="1" i="0" dirty="0">
                <a:solidFill>
                  <a:srgbClr val="000000"/>
                </a:solidFill>
                <a:effectLst/>
                <a:latin typeface="Segoe UI" panose="020B0502040204020203" pitchFamily="34" charset="0"/>
              </a:rPr>
              <a:t>Dashboard</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details pane, select </a:t>
            </a:r>
            <a:r>
              <a:rPr lang="en-US" b="1" i="0" dirty="0">
                <a:solidFill>
                  <a:srgbClr val="000000"/>
                </a:solidFill>
                <a:effectLst/>
                <a:latin typeface="Segoe UI" panose="020B0502040204020203" pitchFamily="34" charset="0"/>
              </a:rPr>
              <a:t>Add roles and features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Add Roles and Features Wizard</a:t>
            </a:r>
            <a:r>
              <a:rPr lang="en-US" b="0" i="0" dirty="0">
                <a:solidFill>
                  <a:srgbClr val="000000"/>
                </a:solidFill>
                <a:effectLst/>
                <a:latin typeface="Segoe UI" panose="020B0502040204020203" pitchFamily="34" charset="0"/>
              </a:rPr>
              <a:t>, on the </a:t>
            </a:r>
            <a:r>
              <a:rPr lang="en-US" b="1" i="0" dirty="0">
                <a:solidFill>
                  <a:srgbClr val="000000"/>
                </a:solidFill>
                <a:effectLst/>
                <a:latin typeface="Segoe UI" panose="020B0502040204020203" pitchFamily="34" charset="0"/>
              </a:rPr>
              <a:t>Before you begin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installation</a:t>
            </a:r>
            <a:r>
              <a:rPr lang="en-US" b="0" i="0" dirty="0">
                <a:solidFill>
                  <a:srgbClr val="000000"/>
                </a:solidFill>
                <a:effectLst/>
                <a:latin typeface="Segoe UI" panose="020B0502040204020203" pitchFamily="34" charset="0"/>
              </a:rPr>
              <a:t> page, enter </a:t>
            </a:r>
            <a:r>
              <a:rPr lang="en-US" b="1" i="0" dirty="0">
                <a:solidFill>
                  <a:srgbClr val="000000"/>
                </a:solidFill>
                <a:effectLst/>
                <a:latin typeface="Segoe UI" panose="020B0502040204020203" pitchFamily="34" charset="0"/>
              </a:rPr>
              <a:t>page</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destination server</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server roles</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Roles</a:t>
            </a:r>
            <a:r>
              <a:rPr lang="en-US" b="0" i="0" dirty="0">
                <a:solidFill>
                  <a:srgbClr val="000000"/>
                </a:solidFill>
                <a:effectLst/>
                <a:latin typeface="Segoe UI" panose="020B0502040204020203" pitchFamily="34" charset="0"/>
              </a:rPr>
              <a:t> list, expand </a:t>
            </a:r>
            <a:r>
              <a:rPr lang="en-US" b="1" i="0" dirty="0">
                <a:solidFill>
                  <a:srgbClr val="000000"/>
                </a:solidFill>
                <a:effectLst/>
                <a:latin typeface="Segoe UI" panose="020B0502040204020203" pitchFamily="34" charset="0"/>
              </a:rPr>
              <a:t>File and Storage Services (4 of 12 installed)</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Expand </a:t>
            </a:r>
            <a:r>
              <a:rPr lang="en-US" b="1" i="0" dirty="0">
                <a:solidFill>
                  <a:srgbClr val="000000"/>
                </a:solidFill>
                <a:effectLst/>
                <a:latin typeface="Segoe UI" panose="020B0502040204020203" pitchFamily="34" charset="0"/>
              </a:rPr>
              <a:t>File</a:t>
            </a:r>
            <a:r>
              <a:rPr lang="en-US" b="0" i="0" dirty="0">
                <a:solidFill>
                  <a:srgbClr val="000000"/>
                </a:solidFill>
                <a:effectLst/>
                <a:latin typeface="Segoe UI" panose="020B0502040204020203" pitchFamily="34" charset="0"/>
              </a:rPr>
              <a:t>, and then expand </a:t>
            </a:r>
            <a:r>
              <a:rPr lang="en-US" b="1" i="0" dirty="0">
                <a:solidFill>
                  <a:srgbClr val="000000"/>
                </a:solidFill>
                <a:effectLst/>
                <a:latin typeface="Segoe UI" panose="020B0502040204020203" pitchFamily="34" charset="0"/>
              </a:rPr>
              <a:t>iSCSI Services (3 of 11 installed)</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Select the </a:t>
            </a:r>
            <a:r>
              <a:rPr lang="en-US" b="1" i="0" dirty="0">
                <a:solidFill>
                  <a:srgbClr val="000000"/>
                </a:solidFill>
                <a:effectLst/>
                <a:latin typeface="Segoe UI" panose="020B0502040204020203" pitchFamily="34" charset="0"/>
              </a:rPr>
              <a:t>Data Deduplication</a:t>
            </a:r>
            <a:r>
              <a:rPr lang="en-US" b="0" i="0" dirty="0">
                <a:solidFill>
                  <a:srgbClr val="000000"/>
                </a:solidFill>
                <a:effectLst/>
                <a:latin typeface="Segoe UI" panose="020B0502040204020203" pitchFamily="34" charset="0"/>
              </a:rPr>
              <a:t> check box,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features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installation selections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Install</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When the installation is complete, on the </a:t>
            </a:r>
            <a:r>
              <a:rPr lang="en-US" b="1" i="0" dirty="0">
                <a:solidFill>
                  <a:srgbClr val="000000"/>
                </a:solidFill>
                <a:effectLst/>
                <a:latin typeface="Segoe UI" panose="020B0502040204020203" pitchFamily="34" charset="0"/>
              </a:rPr>
              <a:t>Installation progress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taskbar, select the </a:t>
            </a:r>
            <a:r>
              <a:rPr lang="en-US" b="1" i="0" dirty="0">
                <a:solidFill>
                  <a:srgbClr val="000000"/>
                </a:solidFill>
                <a:effectLst/>
                <a:latin typeface="Segoe UI" panose="020B0502040204020203" pitchFamily="34" charset="0"/>
              </a:rPr>
              <a:t>File Explorer</a:t>
            </a:r>
            <a:r>
              <a:rPr lang="en-US" b="0" i="0" dirty="0">
                <a:solidFill>
                  <a:srgbClr val="000000"/>
                </a:solidFill>
                <a:effectLst/>
                <a:latin typeface="Segoe UI" panose="020B0502040204020203" pitchFamily="34" charset="0"/>
              </a:rPr>
              <a:t> icon.</a:t>
            </a:r>
          </a:p>
          <a:p>
            <a:pPr algn="l">
              <a:buFont typeface="+mj-lt"/>
              <a:buAutoNum type="arabicPeriod"/>
            </a:pPr>
            <a:r>
              <a:rPr lang="en-US" b="0" i="0" dirty="0">
                <a:solidFill>
                  <a:srgbClr val="000000"/>
                </a:solidFill>
                <a:effectLst/>
                <a:latin typeface="Segoe UI" panose="020B0502040204020203" pitchFamily="34" charset="0"/>
              </a:rPr>
              <a:t>In </a:t>
            </a:r>
            <a:r>
              <a:rPr lang="en-US" b="1" i="0" dirty="0">
                <a:solidFill>
                  <a:srgbClr val="000000"/>
                </a:solidFill>
                <a:effectLst/>
                <a:latin typeface="Segoe UI" panose="020B0502040204020203" pitchFamily="34" charset="0"/>
              </a:rPr>
              <a:t>File Explorer</a:t>
            </a:r>
            <a:r>
              <a:rPr lang="en-US" b="0" i="0" dirty="0">
                <a:solidFill>
                  <a:srgbClr val="000000"/>
                </a:solidFill>
                <a:effectLst/>
                <a:latin typeface="Segoe UI" panose="020B0502040204020203" pitchFamily="34" charset="0"/>
              </a:rPr>
              <a:t>, expand the drive </a:t>
            </a:r>
            <a:r>
              <a:rPr lang="en-US" b="1" i="0" dirty="0">
                <a:solidFill>
                  <a:srgbClr val="000000"/>
                </a:solidFill>
                <a:effectLst/>
                <a:latin typeface="Segoe UI" panose="020B0502040204020203" pitchFamily="34" charset="0"/>
              </a:rPr>
              <a:t>C</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,Right-click or access the context menu for the </a:t>
            </a:r>
            <a:r>
              <a:rPr lang="en-US" b="1" i="0" dirty="0" err="1">
                <a:solidFill>
                  <a:srgbClr val="000000"/>
                </a:solidFill>
                <a:effectLst/>
                <a:latin typeface="Segoe UI" panose="020B0502040204020203" pitchFamily="34" charset="0"/>
              </a:rPr>
              <a:t>Labfiles</a:t>
            </a:r>
            <a:r>
              <a:rPr lang="en-US" b="0" i="0" dirty="0">
                <a:solidFill>
                  <a:srgbClr val="000000"/>
                </a:solidFill>
                <a:effectLst/>
                <a:latin typeface="Segoe UI" panose="020B0502040204020203" pitchFamily="34" charset="0"/>
              </a:rPr>
              <a:t> directory, select </a:t>
            </a:r>
            <a:r>
              <a:rPr lang="en-US" b="1" i="0" dirty="0">
                <a:solidFill>
                  <a:srgbClr val="000000"/>
                </a:solidFill>
                <a:effectLst/>
                <a:latin typeface="Segoe UI" panose="020B0502040204020203" pitchFamily="34" charset="0"/>
              </a:rPr>
              <a:t>Give access to</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Specific people…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Network access</a:t>
            </a:r>
            <a:r>
              <a:rPr lang="en-US" b="0" i="0" dirty="0">
                <a:solidFill>
                  <a:srgbClr val="000000"/>
                </a:solidFill>
                <a:effectLst/>
                <a:latin typeface="Segoe UI" panose="020B0502040204020203" pitchFamily="34" charset="0"/>
              </a:rPr>
              <a:t> window, select </a:t>
            </a:r>
            <a:r>
              <a:rPr lang="en-US" b="1" i="0" dirty="0">
                <a:solidFill>
                  <a:srgbClr val="000000"/>
                </a:solidFill>
                <a:effectLst/>
                <a:latin typeface="Segoe UI" panose="020B0502040204020203" pitchFamily="34" charset="0"/>
              </a:rPr>
              <a:t>Share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When the </a:t>
            </a:r>
            <a:r>
              <a:rPr lang="en-US" b="1" i="0" dirty="0">
                <a:solidFill>
                  <a:srgbClr val="000000"/>
                </a:solidFill>
                <a:effectLst/>
                <a:latin typeface="Segoe UI" panose="020B0502040204020203" pitchFamily="34" charset="0"/>
              </a:rPr>
              <a:t>Your folder is shared</a:t>
            </a:r>
            <a:r>
              <a:rPr lang="en-US" b="0" i="0" dirty="0">
                <a:solidFill>
                  <a:srgbClr val="000000"/>
                </a:solidFill>
                <a:effectLst/>
                <a:latin typeface="Segoe UI" panose="020B0502040204020203" pitchFamily="34" charset="0"/>
              </a:rPr>
              <a:t> section displays, select </a:t>
            </a:r>
            <a:r>
              <a:rPr lang="en-US" b="1" i="0" dirty="0">
                <a:solidFill>
                  <a:srgbClr val="000000"/>
                </a:solidFill>
                <a:effectLst/>
                <a:latin typeface="Segoe UI" panose="020B0502040204020203" pitchFamily="34" charset="0"/>
              </a:rPr>
              <a:t>Done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Switch to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command prompt</a:t>
            </a:r>
            <a:r>
              <a:rPr lang="en-US" b="0" i="0" dirty="0">
                <a:solidFill>
                  <a:srgbClr val="000000"/>
                </a:solidFill>
                <a:effectLst/>
                <a:latin typeface="Segoe UI" panose="020B0502040204020203" pitchFamily="34" charset="0"/>
              </a:rPr>
              <a:t> window, enter the following command, and then select Enter: Net use x: \\SEA-ADM1\Labfiles</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M:</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Md Data</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copy x:\mod04\createlabfiles.cmd M:</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CreateLabFiles.cmd</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Cd data</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a:t>
            </a:r>
            <a:r>
              <a:rPr lang="en-US" b="0" i="0" dirty="0" err="1">
                <a:solidFill>
                  <a:srgbClr val="000000"/>
                </a:solidFill>
                <a:effectLst/>
                <a:latin typeface="Segoe UI" panose="020B0502040204020203" pitchFamily="34" charset="0"/>
              </a:rPr>
              <a:t>dir</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Make note of the </a:t>
            </a:r>
            <a:r>
              <a:rPr lang="en-US" b="1" i="0" dirty="0">
                <a:solidFill>
                  <a:srgbClr val="000000"/>
                </a:solidFill>
                <a:effectLst/>
                <a:latin typeface="Segoe UI" panose="020B0502040204020203" pitchFamily="34" charset="0"/>
              </a:rPr>
              <a:t>M:\Data</a:t>
            </a:r>
            <a:r>
              <a:rPr lang="en-US" b="0" i="0" dirty="0">
                <a:solidFill>
                  <a:srgbClr val="000000"/>
                </a:solidFill>
                <a:effectLst/>
                <a:latin typeface="Segoe UI" panose="020B0502040204020203" pitchFamily="34" charset="0"/>
              </a:rPr>
              <a:t> free space.</a:t>
            </a:r>
          </a:p>
        </p:txBody>
      </p:sp>
    </p:spTree>
    <p:extLst>
      <p:ext uri="{BB962C8B-B14F-4D97-AF65-F5344CB8AC3E}">
        <p14:creationId xmlns:p14="http://schemas.microsoft.com/office/powerpoint/2010/main" val="74646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Lesson overview</a:t>
            </a:r>
          </a:p>
          <a:p>
            <a:endParaRPr lang="en-US" dirty="0"/>
          </a:p>
        </p:txBody>
      </p:sp>
      <p:sp>
        <p:nvSpPr>
          <p:cNvPr id="4" name="Slide Number Placeholder 3"/>
          <p:cNvSpPr>
            <a:spLocks noGrp="1"/>
          </p:cNvSpPr>
          <p:nvPr>
            <p:ph type="sldNum" sz="quarter" idx="5"/>
          </p:nvPr>
        </p:nvSpPr>
        <p:spPr/>
        <p:txBody>
          <a:bodyPr/>
          <a:lstStyle/>
          <a:p>
            <a:pPr lvl="0"/>
            <a:fld id="{8507DC7E-BC41-4478-BA30-CBCC3A644F0A}" type="slidenum">
              <a:rPr lang="en-US" noProof="0" smtClean="0"/>
              <a:pPr lvl="0"/>
              <a:t>5</a:t>
            </a:fld>
            <a:endParaRPr lang="en-US" noProof="0"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27269658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D7C007-FA16-4EDB-B09E-A1E1846AC815}" type="slidenum">
              <a:rPr lang="en-IN" smtClean="0"/>
              <a:pPr/>
              <a:t>50</a:t>
            </a:fld>
            <a:endParaRPr lang="en-IN" dirty="0"/>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Enable Data Deduplication</a:t>
            </a:r>
          </a:p>
          <a:p>
            <a:pPr algn="l"/>
            <a:r>
              <a:rPr lang="en-US" b="0" i="0" dirty="0">
                <a:solidFill>
                  <a:srgbClr val="000000"/>
                </a:solidFill>
                <a:effectLst/>
                <a:latin typeface="Segoe UI" panose="020B0502040204020203" pitchFamily="34" charset="0"/>
              </a:rPr>
              <a:t>To enable Data Deduplication:</a:t>
            </a:r>
          </a:p>
          <a:p>
            <a:pPr algn="l">
              <a:buFont typeface="+mj-lt"/>
              <a:buAutoNum type="arabicPeriod"/>
            </a:pPr>
            <a:r>
              <a:rPr lang="en-US" b="0" i="0" dirty="0">
                <a:solidFill>
                  <a:srgbClr val="000000"/>
                </a:solidFill>
                <a:effectLst/>
                <a:latin typeface="Segoe UI" panose="020B0502040204020203" pitchFamily="34" charset="0"/>
              </a:rPr>
              <a:t>In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navigation</a:t>
            </a:r>
            <a:r>
              <a:rPr lang="en-US" b="0" i="0" dirty="0">
                <a:solidFill>
                  <a:srgbClr val="000000"/>
                </a:solidFill>
                <a:effectLst/>
                <a:latin typeface="Segoe UI" panose="020B0502040204020203" pitchFamily="34" charset="0"/>
              </a:rPr>
              <a:t> pane, select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Disks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Disks</a:t>
            </a:r>
            <a:r>
              <a:rPr lang="en-US" b="0" i="0" dirty="0">
                <a:solidFill>
                  <a:srgbClr val="000000"/>
                </a:solidFill>
                <a:effectLst/>
                <a:latin typeface="Segoe UI" panose="020B0502040204020203" pitchFamily="34" charset="0"/>
              </a:rPr>
              <a:t> pane, select the </a:t>
            </a:r>
            <a:r>
              <a:rPr lang="en-US" b="1" i="0" dirty="0">
                <a:solidFill>
                  <a:srgbClr val="000000"/>
                </a:solidFill>
                <a:effectLst/>
                <a:latin typeface="Segoe UI" panose="020B0502040204020203" pitchFamily="34" charset="0"/>
              </a:rPr>
              <a:t>Mirrored Volume</a:t>
            </a:r>
            <a:r>
              <a:rPr lang="en-US" b="0" i="0" dirty="0">
                <a:solidFill>
                  <a:srgbClr val="000000"/>
                </a:solidFill>
                <a:effectLst/>
                <a:latin typeface="Segoe UI" panose="020B0502040204020203" pitchFamily="34" charset="0"/>
              </a:rPr>
              <a:t> on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Under </a:t>
            </a:r>
            <a:r>
              <a:rPr lang="en-US" b="1" i="0" dirty="0">
                <a:solidFill>
                  <a:srgbClr val="000000"/>
                </a:solidFill>
                <a:effectLst/>
                <a:latin typeface="Segoe UI" panose="020B0502040204020203" pitchFamily="34" charset="0"/>
              </a:rPr>
              <a:t>VOLUMES</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Right-click or access the context menu for </a:t>
            </a:r>
            <a:r>
              <a:rPr lang="en-US" b="1" i="0" dirty="0">
                <a:solidFill>
                  <a:srgbClr val="000000"/>
                </a:solidFill>
                <a:effectLst/>
                <a:latin typeface="Segoe UI" panose="020B0502040204020203" pitchFamily="34" charset="0"/>
              </a:rPr>
              <a:t>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Configure Data Deduplication</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Mirrored Volume (M:) Deduplication Settings</a:t>
            </a:r>
            <a:r>
              <a:rPr lang="en-US" b="0" i="0" dirty="0">
                <a:solidFill>
                  <a:srgbClr val="000000"/>
                </a:solidFill>
                <a:effectLst/>
                <a:latin typeface="Segoe UI" panose="020B0502040204020203" pitchFamily="34" charset="0"/>
              </a:rPr>
              <a:t> dialog box, in the </a:t>
            </a:r>
            <a:r>
              <a:rPr lang="en-US" b="1" i="0" dirty="0">
                <a:solidFill>
                  <a:srgbClr val="000000"/>
                </a:solidFill>
                <a:effectLst/>
                <a:latin typeface="Segoe UI" panose="020B0502040204020203" pitchFamily="34" charset="0"/>
              </a:rPr>
              <a:t>Data deduplication</a:t>
            </a:r>
            <a:r>
              <a:rPr lang="en-US" b="0" i="0" dirty="0">
                <a:solidFill>
                  <a:srgbClr val="000000"/>
                </a:solidFill>
                <a:effectLst/>
                <a:latin typeface="Segoe UI" panose="020B0502040204020203" pitchFamily="34" charset="0"/>
              </a:rPr>
              <a:t> list, select </a:t>
            </a:r>
            <a:r>
              <a:rPr lang="en-US" b="1" i="0" dirty="0">
                <a:solidFill>
                  <a:srgbClr val="000000"/>
                </a:solidFill>
                <a:effectLst/>
                <a:latin typeface="Segoe UI" panose="020B0502040204020203" pitchFamily="34" charset="0"/>
              </a:rPr>
              <a:t>General purpose file server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Deduplicate files older than (in days)</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1</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Select </a:t>
            </a:r>
            <a:r>
              <a:rPr lang="en-US" b="1" i="0" dirty="0">
                <a:solidFill>
                  <a:srgbClr val="000000"/>
                </a:solidFill>
                <a:effectLst/>
                <a:latin typeface="Segoe UI" panose="020B0502040204020203" pitchFamily="34" charset="0"/>
              </a:rPr>
              <a:t>Set Deduplication Schedule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SEA-SVR3 Deduplication Schedule</a:t>
            </a:r>
            <a:r>
              <a:rPr lang="en-US" b="0" i="0" dirty="0">
                <a:solidFill>
                  <a:srgbClr val="000000"/>
                </a:solidFill>
                <a:effectLst/>
                <a:latin typeface="Segoe UI" panose="020B0502040204020203" pitchFamily="34" charset="0"/>
              </a:rPr>
              <a:t> dialog box, select the </a:t>
            </a:r>
            <a:r>
              <a:rPr lang="en-US" b="1" i="0" dirty="0">
                <a:solidFill>
                  <a:srgbClr val="000000"/>
                </a:solidFill>
                <a:effectLst/>
                <a:latin typeface="Segoe UI" panose="020B0502040204020203" pitchFamily="34" charset="0"/>
              </a:rPr>
              <a:t>Enable throughput optimization</a:t>
            </a:r>
            <a:r>
              <a:rPr lang="en-US" b="0" i="0" dirty="0">
                <a:solidFill>
                  <a:srgbClr val="000000"/>
                </a:solidFill>
                <a:effectLst/>
                <a:latin typeface="Segoe UI" panose="020B0502040204020203" pitchFamily="34" charset="0"/>
              </a:rPr>
              <a:t> check box,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Mirrored Volume (M:)</a:t>
            </a:r>
            <a:r>
              <a:rPr lang="en-US" b="0" i="0" dirty="0">
                <a:solidFill>
                  <a:srgbClr val="000000"/>
                </a:solidFill>
                <a:effectLst/>
                <a:latin typeface="Segoe UI" panose="020B0502040204020203" pitchFamily="34" charset="0"/>
              </a:rPr>
              <a:t> </a:t>
            </a:r>
            <a:r>
              <a:rPr lang="en-US" b="1" i="0" dirty="0">
                <a:solidFill>
                  <a:srgbClr val="000000"/>
                </a:solidFill>
                <a:effectLst/>
                <a:latin typeface="Segoe UI" panose="020B0502040204020203" pitchFamily="34" charset="0"/>
              </a:rPr>
              <a:t>Deduplication Settings</a:t>
            </a:r>
            <a:r>
              <a:rPr lang="en-US" b="0" i="0" dirty="0">
                <a:solidFill>
                  <a:srgbClr val="000000"/>
                </a:solidFill>
                <a:effectLst/>
                <a:latin typeface="Segoe UI" panose="020B0502040204020203" pitchFamily="34" charset="0"/>
              </a:rPr>
              <a:t> dialog box, select </a:t>
            </a:r>
            <a:r>
              <a:rPr lang="en-US" b="1" i="0" dirty="0">
                <a:solidFill>
                  <a:srgbClr val="000000"/>
                </a:solidFill>
                <a:effectLst/>
                <a:latin typeface="Segoe UI" panose="020B0502040204020203" pitchFamily="34" charset="0"/>
              </a:rPr>
              <a:t>Add</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Select Folder</a:t>
            </a:r>
            <a:r>
              <a:rPr lang="en-US" b="0" i="0" dirty="0">
                <a:solidFill>
                  <a:srgbClr val="000000"/>
                </a:solidFill>
                <a:effectLst/>
                <a:latin typeface="Segoe UI" panose="020B0502040204020203" pitchFamily="34" charset="0"/>
              </a:rPr>
              <a:t> dialog box, expand </a:t>
            </a:r>
            <a:r>
              <a:rPr lang="en-US" b="1" i="0" dirty="0">
                <a:solidFill>
                  <a:srgbClr val="000000"/>
                </a:solidFill>
                <a:effectLst/>
                <a:latin typeface="Segoe UI" panose="020B0502040204020203" pitchFamily="34" charset="0"/>
              </a:rPr>
              <a:t>Mirrored Volume (M:)</a:t>
            </a:r>
            <a:r>
              <a:rPr lang="en-US" b="0" i="0" dirty="0">
                <a:solidFill>
                  <a:srgbClr val="000000"/>
                </a:solidFill>
                <a:effectLst/>
                <a:latin typeface="Segoe UI" panose="020B0502040204020203" pitchFamily="34" charset="0"/>
              </a:rPr>
              <a:t>,and then select </a:t>
            </a:r>
            <a:r>
              <a:rPr lang="en-US" b="1" i="0" dirty="0">
                <a:solidFill>
                  <a:srgbClr val="000000"/>
                </a:solidFill>
                <a:effectLst/>
                <a:latin typeface="Segoe UI" panose="020B0502040204020203" pitchFamily="34" charset="0"/>
              </a:rPr>
              <a:t>shares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Select </a:t>
            </a:r>
            <a:r>
              <a:rPr lang="en-US" b="1" i="0" dirty="0" err="1">
                <a:solidFill>
                  <a:srgbClr val="000000"/>
                </a:solidFill>
                <a:effectLst/>
                <a:latin typeface="Segoe UI" panose="020B0502040204020203" pitchFamily="34" charset="0"/>
              </a:rPr>
              <a:t>Select</a:t>
            </a:r>
            <a:r>
              <a:rPr lang="en-US" b="1" i="0" dirty="0">
                <a:solidFill>
                  <a:srgbClr val="000000"/>
                </a:solidFill>
                <a:effectLst/>
                <a:latin typeface="Segoe UI" panose="020B0502040204020203" pitchFamily="34" charset="0"/>
              </a:rPr>
              <a:t> Folder</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22173414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D7C007-FA16-4EDB-B09E-A1E1846AC815}" type="slidenum">
              <a:rPr lang="en-IN" smtClean="0"/>
              <a:pPr/>
              <a:t>51</a:t>
            </a:fld>
            <a:endParaRPr lang="en-IN" dirty="0"/>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Check the Status of Data Deduplication</a:t>
            </a:r>
          </a:p>
          <a:p>
            <a:pPr algn="l"/>
            <a:r>
              <a:rPr lang="en-US" b="0" i="0" dirty="0">
                <a:solidFill>
                  <a:srgbClr val="000000"/>
                </a:solidFill>
                <a:effectLst/>
                <a:latin typeface="Segoe UI" panose="020B0502040204020203" pitchFamily="34" charset="0"/>
              </a:rPr>
              <a:t>To check the Data Deduplication status:</a:t>
            </a:r>
          </a:p>
          <a:p>
            <a:pPr algn="l">
              <a:buFont typeface="+mj-lt"/>
              <a:buAutoNum type="arabicPeriod"/>
            </a:pPr>
            <a:r>
              <a:rPr lang="en-US" b="0" i="0" dirty="0">
                <a:solidFill>
                  <a:srgbClr val="000000"/>
                </a:solidFill>
                <a:effectLst/>
                <a:latin typeface="Segoe UI" panose="020B0502040204020203" pitchFamily="34" charset="0"/>
              </a:rPr>
              <a:t>On the taskbar, select the </a:t>
            </a:r>
            <a:r>
              <a:rPr lang="en-US" b="1" i="0" dirty="0">
                <a:solidFill>
                  <a:srgbClr val="000000"/>
                </a:solidFill>
                <a:effectLst/>
                <a:latin typeface="Segoe UI" panose="020B0502040204020203" pitchFamily="34" charset="0"/>
              </a:rPr>
              <a:t>Microsoft Edge</a:t>
            </a:r>
            <a:r>
              <a:rPr lang="en-US" b="0" i="0" dirty="0">
                <a:solidFill>
                  <a:srgbClr val="000000"/>
                </a:solidFill>
                <a:effectLst/>
                <a:latin typeface="Segoe UI" panose="020B0502040204020203" pitchFamily="34" charset="0"/>
              </a:rPr>
              <a:t> icon.</a:t>
            </a:r>
          </a:p>
          <a:p>
            <a:pPr algn="l">
              <a:buFont typeface="+mj-lt"/>
              <a:buAutoNum type="arabicPeriod"/>
            </a:pPr>
            <a:r>
              <a:rPr lang="en-US" b="0" i="0" dirty="0">
                <a:solidFill>
                  <a:srgbClr val="000000"/>
                </a:solidFill>
                <a:effectLst/>
                <a:latin typeface="Segoe UI" panose="020B0502040204020203" pitchFamily="34" charset="0"/>
              </a:rPr>
              <a:t>In Microsoft Edge, in the </a:t>
            </a:r>
            <a:r>
              <a:rPr lang="en-US" b="1" i="0" dirty="0">
                <a:solidFill>
                  <a:srgbClr val="000000"/>
                </a:solidFill>
                <a:effectLst/>
                <a:latin typeface="Segoe UI" panose="020B0502040204020203" pitchFamily="34" charset="0"/>
              </a:rPr>
              <a:t>Favorites</a:t>
            </a:r>
            <a:r>
              <a:rPr lang="en-US" b="0" i="0" dirty="0">
                <a:solidFill>
                  <a:srgbClr val="000000"/>
                </a:solidFill>
                <a:effectLst/>
                <a:latin typeface="Segoe UI" panose="020B0502040204020203" pitchFamily="34" charset="0"/>
              </a:rPr>
              <a:t> menu, select the </a:t>
            </a:r>
            <a:r>
              <a:rPr lang="en-US" b="1" i="0" dirty="0">
                <a:solidFill>
                  <a:srgbClr val="000000"/>
                </a:solidFill>
                <a:effectLst/>
                <a:latin typeface="Segoe UI" panose="020B0502040204020203" pitchFamily="34" charset="0"/>
              </a:rPr>
              <a:t>Windows Admin Center (WAC)</a:t>
            </a:r>
            <a:r>
              <a:rPr lang="en-US" b="0" i="0" dirty="0">
                <a:solidFill>
                  <a:srgbClr val="000000"/>
                </a:solidFill>
                <a:effectLst/>
                <a:latin typeface="Segoe UI" panose="020B0502040204020203" pitchFamily="34" charset="0"/>
              </a:rPr>
              <a:t> tab.</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Windows security</a:t>
            </a:r>
            <a:r>
              <a:rPr lang="en-US" b="0" i="0" dirty="0">
                <a:solidFill>
                  <a:srgbClr val="000000"/>
                </a:solidFill>
                <a:effectLst/>
                <a:latin typeface="Segoe UI" panose="020B0502040204020203" pitchFamily="34" charset="0"/>
              </a:rPr>
              <a:t> window, in the </a:t>
            </a:r>
            <a:r>
              <a:rPr lang="en-US" b="1" i="0" dirty="0">
                <a:solidFill>
                  <a:srgbClr val="000000"/>
                </a:solidFill>
                <a:effectLst/>
                <a:latin typeface="Segoe UI" panose="020B0502040204020203" pitchFamily="34" charset="0"/>
              </a:rPr>
              <a:t>Username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Password</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All connections</a:t>
            </a:r>
            <a:r>
              <a:rPr lang="en-US" b="0" i="0" dirty="0">
                <a:solidFill>
                  <a:srgbClr val="000000"/>
                </a:solidFill>
                <a:effectLst/>
                <a:latin typeface="Segoe UI" panose="020B0502040204020203" pitchFamily="34" charset="0"/>
              </a:rPr>
              <a:t> list, select the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hyperlink.</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Specify your credentials</a:t>
            </a:r>
            <a:r>
              <a:rPr lang="en-US" b="0" i="0" dirty="0">
                <a:solidFill>
                  <a:srgbClr val="000000"/>
                </a:solidFill>
                <a:effectLst/>
                <a:latin typeface="Segoe UI" panose="020B0502040204020203" pitchFamily="34" charset="0"/>
              </a:rPr>
              <a:t> window, use the following settings, and then select </a:t>
            </a:r>
            <a:r>
              <a:rPr lang="en-US" b="1" i="0" dirty="0">
                <a:solidFill>
                  <a:srgbClr val="000000"/>
                </a:solidFill>
                <a:effectLst/>
                <a:latin typeface="Segoe UI" panose="020B0502040204020203" pitchFamily="34" charset="0"/>
              </a:rPr>
              <a:t>Continue</a:t>
            </a:r>
            <a:r>
              <a:rPr lang="en-US" b="0" i="0" dirty="0">
                <a:solidFill>
                  <a:srgbClr val="000000"/>
                </a:solidFill>
                <a:effectLst/>
                <a:latin typeface="Segoe UI" panose="020B0502040204020203" pitchFamily="34" charset="0"/>
              </a:rPr>
              <a:t>:</a:t>
            </a:r>
          </a:p>
          <a:p>
            <a:pPr marL="742950" lvl="1" indent="-285750" algn="l">
              <a:buFont typeface="+mj-lt"/>
              <a:buAutoNum type="arabicPeriod"/>
            </a:pPr>
            <a:r>
              <a:rPr lang="en-US" b="0" i="0" dirty="0">
                <a:solidFill>
                  <a:srgbClr val="000000"/>
                </a:solidFill>
                <a:effectLst/>
                <a:latin typeface="Segoe UI" panose="020B0502040204020203" pitchFamily="34" charset="0"/>
              </a:rPr>
              <a:t>Use another account for this connection: selected</a:t>
            </a:r>
          </a:p>
          <a:p>
            <a:pPr marL="742950" lvl="1" indent="-285750" algn="l">
              <a:buFont typeface="+mj-lt"/>
              <a:buAutoNum type="arabicPeriod"/>
            </a:pPr>
            <a:r>
              <a:rPr lang="en-US" b="0" i="0" dirty="0">
                <a:solidFill>
                  <a:srgbClr val="000000"/>
                </a:solidFill>
                <a:effectLst/>
                <a:latin typeface="Segoe UI" panose="020B0502040204020203" pitchFamily="34" charset="0"/>
              </a:rPr>
              <a:t>Username: </a:t>
            </a:r>
            <a:r>
              <a:rPr lang="en-US" b="1" i="0" dirty="0">
                <a:solidFill>
                  <a:srgbClr val="000000"/>
                </a:solidFill>
                <a:effectLst/>
                <a:latin typeface="Segoe UI" panose="020B0502040204020203" pitchFamily="34" charset="0"/>
              </a:rPr>
              <a:t>Contoso\Administrator</a:t>
            </a:r>
            <a:endParaRPr lang="en-US" b="0" i="0" dirty="0">
              <a:solidFill>
                <a:srgbClr val="000000"/>
              </a:solidFill>
              <a:effectLst/>
              <a:latin typeface="Segoe UI" panose="020B0502040204020203" pitchFamily="34" charset="0"/>
            </a:endParaRPr>
          </a:p>
          <a:p>
            <a:pPr marL="742950" lvl="1" indent="-285750" algn="l">
              <a:buFont typeface="+mj-lt"/>
              <a:buAutoNum type="arabicPeriod"/>
            </a:pPr>
            <a:r>
              <a:rPr lang="en-US" b="0" i="0" dirty="0">
                <a:solidFill>
                  <a:srgbClr val="000000"/>
                </a:solidFill>
                <a:effectLst/>
                <a:latin typeface="Segoe UI" panose="020B0502040204020203" pitchFamily="34" charset="0"/>
              </a:rPr>
              <a:t>Password: </a:t>
            </a:r>
            <a:r>
              <a:rPr lang="en-US" b="1" i="0" dirty="0">
                <a:solidFill>
                  <a:srgbClr val="000000"/>
                </a:solidFill>
                <a:effectLst/>
                <a:latin typeface="Segoe UI" panose="020B0502040204020203" pitchFamily="34" charset="0"/>
              </a:rPr>
              <a:t>Pa55w.rd</a:t>
            </a:r>
            <a:endParaRPr lang="en-US" b="0" i="0" dirty="0">
              <a:solidFill>
                <a:srgbClr val="000000"/>
              </a:solidFill>
              <a:effectLst/>
              <a:latin typeface="Segoe UI" panose="020B0502040204020203" pitchFamily="34" charset="0"/>
            </a:endParaRPr>
          </a:p>
          <a:p>
            <a:pPr marL="742950" lvl="1" indent="-285750" algn="l">
              <a:buFont typeface="+mj-lt"/>
              <a:buAutoNum type="arabicPeriod"/>
            </a:pPr>
            <a:r>
              <a:rPr lang="en-US" b="0" i="0" dirty="0">
                <a:solidFill>
                  <a:srgbClr val="000000"/>
                </a:solidFill>
                <a:effectLst/>
                <a:latin typeface="Segoe UI" panose="020B0502040204020203" pitchFamily="34" charset="0"/>
              </a:rPr>
              <a:t>Use these credentials for all connections: selected</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PowerShell</a:t>
            </a:r>
            <a:r>
              <a:rPr lang="en-US" b="0" i="0" dirty="0">
                <a:solidFill>
                  <a:srgbClr val="000000"/>
                </a:solidFill>
                <a:effectLst/>
                <a:latin typeface="Segoe UI" panose="020B0502040204020203" pitchFamily="34" charset="0"/>
              </a:rPr>
              <a:t> node, enter the following command, and then select Enter: Get-</a:t>
            </a:r>
            <a:r>
              <a:rPr lang="en-US" b="0" i="0" dirty="0" err="1">
                <a:solidFill>
                  <a:srgbClr val="000000"/>
                </a:solidFill>
                <a:effectLst/>
                <a:latin typeface="Segoe UI" panose="020B0502040204020203" pitchFamily="34" charset="0"/>
              </a:rPr>
              <a:t>DedupStatus</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Windows PowerShell command prompt</a:t>
            </a:r>
            <a:r>
              <a:rPr lang="en-US" b="0" i="0" dirty="0">
                <a:solidFill>
                  <a:srgbClr val="000000"/>
                </a:solidFill>
                <a:effectLst/>
                <a:latin typeface="Segoe UI" panose="020B0502040204020203" pitchFamily="34" charset="0"/>
              </a:rPr>
              <a:t> window, enter the following command, and then select Enter: Get-</a:t>
            </a:r>
            <a:r>
              <a:rPr lang="en-US" b="0" i="0" dirty="0" err="1">
                <a:solidFill>
                  <a:srgbClr val="000000"/>
                </a:solidFill>
                <a:effectLst/>
                <a:latin typeface="Segoe UI" panose="020B0502040204020203" pitchFamily="34" charset="0"/>
              </a:rPr>
              <a:t>DedupStatus</a:t>
            </a:r>
            <a:r>
              <a:rPr lang="en-US" b="0" i="0" dirty="0">
                <a:solidFill>
                  <a:srgbClr val="000000"/>
                </a:solidFill>
                <a:effectLst/>
                <a:latin typeface="Segoe UI" panose="020B0502040204020203" pitchFamily="34" charset="0"/>
              </a:rPr>
              <a:t> | </a:t>
            </a:r>
            <a:r>
              <a:rPr lang="en-US" b="0" i="0" dirty="0" err="1">
                <a:solidFill>
                  <a:srgbClr val="000000"/>
                </a:solidFill>
                <a:effectLst/>
                <a:latin typeface="Segoe UI" panose="020B0502040204020203" pitchFamily="34" charset="0"/>
              </a:rPr>
              <a:t>fl</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Get-</a:t>
            </a:r>
            <a:r>
              <a:rPr lang="en-US" b="0" i="0" dirty="0" err="1">
                <a:solidFill>
                  <a:srgbClr val="000000"/>
                </a:solidFill>
                <a:effectLst/>
                <a:latin typeface="Segoe UI" panose="020B0502040204020203" pitchFamily="34" charset="0"/>
              </a:rPr>
              <a:t>DedupVolume</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Get-</a:t>
            </a:r>
            <a:r>
              <a:rPr lang="en-US" b="0" i="0" dirty="0" err="1">
                <a:solidFill>
                  <a:srgbClr val="000000"/>
                </a:solidFill>
                <a:effectLst/>
                <a:latin typeface="Segoe UI" panose="020B0502040204020203" pitchFamily="34" charset="0"/>
              </a:rPr>
              <a:t>DedupVolume</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fl</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a:t>
            </a:r>
          </a:p>
          <a:p>
            <a:r>
              <a:rPr lang="en-US" dirty="0">
                <a:effectLst/>
              </a:rPr>
              <a:t>Start-</a:t>
            </a:r>
            <a:r>
              <a:rPr lang="en-US" dirty="0" err="1">
                <a:effectLst/>
              </a:rPr>
              <a:t>DedupJob</a:t>
            </a:r>
            <a:r>
              <a:rPr lang="en-US" dirty="0">
                <a:effectLst/>
              </a:rPr>
              <a:t> M: -Type Optimization –Memory 50 </a:t>
            </a:r>
          </a:p>
          <a:p>
            <a:r>
              <a:rPr lang="en-US" b="1" dirty="0">
                <a:effectLst/>
              </a:rPr>
              <a:t>Note:</a:t>
            </a:r>
            <a:r>
              <a:rPr lang="en-US" dirty="0">
                <a:effectLst/>
              </a:rPr>
              <a:t> Because most the files on drive M are small, you might not notice a significant amount of saved space.</a:t>
            </a:r>
          </a:p>
          <a:p>
            <a:pPr algn="l">
              <a:buFont typeface="+mj-lt"/>
              <a:buAutoNum type="arabicPeriod" startAt="11"/>
            </a:pPr>
            <a:r>
              <a:rPr lang="en-US" b="0" i="0" dirty="0">
                <a:solidFill>
                  <a:srgbClr val="000000"/>
                </a:solidFill>
                <a:effectLst/>
                <a:latin typeface="Segoe UI" panose="020B0502040204020203" pitchFamily="34" charset="0"/>
              </a:rPr>
              <a:t>Close all open windows.</a:t>
            </a:r>
          </a:p>
          <a:p>
            <a:pPr algn="l">
              <a:buFont typeface="+mj-lt"/>
              <a:buAutoNum type="arabicPeriod" startAt="11"/>
            </a:pPr>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Revert the virtual machines (VMs) to their initial state</a:t>
            </a:r>
          </a:p>
          <a:p>
            <a:pPr algn="l"/>
            <a:endParaRPr lang="en-US" b="1" i="0" dirty="0">
              <a:solidFill>
                <a:srgbClr val="000000"/>
              </a:solidFill>
              <a:effectLst/>
              <a:latin typeface="Segoe UI" panose="020B0502040204020203" pitchFamily="34" charset="0"/>
            </a:endParaRPr>
          </a:p>
          <a:p>
            <a:pPr algn="l"/>
            <a:r>
              <a:rPr lang="en-US" b="0" i="0" dirty="0">
                <a:solidFill>
                  <a:srgbClr val="000000"/>
                </a:solidFill>
                <a:effectLst/>
                <a:latin typeface="Segoe UI" panose="020B0502040204020203" pitchFamily="34" charset="0"/>
              </a:rPr>
              <a:t>To revert the VMs:</a:t>
            </a:r>
          </a:p>
          <a:p>
            <a:pPr algn="l">
              <a:buFont typeface="+mj-lt"/>
              <a:buAutoNum type="arabicPeriod"/>
            </a:pPr>
            <a:r>
              <a:rPr lang="en-US" b="0" i="0" dirty="0">
                <a:solidFill>
                  <a:srgbClr val="000000"/>
                </a:solidFill>
                <a:effectLst/>
                <a:latin typeface="Segoe UI" panose="020B0502040204020203" pitchFamily="34" charset="0"/>
              </a:rPr>
              <a:t>On the host computer, start </a:t>
            </a:r>
            <a:r>
              <a:rPr lang="en-US" b="1" i="0" dirty="0">
                <a:solidFill>
                  <a:srgbClr val="000000"/>
                </a:solidFill>
                <a:effectLst/>
                <a:latin typeface="Segoe UI" panose="020B0502040204020203" pitchFamily="34" charset="0"/>
              </a:rPr>
              <a:t>Microsoft Hyper-V Manager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Virtual Machines</a:t>
            </a:r>
            <a:r>
              <a:rPr lang="en-US" b="0" i="0" dirty="0">
                <a:solidFill>
                  <a:srgbClr val="000000"/>
                </a:solidFill>
                <a:effectLst/>
                <a:latin typeface="Segoe UI" panose="020B0502040204020203" pitchFamily="34" charset="0"/>
              </a:rPr>
              <a:t> list, right-click or access the context menu for </a:t>
            </a:r>
            <a:r>
              <a:rPr lang="en-US" b="1" i="0" dirty="0">
                <a:solidFill>
                  <a:srgbClr val="000000"/>
                </a:solidFill>
                <a:effectLst/>
                <a:latin typeface="Segoe UI" panose="020B0502040204020203" pitchFamily="34" charset="0"/>
              </a:rPr>
              <a:t>SEA-SRV3</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Revert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Revert Virtual Machine</a:t>
            </a:r>
            <a:r>
              <a:rPr lang="en-US" b="0" i="0" dirty="0">
                <a:solidFill>
                  <a:srgbClr val="000000"/>
                </a:solidFill>
                <a:effectLst/>
                <a:latin typeface="Segoe UI" panose="020B0502040204020203" pitchFamily="34" charset="0"/>
              </a:rPr>
              <a:t> dialog box, select </a:t>
            </a:r>
            <a:r>
              <a:rPr lang="en-US" b="1" i="0" dirty="0">
                <a:solidFill>
                  <a:srgbClr val="000000"/>
                </a:solidFill>
                <a:effectLst/>
                <a:latin typeface="Segoe UI" panose="020B0502040204020203" pitchFamily="34" charset="0"/>
              </a:rPr>
              <a:t>Revert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Repeat steps 2 and 3 for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,and </a:t>
            </a:r>
            <a:r>
              <a:rPr lang="en-US" b="1" i="0" dirty="0">
                <a:solidFill>
                  <a:srgbClr val="000000"/>
                </a:solidFill>
                <a:effectLst/>
                <a:latin typeface="Segoe UI" panose="020B0502040204020203" pitchFamily="34" charset="0"/>
              </a:rPr>
              <a:t>SEA-DC1</a:t>
            </a:r>
            <a:r>
              <a:rPr lang="en-US" b="0" i="0" dirty="0">
                <a:solidFill>
                  <a:srgbClr val="000000"/>
                </a:solidFill>
                <a:effectLst/>
                <a:latin typeface="Segoe UI" panose="020B0502040204020203" pitchFamily="34" charset="0"/>
              </a:rPr>
              <a:t>.</a:t>
            </a:r>
          </a:p>
        </p:txBody>
      </p:sp>
    </p:spTree>
    <p:extLst>
      <p:ext uri="{BB962C8B-B14F-4D97-AF65-F5344CB8AC3E}">
        <p14:creationId xmlns:p14="http://schemas.microsoft.com/office/powerpoint/2010/main" val="2358987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kern="1200" baseline="0" dirty="0">
                <a:solidFill>
                  <a:schemeClr val="tx1"/>
                </a:solidFill>
                <a:effectLst/>
                <a:latin typeface="Segoe UI" panose="020B0502040204020203" pitchFamily="34" charset="0"/>
                <a:ea typeface="+mn-ea"/>
                <a:cs typeface="+mn-cs"/>
              </a:rPr>
              <a:t>Describe the considerations for using backup and restore programs for volumes that are being deduplicated.</a:t>
            </a:r>
          </a:p>
          <a:p>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pPr/>
              <a:t>52</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4703913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CA"/>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dirty="0"/>
          </a:p>
        </p:txBody>
      </p:sp>
      <p:sp>
        <p:nvSpPr>
          <p:cNvPr id="7" name="Date Placeholder 6">
            <a:extLst>
              <a:ext uri="{FF2B5EF4-FFF2-40B4-BE49-F238E27FC236}">
                <a16:creationId xmlns:a16="http://schemas.microsoft.com/office/drawing/2014/main" id="{CD14501E-5322-4310-A770-661D974BB0E9}"/>
              </a:ext>
            </a:extLst>
          </p:cNvPr>
          <p:cNvSpPr>
            <a:spLocks noGrp="1"/>
          </p:cNvSpPr>
          <p:nvPr>
            <p:ph type="dt" idx="1"/>
          </p:nvPr>
        </p:nvSpPr>
        <p:spPr/>
        <p:txBody>
          <a:bodyPr/>
          <a:lstStyle/>
          <a:p>
            <a:r>
              <a:rPr lang="en-US"/>
              <a:t>4: File Servers and Storage Management in Windows Server</a:t>
            </a:r>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40654979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B4008EB6-D09E-4580-8CD6-DDB14511944F}" type="slidenum">
              <a:rPr lang="en-US" smtClean="0"/>
              <a:pPr/>
              <a:t>54</a:t>
            </a:fld>
            <a:endParaRPr lang="en-US" dirty="0"/>
          </a:p>
        </p:txBody>
      </p:sp>
      <p:sp>
        <p:nvSpPr>
          <p:cNvPr id="5" name="Footer Placeholder 4"/>
          <p:cNvSpPr>
            <a:spLocks noGrp="1"/>
          </p:cNvSpPr>
          <p:nvPr>
            <p:ph type="ftr" sz="quarter" idx="4"/>
          </p:nvPr>
        </p:nvSpPr>
        <p:spPr/>
        <p:txBody>
          <a:bodyPr/>
          <a:lstStyle/>
          <a:p>
            <a:r>
              <a:rPr lang="en-GB" noProof="0"/>
              <a:t>© Microsoft Corporation.</a:t>
            </a:r>
            <a:endParaRPr lang="en-US" dirty="0"/>
          </a:p>
        </p:txBody>
      </p:sp>
      <p:sp>
        <p:nvSpPr>
          <p:cNvPr id="6" name="Date Placeholder 5"/>
          <p:cNvSpPr>
            <a:spLocks noGrp="1"/>
          </p:cNvSpPr>
          <p:nvPr>
            <p:ph type="dt" idx="1"/>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p:nvPr>
        </p:nvSpPr>
        <p:spPr/>
        <p:txBody>
          <a:bodyPr/>
          <a:lstStyle/>
          <a:p>
            <a:r>
              <a:rPr lang="en-US"/>
              <a:t>WS-011 Windows Server 2019 Administration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8530504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Lesson overview</a:t>
            </a:r>
          </a:p>
          <a:p>
            <a:endParaRPr lang="en-US" dirty="0"/>
          </a:p>
        </p:txBody>
      </p:sp>
      <p:sp>
        <p:nvSpPr>
          <p:cNvPr id="4" name="Slide Number Placeholder 3"/>
          <p:cNvSpPr>
            <a:spLocks noGrp="1"/>
          </p:cNvSpPr>
          <p:nvPr>
            <p:ph type="sldNum" sz="quarter" idx="5"/>
          </p:nvPr>
        </p:nvSpPr>
        <p:spPr/>
        <p:txBody>
          <a:bodyPr/>
          <a:lstStyle/>
          <a:p>
            <a:pPr lvl="0"/>
            <a:fld id="{8507DC7E-BC41-4478-BA30-CBCC3A644F0A}" type="slidenum">
              <a:rPr lang="en-US" noProof="0" smtClean="0"/>
              <a:pPr lvl="0"/>
              <a:t>55</a:t>
            </a:fld>
            <a:endParaRPr lang="en-US" noProof="0" dirty="0"/>
          </a:p>
        </p:txBody>
      </p:sp>
      <p:sp>
        <p:nvSpPr>
          <p:cNvPr id="2" name="Date Placeholder 1"/>
          <p:cNvSpPr>
            <a:spLocks noGrp="1"/>
          </p:cNvSpPr>
          <p:nvPr>
            <p:ph type="dt" idx="10"/>
          </p:nvPr>
        </p:nvSpPr>
        <p:spPr/>
        <p:txBody>
          <a:bodyPr/>
          <a:lstStyle/>
          <a:p>
            <a:r>
              <a:rPr lang="en-US"/>
              <a:t>4: File Servers and Storage Management in Windows Server</a:t>
            </a:r>
            <a:endParaRPr lang="en-US" dirty="0"/>
          </a:p>
        </p:txBody>
      </p:sp>
      <p:sp>
        <p:nvSpPr>
          <p:cNvPr id="5" name="Footer Placeholder 4"/>
          <p:cNvSpPr>
            <a:spLocks noGrp="1"/>
          </p:cNvSpPr>
          <p:nvPr>
            <p:ph type="ftr" sz="quarter" idx="11"/>
          </p:nvPr>
        </p:nvSpPr>
        <p:spPr/>
        <p:txBody>
          <a:bodyPr/>
          <a:lstStyle/>
          <a:p>
            <a:r>
              <a:rPr lang="en-GB" noProof="0"/>
              <a:t>© Microsoft Corporation.</a:t>
            </a:r>
            <a:endParaRPr lang="en-US" dirty="0"/>
          </a:p>
        </p:txBody>
      </p:sp>
      <p:sp>
        <p:nvSpPr>
          <p:cNvPr id="6" name="Header Placeholder 5"/>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3584516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Highlight that internet small computer system interface (iSCSI) storage area networks (SANs) typically are easier to implement than </a:t>
            </a:r>
            <a:r>
              <a:rPr lang="en-US" b="0" i="0" dirty="0" err="1">
                <a:solidFill>
                  <a:srgbClr val="000000"/>
                </a:solidFill>
                <a:effectLst/>
                <a:latin typeface="Segoe UI" panose="020B0502040204020203" pitchFamily="34" charset="0"/>
              </a:rPr>
              <a:t>Fibre</a:t>
            </a:r>
            <a:r>
              <a:rPr lang="en-US" b="0" i="0" dirty="0">
                <a:solidFill>
                  <a:srgbClr val="000000"/>
                </a:solidFill>
                <a:effectLst/>
                <a:latin typeface="Segoe UI" panose="020B0502040204020203" pitchFamily="34" charset="0"/>
              </a:rPr>
              <a:t> Channel SANs. However, because iSCSI uses the standard IP network and network devices, you don't need special skills to deploy the network infrastructure. If your storage device has many disks, and multiple servers connect to the SAN, you still need to plan your deployment carefully. </a:t>
            </a:r>
            <a:endParaRPr lang="en-US" dirty="0"/>
          </a:p>
        </p:txBody>
      </p:sp>
      <p:sp>
        <p:nvSpPr>
          <p:cNvPr id="4" name="Slide Number Placeholder 3"/>
          <p:cNvSpPr>
            <a:spLocks noGrp="1"/>
          </p:cNvSpPr>
          <p:nvPr>
            <p:ph type="sldNum" sz="quarter" idx="10"/>
          </p:nvPr>
        </p:nvSpPr>
        <p:spPr/>
        <p:txBody>
          <a:bodyPr/>
          <a:lstStyle/>
          <a:p>
            <a:fld id="{4D897E36-1D40-423F-850C-18CB2962342D}" type="slidenum">
              <a:rPr lang="en-US" smtClean="0"/>
              <a:pPr/>
              <a:t>56</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p:sp>
    </p:spTree>
    <p:extLst>
      <p:ext uri="{BB962C8B-B14F-4D97-AF65-F5344CB8AC3E}">
        <p14:creationId xmlns:p14="http://schemas.microsoft.com/office/powerpoint/2010/main" val="25195514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D897E36-1D40-423F-850C-18CB2962342D}" type="slidenum">
              <a:rPr lang="en-US" smtClean="0"/>
              <a:pPr/>
              <a:t>57</a:t>
            </a:fld>
            <a:endParaRPr lang="en-US" dirty="0"/>
          </a:p>
        </p:txBody>
      </p:sp>
      <p:sp>
        <p:nvSpPr>
          <p:cNvPr id="2" name="Date Placeholder 1"/>
          <p:cNvSpPr>
            <a:spLocks noGrp="1"/>
          </p:cNvSpPr>
          <p:nvPr>
            <p:ph type="dt" idx="11"/>
          </p:nvPr>
        </p:nvSpPr>
        <p:spPr/>
        <p:txBody>
          <a:bodyPr/>
          <a:lstStyle/>
          <a:p>
            <a:r>
              <a:rPr lang="en-US"/>
              <a:t>4: File Servers and Storage Management in Windows Server</a:t>
            </a:r>
            <a:endParaRPr lang="en-US" dirty="0"/>
          </a:p>
        </p:txBody>
      </p:sp>
      <p:sp>
        <p:nvSpPr>
          <p:cNvPr id="3" name="Footer Placeholder 2"/>
          <p:cNvSpPr>
            <a:spLocks noGrp="1"/>
          </p:cNvSpPr>
          <p:nvPr>
            <p:ph type="ftr" sz="quarter" idx="12"/>
          </p:nvPr>
        </p:nvSpPr>
        <p:spPr/>
        <p:txBody>
          <a:bodyPr/>
          <a:lstStyle/>
          <a:p>
            <a:r>
              <a:rPr lang="en-GB" noProof="0"/>
              <a:t>© Microsoft Corporation.</a:t>
            </a:r>
            <a:endParaRPr lang="en-US" dirty="0"/>
          </a:p>
        </p:txBody>
      </p:sp>
      <p:sp>
        <p:nvSpPr>
          <p:cNvPr id="7" name="Header Placeholder 6"/>
          <p:cNvSpPr>
            <a:spLocks noGrp="1"/>
          </p:cNvSpPr>
          <p:nvPr>
            <p:ph type="hdr" sz="quarter" idx="13"/>
          </p:nvPr>
        </p:nvSpPr>
        <p:spPr/>
        <p:txBody>
          <a:bodyPr/>
          <a:lstStyle/>
          <a:p>
            <a:r>
              <a:rPr lang="en-US"/>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r>
              <a:rPr lang="en-US" b="0" i="0" dirty="0">
                <a:solidFill>
                  <a:srgbClr val="000000"/>
                </a:solidFill>
                <a:effectLst/>
                <a:latin typeface="Segoe UI" panose="020B0502040204020203" pitchFamily="34" charset="0"/>
              </a:rPr>
              <a:t>Use the slide illustration to explain how an iSCSI initiator connects to an iSCSI target.</a:t>
            </a:r>
            <a:endParaRPr lang="en-US" dirty="0"/>
          </a:p>
        </p:txBody>
      </p:sp>
    </p:spTree>
    <p:extLst>
      <p:ext uri="{BB962C8B-B14F-4D97-AF65-F5344CB8AC3E}">
        <p14:creationId xmlns:p14="http://schemas.microsoft.com/office/powerpoint/2010/main" val="23161234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kern="1200" baseline="0" dirty="0">
                <a:solidFill>
                  <a:schemeClr val="tx1"/>
                </a:solidFill>
                <a:effectLst/>
                <a:latin typeface="Segoe UI" panose="020B0502040204020203" pitchFamily="34" charset="0"/>
                <a:ea typeface="+mn-ea"/>
                <a:cs typeface="+mn-cs"/>
              </a:rPr>
              <a:t>Provide an overview of the Internet Small Computer System Interface (iSCSI) Target Server, and the features that are available in Windows Server.</a:t>
            </a:r>
          </a:p>
          <a:p>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p:txBody>
      </p:sp>
      <p:sp>
        <p:nvSpPr>
          <p:cNvPr id="4" name="Slide Number Placeholder 3"/>
          <p:cNvSpPr>
            <a:spLocks noGrp="1"/>
          </p:cNvSpPr>
          <p:nvPr>
            <p:ph type="sldNum" sz="quarter" idx="10"/>
          </p:nvPr>
        </p:nvSpPr>
        <p:spPr/>
        <p:txBody>
          <a:bodyPr/>
          <a:lstStyle/>
          <a:p>
            <a:fld id="{A6D7C007-FA16-4EDB-B09E-A1E1846AC815}" type="slidenum">
              <a:rPr lang="en-IN" smtClean="0"/>
              <a:pPr/>
              <a:t>58</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1254815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B4008EB6-D09E-4580-8CD6-DDB14511944F}" type="slidenum">
              <a:rPr lang="en-US" smtClean="0"/>
              <a:pPr/>
              <a:t>59</a:t>
            </a:fld>
            <a:endParaRPr lang="en-US" dirty="0"/>
          </a:p>
        </p:txBody>
      </p:sp>
      <p:sp>
        <p:nvSpPr>
          <p:cNvPr id="5" name="Footer Placeholder 4"/>
          <p:cNvSpPr>
            <a:spLocks noGrp="1"/>
          </p:cNvSpPr>
          <p:nvPr>
            <p:ph type="ftr" sz="quarter" idx="4"/>
          </p:nvPr>
        </p:nvSpPr>
        <p:spPr/>
        <p:txBody>
          <a:bodyPr/>
          <a:lstStyle/>
          <a:p>
            <a:r>
              <a:rPr lang="en-GB" noProof="0"/>
              <a:t>© Microsoft Corporation.</a:t>
            </a:r>
            <a:endParaRPr lang="en-US" dirty="0"/>
          </a:p>
        </p:txBody>
      </p:sp>
      <p:sp>
        <p:nvSpPr>
          <p:cNvPr id="6" name="Date Placeholder 5"/>
          <p:cNvSpPr>
            <a:spLocks noGrp="1"/>
          </p:cNvSpPr>
          <p:nvPr>
            <p:ph type="dt" idx="1"/>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p:nvPr>
        </p:nvSpPr>
        <p:spPr/>
        <p:txBody>
          <a:bodyPr/>
          <a:lstStyle/>
          <a:p>
            <a:r>
              <a:rPr lang="en-US"/>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15150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Provide an overview of the available file systems in Windows operating systems:</a:t>
            </a:r>
          </a:p>
          <a:p>
            <a:pPr marL="171450" indent="-171450">
              <a:buFont typeface="Arial" panose="020B0604020202020204" pitchFamily="34" charset="0"/>
              <a:buChar char="•"/>
            </a:pPr>
            <a:r>
              <a:rPr lang="en-US" dirty="0"/>
              <a:t>file allocation table (FAT)</a:t>
            </a:r>
          </a:p>
          <a:p>
            <a:pPr marL="171450" indent="-171450">
              <a:buFont typeface="Arial" panose="020B0604020202020204" pitchFamily="34" charset="0"/>
              <a:buChar char="•"/>
            </a:pPr>
            <a:r>
              <a:rPr lang="en-US" dirty="0"/>
              <a:t>NT file system (NTFS)</a:t>
            </a:r>
          </a:p>
          <a:p>
            <a:pPr marL="171450" indent="-171450">
              <a:buFont typeface="Arial" panose="020B0604020202020204" pitchFamily="34" charset="0"/>
              <a:buChar char="•"/>
            </a:pPr>
            <a:r>
              <a:rPr lang="en-US" dirty="0"/>
              <a:t>Resilient File System (</a:t>
            </a:r>
            <a:r>
              <a:rPr lang="en-US" dirty="0" err="1"/>
              <a:t>ReFS</a:t>
            </a:r>
            <a:r>
              <a:rPr lang="en-US" dirty="0"/>
              <a:t>)</a:t>
            </a:r>
          </a:p>
          <a:p>
            <a:r>
              <a:rPr lang="en-US" dirty="0"/>
              <a:t>In particular, be sure to explain that Windows Server 2012 introduced </a:t>
            </a:r>
            <a:r>
              <a:rPr lang="en-US" dirty="0" err="1"/>
              <a:t>ReFS</a:t>
            </a:r>
            <a:r>
              <a:rPr lang="en-US" dirty="0"/>
              <a:t> to ensure that error verification and correction was still possible on very large volumes.</a:t>
            </a:r>
          </a:p>
          <a:p>
            <a:r>
              <a:rPr lang="en-US" dirty="0"/>
              <a:t>Discuss when you would use which file system, but stress that </a:t>
            </a:r>
            <a:r>
              <a:rPr lang="en-US" dirty="0" err="1"/>
              <a:t>ReFS</a:t>
            </a:r>
            <a:r>
              <a:rPr lang="en-US" dirty="0"/>
              <a:t> currently is the best solution for servers because it provides better error checking, better reliability, and less corruption.</a:t>
            </a:r>
          </a:p>
        </p:txBody>
      </p:sp>
      <p:sp>
        <p:nvSpPr>
          <p:cNvPr id="4" name="Slide Number Placeholder 3"/>
          <p:cNvSpPr>
            <a:spLocks noGrp="1"/>
          </p:cNvSpPr>
          <p:nvPr>
            <p:ph type="sldNum" sz="quarter" idx="10"/>
          </p:nvPr>
        </p:nvSpPr>
        <p:spPr/>
        <p:txBody>
          <a:bodyPr/>
          <a:lstStyle/>
          <a:p>
            <a:fld id="{270CB3FC-906A-4376-B1C9-3FE0C6721D12}" type="slidenum">
              <a:rPr lang="en-US" smtClean="0"/>
              <a:pPr/>
              <a:t>6</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dirty="0"/>
              <a:t>WS-011 Windows Server 2019 Administration</a:t>
            </a:r>
          </a:p>
        </p:txBody>
      </p:sp>
      <p:sp>
        <p:nvSpPr>
          <p:cNvPr id="12" name="Slide Image Placeholder 11">
            <a:extLst>
              <a:ext uri="{FF2B5EF4-FFF2-40B4-BE49-F238E27FC236}">
                <a16:creationId xmlns:a16="http://schemas.microsoft.com/office/drawing/2014/main" id="{20C17A14-B5E6-496D-B089-DF23948479D8}"/>
              </a:ext>
            </a:extLst>
          </p:cNvPr>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4857331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kern="1200" baseline="0" dirty="0">
                <a:solidFill>
                  <a:schemeClr val="tx1"/>
                </a:solidFill>
                <a:effectLst/>
                <a:latin typeface="Segoe UI" panose="020B0502040204020203" pitchFamily="34" charset="0"/>
                <a:ea typeface="+mn-ea"/>
                <a:cs typeface="+mn-cs"/>
              </a:rPr>
              <a:t>Explain the need to create zones with Internet Storage Name Service (</a:t>
            </a:r>
            <a:r>
              <a:rPr lang="en-US" sz="1000" b="0" kern="1200" baseline="0" dirty="0" err="1">
                <a:solidFill>
                  <a:schemeClr val="tx1"/>
                </a:solidFill>
                <a:effectLst/>
                <a:latin typeface="Segoe UI" panose="020B0502040204020203" pitchFamily="34" charset="0"/>
                <a:ea typeface="+mn-ea"/>
                <a:cs typeface="+mn-cs"/>
              </a:rPr>
              <a:t>iSNS</a:t>
            </a:r>
            <a:r>
              <a:rPr lang="en-US" sz="1000" b="0" kern="1200" baseline="0" dirty="0">
                <a:solidFill>
                  <a:schemeClr val="tx1"/>
                </a:solidFill>
                <a:effectLst/>
                <a:latin typeface="Segoe UI" panose="020B0502040204020203" pitchFamily="34" charset="0"/>
                <a:ea typeface="+mn-ea"/>
                <a:cs typeface="+mn-cs"/>
              </a:rPr>
              <a:t>). You can use Domain Name System (DNS) as a comparison. Explain the two high-availability technologies of iSCSI, and when to use Data Center Bridging.</a:t>
            </a:r>
            <a:endParaRPr lang="en-IN" dirty="0"/>
          </a:p>
        </p:txBody>
      </p:sp>
      <p:sp>
        <p:nvSpPr>
          <p:cNvPr id="4" name="Slide Number Placeholder 3"/>
          <p:cNvSpPr>
            <a:spLocks noGrp="1"/>
          </p:cNvSpPr>
          <p:nvPr>
            <p:ph type="sldNum" sz="quarter" idx="10"/>
          </p:nvPr>
        </p:nvSpPr>
        <p:spPr/>
        <p:txBody>
          <a:bodyPr/>
          <a:lstStyle/>
          <a:p>
            <a:fld id="{A6D7C007-FA16-4EDB-B09E-A1E1846AC815}" type="slidenum">
              <a:rPr lang="en-IN" smtClean="0"/>
              <a:pPr/>
              <a:t>60</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1523260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Discuss the primary factors to consider for Internet Small Computer System Interface (iSCSI) deployments based on the information in the Student Handbook. Explain the alternative solutions and ask students if they can think of scenarios in which they would use each alternative solution. Some examples include:</a:t>
            </a:r>
          </a:p>
          <a:p>
            <a:pPr algn="l">
              <a:buFont typeface="Arial" panose="020B0604020202020204" pitchFamily="34" charset="0"/>
              <a:buChar char="•"/>
            </a:pPr>
            <a:r>
              <a:rPr lang="en-US" b="0" i="0" dirty="0">
                <a:solidFill>
                  <a:srgbClr val="000000"/>
                </a:solidFill>
                <a:effectLst/>
                <a:latin typeface="Segoe UI" panose="020B0502040204020203" pitchFamily="34" charset="0"/>
              </a:rPr>
              <a:t>A stock and bond trading organization. Performance is the primary concern because fractions of a second can cause significant financial losses. For this </a:t>
            </a:r>
            <a:r>
              <a:rPr lang="en-US" b="0" i="0" dirty="0" err="1">
                <a:solidFill>
                  <a:srgbClr val="000000"/>
                </a:solidFill>
                <a:effectLst/>
                <a:latin typeface="Segoe UI" panose="020B0502040204020203" pitchFamily="34" charset="0"/>
              </a:rPr>
              <a:t>ssituation</a:t>
            </a:r>
            <a:r>
              <a:rPr lang="en-US" b="0" i="0" dirty="0">
                <a:solidFill>
                  <a:srgbClr val="000000"/>
                </a:solidFill>
                <a:effectLst/>
                <a:latin typeface="Segoe UI" panose="020B0502040204020203" pitchFamily="34" charset="0"/>
              </a:rPr>
              <a:t> InfiniBand would be the appropriate solution.</a:t>
            </a:r>
          </a:p>
          <a:p>
            <a:pPr algn="l">
              <a:buFont typeface="Arial" panose="020B0604020202020204" pitchFamily="34" charset="0"/>
              <a:buChar char="•"/>
            </a:pPr>
            <a:r>
              <a:rPr lang="en-US" b="0" i="0" dirty="0">
                <a:solidFill>
                  <a:srgbClr val="000000"/>
                </a:solidFill>
                <a:effectLst/>
                <a:latin typeface="Segoe UI" panose="020B0502040204020203" pitchFamily="34" charset="0"/>
              </a:rPr>
              <a:t>Existing </a:t>
            </a:r>
            <a:r>
              <a:rPr lang="en-US" b="0" i="0" dirty="0" err="1">
                <a:solidFill>
                  <a:srgbClr val="000000"/>
                </a:solidFill>
                <a:effectLst/>
                <a:latin typeface="Segoe UI" panose="020B0502040204020203" pitchFamily="34" charset="0"/>
              </a:rPr>
              <a:t>Fibre</a:t>
            </a:r>
            <a:r>
              <a:rPr lang="en-US" b="0" i="0" dirty="0">
                <a:solidFill>
                  <a:srgbClr val="000000"/>
                </a:solidFill>
                <a:effectLst/>
                <a:latin typeface="Segoe UI" panose="020B0502040204020203" pitchFamily="34" charset="0"/>
              </a:rPr>
              <a:t> Channel in organizations that want to use Ethernet in the future. </a:t>
            </a:r>
            <a:r>
              <a:rPr lang="en-US" b="0" i="0" dirty="0" err="1">
                <a:solidFill>
                  <a:srgbClr val="000000"/>
                </a:solidFill>
                <a:effectLst/>
                <a:latin typeface="Segoe UI" panose="020B0502040204020203" pitchFamily="34" charset="0"/>
              </a:rPr>
              <a:t>Fibre</a:t>
            </a:r>
            <a:r>
              <a:rPr lang="en-US" b="0" i="0" dirty="0">
                <a:solidFill>
                  <a:srgbClr val="000000"/>
                </a:solidFill>
                <a:effectLst/>
                <a:latin typeface="Segoe UI" panose="020B0502040204020203" pitchFamily="34" charset="0"/>
              </a:rPr>
              <a:t> Channel over Ethernet is the appropriate solution.</a:t>
            </a:r>
          </a:p>
          <a:p>
            <a:pPr algn="l">
              <a:buFont typeface="Arial" panose="020B0604020202020204" pitchFamily="34" charset="0"/>
              <a:buChar char="•"/>
            </a:pPr>
            <a:r>
              <a:rPr lang="en-US" b="0" i="0" dirty="0">
                <a:solidFill>
                  <a:srgbClr val="000000"/>
                </a:solidFill>
                <a:effectLst/>
                <a:latin typeface="Segoe UI" panose="020B0502040204020203" pitchFamily="34" charset="0"/>
              </a:rPr>
              <a:t>A new datacenter. Performance is a key factor, but if the budget doesn't have enough room for InfiniBand, </a:t>
            </a:r>
            <a:r>
              <a:rPr lang="en-US" b="0" i="0" dirty="0" err="1">
                <a:solidFill>
                  <a:srgbClr val="000000"/>
                </a:solidFill>
                <a:effectLst/>
                <a:latin typeface="Segoe UI" panose="020B0502040204020203" pitchFamily="34" charset="0"/>
              </a:rPr>
              <a:t>Fibre</a:t>
            </a:r>
            <a:r>
              <a:rPr lang="en-US" b="0" i="0" dirty="0">
                <a:solidFill>
                  <a:srgbClr val="000000"/>
                </a:solidFill>
                <a:effectLst/>
                <a:latin typeface="Segoe UI" panose="020B0502040204020203" pitchFamily="34" charset="0"/>
              </a:rPr>
              <a:t> Channel is the appropriate solution.</a:t>
            </a:r>
          </a:p>
        </p:txBody>
      </p:sp>
      <p:sp>
        <p:nvSpPr>
          <p:cNvPr id="4" name="Slide Number Placeholder 3"/>
          <p:cNvSpPr>
            <a:spLocks noGrp="1"/>
          </p:cNvSpPr>
          <p:nvPr>
            <p:ph type="sldNum" sz="quarter" idx="10"/>
          </p:nvPr>
        </p:nvSpPr>
        <p:spPr/>
        <p:txBody>
          <a:bodyPr/>
          <a:lstStyle/>
          <a:p>
            <a:fld id="{4D897E36-1D40-423F-850C-18CB2962342D}" type="slidenum">
              <a:rPr lang="en-US" smtClean="0"/>
              <a:pPr/>
              <a:t>61</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4506881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D7C007-FA16-4EDB-B09E-A1E1846AC815}" type="slidenum">
              <a:rPr lang="en-IN" smtClean="0"/>
              <a:pPr/>
              <a:t>62</a:t>
            </a:fld>
            <a:endParaRPr lang="en-IN"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22" name="Slide Image Placeholder 21"/>
          <p:cNvSpPr>
            <a:spLocks noGrp="1" noRot="1" noChangeAspect="1"/>
          </p:cNvSpPr>
          <p:nvPr>
            <p:ph type="sldImg"/>
          </p:nvPr>
        </p:nvSpPr>
        <p:spPr/>
      </p:sp>
      <p:sp>
        <p:nvSpPr>
          <p:cNvPr id="23" name="Notes Placeholder 2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5366721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D7C007-FA16-4EDB-B09E-A1E1846AC815}" type="slidenum">
              <a:rPr lang="en-IN" smtClean="0"/>
              <a:pPr/>
              <a:t>63</a:t>
            </a:fld>
            <a:endParaRPr lang="en-IN" dirty="0"/>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Preparation Steps</a:t>
            </a:r>
          </a:p>
          <a:p>
            <a:pPr algn="l"/>
            <a:r>
              <a:rPr lang="en-US" b="0" i="0" dirty="0">
                <a:solidFill>
                  <a:srgbClr val="000000"/>
                </a:solidFill>
                <a:effectLst/>
                <a:latin typeface="Segoe UI" panose="020B0502040204020203" pitchFamily="34" charset="0"/>
              </a:rPr>
              <a:t>To prepare for this demonstration:</a:t>
            </a:r>
          </a:p>
          <a:p>
            <a:pPr algn="l">
              <a:buFont typeface="+mj-lt"/>
              <a:buAutoNum type="arabicPeriod"/>
            </a:pPr>
            <a:r>
              <a:rPr lang="en-US" b="0" i="0" dirty="0">
                <a:solidFill>
                  <a:srgbClr val="000000"/>
                </a:solidFill>
                <a:effectLst/>
                <a:latin typeface="Segoe UI" panose="020B0502040204020203" pitchFamily="34" charset="0"/>
              </a:rPr>
              <a:t>If necessary, start </a:t>
            </a:r>
            <a:r>
              <a:rPr lang="en-US" b="1" i="0" dirty="0">
                <a:solidFill>
                  <a:srgbClr val="000000"/>
                </a:solidFill>
                <a:effectLst/>
                <a:latin typeface="Segoe UI" panose="020B0502040204020203" pitchFamily="34" charset="0"/>
              </a:rPr>
              <a:t>WS-011T00A-SEA-DC1</a:t>
            </a:r>
            <a:r>
              <a:rPr lang="en-US" b="0" i="0" dirty="0">
                <a:solidFill>
                  <a:srgbClr val="000000"/>
                </a:solidFill>
                <a:effectLst/>
                <a:latin typeface="Segoe UI" panose="020B0502040204020203" pitchFamily="34" charset="0"/>
              </a:rPr>
              <a:t>, </a:t>
            </a:r>
            <a:r>
              <a:rPr lang="en-US" b="1" i="0" dirty="0">
                <a:solidFill>
                  <a:srgbClr val="000000"/>
                </a:solidFill>
                <a:effectLst/>
                <a:latin typeface="Segoe UI" panose="020B0502040204020203" pitchFamily="34" charset="0"/>
              </a:rPr>
              <a:t>WS-011T00A-SEA-ADM1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WS-011T00A-SEA -SVR3</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Sign in to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with the username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and the password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a:t>
            </a:r>
          </a:p>
          <a:p>
            <a:pPr algn="l">
              <a:buFont typeface="+mj-lt"/>
              <a:buAutoNum type="arabicPeriod"/>
            </a:pPr>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Demonstration detailed steps</a:t>
            </a:r>
          </a:p>
          <a:p>
            <a:pPr algn="l"/>
            <a:endParaRPr lang="en-US" b="1"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Add iSCSI Target Server role services on SEA-ADM1 and SEA-SVR3 and prepare disks on SEA-SVR3</a:t>
            </a: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on the taskbar, right-click or access the context menu for the </a:t>
            </a:r>
            <a:r>
              <a:rPr lang="en-US" b="1" i="0" dirty="0">
                <a:solidFill>
                  <a:srgbClr val="000000"/>
                </a:solidFill>
                <a:effectLst/>
                <a:latin typeface="Segoe UI" panose="020B0502040204020203" pitchFamily="34" charset="0"/>
              </a:rPr>
              <a:t>Windows</a:t>
            </a:r>
            <a:r>
              <a:rPr lang="en-US" b="0" i="0" dirty="0">
                <a:solidFill>
                  <a:srgbClr val="000000"/>
                </a:solidFill>
                <a:effectLst/>
                <a:latin typeface="Segoe UI" panose="020B0502040204020203" pitchFamily="34" charset="0"/>
              </a:rPr>
              <a:t> key, and then select </a:t>
            </a:r>
            <a:r>
              <a:rPr lang="en-US" b="1" i="0" dirty="0">
                <a:solidFill>
                  <a:srgbClr val="000000"/>
                </a:solidFill>
                <a:effectLst/>
                <a:latin typeface="Segoe UI" panose="020B0502040204020203" pitchFamily="34" charset="0"/>
              </a:rPr>
              <a:t>Windows PowerShell (Admin)</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Administrator: Windows PowerShell</a:t>
            </a:r>
            <a:r>
              <a:rPr lang="en-US" b="0" i="0" dirty="0">
                <a:solidFill>
                  <a:srgbClr val="000000"/>
                </a:solidFill>
                <a:effectLst/>
                <a:latin typeface="Segoe UI" panose="020B0502040204020203" pitchFamily="34" charset="0"/>
              </a:rPr>
              <a:t> window, enter the following command, and then select Enter:</a:t>
            </a:r>
          </a:p>
          <a:p>
            <a:r>
              <a:rPr lang="en-US" dirty="0">
                <a:solidFill>
                  <a:srgbClr val="0101FD"/>
                </a:solidFill>
                <a:effectLst/>
              </a:rPr>
              <a:t>Invoke-Command</a:t>
            </a:r>
            <a:r>
              <a:rPr lang="en-US" dirty="0">
                <a:effectLst/>
              </a:rPr>
              <a:t> -</a:t>
            </a:r>
            <a:r>
              <a:rPr lang="en-US" dirty="0" err="1">
                <a:effectLst/>
              </a:rPr>
              <a:t>ComputerName</a:t>
            </a:r>
            <a:r>
              <a:rPr lang="en-US" dirty="0">
                <a:effectLst/>
              </a:rPr>
              <a:t> SEA-ADM1, SEA-SVR3 -</a:t>
            </a:r>
            <a:r>
              <a:rPr lang="en-US" dirty="0" err="1">
                <a:effectLst/>
              </a:rPr>
              <a:t>ScriptBlock</a:t>
            </a:r>
            <a:r>
              <a:rPr lang="en-US" dirty="0">
                <a:effectLst/>
              </a:rPr>
              <a:t> {Install-</a:t>
            </a:r>
            <a:r>
              <a:rPr lang="en-US" dirty="0" err="1">
                <a:effectLst/>
              </a:rPr>
              <a:t>WindowsFeature</a:t>
            </a:r>
            <a:r>
              <a:rPr lang="en-US" dirty="0">
                <a:effectLst/>
              </a:rPr>
              <a:t> –Name FS-</a:t>
            </a:r>
            <a:r>
              <a:rPr lang="en-US" dirty="0" err="1">
                <a:effectLst/>
              </a:rPr>
              <a:t>iSCSITarget</a:t>
            </a:r>
            <a:r>
              <a:rPr lang="en-US" dirty="0">
                <a:effectLst/>
              </a:rPr>
              <a:t>-Server –</a:t>
            </a:r>
            <a:r>
              <a:rPr lang="en-US" dirty="0" err="1">
                <a:effectLst/>
              </a:rPr>
              <a:t>IncludeManagementTools</a:t>
            </a:r>
            <a:r>
              <a:rPr lang="en-US" dirty="0">
                <a:effectLst/>
              </a:rPr>
              <a:t>} </a:t>
            </a:r>
          </a:p>
          <a:p>
            <a:pPr algn="l">
              <a:buFont typeface="+mj-lt"/>
              <a:buAutoNum type="arabicPeriod" startAt="3"/>
            </a:pPr>
            <a:r>
              <a:rPr lang="en-US" b="0" i="0" dirty="0">
                <a:solidFill>
                  <a:srgbClr val="000000"/>
                </a:solidFill>
                <a:effectLst/>
                <a:latin typeface="Segoe UI" panose="020B0502040204020203" pitchFamily="34" charset="0"/>
              </a:rPr>
              <a:t>Wait for the iSCSI Target Server role to successfully install on both computers.</a:t>
            </a:r>
          </a:p>
          <a:p>
            <a:pPr algn="l">
              <a:buFont typeface="+mj-lt"/>
              <a:buAutoNum type="arabicPeriod" startAt="3"/>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Administrator: Windows PowerShell</a:t>
            </a:r>
            <a:r>
              <a:rPr lang="en-US" b="0" i="0" dirty="0">
                <a:solidFill>
                  <a:srgbClr val="000000"/>
                </a:solidFill>
                <a:effectLst/>
                <a:latin typeface="Segoe UI" panose="020B0502040204020203" pitchFamily="34" charset="0"/>
              </a:rPr>
              <a:t> window, enter the following command, and then select Enter:</a:t>
            </a:r>
          </a:p>
          <a:p>
            <a:r>
              <a:rPr lang="en-US" dirty="0">
                <a:solidFill>
                  <a:srgbClr val="0101FD"/>
                </a:solidFill>
                <a:effectLst/>
              </a:rPr>
              <a:t>Enter-</a:t>
            </a:r>
            <a:r>
              <a:rPr lang="en-US" dirty="0" err="1">
                <a:solidFill>
                  <a:srgbClr val="0101FD"/>
                </a:solidFill>
                <a:effectLst/>
              </a:rPr>
              <a:t>PSSession</a:t>
            </a:r>
            <a:r>
              <a:rPr lang="en-US" dirty="0">
                <a:effectLst/>
              </a:rPr>
              <a:t> -</a:t>
            </a:r>
            <a:r>
              <a:rPr lang="en-US" dirty="0" err="1">
                <a:effectLst/>
              </a:rPr>
              <a:t>ComputerName</a:t>
            </a:r>
            <a:r>
              <a:rPr lang="en-US" dirty="0">
                <a:effectLst/>
              </a:rPr>
              <a:t> SEA-SVR3 -Credential Contoso\Administrator </a:t>
            </a:r>
          </a:p>
          <a:p>
            <a:pPr algn="l">
              <a:buFont typeface="+mj-lt"/>
              <a:buAutoNum type="arabicPeriod" startAt="5"/>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Windows Security</a:t>
            </a:r>
            <a:r>
              <a:rPr lang="en-US" b="0" i="0" dirty="0">
                <a:solidFill>
                  <a:srgbClr val="000000"/>
                </a:solidFill>
                <a:effectLst/>
                <a:latin typeface="Segoe UI" panose="020B0502040204020203" pitchFamily="34" charset="0"/>
              </a:rPr>
              <a:t> pop-up window, in the </a:t>
            </a:r>
            <a:r>
              <a:rPr lang="en-US" b="1" i="0" dirty="0">
                <a:solidFill>
                  <a:srgbClr val="000000"/>
                </a:solidFill>
                <a:effectLst/>
                <a:latin typeface="Segoe UI" panose="020B0502040204020203" pitchFamily="34" charset="0"/>
              </a:rPr>
              <a:t>Password</a:t>
            </a:r>
            <a:r>
              <a:rPr lang="en-US" b="0" i="0" dirty="0">
                <a:solidFill>
                  <a:srgbClr val="000000"/>
                </a:solidFill>
                <a:effectLst/>
                <a:latin typeface="Segoe UI" panose="020B0502040204020203" pitchFamily="34" charset="0"/>
              </a:rPr>
              <a:t> field, enter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startAt="5"/>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Administrator: Windows PowerShell</a:t>
            </a:r>
            <a:r>
              <a:rPr lang="en-US" b="0" i="0" dirty="0">
                <a:solidFill>
                  <a:srgbClr val="000000"/>
                </a:solidFill>
                <a:effectLst/>
                <a:latin typeface="Segoe UI" panose="020B0502040204020203" pitchFamily="34" charset="0"/>
              </a:rPr>
              <a:t> window, enter the following command, selecting Enter after each line:</a:t>
            </a:r>
          </a:p>
          <a:p>
            <a:pPr algn="l">
              <a:buFont typeface="+mj-lt"/>
              <a:buAutoNum type="arabicPeriod" startAt="5"/>
            </a:pPr>
            <a:r>
              <a:rPr lang="en-US" b="0" i="0" dirty="0">
                <a:solidFill>
                  <a:srgbClr val="000000"/>
                </a:solidFill>
                <a:effectLst/>
                <a:latin typeface="Segoe UI" panose="020B0502040204020203" pitchFamily="34" charset="0"/>
              </a:rPr>
              <a:t>Get-Disk</a:t>
            </a:r>
          </a:p>
          <a:p>
            <a:pPr algn="l">
              <a:buFont typeface="+mj-lt"/>
              <a:buAutoNum type="arabicPeriod" startAt="5"/>
            </a:pPr>
            <a:r>
              <a:rPr lang="en-US" b="0" i="0" dirty="0">
                <a:solidFill>
                  <a:srgbClr val="000000"/>
                </a:solidFill>
                <a:effectLst/>
                <a:latin typeface="Segoe UI" panose="020B0502040204020203" pitchFamily="34" charset="0"/>
              </a:rPr>
              <a:t>Initialize-Disk -Number 1</a:t>
            </a:r>
          </a:p>
          <a:p>
            <a:pPr algn="l">
              <a:buFont typeface="+mj-lt"/>
              <a:buAutoNum type="arabicPeriod" startAt="5"/>
            </a:pPr>
            <a:r>
              <a:rPr lang="en-US" b="0" i="0" dirty="0">
                <a:solidFill>
                  <a:srgbClr val="000000"/>
                </a:solidFill>
                <a:effectLst/>
                <a:latin typeface="Segoe UI" panose="020B0502040204020203" pitchFamily="34" charset="0"/>
              </a:rPr>
              <a:t>New-Partition -</a:t>
            </a:r>
            <a:r>
              <a:rPr lang="en-US" b="0" i="0" dirty="0" err="1">
                <a:solidFill>
                  <a:srgbClr val="000000"/>
                </a:solidFill>
                <a:effectLst/>
                <a:latin typeface="Segoe UI" panose="020B0502040204020203" pitchFamily="34" charset="0"/>
              </a:rPr>
              <a:t>DiskNumber</a:t>
            </a:r>
            <a:r>
              <a:rPr lang="en-US" b="0" i="0" dirty="0">
                <a:solidFill>
                  <a:srgbClr val="000000"/>
                </a:solidFill>
                <a:effectLst/>
                <a:latin typeface="Segoe UI" panose="020B0502040204020203" pitchFamily="34" charset="0"/>
              </a:rPr>
              <a:t> 1 -</a:t>
            </a:r>
            <a:r>
              <a:rPr lang="en-US" b="0" i="0" dirty="0" err="1">
                <a:solidFill>
                  <a:srgbClr val="000000"/>
                </a:solidFill>
                <a:effectLst/>
                <a:latin typeface="Segoe UI" panose="020B0502040204020203" pitchFamily="34" charset="0"/>
              </a:rPr>
              <a:t>UseMaximumSize</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AssignDriveLetter</a:t>
            </a:r>
            <a:endParaRPr lang="en-US" b="0" i="0" dirty="0">
              <a:solidFill>
                <a:srgbClr val="000000"/>
              </a:solidFill>
              <a:effectLst/>
              <a:latin typeface="Segoe UI" panose="020B0502040204020203" pitchFamily="34" charset="0"/>
            </a:endParaRPr>
          </a:p>
          <a:p>
            <a:pPr algn="l">
              <a:buFont typeface="+mj-lt"/>
              <a:buAutoNum type="arabicPeriod" startAt="5"/>
            </a:pPr>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Determine the drive letter that is assigned.</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Administrator: Windows PowerShell</a:t>
            </a:r>
            <a:r>
              <a:rPr lang="en-US" b="0" i="0" dirty="0">
                <a:solidFill>
                  <a:srgbClr val="000000"/>
                </a:solidFill>
                <a:effectLst/>
                <a:latin typeface="Segoe UI" panose="020B0502040204020203" pitchFamily="34" charset="0"/>
              </a:rPr>
              <a:t> window, enter the following command (Where X is equal to the drive letter you made note of in step 7), and then select Enter: Format-Volume -</a:t>
            </a:r>
            <a:r>
              <a:rPr lang="en-US" b="0" i="0" dirty="0" err="1">
                <a:solidFill>
                  <a:srgbClr val="000000"/>
                </a:solidFill>
                <a:effectLst/>
                <a:latin typeface="Segoe UI" panose="020B0502040204020203" pitchFamily="34" charset="0"/>
              </a:rPr>
              <a:t>DriveLetter</a:t>
            </a:r>
            <a:r>
              <a:rPr lang="en-US" b="0" i="0" dirty="0">
                <a:solidFill>
                  <a:srgbClr val="000000"/>
                </a:solidFill>
                <a:effectLst/>
                <a:latin typeface="Segoe UI" panose="020B0502040204020203" pitchFamily="34" charset="0"/>
              </a:rPr>
              <a:t> _X_ -</a:t>
            </a:r>
            <a:r>
              <a:rPr lang="en-US" b="0" i="0" dirty="0" err="1">
                <a:solidFill>
                  <a:srgbClr val="000000"/>
                </a:solidFill>
                <a:effectLst/>
                <a:latin typeface="Segoe UI" panose="020B0502040204020203" pitchFamily="34" charset="0"/>
              </a:rPr>
              <a:t>FileSystem</a:t>
            </a:r>
            <a:r>
              <a:rPr lang="en-US" b="0" i="0" dirty="0">
                <a:solidFill>
                  <a:srgbClr val="000000"/>
                </a:solidFill>
                <a:effectLst/>
                <a:latin typeface="Segoe UI" panose="020B0502040204020203" pitchFamily="34" charset="0"/>
              </a:rPr>
              <a:t> </a:t>
            </a:r>
            <a:r>
              <a:rPr lang="en-US" b="0" i="0" dirty="0" err="1">
                <a:solidFill>
                  <a:srgbClr val="000000"/>
                </a:solidFill>
                <a:effectLst/>
                <a:latin typeface="Segoe UI" panose="020B0502040204020203" pitchFamily="34" charset="0"/>
              </a:rPr>
              <a:t>ReFS</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Repeat steps 1-3 for Disk 2 and Disk 3.</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Administrator: Windows PowerShell</a:t>
            </a:r>
            <a:r>
              <a:rPr lang="en-US" b="0" i="0" dirty="0">
                <a:solidFill>
                  <a:srgbClr val="000000"/>
                </a:solidFill>
                <a:effectLst/>
                <a:latin typeface="Segoe UI" panose="020B0502040204020203" pitchFamily="34" charset="0"/>
              </a:rPr>
              <a:t> window, enter the following two commands, selecting Enter at the end of each line: New-</a:t>
            </a:r>
            <a:r>
              <a:rPr lang="en-US" b="0" i="0" dirty="0" err="1">
                <a:solidFill>
                  <a:srgbClr val="000000"/>
                </a:solidFill>
                <a:effectLst/>
                <a:latin typeface="Segoe UI" panose="020B0502040204020203" pitchFamily="34" charset="0"/>
              </a:rPr>
              <a:t>NetFirewallRule</a:t>
            </a:r>
            <a:r>
              <a:rPr lang="en-US" b="0" i="0" dirty="0">
                <a:solidFill>
                  <a:srgbClr val="000000"/>
                </a:solidFill>
                <a:effectLst/>
                <a:latin typeface="Segoe UI" panose="020B0502040204020203" pitchFamily="34" charset="0"/>
              </a:rPr>
              <a:t> -DisplayName '</a:t>
            </a:r>
            <a:r>
              <a:rPr lang="en-US" b="0" i="0" dirty="0" err="1">
                <a:solidFill>
                  <a:srgbClr val="000000"/>
                </a:solidFill>
                <a:effectLst/>
                <a:latin typeface="Segoe UI" panose="020B0502040204020203" pitchFamily="34" charset="0"/>
              </a:rPr>
              <a:t>iSCSITargetIn</a:t>
            </a:r>
            <a:r>
              <a:rPr lang="en-US" b="0" i="0" dirty="0">
                <a:solidFill>
                  <a:srgbClr val="000000"/>
                </a:solidFill>
                <a:effectLst/>
                <a:latin typeface="Segoe UI" panose="020B0502040204020203" pitchFamily="34" charset="0"/>
              </a:rPr>
              <a:t>' -Profile 'Any' -Direction Inbound -Action Allow -Protocol TCP -</a:t>
            </a:r>
            <a:r>
              <a:rPr lang="en-US" b="0" i="0" dirty="0" err="1">
                <a:solidFill>
                  <a:srgbClr val="000000"/>
                </a:solidFill>
                <a:effectLst/>
                <a:latin typeface="Segoe UI" panose="020B0502040204020203" pitchFamily="34" charset="0"/>
              </a:rPr>
              <a:t>LocalPort</a:t>
            </a:r>
            <a:r>
              <a:rPr lang="en-US" b="0" i="0" dirty="0">
                <a:solidFill>
                  <a:srgbClr val="000000"/>
                </a:solidFill>
                <a:effectLst/>
                <a:latin typeface="Segoe UI" panose="020B0502040204020203" pitchFamily="34" charset="0"/>
              </a:rPr>
              <a:t> 3260 New-</a:t>
            </a:r>
            <a:r>
              <a:rPr lang="en-US" b="0" i="0" dirty="0" err="1">
                <a:solidFill>
                  <a:srgbClr val="000000"/>
                </a:solidFill>
                <a:effectLst/>
                <a:latin typeface="Segoe UI" panose="020B0502040204020203" pitchFamily="34" charset="0"/>
              </a:rPr>
              <a:t>NetFirewallRule</a:t>
            </a:r>
            <a:r>
              <a:rPr lang="en-US" b="0" i="0" dirty="0">
                <a:solidFill>
                  <a:srgbClr val="000000"/>
                </a:solidFill>
                <a:effectLst/>
                <a:latin typeface="Segoe UI" panose="020B0502040204020203" pitchFamily="34" charset="0"/>
              </a:rPr>
              <a:t> -DisplayName '</a:t>
            </a:r>
            <a:r>
              <a:rPr lang="en-US" b="0" i="0" dirty="0" err="1">
                <a:solidFill>
                  <a:srgbClr val="000000"/>
                </a:solidFill>
                <a:effectLst/>
                <a:latin typeface="Segoe UI" panose="020B0502040204020203" pitchFamily="34" charset="0"/>
              </a:rPr>
              <a:t>iSCSITargetOut</a:t>
            </a:r>
            <a:r>
              <a:rPr lang="en-US" b="0" i="0" dirty="0">
                <a:solidFill>
                  <a:srgbClr val="000000"/>
                </a:solidFill>
                <a:effectLst/>
                <a:latin typeface="Segoe UI" panose="020B0502040204020203" pitchFamily="34" charset="0"/>
              </a:rPr>
              <a:t>' -Profile 'Any' -Direction Outbound -Action Allow -Protocol TCP -</a:t>
            </a:r>
            <a:r>
              <a:rPr lang="en-US" b="0" i="0" dirty="0" err="1">
                <a:solidFill>
                  <a:srgbClr val="000000"/>
                </a:solidFill>
                <a:effectLst/>
                <a:latin typeface="Segoe UI" panose="020B0502040204020203" pitchFamily="34" charset="0"/>
              </a:rPr>
              <a:t>LocalPort</a:t>
            </a:r>
            <a:r>
              <a:rPr lang="en-US" b="0" i="0" dirty="0">
                <a:solidFill>
                  <a:srgbClr val="000000"/>
                </a:solidFill>
                <a:effectLst/>
                <a:latin typeface="Segoe UI" panose="020B0502040204020203" pitchFamily="34" charset="0"/>
              </a:rPr>
              <a:t> 3260</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Administrator: Windows PowerShell</a:t>
            </a:r>
            <a:r>
              <a:rPr lang="en-US" b="0" i="0" dirty="0">
                <a:solidFill>
                  <a:srgbClr val="000000"/>
                </a:solidFill>
                <a:effectLst/>
                <a:latin typeface="Segoe UI" panose="020B0502040204020203" pitchFamily="34" charset="0"/>
              </a:rPr>
              <a:t> window, enter the following command, and then select Enter: Exit-</a:t>
            </a:r>
            <a:r>
              <a:rPr lang="en-US" b="0" i="0" dirty="0" err="1">
                <a:solidFill>
                  <a:srgbClr val="000000"/>
                </a:solidFill>
                <a:effectLst/>
                <a:latin typeface="Segoe UI" panose="020B0502040204020203" pitchFamily="34" charset="0"/>
              </a:rPr>
              <a:t>PSSession</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Do not close Windows PowerShell.</a:t>
            </a:r>
          </a:p>
          <a:p>
            <a:pPr algn="l">
              <a:buFont typeface="+mj-lt"/>
              <a:buAutoNum type="arabicPeriod" startAt="5"/>
            </a:pPr>
            <a:endParaRPr lang="en-US" dirty="0"/>
          </a:p>
        </p:txBody>
      </p:sp>
    </p:spTree>
    <p:extLst>
      <p:ext uri="{BB962C8B-B14F-4D97-AF65-F5344CB8AC3E}">
        <p14:creationId xmlns:p14="http://schemas.microsoft.com/office/powerpoint/2010/main" val="11193582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D7C007-FA16-4EDB-B09E-A1E1846AC815}" type="slidenum">
              <a:rPr lang="en-IN" smtClean="0"/>
              <a:pPr/>
              <a:t>64</a:t>
            </a:fld>
            <a:endParaRPr lang="en-IN" dirty="0"/>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algn="l"/>
            <a:r>
              <a:rPr lang="en-US" b="1" i="0" dirty="0">
                <a:solidFill>
                  <a:srgbClr val="000000"/>
                </a:solidFill>
                <a:effectLst/>
                <a:latin typeface="Segoe UI" panose="020B0502040204020203" pitchFamily="34" charset="0"/>
              </a:rPr>
              <a:t>Select the Create two iSCSI virtual disks and an iSCSI target on SEA-SVR3:</a:t>
            </a: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select the </a:t>
            </a:r>
            <a:r>
              <a:rPr lang="en-US" b="1" i="0" dirty="0">
                <a:solidFill>
                  <a:srgbClr val="000000"/>
                </a:solidFill>
                <a:effectLst/>
                <a:latin typeface="Segoe UI" panose="020B0502040204020203" pitchFamily="34" charset="0"/>
              </a:rPr>
              <a:t>Windows</a:t>
            </a:r>
            <a:r>
              <a:rPr lang="en-US" b="0" i="0" dirty="0">
                <a:solidFill>
                  <a:srgbClr val="000000"/>
                </a:solidFill>
                <a:effectLst/>
                <a:latin typeface="Segoe UI" panose="020B0502040204020203" pitchFamily="34" charset="0"/>
              </a:rPr>
              <a:t> key, and then select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Server Manager, in the </a:t>
            </a:r>
            <a:r>
              <a:rPr lang="en-US" b="1" i="0" dirty="0">
                <a:solidFill>
                  <a:srgbClr val="000000"/>
                </a:solidFill>
                <a:effectLst/>
                <a:latin typeface="Segoe UI" panose="020B0502040204020203" pitchFamily="34" charset="0"/>
              </a:rPr>
              <a:t>navigation</a:t>
            </a:r>
            <a:r>
              <a:rPr lang="en-US" b="0" i="0" dirty="0">
                <a:solidFill>
                  <a:srgbClr val="000000"/>
                </a:solidFill>
                <a:effectLst/>
                <a:latin typeface="Segoe UI" panose="020B0502040204020203" pitchFamily="34" charset="0"/>
              </a:rPr>
              <a:t> pane, select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pane, select </a:t>
            </a:r>
            <a:r>
              <a:rPr lang="en-US" b="1" i="0" dirty="0">
                <a:solidFill>
                  <a:srgbClr val="000000"/>
                </a:solidFill>
                <a:effectLst/>
                <a:latin typeface="Segoe UI" panose="020B0502040204020203" pitchFamily="34" charset="0"/>
              </a:rPr>
              <a:t>Disks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Ensure the entry for </a:t>
            </a:r>
            <a:r>
              <a:rPr lang="en-US" b="1" i="0" dirty="0">
                <a:solidFill>
                  <a:srgbClr val="000000"/>
                </a:solidFill>
                <a:effectLst/>
                <a:latin typeface="Segoe UI" panose="020B0502040204020203" pitchFamily="34" charset="0"/>
              </a:rPr>
              <a:t>SEA-SRV3</a:t>
            </a:r>
            <a:r>
              <a:rPr lang="en-US" b="0" i="0" dirty="0">
                <a:solidFill>
                  <a:srgbClr val="000000"/>
                </a:solidFill>
                <a:effectLst/>
                <a:latin typeface="Segoe UI" panose="020B0502040204020203" pitchFamily="34" charset="0"/>
              </a:rPr>
              <a:t> contains the three disks that were just formatted.</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pane, select </a:t>
            </a:r>
            <a:r>
              <a:rPr lang="en-US" b="1" i="0" dirty="0">
                <a:solidFill>
                  <a:srgbClr val="000000"/>
                </a:solidFill>
                <a:effectLst/>
                <a:latin typeface="Segoe UI" panose="020B0502040204020203" pitchFamily="34" charset="0"/>
              </a:rPr>
              <a:t>iSCSI</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iSCSI VIRTUAL DISKS</a:t>
            </a:r>
            <a:r>
              <a:rPr lang="en-US" b="0" i="0" dirty="0">
                <a:solidFill>
                  <a:srgbClr val="000000"/>
                </a:solidFill>
                <a:effectLst/>
                <a:latin typeface="Segoe UI" panose="020B0502040204020203" pitchFamily="34" charset="0"/>
              </a:rPr>
              <a:t> pane, select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and then in the </a:t>
            </a:r>
            <a:r>
              <a:rPr lang="en-US" b="1" i="0" dirty="0" err="1">
                <a:solidFill>
                  <a:srgbClr val="000000"/>
                </a:solidFill>
                <a:effectLst/>
                <a:latin typeface="Segoe UI" panose="020B0502040204020203" pitchFamily="34" charset="0"/>
              </a:rPr>
              <a:t>TASKS</a:t>
            </a:r>
            <a:r>
              <a:rPr lang="en-US" b="0" i="0" dirty="0" err="1">
                <a:solidFill>
                  <a:srgbClr val="000000"/>
                </a:solidFill>
                <a:effectLst/>
                <a:latin typeface="Segoe UI" panose="020B0502040204020203" pitchFamily="34" charset="0"/>
              </a:rPr>
              <a:t>drop</a:t>
            </a:r>
            <a:r>
              <a:rPr lang="en-US" b="0" i="0" dirty="0">
                <a:solidFill>
                  <a:srgbClr val="000000"/>
                </a:solidFill>
                <a:effectLst/>
                <a:latin typeface="Segoe UI" panose="020B0502040204020203" pitchFamily="34" charset="0"/>
              </a:rPr>
              <a:t>-down list box, select </a:t>
            </a:r>
            <a:r>
              <a:rPr lang="en-US" b="1" i="0" dirty="0">
                <a:solidFill>
                  <a:srgbClr val="000000"/>
                </a:solidFill>
                <a:effectLst/>
                <a:latin typeface="Segoe UI" panose="020B0502040204020203" pitchFamily="34" charset="0"/>
              </a:rPr>
              <a:t>New iSCSI Virtual Disk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iSCSI Virtual Disk Wizard</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Server:</a:t>
            </a:r>
            <a:r>
              <a:rPr lang="en-US" b="0" i="0" dirty="0">
                <a:solidFill>
                  <a:srgbClr val="000000"/>
                </a:solidFill>
                <a:effectLst/>
                <a:latin typeface="Segoe UI" panose="020B0502040204020203" pitchFamily="34" charset="0"/>
              </a:rPr>
              <a:t> location area, select the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entry.</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iSCSI virtual disk location</a:t>
            </a:r>
            <a:r>
              <a:rPr lang="en-US" b="0" i="0" dirty="0">
                <a:solidFill>
                  <a:srgbClr val="000000"/>
                </a:solidFill>
                <a:effectLst/>
                <a:latin typeface="Segoe UI" panose="020B0502040204020203" pitchFamily="34" charset="0"/>
              </a:rPr>
              <a:t> page, under </a:t>
            </a:r>
            <a:r>
              <a:rPr lang="en-US" b="1" i="0" dirty="0">
                <a:solidFill>
                  <a:srgbClr val="000000"/>
                </a:solidFill>
                <a:effectLst/>
                <a:latin typeface="Segoe UI" panose="020B0502040204020203" pitchFamily="34" charset="0"/>
              </a:rPr>
              <a:t>Storage location</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E:</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iSCSI virtual disk name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Name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iSCSIDisk1</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iSCSI virtual disk size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Size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5</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Ensure that </a:t>
            </a:r>
            <a:r>
              <a:rPr lang="en-US" b="1" i="0" dirty="0">
                <a:solidFill>
                  <a:srgbClr val="000000"/>
                </a:solidFill>
                <a:effectLst/>
                <a:latin typeface="Segoe UI" panose="020B0502040204020203" pitchFamily="34" charset="0"/>
              </a:rPr>
              <a:t>GB</a:t>
            </a:r>
            <a:r>
              <a:rPr lang="en-US" b="0" i="0" dirty="0">
                <a:solidFill>
                  <a:srgbClr val="000000"/>
                </a:solidFill>
                <a:effectLst/>
                <a:latin typeface="Segoe UI" panose="020B0502040204020203" pitchFamily="34" charset="0"/>
              </a:rPr>
              <a:t> is selected in the drop-down list box, ensure that </a:t>
            </a:r>
            <a:r>
              <a:rPr lang="en-US" b="1" i="0" dirty="0">
                <a:solidFill>
                  <a:srgbClr val="000000"/>
                </a:solidFill>
                <a:effectLst/>
                <a:latin typeface="Segoe UI" panose="020B0502040204020203" pitchFamily="34" charset="0"/>
              </a:rPr>
              <a:t>Dynamically expanding</a:t>
            </a:r>
            <a:r>
              <a:rPr lang="en-US" b="0" i="0" dirty="0">
                <a:solidFill>
                  <a:srgbClr val="000000"/>
                </a:solidFill>
                <a:effectLst/>
                <a:latin typeface="Segoe UI" panose="020B0502040204020203" pitchFamily="34" charset="0"/>
              </a:rPr>
              <a:t> is selected as an option,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Assign iSCSI target</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New iSCSI target</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target name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Name</a:t>
            </a:r>
            <a:r>
              <a:rPr lang="en-US" b="0" i="0" dirty="0">
                <a:solidFill>
                  <a:srgbClr val="000000"/>
                </a:solidFill>
                <a:effectLst/>
                <a:latin typeface="Segoe UI" panose="020B0502040204020203" pitchFamily="34" charset="0"/>
              </a:rPr>
              <a:t> text box, enter </a:t>
            </a:r>
            <a:r>
              <a:rPr lang="en-US" b="1" i="0" dirty="0" err="1">
                <a:solidFill>
                  <a:srgbClr val="000000"/>
                </a:solidFill>
                <a:effectLst/>
                <a:latin typeface="Segoe UI" panose="020B0502040204020203" pitchFamily="34" charset="0"/>
              </a:rPr>
              <a:t>iSCSIFarm</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Specify access servers</a:t>
            </a:r>
            <a:r>
              <a:rPr lang="en-US" b="0" i="0" dirty="0">
                <a:solidFill>
                  <a:srgbClr val="000000"/>
                </a:solidFill>
                <a:effectLst/>
                <a:latin typeface="Segoe UI" panose="020B0502040204020203" pitchFamily="34" charset="0"/>
              </a:rPr>
              <a:t> page, select the </a:t>
            </a:r>
            <a:r>
              <a:rPr lang="en-US" b="1" i="0" dirty="0">
                <a:solidFill>
                  <a:srgbClr val="000000"/>
                </a:solidFill>
                <a:effectLst/>
                <a:latin typeface="Segoe UI" panose="020B0502040204020203" pitchFamily="34" charset="0"/>
              </a:rPr>
              <a:t>Add</a:t>
            </a:r>
            <a:r>
              <a:rPr lang="en-US" b="0" i="0" dirty="0">
                <a:solidFill>
                  <a:srgbClr val="000000"/>
                </a:solidFill>
                <a:effectLst/>
                <a:latin typeface="Segoe UI" panose="020B0502040204020203" pitchFamily="34" charset="0"/>
              </a:rPr>
              <a:t> button.</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Select a method to identify the initiator</a:t>
            </a:r>
            <a:r>
              <a:rPr lang="en-US" b="0" i="0" dirty="0">
                <a:solidFill>
                  <a:srgbClr val="000000"/>
                </a:solidFill>
                <a:effectLst/>
                <a:latin typeface="Segoe UI" panose="020B0502040204020203" pitchFamily="34" charset="0"/>
              </a:rPr>
              <a:t> window, select the </a:t>
            </a:r>
            <a:r>
              <a:rPr lang="en-US" b="1" i="0" dirty="0">
                <a:solidFill>
                  <a:srgbClr val="000000"/>
                </a:solidFill>
                <a:effectLst/>
                <a:latin typeface="Segoe UI" panose="020B0502040204020203" pitchFamily="34" charset="0"/>
              </a:rPr>
              <a:t>Browse</a:t>
            </a:r>
            <a:r>
              <a:rPr lang="en-US" b="0" i="0" dirty="0">
                <a:solidFill>
                  <a:srgbClr val="000000"/>
                </a:solidFill>
                <a:effectLst/>
                <a:latin typeface="Segoe UI" panose="020B0502040204020203" pitchFamily="34" charset="0"/>
              </a:rPr>
              <a:t> button.</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Select Computer</a:t>
            </a:r>
            <a:r>
              <a:rPr lang="en-US" b="0" i="0" dirty="0">
                <a:solidFill>
                  <a:srgbClr val="000000"/>
                </a:solidFill>
                <a:effectLst/>
                <a:latin typeface="Segoe UI" panose="020B0502040204020203" pitchFamily="34" charset="0"/>
              </a:rPr>
              <a:t> window, in the </a:t>
            </a:r>
            <a:r>
              <a:rPr lang="en-US" b="1" i="0" dirty="0">
                <a:solidFill>
                  <a:srgbClr val="000000"/>
                </a:solidFill>
                <a:effectLst/>
                <a:latin typeface="Segoe UI" panose="020B0502040204020203" pitchFamily="34" charset="0"/>
              </a:rPr>
              <a:t>Enter the object name to </a:t>
            </a:r>
            <a:r>
              <a:rPr lang="en-US" b="1" i="0" dirty="0" err="1">
                <a:solidFill>
                  <a:srgbClr val="000000"/>
                </a:solidFill>
                <a:effectLst/>
                <a:latin typeface="Segoe UI" panose="020B0502040204020203" pitchFamily="34" charset="0"/>
              </a:rPr>
              <a:t>select</a:t>
            </a:r>
            <a:r>
              <a:rPr lang="en-US" b="0" i="0" dirty="0" err="1">
                <a:solidFill>
                  <a:srgbClr val="000000"/>
                </a:solidFill>
                <a:effectLst/>
                <a:latin typeface="Segoe UI" panose="020B0502040204020203" pitchFamily="34" charset="0"/>
              </a:rPr>
              <a:t>text</a:t>
            </a:r>
            <a:r>
              <a:rPr lang="en-US" b="0" i="0" dirty="0">
                <a:solidFill>
                  <a:srgbClr val="000000"/>
                </a:solidFill>
                <a:effectLst/>
                <a:latin typeface="Segoe UI" panose="020B0502040204020203" pitchFamily="34" charset="0"/>
              </a:rPr>
              <a:t> box, enter </a:t>
            </a:r>
            <a:r>
              <a:rPr lang="en-US" b="1" i="0" dirty="0">
                <a:solidFill>
                  <a:srgbClr val="000000"/>
                </a:solidFill>
                <a:effectLst/>
                <a:latin typeface="Segoe UI" panose="020B0502040204020203" pitchFamily="34" charset="0"/>
              </a:rPr>
              <a:t>SEA-DC1</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Check Names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access servers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Enable Authentication</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View results</a:t>
            </a:r>
            <a:r>
              <a:rPr lang="en-US" b="0" i="0" dirty="0">
                <a:solidFill>
                  <a:srgbClr val="000000"/>
                </a:solidFill>
                <a:effectLst/>
                <a:latin typeface="Segoe UI" panose="020B0502040204020203" pitchFamily="34" charset="0"/>
              </a:rPr>
              <a:t> page, wait until the creation process completes, and then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iSCSI VIRTUAL DISKS</a:t>
            </a:r>
            <a:r>
              <a:rPr lang="en-US" b="0" i="0" dirty="0">
                <a:solidFill>
                  <a:srgbClr val="000000"/>
                </a:solidFill>
                <a:effectLst/>
                <a:latin typeface="Segoe UI" panose="020B0502040204020203" pitchFamily="34" charset="0"/>
              </a:rPr>
              <a:t> pane, select </a:t>
            </a:r>
            <a:r>
              <a:rPr lang="en-US" b="1" i="0" dirty="0">
                <a:solidFill>
                  <a:srgbClr val="000000"/>
                </a:solidFill>
                <a:effectLst/>
                <a:latin typeface="Segoe UI" panose="020B0502040204020203" pitchFamily="34" charset="0"/>
              </a:rPr>
              <a:t>TASKS</a:t>
            </a:r>
            <a:r>
              <a:rPr lang="en-US" b="0" i="0" dirty="0">
                <a:solidFill>
                  <a:srgbClr val="000000"/>
                </a:solidFill>
                <a:effectLst/>
                <a:latin typeface="Segoe UI" panose="020B0502040204020203" pitchFamily="34" charset="0"/>
              </a:rPr>
              <a:t>, and then in the </a:t>
            </a:r>
            <a:r>
              <a:rPr lang="en-US" b="1" i="0" dirty="0" err="1">
                <a:solidFill>
                  <a:srgbClr val="000000"/>
                </a:solidFill>
                <a:effectLst/>
                <a:latin typeface="Segoe UI" panose="020B0502040204020203" pitchFamily="34" charset="0"/>
              </a:rPr>
              <a:t>TASKS</a:t>
            </a:r>
            <a:r>
              <a:rPr lang="en-US" b="0" i="0" dirty="0" err="1">
                <a:solidFill>
                  <a:srgbClr val="000000"/>
                </a:solidFill>
                <a:effectLst/>
                <a:latin typeface="Segoe UI" panose="020B0502040204020203" pitchFamily="34" charset="0"/>
              </a:rPr>
              <a:t>drop</a:t>
            </a:r>
            <a:r>
              <a:rPr lang="en-US" b="0" i="0" dirty="0">
                <a:solidFill>
                  <a:srgbClr val="000000"/>
                </a:solidFill>
                <a:effectLst/>
                <a:latin typeface="Segoe UI" panose="020B0502040204020203" pitchFamily="34" charset="0"/>
              </a:rPr>
              <a:t>-down list box, select </a:t>
            </a:r>
            <a:r>
              <a:rPr lang="en-US" b="1" i="0" dirty="0">
                <a:solidFill>
                  <a:srgbClr val="000000"/>
                </a:solidFill>
                <a:effectLst/>
                <a:latin typeface="Segoe UI" panose="020B0502040204020203" pitchFamily="34" charset="0"/>
              </a:rPr>
              <a:t>New iSCSI Virtual Disk</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New iSCSI Virtual Disk Wizard</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Server:</a:t>
            </a:r>
            <a:r>
              <a:rPr lang="en-US" b="0" i="0" dirty="0">
                <a:solidFill>
                  <a:srgbClr val="000000"/>
                </a:solidFill>
                <a:effectLst/>
                <a:latin typeface="Segoe UI" panose="020B0502040204020203" pitchFamily="34" charset="0"/>
              </a:rPr>
              <a:t> location area, select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Select iSCSI virtual disk location</a:t>
            </a:r>
            <a:r>
              <a:rPr lang="en-US" b="0" i="0" dirty="0">
                <a:solidFill>
                  <a:srgbClr val="000000"/>
                </a:solidFill>
                <a:effectLst/>
                <a:latin typeface="Segoe UI" panose="020B0502040204020203" pitchFamily="34" charset="0"/>
              </a:rPr>
              <a:t> page, under </a:t>
            </a:r>
            <a:r>
              <a:rPr lang="en-US" b="1" i="0" dirty="0">
                <a:solidFill>
                  <a:srgbClr val="000000"/>
                </a:solidFill>
                <a:effectLst/>
                <a:latin typeface="Segoe UI" panose="020B0502040204020203" pitchFamily="34" charset="0"/>
              </a:rPr>
              <a:t>Storage location</a:t>
            </a:r>
            <a:r>
              <a:rPr lang="en-US" b="0" i="0" dirty="0">
                <a:solidFill>
                  <a:srgbClr val="000000"/>
                </a:solidFill>
                <a:effectLst/>
                <a:latin typeface="Segoe UI" panose="020B0502040204020203" pitchFamily="34" charset="0"/>
              </a:rPr>
              <a:t>, select </a:t>
            </a:r>
            <a:r>
              <a:rPr lang="en-US" b="1" i="0" dirty="0">
                <a:solidFill>
                  <a:srgbClr val="000000"/>
                </a:solidFill>
                <a:effectLst/>
                <a:latin typeface="Segoe UI" panose="020B0502040204020203" pitchFamily="34" charset="0"/>
              </a:rPr>
              <a:t>F:</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iSCSI virtual disk name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Name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iSCSIDisk2</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Specify iSCSI virtual disk size</a:t>
            </a:r>
            <a:r>
              <a:rPr lang="en-US" b="0" i="0" dirty="0">
                <a:solidFill>
                  <a:srgbClr val="000000"/>
                </a:solidFill>
                <a:effectLst/>
                <a:latin typeface="Segoe UI" panose="020B0502040204020203" pitchFamily="34" charset="0"/>
              </a:rPr>
              <a:t> page, in the </a:t>
            </a:r>
            <a:r>
              <a:rPr lang="en-US" b="1" i="0" dirty="0">
                <a:solidFill>
                  <a:srgbClr val="000000"/>
                </a:solidFill>
                <a:effectLst/>
                <a:latin typeface="Segoe UI" panose="020B0502040204020203" pitchFamily="34" charset="0"/>
              </a:rPr>
              <a:t>Size</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5</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Ensure that </a:t>
            </a:r>
            <a:r>
              <a:rPr lang="en-US" b="1" i="0" dirty="0">
                <a:solidFill>
                  <a:srgbClr val="000000"/>
                </a:solidFill>
                <a:effectLst/>
                <a:latin typeface="Segoe UI" panose="020B0502040204020203" pitchFamily="34" charset="0"/>
              </a:rPr>
              <a:t>GB</a:t>
            </a:r>
            <a:r>
              <a:rPr lang="en-US" b="0" i="0" dirty="0">
                <a:solidFill>
                  <a:srgbClr val="000000"/>
                </a:solidFill>
                <a:effectLst/>
                <a:latin typeface="Segoe UI" panose="020B0502040204020203" pitchFamily="34" charset="0"/>
              </a:rPr>
              <a:t> is selected in the drop-down list box, ensure that </a:t>
            </a:r>
            <a:r>
              <a:rPr lang="en-US" b="1" i="0" dirty="0">
                <a:solidFill>
                  <a:srgbClr val="000000"/>
                </a:solidFill>
                <a:effectLst/>
                <a:latin typeface="Segoe UI" panose="020B0502040204020203" pitchFamily="34" charset="0"/>
              </a:rPr>
              <a:t>Dynamically expanding</a:t>
            </a:r>
            <a:r>
              <a:rPr lang="en-US" b="0" i="0" dirty="0">
                <a:solidFill>
                  <a:srgbClr val="000000"/>
                </a:solidFill>
                <a:effectLst/>
                <a:latin typeface="Segoe UI" panose="020B0502040204020203" pitchFamily="34" charset="0"/>
              </a:rPr>
              <a:t> is selected as an option,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p:txBody>
      </p:sp>
    </p:spTree>
    <p:extLst>
      <p:ext uri="{BB962C8B-B14F-4D97-AF65-F5344CB8AC3E}">
        <p14:creationId xmlns:p14="http://schemas.microsoft.com/office/powerpoint/2010/main" val="20261276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D7C007-FA16-4EDB-B09E-A1E1846AC815}" type="slidenum">
              <a:rPr lang="en-IN" smtClean="0"/>
              <a:pPr/>
              <a:t>65</a:t>
            </a:fld>
            <a:endParaRPr lang="en-IN" dirty="0"/>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
        <p:nvSpPr>
          <p:cNvPr id="8" name="Date Placeholder 7"/>
          <p:cNvSpPr>
            <a:spLocks noGrp="1"/>
          </p:cNvSpPr>
          <p:nvPr>
            <p:ph type="dt" idx="11"/>
          </p:nvPr>
        </p:nvSpPr>
        <p:spPr/>
        <p:txBody>
          <a:bodyPr/>
          <a:lstStyle/>
          <a:p>
            <a:r>
              <a:rPr lang="en-US"/>
              <a:t>4: File Servers and Storage Management in Windows Server</a:t>
            </a:r>
            <a:endParaRPr lang="en-US" dirty="0"/>
          </a:p>
        </p:txBody>
      </p:sp>
      <p:sp>
        <p:nvSpPr>
          <p:cNvPr id="9" name="Footer Placeholder 8"/>
          <p:cNvSpPr>
            <a:spLocks noGrp="1"/>
          </p:cNvSpPr>
          <p:nvPr>
            <p:ph type="ftr" sz="quarter" idx="12"/>
          </p:nvPr>
        </p:nvSpPr>
        <p:spPr/>
        <p:txBody>
          <a:bodyPr/>
          <a:lstStyle/>
          <a:p>
            <a:r>
              <a:rPr lang="en-GB" noProof="0"/>
              <a:t>© Microsoft Corporation.</a:t>
            </a:r>
            <a:endParaRPr lang="en-US" dirty="0"/>
          </a:p>
        </p:txBody>
      </p:sp>
      <p:sp>
        <p:nvSpPr>
          <p:cNvPr id="10" name="Header Placeholder 9"/>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
        <p:nvSpPr>
          <p:cNvPr id="16" name="Notes Placeholder 15"/>
          <p:cNvSpPr>
            <a:spLocks noGrp="1"/>
          </p:cNvSpPr>
          <p:nvPr>
            <p:ph type="body" idx="1"/>
          </p:nvPr>
        </p:nvSpPr>
        <p:spPr/>
        <p:txBody>
          <a:bodyPr/>
          <a:lstStyle/>
          <a:p>
            <a:pPr marL="228600" indent="-228600" algn="l">
              <a:buFont typeface="+mj-lt"/>
              <a:buAutoNum type="arabicPeriod" startAt="27"/>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Assign iSCSI target</a:t>
            </a:r>
            <a:r>
              <a:rPr lang="en-US" b="0" i="0" dirty="0">
                <a:solidFill>
                  <a:srgbClr val="000000"/>
                </a:solidFill>
                <a:effectLst/>
                <a:latin typeface="Segoe UI" panose="020B0502040204020203" pitchFamily="34" charset="0"/>
              </a:rPr>
              <a:t> page, select </a:t>
            </a:r>
            <a:r>
              <a:rPr lang="en-US" b="1" i="0" dirty="0" err="1">
                <a:solidFill>
                  <a:srgbClr val="000000"/>
                </a:solidFill>
                <a:effectLst/>
                <a:latin typeface="Segoe UI" panose="020B0502040204020203" pitchFamily="34" charset="0"/>
              </a:rPr>
              <a:t>iSCSIFarm</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Next</a:t>
            </a:r>
            <a:r>
              <a:rPr lang="en-US" b="0" i="0" dirty="0">
                <a:solidFill>
                  <a:srgbClr val="000000"/>
                </a:solidFill>
                <a:effectLst/>
                <a:latin typeface="Segoe UI" panose="020B0502040204020203" pitchFamily="34" charset="0"/>
              </a:rPr>
              <a:t>.</a:t>
            </a:r>
          </a:p>
          <a:p>
            <a:pPr algn="l">
              <a:buFont typeface="+mj-lt"/>
              <a:buAutoNum type="arabicPeriod" startAt="27"/>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Confirm selections</a:t>
            </a:r>
            <a:r>
              <a:rPr lang="en-US" b="0" i="0" dirty="0">
                <a:solidFill>
                  <a:srgbClr val="000000"/>
                </a:solidFill>
                <a:effectLst/>
                <a:latin typeface="Segoe UI" panose="020B0502040204020203" pitchFamily="34" charset="0"/>
              </a:rPr>
              <a:t> page, select </a:t>
            </a:r>
            <a:r>
              <a:rPr lang="en-US" b="1" i="0" dirty="0">
                <a:solidFill>
                  <a:srgbClr val="000000"/>
                </a:solidFill>
                <a:effectLst/>
                <a:latin typeface="Segoe UI" panose="020B0502040204020203" pitchFamily="34" charset="0"/>
              </a:rPr>
              <a:t>Create</a:t>
            </a:r>
            <a:r>
              <a:rPr lang="en-US" b="0" i="0" dirty="0">
                <a:solidFill>
                  <a:srgbClr val="000000"/>
                </a:solidFill>
                <a:effectLst/>
                <a:latin typeface="Segoe UI" panose="020B0502040204020203" pitchFamily="34" charset="0"/>
              </a:rPr>
              <a:t>.</a:t>
            </a:r>
          </a:p>
          <a:p>
            <a:pPr algn="l">
              <a:buFont typeface="+mj-lt"/>
              <a:buAutoNum type="arabicPeriod" startAt="27"/>
            </a:pPr>
            <a:r>
              <a:rPr lang="en-US" b="0" i="0" dirty="0">
                <a:solidFill>
                  <a:srgbClr val="000000"/>
                </a:solidFill>
                <a:effectLst/>
                <a:latin typeface="Segoe UI" panose="020B0502040204020203" pitchFamily="34" charset="0"/>
              </a:rPr>
              <a:t>On the </a:t>
            </a:r>
            <a:r>
              <a:rPr lang="en-US" b="1" i="0" dirty="0">
                <a:solidFill>
                  <a:srgbClr val="000000"/>
                </a:solidFill>
                <a:effectLst/>
                <a:latin typeface="Segoe UI" panose="020B0502040204020203" pitchFamily="34" charset="0"/>
              </a:rPr>
              <a:t>View results</a:t>
            </a:r>
            <a:r>
              <a:rPr lang="en-US" b="0" i="0" dirty="0">
                <a:solidFill>
                  <a:srgbClr val="000000"/>
                </a:solidFill>
                <a:effectLst/>
                <a:latin typeface="Segoe UI" panose="020B0502040204020203" pitchFamily="34" charset="0"/>
              </a:rPr>
              <a:t> page, wait until the creation process completes, and then select </a:t>
            </a:r>
            <a:r>
              <a:rPr lang="en-US" b="1" i="0" dirty="0">
                <a:solidFill>
                  <a:srgbClr val="000000"/>
                </a:solidFill>
                <a:effectLst/>
                <a:latin typeface="Segoe UI" panose="020B0502040204020203" pitchFamily="34" charset="0"/>
              </a:rPr>
              <a:t>Close</a:t>
            </a:r>
            <a:r>
              <a:rPr lang="en-US" b="0" i="0" dirty="0">
                <a:solidFill>
                  <a:srgbClr val="000000"/>
                </a:solidFill>
                <a:effectLst/>
                <a:latin typeface="Segoe UI" panose="020B0502040204020203" pitchFamily="34" charset="0"/>
              </a:rPr>
              <a:t>.</a:t>
            </a:r>
          </a:p>
          <a:p>
            <a:pPr algn="l"/>
            <a:endParaRPr lang="en-US" b="1"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Connect SEA-DC1 to the iSCSI target:</a:t>
            </a: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SEA-DC1</a:t>
            </a:r>
            <a:r>
              <a:rPr lang="en-US" b="0" i="0" dirty="0">
                <a:solidFill>
                  <a:srgbClr val="000000"/>
                </a:solidFill>
                <a:effectLst/>
                <a:latin typeface="Segoe UI" panose="020B0502040204020203" pitchFamily="34" charset="0"/>
              </a:rPr>
              <a:t>, in the command prompt window, enter </a:t>
            </a:r>
            <a:r>
              <a:rPr lang="en-US" b="1" i="0" dirty="0">
                <a:solidFill>
                  <a:srgbClr val="000000"/>
                </a:solidFill>
                <a:effectLst/>
                <a:latin typeface="Segoe UI" panose="020B0502040204020203" pitchFamily="34" charset="0"/>
              </a:rPr>
              <a:t>PowerShell.</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Administrator: Windows PowerShell</a:t>
            </a:r>
            <a:r>
              <a:rPr lang="en-US" b="0" i="0" dirty="0">
                <a:solidFill>
                  <a:srgbClr val="000000"/>
                </a:solidFill>
                <a:effectLst/>
                <a:latin typeface="Segoe UI" panose="020B0502040204020203" pitchFamily="34" charset="0"/>
              </a:rPr>
              <a:t> window, enter the following command, and then select Enter: Start-Service </a:t>
            </a:r>
            <a:r>
              <a:rPr lang="en-US" b="0" i="0" dirty="0" err="1">
                <a:solidFill>
                  <a:srgbClr val="000000"/>
                </a:solidFill>
                <a:effectLst/>
                <a:latin typeface="Segoe UI" panose="020B0502040204020203" pitchFamily="34" charset="0"/>
              </a:rPr>
              <a:t>msiscsi</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a:t>
            </a:r>
            <a:r>
              <a:rPr lang="en-US" b="0" i="0" dirty="0" err="1">
                <a:solidFill>
                  <a:srgbClr val="000000"/>
                </a:solidFill>
                <a:effectLst/>
                <a:latin typeface="Segoe UI" panose="020B0502040204020203" pitchFamily="34" charset="0"/>
              </a:rPr>
              <a:t>iscsicpl</a:t>
            </a:r>
            <a:endParaRPr lang="en-US" b="0" i="0" dirty="0">
              <a:solidFill>
                <a:srgbClr val="000000"/>
              </a:solidFill>
              <a:effectLst/>
              <a:latin typeface="Segoe UI" panose="020B0502040204020203" pitchFamily="34" charset="0"/>
            </a:endParaRPr>
          </a:p>
          <a:p>
            <a:r>
              <a:rPr lang="en-US" b="1" dirty="0">
                <a:effectLst/>
              </a:rPr>
              <a:t>Note:</a:t>
            </a:r>
            <a:r>
              <a:rPr lang="en-US" dirty="0">
                <a:effectLst/>
              </a:rPr>
              <a:t> The </a:t>
            </a:r>
            <a:r>
              <a:rPr lang="en-US" b="1" dirty="0" err="1">
                <a:effectLst/>
              </a:rPr>
              <a:t>iscsicpl</a:t>
            </a:r>
            <a:r>
              <a:rPr lang="en-US" dirty="0">
                <a:effectLst/>
              </a:rPr>
              <a:t> command will bring up an </a:t>
            </a:r>
            <a:r>
              <a:rPr lang="en-US" b="1" dirty="0">
                <a:effectLst/>
              </a:rPr>
              <a:t>iSCSI Initiator </a:t>
            </a:r>
            <a:r>
              <a:rPr lang="en-US" b="1" dirty="0" err="1">
                <a:effectLst/>
              </a:rPr>
              <a:t>Properties</a:t>
            </a:r>
            <a:r>
              <a:rPr lang="en-US" dirty="0" err="1">
                <a:effectLst/>
              </a:rPr>
              <a:t>dialog</a:t>
            </a:r>
            <a:r>
              <a:rPr lang="en-US" dirty="0">
                <a:effectLst/>
              </a:rPr>
              <a:t> box.</a:t>
            </a:r>
          </a:p>
          <a:p>
            <a:pPr algn="l">
              <a:buFont typeface="+mj-lt"/>
              <a:buAutoNum type="arabicPeriod" startAt="4"/>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iSCSI Initiator Properties</a:t>
            </a:r>
            <a:r>
              <a:rPr lang="en-US" b="0" i="0" dirty="0">
                <a:solidFill>
                  <a:srgbClr val="000000"/>
                </a:solidFill>
                <a:effectLst/>
                <a:latin typeface="Segoe UI" panose="020B0502040204020203" pitchFamily="34" charset="0"/>
              </a:rPr>
              <a:t> dialog box, on the </a:t>
            </a:r>
            <a:r>
              <a:rPr lang="en-US" b="1" i="0" dirty="0">
                <a:solidFill>
                  <a:srgbClr val="000000"/>
                </a:solidFill>
                <a:effectLst/>
                <a:latin typeface="Segoe UI" panose="020B0502040204020203" pitchFamily="34" charset="0"/>
              </a:rPr>
              <a:t>Targets</a:t>
            </a:r>
            <a:r>
              <a:rPr lang="en-US" b="0" i="0" dirty="0">
                <a:solidFill>
                  <a:srgbClr val="000000"/>
                </a:solidFill>
                <a:effectLst/>
                <a:latin typeface="Segoe UI" panose="020B0502040204020203" pitchFamily="34" charset="0"/>
              </a:rPr>
              <a:t> tab, in the </a:t>
            </a:r>
            <a:r>
              <a:rPr lang="en-US" b="1" i="0" dirty="0">
                <a:solidFill>
                  <a:srgbClr val="000000"/>
                </a:solidFill>
                <a:effectLst/>
                <a:latin typeface="Segoe UI" panose="020B0502040204020203" pitchFamily="34" charset="0"/>
              </a:rPr>
              <a:t>Target</a:t>
            </a:r>
            <a:r>
              <a:rPr lang="en-US" b="0" i="0" dirty="0">
                <a:solidFill>
                  <a:srgbClr val="000000"/>
                </a:solidFill>
                <a:effectLst/>
                <a:latin typeface="Segoe UI" panose="020B0502040204020203" pitchFamily="34" charset="0"/>
              </a:rPr>
              <a:t> text box, enter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Quick Connect</a:t>
            </a:r>
            <a:r>
              <a:rPr lang="en-US" b="0" i="0" dirty="0">
                <a:solidFill>
                  <a:srgbClr val="000000"/>
                </a:solidFill>
                <a:effectLst/>
                <a:latin typeface="Segoe UI" panose="020B0502040204020203" pitchFamily="34" charset="0"/>
              </a:rPr>
              <a:t>.</a:t>
            </a:r>
          </a:p>
          <a:p>
            <a:pPr algn="l">
              <a:buFont typeface="+mj-lt"/>
              <a:buAutoNum type="arabicPeriod" startAt="4"/>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Quick Connect</a:t>
            </a:r>
            <a:r>
              <a:rPr lang="en-US" b="0" i="0" dirty="0">
                <a:solidFill>
                  <a:srgbClr val="000000"/>
                </a:solidFill>
                <a:effectLst/>
                <a:latin typeface="Segoe UI" panose="020B0502040204020203" pitchFamily="34" charset="0"/>
              </a:rPr>
              <a:t> window, in the </a:t>
            </a:r>
            <a:r>
              <a:rPr lang="en-US" b="1" i="0" dirty="0">
                <a:solidFill>
                  <a:srgbClr val="000000"/>
                </a:solidFill>
                <a:effectLst/>
                <a:latin typeface="Segoe UI" panose="020B0502040204020203" pitchFamily="34" charset="0"/>
              </a:rPr>
              <a:t>Discovered targets</a:t>
            </a:r>
            <a:r>
              <a:rPr lang="en-US" b="0" i="0" dirty="0">
                <a:solidFill>
                  <a:srgbClr val="000000"/>
                </a:solidFill>
                <a:effectLst/>
                <a:latin typeface="Segoe UI" panose="020B0502040204020203" pitchFamily="34" charset="0"/>
              </a:rPr>
              <a:t> section, select </a:t>
            </a:r>
            <a:r>
              <a:rPr lang="en-US" b="1" i="0" dirty="0">
                <a:solidFill>
                  <a:srgbClr val="000000"/>
                </a:solidFill>
                <a:effectLst/>
                <a:latin typeface="Segoe UI" panose="020B0502040204020203" pitchFamily="34" charset="0"/>
              </a:rPr>
              <a:t>iqn.1991-05.com.microsoft:SEA-SVR3-iSCSIFarm-target</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Done</a:t>
            </a:r>
            <a:r>
              <a:rPr lang="en-US" b="0" i="0" dirty="0">
                <a:solidFill>
                  <a:srgbClr val="000000"/>
                </a:solidFill>
                <a:effectLst/>
                <a:latin typeface="Segoe UI" panose="020B0502040204020203" pitchFamily="34" charset="0"/>
              </a:rPr>
              <a:t>.</a:t>
            </a:r>
          </a:p>
          <a:p>
            <a:pPr algn="l">
              <a:buFont typeface="+mj-lt"/>
              <a:buAutoNum type="arabicPeriod" startAt="4"/>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iSCSI Initiator Properties</a:t>
            </a:r>
            <a:r>
              <a:rPr lang="en-US" b="0" i="0" dirty="0">
                <a:solidFill>
                  <a:srgbClr val="000000"/>
                </a:solidFill>
                <a:effectLst/>
                <a:latin typeface="Segoe UI" panose="020B0502040204020203" pitchFamily="34" charset="0"/>
              </a:rPr>
              <a:t> dialog box, select </a:t>
            </a:r>
            <a:r>
              <a:rPr lang="en-US" b="1" i="0" dirty="0">
                <a:solidFill>
                  <a:srgbClr val="000000"/>
                </a:solidFill>
                <a:effectLst/>
                <a:latin typeface="Segoe UI" panose="020B0502040204020203" pitchFamily="34" charset="0"/>
              </a:rPr>
              <a:t>OK</a:t>
            </a:r>
            <a:r>
              <a:rPr lang="en-US" b="0" i="0" dirty="0">
                <a:solidFill>
                  <a:srgbClr val="000000"/>
                </a:solidFill>
                <a:effectLst/>
                <a:latin typeface="Segoe UI" panose="020B0502040204020203" pitchFamily="34" charset="0"/>
              </a:rPr>
              <a:t>.</a:t>
            </a:r>
          </a:p>
          <a:p>
            <a:pPr algn="l"/>
            <a:r>
              <a:rPr lang="en-US" b="1" i="0" dirty="0">
                <a:solidFill>
                  <a:srgbClr val="000000"/>
                </a:solidFill>
                <a:effectLst/>
                <a:latin typeface="Segoe UI" panose="020B0502040204020203" pitchFamily="34" charset="0"/>
              </a:rPr>
              <a:t>Verify the presence of the iSCSI disks**</a:t>
            </a:r>
          </a:p>
          <a:p>
            <a:pPr algn="l"/>
            <a:r>
              <a:rPr lang="en-US" b="0" i="0" dirty="0">
                <a:solidFill>
                  <a:srgbClr val="000000"/>
                </a:solidFill>
                <a:effectLst/>
                <a:latin typeface="Segoe UI" panose="020B0502040204020203" pitchFamily="34" charset="0"/>
              </a:rPr>
              <a:t>To verify the presence of the iSCSI disks:</a:t>
            </a:r>
          </a:p>
          <a:p>
            <a:pPr algn="l">
              <a:buFont typeface="+mj-lt"/>
              <a:buAutoNum type="arabicPeriod"/>
            </a:pPr>
            <a:r>
              <a:rPr lang="en-US" b="0" i="0" dirty="0">
                <a:solidFill>
                  <a:srgbClr val="000000"/>
                </a:solidFill>
                <a:effectLst/>
                <a:latin typeface="Segoe UI" panose="020B0502040204020203" pitchFamily="34" charset="0"/>
              </a:rPr>
              <a:t>In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 in the tree pane, select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Disks</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Ensure the entry for </a:t>
            </a:r>
            <a:r>
              <a:rPr lang="en-US" b="1" i="0" dirty="0">
                <a:solidFill>
                  <a:srgbClr val="000000"/>
                </a:solidFill>
                <a:effectLst/>
                <a:latin typeface="Segoe UI" panose="020B0502040204020203" pitchFamily="34" charset="0"/>
              </a:rPr>
              <a:t>SEA-DC1</a:t>
            </a:r>
            <a:r>
              <a:rPr lang="en-US" b="0" i="0" dirty="0">
                <a:solidFill>
                  <a:srgbClr val="000000"/>
                </a:solidFill>
                <a:effectLst/>
                <a:latin typeface="Segoe UI" panose="020B0502040204020203" pitchFamily="34" charset="0"/>
              </a:rPr>
              <a:t> contains the two new 5-GB disks that are offline. Point out that the bus enter is iSCSI. If you are in the </a:t>
            </a:r>
            <a:r>
              <a:rPr lang="en-US" b="1" i="0" dirty="0">
                <a:solidFill>
                  <a:srgbClr val="000000"/>
                </a:solidFill>
                <a:effectLst/>
                <a:latin typeface="Segoe UI" panose="020B0502040204020203" pitchFamily="34" charset="0"/>
              </a:rPr>
              <a:t>File and Storage Services</a:t>
            </a:r>
            <a:r>
              <a:rPr lang="en-US" b="0" i="0" dirty="0">
                <a:solidFill>
                  <a:srgbClr val="000000"/>
                </a:solidFill>
                <a:effectLst/>
                <a:latin typeface="Segoe UI" panose="020B0502040204020203" pitchFamily="34" charset="0"/>
              </a:rPr>
              <a:t> section of </a:t>
            </a:r>
            <a:r>
              <a:rPr lang="en-US" b="1" i="0" dirty="0">
                <a:solidFill>
                  <a:srgbClr val="000000"/>
                </a:solidFill>
                <a:effectLst/>
                <a:latin typeface="Segoe UI" panose="020B0502040204020203" pitchFamily="34" charset="0"/>
              </a:rPr>
              <a:t>Server Manager</a:t>
            </a:r>
            <a:r>
              <a:rPr lang="en-US" b="0" i="0" dirty="0">
                <a:solidFill>
                  <a:srgbClr val="000000"/>
                </a:solidFill>
                <a:effectLst/>
                <a:latin typeface="Segoe UI" panose="020B0502040204020203" pitchFamily="34" charset="0"/>
              </a:rPr>
              <a:t>, you might need to select the refresh button to find the two new disks.</a:t>
            </a:r>
          </a:p>
          <a:p>
            <a:pPr algn="l"/>
            <a:r>
              <a:rPr lang="en-US" b="1" i="0" dirty="0">
                <a:solidFill>
                  <a:srgbClr val="000000"/>
                </a:solidFill>
                <a:effectLst/>
                <a:latin typeface="Segoe UI" panose="020B0502040204020203" pitchFamily="34" charset="0"/>
              </a:rPr>
              <a:t>Revert the virtual machines (VMs) to their initial state</a:t>
            </a:r>
          </a:p>
          <a:p>
            <a:pPr algn="l"/>
            <a:r>
              <a:rPr lang="en-US" b="0" i="0" dirty="0">
                <a:solidFill>
                  <a:srgbClr val="000000"/>
                </a:solidFill>
                <a:effectLst/>
                <a:latin typeface="Segoe UI" panose="020B0502040204020203" pitchFamily="34" charset="0"/>
              </a:rPr>
              <a:t>To revert the VMs:</a:t>
            </a:r>
          </a:p>
          <a:p>
            <a:pPr algn="l">
              <a:buFont typeface="+mj-lt"/>
              <a:buAutoNum type="arabicPeriod"/>
            </a:pPr>
            <a:r>
              <a:rPr lang="en-US" b="0" i="0" dirty="0">
                <a:solidFill>
                  <a:srgbClr val="000000"/>
                </a:solidFill>
                <a:effectLst/>
                <a:latin typeface="Segoe UI" panose="020B0502040204020203" pitchFamily="34" charset="0"/>
              </a:rPr>
              <a:t>On the host computer, start </a:t>
            </a:r>
            <a:r>
              <a:rPr lang="en-US" b="1" i="0" dirty="0">
                <a:solidFill>
                  <a:srgbClr val="000000"/>
                </a:solidFill>
                <a:effectLst/>
                <a:latin typeface="Segoe UI" panose="020B0502040204020203" pitchFamily="34" charset="0"/>
              </a:rPr>
              <a:t>Microsoft Hyper-V Manager</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Virtual Machines</a:t>
            </a:r>
            <a:r>
              <a:rPr lang="en-US" b="0" i="0" dirty="0">
                <a:solidFill>
                  <a:srgbClr val="000000"/>
                </a:solidFill>
                <a:effectLst/>
                <a:latin typeface="Segoe UI" panose="020B0502040204020203" pitchFamily="34" charset="0"/>
              </a:rPr>
              <a:t> list, right-click or access the context menu for </a:t>
            </a:r>
            <a:r>
              <a:rPr lang="en-US" b="1" i="0" dirty="0">
                <a:solidFill>
                  <a:srgbClr val="000000"/>
                </a:solidFill>
                <a:effectLst/>
                <a:latin typeface="Segoe UI" panose="020B0502040204020203" pitchFamily="34" charset="0"/>
              </a:rPr>
              <a:t>SEA-SRV3</a:t>
            </a:r>
            <a:r>
              <a:rPr lang="en-US" b="0" i="0" dirty="0">
                <a:solidFill>
                  <a:srgbClr val="000000"/>
                </a:solidFill>
                <a:effectLst/>
                <a:latin typeface="Segoe UI" panose="020B0502040204020203" pitchFamily="34" charset="0"/>
              </a:rPr>
              <a:t>, and then select </a:t>
            </a:r>
            <a:r>
              <a:rPr lang="en-US" b="1" i="0" dirty="0">
                <a:solidFill>
                  <a:srgbClr val="000000"/>
                </a:solidFill>
                <a:effectLst/>
                <a:latin typeface="Segoe UI" panose="020B0502040204020203" pitchFamily="34" charset="0"/>
              </a:rPr>
              <a:t>Revert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In the </a:t>
            </a:r>
            <a:r>
              <a:rPr lang="en-US" b="1" i="0" dirty="0">
                <a:solidFill>
                  <a:srgbClr val="000000"/>
                </a:solidFill>
                <a:effectLst/>
                <a:latin typeface="Segoe UI" panose="020B0502040204020203" pitchFamily="34" charset="0"/>
              </a:rPr>
              <a:t>Revert Virtual Machine</a:t>
            </a:r>
            <a:r>
              <a:rPr lang="en-US" b="0" i="0" dirty="0">
                <a:solidFill>
                  <a:srgbClr val="000000"/>
                </a:solidFill>
                <a:effectLst/>
                <a:latin typeface="Segoe UI" panose="020B0502040204020203" pitchFamily="34" charset="0"/>
              </a:rPr>
              <a:t> dialog box, select </a:t>
            </a:r>
            <a:r>
              <a:rPr lang="en-US" b="1" i="0" dirty="0">
                <a:solidFill>
                  <a:srgbClr val="000000"/>
                </a:solidFill>
                <a:effectLst/>
                <a:latin typeface="Segoe UI" panose="020B0502040204020203" pitchFamily="34" charset="0"/>
              </a:rPr>
              <a:t>Revert</a:t>
            </a:r>
            <a:r>
              <a:rPr lang="en-US" b="0" i="0" dirty="0">
                <a:solidFill>
                  <a:srgbClr val="000000"/>
                </a:solidFill>
                <a:effectLst/>
                <a:latin typeface="Segoe UI" panose="020B0502040204020203" pitchFamily="34" charset="0"/>
              </a:rPr>
              <a:t>.</a:t>
            </a:r>
          </a:p>
          <a:p>
            <a:pPr algn="l">
              <a:buFont typeface="+mj-lt"/>
              <a:buAutoNum type="arabicPeriod"/>
            </a:pPr>
            <a:r>
              <a:rPr lang="en-US" b="0" i="0" dirty="0">
                <a:solidFill>
                  <a:srgbClr val="000000"/>
                </a:solidFill>
                <a:effectLst/>
                <a:latin typeface="Segoe UI" panose="020B0502040204020203" pitchFamily="34" charset="0"/>
              </a:rPr>
              <a:t>Repeat steps 2 and 3 for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,and </a:t>
            </a:r>
            <a:r>
              <a:rPr lang="en-US" b="1" i="0" dirty="0">
                <a:solidFill>
                  <a:srgbClr val="000000"/>
                </a:solidFill>
                <a:effectLst/>
                <a:latin typeface="Segoe UI" panose="020B0502040204020203" pitchFamily="34" charset="0"/>
              </a:rPr>
              <a:t>SEA-DC1</a:t>
            </a:r>
            <a:r>
              <a:rPr lang="en-US" b="0" i="0" dirty="0">
                <a:solidFill>
                  <a:srgbClr val="000000"/>
                </a:solidFill>
                <a:effectLst/>
                <a:latin typeface="Segoe UI" panose="020B0502040204020203" pitchFamily="34" charset="0"/>
              </a:rPr>
              <a:t>.</a:t>
            </a:r>
          </a:p>
        </p:txBody>
      </p:sp>
    </p:spTree>
    <p:extLst>
      <p:ext uri="{BB962C8B-B14F-4D97-AF65-F5344CB8AC3E}">
        <p14:creationId xmlns:p14="http://schemas.microsoft.com/office/powerpoint/2010/main" val="3500049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CA"/>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66</a:t>
            </a:fld>
            <a:endParaRPr lang="en-US" dirty="0"/>
          </a:p>
        </p:txBody>
      </p:sp>
      <p:sp>
        <p:nvSpPr>
          <p:cNvPr id="7" name="Date Placeholder 6">
            <a:extLst>
              <a:ext uri="{FF2B5EF4-FFF2-40B4-BE49-F238E27FC236}">
                <a16:creationId xmlns:a16="http://schemas.microsoft.com/office/drawing/2014/main" id="{CD14501E-5322-4310-A770-661D974BB0E9}"/>
              </a:ext>
            </a:extLst>
          </p:cNvPr>
          <p:cNvSpPr>
            <a:spLocks noGrp="1"/>
          </p:cNvSpPr>
          <p:nvPr>
            <p:ph type="dt" idx="1"/>
          </p:nvPr>
        </p:nvSpPr>
        <p:spPr/>
        <p:txBody>
          <a:bodyPr/>
          <a:lstStyle/>
          <a:p>
            <a:r>
              <a:rPr lang="en-US" dirty="0"/>
              <a:t>4: File Servers and Storage Management in Windows Server</a:t>
            </a:r>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571247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67</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dirty="0"/>
              <a:t>4: File Servers and Storage Management in Windows Server</a:t>
            </a:r>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20972013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a:t>Lesson overview</a:t>
            </a:r>
          </a:p>
          <a:p>
            <a:endParaRPr lang="en-US" dirty="0"/>
          </a:p>
        </p:txBody>
      </p:sp>
      <p:sp>
        <p:nvSpPr>
          <p:cNvPr id="4" name="Slide Number Placeholder 3"/>
          <p:cNvSpPr>
            <a:spLocks noGrp="1"/>
          </p:cNvSpPr>
          <p:nvPr>
            <p:ph type="sldNum" sz="quarter" idx="5"/>
          </p:nvPr>
        </p:nvSpPr>
        <p:spPr/>
        <p:txBody>
          <a:bodyPr/>
          <a:lstStyle/>
          <a:p>
            <a:pPr lvl="0"/>
            <a:fld id="{8507DC7E-BC41-4478-BA30-CBCC3A644F0A}" type="slidenum">
              <a:rPr lang="en-US" noProof="0" smtClean="0"/>
              <a:pPr lvl="0"/>
              <a:t>68</a:t>
            </a:fld>
            <a:endParaRPr lang="en-US" noProof="0"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4483411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Identify the key scenarios for using Distributed File System (DFS) to provide access to file shares for branch office locations. Consider asking students the following question:</a:t>
            </a:r>
          </a:p>
          <a:p>
            <a:pPr algn="l"/>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Question</a:t>
            </a:r>
            <a:r>
              <a:rPr lang="en-US" b="0" i="0" dirty="0">
                <a:solidFill>
                  <a:srgbClr val="000000"/>
                </a:solidFill>
                <a:effectLst/>
                <a:latin typeface="Segoe UI" panose="020B0502040204020203" pitchFamily="34" charset="0"/>
              </a:rPr>
              <a:t>: Why should you avoid using DFS to replicate high volume, transaction-based databases? </a:t>
            </a:r>
          </a:p>
          <a:p>
            <a:pPr algn="l"/>
            <a:endParaRPr lang="en-US" b="0" i="0" dirty="0">
              <a:solidFill>
                <a:srgbClr val="00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Answer</a:t>
            </a:r>
            <a:r>
              <a:rPr lang="en-US" b="0" i="0" dirty="0">
                <a:solidFill>
                  <a:srgbClr val="000000"/>
                </a:solidFill>
                <a:effectLst/>
                <a:latin typeface="Segoe UI" panose="020B0502040204020203" pitchFamily="34" charset="0"/>
              </a:rPr>
              <a:t> Databases with high-volume transactions typically leave several database files open in order to process the transactions. DFS cannot replicate files if they are held open by an application. Therefore, if you use DFS to replicate a high-volume, transaction-based database, the replicated copies of the database are not consistent with the data.</a:t>
            </a:r>
          </a:p>
        </p:txBody>
      </p:sp>
      <p:sp>
        <p:nvSpPr>
          <p:cNvPr id="4" name="Slide Number Placeholder 3"/>
          <p:cNvSpPr>
            <a:spLocks noGrp="1"/>
          </p:cNvSpPr>
          <p:nvPr>
            <p:ph type="sldNum" sz="quarter" idx="10"/>
          </p:nvPr>
        </p:nvSpPr>
        <p:spPr/>
        <p:txBody>
          <a:bodyPr/>
          <a:lstStyle/>
          <a:p>
            <a:fld id="{89531270-2304-413F-AAEE-BA55FFA6E200}" type="slidenum">
              <a:rPr lang="en-US" smtClean="0"/>
              <a:pPr/>
              <a:t>69</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9205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000" b="0" kern="1200" baseline="0" dirty="0">
                <a:solidFill>
                  <a:schemeClr val="tx1"/>
                </a:solidFill>
                <a:effectLst/>
                <a:latin typeface="Segoe UI" panose="020B0502040204020203" pitchFamily="34" charset="0"/>
                <a:ea typeface="+mn-ea"/>
                <a:cs typeface="+mn-cs"/>
              </a:rPr>
              <a:t>Explain Resilient File System (</a:t>
            </a:r>
            <a:r>
              <a:rPr lang="en-US" sz="1000" b="0" kern="1200" baseline="0" dirty="0" err="1">
                <a:solidFill>
                  <a:schemeClr val="tx1"/>
                </a:solidFill>
                <a:effectLst/>
                <a:latin typeface="Segoe UI" panose="020B0502040204020203" pitchFamily="34" charset="0"/>
                <a:ea typeface="+mn-ea"/>
                <a:cs typeface="+mn-cs"/>
              </a:rPr>
              <a:t>ReFS</a:t>
            </a:r>
            <a:r>
              <a:rPr lang="en-US" sz="1000" b="0" kern="1200" baseline="0" dirty="0">
                <a:solidFill>
                  <a:schemeClr val="tx1"/>
                </a:solidFill>
                <a:effectLst/>
                <a:latin typeface="Segoe UI" panose="020B0502040204020203" pitchFamily="34" charset="0"/>
                <a:ea typeface="+mn-ea"/>
                <a:cs typeface="+mn-cs"/>
              </a:rPr>
              <a:t>). Start with the reasons why Microsoft implemented this file system. Mention that the requirements for larger volumes increase as a result of the current trend in virtualization technologies.</a:t>
            </a:r>
          </a:p>
          <a:p>
            <a:r>
              <a:rPr lang="en-US" sz="1000" b="0" kern="1200" baseline="0" dirty="0">
                <a:solidFill>
                  <a:schemeClr val="tx1"/>
                </a:solidFill>
                <a:effectLst/>
                <a:latin typeface="Segoe UI" panose="020B0502040204020203" pitchFamily="34" charset="0"/>
                <a:ea typeface="+mn-ea"/>
                <a:cs typeface="+mn-cs"/>
              </a:rPr>
              <a:t>Discuss the issues that prevent NTFS file systems from managing very large volumes when the file system doesn't provide sufficient error-tracking and self-repairing mechanisms, especially for multi-terabyte (TB) volumes.</a:t>
            </a:r>
          </a:p>
          <a:p>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p:txBody>
      </p:sp>
      <p:sp>
        <p:nvSpPr>
          <p:cNvPr id="4" name="Slide Number Placeholder 3"/>
          <p:cNvSpPr>
            <a:spLocks noGrp="1"/>
          </p:cNvSpPr>
          <p:nvPr>
            <p:ph type="sldNum" sz="quarter" idx="10"/>
          </p:nvPr>
        </p:nvSpPr>
        <p:spPr/>
        <p:txBody>
          <a:bodyPr/>
          <a:lstStyle/>
          <a:p>
            <a:fld id="{270CB3FC-906A-4376-B1C9-3FE0C6721D12}" type="slidenum">
              <a:rPr lang="en-US" smtClean="0"/>
              <a:pPr/>
              <a:t>7</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p:sp>
    </p:spTree>
    <p:extLst>
      <p:ext uri="{BB962C8B-B14F-4D97-AF65-F5344CB8AC3E}">
        <p14:creationId xmlns:p14="http://schemas.microsoft.com/office/powerpoint/2010/main" val="424869310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solidFill>
                  <a:srgbClr val="333333"/>
                </a:solidFill>
                <a:effectLst/>
                <a:cs typeface="Segoe UI" panose="020B0502040204020203" pitchFamily="34" charset="0"/>
              </a:rPr>
              <a:t>Fully describe the Distributed File System (DFS) deployment process using the flowchart on the slide.</a:t>
            </a:r>
          </a:p>
          <a:p>
            <a:br>
              <a:rPr lang="en-US" b="0" dirty="0">
                <a:solidFill>
                  <a:srgbClr val="333333"/>
                </a:solidFill>
                <a:effectLst/>
                <a:cs typeface="Segoe UI" panose="020B0502040204020203" pitchFamily="34" charset="0"/>
              </a:rPr>
            </a:br>
            <a:r>
              <a:rPr lang="en-US" b="0" dirty="0">
                <a:solidFill>
                  <a:srgbClr val="333333"/>
                </a:solidFill>
                <a:effectLst/>
                <a:cs typeface="Segoe UI" panose="020B0502040204020203" pitchFamily="34" charset="0"/>
              </a:rPr>
              <a:t>When a user attempts to access a folder in the namespace (1), the client computer contacts a namespace server. The namespace server sends the client computer a referral that contains a list of servers that host the shared folders (called </a:t>
            </a:r>
            <a:r>
              <a:rPr lang="en-US" b="0" i="1" dirty="0">
                <a:solidFill>
                  <a:srgbClr val="448C27"/>
                </a:solidFill>
                <a:effectLst/>
                <a:cs typeface="Segoe UI" panose="020B0502040204020203" pitchFamily="34" charset="0"/>
              </a:rPr>
              <a:t>folder targets</a:t>
            </a:r>
            <a:r>
              <a:rPr lang="en-US" b="0" dirty="0">
                <a:solidFill>
                  <a:srgbClr val="333333"/>
                </a:solidFill>
                <a:effectLst/>
                <a:cs typeface="Segoe UI" panose="020B0502040204020203" pitchFamily="34" charset="0"/>
              </a:rPr>
              <a:t>) associated with the folder. The client computer caches the referral and then contacts the first server in the referral (2). This typically is a server in the client’s own site unless no same-site servers exist, or the administrator configures target priority. The shared folders are kept synchronized by Distributed File System Replication (DFSR). The fact that multiple servers host the folder is transparent to the user, who notices only a single folder in the namespace. If one of the servers becomes unavailable, the client computer fails over to the remaining server.</a:t>
            </a:r>
          </a:p>
        </p:txBody>
      </p:sp>
      <p:sp>
        <p:nvSpPr>
          <p:cNvPr id="4" name="Slide Number Placeholder 3"/>
          <p:cNvSpPr>
            <a:spLocks noGrp="1"/>
          </p:cNvSpPr>
          <p:nvPr>
            <p:ph type="sldNum" sz="quarter" idx="10"/>
          </p:nvPr>
        </p:nvSpPr>
        <p:spPr/>
        <p:txBody>
          <a:bodyPr/>
          <a:lstStyle/>
          <a:p>
            <a:fld id="{CB5D9B5F-A772-4F07-9A4C-CC82B99E1AD5}" type="slidenum">
              <a:rPr lang="en-CA" smtClean="0"/>
              <a:pPr/>
              <a:t>70</a:t>
            </a:fld>
            <a:endParaRPr lang="en-CA"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3952743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Identify the primary functions of Distributed File System Replication (DFSR), including how it's implemented. Point out the DFSR module for Windows PowerShell, including the example commands, and how to get information about all available commands.</a:t>
            </a:r>
          </a:p>
        </p:txBody>
      </p:sp>
      <p:sp>
        <p:nvSpPr>
          <p:cNvPr id="4" name="Slide Number Placeholder 3"/>
          <p:cNvSpPr>
            <a:spLocks noGrp="1"/>
          </p:cNvSpPr>
          <p:nvPr>
            <p:ph type="sldNum" sz="quarter" idx="10"/>
          </p:nvPr>
        </p:nvSpPr>
        <p:spPr/>
        <p:txBody>
          <a:bodyPr/>
          <a:lstStyle/>
          <a:p>
            <a:fld id="{89531270-2304-413F-AAEE-BA55FFA6E200}" type="slidenum">
              <a:rPr lang="en-US" smtClean="0"/>
              <a:pPr/>
              <a:t>71</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83440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Introduce the concept of a Distributed File System (DFS) namespace and how it's used. Describe the two namespace types, and explain how DFS namespaces are configured in Windows Server 2019. </a:t>
            </a:r>
            <a:endParaRPr lang="en-US" dirty="0"/>
          </a:p>
        </p:txBody>
      </p:sp>
      <p:sp>
        <p:nvSpPr>
          <p:cNvPr id="4" name="Slide Number Placeholder 3"/>
          <p:cNvSpPr>
            <a:spLocks noGrp="1"/>
          </p:cNvSpPr>
          <p:nvPr>
            <p:ph type="sldNum" sz="quarter" idx="10"/>
          </p:nvPr>
        </p:nvSpPr>
        <p:spPr/>
        <p:txBody>
          <a:bodyPr/>
          <a:lstStyle/>
          <a:p>
            <a:fld id="{89531270-2304-413F-AAEE-BA55FFA6E200}" type="slidenum">
              <a:rPr lang="en-US" smtClean="0"/>
              <a:pPr/>
              <a:t>72</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1626754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Identify and describe the primary tasks for optimizing DFS namespaces and replication.</a:t>
            </a:r>
            <a:endParaRPr lang="en-US" dirty="0"/>
          </a:p>
        </p:txBody>
      </p:sp>
      <p:sp>
        <p:nvSpPr>
          <p:cNvPr id="4" name="Slide Number Placeholder 3"/>
          <p:cNvSpPr>
            <a:spLocks noGrp="1"/>
          </p:cNvSpPr>
          <p:nvPr>
            <p:ph type="sldNum" sz="quarter" idx="10"/>
          </p:nvPr>
        </p:nvSpPr>
        <p:spPr/>
        <p:txBody>
          <a:bodyPr/>
          <a:lstStyle/>
          <a:p>
            <a:fld id="{89531270-2304-413F-AAEE-BA55FFA6E200}" type="slidenum">
              <a:rPr lang="en-US" smtClean="0"/>
              <a:pPr/>
              <a:t>73</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15" name="Slide Image Placeholder 14"/>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6320438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solidFill>
                  <a:srgbClr val="333333"/>
                </a:solidFill>
                <a:effectLst/>
                <a:cs typeface="Segoe UI" panose="020B0502040204020203" pitchFamily="34" charset="0"/>
              </a:rPr>
              <a:t>Explain how to clone and how to recover a Distributed File System (DFS) database.</a:t>
            </a:r>
          </a:p>
          <a:p>
            <a:br>
              <a:rPr lang="en-US" b="0" dirty="0">
                <a:solidFill>
                  <a:srgbClr val="333333"/>
                </a:solidFill>
                <a:effectLst/>
                <a:cs typeface="Segoe UI" panose="020B0502040204020203" pitchFamily="34" charset="0"/>
              </a:rPr>
            </a:br>
            <a:endParaRPr lang="en-US" b="0" dirty="0">
              <a:solidFill>
                <a:srgbClr val="333333"/>
              </a:solidFill>
              <a:effectLs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89531270-2304-413F-AAEE-BA55FFA6E200}" type="slidenum">
              <a:rPr lang="en-US" smtClean="0"/>
              <a:pPr/>
              <a:t>74</a:t>
            </a:fld>
            <a:endParaRPr lang="en-US" dirty="0"/>
          </a:p>
        </p:txBody>
      </p:sp>
      <p:sp>
        <p:nvSpPr>
          <p:cNvPr id="7" name="Date Placeholder 6"/>
          <p:cNvSpPr>
            <a:spLocks noGrp="1"/>
          </p:cNvSpPr>
          <p:nvPr>
            <p:ph type="dt" idx="11"/>
          </p:nvPr>
        </p:nvSpPr>
        <p:spPr/>
        <p:txBody>
          <a:bodyPr/>
          <a:lstStyle/>
          <a:p>
            <a:r>
              <a:rPr lang="en-US"/>
              <a:t>4: File Servers and Storage Management in Windows Server</a:t>
            </a:r>
            <a:endParaRPr lang="en-US" dirty="0"/>
          </a:p>
        </p:txBody>
      </p:sp>
      <p:sp>
        <p:nvSpPr>
          <p:cNvPr id="8" name="Footer Placeholder 7"/>
          <p:cNvSpPr>
            <a:spLocks noGrp="1"/>
          </p:cNvSpPr>
          <p:nvPr>
            <p:ph type="ftr" sz="quarter" idx="12"/>
          </p:nvPr>
        </p:nvSpPr>
        <p:spPr/>
        <p:txBody>
          <a:bodyPr/>
          <a:lstStyle/>
          <a:p>
            <a:r>
              <a:rPr lang="en-GB" noProof="0"/>
              <a:t>© Microsoft Corporation.</a:t>
            </a:r>
            <a:endParaRPr lang="en-US" dirty="0"/>
          </a:p>
        </p:txBody>
      </p:sp>
      <p:sp>
        <p:nvSpPr>
          <p:cNvPr id="9" name="Header Placeholder 8"/>
          <p:cNvSpPr>
            <a:spLocks noGrp="1"/>
          </p:cNvSpPr>
          <p:nvPr>
            <p:ph type="hdr" sz="quarter" idx="13"/>
          </p:nvPr>
        </p:nvSpPr>
        <p:spPr/>
        <p:txBody>
          <a:bodyPr/>
          <a:lstStyle/>
          <a:p>
            <a:r>
              <a:rPr lang="en-US"/>
              <a:t>WS-011 Windows Server 2019 Administration</a:t>
            </a:r>
            <a:endParaRPr lang="en-US" dirty="0"/>
          </a:p>
        </p:txBody>
      </p:sp>
      <p:sp>
        <p:nvSpPr>
          <p:cNvPr id="21" name="Slide Image Placeholder 20"/>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3468428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2BEC6BEF-6168-403E-AC52-87FA08D6C474}" type="slidenum">
              <a:rPr lang="en-US" smtClean="0"/>
              <a:pPr/>
              <a:t>75</a:t>
            </a:fld>
            <a:endParaRPr lang="en-US"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31931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CA"/>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76</a:t>
            </a:fld>
            <a:endParaRPr lang="en-US" dirty="0"/>
          </a:p>
        </p:txBody>
      </p:sp>
      <p:sp>
        <p:nvSpPr>
          <p:cNvPr id="7" name="Date Placeholder 6">
            <a:extLst>
              <a:ext uri="{FF2B5EF4-FFF2-40B4-BE49-F238E27FC236}">
                <a16:creationId xmlns:a16="http://schemas.microsoft.com/office/drawing/2014/main" id="{CD14501E-5322-4310-A770-661D974BB0E9}"/>
              </a:ext>
            </a:extLst>
          </p:cNvPr>
          <p:cNvSpPr>
            <a:spLocks noGrp="1"/>
          </p:cNvSpPr>
          <p:nvPr>
            <p:ph type="dt" idx="1"/>
          </p:nvPr>
        </p:nvSpPr>
        <p:spPr/>
        <p:txBody>
          <a:bodyPr/>
          <a:lstStyle/>
          <a:p>
            <a:r>
              <a:rPr lang="en-US"/>
              <a:t>4: File Servers and Storage Management in Windows Server</a:t>
            </a:r>
            <a:endParaRPr lang="en-US" dirty="0"/>
          </a:p>
        </p:txBody>
      </p:sp>
      <p:sp>
        <p:nvSpPr>
          <p:cNvPr id="8" name="Footer Placeholder 4">
            <a:extLst>
              <a:ext uri="{FF2B5EF4-FFF2-40B4-BE49-F238E27FC236}">
                <a16:creationId xmlns:a16="http://schemas.microsoft.com/office/drawing/2014/main" id="{8EF3A7C3-9A8B-4D55-9C14-03315A243D5E}"/>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299843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77</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dirty="0"/>
              <a:t>4: File Servers and Storage Management in Windows Server</a:t>
            </a:r>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6588144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78</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r>
              <a:rPr lang="en-US" b="1" i="0" dirty="0">
                <a:solidFill>
                  <a:srgbClr val="000000"/>
                </a:solidFill>
                <a:effectLst/>
                <a:latin typeface="Segoe UI" panose="020B0502040204020203" pitchFamily="34" charset="0"/>
              </a:rPr>
              <a:t>Estimated time:</a:t>
            </a:r>
            <a:r>
              <a:rPr lang="en-US" b="0" i="0" dirty="0">
                <a:solidFill>
                  <a:srgbClr val="000000"/>
                </a:solidFill>
                <a:effectLst/>
                <a:latin typeface="Segoe UI" panose="020B0502040204020203" pitchFamily="34" charset="0"/>
              </a:rPr>
              <a:t> 90 minutes</a:t>
            </a:r>
          </a:p>
          <a:p>
            <a:endParaRPr lang="en-US" b="0" i="0" dirty="0">
              <a:solidFill>
                <a:srgbClr val="000000"/>
              </a:solidFill>
              <a:effectLst/>
              <a:latin typeface="Segoe UI" panose="020B0502040204020203" pitchFamily="34" charset="0"/>
            </a:endParaRPr>
          </a:p>
          <a:p>
            <a:pPr marL="342900" indent="-342900">
              <a:buFont typeface="Wingdings" panose="05000000000000000000" pitchFamily="2" charset="2"/>
              <a:buChar char="§"/>
            </a:pPr>
            <a:r>
              <a:rPr lang="en-US" dirty="0"/>
              <a:t>Exercise 1: Implementing Data Deduplication</a:t>
            </a:r>
          </a:p>
          <a:p>
            <a:pPr algn="l"/>
            <a:r>
              <a:rPr lang="en-US" b="0" i="0" dirty="0">
                <a:solidFill>
                  <a:srgbClr val="000000"/>
                </a:solidFill>
                <a:effectLst/>
                <a:latin typeface="Segoe UI" panose="020B0502040204020203" pitchFamily="34" charset="0"/>
              </a:rPr>
              <a:t>You decide to install the Data Deduplication role service by using Server Manager. You determine that drive </a:t>
            </a:r>
            <a:r>
              <a:rPr lang="en-US" b="1" i="0" dirty="0">
                <a:solidFill>
                  <a:srgbClr val="000000"/>
                </a:solidFill>
                <a:effectLst/>
                <a:latin typeface="Segoe UI" panose="020B0502040204020203" pitchFamily="34" charset="0"/>
              </a:rPr>
              <a:t>M</a:t>
            </a:r>
            <a:r>
              <a:rPr lang="en-US" b="0" i="0" dirty="0">
                <a:solidFill>
                  <a:srgbClr val="000000"/>
                </a:solidFill>
                <a:effectLst/>
                <a:latin typeface="Segoe UI" panose="020B0502040204020203" pitchFamily="34" charset="0"/>
              </a:rPr>
              <a:t> is heavily used, and you suspect that it contains duplicate files in some folders. You decide to enable and configure the Data Deduplication role to reduce the consumed space on this volume.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Exercise 2: Configuring iSCSI storage</a:t>
            </a:r>
          </a:p>
          <a:p>
            <a:pPr algn="l"/>
            <a:r>
              <a:rPr lang="en-US" b="0" i="0" dirty="0">
                <a:solidFill>
                  <a:srgbClr val="000000"/>
                </a:solidFill>
                <a:effectLst/>
                <a:latin typeface="Segoe UI" panose="020B0502040204020203" pitchFamily="34" charset="0"/>
              </a:rPr>
              <a:t>Executives at Contoso are exploring the option of using iSCSI to decrease the cost and complexity of configuring centralized storage. To test this, you must install and configure the iSCSI targets, and configure the iSCSI initiators to provide access to the targets.</a:t>
            </a:r>
            <a:endParaRPr lang="en-US" dirty="0"/>
          </a:p>
          <a:p>
            <a:pPr marL="342900" indent="-342900">
              <a:buFont typeface="Wingdings" panose="05000000000000000000" pitchFamily="2" charset="2"/>
              <a:buChar char="§"/>
            </a:pPr>
            <a:r>
              <a:rPr lang="en-US" dirty="0"/>
              <a:t>Exercise 3: Configuring redundant Storage Spaces</a:t>
            </a:r>
          </a:p>
          <a:p>
            <a:pPr algn="l"/>
            <a:r>
              <a:rPr lang="en-US" b="0" i="0" dirty="0">
                <a:solidFill>
                  <a:srgbClr val="000000"/>
                </a:solidFill>
                <a:effectLst/>
                <a:latin typeface="Segoe UI" panose="020B0502040204020203" pitchFamily="34" charset="0"/>
              </a:rPr>
              <a:t>o meet some of the requirements for high availability, you decided to evaluate redundancy options in Storage Spaces. Additionally, you want to test the provisioning of new disks to the storage pool.</a:t>
            </a:r>
          </a:p>
          <a:p>
            <a:pPr marL="342900" indent="-342900">
              <a:buFont typeface="Wingdings" panose="05000000000000000000" pitchFamily="2" charset="2"/>
              <a:buChar char="§"/>
            </a:pPr>
            <a:r>
              <a:rPr lang="en-US" dirty="0"/>
              <a:t>Exercise 4: Implementing Storage Spaces Direct</a:t>
            </a:r>
          </a:p>
          <a:p>
            <a:pPr algn="l"/>
            <a:r>
              <a:rPr lang="en-US" b="0" i="0" dirty="0">
                <a:solidFill>
                  <a:srgbClr val="000000"/>
                </a:solidFill>
                <a:effectLst/>
                <a:latin typeface="Segoe UI" panose="020B0502040204020203" pitchFamily="34" charset="0"/>
              </a:rPr>
              <a:t>You want to test whether using local storage as highly available storage is a viable solution for your organization. Previously, your organization has only used storage area networks (SANs) for storing VMs. The new features in Windows Server 2019 make it possible to use only local storage, so you want to implement Storage Spaces Direct as a test implementation.</a:t>
            </a:r>
          </a:p>
          <a:p>
            <a:endParaRPr lang="en-US" dirty="0"/>
          </a:p>
        </p:txBody>
      </p:sp>
    </p:spTree>
    <p:extLst>
      <p:ext uri="{BB962C8B-B14F-4D97-AF65-F5344CB8AC3E}">
        <p14:creationId xmlns:p14="http://schemas.microsoft.com/office/powerpoint/2010/main" val="18732621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79</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681050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r>
              <a:rPr lang="en-US" sz="1000" b="0" kern="1200" baseline="0" dirty="0">
                <a:solidFill>
                  <a:schemeClr val="tx1"/>
                </a:solidFill>
                <a:effectLst/>
                <a:latin typeface="Segoe UI" panose="020B0502040204020203" pitchFamily="34" charset="0"/>
                <a:ea typeface="+mn-ea"/>
                <a:cs typeface="+mn-cs"/>
              </a:rPr>
              <a:t>Begin by mentioning that Microsoft is deprecating the support for dynamic disks in favor of Storage Spaces, which you will cover in Lesson 3. This content is made available for those still working with upgraded Windows Server systems that still retain this type of disk.</a:t>
            </a:r>
          </a:p>
          <a:p>
            <a:br>
              <a:rPr lang="en-US" sz="1000" b="0" kern="1200" baseline="0" dirty="0">
                <a:solidFill>
                  <a:schemeClr val="tx1"/>
                </a:solidFill>
                <a:effectLst/>
                <a:latin typeface="Segoe UI" panose="020B0502040204020203" pitchFamily="34" charset="0"/>
                <a:ea typeface="+mn-ea"/>
                <a:cs typeface="+mn-cs"/>
              </a:rPr>
            </a:br>
            <a:endParaRPr lang="en-US" sz="1000" b="0" kern="1200" baseline="0" dirty="0">
              <a:solidFill>
                <a:schemeClr val="tx1"/>
              </a:solidFill>
              <a:effectLst/>
              <a:latin typeface="Segoe UI" panose="020B0502040204020203"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8</a:t>
            </a:fld>
            <a:endParaRPr lang="en-US" dirty="0"/>
          </a:p>
        </p:txBody>
      </p:sp>
      <p:sp>
        <p:nvSpPr>
          <p:cNvPr id="5" name="Footer Placeholder 4"/>
          <p:cNvSpPr>
            <a:spLocks noGrp="1"/>
          </p:cNvSpPr>
          <p:nvPr>
            <p:ph type="ftr" sz="quarter" idx="4"/>
          </p:nvPr>
        </p:nvSpPr>
        <p:spPr/>
        <p:txBody>
          <a:bodyPr/>
          <a:lstStyle/>
          <a:p>
            <a:r>
              <a:rPr kumimoji="0" lang="en-GB"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p:nvPr>
        </p:nvSpPr>
        <p:spPr/>
        <p:txBody>
          <a:bodyPr/>
          <a:lstStyle/>
          <a:p>
            <a:r>
              <a:rPr lang="en-US"/>
              <a:t>WS-011 Windows Server 2019 Administration</a:t>
            </a:r>
            <a:endParaRPr lang="en-US" dirty="0"/>
          </a:p>
        </p:txBody>
      </p:sp>
    </p:spTree>
    <p:extLst>
      <p:ext uri="{BB962C8B-B14F-4D97-AF65-F5344CB8AC3E}">
        <p14:creationId xmlns:p14="http://schemas.microsoft.com/office/powerpoint/2010/main" val="12590599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008EB6-D09E-4580-8CD6-DDB14511944F}" type="slidenum">
              <a:rPr lang="en-US" smtClean="0"/>
              <a:pPr/>
              <a:t>80</a:t>
            </a:fld>
            <a:endParaRPr lang="en-US" dirty="0"/>
          </a:p>
        </p:txBody>
      </p:sp>
      <p:sp>
        <p:nvSpPr>
          <p:cNvPr id="5" name="Footer Placeholder 4"/>
          <p:cNvSpPr>
            <a:spLocks noGrp="1"/>
          </p:cNvSpPr>
          <p:nvPr>
            <p:ph type="ftr" sz="quarter" idx="11"/>
          </p:nvPr>
        </p:nvSpPr>
        <p:spPr/>
        <p:txBody>
          <a:bodyPr/>
          <a:lstStyle/>
          <a:p>
            <a:r>
              <a:rPr lang="en-US" noProof="0"/>
              <a:t>© Microsoft Corporation.</a:t>
            </a:r>
            <a:endParaRPr lang="en-US" dirty="0"/>
          </a:p>
        </p:txBody>
      </p:sp>
      <p:sp>
        <p:nvSpPr>
          <p:cNvPr id="6" name="Date Placeholder 5"/>
          <p:cNvSpPr>
            <a:spLocks noGrp="1"/>
          </p:cNvSpPr>
          <p:nvPr>
            <p:ph type="dt" idx="12"/>
          </p:nvPr>
        </p:nvSpPr>
        <p:spPr/>
        <p:txBody>
          <a:bodyPr/>
          <a:lstStyle/>
          <a:p>
            <a:r>
              <a:rPr lang="en-US" dirty="0"/>
              <a:t>4: File Servers and Storage Management in Windows Server</a:t>
            </a:r>
          </a:p>
        </p:txBody>
      </p:sp>
      <p:sp>
        <p:nvSpPr>
          <p:cNvPr id="7" name="Header Placeholder 6"/>
          <p:cNvSpPr>
            <a:spLocks noGrp="1"/>
          </p:cNvSpPr>
          <p:nvPr>
            <p:ph type="hdr" sz="quarter" idx="13"/>
          </p:nvPr>
        </p:nvSpPr>
        <p:spPr/>
        <p:txBody>
          <a:bodyPr/>
          <a:lstStyle/>
          <a:p>
            <a:r>
              <a:rPr lang="en-GB"/>
              <a:t>WS-011 Windows Server 2019 Administration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5526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EC6BEF-6168-403E-AC52-87FA08D6C474}" type="slidenum">
              <a:rPr lang="en-US" smtClean="0"/>
              <a:pPr/>
              <a:t>81</a:t>
            </a:fld>
            <a:endParaRPr lang="en-US" dirty="0"/>
          </a:p>
        </p:txBody>
      </p:sp>
      <p:sp>
        <p:nvSpPr>
          <p:cNvPr id="5" name="Date Placeholder 4"/>
          <p:cNvSpPr>
            <a:spLocks noGrp="1"/>
          </p:cNvSpPr>
          <p:nvPr>
            <p:ph type="dt" idx="10"/>
          </p:nvPr>
        </p:nvSpPr>
        <p:spPr/>
        <p:txBody>
          <a:bodyPr/>
          <a:lstStyle/>
          <a:p>
            <a:r>
              <a:rPr lang="en-US"/>
              <a:t>4: File Servers and Storage Management in Windows Server</a:t>
            </a:r>
            <a:endParaRPr lang="en-US" dirty="0"/>
          </a:p>
        </p:txBody>
      </p:sp>
      <p:sp>
        <p:nvSpPr>
          <p:cNvPr id="6" name="Footer Placeholder 5"/>
          <p:cNvSpPr>
            <a:spLocks noGrp="1"/>
          </p:cNvSpPr>
          <p:nvPr>
            <p:ph type="ftr" sz="quarter" idx="11"/>
          </p:nvPr>
        </p:nvSpPr>
        <p:spPr/>
        <p:txBody>
          <a:bodyPr/>
          <a:lstStyle/>
          <a:p>
            <a:r>
              <a:rPr lang="en-GB" noProof="0"/>
              <a:t>© Microsoft Corporation.</a:t>
            </a:r>
            <a:endParaRPr lang="en-US" dirty="0"/>
          </a:p>
        </p:txBody>
      </p:sp>
      <p:sp>
        <p:nvSpPr>
          <p:cNvPr id="7" name="Header Placeholder 6"/>
          <p:cNvSpPr>
            <a:spLocks noGrp="1"/>
          </p:cNvSpPr>
          <p:nvPr>
            <p:ph type="hdr" sz="quarter" idx="12"/>
          </p:nvPr>
        </p:nvSpPr>
        <p:spPr/>
        <p:txBody>
          <a:bodyPr/>
          <a:lstStyle/>
          <a:p>
            <a:r>
              <a:rPr lang="en-US"/>
              <a:t>WS-011 Windows Server 2019 Administration</a:t>
            </a:r>
            <a:endParaRPr lang="en-US" dirty="0"/>
          </a:p>
        </p:txBody>
      </p:sp>
      <p:sp>
        <p:nvSpPr>
          <p:cNvPr id="13" name="Slide Image Placeholder 12"/>
          <p:cNvSpPr>
            <a:spLocks noGrp="1" noRot="1" noChangeAspect="1"/>
          </p:cNvSpPr>
          <p:nvPr>
            <p:ph type="sldImg"/>
          </p:nvPr>
        </p:nvSpPr>
        <p:spPr>
          <a:xfrm>
            <a:off x="3810000" y="65088"/>
            <a:ext cx="2971800" cy="1671637"/>
          </a:xfrm>
        </p:spPr>
      </p:sp>
    </p:spTree>
    <p:extLst>
      <p:ext uri="{BB962C8B-B14F-4D97-AF65-F5344CB8AC3E}">
        <p14:creationId xmlns:p14="http://schemas.microsoft.com/office/powerpoint/2010/main" val="26308761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CA"/>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82</a:t>
            </a:fld>
            <a:endParaRPr lang="en-US" dirty="0"/>
          </a:p>
        </p:txBody>
      </p:sp>
      <p:sp>
        <p:nvSpPr>
          <p:cNvPr id="7" name="Date Placeholder 6">
            <a:extLst>
              <a:ext uri="{FF2B5EF4-FFF2-40B4-BE49-F238E27FC236}">
                <a16:creationId xmlns:a16="http://schemas.microsoft.com/office/drawing/2014/main" id="{493E7568-3B8F-451D-901E-6B961BEA627A}"/>
              </a:ext>
            </a:extLst>
          </p:cNvPr>
          <p:cNvSpPr>
            <a:spLocks noGrp="1"/>
          </p:cNvSpPr>
          <p:nvPr>
            <p:ph type="dt" idx="1"/>
          </p:nvPr>
        </p:nvSpPr>
        <p:spPr/>
        <p:txBody>
          <a:bodyPr/>
          <a:lstStyle/>
          <a:p>
            <a:r>
              <a:rPr lang="en-US"/>
              <a:t>4: File Servers and Storage Management in Windows Server</a:t>
            </a:r>
            <a:endParaRPr lang="en-US" dirty="0"/>
          </a:p>
        </p:txBody>
      </p:sp>
      <p:sp>
        <p:nvSpPr>
          <p:cNvPr id="8" name="Footer Placeholder 4">
            <a:extLst>
              <a:ext uri="{FF2B5EF4-FFF2-40B4-BE49-F238E27FC236}">
                <a16:creationId xmlns:a16="http://schemas.microsoft.com/office/drawing/2014/main" id="{AE9F4A83-43C6-4699-8DC3-FC8425D2A0D2}"/>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9743875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p:nvPr>
        </p:nvSpPr>
        <p:spPr/>
        <p:txBody>
          <a:bodyPr/>
          <a:lstStyle/>
          <a:p>
            <a:r>
              <a:rPr lang="en-CA"/>
              <a:t>WS-011 Windows Server 2019 Administration</a:t>
            </a:r>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83</a:t>
            </a:fld>
            <a:endParaRPr lang="en-US" dirty="0"/>
          </a:p>
        </p:txBody>
      </p:sp>
      <p:sp>
        <p:nvSpPr>
          <p:cNvPr id="7" name="Date Placeholder 6">
            <a:extLst>
              <a:ext uri="{FF2B5EF4-FFF2-40B4-BE49-F238E27FC236}">
                <a16:creationId xmlns:a16="http://schemas.microsoft.com/office/drawing/2014/main" id="{493E7568-3B8F-451D-901E-6B961BEA627A}"/>
              </a:ext>
            </a:extLst>
          </p:cNvPr>
          <p:cNvSpPr>
            <a:spLocks noGrp="1"/>
          </p:cNvSpPr>
          <p:nvPr>
            <p:ph type="dt" idx="1"/>
          </p:nvPr>
        </p:nvSpPr>
        <p:spPr/>
        <p:txBody>
          <a:bodyPr/>
          <a:lstStyle/>
          <a:p>
            <a:r>
              <a:rPr lang="en-US"/>
              <a:t>4: File Servers and Storage Management in Windows Server</a:t>
            </a:r>
            <a:endParaRPr lang="en-US" dirty="0"/>
          </a:p>
        </p:txBody>
      </p:sp>
      <p:sp>
        <p:nvSpPr>
          <p:cNvPr id="8" name="Footer Placeholder 4">
            <a:extLst>
              <a:ext uri="{FF2B5EF4-FFF2-40B4-BE49-F238E27FC236}">
                <a16:creationId xmlns:a16="http://schemas.microsoft.com/office/drawing/2014/main" id="{AE9F4A83-43C6-4699-8DC3-FC8425D2A0D2}"/>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2" name="Slide Image Placeholder 11"/>
          <p:cNvSpPr>
            <a:spLocks noGrp="1" noRot="1" noChangeAspect="1"/>
          </p:cNvSpPr>
          <p:nvPr>
            <p:ph type="sldImg"/>
          </p:nvPr>
        </p:nvSpPr>
        <p:spPr>
          <a:xfrm>
            <a:off x="3810000" y="65088"/>
            <a:ext cx="2971800" cy="1671637"/>
          </a:xfrm>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92096104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7B9D4F-5F19-438C-92E8-037C6AE8F87D}" type="slidenum">
              <a:rPr lang="en-US" smtClean="0"/>
              <a:pPr/>
              <a:t>84</a:t>
            </a:fld>
            <a:endParaRPr lang="en-US" dirty="0"/>
          </a:p>
        </p:txBody>
      </p:sp>
      <p:sp>
        <p:nvSpPr>
          <p:cNvPr id="5" name="Date Placeholder 4">
            <a:extLst>
              <a:ext uri="{FF2B5EF4-FFF2-40B4-BE49-F238E27FC236}">
                <a16:creationId xmlns:a16="http://schemas.microsoft.com/office/drawing/2014/main" id="{A68CBCCB-2847-4FBD-8AC3-E9FD5EBDEA71}"/>
              </a:ext>
            </a:extLst>
          </p:cNvPr>
          <p:cNvSpPr>
            <a:spLocks noGrp="1"/>
          </p:cNvSpPr>
          <p:nvPr>
            <p:ph type="dt" idx="1"/>
          </p:nvPr>
        </p:nvSpPr>
        <p:spPr/>
        <p:txBody>
          <a:bodyPr/>
          <a:lstStyle/>
          <a:p>
            <a:r>
              <a:rPr lang="en-US"/>
              <a:t>4: File Servers and Storage Management in Windows Server</a:t>
            </a:r>
            <a:endParaRPr lang="en-US" dirty="0"/>
          </a:p>
        </p:txBody>
      </p:sp>
      <p:sp>
        <p:nvSpPr>
          <p:cNvPr id="7" name="Header Placeholder 6">
            <a:extLst>
              <a:ext uri="{FF2B5EF4-FFF2-40B4-BE49-F238E27FC236}">
                <a16:creationId xmlns:a16="http://schemas.microsoft.com/office/drawing/2014/main" id="{2F5866A5-E43F-44DC-9869-72EE9650EEB4}"/>
              </a:ext>
            </a:extLst>
          </p:cNvPr>
          <p:cNvSpPr>
            <a:spLocks noGrp="1"/>
          </p:cNvSpPr>
          <p:nvPr>
            <p:ph type="hdr" sz="quarter"/>
          </p:nvPr>
        </p:nvSpPr>
        <p:spPr/>
        <p:txBody>
          <a:bodyPr/>
          <a:lstStyle/>
          <a:p>
            <a:r>
              <a:rPr lang="en-CA"/>
              <a:t>WS-011 Windows Server 2019 Administration</a:t>
            </a:r>
            <a:endParaRPr lang="en-US" dirty="0"/>
          </a:p>
        </p:txBody>
      </p:sp>
      <p:sp>
        <p:nvSpPr>
          <p:cNvPr id="8" name="Footer Placeholder 4">
            <a:extLst>
              <a:ext uri="{FF2B5EF4-FFF2-40B4-BE49-F238E27FC236}">
                <a16:creationId xmlns:a16="http://schemas.microsoft.com/office/drawing/2014/main" id="{E59E6FC5-DA49-410E-A086-6A9CAA91E9D9}"/>
              </a:ext>
            </a:extLst>
          </p:cNvPr>
          <p:cNvSpPr>
            <a:spLocks noGrp="1"/>
          </p:cNvSpPr>
          <p:nvPr>
            <p:ph type="ftr" sz="quarter" idx="4"/>
          </p:nvPr>
        </p:nvSpPr>
        <p:spPr/>
        <p:txBody>
          <a:bodyPr/>
          <a:lstStyle>
            <a:lvl1pPr>
              <a:defRPr sz="1200"/>
            </a:lvl1pPr>
          </a:lstStyle>
          <a:p>
            <a:r>
              <a:rPr lang="en-GB"/>
              <a:t>© Microsoft Corporation.</a:t>
            </a:r>
            <a:endParaRPr lang="en-US" dirty="0"/>
          </a:p>
        </p:txBody>
      </p:sp>
      <p:sp>
        <p:nvSpPr>
          <p:cNvPr id="13" name="Slide Image Placeholder 12"/>
          <p:cNvSpPr>
            <a:spLocks noGrp="1" noRot="1" noChangeAspect="1"/>
          </p:cNvSpPr>
          <p:nvPr>
            <p:ph type="sldImg"/>
          </p:nvPr>
        </p:nvSpPr>
        <p:spPr/>
      </p:sp>
      <p:sp>
        <p:nvSpPr>
          <p:cNvPr id="14" name="Notes Placeholder 13"/>
          <p:cNvSpPr>
            <a:spLocks noGrp="1"/>
          </p:cNvSpPr>
          <p:nvPr>
            <p:ph type="body" idx="1"/>
          </p:nvPr>
        </p:nvSpPr>
        <p:spPr/>
        <p:txBody>
          <a:bodyPr/>
          <a:lstStyle/>
          <a:p>
            <a:endParaRPr lang="en-US"/>
          </a:p>
        </p:txBody>
      </p:sp>
    </p:spTree>
    <p:extLst>
      <p:ext uri="{BB962C8B-B14F-4D97-AF65-F5344CB8AC3E}">
        <p14:creationId xmlns:p14="http://schemas.microsoft.com/office/powerpoint/2010/main" val="82327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65088"/>
            <a:ext cx="2971800" cy="1671637"/>
          </a:xfrm>
        </p:spPr>
      </p:sp>
      <p:sp>
        <p:nvSpPr>
          <p:cNvPr id="3" name="Notes Placeholder 2"/>
          <p:cNvSpPr>
            <a:spLocks noGrp="1"/>
          </p:cNvSpPr>
          <p:nvPr>
            <p:ph type="body" idx="1"/>
          </p:nvPr>
        </p:nvSpPr>
        <p:spPr/>
        <p:txBody>
          <a:bodyPr/>
          <a:lstStyle/>
          <a:p>
            <a:pPr algn="l"/>
            <a:r>
              <a:rPr lang="en-US" b="0" i="0" dirty="0">
                <a:solidFill>
                  <a:srgbClr val="000000"/>
                </a:solidFill>
                <a:effectLst/>
                <a:latin typeface="Segoe UI" panose="020B0502040204020203" pitchFamily="34" charset="0"/>
              </a:rPr>
              <a:t>At the time of this writing, it's not possible to use the Windows Admin Center or Server Manager to convert basic disks into dynamic disks and create a simple mirror from them. In fact, dynamic disks are being deprecated in Microsoft. Microsoft recommends using basic disks and Storage Spaces when you need to poll disks together into larger volumes. You will cover Storage Spaces, their creation, provisioning, and use, in Lesson 3 of this module.</a:t>
            </a:r>
          </a:p>
          <a:p>
            <a:pPr algn="l"/>
            <a:r>
              <a:rPr lang="en-US" b="1" i="0" dirty="0">
                <a:solidFill>
                  <a:srgbClr val="000000"/>
                </a:solidFill>
                <a:effectLst/>
                <a:latin typeface="Segoe UI" panose="020B0502040204020203" pitchFamily="34" charset="0"/>
              </a:rPr>
              <a:t>Preparation steps</a:t>
            </a:r>
          </a:p>
          <a:p>
            <a:pPr algn="l"/>
            <a:r>
              <a:rPr lang="en-US" b="0" i="0" dirty="0">
                <a:solidFill>
                  <a:srgbClr val="000000"/>
                </a:solidFill>
                <a:effectLst/>
                <a:latin typeface="Segoe UI" panose="020B0502040204020203" pitchFamily="34" charset="0"/>
              </a:rPr>
              <a:t>If necessary, start </a:t>
            </a:r>
            <a:r>
              <a:rPr lang="en-US" b="1" i="0" dirty="0">
                <a:solidFill>
                  <a:srgbClr val="000000"/>
                </a:solidFill>
                <a:effectLst/>
                <a:latin typeface="Segoe UI" panose="020B0502040204020203" pitchFamily="34" charset="0"/>
              </a:rPr>
              <a:t>WS-011T00A-SEA-DC1, WS-011T00A-SEA-ADM1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WS-011T00A-SEA-SVR3</a:t>
            </a:r>
            <a:r>
              <a:rPr lang="en-US" b="0" i="0" dirty="0">
                <a:solidFill>
                  <a:srgbClr val="000000"/>
                </a:solidFill>
                <a:effectLst/>
                <a:latin typeface="Segoe UI" panose="020B0502040204020203" pitchFamily="34" charset="0"/>
              </a:rPr>
              <a:t>. Sign in to </a:t>
            </a:r>
            <a:r>
              <a:rPr lang="en-US" b="1" i="0" dirty="0">
                <a:solidFill>
                  <a:srgbClr val="000000"/>
                </a:solidFill>
                <a:effectLst/>
                <a:latin typeface="Segoe UI" panose="020B0502040204020203" pitchFamily="34" charset="0"/>
              </a:rPr>
              <a:t>SEA-ADM1</a:t>
            </a:r>
            <a:r>
              <a:rPr lang="en-US" b="0" i="0" dirty="0">
                <a:solidFill>
                  <a:srgbClr val="000000"/>
                </a:solidFill>
                <a:effectLst/>
                <a:latin typeface="Segoe UI" panose="020B0502040204020203" pitchFamily="34" charset="0"/>
              </a:rPr>
              <a:t> and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with the username </a:t>
            </a:r>
            <a:r>
              <a:rPr lang="en-US" b="1" i="0" dirty="0">
                <a:solidFill>
                  <a:srgbClr val="000000"/>
                </a:solidFill>
                <a:effectLst/>
                <a:latin typeface="Segoe UI" panose="020B0502040204020203" pitchFamily="34" charset="0"/>
              </a:rPr>
              <a:t>Contoso\Administrator</a:t>
            </a:r>
            <a:r>
              <a:rPr lang="en-US" b="0" i="0" dirty="0">
                <a:solidFill>
                  <a:srgbClr val="000000"/>
                </a:solidFill>
                <a:effectLst/>
                <a:latin typeface="Segoe UI" panose="020B0502040204020203" pitchFamily="34" charset="0"/>
              </a:rPr>
              <a:t> and the password </a:t>
            </a:r>
            <a:r>
              <a:rPr lang="en-US" b="1" i="0" dirty="0">
                <a:solidFill>
                  <a:srgbClr val="000000"/>
                </a:solidFill>
                <a:effectLst/>
                <a:latin typeface="Segoe UI" panose="020B0502040204020203" pitchFamily="34" charset="0"/>
              </a:rPr>
              <a:t>Pa55w.rd</a:t>
            </a:r>
            <a:r>
              <a:rPr lang="en-US" b="0" i="0" dirty="0">
                <a:solidFill>
                  <a:srgbClr val="000000"/>
                </a:solidFill>
                <a:effectLst/>
                <a:latin typeface="Segoe UI" panose="020B0502040204020203" pitchFamily="34" charset="0"/>
              </a:rPr>
              <a:t>.</a:t>
            </a:r>
          </a:p>
          <a:p>
            <a:pPr algn="l"/>
            <a:r>
              <a:rPr lang="en-US" b="1" i="0" dirty="0">
                <a:solidFill>
                  <a:srgbClr val="000000"/>
                </a:solidFill>
                <a:effectLst/>
                <a:latin typeface="Segoe UI" panose="020B0502040204020203" pitchFamily="34" charset="0"/>
              </a:rPr>
              <a:t>Demonstration detailed steps</a:t>
            </a:r>
          </a:p>
          <a:p>
            <a:pPr algn="l"/>
            <a:r>
              <a:rPr lang="en-US" b="1" i="0" dirty="0">
                <a:solidFill>
                  <a:srgbClr val="000000"/>
                </a:solidFill>
                <a:effectLst/>
                <a:latin typeface="Segoe UI" panose="020B0502040204020203" pitchFamily="34" charset="0"/>
              </a:rPr>
              <a:t>Create a new mirrored volume with </a:t>
            </a:r>
            <a:r>
              <a:rPr lang="en-US" b="1" i="0" dirty="0" err="1">
                <a:solidFill>
                  <a:srgbClr val="000000"/>
                </a:solidFill>
                <a:effectLst/>
                <a:latin typeface="Segoe UI" panose="020B0502040204020203" pitchFamily="34" charset="0"/>
              </a:rPr>
              <a:t>Diskpart</a:t>
            </a:r>
            <a:endParaRPr lang="en-US" b="1"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On </a:t>
            </a:r>
            <a:r>
              <a:rPr lang="en-US" b="1" i="0" dirty="0">
                <a:solidFill>
                  <a:srgbClr val="000000"/>
                </a:solidFill>
                <a:effectLst/>
                <a:latin typeface="Segoe UI" panose="020B0502040204020203" pitchFamily="34" charset="0"/>
              </a:rPr>
              <a:t>SEA-SVR3</a:t>
            </a:r>
            <a:r>
              <a:rPr lang="en-US" b="0" i="0" dirty="0">
                <a:solidFill>
                  <a:srgbClr val="000000"/>
                </a:solidFill>
                <a:effectLst/>
                <a:latin typeface="Segoe UI" panose="020B0502040204020203" pitchFamily="34" charset="0"/>
              </a:rPr>
              <a:t>, in the </a:t>
            </a:r>
            <a:r>
              <a:rPr lang="en-US" b="1" i="0" dirty="0">
                <a:solidFill>
                  <a:srgbClr val="000000"/>
                </a:solidFill>
                <a:effectLst/>
                <a:latin typeface="Segoe UI" panose="020B0502040204020203" pitchFamily="34" charset="0"/>
              </a:rPr>
              <a:t>Command</a:t>
            </a:r>
            <a:r>
              <a:rPr lang="en-US" b="0" i="0" dirty="0">
                <a:solidFill>
                  <a:srgbClr val="000000"/>
                </a:solidFill>
                <a:effectLst/>
                <a:latin typeface="Segoe UI" panose="020B0502040204020203" pitchFamily="34" charset="0"/>
              </a:rPr>
              <a:t> window, enter </a:t>
            </a:r>
            <a:r>
              <a:rPr lang="en-US" b="1" i="0" dirty="0" err="1">
                <a:solidFill>
                  <a:srgbClr val="000000"/>
                </a:solidFill>
                <a:effectLst/>
                <a:latin typeface="Segoe UI" panose="020B0502040204020203" pitchFamily="34" charset="0"/>
              </a:rPr>
              <a:t>diskpart</a:t>
            </a:r>
            <a:r>
              <a:rPr lang="en-US" b="0" i="0" dirty="0">
                <a:solidFill>
                  <a:srgbClr val="000000"/>
                </a:solidFill>
                <a:effectLst/>
                <a:latin typeface="Segoe UI" panose="020B0502040204020203" pitchFamily="34" charset="0"/>
              </a:rPr>
              <a:t>, and then select Enter.</a:t>
            </a:r>
          </a:p>
          <a:p>
            <a:pPr algn="l">
              <a:buFont typeface="+mj-lt"/>
              <a:buAutoNum type="arabicPeriod"/>
            </a:pPr>
            <a:r>
              <a:rPr lang="en-US" b="0" i="0" dirty="0">
                <a:solidFill>
                  <a:srgbClr val="000000"/>
                </a:solidFill>
                <a:effectLst/>
                <a:latin typeface="Segoe UI" panose="020B0502040204020203" pitchFamily="34" charset="0"/>
              </a:rPr>
              <a:t>At the </a:t>
            </a:r>
            <a:r>
              <a:rPr lang="en-US" b="0" i="0" dirty="0" err="1">
                <a:solidFill>
                  <a:srgbClr val="000000"/>
                </a:solidFill>
                <a:effectLst/>
                <a:latin typeface="Segoe UI" panose="020B0502040204020203" pitchFamily="34" charset="0"/>
              </a:rPr>
              <a:t>Diskpart</a:t>
            </a:r>
            <a:r>
              <a:rPr lang="en-US" b="0" i="0" dirty="0">
                <a:solidFill>
                  <a:srgbClr val="000000"/>
                </a:solidFill>
                <a:effectLst/>
                <a:latin typeface="Segoe UI" panose="020B0502040204020203" pitchFamily="34" charset="0"/>
              </a:rPr>
              <a:t> command prompt, enter the following command, and then select Enter: List disk</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Select disk 1</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attributes disk clear </a:t>
            </a:r>
            <a:r>
              <a:rPr lang="en-US" b="0" i="0" dirty="0" err="1">
                <a:solidFill>
                  <a:srgbClr val="000000"/>
                </a:solidFill>
                <a:effectLst/>
                <a:latin typeface="Segoe UI" panose="020B0502040204020203" pitchFamily="34" charset="0"/>
              </a:rPr>
              <a:t>readonly</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online disk </a:t>
            </a:r>
            <a:r>
              <a:rPr lang="en-US" b="0" i="0" dirty="0" err="1">
                <a:solidFill>
                  <a:srgbClr val="000000"/>
                </a:solidFill>
                <a:effectLst/>
                <a:latin typeface="Segoe UI" panose="020B0502040204020203" pitchFamily="34" charset="0"/>
              </a:rPr>
              <a:t>noerr</a:t>
            </a:r>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Convert dynamic</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Select disk 2</a:t>
            </a:r>
          </a:p>
          <a:p>
            <a:pPr algn="l">
              <a:buFont typeface="+mj-lt"/>
              <a:buAutoNum type="arabicPeriod"/>
            </a:pPr>
            <a:r>
              <a:rPr lang="en-US" b="0" i="0" dirty="0">
                <a:solidFill>
                  <a:srgbClr val="000000"/>
                </a:solidFill>
                <a:effectLst/>
                <a:latin typeface="Segoe UI" panose="020B0502040204020203" pitchFamily="34" charset="0"/>
              </a:rPr>
              <a:t>Repeat steps 4-6 on disk 2.</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create volume mirror disk=1,2</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format fs=</a:t>
            </a:r>
            <a:r>
              <a:rPr lang="en-US" b="0" i="0" dirty="0" err="1">
                <a:solidFill>
                  <a:srgbClr val="000000"/>
                </a:solidFill>
                <a:effectLst/>
                <a:latin typeface="Segoe UI" panose="020B0502040204020203" pitchFamily="34" charset="0"/>
              </a:rPr>
              <a:t>ntfs</a:t>
            </a:r>
            <a:r>
              <a:rPr lang="en-US" b="0" i="0" dirty="0">
                <a:solidFill>
                  <a:srgbClr val="000000"/>
                </a:solidFill>
                <a:effectLst/>
                <a:latin typeface="Segoe UI" panose="020B0502040204020203" pitchFamily="34" charset="0"/>
              </a:rPr>
              <a:t> quick label "Mirrored Volume"</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Assign letter=M:</a:t>
            </a:r>
          </a:p>
          <a:p>
            <a:pPr algn="l">
              <a:buFont typeface="+mj-lt"/>
              <a:buAutoNum type="arabicPeriod"/>
            </a:pPr>
            <a:r>
              <a:rPr lang="en-US" b="0" i="0" dirty="0">
                <a:solidFill>
                  <a:srgbClr val="000000"/>
                </a:solidFill>
                <a:effectLst/>
                <a:latin typeface="Segoe UI" panose="020B0502040204020203" pitchFamily="34" charset="0"/>
              </a:rPr>
              <a:t>Enter the following command, and then select Enter: Exit</a:t>
            </a:r>
          </a:p>
          <a:p>
            <a:pPr algn="l">
              <a:buFont typeface="+mj-lt"/>
              <a:buAutoNum type="arabicPeriod"/>
            </a:pPr>
            <a:endParaRPr lang="en-US"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B4008EB6-D09E-4580-8CD6-DDB14511944F}" type="slidenum">
              <a:rPr lang="en-US" smtClean="0"/>
              <a:pPr/>
              <a:t>9</a:t>
            </a:fld>
            <a:endParaRPr lang="en-US" dirty="0"/>
          </a:p>
        </p:txBody>
      </p:sp>
      <p:sp>
        <p:nvSpPr>
          <p:cNvPr id="5" name="Footer Placeholder 4"/>
          <p:cNvSpPr>
            <a:spLocks noGrp="1"/>
          </p:cNvSpPr>
          <p:nvPr>
            <p:ph type="ftr" sz="quarter" idx="4"/>
          </p:nvPr>
        </p:nvSpPr>
        <p:spPr/>
        <p:txBody>
          <a:bodyPr/>
          <a:lstStyle/>
          <a:p>
            <a:r>
              <a:rPr kumimoji="0" lang="en-GB" sz="1200" b="0" i="0" u="none" strike="noStrike" kern="1200" cap="none" spc="0" normalizeH="0" baseline="0" noProof="0">
                <a:ln>
                  <a:noFill/>
                </a:ln>
                <a:solidFill>
                  <a:prstClr val="black"/>
                </a:solidFill>
                <a:effectLst/>
                <a:uLnTx/>
                <a:uFillTx/>
                <a:latin typeface="+mn-lt"/>
                <a:ea typeface="+mn-ea"/>
                <a:cs typeface="+mn-cs"/>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r>
              <a:rPr lang="en-US"/>
              <a:t>4: File Servers and Storage Management in Windows Server</a:t>
            </a:r>
            <a:endParaRPr lang="en-US" dirty="0"/>
          </a:p>
        </p:txBody>
      </p:sp>
      <p:sp>
        <p:nvSpPr>
          <p:cNvPr id="7" name="Header Placeholder 6"/>
          <p:cNvSpPr>
            <a:spLocks noGrp="1"/>
          </p:cNvSpPr>
          <p:nvPr>
            <p:ph type="hdr" sz="quarter"/>
          </p:nvPr>
        </p:nvSpPr>
        <p:spPr/>
        <p:txBody>
          <a:bodyPr/>
          <a:lstStyle/>
          <a:p>
            <a:r>
              <a:rPr lang="en-US"/>
              <a:t>WS-011 Windows Server 2019 Administration</a:t>
            </a:r>
            <a:endParaRPr lang="en-US" dirty="0"/>
          </a:p>
        </p:txBody>
      </p:sp>
    </p:spTree>
    <p:extLst>
      <p:ext uri="{BB962C8B-B14F-4D97-AF65-F5344CB8AC3E}">
        <p14:creationId xmlns:p14="http://schemas.microsoft.com/office/powerpoint/2010/main" val="451201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WinServer-01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Windows Server 011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8" name="Text Box 3">
            <a:extLst>
              <a:ext uri="{FF2B5EF4-FFF2-40B4-BE49-F238E27FC236}">
                <a16:creationId xmlns:a16="http://schemas.microsoft.com/office/drawing/2014/main" id="{6BF751A1-0AD9-4D80-84D9-EF5691D865E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87335072-AB0C-4C9E-8113-3B65A52978B7}"/>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9" name="Text Box 3">
            <a:extLst>
              <a:ext uri="{FF2B5EF4-FFF2-40B4-BE49-F238E27FC236}">
                <a16:creationId xmlns:a16="http://schemas.microsoft.com/office/drawing/2014/main" id="{2141423D-8FC4-4F32-A8D5-F8CF7D45AE82}"/>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081236A8-6AD7-4D4D-B0D4-30817D29083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1" name="Text Box 3">
            <a:extLst>
              <a:ext uri="{FF2B5EF4-FFF2-40B4-BE49-F238E27FC236}">
                <a16:creationId xmlns:a16="http://schemas.microsoft.com/office/drawing/2014/main" id="{198A2913-D312-427C-8512-F099AE68EB9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DB9299E-F3D4-40A2-A052-A1C76EF345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40838B44-2EA0-4B5D-9C00-5C8E955348D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701246" y="0"/>
            <a:ext cx="5735229" cy="6994525"/>
          </a:xfrm>
          <a:prstGeom prst="rect">
            <a:avLst/>
          </a:prstGeom>
        </p:spPr>
      </p:pic>
      <p:sp>
        <p:nvSpPr>
          <p:cNvPr id="14" name="Text Box 3">
            <a:extLst>
              <a:ext uri="{FF2B5EF4-FFF2-40B4-BE49-F238E27FC236}">
                <a16:creationId xmlns:a16="http://schemas.microsoft.com/office/drawing/2014/main" id="{12986DF9-FBF9-4DF3-9597-007209F6C02D}"/>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325055E8-E858-40B6-8074-45DD4DBAA97A}"/>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22086006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aphic with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976283"/>
            <a:ext cx="11544299" cy="45689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743D4475-E0D7-41E4-87CD-97BEDF3BBC5D}"/>
              </a:ext>
            </a:extLst>
          </p:cNvPr>
          <p:cNvSpPr>
            <a:spLocks noGrp="1"/>
          </p:cNvSpPr>
          <p:nvPr>
            <p:ph type="body" sz="quarter" idx="11"/>
          </p:nvPr>
        </p:nvSpPr>
        <p:spPr>
          <a:xfrm>
            <a:off x="464566" y="1143053"/>
            <a:ext cx="11530584" cy="676275"/>
          </a:xfrm>
        </p:spPr>
        <p:txBody>
          <a:bodyPr anchor="b" anchorCtr="0"/>
          <a:lstStyle>
            <a:lvl1pPr>
              <a:defRPr/>
            </a:lvl1pPr>
          </a:lstStyle>
          <a:p>
            <a:pPr lvl="0"/>
            <a:r>
              <a:rPr lang="en-US"/>
              <a:t>Click to edit Master text styles</a:t>
            </a:r>
          </a:p>
        </p:txBody>
      </p:sp>
    </p:spTree>
    <p:extLst>
      <p:ext uri="{BB962C8B-B14F-4D97-AF65-F5344CB8AC3E}">
        <p14:creationId xmlns:p14="http://schemas.microsoft.com/office/powerpoint/2010/main" val="41113917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B30524-C680-401C-BFC1-D633D7036D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6E419-2F34-4B90-A5D3-AF6BBBEA5788}"/>
              </a:ext>
            </a:extLst>
          </p:cNvPr>
          <p:cNvSpPr>
            <a:spLocks noGrp="1"/>
          </p:cNvSpPr>
          <p:nvPr>
            <p:ph idx="1" hasCustomPrompt="1"/>
          </p:nvPr>
        </p:nvSpPr>
        <p:spPr>
          <a:xfrm>
            <a:off x="465138" y="1463039"/>
            <a:ext cx="11458194" cy="5082224"/>
          </a:xfrm>
          <a:prstGeom prst="rect">
            <a:avLst/>
          </a:prstGeom>
        </p:spPr>
        <p:txBody>
          <a:bodyPr lIns="0">
            <a:noAutofit/>
          </a:bodyPr>
          <a:lstStyle>
            <a:lvl1pPr marL="344488" indent="-344488">
              <a:spcBef>
                <a:spcPts val="600"/>
              </a:spcBef>
              <a:spcAft>
                <a:spcPts val="0"/>
              </a:spcAft>
              <a:buSzPct val="100000"/>
              <a:buFont typeface="+mj-lt"/>
              <a:buAutoNum type="arabicPeriod"/>
              <a:defRPr sz="2000" b="0">
                <a:latin typeface="+mn-lt"/>
              </a:defRPr>
            </a:lvl1pPr>
            <a:lvl2pPr marL="625475" indent="-280988">
              <a:spcBef>
                <a:spcPts val="600"/>
              </a:spcBef>
              <a:spcAft>
                <a:spcPts val="0"/>
              </a:spcAft>
              <a:buFont typeface="Arial" panose="020B0604020202020204" pitchFamily="34" charset="0"/>
              <a:buChar char="•"/>
              <a:defRPr sz="2000" b="0">
                <a:latin typeface="+mn-lt"/>
              </a:defRPr>
            </a:lvl2pPr>
            <a:lvl3pPr marL="850392" indent="-283464">
              <a:spcBef>
                <a:spcPts val="600"/>
              </a:spcBef>
              <a:spcAft>
                <a:spcPts val="0"/>
              </a:spcAft>
              <a:buFont typeface="+mj-lt"/>
              <a:buAutoNum type="alphaLcParenR"/>
              <a:tabLst/>
              <a:defRPr sz="2000" b="0">
                <a:solidFill>
                  <a:schemeClr val="tx1"/>
                </a:solidFill>
                <a:latin typeface="+mn-lt"/>
              </a:defRPr>
            </a:lvl3pPr>
            <a:lvl4pPr marL="1204913" indent="-282575">
              <a:spcBef>
                <a:spcPts val="600"/>
              </a:spcBef>
              <a:spcAft>
                <a:spcPts val="0"/>
              </a:spcAft>
              <a:buFont typeface="+mj-lt"/>
              <a:buAutoNum type="romanLcPeriod"/>
              <a:defRPr sz="2000" b="0">
                <a:latin typeface="+mn-lt"/>
              </a:defRPr>
            </a:lvl4pPr>
            <a:lvl5pPr marL="1538288" indent="-282575">
              <a:spcBef>
                <a:spcPts val="600"/>
              </a:spcBef>
              <a:spcAft>
                <a:spcPts val="600"/>
              </a:spcAft>
              <a:buFont typeface="Arial" panose="020B0604020202020204" pitchFamily="34" charset="0"/>
              <a:buChar char="•"/>
              <a:defRPr sz="2000" b="0">
                <a:latin typeface="+mn-lt"/>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32614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A0FD4-3BB4-448E-830D-BD6A75E8F35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33939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438520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ice-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E2DC05-50FE-42A0-BF80-CFD247C0FE6C}"/>
              </a:ext>
            </a:extLst>
          </p:cNvPr>
          <p:cNvSpPr>
            <a:spLocks noGrp="1"/>
          </p:cNvSpPr>
          <p:nvPr>
            <p:ph type="title"/>
          </p:nvPr>
        </p:nvSpPr>
        <p:spPr/>
        <p:txBody>
          <a:bodyPr/>
          <a:lstStyle/>
          <a:p>
            <a:r>
              <a:rPr lang="en-US"/>
              <a:t>Click to edit Master title style</a:t>
            </a:r>
          </a:p>
        </p:txBody>
      </p:sp>
      <p:pic>
        <p:nvPicPr>
          <p:cNvPr id="11" name="Picture 10">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3479645"/>
          </a:xfrm>
          <a:prstGeom prst="rect">
            <a:avLst/>
          </a:prstGeom>
        </p:spPr>
        <p:txBody>
          <a:bodyPr lIns="0" tIns="0" rIns="0" bIns="0"/>
          <a:lstStyle>
            <a:lvl1pPr marL="285750" marR="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sz="16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marL="285750" marR="0" lvl="0" indent="-285750" algn="l" defTabSz="932742" rtl="0" eaLnBrk="1" fontAlgn="auto" latinLnBrk="0" hangingPunct="1">
              <a:lnSpc>
                <a:spcPts val="1800"/>
              </a:lnSpc>
              <a:spcBef>
                <a:spcPts val="800"/>
              </a:spcBef>
              <a:spcAft>
                <a:spcPts val="0"/>
              </a:spcAft>
              <a:buClrTx/>
              <a:buSzPct val="100000"/>
              <a:buFont typeface="Wingdings" panose="05000000000000000000" pitchFamily="2" charset="2"/>
              <a:buChar char="§"/>
              <a:tabLst/>
              <a:defRPr/>
            </a:pP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p:txBody>
      </p:sp>
      <p:pic>
        <p:nvPicPr>
          <p:cNvPr id="10" name="Picture 9">
            <a:extLst>
              <a:ext uri="{FF2B5EF4-FFF2-40B4-BE49-F238E27FC236}">
                <a16:creationId xmlns:a16="http://schemas.microsoft.com/office/drawing/2014/main" id="{7BFF3ED5-1EFC-4662-9FC4-2BE44CD0A0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13" name="Picture Placeholder 2">
            <a:extLst>
              <a:ext uri="{FF2B5EF4-FFF2-40B4-BE49-F238E27FC236}">
                <a16:creationId xmlns:a16="http://schemas.microsoft.com/office/drawing/2014/main" id="{6CEE176E-C87C-42FB-A110-8291708E692E}"/>
              </a:ext>
            </a:extLst>
          </p:cNvPr>
          <p:cNvSpPr>
            <a:spLocks noGrp="1"/>
          </p:cNvSpPr>
          <p:nvPr>
            <p:ph type="pic" sz="quarter" idx="13"/>
          </p:nvPr>
        </p:nvSpPr>
        <p:spPr>
          <a:xfrm>
            <a:off x="6485449" y="1575303"/>
            <a:ext cx="5951026" cy="4418091"/>
          </a:xfrm>
        </p:spPr>
        <p:txBody>
          <a:bodyPr/>
          <a:lstStyle/>
          <a:p>
            <a:r>
              <a:rPr lang="en-US"/>
              <a:t>Click icon to add picture</a:t>
            </a:r>
            <a:endParaRPr lang="en-US" dirty="0"/>
          </a:p>
        </p:txBody>
      </p:sp>
      <p:pic>
        <p:nvPicPr>
          <p:cNvPr id="8" name="Picture 7">
            <a:extLst>
              <a:ext uri="{FF2B5EF4-FFF2-40B4-BE49-F238E27FC236}">
                <a16:creationId xmlns:a16="http://schemas.microsoft.com/office/drawing/2014/main" id="{757FCBCA-644B-4D9F-B563-73B84EA1277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pic>
        <p:nvPicPr>
          <p:cNvPr id="9" name="Picture 8">
            <a:extLst>
              <a:ext uri="{FF2B5EF4-FFF2-40B4-BE49-F238E27FC236}">
                <a16:creationId xmlns:a16="http://schemas.microsoft.com/office/drawing/2014/main" id="{7D8676DE-CF22-4520-B569-07796045F3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Tree>
    <p:extLst>
      <p:ext uri="{BB962C8B-B14F-4D97-AF65-F5344CB8AC3E}">
        <p14:creationId xmlns:p14="http://schemas.microsoft.com/office/powerpoint/2010/main" val="100403711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vice-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206045-E4F4-45B2-97AD-117C2A487136}"/>
              </a:ext>
            </a:extLst>
          </p:cNvPr>
          <p:cNvSpPr>
            <a:spLocks noGrp="1"/>
          </p:cNvSpPr>
          <p:nvPr>
            <p:ph type="title"/>
          </p:nvPr>
        </p:nvSpPr>
        <p:spPr/>
        <p:txBody>
          <a:bodyPr/>
          <a:lstStyle/>
          <a:p>
            <a:r>
              <a:rPr lang="en-US"/>
              <a:t>Click to edit Master title style</a:t>
            </a:r>
            <a:endParaRPr lang="en-US" dirty="0"/>
          </a:p>
        </p:txBody>
      </p:sp>
      <p:pic>
        <p:nvPicPr>
          <p:cNvPr id="10" name="Picture 9">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4" name="Picture Placeholder 3">
            <a:extLst>
              <a:ext uri="{FF2B5EF4-FFF2-40B4-BE49-F238E27FC236}">
                <a16:creationId xmlns:a16="http://schemas.microsoft.com/office/drawing/2014/main" id="{A3F5ADCC-1FD4-471C-A98A-48A6B1ABFEB3}"/>
              </a:ext>
            </a:extLst>
          </p:cNvPr>
          <p:cNvSpPr>
            <a:spLocks noGrp="1"/>
          </p:cNvSpPr>
          <p:nvPr>
            <p:ph type="pic" sz="quarter" idx="13"/>
          </p:nvPr>
        </p:nvSpPr>
        <p:spPr>
          <a:xfrm>
            <a:off x="2344848" y="1629625"/>
            <a:ext cx="7831247" cy="4427143"/>
          </a:xfrm>
        </p:spPr>
        <p:txBody>
          <a:bodyPr/>
          <a:lstStyle/>
          <a:p>
            <a:r>
              <a:rPr lang="en-US"/>
              <a:t>Click icon to add picture</a:t>
            </a:r>
          </a:p>
        </p:txBody>
      </p:sp>
    </p:spTree>
    <p:extLst>
      <p:ext uri="{BB962C8B-B14F-4D97-AF65-F5344CB8AC3E}">
        <p14:creationId xmlns:p14="http://schemas.microsoft.com/office/powerpoint/2010/main" val="33644330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9A9392-0291-4635-BCC5-4AA7A00B1B59}"/>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65138" y="1727200"/>
            <a:ext cx="11533187" cy="4634545"/>
          </a:xfrm>
          <a:prstGeom prst="rect">
            <a:avLst/>
          </a:prstGeom>
        </p:spPr>
        <p:txBody>
          <a:bodyPr anchor="ctr" anchorCtr="0"/>
          <a:lstStyle>
            <a:lvl1pPr algn="ctr">
              <a:defRPr/>
            </a:lvl1pPr>
          </a:lstStyle>
          <a:p>
            <a:r>
              <a:rPr lang="en-US"/>
              <a:t>Click icon to add table</a:t>
            </a:r>
            <a:endParaRPr lang="en-US" dirty="0"/>
          </a:p>
        </p:txBody>
      </p:sp>
    </p:spTree>
    <p:extLst>
      <p:ext uri="{BB962C8B-B14F-4D97-AF65-F5344CB8AC3E}">
        <p14:creationId xmlns:p14="http://schemas.microsoft.com/office/powerpoint/2010/main" val="32882364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de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9D0251-787E-4A07-8CDF-B4E2A40DD838}"/>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465943"/>
            <a:ext cx="11533187" cy="5239657"/>
          </a:xfrm>
          <a:prstGeom prst="rect">
            <a:avLst/>
          </a:prstGeom>
        </p:spPr>
        <p:txBody>
          <a:bodyPr wrap="square" lIns="0" tIns="0" rIns="0" bIns="0">
            <a:noAutofit/>
          </a:bodyPr>
          <a:lstStyle>
            <a:lvl1pPr marL="0" marR="0" indent="0" algn="l" defTabSz="932742" rtl="0" eaLnBrk="1" fontAlgn="auto" latinLnBrk="0" hangingPunct="1">
              <a:lnSpc>
                <a:spcPts val="2400"/>
              </a:lnSpc>
              <a:spcBef>
                <a:spcPts val="0"/>
              </a:spcBef>
              <a:spcAft>
                <a:spcPts val="0"/>
              </a:spcAft>
              <a:buClrTx/>
              <a:buSzPct val="90000"/>
              <a:buFont typeface="Arial" panose="020B0604020202020204" pitchFamily="34" charset="0"/>
              <a:buNone/>
              <a:tabLst/>
              <a:defRPr lang="en-US" sz="2000" kern="1200" spc="0" baseline="0" dirty="0">
                <a:solidFill>
                  <a:srgbClr val="000000"/>
                </a:solidFill>
                <a:latin typeface="Consolas" panose="020B0609020204030204" pitchFamily="49" charset="0"/>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Use Consolas 20 for software code</a:t>
            </a:r>
          </a:p>
        </p:txBody>
      </p:sp>
    </p:spTree>
    <p:extLst>
      <p:ext uri="{BB962C8B-B14F-4D97-AF65-F5344CB8AC3E}">
        <p14:creationId xmlns:p14="http://schemas.microsoft.com/office/powerpoint/2010/main" val="391575521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200" i="0" u="none" strike="noStrike" normalizeH="0" dirty="0">
                <a:solidFill>
                  <a:srgbClr val="FFFFFF"/>
                </a:solidFill>
                <a:uLnTx/>
                <a:uFillTx/>
              </a:defRPr>
            </a:lvl1pPr>
          </a:lstStyle>
          <a:p>
            <a:pPr lvl="0">
              <a:lnSpc>
                <a:spcPct val="100000"/>
              </a:lnSpc>
              <a:spcAft>
                <a:spcPts val="1300"/>
              </a:spcAft>
            </a:pPr>
            <a:r>
              <a:rPr kumimoji="0" lang="en-US" sz="3200"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
        <p:nvSpPr>
          <p:cNvPr id="12" name="Text Box 3">
            <a:extLst>
              <a:ext uri="{FF2B5EF4-FFF2-40B4-BE49-F238E27FC236}">
                <a16:creationId xmlns:a16="http://schemas.microsoft.com/office/drawing/2014/main" id="{9AEE4860-AD73-4C7D-A755-ED7432518F32}"/>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3" name="Picture 12">
            <a:extLst>
              <a:ext uri="{FF2B5EF4-FFF2-40B4-BE49-F238E27FC236}">
                <a16:creationId xmlns:a16="http://schemas.microsoft.com/office/drawing/2014/main" id="{481E64BA-06B8-4475-8F96-96E0C48D95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1" y="0"/>
            <a:ext cx="2498114" cy="1119673"/>
          </a:xfrm>
          <a:prstGeom prst="rect">
            <a:avLst/>
          </a:prstGeom>
        </p:spPr>
      </p:pic>
    </p:spTree>
    <p:extLst>
      <p:ext uri="{BB962C8B-B14F-4D97-AF65-F5344CB8AC3E}">
        <p14:creationId xmlns:p14="http://schemas.microsoft.com/office/powerpoint/2010/main" val="1287375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2">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dirty="0"/>
              <a:t>Section title</a:t>
            </a:r>
          </a:p>
        </p:txBody>
      </p:sp>
    </p:spTree>
    <p:extLst>
      <p:ext uri="{BB962C8B-B14F-4D97-AF65-F5344CB8AC3E}">
        <p14:creationId xmlns:p14="http://schemas.microsoft.com/office/powerpoint/2010/main" val="26989573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Azure-01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45B90F-ED15-44D3-96B2-5A10DBE549C7}"/>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012 course title</a:t>
            </a:r>
          </a:p>
        </p:txBody>
      </p:sp>
      <p:pic>
        <p:nvPicPr>
          <p:cNvPr id="5" name="Picture 4">
            <a:extLst>
              <a:ext uri="{FF2B5EF4-FFF2-40B4-BE49-F238E27FC236}">
                <a16:creationId xmlns:a16="http://schemas.microsoft.com/office/drawing/2014/main" id="{B0419340-DB0C-B34E-84FE-2AA1A19A58C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6" name="Text Box 3">
            <a:extLst>
              <a:ext uri="{FF2B5EF4-FFF2-40B4-BE49-F238E27FC236}">
                <a16:creationId xmlns:a16="http://schemas.microsoft.com/office/drawing/2014/main" id="{7655F3DD-5E48-45CA-8835-7C62F6A54A7B}"/>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829B3EE3-78C9-42D1-8CA3-0D7AA40D20A8}"/>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8" name="Text Box 3">
            <a:extLst>
              <a:ext uri="{FF2B5EF4-FFF2-40B4-BE49-F238E27FC236}">
                <a16:creationId xmlns:a16="http://schemas.microsoft.com/office/drawing/2014/main" id="{D5C9C0CA-5412-444C-AB27-254242F36789}"/>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B4F44138-DA16-438A-A9CC-A0DA568A578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1" name="Text Box 3">
            <a:extLst>
              <a:ext uri="{FF2B5EF4-FFF2-40B4-BE49-F238E27FC236}">
                <a16:creationId xmlns:a16="http://schemas.microsoft.com/office/drawing/2014/main" id="{F95D034C-1400-44EE-9EE8-916E4B937225}"/>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31087E75-CE0A-44D2-88D7-501C474506D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F0436F2F-8073-42D9-8476-6182D40216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75074" y="0"/>
            <a:ext cx="6093577" cy="6994525"/>
          </a:xfrm>
          <a:prstGeom prst="rect">
            <a:avLst/>
          </a:prstGeom>
        </p:spPr>
      </p:pic>
      <p:sp>
        <p:nvSpPr>
          <p:cNvPr id="14" name="Text Box 3">
            <a:extLst>
              <a:ext uri="{FF2B5EF4-FFF2-40B4-BE49-F238E27FC236}">
                <a16:creationId xmlns:a16="http://schemas.microsoft.com/office/drawing/2014/main" id="{EDF3A509-A6D2-464E-93B2-B7FE5F7C6615}"/>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D9F65C13-9517-46D7-B172-E7B0C864FF0B}"/>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40593336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85473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58480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hank you (black)">
    <p:bg>
      <p:bgPr>
        <a:solidFill>
          <a:srgbClr val="00000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3277" y="1882011"/>
            <a:ext cx="9144000" cy="585216"/>
          </a:xfrm>
          <a:prstGeom prst="rect">
            <a:avLst/>
          </a:prstGeom>
          <a:noFill/>
        </p:spPr>
        <p:txBody>
          <a:bodyPr vert="horz" wrap="square" lIns="0" tIns="0" rIns="0" bIns="0" rtlCol="0" anchor="t" anchorCtr="0">
            <a:noAutofit/>
          </a:bodyPr>
          <a:lstStyle>
            <a:lvl1pPr>
              <a:defRPr kumimoji="0" lang="en-US" sz="3199" i="0" u="none" strike="noStrike" normalizeH="0" dirty="0">
                <a:solidFill>
                  <a:srgbClr val="FFFFFF"/>
                </a:solidFill>
                <a:uLnTx/>
                <a:uFillTx/>
              </a:defRPr>
            </a:lvl1pPr>
          </a:lstStyle>
          <a:p>
            <a:pPr lvl="0">
              <a:lnSpc>
                <a:spcPct val="100000"/>
              </a:lnSpc>
              <a:spcAft>
                <a:spcPts val="1299"/>
              </a:spcAft>
            </a:pPr>
            <a:r>
              <a:rPr kumimoji="0" lang="en-US" sz="3199" b="0" i="0" u="none" strike="noStrike" kern="1200" cap="none" spc="-50" normalizeH="0" baseline="0" noProof="0" dirty="0">
                <a:ln w="3175">
                  <a:noFill/>
                </a:ln>
                <a:solidFill>
                  <a:srgbClr val="FFFFFF"/>
                </a:solidFill>
                <a:effectLst/>
                <a:uLnTx/>
                <a:uFillTx/>
                <a:latin typeface="+mj-lt"/>
                <a:ea typeface="+mn-ea"/>
                <a:cs typeface="Segoe UI" pitchFamily="34" charset="0"/>
              </a:rPr>
              <a:t>Thank you.</a:t>
            </a:r>
            <a:endParaRPr lang="en-US" dirty="0"/>
          </a:p>
        </p:txBody>
      </p:sp>
      <p:sp>
        <p:nvSpPr>
          <p:cNvPr id="5" name="Text Box 3">
            <a:extLst>
              <a:ext uri="{FF2B5EF4-FFF2-40B4-BE49-F238E27FC236}">
                <a16:creationId xmlns:a16="http://schemas.microsoft.com/office/drawing/2014/main" id="{0AFD6FAE-B215-4CF5-A1C7-AE7803BB4E41}"/>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7" name="Picture 6">
            <a:extLst>
              <a:ext uri="{FF2B5EF4-FFF2-40B4-BE49-F238E27FC236}">
                <a16:creationId xmlns:a16="http://schemas.microsoft.com/office/drawing/2014/main" id="{41346680-C740-4AFA-9082-C6A24DE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1"/>
            <a:ext cx="2498114" cy="1119673"/>
          </a:xfrm>
          <a:prstGeom prst="rect">
            <a:avLst/>
          </a:prstGeom>
        </p:spPr>
      </p:pic>
      <p:sp>
        <p:nvSpPr>
          <p:cNvPr id="6" name="Text Box 3">
            <a:extLst>
              <a:ext uri="{FF2B5EF4-FFF2-40B4-BE49-F238E27FC236}">
                <a16:creationId xmlns:a16="http://schemas.microsoft.com/office/drawing/2014/main" id="{6F272A1D-6A44-44DD-9A5A-27331FF6263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02CD6277-1240-4E92-8266-7ACDA180A7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1"/>
            <a:ext cx="2498114" cy="1119673"/>
          </a:xfrm>
          <a:prstGeom prst="rect">
            <a:avLst/>
          </a:prstGeom>
        </p:spPr>
      </p:pic>
      <p:sp>
        <p:nvSpPr>
          <p:cNvPr id="10" name="Text Box 3">
            <a:extLst>
              <a:ext uri="{FF2B5EF4-FFF2-40B4-BE49-F238E27FC236}">
                <a16:creationId xmlns:a16="http://schemas.microsoft.com/office/drawing/2014/main" id="{0040EABB-2FDA-46F4-ACCF-D52384DF3CD9}"/>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11" name="Picture 10">
            <a:extLst>
              <a:ext uri="{FF2B5EF4-FFF2-40B4-BE49-F238E27FC236}">
                <a16:creationId xmlns:a16="http://schemas.microsoft.com/office/drawing/2014/main" id="{01A91779-E943-4D11-9C3F-05845B3C4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1" y="1"/>
            <a:ext cx="2498114" cy="1119673"/>
          </a:xfrm>
          <a:prstGeom prst="rect">
            <a:avLst/>
          </a:prstGeom>
        </p:spPr>
      </p:pic>
    </p:spTree>
    <p:extLst>
      <p:ext uri="{BB962C8B-B14F-4D97-AF65-F5344CB8AC3E}">
        <p14:creationId xmlns:p14="http://schemas.microsoft.com/office/powerpoint/2010/main" val="4139058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Azure-01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013 course title</a:t>
            </a:r>
          </a:p>
        </p:txBody>
      </p:sp>
      <p:pic>
        <p:nvPicPr>
          <p:cNvPr id="7" name="Picture 6">
            <a:extLst>
              <a:ext uri="{FF2B5EF4-FFF2-40B4-BE49-F238E27FC236}">
                <a16:creationId xmlns:a16="http://schemas.microsoft.com/office/drawing/2014/main" id="{F64BDF03-4137-9B4F-811A-B300BDF9B2A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8" name="Text Box 3">
            <a:extLst>
              <a:ext uri="{FF2B5EF4-FFF2-40B4-BE49-F238E27FC236}">
                <a16:creationId xmlns:a16="http://schemas.microsoft.com/office/drawing/2014/main" id="{9C627131-3DE4-4E24-A152-EED0E982ECF7}"/>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25024789-0E06-4268-80E3-1F4193E7B22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9" name="Text Box 3">
            <a:extLst>
              <a:ext uri="{FF2B5EF4-FFF2-40B4-BE49-F238E27FC236}">
                <a16:creationId xmlns:a16="http://schemas.microsoft.com/office/drawing/2014/main" id="{D28E39E6-E8C2-4D29-B5D2-11F4425F3A41}"/>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283D2415-483E-422D-8548-17BD5E31F11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1" name="Text Box 3">
            <a:extLst>
              <a:ext uri="{FF2B5EF4-FFF2-40B4-BE49-F238E27FC236}">
                <a16:creationId xmlns:a16="http://schemas.microsoft.com/office/drawing/2014/main" id="{10929304-BB7F-4DC1-BFCC-35A12EDFA723}"/>
              </a:ext>
            </a:extLst>
          </p:cNvPr>
          <p:cNvSpPr txBox="1">
            <a:spLocks noChangeArrowheads="1"/>
          </p:cNvSpPr>
          <p:nvPr/>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2" name="Picture 11">
            <a:extLst>
              <a:ext uri="{FF2B5EF4-FFF2-40B4-BE49-F238E27FC236}">
                <a16:creationId xmlns:a16="http://schemas.microsoft.com/office/drawing/2014/main" id="{1D546C01-505C-41AE-BD5E-D0BF4FF4E132}"/>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pic>
        <p:nvPicPr>
          <p:cNvPr id="13" name="Picture 12">
            <a:extLst>
              <a:ext uri="{FF2B5EF4-FFF2-40B4-BE49-F238E27FC236}">
                <a16:creationId xmlns:a16="http://schemas.microsoft.com/office/drawing/2014/main" id="{AD9DB2C8-48E5-4B2B-B700-B6D84DB454A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12523" y="210208"/>
            <a:ext cx="5695363" cy="6537434"/>
          </a:xfrm>
          <a:prstGeom prst="rect">
            <a:avLst/>
          </a:prstGeom>
        </p:spPr>
      </p:pic>
      <p:sp>
        <p:nvSpPr>
          <p:cNvPr id="14" name="Text Box 3">
            <a:extLst>
              <a:ext uri="{FF2B5EF4-FFF2-40B4-BE49-F238E27FC236}">
                <a16:creationId xmlns:a16="http://schemas.microsoft.com/office/drawing/2014/main" id="{45A9CB4B-F45A-4A28-838A-DBBECF2173C8}"/>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15" name="Picture 14">
            <a:extLst>
              <a:ext uri="{FF2B5EF4-FFF2-40B4-BE49-F238E27FC236}">
                <a16:creationId xmlns:a16="http://schemas.microsoft.com/office/drawing/2014/main" id="{07D0DEF6-62A1-46D5-B558-FEEE94DC18F0}"/>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901" y="0"/>
            <a:ext cx="2833511" cy="1270000"/>
          </a:xfrm>
          <a:prstGeom prst="rect">
            <a:avLst/>
          </a:prstGeom>
        </p:spPr>
      </p:pic>
    </p:spTree>
    <p:extLst>
      <p:ext uri="{BB962C8B-B14F-4D97-AF65-F5344CB8AC3E}">
        <p14:creationId xmlns:p14="http://schemas.microsoft.com/office/powerpoint/2010/main" val="131019682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emo or Lab-Windows Ser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9FBA8485-8630-4D49-98D3-F9656DC9FAE3}"/>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F022BC01-06A1-497E-84CC-83D1018581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9" name="Rectangle 8">
            <a:extLst>
              <a:ext uri="{FF2B5EF4-FFF2-40B4-BE49-F238E27FC236}">
                <a16:creationId xmlns:a16="http://schemas.microsoft.com/office/drawing/2014/main" id="{00519AF0-FB99-4915-A8B1-63B2646B0C27}"/>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7D42FF6A-B330-40A5-83FC-5F6483762B09}"/>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2" name="Rectangle 11">
            <a:extLst>
              <a:ext uri="{FF2B5EF4-FFF2-40B4-BE49-F238E27FC236}">
                <a16:creationId xmlns:a16="http://schemas.microsoft.com/office/drawing/2014/main" id="{C81FE774-7C41-4E55-8102-696B1B313515}"/>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C12641E5-4326-412C-BA17-E7DDF930119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
        <p:nvSpPr>
          <p:cNvPr id="11" name="Rectangle 10">
            <a:extLst>
              <a:ext uri="{FF2B5EF4-FFF2-40B4-BE49-F238E27FC236}">
                <a16:creationId xmlns:a16="http://schemas.microsoft.com/office/drawing/2014/main" id="{C13AD4A0-3D59-430B-A8DA-183912EA0D70}"/>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544A4C1E-66E3-454A-AF03-19C4304C4136}"/>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18237" y="0"/>
            <a:ext cx="6218238" cy="6994525"/>
          </a:xfrm>
          <a:prstGeom prst="rect">
            <a:avLst/>
          </a:prstGeom>
        </p:spPr>
      </p:pic>
    </p:spTree>
    <p:extLst>
      <p:ext uri="{BB962C8B-B14F-4D97-AF65-F5344CB8AC3E}">
        <p14:creationId xmlns:p14="http://schemas.microsoft.com/office/powerpoint/2010/main" val="2899046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emo or Lab-Windows Serv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13C211B0-A483-4A03-B703-2DA6302F2737}"/>
              </a:ext>
            </a:extLst>
          </p:cNvPr>
          <p:cNvGrpSpPr/>
          <p:nvPr/>
        </p:nvGrpSpPr>
        <p:grpSpPr>
          <a:xfrm>
            <a:off x="6202018" y="0"/>
            <a:ext cx="6234457" cy="6994525"/>
            <a:chOff x="6202018" y="0"/>
            <a:chExt cx="6234457" cy="6994525"/>
          </a:xfrm>
        </p:grpSpPr>
        <p:sp>
          <p:nvSpPr>
            <p:cNvPr id="8" name="Rectangle 7">
              <a:extLst>
                <a:ext uri="{FF2B5EF4-FFF2-40B4-BE49-F238E27FC236}">
                  <a16:creationId xmlns:a16="http://schemas.microsoft.com/office/drawing/2014/main" id="{54BCE02B-2C42-4420-903C-4103F95E16FC}"/>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BD0BC71A-71F9-4B8C-9964-C8D264EB35FE}"/>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1" name="Group 10">
            <a:extLst>
              <a:ext uri="{FF2B5EF4-FFF2-40B4-BE49-F238E27FC236}">
                <a16:creationId xmlns:a16="http://schemas.microsoft.com/office/drawing/2014/main" id="{8061D971-6CA1-4D17-9138-3D7DEEBCD7C8}"/>
              </a:ext>
            </a:extLst>
          </p:cNvPr>
          <p:cNvGrpSpPr/>
          <p:nvPr/>
        </p:nvGrpSpPr>
        <p:grpSpPr>
          <a:xfrm>
            <a:off x="6202018" y="0"/>
            <a:ext cx="6234457" cy="6994525"/>
            <a:chOff x="6202018" y="0"/>
            <a:chExt cx="6234457" cy="6994525"/>
          </a:xfrm>
        </p:grpSpPr>
        <p:sp>
          <p:nvSpPr>
            <p:cNvPr id="12" name="Rectangle 11">
              <a:extLst>
                <a:ext uri="{FF2B5EF4-FFF2-40B4-BE49-F238E27FC236}">
                  <a16:creationId xmlns:a16="http://schemas.microsoft.com/office/drawing/2014/main" id="{C8BA1316-343B-4204-8706-A8315F7FEF0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B34DB460-86EA-4979-A3E0-0DEF5E8521E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5" name="Group 14">
            <a:extLst>
              <a:ext uri="{FF2B5EF4-FFF2-40B4-BE49-F238E27FC236}">
                <a16:creationId xmlns:a16="http://schemas.microsoft.com/office/drawing/2014/main" id="{1B920F20-182F-4749-8F40-CBF7A3B83474}"/>
              </a:ext>
            </a:extLst>
          </p:cNvPr>
          <p:cNvGrpSpPr/>
          <p:nvPr/>
        </p:nvGrpSpPr>
        <p:grpSpPr>
          <a:xfrm>
            <a:off x="6202018" y="0"/>
            <a:ext cx="6234457" cy="6994525"/>
            <a:chOff x="6202018" y="0"/>
            <a:chExt cx="6234457" cy="6994525"/>
          </a:xfrm>
        </p:grpSpPr>
        <p:sp>
          <p:nvSpPr>
            <p:cNvPr id="16" name="Rectangle 15">
              <a:extLst>
                <a:ext uri="{FF2B5EF4-FFF2-40B4-BE49-F238E27FC236}">
                  <a16:creationId xmlns:a16="http://schemas.microsoft.com/office/drawing/2014/main" id="{BF2E8C0E-235F-42E5-866B-BC025C578E6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7" name="Picture 16">
              <a:extLst>
                <a:ext uri="{FF2B5EF4-FFF2-40B4-BE49-F238E27FC236}">
                  <a16:creationId xmlns:a16="http://schemas.microsoft.com/office/drawing/2014/main" id="{4570B530-E9F0-460B-8F1D-26C01F29C606}"/>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grpSp>
        <p:nvGrpSpPr>
          <p:cNvPr id="14" name="Group 13">
            <a:extLst>
              <a:ext uri="{FF2B5EF4-FFF2-40B4-BE49-F238E27FC236}">
                <a16:creationId xmlns:a16="http://schemas.microsoft.com/office/drawing/2014/main" id="{536027CB-97C3-4FE3-BC15-618A08228C66}"/>
              </a:ext>
            </a:extLst>
          </p:cNvPr>
          <p:cNvGrpSpPr/>
          <p:nvPr userDrawn="1"/>
        </p:nvGrpSpPr>
        <p:grpSpPr>
          <a:xfrm>
            <a:off x="6202018" y="0"/>
            <a:ext cx="6234457" cy="6994525"/>
            <a:chOff x="6202018" y="0"/>
            <a:chExt cx="6234457" cy="6994525"/>
          </a:xfrm>
        </p:grpSpPr>
        <p:sp>
          <p:nvSpPr>
            <p:cNvPr id="18" name="Rectangle 17">
              <a:extLst>
                <a:ext uri="{FF2B5EF4-FFF2-40B4-BE49-F238E27FC236}">
                  <a16:creationId xmlns:a16="http://schemas.microsoft.com/office/drawing/2014/main" id="{B11134C5-1C18-4DDF-8590-FAEA86BAB86F}"/>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949A76D2-DDF3-415E-9D28-9A58023C7CE5}"/>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02018" y="0"/>
              <a:ext cx="6180237" cy="6994525"/>
            </a:xfrm>
            <a:prstGeom prst="rect">
              <a:avLst/>
            </a:prstGeom>
          </p:spPr>
        </p:pic>
      </p:grpSp>
    </p:spTree>
    <p:extLst>
      <p:ext uri="{BB962C8B-B14F-4D97-AF65-F5344CB8AC3E}">
        <p14:creationId xmlns:p14="http://schemas.microsoft.com/office/powerpoint/2010/main" val="42256963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or Lab-Az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hasCustomPrompt="1"/>
          </p:nvPr>
        </p:nvSpPr>
        <p:spPr>
          <a:xfrm>
            <a:off x="438912" y="2587752"/>
            <a:ext cx="5541264" cy="1828800"/>
          </a:xfrm>
        </p:spPr>
        <p:txBody>
          <a:bodyPr bIns="182880" anchor="b"/>
          <a:lstStyle>
            <a:lvl1pPr algn="l">
              <a:defRPr sz="4800"/>
            </a:lvl1pPr>
          </a:lstStyle>
          <a:p>
            <a:r>
              <a:rPr lang="en-US" dirty="0"/>
              <a:t>Azure demo or lab title</a:t>
            </a:r>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58D54442-7DBE-4A95-B28B-39529FBF28FA}"/>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D9670E92-63D0-4B20-BC8E-7273EB4C3504}"/>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9" name="Rectangle 8">
            <a:extLst>
              <a:ext uri="{FF2B5EF4-FFF2-40B4-BE49-F238E27FC236}">
                <a16:creationId xmlns:a16="http://schemas.microsoft.com/office/drawing/2014/main" id="{E647F024-1E26-49D0-A2E5-9F550FDD1E2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D2103CE6-712D-49E9-AACB-AF205F846C7F}"/>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2" name="Rectangle 11">
            <a:extLst>
              <a:ext uri="{FF2B5EF4-FFF2-40B4-BE49-F238E27FC236}">
                <a16:creationId xmlns:a16="http://schemas.microsoft.com/office/drawing/2014/main" id="{135F7110-66A7-4036-AA57-0246F2BAE134}"/>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7429038F-0EFA-45C6-8FF2-2F1891A61CA5}"/>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
        <p:nvSpPr>
          <p:cNvPr id="11" name="Rectangle 10">
            <a:extLst>
              <a:ext uri="{FF2B5EF4-FFF2-40B4-BE49-F238E27FC236}">
                <a16:creationId xmlns:a16="http://schemas.microsoft.com/office/drawing/2014/main" id="{2D83DA14-FEF2-4675-B790-C2F5C807BF0C}"/>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398458F7-A491-480C-8B02-59BBB94E570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103375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or Lab-Az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C2AD-D26F-4F18-82B3-459DED4EB26B}"/>
              </a:ext>
            </a:extLst>
          </p:cNvPr>
          <p:cNvSpPr>
            <a:spLocks noGrp="1"/>
          </p:cNvSpPr>
          <p:nvPr>
            <p:ph type="ctrTitle"/>
          </p:nvPr>
        </p:nvSpPr>
        <p:spPr>
          <a:xfrm>
            <a:off x="438912" y="2587752"/>
            <a:ext cx="5541264" cy="1828800"/>
          </a:xfrm>
        </p:spPr>
        <p:txBody>
          <a:bodyPr bIns="182880"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676D2AF-9A5A-4CE5-ACFF-290248FF507A}"/>
              </a:ext>
            </a:extLst>
          </p:cNvPr>
          <p:cNvSpPr>
            <a:spLocks noGrp="1"/>
          </p:cNvSpPr>
          <p:nvPr>
            <p:ph type="subTitle" idx="1"/>
          </p:nvPr>
        </p:nvSpPr>
        <p:spPr>
          <a:xfrm>
            <a:off x="438912" y="4434840"/>
            <a:ext cx="5541264" cy="1688724"/>
          </a:xfrm>
        </p:spPr>
        <p:txBody>
          <a:bodyPr/>
          <a:lstStyle>
            <a:lvl1pPr marL="342900" indent="-342900" algn="l">
              <a:spcBef>
                <a:spcPts val="600"/>
              </a:spcBef>
              <a:spcAft>
                <a:spcPts val="0"/>
              </a:spcAft>
              <a:buFont typeface="Wingdings" panose="05000000000000000000" pitchFamily="2" charset="2"/>
              <a:buChar char="§"/>
              <a:defRPr sz="2000">
                <a:latin typeface="+mj-lt"/>
              </a:defRPr>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5" name="Rectangle 4">
            <a:extLst>
              <a:ext uri="{FF2B5EF4-FFF2-40B4-BE49-F238E27FC236}">
                <a16:creationId xmlns:a16="http://schemas.microsoft.com/office/drawing/2014/main" id="{B8582C88-31EB-4DD0-BDC3-43522EF08469}"/>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6" name="Picture 5">
            <a:extLst>
              <a:ext uri="{FF2B5EF4-FFF2-40B4-BE49-F238E27FC236}">
                <a16:creationId xmlns:a16="http://schemas.microsoft.com/office/drawing/2014/main" id="{01DC6359-E7A3-4726-B1B1-41114096397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9" name="Rectangle 8">
            <a:extLst>
              <a:ext uri="{FF2B5EF4-FFF2-40B4-BE49-F238E27FC236}">
                <a16:creationId xmlns:a16="http://schemas.microsoft.com/office/drawing/2014/main" id="{EA1E6980-76F5-4073-93D9-8E745B5F92E2}"/>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FB92FFF5-FE5E-4B80-8352-F7805E195AB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2" name="Rectangle 11">
            <a:extLst>
              <a:ext uri="{FF2B5EF4-FFF2-40B4-BE49-F238E27FC236}">
                <a16:creationId xmlns:a16="http://schemas.microsoft.com/office/drawing/2014/main" id="{024CB5C4-9E89-4AD8-BE0D-3286AA8B9890}"/>
              </a:ext>
            </a:extLst>
          </p:cNvPr>
          <p:cNvSpPr/>
          <p:nvPr/>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9B64D032-91EF-4E47-8D12-7331EA8CCA54}"/>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
        <p:nvSpPr>
          <p:cNvPr id="11" name="Rectangle 10">
            <a:extLst>
              <a:ext uri="{FF2B5EF4-FFF2-40B4-BE49-F238E27FC236}">
                <a16:creationId xmlns:a16="http://schemas.microsoft.com/office/drawing/2014/main" id="{C2E3A58C-0FAE-4F24-9AB0-5DF6B35394BD}"/>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pic>
        <p:nvPicPr>
          <p:cNvPr id="14" name="Picture 13">
            <a:extLst>
              <a:ext uri="{FF2B5EF4-FFF2-40B4-BE49-F238E27FC236}">
                <a16:creationId xmlns:a16="http://schemas.microsoft.com/office/drawing/2014/main" id="{7CBF199F-501E-43CA-8F81-3E741192F4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420226259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5892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65138" y="1463675"/>
            <a:ext cx="11544299" cy="5081588"/>
          </a:xfrm>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66709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411480"/>
          </a:xfrm>
          <a:prstGeom prst="rect">
            <a:avLst/>
          </a:prstGeom>
        </p:spPr>
        <p:txBody>
          <a:bodyPr vert="horz" wrap="square" lIns="0" tIns="0" rIns="91440" bIns="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1E1A284-F990-4B6A-8C18-5FCE596120E1}"/>
              </a:ext>
            </a:extLst>
          </p:cNvPr>
          <p:cNvSpPr>
            <a:spLocks noGrp="1"/>
          </p:cNvSpPr>
          <p:nvPr>
            <p:ph type="body" idx="1"/>
          </p:nvPr>
        </p:nvSpPr>
        <p:spPr>
          <a:xfrm>
            <a:off x="465138" y="1463040"/>
            <a:ext cx="11115675" cy="4717143"/>
          </a:xfrm>
          <a:prstGeom prst="rect">
            <a:avLst/>
          </a:prstGeom>
        </p:spPr>
        <p:txBody>
          <a:bodyPr vert="horz" lIns="0" tIns="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0714435"/>
      </p:ext>
    </p:extLst>
  </p:cSld>
  <p:clrMap bg1="lt1" tx1="dk1" bg2="lt2" tx2="dk2" accent1="accent1" accent2="accent2" accent3="accent3" accent4="accent4" accent5="accent5" accent6="accent6" hlink="hlink" folHlink="folHlink"/>
  <p:sldLayoutIdLst>
    <p:sldLayoutId id="2147484783" r:id="rId1"/>
    <p:sldLayoutId id="2147484781" r:id="rId2"/>
    <p:sldLayoutId id="2147484782" r:id="rId3"/>
    <p:sldLayoutId id="2147484786" r:id="rId4"/>
    <p:sldLayoutId id="2147484787" r:id="rId5"/>
    <p:sldLayoutId id="2147484784" r:id="rId6"/>
    <p:sldLayoutId id="2147484785" r:id="rId7"/>
    <p:sldLayoutId id="2147484788" r:id="rId8"/>
    <p:sldLayoutId id="2147484789" r:id="rId9"/>
    <p:sldLayoutId id="2147484790" r:id="rId10"/>
    <p:sldLayoutId id="2147484791" r:id="rId11"/>
    <p:sldLayoutId id="2147484792" r:id="rId12"/>
    <p:sldLayoutId id="2147484793" r:id="rId13"/>
    <p:sldLayoutId id="2147484794" r:id="rId14"/>
    <p:sldLayoutId id="2147484795" r:id="rId15"/>
    <p:sldLayoutId id="2147484796" r:id="rId16"/>
    <p:sldLayoutId id="2147484798" r:id="rId17"/>
    <p:sldLayoutId id="2147484800" r:id="rId18"/>
    <p:sldLayoutId id="2147484801" r:id="rId19"/>
    <p:sldLayoutId id="2147484802" r:id="rId20"/>
    <p:sldLayoutId id="2147484803" r:id="rId21"/>
    <p:sldLayoutId id="2147484804" r:id="rId2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3" pos="1349" userDrawn="1">
          <p15:clr>
            <a:srgbClr val="C35EA4"/>
          </p15:clr>
        </p15:guide>
        <p15:guide id="104" pos="1528" userDrawn="1">
          <p15:clr>
            <a:srgbClr val="C35EA4"/>
          </p15:clr>
        </p15:guide>
        <p15:guide id="105" pos="2621" userDrawn="1">
          <p15:clr>
            <a:srgbClr val="C35EA4"/>
          </p15:clr>
        </p15:guide>
        <p15:guide id="106" pos="2765" userDrawn="1">
          <p15:clr>
            <a:srgbClr val="C35EA4"/>
          </p15:clr>
        </p15:guide>
        <p15:guide id="107" pos="3854" userDrawn="1">
          <p15:clr>
            <a:srgbClr val="C35EA4"/>
          </p15:clr>
        </p15:guide>
        <p15:guide id="108" pos="4003" userDrawn="1">
          <p15:clr>
            <a:srgbClr val="C35EA4"/>
          </p15:clr>
        </p15:guide>
        <p15:guide id="109" pos="5083" userDrawn="1">
          <p15:clr>
            <a:srgbClr val="C35EA4"/>
          </p15:clr>
        </p15:guide>
        <p15:guide id="110" pos="5230" userDrawn="1">
          <p15:clr>
            <a:srgbClr val="C35EA4"/>
          </p15:clr>
        </p15:guide>
        <p15:guide id="111" pos="6323" userDrawn="1">
          <p15:clr>
            <a:srgbClr val="C35EA4"/>
          </p15:clr>
        </p15:guide>
        <p15:guide id="112" pos="6469" userDrawn="1">
          <p15:clr>
            <a:srgbClr val="C35EA4"/>
          </p15:clr>
        </p15:guide>
        <p15:guide id="113" pos="269" userDrawn="1">
          <p15:clr>
            <a:srgbClr val="F26B43"/>
          </p15:clr>
        </p15:guide>
        <p15:guide id="114" pos="7565" userDrawn="1">
          <p15:clr>
            <a:srgbClr val="F26B43"/>
          </p15:clr>
        </p15:guide>
        <p15:guide id="115" orient="horz" pos="751" userDrawn="1">
          <p15:clr>
            <a:srgbClr val="5ACBF0"/>
          </p15:clr>
        </p15:guide>
        <p15:guide id="116" orient="horz" pos="1387" userDrawn="1">
          <p15:clr>
            <a:srgbClr val="5ACBF0"/>
          </p15:clr>
        </p15:guide>
        <p15:guide id="117" orient="horz" pos="605" userDrawn="1">
          <p15:clr>
            <a:srgbClr val="5ACBF0"/>
          </p15:clr>
        </p15:guide>
        <p15:guide id="118" orient="horz" pos="1514" userDrawn="1">
          <p15:clr>
            <a:srgbClr val="5ACBF0"/>
          </p15:clr>
        </p15:guide>
        <p15:guide id="119" orient="horz" pos="2130" userDrawn="1">
          <p15:clr>
            <a:srgbClr val="5ACBF0"/>
          </p15:clr>
        </p15:guide>
        <p15:guide id="120" orient="horz" pos="2299" userDrawn="1">
          <p15:clr>
            <a:srgbClr val="5ACBF0"/>
          </p15:clr>
        </p15:guide>
        <p15:guide id="121" orient="horz" pos="283" userDrawn="1">
          <p15:clr>
            <a:srgbClr val="F26B43"/>
          </p15:clr>
        </p15:guide>
        <p15:guide id="122" orient="horz" pos="4123" userDrawn="1">
          <p15:clr>
            <a:srgbClr val="F26B43"/>
          </p15:clr>
        </p15:guide>
        <p15:guide id="123" orient="horz" pos="2891" userDrawn="1">
          <p15:clr>
            <a:srgbClr val="5ACBF0"/>
          </p15:clr>
        </p15:guide>
        <p15:guide id="124" orient="horz" pos="3019" userDrawn="1">
          <p15:clr>
            <a:srgbClr val="5ACBF0"/>
          </p15:clr>
        </p15:guide>
        <p15:guide id="125" orient="horz" pos="3643" userDrawn="1">
          <p15:clr>
            <a:srgbClr val="5ACBF0"/>
          </p15:clr>
        </p15:guide>
        <p15:guide id="126"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0.sv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25.png"/><Relationship Id="rId11" Type="http://schemas.openxmlformats.org/officeDocument/2006/relationships/image" Target="../media/image30.sv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2.png"/><Relationship Id="rId7"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26.png"/><Relationship Id="rId9"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image" Target="../media/image38.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8.xml"/><Relationship Id="rId4" Type="http://schemas.openxmlformats.org/officeDocument/2006/relationships/image" Target="../media/image40.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6.png"/><Relationship Id="rId2" Type="http://schemas.openxmlformats.org/officeDocument/2006/relationships/notesSlide" Target="../notesSlides/notesSlide70.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wrap="square" anchor="b">
            <a:normAutofit/>
          </a:bodyPr>
          <a:lstStyle/>
          <a:p>
            <a:r>
              <a:rPr lang="en-US" sz="2958" dirty="0"/>
              <a:t>WS-011 Windows Server 2019 Administration</a:t>
            </a:r>
            <a:br>
              <a:rPr lang="en-US" sz="2958" dirty="0"/>
            </a:br>
            <a:endParaRPr lang="en-US" sz="2958" dirty="0"/>
          </a:p>
        </p:txBody>
      </p:sp>
    </p:spTree>
    <p:extLst>
      <p:ext uri="{BB962C8B-B14F-4D97-AF65-F5344CB8AC3E}">
        <p14:creationId xmlns:p14="http://schemas.microsoft.com/office/powerpoint/2010/main" val="21475114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5D57-8790-4E11-A5AF-A877DF6C3EE3}"/>
              </a:ext>
            </a:extLst>
          </p:cNvPr>
          <p:cNvSpPr>
            <a:spLocks noGrp="1"/>
          </p:cNvSpPr>
          <p:nvPr>
            <p:ph type="title"/>
          </p:nvPr>
        </p:nvSpPr>
        <p:spPr/>
        <p:txBody>
          <a:bodyPr vert="horz" wrap="square" lIns="0" tIns="0" rIns="91440" bIns="182880" rtlCol="0" anchor="b">
            <a:noAutofit/>
          </a:bodyPr>
          <a:lstStyle/>
          <a:p>
            <a:r>
              <a:rPr lang="en-US" dirty="0"/>
              <a:t>Demonstration: Manage volumes in Windows Server (2 of 3)</a:t>
            </a:r>
          </a:p>
        </p:txBody>
      </p:sp>
      <p:sp>
        <p:nvSpPr>
          <p:cNvPr id="3" name="Subtitle 2">
            <a:extLst>
              <a:ext uri="{FF2B5EF4-FFF2-40B4-BE49-F238E27FC236}">
                <a16:creationId xmlns:a16="http://schemas.microsoft.com/office/drawing/2014/main" id="{8773F83F-559D-470F-BD48-1EC083ECCFB3}"/>
              </a:ext>
            </a:extLst>
          </p:cNvPr>
          <p:cNvSpPr>
            <a:spLocks noGrp="1"/>
          </p:cNvSpPr>
          <p:nvPr>
            <p:ph sz="quarter" idx="10"/>
          </p:nvPr>
        </p:nvSpPr>
        <p:spPr/>
        <p:txBody>
          <a:bodyPr vert="horz" lIns="0" tIns="0" rIns="91440" bIns="45720" rtlCol="0">
            <a:noAutofit/>
          </a:bodyPr>
          <a:lstStyle/>
          <a:p>
            <a:r>
              <a:rPr lang="en-US" dirty="0"/>
              <a:t>Create and format a volume using Windows PowerShell</a:t>
            </a:r>
          </a:p>
          <a:p>
            <a:r>
              <a:rPr lang="en-US" dirty="0"/>
              <a:t>Create a mirrored volume using Server Manager</a:t>
            </a:r>
          </a:p>
        </p:txBody>
      </p:sp>
    </p:spTree>
    <p:extLst>
      <p:ext uri="{BB962C8B-B14F-4D97-AF65-F5344CB8AC3E}">
        <p14:creationId xmlns:p14="http://schemas.microsoft.com/office/powerpoint/2010/main" val="2750664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5D57-8790-4E11-A5AF-A877DF6C3EE3}"/>
              </a:ext>
            </a:extLst>
          </p:cNvPr>
          <p:cNvSpPr>
            <a:spLocks noGrp="1"/>
          </p:cNvSpPr>
          <p:nvPr>
            <p:ph type="title"/>
          </p:nvPr>
        </p:nvSpPr>
        <p:spPr/>
        <p:txBody>
          <a:bodyPr vert="horz" wrap="square" lIns="0" tIns="0" rIns="91440" bIns="182880" rtlCol="0" anchor="b">
            <a:noAutofit/>
          </a:bodyPr>
          <a:lstStyle/>
          <a:p>
            <a:r>
              <a:rPr lang="en-US" dirty="0"/>
              <a:t>Demonstration: Manage volumes in Windows Server (3 of 3)</a:t>
            </a:r>
          </a:p>
        </p:txBody>
      </p:sp>
      <p:sp>
        <p:nvSpPr>
          <p:cNvPr id="3" name="Subtitle 2">
            <a:extLst>
              <a:ext uri="{FF2B5EF4-FFF2-40B4-BE49-F238E27FC236}">
                <a16:creationId xmlns:a16="http://schemas.microsoft.com/office/drawing/2014/main" id="{8773F83F-559D-470F-BD48-1EC083ECCFB3}"/>
              </a:ext>
            </a:extLst>
          </p:cNvPr>
          <p:cNvSpPr>
            <a:spLocks noGrp="1"/>
          </p:cNvSpPr>
          <p:nvPr>
            <p:ph sz="quarter" idx="10"/>
          </p:nvPr>
        </p:nvSpPr>
        <p:spPr/>
        <p:txBody>
          <a:bodyPr vert="horz" lIns="0" tIns="0" rIns="91440" bIns="45720" rtlCol="0">
            <a:noAutofit/>
          </a:bodyPr>
          <a:lstStyle/>
          <a:p>
            <a:r>
              <a:rPr lang="en-US" dirty="0"/>
              <a:t>Create and format a volume using Windows PowerShell</a:t>
            </a:r>
          </a:p>
          <a:p>
            <a:r>
              <a:rPr lang="en-US" dirty="0"/>
              <a:t>Create a mirrored volume using Server Manager</a:t>
            </a:r>
          </a:p>
        </p:txBody>
      </p:sp>
    </p:spTree>
    <p:extLst>
      <p:ext uri="{BB962C8B-B14F-4D97-AF65-F5344CB8AC3E}">
        <p14:creationId xmlns:p14="http://schemas.microsoft.com/office/powerpoint/2010/main" val="10703020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File Server Resource Manager</a:t>
            </a:r>
          </a:p>
        </p:txBody>
      </p:sp>
      <p:sp>
        <p:nvSpPr>
          <p:cNvPr id="3" name="Content Placeholder 2">
            <a:extLst>
              <a:ext uri="{FF2B5EF4-FFF2-40B4-BE49-F238E27FC236}">
                <a16:creationId xmlns:a16="http://schemas.microsoft.com/office/drawing/2014/main" id="{E3F5A46F-6BB9-4FCB-AEDB-F96A868720CE}"/>
              </a:ext>
            </a:extLst>
          </p:cNvPr>
          <p:cNvSpPr>
            <a:spLocks noGrp="1"/>
          </p:cNvSpPr>
          <p:nvPr>
            <p:ph sz="quarter" idx="10"/>
          </p:nvPr>
        </p:nvSpPr>
        <p:spPr/>
        <p:txBody>
          <a:bodyPr/>
          <a:lstStyle/>
          <a:p>
            <a:r>
              <a:rPr lang="en-US" dirty="0"/>
              <a:t>Use FSRM  to manage and classify data that is stored on file servers</a:t>
            </a:r>
            <a:r>
              <a:rPr lang="en-US" dirty="0">
                <a:solidFill>
                  <a:srgbClr val="FF0000"/>
                </a:solidFill>
              </a:rPr>
              <a:t>:</a:t>
            </a:r>
          </a:p>
          <a:p>
            <a:endParaRPr lang="en-US" dirty="0"/>
          </a:p>
        </p:txBody>
      </p:sp>
      <p:pic>
        <p:nvPicPr>
          <p:cNvPr id="4" name="Picture 3" descr="Screenshot of the FSRM console. The following nodes are expanded to depict their subnodes: Quota Management, File Screening Management, and Classification Management. The content pane illustrates the contents of the Quota Templates subnode that is under the main Quota Management node."/>
          <p:cNvPicPr>
            <a:picLocks noChangeAspect="1"/>
          </p:cNvPicPr>
          <p:nvPr/>
        </p:nvPicPr>
        <p:blipFill>
          <a:blip r:embed="rId3"/>
          <a:stretch>
            <a:fillRect/>
          </a:stretch>
        </p:blipFill>
        <p:spPr>
          <a:xfrm>
            <a:off x="1287624" y="1851400"/>
            <a:ext cx="9456786" cy="4898364"/>
          </a:xfrm>
          <a:prstGeom prst="rect">
            <a:avLst/>
          </a:prstGeom>
          <a:ln w="12700">
            <a:solidFill>
              <a:schemeClr val="tx1"/>
            </a:solidFill>
          </a:ln>
        </p:spPr>
      </p:pic>
    </p:spTree>
    <p:extLst>
      <p:ext uri="{BB962C8B-B14F-4D97-AF65-F5344CB8AC3E}">
        <p14:creationId xmlns:p14="http://schemas.microsoft.com/office/powerpoint/2010/main" val="31335509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Manage permissions on volumes</a:t>
            </a:r>
          </a:p>
        </p:txBody>
      </p:sp>
      <p:sp>
        <p:nvSpPr>
          <p:cNvPr id="3" name="Content Placeholder 2">
            <a:extLst>
              <a:ext uri="{FF2B5EF4-FFF2-40B4-BE49-F238E27FC236}">
                <a16:creationId xmlns:a16="http://schemas.microsoft.com/office/drawing/2014/main" id="{3D8F99BD-8F69-4B80-992F-010E25C254B0}"/>
              </a:ext>
            </a:extLst>
          </p:cNvPr>
          <p:cNvSpPr>
            <a:spLocks noGrp="1"/>
          </p:cNvSpPr>
          <p:nvPr>
            <p:ph sz="quarter" idx="10"/>
          </p:nvPr>
        </p:nvSpPr>
        <p:spPr/>
        <p:txBody>
          <a:bodyPr/>
          <a:lstStyle/>
          <a:p>
            <a:r>
              <a:rPr lang="en-US" dirty="0"/>
              <a:t>Control access on NTFS and ReFS file system:</a:t>
            </a:r>
            <a:endParaRPr lang="en-US" b="1" u="sng" dirty="0">
              <a:solidFill>
                <a:srgbClr val="FF0000"/>
              </a:solidFill>
            </a:endParaRPr>
          </a:p>
          <a:p>
            <a:pPr lvl="1"/>
            <a:r>
              <a:rPr lang="en-US" dirty="0"/>
              <a:t>Can be added for groups, users, and computers:</a:t>
            </a:r>
          </a:p>
          <a:p>
            <a:pPr lvl="2"/>
            <a:r>
              <a:rPr lang="en-US" dirty="0"/>
              <a:t>Cumulative for group members</a:t>
            </a:r>
          </a:p>
          <a:p>
            <a:pPr lvl="1"/>
            <a:r>
              <a:rPr lang="en-US" dirty="0"/>
              <a:t>Can be assigned to:</a:t>
            </a:r>
          </a:p>
          <a:p>
            <a:pPr lvl="2"/>
            <a:r>
              <a:rPr lang="en-US" dirty="0"/>
              <a:t>Files</a:t>
            </a:r>
          </a:p>
          <a:p>
            <a:pPr lvl="2"/>
            <a:r>
              <a:rPr lang="en-US" dirty="0"/>
              <a:t>Folders</a:t>
            </a:r>
          </a:p>
          <a:p>
            <a:pPr lvl="2"/>
            <a:r>
              <a:rPr lang="en-US" dirty="0"/>
              <a:t>Volumes (root folder)</a:t>
            </a:r>
          </a:p>
          <a:p>
            <a:pPr lvl="1"/>
            <a:r>
              <a:rPr lang="en-US" dirty="0"/>
              <a:t>Permissions:</a:t>
            </a:r>
          </a:p>
          <a:p>
            <a:pPr lvl="2"/>
            <a:r>
              <a:rPr lang="en-US" dirty="0"/>
              <a:t>Allow</a:t>
            </a:r>
          </a:p>
          <a:p>
            <a:pPr lvl="2"/>
            <a:r>
              <a:rPr lang="en-US" dirty="0"/>
              <a:t>Deny (takes precedence)</a:t>
            </a:r>
          </a:p>
          <a:p>
            <a:pPr lvl="1"/>
            <a:r>
              <a:rPr lang="en-US" dirty="0"/>
              <a:t>Basic and advanced</a:t>
            </a:r>
          </a:p>
          <a:p>
            <a:endParaRPr lang="en-US" dirty="0"/>
          </a:p>
        </p:txBody>
      </p:sp>
      <p:grpSp>
        <p:nvGrpSpPr>
          <p:cNvPr id="9" name="Group 8" descr="A screenshot of Folder Properties, with Permissions for Authenticated Users list highlighted.">
            <a:extLst>
              <a:ext uri="{FF2B5EF4-FFF2-40B4-BE49-F238E27FC236}">
                <a16:creationId xmlns:a16="http://schemas.microsoft.com/office/drawing/2014/main" id="{72B32E71-58DD-4559-978C-A27BE98CE905}"/>
              </a:ext>
            </a:extLst>
          </p:cNvPr>
          <p:cNvGrpSpPr/>
          <p:nvPr/>
        </p:nvGrpSpPr>
        <p:grpSpPr>
          <a:xfrm>
            <a:off x="7394370" y="1668103"/>
            <a:ext cx="3516692" cy="4672731"/>
            <a:chOff x="7450353" y="2061756"/>
            <a:chExt cx="3516692" cy="4672731"/>
          </a:xfrm>
        </p:grpSpPr>
        <p:pic>
          <p:nvPicPr>
            <p:cNvPr id="5" name="Picture 4" descr="This slide includes a screenshot of the Security tab of the C:\Folder1 folder. The Allow and Deny permissions for Authenticated Users are highlighted. These permissions include Full control, Modify, Read &amp; execute, List folder contents, Read, and Write. There is a check mark beside each of these permissions, except Full control, in the Allow colum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0353" y="2061756"/>
              <a:ext cx="3516692" cy="4672731"/>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7638760" y="4594178"/>
              <a:ext cx="3126193" cy="1093389"/>
            </a:xfrm>
            <a:prstGeom prst="rect">
              <a:avLst/>
            </a:prstGeom>
            <a:noFill/>
            <a:ln w="38100" cap="flat" cmpd="sng" algn="ctr">
              <a:solidFill>
                <a:srgbClr val="FF0000"/>
              </a:solidFill>
              <a:prstDash val="solid"/>
              <a:round/>
              <a:headEnd type="none" w="med" len="med"/>
              <a:tailEnd type="none" w="med" len="med"/>
            </a:ln>
            <a:effectLst/>
          </p:spPr>
          <p:txBody>
            <a:bodyPr vert="horz" wrap="square" lIns="186521" tIns="46630" rIns="186521" bIns="4663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32597" eaLnBrk="0" hangingPunct="0"/>
              <a:endParaRPr lang="en-US" sz="1836" dirty="0"/>
            </a:p>
          </p:txBody>
        </p:sp>
        <p:sp>
          <p:nvSpPr>
            <p:cNvPr id="7" name="Rectangle 6"/>
            <p:cNvSpPr/>
            <p:nvPr/>
          </p:nvSpPr>
          <p:spPr bwMode="auto">
            <a:xfrm>
              <a:off x="10145415" y="4400313"/>
              <a:ext cx="512962" cy="193865"/>
            </a:xfrm>
            <a:prstGeom prst="rect">
              <a:avLst/>
            </a:prstGeom>
            <a:noFill/>
            <a:ln w="38100" cap="flat" cmpd="sng" algn="ctr">
              <a:solidFill>
                <a:srgbClr val="FF0000"/>
              </a:solidFill>
              <a:prstDash val="solid"/>
              <a:round/>
              <a:headEnd type="none" w="med" len="med"/>
              <a:tailEnd type="none" w="med" len="med"/>
            </a:ln>
            <a:effectLst/>
          </p:spPr>
          <p:txBody>
            <a:bodyPr vert="horz" wrap="square" lIns="186521" tIns="46630" rIns="186521" bIns="4663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32597" eaLnBrk="0" hangingPunct="0"/>
              <a:endParaRPr lang="en-US" sz="1836" dirty="0"/>
            </a:p>
          </p:txBody>
        </p:sp>
        <p:sp>
          <p:nvSpPr>
            <p:cNvPr id="8" name="Rectangle 7"/>
            <p:cNvSpPr/>
            <p:nvPr/>
          </p:nvSpPr>
          <p:spPr bwMode="auto">
            <a:xfrm>
              <a:off x="9538997" y="4398122"/>
              <a:ext cx="512962" cy="193865"/>
            </a:xfrm>
            <a:prstGeom prst="rect">
              <a:avLst/>
            </a:prstGeom>
            <a:noFill/>
            <a:ln w="38100" cap="flat" cmpd="sng" algn="ctr">
              <a:solidFill>
                <a:srgbClr val="FF0000"/>
              </a:solidFill>
              <a:prstDash val="solid"/>
              <a:round/>
              <a:headEnd type="none" w="med" len="med"/>
              <a:tailEnd type="none" w="med" len="med"/>
            </a:ln>
            <a:effectLst/>
          </p:spPr>
          <p:txBody>
            <a:bodyPr vert="horz" wrap="square" lIns="186521" tIns="46630" rIns="186521" bIns="4663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defTabSz="932597" eaLnBrk="0" hangingPunct="0"/>
              <a:endParaRPr lang="en-US" sz="1836" dirty="0"/>
            </a:p>
          </p:txBody>
        </p:sp>
      </p:grpSp>
    </p:spTree>
    <p:extLst>
      <p:ext uri="{BB962C8B-B14F-4D97-AF65-F5344CB8AC3E}">
        <p14:creationId xmlns:p14="http://schemas.microsoft.com/office/powerpoint/2010/main" val="235397677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1: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1763554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wrap="square" anchor="t">
            <a:normAutofit/>
          </a:bodyPr>
          <a:lstStyle/>
          <a:p>
            <a:r>
              <a:rPr lang="en-US" dirty="0"/>
              <a:t>Lesson 02: Implementing sharing in Windows Server </a:t>
            </a:r>
            <a:br>
              <a:rPr lang="en-US" dirty="0"/>
            </a:br>
            <a:endParaRPr lang="en-US" dirty="0"/>
          </a:p>
        </p:txBody>
      </p:sp>
    </p:spTree>
    <p:extLst>
      <p:ext uri="{BB962C8B-B14F-4D97-AF65-F5344CB8AC3E}">
        <p14:creationId xmlns:p14="http://schemas.microsoft.com/office/powerpoint/2010/main" val="8510527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Lesson 2: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sz="quarter" idx="10"/>
          </p:nvPr>
        </p:nvSpPr>
        <p:spPr/>
        <p:txBody>
          <a:bodyPr/>
          <a:lstStyle/>
          <a:p>
            <a:r>
              <a:rPr lang="en-US" dirty="0"/>
              <a:t>This lesson describes SMB and how to implement sharing in Windows Server:</a:t>
            </a:r>
          </a:p>
          <a:p>
            <a:r>
              <a:rPr lang="en-US" dirty="0"/>
              <a:t>Topics:</a:t>
            </a:r>
          </a:p>
          <a:p>
            <a:pPr lvl="1"/>
            <a:r>
              <a:rPr lang="en-US" dirty="0"/>
              <a:t>What is SMB?</a:t>
            </a:r>
          </a:p>
          <a:p>
            <a:pPr lvl="1"/>
            <a:r>
              <a:rPr lang="en-US" dirty="0"/>
              <a:t>Configure SMB shares</a:t>
            </a:r>
          </a:p>
          <a:p>
            <a:pPr lvl="1"/>
            <a:r>
              <a:rPr lang="en-US" dirty="0"/>
              <a:t>Demonstration: Configure SMB shares by using Server Manager and Windows PowerShell</a:t>
            </a:r>
          </a:p>
          <a:p>
            <a:pPr lvl="1"/>
            <a:r>
              <a:rPr lang="en-US" dirty="0"/>
              <a:t>Best practices for sharing Resources</a:t>
            </a:r>
          </a:p>
          <a:p>
            <a:pPr lvl="1"/>
            <a:r>
              <a:rPr lang="en-US" dirty="0"/>
              <a:t>Overview of NFS</a:t>
            </a:r>
          </a:p>
        </p:txBody>
      </p:sp>
    </p:spTree>
    <p:extLst>
      <p:ext uri="{BB962C8B-B14F-4D97-AF65-F5344CB8AC3E}">
        <p14:creationId xmlns:p14="http://schemas.microsoft.com/office/powerpoint/2010/main" val="2653205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E225-10CD-43F2-BE98-046937142144}"/>
              </a:ext>
            </a:extLst>
          </p:cNvPr>
          <p:cNvSpPr>
            <a:spLocks noGrp="1"/>
          </p:cNvSpPr>
          <p:nvPr>
            <p:ph type="title"/>
          </p:nvPr>
        </p:nvSpPr>
        <p:spPr>
          <a:xfrm>
            <a:off x="600855" y="466301"/>
            <a:ext cx="11237870" cy="1130053"/>
          </a:xfrm>
        </p:spPr>
        <p:txBody>
          <a:bodyPr/>
          <a:lstStyle/>
          <a:p>
            <a:r>
              <a:rPr lang="en-US" dirty="0"/>
              <a:t>What is SMB?</a:t>
            </a:r>
            <a:br>
              <a:rPr lang="en-US" dirty="0"/>
            </a:br>
            <a:endParaRPr lang="en-US" dirty="0"/>
          </a:p>
        </p:txBody>
      </p:sp>
      <p:sp>
        <p:nvSpPr>
          <p:cNvPr id="3" name="Text Placeholder 2">
            <a:extLst>
              <a:ext uri="{FF2B5EF4-FFF2-40B4-BE49-F238E27FC236}">
                <a16:creationId xmlns:a16="http://schemas.microsoft.com/office/drawing/2014/main" id="{36BFEF4A-96B6-4145-89F7-147784EA0D92}"/>
              </a:ext>
            </a:extLst>
          </p:cNvPr>
          <p:cNvSpPr>
            <a:spLocks noGrp="1"/>
          </p:cNvSpPr>
          <p:nvPr>
            <p:ph type="body" sz="quarter" idx="10"/>
          </p:nvPr>
        </p:nvSpPr>
        <p:spPr>
          <a:xfrm>
            <a:off x="596711" y="1464074"/>
            <a:ext cx="11237870" cy="5399142"/>
          </a:xfrm>
        </p:spPr>
        <p:txBody>
          <a:bodyPr/>
          <a:lstStyle/>
          <a:p>
            <a:pPr lvl="1"/>
            <a:r>
              <a:rPr lang="en-CA" i="1" dirty="0"/>
              <a:t>SMB</a:t>
            </a:r>
            <a:r>
              <a:rPr lang="en-CA" dirty="0"/>
              <a:t> is the file-sharing protocol that Windows client and server operating systems use</a:t>
            </a:r>
          </a:p>
          <a:p>
            <a:pPr lvl="1"/>
            <a:r>
              <a:rPr lang="en-CA" dirty="0"/>
              <a:t>Each new version has additional features</a:t>
            </a:r>
          </a:p>
          <a:p>
            <a:pPr lvl="1"/>
            <a:r>
              <a:rPr lang="en-CA" dirty="0"/>
              <a:t>SMB 3.0 introduced large performance benefits</a:t>
            </a:r>
          </a:p>
          <a:p>
            <a:pPr lvl="1"/>
            <a:r>
              <a:rPr lang="en-CA" dirty="0"/>
              <a:t>SMB 3.0.2 added:</a:t>
            </a:r>
          </a:p>
          <a:p>
            <a:pPr lvl="2"/>
            <a:r>
              <a:rPr lang="en-CA" dirty="0"/>
              <a:t>Scale-Out File Server</a:t>
            </a:r>
          </a:p>
          <a:p>
            <a:pPr lvl="2"/>
            <a:r>
              <a:rPr lang="en-CA" dirty="0"/>
              <a:t>Removable SMB 1.x</a:t>
            </a:r>
          </a:p>
          <a:p>
            <a:pPr lvl="1"/>
            <a:r>
              <a:rPr lang="en-CA" dirty="0"/>
              <a:t>SMB 3.1.1 added:</a:t>
            </a:r>
          </a:p>
          <a:p>
            <a:pPr lvl="2"/>
            <a:r>
              <a:rPr lang="en-CA" dirty="0"/>
              <a:t>Pre-authentication integrity</a:t>
            </a:r>
          </a:p>
          <a:p>
            <a:pPr lvl="2"/>
            <a:r>
              <a:rPr lang="en-CA" dirty="0"/>
              <a:t>SMB encryption improvements</a:t>
            </a:r>
          </a:p>
          <a:p>
            <a:pPr lvl="2"/>
            <a:r>
              <a:rPr lang="en-CA" dirty="0"/>
              <a:t>Cluster dialect fencing</a:t>
            </a:r>
          </a:p>
          <a:p>
            <a:endParaRPr lang="en-US" dirty="0"/>
          </a:p>
        </p:txBody>
      </p:sp>
    </p:spTree>
    <p:extLst>
      <p:ext uri="{BB962C8B-B14F-4D97-AF65-F5344CB8AC3E}">
        <p14:creationId xmlns:p14="http://schemas.microsoft.com/office/powerpoint/2010/main" val="35587999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15AE-F725-4CAD-9E4F-22F22750724C}"/>
              </a:ext>
            </a:extLst>
          </p:cNvPr>
          <p:cNvSpPr>
            <a:spLocks noGrp="1"/>
          </p:cNvSpPr>
          <p:nvPr>
            <p:ph type="title"/>
          </p:nvPr>
        </p:nvSpPr>
        <p:spPr>
          <a:xfrm>
            <a:off x="600855" y="466301"/>
            <a:ext cx="11237870" cy="1130053"/>
          </a:xfrm>
        </p:spPr>
        <p:txBody>
          <a:bodyPr/>
          <a:lstStyle/>
          <a:p>
            <a:r>
              <a:rPr lang="en-US" dirty="0"/>
              <a:t>Configure SMB shares</a:t>
            </a:r>
            <a:br>
              <a:rPr lang="en-US" dirty="0"/>
            </a:br>
            <a:endParaRPr lang="en-US" dirty="0"/>
          </a:p>
        </p:txBody>
      </p:sp>
      <p:sp>
        <p:nvSpPr>
          <p:cNvPr id="3" name="Text Placeholder 2">
            <a:extLst>
              <a:ext uri="{FF2B5EF4-FFF2-40B4-BE49-F238E27FC236}">
                <a16:creationId xmlns:a16="http://schemas.microsoft.com/office/drawing/2014/main" id="{745D6B79-5C15-426B-80A7-6AFD9F31C284}"/>
              </a:ext>
            </a:extLst>
          </p:cNvPr>
          <p:cNvSpPr>
            <a:spLocks noGrp="1"/>
          </p:cNvSpPr>
          <p:nvPr>
            <p:ph type="body" sz="quarter" idx="10"/>
          </p:nvPr>
        </p:nvSpPr>
        <p:spPr>
          <a:xfrm>
            <a:off x="599302" y="1596354"/>
            <a:ext cx="11237870" cy="5035014"/>
          </a:xfrm>
        </p:spPr>
        <p:txBody>
          <a:bodyPr/>
          <a:lstStyle/>
          <a:p>
            <a:pPr lvl="1"/>
            <a:r>
              <a:rPr lang="en-US" dirty="0"/>
              <a:t>There are three SMB share profiles:</a:t>
            </a:r>
          </a:p>
          <a:p>
            <a:pPr lvl="2"/>
            <a:r>
              <a:rPr lang="en-US" dirty="0"/>
              <a:t>Quick</a:t>
            </a:r>
          </a:p>
          <a:p>
            <a:pPr lvl="2"/>
            <a:r>
              <a:rPr lang="en-US" dirty="0"/>
              <a:t>Advanced</a:t>
            </a:r>
          </a:p>
          <a:p>
            <a:pPr lvl="2"/>
            <a:r>
              <a:rPr lang="en-US" dirty="0"/>
              <a:t>Applications</a:t>
            </a:r>
          </a:p>
          <a:p>
            <a:pPr lvl="1"/>
            <a:r>
              <a:rPr lang="en-US" dirty="0"/>
              <a:t>Windows PowerShell cmdlets for SMB share management:</a:t>
            </a:r>
          </a:p>
          <a:p>
            <a:pPr lvl="2"/>
            <a:r>
              <a:rPr lang="en-US" b="1" dirty="0"/>
              <a:t>New-SmbShare</a:t>
            </a:r>
          </a:p>
          <a:p>
            <a:pPr lvl="2"/>
            <a:r>
              <a:rPr lang="en-US" b="1" dirty="0"/>
              <a:t>Set-SmbShare</a:t>
            </a:r>
          </a:p>
          <a:p>
            <a:pPr lvl="2"/>
            <a:r>
              <a:rPr lang="en-US" b="1" dirty="0"/>
              <a:t>Remove-SmbShare</a:t>
            </a:r>
          </a:p>
          <a:p>
            <a:pPr lvl="2"/>
            <a:r>
              <a:rPr lang="en-US" b="1" dirty="0"/>
              <a:t>Get-SmbShare</a:t>
            </a:r>
          </a:p>
          <a:p>
            <a:pPr lvl="2"/>
            <a:r>
              <a:rPr lang="en-US" b="1" dirty="0"/>
              <a:t>Get-SmbSession</a:t>
            </a:r>
          </a:p>
          <a:p>
            <a:pPr lvl="2"/>
            <a:r>
              <a:rPr lang="en-US" b="1" dirty="0"/>
              <a:t>Get-SmbOpenFile</a:t>
            </a:r>
          </a:p>
          <a:p>
            <a:pPr lvl="2"/>
            <a:r>
              <a:rPr lang="en-US" b="1" dirty="0"/>
              <a:t>Set-SmbBandwidthLimit</a:t>
            </a:r>
          </a:p>
          <a:p>
            <a:endParaRPr lang="en-US" dirty="0"/>
          </a:p>
        </p:txBody>
      </p:sp>
    </p:spTree>
    <p:extLst>
      <p:ext uri="{BB962C8B-B14F-4D97-AF65-F5344CB8AC3E}">
        <p14:creationId xmlns:p14="http://schemas.microsoft.com/office/powerpoint/2010/main" val="2829128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665A-5CA4-436D-BAF9-01C070A4A1F1}"/>
              </a:ext>
            </a:extLst>
          </p:cNvPr>
          <p:cNvSpPr>
            <a:spLocks noGrp="1"/>
          </p:cNvSpPr>
          <p:nvPr>
            <p:ph type="ctrTitle"/>
          </p:nvPr>
        </p:nvSpPr>
        <p:spPr/>
        <p:txBody>
          <a:bodyPr vert="horz" wrap="square" lIns="0" tIns="0" rIns="91440" bIns="182880" rtlCol="0" anchor="b">
            <a:noAutofit/>
          </a:bodyPr>
          <a:lstStyle/>
          <a:p>
            <a:r>
              <a:rPr lang="en-US" dirty="0"/>
              <a:t>Demonstration: Configure SMB shares by using Server Manager and Windows PowerShell</a:t>
            </a:r>
          </a:p>
        </p:txBody>
      </p:sp>
      <p:sp>
        <p:nvSpPr>
          <p:cNvPr id="3" name="Text Placeholder 2">
            <a:extLst>
              <a:ext uri="{FF2B5EF4-FFF2-40B4-BE49-F238E27FC236}">
                <a16:creationId xmlns:a16="http://schemas.microsoft.com/office/drawing/2014/main" id="{6FB1D671-0BF1-490E-BFCB-326E6D6D0F5F}"/>
              </a:ext>
            </a:extLst>
          </p:cNvPr>
          <p:cNvSpPr>
            <a:spLocks noGrp="1"/>
          </p:cNvSpPr>
          <p:nvPr>
            <p:ph type="subTitle" idx="1"/>
          </p:nvPr>
        </p:nvSpPr>
        <p:spPr/>
        <p:txBody>
          <a:bodyPr vert="horz" lIns="0" tIns="0" rIns="91440" bIns="45720" rtlCol="0">
            <a:noAutofit/>
          </a:bodyPr>
          <a:lstStyle/>
          <a:p>
            <a:r>
              <a:rPr lang="en-CA" dirty="0"/>
              <a:t>Create an SMB share by using Server Manager</a:t>
            </a:r>
          </a:p>
          <a:p>
            <a:r>
              <a:rPr lang="en-CA" dirty="0"/>
              <a:t>Create an SMB share by using Windows PowerShell</a:t>
            </a:r>
          </a:p>
          <a:p>
            <a:endParaRPr lang="en-US" dirty="0"/>
          </a:p>
        </p:txBody>
      </p:sp>
    </p:spTree>
    <p:extLst>
      <p:ext uri="{BB962C8B-B14F-4D97-AF65-F5344CB8AC3E}">
        <p14:creationId xmlns:p14="http://schemas.microsoft.com/office/powerpoint/2010/main" val="29381498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409089A-2D4D-49F6-AB09-D9BB7136A0DF}"/>
              </a:ext>
            </a:extLst>
          </p:cNvPr>
          <p:cNvSpPr>
            <a:spLocks noGrp="1"/>
          </p:cNvSpPr>
          <p:nvPr>
            <p:ph type="title"/>
          </p:nvPr>
        </p:nvSpPr>
        <p:spPr/>
        <p:txBody>
          <a:bodyPr/>
          <a:lstStyle/>
          <a:p>
            <a:r>
              <a:rPr lang="en-US" sz="4896" dirty="0"/>
              <a:t>Module 04: File servers and storage management in Windows Server</a:t>
            </a:r>
            <a:endParaRPr lang="en-US" dirty="0"/>
          </a:p>
        </p:txBody>
      </p:sp>
    </p:spTree>
    <p:extLst>
      <p:ext uri="{BB962C8B-B14F-4D97-AF65-F5344CB8AC3E}">
        <p14:creationId xmlns:p14="http://schemas.microsoft.com/office/powerpoint/2010/main" val="248609889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665A-5CA4-436D-BAF9-01C070A4A1F1}"/>
              </a:ext>
            </a:extLst>
          </p:cNvPr>
          <p:cNvSpPr>
            <a:spLocks noGrp="1"/>
          </p:cNvSpPr>
          <p:nvPr>
            <p:ph type="title"/>
          </p:nvPr>
        </p:nvSpPr>
        <p:spPr/>
        <p:txBody>
          <a:bodyPr vert="horz" wrap="square" lIns="0" tIns="0" rIns="91440" bIns="182880" rtlCol="0" anchor="b">
            <a:noAutofit/>
          </a:bodyPr>
          <a:lstStyle/>
          <a:p>
            <a:r>
              <a:rPr lang="en-US" dirty="0"/>
              <a:t>Demonstration: Configure SMB shares by using Server Manager and Windows PowerShell (2 of 2)</a:t>
            </a:r>
          </a:p>
        </p:txBody>
      </p:sp>
      <p:sp>
        <p:nvSpPr>
          <p:cNvPr id="3" name="Text Placeholder 2">
            <a:extLst>
              <a:ext uri="{FF2B5EF4-FFF2-40B4-BE49-F238E27FC236}">
                <a16:creationId xmlns:a16="http://schemas.microsoft.com/office/drawing/2014/main" id="{6FB1D671-0BF1-490E-BFCB-326E6D6D0F5F}"/>
              </a:ext>
            </a:extLst>
          </p:cNvPr>
          <p:cNvSpPr>
            <a:spLocks noGrp="1"/>
          </p:cNvSpPr>
          <p:nvPr>
            <p:ph sz="quarter" idx="10"/>
          </p:nvPr>
        </p:nvSpPr>
        <p:spPr/>
        <p:txBody>
          <a:bodyPr vert="horz" lIns="0" tIns="0" rIns="91440" bIns="45720" rtlCol="0">
            <a:noAutofit/>
          </a:bodyPr>
          <a:lstStyle/>
          <a:p>
            <a:r>
              <a:rPr lang="en-CA" dirty="0"/>
              <a:t>Create an SMB share by using Server Manager</a:t>
            </a:r>
          </a:p>
          <a:p>
            <a:r>
              <a:rPr lang="en-CA" dirty="0"/>
              <a:t>Create an SMB share by using Windows PowerShell</a:t>
            </a:r>
          </a:p>
          <a:p>
            <a:endParaRPr lang="en-US" dirty="0"/>
          </a:p>
        </p:txBody>
      </p:sp>
    </p:spTree>
    <p:extLst>
      <p:ext uri="{BB962C8B-B14F-4D97-AF65-F5344CB8AC3E}">
        <p14:creationId xmlns:p14="http://schemas.microsoft.com/office/powerpoint/2010/main" val="31780292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E891-53C2-4216-A41E-072CC3CE2B5E}"/>
              </a:ext>
            </a:extLst>
          </p:cNvPr>
          <p:cNvSpPr>
            <a:spLocks noGrp="1"/>
          </p:cNvSpPr>
          <p:nvPr>
            <p:ph type="title"/>
          </p:nvPr>
        </p:nvSpPr>
        <p:spPr/>
        <p:txBody>
          <a:bodyPr/>
          <a:lstStyle/>
          <a:p>
            <a:r>
              <a:rPr lang="en-US" dirty="0"/>
              <a:t>Best practices for sharing resources</a:t>
            </a:r>
            <a:br>
              <a:rPr lang="en-US" dirty="0"/>
            </a:br>
            <a:endParaRPr lang="en-US" dirty="0"/>
          </a:p>
        </p:txBody>
      </p:sp>
      <p:sp>
        <p:nvSpPr>
          <p:cNvPr id="3" name="Text Placeholder 2">
            <a:extLst>
              <a:ext uri="{FF2B5EF4-FFF2-40B4-BE49-F238E27FC236}">
                <a16:creationId xmlns:a16="http://schemas.microsoft.com/office/drawing/2014/main" id="{7EE82CDF-5D1E-4C43-BFE5-D3FDBB21624A}"/>
              </a:ext>
            </a:extLst>
          </p:cNvPr>
          <p:cNvSpPr>
            <a:spLocks noGrp="1"/>
          </p:cNvSpPr>
          <p:nvPr>
            <p:ph sz="quarter" idx="10"/>
          </p:nvPr>
        </p:nvSpPr>
        <p:spPr/>
        <p:txBody>
          <a:bodyPr/>
          <a:lstStyle/>
          <a:p>
            <a:pPr marL="0" lvl="1" indent="0">
              <a:buNone/>
            </a:pPr>
            <a:r>
              <a:rPr lang="en-US" dirty="0"/>
              <a:t>The following best practices for sharing resources are:</a:t>
            </a:r>
          </a:p>
          <a:p>
            <a:pPr lvl="1"/>
            <a:r>
              <a:rPr lang="en-US" dirty="0"/>
              <a:t>Use RDMA network adapters for best performance</a:t>
            </a:r>
          </a:p>
          <a:p>
            <a:pPr lvl="1"/>
            <a:r>
              <a:rPr lang="en-US" dirty="0">
                <a:solidFill>
                  <a:schemeClr val="tx1"/>
                </a:solidFill>
              </a:rPr>
              <a:t>Use SMB Direct to coordinate the transfer of large amounts of data</a:t>
            </a:r>
          </a:p>
          <a:p>
            <a:pPr lvl="1"/>
            <a:r>
              <a:rPr lang="en-US" dirty="0">
                <a:solidFill>
                  <a:schemeClr val="tx1"/>
                </a:solidFill>
              </a:rPr>
              <a:t>Use SMB Multichannel to enable the use of multiple network adapters</a:t>
            </a:r>
          </a:p>
          <a:p>
            <a:pPr lvl="1"/>
            <a:r>
              <a:rPr lang="en-US" dirty="0"/>
              <a:t>Use large, resilient physical disks</a:t>
            </a:r>
          </a:p>
          <a:p>
            <a:pPr lvl="1"/>
            <a:r>
              <a:rPr lang="en-US" dirty="0">
                <a:solidFill>
                  <a:schemeClr val="tx1"/>
                </a:solidFill>
              </a:rPr>
              <a:t>Use Offloaded Data Transfer to quickly move data between devices</a:t>
            </a:r>
          </a:p>
        </p:txBody>
      </p:sp>
    </p:spTree>
    <p:extLst>
      <p:ext uri="{BB962C8B-B14F-4D97-AF65-F5344CB8AC3E}">
        <p14:creationId xmlns:p14="http://schemas.microsoft.com/office/powerpoint/2010/main" val="15296290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NFS</a:t>
            </a:r>
          </a:p>
        </p:txBody>
      </p:sp>
      <p:sp>
        <p:nvSpPr>
          <p:cNvPr id="3" name="Content Placeholder 2">
            <a:extLst>
              <a:ext uri="{FF2B5EF4-FFF2-40B4-BE49-F238E27FC236}">
                <a16:creationId xmlns:a16="http://schemas.microsoft.com/office/drawing/2014/main" id="{4024927A-650F-4784-AA20-F19D01FAD696}"/>
              </a:ext>
            </a:extLst>
          </p:cNvPr>
          <p:cNvSpPr>
            <a:spLocks noGrp="1"/>
          </p:cNvSpPr>
          <p:nvPr>
            <p:ph sz="quarter" idx="10"/>
          </p:nvPr>
        </p:nvSpPr>
        <p:spPr/>
        <p:txBody>
          <a:bodyPr/>
          <a:lstStyle/>
          <a:p>
            <a:pPr lvl="1">
              <a:buSzPct val="100000"/>
            </a:pPr>
            <a:r>
              <a:rPr lang="en-US" i="1" dirty="0"/>
              <a:t>NFS</a:t>
            </a:r>
            <a:r>
              <a:rPr lang="en-US" dirty="0"/>
              <a:t> is a file system based on open standards</a:t>
            </a:r>
          </a:p>
          <a:p>
            <a:pPr lvl="1">
              <a:buSzPct val="100000"/>
            </a:pPr>
            <a:r>
              <a:rPr lang="en-US" dirty="0"/>
              <a:t>Current version is 4.1</a:t>
            </a:r>
          </a:p>
          <a:p>
            <a:pPr lvl="1">
              <a:buSzPct val="100000"/>
            </a:pPr>
            <a:r>
              <a:rPr lang="en-US" dirty="0"/>
              <a:t>Windows NFS components include:</a:t>
            </a:r>
          </a:p>
          <a:p>
            <a:pPr lvl="2">
              <a:buSzPct val="100000"/>
            </a:pPr>
            <a:r>
              <a:rPr lang="en-US" dirty="0"/>
              <a:t>Client for NFS</a:t>
            </a:r>
          </a:p>
          <a:p>
            <a:pPr lvl="2">
              <a:buSzPct val="100000"/>
            </a:pPr>
            <a:r>
              <a:rPr lang="en-US" dirty="0"/>
              <a:t>Server for NFS</a:t>
            </a:r>
          </a:p>
          <a:p>
            <a:pPr lvl="1">
              <a:buSzPct val="100000"/>
            </a:pPr>
            <a:r>
              <a:rPr lang="en-US" dirty="0"/>
              <a:t>Support for Kerberos v5 authentication</a:t>
            </a:r>
          </a:p>
          <a:p>
            <a:pPr lvl="1">
              <a:buSzPct val="100000"/>
            </a:pPr>
            <a:r>
              <a:rPr lang="en-US" dirty="0"/>
              <a:t>Primary uses for NFS:</a:t>
            </a:r>
          </a:p>
          <a:p>
            <a:pPr lvl="2">
              <a:buSzPct val="100000"/>
            </a:pPr>
            <a:r>
              <a:rPr lang="en-US" dirty="0"/>
              <a:t>Storage for VMware virtual machines</a:t>
            </a:r>
          </a:p>
          <a:p>
            <a:pPr lvl="2">
              <a:buSzPct val="100000"/>
            </a:pPr>
            <a:r>
              <a:rPr lang="en-US" dirty="0"/>
              <a:t>Sharing data across multiple operating systems</a:t>
            </a:r>
          </a:p>
          <a:p>
            <a:pPr lvl="2">
              <a:buSzPct val="100000"/>
            </a:pPr>
            <a:r>
              <a:rPr lang="en-US" dirty="0"/>
              <a:t>Sharing data across different  IT infrastructures after a company merger</a:t>
            </a:r>
          </a:p>
        </p:txBody>
      </p:sp>
    </p:spTree>
    <p:extLst>
      <p:ext uri="{BB962C8B-B14F-4D97-AF65-F5344CB8AC3E}">
        <p14:creationId xmlns:p14="http://schemas.microsoft.com/office/powerpoint/2010/main" val="247253626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2: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5321659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wrap="square" anchor="t">
            <a:normAutofit/>
          </a:bodyPr>
          <a:lstStyle/>
          <a:p>
            <a:r>
              <a:rPr lang="en-US" dirty="0"/>
              <a:t>Lesson 03: </a:t>
            </a:r>
            <a:r>
              <a:rPr lang="en-US" b="1" dirty="0"/>
              <a:t>Implementing Storage Spaces in Windows Server</a:t>
            </a:r>
            <a:br>
              <a:rPr lang="en-US" dirty="0"/>
            </a:br>
            <a:endParaRPr lang="en-US" dirty="0"/>
          </a:p>
        </p:txBody>
      </p:sp>
    </p:spTree>
    <p:extLst>
      <p:ext uri="{BB962C8B-B14F-4D97-AF65-F5344CB8AC3E}">
        <p14:creationId xmlns:p14="http://schemas.microsoft.com/office/powerpoint/2010/main" val="12264349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Lesson 3: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96711" y="1464073"/>
            <a:ext cx="11237870" cy="4130972"/>
          </a:xfrm>
        </p:spPr>
        <p:txBody>
          <a:bodyPr/>
          <a:lstStyle/>
          <a:p>
            <a:r>
              <a:rPr lang="en-US" dirty="0">
                <a:solidFill>
                  <a:schemeClr val="tx1"/>
                </a:solidFill>
              </a:rPr>
              <a:t>This lesson describes how to deploy Storage Spaces technology in Windows Server</a:t>
            </a:r>
          </a:p>
          <a:p>
            <a:pPr lvl="1"/>
            <a:r>
              <a:rPr lang="en-US" dirty="0">
                <a:solidFill>
                  <a:schemeClr val="tx1"/>
                </a:solidFill>
              </a:rPr>
              <a:t>Topics: </a:t>
            </a:r>
          </a:p>
          <a:p>
            <a:pPr lvl="2"/>
            <a:r>
              <a:rPr lang="en-US" dirty="0">
                <a:solidFill>
                  <a:schemeClr val="tx1"/>
                </a:solidFill>
              </a:rPr>
              <a:t>What are Storage Spaces?</a:t>
            </a:r>
          </a:p>
          <a:p>
            <a:pPr lvl="2"/>
            <a:r>
              <a:rPr lang="en-US" dirty="0">
                <a:solidFill>
                  <a:schemeClr val="tx1"/>
                </a:solidFill>
              </a:rPr>
              <a:t>Components and features of Storage Spaces</a:t>
            </a:r>
          </a:p>
          <a:p>
            <a:pPr lvl="2"/>
            <a:r>
              <a:rPr lang="en-US" dirty="0">
                <a:solidFill>
                  <a:schemeClr val="tx1"/>
                </a:solidFill>
              </a:rPr>
              <a:t>Storage Spaces usage scenarios</a:t>
            </a:r>
          </a:p>
          <a:p>
            <a:pPr lvl="2"/>
            <a:r>
              <a:rPr lang="en-US" dirty="0">
                <a:solidFill>
                  <a:schemeClr val="tx1"/>
                </a:solidFill>
              </a:rPr>
              <a:t>Provisioning a Storage Space</a:t>
            </a:r>
          </a:p>
          <a:p>
            <a:pPr lvl="2"/>
            <a:r>
              <a:rPr lang="en-US" dirty="0">
                <a:solidFill>
                  <a:schemeClr val="tx1"/>
                </a:solidFill>
              </a:rPr>
              <a:t>Demonstration:  Configure Storage Spaces</a:t>
            </a:r>
          </a:p>
          <a:p>
            <a:pPr lvl="2"/>
            <a:r>
              <a:rPr lang="en-US" dirty="0">
                <a:solidFill>
                  <a:schemeClr val="tx1"/>
                </a:solidFill>
              </a:rPr>
              <a:t>Storage Spaces Direct overview</a:t>
            </a:r>
          </a:p>
          <a:p>
            <a:pPr lvl="2"/>
            <a:r>
              <a:rPr lang="en-US" dirty="0">
                <a:solidFill>
                  <a:schemeClr val="tx1"/>
                </a:solidFill>
              </a:rPr>
              <a:t>Demonstration:  Configure Storage Spaces Direct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5212099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b="1" dirty="0"/>
              <a:t>What are Storage Spaces?</a:t>
            </a:r>
            <a:endParaRPr lang="en-US" dirty="0"/>
          </a:p>
        </p:txBody>
      </p:sp>
      <p:sp>
        <p:nvSpPr>
          <p:cNvPr id="14" name="Text Placeholder 2">
            <a:extLst>
              <a:ext uri="{FF2B5EF4-FFF2-40B4-BE49-F238E27FC236}">
                <a16:creationId xmlns:a16="http://schemas.microsoft.com/office/drawing/2014/main" id="{1CAA2443-E2AB-4A33-8359-1C68DD83810B}"/>
              </a:ext>
            </a:extLst>
          </p:cNvPr>
          <p:cNvSpPr>
            <a:spLocks noGrp="1"/>
          </p:cNvSpPr>
          <p:nvPr>
            <p:ph sz="quarter" idx="10"/>
          </p:nvPr>
        </p:nvSpPr>
        <p:spPr/>
        <p:txBody>
          <a:bodyPr/>
          <a:lstStyle/>
          <a:p>
            <a:pPr>
              <a:spcBef>
                <a:spcPts val="1836"/>
              </a:spcBef>
            </a:pPr>
            <a:r>
              <a:rPr lang="en-US" kern="0" dirty="0">
                <a:solidFill>
                  <a:srgbClr val="000000"/>
                </a:solidFill>
              </a:rPr>
              <a:t>Use Storage Spaces to:</a:t>
            </a:r>
          </a:p>
          <a:p>
            <a:pPr lvl="1">
              <a:spcBef>
                <a:spcPts val="1836"/>
              </a:spcBef>
            </a:pPr>
            <a:r>
              <a:rPr lang="en-US" kern="0" dirty="0">
                <a:solidFill>
                  <a:srgbClr val="000000"/>
                </a:solidFill>
              </a:rPr>
              <a:t>Add physical disks of any type and size to a storage pool</a:t>
            </a:r>
          </a:p>
          <a:p>
            <a:pPr lvl="1">
              <a:spcBef>
                <a:spcPts val="1836"/>
              </a:spcBef>
            </a:pPr>
            <a:r>
              <a:rPr lang="en-US" kern="0" dirty="0">
                <a:solidFill>
                  <a:srgbClr val="000000"/>
                </a:solidFill>
              </a:rPr>
              <a:t>Create highly-available virtual disks from the pool:</a:t>
            </a:r>
          </a:p>
          <a:p>
            <a:pPr lvl="2"/>
            <a:r>
              <a:rPr lang="en-US" kern="0" dirty="0">
                <a:solidFill>
                  <a:srgbClr val="000000"/>
                </a:solidFill>
              </a:rPr>
              <a:t>To create a virtual disk, you need:</a:t>
            </a:r>
          </a:p>
          <a:p>
            <a:pPr lvl="3"/>
            <a:r>
              <a:rPr lang="en-US" kern="0" dirty="0">
                <a:solidFill>
                  <a:srgbClr val="000000"/>
                </a:solidFill>
              </a:rPr>
              <a:t>One or more physical disks</a:t>
            </a:r>
          </a:p>
          <a:p>
            <a:pPr lvl="3"/>
            <a:r>
              <a:rPr lang="en-US" kern="0" dirty="0">
                <a:solidFill>
                  <a:srgbClr val="000000"/>
                </a:solidFill>
              </a:rPr>
              <a:t>A storage pool that includes the disks</a:t>
            </a:r>
          </a:p>
          <a:p>
            <a:pPr lvl="3"/>
            <a:r>
              <a:rPr lang="en-US" kern="0" dirty="0">
                <a:solidFill>
                  <a:srgbClr val="000000"/>
                </a:solidFill>
              </a:rPr>
              <a:t>Virtual disks (or storage spaces)</a:t>
            </a:r>
            <a:br>
              <a:rPr lang="en-US" kern="0" dirty="0">
                <a:solidFill>
                  <a:srgbClr val="000000"/>
                </a:solidFill>
              </a:rPr>
            </a:br>
            <a:r>
              <a:rPr lang="en-US" kern="0" dirty="0">
                <a:solidFill>
                  <a:srgbClr val="000000"/>
                </a:solidFill>
              </a:rPr>
              <a:t>that are created with disks from the </a:t>
            </a:r>
            <a:br>
              <a:rPr lang="en-US" kern="0" dirty="0">
                <a:solidFill>
                  <a:srgbClr val="000000"/>
                </a:solidFill>
              </a:rPr>
            </a:br>
            <a:r>
              <a:rPr lang="en-US" kern="0" dirty="0">
                <a:solidFill>
                  <a:srgbClr val="000000"/>
                </a:solidFill>
              </a:rPr>
              <a:t>storage pool</a:t>
            </a:r>
          </a:p>
          <a:p>
            <a:pPr lvl="3"/>
            <a:r>
              <a:rPr lang="en-US" kern="0" dirty="0">
                <a:solidFill>
                  <a:srgbClr val="000000"/>
                </a:solidFill>
              </a:rPr>
              <a:t>Disk drives that are based on</a:t>
            </a:r>
            <a:br>
              <a:rPr lang="en-US" kern="0" dirty="0">
                <a:solidFill>
                  <a:srgbClr val="000000"/>
                </a:solidFill>
              </a:rPr>
            </a:br>
            <a:r>
              <a:rPr lang="en-US" kern="0" dirty="0">
                <a:solidFill>
                  <a:srgbClr val="000000"/>
                </a:solidFill>
              </a:rPr>
              <a:t>virtual drives</a:t>
            </a:r>
          </a:p>
          <a:p>
            <a:pPr>
              <a:buFont typeface="Arial" panose="020B0604020202020204" pitchFamily="34" charset="0"/>
              <a:buChar char="•"/>
            </a:pPr>
            <a:endParaRPr lang="en-US" dirty="0"/>
          </a:p>
        </p:txBody>
      </p:sp>
      <p:grpSp>
        <p:nvGrpSpPr>
          <p:cNvPr id="6" name="Group 5" descr="The diagram illustrates the hierarchy of physical requirements for creating a virtual disk—in descending order; physical disks, storage pool, virtual disk, and disk drive.">
            <a:extLst>
              <a:ext uri="{FF2B5EF4-FFF2-40B4-BE49-F238E27FC236}">
                <a16:creationId xmlns:a16="http://schemas.microsoft.com/office/drawing/2014/main" id="{3846EA79-D8C0-4ECA-86C0-690B05F4877F}"/>
              </a:ext>
            </a:extLst>
          </p:cNvPr>
          <p:cNvGrpSpPr/>
          <p:nvPr/>
        </p:nvGrpSpPr>
        <p:grpSpPr>
          <a:xfrm>
            <a:off x="7667429" y="1458525"/>
            <a:ext cx="3280192" cy="4077475"/>
            <a:chOff x="4650828" y="691715"/>
            <a:chExt cx="4508938" cy="5672854"/>
          </a:xfrm>
        </p:grpSpPr>
        <p:sp>
          <p:nvSpPr>
            <p:cNvPr id="7" name="Rectangle 6">
              <a:extLst>
                <a:ext uri="{FF2B5EF4-FFF2-40B4-BE49-F238E27FC236}">
                  <a16:creationId xmlns:a16="http://schemas.microsoft.com/office/drawing/2014/main" id="{E517858A-D4AC-404C-845E-3F664577864B}"/>
                </a:ext>
              </a:extLst>
            </p:cNvPr>
            <p:cNvSpPr/>
            <p:nvPr/>
          </p:nvSpPr>
          <p:spPr bwMode="auto">
            <a:xfrm>
              <a:off x="4650828" y="691715"/>
              <a:ext cx="4508938" cy="11666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Physical disk</a:t>
              </a:r>
            </a:p>
          </p:txBody>
        </p:sp>
        <p:sp>
          <p:nvSpPr>
            <p:cNvPr id="8" name="Rectangle 7">
              <a:extLst>
                <a:ext uri="{FF2B5EF4-FFF2-40B4-BE49-F238E27FC236}">
                  <a16:creationId xmlns:a16="http://schemas.microsoft.com/office/drawing/2014/main" id="{F4909FA5-7EB8-442C-8B11-84EC21634A67}"/>
                </a:ext>
              </a:extLst>
            </p:cNvPr>
            <p:cNvSpPr/>
            <p:nvPr/>
          </p:nvSpPr>
          <p:spPr bwMode="auto">
            <a:xfrm>
              <a:off x="4650828" y="2176871"/>
              <a:ext cx="4508938" cy="11666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Storage pool</a:t>
              </a:r>
            </a:p>
          </p:txBody>
        </p:sp>
        <p:sp>
          <p:nvSpPr>
            <p:cNvPr id="9" name="Rectangle 8">
              <a:extLst>
                <a:ext uri="{FF2B5EF4-FFF2-40B4-BE49-F238E27FC236}">
                  <a16:creationId xmlns:a16="http://schemas.microsoft.com/office/drawing/2014/main" id="{CC21A391-A441-41F9-90A7-BB8CE5AF0E0C}"/>
                </a:ext>
              </a:extLst>
            </p:cNvPr>
            <p:cNvSpPr/>
            <p:nvPr/>
          </p:nvSpPr>
          <p:spPr bwMode="auto">
            <a:xfrm>
              <a:off x="4650828" y="3672619"/>
              <a:ext cx="4508938" cy="11666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Virtual disk</a:t>
              </a:r>
            </a:p>
          </p:txBody>
        </p:sp>
        <p:sp>
          <p:nvSpPr>
            <p:cNvPr id="10" name="Rectangle 9">
              <a:extLst>
                <a:ext uri="{FF2B5EF4-FFF2-40B4-BE49-F238E27FC236}">
                  <a16:creationId xmlns:a16="http://schemas.microsoft.com/office/drawing/2014/main" id="{345013BC-E25A-495B-A1AF-F4C232440A73}"/>
                </a:ext>
              </a:extLst>
            </p:cNvPr>
            <p:cNvSpPr/>
            <p:nvPr/>
          </p:nvSpPr>
          <p:spPr bwMode="auto">
            <a:xfrm>
              <a:off x="4650828" y="5197921"/>
              <a:ext cx="4508938" cy="11666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chemeClr val="tx1"/>
                  </a:solidFill>
                  <a:ea typeface="Segoe UI" pitchFamily="34" charset="0"/>
                  <a:cs typeface="Segoe UI" pitchFamily="34" charset="0"/>
                </a:rPr>
                <a:t>Disk drive</a:t>
              </a:r>
            </a:p>
          </p:txBody>
        </p:sp>
        <p:cxnSp>
          <p:nvCxnSpPr>
            <p:cNvPr id="11" name="Straight Arrow Connector 10">
              <a:extLst>
                <a:ext uri="{FF2B5EF4-FFF2-40B4-BE49-F238E27FC236}">
                  <a16:creationId xmlns:a16="http://schemas.microsoft.com/office/drawing/2014/main" id="{AA55A722-6534-4279-A7C5-FCB2309242C4}"/>
                </a:ext>
              </a:extLst>
            </p:cNvPr>
            <p:cNvCxnSpPr>
              <a:cxnSpLocks/>
              <a:endCxn id="10" idx="0"/>
            </p:cNvCxnSpPr>
            <p:nvPr/>
          </p:nvCxnSpPr>
          <p:spPr>
            <a:xfrm>
              <a:off x="6905297" y="4839267"/>
              <a:ext cx="0" cy="35865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F247913-6DF7-4553-B79C-A5BF02123C66}"/>
                </a:ext>
              </a:extLst>
            </p:cNvPr>
            <p:cNvCxnSpPr>
              <a:stCxn id="8" idx="2"/>
              <a:endCxn id="9" idx="0"/>
            </p:cNvCxnSpPr>
            <p:nvPr/>
          </p:nvCxnSpPr>
          <p:spPr>
            <a:xfrm>
              <a:off x="6905297" y="3343519"/>
              <a:ext cx="0" cy="3291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6B6AC9-E2E8-49C6-801B-5D87E3406412}"/>
                </a:ext>
              </a:extLst>
            </p:cNvPr>
            <p:cNvCxnSpPr>
              <a:cxnSpLocks/>
            </p:cNvCxnSpPr>
            <p:nvPr/>
          </p:nvCxnSpPr>
          <p:spPr>
            <a:xfrm>
              <a:off x="6905297" y="1858363"/>
              <a:ext cx="0" cy="31850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550111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and features of Storage Spaces</a:t>
            </a:r>
          </a:p>
        </p:txBody>
      </p:sp>
      <p:graphicFrame>
        <p:nvGraphicFramePr>
          <p:cNvPr id="4" name="Group 38"/>
          <p:cNvGraphicFramePr>
            <a:graphicFrameLocks/>
          </p:cNvGraphicFramePr>
          <p:nvPr>
            <p:extLst>
              <p:ext uri="{D42A27DB-BD31-4B8C-83A1-F6EECF244321}">
                <p14:modId xmlns:p14="http://schemas.microsoft.com/office/powerpoint/2010/main" val="2408607703"/>
              </p:ext>
            </p:extLst>
          </p:nvPr>
        </p:nvGraphicFramePr>
        <p:xfrm>
          <a:off x="482391" y="1325659"/>
          <a:ext cx="11544299" cy="5212080"/>
        </p:xfrm>
        <a:graphic>
          <a:graphicData uri="http://schemas.openxmlformats.org/drawingml/2006/table">
            <a:tbl>
              <a:tblPr firstRow="1" bandRow="1" bandCol="1">
                <a:tableStyleId>{7E9639D4-E3E2-4D34-9284-5A2195B3D0D7}</a:tableStyleId>
              </a:tblPr>
              <a:tblGrid>
                <a:gridCol w="3721489">
                  <a:extLst>
                    <a:ext uri="{9D8B030D-6E8A-4147-A177-3AD203B41FA5}">
                      <a16:colId xmlns:a16="http://schemas.microsoft.com/office/drawing/2014/main" val="20000"/>
                    </a:ext>
                  </a:extLst>
                </a:gridCol>
                <a:gridCol w="7822810">
                  <a:extLst>
                    <a:ext uri="{9D8B030D-6E8A-4147-A177-3AD203B41FA5}">
                      <a16:colId xmlns:a16="http://schemas.microsoft.com/office/drawing/2014/main" val="20001"/>
                    </a:ext>
                  </a:extLst>
                </a:gridCol>
              </a:tblGrid>
              <a:tr h="449372">
                <a:tc>
                  <a:txBody>
                    <a:bodyPr/>
                    <a:lstStyle/>
                    <a:p>
                      <a:r>
                        <a:rPr lang="de-DE" sz="1800" b="1" dirty="0"/>
                        <a:t>Feature</a:t>
                      </a:r>
                      <a:endParaRPr lang="de-DE" sz="18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tc>
                  <a:txBody>
                    <a:bodyPr/>
                    <a:lstStyle/>
                    <a:p>
                      <a:r>
                        <a:rPr lang="de-DE" sz="1800" b="1"/>
                        <a:t>Options</a:t>
                      </a:r>
                      <a:endParaRPr lang="de-DE" sz="1800" b="1">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extLst>
                  <a:ext uri="{0D108BD9-81ED-4DB2-BD59-A6C34878D82A}">
                    <a16:rowId xmlns:a16="http://schemas.microsoft.com/office/drawing/2014/main" val="10000"/>
                  </a:ext>
                </a:extLst>
              </a:tr>
              <a:tr h="727375">
                <a:tc>
                  <a:txBody>
                    <a:bodyPr/>
                    <a:lstStyle/>
                    <a:p>
                      <a:r>
                        <a:rPr lang="de-DE" sz="1800" dirty="0"/>
                        <a:t>Storage</a:t>
                      </a:r>
                      <a:r>
                        <a:rPr lang="de-DE" sz="1800" baseline="0" dirty="0"/>
                        <a:t> layout</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tc>
                  <a:txBody>
                    <a:bodyPr/>
                    <a:lstStyle/>
                    <a:p>
                      <a:r>
                        <a:rPr lang="de-DE" sz="1800" dirty="0"/>
                        <a:t>Simple</a:t>
                      </a:r>
                    </a:p>
                    <a:p>
                      <a:r>
                        <a:rPr lang="de-DE" sz="1800" dirty="0"/>
                        <a:t>Two-way or three-way mirrors</a:t>
                      </a:r>
                    </a:p>
                    <a:p>
                      <a:r>
                        <a:rPr lang="de-DE" sz="1800" dirty="0"/>
                        <a:t>Parity</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extLst>
                  <a:ext uri="{0D108BD9-81ED-4DB2-BD59-A6C34878D82A}">
                    <a16:rowId xmlns:a16="http://schemas.microsoft.com/office/drawing/2014/main" val="10001"/>
                  </a:ext>
                </a:extLst>
              </a:tr>
              <a:tr h="685883">
                <a:tc>
                  <a:txBody>
                    <a:bodyPr/>
                    <a:lstStyle/>
                    <a:p>
                      <a:r>
                        <a:rPr lang="de-DE" sz="1800"/>
                        <a:t>Disk </a:t>
                      </a:r>
                      <a:r>
                        <a:rPr lang="de-DE" sz="1800" err="1"/>
                        <a:t>sector</a:t>
                      </a:r>
                      <a:r>
                        <a:rPr lang="de-DE" sz="1800"/>
                        <a:t> </a:t>
                      </a:r>
                      <a:r>
                        <a:rPr lang="de-DE" sz="1800" err="1"/>
                        <a:t>size</a:t>
                      </a:r>
                      <a:endParaRPr lang="de-DE" sz="180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tc>
                  <a:txBody>
                    <a:bodyPr/>
                    <a:lstStyle/>
                    <a:p>
                      <a:r>
                        <a:rPr lang="de-DE" sz="1800" dirty="0"/>
                        <a:t>512 or</a:t>
                      </a:r>
                      <a:r>
                        <a:rPr lang="de-DE" sz="1800" baseline="0" dirty="0"/>
                        <a:t> 512e</a:t>
                      </a:r>
                    </a:p>
                    <a:p>
                      <a:r>
                        <a:rPr lang="de-DE" sz="1800" baseline="0" dirty="0"/>
                        <a:t>4 KB</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extLst>
                  <a:ext uri="{0D108BD9-81ED-4DB2-BD59-A6C34878D82A}">
                    <a16:rowId xmlns:a16="http://schemas.microsoft.com/office/drawing/2014/main" val="10002"/>
                  </a:ext>
                </a:extLst>
              </a:tr>
              <a:tr h="922395">
                <a:tc>
                  <a:txBody>
                    <a:bodyPr/>
                    <a:lstStyle/>
                    <a:p>
                      <a:r>
                        <a:rPr lang="en-US" sz="1800" kern="1200" dirty="0">
                          <a:effectLst/>
                        </a:rPr>
                        <a:t>Drive allocation</a:t>
                      </a:r>
                      <a:endParaRPr lang="de-DE" sz="180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tc>
                  <a:txBody>
                    <a:bodyPr/>
                    <a:lstStyle/>
                    <a:p>
                      <a:r>
                        <a:rPr lang="de-DE" sz="1800" dirty="0"/>
                        <a:t>Data-store</a:t>
                      </a:r>
                    </a:p>
                    <a:p>
                      <a:r>
                        <a:rPr lang="de-DE" sz="1800" dirty="0"/>
                        <a:t>Manual</a:t>
                      </a:r>
                    </a:p>
                    <a:p>
                      <a:r>
                        <a:rPr lang="de-DE" sz="1800" dirty="0"/>
                        <a:t>Hot</a:t>
                      </a:r>
                      <a:r>
                        <a:rPr lang="de-DE" sz="1800" baseline="0" dirty="0"/>
                        <a:t> s</a:t>
                      </a:r>
                      <a:r>
                        <a:rPr lang="de-DE" sz="1800" dirty="0"/>
                        <a:t>pare</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extLst>
                  <a:ext uri="{0D108BD9-81ED-4DB2-BD59-A6C34878D82A}">
                    <a16:rowId xmlns:a16="http://schemas.microsoft.com/office/drawing/2014/main" val="10003"/>
                  </a:ext>
                </a:extLst>
              </a:tr>
              <a:tr h="0">
                <a:tc>
                  <a:txBody>
                    <a:bodyPr/>
                    <a:lstStyle/>
                    <a:p>
                      <a:r>
                        <a:rPr lang="en-US" sz="1800" kern="1200" dirty="0">
                          <a:effectLst/>
                        </a:rPr>
                        <a:t>Provisioning schemes</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tc>
                  <a:txBody>
                    <a:bodyPr/>
                    <a:lstStyle/>
                    <a:p>
                      <a:r>
                        <a:rPr lang="de-DE" sz="1800" dirty="0"/>
                        <a:t>Thin provisioning space</a:t>
                      </a:r>
                    </a:p>
                    <a:p>
                      <a:r>
                        <a:rPr lang="de-DE" sz="1800" dirty="0"/>
                        <a:t>Fixed provisioning space</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extLst>
                  <a:ext uri="{0D108BD9-81ED-4DB2-BD59-A6C34878D82A}">
                    <a16:rowId xmlns:a16="http://schemas.microsoft.com/office/drawing/2014/main" val="10004"/>
                  </a:ext>
                </a:extLst>
              </a:tr>
              <a:tr h="685883">
                <a:tc>
                  <a:txBody>
                    <a:bodyPr/>
                    <a:lstStyle/>
                    <a:p>
                      <a:r>
                        <a:rPr lang="de-DE" sz="1800" dirty="0"/>
                        <a:t>Stripe parameters</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tc>
                  <a:txBody>
                    <a:bodyPr/>
                    <a:lstStyle/>
                    <a:p>
                      <a:r>
                        <a:rPr lang="de-DE" sz="1800" dirty="0"/>
                        <a:t>Number</a:t>
                      </a:r>
                      <a:r>
                        <a:rPr lang="de-DE" sz="1800" baseline="0" dirty="0"/>
                        <a:t> of columns</a:t>
                      </a:r>
                    </a:p>
                    <a:p>
                      <a:r>
                        <a:rPr lang="de-DE" sz="1800" baseline="0" dirty="0"/>
                        <a:t>Interleave</a:t>
                      </a:r>
                      <a:endParaRPr lang="de-DE" sz="1800" dirty="0">
                        <a:latin typeface="Segoe UI" panose="020B0502040204020203" pitchFamily="34" charset="0"/>
                        <a:ea typeface="Segoe UI" panose="020B0502040204020203" pitchFamily="34" charset="0"/>
                        <a:cs typeface="Segoe UI" panose="020B0502040204020203" pitchFamily="34" charset="0"/>
                      </a:endParaRPr>
                    </a:p>
                  </a:txBody>
                  <a:tcPr marL="137160" marR="137160" marT="137160" marB="137160"/>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1862000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93260" bIns="0" rtlCol="0" anchor="t">
            <a:normAutofit/>
          </a:bodyPr>
          <a:lstStyle/>
          <a:p>
            <a:r>
              <a:rPr lang="en-US" dirty="0"/>
              <a:t>Storage Spaces usage scenarios</a:t>
            </a:r>
          </a:p>
        </p:txBody>
      </p:sp>
      <p:sp>
        <p:nvSpPr>
          <p:cNvPr id="7" name="Content Placeholder 6">
            <a:extLst>
              <a:ext uri="{FF2B5EF4-FFF2-40B4-BE49-F238E27FC236}">
                <a16:creationId xmlns:a16="http://schemas.microsoft.com/office/drawing/2014/main" id="{F0C2FBE2-C6D9-4D5A-BD01-94A2B391A57E}"/>
              </a:ext>
            </a:extLst>
          </p:cNvPr>
          <p:cNvSpPr>
            <a:spLocks noGrp="1"/>
          </p:cNvSpPr>
          <p:nvPr>
            <p:ph sz="quarter" idx="10"/>
          </p:nvPr>
        </p:nvSpPr>
        <p:spPr/>
        <p:txBody>
          <a:bodyPr/>
          <a:lstStyle/>
          <a:p>
            <a:pPr lvl="0"/>
            <a:r>
              <a:rPr lang="en-GB" dirty="0"/>
              <a:t>Storage Spaces </a:t>
            </a:r>
            <a:r>
              <a:rPr lang="en-US" dirty="0"/>
              <a:t>was designed to enable storage administrators to</a:t>
            </a:r>
            <a:r>
              <a:rPr lang="en-GB" dirty="0"/>
              <a:t>:</a:t>
            </a:r>
          </a:p>
          <a:p>
            <a:pPr lvl="1"/>
            <a:r>
              <a:rPr lang="en-US" dirty="0"/>
              <a:t>Implement and easily manage scalable, reliable, and inexpensive storage </a:t>
            </a:r>
          </a:p>
          <a:p>
            <a:pPr lvl="1"/>
            <a:r>
              <a:rPr lang="en-US" dirty="0"/>
              <a:t>Use inexpensive storage with or without external storage</a:t>
            </a:r>
          </a:p>
          <a:p>
            <a:pPr lvl="1"/>
            <a:r>
              <a:rPr lang="en-US" dirty="0"/>
              <a:t>Combine multiple drives into storage pools that administrators can manage as a single entity</a:t>
            </a:r>
          </a:p>
          <a:p>
            <a:pPr lvl="1"/>
            <a:r>
              <a:rPr lang="en-US" dirty="0"/>
              <a:t>Implement different types of storage in the same pool</a:t>
            </a:r>
          </a:p>
          <a:p>
            <a:pPr lvl="1"/>
            <a:r>
              <a:rPr lang="en-US" dirty="0"/>
              <a:t>Grow storage pools as required</a:t>
            </a:r>
          </a:p>
          <a:p>
            <a:pPr lvl="1"/>
            <a:r>
              <a:rPr lang="en-US" dirty="0"/>
              <a:t>Provision storage as required from existing storage pools</a:t>
            </a:r>
          </a:p>
          <a:p>
            <a:pPr lvl="1"/>
            <a:r>
              <a:rPr lang="en-US" dirty="0"/>
              <a:t>Designate specific drives as hot spares</a:t>
            </a:r>
          </a:p>
        </p:txBody>
      </p:sp>
    </p:spTree>
    <p:custDataLst>
      <p:tags r:id="rId1"/>
    </p:custDataLst>
    <p:extLst>
      <p:ext uri="{BB962C8B-B14F-4D97-AF65-F5344CB8AC3E}">
        <p14:creationId xmlns:p14="http://schemas.microsoft.com/office/powerpoint/2010/main" val="14032156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Provision a storage space</a:t>
            </a:r>
          </a:p>
        </p:txBody>
      </p:sp>
      <p:graphicFrame>
        <p:nvGraphicFramePr>
          <p:cNvPr id="4" name="Content Placeholder 1"/>
          <p:cNvGraphicFramePr>
            <a:graphicFrameLocks/>
          </p:cNvGraphicFramePr>
          <p:nvPr>
            <p:extLst>
              <p:ext uri="{D42A27DB-BD31-4B8C-83A1-F6EECF244321}">
                <p14:modId xmlns:p14="http://schemas.microsoft.com/office/powerpoint/2010/main" val="2634542990"/>
              </p:ext>
            </p:extLst>
          </p:nvPr>
        </p:nvGraphicFramePr>
        <p:xfrm>
          <a:off x="2221894" y="1666455"/>
          <a:ext cx="7906080" cy="3520835"/>
        </p:xfrm>
        <a:graphic>
          <a:graphicData uri="http://schemas.openxmlformats.org/drawingml/2006/table">
            <a:tbl>
              <a:tblPr firstRow="1" bandRow="1" bandCol="1">
                <a:tableStyleId>{7E9639D4-E3E2-4D34-9284-5A2195B3D0D7}</a:tableStyleId>
              </a:tblPr>
              <a:tblGrid>
                <a:gridCol w="3216627">
                  <a:extLst>
                    <a:ext uri="{9D8B030D-6E8A-4147-A177-3AD203B41FA5}">
                      <a16:colId xmlns:a16="http://schemas.microsoft.com/office/drawing/2014/main" val="20000"/>
                    </a:ext>
                  </a:extLst>
                </a:gridCol>
                <a:gridCol w="4689453">
                  <a:extLst>
                    <a:ext uri="{9D8B030D-6E8A-4147-A177-3AD203B41FA5}">
                      <a16:colId xmlns:a16="http://schemas.microsoft.com/office/drawing/2014/main" val="20001"/>
                    </a:ext>
                  </a:extLst>
                </a:gridCol>
              </a:tblGrid>
              <a:tr h="532010">
                <a:tc>
                  <a:txBody>
                    <a:bodyPr/>
                    <a:lstStyle/>
                    <a:p>
                      <a:r>
                        <a:rPr lang="de-DE" sz="2000" dirty="0">
                          <a:solidFill>
                            <a:schemeClr val="bg1"/>
                          </a:solidFill>
                        </a:rPr>
                        <a:t>Feature</a:t>
                      </a:r>
                      <a:endParaRPr lang="de-DE" sz="2000" dirty="0">
                        <a:solidFill>
                          <a:schemeClr val="bg1"/>
                        </a:solidFill>
                        <a:latin typeface="Segoe UI" pitchFamily="34" charset="0"/>
                        <a:ea typeface="Segoe UI" pitchFamily="34" charset="0"/>
                        <a:cs typeface="Segoe UI" pitchFamily="34" charset="0"/>
                      </a:endParaRPr>
                    </a:p>
                  </a:txBody>
                  <a:tcPr marL="137160" marR="137160" marT="137160" marB="137160"/>
                </a:tc>
                <a:tc>
                  <a:txBody>
                    <a:bodyPr/>
                    <a:lstStyle/>
                    <a:p>
                      <a:r>
                        <a:rPr lang="de-DE" sz="2000" dirty="0">
                          <a:solidFill>
                            <a:schemeClr val="bg1"/>
                          </a:solidFill>
                        </a:rPr>
                        <a:t>Options</a:t>
                      </a:r>
                      <a:endParaRPr lang="de-DE" sz="2000" dirty="0">
                        <a:solidFill>
                          <a:schemeClr val="bg1"/>
                        </a:solidFill>
                        <a:latin typeface="Segoe UI" pitchFamily="34" charset="0"/>
                        <a:ea typeface="Segoe UI" pitchFamily="34" charset="0"/>
                        <a:cs typeface="Segoe UI" pitchFamily="34" charset="0"/>
                      </a:endParaRPr>
                    </a:p>
                  </a:txBody>
                  <a:tcPr marL="137160" marR="137160" marT="137160" marB="137160"/>
                </a:tc>
                <a:extLst>
                  <a:ext uri="{0D108BD9-81ED-4DB2-BD59-A6C34878D82A}">
                    <a16:rowId xmlns:a16="http://schemas.microsoft.com/office/drawing/2014/main" val="10000"/>
                  </a:ext>
                </a:extLst>
              </a:tr>
              <a:tr h="532010">
                <a:tc>
                  <a:txBody>
                    <a:bodyPr/>
                    <a:lstStyle/>
                    <a:p>
                      <a:r>
                        <a:rPr lang="de-DE" sz="2000" dirty="0"/>
                        <a:t>Disk sector size</a:t>
                      </a:r>
                      <a:endParaRPr lang="de-DE" sz="2000" b="1" dirty="0">
                        <a:latin typeface="Segoe UI" pitchFamily="34" charset="0"/>
                        <a:ea typeface="Segoe UI" pitchFamily="34" charset="0"/>
                        <a:cs typeface="Segoe UI" pitchFamily="34" charset="0"/>
                      </a:endParaRPr>
                    </a:p>
                  </a:txBody>
                  <a:tcPr marL="137160" marR="137160" marT="137160" marB="137160"/>
                </a:tc>
                <a:tc>
                  <a:txBody>
                    <a:bodyPr/>
                    <a:lstStyle/>
                    <a:p>
                      <a:pPr marL="285750" indent="-285750">
                        <a:lnSpc>
                          <a:spcPct val="100000"/>
                        </a:lnSpc>
                        <a:buClr>
                          <a:srgbClr val="0070C0"/>
                        </a:buClr>
                        <a:buFont typeface="Arial" pitchFamily="34" charset="0"/>
                        <a:buChar char="•"/>
                      </a:pPr>
                      <a:r>
                        <a:rPr lang="de-DE" sz="2000" dirty="0"/>
                        <a:t>512 or</a:t>
                      </a:r>
                      <a:r>
                        <a:rPr lang="de-DE" sz="2000" baseline="0" dirty="0"/>
                        <a:t> 512e</a:t>
                      </a:r>
                      <a:endParaRPr lang="de-DE" sz="2000" dirty="0">
                        <a:latin typeface="Segoe UI" pitchFamily="34" charset="0"/>
                        <a:ea typeface="Segoe UI" pitchFamily="34" charset="0"/>
                        <a:cs typeface="Segoe UI" pitchFamily="34" charset="0"/>
                      </a:endParaRPr>
                    </a:p>
                  </a:txBody>
                  <a:tcPr marL="137160" marR="137160" marT="137160" marB="137160"/>
                </a:tc>
                <a:extLst>
                  <a:ext uri="{0D108BD9-81ED-4DB2-BD59-A6C34878D82A}">
                    <a16:rowId xmlns:a16="http://schemas.microsoft.com/office/drawing/2014/main" val="10001"/>
                  </a:ext>
                </a:extLst>
              </a:tr>
              <a:tr h="1398905">
                <a:tc>
                  <a:txBody>
                    <a:bodyPr/>
                    <a:lstStyle/>
                    <a:p>
                      <a:r>
                        <a:rPr lang="en-US" sz="2000" kern="1200" dirty="0">
                          <a:effectLst/>
                        </a:rPr>
                        <a:t>Drive allocation</a:t>
                      </a:r>
                      <a:endParaRPr lang="de-DE" sz="2000" b="1">
                        <a:latin typeface="Segoe UI" pitchFamily="34" charset="0"/>
                        <a:ea typeface="Segoe UI" pitchFamily="34" charset="0"/>
                        <a:cs typeface="Segoe UI" pitchFamily="34" charset="0"/>
                      </a:endParaRPr>
                    </a:p>
                  </a:txBody>
                  <a:tcPr marL="137160" marR="137160" marT="137160" marB="137160"/>
                </a:tc>
                <a:tc>
                  <a:txBody>
                    <a:bodyPr/>
                    <a:lstStyle/>
                    <a:p>
                      <a:pPr marL="285750" indent="-285750">
                        <a:lnSpc>
                          <a:spcPct val="100000"/>
                        </a:lnSpc>
                        <a:buClr>
                          <a:srgbClr val="0070C0"/>
                        </a:buClr>
                        <a:buFont typeface="Arial" pitchFamily="34" charset="0"/>
                        <a:buChar char="•"/>
                      </a:pPr>
                      <a:r>
                        <a:rPr lang="de-DE" sz="2000" dirty="0"/>
                        <a:t>Automatic</a:t>
                      </a:r>
                    </a:p>
                    <a:p>
                      <a:pPr marL="285750" indent="-285750">
                        <a:lnSpc>
                          <a:spcPct val="100000"/>
                        </a:lnSpc>
                        <a:buClr>
                          <a:srgbClr val="0070C0"/>
                        </a:buClr>
                        <a:buFont typeface="Arial" pitchFamily="34" charset="0"/>
                        <a:buChar char="•"/>
                      </a:pPr>
                      <a:r>
                        <a:rPr lang="de-DE" sz="2000" dirty="0"/>
                        <a:t>Manual</a:t>
                      </a:r>
                    </a:p>
                    <a:p>
                      <a:pPr marL="285750" indent="-285750">
                        <a:lnSpc>
                          <a:spcPct val="100000"/>
                        </a:lnSpc>
                        <a:buClr>
                          <a:srgbClr val="0070C0"/>
                        </a:buClr>
                        <a:buFont typeface="Arial" pitchFamily="34" charset="0"/>
                        <a:buChar char="•"/>
                      </a:pPr>
                      <a:r>
                        <a:rPr lang="de-DE" sz="2000" dirty="0"/>
                        <a:t>Hot spare</a:t>
                      </a:r>
                      <a:endParaRPr lang="de-DE" sz="2000" dirty="0">
                        <a:latin typeface="Segoe UI" pitchFamily="34" charset="0"/>
                        <a:ea typeface="Segoe UI" pitchFamily="34" charset="0"/>
                        <a:cs typeface="Segoe UI" pitchFamily="34" charset="0"/>
                      </a:endParaRPr>
                    </a:p>
                  </a:txBody>
                  <a:tcPr marL="137160" marR="137160" marT="137160" marB="137160"/>
                </a:tc>
                <a:extLst>
                  <a:ext uri="{0D108BD9-81ED-4DB2-BD59-A6C34878D82A}">
                    <a16:rowId xmlns:a16="http://schemas.microsoft.com/office/drawing/2014/main" val="10002"/>
                  </a:ext>
                </a:extLst>
              </a:tr>
              <a:tr h="963690">
                <a:tc>
                  <a:txBody>
                    <a:bodyPr/>
                    <a:lstStyle/>
                    <a:p>
                      <a:r>
                        <a:rPr lang="en-US" sz="2000" kern="1200" dirty="0">
                          <a:effectLst/>
                        </a:rPr>
                        <a:t>Provisioning schemes</a:t>
                      </a:r>
                      <a:endParaRPr lang="de-DE" sz="2000" b="1" dirty="0">
                        <a:latin typeface="Segoe UI" pitchFamily="34" charset="0"/>
                        <a:ea typeface="Segoe UI" pitchFamily="34" charset="0"/>
                        <a:cs typeface="Segoe UI" pitchFamily="34" charset="0"/>
                      </a:endParaRPr>
                    </a:p>
                  </a:txBody>
                  <a:tcPr marL="137160" marR="137160" marT="137160" marB="137160"/>
                </a:tc>
                <a:tc>
                  <a:txBody>
                    <a:bodyPr/>
                    <a:lstStyle/>
                    <a:p>
                      <a:pPr marL="285750" indent="-285750">
                        <a:lnSpc>
                          <a:spcPct val="100000"/>
                        </a:lnSpc>
                        <a:buClr>
                          <a:srgbClr val="0070C0"/>
                        </a:buClr>
                        <a:buFont typeface="Arial" pitchFamily="34" charset="0"/>
                        <a:buChar char="•"/>
                      </a:pPr>
                      <a:r>
                        <a:rPr lang="de-DE" sz="2000" dirty="0"/>
                        <a:t>Thin provisioning</a:t>
                      </a:r>
                    </a:p>
                    <a:p>
                      <a:pPr marL="285750" indent="-285750">
                        <a:lnSpc>
                          <a:spcPct val="100000"/>
                        </a:lnSpc>
                        <a:buClr>
                          <a:srgbClr val="0070C0"/>
                        </a:buClr>
                        <a:buFont typeface="Arial" pitchFamily="34" charset="0"/>
                        <a:buChar char="•"/>
                      </a:pPr>
                      <a:r>
                        <a:rPr lang="de-DE" sz="2000" dirty="0"/>
                        <a:t>Fixed provisioning</a:t>
                      </a:r>
                      <a:endParaRPr lang="de-DE" sz="2000" dirty="0">
                        <a:latin typeface="Segoe UI" pitchFamily="34" charset="0"/>
                        <a:ea typeface="Segoe UI" pitchFamily="34" charset="0"/>
                        <a:cs typeface="Segoe UI" pitchFamily="34" charset="0"/>
                      </a:endParaRPr>
                    </a:p>
                  </a:txBody>
                  <a:tcPr marL="137160" marR="137160" marT="137160" marB="1371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0914669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sz="quarter" idx="10"/>
          </p:nvPr>
        </p:nvSpPr>
        <p:spPr/>
        <p:txBody>
          <a:bodyPr/>
          <a:lstStyle/>
          <a:p>
            <a:r>
              <a:rPr lang="en-US" dirty="0"/>
              <a:t>This module describes how to configure file servers and storage in Windows Server:</a:t>
            </a:r>
          </a:p>
          <a:p>
            <a:pPr lvl="1"/>
            <a:r>
              <a:rPr lang="en-US" dirty="0"/>
              <a:t>Lessons:	</a:t>
            </a:r>
          </a:p>
          <a:p>
            <a:pPr lvl="2"/>
            <a:r>
              <a:rPr lang="en-US" dirty="0"/>
              <a:t>Volumes and file systems in Windows Server </a:t>
            </a:r>
          </a:p>
          <a:p>
            <a:pPr lvl="2"/>
            <a:r>
              <a:rPr lang="en-US" dirty="0"/>
              <a:t>Implementing sharing in Windows Server </a:t>
            </a:r>
          </a:p>
          <a:p>
            <a:pPr lvl="2"/>
            <a:r>
              <a:rPr lang="en-US" dirty="0"/>
              <a:t>Implementing Storage Spaces in Windows Server </a:t>
            </a:r>
          </a:p>
          <a:p>
            <a:pPr lvl="2"/>
            <a:r>
              <a:rPr lang="en-US" dirty="0"/>
              <a:t>Implementing Data Deduplication</a:t>
            </a:r>
          </a:p>
          <a:p>
            <a:pPr lvl="2"/>
            <a:r>
              <a:rPr lang="en-US" dirty="0"/>
              <a:t>Implementing iSCSI  </a:t>
            </a:r>
          </a:p>
          <a:p>
            <a:pPr lvl="2"/>
            <a:r>
              <a:rPr lang="en-US" dirty="0"/>
              <a:t>Deploying Distributed File System</a:t>
            </a:r>
          </a:p>
        </p:txBody>
      </p:sp>
    </p:spTree>
    <p:extLst>
      <p:ext uri="{BB962C8B-B14F-4D97-AF65-F5344CB8AC3E}">
        <p14:creationId xmlns:p14="http://schemas.microsoft.com/office/powerpoint/2010/main" val="421565091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BD1-693E-487A-A354-9C730E450AE8}"/>
              </a:ext>
            </a:extLst>
          </p:cNvPr>
          <p:cNvSpPr>
            <a:spLocks noGrp="1"/>
          </p:cNvSpPr>
          <p:nvPr>
            <p:ph type="ctrTitle"/>
          </p:nvPr>
        </p:nvSpPr>
        <p:spPr/>
        <p:txBody>
          <a:bodyPr/>
          <a:lstStyle/>
          <a:p>
            <a:r>
              <a:rPr lang="en-US" dirty="0"/>
              <a:t>Demonstration: </a:t>
            </a:r>
            <a:r>
              <a:rPr lang="en-US" b="1" dirty="0"/>
              <a:t>Configure Storage Spaces</a:t>
            </a:r>
            <a:endParaRPr lang="en-US" dirty="0"/>
          </a:p>
        </p:txBody>
      </p:sp>
      <p:sp>
        <p:nvSpPr>
          <p:cNvPr id="3" name="Subtitle 2">
            <a:extLst>
              <a:ext uri="{FF2B5EF4-FFF2-40B4-BE49-F238E27FC236}">
                <a16:creationId xmlns:a16="http://schemas.microsoft.com/office/drawing/2014/main" id="{7661BA12-66F5-402E-A2CB-BE0A20C5DF90}"/>
              </a:ext>
            </a:extLst>
          </p:cNvPr>
          <p:cNvSpPr>
            <a:spLocks noGrp="1"/>
          </p:cNvSpPr>
          <p:nvPr>
            <p:ph type="subTitle" idx="1"/>
          </p:nvPr>
        </p:nvSpPr>
        <p:spPr/>
        <p:txBody>
          <a:bodyPr vert="horz" lIns="0" tIns="0" rIns="91440" bIns="45720" rtlCol="0">
            <a:noAutofit/>
          </a:bodyPr>
          <a:lstStyle/>
          <a:p>
            <a:r>
              <a:rPr lang="en-US" dirty="0"/>
              <a:t>Create a storage pool</a:t>
            </a:r>
          </a:p>
          <a:p>
            <a:r>
              <a:rPr lang="en-US" dirty="0"/>
              <a:t>Create a mirrored virtual disk and volume</a:t>
            </a:r>
          </a:p>
          <a:p>
            <a:r>
              <a:rPr lang="en-US" dirty="0"/>
              <a:t>Examine disk properties in Windows Admin Center</a:t>
            </a:r>
          </a:p>
          <a:p>
            <a:endParaRPr lang="en-US" dirty="0"/>
          </a:p>
        </p:txBody>
      </p:sp>
    </p:spTree>
    <p:extLst>
      <p:ext uri="{BB962C8B-B14F-4D97-AF65-F5344CB8AC3E}">
        <p14:creationId xmlns:p14="http://schemas.microsoft.com/office/powerpoint/2010/main" val="15742527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BD1-693E-487A-A354-9C730E450AE8}"/>
              </a:ext>
            </a:extLst>
          </p:cNvPr>
          <p:cNvSpPr>
            <a:spLocks noGrp="1"/>
          </p:cNvSpPr>
          <p:nvPr>
            <p:ph type="title"/>
          </p:nvPr>
        </p:nvSpPr>
        <p:spPr/>
        <p:txBody>
          <a:bodyPr/>
          <a:lstStyle/>
          <a:p>
            <a:r>
              <a:rPr lang="en-US" dirty="0"/>
              <a:t>Demonstration: </a:t>
            </a:r>
            <a:r>
              <a:rPr lang="en-US" b="1" dirty="0"/>
              <a:t>Configure Storage Spaces (2 of 3)</a:t>
            </a:r>
            <a:endParaRPr lang="en-US" dirty="0"/>
          </a:p>
        </p:txBody>
      </p:sp>
      <p:sp>
        <p:nvSpPr>
          <p:cNvPr id="3" name="Subtitle 2">
            <a:extLst>
              <a:ext uri="{FF2B5EF4-FFF2-40B4-BE49-F238E27FC236}">
                <a16:creationId xmlns:a16="http://schemas.microsoft.com/office/drawing/2014/main" id="{7661BA12-66F5-402E-A2CB-BE0A20C5DF90}"/>
              </a:ext>
            </a:extLst>
          </p:cNvPr>
          <p:cNvSpPr>
            <a:spLocks noGrp="1"/>
          </p:cNvSpPr>
          <p:nvPr>
            <p:ph sz="quarter" idx="10"/>
          </p:nvPr>
        </p:nvSpPr>
        <p:spPr/>
        <p:txBody>
          <a:bodyPr vert="horz" lIns="0" tIns="0" rIns="91440" bIns="45720" rtlCol="0">
            <a:noAutofit/>
          </a:bodyPr>
          <a:lstStyle/>
          <a:p>
            <a:r>
              <a:rPr lang="en-US" dirty="0"/>
              <a:t>Create a storage pool</a:t>
            </a:r>
          </a:p>
          <a:p>
            <a:r>
              <a:rPr lang="en-US" dirty="0"/>
              <a:t>Create a mirrored virtual disk and volume</a:t>
            </a:r>
          </a:p>
          <a:p>
            <a:r>
              <a:rPr lang="en-US" dirty="0"/>
              <a:t>Examine disk properties in Windows Admin Center</a:t>
            </a:r>
          </a:p>
          <a:p>
            <a:endParaRPr lang="en-US" dirty="0"/>
          </a:p>
        </p:txBody>
      </p:sp>
    </p:spTree>
    <p:extLst>
      <p:ext uri="{BB962C8B-B14F-4D97-AF65-F5344CB8AC3E}">
        <p14:creationId xmlns:p14="http://schemas.microsoft.com/office/powerpoint/2010/main" val="396660781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2BD1-693E-487A-A354-9C730E450AE8}"/>
              </a:ext>
            </a:extLst>
          </p:cNvPr>
          <p:cNvSpPr>
            <a:spLocks noGrp="1"/>
          </p:cNvSpPr>
          <p:nvPr>
            <p:ph type="title"/>
          </p:nvPr>
        </p:nvSpPr>
        <p:spPr/>
        <p:txBody>
          <a:bodyPr/>
          <a:lstStyle/>
          <a:p>
            <a:r>
              <a:rPr lang="en-US" dirty="0"/>
              <a:t>Demonstration: </a:t>
            </a:r>
            <a:r>
              <a:rPr lang="en-US" b="1" dirty="0"/>
              <a:t>Configure Storage Spaces (3 of 3)</a:t>
            </a:r>
            <a:endParaRPr lang="en-US" dirty="0"/>
          </a:p>
        </p:txBody>
      </p:sp>
      <p:sp>
        <p:nvSpPr>
          <p:cNvPr id="3" name="Subtitle 2">
            <a:extLst>
              <a:ext uri="{FF2B5EF4-FFF2-40B4-BE49-F238E27FC236}">
                <a16:creationId xmlns:a16="http://schemas.microsoft.com/office/drawing/2014/main" id="{7661BA12-66F5-402E-A2CB-BE0A20C5DF90}"/>
              </a:ext>
            </a:extLst>
          </p:cNvPr>
          <p:cNvSpPr>
            <a:spLocks noGrp="1"/>
          </p:cNvSpPr>
          <p:nvPr>
            <p:ph sz="quarter" idx="10"/>
          </p:nvPr>
        </p:nvSpPr>
        <p:spPr/>
        <p:txBody>
          <a:bodyPr vert="horz" lIns="0" tIns="0" rIns="91440" bIns="45720" rtlCol="0">
            <a:noAutofit/>
          </a:bodyPr>
          <a:lstStyle/>
          <a:p>
            <a:r>
              <a:rPr lang="en-US" dirty="0"/>
              <a:t>Create a storage pool</a:t>
            </a:r>
          </a:p>
          <a:p>
            <a:r>
              <a:rPr lang="en-US" dirty="0"/>
              <a:t>Create a mirrored virtual disk and volume</a:t>
            </a:r>
          </a:p>
          <a:p>
            <a:r>
              <a:rPr lang="en-US" dirty="0"/>
              <a:t>Examine disk properties in Windows Admin Center</a:t>
            </a:r>
          </a:p>
          <a:p>
            <a:endParaRPr lang="en-US" dirty="0"/>
          </a:p>
        </p:txBody>
      </p:sp>
    </p:spTree>
    <p:extLst>
      <p:ext uri="{BB962C8B-B14F-4D97-AF65-F5344CB8AC3E}">
        <p14:creationId xmlns:p14="http://schemas.microsoft.com/office/powerpoint/2010/main" val="19333541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fontScale="90000"/>
          </a:bodyPr>
          <a:lstStyle/>
          <a:p>
            <a:r>
              <a:rPr lang="en-IN" dirty="0"/>
              <a:t>Overview of Storage </a:t>
            </a:r>
            <a:r>
              <a:rPr lang="en-IN" sz="3200" dirty="0"/>
              <a:t>Spaces</a:t>
            </a:r>
            <a:r>
              <a:rPr lang="en-IN" dirty="0"/>
              <a:t> Direct (1 of 3)</a:t>
            </a:r>
          </a:p>
        </p:txBody>
      </p:sp>
      <p:pic>
        <p:nvPicPr>
          <p:cNvPr id="3" name="Picture 2" descr="An illustration of different layers in the Storage Spaces Direct stack. The top layer is a Scale-Out File Server folder. Layer 2 depicts two storage icons for Clustered Shared Volumes with a Resilient File System (ReFS). Layer 3 has three virtual disks, and layer 4 depicts two storage pool hard disks. Layer 5 is Software Storage Bus, Layer 6 has four servers each, with four local hard disks connected through a Server Message Block (SMB) network.&#10;" hidden="1">
            <a:extLst>
              <a:ext uri="{FF2B5EF4-FFF2-40B4-BE49-F238E27FC236}">
                <a16:creationId xmlns:a16="http://schemas.microsoft.com/office/drawing/2014/main" id="{A78B3837-FD7F-4389-93A5-42A5ED4D835B}"/>
              </a:ext>
            </a:extLst>
          </p:cNvPr>
          <p:cNvPicPr>
            <a:picLocks noChangeAspect="1"/>
          </p:cNvPicPr>
          <p:nvPr/>
        </p:nvPicPr>
        <p:blipFill>
          <a:blip r:embed="rId3"/>
          <a:stretch>
            <a:fillRect/>
          </a:stretch>
        </p:blipFill>
        <p:spPr>
          <a:xfrm>
            <a:off x="1476002" y="1238438"/>
            <a:ext cx="8712539" cy="5442382"/>
          </a:xfrm>
          <a:prstGeom prst="rect">
            <a:avLst/>
          </a:prstGeom>
        </p:spPr>
      </p:pic>
      <p:grpSp>
        <p:nvGrpSpPr>
          <p:cNvPr id="45" name="Group 44" descr="An illustration of different layers in the Storage Spaces Direct stack. Layer 1 is a Scale-Out file server folder; layer 2 depicts two storage icons for Clustered Shared Volumes with a Resilient File System (ReFS); layer 3 has three virtual disks; layer 4 has two storage pool hard disks; layer 5 is Software Storage Bus; and layer 6 has four servers each, with four local hard disks connected through a Server Message Block (SMB) network.&#10;">
            <a:extLst>
              <a:ext uri="{FF2B5EF4-FFF2-40B4-BE49-F238E27FC236}">
                <a16:creationId xmlns:a16="http://schemas.microsoft.com/office/drawing/2014/main" id="{6B2FC72C-6EDD-46CB-8C73-FF64B03E33D7}"/>
              </a:ext>
            </a:extLst>
          </p:cNvPr>
          <p:cNvGrpSpPr/>
          <p:nvPr/>
        </p:nvGrpSpPr>
        <p:grpSpPr>
          <a:xfrm>
            <a:off x="1453142" y="1231094"/>
            <a:ext cx="7119358" cy="5440656"/>
            <a:chOff x="1453142" y="1231094"/>
            <a:chExt cx="7119358" cy="5440656"/>
          </a:xfrm>
        </p:grpSpPr>
        <p:sp>
          <p:nvSpPr>
            <p:cNvPr id="46" name="Rectangle 45">
              <a:extLst>
                <a:ext uri="{FF2B5EF4-FFF2-40B4-BE49-F238E27FC236}">
                  <a16:creationId xmlns:a16="http://schemas.microsoft.com/office/drawing/2014/main" id="{7644359A-5B2C-4DCF-9020-78787F45255A}"/>
                </a:ext>
              </a:extLst>
            </p:cNvPr>
            <p:cNvSpPr/>
            <p:nvPr/>
          </p:nvSpPr>
          <p:spPr bwMode="auto">
            <a:xfrm>
              <a:off x="1864118" y="4624323"/>
              <a:ext cx="6334638" cy="459230"/>
            </a:xfrm>
            <a:prstGeom prst="rect">
              <a:avLst/>
            </a:prstGeom>
            <a:noFill/>
            <a:ln w="19050">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16CE7419-2DC7-486E-A248-15C677EF1F2E}"/>
                </a:ext>
              </a:extLst>
            </p:cNvPr>
            <p:cNvSpPr/>
            <p:nvPr/>
          </p:nvSpPr>
          <p:spPr bwMode="auto">
            <a:xfrm>
              <a:off x="1864118" y="3795913"/>
              <a:ext cx="6334638" cy="718451"/>
            </a:xfrm>
            <a:prstGeom prst="rect">
              <a:avLst/>
            </a:prstGeom>
            <a:noFill/>
            <a:ln w="19050">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a:extLst>
                <a:ext uri="{FF2B5EF4-FFF2-40B4-BE49-F238E27FC236}">
                  <a16:creationId xmlns:a16="http://schemas.microsoft.com/office/drawing/2014/main" id="{839A2E2B-5075-4C11-8457-A95A0067292B}"/>
                </a:ext>
              </a:extLst>
            </p:cNvPr>
            <p:cNvSpPr/>
            <p:nvPr/>
          </p:nvSpPr>
          <p:spPr bwMode="auto">
            <a:xfrm>
              <a:off x="1852398" y="2988490"/>
              <a:ext cx="6334638" cy="684163"/>
            </a:xfrm>
            <a:prstGeom prst="rect">
              <a:avLst/>
            </a:prstGeom>
            <a:noFill/>
            <a:ln w="19050">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9EF94413-B9CA-485D-955D-7463ACC24C46}"/>
                </a:ext>
              </a:extLst>
            </p:cNvPr>
            <p:cNvSpPr/>
            <p:nvPr/>
          </p:nvSpPr>
          <p:spPr bwMode="auto">
            <a:xfrm>
              <a:off x="1835982" y="2375533"/>
              <a:ext cx="6334638" cy="497977"/>
            </a:xfrm>
            <a:prstGeom prst="rect">
              <a:avLst/>
            </a:prstGeom>
            <a:noFill/>
            <a:ln w="19050">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a:extLst>
                <a:ext uri="{FF2B5EF4-FFF2-40B4-BE49-F238E27FC236}">
                  <a16:creationId xmlns:a16="http://schemas.microsoft.com/office/drawing/2014/main" id="{F77262DA-1C9F-412B-93FB-2441A2548131}"/>
                </a:ext>
              </a:extLst>
            </p:cNvPr>
            <p:cNvSpPr/>
            <p:nvPr/>
          </p:nvSpPr>
          <p:spPr bwMode="auto">
            <a:xfrm>
              <a:off x="1852398" y="1743188"/>
              <a:ext cx="6334638" cy="527759"/>
            </a:xfrm>
            <a:prstGeom prst="rect">
              <a:avLst/>
            </a:prstGeom>
            <a:noFill/>
            <a:ln w="19050">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a:extLst>
                <a:ext uri="{FF2B5EF4-FFF2-40B4-BE49-F238E27FC236}">
                  <a16:creationId xmlns:a16="http://schemas.microsoft.com/office/drawing/2014/main" id="{F2201ED9-3A02-418D-9DE4-0D642FC28923}"/>
                </a:ext>
              </a:extLst>
            </p:cNvPr>
            <p:cNvSpPr/>
            <p:nvPr/>
          </p:nvSpPr>
          <p:spPr bwMode="auto">
            <a:xfrm>
              <a:off x="1453142" y="1238438"/>
              <a:ext cx="7119358" cy="5433312"/>
            </a:xfrm>
            <a:prstGeom prst="rect">
              <a:avLst/>
            </a:prstGeom>
            <a:noFill/>
            <a:ln w="19050">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 name="SMB Network">
              <a:extLst>
                <a:ext uri="{FF2B5EF4-FFF2-40B4-BE49-F238E27FC236}">
                  <a16:creationId xmlns:a16="http://schemas.microsoft.com/office/drawing/2014/main" id="{7328B7D9-F0C5-449D-AC80-F8E7C0A3E03B}"/>
                </a:ext>
              </a:extLst>
            </p:cNvPr>
            <p:cNvGrpSpPr/>
            <p:nvPr/>
          </p:nvGrpSpPr>
          <p:grpSpPr>
            <a:xfrm>
              <a:off x="2224063" y="5311366"/>
              <a:ext cx="5447727" cy="873808"/>
              <a:chOff x="2201203" y="5379946"/>
              <a:chExt cx="5447727" cy="873808"/>
            </a:xfrm>
          </p:grpSpPr>
          <p:cxnSp>
            <p:nvCxnSpPr>
              <p:cNvPr id="75" name="Straight Connector 74">
                <a:extLst>
                  <a:ext uri="{FF2B5EF4-FFF2-40B4-BE49-F238E27FC236}">
                    <a16:creationId xmlns:a16="http://schemas.microsoft.com/office/drawing/2014/main" id="{7EF7FE87-DAE6-49CF-8682-FA94D798A863}"/>
                  </a:ext>
                </a:extLst>
              </p:cNvPr>
              <p:cNvCxnSpPr>
                <a:cxnSpLocks/>
                <a:endCxn id="78" idx="13"/>
              </p:cNvCxnSpPr>
              <p:nvPr/>
            </p:nvCxnSpPr>
            <p:spPr>
              <a:xfrm>
                <a:off x="2201203" y="6188452"/>
                <a:ext cx="5447727"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 name="network_3" title="Icon of a server connected to a network">
                <a:extLst>
                  <a:ext uri="{FF2B5EF4-FFF2-40B4-BE49-F238E27FC236}">
                    <a16:creationId xmlns:a16="http://schemas.microsoft.com/office/drawing/2014/main" id="{0CDD48D2-852D-4B40-9212-D2EC7A3D93CA}"/>
                  </a:ext>
                </a:extLst>
              </p:cNvPr>
              <p:cNvSpPr>
                <a:spLocks noChangeAspect="1" noEditPoints="1"/>
              </p:cNvSpPr>
              <p:nvPr/>
            </p:nvSpPr>
            <p:spPr bwMode="auto">
              <a:xfrm>
                <a:off x="2201203"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77" name="network_3" title="Icon of a server connected to a network">
                <a:extLst>
                  <a:ext uri="{FF2B5EF4-FFF2-40B4-BE49-F238E27FC236}">
                    <a16:creationId xmlns:a16="http://schemas.microsoft.com/office/drawing/2014/main" id="{2A60E5A7-C851-421E-9B3C-FF3E71AF0C75}"/>
                  </a:ext>
                </a:extLst>
              </p:cNvPr>
              <p:cNvSpPr>
                <a:spLocks noChangeAspect="1" noEditPoints="1"/>
              </p:cNvSpPr>
              <p:nvPr/>
            </p:nvSpPr>
            <p:spPr bwMode="auto">
              <a:xfrm>
                <a:off x="3828243"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78" name="network_3" title="Icon of a server connected to a network">
                <a:extLst>
                  <a:ext uri="{FF2B5EF4-FFF2-40B4-BE49-F238E27FC236}">
                    <a16:creationId xmlns:a16="http://schemas.microsoft.com/office/drawing/2014/main" id="{FB328126-D252-452F-8E4F-B984AC3F730C}"/>
                  </a:ext>
                </a:extLst>
              </p:cNvPr>
              <p:cNvSpPr>
                <a:spLocks noChangeAspect="1" noEditPoints="1"/>
              </p:cNvSpPr>
              <p:nvPr/>
            </p:nvSpPr>
            <p:spPr bwMode="auto">
              <a:xfrm>
                <a:off x="6806894"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79" name="network_3" title="Icon of a server connected to a network">
                <a:extLst>
                  <a:ext uri="{FF2B5EF4-FFF2-40B4-BE49-F238E27FC236}">
                    <a16:creationId xmlns:a16="http://schemas.microsoft.com/office/drawing/2014/main" id="{EBA6A4D5-8579-4C4D-9431-E4C5745D5525}"/>
                  </a:ext>
                </a:extLst>
              </p:cNvPr>
              <p:cNvSpPr>
                <a:spLocks noChangeAspect="1" noEditPoints="1"/>
              </p:cNvSpPr>
              <p:nvPr/>
            </p:nvSpPr>
            <p:spPr bwMode="auto">
              <a:xfrm>
                <a:off x="5388394"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noFill/>
                </a:endParaRPr>
              </a:p>
            </p:txBody>
          </p:sp>
        </p:grpSp>
        <p:sp>
          <p:nvSpPr>
            <p:cNvPr id="53" name="TextBox 52">
              <a:extLst>
                <a:ext uri="{FF2B5EF4-FFF2-40B4-BE49-F238E27FC236}">
                  <a16:creationId xmlns:a16="http://schemas.microsoft.com/office/drawing/2014/main" id="{D125FF0B-080D-49F8-A903-8A620A6F14CC}"/>
                </a:ext>
              </a:extLst>
            </p:cNvPr>
            <p:cNvSpPr txBox="1"/>
            <p:nvPr/>
          </p:nvSpPr>
          <p:spPr>
            <a:xfrm>
              <a:off x="4221895" y="6182385"/>
              <a:ext cx="149199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SMB Network</a:t>
              </a:r>
            </a:p>
          </p:txBody>
        </p:sp>
        <p:sp>
          <p:nvSpPr>
            <p:cNvPr id="54" name="TextBox 53">
              <a:extLst>
                <a:ext uri="{FF2B5EF4-FFF2-40B4-BE49-F238E27FC236}">
                  <a16:creationId xmlns:a16="http://schemas.microsoft.com/office/drawing/2014/main" id="{18A102D2-B28E-4279-A06B-349A03EC0A6A}"/>
                </a:ext>
              </a:extLst>
            </p:cNvPr>
            <p:cNvSpPr txBox="1"/>
            <p:nvPr/>
          </p:nvSpPr>
          <p:spPr>
            <a:xfrm>
              <a:off x="3843457" y="4602595"/>
              <a:ext cx="210981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Software Storage Bus</a:t>
              </a:r>
            </a:p>
          </p:txBody>
        </p:sp>
        <p:sp>
          <p:nvSpPr>
            <p:cNvPr id="55" name="storage pools text">
              <a:extLst>
                <a:ext uri="{FF2B5EF4-FFF2-40B4-BE49-F238E27FC236}">
                  <a16:creationId xmlns:a16="http://schemas.microsoft.com/office/drawing/2014/main" id="{4A17027E-530C-4926-8BAF-3C672CE964D6}"/>
                </a:ext>
              </a:extLst>
            </p:cNvPr>
            <p:cNvSpPr txBox="1"/>
            <p:nvPr/>
          </p:nvSpPr>
          <p:spPr>
            <a:xfrm>
              <a:off x="4195681" y="3903380"/>
              <a:ext cx="164807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Pools </a:t>
              </a:r>
            </a:p>
          </p:txBody>
        </p:sp>
        <p:sp>
          <p:nvSpPr>
            <p:cNvPr id="56" name="storage spacess text">
              <a:extLst>
                <a:ext uri="{FF2B5EF4-FFF2-40B4-BE49-F238E27FC236}">
                  <a16:creationId xmlns:a16="http://schemas.microsoft.com/office/drawing/2014/main" id="{0228F8D2-2324-407D-887A-A322836F27A3}"/>
                </a:ext>
              </a:extLst>
            </p:cNvPr>
            <p:cNvSpPr txBox="1"/>
            <p:nvPr/>
          </p:nvSpPr>
          <p:spPr>
            <a:xfrm>
              <a:off x="1835982" y="3088337"/>
              <a:ext cx="164807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spaces</a:t>
              </a:r>
            </a:p>
          </p:txBody>
        </p:sp>
        <p:sp>
          <p:nvSpPr>
            <p:cNvPr id="57" name="CSVs text">
              <a:extLst>
                <a:ext uri="{FF2B5EF4-FFF2-40B4-BE49-F238E27FC236}">
                  <a16:creationId xmlns:a16="http://schemas.microsoft.com/office/drawing/2014/main" id="{B121037C-D1E8-4CE8-9349-FCA75B0A07B5}"/>
                </a:ext>
              </a:extLst>
            </p:cNvPr>
            <p:cNvSpPr txBox="1"/>
            <p:nvPr/>
          </p:nvSpPr>
          <p:spPr>
            <a:xfrm>
              <a:off x="1823202" y="2391788"/>
              <a:ext cx="22627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CSVs </a:t>
              </a:r>
              <a:r>
                <a:rPr lang="en-US" sz="1400" dirty="0" err="1">
                  <a:gradFill>
                    <a:gsLst>
                      <a:gs pos="2917">
                        <a:schemeClr val="tx1"/>
                      </a:gs>
                      <a:gs pos="30000">
                        <a:schemeClr val="tx1"/>
                      </a:gs>
                    </a:gsLst>
                    <a:lin ang="5400000" scaled="0"/>
                  </a:gradFill>
                </a:rPr>
                <a:t>ReFS</a:t>
              </a:r>
              <a:r>
                <a:rPr lang="en-US" sz="1400" dirty="0">
                  <a:gradFill>
                    <a:gsLst>
                      <a:gs pos="2917">
                        <a:schemeClr val="tx1"/>
                      </a:gs>
                      <a:gs pos="30000">
                        <a:schemeClr val="tx1"/>
                      </a:gs>
                    </a:gsLst>
                    <a:lin ang="5400000" scaled="0"/>
                  </a:gradFill>
                </a:rPr>
                <a:t> file system</a:t>
              </a:r>
            </a:p>
          </p:txBody>
        </p:sp>
        <p:sp>
          <p:nvSpPr>
            <p:cNvPr id="58" name="Scale-out  text">
              <a:extLst>
                <a:ext uri="{FF2B5EF4-FFF2-40B4-BE49-F238E27FC236}">
                  <a16:creationId xmlns:a16="http://schemas.microsoft.com/office/drawing/2014/main" id="{6CE7F489-124B-42E9-BCF4-F8B1A3528E31}"/>
                </a:ext>
              </a:extLst>
            </p:cNvPr>
            <p:cNvSpPr txBox="1"/>
            <p:nvPr/>
          </p:nvSpPr>
          <p:spPr>
            <a:xfrm>
              <a:off x="1838330" y="1787443"/>
              <a:ext cx="2262700"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Scale-Out file server</a:t>
              </a:r>
            </a:p>
          </p:txBody>
        </p:sp>
        <p:sp>
          <p:nvSpPr>
            <p:cNvPr id="59" name="TextBox 58">
              <a:extLst>
                <a:ext uri="{FF2B5EF4-FFF2-40B4-BE49-F238E27FC236}">
                  <a16:creationId xmlns:a16="http://schemas.microsoft.com/office/drawing/2014/main" id="{1A8F1EA0-587B-41C6-9F8E-8A2D95FAE283}"/>
                </a:ext>
              </a:extLst>
            </p:cNvPr>
            <p:cNvSpPr txBox="1"/>
            <p:nvPr/>
          </p:nvSpPr>
          <p:spPr>
            <a:xfrm>
              <a:off x="1481216" y="1231094"/>
              <a:ext cx="287382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 spaces direct stack </a:t>
              </a:r>
            </a:p>
          </p:txBody>
        </p:sp>
        <p:sp>
          <p:nvSpPr>
            <p:cNvPr id="60" name="TextBox 59">
              <a:extLst>
                <a:ext uri="{FF2B5EF4-FFF2-40B4-BE49-F238E27FC236}">
                  <a16:creationId xmlns:a16="http://schemas.microsoft.com/office/drawing/2014/main" id="{F85EF1B6-D8D1-4694-B83C-57E0D0561650}"/>
                </a:ext>
              </a:extLst>
            </p:cNvPr>
            <p:cNvSpPr txBox="1"/>
            <p:nvPr/>
          </p:nvSpPr>
          <p:spPr>
            <a:xfrm>
              <a:off x="6362915" y="1787443"/>
              <a:ext cx="175846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\\fileserver\share</a:t>
              </a:r>
            </a:p>
          </p:txBody>
        </p:sp>
        <p:sp>
          <p:nvSpPr>
            <p:cNvPr id="61" name="TextBox 60">
              <a:extLst>
                <a:ext uri="{FF2B5EF4-FFF2-40B4-BE49-F238E27FC236}">
                  <a16:creationId xmlns:a16="http://schemas.microsoft.com/office/drawing/2014/main" id="{A3F461F2-60E7-4854-A6F1-744FA9838425}"/>
                </a:ext>
              </a:extLst>
            </p:cNvPr>
            <p:cNvSpPr txBox="1"/>
            <p:nvPr/>
          </p:nvSpPr>
          <p:spPr>
            <a:xfrm>
              <a:off x="6362915" y="2381394"/>
              <a:ext cx="178224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c:\Cluster storage</a:t>
              </a:r>
            </a:p>
          </p:txBody>
        </p:sp>
        <p:sp>
          <p:nvSpPr>
            <p:cNvPr id="62" name="TextBox 61">
              <a:extLst>
                <a:ext uri="{FF2B5EF4-FFF2-40B4-BE49-F238E27FC236}">
                  <a16:creationId xmlns:a16="http://schemas.microsoft.com/office/drawing/2014/main" id="{EAD71EB5-5316-4A0D-BE95-82E9CAA2FA72}"/>
                </a:ext>
              </a:extLst>
            </p:cNvPr>
            <p:cNvSpPr txBox="1"/>
            <p:nvPr/>
          </p:nvSpPr>
          <p:spPr>
            <a:xfrm>
              <a:off x="6733032" y="3102064"/>
              <a:ext cx="1338942"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Virtual disks</a:t>
              </a:r>
            </a:p>
          </p:txBody>
        </p:sp>
        <p:sp>
          <p:nvSpPr>
            <p:cNvPr id="63" name="StorageOptical_E958" title="Icon of a hard disk">
              <a:extLst>
                <a:ext uri="{FF2B5EF4-FFF2-40B4-BE49-F238E27FC236}">
                  <a16:creationId xmlns:a16="http://schemas.microsoft.com/office/drawing/2014/main" id="{6944911B-5919-466A-8BC3-E3F28292BD83}"/>
                </a:ext>
              </a:extLst>
            </p:cNvPr>
            <p:cNvSpPr>
              <a:spLocks noChangeAspect="1" noEditPoints="1"/>
            </p:cNvSpPr>
            <p:nvPr/>
          </p:nvSpPr>
          <p:spPr bwMode="auto">
            <a:xfrm flipH="1" flipV="1">
              <a:off x="5917255" y="2436927"/>
              <a:ext cx="375888" cy="375979"/>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StorageOptical_E958" title="Icon of a hard disk">
              <a:extLst>
                <a:ext uri="{FF2B5EF4-FFF2-40B4-BE49-F238E27FC236}">
                  <a16:creationId xmlns:a16="http://schemas.microsoft.com/office/drawing/2014/main" id="{4465C203-1658-4810-9736-5AA7D15367B8}"/>
                </a:ext>
              </a:extLst>
            </p:cNvPr>
            <p:cNvSpPr>
              <a:spLocks noChangeAspect="1" noEditPoints="1"/>
            </p:cNvSpPr>
            <p:nvPr/>
          </p:nvSpPr>
          <p:spPr bwMode="auto">
            <a:xfrm flipH="1" flipV="1">
              <a:off x="5413398" y="2436927"/>
              <a:ext cx="375888" cy="375979"/>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server" title="Icon of a server tower">
              <a:extLst>
                <a:ext uri="{FF2B5EF4-FFF2-40B4-BE49-F238E27FC236}">
                  <a16:creationId xmlns:a16="http://schemas.microsoft.com/office/drawing/2014/main" id="{19597760-5B13-4705-8ABB-9CA367513DDE}"/>
                </a:ext>
              </a:extLst>
            </p:cNvPr>
            <p:cNvSpPr>
              <a:spLocks noChangeAspect="1" noEditPoints="1"/>
            </p:cNvSpPr>
            <p:nvPr/>
          </p:nvSpPr>
          <p:spPr bwMode="auto">
            <a:xfrm>
              <a:off x="5912053" y="3903273"/>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6" name="server" title="Icon of a server tower">
              <a:extLst>
                <a:ext uri="{FF2B5EF4-FFF2-40B4-BE49-F238E27FC236}">
                  <a16:creationId xmlns:a16="http://schemas.microsoft.com/office/drawing/2014/main" id="{1AD8A0BD-8BD1-40C3-A78F-B4211BF9F89B}"/>
                </a:ext>
              </a:extLst>
            </p:cNvPr>
            <p:cNvSpPr>
              <a:spLocks noChangeAspect="1" noEditPoints="1"/>
            </p:cNvSpPr>
            <p:nvPr/>
          </p:nvSpPr>
          <p:spPr bwMode="auto">
            <a:xfrm>
              <a:off x="6279353" y="3903273"/>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67" name="server" title="Icon of a server tower">
              <a:extLst>
                <a:ext uri="{FF2B5EF4-FFF2-40B4-BE49-F238E27FC236}">
                  <a16:creationId xmlns:a16="http://schemas.microsoft.com/office/drawing/2014/main" id="{1565F889-6245-44F0-B238-FA5DCF8B2D08}"/>
                </a:ext>
              </a:extLst>
            </p:cNvPr>
            <p:cNvSpPr>
              <a:spLocks noChangeAspect="1" noEditPoints="1"/>
            </p:cNvSpPr>
            <p:nvPr/>
          </p:nvSpPr>
          <p:spPr bwMode="auto">
            <a:xfrm>
              <a:off x="3297487" y="3903273"/>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8" name="server" title="Icon of a server tower">
              <a:extLst>
                <a:ext uri="{FF2B5EF4-FFF2-40B4-BE49-F238E27FC236}">
                  <a16:creationId xmlns:a16="http://schemas.microsoft.com/office/drawing/2014/main" id="{7B98BF39-23BF-4D73-9E81-D49005550538}"/>
                </a:ext>
              </a:extLst>
            </p:cNvPr>
            <p:cNvSpPr>
              <a:spLocks noChangeAspect="1" noEditPoints="1"/>
            </p:cNvSpPr>
            <p:nvPr/>
          </p:nvSpPr>
          <p:spPr bwMode="auto">
            <a:xfrm>
              <a:off x="3664787" y="3903273"/>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69" name="server" title="Icon of a server tower">
              <a:extLst>
                <a:ext uri="{FF2B5EF4-FFF2-40B4-BE49-F238E27FC236}">
                  <a16:creationId xmlns:a16="http://schemas.microsoft.com/office/drawing/2014/main" id="{9D6C4E71-6015-448B-9133-DBD54E2B8F2B}"/>
                </a:ext>
              </a:extLst>
            </p:cNvPr>
            <p:cNvSpPr>
              <a:spLocks noChangeAspect="1" noEditPoints="1"/>
            </p:cNvSpPr>
            <p:nvPr/>
          </p:nvSpPr>
          <p:spPr bwMode="auto">
            <a:xfrm>
              <a:off x="2935809" y="3901408"/>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70" name="server" title="Icon of a server tower">
              <a:extLst>
                <a:ext uri="{FF2B5EF4-FFF2-40B4-BE49-F238E27FC236}">
                  <a16:creationId xmlns:a16="http://schemas.microsoft.com/office/drawing/2014/main" id="{E2171815-BEE4-4A70-970F-33763BDD5EE4}"/>
                </a:ext>
              </a:extLst>
            </p:cNvPr>
            <p:cNvSpPr>
              <a:spLocks noChangeAspect="1" noEditPoints="1"/>
            </p:cNvSpPr>
            <p:nvPr/>
          </p:nvSpPr>
          <p:spPr bwMode="auto">
            <a:xfrm>
              <a:off x="6659915" y="3915670"/>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pic>
          <p:nvPicPr>
            <p:cNvPr id="71" name="Graphic 70">
              <a:extLst>
                <a:ext uri="{FF2B5EF4-FFF2-40B4-BE49-F238E27FC236}">
                  <a16:creationId xmlns:a16="http://schemas.microsoft.com/office/drawing/2014/main" id="{8201E96C-C3B0-4815-9A84-5247A29C27E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42682" y="1814634"/>
              <a:ext cx="482526" cy="427555"/>
            </a:xfrm>
            <a:prstGeom prst="rect">
              <a:avLst/>
            </a:prstGeom>
          </p:spPr>
        </p:pic>
        <p:pic>
          <p:nvPicPr>
            <p:cNvPr id="72" name="Graphic 71">
              <a:extLst>
                <a:ext uri="{FF2B5EF4-FFF2-40B4-BE49-F238E27FC236}">
                  <a16:creationId xmlns:a16="http://schemas.microsoft.com/office/drawing/2014/main" id="{5DEB2E25-A663-4842-BDAB-307125510BD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38137" y="3115792"/>
              <a:ext cx="521299" cy="461910"/>
            </a:xfrm>
            <a:prstGeom prst="rect">
              <a:avLst/>
            </a:prstGeom>
          </p:spPr>
        </p:pic>
        <p:pic>
          <p:nvPicPr>
            <p:cNvPr id="73" name="Graphic 72">
              <a:extLst>
                <a:ext uri="{FF2B5EF4-FFF2-40B4-BE49-F238E27FC236}">
                  <a16:creationId xmlns:a16="http://schemas.microsoft.com/office/drawing/2014/main" id="{1B1850BC-4D4C-438E-93F5-9B4CD091D65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63246" y="3115792"/>
              <a:ext cx="521299" cy="461910"/>
            </a:xfrm>
            <a:prstGeom prst="rect">
              <a:avLst/>
            </a:prstGeom>
          </p:spPr>
        </p:pic>
        <p:pic>
          <p:nvPicPr>
            <p:cNvPr id="74" name="Graphic 73">
              <a:extLst>
                <a:ext uri="{FF2B5EF4-FFF2-40B4-BE49-F238E27FC236}">
                  <a16:creationId xmlns:a16="http://schemas.microsoft.com/office/drawing/2014/main" id="{283C53EC-D9F5-475E-9493-E5C61FB9E24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03330" y="3115792"/>
              <a:ext cx="521299" cy="461910"/>
            </a:xfrm>
            <a:prstGeom prst="rect">
              <a:avLst/>
            </a:prstGeom>
          </p:spPr>
        </p:pic>
      </p:grpSp>
    </p:spTree>
    <p:extLst>
      <p:ext uri="{BB962C8B-B14F-4D97-AF65-F5344CB8AC3E}">
        <p14:creationId xmlns:p14="http://schemas.microsoft.com/office/powerpoint/2010/main" val="170419065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F65D94B-C26E-4D9D-9318-B84463CC85DD}"/>
              </a:ext>
            </a:extLst>
          </p:cNvPr>
          <p:cNvSpPr>
            <a:spLocks noGrp="1"/>
          </p:cNvSpPr>
          <p:nvPr>
            <p:ph type="title"/>
          </p:nvPr>
        </p:nvSpPr>
        <p:spPr/>
        <p:txBody>
          <a:bodyPr wrap="square" anchor="t">
            <a:normAutofit/>
          </a:bodyPr>
          <a:lstStyle/>
          <a:p>
            <a:r>
              <a:rPr lang="en-IN" dirty="0"/>
              <a:t>Overview of Storage Spaces Direct (2 of 3) </a:t>
            </a:r>
          </a:p>
        </p:txBody>
      </p:sp>
      <p:sp>
        <p:nvSpPr>
          <p:cNvPr id="7" name="Content Placeholder 6">
            <a:extLst>
              <a:ext uri="{FF2B5EF4-FFF2-40B4-BE49-F238E27FC236}">
                <a16:creationId xmlns:a16="http://schemas.microsoft.com/office/drawing/2014/main" id="{10E3CDBE-677C-47ED-836E-72AC3A13D5CA}"/>
              </a:ext>
            </a:extLst>
          </p:cNvPr>
          <p:cNvSpPr>
            <a:spLocks noGrp="1"/>
          </p:cNvSpPr>
          <p:nvPr>
            <p:ph sz="quarter" idx="10"/>
          </p:nvPr>
        </p:nvSpPr>
        <p:spPr/>
        <p:txBody>
          <a:bodyPr/>
          <a:lstStyle/>
          <a:p>
            <a:r>
              <a:rPr lang="en-US" dirty="0"/>
              <a:t>Disaggregated Storage Spaces Direct scenario:</a:t>
            </a:r>
          </a:p>
          <a:p>
            <a:endParaRPr lang="en-US" dirty="0"/>
          </a:p>
          <a:p>
            <a:endParaRPr lang="en-US" dirty="0"/>
          </a:p>
        </p:txBody>
      </p:sp>
      <p:grpSp>
        <p:nvGrpSpPr>
          <p:cNvPr id="48" name="Group 47" descr="A conceptual diagram of two separate clusters connected via a storage fabric. ">
            <a:extLst>
              <a:ext uri="{FF2B5EF4-FFF2-40B4-BE49-F238E27FC236}">
                <a16:creationId xmlns:a16="http://schemas.microsoft.com/office/drawing/2014/main" id="{C424AD83-0C3C-485F-93EC-6EA205F5A1A9}"/>
              </a:ext>
            </a:extLst>
          </p:cNvPr>
          <p:cNvGrpSpPr/>
          <p:nvPr/>
        </p:nvGrpSpPr>
        <p:grpSpPr>
          <a:xfrm>
            <a:off x="3325750" y="1943744"/>
            <a:ext cx="5934364" cy="4904239"/>
            <a:chOff x="3325750" y="1522829"/>
            <a:chExt cx="6158476" cy="5016516"/>
          </a:xfrm>
        </p:grpSpPr>
        <p:sp>
          <p:nvSpPr>
            <p:cNvPr id="55" name="Rectangle 54">
              <a:extLst>
                <a:ext uri="{FF2B5EF4-FFF2-40B4-BE49-F238E27FC236}">
                  <a16:creationId xmlns:a16="http://schemas.microsoft.com/office/drawing/2014/main" id="{97951D0C-77AE-4F58-9DCC-F6700957BB16}"/>
                </a:ext>
              </a:extLst>
            </p:cNvPr>
            <p:cNvSpPr/>
            <p:nvPr/>
          </p:nvSpPr>
          <p:spPr bwMode="auto">
            <a:xfrm>
              <a:off x="3325750" y="1522829"/>
              <a:ext cx="6158476" cy="5341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6EA80425-CF8D-4295-BCD6-42E31DD7C812}"/>
                </a:ext>
              </a:extLst>
            </p:cNvPr>
            <p:cNvSpPr/>
            <p:nvPr/>
          </p:nvSpPr>
          <p:spPr bwMode="auto">
            <a:xfrm>
              <a:off x="3325750" y="3765506"/>
              <a:ext cx="6158476" cy="8068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32F4A634-D239-41CC-9A48-6FF6761E6A0B}"/>
                </a:ext>
              </a:extLst>
            </p:cNvPr>
            <p:cNvSpPr/>
            <p:nvPr/>
          </p:nvSpPr>
          <p:spPr bwMode="auto">
            <a:xfrm>
              <a:off x="3325750" y="1522829"/>
              <a:ext cx="6158476" cy="5016516"/>
            </a:xfrm>
            <a:prstGeom prst="rect">
              <a:avLst/>
            </a:prstGeom>
            <a:noFill/>
            <a:ln w="19050">
              <a:solidFill>
                <a:srgbClr val="7575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cs typeface="Segoe UI" pitchFamily="34" charset="0"/>
              </a:endParaRPr>
            </a:p>
          </p:txBody>
        </p:sp>
        <p:grpSp>
          <p:nvGrpSpPr>
            <p:cNvPr id="58" name="Group 57">
              <a:extLst>
                <a:ext uri="{FF2B5EF4-FFF2-40B4-BE49-F238E27FC236}">
                  <a16:creationId xmlns:a16="http://schemas.microsoft.com/office/drawing/2014/main" id="{15ADD46B-3D3A-4185-9323-3F73DDAAC85E}"/>
                </a:ext>
              </a:extLst>
            </p:cNvPr>
            <p:cNvGrpSpPr/>
            <p:nvPr/>
          </p:nvGrpSpPr>
          <p:grpSpPr>
            <a:xfrm>
              <a:off x="3600598" y="2287490"/>
              <a:ext cx="5673222" cy="1165500"/>
              <a:chOff x="3716554" y="2054049"/>
              <a:chExt cx="5048715" cy="1037202"/>
            </a:xfrm>
          </p:grpSpPr>
          <p:grpSp>
            <p:nvGrpSpPr>
              <p:cNvPr id="76" name="Group 75">
                <a:extLst>
                  <a:ext uri="{FF2B5EF4-FFF2-40B4-BE49-F238E27FC236}">
                    <a16:creationId xmlns:a16="http://schemas.microsoft.com/office/drawing/2014/main" id="{516A1B3B-1D84-4C13-89D2-2440A4F4AE4B}"/>
                  </a:ext>
                </a:extLst>
              </p:cNvPr>
              <p:cNvGrpSpPr/>
              <p:nvPr/>
            </p:nvGrpSpPr>
            <p:grpSpPr>
              <a:xfrm>
                <a:off x="3716554" y="2054049"/>
                <a:ext cx="351275" cy="1037202"/>
                <a:chOff x="3684582" y="2054049"/>
                <a:chExt cx="351275" cy="1037202"/>
              </a:xfrm>
            </p:grpSpPr>
            <p:sp>
              <p:nvSpPr>
                <p:cNvPr id="92" name="server" title="Icon of a server tower">
                  <a:extLst>
                    <a:ext uri="{FF2B5EF4-FFF2-40B4-BE49-F238E27FC236}">
                      <a16:creationId xmlns:a16="http://schemas.microsoft.com/office/drawing/2014/main" id="{23BA4803-7AE8-456F-803B-F6BCA33EF5AA}"/>
                    </a:ext>
                  </a:extLst>
                </p:cNvPr>
                <p:cNvSpPr>
                  <a:spLocks noChangeAspect="1" noEditPoints="1"/>
                </p:cNvSpPr>
                <p:nvPr/>
              </p:nvSpPr>
              <p:spPr bwMode="auto">
                <a:xfrm>
                  <a:off x="3729931" y="2597941"/>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93" name="network" title="Icon of a device or computer network">
                  <a:extLst>
                    <a:ext uri="{FF2B5EF4-FFF2-40B4-BE49-F238E27FC236}">
                      <a16:creationId xmlns:a16="http://schemas.microsoft.com/office/drawing/2014/main" id="{2CB54044-6AE8-403C-9606-C3745C7F563E}"/>
                    </a:ext>
                  </a:extLst>
                </p:cNvPr>
                <p:cNvSpPr>
                  <a:spLocks noChangeAspect="1" noEditPoints="1"/>
                </p:cNvSpPr>
                <p:nvPr/>
              </p:nvSpPr>
              <p:spPr bwMode="auto">
                <a:xfrm>
                  <a:off x="3684582" y="2054049"/>
                  <a:ext cx="351275" cy="36576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grpSp>
          <p:grpSp>
            <p:nvGrpSpPr>
              <p:cNvPr id="77" name="Group 76">
                <a:extLst>
                  <a:ext uri="{FF2B5EF4-FFF2-40B4-BE49-F238E27FC236}">
                    <a16:creationId xmlns:a16="http://schemas.microsoft.com/office/drawing/2014/main" id="{1F447AFE-DFE9-47E2-B97F-AD3933F11803}"/>
                  </a:ext>
                </a:extLst>
              </p:cNvPr>
              <p:cNvGrpSpPr/>
              <p:nvPr/>
            </p:nvGrpSpPr>
            <p:grpSpPr>
              <a:xfrm>
                <a:off x="4706024" y="2054049"/>
                <a:ext cx="351275" cy="1037202"/>
                <a:chOff x="3684582" y="2054049"/>
                <a:chExt cx="351275" cy="1037202"/>
              </a:xfrm>
            </p:grpSpPr>
            <p:sp>
              <p:nvSpPr>
                <p:cNvPr id="90" name="server" title="Icon of a server tower">
                  <a:extLst>
                    <a:ext uri="{FF2B5EF4-FFF2-40B4-BE49-F238E27FC236}">
                      <a16:creationId xmlns:a16="http://schemas.microsoft.com/office/drawing/2014/main" id="{E79999CC-9412-4479-B361-772FF7F77D39}"/>
                    </a:ext>
                  </a:extLst>
                </p:cNvPr>
                <p:cNvSpPr>
                  <a:spLocks noChangeAspect="1" noEditPoints="1"/>
                </p:cNvSpPr>
                <p:nvPr/>
              </p:nvSpPr>
              <p:spPr bwMode="auto">
                <a:xfrm>
                  <a:off x="3729931" y="2597941"/>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91" name="network" title="Icon of a device or computer network">
                  <a:extLst>
                    <a:ext uri="{FF2B5EF4-FFF2-40B4-BE49-F238E27FC236}">
                      <a16:creationId xmlns:a16="http://schemas.microsoft.com/office/drawing/2014/main" id="{849E48B8-63A2-4D9D-9BE0-E7FEE7FFF357}"/>
                    </a:ext>
                  </a:extLst>
                </p:cNvPr>
                <p:cNvSpPr>
                  <a:spLocks noChangeAspect="1" noEditPoints="1"/>
                </p:cNvSpPr>
                <p:nvPr/>
              </p:nvSpPr>
              <p:spPr bwMode="auto">
                <a:xfrm>
                  <a:off x="3684582" y="2054049"/>
                  <a:ext cx="351275" cy="36576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grpSp>
          <p:grpSp>
            <p:nvGrpSpPr>
              <p:cNvPr id="78" name="Group 77">
                <a:extLst>
                  <a:ext uri="{FF2B5EF4-FFF2-40B4-BE49-F238E27FC236}">
                    <a16:creationId xmlns:a16="http://schemas.microsoft.com/office/drawing/2014/main" id="{5970A6D0-8FC5-4574-87FB-4D439E198ECA}"/>
                  </a:ext>
                </a:extLst>
              </p:cNvPr>
              <p:cNvGrpSpPr/>
              <p:nvPr/>
            </p:nvGrpSpPr>
            <p:grpSpPr>
              <a:xfrm>
                <a:off x="5672832" y="2054049"/>
                <a:ext cx="351275" cy="1037202"/>
                <a:chOff x="3684582" y="2054049"/>
                <a:chExt cx="351275" cy="1037202"/>
              </a:xfrm>
            </p:grpSpPr>
            <p:sp>
              <p:nvSpPr>
                <p:cNvPr id="88" name="server" title="Icon of a server tower">
                  <a:extLst>
                    <a:ext uri="{FF2B5EF4-FFF2-40B4-BE49-F238E27FC236}">
                      <a16:creationId xmlns:a16="http://schemas.microsoft.com/office/drawing/2014/main" id="{C7609B52-839D-4605-8C78-F904741C896E}"/>
                    </a:ext>
                  </a:extLst>
                </p:cNvPr>
                <p:cNvSpPr>
                  <a:spLocks noChangeAspect="1" noEditPoints="1"/>
                </p:cNvSpPr>
                <p:nvPr/>
              </p:nvSpPr>
              <p:spPr bwMode="auto">
                <a:xfrm>
                  <a:off x="3729931" y="2597941"/>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89" name="network" title="Icon of a device or computer network">
                  <a:extLst>
                    <a:ext uri="{FF2B5EF4-FFF2-40B4-BE49-F238E27FC236}">
                      <a16:creationId xmlns:a16="http://schemas.microsoft.com/office/drawing/2014/main" id="{C2D0F0C8-446D-4DCB-A324-6DF505BC9F26}"/>
                    </a:ext>
                  </a:extLst>
                </p:cNvPr>
                <p:cNvSpPr>
                  <a:spLocks noChangeAspect="1" noEditPoints="1"/>
                </p:cNvSpPr>
                <p:nvPr/>
              </p:nvSpPr>
              <p:spPr bwMode="auto">
                <a:xfrm>
                  <a:off x="3684582" y="2054049"/>
                  <a:ext cx="351275" cy="36576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grpSp>
          <p:grpSp>
            <p:nvGrpSpPr>
              <p:cNvPr id="79" name="Group 78">
                <a:extLst>
                  <a:ext uri="{FF2B5EF4-FFF2-40B4-BE49-F238E27FC236}">
                    <a16:creationId xmlns:a16="http://schemas.microsoft.com/office/drawing/2014/main" id="{D76AF2C4-C7E6-472A-B83F-4B2719A4FCF4}"/>
                  </a:ext>
                </a:extLst>
              </p:cNvPr>
              <p:cNvGrpSpPr/>
              <p:nvPr/>
            </p:nvGrpSpPr>
            <p:grpSpPr>
              <a:xfrm>
                <a:off x="6552600" y="2054049"/>
                <a:ext cx="351275" cy="1037202"/>
                <a:chOff x="3684582" y="2054049"/>
                <a:chExt cx="351275" cy="1037202"/>
              </a:xfrm>
            </p:grpSpPr>
            <p:sp>
              <p:nvSpPr>
                <p:cNvPr id="86" name="server" title="Icon of a server tower">
                  <a:extLst>
                    <a:ext uri="{FF2B5EF4-FFF2-40B4-BE49-F238E27FC236}">
                      <a16:creationId xmlns:a16="http://schemas.microsoft.com/office/drawing/2014/main" id="{4027CF1C-7EB2-43F0-813F-F06512FADA16}"/>
                    </a:ext>
                  </a:extLst>
                </p:cNvPr>
                <p:cNvSpPr>
                  <a:spLocks noChangeAspect="1" noEditPoints="1"/>
                </p:cNvSpPr>
                <p:nvPr/>
              </p:nvSpPr>
              <p:spPr bwMode="auto">
                <a:xfrm>
                  <a:off x="3729931" y="2597941"/>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87" name="network" title="Icon of a device or computer network">
                  <a:extLst>
                    <a:ext uri="{FF2B5EF4-FFF2-40B4-BE49-F238E27FC236}">
                      <a16:creationId xmlns:a16="http://schemas.microsoft.com/office/drawing/2014/main" id="{78708C1F-693F-4C88-8C03-D545979D14CA}"/>
                    </a:ext>
                  </a:extLst>
                </p:cNvPr>
                <p:cNvSpPr>
                  <a:spLocks noChangeAspect="1" noEditPoints="1"/>
                </p:cNvSpPr>
                <p:nvPr/>
              </p:nvSpPr>
              <p:spPr bwMode="auto">
                <a:xfrm>
                  <a:off x="3684582" y="2054049"/>
                  <a:ext cx="351275" cy="36576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grpSp>
          <p:grpSp>
            <p:nvGrpSpPr>
              <p:cNvPr id="80" name="Group 79">
                <a:extLst>
                  <a:ext uri="{FF2B5EF4-FFF2-40B4-BE49-F238E27FC236}">
                    <a16:creationId xmlns:a16="http://schemas.microsoft.com/office/drawing/2014/main" id="{4A0B240E-C299-49FA-AB4C-47652CBEAAA9}"/>
                  </a:ext>
                </a:extLst>
              </p:cNvPr>
              <p:cNvGrpSpPr/>
              <p:nvPr/>
            </p:nvGrpSpPr>
            <p:grpSpPr>
              <a:xfrm>
                <a:off x="7432368" y="2054049"/>
                <a:ext cx="351275" cy="1037202"/>
                <a:chOff x="3684582" y="2054049"/>
                <a:chExt cx="351275" cy="1037202"/>
              </a:xfrm>
            </p:grpSpPr>
            <p:sp>
              <p:nvSpPr>
                <p:cNvPr id="84" name="server" title="Icon of a server tower">
                  <a:extLst>
                    <a:ext uri="{FF2B5EF4-FFF2-40B4-BE49-F238E27FC236}">
                      <a16:creationId xmlns:a16="http://schemas.microsoft.com/office/drawing/2014/main" id="{04993F2A-EAA5-4D3B-B09B-DD2F866F278B}"/>
                    </a:ext>
                  </a:extLst>
                </p:cNvPr>
                <p:cNvSpPr>
                  <a:spLocks noChangeAspect="1" noEditPoints="1"/>
                </p:cNvSpPr>
                <p:nvPr/>
              </p:nvSpPr>
              <p:spPr bwMode="auto">
                <a:xfrm>
                  <a:off x="3729931" y="2597941"/>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85" name="network" title="Icon of a device or computer network">
                  <a:extLst>
                    <a:ext uri="{FF2B5EF4-FFF2-40B4-BE49-F238E27FC236}">
                      <a16:creationId xmlns:a16="http://schemas.microsoft.com/office/drawing/2014/main" id="{E0AE5040-E2D7-4C98-8112-94D38D2A99D9}"/>
                    </a:ext>
                  </a:extLst>
                </p:cNvPr>
                <p:cNvSpPr>
                  <a:spLocks noChangeAspect="1" noEditPoints="1"/>
                </p:cNvSpPr>
                <p:nvPr/>
              </p:nvSpPr>
              <p:spPr bwMode="auto">
                <a:xfrm>
                  <a:off x="3684582" y="2054049"/>
                  <a:ext cx="351275" cy="36576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grpSp>
          <p:grpSp>
            <p:nvGrpSpPr>
              <p:cNvPr id="81" name="Group 80">
                <a:extLst>
                  <a:ext uri="{FF2B5EF4-FFF2-40B4-BE49-F238E27FC236}">
                    <a16:creationId xmlns:a16="http://schemas.microsoft.com/office/drawing/2014/main" id="{D67C478E-682B-475F-97D1-EB43632409FF}"/>
                  </a:ext>
                </a:extLst>
              </p:cNvPr>
              <p:cNvGrpSpPr/>
              <p:nvPr/>
            </p:nvGrpSpPr>
            <p:grpSpPr>
              <a:xfrm>
                <a:off x="8413994" y="2054049"/>
                <a:ext cx="351275" cy="1037202"/>
                <a:chOff x="3684582" y="2054049"/>
                <a:chExt cx="351275" cy="1037202"/>
              </a:xfrm>
            </p:grpSpPr>
            <p:sp>
              <p:nvSpPr>
                <p:cNvPr id="82" name="server" title="Icon of a server tower">
                  <a:extLst>
                    <a:ext uri="{FF2B5EF4-FFF2-40B4-BE49-F238E27FC236}">
                      <a16:creationId xmlns:a16="http://schemas.microsoft.com/office/drawing/2014/main" id="{29D6B254-24B6-4CF7-AC02-ECEC0EBFD098}"/>
                    </a:ext>
                  </a:extLst>
                </p:cNvPr>
                <p:cNvSpPr>
                  <a:spLocks noChangeAspect="1" noEditPoints="1"/>
                </p:cNvSpPr>
                <p:nvPr/>
              </p:nvSpPr>
              <p:spPr bwMode="auto">
                <a:xfrm>
                  <a:off x="3729931" y="2597941"/>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83" name="network" title="Icon of a device or computer network">
                  <a:extLst>
                    <a:ext uri="{FF2B5EF4-FFF2-40B4-BE49-F238E27FC236}">
                      <a16:creationId xmlns:a16="http://schemas.microsoft.com/office/drawing/2014/main" id="{D91E6667-6FB1-406D-B23C-92451DAA1291}"/>
                    </a:ext>
                  </a:extLst>
                </p:cNvPr>
                <p:cNvSpPr>
                  <a:spLocks noChangeAspect="1" noEditPoints="1"/>
                </p:cNvSpPr>
                <p:nvPr/>
              </p:nvSpPr>
              <p:spPr bwMode="auto">
                <a:xfrm>
                  <a:off x="3684582" y="2054049"/>
                  <a:ext cx="351275" cy="365760"/>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grpSp>
        </p:grpSp>
        <p:grpSp>
          <p:nvGrpSpPr>
            <p:cNvPr id="59" name="Group 58">
              <a:extLst>
                <a:ext uri="{FF2B5EF4-FFF2-40B4-BE49-F238E27FC236}">
                  <a16:creationId xmlns:a16="http://schemas.microsoft.com/office/drawing/2014/main" id="{CDA6F610-038C-42C2-902C-74F40F1C622B}"/>
                </a:ext>
              </a:extLst>
            </p:cNvPr>
            <p:cNvGrpSpPr/>
            <p:nvPr/>
          </p:nvGrpSpPr>
          <p:grpSpPr>
            <a:xfrm>
              <a:off x="3865892" y="4875410"/>
              <a:ext cx="4979534" cy="873808"/>
              <a:chOff x="3930634" y="4877611"/>
              <a:chExt cx="4979534" cy="873808"/>
            </a:xfrm>
          </p:grpSpPr>
          <p:grpSp>
            <p:nvGrpSpPr>
              <p:cNvPr id="63" name="SMB Network">
                <a:extLst>
                  <a:ext uri="{FF2B5EF4-FFF2-40B4-BE49-F238E27FC236}">
                    <a16:creationId xmlns:a16="http://schemas.microsoft.com/office/drawing/2014/main" id="{2832DA38-1E27-43C2-A09A-ED13CA364A99}"/>
                  </a:ext>
                </a:extLst>
              </p:cNvPr>
              <p:cNvGrpSpPr/>
              <p:nvPr/>
            </p:nvGrpSpPr>
            <p:grpSpPr>
              <a:xfrm>
                <a:off x="3930634" y="4877611"/>
                <a:ext cx="4029227" cy="873808"/>
                <a:chOff x="2201203" y="5379946"/>
                <a:chExt cx="4029227" cy="873808"/>
              </a:xfrm>
            </p:grpSpPr>
            <p:sp>
              <p:nvSpPr>
                <p:cNvPr id="73" name="network_3" title="Icon of a server connected to a network">
                  <a:extLst>
                    <a:ext uri="{FF2B5EF4-FFF2-40B4-BE49-F238E27FC236}">
                      <a16:creationId xmlns:a16="http://schemas.microsoft.com/office/drawing/2014/main" id="{05CDA558-2B9F-498B-B37E-B67F4DE203B4}"/>
                    </a:ext>
                  </a:extLst>
                </p:cNvPr>
                <p:cNvSpPr>
                  <a:spLocks noChangeAspect="1" noEditPoints="1"/>
                </p:cNvSpPr>
                <p:nvPr/>
              </p:nvSpPr>
              <p:spPr bwMode="auto">
                <a:xfrm>
                  <a:off x="2201203"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74" name="network_3" title="Icon of a server connected to a network">
                  <a:extLst>
                    <a:ext uri="{FF2B5EF4-FFF2-40B4-BE49-F238E27FC236}">
                      <a16:creationId xmlns:a16="http://schemas.microsoft.com/office/drawing/2014/main" id="{0E10DF70-6509-4592-B591-723FC1EF0736}"/>
                    </a:ext>
                  </a:extLst>
                </p:cNvPr>
                <p:cNvSpPr>
                  <a:spLocks noChangeAspect="1" noEditPoints="1"/>
                </p:cNvSpPr>
                <p:nvPr/>
              </p:nvSpPr>
              <p:spPr bwMode="auto">
                <a:xfrm>
                  <a:off x="3828243"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75" name="network_3" title="Icon of a server connected to a network">
                  <a:extLst>
                    <a:ext uri="{FF2B5EF4-FFF2-40B4-BE49-F238E27FC236}">
                      <a16:creationId xmlns:a16="http://schemas.microsoft.com/office/drawing/2014/main" id="{51215222-1148-4D93-83C7-995BEF63B55F}"/>
                    </a:ext>
                  </a:extLst>
                </p:cNvPr>
                <p:cNvSpPr>
                  <a:spLocks noChangeAspect="1" noEditPoints="1"/>
                </p:cNvSpPr>
                <p:nvPr/>
              </p:nvSpPr>
              <p:spPr bwMode="auto">
                <a:xfrm>
                  <a:off x="5388394"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noFill/>
                  </a:endParaRPr>
                </a:p>
              </p:txBody>
            </p:sp>
          </p:grpSp>
          <p:grpSp>
            <p:nvGrpSpPr>
              <p:cNvPr id="64" name="Group 63">
                <a:extLst>
                  <a:ext uri="{FF2B5EF4-FFF2-40B4-BE49-F238E27FC236}">
                    <a16:creationId xmlns:a16="http://schemas.microsoft.com/office/drawing/2014/main" id="{433B658F-CAE8-4F95-BD44-7B5AAF0DAFB0}"/>
                  </a:ext>
                </a:extLst>
              </p:cNvPr>
              <p:cNvGrpSpPr/>
              <p:nvPr/>
            </p:nvGrpSpPr>
            <p:grpSpPr>
              <a:xfrm>
                <a:off x="7959861" y="5137573"/>
                <a:ext cx="950307" cy="411480"/>
                <a:chOff x="8209238" y="5137573"/>
                <a:chExt cx="950307" cy="411480"/>
              </a:xfrm>
            </p:grpSpPr>
            <p:pic>
              <p:nvPicPr>
                <p:cNvPr id="71" name="Graphic 70">
                  <a:extLst>
                    <a:ext uri="{FF2B5EF4-FFF2-40B4-BE49-F238E27FC236}">
                      <a16:creationId xmlns:a16="http://schemas.microsoft.com/office/drawing/2014/main" id="{7689900C-6A51-4A40-B611-B857B64F0C0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5160" y="5137573"/>
                  <a:ext cx="464385" cy="411480"/>
                </a:xfrm>
                <a:prstGeom prst="rect">
                  <a:avLst/>
                </a:prstGeom>
              </p:spPr>
            </p:pic>
            <p:pic>
              <p:nvPicPr>
                <p:cNvPr id="72" name="Graphic 71">
                  <a:extLst>
                    <a:ext uri="{FF2B5EF4-FFF2-40B4-BE49-F238E27FC236}">
                      <a16:creationId xmlns:a16="http://schemas.microsoft.com/office/drawing/2014/main" id="{F7C216BA-5868-46AD-9525-A5B3D4357B9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9238" y="5137573"/>
                  <a:ext cx="464385" cy="411480"/>
                </a:xfrm>
                <a:prstGeom prst="rect">
                  <a:avLst/>
                </a:prstGeom>
              </p:spPr>
            </p:pic>
          </p:grpSp>
          <p:grpSp>
            <p:nvGrpSpPr>
              <p:cNvPr id="65" name="Group 64">
                <a:extLst>
                  <a:ext uri="{FF2B5EF4-FFF2-40B4-BE49-F238E27FC236}">
                    <a16:creationId xmlns:a16="http://schemas.microsoft.com/office/drawing/2014/main" id="{45A399E6-C24E-449E-9152-5E2215008EE2}"/>
                  </a:ext>
                </a:extLst>
              </p:cNvPr>
              <p:cNvGrpSpPr/>
              <p:nvPr/>
            </p:nvGrpSpPr>
            <p:grpSpPr>
              <a:xfrm>
                <a:off x="6283614" y="5137573"/>
                <a:ext cx="950307" cy="411480"/>
                <a:chOff x="8209238" y="5137573"/>
                <a:chExt cx="950307" cy="411480"/>
              </a:xfrm>
            </p:grpSpPr>
            <p:pic>
              <p:nvPicPr>
                <p:cNvPr id="69" name="Graphic 68">
                  <a:extLst>
                    <a:ext uri="{FF2B5EF4-FFF2-40B4-BE49-F238E27FC236}">
                      <a16:creationId xmlns:a16="http://schemas.microsoft.com/office/drawing/2014/main" id="{BD638A93-DE55-4458-A57B-81B098287B6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5160" y="5137573"/>
                  <a:ext cx="464385" cy="411480"/>
                </a:xfrm>
                <a:prstGeom prst="rect">
                  <a:avLst/>
                </a:prstGeom>
              </p:spPr>
            </p:pic>
            <p:pic>
              <p:nvPicPr>
                <p:cNvPr id="70" name="Graphic 69">
                  <a:extLst>
                    <a:ext uri="{FF2B5EF4-FFF2-40B4-BE49-F238E27FC236}">
                      <a16:creationId xmlns:a16="http://schemas.microsoft.com/office/drawing/2014/main" id="{CA7FB371-E41E-4B8B-855B-B6CD214834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9238" y="5137573"/>
                  <a:ext cx="464385" cy="411480"/>
                </a:xfrm>
                <a:prstGeom prst="rect">
                  <a:avLst/>
                </a:prstGeom>
              </p:spPr>
            </p:pic>
          </p:grpSp>
          <p:grpSp>
            <p:nvGrpSpPr>
              <p:cNvPr id="66" name="Group 65">
                <a:extLst>
                  <a:ext uri="{FF2B5EF4-FFF2-40B4-BE49-F238E27FC236}">
                    <a16:creationId xmlns:a16="http://schemas.microsoft.com/office/drawing/2014/main" id="{947E3AC1-E70A-457E-9E0E-3BD4C3FCDDF0}"/>
                  </a:ext>
                </a:extLst>
              </p:cNvPr>
              <p:cNvGrpSpPr/>
              <p:nvPr/>
            </p:nvGrpSpPr>
            <p:grpSpPr>
              <a:xfrm>
                <a:off x="4607367" y="5108775"/>
                <a:ext cx="950307" cy="411480"/>
                <a:chOff x="8209238" y="5137573"/>
                <a:chExt cx="950307" cy="411480"/>
              </a:xfrm>
            </p:grpSpPr>
            <p:pic>
              <p:nvPicPr>
                <p:cNvPr id="67" name="Graphic 66">
                  <a:extLst>
                    <a:ext uri="{FF2B5EF4-FFF2-40B4-BE49-F238E27FC236}">
                      <a16:creationId xmlns:a16="http://schemas.microsoft.com/office/drawing/2014/main" id="{4685A50F-43C5-46AF-97E0-07EF2E0E762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95160" y="5137573"/>
                  <a:ext cx="464385" cy="411480"/>
                </a:xfrm>
                <a:prstGeom prst="rect">
                  <a:avLst/>
                </a:prstGeom>
              </p:spPr>
            </p:pic>
            <p:pic>
              <p:nvPicPr>
                <p:cNvPr id="68" name="Graphic 67">
                  <a:extLst>
                    <a:ext uri="{FF2B5EF4-FFF2-40B4-BE49-F238E27FC236}">
                      <a16:creationId xmlns:a16="http://schemas.microsoft.com/office/drawing/2014/main" id="{ECD6D92D-DD4E-4B8E-8262-1066767C63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9238" y="5137573"/>
                  <a:ext cx="464385" cy="411480"/>
                </a:xfrm>
                <a:prstGeom prst="rect">
                  <a:avLst/>
                </a:prstGeom>
              </p:spPr>
            </p:pic>
          </p:grpSp>
        </p:grpSp>
        <p:sp>
          <p:nvSpPr>
            <p:cNvPr id="60" name="TextBox 59">
              <a:extLst>
                <a:ext uri="{FF2B5EF4-FFF2-40B4-BE49-F238E27FC236}">
                  <a16:creationId xmlns:a16="http://schemas.microsoft.com/office/drawing/2014/main" id="{BBBBE99C-C83A-4130-86A4-269424B9B63C}"/>
                </a:ext>
              </a:extLst>
            </p:cNvPr>
            <p:cNvSpPr txBox="1"/>
            <p:nvPr/>
          </p:nvSpPr>
          <p:spPr>
            <a:xfrm>
              <a:off x="5166882" y="3931418"/>
              <a:ext cx="2856635"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SMB storage fabric</a:t>
              </a:r>
            </a:p>
          </p:txBody>
        </p:sp>
        <p:sp>
          <p:nvSpPr>
            <p:cNvPr id="61" name="TextBox 60">
              <a:extLst>
                <a:ext uri="{FF2B5EF4-FFF2-40B4-BE49-F238E27FC236}">
                  <a16:creationId xmlns:a16="http://schemas.microsoft.com/office/drawing/2014/main" id="{E7E1D2DE-653F-4261-AB3C-8C808B687E8A}"/>
                </a:ext>
              </a:extLst>
            </p:cNvPr>
            <p:cNvSpPr txBox="1"/>
            <p:nvPr/>
          </p:nvSpPr>
          <p:spPr>
            <a:xfrm>
              <a:off x="5232210" y="1576813"/>
              <a:ext cx="2355250"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Hyper – V cluster</a:t>
              </a:r>
            </a:p>
          </p:txBody>
        </p:sp>
        <p:sp>
          <p:nvSpPr>
            <p:cNvPr id="62" name="Rectangle 61">
              <a:extLst>
                <a:ext uri="{FF2B5EF4-FFF2-40B4-BE49-F238E27FC236}">
                  <a16:creationId xmlns:a16="http://schemas.microsoft.com/office/drawing/2014/main" id="{C9F35B86-A998-4257-8BD0-8FF9E8831F69}"/>
                </a:ext>
              </a:extLst>
            </p:cNvPr>
            <p:cNvSpPr/>
            <p:nvPr/>
          </p:nvSpPr>
          <p:spPr>
            <a:xfrm>
              <a:off x="4069188" y="6003686"/>
              <a:ext cx="5052024" cy="341632"/>
            </a:xfrm>
            <a:prstGeom prst="rect">
              <a:avLst/>
            </a:prstGeom>
          </p:spPr>
          <p:txBody>
            <a:bodyPr wrap="none">
              <a:spAutoFit/>
            </a:bodyPr>
            <a:lstStyle/>
            <a:p>
              <a:pPr>
                <a:lnSpc>
                  <a:spcPct val="90000"/>
                </a:lnSpc>
                <a:spcAft>
                  <a:spcPts val="600"/>
                </a:spcAft>
              </a:pPr>
              <a:r>
                <a:rPr lang="en-US" dirty="0">
                  <a:gradFill>
                    <a:gsLst>
                      <a:gs pos="2917">
                        <a:schemeClr val="tx1"/>
                      </a:gs>
                      <a:gs pos="30000">
                        <a:schemeClr val="tx1"/>
                      </a:gs>
                    </a:gsLst>
                    <a:lin ang="5400000" scaled="0"/>
                  </a:gradFill>
                </a:rPr>
                <a:t>Storage Spaces Direct with Scale out File Server </a:t>
              </a:r>
            </a:p>
          </p:txBody>
        </p:sp>
      </p:grpSp>
    </p:spTree>
    <p:extLst>
      <p:ext uri="{BB962C8B-B14F-4D97-AF65-F5344CB8AC3E}">
        <p14:creationId xmlns:p14="http://schemas.microsoft.com/office/powerpoint/2010/main" val="98635052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855BE0F-6085-4713-A11D-25F7417A0EF2}"/>
              </a:ext>
            </a:extLst>
          </p:cNvPr>
          <p:cNvSpPr>
            <a:spLocks noGrp="1"/>
          </p:cNvSpPr>
          <p:nvPr>
            <p:ph type="title"/>
          </p:nvPr>
        </p:nvSpPr>
        <p:spPr/>
        <p:txBody>
          <a:bodyPr wrap="square" anchor="t">
            <a:normAutofit/>
          </a:bodyPr>
          <a:lstStyle/>
          <a:p>
            <a:r>
              <a:rPr lang="en-IN" dirty="0"/>
              <a:t>Overview of Storage Spaces Direct (3 of 3)</a:t>
            </a:r>
          </a:p>
        </p:txBody>
      </p:sp>
      <p:sp>
        <p:nvSpPr>
          <p:cNvPr id="6" name="Content Placeholder 5">
            <a:extLst>
              <a:ext uri="{FF2B5EF4-FFF2-40B4-BE49-F238E27FC236}">
                <a16:creationId xmlns:a16="http://schemas.microsoft.com/office/drawing/2014/main" id="{775EB464-5630-4A46-A6C2-13AE8985E8A4}"/>
              </a:ext>
            </a:extLst>
          </p:cNvPr>
          <p:cNvSpPr>
            <a:spLocks noGrp="1"/>
          </p:cNvSpPr>
          <p:nvPr>
            <p:ph sz="quarter" idx="10"/>
          </p:nvPr>
        </p:nvSpPr>
        <p:spPr>
          <a:xfrm>
            <a:off x="465138" y="1463675"/>
            <a:ext cx="3711390" cy="5081588"/>
          </a:xfrm>
        </p:spPr>
        <p:txBody>
          <a:bodyPr/>
          <a:lstStyle/>
          <a:p>
            <a:r>
              <a:rPr lang="en-US" dirty="0"/>
              <a:t>Hyper-converged Storage Spaces Direct scenario</a:t>
            </a:r>
          </a:p>
          <a:p>
            <a:endParaRPr lang="en-US" dirty="0"/>
          </a:p>
        </p:txBody>
      </p:sp>
      <p:grpSp>
        <p:nvGrpSpPr>
          <p:cNvPr id="66" name="Group 65" descr="A conceptual diagram of a hyper-converged solution using Storage Spaces Direct, with six layers—Layer 1 is a one-cluster solution that manages both computer (that is, Hyper-V) and storage (that is, Storage Spaces Direct); layer 2 depicts two storage icons to illustrate Clustered Shared Volumes (CSV) with a Resilient File System (ReFS);  starting with four connected physical servers each with four physical disks; layer 3 has Storage Spaces; layer 4 is Storage Pools; layer 5 is the Software Storage Bus layer and the layer 6 is SMB network.">
            <a:extLst>
              <a:ext uri="{FF2B5EF4-FFF2-40B4-BE49-F238E27FC236}">
                <a16:creationId xmlns:a16="http://schemas.microsoft.com/office/drawing/2014/main" id="{2CC0219B-F914-4815-BEF5-A8F715B8DE96}"/>
              </a:ext>
            </a:extLst>
          </p:cNvPr>
          <p:cNvGrpSpPr/>
          <p:nvPr/>
        </p:nvGrpSpPr>
        <p:grpSpPr>
          <a:xfrm>
            <a:off x="4889861" y="1495494"/>
            <a:ext cx="6779957" cy="5243492"/>
            <a:chOff x="2364377" y="1640634"/>
            <a:chExt cx="6779957" cy="5243492"/>
          </a:xfrm>
        </p:grpSpPr>
        <p:grpSp>
          <p:nvGrpSpPr>
            <p:cNvPr id="67" name="Group 66">
              <a:extLst>
                <a:ext uri="{FF2B5EF4-FFF2-40B4-BE49-F238E27FC236}">
                  <a16:creationId xmlns:a16="http://schemas.microsoft.com/office/drawing/2014/main" id="{03863F95-1B14-4683-B530-9F7355EC5FC9}"/>
                </a:ext>
              </a:extLst>
            </p:cNvPr>
            <p:cNvGrpSpPr/>
            <p:nvPr/>
          </p:nvGrpSpPr>
          <p:grpSpPr>
            <a:xfrm>
              <a:off x="5655115" y="2430633"/>
              <a:ext cx="2253081" cy="326879"/>
              <a:chOff x="5092556" y="2444510"/>
              <a:chExt cx="2253081" cy="326879"/>
            </a:xfrm>
          </p:grpSpPr>
          <p:sp>
            <p:nvSpPr>
              <p:cNvPr id="126" name="network" title="Icon of a device or computer network">
                <a:extLst>
                  <a:ext uri="{FF2B5EF4-FFF2-40B4-BE49-F238E27FC236}">
                    <a16:creationId xmlns:a16="http://schemas.microsoft.com/office/drawing/2014/main" id="{83DFFBB0-25B9-4C17-80E2-32CF54182C5B}"/>
                  </a:ext>
                </a:extLst>
              </p:cNvPr>
              <p:cNvSpPr>
                <a:spLocks noChangeAspect="1" noEditPoints="1"/>
              </p:cNvSpPr>
              <p:nvPr/>
            </p:nvSpPr>
            <p:spPr bwMode="auto">
              <a:xfrm>
                <a:off x="7036848" y="2444510"/>
                <a:ext cx="308789" cy="321522"/>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sp>
            <p:nvSpPr>
              <p:cNvPr id="127" name="network" title="Icon of a device or computer network">
                <a:extLst>
                  <a:ext uri="{FF2B5EF4-FFF2-40B4-BE49-F238E27FC236}">
                    <a16:creationId xmlns:a16="http://schemas.microsoft.com/office/drawing/2014/main" id="{CF163342-608B-400C-A798-545BE88567A3}"/>
                  </a:ext>
                </a:extLst>
              </p:cNvPr>
              <p:cNvSpPr>
                <a:spLocks noChangeAspect="1" noEditPoints="1"/>
              </p:cNvSpPr>
              <p:nvPr/>
            </p:nvSpPr>
            <p:spPr bwMode="auto">
              <a:xfrm>
                <a:off x="5092556" y="2449867"/>
                <a:ext cx="308789" cy="321522"/>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sp>
            <p:nvSpPr>
              <p:cNvPr id="128" name="network" title="Icon of a device or computer network">
                <a:extLst>
                  <a:ext uri="{FF2B5EF4-FFF2-40B4-BE49-F238E27FC236}">
                    <a16:creationId xmlns:a16="http://schemas.microsoft.com/office/drawing/2014/main" id="{09BE6F7A-E170-4ADF-BAF0-D2DB103CD0F6}"/>
                  </a:ext>
                </a:extLst>
              </p:cNvPr>
              <p:cNvSpPr>
                <a:spLocks noChangeAspect="1" noEditPoints="1"/>
              </p:cNvSpPr>
              <p:nvPr/>
            </p:nvSpPr>
            <p:spPr bwMode="auto">
              <a:xfrm>
                <a:off x="5477941" y="2449867"/>
                <a:ext cx="308789" cy="321522"/>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sp>
            <p:nvSpPr>
              <p:cNvPr id="129" name="network" title="Icon of a device or computer network">
                <a:extLst>
                  <a:ext uri="{FF2B5EF4-FFF2-40B4-BE49-F238E27FC236}">
                    <a16:creationId xmlns:a16="http://schemas.microsoft.com/office/drawing/2014/main" id="{CB8B6F16-0CEE-443F-958B-24FEDAF1157F}"/>
                  </a:ext>
                </a:extLst>
              </p:cNvPr>
              <p:cNvSpPr>
                <a:spLocks noChangeAspect="1" noEditPoints="1"/>
              </p:cNvSpPr>
              <p:nvPr/>
            </p:nvSpPr>
            <p:spPr bwMode="auto">
              <a:xfrm>
                <a:off x="5879909" y="2444510"/>
                <a:ext cx="308789" cy="321522"/>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sp>
            <p:nvSpPr>
              <p:cNvPr id="130" name="network" title="Icon of a device or computer network">
                <a:extLst>
                  <a:ext uri="{FF2B5EF4-FFF2-40B4-BE49-F238E27FC236}">
                    <a16:creationId xmlns:a16="http://schemas.microsoft.com/office/drawing/2014/main" id="{35D66541-E27A-4814-A4FF-360912BF4975}"/>
                  </a:ext>
                </a:extLst>
              </p:cNvPr>
              <p:cNvSpPr>
                <a:spLocks noChangeAspect="1" noEditPoints="1"/>
              </p:cNvSpPr>
              <p:nvPr/>
            </p:nvSpPr>
            <p:spPr bwMode="auto">
              <a:xfrm>
                <a:off x="6265294" y="2444510"/>
                <a:ext cx="308789" cy="321522"/>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sp>
            <p:nvSpPr>
              <p:cNvPr id="131" name="network" title="Icon of a device or computer network">
                <a:extLst>
                  <a:ext uri="{FF2B5EF4-FFF2-40B4-BE49-F238E27FC236}">
                    <a16:creationId xmlns:a16="http://schemas.microsoft.com/office/drawing/2014/main" id="{8A5D4DAA-3355-43E4-B100-6ADEE2AA1F35}"/>
                  </a:ext>
                </a:extLst>
              </p:cNvPr>
              <p:cNvSpPr>
                <a:spLocks noChangeAspect="1" noEditPoints="1"/>
              </p:cNvSpPr>
              <p:nvPr/>
            </p:nvSpPr>
            <p:spPr bwMode="auto">
              <a:xfrm>
                <a:off x="6651463" y="2444510"/>
                <a:ext cx="308789" cy="321522"/>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p>
            </p:txBody>
          </p:sp>
        </p:grpSp>
        <p:grpSp>
          <p:nvGrpSpPr>
            <p:cNvPr id="70" name="Group 69">
              <a:extLst>
                <a:ext uri="{FF2B5EF4-FFF2-40B4-BE49-F238E27FC236}">
                  <a16:creationId xmlns:a16="http://schemas.microsoft.com/office/drawing/2014/main" id="{AF7D5695-CF15-4171-9C57-7419AEB026D3}"/>
                </a:ext>
              </a:extLst>
            </p:cNvPr>
            <p:cNvGrpSpPr/>
            <p:nvPr/>
          </p:nvGrpSpPr>
          <p:grpSpPr>
            <a:xfrm>
              <a:off x="5645238" y="3063009"/>
              <a:ext cx="847051" cy="343277"/>
              <a:chOff x="5945685" y="3063009"/>
              <a:chExt cx="847051" cy="343277"/>
            </a:xfrm>
          </p:grpSpPr>
          <p:sp>
            <p:nvSpPr>
              <p:cNvPr id="124" name="StorageOptical_E958" title="Icon of a hard disk">
                <a:extLst>
                  <a:ext uri="{FF2B5EF4-FFF2-40B4-BE49-F238E27FC236}">
                    <a16:creationId xmlns:a16="http://schemas.microsoft.com/office/drawing/2014/main" id="{EE87C60A-1019-487F-8D39-712BF0734976}"/>
                  </a:ext>
                </a:extLst>
              </p:cNvPr>
              <p:cNvSpPr>
                <a:spLocks noChangeAspect="1" noEditPoints="1"/>
              </p:cNvSpPr>
              <p:nvPr/>
            </p:nvSpPr>
            <p:spPr bwMode="auto">
              <a:xfrm flipH="1" flipV="1">
                <a:off x="6449542" y="3063009"/>
                <a:ext cx="343194" cy="343277"/>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StorageOptical_E958" title="Icon of a hard disk">
                <a:extLst>
                  <a:ext uri="{FF2B5EF4-FFF2-40B4-BE49-F238E27FC236}">
                    <a16:creationId xmlns:a16="http://schemas.microsoft.com/office/drawing/2014/main" id="{4C61CECC-140C-4D83-A779-8AA02ACF5D81}"/>
                  </a:ext>
                </a:extLst>
              </p:cNvPr>
              <p:cNvSpPr>
                <a:spLocks noChangeAspect="1" noEditPoints="1"/>
              </p:cNvSpPr>
              <p:nvPr/>
            </p:nvSpPr>
            <p:spPr bwMode="auto">
              <a:xfrm flipH="1" flipV="1">
                <a:off x="5945685" y="3063009"/>
                <a:ext cx="343194" cy="343277"/>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1" name="TextBox 70">
              <a:extLst>
                <a:ext uri="{FF2B5EF4-FFF2-40B4-BE49-F238E27FC236}">
                  <a16:creationId xmlns:a16="http://schemas.microsoft.com/office/drawing/2014/main" id="{C06752A0-5DDC-4881-922B-6741040811C5}"/>
                </a:ext>
              </a:extLst>
            </p:cNvPr>
            <p:cNvSpPr txBox="1"/>
            <p:nvPr/>
          </p:nvSpPr>
          <p:spPr>
            <a:xfrm>
              <a:off x="6941288" y="3004683"/>
              <a:ext cx="1782246"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c:\Cluster storage</a:t>
              </a:r>
            </a:p>
          </p:txBody>
        </p:sp>
        <p:grpSp>
          <p:nvGrpSpPr>
            <p:cNvPr id="72" name="Group 71">
              <a:extLst>
                <a:ext uri="{FF2B5EF4-FFF2-40B4-BE49-F238E27FC236}">
                  <a16:creationId xmlns:a16="http://schemas.microsoft.com/office/drawing/2014/main" id="{60BA7BA2-AD0A-42D3-85F3-2049FB4A6921}"/>
                </a:ext>
              </a:extLst>
            </p:cNvPr>
            <p:cNvGrpSpPr/>
            <p:nvPr/>
          </p:nvGrpSpPr>
          <p:grpSpPr>
            <a:xfrm>
              <a:off x="5609214" y="3753487"/>
              <a:ext cx="1729439" cy="464845"/>
              <a:chOff x="5934985" y="3753776"/>
              <a:chExt cx="1729439" cy="464845"/>
            </a:xfrm>
          </p:grpSpPr>
          <p:pic>
            <p:nvPicPr>
              <p:cNvPr id="121" name="Graphic 120">
                <a:extLst>
                  <a:ext uri="{FF2B5EF4-FFF2-40B4-BE49-F238E27FC236}">
                    <a16:creationId xmlns:a16="http://schemas.microsoft.com/office/drawing/2014/main" id="{38683E78-8DAE-44DC-9BC2-055A65946BB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34985" y="3753776"/>
                <a:ext cx="521299" cy="461910"/>
              </a:xfrm>
              <a:prstGeom prst="rect">
                <a:avLst/>
              </a:prstGeom>
            </p:spPr>
          </p:pic>
          <p:pic>
            <p:nvPicPr>
              <p:cNvPr id="122" name="Graphic 121">
                <a:extLst>
                  <a:ext uri="{FF2B5EF4-FFF2-40B4-BE49-F238E27FC236}">
                    <a16:creationId xmlns:a16="http://schemas.microsoft.com/office/drawing/2014/main" id="{74D0D199-6638-4D36-AEC2-BBF1A292BCF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1594" y="3756711"/>
                <a:ext cx="521299" cy="461910"/>
              </a:xfrm>
              <a:prstGeom prst="rect">
                <a:avLst/>
              </a:prstGeom>
            </p:spPr>
          </p:pic>
          <p:pic>
            <p:nvPicPr>
              <p:cNvPr id="123" name="Graphic 122">
                <a:extLst>
                  <a:ext uri="{FF2B5EF4-FFF2-40B4-BE49-F238E27FC236}">
                    <a16:creationId xmlns:a16="http://schemas.microsoft.com/office/drawing/2014/main" id="{76E929A3-55BC-4975-AEED-1C2838C4F07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3125" y="3753776"/>
                <a:ext cx="521299" cy="461910"/>
              </a:xfrm>
              <a:prstGeom prst="rect">
                <a:avLst/>
              </a:prstGeom>
            </p:spPr>
          </p:pic>
        </p:grpSp>
        <p:sp>
          <p:nvSpPr>
            <p:cNvPr id="73" name="Rectangle 72">
              <a:extLst>
                <a:ext uri="{FF2B5EF4-FFF2-40B4-BE49-F238E27FC236}">
                  <a16:creationId xmlns:a16="http://schemas.microsoft.com/office/drawing/2014/main" id="{5BD7061A-2865-459D-AAEA-856E57F3DEB0}"/>
                </a:ext>
              </a:extLst>
            </p:cNvPr>
            <p:cNvSpPr/>
            <p:nvPr/>
          </p:nvSpPr>
          <p:spPr>
            <a:xfrm>
              <a:off x="2503452" y="1811347"/>
              <a:ext cx="2583084" cy="374846"/>
            </a:xfrm>
            <a:prstGeom prst="rect">
              <a:avLst/>
            </a:prstGeom>
          </p:spPr>
          <p:txBody>
            <a:bodyPr wrap="square">
              <a:spAutoFit/>
            </a:bodyPr>
            <a:lstStyle/>
            <a:p>
              <a:pPr>
                <a:defRPr/>
              </a:pPr>
              <a:r>
                <a:rPr lang="en-US" sz="1836" kern="0" dirty="0">
                  <a:solidFill>
                    <a:sysClr val="windowText" lastClr="000000"/>
                  </a:solidFill>
                  <a:latin typeface="Segoe UI" pitchFamily="34" charset="0"/>
                  <a:cs typeface="Segoe UI" pitchFamily="34" charset="0"/>
                </a:rPr>
                <a:t>Hyper-converged stack</a:t>
              </a:r>
              <a:endParaRPr lang="en-IN" sz="1836" kern="0" dirty="0">
                <a:solidFill>
                  <a:sysClr val="windowText" lastClr="000000"/>
                </a:solidFill>
                <a:latin typeface="Segoe UI" pitchFamily="34" charset="0"/>
                <a:cs typeface="Segoe UI" pitchFamily="34" charset="0"/>
              </a:endParaRPr>
            </a:p>
          </p:txBody>
        </p:sp>
        <p:sp>
          <p:nvSpPr>
            <p:cNvPr id="74" name="Rectangle 73">
              <a:extLst>
                <a:ext uri="{FF2B5EF4-FFF2-40B4-BE49-F238E27FC236}">
                  <a16:creationId xmlns:a16="http://schemas.microsoft.com/office/drawing/2014/main" id="{F08A9186-6575-4F26-96DA-2701150139BF}"/>
                </a:ext>
              </a:extLst>
            </p:cNvPr>
            <p:cNvSpPr/>
            <p:nvPr/>
          </p:nvSpPr>
          <p:spPr>
            <a:xfrm>
              <a:off x="4869976" y="5770245"/>
              <a:ext cx="1701906" cy="338554"/>
            </a:xfrm>
            <a:prstGeom prst="rect">
              <a:avLst/>
            </a:prstGeom>
          </p:spPr>
          <p:txBody>
            <a:bodyPr wrap="square">
              <a:spAutoFit/>
            </a:bodyPr>
            <a:lstStyle/>
            <a:p>
              <a:pPr lvl="0">
                <a:defRPr/>
              </a:pPr>
              <a:r>
                <a:rPr lang="en-US" sz="1600" kern="0" dirty="0">
                  <a:solidFill>
                    <a:sysClr val="windowText" lastClr="000000"/>
                  </a:solidFill>
                  <a:latin typeface="Segoe UI" pitchFamily="34" charset="0"/>
                  <a:cs typeface="Segoe UI" pitchFamily="34" charset="0"/>
                </a:rPr>
                <a:t>SMB network</a:t>
              </a:r>
              <a:endParaRPr lang="en-IN" sz="1600" kern="0" dirty="0">
                <a:solidFill>
                  <a:sysClr val="windowText" lastClr="000000"/>
                </a:solidFill>
                <a:latin typeface="Segoe UI" pitchFamily="34" charset="0"/>
                <a:cs typeface="Segoe UI" pitchFamily="34" charset="0"/>
              </a:endParaRPr>
            </a:p>
          </p:txBody>
        </p:sp>
        <p:sp>
          <p:nvSpPr>
            <p:cNvPr id="75" name="Virtual disks text">
              <a:extLst>
                <a:ext uri="{FF2B5EF4-FFF2-40B4-BE49-F238E27FC236}">
                  <a16:creationId xmlns:a16="http://schemas.microsoft.com/office/drawing/2014/main" id="{B79B2DB4-CC86-491E-B64D-36ECF9CE9EA7}"/>
                </a:ext>
              </a:extLst>
            </p:cNvPr>
            <p:cNvSpPr txBox="1"/>
            <p:nvPr/>
          </p:nvSpPr>
          <p:spPr>
            <a:xfrm>
              <a:off x="7287423" y="3735295"/>
              <a:ext cx="1856911" cy="5170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Virtual</a:t>
              </a:r>
              <a:r>
                <a:rPr lang="en-US" sz="1600" dirty="0">
                  <a:gradFill>
                    <a:gsLst>
                      <a:gs pos="2917">
                        <a:schemeClr val="tx1"/>
                      </a:gs>
                      <a:gs pos="30000">
                        <a:schemeClr val="tx1"/>
                      </a:gs>
                    </a:gsLst>
                    <a:lin ang="5400000" scaled="0"/>
                  </a:gradFill>
                </a:rPr>
                <a:t> disks</a:t>
              </a:r>
            </a:p>
          </p:txBody>
        </p:sp>
        <p:sp>
          <p:nvSpPr>
            <p:cNvPr id="76" name="storage pools text">
              <a:extLst>
                <a:ext uri="{FF2B5EF4-FFF2-40B4-BE49-F238E27FC236}">
                  <a16:creationId xmlns:a16="http://schemas.microsoft.com/office/drawing/2014/main" id="{CE27C75A-9090-436E-B1BB-F892E1014C62}"/>
                </a:ext>
              </a:extLst>
            </p:cNvPr>
            <p:cNvSpPr txBox="1"/>
            <p:nvPr/>
          </p:nvSpPr>
          <p:spPr>
            <a:xfrm>
              <a:off x="4849667" y="4637100"/>
              <a:ext cx="2040392"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Storage Pools</a:t>
              </a:r>
            </a:p>
          </p:txBody>
        </p:sp>
        <p:sp>
          <p:nvSpPr>
            <p:cNvPr id="77" name="Rectangle 76">
              <a:extLst>
                <a:ext uri="{FF2B5EF4-FFF2-40B4-BE49-F238E27FC236}">
                  <a16:creationId xmlns:a16="http://schemas.microsoft.com/office/drawing/2014/main" id="{1F3DFB07-717D-444C-9220-DA99A0F00024}"/>
                </a:ext>
              </a:extLst>
            </p:cNvPr>
            <p:cNvSpPr/>
            <p:nvPr/>
          </p:nvSpPr>
          <p:spPr bwMode="auto">
            <a:xfrm>
              <a:off x="2546857" y="4480759"/>
              <a:ext cx="6257937" cy="740828"/>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8" name="storage pools">
              <a:extLst>
                <a:ext uri="{FF2B5EF4-FFF2-40B4-BE49-F238E27FC236}">
                  <a16:creationId xmlns:a16="http://schemas.microsoft.com/office/drawing/2014/main" id="{893C2ED4-49AF-48F2-A6E3-2D7B6577EBC9}"/>
                </a:ext>
              </a:extLst>
            </p:cNvPr>
            <p:cNvGrpSpPr/>
            <p:nvPr/>
          </p:nvGrpSpPr>
          <p:grpSpPr>
            <a:xfrm>
              <a:off x="3663207" y="4617359"/>
              <a:ext cx="3984685" cy="507572"/>
              <a:chOff x="3663207" y="4617359"/>
              <a:chExt cx="3984685" cy="507572"/>
            </a:xfrm>
          </p:grpSpPr>
          <p:sp>
            <p:nvSpPr>
              <p:cNvPr id="115" name="server" title="Icon of a server tower">
                <a:extLst>
                  <a:ext uri="{FF2B5EF4-FFF2-40B4-BE49-F238E27FC236}">
                    <a16:creationId xmlns:a16="http://schemas.microsoft.com/office/drawing/2014/main" id="{FD96ED8E-1793-4888-8B56-1FEF68BA809B}"/>
                  </a:ext>
                </a:extLst>
              </p:cNvPr>
              <p:cNvSpPr>
                <a:spLocks noChangeAspect="1" noEditPoints="1"/>
              </p:cNvSpPr>
              <p:nvPr/>
            </p:nvSpPr>
            <p:spPr bwMode="auto">
              <a:xfrm>
                <a:off x="6639451" y="4619224"/>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16" name="server" title="Icon of a server tower">
                <a:extLst>
                  <a:ext uri="{FF2B5EF4-FFF2-40B4-BE49-F238E27FC236}">
                    <a16:creationId xmlns:a16="http://schemas.microsoft.com/office/drawing/2014/main" id="{A22C9CB5-BBDD-4C99-B363-729BB303047F}"/>
                  </a:ext>
                </a:extLst>
              </p:cNvPr>
              <p:cNvSpPr>
                <a:spLocks noChangeAspect="1" noEditPoints="1"/>
              </p:cNvSpPr>
              <p:nvPr/>
            </p:nvSpPr>
            <p:spPr bwMode="auto">
              <a:xfrm>
                <a:off x="7006751" y="4619224"/>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117" name="server" title="Icon of a server tower">
                <a:extLst>
                  <a:ext uri="{FF2B5EF4-FFF2-40B4-BE49-F238E27FC236}">
                    <a16:creationId xmlns:a16="http://schemas.microsoft.com/office/drawing/2014/main" id="{1AB3210E-F88E-45AF-9341-FDFCF946DD72}"/>
                  </a:ext>
                </a:extLst>
              </p:cNvPr>
              <p:cNvSpPr>
                <a:spLocks noChangeAspect="1" noEditPoints="1"/>
              </p:cNvSpPr>
              <p:nvPr/>
            </p:nvSpPr>
            <p:spPr bwMode="auto">
              <a:xfrm>
                <a:off x="4024885" y="4619224"/>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18" name="server" title="Icon of a server tower">
                <a:extLst>
                  <a:ext uri="{FF2B5EF4-FFF2-40B4-BE49-F238E27FC236}">
                    <a16:creationId xmlns:a16="http://schemas.microsoft.com/office/drawing/2014/main" id="{F738A759-9960-4231-836F-1F02D604E69D}"/>
                  </a:ext>
                </a:extLst>
              </p:cNvPr>
              <p:cNvSpPr>
                <a:spLocks noChangeAspect="1" noEditPoints="1"/>
              </p:cNvSpPr>
              <p:nvPr/>
            </p:nvSpPr>
            <p:spPr bwMode="auto">
              <a:xfrm>
                <a:off x="4392185" y="4619224"/>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sp>
            <p:nvSpPr>
              <p:cNvPr id="119" name="server" title="Icon of a server tower">
                <a:extLst>
                  <a:ext uri="{FF2B5EF4-FFF2-40B4-BE49-F238E27FC236}">
                    <a16:creationId xmlns:a16="http://schemas.microsoft.com/office/drawing/2014/main" id="{8E4544B8-DDB1-4B40-AA7A-D556C2621DCC}"/>
                  </a:ext>
                </a:extLst>
              </p:cNvPr>
              <p:cNvSpPr>
                <a:spLocks noChangeAspect="1" noEditPoints="1"/>
              </p:cNvSpPr>
              <p:nvPr/>
            </p:nvSpPr>
            <p:spPr bwMode="auto">
              <a:xfrm>
                <a:off x="3663207" y="4617359"/>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20" name="server" title="Icon of a server tower">
                <a:extLst>
                  <a:ext uri="{FF2B5EF4-FFF2-40B4-BE49-F238E27FC236}">
                    <a16:creationId xmlns:a16="http://schemas.microsoft.com/office/drawing/2014/main" id="{25A91FF6-4D6E-411B-8E2D-D970EE864F33}"/>
                  </a:ext>
                </a:extLst>
              </p:cNvPr>
              <p:cNvSpPr>
                <a:spLocks noChangeAspect="1" noEditPoints="1"/>
              </p:cNvSpPr>
              <p:nvPr/>
            </p:nvSpPr>
            <p:spPr bwMode="auto">
              <a:xfrm>
                <a:off x="7387313" y="4631621"/>
                <a:ext cx="260579" cy="493310"/>
              </a:xfrm>
              <a:custGeom>
                <a:avLst/>
                <a:gdLst>
                  <a:gd name="T0" fmla="*/ 131 w 131"/>
                  <a:gd name="T1" fmla="*/ 117 h 248"/>
                  <a:gd name="T2" fmla="*/ 131 w 131"/>
                  <a:gd name="T3" fmla="*/ 248 h 248"/>
                  <a:gd name="T4" fmla="*/ 0 w 131"/>
                  <a:gd name="T5" fmla="*/ 248 h 248"/>
                  <a:gd name="T6" fmla="*/ 0 w 131"/>
                  <a:gd name="T7" fmla="*/ 0 h 248"/>
                  <a:gd name="T8" fmla="*/ 131 w 131"/>
                  <a:gd name="T9" fmla="*/ 0 h 248"/>
                  <a:gd name="T10" fmla="*/ 131 w 131"/>
                  <a:gd name="T11" fmla="*/ 117 h 248"/>
                  <a:gd name="T12" fmla="*/ 28 w 131"/>
                  <a:gd name="T13" fmla="*/ 40 h 248"/>
                  <a:gd name="T14" fmla="*/ 102 w 131"/>
                  <a:gd name="T15" fmla="*/ 40 h 248"/>
                  <a:gd name="T16" fmla="*/ 28 w 131"/>
                  <a:gd name="T17" fmla="*/ 170 h 248"/>
                  <a:gd name="T18" fmla="*/ 102 w 131"/>
                  <a:gd name="T19" fmla="*/ 170 h 248"/>
                  <a:gd name="T20" fmla="*/ 28 w 131"/>
                  <a:gd name="T21" fmla="*/ 207 h 248"/>
                  <a:gd name="T22" fmla="*/ 102 w 131"/>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248">
                    <a:moveTo>
                      <a:pt x="131" y="117"/>
                    </a:moveTo>
                    <a:lnTo>
                      <a:pt x="131" y="248"/>
                    </a:lnTo>
                    <a:lnTo>
                      <a:pt x="0" y="248"/>
                    </a:lnTo>
                    <a:lnTo>
                      <a:pt x="0" y="0"/>
                    </a:lnTo>
                    <a:lnTo>
                      <a:pt x="131" y="0"/>
                    </a:lnTo>
                    <a:lnTo>
                      <a:pt x="131" y="117"/>
                    </a:lnTo>
                    <a:moveTo>
                      <a:pt x="28" y="40"/>
                    </a:moveTo>
                    <a:lnTo>
                      <a:pt x="102" y="40"/>
                    </a:lnTo>
                    <a:moveTo>
                      <a:pt x="28" y="170"/>
                    </a:moveTo>
                    <a:lnTo>
                      <a:pt x="102" y="170"/>
                    </a:lnTo>
                    <a:moveTo>
                      <a:pt x="28" y="207"/>
                    </a:moveTo>
                    <a:lnTo>
                      <a:pt x="102" y="20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aseline="-25000" dirty="0">
                  <a:gradFill>
                    <a:gsLst>
                      <a:gs pos="0">
                        <a:srgbClr val="505050"/>
                      </a:gs>
                      <a:gs pos="100000">
                        <a:srgbClr val="505050"/>
                      </a:gs>
                    </a:gsLst>
                  </a:gradFill>
                </a:endParaRPr>
              </a:p>
            </p:txBody>
          </p:sp>
        </p:grpSp>
        <p:grpSp>
          <p:nvGrpSpPr>
            <p:cNvPr id="79" name="SMB Network">
              <a:extLst>
                <a:ext uri="{FF2B5EF4-FFF2-40B4-BE49-F238E27FC236}">
                  <a16:creationId xmlns:a16="http://schemas.microsoft.com/office/drawing/2014/main" id="{AE10019E-14F7-4853-A27A-BD0CFA04DC35}"/>
                </a:ext>
              </a:extLst>
            </p:cNvPr>
            <p:cNvGrpSpPr/>
            <p:nvPr/>
          </p:nvGrpSpPr>
          <p:grpSpPr>
            <a:xfrm>
              <a:off x="2997815" y="6102036"/>
              <a:ext cx="4864053" cy="589472"/>
              <a:chOff x="1924007" y="5379946"/>
              <a:chExt cx="7210260" cy="873808"/>
            </a:xfrm>
          </p:grpSpPr>
          <p:cxnSp>
            <p:nvCxnSpPr>
              <p:cNvPr id="110" name="Straight Connector 109">
                <a:extLst>
                  <a:ext uri="{FF2B5EF4-FFF2-40B4-BE49-F238E27FC236}">
                    <a16:creationId xmlns:a16="http://schemas.microsoft.com/office/drawing/2014/main" id="{BF6A4C0F-E731-4F27-9FF8-124FC71BC828}"/>
                  </a:ext>
                </a:extLst>
              </p:cNvPr>
              <p:cNvCxnSpPr>
                <a:cxnSpLocks/>
                <a:stCxn id="111" idx="12"/>
                <a:endCxn id="113" idx="13"/>
              </p:cNvCxnSpPr>
              <p:nvPr/>
            </p:nvCxnSpPr>
            <p:spPr>
              <a:xfrm>
                <a:off x="2541500" y="6188452"/>
                <a:ext cx="6592767"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1" name="network_3" title="Icon of a server connected to a network">
                <a:extLst>
                  <a:ext uri="{FF2B5EF4-FFF2-40B4-BE49-F238E27FC236}">
                    <a16:creationId xmlns:a16="http://schemas.microsoft.com/office/drawing/2014/main" id="{BE074492-2D0E-42E6-A46F-36DA06E5DC6A}"/>
                  </a:ext>
                </a:extLst>
              </p:cNvPr>
              <p:cNvSpPr>
                <a:spLocks noChangeAspect="1" noEditPoints="1"/>
              </p:cNvSpPr>
              <p:nvPr/>
            </p:nvSpPr>
            <p:spPr bwMode="auto">
              <a:xfrm>
                <a:off x="1924007"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12" name="network_3" title="Icon of a server connected to a network">
                <a:extLst>
                  <a:ext uri="{FF2B5EF4-FFF2-40B4-BE49-F238E27FC236}">
                    <a16:creationId xmlns:a16="http://schemas.microsoft.com/office/drawing/2014/main" id="{AD31B26E-3DE7-44A5-A853-20F4724A5EE2}"/>
                  </a:ext>
                </a:extLst>
              </p:cNvPr>
              <p:cNvSpPr>
                <a:spLocks noChangeAspect="1" noEditPoints="1"/>
              </p:cNvSpPr>
              <p:nvPr/>
            </p:nvSpPr>
            <p:spPr bwMode="auto">
              <a:xfrm>
                <a:off x="3948517"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13" name="network_3" title="Icon of a server connected to a network">
                <a:extLst>
                  <a:ext uri="{FF2B5EF4-FFF2-40B4-BE49-F238E27FC236}">
                    <a16:creationId xmlns:a16="http://schemas.microsoft.com/office/drawing/2014/main" id="{46F6F4ED-2A47-485D-8F8B-6C057D481E7B}"/>
                  </a:ext>
                </a:extLst>
              </p:cNvPr>
              <p:cNvSpPr>
                <a:spLocks noChangeAspect="1" noEditPoints="1"/>
              </p:cNvSpPr>
              <p:nvPr/>
            </p:nvSpPr>
            <p:spPr bwMode="auto">
              <a:xfrm>
                <a:off x="8292231"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p>
            </p:txBody>
          </p:sp>
          <p:sp>
            <p:nvSpPr>
              <p:cNvPr id="114" name="network_3" title="Icon of a server connected to a network">
                <a:extLst>
                  <a:ext uri="{FF2B5EF4-FFF2-40B4-BE49-F238E27FC236}">
                    <a16:creationId xmlns:a16="http://schemas.microsoft.com/office/drawing/2014/main" id="{10A9FF77-20D1-4C6E-866D-D368A00C5CB0}"/>
                  </a:ext>
                </a:extLst>
              </p:cNvPr>
              <p:cNvSpPr>
                <a:spLocks noChangeAspect="1" noEditPoints="1"/>
              </p:cNvSpPr>
              <p:nvPr/>
            </p:nvSpPr>
            <p:spPr bwMode="auto">
              <a:xfrm>
                <a:off x="6287723" y="5379946"/>
                <a:ext cx="842036" cy="873808"/>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solidFill>
                <a:schemeClr val="bg2"/>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400" dirty="0">
                  <a:noFill/>
                </a:endParaRPr>
              </a:p>
            </p:txBody>
          </p:sp>
        </p:grpSp>
        <p:grpSp>
          <p:nvGrpSpPr>
            <p:cNvPr id="80" name="SMB disks">
              <a:extLst>
                <a:ext uri="{FF2B5EF4-FFF2-40B4-BE49-F238E27FC236}">
                  <a16:creationId xmlns:a16="http://schemas.microsoft.com/office/drawing/2014/main" id="{A9858C53-4030-4685-8A01-9C7E21100E1F}"/>
                </a:ext>
              </a:extLst>
            </p:cNvPr>
            <p:cNvGrpSpPr/>
            <p:nvPr/>
          </p:nvGrpSpPr>
          <p:grpSpPr>
            <a:xfrm>
              <a:off x="3492354" y="6183135"/>
              <a:ext cx="5035870" cy="300514"/>
              <a:chOff x="3492354" y="6183135"/>
              <a:chExt cx="5035870" cy="300514"/>
            </a:xfrm>
          </p:grpSpPr>
          <p:pic>
            <p:nvPicPr>
              <p:cNvPr id="94" name="Graphic 93">
                <a:extLst>
                  <a:ext uri="{FF2B5EF4-FFF2-40B4-BE49-F238E27FC236}">
                    <a16:creationId xmlns:a16="http://schemas.microsoft.com/office/drawing/2014/main" id="{F2BAA7ED-58BA-491D-8AF8-D493A9B5B45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84456" y="6189958"/>
                <a:ext cx="331451" cy="293691"/>
              </a:xfrm>
              <a:prstGeom prst="rect">
                <a:avLst/>
              </a:prstGeom>
            </p:spPr>
          </p:pic>
          <p:pic>
            <p:nvPicPr>
              <p:cNvPr id="103" name="Graphic 102">
                <a:extLst>
                  <a:ext uri="{FF2B5EF4-FFF2-40B4-BE49-F238E27FC236}">
                    <a16:creationId xmlns:a16="http://schemas.microsoft.com/office/drawing/2014/main" id="{EBE8A84A-DF5D-4E3E-AF71-7D22A996BE5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92354" y="6189958"/>
                <a:ext cx="331451" cy="293691"/>
              </a:xfrm>
              <a:prstGeom prst="rect">
                <a:avLst/>
              </a:prstGeom>
            </p:spPr>
          </p:pic>
          <p:pic>
            <p:nvPicPr>
              <p:cNvPr id="104" name="Graphic 103">
                <a:extLst>
                  <a:ext uri="{FF2B5EF4-FFF2-40B4-BE49-F238E27FC236}">
                    <a16:creationId xmlns:a16="http://schemas.microsoft.com/office/drawing/2014/main" id="{398ECC7A-6321-45B8-A333-656E3B6536B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77180" y="6183135"/>
                <a:ext cx="331451" cy="293691"/>
              </a:xfrm>
              <a:prstGeom prst="rect">
                <a:avLst/>
              </a:prstGeom>
            </p:spPr>
          </p:pic>
          <p:pic>
            <p:nvPicPr>
              <p:cNvPr id="105" name="Graphic 104">
                <a:extLst>
                  <a:ext uri="{FF2B5EF4-FFF2-40B4-BE49-F238E27FC236}">
                    <a16:creationId xmlns:a16="http://schemas.microsoft.com/office/drawing/2014/main" id="{F341CC1A-07D4-4587-92E8-25AA8358C12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85078" y="6183135"/>
                <a:ext cx="331451" cy="293691"/>
              </a:xfrm>
              <a:prstGeom prst="rect">
                <a:avLst/>
              </a:prstGeom>
            </p:spPr>
          </p:pic>
          <p:pic>
            <p:nvPicPr>
              <p:cNvPr id="106" name="Graphic 105">
                <a:extLst>
                  <a:ext uri="{FF2B5EF4-FFF2-40B4-BE49-F238E27FC236}">
                    <a16:creationId xmlns:a16="http://schemas.microsoft.com/office/drawing/2014/main" id="{7057DFA1-E9B5-473A-BDE7-B77B6B5E51B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37383" y="6185018"/>
                <a:ext cx="331451" cy="293691"/>
              </a:xfrm>
              <a:prstGeom prst="rect">
                <a:avLst/>
              </a:prstGeom>
            </p:spPr>
          </p:pic>
          <p:pic>
            <p:nvPicPr>
              <p:cNvPr id="107" name="Graphic 106">
                <a:extLst>
                  <a:ext uri="{FF2B5EF4-FFF2-40B4-BE49-F238E27FC236}">
                    <a16:creationId xmlns:a16="http://schemas.microsoft.com/office/drawing/2014/main" id="{ABFA6B4E-B92E-4864-8F55-4A41B31E66F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45281" y="6185018"/>
                <a:ext cx="331451" cy="293691"/>
              </a:xfrm>
              <a:prstGeom prst="rect">
                <a:avLst/>
              </a:prstGeom>
            </p:spPr>
          </p:pic>
          <p:pic>
            <p:nvPicPr>
              <p:cNvPr id="108" name="Graphic 107">
                <a:extLst>
                  <a:ext uri="{FF2B5EF4-FFF2-40B4-BE49-F238E27FC236}">
                    <a16:creationId xmlns:a16="http://schemas.microsoft.com/office/drawing/2014/main" id="{612CD2DB-619C-40C9-A593-FE181AE0FFC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96773" y="6183135"/>
                <a:ext cx="331451" cy="293691"/>
              </a:xfrm>
              <a:prstGeom prst="rect">
                <a:avLst/>
              </a:prstGeom>
            </p:spPr>
          </p:pic>
          <p:pic>
            <p:nvPicPr>
              <p:cNvPr id="109" name="Graphic 108">
                <a:extLst>
                  <a:ext uri="{FF2B5EF4-FFF2-40B4-BE49-F238E27FC236}">
                    <a16:creationId xmlns:a16="http://schemas.microsoft.com/office/drawing/2014/main" id="{C8A986DA-98CF-4FA5-9FEA-C5232BB002B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4671" y="6183135"/>
                <a:ext cx="331451" cy="293691"/>
              </a:xfrm>
              <a:prstGeom prst="rect">
                <a:avLst/>
              </a:prstGeom>
            </p:spPr>
          </p:pic>
        </p:grpSp>
        <p:sp>
          <p:nvSpPr>
            <p:cNvPr id="81" name="storage spaces text">
              <a:extLst>
                <a:ext uri="{FF2B5EF4-FFF2-40B4-BE49-F238E27FC236}">
                  <a16:creationId xmlns:a16="http://schemas.microsoft.com/office/drawing/2014/main" id="{D49A2988-781D-403F-A865-4A292DEEEBC5}"/>
                </a:ext>
              </a:extLst>
            </p:cNvPr>
            <p:cNvSpPr txBox="1"/>
            <p:nvPr/>
          </p:nvSpPr>
          <p:spPr>
            <a:xfrm>
              <a:off x="2578926" y="3725909"/>
              <a:ext cx="215128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Storage spaces</a:t>
              </a:r>
            </a:p>
          </p:txBody>
        </p:sp>
        <p:sp>
          <p:nvSpPr>
            <p:cNvPr id="82" name="CSVs text">
              <a:extLst>
                <a:ext uri="{FF2B5EF4-FFF2-40B4-BE49-F238E27FC236}">
                  <a16:creationId xmlns:a16="http://schemas.microsoft.com/office/drawing/2014/main" id="{8BC977E7-1B9F-49DE-94D2-DCC229EF2CBA}"/>
                </a:ext>
              </a:extLst>
            </p:cNvPr>
            <p:cNvSpPr txBox="1"/>
            <p:nvPr/>
          </p:nvSpPr>
          <p:spPr>
            <a:xfrm>
              <a:off x="2560226" y="3016134"/>
              <a:ext cx="224297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CSVs </a:t>
              </a:r>
              <a:r>
                <a:rPr lang="en-US" sz="1400" dirty="0" err="1">
                  <a:gradFill>
                    <a:gsLst>
                      <a:gs pos="2917">
                        <a:schemeClr val="tx1"/>
                      </a:gs>
                      <a:gs pos="30000">
                        <a:schemeClr val="tx1"/>
                      </a:gs>
                    </a:gsLst>
                    <a:lin ang="5400000" scaled="0"/>
                  </a:gradFill>
                </a:rPr>
                <a:t>ReFS</a:t>
              </a:r>
              <a:r>
                <a:rPr lang="en-US" sz="1400" dirty="0">
                  <a:gradFill>
                    <a:gsLst>
                      <a:gs pos="2917">
                        <a:schemeClr val="tx1"/>
                      </a:gs>
                      <a:gs pos="30000">
                        <a:schemeClr val="tx1"/>
                      </a:gs>
                    </a:gsLst>
                    <a:lin ang="5400000" scaled="0"/>
                  </a:gradFill>
                </a:rPr>
                <a:t> file system</a:t>
              </a:r>
            </a:p>
          </p:txBody>
        </p:sp>
        <p:sp>
          <p:nvSpPr>
            <p:cNvPr id="83" name="Hyper V VMS text">
              <a:extLst>
                <a:ext uri="{FF2B5EF4-FFF2-40B4-BE49-F238E27FC236}">
                  <a16:creationId xmlns:a16="http://schemas.microsoft.com/office/drawing/2014/main" id="{23E841B6-C201-437F-A6DF-5B9B20D4CD92}"/>
                </a:ext>
              </a:extLst>
            </p:cNvPr>
            <p:cNvSpPr txBox="1"/>
            <p:nvPr/>
          </p:nvSpPr>
          <p:spPr>
            <a:xfrm>
              <a:off x="2547405" y="2344334"/>
              <a:ext cx="224297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Hyper-V VMs</a:t>
              </a:r>
            </a:p>
          </p:txBody>
        </p:sp>
        <p:sp>
          <p:nvSpPr>
            <p:cNvPr id="84" name="Rectangle 83">
              <a:extLst>
                <a:ext uri="{FF2B5EF4-FFF2-40B4-BE49-F238E27FC236}">
                  <a16:creationId xmlns:a16="http://schemas.microsoft.com/office/drawing/2014/main" id="{313DC6AF-F27A-43EB-9A6C-2F9A75EBD2E1}"/>
                </a:ext>
              </a:extLst>
            </p:cNvPr>
            <p:cNvSpPr/>
            <p:nvPr/>
          </p:nvSpPr>
          <p:spPr bwMode="auto">
            <a:xfrm>
              <a:off x="2560226" y="2299140"/>
              <a:ext cx="6257937" cy="547976"/>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A930EFA8-A2C8-4121-8EA8-BBF8556FD0EF}"/>
                </a:ext>
              </a:extLst>
            </p:cNvPr>
            <p:cNvSpPr/>
            <p:nvPr/>
          </p:nvSpPr>
          <p:spPr bwMode="auto">
            <a:xfrm>
              <a:off x="2573595" y="2956316"/>
              <a:ext cx="6257937" cy="558430"/>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a:extLst>
                <a:ext uri="{FF2B5EF4-FFF2-40B4-BE49-F238E27FC236}">
                  <a16:creationId xmlns:a16="http://schemas.microsoft.com/office/drawing/2014/main" id="{E40F288A-35D4-46AF-A975-97DE2080C798}"/>
                </a:ext>
              </a:extLst>
            </p:cNvPr>
            <p:cNvSpPr/>
            <p:nvPr/>
          </p:nvSpPr>
          <p:spPr bwMode="auto">
            <a:xfrm>
              <a:off x="2560226" y="3638545"/>
              <a:ext cx="6257937" cy="674608"/>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spftware storage bus text">
              <a:extLst>
                <a:ext uri="{FF2B5EF4-FFF2-40B4-BE49-F238E27FC236}">
                  <a16:creationId xmlns:a16="http://schemas.microsoft.com/office/drawing/2014/main" id="{C98B1162-4D48-4F1E-B4B4-DD5A4CA83A82}"/>
                </a:ext>
              </a:extLst>
            </p:cNvPr>
            <p:cNvSpPr txBox="1"/>
            <p:nvPr/>
          </p:nvSpPr>
          <p:spPr>
            <a:xfrm>
              <a:off x="4584876" y="5295487"/>
              <a:ext cx="2242977"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Software Storage Bus</a:t>
              </a:r>
            </a:p>
          </p:txBody>
        </p:sp>
        <p:sp>
          <p:nvSpPr>
            <p:cNvPr id="88" name="Rectangle 87">
              <a:extLst>
                <a:ext uri="{FF2B5EF4-FFF2-40B4-BE49-F238E27FC236}">
                  <a16:creationId xmlns:a16="http://schemas.microsoft.com/office/drawing/2014/main" id="{319DD338-2D37-4AD9-99F9-9E35A9760347}"/>
                </a:ext>
              </a:extLst>
            </p:cNvPr>
            <p:cNvSpPr/>
            <p:nvPr/>
          </p:nvSpPr>
          <p:spPr bwMode="auto">
            <a:xfrm>
              <a:off x="2546856" y="5309810"/>
              <a:ext cx="6257937" cy="402454"/>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B7B07F14-ABA9-495B-A1D5-3973B4E601CA}"/>
                </a:ext>
              </a:extLst>
            </p:cNvPr>
            <p:cNvSpPr/>
            <p:nvPr/>
          </p:nvSpPr>
          <p:spPr bwMode="auto">
            <a:xfrm>
              <a:off x="2364377" y="1640634"/>
              <a:ext cx="6675120" cy="5243492"/>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solidFill>
                    <a:schemeClr val="tx1"/>
                  </a:solidFill>
                </a:ln>
                <a:noFill/>
                <a:ea typeface="Segoe UI" pitchFamily="34" charset="0"/>
                <a:cs typeface="Segoe UI" pitchFamily="34" charset="0"/>
              </a:endParaRPr>
            </a:p>
          </p:txBody>
        </p:sp>
      </p:grpSp>
    </p:spTree>
    <p:extLst>
      <p:ext uri="{BB962C8B-B14F-4D97-AF65-F5344CB8AC3E}">
        <p14:creationId xmlns:p14="http://schemas.microsoft.com/office/powerpoint/2010/main" val="6998304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98" y="1883423"/>
            <a:ext cx="5540478" cy="1828800"/>
          </a:xfrm>
        </p:spPr>
        <p:txBody>
          <a:bodyPr vert="horz" wrap="square" lIns="0" tIns="0" rIns="91440" bIns="182880" rtlCol="0" anchor="b">
            <a:noAutofit/>
          </a:bodyPr>
          <a:lstStyle/>
          <a:p>
            <a:r>
              <a:rPr lang="en-US" dirty="0"/>
              <a:t>Demonstration: Configure Storage Spaces Direct</a:t>
            </a:r>
          </a:p>
        </p:txBody>
      </p:sp>
      <p:sp>
        <p:nvSpPr>
          <p:cNvPr id="3" name="Subtitle 2">
            <a:extLst>
              <a:ext uri="{FF2B5EF4-FFF2-40B4-BE49-F238E27FC236}">
                <a16:creationId xmlns:a16="http://schemas.microsoft.com/office/drawing/2014/main" id="{1364BB44-DFA0-4590-86E3-2A293168AB2F}"/>
              </a:ext>
            </a:extLst>
          </p:cNvPr>
          <p:cNvSpPr>
            <a:spLocks noGrp="1"/>
          </p:cNvSpPr>
          <p:nvPr>
            <p:ph type="subTitle" idx="1"/>
          </p:nvPr>
        </p:nvSpPr>
        <p:spPr>
          <a:xfrm>
            <a:off x="355813" y="3999292"/>
            <a:ext cx="5541264" cy="1688724"/>
          </a:xfrm>
        </p:spPr>
        <p:txBody>
          <a:bodyPr vert="horz" lIns="0" tIns="0" rIns="91440" bIns="45720" rtlCol="0">
            <a:noAutofit/>
          </a:bodyPr>
          <a:lstStyle/>
          <a:p>
            <a:r>
              <a:rPr lang="en-US" dirty="0"/>
              <a:t>Install the Windows Server roles and features for Failover Clustering</a:t>
            </a:r>
          </a:p>
          <a:p>
            <a:r>
              <a:rPr lang="en-US" dirty="0"/>
              <a:t>Validate cluster configuration and create a cluster</a:t>
            </a:r>
          </a:p>
          <a:p>
            <a:r>
              <a:rPr lang="en-US" dirty="0"/>
              <a:t>Enable the Storage Spaces Direct feature, create a storage pool, virtual disk, file server, and file share</a:t>
            </a:r>
          </a:p>
          <a:p>
            <a:r>
              <a:rPr lang="en-US" dirty="0"/>
              <a:t>Test high availability for the storage</a:t>
            </a:r>
          </a:p>
          <a:p>
            <a:endParaRPr lang="en-US" dirty="0"/>
          </a:p>
        </p:txBody>
      </p:sp>
    </p:spTree>
    <p:custDataLst>
      <p:tags r:id="rId1"/>
    </p:custDataLst>
    <p:extLst>
      <p:ext uri="{BB962C8B-B14F-4D97-AF65-F5344CB8AC3E}">
        <p14:creationId xmlns:p14="http://schemas.microsoft.com/office/powerpoint/2010/main" val="423736828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91440" bIns="182880" rtlCol="0" anchor="b">
            <a:noAutofit/>
          </a:bodyPr>
          <a:lstStyle/>
          <a:p>
            <a:r>
              <a:rPr lang="en-US" dirty="0"/>
              <a:t>Demonstration: Configure Storage Spaces Direct (2 of 3)</a:t>
            </a:r>
          </a:p>
        </p:txBody>
      </p:sp>
      <p:sp>
        <p:nvSpPr>
          <p:cNvPr id="3" name="Subtitle 2">
            <a:extLst>
              <a:ext uri="{FF2B5EF4-FFF2-40B4-BE49-F238E27FC236}">
                <a16:creationId xmlns:a16="http://schemas.microsoft.com/office/drawing/2014/main" id="{1364BB44-DFA0-4590-86E3-2A293168AB2F}"/>
              </a:ext>
            </a:extLst>
          </p:cNvPr>
          <p:cNvSpPr>
            <a:spLocks noGrp="1"/>
          </p:cNvSpPr>
          <p:nvPr>
            <p:ph sz="quarter" idx="10"/>
          </p:nvPr>
        </p:nvSpPr>
        <p:spPr/>
        <p:txBody>
          <a:bodyPr vert="horz" lIns="0" tIns="0" rIns="91440" bIns="45720" rtlCol="0">
            <a:noAutofit/>
          </a:bodyPr>
          <a:lstStyle/>
          <a:p>
            <a:r>
              <a:rPr lang="en-US" dirty="0"/>
              <a:t>Install the Windows Server roles and features for Failover Clustering</a:t>
            </a:r>
          </a:p>
          <a:p>
            <a:r>
              <a:rPr lang="en-US" dirty="0"/>
              <a:t>Validate cluster configuration and create a cluster</a:t>
            </a:r>
          </a:p>
          <a:p>
            <a:r>
              <a:rPr lang="en-US" dirty="0"/>
              <a:t>Enable the Storage Spaces Direct feature, create a storage pool, virtual disk, file server, and file share</a:t>
            </a:r>
          </a:p>
          <a:p>
            <a:r>
              <a:rPr lang="en-US" dirty="0"/>
              <a:t>Test high availability for the storage</a:t>
            </a:r>
          </a:p>
          <a:p>
            <a:endParaRPr lang="en-US" dirty="0"/>
          </a:p>
        </p:txBody>
      </p:sp>
    </p:spTree>
    <p:custDataLst>
      <p:tags r:id="rId1"/>
    </p:custDataLst>
    <p:extLst>
      <p:ext uri="{BB962C8B-B14F-4D97-AF65-F5344CB8AC3E}">
        <p14:creationId xmlns:p14="http://schemas.microsoft.com/office/powerpoint/2010/main" val="2738412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91440" bIns="182880" rtlCol="0" anchor="b">
            <a:noAutofit/>
          </a:bodyPr>
          <a:lstStyle/>
          <a:p>
            <a:r>
              <a:rPr lang="en-US" dirty="0"/>
              <a:t>Demonstration: Configure Storage Spaces Direct (3 of 3)</a:t>
            </a:r>
          </a:p>
        </p:txBody>
      </p:sp>
      <p:sp>
        <p:nvSpPr>
          <p:cNvPr id="3" name="Subtitle 2">
            <a:extLst>
              <a:ext uri="{FF2B5EF4-FFF2-40B4-BE49-F238E27FC236}">
                <a16:creationId xmlns:a16="http://schemas.microsoft.com/office/drawing/2014/main" id="{1364BB44-DFA0-4590-86E3-2A293168AB2F}"/>
              </a:ext>
            </a:extLst>
          </p:cNvPr>
          <p:cNvSpPr>
            <a:spLocks noGrp="1"/>
          </p:cNvSpPr>
          <p:nvPr>
            <p:ph sz="quarter" idx="10"/>
          </p:nvPr>
        </p:nvSpPr>
        <p:spPr/>
        <p:txBody>
          <a:bodyPr vert="horz" lIns="0" tIns="0" rIns="91440" bIns="45720" rtlCol="0">
            <a:noAutofit/>
          </a:bodyPr>
          <a:lstStyle/>
          <a:p>
            <a:r>
              <a:rPr lang="en-US" dirty="0"/>
              <a:t>Install the Windows Server roles and features for Failover Clustering</a:t>
            </a:r>
          </a:p>
          <a:p>
            <a:r>
              <a:rPr lang="en-US" dirty="0"/>
              <a:t>Validate cluster configuration and create a cluster</a:t>
            </a:r>
          </a:p>
          <a:p>
            <a:r>
              <a:rPr lang="en-US" dirty="0"/>
              <a:t>Enable the Storage Spaces Direct feature, create a storage pool, virtual disk, file server, and file share</a:t>
            </a:r>
          </a:p>
          <a:p>
            <a:r>
              <a:rPr lang="en-US" dirty="0"/>
              <a:t>Test high availability for the storage</a:t>
            </a:r>
          </a:p>
          <a:p>
            <a:endParaRPr lang="en-US" dirty="0"/>
          </a:p>
        </p:txBody>
      </p:sp>
    </p:spTree>
    <p:custDataLst>
      <p:tags r:id="rId1"/>
    </p:custDataLst>
    <p:extLst>
      <p:ext uri="{BB962C8B-B14F-4D97-AF65-F5344CB8AC3E}">
        <p14:creationId xmlns:p14="http://schemas.microsoft.com/office/powerpoint/2010/main" val="233396662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3: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39209135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wrap="square" anchor="t">
            <a:normAutofit/>
          </a:bodyPr>
          <a:lstStyle/>
          <a:p>
            <a:r>
              <a:rPr lang="en-US" dirty="0"/>
              <a:t>Lesson 01: Volumes and file systems in Windows Server </a:t>
            </a:r>
            <a:br>
              <a:rPr lang="en-US" dirty="0"/>
            </a:br>
            <a:endParaRPr lang="en-US" dirty="0"/>
          </a:p>
        </p:txBody>
      </p:sp>
    </p:spTree>
    <p:extLst>
      <p:ext uri="{BB962C8B-B14F-4D97-AF65-F5344CB8AC3E}">
        <p14:creationId xmlns:p14="http://schemas.microsoft.com/office/powerpoint/2010/main" val="1578225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wrap="square" anchor="t">
            <a:normAutofit/>
          </a:bodyPr>
          <a:lstStyle/>
          <a:p>
            <a:r>
              <a:rPr lang="en-US" dirty="0"/>
              <a:t>Lesson 04: </a:t>
            </a:r>
            <a:r>
              <a:rPr lang="en-US" b="1" dirty="0"/>
              <a:t>Implementing Data Deduplication</a:t>
            </a:r>
            <a:br>
              <a:rPr lang="en-US" dirty="0"/>
            </a:br>
            <a:endParaRPr lang="en-US" dirty="0"/>
          </a:p>
        </p:txBody>
      </p:sp>
    </p:spTree>
    <p:extLst>
      <p:ext uri="{BB962C8B-B14F-4D97-AF65-F5344CB8AC3E}">
        <p14:creationId xmlns:p14="http://schemas.microsoft.com/office/powerpoint/2010/main" val="105243261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b="1" dirty="0"/>
              <a:t>Lesson 4: Overview</a:t>
            </a:r>
            <a:endParaRPr lang="en-US" dirty="0"/>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96711" y="1464073"/>
            <a:ext cx="11237870" cy="4130972"/>
          </a:xfrm>
        </p:spPr>
        <p:txBody>
          <a:bodyPr/>
          <a:lstStyle/>
          <a:p>
            <a:r>
              <a:rPr lang="en-US" dirty="0">
                <a:solidFill>
                  <a:schemeClr val="tx1"/>
                </a:solidFill>
              </a:rPr>
              <a:t>This lesson describes how to implement the Data Deduplication feature:</a:t>
            </a:r>
          </a:p>
          <a:p>
            <a:pPr lvl="1"/>
            <a:r>
              <a:rPr lang="en-US" dirty="0">
                <a:solidFill>
                  <a:schemeClr val="tx1"/>
                </a:solidFill>
              </a:rPr>
              <a:t>Topics: </a:t>
            </a:r>
          </a:p>
          <a:p>
            <a:pPr lvl="2"/>
            <a:r>
              <a:rPr lang="en-US" dirty="0"/>
              <a:t>Data Deduplication components</a:t>
            </a:r>
          </a:p>
          <a:p>
            <a:pPr lvl="2"/>
            <a:r>
              <a:rPr lang="en-US" dirty="0"/>
              <a:t>Data Deduplication process</a:t>
            </a:r>
          </a:p>
          <a:p>
            <a:pPr lvl="2"/>
            <a:r>
              <a:rPr lang="en-US" dirty="0"/>
              <a:t>Deploying Data Deduplication</a:t>
            </a:r>
          </a:p>
          <a:p>
            <a:pPr lvl="2"/>
            <a:r>
              <a:rPr lang="pt-BR" dirty="0"/>
              <a:t>Usage scenarios for Data Deduplication</a:t>
            </a:r>
            <a:endParaRPr lang="en-US" dirty="0"/>
          </a:p>
          <a:p>
            <a:pPr lvl="2"/>
            <a:r>
              <a:rPr lang="en-US" dirty="0"/>
              <a:t>Demonstration: Implementing Data Deduplication</a:t>
            </a:r>
          </a:p>
          <a:p>
            <a:pPr lvl="2"/>
            <a:r>
              <a:rPr lang="en-US" dirty="0"/>
              <a:t>FSRM overview</a:t>
            </a:r>
          </a:p>
          <a:p>
            <a:pPr lvl="2"/>
            <a:r>
              <a:rPr lang="en-US" dirty="0"/>
              <a:t>Backup and restore considerations with Data Deduplication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78542048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0ED7B5-450B-41B4-A0BF-79598FA7310A}"/>
              </a:ext>
            </a:extLst>
          </p:cNvPr>
          <p:cNvSpPr>
            <a:spLocks noGrp="1"/>
          </p:cNvSpPr>
          <p:nvPr>
            <p:ph type="title"/>
          </p:nvPr>
        </p:nvSpPr>
        <p:spPr>
          <a:xfrm>
            <a:off x="465953" y="567456"/>
            <a:ext cx="11528949" cy="411480"/>
          </a:xfrm>
        </p:spPr>
        <p:txBody>
          <a:bodyPr/>
          <a:lstStyle/>
          <a:p>
            <a:r>
              <a:rPr lang="en-IN" dirty="0"/>
              <a:t>Data Deduplication components (1 of 3)</a:t>
            </a:r>
          </a:p>
        </p:txBody>
      </p:sp>
      <p:sp>
        <p:nvSpPr>
          <p:cNvPr id="8" name="Content Placeholder 2">
            <a:extLst>
              <a:ext uri="{FF2B5EF4-FFF2-40B4-BE49-F238E27FC236}">
                <a16:creationId xmlns:a16="http://schemas.microsoft.com/office/drawing/2014/main" id="{63466F25-CC28-422D-B900-02010A278A57}"/>
              </a:ext>
            </a:extLst>
          </p:cNvPr>
          <p:cNvSpPr txBox="1">
            <a:spLocks/>
          </p:cNvSpPr>
          <p:nvPr/>
        </p:nvSpPr>
        <p:spPr>
          <a:xfrm>
            <a:off x="465954" y="1463675"/>
            <a:ext cx="11542661" cy="5081588"/>
          </a:xfrm>
          <a:prstGeom prst="rect">
            <a:avLst/>
          </a:prstGeom>
        </p:spPr>
        <p:txBody>
          <a:bodyPr/>
          <a:lstStyle>
            <a:lvl1pPr marL="0" marR="0" indent="0" algn="l" defTabSz="914367" rtl="0" eaLnBrk="1" fontAlgn="auto" latinLnBrk="0" hangingPunct="1">
              <a:lnSpc>
                <a:spcPct val="100000"/>
              </a:lnSpc>
              <a:spcBef>
                <a:spcPts val="1176"/>
              </a:spcBef>
              <a:spcAft>
                <a:spcPts val="0"/>
              </a:spcAft>
              <a:buClrTx/>
              <a:buSzPct val="90000"/>
              <a:buFont typeface="Arial" panose="020B0604020202020204" pitchFamily="34" charset="0"/>
              <a:buNone/>
              <a:tabLst/>
              <a:defRPr lang="en-US" sz="1961" b="0" kern="1200" spc="-49" baseline="0" dirty="0" smtClean="0">
                <a:solidFill>
                  <a:srgbClr val="000000"/>
                </a:solidFill>
                <a:latin typeface="+mn-lt"/>
                <a:ea typeface="+mn-ea"/>
                <a:cs typeface="+mn-cs"/>
              </a:defRPr>
            </a:lvl1pPr>
            <a:lvl2pPr marL="284790" marR="0" indent="-284790" algn="l" defTabSz="914367" rtl="0" eaLnBrk="1" fontAlgn="auto" latinLnBrk="0" hangingPunct="1">
              <a:lnSpc>
                <a:spcPct val="100000"/>
              </a:lnSpc>
              <a:spcBef>
                <a:spcPts val="588"/>
              </a:spcBef>
              <a:spcAft>
                <a:spcPts val="0"/>
              </a:spcAft>
              <a:buClrTx/>
              <a:buSzPct val="95000"/>
              <a:buFont typeface="Wingdings" panose="05000000000000000000" pitchFamily="2" charset="2"/>
              <a:buChar char="§"/>
              <a:tabLst/>
              <a:defRPr lang="en-US" sz="1961" b="0" kern="1200" spc="-49" baseline="0" dirty="0" smtClean="0">
                <a:solidFill>
                  <a:srgbClr val="000000"/>
                </a:solidFill>
                <a:latin typeface="+mn-lt"/>
                <a:ea typeface="+mn-ea"/>
                <a:cs typeface="+mn-cs"/>
              </a:defRPr>
            </a:lvl2pPr>
            <a:lvl3pPr marL="555760" marR="0" indent="-277880" algn="l" defTabSz="914367" rtl="0" eaLnBrk="1" fontAlgn="auto" latinLnBrk="0" hangingPunct="1">
              <a:lnSpc>
                <a:spcPct val="100000"/>
              </a:lnSpc>
              <a:spcBef>
                <a:spcPts val="588"/>
              </a:spcBef>
              <a:spcAft>
                <a:spcPts val="0"/>
              </a:spcAft>
              <a:buClrTx/>
              <a:buSzPct val="75000"/>
              <a:buFont typeface="Courier New" panose="02070309020205020404" pitchFamily="49" charset="0"/>
              <a:buChar char="o"/>
              <a:tabLst/>
              <a:defRPr lang="en-US" sz="1961" b="0" kern="1200" spc="0" baseline="0" dirty="0" smtClean="0">
                <a:solidFill>
                  <a:srgbClr val="000000"/>
                </a:solidFill>
                <a:latin typeface="+mn-lt"/>
                <a:ea typeface="+mn-ea"/>
                <a:cs typeface="+mn-cs"/>
              </a:defRPr>
            </a:lvl3pPr>
            <a:lvl4pPr marL="842603" marR="0" indent="-277880" algn="l" defTabSz="914367" rtl="0" eaLnBrk="1" fontAlgn="auto" latinLnBrk="0" hangingPunct="1">
              <a:lnSpc>
                <a:spcPct val="100000"/>
              </a:lnSpc>
              <a:spcBef>
                <a:spcPts val="588"/>
              </a:spcBef>
              <a:spcAft>
                <a:spcPts val="0"/>
              </a:spcAft>
              <a:buClrTx/>
              <a:buSzPct val="90000"/>
              <a:buFont typeface="Arial" panose="020B0604020202020204" pitchFamily="34" charset="0"/>
              <a:buChar char="•"/>
              <a:tabLst/>
              <a:defRPr lang="en-US" sz="1961" b="0" kern="1200" spc="0" baseline="0" dirty="0" smtClean="0">
                <a:solidFill>
                  <a:srgbClr val="000000"/>
                </a:solidFill>
                <a:latin typeface="+mn-lt"/>
                <a:ea typeface="+mn-ea"/>
                <a:cs typeface="+mn-cs"/>
              </a:defRPr>
            </a:lvl4pPr>
            <a:lvl5pPr marL="1123595" marR="0" indent="-277008" algn="l" defTabSz="914367" rtl="0" eaLnBrk="1" fontAlgn="auto" latinLnBrk="0" hangingPunct="1">
              <a:lnSpc>
                <a:spcPct val="100000"/>
              </a:lnSpc>
              <a:spcBef>
                <a:spcPts val="588"/>
              </a:spcBef>
              <a:spcAft>
                <a:spcPts val="0"/>
              </a:spcAft>
              <a:buClrTx/>
              <a:buSzPct val="90000"/>
              <a:buFont typeface="Segoe UI" panose="020B0502040204020203" pitchFamily="34" charset="0"/>
              <a:buChar char="▫"/>
              <a:tabLst/>
              <a:defRPr lang="en-US" sz="1961" b="0" kern="1200" spc="0" baseline="0" dirty="0">
                <a:solidFill>
                  <a:srgbClr val="000000"/>
                </a:solidFill>
                <a:latin typeface="+mn-lt"/>
                <a:ea typeface="+mn-ea"/>
                <a:cs typeface="+mn-cs"/>
              </a:defRPr>
            </a:lvl5pPr>
            <a:lvl6pPr marL="1123595" indent="-278565" algn="l" defTabSz="914367" rtl="0" eaLnBrk="1" latinLnBrk="0" hangingPunct="1">
              <a:spcBef>
                <a:spcPct val="20000"/>
              </a:spcBef>
              <a:spcAft>
                <a:spcPts val="588"/>
              </a:spcAft>
              <a:buFont typeface="Segoe UI" panose="020B0502040204020203" pitchFamily="34" charset="0"/>
              <a:buChar char="▫"/>
              <a:defRPr lang="en-CA" sz="1961" b="0" kern="1200" spc="0" baseline="0" dirty="0" smtClean="0">
                <a:solidFill>
                  <a:srgbClr val="000000"/>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40" dirty="0"/>
              <a:t>The Data Deduplication role service consists of several components including:</a:t>
            </a:r>
          </a:p>
          <a:p>
            <a:pPr lvl="1"/>
            <a:r>
              <a:rPr lang="en-US" sz="2040" dirty="0"/>
              <a:t>A filter driver, which monitors local or remote I/O</a:t>
            </a:r>
          </a:p>
          <a:p>
            <a:pPr lvl="1"/>
            <a:r>
              <a:rPr lang="en-US" sz="2040" dirty="0"/>
              <a:t>The Deduplication service, which controls the four available job types: </a:t>
            </a:r>
          </a:p>
          <a:p>
            <a:pPr lvl="2"/>
            <a:r>
              <a:rPr lang="en-US" sz="2040" dirty="0"/>
              <a:t>Optimization</a:t>
            </a:r>
          </a:p>
          <a:p>
            <a:pPr lvl="2"/>
            <a:r>
              <a:rPr lang="en-US" sz="2040" dirty="0"/>
              <a:t>Garbage collection</a:t>
            </a:r>
          </a:p>
          <a:p>
            <a:pPr lvl="2"/>
            <a:r>
              <a:rPr lang="en-US" sz="2040" dirty="0"/>
              <a:t>Scrubbing</a:t>
            </a:r>
          </a:p>
          <a:p>
            <a:pPr lvl="2"/>
            <a:r>
              <a:rPr lang="en-US" sz="2040" dirty="0"/>
              <a:t>Unoptimization</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25754929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Deduplication components (2 of 3)</a:t>
            </a:r>
          </a:p>
        </p:txBody>
      </p:sp>
      <p:sp>
        <p:nvSpPr>
          <p:cNvPr id="3" name="Content Placeholder 2"/>
          <p:cNvSpPr>
            <a:spLocks noGrp="1"/>
          </p:cNvSpPr>
          <p:nvPr>
            <p:ph sz="quarter" idx="10"/>
          </p:nvPr>
        </p:nvSpPr>
        <p:spPr/>
        <p:txBody>
          <a:bodyPr/>
          <a:lstStyle/>
          <a:p>
            <a:r>
              <a:rPr lang="en-US" kern="0" dirty="0">
                <a:solidFill>
                  <a:sysClr val="windowText" lastClr="000000"/>
                </a:solidFill>
                <a:latin typeface="Segoe UI" pitchFamily="34" charset="0"/>
                <a:cs typeface="Segoe UI" pitchFamily="34" charset="0"/>
              </a:rPr>
              <a:t>A view of optimized data (80% savings)</a:t>
            </a:r>
            <a:endParaRPr lang="en-IN" kern="0" dirty="0">
              <a:solidFill>
                <a:sysClr val="windowText" lastClr="000000"/>
              </a:solidFill>
              <a:latin typeface="Segoe UI" pitchFamily="34" charset="0"/>
              <a:cs typeface="Segoe UI" pitchFamily="34" charset="0"/>
            </a:endParaRPr>
          </a:p>
          <a:p>
            <a:endParaRPr lang="en-US" dirty="0"/>
          </a:p>
        </p:txBody>
      </p:sp>
      <p:grpSp>
        <p:nvGrpSpPr>
          <p:cNvPr id="5" name="Group 4" descr="A bar graph depicts how deduplication compresses optimized data from 10 terabytes to 2 terabytes.">
            <a:extLst>
              <a:ext uri="{FF2B5EF4-FFF2-40B4-BE49-F238E27FC236}">
                <a16:creationId xmlns:a16="http://schemas.microsoft.com/office/drawing/2014/main" id="{088012CE-894F-40AD-93F0-037CB9F0A3D1}"/>
              </a:ext>
            </a:extLst>
          </p:cNvPr>
          <p:cNvGrpSpPr/>
          <p:nvPr/>
        </p:nvGrpSpPr>
        <p:grpSpPr>
          <a:xfrm>
            <a:off x="1632938" y="2713027"/>
            <a:ext cx="9335842" cy="3038027"/>
            <a:chOff x="1632938" y="2713027"/>
            <a:chExt cx="9335842" cy="3038027"/>
          </a:xfrm>
        </p:grpSpPr>
        <p:sp>
          <p:nvSpPr>
            <p:cNvPr id="6" name="Rectangle 5"/>
            <p:cNvSpPr/>
            <p:nvPr/>
          </p:nvSpPr>
          <p:spPr>
            <a:xfrm>
              <a:off x="3964446" y="2713027"/>
              <a:ext cx="1582600" cy="621736"/>
            </a:xfrm>
            <a:prstGeom prst="rect">
              <a:avLst/>
            </a:prstGeom>
            <a:solidFill>
              <a:schemeClr val="bg1">
                <a:lumMod val="85000"/>
              </a:scheme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632" b="0" kern="0" dirty="0">
                <a:solidFill>
                  <a:sysClr val="window" lastClr="FFFFFF"/>
                </a:solidFill>
                <a:latin typeface="Segoe UI" pitchFamily="34" charset="0"/>
                <a:cs typeface="Segoe UI" pitchFamily="34" charset="0"/>
              </a:endParaRPr>
            </a:p>
          </p:txBody>
        </p:sp>
        <p:sp>
          <p:nvSpPr>
            <p:cNvPr id="7" name="Rectangle 6"/>
            <p:cNvSpPr/>
            <p:nvPr/>
          </p:nvSpPr>
          <p:spPr>
            <a:xfrm>
              <a:off x="3964445" y="5129318"/>
              <a:ext cx="6271566" cy="621736"/>
            </a:xfrm>
            <a:prstGeom prst="rect">
              <a:avLst/>
            </a:prstGeom>
            <a:solidFill>
              <a:schemeClr val="bg1">
                <a:lumMod val="50000"/>
              </a:schemeClr>
            </a:solidFill>
            <a:ln w="25400" cap="flat" cmpd="sng" algn="ctr">
              <a:solidFill>
                <a:schemeClr val="bg1">
                  <a:lumMod val="50000"/>
                </a:scheme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632" b="0" kern="0" dirty="0">
                <a:solidFill>
                  <a:sysClr val="window" lastClr="FFFFFF"/>
                </a:solidFill>
                <a:latin typeface="Segoe UI" pitchFamily="34" charset="0"/>
                <a:cs typeface="Segoe UI" pitchFamily="34" charset="0"/>
              </a:endParaRPr>
            </a:p>
          </p:txBody>
        </p:sp>
        <p:cxnSp>
          <p:nvCxnSpPr>
            <p:cNvPr id="8" name="Straight Connector 7"/>
            <p:cNvCxnSpPr/>
            <p:nvPr/>
          </p:nvCxnSpPr>
          <p:spPr>
            <a:xfrm>
              <a:off x="5518785" y="3264111"/>
              <a:ext cx="0" cy="1865207"/>
            </a:xfrm>
            <a:prstGeom prst="line">
              <a:avLst/>
            </a:prstGeom>
            <a:noFill/>
            <a:ln w="28575" cap="flat" cmpd="sng" algn="ctr">
              <a:solidFill>
                <a:srgbClr val="FF0000"/>
              </a:solidFill>
              <a:prstDash val="sysDash"/>
            </a:ln>
            <a:effectLst/>
          </p:spPr>
        </p:cxnSp>
        <p:sp>
          <p:nvSpPr>
            <p:cNvPr id="10" name="Rectangle 9"/>
            <p:cNvSpPr/>
            <p:nvPr/>
          </p:nvSpPr>
          <p:spPr>
            <a:xfrm>
              <a:off x="4197596" y="2716984"/>
              <a:ext cx="155434" cy="624844"/>
            </a:xfrm>
            <a:prstGeom prst="rect">
              <a:avLst/>
            </a:prstGeom>
            <a:solidFill>
              <a:schemeClr val="accent1">
                <a:lumMod val="50000"/>
              </a:scheme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632" b="0" kern="0" dirty="0">
                <a:solidFill>
                  <a:sysClr val="window" lastClr="FFFFFF"/>
                </a:solidFill>
                <a:latin typeface="Segoe UI" pitchFamily="34" charset="0"/>
                <a:cs typeface="Segoe UI" pitchFamily="34" charset="0"/>
              </a:endParaRPr>
            </a:p>
          </p:txBody>
        </p:sp>
        <p:cxnSp>
          <p:nvCxnSpPr>
            <p:cNvPr id="11" name="Straight Connector 10"/>
            <p:cNvCxnSpPr/>
            <p:nvPr/>
          </p:nvCxnSpPr>
          <p:spPr>
            <a:xfrm>
              <a:off x="3964446" y="3264111"/>
              <a:ext cx="0" cy="1865207"/>
            </a:xfrm>
            <a:prstGeom prst="line">
              <a:avLst/>
            </a:prstGeom>
            <a:noFill/>
            <a:ln w="28575" cap="flat" cmpd="sng" algn="ctr">
              <a:solidFill>
                <a:srgbClr val="FF0000"/>
              </a:solidFill>
              <a:prstDash val="sysDash"/>
            </a:ln>
            <a:effectLst/>
          </p:spPr>
        </p:cxnSp>
        <p:sp>
          <p:nvSpPr>
            <p:cNvPr id="12" name="Rectangle 11"/>
            <p:cNvSpPr/>
            <p:nvPr/>
          </p:nvSpPr>
          <p:spPr>
            <a:xfrm>
              <a:off x="4353030" y="2720093"/>
              <a:ext cx="1165754" cy="614671"/>
            </a:xfrm>
            <a:prstGeom prst="rect">
              <a:avLst/>
            </a:prstGeom>
            <a:solidFill>
              <a:schemeClr val="bg1">
                <a:lumMod val="65000"/>
              </a:schemeClr>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632" b="0" kern="0" dirty="0">
                <a:solidFill>
                  <a:sysClr val="window" lastClr="FFFFFF"/>
                </a:solidFill>
                <a:latin typeface="Segoe UI" pitchFamily="34" charset="0"/>
                <a:cs typeface="Segoe UI" pitchFamily="34" charset="0"/>
              </a:endParaRPr>
            </a:p>
          </p:txBody>
        </p:sp>
        <p:sp>
          <p:nvSpPr>
            <p:cNvPr id="13" name="TextBox 31"/>
            <p:cNvSpPr txBox="1"/>
            <p:nvPr/>
          </p:nvSpPr>
          <p:spPr>
            <a:xfrm>
              <a:off x="1788372" y="2870973"/>
              <a:ext cx="2227081" cy="38230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After deduplication</a:t>
              </a:r>
              <a:endParaRPr lang="en-IN" sz="1836" b="0" kern="0" dirty="0">
                <a:solidFill>
                  <a:sysClr val="windowText" lastClr="000000"/>
                </a:solidFill>
                <a:latin typeface="Segoe UI" pitchFamily="34" charset="0"/>
                <a:cs typeface="Segoe UI" pitchFamily="34" charset="0"/>
              </a:endParaRPr>
            </a:p>
          </p:txBody>
        </p:sp>
        <p:sp>
          <p:nvSpPr>
            <p:cNvPr id="14" name="TextBox 32"/>
            <p:cNvSpPr txBox="1"/>
            <p:nvPr/>
          </p:nvSpPr>
          <p:spPr>
            <a:xfrm>
              <a:off x="1632938" y="5267539"/>
              <a:ext cx="2393842" cy="38230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Before deduplication</a:t>
              </a:r>
              <a:endParaRPr lang="en-IN" sz="1836" b="0" kern="0" dirty="0">
                <a:solidFill>
                  <a:sysClr val="windowText" lastClr="000000"/>
                </a:solidFill>
                <a:latin typeface="Segoe UI" pitchFamily="34" charset="0"/>
                <a:cs typeface="Segoe UI" pitchFamily="34" charset="0"/>
              </a:endParaRPr>
            </a:p>
          </p:txBody>
        </p:sp>
        <p:sp>
          <p:nvSpPr>
            <p:cNvPr id="15" name="TextBox 33"/>
            <p:cNvSpPr txBox="1"/>
            <p:nvPr/>
          </p:nvSpPr>
          <p:spPr>
            <a:xfrm>
              <a:off x="4522677" y="2745412"/>
              <a:ext cx="848849" cy="60648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632" b="0" kern="0" dirty="0">
                  <a:solidFill>
                    <a:sysClr val="windowText" lastClr="000000"/>
                  </a:solidFill>
                  <a:latin typeface="Segoe UI" pitchFamily="34" charset="0"/>
                  <a:cs typeface="Segoe UI" pitchFamily="34" charset="0"/>
                </a:rPr>
                <a:t>Chunk </a:t>
              </a:r>
            </a:p>
            <a:p>
              <a:pPr fontAlgn="auto">
                <a:spcBef>
                  <a:spcPts val="0"/>
                </a:spcBef>
                <a:spcAft>
                  <a:spcPts val="0"/>
                </a:spcAft>
                <a:defRPr/>
              </a:pPr>
              <a:r>
                <a:rPr lang="en-US" sz="1632" b="0" kern="0" dirty="0">
                  <a:solidFill>
                    <a:sysClr val="windowText" lastClr="000000"/>
                  </a:solidFill>
                  <a:latin typeface="Segoe UI" pitchFamily="34" charset="0"/>
                  <a:cs typeface="Segoe UI" pitchFamily="34" charset="0"/>
                </a:rPr>
                <a:t>store</a:t>
              </a:r>
              <a:endParaRPr lang="en-IN" sz="1632" b="0" kern="0" dirty="0">
                <a:solidFill>
                  <a:sysClr val="windowText" lastClr="000000"/>
                </a:solidFill>
                <a:latin typeface="Segoe UI" pitchFamily="34" charset="0"/>
                <a:cs typeface="Segoe UI" pitchFamily="34" charset="0"/>
              </a:endParaRPr>
            </a:p>
          </p:txBody>
        </p:sp>
        <p:sp>
          <p:nvSpPr>
            <p:cNvPr id="16" name="TextBox 34"/>
            <p:cNvSpPr txBox="1"/>
            <p:nvPr/>
          </p:nvSpPr>
          <p:spPr>
            <a:xfrm>
              <a:off x="1838568" y="4008373"/>
              <a:ext cx="1869034" cy="67044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Non-optimized </a:t>
              </a:r>
            </a:p>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files</a:t>
              </a:r>
              <a:endParaRPr lang="en-IN" sz="1836" b="0" kern="0" dirty="0">
                <a:solidFill>
                  <a:sysClr val="windowText" lastClr="000000"/>
                </a:solidFill>
                <a:latin typeface="Segoe UI" pitchFamily="34" charset="0"/>
                <a:cs typeface="Segoe UI" pitchFamily="34" charset="0"/>
              </a:endParaRPr>
            </a:p>
          </p:txBody>
        </p:sp>
        <p:cxnSp>
          <p:nvCxnSpPr>
            <p:cNvPr id="17" name="Straight Arrow Connector 16"/>
            <p:cNvCxnSpPr/>
            <p:nvPr/>
          </p:nvCxnSpPr>
          <p:spPr>
            <a:xfrm flipV="1">
              <a:off x="2671817" y="3334764"/>
              <a:ext cx="1204051" cy="772333"/>
            </a:xfrm>
            <a:prstGeom prst="straightConnector1">
              <a:avLst/>
            </a:prstGeom>
            <a:noFill/>
            <a:ln w="19050" cap="flat" cmpd="sng" algn="ctr">
              <a:solidFill>
                <a:srgbClr val="4F81BD">
                  <a:shade val="95000"/>
                  <a:satMod val="105000"/>
                </a:srgbClr>
              </a:solidFill>
              <a:prstDash val="solid"/>
              <a:tailEnd type="arrow"/>
            </a:ln>
            <a:effectLst/>
          </p:spPr>
        </p:cxnSp>
        <p:cxnSp>
          <p:nvCxnSpPr>
            <p:cNvPr id="18" name="Straight Arrow Connector 17"/>
            <p:cNvCxnSpPr/>
            <p:nvPr/>
          </p:nvCxnSpPr>
          <p:spPr>
            <a:xfrm>
              <a:off x="2671817" y="4337971"/>
              <a:ext cx="1204051" cy="929568"/>
            </a:xfrm>
            <a:prstGeom prst="straightConnector1">
              <a:avLst/>
            </a:prstGeom>
            <a:noFill/>
            <a:ln w="19050" cap="flat" cmpd="sng" algn="ctr">
              <a:solidFill>
                <a:srgbClr val="4F81BD">
                  <a:shade val="95000"/>
                  <a:satMod val="105000"/>
                </a:srgbClr>
              </a:solidFill>
              <a:prstDash val="solid"/>
              <a:tailEnd type="arrow"/>
            </a:ln>
            <a:effectLst/>
          </p:spPr>
        </p:cxnSp>
        <p:sp>
          <p:nvSpPr>
            <p:cNvPr id="19" name="TextBox 37"/>
            <p:cNvSpPr txBox="1"/>
            <p:nvPr/>
          </p:nvSpPr>
          <p:spPr>
            <a:xfrm>
              <a:off x="5561177" y="2826315"/>
              <a:ext cx="2016176" cy="38230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2 TB physical size</a:t>
              </a:r>
              <a:endParaRPr lang="en-IN" sz="1836" b="0" kern="0" dirty="0">
                <a:solidFill>
                  <a:sysClr val="windowText" lastClr="000000"/>
                </a:solidFill>
                <a:latin typeface="Segoe UI" pitchFamily="34" charset="0"/>
                <a:cs typeface="Segoe UI" pitchFamily="34" charset="0"/>
              </a:endParaRPr>
            </a:p>
          </p:txBody>
        </p:sp>
        <p:sp>
          <p:nvSpPr>
            <p:cNvPr id="20" name="TextBox 38"/>
            <p:cNvSpPr txBox="1"/>
            <p:nvPr/>
          </p:nvSpPr>
          <p:spPr>
            <a:xfrm>
              <a:off x="10193504" y="5251843"/>
              <a:ext cx="775276" cy="38230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10 TB</a:t>
              </a:r>
              <a:endParaRPr lang="en-IN" sz="1836" b="0" kern="0" dirty="0">
                <a:solidFill>
                  <a:sysClr val="windowText" lastClr="000000"/>
                </a:solidFill>
                <a:latin typeface="Segoe UI" pitchFamily="34" charset="0"/>
                <a:cs typeface="Segoe UI" pitchFamily="34" charset="0"/>
              </a:endParaRPr>
            </a:p>
          </p:txBody>
        </p:sp>
        <p:sp>
          <p:nvSpPr>
            <p:cNvPr id="21" name="Left Brace 20"/>
            <p:cNvSpPr/>
            <p:nvPr/>
          </p:nvSpPr>
          <p:spPr>
            <a:xfrm rot="5400000">
              <a:off x="7311403" y="2218689"/>
              <a:ext cx="1118010" cy="4703248"/>
            </a:xfrm>
            <a:prstGeom prst="leftBrace">
              <a:avLst>
                <a:gd name="adj1" fmla="val 8333"/>
                <a:gd name="adj2" fmla="val 48241"/>
              </a:avLst>
            </a:prstGeom>
            <a:noFill/>
            <a:ln w="19050" cap="flat" cmpd="sng" algn="ctr">
              <a:solidFill>
                <a:srgbClr val="4F81BD">
                  <a:shade val="95000"/>
                  <a:satMod val="105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836" b="0" kern="0" dirty="0">
                <a:solidFill>
                  <a:sysClr val="windowText" lastClr="000000"/>
                </a:solidFill>
                <a:latin typeface="Segoe UI" pitchFamily="34" charset="0"/>
                <a:cs typeface="Segoe UI" pitchFamily="34" charset="0"/>
              </a:endParaRPr>
            </a:p>
          </p:txBody>
        </p:sp>
        <p:sp>
          <p:nvSpPr>
            <p:cNvPr id="22" name="TextBox 40"/>
            <p:cNvSpPr txBox="1"/>
            <p:nvPr/>
          </p:nvSpPr>
          <p:spPr>
            <a:xfrm>
              <a:off x="7040288" y="3730413"/>
              <a:ext cx="1806908" cy="38230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Savings =  8 TB</a:t>
              </a:r>
              <a:endParaRPr lang="en-IN" sz="1836" b="0" kern="0" dirty="0">
                <a:solidFill>
                  <a:sysClr val="windowText" lastClr="000000"/>
                </a:solidFill>
                <a:latin typeface="Segoe UI" pitchFamily="34" charset="0"/>
                <a:cs typeface="Segoe UI" pitchFamily="34" charset="0"/>
              </a:endParaRPr>
            </a:p>
          </p:txBody>
        </p:sp>
        <p:sp>
          <p:nvSpPr>
            <p:cNvPr id="23" name="TextBox 41"/>
            <p:cNvSpPr txBox="1"/>
            <p:nvPr/>
          </p:nvSpPr>
          <p:spPr>
            <a:xfrm>
              <a:off x="4275313" y="3741554"/>
              <a:ext cx="1097355" cy="5423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428" b="0" kern="0" dirty="0">
                  <a:solidFill>
                    <a:sysClr val="windowText" lastClr="000000"/>
                  </a:solidFill>
                  <a:latin typeface="Segoe UI" pitchFamily="34" charset="0"/>
                  <a:cs typeface="Segoe UI" pitchFamily="34" charset="0"/>
                </a:rPr>
                <a:t>Optimized </a:t>
              </a:r>
            </a:p>
            <a:p>
              <a:pPr fontAlgn="auto">
                <a:spcBef>
                  <a:spcPts val="0"/>
                </a:spcBef>
                <a:spcAft>
                  <a:spcPts val="0"/>
                </a:spcAft>
                <a:defRPr/>
              </a:pPr>
              <a:r>
                <a:rPr lang="en-US" sz="1428" b="0" kern="0" dirty="0">
                  <a:solidFill>
                    <a:sysClr val="windowText" lastClr="000000"/>
                  </a:solidFill>
                  <a:latin typeface="Segoe UI" pitchFamily="34" charset="0"/>
                  <a:cs typeface="Segoe UI" pitchFamily="34" charset="0"/>
                </a:rPr>
                <a:t>file stubs</a:t>
              </a:r>
              <a:endParaRPr lang="en-IN" sz="1428" b="0" kern="0" dirty="0">
                <a:solidFill>
                  <a:sysClr val="windowText" lastClr="000000"/>
                </a:solidFill>
                <a:latin typeface="Segoe UI" pitchFamily="34" charset="0"/>
                <a:cs typeface="Segoe UI" pitchFamily="34" charset="0"/>
              </a:endParaRPr>
            </a:p>
          </p:txBody>
        </p:sp>
        <p:cxnSp>
          <p:nvCxnSpPr>
            <p:cNvPr id="24" name="Straight Arrow Connector 23"/>
            <p:cNvCxnSpPr/>
            <p:nvPr/>
          </p:nvCxnSpPr>
          <p:spPr>
            <a:xfrm flipH="1" flipV="1">
              <a:off x="4275314" y="3341828"/>
              <a:ext cx="255539" cy="399726"/>
            </a:xfrm>
            <a:prstGeom prst="straightConnector1">
              <a:avLst/>
            </a:prstGeom>
            <a:noFill/>
            <a:ln w="19050" cap="flat" cmpd="sng" algn="ctr">
              <a:solidFill>
                <a:srgbClr val="4F81BD">
                  <a:shade val="95000"/>
                  <a:satMod val="105000"/>
                </a:srgbClr>
              </a:solidFill>
              <a:prstDash val="solid"/>
              <a:tailEnd type="arrow"/>
            </a:ln>
            <a:effectLst/>
          </p:spPr>
        </p:cxnSp>
      </p:grpSp>
    </p:spTree>
    <p:extLst>
      <p:ext uri="{BB962C8B-B14F-4D97-AF65-F5344CB8AC3E}">
        <p14:creationId xmlns:p14="http://schemas.microsoft.com/office/powerpoint/2010/main" val="382591846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Deduplication components (3 of 3)</a:t>
            </a:r>
          </a:p>
        </p:txBody>
      </p:sp>
      <p:sp>
        <p:nvSpPr>
          <p:cNvPr id="8" name="Content Placeholder 7">
            <a:extLst>
              <a:ext uri="{FF2B5EF4-FFF2-40B4-BE49-F238E27FC236}">
                <a16:creationId xmlns:a16="http://schemas.microsoft.com/office/drawing/2014/main" id="{4F5701F3-0D1A-47C3-87E9-DFB838D40ED9}"/>
              </a:ext>
            </a:extLst>
          </p:cNvPr>
          <p:cNvSpPr>
            <a:spLocks noGrp="1"/>
          </p:cNvSpPr>
          <p:nvPr>
            <p:ph sz="quarter" idx="10"/>
          </p:nvPr>
        </p:nvSpPr>
        <p:spPr/>
        <p:txBody>
          <a:bodyPr/>
          <a:lstStyle/>
          <a:p>
            <a:r>
              <a:rPr lang="en-US" dirty="0"/>
              <a:t>The different components of the Data Deduplication infrastructure.</a:t>
            </a:r>
          </a:p>
          <a:p>
            <a:endParaRPr lang="en-US" dirty="0"/>
          </a:p>
        </p:txBody>
      </p:sp>
      <p:grpSp>
        <p:nvGrpSpPr>
          <p:cNvPr id="4" name="Group 3" descr="A diagram of the data deduplication infrastructure that contains the NTFS file system and the deduplication components.">
            <a:extLst>
              <a:ext uri="{FF2B5EF4-FFF2-40B4-BE49-F238E27FC236}">
                <a16:creationId xmlns:a16="http://schemas.microsoft.com/office/drawing/2014/main" id="{CAE5AC13-5C67-4458-B1FE-DC644F4514BA}"/>
              </a:ext>
            </a:extLst>
          </p:cNvPr>
          <p:cNvGrpSpPr/>
          <p:nvPr/>
        </p:nvGrpSpPr>
        <p:grpSpPr>
          <a:xfrm>
            <a:off x="3864639" y="1148316"/>
            <a:ext cx="7682321" cy="5902320"/>
            <a:chOff x="2567464" y="978937"/>
            <a:chExt cx="8280787" cy="6071699"/>
          </a:xfrm>
        </p:grpSpPr>
        <p:grpSp>
          <p:nvGrpSpPr>
            <p:cNvPr id="118" name="Group 117">
              <a:extLst>
                <a:ext uri="{FF2B5EF4-FFF2-40B4-BE49-F238E27FC236}">
                  <a16:creationId xmlns:a16="http://schemas.microsoft.com/office/drawing/2014/main" id="{7DC92C33-017B-44E5-8F73-85F9BA5F835B}"/>
                </a:ext>
              </a:extLst>
            </p:cNvPr>
            <p:cNvGrpSpPr/>
            <p:nvPr/>
          </p:nvGrpSpPr>
          <p:grpSpPr>
            <a:xfrm>
              <a:off x="2615032" y="4464786"/>
              <a:ext cx="7919399" cy="2204761"/>
              <a:chOff x="1963680" y="4427208"/>
              <a:chExt cx="7919399" cy="2204761"/>
            </a:xfrm>
          </p:grpSpPr>
          <p:sp>
            <p:nvSpPr>
              <p:cNvPr id="119" name="Rectangle 118">
                <a:extLst>
                  <a:ext uri="{FF2B5EF4-FFF2-40B4-BE49-F238E27FC236}">
                    <a16:creationId xmlns:a16="http://schemas.microsoft.com/office/drawing/2014/main" id="{959A7DF9-C9F3-4BEA-83AA-4A7FCA3AD7C0}"/>
                  </a:ext>
                </a:extLst>
              </p:cNvPr>
              <p:cNvSpPr/>
              <p:nvPr/>
            </p:nvSpPr>
            <p:spPr bwMode="auto">
              <a:xfrm>
                <a:off x="1963680" y="4818185"/>
                <a:ext cx="7919399" cy="139359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6E6A262D-91A5-4003-8A8C-F178813AB88B}"/>
                  </a:ext>
                </a:extLst>
              </p:cNvPr>
              <p:cNvSpPr/>
              <p:nvPr/>
            </p:nvSpPr>
            <p:spPr bwMode="auto">
              <a:xfrm>
                <a:off x="1977749" y="4427208"/>
                <a:ext cx="7891262" cy="840379"/>
              </a:xfrm>
              <a:prstGeom prst="ellipse">
                <a:avLst/>
              </a:prstGeom>
              <a:solidFill>
                <a:schemeClr val="bg1">
                  <a:lumMod val="7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w="19050">
                    <a:noFill/>
                  </a:ln>
                  <a:noFill/>
                  <a:ea typeface="Segoe UI" pitchFamily="34" charset="0"/>
                  <a:cs typeface="Segoe UI" pitchFamily="34" charset="0"/>
                </a:endParaRPr>
              </a:p>
            </p:txBody>
          </p:sp>
          <p:sp>
            <p:nvSpPr>
              <p:cNvPr id="121" name="Oval 120">
                <a:extLst>
                  <a:ext uri="{FF2B5EF4-FFF2-40B4-BE49-F238E27FC236}">
                    <a16:creationId xmlns:a16="http://schemas.microsoft.com/office/drawing/2014/main" id="{CA0682F9-3265-45CB-8ECD-58538A99989C}"/>
                  </a:ext>
                </a:extLst>
              </p:cNvPr>
              <p:cNvSpPr/>
              <p:nvPr/>
            </p:nvSpPr>
            <p:spPr bwMode="auto">
              <a:xfrm>
                <a:off x="1970714" y="5791590"/>
                <a:ext cx="7905331" cy="840379"/>
              </a:xfrm>
              <a:prstGeom prst="ellipse">
                <a:avLst/>
              </a:prstGeom>
              <a:solidFill>
                <a:schemeClr val="bg1">
                  <a:lumMod val="8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w="19050">
                    <a:solidFill>
                      <a:schemeClr val="tx1"/>
                    </a:solidFill>
                  </a:ln>
                  <a:noFill/>
                  <a:ea typeface="Segoe UI" pitchFamily="34" charset="0"/>
                  <a:cs typeface="Segoe UI" pitchFamily="34" charset="0"/>
                </a:endParaRPr>
              </a:p>
            </p:txBody>
          </p:sp>
        </p:grpSp>
        <p:grpSp>
          <p:nvGrpSpPr>
            <p:cNvPr id="62" name="Group 61" descr="This slide illustrates the Data Deduplication components. The graphic has a disk formatted with the NTFS file system, which contains the file metadata, regular storage, and the chunk store. The graphic also shows the deduplication management components, Server Manager, Windows PowerShell, and Windows Management Instrumentation (WMI); The deduplication jobs including collect garbage, scrub data, and optimize; and the deduplication job access component. The graphic also shows the file I/O process using the deduplication filter driver to deduplicate data. When a file is read or written by the operating system, all data is passed through the deduplication filter driver. An arrow between the File I/O box and the deduplication filter driver represents this relationship. An arrow from the deduplication filter driver to the file metadata represents the location information of the file; that is, whether the file is stored in the regular storage or the chunk store.">
              <a:extLst>
                <a:ext uri="{FF2B5EF4-FFF2-40B4-BE49-F238E27FC236}">
                  <a16:creationId xmlns:a16="http://schemas.microsoft.com/office/drawing/2014/main" id="{45086823-65F7-44C5-AFF2-024BA89CD2DF}"/>
                </a:ext>
              </a:extLst>
            </p:cNvPr>
            <p:cNvGrpSpPr/>
            <p:nvPr/>
          </p:nvGrpSpPr>
          <p:grpSpPr>
            <a:xfrm>
              <a:off x="2567464" y="978937"/>
              <a:ext cx="8280787" cy="6071699"/>
              <a:chOff x="1797055" y="937148"/>
              <a:chExt cx="8280787" cy="6071699"/>
            </a:xfrm>
          </p:grpSpPr>
          <p:pic>
            <p:nvPicPr>
              <p:cNvPr id="63" name="Picture 62" hidden="1">
                <a:extLst>
                  <a:ext uri="{FF2B5EF4-FFF2-40B4-BE49-F238E27FC236}">
                    <a16:creationId xmlns:a16="http://schemas.microsoft.com/office/drawing/2014/main" id="{66DD202C-3420-41BC-B371-2E049C70FF25}"/>
                  </a:ext>
                </a:extLst>
              </p:cNvPr>
              <p:cNvPicPr>
                <a:picLocks noChangeAspect="1"/>
              </p:cNvPicPr>
              <p:nvPr/>
            </p:nvPicPr>
            <p:blipFill>
              <a:blip r:embed="rId3"/>
              <a:stretch>
                <a:fillRect/>
              </a:stretch>
            </p:blipFill>
            <p:spPr>
              <a:xfrm>
                <a:off x="1797055" y="4410218"/>
                <a:ext cx="8280787" cy="2598629"/>
              </a:xfrm>
              <a:prstGeom prst="rect">
                <a:avLst/>
              </a:prstGeom>
            </p:spPr>
          </p:pic>
          <p:grpSp>
            <p:nvGrpSpPr>
              <p:cNvPr id="64" name="Group 63" descr="This slide illustrates the Data Deduplication components. The graphic has a disk formatted with the NTFS file system, which contains the file metadata, regular storage, and the chunk store. The graphic also shows the deduplication management components, Server Manager, Windows PowerShell, and Windows Management Instrumentation (WMI); The deduplication jobs including collect garbage, scrub data, and optimize; and the deduplication job access component. The graphic also shows the file I/O process using the deduplication filter driver to deduplicate data. When a file is read or written by the operating system, all data is passed through the deduplication filter driver. An arrow between the File I/O box and the deduplication filter driver represents this relationship. An arrow from the deduplication filter driver to the file metadata represents the location information of the file; that is, whether the file is stored in the regular storage or the chunk store.">
                <a:extLst>
                  <a:ext uri="{FF2B5EF4-FFF2-40B4-BE49-F238E27FC236}">
                    <a16:creationId xmlns:a16="http://schemas.microsoft.com/office/drawing/2014/main" id="{3BA9AA76-525F-4C7C-BF62-082BAD5895DF}"/>
                  </a:ext>
                </a:extLst>
              </p:cNvPr>
              <p:cNvGrpSpPr/>
              <p:nvPr/>
            </p:nvGrpSpPr>
            <p:grpSpPr>
              <a:xfrm>
                <a:off x="2755893" y="937148"/>
                <a:ext cx="7037321" cy="5620899"/>
                <a:chOff x="1177490" y="503472"/>
                <a:chExt cx="7067241" cy="5644792"/>
              </a:xfrm>
            </p:grpSpPr>
            <p:grpSp>
              <p:nvGrpSpPr>
                <p:cNvPr id="65" name="Group 64">
                  <a:extLst>
                    <a:ext uri="{FF2B5EF4-FFF2-40B4-BE49-F238E27FC236}">
                      <a16:creationId xmlns:a16="http://schemas.microsoft.com/office/drawing/2014/main" id="{F6520629-2D1E-48CE-A6BC-A3CDEFE63C41}"/>
                    </a:ext>
                  </a:extLst>
                </p:cNvPr>
                <p:cNvGrpSpPr/>
                <p:nvPr/>
              </p:nvGrpSpPr>
              <p:grpSpPr>
                <a:xfrm>
                  <a:off x="2270960" y="1297940"/>
                  <a:ext cx="1196340" cy="1158240"/>
                  <a:chOff x="-121720" y="1455420"/>
                  <a:chExt cx="1196340" cy="1158240"/>
                </a:xfrm>
              </p:grpSpPr>
              <p:grpSp>
                <p:nvGrpSpPr>
                  <p:cNvPr id="114" name="Group 113">
                    <a:extLst>
                      <a:ext uri="{FF2B5EF4-FFF2-40B4-BE49-F238E27FC236}">
                        <a16:creationId xmlns:a16="http://schemas.microsoft.com/office/drawing/2014/main" id="{9CC7B541-B830-4615-9708-35CD29A25799}"/>
                      </a:ext>
                    </a:extLst>
                  </p:cNvPr>
                  <p:cNvGrpSpPr/>
                  <p:nvPr/>
                </p:nvGrpSpPr>
                <p:grpSpPr>
                  <a:xfrm>
                    <a:off x="-121720" y="1455420"/>
                    <a:ext cx="1196340" cy="1158240"/>
                    <a:chOff x="495500" y="1828800"/>
                    <a:chExt cx="1196340" cy="1158240"/>
                  </a:xfrm>
                </p:grpSpPr>
                <p:sp>
                  <p:nvSpPr>
                    <p:cNvPr id="116" name="Snip Single Corner Rectangle 59">
                      <a:extLst>
                        <a:ext uri="{FF2B5EF4-FFF2-40B4-BE49-F238E27FC236}">
                          <a16:creationId xmlns:a16="http://schemas.microsoft.com/office/drawing/2014/main" id="{6699F8F7-A84A-4B65-935C-D2B27F7092A9}"/>
                        </a:ext>
                      </a:extLst>
                    </p:cNvPr>
                    <p:cNvSpPr/>
                    <p:nvPr/>
                  </p:nvSpPr>
                  <p:spPr>
                    <a:xfrm rot="10800000" flipH="1">
                      <a:off x="495500" y="1828800"/>
                      <a:ext cx="1196340" cy="1158240"/>
                    </a:xfrm>
                    <a:prstGeom prst="snip1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117" name="Isosceles Triangle 116">
                      <a:extLst>
                        <a:ext uri="{FF2B5EF4-FFF2-40B4-BE49-F238E27FC236}">
                          <a16:creationId xmlns:a16="http://schemas.microsoft.com/office/drawing/2014/main" id="{15970267-DA02-48EF-9E7D-BD18A6FF66EB}"/>
                        </a:ext>
                      </a:extLst>
                    </p:cNvPr>
                    <p:cNvSpPr/>
                    <p:nvPr/>
                  </p:nvSpPr>
                  <p:spPr>
                    <a:xfrm rot="18898135">
                      <a:off x="1412087" y="2745550"/>
                      <a:ext cx="247589" cy="169189"/>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sp>
                <p:nvSpPr>
                  <p:cNvPr id="115" name="TextBox 114">
                    <a:extLst>
                      <a:ext uri="{FF2B5EF4-FFF2-40B4-BE49-F238E27FC236}">
                        <a16:creationId xmlns:a16="http://schemas.microsoft.com/office/drawing/2014/main" id="{F5EA9EDD-D53D-4D7D-BF5B-6018D1E14A58}"/>
                      </a:ext>
                    </a:extLst>
                  </p:cNvPr>
                  <p:cNvSpPr txBox="1"/>
                  <p:nvPr/>
                </p:nvSpPr>
                <p:spPr>
                  <a:xfrm>
                    <a:off x="220611" y="1711375"/>
                    <a:ext cx="551996" cy="67329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836" b="0" dirty="0">
                        <a:latin typeface="Segoe UI" panose="020B0502040204020203" pitchFamily="34" charset="0"/>
                        <a:cs typeface="Segoe UI" panose="020B0502040204020203" pitchFamily="34" charset="0"/>
                      </a:rPr>
                      <a:t>File</a:t>
                    </a:r>
                  </a:p>
                  <a:p>
                    <a:r>
                      <a:rPr lang="en-US" sz="1836" b="0" dirty="0">
                        <a:latin typeface="Segoe UI" panose="020B0502040204020203" pitchFamily="34" charset="0"/>
                        <a:cs typeface="Segoe UI" panose="020B0502040204020203" pitchFamily="34" charset="0"/>
                      </a:rPr>
                      <a:t>I/0</a:t>
                    </a:r>
                  </a:p>
                </p:txBody>
              </p:sp>
            </p:grpSp>
            <p:grpSp>
              <p:nvGrpSpPr>
                <p:cNvPr id="66" name="Group 65">
                  <a:extLst>
                    <a:ext uri="{FF2B5EF4-FFF2-40B4-BE49-F238E27FC236}">
                      <a16:creationId xmlns:a16="http://schemas.microsoft.com/office/drawing/2014/main" id="{0E559A8B-BC31-4D67-82F9-72B15A83938E}"/>
                    </a:ext>
                  </a:extLst>
                </p:cNvPr>
                <p:cNvGrpSpPr/>
                <p:nvPr/>
              </p:nvGrpSpPr>
              <p:grpSpPr>
                <a:xfrm>
                  <a:off x="1478033" y="5046642"/>
                  <a:ext cx="1790404" cy="1101622"/>
                  <a:chOff x="1478033" y="5046642"/>
                  <a:chExt cx="1790404" cy="1101622"/>
                </a:xfrm>
              </p:grpSpPr>
              <p:sp>
                <p:nvSpPr>
                  <p:cNvPr id="107" name="Rectangle 106">
                    <a:extLst>
                      <a:ext uri="{FF2B5EF4-FFF2-40B4-BE49-F238E27FC236}">
                        <a16:creationId xmlns:a16="http://schemas.microsoft.com/office/drawing/2014/main" id="{200C9567-D5A1-413B-9E77-44359E276A34}"/>
                      </a:ext>
                    </a:extLst>
                  </p:cNvPr>
                  <p:cNvSpPr/>
                  <p:nvPr/>
                </p:nvSpPr>
                <p:spPr>
                  <a:xfrm>
                    <a:off x="1478033" y="5046642"/>
                    <a:ext cx="1404085" cy="662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108" name="Rectangle 107">
                    <a:extLst>
                      <a:ext uri="{FF2B5EF4-FFF2-40B4-BE49-F238E27FC236}">
                        <a16:creationId xmlns:a16="http://schemas.microsoft.com/office/drawing/2014/main" id="{9C52C5B6-05FC-41F9-B736-B9BDD4E68B0B}"/>
                      </a:ext>
                    </a:extLst>
                  </p:cNvPr>
                  <p:cNvSpPr/>
                  <p:nvPr/>
                </p:nvSpPr>
                <p:spPr>
                  <a:xfrm>
                    <a:off x="1687851" y="5252501"/>
                    <a:ext cx="1404085" cy="6629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nvGrpSpPr>
                  <p:cNvPr id="109" name="Group 108">
                    <a:extLst>
                      <a:ext uri="{FF2B5EF4-FFF2-40B4-BE49-F238E27FC236}">
                        <a16:creationId xmlns:a16="http://schemas.microsoft.com/office/drawing/2014/main" id="{C27B4426-27D6-4622-A276-5A5317F5E9DD}"/>
                      </a:ext>
                    </a:extLst>
                  </p:cNvPr>
                  <p:cNvGrpSpPr/>
                  <p:nvPr/>
                </p:nvGrpSpPr>
                <p:grpSpPr>
                  <a:xfrm>
                    <a:off x="1770661" y="5474969"/>
                    <a:ext cx="1497776" cy="673295"/>
                    <a:chOff x="-661389" y="5474969"/>
                    <a:chExt cx="1497776" cy="673295"/>
                  </a:xfrm>
                </p:grpSpPr>
                <p:grpSp>
                  <p:nvGrpSpPr>
                    <p:cNvPr id="110" name="Group 109">
                      <a:extLst>
                        <a:ext uri="{FF2B5EF4-FFF2-40B4-BE49-F238E27FC236}">
                          <a16:creationId xmlns:a16="http://schemas.microsoft.com/office/drawing/2014/main" id="{B3642A6E-1956-46C0-8956-F470B267F6BD}"/>
                        </a:ext>
                      </a:extLst>
                    </p:cNvPr>
                    <p:cNvGrpSpPr/>
                    <p:nvPr/>
                  </p:nvGrpSpPr>
                  <p:grpSpPr>
                    <a:xfrm>
                      <a:off x="-558069" y="5474969"/>
                      <a:ext cx="1371600" cy="655320"/>
                      <a:chOff x="-558069" y="5474969"/>
                      <a:chExt cx="1371600" cy="655320"/>
                    </a:xfrm>
                  </p:grpSpPr>
                  <p:sp>
                    <p:nvSpPr>
                      <p:cNvPr id="112" name="Snip Single Corner Rectangle 55">
                        <a:extLst>
                          <a:ext uri="{FF2B5EF4-FFF2-40B4-BE49-F238E27FC236}">
                            <a16:creationId xmlns:a16="http://schemas.microsoft.com/office/drawing/2014/main" id="{47145DB7-A134-4E24-8C52-C7FBDE6004B2}"/>
                          </a:ext>
                        </a:extLst>
                      </p:cNvPr>
                      <p:cNvSpPr/>
                      <p:nvPr/>
                    </p:nvSpPr>
                    <p:spPr>
                      <a:xfrm flipV="1">
                        <a:off x="-558069" y="5474969"/>
                        <a:ext cx="1371600" cy="655320"/>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113" name="Isosceles Triangle 112">
                        <a:extLst>
                          <a:ext uri="{FF2B5EF4-FFF2-40B4-BE49-F238E27FC236}">
                            <a16:creationId xmlns:a16="http://schemas.microsoft.com/office/drawing/2014/main" id="{713EF4A3-7CA3-47F2-BA91-61FE2C751A97}"/>
                          </a:ext>
                        </a:extLst>
                      </p:cNvPr>
                      <p:cNvSpPr/>
                      <p:nvPr/>
                    </p:nvSpPr>
                    <p:spPr>
                      <a:xfrm rot="18887658">
                        <a:off x="654924" y="5982319"/>
                        <a:ext cx="140494" cy="109538"/>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sp>
                  <p:nvSpPr>
                    <p:cNvPr id="111" name="TextBox 110">
                      <a:extLst>
                        <a:ext uri="{FF2B5EF4-FFF2-40B4-BE49-F238E27FC236}">
                          <a16:creationId xmlns:a16="http://schemas.microsoft.com/office/drawing/2014/main" id="{7E0FDFC4-04E8-475B-928D-6D428C08002C}"/>
                        </a:ext>
                      </a:extLst>
                    </p:cNvPr>
                    <p:cNvSpPr txBox="1"/>
                    <p:nvPr/>
                  </p:nvSpPr>
                  <p:spPr>
                    <a:xfrm>
                      <a:off x="-661389" y="5474969"/>
                      <a:ext cx="1497776" cy="67329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836" b="0" dirty="0">
                          <a:latin typeface="Segoe UI" panose="020B0502040204020203" pitchFamily="34" charset="0"/>
                          <a:cs typeface="Segoe UI" panose="020B0502040204020203" pitchFamily="34" charset="0"/>
                        </a:rPr>
                        <a:t>File</a:t>
                      </a:r>
                    </a:p>
                    <a:p>
                      <a:pPr algn="ctr"/>
                      <a:r>
                        <a:rPr lang="en-US" sz="1836" b="0" dirty="0">
                          <a:latin typeface="Segoe UI" panose="020B0502040204020203" pitchFamily="34" charset="0"/>
                          <a:cs typeface="Segoe UI" panose="020B0502040204020203" pitchFamily="34" charset="0"/>
                        </a:rPr>
                        <a:t>metadata</a:t>
                      </a:r>
                    </a:p>
                  </p:txBody>
                </p:sp>
              </p:grpSp>
            </p:grpSp>
            <p:grpSp>
              <p:nvGrpSpPr>
                <p:cNvPr id="67" name="Group 66">
                  <a:extLst>
                    <a:ext uri="{FF2B5EF4-FFF2-40B4-BE49-F238E27FC236}">
                      <a16:creationId xmlns:a16="http://schemas.microsoft.com/office/drawing/2014/main" id="{08C8234C-8B87-4EAB-8257-E0845CE554BC}"/>
                    </a:ext>
                  </a:extLst>
                </p:cNvPr>
                <p:cNvGrpSpPr/>
                <p:nvPr/>
              </p:nvGrpSpPr>
              <p:grpSpPr>
                <a:xfrm>
                  <a:off x="5694901" y="4879940"/>
                  <a:ext cx="2222500" cy="490391"/>
                  <a:chOff x="-1414353" y="2853056"/>
                  <a:chExt cx="2222500" cy="490391"/>
                </a:xfrm>
              </p:grpSpPr>
              <p:grpSp>
                <p:nvGrpSpPr>
                  <p:cNvPr id="103" name="Group 102">
                    <a:extLst>
                      <a:ext uri="{FF2B5EF4-FFF2-40B4-BE49-F238E27FC236}">
                        <a16:creationId xmlns:a16="http://schemas.microsoft.com/office/drawing/2014/main" id="{0C07F38D-115D-40E8-8C32-C184AED8F630}"/>
                      </a:ext>
                    </a:extLst>
                  </p:cNvPr>
                  <p:cNvGrpSpPr/>
                  <p:nvPr/>
                </p:nvGrpSpPr>
                <p:grpSpPr>
                  <a:xfrm>
                    <a:off x="-1414353" y="2853056"/>
                    <a:ext cx="2222500" cy="490391"/>
                    <a:chOff x="-614532" y="2388791"/>
                    <a:chExt cx="2222500" cy="490391"/>
                  </a:xfrm>
                </p:grpSpPr>
                <p:sp>
                  <p:nvSpPr>
                    <p:cNvPr id="105" name="Snip Single Corner Rectangle 48">
                      <a:extLst>
                        <a:ext uri="{FF2B5EF4-FFF2-40B4-BE49-F238E27FC236}">
                          <a16:creationId xmlns:a16="http://schemas.microsoft.com/office/drawing/2014/main" id="{C2DF710B-5956-4DDD-9F2E-65340205447E}"/>
                        </a:ext>
                      </a:extLst>
                    </p:cNvPr>
                    <p:cNvSpPr/>
                    <p:nvPr/>
                  </p:nvSpPr>
                  <p:spPr>
                    <a:xfrm flipV="1">
                      <a:off x="-614532" y="2388791"/>
                      <a:ext cx="2222500" cy="490391"/>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106" name="Isosceles Triangle 105">
                      <a:extLst>
                        <a:ext uri="{FF2B5EF4-FFF2-40B4-BE49-F238E27FC236}">
                          <a16:creationId xmlns:a16="http://schemas.microsoft.com/office/drawing/2014/main" id="{6AE90E5B-FD6D-4748-9487-1CF5B8CF5147}"/>
                        </a:ext>
                      </a:extLst>
                    </p:cNvPr>
                    <p:cNvSpPr/>
                    <p:nvPr/>
                  </p:nvSpPr>
                  <p:spPr>
                    <a:xfrm rot="18805885">
                      <a:off x="1467903" y="2746517"/>
                      <a:ext cx="126959" cy="102605"/>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sp>
                <p:nvSpPr>
                  <p:cNvPr id="104" name="TextBox 103">
                    <a:extLst>
                      <a:ext uri="{FF2B5EF4-FFF2-40B4-BE49-F238E27FC236}">
                        <a16:creationId xmlns:a16="http://schemas.microsoft.com/office/drawing/2014/main" id="{DB8D6163-C2C8-4DB3-B222-0154EE3DAE2E}"/>
                      </a:ext>
                    </a:extLst>
                  </p:cNvPr>
                  <p:cNvSpPr txBox="1"/>
                  <p:nvPr/>
                </p:nvSpPr>
                <p:spPr>
                  <a:xfrm>
                    <a:off x="-1213816" y="2898412"/>
                    <a:ext cx="1860168" cy="38393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836" b="0" dirty="0">
                        <a:latin typeface="Segoe UI" panose="020B0502040204020203" pitchFamily="34" charset="0"/>
                        <a:cs typeface="Segoe UI" panose="020B0502040204020203" pitchFamily="34" charset="0"/>
                      </a:rPr>
                      <a:t>Regular storage</a:t>
                    </a:r>
                  </a:p>
                </p:txBody>
              </p:sp>
            </p:grpSp>
            <p:grpSp>
              <p:nvGrpSpPr>
                <p:cNvPr id="68" name="Group 67">
                  <a:extLst>
                    <a:ext uri="{FF2B5EF4-FFF2-40B4-BE49-F238E27FC236}">
                      <a16:creationId xmlns:a16="http://schemas.microsoft.com/office/drawing/2014/main" id="{AC843673-EE66-441E-9DFC-51C1760613A1}"/>
                    </a:ext>
                  </a:extLst>
                </p:cNvPr>
                <p:cNvGrpSpPr/>
                <p:nvPr/>
              </p:nvGrpSpPr>
              <p:grpSpPr>
                <a:xfrm>
                  <a:off x="5694901" y="5465579"/>
                  <a:ext cx="2222500" cy="462406"/>
                  <a:chOff x="-1414353" y="3438695"/>
                  <a:chExt cx="2222500" cy="462406"/>
                </a:xfrm>
              </p:grpSpPr>
              <p:grpSp>
                <p:nvGrpSpPr>
                  <p:cNvPr id="99" name="Group 98">
                    <a:extLst>
                      <a:ext uri="{FF2B5EF4-FFF2-40B4-BE49-F238E27FC236}">
                        <a16:creationId xmlns:a16="http://schemas.microsoft.com/office/drawing/2014/main" id="{31775F38-706A-4AAF-ABFD-B038E587AAAD}"/>
                      </a:ext>
                    </a:extLst>
                  </p:cNvPr>
                  <p:cNvGrpSpPr/>
                  <p:nvPr/>
                </p:nvGrpSpPr>
                <p:grpSpPr>
                  <a:xfrm>
                    <a:off x="-1414353" y="3438695"/>
                    <a:ext cx="2222500" cy="462406"/>
                    <a:chOff x="-614532" y="2311490"/>
                    <a:chExt cx="2222500" cy="462406"/>
                  </a:xfrm>
                </p:grpSpPr>
                <p:sp>
                  <p:nvSpPr>
                    <p:cNvPr id="101" name="Snip Single Corner Rectangle 44">
                      <a:extLst>
                        <a:ext uri="{FF2B5EF4-FFF2-40B4-BE49-F238E27FC236}">
                          <a16:creationId xmlns:a16="http://schemas.microsoft.com/office/drawing/2014/main" id="{8610F8AF-8262-4867-9048-6FAEB8937689}"/>
                        </a:ext>
                      </a:extLst>
                    </p:cNvPr>
                    <p:cNvSpPr/>
                    <p:nvPr/>
                  </p:nvSpPr>
                  <p:spPr>
                    <a:xfrm flipV="1">
                      <a:off x="-614532" y="2311490"/>
                      <a:ext cx="2222500" cy="46240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102" name="Isosceles Triangle 101">
                      <a:extLst>
                        <a:ext uri="{FF2B5EF4-FFF2-40B4-BE49-F238E27FC236}">
                          <a16:creationId xmlns:a16="http://schemas.microsoft.com/office/drawing/2014/main" id="{B9943BB2-CC07-4177-8BE7-341EB837EAFC}"/>
                        </a:ext>
                      </a:extLst>
                    </p:cNvPr>
                    <p:cNvSpPr/>
                    <p:nvPr/>
                  </p:nvSpPr>
                  <p:spPr>
                    <a:xfrm rot="18805885">
                      <a:off x="1467903" y="2641229"/>
                      <a:ext cx="126959" cy="102605"/>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sp>
                <p:nvSpPr>
                  <p:cNvPr id="100" name="TextBox 99">
                    <a:extLst>
                      <a:ext uri="{FF2B5EF4-FFF2-40B4-BE49-F238E27FC236}">
                        <a16:creationId xmlns:a16="http://schemas.microsoft.com/office/drawing/2014/main" id="{FBC66190-4DAC-4723-8B15-22D782B89187}"/>
                      </a:ext>
                    </a:extLst>
                  </p:cNvPr>
                  <p:cNvSpPr txBox="1"/>
                  <p:nvPr/>
                </p:nvSpPr>
                <p:spPr>
                  <a:xfrm>
                    <a:off x="-1178352" y="3470597"/>
                    <a:ext cx="1463099" cy="38393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836" b="0" dirty="0">
                        <a:latin typeface="Segoe UI" panose="020B0502040204020203" pitchFamily="34" charset="0"/>
                        <a:cs typeface="Segoe UI" panose="020B0502040204020203" pitchFamily="34" charset="0"/>
                      </a:rPr>
                      <a:t>Chunk store</a:t>
                    </a:r>
                  </a:p>
                </p:txBody>
              </p:sp>
            </p:grpSp>
            <p:sp>
              <p:nvSpPr>
                <p:cNvPr id="69" name="TextBox 68">
                  <a:extLst>
                    <a:ext uri="{FF2B5EF4-FFF2-40B4-BE49-F238E27FC236}">
                      <a16:creationId xmlns:a16="http://schemas.microsoft.com/office/drawing/2014/main" id="{8935291D-A6EA-4987-AD5C-47B953483E80}"/>
                    </a:ext>
                  </a:extLst>
                </p:cNvPr>
                <p:cNvSpPr txBox="1"/>
                <p:nvPr/>
              </p:nvSpPr>
              <p:spPr>
                <a:xfrm>
                  <a:off x="3348902" y="5600615"/>
                  <a:ext cx="2119255" cy="41611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40" b="0" dirty="0">
                      <a:latin typeface="Segoe UI" panose="020B0502040204020203" pitchFamily="34" charset="0"/>
                      <a:cs typeface="Segoe UI" panose="020B0502040204020203" pitchFamily="34" charset="0"/>
                    </a:rPr>
                    <a:t>NTFS file system</a:t>
                  </a:r>
                </a:p>
              </p:txBody>
            </p:sp>
            <p:sp>
              <p:nvSpPr>
                <p:cNvPr id="70" name="Round Same Side Corner Rectangle 13">
                  <a:extLst>
                    <a:ext uri="{FF2B5EF4-FFF2-40B4-BE49-F238E27FC236}">
                      <a16:creationId xmlns:a16="http://schemas.microsoft.com/office/drawing/2014/main" id="{22747D88-7D48-40F2-A13D-8DD8C97D2D58}"/>
                    </a:ext>
                  </a:extLst>
                </p:cNvPr>
                <p:cNvSpPr/>
                <p:nvPr/>
              </p:nvSpPr>
              <p:spPr>
                <a:xfrm>
                  <a:off x="4957927" y="622647"/>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71" name="TextBox 70">
                  <a:extLst>
                    <a:ext uri="{FF2B5EF4-FFF2-40B4-BE49-F238E27FC236}">
                      <a16:creationId xmlns:a16="http://schemas.microsoft.com/office/drawing/2014/main" id="{F0FD5FC2-84D4-4C21-884D-B577115494F3}"/>
                    </a:ext>
                  </a:extLst>
                </p:cNvPr>
                <p:cNvSpPr txBox="1"/>
                <p:nvPr/>
              </p:nvSpPr>
              <p:spPr>
                <a:xfrm>
                  <a:off x="4979602" y="593066"/>
                  <a:ext cx="929625" cy="54470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28" b="0" dirty="0">
                      <a:latin typeface="Segoe UI" panose="020B0502040204020203" pitchFamily="34" charset="0"/>
                      <a:cs typeface="Segoe UI" panose="020B0502040204020203" pitchFamily="34" charset="0"/>
                    </a:rPr>
                    <a:t>Server</a:t>
                  </a:r>
                </a:p>
                <a:p>
                  <a:pPr algn="ctr"/>
                  <a:r>
                    <a:rPr lang="en-US" sz="1428" b="0" dirty="0">
                      <a:latin typeface="Segoe UI" panose="020B0502040204020203" pitchFamily="34" charset="0"/>
                      <a:cs typeface="Segoe UI" panose="020B0502040204020203" pitchFamily="34" charset="0"/>
                    </a:rPr>
                    <a:t>Manager</a:t>
                  </a:r>
                </a:p>
              </p:txBody>
            </p:sp>
            <p:sp>
              <p:nvSpPr>
                <p:cNvPr id="72" name="Round Same Side Corner Rectangle 15">
                  <a:extLst>
                    <a:ext uri="{FF2B5EF4-FFF2-40B4-BE49-F238E27FC236}">
                      <a16:creationId xmlns:a16="http://schemas.microsoft.com/office/drawing/2014/main" id="{A40B2DC3-2B90-4FE3-9525-5EF456DBF8DA}"/>
                    </a:ext>
                  </a:extLst>
                </p:cNvPr>
                <p:cNvSpPr/>
                <p:nvPr/>
              </p:nvSpPr>
              <p:spPr>
                <a:xfrm>
                  <a:off x="6017351" y="622647"/>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73" name="TextBox 72">
                  <a:extLst>
                    <a:ext uri="{FF2B5EF4-FFF2-40B4-BE49-F238E27FC236}">
                      <a16:creationId xmlns:a16="http://schemas.microsoft.com/office/drawing/2014/main" id="{74566709-F08F-4E47-A2E8-16EE356A793C}"/>
                    </a:ext>
                  </a:extLst>
                </p:cNvPr>
                <p:cNvSpPr txBox="1"/>
                <p:nvPr/>
              </p:nvSpPr>
              <p:spPr>
                <a:xfrm>
                  <a:off x="5925663" y="593066"/>
                  <a:ext cx="1156354" cy="5493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28" b="0" dirty="0">
                      <a:latin typeface="Segoe UI" panose="020B0502040204020203" pitchFamily="34" charset="0"/>
                      <a:cs typeface="Segoe UI" panose="020B0502040204020203" pitchFamily="34" charset="0"/>
                    </a:rPr>
                    <a:t>Windows</a:t>
                  </a:r>
                </a:p>
                <a:p>
                  <a:pPr algn="ctr"/>
                  <a:r>
                    <a:rPr lang="en-US" sz="1428" b="0" dirty="0">
                      <a:latin typeface="Segoe UI" panose="020B0502040204020203" pitchFamily="34" charset="0"/>
                      <a:cs typeface="Segoe UI" panose="020B0502040204020203" pitchFamily="34" charset="0"/>
                    </a:rPr>
                    <a:t>PowerShell</a:t>
                  </a:r>
                </a:p>
              </p:txBody>
            </p:sp>
            <p:sp>
              <p:nvSpPr>
                <p:cNvPr id="74" name="Round Same Side Corner Rectangle 17">
                  <a:extLst>
                    <a:ext uri="{FF2B5EF4-FFF2-40B4-BE49-F238E27FC236}">
                      <a16:creationId xmlns:a16="http://schemas.microsoft.com/office/drawing/2014/main" id="{C30CA927-723B-4F49-9A4D-E6D07CE85373}"/>
                    </a:ext>
                  </a:extLst>
                </p:cNvPr>
                <p:cNvSpPr/>
                <p:nvPr/>
              </p:nvSpPr>
              <p:spPr>
                <a:xfrm>
                  <a:off x="7076775" y="622647"/>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75" name="TextBox 74">
                  <a:extLst>
                    <a:ext uri="{FF2B5EF4-FFF2-40B4-BE49-F238E27FC236}">
                      <a16:creationId xmlns:a16="http://schemas.microsoft.com/office/drawing/2014/main" id="{3E27DC83-3F4F-4FDC-98C1-3AFC54A9FA60}"/>
                    </a:ext>
                  </a:extLst>
                </p:cNvPr>
                <p:cNvSpPr txBox="1"/>
                <p:nvPr/>
              </p:nvSpPr>
              <p:spPr>
                <a:xfrm>
                  <a:off x="7271666" y="700788"/>
                  <a:ext cx="583191" cy="31963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28" b="0" dirty="0">
                      <a:latin typeface="Segoe UI" panose="020B0502040204020203" pitchFamily="34" charset="0"/>
                      <a:cs typeface="Segoe UI" panose="020B0502040204020203" pitchFamily="34" charset="0"/>
                    </a:rPr>
                    <a:t>WMI</a:t>
                  </a:r>
                </a:p>
              </p:txBody>
            </p:sp>
            <p:sp>
              <p:nvSpPr>
                <p:cNvPr id="76" name="TextBox 75">
                  <a:extLst>
                    <a:ext uri="{FF2B5EF4-FFF2-40B4-BE49-F238E27FC236}">
                      <a16:creationId xmlns:a16="http://schemas.microsoft.com/office/drawing/2014/main" id="{AC9E5706-EB8C-4C28-9EDD-94675F3FC9A7}"/>
                    </a:ext>
                  </a:extLst>
                </p:cNvPr>
                <p:cNvSpPr txBox="1"/>
                <p:nvPr/>
              </p:nvSpPr>
              <p:spPr>
                <a:xfrm>
                  <a:off x="5652241" y="1116286"/>
                  <a:ext cx="1763692" cy="41611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40" b="0" dirty="0">
                      <a:latin typeface="Segoe UI" panose="020B0502040204020203" pitchFamily="34" charset="0"/>
                      <a:cs typeface="Segoe UI" panose="020B0502040204020203" pitchFamily="34" charset="0"/>
                    </a:rPr>
                    <a:t>Management</a:t>
                  </a:r>
                </a:p>
              </p:txBody>
            </p:sp>
            <p:sp>
              <p:nvSpPr>
                <p:cNvPr id="77" name="Rectangle 76">
                  <a:extLst>
                    <a:ext uri="{FF2B5EF4-FFF2-40B4-BE49-F238E27FC236}">
                      <a16:creationId xmlns:a16="http://schemas.microsoft.com/office/drawing/2014/main" id="{AA5E4E1E-3E34-4A7B-AAC3-952A03DF79FC}"/>
                    </a:ext>
                  </a:extLst>
                </p:cNvPr>
                <p:cNvSpPr/>
                <p:nvPr/>
              </p:nvSpPr>
              <p:spPr>
                <a:xfrm>
                  <a:off x="4810897" y="503472"/>
                  <a:ext cx="3410370" cy="10267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nvGrpSpPr>
                <p:cNvPr id="78" name="Group 77">
                  <a:extLst>
                    <a:ext uri="{FF2B5EF4-FFF2-40B4-BE49-F238E27FC236}">
                      <a16:creationId xmlns:a16="http://schemas.microsoft.com/office/drawing/2014/main" id="{3ACB5F13-9A80-45B5-8740-B5EF11DE1651}"/>
                    </a:ext>
                  </a:extLst>
                </p:cNvPr>
                <p:cNvGrpSpPr/>
                <p:nvPr/>
              </p:nvGrpSpPr>
              <p:grpSpPr>
                <a:xfrm>
                  <a:off x="4826301" y="1644266"/>
                  <a:ext cx="3394966" cy="480410"/>
                  <a:chOff x="4826301" y="2063366"/>
                  <a:chExt cx="3394966" cy="480410"/>
                </a:xfrm>
              </p:grpSpPr>
              <p:sp>
                <p:nvSpPr>
                  <p:cNvPr id="97" name="TextBox 96">
                    <a:extLst>
                      <a:ext uri="{FF2B5EF4-FFF2-40B4-BE49-F238E27FC236}">
                        <a16:creationId xmlns:a16="http://schemas.microsoft.com/office/drawing/2014/main" id="{D2EB2BB9-86C6-48F3-824E-A637273EE023}"/>
                      </a:ext>
                    </a:extLst>
                  </p:cNvPr>
                  <p:cNvSpPr txBox="1"/>
                  <p:nvPr/>
                </p:nvSpPr>
                <p:spPr>
                  <a:xfrm>
                    <a:off x="4866505" y="2063366"/>
                    <a:ext cx="3227973" cy="4804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48" b="0" dirty="0">
                        <a:latin typeface="Segoe UI" panose="020B0502040204020203" pitchFamily="34" charset="0"/>
                        <a:cs typeface="Segoe UI" panose="020B0502040204020203" pitchFamily="34" charset="0"/>
                      </a:rPr>
                      <a:t>Deduplication service</a:t>
                    </a:r>
                  </a:p>
                </p:txBody>
              </p:sp>
              <p:sp>
                <p:nvSpPr>
                  <p:cNvPr id="98" name="Rectangle 97">
                    <a:extLst>
                      <a:ext uri="{FF2B5EF4-FFF2-40B4-BE49-F238E27FC236}">
                        <a16:creationId xmlns:a16="http://schemas.microsoft.com/office/drawing/2014/main" id="{656F21C3-1720-41E1-813F-418C0A9590BA}"/>
                      </a:ext>
                    </a:extLst>
                  </p:cNvPr>
                  <p:cNvSpPr/>
                  <p:nvPr/>
                </p:nvSpPr>
                <p:spPr>
                  <a:xfrm>
                    <a:off x="4826301" y="2073399"/>
                    <a:ext cx="3394966" cy="4415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sp>
              <p:nvSpPr>
                <p:cNvPr id="79" name="Round Same Side Corner Rectangle 22">
                  <a:extLst>
                    <a:ext uri="{FF2B5EF4-FFF2-40B4-BE49-F238E27FC236}">
                      <a16:creationId xmlns:a16="http://schemas.microsoft.com/office/drawing/2014/main" id="{140E5902-C1D9-4A50-963A-3C80081DF7AF}"/>
                    </a:ext>
                  </a:extLst>
                </p:cNvPr>
                <p:cNvSpPr/>
                <p:nvPr/>
              </p:nvSpPr>
              <p:spPr>
                <a:xfrm>
                  <a:off x="4957927" y="2358859"/>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80" name="TextBox 79">
                  <a:extLst>
                    <a:ext uri="{FF2B5EF4-FFF2-40B4-BE49-F238E27FC236}">
                      <a16:creationId xmlns:a16="http://schemas.microsoft.com/office/drawing/2014/main" id="{575450A5-1E23-4405-8B7C-C81AC344742E}"/>
                    </a:ext>
                  </a:extLst>
                </p:cNvPr>
                <p:cNvSpPr txBox="1"/>
                <p:nvPr/>
              </p:nvSpPr>
              <p:spPr>
                <a:xfrm>
                  <a:off x="5008762" y="2329278"/>
                  <a:ext cx="871306" cy="54470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28" b="0" dirty="0">
                      <a:latin typeface="Segoe UI" panose="020B0502040204020203" pitchFamily="34" charset="0"/>
                      <a:cs typeface="Segoe UI" panose="020B0502040204020203" pitchFamily="34" charset="0"/>
                    </a:rPr>
                    <a:t>Collect</a:t>
                  </a:r>
                </a:p>
                <a:p>
                  <a:pPr algn="ctr"/>
                  <a:r>
                    <a:rPr lang="en-US" sz="1428" b="0" dirty="0">
                      <a:latin typeface="Segoe UI" panose="020B0502040204020203" pitchFamily="34" charset="0"/>
                      <a:cs typeface="Segoe UI" panose="020B0502040204020203" pitchFamily="34" charset="0"/>
                    </a:rPr>
                    <a:t>garbage</a:t>
                  </a:r>
                </a:p>
              </p:txBody>
            </p:sp>
            <p:sp>
              <p:nvSpPr>
                <p:cNvPr id="81" name="Round Same Side Corner Rectangle 24">
                  <a:extLst>
                    <a:ext uri="{FF2B5EF4-FFF2-40B4-BE49-F238E27FC236}">
                      <a16:creationId xmlns:a16="http://schemas.microsoft.com/office/drawing/2014/main" id="{C531ECEC-4940-4C6A-9E94-70CF89646B89}"/>
                    </a:ext>
                  </a:extLst>
                </p:cNvPr>
                <p:cNvSpPr/>
                <p:nvPr/>
              </p:nvSpPr>
              <p:spPr>
                <a:xfrm>
                  <a:off x="6017351" y="2358859"/>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82" name="TextBox 81">
                  <a:extLst>
                    <a:ext uri="{FF2B5EF4-FFF2-40B4-BE49-F238E27FC236}">
                      <a16:creationId xmlns:a16="http://schemas.microsoft.com/office/drawing/2014/main" id="{BA9B29FF-0635-4F30-A436-3169ABB13D5A}"/>
                    </a:ext>
                  </a:extLst>
                </p:cNvPr>
                <p:cNvSpPr txBox="1"/>
                <p:nvPr/>
              </p:nvSpPr>
              <p:spPr>
                <a:xfrm>
                  <a:off x="6174482" y="2329278"/>
                  <a:ext cx="658718" cy="54470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28" b="0" dirty="0">
                      <a:latin typeface="Segoe UI" panose="020B0502040204020203" pitchFamily="34" charset="0"/>
                      <a:cs typeface="Segoe UI" panose="020B0502040204020203" pitchFamily="34" charset="0"/>
                    </a:rPr>
                    <a:t>Scrub</a:t>
                  </a:r>
                </a:p>
                <a:p>
                  <a:pPr algn="ctr"/>
                  <a:r>
                    <a:rPr lang="en-US" sz="1428" b="0" dirty="0">
                      <a:latin typeface="Segoe UI" panose="020B0502040204020203" pitchFamily="34" charset="0"/>
                      <a:cs typeface="Segoe UI" panose="020B0502040204020203" pitchFamily="34" charset="0"/>
                    </a:rPr>
                    <a:t>data</a:t>
                  </a:r>
                </a:p>
              </p:txBody>
            </p:sp>
            <p:sp>
              <p:nvSpPr>
                <p:cNvPr id="83" name="Round Same Side Corner Rectangle 26">
                  <a:extLst>
                    <a:ext uri="{FF2B5EF4-FFF2-40B4-BE49-F238E27FC236}">
                      <a16:creationId xmlns:a16="http://schemas.microsoft.com/office/drawing/2014/main" id="{5EBA3AB4-5B29-4AF1-B1AB-FA34D86CD61B}"/>
                    </a:ext>
                  </a:extLst>
                </p:cNvPr>
                <p:cNvSpPr/>
                <p:nvPr/>
              </p:nvSpPr>
              <p:spPr>
                <a:xfrm>
                  <a:off x="7076775" y="2358859"/>
                  <a:ext cx="972975" cy="464059"/>
                </a:xfrm>
                <a:prstGeom prst="round2SameRect">
                  <a:avLst>
                    <a:gd name="adj1" fmla="val 18252"/>
                    <a:gd name="adj2" fmla="val 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84" name="TextBox 83">
                  <a:extLst>
                    <a:ext uri="{FF2B5EF4-FFF2-40B4-BE49-F238E27FC236}">
                      <a16:creationId xmlns:a16="http://schemas.microsoft.com/office/drawing/2014/main" id="{E5F33522-C981-4871-9A38-5D581DF07E2B}"/>
                    </a:ext>
                  </a:extLst>
                </p:cNvPr>
                <p:cNvSpPr txBox="1"/>
                <p:nvPr/>
              </p:nvSpPr>
              <p:spPr>
                <a:xfrm>
                  <a:off x="7092704" y="2437000"/>
                  <a:ext cx="941117" cy="31963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28" b="0" dirty="0">
                      <a:latin typeface="Segoe UI" panose="020B0502040204020203" pitchFamily="34" charset="0"/>
                      <a:cs typeface="Segoe UI" panose="020B0502040204020203" pitchFamily="34" charset="0"/>
                    </a:rPr>
                    <a:t>Optimize</a:t>
                  </a:r>
                </a:p>
              </p:txBody>
            </p:sp>
            <p:sp>
              <p:nvSpPr>
                <p:cNvPr id="85" name="TextBox 84">
                  <a:extLst>
                    <a:ext uri="{FF2B5EF4-FFF2-40B4-BE49-F238E27FC236}">
                      <a16:creationId xmlns:a16="http://schemas.microsoft.com/office/drawing/2014/main" id="{A6355E80-4B1B-4D75-95C2-A498C0E6DB19}"/>
                    </a:ext>
                  </a:extLst>
                </p:cNvPr>
                <p:cNvSpPr txBox="1"/>
                <p:nvPr/>
              </p:nvSpPr>
              <p:spPr>
                <a:xfrm>
                  <a:off x="5697275" y="2841833"/>
                  <a:ext cx="2405661" cy="41611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40" b="0" dirty="0">
                      <a:latin typeface="Segoe UI" panose="020B0502040204020203" pitchFamily="34" charset="0"/>
                      <a:cs typeface="Segoe UI" panose="020B0502040204020203" pitchFamily="34" charset="0"/>
                    </a:rPr>
                    <a:t>Deduplication jobs</a:t>
                  </a:r>
                </a:p>
              </p:txBody>
            </p:sp>
            <p:grpSp>
              <p:nvGrpSpPr>
                <p:cNvPr id="86" name="Group 85">
                  <a:extLst>
                    <a:ext uri="{FF2B5EF4-FFF2-40B4-BE49-F238E27FC236}">
                      <a16:creationId xmlns:a16="http://schemas.microsoft.com/office/drawing/2014/main" id="{A72D9792-635E-42A6-9CB5-8EC54B2727EC}"/>
                    </a:ext>
                  </a:extLst>
                </p:cNvPr>
                <p:cNvGrpSpPr/>
                <p:nvPr/>
              </p:nvGrpSpPr>
              <p:grpSpPr>
                <a:xfrm>
                  <a:off x="4834361" y="3391887"/>
                  <a:ext cx="3371908" cy="420172"/>
                  <a:chOff x="4834361" y="3772887"/>
                  <a:chExt cx="3371908" cy="420172"/>
                </a:xfrm>
              </p:grpSpPr>
              <p:sp>
                <p:nvSpPr>
                  <p:cNvPr id="95" name="TextBox 94">
                    <a:extLst>
                      <a:ext uri="{FF2B5EF4-FFF2-40B4-BE49-F238E27FC236}">
                        <a16:creationId xmlns:a16="http://schemas.microsoft.com/office/drawing/2014/main" id="{0BB04FEF-87CB-4A4A-BB26-345C7A4DDC91}"/>
                      </a:ext>
                    </a:extLst>
                  </p:cNvPr>
                  <p:cNvSpPr txBox="1"/>
                  <p:nvPr/>
                </p:nvSpPr>
                <p:spPr>
                  <a:xfrm>
                    <a:off x="5018585" y="3785420"/>
                    <a:ext cx="2883444" cy="38393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836" b="0" dirty="0">
                        <a:latin typeface="Segoe UI" panose="020B0502040204020203" pitchFamily="34" charset="0"/>
                        <a:cs typeface="Segoe UI" panose="020B0502040204020203" pitchFamily="34" charset="0"/>
                      </a:rPr>
                      <a:t>Deduplication Job Access</a:t>
                    </a:r>
                  </a:p>
                </p:txBody>
              </p:sp>
              <p:sp>
                <p:nvSpPr>
                  <p:cNvPr id="96" name="Rectangle 40">
                    <a:extLst>
                      <a:ext uri="{FF2B5EF4-FFF2-40B4-BE49-F238E27FC236}">
                        <a16:creationId xmlns:a16="http://schemas.microsoft.com/office/drawing/2014/main" id="{2096B075-E4B5-4D86-A118-DC58175EC488}"/>
                      </a:ext>
                    </a:extLst>
                  </p:cNvPr>
                  <p:cNvSpPr/>
                  <p:nvPr/>
                </p:nvSpPr>
                <p:spPr>
                  <a:xfrm>
                    <a:off x="4834361" y="3772887"/>
                    <a:ext cx="3371908" cy="420172"/>
                  </a:xfrm>
                  <a:custGeom>
                    <a:avLst/>
                    <a:gdLst>
                      <a:gd name="connsiteX0" fmla="*/ 0 w 3091823"/>
                      <a:gd name="connsiteY0" fmla="*/ 0 h 560216"/>
                      <a:gd name="connsiteX1" fmla="*/ 3091823 w 3091823"/>
                      <a:gd name="connsiteY1" fmla="*/ 0 h 560216"/>
                      <a:gd name="connsiteX2" fmla="*/ 3091823 w 3091823"/>
                      <a:gd name="connsiteY2" fmla="*/ 560216 h 560216"/>
                      <a:gd name="connsiteX3" fmla="*/ 0 w 3091823"/>
                      <a:gd name="connsiteY3" fmla="*/ 560216 h 560216"/>
                      <a:gd name="connsiteX4" fmla="*/ 0 w 3091823"/>
                      <a:gd name="connsiteY4" fmla="*/ 0 h 560216"/>
                      <a:gd name="connsiteX0" fmla="*/ 107092 w 3198915"/>
                      <a:gd name="connsiteY0" fmla="*/ 0 h 560216"/>
                      <a:gd name="connsiteX1" fmla="*/ 3198915 w 3198915"/>
                      <a:gd name="connsiteY1" fmla="*/ 0 h 560216"/>
                      <a:gd name="connsiteX2" fmla="*/ 3198915 w 3198915"/>
                      <a:gd name="connsiteY2" fmla="*/ 560216 h 560216"/>
                      <a:gd name="connsiteX3" fmla="*/ 0 w 3198915"/>
                      <a:gd name="connsiteY3" fmla="*/ 395459 h 560216"/>
                      <a:gd name="connsiteX4" fmla="*/ 107092 w 3198915"/>
                      <a:gd name="connsiteY4" fmla="*/ 0 h 560216"/>
                      <a:gd name="connsiteX0" fmla="*/ 107092 w 3347196"/>
                      <a:gd name="connsiteY0" fmla="*/ 0 h 403697"/>
                      <a:gd name="connsiteX1" fmla="*/ 3198915 w 3347196"/>
                      <a:gd name="connsiteY1" fmla="*/ 0 h 403697"/>
                      <a:gd name="connsiteX2" fmla="*/ 3347196 w 3347196"/>
                      <a:gd name="connsiteY2" fmla="*/ 403697 h 403697"/>
                      <a:gd name="connsiteX3" fmla="*/ 0 w 3347196"/>
                      <a:gd name="connsiteY3" fmla="*/ 395459 h 403697"/>
                      <a:gd name="connsiteX4" fmla="*/ 107092 w 3347196"/>
                      <a:gd name="connsiteY4" fmla="*/ 0 h 403697"/>
                      <a:gd name="connsiteX0" fmla="*/ 107092 w 3347196"/>
                      <a:gd name="connsiteY0" fmla="*/ 8238 h 411935"/>
                      <a:gd name="connsiteX1" fmla="*/ 3231866 w 3347196"/>
                      <a:gd name="connsiteY1" fmla="*/ 0 h 411935"/>
                      <a:gd name="connsiteX2" fmla="*/ 3347196 w 3347196"/>
                      <a:gd name="connsiteY2" fmla="*/ 411935 h 411935"/>
                      <a:gd name="connsiteX3" fmla="*/ 0 w 3347196"/>
                      <a:gd name="connsiteY3" fmla="*/ 403697 h 411935"/>
                      <a:gd name="connsiteX4" fmla="*/ 107092 w 3347196"/>
                      <a:gd name="connsiteY4" fmla="*/ 8238 h 411935"/>
                      <a:gd name="connsiteX0" fmla="*/ 123567 w 3363671"/>
                      <a:gd name="connsiteY0" fmla="*/ 8238 h 420172"/>
                      <a:gd name="connsiteX1" fmla="*/ 3248341 w 3363671"/>
                      <a:gd name="connsiteY1" fmla="*/ 0 h 420172"/>
                      <a:gd name="connsiteX2" fmla="*/ 3363671 w 3363671"/>
                      <a:gd name="connsiteY2" fmla="*/ 411935 h 420172"/>
                      <a:gd name="connsiteX3" fmla="*/ 0 w 3363671"/>
                      <a:gd name="connsiteY3" fmla="*/ 420172 h 420172"/>
                      <a:gd name="connsiteX4" fmla="*/ 123567 w 3363671"/>
                      <a:gd name="connsiteY4" fmla="*/ 8238 h 420172"/>
                      <a:gd name="connsiteX0" fmla="*/ 123567 w 3371908"/>
                      <a:gd name="connsiteY0" fmla="*/ 8238 h 420172"/>
                      <a:gd name="connsiteX1" fmla="*/ 3248341 w 3371908"/>
                      <a:gd name="connsiteY1" fmla="*/ 0 h 420172"/>
                      <a:gd name="connsiteX2" fmla="*/ 3371908 w 3371908"/>
                      <a:gd name="connsiteY2" fmla="*/ 411935 h 420172"/>
                      <a:gd name="connsiteX3" fmla="*/ 0 w 3371908"/>
                      <a:gd name="connsiteY3" fmla="*/ 420172 h 420172"/>
                      <a:gd name="connsiteX4" fmla="*/ 123567 w 3371908"/>
                      <a:gd name="connsiteY4" fmla="*/ 8238 h 420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908" h="420172">
                        <a:moveTo>
                          <a:pt x="123567" y="8238"/>
                        </a:moveTo>
                        <a:lnTo>
                          <a:pt x="3248341" y="0"/>
                        </a:lnTo>
                        <a:lnTo>
                          <a:pt x="3371908" y="411935"/>
                        </a:lnTo>
                        <a:lnTo>
                          <a:pt x="0" y="420172"/>
                        </a:lnTo>
                        <a:lnTo>
                          <a:pt x="123567" y="8238"/>
                        </a:lnTo>
                        <a:close/>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grpSp>
            <p:sp>
              <p:nvSpPr>
                <p:cNvPr id="87" name="Rectangle 86">
                  <a:extLst>
                    <a:ext uri="{FF2B5EF4-FFF2-40B4-BE49-F238E27FC236}">
                      <a16:creationId xmlns:a16="http://schemas.microsoft.com/office/drawing/2014/main" id="{34483847-91D7-478E-BB75-03B107600C0F}"/>
                    </a:ext>
                  </a:extLst>
                </p:cNvPr>
                <p:cNvSpPr/>
                <p:nvPr/>
              </p:nvSpPr>
              <p:spPr>
                <a:xfrm>
                  <a:off x="4834361" y="2231015"/>
                  <a:ext cx="3410370" cy="10267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cxnSp>
              <p:nvCxnSpPr>
                <p:cNvPr id="88" name="Straight Arrow Connector 87">
                  <a:extLst>
                    <a:ext uri="{FF2B5EF4-FFF2-40B4-BE49-F238E27FC236}">
                      <a16:creationId xmlns:a16="http://schemas.microsoft.com/office/drawing/2014/main" id="{BF4D1E4E-5F1D-43FF-A295-C7CE25BBBA56}"/>
                    </a:ext>
                  </a:extLst>
                </p:cNvPr>
                <p:cNvCxnSpPr>
                  <a:cxnSpLocks/>
                  <a:stCxn id="116" idx="3"/>
                </p:cNvCxnSpPr>
                <p:nvPr/>
              </p:nvCxnSpPr>
              <p:spPr>
                <a:xfrm flipH="1">
                  <a:off x="2867125" y="2456180"/>
                  <a:ext cx="2005" cy="94394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2365F88-07E3-4F85-91B4-08E414EC9BA6}"/>
                    </a:ext>
                  </a:extLst>
                </p:cNvPr>
                <p:cNvCxnSpPr>
                  <a:cxnSpLocks/>
                </p:cNvCxnSpPr>
                <p:nvPr/>
              </p:nvCxnSpPr>
              <p:spPr>
                <a:xfrm flipH="1">
                  <a:off x="2353249" y="3819225"/>
                  <a:ext cx="513877" cy="15815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74DFA3C-5B15-4365-99C6-6FD909A67F77}"/>
                    </a:ext>
                  </a:extLst>
                </p:cNvPr>
                <p:cNvCxnSpPr>
                  <a:cxnSpLocks/>
                </p:cNvCxnSpPr>
                <p:nvPr/>
              </p:nvCxnSpPr>
              <p:spPr>
                <a:xfrm>
                  <a:off x="2867124" y="3787906"/>
                  <a:ext cx="2778696" cy="13967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A9A44F14-8C9E-4D2E-8E29-5DE84D8969D0}"/>
                    </a:ext>
                  </a:extLst>
                </p:cNvPr>
                <p:cNvGrpSpPr/>
                <p:nvPr/>
              </p:nvGrpSpPr>
              <p:grpSpPr>
                <a:xfrm>
                  <a:off x="1177490" y="3400125"/>
                  <a:ext cx="3379270" cy="419100"/>
                  <a:chOff x="1177490" y="3781125"/>
                  <a:chExt cx="3379270" cy="419100"/>
                </a:xfrm>
              </p:grpSpPr>
              <p:sp>
                <p:nvSpPr>
                  <p:cNvPr id="93" name="Rectangle 6">
                    <a:extLst>
                      <a:ext uri="{FF2B5EF4-FFF2-40B4-BE49-F238E27FC236}">
                        <a16:creationId xmlns:a16="http://schemas.microsoft.com/office/drawing/2014/main" id="{15D26C64-B63F-4221-9BBB-D74D834F3776}"/>
                      </a:ext>
                    </a:extLst>
                  </p:cNvPr>
                  <p:cNvSpPr/>
                  <p:nvPr/>
                </p:nvSpPr>
                <p:spPr>
                  <a:xfrm>
                    <a:off x="1177490" y="3781125"/>
                    <a:ext cx="3379270" cy="419100"/>
                  </a:xfrm>
                  <a:custGeom>
                    <a:avLst/>
                    <a:gdLst>
                      <a:gd name="connsiteX0" fmla="*/ 0 w 3135430"/>
                      <a:gd name="connsiteY0" fmla="*/ 0 h 571500"/>
                      <a:gd name="connsiteX1" fmla="*/ 3135430 w 3135430"/>
                      <a:gd name="connsiteY1" fmla="*/ 0 h 571500"/>
                      <a:gd name="connsiteX2" fmla="*/ 3135430 w 3135430"/>
                      <a:gd name="connsiteY2" fmla="*/ 571500 h 571500"/>
                      <a:gd name="connsiteX3" fmla="*/ 0 w 3135430"/>
                      <a:gd name="connsiteY3" fmla="*/ 571500 h 571500"/>
                      <a:gd name="connsiteX4" fmla="*/ 0 w 3135430"/>
                      <a:gd name="connsiteY4" fmla="*/ 0 h 571500"/>
                      <a:gd name="connsiteX0" fmla="*/ 121920 w 3257350"/>
                      <a:gd name="connsiteY0" fmla="*/ 0 h 571500"/>
                      <a:gd name="connsiteX1" fmla="*/ 3257350 w 3257350"/>
                      <a:gd name="connsiteY1" fmla="*/ 0 h 571500"/>
                      <a:gd name="connsiteX2" fmla="*/ 3257350 w 3257350"/>
                      <a:gd name="connsiteY2" fmla="*/ 571500 h 571500"/>
                      <a:gd name="connsiteX3" fmla="*/ 0 w 3257350"/>
                      <a:gd name="connsiteY3" fmla="*/ 411480 h 571500"/>
                      <a:gd name="connsiteX4" fmla="*/ 121920 w 3257350"/>
                      <a:gd name="connsiteY4" fmla="*/ 0 h 571500"/>
                      <a:gd name="connsiteX0" fmla="*/ 121920 w 3379270"/>
                      <a:gd name="connsiteY0" fmla="*/ 0 h 419100"/>
                      <a:gd name="connsiteX1" fmla="*/ 3257350 w 3379270"/>
                      <a:gd name="connsiteY1" fmla="*/ 0 h 419100"/>
                      <a:gd name="connsiteX2" fmla="*/ 3379270 w 3379270"/>
                      <a:gd name="connsiteY2" fmla="*/ 419100 h 419100"/>
                      <a:gd name="connsiteX3" fmla="*/ 0 w 3379270"/>
                      <a:gd name="connsiteY3" fmla="*/ 411480 h 419100"/>
                      <a:gd name="connsiteX4" fmla="*/ 121920 w 3379270"/>
                      <a:gd name="connsiteY4" fmla="*/ 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270" h="419100">
                        <a:moveTo>
                          <a:pt x="121920" y="0"/>
                        </a:moveTo>
                        <a:lnTo>
                          <a:pt x="3257350" y="0"/>
                        </a:lnTo>
                        <a:lnTo>
                          <a:pt x="3379270" y="419100"/>
                        </a:lnTo>
                        <a:lnTo>
                          <a:pt x="0" y="411480"/>
                        </a:lnTo>
                        <a:lnTo>
                          <a:pt x="121920" y="0"/>
                        </a:lnTo>
                        <a:close/>
                      </a:path>
                    </a:pathLst>
                  </a:cu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1836" b="0" dirty="0">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EB7A5022-16A9-453F-987C-0644E85C3C04}"/>
                      </a:ext>
                    </a:extLst>
                  </p:cNvPr>
                  <p:cNvSpPr txBox="1"/>
                  <p:nvPr/>
                </p:nvSpPr>
                <p:spPr>
                  <a:xfrm>
                    <a:off x="1235794" y="3790620"/>
                    <a:ext cx="2898156" cy="38393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836" b="0" dirty="0">
                        <a:latin typeface="Segoe UI" panose="020B0502040204020203" pitchFamily="34" charset="0"/>
                        <a:cs typeface="Segoe UI" panose="020B0502040204020203" pitchFamily="34" charset="0"/>
                      </a:rPr>
                      <a:t>Deduplication filter driver</a:t>
                    </a:r>
                  </a:p>
                </p:txBody>
              </p:sp>
            </p:grpSp>
            <p:cxnSp>
              <p:nvCxnSpPr>
                <p:cNvPr id="92" name="Straight Arrow Connector 91">
                  <a:extLst>
                    <a:ext uri="{FF2B5EF4-FFF2-40B4-BE49-F238E27FC236}">
                      <a16:creationId xmlns:a16="http://schemas.microsoft.com/office/drawing/2014/main" id="{F7C13F30-BAFF-4BA9-BE6B-1C85547F762B}"/>
                    </a:ext>
                  </a:extLst>
                </p:cNvPr>
                <p:cNvCxnSpPr>
                  <a:cxnSpLocks/>
                  <a:endCxn id="101" idx="2"/>
                </p:cNvCxnSpPr>
                <p:nvPr/>
              </p:nvCxnSpPr>
              <p:spPr>
                <a:xfrm>
                  <a:off x="2867124" y="3819225"/>
                  <a:ext cx="2827777" cy="18775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19620980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 Data Deduplication (1 of 2)</a:t>
            </a:r>
          </a:p>
        </p:txBody>
      </p:sp>
      <p:sp>
        <p:nvSpPr>
          <p:cNvPr id="3" name="Content Placeholder 2">
            <a:extLst>
              <a:ext uri="{FF2B5EF4-FFF2-40B4-BE49-F238E27FC236}">
                <a16:creationId xmlns:a16="http://schemas.microsoft.com/office/drawing/2014/main" id="{222E7498-1BA8-4341-B24B-DD4BE8B65793}"/>
              </a:ext>
            </a:extLst>
          </p:cNvPr>
          <p:cNvSpPr>
            <a:spLocks noGrp="1"/>
          </p:cNvSpPr>
          <p:nvPr>
            <p:ph sz="quarter" idx="10"/>
          </p:nvPr>
        </p:nvSpPr>
        <p:spPr/>
        <p:txBody>
          <a:bodyPr/>
          <a:lstStyle/>
          <a:p>
            <a:r>
              <a:rPr lang="en-US" dirty="0"/>
              <a:t>Prior to installing and configuring Data Deduplication in your environment, plan your deployment using the following steps:</a:t>
            </a:r>
          </a:p>
          <a:p>
            <a:pPr marL="760973" lvl="1" indent="-466298">
              <a:buFont typeface="+mj-lt"/>
              <a:buAutoNum type="arabicPeriod"/>
            </a:pPr>
            <a:r>
              <a:rPr lang="en-US" dirty="0"/>
              <a:t>Determine target deployments</a:t>
            </a:r>
          </a:p>
          <a:p>
            <a:pPr marL="760973" lvl="1" indent="-466298">
              <a:buFont typeface="+mj-lt"/>
              <a:buAutoNum type="arabicPeriod"/>
            </a:pPr>
            <a:r>
              <a:rPr lang="en-US" dirty="0"/>
              <a:t>Determine which volumes are candidates for deduplication</a:t>
            </a:r>
          </a:p>
          <a:p>
            <a:pPr marL="760973" lvl="1" indent="-466298">
              <a:buFont typeface="+mj-lt"/>
              <a:buAutoNum type="arabicPeriod"/>
            </a:pPr>
            <a:r>
              <a:rPr lang="en-US" dirty="0"/>
              <a:t>Evaluate savings with the Deduplication Evaluation Tool</a:t>
            </a:r>
          </a:p>
          <a:p>
            <a:pPr marL="760973" lvl="1" indent="-466298">
              <a:buFont typeface="+mj-lt"/>
              <a:buAutoNum type="arabicPeriod"/>
            </a:pPr>
            <a:r>
              <a:rPr lang="en-US" dirty="0"/>
              <a:t>Plan the rollout, scalability, and deduplication policies</a:t>
            </a:r>
          </a:p>
          <a:p>
            <a:endParaRPr lang="en-US" dirty="0"/>
          </a:p>
          <a:p>
            <a:endParaRPr lang="en-US" dirty="0"/>
          </a:p>
        </p:txBody>
      </p:sp>
    </p:spTree>
    <p:extLst>
      <p:ext uri="{BB962C8B-B14F-4D97-AF65-F5344CB8AC3E}">
        <p14:creationId xmlns:p14="http://schemas.microsoft.com/office/powerpoint/2010/main" val="103692432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 Data Deduplication (2 of 2)</a:t>
            </a:r>
          </a:p>
        </p:txBody>
      </p:sp>
      <p:sp>
        <p:nvSpPr>
          <p:cNvPr id="3" name="Content Placeholder 2">
            <a:extLst>
              <a:ext uri="{FF2B5EF4-FFF2-40B4-BE49-F238E27FC236}">
                <a16:creationId xmlns:a16="http://schemas.microsoft.com/office/drawing/2014/main" id="{DF2D8CA7-358C-4153-9087-3EFA214CD088}"/>
              </a:ext>
            </a:extLst>
          </p:cNvPr>
          <p:cNvSpPr>
            <a:spLocks noGrp="1"/>
          </p:cNvSpPr>
          <p:nvPr>
            <p:ph sz="quarter" idx="10"/>
          </p:nvPr>
        </p:nvSpPr>
        <p:spPr/>
        <p:txBody>
          <a:bodyPr/>
          <a:lstStyle/>
          <a:p>
            <a:r>
              <a:rPr lang="en-US" dirty="0"/>
              <a:t>After completing your planning, deploy Data Deduplication to a server in your environment by performing the following steps:</a:t>
            </a:r>
          </a:p>
          <a:p>
            <a:pPr marL="819260" lvl="1" indent="-524586">
              <a:buFont typeface="+mj-lt"/>
              <a:buAutoNum type="arabicPeriod"/>
            </a:pPr>
            <a:r>
              <a:rPr lang="en-US" dirty="0"/>
              <a:t>Install Data Deduplication components on the server</a:t>
            </a:r>
          </a:p>
          <a:p>
            <a:pPr marL="819260" lvl="1" indent="-524586">
              <a:buFont typeface="+mj-lt"/>
              <a:buAutoNum type="arabicPeriod"/>
            </a:pPr>
            <a:r>
              <a:rPr lang="en-US" dirty="0"/>
              <a:t>Enable Data Deduplication</a:t>
            </a:r>
          </a:p>
          <a:p>
            <a:pPr marL="819260" lvl="1" indent="-524586">
              <a:buFont typeface="+mj-lt"/>
              <a:buAutoNum type="arabicPeriod"/>
            </a:pPr>
            <a:r>
              <a:rPr lang="en-US" dirty="0"/>
              <a:t>Configure Data Deduplication jobs</a:t>
            </a:r>
          </a:p>
          <a:p>
            <a:pPr marL="819260" lvl="1" indent="-524586">
              <a:buFont typeface="+mj-lt"/>
              <a:buAutoNum type="arabicPeriod"/>
            </a:pPr>
            <a:r>
              <a:rPr lang="en-US" dirty="0"/>
              <a:t>Configure Data Deduplication schedules</a:t>
            </a:r>
          </a:p>
          <a:p>
            <a:endParaRPr lang="en-US" dirty="0"/>
          </a:p>
          <a:p>
            <a:endParaRPr lang="en-US" sz="2856" dirty="0"/>
          </a:p>
          <a:p>
            <a:endParaRPr lang="en-US" dirty="0"/>
          </a:p>
        </p:txBody>
      </p:sp>
    </p:spTree>
    <p:extLst>
      <p:ext uri="{BB962C8B-B14F-4D97-AF65-F5344CB8AC3E}">
        <p14:creationId xmlns:p14="http://schemas.microsoft.com/office/powerpoint/2010/main" val="406718561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Usage scenarios for Data Deduplication (1 of 2)</a:t>
            </a:r>
            <a:endParaRPr lang="en-IN" dirty="0"/>
          </a:p>
        </p:txBody>
      </p:sp>
      <p:sp>
        <p:nvSpPr>
          <p:cNvPr id="3" name="Content Placeholder 2"/>
          <p:cNvSpPr>
            <a:spLocks noGrp="1"/>
          </p:cNvSpPr>
          <p:nvPr>
            <p:ph sz="quarter" idx="10"/>
          </p:nvPr>
        </p:nvSpPr>
        <p:spPr/>
        <p:txBody>
          <a:bodyPr/>
          <a:lstStyle/>
          <a:p>
            <a:r>
              <a:rPr lang="en-US" kern="0" dirty="0">
                <a:latin typeface="Segoe UI" pitchFamily="34" charset="0"/>
                <a:cs typeface="Segoe UI" pitchFamily="34" charset="0"/>
              </a:rPr>
              <a:t>Consider using Data </a:t>
            </a:r>
            <a:r>
              <a:rPr lang="en-US" kern="0" dirty="0" err="1">
                <a:latin typeface="Segoe UI" pitchFamily="34" charset="0"/>
                <a:cs typeface="Segoe UI" pitchFamily="34" charset="0"/>
              </a:rPr>
              <a:t>Deduplication</a:t>
            </a:r>
            <a:r>
              <a:rPr lang="en-US" kern="0" dirty="0">
                <a:latin typeface="Segoe UI" pitchFamily="34" charset="0"/>
                <a:cs typeface="Segoe UI" pitchFamily="34" charset="0"/>
              </a:rPr>
              <a:t> for the following areas:</a:t>
            </a:r>
          </a:p>
          <a:p>
            <a:endParaRPr lang="en-US" dirty="0"/>
          </a:p>
        </p:txBody>
      </p:sp>
      <p:grpSp>
        <p:nvGrpSpPr>
          <p:cNvPr id="39" name="Group 38" descr="Four icons on the slide represent areas to consider for using deduplication: a virtual hard disk (VHD) libraries, file shares, software deployment shares, and user documents.">
            <a:extLst>
              <a:ext uri="{FF2B5EF4-FFF2-40B4-BE49-F238E27FC236}">
                <a16:creationId xmlns:a16="http://schemas.microsoft.com/office/drawing/2014/main" id="{9EE49ACA-6770-4937-842D-4F07D67DA83C}"/>
              </a:ext>
            </a:extLst>
          </p:cNvPr>
          <p:cNvGrpSpPr/>
          <p:nvPr/>
        </p:nvGrpSpPr>
        <p:grpSpPr>
          <a:xfrm>
            <a:off x="2756559" y="1899703"/>
            <a:ext cx="6783473" cy="4904802"/>
            <a:chOff x="2756559" y="1899703"/>
            <a:chExt cx="6783473" cy="4904802"/>
          </a:xfrm>
        </p:grpSpPr>
        <p:grpSp>
          <p:nvGrpSpPr>
            <p:cNvPr id="40" name="Group 39" descr="Four icons on the slide represent areas to consider for using deduplication: a virtual hard disk (VHD) libraries, file shares, software deployment shares, and user documents.">
              <a:extLst>
                <a:ext uri="{FF2B5EF4-FFF2-40B4-BE49-F238E27FC236}">
                  <a16:creationId xmlns:a16="http://schemas.microsoft.com/office/drawing/2014/main" id="{83126C1D-C0E7-42E7-8BB0-A22246EEC4CB}"/>
                </a:ext>
              </a:extLst>
            </p:cNvPr>
            <p:cNvGrpSpPr/>
            <p:nvPr/>
          </p:nvGrpSpPr>
          <p:grpSpPr>
            <a:xfrm>
              <a:off x="2756559" y="1899703"/>
              <a:ext cx="6783473" cy="4904802"/>
              <a:chOff x="2756559" y="1899703"/>
              <a:chExt cx="6783473" cy="4904802"/>
            </a:xfrm>
          </p:grpSpPr>
          <p:grpSp>
            <p:nvGrpSpPr>
              <p:cNvPr id="65" name="Group 64" descr="Four icons on the slide represent areas to consider for using deduplication: a disk representing virtual hard disk (.VHD) libraries, a file in a file folder representing file shares, a generic application screen representing software deployment shares, and papers to represent user documents.">
                <a:extLst>
                  <a:ext uri="{FF2B5EF4-FFF2-40B4-BE49-F238E27FC236}">
                    <a16:creationId xmlns:a16="http://schemas.microsoft.com/office/drawing/2014/main" id="{3E0CE63C-1385-43E3-89E1-47E9206E2D01}"/>
                  </a:ext>
                </a:extLst>
              </p:cNvPr>
              <p:cNvGrpSpPr/>
              <p:nvPr/>
            </p:nvGrpSpPr>
            <p:grpSpPr>
              <a:xfrm>
                <a:off x="2756559" y="1899703"/>
                <a:ext cx="6783473" cy="4904802"/>
                <a:chOff x="2756559" y="1899703"/>
                <a:chExt cx="6783473" cy="4904802"/>
              </a:xfrm>
            </p:grpSpPr>
            <p:sp>
              <p:nvSpPr>
                <p:cNvPr id="77" name="Oval 76">
                  <a:extLst>
                    <a:ext uri="{FF2B5EF4-FFF2-40B4-BE49-F238E27FC236}">
                      <a16:creationId xmlns:a16="http://schemas.microsoft.com/office/drawing/2014/main" id="{3439CAB6-8A7C-4E4F-8D7A-161A6C33FB14}"/>
                    </a:ext>
                  </a:extLst>
                </p:cNvPr>
                <p:cNvSpPr/>
                <p:nvPr/>
              </p:nvSpPr>
              <p:spPr bwMode="auto">
                <a:xfrm>
                  <a:off x="2756559" y="1899703"/>
                  <a:ext cx="6783473" cy="4904802"/>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6521" tIns="46630" rIns="186521" bIns="4663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endParaRPr lang="en-US" sz="1836" dirty="0">
                    <a:solidFill>
                      <a:schemeClr val="tx1"/>
                    </a:solidFill>
                    <a:latin typeface="Segoe UI" pitchFamily="34" charset="0"/>
                    <a:cs typeface="Segoe UI" pitchFamily="34" charset="0"/>
                  </a:endParaRPr>
                </a:p>
              </p:txBody>
            </p:sp>
            <p:pic>
              <p:nvPicPr>
                <p:cNvPr id="78" name="Picture 77" hidden="1">
                  <a:extLst>
                    <a:ext uri="{FF2B5EF4-FFF2-40B4-BE49-F238E27FC236}">
                      <a16:creationId xmlns:a16="http://schemas.microsoft.com/office/drawing/2014/main" id="{360E63A6-58CB-494F-8CAB-E011C4965D77}"/>
                    </a:ext>
                  </a:extLst>
                </p:cNvPr>
                <p:cNvPicPr>
                  <a:picLocks noChangeAspect="1"/>
                </p:cNvPicPr>
                <p:nvPr/>
              </p:nvPicPr>
              <p:blipFill>
                <a:blip r:embed="rId3"/>
                <a:stretch>
                  <a:fillRect/>
                </a:stretch>
              </p:blipFill>
              <p:spPr>
                <a:xfrm>
                  <a:off x="4329420" y="4182552"/>
                  <a:ext cx="911831" cy="1222240"/>
                </a:xfrm>
                <a:prstGeom prst="rect">
                  <a:avLst/>
                </a:prstGeom>
              </p:spPr>
            </p:pic>
          </p:grpSp>
          <p:sp>
            <p:nvSpPr>
              <p:cNvPr id="66" name="TextBox 15">
                <a:extLst>
                  <a:ext uri="{FF2B5EF4-FFF2-40B4-BE49-F238E27FC236}">
                    <a16:creationId xmlns:a16="http://schemas.microsoft.com/office/drawing/2014/main" id="{0F97C57D-0DBE-4E8C-83F9-5F3BE703642C}"/>
                  </a:ext>
                </a:extLst>
              </p:cNvPr>
              <p:cNvSpPr txBox="1"/>
              <p:nvPr/>
            </p:nvSpPr>
            <p:spPr>
              <a:xfrm>
                <a:off x="4011589" y="3375399"/>
                <a:ext cx="1402822" cy="414353"/>
              </a:xfrm>
              <a:prstGeom prst="rect">
                <a:avLst/>
              </a:prstGeom>
              <a:no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40" b="0" dirty="0">
                    <a:latin typeface="Segoe UI" pitchFamily="34" charset="0"/>
                    <a:ea typeface="Segoe UI" pitchFamily="34" charset="0"/>
                    <a:cs typeface="Segoe UI" pitchFamily="34" charset="0"/>
                  </a:rPr>
                  <a:t>File shares</a:t>
                </a:r>
                <a:endParaRPr lang="en-IN" sz="2040" b="0" dirty="0">
                  <a:latin typeface="Segoe UI" pitchFamily="34" charset="0"/>
                  <a:ea typeface="Segoe UI" pitchFamily="34" charset="0"/>
                  <a:cs typeface="Segoe UI" pitchFamily="34" charset="0"/>
                </a:endParaRPr>
              </a:p>
            </p:txBody>
          </p:sp>
          <p:sp>
            <p:nvSpPr>
              <p:cNvPr id="67" name="TextBox 13">
                <a:extLst>
                  <a:ext uri="{FF2B5EF4-FFF2-40B4-BE49-F238E27FC236}">
                    <a16:creationId xmlns:a16="http://schemas.microsoft.com/office/drawing/2014/main" id="{496F2353-ECEA-4D36-9BC3-40A0224E1E80}"/>
                  </a:ext>
                </a:extLst>
              </p:cNvPr>
              <p:cNvSpPr txBox="1"/>
              <p:nvPr/>
            </p:nvSpPr>
            <p:spPr>
              <a:xfrm>
                <a:off x="3710330" y="5333974"/>
                <a:ext cx="2086169" cy="1054716"/>
              </a:xfrm>
              <a:prstGeom prst="rect">
                <a:avLst/>
              </a:prstGeom>
              <a:no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40" b="0" dirty="0">
                    <a:latin typeface="Segoe UI" pitchFamily="34" charset="0"/>
                    <a:ea typeface="Segoe UI" pitchFamily="34" charset="0"/>
                    <a:cs typeface="Segoe UI" pitchFamily="34" charset="0"/>
                  </a:rPr>
                  <a:t>Software deployment</a:t>
                </a:r>
              </a:p>
              <a:p>
                <a:pPr algn="ctr"/>
                <a:r>
                  <a:rPr lang="en-US" sz="2040" b="0" dirty="0">
                    <a:latin typeface="Segoe UI" pitchFamily="34" charset="0"/>
                    <a:ea typeface="Segoe UI" pitchFamily="34" charset="0"/>
                    <a:cs typeface="Segoe UI" pitchFamily="34" charset="0"/>
                  </a:rPr>
                  <a:t> shares</a:t>
                </a:r>
                <a:endParaRPr lang="en-IN" sz="2040" b="0" dirty="0">
                  <a:latin typeface="Segoe UI" pitchFamily="34" charset="0"/>
                  <a:ea typeface="Segoe UI" pitchFamily="34" charset="0"/>
                  <a:cs typeface="Segoe UI" pitchFamily="34" charset="0"/>
                </a:endParaRPr>
              </a:p>
            </p:txBody>
          </p:sp>
          <p:sp>
            <p:nvSpPr>
              <p:cNvPr id="68" name="TextBox 11">
                <a:extLst>
                  <a:ext uri="{FF2B5EF4-FFF2-40B4-BE49-F238E27FC236}">
                    <a16:creationId xmlns:a16="http://schemas.microsoft.com/office/drawing/2014/main" id="{02093FD6-81C0-411A-A5DE-1084A22BF80E}"/>
                  </a:ext>
                </a:extLst>
              </p:cNvPr>
              <p:cNvSpPr txBox="1"/>
              <p:nvPr/>
            </p:nvSpPr>
            <p:spPr>
              <a:xfrm>
                <a:off x="6648250" y="3398839"/>
                <a:ext cx="1730067" cy="414353"/>
              </a:xfrm>
              <a:prstGeom prst="rect">
                <a:avLst/>
              </a:prstGeom>
              <a:noFill/>
              <a:ln>
                <a:no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40" b="0" dirty="0">
                    <a:latin typeface="Segoe UI" pitchFamily="34" charset="0"/>
                    <a:ea typeface="Segoe UI" pitchFamily="34" charset="0"/>
                    <a:cs typeface="Segoe UI" pitchFamily="34" charset="0"/>
                  </a:rPr>
                  <a:t>VHD libraries</a:t>
                </a:r>
                <a:endParaRPr lang="en-IN" sz="2040" b="0" dirty="0">
                  <a:latin typeface="Segoe UI" pitchFamily="34" charset="0"/>
                  <a:ea typeface="Segoe UI" pitchFamily="34" charset="0"/>
                  <a:cs typeface="Segoe UI" pitchFamily="34" charset="0"/>
                </a:endParaRPr>
              </a:p>
            </p:txBody>
          </p:sp>
          <p:sp>
            <p:nvSpPr>
              <p:cNvPr id="69" name="TextBox 18">
                <a:extLst>
                  <a:ext uri="{FF2B5EF4-FFF2-40B4-BE49-F238E27FC236}">
                    <a16:creationId xmlns:a16="http://schemas.microsoft.com/office/drawing/2014/main" id="{7159A5A1-10F4-489C-95FB-E26AE3D481FE}"/>
                  </a:ext>
                </a:extLst>
              </p:cNvPr>
              <p:cNvSpPr txBox="1"/>
              <p:nvPr/>
            </p:nvSpPr>
            <p:spPr>
              <a:xfrm>
                <a:off x="6275800" y="5590194"/>
                <a:ext cx="2316844" cy="734534"/>
              </a:xfrm>
              <a:prstGeom prst="rect">
                <a:avLst/>
              </a:prstGeom>
              <a:no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40" b="0" dirty="0">
                    <a:latin typeface="Segoe UI" pitchFamily="34" charset="0"/>
                    <a:ea typeface="Segoe UI" pitchFamily="34" charset="0"/>
                    <a:cs typeface="Segoe UI" pitchFamily="34" charset="0"/>
                  </a:rPr>
                  <a:t>User </a:t>
                </a:r>
              </a:p>
              <a:p>
                <a:pPr algn="ctr"/>
                <a:r>
                  <a:rPr lang="en-US" sz="2040" b="0" dirty="0">
                    <a:latin typeface="Segoe UI" pitchFamily="34" charset="0"/>
                    <a:ea typeface="Segoe UI" pitchFamily="34" charset="0"/>
                    <a:cs typeface="Segoe UI" pitchFamily="34" charset="0"/>
                  </a:rPr>
                  <a:t>documents</a:t>
                </a:r>
                <a:endParaRPr lang="en-IN" sz="2040" b="0" dirty="0">
                  <a:latin typeface="Segoe UI" pitchFamily="34" charset="0"/>
                  <a:ea typeface="Segoe UI" pitchFamily="34" charset="0"/>
                  <a:cs typeface="Segoe UI" pitchFamily="34" charset="0"/>
                </a:endParaRPr>
              </a:p>
            </p:txBody>
          </p:sp>
          <p:pic>
            <p:nvPicPr>
              <p:cNvPr id="70" name="Picture 69" hidden="1">
                <a:extLst>
                  <a:ext uri="{FF2B5EF4-FFF2-40B4-BE49-F238E27FC236}">
                    <a16:creationId xmlns:a16="http://schemas.microsoft.com/office/drawing/2014/main" id="{769E169E-7FCF-45D2-BE1E-DC46D1D1E0A7}"/>
                  </a:ext>
                </a:extLst>
              </p:cNvPr>
              <p:cNvPicPr>
                <a:picLocks noChangeAspect="1"/>
              </p:cNvPicPr>
              <p:nvPr/>
            </p:nvPicPr>
            <p:blipFill>
              <a:blip r:embed="rId4"/>
              <a:stretch>
                <a:fillRect/>
              </a:stretch>
            </p:blipFill>
            <p:spPr>
              <a:xfrm>
                <a:off x="4111408" y="2621802"/>
                <a:ext cx="962403" cy="740311"/>
              </a:xfrm>
              <a:prstGeom prst="rect">
                <a:avLst/>
              </a:prstGeom>
            </p:spPr>
          </p:pic>
          <p:grpSp>
            <p:nvGrpSpPr>
              <p:cNvPr id="71" name="Group 70">
                <a:extLst>
                  <a:ext uri="{FF2B5EF4-FFF2-40B4-BE49-F238E27FC236}">
                    <a16:creationId xmlns:a16="http://schemas.microsoft.com/office/drawing/2014/main" id="{6275BD4B-9E48-4182-BE50-600AA6BB277C}"/>
                  </a:ext>
                </a:extLst>
              </p:cNvPr>
              <p:cNvGrpSpPr/>
              <p:nvPr/>
            </p:nvGrpSpPr>
            <p:grpSpPr>
              <a:xfrm>
                <a:off x="7018801" y="2564396"/>
                <a:ext cx="913762" cy="616834"/>
                <a:chOff x="9893251" y="2443578"/>
                <a:chExt cx="895926" cy="604794"/>
              </a:xfrm>
            </p:grpSpPr>
            <p:pic>
              <p:nvPicPr>
                <p:cNvPr id="75" name="Picture 74" hidden="1">
                  <a:extLst>
                    <a:ext uri="{FF2B5EF4-FFF2-40B4-BE49-F238E27FC236}">
                      <a16:creationId xmlns:a16="http://schemas.microsoft.com/office/drawing/2014/main" id="{D95ABEBA-D3AA-4E7C-80AB-3483CD2B0DE0}"/>
                    </a:ext>
                  </a:extLst>
                </p:cNvPr>
                <p:cNvPicPr>
                  <a:picLocks noChangeAspect="1"/>
                </p:cNvPicPr>
                <p:nvPr/>
              </p:nvPicPr>
              <p:blipFill>
                <a:blip r:embed="rId5"/>
                <a:stretch>
                  <a:fillRect/>
                </a:stretch>
              </p:blipFill>
              <p:spPr>
                <a:xfrm>
                  <a:off x="9893251" y="2687514"/>
                  <a:ext cx="895926" cy="360858"/>
                </a:xfrm>
                <a:prstGeom prst="rect">
                  <a:avLst/>
                </a:prstGeom>
              </p:spPr>
            </p:pic>
            <p:pic>
              <p:nvPicPr>
                <p:cNvPr id="76" name="Picture 75" hidden="1">
                  <a:extLst>
                    <a:ext uri="{FF2B5EF4-FFF2-40B4-BE49-F238E27FC236}">
                      <a16:creationId xmlns:a16="http://schemas.microsoft.com/office/drawing/2014/main" id="{7ED326FA-5B76-4163-818E-5CD1930AB3B5}"/>
                    </a:ext>
                  </a:extLst>
                </p:cNvPr>
                <p:cNvPicPr>
                  <a:picLocks noChangeAspect="1"/>
                </p:cNvPicPr>
                <p:nvPr/>
              </p:nvPicPr>
              <p:blipFill>
                <a:blip r:embed="rId6"/>
                <a:stretch>
                  <a:fillRect/>
                </a:stretch>
              </p:blipFill>
              <p:spPr>
                <a:xfrm>
                  <a:off x="9983707" y="2443578"/>
                  <a:ext cx="384081" cy="384081"/>
                </a:xfrm>
                <a:prstGeom prst="rect">
                  <a:avLst/>
                </a:prstGeom>
              </p:spPr>
            </p:pic>
          </p:grpSp>
          <p:pic>
            <p:nvPicPr>
              <p:cNvPr id="72" name="Picture 71" hidden="1">
                <a:extLst>
                  <a:ext uri="{FF2B5EF4-FFF2-40B4-BE49-F238E27FC236}">
                    <a16:creationId xmlns:a16="http://schemas.microsoft.com/office/drawing/2014/main" id="{9B076DF3-1471-4946-A4EF-F72B2BA4BA20}"/>
                  </a:ext>
                </a:extLst>
              </p:cNvPr>
              <p:cNvPicPr>
                <a:picLocks noChangeAspect="1"/>
              </p:cNvPicPr>
              <p:nvPr/>
            </p:nvPicPr>
            <p:blipFill>
              <a:blip r:embed="rId7"/>
              <a:stretch>
                <a:fillRect/>
              </a:stretch>
            </p:blipFill>
            <p:spPr>
              <a:xfrm>
                <a:off x="7018801" y="4352103"/>
                <a:ext cx="911832" cy="1044463"/>
              </a:xfrm>
              <a:prstGeom prst="rect">
                <a:avLst/>
              </a:prstGeom>
            </p:spPr>
          </p:pic>
          <p:pic>
            <p:nvPicPr>
              <p:cNvPr id="73" name="Picture 72" hidden="1">
                <a:extLst>
                  <a:ext uri="{FF2B5EF4-FFF2-40B4-BE49-F238E27FC236}">
                    <a16:creationId xmlns:a16="http://schemas.microsoft.com/office/drawing/2014/main" id="{0C582036-3633-4726-9BFB-869BBC42A009}"/>
                  </a:ext>
                </a:extLst>
              </p:cNvPr>
              <p:cNvPicPr>
                <a:picLocks noChangeAspect="1"/>
              </p:cNvPicPr>
              <p:nvPr/>
            </p:nvPicPr>
            <p:blipFill>
              <a:blip r:embed="rId8"/>
              <a:stretch>
                <a:fillRect/>
              </a:stretch>
            </p:blipFill>
            <p:spPr>
              <a:xfrm>
                <a:off x="4624300" y="4308026"/>
                <a:ext cx="845634" cy="447688"/>
              </a:xfrm>
              <a:prstGeom prst="rect">
                <a:avLst/>
              </a:prstGeom>
            </p:spPr>
          </p:pic>
          <p:pic>
            <p:nvPicPr>
              <p:cNvPr id="74" name="Picture 73" hidden="1">
                <a:extLst>
                  <a:ext uri="{FF2B5EF4-FFF2-40B4-BE49-F238E27FC236}">
                    <a16:creationId xmlns:a16="http://schemas.microsoft.com/office/drawing/2014/main" id="{8074320A-801D-48BB-B39D-9148761CE89C}"/>
                  </a:ext>
                </a:extLst>
              </p:cNvPr>
              <p:cNvPicPr>
                <a:picLocks noChangeAspect="1"/>
              </p:cNvPicPr>
              <p:nvPr/>
            </p:nvPicPr>
            <p:blipFill>
              <a:blip r:embed="rId9"/>
              <a:stretch>
                <a:fillRect/>
              </a:stretch>
            </p:blipFill>
            <p:spPr>
              <a:xfrm>
                <a:off x="4760983" y="4595320"/>
                <a:ext cx="841661" cy="449524"/>
              </a:xfrm>
              <a:prstGeom prst="rect">
                <a:avLst/>
              </a:prstGeom>
            </p:spPr>
          </p:pic>
        </p:grpSp>
        <p:pic>
          <p:nvPicPr>
            <p:cNvPr id="41" name="files in folder">
              <a:extLst>
                <a:ext uri="{FF2B5EF4-FFF2-40B4-BE49-F238E27FC236}">
                  <a16:creationId xmlns:a16="http://schemas.microsoft.com/office/drawing/2014/main" id="{4C707431-8E9F-49F7-A518-3B80B7636392}"/>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60830" y="4177740"/>
              <a:ext cx="1068799" cy="1222240"/>
            </a:xfrm>
            <a:prstGeom prst="rect">
              <a:avLst/>
            </a:prstGeom>
          </p:spPr>
        </p:pic>
        <p:pic>
          <p:nvPicPr>
            <p:cNvPr id="62" name="Graphic 61">
              <a:extLst>
                <a:ext uri="{FF2B5EF4-FFF2-40B4-BE49-F238E27FC236}">
                  <a16:creationId xmlns:a16="http://schemas.microsoft.com/office/drawing/2014/main" id="{38F595F1-E88E-4D39-9362-EABE7E286D7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1583" y="2517025"/>
              <a:ext cx="962403" cy="852761"/>
            </a:xfrm>
            <a:prstGeom prst="rect">
              <a:avLst/>
            </a:prstGeom>
          </p:spPr>
        </p:pic>
        <p:sp>
          <p:nvSpPr>
            <p:cNvPr id="63" name="FolderHorizontal_F12B" title="Icon of a folder">
              <a:extLst>
                <a:ext uri="{FF2B5EF4-FFF2-40B4-BE49-F238E27FC236}">
                  <a16:creationId xmlns:a16="http://schemas.microsoft.com/office/drawing/2014/main" id="{2534DC91-69A8-4DD0-9919-5E2E6A8576D6}"/>
                </a:ext>
              </a:extLst>
            </p:cNvPr>
            <p:cNvSpPr>
              <a:spLocks noChangeAspect="1" noEditPoints="1"/>
            </p:cNvSpPr>
            <p:nvPr/>
          </p:nvSpPr>
          <p:spPr bwMode="auto">
            <a:xfrm>
              <a:off x="4110133" y="2557077"/>
              <a:ext cx="1008851" cy="740312"/>
            </a:xfrm>
            <a:custGeom>
              <a:avLst/>
              <a:gdLst>
                <a:gd name="T0" fmla="*/ 0 w 3758"/>
                <a:gd name="T1" fmla="*/ 126 h 2756"/>
                <a:gd name="T2" fmla="*/ 126 w 3758"/>
                <a:gd name="T3" fmla="*/ 0 h 2756"/>
                <a:gd name="T4" fmla="*/ 1065 w 3758"/>
                <a:gd name="T5" fmla="*/ 0 h 2756"/>
                <a:gd name="T6" fmla="*/ 1378 w 3758"/>
                <a:gd name="T7" fmla="*/ 126 h 2756"/>
                <a:gd name="T8" fmla="*/ 1691 w 3758"/>
                <a:gd name="T9" fmla="*/ 251 h 2756"/>
                <a:gd name="T10" fmla="*/ 3633 w 3758"/>
                <a:gd name="T11" fmla="*/ 251 h 2756"/>
                <a:gd name="T12" fmla="*/ 3758 w 3758"/>
                <a:gd name="T13" fmla="*/ 376 h 2756"/>
                <a:gd name="T14" fmla="*/ 3758 w 3758"/>
                <a:gd name="T15" fmla="*/ 2756 h 2756"/>
                <a:gd name="T16" fmla="*/ 0 w 3758"/>
                <a:gd name="T17" fmla="*/ 2756 h 2756"/>
                <a:gd name="T18" fmla="*/ 0 w 3758"/>
                <a:gd name="T19" fmla="*/ 126 h 2756"/>
                <a:gd name="T20" fmla="*/ 0 w 3758"/>
                <a:gd name="T21" fmla="*/ 501 h 2756"/>
                <a:gd name="T22" fmla="*/ 1065 w 3758"/>
                <a:gd name="T23" fmla="*/ 501 h 2756"/>
                <a:gd name="T24" fmla="*/ 1378 w 3758"/>
                <a:gd name="T25" fmla="*/ 376 h 2756"/>
                <a:gd name="T26" fmla="*/ 1691 w 3758"/>
                <a:gd name="T27" fmla="*/ 251 h 2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8" h="2756">
                  <a:moveTo>
                    <a:pt x="0" y="126"/>
                  </a:moveTo>
                  <a:cubicBezTo>
                    <a:pt x="0" y="56"/>
                    <a:pt x="56" y="0"/>
                    <a:pt x="126" y="0"/>
                  </a:cubicBezTo>
                  <a:cubicBezTo>
                    <a:pt x="1065" y="0"/>
                    <a:pt x="1065" y="0"/>
                    <a:pt x="1065" y="0"/>
                  </a:cubicBezTo>
                  <a:cubicBezTo>
                    <a:pt x="1187" y="0"/>
                    <a:pt x="1298" y="48"/>
                    <a:pt x="1378" y="126"/>
                  </a:cubicBezTo>
                  <a:cubicBezTo>
                    <a:pt x="1458" y="203"/>
                    <a:pt x="1569" y="251"/>
                    <a:pt x="1691" y="251"/>
                  </a:cubicBezTo>
                  <a:cubicBezTo>
                    <a:pt x="3633" y="251"/>
                    <a:pt x="3633" y="251"/>
                    <a:pt x="3633" y="251"/>
                  </a:cubicBezTo>
                  <a:cubicBezTo>
                    <a:pt x="3702" y="251"/>
                    <a:pt x="3758" y="307"/>
                    <a:pt x="3758" y="376"/>
                  </a:cubicBezTo>
                  <a:cubicBezTo>
                    <a:pt x="3758" y="2756"/>
                    <a:pt x="3758" y="2756"/>
                    <a:pt x="3758" y="2756"/>
                  </a:cubicBezTo>
                  <a:cubicBezTo>
                    <a:pt x="0" y="2756"/>
                    <a:pt x="0" y="2756"/>
                    <a:pt x="0" y="2756"/>
                  </a:cubicBezTo>
                  <a:lnTo>
                    <a:pt x="0" y="126"/>
                  </a:lnTo>
                  <a:close/>
                  <a:moveTo>
                    <a:pt x="0" y="501"/>
                  </a:moveTo>
                  <a:cubicBezTo>
                    <a:pt x="1065" y="501"/>
                    <a:pt x="1065" y="501"/>
                    <a:pt x="1065" y="501"/>
                  </a:cubicBezTo>
                  <a:cubicBezTo>
                    <a:pt x="1187" y="501"/>
                    <a:pt x="1298" y="453"/>
                    <a:pt x="1378" y="376"/>
                  </a:cubicBezTo>
                  <a:cubicBezTo>
                    <a:pt x="1458" y="299"/>
                    <a:pt x="1569" y="251"/>
                    <a:pt x="1691" y="251"/>
                  </a:cubicBez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Copy_E8C8" title="Icon of two documents stacked together">
              <a:extLst>
                <a:ext uri="{FF2B5EF4-FFF2-40B4-BE49-F238E27FC236}">
                  <a16:creationId xmlns:a16="http://schemas.microsoft.com/office/drawing/2014/main" id="{C2CF790F-BE88-41F4-90A8-1DAB15BA09AE}"/>
                </a:ext>
              </a:extLst>
            </p:cNvPr>
            <p:cNvSpPr>
              <a:spLocks noChangeAspect="1" noEditPoints="1"/>
            </p:cNvSpPr>
            <p:nvPr/>
          </p:nvSpPr>
          <p:spPr bwMode="auto">
            <a:xfrm>
              <a:off x="7025740" y="4312001"/>
              <a:ext cx="885828" cy="1021973"/>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7931156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Usage scenarios for Data Deduplication (2 of 2)</a:t>
            </a:r>
            <a:endParaRPr lang="en-IN" dirty="0"/>
          </a:p>
        </p:txBody>
      </p:sp>
      <p:sp>
        <p:nvSpPr>
          <p:cNvPr id="3" name="Content Placeholder 2"/>
          <p:cNvSpPr>
            <a:spLocks noGrp="1"/>
          </p:cNvSpPr>
          <p:nvPr>
            <p:ph sz="quarter" idx="10"/>
          </p:nvPr>
        </p:nvSpPr>
        <p:spPr/>
        <p:txBody>
          <a:bodyPr/>
          <a:lstStyle/>
          <a:p>
            <a:r>
              <a:rPr lang="en-US" kern="0" dirty="0">
                <a:solidFill>
                  <a:sysClr val="windowText" lastClr="000000"/>
                </a:solidFill>
                <a:latin typeface="Segoe UI" pitchFamily="34" charset="0"/>
                <a:cs typeface="Segoe UI" pitchFamily="34" charset="0"/>
              </a:rPr>
              <a:t>Example </a:t>
            </a:r>
            <a:r>
              <a:rPr lang="en-US" kern="0" dirty="0" err="1">
                <a:solidFill>
                  <a:sysClr val="windowText" lastClr="000000"/>
                </a:solidFill>
                <a:latin typeface="Segoe UI" pitchFamily="34" charset="0"/>
                <a:cs typeface="Segoe UI" pitchFamily="34" charset="0"/>
              </a:rPr>
              <a:t>deduplication</a:t>
            </a:r>
            <a:r>
              <a:rPr lang="en-US" kern="0" dirty="0">
                <a:solidFill>
                  <a:sysClr val="windowText" lastClr="000000"/>
                </a:solidFill>
                <a:latin typeface="Segoe UI" pitchFamily="34" charset="0"/>
                <a:cs typeface="Segoe UI" pitchFamily="34" charset="0"/>
              </a:rPr>
              <a:t> savings on data at rest</a:t>
            </a:r>
            <a:endParaRPr lang="en-IN" kern="0" dirty="0">
              <a:solidFill>
                <a:sysClr val="windowText" lastClr="000000"/>
              </a:solidFill>
              <a:latin typeface="Segoe UI" pitchFamily="34" charset="0"/>
              <a:cs typeface="Segoe UI" pitchFamily="34" charset="0"/>
            </a:endParaRPr>
          </a:p>
          <a:p>
            <a:endParaRPr lang="en-US" dirty="0"/>
          </a:p>
        </p:txBody>
      </p:sp>
      <p:grpSp>
        <p:nvGrpSpPr>
          <p:cNvPr id="7" name="Group 6" descr="A bar graph details the approximate data deduplication savings for User home folders (30 percent), general file share (50 percent), software deployment share (75 percent), and VHD library (90 percent)."/>
          <p:cNvGrpSpPr/>
          <p:nvPr/>
        </p:nvGrpSpPr>
        <p:grpSpPr>
          <a:xfrm>
            <a:off x="1849872" y="1693992"/>
            <a:ext cx="8944753" cy="4841689"/>
            <a:chOff x="444976" y="1806015"/>
            <a:chExt cx="8770162" cy="4747185"/>
          </a:xfrm>
        </p:grpSpPr>
        <p:cxnSp>
          <p:nvCxnSpPr>
            <p:cNvPr id="8" name="Straight Connector 7"/>
            <p:cNvCxnSpPr/>
            <p:nvPr/>
          </p:nvCxnSpPr>
          <p:spPr>
            <a:xfrm>
              <a:off x="2514600" y="2209800"/>
              <a:ext cx="0" cy="4343400"/>
            </a:xfrm>
            <a:prstGeom prst="line">
              <a:avLst/>
            </a:prstGeom>
            <a:noFill/>
            <a:ln w="9525" cap="flat" cmpd="sng" algn="ctr">
              <a:solidFill>
                <a:schemeClr val="tx1"/>
              </a:solidFill>
              <a:prstDash val="solid"/>
            </a:ln>
            <a:effectLst/>
          </p:spPr>
        </p:cxnSp>
        <p:cxnSp>
          <p:nvCxnSpPr>
            <p:cNvPr id="9" name="Straight Connector 8"/>
            <p:cNvCxnSpPr/>
            <p:nvPr/>
          </p:nvCxnSpPr>
          <p:spPr>
            <a:xfrm>
              <a:off x="3124200" y="2209800"/>
              <a:ext cx="0" cy="4343400"/>
            </a:xfrm>
            <a:prstGeom prst="line">
              <a:avLst/>
            </a:prstGeom>
            <a:noFill/>
            <a:ln w="9525" cap="flat" cmpd="sng" algn="ctr">
              <a:solidFill>
                <a:schemeClr val="tx1"/>
              </a:solidFill>
              <a:prstDash val="solid"/>
            </a:ln>
            <a:effectLst/>
          </p:spPr>
        </p:cxnSp>
        <p:cxnSp>
          <p:nvCxnSpPr>
            <p:cNvPr id="10" name="Straight Connector 9"/>
            <p:cNvCxnSpPr/>
            <p:nvPr/>
          </p:nvCxnSpPr>
          <p:spPr>
            <a:xfrm>
              <a:off x="3810000" y="2209800"/>
              <a:ext cx="0" cy="4343400"/>
            </a:xfrm>
            <a:prstGeom prst="line">
              <a:avLst/>
            </a:prstGeom>
            <a:noFill/>
            <a:ln w="9525" cap="flat" cmpd="sng" algn="ctr">
              <a:solidFill>
                <a:schemeClr val="tx1"/>
              </a:solidFill>
              <a:prstDash val="solid"/>
            </a:ln>
            <a:effectLst/>
          </p:spPr>
        </p:cxnSp>
        <p:cxnSp>
          <p:nvCxnSpPr>
            <p:cNvPr id="11" name="Straight Connector 10"/>
            <p:cNvCxnSpPr/>
            <p:nvPr/>
          </p:nvCxnSpPr>
          <p:spPr>
            <a:xfrm>
              <a:off x="4495800" y="2209800"/>
              <a:ext cx="0" cy="4343400"/>
            </a:xfrm>
            <a:prstGeom prst="line">
              <a:avLst/>
            </a:prstGeom>
            <a:noFill/>
            <a:ln w="9525" cap="flat" cmpd="sng" algn="ctr">
              <a:solidFill>
                <a:schemeClr val="tx1"/>
              </a:solidFill>
              <a:prstDash val="solid"/>
            </a:ln>
            <a:effectLst/>
          </p:spPr>
        </p:cxnSp>
        <p:cxnSp>
          <p:nvCxnSpPr>
            <p:cNvPr id="12" name="Straight Connector 11"/>
            <p:cNvCxnSpPr/>
            <p:nvPr/>
          </p:nvCxnSpPr>
          <p:spPr>
            <a:xfrm>
              <a:off x="5105400" y="2209800"/>
              <a:ext cx="0" cy="4343400"/>
            </a:xfrm>
            <a:prstGeom prst="line">
              <a:avLst/>
            </a:prstGeom>
            <a:noFill/>
            <a:ln w="9525" cap="flat" cmpd="sng" algn="ctr">
              <a:solidFill>
                <a:schemeClr val="tx1"/>
              </a:solidFill>
              <a:prstDash val="solid"/>
            </a:ln>
            <a:effectLst/>
          </p:spPr>
        </p:cxnSp>
        <p:cxnSp>
          <p:nvCxnSpPr>
            <p:cNvPr id="13" name="Straight Connector 12"/>
            <p:cNvCxnSpPr/>
            <p:nvPr/>
          </p:nvCxnSpPr>
          <p:spPr>
            <a:xfrm>
              <a:off x="5715000" y="2209800"/>
              <a:ext cx="0" cy="4343400"/>
            </a:xfrm>
            <a:prstGeom prst="line">
              <a:avLst/>
            </a:prstGeom>
            <a:noFill/>
            <a:ln w="9525" cap="flat" cmpd="sng" algn="ctr">
              <a:solidFill>
                <a:schemeClr val="tx1"/>
              </a:solidFill>
              <a:prstDash val="solid"/>
            </a:ln>
            <a:effectLst/>
          </p:spPr>
        </p:cxnSp>
        <p:cxnSp>
          <p:nvCxnSpPr>
            <p:cNvPr id="14" name="Straight Connector 13"/>
            <p:cNvCxnSpPr/>
            <p:nvPr/>
          </p:nvCxnSpPr>
          <p:spPr>
            <a:xfrm>
              <a:off x="6324600" y="2209800"/>
              <a:ext cx="0" cy="4343400"/>
            </a:xfrm>
            <a:prstGeom prst="line">
              <a:avLst/>
            </a:prstGeom>
            <a:noFill/>
            <a:ln w="9525" cap="flat" cmpd="sng" algn="ctr">
              <a:solidFill>
                <a:schemeClr val="tx1"/>
              </a:solidFill>
              <a:prstDash val="solid"/>
            </a:ln>
            <a:effectLst/>
          </p:spPr>
        </p:cxnSp>
        <p:cxnSp>
          <p:nvCxnSpPr>
            <p:cNvPr id="15" name="Straight Connector 14"/>
            <p:cNvCxnSpPr/>
            <p:nvPr/>
          </p:nvCxnSpPr>
          <p:spPr>
            <a:xfrm>
              <a:off x="6934200" y="2209800"/>
              <a:ext cx="0" cy="4343400"/>
            </a:xfrm>
            <a:prstGeom prst="line">
              <a:avLst/>
            </a:prstGeom>
            <a:noFill/>
            <a:ln w="9525" cap="flat" cmpd="sng" algn="ctr">
              <a:solidFill>
                <a:schemeClr val="tx1"/>
              </a:solidFill>
              <a:prstDash val="solid"/>
            </a:ln>
            <a:effectLst/>
          </p:spPr>
        </p:cxnSp>
        <p:cxnSp>
          <p:nvCxnSpPr>
            <p:cNvPr id="16" name="Straight Connector 15"/>
            <p:cNvCxnSpPr/>
            <p:nvPr/>
          </p:nvCxnSpPr>
          <p:spPr>
            <a:xfrm>
              <a:off x="7543800" y="2209800"/>
              <a:ext cx="0" cy="4343400"/>
            </a:xfrm>
            <a:prstGeom prst="line">
              <a:avLst/>
            </a:prstGeom>
            <a:noFill/>
            <a:ln w="9525" cap="flat" cmpd="sng" algn="ctr">
              <a:solidFill>
                <a:schemeClr val="tx1"/>
              </a:solidFill>
              <a:prstDash val="solid"/>
            </a:ln>
            <a:effectLst/>
          </p:spPr>
        </p:cxnSp>
        <p:cxnSp>
          <p:nvCxnSpPr>
            <p:cNvPr id="17" name="Straight Connector 16"/>
            <p:cNvCxnSpPr/>
            <p:nvPr/>
          </p:nvCxnSpPr>
          <p:spPr>
            <a:xfrm>
              <a:off x="8153400" y="2209800"/>
              <a:ext cx="0" cy="4343400"/>
            </a:xfrm>
            <a:prstGeom prst="line">
              <a:avLst/>
            </a:prstGeom>
            <a:noFill/>
            <a:ln w="9525" cap="flat" cmpd="sng" algn="ctr">
              <a:solidFill>
                <a:schemeClr val="tx1"/>
              </a:solidFill>
              <a:prstDash val="solid"/>
            </a:ln>
            <a:effectLst/>
          </p:spPr>
        </p:cxnSp>
        <p:cxnSp>
          <p:nvCxnSpPr>
            <p:cNvPr id="18" name="Straight Connector 17"/>
            <p:cNvCxnSpPr/>
            <p:nvPr/>
          </p:nvCxnSpPr>
          <p:spPr>
            <a:xfrm>
              <a:off x="8763000" y="2209800"/>
              <a:ext cx="0" cy="4343400"/>
            </a:xfrm>
            <a:prstGeom prst="line">
              <a:avLst/>
            </a:prstGeom>
            <a:noFill/>
            <a:ln w="9525" cap="flat" cmpd="sng" algn="ctr">
              <a:solidFill>
                <a:schemeClr val="tx1"/>
              </a:solidFill>
              <a:prstDash val="solid"/>
            </a:ln>
            <a:effectLst/>
          </p:spPr>
        </p:cxnSp>
        <p:sp>
          <p:nvSpPr>
            <p:cNvPr id="20" name="TextBox 52"/>
            <p:cNvSpPr txBox="1"/>
            <p:nvPr/>
          </p:nvSpPr>
          <p:spPr>
            <a:xfrm>
              <a:off x="502511" y="2477869"/>
              <a:ext cx="2053767" cy="65735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User home folder </a:t>
              </a:r>
            </a:p>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(MyDocs)</a:t>
              </a:r>
              <a:endParaRPr lang="en-IN" sz="1836" b="0" kern="0" dirty="0">
                <a:solidFill>
                  <a:sysClr val="windowText" lastClr="000000"/>
                </a:solidFill>
                <a:latin typeface="Segoe UI" pitchFamily="34" charset="0"/>
                <a:cs typeface="Segoe UI" pitchFamily="34" charset="0"/>
              </a:endParaRPr>
            </a:p>
          </p:txBody>
        </p:sp>
        <p:sp>
          <p:nvSpPr>
            <p:cNvPr id="21" name="TextBox 53"/>
            <p:cNvSpPr txBox="1"/>
            <p:nvPr/>
          </p:nvSpPr>
          <p:spPr>
            <a:xfrm>
              <a:off x="444976" y="3669268"/>
              <a:ext cx="1984839"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General file share</a:t>
              </a:r>
              <a:endParaRPr lang="en-IN" sz="1836" b="0" kern="0" dirty="0">
                <a:solidFill>
                  <a:sysClr val="windowText" lastClr="000000"/>
                </a:solidFill>
                <a:latin typeface="Segoe UI" pitchFamily="34" charset="0"/>
                <a:cs typeface="Segoe UI" pitchFamily="34" charset="0"/>
              </a:endParaRPr>
            </a:p>
          </p:txBody>
        </p:sp>
        <p:sp>
          <p:nvSpPr>
            <p:cNvPr id="22" name="TextBox 54"/>
            <p:cNvSpPr txBox="1"/>
            <p:nvPr/>
          </p:nvSpPr>
          <p:spPr>
            <a:xfrm>
              <a:off x="472685" y="4648200"/>
              <a:ext cx="2055371" cy="65735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Software </a:t>
              </a:r>
            </a:p>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deployment share</a:t>
              </a:r>
              <a:endParaRPr lang="en-IN" sz="1836" b="0" kern="0" dirty="0">
                <a:solidFill>
                  <a:sysClr val="windowText" lastClr="000000"/>
                </a:solidFill>
                <a:latin typeface="Segoe UI" pitchFamily="34" charset="0"/>
                <a:cs typeface="Segoe UI" pitchFamily="34" charset="0"/>
              </a:endParaRPr>
            </a:p>
          </p:txBody>
        </p:sp>
        <p:sp>
          <p:nvSpPr>
            <p:cNvPr id="23" name="TextBox 55"/>
            <p:cNvSpPr txBox="1"/>
            <p:nvPr/>
          </p:nvSpPr>
          <p:spPr>
            <a:xfrm>
              <a:off x="533400" y="5882416"/>
              <a:ext cx="1377300"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VHD library</a:t>
              </a:r>
              <a:endParaRPr lang="en-IN" sz="1836" b="0" kern="0" dirty="0">
                <a:solidFill>
                  <a:sysClr val="windowText" lastClr="000000"/>
                </a:solidFill>
                <a:latin typeface="Segoe UI" pitchFamily="34" charset="0"/>
                <a:cs typeface="Segoe UI" pitchFamily="34" charset="0"/>
              </a:endParaRPr>
            </a:p>
          </p:txBody>
        </p:sp>
        <p:sp>
          <p:nvSpPr>
            <p:cNvPr id="24" name="TextBox 56"/>
            <p:cNvSpPr txBox="1"/>
            <p:nvPr/>
          </p:nvSpPr>
          <p:spPr>
            <a:xfrm>
              <a:off x="2279389" y="1840468"/>
              <a:ext cx="503664"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0%</a:t>
              </a:r>
              <a:endParaRPr lang="en-IN" sz="1836" b="0" kern="0" dirty="0">
                <a:solidFill>
                  <a:sysClr val="windowText" lastClr="000000"/>
                </a:solidFill>
                <a:latin typeface="Segoe UI" pitchFamily="34" charset="0"/>
                <a:cs typeface="Segoe UI" pitchFamily="34" charset="0"/>
              </a:endParaRPr>
            </a:p>
          </p:txBody>
        </p:sp>
        <p:sp>
          <p:nvSpPr>
            <p:cNvPr id="25" name="Rectangle 24"/>
            <p:cNvSpPr/>
            <p:nvPr/>
          </p:nvSpPr>
          <p:spPr>
            <a:xfrm>
              <a:off x="2514600" y="2532965"/>
              <a:ext cx="1981200" cy="515035"/>
            </a:xfrm>
            <a:prstGeom prst="rect">
              <a:avLst/>
            </a:prstGeom>
            <a:solidFill>
              <a:schemeClr val="bg1">
                <a:lumMod val="85000"/>
              </a:schemeClr>
            </a:solidFill>
            <a:ln w="25400" cap="flat" cmpd="sng" algn="ctr">
              <a:solidFill>
                <a:schemeClr val="bg1">
                  <a:lumMod val="85000"/>
                </a:scheme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836" b="0" kern="0" dirty="0">
                <a:solidFill>
                  <a:sysClr val="window" lastClr="FFFFFF"/>
                </a:solidFill>
                <a:latin typeface="Calibri"/>
                <a:cs typeface="+mn-cs"/>
              </a:endParaRPr>
            </a:p>
          </p:txBody>
        </p:sp>
        <p:sp>
          <p:nvSpPr>
            <p:cNvPr id="26" name="Rectangle 25"/>
            <p:cNvSpPr/>
            <p:nvPr/>
          </p:nvSpPr>
          <p:spPr>
            <a:xfrm>
              <a:off x="2514600" y="3599765"/>
              <a:ext cx="3200400" cy="515035"/>
            </a:xfrm>
            <a:prstGeom prst="rect">
              <a:avLst/>
            </a:prstGeom>
            <a:solidFill>
              <a:schemeClr val="bg1">
                <a:lumMod val="75000"/>
              </a:schemeClr>
            </a:solidFill>
            <a:ln w="25400" cap="flat" cmpd="sng" algn="ctr">
              <a:solidFill>
                <a:schemeClr val="bg1">
                  <a:lumMod val="85000"/>
                </a:scheme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836" b="0" kern="0" dirty="0">
                <a:solidFill>
                  <a:sysClr val="window" lastClr="FFFFFF"/>
                </a:solidFill>
                <a:latin typeface="Calibri"/>
                <a:cs typeface="+mn-cs"/>
              </a:endParaRPr>
            </a:p>
          </p:txBody>
        </p:sp>
        <p:sp>
          <p:nvSpPr>
            <p:cNvPr id="27" name="Rectangle 26"/>
            <p:cNvSpPr/>
            <p:nvPr/>
          </p:nvSpPr>
          <p:spPr>
            <a:xfrm>
              <a:off x="2514600" y="4742765"/>
              <a:ext cx="4724400" cy="515035"/>
            </a:xfrm>
            <a:prstGeom prst="rect">
              <a:avLst/>
            </a:prstGeom>
            <a:solidFill>
              <a:schemeClr val="bg1">
                <a:lumMod val="65000"/>
              </a:schemeClr>
            </a:solidFill>
            <a:ln w="25400" cap="flat" cmpd="sng" algn="ctr">
              <a:solidFill>
                <a:schemeClr val="bg1">
                  <a:lumMod val="65000"/>
                </a:scheme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836" b="0" kern="0" dirty="0">
                <a:solidFill>
                  <a:sysClr val="window" lastClr="FFFFFF"/>
                </a:solidFill>
                <a:latin typeface="Calibri"/>
                <a:cs typeface="+mn-cs"/>
              </a:endParaRPr>
            </a:p>
          </p:txBody>
        </p:sp>
        <p:sp>
          <p:nvSpPr>
            <p:cNvPr id="28" name="Rectangle 27"/>
            <p:cNvSpPr/>
            <p:nvPr/>
          </p:nvSpPr>
          <p:spPr>
            <a:xfrm>
              <a:off x="2514600" y="5809565"/>
              <a:ext cx="5638800" cy="515035"/>
            </a:xfrm>
            <a:prstGeom prst="rect">
              <a:avLst/>
            </a:prstGeom>
            <a:solidFill>
              <a:schemeClr val="bg1">
                <a:lumMod val="50000"/>
              </a:schemeClr>
            </a:solidFill>
            <a:ln w="25400" cap="flat" cmpd="sng" algn="ctr">
              <a:solidFill>
                <a:schemeClr val="bg1">
                  <a:lumMod val="50000"/>
                </a:scheme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endParaRPr lang="en-IN" sz="1836" b="0" kern="0" dirty="0">
                <a:solidFill>
                  <a:sysClr val="window" lastClr="FFFFFF"/>
                </a:solidFill>
                <a:latin typeface="Calibri"/>
                <a:cs typeface="+mn-cs"/>
              </a:endParaRPr>
            </a:p>
          </p:txBody>
        </p:sp>
        <p:sp>
          <p:nvSpPr>
            <p:cNvPr id="29" name="TextBox 61"/>
            <p:cNvSpPr txBox="1"/>
            <p:nvPr/>
          </p:nvSpPr>
          <p:spPr>
            <a:xfrm>
              <a:off x="2874772" y="1828800"/>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10%</a:t>
              </a:r>
              <a:endParaRPr lang="en-IN" sz="1836" b="0" kern="0" dirty="0">
                <a:solidFill>
                  <a:sysClr val="windowText" lastClr="000000"/>
                </a:solidFill>
                <a:latin typeface="Segoe UI" pitchFamily="34" charset="0"/>
                <a:cs typeface="Segoe UI" pitchFamily="34" charset="0"/>
              </a:endParaRPr>
            </a:p>
          </p:txBody>
        </p:sp>
        <p:sp>
          <p:nvSpPr>
            <p:cNvPr id="30" name="TextBox 62"/>
            <p:cNvSpPr txBox="1"/>
            <p:nvPr/>
          </p:nvSpPr>
          <p:spPr>
            <a:xfrm>
              <a:off x="3567111" y="1828800"/>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20%</a:t>
              </a:r>
              <a:endParaRPr lang="en-IN" sz="1836" b="0" kern="0" dirty="0">
                <a:solidFill>
                  <a:sysClr val="windowText" lastClr="000000"/>
                </a:solidFill>
                <a:latin typeface="Segoe UI" pitchFamily="34" charset="0"/>
                <a:cs typeface="Segoe UI" pitchFamily="34" charset="0"/>
              </a:endParaRPr>
            </a:p>
          </p:txBody>
        </p:sp>
        <p:sp>
          <p:nvSpPr>
            <p:cNvPr id="31" name="TextBox 63"/>
            <p:cNvSpPr txBox="1"/>
            <p:nvPr/>
          </p:nvSpPr>
          <p:spPr>
            <a:xfrm>
              <a:off x="4232129" y="1828800"/>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30%</a:t>
              </a:r>
              <a:endParaRPr lang="en-IN" sz="1836" b="0" kern="0" dirty="0">
                <a:solidFill>
                  <a:sysClr val="windowText" lastClr="000000"/>
                </a:solidFill>
                <a:latin typeface="Segoe UI" pitchFamily="34" charset="0"/>
                <a:cs typeface="Segoe UI" pitchFamily="34" charset="0"/>
              </a:endParaRPr>
            </a:p>
          </p:txBody>
        </p:sp>
        <p:sp>
          <p:nvSpPr>
            <p:cNvPr id="32" name="TextBox 64"/>
            <p:cNvSpPr txBox="1"/>
            <p:nvPr/>
          </p:nvSpPr>
          <p:spPr>
            <a:xfrm>
              <a:off x="4854946" y="1828800"/>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40%</a:t>
              </a:r>
              <a:endParaRPr lang="en-IN" sz="1836" b="0" kern="0" dirty="0">
                <a:solidFill>
                  <a:sysClr val="windowText" lastClr="000000"/>
                </a:solidFill>
                <a:latin typeface="Segoe UI" pitchFamily="34" charset="0"/>
                <a:cs typeface="Segoe UI" pitchFamily="34" charset="0"/>
              </a:endParaRPr>
            </a:p>
          </p:txBody>
        </p:sp>
        <p:sp>
          <p:nvSpPr>
            <p:cNvPr id="33" name="TextBox 65"/>
            <p:cNvSpPr txBox="1"/>
            <p:nvPr/>
          </p:nvSpPr>
          <p:spPr>
            <a:xfrm>
              <a:off x="5478835" y="1840468"/>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50%</a:t>
              </a:r>
              <a:endParaRPr lang="en-IN" sz="1836" b="0" kern="0" dirty="0">
                <a:solidFill>
                  <a:sysClr val="windowText" lastClr="000000"/>
                </a:solidFill>
                <a:latin typeface="Segoe UI" pitchFamily="34" charset="0"/>
                <a:cs typeface="Segoe UI" pitchFamily="34" charset="0"/>
              </a:endParaRPr>
            </a:p>
          </p:txBody>
        </p:sp>
        <p:sp>
          <p:nvSpPr>
            <p:cNvPr id="34" name="TextBox 66"/>
            <p:cNvSpPr txBox="1"/>
            <p:nvPr/>
          </p:nvSpPr>
          <p:spPr>
            <a:xfrm>
              <a:off x="6102724" y="1820054"/>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60%</a:t>
              </a:r>
              <a:endParaRPr lang="en-IN" sz="1836" b="0" kern="0" dirty="0">
                <a:solidFill>
                  <a:sysClr val="windowText" lastClr="000000"/>
                </a:solidFill>
                <a:latin typeface="Segoe UI" pitchFamily="34" charset="0"/>
                <a:cs typeface="Segoe UI" pitchFamily="34" charset="0"/>
              </a:endParaRPr>
            </a:p>
          </p:txBody>
        </p:sp>
        <p:sp>
          <p:nvSpPr>
            <p:cNvPr id="35" name="TextBox 67"/>
            <p:cNvSpPr txBox="1"/>
            <p:nvPr/>
          </p:nvSpPr>
          <p:spPr>
            <a:xfrm>
              <a:off x="6726613" y="1840468"/>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70%</a:t>
              </a:r>
              <a:endParaRPr lang="en-IN" sz="1836" b="0" kern="0" dirty="0">
                <a:solidFill>
                  <a:sysClr val="windowText" lastClr="000000"/>
                </a:solidFill>
                <a:latin typeface="Segoe UI" pitchFamily="34" charset="0"/>
                <a:cs typeface="Segoe UI" pitchFamily="34" charset="0"/>
              </a:endParaRPr>
            </a:p>
          </p:txBody>
        </p:sp>
        <p:sp>
          <p:nvSpPr>
            <p:cNvPr id="36" name="TextBox 68"/>
            <p:cNvSpPr txBox="1"/>
            <p:nvPr/>
          </p:nvSpPr>
          <p:spPr>
            <a:xfrm>
              <a:off x="7302011" y="1806015"/>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80%</a:t>
              </a:r>
              <a:endParaRPr lang="en-IN" sz="1836" b="0" kern="0" dirty="0">
                <a:solidFill>
                  <a:sysClr val="windowText" lastClr="000000"/>
                </a:solidFill>
                <a:latin typeface="Segoe UI" pitchFamily="34" charset="0"/>
                <a:cs typeface="Segoe UI" pitchFamily="34" charset="0"/>
              </a:endParaRPr>
            </a:p>
          </p:txBody>
        </p:sp>
        <p:sp>
          <p:nvSpPr>
            <p:cNvPr id="37" name="TextBox 69"/>
            <p:cNvSpPr txBox="1"/>
            <p:nvPr/>
          </p:nvSpPr>
          <p:spPr>
            <a:xfrm>
              <a:off x="7943003" y="1829351"/>
              <a:ext cx="630301"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90%</a:t>
              </a:r>
              <a:endParaRPr lang="en-IN" sz="1836" b="0" kern="0" dirty="0">
                <a:solidFill>
                  <a:sysClr val="windowText" lastClr="000000"/>
                </a:solidFill>
                <a:latin typeface="Segoe UI" pitchFamily="34" charset="0"/>
                <a:cs typeface="Segoe UI" pitchFamily="34" charset="0"/>
              </a:endParaRPr>
            </a:p>
          </p:txBody>
        </p:sp>
        <p:sp>
          <p:nvSpPr>
            <p:cNvPr id="38" name="TextBox 70"/>
            <p:cNvSpPr txBox="1"/>
            <p:nvPr/>
          </p:nvSpPr>
          <p:spPr>
            <a:xfrm>
              <a:off x="8458200" y="1828800"/>
              <a:ext cx="756938" cy="37484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auto">
                <a:spcBef>
                  <a:spcPts val="0"/>
                </a:spcBef>
                <a:spcAft>
                  <a:spcPts val="0"/>
                </a:spcAft>
                <a:defRPr/>
              </a:pPr>
              <a:r>
                <a:rPr lang="en-US" sz="1836" b="0" kern="0" dirty="0">
                  <a:solidFill>
                    <a:sysClr val="windowText" lastClr="000000"/>
                  </a:solidFill>
                  <a:latin typeface="Segoe UI" pitchFamily="34" charset="0"/>
                  <a:cs typeface="Segoe UI" pitchFamily="34" charset="0"/>
                </a:rPr>
                <a:t>100%</a:t>
              </a:r>
              <a:endParaRPr lang="en-IN" sz="1836" b="0" kern="0" dirty="0">
                <a:solidFill>
                  <a:sysClr val="windowText" lastClr="000000"/>
                </a:solidFill>
                <a:latin typeface="Segoe UI" pitchFamily="34" charset="0"/>
                <a:cs typeface="Segoe UI" pitchFamily="34" charset="0"/>
              </a:endParaRPr>
            </a:p>
          </p:txBody>
        </p:sp>
      </p:grpSp>
    </p:spTree>
    <p:extLst>
      <p:ext uri="{BB962C8B-B14F-4D97-AF65-F5344CB8AC3E}">
        <p14:creationId xmlns:p14="http://schemas.microsoft.com/office/powerpoint/2010/main" val="302398351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wrap="square" lIns="0" tIns="0" rIns="91440" bIns="182880" rtlCol="0" anchor="b">
            <a:noAutofit/>
          </a:bodyPr>
          <a:lstStyle/>
          <a:p>
            <a:r>
              <a:rPr lang="en-US" dirty="0"/>
              <a:t>Demonstration: Implement Data Deduplication</a:t>
            </a:r>
          </a:p>
        </p:txBody>
      </p:sp>
      <p:sp>
        <p:nvSpPr>
          <p:cNvPr id="4" name="Content Placeholder 2"/>
          <p:cNvSpPr>
            <a:spLocks noGrp="1"/>
          </p:cNvSpPr>
          <p:nvPr/>
        </p:nvSpPr>
        <p:spPr bwMode="auto">
          <a:xfrm>
            <a:off x="439731" y="4836824"/>
            <a:ext cx="5540478" cy="1688724"/>
          </a:xfrm>
          <a:prstGeom prst="rect">
            <a:avLst/>
          </a:prstGeom>
        </p:spPr>
        <p:txBody>
          <a:bodyPr vert="horz" lIns="0" tIns="0" rIns="93260" bIns="46630" numCol="1" rtlCol="0"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Install the Data Deduplication role service</a:t>
            </a:r>
          </a:p>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Enable Data Deduplication</a:t>
            </a:r>
          </a:p>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Check the status of Data Deduplication</a:t>
            </a:r>
          </a:p>
          <a:p>
            <a:pPr marL="342834" indent="-342834" defTabSz="932563" fontAlgn="auto">
              <a:spcAft>
                <a:spcPts val="0"/>
              </a:spcAft>
              <a:buClrTx/>
              <a:buFont typeface="Wingdings" panose="05000000000000000000" pitchFamily="2" charset="2"/>
              <a:buChar char="§"/>
            </a:pPr>
            <a:endParaRPr lang="en-US" sz="2000" spc="-50" dirty="0">
              <a:solidFill>
                <a:srgbClr val="000000"/>
              </a:solidFill>
              <a:latin typeface="+mj-lt"/>
              <a:ea typeface="+mn-ea"/>
              <a:cs typeface="+mn-cs"/>
            </a:endParaRPr>
          </a:p>
        </p:txBody>
      </p:sp>
    </p:spTree>
    <p:extLst>
      <p:ext uri="{BB962C8B-B14F-4D97-AF65-F5344CB8AC3E}">
        <p14:creationId xmlns:p14="http://schemas.microsoft.com/office/powerpoint/2010/main" val="7324107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Lesson 1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sz="quarter" idx="10"/>
          </p:nvPr>
        </p:nvSpPr>
        <p:spPr/>
        <p:txBody>
          <a:bodyPr/>
          <a:lstStyle/>
          <a:p>
            <a:r>
              <a:rPr lang="en-US" dirty="0"/>
              <a:t>This lesson describes file systems and volumes in Windows Server:</a:t>
            </a:r>
          </a:p>
          <a:p>
            <a:pPr lvl="1"/>
            <a:r>
              <a:rPr lang="en-US" dirty="0"/>
              <a:t>Topics:</a:t>
            </a:r>
          </a:p>
          <a:p>
            <a:pPr lvl="2"/>
            <a:r>
              <a:rPr lang="en-US" dirty="0"/>
              <a:t>Overview of file systems in Windows Server</a:t>
            </a:r>
          </a:p>
          <a:p>
            <a:pPr lvl="2"/>
            <a:r>
              <a:rPr lang="en-US" dirty="0"/>
              <a:t>Why use ReFS in Windows Server?</a:t>
            </a:r>
          </a:p>
          <a:p>
            <a:pPr lvl="2"/>
            <a:r>
              <a:rPr lang="en-US" dirty="0"/>
              <a:t>Overview of disk volumes</a:t>
            </a:r>
          </a:p>
          <a:p>
            <a:pPr lvl="2"/>
            <a:r>
              <a:rPr lang="en-US" dirty="0"/>
              <a:t>Demonstration: Manage volumes in Windows Server</a:t>
            </a:r>
          </a:p>
          <a:p>
            <a:pPr lvl="2"/>
            <a:r>
              <a:rPr lang="en-US" dirty="0"/>
              <a:t>Overview of File Server Resource Manager</a:t>
            </a:r>
          </a:p>
          <a:p>
            <a:pPr lvl="2"/>
            <a:r>
              <a:rPr lang="en-US" dirty="0"/>
              <a:t>Manage permissions on volumes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42805443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91440" bIns="182880" rtlCol="0" anchor="b">
            <a:noAutofit/>
          </a:bodyPr>
          <a:lstStyle/>
          <a:p>
            <a:r>
              <a:rPr lang="en-US" dirty="0"/>
              <a:t>Demonstration: Implement Data Deduplication (2 of 3)</a:t>
            </a:r>
          </a:p>
        </p:txBody>
      </p:sp>
      <p:sp>
        <p:nvSpPr>
          <p:cNvPr id="3" name="Content Placeholder 2">
            <a:extLst>
              <a:ext uri="{FF2B5EF4-FFF2-40B4-BE49-F238E27FC236}">
                <a16:creationId xmlns:a16="http://schemas.microsoft.com/office/drawing/2014/main" id="{79FF9A30-0DAA-4763-A8F0-AEE00FDDDE3E}"/>
              </a:ext>
            </a:extLst>
          </p:cNvPr>
          <p:cNvSpPr>
            <a:spLocks noGrp="1"/>
          </p:cNvSpPr>
          <p:nvPr>
            <p:ph sz="quarter" idx="10"/>
          </p:nvPr>
        </p:nvSpPr>
        <p:spPr/>
        <p:txBody>
          <a:bodyPr/>
          <a:lstStyle/>
          <a:p>
            <a:endParaRPr lang="en-US"/>
          </a:p>
        </p:txBody>
      </p:sp>
      <p:sp>
        <p:nvSpPr>
          <p:cNvPr id="4" name="Content Placeholder 2"/>
          <p:cNvSpPr>
            <a:spLocks noGrp="1"/>
          </p:cNvSpPr>
          <p:nvPr/>
        </p:nvSpPr>
        <p:spPr bwMode="auto">
          <a:xfrm>
            <a:off x="439731" y="4836824"/>
            <a:ext cx="5540478" cy="1688724"/>
          </a:xfrm>
          <a:prstGeom prst="rect">
            <a:avLst/>
          </a:prstGeom>
        </p:spPr>
        <p:txBody>
          <a:bodyPr vert="horz" lIns="0" tIns="0" rIns="93260" bIns="46630" numCol="1" rtlCol="0"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Install the Data Deduplication role service</a:t>
            </a:r>
          </a:p>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Enable Data Deduplication</a:t>
            </a:r>
          </a:p>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Check the status of Data Deduplication</a:t>
            </a:r>
          </a:p>
          <a:p>
            <a:pPr marL="342834" indent="-342834" defTabSz="932563" fontAlgn="auto">
              <a:spcAft>
                <a:spcPts val="0"/>
              </a:spcAft>
              <a:buClrTx/>
              <a:buFont typeface="Wingdings" panose="05000000000000000000" pitchFamily="2" charset="2"/>
              <a:buChar char="§"/>
            </a:pPr>
            <a:endParaRPr lang="en-US" sz="2000" spc="-50" dirty="0">
              <a:solidFill>
                <a:srgbClr val="000000"/>
              </a:solidFill>
              <a:latin typeface="+mj-lt"/>
              <a:ea typeface="+mn-ea"/>
              <a:cs typeface="+mn-cs"/>
            </a:endParaRPr>
          </a:p>
        </p:txBody>
      </p:sp>
    </p:spTree>
    <p:extLst>
      <p:ext uri="{BB962C8B-B14F-4D97-AF65-F5344CB8AC3E}">
        <p14:creationId xmlns:p14="http://schemas.microsoft.com/office/powerpoint/2010/main" val="198993739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91440" bIns="182880" rtlCol="0" anchor="b">
            <a:noAutofit/>
          </a:bodyPr>
          <a:lstStyle/>
          <a:p>
            <a:r>
              <a:rPr lang="en-US" dirty="0"/>
              <a:t>Demonstration: Implement Data Deduplication (3 of 3)</a:t>
            </a:r>
          </a:p>
        </p:txBody>
      </p:sp>
      <p:sp>
        <p:nvSpPr>
          <p:cNvPr id="3" name="Content Placeholder 2">
            <a:extLst>
              <a:ext uri="{FF2B5EF4-FFF2-40B4-BE49-F238E27FC236}">
                <a16:creationId xmlns:a16="http://schemas.microsoft.com/office/drawing/2014/main" id="{4439E0A6-527F-4BC7-A66A-2112DA8E244F}"/>
              </a:ext>
            </a:extLst>
          </p:cNvPr>
          <p:cNvSpPr>
            <a:spLocks noGrp="1"/>
          </p:cNvSpPr>
          <p:nvPr>
            <p:ph sz="quarter" idx="10"/>
          </p:nvPr>
        </p:nvSpPr>
        <p:spPr/>
        <p:txBody>
          <a:bodyPr/>
          <a:lstStyle/>
          <a:p>
            <a:endParaRPr lang="en-US"/>
          </a:p>
        </p:txBody>
      </p:sp>
      <p:sp>
        <p:nvSpPr>
          <p:cNvPr id="4" name="Content Placeholder 2"/>
          <p:cNvSpPr>
            <a:spLocks noGrp="1"/>
          </p:cNvSpPr>
          <p:nvPr/>
        </p:nvSpPr>
        <p:spPr bwMode="auto">
          <a:xfrm>
            <a:off x="439731" y="4836824"/>
            <a:ext cx="5540478" cy="1688724"/>
          </a:xfrm>
          <a:prstGeom prst="rect">
            <a:avLst/>
          </a:prstGeom>
        </p:spPr>
        <p:txBody>
          <a:bodyPr vert="horz" lIns="0" tIns="0" rIns="93260" bIns="46630" numCol="1" rtlCol="0"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Install the Data Deduplication role service</a:t>
            </a:r>
          </a:p>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Enable Data Deduplication</a:t>
            </a:r>
          </a:p>
          <a:p>
            <a:pPr marL="342834" lvl="1" indent="-342834" defTabSz="932563" fontAlgn="auto">
              <a:spcAft>
                <a:spcPts val="0"/>
              </a:spcAft>
              <a:buClrTx/>
              <a:buSzPct val="90000"/>
              <a:buFont typeface="Wingdings" panose="05000000000000000000" pitchFamily="2" charset="2"/>
              <a:buChar char="§"/>
            </a:pPr>
            <a:r>
              <a:rPr lang="en-US" sz="2000" spc="-50" dirty="0">
                <a:solidFill>
                  <a:srgbClr val="000000"/>
                </a:solidFill>
                <a:latin typeface="+mj-lt"/>
                <a:ea typeface="+mn-ea"/>
                <a:cs typeface="+mn-cs"/>
              </a:rPr>
              <a:t>Check the status of Data Deduplication</a:t>
            </a:r>
          </a:p>
          <a:p>
            <a:pPr marL="342834" indent="-342834" defTabSz="932563" fontAlgn="auto">
              <a:spcAft>
                <a:spcPts val="0"/>
              </a:spcAft>
              <a:buClrTx/>
              <a:buFont typeface="Wingdings" panose="05000000000000000000" pitchFamily="2" charset="2"/>
              <a:buChar char="§"/>
            </a:pPr>
            <a:endParaRPr lang="en-US" sz="2000" spc="-50" dirty="0">
              <a:solidFill>
                <a:srgbClr val="000000"/>
              </a:solidFill>
              <a:latin typeface="+mj-lt"/>
              <a:ea typeface="+mn-ea"/>
              <a:cs typeface="+mn-cs"/>
            </a:endParaRPr>
          </a:p>
        </p:txBody>
      </p:sp>
    </p:spTree>
    <p:extLst>
      <p:ext uri="{BB962C8B-B14F-4D97-AF65-F5344CB8AC3E}">
        <p14:creationId xmlns:p14="http://schemas.microsoft.com/office/powerpoint/2010/main" val="425419855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855" y="466301"/>
            <a:ext cx="11237870" cy="1130053"/>
          </a:xfrm>
        </p:spPr>
        <p:txBody>
          <a:bodyPr/>
          <a:lstStyle/>
          <a:p>
            <a:r>
              <a:rPr lang="en-IN" dirty="0"/>
              <a:t>Backup and restore considerations with Data Deduplication</a:t>
            </a:r>
          </a:p>
        </p:txBody>
      </p:sp>
      <p:sp>
        <p:nvSpPr>
          <p:cNvPr id="4" name="Content Placeholder 2"/>
          <p:cNvSpPr>
            <a:spLocks noGrp="1"/>
          </p:cNvSpPr>
          <p:nvPr/>
        </p:nvSpPr>
        <p:spPr bwMode="auto">
          <a:xfrm>
            <a:off x="2134082" y="4846609"/>
            <a:ext cx="8280874" cy="1338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000" dirty="0"/>
              <a:t>One of the benefits of using Data Deduplication is that backup and restore operations typically are faster</a:t>
            </a:r>
            <a:endParaRPr lang="en-US" sz="2000" dirty="0"/>
          </a:p>
        </p:txBody>
      </p:sp>
      <p:grpSp>
        <p:nvGrpSpPr>
          <p:cNvPr id="18" name="Group 17" descr="An illustration of backup and restore process between a hard drive and an internal drive. ">
            <a:extLst>
              <a:ext uri="{FF2B5EF4-FFF2-40B4-BE49-F238E27FC236}">
                <a16:creationId xmlns:a16="http://schemas.microsoft.com/office/drawing/2014/main" id="{EDCB0C08-1ACA-4B38-A337-83282AF17EAE}"/>
              </a:ext>
            </a:extLst>
          </p:cNvPr>
          <p:cNvGrpSpPr/>
          <p:nvPr/>
        </p:nvGrpSpPr>
        <p:grpSpPr>
          <a:xfrm>
            <a:off x="2876408" y="1981409"/>
            <a:ext cx="7538547" cy="2048443"/>
            <a:chOff x="2876408" y="1981409"/>
            <a:chExt cx="7538547" cy="2048443"/>
          </a:xfrm>
        </p:grpSpPr>
        <p:grpSp>
          <p:nvGrpSpPr>
            <p:cNvPr id="19" name="Group 18" descr="The slide is an illustration of the hard drive and internal drive with a double-headed arrow between them. On the arrow is a folder with a document that has binary code, representing data. The arrow conveys that the data in the folder is backed up and restored between the drive and the disk.">
              <a:extLst>
                <a:ext uri="{FF2B5EF4-FFF2-40B4-BE49-F238E27FC236}">
                  <a16:creationId xmlns:a16="http://schemas.microsoft.com/office/drawing/2014/main" id="{D972898F-767B-428F-B0B5-ED612554D72B}"/>
                </a:ext>
              </a:extLst>
            </p:cNvPr>
            <p:cNvGrpSpPr/>
            <p:nvPr/>
          </p:nvGrpSpPr>
          <p:grpSpPr>
            <a:xfrm>
              <a:off x="2876408" y="2116122"/>
              <a:ext cx="7538547" cy="1913730"/>
              <a:chOff x="2876408" y="2116122"/>
              <a:chExt cx="7538547" cy="1913730"/>
            </a:xfrm>
          </p:grpSpPr>
          <p:sp>
            <p:nvSpPr>
              <p:cNvPr id="23" name="Left-Right Arrow 7">
                <a:extLst>
                  <a:ext uri="{FF2B5EF4-FFF2-40B4-BE49-F238E27FC236}">
                    <a16:creationId xmlns:a16="http://schemas.microsoft.com/office/drawing/2014/main" id="{C68DD714-B27D-4E61-BC95-A13B1A6EF3D1}"/>
                  </a:ext>
                </a:extLst>
              </p:cNvPr>
              <p:cNvSpPr/>
              <p:nvPr/>
            </p:nvSpPr>
            <p:spPr bwMode="auto">
              <a:xfrm>
                <a:off x="4088102" y="2812725"/>
                <a:ext cx="4452175" cy="69866"/>
              </a:xfrm>
              <a:prstGeom prst="leftRight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186521" tIns="46630" rIns="186521" bIns="4663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sz="1836" dirty="0"/>
              </a:p>
            </p:txBody>
          </p:sp>
          <p:grpSp>
            <p:nvGrpSpPr>
              <p:cNvPr id="24" name="Group 23">
                <a:extLst>
                  <a:ext uri="{FF2B5EF4-FFF2-40B4-BE49-F238E27FC236}">
                    <a16:creationId xmlns:a16="http://schemas.microsoft.com/office/drawing/2014/main" id="{1B77B1FD-4CD2-4705-BA6F-FCB11B306351}"/>
                  </a:ext>
                </a:extLst>
              </p:cNvPr>
              <p:cNvGrpSpPr/>
              <p:nvPr/>
            </p:nvGrpSpPr>
            <p:grpSpPr>
              <a:xfrm>
                <a:off x="5816673" y="2729889"/>
                <a:ext cx="1019788" cy="1227411"/>
                <a:chOff x="5702274" y="2676605"/>
                <a:chExt cx="999883" cy="1203453"/>
              </a:xfrm>
            </p:grpSpPr>
            <p:pic>
              <p:nvPicPr>
                <p:cNvPr id="27" name="Picture 26" hidden="1">
                  <a:extLst>
                    <a:ext uri="{FF2B5EF4-FFF2-40B4-BE49-F238E27FC236}">
                      <a16:creationId xmlns:a16="http://schemas.microsoft.com/office/drawing/2014/main" id="{1F2BEF27-9F37-4C2C-84B7-A30C313DDD90}"/>
                    </a:ext>
                  </a:extLst>
                </p:cNvPr>
                <p:cNvPicPr>
                  <a:picLocks noChangeAspect="1"/>
                </p:cNvPicPr>
                <p:nvPr/>
              </p:nvPicPr>
              <p:blipFill>
                <a:blip r:embed="rId3"/>
                <a:stretch>
                  <a:fillRect/>
                </a:stretch>
              </p:blipFill>
              <p:spPr>
                <a:xfrm>
                  <a:off x="5702274" y="2676605"/>
                  <a:ext cx="897816" cy="1203453"/>
                </a:xfrm>
                <a:prstGeom prst="rect">
                  <a:avLst/>
                </a:prstGeom>
              </p:spPr>
            </p:pic>
            <p:pic>
              <p:nvPicPr>
                <p:cNvPr id="28" name="Picture 27" hidden="1">
                  <a:extLst>
                    <a:ext uri="{FF2B5EF4-FFF2-40B4-BE49-F238E27FC236}">
                      <a16:creationId xmlns:a16="http://schemas.microsoft.com/office/drawing/2014/main" id="{36474CB2-6372-4629-B6DC-BC2FB8715376}"/>
                    </a:ext>
                  </a:extLst>
                </p:cNvPr>
                <p:cNvPicPr>
                  <a:picLocks noChangeAspect="1"/>
                </p:cNvPicPr>
                <p:nvPr/>
              </p:nvPicPr>
              <p:blipFill>
                <a:blip r:embed="rId4"/>
                <a:stretch>
                  <a:fillRect/>
                </a:stretch>
              </p:blipFill>
              <p:spPr>
                <a:xfrm>
                  <a:off x="6099073" y="3074467"/>
                  <a:ext cx="603084" cy="690805"/>
                </a:xfrm>
                <a:prstGeom prst="rect">
                  <a:avLst/>
                </a:prstGeom>
              </p:spPr>
            </p:pic>
          </p:grpSp>
          <p:pic>
            <p:nvPicPr>
              <p:cNvPr id="25" name="Picture 24" hidden="1">
                <a:extLst>
                  <a:ext uri="{FF2B5EF4-FFF2-40B4-BE49-F238E27FC236}">
                    <a16:creationId xmlns:a16="http://schemas.microsoft.com/office/drawing/2014/main" id="{711606C6-9D03-407E-86BF-D71099A3ABD9}"/>
                  </a:ext>
                </a:extLst>
              </p:cNvPr>
              <p:cNvPicPr>
                <a:picLocks noChangeAspect="1"/>
              </p:cNvPicPr>
              <p:nvPr/>
            </p:nvPicPr>
            <p:blipFill>
              <a:blip r:embed="rId5"/>
              <a:stretch>
                <a:fillRect/>
              </a:stretch>
            </p:blipFill>
            <p:spPr>
              <a:xfrm>
                <a:off x="2876408" y="2116122"/>
                <a:ext cx="1093560" cy="1913730"/>
              </a:xfrm>
              <a:prstGeom prst="rect">
                <a:avLst/>
              </a:prstGeom>
            </p:spPr>
          </p:pic>
          <p:pic>
            <p:nvPicPr>
              <p:cNvPr id="26" name="Picture 25" hidden="1">
                <a:extLst>
                  <a:ext uri="{FF2B5EF4-FFF2-40B4-BE49-F238E27FC236}">
                    <a16:creationId xmlns:a16="http://schemas.microsoft.com/office/drawing/2014/main" id="{9B3A0E08-6B57-493F-9F99-22E9BFBA3A6D}"/>
                  </a:ext>
                </a:extLst>
              </p:cNvPr>
              <p:cNvPicPr>
                <a:picLocks noChangeAspect="1"/>
              </p:cNvPicPr>
              <p:nvPr/>
            </p:nvPicPr>
            <p:blipFill>
              <a:blip r:embed="rId6"/>
              <a:stretch>
                <a:fillRect/>
              </a:stretch>
            </p:blipFill>
            <p:spPr>
              <a:xfrm>
                <a:off x="8821255" y="2158336"/>
                <a:ext cx="1593700" cy="1084150"/>
              </a:xfrm>
              <a:prstGeom prst="rect">
                <a:avLst/>
              </a:prstGeom>
            </p:spPr>
          </p:pic>
        </p:grpSp>
        <p:sp>
          <p:nvSpPr>
            <p:cNvPr id="20" name="server" title="Icon of a server tower">
              <a:extLst>
                <a:ext uri="{FF2B5EF4-FFF2-40B4-BE49-F238E27FC236}">
                  <a16:creationId xmlns:a16="http://schemas.microsoft.com/office/drawing/2014/main" id="{E99BA194-D6FC-4D5C-91EE-D0F255CC242D}"/>
                </a:ext>
              </a:extLst>
            </p:cNvPr>
            <p:cNvSpPr>
              <a:spLocks noChangeAspect="1" noEditPoints="1"/>
            </p:cNvSpPr>
            <p:nvPr/>
          </p:nvSpPr>
          <p:spPr bwMode="auto">
            <a:xfrm>
              <a:off x="3021946" y="1981409"/>
              <a:ext cx="948926" cy="1802363"/>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285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21" name="files in folder">
              <a:extLst>
                <a:ext uri="{FF2B5EF4-FFF2-40B4-BE49-F238E27FC236}">
                  <a16:creationId xmlns:a16="http://schemas.microsoft.com/office/drawing/2014/main" id="{17B93365-0B0B-475D-BA9F-7980829F15A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8488" y="2126537"/>
              <a:ext cx="1373232" cy="1570378"/>
            </a:xfrm>
            <a:prstGeom prst="rect">
              <a:avLst/>
            </a:prstGeom>
          </p:spPr>
        </p:pic>
        <p:pic>
          <p:nvPicPr>
            <p:cNvPr id="22" name="Graphic 21">
              <a:extLst>
                <a:ext uri="{FF2B5EF4-FFF2-40B4-BE49-F238E27FC236}">
                  <a16:creationId xmlns:a16="http://schemas.microsoft.com/office/drawing/2014/main" id="{7AAF4F51-43E3-4EE5-9614-2980AC3B3BA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651897" y="2399819"/>
              <a:ext cx="1228035" cy="1088131"/>
            </a:xfrm>
            <a:prstGeom prst="rect">
              <a:avLst/>
            </a:prstGeom>
          </p:spPr>
        </p:pic>
      </p:grpSp>
    </p:spTree>
    <p:extLst>
      <p:ext uri="{BB962C8B-B14F-4D97-AF65-F5344CB8AC3E}">
        <p14:creationId xmlns:p14="http://schemas.microsoft.com/office/powerpoint/2010/main" val="193842522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4: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704765678"/>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wrap="square" anchor="t">
            <a:normAutofit/>
          </a:bodyPr>
          <a:lstStyle/>
          <a:p>
            <a:r>
              <a:rPr lang="en-US" dirty="0"/>
              <a:t>Lesson 05: </a:t>
            </a:r>
            <a:r>
              <a:rPr lang="en-US" b="1" dirty="0"/>
              <a:t>Implementing iSCSI</a:t>
            </a:r>
            <a:br>
              <a:rPr lang="en-US" dirty="0"/>
            </a:br>
            <a:endParaRPr lang="en-US" dirty="0"/>
          </a:p>
        </p:txBody>
      </p:sp>
    </p:spTree>
    <p:extLst>
      <p:ext uri="{BB962C8B-B14F-4D97-AF65-F5344CB8AC3E}">
        <p14:creationId xmlns:p14="http://schemas.microsoft.com/office/powerpoint/2010/main" val="359390368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b="1" dirty="0"/>
              <a:t>Lesson 5: Overview</a:t>
            </a:r>
            <a:endParaRPr lang="en-US" dirty="0"/>
          </a:p>
        </p:txBody>
      </p:sp>
      <p:sp>
        <p:nvSpPr>
          <p:cNvPr id="3" name="Text Placeholder 2">
            <a:extLst>
              <a:ext uri="{FF2B5EF4-FFF2-40B4-BE49-F238E27FC236}">
                <a16:creationId xmlns:a16="http://schemas.microsoft.com/office/drawing/2014/main" id="{905AEEDD-5D0D-4868-9530-91B5BD7D7319}"/>
              </a:ext>
            </a:extLst>
          </p:cNvPr>
          <p:cNvSpPr>
            <a:spLocks noGrp="1"/>
          </p:cNvSpPr>
          <p:nvPr>
            <p:ph sz="quarter" idx="10"/>
          </p:nvPr>
        </p:nvSpPr>
        <p:spPr>
          <a:xfrm>
            <a:off x="446087" y="1389788"/>
            <a:ext cx="11544299" cy="5081588"/>
          </a:xfrm>
        </p:spPr>
        <p:txBody>
          <a:bodyPr/>
          <a:lstStyle/>
          <a:p>
            <a:r>
              <a:rPr lang="en-US" dirty="0"/>
              <a:t>This lesson describes how to implement iSCSI</a:t>
            </a:r>
          </a:p>
          <a:p>
            <a:pPr lvl="1"/>
            <a:r>
              <a:rPr lang="en-US" dirty="0"/>
              <a:t>Topics:</a:t>
            </a:r>
          </a:p>
          <a:p>
            <a:pPr lvl="2"/>
            <a:r>
              <a:rPr lang="en-US" dirty="0"/>
              <a:t>What is iSCSI?</a:t>
            </a:r>
          </a:p>
          <a:p>
            <a:pPr lvl="2"/>
            <a:r>
              <a:rPr lang="en-US" dirty="0"/>
              <a:t>iSCSI components</a:t>
            </a:r>
          </a:p>
          <a:p>
            <a:pPr lvl="2"/>
            <a:r>
              <a:rPr lang="en-US" dirty="0"/>
              <a:t>Considerations for implementing iSCSI</a:t>
            </a:r>
          </a:p>
          <a:p>
            <a:pPr lvl="2"/>
            <a:r>
              <a:rPr lang="pt-BR" dirty="0"/>
              <a:t>iSCSI scenarios of usage</a:t>
            </a:r>
          </a:p>
          <a:p>
            <a:pPr lvl="2"/>
            <a:r>
              <a:rPr lang="en-US" dirty="0"/>
              <a:t>Demonstration: Configuring and connecting to an iSCSI target</a:t>
            </a:r>
          </a:p>
        </p:txBody>
      </p:sp>
    </p:spTree>
    <p:extLst>
      <p:ext uri="{BB962C8B-B14F-4D97-AF65-F5344CB8AC3E}">
        <p14:creationId xmlns:p14="http://schemas.microsoft.com/office/powerpoint/2010/main" val="189511454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iSCSI? (1 of 2)</a:t>
            </a:r>
          </a:p>
        </p:txBody>
      </p:sp>
      <p:graphicFrame>
        <p:nvGraphicFramePr>
          <p:cNvPr id="5" name="Group 25"/>
          <p:cNvGraphicFramePr>
            <a:graphicFrameLocks noGrp="1"/>
          </p:cNvGraphicFramePr>
          <p:nvPr/>
        </p:nvGraphicFramePr>
        <p:xfrm>
          <a:off x="6218237" y="1376671"/>
          <a:ext cx="5547399" cy="5415687"/>
        </p:xfrm>
        <a:graphic>
          <a:graphicData uri="http://schemas.openxmlformats.org/drawingml/2006/table">
            <a:tbl>
              <a:tblPr firstRow="1" bandRow="1" bandCol="1">
                <a:tableStyleId>{7E9639D4-E3E2-4D34-9284-5A2195B3D0D7}</a:tableStyleId>
              </a:tblPr>
              <a:tblGrid>
                <a:gridCol w="1770602">
                  <a:extLst>
                    <a:ext uri="{9D8B030D-6E8A-4147-A177-3AD203B41FA5}">
                      <a16:colId xmlns:a16="http://schemas.microsoft.com/office/drawing/2014/main" val="20000"/>
                    </a:ext>
                  </a:extLst>
                </a:gridCol>
                <a:gridCol w="3776797">
                  <a:extLst>
                    <a:ext uri="{9D8B030D-6E8A-4147-A177-3AD203B41FA5}">
                      <a16:colId xmlns:a16="http://schemas.microsoft.com/office/drawing/2014/main" val="20001"/>
                    </a:ext>
                  </a:extLst>
                </a:gridCol>
              </a:tblGrid>
              <a:tr h="668931">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bg1"/>
                          </a:solidFill>
                          <a:effectLst/>
                        </a:rPr>
                        <a:t>Component</a:t>
                      </a:r>
                      <a:endParaRPr kumimoji="0" lang="en-US" sz="2000" b="1" i="0" u="none" strike="noStrike" cap="none" normalizeH="0" baseline="0" dirty="0">
                        <a:ln>
                          <a:noFill/>
                        </a:ln>
                        <a:solidFill>
                          <a:schemeClr val="bg1"/>
                        </a:solidFill>
                        <a:effectLst/>
                        <a:latin typeface="Segoe UI" pitchFamily="34" charset="0"/>
                        <a:ea typeface="Segoe UI" pitchFamily="34" charset="0"/>
                        <a:cs typeface="Segoe UI" pitchFamily="34" charset="0"/>
                      </a:endParaRPr>
                    </a:p>
                  </a:txBody>
                  <a:tcPr marL="137160" marR="137160" marT="137160" marB="13716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bg1"/>
                          </a:solidFill>
                          <a:effectLst/>
                        </a:rPr>
                        <a:t>Description</a:t>
                      </a:r>
                      <a:endParaRPr kumimoji="0" lang="en-US" sz="2000" b="1" i="0" u="none" strike="noStrike" cap="none" normalizeH="0" baseline="0" dirty="0">
                        <a:ln>
                          <a:noFill/>
                        </a:ln>
                        <a:solidFill>
                          <a:schemeClr val="bg1"/>
                        </a:solidFill>
                        <a:effectLst/>
                        <a:latin typeface="Segoe UI" pitchFamily="34" charset="0"/>
                        <a:ea typeface="Segoe UI" pitchFamily="34" charset="0"/>
                        <a:cs typeface="Segoe UI" pitchFamily="34" charset="0"/>
                      </a:endParaRPr>
                    </a:p>
                  </a:txBody>
                  <a:tcPr marL="137160" marR="137160" marT="137160" marB="137160" horzOverflow="overflow"/>
                </a:tc>
                <a:extLst>
                  <a:ext uri="{0D108BD9-81ED-4DB2-BD59-A6C34878D82A}">
                    <a16:rowId xmlns:a16="http://schemas.microsoft.com/office/drawing/2014/main" val="10000"/>
                  </a:ext>
                </a:extLst>
              </a:tr>
              <a:tr h="90627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rPr>
                        <a:t>IP network</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rPr>
                        <a:t>Network that </a:t>
                      </a:r>
                      <a:r>
                        <a:rPr kumimoji="0" lang="en-US" sz="2000" u="none" strike="noStrike" cap="none" normalizeH="0" baseline="0" dirty="0">
                          <a:ln>
                            <a:noFill/>
                          </a:ln>
                          <a:effectLst/>
                        </a:rPr>
                        <a:t>provides high performance and redundancy</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extLst>
                  <a:ext uri="{0D108BD9-81ED-4DB2-BD59-A6C34878D82A}">
                    <a16:rowId xmlns:a16="http://schemas.microsoft.com/office/drawing/2014/main" val="10001"/>
                  </a:ext>
                </a:extLst>
              </a:tr>
              <a:tr h="109460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rPr>
                        <a:t>iSCSI targets</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rPr>
                        <a:t>Servers that </a:t>
                      </a:r>
                      <a:r>
                        <a:rPr kumimoji="0" lang="en-US" sz="2000" u="none" strike="noStrike" cap="none" normalizeH="0" baseline="0" dirty="0">
                          <a:ln>
                            <a:noFill/>
                          </a:ln>
                          <a:effectLst/>
                        </a:rPr>
                        <a:t>run on the storage device and enable access to the disks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extLst>
                  <a:ext uri="{0D108BD9-81ED-4DB2-BD59-A6C34878D82A}">
                    <a16:rowId xmlns:a16="http://schemas.microsoft.com/office/drawing/2014/main" val="10002"/>
                  </a:ext>
                </a:extLst>
              </a:tr>
              <a:tr h="1094607">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rPr>
                        <a:t>iSCSI initiators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chemeClr val="tx1"/>
                          </a:solidFill>
                          <a:effectLst/>
                        </a:rPr>
                        <a:t>Software component or host adapter on the server that </a:t>
                      </a:r>
                      <a:r>
                        <a:rPr kumimoji="0" lang="en-US" sz="2000" u="none" strike="noStrike" cap="none" normalizeH="0" baseline="0" dirty="0">
                          <a:ln>
                            <a:noFill/>
                          </a:ln>
                          <a:effectLst/>
                        </a:rPr>
                        <a:t>provides access to iSCSI targets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extLst>
                  <a:ext uri="{0D108BD9-81ED-4DB2-BD59-A6C34878D82A}">
                    <a16:rowId xmlns:a16="http://schemas.microsoft.com/office/drawing/2014/main" val="10003"/>
                  </a:ext>
                </a:extLst>
              </a:tr>
              <a:tr h="121238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rPr>
                        <a:t>iSCSI IQN</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rPr>
                        <a:t>Globally unique identifier that iSCSI uses to address initiators and targets on an iSCSI network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L="137160" marR="137160" marT="137160" marB="137160" horzOverflow="overflow"/>
                </a:tc>
                <a:extLst>
                  <a:ext uri="{0D108BD9-81ED-4DB2-BD59-A6C34878D82A}">
                    <a16:rowId xmlns:a16="http://schemas.microsoft.com/office/drawing/2014/main" val="10004"/>
                  </a:ext>
                </a:extLst>
              </a:tr>
            </a:tbl>
          </a:graphicData>
        </a:graphic>
      </p:graphicFrame>
      <p:sp>
        <p:nvSpPr>
          <p:cNvPr id="19" name="StorageOptical_E958" hidden="1" title="Icon of a hard disk">
            <a:extLst>
              <a:ext uri="{FF2B5EF4-FFF2-40B4-BE49-F238E27FC236}">
                <a16:creationId xmlns:a16="http://schemas.microsoft.com/office/drawing/2014/main" id="{D007F661-8BAF-46E9-ACF1-A8D3721FB4FD}"/>
              </a:ext>
            </a:extLst>
          </p:cNvPr>
          <p:cNvSpPr>
            <a:spLocks noChangeAspect="1" noEditPoints="1"/>
          </p:cNvSpPr>
          <p:nvPr/>
        </p:nvSpPr>
        <p:spPr bwMode="auto">
          <a:xfrm flipH="1" flipV="1">
            <a:off x="10127392" y="5009601"/>
            <a:ext cx="675506" cy="675670"/>
          </a:xfrm>
          <a:custGeom>
            <a:avLst/>
            <a:gdLst>
              <a:gd name="T0" fmla="*/ 3750 w 3750"/>
              <a:gd name="T1" fmla="*/ 1875 h 3750"/>
              <a:gd name="T2" fmla="*/ 1875 w 3750"/>
              <a:gd name="T3" fmla="*/ 3750 h 3750"/>
              <a:gd name="T4" fmla="*/ 0 w 3750"/>
              <a:gd name="T5" fmla="*/ 1875 h 3750"/>
              <a:gd name="T6" fmla="*/ 1875 w 3750"/>
              <a:gd name="T7" fmla="*/ 0 h 3750"/>
              <a:gd name="T8" fmla="*/ 3750 w 3750"/>
              <a:gd name="T9" fmla="*/ 1875 h 3750"/>
              <a:gd name="T10" fmla="*/ 1875 w 3750"/>
              <a:gd name="T11" fmla="*/ 1500 h 3750"/>
              <a:gd name="T12" fmla="*/ 1500 w 3750"/>
              <a:gd name="T13" fmla="*/ 1875 h 3750"/>
              <a:gd name="T14" fmla="*/ 1875 w 3750"/>
              <a:gd name="T15" fmla="*/ 2250 h 3750"/>
              <a:gd name="T16" fmla="*/ 2250 w 3750"/>
              <a:gd name="T17" fmla="*/ 1875 h 3750"/>
              <a:gd name="T18" fmla="*/ 1875 w 3750"/>
              <a:gd name="T19" fmla="*/ 1500 h 3750"/>
              <a:gd name="T20" fmla="*/ 2463 w 3750"/>
              <a:gd name="T21" fmla="*/ 2463 h 3750"/>
              <a:gd name="T22" fmla="*/ 2918 w 3750"/>
              <a:gd name="T23" fmla="*/ 2918 h 3750"/>
              <a:gd name="T24" fmla="*/ 832 w 3750"/>
              <a:gd name="T25" fmla="*/ 832 h 3750"/>
              <a:gd name="T26" fmla="*/ 1287 w 3750"/>
              <a:gd name="T27" fmla="*/ 1287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3750">
                <a:moveTo>
                  <a:pt x="3750" y="1875"/>
                </a:moveTo>
                <a:cubicBezTo>
                  <a:pt x="3750" y="2911"/>
                  <a:pt x="2911" y="3750"/>
                  <a:pt x="1875" y="3750"/>
                </a:cubicBezTo>
                <a:cubicBezTo>
                  <a:pt x="839" y="3750"/>
                  <a:pt x="0" y="2911"/>
                  <a:pt x="0" y="1875"/>
                </a:cubicBezTo>
                <a:cubicBezTo>
                  <a:pt x="0" y="839"/>
                  <a:pt x="839" y="0"/>
                  <a:pt x="1875" y="0"/>
                </a:cubicBezTo>
                <a:cubicBezTo>
                  <a:pt x="2911" y="0"/>
                  <a:pt x="3750" y="839"/>
                  <a:pt x="3750" y="1875"/>
                </a:cubicBezTo>
                <a:close/>
                <a:moveTo>
                  <a:pt x="1875" y="1500"/>
                </a:moveTo>
                <a:cubicBezTo>
                  <a:pt x="1668" y="1500"/>
                  <a:pt x="1500" y="1668"/>
                  <a:pt x="1500" y="1875"/>
                </a:cubicBezTo>
                <a:cubicBezTo>
                  <a:pt x="1500" y="2082"/>
                  <a:pt x="1668" y="2250"/>
                  <a:pt x="1875" y="2250"/>
                </a:cubicBezTo>
                <a:cubicBezTo>
                  <a:pt x="2082" y="2250"/>
                  <a:pt x="2250" y="2082"/>
                  <a:pt x="2250" y="1875"/>
                </a:cubicBezTo>
                <a:cubicBezTo>
                  <a:pt x="2250" y="1668"/>
                  <a:pt x="2082" y="1500"/>
                  <a:pt x="1875" y="1500"/>
                </a:cubicBezTo>
                <a:close/>
                <a:moveTo>
                  <a:pt x="2463" y="2463"/>
                </a:moveTo>
                <a:cubicBezTo>
                  <a:pt x="2918" y="2918"/>
                  <a:pt x="2918" y="2918"/>
                  <a:pt x="2918" y="2918"/>
                </a:cubicBezTo>
                <a:moveTo>
                  <a:pt x="832" y="832"/>
                </a:moveTo>
                <a:cubicBezTo>
                  <a:pt x="1287" y="1287"/>
                  <a:pt x="1287" y="1287"/>
                  <a:pt x="1287" y="128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Content Placeholder 8">
            <a:extLst>
              <a:ext uri="{FF2B5EF4-FFF2-40B4-BE49-F238E27FC236}">
                <a16:creationId xmlns:a16="http://schemas.microsoft.com/office/drawing/2014/main" id="{F0A92A53-1694-46DA-A914-F416BA4B942F}"/>
              </a:ext>
            </a:extLst>
          </p:cNvPr>
          <p:cNvSpPr txBox="1">
            <a:spLocks/>
          </p:cNvSpPr>
          <p:nvPr/>
        </p:nvSpPr>
        <p:spPr>
          <a:xfrm>
            <a:off x="465138" y="1463675"/>
            <a:ext cx="11544299" cy="5081588"/>
          </a:xfrm>
          <a:prstGeom prst="rect">
            <a:avLst/>
          </a:prstGeom>
        </p:spPr>
        <p:txBody>
          <a:bodyPr/>
          <a:lstStyle>
            <a:lvl1pPr marL="0" marR="0" indent="0" algn="l" defTabSz="932742" rtl="0" eaLnBrk="1" fontAlgn="auto" latinLnBrk="0" hangingPunct="1">
              <a:lnSpc>
                <a:spcPct val="100000"/>
              </a:lnSpc>
              <a:spcBef>
                <a:spcPts val="1200"/>
              </a:spcBef>
              <a:spcAft>
                <a:spcPts val="0"/>
              </a:spcAft>
              <a:buClrTx/>
              <a:buSzPct val="90000"/>
              <a:buFont typeface="Arial" panose="020B0604020202020204" pitchFamily="34" charset="0"/>
              <a:buNone/>
              <a:tabLst/>
              <a:defRPr lang="en-US" sz="2000" b="0" kern="1200" spc="-50" baseline="0" dirty="0" smtClean="0">
                <a:solidFill>
                  <a:srgbClr val="000000"/>
                </a:solidFill>
                <a:latin typeface="+mn-lt"/>
                <a:ea typeface="+mn-ea"/>
                <a:cs typeface="+mn-cs"/>
              </a:defRPr>
            </a:lvl1pPr>
            <a:lvl2pPr marL="290513" marR="0" indent="-290513" algn="l" defTabSz="932742" rtl="0" eaLnBrk="1" fontAlgn="auto" latinLnBrk="0" hangingPunct="1">
              <a:lnSpc>
                <a:spcPct val="100000"/>
              </a:lnSpc>
              <a:spcBef>
                <a:spcPts val="600"/>
              </a:spcBef>
              <a:spcAft>
                <a:spcPts val="0"/>
              </a:spcAft>
              <a:buClrTx/>
              <a:buSzPct val="95000"/>
              <a:buFont typeface="Wingdings" panose="05000000000000000000" pitchFamily="2" charset="2"/>
              <a:buChar char="§"/>
              <a:tabLst/>
              <a:defRPr lang="en-US" sz="2000" b="0" kern="1200" spc="-50" baseline="0" dirty="0" smtClean="0">
                <a:solidFill>
                  <a:srgbClr val="000000"/>
                </a:solidFill>
                <a:latin typeface="+mn-lt"/>
                <a:ea typeface="+mn-ea"/>
                <a:cs typeface="+mn-cs"/>
              </a:defRPr>
            </a:lvl2pPr>
            <a:lvl3pPr marL="566928" marR="0" indent="-283464" algn="l" defTabSz="932742" rtl="0" eaLnBrk="1" fontAlgn="auto" latinLnBrk="0" hangingPunct="1">
              <a:lnSpc>
                <a:spcPct val="100000"/>
              </a:lnSpc>
              <a:spcBef>
                <a:spcPts val="600"/>
              </a:spcBef>
              <a:spcAft>
                <a:spcPts val="0"/>
              </a:spcAft>
              <a:buClrTx/>
              <a:buSzPct val="75000"/>
              <a:buFont typeface="Courier New" panose="02070309020205020404" pitchFamily="49" charset="0"/>
              <a:buChar char="o"/>
              <a:tabLst/>
              <a:defRPr lang="en-US" sz="2000" b="0" kern="1200" spc="0" baseline="0" dirty="0" smtClean="0">
                <a:solidFill>
                  <a:srgbClr val="000000"/>
                </a:solidFill>
                <a:latin typeface="+mn-lt"/>
                <a:ea typeface="+mn-ea"/>
                <a:cs typeface="+mn-cs"/>
              </a:defRPr>
            </a:lvl3pPr>
            <a:lvl4pPr marL="859536" marR="0" indent="-283464"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lang="en-US" sz="2000" b="0" kern="1200" spc="0" baseline="0" dirty="0" smtClean="0">
                <a:solidFill>
                  <a:srgbClr val="000000"/>
                </a:solidFill>
                <a:latin typeface="+mn-lt"/>
                <a:ea typeface="+mn-ea"/>
                <a:cs typeface="+mn-cs"/>
              </a:defRPr>
            </a:lvl4pPr>
            <a:lvl5pPr marL="1146175" marR="0" indent="-282575" algn="l" defTabSz="932742" rtl="0" eaLnBrk="1" fontAlgn="auto" latinLnBrk="0" hangingPunct="1">
              <a:lnSpc>
                <a:spcPct val="100000"/>
              </a:lnSpc>
              <a:spcBef>
                <a:spcPts val="600"/>
              </a:spcBef>
              <a:spcAft>
                <a:spcPts val="0"/>
              </a:spcAft>
              <a:buClrTx/>
              <a:buSzPct val="90000"/>
              <a:buFont typeface="Segoe UI" panose="020B0502040204020203" pitchFamily="34" charset="0"/>
              <a:buChar char="▫"/>
              <a:tabLst/>
              <a:defRPr lang="en-US" sz="2000" b="0" kern="1200" spc="0" baseline="0" dirty="0">
                <a:solidFill>
                  <a:srgbClr val="000000"/>
                </a:solidFill>
                <a:latin typeface="+mn-lt"/>
                <a:ea typeface="+mn-ea"/>
                <a:cs typeface="+mn-cs"/>
              </a:defRPr>
            </a:lvl5pPr>
            <a:lvl6pPr marL="1146175" indent="-284163" algn="l" defTabSz="932742" rtl="0" eaLnBrk="1" latinLnBrk="0" hangingPunct="1">
              <a:spcBef>
                <a:spcPct val="20000"/>
              </a:spcBef>
              <a:spcAft>
                <a:spcPts val="600"/>
              </a:spcAft>
              <a:buFont typeface="Segoe UI" panose="020B0502040204020203" pitchFamily="34" charset="0"/>
              <a:buChar char="▫"/>
              <a:defRPr lang="en-CA" sz="2000" b="0" kern="1200" spc="0" baseline="0" dirty="0" smtClean="0">
                <a:solidFill>
                  <a:srgbClr val="000000"/>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Segoe UI" pitchFamily="34" charset="0"/>
                <a:ea typeface="Segoe UI" pitchFamily="34" charset="0"/>
                <a:cs typeface="Segoe UI" pitchFamily="34" charset="0"/>
              </a:rPr>
              <a:t>iSCSI transmits SCSI commands over IP networks</a:t>
            </a:r>
            <a:endParaRPr lang="en-US">
              <a:solidFill>
                <a:schemeClr val="tx2"/>
              </a:solidFill>
              <a:latin typeface="Segoe UI" pitchFamily="34" charset="0"/>
              <a:ea typeface="Segoe UI" pitchFamily="34" charset="0"/>
              <a:cs typeface="Segoe UI" pitchFamily="34" charset="0"/>
            </a:endParaRPr>
          </a:p>
          <a:p>
            <a:endParaRPr lang="en-US"/>
          </a:p>
        </p:txBody>
      </p:sp>
    </p:spTree>
    <p:extLst>
      <p:ext uri="{BB962C8B-B14F-4D97-AF65-F5344CB8AC3E}">
        <p14:creationId xmlns:p14="http://schemas.microsoft.com/office/powerpoint/2010/main" val="352107304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iSCSI? (2 of 2)</a:t>
            </a:r>
          </a:p>
        </p:txBody>
      </p:sp>
      <p:grpSp>
        <p:nvGrpSpPr>
          <p:cNvPr id="15" name="Group 14" descr="The illustration depicts an iSCSI client that runs the iSCSI initiator communicating with an iSCSI Target Server, to which a storage array is attached. Additionally, it depicts a client and server communicating over an IP network.">
            <a:extLst>
              <a:ext uri="{FF2B5EF4-FFF2-40B4-BE49-F238E27FC236}">
                <a16:creationId xmlns:a16="http://schemas.microsoft.com/office/drawing/2014/main" id="{9EE8541C-A65A-40AB-A736-D4CD5F96C5FF}"/>
              </a:ext>
            </a:extLst>
          </p:cNvPr>
          <p:cNvGrpSpPr/>
          <p:nvPr/>
        </p:nvGrpSpPr>
        <p:grpSpPr>
          <a:xfrm>
            <a:off x="3917476" y="1760989"/>
            <a:ext cx="3830610" cy="4930224"/>
            <a:chOff x="7691192" y="1717446"/>
            <a:chExt cx="3830610" cy="4930224"/>
          </a:xfrm>
        </p:grpSpPr>
        <p:grpSp>
          <p:nvGrpSpPr>
            <p:cNvPr id="16" name="Group 15">
              <a:extLst>
                <a:ext uri="{FF2B5EF4-FFF2-40B4-BE49-F238E27FC236}">
                  <a16:creationId xmlns:a16="http://schemas.microsoft.com/office/drawing/2014/main" id="{48E09912-CBCA-492B-A7AC-D2CA92A48EFC}"/>
                </a:ext>
              </a:extLst>
            </p:cNvPr>
            <p:cNvGrpSpPr/>
            <p:nvPr/>
          </p:nvGrpSpPr>
          <p:grpSpPr>
            <a:xfrm>
              <a:off x="7691192" y="1873499"/>
              <a:ext cx="3830610" cy="4774171"/>
              <a:chOff x="5444207" y="1778839"/>
              <a:chExt cx="3755841" cy="4680985"/>
            </a:xfrm>
          </p:grpSpPr>
          <p:sp>
            <p:nvSpPr>
              <p:cNvPr id="23" name="Rectangle 22">
                <a:extLst>
                  <a:ext uri="{FF2B5EF4-FFF2-40B4-BE49-F238E27FC236}">
                    <a16:creationId xmlns:a16="http://schemas.microsoft.com/office/drawing/2014/main" id="{FD79D667-7E78-4652-B8A0-616794F2E3AA}"/>
                  </a:ext>
                </a:extLst>
              </p:cNvPr>
              <p:cNvSpPr/>
              <p:nvPr/>
            </p:nvSpPr>
            <p:spPr>
              <a:xfrm>
                <a:off x="7385746" y="1778839"/>
                <a:ext cx="1669704" cy="134806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40" b="0" dirty="0">
                    <a:latin typeface="Segoe UI" pitchFamily="34" charset="0"/>
                    <a:ea typeface="Segoe UI" pitchFamily="34" charset="0"/>
                    <a:cs typeface="Segoe UI" pitchFamily="34" charset="0"/>
                  </a:rPr>
                  <a:t>iSCSI client that runs the iSCSI initiator</a:t>
                </a:r>
                <a:endParaRPr lang="en-IN" sz="2040" b="0" dirty="0">
                  <a:latin typeface="Segoe UI" pitchFamily="34" charset="0"/>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3D6756B2-521B-436A-9912-7417311FC387}"/>
                  </a:ext>
                </a:extLst>
              </p:cNvPr>
              <p:cNvCxnSpPr>
                <a:cxnSpLocks/>
              </p:cNvCxnSpPr>
              <p:nvPr/>
            </p:nvCxnSpPr>
            <p:spPr bwMode="auto">
              <a:xfrm flipH="1">
                <a:off x="6966585" y="3154843"/>
                <a:ext cx="3240" cy="1285843"/>
              </a:xfrm>
              <a:prstGeom prst="line">
                <a:avLst/>
              </a:prstGeom>
              <a:gradFill rotWithShape="1">
                <a:gsLst>
                  <a:gs pos="0">
                    <a:srgbClr val="E4CD9A"/>
                  </a:gs>
                  <a:gs pos="100000">
                    <a:srgbClr val="EEEFD7"/>
                  </a:gs>
                </a:gsLst>
                <a:lin ang="2700000" scaled="1"/>
              </a:gradFill>
              <a:ln w="19050" cap="flat" cmpd="sng" algn="ctr">
                <a:solidFill>
                  <a:schemeClr val="tx1"/>
                </a:solidFill>
                <a:prstDash val="solid"/>
                <a:round/>
                <a:headEnd type="none" w="med" len="med"/>
                <a:tailEnd type="none" w="med" len="med"/>
              </a:ln>
              <a:effectLst/>
            </p:spPr>
          </p:cxnSp>
          <p:sp>
            <p:nvSpPr>
              <p:cNvPr id="25" name="Rectangle 24">
                <a:extLst>
                  <a:ext uri="{FF2B5EF4-FFF2-40B4-BE49-F238E27FC236}">
                    <a16:creationId xmlns:a16="http://schemas.microsoft.com/office/drawing/2014/main" id="{D10DD0FF-F59C-4378-B5A3-948B03C2624D}"/>
                  </a:ext>
                </a:extLst>
              </p:cNvPr>
              <p:cNvSpPr/>
              <p:nvPr/>
            </p:nvSpPr>
            <p:spPr>
              <a:xfrm rot="16200000">
                <a:off x="5680058" y="3450916"/>
                <a:ext cx="1870539" cy="7201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40" b="0" dirty="0">
                    <a:latin typeface="Segoe UI" pitchFamily="34" charset="0"/>
                    <a:ea typeface="Segoe UI" pitchFamily="34" charset="0"/>
                    <a:cs typeface="Segoe UI" pitchFamily="34" charset="0"/>
                  </a:rPr>
                  <a:t>TCP/IP protocol</a:t>
                </a:r>
                <a:endParaRPr lang="en-IN" sz="2040" b="0" dirty="0">
                  <a:latin typeface="Segoe UI" pitchFamily="34" charset="0"/>
                  <a:ea typeface="Segoe UI" pitchFamily="34" charset="0"/>
                  <a:cs typeface="Segoe UI" pitchFamily="34" charset="0"/>
                </a:endParaRPr>
              </a:p>
            </p:txBody>
          </p:sp>
          <p:sp>
            <p:nvSpPr>
              <p:cNvPr id="26" name="Rectangle 25">
                <a:extLst>
                  <a:ext uri="{FF2B5EF4-FFF2-40B4-BE49-F238E27FC236}">
                    <a16:creationId xmlns:a16="http://schemas.microsoft.com/office/drawing/2014/main" id="{93AEE319-08FA-4E01-A892-521120DB1C2A}"/>
                  </a:ext>
                </a:extLst>
              </p:cNvPr>
              <p:cNvSpPr/>
              <p:nvPr/>
            </p:nvSpPr>
            <p:spPr>
              <a:xfrm>
                <a:off x="5444207" y="6053559"/>
                <a:ext cx="3032453" cy="4062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40" b="0" dirty="0">
                    <a:latin typeface="Segoe UI" pitchFamily="34" charset="0"/>
                    <a:ea typeface="Segoe UI" pitchFamily="34" charset="0"/>
                    <a:cs typeface="Segoe UI" pitchFamily="34" charset="0"/>
                  </a:rPr>
                  <a:t>iSCSI Target Server</a:t>
                </a:r>
                <a:endParaRPr lang="en-IN" sz="2040" b="0" dirty="0">
                  <a:latin typeface="Segoe UI" pitchFamily="34" charset="0"/>
                  <a:ea typeface="Segoe UI" pitchFamily="34" charset="0"/>
                  <a:cs typeface="Segoe UI" pitchFamily="34" charset="0"/>
                </a:endParaRPr>
              </a:p>
            </p:txBody>
          </p:sp>
          <p:sp>
            <p:nvSpPr>
              <p:cNvPr id="27" name="Rectangle 26">
                <a:extLst>
                  <a:ext uri="{FF2B5EF4-FFF2-40B4-BE49-F238E27FC236}">
                    <a16:creationId xmlns:a16="http://schemas.microsoft.com/office/drawing/2014/main" id="{E987202B-1A1C-42C3-9AED-47FA724841A0}"/>
                  </a:ext>
                </a:extLst>
              </p:cNvPr>
              <p:cNvSpPr/>
              <p:nvPr/>
            </p:nvSpPr>
            <p:spPr>
              <a:xfrm>
                <a:off x="7790305" y="4133531"/>
                <a:ext cx="1409743" cy="7201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40" b="0" dirty="0">
                    <a:latin typeface="Segoe UI" pitchFamily="34" charset="0"/>
                    <a:ea typeface="Segoe UI" pitchFamily="34" charset="0"/>
                    <a:cs typeface="Segoe UI" pitchFamily="34" charset="0"/>
                  </a:rPr>
                  <a:t>Storage</a:t>
                </a:r>
              </a:p>
              <a:p>
                <a:r>
                  <a:rPr lang="en-US" sz="2040" b="0" dirty="0">
                    <a:latin typeface="Segoe UI" pitchFamily="34" charset="0"/>
                    <a:ea typeface="Segoe UI" pitchFamily="34" charset="0"/>
                    <a:cs typeface="Segoe UI" pitchFamily="34" charset="0"/>
                  </a:rPr>
                  <a:t>array</a:t>
                </a:r>
                <a:endParaRPr lang="en-IN" sz="2040" b="0" dirty="0">
                  <a:latin typeface="Segoe UI" pitchFamily="34" charset="0"/>
                  <a:ea typeface="Segoe UI" pitchFamily="34" charset="0"/>
                  <a:cs typeface="Segoe UI" pitchFamily="34" charset="0"/>
                </a:endParaRPr>
              </a:p>
            </p:txBody>
          </p:sp>
        </p:grpSp>
        <p:sp>
          <p:nvSpPr>
            <p:cNvPr id="19" name="server" title="Icon of a server tower">
              <a:extLst>
                <a:ext uri="{FF2B5EF4-FFF2-40B4-BE49-F238E27FC236}">
                  <a16:creationId xmlns:a16="http://schemas.microsoft.com/office/drawing/2014/main" id="{623C6457-4588-4C3A-8565-B1E5FFEEB1E8}"/>
                </a:ext>
              </a:extLst>
            </p:cNvPr>
            <p:cNvSpPr>
              <a:spLocks noChangeAspect="1" noEditPoints="1"/>
            </p:cNvSpPr>
            <p:nvPr/>
          </p:nvSpPr>
          <p:spPr bwMode="auto">
            <a:xfrm>
              <a:off x="8803820" y="1717446"/>
              <a:ext cx="734533" cy="139515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21" name="server" title="Icon of a server tower">
              <a:extLst>
                <a:ext uri="{FF2B5EF4-FFF2-40B4-BE49-F238E27FC236}">
                  <a16:creationId xmlns:a16="http://schemas.microsoft.com/office/drawing/2014/main" id="{4CC095D6-9709-41D4-98FE-EFDE99964138}"/>
                </a:ext>
              </a:extLst>
            </p:cNvPr>
            <p:cNvSpPr>
              <a:spLocks noChangeAspect="1" noEditPoints="1"/>
            </p:cNvSpPr>
            <p:nvPr/>
          </p:nvSpPr>
          <p:spPr bwMode="auto">
            <a:xfrm>
              <a:off x="8804228" y="4729283"/>
              <a:ext cx="734533" cy="1395151"/>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905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pic>
          <p:nvPicPr>
            <p:cNvPr id="22" name="Graphic 21">
              <a:extLst>
                <a:ext uri="{FF2B5EF4-FFF2-40B4-BE49-F238E27FC236}">
                  <a16:creationId xmlns:a16="http://schemas.microsoft.com/office/drawing/2014/main" id="{6720EEC7-CF90-4C72-8E26-D3BEF5C7CC6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8068" y="5036303"/>
              <a:ext cx="1228035" cy="1088131"/>
            </a:xfrm>
            <a:prstGeom prst="rect">
              <a:avLst/>
            </a:prstGeom>
          </p:spPr>
        </p:pic>
      </p:grpSp>
    </p:spTree>
    <p:extLst>
      <p:ext uri="{BB962C8B-B14F-4D97-AF65-F5344CB8AC3E}">
        <p14:creationId xmlns:p14="http://schemas.microsoft.com/office/powerpoint/2010/main" val="58019606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iSCSI components (1 of 3)</a:t>
            </a:r>
          </a:p>
        </p:txBody>
      </p:sp>
      <p:sp>
        <p:nvSpPr>
          <p:cNvPr id="3" name="Content Placeholder 2">
            <a:extLst>
              <a:ext uri="{FF2B5EF4-FFF2-40B4-BE49-F238E27FC236}">
                <a16:creationId xmlns:a16="http://schemas.microsoft.com/office/drawing/2014/main" id="{0BB03037-9EBC-47DA-BAE8-0DEDC6A57632}"/>
              </a:ext>
            </a:extLst>
          </p:cNvPr>
          <p:cNvSpPr>
            <a:spLocks noGrp="1"/>
          </p:cNvSpPr>
          <p:nvPr>
            <p:ph sz="quarter" idx="10"/>
          </p:nvPr>
        </p:nvSpPr>
        <p:spPr/>
        <p:txBody>
          <a:bodyPr/>
          <a:lstStyle/>
          <a:p>
            <a:r>
              <a:rPr lang="en-US" sz="2244" dirty="0"/>
              <a:t>The iSCSI Target Server:</a:t>
            </a:r>
          </a:p>
          <a:p>
            <a:pPr lvl="1"/>
            <a:r>
              <a:rPr lang="en-US" sz="2040" dirty="0"/>
              <a:t>Is available as a role service in Windows Server 2019</a:t>
            </a:r>
          </a:p>
          <a:p>
            <a:pPr lvl="1"/>
            <a:r>
              <a:rPr lang="en-US" sz="2040" dirty="0"/>
              <a:t>Provides the following functionality:</a:t>
            </a:r>
          </a:p>
          <a:p>
            <a:pPr lvl="2"/>
            <a:r>
              <a:rPr lang="en-US" sz="2040" dirty="0"/>
              <a:t>Network or diskless boot</a:t>
            </a:r>
          </a:p>
          <a:p>
            <a:pPr lvl="2"/>
            <a:r>
              <a:rPr lang="en-US" sz="2040" dirty="0"/>
              <a:t>Server application storage</a:t>
            </a:r>
          </a:p>
          <a:p>
            <a:pPr lvl="2"/>
            <a:r>
              <a:rPr lang="en-US" sz="2040" dirty="0"/>
              <a:t>Heterogeneous storage</a:t>
            </a:r>
          </a:p>
          <a:p>
            <a:pPr lvl="2"/>
            <a:r>
              <a:rPr lang="en-US" sz="2040" dirty="0"/>
              <a:t>Lab environments</a:t>
            </a:r>
          </a:p>
          <a:p>
            <a:pPr lvl="1"/>
            <a:r>
              <a:rPr lang="en-US" sz="2040" dirty="0"/>
              <a:t>Has the following features:</a:t>
            </a:r>
          </a:p>
          <a:p>
            <a:pPr lvl="2"/>
            <a:r>
              <a:rPr lang="en-US" sz="2040" dirty="0"/>
              <a:t>Authentication</a:t>
            </a:r>
          </a:p>
          <a:p>
            <a:pPr lvl="2"/>
            <a:r>
              <a:rPr lang="en-US" sz="2040" dirty="0"/>
              <a:t>Query initiator computer for ID</a:t>
            </a:r>
          </a:p>
          <a:p>
            <a:pPr lvl="2"/>
            <a:r>
              <a:rPr lang="en-US" sz="2040" dirty="0"/>
              <a:t>Virtual hard disks</a:t>
            </a:r>
          </a:p>
          <a:p>
            <a:pPr lvl="2"/>
            <a:r>
              <a:rPr lang="en-US" sz="2040" dirty="0"/>
              <a:t>Scalability</a:t>
            </a:r>
          </a:p>
          <a:p>
            <a:pPr lvl="2"/>
            <a:r>
              <a:rPr lang="en-US" sz="2040" dirty="0"/>
              <a:t>Manageability</a:t>
            </a:r>
          </a:p>
          <a:p>
            <a:endParaRPr lang="en-US" dirty="0"/>
          </a:p>
        </p:txBody>
      </p:sp>
    </p:spTree>
    <p:extLst>
      <p:ext uri="{BB962C8B-B14F-4D97-AF65-F5344CB8AC3E}">
        <p14:creationId xmlns:p14="http://schemas.microsoft.com/office/powerpoint/2010/main" val="299113714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24F1-F563-4070-BFEF-49B24FB6D09E}"/>
              </a:ext>
            </a:extLst>
          </p:cNvPr>
          <p:cNvSpPr>
            <a:spLocks noGrp="1"/>
          </p:cNvSpPr>
          <p:nvPr>
            <p:ph type="title"/>
          </p:nvPr>
        </p:nvSpPr>
        <p:spPr/>
        <p:txBody>
          <a:bodyPr/>
          <a:lstStyle/>
          <a:p>
            <a:r>
              <a:rPr lang="en-IN" dirty="0"/>
              <a:t>iSCSI components (2 of 3)</a:t>
            </a:r>
            <a:endParaRPr lang="en-US" dirty="0"/>
          </a:p>
        </p:txBody>
      </p:sp>
      <p:sp>
        <p:nvSpPr>
          <p:cNvPr id="3" name="Content Placeholder 2">
            <a:extLst>
              <a:ext uri="{FF2B5EF4-FFF2-40B4-BE49-F238E27FC236}">
                <a16:creationId xmlns:a16="http://schemas.microsoft.com/office/drawing/2014/main" id="{F92775D6-7039-4C44-9A9B-5DFED660EDD6}"/>
              </a:ext>
            </a:extLst>
          </p:cNvPr>
          <p:cNvSpPr>
            <a:spLocks noGrp="1"/>
          </p:cNvSpPr>
          <p:nvPr>
            <p:ph sz="quarter" idx="10"/>
          </p:nvPr>
        </p:nvSpPr>
        <p:spPr/>
        <p:txBody>
          <a:bodyPr/>
          <a:lstStyle/>
          <a:p>
            <a:pPr>
              <a:lnSpc>
                <a:spcPct val="90000"/>
              </a:lnSpc>
              <a:spcBef>
                <a:spcPct val="70000"/>
              </a:spcBef>
              <a:spcAft>
                <a:spcPts val="1224"/>
              </a:spcAft>
              <a:buClr>
                <a:schemeClr val="hlink"/>
              </a:buClr>
            </a:pPr>
            <a:r>
              <a:rPr lang="en-US" sz="2244" kern="0" dirty="0">
                <a:latin typeface="Segoe UI" pitchFamily="34" charset="0"/>
                <a:cs typeface="Segoe UI" pitchFamily="34" charset="0"/>
              </a:rPr>
              <a:t>The </a:t>
            </a:r>
            <a:r>
              <a:rPr lang="en-US" sz="2244" kern="0" dirty="0" err="1">
                <a:latin typeface="Segoe UI" pitchFamily="34" charset="0"/>
                <a:cs typeface="Segoe UI" pitchFamily="34" charset="0"/>
              </a:rPr>
              <a:t>iSCSI</a:t>
            </a:r>
            <a:r>
              <a:rPr lang="en-US" sz="2244" kern="0" dirty="0">
                <a:latin typeface="Segoe UI" pitchFamily="34" charset="0"/>
                <a:cs typeface="Segoe UI" pitchFamily="34" charset="0"/>
              </a:rPr>
              <a:t> initiator:</a:t>
            </a:r>
          </a:p>
          <a:p>
            <a:pPr lvl="1">
              <a:lnSpc>
                <a:spcPct val="90000"/>
              </a:lnSpc>
              <a:spcBef>
                <a:spcPct val="70000"/>
              </a:spcBef>
              <a:spcAft>
                <a:spcPts val="1224"/>
              </a:spcAft>
              <a:buClr>
                <a:schemeClr val="tx1"/>
              </a:buClr>
            </a:pPr>
            <a:r>
              <a:rPr lang="en-US" sz="2040" dirty="0">
                <a:solidFill>
                  <a:schemeClr val="tx1"/>
                </a:solidFill>
                <a:latin typeface="Segoe UI" pitchFamily="34" charset="0"/>
                <a:ea typeface="Segoe UI" pitchFamily="34" charset="0"/>
                <a:cs typeface="Segoe UI" pitchFamily="34" charset="0"/>
              </a:rPr>
              <a:t>Runs as a service in the operating system</a:t>
            </a:r>
          </a:p>
          <a:p>
            <a:pPr lvl="1">
              <a:lnSpc>
                <a:spcPct val="90000"/>
              </a:lnSpc>
              <a:spcBef>
                <a:spcPct val="70000"/>
              </a:spcBef>
              <a:spcAft>
                <a:spcPts val="1224"/>
              </a:spcAft>
            </a:pPr>
            <a:r>
              <a:rPr lang="en-US" sz="2040" dirty="0">
                <a:solidFill>
                  <a:schemeClr val="tx1"/>
                </a:solidFill>
                <a:latin typeface="Segoe UI" pitchFamily="34" charset="0"/>
                <a:ea typeface="Segoe UI" pitchFamily="34" charset="0"/>
                <a:cs typeface="Segoe UI" pitchFamily="34" charset="0"/>
              </a:rPr>
              <a:t>Is installed by default on Windows Vista and Windows Server 2008 and later</a:t>
            </a:r>
          </a:p>
          <a:p>
            <a:pPr lvl="1">
              <a:lnSpc>
                <a:spcPct val="90000"/>
              </a:lnSpc>
              <a:spcBef>
                <a:spcPct val="70000"/>
              </a:spcBef>
              <a:spcAft>
                <a:spcPts val="1224"/>
              </a:spcAft>
            </a:pPr>
            <a:r>
              <a:rPr lang="en-US" sz="2040" dirty="0">
                <a:solidFill>
                  <a:schemeClr val="tx1"/>
                </a:solidFill>
                <a:latin typeface="Segoe UI" pitchFamily="34" charset="0"/>
                <a:ea typeface="Segoe UI" pitchFamily="34" charset="0"/>
                <a:cs typeface="Segoe UI" pitchFamily="34" charset="0"/>
              </a:rPr>
              <a:t>Requires only to be started and configured to connect the computer to the </a:t>
            </a:r>
            <a:r>
              <a:rPr lang="en-US" sz="2040" dirty="0" err="1">
                <a:solidFill>
                  <a:schemeClr val="tx1"/>
                </a:solidFill>
                <a:latin typeface="Segoe UI" pitchFamily="34" charset="0"/>
                <a:ea typeface="Segoe UI" pitchFamily="34" charset="0"/>
                <a:cs typeface="Segoe UI" pitchFamily="34" charset="0"/>
              </a:rPr>
              <a:t>iSCSI</a:t>
            </a:r>
            <a:r>
              <a:rPr lang="en-US" sz="2040" dirty="0">
                <a:solidFill>
                  <a:schemeClr val="tx1"/>
                </a:solidFill>
                <a:latin typeface="Segoe UI" pitchFamily="34" charset="0"/>
                <a:ea typeface="Segoe UI" pitchFamily="34" charset="0"/>
                <a:cs typeface="Segoe UI" pitchFamily="34" charset="0"/>
              </a:rPr>
              <a:t> target</a:t>
            </a:r>
          </a:p>
          <a:p>
            <a:endParaRPr lang="en-US" sz="1836" kern="0" dirty="0">
              <a:latin typeface="Segoe UI" pitchFamily="34" charset="0"/>
              <a:cs typeface="Segoe UI" pitchFamily="34" charset="0"/>
            </a:endParaRPr>
          </a:p>
          <a:p>
            <a:endParaRPr lang="en-US" dirty="0"/>
          </a:p>
        </p:txBody>
      </p:sp>
    </p:spTree>
    <p:extLst>
      <p:ext uri="{BB962C8B-B14F-4D97-AF65-F5344CB8AC3E}">
        <p14:creationId xmlns:p14="http://schemas.microsoft.com/office/powerpoint/2010/main" val="405686598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file systems in Windows Server</a:t>
            </a:r>
          </a:p>
        </p:txBody>
      </p:sp>
      <p:sp>
        <p:nvSpPr>
          <p:cNvPr id="3" name="Content Placeholder 2">
            <a:extLst>
              <a:ext uri="{FF2B5EF4-FFF2-40B4-BE49-F238E27FC236}">
                <a16:creationId xmlns:a16="http://schemas.microsoft.com/office/drawing/2014/main" id="{E65E8465-7908-4C13-9B91-C4F9AA953318}"/>
              </a:ext>
            </a:extLst>
          </p:cNvPr>
          <p:cNvSpPr>
            <a:spLocks noGrp="1"/>
          </p:cNvSpPr>
          <p:nvPr>
            <p:ph sz="quarter" idx="10"/>
          </p:nvPr>
        </p:nvSpPr>
        <p:spPr/>
        <p:txBody>
          <a:bodyPr/>
          <a:lstStyle/>
          <a:p>
            <a:r>
              <a:rPr lang="en-US" dirty="0">
                <a:latin typeface="Segoe UI" pitchFamily="34" charset="0"/>
                <a:ea typeface="Segoe UI" pitchFamily="34" charset="0"/>
                <a:cs typeface="Segoe UI" pitchFamily="34" charset="0"/>
              </a:rPr>
              <a:t>When selecting a file system, consider the differences between FAT, NTFS file system, and ReFS:</a:t>
            </a:r>
          </a:p>
          <a:p>
            <a:pPr lvl="1"/>
            <a:r>
              <a:rPr lang="en-US" dirty="0"/>
              <a:t>FAT</a:t>
            </a:r>
            <a:r>
              <a:rPr lang="en-US" dirty="0">
                <a:latin typeface="Segoe UI" pitchFamily="34" charset="0"/>
                <a:cs typeface="Segoe UI" pitchFamily="34" charset="0"/>
              </a:rPr>
              <a:t> provides:</a:t>
            </a:r>
          </a:p>
          <a:p>
            <a:pPr lvl="2"/>
            <a:r>
              <a:rPr lang="en-US" dirty="0"/>
              <a:t>Basic file system</a:t>
            </a:r>
          </a:p>
          <a:p>
            <a:pPr lvl="2"/>
            <a:r>
              <a:rPr lang="en-GB" dirty="0"/>
              <a:t>Partition size limitations</a:t>
            </a:r>
          </a:p>
          <a:p>
            <a:pPr lvl="2"/>
            <a:r>
              <a:rPr lang="en-GB" dirty="0"/>
              <a:t>FAT32 to enable larger disks</a:t>
            </a:r>
          </a:p>
          <a:p>
            <a:pPr lvl="2"/>
            <a:r>
              <a:rPr lang="en-US" dirty="0"/>
              <a:t>exFAT developed for flash drives</a:t>
            </a:r>
          </a:p>
          <a:p>
            <a:pPr lvl="1"/>
            <a:r>
              <a:rPr lang="en-GB" dirty="0"/>
              <a:t>NTFS provides</a:t>
            </a:r>
            <a:r>
              <a:rPr lang="en-US" dirty="0"/>
              <a:t>:</a:t>
            </a:r>
          </a:p>
          <a:p>
            <a:pPr lvl="2"/>
            <a:r>
              <a:rPr lang="en-US" dirty="0"/>
              <a:t>Metadata</a:t>
            </a:r>
          </a:p>
          <a:p>
            <a:pPr lvl="2"/>
            <a:r>
              <a:rPr lang="en-US" dirty="0"/>
              <a:t>Auditing and journaling</a:t>
            </a:r>
          </a:p>
          <a:p>
            <a:pPr lvl="2"/>
            <a:r>
              <a:rPr lang="en-US" dirty="0"/>
              <a:t>Security (ACLs and encryption)</a:t>
            </a:r>
          </a:p>
          <a:p>
            <a:pPr lvl="1"/>
            <a:r>
              <a:rPr lang="en-GB" dirty="0"/>
              <a:t>ReFS provides</a:t>
            </a:r>
            <a:r>
              <a:rPr lang="en-US" dirty="0"/>
              <a:t>:</a:t>
            </a:r>
            <a:endParaRPr lang="en-CA" dirty="0"/>
          </a:p>
          <a:p>
            <a:pPr lvl="2"/>
            <a:r>
              <a:rPr lang="en-US" dirty="0"/>
              <a:t>Backward compatibility support for NTFS</a:t>
            </a:r>
          </a:p>
          <a:p>
            <a:pPr lvl="2"/>
            <a:r>
              <a:rPr lang="en-US" dirty="0"/>
              <a:t>Enhanced data verification and error correction</a:t>
            </a:r>
          </a:p>
          <a:p>
            <a:pPr lvl="2"/>
            <a:r>
              <a:rPr lang="en-US" dirty="0"/>
              <a:t>Support for larger files, directories, and volumes</a:t>
            </a:r>
            <a:endParaRPr lang="en-CA" dirty="0"/>
          </a:p>
          <a:p>
            <a:endParaRPr lang="en-US" dirty="0">
              <a:latin typeface="Segoe UI" pitchFamily="34" charset="0"/>
              <a:ea typeface="Segoe UI" pitchFamily="34" charset="0"/>
              <a:cs typeface="Segoe UI" pitchFamily="34" charset="0"/>
            </a:endParaRPr>
          </a:p>
          <a:p>
            <a:endParaRPr lang="en-US" dirty="0"/>
          </a:p>
        </p:txBody>
      </p:sp>
    </p:spTree>
    <p:extLst>
      <p:ext uri="{BB962C8B-B14F-4D97-AF65-F5344CB8AC3E}">
        <p14:creationId xmlns:p14="http://schemas.microsoft.com/office/powerpoint/2010/main" val="171979799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iSCSI components(3 of 3)</a:t>
            </a:r>
          </a:p>
        </p:txBody>
      </p:sp>
      <p:sp>
        <p:nvSpPr>
          <p:cNvPr id="3" name="Content Placeholder 2">
            <a:extLst>
              <a:ext uri="{FF2B5EF4-FFF2-40B4-BE49-F238E27FC236}">
                <a16:creationId xmlns:a16="http://schemas.microsoft.com/office/drawing/2014/main" id="{CB062B13-F63C-457F-BE89-E91F71060FFB}"/>
              </a:ext>
            </a:extLst>
          </p:cNvPr>
          <p:cNvSpPr>
            <a:spLocks noGrp="1"/>
          </p:cNvSpPr>
          <p:nvPr>
            <p:ph sz="quarter" idx="10"/>
          </p:nvPr>
        </p:nvSpPr>
        <p:spPr/>
        <p:txBody>
          <a:bodyPr/>
          <a:lstStyle/>
          <a:p>
            <a:pPr lvl="1">
              <a:spcBef>
                <a:spcPts val="816"/>
              </a:spcBef>
            </a:pPr>
            <a:r>
              <a:rPr lang="en-US" dirty="0"/>
              <a:t>iSNS provides discovery and zoning of iSCSI targets and initiators</a:t>
            </a:r>
          </a:p>
          <a:p>
            <a:pPr lvl="1"/>
            <a:r>
              <a:rPr lang="en-US" dirty="0"/>
              <a:t>DCB provides network convergence by running iSCSI traffic without dedicated cabling</a:t>
            </a:r>
          </a:p>
          <a:p>
            <a:endParaRPr lang="en-US" dirty="0"/>
          </a:p>
          <a:p>
            <a:endParaRPr lang="en-US" dirty="0"/>
          </a:p>
        </p:txBody>
      </p:sp>
    </p:spTree>
    <p:extLst>
      <p:ext uri="{BB962C8B-B14F-4D97-AF65-F5344CB8AC3E}">
        <p14:creationId xmlns:p14="http://schemas.microsoft.com/office/powerpoint/2010/main" val="284513932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implementing iSCSI</a:t>
            </a:r>
          </a:p>
        </p:txBody>
      </p:sp>
      <p:sp>
        <p:nvSpPr>
          <p:cNvPr id="3" name="Content Placeholder 2">
            <a:extLst>
              <a:ext uri="{FF2B5EF4-FFF2-40B4-BE49-F238E27FC236}">
                <a16:creationId xmlns:a16="http://schemas.microsoft.com/office/drawing/2014/main" id="{6329DD62-83DE-422E-9D5C-42B49AA51E4E}"/>
              </a:ext>
            </a:extLst>
          </p:cNvPr>
          <p:cNvSpPr>
            <a:spLocks noGrp="1"/>
          </p:cNvSpPr>
          <p:nvPr>
            <p:ph sz="quarter" idx="10"/>
          </p:nvPr>
        </p:nvSpPr>
        <p:spPr/>
        <p:txBody>
          <a:bodyPr/>
          <a:lstStyle/>
          <a:p>
            <a:pPr lvl="1"/>
            <a:r>
              <a:rPr lang="en-US" dirty="0"/>
              <a:t>The primary factors to consider when planning on using </a:t>
            </a:r>
            <a:r>
              <a:rPr lang="en-US" dirty="0" err="1"/>
              <a:t>iSCSI</a:t>
            </a:r>
            <a:r>
              <a:rPr lang="en-US" dirty="0"/>
              <a:t> are:</a:t>
            </a:r>
          </a:p>
          <a:p>
            <a:pPr lvl="2"/>
            <a:r>
              <a:rPr lang="en-US" dirty="0"/>
              <a:t>Network speeds and performance</a:t>
            </a:r>
          </a:p>
          <a:p>
            <a:pPr lvl="2"/>
            <a:r>
              <a:rPr lang="en-US" dirty="0"/>
              <a:t>High availability</a:t>
            </a:r>
          </a:p>
          <a:p>
            <a:pPr lvl="2"/>
            <a:r>
              <a:rPr lang="en-US" dirty="0"/>
              <a:t>Security</a:t>
            </a:r>
          </a:p>
          <a:p>
            <a:pPr lvl="2"/>
            <a:r>
              <a:rPr lang="en-US" dirty="0"/>
              <a:t>Vendor information</a:t>
            </a:r>
          </a:p>
          <a:p>
            <a:pPr lvl="2"/>
            <a:r>
              <a:rPr lang="en-US" dirty="0"/>
              <a:t>Infrastructure staff</a:t>
            </a:r>
          </a:p>
          <a:p>
            <a:pPr lvl="2"/>
            <a:r>
              <a:rPr lang="en-US" dirty="0"/>
              <a:t>Application teams</a:t>
            </a:r>
          </a:p>
          <a:p>
            <a:pPr lvl="1"/>
            <a:r>
              <a:rPr lang="en-US" dirty="0"/>
              <a:t>Alternative solutions to iSCSI: </a:t>
            </a:r>
          </a:p>
          <a:p>
            <a:pPr lvl="2"/>
            <a:r>
              <a:rPr lang="en-US" dirty="0" err="1"/>
              <a:t>Fibre</a:t>
            </a:r>
            <a:r>
              <a:rPr lang="en-US" dirty="0"/>
              <a:t> Channel</a:t>
            </a:r>
          </a:p>
          <a:p>
            <a:pPr lvl="2"/>
            <a:r>
              <a:rPr lang="en-US" dirty="0" err="1"/>
              <a:t>Fibre</a:t>
            </a:r>
            <a:r>
              <a:rPr lang="en-US" dirty="0"/>
              <a:t> Channel over Ethernet</a:t>
            </a:r>
          </a:p>
          <a:p>
            <a:endParaRPr lang="en-US" dirty="0"/>
          </a:p>
        </p:txBody>
      </p:sp>
    </p:spTree>
    <p:extLst>
      <p:ext uri="{BB962C8B-B14F-4D97-AF65-F5344CB8AC3E}">
        <p14:creationId xmlns:p14="http://schemas.microsoft.com/office/powerpoint/2010/main" val="73446887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iSCSI usage scenarios</a:t>
            </a:r>
            <a:endParaRPr lang="en-US" dirty="0"/>
          </a:p>
        </p:txBody>
      </p:sp>
      <p:sp>
        <p:nvSpPr>
          <p:cNvPr id="3" name="Content Placeholder 2">
            <a:extLst>
              <a:ext uri="{FF2B5EF4-FFF2-40B4-BE49-F238E27FC236}">
                <a16:creationId xmlns:a16="http://schemas.microsoft.com/office/drawing/2014/main" id="{FB2AED82-E3A1-4394-8A4E-E3FCC0F195C9}"/>
              </a:ext>
            </a:extLst>
          </p:cNvPr>
          <p:cNvSpPr>
            <a:spLocks noGrp="1"/>
          </p:cNvSpPr>
          <p:nvPr>
            <p:ph sz="quarter" idx="10"/>
          </p:nvPr>
        </p:nvSpPr>
        <p:spPr/>
        <p:txBody>
          <a:bodyPr/>
          <a:lstStyle/>
          <a:p>
            <a:r>
              <a:rPr lang="en-US" dirty="0"/>
              <a:t>Two technologies for implementing iSCSI for high availability are:</a:t>
            </a:r>
          </a:p>
          <a:p>
            <a:pPr lvl="1"/>
            <a:r>
              <a:rPr lang="en-US" dirty="0"/>
              <a:t>MCS. In the event of a failure, all outstanding iSCSI commands are reassigned to another connection automatically</a:t>
            </a:r>
          </a:p>
          <a:p>
            <a:pPr lvl="1"/>
            <a:r>
              <a:rPr lang="en-US" dirty="0"/>
              <a:t>MPIO. If you have multiple network interface cards in your iSCSI initiator and iSCSI Target Server, you can use MPIO to provide failover redundancy in the event of network outages</a:t>
            </a:r>
          </a:p>
          <a:p>
            <a:pPr lvl="1"/>
            <a:endParaRPr lang="en-US" dirty="0"/>
          </a:p>
          <a:p>
            <a:endParaRPr lang="en-US" dirty="0"/>
          </a:p>
        </p:txBody>
      </p:sp>
    </p:spTree>
    <p:extLst>
      <p:ext uri="{BB962C8B-B14F-4D97-AF65-F5344CB8AC3E}">
        <p14:creationId xmlns:p14="http://schemas.microsoft.com/office/powerpoint/2010/main" val="62107491"/>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wrap="square" lIns="0" tIns="0" rIns="93260" bIns="186521" rtlCol="0" anchor="b">
            <a:normAutofit/>
          </a:bodyPr>
          <a:lstStyle/>
          <a:p>
            <a:r>
              <a:rPr lang="en-US" sz="3672" dirty="0"/>
              <a:t>Demonstration: </a:t>
            </a:r>
            <a:br>
              <a:rPr lang="en-US" sz="3672" dirty="0"/>
            </a:br>
            <a:r>
              <a:rPr lang="en-US" sz="3672" dirty="0"/>
              <a:t>Configure and connect to iSCSI target</a:t>
            </a:r>
          </a:p>
        </p:txBody>
      </p:sp>
      <p:sp>
        <p:nvSpPr>
          <p:cNvPr id="4" name="Content Placeholder 2"/>
          <p:cNvSpPr>
            <a:spLocks noGrp="1"/>
          </p:cNvSpPr>
          <p:nvPr/>
        </p:nvSpPr>
        <p:spPr bwMode="auto">
          <a:xfrm>
            <a:off x="439731" y="4740348"/>
            <a:ext cx="5540478" cy="1688724"/>
          </a:xfrm>
          <a:prstGeom prst="rect">
            <a:avLst/>
          </a:prstGeom>
        </p:spPr>
        <p:txBody>
          <a:bodyPr vert="horz" lIns="0" tIns="0" rIns="93260" bIns="46630" numCol="1" rtlCol="0"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834" indent="-342834" defTabSz="932563" fontAlgn="auto">
              <a:lnSpc>
                <a:spcPct val="90000"/>
              </a:lnSpc>
              <a:spcAft>
                <a:spcPts val="0"/>
              </a:spcAft>
              <a:buClrTx/>
              <a:buFont typeface="Wingdings" panose="05000000000000000000" pitchFamily="2" charset="2"/>
              <a:buChar char="§"/>
            </a:pPr>
            <a:r>
              <a:rPr lang="en-US" sz="2000" spc="-50" dirty="0">
                <a:solidFill>
                  <a:srgbClr val="000000"/>
                </a:solidFill>
                <a:latin typeface="+mj-lt"/>
                <a:ea typeface="+mn-ea"/>
                <a:cs typeface="+mn-cs"/>
              </a:rPr>
              <a:t>Add an iSCSI Target Server role service</a:t>
            </a:r>
          </a:p>
          <a:p>
            <a:pPr marL="342834" indent="-342834" defTabSz="932563" fontAlgn="auto">
              <a:lnSpc>
                <a:spcPct val="90000"/>
              </a:lnSpc>
              <a:spcAft>
                <a:spcPts val="0"/>
              </a:spcAft>
              <a:buClrTx/>
              <a:buFont typeface="Wingdings" panose="05000000000000000000" pitchFamily="2" charset="2"/>
              <a:buChar char="§"/>
            </a:pPr>
            <a:r>
              <a:rPr lang="en-US" sz="2000" spc="-50" dirty="0">
                <a:solidFill>
                  <a:srgbClr val="000000"/>
                </a:solidFill>
                <a:latin typeface="+mj-lt"/>
                <a:ea typeface="+mn-ea"/>
                <a:cs typeface="+mn-cs"/>
              </a:rPr>
              <a:t>Create iSCSI virtual disks and an iSCSI target</a:t>
            </a:r>
          </a:p>
          <a:p>
            <a:pPr marL="342834" indent="-342834" defTabSz="932563" fontAlgn="auto">
              <a:lnSpc>
                <a:spcPct val="90000"/>
              </a:lnSpc>
              <a:spcAft>
                <a:spcPts val="0"/>
              </a:spcAft>
              <a:buClrTx/>
              <a:buFont typeface="Wingdings" panose="05000000000000000000" pitchFamily="2" charset="2"/>
              <a:buChar char="§"/>
            </a:pPr>
            <a:r>
              <a:rPr lang="en-US" sz="2000" spc="-50" dirty="0">
                <a:solidFill>
                  <a:srgbClr val="000000"/>
                </a:solidFill>
                <a:latin typeface="+mj-lt"/>
                <a:ea typeface="+mn-ea"/>
                <a:cs typeface="+mn-cs"/>
              </a:rPr>
              <a:t>Connect to an iSCSI target </a:t>
            </a:r>
          </a:p>
          <a:p>
            <a:pPr marL="342834" indent="-342834" defTabSz="932563" fontAlgn="auto">
              <a:lnSpc>
                <a:spcPct val="90000"/>
              </a:lnSpc>
              <a:spcAft>
                <a:spcPts val="0"/>
              </a:spcAft>
              <a:buClrTx/>
              <a:buFont typeface="Wingdings" panose="05000000000000000000" pitchFamily="2" charset="2"/>
              <a:buChar char="§"/>
            </a:pPr>
            <a:r>
              <a:rPr lang="en-US" sz="2000" spc="-50" dirty="0">
                <a:solidFill>
                  <a:srgbClr val="000000"/>
                </a:solidFill>
                <a:latin typeface="+mj-lt"/>
                <a:ea typeface="+mn-ea"/>
                <a:cs typeface="+mn-cs"/>
              </a:rPr>
              <a:t>Verify the presence of the iSCSI drive</a:t>
            </a:r>
          </a:p>
        </p:txBody>
      </p:sp>
    </p:spTree>
    <p:extLst>
      <p:ext uri="{BB962C8B-B14F-4D97-AF65-F5344CB8AC3E}">
        <p14:creationId xmlns:p14="http://schemas.microsoft.com/office/powerpoint/2010/main" val="127637884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93260" bIns="186521" rtlCol="0" anchor="b">
            <a:normAutofit fontScale="90000"/>
          </a:bodyPr>
          <a:lstStyle/>
          <a:p>
            <a:r>
              <a:rPr lang="en-US" sz="3672" dirty="0"/>
              <a:t>Demonstration: Configure and connect to iSCSI target (2 of 3)</a:t>
            </a:r>
          </a:p>
        </p:txBody>
      </p:sp>
      <p:sp>
        <p:nvSpPr>
          <p:cNvPr id="3" name="Content Placeholder 2">
            <a:extLst>
              <a:ext uri="{FF2B5EF4-FFF2-40B4-BE49-F238E27FC236}">
                <a16:creationId xmlns:a16="http://schemas.microsoft.com/office/drawing/2014/main" id="{705CF0CC-C0B5-4584-8623-A368CDE82BB4}"/>
              </a:ext>
            </a:extLst>
          </p:cNvPr>
          <p:cNvSpPr>
            <a:spLocks noGrp="1"/>
          </p:cNvSpPr>
          <p:nvPr>
            <p:ph sz="quarter" idx="10"/>
          </p:nvPr>
        </p:nvSpPr>
        <p:spPr/>
        <p:txBody>
          <a:bodyPr/>
          <a:lstStyle/>
          <a:p>
            <a:pPr marL="342834" indent="-342834" defTabSz="932563">
              <a:lnSpc>
                <a:spcPct val="90000"/>
              </a:lnSpc>
              <a:buFont typeface="Wingdings" panose="05000000000000000000" pitchFamily="2" charset="2"/>
              <a:buChar char="§"/>
            </a:pPr>
            <a:r>
              <a:rPr lang="en-US" dirty="0"/>
              <a:t>Add an iSCSI Target Server role service</a:t>
            </a:r>
          </a:p>
          <a:p>
            <a:pPr marL="342834" indent="-342834" defTabSz="932563">
              <a:lnSpc>
                <a:spcPct val="90000"/>
              </a:lnSpc>
              <a:buFont typeface="Wingdings" panose="05000000000000000000" pitchFamily="2" charset="2"/>
              <a:buChar char="§"/>
            </a:pPr>
            <a:r>
              <a:rPr lang="en-US" dirty="0"/>
              <a:t>Create iSCSI virtual disks and an iSCSI target</a:t>
            </a:r>
          </a:p>
          <a:p>
            <a:pPr marL="342834" indent="-342834" defTabSz="932563">
              <a:lnSpc>
                <a:spcPct val="90000"/>
              </a:lnSpc>
              <a:buFont typeface="Wingdings" panose="05000000000000000000" pitchFamily="2" charset="2"/>
              <a:buChar char="§"/>
            </a:pPr>
            <a:r>
              <a:rPr lang="en-US" dirty="0"/>
              <a:t>Connect to an iSCSI target </a:t>
            </a:r>
          </a:p>
          <a:p>
            <a:pPr marL="342834" indent="-342834" defTabSz="932563">
              <a:lnSpc>
                <a:spcPct val="90000"/>
              </a:lnSpc>
              <a:buFont typeface="Wingdings" panose="05000000000000000000" pitchFamily="2" charset="2"/>
              <a:buChar char="§"/>
            </a:pPr>
            <a:r>
              <a:rPr lang="en-US" dirty="0"/>
              <a:t>Verify the presence of the iSCSI drive</a:t>
            </a:r>
          </a:p>
          <a:p>
            <a:endParaRPr lang="en-US" dirty="0"/>
          </a:p>
        </p:txBody>
      </p:sp>
    </p:spTree>
    <p:extLst>
      <p:ext uri="{BB962C8B-B14F-4D97-AF65-F5344CB8AC3E}">
        <p14:creationId xmlns:p14="http://schemas.microsoft.com/office/powerpoint/2010/main" val="109779627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0" tIns="0" rIns="93260" bIns="186521" rtlCol="0" anchor="b">
            <a:normAutofit fontScale="90000"/>
          </a:bodyPr>
          <a:lstStyle/>
          <a:p>
            <a:r>
              <a:rPr lang="en-US" sz="3672" dirty="0"/>
              <a:t>Demonstration: Configure and connect to iSCSI target (3 of 3)</a:t>
            </a:r>
          </a:p>
        </p:txBody>
      </p:sp>
      <p:sp>
        <p:nvSpPr>
          <p:cNvPr id="3" name="Content Placeholder 2">
            <a:extLst>
              <a:ext uri="{FF2B5EF4-FFF2-40B4-BE49-F238E27FC236}">
                <a16:creationId xmlns:a16="http://schemas.microsoft.com/office/drawing/2014/main" id="{C4E255C1-9F5D-4700-B5DA-85172A2CD367}"/>
              </a:ext>
            </a:extLst>
          </p:cNvPr>
          <p:cNvSpPr>
            <a:spLocks noGrp="1"/>
          </p:cNvSpPr>
          <p:nvPr>
            <p:ph sz="quarter" idx="10"/>
          </p:nvPr>
        </p:nvSpPr>
        <p:spPr/>
        <p:txBody>
          <a:bodyPr/>
          <a:lstStyle/>
          <a:p>
            <a:pPr marL="342834" indent="-342834" defTabSz="932563">
              <a:lnSpc>
                <a:spcPct val="90000"/>
              </a:lnSpc>
              <a:buFont typeface="Wingdings" panose="05000000000000000000" pitchFamily="2" charset="2"/>
              <a:buChar char="§"/>
            </a:pPr>
            <a:r>
              <a:rPr lang="en-US" dirty="0"/>
              <a:t>Add an iSCSI Target Server role service</a:t>
            </a:r>
          </a:p>
          <a:p>
            <a:pPr marL="342834" indent="-342834" defTabSz="932563">
              <a:lnSpc>
                <a:spcPct val="90000"/>
              </a:lnSpc>
              <a:buFont typeface="Wingdings" panose="05000000000000000000" pitchFamily="2" charset="2"/>
              <a:buChar char="§"/>
            </a:pPr>
            <a:r>
              <a:rPr lang="en-US" dirty="0"/>
              <a:t>Create iSCSI virtual disks and an iSCSI target</a:t>
            </a:r>
          </a:p>
          <a:p>
            <a:pPr marL="342834" indent="-342834" defTabSz="932563">
              <a:lnSpc>
                <a:spcPct val="90000"/>
              </a:lnSpc>
              <a:buFont typeface="Wingdings" panose="05000000000000000000" pitchFamily="2" charset="2"/>
              <a:buChar char="§"/>
            </a:pPr>
            <a:r>
              <a:rPr lang="en-US" dirty="0"/>
              <a:t>Connect to an iSCSI target </a:t>
            </a:r>
          </a:p>
          <a:p>
            <a:pPr marL="342834" indent="-342834" defTabSz="932563">
              <a:lnSpc>
                <a:spcPct val="90000"/>
              </a:lnSpc>
              <a:buFont typeface="Wingdings" panose="05000000000000000000" pitchFamily="2" charset="2"/>
              <a:buChar char="§"/>
            </a:pPr>
            <a:r>
              <a:rPr lang="en-US" dirty="0"/>
              <a:t>Verify the presence of the iSCSI drive</a:t>
            </a:r>
          </a:p>
          <a:p>
            <a:endParaRPr lang="en-US" dirty="0"/>
          </a:p>
        </p:txBody>
      </p:sp>
      <p:sp>
        <p:nvSpPr>
          <p:cNvPr id="4" name="Content Placeholder 2"/>
          <p:cNvSpPr>
            <a:spLocks noGrp="1"/>
          </p:cNvSpPr>
          <p:nvPr/>
        </p:nvSpPr>
        <p:spPr bwMode="auto">
          <a:xfrm>
            <a:off x="439731" y="4740348"/>
            <a:ext cx="5540478" cy="1688724"/>
          </a:xfrm>
          <a:prstGeom prst="rect">
            <a:avLst/>
          </a:prstGeom>
        </p:spPr>
        <p:txBody>
          <a:bodyPr vert="horz" lIns="0" tIns="0" rIns="93260" bIns="46630" numCol="1" rtlCol="0"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834" indent="-342834" defTabSz="932563" fontAlgn="auto">
              <a:lnSpc>
                <a:spcPct val="90000"/>
              </a:lnSpc>
              <a:spcAft>
                <a:spcPts val="0"/>
              </a:spcAft>
              <a:buClrTx/>
              <a:buFont typeface="Wingdings" panose="05000000000000000000" pitchFamily="2" charset="2"/>
              <a:buChar char="§"/>
            </a:pPr>
            <a:endParaRPr lang="en-US" sz="2000" spc="-50" dirty="0">
              <a:solidFill>
                <a:srgbClr val="000000"/>
              </a:solidFill>
              <a:latin typeface="+mj-lt"/>
              <a:ea typeface="+mn-ea"/>
              <a:cs typeface="+mn-cs"/>
            </a:endParaRPr>
          </a:p>
        </p:txBody>
      </p:sp>
    </p:spTree>
    <p:extLst>
      <p:ext uri="{BB962C8B-B14F-4D97-AF65-F5344CB8AC3E}">
        <p14:creationId xmlns:p14="http://schemas.microsoft.com/office/powerpoint/2010/main" val="403773097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5: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87935227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wrap="square" anchor="t">
            <a:normAutofit/>
          </a:bodyPr>
          <a:lstStyle/>
          <a:p>
            <a:r>
              <a:rPr lang="en-US" dirty="0"/>
              <a:t>Lesson 06: </a:t>
            </a:r>
            <a:r>
              <a:rPr lang="en-US" b="1" dirty="0"/>
              <a:t>Deploying DFS</a:t>
            </a:r>
            <a:br>
              <a:rPr lang="en-US" dirty="0"/>
            </a:br>
            <a:endParaRPr lang="en-US" dirty="0"/>
          </a:p>
        </p:txBody>
      </p:sp>
    </p:spTree>
    <p:extLst>
      <p:ext uri="{BB962C8B-B14F-4D97-AF65-F5344CB8AC3E}">
        <p14:creationId xmlns:p14="http://schemas.microsoft.com/office/powerpoint/2010/main" val="4194854713"/>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b="1" dirty="0"/>
              <a:t>Lesson 6: Overview</a:t>
            </a:r>
            <a:endParaRPr lang="en-US" dirty="0"/>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96711" y="1464074"/>
            <a:ext cx="11237870" cy="3603613"/>
          </a:xfrm>
        </p:spPr>
        <p:txBody>
          <a:bodyPr/>
          <a:lstStyle/>
          <a:p>
            <a:pPr marL="0" lvl="1" indent="0">
              <a:buNone/>
            </a:pPr>
            <a:r>
              <a:rPr lang="en-US" dirty="0"/>
              <a:t>This lesson describes how to manage DFS databases</a:t>
            </a:r>
          </a:p>
          <a:p>
            <a:pPr lvl="1"/>
            <a:r>
              <a:rPr lang="en-US" dirty="0"/>
              <a:t>Topics:</a:t>
            </a:r>
          </a:p>
          <a:p>
            <a:pPr lvl="2"/>
            <a:r>
              <a:rPr lang="en-US" dirty="0"/>
              <a:t>DFS overview</a:t>
            </a:r>
          </a:p>
          <a:p>
            <a:pPr lvl="2"/>
            <a:r>
              <a:rPr lang="en-US" dirty="0"/>
              <a:t>Deploy DFS</a:t>
            </a:r>
          </a:p>
          <a:p>
            <a:pPr lvl="2"/>
            <a:r>
              <a:rPr lang="en-US" dirty="0"/>
              <a:t>Implement DFS replication</a:t>
            </a:r>
          </a:p>
          <a:p>
            <a:pPr lvl="2"/>
            <a:r>
              <a:rPr lang="pt-BR" dirty="0"/>
              <a:t>DFS namespaces and replication</a:t>
            </a:r>
          </a:p>
          <a:p>
            <a:pPr lvl="2"/>
            <a:r>
              <a:rPr lang="en-US" dirty="0"/>
              <a:t>Manage DFS databases</a:t>
            </a:r>
          </a:p>
          <a:p>
            <a:pPr lvl="2"/>
            <a:r>
              <a:rPr lang="en-US" dirty="0"/>
              <a:t>Overview of Azure File Sync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712655930"/>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DFS</a:t>
            </a:r>
          </a:p>
        </p:txBody>
      </p:sp>
      <p:sp>
        <p:nvSpPr>
          <p:cNvPr id="4" name="Content Placeholder 3">
            <a:extLst>
              <a:ext uri="{FF2B5EF4-FFF2-40B4-BE49-F238E27FC236}">
                <a16:creationId xmlns:a16="http://schemas.microsoft.com/office/drawing/2014/main" id="{A8B07CF9-F315-42BB-90A5-039093593225}"/>
              </a:ext>
            </a:extLst>
          </p:cNvPr>
          <p:cNvSpPr>
            <a:spLocks noGrp="1"/>
          </p:cNvSpPr>
          <p:nvPr>
            <p:ph sz="quarter" idx="10"/>
          </p:nvPr>
        </p:nvSpPr>
        <p:spPr/>
        <p:txBody>
          <a:bodyPr/>
          <a:lstStyle/>
          <a:p>
            <a:r>
              <a:rPr lang="en-US" dirty="0"/>
              <a:t>Three DFS scenarios:</a:t>
            </a:r>
          </a:p>
          <a:p>
            <a:endParaRPr lang="en-US" dirty="0"/>
          </a:p>
        </p:txBody>
      </p:sp>
      <p:grpSp>
        <p:nvGrpSpPr>
          <p:cNvPr id="18" name="Group 17" descr="The illustration depicts sharing files across branch offices with replication between branch office and hub site. ">
            <a:extLst>
              <a:ext uri="{FF2B5EF4-FFF2-40B4-BE49-F238E27FC236}">
                <a16:creationId xmlns:a16="http://schemas.microsoft.com/office/drawing/2014/main" id="{457D8E64-22CD-4CCB-BC46-621BFAABC486}"/>
              </a:ext>
            </a:extLst>
          </p:cNvPr>
          <p:cNvGrpSpPr/>
          <p:nvPr/>
        </p:nvGrpSpPr>
        <p:grpSpPr>
          <a:xfrm>
            <a:off x="465138" y="1876336"/>
            <a:ext cx="8825856" cy="1416765"/>
            <a:chOff x="465138" y="1876336"/>
            <a:chExt cx="8825856" cy="1416765"/>
          </a:xfrm>
        </p:grpSpPr>
        <p:grpSp>
          <p:nvGrpSpPr>
            <p:cNvPr id="8" name="Group 7" descr="The illustration depicts sharing files across branch offices with replication between branch office and hub site. ">
              <a:extLst>
                <a:ext uri="{FF2B5EF4-FFF2-40B4-BE49-F238E27FC236}">
                  <a16:creationId xmlns:a16="http://schemas.microsoft.com/office/drawing/2014/main" id="{27137313-6AC1-418C-B0DF-A38EB73DEC73}"/>
                </a:ext>
              </a:extLst>
            </p:cNvPr>
            <p:cNvGrpSpPr/>
            <p:nvPr/>
          </p:nvGrpSpPr>
          <p:grpSpPr>
            <a:xfrm>
              <a:off x="465138" y="1876336"/>
              <a:ext cx="8825856" cy="1377759"/>
              <a:chOff x="1828799" y="1554340"/>
              <a:chExt cx="8825856" cy="1377759"/>
            </a:xfrm>
          </p:grpSpPr>
          <p:grpSp>
            <p:nvGrpSpPr>
              <p:cNvPr id="6" name="Group 5">
                <a:extLst>
                  <a:ext uri="{FF2B5EF4-FFF2-40B4-BE49-F238E27FC236}">
                    <a16:creationId xmlns:a16="http://schemas.microsoft.com/office/drawing/2014/main" id="{9D94FFC1-74A2-4912-ABEB-AC7DAC13175D}"/>
                  </a:ext>
                </a:extLst>
              </p:cNvPr>
              <p:cNvGrpSpPr/>
              <p:nvPr/>
            </p:nvGrpSpPr>
            <p:grpSpPr>
              <a:xfrm>
                <a:off x="4586183" y="1554340"/>
                <a:ext cx="6068472" cy="1377759"/>
                <a:chOff x="4586183" y="1554340"/>
                <a:chExt cx="6068472" cy="1377759"/>
              </a:xfrm>
            </p:grpSpPr>
            <p:sp>
              <p:nvSpPr>
                <p:cNvPr id="10" name="TextBox 9"/>
                <p:cNvSpPr txBox="1"/>
                <p:nvPr/>
              </p:nvSpPr>
              <p:spPr>
                <a:xfrm>
                  <a:off x="4586183" y="1554340"/>
                  <a:ext cx="1654812" cy="400110"/>
                </a:xfrm>
                <a:prstGeom prst="rect">
                  <a:avLst/>
                </a:prstGeom>
                <a:noFill/>
              </p:spPr>
              <p:txBody>
                <a:bodyPr wrap="none" rtlCol="0">
                  <a:spAutoFit/>
                </a:bodyPr>
                <a:lstStyle/>
                <a:p>
                  <a:pPr lvl="0"/>
                  <a:r>
                    <a:rPr lang="en-US" sz="2000" dirty="0">
                      <a:solidFill>
                        <a:srgbClr val="000000"/>
                      </a:solidFill>
                      <a:latin typeface="Segoe UI" pitchFamily="34" charset="0"/>
                      <a:ea typeface="Segoe UI" pitchFamily="34" charset="0"/>
                      <a:cs typeface="Segoe UI" pitchFamily="34" charset="0"/>
                    </a:rPr>
                    <a:t>Branch office</a:t>
                  </a:r>
                </a:p>
              </p:txBody>
            </p:sp>
            <p:sp>
              <p:nvSpPr>
                <p:cNvPr id="11" name="TextBox 10"/>
                <p:cNvSpPr txBox="1"/>
                <p:nvPr/>
              </p:nvSpPr>
              <p:spPr>
                <a:xfrm>
                  <a:off x="7674544" y="1554340"/>
                  <a:ext cx="2980111" cy="400110"/>
                </a:xfrm>
                <a:prstGeom prst="rect">
                  <a:avLst/>
                </a:prstGeom>
                <a:noFill/>
              </p:spPr>
              <p:txBody>
                <a:bodyPr wrap="none" rtlCol="0">
                  <a:spAutoFit/>
                </a:bodyPr>
                <a:lstStyle/>
                <a:p>
                  <a:pPr lvl="0" algn="ctr"/>
                  <a:r>
                    <a:rPr lang="en-US" sz="2000" dirty="0">
                      <a:solidFill>
                        <a:srgbClr val="000000"/>
                      </a:solidFill>
                      <a:latin typeface="Segoe UI" pitchFamily="34" charset="0"/>
                      <a:ea typeface="Segoe UI" pitchFamily="34" charset="0"/>
                      <a:cs typeface="Segoe UI" pitchFamily="34" charset="0"/>
                    </a:rPr>
                    <a:t>Hub site or branch office</a:t>
                  </a:r>
                </a:p>
              </p:txBody>
            </p:sp>
            <p:cxnSp>
              <p:nvCxnSpPr>
                <p:cNvPr id="37" name="Straight Arrow Connector 36">
                  <a:extLst>
                    <a:ext uri="{FF2B5EF4-FFF2-40B4-BE49-F238E27FC236}">
                      <a16:creationId xmlns:a16="http://schemas.microsoft.com/office/drawing/2014/main" id="{23FBF694-F9F6-4D95-882D-3A2002EB8D2D}"/>
                    </a:ext>
                  </a:extLst>
                </p:cNvPr>
                <p:cNvCxnSpPr>
                  <a:cxnSpLocks/>
                </p:cNvCxnSpPr>
                <p:nvPr/>
              </p:nvCxnSpPr>
              <p:spPr>
                <a:xfrm flipV="1">
                  <a:off x="6335317" y="2490960"/>
                  <a:ext cx="1925765" cy="909"/>
                </a:xfrm>
                <a:prstGeom prst="straightConnector1">
                  <a:avLst/>
                </a:prstGeom>
                <a:ln w="19050" cap="flat" cmpd="sng" algn="ctr">
                  <a:solidFill>
                    <a:srgbClr val="C0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8" name="server" title="Icon of a server tower">
                  <a:extLst>
                    <a:ext uri="{FF2B5EF4-FFF2-40B4-BE49-F238E27FC236}">
                      <a16:creationId xmlns:a16="http://schemas.microsoft.com/office/drawing/2014/main" id="{804BF19B-FE63-4554-825A-46CACD351957}"/>
                    </a:ext>
                  </a:extLst>
                </p:cNvPr>
                <p:cNvSpPr>
                  <a:spLocks noChangeAspect="1" noEditPoints="1"/>
                </p:cNvSpPr>
                <p:nvPr/>
              </p:nvSpPr>
              <p:spPr bwMode="auto">
                <a:xfrm>
                  <a:off x="8915160" y="2000195"/>
                  <a:ext cx="490638" cy="93190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rgbClr val="505050"/>
                        </a:gs>
                        <a:gs pos="100000">
                          <a:srgbClr val="505050"/>
                        </a:gs>
                      </a:gsLst>
                      <a:lin ang="5400000" scaled="1"/>
                    </a:gradFill>
                  </a:endParaRPr>
                </a:p>
              </p:txBody>
            </p:sp>
            <p:sp>
              <p:nvSpPr>
                <p:cNvPr id="26" name="server" title="Icon of a server tower">
                  <a:extLst>
                    <a:ext uri="{FF2B5EF4-FFF2-40B4-BE49-F238E27FC236}">
                      <a16:creationId xmlns:a16="http://schemas.microsoft.com/office/drawing/2014/main" id="{95CEEBE0-BD52-411C-8E5C-C00294397963}"/>
                    </a:ext>
                  </a:extLst>
                </p:cNvPr>
                <p:cNvSpPr>
                  <a:spLocks noChangeAspect="1" noEditPoints="1"/>
                </p:cNvSpPr>
                <p:nvPr/>
              </p:nvSpPr>
              <p:spPr bwMode="auto">
                <a:xfrm>
                  <a:off x="4977324" y="1976607"/>
                  <a:ext cx="490638" cy="93190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rgbClr val="505050"/>
                        </a:gs>
                        <a:gs pos="100000">
                          <a:srgbClr val="505050"/>
                        </a:gs>
                      </a:gsLst>
                      <a:lin ang="5400000" scaled="1"/>
                    </a:gradFill>
                  </a:endParaRPr>
                </a:p>
              </p:txBody>
            </p:sp>
          </p:grpSp>
          <p:sp>
            <p:nvSpPr>
              <p:cNvPr id="7" name="TextBox 6">
                <a:extLst>
                  <a:ext uri="{FF2B5EF4-FFF2-40B4-BE49-F238E27FC236}">
                    <a16:creationId xmlns:a16="http://schemas.microsoft.com/office/drawing/2014/main" id="{DA5CE58E-98BB-418E-A1F6-E23D875D90BD}"/>
                  </a:ext>
                </a:extLst>
              </p:cNvPr>
              <p:cNvSpPr txBox="1"/>
              <p:nvPr/>
            </p:nvSpPr>
            <p:spPr>
              <a:xfrm>
                <a:off x="1828799" y="1745494"/>
                <a:ext cx="2333566" cy="1126462"/>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Segoe UI" pitchFamily="34" charset="0"/>
                    <a:ea typeface="Segoe UI" pitchFamily="34" charset="0"/>
                    <a:cs typeface="Segoe UI" pitchFamily="34" charset="0"/>
                  </a:rPr>
                  <a:t>Sharing files across branch offices</a:t>
                </a:r>
              </a:p>
            </p:txBody>
          </p:sp>
        </p:grpSp>
        <p:pic>
          <p:nvPicPr>
            <p:cNvPr id="33" name="files in folder">
              <a:extLst>
                <a:ext uri="{FF2B5EF4-FFF2-40B4-BE49-F238E27FC236}">
                  <a16:creationId xmlns:a16="http://schemas.microsoft.com/office/drawing/2014/main" id="{DEF6475C-4276-454C-9E87-C414FA9CAE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030604" y="2524977"/>
              <a:ext cx="671693" cy="768124"/>
            </a:xfrm>
            <a:prstGeom prst="rect">
              <a:avLst/>
            </a:prstGeom>
          </p:spPr>
        </p:pic>
        <p:pic>
          <p:nvPicPr>
            <p:cNvPr id="39" name="files in folder">
              <a:extLst>
                <a:ext uri="{FF2B5EF4-FFF2-40B4-BE49-F238E27FC236}">
                  <a16:creationId xmlns:a16="http://schemas.microsoft.com/office/drawing/2014/main" id="{AE62C5D6-6A15-4921-840A-6ADCB8681AD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328" y="2486877"/>
              <a:ext cx="671693" cy="768124"/>
            </a:xfrm>
            <a:prstGeom prst="rect">
              <a:avLst/>
            </a:prstGeom>
          </p:spPr>
        </p:pic>
      </p:grpSp>
      <p:grpSp>
        <p:nvGrpSpPr>
          <p:cNvPr id="17" name="Group 16" descr="The illustration depicts data collection with replication from the branch office to the hub site.">
            <a:extLst>
              <a:ext uri="{FF2B5EF4-FFF2-40B4-BE49-F238E27FC236}">
                <a16:creationId xmlns:a16="http://schemas.microsoft.com/office/drawing/2014/main" id="{355AE9C9-10E7-4027-B37F-BB66065B2244}"/>
              </a:ext>
            </a:extLst>
          </p:cNvPr>
          <p:cNvGrpSpPr/>
          <p:nvPr/>
        </p:nvGrpSpPr>
        <p:grpSpPr>
          <a:xfrm>
            <a:off x="468682" y="3528451"/>
            <a:ext cx="7920365" cy="1535387"/>
            <a:chOff x="468682" y="3528451"/>
            <a:chExt cx="7920365" cy="1535387"/>
          </a:xfrm>
        </p:grpSpPr>
        <p:grpSp>
          <p:nvGrpSpPr>
            <p:cNvPr id="9" name="Group 8" descr="The illustration depicts data collection with replication from the branch office to the hub site.">
              <a:extLst>
                <a:ext uri="{FF2B5EF4-FFF2-40B4-BE49-F238E27FC236}">
                  <a16:creationId xmlns:a16="http://schemas.microsoft.com/office/drawing/2014/main" id="{A89E08A1-9299-440B-8CA9-7A051D0D521D}"/>
                </a:ext>
              </a:extLst>
            </p:cNvPr>
            <p:cNvGrpSpPr/>
            <p:nvPr/>
          </p:nvGrpSpPr>
          <p:grpSpPr>
            <a:xfrm>
              <a:off x="468682" y="3528451"/>
              <a:ext cx="7920365" cy="1459594"/>
              <a:chOff x="1832343" y="3206455"/>
              <a:chExt cx="7920365" cy="1459594"/>
            </a:xfrm>
          </p:grpSpPr>
          <p:sp>
            <p:nvSpPr>
              <p:cNvPr id="12" name="TextBox 11"/>
              <p:cNvSpPr txBox="1"/>
              <p:nvPr/>
            </p:nvSpPr>
            <p:spPr>
              <a:xfrm>
                <a:off x="4663900" y="3206455"/>
                <a:ext cx="1654812" cy="400110"/>
              </a:xfrm>
              <a:prstGeom prst="rect">
                <a:avLst/>
              </a:prstGeom>
              <a:noFill/>
            </p:spPr>
            <p:txBody>
              <a:bodyPr wrap="none" rtlCol="0">
                <a:spAutoFit/>
              </a:bodyPr>
              <a:lstStyle/>
              <a:p>
                <a:pPr lvl="0"/>
                <a:r>
                  <a:rPr lang="en-US" sz="2000" dirty="0">
                    <a:solidFill>
                      <a:srgbClr val="000000"/>
                    </a:solidFill>
                    <a:latin typeface="Segoe UI" pitchFamily="34" charset="0"/>
                    <a:ea typeface="Segoe UI" pitchFamily="34" charset="0"/>
                    <a:cs typeface="Segoe UI" pitchFamily="34" charset="0"/>
                  </a:rPr>
                  <a:t>Branch office</a:t>
                </a:r>
              </a:p>
            </p:txBody>
          </p:sp>
          <p:sp>
            <p:nvSpPr>
              <p:cNvPr id="13" name="TextBox 12"/>
              <p:cNvSpPr txBox="1"/>
              <p:nvPr/>
            </p:nvSpPr>
            <p:spPr>
              <a:xfrm>
                <a:off x="8627464" y="3206455"/>
                <a:ext cx="1125244" cy="400110"/>
              </a:xfrm>
              <a:prstGeom prst="rect">
                <a:avLst/>
              </a:prstGeom>
              <a:noFill/>
            </p:spPr>
            <p:txBody>
              <a:bodyPr wrap="none" rtlCol="0">
                <a:spAutoFit/>
              </a:bodyPr>
              <a:lstStyle/>
              <a:p>
                <a:pPr lvl="0"/>
                <a:r>
                  <a:rPr lang="en-US" sz="2000" dirty="0">
                    <a:solidFill>
                      <a:srgbClr val="000000"/>
                    </a:solidFill>
                    <a:latin typeface="Segoe UI" pitchFamily="34" charset="0"/>
                    <a:ea typeface="Segoe UI" pitchFamily="34" charset="0"/>
                    <a:cs typeface="Segoe UI" pitchFamily="34" charset="0"/>
                  </a:rPr>
                  <a:t>Hub site</a:t>
                </a:r>
              </a:p>
            </p:txBody>
          </p:sp>
          <p:cxnSp>
            <p:nvCxnSpPr>
              <p:cNvPr id="34" name="Straight Arrow Connector 33">
                <a:extLst>
                  <a:ext uri="{FF2B5EF4-FFF2-40B4-BE49-F238E27FC236}">
                    <a16:creationId xmlns:a16="http://schemas.microsoft.com/office/drawing/2014/main" id="{A18D183B-AFF0-42E3-9914-4BCD59CE40EB}"/>
                  </a:ext>
                </a:extLst>
              </p:cNvPr>
              <p:cNvCxnSpPr>
                <a:cxnSpLocks/>
              </p:cNvCxnSpPr>
              <p:nvPr/>
            </p:nvCxnSpPr>
            <p:spPr>
              <a:xfrm>
                <a:off x="6395875" y="4172221"/>
                <a:ext cx="1804648" cy="0"/>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server" title="Icon of a server tower">
                <a:extLst>
                  <a:ext uri="{FF2B5EF4-FFF2-40B4-BE49-F238E27FC236}">
                    <a16:creationId xmlns:a16="http://schemas.microsoft.com/office/drawing/2014/main" id="{3B5485D5-54A9-4CE0-B1C9-83DE3742ED8C}"/>
                  </a:ext>
                </a:extLst>
              </p:cNvPr>
              <p:cNvSpPr>
                <a:spLocks noChangeAspect="1" noEditPoints="1"/>
              </p:cNvSpPr>
              <p:nvPr/>
            </p:nvSpPr>
            <p:spPr bwMode="auto">
              <a:xfrm>
                <a:off x="8915160" y="3734145"/>
                <a:ext cx="490638" cy="93190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rgbClr val="505050"/>
                      </a:gs>
                      <a:gs pos="100000">
                        <a:srgbClr val="505050"/>
                      </a:gs>
                    </a:gsLst>
                    <a:lin ang="5400000" scaled="1"/>
                  </a:gradFill>
                </a:endParaRPr>
              </a:p>
            </p:txBody>
          </p:sp>
          <p:sp>
            <p:nvSpPr>
              <p:cNvPr id="43" name="server" title="Icon of a server tower">
                <a:extLst>
                  <a:ext uri="{FF2B5EF4-FFF2-40B4-BE49-F238E27FC236}">
                    <a16:creationId xmlns:a16="http://schemas.microsoft.com/office/drawing/2014/main" id="{4F304378-2B94-49BA-9F12-B8B54179DA76}"/>
                  </a:ext>
                </a:extLst>
              </p:cNvPr>
              <p:cNvSpPr>
                <a:spLocks noChangeAspect="1" noEditPoints="1"/>
              </p:cNvSpPr>
              <p:nvPr/>
            </p:nvSpPr>
            <p:spPr bwMode="auto">
              <a:xfrm>
                <a:off x="4977324" y="3710557"/>
                <a:ext cx="490638" cy="93190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rgbClr val="505050"/>
                      </a:gs>
                      <a:gs pos="100000">
                        <a:srgbClr val="505050"/>
                      </a:gs>
                    </a:gsLst>
                    <a:lin ang="5400000" scaled="1"/>
                  </a:gradFill>
                </a:endParaRPr>
              </a:p>
            </p:txBody>
          </p:sp>
          <p:sp>
            <p:nvSpPr>
              <p:cNvPr id="40" name="TextBox 39">
                <a:extLst>
                  <a:ext uri="{FF2B5EF4-FFF2-40B4-BE49-F238E27FC236}">
                    <a16:creationId xmlns:a16="http://schemas.microsoft.com/office/drawing/2014/main" id="{312AB479-5795-403E-AED0-13AB11793CE6}"/>
                  </a:ext>
                </a:extLst>
              </p:cNvPr>
              <p:cNvSpPr txBox="1"/>
              <p:nvPr/>
            </p:nvSpPr>
            <p:spPr>
              <a:xfrm>
                <a:off x="1832343" y="3662893"/>
                <a:ext cx="249915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Segoe UI" pitchFamily="34" charset="0"/>
                    <a:ea typeface="Segoe UI" pitchFamily="34" charset="0"/>
                    <a:cs typeface="Segoe UI" pitchFamily="34" charset="0"/>
                  </a:rPr>
                  <a:t>Data collection</a:t>
                </a:r>
              </a:p>
            </p:txBody>
          </p:sp>
        </p:grpSp>
        <p:pic>
          <p:nvPicPr>
            <p:cNvPr id="46" name="files in folder">
              <a:extLst>
                <a:ext uri="{FF2B5EF4-FFF2-40B4-BE49-F238E27FC236}">
                  <a16:creationId xmlns:a16="http://schemas.microsoft.com/office/drawing/2014/main" id="{7DA32EAA-0A0E-4B88-8AFC-FC0BA0E53C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001577" y="4295714"/>
              <a:ext cx="671693" cy="768124"/>
            </a:xfrm>
            <a:prstGeom prst="rect">
              <a:avLst/>
            </a:prstGeom>
          </p:spPr>
        </p:pic>
        <p:pic>
          <p:nvPicPr>
            <p:cNvPr id="47" name="files in folder">
              <a:extLst>
                <a:ext uri="{FF2B5EF4-FFF2-40B4-BE49-F238E27FC236}">
                  <a16:creationId xmlns:a16="http://schemas.microsoft.com/office/drawing/2014/main" id="{89A42981-405C-4605-8D0D-FE5B3DBC514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18301" y="4257614"/>
              <a:ext cx="671693" cy="768124"/>
            </a:xfrm>
            <a:prstGeom prst="rect">
              <a:avLst/>
            </a:prstGeom>
          </p:spPr>
        </p:pic>
      </p:grpSp>
      <p:grpSp>
        <p:nvGrpSpPr>
          <p:cNvPr id="5" name="Group 4" descr="The illustration depicts data distribution with replication from the hub site to the branch office.&#10;">
            <a:extLst>
              <a:ext uri="{FF2B5EF4-FFF2-40B4-BE49-F238E27FC236}">
                <a16:creationId xmlns:a16="http://schemas.microsoft.com/office/drawing/2014/main" id="{51DA1BD5-934C-4CCB-9E37-1661D62EE119}"/>
              </a:ext>
            </a:extLst>
          </p:cNvPr>
          <p:cNvGrpSpPr/>
          <p:nvPr/>
        </p:nvGrpSpPr>
        <p:grpSpPr>
          <a:xfrm>
            <a:off x="472227" y="5248248"/>
            <a:ext cx="7839103" cy="1412166"/>
            <a:chOff x="472227" y="5248248"/>
            <a:chExt cx="7839103" cy="1412166"/>
          </a:xfrm>
        </p:grpSpPr>
        <p:grpSp>
          <p:nvGrpSpPr>
            <p:cNvPr id="14" name="Group 13" descr="The illustration depicts data distribution with replication from the hub site to the branch office.&#10;">
              <a:extLst>
                <a:ext uri="{FF2B5EF4-FFF2-40B4-BE49-F238E27FC236}">
                  <a16:creationId xmlns:a16="http://schemas.microsoft.com/office/drawing/2014/main" id="{B2A91223-C264-4EBC-B5D9-EEBC2B9BD8FA}"/>
                </a:ext>
              </a:extLst>
            </p:cNvPr>
            <p:cNvGrpSpPr/>
            <p:nvPr/>
          </p:nvGrpSpPr>
          <p:grpSpPr>
            <a:xfrm>
              <a:off x="472227" y="5248248"/>
              <a:ext cx="7839103" cy="1359616"/>
              <a:chOff x="1835888" y="4926252"/>
              <a:chExt cx="7839103" cy="1359616"/>
            </a:xfrm>
          </p:grpSpPr>
          <p:sp>
            <p:nvSpPr>
              <p:cNvPr id="15" name="TextBox 14"/>
              <p:cNvSpPr txBox="1"/>
              <p:nvPr/>
            </p:nvSpPr>
            <p:spPr>
              <a:xfrm>
                <a:off x="4714041" y="4926252"/>
                <a:ext cx="1654812" cy="400110"/>
              </a:xfrm>
              <a:prstGeom prst="rect">
                <a:avLst/>
              </a:prstGeom>
              <a:noFill/>
            </p:spPr>
            <p:txBody>
              <a:bodyPr wrap="none" rtlCol="0">
                <a:spAutoFit/>
              </a:bodyPr>
              <a:lstStyle/>
              <a:p>
                <a:pPr lvl="0"/>
                <a:r>
                  <a:rPr lang="en-US" sz="2000" dirty="0">
                    <a:solidFill>
                      <a:srgbClr val="000000"/>
                    </a:solidFill>
                    <a:latin typeface="Segoe UI" pitchFamily="34" charset="0"/>
                    <a:ea typeface="Segoe UI" pitchFamily="34" charset="0"/>
                    <a:cs typeface="Segoe UI" pitchFamily="34" charset="0"/>
                  </a:rPr>
                  <a:t>Branch office</a:t>
                </a:r>
              </a:p>
            </p:txBody>
          </p:sp>
          <p:sp>
            <p:nvSpPr>
              <p:cNvPr id="16" name="TextBox 15"/>
              <p:cNvSpPr txBox="1"/>
              <p:nvPr/>
            </p:nvSpPr>
            <p:spPr>
              <a:xfrm>
                <a:off x="8549747" y="4971102"/>
                <a:ext cx="1125244" cy="400110"/>
              </a:xfrm>
              <a:prstGeom prst="rect">
                <a:avLst/>
              </a:prstGeom>
              <a:noFill/>
            </p:spPr>
            <p:txBody>
              <a:bodyPr wrap="none" rtlCol="0">
                <a:spAutoFit/>
              </a:bodyPr>
              <a:lstStyle/>
              <a:p>
                <a:pPr lvl="0"/>
                <a:r>
                  <a:rPr lang="en-US" sz="2000" dirty="0">
                    <a:solidFill>
                      <a:srgbClr val="000000"/>
                    </a:solidFill>
                    <a:latin typeface="Segoe UI" pitchFamily="34" charset="0"/>
                    <a:ea typeface="Segoe UI" pitchFamily="34" charset="0"/>
                    <a:cs typeface="Segoe UI" pitchFamily="34" charset="0"/>
                  </a:rPr>
                  <a:t>Hub site</a:t>
                </a:r>
              </a:p>
            </p:txBody>
          </p:sp>
          <p:cxnSp>
            <p:nvCxnSpPr>
              <p:cNvPr id="35" name="Straight Arrow Connector 34">
                <a:extLst>
                  <a:ext uri="{FF2B5EF4-FFF2-40B4-BE49-F238E27FC236}">
                    <a16:creationId xmlns:a16="http://schemas.microsoft.com/office/drawing/2014/main" id="{567947E2-66DE-44C5-BDDA-90C7998FFA6F}"/>
                  </a:ext>
                </a:extLst>
              </p:cNvPr>
              <p:cNvCxnSpPr>
                <a:cxnSpLocks/>
              </p:cNvCxnSpPr>
              <p:nvPr/>
            </p:nvCxnSpPr>
            <p:spPr>
              <a:xfrm flipH="1">
                <a:off x="6439434" y="5856344"/>
                <a:ext cx="1804648" cy="0"/>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server" title="Icon of a server tower">
                <a:extLst>
                  <a:ext uri="{FF2B5EF4-FFF2-40B4-BE49-F238E27FC236}">
                    <a16:creationId xmlns:a16="http://schemas.microsoft.com/office/drawing/2014/main" id="{46141404-475A-4AD4-9EE3-CE2579327672}"/>
                  </a:ext>
                </a:extLst>
              </p:cNvPr>
              <p:cNvSpPr>
                <a:spLocks noChangeAspect="1" noEditPoints="1"/>
              </p:cNvSpPr>
              <p:nvPr/>
            </p:nvSpPr>
            <p:spPr bwMode="auto">
              <a:xfrm>
                <a:off x="8915160" y="5353964"/>
                <a:ext cx="490638" cy="93190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rgbClr val="505050"/>
                      </a:gs>
                      <a:gs pos="100000">
                        <a:srgbClr val="505050"/>
                      </a:gs>
                    </a:gsLst>
                    <a:lin ang="5400000" scaled="1"/>
                  </a:gradFill>
                </a:endParaRPr>
              </a:p>
            </p:txBody>
          </p:sp>
          <p:sp>
            <p:nvSpPr>
              <p:cNvPr id="49" name="server" title="Icon of a server tower">
                <a:extLst>
                  <a:ext uri="{FF2B5EF4-FFF2-40B4-BE49-F238E27FC236}">
                    <a16:creationId xmlns:a16="http://schemas.microsoft.com/office/drawing/2014/main" id="{FDBE6891-88AF-4089-A522-C94C6687F890}"/>
                  </a:ext>
                </a:extLst>
              </p:cNvPr>
              <p:cNvSpPr>
                <a:spLocks noChangeAspect="1" noEditPoints="1"/>
              </p:cNvSpPr>
              <p:nvPr/>
            </p:nvSpPr>
            <p:spPr bwMode="auto">
              <a:xfrm>
                <a:off x="4977324" y="5330376"/>
                <a:ext cx="490638" cy="93190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000">
                  <a:gradFill>
                    <a:gsLst>
                      <a:gs pos="0">
                        <a:srgbClr val="505050"/>
                      </a:gs>
                      <a:gs pos="100000">
                        <a:srgbClr val="505050"/>
                      </a:gs>
                    </a:gsLst>
                    <a:lin ang="5400000" scaled="1"/>
                  </a:gradFill>
                </a:endParaRPr>
              </a:p>
            </p:txBody>
          </p:sp>
          <p:sp>
            <p:nvSpPr>
              <p:cNvPr id="41" name="TextBox 40">
                <a:extLst>
                  <a:ext uri="{FF2B5EF4-FFF2-40B4-BE49-F238E27FC236}">
                    <a16:creationId xmlns:a16="http://schemas.microsoft.com/office/drawing/2014/main" id="{D0F4C895-7322-4310-A2B6-5B0603D22AB4}"/>
                  </a:ext>
                </a:extLst>
              </p:cNvPr>
              <p:cNvSpPr txBox="1"/>
              <p:nvPr/>
            </p:nvSpPr>
            <p:spPr>
              <a:xfrm>
                <a:off x="1835888" y="5176262"/>
                <a:ext cx="249915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latin typeface="Segoe UI" pitchFamily="34" charset="0"/>
                    <a:ea typeface="Segoe UI" pitchFamily="34" charset="0"/>
                    <a:cs typeface="Segoe UI" pitchFamily="34" charset="0"/>
                  </a:rPr>
                  <a:t>Data distribution</a:t>
                </a:r>
              </a:p>
            </p:txBody>
          </p:sp>
        </p:grpSp>
        <p:pic>
          <p:nvPicPr>
            <p:cNvPr id="52" name="files in folder">
              <a:extLst>
                <a:ext uri="{FF2B5EF4-FFF2-40B4-BE49-F238E27FC236}">
                  <a16:creationId xmlns:a16="http://schemas.microsoft.com/office/drawing/2014/main" id="{F24FF687-6FE8-48F9-91A6-88AA633EA41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001583" y="5892290"/>
              <a:ext cx="671693" cy="768124"/>
            </a:xfrm>
            <a:prstGeom prst="rect">
              <a:avLst/>
            </a:prstGeom>
          </p:spPr>
        </p:pic>
        <p:pic>
          <p:nvPicPr>
            <p:cNvPr id="53" name="files in folder">
              <a:extLst>
                <a:ext uri="{FF2B5EF4-FFF2-40B4-BE49-F238E27FC236}">
                  <a16:creationId xmlns:a16="http://schemas.microsoft.com/office/drawing/2014/main" id="{99258C8E-B750-420F-93E6-4187A6AD1F4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18307" y="5854190"/>
              <a:ext cx="671693" cy="768124"/>
            </a:xfrm>
            <a:prstGeom prst="rect">
              <a:avLst/>
            </a:prstGeom>
          </p:spPr>
        </p:pic>
      </p:grpSp>
    </p:spTree>
    <p:extLst>
      <p:ext uri="{BB962C8B-B14F-4D97-AF65-F5344CB8AC3E}">
        <p14:creationId xmlns:p14="http://schemas.microsoft.com/office/powerpoint/2010/main" val="34189262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ReFS in Windows Server?</a:t>
            </a:r>
            <a:endParaRPr lang="en-US" dirty="0"/>
          </a:p>
        </p:txBody>
      </p:sp>
      <p:sp>
        <p:nvSpPr>
          <p:cNvPr id="3" name="Content Placeholder 2">
            <a:extLst>
              <a:ext uri="{FF2B5EF4-FFF2-40B4-BE49-F238E27FC236}">
                <a16:creationId xmlns:a16="http://schemas.microsoft.com/office/drawing/2014/main" id="{3465B487-F6D6-4DA0-B87E-7A884FD160BD}"/>
              </a:ext>
            </a:extLst>
          </p:cNvPr>
          <p:cNvSpPr>
            <a:spLocks noGrp="1"/>
          </p:cNvSpPr>
          <p:nvPr>
            <p:ph sz="quarter" idx="10"/>
          </p:nvPr>
        </p:nvSpPr>
        <p:spPr/>
        <p:txBody>
          <a:bodyPr/>
          <a:lstStyle/>
          <a:p>
            <a:r>
              <a:rPr lang="en-US" sz="2040" dirty="0">
                <a:latin typeface="Segoe UI" pitchFamily="34" charset="0"/>
                <a:ea typeface="Segoe UI" pitchFamily="34" charset="0"/>
                <a:cs typeface="Segoe UI" pitchFamily="34" charset="0"/>
              </a:rPr>
              <a:t>ReFS has many advantages over NTFS:</a:t>
            </a:r>
          </a:p>
          <a:p>
            <a:pPr lvl="1"/>
            <a:r>
              <a:rPr lang="en-US" sz="2040" dirty="0">
                <a:latin typeface="Segoe UI" pitchFamily="34" charset="0"/>
                <a:ea typeface="Segoe UI" pitchFamily="34" charset="0"/>
                <a:cs typeface="Segoe UI" pitchFamily="34" charset="0"/>
              </a:rPr>
              <a:t>Metadata integrity with checksums</a:t>
            </a:r>
          </a:p>
          <a:p>
            <a:pPr lvl="1"/>
            <a:r>
              <a:rPr lang="en-US" sz="2040" dirty="0">
                <a:latin typeface="Segoe UI" pitchFamily="34" charset="0"/>
                <a:ea typeface="Segoe UI" pitchFamily="34" charset="0"/>
                <a:cs typeface="Segoe UI" pitchFamily="34" charset="0"/>
              </a:rPr>
              <a:t>Integrity streams with user data integrity</a:t>
            </a:r>
          </a:p>
          <a:p>
            <a:pPr lvl="1"/>
            <a:r>
              <a:rPr lang="en-US" sz="2040" dirty="0">
                <a:latin typeface="Segoe UI" pitchFamily="34" charset="0"/>
                <a:ea typeface="Segoe UI" pitchFamily="34" charset="0"/>
                <a:cs typeface="Segoe UI" pitchFamily="34" charset="0"/>
              </a:rPr>
              <a:t>Allocation on write transactional model</a:t>
            </a:r>
          </a:p>
          <a:p>
            <a:pPr lvl="1"/>
            <a:r>
              <a:rPr lang="en-US" sz="2040" dirty="0">
                <a:latin typeface="Segoe UI" pitchFamily="34" charset="0"/>
                <a:ea typeface="Segoe UI" pitchFamily="34" charset="0"/>
                <a:cs typeface="Segoe UI" pitchFamily="34" charset="0"/>
              </a:rPr>
              <a:t>Large volume, file, and directory sizes (2^78 bytes with </a:t>
            </a:r>
            <a:br>
              <a:rPr lang="en-US" sz="2040" dirty="0">
                <a:latin typeface="Segoe UI" pitchFamily="34" charset="0"/>
                <a:ea typeface="Segoe UI" pitchFamily="34" charset="0"/>
                <a:cs typeface="Segoe UI" pitchFamily="34" charset="0"/>
              </a:rPr>
            </a:br>
            <a:r>
              <a:rPr lang="en-US" sz="2040" dirty="0">
                <a:latin typeface="Segoe UI" pitchFamily="34" charset="0"/>
                <a:ea typeface="Segoe UI" pitchFamily="34" charset="0"/>
                <a:cs typeface="Segoe UI" pitchFamily="34" charset="0"/>
              </a:rPr>
              <a:t>16 KB cluster size)</a:t>
            </a:r>
          </a:p>
          <a:p>
            <a:pPr lvl="1"/>
            <a:r>
              <a:rPr lang="en-US" sz="2040" dirty="0">
                <a:latin typeface="Segoe UI" pitchFamily="34" charset="0"/>
                <a:ea typeface="Segoe UI" pitchFamily="34" charset="0"/>
                <a:cs typeface="Segoe UI" pitchFamily="34" charset="0"/>
              </a:rPr>
              <a:t>Storage pooling and virtualization</a:t>
            </a:r>
          </a:p>
          <a:p>
            <a:pPr lvl="1"/>
            <a:r>
              <a:rPr lang="en-US" sz="2040" dirty="0">
                <a:latin typeface="Segoe UI" pitchFamily="34" charset="0"/>
                <a:ea typeface="Segoe UI" pitchFamily="34" charset="0"/>
                <a:cs typeface="Segoe UI" pitchFamily="34" charset="0"/>
              </a:rPr>
              <a:t>Data striping for performance and redundancy</a:t>
            </a:r>
          </a:p>
          <a:p>
            <a:pPr lvl="1"/>
            <a:r>
              <a:rPr lang="en-US" sz="2040" dirty="0">
                <a:latin typeface="Segoe UI" pitchFamily="34" charset="0"/>
                <a:ea typeface="Segoe UI" pitchFamily="34" charset="0"/>
                <a:cs typeface="Segoe UI" pitchFamily="34" charset="0"/>
              </a:rPr>
              <a:t>Disk scrubbing for protection against latent disk errors</a:t>
            </a:r>
          </a:p>
          <a:p>
            <a:pPr lvl="1"/>
            <a:r>
              <a:rPr lang="en-US" sz="2040" dirty="0">
                <a:latin typeface="Segoe UI" pitchFamily="34" charset="0"/>
                <a:ea typeface="Segoe UI" pitchFamily="34" charset="0"/>
                <a:cs typeface="Segoe UI" pitchFamily="34" charset="0"/>
              </a:rPr>
              <a:t>Resiliency to corruptions with recovery</a:t>
            </a:r>
          </a:p>
          <a:p>
            <a:pPr lvl="1"/>
            <a:r>
              <a:rPr lang="en-US" sz="2040" dirty="0">
                <a:latin typeface="Segoe UI" pitchFamily="34" charset="0"/>
                <a:ea typeface="Segoe UI" pitchFamily="34" charset="0"/>
                <a:cs typeface="Segoe UI" pitchFamily="34" charset="0"/>
              </a:rPr>
              <a:t>Shared storage pools across machines</a:t>
            </a:r>
          </a:p>
        </p:txBody>
      </p:sp>
    </p:spTree>
    <p:extLst>
      <p:ext uri="{BB962C8B-B14F-4D97-AF65-F5344CB8AC3E}">
        <p14:creationId xmlns:p14="http://schemas.microsoft.com/office/powerpoint/2010/main" val="1895324542"/>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a:spLocks noGrp="1"/>
          </p:cNvSpPr>
          <p:nvPr>
            <p:ph type="title"/>
          </p:nvPr>
        </p:nvSpPr>
        <p:spPr/>
        <p:txBody>
          <a:bodyPr/>
          <a:lstStyle/>
          <a:p>
            <a:r>
              <a:rPr lang="en-US" dirty="0"/>
              <a:t>Deploy DFS</a:t>
            </a:r>
            <a:endParaRPr lang="en-IN" dirty="0"/>
          </a:p>
        </p:txBody>
      </p:sp>
      <p:sp>
        <p:nvSpPr>
          <p:cNvPr id="70" name="Content Placeholder 2"/>
          <p:cNvSpPr>
            <a:spLocks noGrp="1"/>
          </p:cNvSpPr>
          <p:nvPr>
            <p:ph idx="4294967295"/>
          </p:nvPr>
        </p:nvSpPr>
        <p:spPr>
          <a:xfrm>
            <a:off x="1436917" y="5361376"/>
            <a:ext cx="8280400" cy="1227137"/>
          </a:xfrm>
        </p:spPr>
        <p:txBody>
          <a:bodyPr>
            <a:noAutofit/>
          </a:bodyPr>
          <a:lstStyle/>
          <a:p>
            <a:pPr marL="524586" indent="-524586">
              <a:lnSpc>
                <a:spcPct val="85000"/>
              </a:lnSpc>
              <a:buFont typeface="+mj-lt"/>
              <a:buAutoNum type="arabicPeriod"/>
            </a:pPr>
            <a:r>
              <a:rPr lang="en-US" sz="1836" dirty="0"/>
              <a:t>User enters : </a:t>
            </a:r>
            <a:r>
              <a:rPr lang="en-US" sz="1836" dirty="0">
                <a:solidFill>
                  <a:srgbClr val="CC0000"/>
                </a:solidFill>
              </a:rPr>
              <a:t>\\contoso.com\marketing</a:t>
            </a:r>
            <a:r>
              <a:rPr lang="en-US" sz="1836" dirty="0"/>
              <a:t> </a:t>
            </a:r>
            <a:br>
              <a:rPr lang="en-US" sz="1836" dirty="0"/>
            </a:br>
            <a:r>
              <a:rPr lang="en-US" sz="1836" dirty="0"/>
              <a:t>Client computers contact a namespace server and receive a referral</a:t>
            </a:r>
          </a:p>
          <a:p>
            <a:pPr marL="524586" indent="-524586">
              <a:lnSpc>
                <a:spcPct val="85000"/>
              </a:lnSpc>
              <a:buFont typeface="+mj-lt"/>
              <a:buAutoNum type="arabicPeriod" startAt="2"/>
            </a:pPr>
            <a:r>
              <a:rPr lang="en-US" sz="1836" dirty="0"/>
              <a:t>Client computers cache the referral and then contact the first server in the referral</a:t>
            </a:r>
          </a:p>
        </p:txBody>
      </p:sp>
      <p:grpSp>
        <p:nvGrpSpPr>
          <p:cNvPr id="3" name="Group 2" descr="The slide illustrates that when a user attempts to access a folder in the namespace, the client computer contacts a namespace server. The namespace server sends the client computer a referral that contains a list of servers that host the shared folders (called folder targets) associated with the folder. The client computer caches the referral and then contacts the first server in the referral.&#10;">
            <a:extLst>
              <a:ext uri="{FF2B5EF4-FFF2-40B4-BE49-F238E27FC236}">
                <a16:creationId xmlns:a16="http://schemas.microsoft.com/office/drawing/2014/main" id="{24EA642C-1D35-4E73-B46D-7E9261686426}"/>
              </a:ext>
            </a:extLst>
          </p:cNvPr>
          <p:cNvGrpSpPr/>
          <p:nvPr/>
        </p:nvGrpSpPr>
        <p:grpSpPr>
          <a:xfrm>
            <a:off x="1899442" y="818530"/>
            <a:ext cx="10289031" cy="4561508"/>
            <a:chOff x="1899442" y="818530"/>
            <a:chExt cx="10289031" cy="4561508"/>
          </a:xfrm>
        </p:grpSpPr>
        <p:pic>
          <p:nvPicPr>
            <p:cNvPr id="77" name="files in folder">
              <a:extLst>
                <a:ext uri="{FF2B5EF4-FFF2-40B4-BE49-F238E27FC236}">
                  <a16:creationId xmlns:a16="http://schemas.microsoft.com/office/drawing/2014/main" id="{03D289A2-6D78-423E-911C-58C94958514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0830" y="1995713"/>
              <a:ext cx="671693" cy="768124"/>
            </a:xfrm>
            <a:prstGeom prst="rect">
              <a:avLst/>
            </a:prstGeom>
          </p:spPr>
        </p:pic>
        <p:grpSp>
          <p:nvGrpSpPr>
            <p:cNvPr id="2" name="Group 1" descr="The slide illustrates that when a user attempts to access a folder in the namespace, the client computer contacts a namespace server. The namespace server sends the client computer a referral that contains a list of servers that host the shared folders (called folder targets) associated with the folder. The client computer caches the referral and then contacts the first server in the referral.&#10;">
              <a:extLst>
                <a:ext uri="{FF2B5EF4-FFF2-40B4-BE49-F238E27FC236}">
                  <a16:creationId xmlns:a16="http://schemas.microsoft.com/office/drawing/2014/main" id="{1707301F-71F6-42D3-B3AA-57C30D8A419F}"/>
                </a:ext>
              </a:extLst>
            </p:cNvPr>
            <p:cNvGrpSpPr/>
            <p:nvPr/>
          </p:nvGrpSpPr>
          <p:grpSpPr>
            <a:xfrm>
              <a:off x="1899442" y="818530"/>
              <a:ext cx="10289031" cy="4561508"/>
              <a:chOff x="1125001" y="745455"/>
              <a:chExt cx="10289031" cy="4561508"/>
            </a:xfrm>
          </p:grpSpPr>
          <p:cxnSp>
            <p:nvCxnSpPr>
              <p:cNvPr id="102" name="Straight Connector 101">
                <a:extLst>
                  <a:ext uri="{FF2B5EF4-FFF2-40B4-BE49-F238E27FC236}">
                    <a16:creationId xmlns:a16="http://schemas.microsoft.com/office/drawing/2014/main" id="{36FAB5EC-1A68-4EC3-936D-9C33388EAF74}"/>
                  </a:ext>
                </a:extLst>
              </p:cNvPr>
              <p:cNvCxnSpPr>
                <a:cxnSpLocks/>
              </p:cNvCxnSpPr>
              <p:nvPr/>
            </p:nvCxnSpPr>
            <p:spPr>
              <a:xfrm>
                <a:off x="4852417" y="4134339"/>
                <a:ext cx="382678" cy="2335"/>
              </a:xfrm>
              <a:prstGeom prst="line">
                <a:avLst/>
              </a:prstGeom>
              <a:ln w="190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A34D42A-8124-4875-AE5C-0EA36B7DE8A2}"/>
                  </a:ext>
                </a:extLst>
              </p:cNvPr>
              <p:cNvCxnSpPr>
                <a:cxnSpLocks/>
              </p:cNvCxnSpPr>
              <p:nvPr/>
            </p:nvCxnSpPr>
            <p:spPr>
              <a:xfrm>
                <a:off x="4852945" y="3207456"/>
                <a:ext cx="382678" cy="2335"/>
              </a:xfrm>
              <a:prstGeom prst="line">
                <a:avLst/>
              </a:prstGeom>
              <a:ln w="190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7" name="Straight Connector 1026">
                <a:extLst>
                  <a:ext uri="{FF2B5EF4-FFF2-40B4-BE49-F238E27FC236}">
                    <a16:creationId xmlns:a16="http://schemas.microsoft.com/office/drawing/2014/main" id="{B6948140-DA20-4728-8162-AD71B15B1196}"/>
                  </a:ext>
                </a:extLst>
              </p:cNvPr>
              <p:cNvCxnSpPr>
                <a:cxnSpLocks/>
              </p:cNvCxnSpPr>
              <p:nvPr/>
            </p:nvCxnSpPr>
            <p:spPr>
              <a:xfrm>
                <a:off x="4852945" y="2383316"/>
                <a:ext cx="0" cy="1756949"/>
              </a:xfrm>
              <a:prstGeom prst="line">
                <a:avLst/>
              </a:prstGeom>
              <a:ln w="190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DF40246-18D2-413C-A374-46D87DE5EB90}"/>
                  </a:ext>
                </a:extLst>
              </p:cNvPr>
              <p:cNvCxnSpPr>
                <a:cxnSpLocks/>
              </p:cNvCxnSpPr>
              <p:nvPr/>
            </p:nvCxnSpPr>
            <p:spPr>
              <a:xfrm>
                <a:off x="4564380" y="2377440"/>
                <a:ext cx="382678" cy="2335"/>
              </a:xfrm>
              <a:prstGeom prst="line">
                <a:avLst/>
              </a:prstGeom>
              <a:ln w="1905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7" name="people_4" title="Icon of a person">
                <a:extLst>
                  <a:ext uri="{FF2B5EF4-FFF2-40B4-BE49-F238E27FC236}">
                    <a16:creationId xmlns:a16="http://schemas.microsoft.com/office/drawing/2014/main" id="{603AC46A-5CA0-4FED-9537-C07C25EF4834}"/>
                  </a:ext>
                </a:extLst>
              </p:cNvPr>
              <p:cNvSpPr>
                <a:spLocks noChangeAspect="1" noEditPoints="1"/>
              </p:cNvSpPr>
              <p:nvPr/>
            </p:nvSpPr>
            <p:spPr bwMode="auto">
              <a:xfrm>
                <a:off x="1748696" y="3874685"/>
                <a:ext cx="611522" cy="68367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people_4" title="Icon of a person">
                <a:extLst>
                  <a:ext uri="{FF2B5EF4-FFF2-40B4-BE49-F238E27FC236}">
                    <a16:creationId xmlns:a16="http://schemas.microsoft.com/office/drawing/2014/main" id="{B628EB8D-5D22-4DC7-ADE5-5DC214E8D2A8}"/>
                  </a:ext>
                </a:extLst>
              </p:cNvPr>
              <p:cNvSpPr>
                <a:spLocks noChangeAspect="1" noEditPoints="1"/>
              </p:cNvSpPr>
              <p:nvPr/>
            </p:nvSpPr>
            <p:spPr bwMode="auto">
              <a:xfrm>
                <a:off x="1750445" y="745455"/>
                <a:ext cx="611522" cy="68367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descr="The slide illustrates that when a user attempts to access a folder in the namespace, the client computer contacts a namespace server. The namespace server sends the client computer a referral that contains a list of servers that host the shared folders (called folder targets) associated with the folder. The client computer caches the referral and then contacts the first server in the referral.&#10;">
                <a:extLst>
                  <a:ext uri="{FF2B5EF4-FFF2-40B4-BE49-F238E27FC236}">
                    <a16:creationId xmlns:a16="http://schemas.microsoft.com/office/drawing/2014/main" id="{E651DB93-3725-4AF7-A5E1-EE103F6A47C7}"/>
                  </a:ext>
                </a:extLst>
              </p:cNvPr>
              <p:cNvGrpSpPr/>
              <p:nvPr/>
            </p:nvGrpSpPr>
            <p:grpSpPr>
              <a:xfrm>
                <a:off x="1125001" y="1341651"/>
                <a:ext cx="10289031" cy="3914387"/>
                <a:chOff x="1330129" y="1218383"/>
                <a:chExt cx="10289031" cy="3914387"/>
              </a:xfrm>
            </p:grpSpPr>
            <p:sp>
              <p:nvSpPr>
                <p:cNvPr id="25" name="Line 30"/>
                <p:cNvSpPr>
                  <a:spLocks noChangeShapeType="1"/>
                </p:cNvSpPr>
                <p:nvPr/>
              </p:nvSpPr>
              <p:spPr bwMode="auto">
                <a:xfrm flipV="1">
                  <a:off x="2741214" y="4692214"/>
                  <a:ext cx="6524020" cy="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baseline="-25000" dirty="0">
                    <a:latin typeface="Segoe UI" pitchFamily="34" charset="0"/>
                    <a:cs typeface="Segoe UI" pitchFamily="34" charset="0"/>
                  </a:endParaRPr>
                </a:p>
              </p:txBody>
            </p:sp>
            <p:sp>
              <p:nvSpPr>
                <p:cNvPr id="33" name="Rectangle 32"/>
                <p:cNvSpPr>
                  <a:spLocks noChangeArrowheads="1"/>
                </p:cNvSpPr>
                <p:nvPr/>
              </p:nvSpPr>
              <p:spPr bwMode="auto">
                <a:xfrm>
                  <a:off x="4720569" y="2050833"/>
                  <a:ext cx="4243668" cy="2186491"/>
                </a:xfrm>
                <a:prstGeom prst="rect">
                  <a:avLst/>
                </a:prstGeom>
                <a:noFill/>
                <a:ln w="19050" algn="ctr">
                  <a:solidFill>
                    <a:srgbClr val="5F5F5F"/>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sp>
              <p:nvSpPr>
                <p:cNvPr id="4" name="AutoShape 9"/>
                <p:cNvSpPr>
                  <a:spLocks noChangeArrowheads="1"/>
                </p:cNvSpPr>
                <p:nvPr/>
              </p:nvSpPr>
              <p:spPr bwMode="auto">
                <a:xfrm>
                  <a:off x="10125071" y="4549102"/>
                  <a:ext cx="1241718" cy="583668"/>
                </a:xfrm>
                <a:prstGeom prst="roundRect">
                  <a:avLst>
                    <a:gd name="adj" fmla="val 4167"/>
                  </a:avLst>
                </a:prstGeom>
                <a:noFill/>
                <a:ln w="9525" algn="ctr">
                  <a:noFill/>
                  <a:round/>
                  <a:headEnd/>
                  <a:tailEnd/>
                </a:ln>
                <a:effectLst/>
              </p:spPr>
              <p:txBody>
                <a:bodyPr wrap="none" anchor="ctr">
                  <a:spAutoFit/>
                </a:bodyPr>
                <a:lstStyle/>
                <a:p>
                  <a:pPr>
                    <a:lnSpc>
                      <a:spcPct val="85000"/>
                    </a:lnSpc>
                  </a:pPr>
                  <a:r>
                    <a:rPr lang="en-US" sz="1836" dirty="0">
                      <a:latin typeface="Segoe UI" pitchFamily="34" charset="0"/>
                      <a:cs typeface="Segoe UI" pitchFamily="34" charset="0"/>
                    </a:rPr>
                    <a:t>Server </a:t>
                  </a:r>
                </a:p>
                <a:p>
                  <a:pPr>
                    <a:lnSpc>
                      <a:spcPct val="85000"/>
                    </a:lnSpc>
                  </a:pPr>
                  <a:r>
                    <a:rPr lang="en-US" sz="1836" dirty="0">
                      <a:latin typeface="Segoe UI" pitchFamily="34" charset="0"/>
                      <a:cs typeface="Segoe UI" pitchFamily="34" charset="0"/>
                    </a:rPr>
                    <a:t>in London</a:t>
                  </a:r>
                </a:p>
              </p:txBody>
            </p:sp>
            <p:sp>
              <p:nvSpPr>
                <p:cNvPr id="6" name="AutoShape 11"/>
                <p:cNvSpPr>
                  <a:spLocks noChangeArrowheads="1"/>
                </p:cNvSpPr>
                <p:nvPr/>
              </p:nvSpPr>
              <p:spPr bwMode="auto">
                <a:xfrm>
                  <a:off x="1330129" y="1378185"/>
                  <a:ext cx="1175489" cy="583668"/>
                </a:xfrm>
                <a:prstGeom prst="roundRect">
                  <a:avLst>
                    <a:gd name="adj" fmla="val 4167"/>
                  </a:avLst>
                </a:prstGeom>
                <a:noFill/>
                <a:ln w="9525" algn="ctr">
                  <a:noFill/>
                  <a:round/>
                  <a:headEnd/>
                  <a:tailEnd/>
                </a:ln>
                <a:effectLst/>
              </p:spPr>
              <p:txBody>
                <a:bodyPr wrap="none" anchor="ctr">
                  <a:spAutoFit/>
                </a:bodyPr>
                <a:lstStyle/>
                <a:p>
                  <a:pPr>
                    <a:lnSpc>
                      <a:spcPct val="85000"/>
                    </a:lnSpc>
                  </a:pPr>
                  <a:r>
                    <a:rPr lang="en-US" sz="1836" dirty="0">
                      <a:latin typeface="Segoe UI" pitchFamily="34" charset="0"/>
                      <a:cs typeface="Segoe UI" pitchFamily="34" charset="0"/>
                    </a:rPr>
                    <a:t>User in </a:t>
                  </a:r>
                </a:p>
                <a:p>
                  <a:pPr>
                    <a:lnSpc>
                      <a:spcPct val="85000"/>
                    </a:lnSpc>
                  </a:pPr>
                  <a:r>
                    <a:rPr lang="en-US" sz="1836" dirty="0">
                      <a:latin typeface="Segoe UI" pitchFamily="34" charset="0"/>
                      <a:cs typeface="Segoe UI" pitchFamily="34" charset="0"/>
                    </a:rPr>
                    <a:t>New York</a:t>
                  </a:r>
                </a:p>
              </p:txBody>
            </p:sp>
            <p:grpSp>
              <p:nvGrpSpPr>
                <p:cNvPr id="7" name="Group 6"/>
                <p:cNvGrpSpPr>
                  <a:grpSpLocks/>
                </p:cNvGrpSpPr>
                <p:nvPr/>
              </p:nvGrpSpPr>
              <p:grpSpPr bwMode="auto">
                <a:xfrm>
                  <a:off x="2813264" y="1834445"/>
                  <a:ext cx="1475002" cy="2182552"/>
                  <a:chOff x="777" y="1133"/>
                  <a:chExt cx="911" cy="1348"/>
                </a:xfrm>
              </p:grpSpPr>
              <p:sp>
                <p:nvSpPr>
                  <p:cNvPr id="8" name="Line 13"/>
                  <p:cNvSpPr>
                    <a:spLocks noChangeShapeType="1"/>
                  </p:cNvSpPr>
                  <p:nvPr/>
                </p:nvSpPr>
                <p:spPr bwMode="auto">
                  <a:xfrm rot="10800000">
                    <a:off x="777" y="1133"/>
                    <a:ext cx="898" cy="238"/>
                  </a:xfrm>
                  <a:prstGeom prst="line">
                    <a:avLst/>
                  </a:prstGeom>
                  <a:noFill/>
                  <a:ln w="19050">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sp>
                <p:nvSpPr>
                  <p:cNvPr id="9" name="Line 14"/>
                  <p:cNvSpPr>
                    <a:spLocks noChangeShapeType="1"/>
                  </p:cNvSpPr>
                  <p:nvPr/>
                </p:nvSpPr>
                <p:spPr bwMode="auto">
                  <a:xfrm rot="5400000">
                    <a:off x="802" y="1595"/>
                    <a:ext cx="889" cy="883"/>
                  </a:xfrm>
                  <a:prstGeom prst="line">
                    <a:avLst/>
                  </a:prstGeom>
                  <a:noFill/>
                  <a:ln w="19050">
                    <a:solidFill>
                      <a:srgbClr val="C0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grpSp>
            <p:sp>
              <p:nvSpPr>
                <p:cNvPr id="10" name="Line 15"/>
                <p:cNvSpPr>
                  <a:spLocks noChangeShapeType="1"/>
                </p:cNvSpPr>
                <p:nvPr/>
              </p:nvSpPr>
              <p:spPr bwMode="auto">
                <a:xfrm flipH="1">
                  <a:off x="9491446" y="1918112"/>
                  <a:ext cx="1314" cy="2026791"/>
                </a:xfrm>
                <a:prstGeom prst="line">
                  <a:avLst/>
                </a:prstGeom>
                <a:noFill/>
                <a:ln w="19050">
                  <a:solidFill>
                    <a:srgbClr val="C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baseline="-25000" dirty="0">
                    <a:latin typeface="Segoe UI" pitchFamily="34" charset="0"/>
                    <a:cs typeface="Segoe UI" pitchFamily="34" charset="0"/>
                  </a:endParaRPr>
                </a:p>
              </p:txBody>
            </p:sp>
            <p:sp>
              <p:nvSpPr>
                <p:cNvPr id="11" name="Rectangle 10"/>
                <p:cNvSpPr>
                  <a:spLocks noChangeArrowheads="1"/>
                </p:cNvSpPr>
                <p:nvPr/>
              </p:nvSpPr>
              <p:spPr bwMode="auto">
                <a:xfrm>
                  <a:off x="9082457" y="2542524"/>
                  <a:ext cx="1415096" cy="670445"/>
                </a:xfrm>
                <a:prstGeom prst="rect">
                  <a:avLst/>
                </a:prstGeom>
                <a:solidFill>
                  <a:schemeClr val="bg1"/>
                </a:solidFill>
                <a:ln w="12700">
                  <a:solidFill>
                    <a:schemeClr val="tx1"/>
                  </a:solidFill>
                </a:ln>
                <a:effectLst/>
              </p:spPr>
              <p:txBody>
                <a:bodyPr>
                  <a:spAutoFit/>
                </a:bodyPr>
                <a:lstStyle/>
                <a:p>
                  <a:r>
                    <a:rPr lang="en-US" sz="1836" dirty="0">
                      <a:latin typeface="Segoe UI" pitchFamily="34" charset="0"/>
                      <a:cs typeface="Segoe UI" pitchFamily="34" charset="0"/>
                    </a:rPr>
                    <a:t>DFS Replication</a:t>
                  </a:r>
                </a:p>
              </p:txBody>
            </p:sp>
            <p:grpSp>
              <p:nvGrpSpPr>
                <p:cNvPr id="18" name="Group 84" descr="This is the first frame of the build slide that shows that when a user attempts to access a folder in the namespace, the client computer contacts a namespace server.&#10;"/>
                <p:cNvGrpSpPr>
                  <a:grpSpLocks/>
                </p:cNvGrpSpPr>
                <p:nvPr/>
              </p:nvGrpSpPr>
              <p:grpSpPr bwMode="auto">
                <a:xfrm>
                  <a:off x="2447347" y="1316332"/>
                  <a:ext cx="1845778" cy="3494023"/>
                  <a:chOff x="551" y="813"/>
                  <a:chExt cx="1140" cy="2158"/>
                </a:xfrm>
              </p:grpSpPr>
              <p:sp>
                <p:nvSpPr>
                  <p:cNvPr id="19" name="Line 24"/>
                  <p:cNvSpPr>
                    <a:spLocks noChangeShapeType="1"/>
                  </p:cNvSpPr>
                  <p:nvPr/>
                </p:nvSpPr>
                <p:spPr bwMode="auto">
                  <a:xfrm>
                    <a:off x="754" y="1196"/>
                    <a:ext cx="909" cy="239"/>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sp>
                <p:nvSpPr>
                  <p:cNvPr id="20" name="AutoShape 6"/>
                  <p:cNvSpPr>
                    <a:spLocks noChangeArrowheads="1"/>
                  </p:cNvSpPr>
                  <p:nvPr/>
                </p:nvSpPr>
                <p:spPr bwMode="auto">
                  <a:xfrm>
                    <a:off x="551" y="813"/>
                    <a:ext cx="226" cy="249"/>
                  </a:xfrm>
                  <a:prstGeom prst="roundRect">
                    <a:avLst>
                      <a:gd name="adj" fmla="val 0"/>
                    </a:avLst>
                  </a:prstGeom>
                  <a:solidFill>
                    <a:schemeClr val="bg1"/>
                  </a:solidFill>
                  <a:ln w="12700">
                    <a:solidFill>
                      <a:schemeClr val="tx1"/>
                    </a:solidFill>
                    <a:round/>
                    <a:headEnd/>
                    <a:tailEnd/>
                  </a:ln>
                  <a:effectLst/>
                </p:spPr>
                <p:txBody>
                  <a:bodyPr wrap="none" anchor="ctr"/>
                  <a:lstStyle/>
                  <a:p>
                    <a:pPr>
                      <a:lnSpc>
                        <a:spcPct val="90000"/>
                      </a:lnSpc>
                      <a:defRPr/>
                    </a:pPr>
                    <a:r>
                      <a:rPr lang="en-US" sz="1836" dirty="0">
                        <a:latin typeface="Segoe UI" pitchFamily="34" charset="0"/>
                        <a:cs typeface="Segoe UI" pitchFamily="34" charset="0"/>
                      </a:rPr>
                      <a:t>1</a:t>
                    </a:r>
                  </a:p>
                </p:txBody>
              </p:sp>
              <p:sp>
                <p:nvSpPr>
                  <p:cNvPr id="21" name="Line 26"/>
                  <p:cNvSpPr>
                    <a:spLocks noChangeShapeType="1"/>
                  </p:cNvSpPr>
                  <p:nvPr/>
                </p:nvSpPr>
                <p:spPr bwMode="auto">
                  <a:xfrm rot="16200000">
                    <a:off x="736" y="1504"/>
                    <a:ext cx="952" cy="959"/>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sp>
                <p:nvSpPr>
                  <p:cNvPr id="22" name="AutoShape 6"/>
                  <p:cNvSpPr>
                    <a:spLocks noChangeArrowheads="1"/>
                  </p:cNvSpPr>
                  <p:nvPr/>
                </p:nvSpPr>
                <p:spPr bwMode="auto">
                  <a:xfrm>
                    <a:off x="578" y="2722"/>
                    <a:ext cx="226" cy="249"/>
                  </a:xfrm>
                  <a:prstGeom prst="roundRect">
                    <a:avLst>
                      <a:gd name="adj" fmla="val 0"/>
                    </a:avLst>
                  </a:prstGeom>
                  <a:solidFill>
                    <a:schemeClr val="bg1"/>
                  </a:solidFill>
                  <a:ln w="12700">
                    <a:solidFill>
                      <a:schemeClr val="tx1"/>
                    </a:solidFill>
                    <a:round/>
                    <a:headEnd/>
                    <a:tailEnd/>
                  </a:ln>
                  <a:effectLst/>
                </p:spPr>
                <p:txBody>
                  <a:bodyPr wrap="none" anchor="ctr"/>
                  <a:lstStyle/>
                  <a:p>
                    <a:pPr>
                      <a:lnSpc>
                        <a:spcPct val="90000"/>
                      </a:lnSpc>
                      <a:defRPr/>
                    </a:pPr>
                    <a:r>
                      <a:rPr lang="en-US" sz="1836" dirty="0">
                        <a:latin typeface="Segoe UI" pitchFamily="34" charset="0"/>
                        <a:cs typeface="Segoe UI" pitchFamily="34" charset="0"/>
                      </a:rPr>
                      <a:t>1</a:t>
                    </a:r>
                  </a:p>
                </p:txBody>
              </p:sp>
            </p:grpSp>
            <p:sp>
              <p:nvSpPr>
                <p:cNvPr id="24" name="Line 29"/>
                <p:cNvSpPr>
                  <a:spLocks noChangeShapeType="1"/>
                </p:cNvSpPr>
                <p:nvPr/>
              </p:nvSpPr>
              <p:spPr bwMode="auto">
                <a:xfrm flipV="1">
                  <a:off x="2818226" y="1486629"/>
                  <a:ext cx="6465731" cy="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sp>
              <p:nvSpPr>
                <p:cNvPr id="26" name="AutoShape 10"/>
                <p:cNvSpPr>
                  <a:spLocks noChangeArrowheads="1"/>
                </p:cNvSpPr>
                <p:nvPr/>
              </p:nvSpPr>
              <p:spPr bwMode="auto">
                <a:xfrm>
                  <a:off x="3836726" y="1361250"/>
                  <a:ext cx="364298" cy="403157"/>
                </a:xfrm>
                <a:prstGeom prst="roundRect">
                  <a:avLst>
                    <a:gd name="adj" fmla="val 0"/>
                  </a:avLst>
                </a:prstGeom>
                <a:solidFill>
                  <a:schemeClr val="bg1"/>
                </a:solidFill>
                <a:ln w="12700" algn="ctr">
                  <a:solidFill>
                    <a:schemeClr val="tx1"/>
                  </a:solidFill>
                  <a:round/>
                  <a:headEnd/>
                  <a:tailEnd/>
                </a:ln>
                <a:effectLst/>
              </p:spPr>
              <p:txBody>
                <a:bodyPr wrap="none" anchor="ctr"/>
                <a:lstStyle/>
                <a:p>
                  <a:pPr>
                    <a:lnSpc>
                      <a:spcPct val="90000"/>
                    </a:lnSpc>
                    <a:defRPr/>
                  </a:pPr>
                  <a:r>
                    <a:rPr lang="en-US" sz="1836" dirty="0">
                      <a:latin typeface="Segoe UI" pitchFamily="34" charset="0"/>
                      <a:cs typeface="Segoe UI" pitchFamily="34" charset="0"/>
                    </a:rPr>
                    <a:t>2</a:t>
                  </a:r>
                </a:p>
              </p:txBody>
            </p:sp>
            <p:sp>
              <p:nvSpPr>
                <p:cNvPr id="27" name="AutoShape 10"/>
                <p:cNvSpPr>
                  <a:spLocks noChangeArrowheads="1"/>
                </p:cNvSpPr>
                <p:nvPr/>
              </p:nvSpPr>
              <p:spPr bwMode="auto">
                <a:xfrm>
                  <a:off x="3850143" y="4409650"/>
                  <a:ext cx="364298" cy="401538"/>
                </a:xfrm>
                <a:prstGeom prst="roundRect">
                  <a:avLst>
                    <a:gd name="adj" fmla="val 0"/>
                  </a:avLst>
                </a:prstGeom>
                <a:solidFill>
                  <a:schemeClr val="bg1"/>
                </a:solidFill>
                <a:ln w="12700" algn="ctr">
                  <a:solidFill>
                    <a:schemeClr val="tx1"/>
                  </a:solidFill>
                  <a:round/>
                  <a:headEnd/>
                  <a:tailEnd/>
                </a:ln>
                <a:effectLst/>
              </p:spPr>
              <p:txBody>
                <a:bodyPr wrap="none" anchor="ctr"/>
                <a:lstStyle/>
                <a:p>
                  <a:pPr>
                    <a:lnSpc>
                      <a:spcPct val="90000"/>
                    </a:lnSpc>
                    <a:defRPr/>
                  </a:pPr>
                  <a:r>
                    <a:rPr lang="en-US" sz="1836" dirty="0">
                      <a:latin typeface="Segoe UI" pitchFamily="34" charset="0"/>
                      <a:cs typeface="Segoe UI" pitchFamily="34" charset="0"/>
                    </a:rPr>
                    <a:t>2</a:t>
                  </a:r>
                </a:p>
              </p:txBody>
            </p:sp>
            <p:sp>
              <p:nvSpPr>
                <p:cNvPr id="34" name="AutoShape 39"/>
                <p:cNvSpPr>
                  <a:spLocks noChangeArrowheads="1"/>
                </p:cNvSpPr>
                <p:nvPr/>
              </p:nvSpPr>
              <p:spPr bwMode="auto">
                <a:xfrm>
                  <a:off x="6135763" y="4376282"/>
                  <a:ext cx="1422834" cy="345641"/>
                </a:xfrm>
                <a:prstGeom prst="roundRect">
                  <a:avLst>
                    <a:gd name="adj" fmla="val 4167"/>
                  </a:avLst>
                </a:prstGeom>
                <a:noFill/>
                <a:ln w="9525" algn="ctr">
                  <a:noFill/>
                  <a:round/>
                  <a:headEnd/>
                  <a:tailEnd/>
                </a:ln>
                <a:effectLst/>
              </p:spPr>
              <p:txBody>
                <a:bodyPr wrap="none" anchor="ctr">
                  <a:spAutoFit/>
                </a:bodyPr>
                <a:lstStyle/>
                <a:p>
                  <a:pPr>
                    <a:lnSpc>
                      <a:spcPct val="85000"/>
                    </a:lnSpc>
                  </a:pPr>
                  <a:r>
                    <a:rPr lang="en-US" sz="1836" dirty="0">
                      <a:latin typeface="Segoe UI" pitchFamily="34" charset="0"/>
                      <a:cs typeface="Segoe UI" pitchFamily="34" charset="0"/>
                    </a:rPr>
                    <a:t>Namespace</a:t>
                  </a:r>
                </a:p>
              </p:txBody>
            </p:sp>
            <p:sp>
              <p:nvSpPr>
                <p:cNvPr id="35" name="Rectangle 34"/>
                <p:cNvSpPr>
                  <a:spLocks noChangeArrowheads="1"/>
                </p:cNvSpPr>
                <p:nvPr/>
              </p:nvSpPr>
              <p:spPr bwMode="auto">
                <a:xfrm>
                  <a:off x="5857447" y="2156024"/>
                  <a:ext cx="2941343" cy="382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pPr algn="l"/>
                  <a:r>
                    <a:rPr lang="en-US" sz="1836" dirty="0">
                      <a:latin typeface="Segoe UI" pitchFamily="34" charset="0"/>
                      <a:cs typeface="Segoe UI" pitchFamily="34" charset="0"/>
                    </a:rPr>
                    <a:t>\\Contoso.com\Marketing</a:t>
                  </a:r>
                </a:p>
              </p:txBody>
            </p:sp>
            <p:sp>
              <p:nvSpPr>
                <p:cNvPr id="37" name="Rectangle 36"/>
                <p:cNvSpPr>
                  <a:spLocks noChangeArrowheads="1"/>
                </p:cNvSpPr>
                <p:nvPr/>
              </p:nvSpPr>
              <p:spPr bwMode="auto">
                <a:xfrm>
                  <a:off x="5904858" y="3828187"/>
                  <a:ext cx="3054413" cy="382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pPr algn="l"/>
                  <a:r>
                    <a:rPr lang="en-US" sz="1836" dirty="0">
                      <a:latin typeface="Segoe UI" pitchFamily="34" charset="0"/>
                      <a:cs typeface="Segoe UI" pitchFamily="34" charset="0"/>
                    </a:rPr>
                    <a:t>\\LON-SRV-01\ProjectDocs</a:t>
                  </a:r>
                </a:p>
              </p:txBody>
            </p:sp>
            <p:sp>
              <p:nvSpPr>
                <p:cNvPr id="38" name="Rectangle 37"/>
                <p:cNvSpPr>
                  <a:spLocks noChangeArrowheads="1"/>
                </p:cNvSpPr>
                <p:nvPr/>
              </p:nvSpPr>
              <p:spPr bwMode="auto">
                <a:xfrm>
                  <a:off x="5902141" y="2976534"/>
                  <a:ext cx="3044277" cy="382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pPr algn="l"/>
                  <a:r>
                    <a:rPr lang="en-US" sz="1836" dirty="0">
                      <a:latin typeface="Segoe UI" pitchFamily="34" charset="0"/>
                      <a:cs typeface="Segoe UI" pitchFamily="34" charset="0"/>
                    </a:rPr>
                    <a:t>\\NYC-SRV-01\ProjectDocs</a:t>
                  </a:r>
                </a:p>
              </p:txBody>
            </p:sp>
            <p:sp>
              <p:nvSpPr>
                <p:cNvPr id="39" name="AutoShape 44"/>
                <p:cNvSpPr>
                  <a:spLocks noChangeArrowheads="1"/>
                </p:cNvSpPr>
                <p:nvPr/>
              </p:nvSpPr>
              <p:spPr bwMode="auto">
                <a:xfrm>
                  <a:off x="1330443" y="4493302"/>
                  <a:ext cx="984376" cy="583668"/>
                </a:xfrm>
                <a:prstGeom prst="roundRect">
                  <a:avLst>
                    <a:gd name="adj" fmla="val 4167"/>
                  </a:avLst>
                </a:prstGeom>
                <a:noFill/>
                <a:ln w="9525" algn="ctr">
                  <a:noFill/>
                  <a:round/>
                  <a:headEnd/>
                  <a:tailEnd/>
                </a:ln>
                <a:effectLst/>
              </p:spPr>
              <p:txBody>
                <a:bodyPr wrap="none" anchor="ctr">
                  <a:spAutoFit/>
                </a:bodyPr>
                <a:lstStyle/>
                <a:p>
                  <a:pPr>
                    <a:lnSpc>
                      <a:spcPct val="85000"/>
                    </a:lnSpc>
                  </a:pPr>
                  <a:r>
                    <a:rPr lang="en-US" sz="1836" dirty="0">
                      <a:latin typeface="Segoe UI" pitchFamily="34" charset="0"/>
                      <a:cs typeface="Segoe UI" pitchFamily="34" charset="0"/>
                    </a:rPr>
                    <a:t>User in </a:t>
                  </a:r>
                </a:p>
                <a:p>
                  <a:pPr>
                    <a:lnSpc>
                      <a:spcPct val="85000"/>
                    </a:lnSpc>
                  </a:pPr>
                  <a:r>
                    <a:rPr lang="en-US" sz="1836" dirty="0">
                      <a:latin typeface="Segoe UI" pitchFamily="34" charset="0"/>
                      <a:cs typeface="Segoe UI" pitchFamily="34" charset="0"/>
                    </a:rPr>
                    <a:t>London</a:t>
                  </a:r>
                </a:p>
              </p:txBody>
            </p:sp>
            <p:sp>
              <p:nvSpPr>
                <p:cNvPr id="40" name="AutoShape 45"/>
                <p:cNvSpPr>
                  <a:spLocks noChangeArrowheads="1"/>
                </p:cNvSpPr>
                <p:nvPr/>
              </p:nvSpPr>
              <p:spPr bwMode="auto">
                <a:xfrm>
                  <a:off x="10186329" y="1305857"/>
                  <a:ext cx="1432831" cy="583668"/>
                </a:xfrm>
                <a:prstGeom prst="roundRect">
                  <a:avLst>
                    <a:gd name="adj" fmla="val 4167"/>
                  </a:avLst>
                </a:prstGeom>
                <a:noFill/>
                <a:ln w="9525" algn="ctr">
                  <a:noFill/>
                  <a:round/>
                  <a:headEnd/>
                  <a:tailEnd/>
                </a:ln>
                <a:effectLst/>
              </p:spPr>
              <p:txBody>
                <a:bodyPr wrap="none" anchor="ctr">
                  <a:spAutoFit/>
                </a:bodyPr>
                <a:lstStyle/>
                <a:p>
                  <a:pPr>
                    <a:lnSpc>
                      <a:spcPct val="85000"/>
                    </a:lnSpc>
                  </a:pPr>
                  <a:r>
                    <a:rPr lang="en-US" sz="1836" dirty="0">
                      <a:latin typeface="Segoe UI" pitchFamily="34" charset="0"/>
                      <a:cs typeface="Segoe UI" pitchFamily="34" charset="0"/>
                    </a:rPr>
                    <a:t>Server </a:t>
                  </a:r>
                </a:p>
                <a:p>
                  <a:pPr>
                    <a:lnSpc>
                      <a:spcPct val="85000"/>
                    </a:lnSpc>
                  </a:pPr>
                  <a:r>
                    <a:rPr lang="en-US" sz="1836" dirty="0">
                      <a:latin typeface="Segoe UI" pitchFamily="34" charset="0"/>
                      <a:cs typeface="Segoe UI" pitchFamily="34" charset="0"/>
                    </a:rPr>
                    <a:t>in New York</a:t>
                  </a:r>
                </a:p>
              </p:txBody>
            </p:sp>
            <p:sp>
              <p:nvSpPr>
                <p:cNvPr id="44" name="Rectangle 43"/>
                <p:cNvSpPr>
                  <a:spLocks noChangeArrowheads="1"/>
                </p:cNvSpPr>
                <p:nvPr/>
              </p:nvSpPr>
              <p:spPr bwMode="auto">
                <a:xfrm>
                  <a:off x="3572674" y="3245740"/>
                  <a:ext cx="922881" cy="65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r>
                    <a:rPr lang="en-US" sz="1836" dirty="0">
                      <a:latin typeface="Segoe UI" pitchFamily="34" charset="0"/>
                      <a:cs typeface="Segoe UI" pitchFamily="34" charset="0"/>
                    </a:rPr>
                    <a:t>Folder</a:t>
                  </a:r>
                </a:p>
                <a:p>
                  <a:r>
                    <a:rPr lang="en-US" sz="1836" dirty="0">
                      <a:latin typeface="Segoe UI" pitchFamily="34" charset="0"/>
                      <a:cs typeface="Segoe UI" pitchFamily="34" charset="0"/>
                    </a:rPr>
                    <a:t>Targets</a:t>
                  </a:r>
                </a:p>
              </p:txBody>
            </p:sp>
            <p:grpSp>
              <p:nvGrpSpPr>
                <p:cNvPr id="45" name="Group 44"/>
                <p:cNvGrpSpPr>
                  <a:grpSpLocks/>
                </p:cNvGrpSpPr>
                <p:nvPr/>
              </p:nvGrpSpPr>
              <p:grpSpPr bwMode="auto">
                <a:xfrm>
                  <a:off x="4341698" y="3241443"/>
                  <a:ext cx="1253186" cy="612020"/>
                  <a:chOff x="1721" y="2011"/>
                  <a:chExt cx="774" cy="378"/>
                </a:xfrm>
              </p:grpSpPr>
              <p:sp>
                <p:nvSpPr>
                  <p:cNvPr id="46" name="Line 51"/>
                  <p:cNvSpPr>
                    <a:spLocks noChangeShapeType="1"/>
                  </p:cNvSpPr>
                  <p:nvPr/>
                </p:nvSpPr>
                <p:spPr bwMode="auto">
                  <a:xfrm>
                    <a:off x="1721" y="2201"/>
                    <a:ext cx="3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grpSp>
                <p:nvGrpSpPr>
                  <p:cNvPr id="47" name="Group 46"/>
                  <p:cNvGrpSpPr>
                    <a:grpSpLocks/>
                  </p:cNvGrpSpPr>
                  <p:nvPr/>
                </p:nvGrpSpPr>
                <p:grpSpPr bwMode="auto">
                  <a:xfrm>
                    <a:off x="2092" y="2011"/>
                    <a:ext cx="403" cy="378"/>
                    <a:chOff x="2092" y="1993"/>
                    <a:chExt cx="403" cy="378"/>
                  </a:xfrm>
                </p:grpSpPr>
                <p:sp>
                  <p:nvSpPr>
                    <p:cNvPr id="48" name="Line 53"/>
                    <p:cNvSpPr>
                      <a:spLocks noChangeShapeType="1"/>
                    </p:cNvSpPr>
                    <p:nvPr/>
                  </p:nvSpPr>
                  <p:spPr bwMode="auto">
                    <a:xfrm>
                      <a:off x="2096" y="2368"/>
                      <a:ext cx="399"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sp>
                  <p:nvSpPr>
                    <p:cNvPr id="49" name="Line 54"/>
                    <p:cNvSpPr>
                      <a:spLocks noChangeShapeType="1"/>
                    </p:cNvSpPr>
                    <p:nvPr/>
                  </p:nvSpPr>
                  <p:spPr bwMode="auto">
                    <a:xfrm>
                      <a:off x="2092" y="1993"/>
                      <a:ext cx="403"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sp>
                  <p:nvSpPr>
                    <p:cNvPr id="50" name="Line 55"/>
                    <p:cNvSpPr>
                      <a:spLocks noChangeShapeType="1"/>
                    </p:cNvSpPr>
                    <p:nvPr/>
                  </p:nvSpPr>
                  <p:spPr bwMode="auto">
                    <a:xfrm rot="5400000">
                      <a:off x="1908" y="2183"/>
                      <a:ext cx="3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836" dirty="0">
                        <a:latin typeface="Segoe UI" pitchFamily="34" charset="0"/>
                        <a:cs typeface="Segoe UI" pitchFamily="34" charset="0"/>
                      </a:endParaRPr>
                    </a:p>
                  </p:txBody>
                </p:sp>
              </p:grpSp>
            </p:grpSp>
            <p:grpSp>
              <p:nvGrpSpPr>
                <p:cNvPr id="61" name="Group 83" descr="This is the second frame of the build slide. This shows that the namespace server sends the client computer a referral that contains a list of servers that host the shared folders (called folder targets) associated with the folder. &#10;" hidden="1"/>
                <p:cNvGrpSpPr>
                  <a:grpSpLocks/>
                </p:cNvGrpSpPr>
                <p:nvPr/>
              </p:nvGrpSpPr>
              <p:grpSpPr bwMode="auto">
                <a:xfrm>
                  <a:off x="5628540" y="2965914"/>
                  <a:ext cx="327059" cy="945556"/>
                  <a:chOff x="2503" y="1871"/>
                  <a:chExt cx="202" cy="584"/>
                </a:xfrm>
                <a:solidFill>
                  <a:schemeClr val="tx1"/>
                </a:solidFill>
              </p:grpSpPr>
              <p:grpSp>
                <p:nvGrpSpPr>
                  <p:cNvPr id="62" name="Group 78"/>
                  <p:cNvGrpSpPr>
                    <a:grpSpLocks/>
                  </p:cNvGrpSpPr>
                  <p:nvPr/>
                </p:nvGrpSpPr>
                <p:grpSpPr bwMode="auto">
                  <a:xfrm>
                    <a:off x="2503" y="1871"/>
                    <a:ext cx="202" cy="202"/>
                    <a:chOff x="1955" y="2548"/>
                    <a:chExt cx="288" cy="288"/>
                  </a:xfrm>
                  <a:grpFill/>
                </p:grpSpPr>
                <p:sp>
                  <p:nvSpPr>
                    <p:cNvPr id="67" name="Oval 74"/>
                    <p:cNvSpPr>
                      <a:spLocks noChangeArrowheads="1"/>
                    </p:cNvSpPr>
                    <p:nvPr/>
                  </p:nvSpPr>
                  <p:spPr bwMode="auto">
                    <a:xfrm>
                      <a:off x="1955" y="2548"/>
                      <a:ext cx="288" cy="288"/>
                    </a:xfrm>
                    <a:prstGeom prst="ellipse">
                      <a:avLst/>
                    </a:prstGeom>
                    <a:grp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36" dirty="0">
                        <a:latin typeface="Segoe UI" pitchFamily="34" charset="0"/>
                        <a:cs typeface="Segoe UI" pitchFamily="34" charset="0"/>
                      </a:endParaRPr>
                    </a:p>
                  </p:txBody>
                </p:sp>
                <p:sp>
                  <p:nvSpPr>
                    <p:cNvPr id="68" name="Oval 63"/>
                    <p:cNvSpPr>
                      <a:spLocks noChangeArrowheads="1"/>
                    </p:cNvSpPr>
                    <p:nvPr/>
                  </p:nvSpPr>
                  <p:spPr bwMode="auto">
                    <a:xfrm>
                      <a:off x="1998" y="2591"/>
                      <a:ext cx="202" cy="202"/>
                    </a:xfrm>
                    <a:prstGeom prst="ellipse">
                      <a:avLst/>
                    </a:prstGeom>
                    <a:grp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36" dirty="0">
                        <a:latin typeface="Segoe UI" pitchFamily="34" charset="0"/>
                        <a:cs typeface="Segoe UI" pitchFamily="34" charset="0"/>
                      </a:endParaRPr>
                    </a:p>
                  </p:txBody>
                </p:sp>
                <p:sp>
                  <p:nvSpPr>
                    <p:cNvPr id="69" name="Oval 64"/>
                    <p:cNvSpPr>
                      <a:spLocks noChangeArrowheads="1"/>
                    </p:cNvSpPr>
                    <p:nvPr/>
                  </p:nvSpPr>
                  <p:spPr bwMode="auto">
                    <a:xfrm>
                      <a:off x="2049" y="2642"/>
                      <a:ext cx="100" cy="100"/>
                    </a:xfrm>
                    <a:prstGeom prst="ellipse">
                      <a:avLst/>
                    </a:prstGeom>
                    <a:grp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36" dirty="0">
                        <a:latin typeface="Segoe UI" pitchFamily="34" charset="0"/>
                        <a:cs typeface="Segoe UI" pitchFamily="34" charset="0"/>
                      </a:endParaRPr>
                    </a:p>
                  </p:txBody>
                </p:sp>
              </p:grpSp>
              <p:grpSp>
                <p:nvGrpSpPr>
                  <p:cNvPr id="63" name="Group 79"/>
                  <p:cNvGrpSpPr>
                    <a:grpSpLocks/>
                  </p:cNvGrpSpPr>
                  <p:nvPr/>
                </p:nvGrpSpPr>
                <p:grpSpPr bwMode="auto">
                  <a:xfrm>
                    <a:off x="2503" y="2253"/>
                    <a:ext cx="202" cy="202"/>
                    <a:chOff x="1955" y="2548"/>
                    <a:chExt cx="288" cy="288"/>
                  </a:xfrm>
                  <a:grpFill/>
                </p:grpSpPr>
                <p:sp>
                  <p:nvSpPr>
                    <p:cNvPr id="64" name="Oval 80"/>
                    <p:cNvSpPr>
                      <a:spLocks noChangeArrowheads="1"/>
                    </p:cNvSpPr>
                    <p:nvPr/>
                  </p:nvSpPr>
                  <p:spPr bwMode="auto">
                    <a:xfrm>
                      <a:off x="1955" y="2548"/>
                      <a:ext cx="288" cy="288"/>
                    </a:xfrm>
                    <a:prstGeom prst="ellipse">
                      <a:avLst/>
                    </a:prstGeom>
                    <a:grp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36" dirty="0">
                        <a:latin typeface="Segoe UI" pitchFamily="34" charset="0"/>
                        <a:cs typeface="Segoe UI" pitchFamily="34" charset="0"/>
                      </a:endParaRPr>
                    </a:p>
                  </p:txBody>
                </p:sp>
                <p:sp>
                  <p:nvSpPr>
                    <p:cNvPr id="65" name="Oval 81"/>
                    <p:cNvSpPr>
                      <a:spLocks noChangeArrowheads="1"/>
                    </p:cNvSpPr>
                    <p:nvPr/>
                  </p:nvSpPr>
                  <p:spPr bwMode="auto">
                    <a:xfrm>
                      <a:off x="1998" y="2591"/>
                      <a:ext cx="202" cy="202"/>
                    </a:xfrm>
                    <a:prstGeom prst="ellipse">
                      <a:avLst/>
                    </a:prstGeom>
                    <a:grp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36" dirty="0">
                        <a:latin typeface="Segoe UI" pitchFamily="34" charset="0"/>
                        <a:cs typeface="Segoe UI" pitchFamily="34" charset="0"/>
                      </a:endParaRPr>
                    </a:p>
                  </p:txBody>
                </p:sp>
                <p:sp>
                  <p:nvSpPr>
                    <p:cNvPr id="66" name="Oval 82"/>
                    <p:cNvSpPr>
                      <a:spLocks noChangeArrowheads="1"/>
                    </p:cNvSpPr>
                    <p:nvPr/>
                  </p:nvSpPr>
                  <p:spPr bwMode="auto">
                    <a:xfrm>
                      <a:off x="2049" y="2642"/>
                      <a:ext cx="100" cy="100"/>
                    </a:xfrm>
                    <a:prstGeom prst="ellipse">
                      <a:avLst/>
                    </a:prstGeom>
                    <a:grp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36" dirty="0">
                        <a:latin typeface="Segoe UI" pitchFamily="34" charset="0"/>
                        <a:cs typeface="Segoe UI" pitchFamily="34" charset="0"/>
                      </a:endParaRPr>
                    </a:p>
                  </p:txBody>
                </p:sp>
              </p:grpSp>
            </p:grpSp>
            <p:pic>
              <p:nvPicPr>
                <p:cNvPr id="56" name="Picture 55" hidden="1">
                  <a:extLst>
                    <a:ext uri="{FF2B5EF4-FFF2-40B4-BE49-F238E27FC236}">
                      <a16:creationId xmlns:a16="http://schemas.microsoft.com/office/drawing/2014/main" id="{FBC6CF15-CEAA-4DB6-9BD5-91BE6228404E}"/>
                    </a:ext>
                  </a:extLst>
                </p:cNvPr>
                <p:cNvPicPr>
                  <a:picLocks noChangeAspect="1"/>
                </p:cNvPicPr>
                <p:nvPr/>
              </p:nvPicPr>
              <p:blipFill>
                <a:blip r:embed="rId5"/>
                <a:stretch>
                  <a:fillRect/>
                </a:stretch>
              </p:blipFill>
              <p:spPr>
                <a:xfrm>
                  <a:off x="10135956" y="3548546"/>
                  <a:ext cx="567197" cy="1086215"/>
                </a:xfrm>
                <a:prstGeom prst="rect">
                  <a:avLst/>
                </a:prstGeom>
              </p:spPr>
            </p:pic>
            <p:pic>
              <p:nvPicPr>
                <p:cNvPr id="58" name="Picture 57" hidden="1">
                  <a:extLst>
                    <a:ext uri="{FF2B5EF4-FFF2-40B4-BE49-F238E27FC236}">
                      <a16:creationId xmlns:a16="http://schemas.microsoft.com/office/drawing/2014/main" id="{5AE989CE-DCAB-432C-9801-E93EFE7D163B}"/>
                    </a:ext>
                  </a:extLst>
                </p:cNvPr>
                <p:cNvPicPr>
                  <a:picLocks noChangeAspect="1"/>
                </p:cNvPicPr>
                <p:nvPr/>
              </p:nvPicPr>
              <p:blipFill>
                <a:blip r:embed="rId6"/>
                <a:stretch>
                  <a:fillRect/>
                </a:stretch>
              </p:blipFill>
              <p:spPr>
                <a:xfrm>
                  <a:off x="10154288" y="1218383"/>
                  <a:ext cx="565828" cy="1088131"/>
                </a:xfrm>
                <a:prstGeom prst="rect">
                  <a:avLst/>
                </a:prstGeom>
              </p:spPr>
            </p:pic>
            <p:pic>
              <p:nvPicPr>
                <p:cNvPr id="59" name="Picture 58" hidden="1">
                  <a:extLst>
                    <a:ext uri="{FF2B5EF4-FFF2-40B4-BE49-F238E27FC236}">
                      <a16:creationId xmlns:a16="http://schemas.microsoft.com/office/drawing/2014/main" id="{F666B301-EFFA-4055-B633-42C1128CA08E}"/>
                    </a:ext>
                  </a:extLst>
                </p:cNvPr>
                <p:cNvPicPr>
                  <a:picLocks noChangeAspect="1"/>
                </p:cNvPicPr>
                <p:nvPr/>
              </p:nvPicPr>
              <p:blipFill>
                <a:blip r:embed="rId7"/>
                <a:stretch>
                  <a:fillRect/>
                </a:stretch>
              </p:blipFill>
              <p:spPr>
                <a:xfrm>
                  <a:off x="9552982" y="3907188"/>
                  <a:ext cx="341984" cy="391727"/>
                </a:xfrm>
                <a:prstGeom prst="rect">
                  <a:avLst/>
                </a:prstGeom>
              </p:spPr>
            </p:pic>
            <p:pic>
              <p:nvPicPr>
                <p:cNvPr id="60" name="Picture 59" hidden="1">
                  <a:extLst>
                    <a:ext uri="{FF2B5EF4-FFF2-40B4-BE49-F238E27FC236}">
                      <a16:creationId xmlns:a16="http://schemas.microsoft.com/office/drawing/2014/main" id="{ADA132E9-DBF9-4CF5-BA6B-80063F8BD0B1}"/>
                    </a:ext>
                  </a:extLst>
                </p:cNvPr>
                <p:cNvPicPr>
                  <a:picLocks noChangeAspect="1"/>
                </p:cNvPicPr>
                <p:nvPr/>
              </p:nvPicPr>
              <p:blipFill>
                <a:blip r:embed="rId7"/>
                <a:stretch>
                  <a:fillRect/>
                </a:stretch>
              </p:blipFill>
              <p:spPr>
                <a:xfrm>
                  <a:off x="9537577" y="1583194"/>
                  <a:ext cx="341984" cy="391727"/>
                </a:xfrm>
                <a:prstGeom prst="rect">
                  <a:avLst/>
                </a:prstGeom>
              </p:spPr>
            </p:pic>
          </p:grpSp>
          <p:sp>
            <p:nvSpPr>
              <p:cNvPr id="71" name="server" title="Icon of a server tower">
                <a:extLst>
                  <a:ext uri="{FF2B5EF4-FFF2-40B4-BE49-F238E27FC236}">
                    <a16:creationId xmlns:a16="http://schemas.microsoft.com/office/drawing/2014/main" id="{174621ED-2199-4D70-A23F-2004A768E242}"/>
                  </a:ext>
                </a:extLst>
              </p:cNvPr>
              <p:cNvSpPr>
                <a:spLocks noChangeAspect="1" noEditPoints="1"/>
              </p:cNvSpPr>
              <p:nvPr/>
            </p:nvSpPr>
            <p:spPr bwMode="auto">
              <a:xfrm>
                <a:off x="9078829" y="4103332"/>
                <a:ext cx="484128" cy="919539"/>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73" name="server" title="Icon of a server tower">
                <a:extLst>
                  <a:ext uri="{FF2B5EF4-FFF2-40B4-BE49-F238E27FC236}">
                    <a16:creationId xmlns:a16="http://schemas.microsoft.com/office/drawing/2014/main" id="{05F9561E-B657-4B31-B9E6-7B0A9761C312}"/>
                  </a:ext>
                </a:extLst>
              </p:cNvPr>
              <p:cNvSpPr>
                <a:spLocks noChangeAspect="1" noEditPoints="1"/>
              </p:cNvSpPr>
              <p:nvPr/>
            </p:nvSpPr>
            <p:spPr bwMode="auto">
              <a:xfrm>
                <a:off x="4225557" y="1917364"/>
                <a:ext cx="490638" cy="931904"/>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2" name="Oval 11">
                <a:extLst>
                  <a:ext uri="{FF2B5EF4-FFF2-40B4-BE49-F238E27FC236}">
                    <a16:creationId xmlns:a16="http://schemas.microsoft.com/office/drawing/2014/main" id="{02EDA759-1E68-4397-851D-BED73BE23D8A}"/>
                  </a:ext>
                </a:extLst>
              </p:cNvPr>
              <p:cNvSpPr/>
              <p:nvPr/>
            </p:nvSpPr>
            <p:spPr bwMode="auto">
              <a:xfrm>
                <a:off x="5397903" y="4307116"/>
                <a:ext cx="369577" cy="35567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Oval 80">
                <a:extLst>
                  <a:ext uri="{FF2B5EF4-FFF2-40B4-BE49-F238E27FC236}">
                    <a16:creationId xmlns:a16="http://schemas.microsoft.com/office/drawing/2014/main" id="{5E30F7F4-99B4-4600-A153-52AFDBB1D0FB}"/>
                  </a:ext>
                </a:extLst>
              </p:cNvPr>
              <p:cNvSpPr/>
              <p:nvPr/>
            </p:nvSpPr>
            <p:spPr bwMode="auto">
              <a:xfrm>
                <a:off x="5418306" y="3437923"/>
                <a:ext cx="369577" cy="35567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server" title="Icon of a server tower">
                <a:extLst>
                  <a:ext uri="{FF2B5EF4-FFF2-40B4-BE49-F238E27FC236}">
                    <a16:creationId xmlns:a16="http://schemas.microsoft.com/office/drawing/2014/main" id="{5506EC97-DA0A-4AD2-A0F5-97634F0C5F9A}"/>
                  </a:ext>
                </a:extLst>
              </p:cNvPr>
              <p:cNvSpPr>
                <a:spLocks noChangeAspect="1" noEditPoints="1"/>
              </p:cNvSpPr>
              <p:nvPr/>
            </p:nvSpPr>
            <p:spPr bwMode="auto">
              <a:xfrm>
                <a:off x="9128052" y="1125296"/>
                <a:ext cx="467402" cy="88777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nvGrpSpPr>
              <p:cNvPr id="17" name="files">
                <a:extLst>
                  <a:ext uri="{FF2B5EF4-FFF2-40B4-BE49-F238E27FC236}">
                    <a16:creationId xmlns:a16="http://schemas.microsoft.com/office/drawing/2014/main" id="{18BCB791-9517-4311-AABA-A3B78ED6F078}"/>
                  </a:ext>
                </a:extLst>
              </p:cNvPr>
              <p:cNvGrpSpPr/>
              <p:nvPr/>
            </p:nvGrpSpPr>
            <p:grpSpPr>
              <a:xfrm>
                <a:off x="9404632" y="1646992"/>
                <a:ext cx="557097" cy="670445"/>
                <a:chOff x="9453417" y="1825082"/>
                <a:chExt cx="557097" cy="670445"/>
              </a:xfrm>
            </p:grpSpPr>
            <p:sp>
              <p:nvSpPr>
                <p:cNvPr id="16" name="Rectangle 15">
                  <a:extLst>
                    <a:ext uri="{FF2B5EF4-FFF2-40B4-BE49-F238E27FC236}">
                      <a16:creationId xmlns:a16="http://schemas.microsoft.com/office/drawing/2014/main" id="{54278F3E-67A8-45E0-930B-AE14ED8D01D2}"/>
                    </a:ext>
                  </a:extLst>
                </p:cNvPr>
                <p:cNvSpPr/>
                <p:nvPr/>
              </p:nvSpPr>
              <p:spPr bwMode="auto">
                <a:xfrm>
                  <a:off x="9453417" y="1825082"/>
                  <a:ext cx="550815" cy="6704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3" name="CRMArticles_EFF5" title="Icon of two documents stacked together with writing on them">
                  <a:extLst>
                    <a:ext uri="{FF2B5EF4-FFF2-40B4-BE49-F238E27FC236}">
                      <a16:creationId xmlns:a16="http://schemas.microsoft.com/office/drawing/2014/main" id="{84C66DD4-DAE3-456E-A3DE-508382D74BA8}"/>
                    </a:ext>
                  </a:extLst>
                </p:cNvPr>
                <p:cNvSpPr>
                  <a:spLocks noChangeAspect="1" noEditPoints="1"/>
                </p:cNvSpPr>
                <p:nvPr/>
              </p:nvSpPr>
              <p:spPr bwMode="auto">
                <a:xfrm>
                  <a:off x="9453417" y="1825082"/>
                  <a:ext cx="557097" cy="64308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solidFill>
                  <a:schemeClr val="bg1"/>
                </a:solid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files">
                <a:extLst>
                  <a:ext uri="{FF2B5EF4-FFF2-40B4-BE49-F238E27FC236}">
                    <a16:creationId xmlns:a16="http://schemas.microsoft.com/office/drawing/2014/main" id="{0B5C9DC7-C52E-477F-9B13-24EE873B3A81}"/>
                  </a:ext>
                </a:extLst>
              </p:cNvPr>
              <p:cNvGrpSpPr/>
              <p:nvPr/>
            </p:nvGrpSpPr>
            <p:grpSpPr>
              <a:xfrm>
                <a:off x="9348873" y="4636518"/>
                <a:ext cx="557097" cy="670445"/>
                <a:chOff x="9453417" y="1825082"/>
                <a:chExt cx="557097" cy="670445"/>
              </a:xfrm>
            </p:grpSpPr>
            <p:sp>
              <p:nvSpPr>
                <p:cNvPr id="85" name="Rectangle 84">
                  <a:extLst>
                    <a:ext uri="{FF2B5EF4-FFF2-40B4-BE49-F238E27FC236}">
                      <a16:creationId xmlns:a16="http://schemas.microsoft.com/office/drawing/2014/main" id="{0F41A520-7070-406B-8F06-9D147E7242FF}"/>
                    </a:ext>
                  </a:extLst>
                </p:cNvPr>
                <p:cNvSpPr/>
                <p:nvPr/>
              </p:nvSpPr>
              <p:spPr bwMode="auto">
                <a:xfrm>
                  <a:off x="9453417" y="1825082"/>
                  <a:ext cx="550815" cy="6704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CRMArticles_EFF5" title="Icon of two documents stacked together with writing on them">
                  <a:extLst>
                    <a:ext uri="{FF2B5EF4-FFF2-40B4-BE49-F238E27FC236}">
                      <a16:creationId xmlns:a16="http://schemas.microsoft.com/office/drawing/2014/main" id="{0352BD2B-4DD2-44BD-969E-79EF0D2A93A2}"/>
                    </a:ext>
                  </a:extLst>
                </p:cNvPr>
                <p:cNvSpPr>
                  <a:spLocks noChangeAspect="1" noEditPoints="1"/>
                </p:cNvSpPr>
                <p:nvPr/>
              </p:nvSpPr>
              <p:spPr bwMode="auto">
                <a:xfrm>
                  <a:off x="9453417" y="1825082"/>
                  <a:ext cx="557097" cy="64308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solidFill>
                  <a:schemeClr val="bg1"/>
                </a:solidFill>
                <a:ln w="158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pic>
          <p:nvPicPr>
            <p:cNvPr id="89" name="files in folder">
              <a:extLst>
                <a:ext uri="{FF2B5EF4-FFF2-40B4-BE49-F238E27FC236}">
                  <a16:creationId xmlns:a16="http://schemas.microsoft.com/office/drawing/2014/main" id="{E12987C9-4CE2-4FE9-AF1A-781C593BD17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5058" y="2874940"/>
              <a:ext cx="671693" cy="768124"/>
            </a:xfrm>
            <a:prstGeom prst="rect">
              <a:avLst/>
            </a:prstGeom>
          </p:spPr>
        </p:pic>
        <p:pic>
          <p:nvPicPr>
            <p:cNvPr id="91" name="files in folder">
              <a:extLst>
                <a:ext uri="{FF2B5EF4-FFF2-40B4-BE49-F238E27FC236}">
                  <a16:creationId xmlns:a16="http://schemas.microsoft.com/office/drawing/2014/main" id="{B51666AD-EC63-428E-9A3E-3486F35E404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5058" y="3828331"/>
              <a:ext cx="671693" cy="768124"/>
            </a:xfrm>
            <a:prstGeom prst="rect">
              <a:avLst/>
            </a:prstGeom>
          </p:spPr>
        </p:pic>
        <p:sp>
          <p:nvSpPr>
            <p:cNvPr id="92" name="target_2" title="Icon of a target with an arrow hitting the bullseye">
              <a:extLst>
                <a:ext uri="{FF2B5EF4-FFF2-40B4-BE49-F238E27FC236}">
                  <a16:creationId xmlns:a16="http://schemas.microsoft.com/office/drawing/2014/main" id="{E2BBB75E-07BA-4ACA-A985-4808C4A4BBEA}"/>
                </a:ext>
              </a:extLst>
            </p:cNvPr>
            <p:cNvSpPr>
              <a:spLocks noChangeAspect="1" noEditPoints="1"/>
            </p:cNvSpPr>
            <p:nvPr/>
          </p:nvSpPr>
          <p:spPr bwMode="auto">
            <a:xfrm>
              <a:off x="6172344" y="4370111"/>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solidFill>
              <a:schemeClr val="bg1"/>
            </a:solidFill>
            <a:ln w="15875" cap="flat">
              <a:solidFill>
                <a:srgbClr val="C00000"/>
              </a:solidFill>
              <a:prstDash val="soli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93" name="target_2" title="Icon of a target with an arrow hitting the bullseye">
              <a:extLst>
                <a:ext uri="{FF2B5EF4-FFF2-40B4-BE49-F238E27FC236}">
                  <a16:creationId xmlns:a16="http://schemas.microsoft.com/office/drawing/2014/main" id="{3884D25A-B4EF-4169-9621-7E8E15BA0B19}"/>
                </a:ext>
              </a:extLst>
            </p:cNvPr>
            <p:cNvSpPr>
              <a:spLocks noChangeAspect="1" noEditPoints="1"/>
            </p:cNvSpPr>
            <p:nvPr/>
          </p:nvSpPr>
          <p:spPr bwMode="auto">
            <a:xfrm>
              <a:off x="6192747" y="3500918"/>
              <a:ext cx="367224" cy="36576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solidFill>
              <a:schemeClr val="bg1"/>
            </a:solidFill>
            <a:ln w="15875" cap="flat">
              <a:solidFill>
                <a:srgbClr val="C00000"/>
              </a:solidFill>
              <a:prstDash val="soli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17427038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 DFS replication</a:t>
            </a:r>
          </a:p>
        </p:txBody>
      </p:sp>
      <p:sp>
        <p:nvSpPr>
          <p:cNvPr id="3" name="Content Placeholder 2">
            <a:extLst>
              <a:ext uri="{FF2B5EF4-FFF2-40B4-BE49-F238E27FC236}">
                <a16:creationId xmlns:a16="http://schemas.microsoft.com/office/drawing/2014/main" id="{D1B9B8F8-081F-456A-BC02-6FEE41EE73BB}"/>
              </a:ext>
            </a:extLst>
          </p:cNvPr>
          <p:cNvSpPr>
            <a:spLocks noGrp="1"/>
          </p:cNvSpPr>
          <p:nvPr>
            <p:ph sz="quarter" idx="10"/>
          </p:nvPr>
        </p:nvSpPr>
        <p:spPr/>
        <p:txBody>
          <a:bodyPr/>
          <a:lstStyle/>
          <a:p>
            <a:pPr lvl="1"/>
            <a:r>
              <a:rPr lang="en-US" kern="0" dirty="0"/>
              <a:t>When you implement DFSR, it then:</a:t>
            </a:r>
          </a:p>
          <a:p>
            <a:pPr lvl="2"/>
            <a:r>
              <a:rPr lang="en-US" kern="0" dirty="0"/>
              <a:t>Uses remote differential compression</a:t>
            </a:r>
          </a:p>
          <a:p>
            <a:pPr lvl="2"/>
            <a:r>
              <a:rPr lang="en-US" kern="0" dirty="0"/>
              <a:t>Uses a staging folder to stage a file before sending or receiving the file</a:t>
            </a:r>
          </a:p>
          <a:p>
            <a:pPr lvl="2"/>
            <a:r>
              <a:rPr lang="en-US" kern="0" dirty="0"/>
              <a:t>Detects changes on the volume by monitoring the USN journal</a:t>
            </a:r>
          </a:p>
          <a:p>
            <a:pPr lvl="2"/>
            <a:r>
              <a:rPr lang="en-US" kern="0" dirty="0"/>
              <a:t>Uses a vector version exchange protocol</a:t>
            </a:r>
          </a:p>
          <a:p>
            <a:pPr lvl="2"/>
            <a:r>
              <a:rPr lang="en-US" kern="0" dirty="0"/>
              <a:t>Recovers from failure </a:t>
            </a:r>
          </a:p>
          <a:p>
            <a:pPr lvl="1"/>
            <a:r>
              <a:rPr lang="en-US" kern="0" dirty="0"/>
              <a:t>Configure and manage DFSR by using the cmdlets from the DFSR module for Windows PowerShell</a:t>
            </a:r>
          </a:p>
        </p:txBody>
      </p:sp>
    </p:spTree>
    <p:extLst>
      <p:ext uri="{BB962C8B-B14F-4D97-AF65-F5344CB8AC3E}">
        <p14:creationId xmlns:p14="http://schemas.microsoft.com/office/powerpoint/2010/main" val="1374168309"/>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namespaces and replication (1 of 2)</a:t>
            </a:r>
          </a:p>
        </p:txBody>
      </p:sp>
      <p:sp>
        <p:nvSpPr>
          <p:cNvPr id="5" name="Content Placeholder 4">
            <a:extLst>
              <a:ext uri="{FF2B5EF4-FFF2-40B4-BE49-F238E27FC236}">
                <a16:creationId xmlns:a16="http://schemas.microsoft.com/office/drawing/2014/main" id="{2E64FA08-F659-4408-A1AF-AE5F490D4937}"/>
              </a:ext>
            </a:extLst>
          </p:cNvPr>
          <p:cNvSpPr>
            <a:spLocks noGrp="1"/>
          </p:cNvSpPr>
          <p:nvPr>
            <p:ph sz="quarter" idx="10"/>
          </p:nvPr>
        </p:nvSpPr>
        <p:spPr/>
        <p:txBody>
          <a:bodyPr/>
          <a:lstStyle/>
          <a:p>
            <a:pPr lvl="1"/>
            <a:r>
              <a:rPr lang="en-US" kern="0" dirty="0"/>
              <a:t>DFS namespaces can be configured as:</a:t>
            </a:r>
          </a:p>
          <a:p>
            <a:pPr lvl="2"/>
            <a:r>
              <a:rPr lang="en-US" kern="0" dirty="0"/>
              <a:t>Domain-based namespaces</a:t>
            </a:r>
          </a:p>
          <a:p>
            <a:pPr lvl="2"/>
            <a:r>
              <a:rPr lang="en-US" kern="0" dirty="0"/>
              <a:t>Standalone namespaces</a:t>
            </a:r>
          </a:p>
          <a:p>
            <a:endParaRPr lang="en-US" kern="0" dirty="0"/>
          </a:p>
          <a:p>
            <a:pPr lvl="1"/>
            <a:r>
              <a:rPr lang="en-US" kern="0" dirty="0"/>
              <a:t>To configure a namespace for publishing content:</a:t>
            </a:r>
          </a:p>
          <a:p>
            <a:pPr marL="760973" lvl="1" indent="-466298">
              <a:buFont typeface="+mj-lt"/>
              <a:buAutoNum type="arabicPeriod"/>
            </a:pPr>
            <a:r>
              <a:rPr lang="en-US" kern="0" dirty="0"/>
              <a:t>Create a namespace</a:t>
            </a:r>
          </a:p>
          <a:p>
            <a:pPr marL="760973" lvl="1" indent="-466298">
              <a:buFont typeface="+mj-lt"/>
              <a:buAutoNum type="arabicPeriod"/>
            </a:pPr>
            <a:r>
              <a:rPr lang="en-US" kern="0" dirty="0"/>
              <a:t>Create a folder in the namespace</a:t>
            </a:r>
          </a:p>
          <a:p>
            <a:pPr marL="760973" lvl="1" indent="-466298">
              <a:buFont typeface="+mj-lt"/>
              <a:buAutoNum type="arabicPeriod"/>
            </a:pPr>
            <a:r>
              <a:rPr lang="en-US" kern="0" dirty="0"/>
              <a:t>Add folder targets</a:t>
            </a:r>
          </a:p>
          <a:p>
            <a:pPr marL="760973" lvl="1" indent="-466298">
              <a:buFont typeface="+mj-lt"/>
              <a:buAutoNum type="arabicPeriod"/>
            </a:pPr>
            <a:r>
              <a:rPr lang="en-US" kern="0" dirty="0"/>
              <a:t>Set the ordering method for targets in referrals</a:t>
            </a:r>
          </a:p>
          <a:p>
            <a:endParaRPr lang="en-US" sz="2400" kern="0" dirty="0"/>
          </a:p>
          <a:p>
            <a:endParaRPr lang="en-US" sz="2400" dirty="0"/>
          </a:p>
        </p:txBody>
      </p:sp>
    </p:spTree>
    <p:extLst>
      <p:ext uri="{BB962C8B-B14F-4D97-AF65-F5344CB8AC3E}">
        <p14:creationId xmlns:p14="http://schemas.microsoft.com/office/powerpoint/2010/main" val="2334027006"/>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namespaces and replication (2 of 2)</a:t>
            </a:r>
          </a:p>
        </p:txBody>
      </p:sp>
      <p:sp>
        <p:nvSpPr>
          <p:cNvPr id="3" name="Content Placeholder 2">
            <a:extLst>
              <a:ext uri="{FF2B5EF4-FFF2-40B4-BE49-F238E27FC236}">
                <a16:creationId xmlns:a16="http://schemas.microsoft.com/office/drawing/2014/main" id="{CC6F7535-37EA-4786-9468-89DEF772BC39}"/>
              </a:ext>
            </a:extLst>
          </p:cNvPr>
          <p:cNvSpPr>
            <a:spLocks noGrp="1"/>
          </p:cNvSpPr>
          <p:nvPr>
            <p:ph sz="quarter" idx="10"/>
          </p:nvPr>
        </p:nvSpPr>
        <p:spPr/>
        <p:txBody>
          <a:bodyPr/>
          <a:lstStyle/>
          <a:p>
            <a:r>
              <a:rPr lang="en-CA" kern="0" dirty="0"/>
              <a:t>You can optimize DFS by:</a:t>
            </a:r>
          </a:p>
          <a:p>
            <a:pPr lvl="1"/>
            <a:r>
              <a:rPr lang="en-CA" kern="0" dirty="0"/>
              <a:t>Renaming or moving a folder</a:t>
            </a:r>
          </a:p>
          <a:p>
            <a:pPr lvl="1"/>
            <a:r>
              <a:rPr lang="en-CA" kern="0" dirty="0"/>
              <a:t>Disabling referrals to a folder</a:t>
            </a:r>
          </a:p>
          <a:p>
            <a:pPr lvl="1"/>
            <a:r>
              <a:rPr lang="en-CA" kern="0" dirty="0"/>
              <a:t>Specifying referral cache duration</a:t>
            </a:r>
          </a:p>
          <a:p>
            <a:pPr lvl="1"/>
            <a:r>
              <a:rPr lang="en-CA" kern="0" dirty="0"/>
              <a:t>Configuring namespace polling</a:t>
            </a:r>
          </a:p>
          <a:p>
            <a:pPr lvl="1"/>
            <a:r>
              <a:rPr lang="en-CA" kern="0" dirty="0"/>
              <a:t>Configuring replication groups</a:t>
            </a:r>
          </a:p>
          <a:p>
            <a:pPr lvl="1"/>
            <a:r>
              <a:rPr lang="en-CA" kern="0" dirty="0"/>
              <a:t>Creating multiple replicated folders</a:t>
            </a:r>
          </a:p>
          <a:p>
            <a:pPr lvl="1"/>
            <a:r>
              <a:rPr lang="en-CA" kern="0" dirty="0"/>
              <a:t>Modifying replication topology</a:t>
            </a:r>
          </a:p>
          <a:p>
            <a:pPr lvl="0"/>
            <a:endParaRPr lang="en-US" sz="2400" kern="0" dirty="0"/>
          </a:p>
          <a:p>
            <a:pPr lvl="0"/>
            <a:endParaRPr lang="en-US" sz="2400" kern="0" dirty="0"/>
          </a:p>
          <a:p>
            <a:endParaRPr lang="en-US" sz="2400" dirty="0"/>
          </a:p>
        </p:txBody>
      </p:sp>
    </p:spTree>
    <p:extLst>
      <p:ext uri="{BB962C8B-B14F-4D97-AF65-F5344CB8AC3E}">
        <p14:creationId xmlns:p14="http://schemas.microsoft.com/office/powerpoint/2010/main" val="3765191750"/>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DFS databases</a:t>
            </a:r>
          </a:p>
        </p:txBody>
      </p:sp>
      <p:sp>
        <p:nvSpPr>
          <p:cNvPr id="3" name="Content Placeholder 2">
            <a:extLst>
              <a:ext uri="{FF2B5EF4-FFF2-40B4-BE49-F238E27FC236}">
                <a16:creationId xmlns:a16="http://schemas.microsoft.com/office/drawing/2014/main" id="{D531F957-16C9-4568-A849-37340D946945}"/>
              </a:ext>
            </a:extLst>
          </p:cNvPr>
          <p:cNvSpPr>
            <a:spLocks noGrp="1"/>
          </p:cNvSpPr>
          <p:nvPr>
            <p:ph sz="quarter" idx="10"/>
          </p:nvPr>
        </p:nvSpPr>
        <p:spPr/>
        <p:txBody>
          <a:bodyPr/>
          <a:lstStyle/>
          <a:p>
            <a:r>
              <a:rPr lang="en-US" kern="0" dirty="0"/>
              <a:t>When managing a DFS database:</a:t>
            </a:r>
          </a:p>
          <a:p>
            <a:pPr lvl="1"/>
            <a:r>
              <a:rPr lang="en-US" kern="0" dirty="0"/>
              <a:t>Use these cmdlets to clone a DFS database:</a:t>
            </a:r>
          </a:p>
          <a:p>
            <a:pPr lvl="2"/>
            <a:r>
              <a:rPr lang="en-US" b="1" kern="0" dirty="0"/>
              <a:t>Export-DfrsClone</a:t>
            </a:r>
          </a:p>
          <a:p>
            <a:pPr lvl="2"/>
            <a:r>
              <a:rPr lang="en-US" b="1" kern="0" dirty="0"/>
              <a:t>Import-DfrsClone</a:t>
            </a:r>
          </a:p>
          <a:p>
            <a:pPr lvl="1"/>
            <a:r>
              <a:rPr lang="en-US" kern="0" dirty="0"/>
              <a:t>Use these cmdlets to recover a DFS database:</a:t>
            </a:r>
          </a:p>
          <a:p>
            <a:pPr lvl="2"/>
            <a:r>
              <a:rPr lang="en-US" b="1" kern="0" dirty="0"/>
              <a:t>Get-DfsrPreservedFiles</a:t>
            </a:r>
          </a:p>
          <a:p>
            <a:pPr lvl="2"/>
            <a:r>
              <a:rPr lang="en-US" b="1" kern="0" dirty="0"/>
              <a:t>Restore-DfsrPreservedFiles</a:t>
            </a:r>
          </a:p>
        </p:txBody>
      </p:sp>
    </p:spTree>
    <p:extLst>
      <p:ext uri="{BB962C8B-B14F-4D97-AF65-F5344CB8AC3E}">
        <p14:creationId xmlns:p14="http://schemas.microsoft.com/office/powerpoint/2010/main" val="645086423"/>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9974-1327-49EF-AA99-CB047EB07918}"/>
              </a:ext>
            </a:extLst>
          </p:cNvPr>
          <p:cNvSpPr>
            <a:spLocks noGrp="1"/>
          </p:cNvSpPr>
          <p:nvPr>
            <p:ph type="title"/>
          </p:nvPr>
        </p:nvSpPr>
        <p:spPr/>
        <p:txBody>
          <a:bodyPr/>
          <a:lstStyle/>
          <a:p>
            <a:r>
              <a:rPr lang="en-US" dirty="0"/>
              <a:t>Overview of Azure File Sync</a:t>
            </a:r>
          </a:p>
        </p:txBody>
      </p:sp>
      <p:sp>
        <p:nvSpPr>
          <p:cNvPr id="5" name="Content Placeholder 4">
            <a:extLst>
              <a:ext uri="{FF2B5EF4-FFF2-40B4-BE49-F238E27FC236}">
                <a16:creationId xmlns:a16="http://schemas.microsoft.com/office/drawing/2014/main" id="{773EC343-5C2E-4F29-BCE5-E05B726216F8}"/>
              </a:ext>
            </a:extLst>
          </p:cNvPr>
          <p:cNvSpPr>
            <a:spLocks noGrp="1"/>
          </p:cNvSpPr>
          <p:nvPr>
            <p:ph sz="quarter" idx="10"/>
          </p:nvPr>
        </p:nvSpPr>
        <p:spPr/>
        <p:txBody>
          <a:bodyPr/>
          <a:lstStyle/>
          <a:p>
            <a:pPr marL="0" lvl="1" indent="0">
              <a:buNone/>
            </a:pPr>
            <a:r>
              <a:rPr lang="en-US" dirty="0"/>
              <a:t>Azure File Sync:</a:t>
            </a:r>
          </a:p>
          <a:p>
            <a:pPr lvl="1"/>
            <a:r>
              <a:rPr lang="en-US" dirty="0"/>
              <a:t>Automatically replicates local file shares to a central Azure storage location</a:t>
            </a:r>
          </a:p>
          <a:p>
            <a:pPr lvl="1"/>
            <a:r>
              <a:rPr lang="en-US" dirty="0"/>
              <a:t>Administrators continue to support local data access</a:t>
            </a:r>
          </a:p>
          <a:p>
            <a:pPr lvl="1"/>
            <a:r>
              <a:rPr lang="en-US" dirty="0"/>
              <a:t>Allows applications that need local and Azure data to use the same data sets</a:t>
            </a:r>
          </a:p>
          <a:p>
            <a:pPr lvl="1"/>
            <a:r>
              <a:rPr lang="pt-BR" dirty="0"/>
              <a:t>Automatically backs up disparate branch office data</a:t>
            </a:r>
          </a:p>
          <a:p>
            <a:pPr lvl="1"/>
            <a:r>
              <a:rPr lang="en-US" dirty="0"/>
              <a:t>Allows cloud tiering—non-used data moves off premises to Azure</a:t>
            </a:r>
          </a:p>
          <a:p>
            <a:pPr lvl="1"/>
            <a:r>
              <a:rPr lang="en-US" dirty="0"/>
              <a:t>Uses SSL encryption through well-known port number 443</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2172922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7C6650-D22D-43DD-ADE4-5552F25E133D}"/>
              </a:ext>
            </a:extLst>
          </p:cNvPr>
          <p:cNvSpPr>
            <a:spLocks noGrp="1"/>
          </p:cNvSpPr>
          <p:nvPr>
            <p:ph type="title"/>
          </p:nvPr>
        </p:nvSpPr>
        <p:spPr/>
        <p:txBody>
          <a:bodyPr/>
          <a:lstStyle/>
          <a:p>
            <a:r>
              <a:rPr lang="en-US" dirty="0"/>
              <a:t>Lesson 6: Test your knowledge</a:t>
            </a:r>
          </a:p>
        </p:txBody>
      </p:sp>
      <p:sp>
        <p:nvSpPr>
          <p:cNvPr id="5" name="Text Placeholder 4">
            <a:extLst>
              <a:ext uri="{FF2B5EF4-FFF2-40B4-BE49-F238E27FC236}">
                <a16:creationId xmlns:a16="http://schemas.microsoft.com/office/drawing/2014/main" id="{DC6E2EB9-52EE-471D-B7CF-55A40BF94A99}"/>
              </a:ext>
            </a:extLst>
          </p:cNvPr>
          <p:cNvSpPr>
            <a:spLocks noGrp="1"/>
          </p:cNvSpPr>
          <p:nvPr>
            <p:ph sz="quarter" idx="10"/>
          </p:nvPr>
        </p:nvSpPr>
        <p:spPr/>
        <p:txBody>
          <a:bodyPr/>
          <a:lstStyle/>
          <a:p>
            <a:r>
              <a:rPr lang="en-US" dirty="0">
                <a:latin typeface="+mn-lt"/>
              </a:rPr>
              <a:t>Refer to the Student Guide for lesson-review questions</a:t>
            </a:r>
          </a:p>
        </p:txBody>
      </p:sp>
    </p:spTree>
    <p:extLst>
      <p:ext uri="{BB962C8B-B14F-4D97-AF65-F5344CB8AC3E}">
        <p14:creationId xmlns:p14="http://schemas.microsoft.com/office/powerpoint/2010/main" val="1035606034"/>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A1551-6899-4137-80E5-C503BE4D4934}"/>
              </a:ext>
            </a:extLst>
          </p:cNvPr>
          <p:cNvSpPr>
            <a:spLocks noGrp="1"/>
          </p:cNvSpPr>
          <p:nvPr>
            <p:ph type="ctrTitle"/>
          </p:nvPr>
        </p:nvSpPr>
        <p:spPr/>
        <p:txBody>
          <a:bodyPr/>
          <a:lstStyle/>
          <a:p>
            <a:r>
              <a:rPr lang="en-US" dirty="0"/>
              <a:t>Instructor-led labs: Implementing storage solutions in Windows Server</a:t>
            </a:r>
            <a:br>
              <a:rPr lang="en-US" dirty="0"/>
            </a:br>
            <a:endParaRPr lang="en-US" dirty="0"/>
          </a:p>
        </p:txBody>
      </p:sp>
      <p:sp>
        <p:nvSpPr>
          <p:cNvPr id="4" name="Subtitle 3">
            <a:extLst>
              <a:ext uri="{FF2B5EF4-FFF2-40B4-BE49-F238E27FC236}">
                <a16:creationId xmlns:a16="http://schemas.microsoft.com/office/drawing/2014/main" id="{62E49AE9-F190-4CAE-A05F-58B8E4606276}"/>
              </a:ext>
            </a:extLst>
          </p:cNvPr>
          <p:cNvSpPr>
            <a:spLocks noGrp="1"/>
          </p:cNvSpPr>
          <p:nvPr>
            <p:ph type="subTitle" idx="1"/>
          </p:nvPr>
        </p:nvSpPr>
        <p:spPr>
          <a:xfrm>
            <a:off x="439731" y="3762572"/>
            <a:ext cx="5540478" cy="2829968"/>
          </a:xfrm>
        </p:spPr>
        <p:txBody>
          <a:bodyPr vert="horz" lIns="0" tIns="0" rIns="91440" bIns="45720" rtlCol="0">
            <a:noAutofit/>
          </a:bodyPr>
          <a:lstStyle/>
          <a:p>
            <a:pPr marL="285750" indent="-285750"/>
            <a:r>
              <a:rPr lang="en-US" dirty="0"/>
              <a:t>Implementing Data Deduplication</a:t>
            </a:r>
          </a:p>
          <a:p>
            <a:pPr marL="285750" indent="-285750"/>
            <a:r>
              <a:rPr lang="en-US" dirty="0"/>
              <a:t>Configuring iSCSI storage</a:t>
            </a:r>
          </a:p>
          <a:p>
            <a:pPr marL="285750" indent="-285750"/>
            <a:r>
              <a:rPr lang="en-US" dirty="0"/>
              <a:t>Configuring redundant storage spaces</a:t>
            </a:r>
          </a:p>
          <a:p>
            <a:pPr marL="285750" indent="-285750"/>
            <a:r>
              <a:rPr lang="en-US" dirty="0"/>
              <a:t>Implementing Storage Spaces Direct</a:t>
            </a:r>
          </a:p>
        </p:txBody>
      </p:sp>
    </p:spTree>
    <p:extLst>
      <p:ext uri="{BB962C8B-B14F-4D97-AF65-F5344CB8AC3E}">
        <p14:creationId xmlns:p14="http://schemas.microsoft.com/office/powerpoint/2010/main" val="1895586030"/>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E00500-CEA4-452B-9C5F-75111E88D226}"/>
              </a:ext>
            </a:extLst>
          </p:cNvPr>
          <p:cNvSpPr>
            <a:spLocks noGrp="1"/>
          </p:cNvSpPr>
          <p:nvPr>
            <p:ph type="title"/>
          </p:nvPr>
        </p:nvSpPr>
        <p:spPr/>
        <p:txBody>
          <a:bodyPr/>
          <a:lstStyle/>
          <a:p>
            <a:r>
              <a:rPr lang="en-US" dirty="0"/>
              <a:t>Lab: Implementing storage solutions in Windows Server (1 of 2)</a:t>
            </a:r>
            <a:br>
              <a:rPr lang="en-US" dirty="0"/>
            </a:br>
            <a:endParaRPr lang="en-US" dirty="0"/>
          </a:p>
        </p:txBody>
      </p:sp>
      <p:sp>
        <p:nvSpPr>
          <p:cNvPr id="5" name="Content Placeholder 4">
            <a:extLst>
              <a:ext uri="{FF2B5EF4-FFF2-40B4-BE49-F238E27FC236}">
                <a16:creationId xmlns:a16="http://schemas.microsoft.com/office/drawing/2014/main" id="{EE2C3484-DFAE-4332-8802-50FB172CB53A}"/>
              </a:ext>
            </a:extLst>
          </p:cNvPr>
          <p:cNvSpPr>
            <a:spLocks noGrp="1"/>
          </p:cNvSpPr>
          <p:nvPr>
            <p:ph sz="quarter" idx="10"/>
          </p:nvPr>
        </p:nvSpPr>
        <p:spPr/>
        <p:txBody>
          <a:bodyPr/>
          <a:lstStyle/>
          <a:p>
            <a:pPr marL="342900" indent="-342900">
              <a:buFont typeface="Wingdings" panose="05000000000000000000" pitchFamily="2" charset="2"/>
              <a:buChar char="§"/>
            </a:pPr>
            <a:r>
              <a:rPr lang="en-US" dirty="0"/>
              <a:t>Exercise 1: Implementing Data Deduplication</a:t>
            </a:r>
          </a:p>
          <a:p>
            <a:pPr marL="342900" indent="-342900">
              <a:buFont typeface="Wingdings" panose="05000000000000000000" pitchFamily="2" charset="2"/>
              <a:buChar char="§"/>
            </a:pPr>
            <a:r>
              <a:rPr lang="en-US" dirty="0"/>
              <a:t>Exercise 2: Configuring iSCSI storage</a:t>
            </a:r>
          </a:p>
          <a:p>
            <a:pPr marL="342900" indent="-342900">
              <a:buFont typeface="Wingdings" panose="05000000000000000000" pitchFamily="2" charset="2"/>
              <a:buChar char="§"/>
            </a:pPr>
            <a:r>
              <a:rPr lang="en-US" dirty="0"/>
              <a:t>Exercise 3: Configuring redundant Storage Spaces</a:t>
            </a:r>
          </a:p>
          <a:p>
            <a:pPr marL="342900" indent="-342900">
              <a:buFont typeface="Wingdings" panose="05000000000000000000" pitchFamily="2" charset="2"/>
              <a:buChar char="§"/>
            </a:pPr>
            <a:r>
              <a:rPr lang="en-US" dirty="0"/>
              <a:t>Exercise 4: Implementing Storage Spaces Direct</a:t>
            </a:r>
          </a:p>
        </p:txBody>
      </p:sp>
    </p:spTree>
    <p:extLst>
      <p:ext uri="{BB962C8B-B14F-4D97-AF65-F5344CB8AC3E}">
        <p14:creationId xmlns:p14="http://schemas.microsoft.com/office/powerpoint/2010/main" val="1065473329"/>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E00500-CEA4-452B-9C5F-75111E88D226}"/>
              </a:ext>
            </a:extLst>
          </p:cNvPr>
          <p:cNvSpPr>
            <a:spLocks noGrp="1"/>
          </p:cNvSpPr>
          <p:nvPr>
            <p:ph type="title"/>
          </p:nvPr>
        </p:nvSpPr>
        <p:spPr/>
        <p:txBody>
          <a:bodyPr/>
          <a:lstStyle/>
          <a:p>
            <a:r>
              <a:rPr lang="en-US" dirty="0"/>
              <a:t>Lab: Implementing storage solutions in Windows Server (2 of 2)</a:t>
            </a:r>
            <a:br>
              <a:rPr lang="en-US" dirty="0"/>
            </a:br>
            <a:endParaRPr lang="en-US" dirty="0"/>
          </a:p>
        </p:txBody>
      </p:sp>
      <p:sp>
        <p:nvSpPr>
          <p:cNvPr id="5" name="Content Placeholder 4">
            <a:extLst>
              <a:ext uri="{FF2B5EF4-FFF2-40B4-BE49-F238E27FC236}">
                <a16:creationId xmlns:a16="http://schemas.microsoft.com/office/drawing/2014/main" id="{EE2C3484-DFAE-4332-8802-50FB172CB53A}"/>
              </a:ext>
            </a:extLst>
          </p:cNvPr>
          <p:cNvSpPr>
            <a:spLocks noGrp="1"/>
          </p:cNvSpPr>
          <p:nvPr>
            <p:ph sz="quarter" idx="10"/>
          </p:nvPr>
        </p:nvSpPr>
        <p:spPr/>
        <p:txBody>
          <a:bodyPr/>
          <a:lstStyle/>
          <a:p>
            <a:pPr marL="0" lvl="1" indent="0">
              <a:spcAft>
                <a:spcPts val="600"/>
              </a:spcAft>
              <a:buNone/>
            </a:pPr>
            <a:r>
              <a:rPr lang="en-US" dirty="0"/>
              <a:t>Sign-in information for the exercises:</a:t>
            </a:r>
          </a:p>
          <a:p>
            <a:pPr lvl="1">
              <a:spcAft>
                <a:spcPts val="600"/>
              </a:spcAft>
            </a:pPr>
            <a:r>
              <a:rPr lang="en-US" dirty="0"/>
              <a:t>Virtual machines:</a:t>
            </a:r>
          </a:p>
          <a:p>
            <a:pPr lvl="2"/>
            <a:r>
              <a:rPr lang="en-US" sz="1800" dirty="0"/>
              <a:t>For Exercises 1-3: </a:t>
            </a:r>
          </a:p>
          <a:p>
            <a:pPr lvl="3"/>
            <a:r>
              <a:rPr lang="en-US" sz="1800" b="1" dirty="0"/>
              <a:t>WS-011T00A-SEA-DC1</a:t>
            </a:r>
          </a:p>
          <a:p>
            <a:pPr lvl="3"/>
            <a:r>
              <a:rPr lang="en-US" sz="1800" b="1" dirty="0"/>
              <a:t>WS-011T00A-SEA-SVR3</a:t>
            </a:r>
          </a:p>
          <a:p>
            <a:pPr lvl="3"/>
            <a:r>
              <a:rPr lang="en-US" sz="1800" b="1" dirty="0"/>
              <a:t>WS-011T00A-SEA-ADM1</a:t>
            </a:r>
          </a:p>
          <a:p>
            <a:pPr lvl="2"/>
            <a:r>
              <a:rPr lang="en-US" sz="1800" dirty="0"/>
              <a:t>For Exercise 4: </a:t>
            </a:r>
          </a:p>
          <a:p>
            <a:pPr lvl="3"/>
            <a:r>
              <a:rPr lang="en-US" sz="1800" b="1" dirty="0"/>
              <a:t>WS-011T00A-SEA-DC1</a:t>
            </a:r>
          </a:p>
          <a:p>
            <a:pPr lvl="3"/>
            <a:r>
              <a:rPr lang="en-US" sz="1800" b="1" dirty="0"/>
              <a:t>WS-011T00A-SEA-SVR1</a:t>
            </a:r>
          </a:p>
          <a:p>
            <a:pPr lvl="3"/>
            <a:r>
              <a:rPr lang="en-US" sz="1800" b="1" dirty="0"/>
              <a:t>WS-011T00A-SEA-SVR2</a:t>
            </a:r>
          </a:p>
          <a:p>
            <a:pPr lvl="3"/>
            <a:r>
              <a:rPr lang="en-US" sz="1800" b="1" dirty="0"/>
              <a:t>WS-011T00A-SEA-SVR3</a:t>
            </a:r>
          </a:p>
          <a:p>
            <a:pPr lvl="3"/>
            <a:r>
              <a:rPr lang="en-US" sz="1800" b="1" dirty="0"/>
              <a:t>WS-011T00A-SEA-ADM1</a:t>
            </a:r>
          </a:p>
          <a:p>
            <a:pPr lvl="1"/>
            <a:r>
              <a:rPr lang="en-US" dirty="0"/>
              <a:t>User Name:</a:t>
            </a:r>
            <a:r>
              <a:rPr lang="en-US" b="1" dirty="0"/>
              <a:t> Contoso\Administrator</a:t>
            </a:r>
          </a:p>
          <a:p>
            <a:pPr lvl="1"/>
            <a:r>
              <a:rPr lang="en-US" dirty="0"/>
              <a:t>Password: </a:t>
            </a:r>
            <a:r>
              <a:rPr lang="en-US" b="1" dirty="0"/>
              <a:t>Pa55w.rd</a:t>
            </a:r>
          </a:p>
          <a:p>
            <a:endParaRPr lang="en-US" dirty="0"/>
          </a:p>
          <a:p>
            <a:endParaRPr lang="en-US" dirty="0"/>
          </a:p>
        </p:txBody>
      </p:sp>
    </p:spTree>
    <p:extLst>
      <p:ext uri="{BB962C8B-B14F-4D97-AF65-F5344CB8AC3E}">
        <p14:creationId xmlns:p14="http://schemas.microsoft.com/office/powerpoint/2010/main" val="26843870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E315B-BE9F-48AC-B2C9-A81A062BEF09}"/>
              </a:ext>
            </a:extLst>
          </p:cNvPr>
          <p:cNvSpPr>
            <a:spLocks noGrp="1"/>
          </p:cNvSpPr>
          <p:nvPr>
            <p:ph type="title"/>
          </p:nvPr>
        </p:nvSpPr>
        <p:spPr/>
        <p:txBody>
          <a:bodyPr/>
          <a:lstStyle/>
          <a:p>
            <a:r>
              <a:rPr lang="en-US" b="1" dirty="0"/>
              <a:t>Overview of disk volumes</a:t>
            </a:r>
            <a:br>
              <a:rPr lang="en-US" dirty="0"/>
            </a:br>
            <a:endParaRPr lang="en-US" dirty="0"/>
          </a:p>
        </p:txBody>
      </p:sp>
      <p:sp>
        <p:nvSpPr>
          <p:cNvPr id="3" name="Content Placeholder 2">
            <a:extLst>
              <a:ext uri="{FF2B5EF4-FFF2-40B4-BE49-F238E27FC236}">
                <a16:creationId xmlns:a16="http://schemas.microsoft.com/office/drawing/2014/main" id="{A89A96F3-761D-4EDC-9A19-8E376655259D}"/>
              </a:ext>
            </a:extLst>
          </p:cNvPr>
          <p:cNvSpPr>
            <a:spLocks noGrp="1"/>
          </p:cNvSpPr>
          <p:nvPr>
            <p:ph sz="quarter" idx="10"/>
          </p:nvPr>
        </p:nvSpPr>
        <p:spPr/>
        <p:txBody>
          <a:bodyPr/>
          <a:lstStyle/>
          <a:p>
            <a:r>
              <a:rPr lang="en-US" dirty="0"/>
              <a:t>When selecting a type of disk for use in Windows Server, you can choose between:</a:t>
            </a:r>
          </a:p>
          <a:p>
            <a:pPr lvl="1"/>
            <a:r>
              <a:rPr lang="en-US" dirty="0"/>
              <a:t>Basic disk </a:t>
            </a:r>
          </a:p>
          <a:p>
            <a:pPr lvl="1"/>
            <a:r>
              <a:rPr lang="en-US" dirty="0"/>
              <a:t>Dynamic disk</a:t>
            </a:r>
          </a:p>
          <a:p>
            <a:pPr marL="0" lvl="1" indent="0">
              <a:buNone/>
            </a:pPr>
            <a:r>
              <a:rPr lang="en-US" dirty="0"/>
              <a:t>Regardless of which type of disk you use, you must configure the following volumes on one of the server’s hard disks:</a:t>
            </a:r>
          </a:p>
          <a:p>
            <a:pPr lvl="1"/>
            <a:r>
              <a:rPr lang="en-US" dirty="0"/>
              <a:t>System volumes</a:t>
            </a:r>
          </a:p>
          <a:p>
            <a:pPr lvl="1"/>
            <a:r>
              <a:rPr lang="en-US" dirty="0"/>
              <a:t>Boot volumes</a:t>
            </a:r>
          </a:p>
          <a:p>
            <a:r>
              <a:rPr lang="en-US" dirty="0"/>
              <a:t>In Windows Server, if you are using dynamic disks, you can create a number of different types of disk </a:t>
            </a:r>
          </a:p>
          <a:p>
            <a:r>
              <a:rPr lang="en-US" dirty="0"/>
              <a:t>volumes:</a:t>
            </a:r>
          </a:p>
          <a:p>
            <a:pPr lvl="1"/>
            <a:r>
              <a:rPr lang="en-US" dirty="0"/>
              <a:t>Simple volumes</a:t>
            </a:r>
          </a:p>
          <a:p>
            <a:pPr lvl="1"/>
            <a:r>
              <a:rPr lang="en-US" dirty="0"/>
              <a:t>Spanned volumes</a:t>
            </a:r>
          </a:p>
          <a:p>
            <a:pPr lvl="1"/>
            <a:r>
              <a:rPr lang="en-US" dirty="0"/>
              <a:t>Striped volumes</a:t>
            </a:r>
          </a:p>
          <a:p>
            <a:pPr lvl="1"/>
            <a:r>
              <a:rPr lang="en-US" dirty="0"/>
              <a:t>Mirrored volumes</a:t>
            </a:r>
          </a:p>
          <a:p>
            <a:pPr lvl="1"/>
            <a:r>
              <a:rPr lang="en-US" dirty="0"/>
              <a:t>RAID-5 volumes</a:t>
            </a:r>
            <a:br>
              <a:rPr lang="en-US" dirty="0"/>
            </a:br>
            <a:endParaRPr lang="en-US" dirty="0"/>
          </a:p>
          <a:p>
            <a:pPr marL="276415" lvl="2" indent="0">
              <a:buNone/>
            </a:pPr>
            <a:endParaRPr lang="en-US" dirty="0"/>
          </a:p>
        </p:txBody>
      </p:sp>
    </p:spTree>
    <p:extLst>
      <p:ext uri="{BB962C8B-B14F-4D97-AF65-F5344CB8AC3E}">
        <p14:creationId xmlns:p14="http://schemas.microsoft.com/office/powerpoint/2010/main" val="1845482614"/>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6D7E36-27F2-45DD-9DC6-95074D7D7400}"/>
              </a:ext>
            </a:extLst>
          </p:cNvPr>
          <p:cNvSpPr>
            <a:spLocks noGrp="1"/>
          </p:cNvSpPr>
          <p:nvPr>
            <p:ph type="title"/>
          </p:nvPr>
        </p:nvSpPr>
        <p:spPr/>
        <p:txBody>
          <a:bodyPr/>
          <a:lstStyle/>
          <a:p>
            <a:r>
              <a:rPr lang="en-US" dirty="0"/>
              <a:t>Lab scenario</a:t>
            </a:r>
          </a:p>
        </p:txBody>
      </p:sp>
      <p:sp>
        <p:nvSpPr>
          <p:cNvPr id="5" name="Text Placeholder 4">
            <a:extLst>
              <a:ext uri="{FF2B5EF4-FFF2-40B4-BE49-F238E27FC236}">
                <a16:creationId xmlns:a16="http://schemas.microsoft.com/office/drawing/2014/main" id="{2F46316F-F8ED-4348-977B-1A7205961AEC}"/>
              </a:ext>
            </a:extLst>
          </p:cNvPr>
          <p:cNvSpPr>
            <a:spLocks noGrp="1"/>
          </p:cNvSpPr>
          <p:nvPr>
            <p:ph type="body" sz="quarter" idx="10"/>
          </p:nvPr>
        </p:nvSpPr>
        <p:spPr>
          <a:xfrm>
            <a:off x="596711" y="1464074"/>
            <a:ext cx="11237870" cy="4482543"/>
          </a:xfrm>
        </p:spPr>
        <p:txBody>
          <a:bodyPr/>
          <a:lstStyle/>
          <a:p>
            <a:r>
              <a:rPr lang="en-US" dirty="0"/>
              <a:t>At Contoso, Ltd, you need to implement the Storage Spaces feature on the Windows Server 2019 servers to simplify storage access and provide redundancy at the storage level. Management wants you to test Data Deduplication to save storage. They also want you to implement Internet Small Computer System Interface (iSCSI) storage to provide a simpler solution for deploying storage in the organization. Additionally, the organization is exploring options for making storage highly available and researching the requirements that it must meet for high availability. You want to test the feasibility of using highly available storage, specifically Storage Spaces Direct.</a:t>
            </a:r>
          </a:p>
        </p:txBody>
      </p:sp>
    </p:spTree>
    <p:extLst>
      <p:ext uri="{BB962C8B-B14F-4D97-AF65-F5344CB8AC3E}">
        <p14:creationId xmlns:p14="http://schemas.microsoft.com/office/powerpoint/2010/main" val="326357107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128C-E8E5-45E9-A9A0-3ABC8BA340C6}"/>
              </a:ext>
            </a:extLst>
          </p:cNvPr>
          <p:cNvSpPr>
            <a:spLocks noGrp="1"/>
          </p:cNvSpPr>
          <p:nvPr>
            <p:ph type="title"/>
          </p:nvPr>
        </p:nvSpPr>
        <p:spPr/>
        <p:txBody>
          <a:bodyPr/>
          <a:lstStyle/>
          <a:p>
            <a:r>
              <a:rPr lang="en-US" dirty="0"/>
              <a:t>Module-review questions</a:t>
            </a:r>
          </a:p>
        </p:txBody>
      </p:sp>
      <p:sp>
        <p:nvSpPr>
          <p:cNvPr id="3" name="Text Placeholder 2">
            <a:extLst>
              <a:ext uri="{FF2B5EF4-FFF2-40B4-BE49-F238E27FC236}">
                <a16:creationId xmlns:a16="http://schemas.microsoft.com/office/drawing/2014/main" id="{10D0E4B8-DF3E-4BD5-BEC1-ADFD13AC4634}"/>
              </a:ext>
            </a:extLst>
          </p:cNvPr>
          <p:cNvSpPr>
            <a:spLocks noGrp="1"/>
          </p:cNvSpPr>
          <p:nvPr>
            <p:ph type="body" sz="quarter" idx="10"/>
          </p:nvPr>
        </p:nvSpPr>
        <p:spPr>
          <a:xfrm>
            <a:off x="611495" y="1421379"/>
            <a:ext cx="11237870" cy="2876302"/>
          </a:xfrm>
        </p:spPr>
        <p:txBody>
          <a:bodyPr/>
          <a:lstStyle/>
          <a:p>
            <a:pPr marL="457200" indent="-457200">
              <a:buFont typeface="+mj-lt"/>
              <a:buAutoNum type="arabicPeriod"/>
            </a:pPr>
            <a:r>
              <a:rPr lang="en-US" dirty="0"/>
              <a:t>You attach five 2-TB disks to your Windows Server 2012 computer. You want to simplify the process of managing the disks. In addition, you want to ensure that if one disk fails, the failed disk’s data is not lost. What feature can you implement to accomplish these goals?</a:t>
            </a:r>
          </a:p>
          <a:p>
            <a:pPr marL="457200" indent="-457200">
              <a:buFont typeface="+mj-lt"/>
              <a:buAutoNum type="arabicPeriod"/>
            </a:pPr>
            <a:r>
              <a:rPr lang="en-US" dirty="0"/>
              <a:t>Your manager has asked you to consider the use of Data Deduplication within your storage architecture. In what scenarios is the Data Deduplication role service particularly useful?</a:t>
            </a:r>
          </a:p>
          <a:p>
            <a:pPr marL="457200" indent="-457200">
              <a:buFont typeface="+mj-lt"/>
              <a:buAutoNum type="arabicPeriod"/>
            </a:pPr>
            <a:r>
              <a:rPr lang="en-US" dirty="0"/>
              <a:t>Can you use both local and shared storage with the Storage Spaces Direct feature?</a:t>
            </a:r>
          </a:p>
          <a:p>
            <a:endParaRPr lang="en-US" dirty="0"/>
          </a:p>
        </p:txBody>
      </p:sp>
    </p:spTree>
    <p:extLst>
      <p:ext uri="{BB962C8B-B14F-4D97-AF65-F5344CB8AC3E}">
        <p14:creationId xmlns:p14="http://schemas.microsoft.com/office/powerpoint/2010/main" val="181241366"/>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 (1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a:xfrm>
            <a:off x="465138" y="1270535"/>
            <a:ext cx="11458194" cy="5082224"/>
          </a:xfrm>
        </p:spPr>
        <p:txBody>
          <a:bodyPr/>
          <a:lstStyle/>
          <a:p>
            <a:pPr marL="457200" indent="-457200"/>
            <a:r>
              <a:rPr lang="en-US" dirty="0"/>
              <a:t>You attach five 2-TB disks to your Windows Server 2012 computer. You want to simplify the process of managing the disks. In addition, you want to ensure that if one disk fails, the failed disk’s data is not lost. What feature can you implement to accomplish these goals?</a:t>
            </a:r>
          </a:p>
          <a:p>
            <a:pPr marL="738187" lvl="1" indent="-457200"/>
            <a:r>
              <a:rPr lang="en-US" dirty="0"/>
              <a:t>Answer: You can use the Storage Spaces feature to create a storage pool of all five disks, and then create a virtual disk with parity or mirroring to make it highly available.</a:t>
            </a:r>
          </a:p>
          <a:p>
            <a:pPr marL="457200" indent="-457200"/>
            <a:r>
              <a:rPr lang="en-US" dirty="0"/>
              <a:t>Your manager has asked you to consider the use of Data Deduplication within your storage architecture. In what scenarios is the Data Deduplication role service particularly useful?</a:t>
            </a:r>
          </a:p>
          <a:p>
            <a:pPr marL="738187" lvl="1" indent="-457200"/>
            <a:r>
              <a:rPr lang="en-US" dirty="0"/>
              <a:t>Answer: You should consider using deduplication for the following areas:</a:t>
            </a:r>
          </a:p>
          <a:p>
            <a:pPr marL="963104" lvl="2" indent="-457200"/>
            <a:r>
              <a:rPr lang="en-US" dirty="0"/>
              <a:t>File shares, including group content publication or sharing, user home folders, and profile redirection for accessing offline files. With the release to manufacturing (RTM) version of Windows Server 2012, you could save approximately 30 to 50 percent of your system’s disk space. With the Cluster Shared Volume (CSV) support in Windows Server 2012 R2, the disk savings can increase up to 90 percent in certain scenarios. </a:t>
            </a:r>
          </a:p>
          <a:p>
            <a:pPr marL="963104" lvl="2" indent="-457200"/>
            <a:r>
              <a:rPr lang="en-US" dirty="0"/>
              <a:t>Software deployment shares. This includes software binaries, images, and updates. You might be able to save approximately 70 to 80 percent of your disk space.</a:t>
            </a:r>
          </a:p>
          <a:p>
            <a:pPr marL="963104" lvl="2" indent="-457200"/>
            <a:r>
              <a:rPr lang="en-US" dirty="0"/>
              <a:t>.vhd and .vhdx file libraries. This includes .vhd and .vhdx file storage for provisioning to hypervisors. You might be able to save disk space of approximately 80 to 95 percent.</a:t>
            </a:r>
          </a:p>
        </p:txBody>
      </p:sp>
    </p:spTree>
    <p:extLst>
      <p:ext uri="{BB962C8B-B14F-4D97-AF65-F5344CB8AC3E}">
        <p14:creationId xmlns:p14="http://schemas.microsoft.com/office/powerpoint/2010/main" val="62907431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CDE-AAF4-4306-95D6-41E8B4B8E90B}"/>
              </a:ext>
            </a:extLst>
          </p:cNvPr>
          <p:cNvSpPr>
            <a:spLocks noGrp="1"/>
          </p:cNvSpPr>
          <p:nvPr>
            <p:ph type="title"/>
          </p:nvPr>
        </p:nvSpPr>
        <p:spPr/>
        <p:txBody>
          <a:bodyPr/>
          <a:lstStyle/>
          <a:p>
            <a:r>
              <a:rPr lang="en-US" dirty="0"/>
              <a:t>Module-review answers (2 of 2)</a:t>
            </a:r>
          </a:p>
        </p:txBody>
      </p:sp>
      <p:sp>
        <p:nvSpPr>
          <p:cNvPr id="3" name="Text Placeholder 2">
            <a:extLst>
              <a:ext uri="{FF2B5EF4-FFF2-40B4-BE49-F238E27FC236}">
                <a16:creationId xmlns:a16="http://schemas.microsoft.com/office/drawing/2014/main" id="{53D62296-3874-44C6-A939-1CDEB6CCCAC9}"/>
              </a:ext>
            </a:extLst>
          </p:cNvPr>
          <p:cNvSpPr>
            <a:spLocks noGrp="1"/>
          </p:cNvSpPr>
          <p:nvPr>
            <p:ph idx="1"/>
          </p:nvPr>
        </p:nvSpPr>
        <p:spPr>
          <a:xfrm>
            <a:off x="465138" y="1270535"/>
            <a:ext cx="11458194" cy="5082224"/>
          </a:xfrm>
        </p:spPr>
        <p:txBody>
          <a:bodyPr/>
          <a:lstStyle/>
          <a:p>
            <a:pPr marL="0" indent="0">
              <a:buNone/>
            </a:pPr>
            <a:r>
              <a:rPr lang="en-US" dirty="0"/>
              <a:t>3. Can you use both local and shared storage with the Storage Spaces Direct feature?</a:t>
            </a:r>
          </a:p>
          <a:p>
            <a:pPr lvl="1"/>
            <a:r>
              <a:rPr lang="en-US" dirty="0"/>
              <a:t>Answer: No. Storage Spaces Direct can use only local storage. A standard storage space can use shared </a:t>
            </a:r>
            <a:br>
              <a:rPr lang="en-US" dirty="0"/>
            </a:br>
            <a:r>
              <a:rPr lang="en-US" dirty="0"/>
              <a:t>storage.</a:t>
            </a:r>
          </a:p>
        </p:txBody>
      </p:sp>
    </p:spTree>
    <p:extLst>
      <p:ext uri="{BB962C8B-B14F-4D97-AF65-F5344CB8AC3E}">
        <p14:creationId xmlns:p14="http://schemas.microsoft.com/office/powerpoint/2010/main" val="107617031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6708-45E7-4161-A763-100683C03DE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44554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5D57-8790-4E11-A5AF-A877DF6C3EE3}"/>
              </a:ext>
            </a:extLst>
          </p:cNvPr>
          <p:cNvSpPr>
            <a:spLocks noGrp="1"/>
          </p:cNvSpPr>
          <p:nvPr>
            <p:ph type="ctrTitle"/>
          </p:nvPr>
        </p:nvSpPr>
        <p:spPr/>
        <p:txBody>
          <a:bodyPr vert="horz" wrap="square" lIns="0" tIns="0" rIns="91440" bIns="182880" rtlCol="0" anchor="b">
            <a:noAutofit/>
          </a:bodyPr>
          <a:lstStyle/>
          <a:p>
            <a:r>
              <a:rPr lang="en-US" dirty="0"/>
              <a:t>Demonstration: Manage volumes in Windows Server</a:t>
            </a:r>
          </a:p>
        </p:txBody>
      </p:sp>
      <p:sp>
        <p:nvSpPr>
          <p:cNvPr id="3" name="Subtitle 2">
            <a:extLst>
              <a:ext uri="{FF2B5EF4-FFF2-40B4-BE49-F238E27FC236}">
                <a16:creationId xmlns:a16="http://schemas.microsoft.com/office/drawing/2014/main" id="{8773F83F-559D-470F-BD48-1EC083ECCFB3}"/>
              </a:ext>
            </a:extLst>
          </p:cNvPr>
          <p:cNvSpPr>
            <a:spLocks noGrp="1"/>
          </p:cNvSpPr>
          <p:nvPr>
            <p:ph type="subTitle" idx="1"/>
          </p:nvPr>
        </p:nvSpPr>
        <p:spPr/>
        <p:txBody>
          <a:bodyPr vert="horz" lIns="0" tIns="0" rIns="91440" bIns="45720" rtlCol="0">
            <a:noAutofit/>
          </a:bodyPr>
          <a:lstStyle/>
          <a:p>
            <a:r>
              <a:rPr lang="en-US" dirty="0"/>
              <a:t>Create and format a volume using Windows PowerShell</a:t>
            </a:r>
          </a:p>
          <a:p>
            <a:r>
              <a:rPr lang="en-US" dirty="0"/>
              <a:t>Create a mirrored volume using Server Manager</a:t>
            </a:r>
          </a:p>
        </p:txBody>
      </p:sp>
    </p:spTree>
    <p:extLst>
      <p:ext uri="{BB962C8B-B14F-4D97-AF65-F5344CB8AC3E}">
        <p14:creationId xmlns:p14="http://schemas.microsoft.com/office/powerpoint/2010/main" val="16997250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07-theme">
  <a:themeElements>
    <a:clrScheme name="Azure 1">
      <a:dk1>
        <a:srgbClr val="000000"/>
      </a:dk1>
      <a:lt1>
        <a:srgbClr val="FFFFFF"/>
      </a:lt1>
      <a:dk2>
        <a:srgbClr val="0078D4"/>
      </a:dk2>
      <a:lt2>
        <a:srgbClr val="FFFFFF"/>
      </a:lt2>
      <a:accent1>
        <a:srgbClr val="EBEBEB"/>
      </a:accent1>
      <a:accent2>
        <a:srgbClr val="75757A"/>
      </a:accent2>
      <a:accent3>
        <a:srgbClr val="000041"/>
      </a:accent3>
      <a:accent4>
        <a:srgbClr val="FFB900"/>
      </a:accent4>
      <a:accent5>
        <a:srgbClr val="50E6FF"/>
      </a:accent5>
      <a:accent6>
        <a:srgbClr val="6B2929"/>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S-nnnT00A__M#.potx" id="{490AE8A8-0B05-4712-9F63-3F8D995D80DE}" vid="{3A72276C-ECB6-40BE-B168-A96E22261D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0B5993187B9E4CB1697E5A3FBE0370" ma:contentTypeVersion="12" ma:contentTypeDescription="Create a new document." ma:contentTypeScope="" ma:versionID="0fdaa5dbae335012a30f3280f84529e2">
  <xsd:schema xmlns:xsd="http://www.w3.org/2001/XMLSchema" xmlns:xs="http://www.w3.org/2001/XMLSchema" xmlns:p="http://schemas.microsoft.com/office/2006/metadata/properties" xmlns:ns2="1623b5f4-7825-477d-b8f4-76af0b5f430a" xmlns:ns3="8d33d5b4-b403-4418-9083-d4f3492e7e23" targetNamespace="http://schemas.microsoft.com/office/2006/metadata/properties" ma:root="true" ma:fieldsID="aad14d0a03575cb45b3b524001cad357" ns2:_="" ns3:_="">
    <xsd:import namespace="1623b5f4-7825-477d-b8f4-76af0b5f430a"/>
    <xsd:import namespace="8d33d5b4-b403-4418-9083-d4f3492e7e2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3b5f4-7825-477d-b8f4-76af0b5f43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d33d5b4-b403-4418-9083-d4f3492e7e2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D34702-E9E5-49AC-A602-22B490F5F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3b5f4-7825-477d-b8f4-76af0b5f430a"/>
    <ds:schemaRef ds:uri="8d33d5b4-b403-4418-9083-d4f3492e7e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office/infopath/2007/PartnerControls"/>
    <ds:schemaRef ds:uri="8d33d5b4-b403-4418-9083-d4f3492e7e23"/>
    <ds:schemaRef ds:uri="http://purl.org/dc/elements/1.1/"/>
    <ds:schemaRef ds:uri="http://schemas.microsoft.com/office/2006/metadata/properties"/>
    <ds:schemaRef ds:uri="http://schemas.microsoft.com/office/2006/documentManagement/types"/>
    <ds:schemaRef ds:uri="http://purl.org/dc/terms/"/>
    <ds:schemaRef ds:uri="1623b5f4-7825-477d-b8f4-76af0b5f430a"/>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WS-nnnT00A__M#</Template>
  <TotalTime>342</TotalTime>
  <Words>12460</Words>
  <Application>Microsoft Office PowerPoint</Application>
  <PresentationFormat>Custom</PresentationFormat>
  <Paragraphs>1383</Paragraphs>
  <Slides>84</Slides>
  <Notes>84</Notes>
  <HiddenSlides>11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Arial</vt:lpstr>
      <vt:lpstr>Calibri</vt:lpstr>
      <vt:lpstr>Consolas</vt:lpstr>
      <vt:lpstr>Courier New</vt:lpstr>
      <vt:lpstr>Segoe UI</vt:lpstr>
      <vt:lpstr>Segoe UI Semibold</vt:lpstr>
      <vt:lpstr>Verdana</vt:lpstr>
      <vt:lpstr>Wingdings</vt:lpstr>
      <vt:lpstr>1_2007-theme</vt:lpstr>
      <vt:lpstr>WS-011 Windows Server 2019 Administration </vt:lpstr>
      <vt:lpstr>Module 04: File servers and storage management in Windows Server</vt:lpstr>
      <vt:lpstr>Module Overview</vt:lpstr>
      <vt:lpstr>Lesson 01: Volumes and file systems in Windows Server  </vt:lpstr>
      <vt:lpstr>Lesson 1 Overview</vt:lpstr>
      <vt:lpstr>Overview of file systems in Windows Server</vt:lpstr>
      <vt:lpstr>Why use ReFS in Windows Server?</vt:lpstr>
      <vt:lpstr>Overview of disk volumes </vt:lpstr>
      <vt:lpstr>Demonstration: Manage volumes in Windows Server</vt:lpstr>
      <vt:lpstr>Demonstration: Manage volumes in Windows Server (2 of 3)</vt:lpstr>
      <vt:lpstr>Demonstration: Manage volumes in Windows Server (3 of 3)</vt:lpstr>
      <vt:lpstr>Overview  of File Server Resource Manager</vt:lpstr>
      <vt:lpstr>Manage permissions on volumes</vt:lpstr>
      <vt:lpstr>Lesson 1: Test your knowledge</vt:lpstr>
      <vt:lpstr>Lesson 02: Implementing sharing in Windows Server  </vt:lpstr>
      <vt:lpstr>Lesson 2: Overview</vt:lpstr>
      <vt:lpstr>What is SMB? </vt:lpstr>
      <vt:lpstr>Configure SMB shares </vt:lpstr>
      <vt:lpstr>Demonstration: Configure SMB shares by using Server Manager and Windows PowerShell</vt:lpstr>
      <vt:lpstr>Demonstration: Configure SMB shares by using Server Manager and Windows PowerShell (2 of 2)</vt:lpstr>
      <vt:lpstr>Best practices for sharing resources </vt:lpstr>
      <vt:lpstr>Overview of NFS</vt:lpstr>
      <vt:lpstr>Lesson 2: Test your knowledge</vt:lpstr>
      <vt:lpstr>Lesson 03: Implementing Storage Spaces in Windows Server </vt:lpstr>
      <vt:lpstr>Lesson 3: Overview</vt:lpstr>
      <vt:lpstr>What are Storage Spaces?</vt:lpstr>
      <vt:lpstr>Components and features of Storage Spaces</vt:lpstr>
      <vt:lpstr>Storage Spaces usage scenarios</vt:lpstr>
      <vt:lpstr>Provision a storage space</vt:lpstr>
      <vt:lpstr>Demonstration: Configure Storage Spaces</vt:lpstr>
      <vt:lpstr>Demonstration: Configure Storage Spaces (2 of 3)</vt:lpstr>
      <vt:lpstr>Demonstration: Configure Storage Spaces (3 of 3)</vt:lpstr>
      <vt:lpstr>Overview of Storage Spaces Direct (1 of 3)</vt:lpstr>
      <vt:lpstr>Overview of Storage Spaces Direct (2 of 3) </vt:lpstr>
      <vt:lpstr>Overview of Storage Spaces Direct (3 of 3)</vt:lpstr>
      <vt:lpstr>Demonstration: Configure Storage Spaces Direct</vt:lpstr>
      <vt:lpstr>Demonstration: Configure Storage Spaces Direct (2 of 3)</vt:lpstr>
      <vt:lpstr>Demonstration: Configure Storage Spaces Direct (3 of 3)</vt:lpstr>
      <vt:lpstr>Lesson 3: Test your knowledge</vt:lpstr>
      <vt:lpstr>Lesson 04: Implementing Data Deduplication </vt:lpstr>
      <vt:lpstr>Lesson 4: Overview</vt:lpstr>
      <vt:lpstr>Data Deduplication components (1 of 3)</vt:lpstr>
      <vt:lpstr>Data Deduplication components (2 of 3)</vt:lpstr>
      <vt:lpstr>Data Deduplication components (3 of 3)</vt:lpstr>
      <vt:lpstr>Deploy Data Deduplication (1 of 2)</vt:lpstr>
      <vt:lpstr>Deploy Data Deduplication (2 of 2)</vt:lpstr>
      <vt:lpstr>Usage scenarios for Data Deduplication (1 of 2)</vt:lpstr>
      <vt:lpstr>Usage scenarios for Data Deduplication (2 of 2)</vt:lpstr>
      <vt:lpstr>Demonstration: Implement Data Deduplication</vt:lpstr>
      <vt:lpstr>Demonstration: Implement Data Deduplication (2 of 3)</vt:lpstr>
      <vt:lpstr>Demonstration: Implement Data Deduplication (3 of 3)</vt:lpstr>
      <vt:lpstr>Backup and restore considerations with Data Deduplication</vt:lpstr>
      <vt:lpstr>Lesson 4: Test your knowledge</vt:lpstr>
      <vt:lpstr>Lesson 05: Implementing iSCSI </vt:lpstr>
      <vt:lpstr>Lesson 5: Overview</vt:lpstr>
      <vt:lpstr>What is iSCSI? (1 of 2)</vt:lpstr>
      <vt:lpstr>What is iSCSI? (2 of 2)</vt:lpstr>
      <vt:lpstr>iSCSI components (1 of 3)</vt:lpstr>
      <vt:lpstr>iSCSI components (2 of 3)</vt:lpstr>
      <vt:lpstr>iSCSI components(3 of 3)</vt:lpstr>
      <vt:lpstr>Considerations for implementing iSCSI</vt:lpstr>
      <vt:lpstr>iSCSI usage scenarios</vt:lpstr>
      <vt:lpstr>Demonstration:  Configure and connect to iSCSI target</vt:lpstr>
      <vt:lpstr>Demonstration: Configure and connect to iSCSI target (2 of 3)</vt:lpstr>
      <vt:lpstr>Demonstration: Configure and connect to iSCSI target (3 of 3)</vt:lpstr>
      <vt:lpstr>Lesson 5: Test your knowledge</vt:lpstr>
      <vt:lpstr>Lesson 06: Deploying DFS </vt:lpstr>
      <vt:lpstr>Lesson 6: Overview</vt:lpstr>
      <vt:lpstr>Overview of DFS</vt:lpstr>
      <vt:lpstr>Deploy DFS</vt:lpstr>
      <vt:lpstr>Implement DFS replication</vt:lpstr>
      <vt:lpstr>DFS namespaces and replication (1 of 2)</vt:lpstr>
      <vt:lpstr>DFS namespaces and replication (2 of 2)</vt:lpstr>
      <vt:lpstr>Manage DFS databases</vt:lpstr>
      <vt:lpstr>Overview of Azure File Sync</vt:lpstr>
      <vt:lpstr>Lesson 6: Test your knowledge</vt:lpstr>
      <vt:lpstr>Instructor-led labs: Implementing storage solutions in Windows Server </vt:lpstr>
      <vt:lpstr>Lab: Implementing storage solutions in Windows Server (1 of 2) </vt:lpstr>
      <vt:lpstr>Lab: Implementing storage solutions in Windows Server (2 of 2) </vt:lpstr>
      <vt:lpstr>Lab scenario</vt:lpstr>
      <vt:lpstr>Module-review questions</vt:lpstr>
      <vt:lpstr>Module-review answers (1 of 2)</vt:lpstr>
      <vt:lpstr>Module-review answers (2 of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WS-011 Windows Server 2019 Administration</dc:title>
  <dc:creator>Vineesh</dc:creator>
  <cp:lastModifiedBy>Jishnu R</cp:lastModifiedBy>
  <cp:revision>47</cp:revision>
  <dcterms:created xsi:type="dcterms:W3CDTF">2020-06-25T09:01:26Z</dcterms:created>
  <dcterms:modified xsi:type="dcterms:W3CDTF">2020-06-26T10:49:00Z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merrickv@microsoft.com</vt:lpwstr>
  </property>
  <property fmtid="{D5CDD505-2E9C-101B-9397-08002B2CF9AE}" pid="5" name="MSIP_Label_f42aa342-8706-4288-bd11-ebb85995028c_SetDate">
    <vt:lpwstr>2020-04-30T16:58:44.8526099Z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a6dbb04b-5cb4-4cb5-bb6f-3d6af857b37d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0x010100A90B5993187B9E4CB1697E5A3FBE0370</vt:lpwstr>
  </property>
</Properties>
</file>