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73"/>
  </p:notesMasterIdLst>
  <p:handoutMasterIdLst>
    <p:handoutMasterId r:id="rId74"/>
  </p:handoutMasterIdLst>
  <p:sldIdLst>
    <p:sldId id="1625" r:id="rId5"/>
    <p:sldId id="1762" r:id="rId6"/>
    <p:sldId id="1746" r:id="rId7"/>
    <p:sldId id="1784" r:id="rId8"/>
    <p:sldId id="1748" r:id="rId9"/>
    <p:sldId id="1754" r:id="rId10"/>
    <p:sldId id="1788" r:id="rId11"/>
    <p:sldId id="1785" r:id="rId12"/>
    <p:sldId id="1789" r:id="rId13"/>
    <p:sldId id="1790" r:id="rId14"/>
    <p:sldId id="1791" r:id="rId15"/>
    <p:sldId id="1833" r:id="rId16"/>
    <p:sldId id="1792" r:id="rId17"/>
    <p:sldId id="1793" r:id="rId18"/>
    <p:sldId id="1795" r:id="rId19"/>
    <p:sldId id="1796" r:id="rId20"/>
    <p:sldId id="1797" r:id="rId21"/>
    <p:sldId id="1798" r:id="rId22"/>
    <p:sldId id="1799" r:id="rId23"/>
    <p:sldId id="1800" r:id="rId24"/>
    <p:sldId id="1801" r:id="rId25"/>
    <p:sldId id="1802" r:id="rId26"/>
    <p:sldId id="1803" r:id="rId27"/>
    <p:sldId id="1804" r:id="rId28"/>
    <p:sldId id="1805" r:id="rId29"/>
    <p:sldId id="1780" r:id="rId30"/>
    <p:sldId id="1838" r:id="rId31"/>
    <p:sldId id="1834" r:id="rId32"/>
    <p:sldId id="1806" r:id="rId33"/>
    <p:sldId id="1807" r:id="rId34"/>
    <p:sldId id="1808" r:id="rId35"/>
    <p:sldId id="1809" r:id="rId36"/>
    <p:sldId id="1810" r:id="rId37"/>
    <p:sldId id="1811" r:id="rId38"/>
    <p:sldId id="1812" r:id="rId39"/>
    <p:sldId id="1813" r:id="rId40"/>
    <p:sldId id="1814" r:id="rId41"/>
    <p:sldId id="1835" r:id="rId42"/>
    <p:sldId id="1815" r:id="rId43"/>
    <p:sldId id="1816" r:id="rId44"/>
    <p:sldId id="1817" r:id="rId45"/>
    <p:sldId id="1818" r:id="rId46"/>
    <p:sldId id="1819" r:id="rId47"/>
    <p:sldId id="1820" r:id="rId48"/>
    <p:sldId id="1821" r:id="rId49"/>
    <p:sldId id="1822" r:id="rId50"/>
    <p:sldId id="1823" r:id="rId51"/>
    <p:sldId id="1824" r:id="rId52"/>
    <p:sldId id="1825" r:id="rId53"/>
    <p:sldId id="1826" r:id="rId54"/>
    <p:sldId id="1839" r:id="rId55"/>
    <p:sldId id="1840" r:id="rId56"/>
    <p:sldId id="1836" r:id="rId57"/>
    <p:sldId id="1827" r:id="rId58"/>
    <p:sldId id="1828" r:id="rId59"/>
    <p:sldId id="1829" r:id="rId60"/>
    <p:sldId id="1830" r:id="rId61"/>
    <p:sldId id="1831" r:id="rId62"/>
    <p:sldId id="1832" r:id="rId63"/>
    <p:sldId id="1837" r:id="rId64"/>
    <p:sldId id="1782" r:id="rId65"/>
    <p:sldId id="1772" r:id="rId66"/>
    <p:sldId id="1773" r:id="rId67"/>
    <p:sldId id="1774" r:id="rId68"/>
    <p:sldId id="1783" r:id="rId69"/>
    <p:sldId id="1775" r:id="rId70"/>
    <p:sldId id="1769" r:id="rId71"/>
    <p:sldId id="1599" r:id="rId7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7143" autoAdjust="0"/>
  </p:normalViewPr>
  <p:slideViewPr>
    <p:cSldViewPr snapToGrid="0">
      <p:cViewPr varScale="1">
        <p:scale>
          <a:sx n="72" d="100"/>
          <a:sy n="72" d="100"/>
        </p:scale>
        <p:origin x="96" y="918"/>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5" d="100"/>
          <a:sy n="85" d="100"/>
        </p:scale>
        <p:origin x="24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a:latin typeface="Segoe UI" pitchFamily="34" charset="0"/>
              </a:rPr>
              <a:t>5: Hyper-V virtualization and containers in Windows Server</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WS-011T Windows Server 2019 Administration</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63500" y="49251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a:t>WS-011T Windows Server 2019 Administration</a:t>
            </a:r>
            <a:endParaRPr lang="en-US" dirty="0"/>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US"/>
              <a:t>5: Hyper-V virtualization and containers in Windows Server</a:t>
            </a:r>
            <a:endParaRPr lang="en-US" dirty="0"/>
          </a:p>
        </p:txBody>
      </p:sp>
      <p:sp>
        <p:nvSpPr>
          <p:cNvPr id="14" name="Footer Placeholder 4">
            <a:extLst>
              <a:ext uri="{FF2B5EF4-FFF2-40B4-BE49-F238E27FC236}">
                <a16:creationId xmlns:a16="http://schemas.microsoft.com/office/drawing/2014/main" id="{23C91451-486A-4309-90D9-256CF4930F1C}"/>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a-svr1.contoso.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a:xfrm>
            <a:off x="685800" y="4343400"/>
            <a:ext cx="5486400" cy="4114800"/>
          </a:xfrm>
        </p:spPr>
        <p:txBody>
          <a:bodyPr/>
          <a:lstStyle/>
          <a:p>
            <a:pPr>
              <a:spcAft>
                <a:spcPts val="340"/>
              </a:spcAft>
              <a:defRPr/>
            </a:pPr>
            <a:endParaRPr lang="en-US" dirty="0">
              <a:solidFill>
                <a:srgbClr val="7030A0"/>
              </a:solidFill>
            </a:endParaRPr>
          </a:p>
        </p:txBody>
      </p:sp>
      <p:sp>
        <p:nvSpPr>
          <p:cNvPr id="4" name="Header Placeholder 3"/>
          <p:cNvSpPr>
            <a:spLocks noGrp="1"/>
          </p:cNvSpPr>
          <p:nvPr>
            <p:ph type="hdr" sz="quarter" idx="10"/>
          </p:nvPr>
        </p:nvSpPr>
        <p:spPr/>
        <p:txBody>
          <a:bodyPr/>
          <a:lstStyle/>
          <a:p>
            <a:r>
              <a:rPr lang="en-US" dirty="0"/>
              <a:t>5: Hyper-V virtualization and containers in Windows Server</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6" name="Date Placeholder 5">
            <a:extLst>
              <a:ext uri="{FF2B5EF4-FFF2-40B4-BE49-F238E27FC236}">
                <a16:creationId xmlns:a16="http://schemas.microsoft.com/office/drawing/2014/main" id="{ED979F3B-B4AF-4594-AD82-0928D79F4745}"/>
              </a:ext>
            </a:extLst>
          </p:cNvPr>
          <p:cNvSpPr>
            <a:spLocks noGrp="1"/>
          </p:cNvSpPr>
          <p:nvPr>
            <p:ph type="dt" idx="1"/>
          </p:nvPr>
        </p:nvSpPr>
        <p:spPr/>
        <p:txBody>
          <a:bodyPr/>
          <a:lstStyle/>
          <a:p>
            <a:r>
              <a:rPr lang="en-US"/>
              <a:t>WS-011T Windows Server 2019 Administration</a:t>
            </a:r>
            <a:endParaRPr lang="en-US" dirty="0"/>
          </a:p>
        </p:txBody>
      </p:sp>
      <p:sp>
        <p:nvSpPr>
          <p:cNvPr id="9" name="Footer Placeholder 4">
            <a:extLst>
              <a:ext uri="{FF2B5EF4-FFF2-40B4-BE49-F238E27FC236}">
                <a16:creationId xmlns:a16="http://schemas.microsoft.com/office/drawing/2014/main" id="{F6F8717E-E6C3-4484-8E92-CE5970D34749}"/>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34533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Hyper-V nested virtualization feature. You may also want to state that a second option for networking with nested virtual machines is to create a virtual NAT Network (using the </a:t>
            </a:r>
            <a:r>
              <a:rPr lang="en-US" b="1" dirty="0"/>
              <a:t>New-</a:t>
            </a:r>
            <a:r>
              <a:rPr lang="en-US" b="1" dirty="0" err="1"/>
              <a:t>NetNat</a:t>
            </a:r>
            <a:r>
              <a:rPr lang="en-US" dirty="0"/>
              <a:t> command) on the physical host machine. </a:t>
            </a:r>
          </a:p>
          <a:p>
            <a:r>
              <a:rPr lang="en-US" dirty="0"/>
              <a:t>This option might be best where MAC address spoofing is not possible.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
        <p:nvSpPr>
          <p:cNvPr id="7" name="Date Placeholder 6">
            <a:extLst>
              <a:ext uri="{FF2B5EF4-FFF2-40B4-BE49-F238E27FC236}">
                <a16:creationId xmlns:a16="http://schemas.microsoft.com/office/drawing/2014/main" id="{9D96BA82-D99A-4AE4-8562-10CD9138FD87}"/>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9B37C3C3-A098-434F-ACDB-EEC1F6D7DDB8}"/>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13260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concept of migrating Hyper-V VMs to Azure. Some students might be familiar with the previous method of using Microsoft Azure Site Recovery. Mention that the Azure Migrate tool uses the same architectural components but is designed as a migration tool as opposed to a disaster recovery tool.</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
        <p:nvSpPr>
          <p:cNvPr id="7" name="Date Placeholder 6">
            <a:extLst>
              <a:ext uri="{FF2B5EF4-FFF2-40B4-BE49-F238E27FC236}">
                <a16:creationId xmlns:a16="http://schemas.microsoft.com/office/drawing/2014/main" id="{2A23F04B-9EC3-480A-A943-C8137B4897F2}"/>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610BEB1-0968-473C-9DFF-20077ACB2BF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575515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
        <p:nvSpPr>
          <p:cNvPr id="7" name="Date Placeholder 6">
            <a:extLst>
              <a:ext uri="{FF2B5EF4-FFF2-40B4-BE49-F238E27FC236}">
                <a16:creationId xmlns:a16="http://schemas.microsoft.com/office/drawing/2014/main" id="{C7120021-7F4E-46D2-8A9B-B71361F613E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B73BDF3B-AE04-42B9-9984-9895B1E716F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44852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
        <p:nvSpPr>
          <p:cNvPr id="7" name="Date Placeholder 6">
            <a:extLst>
              <a:ext uri="{FF2B5EF4-FFF2-40B4-BE49-F238E27FC236}">
                <a16:creationId xmlns:a16="http://schemas.microsoft.com/office/drawing/2014/main" id="{9F657644-89A0-424C-9A46-AED7C953F11E}"/>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9EAC4F6-765A-49CA-9A74-B006DB6D2F2B}"/>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76195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
        <p:nvSpPr>
          <p:cNvPr id="7" name="Date Placeholder 6">
            <a:extLst>
              <a:ext uri="{FF2B5EF4-FFF2-40B4-BE49-F238E27FC236}">
                <a16:creationId xmlns:a16="http://schemas.microsoft.com/office/drawing/2014/main" id="{64A45A8C-7AC1-437E-9228-A51CB628B50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9B3847D2-8420-4392-9748-AF743E4EE85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97168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Describe the decisions required for choosing a virtual machine configuration version and generation version.</a:t>
            </a:r>
          </a:p>
          <a:p>
            <a:r>
              <a:rPr lang="en-US" sz="1000" b="0" kern="1200" baseline="0" dirty="0">
                <a:solidFill>
                  <a:schemeClr val="tx1"/>
                </a:solidFill>
                <a:effectLst/>
                <a:latin typeface="Segoe UI" panose="020B0502040204020203" pitchFamily="34" charset="0"/>
                <a:ea typeface="+mn-ea"/>
                <a:cs typeface="+mn-cs"/>
              </a:rPr>
              <a:t>You should also state that generation 2 virtual machines do not use emulation for keyboard, mouse, and video, which also results in using fewer resources and reducing the attack surface from the guest operating system.</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
        <p:nvSpPr>
          <p:cNvPr id="7" name="Date Placeholder 6">
            <a:extLst>
              <a:ext uri="{FF2B5EF4-FFF2-40B4-BE49-F238E27FC236}">
                <a16:creationId xmlns:a16="http://schemas.microsoft.com/office/drawing/2014/main" id="{34FA27E4-6B2B-47D4-B625-086224BEAD01}"/>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97434F0-E66A-4E5D-8C6F-7F9CDC9ED3D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26828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Describe the virtual machine settings. These are displayed in the Settings dialog box for a virtual machine in Hyper-V Manager.</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
        <p:nvSpPr>
          <p:cNvPr id="7" name="Date Placeholder 6">
            <a:extLst>
              <a:ext uri="{FF2B5EF4-FFF2-40B4-BE49-F238E27FC236}">
                <a16:creationId xmlns:a16="http://schemas.microsoft.com/office/drawing/2014/main" id="{0B1664BE-4CFA-432D-9BAA-AC2C2ECE98A6}"/>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B9323453-C1E3-49BD-ABF9-97BB3BA034B6}"/>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70836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storage options for Hyper-V. Focus this discussion on considerations for where to store the Hyper-V files. The next couple of topics will cover the details on the types and formats of Hyper-V files.</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
        <p:nvSpPr>
          <p:cNvPr id="7" name="Date Placeholder 6">
            <a:extLst>
              <a:ext uri="{FF2B5EF4-FFF2-40B4-BE49-F238E27FC236}">
                <a16:creationId xmlns:a16="http://schemas.microsoft.com/office/drawing/2014/main" id="{6D36742F-5D8F-4562-B48D-E2E3A005348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3D383D6-D418-4BE4-9AD3-B5AECD648A41}"/>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6812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the virtual hard disk (VHD) formats and types. Point out that .VHD files were used in previous versions of Windows Hyper-V. Windows Server 2012 introduced the .</a:t>
            </a:r>
            <a:r>
              <a:rPr lang="en-US" dirty="0" err="1"/>
              <a:t>vhdx</a:t>
            </a:r>
            <a:r>
              <a:rPr lang="en-US" dirty="0"/>
              <a:t> file format. You may also want to mention that when you create a new dynamically expanding disk, .</a:t>
            </a:r>
            <a:r>
              <a:rPr lang="en-US" dirty="0" err="1"/>
              <a:t>vhd</a:t>
            </a:r>
            <a:r>
              <a:rPr lang="en-US" dirty="0"/>
              <a:t> files start at approximately 260 kilobytes (KB). VHDX files start at approximately 4,096 KB. Also point out that if using differencing disks, care needs to take place for the parent disk. If the parent disk is modified, linked differencing disks may fail. Also, if you move the parent disk, you will need to relink the differencing disks to point to the new location.</a:t>
            </a:r>
          </a:p>
          <a:p>
            <a:endParaRPr lang="en-US" dirty="0"/>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
        <p:nvSpPr>
          <p:cNvPr id="7" name="Date Placeholder 6">
            <a:extLst>
              <a:ext uri="{FF2B5EF4-FFF2-40B4-BE49-F238E27FC236}">
                <a16:creationId xmlns:a16="http://schemas.microsoft.com/office/drawing/2014/main" id="{BCBD079C-4E79-4A7D-841B-AD3938E9E322}"/>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2B5B97E-6ABB-45BF-8373-226C2B061EDC}"/>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167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
        <p:nvSpPr>
          <p:cNvPr id="7" name="Date Placeholder 6">
            <a:extLst>
              <a:ext uri="{FF2B5EF4-FFF2-40B4-BE49-F238E27FC236}">
                <a16:creationId xmlns:a16="http://schemas.microsoft.com/office/drawing/2014/main" id="{9E66B3C2-BE40-4A06-B743-4120FA534219}"/>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170D687F-D519-450D-B025-ACB9C325CD79}"/>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48942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Presentation:</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Lab:</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l" defTabSz="932742" rtl="0" eaLnBrk="1" latinLnBrk="0" hangingPunct="1">
              <a:lnSpc>
                <a:spcPct val="115000"/>
              </a:lnSpc>
              <a:spcBef>
                <a:spcPts val="0"/>
              </a:spcBef>
              <a:spcAft>
                <a:spcPts val="995"/>
              </a:spcAft>
              <a:buFont typeface="Symbol" panose="05050102010706020507" pitchFamily="18" charset="2"/>
              <a:buChar char=""/>
            </a:pPr>
            <a:r>
              <a:rPr lang="en-US" sz="1000" kern="1200" baseline="0" dirty="0">
                <a:solidFill>
                  <a:schemeClr val="tx1"/>
                </a:solidFill>
                <a:effectLst/>
                <a:latin typeface="Arial" panose="020B0604020202020204" pitchFamily="34" charset="0"/>
                <a:ea typeface="+mn-ea"/>
                <a:cs typeface="Segoe UI" panose="020B0502040204020203" pitchFamily="34" charset="0"/>
              </a:rPr>
              <a:t>Describe key features of Hyper-V in Windows Server.</a:t>
            </a:r>
          </a:p>
          <a:p>
            <a:pPr marL="342900" marR="0" lvl="0" indent="-342900" algn="l" defTabSz="932742" rtl="0" eaLnBrk="1" latinLnBrk="0" hangingPunct="1">
              <a:lnSpc>
                <a:spcPct val="115000"/>
              </a:lnSpc>
              <a:spcBef>
                <a:spcPts val="0"/>
              </a:spcBef>
              <a:spcAft>
                <a:spcPts val="995"/>
              </a:spcAft>
              <a:buFont typeface="Symbol" panose="05050102010706020507" pitchFamily="18" charset="2"/>
              <a:buChar char=""/>
            </a:pPr>
            <a:r>
              <a:rPr lang="en-US" sz="1000" kern="1200" baseline="0" dirty="0">
                <a:solidFill>
                  <a:schemeClr val="tx1"/>
                </a:solidFill>
                <a:effectLst/>
                <a:latin typeface="Arial" panose="020B0604020202020204" pitchFamily="34" charset="0"/>
                <a:ea typeface="+mn-ea"/>
                <a:cs typeface="Segoe UI" panose="020B0502040204020203" pitchFamily="34" charset="0"/>
              </a:rPr>
              <a:t>Deploy and configure virtual machines in Hyper-V.</a:t>
            </a:r>
          </a:p>
          <a:p>
            <a:pPr marL="342900" marR="0" lvl="0" indent="-342900" algn="l" defTabSz="932742" rtl="0" eaLnBrk="1" latinLnBrk="0" hangingPunct="1">
              <a:lnSpc>
                <a:spcPct val="115000"/>
              </a:lnSpc>
              <a:spcBef>
                <a:spcPts val="0"/>
              </a:spcBef>
              <a:spcAft>
                <a:spcPts val="995"/>
              </a:spcAft>
              <a:buFont typeface="Symbol" panose="05050102010706020507" pitchFamily="18" charset="2"/>
              <a:buChar char=""/>
            </a:pPr>
            <a:r>
              <a:rPr lang="en-US" sz="1000" kern="1200" baseline="0" dirty="0">
                <a:solidFill>
                  <a:schemeClr val="tx1"/>
                </a:solidFill>
                <a:effectLst/>
                <a:latin typeface="Arial" panose="020B0604020202020204" pitchFamily="34" charset="0"/>
                <a:ea typeface="+mn-ea"/>
                <a:cs typeface="Segoe UI" panose="020B0502040204020203" pitchFamily="34" charset="0"/>
              </a:rPr>
              <a:t>Describe how to secure a virtual infrastructure using Hyper-V.</a:t>
            </a:r>
          </a:p>
          <a:p>
            <a:pPr marL="342900" marR="0" lvl="0" indent="-342900" algn="l" defTabSz="932742" rtl="0" eaLnBrk="1" latinLnBrk="0" hangingPunct="1">
              <a:lnSpc>
                <a:spcPct val="115000"/>
              </a:lnSpc>
              <a:spcBef>
                <a:spcPts val="0"/>
              </a:spcBef>
              <a:spcAft>
                <a:spcPts val="995"/>
              </a:spcAft>
              <a:buFont typeface="Symbol" panose="05050102010706020507" pitchFamily="18" charset="2"/>
              <a:buChar char=""/>
            </a:pPr>
            <a:r>
              <a:rPr lang="en-US" sz="1000" kern="1200" baseline="0" dirty="0">
                <a:solidFill>
                  <a:schemeClr val="tx1"/>
                </a:solidFill>
                <a:effectLst/>
                <a:latin typeface="Arial" panose="020B0604020202020204" pitchFamily="34" charset="0"/>
                <a:ea typeface="+mn-ea"/>
                <a:cs typeface="Segoe UI" panose="020B0502040204020203" pitchFamily="34" charset="0"/>
              </a:rPr>
              <a:t>Describe and deploy containers in Windows Server.</a:t>
            </a:r>
          </a:p>
          <a:p>
            <a:pPr marL="342900" marR="0" lvl="0" indent="-342900" algn="l" defTabSz="932742" rtl="0" eaLnBrk="1" latinLnBrk="0" hangingPunct="1">
              <a:lnSpc>
                <a:spcPct val="115000"/>
              </a:lnSpc>
              <a:spcBef>
                <a:spcPts val="0"/>
              </a:spcBef>
              <a:spcAft>
                <a:spcPts val="995"/>
              </a:spcAft>
              <a:buFont typeface="Symbol" panose="05050102010706020507" pitchFamily="18" charset="2"/>
              <a:buChar char=""/>
            </a:pPr>
            <a:r>
              <a:rPr lang="en-US" sz="1000" kern="1200" baseline="0" dirty="0">
                <a:solidFill>
                  <a:schemeClr val="tx1"/>
                </a:solidFill>
                <a:effectLst/>
                <a:latin typeface="Arial" panose="020B0604020202020204" pitchFamily="34" charset="0"/>
                <a:ea typeface="+mn-ea"/>
                <a:cs typeface="Segoe UI" panose="020B0502040204020203" pitchFamily="34" charset="0"/>
              </a:rPr>
              <a:t>Describe container orchestration using Kubernetes.</a:t>
            </a:r>
          </a:p>
          <a:p>
            <a:pPr marL="171450" indent="-171450">
              <a:buFont typeface="Arial" panose="020B0604020202020204" pitchFamily="34" charset="0"/>
              <a:buChar char="•"/>
            </a:pPr>
            <a:endParaRPr lang="en-US" sz="1000" b="1" dirty="0">
              <a:effectLst/>
              <a:latin typeface="Arial" panose="020B0604020202020204"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teach this module, you need the Microsoft Office PowerPoint file WS-011T00A-M05.pptx.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Segoe UI" panose="020B0502040204020203" pitchFamily="34" charset="0"/>
              </a:rPr>
              <a:t>Important:</a:t>
            </a:r>
            <a:r>
              <a:rPr lang="en-US" sz="1000" dirty="0">
                <a:effectLst/>
                <a:latin typeface="Arial" panose="020B0604020202020204" pitchFamily="34" charset="0"/>
                <a:ea typeface="Calibri" panose="020F0502020204030204" pitchFamily="34" charset="0"/>
                <a:cs typeface="Segoe UI" panose="020B0502040204020203" pitchFamily="34" charset="0"/>
              </a:rPr>
              <a:t> We recommend that you use Office PowerPoint 2007 or a newer version to display the slides for this course. If you use PowerPoint Viewer or an older version of PowerPoint, all the features of the slides might not display correctly.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 exercises.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Check your knowledge questions and Module review questions.</a:t>
            </a: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6" name="Date Placeholder 5">
            <a:extLst>
              <a:ext uri="{FF2B5EF4-FFF2-40B4-BE49-F238E27FC236}">
                <a16:creationId xmlns:a16="http://schemas.microsoft.com/office/drawing/2014/main" id="{C339094D-33F2-4EFE-A27F-88DC8D4E27A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1E60107-EB0B-4927-973A-27AE640A177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09848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Point out that sharing a virtual disk is typically used in failover clustering scenarios. Using a VHD Set is the recommended method over the legacy Shared VHDX method when using the latest versions of Windows Server. </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
        <p:nvSpPr>
          <p:cNvPr id="7" name="Date Placeholder 6">
            <a:extLst>
              <a:ext uri="{FF2B5EF4-FFF2-40B4-BE49-F238E27FC236}">
                <a16:creationId xmlns:a16="http://schemas.microsoft.com/office/drawing/2014/main" id="{257035CC-8948-42BE-8C98-916B79ADE176}"/>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2E7C2D47-79D4-4A42-9FC6-5AC4CDFC7FBC}"/>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207086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Provide an overview of Hyper-V networking by introducing virtual network adapters and virtual switches. </a:t>
            </a:r>
          </a:p>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Explain that typically, you would select the standard Network Adapter; however, if you need the virtual machine to be able to boot to the network, then a Legacy Network Adapter is required. Also explain that the External switch is used to configure direct access to an external network. However, if a private network is routed through a router (such as a virtual machine configured as a router), it can also access external networks such as the Internet.</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
        <p:nvSpPr>
          <p:cNvPr id="7" name="Date Placeholder 6">
            <a:extLst>
              <a:ext uri="{FF2B5EF4-FFF2-40B4-BE49-F238E27FC236}">
                <a16:creationId xmlns:a16="http://schemas.microsoft.com/office/drawing/2014/main" id="{5342F47B-B00A-4105-AB65-EF5CA6AAB208}"/>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443D0DEE-3CB2-402C-B56E-CCC32F9277B1}"/>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58063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the features that support Hyper-V networking. Point out that some of these are Network Adapter settings, while others are switch configuration options.</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
        <p:nvSpPr>
          <p:cNvPr id="7" name="Date Placeholder 6">
            <a:extLst>
              <a:ext uri="{FF2B5EF4-FFF2-40B4-BE49-F238E27FC236}">
                <a16:creationId xmlns:a16="http://schemas.microsoft.com/office/drawing/2014/main" id="{107DCAEA-C81B-4AFE-A687-5AB16CA97EB0}"/>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ED4E6F5-9C62-4E6F-818A-1D1CDAEE5A8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555606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Date Placeholder 6">
            <a:extLst>
              <a:ext uri="{FF2B5EF4-FFF2-40B4-BE49-F238E27FC236}">
                <a16:creationId xmlns:a16="http://schemas.microsoft.com/office/drawing/2014/main" id="{A9D5508C-708E-4720-A5C0-017CC79E3BB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119EDE97-B2B8-4FF3-8BA7-7F7EEB19C663}"/>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773021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As you describe the use of checkpoints, stress that these are not a replacement for backups. Checkpoints used to be called snapshots in previous Windows versions. You may want to explain and show how to disable checkpoints for a specific VM by opening the Settings box of a VM. The option is located on the Checkpoints page.</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
        <p:nvSpPr>
          <p:cNvPr id="7" name="Date Placeholder 6">
            <a:extLst>
              <a:ext uri="{FF2B5EF4-FFF2-40B4-BE49-F238E27FC236}">
                <a16:creationId xmlns:a16="http://schemas.microsoft.com/office/drawing/2014/main" id="{2B80A918-D03A-445D-BE90-45B6586E2C79}"/>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DED086B0-39EF-43AA-A3C1-67BC9B3EF5CC}"/>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030268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Describe options for importing and exporting VMs.</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
        <p:nvSpPr>
          <p:cNvPr id="7" name="Date Placeholder 6">
            <a:extLst>
              <a:ext uri="{FF2B5EF4-FFF2-40B4-BE49-F238E27FC236}">
                <a16:creationId xmlns:a16="http://schemas.microsoft.com/office/drawing/2014/main" id="{E709A480-412C-4D09-B31D-2E14BE0284C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8A933DD3-BD8B-4A99-AC7B-3696F0DC4F71}"/>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510029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1" i="0" kern="1200" baseline="0" dirty="0">
                <a:solidFill>
                  <a:schemeClr val="tx1"/>
                </a:solidFill>
                <a:effectLst/>
                <a:latin typeface="Segoe UI" panose="020B0502040204020203" pitchFamily="34" charset="0"/>
                <a:ea typeface="+mn-ea"/>
                <a:cs typeface="+mn-cs"/>
              </a:rPr>
              <a:t>Demonstration detailed steps</a:t>
            </a:r>
          </a:p>
          <a:p>
            <a:r>
              <a:rPr lang="en-US" sz="1000" b="1" i="0" kern="1200" baseline="0" dirty="0">
                <a:solidFill>
                  <a:schemeClr val="tx1"/>
                </a:solidFill>
                <a:effectLst/>
                <a:latin typeface="Segoe UI" panose="020B0502040204020203" pitchFamily="34" charset="0"/>
                <a:ea typeface="+mn-ea"/>
                <a:cs typeface="+mn-cs"/>
              </a:rPr>
              <a:t>Preparation Steps</a:t>
            </a:r>
          </a:p>
          <a:p>
            <a:r>
              <a:rPr lang="en-US" sz="1000" b="0" i="0" kern="1200" baseline="0" dirty="0">
                <a:solidFill>
                  <a:schemeClr val="tx1"/>
                </a:solidFill>
                <a:effectLst/>
                <a:latin typeface="Segoe UI" panose="020B0502040204020203" pitchFamily="34" charset="0"/>
                <a:ea typeface="+mn-ea"/>
                <a:cs typeface="+mn-cs"/>
              </a:rPr>
              <a:t>The following VMs are required for this demonstration:</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WS-011T00A-SEA-DC1</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WS-011T00A-SEA-ADM1</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WS-011T00A-SEA-SVR1</a:t>
            </a:r>
          </a:p>
          <a:p>
            <a:r>
              <a:rPr lang="en-US" sz="1000" b="0" i="0" kern="1200" baseline="0" dirty="0">
                <a:solidFill>
                  <a:schemeClr val="tx1"/>
                </a:solidFill>
                <a:effectLst/>
                <a:latin typeface="Segoe UI" panose="020B0502040204020203" pitchFamily="34" charset="0"/>
                <a:ea typeface="+mn-ea"/>
                <a:cs typeface="+mn-cs"/>
              </a:rPr>
              <a:t>Sign in as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by using </a:t>
            </a:r>
            <a:r>
              <a:rPr lang="en-US" sz="1000" b="1" i="0" kern="1200" baseline="0" dirty="0">
                <a:solidFill>
                  <a:schemeClr val="tx1"/>
                </a:solidFill>
                <a:effectLst/>
                <a:latin typeface="Segoe UI" panose="020B0502040204020203" pitchFamily="34" charset="0"/>
                <a:ea typeface="+mn-ea"/>
                <a:cs typeface="+mn-cs"/>
              </a:rPr>
              <a:t>Pa55w.rd</a:t>
            </a:r>
            <a:r>
              <a:rPr lang="en-US" sz="1000" b="0" i="0" kern="1200" baseline="0" dirty="0">
                <a:solidFill>
                  <a:schemeClr val="tx1"/>
                </a:solidFill>
                <a:effectLst/>
                <a:latin typeface="Segoe UI" panose="020B0502040204020203" pitchFamily="34" charset="0"/>
                <a:ea typeface="+mn-ea"/>
                <a:cs typeface="+mn-cs"/>
              </a:rPr>
              <a:t> as the password.</a:t>
            </a:r>
          </a:p>
          <a:p>
            <a:r>
              <a:rPr lang="en-US" sz="1000" b="1" i="0" kern="1200" baseline="0" dirty="0">
                <a:solidFill>
                  <a:schemeClr val="tx1"/>
                </a:solidFill>
                <a:effectLst/>
                <a:latin typeface="Segoe UI" panose="020B0502040204020203" pitchFamily="34" charset="0"/>
                <a:ea typeface="+mn-ea"/>
                <a:cs typeface="+mn-cs"/>
              </a:rPr>
              <a:t>Configure a Hyper-V virtual switch</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SEA-ADM1, select </a:t>
            </a:r>
            <a:r>
              <a:rPr lang="en-US" sz="1000" b="1" i="0" kern="1200" baseline="0" dirty="0">
                <a:solidFill>
                  <a:schemeClr val="tx1"/>
                </a:solidFill>
                <a:effectLst/>
                <a:latin typeface="Segoe UI" panose="020B0502040204020203" pitchFamily="34" charset="0"/>
                <a:ea typeface="+mn-ea"/>
                <a:cs typeface="+mn-cs"/>
              </a:rPr>
              <a:t>Start</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Server Manager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Server Manager, select </a:t>
            </a:r>
            <a:r>
              <a:rPr lang="en-US" sz="1000" b="1" i="0" kern="1200" baseline="0" dirty="0">
                <a:solidFill>
                  <a:schemeClr val="tx1"/>
                </a:solidFill>
                <a:effectLst/>
                <a:latin typeface="Segoe UI" panose="020B0502040204020203" pitchFamily="34" charset="0"/>
                <a:ea typeface="+mn-ea"/>
                <a:cs typeface="+mn-cs"/>
              </a:rPr>
              <a:t>All Servers</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Servers list, right-click </a:t>
            </a:r>
            <a:r>
              <a:rPr lang="en-US" sz="1000" b="1" i="0" kern="1200" baseline="0" dirty="0">
                <a:solidFill>
                  <a:schemeClr val="tx1"/>
                </a:solidFill>
                <a:effectLst/>
                <a:latin typeface="Segoe UI" panose="020B0502040204020203" pitchFamily="34" charset="0"/>
                <a:ea typeface="+mn-ea"/>
                <a:cs typeface="+mn-cs"/>
              </a:rPr>
              <a:t>SEA-SVR1</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Hyper-V Manager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Hyper-V Manager, ensure that </a:t>
            </a:r>
            <a:r>
              <a:rPr lang="en-US" sz="1000" b="1" i="0" u="none" strike="noStrike" kern="1200" baseline="0" dirty="0">
                <a:solidFill>
                  <a:schemeClr val="tx1"/>
                </a:solidFill>
                <a:effectLst/>
                <a:latin typeface="Segoe UI" panose="020B0502040204020203" pitchFamily="34" charset="0"/>
                <a:ea typeface="+mn-ea"/>
                <a:cs typeface="+mn-cs"/>
                <a:hlinkClick r:id="rId3" tooltip="http://SEA-SVR1.Contoso.com"/>
              </a:rPr>
              <a:t>SEA-SVR1.Contoso.com</a:t>
            </a:r>
            <a:r>
              <a:rPr lang="en-US" sz="1000" b="0" i="0" kern="1200" baseline="0" dirty="0">
                <a:solidFill>
                  <a:schemeClr val="tx1"/>
                </a:solidFill>
                <a:effectLst/>
                <a:latin typeface="Segoe UI" panose="020B0502040204020203" pitchFamily="34" charset="0"/>
                <a:ea typeface="+mn-ea"/>
                <a:cs typeface="+mn-cs"/>
              </a:rPr>
              <a:t> is selected.</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Actions pane, select </a:t>
            </a:r>
            <a:r>
              <a:rPr lang="en-US" sz="1000" b="1" i="0" kern="1200" baseline="0" dirty="0">
                <a:solidFill>
                  <a:schemeClr val="tx1"/>
                </a:solidFill>
                <a:effectLst/>
                <a:latin typeface="Segoe UI" panose="020B0502040204020203" pitchFamily="34" charset="0"/>
                <a:ea typeface="+mn-ea"/>
                <a:cs typeface="+mn-cs"/>
              </a:rPr>
              <a:t>Virtual Switch Manager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Virtual Switch Manager</a:t>
            </a:r>
            <a:r>
              <a:rPr lang="en-US" sz="1000" b="0" i="0" kern="1200" baseline="0" dirty="0">
                <a:solidFill>
                  <a:schemeClr val="tx1"/>
                </a:solidFill>
                <a:effectLst/>
                <a:latin typeface="Segoe UI" panose="020B0502040204020203" pitchFamily="34" charset="0"/>
                <a:ea typeface="+mn-ea"/>
                <a:cs typeface="+mn-cs"/>
              </a:rPr>
              <a:t>, in the </a:t>
            </a:r>
            <a:r>
              <a:rPr lang="en-US" sz="1000" b="1" i="0" kern="1200" baseline="0" dirty="0">
                <a:solidFill>
                  <a:schemeClr val="tx1"/>
                </a:solidFill>
                <a:effectLst/>
                <a:latin typeface="Segoe UI" panose="020B0502040204020203" pitchFamily="34" charset="0"/>
                <a:ea typeface="+mn-ea"/>
                <a:cs typeface="+mn-cs"/>
              </a:rPr>
              <a:t>Create virtual switch</a:t>
            </a:r>
            <a:r>
              <a:rPr lang="en-US" sz="1000" b="0" i="0" kern="1200" baseline="0" dirty="0">
                <a:solidFill>
                  <a:schemeClr val="tx1"/>
                </a:solidFill>
                <a:effectLst/>
                <a:latin typeface="Segoe UI" panose="020B0502040204020203" pitchFamily="34" charset="0"/>
                <a:ea typeface="+mn-ea"/>
                <a:cs typeface="+mn-cs"/>
              </a:rPr>
              <a:t> pane, select </a:t>
            </a:r>
            <a:r>
              <a:rPr lang="en-US" sz="1000" b="1" i="0" kern="1200" baseline="0" dirty="0">
                <a:solidFill>
                  <a:schemeClr val="tx1"/>
                </a:solidFill>
                <a:effectLst/>
                <a:latin typeface="Segoe UI" panose="020B0502040204020203" pitchFamily="34" charset="0"/>
                <a:ea typeface="+mn-ea"/>
                <a:cs typeface="+mn-cs"/>
              </a:rPr>
              <a:t>Private</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Create Virtual Switch</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Virtual Switch Properties</a:t>
            </a:r>
            <a:r>
              <a:rPr lang="en-US" sz="1000" b="0" i="0" kern="1200" baseline="0" dirty="0">
                <a:solidFill>
                  <a:schemeClr val="tx1"/>
                </a:solidFill>
                <a:effectLst/>
                <a:latin typeface="Segoe UI" panose="020B0502040204020203" pitchFamily="34" charset="0"/>
                <a:ea typeface="+mn-ea"/>
                <a:cs typeface="+mn-cs"/>
              </a:rPr>
              <a:t> box, enter the following details, and then select </a:t>
            </a:r>
            <a:r>
              <a:rPr lang="en-US" sz="1000" b="1" i="0" kern="1200" baseline="0" dirty="0">
                <a:solidFill>
                  <a:schemeClr val="tx1"/>
                </a:solidFill>
                <a:effectLst/>
                <a:latin typeface="Segoe UI" panose="020B0502040204020203" pitchFamily="34" charset="0"/>
                <a:ea typeface="+mn-ea"/>
                <a:cs typeface="+mn-cs"/>
              </a:rPr>
              <a:t>OK</a:t>
            </a:r>
            <a:r>
              <a:rPr lang="en-US" sz="1000" b="0" i="0" kern="1200" baseline="0" dirty="0">
                <a:solidFill>
                  <a:schemeClr val="tx1"/>
                </a:solidFill>
                <a:effectLst/>
                <a:latin typeface="Segoe UI" panose="020B0502040204020203" pitchFamily="34" charset="0"/>
                <a:ea typeface="+mn-ea"/>
                <a:cs typeface="+mn-cs"/>
              </a:rPr>
              <a:t>:</a:t>
            </a:r>
          </a:p>
          <a:p>
            <a:pPr lvl="1"/>
            <a:r>
              <a:rPr lang="en-US" sz="1000" b="0" i="0" kern="1200" baseline="0" dirty="0">
                <a:solidFill>
                  <a:schemeClr val="tx1"/>
                </a:solidFill>
                <a:effectLst/>
                <a:latin typeface="Segoe UI" panose="020B0502040204020203" pitchFamily="34" charset="0"/>
                <a:ea typeface="+mn-ea"/>
                <a:cs typeface="+mn-cs"/>
              </a:rPr>
              <a:t>Name: </a:t>
            </a:r>
            <a:r>
              <a:rPr lang="en-US" sz="1000" b="1" i="0" kern="1200" baseline="0" dirty="0">
                <a:solidFill>
                  <a:schemeClr val="tx1"/>
                </a:solidFill>
                <a:effectLst/>
                <a:latin typeface="Segoe UI" panose="020B0502040204020203" pitchFamily="34" charset="0"/>
                <a:ea typeface="+mn-ea"/>
                <a:cs typeface="+mn-cs"/>
              </a:rPr>
              <a:t>Contoso Private Switch</a:t>
            </a:r>
            <a:endParaRPr lang="en-US" sz="1000" b="0" i="0" kern="1200" baseline="0" dirty="0">
              <a:solidFill>
                <a:schemeClr val="tx1"/>
              </a:solidFill>
              <a:effectLst/>
              <a:latin typeface="Segoe UI" panose="020B0502040204020203" pitchFamily="34" charset="0"/>
              <a:ea typeface="+mn-ea"/>
              <a:cs typeface="+mn-cs"/>
            </a:endParaRPr>
          </a:p>
          <a:p>
            <a:pPr lvl="1"/>
            <a:r>
              <a:rPr lang="en-US" sz="1000" b="0" i="0" kern="1200" baseline="0" dirty="0">
                <a:solidFill>
                  <a:schemeClr val="tx1"/>
                </a:solidFill>
                <a:effectLst/>
                <a:latin typeface="Segoe UI" panose="020B0502040204020203" pitchFamily="34" charset="0"/>
                <a:ea typeface="+mn-ea"/>
                <a:cs typeface="+mn-cs"/>
              </a:rPr>
              <a:t>Connection type: </a:t>
            </a:r>
            <a:r>
              <a:rPr lang="en-US" sz="1000" b="1" i="0" kern="1200" baseline="0" dirty="0">
                <a:solidFill>
                  <a:schemeClr val="tx1"/>
                </a:solidFill>
                <a:effectLst/>
                <a:latin typeface="Segoe UI" panose="020B0502040204020203" pitchFamily="34" charset="0"/>
                <a:ea typeface="+mn-ea"/>
                <a:cs typeface="+mn-cs"/>
              </a:rPr>
              <a:t>Private network</a:t>
            </a:r>
            <a:endParaRPr lang="en-US" sz="1000" b="0" i="0" kern="1200" baseline="0" dirty="0">
              <a:solidFill>
                <a:schemeClr val="tx1"/>
              </a:solidFill>
              <a:effectLst/>
              <a:latin typeface="Segoe UI" panose="020B0502040204020203" pitchFamily="34" charset="0"/>
              <a:ea typeface="+mn-ea"/>
              <a:cs typeface="+mn-cs"/>
            </a:endParaRPr>
          </a:p>
          <a:p>
            <a:r>
              <a:rPr lang="en-US" sz="1000" b="1" i="0" kern="1200" baseline="0" dirty="0">
                <a:solidFill>
                  <a:schemeClr val="tx1"/>
                </a:solidFill>
                <a:effectLst/>
                <a:latin typeface="Segoe UI" panose="020B0502040204020203" pitchFamily="34" charset="0"/>
                <a:ea typeface="+mn-ea"/>
                <a:cs typeface="+mn-cs"/>
              </a:rPr>
              <a:t>Create a virtual hard disk (VHD)</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SEA-ADM1, in Hyper-V Manager, select </a:t>
            </a:r>
            <a:r>
              <a:rPr lang="en-US" sz="1000" b="1" i="0" kern="1200" baseline="0" dirty="0">
                <a:solidFill>
                  <a:schemeClr val="tx1"/>
                </a:solidFill>
                <a:effectLst/>
                <a:latin typeface="Segoe UI" panose="020B0502040204020203" pitchFamily="34" charset="0"/>
                <a:ea typeface="+mn-ea"/>
                <a:cs typeface="+mn-cs"/>
              </a:rPr>
              <a:t>New</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Hard Disk</a:t>
            </a:r>
            <a:r>
              <a:rPr lang="en-US" sz="1000" b="0" i="0" kern="1200" baseline="0" dirty="0">
                <a:solidFill>
                  <a:schemeClr val="tx1"/>
                </a:solidFill>
                <a:effectLst/>
                <a:latin typeface="Segoe UI" panose="020B0502040204020203" pitchFamily="34" charset="0"/>
                <a:ea typeface="+mn-ea"/>
                <a:cs typeface="+mn-cs"/>
              </a:rPr>
              <a:t>. The </a:t>
            </a:r>
            <a:r>
              <a:rPr lang="en-US" sz="1000" b="1" i="0" kern="1200" baseline="0" dirty="0">
                <a:solidFill>
                  <a:schemeClr val="tx1"/>
                </a:solidFill>
                <a:effectLst/>
                <a:latin typeface="Segoe UI" panose="020B0502040204020203" pitchFamily="34" charset="0"/>
                <a:ea typeface="+mn-ea"/>
                <a:cs typeface="+mn-cs"/>
              </a:rPr>
              <a:t>New Virtual Hard Disk Wizard</a:t>
            </a:r>
            <a:r>
              <a:rPr lang="en-US" sz="1000" b="0" i="0" kern="1200" baseline="0" dirty="0">
                <a:solidFill>
                  <a:schemeClr val="tx1"/>
                </a:solidFill>
                <a:effectLst/>
                <a:latin typeface="Segoe UI" panose="020B0502040204020203" pitchFamily="34" charset="0"/>
                <a:ea typeface="+mn-ea"/>
                <a:cs typeface="+mn-cs"/>
              </a:rPr>
              <a:t> starts.</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Before you Begin page</a:t>
            </a:r>
            <a:r>
              <a:rPr lang="en-US" sz="1000" b="0" i="0" kern="1200" baseline="0" dirty="0">
                <a:solidFill>
                  <a:schemeClr val="tx1"/>
                </a:solidFill>
                <a:effectLst/>
                <a:latin typeface="Segoe UI" panose="020B0502040204020203" pitchFamily="34" charset="0"/>
                <a:ea typeface="+mn-ea"/>
                <a:cs typeface="+mn-cs"/>
              </a:rPr>
              <a:t>, select </a:t>
            </a:r>
            <a:r>
              <a:rPr lang="en-US" sz="1000" b="1" i="0" kern="1200" baseline="0" dirty="0">
                <a:solidFill>
                  <a:schemeClr val="tx1"/>
                </a:solidFill>
                <a:effectLst/>
                <a:latin typeface="Segoe UI" panose="020B0502040204020203" pitchFamily="34" charset="0"/>
                <a:ea typeface="+mn-ea"/>
                <a:cs typeface="+mn-cs"/>
              </a:rPr>
              <a:t>Next</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Choose Disk Format</a:t>
            </a:r>
            <a:r>
              <a:rPr lang="en-US" sz="1000" b="0" i="0" kern="1200" baseline="0" dirty="0">
                <a:solidFill>
                  <a:schemeClr val="tx1"/>
                </a:solidFill>
                <a:effectLst/>
                <a:latin typeface="Segoe UI" panose="020B0502040204020203" pitchFamily="34" charset="0"/>
                <a:ea typeface="+mn-ea"/>
                <a:cs typeface="+mn-cs"/>
              </a:rPr>
              <a:t> page, select </a:t>
            </a:r>
            <a:r>
              <a:rPr lang="en-US" sz="1000" b="1" i="0" kern="1200" baseline="0" dirty="0">
                <a:solidFill>
                  <a:schemeClr val="tx1"/>
                </a:solidFill>
                <a:effectLst/>
                <a:latin typeface="Segoe UI" panose="020B0502040204020203" pitchFamily="34" charset="0"/>
                <a:ea typeface="+mn-ea"/>
                <a:cs typeface="+mn-cs"/>
              </a:rPr>
              <a:t>VHD</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Next</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Choose Disk Type</a:t>
            </a:r>
            <a:r>
              <a:rPr lang="en-US" sz="1000" b="0" i="0" kern="1200" baseline="0" dirty="0">
                <a:solidFill>
                  <a:schemeClr val="tx1"/>
                </a:solidFill>
                <a:effectLst/>
                <a:latin typeface="Segoe UI" panose="020B0502040204020203" pitchFamily="34" charset="0"/>
                <a:ea typeface="+mn-ea"/>
                <a:cs typeface="+mn-cs"/>
              </a:rPr>
              <a:t> page, select </a:t>
            </a:r>
            <a:r>
              <a:rPr lang="en-US" sz="1000" b="1" i="0" kern="1200" baseline="0" dirty="0">
                <a:solidFill>
                  <a:schemeClr val="tx1"/>
                </a:solidFill>
                <a:effectLst/>
                <a:latin typeface="Segoe UI" panose="020B0502040204020203" pitchFamily="34" charset="0"/>
                <a:ea typeface="+mn-ea"/>
                <a:cs typeface="+mn-cs"/>
              </a:rPr>
              <a:t>Differencing</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Next</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Specify Name and Location</a:t>
            </a:r>
            <a:r>
              <a:rPr lang="en-US" sz="1000" b="0" i="0" kern="1200" baseline="0" dirty="0">
                <a:solidFill>
                  <a:schemeClr val="tx1"/>
                </a:solidFill>
                <a:effectLst/>
                <a:latin typeface="Segoe UI" panose="020B0502040204020203" pitchFamily="34" charset="0"/>
                <a:ea typeface="+mn-ea"/>
                <a:cs typeface="+mn-cs"/>
              </a:rPr>
              <a:t> page, enter the following, and then select </a:t>
            </a:r>
            <a:r>
              <a:rPr lang="en-US" sz="1000" b="1" i="0" kern="1200" baseline="0" dirty="0">
                <a:solidFill>
                  <a:schemeClr val="tx1"/>
                </a:solidFill>
                <a:effectLst/>
                <a:latin typeface="Segoe UI" panose="020B0502040204020203" pitchFamily="34" charset="0"/>
                <a:ea typeface="+mn-ea"/>
                <a:cs typeface="+mn-cs"/>
              </a:rPr>
              <a:t>Next</a:t>
            </a:r>
            <a:r>
              <a:rPr lang="en-US" sz="1000" b="0" i="0" kern="1200" baseline="0" dirty="0">
                <a:solidFill>
                  <a:schemeClr val="tx1"/>
                </a:solidFill>
                <a:effectLst/>
                <a:latin typeface="Segoe UI" panose="020B0502040204020203" pitchFamily="34" charset="0"/>
                <a:ea typeface="+mn-ea"/>
                <a:cs typeface="+mn-cs"/>
              </a:rPr>
              <a:t>:</a:t>
            </a:r>
          </a:p>
          <a:p>
            <a:pPr lvl="1"/>
            <a:r>
              <a:rPr lang="en-US" sz="1000" b="0" i="0" kern="1200" baseline="0" dirty="0">
                <a:solidFill>
                  <a:schemeClr val="tx1"/>
                </a:solidFill>
                <a:effectLst/>
                <a:latin typeface="Segoe UI" panose="020B0502040204020203" pitchFamily="34" charset="0"/>
                <a:ea typeface="+mn-ea"/>
                <a:cs typeface="+mn-cs"/>
              </a:rPr>
              <a:t>Name: </a:t>
            </a:r>
            <a:r>
              <a:rPr lang="en-US" sz="1000" b="1" i="0" kern="1200" baseline="0" dirty="0">
                <a:solidFill>
                  <a:schemeClr val="tx1"/>
                </a:solidFill>
                <a:effectLst/>
                <a:latin typeface="Segoe UI" panose="020B0502040204020203" pitchFamily="34" charset="0"/>
                <a:ea typeface="+mn-ea"/>
                <a:cs typeface="+mn-cs"/>
              </a:rPr>
              <a:t>SEA-VM1</a:t>
            </a:r>
            <a:endParaRPr lang="en-US" sz="1000" b="0" i="0" kern="1200" baseline="0" dirty="0">
              <a:solidFill>
                <a:schemeClr val="tx1"/>
              </a:solidFill>
              <a:effectLst/>
              <a:latin typeface="Segoe UI" panose="020B0502040204020203" pitchFamily="34" charset="0"/>
              <a:ea typeface="+mn-ea"/>
              <a:cs typeface="+mn-cs"/>
            </a:endParaRPr>
          </a:p>
          <a:p>
            <a:pPr lvl="1"/>
            <a:r>
              <a:rPr lang="en-US" sz="1000" b="0" i="0" kern="1200" baseline="0" dirty="0">
                <a:solidFill>
                  <a:schemeClr val="tx1"/>
                </a:solidFill>
                <a:effectLst/>
                <a:latin typeface="Segoe UI" panose="020B0502040204020203" pitchFamily="34" charset="0"/>
                <a:ea typeface="+mn-ea"/>
                <a:cs typeface="+mn-cs"/>
              </a:rPr>
              <a:t>Location: default location</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Configure Disk</a:t>
            </a:r>
            <a:r>
              <a:rPr lang="en-US" sz="1000" b="0" i="0" kern="1200" baseline="0" dirty="0">
                <a:solidFill>
                  <a:schemeClr val="tx1"/>
                </a:solidFill>
                <a:effectLst/>
                <a:latin typeface="Segoe UI" panose="020B0502040204020203" pitchFamily="34" charset="0"/>
                <a:ea typeface="+mn-ea"/>
                <a:cs typeface="+mn-cs"/>
              </a:rPr>
              <a:t> page, in the </a:t>
            </a:r>
            <a:r>
              <a:rPr lang="en-US" sz="1000" b="1" i="0" kern="1200" baseline="0" dirty="0">
                <a:solidFill>
                  <a:schemeClr val="tx1"/>
                </a:solidFill>
                <a:effectLst/>
                <a:latin typeface="Segoe UI" panose="020B0502040204020203" pitchFamily="34" charset="0"/>
                <a:ea typeface="+mn-ea"/>
                <a:cs typeface="+mn-cs"/>
              </a:rPr>
              <a:t>Location</a:t>
            </a:r>
            <a:r>
              <a:rPr lang="en-US" sz="1000" b="0" i="0" kern="1200" baseline="0" dirty="0">
                <a:solidFill>
                  <a:schemeClr val="tx1"/>
                </a:solidFill>
                <a:effectLst/>
                <a:latin typeface="Segoe UI" panose="020B0502040204020203" pitchFamily="34" charset="0"/>
                <a:ea typeface="+mn-ea"/>
                <a:cs typeface="+mn-cs"/>
              </a:rPr>
              <a:t> box, enter </a:t>
            </a:r>
            <a:r>
              <a:rPr lang="en-US" sz="1000" b="1" i="0" kern="1200" baseline="0" dirty="0">
                <a:solidFill>
                  <a:schemeClr val="tx1"/>
                </a:solidFill>
                <a:effectLst/>
                <a:latin typeface="Segoe UI" panose="020B0502040204020203" pitchFamily="34" charset="0"/>
                <a:ea typeface="+mn-ea"/>
                <a:cs typeface="+mn-cs"/>
              </a:rPr>
              <a:t>C:\Base\BaseImage.vhd</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Next</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Summary</a:t>
            </a:r>
            <a:r>
              <a:rPr lang="en-US" sz="1000" b="0" i="0" kern="1200" baseline="0" dirty="0">
                <a:solidFill>
                  <a:schemeClr val="tx1"/>
                </a:solidFill>
                <a:effectLst/>
                <a:latin typeface="Segoe UI" panose="020B0502040204020203" pitchFamily="34" charset="0"/>
                <a:ea typeface="+mn-ea"/>
                <a:cs typeface="+mn-cs"/>
              </a:rPr>
              <a:t> page, select </a:t>
            </a:r>
            <a:r>
              <a:rPr lang="en-US" sz="1000" b="1" i="0" kern="1200" baseline="0" dirty="0">
                <a:solidFill>
                  <a:schemeClr val="tx1"/>
                </a:solidFill>
                <a:effectLst/>
                <a:latin typeface="Segoe UI" panose="020B0502040204020203" pitchFamily="34" charset="0"/>
                <a:ea typeface="+mn-ea"/>
                <a:cs typeface="+mn-cs"/>
              </a:rPr>
              <a:t>Finish</a:t>
            </a:r>
            <a:r>
              <a:rPr lang="en-US" sz="1000" b="0" i="0" kern="1200" baseline="0" dirty="0">
                <a:solidFill>
                  <a:schemeClr val="tx1"/>
                </a:solidFill>
                <a:effectLst/>
                <a:latin typeface="Segoe UI" panose="020B0502040204020203" pitchFamily="34" charset="0"/>
                <a:ea typeface="+mn-ea"/>
                <a:cs typeface="+mn-cs"/>
              </a:rPr>
              <a:t>.</a:t>
            </a:r>
          </a:p>
          <a:p>
            <a:r>
              <a:rPr lang="en-US" sz="1000" b="1" i="0" kern="1200" baseline="0" dirty="0">
                <a:solidFill>
                  <a:schemeClr val="tx1"/>
                </a:solidFill>
                <a:effectLst/>
                <a:latin typeface="Segoe UI" panose="020B0502040204020203" pitchFamily="34" charset="0"/>
                <a:ea typeface="+mn-ea"/>
                <a:cs typeface="+mn-cs"/>
              </a:rPr>
              <a:t>Create a virtual machine (VM)</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SEA-ADM1, in Hyper-V Manager, select </a:t>
            </a:r>
            <a:r>
              <a:rPr lang="en-US" sz="1000" b="1" i="0" kern="1200" baseline="0" dirty="0">
                <a:solidFill>
                  <a:schemeClr val="tx1"/>
                </a:solidFill>
                <a:effectLst/>
                <a:latin typeface="Segoe UI" panose="020B0502040204020203" pitchFamily="34" charset="0"/>
                <a:ea typeface="+mn-ea"/>
                <a:cs typeface="+mn-cs"/>
              </a:rPr>
              <a:t>New</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Virtual Machine</a:t>
            </a:r>
            <a:r>
              <a:rPr lang="en-US" sz="1000" b="0" i="0" kern="1200" baseline="0" dirty="0">
                <a:solidFill>
                  <a:schemeClr val="tx1"/>
                </a:solidFill>
                <a:effectLst/>
                <a:latin typeface="Segoe UI" panose="020B0502040204020203" pitchFamily="34" charset="0"/>
                <a:ea typeface="+mn-ea"/>
                <a:cs typeface="+mn-cs"/>
              </a:rPr>
              <a:t>. The </a:t>
            </a:r>
            <a:r>
              <a:rPr lang="en-US" sz="1000" b="1" i="0" kern="1200" baseline="0" dirty="0">
                <a:solidFill>
                  <a:schemeClr val="tx1"/>
                </a:solidFill>
                <a:effectLst/>
                <a:latin typeface="Segoe UI" panose="020B0502040204020203" pitchFamily="34" charset="0"/>
                <a:ea typeface="+mn-ea"/>
                <a:cs typeface="+mn-cs"/>
              </a:rPr>
              <a:t>New Virtual Machine Wizard</a:t>
            </a:r>
            <a:r>
              <a:rPr lang="en-US" sz="1000" b="0" i="0" kern="1200" baseline="0" dirty="0">
                <a:solidFill>
                  <a:schemeClr val="tx1"/>
                </a:solidFill>
                <a:effectLst/>
                <a:latin typeface="Segoe UI" panose="020B0502040204020203" pitchFamily="34" charset="0"/>
                <a:ea typeface="+mn-ea"/>
                <a:cs typeface="+mn-cs"/>
              </a:rPr>
              <a:t> starts.</a:t>
            </a:r>
            <a:endParaRPr lang="en-US" dirty="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
        <p:nvSpPr>
          <p:cNvPr id="6" name="Date Placeholder 5">
            <a:extLst>
              <a:ext uri="{FF2B5EF4-FFF2-40B4-BE49-F238E27FC236}">
                <a16:creationId xmlns:a16="http://schemas.microsoft.com/office/drawing/2014/main" id="{73CBC903-9350-47E6-A0D7-C32A979BD117}"/>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1C7D38F-2146-4DD3-A836-C053BEF06340}"/>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850275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228600" indent="-228600">
              <a:buFont typeface="+mj-lt"/>
              <a:buAutoNum type="arabicPeriod"/>
            </a:pPr>
            <a:endParaRPr lang="en-US" dirty="0"/>
          </a:p>
          <a:p>
            <a:pPr marL="228600" indent="-228600">
              <a:buFont typeface="+mj-lt"/>
              <a:buAutoNum type="arabicPeriod" startAt="2"/>
            </a:pPr>
            <a:r>
              <a:rPr lang="en-US" dirty="0"/>
              <a:t>On the </a:t>
            </a:r>
            <a:r>
              <a:rPr lang="en-US" b="1" dirty="0"/>
              <a:t>Before you Begin page</a:t>
            </a:r>
            <a:r>
              <a:rPr lang="en-US" dirty="0"/>
              <a:t>, select </a:t>
            </a:r>
            <a:r>
              <a:rPr lang="en-US" b="1" dirty="0"/>
              <a:t>Next</a:t>
            </a:r>
            <a:r>
              <a:rPr lang="en-US" dirty="0"/>
              <a:t>.</a:t>
            </a:r>
          </a:p>
          <a:p>
            <a:pPr marL="228600" indent="-228600">
              <a:buFont typeface="+mj-lt"/>
              <a:buAutoNum type="arabicPeriod" startAt="3"/>
            </a:pPr>
            <a:r>
              <a:rPr lang="en-US" dirty="0"/>
              <a:t>On the </a:t>
            </a:r>
            <a:r>
              <a:rPr lang="en-US" b="1" dirty="0"/>
              <a:t>Specify Name and Location</a:t>
            </a:r>
            <a:r>
              <a:rPr lang="en-US" dirty="0"/>
              <a:t> page, enter </a:t>
            </a:r>
            <a:r>
              <a:rPr lang="en-US" b="1" dirty="0"/>
              <a:t>SEA-VM1</a:t>
            </a:r>
            <a:r>
              <a:rPr lang="en-US" dirty="0"/>
              <a:t>, and then select </a:t>
            </a:r>
            <a:r>
              <a:rPr lang="en-US" b="1" dirty="0"/>
              <a:t>Next</a:t>
            </a:r>
            <a:r>
              <a:rPr lang="en-US" dirty="0"/>
              <a:t>.</a:t>
            </a:r>
          </a:p>
          <a:p>
            <a:pPr marL="228600" indent="-228600">
              <a:buFont typeface="+mj-lt"/>
              <a:buAutoNum type="arabicPeriod" startAt="3"/>
            </a:pPr>
            <a:r>
              <a:rPr lang="en-US" dirty="0"/>
              <a:t>On the </a:t>
            </a:r>
            <a:r>
              <a:rPr lang="en-US" b="1" dirty="0"/>
              <a:t>Specify Generation</a:t>
            </a:r>
            <a:r>
              <a:rPr lang="en-US" dirty="0"/>
              <a:t> page, select </a:t>
            </a:r>
            <a:r>
              <a:rPr lang="en-US" b="1" dirty="0"/>
              <a:t>Generation 1</a:t>
            </a:r>
            <a:r>
              <a:rPr lang="en-US" dirty="0"/>
              <a:t>, and then select </a:t>
            </a:r>
            <a:r>
              <a:rPr lang="en-US" b="1" dirty="0"/>
              <a:t>Next</a:t>
            </a:r>
            <a:r>
              <a:rPr lang="en-US" dirty="0"/>
              <a:t>.</a:t>
            </a:r>
          </a:p>
          <a:p>
            <a:pPr marL="228600" indent="-228600">
              <a:buFont typeface="+mj-lt"/>
              <a:buAutoNum type="arabicPeriod" startAt="3"/>
            </a:pPr>
            <a:r>
              <a:rPr lang="en-US" dirty="0"/>
              <a:t>On the </a:t>
            </a:r>
            <a:r>
              <a:rPr lang="en-US" b="1" dirty="0"/>
              <a:t>Assign Memory</a:t>
            </a:r>
            <a:r>
              <a:rPr lang="en-US" dirty="0"/>
              <a:t> page, enter </a:t>
            </a:r>
            <a:r>
              <a:rPr lang="en-US" b="1" dirty="0"/>
              <a:t>4096</a:t>
            </a:r>
            <a:r>
              <a:rPr lang="en-US" dirty="0"/>
              <a:t>, and then select </a:t>
            </a:r>
            <a:r>
              <a:rPr lang="en-US" b="1" dirty="0"/>
              <a:t>Next</a:t>
            </a:r>
            <a:r>
              <a:rPr lang="en-US" dirty="0"/>
              <a:t>:</a:t>
            </a:r>
          </a:p>
          <a:p>
            <a:pPr marL="228600" indent="-228600">
              <a:buFont typeface="+mj-lt"/>
              <a:buAutoNum type="arabicPeriod" startAt="3"/>
            </a:pPr>
            <a:r>
              <a:rPr lang="en-US" dirty="0"/>
              <a:t>On the </a:t>
            </a:r>
            <a:r>
              <a:rPr lang="en-US" b="1" dirty="0"/>
              <a:t>Configure Networking</a:t>
            </a:r>
            <a:r>
              <a:rPr lang="en-US" dirty="0"/>
              <a:t> page, select the drop-down menu, select </a:t>
            </a:r>
            <a:r>
              <a:rPr lang="en-US" b="1" dirty="0"/>
              <a:t>Contoso Private Switch</a:t>
            </a:r>
            <a:r>
              <a:rPr lang="en-US" dirty="0"/>
              <a:t>, and then select </a:t>
            </a:r>
            <a:r>
              <a:rPr lang="en-US" b="1" dirty="0"/>
              <a:t>Next</a:t>
            </a:r>
            <a:r>
              <a:rPr lang="en-US" dirty="0"/>
              <a:t>.</a:t>
            </a:r>
          </a:p>
          <a:p>
            <a:pPr marL="228600" indent="-228600">
              <a:buFont typeface="+mj-lt"/>
              <a:buAutoNum type="arabicPeriod" startAt="3"/>
            </a:pPr>
            <a:r>
              <a:rPr lang="en-US" dirty="0"/>
              <a:t>On the </a:t>
            </a:r>
            <a:r>
              <a:rPr lang="en-US" b="1" dirty="0"/>
              <a:t>Connect Virtual Hard Disk</a:t>
            </a:r>
            <a:r>
              <a:rPr lang="en-US" dirty="0"/>
              <a:t> page, select </a:t>
            </a:r>
            <a:r>
              <a:rPr lang="en-US" b="1" dirty="0"/>
              <a:t>Use an existing virtual hard disk</a:t>
            </a:r>
            <a:r>
              <a:rPr lang="en-US" dirty="0"/>
              <a:t>, and then select </a:t>
            </a:r>
            <a:r>
              <a:rPr lang="en-US" b="1" dirty="0"/>
              <a:t>Browse</a:t>
            </a:r>
            <a:r>
              <a:rPr lang="en-US" dirty="0"/>
              <a:t>.</a:t>
            </a:r>
          </a:p>
          <a:p>
            <a:pPr marL="228600" indent="-228600">
              <a:buFont typeface="+mj-lt"/>
              <a:buAutoNum type="arabicPeriod" startAt="3"/>
            </a:pPr>
            <a:r>
              <a:rPr lang="en-US" dirty="0"/>
              <a:t>Select </a:t>
            </a:r>
            <a:r>
              <a:rPr lang="en-US" b="1" dirty="0"/>
              <a:t>SEA-VM1.vhd</a:t>
            </a:r>
            <a:r>
              <a:rPr lang="en-US" dirty="0"/>
              <a:t> and then select </a:t>
            </a:r>
            <a:r>
              <a:rPr lang="en-US" b="1" dirty="0"/>
              <a:t>Open</a:t>
            </a:r>
            <a:r>
              <a:rPr lang="en-US" dirty="0"/>
              <a:t>. Select </a:t>
            </a:r>
            <a:r>
              <a:rPr lang="en-US" b="1" dirty="0"/>
              <a:t>Next</a:t>
            </a:r>
            <a:r>
              <a:rPr lang="en-US" dirty="0"/>
              <a:t>.</a:t>
            </a:r>
          </a:p>
          <a:p>
            <a:pPr marL="228600" indent="-228600">
              <a:buFont typeface="+mj-lt"/>
              <a:buAutoNum type="arabicPeriod" startAt="3"/>
            </a:pPr>
            <a:r>
              <a:rPr lang="en-US" dirty="0"/>
              <a:t>On the </a:t>
            </a:r>
            <a:r>
              <a:rPr lang="en-US" b="1" dirty="0"/>
              <a:t>Summary</a:t>
            </a:r>
            <a:r>
              <a:rPr lang="en-US" dirty="0"/>
              <a:t> page, select </a:t>
            </a:r>
            <a:r>
              <a:rPr lang="en-US" b="1" dirty="0"/>
              <a:t>Finish</a:t>
            </a:r>
            <a:r>
              <a:rPr lang="en-US" dirty="0"/>
              <a:t>. Notice that SEA-VM1 displays in the Virtual Machines list.</a:t>
            </a:r>
          </a:p>
          <a:p>
            <a:pPr marL="228600" indent="-228600">
              <a:buFont typeface="+mj-lt"/>
              <a:buAutoNum type="arabicPeriod" startAt="3"/>
            </a:pPr>
            <a:r>
              <a:rPr lang="en-US" dirty="0"/>
              <a:t>Select </a:t>
            </a:r>
            <a:r>
              <a:rPr lang="en-US" b="1" dirty="0"/>
              <a:t>SEA-VM1</a:t>
            </a:r>
            <a:r>
              <a:rPr lang="en-US" dirty="0"/>
              <a:t>, and then in the Actions pane, under SEA-VM1, select </a:t>
            </a:r>
            <a:r>
              <a:rPr lang="en-US" b="1" dirty="0"/>
              <a:t>Settings</a:t>
            </a:r>
            <a:r>
              <a:rPr lang="en-US" dirty="0"/>
              <a:t>. Describe the various Hardware components, and then select </a:t>
            </a:r>
            <a:r>
              <a:rPr lang="en-US" b="1" dirty="0"/>
              <a:t>Cancel</a:t>
            </a:r>
            <a:r>
              <a:rPr lang="en-US" dirty="0"/>
              <a:t>.</a:t>
            </a:r>
          </a:p>
          <a:p>
            <a:pPr marL="228600" indent="-228600">
              <a:buFont typeface="+mj-lt"/>
              <a:buAutoNum type="arabicPeriod" startAt="3"/>
            </a:pPr>
            <a:r>
              <a:rPr lang="en-US" dirty="0"/>
              <a:t>Close Hyper-V Manager.</a:t>
            </a:r>
          </a:p>
          <a:p>
            <a:r>
              <a:rPr lang="en-US" b="1" dirty="0"/>
              <a:t>Manage Virtual Machines (VMs) using Windows Admin Center</a:t>
            </a:r>
          </a:p>
          <a:p>
            <a:pPr marL="228600" indent="-228600">
              <a:buFont typeface="+mj-lt"/>
              <a:buAutoNum type="arabicPeriod"/>
            </a:pPr>
            <a:r>
              <a:rPr lang="en-US" dirty="0"/>
              <a:t>On SEA-ADM1, on the Task Bar, select </a:t>
            </a:r>
            <a:r>
              <a:rPr lang="en-US" b="1" dirty="0"/>
              <a:t>Microsoft Edge</a:t>
            </a:r>
            <a:r>
              <a:rPr lang="en-US" dirty="0"/>
              <a:t>.</a:t>
            </a:r>
          </a:p>
          <a:p>
            <a:pPr marL="228600" indent="-228600">
              <a:buFont typeface="+mj-lt"/>
              <a:buAutoNum type="arabicPeriod"/>
            </a:pPr>
            <a:r>
              <a:rPr lang="en-US" dirty="0"/>
              <a:t>In Microsoft Edge, on the Favorites Bar, select </a:t>
            </a:r>
            <a:r>
              <a:rPr lang="en-US" b="1" dirty="0"/>
              <a:t>Windows Admin Center</a:t>
            </a:r>
            <a:r>
              <a:rPr lang="en-US" dirty="0"/>
              <a:t>.</a:t>
            </a:r>
          </a:p>
          <a:p>
            <a:pPr marL="228600" indent="-228600">
              <a:buFont typeface="+mj-lt"/>
              <a:buAutoNum type="arabicPeriod"/>
            </a:pPr>
            <a:r>
              <a:rPr lang="en-US" dirty="0"/>
              <a:t>In the Windows Security box, enter </a:t>
            </a:r>
            <a:r>
              <a:rPr lang="en-US" b="1" dirty="0"/>
              <a:t>Contoso\Administrator</a:t>
            </a:r>
            <a:r>
              <a:rPr lang="en-US" dirty="0"/>
              <a:t> by using </a:t>
            </a:r>
            <a:r>
              <a:rPr lang="en-US" b="1" dirty="0"/>
              <a:t>Pa55w.rd</a:t>
            </a:r>
            <a:r>
              <a:rPr lang="en-US" dirty="0"/>
              <a:t> as the password, and then select </a:t>
            </a:r>
            <a:r>
              <a:rPr lang="en-US" b="1" dirty="0"/>
              <a:t>OK</a:t>
            </a:r>
            <a:r>
              <a:rPr lang="en-US" dirty="0"/>
              <a:t>.</a:t>
            </a:r>
          </a:p>
          <a:p>
            <a:pPr marL="228600" indent="-228600">
              <a:buFont typeface="+mj-lt"/>
              <a:buAutoNum type="arabicPeriod"/>
            </a:pPr>
            <a:r>
              <a:rPr lang="en-US" dirty="0"/>
              <a:t>In the </a:t>
            </a:r>
            <a:r>
              <a:rPr lang="en-US" b="1" dirty="0"/>
              <a:t>All connections</a:t>
            </a:r>
            <a:r>
              <a:rPr lang="en-US" dirty="0"/>
              <a:t> list, select </a:t>
            </a:r>
            <a:r>
              <a:rPr lang="en-US" b="1" dirty="0"/>
              <a:t>SEA-SVR1</a:t>
            </a:r>
            <a:r>
              <a:rPr lang="en-US" dirty="0"/>
              <a:t>.</a:t>
            </a:r>
          </a:p>
          <a:p>
            <a:pPr marL="228600" indent="-228600">
              <a:buFont typeface="+mj-lt"/>
              <a:buAutoNum type="arabicPeriod"/>
            </a:pPr>
            <a:r>
              <a:rPr lang="en-US" dirty="0"/>
              <a:t>In the </a:t>
            </a:r>
            <a:r>
              <a:rPr lang="en-US" b="1" dirty="0"/>
              <a:t>Specify your credentials</a:t>
            </a:r>
            <a:r>
              <a:rPr lang="en-US" dirty="0"/>
              <a:t> page, select </a:t>
            </a:r>
            <a:r>
              <a:rPr lang="en-US" b="1" dirty="0"/>
              <a:t>Use another account for this connection</a:t>
            </a:r>
            <a:r>
              <a:rPr lang="en-US" dirty="0"/>
              <a:t>, and then enter </a:t>
            </a:r>
            <a:r>
              <a:rPr lang="en-US" b="1" dirty="0"/>
              <a:t>Contoso\Administrator</a:t>
            </a:r>
            <a:r>
              <a:rPr lang="en-US" dirty="0"/>
              <a:t> by using </a:t>
            </a:r>
            <a:r>
              <a:rPr lang="en-US" b="1" dirty="0"/>
              <a:t>Pa55w.rd</a:t>
            </a:r>
            <a:r>
              <a:rPr lang="en-US" dirty="0"/>
              <a:t> as the password.</a:t>
            </a:r>
          </a:p>
          <a:p>
            <a:pPr marL="228600" indent="-228600">
              <a:buFont typeface="+mj-lt"/>
              <a:buAutoNum type="arabicPeriod"/>
            </a:pPr>
            <a:r>
              <a:rPr lang="en-US" dirty="0"/>
              <a:t>In the </a:t>
            </a:r>
            <a:r>
              <a:rPr lang="en-US" b="1" dirty="0"/>
              <a:t>Tools</a:t>
            </a:r>
            <a:r>
              <a:rPr lang="en-US" dirty="0"/>
              <a:t> list, select </a:t>
            </a:r>
            <a:r>
              <a:rPr lang="en-US" b="1" dirty="0"/>
              <a:t>Virtual Machines</a:t>
            </a:r>
            <a:r>
              <a:rPr lang="en-US" dirty="0"/>
              <a:t>. Show the Summary pane.</a:t>
            </a:r>
          </a:p>
          <a:p>
            <a:pPr marL="228600" indent="-228600">
              <a:buFont typeface="+mj-lt"/>
              <a:buAutoNum type="arabicPeriod"/>
            </a:pPr>
            <a:r>
              <a:rPr lang="en-US" dirty="0"/>
              <a:t>Select the </a:t>
            </a:r>
            <a:r>
              <a:rPr lang="en-US" b="1" dirty="0"/>
              <a:t>Inventory</a:t>
            </a:r>
            <a:r>
              <a:rPr lang="en-US" dirty="0"/>
              <a:t> tab. Notice the two VMs.</a:t>
            </a:r>
          </a:p>
          <a:p>
            <a:pPr marL="228600" indent="-228600">
              <a:buFont typeface="+mj-lt"/>
              <a:buAutoNum type="arabicPeriod"/>
            </a:pPr>
            <a:r>
              <a:rPr lang="en-US" dirty="0"/>
              <a:t>Select </a:t>
            </a:r>
            <a:r>
              <a:rPr lang="en-US" b="1" dirty="0"/>
              <a:t>SEA-VM1</a:t>
            </a:r>
            <a:r>
              <a:rPr lang="en-US" dirty="0"/>
              <a:t>. Show the </a:t>
            </a:r>
            <a:r>
              <a:rPr lang="en-US" b="1" dirty="0"/>
              <a:t>Properties</a:t>
            </a:r>
            <a:r>
              <a:rPr lang="en-US" dirty="0"/>
              <a:t> pane.</a:t>
            </a:r>
          </a:p>
          <a:p>
            <a:pPr marL="228600" indent="-228600">
              <a:buFont typeface="+mj-lt"/>
              <a:buAutoNum type="arabicPeriod"/>
            </a:pPr>
            <a:r>
              <a:rPr lang="en-US" dirty="0"/>
              <a:t>Select </a:t>
            </a:r>
            <a:r>
              <a:rPr lang="en-US" b="1" dirty="0"/>
              <a:t>Settings</a:t>
            </a:r>
            <a:r>
              <a:rPr lang="en-US" dirty="0"/>
              <a:t>. Describe the various settings, and then select </a:t>
            </a:r>
            <a:r>
              <a:rPr lang="en-US" b="1" dirty="0"/>
              <a:t>Disks</a:t>
            </a:r>
            <a:r>
              <a:rPr lang="en-US" dirty="0"/>
              <a:t>.</a:t>
            </a:r>
          </a:p>
          <a:p>
            <a:pPr marL="228600" indent="-228600">
              <a:buFont typeface="+mj-lt"/>
              <a:buAutoNum type="arabicPeriod"/>
            </a:pPr>
            <a:r>
              <a:rPr lang="en-US" dirty="0"/>
              <a:t>Select </a:t>
            </a:r>
            <a:r>
              <a:rPr lang="en-US" b="1" dirty="0"/>
              <a:t>Add disk</a:t>
            </a:r>
            <a:r>
              <a:rPr lang="en-US" dirty="0"/>
              <a:t>.</a:t>
            </a:r>
          </a:p>
          <a:p>
            <a:pPr marL="228600" indent="-228600">
              <a:buFont typeface="+mj-lt"/>
              <a:buAutoNum type="arabicPeriod"/>
            </a:pPr>
            <a:r>
              <a:rPr lang="en-US" dirty="0"/>
              <a:t>Select </a:t>
            </a:r>
            <a:r>
              <a:rPr lang="en-US" b="1" dirty="0"/>
              <a:t>Create an empty virtual hard disk</a:t>
            </a:r>
            <a:r>
              <a:rPr lang="en-US" dirty="0"/>
              <a:t>, and then in the Size box type </a:t>
            </a:r>
            <a:r>
              <a:rPr lang="en-US" b="1" dirty="0"/>
              <a:t>5</a:t>
            </a:r>
            <a:r>
              <a:rPr lang="en-US" dirty="0"/>
              <a:t> GB.</a:t>
            </a:r>
          </a:p>
          <a:p>
            <a:pPr marL="228600" indent="-228600">
              <a:buFont typeface="+mj-lt"/>
              <a:buAutoNum type="arabicPeriod"/>
            </a:pPr>
            <a:r>
              <a:rPr lang="en-US" dirty="0"/>
              <a:t>Select </a:t>
            </a:r>
            <a:r>
              <a:rPr lang="en-US" b="1" dirty="0"/>
              <a:t>Close</a:t>
            </a:r>
            <a:r>
              <a:rPr lang="en-US" dirty="0"/>
              <a:t>.</a:t>
            </a:r>
          </a:p>
          <a:p>
            <a:pPr marL="228600" indent="-228600">
              <a:buFont typeface="+mj-lt"/>
              <a:buAutoNum type="arabicPeriod"/>
            </a:pPr>
            <a:r>
              <a:rPr lang="en-US" dirty="0"/>
              <a:t>On the </a:t>
            </a:r>
            <a:r>
              <a:rPr lang="en-US" b="1" dirty="0"/>
              <a:t>Properties</a:t>
            </a:r>
            <a:r>
              <a:rPr lang="en-US" dirty="0"/>
              <a:t> page, select </a:t>
            </a:r>
            <a:r>
              <a:rPr lang="en-US" b="1" dirty="0"/>
              <a:t>Start</a:t>
            </a:r>
            <a:r>
              <a:rPr lang="en-US" dirty="0"/>
              <a:t> to start </a:t>
            </a:r>
            <a:r>
              <a:rPr lang="en-US" b="1" dirty="0"/>
              <a:t>SEA-VM1</a:t>
            </a:r>
            <a:r>
              <a:rPr lang="en-US" dirty="0"/>
              <a:t>. Scroll down and view the statistics for the running VM.</a:t>
            </a:r>
          </a:p>
          <a:p>
            <a:pPr marL="228600" indent="-228600">
              <a:buFont typeface="+mj-lt"/>
              <a:buAutoNum type="arabicPeriod"/>
            </a:pPr>
            <a:r>
              <a:rPr lang="en-US" dirty="0"/>
              <a:t>Refresh the page, and then select </a:t>
            </a:r>
            <a:r>
              <a:rPr lang="en-US" b="1" dirty="0"/>
              <a:t>Shut down</a:t>
            </a:r>
            <a:r>
              <a:rPr lang="en-US" dirty="0"/>
              <a:t>. Select </a:t>
            </a:r>
            <a:r>
              <a:rPr lang="en-US" b="1" dirty="0"/>
              <a:t>Yes</a:t>
            </a:r>
            <a:r>
              <a:rPr lang="en-US" dirty="0"/>
              <a:t> to confirm.</a:t>
            </a:r>
          </a:p>
          <a:p>
            <a:pPr marL="228600" indent="-228600">
              <a:buFont typeface="+mj-lt"/>
              <a:buAutoNum type="arabicPeriod"/>
            </a:pPr>
            <a:r>
              <a:rPr lang="en-US" dirty="0"/>
              <a:t>In the </a:t>
            </a:r>
            <a:r>
              <a:rPr lang="en-US" b="1" dirty="0"/>
              <a:t>Tools</a:t>
            </a:r>
            <a:r>
              <a:rPr lang="en-US" dirty="0"/>
              <a:t> list, select </a:t>
            </a:r>
            <a:r>
              <a:rPr lang="en-US" b="1" dirty="0"/>
              <a:t>Virtual switches</a:t>
            </a:r>
            <a:r>
              <a:rPr lang="en-US" dirty="0"/>
              <a:t>. Point out the two switches that have been configured. Explain that it is here that you can also create new switches and manage the existing switches.</a:t>
            </a:r>
          </a:p>
          <a:p>
            <a:r>
              <a:rPr lang="en-US" dirty="0"/>
              <a:t>Keep the VMs running for the next demonstration.</a:t>
            </a: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
        <p:nvSpPr>
          <p:cNvPr id="6" name="Date Placeholder 5">
            <a:extLst>
              <a:ext uri="{FF2B5EF4-FFF2-40B4-BE49-F238E27FC236}">
                <a16:creationId xmlns:a16="http://schemas.microsoft.com/office/drawing/2014/main" id="{73CBC903-9350-47E6-A0D7-C32A979BD117}"/>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1C7D38F-2146-4DD3-A836-C053BEF06340}"/>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86055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
        <p:nvSpPr>
          <p:cNvPr id="7" name="Date Placeholder 6">
            <a:extLst>
              <a:ext uri="{FF2B5EF4-FFF2-40B4-BE49-F238E27FC236}">
                <a16:creationId xmlns:a16="http://schemas.microsoft.com/office/drawing/2014/main" id="{E51FE73B-C15A-42D9-97B6-F9567C1EF21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11DADC1A-3348-4A2F-9DB2-BE8D96CF28F6}"/>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925455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
        <p:nvSpPr>
          <p:cNvPr id="7" name="Date Placeholder 6">
            <a:extLst>
              <a:ext uri="{FF2B5EF4-FFF2-40B4-BE49-F238E27FC236}">
                <a16:creationId xmlns:a16="http://schemas.microsoft.com/office/drawing/2014/main" id="{21D6B468-F4C7-4F88-B267-42568A14044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BA56411D-13FF-4D27-8942-524450D32FE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77672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
        <p:nvSpPr>
          <p:cNvPr id="7" name="Date Placeholder 6">
            <a:extLst>
              <a:ext uri="{FF2B5EF4-FFF2-40B4-BE49-F238E27FC236}">
                <a16:creationId xmlns:a16="http://schemas.microsoft.com/office/drawing/2014/main" id="{D15441FA-3AC6-49F7-9951-D0966F5FA2A2}"/>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34CA3929-7D22-4A78-A2E4-F60B2E73F4D7}"/>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396965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
        <p:nvSpPr>
          <p:cNvPr id="7" name="Date Placeholder 6">
            <a:extLst>
              <a:ext uri="{FF2B5EF4-FFF2-40B4-BE49-F238E27FC236}">
                <a16:creationId xmlns:a16="http://schemas.microsoft.com/office/drawing/2014/main" id="{7667105D-4FB7-42BA-95F4-78BC657F748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B3185D1-6AA0-4721-A679-1F77B286CA3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635195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the concept of a guarded fabric. Use the diagram on the PowerPoint slide to visually represent each of the components that you introduce.</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
        <p:nvSpPr>
          <p:cNvPr id="7" name="Date Placeholder 6">
            <a:extLst>
              <a:ext uri="{FF2B5EF4-FFF2-40B4-BE49-F238E27FC236}">
                <a16:creationId xmlns:a16="http://schemas.microsoft.com/office/drawing/2014/main" id="{2AEBCFDD-1F11-4A37-969D-00F687DB94F1}"/>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99EE9B2D-F161-4EF9-92C2-2BD9E8B2A2B9}"/>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768947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Introduce each of the components </a:t>
            </a:r>
          </a:p>
          <a:p>
            <a:pPr lvl="2"/>
            <a:r>
              <a:rPr lang="en-US" dirty="0"/>
              <a:t>Guarded Hyper-V hosts</a:t>
            </a:r>
          </a:p>
          <a:p>
            <a:pPr lvl="2"/>
            <a:r>
              <a:rPr lang="en-US" dirty="0"/>
              <a:t>Host Guardian Service</a:t>
            </a:r>
          </a:p>
          <a:p>
            <a:pPr lvl="2"/>
            <a:r>
              <a:rPr lang="en-US" dirty="0"/>
              <a:t>Shielded or encryption-supports virtual machines</a:t>
            </a:r>
          </a:p>
          <a:p>
            <a:pPr marL="217261" lvl="2" indent="0">
              <a:buNone/>
            </a:pPr>
            <a:r>
              <a:rPr lang="en-US" dirty="0"/>
              <a:t>Also include tools used to automate and manage a guarded fabric.</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dirty="0"/>
          </a:p>
        </p:txBody>
      </p:sp>
      <p:sp>
        <p:nvSpPr>
          <p:cNvPr id="7" name="Date Placeholder 6">
            <a:extLst>
              <a:ext uri="{FF2B5EF4-FFF2-40B4-BE49-F238E27FC236}">
                <a16:creationId xmlns:a16="http://schemas.microsoft.com/office/drawing/2014/main" id="{A7FD0096-57BC-4E61-971F-C99E1C5F32C1}"/>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4F179C0E-17F4-4AD7-A61B-F80EE2A8CA2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115892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Describe the attestation modes used to validate a Hyper-V host in a guarded fabric infrastructure.</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dirty="0"/>
          </a:p>
        </p:txBody>
      </p:sp>
      <p:sp>
        <p:nvSpPr>
          <p:cNvPr id="7" name="Date Placeholder 6">
            <a:extLst>
              <a:ext uri="{FF2B5EF4-FFF2-40B4-BE49-F238E27FC236}">
                <a16:creationId xmlns:a16="http://schemas.microsoft.com/office/drawing/2014/main" id="{B3D514F2-5170-48E3-ADF3-3F8A4D4AD1FD}"/>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303EE11B-95D3-41E1-B9A7-0B5355CFAFF5}"/>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36903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Provide a high-level overview of what the Host Guardian Service is and considerations for implementing it. </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
        <p:nvSpPr>
          <p:cNvPr id="7" name="Date Placeholder 6">
            <a:extLst>
              <a:ext uri="{FF2B5EF4-FFF2-40B4-BE49-F238E27FC236}">
                <a16:creationId xmlns:a16="http://schemas.microsoft.com/office/drawing/2014/main" id="{C01472CD-BC4B-43D5-B22A-907F3B627460}"/>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788AE89C-602B-4533-B7F6-B32FC1E20E4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902175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differences between encryption-supported and shielded VMs. Point out that both are considered secure; however, encryption-supported VMs allow more flexibility for trusted fabric administrator configuration changes.</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
        <p:nvSpPr>
          <p:cNvPr id="7" name="Date Placeholder 6">
            <a:extLst>
              <a:ext uri="{FF2B5EF4-FFF2-40B4-BE49-F238E27FC236}">
                <a16:creationId xmlns:a16="http://schemas.microsoft.com/office/drawing/2014/main" id="{CD48BB3D-493B-42E5-B98E-5E4CC655FDED}"/>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BE7A02F6-B759-4EB3-BAA8-B7A91167CE8B}"/>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212346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 high-level overview of how to create a shielded virtual machine. Note that this is a general process, and students should refer to the Microsoft DOCs site for more detailed information. </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
        <p:nvSpPr>
          <p:cNvPr id="7" name="Date Placeholder 6">
            <a:extLst>
              <a:ext uri="{FF2B5EF4-FFF2-40B4-BE49-F238E27FC236}">
                <a16:creationId xmlns:a16="http://schemas.microsoft.com/office/drawing/2014/main" id="{828C5E01-5BBF-43A7-9D12-2CA0361ADD6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E2D08091-CC8E-4EB9-9571-7B5E90651305}"/>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796369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kern="1200" baseline="0" dirty="0">
                <a:solidFill>
                  <a:schemeClr val="tx1"/>
                </a:solidFill>
                <a:effectLst/>
                <a:latin typeface="Segoe UI" panose="020B0502040204020203" pitchFamily="34" charset="0"/>
                <a:ea typeface="+mn-ea"/>
                <a:cs typeface="+mn-cs"/>
              </a:rPr>
              <a:t>Explain that the illustration represents the Process for powering-on shielded virtual machines. Elaborate on the process</a:t>
            </a:r>
            <a:br>
              <a:rPr lang="en-US" sz="1000" kern="1200" baseline="0" dirty="0">
                <a:solidFill>
                  <a:schemeClr val="tx1"/>
                </a:solidFill>
                <a:effectLst/>
                <a:latin typeface="Segoe UI" panose="020B0502040204020203" pitchFamily="34" charset="0"/>
                <a:ea typeface="+mn-ea"/>
                <a:cs typeface="+mn-cs"/>
              </a:rPr>
            </a:br>
            <a:endParaRPr lang="en-US" sz="1000" kern="1200" baseline="0" dirty="0">
              <a:solidFill>
                <a:schemeClr val="tx1"/>
              </a:solidFill>
              <a:effectLst/>
              <a:latin typeface="Segoe UI" panose="020B0502040204020203" pitchFamily="34" charset="0"/>
              <a:ea typeface="+mn-ea"/>
              <a:cs typeface="+mn-cs"/>
            </a:endParaRPr>
          </a:p>
          <a:p>
            <a:r>
              <a:rPr lang="en-US" sz="1000" b="1" kern="1200" baseline="0" dirty="0">
                <a:solidFill>
                  <a:schemeClr val="tx1"/>
                </a:solidFill>
                <a:effectLst/>
                <a:latin typeface="Segoe UI" panose="020B0502040204020203" pitchFamily="34" charset="0"/>
                <a:ea typeface="+mn-ea"/>
                <a:cs typeface="+mn-cs"/>
              </a:rPr>
              <a:t>User requests to start a shielded VM</a:t>
            </a:r>
            <a:r>
              <a:rPr lang="en-US" sz="1000" b="0" kern="1200" baseline="0" dirty="0">
                <a:solidFill>
                  <a:schemeClr val="tx1"/>
                </a:solidFill>
                <a:effectLst/>
                <a:latin typeface="Segoe UI" panose="020B0502040204020203" pitchFamily="34" charset="0"/>
                <a:ea typeface="+mn-ea"/>
                <a:cs typeface="+mn-cs"/>
              </a:rPr>
              <a:t> </a:t>
            </a:r>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r>
              <a:rPr lang="en-US" sz="1000" b="1" kern="1200" baseline="0" dirty="0">
                <a:solidFill>
                  <a:schemeClr val="tx1"/>
                </a:solidFill>
                <a:effectLst/>
                <a:latin typeface="Segoe UI" panose="020B0502040204020203" pitchFamily="34" charset="0"/>
                <a:ea typeface="+mn-ea"/>
                <a:cs typeface="+mn-cs"/>
              </a:rPr>
              <a:t>Attestation succeeds or fails</a:t>
            </a:r>
            <a:r>
              <a:rPr lang="en-US" sz="1000" b="0" kern="1200" baseline="0" dirty="0">
                <a:solidFill>
                  <a:schemeClr val="tx1"/>
                </a:solidFill>
                <a:effectLst/>
                <a:latin typeface="Segoe UI" panose="020B0502040204020203" pitchFamily="34" charset="0"/>
                <a:ea typeface="+mn-ea"/>
                <a:cs typeface="+mn-cs"/>
              </a:rPr>
              <a:t> The attestation mode determines which checks are needed to successfully attest the host is healthy. </a:t>
            </a:r>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r>
              <a:rPr lang="en-US" sz="1000" b="1" kern="1200" baseline="0" dirty="0">
                <a:solidFill>
                  <a:schemeClr val="tx1"/>
                </a:solidFill>
                <a:effectLst/>
                <a:latin typeface="Segoe UI" panose="020B0502040204020203" pitchFamily="34" charset="0"/>
                <a:ea typeface="+mn-ea"/>
                <a:cs typeface="+mn-cs"/>
              </a:rPr>
              <a:t>Attestation certificate sent to host</a:t>
            </a:r>
            <a:r>
              <a:rPr lang="en-US" sz="1000" b="0" kern="1200" baseline="0" dirty="0">
                <a:solidFill>
                  <a:schemeClr val="tx1"/>
                </a:solidFill>
                <a:effectLst/>
                <a:latin typeface="Segoe UI" panose="020B0502040204020203" pitchFamily="34" charset="0"/>
                <a:ea typeface="+mn-ea"/>
                <a:cs typeface="+mn-cs"/>
              </a:rPr>
              <a:t> If attestation is successful, a health certificate is sent to the host</a:t>
            </a:r>
          </a:p>
          <a:p>
            <a:r>
              <a:rPr lang="en-US" sz="1000" b="1" kern="1200" baseline="0" dirty="0">
                <a:solidFill>
                  <a:schemeClr val="tx1"/>
                </a:solidFill>
                <a:effectLst/>
                <a:latin typeface="Segoe UI" panose="020B0502040204020203" pitchFamily="34" charset="0"/>
                <a:ea typeface="+mn-ea"/>
                <a:cs typeface="+mn-cs"/>
              </a:rPr>
              <a:t>Host requests VM key</a:t>
            </a:r>
            <a:r>
              <a:rPr lang="en-US" sz="1000" b="0" kern="1200" baseline="0" dirty="0">
                <a:solidFill>
                  <a:schemeClr val="tx1"/>
                </a:solidFill>
                <a:effectLst/>
                <a:latin typeface="Segoe UI" panose="020B0502040204020203" pitchFamily="34" charset="0"/>
                <a:ea typeface="+mn-ea"/>
                <a:cs typeface="+mn-cs"/>
              </a:rPr>
              <a:t> Guarded hosts need to request the necessary keys from the KPS on the HGS.</a:t>
            </a:r>
          </a:p>
          <a:p>
            <a:r>
              <a:rPr lang="en-US" sz="1000" b="1" kern="1200" baseline="0" dirty="0">
                <a:solidFill>
                  <a:schemeClr val="tx1"/>
                </a:solidFill>
                <a:effectLst/>
                <a:latin typeface="Segoe UI" panose="020B0502040204020203" pitchFamily="34" charset="0"/>
                <a:ea typeface="+mn-ea"/>
                <a:cs typeface="+mn-cs"/>
              </a:rPr>
              <a:t>Key is released</a:t>
            </a:r>
            <a:r>
              <a:rPr lang="en-US" sz="1000" b="0" kern="1200" baseline="0" dirty="0">
                <a:solidFill>
                  <a:schemeClr val="tx1"/>
                </a:solidFill>
                <a:effectLst/>
                <a:latin typeface="Segoe UI" panose="020B0502040204020203" pitchFamily="34" charset="0"/>
                <a:ea typeface="+mn-ea"/>
                <a:cs typeface="+mn-cs"/>
              </a:rPr>
              <a:t> The KPS examines the health certificate provided by the guarded host to determine its validity. </a:t>
            </a:r>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r>
              <a:rPr lang="en-US" sz="1000" b="1" kern="1200" baseline="0" dirty="0">
                <a:solidFill>
                  <a:schemeClr val="tx1"/>
                </a:solidFill>
                <a:effectLst/>
                <a:latin typeface="Segoe UI" panose="020B0502040204020203" pitchFamily="34" charset="0"/>
                <a:ea typeface="+mn-ea"/>
                <a:cs typeface="+mn-cs"/>
              </a:rPr>
              <a:t>Key is returned to host</a:t>
            </a:r>
            <a:r>
              <a:rPr lang="en-US" sz="1000" b="0" kern="1200" baseline="0" dirty="0">
                <a:solidFill>
                  <a:schemeClr val="tx1"/>
                </a:solidFill>
                <a:effectLst/>
                <a:latin typeface="Segoe UI" panose="020B0502040204020203" pitchFamily="34" charset="0"/>
                <a:ea typeface="+mn-ea"/>
                <a:cs typeface="+mn-cs"/>
              </a:rPr>
              <a:t> If the health certificate is valid, the KPS attempts to decrypt the provided secret from the guarded host </a:t>
            </a:r>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r>
              <a:rPr lang="en-US" sz="1000" b="1" kern="1200" baseline="0" dirty="0">
                <a:solidFill>
                  <a:schemeClr val="tx1"/>
                </a:solidFill>
                <a:effectLst/>
                <a:latin typeface="Segoe UI" panose="020B0502040204020203" pitchFamily="34" charset="0"/>
                <a:ea typeface="+mn-ea"/>
                <a:cs typeface="+mn-cs"/>
              </a:rPr>
              <a:t>Host powers on shielded VM </a:t>
            </a:r>
            <a:r>
              <a:rPr lang="en-US" sz="1000" b="0" kern="1200" baseline="0" dirty="0">
                <a:solidFill>
                  <a:schemeClr val="tx1"/>
                </a:solidFill>
                <a:effectLst/>
                <a:latin typeface="Segoe UI" panose="020B0502040204020203" pitchFamily="34" charset="0"/>
                <a:ea typeface="+mn-ea"/>
                <a:cs typeface="+mn-cs"/>
              </a:rPr>
              <a:t>The guarded host can now unlock and power-on the shielded VM.</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
        <p:nvSpPr>
          <p:cNvPr id="7" name="Date Placeholder 6">
            <a:extLst>
              <a:ext uri="{FF2B5EF4-FFF2-40B4-BE49-F238E27FC236}">
                <a16:creationId xmlns:a16="http://schemas.microsoft.com/office/drawing/2014/main" id="{FD50B932-B550-4BCF-9DCE-1389B776FD6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C1CAF75-4DE5-47A1-A392-63A9172A061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735195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
        <p:nvSpPr>
          <p:cNvPr id="7" name="Date Placeholder 6">
            <a:extLst>
              <a:ext uri="{FF2B5EF4-FFF2-40B4-BE49-F238E27FC236}">
                <a16:creationId xmlns:a16="http://schemas.microsoft.com/office/drawing/2014/main" id="{F2B55573-23E1-405B-90A0-307C07725C57}"/>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50A1DF3-E5F6-487A-816C-112049655C8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42373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
        <p:nvSpPr>
          <p:cNvPr id="7" name="Date Placeholder 6">
            <a:extLst>
              <a:ext uri="{FF2B5EF4-FFF2-40B4-BE49-F238E27FC236}">
                <a16:creationId xmlns:a16="http://schemas.microsoft.com/office/drawing/2014/main" id="{48E10188-7BFE-4A44-B8A2-1AA90DC79F1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31A14960-4FF8-4BC2-B978-ACB2A68545C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31219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
        <p:nvSpPr>
          <p:cNvPr id="7" name="Date Placeholder 6">
            <a:extLst>
              <a:ext uri="{FF2B5EF4-FFF2-40B4-BE49-F238E27FC236}">
                <a16:creationId xmlns:a16="http://schemas.microsoft.com/office/drawing/2014/main" id="{386375A4-7439-4A8E-8EBE-E8B53B3AC05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752273AE-5588-48A5-869E-CBB901F19D6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592255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dirty="0"/>
          </a:p>
        </p:txBody>
      </p:sp>
      <p:sp>
        <p:nvSpPr>
          <p:cNvPr id="7" name="Date Placeholder 6">
            <a:extLst>
              <a:ext uri="{FF2B5EF4-FFF2-40B4-BE49-F238E27FC236}">
                <a16:creationId xmlns:a16="http://schemas.microsoft.com/office/drawing/2014/main" id="{C5FE2F49-3095-4705-BA1F-89E53E3B70C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195CC66A-40BB-45B9-B796-06FB074273E4}"/>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6406653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Introduce the concept of containers. Compare container technology to what used to be called application virtualization (APP-V). Describe how this is similar, but also explain that containers are more isolated due to the user mode boundary set for each container.</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dirty="0"/>
          </a:p>
        </p:txBody>
      </p:sp>
      <p:sp>
        <p:nvSpPr>
          <p:cNvPr id="7" name="Date Placeholder 6">
            <a:extLst>
              <a:ext uri="{FF2B5EF4-FFF2-40B4-BE49-F238E27FC236}">
                <a16:creationId xmlns:a16="http://schemas.microsoft.com/office/drawing/2014/main" id="{7095DB2B-0B57-4367-BAEE-D73731B36946}"/>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91612D24-15B5-44BD-BF52-20D6831306E9}"/>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630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differences between virtual machines and containers. For the isolation feature, point out that containers in process isolation mode do provide lightweight isolation but don't provide as strong a security boundary. Using Hyper-V isolation mode increases this security by isolating each container in a lightweight VM. This is discussed in more detail in the next topic.</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dirty="0"/>
          </a:p>
        </p:txBody>
      </p:sp>
      <p:sp>
        <p:nvSpPr>
          <p:cNvPr id="7" name="Date Placeholder 6">
            <a:extLst>
              <a:ext uri="{FF2B5EF4-FFF2-40B4-BE49-F238E27FC236}">
                <a16:creationId xmlns:a16="http://schemas.microsoft.com/office/drawing/2014/main" id="{0BB659D4-769D-415F-9630-09C58EB5C1DD}"/>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C4D6F71-12AC-4A50-9349-C734F5B274BC}"/>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9128940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dirty="0"/>
          </a:p>
        </p:txBody>
      </p:sp>
      <p:sp>
        <p:nvSpPr>
          <p:cNvPr id="7" name="Date Placeholder 6">
            <a:extLst>
              <a:ext uri="{FF2B5EF4-FFF2-40B4-BE49-F238E27FC236}">
                <a16:creationId xmlns:a16="http://schemas.microsoft.com/office/drawing/2014/main" id="{CC421378-FB60-410A-9110-E99C6EBABD87}"/>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EC83E4C6-7181-43BB-86EA-BABAFFFCDB95}"/>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029944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difference between process isolation and Hyper-V isolation modes. Process isolation runs like other container technologies such as Linux. </a:t>
            </a:r>
          </a:p>
          <a:p>
            <a:r>
              <a:rPr lang="en-US" dirty="0"/>
              <a:t>Point out that a discussion on using Docker will be presented later in this module.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dirty="0"/>
          </a:p>
        </p:txBody>
      </p:sp>
      <p:sp>
        <p:nvSpPr>
          <p:cNvPr id="7" name="Date Placeholder 6">
            <a:extLst>
              <a:ext uri="{FF2B5EF4-FFF2-40B4-BE49-F238E27FC236}">
                <a16:creationId xmlns:a16="http://schemas.microsoft.com/office/drawing/2014/main" id="{80A8FA22-0628-434D-A6F7-DEE8FA211CBE}"/>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F82FD5BC-4F03-4D77-B9CC-013ADE5576D9}"/>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2248175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an overview of Docker and describe the tools included in the Docker Desktop. Point out that Docker </a:t>
            </a:r>
          </a:p>
          <a:p>
            <a:r>
              <a:rPr lang="en-US" dirty="0"/>
              <a:t>Desktop is designed to run on Windows 10 and provides an easy-to-use development environment for creating containerized apps. </a:t>
            </a:r>
          </a:p>
          <a:p>
            <a:r>
              <a:rPr lang="en-US" dirty="0"/>
              <a:t>The focus of this module is running containers on Windows Server 2019, so Docker Desktop is not covered in detail.</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dirty="0"/>
          </a:p>
        </p:txBody>
      </p:sp>
      <p:sp>
        <p:nvSpPr>
          <p:cNvPr id="7" name="Date Placeholder 6">
            <a:extLst>
              <a:ext uri="{FF2B5EF4-FFF2-40B4-BE49-F238E27FC236}">
                <a16:creationId xmlns:a16="http://schemas.microsoft.com/office/drawing/2014/main" id="{BC6A8062-16FD-45AE-90D5-320D0C66363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82CA8623-ED69-4E32-8A2D-5851C6DE069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76971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dirty="0"/>
          </a:p>
        </p:txBody>
      </p:sp>
      <p:sp>
        <p:nvSpPr>
          <p:cNvPr id="7" name="Date Placeholder 6">
            <a:extLst>
              <a:ext uri="{FF2B5EF4-FFF2-40B4-BE49-F238E27FC236}">
                <a16:creationId xmlns:a16="http://schemas.microsoft.com/office/drawing/2014/main" id="{C7E0F1CF-48FD-4FF0-8356-CF59EA29707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339768E8-958F-48A9-AE95-2AB6B740691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4699539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a:xfrm>
            <a:off x="190500" y="1943100"/>
            <a:ext cx="6301740" cy="6804071"/>
          </a:xfrm>
        </p:spPr>
        <p:txBody>
          <a:bodyPr/>
          <a:lstStyle/>
          <a:p>
            <a:r>
              <a:rPr lang="en-US" dirty="0"/>
              <a:t>Describe the container base images available as a starting point. It is important that the base image version matches the version of the host machine; otherwise, unexpected results may happen when the container runs. This is due to the fact that the kernel is shared between the host operating system and the containers.</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dirty="0"/>
          </a:p>
        </p:txBody>
      </p:sp>
      <p:sp>
        <p:nvSpPr>
          <p:cNvPr id="7" name="Date Placeholder 6">
            <a:extLst>
              <a:ext uri="{FF2B5EF4-FFF2-40B4-BE49-F238E27FC236}">
                <a16:creationId xmlns:a16="http://schemas.microsoft.com/office/drawing/2014/main" id="{5D66F94A-FADD-422B-892F-A721387A77E1}"/>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C90FA64A-BFAD-4C99-984B-3C074445ED24}"/>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7482449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Provide a general discussion on the commands and processes used to run and manage Windows containers.</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dirty="0"/>
          </a:p>
        </p:txBody>
      </p:sp>
      <p:sp>
        <p:nvSpPr>
          <p:cNvPr id="7" name="Date Placeholder 6">
            <a:extLst>
              <a:ext uri="{FF2B5EF4-FFF2-40B4-BE49-F238E27FC236}">
                <a16:creationId xmlns:a16="http://schemas.microsoft.com/office/drawing/2014/main" id="{A52A02DC-981B-4299-BD6E-9937B4FDBC6B}"/>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526F1D24-CD59-4840-91CD-0CCA64BAACE6}"/>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0465208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how the Windows Admin Center can be used to manage containers. Be sure to point out that extensions are often updated and new or updated features may be available for the tool.</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dirty="0"/>
          </a:p>
        </p:txBody>
      </p:sp>
      <p:sp>
        <p:nvSpPr>
          <p:cNvPr id="7" name="Date Placeholder 6">
            <a:extLst>
              <a:ext uri="{FF2B5EF4-FFF2-40B4-BE49-F238E27FC236}">
                <a16:creationId xmlns:a16="http://schemas.microsoft.com/office/drawing/2014/main" id="{695EB711-69A7-4468-BF1A-357355AA7B09}"/>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9D23D73-EA7E-4D0C-8B1B-80A82F5876A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247739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
        <p:nvSpPr>
          <p:cNvPr id="7" name="Date Placeholder 6">
            <a:extLst>
              <a:ext uri="{FF2B5EF4-FFF2-40B4-BE49-F238E27FC236}">
                <a16:creationId xmlns:a16="http://schemas.microsoft.com/office/drawing/2014/main" id="{E3D9E1DD-8C12-40AE-9145-7306EBE2DFC6}"/>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05AF570-5632-4E38-BB7A-952CE9F8887E}"/>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3498404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1" i="0" kern="1200" baseline="0" dirty="0">
                <a:solidFill>
                  <a:schemeClr val="tx1"/>
                </a:solidFill>
                <a:effectLst/>
                <a:latin typeface="Segoe UI" panose="020B0502040204020203" pitchFamily="34" charset="0"/>
                <a:ea typeface="+mn-ea"/>
                <a:cs typeface="+mn-cs"/>
              </a:rPr>
              <a:t>Demonstration detailed steps</a:t>
            </a:r>
          </a:p>
          <a:p>
            <a:r>
              <a:rPr lang="en-US" sz="1000" b="1" i="0" kern="1200" baseline="0" dirty="0">
                <a:solidFill>
                  <a:schemeClr val="tx1"/>
                </a:solidFill>
                <a:effectLst/>
                <a:latin typeface="Segoe UI" panose="020B0502040204020203" pitchFamily="34" charset="0"/>
                <a:ea typeface="+mn-ea"/>
                <a:cs typeface="+mn-cs"/>
              </a:rPr>
              <a:t>Preparation Steps</a:t>
            </a:r>
          </a:p>
          <a:p>
            <a:r>
              <a:rPr lang="en-US" sz="1000" b="0" i="0" kern="1200" baseline="0" dirty="0">
                <a:solidFill>
                  <a:schemeClr val="tx1"/>
                </a:solidFill>
                <a:effectLst/>
                <a:latin typeface="Segoe UI" panose="020B0502040204020203" pitchFamily="34" charset="0"/>
                <a:ea typeface="+mn-ea"/>
                <a:cs typeface="+mn-cs"/>
              </a:rPr>
              <a:t>The following virtual machines are required for this demonstration:</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WS-011T00A-SEA-DC1</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WS-011T00A-SEA-ADM1</a:t>
            </a:r>
          </a:p>
          <a:p>
            <a:pPr marL="171450" indent="-171450">
              <a:buFont typeface="Arial" panose="020B0604020202020204" pitchFamily="34" charset="0"/>
              <a:buChar char="•"/>
            </a:pPr>
            <a:r>
              <a:rPr lang="en-US" sz="1000" b="0" i="0" kern="1200" baseline="0" dirty="0">
                <a:solidFill>
                  <a:schemeClr val="tx1"/>
                </a:solidFill>
                <a:effectLst/>
                <a:latin typeface="Segoe UI" panose="020B0502040204020203" pitchFamily="34" charset="0"/>
                <a:ea typeface="+mn-ea"/>
                <a:cs typeface="+mn-cs"/>
              </a:rPr>
              <a:t>WS-011T00A-SEA-SVR1</a:t>
            </a:r>
          </a:p>
          <a:p>
            <a:r>
              <a:rPr lang="en-US" sz="1000" b="0" i="0" kern="1200" baseline="0" dirty="0">
                <a:solidFill>
                  <a:schemeClr val="tx1"/>
                </a:solidFill>
                <a:effectLst/>
                <a:latin typeface="Segoe UI" panose="020B0502040204020203" pitchFamily="34" charset="0"/>
                <a:ea typeface="+mn-ea"/>
                <a:cs typeface="+mn-cs"/>
              </a:rPr>
              <a:t>Sign in as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by using </a:t>
            </a:r>
            <a:r>
              <a:rPr lang="en-US" sz="1000" b="1" i="0" kern="1200" baseline="0" dirty="0">
                <a:solidFill>
                  <a:schemeClr val="tx1"/>
                </a:solidFill>
                <a:effectLst/>
                <a:latin typeface="Segoe UI" panose="020B0502040204020203" pitchFamily="34" charset="0"/>
                <a:ea typeface="+mn-ea"/>
                <a:cs typeface="+mn-cs"/>
              </a:rPr>
              <a:t>Pa55w.rd</a:t>
            </a:r>
            <a:r>
              <a:rPr lang="en-US" sz="1000" b="0" i="0" kern="1200" baseline="0" dirty="0">
                <a:solidFill>
                  <a:schemeClr val="tx1"/>
                </a:solidFill>
                <a:effectLst/>
                <a:latin typeface="Segoe UI" panose="020B0502040204020203" pitchFamily="34" charset="0"/>
                <a:ea typeface="+mn-ea"/>
                <a:cs typeface="+mn-cs"/>
              </a:rPr>
              <a:t> as the password.</a:t>
            </a:r>
          </a:p>
          <a:p>
            <a:r>
              <a:rPr lang="en-US" sz="1000" b="0" i="1" kern="1200" baseline="0" dirty="0">
                <a:solidFill>
                  <a:schemeClr val="tx1"/>
                </a:solidFill>
                <a:effectLst/>
                <a:latin typeface="Segoe UI" panose="020B0502040204020203" pitchFamily="34" charset="0"/>
                <a:ea typeface="+mn-ea"/>
                <a:cs typeface="+mn-cs"/>
              </a:rPr>
              <a:t>Note: To save time, you might consider Installing Docker and restarting the server before performing the demonstration.</a:t>
            </a:r>
            <a:endParaRPr lang="en-US" sz="1000" b="0" i="0" kern="1200" baseline="0" dirty="0">
              <a:solidFill>
                <a:schemeClr val="tx1"/>
              </a:solidFill>
              <a:effectLst/>
              <a:latin typeface="Segoe UI" panose="020B0502040204020203" pitchFamily="34" charset="0"/>
              <a:ea typeface="+mn-ea"/>
              <a:cs typeface="+mn-cs"/>
            </a:endParaRPr>
          </a:p>
          <a:p>
            <a:r>
              <a:rPr lang="en-US" sz="1000" b="1" i="0" kern="1200" baseline="0" dirty="0">
                <a:solidFill>
                  <a:schemeClr val="tx1"/>
                </a:solidFill>
                <a:effectLst/>
                <a:latin typeface="Segoe UI" panose="020B0502040204020203" pitchFamily="34" charset="0"/>
                <a:ea typeface="+mn-ea"/>
                <a:cs typeface="+mn-cs"/>
              </a:rPr>
              <a:t>Install Docker on Windows Server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SEA-ADM1, from the task bar, open </a:t>
            </a:r>
            <a:r>
              <a:rPr lang="en-US" sz="1000" b="1" i="0" kern="1200" baseline="0" dirty="0">
                <a:solidFill>
                  <a:schemeClr val="tx1"/>
                </a:solidFill>
                <a:effectLst/>
                <a:latin typeface="Segoe UI" panose="020B0502040204020203" pitchFamily="34" charset="0"/>
                <a:ea typeface="+mn-ea"/>
                <a:cs typeface="+mn-cs"/>
              </a:rPr>
              <a:t>Microsoft Edge</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Favorites bar, select </a:t>
            </a:r>
            <a:r>
              <a:rPr lang="en-US" sz="1000" b="1" i="0" kern="1200" baseline="0" dirty="0">
                <a:solidFill>
                  <a:schemeClr val="tx1"/>
                </a:solidFill>
                <a:effectLst/>
                <a:latin typeface="Segoe UI" panose="020B0502040204020203" pitchFamily="34" charset="0"/>
                <a:ea typeface="+mn-ea"/>
                <a:cs typeface="+mn-cs"/>
              </a:rPr>
              <a:t>Windows Admin Center</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Windows Security box, enter the following credentials:</a:t>
            </a:r>
          </a:p>
          <a:p>
            <a:pPr lvl="1"/>
            <a:r>
              <a:rPr lang="en-US" sz="1000" b="0" i="0" kern="1200" baseline="0" dirty="0">
                <a:solidFill>
                  <a:schemeClr val="tx1"/>
                </a:solidFill>
                <a:effectLst/>
                <a:latin typeface="Segoe UI" panose="020B0502040204020203" pitchFamily="34" charset="0"/>
                <a:ea typeface="+mn-ea"/>
                <a:cs typeface="+mn-cs"/>
              </a:rPr>
              <a:t>User name: </a:t>
            </a:r>
            <a:r>
              <a:rPr lang="en-US" sz="1000" b="1" i="0" kern="1200" baseline="0" dirty="0">
                <a:solidFill>
                  <a:schemeClr val="tx1"/>
                </a:solidFill>
                <a:effectLst/>
                <a:latin typeface="Segoe UI" panose="020B0502040204020203" pitchFamily="34" charset="0"/>
                <a:ea typeface="+mn-ea"/>
                <a:cs typeface="+mn-cs"/>
              </a:rPr>
              <a:t>Contoso\Administrator</a:t>
            </a:r>
            <a:endParaRPr lang="en-US" sz="1000" b="0" i="0" kern="1200" baseline="0" dirty="0">
              <a:solidFill>
                <a:schemeClr val="tx1"/>
              </a:solidFill>
              <a:effectLst/>
              <a:latin typeface="Segoe UI" panose="020B0502040204020203" pitchFamily="34" charset="0"/>
              <a:ea typeface="+mn-ea"/>
              <a:cs typeface="+mn-cs"/>
            </a:endParaRPr>
          </a:p>
          <a:p>
            <a:pPr lvl="1"/>
            <a:r>
              <a:rPr lang="en-US" sz="1000" b="0" i="0" kern="1200" baseline="0" dirty="0">
                <a:solidFill>
                  <a:schemeClr val="tx1"/>
                </a:solidFill>
                <a:effectLst/>
                <a:latin typeface="Segoe UI" panose="020B0502040204020203" pitchFamily="34" charset="0"/>
                <a:ea typeface="+mn-ea"/>
                <a:cs typeface="+mn-cs"/>
              </a:rPr>
              <a:t>Password: </a:t>
            </a:r>
            <a:r>
              <a:rPr lang="en-US" sz="1000" b="1" i="0" kern="1200" baseline="0" dirty="0">
                <a:solidFill>
                  <a:schemeClr val="tx1"/>
                </a:solidFill>
                <a:effectLst/>
                <a:latin typeface="Segoe UI" panose="020B0502040204020203" pitchFamily="34" charset="0"/>
                <a:ea typeface="+mn-ea"/>
                <a:cs typeface="+mn-cs"/>
              </a:rPr>
              <a:t>Pa55w.rd</a:t>
            </a:r>
            <a:endParaRPr lang="en-US" sz="1000" b="0" i="0" kern="1200" baseline="0" dirty="0">
              <a:solidFill>
                <a:schemeClr val="tx1"/>
              </a:solidFill>
              <a:effectLst/>
              <a:latin typeface="Segoe UI" panose="020B0502040204020203" pitchFamily="34" charset="0"/>
              <a:ea typeface="+mn-ea"/>
              <a:cs typeface="+mn-cs"/>
            </a:endParaRP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All connections</a:t>
            </a:r>
            <a:r>
              <a:rPr lang="en-US" sz="1000" b="0" i="0" kern="1200" baseline="0" dirty="0">
                <a:solidFill>
                  <a:schemeClr val="tx1"/>
                </a:solidFill>
                <a:effectLst/>
                <a:latin typeface="Segoe UI" panose="020B0502040204020203" pitchFamily="34" charset="0"/>
                <a:ea typeface="+mn-ea"/>
                <a:cs typeface="+mn-cs"/>
              </a:rPr>
              <a:t> page, select </a:t>
            </a:r>
            <a:r>
              <a:rPr lang="en-US" sz="1000" b="1" i="0" kern="1200" baseline="0" dirty="0">
                <a:solidFill>
                  <a:schemeClr val="tx1"/>
                </a:solidFill>
                <a:effectLst/>
                <a:latin typeface="Segoe UI" panose="020B0502040204020203" pitchFamily="34" charset="0"/>
                <a:ea typeface="+mn-ea"/>
                <a:cs typeface="+mn-cs"/>
              </a:rPr>
              <a:t>SEA-SVR1</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On the </a:t>
            </a:r>
            <a:r>
              <a:rPr lang="en-US" sz="1000" b="1" i="0" kern="1200" baseline="0" dirty="0">
                <a:solidFill>
                  <a:schemeClr val="tx1"/>
                </a:solidFill>
                <a:effectLst/>
                <a:latin typeface="Segoe UI" panose="020B0502040204020203" pitchFamily="34" charset="0"/>
                <a:ea typeface="+mn-ea"/>
                <a:cs typeface="+mn-cs"/>
              </a:rPr>
              <a:t>Specify your credentials</a:t>
            </a:r>
            <a:r>
              <a:rPr lang="en-US" sz="1000" b="0" i="0" kern="1200" baseline="0" dirty="0">
                <a:solidFill>
                  <a:schemeClr val="tx1"/>
                </a:solidFill>
                <a:effectLst/>
                <a:latin typeface="Segoe UI" panose="020B0502040204020203" pitchFamily="34" charset="0"/>
                <a:ea typeface="+mn-ea"/>
                <a:cs typeface="+mn-cs"/>
              </a:rPr>
              <a:t> page, select </a:t>
            </a:r>
            <a:r>
              <a:rPr lang="en-US" sz="1000" b="1" i="0" kern="1200" baseline="0" dirty="0">
                <a:solidFill>
                  <a:schemeClr val="tx1"/>
                </a:solidFill>
                <a:effectLst/>
                <a:latin typeface="Segoe UI" panose="020B0502040204020203" pitchFamily="34" charset="0"/>
                <a:ea typeface="+mn-ea"/>
                <a:cs typeface="+mn-cs"/>
              </a:rPr>
              <a:t>Use another account for this connection</a:t>
            </a:r>
            <a:r>
              <a:rPr lang="en-US" sz="1000" b="0" i="0" kern="1200" baseline="0" dirty="0">
                <a:solidFill>
                  <a:schemeClr val="tx1"/>
                </a:solidFill>
                <a:effectLst/>
                <a:latin typeface="Segoe UI" panose="020B0502040204020203" pitchFamily="34" charset="0"/>
                <a:ea typeface="+mn-ea"/>
                <a:cs typeface="+mn-cs"/>
              </a:rPr>
              <a:t>. Provide the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credentials, and then select </a:t>
            </a:r>
            <a:r>
              <a:rPr lang="en-US" sz="1000" b="1" i="0" kern="1200" baseline="0" dirty="0">
                <a:solidFill>
                  <a:schemeClr val="tx1"/>
                </a:solidFill>
                <a:effectLst/>
                <a:latin typeface="Segoe UI" panose="020B0502040204020203" pitchFamily="34" charset="0"/>
                <a:ea typeface="+mn-ea"/>
                <a:cs typeface="+mn-cs"/>
              </a:rPr>
              <a:t>Continue</a:t>
            </a:r>
            <a:r>
              <a:rPr lang="en-US" sz="1000" b="0" i="0" kern="1200" baseline="0" dirty="0">
                <a:solidFill>
                  <a:schemeClr val="tx1"/>
                </a:solidFill>
                <a:effectLst/>
                <a:latin typeface="Segoe UI" panose="020B0502040204020203" pitchFamily="34" charset="0"/>
                <a:ea typeface="+mn-ea"/>
                <a:cs typeface="+mn-cs"/>
              </a:rPr>
              <a:t>.</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Tools</a:t>
            </a:r>
            <a:r>
              <a:rPr lang="en-US" sz="1000" b="0" i="0" kern="1200" baseline="0" dirty="0">
                <a:solidFill>
                  <a:schemeClr val="tx1"/>
                </a:solidFill>
                <a:effectLst/>
                <a:latin typeface="Segoe UI" panose="020B0502040204020203" pitchFamily="34" charset="0"/>
                <a:ea typeface="+mn-ea"/>
                <a:cs typeface="+mn-cs"/>
              </a:rPr>
              <a:t> list, select </a:t>
            </a:r>
            <a:r>
              <a:rPr lang="en-US" sz="1000" b="1" i="0" kern="1200" baseline="0" dirty="0">
                <a:solidFill>
                  <a:schemeClr val="tx1"/>
                </a:solidFill>
                <a:effectLst/>
                <a:latin typeface="Segoe UI" panose="020B0502040204020203" pitchFamily="34" charset="0"/>
                <a:ea typeface="+mn-ea"/>
                <a:cs typeface="+mn-cs"/>
              </a:rPr>
              <a:t>PowerShell</a:t>
            </a:r>
            <a:r>
              <a:rPr lang="en-US" sz="1000" b="0" i="0" kern="1200" baseline="0" dirty="0">
                <a:solidFill>
                  <a:schemeClr val="tx1"/>
                </a:solidFill>
                <a:effectLst/>
                <a:latin typeface="Segoe UI" panose="020B0502040204020203" pitchFamily="34" charset="0"/>
                <a:ea typeface="+mn-ea"/>
                <a:cs typeface="+mn-cs"/>
              </a:rPr>
              <a:t>. Provide the </a:t>
            </a:r>
            <a:r>
              <a:rPr lang="en-US" sz="1000" b="1" i="0" kern="1200" baseline="0" dirty="0">
                <a:solidFill>
                  <a:schemeClr val="tx1"/>
                </a:solidFill>
                <a:effectLst/>
                <a:latin typeface="Segoe UI" panose="020B0502040204020203" pitchFamily="34" charset="0"/>
                <a:ea typeface="+mn-ea"/>
                <a:cs typeface="+mn-cs"/>
              </a:rPr>
              <a:t>Contoso\Administrator</a:t>
            </a:r>
            <a:r>
              <a:rPr lang="en-US" sz="1000" b="0" i="0" kern="1200" baseline="0" dirty="0">
                <a:solidFill>
                  <a:schemeClr val="tx1"/>
                </a:solidFill>
                <a:effectLst/>
                <a:latin typeface="Segoe UI" panose="020B0502040204020203" pitchFamily="34" charset="0"/>
                <a:ea typeface="+mn-ea"/>
                <a:cs typeface="+mn-cs"/>
              </a:rPr>
              <a:t> credentials, and then press </a:t>
            </a:r>
            <a:r>
              <a:rPr lang="en-US" sz="1000" b="1" i="0" kern="1200" baseline="0" dirty="0">
                <a:solidFill>
                  <a:schemeClr val="tx1"/>
                </a:solidFill>
                <a:effectLst/>
                <a:latin typeface="Segoe UI" panose="020B0502040204020203" pitchFamily="34" charset="0"/>
                <a:ea typeface="+mn-ea"/>
                <a:cs typeface="+mn-cs"/>
              </a:rPr>
              <a:t>Enter</a:t>
            </a:r>
            <a:r>
              <a:rPr lang="en-US" sz="1000" b="0" i="0" kern="1200" baseline="0" dirty="0">
                <a:solidFill>
                  <a:schemeClr val="tx1"/>
                </a:solidFill>
                <a:effectLst/>
                <a:latin typeface="Segoe UI" panose="020B0502040204020203" pitchFamily="34" charset="0"/>
                <a:ea typeface="+mn-ea"/>
                <a:cs typeface="+mn-cs"/>
              </a:rPr>
              <a:t>. You are now connected to SEA-SVR1 using a Remote PowerShell connection.</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At the PowerShell command prompt, type the following command, and then press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Install-Module -Name DockerMsftProvider -Repository PSGallery -Force</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At the NuGet Provider prompt, enter </a:t>
            </a:r>
            <a:r>
              <a:rPr lang="en-US" sz="1000" b="1" i="0" kern="1200" baseline="0" dirty="0">
                <a:solidFill>
                  <a:schemeClr val="tx1"/>
                </a:solidFill>
                <a:effectLst/>
                <a:latin typeface="Segoe UI" panose="020B0502040204020203" pitchFamily="34" charset="0"/>
                <a:ea typeface="+mn-ea"/>
                <a:cs typeface="+mn-cs"/>
              </a:rPr>
              <a:t>Y</a:t>
            </a:r>
            <a:r>
              <a:rPr lang="en-US" sz="1000" b="0" i="0" kern="1200" baseline="0" dirty="0">
                <a:solidFill>
                  <a:schemeClr val="tx1"/>
                </a:solidFill>
                <a:effectLst/>
                <a:latin typeface="Segoe UI" panose="020B0502040204020203" pitchFamily="34" charset="0"/>
                <a:ea typeface="+mn-ea"/>
                <a:cs typeface="+mn-cs"/>
              </a:rPr>
              <a:t> for yes, and then press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At the PowerShell command prompt, type the following command, and then press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Install-Package -Name docker -ProviderName DockerMsftProvider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At the confirmation prompt, enter </a:t>
            </a:r>
            <a:r>
              <a:rPr lang="en-US" sz="1000" b="1" i="0" kern="1200" baseline="0" dirty="0">
                <a:solidFill>
                  <a:schemeClr val="tx1"/>
                </a:solidFill>
                <a:effectLst/>
                <a:latin typeface="Segoe UI" panose="020B0502040204020203" pitchFamily="34" charset="0"/>
                <a:ea typeface="+mn-ea"/>
                <a:cs typeface="+mn-cs"/>
              </a:rPr>
              <a:t>A</a:t>
            </a:r>
            <a:r>
              <a:rPr lang="en-US" sz="1000" b="0" i="0" kern="1200" baseline="0" dirty="0">
                <a:solidFill>
                  <a:schemeClr val="tx1"/>
                </a:solidFill>
                <a:effectLst/>
                <a:latin typeface="Segoe UI" panose="020B0502040204020203" pitchFamily="34" charset="0"/>
                <a:ea typeface="+mn-ea"/>
                <a:cs typeface="+mn-cs"/>
              </a:rPr>
              <a:t> for Yes to All, and then press Enter.</a:t>
            </a:r>
          </a:p>
          <a:p>
            <a:pPr marL="228600" indent="-228600">
              <a:buFont typeface="+mj-lt"/>
              <a:buAutoNum type="arabicPeriod"/>
            </a:pPr>
            <a:r>
              <a:rPr lang="en-US" sz="1000" b="0" i="0" kern="1200" baseline="0" dirty="0">
                <a:solidFill>
                  <a:schemeClr val="tx1"/>
                </a:solidFill>
                <a:effectLst/>
                <a:latin typeface="Segoe UI" panose="020B0502040204020203" pitchFamily="34" charset="0"/>
                <a:ea typeface="+mn-ea"/>
                <a:cs typeface="+mn-cs"/>
              </a:rPr>
              <a:t>After the installation is complete, restart the computer by using the following command:</a:t>
            </a:r>
          </a:p>
          <a:p>
            <a:r>
              <a:rPr lang="en-US" sz="1000" b="1" i="0" kern="1200" baseline="0" dirty="0">
                <a:solidFill>
                  <a:schemeClr val="tx1"/>
                </a:solidFill>
                <a:effectLst/>
                <a:latin typeface="Segoe UI" panose="020B0502040204020203" pitchFamily="34" charset="0"/>
                <a:ea typeface="+mn-ea"/>
                <a:cs typeface="+mn-cs"/>
              </a:rPr>
              <a:t>Restart-Computer -Force</a:t>
            </a:r>
          </a:p>
          <a:p>
            <a:pPr lvl="0"/>
            <a:endParaRPr lang="en-US" dirty="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
        <p:nvSpPr>
          <p:cNvPr id="6" name="Date Placeholder 5">
            <a:extLst>
              <a:ext uri="{FF2B5EF4-FFF2-40B4-BE49-F238E27FC236}">
                <a16:creationId xmlns:a16="http://schemas.microsoft.com/office/drawing/2014/main" id="{A2720028-F2E1-4963-A148-398C8BB7061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6503F2BD-9894-4BBA-A1B6-4D437AFF281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5798934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b="1" dirty="0"/>
              <a:t>Download and run a Windows container</a:t>
            </a:r>
          </a:p>
          <a:p>
            <a:pPr marL="228600" indent="-228600">
              <a:buFont typeface="+mj-lt"/>
              <a:buAutoNum type="arabicPeriod"/>
            </a:pPr>
            <a:r>
              <a:rPr lang="en-US" dirty="0"/>
              <a:t>After SEA-SVR1 restarts, verify the installed version of Docker by using the following command. Note that you may have to reconnect to the remote PowerShell connection:</a:t>
            </a:r>
          </a:p>
          <a:p>
            <a:r>
              <a:rPr lang="en-US" b="1" dirty="0"/>
              <a:t>Get-Package -Name Docker -</a:t>
            </a:r>
            <a:r>
              <a:rPr lang="en-US" b="1" dirty="0" err="1"/>
              <a:t>ProviderName</a:t>
            </a:r>
            <a:r>
              <a:rPr lang="en-US" b="1" dirty="0"/>
              <a:t> </a:t>
            </a:r>
            <a:r>
              <a:rPr lang="en-US" b="1" dirty="0" err="1"/>
              <a:t>DockerMsftProvider</a:t>
            </a:r>
            <a:endParaRPr lang="en-US" b="1" dirty="0"/>
          </a:p>
          <a:p>
            <a:pPr marL="228600" indent="-228600">
              <a:buFont typeface="+mj-lt"/>
              <a:buAutoNum type="arabicPeriod" startAt="2"/>
            </a:pPr>
            <a:r>
              <a:rPr lang="en-US" dirty="0"/>
              <a:t>To view whether any Docker images are currently pulled, use the following command:</a:t>
            </a:r>
          </a:p>
          <a:p>
            <a:r>
              <a:rPr lang="en-US" b="1" dirty="0"/>
              <a:t>Docker images</a:t>
            </a:r>
          </a:p>
          <a:p>
            <a:r>
              <a:rPr lang="en-US" dirty="0"/>
              <a:t>Notice that there are no images in the local repository store.</a:t>
            </a:r>
          </a:p>
          <a:p>
            <a:pPr marL="228600" indent="-228600">
              <a:buFont typeface="+mj-lt"/>
              <a:buAutoNum type="arabicPeriod" startAt="3"/>
            </a:pPr>
            <a:r>
              <a:rPr lang="en-US" dirty="0"/>
              <a:t>To review docker base images from the online Microsoft repository, use the following command:</a:t>
            </a:r>
          </a:p>
          <a:p>
            <a:r>
              <a:rPr lang="en-US" dirty="0"/>
              <a:t>Docker search Microsoft</a:t>
            </a:r>
          </a:p>
          <a:p>
            <a:r>
              <a:rPr lang="en-US" dirty="0"/>
              <a:t>Notice the variety of base images; each represents various runtime scenarios.</a:t>
            </a:r>
          </a:p>
          <a:p>
            <a:pPr marL="228600" indent="-228600">
              <a:buFont typeface="+mj-lt"/>
              <a:buAutoNum type="arabicPeriod" startAt="4"/>
            </a:pPr>
            <a:r>
              <a:rPr lang="en-US" dirty="0"/>
              <a:t>To download and run a sample hello-world test Nano Server image, run the following command:</a:t>
            </a:r>
          </a:p>
          <a:p>
            <a:r>
              <a:rPr lang="en-US" dirty="0"/>
              <a:t>docker container run </a:t>
            </a:r>
            <a:r>
              <a:rPr lang="en-US" dirty="0" err="1"/>
              <a:t>hello-world:nanoserver</a:t>
            </a:r>
            <a:endParaRPr lang="en-US" dirty="0"/>
          </a:p>
          <a:p>
            <a:r>
              <a:rPr lang="en-US" dirty="0"/>
              <a:t>Notice that an error report that Docker cannot find the image is generated initially. The container image is then downloaded and run. The Hello message indicates a successful download and run of the container base image.</a:t>
            </a:r>
          </a:p>
          <a:p>
            <a:r>
              <a:rPr lang="en-US" dirty="0"/>
              <a:t>5.   To download a Nano server image that matches the host operating system version of 1809, run the following command:</a:t>
            </a:r>
          </a:p>
          <a:p>
            <a:r>
              <a:rPr lang="en-US" b="1" dirty="0"/>
              <a:t>docker pull mcr.microsoft.com/windows/nanoserver:1809</a:t>
            </a:r>
          </a:p>
          <a:p>
            <a:r>
              <a:rPr lang="en-US" dirty="0"/>
              <a:t>It may take several minutes for the image to finish downloading.</a:t>
            </a:r>
          </a:p>
          <a:p>
            <a:r>
              <a:rPr lang="en-US" dirty="0"/>
              <a:t>6.  Switch to SEA-SVR1. (Note the following tasks have to be performed locally on the server, as they do not function in a remote session.)</a:t>
            </a:r>
          </a:p>
          <a:p>
            <a:r>
              <a:rPr lang="en-US" dirty="0"/>
              <a:t>7.  To view the Docker images that are currently pulled, use the following command:</a:t>
            </a:r>
          </a:p>
          <a:p>
            <a:r>
              <a:rPr lang="en-US" b="1" dirty="0"/>
              <a:t>Docker images</a:t>
            </a:r>
          </a:p>
          <a:p>
            <a:r>
              <a:rPr lang="en-US" dirty="0"/>
              <a:t>Notice that there are now images listed in the local repository store.</a:t>
            </a:r>
          </a:p>
          <a:p>
            <a:r>
              <a:rPr lang="en-US" dirty="0"/>
              <a:t>8.  To run the container in interactive mode, type the following command:</a:t>
            </a:r>
          </a:p>
          <a:p>
            <a:r>
              <a:rPr lang="en-US" b="1" dirty="0"/>
              <a:t>Docker run -it --name </a:t>
            </a:r>
            <a:r>
              <a:rPr lang="en-US" b="1" dirty="0" err="1"/>
              <a:t>NanoImage</a:t>
            </a:r>
            <a:r>
              <a:rPr lang="en-US" b="1" dirty="0"/>
              <a:t> mcr.microsoft.com/windows/nanoserver:1809</a:t>
            </a:r>
          </a:p>
          <a:p>
            <a:r>
              <a:rPr lang="en-US" dirty="0"/>
              <a:t>Interactive mode opens a command console for the container so you can perform commands within the container itself. If you do not provide the </a:t>
            </a:r>
            <a:r>
              <a:rPr lang="en-US" b="1" dirty="0"/>
              <a:t>-it</a:t>
            </a:r>
            <a:r>
              <a:rPr lang="en-US" dirty="0"/>
              <a:t> switch, the container runs and then shuts down automatically.</a:t>
            </a:r>
          </a:p>
          <a:p>
            <a:r>
              <a:rPr lang="en-US" dirty="0"/>
              <a:t>9.  To verify that you are focused on the container in interactive mode, type the following command:</a:t>
            </a:r>
          </a:p>
          <a:p>
            <a:r>
              <a:rPr lang="en-US" b="1" dirty="0"/>
              <a:t>hostname</a:t>
            </a:r>
          </a:p>
          <a:p>
            <a:r>
              <a:rPr lang="en-US" dirty="0"/>
              <a:t>The hostname will be a random name for the container itself.</a:t>
            </a:r>
          </a:p>
          <a:p>
            <a:r>
              <a:rPr lang="en-US" dirty="0"/>
              <a:t>10.  Switch back to SEA-ADM1 and ensure that SEA-SVR1 is still connected to </a:t>
            </a:r>
            <a:r>
              <a:rPr lang="en-US" b="1" dirty="0"/>
              <a:t>Windows Admin Center</a:t>
            </a:r>
            <a:r>
              <a:rPr lang="en-US" dirty="0"/>
              <a:t>. In the Tools list, select </a:t>
            </a:r>
            <a:r>
              <a:rPr lang="en-US" b="1" dirty="0"/>
              <a:t>Processes</a:t>
            </a:r>
            <a:r>
              <a:rPr lang="en-US" dirty="0"/>
              <a:t>. At the prompt, select </a:t>
            </a:r>
            <a:r>
              <a:rPr lang="en-US" b="1" dirty="0"/>
              <a:t>Continue</a:t>
            </a:r>
            <a:r>
              <a:rPr lang="en-US" dirty="0"/>
              <a:t>.</a:t>
            </a:r>
          </a:p>
          <a:p>
            <a:pPr lvl="0"/>
            <a:endParaRPr lang="en-US" dirty="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
        <p:nvSpPr>
          <p:cNvPr id="6" name="Date Placeholder 5">
            <a:extLst>
              <a:ext uri="{FF2B5EF4-FFF2-40B4-BE49-F238E27FC236}">
                <a16:creationId xmlns:a16="http://schemas.microsoft.com/office/drawing/2014/main" id="{A2720028-F2E1-4963-A148-398C8BB7061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6503F2BD-9894-4BBA-A1B6-4D437AFF281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516813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In the </a:t>
            </a:r>
            <a:r>
              <a:rPr lang="en-US" b="1" dirty="0"/>
              <a:t>Processes</a:t>
            </a:r>
            <a:r>
              <a:rPr lang="en-US" dirty="0"/>
              <a:t> list, take note of the </a:t>
            </a:r>
            <a:r>
              <a:rPr lang="en-US" b="1" dirty="0"/>
              <a:t>CExecSvc.exe</a:t>
            </a:r>
            <a:r>
              <a:rPr lang="en-US" dirty="0"/>
              <a:t> process. This is the </a:t>
            </a:r>
            <a:r>
              <a:rPr lang="en-US" i="1" dirty="0"/>
              <a:t>Container Execution service</a:t>
            </a:r>
            <a:r>
              <a:rPr lang="en-US" dirty="0"/>
              <a:t>, which uses a named pipe to communicate with Docker and the </a:t>
            </a:r>
            <a:r>
              <a:rPr lang="en-US" dirty="0" err="1"/>
              <a:t>VMcompute</a:t>
            </a:r>
            <a:r>
              <a:rPr lang="en-US" dirty="0"/>
              <a:t> services on the host. This service indicates that the container is running in process isolation mode, which still uses the kernel from the host machine.</a:t>
            </a:r>
          </a:p>
          <a:p>
            <a:r>
              <a:rPr lang="en-US" dirty="0"/>
              <a:t>11.  Switch to SEA-SVR1.</a:t>
            </a:r>
          </a:p>
          <a:p>
            <a:r>
              <a:rPr lang="en-US" dirty="0"/>
              <a:t>12.  To close the interactive session with the container, use the following command:</a:t>
            </a:r>
          </a:p>
          <a:p>
            <a:r>
              <a:rPr lang="en-US" b="1" dirty="0"/>
              <a:t>Exit</a:t>
            </a:r>
          </a:p>
          <a:p>
            <a:r>
              <a:rPr lang="en-US" dirty="0"/>
              <a:t>13.  To verify that the container has stopped, use the following command:</a:t>
            </a:r>
          </a:p>
          <a:p>
            <a:r>
              <a:rPr lang="en-US" b="1" dirty="0"/>
              <a:t>docker </a:t>
            </a:r>
            <a:r>
              <a:rPr lang="en-US" b="1" dirty="0" err="1"/>
              <a:t>ps</a:t>
            </a:r>
            <a:endParaRPr lang="en-US" b="1" dirty="0"/>
          </a:p>
          <a:p>
            <a:r>
              <a:rPr lang="en-US" dirty="0"/>
              <a:t>14.  To run the a container in Hyper-V isolation mode, type the following command:</a:t>
            </a:r>
          </a:p>
          <a:p>
            <a:r>
              <a:rPr lang="en-US" b="1" dirty="0"/>
              <a:t>Docker run -it --name </a:t>
            </a:r>
            <a:r>
              <a:rPr lang="en-US" b="1" dirty="0" err="1"/>
              <a:t>NanoHVImage</a:t>
            </a:r>
            <a:r>
              <a:rPr lang="en-US" b="1" dirty="0"/>
              <a:t> --isolation=</a:t>
            </a:r>
            <a:r>
              <a:rPr lang="en-US" b="1" dirty="0" err="1"/>
              <a:t>hyperv</a:t>
            </a:r>
            <a:r>
              <a:rPr lang="en-US" b="1" dirty="0"/>
              <a:t> mcr.microsoft.com/windows/nanoserver:1809</a:t>
            </a:r>
          </a:p>
          <a:p>
            <a:r>
              <a:rPr lang="en-US" dirty="0"/>
              <a:t>15.  Switch back to SEA-ADM1. In the </a:t>
            </a:r>
            <a:r>
              <a:rPr lang="en-US" b="1" dirty="0"/>
              <a:t>Processes</a:t>
            </a:r>
            <a:r>
              <a:rPr lang="en-US" dirty="0"/>
              <a:t> list, notice that the </a:t>
            </a:r>
            <a:r>
              <a:rPr lang="en-US" b="1" dirty="0"/>
              <a:t>CExecSvc.exe</a:t>
            </a:r>
            <a:r>
              <a:rPr lang="en-US" dirty="0"/>
              <a:t> process is not running. This indicates that the container is running in Hyper-V isolation mode, which does not share processes with the host machine.</a:t>
            </a:r>
          </a:p>
          <a:p>
            <a:r>
              <a:rPr lang="en-US" dirty="0"/>
              <a:t>16.  In the </a:t>
            </a:r>
            <a:r>
              <a:rPr lang="en-US" b="1" dirty="0"/>
              <a:t>Tools</a:t>
            </a:r>
            <a:r>
              <a:rPr lang="en-US" dirty="0"/>
              <a:t> list, select </a:t>
            </a:r>
            <a:r>
              <a:rPr lang="en-US" b="1" dirty="0"/>
              <a:t>PowerShell</a:t>
            </a:r>
            <a:r>
              <a:rPr lang="en-US" dirty="0"/>
              <a:t>. Provide the </a:t>
            </a:r>
            <a:r>
              <a:rPr lang="en-US" b="1" dirty="0"/>
              <a:t>Contoso\Administrator</a:t>
            </a:r>
            <a:r>
              <a:rPr lang="en-US" dirty="0"/>
              <a:t> credentials, and then press </a:t>
            </a:r>
            <a:r>
              <a:rPr lang="en-US" b="1" dirty="0"/>
              <a:t>Enter</a:t>
            </a:r>
            <a:r>
              <a:rPr lang="en-US" dirty="0"/>
              <a:t>. You are now connected to SEA-SVR1 using a Remote PowerShell connection.</a:t>
            </a:r>
          </a:p>
          <a:p>
            <a:r>
              <a:rPr lang="en-US" dirty="0"/>
              <a:t>17.  In the remote PowerShell session, enter the following command:</a:t>
            </a:r>
          </a:p>
          <a:p>
            <a:r>
              <a:rPr lang="en-US" b="1" dirty="0"/>
              <a:t>docker </a:t>
            </a:r>
            <a:r>
              <a:rPr lang="en-US" b="1" dirty="0" err="1"/>
              <a:t>ps</a:t>
            </a:r>
            <a:endParaRPr lang="en-US" b="1" dirty="0"/>
          </a:p>
          <a:p>
            <a:r>
              <a:rPr lang="en-US" dirty="0"/>
              <a:t>Take note of the container ID; you will use it to stop the Container.</a:t>
            </a:r>
          </a:p>
          <a:p>
            <a:r>
              <a:rPr lang="en-US" dirty="0"/>
              <a:t>18.  In the remote PowerShell session, enter the following command:</a:t>
            </a:r>
          </a:p>
          <a:p>
            <a:r>
              <a:rPr lang="en-US" b="1" dirty="0"/>
              <a:t>docker stop &lt;</a:t>
            </a:r>
            <a:r>
              <a:rPr lang="en-US" b="1" dirty="0" err="1"/>
              <a:t>ContainerID</a:t>
            </a:r>
            <a:r>
              <a:rPr lang="en-US" b="1" dirty="0"/>
              <a:t>&gt;</a:t>
            </a:r>
          </a:p>
          <a:p>
            <a:r>
              <a:rPr lang="en-US" dirty="0"/>
              <a:t>19.  Rerun the docker </a:t>
            </a:r>
            <a:r>
              <a:rPr lang="en-US" dirty="0" err="1"/>
              <a:t>ps</a:t>
            </a:r>
            <a:r>
              <a:rPr lang="en-US" dirty="0"/>
              <a:t> command to confirm that the container has stopped.</a:t>
            </a:r>
          </a:p>
          <a:p>
            <a:r>
              <a:rPr lang="en-US" b="1" dirty="0"/>
              <a:t>Use Windows Admin Center to manage containers</a:t>
            </a:r>
          </a:p>
          <a:p>
            <a:r>
              <a:rPr lang="en-US" dirty="0"/>
              <a:t>20.  On SEA-ADM1, ensure that SEA-SVR1 is targeted in the Windows Admin Center, and then select the </a:t>
            </a:r>
            <a:r>
              <a:rPr lang="en-US" b="1" dirty="0"/>
              <a:t>Containers</a:t>
            </a:r>
            <a:r>
              <a:rPr lang="en-US" dirty="0"/>
              <a:t> tool.</a:t>
            </a:r>
          </a:p>
          <a:p>
            <a:r>
              <a:rPr lang="en-US" dirty="0"/>
              <a:t>21.  Browse through each of the </a:t>
            </a:r>
            <a:r>
              <a:rPr lang="en-US" b="1" dirty="0"/>
              <a:t>Summary</a:t>
            </a:r>
            <a:r>
              <a:rPr lang="en-US" dirty="0"/>
              <a:t>, </a:t>
            </a:r>
            <a:r>
              <a:rPr lang="en-US" b="1" dirty="0"/>
              <a:t>Containers</a:t>
            </a:r>
            <a:r>
              <a:rPr lang="en-US" dirty="0"/>
              <a:t>, </a:t>
            </a:r>
            <a:r>
              <a:rPr lang="en-US" b="1" dirty="0"/>
              <a:t>Images</a:t>
            </a:r>
            <a:r>
              <a:rPr lang="en-US" dirty="0"/>
              <a:t>, </a:t>
            </a:r>
            <a:r>
              <a:rPr lang="en-US" b="1" dirty="0"/>
              <a:t>Networks</a:t>
            </a:r>
            <a:r>
              <a:rPr lang="en-US" dirty="0"/>
              <a:t>, and </a:t>
            </a:r>
            <a:r>
              <a:rPr lang="en-US" b="1" dirty="0"/>
              <a:t>Volumes</a:t>
            </a:r>
            <a:r>
              <a:rPr lang="en-US" dirty="0"/>
              <a:t> tabs.</a:t>
            </a:r>
          </a:p>
          <a:p>
            <a:r>
              <a:rPr lang="en-US" dirty="0"/>
              <a:t>This is the last demonstration in this module. You can revert the virtual machines.</a:t>
            </a:r>
          </a:p>
          <a:p>
            <a:pPr lvl="0"/>
            <a:endParaRPr lang="en-US" dirty="0">
              <a:cs typeface="Segoe UI" panose="020B0502040204020203" pitchFamily="34" charset="0"/>
            </a:endParaRPr>
          </a:p>
        </p:txBody>
      </p:sp>
      <p:sp>
        <p:nvSpPr>
          <p:cNvPr id="4" name="Header Placeholder 3"/>
          <p:cNvSpPr>
            <a:spLocks noGrp="1"/>
          </p:cNvSpPr>
          <p:nvPr>
            <p:ph type="hdr" sz="quarter" idx="10"/>
          </p:nvPr>
        </p:nvSpPr>
        <p:spPr/>
        <p:txBody>
          <a:bodyPr/>
          <a:lstStyle/>
          <a:p>
            <a:r>
              <a:rPr lang="en-US"/>
              <a:t>5: Hyper-V virtualization and containers in Windows Server</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
        <p:nvSpPr>
          <p:cNvPr id="6" name="Date Placeholder 5">
            <a:extLst>
              <a:ext uri="{FF2B5EF4-FFF2-40B4-BE49-F238E27FC236}">
                <a16:creationId xmlns:a16="http://schemas.microsoft.com/office/drawing/2014/main" id="{A2720028-F2E1-4963-A148-398C8BB7061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6503F2BD-9894-4BBA-A1B6-4D437AFF281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033965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dirty="0"/>
          </a:p>
        </p:txBody>
      </p:sp>
      <p:sp>
        <p:nvSpPr>
          <p:cNvPr id="7" name="Date Placeholder 6">
            <a:extLst>
              <a:ext uri="{FF2B5EF4-FFF2-40B4-BE49-F238E27FC236}">
                <a16:creationId xmlns:a16="http://schemas.microsoft.com/office/drawing/2014/main" id="{4229F90D-B9A4-49AE-AF7E-602EC6CEC8D9}"/>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1CFC5D7-0A88-49FA-9CD4-1A032690FC08}"/>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930040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dirty="0"/>
          </a:p>
        </p:txBody>
      </p:sp>
      <p:sp>
        <p:nvSpPr>
          <p:cNvPr id="7" name="Date Placeholder 6">
            <a:extLst>
              <a:ext uri="{FF2B5EF4-FFF2-40B4-BE49-F238E27FC236}">
                <a16:creationId xmlns:a16="http://schemas.microsoft.com/office/drawing/2014/main" id="{445C1B2A-B96F-4155-8509-BFA7B8417B4B}"/>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20990C6E-665B-4751-8CA8-F5E51E589F1B}"/>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8896549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dirty="0"/>
          </a:p>
        </p:txBody>
      </p:sp>
      <p:sp>
        <p:nvSpPr>
          <p:cNvPr id="7" name="Date Placeholder 6">
            <a:extLst>
              <a:ext uri="{FF2B5EF4-FFF2-40B4-BE49-F238E27FC236}">
                <a16:creationId xmlns:a16="http://schemas.microsoft.com/office/drawing/2014/main" id="{D6583F80-0FF8-40D1-AC12-2A0A98A1159F}"/>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64F6063E-05F1-4E9A-8D8C-9BA7F4CA052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2534837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concept of container orchestration. Point out that if you have a small number of containers and applications, it might not be that difficult to manage. However, if you have hundreds or thousands of containers and applications, management becomes more complex and requires automation using orchestrators.</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56</a:t>
            </a:fld>
            <a:endParaRPr lang="en-US" dirty="0"/>
          </a:p>
        </p:txBody>
      </p:sp>
      <p:sp>
        <p:nvSpPr>
          <p:cNvPr id="7" name="Date Placeholder 6">
            <a:extLst>
              <a:ext uri="{FF2B5EF4-FFF2-40B4-BE49-F238E27FC236}">
                <a16:creationId xmlns:a16="http://schemas.microsoft.com/office/drawing/2014/main" id="{59C688B5-F449-4F18-AC4F-95BD0ED4757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6CCE1CE5-9D72-41A5-B860-DFB2C64F45A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1052032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Provide a high-level overview of what a Kubernetes cluster is and how it is made up of a Master/Control plane and Windows or Linux-based worker nodes. </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57</a:t>
            </a:fld>
            <a:endParaRPr lang="en-US" dirty="0"/>
          </a:p>
        </p:txBody>
      </p:sp>
      <p:sp>
        <p:nvSpPr>
          <p:cNvPr id="7" name="Date Placeholder 6">
            <a:extLst>
              <a:ext uri="{FF2B5EF4-FFF2-40B4-BE49-F238E27FC236}">
                <a16:creationId xmlns:a16="http://schemas.microsoft.com/office/drawing/2014/main" id="{0C7608AD-2085-49F2-9C10-022EF43E04F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9ECDE7A2-EDC3-45FF-AAD8-9A281319A3C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538697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Explain that a Kubernetes workload might be made up of several Docker containers disbursed throughout multiple worker nodes in what is called a Pod.</a:t>
            </a:r>
          </a:p>
          <a:p>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dirty="0"/>
          </a:p>
        </p:txBody>
      </p:sp>
      <p:sp>
        <p:nvSpPr>
          <p:cNvPr id="7" name="Date Placeholder 6">
            <a:extLst>
              <a:ext uri="{FF2B5EF4-FFF2-40B4-BE49-F238E27FC236}">
                <a16:creationId xmlns:a16="http://schemas.microsoft.com/office/drawing/2014/main" id="{6BE5C64C-D145-4DB8-A9E0-BA656ED3C633}"/>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48F50C51-0F30-44BD-B28B-9D8B47AA8271}"/>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1787817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Describe the high level process for configuring Kubernetes resources.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Point out that Kubernetes 1.14 supports Windows Server 2019 and Windows Server version 1809 and later as    worker nodes.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59</a:t>
            </a:fld>
            <a:endParaRPr lang="en-US" dirty="0"/>
          </a:p>
        </p:txBody>
      </p:sp>
      <p:sp>
        <p:nvSpPr>
          <p:cNvPr id="7" name="Date Placeholder 6">
            <a:extLst>
              <a:ext uri="{FF2B5EF4-FFF2-40B4-BE49-F238E27FC236}">
                <a16:creationId xmlns:a16="http://schemas.microsoft.com/office/drawing/2014/main" id="{4E5D33F4-D5C5-4382-9202-B69C13C9B808}"/>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961B294-E662-4DB3-BBC7-73BFB9EFF47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81564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a:xfrm>
            <a:off x="190500" y="1943100"/>
            <a:ext cx="6141720" cy="6804071"/>
          </a:xfrm>
        </p:spPr>
        <p:txBody>
          <a:bodyPr/>
          <a:lstStyle/>
          <a:p>
            <a:r>
              <a:rPr lang="en-US" dirty="0"/>
              <a:t>Describe the use scenarios and system requirements for Hyper-V.</a:t>
            </a:r>
          </a:p>
          <a:p>
            <a:r>
              <a:rPr lang="en-US" dirty="0"/>
              <a:t>Explain that to install the Hyper-V components such as the hypervisor, the processor must support </a:t>
            </a:r>
          </a:p>
          <a:p>
            <a:r>
              <a:rPr lang="en-US" dirty="0"/>
              <a:t>SLAT; however, it is not required to install just the Hyper-V management tools such as the Hyper-V Manager, Hyper-V cmdlets for Windows PowerShell, and the Virtual Machine Connection tool.</a:t>
            </a:r>
          </a:p>
          <a:p>
            <a:r>
              <a:rPr lang="en-US" dirty="0"/>
              <a:t>In addition to these general system requirements, specific features may have additional requirements. For example, Shielded virtual machines have additional host machine requirements such as UEFI 2.3.1c, Intel VT-D, and TPM v2.0. Virtual machines also need to be created in generation 2 format.</a:t>
            </a:r>
          </a:p>
          <a:p>
            <a:r>
              <a:rPr lang="en-US" dirty="0"/>
              <a:t>Consider demonstrating the Add Roles and Features wizard to show where one would install the Hyper-V server role. Do not finish the install, but rather just demonstrate the steps needed to complete the task.</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
        <p:nvSpPr>
          <p:cNvPr id="7" name="Date Placeholder 6">
            <a:extLst>
              <a:ext uri="{FF2B5EF4-FFF2-40B4-BE49-F238E27FC236}">
                <a16:creationId xmlns:a16="http://schemas.microsoft.com/office/drawing/2014/main" id="{3310E494-9EEF-405F-91C8-9B86270CA87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0CDD9A83-E05A-492A-990A-84E57468092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638637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60</a:t>
            </a:fld>
            <a:endParaRPr lang="en-US" dirty="0"/>
          </a:p>
        </p:txBody>
      </p:sp>
      <p:sp>
        <p:nvSpPr>
          <p:cNvPr id="7" name="Date Placeholder 6">
            <a:extLst>
              <a:ext uri="{FF2B5EF4-FFF2-40B4-BE49-F238E27FC236}">
                <a16:creationId xmlns:a16="http://schemas.microsoft.com/office/drawing/2014/main" id="{25107A44-205A-4A64-ADC5-178F5BB8A47A}"/>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B6C2215F-1204-4813-B427-6A091532671D}"/>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954558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lvl="0"/>
            <a:endParaRPr lang="en-US" kern="1200" dirty="0">
              <a:solidFill>
                <a:schemeClr val="tx1"/>
              </a:solidFill>
              <a:effectLst/>
              <a:cs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5: Hyper-V virtualization and containers in Windows Server</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Date Placeholder 5">
            <a:extLst>
              <a:ext uri="{FF2B5EF4-FFF2-40B4-BE49-F238E27FC236}">
                <a16:creationId xmlns:a16="http://schemas.microsoft.com/office/drawing/2014/main" id="{DCA96015-4379-4903-80ED-4C942A6DC535}"/>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27F56A98-0453-4791-8EEF-DF3B110E5CA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41228936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62</a:t>
            </a:fld>
            <a:endParaRPr lang="en-US" dirty="0"/>
          </a:p>
        </p:txBody>
      </p:sp>
      <p:sp>
        <p:nvSpPr>
          <p:cNvPr id="7" name="Date Placeholder 6">
            <a:extLst>
              <a:ext uri="{FF2B5EF4-FFF2-40B4-BE49-F238E27FC236}">
                <a16:creationId xmlns:a16="http://schemas.microsoft.com/office/drawing/2014/main" id="{7ECD556B-F217-4FA8-8E49-C569F9280754}"/>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E5AF5B79-6277-47CC-A65C-C688169B74E2}"/>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4871405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63</a:t>
            </a:fld>
            <a:endParaRPr lang="en-US" dirty="0"/>
          </a:p>
        </p:txBody>
      </p:sp>
      <p:sp>
        <p:nvSpPr>
          <p:cNvPr id="7" name="Date Placeholder 6">
            <a:extLst>
              <a:ext uri="{FF2B5EF4-FFF2-40B4-BE49-F238E27FC236}">
                <a16:creationId xmlns:a16="http://schemas.microsoft.com/office/drawing/2014/main" id="{CA2302BE-CA3E-49D2-A5A3-3DC3D76D42AD}"/>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16E8E497-C5B9-4944-B4AC-00BCC0F7EAE4}"/>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897708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64</a:t>
            </a:fld>
            <a:endParaRPr lang="en-US" dirty="0"/>
          </a:p>
        </p:txBody>
      </p:sp>
      <p:sp>
        <p:nvSpPr>
          <p:cNvPr id="7" name="Date Placeholder 6">
            <a:extLst>
              <a:ext uri="{FF2B5EF4-FFF2-40B4-BE49-F238E27FC236}">
                <a16:creationId xmlns:a16="http://schemas.microsoft.com/office/drawing/2014/main" id="{7B01D3CA-E6EF-4092-A547-1DF9861AC046}"/>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7A183A5B-2C0B-41A3-8B89-53AA53B2774E}"/>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4138225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65</a:t>
            </a:fld>
            <a:endParaRPr lang="en-US" dirty="0"/>
          </a:p>
        </p:txBody>
      </p:sp>
      <p:sp>
        <p:nvSpPr>
          <p:cNvPr id="7" name="Date Placeholder 6">
            <a:extLst>
              <a:ext uri="{FF2B5EF4-FFF2-40B4-BE49-F238E27FC236}">
                <a16:creationId xmlns:a16="http://schemas.microsoft.com/office/drawing/2014/main" id="{E8F4D994-C564-4BDD-BA08-DE17C9FE91B0}"/>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47C9D819-0FEE-436A-BD18-5F5523F3C69B}"/>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0945949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66</a:t>
            </a:fld>
            <a:endParaRPr lang="en-US" dirty="0"/>
          </a:p>
        </p:txBody>
      </p:sp>
      <p:sp>
        <p:nvSpPr>
          <p:cNvPr id="7" name="Date Placeholder 6">
            <a:extLst>
              <a:ext uri="{FF2B5EF4-FFF2-40B4-BE49-F238E27FC236}">
                <a16:creationId xmlns:a16="http://schemas.microsoft.com/office/drawing/2014/main" id="{BFAF9E3B-E208-4A7E-B358-04C6DEED42C2}"/>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D0B77AA6-DECE-4940-886F-FCA232181128}"/>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076884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5: Hyper-V virtualization and containers in Windows Server</a:t>
            </a:r>
          </a:p>
        </p:txBody>
      </p:sp>
      <p:sp>
        <p:nvSpPr>
          <p:cNvPr id="6" name="Slide Number Placeholder 5"/>
          <p:cNvSpPr>
            <a:spLocks noGrp="1"/>
          </p:cNvSpPr>
          <p:nvPr>
            <p:ph type="sldNum" sz="quarter" idx="5"/>
          </p:nvPr>
        </p:nvSpPr>
        <p:spPr/>
        <p:txBody>
          <a:bodyPr/>
          <a:lstStyle/>
          <a:p>
            <a:fld id="{B4008EB6-D09E-4580-8CD6-DDB14511944F}" type="slidenum">
              <a:rPr lang="en-US" smtClean="0"/>
              <a:pPr/>
              <a:t>67</a:t>
            </a:fld>
            <a:endParaRPr lang="en-US" dirty="0"/>
          </a:p>
        </p:txBody>
      </p:sp>
      <p:sp>
        <p:nvSpPr>
          <p:cNvPr id="7" name="Date Placeholder 6">
            <a:extLst>
              <a:ext uri="{FF2B5EF4-FFF2-40B4-BE49-F238E27FC236}">
                <a16:creationId xmlns:a16="http://schemas.microsoft.com/office/drawing/2014/main" id="{ABFD5292-9F98-457C-97B6-3E36EA3D3D40}"/>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7ECF055F-2232-488B-ADBE-9EC6FE183053}"/>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5554643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68</a:t>
            </a:fld>
            <a:endParaRPr lang="en-US" dirty="0"/>
          </a:p>
        </p:txBody>
      </p:sp>
      <p:sp>
        <p:nvSpPr>
          <p:cNvPr id="5" name="Date Placeholder 4">
            <a:extLst>
              <a:ext uri="{FF2B5EF4-FFF2-40B4-BE49-F238E27FC236}">
                <a16:creationId xmlns:a16="http://schemas.microsoft.com/office/drawing/2014/main" id="{8D8A564A-1142-4F7A-AE76-A6D22D80BEF3}"/>
              </a:ext>
            </a:extLst>
          </p:cNvPr>
          <p:cNvSpPr>
            <a:spLocks noGrp="1"/>
          </p:cNvSpPr>
          <p:nvPr>
            <p:ph type="dt" idx="1"/>
          </p:nvPr>
        </p:nvSpPr>
        <p:spPr/>
        <p:txBody>
          <a:bodyPr/>
          <a:lstStyle/>
          <a:p>
            <a:r>
              <a:rPr lang="en-US"/>
              <a:t>WS-011T Windows Server 2019 Administration</a:t>
            </a:r>
            <a:endParaRPr lang="en-US" dirty="0"/>
          </a:p>
        </p:txBody>
      </p:sp>
      <p:sp>
        <p:nvSpPr>
          <p:cNvPr id="6" name="Footer Placeholder 4">
            <a:extLst>
              <a:ext uri="{FF2B5EF4-FFF2-40B4-BE49-F238E27FC236}">
                <a16:creationId xmlns:a16="http://schemas.microsoft.com/office/drawing/2014/main" id="{89C8A72B-5475-4EBB-B3A2-B48719A6C87F}"/>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Header Placeholder 3">
            <a:extLst>
              <a:ext uri="{FF2B5EF4-FFF2-40B4-BE49-F238E27FC236}">
                <a16:creationId xmlns:a16="http://schemas.microsoft.com/office/drawing/2014/main" id="{DE1F654E-7520-4A90-BC66-B4E7A4B21E95}"/>
              </a:ext>
            </a:extLst>
          </p:cNvPr>
          <p:cNvSpPr>
            <a:spLocks noGrp="1"/>
          </p:cNvSpPr>
          <p:nvPr>
            <p:ph type="hdr" sz="quarter"/>
          </p:nvPr>
        </p:nvSpPr>
        <p:spPr>
          <a:xfrm>
            <a:off x="76199" y="81348"/>
            <a:ext cx="3596640" cy="249284"/>
          </a:xfrm>
        </p:spPr>
        <p:txBody>
          <a:bodyPr/>
          <a:lstStyle/>
          <a:p>
            <a:r>
              <a:rPr lang="en-US" dirty="0"/>
              <a:t>5: Hyper-V virtualization and containers in Windows Server</a:t>
            </a:r>
          </a:p>
        </p:txBody>
      </p:sp>
    </p:spTree>
    <p:extLst>
      <p:ext uri="{BB962C8B-B14F-4D97-AF65-F5344CB8AC3E}">
        <p14:creationId xmlns:p14="http://schemas.microsoft.com/office/powerpoint/2010/main" val="55261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
        <p:nvSpPr>
          <p:cNvPr id="7" name="Date Placeholder 6">
            <a:extLst>
              <a:ext uri="{FF2B5EF4-FFF2-40B4-BE49-F238E27FC236}">
                <a16:creationId xmlns:a16="http://schemas.microsoft.com/office/drawing/2014/main" id="{9A46BBAE-0172-4564-9EAA-B1CE1EE8D9CC}"/>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26877274-5A9D-4422-8F1A-65EFA45CFB65}"/>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392871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dirty="0"/>
              <a:t>Describe the Hyper-V Manager and the features that are used to connect to and manage virtual machines and switches. You may want to start the Hyper-V Manager on SEA-ADM1 to show an example as you discuss the console.</a:t>
            </a:r>
          </a:p>
          <a:p>
            <a:r>
              <a:rPr lang="en-US" dirty="0"/>
              <a:t>Also describe other methods for managing Hyper-V, including PowerShell, PowerShell Direct, and Windows Admin Center.</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
        <p:nvSpPr>
          <p:cNvPr id="7" name="Date Placeholder 6">
            <a:extLst>
              <a:ext uri="{FF2B5EF4-FFF2-40B4-BE49-F238E27FC236}">
                <a16:creationId xmlns:a16="http://schemas.microsoft.com/office/drawing/2014/main" id="{3725C5AA-FE06-4390-AE02-A59ADB9615CF}"/>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AAFEEB6A-5CF9-4F9A-B635-34A89F077F2A}"/>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221814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Describe the best practices for configuring Hyper-V hosts and running virtual machines.</a:t>
            </a:r>
          </a:p>
          <a:p>
            <a:endParaRPr lang="en-US" dirty="0"/>
          </a:p>
        </p:txBody>
      </p:sp>
      <p:sp>
        <p:nvSpPr>
          <p:cNvPr id="4" name="Header Placeholder 3"/>
          <p:cNvSpPr>
            <a:spLocks noGrp="1"/>
          </p:cNvSpPr>
          <p:nvPr>
            <p:ph type="hdr" sz="quarter"/>
          </p:nvPr>
        </p:nvSpPr>
        <p:spPr/>
        <p:txBody>
          <a:bodyPr/>
          <a:lstStyle/>
          <a:p>
            <a:r>
              <a:rPr lang="en-US"/>
              <a:t>5: Hyper-V virtualization and containers in Windows Server</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
        <p:nvSpPr>
          <p:cNvPr id="7" name="Date Placeholder 6">
            <a:extLst>
              <a:ext uri="{FF2B5EF4-FFF2-40B4-BE49-F238E27FC236}">
                <a16:creationId xmlns:a16="http://schemas.microsoft.com/office/drawing/2014/main" id="{7B19C529-C2F5-475B-8F6A-2AFAD78D63AB}"/>
              </a:ext>
            </a:extLst>
          </p:cNvPr>
          <p:cNvSpPr>
            <a:spLocks noGrp="1"/>
          </p:cNvSpPr>
          <p:nvPr>
            <p:ph type="dt" idx="1"/>
          </p:nvPr>
        </p:nvSpPr>
        <p:spPr/>
        <p:txBody>
          <a:bodyPr/>
          <a:lstStyle/>
          <a:p>
            <a:r>
              <a:rPr lang="en-US"/>
              <a:t>WS-011T Windows Server 2019 Administration</a:t>
            </a:r>
            <a:endParaRPr lang="en-US" dirty="0"/>
          </a:p>
        </p:txBody>
      </p:sp>
      <p:sp>
        <p:nvSpPr>
          <p:cNvPr id="8" name="Footer Placeholder 4">
            <a:extLst>
              <a:ext uri="{FF2B5EF4-FFF2-40B4-BE49-F238E27FC236}">
                <a16:creationId xmlns:a16="http://schemas.microsoft.com/office/drawing/2014/main" id="{8B77BCA3-BFD0-4840-A6EC-33D30A06DA5B}"/>
              </a:ext>
            </a:extLst>
          </p:cNvPr>
          <p:cNvSpPr>
            <a:spLocks noGrp="1"/>
          </p:cNvSpPr>
          <p:nvPr>
            <p:ph type="ftr" sz="quarter" idx="4"/>
          </p:nvPr>
        </p:nvSpPr>
        <p:spPr>
          <a:xfrm>
            <a:off x="109220" y="8846820"/>
            <a:ext cx="5811520" cy="195944"/>
          </a:xfrm>
          <a:prstGeom prst="rect">
            <a:avLst/>
          </a:prstGeom>
        </p:spPr>
        <p:txBody>
          <a:bodyPr/>
          <a:lstStyle>
            <a:lvl1pPr>
              <a:defRPr sz="1000"/>
            </a:lvl1pPr>
          </a:lstStyle>
          <a:p>
            <a:pPr defTabSz="914099" eaLnBrk="0" hangingPunct="0"/>
            <a:r>
              <a:rPr lang="en-US"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Tree>
    <p:extLst>
      <p:ext uri="{BB962C8B-B14F-4D97-AF65-F5344CB8AC3E}">
        <p14:creationId xmlns:p14="http://schemas.microsoft.com/office/powerpoint/2010/main" val="1258790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a:t>Click icon to add picture</a:t>
            </a:r>
            <a:endParaRPr lang="en-US" dirty="0"/>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a:t>Click icon to add table</a:t>
            </a:r>
            <a:endParaRPr lang="en-US" dirty="0"/>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Pictures and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B9E34-E8B7-4CC5-AF8B-BD57F54B56A9}"/>
              </a:ext>
            </a:extLst>
          </p:cNvPr>
          <p:cNvSpPr>
            <a:spLocks noGrp="1"/>
          </p:cNvSpPr>
          <p:nvPr>
            <p:ph type="title"/>
          </p:nvPr>
        </p:nvSpPr>
        <p:spPr/>
        <p:txBody>
          <a:bodyPr/>
          <a:lstStyle/>
          <a:p>
            <a:r>
              <a:rPr lang="en-US"/>
              <a:t>Click to edit Master title style</a:t>
            </a:r>
          </a:p>
        </p:txBody>
      </p:sp>
      <p:sp>
        <p:nvSpPr>
          <p:cNvPr id="31" name="Picture Placeholder 5">
            <a:extLst>
              <a:ext uri="{FF2B5EF4-FFF2-40B4-BE49-F238E27FC236}">
                <a16:creationId xmlns:a16="http://schemas.microsoft.com/office/drawing/2014/main" id="{1EF10A3D-A380-4EF5-898D-84374CBC6FAC}"/>
              </a:ext>
            </a:extLst>
          </p:cNvPr>
          <p:cNvSpPr>
            <a:spLocks noGrp="1"/>
          </p:cNvSpPr>
          <p:nvPr>
            <p:ph type="pic" sz="quarter" idx="42"/>
          </p:nvPr>
        </p:nvSpPr>
        <p:spPr>
          <a:xfrm>
            <a:off x="1497697" y="1975134"/>
            <a:ext cx="1363663" cy="1363663"/>
          </a:xfrm>
        </p:spPr>
        <p:txBody>
          <a:bodyPr/>
          <a:lstStyle/>
          <a:p>
            <a:r>
              <a:rPr lang="en-US" dirty="0"/>
              <a:t>Click icon to add picture</a:t>
            </a:r>
          </a:p>
        </p:txBody>
      </p:sp>
      <p:sp>
        <p:nvSpPr>
          <p:cNvPr id="4" name="Text Placeholder 3">
            <a:extLst>
              <a:ext uri="{FF2B5EF4-FFF2-40B4-BE49-F238E27FC236}">
                <a16:creationId xmlns:a16="http://schemas.microsoft.com/office/drawing/2014/main" id="{A82E1B27-D03B-43F2-A862-631D1DBF3943}"/>
              </a:ext>
            </a:extLst>
          </p:cNvPr>
          <p:cNvSpPr>
            <a:spLocks noGrp="1"/>
          </p:cNvSpPr>
          <p:nvPr>
            <p:ph type="body" sz="quarter" idx="43" hasCustomPrompt="1"/>
          </p:nvPr>
        </p:nvSpPr>
        <p:spPr>
          <a:xfrm>
            <a:off x="1497013" y="3338513"/>
            <a:ext cx="1609466" cy="675347"/>
          </a:xfrm>
        </p:spPr>
        <p:txBody>
          <a:bodyPr vert="horz" lIns="0" tIns="0" rIns="0" bIns="0" rtlCol="0">
            <a:noAutofit/>
          </a:bodyPr>
          <a:lstStyle>
            <a:lvl1pPr>
              <a:defRPr kumimoji="0" lang="en-US" sz="1600" i="0" u="none" strike="noStrike" cap="none" spc="0" normalizeH="0" dirty="0">
                <a:ln>
                  <a:noFill/>
                </a:ln>
                <a:solidFill>
                  <a:srgbClr val="0078D4"/>
                </a:solidFill>
                <a:effectLst/>
                <a:uLnTx/>
                <a:uFillTx/>
                <a:latin typeface="Segoe UI Semibold"/>
              </a:defRPr>
            </a:lvl1pPr>
          </a:lstStyle>
          <a:p>
            <a:pPr lvl="0">
              <a:lnSpc>
                <a:spcPts val="1800"/>
              </a:lnSpc>
              <a:spcBef>
                <a:spcPts val="900"/>
              </a:spcBef>
              <a:buFont typeface="Wingdings" panose="05000000000000000000" pitchFamily="2" charset="2"/>
            </a:pPr>
            <a:r>
              <a:rPr lang="en-US" dirty="0"/>
              <a:t>Segoe UI SB 16 </a:t>
            </a:r>
            <a:r>
              <a:rPr lang="en-US" dirty="0" err="1"/>
              <a:t>pt</a:t>
            </a:r>
            <a:endParaRPr lang="en-US" dirty="0"/>
          </a:p>
        </p:txBody>
      </p:sp>
      <p:sp>
        <p:nvSpPr>
          <p:cNvPr id="7" name="Text Placeholder 6">
            <a:extLst>
              <a:ext uri="{FF2B5EF4-FFF2-40B4-BE49-F238E27FC236}">
                <a16:creationId xmlns:a16="http://schemas.microsoft.com/office/drawing/2014/main" id="{74E81DD0-92DC-4A7B-B55D-BB6439EEE21F}"/>
              </a:ext>
            </a:extLst>
          </p:cNvPr>
          <p:cNvSpPr>
            <a:spLocks noGrp="1"/>
          </p:cNvSpPr>
          <p:nvPr>
            <p:ph type="body" sz="quarter" idx="44" hasCustomPrompt="1"/>
          </p:nvPr>
        </p:nvSpPr>
        <p:spPr>
          <a:xfrm>
            <a:off x="1497013" y="4013200"/>
            <a:ext cx="1614487" cy="2413868"/>
          </a:xfrm>
        </p:spPr>
        <p:txBody>
          <a:bodyPr/>
          <a:lstStyle>
            <a:lvl1pPr>
              <a:defRPr sz="1600"/>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lvl2pPr>
          </a:lstStyle>
          <a:p>
            <a:pPr marL="0" marR="0" lvl="1"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pPr>
            <a:r>
              <a:rPr kumimoji="0" lang="en-US" sz="1600" b="0" i="0" u="none" strike="noStrike" kern="1200" cap="none" spc="-50" normalizeH="0" baseline="0" noProof="0" dirty="0" err="1">
                <a:ln>
                  <a:noFill/>
                </a:ln>
                <a:solidFill>
                  <a:srgbClr val="000000"/>
                </a:solidFill>
                <a:effectLst/>
                <a:uLnTx/>
                <a:uFillTx/>
                <a:latin typeface="+mn-lt"/>
                <a:ea typeface="+mn-ea"/>
                <a:cs typeface="+mn-cs"/>
              </a:rPr>
              <a:t>Cavorest</a:t>
            </a:r>
            <a:r>
              <a:rPr kumimoji="0" lang="en-US" sz="1600" b="0" i="0" u="none" strike="noStrike" kern="1200" cap="none" spc="-50" normalizeH="0" baseline="0" noProof="0" dirty="0">
                <a:ln>
                  <a:noFill/>
                </a:ln>
                <a:solidFill>
                  <a:srgbClr val="000000"/>
                </a:solidFill>
                <a:effectLst/>
                <a:uLnTx/>
                <a:uFillTx/>
                <a:latin typeface="+mn-lt"/>
                <a:ea typeface="+mn-ea"/>
                <a:cs typeface="+mn-cs"/>
              </a:rPr>
              <a:t> a </a:t>
            </a:r>
            <a:r>
              <a:rPr kumimoji="0" lang="en-US" sz="1600" b="0" i="0" u="none" strike="noStrike" kern="1200" cap="none" spc="-50" normalizeH="0" baseline="0" noProof="0" dirty="0" err="1">
                <a:ln>
                  <a:noFill/>
                </a:ln>
                <a:solidFill>
                  <a:srgbClr val="000000"/>
                </a:solidFill>
                <a:effectLst/>
                <a:uLnTx/>
                <a:uFillTx/>
                <a:latin typeface="+mn-lt"/>
                <a:ea typeface="+mn-ea"/>
                <a:cs typeface="+mn-cs"/>
              </a:rPr>
              <a:t>aut</a:t>
            </a:r>
            <a:r>
              <a:rPr kumimoji="0" lang="en-US" sz="1600" b="0" i="0" u="none" strike="noStrike" kern="1200" cap="none" spc="-50" normalizeH="0" baseline="0" noProof="0" dirty="0">
                <a:ln>
                  <a:noFill/>
                </a:ln>
                <a:solidFill>
                  <a:srgbClr val="000000"/>
                </a:solidFill>
                <a:effectLst/>
                <a:uLnTx/>
                <a:uFillTx/>
                <a:latin typeface="+mn-lt"/>
                <a:ea typeface="+mn-ea"/>
                <a:cs typeface="+mn-cs"/>
              </a:rPr>
              <a:t> arum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quam</a:t>
            </a:r>
            <a:r>
              <a:rPr kumimoji="0" lang="en-US" sz="1600" b="0" i="0" u="none" strike="noStrike" kern="1200" cap="none" spc="-50" normalizeH="0" baseline="0" noProof="0" dirty="0">
                <a:ln>
                  <a:noFill/>
                </a:ln>
                <a:solidFill>
                  <a:srgbClr val="000000"/>
                </a:solidFill>
                <a:effectLst/>
                <a:uLnTx/>
                <a:uFillTx/>
                <a:latin typeface="+mn-lt"/>
                <a:ea typeface="+mn-ea"/>
                <a:cs typeface="+mn-cs"/>
              </a:rPr>
              <a:t> id eat ape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est</a:t>
            </a:r>
            <a:r>
              <a:rPr kumimoji="0" lang="en-US" sz="1600" b="0" i="0" u="none" strike="noStrike" kern="1200" cap="none" spc="-50" normalizeH="0" baseline="0" noProof="0" dirty="0">
                <a:ln>
                  <a:noFill/>
                </a:ln>
                <a:solidFill>
                  <a:srgbClr val="000000"/>
                </a:solidFill>
                <a:effectLst/>
                <a:uLnTx/>
                <a:uFillTx/>
                <a:latin typeface="+mn-lt"/>
                <a:ea typeface="+mn-ea"/>
                <a:cs typeface="+mn-cs"/>
              </a:rPr>
              <a:t>, qui </a:t>
            </a:r>
            <a:r>
              <a:rPr kumimoji="0" lang="en-US" sz="1600" b="0" i="0" u="none" strike="noStrike" kern="1200" cap="none" spc="-50" normalizeH="0" baseline="0" noProof="0" dirty="0" err="1">
                <a:ln>
                  <a:noFill/>
                </a:ln>
                <a:solidFill>
                  <a:srgbClr val="000000"/>
                </a:solidFill>
                <a:effectLst/>
                <a:uLnTx/>
                <a:uFillTx/>
                <a:latin typeface="+mn-lt"/>
                <a:ea typeface="+mn-ea"/>
                <a:cs typeface="+mn-cs"/>
              </a:rPr>
              <a:t>sincit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Unt</a:t>
            </a:r>
            <a:r>
              <a:rPr kumimoji="0" lang="en-US" sz="1600" b="0" i="0" u="none" strike="noStrike" kern="1200" cap="none" spc="-50" normalizeH="0" baseline="0" noProof="0" dirty="0">
                <a:ln>
                  <a:noFill/>
                </a:ln>
                <a:solidFill>
                  <a:srgbClr val="000000"/>
                </a:solidFill>
                <a:effectLst/>
                <a:uLnTx/>
                <a:uFillTx/>
                <a:latin typeface="+mn-lt"/>
                <a:ea typeface="+mn-ea"/>
                <a:cs typeface="+mn-cs"/>
              </a:rPr>
              <a:t> faces et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labore</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ium</a:t>
            </a:r>
            <a:r>
              <a:rPr kumimoji="0" lang="en-US" sz="1600" b="0" i="0" u="none" strike="noStrike" kern="1200" cap="none" spc="-50" normalizeH="0" baseline="0" noProof="0" dirty="0">
                <a:ln>
                  <a:noFill/>
                </a:ln>
                <a:solidFill>
                  <a:srgbClr val="000000"/>
                </a:solidFill>
                <a:effectLst/>
                <a:uLnTx/>
                <a:uFillTx/>
                <a:latin typeface="+mn-lt"/>
                <a:ea typeface="+mn-ea"/>
                <a:cs typeface="+mn-cs"/>
              </a:rPr>
              <a:t> el id et re od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utem</a:t>
            </a:r>
            <a:r>
              <a:rPr kumimoji="0" lang="en-US" sz="1600" b="0" i="0" u="none" strike="noStrike" kern="1200" cap="none" spc="-50" normalizeH="0" baseline="0" noProof="0" dirty="0">
                <a:ln>
                  <a:noFill/>
                </a:ln>
                <a:solidFill>
                  <a:srgbClr val="000000"/>
                </a:solidFill>
                <a:effectLst/>
                <a:uLnTx/>
                <a:uFillTx/>
                <a:latin typeface="+mn-lt"/>
                <a:ea typeface="+mn-ea"/>
                <a:cs typeface="+mn-cs"/>
              </a:rPr>
              <a:t> que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nist</a:t>
            </a:r>
            <a:r>
              <a:rPr kumimoji="0" lang="en-US" sz="1600" b="0" i="0" u="none" strike="noStrike" kern="1200" cap="none" spc="-50" normalizeH="0" baseline="0" noProof="0" dirty="0">
                <a:ln>
                  <a:noFill/>
                </a:ln>
                <a:solidFill>
                  <a:srgbClr val="000000"/>
                </a:solidFill>
                <a:effectLst/>
                <a:uLnTx/>
                <a:uFillTx/>
                <a:latin typeface="+mn-lt"/>
                <a:ea typeface="+mn-ea"/>
                <a:cs typeface="+mn-cs"/>
              </a:rPr>
              <a:t> et ped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quia</a:t>
            </a:r>
            <a:r>
              <a:rPr kumimoji="0" lang="en-US" sz="1600" b="0" i="0" u="none" strike="noStrike" kern="1200" cap="none" spc="-50" normalizeH="0" baseline="0" noProof="0" dirty="0">
                <a:ln>
                  <a:noFill/>
                </a:ln>
                <a:solidFill>
                  <a:srgbClr val="000000"/>
                </a:solidFill>
                <a:effectLst/>
                <a:uLnTx/>
                <a:uFillTx/>
                <a:latin typeface="+mn-lt"/>
                <a:ea typeface="+mn-ea"/>
                <a:cs typeface="+mn-cs"/>
              </a:rPr>
              <a:t> dolore is et lam,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vendunt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voluptatur</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p>
        </p:txBody>
      </p:sp>
      <p:sp>
        <p:nvSpPr>
          <p:cNvPr id="20" name="Picture Placeholder 5">
            <a:extLst>
              <a:ext uri="{FF2B5EF4-FFF2-40B4-BE49-F238E27FC236}">
                <a16:creationId xmlns:a16="http://schemas.microsoft.com/office/drawing/2014/main" id="{6980BF22-400F-4B07-B44C-4A2BC63FE546}"/>
              </a:ext>
            </a:extLst>
          </p:cNvPr>
          <p:cNvSpPr>
            <a:spLocks noGrp="1"/>
          </p:cNvSpPr>
          <p:nvPr>
            <p:ph type="pic" sz="quarter" idx="37"/>
          </p:nvPr>
        </p:nvSpPr>
        <p:spPr>
          <a:xfrm>
            <a:off x="4071684" y="1975134"/>
            <a:ext cx="1363663" cy="1363663"/>
          </a:xfrm>
        </p:spPr>
        <p:txBody>
          <a:bodyPr/>
          <a:lstStyle/>
          <a:p>
            <a:r>
              <a:rPr lang="en-US" dirty="0"/>
              <a:t>Click icon to add picture</a:t>
            </a:r>
          </a:p>
        </p:txBody>
      </p:sp>
      <p:sp>
        <p:nvSpPr>
          <p:cNvPr id="32" name="Text Placeholder 3">
            <a:extLst>
              <a:ext uri="{FF2B5EF4-FFF2-40B4-BE49-F238E27FC236}">
                <a16:creationId xmlns:a16="http://schemas.microsoft.com/office/drawing/2014/main" id="{B6660440-AC65-46DD-BE4A-3D23034E2A0D}"/>
              </a:ext>
            </a:extLst>
          </p:cNvPr>
          <p:cNvSpPr>
            <a:spLocks noGrp="1"/>
          </p:cNvSpPr>
          <p:nvPr>
            <p:ph type="body" sz="quarter" idx="45" hasCustomPrompt="1"/>
          </p:nvPr>
        </p:nvSpPr>
        <p:spPr>
          <a:xfrm>
            <a:off x="4067555" y="3338513"/>
            <a:ext cx="1609466" cy="675347"/>
          </a:xfrm>
        </p:spPr>
        <p:txBody>
          <a:bodyPr vert="horz" lIns="0" tIns="0" rIns="0" bIns="0" rtlCol="0">
            <a:noAutofit/>
          </a:bodyPr>
          <a:lstStyle>
            <a:lvl1pPr>
              <a:defRPr kumimoji="0" lang="en-US" sz="1600" i="0" u="none" strike="noStrike" cap="none" spc="0" normalizeH="0" dirty="0">
                <a:ln>
                  <a:noFill/>
                </a:ln>
                <a:solidFill>
                  <a:srgbClr val="0078D4"/>
                </a:solidFill>
                <a:effectLst/>
                <a:uLnTx/>
                <a:uFillTx/>
                <a:latin typeface="Segoe UI Semibold"/>
              </a:defRPr>
            </a:lvl1pPr>
          </a:lstStyle>
          <a:p>
            <a:pPr lvl="0">
              <a:lnSpc>
                <a:spcPts val="1800"/>
              </a:lnSpc>
              <a:spcBef>
                <a:spcPts val="900"/>
              </a:spcBef>
              <a:buFont typeface="Wingdings" panose="05000000000000000000" pitchFamily="2" charset="2"/>
            </a:pPr>
            <a:r>
              <a:rPr lang="en-US" dirty="0"/>
              <a:t>Segoe UI SB 16 </a:t>
            </a:r>
            <a:r>
              <a:rPr lang="en-US" dirty="0" err="1"/>
              <a:t>pt</a:t>
            </a:r>
            <a:endParaRPr lang="en-US" dirty="0"/>
          </a:p>
        </p:txBody>
      </p:sp>
      <p:sp>
        <p:nvSpPr>
          <p:cNvPr id="33" name="Text Placeholder 6">
            <a:extLst>
              <a:ext uri="{FF2B5EF4-FFF2-40B4-BE49-F238E27FC236}">
                <a16:creationId xmlns:a16="http://schemas.microsoft.com/office/drawing/2014/main" id="{F3C6ED07-64C9-4252-A9E5-E2D23C691DBF}"/>
              </a:ext>
            </a:extLst>
          </p:cNvPr>
          <p:cNvSpPr>
            <a:spLocks noGrp="1"/>
          </p:cNvSpPr>
          <p:nvPr>
            <p:ph type="body" sz="quarter" idx="46" hasCustomPrompt="1"/>
          </p:nvPr>
        </p:nvSpPr>
        <p:spPr>
          <a:xfrm>
            <a:off x="4067555" y="4013200"/>
            <a:ext cx="1614487" cy="2413868"/>
          </a:xfrm>
        </p:spPr>
        <p:txBody>
          <a:bodyPr/>
          <a:lstStyle>
            <a:lvl1pPr>
              <a:defRPr sz="1600"/>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lvl2pPr>
          </a:lstStyle>
          <a:p>
            <a:pPr marL="0" marR="0" lvl="1"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pPr>
            <a:r>
              <a:rPr kumimoji="0" lang="en-US" sz="1600" b="0" i="0" u="none" strike="noStrike" kern="1200" cap="none" spc="-50" normalizeH="0" baseline="0" noProof="0" dirty="0" err="1">
                <a:ln>
                  <a:noFill/>
                </a:ln>
                <a:solidFill>
                  <a:srgbClr val="000000"/>
                </a:solidFill>
                <a:effectLst/>
                <a:uLnTx/>
                <a:uFillTx/>
                <a:latin typeface="+mn-lt"/>
                <a:ea typeface="+mn-ea"/>
                <a:cs typeface="+mn-cs"/>
              </a:rPr>
              <a:t>Cavorest</a:t>
            </a:r>
            <a:r>
              <a:rPr kumimoji="0" lang="en-US" sz="1600" b="0" i="0" u="none" strike="noStrike" kern="1200" cap="none" spc="-50" normalizeH="0" baseline="0" noProof="0" dirty="0">
                <a:ln>
                  <a:noFill/>
                </a:ln>
                <a:solidFill>
                  <a:srgbClr val="000000"/>
                </a:solidFill>
                <a:effectLst/>
                <a:uLnTx/>
                <a:uFillTx/>
                <a:latin typeface="+mn-lt"/>
                <a:ea typeface="+mn-ea"/>
                <a:cs typeface="+mn-cs"/>
              </a:rPr>
              <a:t> a </a:t>
            </a:r>
            <a:r>
              <a:rPr kumimoji="0" lang="en-US" sz="1600" b="0" i="0" u="none" strike="noStrike" kern="1200" cap="none" spc="-50" normalizeH="0" baseline="0" noProof="0" dirty="0" err="1">
                <a:ln>
                  <a:noFill/>
                </a:ln>
                <a:solidFill>
                  <a:srgbClr val="000000"/>
                </a:solidFill>
                <a:effectLst/>
                <a:uLnTx/>
                <a:uFillTx/>
                <a:latin typeface="+mn-lt"/>
                <a:ea typeface="+mn-ea"/>
                <a:cs typeface="+mn-cs"/>
              </a:rPr>
              <a:t>aut</a:t>
            </a:r>
            <a:r>
              <a:rPr kumimoji="0" lang="en-US" sz="1600" b="0" i="0" u="none" strike="noStrike" kern="1200" cap="none" spc="-50" normalizeH="0" baseline="0" noProof="0" dirty="0">
                <a:ln>
                  <a:noFill/>
                </a:ln>
                <a:solidFill>
                  <a:srgbClr val="000000"/>
                </a:solidFill>
                <a:effectLst/>
                <a:uLnTx/>
                <a:uFillTx/>
                <a:latin typeface="+mn-lt"/>
                <a:ea typeface="+mn-ea"/>
                <a:cs typeface="+mn-cs"/>
              </a:rPr>
              <a:t> arum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quam</a:t>
            </a:r>
            <a:r>
              <a:rPr kumimoji="0" lang="en-US" sz="1600" b="0" i="0" u="none" strike="noStrike" kern="1200" cap="none" spc="-50" normalizeH="0" baseline="0" noProof="0" dirty="0">
                <a:ln>
                  <a:noFill/>
                </a:ln>
                <a:solidFill>
                  <a:srgbClr val="000000"/>
                </a:solidFill>
                <a:effectLst/>
                <a:uLnTx/>
                <a:uFillTx/>
                <a:latin typeface="+mn-lt"/>
                <a:ea typeface="+mn-ea"/>
                <a:cs typeface="+mn-cs"/>
              </a:rPr>
              <a:t> id eat ape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est</a:t>
            </a:r>
            <a:r>
              <a:rPr kumimoji="0" lang="en-US" sz="1600" b="0" i="0" u="none" strike="noStrike" kern="1200" cap="none" spc="-50" normalizeH="0" baseline="0" noProof="0" dirty="0">
                <a:ln>
                  <a:noFill/>
                </a:ln>
                <a:solidFill>
                  <a:srgbClr val="000000"/>
                </a:solidFill>
                <a:effectLst/>
                <a:uLnTx/>
                <a:uFillTx/>
                <a:latin typeface="+mn-lt"/>
                <a:ea typeface="+mn-ea"/>
                <a:cs typeface="+mn-cs"/>
              </a:rPr>
              <a:t>, qui </a:t>
            </a:r>
            <a:r>
              <a:rPr kumimoji="0" lang="en-US" sz="1600" b="0" i="0" u="none" strike="noStrike" kern="1200" cap="none" spc="-50" normalizeH="0" baseline="0" noProof="0" dirty="0" err="1">
                <a:ln>
                  <a:noFill/>
                </a:ln>
                <a:solidFill>
                  <a:srgbClr val="000000"/>
                </a:solidFill>
                <a:effectLst/>
                <a:uLnTx/>
                <a:uFillTx/>
                <a:latin typeface="+mn-lt"/>
                <a:ea typeface="+mn-ea"/>
                <a:cs typeface="+mn-cs"/>
              </a:rPr>
              <a:t>sincit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Unt</a:t>
            </a:r>
            <a:r>
              <a:rPr kumimoji="0" lang="en-US" sz="1600" b="0" i="0" u="none" strike="noStrike" kern="1200" cap="none" spc="-50" normalizeH="0" baseline="0" noProof="0" dirty="0">
                <a:ln>
                  <a:noFill/>
                </a:ln>
                <a:solidFill>
                  <a:srgbClr val="000000"/>
                </a:solidFill>
                <a:effectLst/>
                <a:uLnTx/>
                <a:uFillTx/>
                <a:latin typeface="+mn-lt"/>
                <a:ea typeface="+mn-ea"/>
                <a:cs typeface="+mn-cs"/>
              </a:rPr>
              <a:t> faces et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labore</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ium</a:t>
            </a:r>
            <a:r>
              <a:rPr kumimoji="0" lang="en-US" sz="1600" b="0" i="0" u="none" strike="noStrike" kern="1200" cap="none" spc="-50" normalizeH="0" baseline="0" noProof="0" dirty="0">
                <a:ln>
                  <a:noFill/>
                </a:ln>
                <a:solidFill>
                  <a:srgbClr val="000000"/>
                </a:solidFill>
                <a:effectLst/>
                <a:uLnTx/>
                <a:uFillTx/>
                <a:latin typeface="+mn-lt"/>
                <a:ea typeface="+mn-ea"/>
                <a:cs typeface="+mn-cs"/>
              </a:rPr>
              <a:t> el id et re od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utem</a:t>
            </a:r>
            <a:r>
              <a:rPr kumimoji="0" lang="en-US" sz="1600" b="0" i="0" u="none" strike="noStrike" kern="1200" cap="none" spc="-50" normalizeH="0" baseline="0" noProof="0" dirty="0">
                <a:ln>
                  <a:noFill/>
                </a:ln>
                <a:solidFill>
                  <a:srgbClr val="000000"/>
                </a:solidFill>
                <a:effectLst/>
                <a:uLnTx/>
                <a:uFillTx/>
                <a:latin typeface="+mn-lt"/>
                <a:ea typeface="+mn-ea"/>
                <a:cs typeface="+mn-cs"/>
              </a:rPr>
              <a:t> que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nist</a:t>
            </a:r>
            <a:r>
              <a:rPr kumimoji="0" lang="en-US" sz="1600" b="0" i="0" u="none" strike="noStrike" kern="1200" cap="none" spc="-50" normalizeH="0" baseline="0" noProof="0" dirty="0">
                <a:ln>
                  <a:noFill/>
                </a:ln>
                <a:solidFill>
                  <a:srgbClr val="000000"/>
                </a:solidFill>
                <a:effectLst/>
                <a:uLnTx/>
                <a:uFillTx/>
                <a:latin typeface="+mn-lt"/>
                <a:ea typeface="+mn-ea"/>
                <a:cs typeface="+mn-cs"/>
              </a:rPr>
              <a:t> et ped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quia</a:t>
            </a:r>
            <a:r>
              <a:rPr kumimoji="0" lang="en-US" sz="1600" b="0" i="0" u="none" strike="noStrike" kern="1200" cap="none" spc="-50" normalizeH="0" baseline="0" noProof="0" dirty="0">
                <a:ln>
                  <a:noFill/>
                </a:ln>
                <a:solidFill>
                  <a:srgbClr val="000000"/>
                </a:solidFill>
                <a:effectLst/>
                <a:uLnTx/>
                <a:uFillTx/>
                <a:latin typeface="+mn-lt"/>
                <a:ea typeface="+mn-ea"/>
                <a:cs typeface="+mn-cs"/>
              </a:rPr>
              <a:t> dolore is et lam,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vendunt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voluptatur</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p>
        </p:txBody>
      </p:sp>
      <p:sp>
        <p:nvSpPr>
          <p:cNvPr id="23" name="Picture Placeholder 5">
            <a:extLst>
              <a:ext uri="{FF2B5EF4-FFF2-40B4-BE49-F238E27FC236}">
                <a16:creationId xmlns:a16="http://schemas.microsoft.com/office/drawing/2014/main" id="{9596C1D2-7DFB-42A1-9670-F1A0B009B004}"/>
              </a:ext>
            </a:extLst>
          </p:cNvPr>
          <p:cNvSpPr>
            <a:spLocks noGrp="1"/>
          </p:cNvSpPr>
          <p:nvPr>
            <p:ph type="pic" sz="quarter" idx="39"/>
          </p:nvPr>
        </p:nvSpPr>
        <p:spPr>
          <a:xfrm>
            <a:off x="6645671" y="1975134"/>
            <a:ext cx="1363663" cy="1363663"/>
          </a:xfrm>
        </p:spPr>
        <p:txBody>
          <a:bodyPr/>
          <a:lstStyle/>
          <a:p>
            <a:r>
              <a:rPr lang="en-US" dirty="0"/>
              <a:t>Click icon to add picture</a:t>
            </a:r>
          </a:p>
        </p:txBody>
      </p:sp>
      <p:sp>
        <p:nvSpPr>
          <p:cNvPr id="34" name="Text Placeholder 3">
            <a:extLst>
              <a:ext uri="{FF2B5EF4-FFF2-40B4-BE49-F238E27FC236}">
                <a16:creationId xmlns:a16="http://schemas.microsoft.com/office/drawing/2014/main" id="{D5A20DB0-B864-430D-942B-7CD87C539479}"/>
              </a:ext>
            </a:extLst>
          </p:cNvPr>
          <p:cNvSpPr>
            <a:spLocks noGrp="1"/>
          </p:cNvSpPr>
          <p:nvPr>
            <p:ph type="body" sz="quarter" idx="47" hasCustomPrompt="1"/>
          </p:nvPr>
        </p:nvSpPr>
        <p:spPr>
          <a:xfrm>
            <a:off x="6641095" y="3338513"/>
            <a:ext cx="1609466" cy="675347"/>
          </a:xfrm>
        </p:spPr>
        <p:txBody>
          <a:bodyPr vert="horz" lIns="0" tIns="0" rIns="0" bIns="0" rtlCol="0">
            <a:noAutofit/>
          </a:bodyPr>
          <a:lstStyle>
            <a:lvl1pPr>
              <a:defRPr kumimoji="0" lang="en-US" sz="1600" i="0" u="none" strike="noStrike" cap="none" spc="0" normalizeH="0" dirty="0">
                <a:ln>
                  <a:noFill/>
                </a:ln>
                <a:solidFill>
                  <a:srgbClr val="0078D4"/>
                </a:solidFill>
                <a:effectLst/>
                <a:uLnTx/>
                <a:uFillTx/>
                <a:latin typeface="Segoe UI Semibold"/>
              </a:defRPr>
            </a:lvl1pPr>
          </a:lstStyle>
          <a:p>
            <a:pPr lvl="0">
              <a:lnSpc>
                <a:spcPts val="1800"/>
              </a:lnSpc>
              <a:spcBef>
                <a:spcPts val="900"/>
              </a:spcBef>
              <a:buFont typeface="Wingdings" panose="05000000000000000000" pitchFamily="2" charset="2"/>
            </a:pPr>
            <a:r>
              <a:rPr lang="en-US" dirty="0"/>
              <a:t>Segoe UI SB 16 </a:t>
            </a:r>
            <a:r>
              <a:rPr lang="en-US" dirty="0" err="1"/>
              <a:t>pt</a:t>
            </a:r>
            <a:endParaRPr lang="en-US" dirty="0"/>
          </a:p>
        </p:txBody>
      </p:sp>
      <p:sp>
        <p:nvSpPr>
          <p:cNvPr id="35" name="Text Placeholder 6">
            <a:extLst>
              <a:ext uri="{FF2B5EF4-FFF2-40B4-BE49-F238E27FC236}">
                <a16:creationId xmlns:a16="http://schemas.microsoft.com/office/drawing/2014/main" id="{7869BAF1-9A0E-4CE0-967B-B8E0A6805D48}"/>
              </a:ext>
            </a:extLst>
          </p:cNvPr>
          <p:cNvSpPr>
            <a:spLocks noGrp="1"/>
          </p:cNvSpPr>
          <p:nvPr>
            <p:ph type="body" sz="quarter" idx="48" hasCustomPrompt="1"/>
          </p:nvPr>
        </p:nvSpPr>
        <p:spPr>
          <a:xfrm>
            <a:off x="6641095" y="4013200"/>
            <a:ext cx="1614487" cy="2413868"/>
          </a:xfrm>
        </p:spPr>
        <p:txBody>
          <a:bodyPr/>
          <a:lstStyle>
            <a:lvl1pPr>
              <a:defRPr sz="1600"/>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lvl2pPr>
          </a:lstStyle>
          <a:p>
            <a:pPr marL="0" marR="0" lvl="1"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pPr>
            <a:r>
              <a:rPr kumimoji="0" lang="en-US" sz="1600" b="0" i="0" u="none" strike="noStrike" kern="1200" cap="none" spc="-50" normalizeH="0" baseline="0" noProof="0" dirty="0" err="1">
                <a:ln>
                  <a:noFill/>
                </a:ln>
                <a:solidFill>
                  <a:srgbClr val="000000"/>
                </a:solidFill>
                <a:effectLst/>
                <a:uLnTx/>
                <a:uFillTx/>
                <a:latin typeface="+mn-lt"/>
                <a:ea typeface="+mn-ea"/>
                <a:cs typeface="+mn-cs"/>
              </a:rPr>
              <a:t>Cavorest</a:t>
            </a:r>
            <a:r>
              <a:rPr kumimoji="0" lang="en-US" sz="1600" b="0" i="0" u="none" strike="noStrike" kern="1200" cap="none" spc="-50" normalizeH="0" baseline="0" noProof="0" dirty="0">
                <a:ln>
                  <a:noFill/>
                </a:ln>
                <a:solidFill>
                  <a:srgbClr val="000000"/>
                </a:solidFill>
                <a:effectLst/>
                <a:uLnTx/>
                <a:uFillTx/>
                <a:latin typeface="+mn-lt"/>
                <a:ea typeface="+mn-ea"/>
                <a:cs typeface="+mn-cs"/>
              </a:rPr>
              <a:t> a </a:t>
            </a:r>
            <a:r>
              <a:rPr kumimoji="0" lang="en-US" sz="1600" b="0" i="0" u="none" strike="noStrike" kern="1200" cap="none" spc="-50" normalizeH="0" baseline="0" noProof="0" dirty="0" err="1">
                <a:ln>
                  <a:noFill/>
                </a:ln>
                <a:solidFill>
                  <a:srgbClr val="000000"/>
                </a:solidFill>
                <a:effectLst/>
                <a:uLnTx/>
                <a:uFillTx/>
                <a:latin typeface="+mn-lt"/>
                <a:ea typeface="+mn-ea"/>
                <a:cs typeface="+mn-cs"/>
              </a:rPr>
              <a:t>aut</a:t>
            </a:r>
            <a:r>
              <a:rPr kumimoji="0" lang="en-US" sz="1600" b="0" i="0" u="none" strike="noStrike" kern="1200" cap="none" spc="-50" normalizeH="0" baseline="0" noProof="0" dirty="0">
                <a:ln>
                  <a:noFill/>
                </a:ln>
                <a:solidFill>
                  <a:srgbClr val="000000"/>
                </a:solidFill>
                <a:effectLst/>
                <a:uLnTx/>
                <a:uFillTx/>
                <a:latin typeface="+mn-lt"/>
                <a:ea typeface="+mn-ea"/>
                <a:cs typeface="+mn-cs"/>
              </a:rPr>
              <a:t> arum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quam</a:t>
            </a:r>
            <a:r>
              <a:rPr kumimoji="0" lang="en-US" sz="1600" b="0" i="0" u="none" strike="noStrike" kern="1200" cap="none" spc="-50" normalizeH="0" baseline="0" noProof="0" dirty="0">
                <a:ln>
                  <a:noFill/>
                </a:ln>
                <a:solidFill>
                  <a:srgbClr val="000000"/>
                </a:solidFill>
                <a:effectLst/>
                <a:uLnTx/>
                <a:uFillTx/>
                <a:latin typeface="+mn-lt"/>
                <a:ea typeface="+mn-ea"/>
                <a:cs typeface="+mn-cs"/>
              </a:rPr>
              <a:t> id eat ape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est</a:t>
            </a:r>
            <a:r>
              <a:rPr kumimoji="0" lang="en-US" sz="1600" b="0" i="0" u="none" strike="noStrike" kern="1200" cap="none" spc="-50" normalizeH="0" baseline="0" noProof="0" dirty="0">
                <a:ln>
                  <a:noFill/>
                </a:ln>
                <a:solidFill>
                  <a:srgbClr val="000000"/>
                </a:solidFill>
                <a:effectLst/>
                <a:uLnTx/>
                <a:uFillTx/>
                <a:latin typeface="+mn-lt"/>
                <a:ea typeface="+mn-ea"/>
                <a:cs typeface="+mn-cs"/>
              </a:rPr>
              <a:t>, qui </a:t>
            </a:r>
            <a:r>
              <a:rPr kumimoji="0" lang="en-US" sz="1600" b="0" i="0" u="none" strike="noStrike" kern="1200" cap="none" spc="-50" normalizeH="0" baseline="0" noProof="0" dirty="0" err="1">
                <a:ln>
                  <a:noFill/>
                </a:ln>
                <a:solidFill>
                  <a:srgbClr val="000000"/>
                </a:solidFill>
                <a:effectLst/>
                <a:uLnTx/>
                <a:uFillTx/>
                <a:latin typeface="+mn-lt"/>
                <a:ea typeface="+mn-ea"/>
                <a:cs typeface="+mn-cs"/>
              </a:rPr>
              <a:t>sincit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Unt</a:t>
            </a:r>
            <a:r>
              <a:rPr kumimoji="0" lang="en-US" sz="1600" b="0" i="0" u="none" strike="noStrike" kern="1200" cap="none" spc="-50" normalizeH="0" baseline="0" noProof="0" dirty="0">
                <a:ln>
                  <a:noFill/>
                </a:ln>
                <a:solidFill>
                  <a:srgbClr val="000000"/>
                </a:solidFill>
                <a:effectLst/>
                <a:uLnTx/>
                <a:uFillTx/>
                <a:latin typeface="+mn-lt"/>
                <a:ea typeface="+mn-ea"/>
                <a:cs typeface="+mn-cs"/>
              </a:rPr>
              <a:t> faces et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labore</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ium</a:t>
            </a:r>
            <a:r>
              <a:rPr kumimoji="0" lang="en-US" sz="1600" b="0" i="0" u="none" strike="noStrike" kern="1200" cap="none" spc="-50" normalizeH="0" baseline="0" noProof="0" dirty="0">
                <a:ln>
                  <a:noFill/>
                </a:ln>
                <a:solidFill>
                  <a:srgbClr val="000000"/>
                </a:solidFill>
                <a:effectLst/>
                <a:uLnTx/>
                <a:uFillTx/>
                <a:latin typeface="+mn-lt"/>
                <a:ea typeface="+mn-ea"/>
                <a:cs typeface="+mn-cs"/>
              </a:rPr>
              <a:t> el id et re od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utem</a:t>
            </a:r>
            <a:r>
              <a:rPr kumimoji="0" lang="en-US" sz="1600" b="0" i="0" u="none" strike="noStrike" kern="1200" cap="none" spc="-50" normalizeH="0" baseline="0" noProof="0" dirty="0">
                <a:ln>
                  <a:noFill/>
                </a:ln>
                <a:solidFill>
                  <a:srgbClr val="000000"/>
                </a:solidFill>
                <a:effectLst/>
                <a:uLnTx/>
                <a:uFillTx/>
                <a:latin typeface="+mn-lt"/>
                <a:ea typeface="+mn-ea"/>
                <a:cs typeface="+mn-cs"/>
              </a:rPr>
              <a:t> que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nist</a:t>
            </a:r>
            <a:r>
              <a:rPr kumimoji="0" lang="en-US" sz="1600" b="0" i="0" u="none" strike="noStrike" kern="1200" cap="none" spc="-50" normalizeH="0" baseline="0" noProof="0" dirty="0">
                <a:ln>
                  <a:noFill/>
                </a:ln>
                <a:solidFill>
                  <a:srgbClr val="000000"/>
                </a:solidFill>
                <a:effectLst/>
                <a:uLnTx/>
                <a:uFillTx/>
                <a:latin typeface="+mn-lt"/>
                <a:ea typeface="+mn-ea"/>
                <a:cs typeface="+mn-cs"/>
              </a:rPr>
              <a:t> et ped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quia</a:t>
            </a:r>
            <a:r>
              <a:rPr kumimoji="0" lang="en-US" sz="1600" b="0" i="0" u="none" strike="noStrike" kern="1200" cap="none" spc="-50" normalizeH="0" baseline="0" noProof="0" dirty="0">
                <a:ln>
                  <a:noFill/>
                </a:ln>
                <a:solidFill>
                  <a:srgbClr val="000000"/>
                </a:solidFill>
                <a:effectLst/>
                <a:uLnTx/>
                <a:uFillTx/>
                <a:latin typeface="+mn-lt"/>
                <a:ea typeface="+mn-ea"/>
                <a:cs typeface="+mn-cs"/>
              </a:rPr>
              <a:t> dolore is et lam,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vendunt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voluptatur</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p>
        </p:txBody>
      </p:sp>
      <p:sp>
        <p:nvSpPr>
          <p:cNvPr id="25" name="Picture Placeholder 5">
            <a:extLst>
              <a:ext uri="{FF2B5EF4-FFF2-40B4-BE49-F238E27FC236}">
                <a16:creationId xmlns:a16="http://schemas.microsoft.com/office/drawing/2014/main" id="{96577842-D403-4D1B-8B14-8BD33E3DF931}"/>
              </a:ext>
            </a:extLst>
          </p:cNvPr>
          <p:cNvSpPr>
            <a:spLocks noGrp="1"/>
          </p:cNvSpPr>
          <p:nvPr>
            <p:ph type="pic" sz="quarter" idx="41"/>
          </p:nvPr>
        </p:nvSpPr>
        <p:spPr>
          <a:xfrm>
            <a:off x="9219657" y="1975134"/>
            <a:ext cx="1363663" cy="1363663"/>
          </a:xfrm>
        </p:spPr>
        <p:txBody>
          <a:bodyPr/>
          <a:lstStyle/>
          <a:p>
            <a:r>
              <a:rPr lang="en-US" dirty="0"/>
              <a:t>Click icon to add picture</a:t>
            </a:r>
          </a:p>
        </p:txBody>
      </p:sp>
      <p:sp>
        <p:nvSpPr>
          <p:cNvPr id="36" name="Text Placeholder 3">
            <a:extLst>
              <a:ext uri="{FF2B5EF4-FFF2-40B4-BE49-F238E27FC236}">
                <a16:creationId xmlns:a16="http://schemas.microsoft.com/office/drawing/2014/main" id="{A73A9D06-C23D-40FF-A52D-DD2AEC422622}"/>
              </a:ext>
            </a:extLst>
          </p:cNvPr>
          <p:cNvSpPr>
            <a:spLocks noGrp="1"/>
          </p:cNvSpPr>
          <p:nvPr>
            <p:ph type="body" sz="quarter" idx="49" hasCustomPrompt="1"/>
          </p:nvPr>
        </p:nvSpPr>
        <p:spPr>
          <a:xfrm>
            <a:off x="9217146" y="3338513"/>
            <a:ext cx="1609466" cy="675347"/>
          </a:xfrm>
        </p:spPr>
        <p:txBody>
          <a:bodyPr vert="horz" lIns="0" tIns="0" rIns="0" bIns="0" rtlCol="0">
            <a:noAutofit/>
          </a:bodyPr>
          <a:lstStyle>
            <a:lvl1pPr>
              <a:defRPr kumimoji="0" lang="en-US" sz="1600" i="0" u="none" strike="noStrike" cap="none" spc="0" normalizeH="0" dirty="0">
                <a:ln>
                  <a:noFill/>
                </a:ln>
                <a:solidFill>
                  <a:srgbClr val="0078D4"/>
                </a:solidFill>
                <a:effectLst/>
                <a:uLnTx/>
                <a:uFillTx/>
                <a:latin typeface="Segoe UI Semibold"/>
              </a:defRPr>
            </a:lvl1pPr>
          </a:lstStyle>
          <a:p>
            <a:pPr lvl="0">
              <a:lnSpc>
                <a:spcPts val="1800"/>
              </a:lnSpc>
              <a:spcBef>
                <a:spcPts val="900"/>
              </a:spcBef>
              <a:buFont typeface="Wingdings" panose="05000000000000000000" pitchFamily="2" charset="2"/>
            </a:pPr>
            <a:r>
              <a:rPr lang="en-US" dirty="0"/>
              <a:t>Segoe UI SB 16 </a:t>
            </a:r>
            <a:r>
              <a:rPr lang="en-US" dirty="0" err="1"/>
              <a:t>pt</a:t>
            </a:r>
            <a:endParaRPr lang="en-US" dirty="0"/>
          </a:p>
        </p:txBody>
      </p:sp>
      <p:sp>
        <p:nvSpPr>
          <p:cNvPr id="37" name="Text Placeholder 6">
            <a:extLst>
              <a:ext uri="{FF2B5EF4-FFF2-40B4-BE49-F238E27FC236}">
                <a16:creationId xmlns:a16="http://schemas.microsoft.com/office/drawing/2014/main" id="{85B3C265-CED0-4413-A1B9-03EB68F72FF5}"/>
              </a:ext>
            </a:extLst>
          </p:cNvPr>
          <p:cNvSpPr>
            <a:spLocks noGrp="1"/>
          </p:cNvSpPr>
          <p:nvPr>
            <p:ph type="body" sz="quarter" idx="50" hasCustomPrompt="1"/>
          </p:nvPr>
        </p:nvSpPr>
        <p:spPr>
          <a:xfrm>
            <a:off x="9217146" y="4013200"/>
            <a:ext cx="1614487" cy="2413868"/>
          </a:xfrm>
        </p:spPr>
        <p:txBody>
          <a:bodyPr/>
          <a:lstStyle>
            <a:lvl1pPr>
              <a:defRPr sz="1600"/>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lvl2pPr>
          </a:lstStyle>
          <a:p>
            <a:pPr marL="0" marR="0" lvl="1"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a:pPr>
            <a:r>
              <a:rPr kumimoji="0" lang="en-US" sz="1600" b="0" i="0" u="none" strike="noStrike" kern="1200" cap="none" spc="-50" normalizeH="0" baseline="0" noProof="0" dirty="0" err="1">
                <a:ln>
                  <a:noFill/>
                </a:ln>
                <a:solidFill>
                  <a:srgbClr val="000000"/>
                </a:solidFill>
                <a:effectLst/>
                <a:uLnTx/>
                <a:uFillTx/>
                <a:latin typeface="+mn-lt"/>
                <a:ea typeface="+mn-ea"/>
                <a:cs typeface="+mn-cs"/>
              </a:rPr>
              <a:t>Cavorest</a:t>
            </a:r>
            <a:r>
              <a:rPr kumimoji="0" lang="en-US" sz="1600" b="0" i="0" u="none" strike="noStrike" kern="1200" cap="none" spc="-50" normalizeH="0" baseline="0" noProof="0" dirty="0">
                <a:ln>
                  <a:noFill/>
                </a:ln>
                <a:solidFill>
                  <a:srgbClr val="000000"/>
                </a:solidFill>
                <a:effectLst/>
                <a:uLnTx/>
                <a:uFillTx/>
                <a:latin typeface="+mn-lt"/>
                <a:ea typeface="+mn-ea"/>
                <a:cs typeface="+mn-cs"/>
              </a:rPr>
              <a:t> a </a:t>
            </a:r>
            <a:r>
              <a:rPr kumimoji="0" lang="en-US" sz="1600" b="0" i="0" u="none" strike="noStrike" kern="1200" cap="none" spc="-50" normalizeH="0" baseline="0" noProof="0" dirty="0" err="1">
                <a:ln>
                  <a:noFill/>
                </a:ln>
                <a:solidFill>
                  <a:srgbClr val="000000"/>
                </a:solidFill>
                <a:effectLst/>
                <a:uLnTx/>
                <a:uFillTx/>
                <a:latin typeface="+mn-lt"/>
                <a:ea typeface="+mn-ea"/>
                <a:cs typeface="+mn-cs"/>
              </a:rPr>
              <a:t>aut</a:t>
            </a:r>
            <a:r>
              <a:rPr kumimoji="0" lang="en-US" sz="1600" b="0" i="0" u="none" strike="noStrike" kern="1200" cap="none" spc="-50" normalizeH="0" baseline="0" noProof="0" dirty="0">
                <a:ln>
                  <a:noFill/>
                </a:ln>
                <a:solidFill>
                  <a:srgbClr val="000000"/>
                </a:solidFill>
                <a:effectLst/>
                <a:uLnTx/>
                <a:uFillTx/>
                <a:latin typeface="+mn-lt"/>
                <a:ea typeface="+mn-ea"/>
                <a:cs typeface="+mn-cs"/>
              </a:rPr>
              <a:t> arum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quam</a:t>
            </a:r>
            <a:r>
              <a:rPr kumimoji="0" lang="en-US" sz="1600" b="0" i="0" u="none" strike="noStrike" kern="1200" cap="none" spc="-50" normalizeH="0" baseline="0" noProof="0" dirty="0">
                <a:ln>
                  <a:noFill/>
                </a:ln>
                <a:solidFill>
                  <a:srgbClr val="000000"/>
                </a:solidFill>
                <a:effectLst/>
                <a:uLnTx/>
                <a:uFillTx/>
                <a:latin typeface="+mn-lt"/>
                <a:ea typeface="+mn-ea"/>
                <a:cs typeface="+mn-cs"/>
              </a:rPr>
              <a:t> id eat ape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est</a:t>
            </a:r>
            <a:r>
              <a:rPr kumimoji="0" lang="en-US" sz="1600" b="0" i="0" u="none" strike="noStrike" kern="1200" cap="none" spc="-50" normalizeH="0" baseline="0" noProof="0" dirty="0">
                <a:ln>
                  <a:noFill/>
                </a:ln>
                <a:solidFill>
                  <a:srgbClr val="000000"/>
                </a:solidFill>
                <a:effectLst/>
                <a:uLnTx/>
                <a:uFillTx/>
                <a:latin typeface="+mn-lt"/>
                <a:ea typeface="+mn-ea"/>
                <a:cs typeface="+mn-cs"/>
              </a:rPr>
              <a:t>, qui </a:t>
            </a:r>
            <a:r>
              <a:rPr kumimoji="0" lang="en-US" sz="1600" b="0" i="0" u="none" strike="noStrike" kern="1200" cap="none" spc="-50" normalizeH="0" baseline="0" noProof="0" dirty="0" err="1">
                <a:ln>
                  <a:noFill/>
                </a:ln>
                <a:solidFill>
                  <a:srgbClr val="000000"/>
                </a:solidFill>
                <a:effectLst/>
                <a:uLnTx/>
                <a:uFillTx/>
                <a:latin typeface="+mn-lt"/>
                <a:ea typeface="+mn-ea"/>
                <a:cs typeface="+mn-cs"/>
              </a:rPr>
              <a:t>sincit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Unt</a:t>
            </a:r>
            <a:r>
              <a:rPr kumimoji="0" lang="en-US" sz="1600" b="0" i="0" u="none" strike="noStrike" kern="1200" cap="none" spc="-50" normalizeH="0" baseline="0" noProof="0" dirty="0">
                <a:ln>
                  <a:noFill/>
                </a:ln>
                <a:solidFill>
                  <a:srgbClr val="000000"/>
                </a:solidFill>
                <a:effectLst/>
                <a:uLnTx/>
                <a:uFillTx/>
                <a:latin typeface="+mn-lt"/>
                <a:ea typeface="+mn-ea"/>
                <a:cs typeface="+mn-cs"/>
              </a:rPr>
              <a:t> faces et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labore</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ium</a:t>
            </a:r>
            <a:r>
              <a:rPr kumimoji="0" lang="en-US" sz="1600" b="0" i="0" u="none" strike="noStrike" kern="1200" cap="none" spc="-50" normalizeH="0" baseline="0" noProof="0" dirty="0">
                <a:ln>
                  <a:noFill/>
                </a:ln>
                <a:solidFill>
                  <a:srgbClr val="000000"/>
                </a:solidFill>
                <a:effectLst/>
                <a:uLnTx/>
                <a:uFillTx/>
                <a:latin typeface="+mn-lt"/>
                <a:ea typeface="+mn-ea"/>
                <a:cs typeface="+mn-cs"/>
              </a:rPr>
              <a:t> el id et re od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utem</a:t>
            </a:r>
            <a:r>
              <a:rPr kumimoji="0" lang="en-US" sz="1600" b="0" i="0" u="none" strike="noStrike" kern="1200" cap="none" spc="-50" normalizeH="0" baseline="0" noProof="0" dirty="0">
                <a:ln>
                  <a:noFill/>
                </a:ln>
                <a:solidFill>
                  <a:srgbClr val="000000"/>
                </a:solidFill>
                <a:effectLst/>
                <a:uLnTx/>
                <a:uFillTx/>
                <a:latin typeface="+mn-lt"/>
                <a:ea typeface="+mn-ea"/>
                <a:cs typeface="+mn-cs"/>
              </a:rPr>
              <a:t> que </a:t>
            </a:r>
            <a:r>
              <a:rPr kumimoji="0" lang="en-US" sz="1600" b="0" i="0" u="none" strike="noStrike" kern="1200" cap="none" spc="-50" normalizeH="0" baseline="0" noProof="0" dirty="0" err="1">
                <a:ln>
                  <a:noFill/>
                </a:ln>
                <a:solidFill>
                  <a:srgbClr val="000000"/>
                </a:solidFill>
                <a:effectLst/>
                <a:uLnTx/>
                <a:uFillTx/>
                <a:latin typeface="+mn-lt"/>
                <a:ea typeface="+mn-ea"/>
                <a:cs typeface="+mn-cs"/>
              </a:rPr>
              <a:t>nist</a:t>
            </a:r>
            <a:r>
              <a:rPr kumimoji="0" lang="en-US" sz="1600" b="0" i="0" u="none" strike="noStrike" kern="1200" cap="none" spc="-50" normalizeH="0" baseline="0" noProof="0" dirty="0">
                <a:ln>
                  <a:noFill/>
                </a:ln>
                <a:solidFill>
                  <a:srgbClr val="000000"/>
                </a:solidFill>
                <a:effectLst/>
                <a:uLnTx/>
                <a:uFillTx/>
                <a:latin typeface="+mn-lt"/>
                <a:ea typeface="+mn-ea"/>
                <a:cs typeface="+mn-cs"/>
              </a:rPr>
              <a:t> et ped </a:t>
            </a:r>
            <a:r>
              <a:rPr kumimoji="0" lang="en-US" sz="1600" b="0" i="0" u="none" strike="noStrike" kern="1200" cap="none" spc="-50" normalizeH="0" baseline="0" noProof="0" dirty="0" err="1">
                <a:ln>
                  <a:noFill/>
                </a:ln>
                <a:solidFill>
                  <a:srgbClr val="000000"/>
                </a:solidFill>
                <a:effectLst/>
                <a:uLnTx/>
                <a:uFillTx/>
                <a:latin typeface="+mn-lt"/>
                <a:ea typeface="+mn-ea"/>
                <a:cs typeface="+mn-cs"/>
              </a:rPr>
              <a:t>quia</a:t>
            </a:r>
            <a:r>
              <a:rPr kumimoji="0" lang="en-US" sz="1600" b="0" i="0" u="none" strike="noStrike" kern="1200" cap="none" spc="-50" normalizeH="0" baseline="0" noProof="0" dirty="0">
                <a:ln>
                  <a:noFill/>
                </a:ln>
                <a:solidFill>
                  <a:srgbClr val="000000"/>
                </a:solidFill>
                <a:effectLst/>
                <a:uLnTx/>
                <a:uFillTx/>
                <a:latin typeface="+mn-lt"/>
                <a:ea typeface="+mn-ea"/>
                <a:cs typeface="+mn-cs"/>
              </a:rPr>
              <a:t> dolore is et lam,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vendunt</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r>
              <a:rPr kumimoji="0" lang="en-US" sz="1600" b="0" i="0" u="none" strike="noStrike" kern="1200" cap="none" spc="-50" normalizeH="0" baseline="0" noProof="0" dirty="0" err="1">
                <a:ln>
                  <a:noFill/>
                </a:ln>
                <a:solidFill>
                  <a:srgbClr val="000000"/>
                </a:solidFill>
                <a:effectLst/>
                <a:uLnTx/>
                <a:uFillTx/>
                <a:latin typeface="+mn-lt"/>
                <a:ea typeface="+mn-ea"/>
                <a:cs typeface="+mn-cs"/>
              </a:rPr>
              <a:t>voluptatur</a:t>
            </a:r>
            <a:r>
              <a:rPr kumimoji="0" lang="en-US" sz="1600" b="0" i="0" u="none" strike="noStrike" kern="1200" cap="none" spc="-50" normalizeH="0" baseline="0" noProof="0" dirty="0">
                <a:ln>
                  <a:noFill/>
                </a:ln>
                <a:solidFill>
                  <a:srgbClr val="000000"/>
                </a:solidFill>
                <a:effectLst/>
                <a:uLnTx/>
                <a:uFillTx/>
                <a:latin typeface="+mn-lt"/>
                <a:ea typeface="+mn-ea"/>
                <a:cs typeface="+mn-cs"/>
              </a:rPr>
              <a:t>. </a:t>
            </a:r>
          </a:p>
        </p:txBody>
      </p:sp>
    </p:spTree>
    <p:extLst>
      <p:ext uri="{BB962C8B-B14F-4D97-AF65-F5344CB8AC3E}">
        <p14:creationId xmlns:p14="http://schemas.microsoft.com/office/powerpoint/2010/main" val="25590879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1" r:id="rId1"/>
    <p:sldLayoutId id="2147484782" r:id="rId2"/>
    <p:sldLayoutId id="2147484783" r:id="rId3"/>
    <p:sldLayoutId id="2147484784" r:id="rId4"/>
    <p:sldLayoutId id="2147484785" r:id="rId5"/>
    <p:sldLayoutId id="2147484786" r:id="rId6"/>
    <p:sldLayoutId id="2147484787"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8.xml"/><Relationship Id="rId4" Type="http://schemas.openxmlformats.org/officeDocument/2006/relationships/image" Target="../media/image28.svg"/></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9.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32.sv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5F7103-987D-0F45-8434-83B76752FD60}"/>
              </a:ext>
            </a:extLst>
          </p:cNvPr>
          <p:cNvSpPr>
            <a:spLocks noGrp="1"/>
          </p:cNvSpPr>
          <p:nvPr>
            <p:ph type="title"/>
          </p:nvPr>
        </p:nvSpPr>
        <p:spPr/>
        <p:txBody>
          <a:bodyPr/>
          <a:lstStyle/>
          <a:p>
            <a:r>
              <a:rPr lang="en-US" dirty="0"/>
              <a:t>WS-011 Windows Server 2019 Administration</a:t>
            </a:r>
          </a:p>
        </p:txBody>
      </p:sp>
    </p:spTree>
    <p:extLst>
      <p:ext uri="{BB962C8B-B14F-4D97-AF65-F5344CB8AC3E}">
        <p14:creationId xmlns:p14="http://schemas.microsoft.com/office/powerpoint/2010/main" val="245928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nested virtualization</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dirty="0"/>
              <a:t>Provides the ability to install the Hyper-V role within a guest virtual machine</a:t>
            </a:r>
          </a:p>
          <a:p>
            <a:pPr lvl="1"/>
            <a:r>
              <a:rPr lang="en-US" dirty="0"/>
              <a:t>Requirements:</a:t>
            </a:r>
          </a:p>
          <a:p>
            <a:pPr lvl="2"/>
            <a:r>
              <a:rPr lang="en-US" dirty="0"/>
              <a:t>Both the Hyper-V host and the guest virtual machine must be Windows Server 2016 or later</a:t>
            </a:r>
          </a:p>
          <a:p>
            <a:pPr lvl="2"/>
            <a:r>
              <a:rPr lang="en-US" dirty="0"/>
              <a:t>Sufficient amount of static RAM</a:t>
            </a:r>
          </a:p>
          <a:p>
            <a:pPr lvl="2"/>
            <a:r>
              <a:rPr lang="en-US" dirty="0"/>
              <a:t>Virtual machines must have a configuration version of 8.0 or greater</a:t>
            </a:r>
          </a:p>
          <a:p>
            <a:pPr lvl="2"/>
            <a:r>
              <a:rPr lang="en-US" dirty="0"/>
              <a:t>Physical host computer mush have an Intel processor with VT-x and Extended Page Tables (EPT) technology</a:t>
            </a:r>
          </a:p>
          <a:p>
            <a:pPr lvl="2"/>
            <a:r>
              <a:rPr lang="en-US" dirty="0"/>
              <a:t>MAC address spoofing enabled</a:t>
            </a:r>
          </a:p>
          <a:p>
            <a:pPr marL="283464" lvl="2" indent="0">
              <a:buNone/>
            </a:pPr>
            <a:endParaRPr lang="en-US" dirty="0"/>
          </a:p>
          <a:p>
            <a:pPr marL="283464" lvl="2" indent="0">
              <a:buNone/>
            </a:pPr>
            <a:r>
              <a:rPr lang="en-US" b="1" dirty="0"/>
              <a:t>Set-VMProcessor -VMName &lt;VMName&gt; -ExposeVirtualizationExtensions $true</a:t>
            </a:r>
          </a:p>
        </p:txBody>
      </p:sp>
    </p:spTree>
    <p:extLst>
      <p:ext uri="{BB962C8B-B14F-4D97-AF65-F5344CB8AC3E}">
        <p14:creationId xmlns:p14="http://schemas.microsoft.com/office/powerpoint/2010/main" val="4119597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Migration to Azure VMs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b="1" dirty="0"/>
              <a:t>Azure Migrate </a:t>
            </a:r>
            <a:r>
              <a:rPr lang="en-US" dirty="0"/>
              <a:t>can be used to migrate on-premises workloads, apps, and virtual machines</a:t>
            </a:r>
          </a:p>
          <a:p>
            <a:pPr lvl="1"/>
            <a:r>
              <a:rPr lang="en-US" b="1" dirty="0"/>
              <a:t>Azure Migrate </a:t>
            </a:r>
            <a:r>
              <a:rPr lang="en-US" dirty="0"/>
              <a:t>provides the following benefits:</a:t>
            </a:r>
          </a:p>
          <a:p>
            <a:pPr lvl="2"/>
            <a:r>
              <a:rPr lang="en-US" dirty="0"/>
              <a:t>A single migration platform</a:t>
            </a:r>
          </a:p>
          <a:p>
            <a:pPr lvl="2"/>
            <a:r>
              <a:rPr lang="en-US" dirty="0"/>
              <a:t>Assessment and migration tools</a:t>
            </a:r>
          </a:p>
          <a:p>
            <a:pPr lvl="3"/>
            <a:r>
              <a:rPr lang="en-US" b="1" dirty="0"/>
              <a:t>Azure Migrate: Server Assessment</a:t>
            </a:r>
          </a:p>
          <a:p>
            <a:pPr lvl="3"/>
            <a:r>
              <a:rPr lang="en-US" b="1" dirty="0"/>
              <a:t>Azure Migrate: Server Migration</a:t>
            </a:r>
          </a:p>
          <a:p>
            <a:pPr lvl="2"/>
            <a:r>
              <a:rPr lang="en-US" dirty="0"/>
              <a:t>Ability to assess and migrate multiple object types:</a:t>
            </a:r>
          </a:p>
          <a:p>
            <a:pPr lvl="3"/>
            <a:r>
              <a:rPr lang="en-US" dirty="0"/>
              <a:t>Servers</a:t>
            </a:r>
          </a:p>
          <a:p>
            <a:pPr lvl="3"/>
            <a:r>
              <a:rPr lang="en-US" dirty="0"/>
              <a:t>Databases</a:t>
            </a:r>
          </a:p>
          <a:p>
            <a:pPr lvl="3"/>
            <a:r>
              <a:rPr lang="en-US" dirty="0"/>
              <a:t>Web applications</a:t>
            </a:r>
          </a:p>
          <a:p>
            <a:pPr lvl="3"/>
            <a:r>
              <a:rPr lang="en-US" dirty="0"/>
              <a:t>Virtual desktops</a:t>
            </a:r>
          </a:p>
          <a:p>
            <a:pPr lvl="3"/>
            <a:r>
              <a:rPr lang="en-US" dirty="0"/>
              <a:t>Data</a:t>
            </a:r>
          </a:p>
          <a:p>
            <a:pPr marL="283464" lvl="2" indent="0">
              <a:buNone/>
            </a:pPr>
            <a:endParaRPr lang="en-US" dirty="0"/>
          </a:p>
          <a:p>
            <a:pPr marL="283464" lvl="2" indent="0">
              <a:buNone/>
            </a:pPr>
            <a:endParaRPr lang="en-US" dirty="0"/>
          </a:p>
          <a:p>
            <a:pPr lvl="2"/>
            <a:endParaRPr lang="en-US" dirty="0"/>
          </a:p>
        </p:txBody>
      </p:sp>
      <p:pic>
        <p:nvPicPr>
          <p:cNvPr id="5" name="Graphic 4">
            <a:extLst>
              <a:ext uri="{FF2B5EF4-FFF2-40B4-BE49-F238E27FC236}">
                <a16:creationId xmlns:a16="http://schemas.microsoft.com/office/drawing/2014/main" id="{1AAD4ABD-A179-41AE-9B43-A8FD47A9E2B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05751" y="3255244"/>
            <a:ext cx="3171824" cy="3171824"/>
          </a:xfrm>
          <a:prstGeom prst="rect">
            <a:avLst/>
          </a:prstGeom>
        </p:spPr>
      </p:pic>
    </p:spTree>
    <p:extLst>
      <p:ext uri="{BB962C8B-B14F-4D97-AF65-F5344CB8AC3E}">
        <p14:creationId xmlns:p14="http://schemas.microsoft.com/office/powerpoint/2010/main" val="42805911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Check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2162885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2: Configuring VMs</a:t>
            </a:r>
          </a:p>
        </p:txBody>
      </p:sp>
    </p:spTree>
    <p:extLst>
      <p:ext uri="{BB962C8B-B14F-4D97-AF65-F5344CB8AC3E}">
        <p14:creationId xmlns:p14="http://schemas.microsoft.com/office/powerpoint/2010/main" val="27960144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a:xfrm>
            <a:off x="466344" y="449263"/>
            <a:ext cx="11530584" cy="411480"/>
          </a:xfrm>
        </p:spPr>
        <p:txBody>
          <a:bodyPr/>
          <a:lstStyle/>
          <a:p>
            <a:r>
              <a:rPr lang="en-US" dirty="0"/>
              <a:t>Configuring VMs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740170" cy="5082223"/>
          </a:xfrm>
        </p:spPr>
        <p:txBody>
          <a:bodyPr>
            <a:normAutofit fontScale="92500" lnSpcReduction="20000"/>
          </a:bodyPr>
          <a:lstStyle/>
          <a:p>
            <a:r>
              <a:rPr lang="en-US" dirty="0"/>
              <a:t>In this lesson, you learn the concepts related to virtual machine configurations and generation versions. </a:t>
            </a:r>
          </a:p>
          <a:p>
            <a:r>
              <a:rPr lang="en-US" dirty="0"/>
              <a:t>You also learn VM settings, storage options, and virtual disk types. Finally, you learn about the types of </a:t>
            </a:r>
          </a:p>
          <a:p>
            <a:r>
              <a:rPr lang="en-US" dirty="0"/>
              <a:t>virtual networks and how to create and manage a virtual machine</a:t>
            </a:r>
            <a:br>
              <a:rPr lang="en-US" dirty="0"/>
            </a:br>
            <a:endParaRPr lang="en-US" dirty="0"/>
          </a:p>
          <a:p>
            <a:pPr lvl="1"/>
            <a:r>
              <a:rPr lang="en-US" dirty="0"/>
              <a:t>Topics:</a:t>
            </a:r>
          </a:p>
          <a:p>
            <a:pPr lvl="2"/>
            <a:r>
              <a:rPr lang="en-US" dirty="0"/>
              <a:t>VM configuration and generation versions</a:t>
            </a:r>
          </a:p>
          <a:p>
            <a:pPr lvl="2"/>
            <a:r>
              <a:rPr lang="en-US" dirty="0"/>
              <a:t>VM settings</a:t>
            </a:r>
          </a:p>
          <a:p>
            <a:pPr lvl="2"/>
            <a:r>
              <a:rPr lang="en-US" dirty="0"/>
              <a:t>Storage options in Hyper-V</a:t>
            </a:r>
          </a:p>
          <a:p>
            <a:pPr lvl="2"/>
            <a:r>
              <a:rPr lang="en-US" dirty="0"/>
              <a:t>Virtual hard disk formats and types</a:t>
            </a:r>
          </a:p>
          <a:p>
            <a:pPr lvl="2"/>
            <a:r>
              <a:rPr lang="en-US" dirty="0"/>
              <a:t>Shared VHDX and VHD Set files</a:t>
            </a:r>
          </a:p>
          <a:p>
            <a:pPr lvl="2"/>
            <a:r>
              <a:rPr lang="en-US" dirty="0"/>
              <a:t>Overview of Hyper-V networking </a:t>
            </a:r>
          </a:p>
          <a:p>
            <a:pPr lvl="2"/>
            <a:r>
              <a:rPr lang="en-US" dirty="0"/>
              <a:t>Networking features for Hyper-V</a:t>
            </a:r>
          </a:p>
          <a:p>
            <a:pPr lvl="2"/>
            <a:r>
              <a:rPr lang="en-US" dirty="0"/>
              <a:t>Manage VM states and checkpoints</a:t>
            </a:r>
          </a:p>
          <a:p>
            <a:pPr lvl="2"/>
            <a:r>
              <a:rPr lang="en-US" dirty="0"/>
              <a:t>Import and export VMs</a:t>
            </a:r>
          </a:p>
          <a:p>
            <a:pPr lvl="2"/>
            <a:r>
              <a:rPr lang="en-US" dirty="0"/>
              <a:t>Demonstration: Create and manage a VM</a:t>
            </a:r>
          </a:p>
        </p:txBody>
      </p:sp>
    </p:spTree>
    <p:extLst>
      <p:ext uri="{BB962C8B-B14F-4D97-AF65-F5344CB8AC3E}">
        <p14:creationId xmlns:p14="http://schemas.microsoft.com/office/powerpoint/2010/main" val="35924492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VM configuration and generation versions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fontScale="92500" lnSpcReduction="10000"/>
          </a:bodyPr>
          <a:lstStyle/>
          <a:p>
            <a:pPr lvl="1"/>
            <a:r>
              <a:rPr lang="en-US" dirty="0"/>
              <a:t>VM configuration version identifies:</a:t>
            </a:r>
          </a:p>
          <a:p>
            <a:pPr lvl="2"/>
            <a:r>
              <a:rPr lang="en-US" dirty="0"/>
              <a:t>Compatibility of the VM components with the version of Hyper-V </a:t>
            </a:r>
            <a:br>
              <a:rPr lang="en-US" dirty="0"/>
            </a:br>
            <a:r>
              <a:rPr lang="en-US" dirty="0"/>
              <a:t>installed on the host machine</a:t>
            </a:r>
          </a:p>
          <a:p>
            <a:pPr lvl="2"/>
            <a:r>
              <a:rPr lang="en-US" dirty="0"/>
              <a:t>Windows Server 2019 host machines support configuration version 9.0</a:t>
            </a:r>
          </a:p>
          <a:p>
            <a:pPr lvl="2"/>
            <a:r>
              <a:rPr lang="en-US" dirty="0"/>
              <a:t>To update a configuration version, use the following command:</a:t>
            </a:r>
          </a:p>
          <a:p>
            <a:pPr lvl="3"/>
            <a:r>
              <a:rPr lang="en-US" b="1" i="1" dirty="0"/>
              <a:t>Update-VMVersion &lt;vmname&gt;</a:t>
            </a:r>
          </a:p>
          <a:p>
            <a:pPr lvl="1"/>
            <a:r>
              <a:rPr lang="en-US" dirty="0"/>
              <a:t>Generation 1 VMs:</a:t>
            </a:r>
          </a:p>
          <a:p>
            <a:pPr lvl="2"/>
            <a:r>
              <a:rPr lang="en-US" dirty="0"/>
              <a:t>Support 32 and 64-bit operating systems</a:t>
            </a:r>
          </a:p>
          <a:p>
            <a:pPr lvl="2"/>
            <a:r>
              <a:rPr lang="en-US" dirty="0"/>
              <a:t>Only support boot volumes a maximum of 2 TB</a:t>
            </a:r>
          </a:p>
          <a:p>
            <a:pPr lvl="2"/>
            <a:r>
              <a:rPr lang="en-US" dirty="0"/>
              <a:t>Supports legacy BIOS</a:t>
            </a:r>
          </a:p>
          <a:p>
            <a:pPr lvl="1"/>
            <a:r>
              <a:rPr lang="en-US" dirty="0"/>
              <a:t>Generation 2 VMs:</a:t>
            </a:r>
          </a:p>
          <a:p>
            <a:pPr lvl="2"/>
            <a:r>
              <a:rPr lang="en-US" dirty="0"/>
              <a:t>Support only 64-bit operating systems</a:t>
            </a:r>
          </a:p>
          <a:p>
            <a:pPr lvl="2"/>
            <a:r>
              <a:rPr lang="en-US" dirty="0"/>
              <a:t>Support secure boot and shielded VMs</a:t>
            </a:r>
          </a:p>
          <a:p>
            <a:pPr lvl="2"/>
            <a:r>
              <a:rPr lang="en-US" dirty="0"/>
              <a:t>Support boot volumes a maximum of 64 TB </a:t>
            </a:r>
          </a:p>
          <a:p>
            <a:pPr lvl="2"/>
            <a:r>
              <a:rPr lang="en-US" dirty="0"/>
              <a:t>Supports Unified Extensible Firmware Interface (UEFI)</a:t>
            </a:r>
          </a:p>
        </p:txBody>
      </p:sp>
    </p:spTree>
    <p:extLst>
      <p:ext uri="{BB962C8B-B14F-4D97-AF65-F5344CB8AC3E}">
        <p14:creationId xmlns:p14="http://schemas.microsoft.com/office/powerpoint/2010/main" val="1983744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CEA5-84D7-4A73-91F1-94439C61A78C}"/>
              </a:ext>
              <a:ext uri="{C183D7F6-B498-43B3-948B-1728B52AA6E4}">
                <adec:decorative xmlns:adec="http://schemas.microsoft.com/office/drawing/2017/decorative" val="0"/>
              </a:ext>
            </a:extLst>
          </p:cNvPr>
          <p:cNvSpPr>
            <a:spLocks noGrp="1"/>
          </p:cNvSpPr>
          <p:nvPr>
            <p:ph type="title"/>
          </p:nvPr>
        </p:nvSpPr>
        <p:spPr/>
        <p:txBody>
          <a:bodyPr/>
          <a:lstStyle/>
          <a:p>
            <a:r>
              <a:rPr lang="en-US" dirty="0"/>
              <a:t>VM settings</a:t>
            </a:r>
          </a:p>
        </p:txBody>
      </p:sp>
      <p:sp>
        <p:nvSpPr>
          <p:cNvPr id="16" name="Text Placeholder 2">
            <a:extLst>
              <a:ext uri="{FF2B5EF4-FFF2-40B4-BE49-F238E27FC236}">
                <a16:creationId xmlns:a16="http://schemas.microsoft.com/office/drawing/2014/main" id="{55B32DEE-0951-4E10-B0C1-EF9FE37E1623}"/>
              </a:ext>
            </a:extLst>
          </p:cNvPr>
          <p:cNvSpPr txBox="1">
            <a:spLocks/>
          </p:cNvSpPr>
          <p:nvPr/>
        </p:nvSpPr>
        <p:spPr>
          <a:xfrm>
            <a:off x="464566" y="1266577"/>
            <a:ext cx="3802634" cy="5486647"/>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VM settings are grouped into two main areas:</a:t>
            </a:r>
          </a:p>
          <a:p>
            <a:pPr lvl="2"/>
            <a:r>
              <a:rPr lang="en-US" dirty="0"/>
              <a:t>Hardware</a:t>
            </a:r>
          </a:p>
          <a:p>
            <a:pPr lvl="2"/>
            <a:r>
              <a:rPr lang="en-US" dirty="0"/>
              <a:t>Management</a:t>
            </a:r>
          </a:p>
          <a:p>
            <a:pPr lvl="1"/>
            <a:r>
              <a:rPr lang="en-US" dirty="0"/>
              <a:t>Available hardware components depend on the generation version of the VM</a:t>
            </a:r>
          </a:p>
        </p:txBody>
      </p:sp>
      <p:sp>
        <p:nvSpPr>
          <p:cNvPr id="8" name="Text Placeholder 2">
            <a:extLst>
              <a:ext uri="{FF2B5EF4-FFF2-40B4-BE49-F238E27FC236}">
                <a16:creationId xmlns:a16="http://schemas.microsoft.com/office/drawing/2014/main" id="{80A79EF8-8493-4A9B-A80A-1D294310FCA0}"/>
              </a:ext>
            </a:extLst>
          </p:cNvPr>
          <p:cNvSpPr txBox="1">
            <a:spLocks/>
          </p:cNvSpPr>
          <p:nvPr/>
        </p:nvSpPr>
        <p:spPr>
          <a:xfrm>
            <a:off x="4647172" y="725677"/>
            <a:ext cx="2443734" cy="411480"/>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dirty="0"/>
              <a:t>Generation 1 settings</a:t>
            </a:r>
          </a:p>
          <a:p>
            <a:pPr lvl="1"/>
            <a:endParaRPr lang="en-US" dirty="0"/>
          </a:p>
        </p:txBody>
      </p:sp>
      <p:pic>
        <p:nvPicPr>
          <p:cNvPr id="14" name="Content Placeholder 13" descr="A screenshot of the settings for a Generation 1 virtual machine.">
            <a:extLst>
              <a:ext uri="{FF2B5EF4-FFF2-40B4-BE49-F238E27FC236}">
                <a16:creationId xmlns:a16="http://schemas.microsoft.com/office/drawing/2014/main" id="{D3E11BAE-B4F6-4703-BC77-8C324C28D1FB}"/>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869039" y="1099371"/>
            <a:ext cx="1942934" cy="5819594"/>
          </a:xfrm>
          <a:prstGeom prst="rect">
            <a:avLst/>
          </a:prstGeom>
          <a:ln w="9525">
            <a:solidFill>
              <a:schemeClr val="tx1"/>
            </a:solidFill>
          </a:ln>
        </p:spPr>
      </p:pic>
      <p:sp>
        <p:nvSpPr>
          <p:cNvPr id="15" name="Text Placeholder 2">
            <a:extLst>
              <a:ext uri="{FF2B5EF4-FFF2-40B4-BE49-F238E27FC236}">
                <a16:creationId xmlns:a16="http://schemas.microsoft.com/office/drawing/2014/main" id="{92D9EAD1-01BC-4467-A35B-5278A335C825}"/>
              </a:ext>
            </a:extLst>
          </p:cNvPr>
          <p:cNvSpPr txBox="1">
            <a:spLocks/>
          </p:cNvSpPr>
          <p:nvPr/>
        </p:nvSpPr>
        <p:spPr>
          <a:xfrm>
            <a:off x="8028877" y="1844475"/>
            <a:ext cx="2443734" cy="411480"/>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dirty="0"/>
              <a:t>Generation 2 settings</a:t>
            </a:r>
          </a:p>
          <a:p>
            <a:pPr lvl="1"/>
            <a:endParaRPr lang="en-US" dirty="0"/>
          </a:p>
        </p:txBody>
      </p:sp>
      <p:pic>
        <p:nvPicPr>
          <p:cNvPr id="10" name="Picture 9" descr="A screenshot of the settings for a Generation 2 virtual machine.">
            <a:extLst>
              <a:ext uri="{FF2B5EF4-FFF2-40B4-BE49-F238E27FC236}">
                <a16:creationId xmlns:a16="http://schemas.microsoft.com/office/drawing/2014/main" id="{8583976E-A97F-468E-ABCA-456A68761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0744" y="2255955"/>
            <a:ext cx="2191707" cy="4497269"/>
          </a:xfrm>
          <a:prstGeom prst="rect">
            <a:avLst/>
          </a:prstGeom>
        </p:spPr>
      </p:pic>
    </p:spTree>
    <p:extLst>
      <p:ext uri="{BB962C8B-B14F-4D97-AF65-F5344CB8AC3E}">
        <p14:creationId xmlns:p14="http://schemas.microsoft.com/office/powerpoint/2010/main" val="4812923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b="1" dirty="0"/>
              <a:t>Storage options in Hyper-V</a:t>
            </a:r>
            <a:endParaRPr lang="en-US" dirty="0"/>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dirty="0"/>
              <a:t>Consider the following factors when planning storage for virtual hard disks:</a:t>
            </a:r>
          </a:p>
          <a:p>
            <a:pPr lvl="2"/>
            <a:r>
              <a:rPr lang="en-US" dirty="0"/>
              <a:t>High-performance connection to storage</a:t>
            </a:r>
          </a:p>
          <a:p>
            <a:pPr lvl="2"/>
            <a:r>
              <a:rPr lang="en-US" dirty="0"/>
              <a:t>Redundant storage</a:t>
            </a:r>
          </a:p>
          <a:p>
            <a:pPr lvl="2"/>
            <a:r>
              <a:rPr lang="en-US" dirty="0"/>
              <a:t>High-performance storage</a:t>
            </a:r>
          </a:p>
          <a:p>
            <a:pPr lvl="2"/>
            <a:r>
              <a:rPr lang="en-US" dirty="0"/>
              <a:t>Adequate growth space</a:t>
            </a:r>
          </a:p>
          <a:p>
            <a:pPr lvl="1"/>
            <a:r>
              <a:rPr lang="en-US" dirty="0"/>
              <a:t>Supported storage types include:</a:t>
            </a:r>
          </a:p>
          <a:p>
            <a:pPr lvl="2"/>
            <a:r>
              <a:rPr lang="en-US" dirty="0"/>
              <a:t>Fibre channel connections</a:t>
            </a:r>
          </a:p>
          <a:p>
            <a:pPr lvl="2"/>
            <a:r>
              <a:rPr lang="en-US" dirty="0"/>
              <a:t>Server Message Block (SMB) 3.0 file shares</a:t>
            </a:r>
          </a:p>
        </p:txBody>
      </p:sp>
      <p:pic>
        <p:nvPicPr>
          <p:cNvPr id="6" name="Graphic 5">
            <a:extLst>
              <a:ext uri="{FF2B5EF4-FFF2-40B4-BE49-F238E27FC236}">
                <a16:creationId xmlns:a16="http://schemas.microsoft.com/office/drawing/2014/main" id="{2CBA8008-9E7F-4C68-95C0-285D6B63EF3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8586" y="4144961"/>
            <a:ext cx="1973263" cy="1973263"/>
          </a:xfrm>
          <a:prstGeom prst="rect">
            <a:avLst/>
          </a:prstGeom>
        </p:spPr>
      </p:pic>
    </p:spTree>
    <p:extLst>
      <p:ext uri="{BB962C8B-B14F-4D97-AF65-F5344CB8AC3E}">
        <p14:creationId xmlns:p14="http://schemas.microsoft.com/office/powerpoint/2010/main" val="29967947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Virtual hard disk formats and types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lnSpcReduction="10000"/>
          </a:bodyPr>
          <a:lstStyle/>
          <a:p>
            <a:pPr lvl="1"/>
            <a:r>
              <a:rPr lang="en-US" dirty="0"/>
              <a:t>Virtual hard disk formats include:</a:t>
            </a:r>
          </a:p>
          <a:p>
            <a:pPr lvl="2"/>
            <a:r>
              <a:rPr lang="en-US" dirty="0"/>
              <a:t>VHD</a:t>
            </a:r>
          </a:p>
          <a:p>
            <a:pPr lvl="3"/>
            <a:r>
              <a:rPr lang="en-US" dirty="0"/>
              <a:t>Up to 2040 GB in size</a:t>
            </a:r>
          </a:p>
          <a:p>
            <a:pPr lvl="3"/>
            <a:r>
              <a:rPr lang="en-US" dirty="0"/>
              <a:t>Typically used to support older Hyper-V versions</a:t>
            </a:r>
          </a:p>
          <a:p>
            <a:pPr lvl="2"/>
            <a:r>
              <a:rPr lang="en-US" dirty="0"/>
              <a:t>VHDX:</a:t>
            </a:r>
          </a:p>
          <a:p>
            <a:pPr lvl="3"/>
            <a:r>
              <a:rPr lang="en-US" dirty="0"/>
              <a:t>Up to 64 TB in size</a:t>
            </a:r>
          </a:p>
          <a:p>
            <a:pPr lvl="3"/>
            <a:r>
              <a:rPr lang="en-US" dirty="0"/>
              <a:t>Recovery from corruption issues</a:t>
            </a:r>
          </a:p>
          <a:p>
            <a:pPr lvl="3"/>
            <a:r>
              <a:rPr lang="en-US" dirty="0"/>
              <a:t>Supports larger block size resulting in increased performance</a:t>
            </a:r>
          </a:p>
          <a:p>
            <a:pPr lvl="1"/>
            <a:r>
              <a:rPr lang="en-US" dirty="0"/>
              <a:t>Use the </a:t>
            </a:r>
            <a:r>
              <a:rPr lang="en-US" b="1" dirty="0"/>
              <a:t>Edit Virtual Hard Disk Wizard </a:t>
            </a:r>
            <a:r>
              <a:rPr lang="en-US" dirty="0"/>
              <a:t>to convert between hard disk formats</a:t>
            </a:r>
          </a:p>
          <a:p>
            <a:pPr lvl="1"/>
            <a:r>
              <a:rPr lang="en-US" dirty="0"/>
              <a:t>Various tools can be used to create and mange virtual hard disks:</a:t>
            </a:r>
          </a:p>
          <a:p>
            <a:pPr lvl="2"/>
            <a:r>
              <a:rPr lang="en-US" dirty="0"/>
              <a:t>Hyper-V Manager</a:t>
            </a:r>
          </a:p>
          <a:p>
            <a:pPr lvl="2"/>
            <a:r>
              <a:rPr lang="en-US" dirty="0"/>
              <a:t>Disk Management/Diskpart</a:t>
            </a:r>
          </a:p>
          <a:p>
            <a:pPr lvl="2"/>
            <a:r>
              <a:rPr lang="en-US" dirty="0"/>
              <a:t>PowerShell (New-VHD)</a:t>
            </a:r>
          </a:p>
          <a:p>
            <a:pPr lvl="2"/>
            <a:r>
              <a:rPr lang="en-US" dirty="0"/>
              <a:t>Windows Admin Center</a:t>
            </a:r>
          </a:p>
        </p:txBody>
      </p:sp>
    </p:spTree>
    <p:extLst>
      <p:ext uri="{BB962C8B-B14F-4D97-AF65-F5344CB8AC3E}">
        <p14:creationId xmlns:p14="http://schemas.microsoft.com/office/powerpoint/2010/main" val="25694410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Virtual hard disk formats and types (2 of 2)</a:t>
            </a:r>
          </a:p>
        </p:txBody>
      </p:sp>
      <p:graphicFrame>
        <p:nvGraphicFramePr>
          <p:cNvPr id="10" name="Table Placeholder 9">
            <a:extLst>
              <a:ext uri="{FF2B5EF4-FFF2-40B4-BE49-F238E27FC236}">
                <a16:creationId xmlns:a16="http://schemas.microsoft.com/office/drawing/2014/main" id="{1ED9C1BC-3AC3-459E-8B0B-555A616DD09D}"/>
              </a:ext>
            </a:extLst>
          </p:cNvPr>
          <p:cNvGraphicFramePr>
            <a:graphicFrameLocks noGrp="1"/>
          </p:cNvGraphicFramePr>
          <p:nvPr>
            <p:ph type="tbl" sz="quarter" idx="10"/>
          </p:nvPr>
        </p:nvGraphicFramePr>
        <p:xfrm>
          <a:off x="438150" y="1463040"/>
          <a:ext cx="9860184" cy="5033965"/>
        </p:xfrm>
        <a:graphic>
          <a:graphicData uri="http://schemas.openxmlformats.org/drawingml/2006/table">
            <a:tbl>
              <a:tblPr firstRow="1" bandRow="1" bandCol="1">
                <a:tableStyleId>{7E9639D4-E3E2-4D34-9284-5A2195B3D0D7}</a:tableStyleId>
              </a:tblPr>
              <a:tblGrid>
                <a:gridCol w="2324100">
                  <a:extLst>
                    <a:ext uri="{9D8B030D-6E8A-4147-A177-3AD203B41FA5}">
                      <a16:colId xmlns:a16="http://schemas.microsoft.com/office/drawing/2014/main" val="2527464308"/>
                    </a:ext>
                  </a:extLst>
                </a:gridCol>
                <a:gridCol w="7536084">
                  <a:extLst>
                    <a:ext uri="{9D8B030D-6E8A-4147-A177-3AD203B41FA5}">
                      <a16:colId xmlns:a16="http://schemas.microsoft.com/office/drawing/2014/main" val="503937480"/>
                    </a:ext>
                  </a:extLst>
                </a:gridCol>
              </a:tblGrid>
              <a:tr h="307124">
                <a:tc>
                  <a:txBody>
                    <a:bodyPr/>
                    <a:lstStyle/>
                    <a:p>
                      <a:pPr>
                        <a:lnSpc>
                          <a:spcPts val="1600"/>
                        </a:lnSpc>
                      </a:pPr>
                      <a:r>
                        <a:rPr lang="en-US" dirty="0"/>
                        <a:t>Type of disc</a:t>
                      </a:r>
                    </a:p>
                  </a:txBody>
                  <a:tcPr marL="137160" marR="137160" marT="137160" marB="137160" anchor="ctr"/>
                </a:tc>
                <a:tc>
                  <a:txBody>
                    <a:bodyPr/>
                    <a:lstStyle/>
                    <a:p>
                      <a:pPr>
                        <a:lnSpc>
                          <a:spcPts val="1600"/>
                        </a:lnSpc>
                      </a:pPr>
                      <a:r>
                        <a:rPr lang="en-US" dirty="0"/>
                        <a:t>Description</a:t>
                      </a:r>
                    </a:p>
                  </a:txBody>
                  <a:tcPr marL="137160" marR="137160" marT="137160" marB="137160" anchor="ctr">
                    <a:solidFill>
                      <a:schemeClr val="tx1"/>
                    </a:solidFill>
                  </a:tcPr>
                </a:tc>
                <a:extLst>
                  <a:ext uri="{0D108BD9-81ED-4DB2-BD59-A6C34878D82A}">
                    <a16:rowId xmlns:a16="http://schemas.microsoft.com/office/drawing/2014/main" val="230065927"/>
                  </a:ext>
                </a:extLst>
              </a:tr>
              <a:tr h="507762">
                <a:tc>
                  <a:txBody>
                    <a:bodyPr/>
                    <a:lstStyle/>
                    <a:p>
                      <a:pPr algn="l">
                        <a:lnSpc>
                          <a:spcPts val="1600"/>
                        </a:lnSpc>
                      </a:pPr>
                      <a:r>
                        <a:rPr lang="en-US" dirty="0"/>
                        <a:t>Fixed </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Allocates all of the hard disk space immediately</a:t>
                      </a:r>
                    </a:p>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txBody>
                  <a:tcPr marL="137160" marR="137160" marT="137160" marB="137160" anchor="ctr"/>
                </a:tc>
                <a:extLst>
                  <a:ext uri="{0D108BD9-81ED-4DB2-BD59-A6C34878D82A}">
                    <a16:rowId xmlns:a16="http://schemas.microsoft.com/office/drawing/2014/main" val="3614321566"/>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Dynamic</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The disk only uses the amount of space that needs to be allocated, and it grows as necessary</a:t>
                      </a:r>
                    </a:p>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txBody>
                  <a:tcPr marL="137160" marR="137160" marT="137160" marB="137160" anchor="ctr"/>
                </a:tc>
                <a:extLst>
                  <a:ext uri="{0D108BD9-81ED-4DB2-BD59-A6C34878D82A}">
                    <a16:rowId xmlns:a16="http://schemas.microsoft.com/office/drawing/2014/main" val="3769821644"/>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Differencing</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Associated with another virtual hard disk in a parent-child configuration. Any changes made to the differencing disk does not affect the parent disk.</a:t>
                      </a:r>
                    </a:p>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txBody>
                  <a:tcPr marL="137160" marR="137160" marT="137160" marB="137160" anchor="ctr"/>
                </a:tc>
                <a:extLst>
                  <a:ext uri="{0D108BD9-81ED-4DB2-BD59-A6C34878D82A}">
                    <a16:rowId xmlns:a16="http://schemas.microsoft.com/office/drawing/2014/main" val="1493476776"/>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Pass through</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Allows the virtual machine to connect directly to an </a:t>
                      </a:r>
                      <a:r>
                        <a:rPr lang="en-US" dirty="0"/>
                        <a:t>Internet Small Computer Systems Interface</a:t>
                      </a:r>
                      <a:r>
                        <a:rPr lang="en-US" noProof="0" dirty="0"/>
                        <a:t> (iSCSI) (logical unit number) LUN or a physical disk attached on the host machine</a:t>
                      </a:r>
                    </a:p>
                    <a:p>
                      <a:pPr marL="0" marR="0" lvl="0" indent="0" algn="l" defTabSz="932742" rtl="0" eaLnBrk="1" fontAlgn="auto" latinLnBrk="0" hangingPunct="1">
                        <a:lnSpc>
                          <a:spcPts val="1600"/>
                        </a:lnSpc>
                        <a:spcBef>
                          <a:spcPts val="0"/>
                        </a:spcBef>
                        <a:spcAft>
                          <a:spcPts val="0"/>
                        </a:spcAft>
                        <a:buClrTx/>
                        <a:buSzTx/>
                        <a:buFontTx/>
                        <a:buNone/>
                        <a:tabLst/>
                        <a:defRPr/>
                      </a:pPr>
                      <a:endParaRPr lang="en-US" noProof="0" dirty="0"/>
                    </a:p>
                  </a:txBody>
                  <a:tcPr marL="137160" marR="137160" marT="137160" marB="13716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91997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p:txBody>
          <a:bodyPr/>
          <a:lstStyle/>
          <a:p>
            <a:r>
              <a:rPr lang="en-US" dirty="0"/>
              <a:t>Module 5: Hyper-V virtualization and containers in Windows Server</a:t>
            </a:r>
          </a:p>
        </p:txBody>
      </p:sp>
    </p:spTree>
    <p:extLst>
      <p:ext uri="{BB962C8B-B14F-4D97-AF65-F5344CB8AC3E}">
        <p14:creationId xmlns:p14="http://schemas.microsoft.com/office/powerpoint/2010/main" val="3720938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CEA5-84D7-4A73-91F1-94439C61A78C}"/>
              </a:ext>
            </a:extLst>
          </p:cNvPr>
          <p:cNvSpPr>
            <a:spLocks noGrp="1"/>
          </p:cNvSpPr>
          <p:nvPr>
            <p:ph type="title"/>
          </p:nvPr>
        </p:nvSpPr>
        <p:spPr/>
        <p:txBody>
          <a:bodyPr/>
          <a:lstStyle/>
          <a:p>
            <a:r>
              <a:rPr lang="en-US" dirty="0"/>
              <a:t>Shared VHDX and VHD Set Files</a:t>
            </a:r>
          </a:p>
        </p:txBody>
      </p:sp>
      <p:grpSp>
        <p:nvGrpSpPr>
          <p:cNvPr id="6" name="Group 5" descr="Illustration of two virtual machine cluster nodes connected to a shared VHDX or VHD Set (VHDS)">
            <a:extLst>
              <a:ext uri="{FF2B5EF4-FFF2-40B4-BE49-F238E27FC236}">
                <a16:creationId xmlns:a16="http://schemas.microsoft.com/office/drawing/2014/main" id="{E9946419-D007-4680-BEB7-7E9D3B5CE99D}"/>
              </a:ext>
            </a:extLst>
          </p:cNvPr>
          <p:cNvGrpSpPr/>
          <p:nvPr/>
        </p:nvGrpSpPr>
        <p:grpSpPr>
          <a:xfrm>
            <a:off x="1618393" y="1775279"/>
            <a:ext cx="8697181" cy="4319048"/>
            <a:chOff x="1618393" y="1763990"/>
            <a:chExt cx="8697181" cy="4319048"/>
          </a:xfrm>
        </p:grpSpPr>
        <p:sp>
          <p:nvSpPr>
            <p:cNvPr id="9" name="TextBox 8">
              <a:extLst>
                <a:ext uri="{FF2B5EF4-FFF2-40B4-BE49-F238E27FC236}">
                  <a16:creationId xmlns:a16="http://schemas.microsoft.com/office/drawing/2014/main" id="{BB12D08C-B39A-4513-9FA7-B3C40C82FBCF}"/>
                </a:ext>
              </a:extLst>
            </p:cNvPr>
            <p:cNvSpPr txBox="1"/>
            <p:nvPr/>
          </p:nvSpPr>
          <p:spPr>
            <a:xfrm>
              <a:off x="3951972" y="5676773"/>
              <a:ext cx="4060086" cy="406265"/>
            </a:xfrm>
            <a:prstGeom prst="rect">
              <a:avLst/>
            </a:prstGeom>
            <a:noFill/>
          </p:spPr>
          <p:txBody>
            <a:bodyPr wrap="none" rtlCol="0">
              <a:spAutoFit/>
            </a:bodyPr>
            <a:lstStyle/>
            <a:p>
              <a:pPr lvl="0" fontAlgn="base">
                <a:spcBef>
                  <a:spcPct val="0"/>
                </a:spcBef>
                <a:spcAft>
                  <a:spcPct val="0"/>
                </a:spcAft>
              </a:pPr>
              <a:r>
                <a:rPr lang="en-US" sz="2040" dirty="0">
                  <a:solidFill>
                    <a:srgbClr val="000000"/>
                  </a:solidFill>
                  <a:latin typeface="Segoe UI" pitchFamily="34" charset="0"/>
                  <a:ea typeface="Segoe UI" pitchFamily="34" charset="0"/>
                  <a:cs typeface="Segoe UI" pitchFamily="34" charset="0"/>
                </a:rPr>
                <a:t>Shared VHDX or VHD Set (VHDS) </a:t>
              </a:r>
            </a:p>
          </p:txBody>
        </p:sp>
        <p:sp>
          <p:nvSpPr>
            <p:cNvPr id="10" name="TextBox 9">
              <a:extLst>
                <a:ext uri="{FF2B5EF4-FFF2-40B4-BE49-F238E27FC236}">
                  <a16:creationId xmlns:a16="http://schemas.microsoft.com/office/drawing/2014/main" id="{297366BB-3A16-44D2-9F7B-791659D842FB}"/>
                </a:ext>
              </a:extLst>
            </p:cNvPr>
            <p:cNvSpPr txBox="1"/>
            <p:nvPr/>
          </p:nvSpPr>
          <p:spPr>
            <a:xfrm>
              <a:off x="1618393" y="1763990"/>
              <a:ext cx="3839099" cy="427572"/>
            </a:xfrm>
            <a:prstGeom prst="rect">
              <a:avLst/>
            </a:prstGeom>
            <a:noFill/>
          </p:spPr>
          <p:txBody>
            <a:bodyPr wrap="none" rtlCol="0">
              <a:spAutoFit/>
            </a:bodyPr>
            <a:lstStyle/>
            <a:p>
              <a:pPr lvl="0" fontAlgn="base">
                <a:spcBef>
                  <a:spcPct val="0"/>
                </a:spcBef>
                <a:spcAft>
                  <a:spcPct val="0"/>
                </a:spcAft>
              </a:pPr>
              <a:r>
                <a:rPr lang="en-US" sz="2040" dirty="0">
                  <a:solidFill>
                    <a:srgbClr val="000000"/>
                  </a:solidFill>
                  <a:latin typeface="Segoe UI" pitchFamily="34" charset="0"/>
                  <a:ea typeface="Segoe UI" pitchFamily="34" charset="0"/>
                  <a:cs typeface="Segoe UI" pitchFamily="34" charset="0"/>
                </a:rPr>
                <a:t>Virtual machine cluster node 1</a:t>
              </a:r>
            </a:p>
          </p:txBody>
        </p:sp>
        <p:sp>
          <p:nvSpPr>
            <p:cNvPr id="11" name="TextBox 10">
              <a:extLst>
                <a:ext uri="{FF2B5EF4-FFF2-40B4-BE49-F238E27FC236}">
                  <a16:creationId xmlns:a16="http://schemas.microsoft.com/office/drawing/2014/main" id="{1F6CBA2D-42BD-4FFC-AEFE-029559219245}"/>
                </a:ext>
              </a:extLst>
            </p:cNvPr>
            <p:cNvSpPr txBox="1"/>
            <p:nvPr/>
          </p:nvSpPr>
          <p:spPr>
            <a:xfrm>
              <a:off x="6476475" y="1763990"/>
              <a:ext cx="3839099" cy="427572"/>
            </a:xfrm>
            <a:prstGeom prst="rect">
              <a:avLst/>
            </a:prstGeom>
            <a:noFill/>
          </p:spPr>
          <p:txBody>
            <a:bodyPr wrap="none" rtlCol="0">
              <a:spAutoFit/>
            </a:bodyPr>
            <a:lstStyle/>
            <a:p>
              <a:pPr lvl="0" fontAlgn="base">
                <a:spcBef>
                  <a:spcPct val="0"/>
                </a:spcBef>
                <a:spcAft>
                  <a:spcPct val="0"/>
                </a:spcAft>
              </a:pPr>
              <a:r>
                <a:rPr lang="en-US" sz="2040" dirty="0">
                  <a:solidFill>
                    <a:srgbClr val="000000"/>
                  </a:solidFill>
                  <a:latin typeface="Segoe UI" pitchFamily="34" charset="0"/>
                  <a:ea typeface="Segoe UI" pitchFamily="34" charset="0"/>
                  <a:cs typeface="Segoe UI" pitchFamily="34" charset="0"/>
                </a:rPr>
                <a:t>Virtual machine cluster node 2</a:t>
              </a:r>
            </a:p>
          </p:txBody>
        </p:sp>
        <p:cxnSp>
          <p:nvCxnSpPr>
            <p:cNvPr id="12" name="Straight Arrow Connector 11">
              <a:extLst>
                <a:ext uri="{FF2B5EF4-FFF2-40B4-BE49-F238E27FC236}">
                  <a16:creationId xmlns:a16="http://schemas.microsoft.com/office/drawing/2014/main" id="{8A1C3C95-A9E1-449E-849F-F1C76A4D814F}"/>
                </a:ext>
              </a:extLst>
            </p:cNvPr>
            <p:cNvCxnSpPr/>
            <p:nvPr/>
          </p:nvCxnSpPr>
          <p:spPr bwMode="auto">
            <a:xfrm>
              <a:off x="4461202" y="4079487"/>
              <a:ext cx="821244" cy="532383"/>
            </a:xfrm>
            <a:prstGeom prst="straightConnector1">
              <a:avLst/>
            </a:prstGeom>
            <a:gradFill rotWithShape="1">
              <a:gsLst>
                <a:gs pos="0">
                  <a:srgbClr val="E4CD9A"/>
                </a:gs>
                <a:gs pos="100000">
                  <a:srgbClr val="EEEFD7"/>
                </a:gs>
              </a:gsLst>
              <a:lin ang="2700000" scaled="1"/>
            </a:gradFill>
            <a:ln w="38100" cap="flat" cmpd="sng" algn="ctr">
              <a:solidFill>
                <a:schemeClr val="accent2"/>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21A95A4-9FC2-4B2E-BB64-65C0F04B9406}"/>
                </a:ext>
              </a:extLst>
            </p:cNvPr>
            <p:cNvCxnSpPr/>
            <p:nvPr/>
          </p:nvCxnSpPr>
          <p:spPr bwMode="auto">
            <a:xfrm flipH="1">
              <a:off x="6476475" y="4082274"/>
              <a:ext cx="933595" cy="529596"/>
            </a:xfrm>
            <a:prstGeom prst="straightConnector1">
              <a:avLst/>
            </a:prstGeom>
            <a:gradFill rotWithShape="1">
              <a:gsLst>
                <a:gs pos="0">
                  <a:srgbClr val="E4CD9A"/>
                </a:gs>
                <a:gs pos="100000">
                  <a:srgbClr val="EEEFD7"/>
                </a:gs>
              </a:gsLst>
              <a:lin ang="2700000" scaled="1"/>
            </a:gradFill>
            <a:ln w="38100" cap="flat" cmpd="sng" algn="ctr">
              <a:solidFill>
                <a:schemeClr val="accent2"/>
              </a:solidFill>
              <a:prstDash val="solid"/>
              <a:round/>
              <a:headEnd type="none" w="med" len="med"/>
              <a:tailEnd type="triangle"/>
            </a:ln>
            <a:effectLst/>
          </p:spPr>
        </p:cxnSp>
        <p:sp>
          <p:nvSpPr>
            <p:cNvPr id="15" name="server" title="Icon of a server tower">
              <a:extLst>
                <a:ext uri="{FF2B5EF4-FFF2-40B4-BE49-F238E27FC236}">
                  <a16:creationId xmlns:a16="http://schemas.microsoft.com/office/drawing/2014/main" id="{40C30ADE-7E13-44DC-8352-6E6DBE14F54D}"/>
                </a:ext>
              </a:extLst>
            </p:cNvPr>
            <p:cNvSpPr>
              <a:spLocks noChangeAspect="1" noEditPoints="1"/>
            </p:cNvSpPr>
            <p:nvPr/>
          </p:nvSpPr>
          <p:spPr bwMode="auto">
            <a:xfrm>
              <a:off x="2738137" y="2486139"/>
              <a:ext cx="1298922" cy="249861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sp>
          <p:nvSpPr>
            <p:cNvPr id="16" name="server" title="Icon of a server tower">
              <a:extLst>
                <a:ext uri="{FF2B5EF4-FFF2-40B4-BE49-F238E27FC236}">
                  <a16:creationId xmlns:a16="http://schemas.microsoft.com/office/drawing/2014/main" id="{1D55DCEC-CF20-4A49-8B90-9EB7F1AC9F1A}"/>
                </a:ext>
              </a:extLst>
            </p:cNvPr>
            <p:cNvSpPr>
              <a:spLocks noChangeAspect="1" noEditPoints="1"/>
            </p:cNvSpPr>
            <p:nvPr/>
          </p:nvSpPr>
          <p:spPr bwMode="auto">
            <a:xfrm>
              <a:off x="7721861" y="2486139"/>
              <a:ext cx="1298922" cy="249861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918" dirty="0">
                <a:gradFill>
                  <a:gsLst>
                    <a:gs pos="0">
                      <a:srgbClr val="505050"/>
                    </a:gs>
                    <a:gs pos="100000">
                      <a:srgbClr val="505050"/>
                    </a:gs>
                  </a:gsLst>
                  <a:lin ang="5400000" scaled="1"/>
                </a:gradFill>
              </a:endParaRPr>
            </a:p>
          </p:txBody>
        </p:sp>
        <p:pic>
          <p:nvPicPr>
            <p:cNvPr id="4" name="Graphic 3">
              <a:extLst>
                <a:ext uri="{FF2B5EF4-FFF2-40B4-BE49-F238E27FC236}">
                  <a16:creationId xmlns:a16="http://schemas.microsoft.com/office/drawing/2014/main" id="{47CB5FB3-50D9-4771-B258-D366E7136B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0453" y="4101112"/>
              <a:ext cx="1202782" cy="1202782"/>
            </a:xfrm>
            <a:prstGeom prst="rect">
              <a:avLst/>
            </a:prstGeom>
          </p:spPr>
        </p:pic>
      </p:grpSp>
    </p:spTree>
    <p:extLst>
      <p:ext uri="{BB962C8B-B14F-4D97-AF65-F5344CB8AC3E}">
        <p14:creationId xmlns:p14="http://schemas.microsoft.com/office/powerpoint/2010/main" val="34959778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b="1" dirty="0"/>
              <a:t>Overview of Hyper-V networking </a:t>
            </a:r>
            <a:endParaRPr lang="en-US" dirty="0"/>
          </a:p>
        </p:txBody>
      </p:sp>
      <p:graphicFrame>
        <p:nvGraphicFramePr>
          <p:cNvPr id="10" name="Table Placeholder 9">
            <a:extLst>
              <a:ext uri="{FF2B5EF4-FFF2-40B4-BE49-F238E27FC236}">
                <a16:creationId xmlns:a16="http://schemas.microsoft.com/office/drawing/2014/main" id="{1ED9C1BC-3AC3-459E-8B0B-555A616DD09D}"/>
              </a:ext>
            </a:extLst>
          </p:cNvPr>
          <p:cNvGraphicFramePr>
            <a:graphicFrameLocks noGrp="1"/>
          </p:cNvGraphicFramePr>
          <p:nvPr>
            <p:ph type="tbl" sz="quarter" idx="10"/>
          </p:nvPr>
        </p:nvGraphicFramePr>
        <p:xfrm>
          <a:off x="745220" y="3427333"/>
          <a:ext cx="9860184" cy="2490868"/>
        </p:xfrm>
        <a:graphic>
          <a:graphicData uri="http://schemas.openxmlformats.org/drawingml/2006/table">
            <a:tbl>
              <a:tblPr firstRow="1" bandRow="1" bandCol="1">
                <a:tableStyleId>{7E9639D4-E3E2-4D34-9284-5A2195B3D0D7}</a:tableStyleId>
              </a:tblPr>
              <a:tblGrid>
                <a:gridCol w="2324100">
                  <a:extLst>
                    <a:ext uri="{9D8B030D-6E8A-4147-A177-3AD203B41FA5}">
                      <a16:colId xmlns:a16="http://schemas.microsoft.com/office/drawing/2014/main" val="2527464308"/>
                    </a:ext>
                  </a:extLst>
                </a:gridCol>
                <a:gridCol w="7536084">
                  <a:extLst>
                    <a:ext uri="{9D8B030D-6E8A-4147-A177-3AD203B41FA5}">
                      <a16:colId xmlns:a16="http://schemas.microsoft.com/office/drawing/2014/main" val="503937480"/>
                    </a:ext>
                  </a:extLst>
                </a:gridCol>
              </a:tblGrid>
              <a:tr h="307124">
                <a:tc>
                  <a:txBody>
                    <a:bodyPr/>
                    <a:lstStyle/>
                    <a:p>
                      <a:pPr>
                        <a:lnSpc>
                          <a:spcPts val="1600"/>
                        </a:lnSpc>
                      </a:pPr>
                      <a:r>
                        <a:rPr lang="en-US" dirty="0"/>
                        <a:t>Virtual switch type</a:t>
                      </a:r>
                    </a:p>
                  </a:txBody>
                  <a:tcPr marL="137160" marR="137160" marT="137160" marB="137160" anchor="ctr"/>
                </a:tc>
                <a:tc>
                  <a:txBody>
                    <a:bodyPr/>
                    <a:lstStyle/>
                    <a:p>
                      <a:pPr>
                        <a:lnSpc>
                          <a:spcPts val="1600"/>
                        </a:lnSpc>
                      </a:pPr>
                      <a:r>
                        <a:rPr lang="en-US" dirty="0"/>
                        <a:t>Description</a:t>
                      </a:r>
                    </a:p>
                  </a:txBody>
                  <a:tcPr marL="137160" marR="137160" marT="137160" marB="137160" anchor="ctr"/>
                </a:tc>
                <a:extLst>
                  <a:ext uri="{0D108BD9-81ED-4DB2-BD59-A6C34878D82A}">
                    <a16:rowId xmlns:a16="http://schemas.microsoft.com/office/drawing/2014/main" val="230065927"/>
                  </a:ext>
                </a:extLst>
              </a:tr>
              <a:tr h="507762">
                <a:tc>
                  <a:txBody>
                    <a:bodyPr/>
                    <a:lstStyle/>
                    <a:p>
                      <a:r>
                        <a:rPr lang="en-US" sz="1800" b="0" kern="1200" dirty="0">
                          <a:solidFill>
                            <a:schemeClr val="tx1"/>
                          </a:solidFill>
                          <a:effectLst/>
                          <a:latin typeface="+mn-lt"/>
                          <a:ea typeface="+mn-ea"/>
                          <a:cs typeface="+mn-cs"/>
                        </a:rPr>
                        <a:t>External</a:t>
                      </a:r>
                    </a:p>
                  </a:txBody>
                  <a:tcPr marL="137160" marR="137160" marT="137160" marB="137160" anchor="ctr"/>
                </a:tc>
                <a:tc>
                  <a:txBody>
                    <a:bodyPr/>
                    <a:lstStyle/>
                    <a:p>
                      <a:r>
                        <a:rPr lang="en-US" sz="1800" b="0" kern="1200" dirty="0">
                          <a:solidFill>
                            <a:schemeClr val="tx1"/>
                          </a:solidFill>
                          <a:effectLst/>
                          <a:latin typeface="+mn-lt"/>
                          <a:ea typeface="+mn-ea"/>
                          <a:cs typeface="+mn-cs"/>
                        </a:rPr>
                        <a:t>Used to map a network to a specific network adapter or network </a:t>
                      </a:r>
                    </a:p>
                    <a:p>
                      <a:r>
                        <a:rPr lang="en-US" sz="1800" b="0" kern="1200" dirty="0">
                          <a:solidFill>
                            <a:schemeClr val="tx1"/>
                          </a:solidFill>
                          <a:effectLst/>
                          <a:latin typeface="+mn-lt"/>
                          <a:ea typeface="+mn-ea"/>
                          <a:cs typeface="+mn-cs"/>
                        </a:rPr>
                        <a:t>adapter team. Provides external access outside of the host machine.</a:t>
                      </a:r>
                    </a:p>
                  </a:txBody>
                  <a:tcPr marL="137160" marR="137160" marT="137160" marB="137160" anchor="ctr"/>
                </a:tc>
                <a:extLst>
                  <a:ext uri="{0D108BD9-81ED-4DB2-BD59-A6C34878D82A}">
                    <a16:rowId xmlns:a16="http://schemas.microsoft.com/office/drawing/2014/main" val="3614321566"/>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Internal</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Used to communicate between the virtual machines on a host server and to communicate between the virtual machines and the host itself</a:t>
                      </a:r>
                    </a:p>
                  </a:txBody>
                  <a:tcPr marL="137160" marR="137160" marT="137160" marB="137160" anchor="ctr"/>
                </a:tc>
                <a:extLst>
                  <a:ext uri="{0D108BD9-81ED-4DB2-BD59-A6C34878D82A}">
                    <a16:rowId xmlns:a16="http://schemas.microsoft.com/office/drawing/2014/main" val="3769821644"/>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Private</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Used to only communicate between virtual machines on a Hyper-V host </a:t>
                      </a:r>
                    </a:p>
                  </a:txBody>
                  <a:tcPr marL="137160" marR="137160" marT="137160" marB="137160" anchor="ctr"/>
                </a:tc>
                <a:extLst>
                  <a:ext uri="{0D108BD9-81ED-4DB2-BD59-A6C34878D82A}">
                    <a16:rowId xmlns:a16="http://schemas.microsoft.com/office/drawing/2014/main" val="1493476776"/>
                  </a:ext>
                </a:extLst>
              </a:tr>
            </a:tbl>
          </a:graphicData>
        </a:graphic>
      </p:graphicFrame>
      <p:sp>
        <p:nvSpPr>
          <p:cNvPr id="4" name="Text Placeholder 2">
            <a:extLst>
              <a:ext uri="{FF2B5EF4-FFF2-40B4-BE49-F238E27FC236}">
                <a16:creationId xmlns:a16="http://schemas.microsoft.com/office/drawing/2014/main" id="{BF439AFE-51C6-4994-8B2A-EE21DCC36684}"/>
              </a:ext>
            </a:extLst>
          </p:cNvPr>
          <p:cNvSpPr txBox="1">
            <a:spLocks/>
          </p:cNvSpPr>
          <p:nvPr/>
        </p:nvSpPr>
        <p:spPr>
          <a:xfrm>
            <a:off x="466344" y="1076324"/>
            <a:ext cx="11529378" cy="2420938"/>
          </a:xfrm>
          <a:prstGeom prst="rect">
            <a:avLst/>
          </a:prstGeom>
        </p:spPr>
        <p:txBody>
          <a:bodyPr vert="horz" lIns="0" tIns="0" rIns="91440" bIns="45720" rtlCol="0" anchor="ctr" anchorCtr="0">
            <a:noAutofit/>
          </a:bodyPr>
          <a:lstStyle>
            <a:lvl1pPr marL="0" marR="0" indent="0" algn="ctr"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Hyper-V supports the following virtual network adapter types:</a:t>
            </a:r>
          </a:p>
          <a:p>
            <a:pPr lvl="2"/>
            <a:r>
              <a:rPr lang="en-US" dirty="0"/>
              <a:t>Legacy network adapter</a:t>
            </a:r>
          </a:p>
          <a:p>
            <a:pPr lvl="2"/>
            <a:r>
              <a:rPr lang="en-US" dirty="0"/>
              <a:t>Synthetic network adapter</a:t>
            </a:r>
          </a:p>
          <a:p>
            <a:pPr lvl="1"/>
            <a:endParaRPr lang="en-US" dirty="0"/>
          </a:p>
          <a:p>
            <a:pPr lvl="1"/>
            <a:r>
              <a:rPr lang="en-US" dirty="0"/>
              <a:t>Hyper-V supports three types of virtual switches:</a:t>
            </a:r>
          </a:p>
        </p:txBody>
      </p:sp>
    </p:spTree>
    <p:extLst>
      <p:ext uri="{BB962C8B-B14F-4D97-AF65-F5344CB8AC3E}">
        <p14:creationId xmlns:p14="http://schemas.microsoft.com/office/powerpoint/2010/main" val="14946301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CA8ABD24-B009-4A09-B64A-6B52F899FD1F}"/>
              </a:ext>
            </a:extLst>
          </p:cNvPr>
          <p:cNvSpPr>
            <a:spLocks noGrp="1"/>
          </p:cNvSpPr>
          <p:nvPr>
            <p:ph type="title"/>
          </p:nvPr>
        </p:nvSpPr>
        <p:spPr>
          <a:xfrm>
            <a:off x="465138" y="479534"/>
            <a:ext cx="11530584" cy="411480"/>
          </a:xfrm>
        </p:spPr>
        <p:txBody>
          <a:bodyPr/>
          <a:lstStyle/>
          <a:p>
            <a:r>
              <a:rPr lang="en-US" dirty="0"/>
              <a:t>Networking features for Hyper-V (1 of 2)</a:t>
            </a:r>
          </a:p>
        </p:txBody>
      </p:sp>
      <p:grpSp>
        <p:nvGrpSpPr>
          <p:cNvPr id="6" name="Group 5" descr="Graphic depicting the networking features for Hyper-V">
            <a:extLst>
              <a:ext uri="{FF2B5EF4-FFF2-40B4-BE49-F238E27FC236}">
                <a16:creationId xmlns:a16="http://schemas.microsoft.com/office/drawing/2014/main" id="{3C1C5B6B-1003-4E48-8F9E-3CFC6BD993B9}"/>
              </a:ext>
            </a:extLst>
          </p:cNvPr>
          <p:cNvGrpSpPr/>
          <p:nvPr/>
        </p:nvGrpSpPr>
        <p:grpSpPr>
          <a:xfrm>
            <a:off x="2555113" y="1133101"/>
            <a:ext cx="7326247" cy="5789615"/>
            <a:chOff x="2555113" y="1133101"/>
            <a:chExt cx="7326247" cy="5789615"/>
          </a:xfrm>
        </p:grpSpPr>
        <p:grpSp>
          <p:nvGrpSpPr>
            <p:cNvPr id="3" name="Group 2" descr="Graphic depicting the networking features for Hyper-V">
              <a:extLst>
                <a:ext uri="{FF2B5EF4-FFF2-40B4-BE49-F238E27FC236}">
                  <a16:creationId xmlns:a16="http://schemas.microsoft.com/office/drawing/2014/main" id="{327026E5-7B5C-4D1B-9E2C-AFA7288011F8}"/>
                </a:ext>
              </a:extLst>
            </p:cNvPr>
            <p:cNvGrpSpPr/>
            <p:nvPr/>
          </p:nvGrpSpPr>
          <p:grpSpPr>
            <a:xfrm>
              <a:off x="2555113" y="1133101"/>
              <a:ext cx="7234646" cy="5789615"/>
              <a:chOff x="2555113" y="1121812"/>
              <a:chExt cx="7234646" cy="5789615"/>
            </a:xfrm>
          </p:grpSpPr>
          <p:sp>
            <p:nvSpPr>
              <p:cNvPr id="17" name="Oval 16">
                <a:extLst>
                  <a:ext uri="{FF2B5EF4-FFF2-40B4-BE49-F238E27FC236}">
                    <a16:creationId xmlns:a16="http://schemas.microsoft.com/office/drawing/2014/main" id="{6C6047A8-3032-4D0C-A9BA-17E022B42F15}"/>
                  </a:ext>
                </a:extLst>
              </p:cNvPr>
              <p:cNvSpPr/>
              <p:nvPr/>
            </p:nvSpPr>
            <p:spPr>
              <a:xfrm>
                <a:off x="5244447" y="3376961"/>
                <a:ext cx="1884916" cy="1427166"/>
              </a:xfrm>
              <a:prstGeom prst="ellipse">
                <a:avLst/>
              </a:prstGeom>
              <a:solidFill>
                <a:schemeClr val="accent2"/>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 </a:t>
                </a:r>
              </a:p>
            </p:txBody>
          </p:sp>
          <p:sp>
            <p:nvSpPr>
              <p:cNvPr id="18" name="Oval 17">
                <a:extLst>
                  <a:ext uri="{FF2B5EF4-FFF2-40B4-BE49-F238E27FC236}">
                    <a16:creationId xmlns:a16="http://schemas.microsoft.com/office/drawing/2014/main" id="{0317E577-06D5-4378-B87F-11F8CB57D77C}"/>
                  </a:ext>
                </a:extLst>
              </p:cNvPr>
              <p:cNvSpPr/>
              <p:nvPr/>
            </p:nvSpPr>
            <p:spPr>
              <a:xfrm>
                <a:off x="4031138" y="1282690"/>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19" name="Oval 18">
                <a:extLst>
                  <a:ext uri="{FF2B5EF4-FFF2-40B4-BE49-F238E27FC236}">
                    <a16:creationId xmlns:a16="http://schemas.microsoft.com/office/drawing/2014/main" id="{52066F3D-75C7-4D59-BD80-76891FFD65BA}"/>
                  </a:ext>
                </a:extLst>
              </p:cNvPr>
              <p:cNvSpPr/>
              <p:nvPr/>
            </p:nvSpPr>
            <p:spPr>
              <a:xfrm>
                <a:off x="2794288" y="2475252"/>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0" name="Oval 19">
                <a:extLst>
                  <a:ext uri="{FF2B5EF4-FFF2-40B4-BE49-F238E27FC236}">
                    <a16:creationId xmlns:a16="http://schemas.microsoft.com/office/drawing/2014/main" id="{D9668222-6636-465F-A2CA-52E26CCA1FC2}"/>
                  </a:ext>
                </a:extLst>
              </p:cNvPr>
              <p:cNvSpPr/>
              <p:nvPr/>
            </p:nvSpPr>
            <p:spPr>
              <a:xfrm>
                <a:off x="2555113" y="3976019"/>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1" name="Oval 20">
                <a:extLst>
                  <a:ext uri="{FF2B5EF4-FFF2-40B4-BE49-F238E27FC236}">
                    <a16:creationId xmlns:a16="http://schemas.microsoft.com/office/drawing/2014/main" id="{5AD6EBB7-6D2C-4230-A5B6-99FDE230422E}"/>
                  </a:ext>
                </a:extLst>
              </p:cNvPr>
              <p:cNvSpPr/>
              <p:nvPr/>
            </p:nvSpPr>
            <p:spPr>
              <a:xfrm>
                <a:off x="3572931" y="5268481"/>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2" name="Oval 21">
                <a:extLst>
                  <a:ext uri="{FF2B5EF4-FFF2-40B4-BE49-F238E27FC236}">
                    <a16:creationId xmlns:a16="http://schemas.microsoft.com/office/drawing/2014/main" id="{33295F4D-4D1F-4AD5-A358-30B5882A0A02}"/>
                  </a:ext>
                </a:extLst>
              </p:cNvPr>
              <p:cNvSpPr/>
              <p:nvPr/>
            </p:nvSpPr>
            <p:spPr>
              <a:xfrm>
                <a:off x="5508782" y="5484261"/>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3" name="Oval 22">
                <a:extLst>
                  <a:ext uri="{FF2B5EF4-FFF2-40B4-BE49-F238E27FC236}">
                    <a16:creationId xmlns:a16="http://schemas.microsoft.com/office/drawing/2014/main" id="{66763237-37FF-43F3-815C-697EBE3EF1B8}"/>
                  </a:ext>
                </a:extLst>
              </p:cNvPr>
              <p:cNvSpPr/>
              <p:nvPr/>
            </p:nvSpPr>
            <p:spPr>
              <a:xfrm>
                <a:off x="7338618" y="4981107"/>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4" name="Oval 23">
                <a:extLst>
                  <a:ext uri="{FF2B5EF4-FFF2-40B4-BE49-F238E27FC236}">
                    <a16:creationId xmlns:a16="http://schemas.microsoft.com/office/drawing/2014/main" id="{0E611662-91DB-4752-B50B-BC44FF140967}"/>
                  </a:ext>
                </a:extLst>
              </p:cNvPr>
              <p:cNvSpPr/>
              <p:nvPr/>
            </p:nvSpPr>
            <p:spPr>
              <a:xfrm>
                <a:off x="7904843" y="3578984"/>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5" name="Oval 24">
                <a:extLst>
                  <a:ext uri="{FF2B5EF4-FFF2-40B4-BE49-F238E27FC236}">
                    <a16:creationId xmlns:a16="http://schemas.microsoft.com/office/drawing/2014/main" id="{CA5D283D-B79D-48C5-9B71-719328F8AE51}"/>
                  </a:ext>
                </a:extLst>
              </p:cNvPr>
              <p:cNvSpPr/>
              <p:nvPr/>
            </p:nvSpPr>
            <p:spPr>
              <a:xfrm>
                <a:off x="7620920" y="2060453"/>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sp>
            <p:nvSpPr>
              <p:cNvPr id="26" name="Oval 25">
                <a:extLst>
                  <a:ext uri="{FF2B5EF4-FFF2-40B4-BE49-F238E27FC236}">
                    <a16:creationId xmlns:a16="http://schemas.microsoft.com/office/drawing/2014/main" id="{3A105CDD-E2A4-4080-86F3-F91884A38BDE}"/>
                  </a:ext>
                </a:extLst>
              </p:cNvPr>
              <p:cNvSpPr/>
              <p:nvPr/>
            </p:nvSpPr>
            <p:spPr>
              <a:xfrm>
                <a:off x="6008630" y="1121812"/>
                <a:ext cx="1884916" cy="1427166"/>
              </a:xfrm>
              <a:prstGeom prst="ellipse">
                <a:avLst/>
              </a:prstGeom>
              <a:solidFill>
                <a:schemeClr val="accent1"/>
              </a:solidFill>
              <a:ln w="25400">
                <a:solidFill>
                  <a:schemeClr val="tx1"/>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 </a:t>
                </a:r>
              </a:p>
            </p:txBody>
          </p:sp>
        </p:grpSp>
        <p:sp>
          <p:nvSpPr>
            <p:cNvPr id="36" name="TextBox 35">
              <a:extLst>
                <a:ext uri="{FF2B5EF4-FFF2-40B4-BE49-F238E27FC236}">
                  <a16:creationId xmlns:a16="http://schemas.microsoft.com/office/drawing/2014/main" id="{50DC18A1-253C-4929-8D63-389C155CD314}"/>
                </a:ext>
                <a:ext uri="{C183D7F6-B498-43B3-948B-1728B52AA6E4}">
                  <adec:decorative xmlns:adec="http://schemas.microsoft.com/office/drawing/2017/decorative" val="0"/>
                </a:ext>
              </a:extLst>
            </p:cNvPr>
            <p:cNvSpPr txBox="1"/>
            <p:nvPr/>
          </p:nvSpPr>
          <p:spPr>
            <a:xfrm>
              <a:off x="5401113" y="3646280"/>
              <a:ext cx="1571584" cy="707886"/>
            </a:xfrm>
            <a:prstGeom prst="rect">
              <a:avLst/>
            </a:prstGeom>
            <a:noFill/>
          </p:spPr>
          <p:txBody>
            <a:bodyPr wrap="none" rtlCol="0">
              <a:spAutoFit/>
            </a:bodyPr>
            <a:lstStyle/>
            <a:p>
              <a:pPr lvl="0" algn="ctr" fontAlgn="base">
                <a:spcBef>
                  <a:spcPct val="0"/>
                </a:spcBef>
                <a:spcAft>
                  <a:spcPct val="0"/>
                </a:spcAft>
              </a:pPr>
              <a:r>
                <a:rPr lang="en-US" sz="2000" b="1" dirty="0">
                  <a:solidFill>
                    <a:schemeClr val="bg1"/>
                  </a:solidFill>
                  <a:latin typeface="Segoe UI" pitchFamily="34" charset="0"/>
                  <a:ea typeface="Segoe UI" pitchFamily="34" charset="0"/>
                  <a:cs typeface="Segoe UI" pitchFamily="34" charset="0"/>
                </a:rPr>
                <a:t>Hyper-V </a:t>
              </a:r>
            </a:p>
            <a:p>
              <a:pPr lvl="0" algn="ctr" fontAlgn="base">
                <a:spcBef>
                  <a:spcPct val="0"/>
                </a:spcBef>
                <a:spcAft>
                  <a:spcPct val="0"/>
                </a:spcAft>
              </a:pPr>
              <a:r>
                <a:rPr lang="en-US" sz="2000" b="1" dirty="0">
                  <a:solidFill>
                    <a:schemeClr val="bg1"/>
                  </a:solidFill>
                  <a:latin typeface="Segoe UI" pitchFamily="34" charset="0"/>
                  <a:ea typeface="Segoe UI" pitchFamily="34" charset="0"/>
                  <a:cs typeface="Segoe UI" pitchFamily="34" charset="0"/>
                </a:rPr>
                <a:t>networking</a:t>
              </a:r>
              <a:endParaRPr lang="en-IN" sz="2000" b="1" dirty="0">
                <a:solidFill>
                  <a:schemeClr val="bg1"/>
                </a:solidFill>
                <a:latin typeface="Segoe UI" pitchFamily="34" charset="0"/>
                <a:ea typeface="Segoe UI" pitchFamily="34" charset="0"/>
                <a:cs typeface="Segoe UI" pitchFamily="34" charset="0"/>
              </a:endParaRPr>
            </a:p>
          </p:txBody>
        </p:sp>
        <p:sp>
          <p:nvSpPr>
            <p:cNvPr id="32" name="TextBox 31">
              <a:extLst>
                <a:ext uri="{FF2B5EF4-FFF2-40B4-BE49-F238E27FC236}">
                  <a16:creationId xmlns:a16="http://schemas.microsoft.com/office/drawing/2014/main" id="{06DF4F41-0ED3-4EC4-8632-337663C89114}"/>
                </a:ext>
                <a:ext uri="{C183D7F6-B498-43B3-948B-1728B52AA6E4}">
                  <adec:decorative xmlns:adec="http://schemas.microsoft.com/office/drawing/2017/decorative" val="0"/>
                </a:ext>
              </a:extLst>
            </p:cNvPr>
            <p:cNvSpPr txBox="1"/>
            <p:nvPr/>
          </p:nvSpPr>
          <p:spPr>
            <a:xfrm>
              <a:off x="5997290" y="1417687"/>
              <a:ext cx="1907595"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NIC </a:t>
              </a:r>
            </a:p>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teaming</a:t>
              </a:r>
              <a:endParaRPr lang="en-IN" sz="2000" b="1" dirty="0">
                <a:solidFill>
                  <a:srgbClr val="000000"/>
                </a:solidFill>
                <a:latin typeface="Segoe UI" pitchFamily="34" charset="0"/>
                <a:ea typeface="Segoe UI" pitchFamily="34" charset="0"/>
                <a:cs typeface="Segoe UI" pitchFamily="34" charset="0"/>
              </a:endParaRPr>
            </a:p>
          </p:txBody>
        </p:sp>
        <p:sp>
          <p:nvSpPr>
            <p:cNvPr id="31" name="TextBox 30">
              <a:extLst>
                <a:ext uri="{FF2B5EF4-FFF2-40B4-BE49-F238E27FC236}">
                  <a16:creationId xmlns:a16="http://schemas.microsoft.com/office/drawing/2014/main" id="{155D4A41-E8DD-4459-A620-34CC291DCBA4}"/>
                </a:ext>
                <a:ext uri="{C183D7F6-B498-43B3-948B-1728B52AA6E4}">
                  <adec:decorative xmlns:adec="http://schemas.microsoft.com/office/drawing/2017/decorative" val="0"/>
                </a:ext>
              </a:extLst>
            </p:cNvPr>
            <p:cNvSpPr txBox="1"/>
            <p:nvPr/>
          </p:nvSpPr>
          <p:spPr>
            <a:xfrm>
              <a:off x="7620920" y="2339523"/>
              <a:ext cx="1879337"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Port mirroring</a:t>
              </a:r>
              <a:endParaRPr lang="en-IN" sz="2000" b="1" dirty="0">
                <a:solidFill>
                  <a:srgbClr val="000000"/>
                </a:solidFill>
                <a:latin typeface="Segoe UI" pitchFamily="34" charset="0"/>
                <a:ea typeface="Segoe UI" pitchFamily="34" charset="0"/>
                <a:cs typeface="Segoe UI" pitchFamily="34" charset="0"/>
              </a:endParaRPr>
            </a:p>
          </p:txBody>
        </p:sp>
        <p:sp>
          <p:nvSpPr>
            <p:cNvPr id="30" name="TextBox 29">
              <a:extLst>
                <a:ext uri="{FF2B5EF4-FFF2-40B4-BE49-F238E27FC236}">
                  <a16:creationId xmlns:a16="http://schemas.microsoft.com/office/drawing/2014/main" id="{CE14FAAD-274C-41D1-B8CC-8A7A9B1002DB}"/>
                </a:ext>
                <a:ext uri="{C183D7F6-B498-43B3-948B-1728B52AA6E4}">
                  <adec:decorative xmlns:adec="http://schemas.microsoft.com/office/drawing/2017/decorative" val="0"/>
                </a:ext>
              </a:extLst>
            </p:cNvPr>
            <p:cNvSpPr txBox="1"/>
            <p:nvPr/>
          </p:nvSpPr>
          <p:spPr>
            <a:xfrm>
              <a:off x="7790068" y="3919586"/>
              <a:ext cx="2091292"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Router </a:t>
              </a:r>
              <a:br>
                <a:rPr lang="en-US" sz="2000" b="1" dirty="0">
                  <a:solidFill>
                    <a:srgbClr val="000000"/>
                  </a:solidFill>
                  <a:latin typeface="Segoe UI" pitchFamily="34" charset="0"/>
                  <a:ea typeface="Segoe UI" pitchFamily="34" charset="0"/>
                  <a:cs typeface="Segoe UI" pitchFamily="34" charset="0"/>
                </a:rPr>
              </a:br>
              <a:r>
                <a:rPr lang="en-US" sz="2000" b="1" dirty="0">
                  <a:solidFill>
                    <a:srgbClr val="000000"/>
                  </a:solidFill>
                  <a:latin typeface="Segoe UI" pitchFamily="34" charset="0"/>
                  <a:ea typeface="Segoe UI" pitchFamily="34" charset="0"/>
                  <a:cs typeface="Segoe UI" pitchFamily="34" charset="0"/>
                </a:rPr>
                <a:t>guard</a:t>
              </a:r>
              <a:endParaRPr lang="en-IN" sz="2000" b="1" dirty="0">
                <a:solidFill>
                  <a:srgbClr val="000000"/>
                </a:solidFill>
                <a:latin typeface="Segoe UI" pitchFamily="34" charset="0"/>
                <a:ea typeface="Segoe UI" pitchFamily="34" charset="0"/>
                <a:cs typeface="Segoe UI" pitchFamily="34" charset="0"/>
              </a:endParaRPr>
            </a:p>
          </p:txBody>
        </p:sp>
        <p:sp>
          <p:nvSpPr>
            <p:cNvPr id="29" name="TextBox 28">
              <a:extLst>
                <a:ext uri="{FF2B5EF4-FFF2-40B4-BE49-F238E27FC236}">
                  <a16:creationId xmlns:a16="http://schemas.microsoft.com/office/drawing/2014/main" id="{9561423A-A4B5-4EFE-AF37-DEAE0F24620F}"/>
                </a:ext>
                <a:ext uri="{C183D7F6-B498-43B3-948B-1728B52AA6E4}">
                  <adec:decorative xmlns:adec="http://schemas.microsoft.com/office/drawing/2017/decorative" val="0"/>
                </a:ext>
              </a:extLst>
            </p:cNvPr>
            <p:cNvSpPr txBox="1"/>
            <p:nvPr/>
          </p:nvSpPr>
          <p:spPr>
            <a:xfrm>
              <a:off x="7235429" y="5474958"/>
              <a:ext cx="2091292"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DHCP guard</a:t>
              </a:r>
              <a:endParaRPr lang="en-IN" sz="2000" b="1" dirty="0">
                <a:solidFill>
                  <a:srgbClr val="000000"/>
                </a:solidFill>
                <a:latin typeface="Segoe UI" pitchFamily="34" charset="0"/>
                <a:ea typeface="Segoe UI" pitchFamily="34" charset="0"/>
                <a:cs typeface="Segoe UI" pitchFamily="34" charset="0"/>
              </a:endParaRPr>
            </a:p>
          </p:txBody>
        </p:sp>
        <p:sp>
          <p:nvSpPr>
            <p:cNvPr id="28" name="TextBox 27">
              <a:extLst>
                <a:ext uri="{FF2B5EF4-FFF2-40B4-BE49-F238E27FC236}">
                  <a16:creationId xmlns:a16="http://schemas.microsoft.com/office/drawing/2014/main" id="{CAB7E214-CA45-4423-80B0-A902B3C90F5F}"/>
                </a:ext>
                <a:ext uri="{C183D7F6-B498-43B3-948B-1728B52AA6E4}">
                  <adec:decorative xmlns:adec="http://schemas.microsoft.com/office/drawing/2017/decorative" val="0"/>
                </a:ext>
              </a:extLst>
            </p:cNvPr>
            <p:cNvSpPr txBox="1"/>
            <p:nvPr/>
          </p:nvSpPr>
          <p:spPr>
            <a:xfrm>
              <a:off x="5405593" y="5897358"/>
              <a:ext cx="2091292"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Bandwidth management</a:t>
              </a:r>
              <a:endParaRPr lang="en-IN" sz="2000" b="1" dirty="0">
                <a:solidFill>
                  <a:srgbClr val="000000"/>
                </a:solidFill>
                <a:latin typeface="Segoe UI" pitchFamily="34" charset="0"/>
                <a:ea typeface="Segoe UI" pitchFamily="34" charset="0"/>
                <a:cs typeface="Segoe UI" pitchFamily="34" charset="0"/>
              </a:endParaRPr>
            </a:p>
          </p:txBody>
        </p:sp>
        <p:sp>
          <p:nvSpPr>
            <p:cNvPr id="27" name="TextBox 26">
              <a:extLst>
                <a:ext uri="{FF2B5EF4-FFF2-40B4-BE49-F238E27FC236}">
                  <a16:creationId xmlns:a16="http://schemas.microsoft.com/office/drawing/2014/main" id="{A56B77DD-BC53-491E-9DB8-CCA6AE4C96B1}"/>
                </a:ext>
                <a:ext uri="{C183D7F6-B498-43B3-948B-1728B52AA6E4}">
                  <adec:decorative xmlns:adec="http://schemas.microsoft.com/office/drawing/2017/decorative" val="0"/>
                </a:ext>
              </a:extLst>
            </p:cNvPr>
            <p:cNvSpPr txBox="1"/>
            <p:nvPr/>
          </p:nvSpPr>
          <p:spPr>
            <a:xfrm>
              <a:off x="3469742" y="5605378"/>
              <a:ext cx="2091292"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Network </a:t>
              </a:r>
            </a:p>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virtualization</a:t>
              </a:r>
              <a:endParaRPr lang="en-IN" sz="2000" b="1" dirty="0">
                <a:solidFill>
                  <a:srgbClr val="000000"/>
                </a:solidFill>
                <a:latin typeface="Segoe UI" pitchFamily="34" charset="0"/>
                <a:ea typeface="Segoe UI" pitchFamily="34" charset="0"/>
                <a:cs typeface="Segoe UI" pitchFamily="34" charset="0"/>
              </a:endParaRPr>
            </a:p>
          </p:txBody>
        </p:sp>
        <p:sp>
          <p:nvSpPr>
            <p:cNvPr id="35" name="TextBox 34">
              <a:extLst>
                <a:ext uri="{FF2B5EF4-FFF2-40B4-BE49-F238E27FC236}">
                  <a16:creationId xmlns:a16="http://schemas.microsoft.com/office/drawing/2014/main" id="{25836C66-44A0-47C2-9776-890BE0149C20}"/>
                </a:ext>
                <a:ext uri="{C183D7F6-B498-43B3-948B-1728B52AA6E4}">
                  <adec:decorative xmlns:adec="http://schemas.microsoft.com/office/drawing/2017/decorative" val="0"/>
                </a:ext>
              </a:extLst>
            </p:cNvPr>
            <p:cNvSpPr txBox="1"/>
            <p:nvPr/>
          </p:nvSpPr>
          <p:spPr>
            <a:xfrm>
              <a:off x="2861706" y="4427417"/>
              <a:ext cx="1271730"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SR-IOV</a:t>
              </a:r>
              <a:endParaRPr lang="en-IN" sz="2000" b="1" dirty="0">
                <a:solidFill>
                  <a:srgbClr val="000000"/>
                </a:solidFill>
                <a:latin typeface="Segoe UI" pitchFamily="34" charset="0"/>
                <a:ea typeface="Segoe UI" pitchFamily="34" charset="0"/>
                <a:cs typeface="Segoe UI" pitchFamily="34" charset="0"/>
              </a:endParaRPr>
            </a:p>
          </p:txBody>
        </p:sp>
        <p:sp>
          <p:nvSpPr>
            <p:cNvPr id="34" name="TextBox 33">
              <a:extLst>
                <a:ext uri="{FF2B5EF4-FFF2-40B4-BE49-F238E27FC236}">
                  <a16:creationId xmlns:a16="http://schemas.microsoft.com/office/drawing/2014/main" id="{F143E035-0367-44D8-B7D0-05F5BD4D83E9}"/>
                </a:ext>
                <a:ext uri="{C183D7F6-B498-43B3-948B-1728B52AA6E4}">
                  <adec:decorative xmlns:adec="http://schemas.microsoft.com/office/drawing/2017/decorative" val="0"/>
                </a:ext>
              </a:extLst>
            </p:cNvPr>
            <p:cNvSpPr txBox="1"/>
            <p:nvPr/>
          </p:nvSpPr>
          <p:spPr>
            <a:xfrm>
              <a:off x="2910121" y="2861932"/>
              <a:ext cx="1653250" cy="707886"/>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IPsec task offloading</a:t>
              </a:r>
              <a:endParaRPr lang="en-IN" sz="2000" b="1" dirty="0">
                <a:solidFill>
                  <a:srgbClr val="000000"/>
                </a:solidFill>
                <a:latin typeface="Segoe UI" pitchFamily="34" charset="0"/>
                <a:ea typeface="Segoe UI" pitchFamily="34" charset="0"/>
                <a:cs typeface="Segoe UI" pitchFamily="34" charset="0"/>
              </a:endParaRPr>
            </a:p>
          </p:txBody>
        </p:sp>
        <p:sp>
          <p:nvSpPr>
            <p:cNvPr id="33" name="TextBox 32">
              <a:extLst>
                <a:ext uri="{FF2B5EF4-FFF2-40B4-BE49-F238E27FC236}">
                  <a16:creationId xmlns:a16="http://schemas.microsoft.com/office/drawing/2014/main" id="{035F5131-964D-421F-8900-3A20C21F80DB}"/>
                </a:ext>
                <a:ext uri="{C183D7F6-B498-43B3-948B-1728B52AA6E4}">
                  <adec:decorative xmlns:adec="http://schemas.microsoft.com/office/drawing/2017/decorative" val="0"/>
                </a:ext>
              </a:extLst>
            </p:cNvPr>
            <p:cNvSpPr txBox="1"/>
            <p:nvPr/>
          </p:nvSpPr>
          <p:spPr>
            <a:xfrm>
              <a:off x="4267078" y="1819306"/>
              <a:ext cx="1413033" cy="400110"/>
            </a:xfrm>
            <a:prstGeom prst="rect">
              <a:avLst/>
            </a:prstGeom>
            <a:noFill/>
          </p:spPr>
          <p:txBody>
            <a:bodyPr wrap="square" rtlCol="0">
              <a:spAutoFit/>
            </a:bodyPr>
            <a:lstStyle/>
            <a:p>
              <a:pPr lvl="0" algn="ctr" fontAlgn="base">
                <a:spcBef>
                  <a:spcPct val="0"/>
                </a:spcBef>
                <a:spcAft>
                  <a:spcPct val="0"/>
                </a:spcAft>
              </a:pPr>
              <a:r>
                <a:rPr lang="en-US" sz="2000" b="1" dirty="0">
                  <a:solidFill>
                    <a:srgbClr val="000000"/>
                  </a:solidFill>
                  <a:latin typeface="Segoe UI" pitchFamily="34" charset="0"/>
                  <a:ea typeface="Segoe UI" pitchFamily="34" charset="0"/>
                  <a:cs typeface="Segoe UI" pitchFamily="34" charset="0"/>
                </a:rPr>
                <a:t>VMQ</a:t>
              </a:r>
              <a:endParaRPr lang="en-IN" sz="2000" b="1" dirty="0">
                <a:solidFill>
                  <a:srgbClr val="000000"/>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5900707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60C1CF0-38BA-4BC2-AAC5-804E87C22BAE}"/>
              </a:ext>
            </a:extLst>
          </p:cNvPr>
          <p:cNvSpPr>
            <a:spLocks noGrp="1"/>
          </p:cNvSpPr>
          <p:nvPr>
            <p:ph type="title"/>
          </p:nvPr>
        </p:nvSpPr>
        <p:spPr>
          <a:xfrm>
            <a:off x="465138" y="567457"/>
            <a:ext cx="11530584" cy="411480"/>
          </a:xfrm>
        </p:spPr>
        <p:txBody>
          <a:bodyPr/>
          <a:lstStyle/>
          <a:p>
            <a:r>
              <a:rPr lang="en-US" dirty="0"/>
              <a:t>Networking features for Hyper-V (2 of 2)</a:t>
            </a:r>
          </a:p>
        </p:txBody>
      </p:sp>
      <p:grpSp>
        <p:nvGrpSpPr>
          <p:cNvPr id="5" name="Group 4" descr="Graphic representing the networking features of Hyper-V&#10;">
            <a:extLst>
              <a:ext uri="{FF2B5EF4-FFF2-40B4-BE49-F238E27FC236}">
                <a16:creationId xmlns:a16="http://schemas.microsoft.com/office/drawing/2014/main" id="{168814AB-120C-4022-883B-C35FDB9A6E5C}"/>
              </a:ext>
            </a:extLst>
          </p:cNvPr>
          <p:cNvGrpSpPr/>
          <p:nvPr/>
        </p:nvGrpSpPr>
        <p:grpSpPr>
          <a:xfrm>
            <a:off x="3046583" y="1232183"/>
            <a:ext cx="5893896" cy="4530157"/>
            <a:chOff x="3046583" y="1232183"/>
            <a:chExt cx="5893896" cy="4530157"/>
          </a:xfrm>
        </p:grpSpPr>
        <p:grpSp>
          <p:nvGrpSpPr>
            <p:cNvPr id="22" name="Group 21" descr="Graphic representing the networking features of Hyper-V&#10;">
              <a:extLst>
                <a:ext uri="{FF2B5EF4-FFF2-40B4-BE49-F238E27FC236}">
                  <a16:creationId xmlns:a16="http://schemas.microsoft.com/office/drawing/2014/main" id="{61C662E3-6687-4A88-9447-1C09FC315621}"/>
                </a:ext>
              </a:extLst>
            </p:cNvPr>
            <p:cNvGrpSpPr/>
            <p:nvPr/>
          </p:nvGrpSpPr>
          <p:grpSpPr>
            <a:xfrm>
              <a:off x="3102958" y="1232183"/>
              <a:ext cx="5837521" cy="4530157"/>
              <a:chOff x="2241034" y="1145835"/>
              <a:chExt cx="5837521" cy="4530157"/>
            </a:xfrm>
          </p:grpSpPr>
          <p:sp>
            <p:nvSpPr>
              <p:cNvPr id="40" name="Oval 39">
                <a:extLst>
                  <a:ext uri="{FF2B5EF4-FFF2-40B4-BE49-F238E27FC236}">
                    <a16:creationId xmlns:a16="http://schemas.microsoft.com/office/drawing/2014/main" id="{E0F66D18-3384-44F9-94F5-FA0E3FA45903}"/>
                  </a:ext>
                  <a:ext uri="{C183D7F6-B498-43B3-948B-1728B52AA6E4}">
                    <adec:decorative xmlns:adec="http://schemas.microsoft.com/office/drawing/2017/decorative" val="0"/>
                  </a:ext>
                </a:extLst>
              </p:cNvPr>
              <p:cNvSpPr/>
              <p:nvPr/>
            </p:nvSpPr>
            <p:spPr>
              <a:xfrm>
                <a:off x="2383785" y="4200991"/>
                <a:ext cx="1848125" cy="1399309"/>
              </a:xfrm>
              <a:prstGeom prst="ellipse">
                <a:avLst/>
              </a:prstGeom>
              <a:solidFill>
                <a:schemeClr val="accent1"/>
              </a:solidFill>
              <a:ln w="254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FFFFFF"/>
                    </a:solidFill>
                  </a:rPr>
                  <a:t> </a:t>
                </a:r>
              </a:p>
            </p:txBody>
          </p:sp>
          <p:sp>
            <p:nvSpPr>
              <p:cNvPr id="37" name="Oval 36">
                <a:extLst>
                  <a:ext uri="{FF2B5EF4-FFF2-40B4-BE49-F238E27FC236}">
                    <a16:creationId xmlns:a16="http://schemas.microsoft.com/office/drawing/2014/main" id="{4BF9A414-965C-4A81-8E17-CAF6C2555972}"/>
                  </a:ext>
                </a:extLst>
              </p:cNvPr>
              <p:cNvSpPr/>
              <p:nvPr/>
            </p:nvSpPr>
            <p:spPr>
              <a:xfrm>
                <a:off x="4177035" y="2935533"/>
                <a:ext cx="1848125" cy="1399309"/>
              </a:xfrm>
              <a:prstGeom prst="ellipse">
                <a:avLst/>
              </a:prstGeom>
              <a:solidFill>
                <a:schemeClr val="accent2"/>
              </a:solidFill>
              <a:ln w="254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FFFFFF"/>
                    </a:solidFill>
                  </a:rPr>
                  <a:t> </a:t>
                </a:r>
              </a:p>
            </p:txBody>
          </p:sp>
          <p:sp>
            <p:nvSpPr>
              <p:cNvPr id="38" name="Oval 37">
                <a:extLst>
                  <a:ext uri="{FF2B5EF4-FFF2-40B4-BE49-F238E27FC236}">
                    <a16:creationId xmlns:a16="http://schemas.microsoft.com/office/drawing/2014/main" id="{E1C6A632-4077-4812-A5B5-421652073B77}"/>
                  </a:ext>
                </a:extLst>
              </p:cNvPr>
              <p:cNvSpPr/>
              <p:nvPr/>
            </p:nvSpPr>
            <p:spPr>
              <a:xfrm>
                <a:off x="2241034" y="2336357"/>
                <a:ext cx="1848125" cy="1399309"/>
              </a:xfrm>
              <a:prstGeom prst="ellipse">
                <a:avLst/>
              </a:prstGeom>
              <a:solidFill>
                <a:schemeClr val="accent1"/>
              </a:solidFill>
              <a:ln w="254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FFFFFF"/>
                    </a:solidFill>
                  </a:rPr>
                  <a:t> </a:t>
                </a:r>
              </a:p>
            </p:txBody>
          </p:sp>
          <p:sp>
            <p:nvSpPr>
              <p:cNvPr id="41" name="Oval 40">
                <a:extLst>
                  <a:ext uri="{FF2B5EF4-FFF2-40B4-BE49-F238E27FC236}">
                    <a16:creationId xmlns:a16="http://schemas.microsoft.com/office/drawing/2014/main" id="{5F799D04-9C47-4920-A387-5BA3E3D20C81}"/>
                  </a:ext>
                </a:extLst>
              </p:cNvPr>
              <p:cNvSpPr/>
              <p:nvPr/>
            </p:nvSpPr>
            <p:spPr>
              <a:xfrm>
                <a:off x="6230430" y="2579888"/>
                <a:ext cx="1848125" cy="1399309"/>
              </a:xfrm>
              <a:prstGeom prst="ellipse">
                <a:avLst/>
              </a:prstGeom>
              <a:solidFill>
                <a:schemeClr val="accent1"/>
              </a:solidFill>
              <a:ln w="254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FFFFFF"/>
                    </a:solidFill>
                  </a:rPr>
                  <a:t> </a:t>
                </a:r>
              </a:p>
            </p:txBody>
          </p:sp>
          <p:sp>
            <p:nvSpPr>
              <p:cNvPr id="42" name="Oval 41">
                <a:extLst>
                  <a:ext uri="{FF2B5EF4-FFF2-40B4-BE49-F238E27FC236}">
                    <a16:creationId xmlns:a16="http://schemas.microsoft.com/office/drawing/2014/main" id="{67C134AC-25A3-4ADF-AEF5-8D431CB9F57D}"/>
                  </a:ext>
                </a:extLst>
              </p:cNvPr>
              <p:cNvSpPr/>
              <p:nvPr/>
            </p:nvSpPr>
            <p:spPr>
              <a:xfrm>
                <a:off x="4306798" y="1145835"/>
                <a:ext cx="1848125" cy="1427379"/>
              </a:xfrm>
              <a:prstGeom prst="ellipse">
                <a:avLst/>
              </a:prstGeom>
              <a:solidFill>
                <a:schemeClr val="accent1"/>
              </a:solidFill>
              <a:ln w="2540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solidFill>
                      <a:srgbClr val="FFFFFF"/>
                    </a:solidFill>
                  </a:rPr>
                  <a:t> </a:t>
                </a:r>
              </a:p>
            </p:txBody>
          </p:sp>
          <p:sp>
            <p:nvSpPr>
              <p:cNvPr id="15" name="Oval 14">
                <a:extLst>
                  <a:ext uri="{FF2B5EF4-FFF2-40B4-BE49-F238E27FC236}">
                    <a16:creationId xmlns:a16="http://schemas.microsoft.com/office/drawing/2014/main" id="{DF0C03AD-F097-415B-B598-F29C6C0582AB}"/>
                  </a:ext>
                  <a:ext uri="{C183D7F6-B498-43B3-948B-1728B52AA6E4}">
                    <adec:decorative xmlns:adec="http://schemas.microsoft.com/office/drawing/2017/decorative" val="1"/>
                  </a:ext>
                </a:extLst>
              </p:cNvPr>
              <p:cNvSpPr/>
              <p:nvPr/>
            </p:nvSpPr>
            <p:spPr bwMode="auto">
              <a:xfrm>
                <a:off x="6108507" y="4276682"/>
                <a:ext cx="1811845" cy="1399310"/>
              </a:xfrm>
              <a:prstGeom prst="ellipse">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3" name="TextBox 22">
              <a:extLst>
                <a:ext uri="{FF2B5EF4-FFF2-40B4-BE49-F238E27FC236}">
                  <a16:creationId xmlns:a16="http://schemas.microsoft.com/office/drawing/2014/main" id="{3F268007-417C-402E-8BEC-23352C2748AF}"/>
                </a:ext>
              </a:extLst>
            </p:cNvPr>
            <p:cNvSpPr txBox="1"/>
            <p:nvPr/>
          </p:nvSpPr>
          <p:spPr>
            <a:xfrm>
              <a:off x="4870236" y="3270964"/>
              <a:ext cx="2185570" cy="849463"/>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solidFill>
                    <a:schemeClr val="bg1"/>
                  </a:solidFill>
                </a:rPr>
                <a:t>Hyper-V networking</a:t>
              </a:r>
            </a:p>
          </p:txBody>
        </p:sp>
        <p:sp>
          <p:nvSpPr>
            <p:cNvPr id="24" name="TextBox 23">
              <a:extLst>
                <a:ext uri="{FF2B5EF4-FFF2-40B4-BE49-F238E27FC236}">
                  <a16:creationId xmlns:a16="http://schemas.microsoft.com/office/drawing/2014/main" id="{0B4C9952-05AB-42B2-86D1-F18CEBF893A7}"/>
                </a:ext>
              </a:extLst>
            </p:cNvPr>
            <p:cNvSpPr txBox="1"/>
            <p:nvPr/>
          </p:nvSpPr>
          <p:spPr>
            <a:xfrm>
              <a:off x="5402298" y="1672622"/>
              <a:ext cx="138097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SET</a:t>
              </a:r>
            </a:p>
          </p:txBody>
        </p:sp>
        <p:sp>
          <p:nvSpPr>
            <p:cNvPr id="25" name="TextBox 24">
              <a:extLst>
                <a:ext uri="{FF2B5EF4-FFF2-40B4-BE49-F238E27FC236}">
                  <a16:creationId xmlns:a16="http://schemas.microsoft.com/office/drawing/2014/main" id="{76F62480-6EE0-41C7-B530-A28B54354521}"/>
                </a:ext>
              </a:extLst>
            </p:cNvPr>
            <p:cNvSpPr txBox="1"/>
            <p:nvPr/>
          </p:nvSpPr>
          <p:spPr>
            <a:xfrm>
              <a:off x="7199412" y="3021881"/>
              <a:ext cx="161393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VMMQ</a:t>
              </a:r>
            </a:p>
          </p:txBody>
        </p:sp>
        <p:sp>
          <p:nvSpPr>
            <p:cNvPr id="26" name="TextBox 25">
              <a:extLst>
                <a:ext uri="{FF2B5EF4-FFF2-40B4-BE49-F238E27FC236}">
                  <a16:creationId xmlns:a16="http://schemas.microsoft.com/office/drawing/2014/main" id="{47DC92D6-1B07-4FF4-BD08-7D50E3145328}"/>
                </a:ext>
              </a:extLst>
            </p:cNvPr>
            <p:cNvSpPr txBox="1"/>
            <p:nvPr/>
          </p:nvSpPr>
          <p:spPr>
            <a:xfrm>
              <a:off x="7177653" y="4566583"/>
              <a:ext cx="1397400" cy="1126462"/>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NAT Virtual switch</a:t>
              </a:r>
            </a:p>
          </p:txBody>
        </p:sp>
        <p:sp>
          <p:nvSpPr>
            <p:cNvPr id="27" name="TextBox 26">
              <a:extLst>
                <a:ext uri="{FF2B5EF4-FFF2-40B4-BE49-F238E27FC236}">
                  <a16:creationId xmlns:a16="http://schemas.microsoft.com/office/drawing/2014/main" id="{1AEE181E-1A25-47A9-A6E7-88C1EC16E44D}"/>
                </a:ext>
              </a:extLst>
            </p:cNvPr>
            <p:cNvSpPr txBox="1"/>
            <p:nvPr/>
          </p:nvSpPr>
          <p:spPr>
            <a:xfrm>
              <a:off x="3046583" y="4456208"/>
              <a:ext cx="2246376" cy="1126462"/>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Converged network adapters</a:t>
              </a:r>
            </a:p>
          </p:txBody>
        </p:sp>
        <p:sp>
          <p:nvSpPr>
            <p:cNvPr id="28" name="TextBox 27">
              <a:extLst>
                <a:ext uri="{FF2B5EF4-FFF2-40B4-BE49-F238E27FC236}">
                  <a16:creationId xmlns:a16="http://schemas.microsoft.com/office/drawing/2014/main" id="{1E7E2176-DB9A-4300-8367-A0AA59EB0849}"/>
                </a:ext>
              </a:extLst>
            </p:cNvPr>
            <p:cNvSpPr txBox="1"/>
            <p:nvPr/>
          </p:nvSpPr>
          <p:spPr>
            <a:xfrm>
              <a:off x="3326284" y="2838894"/>
              <a:ext cx="144505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RDMA</a:t>
              </a:r>
            </a:p>
          </p:txBody>
        </p:sp>
      </p:grpSp>
    </p:spTree>
    <p:extLst>
      <p:ext uri="{BB962C8B-B14F-4D97-AF65-F5344CB8AC3E}">
        <p14:creationId xmlns:p14="http://schemas.microsoft.com/office/powerpoint/2010/main" val="2047102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Manage VM states and checkpoints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971169" y="1463037"/>
            <a:ext cx="4677156" cy="5082223"/>
          </a:xfrm>
        </p:spPr>
        <p:txBody>
          <a:bodyPr>
            <a:normAutofit/>
          </a:bodyPr>
          <a:lstStyle/>
          <a:p>
            <a:pPr lvl="1"/>
            <a:r>
              <a:rPr lang="en-US" dirty="0"/>
              <a:t>A VM can be in one of the following states:</a:t>
            </a:r>
          </a:p>
          <a:p>
            <a:pPr lvl="2"/>
            <a:r>
              <a:rPr lang="en-US" dirty="0"/>
              <a:t>Off</a:t>
            </a:r>
          </a:p>
          <a:p>
            <a:pPr lvl="2"/>
            <a:r>
              <a:rPr lang="en-US" dirty="0"/>
              <a:t>Starting</a:t>
            </a:r>
          </a:p>
          <a:p>
            <a:pPr lvl="2"/>
            <a:r>
              <a:rPr lang="en-US" dirty="0"/>
              <a:t>Running</a:t>
            </a:r>
          </a:p>
          <a:p>
            <a:pPr lvl="2"/>
            <a:r>
              <a:rPr lang="en-US" dirty="0"/>
              <a:t>Paused</a:t>
            </a:r>
          </a:p>
          <a:p>
            <a:pPr lvl="2"/>
            <a:r>
              <a:rPr lang="en-US" dirty="0"/>
              <a:t>Saved</a:t>
            </a:r>
          </a:p>
        </p:txBody>
      </p:sp>
      <p:sp>
        <p:nvSpPr>
          <p:cNvPr id="4" name="Text Placeholder 2">
            <a:extLst>
              <a:ext uri="{FF2B5EF4-FFF2-40B4-BE49-F238E27FC236}">
                <a16:creationId xmlns:a16="http://schemas.microsoft.com/office/drawing/2014/main" id="{4BAB4A3B-152C-4B96-BD23-7FEA22CC5B5D}"/>
              </a:ext>
            </a:extLst>
          </p:cNvPr>
          <p:cNvSpPr txBox="1">
            <a:spLocks/>
          </p:cNvSpPr>
          <p:nvPr/>
        </p:nvSpPr>
        <p:spPr>
          <a:xfrm>
            <a:off x="6230430" y="1463038"/>
            <a:ext cx="4677156" cy="5082223"/>
          </a:xfrm>
          <a:prstGeom prst="rect">
            <a:avLst/>
          </a:prstGeom>
        </p:spPr>
        <p:txBody>
          <a:bodyPr vert="horz" lIns="0" tIns="0" rIns="91440" bIns="45720" rtlCol="0">
            <a:norm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Checkpoints:</a:t>
            </a:r>
          </a:p>
          <a:p>
            <a:pPr lvl="2"/>
            <a:r>
              <a:rPr lang="en-US" dirty="0"/>
              <a:t>Allows you to take a snapshot of a virtual machine at a specific point in time</a:t>
            </a:r>
          </a:p>
          <a:p>
            <a:pPr lvl="2"/>
            <a:r>
              <a:rPr lang="en-US" dirty="0"/>
              <a:t>Two types of checkpoints</a:t>
            </a:r>
          </a:p>
          <a:p>
            <a:pPr lvl="3"/>
            <a:r>
              <a:rPr lang="en-US" dirty="0"/>
              <a:t>Production checkpoints</a:t>
            </a:r>
          </a:p>
          <a:p>
            <a:pPr lvl="3"/>
            <a:r>
              <a:rPr lang="en-US" dirty="0"/>
              <a:t>Standard checkpoints</a:t>
            </a:r>
          </a:p>
          <a:p>
            <a:pPr lvl="2"/>
            <a:r>
              <a:rPr lang="en-US" dirty="0"/>
              <a:t>Maximum of 50 checkpoints per virtual machine allowed</a:t>
            </a:r>
          </a:p>
        </p:txBody>
      </p:sp>
    </p:spTree>
    <p:extLst>
      <p:ext uri="{BB962C8B-B14F-4D97-AF65-F5344CB8AC3E}">
        <p14:creationId xmlns:p14="http://schemas.microsoft.com/office/powerpoint/2010/main" val="4040705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Import and export VMs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pPr lvl="1"/>
            <a:r>
              <a:rPr lang="en-US" dirty="0"/>
              <a:t>When importing a VM you have three options:</a:t>
            </a:r>
          </a:p>
          <a:p>
            <a:pPr lvl="2"/>
            <a:r>
              <a:rPr lang="en-US" dirty="0"/>
              <a:t>Register the virtual machine in-place (use the existing unique ID)</a:t>
            </a:r>
          </a:p>
          <a:p>
            <a:pPr lvl="2"/>
            <a:r>
              <a:rPr lang="en-US" dirty="0"/>
              <a:t>Restore the virtual machine (use the existing unique ID)</a:t>
            </a:r>
          </a:p>
          <a:p>
            <a:pPr lvl="2"/>
            <a:r>
              <a:rPr lang="en-US" dirty="0"/>
              <a:t>Copy the virtual machine (create a new unique ID)</a:t>
            </a:r>
          </a:p>
          <a:p>
            <a:pPr lvl="1"/>
            <a:r>
              <a:rPr lang="en-US" dirty="0"/>
              <a:t>Export options:</a:t>
            </a:r>
          </a:p>
          <a:p>
            <a:pPr lvl="2"/>
            <a:r>
              <a:rPr lang="en-US" dirty="0"/>
              <a:t>Export a specific checkpoint</a:t>
            </a:r>
          </a:p>
          <a:p>
            <a:pPr lvl="2"/>
            <a:r>
              <a:rPr lang="en-US" dirty="0"/>
              <a:t>Export a virtual machine with all checkpoints</a:t>
            </a:r>
          </a:p>
          <a:p>
            <a:pPr lvl="2"/>
            <a:endParaRPr lang="en-US" dirty="0"/>
          </a:p>
        </p:txBody>
      </p:sp>
    </p:spTree>
    <p:extLst>
      <p:ext uri="{BB962C8B-B14F-4D97-AF65-F5344CB8AC3E}">
        <p14:creationId xmlns:p14="http://schemas.microsoft.com/office/powerpoint/2010/main" val="37650053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Create and manage a VM</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434840"/>
            <a:ext cx="5541264" cy="1828800"/>
          </a:xfrm>
        </p:spPr>
        <p:txBody>
          <a:bodyPr/>
          <a:lstStyle/>
          <a:p>
            <a:r>
              <a:rPr lang="en-US" dirty="0"/>
              <a:t>Configure a Hyper-V virtual switch</a:t>
            </a:r>
          </a:p>
          <a:p>
            <a:r>
              <a:rPr lang="en-US" dirty="0"/>
              <a:t>Create a virtual hard disk</a:t>
            </a:r>
          </a:p>
          <a:p>
            <a:r>
              <a:rPr lang="en-US" dirty="0"/>
              <a:t>Create a virtual machine</a:t>
            </a:r>
          </a:p>
          <a:p>
            <a:r>
              <a:rPr lang="en-US" dirty="0"/>
              <a:t>Manage Virtual Machines using </a:t>
            </a:r>
            <a:br>
              <a:rPr lang="en-US" dirty="0"/>
            </a:br>
            <a:r>
              <a:rPr lang="en-US" dirty="0"/>
              <a:t>Windows Admin Center</a:t>
            </a:r>
          </a:p>
        </p:txBody>
      </p:sp>
    </p:spTree>
    <p:extLst>
      <p:ext uri="{BB962C8B-B14F-4D97-AF65-F5344CB8AC3E}">
        <p14:creationId xmlns:p14="http://schemas.microsoft.com/office/powerpoint/2010/main" val="149481225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Create and manage a VM (2 of 2)</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434840"/>
            <a:ext cx="5541264" cy="1828800"/>
          </a:xfrm>
        </p:spPr>
        <p:txBody>
          <a:bodyPr/>
          <a:lstStyle/>
          <a:p>
            <a:r>
              <a:rPr lang="en-US" dirty="0"/>
              <a:t>Configure a Hyper-V virtual switch</a:t>
            </a:r>
          </a:p>
          <a:p>
            <a:r>
              <a:rPr lang="en-US" dirty="0"/>
              <a:t>Create a virtual hard disk</a:t>
            </a:r>
          </a:p>
          <a:p>
            <a:r>
              <a:rPr lang="en-US" dirty="0"/>
              <a:t>Create a virtual machine</a:t>
            </a:r>
          </a:p>
          <a:p>
            <a:r>
              <a:rPr lang="en-US" dirty="0"/>
              <a:t>Manage Virtual Machines using </a:t>
            </a:r>
            <a:br>
              <a:rPr lang="en-US" dirty="0"/>
            </a:br>
            <a:r>
              <a:rPr lang="en-US" dirty="0"/>
              <a:t>Windows Admin Center</a:t>
            </a:r>
          </a:p>
        </p:txBody>
      </p:sp>
    </p:spTree>
    <p:extLst>
      <p:ext uri="{BB962C8B-B14F-4D97-AF65-F5344CB8AC3E}">
        <p14:creationId xmlns:p14="http://schemas.microsoft.com/office/powerpoint/2010/main" val="13609019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Check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22226357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3: Securing virtualization in Windows Server</a:t>
            </a:r>
          </a:p>
        </p:txBody>
      </p:sp>
    </p:spTree>
    <p:extLst>
      <p:ext uri="{BB962C8B-B14F-4D97-AF65-F5344CB8AC3E}">
        <p14:creationId xmlns:p14="http://schemas.microsoft.com/office/powerpoint/2010/main" val="55719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In this module, you learn the key features of the Hyper-V server role in Windows Server. You learn how </a:t>
            </a:r>
            <a:br>
              <a:rPr lang="en-US" dirty="0"/>
            </a:br>
            <a:r>
              <a:rPr lang="en-US" dirty="0"/>
              <a:t>to configure Hyper-V networking, storage, and how to manage the state of a virtual machine. You also </a:t>
            </a:r>
            <a:br>
              <a:rPr lang="en-US" dirty="0"/>
            </a:br>
            <a:r>
              <a:rPr lang="en-US" dirty="0"/>
              <a:t>learn how to secure the Hyper-V host and associated virtual machines using security features </a:t>
            </a:r>
            <a:br>
              <a:rPr lang="en-US" dirty="0"/>
            </a:br>
            <a:r>
              <a:rPr lang="en-US" dirty="0"/>
              <a:t>within a guarded fabric provided by Windows Server. </a:t>
            </a:r>
          </a:p>
          <a:p>
            <a:r>
              <a:rPr lang="en-US" dirty="0"/>
              <a:t>The final lessons of this module introduce you to the concept of using and managing containers</a:t>
            </a:r>
            <a:br>
              <a:rPr lang="en-US" dirty="0"/>
            </a:br>
            <a:endParaRPr lang="en-US" dirty="0"/>
          </a:p>
          <a:p>
            <a:pPr lvl="1"/>
            <a:r>
              <a:rPr lang="en-US" dirty="0"/>
              <a:t>Lessons:</a:t>
            </a:r>
          </a:p>
          <a:p>
            <a:pPr lvl="2"/>
            <a:r>
              <a:rPr lang="en-US" dirty="0"/>
              <a:t>Lesson 1: Hyper-V in Windows Server</a:t>
            </a:r>
          </a:p>
          <a:p>
            <a:pPr lvl="2"/>
            <a:r>
              <a:rPr lang="en-US" dirty="0"/>
              <a:t>Lesson 2: Configuring VMs</a:t>
            </a:r>
          </a:p>
          <a:p>
            <a:pPr lvl="2"/>
            <a:r>
              <a:rPr lang="en-US" dirty="0"/>
              <a:t>Lesson 3: Securing virtualization in Windows Server</a:t>
            </a:r>
          </a:p>
          <a:p>
            <a:pPr lvl="2"/>
            <a:r>
              <a:rPr lang="en-US" dirty="0"/>
              <a:t>Lesson 4: Containers in Windows Server</a:t>
            </a:r>
          </a:p>
          <a:p>
            <a:pPr lvl="2"/>
            <a:r>
              <a:rPr lang="en-US" dirty="0"/>
              <a:t>Lesson 5: Overview of Kubernetes</a:t>
            </a:r>
          </a:p>
        </p:txBody>
      </p:sp>
    </p:spTree>
    <p:extLst>
      <p:ext uri="{BB962C8B-B14F-4D97-AF65-F5344CB8AC3E}">
        <p14:creationId xmlns:p14="http://schemas.microsoft.com/office/powerpoint/2010/main" val="208203323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Securing virtualization in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r>
              <a:rPr lang="en-US" dirty="0"/>
              <a:t>Hyper-V supports the concept of a guarded fabric to provide a more secure environment for virtual machines</a:t>
            </a:r>
          </a:p>
          <a:p>
            <a:r>
              <a:rPr lang="en-US" dirty="0"/>
              <a:t>In this lesson, you are introduced to the concept of implementing a guarded fabric, including the Host Guardian Service, guarded host servers, and shielded virtual machines</a:t>
            </a:r>
            <a:br>
              <a:rPr lang="en-US" dirty="0"/>
            </a:br>
            <a:endParaRPr lang="en-US" dirty="0"/>
          </a:p>
          <a:p>
            <a:pPr lvl="1"/>
            <a:r>
              <a:rPr lang="en-US" dirty="0"/>
              <a:t>Topics:</a:t>
            </a:r>
          </a:p>
          <a:p>
            <a:pPr lvl="2"/>
            <a:r>
              <a:rPr lang="en-US" dirty="0"/>
              <a:t>Guarded fabric</a:t>
            </a:r>
          </a:p>
          <a:p>
            <a:pPr lvl="2"/>
            <a:r>
              <a:rPr lang="en-US" dirty="0"/>
              <a:t>Attestation modes for guarded fabric</a:t>
            </a:r>
          </a:p>
          <a:p>
            <a:pPr lvl="2"/>
            <a:r>
              <a:rPr lang="en-US" dirty="0"/>
              <a:t>Host Guardian Service</a:t>
            </a:r>
          </a:p>
          <a:p>
            <a:pPr lvl="2"/>
            <a:r>
              <a:rPr lang="en-US" dirty="0"/>
              <a:t>Types of protected VMs in a guarded fabric</a:t>
            </a:r>
          </a:p>
          <a:p>
            <a:pPr lvl="2"/>
            <a:r>
              <a:rPr lang="en-US" dirty="0"/>
              <a:t>General process for creating shielded VMs</a:t>
            </a:r>
          </a:p>
          <a:p>
            <a:pPr lvl="2"/>
            <a:r>
              <a:rPr lang="en-US" dirty="0"/>
              <a:t>Process for powering on shielded VMs</a:t>
            </a:r>
          </a:p>
          <a:p>
            <a:pPr lvl="2"/>
            <a:endParaRPr lang="en-US" dirty="0"/>
          </a:p>
        </p:txBody>
      </p:sp>
    </p:spTree>
    <p:extLst>
      <p:ext uri="{BB962C8B-B14F-4D97-AF65-F5344CB8AC3E}">
        <p14:creationId xmlns:p14="http://schemas.microsoft.com/office/powerpoint/2010/main" val="11572022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Guarded fabric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pPr lvl="1"/>
            <a:r>
              <a:rPr lang="en-US" dirty="0"/>
              <a:t>A security solution used to protect virtual machines against:</a:t>
            </a:r>
          </a:p>
          <a:p>
            <a:pPr lvl="2"/>
            <a:r>
              <a:rPr lang="en-US" dirty="0"/>
              <a:t>Inspection</a:t>
            </a:r>
          </a:p>
          <a:p>
            <a:pPr lvl="2"/>
            <a:r>
              <a:rPr lang="en-US" dirty="0"/>
              <a:t>Theft</a:t>
            </a:r>
          </a:p>
          <a:p>
            <a:pPr lvl="2"/>
            <a:r>
              <a:rPr lang="en-US" dirty="0"/>
              <a:t>Tampering from either malware or malicious intent</a:t>
            </a:r>
          </a:p>
          <a:p>
            <a:pPr lvl="1"/>
            <a:r>
              <a:rPr lang="en-US" dirty="0"/>
              <a:t>Security benefits of a guarded fabric include:</a:t>
            </a:r>
          </a:p>
          <a:p>
            <a:pPr lvl="2"/>
            <a:r>
              <a:rPr lang="en-US" dirty="0"/>
              <a:t>Secure and authorized Hyper-V hosts</a:t>
            </a:r>
          </a:p>
          <a:p>
            <a:pPr lvl="2"/>
            <a:r>
              <a:rPr lang="en-US" dirty="0"/>
              <a:t>Verification that a host is in a heathy state</a:t>
            </a:r>
          </a:p>
          <a:p>
            <a:pPr lvl="2"/>
            <a:r>
              <a:rPr lang="en-US" dirty="0"/>
              <a:t>Providing a secure method to release keys to healthy hosts</a:t>
            </a:r>
          </a:p>
          <a:p>
            <a:pPr marL="0" lvl="1" indent="0">
              <a:buNone/>
            </a:pPr>
            <a:endParaRPr lang="en-US" dirty="0"/>
          </a:p>
        </p:txBody>
      </p:sp>
      <p:sp>
        <p:nvSpPr>
          <p:cNvPr id="4" name="key">
            <a:extLst>
              <a:ext uri="{FF2B5EF4-FFF2-40B4-BE49-F238E27FC236}">
                <a16:creationId xmlns:a16="http://schemas.microsoft.com/office/drawing/2014/main" id="{E405A60B-704A-4934-B267-D68B83F96799}"/>
              </a:ext>
              <a:ext uri="{C183D7F6-B498-43B3-948B-1728B52AA6E4}">
                <adec:decorative xmlns:adec="http://schemas.microsoft.com/office/drawing/2017/decorative" val="1"/>
              </a:ext>
            </a:extLst>
          </p:cNvPr>
          <p:cNvSpPr>
            <a:spLocks noChangeAspect="1" noEditPoints="1"/>
          </p:cNvSpPr>
          <p:nvPr/>
        </p:nvSpPr>
        <p:spPr bwMode="auto">
          <a:xfrm>
            <a:off x="9391650" y="4361112"/>
            <a:ext cx="1875552" cy="1865931"/>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n>
                <a:solidFill>
                  <a:schemeClr val="accent6">
                    <a:lumMod val="75000"/>
                  </a:schemeClr>
                </a:solidFill>
              </a:ln>
            </a:endParaRPr>
          </a:p>
        </p:txBody>
      </p:sp>
    </p:spTree>
    <p:extLst>
      <p:ext uri="{BB962C8B-B14F-4D97-AF65-F5344CB8AC3E}">
        <p14:creationId xmlns:p14="http://schemas.microsoft.com/office/powerpoint/2010/main" val="10836789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Guarded fabric (2 of 2)</a:t>
            </a:r>
          </a:p>
        </p:txBody>
      </p:sp>
      <p:pic>
        <p:nvPicPr>
          <p:cNvPr id="5" name="Picture 4" descr="Illustration of a guarded fabric solution. The guarded host contains shielded virtual machines. The host corresponds with the Host Guardian Service for permission to run VMs using attestation and key requests.">
            <a:extLst>
              <a:ext uri="{FF2B5EF4-FFF2-40B4-BE49-F238E27FC236}">
                <a16:creationId xmlns:a16="http://schemas.microsoft.com/office/drawing/2014/main" id="{4B245BC5-8FDD-4846-8CFF-C6842D675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
          <a:stretch/>
        </p:blipFill>
        <p:spPr>
          <a:xfrm>
            <a:off x="256381" y="2454631"/>
            <a:ext cx="9469437" cy="4416069"/>
          </a:xfrm>
          <a:prstGeom prst="rect">
            <a:avLst/>
          </a:prstGeom>
          <a:noFill/>
        </p:spPr>
      </p:pic>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991100" y="857172"/>
            <a:ext cx="7123112" cy="3442568"/>
          </a:xfrm>
        </p:spPr>
        <p:txBody>
          <a:bodyPr>
            <a:normAutofit/>
          </a:bodyPr>
          <a:lstStyle/>
          <a:p>
            <a:pPr lvl="1"/>
            <a:r>
              <a:rPr lang="en-US" dirty="0"/>
              <a:t>Guarded fabric is made up of the following components:</a:t>
            </a:r>
          </a:p>
          <a:p>
            <a:pPr lvl="2"/>
            <a:r>
              <a:rPr lang="en-US" dirty="0"/>
              <a:t>Guarded Hyper-V hosts</a:t>
            </a:r>
          </a:p>
          <a:p>
            <a:pPr lvl="2"/>
            <a:r>
              <a:rPr lang="en-US" dirty="0"/>
              <a:t>Host Guardian Service</a:t>
            </a:r>
          </a:p>
          <a:p>
            <a:pPr lvl="2"/>
            <a:r>
              <a:rPr lang="en-US" dirty="0"/>
              <a:t>Shielded or encryption-supports virtual machines</a:t>
            </a:r>
          </a:p>
          <a:p>
            <a:pPr lvl="1"/>
            <a:r>
              <a:rPr lang="en-US" dirty="0"/>
              <a:t>Tools used to automate and manage a guarded fabric:</a:t>
            </a:r>
          </a:p>
          <a:p>
            <a:pPr lvl="2"/>
            <a:r>
              <a:rPr lang="en-US" dirty="0"/>
              <a:t>System Center Virtual Machine Manager (VMM)</a:t>
            </a:r>
          </a:p>
          <a:p>
            <a:pPr lvl="2"/>
            <a:r>
              <a:rPr lang="en-US" dirty="0"/>
              <a:t>Windows Azure Pack</a:t>
            </a:r>
          </a:p>
          <a:p>
            <a:pPr lvl="2"/>
            <a:r>
              <a:rPr lang="en-US" dirty="0"/>
              <a:t>PowerShell</a:t>
            </a:r>
          </a:p>
          <a:p>
            <a:pPr marL="0" lvl="1" indent="0">
              <a:buNone/>
            </a:pPr>
            <a:endParaRPr lang="en-US" dirty="0"/>
          </a:p>
        </p:txBody>
      </p:sp>
    </p:spTree>
    <p:extLst>
      <p:ext uri="{BB962C8B-B14F-4D97-AF65-F5344CB8AC3E}">
        <p14:creationId xmlns:p14="http://schemas.microsoft.com/office/powerpoint/2010/main" val="415911742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b="1" dirty="0"/>
              <a:t>Attestation modes for guarded fabric</a:t>
            </a:r>
            <a:endParaRPr lang="en-US" dirty="0"/>
          </a:p>
        </p:txBody>
      </p:sp>
      <p:graphicFrame>
        <p:nvGraphicFramePr>
          <p:cNvPr id="10" name="Table Placeholder 9" descr="A table providing descriptions of TPM-trusted and Host key attestation modes">
            <a:extLst>
              <a:ext uri="{FF2B5EF4-FFF2-40B4-BE49-F238E27FC236}">
                <a16:creationId xmlns:a16="http://schemas.microsoft.com/office/drawing/2014/main" id="{1ED9C1BC-3AC3-459E-8B0B-555A616DD09D}"/>
              </a:ext>
            </a:extLst>
          </p:cNvPr>
          <p:cNvGraphicFramePr>
            <a:graphicFrameLocks noGrp="1"/>
          </p:cNvGraphicFramePr>
          <p:nvPr>
            <p:ph type="tbl" sz="quarter" idx="10"/>
          </p:nvPr>
        </p:nvGraphicFramePr>
        <p:xfrm>
          <a:off x="1104900" y="2200275"/>
          <a:ext cx="9691004" cy="4146476"/>
        </p:xfrm>
        <a:graphic>
          <a:graphicData uri="http://schemas.openxmlformats.org/drawingml/2006/table">
            <a:tbl>
              <a:tblPr firstRow="1" bandRow="1" bandCol="1">
                <a:tableStyleId>{7E9639D4-E3E2-4D34-9284-5A2195B3D0D7}</a:tableStyleId>
              </a:tblPr>
              <a:tblGrid>
                <a:gridCol w="2154920">
                  <a:extLst>
                    <a:ext uri="{9D8B030D-6E8A-4147-A177-3AD203B41FA5}">
                      <a16:colId xmlns:a16="http://schemas.microsoft.com/office/drawing/2014/main" val="2527464308"/>
                    </a:ext>
                  </a:extLst>
                </a:gridCol>
                <a:gridCol w="7536084">
                  <a:extLst>
                    <a:ext uri="{9D8B030D-6E8A-4147-A177-3AD203B41FA5}">
                      <a16:colId xmlns:a16="http://schemas.microsoft.com/office/drawing/2014/main" val="503937480"/>
                    </a:ext>
                  </a:extLst>
                </a:gridCol>
              </a:tblGrid>
              <a:tr h="512391">
                <a:tc>
                  <a:txBody>
                    <a:bodyPr/>
                    <a:lstStyle/>
                    <a:p>
                      <a:pPr>
                        <a:lnSpc>
                          <a:spcPts val="1600"/>
                        </a:lnSpc>
                      </a:pPr>
                      <a:r>
                        <a:rPr lang="en-US" dirty="0"/>
                        <a:t>Attestation mode</a:t>
                      </a:r>
                    </a:p>
                  </a:txBody>
                  <a:tcPr marL="137160" marR="137160" marT="137160" marB="137160" anchor="ctr"/>
                </a:tc>
                <a:tc>
                  <a:txBody>
                    <a:bodyPr/>
                    <a:lstStyle/>
                    <a:p>
                      <a:pPr>
                        <a:lnSpc>
                          <a:spcPts val="1600"/>
                        </a:lnSpc>
                      </a:pPr>
                      <a:r>
                        <a:rPr lang="en-US" dirty="0"/>
                        <a:t>Description</a:t>
                      </a:r>
                    </a:p>
                  </a:txBody>
                  <a:tcPr marL="137160" marR="137160" marT="137160" marB="137160" anchor="ctr"/>
                </a:tc>
                <a:extLst>
                  <a:ext uri="{0D108BD9-81ED-4DB2-BD59-A6C34878D82A}">
                    <a16:rowId xmlns:a16="http://schemas.microsoft.com/office/drawing/2014/main" val="230065927"/>
                  </a:ext>
                </a:extLst>
              </a:tr>
              <a:tr h="1762596">
                <a:tc>
                  <a:txBody>
                    <a:bodyPr/>
                    <a:lstStyle/>
                    <a:p>
                      <a:r>
                        <a:rPr lang="en-US" sz="1800" b="0" kern="1200" dirty="0">
                          <a:solidFill>
                            <a:schemeClr val="tx1"/>
                          </a:solidFill>
                          <a:effectLst/>
                          <a:latin typeface="+mn-lt"/>
                          <a:ea typeface="+mn-ea"/>
                          <a:cs typeface="+mn-cs"/>
                        </a:rPr>
                        <a:t>Trusted Platform Module (TPM)-trusted attestation</a:t>
                      </a:r>
                    </a:p>
                  </a:txBody>
                  <a:tcPr marL="137160" marR="137160" marT="137160" marB="137160" anchor="ctr"/>
                </a:tc>
                <a:tc>
                  <a:txBody>
                    <a:bodyPr/>
                    <a:lstStyle/>
                    <a:p>
                      <a:pPr marL="285750" indent="-285750">
                        <a:buFont typeface="Arial" panose="020B0604020202020204" pitchFamily="34" charset="0"/>
                        <a:buChar char="•"/>
                      </a:pPr>
                      <a:r>
                        <a:rPr lang="en-US" sz="1800" b="0" kern="1200" dirty="0">
                          <a:solidFill>
                            <a:schemeClr val="tx1"/>
                          </a:solidFill>
                          <a:effectLst/>
                          <a:latin typeface="+mn-lt"/>
                          <a:ea typeface="+mn-ea"/>
                          <a:cs typeface="+mn-cs"/>
                        </a:rPr>
                        <a:t>Hardware-based attestation method offering the strongest protection but does require a more complex configuration and higher host hardware requirements</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Requirements include TPM 2.0 and UEFI 2.3.1 with Secure Boot enabled</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dirty="0">
                          <a:solidFill>
                            <a:schemeClr val="tx1"/>
                          </a:solidFill>
                          <a:effectLst/>
                          <a:latin typeface="+mn-lt"/>
                          <a:ea typeface="+mn-ea"/>
                          <a:cs typeface="+mn-cs"/>
                        </a:rPr>
                        <a:t>A guarded Hyper-V host is approved and validated based upon</a:t>
                      </a:r>
                      <a:br>
                        <a:rPr lang="en-US" sz="1800" b="0" kern="1200" dirty="0">
                          <a:solidFill>
                            <a:schemeClr val="tx1"/>
                          </a:solidFill>
                          <a:effectLst/>
                          <a:latin typeface="+mn-lt"/>
                          <a:ea typeface="+mn-ea"/>
                          <a:cs typeface="+mn-cs"/>
                        </a:rPr>
                      </a:br>
                      <a:r>
                        <a:rPr lang="en-US" sz="1800" b="0" kern="1200" dirty="0">
                          <a:solidFill>
                            <a:schemeClr val="tx1"/>
                          </a:solidFill>
                          <a:effectLst/>
                          <a:latin typeface="+mn-lt"/>
                          <a:ea typeface="+mn-ea"/>
                          <a:cs typeface="+mn-cs"/>
                        </a:rPr>
                        <a:t>its TPM identity, Measured Boot sequence, and code integrity </a:t>
                      </a:r>
                      <a:br>
                        <a:rPr lang="en-US" sz="1800" b="0" kern="1200" dirty="0">
                          <a:solidFill>
                            <a:schemeClr val="tx1"/>
                          </a:solidFill>
                          <a:effectLst/>
                          <a:latin typeface="+mn-lt"/>
                          <a:ea typeface="+mn-ea"/>
                          <a:cs typeface="+mn-cs"/>
                        </a:rPr>
                      </a:br>
                      <a:r>
                        <a:rPr lang="en-US" sz="1800" b="0" kern="1200" dirty="0">
                          <a:solidFill>
                            <a:schemeClr val="tx1"/>
                          </a:solidFill>
                          <a:effectLst/>
                          <a:latin typeface="+mn-lt"/>
                          <a:ea typeface="+mn-ea"/>
                          <a:cs typeface="+mn-cs"/>
                        </a:rPr>
                        <a:t>policies</a:t>
                      </a:r>
                    </a:p>
                  </a:txBody>
                  <a:tcPr marL="137160" marR="137160" marT="137160" marB="137160" anchor="ctr"/>
                </a:tc>
                <a:extLst>
                  <a:ext uri="{0D108BD9-81ED-4DB2-BD59-A6C34878D82A}">
                    <a16:rowId xmlns:a16="http://schemas.microsoft.com/office/drawing/2014/main" val="3614321566"/>
                  </a:ext>
                </a:extLst>
              </a:tr>
              <a:tr h="116520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Host key attestation</a:t>
                      </a:r>
                    </a:p>
                  </a:txBody>
                  <a:tcPr marL="137160" marR="137160" marT="137160" marB="137160" anchor="ctr"/>
                </a:tc>
                <a:tc>
                  <a:txBody>
                    <a:bodyPr/>
                    <a:lstStyle/>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kern="1200" noProof="0" dirty="0">
                          <a:solidFill>
                            <a:schemeClr val="tx1"/>
                          </a:solidFill>
                          <a:effectLst/>
                          <a:latin typeface="+mn-lt"/>
                          <a:ea typeface="+mn-ea"/>
                          <a:cs typeface="+mn-cs"/>
                        </a:rPr>
                        <a:t>Based upon asymmetric key pairs</a:t>
                      </a:r>
                    </a:p>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kern="1200" noProof="0" dirty="0">
                          <a:solidFill>
                            <a:schemeClr val="tx1"/>
                          </a:solidFill>
                          <a:effectLst/>
                          <a:latin typeface="+mn-lt"/>
                          <a:ea typeface="+mn-ea"/>
                          <a:cs typeface="+mn-cs"/>
                        </a:rPr>
                        <a:t>Used when existing Hyper-V host machines do not support TPM 2.0 </a:t>
                      </a:r>
                    </a:p>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kern="1200" noProof="0" dirty="0">
                          <a:solidFill>
                            <a:schemeClr val="tx1"/>
                          </a:solidFill>
                          <a:effectLst/>
                          <a:latin typeface="+mn-lt"/>
                          <a:ea typeface="+mn-ea"/>
                          <a:cs typeface="+mn-cs"/>
                        </a:rPr>
                        <a:t>A guarded Hyper-V host is approved and validated based upon possession of the key</a:t>
                      </a:r>
                    </a:p>
                  </a:txBody>
                  <a:tcPr marL="137160" marR="137160" marT="137160" marB="137160" anchor="ctr"/>
                </a:tc>
                <a:extLst>
                  <a:ext uri="{0D108BD9-81ED-4DB2-BD59-A6C34878D82A}">
                    <a16:rowId xmlns:a16="http://schemas.microsoft.com/office/drawing/2014/main" val="3769821644"/>
                  </a:ext>
                </a:extLst>
              </a:tr>
            </a:tbl>
          </a:graphicData>
        </a:graphic>
      </p:graphicFrame>
      <p:sp>
        <p:nvSpPr>
          <p:cNvPr id="4" name="Text Placeholder 2">
            <a:extLst>
              <a:ext uri="{FF2B5EF4-FFF2-40B4-BE49-F238E27FC236}">
                <a16:creationId xmlns:a16="http://schemas.microsoft.com/office/drawing/2014/main" id="{BF439AFE-51C6-4994-8B2A-EE21DCC36684}"/>
              </a:ext>
            </a:extLst>
          </p:cNvPr>
          <p:cNvSpPr txBox="1">
            <a:spLocks/>
          </p:cNvSpPr>
          <p:nvPr/>
        </p:nvSpPr>
        <p:spPr>
          <a:xfrm>
            <a:off x="466344" y="1076324"/>
            <a:ext cx="11529378" cy="1123951"/>
          </a:xfrm>
          <a:prstGeom prst="rect">
            <a:avLst/>
          </a:prstGeom>
        </p:spPr>
        <p:txBody>
          <a:bodyPr vert="horz" lIns="0" tIns="0" rIns="91440" bIns="45720" rtlCol="0" anchor="ctr" anchorCtr="0">
            <a:noAutofit/>
          </a:bodyPr>
          <a:lstStyle>
            <a:lvl1pPr marL="0" marR="0" indent="0" algn="ctr"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Guarded fabric </a:t>
            </a:r>
            <a:r>
              <a:rPr lang="en-US" i="1" dirty="0"/>
              <a:t>attestation</a:t>
            </a:r>
            <a:r>
              <a:rPr lang="en-US" dirty="0"/>
              <a:t> is the process of evaluating and validating the Hyper-V host</a:t>
            </a:r>
          </a:p>
        </p:txBody>
      </p:sp>
    </p:spTree>
    <p:extLst>
      <p:ext uri="{BB962C8B-B14F-4D97-AF65-F5344CB8AC3E}">
        <p14:creationId xmlns:p14="http://schemas.microsoft.com/office/powerpoint/2010/main" val="24441337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Host Guardian Service</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5138" y="1388156"/>
            <a:ext cx="6058663" cy="4546113"/>
          </a:xfrm>
        </p:spPr>
        <p:txBody>
          <a:bodyPr>
            <a:normAutofit/>
          </a:bodyPr>
          <a:lstStyle/>
          <a:p>
            <a:pPr lvl="1"/>
            <a:r>
              <a:rPr lang="en-US" dirty="0"/>
              <a:t>Host Guardian Service includes:</a:t>
            </a:r>
          </a:p>
          <a:p>
            <a:pPr lvl="2"/>
            <a:r>
              <a:rPr lang="en-US" dirty="0"/>
              <a:t>Attestation service</a:t>
            </a:r>
          </a:p>
          <a:p>
            <a:pPr lvl="2"/>
            <a:r>
              <a:rPr lang="en-US" dirty="0"/>
              <a:t>Key Protection Service (KPS)</a:t>
            </a:r>
          </a:p>
          <a:p>
            <a:pPr lvl="1"/>
            <a:r>
              <a:rPr lang="en-US" dirty="0"/>
              <a:t>Helps to ensure:</a:t>
            </a:r>
          </a:p>
          <a:p>
            <a:pPr lvl="2"/>
            <a:r>
              <a:rPr lang="en-US" dirty="0"/>
              <a:t>Protected VMs contain BitLocker encrypted disks</a:t>
            </a:r>
          </a:p>
          <a:p>
            <a:pPr lvl="2"/>
            <a:r>
              <a:rPr lang="en-US" dirty="0"/>
              <a:t>Shielded VMs are deployed from trusted template disks and images</a:t>
            </a:r>
          </a:p>
          <a:p>
            <a:pPr lvl="2"/>
            <a:r>
              <a:rPr lang="en-US" dirty="0"/>
              <a:t>Passwords and other secrets are protected when a shielded VM is created</a:t>
            </a:r>
          </a:p>
          <a:p>
            <a:pPr lvl="2"/>
            <a:r>
              <a:rPr lang="en-US" dirty="0"/>
              <a:t>Control of where the shielded VM can be started</a:t>
            </a:r>
          </a:p>
          <a:p>
            <a:pPr lvl="2"/>
            <a:endParaRPr lang="en-US" dirty="0"/>
          </a:p>
        </p:txBody>
      </p:sp>
      <p:pic>
        <p:nvPicPr>
          <p:cNvPr id="5" name="Picture 4" descr="Illustration of the Host Guardian Service running on a cluster. It also describes the two components including the Attestation Service, which evaluates the validity of hosts, and the Key Protection Service, which decides whether to release a key to start a VM.">
            <a:extLst>
              <a:ext uri="{FF2B5EF4-FFF2-40B4-BE49-F238E27FC236}">
                <a16:creationId xmlns:a16="http://schemas.microsoft.com/office/drawing/2014/main" id="{4B245BC5-8FDD-4846-8CFF-C6842D675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
          <a:stretch/>
        </p:blipFill>
        <p:spPr>
          <a:xfrm>
            <a:off x="6218237" y="1800807"/>
            <a:ext cx="5886752" cy="3368351"/>
          </a:xfrm>
          <a:prstGeom prst="rect">
            <a:avLst/>
          </a:prstGeom>
          <a:noFill/>
        </p:spPr>
      </p:pic>
    </p:spTree>
    <p:extLst>
      <p:ext uri="{BB962C8B-B14F-4D97-AF65-F5344CB8AC3E}">
        <p14:creationId xmlns:p14="http://schemas.microsoft.com/office/powerpoint/2010/main" val="183285144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b="1" dirty="0"/>
              <a:t>Types of protected VMs in a guarded fabric</a:t>
            </a:r>
            <a:endParaRPr lang="en-US" dirty="0"/>
          </a:p>
        </p:txBody>
      </p:sp>
      <p:sp>
        <p:nvSpPr>
          <p:cNvPr id="4" name="Text Placeholder 2">
            <a:extLst>
              <a:ext uri="{FF2B5EF4-FFF2-40B4-BE49-F238E27FC236}">
                <a16:creationId xmlns:a16="http://schemas.microsoft.com/office/drawing/2014/main" id="{BF439AFE-51C6-4994-8B2A-EE21DCC36684}"/>
              </a:ext>
            </a:extLst>
          </p:cNvPr>
          <p:cNvSpPr txBox="1">
            <a:spLocks/>
          </p:cNvSpPr>
          <p:nvPr/>
        </p:nvSpPr>
        <p:spPr>
          <a:xfrm>
            <a:off x="465139" y="773197"/>
            <a:ext cx="2973386" cy="3409951"/>
          </a:xfrm>
          <a:prstGeom prst="rect">
            <a:avLst/>
          </a:prstGeom>
        </p:spPr>
        <p:txBody>
          <a:bodyPr vert="horz" lIns="0" tIns="0" rIns="91440" bIns="45720" rtlCol="0" anchor="ctr" anchorCtr="0">
            <a:noAutofit/>
          </a:bodyPr>
          <a:lstStyle>
            <a:lvl1pPr marL="0" marR="0" indent="0" algn="ctr"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A guarded fabric is capable of running:</a:t>
            </a:r>
          </a:p>
          <a:p>
            <a:pPr lvl="2"/>
            <a:r>
              <a:rPr lang="en-US" dirty="0"/>
              <a:t>Shielded VMs</a:t>
            </a:r>
          </a:p>
          <a:p>
            <a:pPr lvl="2"/>
            <a:r>
              <a:rPr lang="en-US" dirty="0"/>
              <a:t>Encryption-supported VMs</a:t>
            </a:r>
          </a:p>
          <a:p>
            <a:pPr lvl="2"/>
            <a:r>
              <a:rPr lang="en-US" dirty="0"/>
              <a:t>Normal VMs</a:t>
            </a:r>
          </a:p>
        </p:txBody>
      </p:sp>
      <p:graphicFrame>
        <p:nvGraphicFramePr>
          <p:cNvPr id="7" name="Table Placeholder 9" descr="Table representing the types of protected VMs in a guarded fabric, listed by capability detailing their encryption support and type of shielding.">
            <a:extLst>
              <a:ext uri="{FF2B5EF4-FFF2-40B4-BE49-F238E27FC236}">
                <a16:creationId xmlns:a16="http://schemas.microsoft.com/office/drawing/2014/main" id="{F3E686F0-45D1-48ED-9C91-561BC3285521}"/>
              </a:ext>
            </a:extLst>
          </p:cNvPr>
          <p:cNvGraphicFramePr>
            <a:graphicFrameLocks noGrp="1"/>
          </p:cNvGraphicFramePr>
          <p:nvPr>
            <p:ph type="tbl" sz="quarter" idx="10"/>
          </p:nvPr>
        </p:nvGraphicFramePr>
        <p:xfrm>
          <a:off x="3133725" y="1184677"/>
          <a:ext cx="8861997" cy="5685873"/>
        </p:xfrm>
        <a:graphic>
          <a:graphicData uri="http://schemas.openxmlformats.org/drawingml/2006/table">
            <a:tbl>
              <a:tblPr firstRow="1" bandRow="1" bandCol="1">
                <a:tableStyleId>{7E9639D4-E3E2-4D34-9284-5A2195B3D0D7}</a:tableStyleId>
              </a:tblPr>
              <a:tblGrid>
                <a:gridCol w="2743200">
                  <a:extLst>
                    <a:ext uri="{9D8B030D-6E8A-4147-A177-3AD203B41FA5}">
                      <a16:colId xmlns:a16="http://schemas.microsoft.com/office/drawing/2014/main" val="2527464308"/>
                    </a:ext>
                  </a:extLst>
                </a:gridCol>
                <a:gridCol w="2800350">
                  <a:extLst>
                    <a:ext uri="{9D8B030D-6E8A-4147-A177-3AD203B41FA5}">
                      <a16:colId xmlns:a16="http://schemas.microsoft.com/office/drawing/2014/main" val="503937480"/>
                    </a:ext>
                  </a:extLst>
                </a:gridCol>
                <a:gridCol w="3318447">
                  <a:extLst>
                    <a:ext uri="{9D8B030D-6E8A-4147-A177-3AD203B41FA5}">
                      <a16:colId xmlns:a16="http://schemas.microsoft.com/office/drawing/2014/main" val="308701744"/>
                    </a:ext>
                  </a:extLst>
                </a:gridCol>
              </a:tblGrid>
              <a:tr h="307124">
                <a:tc>
                  <a:txBody>
                    <a:bodyPr/>
                    <a:lstStyle/>
                    <a:p>
                      <a:pPr>
                        <a:lnSpc>
                          <a:spcPts val="1600"/>
                        </a:lnSpc>
                      </a:pPr>
                      <a:r>
                        <a:rPr lang="en-US" dirty="0"/>
                        <a:t>Capability</a:t>
                      </a:r>
                    </a:p>
                  </a:txBody>
                  <a:tcPr marL="137160" marR="137160" marT="137160" marB="137160" anchor="ctr"/>
                </a:tc>
                <a:tc>
                  <a:txBody>
                    <a:bodyPr/>
                    <a:lstStyle/>
                    <a:p>
                      <a:pPr>
                        <a:lnSpc>
                          <a:spcPts val="1600"/>
                        </a:lnSpc>
                      </a:pPr>
                      <a:r>
                        <a:rPr lang="en-US" dirty="0"/>
                        <a:t>Encryption-supported</a:t>
                      </a:r>
                    </a:p>
                  </a:txBody>
                  <a:tcPr marL="137160" marR="137160" marT="137160" marB="137160" anchor="ctr"/>
                </a:tc>
                <a:tc>
                  <a:txBody>
                    <a:bodyPr/>
                    <a:lstStyle/>
                    <a:p>
                      <a:pPr>
                        <a:lnSpc>
                          <a:spcPts val="1600"/>
                        </a:lnSpc>
                      </a:pPr>
                      <a:r>
                        <a:rPr lang="en-US" dirty="0"/>
                        <a:t>Shielded</a:t>
                      </a:r>
                    </a:p>
                  </a:txBody>
                  <a:tcPr marL="137160" marR="137160" marT="137160" marB="137160" anchor="ctr"/>
                </a:tc>
                <a:extLst>
                  <a:ext uri="{0D108BD9-81ED-4DB2-BD59-A6C34878D82A}">
                    <a16:rowId xmlns:a16="http://schemas.microsoft.com/office/drawing/2014/main" val="230065927"/>
                  </a:ext>
                </a:extLst>
              </a:tr>
              <a:tr h="507762">
                <a:tc>
                  <a:txBody>
                    <a:bodyPr/>
                    <a:lstStyle/>
                    <a:p>
                      <a:pPr algn="l">
                        <a:lnSpc>
                          <a:spcPts val="1600"/>
                        </a:lnSpc>
                      </a:pPr>
                      <a:r>
                        <a:rPr lang="en-US" dirty="0"/>
                        <a:t>Secure boot</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but configurable</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and enforced</a:t>
                      </a:r>
                    </a:p>
                  </a:txBody>
                  <a:tcPr marL="137160" marR="137160" marT="137160" marB="137160" anchor="ctr"/>
                </a:tc>
                <a:extLst>
                  <a:ext uri="{0D108BD9-81ED-4DB2-BD59-A6C34878D82A}">
                    <a16:rowId xmlns:a16="http://schemas.microsoft.com/office/drawing/2014/main" val="3614321566"/>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Virtual TPM</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but configurable</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and enforced</a:t>
                      </a:r>
                    </a:p>
                  </a:txBody>
                  <a:tcPr marL="137160" marR="137160" marT="137160" marB="137160" anchor="ctr"/>
                </a:tc>
                <a:extLst>
                  <a:ext uri="{0D108BD9-81ED-4DB2-BD59-A6C34878D82A}">
                    <a16:rowId xmlns:a16="http://schemas.microsoft.com/office/drawing/2014/main" val="3769821644"/>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Encrypt VM state and live migration traffic</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but configurable</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Yes, required and enforced</a:t>
                      </a:r>
                    </a:p>
                  </a:txBody>
                  <a:tcPr marL="137160" marR="137160" marT="137160" marB="137160" anchor="ctr"/>
                </a:tc>
                <a:extLst>
                  <a:ext uri="{0D108BD9-81ED-4DB2-BD59-A6C34878D82A}">
                    <a16:rowId xmlns:a16="http://schemas.microsoft.com/office/drawing/2014/main" val="1493476776"/>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Integration components</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Configurable by fabric admin</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Certain components blocked such as PowerShell Direct (enabled in Windows Server v1803), and data exchange</a:t>
                      </a:r>
                    </a:p>
                  </a:txBody>
                  <a:tcPr marL="137160" marR="137160" marT="137160" marB="137160" anchor="ctr"/>
                </a:tc>
                <a:extLst>
                  <a:ext uri="{0D108BD9-81ED-4DB2-BD59-A6C34878D82A}">
                    <a16:rowId xmlns:a16="http://schemas.microsoft.com/office/drawing/2014/main" val="10004"/>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Virtual machine connection, HID devices (keyboard, mouse)</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On, cannot be disabled</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Enabled for hosts starting at Windows Server v1803; Disabled on earlier hosts</a:t>
                      </a:r>
                    </a:p>
                  </a:txBody>
                  <a:tcPr marL="137160" marR="137160" marT="137160" marB="137160" anchor="ctr"/>
                </a:tc>
                <a:extLst>
                  <a:ext uri="{0D108BD9-81ED-4DB2-BD59-A6C34878D82A}">
                    <a16:rowId xmlns:a16="http://schemas.microsoft.com/office/drawing/2014/main" val="1597903658"/>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COM/Serial ports</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Supported</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Disabled (cannot be enabled)</a:t>
                      </a:r>
                    </a:p>
                  </a:txBody>
                  <a:tcPr marL="137160" marR="137160" marT="137160" marB="137160" anchor="ctr"/>
                </a:tc>
                <a:extLst>
                  <a:ext uri="{0D108BD9-81ED-4DB2-BD59-A6C34878D82A}">
                    <a16:rowId xmlns:a16="http://schemas.microsoft.com/office/drawing/2014/main" val="695242317"/>
                  </a:ext>
                </a:extLst>
              </a:tr>
              <a:tr h="5077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Attach a debugger to the VM process</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Supported</a:t>
                      </a:r>
                    </a:p>
                  </a:txBody>
                  <a:tcPr marL="137160" marR="137160" marT="137160" marB="137160" anchor="ct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Disabled (cannot be enabled)</a:t>
                      </a:r>
                    </a:p>
                  </a:txBody>
                  <a:tcPr marL="137160" marR="137160" marT="137160" marB="137160" anchor="ctr"/>
                </a:tc>
                <a:extLst>
                  <a:ext uri="{0D108BD9-81ED-4DB2-BD59-A6C34878D82A}">
                    <a16:rowId xmlns:a16="http://schemas.microsoft.com/office/drawing/2014/main" val="3922438494"/>
                  </a:ext>
                </a:extLst>
              </a:tr>
            </a:tbl>
          </a:graphicData>
        </a:graphic>
      </p:graphicFrame>
    </p:spTree>
    <p:extLst>
      <p:ext uri="{BB962C8B-B14F-4D97-AF65-F5344CB8AC3E}">
        <p14:creationId xmlns:p14="http://schemas.microsoft.com/office/powerpoint/2010/main" val="167132726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118D9F85-FE0F-4A68-B39B-22D84122DB66}"/>
              </a:ext>
            </a:extLst>
          </p:cNvPr>
          <p:cNvSpPr>
            <a:spLocks noGrp="1"/>
          </p:cNvSpPr>
          <p:nvPr>
            <p:ph type="title"/>
          </p:nvPr>
        </p:nvSpPr>
        <p:spPr/>
        <p:txBody>
          <a:bodyPr/>
          <a:lstStyle/>
          <a:p>
            <a:r>
              <a:rPr lang="en-US" dirty="0"/>
              <a:t>General process for creating shielded VMs</a:t>
            </a:r>
          </a:p>
        </p:txBody>
      </p:sp>
      <p:sp>
        <p:nvSpPr>
          <p:cNvPr id="42" name="Text Placeholder 41">
            <a:extLst>
              <a:ext uri="{FF2B5EF4-FFF2-40B4-BE49-F238E27FC236}">
                <a16:creationId xmlns:a16="http://schemas.microsoft.com/office/drawing/2014/main" id="{7F11607B-98A7-4687-8DF1-7782D65B5952}"/>
              </a:ext>
            </a:extLst>
          </p:cNvPr>
          <p:cNvSpPr>
            <a:spLocks noGrp="1"/>
          </p:cNvSpPr>
          <p:nvPr>
            <p:ph type="body" sz="quarter" idx="43"/>
          </p:nvPr>
        </p:nvSpPr>
        <p:spPr>
          <a:xfrm>
            <a:off x="1737439" y="2406745"/>
            <a:ext cx="2253027" cy="675347"/>
          </a:xfrm>
        </p:spPr>
        <p:txBody>
          <a:bodyPr>
            <a:noAutofit/>
          </a:bodyPr>
          <a:lstStyle/>
          <a:p>
            <a:pPr marL="342900" indent="-342900">
              <a:buFont typeface="+mj-lt"/>
              <a:buAutoNum type="arabicPeriod"/>
            </a:pPr>
            <a:r>
              <a:rPr lang="en-US" sz="1800" dirty="0">
                <a:solidFill>
                  <a:schemeClr val="tx1"/>
                </a:solidFill>
              </a:rPr>
              <a:t>Create a shielded VM template disk</a:t>
            </a:r>
          </a:p>
        </p:txBody>
      </p:sp>
      <p:sp>
        <p:nvSpPr>
          <p:cNvPr id="43" name="Text Placeholder 42">
            <a:extLst>
              <a:ext uri="{FF2B5EF4-FFF2-40B4-BE49-F238E27FC236}">
                <a16:creationId xmlns:a16="http://schemas.microsoft.com/office/drawing/2014/main" id="{9325AA15-431E-4179-8C05-E992456BC639}"/>
              </a:ext>
            </a:extLst>
          </p:cNvPr>
          <p:cNvSpPr>
            <a:spLocks noGrp="1"/>
          </p:cNvSpPr>
          <p:nvPr>
            <p:ph type="body" sz="quarter" idx="44"/>
          </p:nvPr>
        </p:nvSpPr>
        <p:spPr>
          <a:xfrm>
            <a:off x="1737440" y="3054499"/>
            <a:ext cx="2616812" cy="3509930"/>
          </a:xfrm>
        </p:spPr>
        <p:txBody>
          <a:bodyPr/>
          <a:lstStyle/>
          <a:p>
            <a:pPr marL="285750" indent="-285750">
              <a:buFont typeface="Arial" panose="020B0604020202020204" pitchFamily="34" charset="0"/>
              <a:buChar char="•"/>
            </a:pPr>
            <a:r>
              <a:rPr lang="en-US" dirty="0"/>
              <a:t>VHDX disk type</a:t>
            </a:r>
          </a:p>
          <a:p>
            <a:pPr marL="285750" indent="-285750">
              <a:buFont typeface="Arial" panose="020B0604020202020204" pitchFamily="34" charset="0"/>
              <a:buChar char="•"/>
            </a:pPr>
            <a:r>
              <a:rPr lang="en-US" dirty="0"/>
              <a:t>Globally Unique Identifiers (GUID) partition table</a:t>
            </a:r>
          </a:p>
          <a:p>
            <a:pPr marL="285750" indent="-285750">
              <a:buFont typeface="Arial" panose="020B0604020202020204" pitchFamily="34" charset="0"/>
              <a:buChar char="•"/>
            </a:pPr>
            <a:r>
              <a:rPr lang="en-US" dirty="0"/>
              <a:t>2 partitions</a:t>
            </a:r>
          </a:p>
          <a:p>
            <a:pPr marL="285750" indent="-285750">
              <a:buFont typeface="Arial" panose="020B0604020202020204" pitchFamily="34" charset="0"/>
              <a:buChar char="•"/>
            </a:pPr>
            <a:r>
              <a:rPr lang="en-US" dirty="0"/>
              <a:t>NTFS file system</a:t>
            </a:r>
          </a:p>
          <a:p>
            <a:pPr marL="285750" indent="-285750">
              <a:buFont typeface="Arial" panose="020B0604020202020204" pitchFamily="34" charset="0"/>
              <a:buChar char="•"/>
            </a:pPr>
            <a:r>
              <a:rPr lang="en-US" dirty="0"/>
              <a:t>Support OS</a:t>
            </a:r>
          </a:p>
          <a:p>
            <a:pPr marL="285750" indent="-285750">
              <a:buFont typeface="Arial" panose="020B0604020202020204" pitchFamily="34" charset="0"/>
              <a:buChar char="•"/>
            </a:pPr>
            <a:r>
              <a:rPr lang="en-US" dirty="0"/>
              <a:t>OS must be generalized</a:t>
            </a:r>
          </a:p>
          <a:p>
            <a:pPr marL="285750" indent="-285750">
              <a:buFont typeface="Arial" panose="020B0604020202020204" pitchFamily="34" charset="0"/>
              <a:buChar char="•"/>
            </a:pPr>
            <a:r>
              <a:rPr lang="en-US" dirty="0"/>
              <a:t>BitLocker encrypted</a:t>
            </a:r>
          </a:p>
          <a:p>
            <a:pPr marL="285750" indent="-285750">
              <a:buFont typeface="Arial" panose="020B0604020202020204" pitchFamily="34" charset="0"/>
              <a:buChar char="•"/>
            </a:pPr>
            <a:r>
              <a:rPr lang="en-US" dirty="0"/>
              <a:t>Shielded Template Disk Creation Wizard</a:t>
            </a:r>
          </a:p>
        </p:txBody>
      </p:sp>
      <p:sp>
        <p:nvSpPr>
          <p:cNvPr id="44" name="Text Placeholder 43">
            <a:extLst>
              <a:ext uri="{FF2B5EF4-FFF2-40B4-BE49-F238E27FC236}">
                <a16:creationId xmlns:a16="http://schemas.microsoft.com/office/drawing/2014/main" id="{76EC2A23-9943-4447-89B8-90664A098DCB}"/>
              </a:ext>
            </a:extLst>
          </p:cNvPr>
          <p:cNvSpPr>
            <a:spLocks noGrp="1"/>
          </p:cNvSpPr>
          <p:nvPr>
            <p:ph type="body" sz="quarter" idx="45"/>
          </p:nvPr>
        </p:nvSpPr>
        <p:spPr>
          <a:xfrm>
            <a:off x="5148801" y="2410468"/>
            <a:ext cx="2328324" cy="675347"/>
          </a:xfrm>
        </p:spPr>
        <p:txBody>
          <a:bodyPr/>
          <a:lstStyle/>
          <a:p>
            <a:pPr marL="342900" indent="-342900">
              <a:buFont typeface="+mj-lt"/>
              <a:buAutoNum type="arabicPeriod" startAt="2"/>
            </a:pPr>
            <a:r>
              <a:rPr lang="en-US" sz="1800" dirty="0">
                <a:solidFill>
                  <a:schemeClr val="tx1"/>
                </a:solidFill>
              </a:rPr>
              <a:t>Create a shielded data file</a:t>
            </a:r>
          </a:p>
        </p:txBody>
      </p:sp>
      <p:sp>
        <p:nvSpPr>
          <p:cNvPr id="45" name="Text Placeholder 44">
            <a:extLst>
              <a:ext uri="{FF2B5EF4-FFF2-40B4-BE49-F238E27FC236}">
                <a16:creationId xmlns:a16="http://schemas.microsoft.com/office/drawing/2014/main" id="{09F41C80-9B5E-4AD4-AFED-4F69C9273EBC}"/>
              </a:ext>
            </a:extLst>
          </p:cNvPr>
          <p:cNvSpPr>
            <a:spLocks noGrp="1"/>
          </p:cNvSpPr>
          <p:nvPr>
            <p:ph type="body" sz="quarter" idx="46"/>
          </p:nvPr>
        </p:nvSpPr>
        <p:spPr>
          <a:xfrm>
            <a:off x="5148801" y="3035681"/>
            <a:ext cx="2201125" cy="2413868"/>
          </a:xfrm>
        </p:spPr>
        <p:txBody>
          <a:bodyPr/>
          <a:lstStyle/>
          <a:p>
            <a:pPr marL="285750" indent="-285750">
              <a:buFont typeface="Arial" panose="020B0604020202020204" pitchFamily="34" charset="0"/>
              <a:buChar char="•"/>
            </a:pPr>
            <a:r>
              <a:rPr lang="en-US" dirty="0"/>
              <a:t>Also called a provisioning data file (PKD)</a:t>
            </a:r>
          </a:p>
          <a:p>
            <a:pPr marL="285750" indent="-285750">
              <a:buFont typeface="Arial" panose="020B0604020202020204" pitchFamily="34" charset="0"/>
              <a:buChar char="•"/>
            </a:pPr>
            <a:r>
              <a:rPr lang="en-US" dirty="0"/>
              <a:t>Shielding Data File Wizard</a:t>
            </a:r>
          </a:p>
          <a:p>
            <a:endParaRPr lang="en-US" dirty="0"/>
          </a:p>
        </p:txBody>
      </p:sp>
      <p:sp>
        <p:nvSpPr>
          <p:cNvPr id="46" name="Text Placeholder 45">
            <a:extLst>
              <a:ext uri="{FF2B5EF4-FFF2-40B4-BE49-F238E27FC236}">
                <a16:creationId xmlns:a16="http://schemas.microsoft.com/office/drawing/2014/main" id="{A081C692-29AE-4B4B-B726-922F57E89B05}"/>
              </a:ext>
            </a:extLst>
          </p:cNvPr>
          <p:cNvSpPr>
            <a:spLocks noGrp="1"/>
          </p:cNvSpPr>
          <p:nvPr>
            <p:ph type="body" sz="quarter" idx="47"/>
          </p:nvPr>
        </p:nvSpPr>
        <p:spPr>
          <a:xfrm>
            <a:off x="8446008" y="2383968"/>
            <a:ext cx="1932156" cy="675347"/>
          </a:xfrm>
        </p:spPr>
        <p:txBody>
          <a:bodyPr/>
          <a:lstStyle/>
          <a:p>
            <a:pPr marL="342900" indent="-342900">
              <a:buFont typeface="+mj-lt"/>
              <a:buAutoNum type="arabicPeriod" startAt="3"/>
            </a:pPr>
            <a:r>
              <a:rPr lang="en-US" sz="1800" dirty="0">
                <a:solidFill>
                  <a:schemeClr val="tx1"/>
                </a:solidFill>
              </a:rPr>
              <a:t>Deploy a shielded VM</a:t>
            </a:r>
          </a:p>
        </p:txBody>
      </p:sp>
      <p:sp>
        <p:nvSpPr>
          <p:cNvPr id="47" name="Text Placeholder 46">
            <a:extLst>
              <a:ext uri="{FF2B5EF4-FFF2-40B4-BE49-F238E27FC236}">
                <a16:creationId xmlns:a16="http://schemas.microsoft.com/office/drawing/2014/main" id="{72DB2DDD-19EA-46B9-B70D-3216D788E88C}"/>
              </a:ext>
            </a:extLst>
          </p:cNvPr>
          <p:cNvSpPr>
            <a:spLocks noGrp="1"/>
          </p:cNvSpPr>
          <p:nvPr>
            <p:ph type="body" sz="quarter" idx="48"/>
          </p:nvPr>
        </p:nvSpPr>
        <p:spPr>
          <a:xfrm>
            <a:off x="8515425" y="3082092"/>
            <a:ext cx="2201125" cy="2413868"/>
          </a:xfrm>
        </p:spPr>
        <p:txBody>
          <a:bodyPr/>
          <a:lstStyle/>
          <a:p>
            <a:r>
              <a:rPr lang="en-US" dirty="0"/>
              <a:t>Deploy using:</a:t>
            </a:r>
          </a:p>
          <a:p>
            <a:pPr marL="285750" indent="-285750">
              <a:buFont typeface="Arial" panose="020B0604020202020204" pitchFamily="34" charset="0"/>
              <a:buChar char="•"/>
            </a:pPr>
            <a:r>
              <a:rPr lang="en-US" dirty="0"/>
              <a:t>System Center Virtual Machine Manager (SCVMM)</a:t>
            </a:r>
          </a:p>
          <a:p>
            <a:pPr marL="285750" indent="-285750">
              <a:buFont typeface="Arial" panose="020B0604020202020204" pitchFamily="34" charset="0"/>
              <a:buChar char="•"/>
            </a:pPr>
            <a:r>
              <a:rPr lang="en-US" dirty="0"/>
              <a:t>Windows Azure Pack</a:t>
            </a:r>
          </a:p>
          <a:p>
            <a:pPr marL="285750" indent="-285750">
              <a:buFont typeface="Arial" panose="020B0604020202020204" pitchFamily="34" charset="0"/>
              <a:buChar char="•"/>
            </a:pPr>
            <a:r>
              <a:rPr lang="en-US" dirty="0"/>
              <a:t>PowerShell</a:t>
            </a:r>
          </a:p>
        </p:txBody>
      </p:sp>
      <p:grpSp>
        <p:nvGrpSpPr>
          <p:cNvPr id="9" name="Group 8">
            <a:extLst>
              <a:ext uri="{FF2B5EF4-FFF2-40B4-BE49-F238E27FC236}">
                <a16:creationId xmlns:a16="http://schemas.microsoft.com/office/drawing/2014/main" id="{91280AE2-F437-448B-ABB2-BC4F45C7A134}"/>
              </a:ext>
              <a:ext uri="{C183D7F6-B498-43B3-948B-1728B52AA6E4}">
                <adec:decorative xmlns:adec="http://schemas.microsoft.com/office/drawing/2017/decorative" val="1"/>
              </a:ext>
            </a:extLst>
          </p:cNvPr>
          <p:cNvGrpSpPr/>
          <p:nvPr/>
        </p:nvGrpSpPr>
        <p:grpSpPr>
          <a:xfrm>
            <a:off x="8616037" y="1536791"/>
            <a:ext cx="1155991" cy="771366"/>
            <a:chOff x="7850770" y="2388122"/>
            <a:chExt cx="1155991" cy="771366"/>
          </a:xfrm>
        </p:grpSpPr>
        <p:sp>
          <p:nvSpPr>
            <p:cNvPr id="21" name="Laptop_E770" title="Icon of a laptop">
              <a:extLst>
                <a:ext uri="{FF2B5EF4-FFF2-40B4-BE49-F238E27FC236}">
                  <a16:creationId xmlns:a16="http://schemas.microsoft.com/office/drawing/2014/main" id="{C9EC2002-15BC-49E5-AAA4-CBBF1154455A}"/>
                </a:ext>
              </a:extLst>
            </p:cNvPr>
            <p:cNvSpPr>
              <a:spLocks noChangeAspect="1" noEditPoints="1"/>
            </p:cNvSpPr>
            <p:nvPr/>
          </p:nvSpPr>
          <p:spPr bwMode="auto">
            <a:xfrm>
              <a:off x="7850770" y="2388122"/>
              <a:ext cx="1155991" cy="771366"/>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16" name="Shield_EA18" title="Icon of a shield">
              <a:extLst>
                <a:ext uri="{FF2B5EF4-FFF2-40B4-BE49-F238E27FC236}">
                  <a16:creationId xmlns:a16="http://schemas.microsoft.com/office/drawing/2014/main" id="{74263036-4DEA-4B45-8C20-C353C1AB97D1}"/>
                </a:ext>
              </a:extLst>
            </p:cNvPr>
            <p:cNvSpPr>
              <a:spLocks noChangeAspect="1"/>
            </p:cNvSpPr>
            <p:nvPr/>
          </p:nvSpPr>
          <p:spPr bwMode="auto">
            <a:xfrm>
              <a:off x="8663217" y="2388122"/>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2"/>
            </a:solidFill>
            <a:ln w="15875" cap="sq">
              <a:solidFill>
                <a:schemeClr val="accent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7" name="Group 6">
            <a:extLst>
              <a:ext uri="{FF2B5EF4-FFF2-40B4-BE49-F238E27FC236}">
                <a16:creationId xmlns:a16="http://schemas.microsoft.com/office/drawing/2014/main" id="{C1113E48-0B66-4587-93AC-42E05F98C60C}"/>
              </a:ext>
              <a:ext uri="{C183D7F6-B498-43B3-948B-1728B52AA6E4}">
                <adec:decorative xmlns:adec="http://schemas.microsoft.com/office/drawing/2017/decorative" val="1"/>
              </a:ext>
            </a:extLst>
          </p:cNvPr>
          <p:cNvGrpSpPr/>
          <p:nvPr/>
        </p:nvGrpSpPr>
        <p:grpSpPr>
          <a:xfrm>
            <a:off x="2346615" y="1463513"/>
            <a:ext cx="1038713" cy="821736"/>
            <a:chOff x="2906437" y="2337752"/>
            <a:chExt cx="1038713" cy="821736"/>
          </a:xfrm>
        </p:grpSpPr>
        <p:sp>
          <p:nvSpPr>
            <p:cNvPr id="24" name="Archive_F03F" title="Icon of an archival box">
              <a:extLst>
                <a:ext uri="{FF2B5EF4-FFF2-40B4-BE49-F238E27FC236}">
                  <a16:creationId xmlns:a16="http://schemas.microsoft.com/office/drawing/2014/main" id="{106EBC73-F66E-4327-BBD0-07EE39085A50}"/>
                </a:ext>
              </a:extLst>
            </p:cNvPr>
            <p:cNvSpPr>
              <a:spLocks noChangeAspect="1" noEditPoints="1"/>
            </p:cNvSpPr>
            <p:nvPr/>
          </p:nvSpPr>
          <p:spPr bwMode="auto">
            <a:xfrm>
              <a:off x="2906437" y="2337752"/>
              <a:ext cx="947586" cy="821736"/>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Shield_EA18" title="Icon of a shield">
              <a:extLst>
                <a:ext uri="{FF2B5EF4-FFF2-40B4-BE49-F238E27FC236}">
                  <a16:creationId xmlns:a16="http://schemas.microsoft.com/office/drawing/2014/main" id="{EFE30470-F182-4507-B255-7002B51E2D27}"/>
                </a:ext>
              </a:extLst>
            </p:cNvPr>
            <p:cNvSpPr>
              <a:spLocks noChangeAspect="1"/>
            </p:cNvSpPr>
            <p:nvPr/>
          </p:nvSpPr>
          <p:spPr bwMode="auto">
            <a:xfrm>
              <a:off x="3601606" y="2411030"/>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2"/>
            </a:solidFill>
            <a:ln w="15875" cap="sq">
              <a:solidFill>
                <a:schemeClr val="accent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8" name="Group 7">
            <a:extLst>
              <a:ext uri="{FF2B5EF4-FFF2-40B4-BE49-F238E27FC236}">
                <a16:creationId xmlns:a16="http://schemas.microsoft.com/office/drawing/2014/main" id="{D2BA14C4-F652-4F5F-814F-26A87F3478AC}"/>
              </a:ext>
              <a:ext uri="{C183D7F6-B498-43B3-948B-1728B52AA6E4}">
                <adec:decorative xmlns:adec="http://schemas.microsoft.com/office/drawing/2017/decorative" val="1"/>
              </a:ext>
            </a:extLst>
          </p:cNvPr>
          <p:cNvGrpSpPr/>
          <p:nvPr/>
        </p:nvGrpSpPr>
        <p:grpSpPr>
          <a:xfrm>
            <a:off x="5818018" y="1463513"/>
            <a:ext cx="879033" cy="821737"/>
            <a:chOff x="5637339" y="2294470"/>
            <a:chExt cx="985512" cy="903155"/>
          </a:xfrm>
        </p:grpSpPr>
        <p:sp>
          <p:nvSpPr>
            <p:cNvPr id="19" name="Script_F03A" title="Icon of an unrolled document with writing on it">
              <a:extLst>
                <a:ext uri="{FF2B5EF4-FFF2-40B4-BE49-F238E27FC236}">
                  <a16:creationId xmlns:a16="http://schemas.microsoft.com/office/drawing/2014/main" id="{C596B6E4-E653-405C-988A-609F179708DD}"/>
                </a:ext>
              </a:extLst>
            </p:cNvPr>
            <p:cNvSpPr>
              <a:spLocks noChangeAspect="1" noEditPoints="1"/>
            </p:cNvSpPr>
            <p:nvPr/>
          </p:nvSpPr>
          <p:spPr bwMode="auto">
            <a:xfrm>
              <a:off x="5637339" y="2294470"/>
              <a:ext cx="913583" cy="903155"/>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Shield_EA18" title="Icon of a shield">
              <a:extLst>
                <a:ext uri="{FF2B5EF4-FFF2-40B4-BE49-F238E27FC236}">
                  <a16:creationId xmlns:a16="http://schemas.microsoft.com/office/drawing/2014/main" id="{FD6BEB04-6778-462B-97E0-3996003FF46E}"/>
                </a:ext>
              </a:extLst>
            </p:cNvPr>
            <p:cNvSpPr>
              <a:spLocks noChangeAspect="1"/>
            </p:cNvSpPr>
            <p:nvPr/>
          </p:nvSpPr>
          <p:spPr bwMode="auto">
            <a:xfrm>
              <a:off x="6279307" y="2380287"/>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2"/>
            </a:solidFill>
            <a:ln w="15875" cap="sq">
              <a:solidFill>
                <a:schemeClr val="accent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257039038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Process for powering on shielded VMs</a:t>
            </a:r>
          </a:p>
        </p:txBody>
      </p:sp>
      <p:pic>
        <p:nvPicPr>
          <p:cNvPr id="9" name="Picture 8" descr="Illustration to outline the general process for turning on shielded VMs. ">
            <a:extLst>
              <a:ext uri="{FF2B5EF4-FFF2-40B4-BE49-F238E27FC236}">
                <a16:creationId xmlns:a16="http://schemas.microsoft.com/office/drawing/2014/main" id="{0686B3EC-6631-415B-AA15-AA70A2825E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96437" y="1095598"/>
            <a:ext cx="11699285" cy="5647946"/>
          </a:xfrm>
          <a:prstGeom prst="rect">
            <a:avLst/>
          </a:prstGeom>
        </p:spPr>
      </p:pic>
    </p:spTree>
    <p:extLst>
      <p:ext uri="{BB962C8B-B14F-4D97-AF65-F5344CB8AC3E}">
        <p14:creationId xmlns:p14="http://schemas.microsoft.com/office/powerpoint/2010/main" val="36049633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Check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67492303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4: Containers in Windows Server</a:t>
            </a:r>
          </a:p>
        </p:txBody>
      </p:sp>
    </p:spTree>
    <p:extLst>
      <p:ext uri="{BB962C8B-B14F-4D97-AF65-F5344CB8AC3E}">
        <p14:creationId xmlns:p14="http://schemas.microsoft.com/office/powerpoint/2010/main" val="39650385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1: Hyper-V in Windows Server</a:t>
            </a:r>
          </a:p>
        </p:txBody>
      </p:sp>
    </p:spTree>
    <p:extLst>
      <p:ext uri="{BB962C8B-B14F-4D97-AF65-F5344CB8AC3E}">
        <p14:creationId xmlns:p14="http://schemas.microsoft.com/office/powerpoint/2010/main" val="215271270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Containers in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r>
              <a:rPr lang="en-US" dirty="0"/>
              <a:t>By using container technology, you can package, provision, and run applications across diverse environments located on-premises or in the cloud </a:t>
            </a:r>
          </a:p>
          <a:p>
            <a:r>
              <a:rPr lang="en-US" dirty="0"/>
              <a:t>In this lesson, you are introduced to the concept of preparing and using Windows containers</a:t>
            </a:r>
            <a:br>
              <a:rPr lang="en-US" dirty="0"/>
            </a:br>
            <a:endParaRPr lang="en-US" dirty="0"/>
          </a:p>
          <a:p>
            <a:pPr lvl="1"/>
            <a:r>
              <a:rPr lang="en-US" dirty="0"/>
              <a:t>Topics:</a:t>
            </a:r>
          </a:p>
          <a:p>
            <a:pPr lvl="2"/>
            <a:r>
              <a:rPr lang="en-US" dirty="0"/>
              <a:t>What are containers?</a:t>
            </a:r>
          </a:p>
          <a:p>
            <a:pPr lvl="2"/>
            <a:r>
              <a:rPr lang="en-US" dirty="0"/>
              <a:t>Containers vs. virtual machines</a:t>
            </a:r>
          </a:p>
          <a:p>
            <a:pPr lvl="2"/>
            <a:r>
              <a:rPr lang="en-US" dirty="0"/>
              <a:t>Overview of container isolation modes</a:t>
            </a:r>
          </a:p>
          <a:p>
            <a:pPr lvl="2"/>
            <a:r>
              <a:rPr lang="en-US" dirty="0"/>
              <a:t>Manage containers using Docker</a:t>
            </a:r>
          </a:p>
          <a:p>
            <a:pPr lvl="2"/>
            <a:r>
              <a:rPr lang="en-US" dirty="0"/>
              <a:t>Download container base images</a:t>
            </a:r>
          </a:p>
          <a:p>
            <a:pPr lvl="2"/>
            <a:r>
              <a:rPr lang="en-US" dirty="0"/>
              <a:t>Run a Windows container</a:t>
            </a:r>
          </a:p>
          <a:p>
            <a:pPr lvl="2"/>
            <a:r>
              <a:rPr lang="en-US" dirty="0"/>
              <a:t>Manage containers using Windows Admin Center</a:t>
            </a:r>
          </a:p>
          <a:p>
            <a:pPr lvl="2"/>
            <a:r>
              <a:rPr lang="en-US" dirty="0"/>
              <a:t>Demonstration: Deploy containers by using Docker</a:t>
            </a:r>
          </a:p>
          <a:p>
            <a:pPr lvl="2"/>
            <a:endParaRPr lang="en-US" dirty="0"/>
          </a:p>
        </p:txBody>
      </p:sp>
    </p:spTree>
    <p:extLst>
      <p:ext uri="{BB962C8B-B14F-4D97-AF65-F5344CB8AC3E}">
        <p14:creationId xmlns:p14="http://schemas.microsoft.com/office/powerpoint/2010/main" val="94752242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 are containers?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5137" y="1407679"/>
            <a:ext cx="5049255" cy="3442568"/>
          </a:xfrm>
        </p:spPr>
        <p:txBody>
          <a:bodyPr>
            <a:normAutofit/>
          </a:bodyPr>
          <a:lstStyle/>
          <a:p>
            <a:pPr lvl="1"/>
            <a:r>
              <a:rPr lang="en-US" dirty="0"/>
              <a:t>Benefits of using containers:</a:t>
            </a:r>
          </a:p>
          <a:p>
            <a:pPr lvl="2"/>
            <a:r>
              <a:rPr lang="en-US" dirty="0"/>
              <a:t>Ability to run anywhere; local workstation, servers, or provisioned in the cloud</a:t>
            </a:r>
          </a:p>
          <a:p>
            <a:pPr lvl="2"/>
            <a:r>
              <a:rPr lang="en-US" dirty="0"/>
              <a:t>Isolation</a:t>
            </a:r>
          </a:p>
          <a:p>
            <a:pPr lvl="2"/>
            <a:r>
              <a:rPr lang="en-US" dirty="0"/>
              <a:t>Increased efficiency</a:t>
            </a:r>
          </a:p>
          <a:p>
            <a:pPr lvl="2"/>
            <a:r>
              <a:rPr lang="en-US" dirty="0"/>
              <a:t>A consistent development environment</a:t>
            </a:r>
          </a:p>
          <a:p>
            <a:pPr marL="0" lvl="1" indent="0">
              <a:buNone/>
            </a:pPr>
            <a:endParaRPr lang="en-US" dirty="0"/>
          </a:p>
        </p:txBody>
      </p:sp>
      <p:pic>
        <p:nvPicPr>
          <p:cNvPr id="7" name="Picture 6" descr="Illustration of a typical host computer. A hardware layer is at the bottom. There is an operating system and a shared Kernel. Two containers are illustrated each with its own user mode consisting of apps and services.">
            <a:extLst>
              <a:ext uri="{FF2B5EF4-FFF2-40B4-BE49-F238E27FC236}">
                <a16:creationId xmlns:a16="http://schemas.microsoft.com/office/drawing/2014/main" id="{49214E6D-CDB5-47DD-8F75-C96C6F2173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092650" y="2461609"/>
            <a:ext cx="7978212" cy="3873877"/>
          </a:xfrm>
          <a:prstGeom prst="rect">
            <a:avLst/>
          </a:prstGeom>
        </p:spPr>
      </p:pic>
    </p:spTree>
    <p:extLst>
      <p:ext uri="{BB962C8B-B14F-4D97-AF65-F5344CB8AC3E}">
        <p14:creationId xmlns:p14="http://schemas.microsoft.com/office/powerpoint/2010/main" val="7999038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Containers vs. virtual machines (1 of 2)</a:t>
            </a:r>
          </a:p>
        </p:txBody>
      </p:sp>
      <p:pic>
        <p:nvPicPr>
          <p:cNvPr id="7" name="Picture 6" descr="Illustration of a typical host computer. A hardware layer is at the bottom. There is an operating system and a shared Kernel. Two containers are illustrated each with its own user mode consisting of apps and services.">
            <a:extLst>
              <a:ext uri="{FF2B5EF4-FFF2-40B4-BE49-F238E27FC236}">
                <a16:creationId xmlns:a16="http://schemas.microsoft.com/office/drawing/2014/main" id="{49214E6D-CDB5-47DD-8F75-C96C6F2173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50506" y="1074201"/>
            <a:ext cx="11069371" cy="5374811"/>
          </a:xfrm>
          <a:prstGeom prst="rect">
            <a:avLst/>
          </a:prstGeom>
        </p:spPr>
      </p:pic>
    </p:spTree>
    <p:extLst>
      <p:ext uri="{BB962C8B-B14F-4D97-AF65-F5344CB8AC3E}">
        <p14:creationId xmlns:p14="http://schemas.microsoft.com/office/powerpoint/2010/main" val="45433603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Containers vs. virtual machines (2 of 2)</a:t>
            </a:r>
          </a:p>
        </p:txBody>
      </p:sp>
      <p:pic>
        <p:nvPicPr>
          <p:cNvPr id="4" name="Picture 3" descr="Illustration of a typical host computer. Hardware layer is at the bottom. A virtual machine runs within the host computer and has its own Kernel and User modes.">
            <a:extLst>
              <a:ext uri="{FF2B5EF4-FFF2-40B4-BE49-F238E27FC236}">
                <a16:creationId xmlns:a16="http://schemas.microsoft.com/office/drawing/2014/main" id="{076F664E-A04E-4C57-9C3B-A757D1A4663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83771" y="1280004"/>
            <a:ext cx="10950491" cy="5232513"/>
          </a:xfrm>
          <a:prstGeom prst="rect">
            <a:avLst/>
          </a:prstGeom>
        </p:spPr>
      </p:pic>
    </p:spTree>
    <p:extLst>
      <p:ext uri="{BB962C8B-B14F-4D97-AF65-F5344CB8AC3E}">
        <p14:creationId xmlns:p14="http://schemas.microsoft.com/office/powerpoint/2010/main" val="128115200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container isolation modes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lnSpcReduction="10000"/>
          </a:bodyPr>
          <a:lstStyle/>
          <a:p>
            <a:pPr lvl="1"/>
            <a:r>
              <a:rPr lang="en-US" dirty="0"/>
              <a:t>Process Isolation:</a:t>
            </a:r>
          </a:p>
          <a:p>
            <a:pPr lvl="2"/>
            <a:r>
              <a:rPr lang="en-US" dirty="0"/>
              <a:t>“Traditional” isolation mode</a:t>
            </a:r>
          </a:p>
          <a:p>
            <a:pPr lvl="2"/>
            <a:r>
              <a:rPr lang="en-US" dirty="0"/>
              <a:t>Containers share the same kernel with each other and the host</a:t>
            </a:r>
          </a:p>
          <a:p>
            <a:pPr lvl="2"/>
            <a:r>
              <a:rPr lang="en-US" dirty="0"/>
              <a:t>Each container has its own user mode</a:t>
            </a:r>
          </a:p>
          <a:p>
            <a:pPr lvl="2"/>
            <a:r>
              <a:rPr lang="en-US" dirty="0"/>
              <a:t>Does not provide security-enhanced isolation</a:t>
            </a:r>
          </a:p>
          <a:p>
            <a:pPr lvl="2"/>
            <a:r>
              <a:rPr lang="en-US" dirty="0"/>
              <a:t>Uses the following switch when starting a container using Docker:</a:t>
            </a:r>
          </a:p>
          <a:p>
            <a:pPr marL="576072" lvl="3" indent="0">
              <a:buNone/>
            </a:pPr>
            <a:r>
              <a:rPr lang="en-US" b="1" i="1" dirty="0"/>
              <a:t>	</a:t>
            </a:r>
            <a:r>
              <a:rPr lang="en-US" b="1" dirty="0"/>
              <a:t>–isolation=process</a:t>
            </a:r>
            <a:br>
              <a:rPr lang="en-US" b="1" i="1" dirty="0"/>
            </a:br>
            <a:endParaRPr lang="en-US" dirty="0"/>
          </a:p>
          <a:p>
            <a:pPr lvl="1"/>
            <a:r>
              <a:rPr lang="en-US" dirty="0"/>
              <a:t>Hyper-V Isolation:</a:t>
            </a:r>
          </a:p>
          <a:p>
            <a:pPr lvl="2"/>
            <a:r>
              <a:rPr lang="en-US" dirty="0"/>
              <a:t>Each container runs inside of a highly optimized virtual machine</a:t>
            </a:r>
          </a:p>
          <a:p>
            <a:pPr lvl="2"/>
            <a:r>
              <a:rPr lang="en-US" dirty="0"/>
              <a:t>Each container gains its own kernel and an enhanced level of stability and security</a:t>
            </a:r>
          </a:p>
          <a:p>
            <a:pPr lvl="2"/>
            <a:r>
              <a:rPr lang="en-US" dirty="0"/>
              <a:t>Also provides hardware-level isolation between each container and the host</a:t>
            </a:r>
          </a:p>
          <a:p>
            <a:pPr lvl="2"/>
            <a:r>
              <a:rPr lang="en-US" dirty="0"/>
              <a:t>Uses the following switch when starting a container using Docker:</a:t>
            </a:r>
          </a:p>
          <a:p>
            <a:pPr marL="576072" lvl="3" indent="0">
              <a:buNone/>
            </a:pPr>
            <a:r>
              <a:rPr lang="en-US" b="1" i="1" dirty="0"/>
              <a:t>	</a:t>
            </a:r>
            <a:r>
              <a:rPr lang="en-US" b="1" dirty="0"/>
              <a:t>–isolation=hyperv</a:t>
            </a:r>
          </a:p>
          <a:p>
            <a:pPr marL="0" lvl="1" indent="0">
              <a:buNone/>
            </a:pPr>
            <a:endParaRPr lang="en-US" dirty="0"/>
          </a:p>
        </p:txBody>
      </p:sp>
    </p:spTree>
    <p:extLst>
      <p:ext uri="{BB962C8B-B14F-4D97-AF65-F5344CB8AC3E}">
        <p14:creationId xmlns:p14="http://schemas.microsoft.com/office/powerpoint/2010/main" val="216075389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Manage containers using Docker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fontScale="92500" lnSpcReduction="10000"/>
          </a:bodyPr>
          <a:lstStyle/>
          <a:p>
            <a:pPr lvl="1"/>
            <a:r>
              <a:rPr lang="en-US" dirty="0"/>
              <a:t>Docker container:</a:t>
            </a:r>
          </a:p>
          <a:p>
            <a:pPr lvl="2"/>
            <a:r>
              <a:rPr lang="en-US" dirty="0"/>
              <a:t>Application wrapped in a complete file system including:</a:t>
            </a:r>
          </a:p>
          <a:p>
            <a:pPr lvl="3"/>
            <a:r>
              <a:rPr lang="en-US" dirty="0"/>
              <a:t>Code</a:t>
            </a:r>
          </a:p>
          <a:p>
            <a:pPr lvl="3"/>
            <a:r>
              <a:rPr lang="en-US" dirty="0"/>
              <a:t>Runtime</a:t>
            </a:r>
          </a:p>
          <a:p>
            <a:pPr lvl="3"/>
            <a:r>
              <a:rPr lang="en-US" dirty="0"/>
              <a:t>System tools</a:t>
            </a:r>
          </a:p>
          <a:p>
            <a:pPr lvl="3"/>
            <a:r>
              <a:rPr lang="en-US" dirty="0"/>
              <a:t>Supporting files for the app</a:t>
            </a:r>
          </a:p>
          <a:p>
            <a:pPr lvl="2"/>
            <a:r>
              <a:rPr lang="en-US" dirty="0"/>
              <a:t>Based upon open standards to run on all major operating systems</a:t>
            </a:r>
          </a:p>
          <a:p>
            <a:pPr lvl="2"/>
            <a:r>
              <a:rPr lang="en-US" dirty="0"/>
              <a:t>Supports any runtime environment or infrastructure; on-premises or in the cloud</a:t>
            </a:r>
          </a:p>
          <a:p>
            <a:pPr lvl="1"/>
            <a:r>
              <a:rPr lang="en-US" dirty="0"/>
              <a:t>Docker core platform includes:</a:t>
            </a:r>
          </a:p>
          <a:p>
            <a:pPr lvl="2"/>
            <a:r>
              <a:rPr lang="en-US" dirty="0"/>
              <a:t>Docker Engine</a:t>
            </a:r>
          </a:p>
          <a:p>
            <a:pPr lvl="3"/>
            <a:r>
              <a:rPr lang="en-US" dirty="0"/>
              <a:t>Runs on Linux, MacOS, or Windows-based operating systems</a:t>
            </a:r>
          </a:p>
          <a:p>
            <a:pPr lvl="2"/>
            <a:r>
              <a:rPr lang="en-US" dirty="0"/>
              <a:t>Docker Client</a:t>
            </a:r>
          </a:p>
          <a:p>
            <a:pPr lvl="3"/>
            <a:r>
              <a:rPr lang="en-US" dirty="0"/>
              <a:t>Command line interface to integrate with the engine</a:t>
            </a:r>
          </a:p>
          <a:p>
            <a:pPr lvl="3"/>
            <a:r>
              <a:rPr lang="en-US" dirty="0"/>
              <a:t>Runs command to build and manage Docker containers</a:t>
            </a:r>
          </a:p>
          <a:p>
            <a:pPr marL="0" lvl="1" indent="0">
              <a:buNone/>
            </a:pPr>
            <a:endParaRPr lang="en-US" dirty="0"/>
          </a:p>
        </p:txBody>
      </p:sp>
    </p:spTree>
    <p:extLst>
      <p:ext uri="{BB962C8B-B14F-4D97-AF65-F5344CB8AC3E}">
        <p14:creationId xmlns:p14="http://schemas.microsoft.com/office/powerpoint/2010/main" val="361781858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Manage containers using Docker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pPr lvl="1"/>
            <a:r>
              <a:rPr lang="en-US" dirty="0"/>
              <a:t>To install Docker on Windows Server:</a:t>
            </a:r>
          </a:p>
          <a:p>
            <a:pPr marL="740664" lvl="2" indent="-457200">
              <a:buFont typeface="+mj-lt"/>
              <a:buAutoNum type="arabicPeriod"/>
            </a:pPr>
            <a:r>
              <a:rPr lang="en-US" dirty="0"/>
              <a:t>Install the Docker-Microsoft PackageManagement Provider:</a:t>
            </a:r>
            <a:br>
              <a:rPr lang="en-US" dirty="0"/>
            </a:br>
            <a:r>
              <a:rPr lang="en-US" b="1" dirty="0"/>
              <a:t>Install-Module -Name DockerMsftProvider -Repository PSGallery -Force</a:t>
            </a:r>
          </a:p>
          <a:p>
            <a:pPr marL="740664" lvl="2" indent="-457200">
              <a:buFont typeface="+mj-lt"/>
              <a:buAutoNum type="arabicPeriod"/>
            </a:pPr>
            <a:r>
              <a:rPr lang="en-US" dirty="0"/>
              <a:t>Install the latest version of Docker:</a:t>
            </a:r>
            <a:br>
              <a:rPr lang="en-US" dirty="0"/>
            </a:br>
            <a:r>
              <a:rPr lang="en-US" b="1" dirty="0"/>
              <a:t>Install-Package -Name docker -ProviderName DockerMsftProvider</a:t>
            </a:r>
          </a:p>
          <a:p>
            <a:pPr marL="740664" lvl="2" indent="-457200">
              <a:buFont typeface="+mj-lt"/>
              <a:buAutoNum type="arabicPeriod"/>
            </a:pPr>
            <a:r>
              <a:rPr lang="en-US" dirty="0"/>
              <a:t>May require a restart if the Containers Windows Server feature is also installed</a:t>
            </a:r>
          </a:p>
          <a:p>
            <a:pPr lvl="1"/>
            <a:r>
              <a:rPr lang="en-US" dirty="0"/>
              <a:t>To support Docker on Windows 10:</a:t>
            </a:r>
          </a:p>
          <a:p>
            <a:pPr lvl="2"/>
            <a:r>
              <a:rPr lang="en-US" dirty="0"/>
              <a:t>Install the </a:t>
            </a:r>
            <a:r>
              <a:rPr lang="en-US" b="1" dirty="0"/>
              <a:t>Docker Desktop</a:t>
            </a:r>
          </a:p>
          <a:p>
            <a:pPr lvl="3"/>
            <a:r>
              <a:rPr lang="en-US" dirty="0"/>
              <a:t>Provides a toolset used to build and distribute containerized apps</a:t>
            </a:r>
          </a:p>
          <a:p>
            <a:pPr lvl="1"/>
            <a:r>
              <a:rPr lang="en-US" dirty="0"/>
              <a:t>Docker Hub</a:t>
            </a:r>
          </a:p>
          <a:p>
            <a:pPr lvl="3"/>
            <a:r>
              <a:rPr lang="en-US" dirty="0"/>
              <a:t>A web-based library server used to register, store, and manage Docker images</a:t>
            </a:r>
          </a:p>
          <a:p>
            <a:pPr lvl="3"/>
            <a:r>
              <a:rPr lang="en-US" dirty="0"/>
              <a:t>A community resource with access to over 100,000 shared container images</a:t>
            </a:r>
          </a:p>
          <a:p>
            <a:pPr marL="0" lvl="1" indent="0">
              <a:buNone/>
            </a:pPr>
            <a:endParaRPr lang="en-US" dirty="0"/>
          </a:p>
        </p:txBody>
      </p:sp>
    </p:spTree>
    <p:extLst>
      <p:ext uri="{BB962C8B-B14F-4D97-AF65-F5344CB8AC3E}">
        <p14:creationId xmlns:p14="http://schemas.microsoft.com/office/powerpoint/2010/main" val="48797986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Download container base images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fontScale="92500" lnSpcReduction="10000"/>
          </a:bodyPr>
          <a:lstStyle/>
          <a:p>
            <a:pPr lvl="1"/>
            <a:r>
              <a:rPr lang="en-US" dirty="0"/>
              <a:t>Container base image:</a:t>
            </a:r>
          </a:p>
          <a:p>
            <a:pPr lvl="2"/>
            <a:r>
              <a:rPr lang="en-US" dirty="0"/>
              <a:t>Provides a foundational layer of operating system services for a container</a:t>
            </a:r>
          </a:p>
          <a:p>
            <a:pPr lvl="2"/>
            <a:r>
              <a:rPr lang="en-US" dirty="0"/>
              <a:t>Includes user mode operating system files to support apps</a:t>
            </a:r>
          </a:p>
          <a:p>
            <a:pPr lvl="2"/>
            <a:r>
              <a:rPr lang="en-US" dirty="0"/>
              <a:t>Includes runtime files and dependencies required by the app</a:t>
            </a:r>
          </a:p>
          <a:p>
            <a:pPr lvl="2"/>
            <a:r>
              <a:rPr lang="en-US" dirty="0"/>
              <a:t>Use the </a:t>
            </a:r>
            <a:r>
              <a:rPr lang="en-US" i="1" dirty="0"/>
              <a:t>Docker pull </a:t>
            </a:r>
            <a:r>
              <a:rPr lang="en-US" dirty="0"/>
              <a:t>command to download images</a:t>
            </a:r>
            <a:br>
              <a:rPr lang="en-US" dirty="0"/>
            </a:br>
            <a:r>
              <a:rPr lang="en-US" b="1" dirty="0"/>
              <a:t>docker pull mcr.microsoft.com/windows/nanoserver:1903</a:t>
            </a:r>
          </a:p>
          <a:p>
            <a:pPr lvl="1"/>
            <a:r>
              <a:rPr lang="en-US" dirty="0"/>
              <a:t>Four primary container images are available:</a:t>
            </a:r>
          </a:p>
          <a:p>
            <a:pPr lvl="2"/>
            <a:r>
              <a:rPr lang="en-US" dirty="0"/>
              <a:t>Window Server Core</a:t>
            </a:r>
          </a:p>
          <a:p>
            <a:pPr lvl="3"/>
            <a:r>
              <a:rPr lang="en-US" dirty="0"/>
              <a:t>Subset of Windows Server APIs and support for traditional .NET framework apps</a:t>
            </a:r>
          </a:p>
          <a:p>
            <a:pPr lvl="2"/>
            <a:r>
              <a:rPr lang="en-US" dirty="0"/>
              <a:t>Nano Server</a:t>
            </a:r>
          </a:p>
          <a:p>
            <a:pPr lvl="3"/>
            <a:r>
              <a:rPr lang="en-US" dirty="0"/>
              <a:t>Support for the .NET Core APIs</a:t>
            </a:r>
          </a:p>
          <a:p>
            <a:pPr lvl="2"/>
            <a:r>
              <a:rPr lang="en-US" dirty="0"/>
              <a:t>Windows</a:t>
            </a:r>
          </a:p>
          <a:p>
            <a:pPr lvl="3"/>
            <a:r>
              <a:rPr lang="en-US" dirty="0"/>
              <a:t>Includes the full Windows API set</a:t>
            </a:r>
          </a:p>
          <a:p>
            <a:pPr lvl="2"/>
            <a:r>
              <a:rPr lang="en-US" dirty="0"/>
              <a:t>Windows IoT Core</a:t>
            </a:r>
          </a:p>
          <a:p>
            <a:pPr lvl="3"/>
            <a:r>
              <a:rPr lang="en-US" dirty="0"/>
              <a:t>Built to support IoT apps that run on ARM or x86/x64 processors</a:t>
            </a:r>
          </a:p>
          <a:p>
            <a:pPr marL="0" lvl="1" indent="0">
              <a:buNone/>
            </a:pPr>
            <a:endParaRPr lang="en-US" dirty="0"/>
          </a:p>
        </p:txBody>
      </p:sp>
    </p:spTree>
    <p:extLst>
      <p:ext uri="{BB962C8B-B14F-4D97-AF65-F5344CB8AC3E}">
        <p14:creationId xmlns:p14="http://schemas.microsoft.com/office/powerpoint/2010/main" val="210800404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Run a Windows container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pPr lvl="1"/>
            <a:r>
              <a:rPr lang="en-US" dirty="0"/>
              <a:t>Methods used to create, manage, and run containers include:</a:t>
            </a:r>
          </a:p>
          <a:p>
            <a:pPr lvl="2"/>
            <a:r>
              <a:rPr lang="en-US" dirty="0"/>
              <a:t>Automation using a Dockerfile text file and the docker build process</a:t>
            </a:r>
          </a:p>
          <a:p>
            <a:pPr lvl="2"/>
            <a:r>
              <a:rPr lang="en-US" dirty="0"/>
              <a:t>Manually using Docker commands. Examples illustrated as shown:</a:t>
            </a:r>
          </a:p>
          <a:p>
            <a:pPr marL="0" lvl="1" indent="0">
              <a:buNone/>
            </a:pPr>
            <a:endParaRPr lang="en-US" dirty="0"/>
          </a:p>
        </p:txBody>
      </p:sp>
      <p:graphicFrame>
        <p:nvGraphicFramePr>
          <p:cNvPr id="4" name="Table Placeholder 9" descr="A table describing Docker commands">
            <a:extLst>
              <a:ext uri="{FF2B5EF4-FFF2-40B4-BE49-F238E27FC236}">
                <a16:creationId xmlns:a16="http://schemas.microsoft.com/office/drawing/2014/main" id="{65BA17AE-88FD-4454-BF1C-DA06C046E2E9}"/>
              </a:ext>
            </a:extLst>
          </p:cNvPr>
          <p:cNvGraphicFramePr>
            <a:graphicFrameLocks/>
          </p:cNvGraphicFramePr>
          <p:nvPr/>
        </p:nvGraphicFramePr>
        <p:xfrm>
          <a:off x="2286000" y="2695575"/>
          <a:ext cx="8963025" cy="4010412"/>
        </p:xfrm>
        <a:graphic>
          <a:graphicData uri="http://schemas.openxmlformats.org/drawingml/2006/table">
            <a:tbl>
              <a:tblPr firstRow="1" bandRow="1" bandCol="1">
                <a:tableStyleId>{7E9639D4-E3E2-4D34-9284-5A2195B3D0D7}</a:tableStyleId>
              </a:tblPr>
              <a:tblGrid>
                <a:gridCol w="1993044">
                  <a:extLst>
                    <a:ext uri="{9D8B030D-6E8A-4147-A177-3AD203B41FA5}">
                      <a16:colId xmlns:a16="http://schemas.microsoft.com/office/drawing/2014/main" val="2527464308"/>
                    </a:ext>
                  </a:extLst>
                </a:gridCol>
                <a:gridCol w="6969981">
                  <a:extLst>
                    <a:ext uri="{9D8B030D-6E8A-4147-A177-3AD203B41FA5}">
                      <a16:colId xmlns:a16="http://schemas.microsoft.com/office/drawing/2014/main" val="503937480"/>
                    </a:ext>
                  </a:extLst>
                </a:gridCol>
              </a:tblGrid>
              <a:tr h="476260">
                <a:tc>
                  <a:txBody>
                    <a:bodyPr/>
                    <a:lstStyle/>
                    <a:p>
                      <a:pPr>
                        <a:lnSpc>
                          <a:spcPts val="1600"/>
                        </a:lnSpc>
                      </a:pPr>
                      <a:r>
                        <a:rPr lang="en-US" dirty="0"/>
                        <a:t>Command</a:t>
                      </a:r>
                    </a:p>
                  </a:txBody>
                  <a:tcPr marL="137160" marR="137160" marT="137160" marB="137160" anchor="ctr"/>
                </a:tc>
                <a:tc>
                  <a:txBody>
                    <a:bodyPr/>
                    <a:lstStyle/>
                    <a:p>
                      <a:pPr>
                        <a:lnSpc>
                          <a:spcPts val="1600"/>
                        </a:lnSpc>
                      </a:pPr>
                      <a:r>
                        <a:rPr lang="en-US" dirty="0"/>
                        <a:t>Description</a:t>
                      </a:r>
                    </a:p>
                  </a:txBody>
                  <a:tcPr marL="137160" marR="137160" marT="137160" marB="137160" anchor="ctr"/>
                </a:tc>
                <a:extLst>
                  <a:ext uri="{0D108BD9-81ED-4DB2-BD59-A6C34878D82A}">
                    <a16:rowId xmlns:a16="http://schemas.microsoft.com/office/drawing/2014/main" val="230065927"/>
                  </a:ext>
                </a:extLst>
              </a:tr>
              <a:tr h="655002">
                <a:tc>
                  <a:txBody>
                    <a:bodyPr/>
                    <a:lstStyle/>
                    <a:p>
                      <a:r>
                        <a:rPr lang="en-US" sz="1800" b="0" kern="1200" dirty="0">
                          <a:solidFill>
                            <a:schemeClr val="tx1"/>
                          </a:solidFill>
                          <a:effectLst/>
                          <a:latin typeface="+mn-lt"/>
                          <a:ea typeface="+mn-ea"/>
                          <a:cs typeface="+mn-cs"/>
                        </a:rPr>
                        <a:t>Docker images</a:t>
                      </a:r>
                    </a:p>
                  </a:txBody>
                  <a:tcPr marL="137160" marR="137160" marT="137160" marB="137160" anchor="ct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Lists the installed images on your container host</a:t>
                      </a:r>
                      <a:endParaRPr lang="en-US" sz="1800" b="0" kern="1200" dirty="0">
                        <a:solidFill>
                          <a:schemeClr val="tx1"/>
                        </a:solidFill>
                        <a:effectLst/>
                        <a:latin typeface="+mn-lt"/>
                        <a:ea typeface="+mn-ea"/>
                        <a:cs typeface="+mn-cs"/>
                      </a:endParaRPr>
                    </a:p>
                  </a:txBody>
                  <a:tcPr marL="137160" marR="137160" marT="137160" marB="137160" anchor="ctr"/>
                </a:tc>
                <a:extLst>
                  <a:ext uri="{0D108BD9-81ED-4DB2-BD59-A6C34878D82A}">
                    <a16:rowId xmlns:a16="http://schemas.microsoft.com/office/drawing/2014/main" val="3614321566"/>
                  </a:ext>
                </a:extLst>
              </a:tr>
              <a:tr h="67786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Docker run</a:t>
                      </a:r>
                    </a:p>
                  </a:txBody>
                  <a:tcPr marL="137160" marR="137160" marT="137160" marB="137160" anchor="ctr"/>
                </a:tc>
                <a:tc>
                  <a:txBody>
                    <a:bodyPr/>
                    <a:lstStyle/>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Creates a container by using a container image</a:t>
                      </a:r>
                      <a:endParaRPr lang="en-US" sz="1800" b="0" kern="1200" noProof="0" dirty="0">
                        <a:solidFill>
                          <a:schemeClr val="tx1"/>
                        </a:solidFill>
                        <a:effectLst/>
                        <a:latin typeface="+mn-lt"/>
                        <a:ea typeface="+mn-ea"/>
                        <a:cs typeface="+mn-cs"/>
                      </a:endParaRPr>
                    </a:p>
                  </a:txBody>
                  <a:tcPr marL="137160" marR="137160" marT="137160" marB="137160" anchor="ctr"/>
                </a:tc>
                <a:extLst>
                  <a:ext uri="{0D108BD9-81ED-4DB2-BD59-A6C34878D82A}">
                    <a16:rowId xmlns:a16="http://schemas.microsoft.com/office/drawing/2014/main" val="1631395963"/>
                  </a:ext>
                </a:extLst>
              </a:tr>
              <a:tr h="73302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Docker commit</a:t>
                      </a:r>
                    </a:p>
                  </a:txBody>
                  <a:tcPr marL="137160" marR="137160" marT="137160" marB="137160" anchor="ctr"/>
                </a:tc>
                <a:tc>
                  <a:txBody>
                    <a:bodyPr/>
                    <a:lstStyle/>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Commits the changes you made to a container to a new container image</a:t>
                      </a:r>
                      <a:endParaRPr lang="en-US" sz="1800" b="0" kern="1200" noProof="0" dirty="0">
                        <a:solidFill>
                          <a:schemeClr val="tx1"/>
                        </a:solidFill>
                        <a:effectLst/>
                        <a:latin typeface="+mn-lt"/>
                        <a:ea typeface="+mn-ea"/>
                        <a:cs typeface="+mn-cs"/>
                      </a:endParaRPr>
                    </a:p>
                  </a:txBody>
                  <a:tcPr marL="137160" marR="137160" marT="137160" marB="137160" anchor="ctr"/>
                </a:tc>
                <a:extLst>
                  <a:ext uri="{0D108BD9-81ED-4DB2-BD59-A6C34878D82A}">
                    <a16:rowId xmlns:a16="http://schemas.microsoft.com/office/drawing/2014/main" val="1548011786"/>
                  </a:ext>
                </a:extLst>
              </a:tr>
              <a:tr h="73302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Docker stop</a:t>
                      </a:r>
                    </a:p>
                  </a:txBody>
                  <a:tcPr marL="137160" marR="137160" marT="137160" marB="137160" anchor="ctr"/>
                </a:tc>
                <a:tc>
                  <a:txBody>
                    <a:bodyPr/>
                    <a:lstStyle/>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kern="1200" noProof="0" dirty="0">
                          <a:solidFill>
                            <a:schemeClr val="tx1"/>
                          </a:solidFill>
                          <a:effectLst/>
                          <a:latin typeface="+mn-lt"/>
                          <a:ea typeface="+mn-ea"/>
                          <a:cs typeface="+mn-cs"/>
                        </a:rPr>
                        <a:t>Stops a running container</a:t>
                      </a:r>
                    </a:p>
                  </a:txBody>
                  <a:tcPr marL="137160" marR="137160" marT="137160" marB="137160" anchor="ctr"/>
                </a:tc>
                <a:extLst>
                  <a:ext uri="{0D108BD9-81ED-4DB2-BD59-A6C34878D82A}">
                    <a16:rowId xmlns:a16="http://schemas.microsoft.com/office/drawing/2014/main" val="2641572714"/>
                  </a:ext>
                </a:extLst>
              </a:tr>
              <a:tr h="73302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lang="en-US" noProof="0" dirty="0"/>
                        <a:t>Docker rm</a:t>
                      </a:r>
                    </a:p>
                  </a:txBody>
                  <a:tcPr marL="137160" marR="137160" marT="137160" marB="137160" anchor="ctr"/>
                </a:tc>
                <a:tc>
                  <a:txBody>
                    <a:bodyPr/>
                    <a:lstStyle/>
                    <a:p>
                      <a:pPr marL="285750" marR="0" lvl="0" indent="-285750" algn="l" defTabSz="932742" rtl="0" eaLnBrk="1" fontAlgn="auto" latinLnBrk="0" hangingPunct="1">
                        <a:lnSpc>
                          <a:spcPts val="1600"/>
                        </a:lnSpc>
                        <a:spcBef>
                          <a:spcPts val="0"/>
                        </a:spcBef>
                        <a:spcAft>
                          <a:spcPts val="0"/>
                        </a:spcAft>
                        <a:buClrTx/>
                        <a:buSzTx/>
                        <a:buFont typeface="Arial" panose="020B0604020202020204" pitchFamily="34" charset="0"/>
                        <a:buChar char="•"/>
                        <a:tabLst/>
                        <a:defRPr/>
                      </a:pPr>
                      <a:r>
                        <a:rPr lang="en-US" sz="1800" b="0" kern="1200" noProof="0" dirty="0">
                          <a:solidFill>
                            <a:schemeClr val="tx1"/>
                          </a:solidFill>
                          <a:effectLst/>
                          <a:latin typeface="+mn-lt"/>
                          <a:ea typeface="+mn-ea"/>
                          <a:cs typeface="+mn-cs"/>
                        </a:rPr>
                        <a:t>Removes an existing container</a:t>
                      </a:r>
                    </a:p>
                  </a:txBody>
                  <a:tcPr marL="137160" marR="137160" marT="137160" marB="137160" anchor="ctr"/>
                </a:tc>
                <a:extLst>
                  <a:ext uri="{0D108BD9-81ED-4DB2-BD59-A6C34878D82A}">
                    <a16:rowId xmlns:a16="http://schemas.microsoft.com/office/drawing/2014/main" val="3769821644"/>
                  </a:ext>
                </a:extLst>
              </a:tr>
            </a:tbl>
          </a:graphicData>
        </a:graphic>
      </p:graphicFrame>
    </p:spTree>
    <p:extLst>
      <p:ext uri="{BB962C8B-B14F-4D97-AF65-F5344CB8AC3E}">
        <p14:creationId xmlns:p14="http://schemas.microsoft.com/office/powerpoint/2010/main" val="54953519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Manage containers using Windows Admin Center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3505581" cy="5082223"/>
          </a:xfrm>
        </p:spPr>
        <p:txBody>
          <a:bodyPr>
            <a:normAutofit/>
          </a:bodyPr>
          <a:lstStyle/>
          <a:p>
            <a:pPr lvl="1"/>
            <a:r>
              <a:rPr lang="en-US" dirty="0"/>
              <a:t>Windows Admin Center:</a:t>
            </a:r>
          </a:p>
          <a:p>
            <a:pPr lvl="2"/>
            <a:r>
              <a:rPr lang="en-US" dirty="0"/>
              <a:t>Browser-based GUI used to manage Windows servers, clusters, and hyper-converged infrastructure</a:t>
            </a:r>
          </a:p>
          <a:p>
            <a:pPr lvl="2"/>
            <a:r>
              <a:rPr lang="en-US" dirty="0"/>
              <a:t>Requires the Containers extension:</a:t>
            </a:r>
          </a:p>
          <a:p>
            <a:pPr lvl="3"/>
            <a:r>
              <a:rPr lang="en-US" dirty="0"/>
              <a:t>Summary</a:t>
            </a:r>
          </a:p>
          <a:p>
            <a:pPr lvl="3"/>
            <a:r>
              <a:rPr lang="en-US" dirty="0"/>
              <a:t>Containers</a:t>
            </a:r>
          </a:p>
          <a:p>
            <a:pPr lvl="3"/>
            <a:r>
              <a:rPr lang="en-US" dirty="0"/>
              <a:t>Images</a:t>
            </a:r>
          </a:p>
          <a:p>
            <a:pPr lvl="3"/>
            <a:r>
              <a:rPr lang="en-US" dirty="0"/>
              <a:t>Networks</a:t>
            </a:r>
          </a:p>
          <a:p>
            <a:pPr lvl="3"/>
            <a:r>
              <a:rPr lang="en-US" dirty="0"/>
              <a:t>Volumes</a:t>
            </a:r>
          </a:p>
          <a:p>
            <a:pPr marL="0" lvl="1" indent="0">
              <a:buNone/>
            </a:pPr>
            <a:endParaRPr lang="en-US" dirty="0"/>
          </a:p>
        </p:txBody>
      </p:sp>
      <p:pic>
        <p:nvPicPr>
          <p:cNvPr id="6" name="Picture 5" descr="A screenshot of the Windows Admin Center with the Containers extension selected. The Containers page contains the Summary, Containers, Images, Networks, and Volumes pages.">
            <a:extLst>
              <a:ext uri="{FF2B5EF4-FFF2-40B4-BE49-F238E27FC236}">
                <a16:creationId xmlns:a16="http://schemas.microsoft.com/office/drawing/2014/main" id="{ADC6376C-3F77-4F3C-9720-CEAA5A37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580" y="1463039"/>
            <a:ext cx="7658570" cy="4964029"/>
          </a:xfrm>
          <a:prstGeom prst="rect">
            <a:avLst/>
          </a:prstGeom>
          <a:ln w="25400">
            <a:solidFill>
              <a:schemeClr val="tx1"/>
            </a:solidFill>
          </a:ln>
        </p:spPr>
      </p:pic>
    </p:spTree>
    <p:extLst>
      <p:ext uri="{BB962C8B-B14F-4D97-AF65-F5344CB8AC3E}">
        <p14:creationId xmlns:p14="http://schemas.microsoft.com/office/powerpoint/2010/main" val="717456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Hyper-V in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In this lesson, you learn how to use Hyper-V to implement virtualization. You also learn best practices for </a:t>
            </a:r>
            <a:br>
              <a:rPr lang="en-US" dirty="0"/>
            </a:br>
            <a:r>
              <a:rPr lang="en-US" dirty="0"/>
              <a:t>configuring Windows server hosts, and considerations related to deployment scenarios such as </a:t>
            </a:r>
            <a:br>
              <a:rPr lang="en-US" dirty="0"/>
            </a:br>
            <a:r>
              <a:rPr lang="en-US" dirty="0"/>
              <a:t>nested virtualization. </a:t>
            </a:r>
            <a:br>
              <a:rPr lang="en-US" dirty="0"/>
            </a:br>
            <a:br>
              <a:rPr lang="en-US" dirty="0"/>
            </a:br>
            <a:r>
              <a:rPr lang="en-US" dirty="0"/>
              <a:t>Finally, you will learn considerations, requirements, and processes for migrating on-premises </a:t>
            </a:r>
            <a:br>
              <a:rPr lang="en-US" dirty="0"/>
            </a:br>
            <a:r>
              <a:rPr lang="en-US" dirty="0"/>
              <a:t>Hyper-V virtual machines to Microsoft Azure</a:t>
            </a:r>
            <a:br>
              <a:rPr lang="en-US" dirty="0"/>
            </a:br>
            <a:endParaRPr lang="en-US" dirty="0"/>
          </a:p>
          <a:p>
            <a:pPr lvl="1"/>
            <a:r>
              <a:rPr lang="en-US" dirty="0"/>
              <a:t>Topics:</a:t>
            </a:r>
          </a:p>
          <a:p>
            <a:pPr lvl="2"/>
            <a:r>
              <a:rPr lang="en-US" dirty="0"/>
              <a:t>Overview of Hyper-V </a:t>
            </a:r>
          </a:p>
          <a:p>
            <a:pPr lvl="2"/>
            <a:r>
              <a:rPr lang="en-US" dirty="0"/>
              <a:t>Overview of Hyper-V Manager </a:t>
            </a:r>
          </a:p>
          <a:p>
            <a:pPr lvl="2"/>
            <a:r>
              <a:rPr lang="en-US" dirty="0"/>
              <a:t>Best practices for configuring Hyper-V hosts</a:t>
            </a:r>
          </a:p>
          <a:p>
            <a:pPr lvl="2"/>
            <a:r>
              <a:rPr lang="en-US" dirty="0"/>
              <a:t>Overview of nested virtualization </a:t>
            </a:r>
          </a:p>
          <a:p>
            <a:pPr lvl="2"/>
            <a:r>
              <a:rPr lang="en-US" dirty="0"/>
              <a:t>Migration to Azure VMs</a:t>
            </a:r>
          </a:p>
        </p:txBody>
      </p:sp>
    </p:spTree>
    <p:extLst>
      <p:ext uri="{BB962C8B-B14F-4D97-AF65-F5344CB8AC3E}">
        <p14:creationId xmlns:p14="http://schemas.microsoft.com/office/powerpoint/2010/main" val="61811742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Deploy containers by using Docker</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434840"/>
            <a:ext cx="5541264" cy="1828800"/>
          </a:xfrm>
        </p:spPr>
        <p:txBody>
          <a:bodyPr/>
          <a:lstStyle/>
          <a:p>
            <a:r>
              <a:rPr lang="en-US" dirty="0"/>
              <a:t>Install Docker on Windows Server</a:t>
            </a:r>
          </a:p>
          <a:p>
            <a:r>
              <a:rPr lang="en-US" dirty="0"/>
              <a:t>Download and run a Windows container</a:t>
            </a:r>
          </a:p>
          <a:p>
            <a:r>
              <a:rPr lang="en-US" dirty="0"/>
              <a:t>Use Windows Admin Center to manage containers</a:t>
            </a:r>
          </a:p>
        </p:txBody>
      </p:sp>
    </p:spTree>
    <p:extLst>
      <p:ext uri="{BB962C8B-B14F-4D97-AF65-F5344CB8AC3E}">
        <p14:creationId xmlns:p14="http://schemas.microsoft.com/office/powerpoint/2010/main" val="344575585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Deploy containers by using Docker (2 of 3)</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434840"/>
            <a:ext cx="5541264" cy="1828800"/>
          </a:xfrm>
        </p:spPr>
        <p:txBody>
          <a:bodyPr/>
          <a:lstStyle/>
          <a:p>
            <a:r>
              <a:rPr lang="en-US" dirty="0"/>
              <a:t>Install Docker on Windows Server</a:t>
            </a:r>
          </a:p>
          <a:p>
            <a:r>
              <a:rPr lang="en-US" dirty="0"/>
              <a:t>Download and run a Windows container</a:t>
            </a:r>
          </a:p>
          <a:p>
            <a:r>
              <a:rPr lang="en-US" dirty="0"/>
              <a:t>Use Windows Admin Center to manage containers</a:t>
            </a:r>
          </a:p>
        </p:txBody>
      </p:sp>
    </p:spTree>
    <p:extLst>
      <p:ext uri="{BB962C8B-B14F-4D97-AF65-F5344CB8AC3E}">
        <p14:creationId xmlns:p14="http://schemas.microsoft.com/office/powerpoint/2010/main" val="190351144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38EEFF-7D0E-7541-BEA8-01DC84FFB058}"/>
              </a:ext>
            </a:extLst>
          </p:cNvPr>
          <p:cNvSpPr>
            <a:spLocks noGrp="1"/>
          </p:cNvSpPr>
          <p:nvPr>
            <p:ph type="ctrTitle"/>
          </p:nvPr>
        </p:nvSpPr>
        <p:spPr/>
        <p:txBody>
          <a:bodyPr/>
          <a:lstStyle/>
          <a:p>
            <a:r>
              <a:rPr lang="en-US" dirty="0"/>
              <a:t>Demonstration: Deploy containers by using Docker (3 of 3)</a:t>
            </a:r>
          </a:p>
        </p:txBody>
      </p:sp>
      <p:sp>
        <p:nvSpPr>
          <p:cNvPr id="5" name="Text Placeholder 4">
            <a:extLst>
              <a:ext uri="{FF2B5EF4-FFF2-40B4-BE49-F238E27FC236}">
                <a16:creationId xmlns:a16="http://schemas.microsoft.com/office/drawing/2014/main" id="{247B9803-7607-B647-9C54-0A9DF76C5399}"/>
              </a:ext>
            </a:extLst>
          </p:cNvPr>
          <p:cNvSpPr>
            <a:spLocks noGrp="1"/>
          </p:cNvSpPr>
          <p:nvPr>
            <p:ph type="subTitle" idx="1"/>
          </p:nvPr>
        </p:nvSpPr>
        <p:spPr>
          <a:xfrm>
            <a:off x="438912" y="4434840"/>
            <a:ext cx="5541264" cy="1828800"/>
          </a:xfrm>
        </p:spPr>
        <p:txBody>
          <a:bodyPr/>
          <a:lstStyle/>
          <a:p>
            <a:r>
              <a:rPr lang="en-US" dirty="0"/>
              <a:t>Install Docker on Windows Server</a:t>
            </a:r>
          </a:p>
          <a:p>
            <a:r>
              <a:rPr lang="en-US" dirty="0"/>
              <a:t>Download and run a Windows container</a:t>
            </a:r>
          </a:p>
          <a:p>
            <a:r>
              <a:rPr lang="en-US" dirty="0"/>
              <a:t>Use Windows Admin Center to manage containers</a:t>
            </a:r>
          </a:p>
        </p:txBody>
      </p:sp>
    </p:spTree>
    <p:extLst>
      <p:ext uri="{BB962C8B-B14F-4D97-AF65-F5344CB8AC3E}">
        <p14:creationId xmlns:p14="http://schemas.microsoft.com/office/powerpoint/2010/main" val="22085071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Check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2758763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25E5E9-50AE-42B7-84D3-873166373396}"/>
              </a:ext>
            </a:extLst>
          </p:cNvPr>
          <p:cNvSpPr>
            <a:spLocks noGrp="1"/>
          </p:cNvSpPr>
          <p:nvPr>
            <p:ph type="title"/>
          </p:nvPr>
        </p:nvSpPr>
        <p:spPr/>
        <p:txBody>
          <a:bodyPr/>
          <a:lstStyle/>
          <a:p>
            <a:r>
              <a:rPr lang="en-US" dirty="0"/>
              <a:t>Lesson 5: Overview of Kubernetes </a:t>
            </a:r>
          </a:p>
        </p:txBody>
      </p:sp>
    </p:spTree>
    <p:extLst>
      <p:ext uri="{BB962C8B-B14F-4D97-AF65-F5344CB8AC3E}">
        <p14:creationId xmlns:p14="http://schemas.microsoft.com/office/powerpoint/2010/main" val="19209034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Kubernetes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normAutofit/>
          </a:bodyPr>
          <a:lstStyle/>
          <a:p>
            <a:r>
              <a:rPr lang="en-US" dirty="0"/>
              <a:t>Kubernetes is open-source orchestration software used to efficiently deploy, manage, and scale containers in a hosted environment </a:t>
            </a:r>
          </a:p>
          <a:p>
            <a:r>
              <a:rPr lang="en-US" dirty="0"/>
              <a:t>In this lesson, you are introduced to the concept of Kubernetes and its benefits for managing container technology</a:t>
            </a:r>
            <a:br>
              <a:rPr lang="en-US" dirty="0"/>
            </a:br>
            <a:endParaRPr lang="en-US" dirty="0"/>
          </a:p>
          <a:p>
            <a:pPr lvl="1"/>
            <a:r>
              <a:rPr lang="en-US" dirty="0"/>
              <a:t>Topics:</a:t>
            </a:r>
          </a:p>
          <a:p>
            <a:pPr lvl="2"/>
            <a:r>
              <a:rPr lang="en-US" dirty="0"/>
              <a:t>What is Windows container orchestration?</a:t>
            </a:r>
          </a:p>
          <a:p>
            <a:pPr lvl="2"/>
            <a:r>
              <a:rPr lang="en-US" dirty="0"/>
              <a:t>Overview of Kubernetes on Windows</a:t>
            </a:r>
          </a:p>
          <a:p>
            <a:pPr lvl="2"/>
            <a:r>
              <a:rPr lang="en-US" dirty="0"/>
              <a:t>Deploy Kubernetes resources</a:t>
            </a:r>
          </a:p>
          <a:p>
            <a:pPr lvl="2"/>
            <a:endParaRPr lang="en-US" dirty="0"/>
          </a:p>
        </p:txBody>
      </p:sp>
    </p:spTree>
    <p:extLst>
      <p:ext uri="{BB962C8B-B14F-4D97-AF65-F5344CB8AC3E}">
        <p14:creationId xmlns:p14="http://schemas.microsoft.com/office/powerpoint/2010/main" val="260329708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What is Windows container orchestration?</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4972431" cy="5082223"/>
          </a:xfrm>
        </p:spPr>
        <p:txBody>
          <a:bodyPr>
            <a:normAutofit/>
          </a:bodyPr>
          <a:lstStyle/>
          <a:p>
            <a:pPr lvl="1"/>
            <a:r>
              <a:rPr lang="en-US" dirty="0"/>
              <a:t>Container orchestration involves the following tasks:</a:t>
            </a:r>
          </a:p>
          <a:p>
            <a:pPr lvl="2"/>
            <a:r>
              <a:rPr lang="en-US" dirty="0"/>
              <a:t>Scheduling</a:t>
            </a:r>
          </a:p>
          <a:p>
            <a:pPr lvl="2"/>
            <a:r>
              <a:rPr lang="en-US" dirty="0"/>
              <a:t>Affinity/Anti-affinity</a:t>
            </a:r>
          </a:p>
          <a:p>
            <a:pPr lvl="2"/>
            <a:r>
              <a:rPr lang="en-US" dirty="0"/>
              <a:t>Health monitoring</a:t>
            </a:r>
          </a:p>
          <a:p>
            <a:pPr lvl="2"/>
            <a:r>
              <a:rPr lang="en-US" dirty="0"/>
              <a:t>Failover</a:t>
            </a:r>
          </a:p>
          <a:p>
            <a:pPr lvl="2"/>
            <a:r>
              <a:rPr lang="en-US" dirty="0"/>
              <a:t>Scaling</a:t>
            </a:r>
          </a:p>
          <a:p>
            <a:pPr lvl="2"/>
            <a:r>
              <a:rPr lang="en-US" dirty="0"/>
              <a:t>Networking</a:t>
            </a:r>
          </a:p>
          <a:p>
            <a:pPr lvl="2"/>
            <a:r>
              <a:rPr lang="en-US" dirty="0"/>
              <a:t>Service discovery</a:t>
            </a:r>
          </a:p>
          <a:p>
            <a:pPr lvl="2"/>
            <a:r>
              <a:rPr lang="en-US" dirty="0"/>
              <a:t>Coordinated application upgrades</a:t>
            </a:r>
          </a:p>
          <a:p>
            <a:pPr marL="0" lvl="1" indent="0">
              <a:buNone/>
            </a:pPr>
            <a:endParaRPr lang="en-US" dirty="0"/>
          </a:p>
        </p:txBody>
      </p:sp>
      <p:sp>
        <p:nvSpPr>
          <p:cNvPr id="4" name="Text Placeholder 2">
            <a:extLst>
              <a:ext uri="{FF2B5EF4-FFF2-40B4-BE49-F238E27FC236}">
                <a16:creationId xmlns:a16="http://schemas.microsoft.com/office/drawing/2014/main" id="{465BC8C8-B1F5-4045-9736-E9147433FAE7}"/>
              </a:ext>
            </a:extLst>
          </p:cNvPr>
          <p:cNvSpPr txBox="1">
            <a:spLocks/>
          </p:cNvSpPr>
          <p:nvPr/>
        </p:nvSpPr>
        <p:spPr>
          <a:xfrm>
            <a:off x="6315076" y="1483676"/>
            <a:ext cx="4076700" cy="1859599"/>
          </a:xfrm>
          <a:prstGeom prst="rect">
            <a:avLst/>
          </a:prstGeom>
        </p:spPr>
        <p:txBody>
          <a:bodyPr vert="horz" lIns="0" tIns="0" rIns="91440" bIns="45720" rtlCol="0">
            <a:norm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Types of orchestration tools:</a:t>
            </a:r>
          </a:p>
          <a:p>
            <a:pPr lvl="2"/>
            <a:r>
              <a:rPr lang="en-US" b="1" dirty="0"/>
              <a:t>Kubernetes</a:t>
            </a:r>
          </a:p>
          <a:p>
            <a:pPr lvl="2"/>
            <a:r>
              <a:rPr lang="en-US" b="1" dirty="0"/>
              <a:t>Docker Swarm</a:t>
            </a:r>
          </a:p>
          <a:p>
            <a:pPr lvl="2"/>
            <a:r>
              <a:rPr lang="en-US" b="1" dirty="0"/>
              <a:t>Apache Mesos</a:t>
            </a:r>
          </a:p>
          <a:p>
            <a:pPr marL="0" lvl="1" indent="0">
              <a:buFont typeface="Wingdings" panose="05000000000000000000" pitchFamily="2" charset="2"/>
              <a:buNone/>
            </a:pPr>
            <a:endParaRPr lang="en-US" dirty="0"/>
          </a:p>
        </p:txBody>
      </p:sp>
      <p:pic>
        <p:nvPicPr>
          <p:cNvPr id="6" name="Graphic 5">
            <a:extLst>
              <a:ext uri="{FF2B5EF4-FFF2-40B4-BE49-F238E27FC236}">
                <a16:creationId xmlns:a16="http://schemas.microsoft.com/office/drawing/2014/main" id="{AD372CA9-A312-4A18-B642-685D84AA34A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62950" y="3662825"/>
            <a:ext cx="2554287" cy="2554287"/>
          </a:xfrm>
          <a:prstGeom prst="rect">
            <a:avLst/>
          </a:prstGeom>
        </p:spPr>
      </p:pic>
    </p:spTree>
    <p:extLst>
      <p:ext uri="{BB962C8B-B14F-4D97-AF65-F5344CB8AC3E}">
        <p14:creationId xmlns:p14="http://schemas.microsoft.com/office/powerpoint/2010/main" val="182695127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Kubernetes (1 of 2)</a:t>
            </a:r>
          </a:p>
        </p:txBody>
      </p:sp>
      <p:pic>
        <p:nvPicPr>
          <p:cNvPr id="8" name="Picture 7" descr="An illustration of a Kubernetes Cluster. A cluster is made up of a Master/Control plane and multiple Worker Nodes. Each node contains several components to help orchestrate container runtime.">
            <a:extLst>
              <a:ext uri="{FF2B5EF4-FFF2-40B4-BE49-F238E27FC236}">
                <a16:creationId xmlns:a16="http://schemas.microsoft.com/office/drawing/2014/main" id="{C54F2169-1821-4843-8EB8-B471AA8DF4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77429" y="2375273"/>
            <a:ext cx="9976816" cy="4148978"/>
          </a:xfrm>
          <a:prstGeom prst="rect">
            <a:avLst/>
          </a:prstGeom>
        </p:spPr>
      </p:pic>
      <p:sp>
        <p:nvSpPr>
          <p:cNvPr id="11" name="Text Placeholder 2">
            <a:extLst>
              <a:ext uri="{FF2B5EF4-FFF2-40B4-BE49-F238E27FC236}">
                <a16:creationId xmlns:a16="http://schemas.microsoft.com/office/drawing/2014/main" id="{F6EEC40F-F8A2-420F-8078-86D78C5F1E1C}"/>
              </a:ext>
            </a:extLst>
          </p:cNvPr>
          <p:cNvSpPr txBox="1">
            <a:spLocks/>
          </p:cNvSpPr>
          <p:nvPr/>
        </p:nvSpPr>
        <p:spPr>
          <a:xfrm>
            <a:off x="552449" y="1483676"/>
            <a:ext cx="11287125" cy="891597"/>
          </a:xfrm>
          <a:prstGeom prst="rect">
            <a:avLst/>
          </a:prstGeom>
        </p:spPr>
        <p:txBody>
          <a:bodyPr vert="horz" lIns="0" tIns="0" rIns="91440" bIns="45720" rtlCol="0">
            <a:norm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Based upon cluster technology where a centralized Master/Control plane is responsible for scheduling and managing components located on multiple nodes within the cluster</a:t>
            </a:r>
          </a:p>
          <a:p>
            <a:pPr marL="0" lvl="1" indent="0">
              <a:buFont typeface="Wingdings" panose="05000000000000000000" pitchFamily="2" charset="2"/>
              <a:buNone/>
            </a:pPr>
            <a:endParaRPr lang="en-US" dirty="0"/>
          </a:p>
        </p:txBody>
      </p:sp>
    </p:spTree>
    <p:extLst>
      <p:ext uri="{BB962C8B-B14F-4D97-AF65-F5344CB8AC3E}">
        <p14:creationId xmlns:p14="http://schemas.microsoft.com/office/powerpoint/2010/main" val="397811742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Kubernetes (2 of 2)</a:t>
            </a:r>
          </a:p>
        </p:txBody>
      </p:sp>
      <p:sp>
        <p:nvSpPr>
          <p:cNvPr id="11" name="Text Placeholder 2">
            <a:extLst>
              <a:ext uri="{FF2B5EF4-FFF2-40B4-BE49-F238E27FC236}">
                <a16:creationId xmlns:a16="http://schemas.microsoft.com/office/drawing/2014/main" id="{F6EEC40F-F8A2-420F-8078-86D78C5F1E1C}"/>
              </a:ext>
            </a:extLst>
          </p:cNvPr>
          <p:cNvSpPr txBox="1">
            <a:spLocks/>
          </p:cNvSpPr>
          <p:nvPr/>
        </p:nvSpPr>
        <p:spPr>
          <a:xfrm>
            <a:off x="552450" y="1483675"/>
            <a:ext cx="6096000" cy="3335975"/>
          </a:xfrm>
          <a:prstGeom prst="rect">
            <a:avLst/>
          </a:prstGeom>
        </p:spPr>
        <p:txBody>
          <a:bodyPr vert="horz" lIns="0" tIns="0" rIns="91440" bIns="45720" rtlCol="0">
            <a:norm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Kubernetes Pods:</a:t>
            </a:r>
          </a:p>
          <a:p>
            <a:pPr lvl="2"/>
            <a:r>
              <a:rPr lang="en-US" dirty="0"/>
              <a:t>A workload consisting of one or more containers disbursed throughout multiple worker nodes within the cluster</a:t>
            </a:r>
          </a:p>
          <a:p>
            <a:pPr lvl="1"/>
            <a:r>
              <a:rPr lang="en-US" dirty="0"/>
              <a:t>Includes information about the shared storage, network configuration, and specification on how to run its packaged containers</a:t>
            </a:r>
          </a:p>
          <a:p>
            <a:pPr lvl="1"/>
            <a:r>
              <a:rPr lang="en-US" dirty="0"/>
              <a:t>Defined as Pod Templates</a:t>
            </a:r>
          </a:p>
          <a:p>
            <a:pPr lvl="1"/>
            <a:endParaRPr lang="en-US" dirty="0"/>
          </a:p>
          <a:p>
            <a:pPr marL="0" lvl="1" indent="0">
              <a:buFont typeface="Wingdings" panose="05000000000000000000" pitchFamily="2" charset="2"/>
              <a:buNone/>
            </a:pPr>
            <a:endParaRPr lang="en-US" dirty="0"/>
          </a:p>
        </p:txBody>
      </p:sp>
      <p:pic>
        <p:nvPicPr>
          <p:cNvPr id="9" name="Picture 8" descr="An illustration of a Kubernetes Pod with two containers. One container is of a Website application, the other container is the database for the application.">
            <a:extLst>
              <a:ext uri="{FF2B5EF4-FFF2-40B4-BE49-F238E27FC236}">
                <a16:creationId xmlns:a16="http://schemas.microsoft.com/office/drawing/2014/main" id="{D2185406-4D78-422A-B742-AA2F5B101A6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496175" y="978937"/>
            <a:ext cx="2857500" cy="5145534"/>
          </a:xfrm>
          <a:prstGeom prst="rect">
            <a:avLst/>
          </a:prstGeom>
          <a:ln w="12700">
            <a:solidFill>
              <a:schemeClr val="tx1"/>
            </a:solidFill>
          </a:ln>
        </p:spPr>
      </p:pic>
    </p:spTree>
    <p:extLst>
      <p:ext uri="{BB962C8B-B14F-4D97-AF65-F5344CB8AC3E}">
        <p14:creationId xmlns:p14="http://schemas.microsoft.com/office/powerpoint/2010/main" val="70548360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118D9F85-FE0F-4A68-B39B-22D84122DB66}"/>
              </a:ext>
            </a:extLst>
          </p:cNvPr>
          <p:cNvSpPr>
            <a:spLocks noGrp="1"/>
          </p:cNvSpPr>
          <p:nvPr>
            <p:ph type="title"/>
          </p:nvPr>
        </p:nvSpPr>
        <p:spPr/>
        <p:txBody>
          <a:bodyPr/>
          <a:lstStyle/>
          <a:p>
            <a:r>
              <a:rPr lang="en-US" dirty="0"/>
              <a:t>Deploy Kubernetes resources</a:t>
            </a:r>
          </a:p>
        </p:txBody>
      </p:sp>
      <p:sp>
        <p:nvSpPr>
          <p:cNvPr id="42" name="Text Placeholder 41">
            <a:extLst>
              <a:ext uri="{FF2B5EF4-FFF2-40B4-BE49-F238E27FC236}">
                <a16:creationId xmlns:a16="http://schemas.microsoft.com/office/drawing/2014/main" id="{7F11607B-98A7-4687-8DF1-7782D65B5952}"/>
              </a:ext>
            </a:extLst>
          </p:cNvPr>
          <p:cNvSpPr>
            <a:spLocks noGrp="1"/>
          </p:cNvSpPr>
          <p:nvPr>
            <p:ph type="body" sz="quarter" idx="43"/>
          </p:nvPr>
        </p:nvSpPr>
        <p:spPr>
          <a:xfrm>
            <a:off x="575389" y="2816320"/>
            <a:ext cx="2328324" cy="675347"/>
          </a:xfrm>
        </p:spPr>
        <p:txBody>
          <a:bodyPr>
            <a:noAutofit/>
          </a:bodyPr>
          <a:lstStyle/>
          <a:p>
            <a:pPr marL="342900" indent="-342900">
              <a:buFont typeface="+mj-lt"/>
              <a:buAutoNum type="arabicPeriod"/>
            </a:pPr>
            <a:r>
              <a:rPr lang="en-US" sz="1800" dirty="0">
                <a:solidFill>
                  <a:schemeClr val="tx1"/>
                </a:solidFill>
              </a:rPr>
              <a:t>Create a Kubernetes master</a:t>
            </a:r>
          </a:p>
        </p:txBody>
      </p:sp>
      <p:sp>
        <p:nvSpPr>
          <p:cNvPr id="43" name="Text Placeholder 42">
            <a:extLst>
              <a:ext uri="{FF2B5EF4-FFF2-40B4-BE49-F238E27FC236}">
                <a16:creationId xmlns:a16="http://schemas.microsoft.com/office/drawing/2014/main" id="{9325AA15-431E-4179-8C05-E992456BC639}"/>
              </a:ext>
            </a:extLst>
          </p:cNvPr>
          <p:cNvSpPr>
            <a:spLocks noGrp="1"/>
          </p:cNvSpPr>
          <p:nvPr>
            <p:ph type="body" sz="quarter" idx="44"/>
          </p:nvPr>
        </p:nvSpPr>
        <p:spPr>
          <a:xfrm>
            <a:off x="575390" y="3464074"/>
            <a:ext cx="2616812" cy="1536551"/>
          </a:xfrm>
        </p:spPr>
        <p:txBody>
          <a:bodyPr/>
          <a:lstStyle/>
          <a:p>
            <a:pPr marL="285750" indent="-285750">
              <a:buFont typeface="Arial" panose="020B0604020202020204" pitchFamily="34" charset="0"/>
              <a:buChar char="•"/>
            </a:pPr>
            <a:r>
              <a:rPr lang="en-US" dirty="0"/>
              <a:t>Linux operating system</a:t>
            </a:r>
          </a:p>
          <a:p>
            <a:pPr marL="285750" indent="-285750">
              <a:buFont typeface="Arial" panose="020B0604020202020204" pitchFamily="34" charset="0"/>
              <a:buChar char="•"/>
            </a:pPr>
            <a:r>
              <a:rPr lang="en-US" i="1" dirty="0"/>
              <a:t>Kubeadm</a:t>
            </a:r>
            <a:r>
              <a:rPr lang="en-US" dirty="0"/>
              <a:t> used to initialize the master and manage cluster nodes</a:t>
            </a:r>
          </a:p>
        </p:txBody>
      </p:sp>
      <p:sp>
        <p:nvSpPr>
          <p:cNvPr id="44" name="Text Placeholder 43">
            <a:extLst>
              <a:ext uri="{FF2B5EF4-FFF2-40B4-BE49-F238E27FC236}">
                <a16:creationId xmlns:a16="http://schemas.microsoft.com/office/drawing/2014/main" id="{76EC2A23-9943-4447-89B8-90664A098DCB}"/>
              </a:ext>
            </a:extLst>
          </p:cNvPr>
          <p:cNvSpPr>
            <a:spLocks noGrp="1"/>
          </p:cNvSpPr>
          <p:nvPr>
            <p:ph type="body" sz="quarter" idx="45"/>
          </p:nvPr>
        </p:nvSpPr>
        <p:spPr>
          <a:xfrm>
            <a:off x="3628907" y="2826542"/>
            <a:ext cx="2328324" cy="675347"/>
          </a:xfrm>
        </p:spPr>
        <p:txBody>
          <a:bodyPr/>
          <a:lstStyle/>
          <a:p>
            <a:pPr marL="342900" indent="-342900">
              <a:buFont typeface="+mj-lt"/>
              <a:buAutoNum type="arabicPeriod" startAt="2"/>
            </a:pPr>
            <a:r>
              <a:rPr lang="en-US" sz="1800" dirty="0">
                <a:solidFill>
                  <a:schemeClr val="tx1"/>
                </a:solidFill>
              </a:rPr>
              <a:t>Configure network solution</a:t>
            </a:r>
          </a:p>
        </p:txBody>
      </p:sp>
      <p:sp>
        <p:nvSpPr>
          <p:cNvPr id="45" name="Text Placeholder 44">
            <a:extLst>
              <a:ext uri="{FF2B5EF4-FFF2-40B4-BE49-F238E27FC236}">
                <a16:creationId xmlns:a16="http://schemas.microsoft.com/office/drawing/2014/main" id="{09F41C80-9B5E-4AD4-AFED-4F69C9273EBC}"/>
              </a:ext>
            </a:extLst>
          </p:cNvPr>
          <p:cNvSpPr>
            <a:spLocks noGrp="1"/>
          </p:cNvSpPr>
          <p:nvPr>
            <p:ph type="body" sz="quarter" idx="46"/>
          </p:nvPr>
        </p:nvSpPr>
        <p:spPr>
          <a:xfrm>
            <a:off x="3628907" y="3451755"/>
            <a:ext cx="2505193" cy="2413868"/>
          </a:xfrm>
        </p:spPr>
        <p:txBody>
          <a:bodyPr/>
          <a:lstStyle/>
          <a:p>
            <a:pPr marL="285750" indent="-285750">
              <a:buFont typeface="Arial" panose="020B0604020202020204" pitchFamily="34" charset="0"/>
              <a:buChar char="•"/>
            </a:pPr>
            <a:r>
              <a:rPr lang="en-US" dirty="0"/>
              <a:t>Used to create routable cluster subnets</a:t>
            </a:r>
          </a:p>
          <a:p>
            <a:pPr marL="285750" indent="-285750">
              <a:buFont typeface="Arial" panose="020B0604020202020204" pitchFamily="34" charset="0"/>
              <a:buChar char="•"/>
            </a:pPr>
            <a:r>
              <a:rPr lang="en-US" dirty="0"/>
              <a:t>Linux CNI plugin</a:t>
            </a:r>
          </a:p>
          <a:p>
            <a:pPr marL="285750" indent="-285750">
              <a:buFont typeface="Arial" panose="020B0604020202020204" pitchFamily="34" charset="0"/>
              <a:buChar char="•"/>
            </a:pPr>
            <a:r>
              <a:rPr lang="en-US" dirty="0"/>
              <a:t>Flannel, ToR, OvS, OVN</a:t>
            </a:r>
          </a:p>
          <a:p>
            <a:endParaRPr lang="en-US" dirty="0"/>
          </a:p>
        </p:txBody>
      </p:sp>
      <p:sp>
        <p:nvSpPr>
          <p:cNvPr id="46" name="Text Placeholder 45">
            <a:extLst>
              <a:ext uri="{FF2B5EF4-FFF2-40B4-BE49-F238E27FC236}">
                <a16:creationId xmlns:a16="http://schemas.microsoft.com/office/drawing/2014/main" id="{A081C692-29AE-4B4B-B726-922F57E89B05}"/>
              </a:ext>
            </a:extLst>
          </p:cNvPr>
          <p:cNvSpPr>
            <a:spLocks noGrp="1"/>
          </p:cNvSpPr>
          <p:nvPr>
            <p:ph type="body" sz="quarter" idx="47"/>
          </p:nvPr>
        </p:nvSpPr>
        <p:spPr>
          <a:xfrm>
            <a:off x="6560157" y="2803765"/>
            <a:ext cx="1932156" cy="675347"/>
          </a:xfrm>
        </p:spPr>
        <p:txBody>
          <a:bodyPr/>
          <a:lstStyle/>
          <a:p>
            <a:pPr marL="342900" indent="-342900">
              <a:buFont typeface="+mj-lt"/>
              <a:buAutoNum type="arabicPeriod" startAt="3"/>
            </a:pPr>
            <a:r>
              <a:rPr lang="en-US" sz="1800" dirty="0">
                <a:solidFill>
                  <a:schemeClr val="tx1"/>
                </a:solidFill>
              </a:rPr>
              <a:t>Join worker nodes</a:t>
            </a:r>
          </a:p>
        </p:txBody>
      </p:sp>
      <p:sp>
        <p:nvSpPr>
          <p:cNvPr id="47" name="Text Placeholder 46">
            <a:extLst>
              <a:ext uri="{FF2B5EF4-FFF2-40B4-BE49-F238E27FC236}">
                <a16:creationId xmlns:a16="http://schemas.microsoft.com/office/drawing/2014/main" id="{72DB2DDD-19EA-46B9-B70D-3216D788E88C}"/>
              </a:ext>
            </a:extLst>
          </p:cNvPr>
          <p:cNvSpPr>
            <a:spLocks noGrp="1"/>
          </p:cNvSpPr>
          <p:nvPr>
            <p:ph type="body" sz="quarter" idx="48"/>
          </p:nvPr>
        </p:nvSpPr>
        <p:spPr>
          <a:xfrm>
            <a:off x="6621291" y="3456751"/>
            <a:ext cx="2201125" cy="1717811"/>
          </a:xfrm>
        </p:spPr>
        <p:txBody>
          <a:bodyPr/>
          <a:lstStyle/>
          <a:p>
            <a:pPr marL="285750" indent="-285750">
              <a:buFont typeface="Arial" panose="020B0604020202020204" pitchFamily="34" charset="0"/>
              <a:buChar char="•"/>
            </a:pPr>
            <a:r>
              <a:rPr lang="en-US" dirty="0"/>
              <a:t>Windows Server</a:t>
            </a:r>
          </a:p>
          <a:p>
            <a:pPr marL="285750" indent="-285750">
              <a:buFont typeface="Arial" panose="020B0604020202020204" pitchFamily="34" charset="0"/>
              <a:buChar char="•"/>
            </a:pPr>
            <a:r>
              <a:rPr lang="en-US" dirty="0"/>
              <a:t>Linux</a:t>
            </a:r>
          </a:p>
        </p:txBody>
      </p:sp>
      <p:sp>
        <p:nvSpPr>
          <p:cNvPr id="18" name="Text Placeholder 45">
            <a:extLst>
              <a:ext uri="{FF2B5EF4-FFF2-40B4-BE49-F238E27FC236}">
                <a16:creationId xmlns:a16="http://schemas.microsoft.com/office/drawing/2014/main" id="{E9BA5D3D-7593-468A-9508-B11BD7C938C0}"/>
              </a:ext>
            </a:extLst>
          </p:cNvPr>
          <p:cNvSpPr txBox="1">
            <a:spLocks/>
          </p:cNvSpPr>
          <p:nvPr/>
        </p:nvSpPr>
        <p:spPr>
          <a:xfrm>
            <a:off x="9086956" y="2765950"/>
            <a:ext cx="2470382" cy="675347"/>
          </a:xfrm>
          <a:prstGeom prst="rect">
            <a:avLst/>
          </a:prstGeom>
        </p:spPr>
        <p:txBody>
          <a:bodyPr vert="horz" lIns="0" tIns="0" rIns="0" bIns="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kumimoji="0" lang="en-US" sz="1600" b="0" i="0" u="none" strike="noStrike" kern="1200" cap="none" spc="0" normalizeH="0" baseline="0" dirty="0">
                <a:ln>
                  <a:noFill/>
                </a:ln>
                <a:solidFill>
                  <a:srgbClr val="0078D4"/>
                </a:solidFill>
                <a:effectLst/>
                <a:uLnTx/>
                <a:uFillTx/>
                <a:latin typeface="Segoe UI Semibold"/>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startAt="4"/>
            </a:pPr>
            <a:r>
              <a:rPr lang="en-US" sz="1800" dirty="0">
                <a:solidFill>
                  <a:schemeClr val="tx1"/>
                </a:solidFill>
              </a:rPr>
              <a:t>Manage Kubernetes resources</a:t>
            </a:r>
          </a:p>
        </p:txBody>
      </p:sp>
      <p:sp>
        <p:nvSpPr>
          <p:cNvPr id="20" name="Text Placeholder 46">
            <a:extLst>
              <a:ext uri="{FF2B5EF4-FFF2-40B4-BE49-F238E27FC236}">
                <a16:creationId xmlns:a16="http://schemas.microsoft.com/office/drawing/2014/main" id="{E5C9E3F8-BA9F-4EB4-9DEC-076FB2F3F425}"/>
              </a:ext>
            </a:extLst>
          </p:cNvPr>
          <p:cNvSpPr txBox="1">
            <a:spLocks/>
          </p:cNvSpPr>
          <p:nvPr/>
        </p:nvSpPr>
        <p:spPr>
          <a:xfrm>
            <a:off x="9156373" y="3464074"/>
            <a:ext cx="2470382" cy="1003151"/>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1600" b="0" kern="1200" spc="-50" baseline="0">
                <a:solidFill>
                  <a:srgbClr val="000000"/>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lang="en-US" sz="2000" b="0" kern="1200" spc="-50" baseline="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i="1" dirty="0"/>
              <a:t>Kubectl</a:t>
            </a:r>
            <a:r>
              <a:rPr lang="en-US" dirty="0"/>
              <a:t> used to deploy and manage Kubernetes pods</a:t>
            </a:r>
          </a:p>
        </p:txBody>
      </p:sp>
      <p:pic>
        <p:nvPicPr>
          <p:cNvPr id="3" name="Graphic 2">
            <a:extLst>
              <a:ext uri="{FF2B5EF4-FFF2-40B4-BE49-F238E27FC236}">
                <a16:creationId xmlns:a16="http://schemas.microsoft.com/office/drawing/2014/main" id="{E3FF0C1D-88C6-426C-91D6-0073075CD53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4606" y="1718229"/>
            <a:ext cx="1009725" cy="1009725"/>
          </a:xfrm>
          <a:prstGeom prst="rect">
            <a:avLst/>
          </a:prstGeom>
        </p:spPr>
      </p:pic>
      <p:pic>
        <p:nvPicPr>
          <p:cNvPr id="5" name="Graphic 4">
            <a:extLst>
              <a:ext uri="{FF2B5EF4-FFF2-40B4-BE49-F238E27FC236}">
                <a16:creationId xmlns:a16="http://schemas.microsoft.com/office/drawing/2014/main" id="{A02D9F55-A7EF-40ED-B66B-C8BAA422178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803" y="1812184"/>
            <a:ext cx="892993" cy="892993"/>
          </a:xfrm>
          <a:prstGeom prst="rect">
            <a:avLst/>
          </a:prstGeom>
        </p:spPr>
      </p:pic>
      <p:pic>
        <p:nvPicPr>
          <p:cNvPr id="10" name="Graphic 9">
            <a:extLst>
              <a:ext uri="{FF2B5EF4-FFF2-40B4-BE49-F238E27FC236}">
                <a16:creationId xmlns:a16="http://schemas.microsoft.com/office/drawing/2014/main" id="{669094A8-D5B7-4BE0-BA57-AC06BD74ACF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56495" y="1718229"/>
            <a:ext cx="960437" cy="960437"/>
          </a:xfrm>
          <a:prstGeom prst="rect">
            <a:avLst/>
          </a:prstGeom>
        </p:spPr>
      </p:pic>
      <p:pic>
        <p:nvPicPr>
          <p:cNvPr id="29" name="Graphic 28">
            <a:extLst>
              <a:ext uri="{FF2B5EF4-FFF2-40B4-BE49-F238E27FC236}">
                <a16:creationId xmlns:a16="http://schemas.microsoft.com/office/drawing/2014/main" id="{8B07059A-5E03-470E-9EA5-28B421D0FA25}"/>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32241" y="1703191"/>
            <a:ext cx="967707" cy="967707"/>
          </a:xfrm>
          <a:prstGeom prst="rect">
            <a:avLst/>
          </a:prstGeom>
        </p:spPr>
      </p:pic>
      <p:sp>
        <p:nvSpPr>
          <p:cNvPr id="30" name="Text Placeholder 2">
            <a:extLst>
              <a:ext uri="{FF2B5EF4-FFF2-40B4-BE49-F238E27FC236}">
                <a16:creationId xmlns:a16="http://schemas.microsoft.com/office/drawing/2014/main" id="{1BEB2551-2A44-4143-9485-D28F8DD1011A}"/>
              </a:ext>
            </a:extLst>
          </p:cNvPr>
          <p:cNvSpPr txBox="1">
            <a:spLocks/>
          </p:cNvSpPr>
          <p:nvPr/>
        </p:nvSpPr>
        <p:spPr>
          <a:xfrm>
            <a:off x="575388" y="5351377"/>
            <a:ext cx="11216561" cy="1268497"/>
          </a:xfrm>
          <a:prstGeom prst="rect">
            <a:avLst/>
          </a:prstGeom>
        </p:spPr>
        <p:txBody>
          <a:bodyPr>
            <a:norm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Cloud services such Azure Kubernetes Service (AKS) reduce many of the challenges of manually configuring Kubernetes clusters by providing a hosted Kubernetes environment</a:t>
            </a:r>
          </a:p>
        </p:txBody>
      </p:sp>
    </p:spTree>
    <p:extLst>
      <p:ext uri="{BB962C8B-B14F-4D97-AF65-F5344CB8AC3E}">
        <p14:creationId xmlns:p14="http://schemas.microsoft.com/office/powerpoint/2010/main" val="13970085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Hyper-V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dirty="0"/>
              <a:t>Hyper-V is a hardware virtualization server role available for Windows Server</a:t>
            </a:r>
          </a:p>
          <a:p>
            <a:pPr lvl="1"/>
            <a:r>
              <a:rPr lang="en-US" dirty="0"/>
              <a:t>Provides a software layer known as the </a:t>
            </a:r>
            <a:r>
              <a:rPr lang="en-US" i="1" dirty="0"/>
              <a:t>Hypervisor</a:t>
            </a:r>
            <a:r>
              <a:rPr lang="en-US" dirty="0"/>
              <a:t>, used to control access to physical hardware</a:t>
            </a:r>
          </a:p>
          <a:p>
            <a:pPr lvl="1"/>
            <a:r>
              <a:rPr lang="en-US" dirty="0"/>
              <a:t>Supports many types of guest operating systems including:</a:t>
            </a:r>
          </a:p>
          <a:p>
            <a:pPr lvl="2"/>
            <a:r>
              <a:rPr lang="en-US" dirty="0"/>
              <a:t>All supported Windows versions</a:t>
            </a:r>
          </a:p>
          <a:p>
            <a:pPr lvl="2"/>
            <a:r>
              <a:rPr lang="en-US" dirty="0"/>
              <a:t>Linux</a:t>
            </a:r>
          </a:p>
          <a:p>
            <a:pPr lvl="2"/>
            <a:r>
              <a:rPr lang="en-US" dirty="0"/>
              <a:t>FreeBSD</a:t>
            </a:r>
          </a:p>
          <a:p>
            <a:pPr lvl="1"/>
            <a:r>
              <a:rPr lang="en-US" dirty="0"/>
              <a:t>General Hyper-V features can be grouped as follows:</a:t>
            </a:r>
          </a:p>
          <a:p>
            <a:pPr lvl="2"/>
            <a:r>
              <a:rPr lang="en-US" dirty="0"/>
              <a:t>Management and connectivity</a:t>
            </a:r>
          </a:p>
          <a:p>
            <a:pPr lvl="2"/>
            <a:r>
              <a:rPr lang="en-US" dirty="0"/>
              <a:t>Portability</a:t>
            </a:r>
          </a:p>
          <a:p>
            <a:pPr lvl="2"/>
            <a:r>
              <a:rPr lang="en-US" dirty="0"/>
              <a:t>Disaster recovery and backup</a:t>
            </a:r>
          </a:p>
          <a:p>
            <a:pPr lvl="2"/>
            <a:r>
              <a:rPr lang="en-US" dirty="0"/>
              <a:t>Security</a:t>
            </a:r>
          </a:p>
          <a:p>
            <a:pPr lvl="2"/>
            <a:r>
              <a:rPr lang="en-US" dirty="0"/>
              <a:t>Optimization</a:t>
            </a:r>
          </a:p>
        </p:txBody>
      </p:sp>
    </p:spTree>
    <p:extLst>
      <p:ext uri="{BB962C8B-B14F-4D97-AF65-F5344CB8AC3E}">
        <p14:creationId xmlns:p14="http://schemas.microsoft.com/office/powerpoint/2010/main" val="94487452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5: Check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a:xfrm>
            <a:off x="466344" y="1463039"/>
            <a:ext cx="11529378" cy="5082223"/>
          </a:xfrm>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26369702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A46FEA3-1B91-4E4A-ACF3-646FCADC4DB9}"/>
              </a:ext>
            </a:extLst>
          </p:cNvPr>
          <p:cNvSpPr>
            <a:spLocks noGrp="1"/>
          </p:cNvSpPr>
          <p:nvPr>
            <p:ph type="ctrTitle"/>
          </p:nvPr>
        </p:nvSpPr>
        <p:spPr/>
        <p:txBody>
          <a:bodyPr/>
          <a:lstStyle/>
          <a:p>
            <a:r>
              <a:rPr lang="en-US" dirty="0"/>
              <a:t>Instructor-led labs: Implementing and configuring virtualization in Windows Server</a:t>
            </a:r>
          </a:p>
        </p:txBody>
      </p:sp>
      <p:sp>
        <p:nvSpPr>
          <p:cNvPr id="5" name="Subtitle 4">
            <a:extLst>
              <a:ext uri="{FF2B5EF4-FFF2-40B4-BE49-F238E27FC236}">
                <a16:creationId xmlns:a16="http://schemas.microsoft.com/office/drawing/2014/main" id="{C004DAFD-F64A-4544-B019-3F2B4D4AB2BF}"/>
              </a:ext>
            </a:extLst>
          </p:cNvPr>
          <p:cNvSpPr>
            <a:spLocks noGrp="1"/>
          </p:cNvSpPr>
          <p:nvPr>
            <p:ph type="subTitle" idx="1"/>
          </p:nvPr>
        </p:nvSpPr>
        <p:spPr/>
        <p:txBody>
          <a:bodyPr/>
          <a:lstStyle/>
          <a:p>
            <a:pPr marL="285750" indent="-285750"/>
            <a:r>
              <a:rPr lang="en-US" dirty="0"/>
              <a:t>Create and configure VMs</a:t>
            </a:r>
          </a:p>
          <a:p>
            <a:pPr marL="285750" indent="-285750"/>
            <a:r>
              <a:rPr lang="en-US" dirty="0"/>
              <a:t>Install and configure containers</a:t>
            </a:r>
          </a:p>
        </p:txBody>
      </p:sp>
    </p:spTree>
    <p:extLst>
      <p:ext uri="{BB962C8B-B14F-4D97-AF65-F5344CB8AC3E}">
        <p14:creationId xmlns:p14="http://schemas.microsoft.com/office/powerpoint/2010/main" val="169262028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Implementing and configuring virtualization in Windows Server</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p:txBody>
          <a:bodyPr/>
          <a:lstStyle/>
          <a:p>
            <a:pPr lvl="1"/>
            <a:r>
              <a:rPr lang="en-US" dirty="0"/>
              <a:t>Exercise 1: Create and Configure VMs</a:t>
            </a:r>
          </a:p>
          <a:p>
            <a:pPr lvl="1"/>
            <a:r>
              <a:rPr lang="en-US" dirty="0"/>
              <a:t>Exercise 2: Install and configure containers</a:t>
            </a:r>
          </a:p>
          <a:p>
            <a:r>
              <a:rPr lang="en-US" dirty="0"/>
              <a:t>Sign-in information for the exercise(s):</a:t>
            </a:r>
          </a:p>
          <a:p>
            <a:pPr lvl="1"/>
            <a:r>
              <a:rPr lang="en-US" dirty="0"/>
              <a:t>Virtual machines:</a:t>
            </a:r>
          </a:p>
          <a:p>
            <a:pPr lvl="2"/>
            <a:r>
              <a:rPr lang="en-US" b="1" dirty="0"/>
              <a:t>WS-011T00A-SEA-DC1</a:t>
            </a:r>
          </a:p>
          <a:p>
            <a:pPr lvl="2"/>
            <a:r>
              <a:rPr lang="en-US" b="1" dirty="0"/>
              <a:t>WS-011T00A-SEA-ADM1</a:t>
            </a:r>
          </a:p>
          <a:p>
            <a:pPr lvl="2"/>
            <a:r>
              <a:rPr lang="en-US" b="1" dirty="0"/>
              <a:t>WS-011T00A-SEA-SVR1</a:t>
            </a:r>
          </a:p>
          <a:p>
            <a:pPr lvl="1"/>
            <a:r>
              <a:rPr lang="en-US" dirty="0"/>
              <a:t>Username: </a:t>
            </a:r>
            <a:r>
              <a:rPr lang="en-US" b="1" dirty="0"/>
              <a:t>Contoso\Administrator</a:t>
            </a:r>
          </a:p>
          <a:p>
            <a:pPr lvl="1"/>
            <a:r>
              <a:rPr lang="en-US" dirty="0"/>
              <a:t>Password: </a:t>
            </a:r>
            <a:r>
              <a:rPr lang="en-US" b="1" dirty="0"/>
              <a:t>Pa55w.rd</a:t>
            </a:r>
          </a:p>
          <a:p>
            <a:endParaRPr lang="en-US" dirty="0"/>
          </a:p>
        </p:txBody>
      </p:sp>
    </p:spTree>
    <p:extLst>
      <p:ext uri="{BB962C8B-B14F-4D97-AF65-F5344CB8AC3E}">
        <p14:creationId xmlns:p14="http://schemas.microsoft.com/office/powerpoint/2010/main" val="27045395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 scenario</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r>
              <a:rPr lang="en-US" dirty="0"/>
              <a:t>Contoso is a global engineering and manufacturing company with its head office in Seattle, USA. An IT office and data center are in Seattle to support the Seattle location and other locations. </a:t>
            </a:r>
          </a:p>
          <a:p>
            <a:r>
              <a:rPr lang="en-US" dirty="0"/>
              <a:t>Contoso recently deployed a Windows Server 2019 server and client infrastructure.</a:t>
            </a:r>
          </a:p>
          <a:p>
            <a:r>
              <a:rPr lang="en-US" dirty="0"/>
              <a:t>Due to many physical servers being currently underutilized, the company plans to expand virtualization to optimize the environment. Because of this, you decide to perform a proof of concept to validate how Hyper-V can be used to manage a virtual machine environment. </a:t>
            </a:r>
          </a:p>
          <a:p>
            <a:r>
              <a:rPr lang="en-US" dirty="0"/>
              <a:t>Also, the Contoso DevOps team wants to explore container technology to determine whether they can help reduce deployment times for new applications and to simplify moving applications to the cloud. You plan to work with the team to evaluate Windows Server containers and to consider providing Internet Information Services (Web services) in a container.</a:t>
            </a:r>
          </a:p>
        </p:txBody>
      </p:sp>
    </p:spTree>
    <p:extLst>
      <p:ext uri="{BB962C8B-B14F-4D97-AF65-F5344CB8AC3E}">
        <p14:creationId xmlns:p14="http://schemas.microsoft.com/office/powerpoint/2010/main" val="790031561"/>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questions</a:t>
            </a:r>
          </a:p>
        </p:txBody>
      </p:sp>
      <p:sp>
        <p:nvSpPr>
          <p:cNvPr id="6" name="Text Placeholder 2">
            <a:extLst>
              <a:ext uri="{FF2B5EF4-FFF2-40B4-BE49-F238E27FC236}">
                <a16:creationId xmlns:a16="http://schemas.microsoft.com/office/drawing/2014/main" id="{547A99F9-9C45-4DEE-A696-B49FFA433393}"/>
              </a:ext>
            </a:extLst>
          </p:cNvPr>
          <p:cNvSpPr>
            <a:spLocks noGrp="1"/>
          </p:cNvSpPr>
          <p:nvPr>
            <p:ph idx="1"/>
          </p:nvPr>
        </p:nvSpPr>
        <p:spPr/>
        <p:txBody>
          <a:bodyPr/>
          <a:lstStyle/>
          <a:p>
            <a:r>
              <a:rPr lang="en-US" dirty="0"/>
              <a:t>In Exercise 1, you created a Hyper-V virtual switch as a Private Network. Describe the impact to your virtual network by using this type of virtual switch.</a:t>
            </a:r>
          </a:p>
          <a:p>
            <a:r>
              <a:rPr lang="en-US" dirty="0"/>
              <a:t>In Exercise 2, which command did you use to browse the Docker base images from the online repository?</a:t>
            </a:r>
          </a:p>
          <a:p>
            <a:pPr marL="0" indent="0">
              <a:buNone/>
            </a:pPr>
            <a:endParaRPr lang="en-US" dirty="0"/>
          </a:p>
        </p:txBody>
      </p:sp>
    </p:spTree>
    <p:extLst>
      <p:ext uri="{BB962C8B-B14F-4D97-AF65-F5344CB8AC3E}">
        <p14:creationId xmlns:p14="http://schemas.microsoft.com/office/powerpoint/2010/main" val="160480080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Lab-review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lstStyle/>
          <a:p>
            <a:r>
              <a:rPr lang="en-US" dirty="0"/>
              <a:t>In Exercise 1, you created a Hyper-V virtual switch as a Private Network. Describe the impact to your virtual network by using this type of virtual switch.</a:t>
            </a:r>
          </a:p>
          <a:p>
            <a:pPr lvl="1"/>
            <a:r>
              <a:rPr lang="en-US" dirty="0"/>
              <a:t>Answer: The Private Network only allows communication between virtual machines running on the host machine.</a:t>
            </a:r>
          </a:p>
          <a:p>
            <a:r>
              <a:rPr lang="en-US" dirty="0"/>
              <a:t>In Exercise 2, which command did you use to browse the docker base images from the online repository?</a:t>
            </a:r>
          </a:p>
          <a:p>
            <a:pPr lvl="1"/>
            <a:r>
              <a:rPr lang="en-US" dirty="0"/>
              <a:t>Answer: Docker search Microsoft</a:t>
            </a:r>
          </a:p>
        </p:txBody>
      </p:sp>
    </p:spTree>
    <p:extLst>
      <p:ext uri="{BB962C8B-B14F-4D97-AF65-F5344CB8AC3E}">
        <p14:creationId xmlns:p14="http://schemas.microsoft.com/office/powerpoint/2010/main" val="3241890911"/>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questions</a:t>
            </a:r>
          </a:p>
        </p:txBody>
      </p:sp>
      <p:sp>
        <p:nvSpPr>
          <p:cNvPr id="7" name="Text Placeholder 2">
            <a:extLst>
              <a:ext uri="{FF2B5EF4-FFF2-40B4-BE49-F238E27FC236}">
                <a16:creationId xmlns:a16="http://schemas.microsoft.com/office/drawing/2014/main" id="{A62B8F3E-A8D9-42EF-8D0F-5389453244CD}"/>
              </a:ext>
            </a:extLst>
          </p:cNvPr>
          <p:cNvSpPr>
            <a:spLocks noGrp="1"/>
          </p:cNvSpPr>
          <p:nvPr>
            <p:ph idx="1"/>
          </p:nvPr>
        </p:nvSpPr>
        <p:spPr/>
        <p:txBody>
          <a:bodyPr/>
          <a:lstStyle/>
          <a:p>
            <a:r>
              <a:rPr lang="en-US" dirty="0"/>
              <a:t>Which of the following are requirements for installing the Hyper-V server role? Choose two.</a:t>
            </a:r>
          </a:p>
          <a:p>
            <a:r>
              <a:rPr lang="en-US" dirty="0"/>
              <a:t>You plan to enable nested virtualization on a Hyper-V host. What do you need to do to ensure that the nested VM can route to external destinations?</a:t>
            </a:r>
          </a:p>
          <a:p>
            <a:r>
              <a:rPr lang="en-US" dirty="0"/>
              <a:t>Which of the following are true for considerations when implementing a Host Guardian service? Choose two.</a:t>
            </a:r>
          </a:p>
          <a:p>
            <a:r>
              <a:rPr lang="en-US" dirty="0"/>
              <a:t>Which of the following are requirements for creating a shielded template disk? Choose two.</a:t>
            </a:r>
          </a:p>
          <a:p>
            <a:r>
              <a:rPr lang="en-US" dirty="0"/>
              <a:t>You download a container base image. When you attempt to create and run a container using the base image, you get an error message that relates to incompatibility with the host machine. What should you do?</a:t>
            </a:r>
          </a:p>
          <a:p>
            <a:r>
              <a:rPr lang="en-US" dirty="0"/>
              <a:t>Which of the following can be used as worker nodes in a Kubernetes cluster? Choose two.</a:t>
            </a:r>
          </a:p>
        </p:txBody>
      </p:sp>
    </p:spTree>
    <p:extLst>
      <p:ext uri="{BB962C8B-B14F-4D97-AF65-F5344CB8AC3E}">
        <p14:creationId xmlns:p14="http://schemas.microsoft.com/office/powerpoint/2010/main" val="244079098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p:txBody>
          <a:bodyPr>
            <a:normAutofit fontScale="92500" lnSpcReduction="10000"/>
          </a:bodyPr>
          <a:lstStyle/>
          <a:p>
            <a:r>
              <a:rPr lang="en-US" dirty="0"/>
              <a:t>Which of the following are requirements for installing the Hyper-V server role? Choose two.</a:t>
            </a:r>
          </a:p>
          <a:p>
            <a:pPr lvl="1"/>
            <a:r>
              <a:rPr lang="en-US" dirty="0"/>
              <a:t>Answer: A 64-bit processor, Intel VT or AMD-V enabled</a:t>
            </a:r>
          </a:p>
          <a:p>
            <a:r>
              <a:rPr lang="en-US" dirty="0"/>
              <a:t>You plan to enable nested virtualization on a Hyper-V host. What do you need to do to ensure that the nested VM can route to external destinations?</a:t>
            </a:r>
          </a:p>
          <a:p>
            <a:pPr lvl="1"/>
            <a:r>
              <a:rPr lang="en-US" dirty="0"/>
              <a:t>Answer: Enable MAC address spoofing</a:t>
            </a:r>
          </a:p>
          <a:p>
            <a:r>
              <a:rPr lang="en-US" dirty="0"/>
              <a:t>Which of the following are true for considerations when implementing a Host Guardian service? Choose two. </a:t>
            </a:r>
          </a:p>
          <a:p>
            <a:pPr lvl="1"/>
            <a:r>
              <a:rPr lang="en-US" dirty="0"/>
              <a:t>Answer: A new Active Directory forest is created dedicated to the Host Guardian Service; The Host Guardian Service uses certificates for signing and encryption tasks</a:t>
            </a:r>
          </a:p>
          <a:p>
            <a:r>
              <a:rPr lang="en-US" dirty="0"/>
              <a:t>Which of the following are requirements for creating a shielded template disk? Choose two.</a:t>
            </a:r>
          </a:p>
          <a:p>
            <a:pPr lvl="1"/>
            <a:r>
              <a:rPr lang="en-US" dirty="0"/>
              <a:t>Answer: A basic disk; Must be generalized</a:t>
            </a:r>
          </a:p>
          <a:p>
            <a:r>
              <a:rPr lang="en-US" dirty="0"/>
              <a:t>You download a container base image. When you attempt to create and run a container using the base image, you get an error message that relates to incompatibility with the host machine. What should you do?</a:t>
            </a:r>
          </a:p>
          <a:p>
            <a:pPr lvl="1"/>
            <a:r>
              <a:rPr lang="en-US" dirty="0"/>
              <a:t>Answer: Download a new container base image that matches the version of operating system installed on the host machine</a:t>
            </a:r>
          </a:p>
          <a:p>
            <a:r>
              <a:rPr lang="en-US" dirty="0"/>
              <a:t>Which of the following can be used as worker nodes in a Kubernetes cluster. Choose two.</a:t>
            </a:r>
          </a:p>
          <a:p>
            <a:pPr lvl="1"/>
            <a:r>
              <a:rPr lang="en-US" dirty="0"/>
              <a:t>Answer: Windows Server 2019; Linux</a:t>
            </a:r>
          </a:p>
        </p:txBody>
      </p:sp>
    </p:spTree>
    <p:extLst>
      <p:ext uri="{BB962C8B-B14F-4D97-AF65-F5344CB8AC3E}">
        <p14:creationId xmlns:p14="http://schemas.microsoft.com/office/powerpoint/2010/main" val="300244053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271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Overview of Hyper-V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dirty="0"/>
              <a:t>System requirements for installing the Hyper-V server role include:</a:t>
            </a:r>
          </a:p>
          <a:p>
            <a:pPr lvl="2"/>
            <a:r>
              <a:rPr lang="en-US" dirty="0"/>
              <a:t>A 64-bit processor with second-level address translation (SLAT)</a:t>
            </a:r>
          </a:p>
          <a:p>
            <a:pPr lvl="2"/>
            <a:r>
              <a:rPr lang="en-US" dirty="0"/>
              <a:t>A processor with VM Monitor Mode extensions</a:t>
            </a:r>
          </a:p>
          <a:p>
            <a:pPr lvl="2"/>
            <a:r>
              <a:rPr lang="en-US" dirty="0"/>
              <a:t>Sufficient memory</a:t>
            </a:r>
          </a:p>
          <a:p>
            <a:pPr lvl="2"/>
            <a:r>
              <a:rPr lang="en-US" dirty="0"/>
              <a:t>Intel Virtualization Technology (Intel VT) or Advanced Micro Dynamics (AMD) Virtualization (AMD-V) enabled</a:t>
            </a:r>
          </a:p>
          <a:p>
            <a:pPr lvl="2"/>
            <a:r>
              <a:rPr lang="en-US" dirty="0"/>
              <a:t>Hardware-enforced Data Execution Prevention (DEP) enabled (Intel Execute Disable (XD) bit, AMD No Execute (NX) bit)</a:t>
            </a:r>
          </a:p>
          <a:p>
            <a:pPr lvl="1"/>
            <a:r>
              <a:rPr lang="en-US" dirty="0"/>
              <a:t>Methods to install the Hyper-V server role include:</a:t>
            </a:r>
          </a:p>
          <a:p>
            <a:pPr lvl="2"/>
            <a:r>
              <a:rPr lang="en-US" dirty="0"/>
              <a:t>Server Manager</a:t>
            </a:r>
          </a:p>
          <a:p>
            <a:pPr lvl="2"/>
            <a:r>
              <a:rPr lang="en-US" b="1" dirty="0"/>
              <a:t>Install-WindowsFeature</a:t>
            </a:r>
            <a:r>
              <a:rPr lang="en-US" dirty="0"/>
              <a:t> PowerShell cmdlet</a:t>
            </a:r>
          </a:p>
        </p:txBody>
      </p:sp>
    </p:spTree>
    <p:extLst>
      <p:ext uri="{BB962C8B-B14F-4D97-AF65-F5344CB8AC3E}">
        <p14:creationId xmlns:p14="http://schemas.microsoft.com/office/powerpoint/2010/main" val="10403444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CEA5-84D7-4A73-91F1-94439C61A78C}"/>
              </a:ext>
            </a:extLst>
          </p:cNvPr>
          <p:cNvSpPr>
            <a:spLocks noGrp="1"/>
          </p:cNvSpPr>
          <p:nvPr>
            <p:ph type="title"/>
          </p:nvPr>
        </p:nvSpPr>
        <p:spPr/>
        <p:txBody>
          <a:bodyPr/>
          <a:lstStyle/>
          <a:p>
            <a:r>
              <a:rPr lang="en-US" dirty="0"/>
              <a:t>Overview of Hyper-V Manager</a:t>
            </a:r>
          </a:p>
        </p:txBody>
      </p:sp>
      <p:sp>
        <p:nvSpPr>
          <p:cNvPr id="8" name="Text Placeholder 2">
            <a:extLst>
              <a:ext uri="{FF2B5EF4-FFF2-40B4-BE49-F238E27FC236}">
                <a16:creationId xmlns:a16="http://schemas.microsoft.com/office/drawing/2014/main" id="{80A79EF8-8493-4A9B-A80A-1D294310FCA0}"/>
              </a:ext>
            </a:extLst>
          </p:cNvPr>
          <p:cNvSpPr txBox="1">
            <a:spLocks/>
          </p:cNvSpPr>
          <p:nvPr/>
        </p:nvSpPr>
        <p:spPr>
          <a:xfrm>
            <a:off x="464566" y="1266577"/>
            <a:ext cx="3793109" cy="5486647"/>
          </a:xfrm>
          <a:prstGeom prst="rect">
            <a:avLst/>
          </a:prstGeom>
        </p:spPr>
        <p:txBody>
          <a:bodyPr vert="horz" lIns="0" tIns="0" rIns="91440" bIns="45720" rtlCol="0">
            <a:noAutofit/>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A graphical user interface used to manage both local and remote Hyper-V host machines</a:t>
            </a:r>
          </a:p>
          <a:p>
            <a:pPr lvl="1"/>
            <a:r>
              <a:rPr lang="en-US" dirty="0"/>
              <a:t>Supports:</a:t>
            </a:r>
          </a:p>
          <a:p>
            <a:pPr lvl="2"/>
            <a:r>
              <a:rPr lang="en-US" dirty="0"/>
              <a:t>Previous versions</a:t>
            </a:r>
          </a:p>
          <a:p>
            <a:pPr lvl="2"/>
            <a:r>
              <a:rPr lang="en-US" dirty="0"/>
              <a:t>Web Services (WS)-Management protocol</a:t>
            </a:r>
          </a:p>
          <a:p>
            <a:pPr lvl="2"/>
            <a:r>
              <a:rPr lang="en-US" dirty="0"/>
              <a:t>Alternate credential support</a:t>
            </a:r>
          </a:p>
          <a:p>
            <a:pPr lvl="1"/>
            <a:r>
              <a:rPr lang="en-US" dirty="0"/>
              <a:t>Other management tools include:</a:t>
            </a:r>
          </a:p>
          <a:p>
            <a:pPr lvl="2"/>
            <a:r>
              <a:rPr lang="en-US" dirty="0"/>
              <a:t>Windows PowerShell</a:t>
            </a:r>
          </a:p>
          <a:p>
            <a:pPr lvl="2"/>
            <a:r>
              <a:rPr lang="en-US" dirty="0"/>
              <a:t>PowerShell Direct</a:t>
            </a:r>
          </a:p>
          <a:p>
            <a:pPr lvl="2"/>
            <a:r>
              <a:rPr lang="en-US" dirty="0"/>
              <a:t>Windows Admin Center</a:t>
            </a:r>
          </a:p>
        </p:txBody>
      </p:sp>
      <p:pic>
        <p:nvPicPr>
          <p:cNvPr id="7" name="Content Placeholder 6" descr="A screenshot of the Hyper-V Manager. A virtual machine named SEA-CORE1 is running at 1% CPU usage, and has assigned memory of 2098 MB.">
            <a:extLst>
              <a:ext uri="{FF2B5EF4-FFF2-40B4-BE49-F238E27FC236}">
                <a16:creationId xmlns:a16="http://schemas.microsoft.com/office/drawing/2014/main" id="{86E2CB49-1A10-4DC3-90E6-A1B24BAF61A8}"/>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4515439" y="1287805"/>
            <a:ext cx="7456470" cy="5160491"/>
          </a:xfrm>
          <a:ln w="12700">
            <a:solidFill>
              <a:schemeClr val="tx1"/>
            </a:solidFill>
          </a:ln>
        </p:spPr>
      </p:pic>
    </p:spTree>
    <p:extLst>
      <p:ext uri="{BB962C8B-B14F-4D97-AF65-F5344CB8AC3E}">
        <p14:creationId xmlns:p14="http://schemas.microsoft.com/office/powerpoint/2010/main" val="39070536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Best practices for configuring Hyper-V hosts</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sz="quarter" idx="10"/>
          </p:nvPr>
        </p:nvSpPr>
        <p:spPr>
          <a:xfrm>
            <a:off x="466344" y="1463039"/>
            <a:ext cx="11529378" cy="5082223"/>
          </a:xfrm>
        </p:spPr>
        <p:txBody>
          <a:bodyPr/>
          <a:lstStyle/>
          <a:p>
            <a:pPr lvl="1"/>
            <a:r>
              <a:rPr lang="en-US" dirty="0"/>
              <a:t>Consider the following when provisioning Windows Server as a Hyper-V host:</a:t>
            </a:r>
          </a:p>
          <a:p>
            <a:pPr lvl="2"/>
            <a:r>
              <a:rPr lang="en-US" dirty="0"/>
              <a:t>Provision the host with adequate hardware</a:t>
            </a:r>
          </a:p>
          <a:p>
            <a:pPr lvl="2"/>
            <a:r>
              <a:rPr lang="en-US" dirty="0"/>
              <a:t>Deploy virtual machines on separate disks, solid state drives, or Cluster Shared Volumes (CSVs) if using shared storage</a:t>
            </a:r>
          </a:p>
          <a:p>
            <a:pPr lvl="2"/>
            <a:r>
              <a:rPr lang="en-US" dirty="0"/>
              <a:t>Do not collocate other server roles</a:t>
            </a:r>
          </a:p>
          <a:p>
            <a:pPr lvl="2"/>
            <a:r>
              <a:rPr lang="en-US" dirty="0"/>
              <a:t>Manage Hyper-V remotely</a:t>
            </a:r>
          </a:p>
          <a:p>
            <a:pPr lvl="2"/>
            <a:r>
              <a:rPr lang="en-US" dirty="0"/>
              <a:t>Run Hyper-V by using a Server Core configuration</a:t>
            </a:r>
          </a:p>
          <a:p>
            <a:pPr lvl="2"/>
            <a:r>
              <a:rPr lang="en-US" dirty="0"/>
              <a:t>Run the Best Practices Analyzer and resource metering</a:t>
            </a:r>
          </a:p>
          <a:p>
            <a:pPr lvl="2"/>
            <a:r>
              <a:rPr lang="en-US" dirty="0"/>
              <a:t>Use Generation 2 virtual machines if the guest operating system supports them</a:t>
            </a:r>
          </a:p>
        </p:txBody>
      </p:sp>
    </p:spTree>
    <p:extLst>
      <p:ext uri="{BB962C8B-B14F-4D97-AF65-F5344CB8AC3E}">
        <p14:creationId xmlns:p14="http://schemas.microsoft.com/office/powerpoint/2010/main" val="744876421"/>
      </p:ext>
    </p:extLst>
  </p:cSld>
  <p:clrMapOvr>
    <a:masterClrMapping/>
  </p:clrMapOvr>
  <p:transition>
    <p:fade/>
  </p:transition>
</p:sld>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B8671704-E481-4622-B691-B64EE51CE209}" vid="{66A5E2EB-49D4-4F38-8E6F-DF2D6F01C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dcmitype/"/>
    <ds:schemaRef ds:uri="http://www.w3.org/XML/1998/namespace"/>
    <ds:schemaRef ds:uri="1623b5f4-7825-477d-b8f4-76af0b5f430a"/>
    <ds:schemaRef ds:uri="http://schemas.openxmlformats.org/package/2006/metadata/core-properties"/>
    <ds:schemaRef ds:uri="http://schemas.microsoft.com/office/2006/metadata/properties"/>
    <ds:schemaRef ds:uri="http://schemas.microsoft.com/office/infopath/2007/PartnerControls"/>
    <ds:schemaRef ds:uri="8d33d5b4-b403-4418-9083-d4f3492e7e23"/>
    <ds:schemaRef ds:uri="http://purl.org/dc/terms/"/>
  </ds:schemaRefs>
</ds:datastoreItem>
</file>

<file path=customXml/itemProps2.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WS-nnnT00A__M# (1)</Template>
  <TotalTime>55</TotalTime>
  <Words>8601</Words>
  <Application>Microsoft Office PowerPoint</Application>
  <PresentationFormat>Custom</PresentationFormat>
  <Paragraphs>1041</Paragraphs>
  <Slides>68</Slides>
  <Notes>68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Consolas</vt:lpstr>
      <vt:lpstr>Courier New</vt:lpstr>
      <vt:lpstr>Segoe UI</vt:lpstr>
      <vt:lpstr>Segoe UI Semibold</vt:lpstr>
      <vt:lpstr>Symbol</vt:lpstr>
      <vt:lpstr>Wingdings</vt:lpstr>
      <vt:lpstr>1_2007-theme</vt:lpstr>
      <vt:lpstr>WS-011 Windows Server 2019 Administration</vt:lpstr>
      <vt:lpstr>Module 5: Hyper-V virtualization and containers in Windows Server</vt:lpstr>
      <vt:lpstr>Module overview</vt:lpstr>
      <vt:lpstr>Lesson 1: Hyper-V in Windows Server</vt:lpstr>
      <vt:lpstr>Hyper-V in Windows Server</vt:lpstr>
      <vt:lpstr>Overview of Hyper-V (1 of 2)</vt:lpstr>
      <vt:lpstr>Overview of Hyper-V (2 of 2)</vt:lpstr>
      <vt:lpstr>Overview of Hyper-V Manager</vt:lpstr>
      <vt:lpstr>Best practices for configuring Hyper-V hosts</vt:lpstr>
      <vt:lpstr>Overview of nested virtualization</vt:lpstr>
      <vt:lpstr>Migration to Azure VMs</vt:lpstr>
      <vt:lpstr>Lesson 1: Check your knowledge</vt:lpstr>
      <vt:lpstr>Lesson 2: Configuring VMs</vt:lpstr>
      <vt:lpstr>Configuring VMs</vt:lpstr>
      <vt:lpstr>VM configuration and generation versions</vt:lpstr>
      <vt:lpstr>VM settings</vt:lpstr>
      <vt:lpstr>Storage options in Hyper-V</vt:lpstr>
      <vt:lpstr>Virtual hard disk formats and types (1 of 2)</vt:lpstr>
      <vt:lpstr>Virtual hard disk formats and types (2 of 2)</vt:lpstr>
      <vt:lpstr>Shared VHDX and VHD Set Files</vt:lpstr>
      <vt:lpstr>Overview of Hyper-V networking </vt:lpstr>
      <vt:lpstr>Networking features for Hyper-V (1 of 2)</vt:lpstr>
      <vt:lpstr>Networking features for Hyper-V (2 of 2)</vt:lpstr>
      <vt:lpstr>Manage VM states and checkpoints</vt:lpstr>
      <vt:lpstr>Import and export VMs</vt:lpstr>
      <vt:lpstr>Demonstration: Create and manage a VM</vt:lpstr>
      <vt:lpstr>Demonstration: Create and manage a VM (2 of 2)</vt:lpstr>
      <vt:lpstr>Lesson 2: Check your knowledge</vt:lpstr>
      <vt:lpstr>Lesson 3: Securing virtualization in Windows Server</vt:lpstr>
      <vt:lpstr>Securing virtualization in Windows Server</vt:lpstr>
      <vt:lpstr>Guarded fabric (1 of 2)</vt:lpstr>
      <vt:lpstr>Guarded fabric (2 of 2)</vt:lpstr>
      <vt:lpstr>Attestation modes for guarded fabric</vt:lpstr>
      <vt:lpstr>Host Guardian Service</vt:lpstr>
      <vt:lpstr>Types of protected VMs in a guarded fabric</vt:lpstr>
      <vt:lpstr>General process for creating shielded VMs</vt:lpstr>
      <vt:lpstr>Process for powering on shielded VMs</vt:lpstr>
      <vt:lpstr>Lesson 3: Check your knowledge</vt:lpstr>
      <vt:lpstr>Lesson 4: Containers in Windows Server</vt:lpstr>
      <vt:lpstr>Containers in Windows Server</vt:lpstr>
      <vt:lpstr>What are containers?</vt:lpstr>
      <vt:lpstr>Containers vs. virtual machines (1 of 2)</vt:lpstr>
      <vt:lpstr>Containers vs. virtual machines (2 of 2)</vt:lpstr>
      <vt:lpstr>Overview of container isolation modes</vt:lpstr>
      <vt:lpstr>Manage containers using Docker (1 of 2)</vt:lpstr>
      <vt:lpstr>Manage containers using Docker (2 of 2)</vt:lpstr>
      <vt:lpstr>Download container base images</vt:lpstr>
      <vt:lpstr>Run a Windows container</vt:lpstr>
      <vt:lpstr>Manage containers using Windows Admin Center</vt:lpstr>
      <vt:lpstr>Demonstration: Deploy containers by using Docker</vt:lpstr>
      <vt:lpstr>Demonstration: Deploy containers by using Docker (2 of 3)</vt:lpstr>
      <vt:lpstr>Demonstration: Deploy containers by using Docker (3 of 3)</vt:lpstr>
      <vt:lpstr>Lesson 4: Check your knowledge</vt:lpstr>
      <vt:lpstr>Lesson 5: Overview of Kubernetes </vt:lpstr>
      <vt:lpstr>Overview of Kubernetes</vt:lpstr>
      <vt:lpstr>What is Windows container orchestration?</vt:lpstr>
      <vt:lpstr>Overview of Kubernetes (1 of 2)</vt:lpstr>
      <vt:lpstr>Overview of Kubernetes (2 of 2)</vt:lpstr>
      <vt:lpstr>Deploy Kubernetes resources</vt:lpstr>
      <vt:lpstr>Lesson 5: Check your knowledge</vt:lpstr>
      <vt:lpstr>Instructor-led labs: Implementing and configuring virtualization in Windows Server</vt:lpstr>
      <vt:lpstr>Lab: Implementing and configuring virtualization in Windows Server</vt:lpstr>
      <vt:lpstr>Lab scenario</vt:lpstr>
      <vt:lpstr>Lab-review questions</vt:lpstr>
      <vt:lpstr>Lab-review answers</vt:lpstr>
      <vt:lpstr>Module-review questions</vt:lpstr>
      <vt:lpstr>Module-review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Lakshmy Nair</dc:creator>
  <cp:lastModifiedBy>Deidre Searcy</cp:lastModifiedBy>
  <cp:revision>6</cp:revision>
  <dcterms:created xsi:type="dcterms:W3CDTF">2020-06-23T02:01:50Z</dcterms:created>
  <dcterms:modified xsi:type="dcterms:W3CDTF">2020-06-23T20:53:08Z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