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780" r:id="rId4"/>
  </p:sldMasterIdLst>
  <p:notesMasterIdLst>
    <p:notesMasterId r:id="rId56"/>
  </p:notesMasterIdLst>
  <p:handoutMasterIdLst>
    <p:handoutMasterId r:id="rId57"/>
  </p:handoutMasterIdLst>
  <p:sldIdLst>
    <p:sldId id="1625" r:id="rId5"/>
    <p:sldId id="1762" r:id="rId6"/>
    <p:sldId id="1746" r:id="rId7"/>
    <p:sldId id="1784" r:id="rId8"/>
    <p:sldId id="1748" r:id="rId9"/>
    <p:sldId id="1811" r:id="rId10"/>
    <p:sldId id="259" r:id="rId11"/>
    <p:sldId id="1812" r:id="rId12"/>
    <p:sldId id="1818" r:id="rId13"/>
    <p:sldId id="266" r:id="rId14"/>
    <p:sldId id="1814" r:id="rId15"/>
    <p:sldId id="1789" r:id="rId16"/>
    <p:sldId id="1790" r:id="rId17"/>
    <p:sldId id="270" r:id="rId18"/>
    <p:sldId id="271" r:id="rId19"/>
    <p:sldId id="1827" r:id="rId20"/>
    <p:sldId id="276" r:id="rId21"/>
    <p:sldId id="265" r:id="rId22"/>
    <p:sldId id="1815" r:id="rId23"/>
    <p:sldId id="267" r:id="rId24"/>
    <p:sldId id="1819" r:id="rId25"/>
    <p:sldId id="279" r:id="rId26"/>
    <p:sldId id="282" r:id="rId27"/>
    <p:sldId id="1822" r:id="rId28"/>
    <p:sldId id="283" r:id="rId29"/>
    <p:sldId id="1792" r:id="rId30"/>
    <p:sldId id="1794" r:id="rId31"/>
    <p:sldId id="291" r:id="rId32"/>
    <p:sldId id="292" r:id="rId33"/>
    <p:sldId id="1816" r:id="rId34"/>
    <p:sldId id="1817" r:id="rId35"/>
    <p:sldId id="293" r:id="rId36"/>
    <p:sldId id="295" r:id="rId37"/>
    <p:sldId id="297" r:id="rId38"/>
    <p:sldId id="1795" r:id="rId39"/>
    <p:sldId id="1787" r:id="rId40"/>
    <p:sldId id="1809" r:id="rId41"/>
    <p:sldId id="1810" r:id="rId42"/>
    <p:sldId id="1823" r:id="rId43"/>
    <p:sldId id="1824" r:id="rId44"/>
    <p:sldId id="1825" r:id="rId45"/>
    <p:sldId id="1826" r:id="rId46"/>
    <p:sldId id="1796" r:id="rId47"/>
    <p:sldId id="1820" r:id="rId48"/>
    <p:sldId id="299" r:id="rId49"/>
    <p:sldId id="301" r:id="rId50"/>
    <p:sldId id="1799" r:id="rId51"/>
    <p:sldId id="1821" r:id="rId52"/>
    <p:sldId id="1802" r:id="rId53"/>
    <p:sldId id="1804" r:id="rId54"/>
    <p:sldId id="1805"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rina Matthys" initials="TM" lastIdx="31" clrIdx="7">
    <p:extLst>
      <p:ext uri="{19B8F6BF-5375-455C-9EA6-DF929625EA0E}">
        <p15:presenceInfo xmlns:p15="http://schemas.microsoft.com/office/powerpoint/2012/main" userId="S::v-tamat@microsoft.com::0b128bab-cf24-409a-8e01-2a9073d236d2" providerId="AD"/>
      </p:ext>
    </p:extLst>
  </p:cmAuthor>
  <p:cmAuthor id="1" name="Mary Feil-Jacobs" initials="MFJ" lastIdx="43" clrIdx="1"/>
  <p:cmAuthor id="8" name="Karin Carlson" initials="KC" lastIdx="1" clrIdx="8">
    <p:extLst>
      <p:ext uri="{19B8F6BF-5375-455C-9EA6-DF929625EA0E}">
        <p15:presenceInfo xmlns:p15="http://schemas.microsoft.com/office/powerpoint/2012/main" userId="Karin Carlson" providerId="None"/>
      </p:ext>
    </p:extLst>
  </p:cmAuthor>
  <p:cmAuthor id="2" name="Monica Lueder" initials="ML" lastIdx="22" clrIdx="2"/>
  <p:cmAuthor id="9" name="Karin Carlson" initials="KC [2]" lastIdx="30" clrIdx="9">
    <p:extLst>
      <p:ext uri="{19B8F6BF-5375-455C-9EA6-DF929625EA0E}">
        <p15:presenceInfo xmlns:p15="http://schemas.microsoft.com/office/powerpoint/2012/main" userId="d6b52c0087cd0ef1" providerId="Windows Live"/>
      </p:ext>
    </p:extLst>
  </p:cmAuthor>
  <p:cmAuthor id="3" name="Mary Feil-Jacobs" initials="MF" lastIdx="22" clrIdx="3"/>
  <p:cmAuthor id="10" name="Bray, Shannon" initials="BS" lastIdx="7" clrIdx="10">
    <p:extLst>
      <p:ext uri="{19B8F6BF-5375-455C-9EA6-DF929625EA0E}">
        <p15:presenceInfo xmlns:p15="http://schemas.microsoft.com/office/powerpoint/2012/main" userId="S-1-5-21-1960408961-746137067-839522115-100650" providerId="AD"/>
      </p:ext>
    </p:extLst>
  </p:cmAuthor>
  <p:cmAuthor id="4" name="Angela Powell" initials="AP" lastIdx="9" clrIdx="4"/>
  <p:cmAuthor id="11" name="Amy Stafford" initials="AS" lastIdx="6" clrIdx="11">
    <p:extLst>
      <p:ext uri="{19B8F6BF-5375-455C-9EA6-DF929625EA0E}">
        <p15:presenceInfo xmlns:p15="http://schemas.microsoft.com/office/powerpoint/2012/main" userId="Amy Stafford" providerId="None"/>
      </p:ext>
    </p:extLst>
  </p:cmAuthor>
  <p:cmAuthor id="5" name="Lakshmy Nair" initials="LN" lastIdx="6" clrIdx="5">
    <p:extLst>
      <p:ext uri="{19B8F6BF-5375-455C-9EA6-DF929625EA0E}">
        <p15:presenceInfo xmlns:p15="http://schemas.microsoft.com/office/powerpoint/2012/main" userId="Lakshmy Nair" providerId="None"/>
      </p:ext>
    </p:extLst>
  </p:cmAuthor>
  <p:cmAuthor id="6" name="Cecily Novak" initials="CN" lastIdx="1" clrIdx="6">
    <p:extLst>
      <p:ext uri="{19B8F6BF-5375-455C-9EA6-DF929625EA0E}">
        <p15:presenceInfo xmlns:p15="http://schemas.microsoft.com/office/powerpoint/2012/main" userId="af36aa45e0dfe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336699"/>
    <a:srgbClr val="330099"/>
    <a:srgbClr val="0078D4"/>
    <a:srgbClr val="0777D3"/>
    <a:srgbClr val="FFF100"/>
    <a:srgbClr val="59B4D9"/>
    <a:srgbClr val="EBEBEB"/>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C3C70C-F656-480C-A641-755460CB2102}" v="27" dt="2020-06-17T17:24:23.320"/>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81829" autoAdjust="0"/>
  </p:normalViewPr>
  <p:slideViewPr>
    <p:cSldViewPr snapToGrid="0">
      <p:cViewPr varScale="1">
        <p:scale>
          <a:sx n="86" d="100"/>
          <a:sy n="86" d="100"/>
        </p:scale>
        <p:origin x="1344" y="78"/>
      </p:cViewPr>
      <p:guideLst/>
    </p:cSldViewPr>
  </p:slideViewPr>
  <p:outlineViewPr>
    <p:cViewPr>
      <p:scale>
        <a:sx n="33" d="100"/>
        <a:sy n="33" d="100"/>
      </p:scale>
      <p:origin x="0" y="-216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Lst>
  </p:outlineViewPr>
  <p:notesTextViewPr>
    <p:cViewPr>
      <p:scale>
        <a:sx n="3" d="2"/>
        <a:sy n="3" d="2"/>
      </p:scale>
      <p:origin x="0" y="0"/>
    </p:cViewPr>
  </p:notesTextViewPr>
  <p:sorterViewPr>
    <p:cViewPr>
      <p:scale>
        <a:sx n="100" d="100"/>
        <a:sy n="100" d="100"/>
      </p:scale>
      <p:origin x="0" y="-4530"/>
    </p:cViewPr>
  </p:sorterViewPr>
  <p:notesViewPr>
    <p:cSldViewPr snapToGrid="0" showGuides="1">
      <p:cViewPr varScale="1">
        <p:scale>
          <a:sx n="88" d="100"/>
          <a:sy n="88" d="100"/>
        </p:scale>
        <p:origin x="38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0.xml"/><Relationship Id="rId3" Type="http://schemas.openxmlformats.org/officeDocument/2006/relationships/slide" Target="slides/slide3.xml"/><Relationship Id="rId21" Type="http://schemas.openxmlformats.org/officeDocument/2006/relationships/slide" Target="slides/slide22.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48.xml"/><Relationship Id="rId50" Type="http://schemas.openxmlformats.org/officeDocument/2006/relationships/slide" Target="slides/slide5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0.xml"/><Relationship Id="rId41" Type="http://schemas.openxmlformats.org/officeDocument/2006/relationships/slide" Target="slides/slide4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6.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0.xml"/><Relationship Id="rId10" Type="http://schemas.openxmlformats.org/officeDocument/2006/relationships/slide" Target="slides/slide10.xml"/><Relationship Id="rId19" Type="http://schemas.openxmlformats.org/officeDocument/2006/relationships/slide" Target="slides/slide20.xml"/><Relationship Id="rId31" Type="http://schemas.openxmlformats.org/officeDocument/2006/relationships/slide" Target="slides/slide32.xml"/><Relationship Id="rId44" Type="http://schemas.openxmlformats.org/officeDocument/2006/relationships/slide" Target="slides/slide45.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49.xml"/><Relationship Id="rId8"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WS-011T Windows Server 2019 Administration</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a:latin typeface="Segoe UI" pitchFamily="34" charset="0"/>
              </a:rPr>
              <a:t>06 High availability in Windows Server</a:t>
            </a: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12"/>
          <p:cNvSpPr>
            <a:spLocks noGrp="1"/>
          </p:cNvSpPr>
          <p:nvPr>
            <p:ph type="sldNum" sz="quarter" idx="5"/>
          </p:nvPr>
        </p:nvSpPr>
        <p:spPr>
          <a:xfrm>
            <a:off x="5909309" y="8846819"/>
            <a:ext cx="947103" cy="295593"/>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10" name="Footer Placeholder 9"/>
          <p:cNvSpPr>
            <a:spLocks noGrp="1"/>
          </p:cNvSpPr>
          <p:nvPr>
            <p:ph type="ftr" sz="quarter" idx="4"/>
          </p:nvPr>
        </p:nvSpPr>
        <p:spPr>
          <a:xfrm>
            <a:off x="109220" y="8846820"/>
            <a:ext cx="5811520" cy="195944"/>
          </a:xfrm>
          <a:prstGeom prst="rect">
            <a:avLst/>
          </a:prstGeom>
        </p:spPr>
        <p:txBody>
          <a:bodyPr vert="horz" lIns="91440" tIns="45720" rIns="91440" bIns="45720" rtlCol="0" anchor="b"/>
          <a:lstStyle>
            <a:lvl1pPr marL="571500" marR="0" indent="0" algn="l" defTabSz="932742" rtl="0" eaLnBrk="1" fontAlgn="auto" latinLnBrk="0" hangingPunct="1">
              <a:lnSpc>
                <a:spcPct val="100000"/>
              </a:lnSpc>
              <a:spcBef>
                <a:spcPts val="0"/>
              </a:spcBef>
              <a:spcAft>
                <a:spcPts val="0"/>
              </a:spcAft>
              <a:buClrTx/>
              <a:buSzTx/>
              <a:buFontTx/>
              <a:buNone/>
              <a:tabLst/>
              <a:defRPr sz="1200"/>
            </a:lvl1p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Notes Placeholder 11"/>
          <p:cNvSpPr>
            <a:spLocks noGrp="1"/>
          </p:cNvSpPr>
          <p:nvPr>
            <p:ph type="body" sz="quarter" idx="3"/>
          </p:nvPr>
        </p:nvSpPr>
        <p:spPr>
          <a:xfrm>
            <a:off x="190500" y="1943100"/>
            <a:ext cx="6477000" cy="680407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Image Placeholder 1">
            <a:extLst>
              <a:ext uri="{FF2B5EF4-FFF2-40B4-BE49-F238E27FC236}">
                <a16:creationId xmlns:a16="http://schemas.microsoft.com/office/drawing/2014/main" id="{5551E636-9FD4-47A6-8CA4-4979951D8312}"/>
              </a:ext>
            </a:extLst>
          </p:cNvPr>
          <p:cNvSpPr>
            <a:spLocks noGrp="1" noRot="1" noChangeAspect="1"/>
          </p:cNvSpPr>
          <p:nvPr>
            <p:ph type="sldImg" idx="2"/>
          </p:nvPr>
        </p:nvSpPr>
        <p:spPr>
          <a:xfrm>
            <a:off x="3810000" y="64908"/>
            <a:ext cx="2971800" cy="1671638"/>
          </a:xfrm>
          <a:prstGeom prst="rect">
            <a:avLst/>
          </a:prstGeom>
          <a:noFill/>
          <a:ln w="12700">
            <a:solidFill>
              <a:prstClr val="black"/>
            </a:solidFill>
          </a:ln>
        </p:spPr>
        <p:txBody>
          <a:bodyPr vert="horz" lIns="91440" tIns="45720" rIns="91440" bIns="45720" rtlCol="0" anchor="ctr"/>
          <a:lstStyle/>
          <a:p>
            <a:endParaRPr lang="en-US" dirty="0"/>
          </a:p>
        </p:txBody>
      </p:sp>
      <p:sp>
        <p:nvSpPr>
          <p:cNvPr id="11" name="Date Placeholder 10"/>
          <p:cNvSpPr>
            <a:spLocks noGrp="1"/>
          </p:cNvSpPr>
          <p:nvPr>
            <p:ph type="dt" idx="1"/>
          </p:nvPr>
        </p:nvSpPr>
        <p:spPr>
          <a:xfrm>
            <a:off x="63500" y="366781"/>
            <a:ext cx="3596639" cy="249284"/>
          </a:xfrm>
          <a:prstGeom prst="rect">
            <a:avLst/>
          </a:prstGeom>
        </p:spPr>
        <p:txBody>
          <a:bodyPr vert="horz" lIns="91440" tIns="45720" rIns="91440" bIns="45720" rtlCol="0"/>
          <a:lstStyle>
            <a:lvl1pPr algn="l">
              <a:defRPr sz="1200">
                <a:latin typeface="Segoe UI Semibold" panose="020B0702040204020203" pitchFamily="34" charset="0"/>
                <a:cs typeface="Segoe UI Semibold" panose="020B0702040204020203" pitchFamily="34" charset="0"/>
              </a:defRPr>
            </a:lvl1pPr>
          </a:lstStyle>
          <a:p>
            <a:r>
              <a:rPr lang="en-US" dirty="0"/>
              <a:t>06 High availability in Windows Server</a:t>
            </a:r>
          </a:p>
        </p:txBody>
      </p:sp>
      <p:sp>
        <p:nvSpPr>
          <p:cNvPr id="8" name="Header Placeholder 7"/>
          <p:cNvSpPr>
            <a:spLocks noGrp="1"/>
          </p:cNvSpPr>
          <p:nvPr>
            <p:ph type="hdr" sz="quarter"/>
          </p:nvPr>
        </p:nvSpPr>
        <p:spPr>
          <a:xfrm>
            <a:off x="76199" y="81348"/>
            <a:ext cx="3596640" cy="249284"/>
          </a:xfrm>
          <a:prstGeom prst="rect">
            <a:avLst/>
          </a:prstGeom>
        </p:spPr>
        <p:txBody>
          <a:bodyPr vert="horz" lIns="91440" tIns="45720" rIns="91440" bIns="45720" rtlCol="0"/>
          <a:lstStyle>
            <a:lvl1pPr algn="l">
              <a:defRPr sz="1200" b="1">
                <a:solidFill>
                  <a:srgbClr val="336699"/>
                </a:solidFill>
                <a:latin typeface="Segoe UI Semibold" panose="020B0702040204020203" pitchFamily="34" charset="0"/>
                <a:cs typeface="Segoe UI Semibold" panose="020B0702040204020203" pitchFamily="34" charset="0"/>
              </a:defRPr>
            </a:lvl1pPr>
          </a:lstStyle>
          <a:p>
            <a:r>
              <a:rPr lang="en-US" dirty="0"/>
              <a:t>WS-011T Windows Server 2019 Administration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600"/>
      </a:spcAft>
      <a:defRPr sz="1000" kern="1200" baseline="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fc2019.contoso.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2" name="Slide Image Placeholder 11">
            <a:extLst>
              <a:ext uri="{FF2B5EF4-FFF2-40B4-BE49-F238E27FC236}">
                <a16:creationId xmlns:a16="http://schemas.microsoft.com/office/drawing/2014/main" id="{7F32077E-0659-4DA7-83C1-1674D2794FCB}"/>
              </a:ext>
            </a:extLst>
          </p:cNvPr>
          <p:cNvSpPr>
            <a:spLocks noGrp="1" noRot="1" noChangeAspect="1"/>
          </p:cNvSpPr>
          <p:nvPr>
            <p:ph type="sldImg"/>
          </p:nvPr>
        </p:nvSpPr>
        <p:spPr>
          <a:xfrm>
            <a:off x="3810000" y="65088"/>
            <a:ext cx="2971800" cy="1671637"/>
          </a:xfrm>
        </p:spPr>
      </p:sp>
      <p:sp>
        <p:nvSpPr>
          <p:cNvPr id="13" name="Notes Placeholder 12">
            <a:extLst>
              <a:ext uri="{FF2B5EF4-FFF2-40B4-BE49-F238E27FC236}">
                <a16:creationId xmlns:a16="http://schemas.microsoft.com/office/drawing/2014/main" id="{F26CCBE1-C8AD-423A-9602-617BF9C41C13}"/>
              </a:ext>
            </a:extLst>
          </p:cNvPr>
          <p:cNvSpPr>
            <a:spLocks noGrp="1"/>
          </p:cNvSpPr>
          <p:nvPr>
            <p:ph type="body" idx="1"/>
          </p:nvPr>
        </p:nvSpPr>
        <p:spPr/>
        <p:txBody>
          <a:bodyPr/>
          <a:lstStyle/>
          <a:p>
            <a:endParaRPr lang="en-US" dirty="0"/>
          </a:p>
        </p:txBody>
      </p:sp>
      <p:sp>
        <p:nvSpPr>
          <p:cNvPr id="8" name="Date Placeholder 4">
            <a:extLst>
              <a:ext uri="{FF2B5EF4-FFF2-40B4-BE49-F238E27FC236}">
                <a16:creationId xmlns:a16="http://schemas.microsoft.com/office/drawing/2014/main" id="{3286E7EC-970A-4ADB-8F85-6693C556286B}"/>
              </a:ext>
            </a:extLst>
          </p:cNvPr>
          <p:cNvSpPr>
            <a:spLocks noGrp="1"/>
          </p:cNvSpPr>
          <p:nvPr>
            <p:ph type="dt" idx="1"/>
          </p:nvPr>
        </p:nvSpPr>
        <p:spPr>
          <a:xfrm>
            <a:off x="63500" y="366781"/>
            <a:ext cx="3596639" cy="249284"/>
          </a:xfrm>
        </p:spPr>
        <p:txBody>
          <a:bodyPr/>
          <a:lstStyle/>
          <a:p>
            <a:r>
              <a:rPr lang="en-US" dirty="0"/>
              <a:t>06 High availability in Windows Server</a:t>
            </a:r>
          </a:p>
        </p:txBody>
      </p:sp>
      <p:sp>
        <p:nvSpPr>
          <p:cNvPr id="9" name="Header Placeholder 21">
            <a:extLst>
              <a:ext uri="{FF2B5EF4-FFF2-40B4-BE49-F238E27FC236}">
                <a16:creationId xmlns:a16="http://schemas.microsoft.com/office/drawing/2014/main" id="{A5BB1DB4-F544-40E8-B857-6AF996731D63}"/>
              </a:ext>
            </a:extLst>
          </p:cNvPr>
          <p:cNvSpPr>
            <a:spLocks noGrp="1"/>
          </p:cNvSpPr>
          <p:nvPr>
            <p:ph type="hdr" sz="quarter"/>
          </p:nvPr>
        </p:nvSpPr>
        <p:spPr>
          <a:xfrm>
            <a:off x="76199" y="81348"/>
            <a:ext cx="3596640" cy="249284"/>
          </a:xfrm>
        </p:spPr>
        <p:txBody>
          <a:bodyPr/>
          <a:lstStyle/>
          <a:p>
            <a:r>
              <a:rPr lang="en-US" dirty="0"/>
              <a:t>WS-011T Windows Server 2019 Administration</a:t>
            </a:r>
          </a:p>
        </p:txBody>
      </p:sp>
    </p:spTree>
    <p:extLst>
      <p:ext uri="{BB962C8B-B14F-4D97-AF65-F5344CB8AC3E}">
        <p14:creationId xmlns:p14="http://schemas.microsoft.com/office/powerpoint/2010/main" val="134533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Define a quorum for a cluster as several elements that must be online for that cluster to continue to run. In effect, each element can cast one vote to determine whether the cluster continues to run. The voting elements are nodes, or in some cases, a witness disk, file share witness, or Azure Cloud Witness.</a:t>
            </a:r>
          </a:p>
          <a:p>
            <a:r>
              <a:rPr lang="en-CA" sz="1000" b="0" i="0" kern="1200" baseline="0" dirty="0">
                <a:solidFill>
                  <a:schemeClr val="tx1"/>
                </a:solidFill>
                <a:effectLst/>
                <a:latin typeface="Segoe UI" panose="020B0502040204020203" pitchFamily="34" charset="0"/>
                <a:ea typeface="+mn-ea"/>
                <a:cs typeface="+mn-cs"/>
              </a:rPr>
              <a:t>Describe the quorum modes and emphasize their differences. If students are familiar with Microsoft Exchange Server 2007 or later, point out that the node and file share majority quorum is used for implementing cluster continuous replication.</a:t>
            </a:r>
          </a:p>
          <a:p>
            <a:r>
              <a:rPr lang="en-CA" sz="1000" b="0" i="0" kern="1200" baseline="0" dirty="0">
                <a:solidFill>
                  <a:schemeClr val="tx1"/>
                </a:solidFill>
                <a:effectLst/>
                <a:latin typeface="Segoe UI" panose="020B0502040204020203" pitchFamily="34" charset="0"/>
                <a:ea typeface="+mn-ea"/>
                <a:cs typeface="+mn-cs"/>
              </a:rPr>
              <a:t>Ensure that students understand that the basics of the quorum modes still exist in Windows Server 2019 but that setting them up is a little different in the advanced options of the </a:t>
            </a:r>
            <a:r>
              <a:rPr lang="en-CA" sz="1000" b="1" i="0" kern="1200" baseline="0" dirty="0">
                <a:solidFill>
                  <a:schemeClr val="tx1"/>
                </a:solidFill>
                <a:effectLst/>
                <a:latin typeface="Segoe UI" panose="020B0502040204020203" pitchFamily="34" charset="0"/>
                <a:ea typeface="+mn-ea"/>
                <a:cs typeface="+mn-cs"/>
              </a:rPr>
              <a:t>Configure Cluster Quorum Settings Wizard</a:t>
            </a:r>
            <a:r>
              <a:rPr lang="en-CA" sz="1000" b="0" i="0" kern="1200" baseline="0" dirty="0">
                <a:solidFill>
                  <a:schemeClr val="tx1"/>
                </a:solidFill>
                <a:effectLst/>
                <a:latin typeface="Segoe UI" panose="020B0502040204020203" pitchFamily="34" charset="0"/>
                <a:ea typeface="+mn-ea"/>
                <a:cs typeface="+mn-cs"/>
              </a:rPr>
              <a:t>. Therefore, we recommend that they no longer be used or modified, because of the addition of the dynamic quorum mode.</a:t>
            </a:r>
          </a:p>
          <a:p>
            <a:endParaRPr lang="en-US" dirty="0"/>
          </a:p>
        </p:txBody>
      </p:sp>
      <p:sp>
        <p:nvSpPr>
          <p:cNvPr id="4" name="Slide Number Placeholder 3"/>
          <p:cNvSpPr>
            <a:spLocks noGrp="1"/>
          </p:cNvSpPr>
          <p:nvPr>
            <p:ph type="sldNum" sz="quarter" idx="10"/>
          </p:nvPr>
        </p:nvSpPr>
        <p:spPr/>
        <p:txBody>
          <a:bodyPr/>
          <a:lstStyle/>
          <a:p>
            <a:fld id="{83AB8232-CE3A-4364-B238-553D6692A925}" type="slidenum">
              <a:rPr lang="en-US"/>
              <a:pPr/>
              <a:t>10</a:t>
            </a:fld>
            <a:endParaRPr lang="en-US" dirty="0"/>
          </a:p>
        </p:txBody>
      </p:sp>
      <p:sp>
        <p:nvSpPr>
          <p:cNvPr id="9" name="Slide Image Placeholder 8">
            <a:extLst>
              <a:ext uri="{FF2B5EF4-FFF2-40B4-BE49-F238E27FC236}">
                <a16:creationId xmlns:a16="http://schemas.microsoft.com/office/drawing/2014/main" id="{5C2A561D-4E36-46B1-961A-C967F52F7BDA}"/>
              </a:ext>
            </a:extLst>
          </p:cNvPr>
          <p:cNvSpPr>
            <a:spLocks noGrp="1" noRot="1" noChangeAspect="1"/>
          </p:cNvSpPr>
          <p:nvPr>
            <p:ph type="sldImg"/>
          </p:nvPr>
        </p:nvSpPr>
        <p:spPr>
          <a:xfrm>
            <a:off x="3810000" y="65088"/>
            <a:ext cx="2971800" cy="1671637"/>
          </a:xfrm>
        </p:spPr>
      </p:sp>
      <p:sp>
        <p:nvSpPr>
          <p:cNvPr id="10" name="Date Placeholder 9">
            <a:extLst>
              <a:ext uri="{FF2B5EF4-FFF2-40B4-BE49-F238E27FC236}">
                <a16:creationId xmlns:a16="http://schemas.microsoft.com/office/drawing/2014/main" id="{E8A6150D-355D-470F-9258-60B9545B6A01}"/>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140A236F-B153-44D9-AF68-5A5B1E40AE6D}"/>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7E4CDEA3-E2E2-46C3-A3B0-5CE2E90B4DFC}"/>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3435917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
        <p:nvSpPr>
          <p:cNvPr id="7" name="Date Placeholder 6">
            <a:extLst>
              <a:ext uri="{FF2B5EF4-FFF2-40B4-BE49-F238E27FC236}">
                <a16:creationId xmlns:a16="http://schemas.microsoft.com/office/drawing/2014/main" id="{730DD409-5AC5-423B-90B2-49474C2B1AFB}"/>
              </a:ext>
            </a:extLst>
          </p:cNvPr>
          <p:cNvSpPr>
            <a:spLocks noGrp="1"/>
          </p:cNvSpPr>
          <p:nvPr>
            <p:ph type="dt" idx="1"/>
          </p:nvPr>
        </p:nvSpPr>
        <p:spPr/>
        <p:txBody>
          <a:bodyPr/>
          <a:lstStyle/>
          <a:p>
            <a:r>
              <a:rPr lang="en-US" dirty="0"/>
              <a:t>06 High availability in Windows Server</a:t>
            </a:r>
          </a:p>
        </p:txBody>
      </p:sp>
      <p:sp>
        <p:nvSpPr>
          <p:cNvPr id="12" name="Slide Image Placeholder 11">
            <a:extLst>
              <a:ext uri="{FF2B5EF4-FFF2-40B4-BE49-F238E27FC236}">
                <a16:creationId xmlns:a16="http://schemas.microsoft.com/office/drawing/2014/main" id="{DCB87BF7-2112-4D17-8A17-8D9BF37565A1}"/>
              </a:ext>
            </a:extLst>
          </p:cNvPr>
          <p:cNvSpPr>
            <a:spLocks noGrp="1" noRot="1" noChangeAspect="1"/>
          </p:cNvSpPr>
          <p:nvPr>
            <p:ph type="sldImg"/>
          </p:nvPr>
        </p:nvSpPr>
        <p:spPr>
          <a:xfrm>
            <a:off x="3810000" y="65088"/>
            <a:ext cx="2971800" cy="1671637"/>
          </a:xfrm>
        </p:spPr>
      </p:sp>
      <p:sp>
        <p:nvSpPr>
          <p:cNvPr id="13" name="Notes Placeholder 12">
            <a:extLst>
              <a:ext uri="{FF2B5EF4-FFF2-40B4-BE49-F238E27FC236}">
                <a16:creationId xmlns:a16="http://schemas.microsoft.com/office/drawing/2014/main" id="{AFB8C4D1-6017-41F2-92F9-4D549D87EC04}"/>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Describe the best practices for a planning a failover cluster implementation.</a:t>
            </a:r>
          </a:p>
          <a:p>
            <a:r>
              <a:rPr lang="en-CA" sz="1000" b="0" i="0" kern="1200" baseline="0" dirty="0">
                <a:solidFill>
                  <a:schemeClr val="tx1"/>
                </a:solidFill>
                <a:effectLst/>
                <a:latin typeface="Segoe UI" panose="020B0502040204020203" pitchFamily="34" charset="0"/>
                <a:ea typeface="+mn-ea"/>
                <a:cs typeface="+mn-cs"/>
              </a:rPr>
              <a:t>Lesson 2, "Creating and configuring failover clusters," will examine network and storage information in greater detail.</a:t>
            </a:r>
          </a:p>
        </p:txBody>
      </p:sp>
    </p:spTree>
    <p:extLst>
      <p:ext uri="{BB962C8B-B14F-4D97-AF65-F5344CB8AC3E}">
        <p14:creationId xmlns:p14="http://schemas.microsoft.com/office/powerpoint/2010/main" val="3950939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
        <p:nvSpPr>
          <p:cNvPr id="10" name="Notes Placeholder 9">
            <a:extLst>
              <a:ext uri="{FF2B5EF4-FFF2-40B4-BE49-F238E27FC236}">
                <a16:creationId xmlns:a16="http://schemas.microsoft.com/office/drawing/2014/main" id="{15664F9E-DE66-46FA-85BB-1A4507D1145B}"/>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54EDADBC-06C5-4516-948B-BB1FF9D35674}"/>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D97317ED-676E-444A-948A-178D1ACE8313}"/>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237255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
        <p:nvSpPr>
          <p:cNvPr id="10" name="Notes Placeholder 9">
            <a:extLst>
              <a:ext uri="{FF2B5EF4-FFF2-40B4-BE49-F238E27FC236}">
                <a16:creationId xmlns:a16="http://schemas.microsoft.com/office/drawing/2014/main" id="{D7A28EA7-6E9C-4112-9945-1F15B918513B}"/>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84035B00-12F1-4AEF-B35C-5CD476948045}"/>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F8599D41-94D1-4B87-BF36-64F174FB984F}"/>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1592255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Provide a brief overview of the lesson content.</a:t>
            </a:r>
            <a:endParaRPr lang="en-US" dirty="0"/>
          </a:p>
        </p:txBody>
      </p:sp>
      <p:sp>
        <p:nvSpPr>
          <p:cNvPr id="4" name="Slide Number Placeholder 3"/>
          <p:cNvSpPr>
            <a:spLocks noGrp="1"/>
          </p:cNvSpPr>
          <p:nvPr>
            <p:ph type="sldNum" sz="quarter" idx="10"/>
          </p:nvPr>
        </p:nvSpPr>
        <p:spPr/>
        <p:txBody>
          <a:bodyPr/>
          <a:lstStyle/>
          <a:p>
            <a:fld id="{83AB8232-CE3A-4364-B238-553D6692A925}" type="slidenum">
              <a:rPr lang="en-US"/>
              <a:pPr/>
              <a:t>14</a:t>
            </a:fld>
            <a:endParaRPr lang="en-US" dirty="0"/>
          </a:p>
        </p:txBody>
      </p:sp>
      <p:sp>
        <p:nvSpPr>
          <p:cNvPr id="9" name="Slide Image Placeholder 8">
            <a:extLst>
              <a:ext uri="{FF2B5EF4-FFF2-40B4-BE49-F238E27FC236}">
                <a16:creationId xmlns:a16="http://schemas.microsoft.com/office/drawing/2014/main" id="{BA3AA31F-5173-47E8-93C7-FE50862410E8}"/>
              </a:ext>
            </a:extLst>
          </p:cNvPr>
          <p:cNvSpPr>
            <a:spLocks noGrp="1" noRot="1" noChangeAspect="1"/>
          </p:cNvSpPr>
          <p:nvPr>
            <p:ph type="sldImg"/>
          </p:nvPr>
        </p:nvSpPr>
        <p:spPr>
          <a:xfrm>
            <a:off x="3810000" y="65088"/>
            <a:ext cx="2971800" cy="1671637"/>
          </a:xfrm>
        </p:spPr>
      </p:sp>
      <p:sp>
        <p:nvSpPr>
          <p:cNvPr id="10" name="Date Placeholder 9">
            <a:extLst>
              <a:ext uri="{FF2B5EF4-FFF2-40B4-BE49-F238E27FC236}">
                <a16:creationId xmlns:a16="http://schemas.microsoft.com/office/drawing/2014/main" id="{8CF6FE90-1282-4EEF-998A-6F1A5F59920D}"/>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76AE326F-B04A-48A9-97A3-369382C2EE95}"/>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74B7B916-9053-4356-B312-CE300C350502}"/>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380221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15</a:t>
            </a:fld>
            <a:endParaRPr lang="en-US" dirty="0"/>
          </a:p>
        </p:txBody>
      </p:sp>
      <p:sp>
        <p:nvSpPr>
          <p:cNvPr id="8" name="Slide Image Placeholder 7">
            <a:extLst>
              <a:ext uri="{FF2B5EF4-FFF2-40B4-BE49-F238E27FC236}">
                <a16:creationId xmlns:a16="http://schemas.microsoft.com/office/drawing/2014/main" id="{C8949C75-454B-44E9-8963-37CB541C1CF0}"/>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3F2589DF-7106-4CEB-A8DE-8D695817827D}"/>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Discuss how you should prepare for cluster implementation. It's important to identify the scenario for cluster usage in addition to meeting various requirements for cluster implementation.</a:t>
            </a:r>
          </a:p>
          <a:p>
            <a:r>
              <a:rPr lang="en-CA" sz="1000" b="0" i="0" kern="1200" baseline="0" dirty="0">
                <a:solidFill>
                  <a:schemeClr val="tx1"/>
                </a:solidFill>
                <a:effectLst/>
                <a:latin typeface="Segoe UI" panose="020B0502040204020203" pitchFamily="34" charset="0"/>
                <a:ea typeface="+mn-ea"/>
                <a:cs typeface="+mn-cs"/>
              </a:rPr>
              <a:t>Emphasize that the hardware requirements for failover clustering aren't as strict as in earlier versions of Windows Server, but it's a best practice to meet the requirements, especially if you're configuring clusters for production. Additionally, be aware that the </a:t>
            </a:r>
            <a:r>
              <a:rPr lang="en-CA" sz="1000" b="1" i="0" kern="1200" baseline="0" dirty="0">
                <a:solidFill>
                  <a:schemeClr val="tx1"/>
                </a:solidFill>
                <a:effectLst/>
                <a:latin typeface="Segoe UI" panose="020B0502040204020203" pitchFamily="34" charset="0"/>
                <a:ea typeface="+mn-ea"/>
                <a:cs typeface="+mn-cs"/>
              </a:rPr>
              <a:t>Validate a Configuration Wizard</a:t>
            </a:r>
            <a:r>
              <a:rPr lang="en-CA" sz="1000" b="0" i="0" kern="1200" baseline="0" dirty="0">
                <a:solidFill>
                  <a:schemeClr val="tx1"/>
                </a:solidFill>
                <a:effectLst/>
                <a:latin typeface="Segoe UI" panose="020B0502040204020203" pitchFamily="34" charset="0"/>
                <a:ea typeface="+mn-ea"/>
                <a:cs typeface="+mn-cs"/>
              </a:rPr>
              <a:t> is important from the perspective of a hardware check. Don't spend too much time explaining the wizard. This lesson discusses this in more detail later.</a:t>
            </a:r>
          </a:p>
          <a:p>
            <a:r>
              <a:rPr lang="en-CA" sz="1000" b="0" i="0" kern="1200" baseline="0" dirty="0">
                <a:solidFill>
                  <a:schemeClr val="tx1"/>
                </a:solidFill>
                <a:effectLst/>
                <a:latin typeface="Segoe UI" panose="020B0502040204020203" pitchFamily="34" charset="0"/>
                <a:ea typeface="+mn-ea"/>
                <a:cs typeface="+mn-cs"/>
              </a:rPr>
              <a:t>Explain that networks are particularly important for clustering. Describe the requirements and recommendations. If you connect cluster nodes with a single network, the network will pass the redundancy requirement in the </a:t>
            </a:r>
            <a:r>
              <a:rPr lang="en-CA" sz="1000" b="1" i="0" kern="1200" baseline="0" dirty="0">
                <a:solidFill>
                  <a:schemeClr val="tx1"/>
                </a:solidFill>
                <a:effectLst/>
                <a:latin typeface="Segoe UI" panose="020B0502040204020203" pitchFamily="34" charset="0"/>
                <a:ea typeface="+mn-ea"/>
                <a:cs typeface="+mn-cs"/>
              </a:rPr>
              <a:t>Validate a Configuration Wizard</a:t>
            </a:r>
            <a:r>
              <a:rPr lang="en-CA" sz="1000" b="0" i="0" kern="1200" baseline="0" dirty="0">
                <a:solidFill>
                  <a:schemeClr val="tx1"/>
                </a:solidFill>
                <a:effectLst/>
                <a:latin typeface="Segoe UI" panose="020B0502040204020203" pitchFamily="34" charset="0"/>
                <a:ea typeface="+mn-ea"/>
                <a:cs typeface="+mn-cs"/>
              </a:rPr>
              <a:t>. However, the report from the wizard will include a warning that the network shouldn't have single points of failure.</a:t>
            </a:r>
          </a:p>
          <a:p>
            <a:r>
              <a:rPr lang="en-CA" sz="1000" b="0" i="0" kern="1200" baseline="0" dirty="0">
                <a:solidFill>
                  <a:schemeClr val="tx1"/>
                </a:solidFill>
                <a:effectLst/>
                <a:latin typeface="Segoe UI" panose="020B0502040204020203" pitchFamily="34" charset="0"/>
                <a:ea typeface="+mn-ea"/>
                <a:cs typeface="+mn-cs"/>
              </a:rPr>
              <a:t>Explain that Active Directory Domain Services and Domain Name System (DNS) are required for failover clustering in Windows Server 2012. This isn't a requirement in Windows Server 2016 or newer versions; however, we recommend that you have all cluster nodes in the same domain. Point out that administrator rights are necessary for creating a cluster.</a:t>
            </a:r>
          </a:p>
          <a:p>
            <a:r>
              <a:rPr lang="en-CA" sz="1000" b="0" i="0" kern="1200" baseline="0" dirty="0">
                <a:solidFill>
                  <a:schemeClr val="tx1"/>
                </a:solidFill>
                <a:effectLst/>
                <a:latin typeface="Segoe UI" panose="020B0502040204020203" pitchFamily="34" charset="0"/>
                <a:ea typeface="+mn-ea"/>
                <a:cs typeface="+mn-cs"/>
              </a:rPr>
              <a:t>The </a:t>
            </a:r>
            <a:r>
              <a:rPr lang="en-CA" sz="1000" b="1" i="0" kern="1200" baseline="0" dirty="0">
                <a:solidFill>
                  <a:schemeClr val="tx1"/>
                </a:solidFill>
                <a:effectLst/>
                <a:latin typeface="Segoe UI" panose="020B0502040204020203" pitchFamily="34" charset="0"/>
                <a:ea typeface="+mn-ea"/>
                <a:cs typeface="+mn-cs"/>
              </a:rPr>
              <a:t>Validate a Configuration Wizard</a:t>
            </a:r>
            <a:r>
              <a:rPr lang="en-CA" sz="1000" b="0" i="0" kern="1200" baseline="0" dirty="0">
                <a:solidFill>
                  <a:schemeClr val="tx1"/>
                </a:solidFill>
                <a:effectLst/>
                <a:latin typeface="Segoe UI" panose="020B0502040204020203" pitchFamily="34" charset="0"/>
                <a:ea typeface="+mn-ea"/>
                <a:cs typeface="+mn-cs"/>
              </a:rPr>
              <a:t> runs tests that determine if the hardware and hardware settings are compatible with failover clustering. By using this wizard, you can run a complete set of configuration tests or a subset of the tests. We recommend that you run the tests on servers and storage devices before you configure the failover cluster and then again after making any major changes to the cluster. You can access test results in the </a:t>
            </a:r>
            <a:r>
              <a:rPr lang="en-CA" sz="1000" b="1" i="0" kern="1200" baseline="0" dirty="0">
                <a:solidFill>
                  <a:schemeClr val="tx1"/>
                </a:solidFill>
                <a:effectLst/>
                <a:latin typeface="Segoe UI" panose="020B0502040204020203" pitchFamily="34" charset="0"/>
                <a:ea typeface="+mn-ea"/>
                <a:cs typeface="+mn-cs"/>
              </a:rPr>
              <a:t>%windir%\cluster\Reports</a:t>
            </a:r>
            <a:r>
              <a:rPr lang="en-CA" sz="1000" b="0" i="0" kern="1200" baseline="0" dirty="0">
                <a:solidFill>
                  <a:schemeClr val="tx1"/>
                </a:solidFill>
                <a:effectLst/>
                <a:latin typeface="Segoe UI" panose="020B0502040204020203" pitchFamily="34" charset="0"/>
                <a:ea typeface="+mn-ea"/>
                <a:cs typeface="+mn-cs"/>
              </a:rPr>
              <a:t> directory.</a:t>
            </a:r>
          </a:p>
          <a:p>
            <a:endParaRPr lang="en-US" dirty="0"/>
          </a:p>
        </p:txBody>
      </p:sp>
      <p:sp>
        <p:nvSpPr>
          <p:cNvPr id="10" name="Date Placeholder 9">
            <a:extLst>
              <a:ext uri="{FF2B5EF4-FFF2-40B4-BE49-F238E27FC236}">
                <a16:creationId xmlns:a16="http://schemas.microsoft.com/office/drawing/2014/main" id="{AAB86381-6A8C-4738-AE47-A64EA5A2897E}"/>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2F66A8EA-D4B7-4EF3-9FAD-A67E209F1E45}"/>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6C456955-5101-4C81-850F-647198AFB137}"/>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670537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br>
              <a:rPr lang="en-CA" sz="1000" b="0" i="0" kern="1200" baseline="0" dirty="0">
                <a:solidFill>
                  <a:schemeClr val="tx1"/>
                </a:solidFill>
                <a:effectLst/>
                <a:latin typeface="Segoe UI" panose="020B0502040204020203" pitchFamily="34" charset="0"/>
                <a:ea typeface="+mn-ea"/>
                <a:cs typeface="+mn-cs"/>
              </a:rPr>
            </a:br>
            <a:r>
              <a:rPr lang="en-CA" sz="1000" b="0" i="0" kern="1200" baseline="0" dirty="0">
                <a:solidFill>
                  <a:schemeClr val="tx1"/>
                </a:solidFill>
                <a:effectLst/>
                <a:latin typeface="Segoe UI" panose="020B0502040204020203" pitchFamily="34" charset="0"/>
                <a:ea typeface="+mn-ea"/>
                <a:cs typeface="+mn-cs"/>
              </a:rPr>
              <a:t>Describe the process for clustering server roles.</a:t>
            </a:r>
          </a:p>
          <a:p>
            <a:r>
              <a:rPr lang="en-CA" sz="1000" b="0" i="0" kern="1200" baseline="0" dirty="0">
                <a:solidFill>
                  <a:schemeClr val="tx1"/>
                </a:solidFill>
                <a:effectLst/>
                <a:latin typeface="Segoe UI" panose="020B0502040204020203" pitchFamily="34" charset="0"/>
                <a:ea typeface="+mn-ea"/>
                <a:cs typeface="+mn-cs"/>
              </a:rPr>
              <a:t>While the </a:t>
            </a:r>
            <a:r>
              <a:rPr lang="en-CA" sz="1000" b="1" i="0" kern="1200" baseline="0" dirty="0">
                <a:solidFill>
                  <a:schemeClr val="tx1"/>
                </a:solidFill>
                <a:effectLst/>
                <a:latin typeface="Segoe UI" panose="020B0502040204020203" pitchFamily="34" charset="0"/>
                <a:ea typeface="+mn-ea"/>
                <a:cs typeface="+mn-cs"/>
              </a:rPr>
              <a:t>Create New Cluster</a:t>
            </a:r>
            <a:r>
              <a:rPr lang="en-CA" sz="1000" b="0" i="0" kern="1200" baseline="0" dirty="0">
                <a:solidFill>
                  <a:schemeClr val="tx1"/>
                </a:solidFill>
                <a:effectLst/>
                <a:latin typeface="Segoe UI" panose="020B0502040204020203" pitchFamily="34" charset="0"/>
                <a:ea typeface="+mn-ea"/>
                <a:cs typeface="+mn-cs"/>
              </a:rPr>
              <a:t> wizard is still available, students should know that they can create clusters by using Windows Admin Center or Windows PowerShell.</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16</a:t>
            </a:fld>
            <a:endParaRPr lang="en-US" dirty="0"/>
          </a:p>
        </p:txBody>
      </p:sp>
      <p:sp>
        <p:nvSpPr>
          <p:cNvPr id="5" name="Footer Placeholder 4"/>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dirty="0"/>
              <a:t>06 High availability in Windows Server</a:t>
            </a:r>
          </a:p>
        </p:txBody>
      </p:sp>
      <p:sp>
        <p:nvSpPr>
          <p:cNvPr id="7" name="Header Placeholder 6"/>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2391554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17</a:t>
            </a:fld>
            <a:endParaRPr lang="en-US" dirty="0"/>
          </a:p>
        </p:txBody>
      </p:sp>
      <p:sp>
        <p:nvSpPr>
          <p:cNvPr id="15" name="Date Placeholder 14">
            <a:extLst>
              <a:ext uri="{FF2B5EF4-FFF2-40B4-BE49-F238E27FC236}">
                <a16:creationId xmlns:a16="http://schemas.microsoft.com/office/drawing/2014/main" id="{19277A6C-4944-4238-A8FB-C511E84FCE25}"/>
              </a:ext>
            </a:extLst>
          </p:cNvPr>
          <p:cNvSpPr>
            <a:spLocks noGrp="1"/>
          </p:cNvSpPr>
          <p:nvPr>
            <p:ph type="dt" idx="1"/>
          </p:nvPr>
        </p:nvSpPr>
        <p:spPr/>
        <p:txBody>
          <a:bodyPr/>
          <a:lstStyle/>
          <a:p>
            <a:r>
              <a:rPr lang="en-US" dirty="0"/>
              <a:t>06 High availability in Windows Server</a:t>
            </a:r>
          </a:p>
        </p:txBody>
      </p:sp>
      <p:sp>
        <p:nvSpPr>
          <p:cNvPr id="16" name="Footer Placeholder 15">
            <a:extLst>
              <a:ext uri="{FF2B5EF4-FFF2-40B4-BE49-F238E27FC236}">
                <a16:creationId xmlns:a16="http://schemas.microsoft.com/office/drawing/2014/main" id="{AE0FBCD4-942D-449D-8CB0-D860925BFB7F}"/>
              </a:ext>
            </a:extLst>
          </p:cNvPr>
          <p:cNvSpPr>
            <a:spLocks noGrp="1"/>
          </p:cNvSpPr>
          <p:nvPr>
            <p:ph type="ftr" sz="quarter" idx="4"/>
          </p:nvPr>
        </p:nvSpPr>
        <p:spPr/>
        <p:txBody>
          <a:bodyPr/>
          <a:lstStyle/>
          <a:p>
            <a:r>
              <a:rPr lang="en-US" noProof="0" dirty="0"/>
              <a:t>© Microsoft Corporation</a:t>
            </a:r>
            <a:endParaRPr lang="en-US" dirty="0"/>
          </a:p>
        </p:txBody>
      </p:sp>
      <p:sp>
        <p:nvSpPr>
          <p:cNvPr id="17" name="Header Placeholder 16">
            <a:extLst>
              <a:ext uri="{FF2B5EF4-FFF2-40B4-BE49-F238E27FC236}">
                <a16:creationId xmlns:a16="http://schemas.microsoft.com/office/drawing/2014/main" id="{42F0897C-8EC2-4DEF-8DED-AFE3EFA4DDB6}"/>
              </a:ext>
            </a:extLst>
          </p:cNvPr>
          <p:cNvSpPr>
            <a:spLocks noGrp="1"/>
          </p:cNvSpPr>
          <p:nvPr>
            <p:ph type="hdr" sz="quarter"/>
          </p:nvPr>
        </p:nvSpPr>
        <p:spPr/>
        <p:txBody>
          <a:bodyPr/>
          <a:lstStyle/>
          <a:p>
            <a:r>
              <a:rPr lang="en-US" dirty="0"/>
              <a:t>WS-011T Windows Server 2019 Administration</a:t>
            </a:r>
          </a:p>
        </p:txBody>
      </p:sp>
      <p:sp>
        <p:nvSpPr>
          <p:cNvPr id="22" name="Slide Image Placeholder 21">
            <a:extLst>
              <a:ext uri="{FF2B5EF4-FFF2-40B4-BE49-F238E27FC236}">
                <a16:creationId xmlns:a16="http://schemas.microsoft.com/office/drawing/2014/main" id="{6800CDC3-CCC3-422A-BC90-43EB4E496B15}"/>
              </a:ext>
            </a:extLst>
          </p:cNvPr>
          <p:cNvSpPr>
            <a:spLocks noGrp="1" noRot="1" noChangeAspect="1"/>
          </p:cNvSpPr>
          <p:nvPr>
            <p:ph type="sldImg"/>
          </p:nvPr>
        </p:nvSpPr>
        <p:spPr>
          <a:xfrm>
            <a:off x="3810000" y="65088"/>
            <a:ext cx="2971800" cy="1671637"/>
          </a:xfrm>
        </p:spPr>
      </p:sp>
      <p:sp>
        <p:nvSpPr>
          <p:cNvPr id="23" name="Notes Placeholder 22">
            <a:extLst>
              <a:ext uri="{FF2B5EF4-FFF2-40B4-BE49-F238E27FC236}">
                <a16:creationId xmlns:a16="http://schemas.microsoft.com/office/drawing/2014/main" id="{E90E929B-A149-40DD-A47D-CB7D34A45F6D}"/>
              </a:ext>
            </a:extLst>
          </p:cNvPr>
          <p:cNvSpPr>
            <a:spLocks noGrp="1"/>
          </p:cNvSpPr>
          <p:nvPr>
            <p:ph type="body" idx="1"/>
          </p:nvPr>
        </p:nvSpPr>
        <p:spPr/>
        <p:txBody>
          <a:bodyPr/>
          <a:lstStyle/>
          <a:p>
            <a:r>
              <a:rPr lang="en-CA" sz="1000" i="0" kern="1200" baseline="0" dirty="0">
                <a:solidFill>
                  <a:schemeClr val="tx1"/>
                </a:solidFill>
                <a:effectLst/>
                <a:latin typeface="Segoe UI" panose="020B0502040204020203" pitchFamily="34" charset="0"/>
                <a:ea typeface="+mn-ea"/>
                <a:cs typeface="+mn-cs"/>
              </a:rPr>
              <a:t>After completing the demonstration, leave the VMs running for the next demonstration.</a:t>
            </a:r>
          </a:p>
          <a:p>
            <a:r>
              <a:rPr lang="en-CA" sz="1000" b="1" i="0" kern="1200" baseline="0" dirty="0">
                <a:solidFill>
                  <a:schemeClr val="tx1"/>
                </a:solidFill>
                <a:effectLst/>
                <a:latin typeface="Segoe UI" panose="020B0502040204020203" pitchFamily="34" charset="0"/>
                <a:ea typeface="+mn-ea"/>
                <a:cs typeface="+mn-cs"/>
              </a:rPr>
              <a:t>Preparation steps</a:t>
            </a:r>
          </a:p>
          <a:p>
            <a:pPr marL="171450" indent="-171450">
              <a:buFont typeface="Arial" panose="020B0604020202020204" pitchFamily="34" charset="0"/>
              <a:buChar char="•"/>
            </a:pPr>
            <a:r>
              <a:rPr lang="en-CA" dirty="0"/>
              <a:t>You need the </a:t>
            </a:r>
            <a:r>
              <a:rPr lang="en-CA" b="1" dirty="0"/>
              <a:t>SEA-DC1</a:t>
            </a:r>
            <a:r>
              <a:rPr lang="en-CA" dirty="0"/>
              <a:t>, </a:t>
            </a:r>
            <a:r>
              <a:rPr lang="en-CA" b="1" dirty="0"/>
              <a:t>SEA-ADM1</a:t>
            </a:r>
            <a:r>
              <a:rPr lang="en-CA" dirty="0"/>
              <a:t>, </a:t>
            </a:r>
            <a:r>
              <a:rPr lang="en-CA" b="1" dirty="0"/>
              <a:t>SEA-SVR2</a:t>
            </a:r>
            <a:r>
              <a:rPr lang="en-CA" dirty="0"/>
              <a:t>, and </a:t>
            </a:r>
            <a:r>
              <a:rPr lang="en-CA" b="1" dirty="0"/>
              <a:t>SEA-SVR3 </a:t>
            </a:r>
            <a:r>
              <a:rPr lang="en-CA" dirty="0"/>
              <a:t>virtual machines for this demonstration.</a:t>
            </a:r>
          </a:p>
          <a:p>
            <a:pPr marL="171450" indent="-171450">
              <a:buFont typeface="Arial" panose="020B0604020202020204" pitchFamily="34" charset="0"/>
              <a:buChar char="•"/>
            </a:pPr>
            <a:r>
              <a:rPr lang="en-CA" sz="1000" b="0" i="0" kern="1200" baseline="0" dirty="0">
                <a:solidFill>
                  <a:schemeClr val="tx1"/>
                </a:solidFill>
                <a:effectLst/>
                <a:latin typeface="Segoe UI" panose="020B0502040204020203" pitchFamily="34" charset="0"/>
                <a:ea typeface="+mn-ea"/>
                <a:cs typeface="+mn-cs"/>
              </a:rPr>
              <a:t>Sign in to </a:t>
            </a:r>
            <a:r>
              <a:rPr lang="en-CA" sz="1000" b="1" i="0" kern="1200" baseline="0" dirty="0">
                <a:solidFill>
                  <a:schemeClr val="tx1"/>
                </a:solidFill>
                <a:effectLst/>
                <a:latin typeface="Segoe UI" panose="020B0502040204020203" pitchFamily="34" charset="0"/>
                <a:ea typeface="+mn-ea"/>
                <a:cs typeface="+mn-cs"/>
              </a:rPr>
              <a:t>SEA-ADM1</a:t>
            </a:r>
            <a:r>
              <a:rPr lang="en-CA" sz="1000" b="0" i="0" kern="1200" baseline="0" dirty="0">
                <a:solidFill>
                  <a:schemeClr val="tx1"/>
                </a:solidFill>
                <a:effectLst/>
                <a:latin typeface="Segoe UI" panose="020B0502040204020203" pitchFamily="34" charset="0"/>
                <a:ea typeface="+mn-ea"/>
                <a:cs typeface="+mn-cs"/>
              </a:rPr>
              <a:t> as </a:t>
            </a:r>
            <a:r>
              <a:rPr lang="en-CA" sz="1000" b="1" i="0" kern="1200" baseline="0" dirty="0">
                <a:solidFill>
                  <a:schemeClr val="tx1"/>
                </a:solidFill>
                <a:effectLst/>
                <a:latin typeface="Segoe UI" panose="020B0502040204020203" pitchFamily="34" charset="0"/>
                <a:ea typeface="+mn-ea"/>
                <a:cs typeface="+mn-cs"/>
              </a:rPr>
              <a:t>Contoso\Administrator</a:t>
            </a:r>
            <a:r>
              <a:rPr lang="en-CA" sz="1000" b="0" i="0" kern="1200" baseline="0" dirty="0">
                <a:solidFill>
                  <a:schemeClr val="tx1"/>
                </a:solidFill>
                <a:effectLst/>
                <a:latin typeface="Segoe UI" panose="020B0502040204020203" pitchFamily="34" charset="0"/>
                <a:ea typeface="+mn-ea"/>
                <a:cs typeface="+mn-cs"/>
              </a:rPr>
              <a:t> with password </a:t>
            </a:r>
            <a:r>
              <a:rPr lang="en-CA" sz="1000" b="1" i="0" kern="1200" baseline="0" dirty="0">
                <a:solidFill>
                  <a:schemeClr val="tx1"/>
                </a:solidFill>
                <a:effectLst/>
                <a:latin typeface="Segoe UI" panose="020B0502040204020203" pitchFamily="34" charset="0"/>
                <a:ea typeface="+mn-ea"/>
                <a:cs typeface="+mn-cs"/>
              </a:rPr>
              <a:t>Pa55w.rd</a:t>
            </a:r>
            <a:r>
              <a:rPr lang="en-CA" sz="1000" b="0" i="0" kern="1200" baseline="0" dirty="0">
                <a:solidFill>
                  <a:schemeClr val="tx1"/>
                </a:solidFill>
                <a:effectLst/>
                <a:latin typeface="Segoe UI" panose="020B0502040204020203" pitchFamily="34" charset="0"/>
                <a:ea typeface="+mn-ea"/>
                <a:cs typeface="+mn-cs"/>
              </a:rPr>
              <a:t>.</a:t>
            </a:r>
          </a:p>
          <a:p>
            <a:endParaRPr lang="en-CA" sz="1000" b="1" i="0" kern="1200" baseline="0" dirty="0">
              <a:solidFill>
                <a:schemeClr val="tx1"/>
              </a:solidFill>
              <a:effectLst/>
              <a:latin typeface="Segoe UI" panose="020B0502040204020203" pitchFamily="34" charset="0"/>
              <a:ea typeface="+mn-ea"/>
              <a:cs typeface="+mn-cs"/>
            </a:endParaRPr>
          </a:p>
          <a:p>
            <a:r>
              <a:rPr lang="en-CA" b="1" dirty="0"/>
              <a:t>Important note</a:t>
            </a:r>
            <a:r>
              <a:rPr lang="en-CA" sz="1000" b="1" i="0" kern="1200" baseline="0" dirty="0">
                <a:solidFill>
                  <a:schemeClr val="tx1"/>
                </a:solidFill>
                <a:effectLst/>
                <a:latin typeface="Segoe UI" panose="020B0502040204020203" pitchFamily="34" charset="0"/>
                <a:ea typeface="+mn-ea"/>
                <a:cs typeface="+mn-cs"/>
              </a:rPr>
              <a:t>:</a:t>
            </a:r>
            <a:r>
              <a:rPr lang="en-CA" sz="1000" b="0" i="0" kern="1200" baseline="0" dirty="0">
                <a:solidFill>
                  <a:schemeClr val="tx1"/>
                </a:solidFill>
                <a:effectLst/>
                <a:latin typeface="Segoe UI" panose="020B0502040204020203" pitchFamily="34" charset="0"/>
                <a:ea typeface="+mn-ea"/>
                <a:cs typeface="+mn-cs"/>
              </a:rPr>
              <a:t> To prepare for this demonstration, you must perform the following tasks from the lab for this module:</a:t>
            </a:r>
          </a:p>
          <a:p>
            <a:pPr marL="171450" indent="-171450">
              <a:buFont typeface="Arial" panose="020B0604020202020204" pitchFamily="34" charset="0"/>
              <a:buChar char="•"/>
            </a:pPr>
            <a:r>
              <a:rPr lang="en-CA" sz="1000" b="0" i="0" kern="1200" baseline="0" dirty="0">
                <a:solidFill>
                  <a:schemeClr val="tx1"/>
                </a:solidFill>
                <a:effectLst/>
                <a:latin typeface="Segoe UI" panose="020B0502040204020203" pitchFamily="34" charset="0"/>
                <a:ea typeface="+mn-ea"/>
                <a:cs typeface="+mn-cs"/>
              </a:rPr>
              <a:t>All tasks from Exercise 1</a:t>
            </a:r>
          </a:p>
          <a:p>
            <a:pPr marL="171450" indent="-171450">
              <a:buFont typeface="Arial" panose="020B0604020202020204" pitchFamily="34" charset="0"/>
              <a:buChar char="•"/>
            </a:pPr>
            <a:r>
              <a:rPr lang="en-CA" sz="1000" b="0" i="0" kern="1200" baseline="0" dirty="0">
                <a:solidFill>
                  <a:schemeClr val="tx1"/>
                </a:solidFill>
                <a:effectLst/>
                <a:latin typeface="Segoe UI" panose="020B0502040204020203" pitchFamily="34" charset="0"/>
                <a:ea typeface="+mn-ea"/>
                <a:cs typeface="+mn-cs"/>
              </a:rPr>
              <a:t>Task 1 and Task 2 from Exercise 2</a:t>
            </a:r>
          </a:p>
          <a:p>
            <a:endParaRPr lang="en-CA" sz="1000" b="0" i="0" kern="1200" baseline="0" dirty="0">
              <a:solidFill>
                <a:schemeClr val="tx1"/>
              </a:solidFill>
              <a:effectLst/>
              <a:latin typeface="Segoe UI" panose="020B0502040204020203" pitchFamily="34" charset="0"/>
              <a:ea typeface="+mn-ea"/>
              <a:cs typeface="+mn-cs"/>
            </a:endParaRPr>
          </a:p>
          <a:p>
            <a:r>
              <a:rPr lang="en-CA" b="1" dirty="0"/>
              <a:t>Demonstration steps</a:t>
            </a:r>
            <a:endParaRPr lang="en-CA" sz="1000" b="1" i="0" kern="1200" baseline="0" dirty="0">
              <a:solidFill>
                <a:schemeClr val="tx1"/>
              </a:solidFill>
              <a:effectLst/>
              <a:latin typeface="Segoe UI" panose="020B0502040204020203" pitchFamily="34" charset="0"/>
              <a:ea typeface="+mn-ea"/>
              <a:cs typeface="+mn-cs"/>
            </a:endParaRPr>
          </a:p>
          <a:p>
            <a:r>
              <a:rPr lang="en-CA" sz="1000" b="1" i="0" kern="1200" baseline="0" dirty="0">
                <a:solidFill>
                  <a:schemeClr val="tx1"/>
                </a:solidFill>
                <a:effectLst/>
                <a:latin typeface="Segoe UI" panose="020B0502040204020203" pitchFamily="34" charset="0"/>
                <a:ea typeface="+mn-ea"/>
                <a:cs typeface="+mn-cs"/>
              </a:rPr>
              <a:t>Validate and create a failover cluster</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Sign in to the </a:t>
            </a:r>
            <a:r>
              <a:rPr lang="en-CA" sz="1000" b="1" i="0" kern="1200" baseline="0" dirty="0">
                <a:solidFill>
                  <a:schemeClr val="tx1"/>
                </a:solidFill>
                <a:effectLst/>
                <a:latin typeface="Segoe UI" panose="020B0502040204020203" pitchFamily="34" charset="0"/>
                <a:ea typeface="+mn-ea"/>
                <a:cs typeface="+mn-cs"/>
              </a:rPr>
              <a:t>SEA-SVR2</a:t>
            </a:r>
            <a:r>
              <a:rPr lang="en-CA" sz="1000" b="0" i="0" kern="1200" baseline="0" dirty="0">
                <a:solidFill>
                  <a:schemeClr val="tx1"/>
                </a:solidFill>
                <a:effectLst/>
                <a:latin typeface="Segoe UI" panose="020B0502040204020203" pitchFamily="34" charset="0"/>
                <a:ea typeface="+mn-ea"/>
                <a:cs typeface="+mn-cs"/>
              </a:rPr>
              <a:t> computer as </a:t>
            </a:r>
            <a:r>
              <a:rPr lang="en-CA" sz="1000" b="1" i="0" kern="1200" baseline="0" dirty="0">
                <a:solidFill>
                  <a:schemeClr val="tx1"/>
                </a:solidFill>
                <a:effectLst/>
                <a:latin typeface="Segoe UI" panose="020B0502040204020203" pitchFamily="34" charset="0"/>
                <a:ea typeface="+mn-ea"/>
                <a:cs typeface="+mn-cs"/>
              </a:rPr>
              <a:t>Contoso\Administrator</a:t>
            </a:r>
            <a:r>
              <a:rPr lang="en-CA" sz="1000" b="0" i="0" kern="1200" baseline="0" dirty="0">
                <a:solidFill>
                  <a:schemeClr val="tx1"/>
                </a:solidFill>
                <a:effectLst/>
                <a:latin typeface="Segoe UI" panose="020B0502040204020203" pitchFamily="34" charset="0"/>
                <a:ea typeface="+mn-ea"/>
                <a:cs typeface="+mn-cs"/>
              </a:rPr>
              <a:t> with password </a:t>
            </a:r>
            <a:r>
              <a:rPr lang="en-CA" sz="1000" b="1" i="0" kern="1200" baseline="0" dirty="0">
                <a:solidFill>
                  <a:schemeClr val="tx1"/>
                </a:solidFill>
                <a:effectLst/>
                <a:latin typeface="Segoe UI" panose="020B0502040204020203" pitchFamily="34" charset="0"/>
                <a:ea typeface="+mn-ea"/>
                <a:cs typeface="+mn-cs"/>
              </a:rPr>
              <a:t>Pa55w.rd</a:t>
            </a:r>
            <a:r>
              <a:rPr lang="en-CA" sz="1000" b="0" i="0" kern="1200" baseline="0" dirty="0">
                <a:solidFill>
                  <a:schemeClr val="tx1"/>
                </a:solidFill>
                <a:effectLst/>
                <a:latin typeface="Segoe UI" panose="020B0502040204020203" pitchFamily="34" charset="0"/>
                <a:ea typeface="+mn-ea"/>
                <a:cs typeface="+mn-cs"/>
              </a:rPr>
              <a:t>.</a:t>
            </a:r>
          </a:p>
          <a:p>
            <a:pPr lvl="2"/>
            <a:r>
              <a:rPr lang="en-CA" b="1" i="0" kern="1200" baseline="0" dirty="0">
                <a:solidFill>
                  <a:schemeClr val="tx1"/>
                </a:solidFill>
                <a:effectLst/>
                <a:latin typeface="Segoe UI" panose="020B0502040204020203" pitchFamily="34" charset="0"/>
                <a:ea typeface="+mn-ea"/>
                <a:cs typeface="+mn-cs"/>
              </a:rPr>
              <a:t>Note:</a:t>
            </a:r>
            <a:r>
              <a:rPr lang="en-CA" b="0" i="0" kern="1200" baseline="0" dirty="0">
                <a:solidFill>
                  <a:schemeClr val="tx1"/>
                </a:solidFill>
                <a:effectLst/>
                <a:latin typeface="Segoe UI" panose="020B0502040204020203" pitchFamily="34" charset="0"/>
                <a:ea typeface="+mn-ea"/>
                <a:cs typeface="+mn-cs"/>
              </a:rPr>
              <a:t> You need to sign in on </a:t>
            </a:r>
            <a:r>
              <a:rPr lang="en-CA" b="1" i="0" kern="1200" baseline="0" dirty="0">
                <a:solidFill>
                  <a:schemeClr val="tx1"/>
                </a:solidFill>
                <a:effectLst/>
                <a:latin typeface="Segoe UI" panose="020B0502040204020203" pitchFamily="34" charset="0"/>
                <a:ea typeface="+mn-ea"/>
                <a:cs typeface="+mn-cs"/>
              </a:rPr>
              <a:t>SEA-SVR2</a:t>
            </a:r>
            <a:r>
              <a:rPr lang="en-CA" b="0" i="0" kern="1200" baseline="0" dirty="0">
                <a:solidFill>
                  <a:schemeClr val="tx1"/>
                </a:solidFill>
                <a:effectLst/>
                <a:latin typeface="Segoe UI" panose="020B0502040204020203" pitchFamily="34" charset="0"/>
                <a:ea typeface="+mn-ea"/>
                <a:cs typeface="+mn-cs"/>
              </a:rPr>
              <a:t> because you can't execute cluster commands over remote PowerShell.</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Enter </a:t>
            </a:r>
            <a:r>
              <a:rPr lang="en-CA" sz="1000" b="1" i="0" kern="1200" baseline="0" dirty="0">
                <a:solidFill>
                  <a:schemeClr val="tx1"/>
                </a:solidFill>
                <a:effectLst/>
                <a:latin typeface="Segoe UI" panose="020B0502040204020203" pitchFamily="34" charset="0"/>
                <a:ea typeface="+mn-ea"/>
                <a:cs typeface="+mn-cs"/>
              </a:rPr>
              <a:t>PowerShell</a:t>
            </a:r>
            <a:r>
              <a:rPr lang="en-CA" sz="1000" b="0" i="0" kern="1200" baseline="0" dirty="0">
                <a:solidFill>
                  <a:schemeClr val="tx1"/>
                </a:solidFill>
                <a:effectLst/>
                <a:latin typeface="Segoe UI" panose="020B0502040204020203" pitchFamily="34" charset="0"/>
                <a:ea typeface="+mn-ea"/>
                <a:cs typeface="+mn-cs"/>
              </a:rPr>
              <a:t>, and then select Enter.</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At the command prompt on </a:t>
            </a:r>
            <a:r>
              <a:rPr lang="en-CA" sz="1000" b="1" i="0" kern="1200" baseline="0" dirty="0">
                <a:solidFill>
                  <a:schemeClr val="tx1"/>
                </a:solidFill>
                <a:effectLst/>
                <a:latin typeface="Segoe UI" panose="020B0502040204020203" pitchFamily="34" charset="0"/>
                <a:ea typeface="+mn-ea"/>
                <a:cs typeface="+mn-cs"/>
              </a:rPr>
              <a:t>SEA-SVR2</a:t>
            </a:r>
            <a:r>
              <a:rPr lang="en-CA" sz="1000" b="0" i="0" kern="1200" baseline="0" dirty="0">
                <a:solidFill>
                  <a:schemeClr val="tx1"/>
                </a:solidFill>
                <a:effectLst/>
                <a:latin typeface="Segoe UI" panose="020B0502040204020203" pitchFamily="34" charset="0"/>
                <a:ea typeface="+mn-ea"/>
                <a:cs typeface="+mn-cs"/>
              </a:rPr>
              <a:t>, enter the following command, and then select Enter:</a:t>
            </a:r>
          </a:p>
          <a:p>
            <a:pPr marL="217261" lvl="2" indent="0">
              <a:buNone/>
            </a:pPr>
            <a:r>
              <a:rPr lang="en-CA" b="1" dirty="0">
                <a:latin typeface="Consolas" panose="020B0609020204030204" pitchFamily="49" charset="0"/>
              </a:rPr>
              <a:t>Test-Cluster SEA-SVR2, SEA-SVR3 </a:t>
            </a:r>
          </a:p>
          <a:p>
            <a:pPr marL="228600" indent="-228600">
              <a:buFont typeface="+mj-lt"/>
              <a:buAutoNum type="arabicPeriod" startAt="4"/>
            </a:pPr>
            <a:r>
              <a:rPr lang="en-CA" sz="1000" b="0" i="0" kern="1200" baseline="0" dirty="0">
                <a:solidFill>
                  <a:schemeClr val="tx1"/>
                </a:solidFill>
                <a:effectLst/>
                <a:latin typeface="Segoe UI" panose="020B0502040204020203" pitchFamily="34" charset="0"/>
                <a:ea typeface="+mn-ea"/>
                <a:cs typeface="+mn-cs"/>
              </a:rPr>
              <a:t>Wait for a few minutes for the cluster validation test to complete. You can expect a few warning messages to appear, but there should be no errors.</a:t>
            </a:r>
          </a:p>
          <a:p>
            <a:pPr marL="228600" indent="-228600">
              <a:buFont typeface="+mj-lt"/>
              <a:buAutoNum type="arabicPeriod" startAt="4"/>
            </a:pPr>
            <a:r>
              <a:rPr lang="en-CA" sz="1000" b="0" i="0" kern="1200" baseline="0" dirty="0">
                <a:solidFill>
                  <a:schemeClr val="tx1"/>
                </a:solidFill>
                <a:effectLst/>
                <a:latin typeface="Segoe UI" panose="020B0502040204020203" pitchFamily="34" charset="0"/>
                <a:ea typeface="+mn-ea"/>
                <a:cs typeface="+mn-cs"/>
              </a:rPr>
              <a:t>At the command prompt on </a:t>
            </a:r>
            <a:r>
              <a:rPr lang="en-CA" sz="1000" b="1" i="0" kern="1200" baseline="0" dirty="0">
                <a:solidFill>
                  <a:schemeClr val="tx1"/>
                </a:solidFill>
                <a:effectLst/>
                <a:latin typeface="Segoe UI" panose="020B0502040204020203" pitchFamily="34" charset="0"/>
                <a:ea typeface="+mn-ea"/>
                <a:cs typeface="+mn-cs"/>
              </a:rPr>
              <a:t>SEA-SVR2</a:t>
            </a:r>
            <a:r>
              <a:rPr lang="en-CA" sz="1000" b="0" i="0" kern="1200" baseline="0" dirty="0">
                <a:solidFill>
                  <a:schemeClr val="tx1"/>
                </a:solidFill>
                <a:effectLst/>
                <a:latin typeface="Segoe UI" panose="020B0502040204020203" pitchFamily="34" charset="0"/>
                <a:ea typeface="+mn-ea"/>
                <a:cs typeface="+mn-cs"/>
              </a:rPr>
              <a:t>, enter the following command, and then select Enter:</a:t>
            </a:r>
          </a:p>
          <a:p>
            <a:pPr marL="217261" lvl="2" indent="0">
              <a:buNone/>
            </a:pPr>
            <a:r>
              <a:rPr lang="en-CA" b="1" i="0" kern="1200" baseline="0" dirty="0">
                <a:solidFill>
                  <a:schemeClr val="tx1"/>
                </a:solidFill>
                <a:effectLst/>
                <a:latin typeface="Consolas" panose="020B0609020204030204" pitchFamily="49" charset="0"/>
              </a:rPr>
              <a:t>New-Cluster -Name WFC2019 -Node sea-svr2 -StaticAddress 172.16.10.125 </a:t>
            </a:r>
          </a:p>
          <a:p>
            <a:pPr marL="228600" indent="-228600">
              <a:buFont typeface="+mj-lt"/>
              <a:buAutoNum type="arabicPeriod" startAt="6"/>
            </a:pPr>
            <a:r>
              <a:rPr lang="en-CA" sz="1000" b="0" i="0" kern="1200" baseline="0" dirty="0">
                <a:solidFill>
                  <a:schemeClr val="tx1"/>
                </a:solidFill>
                <a:effectLst/>
                <a:latin typeface="Segoe UI" panose="020B0502040204020203" pitchFamily="34" charset="0"/>
                <a:ea typeface="+mn-ea"/>
                <a:cs typeface="+mn-cs"/>
              </a:rPr>
              <a:t>You should receive a cluster name as a result. It should display </a:t>
            </a:r>
            <a:r>
              <a:rPr lang="en-CA" sz="1000" b="1" i="0" kern="1200" baseline="0" dirty="0">
                <a:solidFill>
                  <a:schemeClr val="tx1"/>
                </a:solidFill>
                <a:effectLst/>
                <a:latin typeface="Segoe UI" panose="020B0502040204020203" pitchFamily="34" charset="0"/>
                <a:ea typeface="+mn-ea"/>
                <a:cs typeface="+mn-cs"/>
              </a:rPr>
              <a:t>Name WFC2019</a:t>
            </a:r>
            <a:r>
              <a:rPr lang="en-CA" sz="1000" b="0" i="0" kern="1200" baseline="0" dirty="0">
                <a:solidFill>
                  <a:schemeClr val="tx1"/>
                </a:solidFill>
                <a:effectLst/>
                <a:latin typeface="Segoe UI" panose="020B0502040204020203" pitchFamily="34" charset="0"/>
                <a:ea typeface="+mn-ea"/>
                <a:cs typeface="+mn-cs"/>
              </a:rPr>
              <a:t>. Verify that there are no errors.</a:t>
            </a:r>
          </a:p>
          <a:p>
            <a:pPr marL="228600" indent="-228600">
              <a:buFont typeface="+mj-lt"/>
              <a:buAutoNum type="arabicPeriod" startAt="6"/>
            </a:pPr>
            <a:r>
              <a:rPr lang="en-CA" sz="1000" b="0" i="0" kern="1200" baseline="0" dirty="0">
                <a:solidFill>
                  <a:schemeClr val="tx1"/>
                </a:solidFill>
                <a:effectLst/>
                <a:latin typeface="Segoe UI" panose="020B0502040204020203" pitchFamily="34" charset="0"/>
                <a:ea typeface="+mn-ea"/>
                <a:cs typeface="+mn-cs"/>
              </a:rPr>
              <a:t>At the command prompt on </a:t>
            </a:r>
            <a:r>
              <a:rPr lang="en-CA" sz="1000" b="1" i="0" kern="1200" baseline="0" dirty="0">
                <a:solidFill>
                  <a:schemeClr val="tx1"/>
                </a:solidFill>
                <a:effectLst/>
                <a:latin typeface="Segoe UI" panose="020B0502040204020203" pitchFamily="34" charset="0"/>
                <a:ea typeface="+mn-ea"/>
                <a:cs typeface="+mn-cs"/>
              </a:rPr>
              <a:t>SEA-SVR2</a:t>
            </a:r>
            <a:r>
              <a:rPr lang="en-CA" sz="1000" b="0" i="0" kern="1200" baseline="0" dirty="0">
                <a:solidFill>
                  <a:schemeClr val="tx1"/>
                </a:solidFill>
                <a:effectLst/>
                <a:latin typeface="Segoe UI" panose="020B0502040204020203" pitchFamily="34" charset="0"/>
                <a:ea typeface="+mn-ea"/>
                <a:cs typeface="+mn-cs"/>
              </a:rPr>
              <a:t>, enter the following command, and then select Enter:</a:t>
            </a:r>
          </a:p>
          <a:p>
            <a:pPr marL="217261" lvl="2" indent="0">
              <a:buNone/>
            </a:pPr>
            <a:r>
              <a:rPr lang="en-CA" b="1" dirty="0">
                <a:latin typeface="Consolas" panose="020B0609020204030204" pitchFamily="49" charset="0"/>
              </a:rPr>
              <a:t>Add-ClusterNode -Name SEA-SVR3 </a:t>
            </a:r>
          </a:p>
          <a:p>
            <a:pPr marL="228600" indent="-228600">
              <a:buFont typeface="+mj-lt"/>
              <a:buAutoNum type="arabicPeriod" startAt="6"/>
            </a:pPr>
            <a:r>
              <a:rPr lang="en-CA" sz="1000" b="0" i="0" kern="1200" baseline="0" dirty="0">
                <a:solidFill>
                  <a:schemeClr val="tx1"/>
                </a:solidFill>
                <a:effectLst/>
                <a:latin typeface="Segoe UI" panose="020B0502040204020203" pitchFamily="34" charset="0"/>
                <a:ea typeface="+mn-ea"/>
                <a:cs typeface="+mn-cs"/>
              </a:rPr>
              <a:t>When the command prompt is available again, verify that no errors are reported.</a:t>
            </a:r>
          </a:p>
          <a:p>
            <a:endParaRPr lang="en-US" dirty="0"/>
          </a:p>
        </p:txBody>
      </p:sp>
    </p:spTree>
    <p:extLst>
      <p:ext uri="{BB962C8B-B14F-4D97-AF65-F5344CB8AC3E}">
        <p14:creationId xmlns:p14="http://schemas.microsoft.com/office/powerpoint/2010/main" val="2648014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18</a:t>
            </a:fld>
            <a:endParaRPr lang="en-US" dirty="0"/>
          </a:p>
        </p:txBody>
      </p:sp>
      <p:sp>
        <p:nvSpPr>
          <p:cNvPr id="8" name="Slide Image Placeholder 7">
            <a:extLst>
              <a:ext uri="{FF2B5EF4-FFF2-40B4-BE49-F238E27FC236}">
                <a16:creationId xmlns:a16="http://schemas.microsoft.com/office/drawing/2014/main" id="{B43F0B0D-74E0-4967-BC3F-3A5603E110DF}"/>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649DF092-E26D-4606-8479-8FACEF626E9B}"/>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Discuss why shared storage is required and the merits of each shared storage option.</a:t>
            </a:r>
            <a:endParaRPr lang="en-CA" sz="1000" b="0" kern="1200" baseline="0" dirty="0">
              <a:solidFill>
                <a:schemeClr val="tx1"/>
              </a:solidFill>
              <a:effectLst/>
              <a:latin typeface="Segoe UI" panose="020B0502040204020203" pitchFamily="34" charset="0"/>
              <a:ea typeface="+mn-ea"/>
              <a:cs typeface="+mn-cs"/>
            </a:endParaRPr>
          </a:p>
        </p:txBody>
      </p:sp>
      <p:sp>
        <p:nvSpPr>
          <p:cNvPr id="10" name="Date Placeholder 9">
            <a:extLst>
              <a:ext uri="{FF2B5EF4-FFF2-40B4-BE49-F238E27FC236}">
                <a16:creationId xmlns:a16="http://schemas.microsoft.com/office/drawing/2014/main" id="{2FE20A30-FBC4-4FAD-B918-CAF05128A4EC}"/>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5C490CE8-A435-45E2-8198-CFEF14201A76}"/>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9237634F-58F7-4FAE-BF08-13F767BDADE6}"/>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1341480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19</a:t>
            </a:fld>
            <a:endParaRPr lang="en-US" dirty="0"/>
          </a:p>
        </p:txBody>
      </p:sp>
      <p:sp>
        <p:nvSpPr>
          <p:cNvPr id="5" name="Footer Placeholder 4"/>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dirty="0"/>
              <a:t>06 High availability in Windows Server</a:t>
            </a:r>
          </a:p>
        </p:txBody>
      </p:sp>
      <p:sp>
        <p:nvSpPr>
          <p:cNvPr id="7" name="Header Placeholder 6"/>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790350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WS-011T Windows Server 2019 Administration</a:t>
            </a:r>
          </a:p>
        </p:txBody>
      </p:sp>
      <p:sp>
        <p:nvSpPr>
          <p:cNvPr id="5" name="Footer Placeholder 4"/>
          <p:cNvSpPr>
            <a:spLocks noGrp="1"/>
          </p:cNvSpPr>
          <p:nvPr>
            <p:ph type="ftr" sz="quarter" idx="11"/>
          </p:nvPr>
        </p:nvSpPr>
        <p:spPr/>
        <p:txBody>
          <a:bodyPr/>
          <a:lstStyle/>
          <a:p>
            <a:r>
              <a:rPr lang="en-US" dirty="0"/>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Slide Image Placeholder 9">
            <a:extLst>
              <a:ext uri="{FF2B5EF4-FFF2-40B4-BE49-F238E27FC236}">
                <a16:creationId xmlns:a16="http://schemas.microsoft.com/office/drawing/2014/main" id="{DD4BBA72-04A6-4F98-8419-1D405A651DC0}"/>
              </a:ext>
            </a:extLst>
          </p:cNvPr>
          <p:cNvSpPr>
            <a:spLocks noGrp="1" noRot="1" noChangeAspect="1"/>
          </p:cNvSpPr>
          <p:nvPr>
            <p:ph type="sldImg"/>
          </p:nvPr>
        </p:nvSpPr>
        <p:spPr>
          <a:xfrm>
            <a:off x="3810000" y="65088"/>
            <a:ext cx="2971800" cy="1671637"/>
          </a:xfrm>
        </p:spPr>
      </p:sp>
      <p:sp>
        <p:nvSpPr>
          <p:cNvPr id="11" name="Notes Placeholder 10">
            <a:extLst>
              <a:ext uri="{FF2B5EF4-FFF2-40B4-BE49-F238E27FC236}">
                <a16:creationId xmlns:a16="http://schemas.microsoft.com/office/drawing/2014/main" id="{3CA762DB-D5D9-4B89-9BD9-8C3AB560D59E}"/>
              </a:ext>
            </a:extLst>
          </p:cNvPr>
          <p:cNvSpPr>
            <a:spLocks noGrp="1"/>
          </p:cNvSpPr>
          <p:nvPr>
            <p:ph type="body" idx="1"/>
          </p:nvPr>
        </p:nvSpPr>
        <p:spPr/>
        <p:txBody>
          <a:bodyPr/>
          <a:lstStyle/>
          <a:p>
            <a:endParaRPr lang="en-US" dirty="0"/>
          </a:p>
        </p:txBody>
      </p:sp>
      <p:sp>
        <p:nvSpPr>
          <p:cNvPr id="12" name="Date Placeholder 11">
            <a:extLst>
              <a:ext uri="{FF2B5EF4-FFF2-40B4-BE49-F238E27FC236}">
                <a16:creationId xmlns:a16="http://schemas.microsoft.com/office/drawing/2014/main" id="{9BFFC014-5914-4CC3-BF49-90BFE1619E3B}"/>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209848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20</a:t>
            </a:fld>
            <a:endParaRPr lang="en-US" dirty="0"/>
          </a:p>
        </p:txBody>
      </p:sp>
      <p:sp>
        <p:nvSpPr>
          <p:cNvPr id="8" name="Slide Image Placeholder 7">
            <a:extLst>
              <a:ext uri="{FF2B5EF4-FFF2-40B4-BE49-F238E27FC236}">
                <a16:creationId xmlns:a16="http://schemas.microsoft.com/office/drawing/2014/main" id="{2D383E30-5A8D-4C0B-881B-730C5F0F2C12}"/>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E4CD3D7E-E291-442F-B990-BBF210E18015}"/>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Ensure that students understand the various quorum modes and what they do.</a:t>
            </a:r>
          </a:p>
          <a:p>
            <a:r>
              <a:rPr lang="en-CA" sz="1000" b="0" i="0" kern="1200" baseline="0" dirty="0">
                <a:solidFill>
                  <a:schemeClr val="tx1"/>
                </a:solidFill>
                <a:effectLst/>
                <a:latin typeface="Segoe UI" panose="020B0502040204020203" pitchFamily="34" charset="0"/>
                <a:ea typeface="+mn-ea"/>
                <a:cs typeface="+mn-cs"/>
              </a:rPr>
              <a:t>Also discuss the recommendations for quorum configuration.</a:t>
            </a:r>
          </a:p>
          <a:p>
            <a:endParaRPr lang="en-US" dirty="0"/>
          </a:p>
        </p:txBody>
      </p:sp>
      <p:sp>
        <p:nvSpPr>
          <p:cNvPr id="10" name="Date Placeholder 9">
            <a:extLst>
              <a:ext uri="{FF2B5EF4-FFF2-40B4-BE49-F238E27FC236}">
                <a16:creationId xmlns:a16="http://schemas.microsoft.com/office/drawing/2014/main" id="{BC21D58D-EA2B-4DC1-9808-7C15B87AC321}"/>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A123BE0F-BC6F-4939-8A86-3009B7C12DFC}"/>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D12B7B4B-67E7-4EB6-846B-5D3D99FA996F}"/>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2011235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1" i="0" kern="1200" baseline="0" dirty="0">
                <a:solidFill>
                  <a:schemeClr val="tx1"/>
                </a:solidFill>
                <a:effectLst/>
                <a:latin typeface="Segoe UI" panose="020B0502040204020203" pitchFamily="34" charset="0"/>
                <a:ea typeface="+mn-ea"/>
                <a:cs typeface="+mn-cs"/>
              </a:rPr>
              <a:t>Preparation steps</a:t>
            </a:r>
          </a:p>
          <a:p>
            <a:pPr marL="171450" indent="-171450">
              <a:buFont typeface="Arial" panose="020B0604020202020204" pitchFamily="34" charset="0"/>
              <a:buChar char="•"/>
            </a:pPr>
            <a:r>
              <a:rPr lang="en-CA" sz="1000" b="0" i="0" kern="1200" baseline="0" dirty="0">
                <a:solidFill>
                  <a:schemeClr val="tx1"/>
                </a:solidFill>
                <a:effectLst/>
                <a:latin typeface="Segoe UI" panose="020B0502040204020203" pitchFamily="34" charset="0"/>
                <a:ea typeface="+mn-ea"/>
                <a:cs typeface="+mn-cs"/>
              </a:rPr>
              <a:t>You need the </a:t>
            </a:r>
            <a:r>
              <a:rPr lang="en-CA" sz="1000" b="1" i="0" kern="1200" baseline="0" dirty="0">
                <a:solidFill>
                  <a:schemeClr val="tx1"/>
                </a:solidFill>
                <a:effectLst/>
                <a:latin typeface="Segoe UI" panose="020B0502040204020203" pitchFamily="34" charset="0"/>
                <a:ea typeface="+mn-ea"/>
                <a:cs typeface="+mn-cs"/>
              </a:rPr>
              <a:t>SEA-DC1</a:t>
            </a:r>
            <a:r>
              <a:rPr lang="en-CA" sz="1000" b="0" i="0" kern="1200" baseline="0" dirty="0">
                <a:solidFill>
                  <a:schemeClr val="tx1"/>
                </a:solidFill>
                <a:effectLst/>
                <a:latin typeface="Segoe UI" panose="020B0502040204020203" pitchFamily="34" charset="0"/>
                <a:ea typeface="+mn-ea"/>
                <a:cs typeface="+mn-cs"/>
              </a:rPr>
              <a:t>, </a:t>
            </a:r>
            <a:r>
              <a:rPr lang="en-CA" sz="1000" b="1" i="0" kern="1200" baseline="0" dirty="0">
                <a:solidFill>
                  <a:schemeClr val="tx1"/>
                </a:solidFill>
                <a:effectLst/>
                <a:latin typeface="Segoe UI" panose="020B0502040204020203" pitchFamily="34" charset="0"/>
                <a:ea typeface="+mn-ea"/>
                <a:cs typeface="+mn-cs"/>
              </a:rPr>
              <a:t>SEA-ADM1</a:t>
            </a:r>
            <a:r>
              <a:rPr lang="en-CA" sz="1000" b="0" i="0" kern="1200" baseline="0" dirty="0">
                <a:solidFill>
                  <a:schemeClr val="tx1"/>
                </a:solidFill>
                <a:effectLst/>
                <a:latin typeface="Segoe UI" panose="020B0502040204020203" pitchFamily="34" charset="0"/>
                <a:ea typeface="+mn-ea"/>
                <a:cs typeface="+mn-cs"/>
              </a:rPr>
              <a:t>, </a:t>
            </a:r>
            <a:r>
              <a:rPr lang="en-CA" sz="1000" b="1" i="0" kern="1200" baseline="0" dirty="0">
                <a:solidFill>
                  <a:schemeClr val="tx1"/>
                </a:solidFill>
                <a:effectLst/>
                <a:latin typeface="Segoe UI" panose="020B0502040204020203" pitchFamily="34" charset="0"/>
                <a:ea typeface="+mn-ea"/>
                <a:cs typeface="+mn-cs"/>
              </a:rPr>
              <a:t>SEA-SVR2</a:t>
            </a:r>
            <a:r>
              <a:rPr lang="en-CA" sz="1000" b="0" i="0" kern="1200" baseline="0" dirty="0">
                <a:solidFill>
                  <a:schemeClr val="tx1"/>
                </a:solidFill>
                <a:effectLst/>
                <a:latin typeface="Segoe UI" panose="020B0502040204020203" pitchFamily="34" charset="0"/>
                <a:ea typeface="+mn-ea"/>
                <a:cs typeface="+mn-cs"/>
              </a:rPr>
              <a:t>, and </a:t>
            </a:r>
            <a:r>
              <a:rPr lang="en-CA" sz="1000" b="1" i="0" kern="1200" baseline="0" dirty="0">
                <a:solidFill>
                  <a:schemeClr val="tx1"/>
                </a:solidFill>
                <a:effectLst/>
                <a:latin typeface="Segoe UI" panose="020B0502040204020203" pitchFamily="34" charset="0"/>
                <a:ea typeface="+mn-ea"/>
                <a:cs typeface="+mn-cs"/>
              </a:rPr>
              <a:t>SEA-SVR3 </a:t>
            </a:r>
            <a:r>
              <a:rPr lang="en-CA" sz="1000" b="0" i="0" kern="1200" baseline="0" dirty="0">
                <a:solidFill>
                  <a:schemeClr val="tx1"/>
                </a:solidFill>
                <a:effectLst/>
                <a:latin typeface="Segoe UI" panose="020B0502040204020203" pitchFamily="34" charset="0"/>
                <a:ea typeface="+mn-ea"/>
                <a:cs typeface="+mn-cs"/>
              </a:rPr>
              <a:t>virtual machines for this demonstration.</a:t>
            </a:r>
          </a:p>
          <a:p>
            <a:pPr marL="171450" indent="-171450">
              <a:buFont typeface="Arial" panose="020B0604020202020204" pitchFamily="34" charset="0"/>
              <a:buChar char="•"/>
            </a:pPr>
            <a:r>
              <a:rPr lang="en-CA" sz="1000" b="0" i="0" kern="1200" baseline="0" dirty="0">
                <a:solidFill>
                  <a:schemeClr val="tx1"/>
                </a:solidFill>
                <a:effectLst/>
                <a:latin typeface="Segoe UI" panose="020B0502040204020203" pitchFamily="34" charset="0"/>
                <a:ea typeface="+mn-ea"/>
                <a:cs typeface="+mn-cs"/>
              </a:rPr>
              <a:t>Sign in to </a:t>
            </a:r>
            <a:r>
              <a:rPr lang="en-CA" sz="1000" b="1" i="0" kern="1200" baseline="0" dirty="0">
                <a:solidFill>
                  <a:schemeClr val="tx1"/>
                </a:solidFill>
                <a:effectLst/>
                <a:latin typeface="Segoe UI" panose="020B0502040204020203" pitchFamily="34" charset="0"/>
                <a:ea typeface="+mn-ea"/>
                <a:cs typeface="+mn-cs"/>
              </a:rPr>
              <a:t>SEA-ADM1</a:t>
            </a:r>
            <a:r>
              <a:rPr lang="en-CA" sz="1000" b="0" i="0" kern="1200" baseline="0" dirty="0">
                <a:solidFill>
                  <a:schemeClr val="tx1"/>
                </a:solidFill>
                <a:effectLst/>
                <a:latin typeface="Segoe UI" panose="020B0502040204020203" pitchFamily="34" charset="0"/>
                <a:ea typeface="+mn-ea"/>
                <a:cs typeface="+mn-cs"/>
              </a:rPr>
              <a:t> as </a:t>
            </a:r>
            <a:r>
              <a:rPr lang="en-CA" sz="1000" b="1" i="0" kern="1200" baseline="0" dirty="0">
                <a:solidFill>
                  <a:schemeClr val="tx1"/>
                </a:solidFill>
                <a:effectLst/>
                <a:latin typeface="Segoe UI" panose="020B0502040204020203" pitchFamily="34" charset="0"/>
                <a:ea typeface="+mn-ea"/>
                <a:cs typeface="+mn-cs"/>
              </a:rPr>
              <a:t>Contoso\Administrator</a:t>
            </a:r>
            <a:r>
              <a:rPr lang="en-CA" sz="1000" b="0" i="0" kern="1200" baseline="0" dirty="0">
                <a:solidFill>
                  <a:schemeClr val="tx1"/>
                </a:solidFill>
                <a:effectLst/>
                <a:latin typeface="Segoe UI" panose="020B0502040204020203" pitchFamily="34" charset="0"/>
                <a:ea typeface="+mn-ea"/>
                <a:cs typeface="+mn-cs"/>
              </a:rPr>
              <a:t> with password </a:t>
            </a:r>
            <a:r>
              <a:rPr lang="en-CA" sz="1000" b="1" i="0" kern="1200" baseline="0" dirty="0">
                <a:solidFill>
                  <a:schemeClr val="tx1"/>
                </a:solidFill>
                <a:effectLst/>
                <a:latin typeface="Segoe UI" panose="020B0502040204020203" pitchFamily="34" charset="0"/>
                <a:ea typeface="+mn-ea"/>
                <a:cs typeface="+mn-cs"/>
              </a:rPr>
              <a:t>Pa55w.rd</a:t>
            </a:r>
            <a:r>
              <a:rPr lang="en-CA" sz="1000" b="0" i="0" kern="1200" baseline="0" dirty="0">
                <a:solidFill>
                  <a:schemeClr val="tx1"/>
                </a:solidFill>
                <a:effectLst/>
                <a:latin typeface="Segoe UI" panose="020B0502040204020203" pitchFamily="34" charset="0"/>
                <a:ea typeface="+mn-ea"/>
                <a:cs typeface="+mn-cs"/>
              </a:rPr>
              <a:t>.</a:t>
            </a:r>
          </a:p>
          <a:p>
            <a:endParaRPr lang="en-CA" b="1" dirty="0">
              <a:effectLst/>
            </a:endParaRPr>
          </a:p>
          <a:p>
            <a:r>
              <a:rPr lang="en-CA" b="1" dirty="0">
                <a:effectLst/>
              </a:rPr>
              <a:t>Important note: </a:t>
            </a:r>
            <a:r>
              <a:rPr lang="en-CA" dirty="0">
                <a:effectLst/>
              </a:rPr>
              <a:t>Before starting this demonstration, you must perform the following steps:</a:t>
            </a:r>
          </a:p>
          <a:p>
            <a:pPr marL="228600" indent="-228600">
              <a:buFont typeface="+mj-lt"/>
              <a:buAutoNum type="arabicPeriod"/>
            </a:pPr>
            <a:r>
              <a:rPr lang="en-CA" dirty="0">
                <a:effectLst/>
              </a:rPr>
              <a:t>Successfully complete the previous demonstration in this module, "Demonstration: Create a failover cluster."</a:t>
            </a:r>
          </a:p>
          <a:p>
            <a:pPr marL="228600" indent="-228600">
              <a:buFont typeface="+mj-lt"/>
              <a:buAutoNum type="arabicPeriod"/>
            </a:pPr>
            <a:r>
              <a:rPr lang="en-CA" dirty="0">
                <a:effectLst/>
              </a:rPr>
              <a:t>Perform Exercise 3, Task 1 in this module, "Add the file server application to the failover cluster."</a:t>
            </a:r>
          </a:p>
          <a:p>
            <a:endParaRPr lang="en-CA" sz="1000" b="1" i="0" kern="1200" baseline="0" dirty="0">
              <a:solidFill>
                <a:schemeClr val="tx1"/>
              </a:solidFill>
              <a:effectLst/>
              <a:latin typeface="Segoe UI" panose="020B0502040204020203" pitchFamily="34" charset="0"/>
              <a:ea typeface="+mn-ea"/>
              <a:cs typeface="+mn-cs"/>
            </a:endParaRPr>
          </a:p>
          <a:p>
            <a:r>
              <a:rPr lang="en-CA" sz="1000" b="1" i="0" kern="1200" baseline="0" dirty="0">
                <a:solidFill>
                  <a:schemeClr val="tx1"/>
                </a:solidFill>
                <a:effectLst/>
                <a:latin typeface="Segoe UI" panose="020B0502040204020203" pitchFamily="34" charset="0"/>
                <a:ea typeface="+mn-ea"/>
                <a:cs typeface="+mn-cs"/>
              </a:rPr>
              <a:t>Demonstration steps</a:t>
            </a:r>
          </a:p>
          <a:p>
            <a:r>
              <a:rPr lang="en-CA" sz="1000" b="1" i="0" kern="1200" baseline="0" dirty="0">
                <a:solidFill>
                  <a:schemeClr val="tx1"/>
                </a:solidFill>
                <a:effectLst/>
                <a:latin typeface="Segoe UI" panose="020B0502040204020203" pitchFamily="34" charset="0"/>
                <a:ea typeface="+mn-ea"/>
                <a:cs typeface="+mn-cs"/>
              </a:rPr>
              <a:t>Configure a quorum</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the </a:t>
            </a:r>
            <a:r>
              <a:rPr lang="en-CA" sz="1000" b="1" i="0" kern="1200" baseline="0" dirty="0">
                <a:solidFill>
                  <a:schemeClr val="tx1"/>
                </a:solidFill>
                <a:effectLst/>
                <a:latin typeface="Segoe UI" panose="020B0502040204020203" pitchFamily="34" charset="0"/>
                <a:ea typeface="+mn-ea"/>
                <a:cs typeface="+mn-cs"/>
              </a:rPr>
              <a:t>Failover Cluster Manager</a:t>
            </a:r>
            <a:r>
              <a:rPr lang="en-CA" sz="1000" b="0" i="0" kern="1200" baseline="0" dirty="0">
                <a:solidFill>
                  <a:schemeClr val="tx1"/>
                </a:solidFill>
                <a:effectLst/>
                <a:latin typeface="Segoe UI" panose="020B0502040204020203" pitchFamily="34" charset="0"/>
                <a:ea typeface="+mn-ea"/>
                <a:cs typeface="+mn-cs"/>
              </a:rPr>
              <a:t> console on </a:t>
            </a:r>
            <a:r>
              <a:rPr lang="en-CA" sz="1000" b="1" i="0" kern="1200" baseline="0" dirty="0">
                <a:solidFill>
                  <a:schemeClr val="tx1"/>
                </a:solidFill>
                <a:effectLst/>
                <a:latin typeface="Segoe UI" panose="020B0502040204020203" pitchFamily="34" charset="0"/>
                <a:ea typeface="+mn-ea"/>
                <a:cs typeface="+mn-cs"/>
              </a:rPr>
              <a:t>SEA-ADM1</a:t>
            </a:r>
            <a:r>
              <a:rPr lang="en-CA" sz="1000" b="0" i="0" kern="1200" baseline="0" dirty="0">
                <a:solidFill>
                  <a:schemeClr val="tx1"/>
                </a:solidFill>
                <a:effectLst/>
                <a:latin typeface="Segoe UI" panose="020B0502040204020203" pitchFamily="34" charset="0"/>
                <a:ea typeface="+mn-ea"/>
                <a:cs typeface="+mn-cs"/>
              </a:rPr>
              <a:t>, right-click or access the context menu for the </a:t>
            </a:r>
            <a:r>
              <a:rPr lang="en-CA" sz="1000" b="1" i="0" u="none" strike="noStrike" kern="1200" baseline="0" dirty="0">
                <a:solidFill>
                  <a:schemeClr val="tx1"/>
                </a:solidFill>
                <a:effectLst/>
                <a:latin typeface="Segoe UI" panose="020B0502040204020203" pitchFamily="34" charset="0"/>
                <a:ea typeface="+mn-ea"/>
                <a:cs typeface="+mn-cs"/>
                <a:hlinkClick r:id="rId3" tooltip="http://WFC2019.Contoso.com"/>
              </a:rPr>
              <a:t>WFC2019.Contoso.com</a:t>
            </a:r>
            <a:r>
              <a:rPr lang="en-CA" sz="1000" b="0" i="0" kern="1200" baseline="0" dirty="0">
                <a:solidFill>
                  <a:schemeClr val="tx1"/>
                </a:solidFill>
                <a:effectLst/>
                <a:latin typeface="Segoe UI" panose="020B0502040204020203" pitchFamily="34" charset="0"/>
                <a:ea typeface="+mn-ea"/>
                <a:cs typeface="+mn-cs"/>
              </a:rPr>
              <a:t> cluster, select </a:t>
            </a:r>
            <a:r>
              <a:rPr lang="en-CA" sz="1000" b="1" i="0" kern="1200" baseline="0" dirty="0">
                <a:solidFill>
                  <a:schemeClr val="tx1"/>
                </a:solidFill>
                <a:effectLst/>
                <a:latin typeface="Segoe UI" panose="020B0502040204020203" pitchFamily="34" charset="0"/>
                <a:ea typeface="+mn-ea"/>
                <a:cs typeface="+mn-cs"/>
              </a:rPr>
              <a:t>More Actions</a:t>
            </a:r>
            <a:r>
              <a:rPr lang="en-CA" sz="1000" b="0" i="0" kern="1200" baseline="0" dirty="0">
                <a:solidFill>
                  <a:schemeClr val="tx1"/>
                </a:solidFill>
                <a:effectLst/>
                <a:latin typeface="Segoe UI" panose="020B0502040204020203" pitchFamily="34" charset="0"/>
                <a:ea typeface="+mn-ea"/>
                <a:cs typeface="+mn-cs"/>
              </a:rPr>
              <a:t>, and then select </a:t>
            </a:r>
            <a:r>
              <a:rPr lang="en-CA" sz="1000" b="1" i="0" kern="1200" baseline="0" dirty="0">
                <a:solidFill>
                  <a:schemeClr val="tx1"/>
                </a:solidFill>
                <a:effectLst/>
                <a:latin typeface="Segoe UI" panose="020B0502040204020203" pitchFamily="34" charset="0"/>
                <a:ea typeface="+mn-ea"/>
                <a:cs typeface="+mn-cs"/>
              </a:rPr>
              <a:t>Configure Cluster Quorum Settings</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On the </a:t>
            </a:r>
            <a:r>
              <a:rPr lang="en-CA" sz="1000" b="1" i="0" kern="1200" baseline="0" dirty="0">
                <a:solidFill>
                  <a:schemeClr val="tx1"/>
                </a:solidFill>
                <a:effectLst/>
                <a:latin typeface="Segoe UI" panose="020B0502040204020203" pitchFamily="34" charset="0"/>
                <a:ea typeface="+mn-ea"/>
                <a:cs typeface="+mn-cs"/>
              </a:rPr>
              <a:t>Before you begin</a:t>
            </a:r>
            <a:r>
              <a:rPr lang="en-CA" sz="1000" b="0" i="0" kern="1200" baseline="0" dirty="0">
                <a:solidFill>
                  <a:schemeClr val="tx1"/>
                </a:solidFill>
                <a:effectLst/>
                <a:latin typeface="Segoe UI" panose="020B0502040204020203" pitchFamily="34" charset="0"/>
                <a:ea typeface="+mn-ea"/>
                <a:cs typeface="+mn-cs"/>
              </a:rPr>
              <a:t> page, select </a:t>
            </a:r>
            <a:r>
              <a:rPr lang="en-CA" sz="1000" b="1" i="0" kern="1200" baseline="0" dirty="0">
                <a:solidFill>
                  <a:schemeClr val="tx1"/>
                </a:solidFill>
                <a:effectLst/>
                <a:latin typeface="Segoe UI" panose="020B0502040204020203" pitchFamily="34" charset="0"/>
                <a:ea typeface="+mn-ea"/>
                <a:cs typeface="+mn-cs"/>
              </a:rPr>
              <a:t>Next</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On the </a:t>
            </a:r>
            <a:r>
              <a:rPr lang="en-CA" sz="1000" b="1" i="0" kern="1200" baseline="0" dirty="0">
                <a:solidFill>
                  <a:schemeClr val="tx1"/>
                </a:solidFill>
                <a:effectLst/>
                <a:latin typeface="Segoe UI" panose="020B0502040204020203" pitchFamily="34" charset="0"/>
                <a:ea typeface="+mn-ea"/>
                <a:cs typeface="+mn-cs"/>
              </a:rPr>
              <a:t>Select Quorum Configuration Options</a:t>
            </a:r>
            <a:r>
              <a:rPr lang="en-CA" sz="1000" b="0" i="0" kern="1200" baseline="0" dirty="0">
                <a:solidFill>
                  <a:schemeClr val="tx1"/>
                </a:solidFill>
                <a:effectLst/>
                <a:latin typeface="Segoe UI" panose="020B0502040204020203" pitchFamily="34" charset="0"/>
                <a:ea typeface="+mn-ea"/>
                <a:cs typeface="+mn-cs"/>
              </a:rPr>
              <a:t> page, review and explain the available options.</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Select </a:t>
            </a:r>
            <a:r>
              <a:rPr lang="en-CA" sz="1000" b="1" i="0" kern="1200" baseline="0" dirty="0">
                <a:solidFill>
                  <a:schemeClr val="tx1"/>
                </a:solidFill>
                <a:effectLst/>
                <a:latin typeface="Segoe UI" panose="020B0502040204020203" pitchFamily="34" charset="0"/>
                <a:ea typeface="+mn-ea"/>
                <a:cs typeface="+mn-cs"/>
              </a:rPr>
              <a:t>Use default quorum configuration</a:t>
            </a:r>
            <a:r>
              <a:rPr lang="en-CA" sz="1000" b="0" i="0" kern="1200" baseline="0" dirty="0">
                <a:solidFill>
                  <a:schemeClr val="tx1"/>
                </a:solidFill>
                <a:effectLst/>
                <a:latin typeface="Segoe UI" panose="020B0502040204020203" pitchFamily="34" charset="0"/>
                <a:ea typeface="+mn-ea"/>
                <a:cs typeface="+mn-cs"/>
              </a:rPr>
              <a:t>, and then select </a:t>
            </a:r>
            <a:r>
              <a:rPr lang="en-CA" sz="1000" b="1" i="0" kern="1200" baseline="0" dirty="0">
                <a:solidFill>
                  <a:schemeClr val="tx1"/>
                </a:solidFill>
                <a:effectLst/>
                <a:latin typeface="Segoe UI" panose="020B0502040204020203" pitchFamily="34" charset="0"/>
                <a:ea typeface="+mn-ea"/>
                <a:cs typeface="+mn-cs"/>
              </a:rPr>
              <a:t>Next</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Select </a:t>
            </a:r>
            <a:r>
              <a:rPr lang="en-CA" sz="1000" b="1" i="0" kern="1200" baseline="0" dirty="0">
                <a:solidFill>
                  <a:schemeClr val="tx1"/>
                </a:solidFill>
                <a:effectLst/>
                <a:latin typeface="Segoe UI" panose="020B0502040204020203" pitchFamily="34" charset="0"/>
                <a:ea typeface="+mn-ea"/>
                <a:cs typeface="+mn-cs"/>
              </a:rPr>
              <a:t>Next</a:t>
            </a:r>
            <a:r>
              <a:rPr lang="en-CA" sz="1000" b="0" i="0" kern="1200" baseline="0" dirty="0">
                <a:solidFill>
                  <a:schemeClr val="tx1"/>
                </a:solidFill>
                <a:effectLst/>
                <a:latin typeface="Segoe UI" panose="020B0502040204020203" pitchFamily="34" charset="0"/>
                <a:ea typeface="+mn-ea"/>
                <a:cs typeface="+mn-cs"/>
              </a:rPr>
              <a:t>, and then select </a:t>
            </a:r>
            <a:r>
              <a:rPr lang="en-CA" sz="1000" b="1" i="0" kern="1200" baseline="0" dirty="0">
                <a:solidFill>
                  <a:schemeClr val="tx1"/>
                </a:solidFill>
                <a:effectLst/>
                <a:latin typeface="Segoe UI" panose="020B0502040204020203" pitchFamily="34" charset="0"/>
                <a:ea typeface="+mn-ea"/>
                <a:cs typeface="+mn-cs"/>
              </a:rPr>
              <a:t>Finish</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Browse to the </a:t>
            </a:r>
            <a:r>
              <a:rPr lang="en-CA" sz="1000" b="1" i="0" kern="1200" baseline="0" dirty="0">
                <a:solidFill>
                  <a:schemeClr val="tx1"/>
                </a:solidFill>
                <a:effectLst/>
                <a:latin typeface="Segoe UI" panose="020B0502040204020203" pitchFamily="34" charset="0"/>
                <a:ea typeface="+mn-ea"/>
                <a:cs typeface="+mn-cs"/>
              </a:rPr>
              <a:t>Disks</a:t>
            </a:r>
            <a:r>
              <a:rPr lang="en-CA" sz="1000" b="0" i="0" kern="1200" baseline="0" dirty="0">
                <a:solidFill>
                  <a:schemeClr val="tx1"/>
                </a:solidFill>
                <a:effectLst/>
                <a:latin typeface="Segoe UI" panose="020B0502040204020203" pitchFamily="34" charset="0"/>
                <a:ea typeface="+mn-ea"/>
                <a:cs typeface="+mn-cs"/>
              </a:rPr>
              <a:t> node, and then point out that one of the cluster disks is assigned as </a:t>
            </a:r>
            <a:r>
              <a:rPr lang="en-CA" sz="1000" b="1" i="0" kern="1200" baseline="0" dirty="0">
                <a:solidFill>
                  <a:schemeClr val="tx1"/>
                </a:solidFill>
                <a:effectLst/>
                <a:latin typeface="Segoe UI" panose="020B0502040204020203" pitchFamily="34" charset="0"/>
                <a:ea typeface="+mn-ea"/>
                <a:cs typeface="+mn-cs"/>
              </a:rPr>
              <a:t>Disk Witness in Quorum</a:t>
            </a:r>
            <a:r>
              <a:rPr lang="en-CA" sz="1000" b="0" i="0" kern="1200" baseline="0" dirty="0">
                <a:solidFill>
                  <a:schemeClr val="tx1"/>
                </a:solidFill>
                <a:effectLst/>
                <a:latin typeface="Segoe UI" panose="020B0502040204020203" pitchFamily="34" charset="0"/>
                <a:ea typeface="+mn-ea"/>
                <a:cs typeface="+mn-cs"/>
              </a:rPr>
              <a:t>.</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21</a:t>
            </a:fld>
            <a:endParaRPr lang="en-US" dirty="0"/>
          </a:p>
        </p:txBody>
      </p:sp>
      <p:sp>
        <p:nvSpPr>
          <p:cNvPr id="5" name="Footer Placeholder 4"/>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dirty="0"/>
              <a:t>06 High availability in Windows Server</a:t>
            </a:r>
          </a:p>
        </p:txBody>
      </p:sp>
      <p:sp>
        <p:nvSpPr>
          <p:cNvPr id="7" name="Header Placeholder 6"/>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1464960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B8232-CE3A-4364-B238-553D6692A925}" type="slidenum">
              <a:rPr lang="en-US"/>
              <a:pPr/>
              <a:t>22</a:t>
            </a:fld>
            <a:endParaRPr lang="en-US" dirty="0"/>
          </a:p>
        </p:txBody>
      </p:sp>
      <p:sp>
        <p:nvSpPr>
          <p:cNvPr id="9" name="Slide Image Placeholder 8">
            <a:extLst>
              <a:ext uri="{FF2B5EF4-FFF2-40B4-BE49-F238E27FC236}">
                <a16:creationId xmlns:a16="http://schemas.microsoft.com/office/drawing/2014/main" id="{A06EF92B-3C6C-4C01-A41B-C13BF4CB73CE}"/>
              </a:ext>
            </a:extLst>
          </p:cNvPr>
          <p:cNvSpPr>
            <a:spLocks noGrp="1" noRot="1" noChangeAspect="1"/>
          </p:cNvSpPr>
          <p:nvPr>
            <p:ph type="sldImg"/>
          </p:nvPr>
        </p:nvSpPr>
        <p:spPr>
          <a:xfrm>
            <a:off x="3810000" y="65088"/>
            <a:ext cx="2971800" cy="1671637"/>
          </a:xfrm>
        </p:spPr>
      </p:sp>
      <p:sp>
        <p:nvSpPr>
          <p:cNvPr id="10" name="Date Placeholder 9">
            <a:extLst>
              <a:ext uri="{FF2B5EF4-FFF2-40B4-BE49-F238E27FC236}">
                <a16:creationId xmlns:a16="http://schemas.microsoft.com/office/drawing/2014/main" id="{B70BBA45-FB49-4929-9AEE-030F4EC326E8}"/>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C13134D7-5903-4D3B-A331-FAB817331729}"/>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9BCED0D7-A877-4178-8ADC-580AA85E63B8}"/>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581014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23</a:t>
            </a:fld>
            <a:endParaRPr lang="en-US" dirty="0"/>
          </a:p>
        </p:txBody>
      </p:sp>
      <p:sp>
        <p:nvSpPr>
          <p:cNvPr id="8" name="Slide Image Placeholder 7">
            <a:extLst>
              <a:ext uri="{FF2B5EF4-FFF2-40B4-BE49-F238E27FC236}">
                <a16:creationId xmlns:a16="http://schemas.microsoft.com/office/drawing/2014/main" id="{467F4005-6897-4DF2-BD1D-37EC73508418}"/>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D40F4A2E-1AB0-4F2A-81EA-FCD08FEE3612}"/>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Explain the node management tasks. Discuss scenarios in which you would use, pause, evict, and add nodes.</a:t>
            </a:r>
            <a:endParaRPr lang="en-US" dirty="0"/>
          </a:p>
        </p:txBody>
      </p:sp>
      <p:sp>
        <p:nvSpPr>
          <p:cNvPr id="10" name="Date Placeholder 9">
            <a:extLst>
              <a:ext uri="{FF2B5EF4-FFF2-40B4-BE49-F238E27FC236}">
                <a16:creationId xmlns:a16="http://schemas.microsoft.com/office/drawing/2014/main" id="{C23D9192-1F4E-405C-BB22-20999C261D98}"/>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36428FEB-CA0B-414F-BD85-30EE8FC620EA}"/>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1501AEBC-E8B6-46A5-B7A2-7E80074E8ED3}"/>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185008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Mention that cluster properties are available by using Windows PowerShell.</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24</a:t>
            </a:fld>
            <a:endParaRPr lang="en-US" dirty="0"/>
          </a:p>
        </p:txBody>
      </p:sp>
      <p:sp>
        <p:nvSpPr>
          <p:cNvPr id="5" name="Footer Placeholder 4"/>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dirty="0"/>
              <a:t>06 High availability in Windows Server</a:t>
            </a:r>
          </a:p>
        </p:txBody>
      </p:sp>
      <p:sp>
        <p:nvSpPr>
          <p:cNvPr id="7" name="Header Placeholder 6"/>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12173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25</a:t>
            </a:fld>
            <a:endParaRPr lang="en-US" dirty="0"/>
          </a:p>
        </p:txBody>
      </p:sp>
      <p:sp>
        <p:nvSpPr>
          <p:cNvPr id="8" name="Slide Image Placeholder 7">
            <a:extLst>
              <a:ext uri="{FF2B5EF4-FFF2-40B4-BE49-F238E27FC236}">
                <a16:creationId xmlns:a16="http://schemas.microsoft.com/office/drawing/2014/main" id="{0FABD71E-1B2C-4994-BACD-8F0D321A427D}"/>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522DB18E-07AB-46AE-92FD-2E90A9489DDF}"/>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Discuss the available options for configuring application failover settings.</a:t>
            </a:r>
          </a:p>
          <a:p>
            <a:r>
              <a:rPr lang="en-CA" sz="1000" b="0" i="0" kern="1200" baseline="0" dirty="0">
                <a:solidFill>
                  <a:schemeClr val="tx1"/>
                </a:solidFill>
                <a:effectLst/>
                <a:latin typeface="Segoe UI" panose="020B0502040204020203" pitchFamily="34" charset="0"/>
                <a:ea typeface="+mn-ea"/>
                <a:cs typeface="+mn-cs"/>
              </a:rPr>
              <a:t>Discuss failover and failback and the scenarios in which you should use, or shouldn't use, failback.</a:t>
            </a:r>
          </a:p>
          <a:p>
            <a:r>
              <a:rPr lang="en-CA" sz="1000" b="0" i="0" kern="1200" baseline="0" dirty="0">
                <a:solidFill>
                  <a:schemeClr val="tx1"/>
                </a:solidFill>
                <a:effectLst/>
                <a:latin typeface="Segoe UI" panose="020B0502040204020203" pitchFamily="34" charset="0"/>
                <a:ea typeface="+mn-ea"/>
                <a:cs typeface="+mn-cs"/>
              </a:rPr>
              <a:t>Explain what a preferred owner is and when you should use that option.</a:t>
            </a:r>
          </a:p>
          <a:p>
            <a:endParaRPr lang="en-US" dirty="0"/>
          </a:p>
        </p:txBody>
      </p:sp>
      <p:sp>
        <p:nvSpPr>
          <p:cNvPr id="10" name="Date Placeholder 9">
            <a:extLst>
              <a:ext uri="{FF2B5EF4-FFF2-40B4-BE49-F238E27FC236}">
                <a16:creationId xmlns:a16="http://schemas.microsoft.com/office/drawing/2014/main" id="{AE85BB96-A28D-452A-8FE9-036964C538EC}"/>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213D3EB8-9961-4363-9C4A-5987F87E5218}"/>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13409B17-BF01-4A5C-89B4-25381812AFCE}"/>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3487088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
        <p:nvSpPr>
          <p:cNvPr id="10" name="Notes Placeholder 9">
            <a:extLst>
              <a:ext uri="{FF2B5EF4-FFF2-40B4-BE49-F238E27FC236}">
                <a16:creationId xmlns:a16="http://schemas.microsoft.com/office/drawing/2014/main" id="{411B80DD-BE99-4086-81EE-BFA8A5E45B3B}"/>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E5CB84C3-B7C5-424E-ABFA-41D37AA1996B}"/>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A8F0A8B6-6F26-4F0D-AB3C-B1FA929762E3}"/>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1216308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
        <p:nvSpPr>
          <p:cNvPr id="10" name="Notes Placeholder 9">
            <a:extLst>
              <a:ext uri="{FF2B5EF4-FFF2-40B4-BE49-F238E27FC236}">
                <a16:creationId xmlns:a16="http://schemas.microsoft.com/office/drawing/2014/main" id="{09474941-E8EF-4C2B-BAD3-E595A5657900}"/>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C645AC90-8EAE-4796-B299-69E31EBDD0FF}"/>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191D9C4D-460A-424C-907F-D057B18C85C3}"/>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2182135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28</a:t>
            </a:fld>
            <a:endParaRPr lang="en-US" dirty="0"/>
          </a:p>
        </p:txBody>
      </p:sp>
      <p:sp>
        <p:nvSpPr>
          <p:cNvPr id="11" name="Slide Image Placeholder 10">
            <a:extLst>
              <a:ext uri="{FF2B5EF4-FFF2-40B4-BE49-F238E27FC236}">
                <a16:creationId xmlns:a16="http://schemas.microsoft.com/office/drawing/2014/main" id="{87D41098-229C-4DC8-BA89-2EA53AD11C76}"/>
              </a:ext>
            </a:extLst>
          </p:cNvPr>
          <p:cNvSpPr>
            <a:spLocks noGrp="1" noRot="1" noChangeAspect="1"/>
          </p:cNvSpPr>
          <p:nvPr>
            <p:ph type="sldImg"/>
          </p:nvPr>
        </p:nvSpPr>
        <p:spPr>
          <a:xfrm>
            <a:off x="3810000" y="65088"/>
            <a:ext cx="2971800" cy="1671637"/>
          </a:xfrm>
        </p:spPr>
      </p:sp>
      <p:sp>
        <p:nvSpPr>
          <p:cNvPr id="12" name="Notes Placeholder 11">
            <a:extLst>
              <a:ext uri="{FF2B5EF4-FFF2-40B4-BE49-F238E27FC236}">
                <a16:creationId xmlns:a16="http://schemas.microsoft.com/office/drawing/2014/main" id="{84A35380-9382-4968-8450-1894288D240A}"/>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Provide a brief overview of the lesson content.</a:t>
            </a:r>
            <a:endParaRPr lang="en-US" dirty="0"/>
          </a:p>
        </p:txBody>
      </p:sp>
      <p:sp>
        <p:nvSpPr>
          <p:cNvPr id="13" name="Date Placeholder 12">
            <a:extLst>
              <a:ext uri="{FF2B5EF4-FFF2-40B4-BE49-F238E27FC236}">
                <a16:creationId xmlns:a16="http://schemas.microsoft.com/office/drawing/2014/main" id="{3F67921A-8160-47C5-AA6F-B96256EBF1BA}"/>
              </a:ext>
            </a:extLst>
          </p:cNvPr>
          <p:cNvSpPr>
            <a:spLocks noGrp="1"/>
          </p:cNvSpPr>
          <p:nvPr>
            <p:ph type="dt" idx="1"/>
          </p:nvPr>
        </p:nvSpPr>
        <p:spPr/>
        <p:txBody>
          <a:bodyPr/>
          <a:lstStyle/>
          <a:p>
            <a:r>
              <a:rPr lang="en-US" dirty="0"/>
              <a:t>06 High availability in Windows Server</a:t>
            </a:r>
          </a:p>
        </p:txBody>
      </p:sp>
      <p:sp>
        <p:nvSpPr>
          <p:cNvPr id="14" name="Footer Placeholder 13">
            <a:extLst>
              <a:ext uri="{FF2B5EF4-FFF2-40B4-BE49-F238E27FC236}">
                <a16:creationId xmlns:a16="http://schemas.microsoft.com/office/drawing/2014/main" id="{1700393F-47D0-492D-90BC-CE7A3FE136C4}"/>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5" name="Header Placeholder 14">
            <a:extLst>
              <a:ext uri="{FF2B5EF4-FFF2-40B4-BE49-F238E27FC236}">
                <a16:creationId xmlns:a16="http://schemas.microsoft.com/office/drawing/2014/main" id="{E2B2C086-A2C8-447A-B1E8-015D9AC51324}"/>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648182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29</a:t>
            </a:fld>
            <a:endParaRPr lang="en-US" dirty="0"/>
          </a:p>
        </p:txBody>
      </p:sp>
      <p:sp>
        <p:nvSpPr>
          <p:cNvPr id="8" name="Slide Image Placeholder 7">
            <a:extLst>
              <a:ext uri="{FF2B5EF4-FFF2-40B4-BE49-F238E27FC236}">
                <a16:creationId xmlns:a16="http://schemas.microsoft.com/office/drawing/2014/main" id="{9015BF70-698B-4F37-AE85-EEC9E79FAD66}"/>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595CAC0E-6C65-4EA7-971A-2313A2999AF4}"/>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Define stretch clusters and describe the scenarios when you should use them. Describe the main differences between single-site clusters and stretch clusters.</a:t>
            </a:r>
            <a:endParaRPr lang="en-US" dirty="0"/>
          </a:p>
        </p:txBody>
      </p:sp>
      <p:sp>
        <p:nvSpPr>
          <p:cNvPr id="10" name="Date Placeholder 9">
            <a:extLst>
              <a:ext uri="{FF2B5EF4-FFF2-40B4-BE49-F238E27FC236}">
                <a16:creationId xmlns:a16="http://schemas.microsoft.com/office/drawing/2014/main" id="{62AA5F63-6C09-4BD3-AA4F-58EF9E61C636}"/>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88940044-D29D-4CB6-BEE6-9D9A8D67C01D}"/>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2C9BA386-4B25-4A6D-AD5E-7C033F740C40}"/>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34197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
        <p:nvSpPr>
          <p:cNvPr id="7" name="Date Placeholder 6">
            <a:extLst>
              <a:ext uri="{FF2B5EF4-FFF2-40B4-BE49-F238E27FC236}">
                <a16:creationId xmlns:a16="http://schemas.microsoft.com/office/drawing/2014/main" id="{6B6D595E-0CD3-48FC-B652-45DB9E20856C}"/>
              </a:ext>
            </a:extLst>
          </p:cNvPr>
          <p:cNvSpPr>
            <a:spLocks noGrp="1"/>
          </p:cNvSpPr>
          <p:nvPr>
            <p:ph type="dt" idx="1"/>
          </p:nvPr>
        </p:nvSpPr>
        <p:spPr/>
        <p:txBody>
          <a:bodyPr/>
          <a:lstStyle/>
          <a:p>
            <a:r>
              <a:rPr lang="en-US" dirty="0"/>
              <a:t>06 High availability in Windows Server</a:t>
            </a:r>
          </a:p>
        </p:txBody>
      </p:sp>
      <p:sp>
        <p:nvSpPr>
          <p:cNvPr id="12" name="Slide Image Placeholder 11">
            <a:extLst>
              <a:ext uri="{FF2B5EF4-FFF2-40B4-BE49-F238E27FC236}">
                <a16:creationId xmlns:a16="http://schemas.microsoft.com/office/drawing/2014/main" id="{55D7273E-2C71-433D-BE53-8E6040F7261A}"/>
              </a:ext>
            </a:extLst>
          </p:cNvPr>
          <p:cNvSpPr>
            <a:spLocks noGrp="1" noRot="1" noChangeAspect="1"/>
          </p:cNvSpPr>
          <p:nvPr>
            <p:ph type="sldImg"/>
          </p:nvPr>
        </p:nvSpPr>
        <p:spPr>
          <a:xfrm>
            <a:off x="3810000" y="65088"/>
            <a:ext cx="2971800" cy="1671637"/>
          </a:xfrm>
        </p:spPr>
      </p:sp>
      <p:sp>
        <p:nvSpPr>
          <p:cNvPr id="13" name="Notes Placeholder 12">
            <a:extLst>
              <a:ext uri="{FF2B5EF4-FFF2-40B4-BE49-F238E27FC236}">
                <a16:creationId xmlns:a16="http://schemas.microsoft.com/office/drawing/2014/main" id="{DC3CCBC0-718D-4C96-B0F5-B89DC3E511E5}"/>
              </a:ext>
            </a:extLst>
          </p:cNvPr>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Presentation: </a:t>
            </a:r>
            <a:r>
              <a:rPr lang="en-US" sz="1000" b="1" i="0" kern="1200" baseline="0" dirty="0">
                <a:solidFill>
                  <a:schemeClr val="tx1"/>
                </a:solidFill>
                <a:effectLst/>
                <a:latin typeface="Segoe UI" panose="020B0502040204020203" pitchFamily="34" charset="0"/>
                <a:ea typeface="+mn-ea"/>
                <a:cs typeface="+mn-cs"/>
              </a:rPr>
              <a:t>90 minutes</a:t>
            </a:r>
            <a:r>
              <a:rPr lang="en-US" sz="1000" b="0" i="0" kern="1200" baseline="0" dirty="0">
                <a:solidFill>
                  <a:schemeClr val="tx1"/>
                </a:solidFill>
                <a:effectLst/>
                <a:latin typeface="Segoe UI" panose="020B0502040204020203" pitchFamily="34" charset="0"/>
                <a:ea typeface="+mn-ea"/>
                <a:cs typeface="+mn-cs"/>
              </a:rPr>
              <a:t> </a:t>
            </a:r>
          </a:p>
          <a:p>
            <a:r>
              <a:rPr lang="en-US" sz="1000" b="0" i="0" kern="1200" baseline="0" dirty="0">
                <a:solidFill>
                  <a:schemeClr val="tx1"/>
                </a:solidFill>
                <a:effectLst/>
                <a:latin typeface="Segoe UI" panose="020B0502040204020203" pitchFamily="34" charset="0"/>
                <a:ea typeface="+mn-ea"/>
                <a:cs typeface="+mn-cs"/>
              </a:rPr>
              <a:t>Lab: </a:t>
            </a:r>
            <a:r>
              <a:rPr lang="en-US" sz="1000" b="1" i="0" kern="1200" baseline="0" dirty="0">
                <a:solidFill>
                  <a:schemeClr val="tx1"/>
                </a:solidFill>
                <a:effectLst/>
                <a:latin typeface="Segoe UI" panose="020B0502040204020203" pitchFamily="34" charset="0"/>
                <a:ea typeface="+mn-ea"/>
                <a:cs typeface="+mn-cs"/>
              </a:rPr>
              <a:t>60 minutes</a:t>
            </a:r>
            <a:endParaRPr lang="en-US" dirty="0"/>
          </a:p>
        </p:txBody>
      </p:sp>
    </p:spTree>
    <p:extLst>
      <p:ext uri="{BB962C8B-B14F-4D97-AF65-F5344CB8AC3E}">
        <p14:creationId xmlns:p14="http://schemas.microsoft.com/office/powerpoint/2010/main" val="3396965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
        <p:nvSpPr>
          <p:cNvPr id="10" name="Notes Placeholder 9">
            <a:extLst>
              <a:ext uri="{FF2B5EF4-FFF2-40B4-BE49-F238E27FC236}">
                <a16:creationId xmlns:a16="http://schemas.microsoft.com/office/drawing/2014/main" id="{353F7D93-1A30-41B2-A099-2E1604B56BC5}"/>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Discuss the benefits of Storage Replica with the students.</a:t>
            </a:r>
            <a:endParaRPr lang="en-US" dirty="0"/>
          </a:p>
        </p:txBody>
      </p:sp>
      <p:sp>
        <p:nvSpPr>
          <p:cNvPr id="11" name="Slide Image Placeholder 10">
            <a:extLst>
              <a:ext uri="{FF2B5EF4-FFF2-40B4-BE49-F238E27FC236}">
                <a16:creationId xmlns:a16="http://schemas.microsoft.com/office/drawing/2014/main" id="{97DB5500-338B-44B7-B942-255CD650E872}"/>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04D9F96A-A62B-40E6-9024-F20B17F627ED}"/>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4947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
        <p:nvSpPr>
          <p:cNvPr id="10" name="Notes Placeholder 9">
            <a:extLst>
              <a:ext uri="{FF2B5EF4-FFF2-40B4-BE49-F238E27FC236}">
                <a16:creationId xmlns:a16="http://schemas.microsoft.com/office/drawing/2014/main" id="{A10A0012-1782-4CCE-AD3E-B82ED80CB894}"/>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5A14C12B-1B40-4E85-A98A-AA7B67AEBDBF}"/>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E0682CA4-D5CA-465E-9BD4-A138B7F51C4A}"/>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1376338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32</a:t>
            </a:fld>
            <a:endParaRPr lang="en-US" dirty="0"/>
          </a:p>
        </p:txBody>
      </p:sp>
      <p:sp>
        <p:nvSpPr>
          <p:cNvPr id="8" name="Slide Image Placeholder 7">
            <a:extLst>
              <a:ext uri="{FF2B5EF4-FFF2-40B4-BE49-F238E27FC236}">
                <a16:creationId xmlns:a16="http://schemas.microsoft.com/office/drawing/2014/main" id="{2B80E894-812F-4299-A966-1518A8D529E7}"/>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E60ABD7A-F029-4409-AC1F-8DF13A1A30F1}"/>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Explain why stretch clusters require replication mechanisms.</a:t>
            </a:r>
          </a:p>
          <a:p>
            <a:r>
              <a:rPr lang="en-CA" sz="1000" b="0" i="0" kern="1200" baseline="0" dirty="0">
                <a:solidFill>
                  <a:schemeClr val="tx1"/>
                </a:solidFill>
                <a:effectLst/>
                <a:latin typeface="Segoe UI" panose="020B0502040204020203" pitchFamily="34" charset="0"/>
                <a:ea typeface="+mn-ea"/>
                <a:cs typeface="+mn-cs"/>
              </a:rPr>
              <a:t>Define both types of replication and describe the differences between them.</a:t>
            </a:r>
          </a:p>
        </p:txBody>
      </p:sp>
      <p:sp>
        <p:nvSpPr>
          <p:cNvPr id="10" name="Date Placeholder 9">
            <a:extLst>
              <a:ext uri="{FF2B5EF4-FFF2-40B4-BE49-F238E27FC236}">
                <a16:creationId xmlns:a16="http://schemas.microsoft.com/office/drawing/2014/main" id="{F522DA56-64D7-4526-BDE2-8D0BD1232054}"/>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E37A3873-592B-48AF-914A-9E386FF79A22}"/>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89D7B7E1-6BE1-4962-82EA-3F317698C410}"/>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3383049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33</a:t>
            </a:fld>
            <a:endParaRPr lang="en-US" dirty="0"/>
          </a:p>
        </p:txBody>
      </p:sp>
      <p:sp>
        <p:nvSpPr>
          <p:cNvPr id="10" name="Date Placeholder 9">
            <a:extLst>
              <a:ext uri="{FF2B5EF4-FFF2-40B4-BE49-F238E27FC236}">
                <a16:creationId xmlns:a16="http://schemas.microsoft.com/office/drawing/2014/main" id="{ACDE3381-032D-4C3A-BE29-1C5E0E4D88C9}"/>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9C6B29C7-5AC4-4F39-A47E-114565BCD113}"/>
              </a:ext>
            </a:extLst>
          </p:cNvPr>
          <p:cNvSpPr>
            <a:spLocks noGrp="1"/>
          </p:cNvSpPr>
          <p:nvPr>
            <p:ph type="ftr" sz="quarter" idx="4"/>
          </p:nvPr>
        </p:nvSpPr>
        <p:spPr/>
        <p:txBody>
          <a:bodyPr/>
          <a:lstStyle/>
          <a:p>
            <a:r>
              <a:rPr lang="en-US" noProof="0" dirty="0"/>
              <a:t>© Microsoft Corporation</a:t>
            </a:r>
            <a:endParaRPr lang="en-US" dirty="0"/>
          </a:p>
        </p:txBody>
      </p:sp>
      <p:sp>
        <p:nvSpPr>
          <p:cNvPr id="12" name="Header Placeholder 11">
            <a:extLst>
              <a:ext uri="{FF2B5EF4-FFF2-40B4-BE49-F238E27FC236}">
                <a16:creationId xmlns:a16="http://schemas.microsoft.com/office/drawing/2014/main" id="{37EAD373-D3EC-48D8-8310-146DA9BE8EF0}"/>
              </a:ext>
            </a:extLst>
          </p:cNvPr>
          <p:cNvSpPr>
            <a:spLocks noGrp="1"/>
          </p:cNvSpPr>
          <p:nvPr>
            <p:ph type="hdr" sz="quarter"/>
          </p:nvPr>
        </p:nvSpPr>
        <p:spPr/>
        <p:txBody>
          <a:bodyPr/>
          <a:lstStyle/>
          <a:p>
            <a:r>
              <a:rPr lang="en-US" dirty="0"/>
              <a:t>WS-011T Windows Server 2019 Administration</a:t>
            </a:r>
          </a:p>
        </p:txBody>
      </p:sp>
      <p:sp>
        <p:nvSpPr>
          <p:cNvPr id="23" name="Slide Image Placeholder 22">
            <a:extLst>
              <a:ext uri="{FF2B5EF4-FFF2-40B4-BE49-F238E27FC236}">
                <a16:creationId xmlns:a16="http://schemas.microsoft.com/office/drawing/2014/main" id="{A7642D7C-6D01-4CFE-869E-24C7B24E95FC}"/>
              </a:ext>
            </a:extLst>
          </p:cNvPr>
          <p:cNvSpPr>
            <a:spLocks noGrp="1" noRot="1" noChangeAspect="1"/>
          </p:cNvSpPr>
          <p:nvPr>
            <p:ph type="sldImg"/>
          </p:nvPr>
        </p:nvSpPr>
        <p:spPr>
          <a:xfrm>
            <a:off x="3810000" y="65088"/>
            <a:ext cx="2971800" cy="1671637"/>
          </a:xfrm>
        </p:spPr>
      </p:sp>
      <p:sp>
        <p:nvSpPr>
          <p:cNvPr id="24" name="Notes Placeholder 23">
            <a:extLst>
              <a:ext uri="{FF2B5EF4-FFF2-40B4-BE49-F238E27FC236}">
                <a16:creationId xmlns:a16="http://schemas.microsoft.com/office/drawing/2014/main" id="{30954A96-9E78-4B27-8793-494F0BC0E474}"/>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Make sure that students understand the various quorum modes for stretch clusters.</a:t>
            </a:r>
            <a:endParaRPr lang="en-US" dirty="0"/>
          </a:p>
        </p:txBody>
      </p:sp>
    </p:spTree>
    <p:extLst>
      <p:ext uri="{BB962C8B-B14F-4D97-AF65-F5344CB8AC3E}">
        <p14:creationId xmlns:p14="http://schemas.microsoft.com/office/powerpoint/2010/main" val="103289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34</a:t>
            </a:fld>
            <a:endParaRPr lang="en-US" dirty="0"/>
          </a:p>
        </p:txBody>
      </p:sp>
      <p:sp>
        <p:nvSpPr>
          <p:cNvPr id="8" name="Slide Image Placeholder 7">
            <a:extLst>
              <a:ext uri="{FF2B5EF4-FFF2-40B4-BE49-F238E27FC236}">
                <a16:creationId xmlns:a16="http://schemas.microsoft.com/office/drawing/2014/main" id="{F4746515-2A81-4B22-8538-C278C7889ECA}"/>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3F4CE15F-F828-4D7A-8D3A-E52B61CA1A1A}"/>
              </a:ext>
            </a:extLst>
          </p:cNvPr>
          <p:cNvSpPr>
            <a:spLocks noGrp="1"/>
          </p:cNvSpPr>
          <p:nvPr>
            <p:ph type="body" idx="1"/>
          </p:nvPr>
        </p:nvSpPr>
        <p:spPr/>
        <p:txBody>
          <a:bodyPr/>
          <a:lstStyle/>
          <a:p>
            <a:endParaRPr lang="en-US" dirty="0"/>
          </a:p>
        </p:txBody>
      </p:sp>
      <p:sp>
        <p:nvSpPr>
          <p:cNvPr id="10" name="Date Placeholder 9">
            <a:extLst>
              <a:ext uri="{FF2B5EF4-FFF2-40B4-BE49-F238E27FC236}">
                <a16:creationId xmlns:a16="http://schemas.microsoft.com/office/drawing/2014/main" id="{766CE08C-F1B5-4277-AC8C-10679D0EDF8A}"/>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77BD4B4B-6507-46A0-B702-6CA14D5E6EA7}"/>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CDCD8545-DC1B-42B6-8828-1C4E94DA882F}"/>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64694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
        <p:nvSpPr>
          <p:cNvPr id="10" name="Notes Placeholder 9">
            <a:extLst>
              <a:ext uri="{FF2B5EF4-FFF2-40B4-BE49-F238E27FC236}">
                <a16:creationId xmlns:a16="http://schemas.microsoft.com/office/drawing/2014/main" id="{1343BA63-0C33-4201-B94A-49DB91DD5987}"/>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2E4BF879-1BCC-4BF6-BFA5-4758CF3417F8}"/>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813B5760-B3B0-4854-A799-7D47DE1B3DF9}"/>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3830481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
        <p:nvSpPr>
          <p:cNvPr id="10" name="Notes Placeholder 9">
            <a:extLst>
              <a:ext uri="{FF2B5EF4-FFF2-40B4-BE49-F238E27FC236}">
                <a16:creationId xmlns:a16="http://schemas.microsoft.com/office/drawing/2014/main" id="{EAEE611E-4886-4738-9761-23628D28E35C}"/>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102D1272-8F2D-4340-A0DE-C9C54C527D38}"/>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F24F0F0D-54D6-42DF-9E88-0347C24E830C}"/>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719710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37</a:t>
            </a:fld>
            <a:endParaRPr lang="en-US" dirty="0"/>
          </a:p>
        </p:txBody>
      </p:sp>
      <p:sp>
        <p:nvSpPr>
          <p:cNvPr id="8" name="Slide Image Placeholder 7">
            <a:extLst>
              <a:ext uri="{FF2B5EF4-FFF2-40B4-BE49-F238E27FC236}">
                <a16:creationId xmlns:a16="http://schemas.microsoft.com/office/drawing/2014/main" id="{849593BA-67DC-4DF6-B74F-29B5D046AF20}"/>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8753C786-6C32-49F1-BDB6-2B79D81AC17B}"/>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Provide a brief overview of the lesson content.</a:t>
            </a:r>
            <a:endParaRPr lang="en-US" dirty="0"/>
          </a:p>
        </p:txBody>
      </p:sp>
      <p:sp>
        <p:nvSpPr>
          <p:cNvPr id="10" name="Date Placeholder 9">
            <a:extLst>
              <a:ext uri="{FF2B5EF4-FFF2-40B4-BE49-F238E27FC236}">
                <a16:creationId xmlns:a16="http://schemas.microsoft.com/office/drawing/2014/main" id="{8E281A8A-1DA0-4480-B012-5E89D1ECD478}"/>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F7CDF6CA-FEBB-4FF4-8987-A2BC2BA671B5}"/>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EDD2BDD6-959C-41A6-8B30-2E184AA3D526}"/>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4090780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38</a:t>
            </a:fld>
            <a:endParaRPr lang="en-US" dirty="0"/>
          </a:p>
        </p:txBody>
      </p:sp>
      <p:sp>
        <p:nvSpPr>
          <p:cNvPr id="8" name="Slide Image Placeholder 7">
            <a:extLst>
              <a:ext uri="{FF2B5EF4-FFF2-40B4-BE49-F238E27FC236}">
                <a16:creationId xmlns:a16="http://schemas.microsoft.com/office/drawing/2014/main" id="{D8E16A1B-D302-4D8A-9726-0CFBB2045B22}"/>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4F4C5630-C90F-4DA4-B63C-0051E94177F4}"/>
              </a:ext>
            </a:extLst>
          </p:cNvPr>
          <p:cNvSpPr>
            <a:spLocks noGrp="1"/>
          </p:cNvSpPr>
          <p:nvPr>
            <p:ph type="body" idx="1"/>
          </p:nvPr>
        </p:nvSpPr>
        <p:spPr/>
        <p:txBody>
          <a:bodyPr/>
          <a:lstStyle/>
          <a:p>
            <a:endParaRPr lang="en-US" dirty="0"/>
          </a:p>
        </p:txBody>
      </p:sp>
      <p:sp>
        <p:nvSpPr>
          <p:cNvPr id="10" name="Date Placeholder 9">
            <a:extLst>
              <a:ext uri="{FF2B5EF4-FFF2-40B4-BE49-F238E27FC236}">
                <a16:creationId xmlns:a16="http://schemas.microsoft.com/office/drawing/2014/main" id="{6E4FED53-1C1E-41ED-9D94-D38F52EB5189}"/>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467B9CB3-BAF9-44ED-BE94-011929DE4A5D}"/>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DFDDA79E-B5B0-4EB7-BF43-BB574A5A946A}"/>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2727143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39</a:t>
            </a:fld>
            <a:endParaRPr lang="en-US" dirty="0"/>
          </a:p>
        </p:txBody>
      </p:sp>
      <p:sp>
        <p:nvSpPr>
          <p:cNvPr id="5" name="Footer Placeholder 4"/>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dirty="0"/>
              <a:t>06 High availability in Windows Server</a:t>
            </a:r>
          </a:p>
        </p:txBody>
      </p:sp>
      <p:sp>
        <p:nvSpPr>
          <p:cNvPr id="7" name="Header Placeholder 6"/>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323615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
        <p:nvSpPr>
          <p:cNvPr id="7" name="Date Placeholder 6">
            <a:extLst>
              <a:ext uri="{FF2B5EF4-FFF2-40B4-BE49-F238E27FC236}">
                <a16:creationId xmlns:a16="http://schemas.microsoft.com/office/drawing/2014/main" id="{2095A825-2379-4701-9218-184C1BBD5DBE}"/>
              </a:ext>
            </a:extLst>
          </p:cNvPr>
          <p:cNvSpPr>
            <a:spLocks noGrp="1"/>
          </p:cNvSpPr>
          <p:nvPr>
            <p:ph type="dt" idx="1"/>
          </p:nvPr>
        </p:nvSpPr>
        <p:spPr/>
        <p:txBody>
          <a:bodyPr/>
          <a:lstStyle/>
          <a:p>
            <a:r>
              <a:rPr lang="en-US" dirty="0"/>
              <a:t>06 High availability in Windows Server</a:t>
            </a:r>
          </a:p>
        </p:txBody>
      </p:sp>
      <p:sp>
        <p:nvSpPr>
          <p:cNvPr id="12" name="Slide Image Placeholder 11">
            <a:extLst>
              <a:ext uri="{FF2B5EF4-FFF2-40B4-BE49-F238E27FC236}">
                <a16:creationId xmlns:a16="http://schemas.microsoft.com/office/drawing/2014/main" id="{DD6760E4-E1FB-4E08-8B94-0E4B4CAA6908}"/>
              </a:ext>
            </a:extLst>
          </p:cNvPr>
          <p:cNvSpPr>
            <a:spLocks noGrp="1" noRot="1" noChangeAspect="1"/>
          </p:cNvSpPr>
          <p:nvPr>
            <p:ph type="sldImg"/>
          </p:nvPr>
        </p:nvSpPr>
        <p:spPr>
          <a:xfrm>
            <a:off x="3810000" y="65088"/>
            <a:ext cx="2971800" cy="1671637"/>
          </a:xfrm>
        </p:spPr>
      </p:sp>
      <p:sp>
        <p:nvSpPr>
          <p:cNvPr id="13" name="Notes Placeholder 12">
            <a:extLst>
              <a:ext uri="{FF2B5EF4-FFF2-40B4-BE49-F238E27FC236}">
                <a16:creationId xmlns:a16="http://schemas.microsoft.com/office/drawing/2014/main" id="{57F62911-D4DC-4C46-9DB8-39EB3E029F4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2255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40</a:t>
            </a:fld>
            <a:endParaRPr lang="en-US" dirty="0"/>
          </a:p>
        </p:txBody>
      </p:sp>
      <p:sp>
        <p:nvSpPr>
          <p:cNvPr id="5" name="Footer Placeholder 4"/>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dirty="0"/>
              <a:t>06 High availability in Windows Server</a:t>
            </a:r>
          </a:p>
        </p:txBody>
      </p:sp>
      <p:sp>
        <p:nvSpPr>
          <p:cNvPr id="7" name="Header Placeholder 6"/>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966225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41</a:t>
            </a:fld>
            <a:endParaRPr lang="en-US" dirty="0"/>
          </a:p>
        </p:txBody>
      </p:sp>
      <p:sp>
        <p:nvSpPr>
          <p:cNvPr id="5" name="Footer Placeholder 4"/>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dirty="0"/>
              <a:t>06 High availability in Windows Server</a:t>
            </a:r>
          </a:p>
        </p:txBody>
      </p:sp>
      <p:sp>
        <p:nvSpPr>
          <p:cNvPr id="7" name="Header Placeholder 6"/>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35368287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dirty="0"/>
          </a:p>
        </p:txBody>
      </p:sp>
      <p:sp>
        <p:nvSpPr>
          <p:cNvPr id="10" name="Notes Placeholder 9">
            <a:extLst>
              <a:ext uri="{FF2B5EF4-FFF2-40B4-BE49-F238E27FC236}">
                <a16:creationId xmlns:a16="http://schemas.microsoft.com/office/drawing/2014/main" id="{1343BA63-0C33-4201-B94A-49DB91DD5987}"/>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2E4BF879-1BCC-4BF6-BFA5-4758CF3417F8}"/>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813B5760-B3B0-4854-A799-7D47DE1B3DF9}"/>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3548670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pPr lvl="0"/>
            <a:r>
              <a:rPr lang="en-US" noProof="0" dirty="0"/>
              <a:t>WS-011T Windows Server 2019 Administration</a:t>
            </a:r>
          </a:p>
        </p:txBody>
      </p:sp>
      <p:sp>
        <p:nvSpPr>
          <p:cNvPr id="5" name="Footer Placeholder 4"/>
          <p:cNvSpPr>
            <a:spLocks noGrp="1"/>
          </p:cNvSpPr>
          <p:nvPr>
            <p:ph type="ftr" sz="quarter" idx="11"/>
          </p:nvPr>
        </p:nvSpPr>
        <p:spPr/>
        <p:txBody>
          <a:bodyPr/>
          <a:lstStyle/>
          <a:p>
            <a:pPr lvl="0"/>
            <a:r>
              <a:rPr lang="en-US" noProof="0" dirty="0"/>
              <a:t>© Microsoft Corporation</a:t>
            </a:r>
          </a:p>
        </p:txBody>
      </p:sp>
      <p:sp>
        <p:nvSpPr>
          <p:cNvPr id="7" name="Slide Number Placeholder 6"/>
          <p:cNvSpPr>
            <a:spLocks noGrp="1"/>
          </p:cNvSpPr>
          <p:nvPr>
            <p:ph type="sldNum" sz="quarter" idx="13"/>
          </p:nvPr>
        </p:nvSpPr>
        <p:spPr/>
        <p:txBody>
          <a:bodyPr/>
          <a:lstStyle/>
          <a:p>
            <a:pPr lvl="0"/>
            <a:fld id="{B4008EB6-D09E-4580-8CD6-DDB14511944F}" type="slidenum">
              <a:rPr lang="en-US" noProof="0" smtClean="0"/>
              <a:pPr lvl="0"/>
              <a:t>43</a:t>
            </a:fld>
            <a:endParaRPr lang="en-US" noProof="0" dirty="0"/>
          </a:p>
        </p:txBody>
      </p:sp>
      <p:sp>
        <p:nvSpPr>
          <p:cNvPr id="10" name="Slide Image Placeholder 9">
            <a:extLst>
              <a:ext uri="{FF2B5EF4-FFF2-40B4-BE49-F238E27FC236}">
                <a16:creationId xmlns:a16="http://schemas.microsoft.com/office/drawing/2014/main" id="{F5474EC3-36FE-49BC-8579-F04F34197922}"/>
              </a:ext>
            </a:extLst>
          </p:cNvPr>
          <p:cNvSpPr>
            <a:spLocks noGrp="1" noRot="1" noChangeAspect="1"/>
          </p:cNvSpPr>
          <p:nvPr>
            <p:ph type="sldImg"/>
          </p:nvPr>
        </p:nvSpPr>
        <p:spPr>
          <a:xfrm>
            <a:off x="3810000" y="65088"/>
            <a:ext cx="2971800" cy="1671637"/>
          </a:xfrm>
        </p:spPr>
      </p:sp>
      <p:sp>
        <p:nvSpPr>
          <p:cNvPr id="11" name="Notes Placeholder 10">
            <a:extLst>
              <a:ext uri="{FF2B5EF4-FFF2-40B4-BE49-F238E27FC236}">
                <a16:creationId xmlns:a16="http://schemas.microsoft.com/office/drawing/2014/main" id="{A1840977-7094-4C04-BF5B-D40AF9402DB1}"/>
              </a:ext>
            </a:extLst>
          </p:cNvPr>
          <p:cNvSpPr>
            <a:spLocks noGrp="1"/>
          </p:cNvSpPr>
          <p:nvPr>
            <p:ph type="body" idx="1"/>
          </p:nvPr>
        </p:nvSpPr>
        <p:spPr/>
        <p:txBody>
          <a:bodyPr/>
          <a:lstStyle/>
          <a:p>
            <a:endParaRPr lang="en-US" dirty="0"/>
          </a:p>
        </p:txBody>
      </p:sp>
      <p:sp>
        <p:nvSpPr>
          <p:cNvPr id="12" name="Date Placeholder 11">
            <a:extLst>
              <a:ext uri="{FF2B5EF4-FFF2-40B4-BE49-F238E27FC236}">
                <a16:creationId xmlns:a16="http://schemas.microsoft.com/office/drawing/2014/main" id="{FDA23C8E-1D46-4BA3-B4A6-F0CEC4960E72}"/>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4122893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dirty="0"/>
          </a:p>
        </p:txBody>
      </p:sp>
      <p:sp>
        <p:nvSpPr>
          <p:cNvPr id="10" name="Notes Placeholder 9">
            <a:extLst>
              <a:ext uri="{FF2B5EF4-FFF2-40B4-BE49-F238E27FC236}">
                <a16:creationId xmlns:a16="http://schemas.microsoft.com/office/drawing/2014/main" id="{C9F1263F-186D-4C8A-A054-7AF13334F01E}"/>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FEB41214-17E5-4343-91EF-4E97520476F0}"/>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C934159C-FC1F-4501-9EC4-097878F7F2B9}"/>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5336615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45</a:t>
            </a:fld>
            <a:endParaRPr lang="en-US" dirty="0"/>
          </a:p>
        </p:txBody>
      </p:sp>
      <p:sp>
        <p:nvSpPr>
          <p:cNvPr id="8" name="Slide Image Placeholder 7">
            <a:extLst>
              <a:ext uri="{FF2B5EF4-FFF2-40B4-BE49-F238E27FC236}">
                <a16:creationId xmlns:a16="http://schemas.microsoft.com/office/drawing/2014/main" id="{C41FE753-63A1-443C-900F-FEF425E1618D}"/>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FD2D3D4E-87F8-46CF-BCAC-D7C895CB0FBC}"/>
              </a:ext>
            </a:extLst>
          </p:cNvPr>
          <p:cNvSpPr>
            <a:spLocks noGrp="1"/>
          </p:cNvSpPr>
          <p:nvPr>
            <p:ph type="body" idx="1"/>
          </p:nvPr>
        </p:nvSpPr>
        <p:spPr/>
        <p:txBody>
          <a:bodyPr/>
          <a:lstStyle/>
          <a:p>
            <a:endParaRPr lang="en-US" dirty="0"/>
          </a:p>
        </p:txBody>
      </p:sp>
      <p:sp>
        <p:nvSpPr>
          <p:cNvPr id="10" name="Date Placeholder 9">
            <a:extLst>
              <a:ext uri="{FF2B5EF4-FFF2-40B4-BE49-F238E27FC236}">
                <a16:creationId xmlns:a16="http://schemas.microsoft.com/office/drawing/2014/main" id="{5120EEA8-B39A-4747-B48E-3A33F04A2A1E}"/>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BD8C4CA9-62A5-4631-AF38-3601E8CBB84E}"/>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D80CC6F1-1C7F-4036-A31F-D7D0CE5FC7F2}"/>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3676721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B8232-CE3A-4364-B238-553D6692A925}" type="slidenum">
              <a:rPr lang="en-US"/>
              <a:pPr/>
              <a:t>46</a:t>
            </a:fld>
            <a:endParaRPr lang="en-US" dirty="0"/>
          </a:p>
        </p:txBody>
      </p:sp>
      <p:sp>
        <p:nvSpPr>
          <p:cNvPr id="9" name="Slide Image Placeholder 8">
            <a:extLst>
              <a:ext uri="{FF2B5EF4-FFF2-40B4-BE49-F238E27FC236}">
                <a16:creationId xmlns:a16="http://schemas.microsoft.com/office/drawing/2014/main" id="{299558CF-FE77-421C-86A2-776718CBC7F7}"/>
              </a:ext>
            </a:extLst>
          </p:cNvPr>
          <p:cNvSpPr>
            <a:spLocks noGrp="1" noRot="1" noChangeAspect="1"/>
          </p:cNvSpPr>
          <p:nvPr>
            <p:ph type="sldImg"/>
          </p:nvPr>
        </p:nvSpPr>
        <p:spPr>
          <a:xfrm>
            <a:off x="3810000" y="65088"/>
            <a:ext cx="2971800" cy="1671637"/>
          </a:xfrm>
        </p:spPr>
      </p:sp>
      <p:sp>
        <p:nvSpPr>
          <p:cNvPr id="10" name="Date Placeholder 9">
            <a:extLst>
              <a:ext uri="{FF2B5EF4-FFF2-40B4-BE49-F238E27FC236}">
                <a16:creationId xmlns:a16="http://schemas.microsoft.com/office/drawing/2014/main" id="{0068728C-C719-4890-886C-F7E8060E6BFB}"/>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6B7BBBF2-5091-462B-A394-4404E9421151}"/>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3FA0410C-7067-48F5-A794-9A537E2ADA95}"/>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15747489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dirty="0"/>
          </a:p>
        </p:txBody>
      </p:sp>
      <p:sp>
        <p:nvSpPr>
          <p:cNvPr id="10" name="Notes Placeholder 9">
            <a:extLst>
              <a:ext uri="{FF2B5EF4-FFF2-40B4-BE49-F238E27FC236}">
                <a16:creationId xmlns:a16="http://schemas.microsoft.com/office/drawing/2014/main" id="{05623A5F-40B3-4C30-AD10-342862A3413A}"/>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BE9DB23A-358D-44A3-A464-9563043DF0D9}"/>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A7520DFF-B052-4A2E-BB1A-D581A0872227}"/>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2094594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dirty="0"/>
          </a:p>
        </p:txBody>
      </p:sp>
      <p:sp>
        <p:nvSpPr>
          <p:cNvPr id="10" name="Notes Placeholder 9">
            <a:extLst>
              <a:ext uri="{FF2B5EF4-FFF2-40B4-BE49-F238E27FC236}">
                <a16:creationId xmlns:a16="http://schemas.microsoft.com/office/drawing/2014/main" id="{05623A5F-40B3-4C30-AD10-342862A3413A}"/>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BE9DB23A-358D-44A3-A464-9563043DF0D9}"/>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A7520DFF-B052-4A2E-BB1A-D581A0872227}"/>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29106574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dirty="0"/>
          </a:p>
        </p:txBody>
      </p:sp>
      <p:sp>
        <p:nvSpPr>
          <p:cNvPr id="10" name="Notes Placeholder 9">
            <a:extLst>
              <a:ext uri="{FF2B5EF4-FFF2-40B4-BE49-F238E27FC236}">
                <a16:creationId xmlns:a16="http://schemas.microsoft.com/office/drawing/2014/main" id="{14A4A979-2FA3-4491-9AC8-D5E5ACF6A45A}"/>
              </a:ext>
            </a:extLst>
          </p:cNvPr>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F2BC8094-8D4F-41B5-9F89-354BAAF49132}"/>
              </a:ext>
            </a:extLst>
          </p:cNvPr>
          <p:cNvSpPr>
            <a:spLocks noGrp="1" noRot="1" noChangeAspect="1"/>
          </p:cNvSpPr>
          <p:nvPr>
            <p:ph type="sldImg"/>
          </p:nvPr>
        </p:nvSpPr>
        <p:spPr>
          <a:xfrm>
            <a:off x="3810000" y="65088"/>
            <a:ext cx="2971800" cy="1671637"/>
          </a:xfrm>
        </p:spPr>
      </p:sp>
      <p:sp>
        <p:nvSpPr>
          <p:cNvPr id="12" name="Date Placeholder 11">
            <a:extLst>
              <a:ext uri="{FF2B5EF4-FFF2-40B4-BE49-F238E27FC236}">
                <a16:creationId xmlns:a16="http://schemas.microsoft.com/office/drawing/2014/main" id="{BE47A560-EBB0-4F1A-A923-0D350B601E9D}"/>
              </a:ext>
            </a:extLst>
          </p:cNvPr>
          <p:cNvSpPr>
            <a:spLocks noGrp="1"/>
          </p:cNvSpPr>
          <p:nvPr>
            <p:ph type="dt" idx="1"/>
          </p:nvPr>
        </p:nvSpPr>
        <p:spPr/>
        <p:txBody>
          <a:bodyPr/>
          <a:lstStyle/>
          <a:p>
            <a:r>
              <a:rPr lang="en-US" dirty="0"/>
              <a:t>06 High availability in Windows Server</a:t>
            </a:r>
          </a:p>
        </p:txBody>
      </p:sp>
    </p:spTree>
    <p:extLst>
      <p:ext uri="{BB962C8B-B14F-4D97-AF65-F5344CB8AC3E}">
        <p14:creationId xmlns:p14="http://schemas.microsoft.com/office/powerpoint/2010/main" val="91271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Briefly describe the lesson content. Ask students if they have prior experience with clustering.</a:t>
            </a:r>
            <a:endParaRPr lang="en-US" dirty="0"/>
          </a:p>
        </p:txBody>
      </p:sp>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
        <p:nvSpPr>
          <p:cNvPr id="7" name="Date Placeholder 6">
            <a:extLst>
              <a:ext uri="{FF2B5EF4-FFF2-40B4-BE49-F238E27FC236}">
                <a16:creationId xmlns:a16="http://schemas.microsoft.com/office/drawing/2014/main" id="{F191380B-AD7B-4C5E-97FD-828D795D7614}"/>
              </a:ext>
            </a:extLst>
          </p:cNvPr>
          <p:cNvSpPr>
            <a:spLocks noGrp="1"/>
          </p:cNvSpPr>
          <p:nvPr>
            <p:ph type="dt" idx="1"/>
          </p:nvPr>
        </p:nvSpPr>
        <p:spPr/>
        <p:txBody>
          <a:bodyPr/>
          <a:lstStyle/>
          <a:p>
            <a:r>
              <a:rPr lang="en-US" dirty="0"/>
              <a:t>06 High availability in Windows Server</a:t>
            </a:r>
          </a:p>
        </p:txBody>
      </p:sp>
      <p:sp>
        <p:nvSpPr>
          <p:cNvPr id="13" name="Slide Image Placeholder 12">
            <a:extLst>
              <a:ext uri="{FF2B5EF4-FFF2-40B4-BE49-F238E27FC236}">
                <a16:creationId xmlns:a16="http://schemas.microsoft.com/office/drawing/2014/main" id="{CDAEC0A3-5174-4FCA-8D57-6269F1752FFD}"/>
              </a:ext>
            </a:extLst>
          </p:cNvPr>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3498404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7B9D4F-5F19-438C-92E8-037C6AE8F87D}" type="slidenum">
              <a:rPr lang="en-US" smtClean="0"/>
              <a:pPr/>
              <a:t>50</a:t>
            </a:fld>
            <a:endParaRPr lang="en-US" dirty="0"/>
          </a:p>
        </p:txBody>
      </p:sp>
      <p:sp>
        <p:nvSpPr>
          <p:cNvPr id="6" name="Slide Image Placeholder 5">
            <a:extLst>
              <a:ext uri="{FF2B5EF4-FFF2-40B4-BE49-F238E27FC236}">
                <a16:creationId xmlns:a16="http://schemas.microsoft.com/office/drawing/2014/main" id="{32C228DC-7108-4F81-8101-AC6C44F8D425}"/>
              </a:ext>
            </a:extLst>
          </p:cNvPr>
          <p:cNvSpPr>
            <a:spLocks noGrp="1" noRot="1" noChangeAspect="1"/>
          </p:cNvSpPr>
          <p:nvPr>
            <p:ph type="sldImg"/>
          </p:nvPr>
        </p:nvSpPr>
        <p:spPr>
          <a:xfrm>
            <a:off x="3810000" y="65088"/>
            <a:ext cx="2971800" cy="1671637"/>
          </a:xfrm>
        </p:spPr>
      </p:sp>
      <p:sp>
        <p:nvSpPr>
          <p:cNvPr id="7" name="Notes Placeholder 6">
            <a:extLst>
              <a:ext uri="{FF2B5EF4-FFF2-40B4-BE49-F238E27FC236}">
                <a16:creationId xmlns:a16="http://schemas.microsoft.com/office/drawing/2014/main" id="{60562A7E-57A5-476B-81BB-E4382FF2FFCE}"/>
              </a:ext>
            </a:extLst>
          </p:cNvPr>
          <p:cNvSpPr>
            <a:spLocks noGrp="1"/>
          </p:cNvSpPr>
          <p:nvPr>
            <p:ph type="body" idx="1"/>
          </p:nvPr>
        </p:nvSpPr>
        <p:spPr/>
        <p:txBody>
          <a:bodyPr/>
          <a:lstStyle/>
          <a:p>
            <a:endParaRPr lang="en-US" dirty="0"/>
          </a:p>
        </p:txBody>
      </p:sp>
      <p:sp>
        <p:nvSpPr>
          <p:cNvPr id="8" name="Date Placeholder 7">
            <a:extLst>
              <a:ext uri="{FF2B5EF4-FFF2-40B4-BE49-F238E27FC236}">
                <a16:creationId xmlns:a16="http://schemas.microsoft.com/office/drawing/2014/main" id="{D55A21F6-8C63-4480-9EC6-75AF34464DB8}"/>
              </a:ext>
            </a:extLst>
          </p:cNvPr>
          <p:cNvSpPr>
            <a:spLocks noGrp="1"/>
          </p:cNvSpPr>
          <p:nvPr>
            <p:ph type="dt" idx="1"/>
          </p:nvPr>
        </p:nvSpPr>
        <p:spPr/>
        <p:txBody>
          <a:bodyPr/>
          <a:lstStyle/>
          <a:p>
            <a:r>
              <a:rPr lang="en-US" dirty="0"/>
              <a:t>06 High availability in Windows Server</a:t>
            </a:r>
          </a:p>
        </p:txBody>
      </p:sp>
      <p:sp>
        <p:nvSpPr>
          <p:cNvPr id="9" name="Footer Placeholder 8">
            <a:extLst>
              <a:ext uri="{FF2B5EF4-FFF2-40B4-BE49-F238E27FC236}">
                <a16:creationId xmlns:a16="http://schemas.microsoft.com/office/drawing/2014/main" id="{E01E0E87-64A1-4ABE-9978-7DB657E8A500}"/>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0" name="Header Placeholder 9">
            <a:extLst>
              <a:ext uri="{FF2B5EF4-FFF2-40B4-BE49-F238E27FC236}">
                <a16:creationId xmlns:a16="http://schemas.microsoft.com/office/drawing/2014/main" id="{251CF889-680F-4AA0-8E99-694B6C6D6B71}"/>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6111912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7B9D4F-5F19-438C-92E8-037C6AE8F87D}" type="slidenum">
              <a:rPr lang="en-US" smtClean="0"/>
              <a:pPr/>
              <a:t>51</a:t>
            </a:fld>
            <a:endParaRPr lang="en-US" dirty="0"/>
          </a:p>
        </p:txBody>
      </p:sp>
      <p:sp>
        <p:nvSpPr>
          <p:cNvPr id="6" name="Slide Image Placeholder 5">
            <a:extLst>
              <a:ext uri="{FF2B5EF4-FFF2-40B4-BE49-F238E27FC236}">
                <a16:creationId xmlns:a16="http://schemas.microsoft.com/office/drawing/2014/main" id="{67BBED64-58BB-4704-9778-C910A3CEBB8A}"/>
              </a:ext>
            </a:extLst>
          </p:cNvPr>
          <p:cNvSpPr>
            <a:spLocks noGrp="1" noRot="1" noChangeAspect="1"/>
          </p:cNvSpPr>
          <p:nvPr>
            <p:ph type="sldImg"/>
          </p:nvPr>
        </p:nvSpPr>
        <p:spPr>
          <a:xfrm>
            <a:off x="3810000" y="65088"/>
            <a:ext cx="2971800" cy="1671637"/>
          </a:xfrm>
        </p:spPr>
      </p:sp>
      <p:sp>
        <p:nvSpPr>
          <p:cNvPr id="7" name="Notes Placeholder 6">
            <a:extLst>
              <a:ext uri="{FF2B5EF4-FFF2-40B4-BE49-F238E27FC236}">
                <a16:creationId xmlns:a16="http://schemas.microsoft.com/office/drawing/2014/main" id="{F6FF5CDE-3190-40AD-A19A-7BF8E3023637}"/>
              </a:ext>
            </a:extLst>
          </p:cNvPr>
          <p:cNvSpPr>
            <a:spLocks noGrp="1"/>
          </p:cNvSpPr>
          <p:nvPr>
            <p:ph type="body" idx="1"/>
          </p:nvPr>
        </p:nvSpPr>
        <p:spPr/>
        <p:txBody>
          <a:bodyPr/>
          <a:lstStyle/>
          <a:p>
            <a:endParaRPr lang="en-US" dirty="0"/>
          </a:p>
        </p:txBody>
      </p:sp>
      <p:sp>
        <p:nvSpPr>
          <p:cNvPr id="8" name="Date Placeholder 7">
            <a:extLst>
              <a:ext uri="{FF2B5EF4-FFF2-40B4-BE49-F238E27FC236}">
                <a16:creationId xmlns:a16="http://schemas.microsoft.com/office/drawing/2014/main" id="{3650F466-9A44-43AC-8CC6-49A3BE2A2293}"/>
              </a:ext>
            </a:extLst>
          </p:cNvPr>
          <p:cNvSpPr>
            <a:spLocks noGrp="1"/>
          </p:cNvSpPr>
          <p:nvPr>
            <p:ph type="dt" idx="1"/>
          </p:nvPr>
        </p:nvSpPr>
        <p:spPr/>
        <p:txBody>
          <a:bodyPr/>
          <a:lstStyle/>
          <a:p>
            <a:r>
              <a:rPr lang="en-US" dirty="0"/>
              <a:t>06 High availability in Windows Server</a:t>
            </a:r>
          </a:p>
        </p:txBody>
      </p:sp>
      <p:sp>
        <p:nvSpPr>
          <p:cNvPr id="9" name="Footer Placeholder 8">
            <a:extLst>
              <a:ext uri="{FF2B5EF4-FFF2-40B4-BE49-F238E27FC236}">
                <a16:creationId xmlns:a16="http://schemas.microsoft.com/office/drawing/2014/main" id="{EF69A307-6D09-458D-BBD5-FDCAB771961F}"/>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0" name="Header Placeholder 9">
            <a:extLst>
              <a:ext uri="{FF2B5EF4-FFF2-40B4-BE49-F238E27FC236}">
                <a16:creationId xmlns:a16="http://schemas.microsoft.com/office/drawing/2014/main" id="{D5002320-CA9F-4FF0-891C-F3EF2B010524}"/>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55261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
        <p:nvSpPr>
          <p:cNvPr id="7" name="Date Placeholder 6">
            <a:extLst>
              <a:ext uri="{FF2B5EF4-FFF2-40B4-BE49-F238E27FC236}">
                <a16:creationId xmlns:a16="http://schemas.microsoft.com/office/drawing/2014/main" id="{79EF32A2-D0E8-4BDC-9F64-072443CA8D8D}"/>
              </a:ext>
            </a:extLst>
          </p:cNvPr>
          <p:cNvSpPr>
            <a:spLocks noGrp="1"/>
          </p:cNvSpPr>
          <p:nvPr>
            <p:ph type="dt" idx="1"/>
          </p:nvPr>
        </p:nvSpPr>
        <p:spPr/>
        <p:txBody>
          <a:bodyPr/>
          <a:lstStyle/>
          <a:p>
            <a:r>
              <a:rPr lang="en-US" dirty="0"/>
              <a:t>06 High availability in Windows Server</a:t>
            </a:r>
          </a:p>
        </p:txBody>
      </p:sp>
      <p:sp>
        <p:nvSpPr>
          <p:cNvPr id="12" name="Slide Image Placeholder 11">
            <a:extLst>
              <a:ext uri="{FF2B5EF4-FFF2-40B4-BE49-F238E27FC236}">
                <a16:creationId xmlns:a16="http://schemas.microsoft.com/office/drawing/2014/main" id="{AD34D1A4-045F-4258-97BD-99952C8B541C}"/>
              </a:ext>
            </a:extLst>
          </p:cNvPr>
          <p:cNvSpPr>
            <a:spLocks noGrp="1" noRot="1" noChangeAspect="1"/>
          </p:cNvSpPr>
          <p:nvPr>
            <p:ph type="sldImg"/>
          </p:nvPr>
        </p:nvSpPr>
        <p:spPr>
          <a:xfrm>
            <a:off x="3810000" y="65088"/>
            <a:ext cx="2971800" cy="1671637"/>
          </a:xfrm>
        </p:spPr>
      </p:sp>
      <p:sp>
        <p:nvSpPr>
          <p:cNvPr id="13" name="Notes Placeholder 12">
            <a:extLst>
              <a:ext uri="{FF2B5EF4-FFF2-40B4-BE49-F238E27FC236}">
                <a16:creationId xmlns:a16="http://schemas.microsoft.com/office/drawing/2014/main" id="{71E18A33-4D30-42A5-963E-A156EBC71AE9}"/>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Most students will be familiar with the general idea of high availability, but clustering and its components might be new. It's important that they understand the components of a cluster configuration.</a:t>
            </a:r>
            <a:endParaRPr lang="en-US" dirty="0"/>
          </a:p>
        </p:txBody>
      </p:sp>
    </p:spTree>
    <p:extLst>
      <p:ext uri="{BB962C8B-B14F-4D97-AF65-F5344CB8AC3E}">
        <p14:creationId xmlns:p14="http://schemas.microsoft.com/office/powerpoint/2010/main" val="2671359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AB8232-CE3A-4364-B238-553D6692A925}" type="slidenum">
              <a:rPr lang="en-US"/>
              <a:pPr/>
              <a:t>7</a:t>
            </a:fld>
            <a:endParaRPr lang="en-US" dirty="0"/>
          </a:p>
        </p:txBody>
      </p:sp>
      <p:sp>
        <p:nvSpPr>
          <p:cNvPr id="8" name="Slide Image Placeholder 7">
            <a:extLst>
              <a:ext uri="{FF2B5EF4-FFF2-40B4-BE49-F238E27FC236}">
                <a16:creationId xmlns:a16="http://schemas.microsoft.com/office/drawing/2014/main" id="{945531F0-79F6-4AFD-9903-6E0A8CAA94A7}"/>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EED869CA-5604-42BA-A4CD-50C167409193}"/>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Most students will be familiar with the general idea of high availability. However, they might think that high availability means that systems are available 100 percent of the time, which isn't always possible. Discuss why you must calculate an acceptable amount of uptime when you define high availability. Point out that 99 percent uptime allows for approximately 3.5 days of downtime over a year.</a:t>
            </a:r>
          </a:p>
          <a:p>
            <a:endParaRPr lang="en-CA" sz="1000" b="0" i="0" kern="1200" baseline="0" dirty="0">
              <a:solidFill>
                <a:schemeClr val="tx1"/>
              </a:solidFill>
              <a:effectLst/>
              <a:latin typeface="Segoe UI" panose="020B0502040204020203" pitchFamily="34" charset="0"/>
              <a:ea typeface="+mn-ea"/>
              <a:cs typeface="+mn-cs"/>
            </a:endParaRPr>
          </a:p>
          <a:p>
            <a:r>
              <a:rPr lang="en-CA" sz="1000" b="0" i="0" kern="1200" baseline="0" dirty="0">
                <a:solidFill>
                  <a:schemeClr val="tx1"/>
                </a:solidFill>
                <a:effectLst/>
                <a:latin typeface="Segoe UI" panose="020B0502040204020203" pitchFamily="34" charset="0"/>
                <a:ea typeface="+mn-ea"/>
                <a:cs typeface="+mn-cs"/>
              </a:rPr>
              <a:t>Point out that high availability is expensive. The move from 99.99 percent uptime, which is 52.96 minutes of downtime per period, to 99.999 percent uptime, which is 5.296 minutes of downtime per period, can be outside of the budget for some organizations.</a:t>
            </a:r>
          </a:p>
          <a:p>
            <a:endParaRPr lang="en-US" dirty="0"/>
          </a:p>
        </p:txBody>
      </p:sp>
      <p:sp>
        <p:nvSpPr>
          <p:cNvPr id="10" name="Date Placeholder 9">
            <a:extLst>
              <a:ext uri="{FF2B5EF4-FFF2-40B4-BE49-F238E27FC236}">
                <a16:creationId xmlns:a16="http://schemas.microsoft.com/office/drawing/2014/main" id="{00F030D4-6610-42CA-8A03-ABD9850B0D37}"/>
              </a:ext>
            </a:extLst>
          </p:cNvPr>
          <p:cNvSpPr>
            <a:spLocks noGrp="1"/>
          </p:cNvSpPr>
          <p:nvPr>
            <p:ph type="dt" idx="1"/>
          </p:nvPr>
        </p:nvSpPr>
        <p:spPr/>
        <p:txBody>
          <a:bodyPr/>
          <a:lstStyle/>
          <a:p>
            <a:r>
              <a:rPr lang="en-US" dirty="0"/>
              <a:t>06 High availability in Windows Server</a:t>
            </a:r>
          </a:p>
        </p:txBody>
      </p:sp>
      <p:sp>
        <p:nvSpPr>
          <p:cNvPr id="11" name="Footer Placeholder 10">
            <a:extLst>
              <a:ext uri="{FF2B5EF4-FFF2-40B4-BE49-F238E27FC236}">
                <a16:creationId xmlns:a16="http://schemas.microsoft.com/office/drawing/2014/main" id="{F83AA897-5963-4889-B476-16FA6A5F69FD}"/>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a:extLst>
              <a:ext uri="{FF2B5EF4-FFF2-40B4-BE49-F238E27FC236}">
                <a16:creationId xmlns:a16="http://schemas.microsoft.com/office/drawing/2014/main" id="{7664F03C-5758-416E-B789-C7EA940364B4}"/>
              </a:ext>
            </a:extLst>
          </p:cNvPr>
          <p:cNvSpPr>
            <a:spLocks noGrp="1"/>
          </p:cNvSpPr>
          <p:nvPr>
            <p:ph type="hdr" sz="quarter"/>
          </p:nvPr>
        </p:nvSpPr>
        <p:spPr/>
        <p:txBody>
          <a:bodyPr/>
          <a:lstStyle/>
          <a:p>
            <a:r>
              <a:rPr lang="en-US" dirty="0"/>
              <a:t>WS-011T Windows Server 2019 Administration</a:t>
            </a:r>
          </a:p>
        </p:txBody>
      </p:sp>
    </p:spTree>
    <p:extLst>
      <p:ext uri="{BB962C8B-B14F-4D97-AF65-F5344CB8AC3E}">
        <p14:creationId xmlns:p14="http://schemas.microsoft.com/office/powerpoint/2010/main" val="1510096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
        <p:nvSpPr>
          <p:cNvPr id="7" name="Date Placeholder 6">
            <a:extLst>
              <a:ext uri="{FF2B5EF4-FFF2-40B4-BE49-F238E27FC236}">
                <a16:creationId xmlns:a16="http://schemas.microsoft.com/office/drawing/2014/main" id="{FFE2C5E9-C72F-49AA-9450-E3D37FE185A0}"/>
              </a:ext>
            </a:extLst>
          </p:cNvPr>
          <p:cNvSpPr>
            <a:spLocks noGrp="1"/>
          </p:cNvSpPr>
          <p:nvPr>
            <p:ph type="dt" idx="1"/>
          </p:nvPr>
        </p:nvSpPr>
        <p:spPr/>
        <p:txBody>
          <a:bodyPr/>
          <a:lstStyle/>
          <a:p>
            <a:r>
              <a:rPr lang="en-US" dirty="0"/>
              <a:t>06 High availability in Windows Server</a:t>
            </a:r>
          </a:p>
        </p:txBody>
      </p:sp>
      <p:sp>
        <p:nvSpPr>
          <p:cNvPr id="12" name="Slide Image Placeholder 11">
            <a:extLst>
              <a:ext uri="{FF2B5EF4-FFF2-40B4-BE49-F238E27FC236}">
                <a16:creationId xmlns:a16="http://schemas.microsoft.com/office/drawing/2014/main" id="{4B643D78-28A3-4654-BF1C-25C1E98ADAC9}"/>
              </a:ext>
            </a:extLst>
          </p:cNvPr>
          <p:cNvSpPr>
            <a:spLocks noGrp="1" noRot="1" noChangeAspect="1"/>
          </p:cNvSpPr>
          <p:nvPr>
            <p:ph type="sldImg"/>
          </p:nvPr>
        </p:nvSpPr>
        <p:spPr>
          <a:xfrm>
            <a:off x="3810000" y="65088"/>
            <a:ext cx="2971800" cy="1671637"/>
          </a:xfrm>
        </p:spPr>
      </p:sp>
      <p:sp>
        <p:nvSpPr>
          <p:cNvPr id="13" name="Notes Placeholder 12">
            <a:extLst>
              <a:ext uri="{FF2B5EF4-FFF2-40B4-BE49-F238E27FC236}">
                <a16:creationId xmlns:a16="http://schemas.microsoft.com/office/drawing/2014/main" id="{9E48DEAD-DCC1-4A6E-B487-57E1B48CF85A}"/>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Review the terms on the slide with students while they review the definitions in their Student Guide. Review those terms that are unfamiliar to the students.</a:t>
            </a:r>
            <a:endParaRPr lang="en-US" dirty="0"/>
          </a:p>
        </p:txBody>
      </p:sp>
    </p:spTree>
    <p:extLst>
      <p:ext uri="{BB962C8B-B14F-4D97-AF65-F5344CB8AC3E}">
        <p14:creationId xmlns:p14="http://schemas.microsoft.com/office/powerpoint/2010/main" val="2437798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US" dirty="0"/>
              <a:t>WS-011T Windows Server 2019 Administration</a:t>
            </a:r>
          </a:p>
        </p:txBody>
      </p:sp>
      <p:sp>
        <p:nvSpPr>
          <p:cNvPr id="5" name="Footer Placeholder 4"/>
          <p:cNvSpPr>
            <a:spLocks noGrp="1"/>
          </p:cNvSpPr>
          <p:nvPr>
            <p:ph type="ftr" sz="quarter" idx="4"/>
          </p:nvPr>
        </p:nvSpPr>
        <p:spPr/>
        <p:txBody>
          <a:bodyPr/>
          <a:lstStyle/>
          <a:p>
            <a:r>
              <a:rPr lang="en-US" dirty="0"/>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
        <p:nvSpPr>
          <p:cNvPr id="7" name="Date Placeholder 6">
            <a:extLst>
              <a:ext uri="{FF2B5EF4-FFF2-40B4-BE49-F238E27FC236}">
                <a16:creationId xmlns:a16="http://schemas.microsoft.com/office/drawing/2014/main" id="{99BDDF2A-A019-4ACD-97AD-9D07A78E3667}"/>
              </a:ext>
            </a:extLst>
          </p:cNvPr>
          <p:cNvSpPr>
            <a:spLocks noGrp="1"/>
          </p:cNvSpPr>
          <p:nvPr>
            <p:ph type="dt" idx="1"/>
          </p:nvPr>
        </p:nvSpPr>
        <p:spPr/>
        <p:txBody>
          <a:bodyPr/>
          <a:lstStyle/>
          <a:p>
            <a:r>
              <a:rPr lang="en-US" dirty="0"/>
              <a:t>06 High availability in Windows Server</a:t>
            </a:r>
          </a:p>
        </p:txBody>
      </p:sp>
      <p:sp>
        <p:nvSpPr>
          <p:cNvPr id="12" name="Slide Image Placeholder 11">
            <a:extLst>
              <a:ext uri="{FF2B5EF4-FFF2-40B4-BE49-F238E27FC236}">
                <a16:creationId xmlns:a16="http://schemas.microsoft.com/office/drawing/2014/main" id="{491917A8-F532-4E0C-9055-F6A9166EC403}"/>
              </a:ext>
            </a:extLst>
          </p:cNvPr>
          <p:cNvSpPr>
            <a:spLocks noGrp="1" noRot="1" noChangeAspect="1"/>
          </p:cNvSpPr>
          <p:nvPr>
            <p:ph type="sldImg"/>
          </p:nvPr>
        </p:nvSpPr>
        <p:spPr>
          <a:xfrm>
            <a:off x="3810000" y="65088"/>
            <a:ext cx="2971800" cy="1671637"/>
          </a:xfrm>
        </p:spPr>
      </p:sp>
      <p:sp>
        <p:nvSpPr>
          <p:cNvPr id="13" name="Notes Placeholder 12">
            <a:extLst>
              <a:ext uri="{FF2B5EF4-FFF2-40B4-BE49-F238E27FC236}">
                <a16:creationId xmlns:a16="http://schemas.microsoft.com/office/drawing/2014/main" id="{35657EC9-D502-435D-A334-C3A4D7298DFF}"/>
              </a:ext>
            </a:extLst>
          </p:cNvPr>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Describe each failover clustering component. Spend some time describing cluster networks. Lesson 2, "Creating and Configuring failover clusters," presents more information about cluster storage and networks.</a:t>
            </a:r>
            <a:endParaRPr lang="en-US" dirty="0"/>
          </a:p>
        </p:txBody>
      </p:sp>
    </p:spTree>
    <p:extLst>
      <p:ext uri="{BB962C8B-B14F-4D97-AF65-F5344CB8AC3E}">
        <p14:creationId xmlns:p14="http://schemas.microsoft.com/office/powerpoint/2010/main" val="621898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Azure-013">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45B90F-ED15-44D3-96B2-5A10DBE549C7}"/>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013 course title</a:t>
            </a:r>
          </a:p>
        </p:txBody>
      </p:sp>
      <p:pic>
        <p:nvPicPr>
          <p:cNvPr id="5" name="Picture 4">
            <a:extLst>
              <a:ext uri="{FF2B5EF4-FFF2-40B4-BE49-F238E27FC236}">
                <a16:creationId xmlns:a16="http://schemas.microsoft.com/office/drawing/2014/main" id="{B0419340-DB0C-B34E-84FE-2AA1A19A58C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6" name="Text Box 3">
            <a:extLst>
              <a:ext uri="{FF2B5EF4-FFF2-40B4-BE49-F238E27FC236}">
                <a16:creationId xmlns:a16="http://schemas.microsoft.com/office/drawing/2014/main" id="{7655F3DD-5E48-45CA-8835-7C62F6A54A7B}"/>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829B3EE3-78C9-42D1-8CA3-0D7AA40D20A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8" name="Text Box 3">
            <a:extLst>
              <a:ext uri="{FF2B5EF4-FFF2-40B4-BE49-F238E27FC236}">
                <a16:creationId xmlns:a16="http://schemas.microsoft.com/office/drawing/2014/main" id="{D5C9C0CA-5412-444C-AB27-254242F3678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B4F44138-DA16-438A-A9CC-A0DA568A578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1" name="Text Box 3">
            <a:extLst>
              <a:ext uri="{FF2B5EF4-FFF2-40B4-BE49-F238E27FC236}">
                <a16:creationId xmlns:a16="http://schemas.microsoft.com/office/drawing/2014/main" id="{F95D034C-1400-44EE-9EE8-916E4B937225}"/>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1087E75-CE0A-44D2-88D7-501C474506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F0436F2F-8073-42D9-8476-6182D40216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4" name="Text Box 3">
            <a:extLst>
              <a:ext uri="{FF2B5EF4-FFF2-40B4-BE49-F238E27FC236}">
                <a16:creationId xmlns:a16="http://schemas.microsoft.com/office/drawing/2014/main" id="{EDF3A509-A6D2-464E-93B2-B7FE5F7C6615}"/>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D9F65C13-9517-46D7-B172-E7B0C864FF0B}"/>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405933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aphic with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976283"/>
            <a:ext cx="11544299" cy="4568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743D4475-E0D7-41E4-87CD-97BEDF3BBC5D}"/>
              </a:ext>
            </a:extLst>
          </p:cNvPr>
          <p:cNvSpPr>
            <a:spLocks noGrp="1"/>
          </p:cNvSpPr>
          <p:nvPr>
            <p:ph type="body" sz="quarter" idx="11"/>
          </p:nvPr>
        </p:nvSpPr>
        <p:spPr>
          <a:xfrm>
            <a:off x="464566" y="1143053"/>
            <a:ext cx="11530584" cy="676275"/>
          </a:xfrm>
        </p:spPr>
        <p:txBody>
          <a:bodyPr anchor="b" anchorCtr="0"/>
          <a:lstStyle>
            <a:lvl1pPr>
              <a:defRPr/>
            </a:lvl1pPr>
          </a:lstStyle>
          <a:p>
            <a:pPr lvl="0"/>
            <a:r>
              <a:rPr lang="en-US"/>
              <a:t>Click to edit Master text styles</a:t>
            </a:r>
          </a:p>
        </p:txBody>
      </p:sp>
    </p:spTree>
    <p:extLst>
      <p:ext uri="{BB962C8B-B14F-4D97-AF65-F5344CB8AC3E}">
        <p14:creationId xmlns:p14="http://schemas.microsoft.com/office/powerpoint/2010/main" val="411139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B30524-C680-401C-BFC1-D633D7036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6E419-2F34-4B90-A5D3-AF6BBBEA5788}"/>
              </a:ext>
            </a:extLst>
          </p:cNvPr>
          <p:cNvSpPr>
            <a:spLocks noGrp="1"/>
          </p:cNvSpPr>
          <p:nvPr>
            <p:ph idx="1" hasCustomPrompt="1"/>
          </p:nvPr>
        </p:nvSpPr>
        <p:spPr>
          <a:xfrm>
            <a:off x="465138" y="1463039"/>
            <a:ext cx="11458194" cy="5082224"/>
          </a:xfrm>
          <a:prstGeom prst="rect">
            <a:avLst/>
          </a:prstGeom>
        </p:spPr>
        <p:txBody>
          <a:bodyPr lIns="0">
            <a:noAutofit/>
          </a:bodyPr>
          <a:lstStyle>
            <a:lvl1pPr marL="344488" indent="-344488">
              <a:spcBef>
                <a:spcPts val="600"/>
              </a:spcBef>
              <a:spcAft>
                <a:spcPts val="0"/>
              </a:spcAft>
              <a:buSzPct val="100000"/>
              <a:buFont typeface="+mj-lt"/>
              <a:buAutoNum type="arabicPeriod"/>
              <a:defRPr sz="2000" b="0">
                <a:latin typeface="+mn-lt"/>
              </a:defRPr>
            </a:lvl1pPr>
            <a:lvl2pPr marL="625475" indent="-280988">
              <a:spcBef>
                <a:spcPts val="600"/>
              </a:spcBef>
              <a:spcAft>
                <a:spcPts val="0"/>
              </a:spcAft>
              <a:buFont typeface="Arial" panose="020B0604020202020204" pitchFamily="34" charset="0"/>
              <a:buChar char="•"/>
              <a:defRPr sz="2000" b="0">
                <a:latin typeface="+mn-lt"/>
              </a:defRPr>
            </a:lvl2pPr>
            <a:lvl3pPr marL="850392" indent="-283464">
              <a:spcBef>
                <a:spcPts val="600"/>
              </a:spcBef>
              <a:spcAft>
                <a:spcPts val="0"/>
              </a:spcAft>
              <a:buFont typeface="+mj-lt"/>
              <a:buAutoNum type="alphaLcParenR"/>
              <a:tabLst/>
              <a:defRPr sz="2000" b="0">
                <a:solidFill>
                  <a:schemeClr val="tx1"/>
                </a:solidFill>
                <a:latin typeface="+mn-lt"/>
              </a:defRPr>
            </a:lvl3pPr>
            <a:lvl4pPr marL="1204913" indent="-282575">
              <a:spcBef>
                <a:spcPts val="600"/>
              </a:spcBef>
              <a:spcAft>
                <a:spcPts val="0"/>
              </a:spcAft>
              <a:buFont typeface="+mj-lt"/>
              <a:buAutoNum type="romanLcPeriod"/>
              <a:defRPr sz="2000" b="0">
                <a:latin typeface="+mn-lt"/>
              </a:defRPr>
            </a:lvl4pPr>
            <a:lvl5pPr marL="1538288" indent="-282575">
              <a:spcBef>
                <a:spcPts val="600"/>
              </a:spcBef>
              <a:spcAft>
                <a:spcPts val="600"/>
              </a:spcAft>
              <a:buFont typeface="Arial" panose="020B0604020202020204" pitchFamily="34" charset="0"/>
              <a:buChar char="•"/>
              <a:defRPr sz="2000" b="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3261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A0FD4-3BB4-448E-830D-BD6A75E8F3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339395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438520017"/>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ice-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2DC05-50FE-42A0-BF80-CFD247C0FE6C}"/>
              </a:ext>
            </a:extLst>
          </p:cNvPr>
          <p:cNvSpPr>
            <a:spLocks noGrp="1"/>
          </p:cNvSpPr>
          <p:nvPr>
            <p:ph type="title"/>
          </p:nvPr>
        </p:nvSpPr>
        <p:spPr/>
        <p:txBody>
          <a:bodyPr/>
          <a:lstStyle/>
          <a:p>
            <a:r>
              <a:rPr lang="en-US"/>
              <a:t>Click to edit Master title style</a:t>
            </a:r>
          </a:p>
        </p:txBody>
      </p:sp>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3479645"/>
          </a:xfrm>
          <a:prstGeom prst="rect">
            <a:avLst/>
          </a:prstGeom>
        </p:spPr>
        <p:txBody>
          <a:bodyPr lIns="0" tIns="0" rIns="0" bIns="0"/>
          <a:lstStyle>
            <a:lvl1pPr marL="285750" marR="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sz="16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marL="285750" marR="0" lvl="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a:pP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p:txBody>
      </p:sp>
      <p:pic>
        <p:nvPicPr>
          <p:cNvPr id="10" name="Picture 9">
            <a:extLst>
              <a:ext uri="{FF2B5EF4-FFF2-40B4-BE49-F238E27FC236}">
                <a16:creationId xmlns:a16="http://schemas.microsoft.com/office/drawing/2014/main" id="{7BFF3ED5-1EFC-4662-9FC4-2BE44CD0A0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13" name="Picture Placeholder 2">
            <a:extLst>
              <a:ext uri="{FF2B5EF4-FFF2-40B4-BE49-F238E27FC236}">
                <a16:creationId xmlns:a16="http://schemas.microsoft.com/office/drawing/2014/main" id="{6CEE176E-C87C-42FB-A110-8291708E692E}"/>
              </a:ext>
            </a:extLst>
          </p:cNvPr>
          <p:cNvSpPr>
            <a:spLocks noGrp="1"/>
          </p:cNvSpPr>
          <p:nvPr>
            <p:ph type="pic" sz="quarter" idx="13"/>
          </p:nvPr>
        </p:nvSpPr>
        <p:spPr>
          <a:xfrm>
            <a:off x="6485449" y="1575303"/>
            <a:ext cx="5951026" cy="4418091"/>
          </a:xfrm>
        </p:spPr>
        <p:txBody>
          <a:bodyPr/>
          <a:lstStyle/>
          <a:p>
            <a:r>
              <a:rPr lang="en-US" dirty="0"/>
              <a:t>Click icon to add picture</a:t>
            </a:r>
          </a:p>
        </p:txBody>
      </p:sp>
      <p:pic>
        <p:nvPicPr>
          <p:cNvPr id="8" name="Picture 7">
            <a:extLst>
              <a:ext uri="{FF2B5EF4-FFF2-40B4-BE49-F238E27FC236}">
                <a16:creationId xmlns:a16="http://schemas.microsoft.com/office/drawing/2014/main" id="{757FCBCA-644B-4D9F-B563-73B84EA1277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pic>
        <p:nvPicPr>
          <p:cNvPr id="9" name="Picture 8">
            <a:extLst>
              <a:ext uri="{FF2B5EF4-FFF2-40B4-BE49-F238E27FC236}">
                <a16:creationId xmlns:a16="http://schemas.microsoft.com/office/drawing/2014/main" id="{7D8676DE-CF22-4520-B569-07796045F3D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Tree>
    <p:extLst>
      <p:ext uri="{BB962C8B-B14F-4D97-AF65-F5344CB8AC3E}">
        <p14:creationId xmlns:p14="http://schemas.microsoft.com/office/powerpoint/2010/main" val="1004037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06045-E4F4-45B2-97AD-117C2A487136}"/>
              </a:ext>
            </a:extLst>
          </p:cNvPr>
          <p:cNvSpPr>
            <a:spLocks noGrp="1"/>
          </p:cNvSpPr>
          <p:nvPr>
            <p:ph type="title"/>
          </p:nvPr>
        </p:nvSpPr>
        <p:spPr/>
        <p:txBody>
          <a:bodyPr/>
          <a:lstStyle/>
          <a:p>
            <a:r>
              <a:rPr lang="en-US"/>
              <a:t>Click to edit Master title style</a:t>
            </a:r>
            <a:endParaRPr lang="en-US" dirty="0"/>
          </a:p>
        </p:txBody>
      </p:sp>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4" name="Picture Placeholder 3">
            <a:extLst>
              <a:ext uri="{FF2B5EF4-FFF2-40B4-BE49-F238E27FC236}">
                <a16:creationId xmlns:a16="http://schemas.microsoft.com/office/drawing/2014/main" id="{A3F5ADCC-1FD4-471C-A98A-48A6B1ABFEB3}"/>
              </a:ext>
            </a:extLst>
          </p:cNvPr>
          <p:cNvSpPr>
            <a:spLocks noGrp="1"/>
          </p:cNvSpPr>
          <p:nvPr>
            <p:ph type="pic" sz="quarter" idx="13"/>
          </p:nvPr>
        </p:nvSpPr>
        <p:spPr>
          <a:xfrm>
            <a:off x="2344848" y="1629625"/>
            <a:ext cx="7831247" cy="4427143"/>
          </a:xfrm>
        </p:spPr>
        <p:txBody>
          <a:bodyPr/>
          <a:lstStyle/>
          <a:p>
            <a:r>
              <a:rPr lang="en-US" dirty="0"/>
              <a:t>Click icon to add picture</a:t>
            </a:r>
          </a:p>
        </p:txBody>
      </p:sp>
    </p:spTree>
    <p:extLst>
      <p:ext uri="{BB962C8B-B14F-4D97-AF65-F5344CB8AC3E}">
        <p14:creationId xmlns:p14="http://schemas.microsoft.com/office/powerpoint/2010/main" val="3364433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A9392-0291-4635-BCC5-4AA7A00B1B59}"/>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65138" y="1727200"/>
            <a:ext cx="11533187" cy="4634545"/>
          </a:xfrm>
          <a:prstGeom prst="rect">
            <a:avLst/>
          </a:prstGeom>
        </p:spPr>
        <p:txBody>
          <a:bodyPr anchor="ctr" anchorCtr="0"/>
          <a:lstStyle>
            <a:lvl1pPr algn="ctr">
              <a:defRPr/>
            </a:lvl1pPr>
          </a:lstStyle>
          <a:p>
            <a:r>
              <a:rPr lang="en-US" dirty="0"/>
              <a:t>Click icon to add table</a:t>
            </a:r>
          </a:p>
        </p:txBody>
      </p:sp>
    </p:spTree>
    <p:extLst>
      <p:ext uri="{BB962C8B-B14F-4D97-AF65-F5344CB8AC3E}">
        <p14:creationId xmlns:p14="http://schemas.microsoft.com/office/powerpoint/2010/main" val="3288236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de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9D0251-787E-4A07-8CDF-B4E2A40DD838}"/>
              </a:ext>
            </a:extLst>
          </p:cNvPr>
          <p:cNvSpPr>
            <a:spLocks noGrp="1"/>
          </p:cNvSpPr>
          <p:nvPr>
            <p:ph type="title"/>
          </p:nvPr>
        </p:nvSpPr>
        <p:spPr/>
        <p:txBody>
          <a:bodyPr/>
          <a:lstStyle/>
          <a:p>
            <a:r>
              <a:rPr lang="en-US"/>
              <a:t>Click to edit Master title style</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465943"/>
            <a:ext cx="11533187" cy="5239657"/>
          </a:xfrm>
          <a:prstGeom prst="rect">
            <a:avLst/>
          </a:prstGeom>
        </p:spPr>
        <p:txBody>
          <a:bodyPr wrap="square" lIns="0" tIns="0" rIns="0" bIns="0">
            <a:noAutofit/>
          </a:bodyPr>
          <a:lstStyle>
            <a:lvl1pPr marL="0" marR="0" indent="0" algn="l" defTabSz="932742" rtl="0" eaLnBrk="1" fontAlgn="auto" latinLnBrk="0" hangingPunct="1">
              <a:lnSpc>
                <a:spcPts val="2400"/>
              </a:lnSpc>
              <a:spcBef>
                <a:spcPts val="0"/>
              </a:spcBef>
              <a:spcAft>
                <a:spcPts val="0"/>
              </a:spcAft>
              <a:buClrTx/>
              <a:buSzPct val="90000"/>
              <a:buFont typeface="Arial" panose="020B0604020202020204" pitchFamily="34" charset="0"/>
              <a:buNone/>
              <a:tabLst/>
              <a:defRPr lang="en-US" sz="2000" kern="1200" spc="0" baseline="0" dirty="0">
                <a:solidFill>
                  <a:srgbClr val="000000"/>
                </a:solidFill>
                <a:latin typeface="Consolas" panose="020B0609020204030204" pitchFamily="49" charset="0"/>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Use Consolas 20 for software code</a:t>
            </a:r>
          </a:p>
        </p:txBody>
      </p:sp>
    </p:spTree>
    <p:extLst>
      <p:ext uri="{BB962C8B-B14F-4D97-AF65-F5344CB8AC3E}">
        <p14:creationId xmlns:p14="http://schemas.microsoft.com/office/powerpoint/2010/main" val="3915755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9AEE4860-AD73-4C7D-A755-ED7432518F3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481E64BA-06B8-4475-8F96-96E0C48D95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128737522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2">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1108138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zure-01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012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8" name="Text Box 3">
            <a:extLst>
              <a:ext uri="{FF2B5EF4-FFF2-40B4-BE49-F238E27FC236}">
                <a16:creationId xmlns:a16="http://schemas.microsoft.com/office/drawing/2014/main" id="{9C627131-3DE4-4E24-A152-EED0E982ECF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25024789-0E06-4268-80E3-1F4193E7B22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9" name="Text Box 3">
            <a:extLst>
              <a:ext uri="{FF2B5EF4-FFF2-40B4-BE49-F238E27FC236}">
                <a16:creationId xmlns:a16="http://schemas.microsoft.com/office/drawing/2014/main" id="{D28E39E6-E8C2-4D29-B5D2-11F4425F3A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283D2415-483E-422D-8548-17BD5E31F11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1" name="Text Box 3">
            <a:extLst>
              <a:ext uri="{FF2B5EF4-FFF2-40B4-BE49-F238E27FC236}">
                <a16:creationId xmlns:a16="http://schemas.microsoft.com/office/drawing/2014/main" id="{10929304-BB7F-4DC1-BFCC-35A12EDFA72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1D546C01-505C-41AE-BD5E-D0BF4FF4E13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AD9DB2C8-48E5-4B2B-B700-B6D84DB454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4" name="Text Box 3">
            <a:extLst>
              <a:ext uri="{FF2B5EF4-FFF2-40B4-BE49-F238E27FC236}">
                <a16:creationId xmlns:a16="http://schemas.microsoft.com/office/drawing/2014/main" id="{45A9CB4B-F45A-4A28-838A-DBBECF2173C8}"/>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07D0DEF6-62A1-46D5-B558-FEEE94DC18F0}"/>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1310196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099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earn slide2">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Online </a:t>
            </a:r>
            <a:r>
              <a:rPr lang="en-US" sz="3200" dirty="0">
                <a:solidFill>
                  <a:srgbClr val="FFFFFF"/>
                </a:solidFill>
                <a:latin typeface="+mj-lt"/>
              </a:rPr>
              <a:t>r</a:t>
            </a: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ole-based training resources:</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Placeholder 3">
            <a:extLst>
              <a:ext uri="{FF2B5EF4-FFF2-40B4-BE49-F238E27FC236}">
                <a16:creationId xmlns:a16="http://schemas.microsoft.com/office/drawing/2014/main" id="{1991CD3E-7311-4725-9A40-AE87C07BA93C}"/>
              </a:ext>
            </a:extLst>
          </p:cNvPr>
          <p:cNvSpPr>
            <a:spLocks noGrp="1"/>
          </p:cNvSpPr>
          <p:nvPr>
            <p:ph type="body" sz="quarter" idx="10" hasCustomPrompt="1"/>
          </p:nvPr>
        </p:nvSpPr>
        <p:spPr>
          <a:xfrm>
            <a:off x="463277" y="2531609"/>
            <a:ext cx="9144273" cy="492443"/>
          </a:xfrm>
          <a:prstGeom prst="rect">
            <a:avLst/>
          </a:prstGeom>
          <a:ln>
            <a:noFill/>
          </a:ln>
        </p:spPr>
        <p:txBody>
          <a:bodyPr tIns="0">
            <a:noAutofit/>
          </a:bodyPr>
          <a:lstStyle>
            <a:lvl1pPr>
              <a:spcAft>
                <a:spcPts val="1300"/>
              </a:spcAft>
              <a:defRPr sz="2600" u="sng">
                <a:solidFill>
                  <a:schemeClr val="bg1"/>
                </a:solidFill>
              </a:defRPr>
            </a:lvl1pPr>
          </a:lstStyle>
          <a:p>
            <a:pPr lvl="0"/>
            <a:r>
              <a:rPr lang="en-US" dirty="0"/>
              <a:t>Microsoft Learn</a:t>
            </a:r>
          </a:p>
        </p:txBody>
      </p:sp>
      <p:sp>
        <p:nvSpPr>
          <p:cNvPr id="8" name="Text Box 3">
            <a:extLst>
              <a:ext uri="{FF2B5EF4-FFF2-40B4-BE49-F238E27FC236}">
                <a16:creationId xmlns:a16="http://schemas.microsoft.com/office/drawing/2014/main" id="{79E4E147-80C4-4A80-A500-74FA9F61E94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99FD09D6-4787-4A41-AD33-C373174B3C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1" name="Text Box 3">
            <a:extLst>
              <a:ext uri="{FF2B5EF4-FFF2-40B4-BE49-F238E27FC236}">
                <a16:creationId xmlns:a16="http://schemas.microsoft.com/office/drawing/2014/main" id="{ADE7F275-183F-4E75-902B-8B9D51A880E1}"/>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2745BAB7-45D5-4009-8701-7FAD95E619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349301685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hank you (black)">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146872909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WinServer-01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Windows Server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8" name="Text Box 3">
            <a:extLst>
              <a:ext uri="{FF2B5EF4-FFF2-40B4-BE49-F238E27FC236}">
                <a16:creationId xmlns:a16="http://schemas.microsoft.com/office/drawing/2014/main" id="{6BF751A1-0AD9-4D80-84D9-EF5691D865E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081236A8-6AD7-4D4D-B0D4-30817D29083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1" name="Text Box 3">
            <a:extLst>
              <a:ext uri="{FF2B5EF4-FFF2-40B4-BE49-F238E27FC236}">
                <a16:creationId xmlns:a16="http://schemas.microsoft.com/office/drawing/2014/main" id="{198A2913-D312-427C-8512-F099AE68EB9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DB9299E-F3D4-40A2-A052-A1C76EF345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40838B44-2EA0-4B5D-9C00-5C8E955348D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4" name="Text Box 3">
            <a:extLst>
              <a:ext uri="{FF2B5EF4-FFF2-40B4-BE49-F238E27FC236}">
                <a16:creationId xmlns:a16="http://schemas.microsoft.com/office/drawing/2014/main" id="{12986DF9-FBF9-4DF3-9597-007209F6C02D}"/>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325055E8-E858-40B6-8074-45DD4DBAA97A}"/>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220860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 or Lab-Az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hasCustomPrompt="1"/>
          </p:nvPr>
        </p:nvSpPr>
        <p:spPr>
          <a:xfrm>
            <a:off x="438912" y="2587752"/>
            <a:ext cx="5541264" cy="1828800"/>
          </a:xfrm>
        </p:spPr>
        <p:txBody>
          <a:bodyPr bIns="182880" anchor="b"/>
          <a:lstStyle>
            <a:lvl1pPr algn="l">
              <a:defRPr sz="4800"/>
            </a:lvl1pPr>
          </a:lstStyle>
          <a:p>
            <a:r>
              <a:rPr lang="en-US" dirty="0"/>
              <a:t>Azure demo or lab title</a:t>
            </a:r>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58D54442-7DBE-4A95-B28B-39529FBF28FA}"/>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D9670E92-63D0-4B20-BC8E-7273EB4C350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9" name="Rectangle 8">
            <a:extLst>
              <a:ext uri="{FF2B5EF4-FFF2-40B4-BE49-F238E27FC236}">
                <a16:creationId xmlns:a16="http://schemas.microsoft.com/office/drawing/2014/main" id="{E647F024-1E26-49D0-A2E5-9F550FDD1E2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D2103CE6-712D-49E9-AACB-AF205F846C7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2" name="Rectangle 11">
            <a:extLst>
              <a:ext uri="{FF2B5EF4-FFF2-40B4-BE49-F238E27FC236}">
                <a16:creationId xmlns:a16="http://schemas.microsoft.com/office/drawing/2014/main" id="{135F7110-66A7-4036-AA57-0246F2BAE134}"/>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7429038F-0EFA-45C6-8FF2-2F1891A61C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1" name="Rectangle 10">
            <a:extLst>
              <a:ext uri="{FF2B5EF4-FFF2-40B4-BE49-F238E27FC236}">
                <a16:creationId xmlns:a16="http://schemas.microsoft.com/office/drawing/2014/main" id="{2D83DA14-FEF2-4675-B790-C2F5C807BF0C}"/>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398458F7-A491-480C-8B02-59BBB94E570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1033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emo or Lab-Az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B8582C88-31EB-4DD0-BDC3-43522EF0846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01DC6359-E7A3-4726-B1B1-41114096397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9" name="Rectangle 8">
            <a:extLst>
              <a:ext uri="{FF2B5EF4-FFF2-40B4-BE49-F238E27FC236}">
                <a16:creationId xmlns:a16="http://schemas.microsoft.com/office/drawing/2014/main" id="{EA1E6980-76F5-4073-93D9-8E745B5F92E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FB92FFF5-FE5E-4B80-8352-F7805E195AB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2" name="Rectangle 11">
            <a:extLst>
              <a:ext uri="{FF2B5EF4-FFF2-40B4-BE49-F238E27FC236}">
                <a16:creationId xmlns:a16="http://schemas.microsoft.com/office/drawing/2014/main" id="{024CB5C4-9E89-4AD8-BE0D-3286AA8B989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9B64D032-91EF-4E47-8D12-7331EA8CCA5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1" name="Rectangle 10">
            <a:extLst>
              <a:ext uri="{FF2B5EF4-FFF2-40B4-BE49-F238E27FC236}">
                <a16:creationId xmlns:a16="http://schemas.microsoft.com/office/drawing/2014/main" id="{C2E3A58C-0FAE-4F24-9AB0-5DF6B35394BD}"/>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7CBF199F-501E-43CA-8F81-3E741192F4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420226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or Lab-Windows Ser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9FBA8485-8630-4D49-98D3-F9656DC9FAE3}"/>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F022BC01-06A1-497E-84CC-83D1018581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9" name="Rectangle 8">
            <a:extLst>
              <a:ext uri="{FF2B5EF4-FFF2-40B4-BE49-F238E27FC236}">
                <a16:creationId xmlns:a16="http://schemas.microsoft.com/office/drawing/2014/main" id="{00519AF0-FB99-4915-A8B1-63B2646B0C27}"/>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7D42FF6A-B330-40A5-83FC-5F6483762B09}"/>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2" name="Rectangle 11">
            <a:extLst>
              <a:ext uri="{FF2B5EF4-FFF2-40B4-BE49-F238E27FC236}">
                <a16:creationId xmlns:a16="http://schemas.microsoft.com/office/drawing/2014/main" id="{C81FE774-7C41-4E55-8102-696B1B313515}"/>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C12641E5-4326-412C-BA17-E7DDF930119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1" name="Rectangle 10">
            <a:extLst>
              <a:ext uri="{FF2B5EF4-FFF2-40B4-BE49-F238E27FC236}">
                <a16:creationId xmlns:a16="http://schemas.microsoft.com/office/drawing/2014/main" id="{C13AD4A0-3D59-430B-A8DA-183912EA0D70}"/>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544A4C1E-66E3-454A-AF03-19C4304C4136}"/>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Tree>
    <p:extLst>
      <p:ext uri="{BB962C8B-B14F-4D97-AF65-F5344CB8AC3E}">
        <p14:creationId xmlns:p14="http://schemas.microsoft.com/office/powerpoint/2010/main" val="28990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or Lab-Windows Ser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13C211B0-A483-4A03-B703-2DA6302F2737}"/>
              </a:ext>
            </a:extLst>
          </p:cNvPr>
          <p:cNvGrpSpPr/>
          <p:nvPr/>
        </p:nvGrpSpPr>
        <p:grpSpPr>
          <a:xfrm>
            <a:off x="6202018" y="0"/>
            <a:ext cx="6234457" cy="6994525"/>
            <a:chOff x="6202018" y="0"/>
            <a:chExt cx="6234457" cy="6994525"/>
          </a:xfrm>
        </p:grpSpPr>
        <p:sp>
          <p:nvSpPr>
            <p:cNvPr id="8" name="Rectangle 7">
              <a:extLst>
                <a:ext uri="{FF2B5EF4-FFF2-40B4-BE49-F238E27FC236}">
                  <a16:creationId xmlns:a16="http://schemas.microsoft.com/office/drawing/2014/main" id="{54BCE02B-2C42-4420-903C-4103F95E16FC}"/>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BD0BC71A-71F9-4B8C-9964-C8D264EB35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1" name="Group 10">
            <a:extLst>
              <a:ext uri="{FF2B5EF4-FFF2-40B4-BE49-F238E27FC236}">
                <a16:creationId xmlns:a16="http://schemas.microsoft.com/office/drawing/2014/main" id="{8061D971-6CA1-4D17-9138-3D7DEEBCD7C8}"/>
              </a:ext>
            </a:extLst>
          </p:cNvPr>
          <p:cNvGrpSpPr/>
          <p:nvPr/>
        </p:nvGrpSpPr>
        <p:grpSpPr>
          <a:xfrm>
            <a:off x="6202018" y="0"/>
            <a:ext cx="6234457" cy="6994525"/>
            <a:chOff x="6202018" y="0"/>
            <a:chExt cx="6234457" cy="6994525"/>
          </a:xfrm>
        </p:grpSpPr>
        <p:sp>
          <p:nvSpPr>
            <p:cNvPr id="12" name="Rectangle 11">
              <a:extLst>
                <a:ext uri="{FF2B5EF4-FFF2-40B4-BE49-F238E27FC236}">
                  <a16:creationId xmlns:a16="http://schemas.microsoft.com/office/drawing/2014/main" id="{C8BA1316-343B-4204-8706-A8315F7FEF0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34DB460-86EA-4979-A3E0-0DEF5E8521E3}"/>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5" name="Group 14">
            <a:extLst>
              <a:ext uri="{FF2B5EF4-FFF2-40B4-BE49-F238E27FC236}">
                <a16:creationId xmlns:a16="http://schemas.microsoft.com/office/drawing/2014/main" id="{1B920F20-182F-4749-8F40-CBF7A3B83474}"/>
              </a:ext>
            </a:extLst>
          </p:cNvPr>
          <p:cNvGrpSpPr/>
          <p:nvPr/>
        </p:nvGrpSpPr>
        <p:grpSpPr>
          <a:xfrm>
            <a:off x="6202018" y="0"/>
            <a:ext cx="6234457" cy="6994525"/>
            <a:chOff x="6202018" y="0"/>
            <a:chExt cx="6234457" cy="6994525"/>
          </a:xfrm>
        </p:grpSpPr>
        <p:sp>
          <p:nvSpPr>
            <p:cNvPr id="16" name="Rectangle 15">
              <a:extLst>
                <a:ext uri="{FF2B5EF4-FFF2-40B4-BE49-F238E27FC236}">
                  <a16:creationId xmlns:a16="http://schemas.microsoft.com/office/drawing/2014/main" id="{BF2E8C0E-235F-42E5-866B-BC025C578E6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4570B530-E9F0-460B-8F1D-26C01F29C606}"/>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4" name="Group 13">
            <a:extLst>
              <a:ext uri="{FF2B5EF4-FFF2-40B4-BE49-F238E27FC236}">
                <a16:creationId xmlns:a16="http://schemas.microsoft.com/office/drawing/2014/main" id="{536027CB-97C3-4FE3-BC15-618A08228C66}"/>
              </a:ext>
            </a:extLst>
          </p:cNvPr>
          <p:cNvGrpSpPr/>
          <p:nvPr userDrawn="1"/>
        </p:nvGrpSpPr>
        <p:grpSpPr>
          <a:xfrm>
            <a:off x="6202018" y="0"/>
            <a:ext cx="6234457" cy="6994525"/>
            <a:chOff x="6202018" y="0"/>
            <a:chExt cx="6234457" cy="6994525"/>
          </a:xfrm>
        </p:grpSpPr>
        <p:sp>
          <p:nvSpPr>
            <p:cNvPr id="18" name="Rectangle 17">
              <a:extLst>
                <a:ext uri="{FF2B5EF4-FFF2-40B4-BE49-F238E27FC236}">
                  <a16:creationId xmlns:a16="http://schemas.microsoft.com/office/drawing/2014/main" id="{B11134C5-1C18-4DDF-8590-FAEA86BAB86F}"/>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949A76D2-DDF3-415E-9D28-9A58023C7CE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spTree>
    <p:extLst>
      <p:ext uri="{BB962C8B-B14F-4D97-AF65-F5344CB8AC3E}">
        <p14:creationId xmlns:p14="http://schemas.microsoft.com/office/powerpoint/2010/main" val="422569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ist, or graph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89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66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411480"/>
          </a:xfrm>
          <a:prstGeom prst="rect">
            <a:avLst/>
          </a:prstGeom>
        </p:spPr>
        <p:txBody>
          <a:bodyPr vert="horz" wrap="square" lIns="0" tIns="0" rIns="91440" bIns="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1E1A284-F990-4B6A-8C18-5FCE596120E1}"/>
              </a:ext>
            </a:extLst>
          </p:cNvPr>
          <p:cNvSpPr>
            <a:spLocks noGrp="1"/>
          </p:cNvSpPr>
          <p:nvPr>
            <p:ph type="body" idx="1"/>
          </p:nvPr>
        </p:nvSpPr>
        <p:spPr>
          <a:xfrm>
            <a:off x="465138" y="1463040"/>
            <a:ext cx="11115675" cy="4717143"/>
          </a:xfrm>
          <a:prstGeom prst="rect">
            <a:avLst/>
          </a:prstGeom>
        </p:spPr>
        <p:txBody>
          <a:bodyPr vert="horz" lIns="0" tIns="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714435"/>
      </p:ext>
    </p:extLst>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 id="2147484792" r:id="rId12"/>
    <p:sldLayoutId id="2147484793" r:id="rId13"/>
    <p:sldLayoutId id="2147484794" r:id="rId14"/>
    <p:sldLayoutId id="2147484795" r:id="rId15"/>
    <p:sldLayoutId id="2147484796" r:id="rId16"/>
    <p:sldLayoutId id="2147484798" r:id="rId17"/>
    <p:sldLayoutId id="2147484800" r:id="rId18"/>
    <p:sldLayoutId id="2147484801" r:id="rId19"/>
    <p:sldLayoutId id="2147484802" r:id="rId20"/>
    <p:sldLayoutId id="2147484803" r:id="rId21"/>
    <p:sldLayoutId id="2147484804" r:id="rId22"/>
  </p:sldLayoutIdLst>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3" pos="1349" userDrawn="1">
          <p15:clr>
            <a:srgbClr val="C35EA4"/>
          </p15:clr>
        </p15:guide>
        <p15:guide id="104" pos="1528" userDrawn="1">
          <p15:clr>
            <a:srgbClr val="C35EA4"/>
          </p15:clr>
        </p15:guide>
        <p15:guide id="105" pos="2621" userDrawn="1">
          <p15:clr>
            <a:srgbClr val="C35EA4"/>
          </p15:clr>
        </p15:guide>
        <p15:guide id="106" pos="2765" userDrawn="1">
          <p15:clr>
            <a:srgbClr val="C35EA4"/>
          </p15:clr>
        </p15:guide>
        <p15:guide id="107" pos="3854" userDrawn="1">
          <p15:clr>
            <a:srgbClr val="C35EA4"/>
          </p15:clr>
        </p15:guide>
        <p15:guide id="108" pos="4003" userDrawn="1">
          <p15:clr>
            <a:srgbClr val="C35EA4"/>
          </p15:clr>
        </p15:guide>
        <p15:guide id="109" pos="5083" userDrawn="1">
          <p15:clr>
            <a:srgbClr val="C35EA4"/>
          </p15:clr>
        </p15:guide>
        <p15:guide id="110" pos="5230" userDrawn="1">
          <p15:clr>
            <a:srgbClr val="C35EA4"/>
          </p15:clr>
        </p15:guide>
        <p15:guide id="111" pos="6323" userDrawn="1">
          <p15:clr>
            <a:srgbClr val="C35EA4"/>
          </p15:clr>
        </p15:guide>
        <p15:guide id="112" pos="6469" userDrawn="1">
          <p15:clr>
            <a:srgbClr val="C35EA4"/>
          </p15:clr>
        </p15:guide>
        <p15:guide id="113" pos="269" userDrawn="1">
          <p15:clr>
            <a:srgbClr val="F26B43"/>
          </p15:clr>
        </p15:guide>
        <p15:guide id="114" pos="7565" userDrawn="1">
          <p15:clr>
            <a:srgbClr val="F26B43"/>
          </p15:clr>
        </p15:guide>
        <p15:guide id="115" orient="horz" pos="751" userDrawn="1">
          <p15:clr>
            <a:srgbClr val="5ACBF0"/>
          </p15:clr>
        </p15:guide>
        <p15:guide id="116" orient="horz" pos="1387" userDrawn="1">
          <p15:clr>
            <a:srgbClr val="5ACBF0"/>
          </p15:clr>
        </p15:guide>
        <p15:guide id="117" orient="horz" pos="605" userDrawn="1">
          <p15:clr>
            <a:srgbClr val="5ACBF0"/>
          </p15:clr>
        </p15:guide>
        <p15:guide id="118" orient="horz" pos="1514" userDrawn="1">
          <p15:clr>
            <a:srgbClr val="5ACBF0"/>
          </p15:clr>
        </p15:guide>
        <p15:guide id="119" orient="horz" pos="2130" userDrawn="1">
          <p15:clr>
            <a:srgbClr val="5ACBF0"/>
          </p15:clr>
        </p15:guide>
        <p15:guide id="120" orient="horz" pos="2299" userDrawn="1">
          <p15:clr>
            <a:srgbClr val="5ACBF0"/>
          </p15:clr>
        </p15:guide>
        <p15:guide id="121" orient="horz" pos="283" userDrawn="1">
          <p15:clr>
            <a:srgbClr val="F26B43"/>
          </p15:clr>
        </p15:guide>
        <p15:guide id="122" orient="horz" pos="4123" userDrawn="1">
          <p15:clr>
            <a:srgbClr val="F26B43"/>
          </p15:clr>
        </p15:guide>
        <p15:guide id="123" orient="horz" pos="2891" userDrawn="1">
          <p15:clr>
            <a:srgbClr val="5ACBF0"/>
          </p15:clr>
        </p15:guide>
        <p15:guide id="124" orient="horz" pos="3019" userDrawn="1">
          <p15:clr>
            <a:srgbClr val="5ACBF0"/>
          </p15:clr>
        </p15:guide>
        <p15:guide id="125" orient="horz" pos="3643" userDrawn="1">
          <p15:clr>
            <a:srgbClr val="5ACBF0"/>
          </p15:clr>
        </p15:guide>
        <p15:guide id="126"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hyperlink" Target="https://aka.ms/deploy-pmem" TargetMode="External"/><Relationship Id="rId7" Type="http://schemas.openxmlformats.org/officeDocument/2006/relationships/hyperlink" Target="https://aka.ms/clustering-requirements" TargetMode="External"/><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hyperlink" Target="https://aka.ms/deploy-storage-spaces-direct" TargetMode="External"/><Relationship Id="rId5" Type="http://schemas.openxmlformats.org/officeDocument/2006/relationships/hyperlink" Target="https://aka.ms/storage-spaces-direct-overview" TargetMode="External"/><Relationship Id="rId4" Type="http://schemas.openxmlformats.org/officeDocument/2006/relationships/hyperlink" Target="https://aka.ms/failover-cluster-csv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hyperlink" Target="https://docs.microsoft.com/en-us/learn/modules/intro-to-data-science-in-azure/" TargetMode="External"/><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95F7103-987D-0F45-8434-83B76752FD60}"/>
              </a:ext>
            </a:extLst>
          </p:cNvPr>
          <p:cNvSpPr>
            <a:spLocks noGrp="1"/>
          </p:cNvSpPr>
          <p:nvPr>
            <p:ph type="title"/>
          </p:nvPr>
        </p:nvSpPr>
        <p:spPr/>
        <p:txBody>
          <a:bodyPr/>
          <a:lstStyle/>
          <a:p>
            <a:r>
              <a:rPr lang="en-US" dirty="0"/>
              <a:t>WS-011 Windows Server 2019 Administration</a:t>
            </a:r>
          </a:p>
        </p:txBody>
      </p:sp>
    </p:spTree>
    <p:extLst>
      <p:ext uri="{BB962C8B-B14F-4D97-AF65-F5344CB8AC3E}">
        <p14:creationId xmlns:p14="http://schemas.microsoft.com/office/powerpoint/2010/main" val="2459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 quorum in Windows Server</a:t>
            </a:r>
            <a:endParaRPr lang="en-US" dirty="0"/>
          </a:p>
        </p:txBody>
      </p:sp>
      <p:sp>
        <p:nvSpPr>
          <p:cNvPr id="7" name="Content Placeholder 6">
            <a:extLst>
              <a:ext uri="{FF2B5EF4-FFF2-40B4-BE49-F238E27FC236}">
                <a16:creationId xmlns:a16="http://schemas.microsoft.com/office/drawing/2014/main" id="{34C0DCF5-6EEB-41BE-BC0D-83C80A18C3E1}"/>
              </a:ext>
            </a:extLst>
          </p:cNvPr>
          <p:cNvSpPr>
            <a:spLocks noGrp="1"/>
          </p:cNvSpPr>
          <p:nvPr>
            <p:ph sz="quarter" idx="10"/>
          </p:nvPr>
        </p:nvSpPr>
        <p:spPr/>
        <p:txBody>
          <a:bodyPr/>
          <a:lstStyle/>
          <a:p>
            <a:r>
              <a:rPr lang="en-US" dirty="0"/>
              <a:t>In failover clusters, quorum defines the consensus that enough cluster members are available to provide services.</a:t>
            </a:r>
          </a:p>
          <a:p>
            <a:r>
              <a:rPr lang="en-US" dirty="0"/>
              <a:t>Quorum:</a:t>
            </a:r>
          </a:p>
          <a:p>
            <a:pPr lvl="1"/>
            <a:r>
              <a:rPr lang="en-US" dirty="0"/>
              <a:t>Is based on votes in Windows Server</a:t>
            </a:r>
          </a:p>
          <a:p>
            <a:pPr lvl="1"/>
            <a:r>
              <a:rPr lang="en-US" dirty="0"/>
              <a:t>Enables nodes, file shares, or a shared disk to have a vote, depending on the quorum mode</a:t>
            </a:r>
          </a:p>
          <a:p>
            <a:pPr lvl="1"/>
            <a:r>
              <a:rPr lang="en-US" dirty="0"/>
              <a:t>Enables the failover cluster to remain online when sufficient votes are available</a:t>
            </a:r>
          </a:p>
          <a:p>
            <a:endParaRPr lang="en-US" dirty="0"/>
          </a:p>
          <a:p>
            <a:endParaRPr lang="en-US" dirty="0"/>
          </a:p>
        </p:txBody>
      </p:sp>
    </p:spTree>
    <p:extLst>
      <p:ext uri="{BB962C8B-B14F-4D97-AF65-F5344CB8AC3E}">
        <p14:creationId xmlns:p14="http://schemas.microsoft.com/office/powerpoint/2010/main" val="118825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0273-E002-4B2F-9A1D-2D97E354A8B1}"/>
              </a:ext>
            </a:extLst>
          </p:cNvPr>
          <p:cNvSpPr>
            <a:spLocks noGrp="1"/>
          </p:cNvSpPr>
          <p:nvPr>
            <p:ph type="title"/>
          </p:nvPr>
        </p:nvSpPr>
        <p:spPr/>
        <p:txBody>
          <a:bodyPr/>
          <a:lstStyle/>
          <a:p>
            <a:r>
              <a:rPr lang="en-US" dirty="0">
                <a:solidFill>
                  <a:schemeClr val="tx1"/>
                </a:solidFill>
              </a:rPr>
              <a:t>Considerations for planning failover clustering</a:t>
            </a:r>
          </a:p>
        </p:txBody>
      </p:sp>
      <p:sp>
        <p:nvSpPr>
          <p:cNvPr id="3" name="Content Placeholder 2">
            <a:extLst>
              <a:ext uri="{FF2B5EF4-FFF2-40B4-BE49-F238E27FC236}">
                <a16:creationId xmlns:a16="http://schemas.microsoft.com/office/drawing/2014/main" id="{F7C2C224-C462-4A1B-AB7C-F706790C45E7}"/>
              </a:ext>
            </a:extLst>
          </p:cNvPr>
          <p:cNvSpPr>
            <a:spLocks noGrp="1"/>
          </p:cNvSpPr>
          <p:nvPr>
            <p:ph sz="quarter" idx="10"/>
          </p:nvPr>
        </p:nvSpPr>
        <p:spPr/>
        <p:txBody>
          <a:bodyPr/>
          <a:lstStyle/>
          <a:p>
            <a:r>
              <a:rPr lang="en-US" dirty="0"/>
              <a:t>Hardware requirements for failover cluster implementation</a:t>
            </a:r>
          </a:p>
          <a:p>
            <a:r>
              <a:rPr lang="en-US" dirty="0"/>
              <a:t>AD DS and infrastructure requirements for failover clusters</a:t>
            </a:r>
          </a:p>
          <a:p>
            <a:r>
              <a:rPr lang="en-US" dirty="0"/>
              <a:t>Software requirements for a failover cluster implementation</a:t>
            </a:r>
          </a:p>
          <a:p>
            <a:endParaRPr lang="en-US" dirty="0"/>
          </a:p>
        </p:txBody>
      </p:sp>
    </p:spTree>
    <p:extLst>
      <p:ext uri="{BB962C8B-B14F-4D97-AF65-F5344CB8AC3E}">
        <p14:creationId xmlns:p14="http://schemas.microsoft.com/office/powerpoint/2010/main" val="128674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1: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idx="10"/>
          </p:nvPr>
        </p:nvSpPr>
        <p:spPr/>
        <p:txBody>
          <a:bodyPr/>
          <a:lstStyle/>
          <a:p>
            <a:r>
              <a:rPr lang="en-US" dirty="0"/>
              <a:t>Refer to the Student Guide for lesson-review questions</a:t>
            </a:r>
          </a:p>
        </p:txBody>
      </p:sp>
    </p:spTree>
    <p:extLst>
      <p:ext uri="{BB962C8B-B14F-4D97-AF65-F5344CB8AC3E}">
        <p14:creationId xmlns:p14="http://schemas.microsoft.com/office/powerpoint/2010/main" val="54630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2:</a:t>
            </a:r>
            <a:r>
              <a:rPr lang="en-US" b="1" i="1" dirty="0"/>
              <a:t> </a:t>
            </a:r>
            <a:r>
              <a:rPr lang="en-US" b="1" dirty="0"/>
              <a:t>Creating and configuring failover clusters</a:t>
            </a:r>
            <a:endParaRPr lang="en-US" dirty="0"/>
          </a:p>
        </p:txBody>
      </p:sp>
    </p:spTree>
    <p:extLst>
      <p:ext uri="{BB962C8B-B14F-4D97-AF65-F5344CB8AC3E}">
        <p14:creationId xmlns:p14="http://schemas.microsoft.com/office/powerpoint/2010/main" val="160396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overview</a:t>
            </a:r>
          </a:p>
        </p:txBody>
      </p:sp>
      <p:sp>
        <p:nvSpPr>
          <p:cNvPr id="3" name="Text Placeholder 2"/>
          <p:cNvSpPr>
            <a:spLocks noGrp="1"/>
          </p:cNvSpPr>
          <p:nvPr>
            <p:ph sz="quarter" idx="10"/>
          </p:nvPr>
        </p:nvSpPr>
        <p:spPr/>
        <p:txBody>
          <a:bodyPr/>
          <a:lstStyle/>
          <a:p>
            <a:r>
              <a:rPr lang="en-CA" dirty="0"/>
              <a:t>This lesson describes preparing for cluster implementation, requirements for Windows Server 2019 failover clusters, and using the </a:t>
            </a:r>
            <a:r>
              <a:rPr lang="en-US" dirty="0"/>
              <a:t>Validate a Configuration Wizard</a:t>
            </a:r>
            <a:r>
              <a:rPr lang="en-CA" dirty="0"/>
              <a:t>.</a:t>
            </a:r>
          </a:p>
          <a:p>
            <a:r>
              <a:rPr lang="en-US" dirty="0"/>
              <a:t>Topics:</a:t>
            </a:r>
          </a:p>
          <a:p>
            <a:pPr lvl="1"/>
            <a:r>
              <a:rPr lang="en-US" dirty="0"/>
              <a:t>The Validation a Configuration Wizard and cluster support policy requirements</a:t>
            </a:r>
          </a:p>
          <a:p>
            <a:pPr lvl="1"/>
            <a:r>
              <a:rPr lang="en-US" dirty="0"/>
              <a:t>Create a failover cluster</a:t>
            </a:r>
          </a:p>
          <a:p>
            <a:pPr lvl="1">
              <a:spcBef>
                <a:spcPts val="300"/>
              </a:spcBef>
            </a:pPr>
            <a:r>
              <a:rPr lang="en-US" dirty="0"/>
              <a:t>Demonstration: Create a failover cluster</a:t>
            </a:r>
          </a:p>
          <a:p>
            <a:pPr lvl="1">
              <a:spcBef>
                <a:spcPts val="300"/>
              </a:spcBef>
            </a:pPr>
            <a:r>
              <a:rPr lang="en-US" dirty="0"/>
              <a:t>Configure storage</a:t>
            </a:r>
          </a:p>
          <a:p>
            <a:pPr lvl="1">
              <a:spcBef>
                <a:spcPts val="300"/>
              </a:spcBef>
            </a:pPr>
            <a:r>
              <a:rPr lang="en-US" dirty="0"/>
              <a:t>Configure networking</a:t>
            </a:r>
          </a:p>
          <a:p>
            <a:pPr lvl="1">
              <a:spcBef>
                <a:spcPts val="300"/>
              </a:spcBef>
            </a:pPr>
            <a:r>
              <a:rPr lang="en-US" dirty="0"/>
              <a:t>Configure quorum options</a:t>
            </a:r>
          </a:p>
          <a:p>
            <a:pPr lvl="1">
              <a:spcBef>
                <a:spcPts val="300"/>
              </a:spcBef>
            </a:pPr>
            <a:r>
              <a:rPr lang="en-US" dirty="0"/>
              <a:t>Demonstration: Configure the quorum</a:t>
            </a:r>
          </a:p>
          <a:p>
            <a:pPr lvl="1">
              <a:spcBef>
                <a:spcPts val="300"/>
              </a:spcBef>
            </a:pPr>
            <a:r>
              <a:rPr lang="en-US" dirty="0"/>
              <a:t>Configure roles</a:t>
            </a:r>
          </a:p>
          <a:p>
            <a:pPr lvl="1">
              <a:spcBef>
                <a:spcPts val="300"/>
              </a:spcBef>
            </a:pPr>
            <a:r>
              <a:rPr lang="en-US" dirty="0"/>
              <a:t>Manage failover clusters</a:t>
            </a:r>
          </a:p>
          <a:p>
            <a:pPr lvl="1">
              <a:spcBef>
                <a:spcPts val="300"/>
              </a:spcBef>
            </a:pPr>
            <a:r>
              <a:rPr lang="en-US" dirty="0"/>
              <a:t>Configure cluster properties</a:t>
            </a:r>
          </a:p>
          <a:p>
            <a:pPr lvl="1">
              <a:spcBef>
                <a:spcPts val="300"/>
              </a:spcBef>
            </a:pPr>
            <a:r>
              <a:rPr lang="en-US" dirty="0"/>
              <a:t>Configure failover and failback</a:t>
            </a:r>
          </a:p>
        </p:txBody>
      </p:sp>
    </p:spTree>
    <p:extLst>
      <p:ext uri="{BB962C8B-B14F-4D97-AF65-F5344CB8AC3E}">
        <p14:creationId xmlns:p14="http://schemas.microsoft.com/office/powerpoint/2010/main" val="39993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567457"/>
            <a:ext cx="11530584" cy="896218"/>
          </a:xfrm>
        </p:spPr>
        <p:txBody>
          <a:bodyPr/>
          <a:lstStyle/>
          <a:p>
            <a:r>
              <a:rPr lang="en-CA" b="1" dirty="0"/>
              <a:t>The Validate a Configuration Wizard and a cluster support policy requirements</a:t>
            </a:r>
          </a:p>
        </p:txBody>
      </p:sp>
      <p:sp>
        <p:nvSpPr>
          <p:cNvPr id="3" name="Content Placeholder 2">
            <a:extLst>
              <a:ext uri="{FF2B5EF4-FFF2-40B4-BE49-F238E27FC236}">
                <a16:creationId xmlns:a16="http://schemas.microsoft.com/office/drawing/2014/main" id="{E9D4614D-EBC8-48EC-B9ED-AF5CA4635A56}"/>
              </a:ext>
            </a:extLst>
          </p:cNvPr>
          <p:cNvSpPr>
            <a:spLocks noGrp="1"/>
          </p:cNvSpPr>
          <p:nvPr>
            <p:ph sz="quarter" idx="10"/>
          </p:nvPr>
        </p:nvSpPr>
        <p:spPr/>
        <p:txBody>
          <a:bodyPr/>
          <a:lstStyle/>
          <a:p>
            <a:pPr lvl="0"/>
            <a:r>
              <a:rPr lang="en-US" dirty="0"/>
              <a:t>The Validate a Configuration Wizard is used to perform a variety of tests to ensure the cluster components are configured in a supportable manner.</a:t>
            </a:r>
          </a:p>
          <a:p>
            <a:pPr lvl="0"/>
            <a:r>
              <a:rPr lang="en-US" dirty="0"/>
              <a:t>Before creating a new failover cluster, confirm the configuration to ensure all validation tests are passed.</a:t>
            </a:r>
          </a:p>
          <a:p>
            <a:pPr lvl="0"/>
            <a:r>
              <a:rPr lang="en-US" dirty="0"/>
              <a:t>Cluster validation is intended to:</a:t>
            </a:r>
          </a:p>
          <a:p>
            <a:pPr lvl="1"/>
            <a:r>
              <a:rPr lang="en-US" dirty="0"/>
              <a:t>Ensure clustering is working properly</a:t>
            </a:r>
          </a:p>
          <a:p>
            <a:pPr lvl="1"/>
            <a:r>
              <a:rPr lang="en-US" dirty="0"/>
              <a:t>Find hardware or configuration issues</a:t>
            </a:r>
          </a:p>
          <a:p>
            <a:pPr lvl="1"/>
            <a:r>
              <a:rPr lang="en-US" dirty="0"/>
              <a:t>Perform diagnostic tests</a:t>
            </a:r>
          </a:p>
          <a:p>
            <a:pPr lvl="1"/>
            <a:r>
              <a:rPr lang="en-US" dirty="0"/>
              <a:t>Ensure requirements for:</a:t>
            </a:r>
          </a:p>
          <a:p>
            <a:pPr lvl="2"/>
            <a:r>
              <a:rPr lang="en-US" dirty="0"/>
              <a:t>Hardware</a:t>
            </a:r>
          </a:p>
          <a:p>
            <a:pPr lvl="2"/>
            <a:r>
              <a:rPr lang="en-US" dirty="0"/>
              <a:t>Network/Infrastructure</a:t>
            </a:r>
          </a:p>
          <a:p>
            <a:pPr lvl="2"/>
            <a:r>
              <a:rPr lang="en-US" dirty="0"/>
              <a:t>Software</a:t>
            </a:r>
          </a:p>
          <a:p>
            <a:pPr lvl="0"/>
            <a:endParaRPr lang="en-US" dirty="0"/>
          </a:p>
          <a:p>
            <a:pPr lvl="0"/>
            <a:endParaRPr lang="en-US" dirty="0"/>
          </a:p>
        </p:txBody>
      </p:sp>
    </p:spTree>
    <p:extLst>
      <p:ext uri="{BB962C8B-B14F-4D97-AF65-F5344CB8AC3E}">
        <p14:creationId xmlns:p14="http://schemas.microsoft.com/office/powerpoint/2010/main" val="812605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0F0E-0772-4FB6-AC96-0618A102B45D}"/>
              </a:ext>
            </a:extLst>
          </p:cNvPr>
          <p:cNvSpPr>
            <a:spLocks noGrp="1"/>
          </p:cNvSpPr>
          <p:nvPr>
            <p:ph type="title"/>
          </p:nvPr>
        </p:nvSpPr>
        <p:spPr/>
        <p:txBody>
          <a:bodyPr/>
          <a:lstStyle/>
          <a:p>
            <a:r>
              <a:rPr lang="en-CA" dirty="0"/>
              <a:t>Create</a:t>
            </a:r>
            <a:r>
              <a:rPr lang="en-CA" baseline="0" dirty="0"/>
              <a:t> a failover cluster</a:t>
            </a:r>
            <a:endParaRPr lang="en-US" dirty="0"/>
          </a:p>
        </p:txBody>
      </p:sp>
      <p:sp>
        <p:nvSpPr>
          <p:cNvPr id="3" name="Content Placeholder 2">
            <a:extLst>
              <a:ext uri="{FF2B5EF4-FFF2-40B4-BE49-F238E27FC236}">
                <a16:creationId xmlns:a16="http://schemas.microsoft.com/office/drawing/2014/main" id="{404ECD4B-567F-4A17-B1FC-FD6F3CCBDCAB}"/>
              </a:ext>
            </a:extLst>
          </p:cNvPr>
          <p:cNvSpPr>
            <a:spLocks noGrp="1"/>
          </p:cNvSpPr>
          <p:nvPr>
            <p:ph sz="quarter" idx="10"/>
          </p:nvPr>
        </p:nvSpPr>
        <p:spPr/>
        <p:txBody>
          <a:bodyPr/>
          <a:lstStyle/>
          <a:p>
            <a:r>
              <a:rPr lang="en-CA" dirty="0"/>
              <a:t>To create a failover cluster, you’ll need to:</a:t>
            </a:r>
          </a:p>
          <a:p>
            <a:pPr lvl="1"/>
            <a:r>
              <a:rPr lang="en-CA" dirty="0"/>
              <a:t>Verify the prerequisites</a:t>
            </a:r>
          </a:p>
          <a:p>
            <a:pPr lvl="1"/>
            <a:r>
              <a:rPr lang="en-CA" dirty="0"/>
              <a:t>Install the Failover Clustering feature on each node</a:t>
            </a:r>
          </a:p>
          <a:p>
            <a:pPr lvl="1"/>
            <a:r>
              <a:rPr lang="en-CA" dirty="0"/>
              <a:t>Run the </a:t>
            </a:r>
            <a:r>
              <a:rPr lang="en-US" dirty="0"/>
              <a:t>Validate a Configuration Wizard</a:t>
            </a:r>
          </a:p>
          <a:p>
            <a:pPr lvl="1"/>
            <a:r>
              <a:rPr lang="en-CA" dirty="0"/>
              <a:t>Create the cluster using:</a:t>
            </a:r>
          </a:p>
          <a:p>
            <a:pPr lvl="2"/>
            <a:r>
              <a:rPr lang="en-CA" dirty="0"/>
              <a:t>The Create Cluster Wizard, or</a:t>
            </a:r>
          </a:p>
          <a:p>
            <a:pPr lvl="2"/>
            <a:r>
              <a:rPr lang="en-CA" dirty="0"/>
              <a:t>Windows Admin Center</a:t>
            </a:r>
          </a:p>
          <a:p>
            <a:pPr lvl="1"/>
            <a:r>
              <a:rPr lang="en-CA" dirty="0"/>
              <a:t>Create clustered roles to host cluster workloads</a:t>
            </a:r>
          </a:p>
          <a:p>
            <a:endParaRPr lang="en-US" dirty="0"/>
          </a:p>
        </p:txBody>
      </p:sp>
    </p:spTree>
    <p:extLst>
      <p:ext uri="{BB962C8B-B14F-4D97-AF65-F5344CB8AC3E}">
        <p14:creationId xmlns:p14="http://schemas.microsoft.com/office/powerpoint/2010/main" val="371688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8912" y="1708484"/>
            <a:ext cx="5541264" cy="2708068"/>
          </a:xfrm>
        </p:spPr>
        <p:txBody>
          <a:bodyPr/>
          <a:lstStyle/>
          <a:p>
            <a:r>
              <a:rPr lang="en-US" dirty="0"/>
              <a:t>Demonstration: Create a failover cluster</a:t>
            </a:r>
          </a:p>
        </p:txBody>
      </p:sp>
      <p:sp>
        <p:nvSpPr>
          <p:cNvPr id="5" name="Content Placeholder 4">
            <a:extLst>
              <a:ext uri="{FF2B5EF4-FFF2-40B4-BE49-F238E27FC236}">
                <a16:creationId xmlns:a16="http://schemas.microsoft.com/office/drawing/2014/main" id="{CA12AA05-CE48-4259-956D-3DE374355F4E}"/>
              </a:ext>
            </a:extLst>
          </p:cNvPr>
          <p:cNvSpPr>
            <a:spLocks noGrp="1"/>
          </p:cNvSpPr>
          <p:nvPr>
            <p:ph type="subTitle" idx="1"/>
          </p:nvPr>
        </p:nvSpPr>
        <p:spPr/>
        <p:txBody>
          <a:bodyPr/>
          <a:lstStyle/>
          <a:p>
            <a:pPr lvl="0"/>
            <a:r>
              <a:rPr lang="en-US" dirty="0"/>
              <a:t>Validate and </a:t>
            </a:r>
            <a:r>
              <a:rPr lang="en-CA" dirty="0"/>
              <a:t>create</a:t>
            </a:r>
            <a:r>
              <a:rPr lang="en-US" dirty="0"/>
              <a:t> a failover cluster</a:t>
            </a:r>
          </a:p>
        </p:txBody>
      </p:sp>
    </p:spTree>
    <p:extLst>
      <p:ext uri="{BB962C8B-B14F-4D97-AF65-F5344CB8AC3E}">
        <p14:creationId xmlns:p14="http://schemas.microsoft.com/office/powerpoint/2010/main" val="398603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storage</a:t>
            </a:r>
          </a:p>
        </p:txBody>
      </p:sp>
      <p:sp>
        <p:nvSpPr>
          <p:cNvPr id="10" name="Content Placeholder 9">
            <a:extLst>
              <a:ext uri="{FF2B5EF4-FFF2-40B4-BE49-F238E27FC236}">
                <a16:creationId xmlns:a16="http://schemas.microsoft.com/office/drawing/2014/main" id="{10459C53-20B8-40CB-ABDD-A6E13D8C2600}"/>
              </a:ext>
            </a:extLst>
          </p:cNvPr>
          <p:cNvSpPr>
            <a:spLocks noGrp="1"/>
          </p:cNvSpPr>
          <p:nvPr>
            <p:ph sz="quarter" idx="10"/>
          </p:nvPr>
        </p:nvSpPr>
        <p:spPr/>
        <p:txBody>
          <a:bodyPr/>
          <a:lstStyle/>
          <a:p>
            <a:r>
              <a:rPr lang="en-US" dirty="0"/>
              <a:t>Failover clusters require shared storage to provide consistent data to a virtual server after a failover</a:t>
            </a:r>
          </a:p>
          <a:p>
            <a:r>
              <a:rPr lang="en-CA" dirty="0"/>
              <a:t>Shared storage options include:</a:t>
            </a:r>
          </a:p>
          <a:p>
            <a:pPr lvl="1"/>
            <a:r>
              <a:rPr lang="en-US" dirty="0"/>
              <a:t>SAS</a:t>
            </a:r>
          </a:p>
          <a:p>
            <a:pPr lvl="1"/>
            <a:r>
              <a:rPr lang="en-US" dirty="0"/>
              <a:t>iSCSI</a:t>
            </a:r>
          </a:p>
          <a:p>
            <a:pPr lvl="1"/>
            <a:r>
              <a:rPr lang="en-US" dirty="0"/>
              <a:t>Fibre Channel </a:t>
            </a:r>
          </a:p>
          <a:p>
            <a:pPr lvl="1"/>
            <a:r>
              <a:rPr lang="en-US" dirty="0"/>
              <a:t>Shared </a:t>
            </a:r>
            <a:r>
              <a:rPr lang="en-US" b="1" dirty="0"/>
              <a:t>.vhdx</a:t>
            </a:r>
          </a:p>
          <a:p>
            <a:pPr lvl="1"/>
            <a:r>
              <a:rPr lang="en-US" dirty="0"/>
              <a:t>Scale-Out File Server</a:t>
            </a:r>
          </a:p>
          <a:p>
            <a:r>
              <a:rPr lang="en-US" dirty="0"/>
              <a:t>C</a:t>
            </a:r>
            <a:r>
              <a:rPr lang="bs-Latn-BA" dirty="0"/>
              <a:t>lustered</a:t>
            </a:r>
            <a:r>
              <a:rPr lang="en-US" dirty="0"/>
              <a:t> </a:t>
            </a:r>
            <a:r>
              <a:rPr lang="bs-Latn-BA" dirty="0"/>
              <a:t>storage</a:t>
            </a:r>
            <a:r>
              <a:rPr lang="en-US" dirty="0"/>
              <a:t> </a:t>
            </a:r>
            <a:r>
              <a:rPr lang="bs-Latn-BA" dirty="0"/>
              <a:t>spaces</a:t>
            </a:r>
            <a:r>
              <a:rPr lang="en-US" dirty="0"/>
              <a:t> can also be implemented</a:t>
            </a:r>
            <a:r>
              <a:rPr lang="bs-Latn-BA" dirty="0"/>
              <a:t> to</a:t>
            </a:r>
            <a:r>
              <a:rPr lang="en-US" dirty="0"/>
              <a:t> </a:t>
            </a:r>
            <a:r>
              <a:rPr lang="bs-Latn-BA" dirty="0"/>
              <a:t>achieve high</a:t>
            </a:r>
            <a:r>
              <a:rPr lang="en-US" dirty="0"/>
              <a:t> </a:t>
            </a:r>
            <a:r>
              <a:rPr lang="bs-Latn-BA" dirty="0"/>
              <a:t>availability at </a:t>
            </a:r>
            <a:r>
              <a:rPr lang="en-US" dirty="0"/>
              <a:t>the </a:t>
            </a:r>
            <a:r>
              <a:rPr lang="bs-Latn-BA" dirty="0"/>
              <a:t>storage</a:t>
            </a:r>
            <a:r>
              <a:rPr lang="en-US" dirty="0"/>
              <a:t> </a:t>
            </a:r>
            <a:r>
              <a:rPr lang="bs-Latn-BA" dirty="0"/>
              <a:t>level</a:t>
            </a:r>
            <a:endParaRPr lang="en-US" dirty="0"/>
          </a:p>
        </p:txBody>
      </p:sp>
    </p:spTree>
    <p:extLst>
      <p:ext uri="{BB962C8B-B14F-4D97-AF65-F5344CB8AC3E}">
        <p14:creationId xmlns:p14="http://schemas.microsoft.com/office/powerpoint/2010/main" val="92105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2F22-965A-44A2-AD88-5396CCBAAE5B}"/>
              </a:ext>
            </a:extLst>
          </p:cNvPr>
          <p:cNvSpPr>
            <a:spLocks noGrp="1"/>
          </p:cNvSpPr>
          <p:nvPr>
            <p:ph type="title"/>
          </p:nvPr>
        </p:nvSpPr>
        <p:spPr/>
        <p:txBody>
          <a:bodyPr/>
          <a:lstStyle/>
          <a:p>
            <a:r>
              <a:rPr lang="en-US" dirty="0"/>
              <a:t>Configure networking</a:t>
            </a:r>
          </a:p>
        </p:txBody>
      </p:sp>
      <p:sp>
        <p:nvSpPr>
          <p:cNvPr id="3" name="Content Placeholder 2">
            <a:extLst>
              <a:ext uri="{FF2B5EF4-FFF2-40B4-BE49-F238E27FC236}">
                <a16:creationId xmlns:a16="http://schemas.microsoft.com/office/drawing/2014/main" id="{A6CFF7C6-96AB-4CB8-8A08-1F44CBB22515}"/>
              </a:ext>
            </a:extLst>
          </p:cNvPr>
          <p:cNvSpPr>
            <a:spLocks noGrp="1"/>
          </p:cNvSpPr>
          <p:nvPr>
            <p:ph sz="quarter" idx="10"/>
          </p:nvPr>
        </p:nvSpPr>
        <p:spPr/>
        <p:txBody>
          <a:bodyPr/>
          <a:lstStyle/>
          <a:p>
            <a:pPr marL="0" lvl="1" indent="0">
              <a:buNone/>
            </a:pPr>
            <a:r>
              <a:rPr lang="en-US" dirty="0">
                <a:solidFill>
                  <a:schemeClr val="tx1"/>
                </a:solidFill>
              </a:rPr>
              <a:t>To configure networking:</a:t>
            </a:r>
          </a:p>
          <a:p>
            <a:pPr lvl="1"/>
            <a:r>
              <a:rPr lang="en-US" dirty="0"/>
              <a:t>The network hardware must be compatible with Windows Server</a:t>
            </a:r>
          </a:p>
          <a:p>
            <a:pPr lvl="1"/>
            <a:r>
              <a:rPr lang="en-US" dirty="0"/>
              <a:t>If you use iSCSI, the network adapters must be dedicated to either network communication or iSCSI</a:t>
            </a:r>
          </a:p>
          <a:p>
            <a:pPr lvl="1"/>
            <a:r>
              <a:rPr lang="en-US" dirty="0"/>
              <a:t>In the network infrastructure that connects your cluster nodes, avoid having single points of failure</a:t>
            </a:r>
          </a:p>
          <a:p>
            <a:endParaRPr lang="en-US" dirty="0"/>
          </a:p>
        </p:txBody>
      </p:sp>
    </p:spTree>
    <p:extLst>
      <p:ext uri="{BB962C8B-B14F-4D97-AF65-F5344CB8AC3E}">
        <p14:creationId xmlns:p14="http://schemas.microsoft.com/office/powerpoint/2010/main" val="137153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p:txBody>
          <a:bodyPr/>
          <a:lstStyle/>
          <a:p>
            <a:r>
              <a:rPr lang="en-US" dirty="0"/>
              <a:t>Module 6: High availability in Windows Server</a:t>
            </a:r>
          </a:p>
        </p:txBody>
      </p:sp>
    </p:spTree>
    <p:extLst>
      <p:ext uri="{BB962C8B-B14F-4D97-AF65-F5344CB8AC3E}">
        <p14:creationId xmlns:p14="http://schemas.microsoft.com/office/powerpoint/2010/main" val="3720938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Configure quorum options</a:t>
            </a:r>
            <a:endParaRPr lang="en-US" dirty="0"/>
          </a:p>
        </p:txBody>
      </p:sp>
      <p:sp>
        <p:nvSpPr>
          <p:cNvPr id="3" name="Content Placeholder 2">
            <a:extLst>
              <a:ext uri="{FF2B5EF4-FFF2-40B4-BE49-F238E27FC236}">
                <a16:creationId xmlns:a16="http://schemas.microsoft.com/office/drawing/2014/main" id="{FAAA57E0-D90D-4B06-A655-CCB43332116B}"/>
              </a:ext>
            </a:extLst>
          </p:cNvPr>
          <p:cNvSpPr>
            <a:spLocks noGrp="1"/>
          </p:cNvSpPr>
          <p:nvPr>
            <p:ph sz="quarter" idx="10"/>
          </p:nvPr>
        </p:nvSpPr>
        <p:spPr/>
        <p:txBody>
          <a:bodyPr/>
          <a:lstStyle/>
          <a:p>
            <a:pPr lvl="0"/>
            <a:r>
              <a:rPr lang="en-US" dirty="0"/>
              <a:t>Use dynamic quorum mode with:</a:t>
            </a:r>
          </a:p>
          <a:p>
            <a:pPr lvl="1"/>
            <a:r>
              <a:rPr lang="en-US" dirty="0"/>
              <a:t>A disk witness</a:t>
            </a:r>
          </a:p>
          <a:p>
            <a:pPr lvl="1"/>
            <a:r>
              <a:rPr lang="en-US" dirty="0"/>
              <a:t>A file share witness</a:t>
            </a:r>
          </a:p>
          <a:p>
            <a:pPr lvl="1"/>
            <a:r>
              <a:rPr lang="en-US" dirty="0"/>
              <a:t>The Azure Cloud Witness</a:t>
            </a:r>
          </a:p>
          <a:p>
            <a:pPr>
              <a:spcBef>
                <a:spcPts val="1836"/>
              </a:spcBef>
            </a:pPr>
            <a:r>
              <a:rPr lang="en-US" dirty="0"/>
              <a:t>Use all other quorum modes only in specific use cases</a:t>
            </a:r>
          </a:p>
          <a:p>
            <a:pPr>
              <a:spcBef>
                <a:spcPts val="1836"/>
              </a:spcBef>
            </a:pPr>
            <a:r>
              <a:rPr lang="en-US" dirty="0"/>
              <a:t>The default and recommended best practice is to always use dynamic quorum</a:t>
            </a:r>
          </a:p>
        </p:txBody>
      </p:sp>
    </p:spTree>
    <p:extLst>
      <p:ext uri="{BB962C8B-B14F-4D97-AF65-F5344CB8AC3E}">
        <p14:creationId xmlns:p14="http://schemas.microsoft.com/office/powerpoint/2010/main" val="2403855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0FF2AA3-8E2D-4425-A9BD-4E8E31240C2E}"/>
              </a:ext>
            </a:extLst>
          </p:cNvPr>
          <p:cNvSpPr>
            <a:spLocks noGrp="1"/>
          </p:cNvSpPr>
          <p:nvPr>
            <p:ph type="ctrTitle"/>
          </p:nvPr>
        </p:nvSpPr>
        <p:spPr/>
        <p:txBody>
          <a:bodyPr/>
          <a:lstStyle/>
          <a:p>
            <a:r>
              <a:rPr lang="en-US" dirty="0"/>
              <a:t>Demonstration: Configure</a:t>
            </a:r>
            <a:r>
              <a:rPr lang="en-US" baseline="0" dirty="0"/>
              <a:t> the quorum</a:t>
            </a:r>
            <a:endParaRPr lang="en-US" dirty="0"/>
          </a:p>
        </p:txBody>
      </p:sp>
      <p:sp>
        <p:nvSpPr>
          <p:cNvPr id="9" name="Content Placeholder 4">
            <a:extLst>
              <a:ext uri="{FF2B5EF4-FFF2-40B4-BE49-F238E27FC236}">
                <a16:creationId xmlns:a16="http://schemas.microsoft.com/office/drawing/2014/main" id="{71A0D3D2-D311-4C63-B755-A90BAE752933}"/>
              </a:ext>
            </a:extLst>
          </p:cNvPr>
          <p:cNvSpPr>
            <a:spLocks noGrp="1"/>
          </p:cNvSpPr>
          <p:nvPr>
            <p:ph type="subTitle" idx="1"/>
          </p:nvPr>
        </p:nvSpPr>
        <p:spPr/>
        <p:txBody>
          <a:bodyPr/>
          <a:lstStyle/>
          <a:p>
            <a:r>
              <a:rPr lang="en-US" kern="0" dirty="0"/>
              <a:t>Configure the quorum</a:t>
            </a:r>
          </a:p>
          <a:p>
            <a:pPr lvl="0"/>
            <a:endParaRPr lang="en-US" kern="0" dirty="0"/>
          </a:p>
        </p:txBody>
      </p:sp>
    </p:spTree>
    <p:extLst>
      <p:ext uri="{BB962C8B-B14F-4D97-AF65-F5344CB8AC3E}">
        <p14:creationId xmlns:p14="http://schemas.microsoft.com/office/powerpoint/2010/main" val="1012620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roles</a:t>
            </a:r>
          </a:p>
        </p:txBody>
      </p:sp>
      <p:sp>
        <p:nvSpPr>
          <p:cNvPr id="3" name="Content Placeholder 2">
            <a:extLst>
              <a:ext uri="{FF2B5EF4-FFF2-40B4-BE49-F238E27FC236}">
                <a16:creationId xmlns:a16="http://schemas.microsoft.com/office/drawing/2014/main" id="{F6E2C9CE-D0A2-4233-8B65-F3CE8C487C1A}"/>
              </a:ext>
            </a:extLst>
          </p:cNvPr>
          <p:cNvSpPr>
            <a:spLocks noGrp="1"/>
          </p:cNvSpPr>
          <p:nvPr>
            <p:ph idx="1"/>
          </p:nvPr>
        </p:nvSpPr>
        <p:spPr/>
        <p:txBody>
          <a:bodyPr/>
          <a:lstStyle/>
          <a:p>
            <a:pPr marL="0" lvl="0" indent="0">
              <a:buNone/>
            </a:pPr>
            <a:r>
              <a:rPr lang="en-US" dirty="0">
                <a:solidFill>
                  <a:schemeClr val="tx1"/>
                </a:solidFill>
              </a:rPr>
              <a:t>To configure roles:</a:t>
            </a:r>
          </a:p>
          <a:p>
            <a:pPr lvl="0"/>
            <a:r>
              <a:rPr lang="en-US" dirty="0">
                <a:solidFill>
                  <a:schemeClr val="tx1"/>
                </a:solidFill>
              </a:rPr>
              <a:t>Install the Failover Clustering feature </a:t>
            </a:r>
          </a:p>
          <a:p>
            <a:pPr lvl="0"/>
            <a:r>
              <a:rPr lang="hr-HR" dirty="0">
                <a:solidFill>
                  <a:schemeClr val="tx1"/>
                </a:solidFill>
              </a:rPr>
              <a:t>Verify </a:t>
            </a:r>
            <a:r>
              <a:rPr lang="en-US" dirty="0">
                <a:solidFill>
                  <a:schemeClr val="tx1"/>
                </a:solidFill>
              </a:rPr>
              <a:t>the </a:t>
            </a:r>
            <a:r>
              <a:rPr lang="hr-HR" dirty="0">
                <a:solidFill>
                  <a:schemeClr val="tx1"/>
                </a:solidFill>
              </a:rPr>
              <a:t>configuration</a:t>
            </a:r>
            <a:endParaRPr lang="en-US" dirty="0">
              <a:solidFill>
                <a:schemeClr val="tx1"/>
              </a:solidFill>
            </a:endParaRPr>
          </a:p>
          <a:p>
            <a:pPr lvl="0"/>
            <a:r>
              <a:rPr lang="en-US" dirty="0">
                <a:solidFill>
                  <a:schemeClr val="tx1"/>
                </a:solidFill>
              </a:rPr>
              <a:t>C</a:t>
            </a:r>
            <a:r>
              <a:rPr lang="hr-HR" dirty="0">
                <a:solidFill>
                  <a:schemeClr val="tx1"/>
                </a:solidFill>
              </a:rPr>
              <a:t>reate </a:t>
            </a:r>
            <a:r>
              <a:rPr lang="en-US" dirty="0">
                <a:solidFill>
                  <a:schemeClr val="tx1"/>
                </a:solidFill>
              </a:rPr>
              <a:t>a cluster </a:t>
            </a:r>
          </a:p>
          <a:p>
            <a:pPr lvl="0"/>
            <a:r>
              <a:rPr lang="en-US" dirty="0">
                <a:solidFill>
                  <a:schemeClr val="tx1"/>
                </a:solidFill>
              </a:rPr>
              <a:t>Install the role on all cluster nodes by using Server Manager </a:t>
            </a:r>
          </a:p>
          <a:p>
            <a:pPr lvl="0"/>
            <a:r>
              <a:rPr lang="en-US" dirty="0">
                <a:solidFill>
                  <a:schemeClr val="tx1"/>
                </a:solidFill>
              </a:rPr>
              <a:t>Create a clustered application by using the Failover Clustering Management snap-in</a:t>
            </a:r>
          </a:p>
          <a:p>
            <a:pPr lvl="0"/>
            <a:r>
              <a:rPr lang="en-US" dirty="0">
                <a:solidFill>
                  <a:schemeClr val="tx1"/>
                </a:solidFill>
              </a:rPr>
              <a:t>Configure the application</a:t>
            </a:r>
          </a:p>
          <a:p>
            <a:pPr lvl="0"/>
            <a:r>
              <a:rPr lang="en-US" dirty="0">
                <a:solidFill>
                  <a:schemeClr val="tx1"/>
                </a:solidFill>
              </a:rPr>
              <a:t>Test the failover</a:t>
            </a:r>
          </a:p>
        </p:txBody>
      </p:sp>
    </p:spTree>
    <p:extLst>
      <p:ext uri="{BB962C8B-B14F-4D97-AF65-F5344CB8AC3E}">
        <p14:creationId xmlns:p14="http://schemas.microsoft.com/office/powerpoint/2010/main" val="721151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failover clusters</a:t>
            </a:r>
          </a:p>
        </p:txBody>
      </p:sp>
      <p:sp>
        <p:nvSpPr>
          <p:cNvPr id="6" name="Content Placeholder 5">
            <a:extLst>
              <a:ext uri="{FF2B5EF4-FFF2-40B4-BE49-F238E27FC236}">
                <a16:creationId xmlns:a16="http://schemas.microsoft.com/office/drawing/2014/main" id="{507164DE-3BE8-403F-A0C2-75691364AFDA}"/>
              </a:ext>
            </a:extLst>
          </p:cNvPr>
          <p:cNvSpPr>
            <a:spLocks noGrp="1"/>
          </p:cNvSpPr>
          <p:nvPr>
            <p:ph sz="quarter" idx="10"/>
          </p:nvPr>
        </p:nvSpPr>
        <p:spPr/>
        <p:txBody>
          <a:bodyPr/>
          <a:lstStyle/>
          <a:p>
            <a:pPr lvl="0"/>
            <a:r>
              <a:rPr lang="en-US" dirty="0"/>
              <a:t>To manage failover clusters: </a:t>
            </a:r>
          </a:p>
          <a:p>
            <a:pPr lvl="1"/>
            <a:r>
              <a:rPr lang="en-US" dirty="0"/>
              <a:t>Add nodes after you create a cluster</a:t>
            </a:r>
          </a:p>
          <a:p>
            <a:pPr lvl="1"/>
            <a:r>
              <a:rPr lang="en-US" dirty="0"/>
              <a:t>Pause nodes, which prevent resources from running on that node</a:t>
            </a:r>
          </a:p>
          <a:p>
            <a:pPr lvl="1"/>
            <a:r>
              <a:rPr lang="en-US" dirty="0"/>
              <a:t>Evict nodes from a cluster, which removes the node from the cluster configuration</a:t>
            </a:r>
          </a:p>
          <a:p>
            <a:pPr lvl="0"/>
            <a:r>
              <a:rPr lang="en-US" dirty="0"/>
              <a:t>These actions are available in the </a:t>
            </a:r>
            <a:r>
              <a:rPr lang="en-US" b="1" dirty="0"/>
              <a:t>Failover Cluster Management</a:t>
            </a:r>
            <a:r>
              <a:rPr lang="en-US" dirty="0"/>
              <a:t> </a:t>
            </a:r>
            <a:r>
              <a:rPr lang="en-US" b="1" dirty="0"/>
              <a:t>Console</a:t>
            </a:r>
            <a:r>
              <a:rPr lang="en-US" dirty="0"/>
              <a:t>, in the </a:t>
            </a:r>
            <a:r>
              <a:rPr lang="en-US" b="1" dirty="0"/>
              <a:t>Actions</a:t>
            </a:r>
            <a:r>
              <a:rPr lang="en-US" dirty="0"/>
              <a:t> pane</a:t>
            </a:r>
          </a:p>
        </p:txBody>
      </p:sp>
    </p:spTree>
    <p:extLst>
      <p:ext uri="{BB962C8B-B14F-4D97-AF65-F5344CB8AC3E}">
        <p14:creationId xmlns:p14="http://schemas.microsoft.com/office/powerpoint/2010/main" val="2051511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cluster properties</a:t>
            </a:r>
          </a:p>
        </p:txBody>
      </p:sp>
      <p:sp>
        <p:nvSpPr>
          <p:cNvPr id="3" name="Content Placeholder 2"/>
          <p:cNvSpPr>
            <a:spLocks noGrp="1"/>
          </p:cNvSpPr>
          <p:nvPr>
            <p:ph sz="quarter" idx="10"/>
          </p:nvPr>
        </p:nvSpPr>
        <p:spPr/>
        <p:txBody>
          <a:bodyPr/>
          <a:lstStyle/>
          <a:p>
            <a:r>
              <a:rPr lang="en-US" dirty="0"/>
              <a:t>Each failover cluster object has a set of properties that define its identity and behavior in the cluster. Cluster properties are available to applications via an API or through Windows PowerShell. </a:t>
            </a:r>
          </a:p>
          <a:p>
            <a:r>
              <a:rPr lang="en-US" dirty="0"/>
              <a:t>The following sets of properties are available:</a:t>
            </a:r>
          </a:p>
          <a:p>
            <a:pPr marL="342900" indent="-342900">
              <a:buFont typeface="Wingdings" panose="05000000000000000000" pitchFamily="2" charset="2"/>
              <a:buChar char="§"/>
            </a:pPr>
            <a:r>
              <a:rPr lang="en-US" dirty="0"/>
              <a:t>Cluster Common Properties</a:t>
            </a:r>
          </a:p>
          <a:p>
            <a:pPr marL="342900" indent="-342900">
              <a:buFont typeface="Wingdings" panose="05000000000000000000" pitchFamily="2" charset="2"/>
              <a:buChar char="§"/>
            </a:pPr>
            <a:r>
              <a:rPr lang="en-US" dirty="0"/>
              <a:t>Groupset Common Properties</a:t>
            </a:r>
          </a:p>
          <a:p>
            <a:pPr marL="342900" indent="-342900">
              <a:buFont typeface="Wingdings" panose="05000000000000000000" pitchFamily="2" charset="2"/>
              <a:buChar char="§"/>
            </a:pPr>
            <a:r>
              <a:rPr lang="en-US" dirty="0"/>
              <a:t>Group Common Properties</a:t>
            </a:r>
          </a:p>
          <a:p>
            <a:pPr marL="342900" indent="-342900">
              <a:buFont typeface="Wingdings" panose="05000000000000000000" pitchFamily="2" charset="2"/>
              <a:buChar char="§"/>
            </a:pPr>
            <a:r>
              <a:rPr lang="en-US" dirty="0"/>
              <a:t>Network Common Properties</a:t>
            </a:r>
          </a:p>
          <a:p>
            <a:pPr marL="342900" indent="-342900">
              <a:buFont typeface="Wingdings" panose="05000000000000000000" pitchFamily="2" charset="2"/>
              <a:buChar char="§"/>
            </a:pPr>
            <a:r>
              <a:rPr lang="en-US" dirty="0"/>
              <a:t>Network Interface Common Properties</a:t>
            </a:r>
          </a:p>
          <a:p>
            <a:pPr marL="342900" indent="-342900">
              <a:buFont typeface="Wingdings" panose="05000000000000000000" pitchFamily="2" charset="2"/>
              <a:buChar char="§"/>
            </a:pPr>
            <a:r>
              <a:rPr lang="en-US" dirty="0"/>
              <a:t>Node Common Properties</a:t>
            </a:r>
          </a:p>
          <a:p>
            <a:pPr marL="342900" indent="-342900">
              <a:buFont typeface="Wingdings" panose="05000000000000000000" pitchFamily="2" charset="2"/>
              <a:buChar char="§"/>
            </a:pPr>
            <a:r>
              <a:rPr lang="en-US" dirty="0"/>
              <a:t>Resource Type Common Properties</a:t>
            </a:r>
          </a:p>
          <a:p>
            <a:pPr marL="342900" indent="-342900">
              <a:buFont typeface="Wingdings" panose="05000000000000000000" pitchFamily="2" charset="2"/>
              <a:buChar char="§"/>
            </a:pPr>
            <a:r>
              <a:rPr lang="en-US" dirty="0"/>
              <a:t>Virtual Machine Common Properties</a:t>
            </a:r>
          </a:p>
        </p:txBody>
      </p:sp>
    </p:spTree>
    <p:extLst>
      <p:ext uri="{BB962C8B-B14F-4D97-AF65-F5344CB8AC3E}">
        <p14:creationId xmlns:p14="http://schemas.microsoft.com/office/powerpoint/2010/main" val="726639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failover and failback</a:t>
            </a:r>
          </a:p>
        </p:txBody>
      </p:sp>
      <p:sp>
        <p:nvSpPr>
          <p:cNvPr id="7" name="Content Placeholder 6">
            <a:extLst>
              <a:ext uri="{FF2B5EF4-FFF2-40B4-BE49-F238E27FC236}">
                <a16:creationId xmlns:a16="http://schemas.microsoft.com/office/drawing/2014/main" id="{E5D368AA-0FC8-4B69-A7C3-37513C33EF6E}"/>
              </a:ext>
            </a:extLst>
          </p:cNvPr>
          <p:cNvSpPr>
            <a:spLocks noGrp="1"/>
          </p:cNvSpPr>
          <p:nvPr>
            <p:ph sz="quarter" idx="10"/>
          </p:nvPr>
        </p:nvSpPr>
        <p:spPr/>
        <p:txBody>
          <a:bodyPr/>
          <a:lstStyle/>
          <a:p>
            <a:pPr lvl="0"/>
            <a:r>
              <a:rPr lang="en-US" dirty="0"/>
              <a:t>To control how the cluster responds, adjust the failover and failback settings.</a:t>
            </a:r>
          </a:p>
          <a:p>
            <a:pPr lvl="0"/>
            <a:r>
              <a:rPr lang="en-US" dirty="0"/>
              <a:t>Include preferred owners</a:t>
            </a:r>
          </a:p>
          <a:p>
            <a:pPr lvl="0"/>
            <a:r>
              <a:rPr lang="en-US" dirty="0"/>
              <a:t>Considerations for using preferred owners: </a:t>
            </a:r>
          </a:p>
          <a:p>
            <a:pPr lvl="1"/>
            <a:r>
              <a:rPr lang="en-US" dirty="0"/>
              <a:t> Set preferred owners are set on the clustered role</a:t>
            </a:r>
          </a:p>
          <a:p>
            <a:pPr lvl="1"/>
            <a:r>
              <a:rPr lang="en-US" dirty="0"/>
              <a:t> Set multiple preferred owners can be set in an ordered list</a:t>
            </a:r>
          </a:p>
          <a:p>
            <a:pPr lvl="1"/>
            <a:r>
              <a:rPr lang="en-US" dirty="0"/>
              <a:t> Setting preferred owners gives control over:</a:t>
            </a:r>
          </a:p>
          <a:p>
            <a:pPr lvl="2"/>
            <a:r>
              <a:rPr lang="en-US" dirty="0"/>
              <a:t>The order in which a role selects a node to run </a:t>
            </a:r>
          </a:p>
          <a:p>
            <a:pPr lvl="2"/>
            <a:r>
              <a:rPr lang="en-US" dirty="0"/>
              <a:t>The roles that can be run on the same nodes</a:t>
            </a:r>
          </a:p>
          <a:p>
            <a:pPr lvl="1"/>
            <a:r>
              <a:rPr lang="en-US" dirty="0"/>
              <a:t>Options to modify failover and failback settings: </a:t>
            </a:r>
          </a:p>
          <a:p>
            <a:pPr lvl="2"/>
            <a:r>
              <a:rPr lang="en-US" dirty="0"/>
              <a:t>Setting the number of times the Cluster service restarts a clustered role in a set period</a:t>
            </a:r>
          </a:p>
          <a:p>
            <a:pPr lvl="2"/>
            <a:r>
              <a:rPr lang="en-US" dirty="0"/>
              <a:t>Setting or preventing failback of the clustered role to the preferred node when it becomes available</a:t>
            </a:r>
          </a:p>
        </p:txBody>
      </p:sp>
    </p:spTree>
    <p:extLst>
      <p:ext uri="{BB962C8B-B14F-4D97-AF65-F5344CB8AC3E}">
        <p14:creationId xmlns:p14="http://schemas.microsoft.com/office/powerpoint/2010/main" val="3639959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2: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idx="10"/>
          </p:nvPr>
        </p:nvSpPr>
        <p:spPr/>
        <p:txBody>
          <a:bodyPr/>
          <a:lstStyle/>
          <a:p>
            <a:r>
              <a:rPr lang="en-US" dirty="0"/>
              <a:t>Refer to the Student Guide for lesson-review questions</a:t>
            </a:r>
          </a:p>
        </p:txBody>
      </p:sp>
    </p:spTree>
    <p:extLst>
      <p:ext uri="{BB962C8B-B14F-4D97-AF65-F5344CB8AC3E}">
        <p14:creationId xmlns:p14="http://schemas.microsoft.com/office/powerpoint/2010/main" val="1664542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3: Overview of stretch clusters</a:t>
            </a:r>
          </a:p>
        </p:txBody>
      </p:sp>
    </p:spTree>
    <p:extLst>
      <p:ext uri="{BB962C8B-B14F-4D97-AF65-F5344CB8AC3E}">
        <p14:creationId xmlns:p14="http://schemas.microsoft.com/office/powerpoint/2010/main" val="1053340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overview</a:t>
            </a:r>
          </a:p>
        </p:txBody>
      </p:sp>
      <p:sp>
        <p:nvSpPr>
          <p:cNvPr id="3" name="Text Placeholder 2"/>
          <p:cNvSpPr>
            <a:spLocks noGrp="1"/>
          </p:cNvSpPr>
          <p:nvPr>
            <p:ph sz="quarter" idx="10"/>
          </p:nvPr>
        </p:nvSpPr>
        <p:spPr/>
        <p:txBody>
          <a:bodyPr/>
          <a:lstStyle/>
          <a:p>
            <a:r>
              <a:rPr lang="en-US" dirty="0"/>
              <a:t>This lesson describes</a:t>
            </a:r>
          </a:p>
          <a:p>
            <a:r>
              <a:rPr lang="en-US" dirty="0"/>
              <a:t>Topics:</a:t>
            </a:r>
          </a:p>
          <a:p>
            <a:pPr lvl="1"/>
            <a:r>
              <a:rPr lang="en-US" dirty="0"/>
              <a:t>What is a stretch cluster?</a:t>
            </a:r>
            <a:endParaRPr lang="en-US" sz="2800" dirty="0"/>
          </a:p>
          <a:p>
            <a:pPr lvl="1"/>
            <a:r>
              <a:rPr lang="en-US" dirty="0"/>
              <a:t>Overview of Storage Replica</a:t>
            </a:r>
            <a:endParaRPr lang="en-US" sz="2800" dirty="0"/>
          </a:p>
          <a:p>
            <a:pPr lvl="1"/>
            <a:r>
              <a:rPr lang="en-US" dirty="0"/>
              <a:t>Prerequisites for implementing a stretch cluster</a:t>
            </a:r>
            <a:endParaRPr lang="en-US" sz="2800" dirty="0"/>
          </a:p>
          <a:p>
            <a:pPr lvl="1"/>
            <a:r>
              <a:rPr lang="en-US" dirty="0"/>
              <a:t>Synchronous and asynchronous replication</a:t>
            </a:r>
            <a:endParaRPr lang="en-US" sz="2800" dirty="0"/>
          </a:p>
          <a:p>
            <a:pPr lvl="1"/>
            <a:r>
              <a:rPr lang="en-US" dirty="0"/>
              <a:t>Select a quorum mode for a stretch cluster</a:t>
            </a:r>
            <a:endParaRPr lang="en-US" sz="2800" dirty="0"/>
          </a:p>
          <a:p>
            <a:pPr lvl="1"/>
            <a:r>
              <a:rPr lang="en-US" dirty="0"/>
              <a:t>Configure a stretch cluster</a:t>
            </a:r>
            <a:endParaRPr lang="en-US" sz="2800" dirty="0"/>
          </a:p>
        </p:txBody>
      </p:sp>
    </p:spTree>
    <p:extLst>
      <p:ext uri="{BB962C8B-B14F-4D97-AF65-F5344CB8AC3E}">
        <p14:creationId xmlns:p14="http://schemas.microsoft.com/office/powerpoint/2010/main" val="1732505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stretch cluster?</a:t>
            </a:r>
          </a:p>
        </p:txBody>
      </p:sp>
      <p:sp>
        <p:nvSpPr>
          <p:cNvPr id="21" name="Text Placeholder 20">
            <a:extLst>
              <a:ext uri="{FF2B5EF4-FFF2-40B4-BE49-F238E27FC236}">
                <a16:creationId xmlns:a16="http://schemas.microsoft.com/office/drawing/2014/main" id="{F1053336-DD5F-4EA5-B208-79B577189FE4}"/>
              </a:ext>
            </a:extLst>
          </p:cNvPr>
          <p:cNvSpPr>
            <a:spLocks noGrp="1"/>
          </p:cNvSpPr>
          <p:nvPr>
            <p:ph type="body" sz="quarter" idx="11"/>
          </p:nvPr>
        </p:nvSpPr>
        <p:spPr/>
        <p:txBody>
          <a:bodyPr/>
          <a:lstStyle/>
          <a:p>
            <a:r>
              <a:rPr lang="en-US" dirty="0">
                <a:latin typeface="Segoe UI" pitchFamily="34" charset="0"/>
                <a:ea typeface="Segoe UI" pitchFamily="34" charset="0"/>
                <a:cs typeface="Segoe UI" pitchFamily="34" charset="0"/>
              </a:rPr>
              <a:t>A </a:t>
            </a:r>
            <a:r>
              <a:rPr lang="en-US" i="1" dirty="0">
                <a:latin typeface="Segoe UI" pitchFamily="34" charset="0"/>
                <a:ea typeface="Segoe UI" pitchFamily="34" charset="0"/>
                <a:cs typeface="Segoe UI" pitchFamily="34" charset="0"/>
              </a:rPr>
              <a:t>stretch cluster</a:t>
            </a:r>
            <a:r>
              <a:rPr lang="en-US" dirty="0">
                <a:latin typeface="Segoe UI" pitchFamily="34" charset="0"/>
                <a:ea typeface="Segoe UI" pitchFamily="34" charset="0"/>
                <a:cs typeface="Segoe UI" pitchFamily="34" charset="0"/>
              </a:rPr>
              <a:t> is a cluster that has been extended so that different nodes in the same cluster reside in separate physical locations</a:t>
            </a:r>
          </a:p>
        </p:txBody>
      </p:sp>
      <p:grpSp>
        <p:nvGrpSpPr>
          <p:cNvPr id="4" name="Group 3" descr="Diagram showing a stretch cluster which is hosted in Site A and Site B; the sites are using cloud services that connect the cluster storage to each.">
            <a:extLst>
              <a:ext uri="{FF2B5EF4-FFF2-40B4-BE49-F238E27FC236}">
                <a16:creationId xmlns:a16="http://schemas.microsoft.com/office/drawing/2014/main" id="{E7937EC1-FCAD-4FDC-8F9E-66B2FBC99AF0}"/>
              </a:ext>
            </a:extLst>
          </p:cNvPr>
          <p:cNvGrpSpPr/>
          <p:nvPr/>
        </p:nvGrpSpPr>
        <p:grpSpPr>
          <a:xfrm>
            <a:off x="2871327" y="1983444"/>
            <a:ext cx="6693820" cy="4527133"/>
            <a:chOff x="1090612" y="108285"/>
            <a:chExt cx="9754794" cy="6597316"/>
          </a:xfrm>
        </p:grpSpPr>
        <p:sp>
          <p:nvSpPr>
            <p:cNvPr id="6" name="Rectangle 5">
              <a:extLst>
                <a:ext uri="{FF2B5EF4-FFF2-40B4-BE49-F238E27FC236}">
                  <a16:creationId xmlns:a16="http://schemas.microsoft.com/office/drawing/2014/main" id="{B07E1C07-36EF-4E1C-B1CF-24446C106E04}"/>
                </a:ext>
              </a:extLst>
            </p:cNvPr>
            <p:cNvSpPr/>
            <p:nvPr/>
          </p:nvSpPr>
          <p:spPr>
            <a:xfrm>
              <a:off x="1090612" y="108285"/>
              <a:ext cx="3168257" cy="6597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erver" title="Icon of a server tower">
              <a:extLst>
                <a:ext uri="{FF2B5EF4-FFF2-40B4-BE49-F238E27FC236}">
                  <a16:creationId xmlns:a16="http://schemas.microsoft.com/office/drawing/2014/main" id="{B5943F03-DF6D-474D-B097-ED90D6FF1899}"/>
                </a:ext>
              </a:extLst>
            </p:cNvPr>
            <p:cNvSpPr>
              <a:spLocks noChangeAspect="1" noEditPoints="1"/>
            </p:cNvSpPr>
            <p:nvPr/>
          </p:nvSpPr>
          <p:spPr bwMode="auto">
            <a:xfrm>
              <a:off x="2236632" y="1231863"/>
              <a:ext cx="843896" cy="1597604"/>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8" name="Database_EFC7" title="Icon of a cylinder">
              <a:extLst>
                <a:ext uri="{FF2B5EF4-FFF2-40B4-BE49-F238E27FC236}">
                  <a16:creationId xmlns:a16="http://schemas.microsoft.com/office/drawing/2014/main" id="{D5B9183B-D216-4335-A180-F24CF0995009}"/>
                </a:ext>
              </a:extLst>
            </p:cNvPr>
            <p:cNvSpPr>
              <a:spLocks noChangeAspect="1" noEditPoints="1"/>
            </p:cNvSpPr>
            <p:nvPr/>
          </p:nvSpPr>
          <p:spPr bwMode="auto">
            <a:xfrm>
              <a:off x="2162367" y="5195505"/>
              <a:ext cx="1086112" cy="77389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cloud" title="Icon of a cloud">
              <a:extLst>
                <a:ext uri="{FF2B5EF4-FFF2-40B4-BE49-F238E27FC236}">
                  <a16:creationId xmlns:a16="http://schemas.microsoft.com/office/drawing/2014/main" id="{D6018C13-0AEE-4EF1-98AE-F921E4E79C72}"/>
                </a:ext>
              </a:extLst>
            </p:cNvPr>
            <p:cNvSpPr>
              <a:spLocks noChangeAspect="1"/>
            </p:cNvSpPr>
            <p:nvPr/>
          </p:nvSpPr>
          <p:spPr bwMode="auto">
            <a:xfrm>
              <a:off x="1907295" y="3485924"/>
              <a:ext cx="1526770" cy="97270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2"/>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0" name="Rectangle 9">
              <a:extLst>
                <a:ext uri="{FF2B5EF4-FFF2-40B4-BE49-F238E27FC236}">
                  <a16:creationId xmlns:a16="http://schemas.microsoft.com/office/drawing/2014/main" id="{69C12117-B5C4-469B-B792-9202327FC570}"/>
                </a:ext>
              </a:extLst>
            </p:cNvPr>
            <p:cNvSpPr/>
            <p:nvPr/>
          </p:nvSpPr>
          <p:spPr>
            <a:xfrm>
              <a:off x="7677149" y="108285"/>
              <a:ext cx="3168257" cy="6597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erver" title="Icon of a server tower">
              <a:extLst>
                <a:ext uri="{FF2B5EF4-FFF2-40B4-BE49-F238E27FC236}">
                  <a16:creationId xmlns:a16="http://schemas.microsoft.com/office/drawing/2014/main" id="{724B2A2D-CCEC-48E3-86C9-F4A787EB118D}"/>
                </a:ext>
              </a:extLst>
            </p:cNvPr>
            <p:cNvSpPr>
              <a:spLocks noChangeAspect="1" noEditPoints="1"/>
            </p:cNvSpPr>
            <p:nvPr/>
          </p:nvSpPr>
          <p:spPr bwMode="auto">
            <a:xfrm>
              <a:off x="8823169" y="1231863"/>
              <a:ext cx="843896" cy="1597604"/>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2" name="Database_EFC7" title="Icon of a cylinder">
              <a:extLst>
                <a:ext uri="{FF2B5EF4-FFF2-40B4-BE49-F238E27FC236}">
                  <a16:creationId xmlns:a16="http://schemas.microsoft.com/office/drawing/2014/main" id="{46D71D29-4EE2-49DF-84D0-4E0739EF3F64}"/>
                </a:ext>
              </a:extLst>
            </p:cNvPr>
            <p:cNvSpPr>
              <a:spLocks noChangeAspect="1" noEditPoints="1"/>
            </p:cNvSpPr>
            <p:nvPr/>
          </p:nvSpPr>
          <p:spPr bwMode="auto">
            <a:xfrm>
              <a:off x="8748904" y="5195505"/>
              <a:ext cx="1086112" cy="77389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cloud" title="Icon of a cloud">
              <a:extLst>
                <a:ext uri="{FF2B5EF4-FFF2-40B4-BE49-F238E27FC236}">
                  <a16:creationId xmlns:a16="http://schemas.microsoft.com/office/drawing/2014/main" id="{7C0810CE-A488-40E2-BFA2-003B95DFF0FC}"/>
                </a:ext>
              </a:extLst>
            </p:cNvPr>
            <p:cNvSpPr>
              <a:spLocks noChangeAspect="1"/>
            </p:cNvSpPr>
            <p:nvPr/>
          </p:nvSpPr>
          <p:spPr bwMode="auto">
            <a:xfrm>
              <a:off x="8493832" y="3485924"/>
              <a:ext cx="1526770" cy="97270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4" name="TextBox 13">
              <a:extLst>
                <a:ext uri="{FF2B5EF4-FFF2-40B4-BE49-F238E27FC236}">
                  <a16:creationId xmlns:a16="http://schemas.microsoft.com/office/drawing/2014/main" id="{D00216B7-56C4-4981-ADBC-3AD30A8E4005}"/>
                </a:ext>
              </a:extLst>
            </p:cNvPr>
            <p:cNvSpPr txBox="1"/>
            <p:nvPr/>
          </p:nvSpPr>
          <p:spPr>
            <a:xfrm>
              <a:off x="1585912" y="353885"/>
              <a:ext cx="2163686" cy="583074"/>
            </a:xfrm>
            <a:prstGeom prst="rect">
              <a:avLst/>
            </a:prstGeom>
            <a:noFill/>
          </p:spPr>
          <p:txBody>
            <a:bodyPr wrap="square" rtlCol="0">
              <a:spAutoFit/>
            </a:bodyPr>
            <a:lstStyle/>
            <a:p>
              <a:pPr algn="ctr"/>
              <a:r>
                <a:rPr lang="en-US" sz="2000" dirty="0">
                  <a:latin typeface="Segoe UI" panose="020B0502040204020203" pitchFamily="34" charset="0"/>
                  <a:cs typeface="Segoe UI" panose="020B0502040204020203" pitchFamily="34" charset="0"/>
                </a:rPr>
                <a:t>Site A</a:t>
              </a:r>
            </a:p>
          </p:txBody>
        </p:sp>
        <p:sp>
          <p:nvSpPr>
            <p:cNvPr id="15" name="TextBox 14" descr="View of the components in a stretch cluster.">
              <a:extLst>
                <a:ext uri="{FF2B5EF4-FFF2-40B4-BE49-F238E27FC236}">
                  <a16:creationId xmlns:a16="http://schemas.microsoft.com/office/drawing/2014/main" id="{7D576639-CBA1-4BB6-B2A2-8F55F83D0BDE}"/>
                </a:ext>
              </a:extLst>
            </p:cNvPr>
            <p:cNvSpPr txBox="1"/>
            <p:nvPr/>
          </p:nvSpPr>
          <p:spPr>
            <a:xfrm>
              <a:off x="8172448" y="353885"/>
              <a:ext cx="2163686" cy="583074"/>
            </a:xfrm>
            <a:prstGeom prst="rect">
              <a:avLst/>
            </a:prstGeom>
            <a:noFill/>
          </p:spPr>
          <p:txBody>
            <a:bodyPr wrap="square" rtlCol="0">
              <a:spAutoFit/>
            </a:bodyPr>
            <a:lstStyle/>
            <a:p>
              <a:pPr algn="ctr"/>
              <a:r>
                <a:rPr lang="en-US" sz="2000" dirty="0">
                  <a:latin typeface="Segoe UI" panose="020B0502040204020203" pitchFamily="34" charset="0"/>
                  <a:cs typeface="Segoe UI" panose="020B0502040204020203" pitchFamily="34" charset="0"/>
                </a:rPr>
                <a:t>Site B</a:t>
              </a:r>
            </a:p>
          </p:txBody>
        </p:sp>
        <p:sp>
          <p:nvSpPr>
            <p:cNvPr id="16" name="cloud" title="Icon of a cloud">
              <a:extLst>
                <a:ext uri="{FF2B5EF4-FFF2-40B4-BE49-F238E27FC236}">
                  <a16:creationId xmlns:a16="http://schemas.microsoft.com/office/drawing/2014/main" id="{17739800-153D-42EE-B48A-E15572B2C5B9}"/>
                </a:ext>
              </a:extLst>
            </p:cNvPr>
            <p:cNvSpPr>
              <a:spLocks noChangeAspect="1"/>
            </p:cNvSpPr>
            <p:nvPr/>
          </p:nvSpPr>
          <p:spPr bwMode="auto">
            <a:xfrm>
              <a:off x="8486479" y="3471349"/>
              <a:ext cx="1526770" cy="97270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2"/>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7" name="arrow_6" title="Icon of two arrows pointing in opposite direction of each other">
              <a:extLst>
                <a:ext uri="{FF2B5EF4-FFF2-40B4-BE49-F238E27FC236}">
                  <a16:creationId xmlns:a16="http://schemas.microsoft.com/office/drawing/2014/main" id="{CB554F25-0B40-45DD-85B4-01E50972714A}"/>
                </a:ext>
              </a:extLst>
            </p:cNvPr>
            <p:cNvSpPr>
              <a:spLocks noChangeAspect="1" noEditPoints="1"/>
            </p:cNvSpPr>
            <p:nvPr/>
          </p:nvSpPr>
          <p:spPr bwMode="auto">
            <a:xfrm>
              <a:off x="5024142" y="2244705"/>
              <a:ext cx="1830990" cy="1719758"/>
            </a:xfrm>
            <a:custGeom>
              <a:avLst/>
              <a:gdLst>
                <a:gd name="T0" fmla="*/ 162 w 214"/>
                <a:gd name="T1" fmla="*/ 0 h 201"/>
                <a:gd name="T2" fmla="*/ 214 w 214"/>
                <a:gd name="T3" fmla="*/ 53 h 201"/>
                <a:gd name="T4" fmla="*/ 162 w 214"/>
                <a:gd name="T5" fmla="*/ 105 h 201"/>
                <a:gd name="T6" fmla="*/ 214 w 214"/>
                <a:gd name="T7" fmla="*/ 53 h 201"/>
                <a:gd name="T8" fmla="*/ 0 w 214"/>
                <a:gd name="T9" fmla="*/ 53 h 201"/>
                <a:gd name="T10" fmla="*/ 52 w 214"/>
                <a:gd name="T11" fmla="*/ 96 h 201"/>
                <a:gd name="T12" fmla="*/ 0 w 214"/>
                <a:gd name="T13" fmla="*/ 148 h 201"/>
                <a:gd name="T14" fmla="*/ 52 w 214"/>
                <a:gd name="T15" fmla="*/ 201 h 201"/>
                <a:gd name="T16" fmla="*/ 0 w 214"/>
                <a:gd name="T17" fmla="*/ 148 h 201"/>
                <a:gd name="T18" fmla="*/ 214 w 214"/>
                <a:gd name="T19" fmla="*/ 14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201">
                  <a:moveTo>
                    <a:pt x="162" y="0"/>
                  </a:moveTo>
                  <a:lnTo>
                    <a:pt x="214" y="53"/>
                  </a:lnTo>
                  <a:lnTo>
                    <a:pt x="162" y="105"/>
                  </a:lnTo>
                  <a:moveTo>
                    <a:pt x="214" y="53"/>
                  </a:moveTo>
                  <a:lnTo>
                    <a:pt x="0" y="53"/>
                  </a:lnTo>
                  <a:moveTo>
                    <a:pt x="52" y="96"/>
                  </a:moveTo>
                  <a:lnTo>
                    <a:pt x="0" y="148"/>
                  </a:lnTo>
                  <a:lnTo>
                    <a:pt x="52" y="201"/>
                  </a:lnTo>
                  <a:moveTo>
                    <a:pt x="0" y="148"/>
                  </a:moveTo>
                  <a:lnTo>
                    <a:pt x="214" y="148"/>
                  </a:ln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spTree>
    <p:extLst>
      <p:ext uri="{BB962C8B-B14F-4D97-AF65-F5344CB8AC3E}">
        <p14:creationId xmlns:p14="http://schemas.microsoft.com/office/powerpoint/2010/main" val="143124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vert="horz" lIns="0" tIns="0" rIns="91440" bIns="45720" rtlCol="0" anchor="t">
            <a:noAutofit/>
          </a:bodyPr>
          <a:lstStyle/>
          <a:p>
            <a:r>
              <a:rPr lang="en-US" dirty="0">
                <a:ea typeface="+mn-lt"/>
                <a:cs typeface="+mn-lt"/>
              </a:rPr>
              <a:t>High availability is very important for any organization that wants to provide continuous services to its users. Failover clustering is one of the main technologies in Windows Server 2019 that can supply high availability for various applications and services. </a:t>
            </a:r>
          </a:p>
          <a:p>
            <a:r>
              <a:rPr lang="en-US" dirty="0">
                <a:ea typeface="+mn-lt"/>
                <a:cs typeface="+mn-lt"/>
              </a:rPr>
              <a:t>In this module you will learn about failover clustering, failover clustering components, and implementation techniques. </a:t>
            </a:r>
          </a:p>
          <a:p>
            <a:pPr indent="-290513"/>
            <a:r>
              <a:rPr lang="en-US" dirty="0"/>
              <a:t>Lessons:</a:t>
            </a:r>
            <a:endParaRPr lang="en-US" dirty="0">
              <a:cs typeface="Segoe UI"/>
            </a:endParaRPr>
          </a:p>
          <a:p>
            <a:pPr marL="290005" lvl="1" indent="-283210"/>
            <a:r>
              <a:rPr lang="en-US" dirty="0"/>
              <a:t>Lesson 1: </a:t>
            </a:r>
            <a:r>
              <a:rPr lang="en-US" dirty="0">
                <a:ea typeface="+mn-lt"/>
                <a:cs typeface="+mn-lt"/>
              </a:rPr>
              <a:t>Planning for failover clustering implementation</a:t>
            </a:r>
            <a:r>
              <a:rPr lang="en-US" dirty="0"/>
              <a:t>
Lesson 2: </a:t>
            </a:r>
            <a:r>
              <a:rPr lang="en-US" dirty="0">
                <a:ea typeface="+mn-lt"/>
                <a:cs typeface="+mn-lt"/>
              </a:rPr>
              <a:t>Creating and configuring failover clusters</a:t>
            </a:r>
            <a:r>
              <a:rPr lang="en-US" dirty="0"/>
              <a:t>
Lesson 3: Overview of s</a:t>
            </a:r>
            <a:r>
              <a:rPr lang="en-US" dirty="0">
                <a:ea typeface="+mn-lt"/>
                <a:cs typeface="+mn-lt"/>
              </a:rPr>
              <a:t>tretch clusters</a:t>
            </a:r>
            <a:r>
              <a:rPr lang="en-US" dirty="0"/>
              <a:t>
Lesson 4: </a:t>
            </a:r>
            <a:r>
              <a:rPr lang="en-US" dirty="0">
                <a:ea typeface="+mn-lt"/>
                <a:cs typeface="+mn-lt"/>
              </a:rPr>
              <a:t>High availability and disaster recovery solutions with Hyper-V VMs</a:t>
            </a:r>
            <a:endParaRPr lang="en-US" dirty="0">
              <a:cs typeface="Segoe UI"/>
            </a:endParaRPr>
          </a:p>
        </p:txBody>
      </p:sp>
    </p:spTree>
    <p:extLst>
      <p:ext uri="{BB962C8B-B14F-4D97-AF65-F5344CB8AC3E}">
        <p14:creationId xmlns:p14="http://schemas.microsoft.com/office/powerpoint/2010/main" val="2082033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E941-B273-4374-AA85-DE1B32E35D61}"/>
              </a:ext>
            </a:extLst>
          </p:cNvPr>
          <p:cNvSpPr>
            <a:spLocks noGrp="1"/>
          </p:cNvSpPr>
          <p:nvPr>
            <p:ph type="title"/>
          </p:nvPr>
        </p:nvSpPr>
        <p:spPr/>
        <p:txBody>
          <a:bodyPr/>
          <a:lstStyle/>
          <a:p>
            <a:r>
              <a:rPr lang="en-US" dirty="0"/>
              <a:t>Overview of Storage Replica</a:t>
            </a:r>
          </a:p>
        </p:txBody>
      </p:sp>
      <p:sp>
        <p:nvSpPr>
          <p:cNvPr id="3" name="Content Placeholder 2">
            <a:extLst>
              <a:ext uri="{FF2B5EF4-FFF2-40B4-BE49-F238E27FC236}">
                <a16:creationId xmlns:a16="http://schemas.microsoft.com/office/drawing/2014/main" id="{3B851C75-687A-42E4-9BAD-74EA980A3475}"/>
              </a:ext>
            </a:extLst>
          </p:cNvPr>
          <p:cNvSpPr>
            <a:spLocks noGrp="1"/>
          </p:cNvSpPr>
          <p:nvPr>
            <p:ph sz="quarter" idx="10"/>
          </p:nvPr>
        </p:nvSpPr>
        <p:spPr/>
        <p:txBody>
          <a:bodyPr wrap="square"/>
          <a:lstStyle/>
          <a:p>
            <a:r>
              <a:rPr lang="en-CA" i="1" dirty="0"/>
              <a:t>Storage Replica </a:t>
            </a:r>
            <a:r>
              <a:rPr lang="en-CA" dirty="0"/>
              <a:t>is Windows Server technology that enables replication of volumes between servers or clusters for disaster recovery. It also creates stretch failover clusters that span two sites, with all nodes staying in sync.</a:t>
            </a:r>
          </a:p>
          <a:p>
            <a:r>
              <a:rPr lang="en-CA" dirty="0"/>
              <a:t>Storage Replica supports synchronous and asynchronous replication:</a:t>
            </a:r>
          </a:p>
          <a:p>
            <a:pPr lvl="1"/>
            <a:r>
              <a:rPr lang="en-CA" dirty="0"/>
              <a:t>Synchronous replication mirrors</a:t>
            </a:r>
          </a:p>
          <a:p>
            <a:pPr lvl="1"/>
            <a:r>
              <a:rPr lang="en-CA" dirty="0"/>
              <a:t>Asynchronous replication mirrors</a:t>
            </a:r>
          </a:p>
        </p:txBody>
      </p:sp>
    </p:spTree>
    <p:extLst>
      <p:ext uri="{BB962C8B-B14F-4D97-AF65-F5344CB8AC3E}">
        <p14:creationId xmlns:p14="http://schemas.microsoft.com/office/powerpoint/2010/main" val="3699362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A352-299E-43B8-986A-AE3942F87B71}"/>
              </a:ext>
            </a:extLst>
          </p:cNvPr>
          <p:cNvSpPr>
            <a:spLocks noGrp="1"/>
          </p:cNvSpPr>
          <p:nvPr>
            <p:ph type="title"/>
          </p:nvPr>
        </p:nvSpPr>
        <p:spPr/>
        <p:txBody>
          <a:bodyPr/>
          <a:lstStyle/>
          <a:p>
            <a:r>
              <a:rPr lang="en-US" dirty="0"/>
              <a:t>Prerequisites for implementing a stretch cluster</a:t>
            </a:r>
          </a:p>
        </p:txBody>
      </p:sp>
      <p:sp>
        <p:nvSpPr>
          <p:cNvPr id="3" name="Content Placeholder 2">
            <a:extLst>
              <a:ext uri="{FF2B5EF4-FFF2-40B4-BE49-F238E27FC236}">
                <a16:creationId xmlns:a16="http://schemas.microsoft.com/office/drawing/2014/main" id="{DE697EFA-8D8B-4DBA-B9BF-3C52EC5CFA08}"/>
              </a:ext>
            </a:extLst>
          </p:cNvPr>
          <p:cNvSpPr>
            <a:spLocks noGrp="1"/>
          </p:cNvSpPr>
          <p:nvPr>
            <p:ph sz="quarter" idx="10"/>
          </p:nvPr>
        </p:nvSpPr>
        <p:spPr/>
        <p:txBody>
          <a:bodyPr/>
          <a:lstStyle/>
          <a:p>
            <a:pPr lvl="1"/>
            <a:r>
              <a:rPr lang="en-US" dirty="0">
                <a:solidFill>
                  <a:schemeClr val="tx1"/>
                </a:solidFill>
                <a:latin typeface="Segoe UI" panose="020B0502040204020203" pitchFamily="34" charset="0"/>
              </a:rPr>
              <a:t>Active Directory Domain Services forest</a:t>
            </a:r>
          </a:p>
          <a:p>
            <a:pPr lvl="1"/>
            <a:r>
              <a:rPr lang="en-US" dirty="0">
                <a:solidFill>
                  <a:schemeClr val="tx1"/>
                </a:solidFill>
                <a:latin typeface="Segoe UI" panose="020B0502040204020203" pitchFamily="34" charset="0"/>
              </a:rPr>
              <a:t>2-64 servers running Windows Server 2019 or Windows Server 2016, Datacenter Edition</a:t>
            </a:r>
          </a:p>
          <a:p>
            <a:pPr lvl="1"/>
            <a:r>
              <a:rPr lang="en-US" dirty="0">
                <a:solidFill>
                  <a:schemeClr val="tx1"/>
                </a:solidFill>
                <a:latin typeface="Segoe UI" panose="020B0502040204020203" pitchFamily="34" charset="0"/>
              </a:rPr>
              <a:t>Two sets of shared storage</a:t>
            </a:r>
          </a:p>
          <a:p>
            <a:pPr lvl="1"/>
            <a:r>
              <a:rPr lang="en-US" dirty="0">
                <a:solidFill>
                  <a:schemeClr val="tx1"/>
                </a:solidFill>
                <a:latin typeface="Segoe UI" panose="020B0502040204020203" pitchFamily="34" charset="0"/>
              </a:rPr>
              <a:t>Network between servers with enough bandwidth  </a:t>
            </a:r>
            <a:endParaRPr lang="en-US" dirty="0"/>
          </a:p>
        </p:txBody>
      </p:sp>
    </p:spTree>
    <p:extLst>
      <p:ext uri="{BB962C8B-B14F-4D97-AF65-F5344CB8AC3E}">
        <p14:creationId xmlns:p14="http://schemas.microsoft.com/office/powerpoint/2010/main" val="1285332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and asynchronous replication</a:t>
            </a:r>
          </a:p>
        </p:txBody>
      </p:sp>
      <p:sp>
        <p:nvSpPr>
          <p:cNvPr id="25" name="Text Placeholder 24">
            <a:extLst>
              <a:ext uri="{FF2B5EF4-FFF2-40B4-BE49-F238E27FC236}">
                <a16:creationId xmlns:a16="http://schemas.microsoft.com/office/drawing/2014/main" id="{41750DAD-1F32-44AE-BF20-F6C0C647D43B}"/>
              </a:ext>
            </a:extLst>
          </p:cNvPr>
          <p:cNvSpPr>
            <a:spLocks noGrp="1"/>
          </p:cNvSpPr>
          <p:nvPr>
            <p:ph sz="quarter" idx="10"/>
          </p:nvPr>
        </p:nvSpPr>
        <p:spPr/>
        <p:txBody>
          <a:bodyPr/>
          <a:lstStyle/>
          <a:p>
            <a:pPr lvl="1"/>
            <a:r>
              <a:rPr lang="en-US" dirty="0"/>
              <a:t>In synchronous replication, the host receives a write complete response from the primary storage after the data is written successfully to both storage locations</a:t>
            </a:r>
          </a:p>
          <a:p>
            <a:pPr lvl="1"/>
            <a:r>
              <a:rPr lang="en-US" dirty="0"/>
              <a:t>In asynchronous replication, the host receives a write complete response from the primary storage after the data is written  successfully on the primary storage</a:t>
            </a:r>
          </a:p>
        </p:txBody>
      </p:sp>
    </p:spTree>
    <p:extLst>
      <p:ext uri="{BB962C8B-B14F-4D97-AF65-F5344CB8AC3E}">
        <p14:creationId xmlns:p14="http://schemas.microsoft.com/office/powerpoint/2010/main" val="2501863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 quorum mode for a stretch cluster</a:t>
            </a:r>
          </a:p>
        </p:txBody>
      </p:sp>
      <p:sp>
        <p:nvSpPr>
          <p:cNvPr id="6" name="Content Placeholder 5">
            <a:extLst>
              <a:ext uri="{FF2B5EF4-FFF2-40B4-BE49-F238E27FC236}">
                <a16:creationId xmlns:a16="http://schemas.microsoft.com/office/drawing/2014/main" id="{6D761CA1-E8C6-4146-92B1-6E8912E35E33}"/>
              </a:ext>
            </a:extLst>
          </p:cNvPr>
          <p:cNvSpPr>
            <a:spLocks noGrp="1"/>
          </p:cNvSpPr>
          <p:nvPr>
            <p:ph sz="quarter" idx="10"/>
          </p:nvPr>
        </p:nvSpPr>
        <p:spPr/>
        <p:txBody>
          <a:bodyPr vert="horz" lIns="0" tIns="0" rIns="91440" bIns="45720" rtlCol="0" anchor="t">
            <a:noAutofit/>
          </a:bodyPr>
          <a:lstStyle/>
          <a:p>
            <a:pPr lvl="0"/>
            <a:r>
              <a:rPr lang="en-US" dirty="0">
                <a:solidFill>
                  <a:schemeClr val="tx1"/>
                </a:solidFill>
              </a:rPr>
              <a:t>When creating a stretch cluster across geographically dispersed nodes, it is recommended that you use an Azure Cloud Witness when possible. In cases where this is not possible, it may be more practical to use a file share witness. </a:t>
            </a:r>
          </a:p>
          <a:p>
            <a:pPr lvl="0"/>
            <a:r>
              <a:rPr lang="en-US" dirty="0">
                <a:solidFill>
                  <a:schemeClr val="tx1"/>
                </a:solidFill>
              </a:rPr>
              <a:t>Compare the following:</a:t>
            </a:r>
          </a:p>
          <a:p>
            <a:pPr lvl="1"/>
            <a:r>
              <a:rPr lang="en-US" dirty="0">
                <a:solidFill>
                  <a:schemeClr val="tx1"/>
                </a:solidFill>
              </a:rPr>
              <a:t>File share witness:</a:t>
            </a:r>
          </a:p>
          <a:p>
            <a:pPr marL="566610" lvl="2" indent="-290195"/>
            <a:r>
              <a:rPr lang="en-US" dirty="0">
                <a:solidFill>
                  <a:schemeClr val="tx1"/>
                </a:solidFill>
              </a:rPr>
              <a:t>Requires three or more datacenter locations</a:t>
            </a:r>
            <a:endParaRPr lang="en-US" dirty="0">
              <a:solidFill>
                <a:schemeClr val="tx1"/>
              </a:solidFill>
              <a:cs typeface="Segoe UI"/>
            </a:endParaRPr>
          </a:p>
          <a:p>
            <a:pPr lvl="1">
              <a:spcBef>
                <a:spcPts val="1836"/>
              </a:spcBef>
            </a:pPr>
            <a:r>
              <a:rPr lang="en-US" dirty="0">
                <a:solidFill>
                  <a:schemeClr val="tx1"/>
                </a:solidFill>
              </a:rPr>
              <a:t>Azure Cloud Witness:</a:t>
            </a:r>
          </a:p>
          <a:p>
            <a:pPr marL="566610" lvl="2" indent="-290195"/>
            <a:r>
              <a:rPr lang="en-US" dirty="0">
                <a:solidFill>
                  <a:schemeClr val="tx1"/>
                </a:solidFill>
              </a:rPr>
              <a:t>Requires two datacenter locations</a:t>
            </a:r>
            <a:endParaRPr lang="en-US" dirty="0">
              <a:solidFill>
                <a:schemeClr val="tx1"/>
              </a:solidFill>
              <a:cs typeface="Segoe UI"/>
            </a:endParaRPr>
          </a:p>
          <a:p>
            <a:pPr marL="566610" lvl="2" indent="-290195"/>
            <a:r>
              <a:rPr lang="en-US" dirty="0">
                <a:solidFill>
                  <a:schemeClr val="tx1"/>
                </a:solidFill>
              </a:rPr>
              <a:t>Requires an Internet connection for all nodes</a:t>
            </a:r>
            <a:endParaRPr lang="en-US" dirty="0">
              <a:solidFill>
                <a:schemeClr val="tx1"/>
              </a:solidFill>
              <a:cs typeface="Segoe UI"/>
            </a:endParaRPr>
          </a:p>
          <a:p>
            <a:pPr marL="566610" lvl="2" indent="-290195"/>
            <a:r>
              <a:rPr lang="en-US" dirty="0">
                <a:solidFill>
                  <a:schemeClr val="tx1"/>
                </a:solidFill>
              </a:rPr>
              <a:t>Is available only in Windows Server 2016 and newer versions</a:t>
            </a:r>
            <a:endParaRPr lang="en-US" dirty="0">
              <a:solidFill>
                <a:schemeClr val="tx1"/>
              </a:solidFill>
              <a:cs typeface="Segoe UI"/>
            </a:endParaRPr>
          </a:p>
          <a:p>
            <a:pPr lvl="1">
              <a:spcBef>
                <a:spcPts val="1836"/>
              </a:spcBef>
            </a:pPr>
            <a:r>
              <a:rPr lang="en-US" dirty="0">
                <a:solidFill>
                  <a:schemeClr val="tx1"/>
                </a:solidFill>
              </a:rPr>
              <a:t>No witness:</a:t>
            </a:r>
          </a:p>
          <a:p>
            <a:pPr marL="566610" lvl="2" indent="-290195"/>
            <a:r>
              <a:rPr lang="en-US" dirty="0">
                <a:solidFill>
                  <a:schemeClr val="tx1"/>
                </a:solidFill>
              </a:rPr>
              <a:t>Is not recommended</a:t>
            </a:r>
            <a:endParaRPr lang="en-US" dirty="0">
              <a:solidFill>
                <a:schemeClr val="tx1"/>
              </a:solidFill>
              <a:cs typeface="Segoe UI"/>
            </a:endParaRPr>
          </a:p>
          <a:p>
            <a:pPr marL="566610" lvl="2" indent="-290195"/>
            <a:r>
              <a:rPr lang="en-US" dirty="0">
                <a:solidFill>
                  <a:schemeClr val="tx1"/>
                </a:solidFill>
              </a:rPr>
              <a:t>Is used for manual failover (disaster recovery site)</a:t>
            </a:r>
            <a:endParaRPr lang="en-US" dirty="0">
              <a:solidFill>
                <a:schemeClr val="tx1"/>
              </a:solidFill>
              <a:cs typeface="Segoe UI"/>
            </a:endParaRPr>
          </a:p>
        </p:txBody>
      </p:sp>
    </p:spTree>
    <p:extLst>
      <p:ext uri="{BB962C8B-B14F-4D97-AF65-F5344CB8AC3E}">
        <p14:creationId xmlns:p14="http://schemas.microsoft.com/office/powerpoint/2010/main" val="1467979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 stretch cluster</a:t>
            </a:r>
          </a:p>
        </p:txBody>
      </p:sp>
      <p:sp>
        <p:nvSpPr>
          <p:cNvPr id="6" name="Content Placeholder 5">
            <a:extLst>
              <a:ext uri="{FF2B5EF4-FFF2-40B4-BE49-F238E27FC236}">
                <a16:creationId xmlns:a16="http://schemas.microsoft.com/office/drawing/2014/main" id="{2D68526D-E1D6-442F-B62B-897FD1656F19}"/>
              </a:ext>
            </a:extLst>
          </p:cNvPr>
          <p:cNvSpPr>
            <a:spLocks noGrp="1"/>
          </p:cNvSpPr>
          <p:nvPr>
            <p:ph sz="quarter" idx="10"/>
          </p:nvPr>
        </p:nvSpPr>
        <p:spPr/>
        <p:txBody>
          <a:bodyPr/>
          <a:lstStyle/>
          <a:p>
            <a:r>
              <a:rPr lang="en-US" dirty="0"/>
              <a:t>When implementing stretch clusters in disaster recovery scenarios, consider the following:</a:t>
            </a:r>
          </a:p>
          <a:p>
            <a:pPr lvl="1"/>
            <a:r>
              <a:rPr lang="en-US" dirty="0"/>
              <a:t>Failover time</a:t>
            </a:r>
          </a:p>
          <a:p>
            <a:pPr lvl="1"/>
            <a:r>
              <a:rPr lang="en-US" dirty="0"/>
              <a:t>The services for failover</a:t>
            </a:r>
          </a:p>
          <a:p>
            <a:pPr lvl="1"/>
            <a:r>
              <a:rPr lang="en-US" dirty="0"/>
              <a:t>Quorum maintenance</a:t>
            </a:r>
          </a:p>
          <a:p>
            <a:pPr lvl="1"/>
            <a:r>
              <a:rPr lang="en-US" dirty="0"/>
              <a:t>The storage connection</a:t>
            </a:r>
          </a:p>
          <a:p>
            <a:pPr lvl="1"/>
            <a:r>
              <a:rPr lang="en-US" dirty="0"/>
              <a:t>Published services and name resolution</a:t>
            </a:r>
          </a:p>
          <a:p>
            <a:pPr lvl="1"/>
            <a:r>
              <a:rPr lang="en-US" dirty="0"/>
              <a:t>Client connectivity</a:t>
            </a:r>
          </a:p>
          <a:p>
            <a:pPr lvl="1"/>
            <a:r>
              <a:rPr lang="en-US" dirty="0"/>
              <a:t>The failback procedure</a:t>
            </a:r>
          </a:p>
        </p:txBody>
      </p:sp>
    </p:spTree>
    <p:extLst>
      <p:ext uri="{BB962C8B-B14F-4D97-AF65-F5344CB8AC3E}">
        <p14:creationId xmlns:p14="http://schemas.microsoft.com/office/powerpoint/2010/main" val="325429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3: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idx="10"/>
          </p:nvPr>
        </p:nvSpPr>
        <p:spPr/>
        <p:txBody>
          <a:bodyPr/>
          <a:lstStyle/>
          <a:p>
            <a:r>
              <a:rPr lang="en-US" dirty="0"/>
              <a:t>Refer to the Student Guide for lesson-review questions</a:t>
            </a:r>
          </a:p>
        </p:txBody>
      </p:sp>
    </p:spTree>
    <p:extLst>
      <p:ext uri="{BB962C8B-B14F-4D97-AF65-F5344CB8AC3E}">
        <p14:creationId xmlns:p14="http://schemas.microsoft.com/office/powerpoint/2010/main" val="1688077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cs typeface="Segoe UI"/>
              </a:rPr>
              <a:t>Lesson 4: High availability and disaster recovery solutions with Hyper-V VMs</a:t>
            </a:r>
          </a:p>
        </p:txBody>
      </p:sp>
    </p:spTree>
    <p:extLst>
      <p:ext uri="{BB962C8B-B14F-4D97-AF65-F5344CB8AC3E}">
        <p14:creationId xmlns:p14="http://schemas.microsoft.com/office/powerpoint/2010/main" val="189609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overview</a:t>
            </a:r>
          </a:p>
        </p:txBody>
      </p:sp>
      <p:sp>
        <p:nvSpPr>
          <p:cNvPr id="7" name="Content Placeholder 6">
            <a:extLst>
              <a:ext uri="{FF2B5EF4-FFF2-40B4-BE49-F238E27FC236}">
                <a16:creationId xmlns:a16="http://schemas.microsoft.com/office/drawing/2014/main" id="{77B6D5E8-7022-4E3F-BE25-F0CD4777D068}"/>
              </a:ext>
            </a:extLst>
          </p:cNvPr>
          <p:cNvSpPr>
            <a:spLocks noGrp="1"/>
          </p:cNvSpPr>
          <p:nvPr>
            <p:ph sz="quarter" idx="10"/>
          </p:nvPr>
        </p:nvSpPr>
        <p:spPr/>
        <p:txBody>
          <a:bodyPr/>
          <a:lstStyle/>
          <a:p>
            <a:r>
              <a:rPr lang="en-US" dirty="0"/>
              <a:t>This lesson covers </a:t>
            </a:r>
            <a:r>
              <a:rPr lang="en-CA" dirty="0"/>
              <a:t>virtual machine (VM) migration and available migration options.</a:t>
            </a:r>
          </a:p>
          <a:p>
            <a:r>
              <a:rPr lang="en-CA" dirty="0"/>
              <a:t>Topics:</a:t>
            </a:r>
          </a:p>
          <a:p>
            <a:pPr lvl="1"/>
            <a:r>
              <a:rPr lang="en-US" dirty="0"/>
              <a:t>High availability options for Hyper-V VMs</a:t>
            </a:r>
            <a:endParaRPr lang="en-US" sz="2800" dirty="0"/>
          </a:p>
          <a:p>
            <a:pPr lvl="1"/>
            <a:r>
              <a:rPr lang="en-US" dirty="0"/>
              <a:t>Overview of live migration</a:t>
            </a:r>
            <a:endParaRPr lang="en-US" sz="2800" dirty="0"/>
          </a:p>
          <a:p>
            <a:pPr lvl="1"/>
            <a:r>
              <a:rPr lang="en-US" dirty="0"/>
              <a:t>Live migration requirements</a:t>
            </a:r>
            <a:endParaRPr lang="en-US" sz="2800" dirty="0"/>
          </a:p>
          <a:p>
            <a:pPr lvl="1"/>
            <a:r>
              <a:rPr lang="en-US" dirty="0"/>
              <a:t>Provide high availability with storage migration</a:t>
            </a:r>
            <a:endParaRPr lang="en-US" sz="2800" dirty="0"/>
          </a:p>
          <a:p>
            <a:pPr lvl="1"/>
            <a:endParaRPr lang="en-US" dirty="0"/>
          </a:p>
          <a:p>
            <a:endParaRPr lang="en-US" dirty="0"/>
          </a:p>
        </p:txBody>
      </p:sp>
    </p:spTree>
    <p:extLst>
      <p:ext uri="{BB962C8B-B14F-4D97-AF65-F5344CB8AC3E}">
        <p14:creationId xmlns:p14="http://schemas.microsoft.com/office/powerpoint/2010/main" val="3080997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High availability options for Hyper-V VMs</a:t>
            </a:r>
            <a:endParaRPr lang="en-US" dirty="0"/>
          </a:p>
        </p:txBody>
      </p:sp>
      <p:sp>
        <p:nvSpPr>
          <p:cNvPr id="6" name="Content Placeholder 5">
            <a:extLst>
              <a:ext uri="{FF2B5EF4-FFF2-40B4-BE49-F238E27FC236}">
                <a16:creationId xmlns:a16="http://schemas.microsoft.com/office/drawing/2014/main" id="{B952AA03-FC1E-4D5B-B0A2-2EF6A601B44E}"/>
              </a:ext>
            </a:extLst>
          </p:cNvPr>
          <p:cNvSpPr>
            <a:spLocks noGrp="1"/>
          </p:cNvSpPr>
          <p:nvPr>
            <p:ph sz="quarter" idx="10"/>
          </p:nvPr>
        </p:nvSpPr>
        <p:spPr/>
        <p:txBody>
          <a:bodyPr vert="horz" lIns="0" tIns="0" rIns="91440" bIns="45720" rtlCol="0" anchor="t">
            <a:noAutofit/>
          </a:bodyPr>
          <a:lstStyle/>
          <a:p>
            <a:r>
              <a:rPr lang="en-US" dirty="0"/>
              <a:t>Available options for moving virtual machines are:</a:t>
            </a:r>
            <a:endParaRPr lang="en-US" dirty="0">
              <a:cs typeface="Segoe UI"/>
            </a:endParaRPr>
          </a:p>
          <a:p>
            <a:pPr lvl="1"/>
            <a:r>
              <a:rPr lang="en-US" dirty="0">
                <a:cs typeface="Segoe UI"/>
              </a:rPr>
              <a:t>Virtual machine and storage migration</a:t>
            </a:r>
          </a:p>
          <a:p>
            <a:pPr lvl="1"/>
            <a:r>
              <a:rPr lang="en-US" dirty="0">
                <a:cs typeface="Segoe UI"/>
              </a:rPr>
              <a:t>Quick migration</a:t>
            </a:r>
          </a:p>
          <a:p>
            <a:pPr lvl="1"/>
            <a:r>
              <a:rPr lang="en-US" dirty="0">
                <a:cs typeface="Segoe UI"/>
              </a:rPr>
              <a:t>Live migration</a:t>
            </a:r>
          </a:p>
          <a:p>
            <a:pPr lvl="1"/>
            <a:r>
              <a:rPr lang="en-US" dirty="0">
                <a:cs typeface="Segoe UI"/>
              </a:rPr>
              <a:t>Hyper-V Replica</a:t>
            </a:r>
          </a:p>
          <a:p>
            <a:pPr lvl="1"/>
            <a:r>
              <a:rPr lang="en-US" dirty="0">
                <a:cs typeface="Segoe UI"/>
              </a:rPr>
              <a:t>Export or import of a virtual machine</a:t>
            </a:r>
          </a:p>
        </p:txBody>
      </p:sp>
    </p:spTree>
    <p:extLst>
      <p:ext uri="{BB962C8B-B14F-4D97-AF65-F5344CB8AC3E}">
        <p14:creationId xmlns:p14="http://schemas.microsoft.com/office/powerpoint/2010/main" val="1246156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live migration</a:t>
            </a:r>
          </a:p>
        </p:txBody>
      </p:sp>
      <p:sp>
        <p:nvSpPr>
          <p:cNvPr id="3" name="Content Placeholder 2"/>
          <p:cNvSpPr>
            <a:spLocks noGrp="1"/>
          </p:cNvSpPr>
          <p:nvPr>
            <p:ph sz="quarter" idx="10"/>
          </p:nvPr>
        </p:nvSpPr>
        <p:spPr/>
        <p:txBody>
          <a:bodyPr/>
          <a:lstStyle/>
          <a:p>
            <a:pPr lvl="1"/>
            <a:r>
              <a:rPr lang="en-US" dirty="0"/>
              <a:t>Live migration is a Hyper-V feature in Windows Server</a:t>
            </a:r>
          </a:p>
          <a:p>
            <a:pPr lvl="1"/>
            <a:r>
              <a:rPr lang="en-US" dirty="0"/>
              <a:t>Used to move running VMs from one Hyper-V host to another without downtime</a:t>
            </a:r>
          </a:p>
          <a:p>
            <a:pPr lvl="1"/>
            <a:r>
              <a:rPr lang="en-US" dirty="0"/>
              <a:t>Live migration can be performed using the following methods:</a:t>
            </a:r>
          </a:p>
          <a:p>
            <a:pPr lvl="2"/>
            <a:r>
              <a:rPr lang="en-US" dirty="0"/>
              <a:t>The Failover Cluster Management console</a:t>
            </a:r>
          </a:p>
          <a:p>
            <a:pPr lvl="2"/>
            <a:r>
              <a:rPr lang="en-US" dirty="0"/>
              <a:t>The Virtual Machine Manager Administrator console</a:t>
            </a:r>
          </a:p>
          <a:p>
            <a:pPr lvl="2"/>
            <a:r>
              <a:rPr lang="en-US" dirty="0"/>
              <a:t>Hyper-V Manager</a:t>
            </a:r>
          </a:p>
          <a:p>
            <a:pPr lvl="2"/>
            <a:r>
              <a:rPr lang="en-US" dirty="0"/>
              <a:t>Windows Management Instrumentation (WMI)</a:t>
            </a:r>
          </a:p>
          <a:p>
            <a:pPr lvl="2"/>
            <a:r>
              <a:rPr lang="en-US" dirty="0"/>
              <a:t>Windows PowerShell</a:t>
            </a:r>
          </a:p>
          <a:p>
            <a:endParaRPr lang="en-US" dirty="0"/>
          </a:p>
        </p:txBody>
      </p:sp>
    </p:spTree>
    <p:extLst>
      <p:ext uri="{BB962C8B-B14F-4D97-AF65-F5344CB8AC3E}">
        <p14:creationId xmlns:p14="http://schemas.microsoft.com/office/powerpoint/2010/main" val="2319874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1: Planning for failover clustering implementation</a:t>
            </a:r>
          </a:p>
        </p:txBody>
      </p:sp>
    </p:spTree>
    <p:extLst>
      <p:ext uri="{BB962C8B-B14F-4D97-AF65-F5344CB8AC3E}">
        <p14:creationId xmlns:p14="http://schemas.microsoft.com/office/powerpoint/2010/main" val="2152712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migration requirements</a:t>
            </a:r>
          </a:p>
        </p:txBody>
      </p:sp>
      <p:sp>
        <p:nvSpPr>
          <p:cNvPr id="3" name="Content Placeholder 2"/>
          <p:cNvSpPr>
            <a:spLocks noGrp="1"/>
          </p:cNvSpPr>
          <p:nvPr>
            <p:ph sz="quarter" idx="10"/>
          </p:nvPr>
        </p:nvSpPr>
        <p:spPr/>
        <p:txBody>
          <a:bodyPr/>
          <a:lstStyle/>
          <a:p>
            <a:r>
              <a:rPr lang="en-US" dirty="0"/>
              <a:t>All types of live migrations have these common requirements:</a:t>
            </a:r>
          </a:p>
          <a:p>
            <a:pPr lvl="1"/>
            <a:r>
              <a:rPr lang="en-US" dirty="0"/>
              <a:t>Two (or more) servers running Hyper-V that support hardware virtualization and the same CPU model.</a:t>
            </a:r>
          </a:p>
          <a:p>
            <a:pPr lvl="1"/>
            <a:r>
              <a:rPr lang="en-US" dirty="0"/>
              <a:t>It is recommended to use an isolated network for live migration traffic</a:t>
            </a:r>
          </a:p>
          <a:p>
            <a:r>
              <a:rPr lang="en-US" dirty="0"/>
              <a:t>Additional requirements may be needed depending on if the servers are clustered or using shared storage.</a:t>
            </a:r>
          </a:p>
          <a:p>
            <a:endParaRPr lang="en-US" dirty="0"/>
          </a:p>
        </p:txBody>
      </p:sp>
    </p:spTree>
    <p:extLst>
      <p:ext uri="{BB962C8B-B14F-4D97-AF65-F5344CB8AC3E}">
        <p14:creationId xmlns:p14="http://schemas.microsoft.com/office/powerpoint/2010/main" val="3504886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 high availability with storage migration</a:t>
            </a:r>
          </a:p>
        </p:txBody>
      </p:sp>
      <p:sp>
        <p:nvSpPr>
          <p:cNvPr id="3" name="Content Placeholder 2"/>
          <p:cNvSpPr>
            <a:spLocks noGrp="1"/>
          </p:cNvSpPr>
          <p:nvPr>
            <p:ph sz="quarter" idx="10"/>
          </p:nvPr>
        </p:nvSpPr>
        <p:spPr/>
        <p:txBody>
          <a:bodyPr/>
          <a:lstStyle/>
          <a:p>
            <a:r>
              <a:rPr lang="en-US" dirty="0"/>
              <a:t>Hyper-V in Windows Server provides support for moving VM storage without downtime by making it possible to move the storage while the VM remains running.</a:t>
            </a:r>
          </a:p>
          <a:p>
            <a:r>
              <a:rPr lang="en-US" dirty="0"/>
              <a:t>Perform a storage migration using one of the following:</a:t>
            </a:r>
          </a:p>
          <a:p>
            <a:pPr lvl="1"/>
            <a:r>
              <a:rPr lang="en-US" dirty="0"/>
              <a:t>Live Migration Wizard in Hyper-V Manager</a:t>
            </a:r>
          </a:p>
          <a:p>
            <a:pPr lvl="1"/>
            <a:r>
              <a:rPr lang="en-US" dirty="0"/>
              <a:t>Windows PowerShell Hyper-V cmdlets </a:t>
            </a:r>
          </a:p>
        </p:txBody>
      </p:sp>
    </p:spTree>
    <p:extLst>
      <p:ext uri="{BB962C8B-B14F-4D97-AF65-F5344CB8AC3E}">
        <p14:creationId xmlns:p14="http://schemas.microsoft.com/office/powerpoint/2010/main" val="2584020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4: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idx="10"/>
          </p:nvPr>
        </p:nvSpPr>
        <p:spPr/>
        <p:txBody>
          <a:bodyPr/>
          <a:lstStyle/>
          <a:p>
            <a:r>
              <a:rPr lang="en-US" dirty="0"/>
              <a:t>Refer to the Student Guide for lesson-review questions</a:t>
            </a:r>
          </a:p>
        </p:txBody>
      </p:sp>
    </p:spTree>
    <p:extLst>
      <p:ext uri="{BB962C8B-B14F-4D97-AF65-F5344CB8AC3E}">
        <p14:creationId xmlns:p14="http://schemas.microsoft.com/office/powerpoint/2010/main" val="642385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A46FEA3-1B91-4E4A-ACF3-646FCADC4DB9}"/>
              </a:ext>
            </a:extLst>
          </p:cNvPr>
          <p:cNvSpPr>
            <a:spLocks noGrp="1"/>
          </p:cNvSpPr>
          <p:nvPr>
            <p:ph type="ctrTitle"/>
          </p:nvPr>
        </p:nvSpPr>
        <p:spPr>
          <a:xfrm>
            <a:off x="438912" y="1524000"/>
            <a:ext cx="5541264" cy="2892552"/>
          </a:xfrm>
        </p:spPr>
        <p:txBody>
          <a:bodyPr/>
          <a:lstStyle/>
          <a:p>
            <a:r>
              <a:rPr lang="en-US" dirty="0"/>
              <a:t>Instructor-led lab: Implementing failover clustering</a:t>
            </a:r>
          </a:p>
        </p:txBody>
      </p:sp>
      <p:sp>
        <p:nvSpPr>
          <p:cNvPr id="5" name="Subtitle 4">
            <a:extLst>
              <a:ext uri="{FF2B5EF4-FFF2-40B4-BE49-F238E27FC236}">
                <a16:creationId xmlns:a16="http://schemas.microsoft.com/office/drawing/2014/main" id="{C004DAFD-F64A-4544-B019-3F2B4D4AB2BF}"/>
              </a:ext>
            </a:extLst>
          </p:cNvPr>
          <p:cNvSpPr>
            <a:spLocks noGrp="1"/>
          </p:cNvSpPr>
          <p:nvPr>
            <p:ph type="subTitle" idx="1"/>
          </p:nvPr>
        </p:nvSpPr>
        <p:spPr/>
        <p:txBody>
          <a:bodyPr/>
          <a:lstStyle/>
          <a:p>
            <a:r>
              <a:rPr lang="en-US" dirty="0"/>
              <a:t>Configuring iSCSI storage</a:t>
            </a:r>
          </a:p>
          <a:p>
            <a:r>
              <a:rPr lang="en-US" dirty="0"/>
              <a:t>Configuring a failover cluster</a:t>
            </a:r>
          </a:p>
          <a:p>
            <a:r>
              <a:rPr lang="en-US" dirty="0"/>
              <a:t>Deploying and configuring a highly available file server</a:t>
            </a:r>
          </a:p>
          <a:p>
            <a:r>
              <a:rPr lang="en-US" dirty="0"/>
              <a:t>Validating the deployment of the highly available file server</a:t>
            </a:r>
          </a:p>
        </p:txBody>
      </p:sp>
    </p:spTree>
    <p:extLst>
      <p:ext uri="{BB962C8B-B14F-4D97-AF65-F5344CB8AC3E}">
        <p14:creationId xmlns:p14="http://schemas.microsoft.com/office/powerpoint/2010/main" val="1539318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 Implementing failover clustering</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vert="horz" lIns="0" tIns="0" rIns="91440" bIns="45720" rtlCol="0" anchor="t">
            <a:noAutofit/>
          </a:bodyPr>
          <a:lstStyle/>
          <a:p>
            <a:pPr marL="290195" lvl="1" indent="-290195"/>
            <a:r>
              <a:rPr lang="en-US" dirty="0"/>
              <a:t>Exercise 1: Configuring iSCSI storage</a:t>
            </a:r>
          </a:p>
          <a:p>
            <a:pPr marL="290195" lvl="1" indent="-290195"/>
            <a:r>
              <a:rPr lang="en-US" dirty="0"/>
              <a:t>Exercise 2: Configuring a failover cluster
Exercise 3: Deploying and configuring a highly available file server
Exercise 4: Validating the deployment of the highly available file server</a:t>
            </a:r>
            <a:endParaRPr lang="en-US" strike="sngStrike" dirty="0">
              <a:cs typeface="Segoe UI"/>
            </a:endParaRPr>
          </a:p>
          <a:p>
            <a:r>
              <a:rPr lang="en-US" dirty="0"/>
              <a:t>Sign in information for the exercises:</a:t>
            </a:r>
          </a:p>
          <a:p>
            <a:pPr marL="290195" lvl="1" indent="-290195"/>
            <a:r>
              <a:rPr lang="en-US" dirty="0"/>
              <a:t>VMs:</a:t>
            </a:r>
            <a:endParaRPr lang="en-US" dirty="0">
              <a:cs typeface="Segoe UI"/>
            </a:endParaRPr>
          </a:p>
          <a:p>
            <a:pPr marL="566420" lvl="2" indent="-283210">
              <a:spcBef>
                <a:spcPts val="0"/>
              </a:spcBef>
            </a:pPr>
            <a:r>
              <a:rPr lang="en-US" b="1" dirty="0"/>
              <a:t>SEA-DC1</a:t>
            </a:r>
            <a:endParaRPr lang="en-US" b="1" dirty="0">
              <a:cs typeface="Segoe UI"/>
            </a:endParaRPr>
          </a:p>
          <a:p>
            <a:pPr marL="566420" lvl="2" indent="-283210">
              <a:spcBef>
                <a:spcPts val="0"/>
              </a:spcBef>
            </a:pPr>
            <a:r>
              <a:rPr lang="en-US" b="1" dirty="0"/>
              <a:t>SEA-ADM1</a:t>
            </a:r>
            <a:endParaRPr lang="en-US" b="1" dirty="0">
              <a:cs typeface="Segoe UI"/>
            </a:endParaRPr>
          </a:p>
          <a:p>
            <a:pPr marL="566420" lvl="2" indent="-283210">
              <a:spcBef>
                <a:spcPts val="0"/>
              </a:spcBef>
            </a:pPr>
            <a:r>
              <a:rPr lang="en-US" b="1" dirty="0"/>
              <a:t>SEA-SVR2</a:t>
            </a:r>
            <a:endParaRPr lang="en-US" b="1" dirty="0">
              <a:cs typeface="Segoe UI"/>
            </a:endParaRPr>
          </a:p>
          <a:p>
            <a:pPr marL="566420" lvl="2" indent="-283210">
              <a:spcBef>
                <a:spcPts val="0"/>
              </a:spcBef>
            </a:pPr>
            <a:r>
              <a:rPr lang="en-US" b="1" dirty="0"/>
              <a:t>SEA-SVR3</a:t>
            </a:r>
            <a:endParaRPr lang="en-US" b="1" dirty="0">
              <a:cs typeface="Segoe UI"/>
            </a:endParaRPr>
          </a:p>
          <a:p>
            <a:pPr marL="290195" lvl="1" indent="-290195"/>
            <a:r>
              <a:rPr lang="en-US" dirty="0"/>
              <a:t>Username: </a:t>
            </a:r>
            <a:r>
              <a:rPr lang="en-US" b="1" dirty="0"/>
              <a:t>Contoso\Administrator</a:t>
            </a:r>
            <a:endParaRPr lang="en-US" b="1" dirty="0">
              <a:cs typeface="Segoe UI"/>
            </a:endParaRPr>
          </a:p>
          <a:p>
            <a:pPr marL="290195" lvl="1" indent="-290195">
              <a:spcBef>
                <a:spcPts val="0"/>
              </a:spcBef>
            </a:pPr>
            <a:r>
              <a:rPr lang="en-US" dirty="0"/>
              <a:t>Password: </a:t>
            </a:r>
            <a:r>
              <a:rPr lang="en-US" b="1" dirty="0"/>
              <a:t>Pa55w.rd</a:t>
            </a:r>
            <a:endParaRPr lang="en-US" b="1" dirty="0">
              <a:cs typeface="Segoe UI"/>
            </a:endParaRPr>
          </a:p>
        </p:txBody>
      </p:sp>
    </p:spTree>
    <p:extLst>
      <p:ext uri="{BB962C8B-B14F-4D97-AF65-F5344CB8AC3E}">
        <p14:creationId xmlns:p14="http://schemas.microsoft.com/office/powerpoint/2010/main" val="1808614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5" name="Text Placeholder 4">
            <a:extLst>
              <a:ext uri="{FF2B5EF4-FFF2-40B4-BE49-F238E27FC236}">
                <a16:creationId xmlns:a16="http://schemas.microsoft.com/office/drawing/2014/main" id="{C80711C8-2D23-4CAA-9E2F-7645A5984B28}"/>
              </a:ext>
            </a:extLst>
          </p:cNvPr>
          <p:cNvSpPr>
            <a:spLocks noGrp="1"/>
          </p:cNvSpPr>
          <p:nvPr>
            <p:ph type="body" idx="1"/>
          </p:nvPr>
        </p:nvSpPr>
        <p:spPr/>
        <p:txBody>
          <a:bodyPr/>
          <a:lstStyle/>
          <a:p>
            <a:r>
              <a:rPr lang="en-CA" dirty="0"/>
              <a:t>As the business of Contoso, Ltd. grows, it is becoming increasingly important that many of the applications and services on the network are always available. Contoso has many services and applications that must be available to internal and external users who work in different time zones around the world. Many of these applications cannot be made highly available by using Network Load Balancing (NLB). Therefore, a different technology should be used to make these applications highly available.</a:t>
            </a:r>
          </a:p>
          <a:p>
            <a:r>
              <a:rPr lang="en-CA" dirty="0"/>
              <a:t>As one of the senior network administrators at Contoso, you are responsible for implementing failover clustering on the servers running Windows Server 2019 to provide high availability for network services and applications. You are also responsible for planning the failover cluster configuration and deploying applications and services on the failover cluster.</a:t>
            </a:r>
          </a:p>
        </p:txBody>
      </p:sp>
    </p:spTree>
    <p:extLst>
      <p:ext uri="{BB962C8B-B14F-4D97-AF65-F5344CB8AC3E}">
        <p14:creationId xmlns:p14="http://schemas.microsoft.com/office/powerpoint/2010/main" val="1131131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Lab-review questions</a:t>
            </a:r>
          </a:p>
        </p:txBody>
      </p:sp>
      <p:sp>
        <p:nvSpPr>
          <p:cNvPr id="3" name="Text Placeholder 2"/>
          <p:cNvSpPr>
            <a:spLocks noGrp="1"/>
          </p:cNvSpPr>
          <p:nvPr>
            <p:ph idx="1"/>
          </p:nvPr>
        </p:nvSpPr>
        <p:spPr/>
        <p:txBody>
          <a:bodyPr/>
          <a:lstStyle/>
          <a:p>
            <a:r>
              <a:rPr lang="en-US" dirty="0">
                <a:solidFill>
                  <a:schemeClr val="tx1"/>
                </a:solidFill>
              </a:rPr>
              <a:t>What information do you need for planning a failover cluster implementation?
After running the </a:t>
            </a:r>
            <a:r>
              <a:rPr lang="en-US" dirty="0"/>
              <a:t>Validate a Configuration Wizard</a:t>
            </a:r>
            <a:r>
              <a:rPr lang="en-US" dirty="0">
                <a:solidFill>
                  <a:schemeClr val="tx1"/>
                </a:solidFill>
              </a:rPr>
              <a:t>, how can you resolve the network communication single point of failure?
In what situations might it be important to enable failback for a clustered application during a specific time frame?</a:t>
            </a:r>
          </a:p>
        </p:txBody>
      </p:sp>
    </p:spTree>
    <p:extLst>
      <p:ext uri="{BB962C8B-B14F-4D97-AF65-F5344CB8AC3E}">
        <p14:creationId xmlns:p14="http://schemas.microsoft.com/office/powerpoint/2010/main" val="61878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Lab-review answers (slide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p:txBody>
          <a:bodyPr/>
          <a:lstStyle/>
          <a:p>
            <a:r>
              <a:rPr lang="en-US" dirty="0"/>
              <a:t>What information do you need for planning a failover cluster implementation?</a:t>
            </a:r>
          </a:p>
          <a:p>
            <a:pPr lvl="1"/>
            <a:r>
              <a:rPr lang="en-US" dirty="0"/>
              <a:t>Answer: To plan a failover cluster you need:</a:t>
            </a:r>
          </a:p>
          <a:p>
            <a:pPr lvl="2"/>
            <a:r>
              <a:rPr lang="en-US" dirty="0"/>
              <a:t>The number of applications or services that you will deploy on the cluster</a:t>
            </a:r>
          </a:p>
          <a:p>
            <a:pPr lvl="2"/>
            <a:r>
              <a:rPr lang="en-US" dirty="0"/>
              <a:t>The performance requirements and characteristics for each application or service</a:t>
            </a:r>
          </a:p>
          <a:p>
            <a:pPr lvl="2"/>
            <a:r>
              <a:rPr lang="en-US" dirty="0"/>
              <a:t>The number of servers that must be available to meet the performance requirements</a:t>
            </a:r>
          </a:p>
          <a:p>
            <a:pPr lvl="2"/>
            <a:r>
              <a:rPr lang="en-US" dirty="0"/>
              <a:t>The location of the users who will use the failover cluster</a:t>
            </a:r>
          </a:p>
          <a:p>
            <a:pPr lvl="2"/>
            <a:r>
              <a:rPr lang="en-US" dirty="0"/>
              <a:t>The type of storage that the shared cluster storage will use</a:t>
            </a:r>
          </a:p>
          <a:p>
            <a:r>
              <a:rPr lang="en-US" dirty="0"/>
              <a:t>After running the </a:t>
            </a:r>
            <a:r>
              <a:rPr lang="en-US" b="1" dirty="0"/>
              <a:t>Validate a Configuration Wizard</a:t>
            </a:r>
            <a:r>
              <a:rPr lang="en-US" dirty="0"/>
              <a:t>, how can you resolve the network communication single point of failure?</a:t>
            </a:r>
          </a:p>
          <a:p>
            <a:pPr lvl="1"/>
            <a:r>
              <a:rPr lang="en-US" dirty="0"/>
              <a:t>Answer: You can resolve the network communication single point of failure by adding network adapters on a separate network. This provides communication redundancy among cluster nodes.</a:t>
            </a:r>
          </a:p>
        </p:txBody>
      </p:sp>
    </p:spTree>
    <p:extLst>
      <p:ext uri="{BB962C8B-B14F-4D97-AF65-F5344CB8AC3E}">
        <p14:creationId xmlns:p14="http://schemas.microsoft.com/office/powerpoint/2010/main" val="24216186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Lab-review answers (slide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p:txBody>
          <a:bodyPr/>
          <a:lstStyle/>
          <a:p>
            <a:pPr>
              <a:buFont typeface="+mj-lt"/>
              <a:buAutoNum type="arabicPeriod" startAt="3"/>
            </a:pPr>
            <a:r>
              <a:rPr lang="en-US" dirty="0"/>
              <a:t>In w</a:t>
            </a:r>
            <a:r>
              <a:rPr lang="en-US" dirty="0">
                <a:solidFill>
                  <a:schemeClr val="tx1"/>
                </a:solidFill>
              </a:rPr>
              <a:t>hat situations might it be important to enable failback for a clustered application during a specific time frame?</a:t>
            </a:r>
          </a:p>
          <a:p>
            <a:pPr lvl="1"/>
            <a:r>
              <a:rPr lang="en-US" dirty="0">
                <a:solidFill>
                  <a:schemeClr val="tx1"/>
                </a:solidFill>
              </a:rPr>
              <a:t>Answer: Setting the failback to a preferred node at a specific time is important when you need to ensure that the failback doesn’t interfere with client connections, backup windows, or other maintenance that a failback would interrupt.</a:t>
            </a:r>
          </a:p>
        </p:txBody>
      </p:sp>
    </p:spTree>
    <p:extLst>
      <p:ext uri="{BB962C8B-B14F-4D97-AF65-F5344CB8AC3E}">
        <p14:creationId xmlns:p14="http://schemas.microsoft.com/office/powerpoint/2010/main" val="4245455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p:txBody>
          <a:bodyPr/>
          <a:lstStyle/>
          <a:p>
            <a:r>
              <a:rPr lang="en-US" dirty="0"/>
              <a:t>For more information topics within this course, refer to the following links:</a:t>
            </a:r>
          </a:p>
          <a:p>
            <a:pPr lvl="1"/>
            <a:r>
              <a:rPr lang="en-CA" dirty="0"/>
              <a:t>Understand and deploy persistent memory</a:t>
            </a:r>
            <a:br>
              <a:rPr lang="en-CA" dirty="0"/>
            </a:br>
            <a:r>
              <a:rPr lang="en-US" dirty="0">
                <a:hlinkClick r:id="rId3"/>
              </a:rPr>
              <a:t>https://aka.ms/deploy-pmem</a:t>
            </a:r>
            <a:r>
              <a:rPr lang="en-US" dirty="0"/>
              <a:t> </a:t>
            </a:r>
          </a:p>
          <a:p>
            <a:pPr lvl="1"/>
            <a:r>
              <a:rPr lang="en-CA" dirty="0"/>
              <a:t>Use Cluster Shared Volumes in a failover cluster</a:t>
            </a:r>
            <a:br>
              <a:rPr lang="en-CA" dirty="0"/>
            </a:br>
            <a:r>
              <a:rPr lang="en-US" dirty="0">
                <a:hlinkClick r:id="rId4"/>
              </a:rPr>
              <a:t>https://aka.ms/failover-cluster-csvs</a:t>
            </a:r>
            <a:r>
              <a:rPr lang="en-US" dirty="0"/>
              <a:t> </a:t>
            </a:r>
          </a:p>
          <a:p>
            <a:pPr lvl="1"/>
            <a:r>
              <a:rPr lang="en-US" dirty="0"/>
              <a:t>Storage Spaces Direct Overview</a:t>
            </a:r>
            <a:br>
              <a:rPr lang="en-US" sz="1800" dirty="0"/>
            </a:br>
            <a:r>
              <a:rPr lang="en-US" dirty="0">
                <a:hlinkClick r:id="rId5"/>
              </a:rPr>
              <a:t>https://aka.ms/storage-spaces-direct-overview</a:t>
            </a:r>
            <a:r>
              <a:rPr lang="en-US" dirty="0"/>
              <a:t> </a:t>
            </a:r>
          </a:p>
          <a:p>
            <a:pPr lvl="1"/>
            <a:r>
              <a:rPr lang="en-US" dirty="0"/>
              <a:t>Deploy Storage Spaces Direct</a:t>
            </a:r>
            <a:br>
              <a:rPr lang="en-US" dirty="0"/>
            </a:br>
            <a:r>
              <a:rPr lang="en-US" dirty="0">
                <a:hlinkClick r:id="rId6"/>
              </a:rPr>
              <a:t>https://aka.ms/deploy-storage-spaces-direct</a:t>
            </a:r>
            <a:r>
              <a:rPr lang="en-US" dirty="0"/>
              <a:t> </a:t>
            </a:r>
          </a:p>
          <a:p>
            <a:pPr lvl="1"/>
            <a:r>
              <a:rPr lang="en-US" dirty="0"/>
              <a:t>Failover clustering hardware requirements and storage options</a:t>
            </a:r>
            <a:br>
              <a:rPr lang="en-US" dirty="0"/>
            </a:br>
            <a:r>
              <a:rPr lang="en-US" dirty="0">
                <a:hlinkClick r:id="rId7"/>
              </a:rPr>
              <a:t>https://aka.ms/clustering-requirements</a:t>
            </a:r>
            <a:r>
              <a:rPr lang="en-US" dirty="0"/>
              <a:t> </a:t>
            </a:r>
          </a:p>
          <a:p>
            <a:pPr lvl="1"/>
            <a:endParaRPr lang="en-US" dirty="0"/>
          </a:p>
          <a:p>
            <a:pPr lvl="1"/>
            <a:endParaRPr lang="en-US" dirty="0"/>
          </a:p>
        </p:txBody>
      </p:sp>
    </p:spTree>
    <p:extLst>
      <p:ext uri="{BB962C8B-B14F-4D97-AF65-F5344CB8AC3E}">
        <p14:creationId xmlns:p14="http://schemas.microsoft.com/office/powerpoint/2010/main" val="209157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Lesson 1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vert="horz" lIns="0" tIns="0" rIns="91440" bIns="45720" rtlCol="0" anchor="t">
            <a:noAutofit/>
          </a:bodyPr>
          <a:lstStyle/>
          <a:p>
            <a:r>
              <a:rPr lang="en-US" dirty="0">
                <a:ea typeface="+mn-lt"/>
                <a:cs typeface="+mn-lt"/>
              </a:rPr>
              <a:t>This lesson describes failover clusters in Windows Server, general high availability concepts, clustering terminology, and how failover clusters work. </a:t>
            </a:r>
          </a:p>
          <a:p>
            <a:r>
              <a:rPr lang="en-US" dirty="0"/>
              <a:t>Topics:</a:t>
            </a:r>
            <a:endParaRPr lang="en-US" dirty="0">
              <a:cs typeface="Segoe UI"/>
            </a:endParaRPr>
          </a:p>
          <a:p>
            <a:pPr marL="290005" lvl="1" indent="-283210"/>
            <a:r>
              <a:rPr lang="en-US" dirty="0"/>
              <a:t>What is failover clustering?</a:t>
            </a:r>
          </a:p>
          <a:p>
            <a:pPr marL="290005" lvl="1" indent="-283210"/>
            <a:r>
              <a:rPr lang="en-US" dirty="0">
                <a:cs typeface="Segoe UI"/>
              </a:rPr>
              <a:t>High availability with failover clustering</a:t>
            </a:r>
          </a:p>
          <a:p>
            <a:pPr marL="290005" lvl="1" indent="-283210"/>
            <a:r>
              <a:rPr lang="en-US" dirty="0">
                <a:cs typeface="Segoe UI"/>
              </a:rPr>
              <a:t>Clustering terminology</a:t>
            </a:r>
          </a:p>
          <a:p>
            <a:pPr marL="290005" lvl="1" indent="-283210"/>
            <a:r>
              <a:rPr lang="en-US" dirty="0">
                <a:cs typeface="Segoe UI"/>
              </a:rPr>
              <a:t>Failover clustering components</a:t>
            </a:r>
          </a:p>
          <a:p>
            <a:pPr marL="290005" lvl="1" indent="-283210"/>
            <a:r>
              <a:rPr lang="en-US" dirty="0">
                <a:cs typeface="Segoe UI"/>
              </a:rPr>
              <a:t>Cluster quorum in Windows Server</a:t>
            </a:r>
          </a:p>
          <a:p>
            <a:pPr marL="290005" lvl="1" indent="-283210"/>
            <a:r>
              <a:rPr lang="en-US" dirty="0">
                <a:cs typeface="Segoe UI"/>
              </a:rPr>
              <a:t>Considerations for planning failover clustering</a:t>
            </a:r>
          </a:p>
        </p:txBody>
      </p:sp>
    </p:spTree>
    <p:extLst>
      <p:ext uri="{BB962C8B-B14F-4D97-AF65-F5344CB8AC3E}">
        <p14:creationId xmlns:p14="http://schemas.microsoft.com/office/powerpoint/2010/main" val="618117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noProof="0" dirty="0"/>
              <a:t>Online </a:t>
            </a:r>
            <a:r>
              <a:rPr lang="en-US" dirty="0"/>
              <a:t>r</a:t>
            </a:r>
            <a:r>
              <a:rPr lang="en-US" noProof="0" dirty="0"/>
              <a:t>ole-based training resources:</a:t>
            </a:r>
            <a:endParaRPr lang="en-US" dirty="0"/>
          </a:p>
        </p:txBody>
      </p:sp>
      <p:sp>
        <p:nvSpPr>
          <p:cNvPr id="11" name="Text Placeholder 10">
            <a:extLst>
              <a:ext uri="{FF2B5EF4-FFF2-40B4-BE49-F238E27FC236}">
                <a16:creationId xmlns:a16="http://schemas.microsoft.com/office/drawing/2014/main" id="{5619665C-060B-477A-A860-D60428A56D51}"/>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Microsoft Learn</a:t>
            </a:r>
            <a:endParaRPr lang="en-US" dirty="0"/>
          </a:p>
        </p:txBody>
      </p:sp>
    </p:spTree>
    <p:extLst>
      <p:ext uri="{BB962C8B-B14F-4D97-AF65-F5344CB8AC3E}">
        <p14:creationId xmlns:p14="http://schemas.microsoft.com/office/powerpoint/2010/main" val="2260596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1359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53DD-A938-4EFC-B983-960782FC448F}"/>
              </a:ext>
            </a:extLst>
          </p:cNvPr>
          <p:cNvSpPr>
            <a:spLocks noGrp="1"/>
          </p:cNvSpPr>
          <p:nvPr>
            <p:ph type="title"/>
          </p:nvPr>
        </p:nvSpPr>
        <p:spPr/>
        <p:txBody>
          <a:bodyPr/>
          <a:lstStyle/>
          <a:p>
            <a:r>
              <a:rPr lang="en-US" dirty="0"/>
              <a:t>What is failover clustering?</a:t>
            </a:r>
          </a:p>
        </p:txBody>
      </p:sp>
      <p:sp>
        <p:nvSpPr>
          <p:cNvPr id="3" name="Content Placeholder 2">
            <a:extLst>
              <a:ext uri="{FF2B5EF4-FFF2-40B4-BE49-F238E27FC236}">
                <a16:creationId xmlns:a16="http://schemas.microsoft.com/office/drawing/2014/main" id="{676704B8-323F-4DCA-BD49-F2B1694F79FA}"/>
              </a:ext>
            </a:extLst>
          </p:cNvPr>
          <p:cNvSpPr>
            <a:spLocks noGrp="1"/>
          </p:cNvSpPr>
          <p:nvPr>
            <p:ph sz="quarter" idx="10"/>
          </p:nvPr>
        </p:nvSpPr>
        <p:spPr/>
        <p:txBody>
          <a:bodyPr/>
          <a:lstStyle/>
          <a:p>
            <a:pPr lvl="1"/>
            <a:r>
              <a:rPr lang="en-US" i="1" dirty="0">
                <a:solidFill>
                  <a:schemeClr val="tx1"/>
                </a:solidFill>
              </a:rPr>
              <a:t>Failover clustering</a:t>
            </a:r>
            <a:r>
              <a:rPr lang="en-US" dirty="0">
                <a:solidFill>
                  <a:schemeClr val="tx1"/>
                </a:solidFill>
              </a:rPr>
              <a:t> is a group of computers that work together to increase the availability and scalability of clustered roles</a:t>
            </a:r>
          </a:p>
          <a:p>
            <a:pPr lvl="1"/>
            <a:r>
              <a:rPr lang="en-US" dirty="0"/>
              <a:t>The clustered servers (called </a:t>
            </a:r>
            <a:r>
              <a:rPr lang="en-US" i="1" dirty="0"/>
              <a:t>nodes</a:t>
            </a:r>
            <a:r>
              <a:rPr lang="en-US" dirty="0"/>
              <a:t>) are connected by physical cables and by software</a:t>
            </a:r>
          </a:p>
          <a:p>
            <a:pPr lvl="1"/>
            <a:r>
              <a:rPr lang="en-US" dirty="0"/>
              <a:t>If one or more of the cluster nodes fail, other nodes begin to provide service in a process known as </a:t>
            </a:r>
            <a:r>
              <a:rPr lang="en-US" i="1" dirty="0"/>
              <a:t>failover</a:t>
            </a:r>
            <a:r>
              <a:rPr lang="en-US" dirty="0"/>
              <a:t> </a:t>
            </a:r>
          </a:p>
          <a:p>
            <a:pPr lvl="1"/>
            <a:r>
              <a:rPr lang="en-US" dirty="0"/>
              <a:t>Clustered roles are proactively monitored to verify that they are working properly</a:t>
            </a:r>
          </a:p>
          <a:p>
            <a:pPr lvl="1"/>
            <a:r>
              <a:rPr lang="en-US" dirty="0"/>
              <a:t>If they are not working, they are restarted or moved to another node</a:t>
            </a:r>
          </a:p>
        </p:txBody>
      </p:sp>
    </p:spTree>
    <p:extLst>
      <p:ext uri="{BB962C8B-B14F-4D97-AF65-F5344CB8AC3E}">
        <p14:creationId xmlns:p14="http://schemas.microsoft.com/office/powerpoint/2010/main" val="93311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with failover clustering</a:t>
            </a:r>
          </a:p>
        </p:txBody>
      </p:sp>
      <p:sp>
        <p:nvSpPr>
          <p:cNvPr id="6" name="Content Placeholder 5">
            <a:extLst>
              <a:ext uri="{FF2B5EF4-FFF2-40B4-BE49-F238E27FC236}">
                <a16:creationId xmlns:a16="http://schemas.microsoft.com/office/drawing/2014/main" id="{187C2E69-40FA-41F9-8FCB-29B81DBF8487}"/>
              </a:ext>
            </a:extLst>
          </p:cNvPr>
          <p:cNvSpPr>
            <a:spLocks noGrp="1"/>
          </p:cNvSpPr>
          <p:nvPr>
            <p:ph sz="quarter" idx="10"/>
          </p:nvPr>
        </p:nvSpPr>
        <p:spPr/>
        <p:txBody>
          <a:bodyPr/>
          <a:lstStyle/>
          <a:p>
            <a:pPr lvl="0"/>
            <a:r>
              <a:rPr lang="en-US" dirty="0"/>
              <a:t>Availability is a level of service expressed as a percentage of time</a:t>
            </a:r>
          </a:p>
          <a:p>
            <a:pPr lvl="1"/>
            <a:r>
              <a:rPr lang="en-US" altLang="ja-JP" i="1" dirty="0"/>
              <a:t>Highly available</a:t>
            </a:r>
            <a:r>
              <a:rPr lang="en-US" altLang="ja-JP" dirty="0"/>
              <a:t> services or systems are available more than 99 percent of the time</a:t>
            </a:r>
          </a:p>
          <a:p>
            <a:pPr lvl="1"/>
            <a:r>
              <a:rPr lang="en-US" dirty="0"/>
              <a:t>High availability requirements differ based on how availability is measured</a:t>
            </a:r>
          </a:p>
          <a:p>
            <a:pPr lvl="1"/>
            <a:r>
              <a:rPr lang="en-US" dirty="0"/>
              <a:t>Planned outages typically are not included when calculating availability</a:t>
            </a:r>
          </a:p>
        </p:txBody>
      </p:sp>
    </p:spTree>
    <p:extLst>
      <p:ext uri="{BB962C8B-B14F-4D97-AF65-F5344CB8AC3E}">
        <p14:creationId xmlns:p14="http://schemas.microsoft.com/office/powerpoint/2010/main" val="188805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F181-CD39-4CD7-BF09-F357908AF59E}"/>
              </a:ext>
            </a:extLst>
          </p:cNvPr>
          <p:cNvSpPr>
            <a:spLocks noGrp="1"/>
          </p:cNvSpPr>
          <p:nvPr>
            <p:ph type="title"/>
          </p:nvPr>
        </p:nvSpPr>
        <p:spPr/>
        <p:txBody>
          <a:bodyPr/>
          <a:lstStyle/>
          <a:p>
            <a:r>
              <a:rPr lang="en-US" dirty="0"/>
              <a:t>Clustering terminology</a:t>
            </a:r>
          </a:p>
        </p:txBody>
      </p:sp>
      <p:sp>
        <p:nvSpPr>
          <p:cNvPr id="6" name="Content Placeholder 5">
            <a:extLst>
              <a:ext uri="{FF2B5EF4-FFF2-40B4-BE49-F238E27FC236}">
                <a16:creationId xmlns:a16="http://schemas.microsoft.com/office/drawing/2014/main" id="{0725AB2A-858B-404D-9A55-B5C0D5386C74}"/>
              </a:ext>
            </a:extLst>
          </p:cNvPr>
          <p:cNvSpPr>
            <a:spLocks noGrp="1"/>
          </p:cNvSpPr>
          <p:nvPr>
            <p:ph sz="quarter" idx="10"/>
          </p:nvPr>
        </p:nvSpPr>
        <p:spPr>
          <a:xfrm>
            <a:off x="465138" y="1463675"/>
            <a:ext cx="11544299" cy="3784186"/>
          </a:xfrm>
        </p:spPr>
        <p:txBody>
          <a:bodyPr numCol="3"/>
          <a:lstStyle/>
          <a:p>
            <a:r>
              <a:rPr lang="en-US" dirty="0"/>
              <a:t>Infrastructure:</a:t>
            </a:r>
          </a:p>
          <a:p>
            <a:pPr lvl="1"/>
            <a:r>
              <a:rPr lang="en-US" dirty="0"/>
              <a:t>Active node</a:t>
            </a:r>
          </a:p>
          <a:p>
            <a:pPr lvl="1"/>
            <a:r>
              <a:rPr lang="en-US" dirty="0"/>
              <a:t>Cluster resource</a:t>
            </a:r>
          </a:p>
          <a:p>
            <a:pPr lvl="1"/>
            <a:r>
              <a:rPr lang="en-US" dirty="0"/>
              <a:t>Cluster sets</a:t>
            </a:r>
          </a:p>
          <a:p>
            <a:pPr lvl="1"/>
            <a:r>
              <a:rPr lang="en-US" dirty="0"/>
              <a:t>Node</a:t>
            </a:r>
          </a:p>
          <a:p>
            <a:pPr lvl="1"/>
            <a:r>
              <a:rPr lang="en-US" dirty="0"/>
              <a:t>Passive node</a:t>
            </a:r>
          </a:p>
          <a:p>
            <a:pPr lvl="1"/>
            <a:r>
              <a:rPr lang="en-US" dirty="0"/>
              <a:t>Public network or private network</a:t>
            </a:r>
          </a:p>
          <a:p>
            <a:pPr lvl="1"/>
            <a:r>
              <a:rPr lang="en-US" dirty="0"/>
              <a:t>Resource group</a:t>
            </a:r>
          </a:p>
          <a:p>
            <a:pPr lvl="1"/>
            <a:r>
              <a:rPr lang="en-US" dirty="0"/>
              <a:t>Virtual server</a:t>
            </a:r>
          </a:p>
          <a:p>
            <a:r>
              <a:rPr lang="en-US" dirty="0"/>
              <a:t>Failover:</a:t>
            </a:r>
          </a:p>
          <a:p>
            <a:pPr lvl="1"/>
            <a:r>
              <a:rPr lang="en-US" dirty="0"/>
              <a:t>Azure Cloud Witness</a:t>
            </a:r>
          </a:p>
          <a:p>
            <a:pPr lvl="1"/>
            <a:r>
              <a:rPr lang="en-US" dirty="0"/>
              <a:t>Cluster quorum</a:t>
            </a:r>
          </a:p>
          <a:p>
            <a:pPr lvl="1"/>
            <a:r>
              <a:rPr lang="en-US" dirty="0"/>
              <a:t>Cluster Storage Volumes (CSVs)</a:t>
            </a:r>
          </a:p>
          <a:p>
            <a:pPr lvl="1"/>
            <a:r>
              <a:rPr lang="en-US" dirty="0"/>
              <a:t>Heartbeat</a:t>
            </a:r>
          </a:p>
          <a:p>
            <a:pPr lvl="1"/>
            <a:r>
              <a:rPr lang="en-US" dirty="0"/>
              <a:t>Private storage</a:t>
            </a:r>
          </a:p>
          <a:p>
            <a:pPr lvl="1"/>
            <a:r>
              <a:rPr lang="en-US" dirty="0"/>
              <a:t>Shared disk</a:t>
            </a:r>
          </a:p>
          <a:p>
            <a:pPr lvl="1"/>
            <a:r>
              <a:rPr lang="en-US" dirty="0"/>
              <a:t>Storage replica</a:t>
            </a:r>
          </a:p>
          <a:p>
            <a:pPr lvl="1"/>
            <a:r>
              <a:rPr lang="en-US" dirty="0"/>
              <a:t>Witness disk or file share</a:t>
            </a:r>
          </a:p>
          <a:p>
            <a:r>
              <a:rPr lang="en-US" dirty="0"/>
              <a:t>Tools and features:</a:t>
            </a:r>
          </a:p>
          <a:p>
            <a:pPr lvl="1"/>
            <a:r>
              <a:rPr lang="en-US" dirty="0"/>
              <a:t>Cluster performance history</a:t>
            </a:r>
          </a:p>
          <a:p>
            <a:pPr lvl="1"/>
            <a:r>
              <a:rPr lang="en-US" dirty="0"/>
              <a:t>Cross-domain cluster migration</a:t>
            </a:r>
          </a:p>
          <a:p>
            <a:pPr lvl="1"/>
            <a:r>
              <a:rPr lang="en-US" dirty="0"/>
              <a:t>Persistent memory</a:t>
            </a:r>
          </a:p>
          <a:p>
            <a:pPr lvl="1"/>
            <a:r>
              <a:rPr lang="en-US" dirty="0"/>
              <a:t>System Insights</a:t>
            </a:r>
          </a:p>
          <a:p>
            <a:pPr lvl="1"/>
            <a:r>
              <a:rPr lang="en-US" dirty="0"/>
              <a:t>Windows Admin Center</a:t>
            </a:r>
          </a:p>
        </p:txBody>
      </p:sp>
    </p:spTree>
    <p:extLst>
      <p:ext uri="{BB962C8B-B14F-4D97-AF65-F5344CB8AC3E}">
        <p14:creationId xmlns:p14="http://schemas.microsoft.com/office/powerpoint/2010/main" val="168448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5938-D1FD-4475-AF3B-456FF160F365}"/>
              </a:ext>
            </a:extLst>
          </p:cNvPr>
          <p:cNvSpPr>
            <a:spLocks noGrp="1"/>
          </p:cNvSpPr>
          <p:nvPr>
            <p:ph type="title"/>
          </p:nvPr>
        </p:nvSpPr>
        <p:spPr/>
        <p:txBody>
          <a:bodyPr/>
          <a:lstStyle/>
          <a:p>
            <a:r>
              <a:rPr lang="en-US" dirty="0">
                <a:solidFill>
                  <a:schemeClr val="tx1"/>
                </a:solidFill>
              </a:rPr>
              <a:t>Failover clustering components</a:t>
            </a:r>
          </a:p>
        </p:txBody>
      </p:sp>
      <p:grpSp>
        <p:nvGrpSpPr>
          <p:cNvPr id="31" name="Group 30" descr="Diagram showing a two node failover cluster that is using a shared bus or iSCSI connection between the nodes, and the cluster storage with a dedicated network between the two nodes.">
            <a:extLst>
              <a:ext uri="{FF2B5EF4-FFF2-40B4-BE49-F238E27FC236}">
                <a16:creationId xmlns:a16="http://schemas.microsoft.com/office/drawing/2014/main" id="{343FF6BF-9088-4BD4-BA40-E0692EC1DB94}"/>
              </a:ext>
            </a:extLst>
          </p:cNvPr>
          <p:cNvGrpSpPr/>
          <p:nvPr/>
        </p:nvGrpSpPr>
        <p:grpSpPr>
          <a:xfrm>
            <a:off x="783951" y="1470245"/>
            <a:ext cx="10868571" cy="5160347"/>
            <a:chOff x="95110" y="1149054"/>
            <a:chExt cx="10868571" cy="5160347"/>
          </a:xfrm>
        </p:grpSpPr>
        <p:sp>
          <p:nvSpPr>
            <p:cNvPr id="34" name="Rectangle 33">
              <a:extLst>
                <a:ext uri="{FF2B5EF4-FFF2-40B4-BE49-F238E27FC236}">
                  <a16:creationId xmlns:a16="http://schemas.microsoft.com/office/drawing/2014/main" id="{3C5D63A9-9D05-4DAD-9B96-93B7A42AAB1D}"/>
                </a:ext>
              </a:extLst>
            </p:cNvPr>
            <p:cNvSpPr/>
            <p:nvPr/>
          </p:nvSpPr>
          <p:spPr bwMode="auto">
            <a:xfrm>
              <a:off x="2169703" y="2465632"/>
              <a:ext cx="8793978" cy="2808796"/>
            </a:xfrm>
            <a:prstGeom prst="rect">
              <a:avLst/>
            </a:prstGeom>
            <a:noFill/>
            <a:ln w="7620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server" title="Icon of a server tower">
              <a:extLst>
                <a:ext uri="{FF2B5EF4-FFF2-40B4-BE49-F238E27FC236}">
                  <a16:creationId xmlns:a16="http://schemas.microsoft.com/office/drawing/2014/main" id="{4C1A1E56-CE70-4F8C-8F0B-02771F6D2EA6}"/>
                </a:ext>
              </a:extLst>
            </p:cNvPr>
            <p:cNvSpPr>
              <a:spLocks noChangeAspect="1" noEditPoints="1"/>
            </p:cNvSpPr>
            <p:nvPr/>
          </p:nvSpPr>
          <p:spPr bwMode="auto">
            <a:xfrm>
              <a:off x="2894997" y="2243055"/>
              <a:ext cx="767648" cy="1453256"/>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sp>
          <p:nvSpPr>
            <p:cNvPr id="36" name="Database_EFC7" title="Icon of a cylinder">
              <a:extLst>
                <a:ext uri="{FF2B5EF4-FFF2-40B4-BE49-F238E27FC236}">
                  <a16:creationId xmlns:a16="http://schemas.microsoft.com/office/drawing/2014/main" id="{3A1F8E9D-FC6C-46D3-AEAE-B4C4AA045567}"/>
                </a:ext>
              </a:extLst>
            </p:cNvPr>
            <p:cNvSpPr>
              <a:spLocks noChangeAspect="1" noEditPoints="1"/>
            </p:cNvSpPr>
            <p:nvPr/>
          </p:nvSpPr>
          <p:spPr bwMode="auto">
            <a:xfrm>
              <a:off x="6060108" y="2216000"/>
              <a:ext cx="987978" cy="7039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latin typeface="Segoe UI" panose="020B0502040204020203" pitchFamily="34" charset="0"/>
                <a:cs typeface="Segoe UI" panose="020B0502040204020203" pitchFamily="34" charset="0"/>
              </a:endParaRPr>
            </a:p>
          </p:txBody>
        </p:sp>
        <p:sp>
          <p:nvSpPr>
            <p:cNvPr id="37" name="Laptop_E770" title="Icon of a laptop">
              <a:extLst>
                <a:ext uri="{FF2B5EF4-FFF2-40B4-BE49-F238E27FC236}">
                  <a16:creationId xmlns:a16="http://schemas.microsoft.com/office/drawing/2014/main" id="{1766E329-398E-4097-A09E-F6F7ABC81CCE}"/>
                </a:ext>
              </a:extLst>
            </p:cNvPr>
            <p:cNvSpPr>
              <a:spLocks noChangeAspect="1" noEditPoints="1"/>
            </p:cNvSpPr>
            <p:nvPr/>
          </p:nvSpPr>
          <p:spPr bwMode="auto">
            <a:xfrm>
              <a:off x="3954477" y="4883485"/>
              <a:ext cx="1333907" cy="890085"/>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90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sp>
          <p:nvSpPr>
            <p:cNvPr id="40" name="Laptop_E770" title="Icon of a laptop">
              <a:extLst>
                <a:ext uri="{FF2B5EF4-FFF2-40B4-BE49-F238E27FC236}">
                  <a16:creationId xmlns:a16="http://schemas.microsoft.com/office/drawing/2014/main" id="{9D6EF0AF-2F2C-43D2-822C-D973659A1DF7}"/>
                </a:ext>
              </a:extLst>
            </p:cNvPr>
            <p:cNvSpPr>
              <a:spLocks noChangeAspect="1" noEditPoints="1"/>
            </p:cNvSpPr>
            <p:nvPr/>
          </p:nvSpPr>
          <p:spPr bwMode="auto">
            <a:xfrm>
              <a:off x="7819808" y="4883485"/>
              <a:ext cx="1333907" cy="890085"/>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90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sp>
          <p:nvSpPr>
            <p:cNvPr id="41" name="Laptop_E770" title="Icon of a laptop">
              <a:extLst>
                <a:ext uri="{FF2B5EF4-FFF2-40B4-BE49-F238E27FC236}">
                  <a16:creationId xmlns:a16="http://schemas.microsoft.com/office/drawing/2014/main" id="{39133A08-1BDF-449B-8B91-3F8A26AF8C35}"/>
                </a:ext>
              </a:extLst>
            </p:cNvPr>
            <p:cNvSpPr>
              <a:spLocks noChangeAspect="1" noEditPoints="1"/>
            </p:cNvSpPr>
            <p:nvPr/>
          </p:nvSpPr>
          <p:spPr bwMode="auto">
            <a:xfrm>
              <a:off x="5887143" y="4883485"/>
              <a:ext cx="1333907" cy="890085"/>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90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cxnSp>
          <p:nvCxnSpPr>
            <p:cNvPr id="42" name="Straight Connector 41">
              <a:extLst>
                <a:ext uri="{FF2B5EF4-FFF2-40B4-BE49-F238E27FC236}">
                  <a16:creationId xmlns:a16="http://schemas.microsoft.com/office/drawing/2014/main" id="{C3DBBD48-91AC-41AC-B3D0-808E364E60EA}"/>
                </a:ext>
              </a:extLst>
            </p:cNvPr>
            <p:cNvCxnSpPr>
              <a:cxnSpLocks/>
            </p:cNvCxnSpPr>
            <p:nvPr/>
          </p:nvCxnSpPr>
          <p:spPr>
            <a:xfrm flipH="1">
              <a:off x="3665410" y="3573813"/>
              <a:ext cx="5920459"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TextBox 20">
              <a:extLst>
                <a:ext uri="{FF2B5EF4-FFF2-40B4-BE49-F238E27FC236}">
                  <a16:creationId xmlns:a16="http://schemas.microsoft.com/office/drawing/2014/main" id="{BDEDD679-0690-43CA-B8A3-E68211618447}"/>
                </a:ext>
              </a:extLst>
            </p:cNvPr>
            <p:cNvSpPr txBox="1"/>
            <p:nvPr/>
          </p:nvSpPr>
          <p:spPr>
            <a:xfrm flipH="1">
              <a:off x="2749087" y="3734222"/>
              <a:ext cx="1059469"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dirty="0">
                  <a:latin typeface="Segoe UI" panose="020B0502040204020203" pitchFamily="34" charset="0"/>
                  <a:cs typeface="Segoe UI" panose="020B0502040204020203" pitchFamily="34" charset="0"/>
                </a:rPr>
                <a:t>Node 1</a:t>
              </a:r>
            </a:p>
          </p:txBody>
        </p:sp>
        <p:sp>
          <p:nvSpPr>
            <p:cNvPr id="44" name="TextBox 21">
              <a:extLst>
                <a:ext uri="{FF2B5EF4-FFF2-40B4-BE49-F238E27FC236}">
                  <a16:creationId xmlns:a16="http://schemas.microsoft.com/office/drawing/2014/main" id="{068C8DE0-E715-4128-9C73-18C1F9D4B0AF}"/>
                </a:ext>
              </a:extLst>
            </p:cNvPr>
            <p:cNvSpPr txBox="1"/>
            <p:nvPr/>
          </p:nvSpPr>
          <p:spPr>
            <a:xfrm flipH="1">
              <a:off x="9299635" y="3734222"/>
              <a:ext cx="1059469"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dirty="0">
                  <a:latin typeface="Segoe UI" panose="020B0502040204020203" pitchFamily="34" charset="0"/>
                  <a:cs typeface="Segoe UI" panose="020B0502040204020203" pitchFamily="34" charset="0"/>
                </a:rPr>
                <a:t>Node 2</a:t>
              </a:r>
            </a:p>
          </p:txBody>
        </p:sp>
        <p:sp>
          <p:nvSpPr>
            <p:cNvPr id="45" name="TextBox 22">
              <a:extLst>
                <a:ext uri="{FF2B5EF4-FFF2-40B4-BE49-F238E27FC236}">
                  <a16:creationId xmlns:a16="http://schemas.microsoft.com/office/drawing/2014/main" id="{CB37F214-4F5F-4650-B3DB-EAC5B94F0C67}"/>
                </a:ext>
              </a:extLst>
            </p:cNvPr>
            <p:cNvSpPr txBox="1"/>
            <p:nvPr/>
          </p:nvSpPr>
          <p:spPr>
            <a:xfrm>
              <a:off x="5526318" y="1149054"/>
              <a:ext cx="2080746" cy="646331"/>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dirty="0">
                  <a:latin typeface="Segoe UI" panose="020B0502040204020203" pitchFamily="34" charset="0"/>
                  <a:cs typeface="Segoe UI" panose="020B0502040204020203" pitchFamily="34" charset="0"/>
                </a:rPr>
                <a:t>Shared bus or iSCSI connection</a:t>
              </a:r>
            </a:p>
          </p:txBody>
        </p:sp>
        <p:sp>
          <p:nvSpPr>
            <p:cNvPr id="46" name="TextBox 23">
              <a:extLst>
                <a:ext uri="{FF2B5EF4-FFF2-40B4-BE49-F238E27FC236}">
                  <a16:creationId xmlns:a16="http://schemas.microsoft.com/office/drawing/2014/main" id="{A5E253AB-EB1B-4A22-8855-79CFEE9C6D86}"/>
                </a:ext>
              </a:extLst>
            </p:cNvPr>
            <p:cNvSpPr txBox="1"/>
            <p:nvPr/>
          </p:nvSpPr>
          <p:spPr>
            <a:xfrm>
              <a:off x="2580565" y="1535431"/>
              <a:ext cx="1396513" cy="646331"/>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dirty="0">
                  <a:latin typeface="Segoe UI" panose="020B0502040204020203" pitchFamily="34" charset="0"/>
                  <a:cs typeface="Segoe UI" panose="020B0502040204020203" pitchFamily="34" charset="0"/>
                </a:rPr>
                <a:t>Service or application</a:t>
              </a:r>
            </a:p>
          </p:txBody>
        </p:sp>
        <p:sp>
          <p:nvSpPr>
            <p:cNvPr id="47" name="TextBox 24">
              <a:extLst>
                <a:ext uri="{FF2B5EF4-FFF2-40B4-BE49-F238E27FC236}">
                  <a16:creationId xmlns:a16="http://schemas.microsoft.com/office/drawing/2014/main" id="{C234EBD0-CBEC-4423-BEB5-BBF41816751B}"/>
                </a:ext>
              </a:extLst>
            </p:cNvPr>
            <p:cNvSpPr txBox="1"/>
            <p:nvPr/>
          </p:nvSpPr>
          <p:spPr>
            <a:xfrm>
              <a:off x="5443966" y="2969683"/>
              <a:ext cx="2245451"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dirty="0">
                  <a:latin typeface="Segoe UI" panose="020B0502040204020203" pitchFamily="34" charset="0"/>
                  <a:cs typeface="Segoe UI" panose="020B0502040204020203" pitchFamily="34" charset="0"/>
                </a:rPr>
                <a:t>Cluster storage</a:t>
              </a:r>
            </a:p>
          </p:txBody>
        </p:sp>
        <p:sp>
          <p:nvSpPr>
            <p:cNvPr id="48" name="TextBox 25">
              <a:extLst>
                <a:ext uri="{FF2B5EF4-FFF2-40B4-BE49-F238E27FC236}">
                  <a16:creationId xmlns:a16="http://schemas.microsoft.com/office/drawing/2014/main" id="{57DF20EF-6DA4-4EA2-84E6-7A8A4B87BBC8}"/>
                </a:ext>
              </a:extLst>
            </p:cNvPr>
            <p:cNvSpPr txBox="1"/>
            <p:nvPr/>
          </p:nvSpPr>
          <p:spPr>
            <a:xfrm>
              <a:off x="4896925" y="3662548"/>
              <a:ext cx="3339533" cy="646331"/>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dirty="0">
                  <a:latin typeface="Segoe UI" panose="020B0502040204020203" pitchFamily="34" charset="0"/>
                  <a:cs typeface="Segoe UI" panose="020B0502040204020203" pitchFamily="34" charset="0"/>
                </a:rPr>
                <a:t>The dedicated network connects the failover nodes</a:t>
              </a:r>
            </a:p>
          </p:txBody>
        </p:sp>
        <p:sp>
          <p:nvSpPr>
            <p:cNvPr id="49" name="TextBox 26">
              <a:extLst>
                <a:ext uri="{FF2B5EF4-FFF2-40B4-BE49-F238E27FC236}">
                  <a16:creationId xmlns:a16="http://schemas.microsoft.com/office/drawing/2014/main" id="{7C59DDB5-23D3-4CD0-A082-F009F4725B0B}"/>
                </a:ext>
              </a:extLst>
            </p:cNvPr>
            <p:cNvSpPr txBox="1"/>
            <p:nvPr/>
          </p:nvSpPr>
          <p:spPr>
            <a:xfrm>
              <a:off x="6039881" y="5940069"/>
              <a:ext cx="1053621"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dirty="0">
                  <a:latin typeface="Segoe UI" panose="020B0502040204020203" pitchFamily="34" charset="0"/>
                  <a:cs typeface="Segoe UI" panose="020B0502040204020203" pitchFamily="34" charset="0"/>
                </a:rPr>
                <a:t>Clients</a:t>
              </a:r>
            </a:p>
          </p:txBody>
        </p:sp>
        <p:sp>
          <p:nvSpPr>
            <p:cNvPr id="50" name="TextBox 32">
              <a:extLst>
                <a:ext uri="{FF2B5EF4-FFF2-40B4-BE49-F238E27FC236}">
                  <a16:creationId xmlns:a16="http://schemas.microsoft.com/office/drawing/2014/main" id="{4C98BF2E-84AE-4F69-BEA6-DD8600F4E7DC}"/>
                </a:ext>
              </a:extLst>
            </p:cNvPr>
            <p:cNvSpPr txBox="1"/>
            <p:nvPr/>
          </p:nvSpPr>
          <p:spPr>
            <a:xfrm>
              <a:off x="9131113" y="1513489"/>
              <a:ext cx="1396513" cy="646331"/>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dirty="0">
                  <a:latin typeface="Segoe UI" panose="020B0502040204020203" pitchFamily="34" charset="0"/>
                  <a:cs typeface="Segoe UI" panose="020B0502040204020203" pitchFamily="34" charset="0"/>
                </a:rPr>
                <a:t>Service or application</a:t>
              </a:r>
            </a:p>
          </p:txBody>
        </p:sp>
        <p:sp>
          <p:nvSpPr>
            <p:cNvPr id="51" name="arrow_25" title="Icon of a curved arrow">
              <a:extLst>
                <a:ext uri="{FF2B5EF4-FFF2-40B4-BE49-F238E27FC236}">
                  <a16:creationId xmlns:a16="http://schemas.microsoft.com/office/drawing/2014/main" id="{5F2008F9-CC8B-4B7D-B5E3-0DD4A15C5A81}"/>
                </a:ext>
              </a:extLst>
            </p:cNvPr>
            <p:cNvSpPr>
              <a:spLocks noChangeAspect="1" noEditPoints="1"/>
            </p:cNvSpPr>
            <p:nvPr/>
          </p:nvSpPr>
          <p:spPr bwMode="auto">
            <a:xfrm rot="16458125" flipH="1">
              <a:off x="5254385" y="1805876"/>
              <a:ext cx="442786" cy="486772"/>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52" name="arrow_25" title="Icon of a curved arrow">
              <a:extLst>
                <a:ext uri="{FF2B5EF4-FFF2-40B4-BE49-F238E27FC236}">
                  <a16:creationId xmlns:a16="http://schemas.microsoft.com/office/drawing/2014/main" id="{267B98B4-4D67-4C96-8B04-1953485092B4}"/>
                </a:ext>
              </a:extLst>
            </p:cNvPr>
            <p:cNvSpPr>
              <a:spLocks noChangeAspect="1" noEditPoints="1"/>
            </p:cNvSpPr>
            <p:nvPr/>
          </p:nvSpPr>
          <p:spPr bwMode="auto">
            <a:xfrm rot="5141875">
              <a:off x="7541729" y="1805876"/>
              <a:ext cx="442786" cy="486772"/>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53" name="arrow_25" title="Icon of a curved arrow">
              <a:extLst>
                <a:ext uri="{FF2B5EF4-FFF2-40B4-BE49-F238E27FC236}">
                  <a16:creationId xmlns:a16="http://schemas.microsoft.com/office/drawing/2014/main" id="{C5C6255B-D12F-438E-9694-2B7F174173F6}"/>
                </a:ext>
              </a:extLst>
            </p:cNvPr>
            <p:cNvSpPr>
              <a:spLocks noChangeAspect="1" noEditPoints="1"/>
            </p:cNvSpPr>
            <p:nvPr/>
          </p:nvSpPr>
          <p:spPr bwMode="auto">
            <a:xfrm rot="21352023">
              <a:off x="1620376" y="2814151"/>
              <a:ext cx="442786" cy="486772"/>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5875"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54" name="arrow_25" title="Icon of a curved arrow">
              <a:extLst>
                <a:ext uri="{FF2B5EF4-FFF2-40B4-BE49-F238E27FC236}">
                  <a16:creationId xmlns:a16="http://schemas.microsoft.com/office/drawing/2014/main" id="{6BFCE569-5686-4F1A-97E9-79141FC3A46A}"/>
                </a:ext>
              </a:extLst>
            </p:cNvPr>
            <p:cNvSpPr>
              <a:spLocks noChangeAspect="1" noEditPoints="1"/>
            </p:cNvSpPr>
            <p:nvPr/>
          </p:nvSpPr>
          <p:spPr bwMode="auto">
            <a:xfrm flipV="1">
              <a:off x="1616379" y="4519947"/>
              <a:ext cx="442786" cy="486772"/>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5875"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55" name="server" title="Icon of a server tower">
              <a:extLst>
                <a:ext uri="{FF2B5EF4-FFF2-40B4-BE49-F238E27FC236}">
                  <a16:creationId xmlns:a16="http://schemas.microsoft.com/office/drawing/2014/main" id="{F316A73C-E1B2-43E1-B432-F3194FF2CAE0}"/>
                </a:ext>
              </a:extLst>
            </p:cNvPr>
            <p:cNvSpPr>
              <a:spLocks noChangeAspect="1" noEditPoints="1"/>
            </p:cNvSpPr>
            <p:nvPr/>
          </p:nvSpPr>
          <p:spPr bwMode="auto">
            <a:xfrm>
              <a:off x="9445545" y="2220393"/>
              <a:ext cx="767648" cy="1453256"/>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sp>
          <p:nvSpPr>
            <p:cNvPr id="56" name="TextBox 27">
              <a:extLst>
                <a:ext uri="{FF2B5EF4-FFF2-40B4-BE49-F238E27FC236}">
                  <a16:creationId xmlns:a16="http://schemas.microsoft.com/office/drawing/2014/main" id="{9AEBF226-92BA-4327-BBD8-F749334F92BF}"/>
                </a:ext>
              </a:extLst>
            </p:cNvPr>
            <p:cNvSpPr txBox="1"/>
            <p:nvPr/>
          </p:nvSpPr>
          <p:spPr>
            <a:xfrm>
              <a:off x="95110" y="3316247"/>
              <a:ext cx="1782322" cy="1200329"/>
            </a:xfrm>
            <a:prstGeom prst="rect">
              <a:avLst/>
            </a:prstGeom>
            <a:solidFill>
              <a:schemeClr val="bg1"/>
            </a:solidFill>
            <a:ln>
              <a:solidFill>
                <a:schemeClr val="tx1">
                  <a:lumMod val="75000"/>
                  <a:lumOff val="25000"/>
                </a:schemeClr>
              </a:solidFill>
            </a:ln>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The network connects the failover cluster and the clients</a:t>
              </a:r>
            </a:p>
          </p:txBody>
        </p:sp>
      </p:grpSp>
    </p:spTree>
    <p:extLst>
      <p:ext uri="{BB962C8B-B14F-4D97-AF65-F5344CB8AC3E}">
        <p14:creationId xmlns:p14="http://schemas.microsoft.com/office/powerpoint/2010/main" val="1073851196"/>
      </p:ext>
    </p:extLst>
  </p:cSld>
  <p:clrMapOvr>
    <a:masterClrMapping/>
  </p:clrMapOvr>
</p:sld>
</file>

<file path=ppt/theme/theme1.xml><?xml version="1.0" encoding="utf-8"?>
<a:theme xmlns:a="http://schemas.openxmlformats.org/drawingml/2006/main" name="1_2007-theme">
  <a:themeElements>
    <a:clrScheme name="Azure 1">
      <a:dk1>
        <a:srgbClr val="000000"/>
      </a:dk1>
      <a:lt1>
        <a:srgbClr val="FFFFFF"/>
      </a:lt1>
      <a:dk2>
        <a:srgbClr val="0078D4"/>
      </a:dk2>
      <a:lt2>
        <a:srgbClr val="FFFFFF"/>
      </a:lt2>
      <a:accent1>
        <a:srgbClr val="EBEBEB"/>
      </a:accent1>
      <a:accent2>
        <a:srgbClr val="75757A"/>
      </a:accent2>
      <a:accent3>
        <a:srgbClr val="000041"/>
      </a:accent3>
      <a:accent4>
        <a:srgbClr val="FFB900"/>
      </a:accent4>
      <a:accent5>
        <a:srgbClr val="50E6FF"/>
      </a:accent5>
      <a:accent6>
        <a:srgbClr val="6B2929"/>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S-nnnT00A__M#.potx" id="{B8671704-E481-4622-B691-B64EE51CE209}" vid="{66A5E2EB-49D4-4F38-8E6F-DF2D6F01C5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E70D7FF47B0742ADB3A8A6248ECC5F" ma:contentTypeVersion="5" ma:contentTypeDescription="Create a new document." ma:contentTypeScope="" ma:versionID="285095d051f720e0d72909c1781c4cf2">
  <xsd:schema xmlns:xsd="http://www.w3.org/2001/XMLSchema" xmlns:xs="http://www.w3.org/2001/XMLSchema" xmlns:p="http://schemas.microsoft.com/office/2006/metadata/properties" xmlns:ns3="03dd0aba-c474-489a-bdf8-e4748007374e" xmlns:ns4="6ac82459-3f2c-49ea-99d8-83d5181969e6" targetNamespace="http://schemas.microsoft.com/office/2006/metadata/properties" ma:root="true" ma:fieldsID="52710c4bfd3a63ff97e9c57d03942414" ns3:_="" ns4:_="">
    <xsd:import namespace="03dd0aba-c474-489a-bdf8-e4748007374e"/>
    <xsd:import namespace="6ac82459-3f2c-49ea-99d8-83d5181969e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dd0aba-c474-489a-bdf8-e474800737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ac82459-3f2c-49ea-99d8-83d5181969e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CE6610F-141A-42BF-8F5F-6EDD656B74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dd0aba-c474-489a-bdf8-e4748007374e"/>
    <ds:schemaRef ds:uri="6ac82459-3f2c-49ea-99d8-83d5181969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WS-nnnT00A__M#</Template>
  <TotalTime>1728</TotalTime>
  <Words>4650</Words>
  <Application>Microsoft Office PowerPoint</Application>
  <PresentationFormat>Custom</PresentationFormat>
  <Paragraphs>585</Paragraphs>
  <Slides>51</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Consolas</vt:lpstr>
      <vt:lpstr>Courier New</vt:lpstr>
      <vt:lpstr>Segoe UI</vt:lpstr>
      <vt:lpstr>Segoe UI Semibold</vt:lpstr>
      <vt:lpstr>Wingdings</vt:lpstr>
      <vt:lpstr>1_2007-theme</vt:lpstr>
      <vt:lpstr>WS-011 Windows Server 2019 Administration</vt:lpstr>
      <vt:lpstr>Module 6: High availability in Windows Server</vt:lpstr>
      <vt:lpstr>Module overview</vt:lpstr>
      <vt:lpstr>Lesson 1: Planning for failover clustering implementation</vt:lpstr>
      <vt:lpstr>Lesson 1 overview</vt:lpstr>
      <vt:lpstr>What is failover clustering?</vt:lpstr>
      <vt:lpstr>High availability with failover clustering</vt:lpstr>
      <vt:lpstr>Clustering terminology</vt:lpstr>
      <vt:lpstr>Failover clustering components</vt:lpstr>
      <vt:lpstr>Cluster quorum in Windows Server</vt:lpstr>
      <vt:lpstr>Considerations for planning failover clustering</vt:lpstr>
      <vt:lpstr>Lesson 1: Test your knowledge</vt:lpstr>
      <vt:lpstr>Lesson 2: Creating and configuring failover clusters</vt:lpstr>
      <vt:lpstr>Lesson 2 overview</vt:lpstr>
      <vt:lpstr>The Validate a Configuration Wizard and a cluster support policy requirements</vt:lpstr>
      <vt:lpstr>Create a failover cluster</vt:lpstr>
      <vt:lpstr>Demonstration: Create a failover cluster</vt:lpstr>
      <vt:lpstr>Configure storage</vt:lpstr>
      <vt:lpstr>Configure networking</vt:lpstr>
      <vt:lpstr>Configure quorum options</vt:lpstr>
      <vt:lpstr>Demonstration: Configure the quorum</vt:lpstr>
      <vt:lpstr>Configure roles</vt:lpstr>
      <vt:lpstr>Manage failover clusters</vt:lpstr>
      <vt:lpstr>Configure cluster properties</vt:lpstr>
      <vt:lpstr>Configure failover and failback</vt:lpstr>
      <vt:lpstr>Lesson 2: Test your knowledge</vt:lpstr>
      <vt:lpstr>Lesson 3: Overview of stretch clusters</vt:lpstr>
      <vt:lpstr>Lesson 3 overview</vt:lpstr>
      <vt:lpstr>What is a stretch cluster?</vt:lpstr>
      <vt:lpstr>Overview of Storage Replica</vt:lpstr>
      <vt:lpstr>Prerequisites for implementing a stretch cluster</vt:lpstr>
      <vt:lpstr>Synchronous and asynchronous replication</vt:lpstr>
      <vt:lpstr>Select a quorum mode for a stretch cluster</vt:lpstr>
      <vt:lpstr>Configure a stretch cluster</vt:lpstr>
      <vt:lpstr>Lesson 3: Test your knowledge</vt:lpstr>
      <vt:lpstr>Lesson 4: High availability and disaster recovery solutions with Hyper-V VMs</vt:lpstr>
      <vt:lpstr>Lesson 4 overview</vt:lpstr>
      <vt:lpstr>High availability options for Hyper-V VMs</vt:lpstr>
      <vt:lpstr>Overview of live migration</vt:lpstr>
      <vt:lpstr>Live migration requirements</vt:lpstr>
      <vt:lpstr>Provide high availability with storage migration</vt:lpstr>
      <vt:lpstr>Lesson 4: Test your knowledge</vt:lpstr>
      <vt:lpstr>Instructor-led lab: Implementing failover clustering</vt:lpstr>
      <vt:lpstr>Lab: Implementing failover clustering</vt:lpstr>
      <vt:lpstr>Lab Scenario</vt:lpstr>
      <vt:lpstr>Lab-review questions</vt:lpstr>
      <vt:lpstr>Lab-review answers (slide 1 of 2)</vt:lpstr>
      <vt:lpstr>Lab-review answers (slide 2 of 2)</vt:lpstr>
      <vt:lpstr>References</vt:lpstr>
      <vt:lpstr>Online role-based training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WS-011 Windows Server 2019 Administration</dc:title>
  <dc:creator>Karin Carlson</dc:creator>
  <cp:lastModifiedBy>Karin Carlson</cp:lastModifiedBy>
  <cp:revision>121</cp:revision>
  <dcterms:created xsi:type="dcterms:W3CDTF">2020-06-01T02:12:49Z</dcterms:created>
  <dcterms:modified xsi:type="dcterms:W3CDTF">2020-06-25T23:41:19Z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merrickv@microsoft.com</vt:lpwstr>
  </property>
  <property fmtid="{D5CDD505-2E9C-101B-9397-08002B2CF9AE}" pid="5" name="MSIP_Label_f42aa342-8706-4288-bd11-ebb85995028c_SetDate">
    <vt:lpwstr>2020-04-30T16:58:44.8526099Z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a6dbb04b-5cb4-4cb5-bb6f-3d6af857b37d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0x010100D7E70D7FF47B0742ADB3A8A6248ECC5F</vt:lpwstr>
  </property>
</Properties>
</file>