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tif" ContentType="image/tif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4780" r:id="rId4"/>
  </p:sldMasterIdLst>
  <p:notesMasterIdLst>
    <p:notesMasterId r:id="rId36"/>
  </p:notesMasterIdLst>
  <p:handoutMasterIdLst>
    <p:handoutMasterId r:id="rId37"/>
  </p:handoutMasterIdLst>
  <p:sldIdLst>
    <p:sldId id="1625" r:id="rId5"/>
    <p:sldId id="1762" r:id="rId6"/>
    <p:sldId id="1746" r:id="rId7"/>
    <p:sldId id="1784" r:id="rId8"/>
    <p:sldId id="1748" r:id="rId9"/>
    <p:sldId id="1754" r:id="rId10"/>
    <p:sldId id="1801" r:id="rId11"/>
    <p:sldId id="1787" r:id="rId12"/>
    <p:sldId id="1799" r:id="rId13"/>
    <p:sldId id="1788" r:id="rId14"/>
    <p:sldId id="1791" r:id="rId15"/>
    <p:sldId id="1803" r:id="rId16"/>
    <p:sldId id="1789" r:id="rId17"/>
    <p:sldId id="1800" r:id="rId18"/>
    <p:sldId id="1802" r:id="rId19"/>
    <p:sldId id="1792" r:id="rId20"/>
    <p:sldId id="1793" r:id="rId21"/>
    <p:sldId id="1794" r:id="rId22"/>
    <p:sldId id="1795" r:id="rId23"/>
    <p:sldId id="1796" r:id="rId24"/>
    <p:sldId id="1797" r:id="rId25"/>
    <p:sldId id="1798" r:id="rId26"/>
    <p:sldId id="1767" r:id="rId27"/>
    <p:sldId id="1782" r:id="rId28"/>
    <p:sldId id="1772" r:id="rId29"/>
    <p:sldId id="1773" r:id="rId30"/>
    <p:sldId id="1774" r:id="rId31"/>
    <p:sldId id="1783" r:id="rId32"/>
    <p:sldId id="1775" r:id="rId33"/>
    <p:sldId id="1769" r:id="rId34"/>
    <p:sldId id="1599" r:id="rId3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7" name="Tarina Matthys" initials="TM" lastIdx="31" clrIdx="7">
    <p:extLst>
      <p:ext uri="{19B8F6BF-5375-455C-9EA6-DF929625EA0E}">
        <p15:presenceInfo xmlns:p15="http://schemas.microsoft.com/office/powerpoint/2012/main" userId="S::v-tamat@microsoft.com::0b128bab-cf24-409a-8e01-2a9073d236d2" providerId="AD"/>
      </p:ext>
    </p:extLst>
  </p:cmAuthor>
  <p:cmAuthor id="1" name="Mary Feil-Jacobs" initials="MFJ" lastIdx="43" clrIdx="1"/>
  <p:cmAuthor id="8" name="Karin Carlson" initials="KC" lastIdx="1" clrIdx="8">
    <p:extLst>
      <p:ext uri="{19B8F6BF-5375-455C-9EA6-DF929625EA0E}">
        <p15:presenceInfo xmlns:p15="http://schemas.microsoft.com/office/powerpoint/2012/main" userId="Karin Carlson" providerId="None"/>
      </p:ext>
    </p:extLst>
  </p:cmAuthor>
  <p:cmAuthor id="2" name="Monica Lueder" initials="ML" lastIdx="22" clrIdx="2"/>
  <p:cmAuthor id="9" name="Samata Chari" initials="SC" lastIdx="3" clrIdx="9">
    <p:extLst>
      <p:ext uri="{19B8F6BF-5375-455C-9EA6-DF929625EA0E}">
        <p15:presenceInfo xmlns:p15="http://schemas.microsoft.com/office/powerpoint/2012/main" userId="Samata Chari" providerId="None"/>
      </p:ext>
    </p:extLst>
  </p:cmAuthor>
  <p:cmAuthor id="3" name="Mary Feil-Jacobs" initials="MF" lastIdx="22" clrIdx="3"/>
  <p:cmAuthor id="10" name="Tanya" initials="TP" lastIdx="13" clrIdx="10">
    <p:extLst>
      <p:ext uri="{19B8F6BF-5375-455C-9EA6-DF929625EA0E}">
        <p15:presenceInfo xmlns:p15="http://schemas.microsoft.com/office/powerpoint/2012/main" userId="Tanya" providerId="None"/>
      </p:ext>
    </p:extLst>
  </p:cmAuthor>
  <p:cmAuthor id="4" name="Angela Powell" initials="AP" lastIdx="9" clrIdx="4"/>
  <p:cmAuthor id="5" name="Lakshmy Nair" initials="LN" lastIdx="6" clrIdx="5">
    <p:extLst>
      <p:ext uri="{19B8F6BF-5375-455C-9EA6-DF929625EA0E}">
        <p15:presenceInfo xmlns:p15="http://schemas.microsoft.com/office/powerpoint/2012/main" userId="Lakshmy Nair" providerId="None"/>
      </p:ext>
    </p:extLst>
  </p:cmAuthor>
  <p:cmAuthor id="6" name="Cecily Novak" initials="CN" lastIdx="1" clrIdx="6">
    <p:extLst>
      <p:ext uri="{19B8F6BF-5375-455C-9EA6-DF929625EA0E}">
        <p15:presenceInfo xmlns:p15="http://schemas.microsoft.com/office/powerpoint/2012/main" userId="af36aa45e0dfee7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99"/>
    <a:srgbClr val="330099"/>
    <a:srgbClr val="0078D4"/>
    <a:srgbClr val="0777D3"/>
    <a:srgbClr val="FFF100"/>
    <a:srgbClr val="59B4D9"/>
    <a:srgbClr val="EBEBEB"/>
    <a:srgbClr val="FFFFFF"/>
    <a:srgbClr val="75757A"/>
    <a:srgbClr val="3C3C41"/>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7143" autoAdjust="0"/>
  </p:normalViewPr>
  <p:slideViewPr>
    <p:cSldViewPr snapToGrid="0">
      <p:cViewPr varScale="1">
        <p:scale>
          <a:sx n="71" d="100"/>
          <a:sy n="71" d="100"/>
        </p:scale>
        <p:origin x="346" y="48"/>
      </p:cViewPr>
      <p:guideLst/>
    </p:cSldViewPr>
  </p:slideViewPr>
  <p:outlineViewPr>
    <p:cViewPr>
      <p:scale>
        <a:sx n="33" d="100"/>
        <a:sy n="33" d="100"/>
      </p:scale>
      <p:origin x="0" y="-10872"/>
    </p:cViewPr>
  </p:outlineViewPr>
  <p:notesTextViewPr>
    <p:cViewPr>
      <p:scale>
        <a:sx n="3" d="2"/>
        <a:sy n="3" d="2"/>
      </p:scale>
      <p:origin x="0" y="0"/>
    </p:cViewPr>
  </p:notesTextViewPr>
  <p:sorterViewPr>
    <p:cViewPr>
      <p:scale>
        <a:sx n="75" d="100"/>
        <a:sy n="75" d="100"/>
      </p:scale>
      <p:origin x="0" y="-3250"/>
    </p:cViewPr>
  </p:sorterViewPr>
  <p:notesViewPr>
    <p:cSldViewPr snapToGrid="0" showGuides="1">
      <p:cViewPr varScale="1">
        <p:scale>
          <a:sx n="63" d="100"/>
          <a:sy n="63" d="100"/>
        </p:scale>
        <p:origin x="3134" y="6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WS-011 Windows Server 2019 Administration</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r>
              <a:rPr lang="en-US" dirty="0">
                <a:latin typeface="Segoe UI" pitchFamily="34" charset="0"/>
              </a:rPr>
              <a:t>7: Disaster recovery in Windows Server</a:t>
            </a: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Slide Number Placeholder 12"/>
          <p:cNvSpPr>
            <a:spLocks noGrp="1"/>
          </p:cNvSpPr>
          <p:nvPr>
            <p:ph type="sldNum" sz="quarter" idx="5"/>
          </p:nvPr>
        </p:nvSpPr>
        <p:spPr>
          <a:xfrm>
            <a:off x="5909309" y="8846819"/>
            <a:ext cx="947103" cy="295593"/>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
        <p:nvSpPr>
          <p:cNvPr id="10" name="Footer Placeholder 9"/>
          <p:cNvSpPr>
            <a:spLocks noGrp="1"/>
          </p:cNvSpPr>
          <p:nvPr>
            <p:ph type="ftr" sz="quarter" idx="4"/>
          </p:nvPr>
        </p:nvSpPr>
        <p:spPr>
          <a:xfrm>
            <a:off x="109220" y="8846820"/>
            <a:ext cx="5811520" cy="195944"/>
          </a:xfrm>
          <a:prstGeom prst="rect">
            <a:avLst/>
          </a:prstGeom>
        </p:spPr>
        <p:txBody>
          <a:bodyPr vert="horz" lIns="91440" tIns="45720" rIns="91440" bIns="45720" rtlCol="0" anchor="b"/>
          <a:lstStyle>
            <a:lvl1pPr marL="571500" marR="0" indent="0" algn="l" defTabSz="932742" rtl="0" eaLnBrk="1" fontAlgn="auto" latinLnBrk="0" hangingPunct="1">
              <a:lnSpc>
                <a:spcPct val="100000"/>
              </a:lnSpc>
              <a:spcBef>
                <a:spcPts val="0"/>
              </a:spcBef>
              <a:spcAft>
                <a:spcPts val="0"/>
              </a:spcAft>
              <a:buClrTx/>
              <a:buSzTx/>
              <a:buFontTx/>
              <a:buNone/>
              <a:tabLst/>
              <a:defRPr sz="1200"/>
            </a:lvl1pPr>
          </a:lstStyle>
          <a:p>
            <a:pPr marL="0"/>
            <a:r>
              <a:rPr lang="en-US" dirty="0">
                <a:solidFill>
                  <a:prstClr val="black"/>
                </a:solidFill>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Notes Placeholder 11"/>
          <p:cNvSpPr>
            <a:spLocks noGrp="1"/>
          </p:cNvSpPr>
          <p:nvPr>
            <p:ph type="body" sz="quarter" idx="3"/>
          </p:nvPr>
        </p:nvSpPr>
        <p:spPr>
          <a:xfrm>
            <a:off x="190500" y="1943100"/>
            <a:ext cx="6477000" cy="6804071"/>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Image Placeholder 1">
            <a:extLst>
              <a:ext uri="{FF2B5EF4-FFF2-40B4-BE49-F238E27FC236}">
                <a16:creationId xmlns:a16="http://schemas.microsoft.com/office/drawing/2014/main" id="{5551E636-9FD4-47A6-8CA4-4979951D8312}"/>
              </a:ext>
            </a:extLst>
          </p:cNvPr>
          <p:cNvSpPr>
            <a:spLocks noGrp="1" noRot="1" noChangeAspect="1"/>
          </p:cNvSpPr>
          <p:nvPr>
            <p:ph type="sldImg" idx="2"/>
          </p:nvPr>
        </p:nvSpPr>
        <p:spPr>
          <a:xfrm>
            <a:off x="3810000" y="64908"/>
            <a:ext cx="2971800" cy="1671638"/>
          </a:xfrm>
          <a:prstGeom prst="rect">
            <a:avLst/>
          </a:prstGeom>
          <a:noFill/>
          <a:ln w="12700">
            <a:solidFill>
              <a:prstClr val="black"/>
            </a:solidFill>
          </a:ln>
        </p:spPr>
        <p:txBody>
          <a:bodyPr vert="horz" lIns="91440" tIns="45720" rIns="91440" bIns="45720" rtlCol="0" anchor="ctr"/>
          <a:lstStyle/>
          <a:p>
            <a:endParaRPr lang="en-US" dirty="0"/>
          </a:p>
        </p:txBody>
      </p:sp>
      <p:sp>
        <p:nvSpPr>
          <p:cNvPr id="11" name="Date Placeholder 10"/>
          <p:cNvSpPr>
            <a:spLocks noGrp="1"/>
          </p:cNvSpPr>
          <p:nvPr>
            <p:ph type="dt" idx="1"/>
          </p:nvPr>
        </p:nvSpPr>
        <p:spPr>
          <a:xfrm>
            <a:off x="63500" y="366781"/>
            <a:ext cx="3596639" cy="249284"/>
          </a:xfrm>
          <a:prstGeom prst="rect">
            <a:avLst/>
          </a:prstGeom>
        </p:spPr>
        <p:txBody>
          <a:bodyPr vert="horz" lIns="91440" tIns="45720" rIns="91440" bIns="45720" rtlCol="0"/>
          <a:lstStyle>
            <a:lvl1pPr algn="l">
              <a:defRPr sz="1200">
                <a:latin typeface="Segoe UI Semibold" panose="020B0702040204020203" pitchFamily="34" charset="0"/>
                <a:cs typeface="Segoe UI Semibold" panose="020B0702040204020203" pitchFamily="34" charset="0"/>
              </a:defRPr>
            </a:lvl1pPr>
          </a:lstStyle>
          <a:p>
            <a:r>
              <a:rPr lang="en-US" dirty="0"/>
              <a:t>7: Disaster recovery in Windows Server</a:t>
            </a:r>
          </a:p>
        </p:txBody>
      </p:sp>
      <p:sp>
        <p:nvSpPr>
          <p:cNvPr id="8" name="Header Placeholder 7"/>
          <p:cNvSpPr>
            <a:spLocks noGrp="1"/>
          </p:cNvSpPr>
          <p:nvPr>
            <p:ph type="hdr" sz="quarter"/>
          </p:nvPr>
        </p:nvSpPr>
        <p:spPr>
          <a:xfrm>
            <a:off x="76199" y="81348"/>
            <a:ext cx="3596640" cy="249284"/>
          </a:xfrm>
          <a:prstGeom prst="rect">
            <a:avLst/>
          </a:prstGeom>
        </p:spPr>
        <p:txBody>
          <a:bodyPr vert="horz" lIns="91440" tIns="45720" rIns="91440" bIns="45720" rtlCol="0"/>
          <a:lstStyle>
            <a:lvl1pPr algn="l">
              <a:defRPr sz="1200" b="1">
                <a:solidFill>
                  <a:srgbClr val="336699"/>
                </a:solidFill>
                <a:latin typeface="Segoe UI Semibold" panose="020B0702040204020203" pitchFamily="34" charset="0"/>
                <a:cs typeface="Segoe UI Semibold" panose="020B0702040204020203" pitchFamily="34" charset="0"/>
              </a:defRPr>
            </a:lvl1pPr>
          </a:lstStyle>
          <a:p>
            <a:r>
              <a:rPr lang="en-US" dirty="0"/>
              <a:t>WS-011 Windows Server 2019 Administration</a:t>
            </a: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600"/>
      </a:spcAft>
      <a:defRPr sz="1000" kern="1200" baseline="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600"/>
      </a:spcAft>
      <a:buFont typeface="Arial" pitchFamily="34" charset="0"/>
      <a:buChar char="•"/>
      <a:defRPr sz="1000" kern="1200" baseline="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600"/>
      </a:spcAft>
      <a:buFont typeface="Arial" pitchFamily="34" charset="0"/>
      <a:buChar char="•"/>
      <a:defRPr sz="1000" kern="1200" baseline="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600"/>
      </a:spcAft>
      <a:buFont typeface="Arial" pitchFamily="34" charset="0"/>
      <a:buChar char="•"/>
      <a:defRPr sz="1000" kern="1200" baseline="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600"/>
      </a:spcAft>
      <a:buFont typeface="Arial" pitchFamily="34" charset="0"/>
      <a:buChar char="•"/>
      <a:defRPr sz="1000" kern="1200" baseline="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ea-svr1.contoso.com/"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ea-svr2.contoso.com/"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ea-svr1.contoso.com/"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12" name="Slide Image Placeholder 11">
            <a:extLst>
              <a:ext uri="{FF2B5EF4-FFF2-40B4-BE49-F238E27FC236}">
                <a16:creationId xmlns:a16="http://schemas.microsoft.com/office/drawing/2014/main" id="{7F32077E-0659-4DA7-83C1-1674D2794FCB}"/>
              </a:ext>
            </a:extLst>
          </p:cNvPr>
          <p:cNvSpPr>
            <a:spLocks noGrp="1" noRot="1" noChangeAspect="1"/>
          </p:cNvSpPr>
          <p:nvPr>
            <p:ph type="sldImg"/>
          </p:nvPr>
        </p:nvSpPr>
        <p:spPr>
          <a:xfrm>
            <a:off x="3810000" y="65088"/>
            <a:ext cx="2971800" cy="1671637"/>
          </a:xfrm>
        </p:spPr>
      </p:sp>
      <p:sp>
        <p:nvSpPr>
          <p:cNvPr id="13" name="Notes Placeholder 12">
            <a:extLst>
              <a:ext uri="{FF2B5EF4-FFF2-40B4-BE49-F238E27FC236}">
                <a16:creationId xmlns:a16="http://schemas.microsoft.com/office/drawing/2014/main" id="{F26CCBE1-C8AD-423A-9602-617BF9C41C13}"/>
              </a:ext>
            </a:extLst>
          </p:cNvPr>
          <p:cNvSpPr>
            <a:spLocks noGrp="1"/>
          </p:cNvSpPr>
          <p:nvPr>
            <p:ph type="body" idx="1"/>
          </p:nvPr>
        </p:nvSpPr>
        <p:spPr/>
        <p:txBody>
          <a:bodyPr/>
          <a:lstStyle/>
          <a:p>
            <a:endParaRPr lang="en-US" dirty="0"/>
          </a:p>
        </p:txBody>
      </p:sp>
      <p:sp>
        <p:nvSpPr>
          <p:cNvPr id="8" name="Date Placeholder 4">
            <a:extLst>
              <a:ext uri="{FF2B5EF4-FFF2-40B4-BE49-F238E27FC236}">
                <a16:creationId xmlns:a16="http://schemas.microsoft.com/office/drawing/2014/main" id="{3286E7EC-970A-4ADB-8F85-6693C556286B}"/>
              </a:ext>
            </a:extLst>
          </p:cNvPr>
          <p:cNvSpPr>
            <a:spLocks noGrp="1"/>
          </p:cNvSpPr>
          <p:nvPr>
            <p:ph type="dt" idx="1"/>
          </p:nvPr>
        </p:nvSpPr>
        <p:spPr>
          <a:xfrm>
            <a:off x="63500" y="366781"/>
            <a:ext cx="3596639" cy="249284"/>
          </a:xfrm>
        </p:spPr>
        <p:txBody>
          <a:bodyPr/>
          <a:lstStyle/>
          <a:p>
            <a:r>
              <a:rPr lang="en-US" dirty="0"/>
              <a:t>7: Disaster recovery in Windows Server</a:t>
            </a:r>
          </a:p>
        </p:txBody>
      </p:sp>
      <p:sp>
        <p:nvSpPr>
          <p:cNvPr id="9" name="Header Placeholder 21">
            <a:extLst>
              <a:ext uri="{FF2B5EF4-FFF2-40B4-BE49-F238E27FC236}">
                <a16:creationId xmlns:a16="http://schemas.microsoft.com/office/drawing/2014/main" id="{A5BB1DB4-F544-40E8-B857-6AF996731D63}"/>
              </a:ext>
            </a:extLst>
          </p:cNvPr>
          <p:cNvSpPr>
            <a:spLocks noGrp="1"/>
          </p:cNvSpPr>
          <p:nvPr>
            <p:ph type="hdr" sz="quarter"/>
          </p:nvPr>
        </p:nvSpPr>
        <p:spPr>
          <a:xfrm>
            <a:off x="76199" y="81348"/>
            <a:ext cx="3596640" cy="249284"/>
          </a:xfrm>
        </p:spPr>
        <p:txBody>
          <a:bodyPr/>
          <a:lstStyle/>
          <a:p>
            <a:r>
              <a:rPr lang="en-US" dirty="0"/>
              <a:t>WS-011 Windows Server 2019 Administration</a:t>
            </a:r>
          </a:p>
        </p:txBody>
      </p:sp>
      <p:sp>
        <p:nvSpPr>
          <p:cNvPr id="2" name="Footer Placeholder 1">
            <a:extLst>
              <a:ext uri="{FF2B5EF4-FFF2-40B4-BE49-F238E27FC236}">
                <a16:creationId xmlns:a16="http://schemas.microsoft.com/office/drawing/2014/main" id="{187CA1A8-9274-49AF-B203-5F0931E141D5}"/>
              </a:ext>
            </a:extLst>
          </p:cNvPr>
          <p:cNvSpPr>
            <a:spLocks noGrp="1"/>
          </p:cNvSpPr>
          <p:nvPr>
            <p:ph type="ftr" sz="quarter" idx="4"/>
          </p:nvPr>
        </p:nvSpPr>
        <p:spPr/>
        <p:txBody>
          <a:bodyPr/>
          <a:lstStyle/>
          <a:p>
            <a:pPr marL="0"/>
            <a:r>
              <a:rPr lang="en-US" dirty="0">
                <a:solidFill>
                  <a:prstClr val="black"/>
                </a:solidFill>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45338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dirty="0"/>
              <a:t>WS-011 Windows Server 2019 Administration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dirty="0"/>
          </a:p>
        </p:txBody>
      </p:sp>
      <p:sp>
        <p:nvSpPr>
          <p:cNvPr id="7" name="Footer Placeholder 6">
            <a:extLst>
              <a:ext uri="{FF2B5EF4-FFF2-40B4-BE49-F238E27FC236}">
                <a16:creationId xmlns:a16="http://schemas.microsoft.com/office/drawing/2014/main" id="{019E9878-DE58-444B-8AF8-FB0E57192387}"/>
              </a:ext>
            </a:extLst>
          </p:cNvPr>
          <p:cNvSpPr>
            <a:spLocks noGrp="1"/>
          </p:cNvSpPr>
          <p:nvPr>
            <p:ph type="ftr" sz="quarter" idx="4"/>
          </p:nvPr>
        </p:nvSpPr>
        <p:spPr/>
        <p:txBody>
          <a:bodyPr/>
          <a:lstStyle/>
          <a:p>
            <a:pPr marL="0"/>
            <a:r>
              <a:rPr lang="en-US" dirty="0">
                <a:solidFill>
                  <a:prstClr val="black"/>
                </a:solidFill>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8" name="Date Placeholder 7">
            <a:extLst>
              <a:ext uri="{FF2B5EF4-FFF2-40B4-BE49-F238E27FC236}">
                <a16:creationId xmlns:a16="http://schemas.microsoft.com/office/drawing/2014/main" id="{DAC3C8F6-E418-44F1-9074-B43FB5DF6773}"/>
              </a:ext>
            </a:extLst>
          </p:cNvPr>
          <p:cNvSpPr>
            <a:spLocks noGrp="1"/>
          </p:cNvSpPr>
          <p:nvPr>
            <p:ph type="dt" idx="1"/>
          </p:nvPr>
        </p:nvSpPr>
        <p:spPr/>
        <p:txBody>
          <a:bodyPr/>
          <a:lstStyle/>
          <a:p>
            <a:r>
              <a:rPr lang="en-US" dirty="0"/>
              <a:t>7: Disaster recovery in Windows Server</a:t>
            </a:r>
          </a:p>
        </p:txBody>
      </p:sp>
    </p:spTree>
    <p:extLst>
      <p:ext uri="{BB962C8B-B14F-4D97-AF65-F5344CB8AC3E}">
        <p14:creationId xmlns:p14="http://schemas.microsoft.com/office/powerpoint/2010/main" val="3638637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b="1" dirty="0"/>
              <a:t>Preparation steps</a:t>
            </a:r>
          </a:p>
          <a:p>
            <a:r>
              <a:rPr lang="en-US" dirty="0"/>
              <a:t>You need the </a:t>
            </a:r>
            <a:r>
              <a:rPr lang="en-US" b="1" dirty="0"/>
              <a:t>WS-011T00A-SEA-ADM1</a:t>
            </a:r>
            <a:r>
              <a:rPr lang="en-US" dirty="0"/>
              <a:t>, </a:t>
            </a:r>
            <a:r>
              <a:rPr lang="en-US" b="1" dirty="0"/>
              <a:t>WS-011T00A-SEA-SVR1</a:t>
            </a:r>
            <a:r>
              <a:rPr lang="en-US" dirty="0"/>
              <a:t>, and </a:t>
            </a:r>
            <a:r>
              <a:rPr lang="en-US" b="1" dirty="0"/>
              <a:t>WS-011T00A-SEA-SVR2</a:t>
            </a:r>
            <a:r>
              <a:rPr lang="en-US" dirty="0"/>
              <a:t> VMs for this demonstration.</a:t>
            </a:r>
          </a:p>
          <a:p>
            <a:r>
              <a:rPr lang="en-US" b="1" dirty="0"/>
              <a:t>Demonstration detailed steps</a:t>
            </a:r>
          </a:p>
          <a:p>
            <a:r>
              <a:rPr lang="en-US" dirty="0"/>
              <a:t>On </a:t>
            </a:r>
            <a:r>
              <a:rPr lang="en-US" b="1" dirty="0"/>
              <a:t>SEA-ADM1</a:t>
            </a:r>
            <a:r>
              <a:rPr lang="en-US" dirty="0"/>
              <a:t>, sign in as </a:t>
            </a:r>
            <a:r>
              <a:rPr lang="en-US" b="1" dirty="0"/>
              <a:t>Contoso\Administrator</a:t>
            </a:r>
            <a:r>
              <a:rPr lang="en-US" dirty="0"/>
              <a:t> with password </a:t>
            </a:r>
            <a:r>
              <a:rPr lang="en-US" b="1" dirty="0"/>
              <a:t>Pa55w.rd</a:t>
            </a:r>
            <a:r>
              <a:rPr lang="en-US" dirty="0"/>
              <a:t>.</a:t>
            </a:r>
          </a:p>
          <a:p>
            <a:r>
              <a:rPr lang="en-US" dirty="0"/>
              <a:t>Select </a:t>
            </a:r>
            <a:r>
              <a:rPr lang="en-US" b="1" dirty="0"/>
              <a:t>Start</a:t>
            </a:r>
            <a:r>
              <a:rPr lang="en-US" dirty="0"/>
              <a:t>, and then enter </a:t>
            </a:r>
            <a:r>
              <a:rPr lang="en-US" b="1" dirty="0"/>
              <a:t>powershell</a:t>
            </a:r>
            <a:r>
              <a:rPr lang="en-US" dirty="0"/>
              <a:t>. Right-click or access the context menu for Windows PowerShell, and then select </a:t>
            </a:r>
            <a:r>
              <a:rPr lang="en-US" b="1" dirty="0"/>
              <a:t>Run as administrator</a:t>
            </a:r>
            <a:r>
              <a:rPr lang="en-US" dirty="0"/>
              <a:t>.</a:t>
            </a:r>
          </a:p>
          <a:p>
            <a:r>
              <a:rPr lang="en-US" dirty="0"/>
              <a:t>In the </a:t>
            </a:r>
            <a:r>
              <a:rPr lang="en-US" b="1" dirty="0"/>
              <a:t>Administrator: Windows PowerShell</a:t>
            </a:r>
            <a:r>
              <a:rPr lang="en-US" dirty="0"/>
              <a:t> window, enter the following command, and then select Enter:</a:t>
            </a:r>
          </a:p>
          <a:p>
            <a:r>
              <a:rPr lang="en-US" b="1" dirty="0"/>
              <a:t>$cred=Get-Credential </a:t>
            </a:r>
          </a:p>
          <a:p>
            <a:r>
              <a:rPr lang="en-US" dirty="0"/>
              <a:t>When prompted, sign in as </a:t>
            </a:r>
            <a:r>
              <a:rPr lang="en-US" b="1" dirty="0"/>
              <a:t>Contoso\Administrator</a:t>
            </a:r>
            <a:r>
              <a:rPr lang="en-US" dirty="0"/>
              <a:t> with password </a:t>
            </a:r>
            <a:r>
              <a:rPr lang="en-US" b="1" dirty="0"/>
              <a:t>Pa55w.rd</a:t>
            </a:r>
            <a:r>
              <a:rPr lang="en-US" dirty="0"/>
              <a:t>.</a:t>
            </a:r>
          </a:p>
          <a:p>
            <a:r>
              <a:rPr lang="en-US" dirty="0"/>
              <a:t>In the </a:t>
            </a:r>
            <a:r>
              <a:rPr lang="en-US" b="1" dirty="0"/>
              <a:t>Administrator: Windows PowerShell</a:t>
            </a:r>
            <a:r>
              <a:rPr lang="en-US" dirty="0"/>
              <a:t> window, enter the following command, and then select Enter:</a:t>
            </a:r>
          </a:p>
          <a:p>
            <a:r>
              <a:rPr lang="en-US" b="1" dirty="0"/>
              <a:t>$sess = New-PSSession -Credential $cred -ComputerName sea-svr1.contoso.com </a:t>
            </a:r>
          </a:p>
          <a:p>
            <a:r>
              <a:rPr lang="en-US" dirty="0"/>
              <a:t>Next, enter the following command, and then select Enter:</a:t>
            </a:r>
          </a:p>
          <a:p>
            <a:r>
              <a:rPr lang="en-US" b="1" dirty="0"/>
              <a:t>Enter-PSSession $sess </a:t>
            </a:r>
          </a:p>
          <a:p>
            <a:r>
              <a:rPr lang="en-US" dirty="0"/>
              <a:t>You should get a [</a:t>
            </a:r>
            <a:r>
              <a:rPr lang="en-US" u="sng" dirty="0">
                <a:hlinkClick r:id="rId3" tooltip="http://sea-svr1.contoso.com"/>
              </a:rPr>
              <a:t>sea-svr1.contoso.com</a:t>
            </a:r>
            <a:r>
              <a:rPr lang="en-US" dirty="0"/>
              <a:t>] title in your command prompt.</a:t>
            </a:r>
          </a:p>
          <a:p>
            <a:r>
              <a:rPr lang="en-US" dirty="0"/>
              <a:t>From this point, all commands that you enter run on </a:t>
            </a:r>
            <a:r>
              <a:rPr lang="en-US" b="1" dirty="0"/>
              <a:t>SEA-SVR1</a:t>
            </a:r>
            <a:r>
              <a:rPr lang="en-US" dirty="0"/>
              <a:t>.</a:t>
            </a:r>
          </a:p>
          <a:p>
            <a:r>
              <a:rPr lang="en-US" dirty="0"/>
              <a:t>In the </a:t>
            </a:r>
            <a:r>
              <a:rPr lang="en-US" b="1" dirty="0"/>
              <a:t>Administrator: Windows PowerShell</a:t>
            </a:r>
            <a:r>
              <a:rPr lang="en-US" dirty="0"/>
              <a:t> window, enter the following command, and then select Enter:</a:t>
            </a:r>
          </a:p>
          <a:p>
            <a:r>
              <a:rPr lang="en-US" b="1" dirty="0"/>
              <a:t>Get-Netfirewallrule -displayname "Hyper-V Replica HTTP Listener (TCP-In)" </a:t>
            </a:r>
          </a:p>
          <a:p>
            <a:r>
              <a:rPr lang="en-US" dirty="0"/>
              <a:t>You'll receive the properties of this firewall rule. Search for the value of the </a:t>
            </a:r>
            <a:r>
              <a:rPr lang="en-US" i="1" dirty="0"/>
              <a:t>Enabled</a:t>
            </a:r>
            <a:r>
              <a:rPr lang="en-US" dirty="0"/>
              <a:t> variable. It should be set to </a:t>
            </a:r>
            <a:r>
              <a:rPr lang="en-US" b="1" dirty="0"/>
              <a:t>False</a:t>
            </a:r>
            <a:r>
              <a:rPr lang="en-US" dirty="0"/>
              <a:t> by default. To set </a:t>
            </a:r>
            <a:r>
              <a:rPr lang="en-US" b="1" dirty="0"/>
              <a:t>SEA-SVR1</a:t>
            </a:r>
            <a:r>
              <a:rPr lang="en-US" dirty="0"/>
              <a:t> as the replication host, you must enable this firewall rule.</a:t>
            </a:r>
          </a:p>
          <a:p>
            <a:r>
              <a:rPr lang="en-US" dirty="0"/>
              <a:t>In the </a:t>
            </a:r>
            <a:r>
              <a:rPr lang="en-US" b="1" dirty="0"/>
              <a:t>Administrator: Windows PowerShell</a:t>
            </a:r>
            <a:r>
              <a:rPr lang="en-US" dirty="0"/>
              <a:t> window, enter the following command, and then select Enter:</a:t>
            </a:r>
          </a:p>
          <a:p>
            <a:r>
              <a:rPr lang="en-US" b="1" dirty="0"/>
              <a:t>Enable-Netfirewallrule -displayname "Hyper-V Replica HTTP Listener (TCP-In)" </a:t>
            </a:r>
          </a:p>
          <a:p>
            <a:r>
              <a:rPr lang="en-US" dirty="0"/>
              <a:t>In the </a:t>
            </a:r>
            <a:r>
              <a:rPr lang="en-US" b="1" dirty="0"/>
              <a:t>Administrator: Windows PowerShell</a:t>
            </a:r>
            <a:r>
              <a:rPr lang="en-US" dirty="0"/>
              <a:t> window, enter the following command, and then select Enter:</a:t>
            </a:r>
          </a:p>
          <a:p>
            <a:r>
              <a:rPr lang="en-US" b="1" dirty="0"/>
              <a:t>Get-Netfirewallrule -displayname "Hyper-V Replica HTTP Listener (TCP-In)" </a:t>
            </a:r>
          </a:p>
          <a:p>
            <a:r>
              <a:rPr lang="en-US" dirty="0"/>
              <a:t>You'll receive the properties of this firewall rule. Search for the value of the </a:t>
            </a:r>
            <a:r>
              <a:rPr lang="en-US" i="1" dirty="0"/>
              <a:t>Enabled</a:t>
            </a:r>
            <a:r>
              <a:rPr lang="en-US" dirty="0"/>
              <a:t> variable. Now, it should be set to </a:t>
            </a:r>
            <a:r>
              <a:rPr lang="en-US" b="1" dirty="0"/>
              <a:t>True</a:t>
            </a:r>
            <a:r>
              <a:rPr lang="en-US" dirty="0"/>
              <a:t>.</a:t>
            </a:r>
          </a:p>
          <a:p>
            <a:r>
              <a:rPr lang="en-US" dirty="0"/>
              <a:t>To configure </a:t>
            </a:r>
            <a:r>
              <a:rPr lang="en-US" b="1" dirty="0"/>
              <a:t>SEA-SVR1</a:t>
            </a:r>
            <a:r>
              <a:rPr lang="en-US" dirty="0"/>
              <a:t> as a Replica server for </a:t>
            </a:r>
            <a:r>
              <a:rPr lang="en-US" b="1" dirty="0"/>
              <a:t>Hyper-V Replica</a:t>
            </a:r>
            <a:r>
              <a:rPr lang="en-US" dirty="0"/>
              <a:t>, enter the following command in the </a:t>
            </a:r>
            <a:r>
              <a:rPr lang="en-US" b="1" dirty="0"/>
              <a:t>Administrator: Windows PowerShell</a:t>
            </a:r>
            <a:r>
              <a:rPr lang="en-US" dirty="0"/>
              <a:t> window, and then select Enter:</a:t>
            </a:r>
          </a:p>
          <a:p>
            <a:r>
              <a:rPr lang="en-US" b="1" dirty="0"/>
              <a:t>Set-VMReplicationServer -ReplicationEnabled $true -AllowedAuthenticationType Kerberos -ReplicationAllowedFromAnyServer $true -DefaultStorageLocation c:\ReplicaStorage </a:t>
            </a:r>
          </a:p>
          <a:p>
            <a:r>
              <a:rPr lang="en-US" dirty="0"/>
              <a:t>In the </a:t>
            </a:r>
            <a:r>
              <a:rPr lang="en-US" b="1" dirty="0"/>
              <a:t>Administrator: Windows PowerShell</a:t>
            </a:r>
            <a:r>
              <a:rPr lang="en-US" dirty="0"/>
              <a:t> window, enter the following command, and then select Enter:</a:t>
            </a:r>
          </a:p>
          <a:p>
            <a:r>
              <a:rPr lang="en-US" b="1" dirty="0"/>
              <a:t>Get-VMReplicationServer </a:t>
            </a:r>
          </a:p>
          <a:p>
            <a:r>
              <a:rPr lang="en-US" dirty="0"/>
              <a:t>You should receive the configuration setting that you configured in the previous step, as follows:</a:t>
            </a:r>
          </a:p>
          <a:p>
            <a:r>
              <a:rPr lang="en-US" b="1" dirty="0"/>
              <a:t>RepEnabled:True AuthType:KerbKerAuthPort:80 CertAuthPort:443AllowAnyServer:True</a:t>
            </a:r>
            <a:endParaRPr lang="en-US" dirty="0"/>
          </a:p>
        </p:txBody>
      </p:sp>
      <p:sp>
        <p:nvSpPr>
          <p:cNvPr id="4" name="Header Placeholder 3"/>
          <p:cNvSpPr>
            <a:spLocks noGrp="1"/>
          </p:cNvSpPr>
          <p:nvPr>
            <p:ph type="hdr" sz="quarter" idx="10"/>
          </p:nvPr>
        </p:nvSpPr>
        <p:spPr/>
        <p:txBody>
          <a:bodyPr/>
          <a:lstStyle/>
          <a:p>
            <a:r>
              <a:rPr lang="en-US" dirty="0"/>
              <a:t>WS-011 Windows Server 2019 Administration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
        <p:nvSpPr>
          <p:cNvPr id="6" name="Footer Placeholder 5">
            <a:extLst>
              <a:ext uri="{FF2B5EF4-FFF2-40B4-BE49-F238E27FC236}">
                <a16:creationId xmlns:a16="http://schemas.microsoft.com/office/drawing/2014/main" id="{378DC820-F627-4D61-8173-445257BB28F6}"/>
              </a:ext>
            </a:extLst>
          </p:cNvPr>
          <p:cNvSpPr>
            <a:spLocks noGrp="1"/>
          </p:cNvSpPr>
          <p:nvPr>
            <p:ph type="ftr" sz="quarter" idx="4"/>
          </p:nvPr>
        </p:nvSpPr>
        <p:spPr/>
        <p:txBody>
          <a:bodyPr/>
          <a:lstStyle/>
          <a:p>
            <a:pPr marL="0"/>
            <a:r>
              <a:rPr lang="en-US" dirty="0">
                <a:solidFill>
                  <a:prstClr val="black"/>
                </a:solidFill>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8" name="Date Placeholder 7">
            <a:extLst>
              <a:ext uri="{FF2B5EF4-FFF2-40B4-BE49-F238E27FC236}">
                <a16:creationId xmlns:a16="http://schemas.microsoft.com/office/drawing/2014/main" id="{AB79220E-D0C5-425C-A503-B270429960DA}"/>
              </a:ext>
            </a:extLst>
          </p:cNvPr>
          <p:cNvSpPr>
            <a:spLocks noGrp="1"/>
          </p:cNvSpPr>
          <p:nvPr>
            <p:ph type="dt" idx="1"/>
          </p:nvPr>
        </p:nvSpPr>
        <p:spPr/>
        <p:txBody>
          <a:bodyPr/>
          <a:lstStyle/>
          <a:p>
            <a:r>
              <a:rPr lang="en-US" dirty="0"/>
              <a:t>7: Disaster recovery in Windows Server</a:t>
            </a:r>
          </a:p>
        </p:txBody>
      </p:sp>
    </p:spTree>
    <p:extLst>
      <p:ext uri="{BB962C8B-B14F-4D97-AF65-F5344CB8AC3E}">
        <p14:creationId xmlns:p14="http://schemas.microsoft.com/office/powerpoint/2010/main" val="18502754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dirty="0"/>
              <a:t>In the </a:t>
            </a:r>
            <a:r>
              <a:rPr lang="en-US" b="1" dirty="0"/>
              <a:t>Administrator: Windows PowerShell</a:t>
            </a:r>
            <a:r>
              <a:rPr lang="en-US" dirty="0"/>
              <a:t> window, enter the following command, and then select Enter:</a:t>
            </a:r>
          </a:p>
          <a:p>
            <a:r>
              <a:rPr lang="en-US" b="1" dirty="0"/>
              <a:t>Get-VM </a:t>
            </a:r>
          </a:p>
          <a:p>
            <a:r>
              <a:rPr lang="en-US" dirty="0"/>
              <a:t>You should get </a:t>
            </a:r>
            <a:r>
              <a:rPr lang="en-US" b="1" dirty="0"/>
              <a:t>SEA-CORE1</a:t>
            </a:r>
            <a:r>
              <a:rPr lang="en-US" dirty="0"/>
              <a:t> listed as a VM that's configured on this Hyper-V server. Leave the </a:t>
            </a:r>
            <a:r>
              <a:rPr lang="en-US" b="1" dirty="0"/>
              <a:t>Administrator: Windows PowerShell</a:t>
            </a:r>
            <a:r>
              <a:rPr lang="en-US" dirty="0"/>
              <a:t> window open.</a:t>
            </a:r>
          </a:p>
          <a:p>
            <a:r>
              <a:rPr lang="en-US" dirty="0"/>
              <a:t>Select </a:t>
            </a:r>
            <a:r>
              <a:rPr lang="en-US" b="1" dirty="0"/>
              <a:t>Start</a:t>
            </a:r>
            <a:r>
              <a:rPr lang="en-US" dirty="0"/>
              <a:t>, and then enter </a:t>
            </a:r>
            <a:r>
              <a:rPr lang="en-US" b="1" dirty="0"/>
              <a:t>powershell</a:t>
            </a:r>
            <a:r>
              <a:rPr lang="en-US" dirty="0"/>
              <a:t>. Right-click or access the context menu for Windows PowerShell, and then select </a:t>
            </a:r>
            <a:r>
              <a:rPr lang="en-US" b="1" dirty="0"/>
              <a:t>Run as administrator</a:t>
            </a:r>
            <a:r>
              <a:rPr lang="en-US" dirty="0"/>
              <a:t>. This will open another instance of Windows PowerShell.</a:t>
            </a:r>
          </a:p>
          <a:p>
            <a:r>
              <a:rPr lang="en-US" dirty="0"/>
              <a:t>In the </a:t>
            </a:r>
            <a:r>
              <a:rPr lang="en-US" b="1" dirty="0"/>
              <a:t>Administrator: Windows PowerShell</a:t>
            </a:r>
            <a:r>
              <a:rPr lang="en-US" dirty="0"/>
              <a:t> window, enter the following command, and then select Enter:</a:t>
            </a:r>
          </a:p>
          <a:p>
            <a:r>
              <a:rPr lang="en-US" b="1" dirty="0"/>
              <a:t>$cred=Get-Credential </a:t>
            </a:r>
          </a:p>
          <a:p>
            <a:r>
              <a:rPr lang="en-US" dirty="0"/>
              <a:t>When prompted, sign in as </a:t>
            </a:r>
            <a:r>
              <a:rPr lang="en-US" b="1" dirty="0"/>
              <a:t>Contoso\Administrator</a:t>
            </a:r>
            <a:r>
              <a:rPr lang="en-US" dirty="0"/>
              <a:t> with password </a:t>
            </a:r>
            <a:r>
              <a:rPr lang="en-US" b="1" dirty="0"/>
              <a:t>Pa55w.rd</a:t>
            </a:r>
            <a:r>
              <a:rPr lang="en-US" dirty="0"/>
              <a:t>.</a:t>
            </a:r>
          </a:p>
          <a:p>
            <a:r>
              <a:rPr lang="en-US" dirty="0"/>
              <a:t>In the </a:t>
            </a:r>
            <a:r>
              <a:rPr lang="en-US" b="1" dirty="0"/>
              <a:t>Administrator: Windows PowerShell</a:t>
            </a:r>
            <a:r>
              <a:rPr lang="en-US" dirty="0"/>
              <a:t> window, enter the following command, and then select Enter:</a:t>
            </a:r>
          </a:p>
          <a:p>
            <a:r>
              <a:rPr lang="en-US" b="1" dirty="0"/>
              <a:t>$sess1 = New-PSSession -Credential $cred -ComputerName sea-svr2.contoso.com </a:t>
            </a:r>
          </a:p>
          <a:p>
            <a:r>
              <a:rPr lang="en-US" dirty="0"/>
              <a:t>Next, enter the following command, and then select Enter:</a:t>
            </a:r>
          </a:p>
          <a:p>
            <a:r>
              <a:rPr lang="en-US" b="1" dirty="0"/>
              <a:t>Enter-PSSession $sess1 </a:t>
            </a:r>
          </a:p>
          <a:p>
            <a:r>
              <a:rPr lang="en-US" dirty="0"/>
              <a:t>You should get a [</a:t>
            </a:r>
            <a:r>
              <a:rPr lang="en-US" u="sng" dirty="0">
                <a:hlinkClick r:id="rId3" tooltip="http://sea-svr2.contoso.com"/>
              </a:rPr>
              <a:t>sea-svr2.contoso.com</a:t>
            </a:r>
            <a:r>
              <a:rPr lang="en-US" dirty="0"/>
              <a:t>] title in your command prompt. From this point, all commands that you enter run on </a:t>
            </a:r>
            <a:r>
              <a:rPr lang="en-US" b="1" dirty="0"/>
              <a:t>SEA-SVR2</a:t>
            </a:r>
            <a:r>
              <a:rPr lang="en-US" dirty="0"/>
              <a:t>.</a:t>
            </a:r>
          </a:p>
          <a:p>
            <a:r>
              <a:rPr lang="en-US" dirty="0"/>
              <a:t>Repeat steps 5 through 10 in the PowerShell window where you have the session opened on </a:t>
            </a:r>
            <a:r>
              <a:rPr lang="en-US" b="1" u="sng" dirty="0">
                <a:hlinkClick r:id="rId3" tooltip="http://sea-svr2.contoso.com"/>
              </a:rPr>
              <a:t>sea-svr2.contoso.com</a:t>
            </a:r>
            <a:r>
              <a:rPr lang="en-US" dirty="0"/>
              <a:t>. This will configure </a:t>
            </a:r>
            <a:r>
              <a:rPr lang="en-US" b="1" dirty="0"/>
              <a:t>SEA-SRV2</a:t>
            </a:r>
            <a:r>
              <a:rPr lang="en-US" dirty="0"/>
              <a:t> for </a:t>
            </a:r>
            <a:r>
              <a:rPr lang="en-US" b="1" dirty="0"/>
              <a:t>Hyper-V Replica</a:t>
            </a:r>
            <a:r>
              <a:rPr lang="en-US" dirty="0"/>
              <a:t>. In step 10, you should get no result when running the </a:t>
            </a:r>
            <a:r>
              <a:rPr lang="en-US" b="1" dirty="0"/>
              <a:t>Get-VM</a:t>
            </a:r>
            <a:r>
              <a:rPr lang="en-US" dirty="0"/>
              <a:t> command, because no VMs are configured on </a:t>
            </a:r>
            <a:r>
              <a:rPr lang="en-US" b="1" dirty="0"/>
              <a:t>SEA-SVR2</a:t>
            </a:r>
            <a:r>
              <a:rPr lang="en-US" dirty="0"/>
              <a:t>.</a:t>
            </a:r>
          </a:p>
          <a:p>
            <a:r>
              <a:rPr lang="en-US" dirty="0"/>
              <a:t>Switch to the PowerShell window where you have the remote PowerShell session opened for </a:t>
            </a:r>
            <a:r>
              <a:rPr lang="en-US" b="1" u="sng" dirty="0">
                <a:hlinkClick r:id="rId4" tooltip="http://sea-svr1.contoso.com"/>
              </a:rPr>
              <a:t>sea-svr1.contoso.com</a:t>
            </a:r>
            <a:r>
              <a:rPr lang="en-US" dirty="0"/>
              <a:t>, enter the following command, and then select Enter:</a:t>
            </a:r>
          </a:p>
          <a:p>
            <a:r>
              <a:rPr lang="en-US" b="1" dirty="0"/>
              <a:t>Enable-VMReplication SEA-CORE1 -ReplicaServerName SEA-SVR2.contoso.com -ReplicaServerPort 80 -AuthenticationType Kerberos -computername SEA-SVR1.contoso.com </a:t>
            </a:r>
          </a:p>
          <a:p>
            <a:r>
              <a:rPr lang="en-US" dirty="0"/>
              <a:t>After you have verified that you didn't receive any error message from the previous command, enter the following command, and then select Enter:</a:t>
            </a:r>
          </a:p>
          <a:p>
            <a:r>
              <a:rPr lang="en-US" b="1" dirty="0"/>
              <a:t>Start-VMInitialReplication SEA-CORE1 </a:t>
            </a:r>
          </a:p>
          <a:p>
            <a:r>
              <a:rPr lang="en-US" dirty="0"/>
              <a:t>This starts the initial replication process for the </a:t>
            </a:r>
            <a:r>
              <a:rPr lang="en-US" b="1" dirty="0"/>
              <a:t>SEA-CORE1</a:t>
            </a:r>
            <a:r>
              <a:rPr lang="en-US" dirty="0"/>
              <a:t> VM, from </a:t>
            </a:r>
            <a:r>
              <a:rPr lang="en-US" b="1" dirty="0"/>
              <a:t>SEA-SVR1</a:t>
            </a:r>
            <a:r>
              <a:rPr lang="en-US" dirty="0"/>
              <a:t> to </a:t>
            </a:r>
            <a:r>
              <a:rPr lang="en-US" b="1" dirty="0"/>
              <a:t>SEA-SVR2</a:t>
            </a:r>
            <a:r>
              <a:rPr lang="en-US" dirty="0"/>
              <a:t>.</a:t>
            </a:r>
          </a:p>
          <a:p>
            <a:r>
              <a:rPr lang="en-US" dirty="0"/>
              <a:t>After you have verified that you didn't receive any error message from the previous command, enter the following command, and then select Enter:</a:t>
            </a:r>
          </a:p>
          <a:p>
            <a:r>
              <a:rPr lang="en-US" b="1" dirty="0"/>
              <a:t>Get-VMReplication </a:t>
            </a:r>
          </a:p>
          <a:p>
            <a:r>
              <a:rPr lang="en-US" dirty="0"/>
              <a:t>This command retrieves the replication status.</a:t>
            </a:r>
          </a:p>
        </p:txBody>
      </p:sp>
      <p:sp>
        <p:nvSpPr>
          <p:cNvPr id="4" name="Header Placeholder 3"/>
          <p:cNvSpPr>
            <a:spLocks noGrp="1"/>
          </p:cNvSpPr>
          <p:nvPr>
            <p:ph type="hdr" sz="quarter" idx="10"/>
          </p:nvPr>
        </p:nvSpPr>
        <p:spPr/>
        <p:txBody>
          <a:bodyPr/>
          <a:lstStyle/>
          <a:p>
            <a:r>
              <a:rPr lang="en-US" dirty="0"/>
              <a:t>WS-011 Windows Server 2019 Administration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
        <p:nvSpPr>
          <p:cNvPr id="6" name="Footer Placeholder 5">
            <a:extLst>
              <a:ext uri="{FF2B5EF4-FFF2-40B4-BE49-F238E27FC236}">
                <a16:creationId xmlns:a16="http://schemas.microsoft.com/office/drawing/2014/main" id="{378DC820-F627-4D61-8173-445257BB28F6}"/>
              </a:ext>
            </a:extLst>
          </p:cNvPr>
          <p:cNvSpPr>
            <a:spLocks noGrp="1"/>
          </p:cNvSpPr>
          <p:nvPr>
            <p:ph type="ftr" sz="quarter" idx="4"/>
          </p:nvPr>
        </p:nvSpPr>
        <p:spPr/>
        <p:txBody>
          <a:bodyPr/>
          <a:lstStyle/>
          <a:p>
            <a:pPr marL="0"/>
            <a:r>
              <a:rPr lang="en-US" dirty="0">
                <a:solidFill>
                  <a:prstClr val="black"/>
                </a:solidFill>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8" name="Date Placeholder 7">
            <a:extLst>
              <a:ext uri="{FF2B5EF4-FFF2-40B4-BE49-F238E27FC236}">
                <a16:creationId xmlns:a16="http://schemas.microsoft.com/office/drawing/2014/main" id="{AB79220E-D0C5-425C-A503-B270429960DA}"/>
              </a:ext>
            </a:extLst>
          </p:cNvPr>
          <p:cNvSpPr>
            <a:spLocks noGrp="1"/>
          </p:cNvSpPr>
          <p:nvPr>
            <p:ph type="dt" idx="1"/>
          </p:nvPr>
        </p:nvSpPr>
        <p:spPr/>
        <p:txBody>
          <a:bodyPr/>
          <a:lstStyle/>
          <a:p>
            <a:r>
              <a:rPr lang="en-US" dirty="0"/>
              <a:t>7: Disaster recovery in Windows Server</a:t>
            </a:r>
          </a:p>
        </p:txBody>
      </p:sp>
    </p:spTree>
    <p:extLst>
      <p:ext uri="{BB962C8B-B14F-4D97-AF65-F5344CB8AC3E}">
        <p14:creationId xmlns:p14="http://schemas.microsoft.com/office/powerpoint/2010/main" val="19473311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dirty="0"/>
              <a:t>Introduce Azure Site Recovery. Explain scenarios of usage. Mention that you need an Azure subscription for this service.</a:t>
            </a:r>
          </a:p>
        </p:txBody>
      </p:sp>
      <p:sp>
        <p:nvSpPr>
          <p:cNvPr id="4" name="Header Placeholder 3"/>
          <p:cNvSpPr>
            <a:spLocks noGrp="1"/>
          </p:cNvSpPr>
          <p:nvPr>
            <p:ph type="hdr" sz="quarter"/>
          </p:nvPr>
        </p:nvSpPr>
        <p:spPr/>
        <p:txBody>
          <a:bodyPr/>
          <a:lstStyle/>
          <a:p>
            <a:r>
              <a:rPr lang="en-US" dirty="0"/>
              <a:t>WS-011 Windows Server 2019 Administration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dirty="0"/>
          </a:p>
        </p:txBody>
      </p:sp>
      <p:sp>
        <p:nvSpPr>
          <p:cNvPr id="7" name="Footer Placeholder 6">
            <a:extLst>
              <a:ext uri="{FF2B5EF4-FFF2-40B4-BE49-F238E27FC236}">
                <a16:creationId xmlns:a16="http://schemas.microsoft.com/office/drawing/2014/main" id="{5ECA9CCA-1C25-44E3-A549-EF81549716AB}"/>
              </a:ext>
            </a:extLst>
          </p:cNvPr>
          <p:cNvSpPr>
            <a:spLocks noGrp="1"/>
          </p:cNvSpPr>
          <p:nvPr>
            <p:ph type="ftr" sz="quarter" idx="4"/>
          </p:nvPr>
        </p:nvSpPr>
        <p:spPr/>
        <p:txBody>
          <a:bodyPr/>
          <a:lstStyle/>
          <a:p>
            <a:pPr marL="0"/>
            <a:r>
              <a:rPr lang="en-US" dirty="0">
                <a:solidFill>
                  <a:prstClr val="black"/>
                </a:solidFill>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8" name="Date Placeholder 7">
            <a:extLst>
              <a:ext uri="{FF2B5EF4-FFF2-40B4-BE49-F238E27FC236}">
                <a16:creationId xmlns:a16="http://schemas.microsoft.com/office/drawing/2014/main" id="{4A81326C-40B8-430A-911A-9AAC99CD3686}"/>
              </a:ext>
            </a:extLst>
          </p:cNvPr>
          <p:cNvSpPr>
            <a:spLocks noGrp="1"/>
          </p:cNvSpPr>
          <p:nvPr>
            <p:ph type="dt" idx="1"/>
          </p:nvPr>
        </p:nvSpPr>
        <p:spPr/>
        <p:txBody>
          <a:bodyPr/>
          <a:lstStyle/>
          <a:p>
            <a:r>
              <a:rPr lang="en-US" dirty="0"/>
              <a:t>7: Disaster recovery in Windows Server</a:t>
            </a:r>
          </a:p>
        </p:txBody>
      </p:sp>
    </p:spTree>
    <p:extLst>
      <p:ext uri="{BB962C8B-B14F-4D97-AF65-F5344CB8AC3E}">
        <p14:creationId xmlns:p14="http://schemas.microsoft.com/office/powerpoint/2010/main" val="3638637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14</a:t>
            </a:fld>
            <a:endParaRPr lang="en-US" dirty="0"/>
          </a:p>
        </p:txBody>
      </p:sp>
      <p:sp>
        <p:nvSpPr>
          <p:cNvPr id="5" name="Footer Placeholder 4"/>
          <p:cNvSpPr>
            <a:spLocks noGrp="1"/>
          </p:cNvSpPr>
          <p:nvPr>
            <p:ph type="ftr" sz="quarter" idx="4"/>
          </p:nvPr>
        </p:nvSpPr>
        <p:spPr/>
        <p:txBody>
          <a:bodyPr/>
          <a:lstStyle/>
          <a:p>
            <a:pPr marL="0"/>
            <a:r>
              <a:rPr lang="en-US" dirty="0">
                <a:solidFill>
                  <a:prstClr val="black"/>
                </a:solidFill>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r>
              <a:rPr lang="en-US" dirty="0"/>
              <a:t>7: Disaster recovery in Windows Server</a:t>
            </a:r>
          </a:p>
        </p:txBody>
      </p:sp>
      <p:sp>
        <p:nvSpPr>
          <p:cNvPr id="7" name="Header Placeholder 6"/>
          <p:cNvSpPr>
            <a:spLocks noGrp="1"/>
          </p:cNvSpPr>
          <p:nvPr>
            <p:ph type="hdr" sz="quarter"/>
          </p:nvPr>
        </p:nvSpPr>
        <p:spPr/>
        <p:txBody>
          <a:bodyPr/>
          <a:lstStyle/>
          <a:p>
            <a:r>
              <a:rPr lang="en-US" dirty="0"/>
              <a:t>WS-011 Windows Server 2019 Administration</a:t>
            </a:r>
          </a:p>
        </p:txBody>
      </p:sp>
    </p:spTree>
    <p:extLst>
      <p:ext uri="{BB962C8B-B14F-4D97-AF65-F5344CB8AC3E}">
        <p14:creationId xmlns:p14="http://schemas.microsoft.com/office/powerpoint/2010/main" val="13654021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dirty="0"/>
              <a:t>WS-011 Windows Server 2019 Administration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dirty="0"/>
          </a:p>
        </p:txBody>
      </p:sp>
      <p:sp>
        <p:nvSpPr>
          <p:cNvPr id="7" name="Footer Placeholder 6">
            <a:extLst>
              <a:ext uri="{FF2B5EF4-FFF2-40B4-BE49-F238E27FC236}">
                <a16:creationId xmlns:a16="http://schemas.microsoft.com/office/drawing/2014/main" id="{05250DB6-9A03-4FDB-8209-FFA1850B7E13}"/>
              </a:ext>
            </a:extLst>
          </p:cNvPr>
          <p:cNvSpPr>
            <a:spLocks noGrp="1"/>
          </p:cNvSpPr>
          <p:nvPr>
            <p:ph type="ftr" sz="quarter" idx="4"/>
          </p:nvPr>
        </p:nvSpPr>
        <p:spPr/>
        <p:txBody>
          <a:bodyPr/>
          <a:lstStyle/>
          <a:p>
            <a:pPr marL="0"/>
            <a:r>
              <a:rPr lang="en-US" dirty="0">
                <a:solidFill>
                  <a:prstClr val="black"/>
                </a:solidFill>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8" name="Date Placeholder 7">
            <a:extLst>
              <a:ext uri="{FF2B5EF4-FFF2-40B4-BE49-F238E27FC236}">
                <a16:creationId xmlns:a16="http://schemas.microsoft.com/office/drawing/2014/main" id="{F55B10C3-A1C2-4B17-A293-CF2860AAC35B}"/>
              </a:ext>
            </a:extLst>
          </p:cNvPr>
          <p:cNvSpPr>
            <a:spLocks noGrp="1"/>
          </p:cNvSpPr>
          <p:nvPr>
            <p:ph type="dt" idx="1"/>
          </p:nvPr>
        </p:nvSpPr>
        <p:spPr/>
        <p:txBody>
          <a:bodyPr/>
          <a:lstStyle/>
          <a:p>
            <a:r>
              <a:rPr lang="en-US" dirty="0"/>
              <a:t>7: Disaster recovery in Windows Server</a:t>
            </a:r>
          </a:p>
        </p:txBody>
      </p:sp>
    </p:spTree>
    <p:extLst>
      <p:ext uri="{BB962C8B-B14F-4D97-AF65-F5344CB8AC3E}">
        <p14:creationId xmlns:p14="http://schemas.microsoft.com/office/powerpoint/2010/main" val="26147334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dirty="0"/>
              <a:t>WS-011 Windows Server 2019 Administration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dirty="0"/>
          </a:p>
        </p:txBody>
      </p:sp>
      <p:sp>
        <p:nvSpPr>
          <p:cNvPr id="7" name="Footer Placeholder 6">
            <a:extLst>
              <a:ext uri="{FF2B5EF4-FFF2-40B4-BE49-F238E27FC236}">
                <a16:creationId xmlns:a16="http://schemas.microsoft.com/office/drawing/2014/main" id="{2CEF7DC2-CC4C-488C-AA3A-1A6BE0BD6CE9}"/>
              </a:ext>
            </a:extLst>
          </p:cNvPr>
          <p:cNvSpPr>
            <a:spLocks noGrp="1"/>
          </p:cNvSpPr>
          <p:nvPr>
            <p:ph type="ftr" sz="quarter" idx="4"/>
          </p:nvPr>
        </p:nvSpPr>
        <p:spPr/>
        <p:txBody>
          <a:bodyPr/>
          <a:lstStyle/>
          <a:p>
            <a:pPr marL="0"/>
            <a:r>
              <a:rPr lang="en-US" dirty="0">
                <a:solidFill>
                  <a:prstClr val="black"/>
                </a:solidFill>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8" name="Date Placeholder 7">
            <a:extLst>
              <a:ext uri="{FF2B5EF4-FFF2-40B4-BE49-F238E27FC236}">
                <a16:creationId xmlns:a16="http://schemas.microsoft.com/office/drawing/2014/main" id="{31B5812F-722C-4C3C-A0AB-DB9D0269B5BB}"/>
              </a:ext>
            </a:extLst>
          </p:cNvPr>
          <p:cNvSpPr>
            <a:spLocks noGrp="1"/>
          </p:cNvSpPr>
          <p:nvPr>
            <p:ph type="dt" idx="1"/>
          </p:nvPr>
        </p:nvSpPr>
        <p:spPr/>
        <p:txBody>
          <a:bodyPr/>
          <a:lstStyle/>
          <a:p>
            <a:r>
              <a:rPr lang="en-US" dirty="0"/>
              <a:t>7: Disaster recovery in Windows Server</a:t>
            </a:r>
          </a:p>
        </p:txBody>
      </p:sp>
    </p:spTree>
    <p:extLst>
      <p:ext uri="{BB962C8B-B14F-4D97-AF65-F5344CB8AC3E}">
        <p14:creationId xmlns:p14="http://schemas.microsoft.com/office/powerpoint/2010/main" val="15922550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dirty="0"/>
              <a:t>Ensure that you cover the Microsoft Azure Recovery Services vault, deploying the agent, performing backup and restore, and Azure Backup Server.</a:t>
            </a:r>
          </a:p>
        </p:txBody>
      </p:sp>
      <p:sp>
        <p:nvSpPr>
          <p:cNvPr id="4" name="Header Placeholder 3"/>
          <p:cNvSpPr>
            <a:spLocks noGrp="1"/>
          </p:cNvSpPr>
          <p:nvPr>
            <p:ph type="hdr" sz="quarter"/>
          </p:nvPr>
        </p:nvSpPr>
        <p:spPr/>
        <p:txBody>
          <a:bodyPr/>
          <a:lstStyle/>
          <a:p>
            <a:r>
              <a:rPr lang="en-US" dirty="0"/>
              <a:t>WS-011 Windows Server 2019 Administration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dirty="0"/>
          </a:p>
        </p:txBody>
      </p:sp>
      <p:sp>
        <p:nvSpPr>
          <p:cNvPr id="7" name="Footer Placeholder 6">
            <a:extLst>
              <a:ext uri="{FF2B5EF4-FFF2-40B4-BE49-F238E27FC236}">
                <a16:creationId xmlns:a16="http://schemas.microsoft.com/office/drawing/2014/main" id="{A21D7DC4-DDFA-4204-9EE2-C32FC43CB59C}"/>
              </a:ext>
            </a:extLst>
          </p:cNvPr>
          <p:cNvSpPr>
            <a:spLocks noGrp="1"/>
          </p:cNvSpPr>
          <p:nvPr>
            <p:ph type="ftr" sz="quarter" idx="4"/>
          </p:nvPr>
        </p:nvSpPr>
        <p:spPr/>
        <p:txBody>
          <a:bodyPr/>
          <a:lstStyle/>
          <a:p>
            <a:pPr marL="0"/>
            <a:r>
              <a:rPr lang="en-US" dirty="0">
                <a:solidFill>
                  <a:prstClr val="black"/>
                </a:solidFill>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8" name="Date Placeholder 7">
            <a:extLst>
              <a:ext uri="{FF2B5EF4-FFF2-40B4-BE49-F238E27FC236}">
                <a16:creationId xmlns:a16="http://schemas.microsoft.com/office/drawing/2014/main" id="{9219950B-D2EF-40FD-A61C-8DBFE89C0D21}"/>
              </a:ext>
            </a:extLst>
          </p:cNvPr>
          <p:cNvSpPr>
            <a:spLocks noGrp="1"/>
          </p:cNvSpPr>
          <p:nvPr>
            <p:ph type="dt" idx="1"/>
          </p:nvPr>
        </p:nvSpPr>
        <p:spPr/>
        <p:txBody>
          <a:bodyPr/>
          <a:lstStyle/>
          <a:p>
            <a:r>
              <a:rPr lang="en-US" dirty="0"/>
              <a:t>7: Disaster recovery in Windows Server</a:t>
            </a:r>
          </a:p>
        </p:txBody>
      </p:sp>
    </p:spTree>
    <p:extLst>
      <p:ext uri="{BB962C8B-B14F-4D97-AF65-F5344CB8AC3E}">
        <p14:creationId xmlns:p14="http://schemas.microsoft.com/office/powerpoint/2010/main" val="13498404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dirty="0"/>
              <a:t>Introduce Windows Server Backup and its features. Ensure that you explain that while Windows Server Backup can be used in various scenarios, it doesn't provide any complex features.</a:t>
            </a:r>
          </a:p>
        </p:txBody>
      </p:sp>
      <p:sp>
        <p:nvSpPr>
          <p:cNvPr id="4" name="Header Placeholder 3"/>
          <p:cNvSpPr>
            <a:spLocks noGrp="1"/>
          </p:cNvSpPr>
          <p:nvPr>
            <p:ph type="hdr" sz="quarter"/>
          </p:nvPr>
        </p:nvSpPr>
        <p:spPr/>
        <p:txBody>
          <a:bodyPr/>
          <a:lstStyle/>
          <a:p>
            <a:r>
              <a:rPr lang="en-US" dirty="0"/>
              <a:t>WS-011 Windows Server 2019 Administration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dirty="0"/>
          </a:p>
        </p:txBody>
      </p:sp>
      <p:sp>
        <p:nvSpPr>
          <p:cNvPr id="7" name="Footer Placeholder 6">
            <a:extLst>
              <a:ext uri="{FF2B5EF4-FFF2-40B4-BE49-F238E27FC236}">
                <a16:creationId xmlns:a16="http://schemas.microsoft.com/office/drawing/2014/main" id="{0D3383F3-79BC-4216-B8E4-B55ED38230F1}"/>
              </a:ext>
            </a:extLst>
          </p:cNvPr>
          <p:cNvSpPr>
            <a:spLocks noGrp="1"/>
          </p:cNvSpPr>
          <p:nvPr>
            <p:ph type="ftr" sz="quarter" idx="4"/>
          </p:nvPr>
        </p:nvSpPr>
        <p:spPr/>
        <p:txBody>
          <a:bodyPr/>
          <a:lstStyle/>
          <a:p>
            <a:pPr marL="0"/>
            <a:r>
              <a:rPr lang="en-US" dirty="0">
                <a:solidFill>
                  <a:prstClr val="black"/>
                </a:solidFill>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8" name="Date Placeholder 7">
            <a:extLst>
              <a:ext uri="{FF2B5EF4-FFF2-40B4-BE49-F238E27FC236}">
                <a16:creationId xmlns:a16="http://schemas.microsoft.com/office/drawing/2014/main" id="{76693EA9-B460-4F4A-BCF9-A97BB5621505}"/>
              </a:ext>
            </a:extLst>
          </p:cNvPr>
          <p:cNvSpPr>
            <a:spLocks noGrp="1"/>
          </p:cNvSpPr>
          <p:nvPr>
            <p:ph type="dt" idx="1"/>
          </p:nvPr>
        </p:nvSpPr>
        <p:spPr/>
        <p:txBody>
          <a:bodyPr/>
          <a:lstStyle/>
          <a:p>
            <a:r>
              <a:rPr lang="en-US" dirty="0"/>
              <a:t>7: Disaster recovery in Windows Server</a:t>
            </a:r>
          </a:p>
        </p:txBody>
      </p:sp>
    </p:spTree>
    <p:extLst>
      <p:ext uri="{BB962C8B-B14F-4D97-AF65-F5344CB8AC3E}">
        <p14:creationId xmlns:p14="http://schemas.microsoft.com/office/powerpoint/2010/main" val="3638637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dirty="0"/>
              <a:t>Explain the scenarios in which you can use Windows Server Backup.</a:t>
            </a:r>
          </a:p>
        </p:txBody>
      </p:sp>
      <p:sp>
        <p:nvSpPr>
          <p:cNvPr id="4" name="Header Placeholder 3"/>
          <p:cNvSpPr>
            <a:spLocks noGrp="1"/>
          </p:cNvSpPr>
          <p:nvPr>
            <p:ph type="hdr" sz="quarter"/>
          </p:nvPr>
        </p:nvSpPr>
        <p:spPr/>
        <p:txBody>
          <a:bodyPr/>
          <a:lstStyle/>
          <a:p>
            <a:r>
              <a:rPr lang="en-US" dirty="0"/>
              <a:t>WS-011 Windows Server 2019 Administration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dirty="0"/>
          </a:p>
        </p:txBody>
      </p:sp>
      <p:sp>
        <p:nvSpPr>
          <p:cNvPr id="7" name="Footer Placeholder 6">
            <a:extLst>
              <a:ext uri="{FF2B5EF4-FFF2-40B4-BE49-F238E27FC236}">
                <a16:creationId xmlns:a16="http://schemas.microsoft.com/office/drawing/2014/main" id="{AE003997-C81A-4B53-A180-9036C6FBE5A9}"/>
              </a:ext>
            </a:extLst>
          </p:cNvPr>
          <p:cNvSpPr>
            <a:spLocks noGrp="1"/>
          </p:cNvSpPr>
          <p:nvPr>
            <p:ph type="ftr" sz="quarter" idx="4"/>
          </p:nvPr>
        </p:nvSpPr>
        <p:spPr/>
        <p:txBody>
          <a:bodyPr/>
          <a:lstStyle/>
          <a:p>
            <a:pPr marL="0"/>
            <a:r>
              <a:rPr lang="en-US" dirty="0">
                <a:solidFill>
                  <a:prstClr val="black"/>
                </a:solidFill>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8" name="Date Placeholder 7">
            <a:extLst>
              <a:ext uri="{FF2B5EF4-FFF2-40B4-BE49-F238E27FC236}">
                <a16:creationId xmlns:a16="http://schemas.microsoft.com/office/drawing/2014/main" id="{49B321FF-15C1-47FB-A075-79C864EF7ECF}"/>
              </a:ext>
            </a:extLst>
          </p:cNvPr>
          <p:cNvSpPr>
            <a:spLocks noGrp="1"/>
          </p:cNvSpPr>
          <p:nvPr>
            <p:ph type="dt" idx="1"/>
          </p:nvPr>
        </p:nvSpPr>
        <p:spPr/>
        <p:txBody>
          <a:bodyPr/>
          <a:lstStyle/>
          <a:p>
            <a:r>
              <a:rPr lang="en-US" dirty="0"/>
              <a:t>7: Disaster recovery in Windows Server</a:t>
            </a:r>
          </a:p>
        </p:txBody>
      </p:sp>
    </p:spTree>
    <p:extLst>
      <p:ext uri="{BB962C8B-B14F-4D97-AF65-F5344CB8AC3E}">
        <p14:creationId xmlns:p14="http://schemas.microsoft.com/office/powerpoint/2010/main" val="363863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WS-011 Windows Server 2019 Administration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
        <p:nvSpPr>
          <p:cNvPr id="6" name="Footer Placeholder 5">
            <a:extLst>
              <a:ext uri="{FF2B5EF4-FFF2-40B4-BE49-F238E27FC236}">
                <a16:creationId xmlns:a16="http://schemas.microsoft.com/office/drawing/2014/main" id="{5C6D58D3-0572-4883-9F7B-C89602238131}"/>
              </a:ext>
            </a:extLst>
          </p:cNvPr>
          <p:cNvSpPr>
            <a:spLocks noGrp="1"/>
          </p:cNvSpPr>
          <p:nvPr>
            <p:ph type="ftr" sz="quarter" idx="4"/>
          </p:nvPr>
        </p:nvSpPr>
        <p:spPr/>
        <p:txBody>
          <a:bodyPr/>
          <a:lstStyle/>
          <a:p>
            <a:pPr marL="0"/>
            <a:r>
              <a:rPr lang="en-US" dirty="0">
                <a:solidFill>
                  <a:prstClr val="black"/>
                </a:solidFill>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8" name="Date Placeholder 7">
            <a:extLst>
              <a:ext uri="{FF2B5EF4-FFF2-40B4-BE49-F238E27FC236}">
                <a16:creationId xmlns:a16="http://schemas.microsoft.com/office/drawing/2014/main" id="{E0E9E5DB-C382-42AE-A068-D3A323CD2178}"/>
              </a:ext>
            </a:extLst>
          </p:cNvPr>
          <p:cNvSpPr>
            <a:spLocks noGrp="1"/>
          </p:cNvSpPr>
          <p:nvPr>
            <p:ph type="dt" idx="1"/>
          </p:nvPr>
        </p:nvSpPr>
        <p:spPr/>
        <p:txBody>
          <a:bodyPr/>
          <a:lstStyle/>
          <a:p>
            <a:r>
              <a:rPr lang="en-US" dirty="0"/>
              <a:t>7: Disaster recovery in Windows Server</a:t>
            </a:r>
          </a:p>
        </p:txBody>
      </p:sp>
    </p:spTree>
    <p:extLst>
      <p:ext uri="{BB962C8B-B14F-4D97-AF65-F5344CB8AC3E}">
        <p14:creationId xmlns:p14="http://schemas.microsoft.com/office/powerpoint/2010/main" val="20984894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dirty="0"/>
              <a:t>Explain scenarios for backup and restore for virtualized environments. Ensure that students understand the differences between host and guest backups.</a:t>
            </a:r>
          </a:p>
        </p:txBody>
      </p:sp>
      <p:sp>
        <p:nvSpPr>
          <p:cNvPr id="4" name="Header Placeholder 3"/>
          <p:cNvSpPr>
            <a:spLocks noGrp="1"/>
          </p:cNvSpPr>
          <p:nvPr>
            <p:ph type="hdr" sz="quarter"/>
          </p:nvPr>
        </p:nvSpPr>
        <p:spPr/>
        <p:txBody>
          <a:bodyPr/>
          <a:lstStyle/>
          <a:p>
            <a:r>
              <a:rPr lang="en-US" dirty="0"/>
              <a:t>WS-011 Windows Server 2019 Administration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dirty="0"/>
          </a:p>
        </p:txBody>
      </p:sp>
      <p:sp>
        <p:nvSpPr>
          <p:cNvPr id="7" name="Footer Placeholder 6">
            <a:extLst>
              <a:ext uri="{FF2B5EF4-FFF2-40B4-BE49-F238E27FC236}">
                <a16:creationId xmlns:a16="http://schemas.microsoft.com/office/drawing/2014/main" id="{E112F404-32B0-4A1E-A452-75D441B24DB8}"/>
              </a:ext>
            </a:extLst>
          </p:cNvPr>
          <p:cNvSpPr>
            <a:spLocks noGrp="1"/>
          </p:cNvSpPr>
          <p:nvPr>
            <p:ph type="ftr" sz="quarter" idx="4"/>
          </p:nvPr>
        </p:nvSpPr>
        <p:spPr/>
        <p:txBody>
          <a:bodyPr/>
          <a:lstStyle/>
          <a:p>
            <a:pPr marL="0"/>
            <a:r>
              <a:rPr lang="en-US" dirty="0">
                <a:solidFill>
                  <a:prstClr val="black"/>
                </a:solidFill>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8" name="Date Placeholder 7">
            <a:extLst>
              <a:ext uri="{FF2B5EF4-FFF2-40B4-BE49-F238E27FC236}">
                <a16:creationId xmlns:a16="http://schemas.microsoft.com/office/drawing/2014/main" id="{6A4317D6-357A-4352-A3E5-A8F023D4329E}"/>
              </a:ext>
            </a:extLst>
          </p:cNvPr>
          <p:cNvSpPr>
            <a:spLocks noGrp="1"/>
          </p:cNvSpPr>
          <p:nvPr>
            <p:ph type="dt" idx="1"/>
          </p:nvPr>
        </p:nvSpPr>
        <p:spPr/>
        <p:txBody>
          <a:bodyPr/>
          <a:lstStyle/>
          <a:p>
            <a:r>
              <a:rPr lang="en-US" dirty="0"/>
              <a:t>7: Disaster recovery in Windows Server</a:t>
            </a:r>
          </a:p>
        </p:txBody>
      </p:sp>
    </p:spTree>
    <p:extLst>
      <p:ext uri="{BB962C8B-B14F-4D97-AF65-F5344CB8AC3E}">
        <p14:creationId xmlns:p14="http://schemas.microsoft.com/office/powerpoint/2010/main" val="3638637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the Microsoft Azure Backup service and its features.</a:t>
            </a:r>
          </a:p>
        </p:txBody>
      </p:sp>
      <p:sp>
        <p:nvSpPr>
          <p:cNvPr id="4" name="Header Placeholder 3"/>
          <p:cNvSpPr>
            <a:spLocks noGrp="1"/>
          </p:cNvSpPr>
          <p:nvPr>
            <p:ph type="hdr" sz="quarter"/>
          </p:nvPr>
        </p:nvSpPr>
        <p:spPr/>
        <p:txBody>
          <a:bodyPr/>
          <a:lstStyle/>
          <a:p>
            <a:r>
              <a:rPr lang="en-US" dirty="0"/>
              <a:t>WS-011 Windows Server 2019 Administration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dirty="0"/>
          </a:p>
        </p:txBody>
      </p:sp>
      <p:sp>
        <p:nvSpPr>
          <p:cNvPr id="7" name="Footer Placeholder 6">
            <a:extLst>
              <a:ext uri="{FF2B5EF4-FFF2-40B4-BE49-F238E27FC236}">
                <a16:creationId xmlns:a16="http://schemas.microsoft.com/office/drawing/2014/main" id="{552FC0CD-A7D7-4F38-B3D3-98F181EAAF81}"/>
              </a:ext>
            </a:extLst>
          </p:cNvPr>
          <p:cNvSpPr>
            <a:spLocks noGrp="1"/>
          </p:cNvSpPr>
          <p:nvPr>
            <p:ph type="ftr" sz="quarter" idx="4"/>
          </p:nvPr>
        </p:nvSpPr>
        <p:spPr/>
        <p:txBody>
          <a:bodyPr/>
          <a:lstStyle/>
          <a:p>
            <a:pPr marL="0"/>
            <a:r>
              <a:rPr lang="en-US" dirty="0">
                <a:solidFill>
                  <a:prstClr val="black"/>
                </a:solidFill>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8" name="Date Placeholder 7">
            <a:extLst>
              <a:ext uri="{FF2B5EF4-FFF2-40B4-BE49-F238E27FC236}">
                <a16:creationId xmlns:a16="http://schemas.microsoft.com/office/drawing/2014/main" id="{6E838278-646F-44C3-9973-319593D3D003}"/>
              </a:ext>
            </a:extLst>
          </p:cNvPr>
          <p:cNvSpPr>
            <a:spLocks noGrp="1"/>
          </p:cNvSpPr>
          <p:nvPr>
            <p:ph type="dt" idx="1"/>
          </p:nvPr>
        </p:nvSpPr>
        <p:spPr/>
        <p:txBody>
          <a:bodyPr/>
          <a:lstStyle/>
          <a:p>
            <a:r>
              <a:rPr lang="en-US" dirty="0"/>
              <a:t>7: Disaster recovery in Windows Server</a:t>
            </a:r>
          </a:p>
        </p:txBody>
      </p:sp>
    </p:spTree>
    <p:extLst>
      <p:ext uri="{BB962C8B-B14F-4D97-AF65-F5344CB8AC3E}">
        <p14:creationId xmlns:p14="http://schemas.microsoft.com/office/powerpoint/2010/main" val="3638637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dirty="0"/>
              <a:t>Describe the process of creating a Microsoft Azure Recovery Services vault and implementing Azure Backup.</a:t>
            </a:r>
          </a:p>
        </p:txBody>
      </p:sp>
      <p:sp>
        <p:nvSpPr>
          <p:cNvPr id="4" name="Header Placeholder 3"/>
          <p:cNvSpPr>
            <a:spLocks noGrp="1"/>
          </p:cNvSpPr>
          <p:nvPr>
            <p:ph type="hdr" sz="quarter"/>
          </p:nvPr>
        </p:nvSpPr>
        <p:spPr/>
        <p:txBody>
          <a:bodyPr/>
          <a:lstStyle/>
          <a:p>
            <a:r>
              <a:rPr lang="en-US" dirty="0"/>
              <a:t>WS-011 Windows Server 2019 Administration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dirty="0"/>
          </a:p>
        </p:txBody>
      </p:sp>
      <p:sp>
        <p:nvSpPr>
          <p:cNvPr id="7" name="Footer Placeholder 6">
            <a:extLst>
              <a:ext uri="{FF2B5EF4-FFF2-40B4-BE49-F238E27FC236}">
                <a16:creationId xmlns:a16="http://schemas.microsoft.com/office/drawing/2014/main" id="{DAA5D292-BFC0-4789-B0A2-168105569526}"/>
              </a:ext>
            </a:extLst>
          </p:cNvPr>
          <p:cNvSpPr>
            <a:spLocks noGrp="1"/>
          </p:cNvSpPr>
          <p:nvPr>
            <p:ph type="ftr" sz="quarter" idx="4"/>
          </p:nvPr>
        </p:nvSpPr>
        <p:spPr/>
        <p:txBody>
          <a:bodyPr/>
          <a:lstStyle/>
          <a:p>
            <a:pPr marL="0"/>
            <a:r>
              <a:rPr lang="en-US" dirty="0">
                <a:solidFill>
                  <a:prstClr val="black"/>
                </a:solidFill>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8" name="Date Placeholder 7">
            <a:extLst>
              <a:ext uri="{FF2B5EF4-FFF2-40B4-BE49-F238E27FC236}">
                <a16:creationId xmlns:a16="http://schemas.microsoft.com/office/drawing/2014/main" id="{D112D6FE-C559-44D3-A94E-995356E48DC8}"/>
              </a:ext>
            </a:extLst>
          </p:cNvPr>
          <p:cNvSpPr>
            <a:spLocks noGrp="1"/>
          </p:cNvSpPr>
          <p:nvPr>
            <p:ph type="dt" idx="1"/>
          </p:nvPr>
        </p:nvSpPr>
        <p:spPr/>
        <p:txBody>
          <a:bodyPr/>
          <a:lstStyle/>
          <a:p>
            <a:r>
              <a:rPr lang="en-US" dirty="0"/>
              <a:t>7: Disaster recovery in Windows Server</a:t>
            </a:r>
          </a:p>
        </p:txBody>
      </p:sp>
    </p:spTree>
    <p:extLst>
      <p:ext uri="{BB962C8B-B14F-4D97-AF65-F5344CB8AC3E}">
        <p14:creationId xmlns:p14="http://schemas.microsoft.com/office/powerpoint/2010/main" val="3638637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dirty="0"/>
              <a:t>WS-011 Windows Server 2019 Administration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dirty="0"/>
          </a:p>
        </p:txBody>
      </p:sp>
      <p:sp>
        <p:nvSpPr>
          <p:cNvPr id="7" name="Footer Placeholder 6">
            <a:extLst>
              <a:ext uri="{FF2B5EF4-FFF2-40B4-BE49-F238E27FC236}">
                <a16:creationId xmlns:a16="http://schemas.microsoft.com/office/drawing/2014/main" id="{CD45F3D0-D2BB-409C-93C5-37FC649C7D19}"/>
              </a:ext>
            </a:extLst>
          </p:cNvPr>
          <p:cNvSpPr>
            <a:spLocks noGrp="1"/>
          </p:cNvSpPr>
          <p:nvPr>
            <p:ph type="ftr" sz="quarter" idx="4"/>
          </p:nvPr>
        </p:nvSpPr>
        <p:spPr/>
        <p:txBody>
          <a:bodyPr/>
          <a:lstStyle/>
          <a:p>
            <a:pPr marL="0"/>
            <a:r>
              <a:rPr lang="en-US" dirty="0">
                <a:solidFill>
                  <a:prstClr val="black"/>
                </a:solidFill>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8" name="Date Placeholder 7">
            <a:extLst>
              <a:ext uri="{FF2B5EF4-FFF2-40B4-BE49-F238E27FC236}">
                <a16:creationId xmlns:a16="http://schemas.microsoft.com/office/drawing/2014/main" id="{D0F88C38-2F16-4E45-A99B-2EADC0C2E7EE}"/>
              </a:ext>
            </a:extLst>
          </p:cNvPr>
          <p:cNvSpPr>
            <a:spLocks noGrp="1"/>
          </p:cNvSpPr>
          <p:nvPr>
            <p:ph type="dt" idx="1"/>
          </p:nvPr>
        </p:nvSpPr>
        <p:spPr/>
        <p:txBody>
          <a:bodyPr/>
          <a:lstStyle/>
          <a:p>
            <a:r>
              <a:rPr lang="en-US" dirty="0"/>
              <a:t>7: Disaster recovery in Windows Server</a:t>
            </a:r>
          </a:p>
        </p:txBody>
      </p:sp>
    </p:spTree>
    <p:extLst>
      <p:ext uri="{BB962C8B-B14F-4D97-AF65-F5344CB8AC3E}">
        <p14:creationId xmlns:p14="http://schemas.microsoft.com/office/powerpoint/2010/main" val="26147334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pPr lvl="0"/>
            <a:endParaRPr lang="en-US" kern="1200" dirty="0">
              <a:solidFill>
                <a:schemeClr val="tx1"/>
              </a:solidFill>
              <a:effectLst/>
              <a:cs typeface="Segoe UI" panose="020B0502040204020203" pitchFamily="34" charset="0"/>
            </a:endParaRP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WS-011 Windows Server 2019 Administration</a:t>
            </a: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Footer Placeholder 5">
            <a:extLst>
              <a:ext uri="{FF2B5EF4-FFF2-40B4-BE49-F238E27FC236}">
                <a16:creationId xmlns:a16="http://schemas.microsoft.com/office/drawing/2014/main" id="{BF912DE3-F8F0-4C01-916C-4E7D47E3504F}"/>
              </a:ext>
            </a:extLst>
          </p:cNvPr>
          <p:cNvSpPr>
            <a:spLocks noGrp="1"/>
          </p:cNvSpPr>
          <p:nvPr>
            <p:ph type="ftr" sz="quarter" idx="4"/>
          </p:nvPr>
        </p:nvSpPr>
        <p:spPr/>
        <p:txBody>
          <a:bodyPr/>
          <a:lstStyle/>
          <a:p>
            <a:pPr marL="0"/>
            <a:r>
              <a:rPr lang="en-US" dirty="0">
                <a:solidFill>
                  <a:prstClr val="black"/>
                </a:solidFill>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8" name="Date Placeholder 7">
            <a:extLst>
              <a:ext uri="{FF2B5EF4-FFF2-40B4-BE49-F238E27FC236}">
                <a16:creationId xmlns:a16="http://schemas.microsoft.com/office/drawing/2014/main" id="{BEC97ED9-68D2-4696-9A24-8DEE4F1C7F89}"/>
              </a:ext>
            </a:extLst>
          </p:cNvPr>
          <p:cNvSpPr>
            <a:spLocks noGrp="1"/>
          </p:cNvSpPr>
          <p:nvPr>
            <p:ph type="dt" idx="1"/>
          </p:nvPr>
        </p:nvSpPr>
        <p:spPr/>
        <p:txBody>
          <a:bodyPr/>
          <a:lstStyle/>
          <a:p>
            <a:r>
              <a:rPr lang="en-US" dirty="0"/>
              <a:t>7: Disaster recovery in Windows Server</a:t>
            </a:r>
          </a:p>
        </p:txBody>
      </p:sp>
    </p:spTree>
    <p:extLst>
      <p:ext uri="{BB962C8B-B14F-4D97-AF65-F5344CB8AC3E}">
        <p14:creationId xmlns:p14="http://schemas.microsoft.com/office/powerpoint/2010/main" val="41228936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IN" dirty="0"/>
              <a:t>Estimated time: </a:t>
            </a:r>
            <a:r>
              <a:rPr lang="en-IN" b="1" dirty="0"/>
              <a:t>45 minutes</a:t>
            </a:r>
            <a:endParaRPr lang="en-IN" dirty="0"/>
          </a:p>
          <a:p>
            <a:r>
              <a:rPr lang="en-US" dirty="0"/>
              <a:t>Exercise 1: Implementing Hyper-V Replica</a:t>
            </a:r>
          </a:p>
          <a:p>
            <a:r>
              <a:rPr lang="en-US" dirty="0"/>
              <a:t>Before you start with a cluster deployment, you have decided to evaluate the new technology in Hyper-V for replicating VMs between hosts. You want to be able to manually mount a copy of a VM on another host if the active copy or host fails.</a:t>
            </a:r>
          </a:p>
          <a:p>
            <a:r>
              <a:rPr lang="en-US" dirty="0"/>
              <a:t>Exercise 2: Implementing backup and restore with Windows Server Backup</a:t>
            </a:r>
          </a:p>
          <a:p>
            <a:r>
              <a:rPr lang="en-US" dirty="0"/>
              <a:t>You must evaluate Windows Server Backup for your member servers. You decided to configure Windows Server Backup of the </a:t>
            </a:r>
            <a:r>
              <a:rPr lang="en-US" b="1" dirty="0"/>
              <a:t>SEA-SVR1</a:t>
            </a:r>
            <a:r>
              <a:rPr lang="en-US" dirty="0"/>
              <a:t> server and to perform a trial backup to the network share on </a:t>
            </a:r>
            <a:r>
              <a:rPr lang="en-US" b="1" dirty="0"/>
              <a:t>SEA-ADM1</a:t>
            </a:r>
            <a:r>
              <a:rPr lang="en-US" dirty="0"/>
              <a:t>.</a:t>
            </a:r>
          </a:p>
        </p:txBody>
      </p:sp>
      <p:sp>
        <p:nvSpPr>
          <p:cNvPr id="4" name="Header Placeholder 3"/>
          <p:cNvSpPr>
            <a:spLocks noGrp="1"/>
          </p:cNvSpPr>
          <p:nvPr>
            <p:ph type="hdr" sz="quarter"/>
          </p:nvPr>
        </p:nvSpPr>
        <p:spPr/>
        <p:txBody>
          <a:bodyPr/>
          <a:lstStyle/>
          <a:p>
            <a:r>
              <a:rPr lang="en-US" dirty="0"/>
              <a:t>WS-011 Windows Server 2019 Administration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25</a:t>
            </a:fld>
            <a:endParaRPr lang="en-US" dirty="0"/>
          </a:p>
        </p:txBody>
      </p:sp>
      <p:sp>
        <p:nvSpPr>
          <p:cNvPr id="7" name="Footer Placeholder 6">
            <a:extLst>
              <a:ext uri="{FF2B5EF4-FFF2-40B4-BE49-F238E27FC236}">
                <a16:creationId xmlns:a16="http://schemas.microsoft.com/office/drawing/2014/main" id="{23923FDC-6BCB-42A4-89C7-8C8DBC1A3B95}"/>
              </a:ext>
            </a:extLst>
          </p:cNvPr>
          <p:cNvSpPr>
            <a:spLocks noGrp="1"/>
          </p:cNvSpPr>
          <p:nvPr>
            <p:ph type="ftr" sz="quarter" idx="4"/>
          </p:nvPr>
        </p:nvSpPr>
        <p:spPr/>
        <p:txBody>
          <a:bodyPr/>
          <a:lstStyle/>
          <a:p>
            <a:pPr marL="0"/>
            <a:r>
              <a:rPr lang="en-US" dirty="0">
                <a:solidFill>
                  <a:prstClr val="black"/>
                </a:solidFill>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8" name="Date Placeholder 7">
            <a:extLst>
              <a:ext uri="{FF2B5EF4-FFF2-40B4-BE49-F238E27FC236}">
                <a16:creationId xmlns:a16="http://schemas.microsoft.com/office/drawing/2014/main" id="{C5C72A6A-A1F2-4A46-8897-2FF459B875EF}"/>
              </a:ext>
            </a:extLst>
          </p:cNvPr>
          <p:cNvSpPr>
            <a:spLocks noGrp="1"/>
          </p:cNvSpPr>
          <p:nvPr>
            <p:ph type="dt" idx="1"/>
          </p:nvPr>
        </p:nvSpPr>
        <p:spPr/>
        <p:txBody>
          <a:bodyPr/>
          <a:lstStyle/>
          <a:p>
            <a:r>
              <a:rPr lang="en-US" dirty="0"/>
              <a:t>7: Disaster recovery in Windows Server</a:t>
            </a:r>
          </a:p>
        </p:txBody>
      </p:sp>
    </p:spTree>
    <p:extLst>
      <p:ext uri="{BB962C8B-B14F-4D97-AF65-F5344CB8AC3E}">
        <p14:creationId xmlns:p14="http://schemas.microsoft.com/office/powerpoint/2010/main" val="14871405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dirty="0"/>
              <a:t>WS-011 Windows Server 2019 Administration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26</a:t>
            </a:fld>
            <a:endParaRPr lang="en-US" dirty="0"/>
          </a:p>
        </p:txBody>
      </p:sp>
      <p:sp>
        <p:nvSpPr>
          <p:cNvPr id="7" name="Footer Placeholder 6">
            <a:extLst>
              <a:ext uri="{FF2B5EF4-FFF2-40B4-BE49-F238E27FC236}">
                <a16:creationId xmlns:a16="http://schemas.microsoft.com/office/drawing/2014/main" id="{387786EC-9F2E-4E0F-A332-909F4A4E23FB}"/>
              </a:ext>
            </a:extLst>
          </p:cNvPr>
          <p:cNvSpPr>
            <a:spLocks noGrp="1"/>
          </p:cNvSpPr>
          <p:nvPr>
            <p:ph type="ftr" sz="quarter" idx="4"/>
          </p:nvPr>
        </p:nvSpPr>
        <p:spPr/>
        <p:txBody>
          <a:bodyPr/>
          <a:lstStyle/>
          <a:p>
            <a:pPr marL="0"/>
            <a:r>
              <a:rPr lang="en-US" dirty="0">
                <a:solidFill>
                  <a:prstClr val="black"/>
                </a:solidFill>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8" name="Date Placeholder 7">
            <a:extLst>
              <a:ext uri="{FF2B5EF4-FFF2-40B4-BE49-F238E27FC236}">
                <a16:creationId xmlns:a16="http://schemas.microsoft.com/office/drawing/2014/main" id="{932F6057-1C6C-4FD2-87C6-98687F532CD1}"/>
              </a:ext>
            </a:extLst>
          </p:cNvPr>
          <p:cNvSpPr>
            <a:spLocks noGrp="1"/>
          </p:cNvSpPr>
          <p:nvPr>
            <p:ph type="dt" idx="1"/>
          </p:nvPr>
        </p:nvSpPr>
        <p:spPr/>
        <p:txBody>
          <a:bodyPr/>
          <a:lstStyle/>
          <a:p>
            <a:r>
              <a:rPr lang="en-US" dirty="0"/>
              <a:t>7: Disaster recovery in Windows Server</a:t>
            </a:r>
          </a:p>
        </p:txBody>
      </p:sp>
    </p:spTree>
    <p:extLst>
      <p:ext uri="{BB962C8B-B14F-4D97-AF65-F5344CB8AC3E}">
        <p14:creationId xmlns:p14="http://schemas.microsoft.com/office/powerpoint/2010/main" val="2897708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dirty="0"/>
              <a:t>WS-011 Windows Server 2019 Administration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27</a:t>
            </a:fld>
            <a:endParaRPr lang="en-US" dirty="0"/>
          </a:p>
        </p:txBody>
      </p:sp>
      <p:sp>
        <p:nvSpPr>
          <p:cNvPr id="7" name="Footer Placeholder 6">
            <a:extLst>
              <a:ext uri="{FF2B5EF4-FFF2-40B4-BE49-F238E27FC236}">
                <a16:creationId xmlns:a16="http://schemas.microsoft.com/office/drawing/2014/main" id="{A26629F8-14AE-4AD4-84BC-0891F9A4FB68}"/>
              </a:ext>
            </a:extLst>
          </p:cNvPr>
          <p:cNvSpPr>
            <a:spLocks noGrp="1"/>
          </p:cNvSpPr>
          <p:nvPr>
            <p:ph type="ftr" sz="quarter" idx="4"/>
          </p:nvPr>
        </p:nvSpPr>
        <p:spPr/>
        <p:txBody>
          <a:bodyPr/>
          <a:lstStyle/>
          <a:p>
            <a:pPr marL="0"/>
            <a:r>
              <a:rPr lang="en-US" dirty="0">
                <a:solidFill>
                  <a:prstClr val="black"/>
                </a:solidFill>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8" name="Date Placeholder 7">
            <a:extLst>
              <a:ext uri="{FF2B5EF4-FFF2-40B4-BE49-F238E27FC236}">
                <a16:creationId xmlns:a16="http://schemas.microsoft.com/office/drawing/2014/main" id="{7E5480D8-6E96-4B30-B75B-39FA14B0A76B}"/>
              </a:ext>
            </a:extLst>
          </p:cNvPr>
          <p:cNvSpPr>
            <a:spLocks noGrp="1"/>
          </p:cNvSpPr>
          <p:nvPr>
            <p:ph type="dt" idx="1"/>
          </p:nvPr>
        </p:nvSpPr>
        <p:spPr/>
        <p:txBody>
          <a:bodyPr/>
          <a:lstStyle/>
          <a:p>
            <a:r>
              <a:rPr lang="en-US" dirty="0"/>
              <a:t>7: Disaster recovery in Windows Server</a:t>
            </a:r>
          </a:p>
        </p:txBody>
      </p:sp>
    </p:spTree>
    <p:extLst>
      <p:ext uri="{BB962C8B-B14F-4D97-AF65-F5344CB8AC3E}">
        <p14:creationId xmlns:p14="http://schemas.microsoft.com/office/powerpoint/2010/main" val="24138225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dirty="0"/>
              <a:t>WS-011 Windows Server 2019 Administration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28</a:t>
            </a:fld>
            <a:endParaRPr lang="en-US" dirty="0"/>
          </a:p>
        </p:txBody>
      </p:sp>
      <p:sp>
        <p:nvSpPr>
          <p:cNvPr id="7" name="Footer Placeholder 6">
            <a:extLst>
              <a:ext uri="{FF2B5EF4-FFF2-40B4-BE49-F238E27FC236}">
                <a16:creationId xmlns:a16="http://schemas.microsoft.com/office/drawing/2014/main" id="{552CD1A9-032C-4F04-A51A-58C45FFFA4DF}"/>
              </a:ext>
            </a:extLst>
          </p:cNvPr>
          <p:cNvSpPr>
            <a:spLocks noGrp="1"/>
          </p:cNvSpPr>
          <p:nvPr>
            <p:ph type="ftr" sz="quarter" idx="4"/>
          </p:nvPr>
        </p:nvSpPr>
        <p:spPr/>
        <p:txBody>
          <a:bodyPr/>
          <a:lstStyle/>
          <a:p>
            <a:pPr marL="0"/>
            <a:r>
              <a:rPr lang="en-US" dirty="0">
                <a:solidFill>
                  <a:prstClr val="black"/>
                </a:solidFill>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8" name="Date Placeholder 7">
            <a:extLst>
              <a:ext uri="{FF2B5EF4-FFF2-40B4-BE49-F238E27FC236}">
                <a16:creationId xmlns:a16="http://schemas.microsoft.com/office/drawing/2014/main" id="{8AF94489-54CA-475A-8FA2-A4E429BB1349}"/>
              </a:ext>
            </a:extLst>
          </p:cNvPr>
          <p:cNvSpPr>
            <a:spLocks noGrp="1"/>
          </p:cNvSpPr>
          <p:nvPr>
            <p:ph type="dt" idx="1"/>
          </p:nvPr>
        </p:nvSpPr>
        <p:spPr/>
        <p:txBody>
          <a:bodyPr/>
          <a:lstStyle/>
          <a:p>
            <a:r>
              <a:rPr lang="en-US" dirty="0"/>
              <a:t>7: Disaster recovery in Windows Server</a:t>
            </a:r>
          </a:p>
        </p:txBody>
      </p:sp>
    </p:spTree>
    <p:extLst>
      <p:ext uri="{BB962C8B-B14F-4D97-AF65-F5344CB8AC3E}">
        <p14:creationId xmlns:p14="http://schemas.microsoft.com/office/powerpoint/2010/main" val="20945949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dirty="0"/>
              <a:t>WS-011 Windows Server 2019 Administration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29</a:t>
            </a:fld>
            <a:endParaRPr lang="en-US" dirty="0"/>
          </a:p>
        </p:txBody>
      </p:sp>
      <p:sp>
        <p:nvSpPr>
          <p:cNvPr id="7" name="Footer Placeholder 6">
            <a:extLst>
              <a:ext uri="{FF2B5EF4-FFF2-40B4-BE49-F238E27FC236}">
                <a16:creationId xmlns:a16="http://schemas.microsoft.com/office/drawing/2014/main" id="{058ADEA7-EC31-4EA8-AED8-00237ED6FF06}"/>
              </a:ext>
            </a:extLst>
          </p:cNvPr>
          <p:cNvSpPr>
            <a:spLocks noGrp="1"/>
          </p:cNvSpPr>
          <p:nvPr>
            <p:ph type="ftr" sz="quarter" idx="4"/>
          </p:nvPr>
        </p:nvSpPr>
        <p:spPr/>
        <p:txBody>
          <a:bodyPr/>
          <a:lstStyle/>
          <a:p>
            <a:pPr marL="0"/>
            <a:r>
              <a:rPr lang="en-US" dirty="0">
                <a:solidFill>
                  <a:prstClr val="black"/>
                </a:solidFill>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8" name="Date Placeholder 7">
            <a:extLst>
              <a:ext uri="{FF2B5EF4-FFF2-40B4-BE49-F238E27FC236}">
                <a16:creationId xmlns:a16="http://schemas.microsoft.com/office/drawing/2014/main" id="{56FC9008-0E7C-4035-91BC-DC08CF3A3B66}"/>
              </a:ext>
            </a:extLst>
          </p:cNvPr>
          <p:cNvSpPr>
            <a:spLocks noGrp="1"/>
          </p:cNvSpPr>
          <p:nvPr>
            <p:ph type="dt" idx="1"/>
          </p:nvPr>
        </p:nvSpPr>
        <p:spPr/>
        <p:txBody>
          <a:bodyPr/>
          <a:lstStyle/>
          <a:p>
            <a:r>
              <a:rPr lang="en-US" dirty="0"/>
              <a:t>7: Disaster recovery in Windows Server</a:t>
            </a:r>
          </a:p>
        </p:txBody>
      </p:sp>
    </p:spTree>
    <p:extLst>
      <p:ext uri="{BB962C8B-B14F-4D97-AF65-F5344CB8AC3E}">
        <p14:creationId xmlns:p14="http://schemas.microsoft.com/office/powerpoint/2010/main" val="2076884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dirty="0"/>
              <a:t>WS-011 Windows Server 2019 Administration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dirty="0"/>
          </a:p>
        </p:txBody>
      </p:sp>
      <p:sp>
        <p:nvSpPr>
          <p:cNvPr id="7" name="Footer Placeholder 6">
            <a:extLst>
              <a:ext uri="{FF2B5EF4-FFF2-40B4-BE49-F238E27FC236}">
                <a16:creationId xmlns:a16="http://schemas.microsoft.com/office/drawing/2014/main" id="{F8BD47E4-9BDA-440F-87ED-26FA375D485A}"/>
              </a:ext>
            </a:extLst>
          </p:cNvPr>
          <p:cNvSpPr>
            <a:spLocks noGrp="1"/>
          </p:cNvSpPr>
          <p:nvPr>
            <p:ph type="ftr" sz="quarter" idx="4"/>
          </p:nvPr>
        </p:nvSpPr>
        <p:spPr/>
        <p:txBody>
          <a:bodyPr/>
          <a:lstStyle/>
          <a:p>
            <a:pPr marL="0"/>
            <a:r>
              <a:rPr lang="en-US" dirty="0">
                <a:solidFill>
                  <a:prstClr val="black"/>
                </a:solidFill>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8" name="Date Placeholder 7">
            <a:extLst>
              <a:ext uri="{FF2B5EF4-FFF2-40B4-BE49-F238E27FC236}">
                <a16:creationId xmlns:a16="http://schemas.microsoft.com/office/drawing/2014/main" id="{7DB0BD83-15D4-43CA-B52A-BD0DAF479248}"/>
              </a:ext>
            </a:extLst>
          </p:cNvPr>
          <p:cNvSpPr>
            <a:spLocks noGrp="1"/>
          </p:cNvSpPr>
          <p:nvPr>
            <p:ph type="dt" idx="1"/>
          </p:nvPr>
        </p:nvSpPr>
        <p:spPr/>
        <p:txBody>
          <a:bodyPr/>
          <a:lstStyle/>
          <a:p>
            <a:r>
              <a:rPr lang="en-US" dirty="0"/>
              <a:t>7: Disaster recovery in Windows Server</a:t>
            </a:r>
          </a:p>
        </p:txBody>
      </p:sp>
    </p:spTree>
    <p:extLst>
      <p:ext uri="{BB962C8B-B14F-4D97-AF65-F5344CB8AC3E}">
        <p14:creationId xmlns:p14="http://schemas.microsoft.com/office/powerpoint/2010/main" val="33969655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dirty="0"/>
              <a:t>WS-011 Windows Server 2019 Administration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30</a:t>
            </a:fld>
            <a:endParaRPr lang="en-US" dirty="0"/>
          </a:p>
        </p:txBody>
      </p:sp>
      <p:sp>
        <p:nvSpPr>
          <p:cNvPr id="7" name="Footer Placeholder 6">
            <a:extLst>
              <a:ext uri="{FF2B5EF4-FFF2-40B4-BE49-F238E27FC236}">
                <a16:creationId xmlns:a16="http://schemas.microsoft.com/office/drawing/2014/main" id="{342A54AA-E819-4014-8928-37A5592B236F}"/>
              </a:ext>
            </a:extLst>
          </p:cNvPr>
          <p:cNvSpPr>
            <a:spLocks noGrp="1"/>
          </p:cNvSpPr>
          <p:nvPr>
            <p:ph type="ftr" sz="quarter" idx="4"/>
          </p:nvPr>
        </p:nvSpPr>
        <p:spPr/>
        <p:txBody>
          <a:bodyPr/>
          <a:lstStyle/>
          <a:p>
            <a:pPr marL="0"/>
            <a:r>
              <a:rPr lang="en-US" dirty="0">
                <a:solidFill>
                  <a:prstClr val="black"/>
                </a:solidFill>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8" name="Date Placeholder 7">
            <a:extLst>
              <a:ext uri="{FF2B5EF4-FFF2-40B4-BE49-F238E27FC236}">
                <a16:creationId xmlns:a16="http://schemas.microsoft.com/office/drawing/2014/main" id="{E4FBF0B6-3BAC-48BC-8F3E-2C73177C2ECC}"/>
              </a:ext>
            </a:extLst>
          </p:cNvPr>
          <p:cNvSpPr>
            <a:spLocks noGrp="1"/>
          </p:cNvSpPr>
          <p:nvPr>
            <p:ph type="dt" idx="1"/>
          </p:nvPr>
        </p:nvSpPr>
        <p:spPr/>
        <p:txBody>
          <a:bodyPr/>
          <a:lstStyle/>
          <a:p>
            <a:r>
              <a:rPr lang="en-US" dirty="0"/>
              <a:t>7: Disaster recovery in Windows Server</a:t>
            </a:r>
          </a:p>
        </p:txBody>
      </p:sp>
    </p:spTree>
    <p:extLst>
      <p:ext uri="{BB962C8B-B14F-4D97-AF65-F5344CB8AC3E}">
        <p14:creationId xmlns:p14="http://schemas.microsoft.com/office/powerpoint/2010/main" val="35554643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Always end the presentation with the Thank You slide. Do not remove.</a:t>
            </a:r>
          </a:p>
        </p:txBody>
      </p:sp>
      <p:sp>
        <p:nvSpPr>
          <p:cNvPr id="4" name="Slide Number Placeholder 3"/>
          <p:cNvSpPr>
            <a:spLocks noGrp="1"/>
          </p:cNvSpPr>
          <p:nvPr>
            <p:ph type="sldNum" sz="quarter" idx="10"/>
          </p:nvPr>
        </p:nvSpPr>
        <p:spPr/>
        <p:txBody>
          <a:bodyPr/>
          <a:lstStyle/>
          <a:p>
            <a:fld id="{3D7B9D4F-5F19-438C-92E8-037C6AE8F87D}" type="slidenum">
              <a:rPr lang="en-US" smtClean="0"/>
              <a:pPr/>
              <a:t>31</a:t>
            </a:fld>
            <a:endParaRPr lang="en-US" dirty="0"/>
          </a:p>
        </p:txBody>
      </p:sp>
      <p:sp>
        <p:nvSpPr>
          <p:cNvPr id="9" name="Slide Image Placeholder 8">
            <a:extLst>
              <a:ext uri="{FF2B5EF4-FFF2-40B4-BE49-F238E27FC236}">
                <a16:creationId xmlns:a16="http://schemas.microsoft.com/office/drawing/2014/main" id="{703379F2-E337-489B-B108-E721531C4A30}"/>
              </a:ext>
            </a:extLst>
          </p:cNvPr>
          <p:cNvSpPr>
            <a:spLocks noGrp="1" noRot="1" noChangeAspect="1"/>
          </p:cNvSpPr>
          <p:nvPr>
            <p:ph type="sldImg"/>
          </p:nvPr>
        </p:nvSpPr>
        <p:spPr>
          <a:xfrm>
            <a:off x="3810000" y="65088"/>
            <a:ext cx="2971800" cy="1671637"/>
          </a:xfrm>
        </p:spPr>
      </p:sp>
      <p:sp>
        <p:nvSpPr>
          <p:cNvPr id="8" name="Date Placeholder 4">
            <a:extLst>
              <a:ext uri="{FF2B5EF4-FFF2-40B4-BE49-F238E27FC236}">
                <a16:creationId xmlns:a16="http://schemas.microsoft.com/office/drawing/2014/main" id="{537DEE3D-0110-4472-BA20-D348521FC051}"/>
              </a:ext>
            </a:extLst>
          </p:cNvPr>
          <p:cNvSpPr>
            <a:spLocks noGrp="1"/>
          </p:cNvSpPr>
          <p:nvPr>
            <p:ph type="dt" idx="1"/>
          </p:nvPr>
        </p:nvSpPr>
        <p:spPr>
          <a:xfrm>
            <a:off x="63500" y="366781"/>
            <a:ext cx="3596639" cy="249284"/>
          </a:xfrm>
        </p:spPr>
        <p:txBody>
          <a:bodyPr/>
          <a:lstStyle/>
          <a:p>
            <a:r>
              <a:rPr lang="en-US" dirty="0"/>
              <a:t>7: Disaster recovery in Windows Server</a:t>
            </a:r>
          </a:p>
        </p:txBody>
      </p:sp>
      <p:sp>
        <p:nvSpPr>
          <p:cNvPr id="12" name="Header Placeholder 21">
            <a:extLst>
              <a:ext uri="{FF2B5EF4-FFF2-40B4-BE49-F238E27FC236}">
                <a16:creationId xmlns:a16="http://schemas.microsoft.com/office/drawing/2014/main" id="{59E71509-3CAD-44C3-B7B7-6EA8EAAD1C38}"/>
              </a:ext>
            </a:extLst>
          </p:cNvPr>
          <p:cNvSpPr>
            <a:spLocks noGrp="1"/>
          </p:cNvSpPr>
          <p:nvPr>
            <p:ph type="hdr" sz="quarter"/>
          </p:nvPr>
        </p:nvSpPr>
        <p:spPr>
          <a:xfrm>
            <a:off x="76199" y="81348"/>
            <a:ext cx="3596640" cy="249284"/>
          </a:xfrm>
        </p:spPr>
        <p:txBody>
          <a:bodyPr/>
          <a:lstStyle/>
          <a:p>
            <a:r>
              <a:rPr lang="en-US" dirty="0"/>
              <a:t>WS-011 Windows Server 2019 Administration</a:t>
            </a:r>
          </a:p>
        </p:txBody>
      </p:sp>
      <p:sp>
        <p:nvSpPr>
          <p:cNvPr id="2" name="Footer Placeholder 1">
            <a:extLst>
              <a:ext uri="{FF2B5EF4-FFF2-40B4-BE49-F238E27FC236}">
                <a16:creationId xmlns:a16="http://schemas.microsoft.com/office/drawing/2014/main" id="{CC698178-77BE-411F-9D49-025D514E93EE}"/>
              </a:ext>
            </a:extLst>
          </p:cNvPr>
          <p:cNvSpPr>
            <a:spLocks noGrp="1"/>
          </p:cNvSpPr>
          <p:nvPr>
            <p:ph type="ftr" sz="quarter" idx="4"/>
          </p:nvPr>
        </p:nvSpPr>
        <p:spPr/>
        <p:txBody>
          <a:bodyPr/>
          <a:lstStyle/>
          <a:p>
            <a:pPr marL="0"/>
            <a:r>
              <a:rPr lang="en-US" dirty="0">
                <a:solidFill>
                  <a:prstClr val="black"/>
                </a:solidFill>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52614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dirty="0"/>
              <a:t>WS-011 Windows Server 2019 Administration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dirty="0"/>
          </a:p>
        </p:txBody>
      </p:sp>
      <p:sp>
        <p:nvSpPr>
          <p:cNvPr id="7" name="Footer Placeholder 6">
            <a:extLst>
              <a:ext uri="{FF2B5EF4-FFF2-40B4-BE49-F238E27FC236}">
                <a16:creationId xmlns:a16="http://schemas.microsoft.com/office/drawing/2014/main" id="{DAE730B2-890B-4F73-BD7E-16BF5BD4E0F8}"/>
              </a:ext>
            </a:extLst>
          </p:cNvPr>
          <p:cNvSpPr>
            <a:spLocks noGrp="1"/>
          </p:cNvSpPr>
          <p:nvPr>
            <p:ph type="ftr" sz="quarter" idx="4"/>
          </p:nvPr>
        </p:nvSpPr>
        <p:spPr/>
        <p:txBody>
          <a:bodyPr/>
          <a:lstStyle/>
          <a:p>
            <a:pPr marL="0"/>
            <a:r>
              <a:rPr lang="en-US" dirty="0">
                <a:solidFill>
                  <a:prstClr val="black"/>
                </a:solidFill>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8" name="Date Placeholder 7">
            <a:extLst>
              <a:ext uri="{FF2B5EF4-FFF2-40B4-BE49-F238E27FC236}">
                <a16:creationId xmlns:a16="http://schemas.microsoft.com/office/drawing/2014/main" id="{DDDE7213-1E55-4913-84C7-E9A2B692D149}"/>
              </a:ext>
            </a:extLst>
          </p:cNvPr>
          <p:cNvSpPr>
            <a:spLocks noGrp="1"/>
          </p:cNvSpPr>
          <p:nvPr>
            <p:ph type="dt" idx="1"/>
          </p:nvPr>
        </p:nvSpPr>
        <p:spPr/>
        <p:txBody>
          <a:bodyPr/>
          <a:lstStyle/>
          <a:p>
            <a:r>
              <a:rPr lang="en-US" dirty="0"/>
              <a:t>7: Disaster recovery in Windows Server</a:t>
            </a:r>
          </a:p>
        </p:txBody>
      </p:sp>
    </p:spTree>
    <p:extLst>
      <p:ext uri="{BB962C8B-B14F-4D97-AF65-F5344CB8AC3E}">
        <p14:creationId xmlns:p14="http://schemas.microsoft.com/office/powerpoint/2010/main" val="1592255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dirty="0"/>
              <a:t>WS-011 Windows Server 2019 Administration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
        <p:nvSpPr>
          <p:cNvPr id="7" name="Footer Placeholder 6">
            <a:extLst>
              <a:ext uri="{FF2B5EF4-FFF2-40B4-BE49-F238E27FC236}">
                <a16:creationId xmlns:a16="http://schemas.microsoft.com/office/drawing/2014/main" id="{E64C5B93-0744-424A-841A-9031C7A29B3B}"/>
              </a:ext>
            </a:extLst>
          </p:cNvPr>
          <p:cNvSpPr>
            <a:spLocks noGrp="1"/>
          </p:cNvSpPr>
          <p:nvPr>
            <p:ph type="ftr" sz="quarter" idx="4"/>
          </p:nvPr>
        </p:nvSpPr>
        <p:spPr/>
        <p:txBody>
          <a:bodyPr/>
          <a:lstStyle/>
          <a:p>
            <a:pPr marL="0"/>
            <a:r>
              <a:rPr lang="en-US" dirty="0">
                <a:solidFill>
                  <a:prstClr val="black"/>
                </a:solidFill>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8" name="Date Placeholder 7">
            <a:extLst>
              <a:ext uri="{FF2B5EF4-FFF2-40B4-BE49-F238E27FC236}">
                <a16:creationId xmlns:a16="http://schemas.microsoft.com/office/drawing/2014/main" id="{44850F5B-49A1-4BEC-8A2F-C7D70362505C}"/>
              </a:ext>
            </a:extLst>
          </p:cNvPr>
          <p:cNvSpPr>
            <a:spLocks noGrp="1"/>
          </p:cNvSpPr>
          <p:nvPr>
            <p:ph type="dt" idx="1"/>
          </p:nvPr>
        </p:nvSpPr>
        <p:spPr/>
        <p:txBody>
          <a:bodyPr/>
          <a:lstStyle/>
          <a:p>
            <a:r>
              <a:rPr lang="en-US" dirty="0"/>
              <a:t>7: Disaster recovery in Windows Server</a:t>
            </a:r>
          </a:p>
        </p:txBody>
      </p:sp>
    </p:spTree>
    <p:extLst>
      <p:ext uri="{BB962C8B-B14F-4D97-AF65-F5344CB8AC3E}">
        <p14:creationId xmlns:p14="http://schemas.microsoft.com/office/powerpoint/2010/main" val="1349840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dirty="0"/>
              <a:t>Introduce students to the </a:t>
            </a:r>
            <a:r>
              <a:rPr lang="en-US" b="1" dirty="0"/>
              <a:t>Hyper-V Replica</a:t>
            </a:r>
            <a:r>
              <a:rPr lang="en-US" dirty="0"/>
              <a:t> feature. Explain the prerequisites and discuss usage scenarios. Make sure that you also cover the main components of </a:t>
            </a:r>
            <a:r>
              <a:rPr lang="en-US" b="1" dirty="0"/>
              <a:t>Hyper-V Replica</a:t>
            </a:r>
            <a:r>
              <a:rPr lang="en-US" dirty="0"/>
              <a:t> and security considerations.</a:t>
            </a:r>
          </a:p>
        </p:txBody>
      </p:sp>
      <p:sp>
        <p:nvSpPr>
          <p:cNvPr id="4" name="Header Placeholder 3"/>
          <p:cNvSpPr>
            <a:spLocks noGrp="1"/>
          </p:cNvSpPr>
          <p:nvPr>
            <p:ph type="hdr" sz="quarter"/>
          </p:nvPr>
        </p:nvSpPr>
        <p:spPr/>
        <p:txBody>
          <a:bodyPr/>
          <a:lstStyle/>
          <a:p>
            <a:r>
              <a:rPr lang="en-US" dirty="0"/>
              <a:t>WS-011 Windows Server 2019 Administration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
        <p:nvSpPr>
          <p:cNvPr id="7" name="Footer Placeholder 6">
            <a:extLst>
              <a:ext uri="{FF2B5EF4-FFF2-40B4-BE49-F238E27FC236}">
                <a16:creationId xmlns:a16="http://schemas.microsoft.com/office/drawing/2014/main" id="{9B0CD1B5-8607-4903-A3AC-B9CBAC3773E3}"/>
              </a:ext>
            </a:extLst>
          </p:cNvPr>
          <p:cNvSpPr>
            <a:spLocks noGrp="1"/>
          </p:cNvSpPr>
          <p:nvPr>
            <p:ph type="ftr" sz="quarter" idx="4"/>
          </p:nvPr>
        </p:nvSpPr>
        <p:spPr/>
        <p:txBody>
          <a:bodyPr/>
          <a:lstStyle/>
          <a:p>
            <a:pPr marL="0"/>
            <a:r>
              <a:rPr lang="en-US" dirty="0">
                <a:solidFill>
                  <a:prstClr val="black"/>
                </a:solidFill>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8" name="Date Placeholder 7">
            <a:extLst>
              <a:ext uri="{FF2B5EF4-FFF2-40B4-BE49-F238E27FC236}">
                <a16:creationId xmlns:a16="http://schemas.microsoft.com/office/drawing/2014/main" id="{D873C127-BC1C-4625-ACFC-7F9480E8BC94}"/>
              </a:ext>
            </a:extLst>
          </p:cNvPr>
          <p:cNvSpPr>
            <a:spLocks noGrp="1"/>
          </p:cNvSpPr>
          <p:nvPr>
            <p:ph type="dt" idx="1"/>
          </p:nvPr>
        </p:nvSpPr>
        <p:spPr/>
        <p:txBody>
          <a:bodyPr/>
          <a:lstStyle/>
          <a:p>
            <a:r>
              <a:rPr lang="en-US" dirty="0"/>
              <a:t>7: Disaster recovery in Windows Server</a:t>
            </a:r>
          </a:p>
        </p:txBody>
      </p:sp>
    </p:spTree>
    <p:extLst>
      <p:ext uri="{BB962C8B-B14F-4D97-AF65-F5344CB8AC3E}">
        <p14:creationId xmlns:p14="http://schemas.microsoft.com/office/powerpoint/2010/main" val="3638637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7</a:t>
            </a:fld>
            <a:endParaRPr lang="en-US" dirty="0"/>
          </a:p>
        </p:txBody>
      </p:sp>
      <p:sp>
        <p:nvSpPr>
          <p:cNvPr id="5" name="Footer Placeholder 4"/>
          <p:cNvSpPr>
            <a:spLocks noGrp="1"/>
          </p:cNvSpPr>
          <p:nvPr>
            <p:ph type="ftr" sz="quarter" idx="4"/>
          </p:nvPr>
        </p:nvSpPr>
        <p:spPr/>
        <p:txBody>
          <a:bodyPr/>
          <a:lstStyle/>
          <a:p>
            <a:pPr marL="0"/>
            <a:r>
              <a:rPr lang="en-US" dirty="0">
                <a:solidFill>
                  <a:prstClr val="black"/>
                </a:solidFill>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r>
              <a:rPr lang="en-US" dirty="0"/>
              <a:t>7: Disaster recovery in Windows Server</a:t>
            </a:r>
          </a:p>
        </p:txBody>
      </p:sp>
      <p:sp>
        <p:nvSpPr>
          <p:cNvPr id="7" name="Header Placeholder 6"/>
          <p:cNvSpPr>
            <a:spLocks noGrp="1"/>
          </p:cNvSpPr>
          <p:nvPr>
            <p:ph type="hdr" sz="quarter"/>
          </p:nvPr>
        </p:nvSpPr>
        <p:spPr/>
        <p:txBody>
          <a:bodyPr/>
          <a:lstStyle/>
          <a:p>
            <a:r>
              <a:rPr lang="en-US" dirty="0"/>
              <a:t>WS-011 Windows Server 2019 Administration</a:t>
            </a:r>
          </a:p>
        </p:txBody>
      </p:sp>
    </p:spTree>
    <p:extLst>
      <p:ext uri="{BB962C8B-B14F-4D97-AF65-F5344CB8AC3E}">
        <p14:creationId xmlns:p14="http://schemas.microsoft.com/office/powerpoint/2010/main" val="3193719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the configurations that can be applied to </a:t>
            </a:r>
            <a:r>
              <a:rPr lang="en-US" b="1" dirty="0"/>
              <a:t>Hyper-V Replica</a:t>
            </a:r>
            <a:r>
              <a:rPr lang="en-US" dirty="0"/>
              <a:t>. After that, discuss configuration settings that customers should plan before implementing </a:t>
            </a:r>
            <a:r>
              <a:rPr lang="en-US" b="1" dirty="0"/>
              <a:t>Hyper-V Replica</a:t>
            </a:r>
            <a:r>
              <a:rPr lang="en-US" dirty="0"/>
              <a:t>. Try to provide some real-life examples for specific configuration selections.</a:t>
            </a:r>
          </a:p>
        </p:txBody>
      </p:sp>
      <p:sp>
        <p:nvSpPr>
          <p:cNvPr id="4" name="Header Placeholder 3"/>
          <p:cNvSpPr>
            <a:spLocks noGrp="1"/>
          </p:cNvSpPr>
          <p:nvPr>
            <p:ph type="hdr" sz="quarter"/>
          </p:nvPr>
        </p:nvSpPr>
        <p:spPr/>
        <p:txBody>
          <a:bodyPr/>
          <a:lstStyle/>
          <a:p>
            <a:r>
              <a:rPr lang="en-US" dirty="0"/>
              <a:t>WS-011 Windows Server 2019 Administration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
        <p:nvSpPr>
          <p:cNvPr id="7" name="Footer Placeholder 6">
            <a:extLst>
              <a:ext uri="{FF2B5EF4-FFF2-40B4-BE49-F238E27FC236}">
                <a16:creationId xmlns:a16="http://schemas.microsoft.com/office/drawing/2014/main" id="{7B2B771D-1627-4727-878D-5D0DD014F3E9}"/>
              </a:ext>
            </a:extLst>
          </p:cNvPr>
          <p:cNvSpPr>
            <a:spLocks noGrp="1"/>
          </p:cNvSpPr>
          <p:nvPr>
            <p:ph type="ftr" sz="quarter" idx="4"/>
          </p:nvPr>
        </p:nvSpPr>
        <p:spPr/>
        <p:txBody>
          <a:bodyPr/>
          <a:lstStyle/>
          <a:p>
            <a:pPr marL="0"/>
            <a:r>
              <a:rPr lang="en-US" dirty="0">
                <a:solidFill>
                  <a:prstClr val="black"/>
                </a:solidFill>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8" name="Date Placeholder 7">
            <a:extLst>
              <a:ext uri="{FF2B5EF4-FFF2-40B4-BE49-F238E27FC236}">
                <a16:creationId xmlns:a16="http://schemas.microsoft.com/office/drawing/2014/main" id="{67F9CD2C-5951-4FC0-9A70-851062DEEA08}"/>
              </a:ext>
            </a:extLst>
          </p:cNvPr>
          <p:cNvSpPr>
            <a:spLocks noGrp="1"/>
          </p:cNvSpPr>
          <p:nvPr>
            <p:ph type="dt" idx="1"/>
          </p:nvPr>
        </p:nvSpPr>
        <p:spPr/>
        <p:txBody>
          <a:bodyPr/>
          <a:lstStyle/>
          <a:p>
            <a:r>
              <a:rPr lang="en-US" dirty="0"/>
              <a:t>7: Disaster recovery in Windows Server</a:t>
            </a:r>
          </a:p>
        </p:txBody>
      </p:sp>
    </p:spTree>
    <p:extLst>
      <p:ext uri="{BB962C8B-B14F-4D97-AF65-F5344CB8AC3E}">
        <p14:creationId xmlns:p14="http://schemas.microsoft.com/office/powerpoint/2010/main" val="363863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Describe the process of configuring and implementing </a:t>
            </a:r>
            <a:r>
              <a:rPr lang="en-US" b="1" dirty="0"/>
              <a:t>Hyper-V Replica</a:t>
            </a:r>
            <a:r>
              <a:rPr lang="en-US" dirty="0"/>
              <a:t>. Additionally, explain how to monitor replication health and the parameters to watch. Discuss failover scenarios. Because this is critical to understand, ensure that students understand how they can use different failover options.</a:t>
            </a:r>
            <a:endParaRPr lang="en-IN"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9</a:t>
            </a:fld>
            <a:endParaRPr lang="en-US" dirty="0"/>
          </a:p>
        </p:txBody>
      </p:sp>
      <p:sp>
        <p:nvSpPr>
          <p:cNvPr id="5" name="Footer Placeholder 4"/>
          <p:cNvSpPr>
            <a:spLocks noGrp="1"/>
          </p:cNvSpPr>
          <p:nvPr>
            <p:ph type="ftr" sz="quarter" idx="4"/>
          </p:nvPr>
        </p:nvSpPr>
        <p:spPr/>
        <p:txBody>
          <a:bodyPr/>
          <a:lstStyle/>
          <a:p>
            <a:pPr marL="0"/>
            <a:r>
              <a:rPr lang="en-US" dirty="0">
                <a:solidFill>
                  <a:prstClr val="black"/>
                </a:solidFill>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r>
              <a:rPr lang="en-US" dirty="0"/>
              <a:t>7: Disaster recovery in Windows Server</a:t>
            </a:r>
          </a:p>
        </p:txBody>
      </p:sp>
      <p:sp>
        <p:nvSpPr>
          <p:cNvPr id="7" name="Header Placeholder 6"/>
          <p:cNvSpPr>
            <a:spLocks noGrp="1"/>
          </p:cNvSpPr>
          <p:nvPr>
            <p:ph type="hdr" sz="quarter"/>
          </p:nvPr>
        </p:nvSpPr>
        <p:spPr/>
        <p:txBody>
          <a:bodyPr/>
          <a:lstStyle/>
          <a:p>
            <a:r>
              <a:rPr lang="en-US" dirty="0"/>
              <a:t>WS-011 Windows Server 2019 Administration</a:t>
            </a:r>
          </a:p>
        </p:txBody>
      </p:sp>
    </p:spTree>
    <p:extLst>
      <p:ext uri="{BB962C8B-B14F-4D97-AF65-F5344CB8AC3E}">
        <p14:creationId xmlns:p14="http://schemas.microsoft.com/office/powerpoint/2010/main" val="12596779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WinServer-011">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Windows Server 011 course title</a:t>
            </a:r>
          </a:p>
        </p:txBody>
      </p:sp>
      <p:pic>
        <p:nvPicPr>
          <p:cNvPr id="7" name="Picture 6">
            <a:extLst>
              <a:ext uri="{FF2B5EF4-FFF2-40B4-BE49-F238E27FC236}">
                <a16:creationId xmlns:a16="http://schemas.microsoft.com/office/drawing/2014/main" id="{F64BDF03-4137-9B4F-811A-B300BDF9B2A4}"/>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701246" y="0"/>
            <a:ext cx="5735229" cy="6994525"/>
          </a:xfrm>
          <a:prstGeom prst="rect">
            <a:avLst/>
          </a:prstGeom>
        </p:spPr>
      </p:pic>
      <p:sp>
        <p:nvSpPr>
          <p:cNvPr id="8" name="Text Box 3">
            <a:extLst>
              <a:ext uri="{FF2B5EF4-FFF2-40B4-BE49-F238E27FC236}">
                <a16:creationId xmlns:a16="http://schemas.microsoft.com/office/drawing/2014/main" id="{6BF751A1-0AD9-4D80-84D9-EF5691D865E7}"/>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6" name="Picture 5">
            <a:extLst>
              <a:ext uri="{FF2B5EF4-FFF2-40B4-BE49-F238E27FC236}">
                <a16:creationId xmlns:a16="http://schemas.microsoft.com/office/drawing/2014/main" id="{87335072-AB0C-4C9E-8113-3B65A52978B7}"/>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701246" y="0"/>
            <a:ext cx="5735229" cy="6994525"/>
          </a:xfrm>
          <a:prstGeom prst="rect">
            <a:avLst/>
          </a:prstGeom>
        </p:spPr>
      </p:pic>
      <p:sp>
        <p:nvSpPr>
          <p:cNvPr id="9" name="Text Box 3">
            <a:extLst>
              <a:ext uri="{FF2B5EF4-FFF2-40B4-BE49-F238E27FC236}">
                <a16:creationId xmlns:a16="http://schemas.microsoft.com/office/drawing/2014/main" id="{2141423D-8FC4-4F32-A8D5-F8CF7D45AE82}"/>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10" name="Picture 9">
            <a:extLst>
              <a:ext uri="{FF2B5EF4-FFF2-40B4-BE49-F238E27FC236}">
                <a16:creationId xmlns:a16="http://schemas.microsoft.com/office/drawing/2014/main" id="{081236A8-6AD7-4D4D-B0D4-30817D29083F}"/>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701246" y="0"/>
            <a:ext cx="5735229" cy="6994525"/>
          </a:xfrm>
          <a:prstGeom prst="rect">
            <a:avLst/>
          </a:prstGeom>
        </p:spPr>
      </p:pic>
      <p:sp>
        <p:nvSpPr>
          <p:cNvPr id="11" name="Text Box 3">
            <a:extLst>
              <a:ext uri="{FF2B5EF4-FFF2-40B4-BE49-F238E27FC236}">
                <a16:creationId xmlns:a16="http://schemas.microsoft.com/office/drawing/2014/main" id="{198A2913-D312-427C-8512-F099AE68EB93}"/>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12" name="Picture 11">
            <a:extLst>
              <a:ext uri="{FF2B5EF4-FFF2-40B4-BE49-F238E27FC236}">
                <a16:creationId xmlns:a16="http://schemas.microsoft.com/office/drawing/2014/main" id="{3DB9299E-F3D4-40A2-A052-A1C76EF3454D}"/>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901" y="0"/>
            <a:ext cx="2833511" cy="1270000"/>
          </a:xfrm>
          <a:prstGeom prst="rect">
            <a:avLst/>
          </a:prstGeom>
        </p:spPr>
      </p:pic>
      <p:pic>
        <p:nvPicPr>
          <p:cNvPr id="13" name="Picture 12">
            <a:extLst>
              <a:ext uri="{FF2B5EF4-FFF2-40B4-BE49-F238E27FC236}">
                <a16:creationId xmlns:a16="http://schemas.microsoft.com/office/drawing/2014/main" id="{40838B44-2EA0-4B5D-9C00-5C8E955348D5}"/>
              </a:ext>
              <a:ext uri="{C183D7F6-B498-43B3-948B-1728B52AA6E4}">
                <adec:decorative xmlns:adec="http://schemas.microsoft.com/office/drawing/2017/decorative" val="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6701246" y="0"/>
            <a:ext cx="5735229" cy="6994525"/>
          </a:xfrm>
          <a:prstGeom prst="rect">
            <a:avLst/>
          </a:prstGeom>
        </p:spPr>
      </p:pic>
      <p:sp>
        <p:nvSpPr>
          <p:cNvPr id="14" name="Text Box 3">
            <a:extLst>
              <a:ext uri="{FF2B5EF4-FFF2-40B4-BE49-F238E27FC236}">
                <a16:creationId xmlns:a16="http://schemas.microsoft.com/office/drawing/2014/main" id="{12986DF9-FBF9-4DF3-9597-007209F6C02D}"/>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15" name="Picture 14">
            <a:extLst>
              <a:ext uri="{FF2B5EF4-FFF2-40B4-BE49-F238E27FC236}">
                <a16:creationId xmlns:a16="http://schemas.microsoft.com/office/drawing/2014/main" id="{325055E8-E858-40B6-8074-45DD4DBAA97A}"/>
              </a:ext>
              <a:ext uri="{C183D7F6-B498-43B3-948B-1728B52AA6E4}">
                <adec:decorative xmlns:adec="http://schemas.microsoft.com/office/drawing/2017/decorative" val="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8901" y="0"/>
            <a:ext cx="2833511" cy="1270000"/>
          </a:xfrm>
          <a:prstGeom prst="rect">
            <a:avLst/>
          </a:prstGeom>
        </p:spPr>
      </p:pic>
    </p:spTree>
    <p:extLst>
      <p:ext uri="{BB962C8B-B14F-4D97-AF65-F5344CB8AC3E}">
        <p14:creationId xmlns:p14="http://schemas.microsoft.com/office/powerpoint/2010/main" val="220860065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Graphic with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B612EA3-156C-452F-8FA1-54D65FBA2413}"/>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75A61170-B667-49B9-91A9-CA1EE6ED9C34}"/>
              </a:ext>
            </a:extLst>
          </p:cNvPr>
          <p:cNvSpPr>
            <a:spLocks noGrp="1"/>
          </p:cNvSpPr>
          <p:nvPr>
            <p:ph sz="quarter" idx="10"/>
          </p:nvPr>
        </p:nvSpPr>
        <p:spPr>
          <a:xfrm>
            <a:off x="465138" y="1976283"/>
            <a:ext cx="11544299" cy="45689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743D4475-E0D7-41E4-87CD-97BEDF3BBC5D}"/>
              </a:ext>
            </a:extLst>
          </p:cNvPr>
          <p:cNvSpPr>
            <a:spLocks noGrp="1"/>
          </p:cNvSpPr>
          <p:nvPr>
            <p:ph type="body" sz="quarter" idx="11"/>
          </p:nvPr>
        </p:nvSpPr>
        <p:spPr>
          <a:xfrm>
            <a:off x="464566" y="1143053"/>
            <a:ext cx="11530584" cy="676275"/>
          </a:xfrm>
        </p:spPr>
        <p:txBody>
          <a:bodyPr anchor="b" anchorCtr="0"/>
          <a:lstStyle>
            <a:lvl1pPr>
              <a:defRPr/>
            </a:lvl1pPr>
          </a:lstStyle>
          <a:p>
            <a:pPr lvl="0"/>
            <a:r>
              <a:rPr lang="en-US"/>
              <a:t>Edit Master text styles</a:t>
            </a:r>
          </a:p>
        </p:txBody>
      </p:sp>
    </p:spTree>
    <p:extLst>
      <p:ext uri="{BB962C8B-B14F-4D97-AF65-F5344CB8AC3E}">
        <p14:creationId xmlns:p14="http://schemas.microsoft.com/office/powerpoint/2010/main" val="411139179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Numbered lis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FB30524-C680-401C-BFC1-D633D7036D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B6E419-2F34-4B90-A5D3-AF6BBBEA5788}"/>
              </a:ext>
            </a:extLst>
          </p:cNvPr>
          <p:cNvSpPr>
            <a:spLocks noGrp="1"/>
          </p:cNvSpPr>
          <p:nvPr>
            <p:ph idx="1" hasCustomPrompt="1"/>
          </p:nvPr>
        </p:nvSpPr>
        <p:spPr>
          <a:xfrm>
            <a:off x="465138" y="1463039"/>
            <a:ext cx="11458194" cy="5082224"/>
          </a:xfrm>
          <a:prstGeom prst="rect">
            <a:avLst/>
          </a:prstGeom>
        </p:spPr>
        <p:txBody>
          <a:bodyPr lIns="0">
            <a:noAutofit/>
          </a:bodyPr>
          <a:lstStyle>
            <a:lvl1pPr marL="344488" indent="-344488">
              <a:spcBef>
                <a:spcPts val="600"/>
              </a:spcBef>
              <a:spcAft>
                <a:spcPts val="0"/>
              </a:spcAft>
              <a:buSzPct val="100000"/>
              <a:buFont typeface="+mj-lt"/>
              <a:buAutoNum type="arabicPeriod"/>
              <a:defRPr sz="2000" b="0">
                <a:latin typeface="+mn-lt"/>
              </a:defRPr>
            </a:lvl1pPr>
            <a:lvl2pPr marL="625475" indent="-280988">
              <a:spcBef>
                <a:spcPts val="600"/>
              </a:spcBef>
              <a:spcAft>
                <a:spcPts val="0"/>
              </a:spcAft>
              <a:buFont typeface="Arial" panose="020B0604020202020204" pitchFamily="34" charset="0"/>
              <a:buChar char="•"/>
              <a:defRPr sz="2000" b="0">
                <a:latin typeface="+mn-lt"/>
              </a:defRPr>
            </a:lvl2pPr>
            <a:lvl3pPr marL="850392" indent="-283464">
              <a:spcBef>
                <a:spcPts val="600"/>
              </a:spcBef>
              <a:spcAft>
                <a:spcPts val="0"/>
              </a:spcAft>
              <a:buFont typeface="+mj-lt"/>
              <a:buAutoNum type="alphaLcParenR"/>
              <a:tabLst/>
              <a:defRPr sz="2000" b="0">
                <a:solidFill>
                  <a:schemeClr val="tx1"/>
                </a:solidFill>
                <a:latin typeface="+mn-lt"/>
              </a:defRPr>
            </a:lvl3pPr>
            <a:lvl4pPr marL="1204913" indent="-282575">
              <a:spcBef>
                <a:spcPts val="600"/>
              </a:spcBef>
              <a:spcAft>
                <a:spcPts val="0"/>
              </a:spcAft>
              <a:buFont typeface="+mj-lt"/>
              <a:buAutoNum type="romanLcPeriod"/>
              <a:defRPr sz="2000" b="0">
                <a:latin typeface="+mn-lt"/>
              </a:defRPr>
            </a:lvl4pPr>
            <a:lvl5pPr marL="1538288" indent="-282575">
              <a:spcBef>
                <a:spcPts val="600"/>
              </a:spcBef>
              <a:spcAft>
                <a:spcPts val="600"/>
              </a:spcAft>
              <a:buFont typeface="Arial" panose="020B0604020202020204" pitchFamily="34" charset="0"/>
              <a:buChar char="•"/>
              <a:defRPr sz="2000" b="0">
                <a:latin typeface="+mn-lt"/>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2326146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92A0FD4-3BB4-448E-830D-BD6A75E8F35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13393956"/>
      </p:ext>
    </p:extLst>
  </p:cSld>
  <p:clrMapOvr>
    <a:masterClrMapping/>
  </p:clrMapOvr>
  <p:transition>
    <p:fade/>
  </p:transition>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4385200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evice-1">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4E2DC05-50FE-42A0-BF80-CFD247C0FE6C}"/>
              </a:ext>
            </a:extLst>
          </p:cNvPr>
          <p:cNvSpPr>
            <a:spLocks noGrp="1"/>
          </p:cNvSpPr>
          <p:nvPr>
            <p:ph type="title"/>
          </p:nvPr>
        </p:nvSpPr>
        <p:spPr/>
        <p:txBody>
          <a:bodyPr/>
          <a:lstStyle/>
          <a:p>
            <a:r>
              <a:rPr lang="en-US"/>
              <a:t>Click to edit Master title style</a:t>
            </a:r>
          </a:p>
        </p:txBody>
      </p:sp>
      <p:pic>
        <p:nvPicPr>
          <p:cNvPr id="11" name="Picture 10">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4533900" y="426474"/>
            <a:ext cx="7902575" cy="6568052"/>
          </a:xfrm>
          <a:prstGeom prst="rect">
            <a:avLst/>
          </a:prstGeom>
        </p:spPr>
      </p:pic>
      <p:sp>
        <p:nvSpPr>
          <p:cNvPr id="4" name="Text Placeholder 3"/>
          <p:cNvSpPr>
            <a:spLocks noGrp="1"/>
          </p:cNvSpPr>
          <p:nvPr>
            <p:ph type="body" sz="quarter" idx="10" hasCustomPrompt="1"/>
          </p:nvPr>
        </p:nvSpPr>
        <p:spPr>
          <a:xfrm>
            <a:off x="465138" y="1961079"/>
            <a:ext cx="4853623" cy="615553"/>
          </a:xfrm>
          <a:prstGeom prst="rect">
            <a:avLst/>
          </a:prstGeom>
        </p:spPr>
        <p:txBody>
          <a:bodyPr wrap="square" lIns="0" tIns="0" rIns="0" bIns="0">
            <a:spAutoFit/>
          </a:bodyPr>
          <a:lstStyle>
            <a:lvl1pPr marL="0" indent="0">
              <a:lnSpc>
                <a:spcPts val="2400"/>
              </a:lnSpc>
              <a:buNone/>
              <a:defRPr sz="2000" b="0" i="0">
                <a:solidFill>
                  <a:srgbClr val="000000"/>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Large 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3479645"/>
          </a:xfrm>
          <a:prstGeom prst="rect">
            <a:avLst/>
          </a:prstGeom>
        </p:spPr>
        <p:txBody>
          <a:bodyPr lIns="0" tIns="0" rIns="0" bIns="0"/>
          <a:lstStyle>
            <a:lvl1pPr marL="285750" marR="0" indent="-285750" algn="l" defTabSz="932742" rtl="0" eaLnBrk="1" fontAlgn="auto" latinLnBrk="0" hangingPunct="1">
              <a:lnSpc>
                <a:spcPts val="1800"/>
              </a:lnSpc>
              <a:spcBef>
                <a:spcPts val="800"/>
              </a:spcBef>
              <a:spcAft>
                <a:spcPts val="0"/>
              </a:spcAft>
              <a:buClrTx/>
              <a:buSzPct val="100000"/>
              <a:buFont typeface="Wingdings" panose="05000000000000000000" pitchFamily="2" charset="2"/>
              <a:buChar char="§"/>
              <a:tabLst/>
              <a:defRPr sz="16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marL="285750" marR="0" lvl="0" indent="-285750" algn="l" defTabSz="932742" rtl="0" eaLnBrk="1" fontAlgn="auto" latinLnBrk="0" hangingPunct="1">
              <a:lnSpc>
                <a:spcPts val="1800"/>
              </a:lnSpc>
              <a:spcBef>
                <a:spcPts val="800"/>
              </a:spcBef>
              <a:spcAft>
                <a:spcPts val="0"/>
              </a:spcAft>
              <a:buClrTx/>
              <a:buSzPct val="100000"/>
              <a:buFont typeface="Wingdings" panose="05000000000000000000" pitchFamily="2" charset="2"/>
              <a:buChar char="§"/>
              <a:tabLst/>
              <a:defRPr/>
            </a:pP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p:txBody>
      </p:sp>
      <p:pic>
        <p:nvPicPr>
          <p:cNvPr id="10" name="Picture 9">
            <a:extLst>
              <a:ext uri="{FF2B5EF4-FFF2-40B4-BE49-F238E27FC236}">
                <a16:creationId xmlns:a16="http://schemas.microsoft.com/office/drawing/2014/main" id="{7BFF3ED5-1EFC-4662-9FC4-2BE44CD0A003}"/>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4533900" y="426474"/>
            <a:ext cx="7902575" cy="6568052"/>
          </a:xfrm>
          <a:prstGeom prst="rect">
            <a:avLst/>
          </a:prstGeom>
        </p:spPr>
      </p:pic>
      <p:sp>
        <p:nvSpPr>
          <p:cNvPr id="13" name="Picture Placeholder 2">
            <a:extLst>
              <a:ext uri="{FF2B5EF4-FFF2-40B4-BE49-F238E27FC236}">
                <a16:creationId xmlns:a16="http://schemas.microsoft.com/office/drawing/2014/main" id="{6CEE176E-C87C-42FB-A110-8291708E692E}"/>
              </a:ext>
            </a:extLst>
          </p:cNvPr>
          <p:cNvSpPr>
            <a:spLocks noGrp="1"/>
          </p:cNvSpPr>
          <p:nvPr>
            <p:ph type="pic" sz="quarter" idx="13"/>
          </p:nvPr>
        </p:nvSpPr>
        <p:spPr>
          <a:xfrm>
            <a:off x="6485449" y="1575303"/>
            <a:ext cx="5951026" cy="4418091"/>
          </a:xfrm>
        </p:spPr>
        <p:txBody>
          <a:bodyPr/>
          <a:lstStyle/>
          <a:p>
            <a:r>
              <a:rPr lang="en-US" dirty="0"/>
              <a:t>Click icon to add picture</a:t>
            </a:r>
          </a:p>
        </p:txBody>
      </p:sp>
      <p:pic>
        <p:nvPicPr>
          <p:cNvPr id="8" name="Picture 7">
            <a:extLst>
              <a:ext uri="{FF2B5EF4-FFF2-40B4-BE49-F238E27FC236}">
                <a16:creationId xmlns:a16="http://schemas.microsoft.com/office/drawing/2014/main" id="{757FCBCA-644B-4D9F-B563-73B84EA12776}"/>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4533900" y="426474"/>
            <a:ext cx="7902575" cy="6568052"/>
          </a:xfrm>
          <a:prstGeom prst="rect">
            <a:avLst/>
          </a:prstGeom>
        </p:spPr>
      </p:pic>
      <p:pic>
        <p:nvPicPr>
          <p:cNvPr id="9" name="Picture 8">
            <a:extLst>
              <a:ext uri="{FF2B5EF4-FFF2-40B4-BE49-F238E27FC236}">
                <a16:creationId xmlns:a16="http://schemas.microsoft.com/office/drawing/2014/main" id="{7D8676DE-CF22-4520-B569-07796045F3D8}"/>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533900" y="426474"/>
            <a:ext cx="7902575" cy="6568052"/>
          </a:xfrm>
          <a:prstGeom prst="rect">
            <a:avLst/>
          </a:prstGeom>
        </p:spPr>
      </p:pic>
    </p:spTree>
    <p:extLst>
      <p:ext uri="{BB962C8B-B14F-4D97-AF65-F5344CB8AC3E}">
        <p14:creationId xmlns:p14="http://schemas.microsoft.com/office/powerpoint/2010/main" val="100403711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evice-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206045-E4F4-45B2-97AD-117C2A487136}"/>
              </a:ext>
            </a:extLst>
          </p:cNvPr>
          <p:cNvSpPr>
            <a:spLocks noGrp="1"/>
          </p:cNvSpPr>
          <p:nvPr>
            <p:ph type="title"/>
          </p:nvPr>
        </p:nvSpPr>
        <p:spPr/>
        <p:txBody>
          <a:bodyPr/>
          <a:lstStyle/>
          <a:p>
            <a:r>
              <a:rPr lang="en-US"/>
              <a:t>Click to edit Master title style</a:t>
            </a:r>
            <a:endParaRPr lang="en-US" dirty="0"/>
          </a:p>
        </p:txBody>
      </p:sp>
      <p:pic>
        <p:nvPicPr>
          <p:cNvPr id="10" name="Picture 9">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391953" y="496641"/>
            <a:ext cx="11087895" cy="6497884"/>
          </a:xfrm>
          <a:prstGeom prst="rect">
            <a:avLst/>
          </a:prstGeom>
        </p:spPr>
      </p:pic>
      <p:sp>
        <p:nvSpPr>
          <p:cNvPr id="4" name="Picture Placeholder 3">
            <a:extLst>
              <a:ext uri="{FF2B5EF4-FFF2-40B4-BE49-F238E27FC236}">
                <a16:creationId xmlns:a16="http://schemas.microsoft.com/office/drawing/2014/main" id="{A3F5ADCC-1FD4-471C-A98A-48A6B1ABFEB3}"/>
              </a:ext>
            </a:extLst>
          </p:cNvPr>
          <p:cNvSpPr>
            <a:spLocks noGrp="1"/>
          </p:cNvSpPr>
          <p:nvPr>
            <p:ph type="pic" sz="quarter" idx="13"/>
          </p:nvPr>
        </p:nvSpPr>
        <p:spPr>
          <a:xfrm>
            <a:off x="2344848" y="1629625"/>
            <a:ext cx="7831247" cy="4427143"/>
          </a:xfrm>
        </p:spPr>
        <p:txBody>
          <a:bodyPr/>
          <a:lstStyle/>
          <a:p>
            <a:r>
              <a:rPr lang="en-US" dirty="0"/>
              <a:t>Click icon to add picture</a:t>
            </a:r>
          </a:p>
        </p:txBody>
      </p:sp>
    </p:spTree>
    <p:extLst>
      <p:ext uri="{BB962C8B-B14F-4D97-AF65-F5344CB8AC3E}">
        <p14:creationId xmlns:p14="http://schemas.microsoft.com/office/powerpoint/2010/main" val="336443303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9A9392-0291-4635-BCC5-4AA7A00B1B59}"/>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65138" y="1727200"/>
            <a:ext cx="11533187" cy="4634545"/>
          </a:xfrm>
          <a:prstGeom prst="rect">
            <a:avLst/>
          </a:prstGeom>
        </p:spPr>
        <p:txBody>
          <a:bodyPr anchor="ctr" anchorCtr="0"/>
          <a:lstStyle>
            <a:lvl1pPr algn="ctr">
              <a:defRPr/>
            </a:lvl1pPr>
          </a:lstStyle>
          <a:p>
            <a:r>
              <a:rPr lang="en-US" dirty="0"/>
              <a:t>Click icon to add table</a:t>
            </a:r>
          </a:p>
        </p:txBody>
      </p:sp>
    </p:spTree>
    <p:extLst>
      <p:ext uri="{BB962C8B-B14F-4D97-AF65-F5344CB8AC3E}">
        <p14:creationId xmlns:p14="http://schemas.microsoft.com/office/powerpoint/2010/main" val="328823646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de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9D0251-787E-4A07-8CDF-B4E2A40DD838}"/>
              </a:ext>
            </a:extLst>
          </p:cNvPr>
          <p:cNvSpPr>
            <a:spLocks noGrp="1"/>
          </p:cNvSpPr>
          <p:nvPr>
            <p:ph type="title"/>
          </p:nvPr>
        </p:nvSpPr>
        <p:spPr/>
        <p:txBody>
          <a:bodyPr/>
          <a:lstStyle/>
          <a:p>
            <a:r>
              <a:rPr lang="en-US"/>
              <a:t>Click to edit Master title style</a:t>
            </a:r>
          </a:p>
        </p:txBody>
      </p:sp>
      <p:sp>
        <p:nvSpPr>
          <p:cNvPr id="7" name="Text Placeholder 3">
            <a:extLst>
              <a:ext uri="{FF2B5EF4-FFF2-40B4-BE49-F238E27FC236}">
                <a16:creationId xmlns:a16="http://schemas.microsoft.com/office/drawing/2014/main" id="{FEE1E43F-C091-614B-AA20-F39D0AACAA1C}"/>
              </a:ext>
            </a:extLst>
          </p:cNvPr>
          <p:cNvSpPr>
            <a:spLocks noGrp="1"/>
          </p:cNvSpPr>
          <p:nvPr>
            <p:ph type="body" sz="quarter" idx="10" hasCustomPrompt="1"/>
          </p:nvPr>
        </p:nvSpPr>
        <p:spPr>
          <a:xfrm>
            <a:off x="465138" y="1465943"/>
            <a:ext cx="11533187" cy="5239657"/>
          </a:xfrm>
          <a:prstGeom prst="rect">
            <a:avLst/>
          </a:prstGeom>
        </p:spPr>
        <p:txBody>
          <a:bodyPr wrap="square" lIns="0" tIns="0" rIns="0" bIns="0">
            <a:noAutofit/>
          </a:bodyPr>
          <a:lstStyle>
            <a:lvl1pPr marL="0" marR="0" indent="0" algn="l" defTabSz="932742" rtl="0" eaLnBrk="1" fontAlgn="auto" latinLnBrk="0" hangingPunct="1">
              <a:lnSpc>
                <a:spcPts val="2400"/>
              </a:lnSpc>
              <a:spcBef>
                <a:spcPts val="0"/>
              </a:spcBef>
              <a:spcAft>
                <a:spcPts val="0"/>
              </a:spcAft>
              <a:buClrTx/>
              <a:buSzPct val="90000"/>
              <a:buFont typeface="Arial" panose="020B0604020202020204" pitchFamily="34" charset="0"/>
              <a:buNone/>
              <a:tabLst/>
              <a:defRPr lang="en-US" sz="2000" kern="1200" spc="0" baseline="0" dirty="0">
                <a:solidFill>
                  <a:srgbClr val="000000"/>
                </a:solidFill>
                <a:latin typeface="Consolas" panose="020B0609020204030204" pitchFamily="49" charset="0"/>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dirty="0"/>
              <a:t>Use Consolas 20 for software code</a:t>
            </a:r>
          </a:p>
        </p:txBody>
      </p:sp>
    </p:spTree>
    <p:extLst>
      <p:ext uri="{BB962C8B-B14F-4D97-AF65-F5344CB8AC3E}">
        <p14:creationId xmlns:p14="http://schemas.microsoft.com/office/powerpoint/2010/main" val="391575521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hank you">
    <p:bg>
      <p:bgPr>
        <a:solidFill>
          <a:srgbClr val="000000"/>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63277" y="1882011"/>
            <a:ext cx="9144000" cy="585216"/>
          </a:xfrm>
          <a:prstGeom prst="rect">
            <a:avLst/>
          </a:prstGeom>
          <a:noFill/>
        </p:spPr>
        <p:txBody>
          <a:bodyPr vert="horz" wrap="square" lIns="0" tIns="0" rIns="0" bIns="0" rtlCol="0" anchor="t" anchorCtr="0">
            <a:noAutofit/>
          </a:bodyPr>
          <a:lstStyle>
            <a:lvl1pPr>
              <a:defRPr kumimoji="0" lang="en-US" sz="3200" i="0" u="none" strike="noStrike" normalizeH="0" dirty="0">
                <a:solidFill>
                  <a:srgbClr val="FFFFFF"/>
                </a:solidFill>
                <a:uLnTx/>
                <a:uFillTx/>
              </a:defRPr>
            </a:lvl1pPr>
          </a:lstStyle>
          <a:p>
            <a:pPr lvl="0">
              <a:lnSpc>
                <a:spcPct val="100000"/>
              </a:lnSpc>
              <a:spcAft>
                <a:spcPts val="1300"/>
              </a:spcAft>
            </a:pPr>
            <a:r>
              <a:rPr kumimoji="0" lang="en-US" sz="3200" b="0" i="0" u="none" strike="noStrike" kern="1200" cap="none" spc="-50" normalizeH="0" baseline="0" noProof="0" dirty="0">
                <a:ln w="3175">
                  <a:noFill/>
                </a:ln>
                <a:solidFill>
                  <a:srgbClr val="FFFFFF"/>
                </a:solidFill>
                <a:effectLst/>
                <a:uLnTx/>
                <a:uFillTx/>
                <a:latin typeface="+mj-lt"/>
                <a:ea typeface="+mn-ea"/>
                <a:cs typeface="Segoe UI" pitchFamily="34" charset="0"/>
              </a:rPr>
              <a:t>Thank you.</a:t>
            </a:r>
            <a:endParaRPr lang="en-US" dirty="0"/>
          </a:p>
        </p:txBody>
      </p:sp>
      <p:sp>
        <p:nvSpPr>
          <p:cNvPr id="5" name="Text Box 3">
            <a:extLst>
              <a:ext uri="{FF2B5EF4-FFF2-40B4-BE49-F238E27FC236}">
                <a16:creationId xmlns:a16="http://schemas.microsoft.com/office/drawing/2014/main" id="{0AFD6FAE-B215-4CF5-A1C7-AE7803BB4E41}"/>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7" name="Picture 6">
            <a:extLst>
              <a:ext uri="{FF2B5EF4-FFF2-40B4-BE49-F238E27FC236}">
                <a16:creationId xmlns:a16="http://schemas.microsoft.com/office/drawing/2014/main" id="{41346680-C740-4AFA-9082-C6A24DE57D1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901" y="0"/>
            <a:ext cx="2498114" cy="1119673"/>
          </a:xfrm>
          <a:prstGeom prst="rect">
            <a:avLst/>
          </a:prstGeom>
        </p:spPr>
      </p:pic>
      <p:sp>
        <p:nvSpPr>
          <p:cNvPr id="6" name="Text Box 3">
            <a:extLst>
              <a:ext uri="{FF2B5EF4-FFF2-40B4-BE49-F238E27FC236}">
                <a16:creationId xmlns:a16="http://schemas.microsoft.com/office/drawing/2014/main" id="{6F272A1D-6A44-44DD-9A5A-27331FF62636}"/>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8" name="Picture 7">
            <a:extLst>
              <a:ext uri="{FF2B5EF4-FFF2-40B4-BE49-F238E27FC236}">
                <a16:creationId xmlns:a16="http://schemas.microsoft.com/office/drawing/2014/main" id="{02CD6277-1240-4E92-8266-7ACDA180A7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901" y="0"/>
            <a:ext cx="2498114" cy="1119673"/>
          </a:xfrm>
          <a:prstGeom prst="rect">
            <a:avLst/>
          </a:prstGeom>
        </p:spPr>
      </p:pic>
      <p:sp>
        <p:nvSpPr>
          <p:cNvPr id="10" name="Text Box 3">
            <a:extLst>
              <a:ext uri="{FF2B5EF4-FFF2-40B4-BE49-F238E27FC236}">
                <a16:creationId xmlns:a16="http://schemas.microsoft.com/office/drawing/2014/main" id="{0040EABB-2FDA-46F4-ACCF-D52384DF3CD9}"/>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11" name="Picture 10">
            <a:extLst>
              <a:ext uri="{FF2B5EF4-FFF2-40B4-BE49-F238E27FC236}">
                <a16:creationId xmlns:a16="http://schemas.microsoft.com/office/drawing/2014/main" id="{01A91779-E943-4D11-9C3F-05845B3C473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901" y="0"/>
            <a:ext cx="2498114" cy="1119673"/>
          </a:xfrm>
          <a:prstGeom prst="rect">
            <a:avLst/>
          </a:prstGeom>
        </p:spPr>
      </p:pic>
      <p:sp>
        <p:nvSpPr>
          <p:cNvPr id="12" name="Text Box 3">
            <a:extLst>
              <a:ext uri="{FF2B5EF4-FFF2-40B4-BE49-F238E27FC236}">
                <a16:creationId xmlns:a16="http://schemas.microsoft.com/office/drawing/2014/main" id="{9AEE4860-AD73-4C7D-A755-ED7432518F32}"/>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13" name="Picture 12">
            <a:extLst>
              <a:ext uri="{FF2B5EF4-FFF2-40B4-BE49-F238E27FC236}">
                <a16:creationId xmlns:a16="http://schemas.microsoft.com/office/drawing/2014/main" id="{481E64BA-06B8-4475-8F96-96E0C48D953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901" y="0"/>
            <a:ext cx="2498114" cy="1119673"/>
          </a:xfrm>
          <a:prstGeom prst="rect">
            <a:avLst/>
          </a:prstGeom>
        </p:spPr>
      </p:pic>
    </p:spTree>
    <p:extLst>
      <p:ext uri="{BB962C8B-B14F-4D97-AF65-F5344CB8AC3E}">
        <p14:creationId xmlns:p14="http://schemas.microsoft.com/office/powerpoint/2010/main" val="12873752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ection-2">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89382203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Azure-012">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D45B90F-ED15-44D3-96B2-5A10DBE549C7}"/>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012 course title</a:t>
            </a:r>
          </a:p>
        </p:txBody>
      </p:sp>
      <p:pic>
        <p:nvPicPr>
          <p:cNvPr id="5" name="Picture 4">
            <a:extLst>
              <a:ext uri="{FF2B5EF4-FFF2-40B4-BE49-F238E27FC236}">
                <a16:creationId xmlns:a16="http://schemas.microsoft.com/office/drawing/2014/main" id="{B0419340-DB0C-B34E-84FE-2AA1A19A58C9}"/>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5074" y="0"/>
            <a:ext cx="6093577" cy="6994525"/>
          </a:xfrm>
          <a:prstGeom prst="rect">
            <a:avLst/>
          </a:prstGeom>
        </p:spPr>
      </p:pic>
      <p:sp>
        <p:nvSpPr>
          <p:cNvPr id="6" name="Text Box 3">
            <a:extLst>
              <a:ext uri="{FF2B5EF4-FFF2-40B4-BE49-F238E27FC236}">
                <a16:creationId xmlns:a16="http://schemas.microsoft.com/office/drawing/2014/main" id="{7655F3DD-5E48-45CA-8835-7C62F6A54A7B}"/>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7" name="Picture 6">
            <a:extLst>
              <a:ext uri="{FF2B5EF4-FFF2-40B4-BE49-F238E27FC236}">
                <a16:creationId xmlns:a16="http://schemas.microsoft.com/office/drawing/2014/main" id="{829B3EE3-78C9-42D1-8CA3-0D7AA40D20A8}"/>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5074" y="0"/>
            <a:ext cx="6093577" cy="6994525"/>
          </a:xfrm>
          <a:prstGeom prst="rect">
            <a:avLst/>
          </a:prstGeom>
        </p:spPr>
      </p:pic>
      <p:sp>
        <p:nvSpPr>
          <p:cNvPr id="8" name="Text Box 3">
            <a:extLst>
              <a:ext uri="{FF2B5EF4-FFF2-40B4-BE49-F238E27FC236}">
                <a16:creationId xmlns:a16="http://schemas.microsoft.com/office/drawing/2014/main" id="{D5C9C0CA-5412-444C-AB27-254242F36789}"/>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10" name="Picture 9">
            <a:extLst>
              <a:ext uri="{FF2B5EF4-FFF2-40B4-BE49-F238E27FC236}">
                <a16:creationId xmlns:a16="http://schemas.microsoft.com/office/drawing/2014/main" id="{B4F44138-DA16-438A-A9CC-A0DA568A578A}"/>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5074" y="0"/>
            <a:ext cx="6093577" cy="6994525"/>
          </a:xfrm>
          <a:prstGeom prst="rect">
            <a:avLst/>
          </a:prstGeom>
        </p:spPr>
      </p:pic>
      <p:sp>
        <p:nvSpPr>
          <p:cNvPr id="11" name="Text Box 3">
            <a:extLst>
              <a:ext uri="{FF2B5EF4-FFF2-40B4-BE49-F238E27FC236}">
                <a16:creationId xmlns:a16="http://schemas.microsoft.com/office/drawing/2014/main" id="{F95D034C-1400-44EE-9EE8-916E4B937225}"/>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12" name="Picture 11">
            <a:extLst>
              <a:ext uri="{FF2B5EF4-FFF2-40B4-BE49-F238E27FC236}">
                <a16:creationId xmlns:a16="http://schemas.microsoft.com/office/drawing/2014/main" id="{31087E75-CE0A-44D2-88D7-501C474506D0}"/>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901" y="0"/>
            <a:ext cx="2833511" cy="1270000"/>
          </a:xfrm>
          <a:prstGeom prst="rect">
            <a:avLst/>
          </a:prstGeom>
        </p:spPr>
      </p:pic>
      <p:pic>
        <p:nvPicPr>
          <p:cNvPr id="13" name="Picture 12">
            <a:extLst>
              <a:ext uri="{FF2B5EF4-FFF2-40B4-BE49-F238E27FC236}">
                <a16:creationId xmlns:a16="http://schemas.microsoft.com/office/drawing/2014/main" id="{F0436F2F-8073-42D9-8476-6182D40216B6}"/>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975074" y="0"/>
            <a:ext cx="6093577" cy="6994525"/>
          </a:xfrm>
          <a:prstGeom prst="rect">
            <a:avLst/>
          </a:prstGeom>
        </p:spPr>
      </p:pic>
      <p:sp>
        <p:nvSpPr>
          <p:cNvPr id="14" name="Text Box 3">
            <a:extLst>
              <a:ext uri="{FF2B5EF4-FFF2-40B4-BE49-F238E27FC236}">
                <a16:creationId xmlns:a16="http://schemas.microsoft.com/office/drawing/2014/main" id="{EDF3A509-A6D2-464E-93B2-B7FE5F7C6615}"/>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15" name="Picture 14">
            <a:extLst>
              <a:ext uri="{FF2B5EF4-FFF2-40B4-BE49-F238E27FC236}">
                <a16:creationId xmlns:a16="http://schemas.microsoft.com/office/drawing/2014/main" id="{D9F65C13-9517-46D7-B172-E7B0C864FF0B}"/>
              </a:ext>
              <a:ext uri="{C183D7F6-B498-43B3-948B-1728B52AA6E4}">
                <adec:decorative xmlns:adec="http://schemas.microsoft.com/office/drawing/2017/decorative" val="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8901" y="0"/>
            <a:ext cx="2833511" cy="1270000"/>
          </a:xfrm>
          <a:prstGeom prst="rect">
            <a:avLst/>
          </a:prstGeom>
        </p:spPr>
      </p:pic>
    </p:spTree>
    <p:extLst>
      <p:ext uri="{BB962C8B-B14F-4D97-AF65-F5344CB8AC3E}">
        <p14:creationId xmlns:p14="http://schemas.microsoft.com/office/powerpoint/2010/main" val="405933362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Azure-01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013 course title</a:t>
            </a:r>
          </a:p>
        </p:txBody>
      </p:sp>
      <p:pic>
        <p:nvPicPr>
          <p:cNvPr id="7" name="Picture 6">
            <a:extLst>
              <a:ext uri="{FF2B5EF4-FFF2-40B4-BE49-F238E27FC236}">
                <a16:creationId xmlns:a16="http://schemas.microsoft.com/office/drawing/2014/main" id="{F64BDF03-4137-9B4F-811A-B300BDF9B2A4}"/>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2523" y="210208"/>
            <a:ext cx="5695363" cy="6537434"/>
          </a:xfrm>
          <a:prstGeom prst="rect">
            <a:avLst/>
          </a:prstGeom>
        </p:spPr>
      </p:pic>
      <p:sp>
        <p:nvSpPr>
          <p:cNvPr id="8" name="Text Box 3">
            <a:extLst>
              <a:ext uri="{FF2B5EF4-FFF2-40B4-BE49-F238E27FC236}">
                <a16:creationId xmlns:a16="http://schemas.microsoft.com/office/drawing/2014/main" id="{9C627131-3DE4-4E24-A152-EED0E982ECF7}"/>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6" name="Picture 5">
            <a:extLst>
              <a:ext uri="{FF2B5EF4-FFF2-40B4-BE49-F238E27FC236}">
                <a16:creationId xmlns:a16="http://schemas.microsoft.com/office/drawing/2014/main" id="{25024789-0E06-4268-80E3-1F4193E7B221}"/>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2523" y="210208"/>
            <a:ext cx="5695363" cy="6537434"/>
          </a:xfrm>
          <a:prstGeom prst="rect">
            <a:avLst/>
          </a:prstGeom>
        </p:spPr>
      </p:pic>
      <p:sp>
        <p:nvSpPr>
          <p:cNvPr id="9" name="Text Box 3">
            <a:extLst>
              <a:ext uri="{FF2B5EF4-FFF2-40B4-BE49-F238E27FC236}">
                <a16:creationId xmlns:a16="http://schemas.microsoft.com/office/drawing/2014/main" id="{D28E39E6-E8C2-4D29-B5D2-11F4425F3A41}"/>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10" name="Picture 9">
            <a:extLst>
              <a:ext uri="{FF2B5EF4-FFF2-40B4-BE49-F238E27FC236}">
                <a16:creationId xmlns:a16="http://schemas.microsoft.com/office/drawing/2014/main" id="{283D2415-483E-422D-8548-17BD5E31F116}"/>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2523" y="210208"/>
            <a:ext cx="5695363" cy="6537434"/>
          </a:xfrm>
          <a:prstGeom prst="rect">
            <a:avLst/>
          </a:prstGeom>
        </p:spPr>
      </p:pic>
      <p:sp>
        <p:nvSpPr>
          <p:cNvPr id="11" name="Text Box 3">
            <a:extLst>
              <a:ext uri="{FF2B5EF4-FFF2-40B4-BE49-F238E27FC236}">
                <a16:creationId xmlns:a16="http://schemas.microsoft.com/office/drawing/2014/main" id="{10929304-BB7F-4DC1-BFCC-35A12EDFA723}"/>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12" name="Picture 11">
            <a:extLst>
              <a:ext uri="{FF2B5EF4-FFF2-40B4-BE49-F238E27FC236}">
                <a16:creationId xmlns:a16="http://schemas.microsoft.com/office/drawing/2014/main" id="{1D546C01-505C-41AE-BD5E-D0BF4FF4E132}"/>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901" y="0"/>
            <a:ext cx="2833511" cy="1270000"/>
          </a:xfrm>
          <a:prstGeom prst="rect">
            <a:avLst/>
          </a:prstGeom>
        </p:spPr>
      </p:pic>
      <p:pic>
        <p:nvPicPr>
          <p:cNvPr id="13" name="Picture 12">
            <a:extLst>
              <a:ext uri="{FF2B5EF4-FFF2-40B4-BE49-F238E27FC236}">
                <a16:creationId xmlns:a16="http://schemas.microsoft.com/office/drawing/2014/main" id="{AD9DB2C8-48E5-4B2B-B700-B6D84DB454A0}"/>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12523" y="210208"/>
            <a:ext cx="5695363" cy="6537434"/>
          </a:xfrm>
          <a:prstGeom prst="rect">
            <a:avLst/>
          </a:prstGeom>
        </p:spPr>
      </p:pic>
      <p:sp>
        <p:nvSpPr>
          <p:cNvPr id="14" name="Text Box 3">
            <a:extLst>
              <a:ext uri="{FF2B5EF4-FFF2-40B4-BE49-F238E27FC236}">
                <a16:creationId xmlns:a16="http://schemas.microsoft.com/office/drawing/2014/main" id="{45A9CB4B-F45A-4A28-838A-DBBECF2173C8}"/>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15" name="Picture 14">
            <a:extLst>
              <a:ext uri="{FF2B5EF4-FFF2-40B4-BE49-F238E27FC236}">
                <a16:creationId xmlns:a16="http://schemas.microsoft.com/office/drawing/2014/main" id="{07D0DEF6-62A1-46D5-B558-FEEE94DC18F0}"/>
              </a:ext>
              <a:ext uri="{C183D7F6-B498-43B3-948B-1728B52AA6E4}">
                <adec:decorative xmlns:adec="http://schemas.microsoft.com/office/drawing/2017/decorative" val="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8901" y="0"/>
            <a:ext cx="2833511" cy="1270000"/>
          </a:xfrm>
          <a:prstGeom prst="rect">
            <a:avLst/>
          </a:prstGeom>
        </p:spPr>
      </p:pic>
    </p:spTree>
    <p:extLst>
      <p:ext uri="{BB962C8B-B14F-4D97-AF65-F5344CB8AC3E}">
        <p14:creationId xmlns:p14="http://schemas.microsoft.com/office/powerpoint/2010/main" val="131019682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Demo or Lab-Windows Serv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C2AD-D26F-4F18-82B3-459DED4EB26B}"/>
              </a:ext>
            </a:extLst>
          </p:cNvPr>
          <p:cNvSpPr>
            <a:spLocks noGrp="1"/>
          </p:cNvSpPr>
          <p:nvPr>
            <p:ph type="ctrTitle"/>
          </p:nvPr>
        </p:nvSpPr>
        <p:spPr>
          <a:xfrm>
            <a:off x="438912" y="2587752"/>
            <a:ext cx="5541264" cy="1828800"/>
          </a:xfrm>
        </p:spPr>
        <p:txBody>
          <a:bodyPr bIns="182880" anchor="b"/>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676D2AF-9A5A-4CE5-ACFF-290248FF507A}"/>
              </a:ext>
            </a:extLst>
          </p:cNvPr>
          <p:cNvSpPr>
            <a:spLocks noGrp="1"/>
          </p:cNvSpPr>
          <p:nvPr>
            <p:ph type="subTitle" idx="1"/>
          </p:nvPr>
        </p:nvSpPr>
        <p:spPr>
          <a:xfrm>
            <a:off x="438912" y="4434840"/>
            <a:ext cx="5541264" cy="1688724"/>
          </a:xfrm>
        </p:spPr>
        <p:txBody>
          <a:bodyPr/>
          <a:lstStyle>
            <a:lvl1pPr marL="342900" indent="-342900" algn="l">
              <a:spcBef>
                <a:spcPts val="600"/>
              </a:spcBef>
              <a:spcAft>
                <a:spcPts val="0"/>
              </a:spcAft>
              <a:buFont typeface="Wingdings" panose="05000000000000000000" pitchFamily="2" charset="2"/>
              <a:buChar char="§"/>
              <a:defRPr sz="2000">
                <a:latin typeface="+mj-lt"/>
              </a:defRPr>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endParaRPr lang="en-US" dirty="0"/>
          </a:p>
        </p:txBody>
      </p:sp>
      <p:sp>
        <p:nvSpPr>
          <p:cNvPr id="5" name="Rectangle 4">
            <a:extLst>
              <a:ext uri="{FF2B5EF4-FFF2-40B4-BE49-F238E27FC236}">
                <a16:creationId xmlns:a16="http://schemas.microsoft.com/office/drawing/2014/main" id="{9FBA8485-8630-4D49-98D3-F9656DC9FAE3}"/>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6" name="Picture 5">
            <a:extLst>
              <a:ext uri="{FF2B5EF4-FFF2-40B4-BE49-F238E27FC236}">
                <a16:creationId xmlns:a16="http://schemas.microsoft.com/office/drawing/2014/main" id="{F022BC01-06A1-497E-84CC-83D1018581FE}"/>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218237" y="0"/>
            <a:ext cx="6218238" cy="6994525"/>
          </a:xfrm>
          <a:prstGeom prst="rect">
            <a:avLst/>
          </a:prstGeom>
        </p:spPr>
      </p:pic>
      <p:sp>
        <p:nvSpPr>
          <p:cNvPr id="9" name="Rectangle 8">
            <a:extLst>
              <a:ext uri="{FF2B5EF4-FFF2-40B4-BE49-F238E27FC236}">
                <a16:creationId xmlns:a16="http://schemas.microsoft.com/office/drawing/2014/main" id="{00519AF0-FB99-4915-A8B1-63B2646B0C27}"/>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0" name="Picture 9">
            <a:extLst>
              <a:ext uri="{FF2B5EF4-FFF2-40B4-BE49-F238E27FC236}">
                <a16:creationId xmlns:a16="http://schemas.microsoft.com/office/drawing/2014/main" id="{7D42FF6A-B330-40A5-83FC-5F6483762B09}"/>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218237" y="0"/>
            <a:ext cx="6218238" cy="6994525"/>
          </a:xfrm>
          <a:prstGeom prst="rect">
            <a:avLst/>
          </a:prstGeom>
        </p:spPr>
      </p:pic>
      <p:sp>
        <p:nvSpPr>
          <p:cNvPr id="12" name="Rectangle 11">
            <a:extLst>
              <a:ext uri="{FF2B5EF4-FFF2-40B4-BE49-F238E27FC236}">
                <a16:creationId xmlns:a16="http://schemas.microsoft.com/office/drawing/2014/main" id="{C81FE774-7C41-4E55-8102-696B1B313515}"/>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3" name="Picture 12">
            <a:extLst>
              <a:ext uri="{FF2B5EF4-FFF2-40B4-BE49-F238E27FC236}">
                <a16:creationId xmlns:a16="http://schemas.microsoft.com/office/drawing/2014/main" id="{C12641E5-4326-412C-BA17-E7DDF930119F}"/>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218237" y="0"/>
            <a:ext cx="6218238" cy="6994525"/>
          </a:xfrm>
          <a:prstGeom prst="rect">
            <a:avLst/>
          </a:prstGeom>
        </p:spPr>
      </p:pic>
      <p:sp>
        <p:nvSpPr>
          <p:cNvPr id="11" name="Rectangle 10">
            <a:extLst>
              <a:ext uri="{FF2B5EF4-FFF2-40B4-BE49-F238E27FC236}">
                <a16:creationId xmlns:a16="http://schemas.microsoft.com/office/drawing/2014/main" id="{C13AD4A0-3D59-430B-A8DA-183912EA0D70}"/>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4" name="Picture 13">
            <a:extLst>
              <a:ext uri="{FF2B5EF4-FFF2-40B4-BE49-F238E27FC236}">
                <a16:creationId xmlns:a16="http://schemas.microsoft.com/office/drawing/2014/main" id="{544A4C1E-66E3-454A-AF03-19C4304C4136}"/>
              </a:ext>
              <a:ext uri="{C183D7F6-B498-43B3-948B-1728B52AA6E4}">
                <adec:decorative xmlns:adec="http://schemas.microsoft.com/office/drawing/2017/decorative" val="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6218237" y="0"/>
            <a:ext cx="6218238" cy="6994525"/>
          </a:xfrm>
          <a:prstGeom prst="rect">
            <a:avLst/>
          </a:prstGeom>
        </p:spPr>
      </p:pic>
    </p:spTree>
    <p:extLst>
      <p:ext uri="{BB962C8B-B14F-4D97-AF65-F5344CB8AC3E}">
        <p14:creationId xmlns:p14="http://schemas.microsoft.com/office/powerpoint/2010/main" val="28990468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Demo or Lab-Windows Server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C2AD-D26F-4F18-82B3-459DED4EB26B}"/>
              </a:ext>
            </a:extLst>
          </p:cNvPr>
          <p:cNvSpPr>
            <a:spLocks noGrp="1"/>
          </p:cNvSpPr>
          <p:nvPr>
            <p:ph type="ctrTitle"/>
          </p:nvPr>
        </p:nvSpPr>
        <p:spPr>
          <a:xfrm>
            <a:off x="438912" y="2587752"/>
            <a:ext cx="5541264" cy="1828800"/>
          </a:xfrm>
        </p:spPr>
        <p:txBody>
          <a:bodyPr bIns="182880" anchor="b"/>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676D2AF-9A5A-4CE5-ACFF-290248FF507A}"/>
              </a:ext>
            </a:extLst>
          </p:cNvPr>
          <p:cNvSpPr>
            <a:spLocks noGrp="1"/>
          </p:cNvSpPr>
          <p:nvPr>
            <p:ph type="subTitle" idx="1"/>
          </p:nvPr>
        </p:nvSpPr>
        <p:spPr>
          <a:xfrm>
            <a:off x="438912" y="4434840"/>
            <a:ext cx="5541264" cy="1688724"/>
          </a:xfrm>
        </p:spPr>
        <p:txBody>
          <a:bodyPr/>
          <a:lstStyle>
            <a:lvl1pPr marL="342900" indent="-342900" algn="l">
              <a:spcBef>
                <a:spcPts val="600"/>
              </a:spcBef>
              <a:spcAft>
                <a:spcPts val="0"/>
              </a:spcAft>
              <a:buFont typeface="Wingdings" panose="05000000000000000000" pitchFamily="2" charset="2"/>
              <a:buChar char="§"/>
              <a:defRPr sz="2000">
                <a:latin typeface="+mj-lt"/>
              </a:defRPr>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13C211B0-A483-4A03-B703-2DA6302F2737}"/>
              </a:ext>
            </a:extLst>
          </p:cNvPr>
          <p:cNvGrpSpPr/>
          <p:nvPr/>
        </p:nvGrpSpPr>
        <p:grpSpPr>
          <a:xfrm>
            <a:off x="6202018" y="0"/>
            <a:ext cx="6234457" cy="6994525"/>
            <a:chOff x="6202018" y="0"/>
            <a:chExt cx="6234457" cy="6994525"/>
          </a:xfrm>
        </p:grpSpPr>
        <p:sp>
          <p:nvSpPr>
            <p:cNvPr id="8" name="Rectangle 7">
              <a:extLst>
                <a:ext uri="{FF2B5EF4-FFF2-40B4-BE49-F238E27FC236}">
                  <a16:creationId xmlns:a16="http://schemas.microsoft.com/office/drawing/2014/main" id="{54BCE02B-2C42-4420-903C-4103F95E16FC}"/>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9" name="Picture 8">
              <a:extLst>
                <a:ext uri="{FF2B5EF4-FFF2-40B4-BE49-F238E27FC236}">
                  <a16:creationId xmlns:a16="http://schemas.microsoft.com/office/drawing/2014/main" id="{BD0BC71A-71F9-4B8C-9964-C8D264EB35FE}"/>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202018" y="0"/>
              <a:ext cx="6180237" cy="6994525"/>
            </a:xfrm>
            <a:prstGeom prst="rect">
              <a:avLst/>
            </a:prstGeom>
          </p:spPr>
        </p:pic>
      </p:grpSp>
      <p:grpSp>
        <p:nvGrpSpPr>
          <p:cNvPr id="11" name="Group 10">
            <a:extLst>
              <a:ext uri="{FF2B5EF4-FFF2-40B4-BE49-F238E27FC236}">
                <a16:creationId xmlns:a16="http://schemas.microsoft.com/office/drawing/2014/main" id="{8061D971-6CA1-4D17-9138-3D7DEEBCD7C8}"/>
              </a:ext>
            </a:extLst>
          </p:cNvPr>
          <p:cNvGrpSpPr/>
          <p:nvPr/>
        </p:nvGrpSpPr>
        <p:grpSpPr>
          <a:xfrm>
            <a:off x="6202018" y="0"/>
            <a:ext cx="6234457" cy="6994525"/>
            <a:chOff x="6202018" y="0"/>
            <a:chExt cx="6234457" cy="6994525"/>
          </a:xfrm>
        </p:grpSpPr>
        <p:sp>
          <p:nvSpPr>
            <p:cNvPr id="12" name="Rectangle 11">
              <a:extLst>
                <a:ext uri="{FF2B5EF4-FFF2-40B4-BE49-F238E27FC236}">
                  <a16:creationId xmlns:a16="http://schemas.microsoft.com/office/drawing/2014/main" id="{C8BA1316-343B-4204-8706-A8315F7FEF09}"/>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3" name="Picture 12">
              <a:extLst>
                <a:ext uri="{FF2B5EF4-FFF2-40B4-BE49-F238E27FC236}">
                  <a16:creationId xmlns:a16="http://schemas.microsoft.com/office/drawing/2014/main" id="{B34DB460-86EA-4979-A3E0-0DEF5E8521E3}"/>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202018" y="0"/>
              <a:ext cx="6180237" cy="6994525"/>
            </a:xfrm>
            <a:prstGeom prst="rect">
              <a:avLst/>
            </a:prstGeom>
          </p:spPr>
        </p:pic>
      </p:grpSp>
      <p:grpSp>
        <p:nvGrpSpPr>
          <p:cNvPr id="15" name="Group 14">
            <a:extLst>
              <a:ext uri="{FF2B5EF4-FFF2-40B4-BE49-F238E27FC236}">
                <a16:creationId xmlns:a16="http://schemas.microsoft.com/office/drawing/2014/main" id="{1B920F20-182F-4749-8F40-CBF7A3B83474}"/>
              </a:ext>
            </a:extLst>
          </p:cNvPr>
          <p:cNvGrpSpPr/>
          <p:nvPr/>
        </p:nvGrpSpPr>
        <p:grpSpPr>
          <a:xfrm>
            <a:off x="6202018" y="0"/>
            <a:ext cx="6234457" cy="6994525"/>
            <a:chOff x="6202018" y="0"/>
            <a:chExt cx="6234457" cy="6994525"/>
          </a:xfrm>
        </p:grpSpPr>
        <p:sp>
          <p:nvSpPr>
            <p:cNvPr id="16" name="Rectangle 15">
              <a:extLst>
                <a:ext uri="{FF2B5EF4-FFF2-40B4-BE49-F238E27FC236}">
                  <a16:creationId xmlns:a16="http://schemas.microsoft.com/office/drawing/2014/main" id="{BF2E8C0E-235F-42E5-866B-BC025C578E62}"/>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7" name="Picture 16">
              <a:extLst>
                <a:ext uri="{FF2B5EF4-FFF2-40B4-BE49-F238E27FC236}">
                  <a16:creationId xmlns:a16="http://schemas.microsoft.com/office/drawing/2014/main" id="{4570B530-E9F0-460B-8F1D-26C01F29C606}"/>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202018" y="0"/>
              <a:ext cx="6180237" cy="6994525"/>
            </a:xfrm>
            <a:prstGeom prst="rect">
              <a:avLst/>
            </a:prstGeom>
          </p:spPr>
        </p:pic>
      </p:grpSp>
      <p:grpSp>
        <p:nvGrpSpPr>
          <p:cNvPr id="14" name="Group 13">
            <a:extLst>
              <a:ext uri="{FF2B5EF4-FFF2-40B4-BE49-F238E27FC236}">
                <a16:creationId xmlns:a16="http://schemas.microsoft.com/office/drawing/2014/main" id="{536027CB-97C3-4FE3-BC15-618A08228C66}"/>
              </a:ext>
            </a:extLst>
          </p:cNvPr>
          <p:cNvGrpSpPr/>
          <p:nvPr userDrawn="1"/>
        </p:nvGrpSpPr>
        <p:grpSpPr>
          <a:xfrm>
            <a:off x="6202018" y="0"/>
            <a:ext cx="6234457" cy="6994525"/>
            <a:chOff x="6202018" y="0"/>
            <a:chExt cx="6234457" cy="6994525"/>
          </a:xfrm>
        </p:grpSpPr>
        <p:sp>
          <p:nvSpPr>
            <p:cNvPr id="18" name="Rectangle 17">
              <a:extLst>
                <a:ext uri="{FF2B5EF4-FFF2-40B4-BE49-F238E27FC236}">
                  <a16:creationId xmlns:a16="http://schemas.microsoft.com/office/drawing/2014/main" id="{B11134C5-1C18-4DDF-8590-FAEA86BAB86F}"/>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9" name="Picture 18">
              <a:extLst>
                <a:ext uri="{FF2B5EF4-FFF2-40B4-BE49-F238E27FC236}">
                  <a16:creationId xmlns:a16="http://schemas.microsoft.com/office/drawing/2014/main" id="{949A76D2-DDF3-415E-9D28-9A58023C7CE5}"/>
                </a:ext>
                <a:ext uri="{C183D7F6-B498-43B3-948B-1728B52AA6E4}">
                  <adec:decorative xmlns:adec="http://schemas.microsoft.com/office/drawing/2017/decorative" val="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6202018" y="0"/>
              <a:ext cx="6180237" cy="6994525"/>
            </a:xfrm>
            <a:prstGeom prst="rect">
              <a:avLst/>
            </a:prstGeom>
          </p:spPr>
        </p:pic>
      </p:grpSp>
    </p:spTree>
    <p:extLst>
      <p:ext uri="{BB962C8B-B14F-4D97-AF65-F5344CB8AC3E}">
        <p14:creationId xmlns:p14="http://schemas.microsoft.com/office/powerpoint/2010/main" val="422569630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Demo or Lab-Az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C2AD-D26F-4F18-82B3-459DED4EB26B}"/>
              </a:ext>
            </a:extLst>
          </p:cNvPr>
          <p:cNvSpPr>
            <a:spLocks noGrp="1"/>
          </p:cNvSpPr>
          <p:nvPr>
            <p:ph type="ctrTitle" hasCustomPrompt="1"/>
          </p:nvPr>
        </p:nvSpPr>
        <p:spPr>
          <a:xfrm>
            <a:off x="438912" y="2587752"/>
            <a:ext cx="5541264" cy="1828800"/>
          </a:xfrm>
        </p:spPr>
        <p:txBody>
          <a:bodyPr bIns="182880" anchor="b"/>
          <a:lstStyle>
            <a:lvl1pPr algn="l">
              <a:defRPr sz="4800"/>
            </a:lvl1pPr>
          </a:lstStyle>
          <a:p>
            <a:r>
              <a:rPr lang="en-US" dirty="0"/>
              <a:t>Azure demo or lab title</a:t>
            </a:r>
          </a:p>
        </p:txBody>
      </p:sp>
      <p:sp>
        <p:nvSpPr>
          <p:cNvPr id="3" name="Subtitle 2">
            <a:extLst>
              <a:ext uri="{FF2B5EF4-FFF2-40B4-BE49-F238E27FC236}">
                <a16:creationId xmlns:a16="http://schemas.microsoft.com/office/drawing/2014/main" id="{D676D2AF-9A5A-4CE5-ACFF-290248FF507A}"/>
              </a:ext>
            </a:extLst>
          </p:cNvPr>
          <p:cNvSpPr>
            <a:spLocks noGrp="1"/>
          </p:cNvSpPr>
          <p:nvPr>
            <p:ph type="subTitle" idx="1"/>
          </p:nvPr>
        </p:nvSpPr>
        <p:spPr>
          <a:xfrm>
            <a:off x="438912" y="4434840"/>
            <a:ext cx="5541264" cy="1688724"/>
          </a:xfrm>
        </p:spPr>
        <p:txBody>
          <a:bodyPr/>
          <a:lstStyle>
            <a:lvl1pPr marL="342900" indent="-342900" algn="l">
              <a:spcBef>
                <a:spcPts val="600"/>
              </a:spcBef>
              <a:spcAft>
                <a:spcPts val="0"/>
              </a:spcAft>
              <a:buFont typeface="Wingdings" panose="05000000000000000000" pitchFamily="2" charset="2"/>
              <a:buChar char="§"/>
              <a:defRPr sz="2000">
                <a:latin typeface="+mj-lt"/>
              </a:defRPr>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endParaRPr lang="en-US" dirty="0"/>
          </a:p>
        </p:txBody>
      </p:sp>
      <p:sp>
        <p:nvSpPr>
          <p:cNvPr id="5" name="Rectangle 4">
            <a:extLst>
              <a:ext uri="{FF2B5EF4-FFF2-40B4-BE49-F238E27FC236}">
                <a16:creationId xmlns:a16="http://schemas.microsoft.com/office/drawing/2014/main" id="{58D54442-7DBE-4A95-B28B-39529FBF28FA}"/>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6" name="Picture 5">
            <a:extLst>
              <a:ext uri="{FF2B5EF4-FFF2-40B4-BE49-F238E27FC236}">
                <a16:creationId xmlns:a16="http://schemas.microsoft.com/office/drawing/2014/main" id="{D9670E92-63D0-4B20-BC8E-7273EB4C3504}"/>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234457" y="0"/>
            <a:ext cx="6202018" cy="6994525"/>
          </a:xfrm>
          <a:prstGeom prst="rect">
            <a:avLst/>
          </a:prstGeom>
        </p:spPr>
      </p:pic>
      <p:sp>
        <p:nvSpPr>
          <p:cNvPr id="9" name="Rectangle 8">
            <a:extLst>
              <a:ext uri="{FF2B5EF4-FFF2-40B4-BE49-F238E27FC236}">
                <a16:creationId xmlns:a16="http://schemas.microsoft.com/office/drawing/2014/main" id="{E647F024-1E26-49D0-A2E5-9F550FDD1E20}"/>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0" name="Picture 9">
            <a:extLst>
              <a:ext uri="{FF2B5EF4-FFF2-40B4-BE49-F238E27FC236}">
                <a16:creationId xmlns:a16="http://schemas.microsoft.com/office/drawing/2014/main" id="{D2103CE6-712D-49E9-AACB-AF205F846C7F}"/>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234457" y="0"/>
            <a:ext cx="6202018" cy="6994525"/>
          </a:xfrm>
          <a:prstGeom prst="rect">
            <a:avLst/>
          </a:prstGeom>
        </p:spPr>
      </p:pic>
      <p:sp>
        <p:nvSpPr>
          <p:cNvPr id="12" name="Rectangle 11">
            <a:extLst>
              <a:ext uri="{FF2B5EF4-FFF2-40B4-BE49-F238E27FC236}">
                <a16:creationId xmlns:a16="http://schemas.microsoft.com/office/drawing/2014/main" id="{135F7110-66A7-4036-AA57-0246F2BAE134}"/>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3" name="Picture 12">
            <a:extLst>
              <a:ext uri="{FF2B5EF4-FFF2-40B4-BE49-F238E27FC236}">
                <a16:creationId xmlns:a16="http://schemas.microsoft.com/office/drawing/2014/main" id="{7429038F-0EFA-45C6-8FF2-2F1891A61CA5}"/>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234457" y="0"/>
            <a:ext cx="6202018" cy="6994525"/>
          </a:xfrm>
          <a:prstGeom prst="rect">
            <a:avLst/>
          </a:prstGeom>
        </p:spPr>
      </p:pic>
      <p:sp>
        <p:nvSpPr>
          <p:cNvPr id="11" name="Rectangle 10">
            <a:extLst>
              <a:ext uri="{FF2B5EF4-FFF2-40B4-BE49-F238E27FC236}">
                <a16:creationId xmlns:a16="http://schemas.microsoft.com/office/drawing/2014/main" id="{2D83DA14-FEF2-4675-B790-C2F5C807BF0C}"/>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4" name="Picture 13">
            <a:extLst>
              <a:ext uri="{FF2B5EF4-FFF2-40B4-BE49-F238E27FC236}">
                <a16:creationId xmlns:a16="http://schemas.microsoft.com/office/drawing/2014/main" id="{398458F7-A491-480C-8B02-59BBB94E570F}"/>
              </a:ext>
              <a:ext uri="{C183D7F6-B498-43B3-948B-1728B52AA6E4}">
                <adec:decorative xmlns:adec="http://schemas.microsoft.com/office/drawing/2017/decorative" val="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6234457" y="0"/>
            <a:ext cx="6202018" cy="6994525"/>
          </a:xfrm>
          <a:prstGeom prst="rect">
            <a:avLst/>
          </a:prstGeom>
        </p:spPr>
      </p:pic>
    </p:spTree>
    <p:extLst>
      <p:ext uri="{BB962C8B-B14F-4D97-AF65-F5344CB8AC3E}">
        <p14:creationId xmlns:p14="http://schemas.microsoft.com/office/powerpoint/2010/main" val="21033757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Demo or Lab-Azur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C2AD-D26F-4F18-82B3-459DED4EB26B}"/>
              </a:ext>
            </a:extLst>
          </p:cNvPr>
          <p:cNvSpPr>
            <a:spLocks noGrp="1"/>
          </p:cNvSpPr>
          <p:nvPr>
            <p:ph type="ctrTitle"/>
          </p:nvPr>
        </p:nvSpPr>
        <p:spPr>
          <a:xfrm>
            <a:off x="438912" y="2587752"/>
            <a:ext cx="5541264" cy="1828800"/>
          </a:xfrm>
        </p:spPr>
        <p:txBody>
          <a:bodyPr bIns="182880" anchor="b"/>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676D2AF-9A5A-4CE5-ACFF-290248FF507A}"/>
              </a:ext>
            </a:extLst>
          </p:cNvPr>
          <p:cNvSpPr>
            <a:spLocks noGrp="1"/>
          </p:cNvSpPr>
          <p:nvPr>
            <p:ph type="subTitle" idx="1"/>
          </p:nvPr>
        </p:nvSpPr>
        <p:spPr>
          <a:xfrm>
            <a:off x="438912" y="4434840"/>
            <a:ext cx="5541264" cy="1688724"/>
          </a:xfrm>
        </p:spPr>
        <p:txBody>
          <a:bodyPr/>
          <a:lstStyle>
            <a:lvl1pPr marL="342900" indent="-342900" algn="l">
              <a:spcBef>
                <a:spcPts val="600"/>
              </a:spcBef>
              <a:spcAft>
                <a:spcPts val="0"/>
              </a:spcAft>
              <a:buFont typeface="Wingdings" panose="05000000000000000000" pitchFamily="2" charset="2"/>
              <a:buChar char="§"/>
              <a:defRPr sz="2000">
                <a:latin typeface="+mj-lt"/>
              </a:defRPr>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endParaRPr lang="en-US" dirty="0"/>
          </a:p>
        </p:txBody>
      </p:sp>
      <p:sp>
        <p:nvSpPr>
          <p:cNvPr id="5" name="Rectangle 4">
            <a:extLst>
              <a:ext uri="{FF2B5EF4-FFF2-40B4-BE49-F238E27FC236}">
                <a16:creationId xmlns:a16="http://schemas.microsoft.com/office/drawing/2014/main" id="{B8582C88-31EB-4DD0-BDC3-43522EF08469}"/>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6" name="Picture 5">
            <a:extLst>
              <a:ext uri="{FF2B5EF4-FFF2-40B4-BE49-F238E27FC236}">
                <a16:creationId xmlns:a16="http://schemas.microsoft.com/office/drawing/2014/main" id="{01DC6359-E7A3-4726-B1B1-41114096397F}"/>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8677" y="0"/>
            <a:ext cx="6093577" cy="6994525"/>
          </a:xfrm>
          <a:prstGeom prst="rect">
            <a:avLst/>
          </a:prstGeom>
        </p:spPr>
      </p:pic>
      <p:sp>
        <p:nvSpPr>
          <p:cNvPr id="9" name="Rectangle 8">
            <a:extLst>
              <a:ext uri="{FF2B5EF4-FFF2-40B4-BE49-F238E27FC236}">
                <a16:creationId xmlns:a16="http://schemas.microsoft.com/office/drawing/2014/main" id="{EA1E6980-76F5-4073-93D9-8E745B5F92E2}"/>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0" name="Picture 9">
            <a:extLst>
              <a:ext uri="{FF2B5EF4-FFF2-40B4-BE49-F238E27FC236}">
                <a16:creationId xmlns:a16="http://schemas.microsoft.com/office/drawing/2014/main" id="{FB92FFF5-FE5E-4B80-8352-F7805E195AB1}"/>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8677" y="0"/>
            <a:ext cx="6093577" cy="6994525"/>
          </a:xfrm>
          <a:prstGeom prst="rect">
            <a:avLst/>
          </a:prstGeom>
        </p:spPr>
      </p:pic>
      <p:sp>
        <p:nvSpPr>
          <p:cNvPr id="12" name="Rectangle 11">
            <a:extLst>
              <a:ext uri="{FF2B5EF4-FFF2-40B4-BE49-F238E27FC236}">
                <a16:creationId xmlns:a16="http://schemas.microsoft.com/office/drawing/2014/main" id="{024CB5C4-9E89-4AD8-BE0D-3286AA8B9890}"/>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3" name="Picture 12">
            <a:extLst>
              <a:ext uri="{FF2B5EF4-FFF2-40B4-BE49-F238E27FC236}">
                <a16:creationId xmlns:a16="http://schemas.microsoft.com/office/drawing/2014/main" id="{9B64D032-91EF-4E47-8D12-7331EA8CCA54}"/>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8677" y="0"/>
            <a:ext cx="6093577" cy="6994525"/>
          </a:xfrm>
          <a:prstGeom prst="rect">
            <a:avLst/>
          </a:prstGeom>
        </p:spPr>
      </p:pic>
      <p:sp>
        <p:nvSpPr>
          <p:cNvPr id="11" name="Rectangle 10">
            <a:extLst>
              <a:ext uri="{FF2B5EF4-FFF2-40B4-BE49-F238E27FC236}">
                <a16:creationId xmlns:a16="http://schemas.microsoft.com/office/drawing/2014/main" id="{C2E3A58C-0FAE-4F24-9AB0-5DF6B35394BD}"/>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4" name="Picture 13">
            <a:extLst>
              <a:ext uri="{FF2B5EF4-FFF2-40B4-BE49-F238E27FC236}">
                <a16:creationId xmlns:a16="http://schemas.microsoft.com/office/drawing/2014/main" id="{7CBF199F-501E-43CA-8F81-3E741192F402}"/>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88677" y="0"/>
            <a:ext cx="6093577" cy="6994525"/>
          </a:xfrm>
          <a:prstGeom prst="rect">
            <a:avLst/>
          </a:prstGeom>
        </p:spPr>
      </p:pic>
    </p:spTree>
    <p:extLst>
      <p:ext uri="{BB962C8B-B14F-4D97-AF65-F5344CB8AC3E}">
        <p14:creationId xmlns:p14="http://schemas.microsoft.com/office/powerpoint/2010/main" val="420226259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xt, list, or graphic">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B612EA3-156C-452F-8FA1-54D65FBA2413}"/>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75A61170-B667-49B9-91A9-CA1EE6ED9C34}"/>
              </a:ext>
            </a:extLst>
          </p:cNvPr>
          <p:cNvSpPr>
            <a:spLocks noGrp="1"/>
          </p:cNvSpPr>
          <p:nvPr>
            <p:ph sz="quarter" idx="10"/>
          </p:nvPr>
        </p:nvSpPr>
        <p:spPr>
          <a:xfrm>
            <a:off x="465138" y="1463675"/>
            <a:ext cx="11544299" cy="5081588"/>
          </a:xfrm>
        </p:spPr>
        <p:txBody>
          <a:bodyPr/>
          <a:lstStyle>
            <a:lvl1pPr>
              <a:spcBef>
                <a:spcPts val="12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6589205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B612EA3-156C-452F-8FA1-54D65FBA2413}"/>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75A61170-B667-49B9-91A9-CA1EE6ED9C34}"/>
              </a:ext>
            </a:extLst>
          </p:cNvPr>
          <p:cNvSpPr>
            <a:spLocks noGrp="1"/>
          </p:cNvSpPr>
          <p:nvPr>
            <p:ph sz="quarter" idx="10"/>
          </p:nvPr>
        </p:nvSpPr>
        <p:spPr>
          <a:xfrm>
            <a:off x="465138" y="1463675"/>
            <a:ext cx="11544299" cy="5081588"/>
          </a:xfrm>
        </p:spPr>
        <p:txBody>
          <a:bodyPr/>
          <a:lstStyle>
            <a:lvl1pPr>
              <a:spcBef>
                <a:spcPts val="12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66709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411480"/>
          </a:xfrm>
          <a:prstGeom prst="rect">
            <a:avLst/>
          </a:prstGeom>
        </p:spPr>
        <p:txBody>
          <a:bodyPr vert="horz" wrap="square" lIns="0" tIns="0" rIns="91440" bIns="0" rtlCol="0" anchor="t">
            <a:noAutofit/>
          </a:bodyPr>
          <a:lstStyle/>
          <a:p>
            <a:r>
              <a:rPr lang="en-US" dirty="0"/>
              <a:t>Heading Segoe UI </a:t>
            </a:r>
            <a:r>
              <a:rPr lang="en-US" dirty="0" err="1"/>
              <a:t>Semibold</a:t>
            </a:r>
            <a:r>
              <a:rPr lang="en-US" dirty="0"/>
              <a:t> 28/32</a:t>
            </a:r>
          </a:p>
        </p:txBody>
      </p:sp>
      <p:sp>
        <p:nvSpPr>
          <p:cNvPr id="3" name="Text Placeholder 2">
            <a:extLst>
              <a:ext uri="{FF2B5EF4-FFF2-40B4-BE49-F238E27FC236}">
                <a16:creationId xmlns:a16="http://schemas.microsoft.com/office/drawing/2014/main" id="{41E1A284-F990-4B6A-8C18-5FCE596120E1}"/>
              </a:ext>
            </a:extLst>
          </p:cNvPr>
          <p:cNvSpPr>
            <a:spLocks noGrp="1"/>
          </p:cNvSpPr>
          <p:nvPr>
            <p:ph type="body" idx="1"/>
          </p:nvPr>
        </p:nvSpPr>
        <p:spPr>
          <a:xfrm>
            <a:off x="465138" y="1463040"/>
            <a:ext cx="11115675" cy="4717143"/>
          </a:xfrm>
          <a:prstGeom prst="rect">
            <a:avLst/>
          </a:prstGeom>
        </p:spPr>
        <p:txBody>
          <a:bodyPr vert="horz" lIns="0" tIns="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60714435"/>
      </p:ext>
    </p:extLst>
  </p:cSld>
  <p:clrMap bg1="lt1" tx1="dk1" bg2="lt2" tx2="dk2" accent1="accent1" accent2="accent2" accent3="accent3" accent4="accent4" accent5="accent5" accent6="accent6" hlink="hlink" folHlink="folHlink"/>
  <p:sldLayoutIdLst>
    <p:sldLayoutId id="2147484783" r:id="rId1"/>
    <p:sldLayoutId id="2147484781" r:id="rId2"/>
    <p:sldLayoutId id="2147484782" r:id="rId3"/>
    <p:sldLayoutId id="2147484786" r:id="rId4"/>
    <p:sldLayoutId id="2147484787" r:id="rId5"/>
    <p:sldLayoutId id="2147484784" r:id="rId6"/>
    <p:sldLayoutId id="2147484785" r:id="rId7"/>
    <p:sldLayoutId id="2147484788" r:id="rId8"/>
    <p:sldLayoutId id="2147484789" r:id="rId9"/>
    <p:sldLayoutId id="2147484790" r:id="rId10"/>
    <p:sldLayoutId id="2147484791" r:id="rId11"/>
    <p:sldLayoutId id="2147484792" r:id="rId12"/>
    <p:sldLayoutId id="2147484793" r:id="rId13"/>
    <p:sldLayoutId id="2147484794" r:id="rId14"/>
    <p:sldLayoutId id="2147484795" r:id="rId15"/>
    <p:sldLayoutId id="2147484796" r:id="rId16"/>
    <p:sldLayoutId id="2147484798" r:id="rId17"/>
    <p:sldLayoutId id="2147484800" r:id="rId18"/>
    <p:sldLayoutId id="2147484801" r:id="rId19"/>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1200"/>
        </a:spcBef>
        <a:spcAft>
          <a:spcPts val="0"/>
        </a:spcAft>
        <a:buClrTx/>
        <a:buSzPct val="90000"/>
        <a:buFont typeface="Arial" panose="020B0604020202020204" pitchFamily="34" charset="0"/>
        <a:buNone/>
        <a:tabLst/>
        <a:defRPr lang="en-US" sz="2000" b="0" kern="1200" spc="-50" baseline="0" dirty="0" smtClean="0">
          <a:solidFill>
            <a:srgbClr val="000000"/>
          </a:solidFill>
          <a:latin typeface="+mn-lt"/>
          <a:ea typeface="+mn-ea"/>
          <a:cs typeface="+mn-cs"/>
        </a:defRPr>
      </a:lvl1pPr>
      <a:lvl2pPr marL="290513" marR="0" indent="-290513" algn="l" defTabSz="932742" rtl="0" eaLnBrk="1" fontAlgn="auto" latinLnBrk="0" hangingPunct="1">
        <a:lnSpc>
          <a:spcPct val="100000"/>
        </a:lnSpc>
        <a:spcBef>
          <a:spcPts val="600"/>
        </a:spcBef>
        <a:spcAft>
          <a:spcPts val="0"/>
        </a:spcAft>
        <a:buClrTx/>
        <a:buSzPct val="95000"/>
        <a:buFont typeface="Wingdings" panose="05000000000000000000" pitchFamily="2" charset="2"/>
        <a:buChar char="§"/>
        <a:tabLst/>
        <a:defRPr lang="en-US" sz="2000" b="0" kern="1200" spc="-50" baseline="0" dirty="0" smtClean="0">
          <a:solidFill>
            <a:srgbClr val="000000"/>
          </a:solidFill>
          <a:latin typeface="+mn-lt"/>
          <a:ea typeface="+mn-ea"/>
          <a:cs typeface="+mn-cs"/>
        </a:defRPr>
      </a:lvl2pPr>
      <a:lvl3pPr marL="566928" marR="0" indent="-283464" algn="l" defTabSz="932742" rtl="0" eaLnBrk="1" fontAlgn="auto" latinLnBrk="0" hangingPunct="1">
        <a:lnSpc>
          <a:spcPct val="100000"/>
        </a:lnSpc>
        <a:spcBef>
          <a:spcPts val="600"/>
        </a:spcBef>
        <a:spcAft>
          <a:spcPts val="0"/>
        </a:spcAft>
        <a:buClrTx/>
        <a:buSzPct val="75000"/>
        <a:buFont typeface="Courier New" panose="02070309020205020404" pitchFamily="49" charset="0"/>
        <a:buChar char="o"/>
        <a:tabLst/>
        <a:defRPr lang="en-US" sz="2000" b="0" kern="1200" spc="0" baseline="0" dirty="0" smtClean="0">
          <a:solidFill>
            <a:srgbClr val="000000"/>
          </a:solidFill>
          <a:latin typeface="+mn-lt"/>
          <a:ea typeface="+mn-ea"/>
          <a:cs typeface="+mn-cs"/>
        </a:defRPr>
      </a:lvl3pPr>
      <a:lvl4pPr marL="859536" marR="0" indent="-283464" algn="l" defTabSz="932742" rtl="0" eaLnBrk="1" fontAlgn="auto" latinLnBrk="0" hangingPunct="1">
        <a:lnSpc>
          <a:spcPct val="100000"/>
        </a:lnSpc>
        <a:spcBef>
          <a:spcPts val="600"/>
        </a:spcBef>
        <a:spcAft>
          <a:spcPts val="0"/>
        </a:spcAft>
        <a:buClrTx/>
        <a:buSzPct val="90000"/>
        <a:buFont typeface="Arial" panose="020B0604020202020204" pitchFamily="34" charset="0"/>
        <a:buChar char="•"/>
        <a:tabLst/>
        <a:defRPr lang="en-US" sz="2000" b="0" kern="1200" spc="0" baseline="0" dirty="0" smtClean="0">
          <a:solidFill>
            <a:srgbClr val="000000"/>
          </a:solidFill>
          <a:latin typeface="+mn-lt"/>
          <a:ea typeface="+mn-ea"/>
          <a:cs typeface="+mn-cs"/>
        </a:defRPr>
      </a:lvl4pPr>
      <a:lvl5pPr marL="1146175" marR="0" indent="-282575" algn="l" defTabSz="932742" rtl="0" eaLnBrk="1" fontAlgn="auto" latinLnBrk="0" hangingPunct="1">
        <a:lnSpc>
          <a:spcPct val="100000"/>
        </a:lnSpc>
        <a:spcBef>
          <a:spcPts val="600"/>
        </a:spcBef>
        <a:spcAft>
          <a:spcPts val="0"/>
        </a:spcAft>
        <a:buClrTx/>
        <a:buSzPct val="90000"/>
        <a:buFont typeface="Segoe UI" panose="020B0502040204020203" pitchFamily="34" charset="0"/>
        <a:buChar char="▫"/>
        <a:tabLst/>
        <a:defRPr lang="en-US" sz="2000" b="0" kern="1200" spc="0" baseline="0" dirty="0">
          <a:solidFill>
            <a:srgbClr val="000000"/>
          </a:solidFill>
          <a:latin typeface="+mn-lt"/>
          <a:ea typeface="+mn-ea"/>
          <a:cs typeface="+mn-cs"/>
        </a:defRPr>
      </a:lvl5pPr>
      <a:lvl6pPr marL="1146175" indent="-284163" algn="l" defTabSz="932742" rtl="0" eaLnBrk="1" latinLnBrk="0" hangingPunct="1">
        <a:spcBef>
          <a:spcPct val="20000"/>
        </a:spcBef>
        <a:spcAft>
          <a:spcPts val="600"/>
        </a:spcAft>
        <a:buFont typeface="Segoe UI" panose="020B0502040204020203" pitchFamily="34" charset="0"/>
        <a:buChar char="▫"/>
        <a:defRPr lang="en-CA" sz="2000" b="0" kern="1200" spc="0" baseline="0" dirty="0" smtClean="0">
          <a:solidFill>
            <a:srgbClr val="000000"/>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03" pos="1349" userDrawn="1">
          <p15:clr>
            <a:srgbClr val="C35EA4"/>
          </p15:clr>
        </p15:guide>
        <p15:guide id="104" pos="1528" userDrawn="1">
          <p15:clr>
            <a:srgbClr val="C35EA4"/>
          </p15:clr>
        </p15:guide>
        <p15:guide id="105" pos="2621" userDrawn="1">
          <p15:clr>
            <a:srgbClr val="C35EA4"/>
          </p15:clr>
        </p15:guide>
        <p15:guide id="106" pos="2765" userDrawn="1">
          <p15:clr>
            <a:srgbClr val="C35EA4"/>
          </p15:clr>
        </p15:guide>
        <p15:guide id="107" pos="3854" userDrawn="1">
          <p15:clr>
            <a:srgbClr val="C35EA4"/>
          </p15:clr>
        </p15:guide>
        <p15:guide id="108" pos="4003" userDrawn="1">
          <p15:clr>
            <a:srgbClr val="C35EA4"/>
          </p15:clr>
        </p15:guide>
        <p15:guide id="109" pos="5083" userDrawn="1">
          <p15:clr>
            <a:srgbClr val="C35EA4"/>
          </p15:clr>
        </p15:guide>
        <p15:guide id="110" pos="5230" userDrawn="1">
          <p15:clr>
            <a:srgbClr val="C35EA4"/>
          </p15:clr>
        </p15:guide>
        <p15:guide id="111" pos="6323" userDrawn="1">
          <p15:clr>
            <a:srgbClr val="C35EA4"/>
          </p15:clr>
        </p15:guide>
        <p15:guide id="112" pos="6469" userDrawn="1">
          <p15:clr>
            <a:srgbClr val="C35EA4"/>
          </p15:clr>
        </p15:guide>
        <p15:guide id="113" pos="269" userDrawn="1">
          <p15:clr>
            <a:srgbClr val="F26B43"/>
          </p15:clr>
        </p15:guide>
        <p15:guide id="114" pos="7565" userDrawn="1">
          <p15:clr>
            <a:srgbClr val="F26B43"/>
          </p15:clr>
        </p15:guide>
        <p15:guide id="115" orient="horz" pos="751" userDrawn="1">
          <p15:clr>
            <a:srgbClr val="5ACBF0"/>
          </p15:clr>
        </p15:guide>
        <p15:guide id="116" orient="horz" pos="1387" userDrawn="1">
          <p15:clr>
            <a:srgbClr val="5ACBF0"/>
          </p15:clr>
        </p15:guide>
        <p15:guide id="117" orient="horz" pos="605" userDrawn="1">
          <p15:clr>
            <a:srgbClr val="5ACBF0"/>
          </p15:clr>
        </p15:guide>
        <p15:guide id="118" orient="horz" pos="1514" userDrawn="1">
          <p15:clr>
            <a:srgbClr val="5ACBF0"/>
          </p15:clr>
        </p15:guide>
        <p15:guide id="119" orient="horz" pos="2130" userDrawn="1">
          <p15:clr>
            <a:srgbClr val="5ACBF0"/>
          </p15:clr>
        </p15:guide>
        <p15:guide id="120" orient="horz" pos="2299" userDrawn="1">
          <p15:clr>
            <a:srgbClr val="5ACBF0"/>
          </p15:clr>
        </p15:guide>
        <p15:guide id="121" orient="horz" pos="283" userDrawn="1">
          <p15:clr>
            <a:srgbClr val="F26B43"/>
          </p15:clr>
        </p15:guide>
        <p15:guide id="122" orient="horz" pos="4123" userDrawn="1">
          <p15:clr>
            <a:srgbClr val="F26B43"/>
          </p15:clr>
        </p15:guide>
        <p15:guide id="123" orient="horz" pos="2891" userDrawn="1">
          <p15:clr>
            <a:srgbClr val="5ACBF0"/>
          </p15:clr>
        </p15:guide>
        <p15:guide id="124" orient="horz" pos="3019" userDrawn="1">
          <p15:clr>
            <a:srgbClr val="5ACBF0"/>
          </p15:clr>
        </p15:guide>
        <p15:guide id="125" orient="horz" pos="3643" userDrawn="1">
          <p15:clr>
            <a:srgbClr val="5ACBF0"/>
          </p15:clr>
        </p15:guide>
        <p15:guide id="126"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8.xml"/><Relationship Id="rId5" Type="http://schemas.openxmlformats.org/officeDocument/2006/relationships/image" Target="../media/image16.svg"/><Relationship Id="rId4" Type="http://schemas.openxmlformats.org/officeDocument/2006/relationships/image" Target="../media/image15.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8.tif"/><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13.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95F7103-987D-0F45-8434-83B76752FD60}"/>
              </a:ext>
            </a:extLst>
          </p:cNvPr>
          <p:cNvSpPr>
            <a:spLocks noGrp="1"/>
          </p:cNvSpPr>
          <p:nvPr>
            <p:ph type="title"/>
          </p:nvPr>
        </p:nvSpPr>
        <p:spPr/>
        <p:txBody>
          <a:bodyPr/>
          <a:lstStyle/>
          <a:p>
            <a:r>
              <a:rPr lang="en-US" dirty="0"/>
              <a:t>WS-011 Windows Server 2019 Administration</a:t>
            </a:r>
          </a:p>
        </p:txBody>
      </p:sp>
    </p:spTree>
    <p:extLst>
      <p:ext uri="{BB962C8B-B14F-4D97-AF65-F5344CB8AC3E}">
        <p14:creationId xmlns:p14="http://schemas.microsoft.com/office/powerpoint/2010/main" val="2459286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bs-Latn-BA" dirty="0"/>
              <a:t>Configur</a:t>
            </a:r>
            <a:r>
              <a:rPr lang="en-US" dirty="0"/>
              <a:t>e</a:t>
            </a:r>
            <a:r>
              <a:rPr lang="bs-Latn-BA" dirty="0"/>
              <a:t> and implement Hyper-V Replica </a:t>
            </a:r>
            <a:r>
              <a:rPr lang="en-US" dirty="0"/>
              <a:t>(</a:t>
            </a:r>
            <a:r>
              <a:rPr lang="bs-Latn-BA" dirty="0"/>
              <a:t>2</a:t>
            </a:r>
            <a:r>
              <a:rPr lang="en-US" dirty="0"/>
              <a:t> of </a:t>
            </a:r>
            <a:r>
              <a:rPr lang="bs-Latn-BA" dirty="0"/>
              <a:t>2</a:t>
            </a:r>
            <a:r>
              <a:rPr lang="en-US" dirty="0"/>
              <a:t>)</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a:xfrm>
            <a:off x="466344" y="1463039"/>
            <a:ext cx="11529378" cy="5082223"/>
          </a:xfrm>
        </p:spPr>
        <p:txBody>
          <a:bodyPr/>
          <a:lstStyle/>
          <a:p>
            <a:r>
              <a:rPr lang="bs-Latn-BA" dirty="0"/>
              <a:t>Hyper-V Replica failover scenarios include:</a:t>
            </a:r>
          </a:p>
          <a:p>
            <a:pPr marL="342900" indent="-342900">
              <a:buFont typeface="Arial" panose="020B0604020202020204" pitchFamily="34" charset="0"/>
              <a:buChar char="•"/>
            </a:pPr>
            <a:r>
              <a:rPr lang="bs-Latn-BA" dirty="0"/>
              <a:t>Test failover</a:t>
            </a:r>
          </a:p>
          <a:p>
            <a:pPr marL="342900" indent="-342900">
              <a:buFont typeface="Arial" panose="020B0604020202020204" pitchFamily="34" charset="0"/>
              <a:buChar char="•"/>
            </a:pPr>
            <a:r>
              <a:rPr lang="en-US" dirty="0"/>
              <a:t>Planned </a:t>
            </a:r>
            <a:r>
              <a:rPr lang="bs-Latn-BA" dirty="0"/>
              <a:t>failover</a:t>
            </a:r>
          </a:p>
          <a:p>
            <a:pPr marL="342900" indent="-342900">
              <a:buFont typeface="Arial" panose="020B0604020202020204" pitchFamily="34" charset="0"/>
              <a:buChar char="•"/>
            </a:pPr>
            <a:r>
              <a:rPr lang="bs-Latn-BA" dirty="0"/>
              <a:t>Failover</a:t>
            </a:r>
          </a:p>
          <a:p>
            <a:r>
              <a:rPr lang="en-US" dirty="0"/>
              <a:t>Other Hyper-V replication-related actions include:</a:t>
            </a:r>
          </a:p>
          <a:p>
            <a:pPr marL="342900" indent="-342900">
              <a:buFont typeface="Arial" panose="020B0604020202020204" pitchFamily="34" charset="0"/>
              <a:buChar char="•"/>
            </a:pPr>
            <a:r>
              <a:rPr lang="en-US" dirty="0"/>
              <a:t>Pause replication</a:t>
            </a:r>
            <a:endParaRPr lang="bs-Latn-BA" dirty="0"/>
          </a:p>
          <a:p>
            <a:pPr marL="342900" indent="-342900">
              <a:buFont typeface="Arial" panose="020B0604020202020204" pitchFamily="34" charset="0"/>
              <a:buChar char="•"/>
            </a:pPr>
            <a:r>
              <a:rPr lang="en-US" dirty="0"/>
              <a:t>Resume replication</a:t>
            </a:r>
            <a:endParaRPr lang="bs-Latn-BA" dirty="0"/>
          </a:p>
          <a:p>
            <a:pPr marL="342900" indent="-342900">
              <a:buFont typeface="Arial" panose="020B0604020202020204" pitchFamily="34" charset="0"/>
              <a:buChar char="•"/>
            </a:pPr>
            <a:r>
              <a:rPr lang="en-US" dirty="0"/>
              <a:t>View replication health</a:t>
            </a:r>
            <a:endParaRPr lang="bs-Latn-BA" dirty="0"/>
          </a:p>
          <a:p>
            <a:pPr marL="342900" indent="-342900">
              <a:buFont typeface="Arial" panose="020B0604020202020204" pitchFamily="34" charset="0"/>
              <a:buChar char="•"/>
            </a:pPr>
            <a:r>
              <a:rPr lang="en-US" dirty="0"/>
              <a:t>Extend replication</a:t>
            </a:r>
            <a:endParaRPr lang="bs-Latn-BA" dirty="0"/>
          </a:p>
          <a:p>
            <a:pPr marL="342900" indent="-342900">
              <a:buFont typeface="Arial" panose="020B0604020202020204" pitchFamily="34" charset="0"/>
              <a:buChar char="•"/>
            </a:pPr>
            <a:r>
              <a:rPr lang="en-US" dirty="0"/>
              <a:t>Remove recovery points</a:t>
            </a:r>
            <a:endParaRPr lang="bs-Latn-BA" dirty="0"/>
          </a:p>
          <a:p>
            <a:pPr marL="342900" indent="-342900">
              <a:buFont typeface="Arial" panose="020B0604020202020204" pitchFamily="34" charset="0"/>
              <a:buChar char="•"/>
            </a:pPr>
            <a:r>
              <a:rPr lang="en-US" dirty="0"/>
              <a:t>Remove replication</a:t>
            </a:r>
          </a:p>
        </p:txBody>
      </p:sp>
    </p:spTree>
    <p:extLst>
      <p:ext uri="{BB962C8B-B14F-4D97-AF65-F5344CB8AC3E}">
        <p14:creationId xmlns:p14="http://schemas.microsoft.com/office/powerpoint/2010/main" val="45801531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38EEFF-7D0E-7541-BEA8-01DC84FFB058}"/>
              </a:ext>
            </a:extLst>
          </p:cNvPr>
          <p:cNvSpPr>
            <a:spLocks noGrp="1"/>
          </p:cNvSpPr>
          <p:nvPr>
            <p:ph type="ctrTitle"/>
          </p:nvPr>
        </p:nvSpPr>
        <p:spPr/>
        <p:txBody>
          <a:bodyPr/>
          <a:lstStyle/>
          <a:p>
            <a:r>
              <a:rPr lang="en-US" dirty="0"/>
              <a:t>Demonstration: I</a:t>
            </a:r>
            <a:r>
              <a:rPr lang="bs-Latn-BA" dirty="0"/>
              <a:t>mplement Hyper-V Replica</a:t>
            </a:r>
            <a:endParaRPr lang="en-US" dirty="0"/>
          </a:p>
        </p:txBody>
      </p:sp>
      <p:sp>
        <p:nvSpPr>
          <p:cNvPr id="5" name="Text Placeholder 4">
            <a:extLst>
              <a:ext uri="{FF2B5EF4-FFF2-40B4-BE49-F238E27FC236}">
                <a16:creationId xmlns:a16="http://schemas.microsoft.com/office/drawing/2014/main" id="{247B9803-7607-B647-9C54-0A9DF76C5399}"/>
              </a:ext>
            </a:extLst>
          </p:cNvPr>
          <p:cNvSpPr>
            <a:spLocks noGrp="1"/>
          </p:cNvSpPr>
          <p:nvPr>
            <p:ph type="subTitle" idx="1"/>
          </p:nvPr>
        </p:nvSpPr>
        <p:spPr/>
        <p:txBody>
          <a:bodyPr/>
          <a:lstStyle/>
          <a:p>
            <a:r>
              <a:rPr lang="en-US" dirty="0"/>
              <a:t>Implement Hyper-V Replica feature on a Windows Server running Server Core</a:t>
            </a:r>
          </a:p>
        </p:txBody>
      </p:sp>
    </p:spTree>
    <p:extLst>
      <p:ext uri="{BB962C8B-B14F-4D97-AF65-F5344CB8AC3E}">
        <p14:creationId xmlns:p14="http://schemas.microsoft.com/office/powerpoint/2010/main" val="181103554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38EEFF-7D0E-7541-BEA8-01DC84FFB058}"/>
              </a:ext>
            </a:extLst>
          </p:cNvPr>
          <p:cNvSpPr>
            <a:spLocks noGrp="1"/>
          </p:cNvSpPr>
          <p:nvPr>
            <p:ph type="ctrTitle"/>
          </p:nvPr>
        </p:nvSpPr>
        <p:spPr/>
        <p:txBody>
          <a:bodyPr/>
          <a:lstStyle/>
          <a:p>
            <a:r>
              <a:rPr lang="en-US" dirty="0"/>
              <a:t>Demonstration: I</a:t>
            </a:r>
            <a:r>
              <a:rPr lang="bs-Latn-BA" dirty="0"/>
              <a:t>mplement Hyper-V Replica</a:t>
            </a:r>
            <a:r>
              <a:rPr lang="en-US" dirty="0"/>
              <a:t> (2 of 2)</a:t>
            </a:r>
          </a:p>
        </p:txBody>
      </p:sp>
      <p:sp>
        <p:nvSpPr>
          <p:cNvPr id="5" name="Text Placeholder 4">
            <a:extLst>
              <a:ext uri="{FF2B5EF4-FFF2-40B4-BE49-F238E27FC236}">
                <a16:creationId xmlns:a16="http://schemas.microsoft.com/office/drawing/2014/main" id="{247B9803-7607-B647-9C54-0A9DF76C5399}"/>
              </a:ext>
            </a:extLst>
          </p:cNvPr>
          <p:cNvSpPr>
            <a:spLocks noGrp="1"/>
          </p:cNvSpPr>
          <p:nvPr>
            <p:ph type="subTitle" idx="1"/>
          </p:nvPr>
        </p:nvSpPr>
        <p:spPr/>
        <p:txBody>
          <a:bodyPr/>
          <a:lstStyle/>
          <a:p>
            <a:r>
              <a:rPr lang="en-US" dirty="0"/>
              <a:t>Implement Hyper-V Replica feature on a Windows Server running Server Core</a:t>
            </a:r>
          </a:p>
        </p:txBody>
      </p:sp>
    </p:spTree>
    <p:extLst>
      <p:ext uri="{BB962C8B-B14F-4D97-AF65-F5344CB8AC3E}">
        <p14:creationId xmlns:p14="http://schemas.microsoft.com/office/powerpoint/2010/main" val="280813582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a:xfrm>
            <a:off x="465138" y="544011"/>
            <a:ext cx="11530584" cy="411480"/>
          </a:xfrm>
        </p:spPr>
        <p:txBody>
          <a:bodyPr/>
          <a:lstStyle/>
          <a:p>
            <a:r>
              <a:rPr lang="en-US" dirty="0"/>
              <a:t>Overview of </a:t>
            </a:r>
            <a:r>
              <a:rPr lang="bs-Latn-BA" dirty="0"/>
              <a:t>Azure Site Recovery </a:t>
            </a:r>
            <a:r>
              <a:rPr lang="en-US" dirty="0"/>
              <a:t>(</a:t>
            </a:r>
            <a:r>
              <a:rPr lang="bs-Latn-BA" dirty="0"/>
              <a:t>1</a:t>
            </a:r>
            <a:r>
              <a:rPr lang="en-US" dirty="0"/>
              <a:t> of </a:t>
            </a:r>
            <a:r>
              <a:rPr lang="bs-Latn-BA" dirty="0"/>
              <a:t>2</a:t>
            </a:r>
            <a:r>
              <a:rPr lang="en-US" dirty="0"/>
              <a:t>)</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a:xfrm>
            <a:off x="466344" y="1463039"/>
            <a:ext cx="11529378" cy="5082223"/>
          </a:xfrm>
        </p:spPr>
        <p:txBody>
          <a:bodyPr/>
          <a:lstStyle/>
          <a:p>
            <a:r>
              <a:rPr lang="en-US" dirty="0"/>
              <a:t>BCDR solution:</a:t>
            </a:r>
          </a:p>
          <a:p>
            <a:pPr marL="342900" indent="-342900">
              <a:buFont typeface="Arial" panose="020B0604020202020204" pitchFamily="34" charset="0"/>
              <a:buChar char="•"/>
            </a:pPr>
            <a:r>
              <a:rPr lang="en-US" dirty="0"/>
              <a:t>Replicates data and can provide orchestrated failover</a:t>
            </a:r>
          </a:p>
          <a:p>
            <a:r>
              <a:rPr lang="en-US" dirty="0"/>
              <a:t>Used for many scenarios:</a:t>
            </a:r>
          </a:p>
          <a:p>
            <a:pPr lvl="1">
              <a:buFont typeface="Arial" panose="020B0604020202020204" pitchFamily="34" charset="0"/>
              <a:buChar char="•"/>
            </a:pPr>
            <a:r>
              <a:rPr lang="en-US" dirty="0"/>
              <a:t>Disaster recovery</a:t>
            </a:r>
          </a:p>
          <a:p>
            <a:pPr lvl="1">
              <a:buFont typeface="Arial" panose="020B0604020202020204" pitchFamily="34" charset="0"/>
              <a:buChar char="•"/>
            </a:pPr>
            <a:r>
              <a:rPr lang="en-US" dirty="0"/>
              <a:t>Workload migration to Microsoft Azure</a:t>
            </a:r>
          </a:p>
          <a:p>
            <a:pPr lvl="1">
              <a:buFont typeface="Arial" panose="020B0604020202020204" pitchFamily="34" charset="0"/>
              <a:buChar char="•"/>
            </a:pPr>
            <a:r>
              <a:rPr lang="en-US" dirty="0"/>
              <a:t>Cloud bursting</a:t>
            </a:r>
          </a:p>
          <a:p>
            <a:pPr lvl="1">
              <a:buFont typeface="Arial" panose="020B0604020202020204" pitchFamily="34" charset="0"/>
              <a:buChar char="•"/>
            </a:pPr>
            <a:r>
              <a:rPr lang="en-US" dirty="0"/>
              <a:t>DevTest</a:t>
            </a:r>
          </a:p>
          <a:p>
            <a:pPr lvl="1">
              <a:buFont typeface="Arial" panose="020B0604020202020204" pitchFamily="34" charset="0"/>
              <a:buChar char="•"/>
            </a:pPr>
            <a:r>
              <a:rPr lang="en-US" dirty="0"/>
              <a:t>Analytics and reporting</a:t>
            </a:r>
          </a:p>
          <a:p>
            <a:r>
              <a:rPr lang="en-US" dirty="0"/>
              <a:t>Requires Azure subscription</a:t>
            </a:r>
          </a:p>
        </p:txBody>
      </p:sp>
      <p:grpSp>
        <p:nvGrpSpPr>
          <p:cNvPr id="70" name="Group 69" descr="This graphic depicts that Azure Site Recovery can replicate workloads between an on-premises datacenter and Microsoft Azure, and between two on-premises datacenters.&#10;">
            <a:extLst>
              <a:ext uri="{FF2B5EF4-FFF2-40B4-BE49-F238E27FC236}">
                <a16:creationId xmlns:a16="http://schemas.microsoft.com/office/drawing/2014/main" id="{2C64753E-494D-4A43-97D2-8FBC64C1B296}"/>
              </a:ext>
            </a:extLst>
          </p:cNvPr>
          <p:cNvGrpSpPr/>
          <p:nvPr/>
        </p:nvGrpSpPr>
        <p:grpSpPr>
          <a:xfrm>
            <a:off x="3773723" y="4995905"/>
            <a:ext cx="8154633" cy="1528045"/>
            <a:chOff x="2295215" y="2545788"/>
            <a:chExt cx="8154633" cy="1528045"/>
          </a:xfrm>
        </p:grpSpPr>
        <p:pic>
          <p:nvPicPr>
            <p:cNvPr id="71" name="on premises build">
              <a:extLst>
                <a:ext uri="{FF2B5EF4-FFF2-40B4-BE49-F238E27FC236}">
                  <a16:creationId xmlns:a16="http://schemas.microsoft.com/office/drawing/2014/main" id="{779A7E9E-C628-473B-83FB-4F4DA01EFB8C}"/>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13396" y="2545789"/>
              <a:ext cx="472871" cy="1077323"/>
            </a:xfrm>
            <a:prstGeom prst="rect">
              <a:avLst/>
            </a:prstGeom>
          </p:spPr>
        </p:pic>
        <p:sp>
          <p:nvSpPr>
            <p:cNvPr id="72" name="server">
              <a:extLst>
                <a:ext uri="{FF2B5EF4-FFF2-40B4-BE49-F238E27FC236}">
                  <a16:creationId xmlns:a16="http://schemas.microsoft.com/office/drawing/2014/main" id="{826B93A5-C2D4-40BA-B9C8-FA2E755E7ADE}"/>
                </a:ext>
                <a:ext uri="{C183D7F6-B498-43B3-948B-1728B52AA6E4}">
                  <adec:decorative xmlns:adec="http://schemas.microsoft.com/office/drawing/2017/decorative" val="1"/>
                </a:ext>
              </a:extLst>
            </p:cNvPr>
            <p:cNvSpPr>
              <a:spLocks noChangeAspect="1" noEditPoints="1"/>
            </p:cNvSpPr>
            <p:nvPr/>
          </p:nvSpPr>
          <p:spPr bwMode="auto">
            <a:xfrm>
              <a:off x="3023866" y="2673133"/>
              <a:ext cx="482778" cy="916974"/>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pic>
          <p:nvPicPr>
            <p:cNvPr id="73" name="on premises build">
              <a:extLst>
                <a:ext uri="{FF2B5EF4-FFF2-40B4-BE49-F238E27FC236}">
                  <a16:creationId xmlns:a16="http://schemas.microsoft.com/office/drawing/2014/main" id="{878FBEE1-BCA1-4951-B656-DBA7F4199FA5}"/>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61571" y="2555314"/>
              <a:ext cx="472871" cy="1077323"/>
            </a:xfrm>
            <a:prstGeom prst="rect">
              <a:avLst/>
            </a:prstGeom>
          </p:spPr>
        </p:pic>
        <p:sp>
          <p:nvSpPr>
            <p:cNvPr id="74" name="server">
              <a:extLst>
                <a:ext uri="{FF2B5EF4-FFF2-40B4-BE49-F238E27FC236}">
                  <a16:creationId xmlns:a16="http://schemas.microsoft.com/office/drawing/2014/main" id="{897E6E91-7F41-4FC4-A8E7-8E7DD8B16489}"/>
                </a:ext>
                <a:ext uri="{C183D7F6-B498-43B3-948B-1728B52AA6E4}">
                  <adec:decorative xmlns:adec="http://schemas.microsoft.com/office/drawing/2017/decorative" val="1"/>
                </a:ext>
              </a:extLst>
            </p:cNvPr>
            <p:cNvSpPr>
              <a:spLocks noChangeAspect="1" noEditPoints="1"/>
            </p:cNvSpPr>
            <p:nvPr/>
          </p:nvSpPr>
          <p:spPr bwMode="auto">
            <a:xfrm>
              <a:off x="7472041" y="2682658"/>
              <a:ext cx="482778" cy="916974"/>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
          <p:nvSpPr>
            <p:cNvPr id="75" name="server">
              <a:extLst>
                <a:ext uri="{FF2B5EF4-FFF2-40B4-BE49-F238E27FC236}">
                  <a16:creationId xmlns:a16="http://schemas.microsoft.com/office/drawing/2014/main" id="{D0348EED-8D24-482C-BF03-CEF2F368033C}"/>
                </a:ext>
                <a:ext uri="{C183D7F6-B498-43B3-948B-1728B52AA6E4}">
                  <adec:decorative xmlns:adec="http://schemas.microsoft.com/office/drawing/2017/decorative" val="1"/>
                </a:ext>
              </a:extLst>
            </p:cNvPr>
            <p:cNvSpPr>
              <a:spLocks noChangeAspect="1" noEditPoints="1"/>
            </p:cNvSpPr>
            <p:nvPr/>
          </p:nvSpPr>
          <p:spPr bwMode="auto">
            <a:xfrm>
              <a:off x="9139467" y="2682658"/>
              <a:ext cx="482778" cy="916974"/>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
          <p:nvSpPr>
            <p:cNvPr id="76" name="cloud">
              <a:extLst>
                <a:ext uri="{FF2B5EF4-FFF2-40B4-BE49-F238E27FC236}">
                  <a16:creationId xmlns:a16="http://schemas.microsoft.com/office/drawing/2014/main" id="{22E1387C-39E5-4351-AB64-4E31DC9DCA13}"/>
                </a:ext>
                <a:ext uri="{C183D7F6-B498-43B3-948B-1728B52AA6E4}">
                  <adec:decorative xmlns:adec="http://schemas.microsoft.com/office/drawing/2017/decorative" val="1"/>
                </a:ext>
              </a:extLst>
            </p:cNvPr>
            <p:cNvSpPr>
              <a:spLocks noChangeAspect="1"/>
            </p:cNvSpPr>
            <p:nvPr/>
          </p:nvSpPr>
          <p:spPr bwMode="auto">
            <a:xfrm>
              <a:off x="4625422" y="2555170"/>
              <a:ext cx="1791713" cy="1141496"/>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noFill/>
            <a:ln w="15875" cap="sq">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77" name="arrow">
              <a:extLst>
                <a:ext uri="{FF2B5EF4-FFF2-40B4-BE49-F238E27FC236}">
                  <a16:creationId xmlns:a16="http://schemas.microsoft.com/office/drawing/2014/main" id="{E65C3B3F-D2D8-432D-ABF4-0211A3C61D5C}"/>
                </a:ext>
                <a:ext uri="{C183D7F6-B498-43B3-948B-1728B52AA6E4}">
                  <adec:decorative xmlns:adec="http://schemas.microsoft.com/office/drawing/2017/decorative" val="1"/>
                </a:ext>
              </a:extLst>
            </p:cNvPr>
            <p:cNvSpPr>
              <a:spLocks noChangeAspect="1" noEditPoints="1"/>
            </p:cNvSpPr>
            <p:nvPr/>
          </p:nvSpPr>
          <p:spPr bwMode="auto">
            <a:xfrm>
              <a:off x="8083224" y="3160906"/>
              <a:ext cx="904567" cy="406363"/>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31750" cap="sq">
              <a:solidFill>
                <a:srgbClr val="00B05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
          <p:nvSpPr>
            <p:cNvPr id="78" name="TextBox 17">
              <a:extLst>
                <a:ext uri="{FF2B5EF4-FFF2-40B4-BE49-F238E27FC236}">
                  <a16:creationId xmlns:a16="http://schemas.microsoft.com/office/drawing/2014/main" id="{EDA20C94-8972-447B-8D63-C123E55A25DC}"/>
                </a:ext>
                <a:ext uri="{C183D7F6-B498-43B3-948B-1728B52AA6E4}">
                  <adec:decorative xmlns:adec="http://schemas.microsoft.com/office/drawing/2017/decorative" val="1"/>
                </a:ext>
              </a:extLst>
            </p:cNvPr>
            <p:cNvSpPr txBox="1"/>
            <p:nvPr/>
          </p:nvSpPr>
          <p:spPr>
            <a:xfrm>
              <a:off x="8794642" y="3726141"/>
              <a:ext cx="1655206" cy="338554"/>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GB" sz="1600" b="0" dirty="0">
                  <a:latin typeface="Segoe UI Semibold" panose="020B0702040204020203" pitchFamily="34" charset="0"/>
                  <a:cs typeface="Segoe UI Semibold" panose="020B0702040204020203" pitchFamily="34" charset="0"/>
                </a:rPr>
                <a:t>On-premises</a:t>
              </a:r>
            </a:p>
          </p:txBody>
        </p:sp>
        <p:sp>
          <p:nvSpPr>
            <p:cNvPr id="79" name="TextBox 18">
              <a:extLst>
                <a:ext uri="{FF2B5EF4-FFF2-40B4-BE49-F238E27FC236}">
                  <a16:creationId xmlns:a16="http://schemas.microsoft.com/office/drawing/2014/main" id="{5AB4A266-ADA9-4932-8754-527725C2B8C1}"/>
                </a:ext>
                <a:ext uri="{C183D7F6-B498-43B3-948B-1728B52AA6E4}">
                  <adec:decorative xmlns:adec="http://schemas.microsoft.com/office/drawing/2017/decorative" val="1"/>
                </a:ext>
              </a:extLst>
            </p:cNvPr>
            <p:cNvSpPr txBox="1"/>
            <p:nvPr/>
          </p:nvSpPr>
          <p:spPr>
            <a:xfrm>
              <a:off x="6644438" y="3735279"/>
              <a:ext cx="1655206" cy="338554"/>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GB" sz="1600" dirty="0">
                  <a:latin typeface="Segoe UI Semibold" panose="020B0702040204020203" pitchFamily="34" charset="0"/>
                  <a:cs typeface="Segoe UI Semibold" panose="020B0702040204020203" pitchFamily="34" charset="0"/>
                </a:rPr>
                <a:t>On-premises</a:t>
              </a:r>
            </a:p>
          </p:txBody>
        </p:sp>
        <p:sp>
          <p:nvSpPr>
            <p:cNvPr id="80" name="TextBox 19">
              <a:extLst>
                <a:ext uri="{FF2B5EF4-FFF2-40B4-BE49-F238E27FC236}">
                  <a16:creationId xmlns:a16="http://schemas.microsoft.com/office/drawing/2014/main" id="{64EAB5DD-A646-43EA-93E7-39B8AE347D0E}"/>
                </a:ext>
                <a:ext uri="{C183D7F6-B498-43B3-948B-1728B52AA6E4}">
                  <adec:decorative xmlns:adec="http://schemas.microsoft.com/office/drawing/2017/decorative" val="1"/>
                </a:ext>
              </a:extLst>
            </p:cNvPr>
            <p:cNvSpPr txBox="1"/>
            <p:nvPr/>
          </p:nvSpPr>
          <p:spPr>
            <a:xfrm>
              <a:off x="8423479" y="2843991"/>
              <a:ext cx="184730" cy="30777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endParaRPr lang="en-GB" sz="1400" dirty="0">
                <a:latin typeface="+mn-lt"/>
              </a:endParaRPr>
            </a:p>
          </p:txBody>
        </p:sp>
        <p:sp>
          <p:nvSpPr>
            <p:cNvPr id="81" name="TextBox 9">
              <a:extLst>
                <a:ext uri="{FF2B5EF4-FFF2-40B4-BE49-F238E27FC236}">
                  <a16:creationId xmlns:a16="http://schemas.microsoft.com/office/drawing/2014/main" id="{B3516F55-DA61-4C9B-992A-90FDD67703A9}"/>
                </a:ext>
                <a:ext uri="{C183D7F6-B498-43B3-948B-1728B52AA6E4}">
                  <adec:decorative xmlns:adec="http://schemas.microsoft.com/office/drawing/2017/decorative" val="1"/>
                </a:ext>
              </a:extLst>
            </p:cNvPr>
            <p:cNvSpPr txBox="1"/>
            <p:nvPr/>
          </p:nvSpPr>
          <p:spPr>
            <a:xfrm>
              <a:off x="4470181" y="3726141"/>
              <a:ext cx="2102193" cy="338554"/>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GB" sz="1600" b="0" dirty="0">
                  <a:latin typeface="Segoe UI Semibold" panose="020B0702040204020203" pitchFamily="34" charset="0"/>
                  <a:cs typeface="Segoe UI Semibold" panose="020B0702040204020203" pitchFamily="34" charset="0"/>
                </a:rPr>
                <a:t>Microsoft Azure</a:t>
              </a:r>
            </a:p>
          </p:txBody>
        </p:sp>
        <p:sp>
          <p:nvSpPr>
            <p:cNvPr id="82" name="TextBox 10">
              <a:extLst>
                <a:ext uri="{FF2B5EF4-FFF2-40B4-BE49-F238E27FC236}">
                  <a16:creationId xmlns:a16="http://schemas.microsoft.com/office/drawing/2014/main" id="{E590C68A-0004-43D0-A21D-4B4C30C3F2B4}"/>
                </a:ext>
                <a:ext uri="{C183D7F6-B498-43B3-948B-1728B52AA6E4}">
                  <adec:decorative xmlns:adec="http://schemas.microsoft.com/office/drawing/2017/decorative" val="1"/>
                </a:ext>
              </a:extLst>
            </p:cNvPr>
            <p:cNvSpPr txBox="1"/>
            <p:nvPr/>
          </p:nvSpPr>
          <p:spPr>
            <a:xfrm>
              <a:off x="2295215" y="3730280"/>
              <a:ext cx="1669786" cy="338554"/>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GB" sz="1600" dirty="0">
                  <a:latin typeface="+mj-lt"/>
                </a:rPr>
                <a:t>On-premises</a:t>
              </a:r>
            </a:p>
          </p:txBody>
        </p:sp>
        <p:pic>
          <p:nvPicPr>
            <p:cNvPr id="83" name="on premises build">
              <a:extLst>
                <a:ext uri="{FF2B5EF4-FFF2-40B4-BE49-F238E27FC236}">
                  <a16:creationId xmlns:a16="http://schemas.microsoft.com/office/drawing/2014/main" id="{CC545CDF-0F68-4669-95FF-1433CEBEA0BC}"/>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66979" y="2545788"/>
              <a:ext cx="472871" cy="1077323"/>
            </a:xfrm>
            <a:prstGeom prst="rect">
              <a:avLst/>
            </a:prstGeom>
          </p:spPr>
        </p:pic>
        <p:sp>
          <p:nvSpPr>
            <p:cNvPr id="84" name="arrow">
              <a:extLst>
                <a:ext uri="{FF2B5EF4-FFF2-40B4-BE49-F238E27FC236}">
                  <a16:creationId xmlns:a16="http://schemas.microsoft.com/office/drawing/2014/main" id="{1D032A73-9DC9-4555-8A13-F60A261357A8}"/>
                </a:ext>
                <a:ext uri="{C183D7F6-B498-43B3-948B-1728B52AA6E4}">
                  <adec:decorative xmlns:adec="http://schemas.microsoft.com/office/drawing/2017/decorative" val="1"/>
                </a:ext>
              </a:extLst>
            </p:cNvPr>
            <p:cNvSpPr>
              <a:spLocks noChangeAspect="1" noEditPoints="1"/>
            </p:cNvSpPr>
            <p:nvPr/>
          </p:nvSpPr>
          <p:spPr bwMode="auto">
            <a:xfrm>
              <a:off x="3624288" y="3028169"/>
              <a:ext cx="904567" cy="406363"/>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31750" cap="sq">
              <a:solidFill>
                <a:srgbClr val="00B05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
          <p:nvSpPr>
            <p:cNvPr id="85" name="TextBox 19">
              <a:extLst>
                <a:ext uri="{FF2B5EF4-FFF2-40B4-BE49-F238E27FC236}">
                  <a16:creationId xmlns:a16="http://schemas.microsoft.com/office/drawing/2014/main" id="{AFE0CE25-E251-4FD9-85D3-00D7E59FE665}"/>
                </a:ext>
                <a:ext uri="{C183D7F6-B498-43B3-948B-1728B52AA6E4}">
                  <adec:decorative xmlns:adec="http://schemas.microsoft.com/office/drawing/2017/decorative" val="1"/>
                </a:ext>
              </a:extLst>
            </p:cNvPr>
            <p:cNvSpPr txBox="1"/>
            <p:nvPr/>
          </p:nvSpPr>
          <p:spPr>
            <a:xfrm>
              <a:off x="3658616" y="2632597"/>
              <a:ext cx="875241" cy="338554"/>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GB" sz="1600" dirty="0">
                  <a:latin typeface="+mn-lt"/>
                </a:rPr>
                <a:t>Replica</a:t>
              </a:r>
            </a:p>
          </p:txBody>
        </p:sp>
        <p:sp>
          <p:nvSpPr>
            <p:cNvPr id="86" name="Rectangle 85">
              <a:extLst>
                <a:ext uri="{FF2B5EF4-FFF2-40B4-BE49-F238E27FC236}">
                  <a16:creationId xmlns:a16="http://schemas.microsoft.com/office/drawing/2014/main" id="{47A3F67A-D518-4AE2-9E33-7FA8A525ECA4}"/>
                </a:ext>
                <a:ext uri="{C183D7F6-B498-43B3-948B-1728B52AA6E4}">
                  <adec:decorative xmlns:adec="http://schemas.microsoft.com/office/drawing/2017/decorative" val="1"/>
                </a:ext>
              </a:extLst>
            </p:cNvPr>
            <p:cNvSpPr/>
            <p:nvPr/>
          </p:nvSpPr>
          <p:spPr>
            <a:xfrm>
              <a:off x="8109522" y="2767842"/>
              <a:ext cx="875240" cy="338554"/>
            </a:xfrm>
            <a:prstGeom prst="rect">
              <a:avLst/>
            </a:prstGeom>
          </p:spPr>
          <p:txBody>
            <a:bodyPr wrap="none">
              <a:spAutoFit/>
            </a:bodyPr>
            <a:lstStyle/>
            <a:p>
              <a:pPr algn="ctr"/>
              <a:r>
                <a:rPr lang="en-GB" sz="1600" b="1" dirty="0">
                  <a:cs typeface="Arial" charset="0"/>
                </a:rPr>
                <a:t>Replica</a:t>
              </a:r>
            </a:p>
          </p:txBody>
        </p:sp>
      </p:grpSp>
    </p:spTree>
    <p:extLst>
      <p:ext uri="{BB962C8B-B14F-4D97-AF65-F5344CB8AC3E}">
        <p14:creationId xmlns:p14="http://schemas.microsoft.com/office/powerpoint/2010/main" val="111198779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E0A2A-DC70-406D-BD3C-2278AAA45186}"/>
              </a:ext>
            </a:extLst>
          </p:cNvPr>
          <p:cNvSpPr>
            <a:spLocks noGrp="1"/>
          </p:cNvSpPr>
          <p:nvPr>
            <p:ph type="title"/>
          </p:nvPr>
        </p:nvSpPr>
        <p:spPr/>
        <p:txBody>
          <a:bodyPr/>
          <a:lstStyle/>
          <a:p>
            <a:r>
              <a:rPr lang="en-US" dirty="0"/>
              <a:t>Overview of </a:t>
            </a:r>
            <a:r>
              <a:rPr lang="bs-Latn-BA" dirty="0"/>
              <a:t>Azure Site Recovery </a:t>
            </a:r>
            <a:r>
              <a:rPr lang="en-US" dirty="0"/>
              <a:t>(</a:t>
            </a:r>
            <a:r>
              <a:rPr lang="bs-Latn-BA" dirty="0"/>
              <a:t>2</a:t>
            </a:r>
            <a:r>
              <a:rPr lang="en-US" dirty="0"/>
              <a:t> of </a:t>
            </a:r>
            <a:r>
              <a:rPr lang="bs-Latn-BA" dirty="0"/>
              <a:t>2</a:t>
            </a:r>
            <a:r>
              <a:rPr lang="en-US" dirty="0"/>
              <a:t>)</a:t>
            </a:r>
            <a:endParaRPr lang="bs-Latn-BA" dirty="0"/>
          </a:p>
        </p:txBody>
      </p:sp>
      <p:sp>
        <p:nvSpPr>
          <p:cNvPr id="3" name="Content Placeholder 2">
            <a:extLst>
              <a:ext uri="{FF2B5EF4-FFF2-40B4-BE49-F238E27FC236}">
                <a16:creationId xmlns:a16="http://schemas.microsoft.com/office/drawing/2014/main" id="{398A62C1-0A5C-4354-8FF9-D2F56A547976}"/>
              </a:ext>
            </a:extLst>
          </p:cNvPr>
          <p:cNvSpPr>
            <a:spLocks noGrp="1"/>
          </p:cNvSpPr>
          <p:nvPr>
            <p:ph sz="quarter" idx="10"/>
          </p:nvPr>
        </p:nvSpPr>
        <p:spPr/>
        <p:txBody>
          <a:bodyPr/>
          <a:lstStyle/>
          <a:p>
            <a:r>
              <a:rPr lang="bs-Latn-BA" dirty="0"/>
              <a:t>Azure Site Recovery can protect</a:t>
            </a:r>
            <a:r>
              <a:rPr lang="en-US" dirty="0"/>
              <a:t>:</a:t>
            </a:r>
            <a:endParaRPr lang="bs-Latn-BA" dirty="0"/>
          </a:p>
          <a:p>
            <a:pPr marL="342900" indent="-342900">
              <a:buFont typeface="Arial" panose="020B0604020202020204" pitchFamily="34" charset="0"/>
              <a:buChar char="•"/>
            </a:pPr>
            <a:r>
              <a:rPr lang="bs-Latn-BA" dirty="0"/>
              <a:t>Hyper-V virtual machines (without VMM)</a:t>
            </a:r>
          </a:p>
          <a:p>
            <a:pPr marL="342900" indent="-342900">
              <a:buFont typeface="Arial" panose="020B0604020202020204" pitchFamily="34" charset="0"/>
              <a:buChar char="•"/>
            </a:pPr>
            <a:r>
              <a:rPr lang="bs-Latn-BA" dirty="0"/>
              <a:t>Hyper-V virtual machines in a VMM cloud</a:t>
            </a:r>
          </a:p>
          <a:p>
            <a:pPr marL="342900" indent="-342900">
              <a:buFont typeface="Arial" panose="020B0604020202020204" pitchFamily="34" charset="0"/>
              <a:buChar char="•"/>
            </a:pPr>
            <a:r>
              <a:rPr lang="bs-Latn-BA" dirty="0"/>
              <a:t>VMWare virtual machines</a:t>
            </a:r>
          </a:p>
          <a:p>
            <a:pPr marL="342900" indent="-342900">
              <a:buFont typeface="Arial" panose="020B0604020202020204" pitchFamily="34" charset="0"/>
              <a:buChar char="•"/>
            </a:pPr>
            <a:r>
              <a:rPr lang="bs-Latn-BA" dirty="0"/>
              <a:t>Physical servers running Windows Server or Linux</a:t>
            </a:r>
          </a:p>
          <a:p>
            <a:r>
              <a:rPr lang="bs-Latn-BA" dirty="0"/>
              <a:t>Use Azure Site Recovery to:</a:t>
            </a:r>
          </a:p>
          <a:p>
            <a:pPr marL="342900" indent="-342900">
              <a:buFont typeface="Arial" panose="020B0604020202020204" pitchFamily="34" charset="0"/>
              <a:buChar char="•"/>
            </a:pPr>
            <a:r>
              <a:rPr lang="bs-Latn-BA" dirty="0"/>
              <a:t>Coordinate and monitor asynchronous replication</a:t>
            </a:r>
          </a:p>
          <a:p>
            <a:pPr marL="342900" indent="-342900">
              <a:buFont typeface="Arial" panose="020B0604020202020204" pitchFamily="34" charset="0"/>
              <a:buChar char="•"/>
            </a:pPr>
            <a:r>
              <a:rPr lang="bs-Latn-BA" dirty="0"/>
              <a:t>Manage the failover of virtual machines and VMM clouds</a:t>
            </a:r>
            <a:endParaRPr lang="en-US" dirty="0"/>
          </a:p>
          <a:p>
            <a:pPr marL="342900" indent="-342900">
              <a:buFont typeface="Arial" panose="020B0604020202020204" pitchFamily="34" charset="0"/>
              <a:buChar char="•"/>
            </a:pPr>
            <a:r>
              <a:rPr lang="bs-Latn-BA" dirty="0"/>
              <a:t>Manage virtual network mappings between sites</a:t>
            </a:r>
          </a:p>
          <a:p>
            <a:pPr marL="342900" indent="-342900">
              <a:buFont typeface="Arial" panose="020B0604020202020204" pitchFamily="34" charset="0"/>
              <a:buChar char="•"/>
            </a:pPr>
            <a:r>
              <a:rPr lang="bs-Latn-BA" dirty="0"/>
              <a:t>Continually monitor service availability</a:t>
            </a:r>
          </a:p>
          <a:p>
            <a:pPr marL="342900" indent="-342900">
              <a:buFont typeface="Arial" panose="020B0604020202020204" pitchFamily="34" charset="0"/>
              <a:buChar char="•"/>
            </a:pPr>
            <a:r>
              <a:rPr lang="bs-Latn-BA" dirty="0"/>
              <a:t>Test the recovery</a:t>
            </a:r>
          </a:p>
          <a:p>
            <a:endParaRPr lang="bs-Latn-BA" dirty="0"/>
          </a:p>
        </p:txBody>
      </p:sp>
    </p:spTree>
    <p:extLst>
      <p:ext uri="{BB962C8B-B14F-4D97-AF65-F5344CB8AC3E}">
        <p14:creationId xmlns:p14="http://schemas.microsoft.com/office/powerpoint/2010/main" val="367130061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7C6650-D22D-43DD-ADE4-5552F25E133D}"/>
              </a:ext>
            </a:extLst>
          </p:cNvPr>
          <p:cNvSpPr>
            <a:spLocks noGrp="1"/>
          </p:cNvSpPr>
          <p:nvPr>
            <p:ph type="title"/>
          </p:nvPr>
        </p:nvSpPr>
        <p:spPr/>
        <p:txBody>
          <a:bodyPr/>
          <a:lstStyle/>
          <a:p>
            <a:r>
              <a:rPr lang="en-US" dirty="0"/>
              <a:t>Lesson 1: Test your knowledge</a:t>
            </a:r>
          </a:p>
        </p:txBody>
      </p:sp>
      <p:sp>
        <p:nvSpPr>
          <p:cNvPr id="5" name="Text Placeholder 4">
            <a:extLst>
              <a:ext uri="{FF2B5EF4-FFF2-40B4-BE49-F238E27FC236}">
                <a16:creationId xmlns:a16="http://schemas.microsoft.com/office/drawing/2014/main" id="{DC6E2EB9-52EE-471D-B7CF-55A40BF94A99}"/>
              </a:ext>
            </a:extLst>
          </p:cNvPr>
          <p:cNvSpPr>
            <a:spLocks noGrp="1"/>
          </p:cNvSpPr>
          <p:nvPr>
            <p:ph sz="quarter" idx="10"/>
          </p:nvPr>
        </p:nvSpPr>
        <p:spPr>
          <a:xfrm>
            <a:off x="466344" y="1463039"/>
            <a:ext cx="11529378" cy="5082223"/>
          </a:xfrm>
        </p:spPr>
        <p:txBody>
          <a:bodyPr/>
          <a:lstStyle/>
          <a:p>
            <a:r>
              <a:rPr lang="en-US" dirty="0">
                <a:latin typeface="+mn-lt"/>
              </a:rPr>
              <a:t>Refer to the Student Guide for lesson-review questions</a:t>
            </a:r>
          </a:p>
        </p:txBody>
      </p:sp>
    </p:spTree>
    <p:extLst>
      <p:ext uri="{BB962C8B-B14F-4D97-AF65-F5344CB8AC3E}">
        <p14:creationId xmlns:p14="http://schemas.microsoft.com/office/powerpoint/2010/main" val="115086628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25E5E9-50AE-42B7-84D3-873166373396}"/>
              </a:ext>
            </a:extLst>
          </p:cNvPr>
          <p:cNvSpPr>
            <a:spLocks noGrp="1"/>
          </p:cNvSpPr>
          <p:nvPr>
            <p:ph type="title"/>
          </p:nvPr>
        </p:nvSpPr>
        <p:spPr/>
        <p:txBody>
          <a:bodyPr/>
          <a:lstStyle/>
          <a:p>
            <a:r>
              <a:rPr lang="en-US" dirty="0"/>
              <a:t>Lesson </a:t>
            </a:r>
            <a:r>
              <a:rPr lang="bs-Latn-BA" dirty="0"/>
              <a:t>2</a:t>
            </a:r>
            <a:r>
              <a:rPr lang="en-US" dirty="0"/>
              <a:t>: Backup and restore infrastructure in Windows Server</a:t>
            </a:r>
          </a:p>
        </p:txBody>
      </p:sp>
    </p:spTree>
    <p:extLst>
      <p:ext uri="{BB962C8B-B14F-4D97-AF65-F5344CB8AC3E}">
        <p14:creationId xmlns:p14="http://schemas.microsoft.com/office/powerpoint/2010/main" val="166036745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a:xfrm>
            <a:off x="465138" y="497119"/>
            <a:ext cx="11530584" cy="411480"/>
          </a:xfrm>
        </p:spPr>
        <p:txBody>
          <a:bodyPr/>
          <a:lstStyle/>
          <a:p>
            <a:r>
              <a:rPr lang="en-US" dirty="0"/>
              <a:t>Lesson </a:t>
            </a:r>
            <a:r>
              <a:rPr lang="bs-Latn-BA" dirty="0"/>
              <a:t>2</a:t>
            </a:r>
            <a:r>
              <a:rPr lang="en-US" dirty="0"/>
              <a:t> overview</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a:xfrm>
            <a:off x="466344" y="1463039"/>
            <a:ext cx="11529378" cy="5082223"/>
          </a:xfrm>
        </p:spPr>
        <p:txBody>
          <a:bodyPr/>
          <a:lstStyle/>
          <a:p>
            <a:r>
              <a:rPr lang="en-US" dirty="0"/>
              <a:t>Having a backup infrastructure is mandatory for each organization. You can choose to use built-in tools to perform backup or you can use third-party tools. Windows Server has built-in backup software called Windows Server Backup.</a:t>
            </a:r>
            <a:endParaRPr lang="bs-Latn-BA" dirty="0"/>
          </a:p>
          <a:p>
            <a:r>
              <a:rPr lang="en-US" dirty="0"/>
              <a:t>Topics:</a:t>
            </a:r>
          </a:p>
          <a:p>
            <a:pPr lvl="2"/>
            <a:r>
              <a:rPr lang="bs-Latn-BA" dirty="0"/>
              <a:t>Overview of Windows Server Backup</a:t>
            </a:r>
          </a:p>
          <a:p>
            <a:pPr lvl="2"/>
            <a:r>
              <a:rPr lang="bs-Latn-BA" dirty="0"/>
              <a:t>Implement backup and restore</a:t>
            </a:r>
          </a:p>
          <a:p>
            <a:pPr lvl="2"/>
            <a:r>
              <a:rPr lang="bs-Latn-BA" dirty="0"/>
              <a:t>Back</a:t>
            </a:r>
            <a:r>
              <a:rPr lang="en-US" dirty="0"/>
              <a:t> </a:t>
            </a:r>
            <a:r>
              <a:rPr lang="bs-Latn-BA" dirty="0"/>
              <a:t>up and restore Hyper-V VMs</a:t>
            </a:r>
          </a:p>
          <a:p>
            <a:pPr lvl="2"/>
            <a:r>
              <a:rPr lang="bs-Latn-BA" dirty="0"/>
              <a:t>Overview</a:t>
            </a:r>
            <a:r>
              <a:rPr lang="en-US" dirty="0"/>
              <a:t> of </a:t>
            </a:r>
            <a:r>
              <a:rPr lang="bs-Latn-BA" dirty="0"/>
              <a:t>Azure Backup </a:t>
            </a:r>
            <a:endParaRPr lang="en-US" dirty="0"/>
          </a:p>
          <a:p>
            <a:pPr lvl="2"/>
            <a:r>
              <a:rPr lang="bs-Latn-BA" dirty="0"/>
              <a:t>Implement backup and restore with Azure Backup</a:t>
            </a:r>
            <a:endParaRPr lang="en-US" dirty="0"/>
          </a:p>
        </p:txBody>
      </p:sp>
    </p:spTree>
    <p:extLst>
      <p:ext uri="{BB962C8B-B14F-4D97-AF65-F5344CB8AC3E}">
        <p14:creationId xmlns:p14="http://schemas.microsoft.com/office/powerpoint/2010/main" val="418068803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a:xfrm>
            <a:off x="465138" y="567457"/>
            <a:ext cx="11530584" cy="411480"/>
          </a:xfrm>
        </p:spPr>
        <p:txBody>
          <a:bodyPr/>
          <a:lstStyle/>
          <a:p>
            <a:r>
              <a:rPr lang="bs-Latn-BA" dirty="0"/>
              <a:t>Overview of Windows Server Backup</a:t>
            </a:r>
            <a:endParaRPr lang="en-US" dirty="0"/>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a:xfrm>
            <a:off x="466344" y="1463039"/>
            <a:ext cx="7138788" cy="5082223"/>
          </a:xfrm>
        </p:spPr>
        <p:txBody>
          <a:bodyPr/>
          <a:lstStyle/>
          <a:p>
            <a:r>
              <a:rPr lang="en-US" dirty="0"/>
              <a:t>Windows Server Backup provides you with the ability to perform backup and recovery in a Windows Server environment</a:t>
            </a:r>
            <a:endParaRPr lang="bs-Latn-BA" dirty="0"/>
          </a:p>
          <a:p>
            <a:r>
              <a:rPr lang="en-US" dirty="0"/>
              <a:t>By using Windows Server Backup you can</a:t>
            </a:r>
            <a:r>
              <a:rPr lang="bs-Latn-BA" dirty="0"/>
              <a:t> backup</a:t>
            </a:r>
            <a:r>
              <a:rPr lang="en-US" dirty="0"/>
              <a:t>:</a:t>
            </a:r>
          </a:p>
          <a:p>
            <a:pPr marL="342900" indent="-342900">
              <a:buFont typeface="Arial" panose="020B0604020202020204" pitchFamily="34" charset="0"/>
              <a:buChar char="•"/>
            </a:pPr>
            <a:r>
              <a:rPr lang="en-US" dirty="0"/>
              <a:t>A full server (all volumes), or just selected volumes</a:t>
            </a:r>
          </a:p>
          <a:p>
            <a:pPr marL="342900" indent="-342900">
              <a:buFont typeface="Arial" panose="020B0604020202020204" pitchFamily="34" charset="0"/>
              <a:buChar char="•"/>
            </a:pPr>
            <a:r>
              <a:rPr lang="en-US" dirty="0"/>
              <a:t>Individual files and folders</a:t>
            </a:r>
          </a:p>
          <a:p>
            <a:pPr marL="342900" indent="-342900">
              <a:buFont typeface="Arial" panose="020B0604020202020204" pitchFamily="34" charset="0"/>
              <a:buChar char="•"/>
            </a:pPr>
            <a:r>
              <a:rPr lang="en-US" dirty="0"/>
              <a:t>System state</a:t>
            </a:r>
          </a:p>
          <a:p>
            <a:pPr marL="342900" indent="-342900">
              <a:buFont typeface="Arial" panose="020B0604020202020204" pitchFamily="34" charset="0"/>
              <a:buChar char="•"/>
            </a:pPr>
            <a:r>
              <a:rPr lang="en-US" dirty="0"/>
              <a:t>Individual virtual machines on a Hyper-V host</a:t>
            </a:r>
          </a:p>
          <a:p>
            <a:pPr marL="342900" indent="-342900">
              <a:buFont typeface="Arial" panose="020B0604020202020204" pitchFamily="34" charset="0"/>
              <a:buChar char="•"/>
            </a:pPr>
            <a:r>
              <a:rPr lang="en-US" dirty="0"/>
              <a:t>Microsoft Exchange Server databases</a:t>
            </a:r>
          </a:p>
          <a:p>
            <a:pPr marL="342900" indent="-342900">
              <a:buFont typeface="Arial" panose="020B0604020202020204" pitchFamily="34" charset="0"/>
              <a:buChar char="•"/>
            </a:pPr>
            <a:r>
              <a:rPr lang="en-US" dirty="0"/>
              <a:t>Cluster shared volumes</a:t>
            </a:r>
          </a:p>
          <a:p>
            <a:pPr marL="342900" indent="-342900">
              <a:buFont typeface="Arial" panose="020B0604020202020204" pitchFamily="34" charset="0"/>
              <a:buChar char="•"/>
            </a:pPr>
            <a:endParaRPr lang="bs-Latn-BA" dirty="0"/>
          </a:p>
          <a:p>
            <a:r>
              <a:rPr lang="en-US" dirty="0"/>
              <a:t>WBAdmin</a:t>
            </a:r>
            <a:r>
              <a:rPr lang="bs-Latn-BA" dirty="0"/>
              <a:t> </a:t>
            </a:r>
            <a:r>
              <a:rPr lang="en-US" dirty="0"/>
              <a:t>is a command-line utility built into Windows Server</a:t>
            </a:r>
          </a:p>
        </p:txBody>
      </p:sp>
      <p:pic>
        <p:nvPicPr>
          <p:cNvPr id="1026" name="Picture 2" descr="Screenshot of Windows Server Backup depicting the Backup Options screen">
            <a:extLst>
              <a:ext uri="{FF2B5EF4-FFF2-40B4-BE49-F238E27FC236}">
                <a16:creationId xmlns:a16="http://schemas.microsoft.com/office/drawing/2014/main" id="{95A7BA21-937B-4391-BAB5-FF7F59F34238}"/>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7038131" y="1811286"/>
            <a:ext cx="4932000" cy="4104000"/>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851556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bs-Latn-BA" dirty="0"/>
              <a:t>Implement backup and restore</a:t>
            </a:r>
            <a:endParaRPr lang="en-US" dirty="0"/>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a:xfrm>
            <a:off x="466344" y="1463039"/>
            <a:ext cx="11529378" cy="5082223"/>
          </a:xfrm>
        </p:spPr>
        <p:txBody>
          <a:bodyPr/>
          <a:lstStyle/>
          <a:p>
            <a:r>
              <a:rPr lang="en-US" dirty="0"/>
              <a:t>Depending on what you need to backup, the procedures and options in Windows Server Backup might vary</a:t>
            </a:r>
            <a:endParaRPr lang="bs-Latn-BA" dirty="0"/>
          </a:p>
          <a:p>
            <a:r>
              <a:rPr lang="bs-Latn-BA" dirty="0"/>
              <a:t>Some of the most common backup procedures that you should consider include:</a:t>
            </a:r>
          </a:p>
          <a:p>
            <a:pPr marL="342900" indent="-342900">
              <a:buFont typeface="Arial" panose="020B0604020202020204" pitchFamily="34" charset="0"/>
              <a:buChar char="•"/>
            </a:pPr>
            <a:r>
              <a:rPr lang="en-US" dirty="0"/>
              <a:t>Backing up file servers and web servers</a:t>
            </a:r>
          </a:p>
          <a:p>
            <a:pPr marL="342900" indent="-342900">
              <a:buFont typeface="Arial" panose="020B0604020202020204" pitchFamily="34" charset="0"/>
              <a:buChar char="•"/>
            </a:pPr>
            <a:r>
              <a:rPr lang="en-US" dirty="0"/>
              <a:t>Backing up AD DS</a:t>
            </a:r>
          </a:p>
          <a:p>
            <a:pPr marL="342900" indent="-342900">
              <a:buFont typeface="Arial" panose="020B0604020202020204" pitchFamily="34" charset="0"/>
              <a:buChar char="•"/>
            </a:pPr>
            <a:r>
              <a:rPr lang="en-US" dirty="0"/>
              <a:t>Backing up Microsoft Exchange Server</a:t>
            </a:r>
          </a:p>
          <a:p>
            <a:pPr marL="342900" indent="-342900">
              <a:buFont typeface="Arial" panose="020B0604020202020204" pitchFamily="34" charset="0"/>
              <a:buChar char="•"/>
            </a:pPr>
            <a:endParaRPr lang="en-US" dirty="0"/>
          </a:p>
        </p:txBody>
      </p:sp>
      <p:pic>
        <p:nvPicPr>
          <p:cNvPr id="5" name="Picture 2" descr="Screenshot of Backup Schedule Wizard displaying the file system to select items for backup">
            <a:extLst>
              <a:ext uri="{FF2B5EF4-FFF2-40B4-BE49-F238E27FC236}">
                <a16:creationId xmlns:a16="http://schemas.microsoft.com/office/drawing/2014/main" id="{BF931262-CEBF-4962-A48C-DB13A64CB61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16574" y="2711909"/>
            <a:ext cx="5558031" cy="3714854"/>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233286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5F48DF-C78C-45AC-838F-E5D49C209BAB}"/>
              </a:ext>
            </a:extLst>
          </p:cNvPr>
          <p:cNvSpPr>
            <a:spLocks noGrp="1"/>
          </p:cNvSpPr>
          <p:nvPr>
            <p:ph type="title"/>
          </p:nvPr>
        </p:nvSpPr>
        <p:spPr/>
        <p:txBody>
          <a:bodyPr/>
          <a:lstStyle/>
          <a:p>
            <a:r>
              <a:rPr lang="en-US" dirty="0"/>
              <a:t>Module </a:t>
            </a:r>
            <a:r>
              <a:rPr lang="bs-Latn-BA" dirty="0"/>
              <a:t>7</a:t>
            </a:r>
            <a:r>
              <a:rPr lang="en-US" dirty="0"/>
              <a:t>: Disaster Recovery in Windows Server</a:t>
            </a:r>
          </a:p>
        </p:txBody>
      </p:sp>
    </p:spTree>
    <p:extLst>
      <p:ext uri="{BB962C8B-B14F-4D97-AF65-F5344CB8AC3E}">
        <p14:creationId xmlns:p14="http://schemas.microsoft.com/office/powerpoint/2010/main" val="372093833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bs-Latn-BA" dirty="0"/>
              <a:t>Back</a:t>
            </a:r>
            <a:r>
              <a:rPr lang="en-US" dirty="0"/>
              <a:t> </a:t>
            </a:r>
            <a:r>
              <a:rPr lang="bs-Latn-BA" dirty="0"/>
              <a:t>up and restore Hyper-V VMs</a:t>
            </a:r>
            <a:endParaRPr lang="en-US" dirty="0"/>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a:xfrm>
            <a:off x="466344" y="1463039"/>
            <a:ext cx="11529378" cy="5082223"/>
          </a:xfrm>
        </p:spPr>
        <p:txBody>
          <a:bodyPr/>
          <a:lstStyle/>
          <a:p>
            <a:r>
              <a:rPr lang="en-US" dirty="0"/>
              <a:t>You can use the following methods to back up VMs</a:t>
            </a:r>
            <a:r>
              <a:rPr lang="bs-Latn-BA" dirty="0"/>
              <a:t>:</a:t>
            </a:r>
            <a:endParaRPr lang="en-US" dirty="0"/>
          </a:p>
          <a:p>
            <a:pPr marL="342900" indent="-342900">
              <a:buFont typeface="Arial" panose="020B0604020202020204" pitchFamily="34" charset="0"/>
              <a:buChar char="•"/>
            </a:pPr>
            <a:r>
              <a:rPr lang="en-US" dirty="0"/>
              <a:t>Backup the VM from the host</a:t>
            </a:r>
          </a:p>
          <a:p>
            <a:pPr marL="342900" indent="-342900">
              <a:buFont typeface="Arial" panose="020B0604020202020204" pitchFamily="34" charset="0"/>
              <a:buChar char="•"/>
            </a:pPr>
            <a:r>
              <a:rPr lang="en-US" dirty="0"/>
              <a:t>Backup the VM’s VHDs</a:t>
            </a:r>
          </a:p>
          <a:p>
            <a:pPr marL="342900" indent="-342900">
              <a:buFont typeface="Arial" panose="020B0604020202020204" pitchFamily="34" charset="0"/>
              <a:buChar char="•"/>
            </a:pPr>
            <a:r>
              <a:rPr lang="en-US" dirty="0"/>
              <a:t>Backup inside the VM</a:t>
            </a:r>
          </a:p>
          <a:p>
            <a:r>
              <a:rPr lang="en-US" dirty="0"/>
              <a:t>You can perform online backups that do not incur VM downtime, if you meet the following conditions:</a:t>
            </a:r>
          </a:p>
          <a:p>
            <a:pPr marL="342900" indent="-342900">
              <a:buFont typeface="Arial" panose="020B0604020202020204" pitchFamily="34" charset="0"/>
              <a:buChar char="•"/>
            </a:pPr>
            <a:r>
              <a:rPr lang="en-US" dirty="0"/>
              <a:t>The VM being backed up has integration services installed and enabled</a:t>
            </a:r>
          </a:p>
          <a:p>
            <a:pPr marL="342900" indent="-342900">
              <a:buFont typeface="Arial" panose="020B0604020202020204" pitchFamily="34" charset="0"/>
              <a:buChar char="•"/>
            </a:pPr>
            <a:r>
              <a:rPr lang="en-US" dirty="0"/>
              <a:t>Each disk that the VM uses is running NTFS file system basic disks</a:t>
            </a:r>
          </a:p>
          <a:p>
            <a:pPr marL="342900" indent="-342900">
              <a:buFont typeface="Arial" panose="020B0604020202020204" pitchFamily="34" charset="0"/>
              <a:buChar char="•"/>
            </a:pPr>
            <a:r>
              <a:rPr lang="en-US" dirty="0"/>
              <a:t>The VSS is enabled on all volumes within the VM, and snapshots for each volume are stored on the same volume</a:t>
            </a:r>
          </a:p>
        </p:txBody>
      </p:sp>
    </p:spTree>
    <p:extLst>
      <p:ext uri="{BB962C8B-B14F-4D97-AF65-F5344CB8AC3E}">
        <p14:creationId xmlns:p14="http://schemas.microsoft.com/office/powerpoint/2010/main" val="410227827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Overview of </a:t>
            </a:r>
            <a:r>
              <a:rPr lang="bs-Latn-BA" dirty="0"/>
              <a:t>Azure Backu</a:t>
            </a:r>
            <a:r>
              <a:rPr lang="en-US" dirty="0"/>
              <a:t>p</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a:xfrm>
            <a:off x="466344" y="1463039"/>
            <a:ext cx="11529378" cy="5082223"/>
          </a:xfrm>
        </p:spPr>
        <p:txBody>
          <a:bodyPr/>
          <a:lstStyle/>
          <a:p>
            <a:r>
              <a:rPr lang="en-US" dirty="0"/>
              <a:t>Azure Backup is a subscription service that you can use to provide off-site protection against critical data loss caused by disasters</a:t>
            </a:r>
          </a:p>
          <a:p>
            <a:r>
              <a:rPr lang="en-US" dirty="0"/>
              <a:t>Azure Backup replaces </a:t>
            </a:r>
            <a:r>
              <a:rPr lang="bs-Latn-BA" dirty="0"/>
              <a:t>or extends </a:t>
            </a:r>
            <a:r>
              <a:rPr lang="en-US" dirty="0"/>
              <a:t>your existing on-premises or off-site backup solution </a:t>
            </a:r>
            <a:endParaRPr lang="bs-Latn-BA" dirty="0"/>
          </a:p>
          <a:p>
            <a:r>
              <a:rPr lang="en-US" dirty="0"/>
              <a:t>Some of the most important features in Azure Backup include:</a:t>
            </a:r>
          </a:p>
          <a:p>
            <a:pPr marL="342900" indent="-342900">
              <a:buFont typeface="Arial" panose="020B0604020202020204" pitchFamily="34" charset="0"/>
              <a:buChar char="•"/>
            </a:pPr>
            <a:r>
              <a:rPr lang="en-US" dirty="0"/>
              <a:t>Automatic storage management </a:t>
            </a:r>
          </a:p>
          <a:p>
            <a:pPr marL="342900" indent="-342900">
              <a:buFont typeface="Arial" panose="020B0604020202020204" pitchFamily="34" charset="0"/>
              <a:buChar char="•"/>
            </a:pPr>
            <a:r>
              <a:rPr lang="en-US" dirty="0"/>
              <a:t>Unlimited scaling </a:t>
            </a:r>
          </a:p>
          <a:p>
            <a:pPr marL="342900" indent="-342900">
              <a:buFont typeface="Arial" panose="020B0604020202020204" pitchFamily="34" charset="0"/>
              <a:buChar char="•"/>
            </a:pPr>
            <a:r>
              <a:rPr lang="en-US" dirty="0"/>
              <a:t>Multiple storage options </a:t>
            </a:r>
          </a:p>
          <a:p>
            <a:pPr marL="342900" indent="-342900">
              <a:buFont typeface="Arial" panose="020B0604020202020204" pitchFamily="34" charset="0"/>
              <a:buChar char="•"/>
            </a:pPr>
            <a:r>
              <a:rPr lang="en-US" dirty="0"/>
              <a:t>Data encryption </a:t>
            </a:r>
          </a:p>
          <a:p>
            <a:pPr marL="342900" indent="-342900">
              <a:buFont typeface="Arial" panose="020B0604020202020204" pitchFamily="34" charset="0"/>
              <a:buChar char="•"/>
            </a:pPr>
            <a:r>
              <a:rPr lang="en-US" dirty="0"/>
              <a:t>Offload on-premises backup </a:t>
            </a:r>
          </a:p>
          <a:p>
            <a:pPr marL="342900" indent="-342900">
              <a:buFont typeface="Arial" panose="020B0604020202020204" pitchFamily="34" charset="0"/>
              <a:buChar char="•"/>
            </a:pPr>
            <a:r>
              <a:rPr lang="en-US" dirty="0"/>
              <a:t>Back up Azure IaaS VMs </a:t>
            </a:r>
          </a:p>
          <a:p>
            <a:pPr marL="342900" indent="-342900">
              <a:buFont typeface="Arial" panose="020B0604020202020204" pitchFamily="34" charset="0"/>
              <a:buChar char="•"/>
            </a:pPr>
            <a:r>
              <a:rPr lang="en-US" dirty="0"/>
              <a:t>Retain short and long-term data </a:t>
            </a:r>
          </a:p>
          <a:p>
            <a:pPr marL="342900" indent="-342900">
              <a:buFont typeface="Arial" panose="020B0604020202020204" pitchFamily="34" charset="0"/>
              <a:buChar char="•"/>
            </a:pPr>
            <a:r>
              <a:rPr lang="en-US" dirty="0"/>
              <a:t>Multiple storage options</a:t>
            </a:r>
          </a:p>
        </p:txBody>
      </p:sp>
    </p:spTree>
    <p:extLst>
      <p:ext uri="{BB962C8B-B14F-4D97-AF65-F5344CB8AC3E}">
        <p14:creationId xmlns:p14="http://schemas.microsoft.com/office/powerpoint/2010/main" val="83160699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bs-Latn-BA" dirty="0"/>
              <a:t>Implement backup and restore with Azure Backup</a:t>
            </a:r>
            <a:endParaRPr lang="en-US" dirty="0"/>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a:xfrm>
            <a:off x="466344" y="1463039"/>
            <a:ext cx="5243080" cy="5082223"/>
          </a:xfrm>
        </p:spPr>
        <p:txBody>
          <a:bodyPr/>
          <a:lstStyle/>
          <a:p>
            <a:r>
              <a:rPr lang="en-US" dirty="0"/>
              <a:t>To use Azure Backup, you need to install a backup agent on your local servers, and you need to configure an Azure Recovery Services vault</a:t>
            </a:r>
          </a:p>
          <a:p>
            <a:r>
              <a:rPr lang="en-US" dirty="0"/>
              <a:t>You can use Recovery Services vaults to hold backup data for various Azure services such as IaaS VMs (Linux or Windows) and Azure SQL databases</a:t>
            </a:r>
          </a:p>
          <a:p>
            <a:r>
              <a:rPr lang="en-US" dirty="0"/>
              <a:t>Within an Azure subscription, you can create up to 25 Recovery Services vaults per region</a:t>
            </a:r>
          </a:p>
          <a:p>
            <a:r>
              <a:rPr lang="en-US" dirty="0"/>
              <a:t>Azure Backup for files and folders relies on the Azure Recovery Services agent to be installed on the Windows client or server</a:t>
            </a:r>
          </a:p>
        </p:txBody>
      </p:sp>
      <p:pic>
        <p:nvPicPr>
          <p:cNvPr id="3074" name="Picture 2" descr="Screenshot of Recovery Services vault displaying the main screen with the Add, Settings, and Backup panes.">
            <a:extLst>
              <a:ext uri="{FF2B5EF4-FFF2-40B4-BE49-F238E27FC236}">
                <a16:creationId xmlns:a16="http://schemas.microsoft.com/office/drawing/2014/main" id="{12269B53-5287-430B-AF43-F46A136AE2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9424" y="1895707"/>
            <a:ext cx="6484755" cy="3203110"/>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316474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7C6650-D22D-43DD-ADE4-5552F25E133D}"/>
              </a:ext>
            </a:extLst>
          </p:cNvPr>
          <p:cNvSpPr>
            <a:spLocks noGrp="1"/>
          </p:cNvSpPr>
          <p:nvPr>
            <p:ph type="title"/>
          </p:nvPr>
        </p:nvSpPr>
        <p:spPr/>
        <p:txBody>
          <a:bodyPr/>
          <a:lstStyle/>
          <a:p>
            <a:r>
              <a:rPr lang="en-US" dirty="0"/>
              <a:t>Lesson 2: Test your knowledge</a:t>
            </a:r>
          </a:p>
        </p:txBody>
      </p:sp>
      <p:sp>
        <p:nvSpPr>
          <p:cNvPr id="5" name="Text Placeholder 4">
            <a:extLst>
              <a:ext uri="{FF2B5EF4-FFF2-40B4-BE49-F238E27FC236}">
                <a16:creationId xmlns:a16="http://schemas.microsoft.com/office/drawing/2014/main" id="{DC6E2EB9-52EE-471D-B7CF-55A40BF94A99}"/>
              </a:ext>
            </a:extLst>
          </p:cNvPr>
          <p:cNvSpPr>
            <a:spLocks noGrp="1"/>
          </p:cNvSpPr>
          <p:nvPr>
            <p:ph sz="quarter" idx="10"/>
          </p:nvPr>
        </p:nvSpPr>
        <p:spPr>
          <a:xfrm>
            <a:off x="466344" y="1463039"/>
            <a:ext cx="11529378" cy="5082223"/>
          </a:xfrm>
        </p:spPr>
        <p:txBody>
          <a:bodyPr/>
          <a:lstStyle/>
          <a:p>
            <a:r>
              <a:rPr lang="en-US" dirty="0">
                <a:latin typeface="+mn-lt"/>
              </a:rPr>
              <a:t>Refer to the Student Guide for lesson-review questions</a:t>
            </a:r>
          </a:p>
        </p:txBody>
      </p:sp>
    </p:spTree>
    <p:extLst>
      <p:ext uri="{BB962C8B-B14F-4D97-AF65-F5344CB8AC3E}">
        <p14:creationId xmlns:p14="http://schemas.microsoft.com/office/powerpoint/2010/main" val="71620486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1A46FEA3-1B91-4E4A-ACF3-646FCADC4DB9}"/>
              </a:ext>
            </a:extLst>
          </p:cNvPr>
          <p:cNvSpPr>
            <a:spLocks noGrp="1"/>
          </p:cNvSpPr>
          <p:nvPr>
            <p:ph type="ctrTitle"/>
          </p:nvPr>
        </p:nvSpPr>
        <p:spPr/>
        <p:txBody>
          <a:bodyPr/>
          <a:lstStyle/>
          <a:p>
            <a:r>
              <a:rPr lang="en-US" dirty="0"/>
              <a:t>Instructor-led labs: </a:t>
            </a:r>
            <a:r>
              <a:rPr lang="en-US" b="1" dirty="0"/>
              <a:t>Implementing Hyper-V Replica and Windows Server Backup</a:t>
            </a:r>
            <a:endParaRPr lang="en-US" dirty="0"/>
          </a:p>
        </p:txBody>
      </p:sp>
      <p:sp>
        <p:nvSpPr>
          <p:cNvPr id="5" name="Subtitle 4">
            <a:extLst>
              <a:ext uri="{FF2B5EF4-FFF2-40B4-BE49-F238E27FC236}">
                <a16:creationId xmlns:a16="http://schemas.microsoft.com/office/drawing/2014/main" id="{C004DAFD-F64A-4544-B019-3F2B4D4AB2BF}"/>
              </a:ext>
            </a:extLst>
          </p:cNvPr>
          <p:cNvSpPr>
            <a:spLocks noGrp="1"/>
          </p:cNvSpPr>
          <p:nvPr>
            <p:ph type="subTitle" idx="1"/>
          </p:nvPr>
        </p:nvSpPr>
        <p:spPr/>
        <p:txBody>
          <a:bodyPr/>
          <a:lstStyle/>
          <a:p>
            <a:pPr marL="285750" indent="-285750"/>
            <a:r>
              <a:rPr lang="en-US" dirty="0"/>
              <a:t>Implementing Hyper-V Replica</a:t>
            </a:r>
          </a:p>
          <a:p>
            <a:pPr marL="285750" indent="-285750"/>
            <a:r>
              <a:rPr lang="en-US" dirty="0"/>
              <a:t>Implementing backup and restore with Windows Server Backup</a:t>
            </a:r>
          </a:p>
        </p:txBody>
      </p:sp>
    </p:spTree>
    <p:extLst>
      <p:ext uri="{BB962C8B-B14F-4D97-AF65-F5344CB8AC3E}">
        <p14:creationId xmlns:p14="http://schemas.microsoft.com/office/powerpoint/2010/main" val="169262028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Lab: Implementing Hyper-V Replica and Windows Server Backup</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p:txBody>
          <a:bodyPr/>
          <a:lstStyle/>
          <a:p>
            <a:pPr lvl="1"/>
            <a:r>
              <a:rPr lang="en-US" dirty="0"/>
              <a:t>Exercise 1: Implementing Hyper-V Replica</a:t>
            </a:r>
          </a:p>
          <a:p>
            <a:pPr lvl="1"/>
            <a:r>
              <a:rPr lang="en-US" dirty="0"/>
              <a:t>Exercise 2: Implementing backup and restore with Windows Server Backup</a:t>
            </a:r>
          </a:p>
          <a:p>
            <a:r>
              <a:rPr lang="en-US" dirty="0"/>
              <a:t>Sign-in information for the exercise(s):</a:t>
            </a:r>
          </a:p>
          <a:p>
            <a:pPr lvl="1"/>
            <a:r>
              <a:rPr lang="en-US" dirty="0"/>
              <a:t>Virtual machines:</a:t>
            </a:r>
          </a:p>
          <a:p>
            <a:pPr lvl="2"/>
            <a:r>
              <a:rPr lang="es-ES" b="1" dirty="0"/>
              <a:t>WS-011T00A-SEA-DC1</a:t>
            </a:r>
            <a:endParaRPr lang="bs-Latn-BA" b="1" dirty="0"/>
          </a:p>
          <a:p>
            <a:pPr lvl="2"/>
            <a:r>
              <a:rPr lang="es-ES" b="1" dirty="0"/>
              <a:t>WS-011T00A-SEA-SVR1</a:t>
            </a:r>
            <a:endParaRPr lang="bs-Latn-BA" b="1" dirty="0"/>
          </a:p>
          <a:p>
            <a:pPr lvl="2"/>
            <a:r>
              <a:rPr lang="es-ES" b="1" dirty="0"/>
              <a:t>WS-011T00A-SEA-SVR2</a:t>
            </a:r>
            <a:endParaRPr lang="bs-Latn-BA" b="1" dirty="0"/>
          </a:p>
          <a:p>
            <a:pPr lvl="2"/>
            <a:r>
              <a:rPr lang="es-ES" b="1" dirty="0"/>
              <a:t>WS-011T00A-SEA-ADM1</a:t>
            </a:r>
            <a:endParaRPr lang="en-US" b="1" dirty="0"/>
          </a:p>
          <a:p>
            <a:pPr lvl="1"/>
            <a:r>
              <a:rPr lang="en-US" dirty="0"/>
              <a:t>Username: </a:t>
            </a:r>
            <a:r>
              <a:rPr lang="en-US" b="1" dirty="0"/>
              <a:t>Contoso\Administrator</a:t>
            </a:r>
            <a:endParaRPr lang="bs-Latn-BA" b="1" dirty="0"/>
          </a:p>
          <a:p>
            <a:pPr lvl="1"/>
            <a:r>
              <a:rPr lang="en-US" dirty="0"/>
              <a:t>Password: </a:t>
            </a:r>
            <a:r>
              <a:rPr lang="bs-Latn-BA" b="1" dirty="0"/>
              <a:t>Pa55w.rd</a:t>
            </a:r>
            <a:endParaRPr lang="en-US" b="1" dirty="0"/>
          </a:p>
          <a:p>
            <a:endParaRPr lang="en-US" dirty="0"/>
          </a:p>
        </p:txBody>
      </p:sp>
    </p:spTree>
    <p:extLst>
      <p:ext uri="{BB962C8B-B14F-4D97-AF65-F5344CB8AC3E}">
        <p14:creationId xmlns:p14="http://schemas.microsoft.com/office/powerpoint/2010/main" val="27045395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Lab scenario</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a:xfrm>
            <a:off x="466344" y="1463039"/>
            <a:ext cx="11529378" cy="5082223"/>
          </a:xfrm>
        </p:spPr>
        <p:txBody>
          <a:bodyPr/>
          <a:lstStyle/>
          <a:p>
            <a:r>
              <a:rPr lang="en-US" dirty="0"/>
              <a:t>You're working as an administrator at Contoso, Ltd. Contoso wants to assess and configure new disaster recovery and backup features and technologies. As the system administrator, you have been tasked with performing that assessment and implementation. You decided to evaluate </a:t>
            </a:r>
            <a:r>
              <a:rPr lang="en-US" b="1" dirty="0"/>
              <a:t>Hyper-V Replica</a:t>
            </a:r>
            <a:r>
              <a:rPr lang="en-US" dirty="0"/>
              <a:t> and Windows Server Backup.</a:t>
            </a:r>
          </a:p>
        </p:txBody>
      </p:sp>
    </p:spTree>
    <p:extLst>
      <p:ext uri="{BB962C8B-B14F-4D97-AF65-F5344CB8AC3E}">
        <p14:creationId xmlns:p14="http://schemas.microsoft.com/office/powerpoint/2010/main" val="79003156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Lab-review questions</a:t>
            </a:r>
          </a:p>
        </p:txBody>
      </p:sp>
      <p:sp>
        <p:nvSpPr>
          <p:cNvPr id="6" name="Text Placeholder 2">
            <a:extLst>
              <a:ext uri="{FF2B5EF4-FFF2-40B4-BE49-F238E27FC236}">
                <a16:creationId xmlns:a16="http://schemas.microsoft.com/office/drawing/2014/main" id="{547A99F9-9C45-4DEE-A696-B49FFA433393}"/>
              </a:ext>
            </a:extLst>
          </p:cNvPr>
          <p:cNvSpPr>
            <a:spLocks noGrp="1"/>
          </p:cNvSpPr>
          <p:nvPr>
            <p:ph idx="1"/>
          </p:nvPr>
        </p:nvSpPr>
        <p:spPr/>
        <p:txBody>
          <a:bodyPr/>
          <a:lstStyle/>
          <a:p>
            <a:r>
              <a:rPr lang="en-US" dirty="0"/>
              <a:t>How can you limit the primary Hyper-V hosts to access only VMs that originate from the same company?</a:t>
            </a:r>
            <a:endParaRPr lang="bs-Latn-BA" dirty="0"/>
          </a:p>
          <a:p>
            <a:r>
              <a:rPr lang="en-US" dirty="0"/>
              <a:t>Can you modify the replication settings on a replicated VM at a disaster site?</a:t>
            </a:r>
            <a:endParaRPr lang="bs-Latn-BA" dirty="0"/>
          </a:p>
          <a:p>
            <a:r>
              <a:rPr lang="bs-Latn-BA" dirty="0"/>
              <a:t>Is it possible to use Windows Server </a:t>
            </a:r>
            <a:r>
              <a:rPr lang="en-US" dirty="0"/>
              <a:t>B</a:t>
            </a:r>
            <a:r>
              <a:rPr lang="bs-Latn-BA" dirty="0"/>
              <a:t>ackup to back</a:t>
            </a:r>
            <a:r>
              <a:rPr lang="en-US" dirty="0"/>
              <a:t> </a:t>
            </a:r>
            <a:r>
              <a:rPr lang="bs-Latn-BA" dirty="0"/>
              <a:t>up specific custom apps?</a:t>
            </a:r>
            <a:endParaRPr lang="en-US" dirty="0"/>
          </a:p>
        </p:txBody>
      </p:sp>
    </p:spTree>
    <p:extLst>
      <p:ext uri="{BB962C8B-B14F-4D97-AF65-F5344CB8AC3E}">
        <p14:creationId xmlns:p14="http://schemas.microsoft.com/office/powerpoint/2010/main" val="160480080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Lab-review answers</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idx="1"/>
          </p:nvPr>
        </p:nvSpPr>
        <p:spPr/>
        <p:txBody>
          <a:bodyPr/>
          <a:lstStyle/>
          <a:p>
            <a:r>
              <a:rPr lang="en-US" dirty="0"/>
              <a:t>How can you limit the primary Hyper-V hosts to access only VMs that originate from the same company?</a:t>
            </a:r>
            <a:endParaRPr lang="bs-Latn-BA" dirty="0"/>
          </a:p>
          <a:p>
            <a:pPr lvl="1"/>
            <a:r>
              <a:rPr lang="en-US" dirty="0"/>
              <a:t>Answer:</a:t>
            </a:r>
            <a:r>
              <a:rPr lang="bs-Latn-BA" dirty="0"/>
              <a:t> </a:t>
            </a:r>
            <a:r>
              <a:rPr lang="en-US" dirty="0"/>
              <a:t>When you configure a Hyper-V host as a replica, you can specify the trust group. If you do so, the Hyper-V host will be able to access only VMs that originate from the same trust group.</a:t>
            </a:r>
          </a:p>
          <a:p>
            <a:r>
              <a:rPr lang="en-US" dirty="0"/>
              <a:t>Can you modify the replication settings on a replicated VM at a disaster site?</a:t>
            </a:r>
          </a:p>
          <a:p>
            <a:pPr lvl="1"/>
            <a:r>
              <a:rPr lang="en-US" dirty="0"/>
              <a:t>Answer: No. Replication settings on a replicated VM at a disaster site are read-only and you cannot modify them; you can modify them only on a primary VM. However, you can modify Failover TCP/IP settings on a replicated VM at a disaster site.</a:t>
            </a:r>
          </a:p>
          <a:p>
            <a:r>
              <a:rPr lang="en-US" dirty="0"/>
              <a:t>Is it possible to use Windows Server Backup to back up specific custom apps?</a:t>
            </a:r>
          </a:p>
          <a:p>
            <a:pPr lvl="1"/>
            <a:r>
              <a:rPr lang="en-US" dirty="0"/>
              <a:t>Answer:</a:t>
            </a:r>
            <a:r>
              <a:rPr lang="bs-Latn-BA" dirty="0"/>
              <a:t> No. You can only back</a:t>
            </a:r>
            <a:r>
              <a:rPr lang="en-US" dirty="0"/>
              <a:t> </a:t>
            </a:r>
            <a:r>
              <a:rPr lang="bs-Latn-BA" dirty="0"/>
              <a:t>up on app level for apps supported by Windows Server </a:t>
            </a:r>
            <a:r>
              <a:rPr lang="en-US" dirty="0"/>
              <a:t>B</a:t>
            </a:r>
            <a:r>
              <a:rPr lang="bs-Latn-BA" dirty="0"/>
              <a:t>ackup</a:t>
            </a:r>
            <a:r>
              <a:rPr lang="en-US" dirty="0"/>
              <a:t>.</a:t>
            </a:r>
          </a:p>
        </p:txBody>
      </p:sp>
    </p:spTree>
    <p:extLst>
      <p:ext uri="{BB962C8B-B14F-4D97-AF65-F5344CB8AC3E}">
        <p14:creationId xmlns:p14="http://schemas.microsoft.com/office/powerpoint/2010/main" val="324189091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Module-review questions</a:t>
            </a:r>
          </a:p>
        </p:txBody>
      </p:sp>
      <p:sp>
        <p:nvSpPr>
          <p:cNvPr id="7" name="Text Placeholder 2">
            <a:extLst>
              <a:ext uri="{FF2B5EF4-FFF2-40B4-BE49-F238E27FC236}">
                <a16:creationId xmlns:a16="http://schemas.microsoft.com/office/drawing/2014/main" id="{A62B8F3E-A8D9-42EF-8D0F-5389453244CD}"/>
              </a:ext>
            </a:extLst>
          </p:cNvPr>
          <p:cNvSpPr>
            <a:spLocks noGrp="1"/>
          </p:cNvSpPr>
          <p:nvPr>
            <p:ph idx="1"/>
          </p:nvPr>
        </p:nvSpPr>
        <p:spPr/>
        <p:txBody>
          <a:bodyPr/>
          <a:lstStyle/>
          <a:p>
            <a:r>
              <a:rPr lang="en-US" dirty="0"/>
              <a:t>How can you monitor VM replication health from Windows PowerShell?</a:t>
            </a:r>
            <a:endParaRPr lang="bs-Latn-BA" dirty="0"/>
          </a:p>
          <a:p>
            <a:r>
              <a:rPr lang="en-US" dirty="0"/>
              <a:t>What is the difference between planned failover and failover?</a:t>
            </a:r>
            <a:endParaRPr lang="bs-Latn-BA" dirty="0"/>
          </a:p>
          <a:p>
            <a:r>
              <a:rPr lang="en-US" dirty="0"/>
              <a:t>Is Azure Site Recovery used only as a disaster recovery solution?</a:t>
            </a:r>
            <a:endParaRPr lang="bs-Latn-BA" dirty="0"/>
          </a:p>
          <a:p>
            <a:r>
              <a:rPr lang="bs-Latn-BA" dirty="0"/>
              <a:t>Can you use Azure Backup to back</a:t>
            </a:r>
            <a:r>
              <a:rPr lang="en-US" dirty="0"/>
              <a:t> </a:t>
            </a:r>
            <a:r>
              <a:rPr lang="bs-Latn-BA" dirty="0"/>
              <a:t>up virtual machines</a:t>
            </a:r>
            <a:r>
              <a:rPr lang="en-US" dirty="0"/>
              <a:t>?</a:t>
            </a:r>
          </a:p>
        </p:txBody>
      </p:sp>
    </p:spTree>
    <p:extLst>
      <p:ext uri="{BB962C8B-B14F-4D97-AF65-F5344CB8AC3E}">
        <p14:creationId xmlns:p14="http://schemas.microsoft.com/office/powerpoint/2010/main" val="244079098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Module overview</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a:xfrm>
            <a:off x="466344" y="1463039"/>
            <a:ext cx="11529378" cy="5082223"/>
          </a:xfrm>
        </p:spPr>
        <p:txBody>
          <a:bodyPr/>
          <a:lstStyle/>
          <a:p>
            <a:r>
              <a:rPr lang="en-US" dirty="0"/>
              <a:t>BCDR is an important consideration for most companies. Microsoft Hyper-V includes the Hyper-V Replica feature, which provides an affordable disaster recovery solution for protecting the individual virtual machines. For backup purposes, Windows Server includes integrated Windows Server Backup software.</a:t>
            </a:r>
            <a:endParaRPr lang="bs-Latn-BA" dirty="0"/>
          </a:p>
          <a:p>
            <a:pPr marL="342900" indent="-342900">
              <a:buFont typeface="Wingdings" panose="05000000000000000000" pitchFamily="2" charset="2"/>
              <a:buChar char="§"/>
            </a:pPr>
            <a:r>
              <a:rPr lang="en-US" dirty="0"/>
              <a:t>Lessons:</a:t>
            </a:r>
          </a:p>
          <a:p>
            <a:pPr lvl="2"/>
            <a:r>
              <a:rPr lang="en-US" dirty="0"/>
              <a:t>Lesson 1: </a:t>
            </a:r>
            <a:r>
              <a:rPr lang="bs-Latn-BA" dirty="0"/>
              <a:t>Hyper-V Replica</a:t>
            </a:r>
            <a:endParaRPr lang="en-US" dirty="0"/>
          </a:p>
          <a:p>
            <a:pPr lvl="2"/>
            <a:r>
              <a:rPr lang="en-US" dirty="0"/>
              <a:t>Lesson 2: Back up and restore infrastructure in Windows Server</a:t>
            </a:r>
          </a:p>
        </p:txBody>
      </p:sp>
    </p:spTree>
    <p:extLst>
      <p:ext uri="{BB962C8B-B14F-4D97-AF65-F5344CB8AC3E}">
        <p14:creationId xmlns:p14="http://schemas.microsoft.com/office/powerpoint/2010/main" val="208203323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Module-review answers</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idx="1"/>
          </p:nvPr>
        </p:nvSpPr>
        <p:spPr/>
        <p:txBody>
          <a:bodyPr/>
          <a:lstStyle/>
          <a:p>
            <a:r>
              <a:rPr lang="en-US" dirty="0"/>
              <a:t>How can you monitor virtual machine replication health from Windows PowerShell?</a:t>
            </a:r>
            <a:endParaRPr lang="bs-Latn-BA" dirty="0"/>
          </a:p>
          <a:p>
            <a:pPr lvl="1"/>
            <a:r>
              <a:rPr lang="bs-Latn-BA" dirty="0"/>
              <a:t>Answer: </a:t>
            </a:r>
            <a:r>
              <a:rPr lang="en-US" dirty="0"/>
              <a:t>From a Windows PowerShell command prompt, you can run the </a:t>
            </a:r>
            <a:r>
              <a:rPr lang="en-US" b="1" dirty="0"/>
              <a:t>Get-VMReplication</a:t>
            </a:r>
            <a:r>
              <a:rPr lang="en-US" dirty="0"/>
              <a:t> and </a:t>
            </a:r>
            <a:r>
              <a:rPr lang="en-US" b="1" dirty="0"/>
              <a:t>Measure-VMReplication</a:t>
            </a:r>
            <a:r>
              <a:rPr lang="en-US" dirty="0"/>
              <a:t> cmdlets.</a:t>
            </a:r>
            <a:endParaRPr lang="bs-Latn-BA" dirty="0"/>
          </a:p>
          <a:p>
            <a:r>
              <a:rPr lang="en-US" dirty="0"/>
              <a:t>What is the difference between planned failover and failover?</a:t>
            </a:r>
            <a:endParaRPr lang="bs-Latn-BA" dirty="0"/>
          </a:p>
          <a:p>
            <a:pPr lvl="1"/>
            <a:r>
              <a:rPr lang="bs-Latn-BA" dirty="0"/>
              <a:t>Answer: </a:t>
            </a:r>
            <a:r>
              <a:rPr lang="en-US" dirty="0"/>
              <a:t>You can perform planned failover when both the Hyper-V hosts—at the primary site and at the recovery site—are available, and planned failover is performed without any data loss. When this is not possible, for example if the primary site is no longer available because of a disaster, you can perform failover, which means unplanned failover. After failover, you will be able to use a replicated VM, but changes at the primary site that were not yet replicated will be lost.</a:t>
            </a:r>
          </a:p>
          <a:p>
            <a:r>
              <a:rPr lang="en-US" dirty="0"/>
              <a:t>Is Azure Site Recovery used only as a disaster recovery solution?</a:t>
            </a:r>
          </a:p>
          <a:p>
            <a:pPr lvl="1"/>
            <a:r>
              <a:rPr lang="bs-Latn-BA" dirty="0"/>
              <a:t>Answer: </a:t>
            </a:r>
            <a:r>
              <a:rPr lang="en-US" dirty="0"/>
              <a:t>No. You can use it to manage the failover of VMs and VMM clouds, coordinate and monitor asynchronous replication, continually monitor service availability, test the recovery, and manage virtual network mappings between sites.</a:t>
            </a:r>
            <a:endParaRPr lang="bs-Latn-BA" dirty="0"/>
          </a:p>
          <a:p>
            <a:r>
              <a:rPr lang="bs-Latn-BA" dirty="0"/>
              <a:t>Can you use Azure Backup to back</a:t>
            </a:r>
            <a:r>
              <a:rPr lang="en-US" dirty="0"/>
              <a:t> </a:t>
            </a:r>
            <a:r>
              <a:rPr lang="bs-Latn-BA" dirty="0"/>
              <a:t>up </a:t>
            </a:r>
            <a:r>
              <a:rPr lang="en-US" dirty="0"/>
              <a:t>VMs</a:t>
            </a:r>
            <a:r>
              <a:rPr lang="bs-Latn-BA" dirty="0"/>
              <a:t>?</a:t>
            </a:r>
          </a:p>
          <a:p>
            <a:pPr lvl="1"/>
            <a:r>
              <a:rPr lang="bs-Latn-BA" dirty="0"/>
              <a:t>Answer: Yes. It is possible to back</a:t>
            </a:r>
            <a:r>
              <a:rPr lang="en-US" dirty="0"/>
              <a:t> </a:t>
            </a:r>
            <a:r>
              <a:rPr lang="bs-Latn-BA" dirty="0"/>
              <a:t>up both on-premise</a:t>
            </a:r>
            <a:r>
              <a:rPr lang="en-US" dirty="0"/>
              <a:t>s</a:t>
            </a:r>
            <a:r>
              <a:rPr lang="bs-Latn-BA" dirty="0"/>
              <a:t> and Azure VMs with Azure </a:t>
            </a:r>
            <a:r>
              <a:rPr lang="en-US" dirty="0"/>
              <a:t>B</a:t>
            </a:r>
            <a:r>
              <a:rPr lang="bs-Latn-BA" dirty="0"/>
              <a:t>ackup.</a:t>
            </a:r>
            <a:endParaRPr lang="en-US" dirty="0"/>
          </a:p>
        </p:txBody>
      </p:sp>
    </p:spTree>
    <p:extLst>
      <p:ext uri="{BB962C8B-B14F-4D97-AF65-F5344CB8AC3E}">
        <p14:creationId xmlns:p14="http://schemas.microsoft.com/office/powerpoint/2010/main" val="300244053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36708-45E7-4161-A763-100683C03DEC}"/>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27132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25E5E9-50AE-42B7-84D3-873166373396}"/>
              </a:ext>
            </a:extLst>
          </p:cNvPr>
          <p:cNvSpPr>
            <a:spLocks noGrp="1"/>
          </p:cNvSpPr>
          <p:nvPr>
            <p:ph type="title"/>
          </p:nvPr>
        </p:nvSpPr>
        <p:spPr/>
        <p:txBody>
          <a:bodyPr/>
          <a:lstStyle/>
          <a:p>
            <a:r>
              <a:rPr lang="en-US" dirty="0"/>
              <a:t>Lesson </a:t>
            </a:r>
            <a:r>
              <a:rPr lang="bs-Latn-BA" dirty="0"/>
              <a:t>1</a:t>
            </a:r>
            <a:r>
              <a:rPr lang="en-US" dirty="0"/>
              <a:t>: </a:t>
            </a:r>
            <a:r>
              <a:rPr lang="bs-Latn-BA" dirty="0"/>
              <a:t>Hyper-V Replica</a:t>
            </a:r>
            <a:endParaRPr lang="en-US" dirty="0"/>
          </a:p>
        </p:txBody>
      </p:sp>
    </p:spTree>
    <p:extLst>
      <p:ext uri="{BB962C8B-B14F-4D97-AF65-F5344CB8AC3E}">
        <p14:creationId xmlns:p14="http://schemas.microsoft.com/office/powerpoint/2010/main" val="215271270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Lesson </a:t>
            </a:r>
            <a:r>
              <a:rPr lang="bs-Latn-BA" dirty="0"/>
              <a:t>1</a:t>
            </a:r>
            <a:r>
              <a:rPr lang="en-US" dirty="0"/>
              <a:t> overview</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a:xfrm>
            <a:off x="466344" y="1463039"/>
            <a:ext cx="11529378" cy="5082223"/>
          </a:xfrm>
        </p:spPr>
        <p:txBody>
          <a:bodyPr/>
          <a:lstStyle/>
          <a:p>
            <a:r>
              <a:rPr lang="en-US" dirty="0"/>
              <a:t>Hyper-V Replica is a disaster recovery feature that is built into Hyper-V. You can use it to replicate a running VM to a secondary location and to extend the replication to a tertiary location.</a:t>
            </a:r>
            <a:endParaRPr lang="bs-Latn-BA" dirty="0"/>
          </a:p>
          <a:p>
            <a:r>
              <a:rPr lang="en-US" dirty="0"/>
              <a:t>Topics:</a:t>
            </a:r>
          </a:p>
          <a:p>
            <a:pPr lvl="2"/>
            <a:r>
              <a:rPr lang="en-US" dirty="0"/>
              <a:t>Overview of Hyper-V Replica</a:t>
            </a:r>
          </a:p>
          <a:p>
            <a:pPr lvl="2"/>
            <a:r>
              <a:rPr lang="en-US" dirty="0"/>
              <a:t>Plan for Hyper-V Replica</a:t>
            </a:r>
          </a:p>
          <a:p>
            <a:pPr lvl="2"/>
            <a:r>
              <a:rPr lang="en-US" dirty="0"/>
              <a:t>Configure and implement Hyper-V Replica</a:t>
            </a:r>
          </a:p>
          <a:p>
            <a:pPr lvl="2"/>
            <a:r>
              <a:rPr lang="en-US" dirty="0"/>
              <a:t>Demonstration: Implement Hyper-V Replica</a:t>
            </a:r>
          </a:p>
          <a:p>
            <a:pPr lvl="2"/>
            <a:r>
              <a:rPr lang="en-US" dirty="0"/>
              <a:t>Overview of Azure Site Recovery</a:t>
            </a:r>
          </a:p>
        </p:txBody>
      </p:sp>
    </p:spTree>
    <p:extLst>
      <p:ext uri="{BB962C8B-B14F-4D97-AF65-F5344CB8AC3E}">
        <p14:creationId xmlns:p14="http://schemas.microsoft.com/office/powerpoint/2010/main" val="61811742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Overview of Hyper-V Replica</a:t>
            </a:r>
            <a:r>
              <a:rPr lang="bs-Latn-BA" dirty="0"/>
              <a:t> (1 of 2)</a:t>
            </a:r>
            <a:endParaRPr lang="en-US" dirty="0"/>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a:xfrm>
            <a:off x="466344" y="1463039"/>
            <a:ext cx="11529378" cy="5082223"/>
          </a:xfrm>
        </p:spPr>
        <p:txBody>
          <a:bodyPr/>
          <a:lstStyle/>
          <a:p>
            <a:r>
              <a:rPr lang="en-US" dirty="0"/>
              <a:t>Hyper-V Replica in Windows Server enables you to replicate a single VM over a WAN or LAN network to another host. Hyper-V Replica components include:</a:t>
            </a:r>
          </a:p>
          <a:p>
            <a:pPr marL="342900" indent="-342900">
              <a:buFont typeface="Arial" panose="020B0604020202020204" pitchFamily="34" charset="0"/>
              <a:buChar char="•"/>
            </a:pPr>
            <a:r>
              <a:rPr lang="en-US" dirty="0"/>
              <a:t>Replication engine</a:t>
            </a:r>
          </a:p>
          <a:p>
            <a:pPr marL="342900" indent="-342900">
              <a:buFont typeface="Arial" panose="020B0604020202020204" pitchFamily="34" charset="0"/>
              <a:buChar char="•"/>
            </a:pPr>
            <a:r>
              <a:rPr lang="en-US" dirty="0"/>
              <a:t>Change tracking</a:t>
            </a:r>
          </a:p>
          <a:p>
            <a:pPr marL="342900" indent="-342900">
              <a:buFont typeface="Arial" panose="020B0604020202020204" pitchFamily="34" charset="0"/>
              <a:buChar char="•"/>
            </a:pPr>
            <a:r>
              <a:rPr lang="en-US" dirty="0"/>
              <a:t>Network module</a:t>
            </a:r>
          </a:p>
          <a:p>
            <a:pPr marL="342900" indent="-342900">
              <a:buFont typeface="Arial" panose="020B0604020202020204" pitchFamily="34" charset="0"/>
              <a:buChar char="•"/>
            </a:pPr>
            <a:r>
              <a:rPr lang="en-US" dirty="0"/>
              <a:t>Hyper-V Replica Broker role</a:t>
            </a:r>
            <a:endParaRPr lang="bs-Latn-BA" dirty="0"/>
          </a:p>
          <a:p>
            <a:pPr marL="342900" indent="-342900">
              <a:buFont typeface="Arial" panose="020B0604020202020204" pitchFamily="34" charset="0"/>
              <a:buChar char="•"/>
            </a:pPr>
            <a:r>
              <a:rPr lang="en-US" dirty="0"/>
              <a:t>Management tools</a:t>
            </a:r>
          </a:p>
          <a:p>
            <a:endParaRPr lang="en-US" dirty="0"/>
          </a:p>
        </p:txBody>
      </p:sp>
      <p:grpSp>
        <p:nvGrpSpPr>
          <p:cNvPr id="39" name="Group 38" descr="This graphic depicts how Hyper-V Replica replicates the virtual machines from the primary site to the replica site.">
            <a:extLst>
              <a:ext uri="{FF2B5EF4-FFF2-40B4-BE49-F238E27FC236}">
                <a16:creationId xmlns:a16="http://schemas.microsoft.com/office/drawing/2014/main" id="{EA1C2DD8-A988-4549-AF22-AD940B8AD815}"/>
              </a:ext>
            </a:extLst>
          </p:cNvPr>
          <p:cNvGrpSpPr/>
          <p:nvPr/>
        </p:nvGrpSpPr>
        <p:grpSpPr>
          <a:xfrm>
            <a:off x="4074160" y="4085431"/>
            <a:ext cx="7476456" cy="2459831"/>
            <a:chOff x="3424755" y="3446289"/>
            <a:chExt cx="8545377" cy="2713987"/>
          </a:xfrm>
        </p:grpSpPr>
        <p:sp>
          <p:nvSpPr>
            <p:cNvPr id="40" name="Oval 39">
              <a:extLst>
                <a:ext uri="{FF2B5EF4-FFF2-40B4-BE49-F238E27FC236}">
                  <a16:creationId xmlns:a16="http://schemas.microsoft.com/office/drawing/2014/main" id="{D216DF53-8368-4F5B-975A-F8365631C419}"/>
                </a:ext>
                <a:ext uri="{C183D7F6-B498-43B3-948B-1728B52AA6E4}">
                  <adec:decorative xmlns:adec="http://schemas.microsoft.com/office/drawing/2017/decorative" val="1"/>
                </a:ext>
              </a:extLst>
            </p:cNvPr>
            <p:cNvSpPr/>
            <p:nvPr/>
          </p:nvSpPr>
          <p:spPr bwMode="auto">
            <a:xfrm>
              <a:off x="8709009" y="3992825"/>
              <a:ext cx="3261123" cy="2167451"/>
            </a:xfrm>
            <a:prstGeom prst="ellipse">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sp>
          <p:nvSpPr>
            <p:cNvPr id="41" name="Oval 40">
              <a:extLst>
                <a:ext uri="{FF2B5EF4-FFF2-40B4-BE49-F238E27FC236}">
                  <a16:creationId xmlns:a16="http://schemas.microsoft.com/office/drawing/2014/main" id="{06DC662A-1427-4BF8-8FAF-F499BB8919C9}"/>
                </a:ext>
                <a:ext uri="{C183D7F6-B498-43B3-948B-1728B52AA6E4}">
                  <adec:decorative xmlns:adec="http://schemas.microsoft.com/office/drawing/2017/decorative" val="1"/>
                </a:ext>
              </a:extLst>
            </p:cNvPr>
            <p:cNvSpPr/>
            <p:nvPr/>
          </p:nvSpPr>
          <p:spPr bwMode="auto">
            <a:xfrm>
              <a:off x="3424755" y="4004150"/>
              <a:ext cx="3444118" cy="2156126"/>
            </a:xfrm>
            <a:prstGeom prst="ellipse">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Rounded Rectangle 20">
              <a:extLst>
                <a:ext uri="{FF2B5EF4-FFF2-40B4-BE49-F238E27FC236}">
                  <a16:creationId xmlns:a16="http://schemas.microsoft.com/office/drawing/2014/main" id="{650442C8-8B59-413A-8D78-6037524DCCDC}"/>
                </a:ext>
                <a:ext uri="{C183D7F6-B498-43B3-948B-1728B52AA6E4}">
                  <adec:decorative xmlns:adec="http://schemas.microsoft.com/office/drawing/2017/decorative" val="1"/>
                </a:ext>
              </a:extLst>
            </p:cNvPr>
            <p:cNvSpPr/>
            <p:nvPr/>
          </p:nvSpPr>
          <p:spPr>
            <a:xfrm>
              <a:off x="6818920" y="3446289"/>
              <a:ext cx="1951876" cy="546536"/>
            </a:xfrm>
            <a:prstGeom prst="roundRect">
              <a:avLst/>
            </a:prstGeom>
            <a:no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fontAlgn="auto">
                <a:spcBef>
                  <a:spcPts val="0"/>
                </a:spcBef>
                <a:spcAft>
                  <a:spcPts val="0"/>
                </a:spcAft>
                <a:defRPr/>
              </a:pPr>
              <a:r>
                <a:rPr lang="en-CA" sz="2000" b="0" kern="0" dirty="0">
                  <a:solidFill>
                    <a:prstClr val="black"/>
                  </a:solidFill>
                  <a:latin typeface="Segoe UI Semibold" panose="020B0702040204020203" pitchFamily="34" charset="0"/>
                  <a:cs typeface="Segoe UI Semibold" panose="020B0702040204020203" pitchFamily="34" charset="0"/>
                </a:rPr>
                <a:t>Replication traffic</a:t>
              </a:r>
            </a:p>
          </p:txBody>
        </p:sp>
        <p:sp>
          <p:nvSpPr>
            <p:cNvPr id="43" name="Rounded Rectangle 21">
              <a:extLst>
                <a:ext uri="{FF2B5EF4-FFF2-40B4-BE49-F238E27FC236}">
                  <a16:creationId xmlns:a16="http://schemas.microsoft.com/office/drawing/2014/main" id="{0B8BE4B0-BE86-4FFA-9596-FDFC511147C7}"/>
                </a:ext>
                <a:ext uri="{C183D7F6-B498-43B3-948B-1728B52AA6E4}">
                  <adec:decorative xmlns:adec="http://schemas.microsoft.com/office/drawing/2017/decorative" val="1"/>
                </a:ext>
              </a:extLst>
            </p:cNvPr>
            <p:cNvSpPr/>
            <p:nvPr/>
          </p:nvSpPr>
          <p:spPr>
            <a:xfrm>
              <a:off x="4168629" y="3590488"/>
              <a:ext cx="1951876" cy="254725"/>
            </a:xfrm>
            <a:prstGeom prst="roundRect">
              <a:avLst/>
            </a:prstGeom>
            <a:no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fontAlgn="auto">
                <a:spcBef>
                  <a:spcPts val="0"/>
                </a:spcBef>
                <a:spcAft>
                  <a:spcPts val="0"/>
                </a:spcAft>
                <a:defRPr/>
              </a:pPr>
              <a:r>
                <a:rPr lang="en-CA" sz="2000" b="0" kern="0" dirty="0">
                  <a:solidFill>
                    <a:prstClr val="black"/>
                  </a:solidFill>
                  <a:latin typeface="Segoe UI Semibold" panose="020B0702040204020203" pitchFamily="34" charset="0"/>
                  <a:cs typeface="Segoe UI Semibold" panose="020B0702040204020203" pitchFamily="34" charset="0"/>
                </a:rPr>
                <a:t>Primary site</a:t>
              </a:r>
            </a:p>
          </p:txBody>
        </p:sp>
        <p:sp>
          <p:nvSpPr>
            <p:cNvPr id="44" name="Rounded Rectangle 22">
              <a:extLst>
                <a:ext uri="{FF2B5EF4-FFF2-40B4-BE49-F238E27FC236}">
                  <a16:creationId xmlns:a16="http://schemas.microsoft.com/office/drawing/2014/main" id="{AA4F8927-713D-405B-AC75-02276A208B5B}"/>
                </a:ext>
                <a:ext uri="{C183D7F6-B498-43B3-948B-1728B52AA6E4}">
                  <adec:decorative xmlns:adec="http://schemas.microsoft.com/office/drawing/2017/decorative" val="1"/>
                </a:ext>
              </a:extLst>
            </p:cNvPr>
            <p:cNvSpPr/>
            <p:nvPr/>
          </p:nvSpPr>
          <p:spPr>
            <a:xfrm>
              <a:off x="9337442" y="3590487"/>
              <a:ext cx="1951876" cy="254725"/>
            </a:xfrm>
            <a:prstGeom prst="roundRect">
              <a:avLst/>
            </a:prstGeom>
            <a:no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fontAlgn="auto">
                <a:spcBef>
                  <a:spcPts val="0"/>
                </a:spcBef>
                <a:spcAft>
                  <a:spcPts val="0"/>
                </a:spcAft>
                <a:defRPr/>
              </a:pPr>
              <a:r>
                <a:rPr lang="en-CA" sz="2000" b="0" kern="0" dirty="0">
                  <a:solidFill>
                    <a:prstClr val="black"/>
                  </a:solidFill>
                  <a:latin typeface="+mj-lt"/>
                </a:rPr>
                <a:t>Replica site</a:t>
              </a:r>
            </a:p>
          </p:txBody>
        </p:sp>
        <p:sp>
          <p:nvSpPr>
            <p:cNvPr id="45" name="Rounded Rectangle 23">
              <a:extLst>
                <a:ext uri="{FF2B5EF4-FFF2-40B4-BE49-F238E27FC236}">
                  <a16:creationId xmlns:a16="http://schemas.microsoft.com/office/drawing/2014/main" id="{2343ABE6-47A0-4BBD-9427-D830F2E1D35A}"/>
                </a:ext>
                <a:ext uri="{C183D7F6-B498-43B3-948B-1728B52AA6E4}">
                  <adec:decorative xmlns:adec="http://schemas.microsoft.com/office/drawing/2017/decorative" val="1"/>
                </a:ext>
              </a:extLst>
            </p:cNvPr>
            <p:cNvSpPr/>
            <p:nvPr/>
          </p:nvSpPr>
          <p:spPr>
            <a:xfrm>
              <a:off x="6842008" y="5012941"/>
              <a:ext cx="1951876" cy="254725"/>
            </a:xfrm>
            <a:prstGeom prst="roundRect">
              <a:avLst>
                <a:gd name="adj" fmla="val 24146"/>
              </a:avLst>
            </a:prstGeom>
            <a:no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fontAlgn="auto">
                <a:spcBef>
                  <a:spcPts val="0"/>
                </a:spcBef>
                <a:spcAft>
                  <a:spcPts val="0"/>
                </a:spcAft>
                <a:defRPr/>
              </a:pPr>
              <a:r>
                <a:rPr lang="en-CA" sz="1600" b="0" kern="0" dirty="0">
                  <a:solidFill>
                    <a:prstClr val="black"/>
                  </a:solidFill>
                  <a:latin typeface="Segoe UI"/>
                </a:rPr>
                <a:t>WAN link</a:t>
              </a:r>
            </a:p>
          </p:txBody>
        </p:sp>
        <p:sp>
          <p:nvSpPr>
            <p:cNvPr id="46" name="Rounded Rectangle 24">
              <a:extLst>
                <a:ext uri="{FF2B5EF4-FFF2-40B4-BE49-F238E27FC236}">
                  <a16:creationId xmlns:a16="http://schemas.microsoft.com/office/drawing/2014/main" id="{0F6B6174-B45F-4E90-8391-BC91DB0ABA16}"/>
                </a:ext>
                <a:ext uri="{C183D7F6-B498-43B3-948B-1728B52AA6E4}">
                  <adec:decorative xmlns:adec="http://schemas.microsoft.com/office/drawing/2017/decorative" val="1"/>
                </a:ext>
              </a:extLst>
            </p:cNvPr>
            <p:cNvSpPr/>
            <p:nvPr/>
          </p:nvSpPr>
          <p:spPr>
            <a:xfrm>
              <a:off x="4151138" y="5774874"/>
              <a:ext cx="1951876" cy="254725"/>
            </a:xfrm>
            <a:prstGeom prst="roundRect">
              <a:avLst/>
            </a:prstGeom>
            <a:no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fontAlgn="auto">
                <a:spcBef>
                  <a:spcPts val="0"/>
                </a:spcBef>
                <a:spcAft>
                  <a:spcPts val="0"/>
                </a:spcAft>
                <a:defRPr/>
              </a:pPr>
              <a:r>
                <a:rPr lang="en-CA" sz="1600" b="0" kern="0" dirty="0">
                  <a:solidFill>
                    <a:prstClr val="black"/>
                  </a:solidFill>
                  <a:latin typeface="Segoe UI"/>
                </a:rPr>
                <a:t>SAN/NAS</a:t>
              </a:r>
            </a:p>
          </p:txBody>
        </p:sp>
        <p:sp>
          <p:nvSpPr>
            <p:cNvPr id="47" name="Rounded Rectangle 25">
              <a:extLst>
                <a:ext uri="{FF2B5EF4-FFF2-40B4-BE49-F238E27FC236}">
                  <a16:creationId xmlns:a16="http://schemas.microsoft.com/office/drawing/2014/main" id="{FA8C530E-4688-4FE4-8572-F762D4FAC4B9}"/>
                </a:ext>
                <a:ext uri="{C183D7F6-B498-43B3-948B-1728B52AA6E4}">
                  <adec:decorative xmlns:adec="http://schemas.microsoft.com/office/drawing/2017/decorative" val="1"/>
                </a:ext>
              </a:extLst>
            </p:cNvPr>
            <p:cNvSpPr/>
            <p:nvPr/>
          </p:nvSpPr>
          <p:spPr>
            <a:xfrm>
              <a:off x="4073441" y="5250518"/>
              <a:ext cx="1179490" cy="204759"/>
            </a:xfrm>
            <a:prstGeom prst="roundRect">
              <a:avLst/>
            </a:prstGeom>
            <a:no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fontAlgn="auto">
                <a:spcBef>
                  <a:spcPts val="0"/>
                </a:spcBef>
                <a:spcAft>
                  <a:spcPts val="0"/>
                </a:spcAft>
                <a:defRPr/>
              </a:pPr>
              <a:r>
                <a:rPr lang="en-CA" sz="1600" kern="0" dirty="0">
                  <a:solidFill>
                    <a:prstClr val="black"/>
                  </a:solidFill>
                  <a:latin typeface="Segoe UI"/>
                </a:rPr>
                <a:t>P1</a:t>
              </a:r>
            </a:p>
          </p:txBody>
        </p:sp>
        <p:sp>
          <p:nvSpPr>
            <p:cNvPr id="48" name="Rounded Rectangle 26">
              <a:extLst>
                <a:ext uri="{FF2B5EF4-FFF2-40B4-BE49-F238E27FC236}">
                  <a16:creationId xmlns:a16="http://schemas.microsoft.com/office/drawing/2014/main" id="{F28E91DE-2C2A-4DC7-8B97-77AC924B2FC6}"/>
                </a:ext>
                <a:ext uri="{C183D7F6-B498-43B3-948B-1728B52AA6E4}">
                  <adec:decorative xmlns:adec="http://schemas.microsoft.com/office/drawing/2017/decorative" val="1"/>
                </a:ext>
              </a:extLst>
            </p:cNvPr>
            <p:cNvSpPr/>
            <p:nvPr/>
          </p:nvSpPr>
          <p:spPr>
            <a:xfrm>
              <a:off x="5032833" y="5251238"/>
              <a:ext cx="1179490" cy="204759"/>
            </a:xfrm>
            <a:prstGeom prst="roundRect">
              <a:avLst/>
            </a:prstGeom>
            <a:no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fontAlgn="auto">
                <a:spcBef>
                  <a:spcPts val="0"/>
                </a:spcBef>
                <a:spcAft>
                  <a:spcPts val="0"/>
                </a:spcAft>
                <a:defRPr/>
              </a:pPr>
              <a:r>
                <a:rPr lang="en-CA" sz="1600" kern="0" dirty="0">
                  <a:solidFill>
                    <a:prstClr val="black"/>
                  </a:solidFill>
                  <a:latin typeface="Segoe UI"/>
                </a:rPr>
                <a:t>P2</a:t>
              </a:r>
            </a:p>
          </p:txBody>
        </p:sp>
        <p:sp>
          <p:nvSpPr>
            <p:cNvPr id="49" name="Rounded Rectangle 27">
              <a:extLst>
                <a:ext uri="{FF2B5EF4-FFF2-40B4-BE49-F238E27FC236}">
                  <a16:creationId xmlns:a16="http://schemas.microsoft.com/office/drawing/2014/main" id="{35E7988E-2704-4B64-9247-F241BF46677A}"/>
                </a:ext>
                <a:ext uri="{C183D7F6-B498-43B3-948B-1728B52AA6E4}">
                  <adec:decorative xmlns:adec="http://schemas.microsoft.com/office/drawing/2017/decorative" val="1"/>
                </a:ext>
              </a:extLst>
            </p:cNvPr>
            <p:cNvSpPr/>
            <p:nvPr/>
          </p:nvSpPr>
          <p:spPr>
            <a:xfrm>
              <a:off x="9067412" y="4359152"/>
              <a:ext cx="2626363" cy="254725"/>
            </a:xfrm>
            <a:prstGeom prst="roundRect">
              <a:avLst/>
            </a:prstGeom>
            <a:no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fontAlgn="auto">
                <a:spcBef>
                  <a:spcPts val="0"/>
                </a:spcBef>
                <a:spcAft>
                  <a:spcPts val="0"/>
                </a:spcAft>
                <a:defRPr/>
              </a:pPr>
              <a:r>
                <a:rPr lang="en-CA" sz="1600" b="0" kern="0" dirty="0">
                  <a:solidFill>
                    <a:prstClr val="black"/>
                  </a:solidFill>
                  <a:latin typeface="Segoe UI"/>
                </a:rPr>
                <a:t>Recovery virtual machines</a:t>
              </a:r>
            </a:p>
          </p:txBody>
        </p:sp>
        <p:sp>
          <p:nvSpPr>
            <p:cNvPr id="50" name="Rounded Rectangle 30">
              <a:extLst>
                <a:ext uri="{FF2B5EF4-FFF2-40B4-BE49-F238E27FC236}">
                  <a16:creationId xmlns:a16="http://schemas.microsoft.com/office/drawing/2014/main" id="{D2FEA5F2-8416-4794-B3EA-75F7BC6E195F}"/>
                </a:ext>
                <a:ext uri="{C183D7F6-B498-43B3-948B-1728B52AA6E4}">
                  <adec:decorative xmlns:adec="http://schemas.microsoft.com/office/drawing/2017/decorative" val="1"/>
                </a:ext>
              </a:extLst>
            </p:cNvPr>
            <p:cNvSpPr/>
            <p:nvPr/>
          </p:nvSpPr>
          <p:spPr>
            <a:xfrm>
              <a:off x="9362991" y="5543956"/>
              <a:ext cx="1179490" cy="204759"/>
            </a:xfrm>
            <a:prstGeom prst="roundRect">
              <a:avLst/>
            </a:prstGeom>
            <a:no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fontAlgn="auto">
                <a:spcBef>
                  <a:spcPts val="0"/>
                </a:spcBef>
                <a:spcAft>
                  <a:spcPts val="0"/>
                </a:spcAft>
                <a:defRPr/>
              </a:pPr>
              <a:r>
                <a:rPr lang="en-CA" sz="1600" kern="0" dirty="0">
                  <a:solidFill>
                    <a:prstClr val="black"/>
                  </a:solidFill>
                  <a:latin typeface="Segoe UI"/>
                </a:rPr>
                <a:t>R1</a:t>
              </a:r>
            </a:p>
          </p:txBody>
        </p:sp>
        <p:sp>
          <p:nvSpPr>
            <p:cNvPr id="51" name="Rounded Rectangle 31">
              <a:extLst>
                <a:ext uri="{FF2B5EF4-FFF2-40B4-BE49-F238E27FC236}">
                  <a16:creationId xmlns:a16="http://schemas.microsoft.com/office/drawing/2014/main" id="{415F293D-91E7-4441-862C-2E96B9F01F8B}"/>
                </a:ext>
                <a:ext uri="{C183D7F6-B498-43B3-948B-1728B52AA6E4}">
                  <adec:decorative xmlns:adec="http://schemas.microsoft.com/office/drawing/2017/decorative" val="1"/>
                </a:ext>
              </a:extLst>
            </p:cNvPr>
            <p:cNvSpPr/>
            <p:nvPr/>
          </p:nvSpPr>
          <p:spPr>
            <a:xfrm>
              <a:off x="10317814" y="5553731"/>
              <a:ext cx="1179490" cy="204759"/>
            </a:xfrm>
            <a:prstGeom prst="roundRect">
              <a:avLst/>
            </a:prstGeom>
            <a:no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fontAlgn="auto">
                <a:spcBef>
                  <a:spcPts val="0"/>
                </a:spcBef>
                <a:spcAft>
                  <a:spcPts val="0"/>
                </a:spcAft>
                <a:defRPr/>
              </a:pPr>
              <a:r>
                <a:rPr lang="en-CA" sz="1600" kern="0" dirty="0">
                  <a:solidFill>
                    <a:prstClr val="black"/>
                  </a:solidFill>
                  <a:latin typeface="Segoe UI"/>
                </a:rPr>
                <a:t>R2</a:t>
              </a:r>
            </a:p>
          </p:txBody>
        </p:sp>
        <p:cxnSp>
          <p:nvCxnSpPr>
            <p:cNvPr id="52" name="Straight Arrow Connector 51">
              <a:extLst>
                <a:ext uri="{FF2B5EF4-FFF2-40B4-BE49-F238E27FC236}">
                  <a16:creationId xmlns:a16="http://schemas.microsoft.com/office/drawing/2014/main" id="{F932C91C-FF87-489E-85E7-F2A6190450DC}"/>
                </a:ext>
                <a:ext uri="{C183D7F6-B498-43B3-948B-1728B52AA6E4}">
                  <adec:decorative xmlns:adec="http://schemas.microsoft.com/office/drawing/2017/decorative" val="1"/>
                </a:ext>
              </a:extLst>
            </p:cNvPr>
            <p:cNvCxnSpPr>
              <a:cxnSpLocks/>
            </p:cNvCxnSpPr>
            <p:nvPr/>
          </p:nvCxnSpPr>
          <p:spPr>
            <a:xfrm>
              <a:off x="5714427" y="4146648"/>
              <a:ext cx="3942247" cy="0"/>
            </a:xfrm>
            <a:prstGeom prst="straightConnector1">
              <a:avLst/>
            </a:prstGeom>
            <a:ln w="31750">
              <a:solidFill>
                <a:srgbClr val="FF000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53" name="primary site graphic">
              <a:extLst>
                <a:ext uri="{FF2B5EF4-FFF2-40B4-BE49-F238E27FC236}">
                  <a16:creationId xmlns:a16="http://schemas.microsoft.com/office/drawing/2014/main" id="{B68545BB-2F3D-4ECB-BA41-65F931B20673}"/>
                </a:ext>
              </a:extLst>
            </p:cNvPr>
            <p:cNvGrpSpPr/>
            <p:nvPr/>
          </p:nvGrpSpPr>
          <p:grpSpPr>
            <a:xfrm>
              <a:off x="4014218" y="4477018"/>
              <a:ext cx="2193478" cy="1351851"/>
              <a:chOff x="4449855" y="4644725"/>
              <a:chExt cx="2193478" cy="1351851"/>
            </a:xfrm>
          </p:grpSpPr>
          <p:grpSp>
            <p:nvGrpSpPr>
              <p:cNvPr id="65" name="Group 64">
                <a:extLst>
                  <a:ext uri="{FF2B5EF4-FFF2-40B4-BE49-F238E27FC236}">
                    <a16:creationId xmlns:a16="http://schemas.microsoft.com/office/drawing/2014/main" id="{A65E5AD2-D1A9-4A89-A4C5-A4CDB3BD684C}"/>
                  </a:ext>
                </a:extLst>
              </p:cNvPr>
              <p:cNvGrpSpPr/>
              <p:nvPr/>
            </p:nvGrpSpPr>
            <p:grpSpPr>
              <a:xfrm>
                <a:off x="4449855" y="4644725"/>
                <a:ext cx="746293" cy="730354"/>
                <a:chOff x="4449855" y="4644725"/>
                <a:chExt cx="746293" cy="730354"/>
              </a:xfrm>
            </p:grpSpPr>
            <p:sp>
              <p:nvSpPr>
                <p:cNvPr id="71" name="server">
                  <a:extLst>
                    <a:ext uri="{FF2B5EF4-FFF2-40B4-BE49-F238E27FC236}">
                      <a16:creationId xmlns:a16="http://schemas.microsoft.com/office/drawing/2014/main" id="{B7F1AF45-24A5-4EA4-AF20-8B5E36971561}"/>
                    </a:ext>
                    <a:ext uri="{C183D7F6-B498-43B3-948B-1728B52AA6E4}">
                      <adec:decorative xmlns:adec="http://schemas.microsoft.com/office/drawing/2017/decorative" val="1"/>
                    </a:ext>
                  </a:extLst>
                </p:cNvPr>
                <p:cNvSpPr>
                  <a:spLocks noChangeAspect="1" noEditPoints="1"/>
                </p:cNvSpPr>
                <p:nvPr/>
              </p:nvSpPr>
              <p:spPr bwMode="auto">
                <a:xfrm>
                  <a:off x="4981133" y="4966686"/>
                  <a:ext cx="215015" cy="408393"/>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
              <p:nvSpPr>
                <p:cNvPr id="72" name="server">
                  <a:extLst>
                    <a:ext uri="{FF2B5EF4-FFF2-40B4-BE49-F238E27FC236}">
                      <a16:creationId xmlns:a16="http://schemas.microsoft.com/office/drawing/2014/main" id="{24D1EC1B-6CED-48EF-A2E9-90B9B34FC073}"/>
                    </a:ext>
                    <a:ext uri="{C183D7F6-B498-43B3-948B-1728B52AA6E4}">
                      <adec:decorative xmlns:adec="http://schemas.microsoft.com/office/drawing/2017/decorative" val="1"/>
                    </a:ext>
                  </a:extLst>
                </p:cNvPr>
                <p:cNvSpPr>
                  <a:spLocks noChangeAspect="1" noEditPoints="1"/>
                </p:cNvSpPr>
                <p:nvPr/>
              </p:nvSpPr>
              <p:spPr bwMode="auto">
                <a:xfrm>
                  <a:off x="4716790" y="4819504"/>
                  <a:ext cx="167480" cy="318106"/>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
              <p:nvSpPr>
                <p:cNvPr id="73" name="server">
                  <a:extLst>
                    <a:ext uri="{FF2B5EF4-FFF2-40B4-BE49-F238E27FC236}">
                      <a16:creationId xmlns:a16="http://schemas.microsoft.com/office/drawing/2014/main" id="{0AD8E17B-B8A6-443C-8C5C-1240E5E2B0A2}"/>
                    </a:ext>
                    <a:ext uri="{C183D7F6-B498-43B3-948B-1728B52AA6E4}">
                      <adec:decorative xmlns:adec="http://schemas.microsoft.com/office/drawing/2017/decorative" val="1"/>
                    </a:ext>
                  </a:extLst>
                </p:cNvPr>
                <p:cNvSpPr>
                  <a:spLocks noChangeAspect="1" noEditPoints="1"/>
                </p:cNvSpPr>
                <p:nvPr/>
              </p:nvSpPr>
              <p:spPr bwMode="auto">
                <a:xfrm>
                  <a:off x="4449855" y="4644725"/>
                  <a:ext cx="167480" cy="318106"/>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grpSp>
          <p:pic>
            <p:nvPicPr>
              <p:cNvPr id="66" name="router">
                <a:extLst>
                  <a:ext uri="{FF2B5EF4-FFF2-40B4-BE49-F238E27FC236}">
                    <a16:creationId xmlns:a16="http://schemas.microsoft.com/office/drawing/2014/main" id="{A6F7FD8E-D6FC-458E-9F41-AC14C15C110F}"/>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11745" y="5082176"/>
                <a:ext cx="914400" cy="914400"/>
              </a:xfrm>
              <a:prstGeom prst="rect">
                <a:avLst/>
              </a:prstGeom>
            </p:spPr>
          </p:pic>
          <p:grpSp>
            <p:nvGrpSpPr>
              <p:cNvPr id="67" name="Group 66">
                <a:extLst>
                  <a:ext uri="{FF2B5EF4-FFF2-40B4-BE49-F238E27FC236}">
                    <a16:creationId xmlns:a16="http://schemas.microsoft.com/office/drawing/2014/main" id="{2A9AADFE-FE05-40A5-848C-D6EF9DEA72A2}"/>
                  </a:ext>
                </a:extLst>
              </p:cNvPr>
              <p:cNvGrpSpPr/>
              <p:nvPr/>
            </p:nvGrpSpPr>
            <p:grpSpPr>
              <a:xfrm flipH="1">
                <a:off x="5935049" y="4654256"/>
                <a:ext cx="708284" cy="730354"/>
                <a:chOff x="4487864" y="4644725"/>
                <a:chExt cx="708284" cy="730354"/>
              </a:xfrm>
            </p:grpSpPr>
            <p:sp>
              <p:nvSpPr>
                <p:cNvPr id="68" name="server">
                  <a:extLst>
                    <a:ext uri="{FF2B5EF4-FFF2-40B4-BE49-F238E27FC236}">
                      <a16:creationId xmlns:a16="http://schemas.microsoft.com/office/drawing/2014/main" id="{DE5C9719-7046-478F-9D55-0DFDF9AEC38F}"/>
                    </a:ext>
                    <a:ext uri="{C183D7F6-B498-43B3-948B-1728B52AA6E4}">
                      <adec:decorative xmlns:adec="http://schemas.microsoft.com/office/drawing/2017/decorative" val="1"/>
                    </a:ext>
                  </a:extLst>
                </p:cNvPr>
                <p:cNvSpPr>
                  <a:spLocks noChangeAspect="1" noEditPoints="1"/>
                </p:cNvSpPr>
                <p:nvPr/>
              </p:nvSpPr>
              <p:spPr bwMode="auto">
                <a:xfrm>
                  <a:off x="4981133" y="4966686"/>
                  <a:ext cx="215015" cy="408393"/>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
              <p:nvSpPr>
                <p:cNvPr id="69" name="server">
                  <a:extLst>
                    <a:ext uri="{FF2B5EF4-FFF2-40B4-BE49-F238E27FC236}">
                      <a16:creationId xmlns:a16="http://schemas.microsoft.com/office/drawing/2014/main" id="{36155AB4-FDBA-492B-8641-D488C3EA040D}"/>
                    </a:ext>
                    <a:ext uri="{C183D7F6-B498-43B3-948B-1728B52AA6E4}">
                      <adec:decorative xmlns:adec="http://schemas.microsoft.com/office/drawing/2017/decorative" val="1"/>
                    </a:ext>
                  </a:extLst>
                </p:cNvPr>
                <p:cNvSpPr>
                  <a:spLocks noChangeAspect="1" noEditPoints="1"/>
                </p:cNvSpPr>
                <p:nvPr/>
              </p:nvSpPr>
              <p:spPr bwMode="auto">
                <a:xfrm>
                  <a:off x="4764324" y="4819504"/>
                  <a:ext cx="167480" cy="318106"/>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
              <p:nvSpPr>
                <p:cNvPr id="70" name="server">
                  <a:extLst>
                    <a:ext uri="{FF2B5EF4-FFF2-40B4-BE49-F238E27FC236}">
                      <a16:creationId xmlns:a16="http://schemas.microsoft.com/office/drawing/2014/main" id="{791E95D5-20D1-477B-BB14-74E243FDC490}"/>
                    </a:ext>
                    <a:ext uri="{C183D7F6-B498-43B3-948B-1728B52AA6E4}">
                      <adec:decorative xmlns:adec="http://schemas.microsoft.com/office/drawing/2017/decorative" val="1"/>
                    </a:ext>
                  </a:extLst>
                </p:cNvPr>
                <p:cNvSpPr>
                  <a:spLocks noChangeAspect="1" noEditPoints="1"/>
                </p:cNvSpPr>
                <p:nvPr/>
              </p:nvSpPr>
              <p:spPr bwMode="auto">
                <a:xfrm>
                  <a:off x="4487864" y="4644725"/>
                  <a:ext cx="167480" cy="318106"/>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grpSp>
        </p:grpSp>
        <p:sp>
          <p:nvSpPr>
            <p:cNvPr id="54" name="cloud">
              <a:extLst>
                <a:ext uri="{FF2B5EF4-FFF2-40B4-BE49-F238E27FC236}">
                  <a16:creationId xmlns:a16="http://schemas.microsoft.com/office/drawing/2014/main" id="{7DEE0D77-BA05-45C4-9118-CF2C5F1E08E5}"/>
                </a:ext>
                <a:ext uri="{C183D7F6-B498-43B3-948B-1728B52AA6E4}">
                  <adec:decorative xmlns:adec="http://schemas.microsoft.com/office/drawing/2017/decorative" val="1"/>
                </a:ext>
              </a:extLst>
            </p:cNvPr>
            <p:cNvSpPr>
              <a:spLocks noChangeAspect="1"/>
            </p:cNvSpPr>
            <p:nvPr/>
          </p:nvSpPr>
          <p:spPr bwMode="auto">
            <a:xfrm>
              <a:off x="6400952" y="4462560"/>
              <a:ext cx="2887183" cy="1365767"/>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noFill/>
            <a:ln w="38100" cap="sq">
              <a:solidFill>
                <a:srgbClr val="0078D4"/>
              </a:solidFill>
              <a:prstDash val="sys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grpSp>
          <p:nvGrpSpPr>
            <p:cNvPr id="55" name="primary site graphic">
              <a:extLst>
                <a:ext uri="{FF2B5EF4-FFF2-40B4-BE49-F238E27FC236}">
                  <a16:creationId xmlns:a16="http://schemas.microsoft.com/office/drawing/2014/main" id="{424B267B-FD79-480E-931C-A8457A216F1E}"/>
                </a:ext>
              </a:extLst>
            </p:cNvPr>
            <p:cNvGrpSpPr/>
            <p:nvPr/>
          </p:nvGrpSpPr>
          <p:grpSpPr>
            <a:xfrm>
              <a:off x="9317155" y="4773352"/>
              <a:ext cx="2193478" cy="1351851"/>
              <a:chOff x="4449855" y="4644725"/>
              <a:chExt cx="2193478" cy="1351851"/>
            </a:xfrm>
          </p:grpSpPr>
          <p:grpSp>
            <p:nvGrpSpPr>
              <p:cNvPr id="56" name="Group 55">
                <a:extLst>
                  <a:ext uri="{FF2B5EF4-FFF2-40B4-BE49-F238E27FC236}">
                    <a16:creationId xmlns:a16="http://schemas.microsoft.com/office/drawing/2014/main" id="{5E33B143-2B76-4C55-B8F5-61E0E50BE66F}"/>
                  </a:ext>
                </a:extLst>
              </p:cNvPr>
              <p:cNvGrpSpPr/>
              <p:nvPr/>
            </p:nvGrpSpPr>
            <p:grpSpPr>
              <a:xfrm>
                <a:off x="4449855" y="4644725"/>
                <a:ext cx="746293" cy="730354"/>
                <a:chOff x="4449855" y="4644725"/>
                <a:chExt cx="746293" cy="730354"/>
              </a:xfrm>
            </p:grpSpPr>
            <p:sp>
              <p:nvSpPr>
                <p:cNvPr id="62" name="server">
                  <a:extLst>
                    <a:ext uri="{FF2B5EF4-FFF2-40B4-BE49-F238E27FC236}">
                      <a16:creationId xmlns:a16="http://schemas.microsoft.com/office/drawing/2014/main" id="{DB44A261-F853-41BE-BCB2-B6DB8FF7FE44}"/>
                    </a:ext>
                    <a:ext uri="{C183D7F6-B498-43B3-948B-1728B52AA6E4}">
                      <adec:decorative xmlns:adec="http://schemas.microsoft.com/office/drawing/2017/decorative" val="1"/>
                    </a:ext>
                  </a:extLst>
                </p:cNvPr>
                <p:cNvSpPr>
                  <a:spLocks noChangeAspect="1" noEditPoints="1"/>
                </p:cNvSpPr>
                <p:nvPr/>
              </p:nvSpPr>
              <p:spPr bwMode="auto">
                <a:xfrm>
                  <a:off x="4981133" y="4966686"/>
                  <a:ext cx="215015" cy="408393"/>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
              <p:nvSpPr>
                <p:cNvPr id="63" name="server">
                  <a:extLst>
                    <a:ext uri="{FF2B5EF4-FFF2-40B4-BE49-F238E27FC236}">
                      <a16:creationId xmlns:a16="http://schemas.microsoft.com/office/drawing/2014/main" id="{D3356276-579D-495E-B55B-092E36D4F0FE}"/>
                    </a:ext>
                    <a:ext uri="{C183D7F6-B498-43B3-948B-1728B52AA6E4}">
                      <adec:decorative xmlns:adec="http://schemas.microsoft.com/office/drawing/2017/decorative" val="1"/>
                    </a:ext>
                  </a:extLst>
                </p:cNvPr>
                <p:cNvSpPr>
                  <a:spLocks noChangeAspect="1" noEditPoints="1"/>
                </p:cNvSpPr>
                <p:nvPr/>
              </p:nvSpPr>
              <p:spPr bwMode="auto">
                <a:xfrm>
                  <a:off x="4716790" y="4819504"/>
                  <a:ext cx="167480" cy="318106"/>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
              <p:nvSpPr>
                <p:cNvPr id="64" name="server">
                  <a:extLst>
                    <a:ext uri="{FF2B5EF4-FFF2-40B4-BE49-F238E27FC236}">
                      <a16:creationId xmlns:a16="http://schemas.microsoft.com/office/drawing/2014/main" id="{17396BDF-2FEC-4C7F-BAD8-96C9EA6E2491}"/>
                    </a:ext>
                    <a:ext uri="{C183D7F6-B498-43B3-948B-1728B52AA6E4}">
                      <adec:decorative xmlns:adec="http://schemas.microsoft.com/office/drawing/2017/decorative" val="1"/>
                    </a:ext>
                  </a:extLst>
                </p:cNvPr>
                <p:cNvSpPr>
                  <a:spLocks noChangeAspect="1" noEditPoints="1"/>
                </p:cNvSpPr>
                <p:nvPr/>
              </p:nvSpPr>
              <p:spPr bwMode="auto">
                <a:xfrm>
                  <a:off x="4449855" y="4644725"/>
                  <a:ext cx="167480" cy="318106"/>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grpSp>
          <p:pic>
            <p:nvPicPr>
              <p:cNvPr id="57" name="router">
                <a:extLst>
                  <a:ext uri="{FF2B5EF4-FFF2-40B4-BE49-F238E27FC236}">
                    <a16:creationId xmlns:a16="http://schemas.microsoft.com/office/drawing/2014/main" id="{0B59600D-4CA7-4497-A15C-61B1D72263AF}"/>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11745" y="5082176"/>
                <a:ext cx="914400" cy="914400"/>
              </a:xfrm>
              <a:prstGeom prst="rect">
                <a:avLst/>
              </a:prstGeom>
            </p:spPr>
          </p:pic>
          <p:grpSp>
            <p:nvGrpSpPr>
              <p:cNvPr id="58" name="Group 57">
                <a:extLst>
                  <a:ext uri="{FF2B5EF4-FFF2-40B4-BE49-F238E27FC236}">
                    <a16:creationId xmlns:a16="http://schemas.microsoft.com/office/drawing/2014/main" id="{A67E5237-CBF8-467C-A9B5-C1AC1ECED19B}"/>
                  </a:ext>
                </a:extLst>
              </p:cNvPr>
              <p:cNvGrpSpPr/>
              <p:nvPr/>
            </p:nvGrpSpPr>
            <p:grpSpPr>
              <a:xfrm flipH="1">
                <a:off x="5935049" y="4654256"/>
                <a:ext cx="708284" cy="730354"/>
                <a:chOff x="4487864" y="4644725"/>
                <a:chExt cx="708284" cy="730354"/>
              </a:xfrm>
            </p:grpSpPr>
            <p:sp>
              <p:nvSpPr>
                <p:cNvPr id="59" name="server">
                  <a:extLst>
                    <a:ext uri="{FF2B5EF4-FFF2-40B4-BE49-F238E27FC236}">
                      <a16:creationId xmlns:a16="http://schemas.microsoft.com/office/drawing/2014/main" id="{DC19CB9C-091D-4099-891C-3C597AC9D8EF}"/>
                    </a:ext>
                    <a:ext uri="{C183D7F6-B498-43B3-948B-1728B52AA6E4}">
                      <adec:decorative xmlns:adec="http://schemas.microsoft.com/office/drawing/2017/decorative" val="1"/>
                    </a:ext>
                  </a:extLst>
                </p:cNvPr>
                <p:cNvSpPr>
                  <a:spLocks noChangeAspect="1" noEditPoints="1"/>
                </p:cNvSpPr>
                <p:nvPr/>
              </p:nvSpPr>
              <p:spPr bwMode="auto">
                <a:xfrm>
                  <a:off x="4981133" y="4966686"/>
                  <a:ext cx="215015" cy="408393"/>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
              <p:nvSpPr>
                <p:cNvPr id="60" name="server">
                  <a:extLst>
                    <a:ext uri="{FF2B5EF4-FFF2-40B4-BE49-F238E27FC236}">
                      <a16:creationId xmlns:a16="http://schemas.microsoft.com/office/drawing/2014/main" id="{E170B310-4078-4C75-9486-D279095CBE14}"/>
                    </a:ext>
                    <a:ext uri="{C183D7F6-B498-43B3-948B-1728B52AA6E4}">
                      <adec:decorative xmlns:adec="http://schemas.microsoft.com/office/drawing/2017/decorative" val="1"/>
                    </a:ext>
                  </a:extLst>
                </p:cNvPr>
                <p:cNvSpPr>
                  <a:spLocks noChangeAspect="1" noEditPoints="1"/>
                </p:cNvSpPr>
                <p:nvPr/>
              </p:nvSpPr>
              <p:spPr bwMode="auto">
                <a:xfrm>
                  <a:off x="4764324" y="4819504"/>
                  <a:ext cx="167480" cy="318106"/>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
              <p:nvSpPr>
                <p:cNvPr id="61" name="server">
                  <a:extLst>
                    <a:ext uri="{FF2B5EF4-FFF2-40B4-BE49-F238E27FC236}">
                      <a16:creationId xmlns:a16="http://schemas.microsoft.com/office/drawing/2014/main" id="{B99C87A2-6D1C-4B7F-8CE3-0CF4F7C87CBC}"/>
                    </a:ext>
                    <a:ext uri="{C183D7F6-B498-43B3-948B-1728B52AA6E4}">
                      <adec:decorative xmlns:adec="http://schemas.microsoft.com/office/drawing/2017/decorative" val="1"/>
                    </a:ext>
                  </a:extLst>
                </p:cNvPr>
                <p:cNvSpPr>
                  <a:spLocks noChangeAspect="1" noEditPoints="1"/>
                </p:cNvSpPr>
                <p:nvPr/>
              </p:nvSpPr>
              <p:spPr bwMode="auto">
                <a:xfrm>
                  <a:off x="4487864" y="4644725"/>
                  <a:ext cx="167480" cy="318106"/>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grpSp>
        </p:grpSp>
      </p:grpSp>
    </p:spTree>
    <p:extLst>
      <p:ext uri="{BB962C8B-B14F-4D97-AF65-F5344CB8AC3E}">
        <p14:creationId xmlns:p14="http://schemas.microsoft.com/office/powerpoint/2010/main" val="94487452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F9EC6-FF57-4D77-902C-347140C1E525}"/>
              </a:ext>
            </a:extLst>
          </p:cNvPr>
          <p:cNvSpPr>
            <a:spLocks noGrp="1"/>
          </p:cNvSpPr>
          <p:nvPr>
            <p:ph type="title"/>
          </p:nvPr>
        </p:nvSpPr>
        <p:spPr/>
        <p:txBody>
          <a:bodyPr/>
          <a:lstStyle/>
          <a:p>
            <a:r>
              <a:rPr lang="bs-Latn-BA" dirty="0"/>
              <a:t>Overview of Hyper-V Replica (2 of 2)</a:t>
            </a:r>
          </a:p>
        </p:txBody>
      </p:sp>
      <p:sp>
        <p:nvSpPr>
          <p:cNvPr id="3" name="Content Placeholder 2">
            <a:extLst>
              <a:ext uri="{FF2B5EF4-FFF2-40B4-BE49-F238E27FC236}">
                <a16:creationId xmlns:a16="http://schemas.microsoft.com/office/drawing/2014/main" id="{FAF2DE08-4FCA-47B6-B957-8F3A1FCF3BAA}"/>
              </a:ext>
            </a:extLst>
          </p:cNvPr>
          <p:cNvSpPr>
            <a:spLocks noGrp="1"/>
          </p:cNvSpPr>
          <p:nvPr>
            <p:ph sz="quarter" idx="10"/>
          </p:nvPr>
        </p:nvSpPr>
        <p:spPr/>
        <p:txBody>
          <a:bodyPr/>
          <a:lstStyle/>
          <a:p>
            <a:r>
              <a:rPr lang="en-US" dirty="0"/>
              <a:t>You can establish Hyper-V Replica with a Hyper-V host regardless of its location and domain membership, providing you have network connectivity with it</a:t>
            </a:r>
            <a:endParaRPr lang="bs-Latn-BA" dirty="0"/>
          </a:p>
          <a:p>
            <a:r>
              <a:rPr lang="en-US" dirty="0"/>
              <a:t>You also can implement Hyper-V Replica when Hyper-V hosts are members of untrusted domains, </a:t>
            </a:r>
            <a:r>
              <a:rPr lang="bs-Latn-BA" dirty="0"/>
              <a:t>if you </a:t>
            </a:r>
            <a:r>
              <a:rPr lang="en-US" dirty="0"/>
              <a:t>configure certificate</a:t>
            </a:r>
            <a:r>
              <a:rPr lang="bs-Latn-BA" dirty="0"/>
              <a:t>-</a:t>
            </a:r>
            <a:r>
              <a:rPr lang="en-US" dirty="0"/>
              <a:t>based authentication</a:t>
            </a:r>
            <a:endParaRPr lang="bs-Latn-BA" dirty="0"/>
          </a:p>
          <a:p>
            <a:r>
              <a:rPr lang="en-US" dirty="0"/>
              <a:t>Hyper-V creates a local security group named Hyper-V Administrators</a:t>
            </a:r>
            <a:endParaRPr lang="bs-Latn-BA" dirty="0"/>
          </a:p>
          <a:p>
            <a:r>
              <a:rPr lang="en-US" dirty="0"/>
              <a:t>When you limit replication to specific servers, you need to specify a trust group, which is used to identify the servers within which a virtual machine can move</a:t>
            </a:r>
            <a:endParaRPr lang="bs-Latn-BA" dirty="0"/>
          </a:p>
          <a:p>
            <a:r>
              <a:rPr lang="en-US" dirty="0"/>
              <a:t>The replica Hyper-V host can authenticate a primary Hyper-V host by using Kerberos authentication or certificate authentication</a:t>
            </a:r>
            <a:endParaRPr lang="bs-Latn-BA" dirty="0"/>
          </a:p>
          <a:p>
            <a:r>
              <a:rPr lang="en-US" dirty="0"/>
              <a:t>You should configure Windows Defender Firewall to allow either HTTP or HTTPS Hyper-V Replica traffic</a:t>
            </a:r>
            <a:endParaRPr lang="bs-Latn-BA" dirty="0"/>
          </a:p>
        </p:txBody>
      </p:sp>
    </p:spTree>
    <p:extLst>
      <p:ext uri="{BB962C8B-B14F-4D97-AF65-F5344CB8AC3E}">
        <p14:creationId xmlns:p14="http://schemas.microsoft.com/office/powerpoint/2010/main" val="227810148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bs-Latn-BA" dirty="0"/>
              <a:t>Plan for Hyper-V Replica</a:t>
            </a:r>
            <a:endParaRPr lang="en-US" dirty="0"/>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a:xfrm>
            <a:off x="466344" y="1283578"/>
            <a:ext cx="11529378" cy="5082223"/>
          </a:xfrm>
        </p:spPr>
        <p:txBody>
          <a:bodyPr/>
          <a:lstStyle/>
          <a:p>
            <a:r>
              <a:rPr lang="en-US" sz="1600" dirty="0"/>
              <a:t>There are four different configurations in which you can use Hyper-V Replica:</a:t>
            </a:r>
            <a:endParaRPr lang="bs-Latn-BA" sz="1600" dirty="0"/>
          </a:p>
          <a:p>
            <a:pPr marL="342900" indent="-342900">
              <a:buFont typeface="Arial" panose="020B0604020202020204" pitchFamily="34" charset="0"/>
              <a:buChar char="•"/>
            </a:pPr>
            <a:r>
              <a:rPr lang="en-US" sz="1600" dirty="0"/>
              <a:t>Both Hyper-V hosts are standalone servers</a:t>
            </a:r>
            <a:endParaRPr lang="bs-Latn-BA" sz="1600" dirty="0"/>
          </a:p>
          <a:p>
            <a:pPr marL="342900" indent="-342900">
              <a:buFont typeface="Arial" panose="020B0604020202020204" pitchFamily="34" charset="0"/>
              <a:buChar char="•"/>
            </a:pPr>
            <a:r>
              <a:rPr lang="en-US" sz="1600" dirty="0"/>
              <a:t>The Hyper-V host at the primary location is a node in a failover cluster and the Hyper-V Replica is on a standalone server</a:t>
            </a:r>
            <a:endParaRPr lang="bs-Latn-BA" sz="1600" dirty="0"/>
          </a:p>
          <a:p>
            <a:pPr marL="342900" indent="-342900">
              <a:buFont typeface="Arial" panose="020B0604020202020204" pitchFamily="34" charset="0"/>
              <a:buChar char="•"/>
            </a:pPr>
            <a:r>
              <a:rPr lang="en-US" sz="1600" dirty="0"/>
              <a:t>Each Hyper-V host is a node in a different failover cluster</a:t>
            </a:r>
            <a:endParaRPr lang="bs-Latn-BA" sz="1600" dirty="0"/>
          </a:p>
          <a:p>
            <a:pPr marL="342900" indent="-342900">
              <a:buFont typeface="Arial" panose="020B0604020202020204" pitchFamily="34" charset="0"/>
              <a:buChar char="•"/>
            </a:pPr>
            <a:r>
              <a:rPr lang="en-US" sz="1600" dirty="0"/>
              <a:t>The Hyper-V host at the primary location is a standalone server, and the Hyper-V host at the secondary location is a node in a failover cluster</a:t>
            </a:r>
            <a:endParaRPr lang="bs-Latn-BA" sz="1600" dirty="0"/>
          </a:p>
          <a:p>
            <a:r>
              <a:rPr lang="bs-Latn-BA" sz="1600" dirty="0"/>
              <a:t>Important replication settings you should plan:</a:t>
            </a:r>
          </a:p>
          <a:p>
            <a:pPr marL="342900" indent="-342900">
              <a:buFont typeface="Arial" panose="020B0604020202020204" pitchFamily="34" charset="0"/>
              <a:buChar char="•"/>
            </a:pPr>
            <a:r>
              <a:rPr lang="bs-Latn-BA" sz="1600" dirty="0"/>
              <a:t>Replica server</a:t>
            </a:r>
          </a:p>
          <a:p>
            <a:pPr marL="342900" indent="-342900">
              <a:buFont typeface="Arial" panose="020B0604020202020204" pitchFamily="34" charset="0"/>
              <a:buChar char="•"/>
            </a:pPr>
            <a:r>
              <a:rPr lang="bs-Latn-BA" sz="1600" dirty="0"/>
              <a:t>Connection parameters</a:t>
            </a:r>
          </a:p>
          <a:p>
            <a:pPr marL="342900" indent="-342900">
              <a:buFont typeface="Arial" panose="020B0604020202020204" pitchFamily="34" charset="0"/>
              <a:buChar char="•"/>
            </a:pPr>
            <a:r>
              <a:rPr lang="bs-Latn-BA" sz="1600" dirty="0"/>
              <a:t>Replicated VHDs</a:t>
            </a:r>
          </a:p>
          <a:p>
            <a:pPr marL="342900" indent="-342900">
              <a:buFont typeface="Arial" panose="020B0604020202020204" pitchFamily="34" charset="0"/>
              <a:buChar char="•"/>
            </a:pPr>
            <a:r>
              <a:rPr lang="bs-Latn-BA" sz="1600" dirty="0"/>
              <a:t>Replication frequency</a:t>
            </a:r>
          </a:p>
          <a:p>
            <a:pPr marL="342900" indent="-342900">
              <a:buFont typeface="Arial" panose="020B0604020202020204" pitchFamily="34" charset="0"/>
              <a:buChar char="•"/>
            </a:pPr>
            <a:r>
              <a:rPr lang="bs-Latn-BA" sz="1600" dirty="0"/>
              <a:t>Additional recovery points</a:t>
            </a:r>
          </a:p>
          <a:p>
            <a:pPr marL="342900" indent="-342900">
              <a:buFont typeface="Arial" panose="020B0604020202020204" pitchFamily="34" charset="0"/>
              <a:buChar char="•"/>
            </a:pPr>
            <a:r>
              <a:rPr lang="bs-Latn-BA" sz="1600" dirty="0"/>
              <a:t>Initial replication method and schedule</a:t>
            </a:r>
          </a:p>
          <a:p>
            <a:pPr marL="342900" indent="-342900">
              <a:buFont typeface="Arial" panose="020B0604020202020204" pitchFamily="34" charset="0"/>
              <a:buChar char="•"/>
            </a:pPr>
            <a:r>
              <a:rPr lang="bs-Latn-BA" sz="1600" dirty="0"/>
              <a:t>Extended replication</a:t>
            </a:r>
            <a:endParaRPr lang="en-US" sz="1600" dirty="0"/>
          </a:p>
        </p:txBody>
      </p:sp>
    </p:spTree>
    <p:extLst>
      <p:ext uri="{BB962C8B-B14F-4D97-AF65-F5344CB8AC3E}">
        <p14:creationId xmlns:p14="http://schemas.microsoft.com/office/powerpoint/2010/main" val="295509713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C6667-8D88-4429-AF9A-B9D35E93B858}"/>
              </a:ext>
            </a:extLst>
          </p:cNvPr>
          <p:cNvSpPr>
            <a:spLocks noGrp="1"/>
          </p:cNvSpPr>
          <p:nvPr>
            <p:ph type="title"/>
          </p:nvPr>
        </p:nvSpPr>
        <p:spPr/>
        <p:txBody>
          <a:bodyPr/>
          <a:lstStyle/>
          <a:p>
            <a:r>
              <a:rPr lang="bs-Latn-BA" dirty="0"/>
              <a:t>Configur</a:t>
            </a:r>
            <a:r>
              <a:rPr lang="en-US" dirty="0"/>
              <a:t>e</a:t>
            </a:r>
            <a:r>
              <a:rPr lang="bs-Latn-BA" dirty="0"/>
              <a:t> and implement Hyper-V Replica </a:t>
            </a:r>
            <a:r>
              <a:rPr lang="en-US" dirty="0"/>
              <a:t>(</a:t>
            </a:r>
            <a:r>
              <a:rPr lang="bs-Latn-BA" dirty="0"/>
              <a:t>1</a:t>
            </a:r>
            <a:r>
              <a:rPr lang="en-US" dirty="0"/>
              <a:t> of </a:t>
            </a:r>
            <a:r>
              <a:rPr lang="bs-Latn-BA" dirty="0"/>
              <a:t>2</a:t>
            </a:r>
            <a:r>
              <a:rPr lang="en-US" dirty="0"/>
              <a:t>)</a:t>
            </a:r>
            <a:endParaRPr lang="bs-Latn-BA" dirty="0"/>
          </a:p>
        </p:txBody>
      </p:sp>
      <p:sp>
        <p:nvSpPr>
          <p:cNvPr id="3" name="Content Placeholder 2">
            <a:extLst>
              <a:ext uri="{FF2B5EF4-FFF2-40B4-BE49-F238E27FC236}">
                <a16:creationId xmlns:a16="http://schemas.microsoft.com/office/drawing/2014/main" id="{31A49BFB-34A6-4017-8BD6-0056905055CA}"/>
              </a:ext>
            </a:extLst>
          </p:cNvPr>
          <p:cNvSpPr>
            <a:spLocks noGrp="1"/>
          </p:cNvSpPr>
          <p:nvPr>
            <p:ph sz="quarter" idx="10"/>
          </p:nvPr>
        </p:nvSpPr>
        <p:spPr/>
        <p:txBody>
          <a:bodyPr/>
          <a:lstStyle/>
          <a:p>
            <a:r>
              <a:rPr lang="bs-Latn-BA" dirty="0"/>
              <a:t>To configure Hyper-V Replica, you should:</a:t>
            </a:r>
          </a:p>
          <a:p>
            <a:pPr marL="457200" indent="-457200">
              <a:buFont typeface="+mj-lt"/>
              <a:buAutoNum type="arabicPeriod"/>
            </a:pPr>
            <a:r>
              <a:rPr lang="bs-Latn-BA" dirty="0"/>
              <a:t>Enable Hyper-V server as </a:t>
            </a:r>
            <a:r>
              <a:rPr lang="en-US" dirty="0"/>
              <a:t>a </a:t>
            </a:r>
            <a:r>
              <a:rPr lang="bs-Latn-BA" dirty="0"/>
              <a:t>replica server</a:t>
            </a:r>
          </a:p>
          <a:p>
            <a:pPr marL="457200" indent="-457200">
              <a:buFont typeface="+mj-lt"/>
              <a:buAutoNum type="arabicPeriod"/>
            </a:pPr>
            <a:r>
              <a:rPr lang="bs-Latn-BA" dirty="0"/>
              <a:t>Configure Hyper-V settings</a:t>
            </a:r>
          </a:p>
          <a:p>
            <a:pPr marL="457200" indent="-457200">
              <a:buFont typeface="+mj-lt"/>
              <a:buAutoNum type="arabicPeriod"/>
            </a:pPr>
            <a:r>
              <a:rPr lang="en-US" dirty="0"/>
              <a:t>Specify both the replica server name and the connection options</a:t>
            </a:r>
            <a:endParaRPr lang="bs-Latn-BA" dirty="0"/>
          </a:p>
          <a:p>
            <a:pPr marL="457200" indent="-457200">
              <a:buFont typeface="+mj-lt"/>
              <a:buAutoNum type="arabicPeriod"/>
            </a:pPr>
            <a:r>
              <a:rPr lang="en-US" dirty="0"/>
              <a:t>Select the VHDs to replicate</a:t>
            </a:r>
            <a:endParaRPr lang="bs-Latn-BA" dirty="0"/>
          </a:p>
          <a:p>
            <a:pPr marL="457200" indent="-457200">
              <a:buFont typeface="+mj-lt"/>
              <a:buAutoNum type="arabicPeriod"/>
            </a:pPr>
            <a:r>
              <a:rPr lang="bs-Latn-BA" dirty="0"/>
              <a:t>Start the replication</a:t>
            </a:r>
          </a:p>
          <a:p>
            <a:endParaRPr lang="bs-Latn-BA" dirty="0"/>
          </a:p>
        </p:txBody>
      </p:sp>
    </p:spTree>
    <p:extLst>
      <p:ext uri="{BB962C8B-B14F-4D97-AF65-F5344CB8AC3E}">
        <p14:creationId xmlns:p14="http://schemas.microsoft.com/office/powerpoint/2010/main" val="1235141342"/>
      </p:ext>
    </p:extLst>
  </p:cSld>
  <p:clrMapOvr>
    <a:masterClrMapping/>
  </p:clrMapOvr>
  <p:transition>
    <p:fade/>
  </p:transition>
</p:sld>
</file>

<file path=ppt/theme/theme1.xml><?xml version="1.0" encoding="utf-8"?>
<a:theme xmlns:a="http://schemas.openxmlformats.org/drawingml/2006/main" name="1_2007-theme">
  <a:themeElements>
    <a:clrScheme name="Azure 1">
      <a:dk1>
        <a:srgbClr val="000000"/>
      </a:dk1>
      <a:lt1>
        <a:srgbClr val="FFFFFF"/>
      </a:lt1>
      <a:dk2>
        <a:srgbClr val="0078D4"/>
      </a:dk2>
      <a:lt2>
        <a:srgbClr val="FFFFFF"/>
      </a:lt2>
      <a:accent1>
        <a:srgbClr val="EBEBEB"/>
      </a:accent1>
      <a:accent2>
        <a:srgbClr val="75757A"/>
      </a:accent2>
      <a:accent3>
        <a:srgbClr val="000041"/>
      </a:accent3>
      <a:accent4>
        <a:srgbClr val="FFB900"/>
      </a:accent4>
      <a:accent5>
        <a:srgbClr val="50E6FF"/>
      </a:accent5>
      <a:accent6>
        <a:srgbClr val="6B2929"/>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WS-nnnT00A__M#.potx" id="{490AE8A8-0B05-4712-9F63-3F8D995D80DE}" vid="{3A72276C-ECB6-40BE-B168-A96E22261D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90B5993187B9E4CB1697E5A3FBE0370" ma:contentTypeVersion="12" ma:contentTypeDescription="Create a new document." ma:contentTypeScope="" ma:versionID="0fdaa5dbae335012a30f3280f84529e2">
  <xsd:schema xmlns:xsd="http://www.w3.org/2001/XMLSchema" xmlns:xs="http://www.w3.org/2001/XMLSchema" xmlns:p="http://schemas.microsoft.com/office/2006/metadata/properties" xmlns:ns2="1623b5f4-7825-477d-b8f4-76af0b5f430a" xmlns:ns3="8d33d5b4-b403-4418-9083-d4f3492e7e23" targetNamespace="http://schemas.microsoft.com/office/2006/metadata/properties" ma:root="true" ma:fieldsID="aad14d0a03575cb45b3b524001cad357" ns2:_="" ns3:_="">
    <xsd:import namespace="1623b5f4-7825-477d-b8f4-76af0b5f430a"/>
    <xsd:import namespace="8d33d5b4-b403-4418-9083-d4f3492e7e23"/>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623b5f4-7825-477d-b8f4-76af0b5f430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d33d5b4-b403-4418-9083-d4f3492e7e23"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9D34702-E9E5-49AC-A602-22B490F5F9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623b5f4-7825-477d-b8f4-76af0b5f430a"/>
    <ds:schemaRef ds:uri="8d33d5b4-b403-4418-9083-d4f3492e7e2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infopath/2007/PartnerControls"/>
    <ds:schemaRef ds:uri="http://www.w3.org/XML/1998/namespace"/>
    <ds:schemaRef ds:uri="http://schemas.microsoft.com/office/2006/metadata/properties"/>
    <ds:schemaRef ds:uri="http://schemas.microsoft.com/office/2006/documentManagement/types"/>
    <ds:schemaRef ds:uri="http://purl.org/dc/elements/1.1/"/>
    <ds:schemaRef ds:uri="http://purl.org/dc/terms/"/>
    <ds:schemaRef ds:uri="1623b5f4-7825-477d-b8f4-76af0b5f430a"/>
    <ds:schemaRef ds:uri="http://schemas.openxmlformats.org/package/2006/metadata/core-properties"/>
    <ds:schemaRef ds:uri="8d33d5b4-b403-4418-9083-d4f3492e7e23"/>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WS-nnnT00A__M#</Template>
  <TotalTime>199</TotalTime>
  <Words>3557</Words>
  <Application>Microsoft Office PowerPoint</Application>
  <PresentationFormat>Custom</PresentationFormat>
  <Paragraphs>392</Paragraphs>
  <Slides>31</Slides>
  <Notes>31</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Consolas</vt:lpstr>
      <vt:lpstr>Courier New</vt:lpstr>
      <vt:lpstr>Segoe UI</vt:lpstr>
      <vt:lpstr>Segoe UI Semibold</vt:lpstr>
      <vt:lpstr>Wingdings</vt:lpstr>
      <vt:lpstr>1_2007-theme</vt:lpstr>
      <vt:lpstr>WS-011 Windows Server 2019 Administration</vt:lpstr>
      <vt:lpstr>Module 7: Disaster Recovery in Windows Server</vt:lpstr>
      <vt:lpstr>Module overview</vt:lpstr>
      <vt:lpstr>Lesson 1: Hyper-V Replica</vt:lpstr>
      <vt:lpstr>Lesson 1 overview</vt:lpstr>
      <vt:lpstr>Overview of Hyper-V Replica (1 of 2)</vt:lpstr>
      <vt:lpstr>Overview of Hyper-V Replica (2 of 2)</vt:lpstr>
      <vt:lpstr>Plan for Hyper-V Replica</vt:lpstr>
      <vt:lpstr>Configure and implement Hyper-V Replica (1 of 2)</vt:lpstr>
      <vt:lpstr>Configure and implement Hyper-V Replica (2 of 2)</vt:lpstr>
      <vt:lpstr>Demonstration: Implement Hyper-V Replica</vt:lpstr>
      <vt:lpstr>Demonstration: Implement Hyper-V Replica (2 of 2)</vt:lpstr>
      <vt:lpstr>Overview of Azure Site Recovery (1 of 2)</vt:lpstr>
      <vt:lpstr>Overview of Azure Site Recovery (2 of 2)</vt:lpstr>
      <vt:lpstr>Lesson 1: Test your knowledge</vt:lpstr>
      <vt:lpstr>Lesson 2: Backup and restore infrastructure in Windows Server</vt:lpstr>
      <vt:lpstr>Lesson 2 overview</vt:lpstr>
      <vt:lpstr>Overview of Windows Server Backup</vt:lpstr>
      <vt:lpstr>Implement backup and restore</vt:lpstr>
      <vt:lpstr>Back up and restore Hyper-V VMs</vt:lpstr>
      <vt:lpstr>Overview of Azure Backup</vt:lpstr>
      <vt:lpstr>Implement backup and restore with Azure Backup</vt:lpstr>
      <vt:lpstr>Lesson 2: Test your knowledge</vt:lpstr>
      <vt:lpstr>Instructor-led labs: Implementing Hyper-V Replica and Windows Server Backup</vt:lpstr>
      <vt:lpstr>Lab: Implementing Hyper-V Replica and Windows Server Backup</vt:lpstr>
      <vt:lpstr>Lab scenario</vt:lpstr>
      <vt:lpstr>Lab-review questions</vt:lpstr>
      <vt:lpstr>Lab-review answers</vt:lpstr>
      <vt:lpstr>Module-review questions</vt:lpstr>
      <vt:lpstr>Module-review answers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WS-011 Windows Server 2019 Administration</dc:title>
  <dc:creator>Samata Chari</dc:creator>
  <cp:lastModifiedBy>Samata Chari</cp:lastModifiedBy>
  <cp:revision>20</cp:revision>
  <dcterms:created xsi:type="dcterms:W3CDTF">2020-06-16T14:34:20Z</dcterms:created>
  <dcterms:modified xsi:type="dcterms:W3CDTF">2020-06-18T12:17:55Z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merrickv@microsoft.com</vt:lpwstr>
  </property>
  <property fmtid="{D5CDD505-2E9C-101B-9397-08002B2CF9AE}" pid="5" name="MSIP_Label_f42aa342-8706-4288-bd11-ebb85995028c_SetDate">
    <vt:lpwstr>2020-04-30T16:58:44.8526099Z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a6dbb04b-5cb4-4cb5-bb6f-3d6af857b37d</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0x010100A90B5993187B9E4CB1697E5A3FBE0370</vt:lpwstr>
  </property>
</Properties>
</file>