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780" r:id="rId4"/>
  </p:sldMasterIdLst>
  <p:notesMasterIdLst>
    <p:notesMasterId r:id="rId37"/>
  </p:notesMasterIdLst>
  <p:handoutMasterIdLst>
    <p:handoutMasterId r:id="rId38"/>
  </p:handoutMasterIdLst>
  <p:sldIdLst>
    <p:sldId id="1625" r:id="rId5"/>
    <p:sldId id="1788" r:id="rId6"/>
    <p:sldId id="1789" r:id="rId7"/>
    <p:sldId id="1790" r:id="rId8"/>
    <p:sldId id="1791" r:id="rId9"/>
    <p:sldId id="1792" r:id="rId10"/>
    <p:sldId id="1793" r:id="rId11"/>
    <p:sldId id="1794" r:id="rId12"/>
    <p:sldId id="1795" r:id="rId13"/>
    <p:sldId id="1796" r:id="rId14"/>
    <p:sldId id="1797" r:id="rId15"/>
    <p:sldId id="1798" r:id="rId16"/>
    <p:sldId id="1799" r:id="rId17"/>
    <p:sldId id="1800" r:id="rId18"/>
    <p:sldId id="1801" r:id="rId19"/>
    <p:sldId id="1802" r:id="rId20"/>
    <p:sldId id="1803" r:id="rId21"/>
    <p:sldId id="1804" r:id="rId22"/>
    <p:sldId id="1805" r:id="rId23"/>
    <p:sldId id="1806" r:id="rId24"/>
    <p:sldId id="1807" r:id="rId25"/>
    <p:sldId id="1808" r:id="rId26"/>
    <p:sldId id="1809" r:id="rId27"/>
    <p:sldId id="1810" r:id="rId28"/>
    <p:sldId id="1811" r:id="rId29"/>
    <p:sldId id="1812" r:id="rId30"/>
    <p:sldId id="1813" r:id="rId31"/>
    <p:sldId id="1814" r:id="rId32"/>
    <p:sldId id="1815" r:id="rId33"/>
    <p:sldId id="1816" r:id="rId34"/>
    <p:sldId id="1817" r:id="rId35"/>
    <p:sldId id="1818"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rina Matthys" initials="TM" lastIdx="31" clrIdx="7">
    <p:extLst>
      <p:ext uri="{19B8F6BF-5375-455C-9EA6-DF929625EA0E}">
        <p15:presenceInfo xmlns:p15="http://schemas.microsoft.com/office/powerpoint/2012/main" userId="S::v-tamat@microsoft.com::0b128bab-cf24-409a-8e01-2a9073d236d2" providerId="AD"/>
      </p:ext>
    </p:extLst>
  </p:cmAuthor>
  <p:cmAuthor id="1" name="Mary Feil-Jacobs" initials="MFJ" lastIdx="43" clrIdx="1"/>
  <p:cmAuthor id="8" name="Karin Carlson" initials="KC" lastIdx="1" clrIdx="8">
    <p:extLst>
      <p:ext uri="{19B8F6BF-5375-455C-9EA6-DF929625EA0E}">
        <p15:presenceInfo xmlns:p15="http://schemas.microsoft.com/office/powerpoint/2012/main" userId="Karin Carlson" providerId="None"/>
      </p:ext>
    </p:extLst>
  </p:cmAuthor>
  <p:cmAuthor id="2" name="Monica Lueder" initials="ML" lastIdx="22" clrIdx="2"/>
  <p:cmAuthor id="3" name="Mary Feil-Jacobs" initials="MF" lastIdx="22" clrIdx="3"/>
  <p:cmAuthor id="4" name="Angela Powell" initials="AP" lastIdx="9" clrIdx="4"/>
  <p:cmAuthor id="5" name="Lakshmy Nair" initials="LN" lastIdx="6" clrIdx="5">
    <p:extLst>
      <p:ext uri="{19B8F6BF-5375-455C-9EA6-DF929625EA0E}">
        <p15:presenceInfo xmlns:p15="http://schemas.microsoft.com/office/powerpoint/2012/main" userId="Lakshmy Nair" providerId="None"/>
      </p:ext>
    </p:extLst>
  </p:cmAuthor>
  <p:cmAuthor id="6" name="Cecily Novak" initials="CN" lastIdx="1" clrIdx="6">
    <p:extLst>
      <p:ext uri="{19B8F6BF-5375-455C-9EA6-DF929625EA0E}">
        <p15:presenceInfo xmlns:p15="http://schemas.microsoft.com/office/powerpoint/2012/main" userId="af36aa45e0dfe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30099"/>
    <a:srgbClr val="0078D4"/>
    <a:srgbClr val="0777D3"/>
    <a:srgbClr val="FFF100"/>
    <a:srgbClr val="59B4D9"/>
    <a:srgbClr val="EBEBEB"/>
    <a:srgbClr val="FFFFFF"/>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87143" autoAdjust="0"/>
  </p:normalViewPr>
  <p:slideViewPr>
    <p:cSldViewPr snapToGrid="0">
      <p:cViewPr>
        <p:scale>
          <a:sx n="78" d="100"/>
          <a:sy n="78" d="100"/>
        </p:scale>
        <p:origin x="614" y="-101"/>
      </p:cViewPr>
      <p:guideLst/>
    </p:cSldViewPr>
  </p:slideViewPr>
  <p:outlineViewPr>
    <p:cViewPr>
      <p:scale>
        <a:sx n="33" d="100"/>
        <a:sy n="33" d="100"/>
      </p:scale>
      <p:origin x="0" y="-10872"/>
    </p:cViewPr>
  </p:outlineViewPr>
  <p:notesTextViewPr>
    <p:cViewPr>
      <p:scale>
        <a:sx n="3" d="2"/>
        <a:sy n="3" d="2"/>
      </p:scale>
      <p:origin x="0" y="0"/>
    </p:cViewPr>
  </p:notesTextViewPr>
  <p:sorterViewPr>
    <p:cViewPr>
      <p:scale>
        <a:sx n="75" d="100"/>
        <a:sy n="75" d="100"/>
      </p:scale>
      <p:origin x="0" y="-3250"/>
    </p:cViewPr>
  </p:sorterViewPr>
  <p:notesViewPr>
    <p:cSldViewPr snapToGrid="0" showGuides="1">
      <p:cViewPr varScale="1">
        <p:scale>
          <a:sx n="63" d="100"/>
          <a:sy n="63" d="100"/>
        </p:scale>
        <p:origin x="313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WS-011 Windows Server 2019 Administration</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a:latin typeface="Segoe UI" pitchFamily="34" charset="0"/>
              </a:rPr>
              <a:t>12: Upgrade and migration in Windows Server</a:t>
            </a: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12"/>
          <p:cNvSpPr>
            <a:spLocks noGrp="1"/>
          </p:cNvSpPr>
          <p:nvPr>
            <p:ph type="sldNum" sz="quarter" idx="5"/>
          </p:nvPr>
        </p:nvSpPr>
        <p:spPr>
          <a:xfrm>
            <a:off x="5909309" y="8846819"/>
            <a:ext cx="947103" cy="295593"/>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10" name="Footer Placeholder 9"/>
          <p:cNvSpPr>
            <a:spLocks noGrp="1"/>
          </p:cNvSpPr>
          <p:nvPr>
            <p:ph type="ftr" sz="quarter" idx="4"/>
          </p:nvPr>
        </p:nvSpPr>
        <p:spPr>
          <a:xfrm>
            <a:off x="109220" y="8846820"/>
            <a:ext cx="5811520" cy="195944"/>
          </a:xfrm>
          <a:prstGeom prst="rect">
            <a:avLst/>
          </a:prstGeom>
        </p:spPr>
        <p:txBody>
          <a:bodyPr vert="horz" lIns="91440" tIns="45720" rIns="91440" bIns="45720" rtlCol="0" anchor="b"/>
          <a:lstStyle>
            <a:lvl1pPr marL="571500" marR="0" indent="0" algn="l" defTabSz="932742" rtl="0" eaLnBrk="1" fontAlgn="auto" latinLnBrk="0" hangingPunct="1">
              <a:lnSpc>
                <a:spcPct val="100000"/>
              </a:lnSpc>
              <a:spcBef>
                <a:spcPts val="0"/>
              </a:spcBef>
              <a:spcAft>
                <a:spcPts val="0"/>
              </a:spcAft>
              <a:buClrTx/>
              <a:buSzTx/>
              <a:buFontTx/>
              <a:buNone/>
              <a:tabLst/>
              <a:defRPr sz="1200"/>
            </a:lvl1p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Notes Placeholder 11"/>
          <p:cNvSpPr>
            <a:spLocks noGrp="1"/>
          </p:cNvSpPr>
          <p:nvPr>
            <p:ph type="body" sz="quarter" idx="3"/>
          </p:nvPr>
        </p:nvSpPr>
        <p:spPr>
          <a:xfrm>
            <a:off x="190500" y="1943100"/>
            <a:ext cx="6477000" cy="680407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Image Placeholder 1">
            <a:extLst>
              <a:ext uri="{FF2B5EF4-FFF2-40B4-BE49-F238E27FC236}">
                <a16:creationId xmlns:a16="http://schemas.microsoft.com/office/drawing/2014/main" id="{5551E636-9FD4-47A6-8CA4-4979951D8312}"/>
              </a:ext>
            </a:extLst>
          </p:cNvPr>
          <p:cNvSpPr>
            <a:spLocks noGrp="1" noRot="1" noChangeAspect="1"/>
          </p:cNvSpPr>
          <p:nvPr>
            <p:ph type="sldImg" idx="2"/>
          </p:nvPr>
        </p:nvSpPr>
        <p:spPr>
          <a:xfrm>
            <a:off x="3810000" y="64908"/>
            <a:ext cx="2971800" cy="1671638"/>
          </a:xfrm>
          <a:prstGeom prst="rect">
            <a:avLst/>
          </a:prstGeom>
          <a:noFill/>
          <a:ln w="12700">
            <a:solidFill>
              <a:prstClr val="black"/>
            </a:solidFill>
          </a:ln>
        </p:spPr>
        <p:txBody>
          <a:bodyPr vert="horz" lIns="91440" tIns="45720" rIns="91440" bIns="45720" rtlCol="0" anchor="ctr"/>
          <a:lstStyle/>
          <a:p>
            <a:endParaRPr lang="en-US" dirty="0"/>
          </a:p>
        </p:txBody>
      </p:sp>
      <p:sp>
        <p:nvSpPr>
          <p:cNvPr id="11" name="Date Placeholder 10"/>
          <p:cNvSpPr>
            <a:spLocks noGrp="1"/>
          </p:cNvSpPr>
          <p:nvPr>
            <p:ph type="dt" idx="1"/>
          </p:nvPr>
        </p:nvSpPr>
        <p:spPr>
          <a:xfrm>
            <a:off x="63500" y="366781"/>
            <a:ext cx="3596639" cy="249284"/>
          </a:xfrm>
          <a:prstGeom prst="rect">
            <a:avLst/>
          </a:prstGeom>
        </p:spPr>
        <p:txBody>
          <a:bodyPr vert="horz" lIns="91440" tIns="45720" rIns="91440" bIns="45720" rtlCol="0"/>
          <a:lstStyle>
            <a:lvl1pPr algn="l">
              <a:defRPr sz="1200">
                <a:latin typeface="Segoe UI Semibold" panose="020B0702040204020203" pitchFamily="34" charset="0"/>
                <a:cs typeface="Segoe UI Semibold" panose="020B0702040204020203" pitchFamily="34" charset="0"/>
              </a:defRPr>
            </a:lvl1pPr>
          </a:lstStyle>
          <a:p>
            <a:r>
              <a:rPr lang="en-US" dirty="0"/>
              <a:t>12: Upgrade and migration in Windows Server</a:t>
            </a:r>
          </a:p>
        </p:txBody>
      </p:sp>
      <p:sp>
        <p:nvSpPr>
          <p:cNvPr id="8" name="Header Placeholder 7"/>
          <p:cNvSpPr>
            <a:spLocks noGrp="1"/>
          </p:cNvSpPr>
          <p:nvPr>
            <p:ph type="hdr" sz="quarter"/>
          </p:nvPr>
        </p:nvSpPr>
        <p:spPr>
          <a:xfrm>
            <a:off x="76199" y="81348"/>
            <a:ext cx="3596640" cy="249284"/>
          </a:xfrm>
          <a:prstGeom prst="rect">
            <a:avLst/>
          </a:prstGeom>
        </p:spPr>
        <p:txBody>
          <a:bodyPr vert="horz" lIns="91440" tIns="45720" rIns="91440" bIns="45720" rtlCol="0"/>
          <a:lstStyle>
            <a:lvl1pPr algn="l">
              <a:defRPr sz="1200" b="1">
                <a:solidFill>
                  <a:srgbClr val="336699"/>
                </a:solidFill>
                <a:latin typeface="Segoe UI Semibold" panose="020B0702040204020203" pitchFamily="34" charset="0"/>
                <a:cs typeface="Segoe UI Semibold" panose="020B0702040204020203" pitchFamily="34" charset="0"/>
              </a:defRPr>
            </a:lvl1pPr>
          </a:lstStyle>
          <a:p>
            <a:r>
              <a:rPr lang="en-US" dirty="0"/>
              <a:t>WS-011 Windows Server 2019 Administration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600"/>
      </a:spcAft>
      <a:defRPr sz="1000" kern="1200" baseline="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a:extLst>
              <a:ext uri="{FF2B5EF4-FFF2-40B4-BE49-F238E27FC236}">
                <a16:creationId xmlns:a16="http://schemas.microsoft.com/office/drawing/2014/main" id="{7F32077E-0659-4DA7-83C1-1674D2794FCB}"/>
              </a:ext>
            </a:extLst>
          </p:cNvPr>
          <p:cNvSpPr>
            <a:spLocks noGrp="1" noRot="1" noChangeAspect="1"/>
          </p:cNvSpPr>
          <p:nvPr>
            <p:ph type="sldImg"/>
          </p:nvPr>
        </p:nvSpPr>
        <p:spPr>
          <a:xfrm>
            <a:off x="3810000" y="65088"/>
            <a:ext cx="2971800" cy="1671637"/>
          </a:xfrm>
        </p:spPr>
      </p:sp>
      <p:sp>
        <p:nvSpPr>
          <p:cNvPr id="13" name="Notes Placeholder 12">
            <a:extLst>
              <a:ext uri="{FF2B5EF4-FFF2-40B4-BE49-F238E27FC236}">
                <a16:creationId xmlns:a16="http://schemas.microsoft.com/office/drawing/2014/main" id="{F26CCBE1-C8AD-423A-9602-617BF9C41C13}"/>
              </a:ext>
            </a:extLst>
          </p:cNvPr>
          <p:cNvSpPr>
            <a:spLocks noGrp="1"/>
          </p:cNvSpPr>
          <p:nvPr>
            <p:ph type="body" idx="1"/>
          </p:nvPr>
        </p:nvSpPr>
        <p:spPr/>
        <p:txBody>
          <a:bodyPr/>
          <a:lstStyle/>
          <a:p>
            <a:endParaRPr lang="en-US" dirty="0"/>
          </a:p>
        </p:txBody>
      </p:sp>
      <p:sp>
        <p:nvSpPr>
          <p:cNvPr id="3" name="Date Placeholder 2">
            <a:extLst>
              <a:ext uri="{FF2B5EF4-FFF2-40B4-BE49-F238E27FC236}">
                <a16:creationId xmlns:a16="http://schemas.microsoft.com/office/drawing/2014/main" id="{09C24567-CEF1-4157-ABD0-6ED49EB989C0}"/>
              </a:ext>
            </a:extLst>
          </p:cNvPr>
          <p:cNvSpPr>
            <a:spLocks noGrp="1"/>
          </p:cNvSpPr>
          <p:nvPr>
            <p:ph type="dt" idx="1"/>
          </p:nvPr>
        </p:nvSpPr>
        <p:spPr/>
        <p:txBody>
          <a:bodyPr/>
          <a:lstStyle/>
          <a:p>
            <a:r>
              <a:rPr lang="en-US" dirty="0"/>
              <a:t>12: Upgrade and migration in Windows Server</a:t>
            </a:r>
          </a:p>
        </p:txBody>
      </p:sp>
      <p:sp>
        <p:nvSpPr>
          <p:cNvPr id="4" name="Footer Placeholder 3">
            <a:extLst>
              <a:ext uri="{FF2B5EF4-FFF2-40B4-BE49-F238E27FC236}">
                <a16:creationId xmlns:a16="http://schemas.microsoft.com/office/drawing/2014/main" id="{E57EC762-A9C9-4819-A18F-0BDCC76EBA5D}"/>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a:extLst>
              <a:ext uri="{FF2B5EF4-FFF2-40B4-BE49-F238E27FC236}">
                <a16:creationId xmlns:a16="http://schemas.microsoft.com/office/drawing/2014/main" id="{C5A66C4C-6828-4CC3-97FF-88CE372EE9BC}"/>
              </a:ext>
            </a:extLst>
          </p:cNvPr>
          <p:cNvSpPr>
            <a:spLocks noGrp="1"/>
          </p:cNvSpPr>
          <p:nvPr>
            <p:ph type="sldNum" sz="quarter" idx="5"/>
          </p:nvPr>
        </p:nvSpPr>
        <p:spPr/>
        <p:txBody>
          <a:bodyPr/>
          <a:lstStyle/>
          <a:p>
            <a:fld id="{B4008EB6-D09E-4580-8CD6-DDB14511944F}" type="slidenum">
              <a:rPr lang="en-US" smtClean="0"/>
              <a:pPr/>
              <a:t>1</a:t>
            </a:fld>
            <a:endParaRPr lang="en-US" dirty="0"/>
          </a:p>
        </p:txBody>
      </p:sp>
      <p:sp>
        <p:nvSpPr>
          <p:cNvPr id="10" name="Header Placeholder 9">
            <a:extLst>
              <a:ext uri="{FF2B5EF4-FFF2-40B4-BE49-F238E27FC236}">
                <a16:creationId xmlns:a16="http://schemas.microsoft.com/office/drawing/2014/main" id="{47D54D8D-E5EF-4EAE-ADFE-173C15BEEA3C}"/>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34533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195834E1-4A55-42B5-80F4-D65D02C5E74D}"/>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24CC2E39-168A-4A6C-8870-D0A5CA80E2E8}"/>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A10F6472-F0D8-4347-A0EF-B21C0815884A}"/>
              </a:ext>
            </a:extLst>
          </p:cNvPr>
          <p:cNvSpPr>
            <a:spLocks noGrp="1"/>
          </p:cNvSpPr>
          <p:nvPr>
            <p:ph type="sldNum" sz="quarter" idx="5"/>
          </p:nvPr>
        </p:nvSpPr>
        <p:spPr/>
        <p:txBody>
          <a:bodyPr/>
          <a:lstStyle/>
          <a:p>
            <a:fld id="{B4008EB6-D09E-4580-8CD6-DDB14511944F}" type="slidenum">
              <a:rPr lang="en-US" smtClean="0"/>
              <a:pPr/>
              <a:t>10</a:t>
            </a:fld>
            <a:endParaRPr lang="en-US" dirty="0"/>
          </a:p>
        </p:txBody>
      </p:sp>
      <p:sp>
        <p:nvSpPr>
          <p:cNvPr id="12" name="Header Placeholder 11">
            <a:extLst>
              <a:ext uri="{FF2B5EF4-FFF2-40B4-BE49-F238E27FC236}">
                <a16:creationId xmlns:a16="http://schemas.microsoft.com/office/drawing/2014/main" id="{A8DD0E86-55EA-49C8-834A-AA9DB1F0830C}"/>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3621638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513185AD-A5CE-4D10-8FF1-C1BD459E80E3}"/>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89340CA2-3980-4D52-B64D-DC3AE0B31B56}"/>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77B087EB-53D3-4D62-9C92-BEDDADADC94C}"/>
              </a:ext>
            </a:extLst>
          </p:cNvPr>
          <p:cNvSpPr>
            <a:spLocks noGrp="1"/>
          </p:cNvSpPr>
          <p:nvPr>
            <p:ph type="sldNum" sz="quarter" idx="5"/>
          </p:nvPr>
        </p:nvSpPr>
        <p:spPr/>
        <p:txBody>
          <a:bodyPr/>
          <a:lstStyle/>
          <a:p>
            <a:fld id="{B4008EB6-D09E-4580-8CD6-DDB14511944F}" type="slidenum">
              <a:rPr lang="en-US" smtClean="0"/>
              <a:pPr/>
              <a:t>11</a:t>
            </a:fld>
            <a:endParaRPr lang="en-US" dirty="0"/>
          </a:p>
        </p:txBody>
      </p:sp>
      <p:sp>
        <p:nvSpPr>
          <p:cNvPr id="12" name="Header Placeholder 11">
            <a:extLst>
              <a:ext uri="{FF2B5EF4-FFF2-40B4-BE49-F238E27FC236}">
                <a16:creationId xmlns:a16="http://schemas.microsoft.com/office/drawing/2014/main" id="{D11DE9DF-C5ED-431B-9888-EA5CD30BD0EC}"/>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931662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E10954F6-56DD-408A-A5A9-D64AA8135CD5}"/>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8E73B3FD-4256-4BE4-87C4-E5D682AC5663}"/>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9CBF55E7-66DC-4D47-BC22-DA93FD8A41AE}"/>
              </a:ext>
            </a:extLst>
          </p:cNvPr>
          <p:cNvSpPr>
            <a:spLocks noGrp="1"/>
          </p:cNvSpPr>
          <p:nvPr>
            <p:ph type="sldNum" sz="quarter" idx="5"/>
          </p:nvPr>
        </p:nvSpPr>
        <p:spPr/>
        <p:txBody>
          <a:bodyPr/>
          <a:lstStyle/>
          <a:p>
            <a:fld id="{B4008EB6-D09E-4580-8CD6-DDB14511944F}" type="slidenum">
              <a:rPr lang="en-US" smtClean="0"/>
              <a:pPr/>
              <a:t>12</a:t>
            </a:fld>
            <a:endParaRPr lang="en-US" dirty="0"/>
          </a:p>
        </p:txBody>
      </p:sp>
      <p:sp>
        <p:nvSpPr>
          <p:cNvPr id="12" name="Header Placeholder 11">
            <a:extLst>
              <a:ext uri="{FF2B5EF4-FFF2-40B4-BE49-F238E27FC236}">
                <a16:creationId xmlns:a16="http://schemas.microsoft.com/office/drawing/2014/main" id="{0D4C2521-F6C1-41C1-8B9B-58374451AB91}"/>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996642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topic to introduce the features and benefits of using Storage Migration Service to migrate file shares. Make sure to note that the identity of the source server can be moved to the target and explain why that’s beneficial.</a:t>
            </a:r>
          </a:p>
        </p:txBody>
      </p:sp>
      <p:sp>
        <p:nvSpPr>
          <p:cNvPr id="9" name="Date Placeholder 8">
            <a:extLst>
              <a:ext uri="{FF2B5EF4-FFF2-40B4-BE49-F238E27FC236}">
                <a16:creationId xmlns:a16="http://schemas.microsoft.com/office/drawing/2014/main" id="{1CD6E785-8D30-461D-93E6-E1C609462BF8}"/>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A250A797-D281-4BC5-93F9-A52DE7205014}"/>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1E85BBD8-0190-4538-9DE6-7EE7FE73B909}"/>
              </a:ext>
            </a:extLst>
          </p:cNvPr>
          <p:cNvSpPr>
            <a:spLocks noGrp="1"/>
          </p:cNvSpPr>
          <p:nvPr>
            <p:ph type="sldNum" sz="quarter" idx="5"/>
          </p:nvPr>
        </p:nvSpPr>
        <p:spPr/>
        <p:txBody>
          <a:bodyPr/>
          <a:lstStyle/>
          <a:p>
            <a:fld id="{B4008EB6-D09E-4580-8CD6-DDB14511944F}" type="slidenum">
              <a:rPr lang="en-US" smtClean="0"/>
              <a:pPr/>
              <a:t>13</a:t>
            </a:fld>
            <a:endParaRPr lang="en-US" dirty="0"/>
          </a:p>
        </p:txBody>
      </p:sp>
      <p:sp>
        <p:nvSpPr>
          <p:cNvPr id="12" name="Header Placeholder 11">
            <a:extLst>
              <a:ext uri="{FF2B5EF4-FFF2-40B4-BE49-F238E27FC236}">
                <a16:creationId xmlns:a16="http://schemas.microsoft.com/office/drawing/2014/main" id="{FC77E6D5-21BB-43FC-9A4F-CE0B4F21C4B5}"/>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407374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configuration requirements for the orchestrator server, source servers, and destinations servers.</a:t>
            </a:r>
            <a:endParaRPr lang="en-CA" dirty="0"/>
          </a:p>
        </p:txBody>
      </p:sp>
      <p:sp>
        <p:nvSpPr>
          <p:cNvPr id="9" name="Date Placeholder 8">
            <a:extLst>
              <a:ext uri="{FF2B5EF4-FFF2-40B4-BE49-F238E27FC236}">
                <a16:creationId xmlns:a16="http://schemas.microsoft.com/office/drawing/2014/main" id="{F51C4A8F-92DC-4F73-99B2-51481306A7EB}"/>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1CED03A1-0EA5-415F-9A6B-4D75EBAA6A0A}"/>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F6865F12-B21A-44D4-BDFF-5FBAC90CAEAB}"/>
              </a:ext>
            </a:extLst>
          </p:cNvPr>
          <p:cNvSpPr>
            <a:spLocks noGrp="1"/>
          </p:cNvSpPr>
          <p:nvPr>
            <p:ph type="sldNum" sz="quarter" idx="5"/>
          </p:nvPr>
        </p:nvSpPr>
        <p:spPr/>
        <p:txBody>
          <a:bodyPr/>
          <a:lstStyle/>
          <a:p>
            <a:fld id="{B4008EB6-D09E-4580-8CD6-DDB14511944F}" type="slidenum">
              <a:rPr lang="en-US" smtClean="0"/>
              <a:pPr/>
              <a:t>14</a:t>
            </a:fld>
            <a:endParaRPr lang="en-US" dirty="0"/>
          </a:p>
        </p:txBody>
      </p:sp>
      <p:sp>
        <p:nvSpPr>
          <p:cNvPr id="12" name="Header Placeholder 11">
            <a:extLst>
              <a:ext uri="{FF2B5EF4-FFF2-40B4-BE49-F238E27FC236}">
                <a16:creationId xmlns:a16="http://schemas.microsoft.com/office/drawing/2014/main" id="{4377AA3F-77D4-4267-8F71-0B6F57AC3E83}"/>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649393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an overview of the migration process. Spend extra time as necessary to be sure students understand the process. The lab environment isn't capable of performing a demonstration of this process.</a:t>
            </a:r>
          </a:p>
        </p:txBody>
      </p:sp>
      <p:sp>
        <p:nvSpPr>
          <p:cNvPr id="9" name="Date Placeholder 8">
            <a:extLst>
              <a:ext uri="{FF2B5EF4-FFF2-40B4-BE49-F238E27FC236}">
                <a16:creationId xmlns:a16="http://schemas.microsoft.com/office/drawing/2014/main" id="{EB076444-1FDF-413D-A3F9-BA6BBDD62375}"/>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6C839696-CE1A-4EB3-8256-72F59D1CB28E}"/>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43FA678C-DA64-45E3-B153-6A83F3FEC280}"/>
              </a:ext>
            </a:extLst>
          </p:cNvPr>
          <p:cNvSpPr>
            <a:spLocks noGrp="1"/>
          </p:cNvSpPr>
          <p:nvPr>
            <p:ph type="sldNum" sz="quarter" idx="5"/>
          </p:nvPr>
        </p:nvSpPr>
        <p:spPr/>
        <p:txBody>
          <a:bodyPr/>
          <a:lstStyle/>
          <a:p>
            <a:fld id="{B4008EB6-D09E-4580-8CD6-DDB14511944F}" type="slidenum">
              <a:rPr lang="en-US" smtClean="0"/>
              <a:pPr/>
              <a:t>15</a:t>
            </a:fld>
            <a:endParaRPr lang="en-US" dirty="0"/>
          </a:p>
        </p:txBody>
      </p:sp>
      <p:sp>
        <p:nvSpPr>
          <p:cNvPr id="12" name="Header Placeholder 11">
            <a:extLst>
              <a:ext uri="{FF2B5EF4-FFF2-40B4-BE49-F238E27FC236}">
                <a16:creationId xmlns:a16="http://schemas.microsoft.com/office/drawing/2014/main" id="{1CA7D3B0-B064-46ED-BBD1-685AF38C6742}"/>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2774265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limitations of using Storage Migration Service so that students can avoid problems when using this service.</a:t>
            </a:r>
          </a:p>
        </p:txBody>
      </p:sp>
      <p:sp>
        <p:nvSpPr>
          <p:cNvPr id="9" name="Date Placeholder 8">
            <a:extLst>
              <a:ext uri="{FF2B5EF4-FFF2-40B4-BE49-F238E27FC236}">
                <a16:creationId xmlns:a16="http://schemas.microsoft.com/office/drawing/2014/main" id="{8DA8866F-1BF3-4F8E-B665-DC93C4DBDCE1}"/>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F0A66F75-81D7-449D-9DDE-9A0C6B2460BE}"/>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59771ED7-F29B-4110-8195-7287FA5C5BBA}"/>
              </a:ext>
            </a:extLst>
          </p:cNvPr>
          <p:cNvSpPr>
            <a:spLocks noGrp="1"/>
          </p:cNvSpPr>
          <p:nvPr>
            <p:ph type="sldNum" sz="quarter" idx="5"/>
          </p:nvPr>
        </p:nvSpPr>
        <p:spPr/>
        <p:txBody>
          <a:bodyPr/>
          <a:lstStyle/>
          <a:p>
            <a:fld id="{B4008EB6-D09E-4580-8CD6-DDB14511944F}" type="slidenum">
              <a:rPr lang="en-US" smtClean="0"/>
              <a:pPr/>
              <a:t>16</a:t>
            </a:fld>
            <a:endParaRPr lang="en-US" dirty="0"/>
          </a:p>
        </p:txBody>
      </p:sp>
      <p:sp>
        <p:nvSpPr>
          <p:cNvPr id="12" name="Header Placeholder 11">
            <a:extLst>
              <a:ext uri="{FF2B5EF4-FFF2-40B4-BE49-F238E27FC236}">
                <a16:creationId xmlns:a16="http://schemas.microsoft.com/office/drawing/2014/main" id="{CB689DED-CB1E-4B49-8138-2B8620CB8472}"/>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706946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F6B8983E-D8FF-4950-860B-CC002577D498}"/>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8BFE9BBD-51B1-4C23-A8F1-AE4FC1019943}"/>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2BCE46C4-AB57-487E-8F94-94B8201E3760}"/>
              </a:ext>
            </a:extLst>
          </p:cNvPr>
          <p:cNvSpPr>
            <a:spLocks noGrp="1"/>
          </p:cNvSpPr>
          <p:nvPr>
            <p:ph type="sldNum" sz="quarter" idx="5"/>
          </p:nvPr>
        </p:nvSpPr>
        <p:spPr/>
        <p:txBody>
          <a:bodyPr/>
          <a:lstStyle/>
          <a:p>
            <a:fld id="{B4008EB6-D09E-4580-8CD6-DDB14511944F}" type="slidenum">
              <a:rPr lang="en-US" smtClean="0"/>
              <a:pPr/>
              <a:t>17</a:t>
            </a:fld>
            <a:endParaRPr lang="en-US" dirty="0"/>
          </a:p>
        </p:txBody>
      </p:sp>
      <p:sp>
        <p:nvSpPr>
          <p:cNvPr id="12" name="Header Placeholder 11">
            <a:extLst>
              <a:ext uri="{FF2B5EF4-FFF2-40B4-BE49-F238E27FC236}">
                <a16:creationId xmlns:a16="http://schemas.microsoft.com/office/drawing/2014/main" id="{03BF21F7-55EC-4735-9212-08F6E680A422}"/>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2448529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56A725E6-F9B8-4939-B213-52D49C5D4A44}"/>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09511B70-AF02-464F-91D1-331209EB33BC}"/>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C804525D-9E21-4C1E-8838-2271EC1B621B}"/>
              </a:ext>
            </a:extLst>
          </p:cNvPr>
          <p:cNvSpPr>
            <a:spLocks noGrp="1"/>
          </p:cNvSpPr>
          <p:nvPr>
            <p:ph type="sldNum" sz="quarter" idx="5"/>
          </p:nvPr>
        </p:nvSpPr>
        <p:spPr/>
        <p:txBody>
          <a:bodyPr/>
          <a:lstStyle/>
          <a:p>
            <a:fld id="{B4008EB6-D09E-4580-8CD6-DDB14511944F}" type="slidenum">
              <a:rPr lang="en-US" smtClean="0"/>
              <a:pPr/>
              <a:t>18</a:t>
            </a:fld>
            <a:endParaRPr lang="en-US" dirty="0"/>
          </a:p>
        </p:txBody>
      </p:sp>
      <p:sp>
        <p:nvSpPr>
          <p:cNvPr id="12" name="Header Placeholder 11">
            <a:extLst>
              <a:ext uri="{FF2B5EF4-FFF2-40B4-BE49-F238E27FC236}">
                <a16:creationId xmlns:a16="http://schemas.microsoft.com/office/drawing/2014/main" id="{378C2801-9795-42E5-9D1F-FE6394244F78}"/>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3808741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543B1D0F-F476-41AF-9133-5F8DD28F533F}"/>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3AA010E2-736A-4372-AA94-4E2C352D667E}"/>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B430FA99-095E-462E-A1F0-9DC01ED9665A}"/>
              </a:ext>
            </a:extLst>
          </p:cNvPr>
          <p:cNvSpPr>
            <a:spLocks noGrp="1"/>
          </p:cNvSpPr>
          <p:nvPr>
            <p:ph type="sldNum" sz="quarter" idx="5"/>
          </p:nvPr>
        </p:nvSpPr>
        <p:spPr/>
        <p:txBody>
          <a:bodyPr/>
          <a:lstStyle/>
          <a:p>
            <a:fld id="{B4008EB6-D09E-4580-8CD6-DDB14511944F}" type="slidenum">
              <a:rPr lang="en-US" smtClean="0"/>
              <a:pPr/>
              <a:t>19</a:t>
            </a:fld>
            <a:endParaRPr lang="en-US" dirty="0"/>
          </a:p>
        </p:txBody>
      </p:sp>
      <p:sp>
        <p:nvSpPr>
          <p:cNvPr id="12" name="Header Placeholder 11">
            <a:extLst>
              <a:ext uri="{FF2B5EF4-FFF2-40B4-BE49-F238E27FC236}">
                <a16:creationId xmlns:a16="http://schemas.microsoft.com/office/drawing/2014/main" id="{AA93341D-40C3-470A-81E2-C5BE3EE1A3F8}"/>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30693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11" name="Slide Image Placeholder 10">
            <a:extLst>
              <a:ext uri="{FF2B5EF4-FFF2-40B4-BE49-F238E27FC236}">
                <a16:creationId xmlns:a16="http://schemas.microsoft.com/office/drawing/2014/main" id="{58C0D18C-D344-4C02-96AD-C94A21C8E314}"/>
              </a:ext>
            </a:extLst>
          </p:cNvPr>
          <p:cNvSpPr>
            <a:spLocks noGrp="1" noRot="1" noChangeAspect="1"/>
          </p:cNvSpPr>
          <p:nvPr>
            <p:ph type="sldImg"/>
          </p:nvPr>
        </p:nvSpPr>
        <p:spPr>
          <a:xfrm>
            <a:off x="3810000" y="65088"/>
            <a:ext cx="2971800" cy="1671637"/>
          </a:xfrm>
        </p:spPr>
      </p:sp>
      <p:sp>
        <p:nvSpPr>
          <p:cNvPr id="8" name="Date Placeholder 7">
            <a:extLst>
              <a:ext uri="{FF2B5EF4-FFF2-40B4-BE49-F238E27FC236}">
                <a16:creationId xmlns:a16="http://schemas.microsoft.com/office/drawing/2014/main" id="{A6DEDB35-D945-477B-8346-80C7385A5AF9}"/>
              </a:ext>
            </a:extLst>
          </p:cNvPr>
          <p:cNvSpPr>
            <a:spLocks noGrp="1"/>
          </p:cNvSpPr>
          <p:nvPr>
            <p:ph type="dt" idx="1"/>
          </p:nvPr>
        </p:nvSpPr>
        <p:spPr/>
        <p:txBody>
          <a:bodyPr/>
          <a:lstStyle/>
          <a:p>
            <a:r>
              <a:rPr lang="en-US" dirty="0"/>
              <a:t>12: Upgrade and migration in Windows Server</a:t>
            </a:r>
          </a:p>
        </p:txBody>
      </p:sp>
      <p:sp>
        <p:nvSpPr>
          <p:cNvPr id="9" name="Footer Placeholder 8">
            <a:extLst>
              <a:ext uri="{FF2B5EF4-FFF2-40B4-BE49-F238E27FC236}">
                <a16:creationId xmlns:a16="http://schemas.microsoft.com/office/drawing/2014/main" id="{B1BC749F-AFFC-4BD5-BBB1-CC784780182D}"/>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0" name="Slide Number Placeholder 9">
            <a:extLst>
              <a:ext uri="{FF2B5EF4-FFF2-40B4-BE49-F238E27FC236}">
                <a16:creationId xmlns:a16="http://schemas.microsoft.com/office/drawing/2014/main" id="{7C432B05-A9C9-4E7D-9952-BB3527B8D06A}"/>
              </a:ext>
            </a:extLst>
          </p:cNvPr>
          <p:cNvSpPr>
            <a:spLocks noGrp="1"/>
          </p:cNvSpPr>
          <p:nvPr>
            <p:ph type="sldNum" sz="quarter" idx="5"/>
          </p:nvPr>
        </p:nvSpPr>
        <p:spPr/>
        <p:txBody>
          <a:bodyPr/>
          <a:lstStyle/>
          <a:p>
            <a:fld id="{B4008EB6-D09E-4580-8CD6-DDB14511944F}" type="slidenum">
              <a:rPr lang="en-US" smtClean="0"/>
              <a:pPr/>
              <a:t>2</a:t>
            </a:fld>
            <a:endParaRPr lang="en-US" dirty="0"/>
          </a:p>
        </p:txBody>
      </p:sp>
      <p:sp>
        <p:nvSpPr>
          <p:cNvPr id="12" name="Header Placeholder 11">
            <a:extLst>
              <a:ext uri="{FF2B5EF4-FFF2-40B4-BE49-F238E27FC236}">
                <a16:creationId xmlns:a16="http://schemas.microsoft.com/office/drawing/2014/main" id="{5839E4EA-844F-4C10-AD24-EEDE2B6C7F87}"/>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209848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Ensure that students understand that the Windows Server Migration Tools cmdlets are used to move configuration information from a source server to a destination server. They don't automatically install any software.</a:t>
            </a:r>
            <a:endParaRPr lang="en-CA" dirty="0"/>
          </a:p>
        </p:txBody>
      </p:sp>
      <p:sp>
        <p:nvSpPr>
          <p:cNvPr id="9" name="Date Placeholder 8">
            <a:extLst>
              <a:ext uri="{FF2B5EF4-FFF2-40B4-BE49-F238E27FC236}">
                <a16:creationId xmlns:a16="http://schemas.microsoft.com/office/drawing/2014/main" id="{B09B229C-B714-4B40-8804-A90F3423F5E8}"/>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943C941E-997C-4EF1-9979-5C779F621C58}"/>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48629F82-75F0-4E6D-8059-BFB0C20A9619}"/>
              </a:ext>
            </a:extLst>
          </p:cNvPr>
          <p:cNvSpPr>
            <a:spLocks noGrp="1"/>
          </p:cNvSpPr>
          <p:nvPr>
            <p:ph type="sldNum" sz="quarter" idx="5"/>
          </p:nvPr>
        </p:nvSpPr>
        <p:spPr/>
        <p:txBody>
          <a:bodyPr/>
          <a:lstStyle/>
          <a:p>
            <a:fld id="{B4008EB6-D09E-4580-8CD6-DDB14511944F}" type="slidenum">
              <a:rPr lang="en-US" smtClean="0"/>
              <a:pPr/>
              <a:t>20</a:t>
            </a:fld>
            <a:endParaRPr lang="en-US" dirty="0"/>
          </a:p>
        </p:txBody>
      </p:sp>
      <p:sp>
        <p:nvSpPr>
          <p:cNvPr id="12" name="Header Placeholder 11">
            <a:extLst>
              <a:ext uri="{FF2B5EF4-FFF2-40B4-BE49-F238E27FC236}">
                <a16:creationId xmlns:a16="http://schemas.microsoft.com/office/drawing/2014/main" id="{7D64FA71-158A-44EC-99FF-663CE847A8D6}"/>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3730206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to the students that when migrating configuration data to Windows Server 2019, the Windows Server Migration Tools from Windows Server 2019 must be deployed to the source server. Installing the version of Windows Server Migration Tools included with the source operating system isn't sufficient.</a:t>
            </a:r>
          </a:p>
        </p:txBody>
      </p:sp>
      <p:sp>
        <p:nvSpPr>
          <p:cNvPr id="9" name="Date Placeholder 8">
            <a:extLst>
              <a:ext uri="{FF2B5EF4-FFF2-40B4-BE49-F238E27FC236}">
                <a16:creationId xmlns:a16="http://schemas.microsoft.com/office/drawing/2014/main" id="{795DAE5A-EBB1-4B11-BAF1-05137A38C9AA}"/>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CDF54367-3651-4A78-B6BC-D51C1FD9EDF3}"/>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374C8AC5-6074-4E4E-9AD2-AE70E3CC2BF8}"/>
              </a:ext>
            </a:extLst>
          </p:cNvPr>
          <p:cNvSpPr>
            <a:spLocks noGrp="1"/>
          </p:cNvSpPr>
          <p:nvPr>
            <p:ph type="sldNum" sz="quarter" idx="5"/>
          </p:nvPr>
        </p:nvSpPr>
        <p:spPr/>
        <p:txBody>
          <a:bodyPr/>
          <a:lstStyle/>
          <a:p>
            <a:fld id="{B4008EB6-D09E-4580-8CD6-DDB14511944F}" type="slidenum">
              <a:rPr lang="en-US" smtClean="0"/>
              <a:pPr/>
              <a:t>21</a:t>
            </a:fld>
            <a:endParaRPr lang="en-US" dirty="0"/>
          </a:p>
        </p:txBody>
      </p:sp>
      <p:sp>
        <p:nvSpPr>
          <p:cNvPr id="12" name="Header Placeholder 11">
            <a:extLst>
              <a:ext uri="{FF2B5EF4-FFF2-40B4-BE49-F238E27FC236}">
                <a16:creationId xmlns:a16="http://schemas.microsoft.com/office/drawing/2014/main" id="{268CB722-BE43-44D9-8F56-1AC6AE8FD2BB}"/>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9734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In addition to describing the purpose of each cmdlet included in the Windows Server Migration Tools, also mention that you need to load the snap-in for the migration tools manually as described in the topic. Manual loading of a snap-in isn't typically required to use cmdlets.</a:t>
            </a:r>
          </a:p>
        </p:txBody>
      </p:sp>
      <p:sp>
        <p:nvSpPr>
          <p:cNvPr id="9" name="Date Placeholder 8">
            <a:extLst>
              <a:ext uri="{FF2B5EF4-FFF2-40B4-BE49-F238E27FC236}">
                <a16:creationId xmlns:a16="http://schemas.microsoft.com/office/drawing/2014/main" id="{EFC785B1-9966-42B6-8B15-68C37A5661E2}"/>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4EB85158-2D5E-4B61-8AAE-B0BCA960BDF5}"/>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188CBFAA-B0C4-42D6-80F7-C2A9130FEFBC}"/>
              </a:ext>
            </a:extLst>
          </p:cNvPr>
          <p:cNvSpPr>
            <a:spLocks noGrp="1"/>
          </p:cNvSpPr>
          <p:nvPr>
            <p:ph type="sldNum" sz="quarter" idx="5"/>
          </p:nvPr>
        </p:nvSpPr>
        <p:spPr/>
        <p:txBody>
          <a:bodyPr/>
          <a:lstStyle/>
          <a:p>
            <a:fld id="{B4008EB6-D09E-4580-8CD6-DDB14511944F}" type="slidenum">
              <a:rPr lang="en-US" smtClean="0"/>
              <a:pPr/>
              <a:t>22</a:t>
            </a:fld>
            <a:endParaRPr lang="en-US" dirty="0"/>
          </a:p>
        </p:txBody>
      </p:sp>
      <p:sp>
        <p:nvSpPr>
          <p:cNvPr id="12" name="Header Placeholder 11">
            <a:extLst>
              <a:ext uri="{FF2B5EF4-FFF2-40B4-BE49-F238E27FC236}">
                <a16:creationId xmlns:a16="http://schemas.microsoft.com/office/drawing/2014/main" id="{26A4EDE2-EF10-43B8-9279-5241D0859E2B}"/>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451341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4132777A-634A-4201-8CAF-459C9ADE8034}"/>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9E40AE87-9BF1-49B6-AC7E-B1E099B7B670}"/>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9360A566-41E4-416A-B97B-D7C7D01811C9}"/>
              </a:ext>
            </a:extLst>
          </p:cNvPr>
          <p:cNvSpPr>
            <a:spLocks noGrp="1"/>
          </p:cNvSpPr>
          <p:nvPr>
            <p:ph type="sldNum" sz="quarter" idx="5"/>
          </p:nvPr>
        </p:nvSpPr>
        <p:spPr/>
        <p:txBody>
          <a:bodyPr/>
          <a:lstStyle/>
          <a:p>
            <a:fld id="{B4008EB6-D09E-4580-8CD6-DDB14511944F}" type="slidenum">
              <a:rPr lang="en-US" smtClean="0"/>
              <a:pPr/>
              <a:t>23</a:t>
            </a:fld>
            <a:endParaRPr lang="en-US" dirty="0"/>
          </a:p>
        </p:txBody>
      </p:sp>
      <p:sp>
        <p:nvSpPr>
          <p:cNvPr id="12" name="Header Placeholder 11">
            <a:extLst>
              <a:ext uri="{FF2B5EF4-FFF2-40B4-BE49-F238E27FC236}">
                <a16:creationId xmlns:a16="http://schemas.microsoft.com/office/drawing/2014/main" id="{BCF76247-835B-43D5-A314-601CD8A90B3D}"/>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2678980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lvl="0"/>
            <a:endParaRPr lang="en-US" kern="1200" dirty="0">
              <a:solidFill>
                <a:schemeClr val="tx1"/>
              </a:solidFill>
              <a:effectLst/>
              <a:cs typeface="Segoe UI" panose="020B0502040204020203" pitchFamily="34" charset="0"/>
            </a:endParaRPr>
          </a:p>
        </p:txBody>
      </p:sp>
      <p:sp>
        <p:nvSpPr>
          <p:cNvPr id="9" name="Date Placeholder 8">
            <a:extLst>
              <a:ext uri="{FF2B5EF4-FFF2-40B4-BE49-F238E27FC236}">
                <a16:creationId xmlns:a16="http://schemas.microsoft.com/office/drawing/2014/main" id="{82DA8477-31FD-4DAD-81C7-4545431FB855}"/>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150BBC63-856B-4699-BCD5-1C0B9276CC28}"/>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3ACE7C84-6D4A-4515-B3B2-1864D817CAC9}"/>
              </a:ext>
            </a:extLst>
          </p:cNvPr>
          <p:cNvSpPr>
            <a:spLocks noGrp="1"/>
          </p:cNvSpPr>
          <p:nvPr>
            <p:ph type="sldNum" sz="quarter" idx="5"/>
          </p:nvPr>
        </p:nvSpPr>
        <p:spPr/>
        <p:txBody>
          <a:bodyPr/>
          <a:lstStyle/>
          <a:p>
            <a:fld id="{B4008EB6-D09E-4580-8CD6-DDB14511944F}" type="slidenum">
              <a:rPr lang="en-US" smtClean="0"/>
              <a:pPr/>
              <a:t>24</a:t>
            </a:fld>
            <a:endParaRPr lang="en-US" dirty="0"/>
          </a:p>
        </p:txBody>
      </p:sp>
      <p:sp>
        <p:nvSpPr>
          <p:cNvPr id="12" name="Header Placeholder 11">
            <a:extLst>
              <a:ext uri="{FF2B5EF4-FFF2-40B4-BE49-F238E27FC236}">
                <a16:creationId xmlns:a16="http://schemas.microsoft.com/office/drawing/2014/main" id="{EE5AC0A3-A72D-49B7-B6FE-F11DF0257853}"/>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4122893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55BF3170-9D82-4EBE-80F0-C40589DDCDC6}"/>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BA68B3CC-D653-4F86-8631-09636F53D92D}"/>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5B0385F9-ECB7-453F-A6FA-C777DCA2E707}"/>
              </a:ext>
            </a:extLst>
          </p:cNvPr>
          <p:cNvSpPr>
            <a:spLocks noGrp="1"/>
          </p:cNvSpPr>
          <p:nvPr>
            <p:ph type="sldNum" sz="quarter" idx="5"/>
          </p:nvPr>
        </p:nvSpPr>
        <p:spPr/>
        <p:txBody>
          <a:bodyPr/>
          <a:lstStyle/>
          <a:p>
            <a:fld id="{B4008EB6-D09E-4580-8CD6-DDB14511944F}" type="slidenum">
              <a:rPr lang="en-US" smtClean="0"/>
              <a:pPr/>
              <a:t>25</a:t>
            </a:fld>
            <a:endParaRPr lang="en-US" dirty="0"/>
          </a:p>
        </p:txBody>
      </p:sp>
      <p:sp>
        <p:nvSpPr>
          <p:cNvPr id="12" name="Header Placeholder 11">
            <a:extLst>
              <a:ext uri="{FF2B5EF4-FFF2-40B4-BE49-F238E27FC236}">
                <a16:creationId xmlns:a16="http://schemas.microsoft.com/office/drawing/2014/main" id="{23EFE338-4A69-46C9-88A2-42DCF4045B71}"/>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487140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6E0C0569-3952-4CB2-AD2A-DD03FB4A8D2F}"/>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BA9E64CE-BB19-4BBC-877A-B00ADB101110}"/>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FE8D9F2F-1AEE-4545-9D66-CD7376842803}"/>
              </a:ext>
            </a:extLst>
          </p:cNvPr>
          <p:cNvSpPr>
            <a:spLocks noGrp="1"/>
          </p:cNvSpPr>
          <p:nvPr>
            <p:ph type="sldNum" sz="quarter" idx="5"/>
          </p:nvPr>
        </p:nvSpPr>
        <p:spPr/>
        <p:txBody>
          <a:bodyPr/>
          <a:lstStyle/>
          <a:p>
            <a:fld id="{B4008EB6-D09E-4580-8CD6-DDB14511944F}" type="slidenum">
              <a:rPr lang="en-US" smtClean="0"/>
              <a:pPr/>
              <a:t>26</a:t>
            </a:fld>
            <a:endParaRPr lang="en-US" dirty="0"/>
          </a:p>
        </p:txBody>
      </p:sp>
      <p:sp>
        <p:nvSpPr>
          <p:cNvPr id="12" name="Header Placeholder 11">
            <a:extLst>
              <a:ext uri="{FF2B5EF4-FFF2-40B4-BE49-F238E27FC236}">
                <a16:creationId xmlns:a16="http://schemas.microsoft.com/office/drawing/2014/main" id="{3E89A7F4-BC52-45FE-8D42-72C26699DE0B}"/>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289770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F0E789CD-AF97-4471-AAD9-A291D7D0BDAE}"/>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91992F1F-A615-4093-8163-6DC142DFB021}"/>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17E80343-82C0-466F-9F79-D622B81EF143}"/>
              </a:ext>
            </a:extLst>
          </p:cNvPr>
          <p:cNvSpPr>
            <a:spLocks noGrp="1"/>
          </p:cNvSpPr>
          <p:nvPr>
            <p:ph type="sldNum" sz="quarter" idx="5"/>
          </p:nvPr>
        </p:nvSpPr>
        <p:spPr/>
        <p:txBody>
          <a:bodyPr/>
          <a:lstStyle/>
          <a:p>
            <a:fld id="{B4008EB6-D09E-4580-8CD6-DDB14511944F}" type="slidenum">
              <a:rPr lang="en-US" smtClean="0"/>
              <a:pPr/>
              <a:t>27</a:t>
            </a:fld>
            <a:endParaRPr lang="en-US" dirty="0"/>
          </a:p>
        </p:txBody>
      </p:sp>
      <p:sp>
        <p:nvSpPr>
          <p:cNvPr id="12" name="Header Placeholder 11">
            <a:extLst>
              <a:ext uri="{FF2B5EF4-FFF2-40B4-BE49-F238E27FC236}">
                <a16:creationId xmlns:a16="http://schemas.microsoft.com/office/drawing/2014/main" id="{ED65F93A-ECB0-496D-8DDF-36B6D1B8ED08}"/>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900456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D1C53812-3210-44C9-98C8-DE248CF1E760}"/>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21146FFE-D825-4EAC-BF4F-B496B80B2389}"/>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75F8E0A6-1230-4999-B579-CE7EA70B1F50}"/>
              </a:ext>
            </a:extLst>
          </p:cNvPr>
          <p:cNvSpPr>
            <a:spLocks noGrp="1"/>
          </p:cNvSpPr>
          <p:nvPr>
            <p:ph type="sldNum" sz="quarter" idx="5"/>
          </p:nvPr>
        </p:nvSpPr>
        <p:spPr/>
        <p:txBody>
          <a:bodyPr/>
          <a:lstStyle/>
          <a:p>
            <a:fld id="{B4008EB6-D09E-4580-8CD6-DDB14511944F}" type="slidenum">
              <a:rPr lang="en-US" smtClean="0"/>
              <a:pPr/>
              <a:t>28</a:t>
            </a:fld>
            <a:endParaRPr lang="en-US" dirty="0"/>
          </a:p>
        </p:txBody>
      </p:sp>
      <p:sp>
        <p:nvSpPr>
          <p:cNvPr id="12" name="Header Placeholder 11">
            <a:extLst>
              <a:ext uri="{FF2B5EF4-FFF2-40B4-BE49-F238E27FC236}">
                <a16:creationId xmlns:a16="http://schemas.microsoft.com/office/drawing/2014/main" id="{F7F4F6A3-CFFE-415F-B5E0-324AC994B100}"/>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3515138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651C15C7-8D0C-4684-ACFA-59BB367DCDEC}"/>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C180AFBA-078A-41B1-B653-61C058FE1406}"/>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A0CBF821-9C14-4878-BBB7-39C4F473F2E3}"/>
              </a:ext>
            </a:extLst>
          </p:cNvPr>
          <p:cNvSpPr>
            <a:spLocks noGrp="1"/>
          </p:cNvSpPr>
          <p:nvPr>
            <p:ph type="sldNum" sz="quarter" idx="5"/>
          </p:nvPr>
        </p:nvSpPr>
        <p:spPr/>
        <p:txBody>
          <a:bodyPr/>
          <a:lstStyle/>
          <a:p>
            <a:fld id="{B4008EB6-D09E-4580-8CD6-DDB14511944F}" type="slidenum">
              <a:rPr lang="en-US" smtClean="0"/>
              <a:pPr/>
              <a:t>29</a:t>
            </a:fld>
            <a:endParaRPr lang="en-US" dirty="0"/>
          </a:p>
        </p:txBody>
      </p:sp>
      <p:sp>
        <p:nvSpPr>
          <p:cNvPr id="12" name="Header Placeholder 11">
            <a:extLst>
              <a:ext uri="{FF2B5EF4-FFF2-40B4-BE49-F238E27FC236}">
                <a16:creationId xmlns:a16="http://schemas.microsoft.com/office/drawing/2014/main" id="{280B59EA-5D8D-43AA-AA3B-A0FA76A63EEE}"/>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5351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Notes Placeholder 14">
            <a:extLst>
              <a:ext uri="{FF2B5EF4-FFF2-40B4-BE49-F238E27FC236}">
                <a16:creationId xmlns:a16="http://schemas.microsoft.com/office/drawing/2014/main" id="{D7678FE5-37F4-4FE5-941E-77F25AAD9ECD}"/>
              </a:ext>
            </a:extLst>
          </p:cNvPr>
          <p:cNvSpPr>
            <a:spLocks noGrp="1"/>
          </p:cNvSpPr>
          <p:nvPr>
            <p:ph type="body" idx="1"/>
          </p:nvPr>
        </p:nvSpPr>
        <p:spPr/>
        <p:txBody>
          <a:bodyPr/>
          <a:lstStyle/>
          <a:p>
            <a:r>
              <a:rPr lang="en-US" dirty="0"/>
              <a:t>Presentation: 90 minutes</a:t>
            </a:r>
          </a:p>
          <a:p>
            <a:r>
              <a:rPr lang="en-US" dirty="0"/>
              <a:t>Lab: 75 minutes</a:t>
            </a:r>
          </a:p>
          <a:p>
            <a:r>
              <a:rPr lang="en-US" dirty="0"/>
              <a:t>After completing this module, students will be able to:</a:t>
            </a:r>
          </a:p>
          <a:p>
            <a:r>
              <a:rPr lang="en-US" dirty="0"/>
              <a:t>Describe tools to use for AD DS migration</a:t>
            </a:r>
          </a:p>
          <a:p>
            <a:r>
              <a:rPr lang="en-US" dirty="0"/>
              <a:t>Describe Storage Migration Service</a:t>
            </a:r>
          </a:p>
          <a:p>
            <a:r>
              <a:rPr lang="en-US" dirty="0"/>
              <a:t>Describe Windows Server Migration Tools and their usage scenarios</a:t>
            </a:r>
          </a:p>
          <a:p>
            <a:endParaRPr lang="en-US" dirty="0"/>
          </a:p>
          <a:p>
            <a:endParaRPr lang="en-US" dirty="0"/>
          </a:p>
          <a:p>
            <a:r>
              <a:rPr lang="en-US" dirty="0"/>
              <a:t>Required materials</a:t>
            </a:r>
          </a:p>
          <a:p>
            <a:r>
              <a:rPr lang="en-US" dirty="0"/>
              <a:t>To teach this module, you need the Microsoft Office PowerPoint file WS-011T-12.pptx.</a:t>
            </a:r>
          </a:p>
          <a:p>
            <a:r>
              <a:rPr lang="en-US" dirty="0"/>
              <a:t>Important: We recommend that you use Office PowerPoint 2007 or a newer version to display the slides for this course. If you use PowerPoint Viewer or an older version of PowerPoint, all the features of the slides might not display correctly.</a:t>
            </a:r>
          </a:p>
          <a:p>
            <a:r>
              <a:rPr lang="en-US" dirty="0"/>
              <a:t>Preparation tasks</a:t>
            </a:r>
          </a:p>
          <a:p>
            <a:r>
              <a:rPr lang="en-US" dirty="0"/>
              <a:t>To prepare for this module:</a:t>
            </a:r>
          </a:p>
          <a:p>
            <a:pPr lvl="0"/>
            <a:r>
              <a:rPr lang="en-US" dirty="0"/>
              <a:t>Read all of the materials for this module.</a:t>
            </a:r>
          </a:p>
          <a:p>
            <a:pPr lvl="0"/>
            <a:r>
              <a:rPr lang="en-US" dirty="0"/>
              <a:t>Practice performing the demonstrations and the lab exercises.</a:t>
            </a:r>
          </a:p>
          <a:p>
            <a:r>
              <a:rPr lang="en-US" dirty="0"/>
              <a:t>Work through the module review and determine how you will use this section to reinforce student learning and promote knowledge transfer to on-the-job performance.</a:t>
            </a:r>
          </a:p>
          <a:p>
            <a:endParaRPr lang="en-US" dirty="0"/>
          </a:p>
        </p:txBody>
      </p:sp>
      <p:sp>
        <p:nvSpPr>
          <p:cNvPr id="17" name="Slide Image Placeholder 16">
            <a:extLst>
              <a:ext uri="{FF2B5EF4-FFF2-40B4-BE49-F238E27FC236}">
                <a16:creationId xmlns:a16="http://schemas.microsoft.com/office/drawing/2014/main" id="{6807A4F7-402A-4A39-8194-D6C41C915051}"/>
              </a:ext>
            </a:extLst>
          </p:cNvPr>
          <p:cNvSpPr>
            <a:spLocks noGrp="1" noRot="1" noChangeAspect="1"/>
          </p:cNvSpPr>
          <p:nvPr>
            <p:ph type="sldImg"/>
          </p:nvPr>
        </p:nvSpPr>
        <p:spPr>
          <a:xfrm>
            <a:off x="3810000" y="65088"/>
            <a:ext cx="2971800" cy="1671637"/>
          </a:xfrm>
        </p:spPr>
      </p:sp>
      <p:sp>
        <p:nvSpPr>
          <p:cNvPr id="7" name="Date Placeholder 6">
            <a:extLst>
              <a:ext uri="{FF2B5EF4-FFF2-40B4-BE49-F238E27FC236}">
                <a16:creationId xmlns:a16="http://schemas.microsoft.com/office/drawing/2014/main" id="{AA04CC37-D6F1-4C0C-8391-F200A9356C2A}"/>
              </a:ext>
            </a:extLst>
          </p:cNvPr>
          <p:cNvSpPr>
            <a:spLocks noGrp="1"/>
          </p:cNvSpPr>
          <p:nvPr>
            <p:ph type="dt" idx="1"/>
          </p:nvPr>
        </p:nvSpPr>
        <p:spPr/>
        <p:txBody>
          <a:bodyPr/>
          <a:lstStyle/>
          <a:p>
            <a:r>
              <a:rPr lang="en-US" dirty="0"/>
              <a:t>12: Upgrade and migration in Windows Server</a:t>
            </a:r>
          </a:p>
        </p:txBody>
      </p:sp>
      <p:sp>
        <p:nvSpPr>
          <p:cNvPr id="8" name="Footer Placeholder 7">
            <a:extLst>
              <a:ext uri="{FF2B5EF4-FFF2-40B4-BE49-F238E27FC236}">
                <a16:creationId xmlns:a16="http://schemas.microsoft.com/office/drawing/2014/main" id="{0F40D102-F820-48C5-89B0-91599BE522FA}"/>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Slide Number Placeholder 8">
            <a:extLst>
              <a:ext uri="{FF2B5EF4-FFF2-40B4-BE49-F238E27FC236}">
                <a16:creationId xmlns:a16="http://schemas.microsoft.com/office/drawing/2014/main" id="{74CC7A4F-0064-4C92-8D4F-530D34167F40}"/>
              </a:ext>
            </a:extLst>
          </p:cNvPr>
          <p:cNvSpPr>
            <a:spLocks noGrp="1"/>
          </p:cNvSpPr>
          <p:nvPr>
            <p:ph type="sldNum" sz="quarter" idx="5"/>
          </p:nvPr>
        </p:nvSpPr>
        <p:spPr/>
        <p:txBody>
          <a:bodyPr/>
          <a:lstStyle/>
          <a:p>
            <a:fld id="{B4008EB6-D09E-4580-8CD6-DDB14511944F}" type="slidenum">
              <a:rPr lang="en-US" smtClean="0"/>
              <a:pPr/>
              <a:t>3</a:t>
            </a:fld>
            <a:endParaRPr lang="en-US" dirty="0"/>
          </a:p>
        </p:txBody>
      </p:sp>
      <p:sp>
        <p:nvSpPr>
          <p:cNvPr id="10" name="Header Placeholder 9">
            <a:extLst>
              <a:ext uri="{FF2B5EF4-FFF2-40B4-BE49-F238E27FC236}">
                <a16:creationId xmlns:a16="http://schemas.microsoft.com/office/drawing/2014/main" id="{F73D27B4-EFE0-48B3-8680-17CF16C8E3AD}"/>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3396965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0DDF8794-FA66-4A24-8492-AAA8C80BE4C6}"/>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6298C838-8A7A-4BEB-829E-731E66D4D0AF}"/>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1C1CE9F1-0471-4445-86D2-A63E6C709F83}"/>
              </a:ext>
            </a:extLst>
          </p:cNvPr>
          <p:cNvSpPr>
            <a:spLocks noGrp="1"/>
          </p:cNvSpPr>
          <p:nvPr>
            <p:ph type="sldNum" sz="quarter" idx="5"/>
          </p:nvPr>
        </p:nvSpPr>
        <p:spPr/>
        <p:txBody>
          <a:bodyPr/>
          <a:lstStyle/>
          <a:p>
            <a:fld id="{B4008EB6-D09E-4580-8CD6-DDB14511944F}" type="slidenum">
              <a:rPr lang="en-US" smtClean="0"/>
              <a:pPr/>
              <a:t>30</a:t>
            </a:fld>
            <a:endParaRPr lang="en-US" dirty="0"/>
          </a:p>
        </p:txBody>
      </p:sp>
      <p:sp>
        <p:nvSpPr>
          <p:cNvPr id="12" name="Header Placeholder 11">
            <a:extLst>
              <a:ext uri="{FF2B5EF4-FFF2-40B4-BE49-F238E27FC236}">
                <a16:creationId xmlns:a16="http://schemas.microsoft.com/office/drawing/2014/main" id="{DB2AD3D2-BEA9-45E2-8E9C-C9795C35C3E1}"/>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2383713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D86A37CC-CE31-41C7-83D1-8DE07B992B32}"/>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A485A948-7CC7-4171-B019-8E09A1B98223}"/>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66C0C5BF-5DAE-4771-BD5C-4701DF44B4C7}"/>
              </a:ext>
            </a:extLst>
          </p:cNvPr>
          <p:cNvSpPr>
            <a:spLocks noGrp="1"/>
          </p:cNvSpPr>
          <p:nvPr>
            <p:ph type="sldNum" sz="quarter" idx="5"/>
          </p:nvPr>
        </p:nvSpPr>
        <p:spPr/>
        <p:txBody>
          <a:bodyPr/>
          <a:lstStyle/>
          <a:p>
            <a:fld id="{B4008EB6-D09E-4580-8CD6-DDB14511944F}" type="slidenum">
              <a:rPr lang="en-US" smtClean="0"/>
              <a:pPr/>
              <a:t>31</a:t>
            </a:fld>
            <a:endParaRPr lang="en-US" dirty="0"/>
          </a:p>
        </p:txBody>
      </p:sp>
      <p:sp>
        <p:nvSpPr>
          <p:cNvPr id="12" name="Header Placeholder 11">
            <a:extLst>
              <a:ext uri="{FF2B5EF4-FFF2-40B4-BE49-F238E27FC236}">
                <a16:creationId xmlns:a16="http://schemas.microsoft.com/office/drawing/2014/main" id="{C0EDD2F6-2E17-4BCE-9C80-2684B194B9E5}"/>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3555464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Always end the presentation with the Thank You slide. Do not remove.</a:t>
            </a:r>
          </a:p>
        </p:txBody>
      </p:sp>
      <p:sp>
        <p:nvSpPr>
          <p:cNvPr id="7" name="Slide Image Placeholder 6">
            <a:extLst>
              <a:ext uri="{FF2B5EF4-FFF2-40B4-BE49-F238E27FC236}">
                <a16:creationId xmlns:a16="http://schemas.microsoft.com/office/drawing/2014/main" id="{796C2783-CB8F-4D91-B22E-0FBA6969530E}"/>
              </a:ext>
            </a:extLst>
          </p:cNvPr>
          <p:cNvSpPr>
            <a:spLocks noGrp="1" noRot="1" noChangeAspect="1"/>
          </p:cNvSpPr>
          <p:nvPr>
            <p:ph type="sldImg"/>
          </p:nvPr>
        </p:nvSpPr>
        <p:spPr/>
      </p:sp>
      <p:sp>
        <p:nvSpPr>
          <p:cNvPr id="6" name="Date Placeholder 5">
            <a:extLst>
              <a:ext uri="{FF2B5EF4-FFF2-40B4-BE49-F238E27FC236}">
                <a16:creationId xmlns:a16="http://schemas.microsoft.com/office/drawing/2014/main" id="{24238217-34A3-4FBC-8F11-A58B3019AE54}"/>
              </a:ext>
            </a:extLst>
          </p:cNvPr>
          <p:cNvSpPr>
            <a:spLocks noGrp="1"/>
          </p:cNvSpPr>
          <p:nvPr>
            <p:ph type="dt" idx="1"/>
          </p:nvPr>
        </p:nvSpPr>
        <p:spPr/>
        <p:txBody>
          <a:bodyPr/>
          <a:lstStyle/>
          <a:p>
            <a:r>
              <a:rPr lang="en-US" dirty="0"/>
              <a:t>12: Upgrade and migration in Windows Server</a:t>
            </a:r>
          </a:p>
        </p:txBody>
      </p:sp>
      <p:sp>
        <p:nvSpPr>
          <p:cNvPr id="8" name="Footer Placeholder 7">
            <a:extLst>
              <a:ext uri="{FF2B5EF4-FFF2-40B4-BE49-F238E27FC236}">
                <a16:creationId xmlns:a16="http://schemas.microsoft.com/office/drawing/2014/main" id="{04852C25-753F-4C75-99E5-E69B3FA1E9B1}"/>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Slide Number Placeholder 8">
            <a:extLst>
              <a:ext uri="{FF2B5EF4-FFF2-40B4-BE49-F238E27FC236}">
                <a16:creationId xmlns:a16="http://schemas.microsoft.com/office/drawing/2014/main" id="{66A7FD3A-0E4D-430C-8720-0BCE7A9D93C7}"/>
              </a:ext>
            </a:extLst>
          </p:cNvPr>
          <p:cNvSpPr>
            <a:spLocks noGrp="1"/>
          </p:cNvSpPr>
          <p:nvPr>
            <p:ph type="sldNum" sz="quarter" idx="5"/>
          </p:nvPr>
        </p:nvSpPr>
        <p:spPr/>
        <p:txBody>
          <a:bodyPr/>
          <a:lstStyle/>
          <a:p>
            <a:fld id="{B4008EB6-D09E-4580-8CD6-DDB14511944F}" type="slidenum">
              <a:rPr lang="en-US" smtClean="0"/>
              <a:pPr/>
              <a:t>32</a:t>
            </a:fld>
            <a:endParaRPr lang="en-US" dirty="0"/>
          </a:p>
        </p:txBody>
      </p:sp>
      <p:sp>
        <p:nvSpPr>
          <p:cNvPr id="10" name="Header Placeholder 9">
            <a:extLst>
              <a:ext uri="{FF2B5EF4-FFF2-40B4-BE49-F238E27FC236}">
                <a16:creationId xmlns:a16="http://schemas.microsoft.com/office/drawing/2014/main" id="{16906970-B511-4BA0-89FA-BC5F79CA6014}"/>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552614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9B60EEE6-42C8-4800-8099-2F02B8755341}"/>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5EE1DF2F-8AC2-4E46-9B0E-0B14823FA449}"/>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6A7E4CFE-0BA9-4E50-9B99-E6F5462AF79D}"/>
              </a:ext>
            </a:extLst>
          </p:cNvPr>
          <p:cNvSpPr>
            <a:spLocks noGrp="1"/>
          </p:cNvSpPr>
          <p:nvPr>
            <p:ph type="sldNum" sz="quarter" idx="5"/>
          </p:nvPr>
        </p:nvSpPr>
        <p:spPr/>
        <p:txBody>
          <a:bodyPr/>
          <a:lstStyle/>
          <a:p>
            <a:fld id="{B4008EB6-D09E-4580-8CD6-DDB14511944F}" type="slidenum">
              <a:rPr lang="en-US" smtClean="0"/>
              <a:pPr/>
              <a:t>4</a:t>
            </a:fld>
            <a:endParaRPr lang="en-US" dirty="0"/>
          </a:p>
        </p:txBody>
      </p:sp>
      <p:sp>
        <p:nvSpPr>
          <p:cNvPr id="12" name="Header Placeholder 11">
            <a:extLst>
              <a:ext uri="{FF2B5EF4-FFF2-40B4-BE49-F238E27FC236}">
                <a16:creationId xmlns:a16="http://schemas.microsoft.com/office/drawing/2014/main" id="{7D4651E4-62A7-44AE-BC89-53E05CCCDA94}"/>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59225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9" name="Date Placeholder 8">
            <a:extLst>
              <a:ext uri="{FF2B5EF4-FFF2-40B4-BE49-F238E27FC236}">
                <a16:creationId xmlns:a16="http://schemas.microsoft.com/office/drawing/2014/main" id="{B677924E-10AA-4D0D-868D-181ECFE23F4F}"/>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6665CFD5-ADE4-4C1A-9A57-5904147FB28B}"/>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70954CA8-5D83-4965-A704-C88C55566014}"/>
              </a:ext>
            </a:extLst>
          </p:cNvPr>
          <p:cNvSpPr>
            <a:spLocks noGrp="1"/>
          </p:cNvSpPr>
          <p:nvPr>
            <p:ph type="sldNum" sz="quarter" idx="5"/>
          </p:nvPr>
        </p:nvSpPr>
        <p:spPr/>
        <p:txBody>
          <a:bodyPr/>
          <a:lstStyle/>
          <a:p>
            <a:fld id="{B4008EB6-D09E-4580-8CD6-DDB14511944F}" type="slidenum">
              <a:rPr lang="en-US" smtClean="0"/>
              <a:pPr/>
              <a:t>5</a:t>
            </a:fld>
            <a:endParaRPr lang="en-US" dirty="0"/>
          </a:p>
        </p:txBody>
      </p:sp>
      <p:sp>
        <p:nvSpPr>
          <p:cNvPr id="12" name="Header Placeholder 11">
            <a:extLst>
              <a:ext uri="{FF2B5EF4-FFF2-40B4-BE49-F238E27FC236}">
                <a16:creationId xmlns:a16="http://schemas.microsoft.com/office/drawing/2014/main" id="{A0BDA64B-C71F-494C-A7B6-EDBFF86959C6}"/>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134984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a:extLst>
              <a:ext uri="{FF2B5EF4-FFF2-40B4-BE49-F238E27FC236}">
                <a16:creationId xmlns:a16="http://schemas.microsoft.com/office/drawing/2014/main" id="{FFFF11DA-6576-490C-A47B-434287AD5C0B}"/>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626CA542-28D4-4402-ABEB-9BFB1B52E3D4}"/>
              </a:ext>
            </a:extLst>
          </p:cNvPr>
          <p:cNvSpPr>
            <a:spLocks noGrp="1"/>
          </p:cNvSpPr>
          <p:nvPr>
            <p:ph type="body" idx="1"/>
          </p:nvPr>
        </p:nvSpPr>
        <p:spPr/>
        <p:txBody>
          <a:bodyPr/>
          <a:lstStyle/>
          <a:p>
            <a:r>
              <a:rPr lang="en-US" dirty="0"/>
              <a:t>Make sure students understand that there are no new domain and forest functional levels introduced with Windows Server 2019. The highest functional levels remain Windows Server 2016.</a:t>
            </a:r>
          </a:p>
        </p:txBody>
      </p:sp>
      <p:sp>
        <p:nvSpPr>
          <p:cNvPr id="3" name="Date Placeholder 2">
            <a:extLst>
              <a:ext uri="{FF2B5EF4-FFF2-40B4-BE49-F238E27FC236}">
                <a16:creationId xmlns:a16="http://schemas.microsoft.com/office/drawing/2014/main" id="{A93D2743-7BAF-47BB-B6AA-1F4C06746EC8}"/>
              </a:ext>
            </a:extLst>
          </p:cNvPr>
          <p:cNvSpPr>
            <a:spLocks noGrp="1"/>
          </p:cNvSpPr>
          <p:nvPr>
            <p:ph type="dt" idx="1"/>
          </p:nvPr>
        </p:nvSpPr>
        <p:spPr/>
        <p:txBody>
          <a:bodyPr/>
          <a:lstStyle/>
          <a:p>
            <a:r>
              <a:rPr lang="en-US" dirty="0"/>
              <a:t>12: Upgrade and migration in Windows Server</a:t>
            </a:r>
          </a:p>
        </p:txBody>
      </p:sp>
      <p:sp>
        <p:nvSpPr>
          <p:cNvPr id="8" name="Footer Placeholder 7">
            <a:extLst>
              <a:ext uri="{FF2B5EF4-FFF2-40B4-BE49-F238E27FC236}">
                <a16:creationId xmlns:a16="http://schemas.microsoft.com/office/drawing/2014/main" id="{19C5E58A-A668-4BC1-BC9B-550922DE8749}"/>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Slide Number Placeholder 8">
            <a:extLst>
              <a:ext uri="{FF2B5EF4-FFF2-40B4-BE49-F238E27FC236}">
                <a16:creationId xmlns:a16="http://schemas.microsoft.com/office/drawing/2014/main" id="{AD9FD9F0-F508-44A6-AAD8-69355F964237}"/>
              </a:ext>
            </a:extLst>
          </p:cNvPr>
          <p:cNvSpPr>
            <a:spLocks noGrp="1"/>
          </p:cNvSpPr>
          <p:nvPr>
            <p:ph type="sldNum" sz="quarter" idx="5"/>
          </p:nvPr>
        </p:nvSpPr>
        <p:spPr/>
        <p:txBody>
          <a:bodyPr/>
          <a:lstStyle/>
          <a:p>
            <a:fld id="{B4008EB6-D09E-4580-8CD6-DDB14511944F}" type="slidenum">
              <a:rPr lang="en-US" smtClean="0"/>
              <a:pPr/>
              <a:t>6</a:t>
            </a:fld>
            <a:endParaRPr lang="en-US" dirty="0"/>
          </a:p>
        </p:txBody>
      </p:sp>
      <p:sp>
        <p:nvSpPr>
          <p:cNvPr id="10" name="Header Placeholder 9">
            <a:extLst>
              <a:ext uri="{FF2B5EF4-FFF2-40B4-BE49-F238E27FC236}">
                <a16:creationId xmlns:a16="http://schemas.microsoft.com/office/drawing/2014/main" id="{9CF629CC-4C85-419D-8814-EF943AD3B78A}"/>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279236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Stress that even though there are no new domain and forest functional levels introduced with Windows Server 2019, you do need to run </a:t>
            </a:r>
            <a:r>
              <a:rPr lang="en-US" dirty="0" err="1"/>
              <a:t>forestprep</a:t>
            </a:r>
            <a:r>
              <a:rPr lang="en-US" dirty="0"/>
              <a:t> and </a:t>
            </a:r>
            <a:r>
              <a:rPr lang="en-US" dirty="0" err="1"/>
              <a:t>domainprep</a:t>
            </a:r>
            <a:r>
              <a:rPr lang="en-US" dirty="0"/>
              <a:t> before introducing Windows Server 2019 as a domain controller.</a:t>
            </a:r>
          </a:p>
        </p:txBody>
      </p:sp>
      <p:sp>
        <p:nvSpPr>
          <p:cNvPr id="9" name="Date Placeholder 8">
            <a:extLst>
              <a:ext uri="{FF2B5EF4-FFF2-40B4-BE49-F238E27FC236}">
                <a16:creationId xmlns:a16="http://schemas.microsoft.com/office/drawing/2014/main" id="{563625FB-863F-47E4-AFDC-6EBCC9F003E2}"/>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DEF416CA-12D0-46F3-9F21-DAEEBCB7D356}"/>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F93FB525-16D7-44C3-80F7-AC49128E4E52}"/>
              </a:ext>
            </a:extLst>
          </p:cNvPr>
          <p:cNvSpPr>
            <a:spLocks noGrp="1"/>
          </p:cNvSpPr>
          <p:nvPr>
            <p:ph type="sldNum" sz="quarter" idx="5"/>
          </p:nvPr>
        </p:nvSpPr>
        <p:spPr/>
        <p:txBody>
          <a:bodyPr/>
          <a:lstStyle/>
          <a:p>
            <a:fld id="{B4008EB6-D09E-4580-8CD6-DDB14511944F}" type="slidenum">
              <a:rPr lang="en-US" smtClean="0"/>
              <a:pPr/>
              <a:t>7</a:t>
            </a:fld>
            <a:endParaRPr lang="en-US" dirty="0"/>
          </a:p>
        </p:txBody>
      </p:sp>
      <p:sp>
        <p:nvSpPr>
          <p:cNvPr id="12" name="Header Placeholder 11">
            <a:extLst>
              <a:ext uri="{FF2B5EF4-FFF2-40B4-BE49-F238E27FC236}">
                <a16:creationId xmlns:a16="http://schemas.microsoft.com/office/drawing/2014/main" id="{ED7AE650-EB5B-448D-8F95-8B6B0EC101BA}"/>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662864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Use this topic to introduce general considerations for migrating to a new Active Directory Domain Services (AD DS) forest. The next topic is the specifics of using Active Directory Migration Tool (ADMT).</a:t>
            </a:r>
          </a:p>
        </p:txBody>
      </p:sp>
      <p:sp>
        <p:nvSpPr>
          <p:cNvPr id="9" name="Date Placeholder 8">
            <a:extLst>
              <a:ext uri="{FF2B5EF4-FFF2-40B4-BE49-F238E27FC236}">
                <a16:creationId xmlns:a16="http://schemas.microsoft.com/office/drawing/2014/main" id="{8C64F1A1-E460-4BEF-80B5-143A3E30BCAD}"/>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CFCD207F-038E-49A8-8977-0F55994BA8C3}"/>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AD04AF0B-E1C2-4F65-B7ED-032534E06CB5}"/>
              </a:ext>
            </a:extLst>
          </p:cNvPr>
          <p:cNvSpPr>
            <a:spLocks noGrp="1"/>
          </p:cNvSpPr>
          <p:nvPr>
            <p:ph type="sldNum" sz="quarter" idx="5"/>
          </p:nvPr>
        </p:nvSpPr>
        <p:spPr/>
        <p:txBody>
          <a:bodyPr/>
          <a:lstStyle/>
          <a:p>
            <a:fld id="{B4008EB6-D09E-4580-8CD6-DDB14511944F}" type="slidenum">
              <a:rPr lang="en-US" smtClean="0"/>
              <a:pPr/>
              <a:t>8</a:t>
            </a:fld>
            <a:endParaRPr lang="en-US" dirty="0"/>
          </a:p>
        </p:txBody>
      </p:sp>
      <p:sp>
        <p:nvSpPr>
          <p:cNvPr id="12" name="Header Placeholder 11">
            <a:extLst>
              <a:ext uri="{FF2B5EF4-FFF2-40B4-BE49-F238E27FC236}">
                <a16:creationId xmlns:a16="http://schemas.microsoft.com/office/drawing/2014/main" id="{2CCFE38D-A93A-4CD9-B1B2-14B54B73590C}"/>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4004011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describe the features of Active Directory Migration Tool (ADMT), relate the content to the migration considerations discussed in the previous topic.</a:t>
            </a:r>
          </a:p>
        </p:txBody>
      </p:sp>
      <p:sp>
        <p:nvSpPr>
          <p:cNvPr id="9" name="Date Placeholder 8">
            <a:extLst>
              <a:ext uri="{FF2B5EF4-FFF2-40B4-BE49-F238E27FC236}">
                <a16:creationId xmlns:a16="http://schemas.microsoft.com/office/drawing/2014/main" id="{D0046CD4-3138-4455-8060-E7F8FDCC71C5}"/>
              </a:ext>
            </a:extLst>
          </p:cNvPr>
          <p:cNvSpPr>
            <a:spLocks noGrp="1"/>
          </p:cNvSpPr>
          <p:nvPr>
            <p:ph type="dt" idx="1"/>
          </p:nvPr>
        </p:nvSpPr>
        <p:spPr/>
        <p:txBody>
          <a:bodyPr/>
          <a:lstStyle/>
          <a:p>
            <a:r>
              <a:rPr lang="en-US" dirty="0"/>
              <a:t>12: Upgrade and migration in Windows Server</a:t>
            </a:r>
          </a:p>
        </p:txBody>
      </p:sp>
      <p:sp>
        <p:nvSpPr>
          <p:cNvPr id="10" name="Footer Placeholder 9">
            <a:extLst>
              <a:ext uri="{FF2B5EF4-FFF2-40B4-BE49-F238E27FC236}">
                <a16:creationId xmlns:a16="http://schemas.microsoft.com/office/drawing/2014/main" id="{71163485-CED2-4906-80C4-8699FFE94029}"/>
              </a:ext>
            </a:extLst>
          </p:cNvPr>
          <p:cNvSpPr>
            <a:spLocks noGrp="1"/>
          </p:cNvSpPr>
          <p:nvPr>
            <p:ph type="ftr" sz="quarter" idx="4"/>
          </p:nvPr>
        </p:nvSpPr>
        <p:spPr/>
        <p:txBody>
          <a:bodyPr/>
          <a:lstStyle/>
          <a:p>
            <a:pPr marL="0"/>
            <a:r>
              <a:rPr lang="en-US" dirty="0">
                <a:solidFill>
                  <a:prstClr val="black"/>
                </a:solidFill>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Slide Number Placeholder 10">
            <a:extLst>
              <a:ext uri="{FF2B5EF4-FFF2-40B4-BE49-F238E27FC236}">
                <a16:creationId xmlns:a16="http://schemas.microsoft.com/office/drawing/2014/main" id="{977655AE-5A89-4F6E-9B02-243F8243FB79}"/>
              </a:ext>
            </a:extLst>
          </p:cNvPr>
          <p:cNvSpPr>
            <a:spLocks noGrp="1"/>
          </p:cNvSpPr>
          <p:nvPr>
            <p:ph type="sldNum" sz="quarter" idx="5"/>
          </p:nvPr>
        </p:nvSpPr>
        <p:spPr/>
        <p:txBody>
          <a:bodyPr/>
          <a:lstStyle/>
          <a:p>
            <a:fld id="{B4008EB6-D09E-4580-8CD6-DDB14511944F}" type="slidenum">
              <a:rPr lang="en-US" smtClean="0"/>
              <a:pPr/>
              <a:t>9</a:t>
            </a:fld>
            <a:endParaRPr lang="en-US" dirty="0"/>
          </a:p>
        </p:txBody>
      </p:sp>
      <p:sp>
        <p:nvSpPr>
          <p:cNvPr id="12" name="Header Placeholder 11">
            <a:extLst>
              <a:ext uri="{FF2B5EF4-FFF2-40B4-BE49-F238E27FC236}">
                <a16:creationId xmlns:a16="http://schemas.microsoft.com/office/drawing/2014/main" id="{3E768CDA-A743-4A27-954A-25FB3877A905}"/>
              </a:ext>
            </a:extLst>
          </p:cNvPr>
          <p:cNvSpPr>
            <a:spLocks noGrp="1"/>
          </p:cNvSpPr>
          <p:nvPr>
            <p:ph type="hdr" sz="quarter"/>
          </p:nvPr>
        </p:nvSpPr>
        <p:spPr/>
        <p:txBody>
          <a:bodyPr/>
          <a:lstStyle/>
          <a:p>
            <a:r>
              <a:rPr lang="en-US" dirty="0"/>
              <a:t>WS-011 Windows Server 2019 Administration</a:t>
            </a:r>
          </a:p>
        </p:txBody>
      </p:sp>
    </p:spTree>
    <p:extLst>
      <p:ext uri="{BB962C8B-B14F-4D97-AF65-F5344CB8AC3E}">
        <p14:creationId xmlns:p14="http://schemas.microsoft.com/office/powerpoint/2010/main" val="2582341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Azure-013">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45B90F-ED15-44D3-96B2-5A10DBE549C7}"/>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013 course title</a:t>
            </a:r>
          </a:p>
        </p:txBody>
      </p:sp>
      <p:pic>
        <p:nvPicPr>
          <p:cNvPr id="5" name="Picture 4">
            <a:extLst>
              <a:ext uri="{FF2B5EF4-FFF2-40B4-BE49-F238E27FC236}">
                <a16:creationId xmlns:a16="http://schemas.microsoft.com/office/drawing/2014/main" id="{B0419340-DB0C-B34E-84FE-2AA1A19A58C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6" name="Text Box 3">
            <a:extLst>
              <a:ext uri="{FF2B5EF4-FFF2-40B4-BE49-F238E27FC236}">
                <a16:creationId xmlns:a16="http://schemas.microsoft.com/office/drawing/2014/main" id="{7655F3DD-5E48-45CA-8835-7C62F6A54A7B}"/>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829B3EE3-78C9-42D1-8CA3-0D7AA40D20A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8" name="Text Box 3">
            <a:extLst>
              <a:ext uri="{FF2B5EF4-FFF2-40B4-BE49-F238E27FC236}">
                <a16:creationId xmlns:a16="http://schemas.microsoft.com/office/drawing/2014/main" id="{D5C9C0CA-5412-444C-AB27-254242F3678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B4F44138-DA16-438A-A9CC-A0DA568A578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1" name="Text Box 3">
            <a:extLst>
              <a:ext uri="{FF2B5EF4-FFF2-40B4-BE49-F238E27FC236}">
                <a16:creationId xmlns:a16="http://schemas.microsoft.com/office/drawing/2014/main" id="{F95D034C-1400-44EE-9EE8-916E4B937225}"/>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1087E75-CE0A-44D2-88D7-501C474506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F0436F2F-8073-42D9-8476-6182D40216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4" name="Text Box 3">
            <a:extLst>
              <a:ext uri="{FF2B5EF4-FFF2-40B4-BE49-F238E27FC236}">
                <a16:creationId xmlns:a16="http://schemas.microsoft.com/office/drawing/2014/main" id="{EDF3A509-A6D2-464E-93B2-B7FE5F7C6615}"/>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D9F65C13-9517-46D7-B172-E7B0C864FF0B}"/>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405933362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aphic with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976283"/>
            <a:ext cx="11544299" cy="45689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743D4475-E0D7-41E4-87CD-97BEDF3BBC5D}"/>
              </a:ext>
            </a:extLst>
          </p:cNvPr>
          <p:cNvSpPr>
            <a:spLocks noGrp="1"/>
          </p:cNvSpPr>
          <p:nvPr>
            <p:ph type="body" sz="quarter" idx="11"/>
          </p:nvPr>
        </p:nvSpPr>
        <p:spPr>
          <a:xfrm>
            <a:off x="464566" y="1143053"/>
            <a:ext cx="11530584" cy="676275"/>
          </a:xfrm>
        </p:spPr>
        <p:txBody>
          <a:bodyPr anchor="b" anchorCtr="0"/>
          <a:lstStyle>
            <a:lvl1pPr>
              <a:defRPr/>
            </a:lvl1pPr>
          </a:lstStyle>
          <a:p>
            <a:pPr lvl="0"/>
            <a:r>
              <a:rPr lang="en-US"/>
              <a:t>Edit Master text styles</a:t>
            </a:r>
          </a:p>
        </p:txBody>
      </p:sp>
    </p:spTree>
    <p:extLst>
      <p:ext uri="{BB962C8B-B14F-4D97-AF65-F5344CB8AC3E}">
        <p14:creationId xmlns:p14="http://schemas.microsoft.com/office/powerpoint/2010/main" val="41113917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B30524-C680-401C-BFC1-D633D7036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6E419-2F34-4B90-A5D3-AF6BBBEA5788}"/>
              </a:ext>
            </a:extLst>
          </p:cNvPr>
          <p:cNvSpPr>
            <a:spLocks noGrp="1"/>
          </p:cNvSpPr>
          <p:nvPr>
            <p:ph idx="1" hasCustomPrompt="1"/>
          </p:nvPr>
        </p:nvSpPr>
        <p:spPr>
          <a:xfrm>
            <a:off x="465138" y="1463039"/>
            <a:ext cx="11458194" cy="5082224"/>
          </a:xfrm>
          <a:prstGeom prst="rect">
            <a:avLst/>
          </a:prstGeom>
        </p:spPr>
        <p:txBody>
          <a:bodyPr lIns="0">
            <a:noAutofit/>
          </a:bodyPr>
          <a:lstStyle>
            <a:lvl1pPr marL="344488" indent="-344488">
              <a:spcBef>
                <a:spcPts val="600"/>
              </a:spcBef>
              <a:spcAft>
                <a:spcPts val="0"/>
              </a:spcAft>
              <a:buSzPct val="100000"/>
              <a:buFont typeface="+mj-lt"/>
              <a:buAutoNum type="arabicPeriod"/>
              <a:defRPr sz="2000" b="0">
                <a:latin typeface="+mn-lt"/>
              </a:defRPr>
            </a:lvl1pPr>
            <a:lvl2pPr marL="625475" indent="-280988">
              <a:spcBef>
                <a:spcPts val="600"/>
              </a:spcBef>
              <a:spcAft>
                <a:spcPts val="0"/>
              </a:spcAft>
              <a:buFont typeface="Arial" panose="020B0604020202020204" pitchFamily="34" charset="0"/>
              <a:buChar char="•"/>
              <a:defRPr sz="2000" b="0">
                <a:latin typeface="+mn-lt"/>
              </a:defRPr>
            </a:lvl2pPr>
            <a:lvl3pPr marL="850392" indent="-283464">
              <a:spcBef>
                <a:spcPts val="600"/>
              </a:spcBef>
              <a:spcAft>
                <a:spcPts val="0"/>
              </a:spcAft>
              <a:buFont typeface="+mj-lt"/>
              <a:buAutoNum type="alphaLcParenR"/>
              <a:tabLst/>
              <a:defRPr sz="2000" b="0">
                <a:solidFill>
                  <a:schemeClr val="tx1"/>
                </a:solidFill>
                <a:latin typeface="+mn-lt"/>
              </a:defRPr>
            </a:lvl3pPr>
            <a:lvl4pPr marL="1204913" indent="-282575">
              <a:spcBef>
                <a:spcPts val="600"/>
              </a:spcBef>
              <a:spcAft>
                <a:spcPts val="0"/>
              </a:spcAft>
              <a:buFont typeface="+mj-lt"/>
              <a:buAutoNum type="romanLcPeriod"/>
              <a:defRPr sz="2000" b="0">
                <a:latin typeface="+mn-lt"/>
              </a:defRPr>
            </a:lvl4pPr>
            <a:lvl5pPr marL="1538288" indent="-282575">
              <a:spcBef>
                <a:spcPts val="600"/>
              </a:spcBef>
              <a:spcAft>
                <a:spcPts val="600"/>
              </a:spcAft>
              <a:buFont typeface="Arial" panose="020B0604020202020204" pitchFamily="34" charset="0"/>
              <a:buChar char="•"/>
              <a:defRPr sz="2000" b="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32614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A0FD4-3BB4-448E-830D-BD6A75E8F3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3393956"/>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438520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ice-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2DC05-50FE-42A0-BF80-CFD247C0FE6C}"/>
              </a:ext>
            </a:extLst>
          </p:cNvPr>
          <p:cNvSpPr>
            <a:spLocks noGrp="1"/>
          </p:cNvSpPr>
          <p:nvPr>
            <p:ph type="title"/>
          </p:nvPr>
        </p:nvSpPr>
        <p:spPr/>
        <p:txBody>
          <a:bodyPr/>
          <a:lstStyle/>
          <a:p>
            <a:r>
              <a:rPr lang="en-US"/>
              <a:t>Click to edit Master title style</a:t>
            </a:r>
          </a:p>
        </p:txBody>
      </p:sp>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3479645"/>
          </a:xfrm>
          <a:prstGeom prst="rect">
            <a:avLst/>
          </a:prstGeom>
        </p:spPr>
        <p:txBody>
          <a:bodyPr lIns="0" tIns="0" rIns="0" bIns="0"/>
          <a:lstStyle>
            <a:lvl1pPr marL="285750" marR="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sz="16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marL="285750" marR="0" lvl="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a:pP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p:txBody>
      </p:sp>
      <p:pic>
        <p:nvPicPr>
          <p:cNvPr id="10" name="Picture 9">
            <a:extLst>
              <a:ext uri="{FF2B5EF4-FFF2-40B4-BE49-F238E27FC236}">
                <a16:creationId xmlns:a16="http://schemas.microsoft.com/office/drawing/2014/main" id="{7BFF3ED5-1EFC-4662-9FC4-2BE44CD0A0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13" name="Picture Placeholder 2">
            <a:extLst>
              <a:ext uri="{FF2B5EF4-FFF2-40B4-BE49-F238E27FC236}">
                <a16:creationId xmlns:a16="http://schemas.microsoft.com/office/drawing/2014/main" id="{6CEE176E-C87C-42FB-A110-8291708E692E}"/>
              </a:ext>
            </a:extLst>
          </p:cNvPr>
          <p:cNvSpPr>
            <a:spLocks noGrp="1"/>
          </p:cNvSpPr>
          <p:nvPr>
            <p:ph type="pic" sz="quarter" idx="13"/>
          </p:nvPr>
        </p:nvSpPr>
        <p:spPr>
          <a:xfrm>
            <a:off x="6485449" y="1575303"/>
            <a:ext cx="5951026" cy="4418091"/>
          </a:xfrm>
        </p:spPr>
        <p:txBody>
          <a:bodyPr/>
          <a:lstStyle/>
          <a:p>
            <a:r>
              <a:rPr lang="en-US" dirty="0"/>
              <a:t>Click icon to add picture</a:t>
            </a:r>
          </a:p>
        </p:txBody>
      </p:sp>
      <p:pic>
        <p:nvPicPr>
          <p:cNvPr id="8" name="Picture 7">
            <a:extLst>
              <a:ext uri="{FF2B5EF4-FFF2-40B4-BE49-F238E27FC236}">
                <a16:creationId xmlns:a16="http://schemas.microsoft.com/office/drawing/2014/main" id="{757FCBCA-644B-4D9F-B563-73B84EA1277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pic>
        <p:nvPicPr>
          <p:cNvPr id="9" name="Picture 8">
            <a:extLst>
              <a:ext uri="{FF2B5EF4-FFF2-40B4-BE49-F238E27FC236}">
                <a16:creationId xmlns:a16="http://schemas.microsoft.com/office/drawing/2014/main" id="{7D8676DE-CF22-4520-B569-07796045F3D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Tree>
    <p:extLst>
      <p:ext uri="{BB962C8B-B14F-4D97-AF65-F5344CB8AC3E}">
        <p14:creationId xmlns:p14="http://schemas.microsoft.com/office/powerpoint/2010/main" val="10040371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06045-E4F4-45B2-97AD-117C2A487136}"/>
              </a:ext>
            </a:extLst>
          </p:cNvPr>
          <p:cNvSpPr>
            <a:spLocks noGrp="1"/>
          </p:cNvSpPr>
          <p:nvPr>
            <p:ph type="title"/>
          </p:nvPr>
        </p:nvSpPr>
        <p:spPr/>
        <p:txBody>
          <a:bodyPr/>
          <a:lstStyle/>
          <a:p>
            <a:r>
              <a:rPr lang="en-US"/>
              <a:t>Click to edit Master title style</a:t>
            </a:r>
            <a:endParaRPr lang="en-US" dirty="0"/>
          </a:p>
        </p:txBody>
      </p:sp>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4" name="Picture Placeholder 3">
            <a:extLst>
              <a:ext uri="{FF2B5EF4-FFF2-40B4-BE49-F238E27FC236}">
                <a16:creationId xmlns:a16="http://schemas.microsoft.com/office/drawing/2014/main" id="{A3F5ADCC-1FD4-471C-A98A-48A6B1ABFEB3}"/>
              </a:ext>
            </a:extLst>
          </p:cNvPr>
          <p:cNvSpPr>
            <a:spLocks noGrp="1"/>
          </p:cNvSpPr>
          <p:nvPr>
            <p:ph type="pic" sz="quarter" idx="13"/>
          </p:nvPr>
        </p:nvSpPr>
        <p:spPr>
          <a:xfrm>
            <a:off x="2344848" y="1629625"/>
            <a:ext cx="7831247" cy="4427143"/>
          </a:xfrm>
        </p:spPr>
        <p:txBody>
          <a:bodyPr/>
          <a:lstStyle/>
          <a:p>
            <a:r>
              <a:rPr lang="en-US" dirty="0"/>
              <a:t>Click icon to add picture</a:t>
            </a:r>
          </a:p>
        </p:txBody>
      </p:sp>
    </p:spTree>
    <p:extLst>
      <p:ext uri="{BB962C8B-B14F-4D97-AF65-F5344CB8AC3E}">
        <p14:creationId xmlns:p14="http://schemas.microsoft.com/office/powerpoint/2010/main" val="33644330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A9392-0291-4635-BCC5-4AA7A00B1B59}"/>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65138" y="1727200"/>
            <a:ext cx="11533187" cy="4634545"/>
          </a:xfrm>
          <a:prstGeom prst="rect">
            <a:avLst/>
          </a:prstGeom>
        </p:spPr>
        <p:txBody>
          <a:bodyPr anchor="ctr" anchorCtr="0"/>
          <a:lstStyle>
            <a:lvl1pPr algn="ctr">
              <a:defRPr/>
            </a:lvl1pPr>
          </a:lstStyle>
          <a:p>
            <a:r>
              <a:rPr lang="en-US" dirty="0"/>
              <a:t>Click icon to add table</a:t>
            </a:r>
          </a:p>
        </p:txBody>
      </p:sp>
    </p:spTree>
    <p:extLst>
      <p:ext uri="{BB962C8B-B14F-4D97-AF65-F5344CB8AC3E}">
        <p14:creationId xmlns:p14="http://schemas.microsoft.com/office/powerpoint/2010/main" val="32882364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de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9D0251-787E-4A07-8CDF-B4E2A40DD838}"/>
              </a:ext>
            </a:extLst>
          </p:cNvPr>
          <p:cNvSpPr>
            <a:spLocks noGrp="1"/>
          </p:cNvSpPr>
          <p:nvPr>
            <p:ph type="title"/>
          </p:nvPr>
        </p:nvSpPr>
        <p:spPr/>
        <p:txBody>
          <a:bodyPr/>
          <a:lstStyle/>
          <a:p>
            <a:r>
              <a:rPr lang="en-US"/>
              <a:t>Click to edit Master title style</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465943"/>
            <a:ext cx="11533187" cy="5239657"/>
          </a:xfrm>
          <a:prstGeom prst="rect">
            <a:avLst/>
          </a:prstGeom>
        </p:spPr>
        <p:txBody>
          <a:bodyPr wrap="square" lIns="0" tIns="0" rIns="0" bIns="0">
            <a:noAutofit/>
          </a:bodyPr>
          <a:lstStyle>
            <a:lvl1pPr marL="0" marR="0" indent="0" algn="l" defTabSz="932742" rtl="0" eaLnBrk="1" fontAlgn="auto" latinLnBrk="0" hangingPunct="1">
              <a:lnSpc>
                <a:spcPts val="2400"/>
              </a:lnSpc>
              <a:spcBef>
                <a:spcPts val="0"/>
              </a:spcBef>
              <a:spcAft>
                <a:spcPts val="0"/>
              </a:spcAft>
              <a:buClrTx/>
              <a:buSzPct val="90000"/>
              <a:buFont typeface="Arial" panose="020B0604020202020204" pitchFamily="34" charset="0"/>
              <a:buNone/>
              <a:tabLst/>
              <a:defRPr lang="en-US" sz="2000" kern="1200" spc="0" baseline="0" dirty="0">
                <a:solidFill>
                  <a:srgbClr val="000000"/>
                </a:solidFill>
                <a:latin typeface="Consolas" panose="020B0609020204030204" pitchFamily="49" charset="0"/>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Use Consolas 20 for software code</a:t>
            </a:r>
          </a:p>
        </p:txBody>
      </p:sp>
    </p:spTree>
    <p:extLst>
      <p:ext uri="{BB962C8B-B14F-4D97-AF65-F5344CB8AC3E}">
        <p14:creationId xmlns:p14="http://schemas.microsoft.com/office/powerpoint/2010/main" val="39157552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9AEE4860-AD73-4C7D-A755-ED7432518F3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481E64BA-06B8-4475-8F96-96E0C48D95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1287375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2">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6567249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zure-01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012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8" name="Text Box 3">
            <a:extLst>
              <a:ext uri="{FF2B5EF4-FFF2-40B4-BE49-F238E27FC236}">
                <a16:creationId xmlns:a16="http://schemas.microsoft.com/office/drawing/2014/main" id="{9C627131-3DE4-4E24-A152-EED0E982ECF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25024789-0E06-4268-80E3-1F4193E7B22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9" name="Text Box 3">
            <a:extLst>
              <a:ext uri="{FF2B5EF4-FFF2-40B4-BE49-F238E27FC236}">
                <a16:creationId xmlns:a16="http://schemas.microsoft.com/office/drawing/2014/main" id="{D28E39E6-E8C2-4D29-B5D2-11F4425F3A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283D2415-483E-422D-8548-17BD5E31F11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1" name="Text Box 3">
            <a:extLst>
              <a:ext uri="{FF2B5EF4-FFF2-40B4-BE49-F238E27FC236}">
                <a16:creationId xmlns:a16="http://schemas.microsoft.com/office/drawing/2014/main" id="{10929304-BB7F-4DC1-BFCC-35A12EDFA72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1D546C01-505C-41AE-BD5E-D0BF4FF4E13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AD9DB2C8-48E5-4B2B-B700-B6D84DB454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4" name="Text Box 3">
            <a:extLst>
              <a:ext uri="{FF2B5EF4-FFF2-40B4-BE49-F238E27FC236}">
                <a16:creationId xmlns:a16="http://schemas.microsoft.com/office/drawing/2014/main" id="{45A9CB4B-F45A-4A28-838A-DBBECF2173C8}"/>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07D0DEF6-62A1-46D5-B558-FEEE94DC18F0}"/>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13101968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WinServer-01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Windows Server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8" name="Text Box 3">
            <a:extLst>
              <a:ext uri="{FF2B5EF4-FFF2-40B4-BE49-F238E27FC236}">
                <a16:creationId xmlns:a16="http://schemas.microsoft.com/office/drawing/2014/main" id="{6BF751A1-0AD9-4D80-84D9-EF5691D865E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081236A8-6AD7-4D4D-B0D4-30817D29083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1" name="Text Box 3">
            <a:extLst>
              <a:ext uri="{FF2B5EF4-FFF2-40B4-BE49-F238E27FC236}">
                <a16:creationId xmlns:a16="http://schemas.microsoft.com/office/drawing/2014/main" id="{198A2913-D312-427C-8512-F099AE68EB9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DB9299E-F3D4-40A2-A052-A1C76EF345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40838B44-2EA0-4B5D-9C00-5C8E955348D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4" name="Text Box 3">
            <a:extLst>
              <a:ext uri="{FF2B5EF4-FFF2-40B4-BE49-F238E27FC236}">
                <a16:creationId xmlns:a16="http://schemas.microsoft.com/office/drawing/2014/main" id="{12986DF9-FBF9-4DF3-9597-007209F6C02D}"/>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325055E8-E858-40B6-8074-45DD4DBAA97A}"/>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22086006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 or Lab-Az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hasCustomPrompt="1"/>
          </p:nvPr>
        </p:nvSpPr>
        <p:spPr>
          <a:xfrm>
            <a:off x="438912" y="2587752"/>
            <a:ext cx="5541264" cy="1828800"/>
          </a:xfrm>
        </p:spPr>
        <p:txBody>
          <a:bodyPr bIns="182880" anchor="b"/>
          <a:lstStyle>
            <a:lvl1pPr algn="l">
              <a:defRPr sz="4800"/>
            </a:lvl1pPr>
          </a:lstStyle>
          <a:p>
            <a:r>
              <a:rPr lang="en-US" dirty="0"/>
              <a:t>Azure demo or lab title</a:t>
            </a:r>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58D54442-7DBE-4A95-B28B-39529FBF28FA}"/>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D9670E92-63D0-4B20-BC8E-7273EB4C350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9" name="Rectangle 8">
            <a:extLst>
              <a:ext uri="{FF2B5EF4-FFF2-40B4-BE49-F238E27FC236}">
                <a16:creationId xmlns:a16="http://schemas.microsoft.com/office/drawing/2014/main" id="{E647F024-1E26-49D0-A2E5-9F550FDD1E2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D2103CE6-712D-49E9-AACB-AF205F846C7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2" name="Rectangle 11">
            <a:extLst>
              <a:ext uri="{FF2B5EF4-FFF2-40B4-BE49-F238E27FC236}">
                <a16:creationId xmlns:a16="http://schemas.microsoft.com/office/drawing/2014/main" id="{135F7110-66A7-4036-AA57-0246F2BAE134}"/>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7429038F-0EFA-45C6-8FF2-2F1891A61C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1" name="Rectangle 10">
            <a:extLst>
              <a:ext uri="{FF2B5EF4-FFF2-40B4-BE49-F238E27FC236}">
                <a16:creationId xmlns:a16="http://schemas.microsoft.com/office/drawing/2014/main" id="{2D83DA14-FEF2-4675-B790-C2F5C807BF0C}"/>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398458F7-A491-480C-8B02-59BBB94E570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103375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emo or Lab-Az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B8582C88-31EB-4DD0-BDC3-43522EF0846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01DC6359-E7A3-4726-B1B1-41114096397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9" name="Rectangle 8">
            <a:extLst>
              <a:ext uri="{FF2B5EF4-FFF2-40B4-BE49-F238E27FC236}">
                <a16:creationId xmlns:a16="http://schemas.microsoft.com/office/drawing/2014/main" id="{EA1E6980-76F5-4073-93D9-8E745B5F92E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FB92FFF5-FE5E-4B80-8352-F7805E195AB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2" name="Rectangle 11">
            <a:extLst>
              <a:ext uri="{FF2B5EF4-FFF2-40B4-BE49-F238E27FC236}">
                <a16:creationId xmlns:a16="http://schemas.microsoft.com/office/drawing/2014/main" id="{024CB5C4-9E89-4AD8-BE0D-3286AA8B989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9B64D032-91EF-4E47-8D12-7331EA8CCA5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1" name="Rectangle 10">
            <a:extLst>
              <a:ext uri="{FF2B5EF4-FFF2-40B4-BE49-F238E27FC236}">
                <a16:creationId xmlns:a16="http://schemas.microsoft.com/office/drawing/2014/main" id="{C2E3A58C-0FAE-4F24-9AB0-5DF6B35394BD}"/>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7CBF199F-501E-43CA-8F81-3E741192F4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42022625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or Lab-Windows Ser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9FBA8485-8630-4D49-98D3-F9656DC9FAE3}"/>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F022BC01-06A1-497E-84CC-83D1018581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9" name="Rectangle 8">
            <a:extLst>
              <a:ext uri="{FF2B5EF4-FFF2-40B4-BE49-F238E27FC236}">
                <a16:creationId xmlns:a16="http://schemas.microsoft.com/office/drawing/2014/main" id="{00519AF0-FB99-4915-A8B1-63B2646B0C27}"/>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7D42FF6A-B330-40A5-83FC-5F6483762B09}"/>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2" name="Rectangle 11">
            <a:extLst>
              <a:ext uri="{FF2B5EF4-FFF2-40B4-BE49-F238E27FC236}">
                <a16:creationId xmlns:a16="http://schemas.microsoft.com/office/drawing/2014/main" id="{C81FE774-7C41-4E55-8102-696B1B313515}"/>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C12641E5-4326-412C-BA17-E7DDF930119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1" name="Rectangle 10">
            <a:extLst>
              <a:ext uri="{FF2B5EF4-FFF2-40B4-BE49-F238E27FC236}">
                <a16:creationId xmlns:a16="http://schemas.microsoft.com/office/drawing/2014/main" id="{C13AD4A0-3D59-430B-A8DA-183912EA0D70}"/>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544A4C1E-66E3-454A-AF03-19C4304C4136}"/>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Tree>
    <p:extLst>
      <p:ext uri="{BB962C8B-B14F-4D97-AF65-F5344CB8AC3E}">
        <p14:creationId xmlns:p14="http://schemas.microsoft.com/office/powerpoint/2010/main" val="2899046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or Lab-Windows Ser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13C211B0-A483-4A03-B703-2DA6302F2737}"/>
              </a:ext>
            </a:extLst>
          </p:cNvPr>
          <p:cNvGrpSpPr/>
          <p:nvPr/>
        </p:nvGrpSpPr>
        <p:grpSpPr>
          <a:xfrm>
            <a:off x="6202018" y="0"/>
            <a:ext cx="6234457" cy="6994525"/>
            <a:chOff x="6202018" y="0"/>
            <a:chExt cx="6234457" cy="6994525"/>
          </a:xfrm>
        </p:grpSpPr>
        <p:sp>
          <p:nvSpPr>
            <p:cNvPr id="8" name="Rectangle 7">
              <a:extLst>
                <a:ext uri="{FF2B5EF4-FFF2-40B4-BE49-F238E27FC236}">
                  <a16:creationId xmlns:a16="http://schemas.microsoft.com/office/drawing/2014/main" id="{54BCE02B-2C42-4420-903C-4103F95E16FC}"/>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BD0BC71A-71F9-4B8C-9964-C8D264EB35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1" name="Group 10">
            <a:extLst>
              <a:ext uri="{FF2B5EF4-FFF2-40B4-BE49-F238E27FC236}">
                <a16:creationId xmlns:a16="http://schemas.microsoft.com/office/drawing/2014/main" id="{8061D971-6CA1-4D17-9138-3D7DEEBCD7C8}"/>
              </a:ext>
            </a:extLst>
          </p:cNvPr>
          <p:cNvGrpSpPr/>
          <p:nvPr/>
        </p:nvGrpSpPr>
        <p:grpSpPr>
          <a:xfrm>
            <a:off x="6202018" y="0"/>
            <a:ext cx="6234457" cy="6994525"/>
            <a:chOff x="6202018" y="0"/>
            <a:chExt cx="6234457" cy="6994525"/>
          </a:xfrm>
        </p:grpSpPr>
        <p:sp>
          <p:nvSpPr>
            <p:cNvPr id="12" name="Rectangle 11">
              <a:extLst>
                <a:ext uri="{FF2B5EF4-FFF2-40B4-BE49-F238E27FC236}">
                  <a16:creationId xmlns:a16="http://schemas.microsoft.com/office/drawing/2014/main" id="{C8BA1316-343B-4204-8706-A8315F7FEF0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34DB460-86EA-4979-A3E0-0DEF5E8521E3}"/>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5" name="Group 14">
            <a:extLst>
              <a:ext uri="{FF2B5EF4-FFF2-40B4-BE49-F238E27FC236}">
                <a16:creationId xmlns:a16="http://schemas.microsoft.com/office/drawing/2014/main" id="{1B920F20-182F-4749-8F40-CBF7A3B83474}"/>
              </a:ext>
            </a:extLst>
          </p:cNvPr>
          <p:cNvGrpSpPr/>
          <p:nvPr/>
        </p:nvGrpSpPr>
        <p:grpSpPr>
          <a:xfrm>
            <a:off x="6202018" y="0"/>
            <a:ext cx="6234457" cy="6994525"/>
            <a:chOff x="6202018" y="0"/>
            <a:chExt cx="6234457" cy="6994525"/>
          </a:xfrm>
        </p:grpSpPr>
        <p:sp>
          <p:nvSpPr>
            <p:cNvPr id="16" name="Rectangle 15">
              <a:extLst>
                <a:ext uri="{FF2B5EF4-FFF2-40B4-BE49-F238E27FC236}">
                  <a16:creationId xmlns:a16="http://schemas.microsoft.com/office/drawing/2014/main" id="{BF2E8C0E-235F-42E5-866B-BC025C578E6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4570B530-E9F0-460B-8F1D-26C01F29C606}"/>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4" name="Group 13">
            <a:extLst>
              <a:ext uri="{FF2B5EF4-FFF2-40B4-BE49-F238E27FC236}">
                <a16:creationId xmlns:a16="http://schemas.microsoft.com/office/drawing/2014/main" id="{536027CB-97C3-4FE3-BC15-618A08228C66}"/>
              </a:ext>
            </a:extLst>
          </p:cNvPr>
          <p:cNvGrpSpPr/>
          <p:nvPr userDrawn="1"/>
        </p:nvGrpSpPr>
        <p:grpSpPr>
          <a:xfrm>
            <a:off x="6202018" y="0"/>
            <a:ext cx="6234457" cy="6994525"/>
            <a:chOff x="6202018" y="0"/>
            <a:chExt cx="6234457" cy="6994525"/>
          </a:xfrm>
        </p:grpSpPr>
        <p:sp>
          <p:nvSpPr>
            <p:cNvPr id="18" name="Rectangle 17">
              <a:extLst>
                <a:ext uri="{FF2B5EF4-FFF2-40B4-BE49-F238E27FC236}">
                  <a16:creationId xmlns:a16="http://schemas.microsoft.com/office/drawing/2014/main" id="{B11134C5-1C18-4DDF-8590-FAEA86BAB86F}"/>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949A76D2-DDF3-415E-9D28-9A58023C7CE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spTree>
    <p:extLst>
      <p:ext uri="{BB962C8B-B14F-4D97-AF65-F5344CB8AC3E}">
        <p14:creationId xmlns:p14="http://schemas.microsoft.com/office/powerpoint/2010/main" val="42256963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ist, or graph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892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66709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411480"/>
          </a:xfrm>
          <a:prstGeom prst="rect">
            <a:avLst/>
          </a:prstGeom>
        </p:spPr>
        <p:txBody>
          <a:bodyPr vert="horz" wrap="square" lIns="0" tIns="0" rIns="91440" bIns="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1E1A284-F990-4B6A-8C18-5FCE596120E1}"/>
              </a:ext>
            </a:extLst>
          </p:cNvPr>
          <p:cNvSpPr>
            <a:spLocks noGrp="1"/>
          </p:cNvSpPr>
          <p:nvPr>
            <p:ph type="body" idx="1"/>
          </p:nvPr>
        </p:nvSpPr>
        <p:spPr>
          <a:xfrm>
            <a:off x="465138" y="1463040"/>
            <a:ext cx="11115675" cy="4717143"/>
          </a:xfrm>
          <a:prstGeom prst="rect">
            <a:avLst/>
          </a:prstGeom>
        </p:spPr>
        <p:txBody>
          <a:bodyPr vert="horz" lIns="0" tIns="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714435"/>
      </p:ext>
    </p:extLst>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 id="2147484792" r:id="rId12"/>
    <p:sldLayoutId id="2147484793" r:id="rId13"/>
    <p:sldLayoutId id="2147484794" r:id="rId14"/>
    <p:sldLayoutId id="2147484795" r:id="rId15"/>
    <p:sldLayoutId id="2147484796" r:id="rId16"/>
    <p:sldLayoutId id="2147484798" r:id="rId17"/>
    <p:sldLayoutId id="2147484800" r:id="rId18"/>
    <p:sldLayoutId id="2147484801" r:id="rId1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3" pos="1349" userDrawn="1">
          <p15:clr>
            <a:srgbClr val="C35EA4"/>
          </p15:clr>
        </p15:guide>
        <p15:guide id="104" pos="1528" userDrawn="1">
          <p15:clr>
            <a:srgbClr val="C35EA4"/>
          </p15:clr>
        </p15:guide>
        <p15:guide id="105" pos="2621" userDrawn="1">
          <p15:clr>
            <a:srgbClr val="C35EA4"/>
          </p15:clr>
        </p15:guide>
        <p15:guide id="106" pos="2765" userDrawn="1">
          <p15:clr>
            <a:srgbClr val="C35EA4"/>
          </p15:clr>
        </p15:guide>
        <p15:guide id="107" pos="3854" userDrawn="1">
          <p15:clr>
            <a:srgbClr val="C35EA4"/>
          </p15:clr>
        </p15:guide>
        <p15:guide id="108" pos="4003" userDrawn="1">
          <p15:clr>
            <a:srgbClr val="C35EA4"/>
          </p15:clr>
        </p15:guide>
        <p15:guide id="109" pos="5083" userDrawn="1">
          <p15:clr>
            <a:srgbClr val="C35EA4"/>
          </p15:clr>
        </p15:guide>
        <p15:guide id="110" pos="5230" userDrawn="1">
          <p15:clr>
            <a:srgbClr val="C35EA4"/>
          </p15:clr>
        </p15:guide>
        <p15:guide id="111" pos="6323" userDrawn="1">
          <p15:clr>
            <a:srgbClr val="C35EA4"/>
          </p15:clr>
        </p15:guide>
        <p15:guide id="112" pos="6469" userDrawn="1">
          <p15:clr>
            <a:srgbClr val="C35EA4"/>
          </p15:clr>
        </p15:guide>
        <p15:guide id="113" pos="269" userDrawn="1">
          <p15:clr>
            <a:srgbClr val="F26B43"/>
          </p15:clr>
        </p15:guide>
        <p15:guide id="114" pos="7565" userDrawn="1">
          <p15:clr>
            <a:srgbClr val="F26B43"/>
          </p15:clr>
        </p15:guide>
        <p15:guide id="115" orient="horz" pos="751" userDrawn="1">
          <p15:clr>
            <a:srgbClr val="5ACBF0"/>
          </p15:clr>
        </p15:guide>
        <p15:guide id="116" orient="horz" pos="1387" userDrawn="1">
          <p15:clr>
            <a:srgbClr val="5ACBF0"/>
          </p15:clr>
        </p15:guide>
        <p15:guide id="117" orient="horz" pos="605" userDrawn="1">
          <p15:clr>
            <a:srgbClr val="5ACBF0"/>
          </p15:clr>
        </p15:guide>
        <p15:guide id="118" orient="horz" pos="1514" userDrawn="1">
          <p15:clr>
            <a:srgbClr val="5ACBF0"/>
          </p15:clr>
        </p15:guide>
        <p15:guide id="119" orient="horz" pos="2130" userDrawn="1">
          <p15:clr>
            <a:srgbClr val="5ACBF0"/>
          </p15:clr>
        </p15:guide>
        <p15:guide id="120" orient="horz" pos="2299" userDrawn="1">
          <p15:clr>
            <a:srgbClr val="5ACBF0"/>
          </p15:clr>
        </p15:guide>
        <p15:guide id="121" orient="horz" pos="283" userDrawn="1">
          <p15:clr>
            <a:srgbClr val="F26B43"/>
          </p15:clr>
        </p15:guide>
        <p15:guide id="122" orient="horz" pos="4123" userDrawn="1">
          <p15:clr>
            <a:srgbClr val="F26B43"/>
          </p15:clr>
        </p15:guide>
        <p15:guide id="123" orient="horz" pos="2891" userDrawn="1">
          <p15:clr>
            <a:srgbClr val="5ACBF0"/>
          </p15:clr>
        </p15:guide>
        <p15:guide id="124" orient="horz" pos="3019" userDrawn="1">
          <p15:clr>
            <a:srgbClr val="5ACBF0"/>
          </p15:clr>
        </p15:guide>
        <p15:guide id="125" orient="horz" pos="3643" userDrawn="1">
          <p15:clr>
            <a:srgbClr val="5ACBF0"/>
          </p15:clr>
        </p15:guide>
        <p15:guide id="126"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95F7103-987D-0F45-8434-83B76752FD60}"/>
              </a:ext>
            </a:extLst>
          </p:cNvPr>
          <p:cNvSpPr>
            <a:spLocks noGrp="1"/>
          </p:cNvSpPr>
          <p:nvPr>
            <p:ph type="title"/>
          </p:nvPr>
        </p:nvSpPr>
        <p:spPr/>
        <p:txBody>
          <a:bodyPr/>
          <a:lstStyle/>
          <a:p>
            <a:r>
              <a:rPr lang="en-US" dirty="0"/>
              <a:t>WS-011 Windows Server 2019 Administration</a:t>
            </a:r>
          </a:p>
        </p:txBody>
      </p:sp>
    </p:spTree>
    <p:extLst>
      <p:ext uri="{BB962C8B-B14F-4D97-AF65-F5344CB8AC3E}">
        <p14:creationId xmlns:p14="http://schemas.microsoft.com/office/powerpoint/2010/main" val="245928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1: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3256034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DE417-25FF-47EE-BE02-3C7DB0F65F5C}"/>
              </a:ext>
            </a:extLst>
          </p:cNvPr>
          <p:cNvSpPr>
            <a:spLocks noGrp="1"/>
          </p:cNvSpPr>
          <p:nvPr>
            <p:ph type="title"/>
          </p:nvPr>
        </p:nvSpPr>
        <p:spPr/>
        <p:txBody>
          <a:bodyPr/>
          <a:lstStyle/>
          <a:p>
            <a:r>
              <a:rPr lang="en-CA" dirty="0"/>
              <a:t>Lesson 2: Storage Migration Service</a:t>
            </a:r>
          </a:p>
        </p:txBody>
      </p:sp>
    </p:spTree>
    <p:extLst>
      <p:ext uri="{BB962C8B-B14F-4D97-AF65-F5344CB8AC3E}">
        <p14:creationId xmlns:p14="http://schemas.microsoft.com/office/powerpoint/2010/main" val="20628417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8F75FD-0964-466E-ABB8-9C01E3E8D6C2}"/>
              </a:ext>
            </a:extLst>
          </p:cNvPr>
          <p:cNvSpPr>
            <a:spLocks noGrp="1"/>
          </p:cNvSpPr>
          <p:nvPr>
            <p:ph type="title"/>
          </p:nvPr>
        </p:nvSpPr>
        <p:spPr/>
        <p:txBody>
          <a:bodyPr/>
          <a:lstStyle/>
          <a:p>
            <a:r>
              <a:rPr lang="en-CA" dirty="0"/>
              <a:t>Lesson 2: Overview</a:t>
            </a:r>
          </a:p>
        </p:txBody>
      </p:sp>
      <p:sp>
        <p:nvSpPr>
          <p:cNvPr id="4" name="Content Placeholder 3">
            <a:extLst>
              <a:ext uri="{FF2B5EF4-FFF2-40B4-BE49-F238E27FC236}">
                <a16:creationId xmlns:a16="http://schemas.microsoft.com/office/drawing/2014/main" id="{383FE5F6-C899-4F9B-89A1-65F5752EDC20}"/>
              </a:ext>
            </a:extLst>
          </p:cNvPr>
          <p:cNvSpPr>
            <a:spLocks noGrp="1"/>
          </p:cNvSpPr>
          <p:nvPr>
            <p:ph sz="quarter" idx="10"/>
          </p:nvPr>
        </p:nvSpPr>
        <p:spPr/>
        <p:txBody>
          <a:bodyPr/>
          <a:lstStyle/>
          <a:p>
            <a:r>
              <a:rPr lang="en-US" dirty="0"/>
              <a:t>This lesson describes the Storage Migration Service.</a:t>
            </a:r>
          </a:p>
          <a:p>
            <a:r>
              <a:rPr lang="en-US" dirty="0"/>
              <a:t>Topics:</a:t>
            </a:r>
          </a:p>
          <a:p>
            <a:pPr lvl="1"/>
            <a:r>
              <a:rPr lang="en-CA" dirty="0"/>
              <a:t>Storage Migration Service overview and usage scenarios</a:t>
            </a:r>
          </a:p>
          <a:p>
            <a:pPr lvl="1"/>
            <a:r>
              <a:rPr lang="en-CA" dirty="0"/>
              <a:t>Storage migration requirements</a:t>
            </a:r>
          </a:p>
          <a:p>
            <a:pPr lvl="1"/>
            <a:r>
              <a:rPr lang="en-CA" dirty="0"/>
              <a:t>Migrate a server with storage migration</a:t>
            </a:r>
          </a:p>
          <a:p>
            <a:pPr lvl="1"/>
            <a:r>
              <a:rPr lang="en-CA" dirty="0"/>
              <a:t>Storage migration considerations</a:t>
            </a:r>
          </a:p>
        </p:txBody>
      </p:sp>
    </p:spTree>
    <p:extLst>
      <p:ext uri="{BB962C8B-B14F-4D97-AF65-F5344CB8AC3E}">
        <p14:creationId xmlns:p14="http://schemas.microsoft.com/office/powerpoint/2010/main" val="8119849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5090-A65A-46AE-BD5F-253DBD319D59}"/>
              </a:ext>
            </a:extLst>
          </p:cNvPr>
          <p:cNvSpPr>
            <a:spLocks noGrp="1"/>
          </p:cNvSpPr>
          <p:nvPr>
            <p:ph type="title"/>
          </p:nvPr>
        </p:nvSpPr>
        <p:spPr/>
        <p:txBody>
          <a:bodyPr/>
          <a:lstStyle/>
          <a:p>
            <a:r>
              <a:rPr lang="en-CA" dirty="0"/>
              <a:t>Storage Migration Service overview and usage scenarios</a:t>
            </a:r>
          </a:p>
        </p:txBody>
      </p:sp>
      <p:sp>
        <p:nvSpPr>
          <p:cNvPr id="3" name="Content Placeholder 2">
            <a:extLst>
              <a:ext uri="{FF2B5EF4-FFF2-40B4-BE49-F238E27FC236}">
                <a16:creationId xmlns:a16="http://schemas.microsoft.com/office/drawing/2014/main" id="{E07AF0AE-00A6-4F34-9AF5-D6AA71471DF9}"/>
              </a:ext>
            </a:extLst>
          </p:cNvPr>
          <p:cNvSpPr>
            <a:spLocks noGrp="1"/>
          </p:cNvSpPr>
          <p:nvPr>
            <p:ph sz="quarter" idx="10"/>
          </p:nvPr>
        </p:nvSpPr>
        <p:spPr/>
        <p:txBody>
          <a:bodyPr/>
          <a:lstStyle/>
          <a:p>
            <a:r>
              <a:rPr lang="en-CA" dirty="0"/>
              <a:t>Storage Migration Service is used to migrate an existing file server to a new file server</a:t>
            </a:r>
          </a:p>
          <a:p>
            <a:r>
              <a:rPr lang="en-CA" dirty="0"/>
              <a:t>Target file servers can be on-premises or a virtual machine in Azure</a:t>
            </a:r>
          </a:p>
          <a:p>
            <a:r>
              <a:rPr lang="en-CA" dirty="0"/>
              <a:t>Source server identities can be migrated to avoid updating clients</a:t>
            </a:r>
          </a:p>
          <a:p>
            <a:r>
              <a:rPr lang="en-CA" dirty="0"/>
              <a:t>Local user accounts can be migrated.</a:t>
            </a:r>
          </a:p>
          <a:p>
            <a:r>
              <a:rPr lang="en-CA" dirty="0"/>
              <a:t>The migration process is:</a:t>
            </a:r>
          </a:p>
          <a:p>
            <a:pPr marL="457200" indent="-457200">
              <a:buFont typeface="+mj-lt"/>
              <a:buAutoNum type="arabicPeriod"/>
            </a:pPr>
            <a:r>
              <a:rPr lang="en-CA" dirty="0"/>
              <a:t>Inventory source servers</a:t>
            </a:r>
          </a:p>
          <a:p>
            <a:pPr marL="457200" indent="-457200">
              <a:buFont typeface="+mj-lt"/>
              <a:buAutoNum type="arabicPeriod"/>
            </a:pPr>
            <a:r>
              <a:rPr lang="en-CA" dirty="0"/>
              <a:t>Transfer data</a:t>
            </a:r>
          </a:p>
          <a:p>
            <a:pPr marL="457200" indent="-457200">
              <a:buFont typeface="+mj-lt"/>
              <a:buAutoNum type="arabicPeriod"/>
            </a:pPr>
            <a:r>
              <a:rPr lang="en-CA" dirty="0"/>
              <a:t>Cutover identities</a:t>
            </a:r>
          </a:p>
          <a:p>
            <a:r>
              <a:rPr lang="en-CA" dirty="0"/>
              <a:t>Data is retained on source servers to ensure that no data is lost</a:t>
            </a:r>
          </a:p>
        </p:txBody>
      </p:sp>
    </p:spTree>
    <p:extLst>
      <p:ext uri="{BB962C8B-B14F-4D97-AF65-F5344CB8AC3E}">
        <p14:creationId xmlns:p14="http://schemas.microsoft.com/office/powerpoint/2010/main" val="21521156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20BC-EDE8-4707-B3A4-29D7F3944F47}"/>
              </a:ext>
            </a:extLst>
          </p:cNvPr>
          <p:cNvSpPr>
            <a:spLocks noGrp="1"/>
          </p:cNvSpPr>
          <p:nvPr>
            <p:ph type="title"/>
          </p:nvPr>
        </p:nvSpPr>
        <p:spPr/>
        <p:txBody>
          <a:bodyPr/>
          <a:lstStyle/>
          <a:p>
            <a:r>
              <a:rPr lang="en-CA" dirty="0"/>
              <a:t>Storage migration requirements</a:t>
            </a:r>
          </a:p>
        </p:txBody>
      </p:sp>
      <p:sp>
        <p:nvSpPr>
          <p:cNvPr id="3" name="Content Placeholder 2">
            <a:extLst>
              <a:ext uri="{FF2B5EF4-FFF2-40B4-BE49-F238E27FC236}">
                <a16:creationId xmlns:a16="http://schemas.microsoft.com/office/drawing/2014/main" id="{3CC2EBE9-BF5A-4192-9839-2046C889118D}"/>
              </a:ext>
            </a:extLst>
          </p:cNvPr>
          <p:cNvSpPr>
            <a:spLocks noGrp="1"/>
          </p:cNvSpPr>
          <p:nvPr>
            <p:ph sz="quarter" idx="10"/>
          </p:nvPr>
        </p:nvSpPr>
        <p:spPr/>
        <p:txBody>
          <a:bodyPr/>
          <a:lstStyle/>
          <a:p>
            <a:r>
              <a:rPr lang="en-CA" dirty="0"/>
              <a:t>Windows Admin Center is the tool used to create and manage migration jobs</a:t>
            </a:r>
          </a:p>
          <a:p>
            <a:r>
              <a:rPr lang="en-CA" dirty="0"/>
              <a:t>To create an orchestrator server install the Storage Migration Service feature</a:t>
            </a:r>
          </a:p>
          <a:p>
            <a:r>
              <a:rPr lang="en-CA" dirty="0"/>
              <a:t>Supported sources are:</a:t>
            </a:r>
          </a:p>
          <a:p>
            <a:pPr lvl="1"/>
            <a:r>
              <a:rPr lang="en-CA" dirty="0"/>
              <a:t>Windows Server 2003 or newer</a:t>
            </a:r>
          </a:p>
          <a:p>
            <a:pPr lvl="1"/>
            <a:r>
              <a:rPr lang="en-CA" dirty="0"/>
              <a:t>Linux servers configured with Samba</a:t>
            </a:r>
          </a:p>
          <a:p>
            <a:r>
              <a:rPr lang="en-CA" dirty="0"/>
              <a:t>Required firewall rules on source and destination servers are:</a:t>
            </a:r>
          </a:p>
          <a:p>
            <a:pPr lvl="1"/>
            <a:r>
              <a:rPr lang="en-US" dirty="0"/>
              <a:t>File and Printer Sharing (SMB-In)</a:t>
            </a:r>
          </a:p>
          <a:p>
            <a:pPr lvl="1"/>
            <a:r>
              <a:rPr lang="en-US" dirty="0"/>
              <a:t>Netlogon Service (NP-In)</a:t>
            </a:r>
          </a:p>
          <a:p>
            <a:pPr lvl="1"/>
            <a:r>
              <a:rPr lang="en-US" dirty="0"/>
              <a:t>Windows Management Instrumentation (DCOM-In)</a:t>
            </a:r>
          </a:p>
          <a:p>
            <a:pPr lvl="1"/>
            <a:r>
              <a:rPr lang="en-US" dirty="0"/>
              <a:t>Windows Management Instrumentation (WMI-In)</a:t>
            </a:r>
          </a:p>
          <a:p>
            <a:r>
              <a:rPr lang="en-CA" dirty="0"/>
              <a:t>Migration accounts require administrator permission on the source, orchestrator, and destination servers</a:t>
            </a:r>
          </a:p>
        </p:txBody>
      </p:sp>
    </p:spTree>
    <p:extLst>
      <p:ext uri="{BB962C8B-B14F-4D97-AF65-F5344CB8AC3E}">
        <p14:creationId xmlns:p14="http://schemas.microsoft.com/office/powerpoint/2010/main" val="15373725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2A67-3212-4229-B65F-1CBC61D1F4FE}"/>
              </a:ext>
            </a:extLst>
          </p:cNvPr>
          <p:cNvSpPr>
            <a:spLocks noGrp="1"/>
          </p:cNvSpPr>
          <p:nvPr>
            <p:ph type="title"/>
          </p:nvPr>
        </p:nvSpPr>
        <p:spPr/>
        <p:txBody>
          <a:bodyPr/>
          <a:lstStyle/>
          <a:p>
            <a:r>
              <a:rPr lang="en-CA" dirty="0"/>
              <a:t>Migrate a server with storage migration</a:t>
            </a:r>
          </a:p>
        </p:txBody>
      </p:sp>
      <p:sp>
        <p:nvSpPr>
          <p:cNvPr id="3" name="Content Placeholder 2">
            <a:extLst>
              <a:ext uri="{FF2B5EF4-FFF2-40B4-BE49-F238E27FC236}">
                <a16:creationId xmlns:a16="http://schemas.microsoft.com/office/drawing/2014/main" id="{02D48DBC-A8F1-4474-8A00-0E8A0F745021}"/>
              </a:ext>
            </a:extLst>
          </p:cNvPr>
          <p:cNvSpPr>
            <a:spLocks noGrp="1"/>
          </p:cNvSpPr>
          <p:nvPr>
            <p:ph sz="quarter" idx="10"/>
          </p:nvPr>
        </p:nvSpPr>
        <p:spPr/>
        <p:txBody>
          <a:bodyPr/>
          <a:lstStyle/>
          <a:p>
            <a:r>
              <a:rPr lang="en-CA" dirty="0"/>
              <a:t>Inventory source servers:</a:t>
            </a:r>
          </a:p>
          <a:p>
            <a:pPr lvl="1"/>
            <a:r>
              <a:rPr lang="en-CA" dirty="0"/>
              <a:t>Scans Windows servers and Linux servers</a:t>
            </a:r>
          </a:p>
          <a:p>
            <a:pPr lvl="1"/>
            <a:r>
              <a:rPr lang="en-CA" dirty="0"/>
              <a:t>Identifies shares, server configuration, network adapter configuration, and volumes</a:t>
            </a:r>
          </a:p>
          <a:p>
            <a:r>
              <a:rPr lang="en-CA" dirty="0"/>
              <a:t>Migrate data:</a:t>
            </a:r>
          </a:p>
          <a:p>
            <a:pPr lvl="1"/>
            <a:r>
              <a:rPr lang="en-CA" dirty="0"/>
              <a:t>Can create a virtual machine in Azure automatically</a:t>
            </a:r>
          </a:p>
          <a:p>
            <a:pPr lvl="1"/>
            <a:r>
              <a:rPr lang="en-CA" dirty="0"/>
              <a:t>Maps source volumes to destination volumes</a:t>
            </a:r>
          </a:p>
          <a:p>
            <a:pPr lvl="1"/>
            <a:r>
              <a:rPr lang="en-CA" dirty="0"/>
              <a:t>Choose whether to migrate local users and groups</a:t>
            </a:r>
          </a:p>
          <a:p>
            <a:pPr lvl="1"/>
            <a:r>
              <a:rPr lang="en-CA" dirty="0"/>
              <a:t>Data transfer is incremental after the initial copy</a:t>
            </a:r>
          </a:p>
          <a:p>
            <a:r>
              <a:rPr lang="en-CA" dirty="0"/>
              <a:t>Cut over to the destination server</a:t>
            </a:r>
          </a:p>
          <a:p>
            <a:pPr lvl="1"/>
            <a:r>
              <a:rPr lang="en-CA" dirty="0"/>
              <a:t>Configures the name and IP address of the source server on the target server</a:t>
            </a:r>
          </a:p>
          <a:p>
            <a:pPr lvl="1"/>
            <a:r>
              <a:rPr lang="en-CA" dirty="0"/>
              <a:t>Renames and reconfigures the IP address of the source server</a:t>
            </a:r>
          </a:p>
        </p:txBody>
      </p:sp>
    </p:spTree>
    <p:extLst>
      <p:ext uri="{BB962C8B-B14F-4D97-AF65-F5344CB8AC3E}">
        <p14:creationId xmlns:p14="http://schemas.microsoft.com/office/powerpoint/2010/main" val="364781836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DA8A-E8E3-4298-ACBE-5CFBD2588E3F}"/>
              </a:ext>
            </a:extLst>
          </p:cNvPr>
          <p:cNvSpPr>
            <a:spLocks noGrp="1"/>
          </p:cNvSpPr>
          <p:nvPr>
            <p:ph type="title"/>
          </p:nvPr>
        </p:nvSpPr>
        <p:spPr/>
        <p:txBody>
          <a:bodyPr/>
          <a:lstStyle/>
          <a:p>
            <a:r>
              <a:rPr lang="en-CA" dirty="0"/>
              <a:t>Storage migration considerations</a:t>
            </a:r>
          </a:p>
        </p:txBody>
      </p:sp>
      <p:sp>
        <p:nvSpPr>
          <p:cNvPr id="3" name="Content Placeholder 2">
            <a:extLst>
              <a:ext uri="{FF2B5EF4-FFF2-40B4-BE49-F238E27FC236}">
                <a16:creationId xmlns:a16="http://schemas.microsoft.com/office/drawing/2014/main" id="{112D3C95-FA7D-465A-AB6C-C442D4751B00}"/>
              </a:ext>
            </a:extLst>
          </p:cNvPr>
          <p:cNvSpPr>
            <a:spLocks noGrp="1"/>
          </p:cNvSpPr>
          <p:nvPr>
            <p:ph sz="quarter" idx="10"/>
          </p:nvPr>
        </p:nvSpPr>
        <p:spPr/>
        <p:txBody>
          <a:bodyPr/>
          <a:lstStyle/>
          <a:p>
            <a:r>
              <a:rPr lang="en-CA" dirty="0"/>
              <a:t>Data migration considerations:</a:t>
            </a:r>
          </a:p>
          <a:p>
            <a:pPr lvl="1"/>
            <a:r>
              <a:rPr lang="en-CA" dirty="0"/>
              <a:t>Locked files are not migrated</a:t>
            </a:r>
          </a:p>
          <a:p>
            <a:pPr lvl="1"/>
            <a:r>
              <a:rPr lang="en-CA" dirty="0"/>
              <a:t>Domain controller identities can’t be migrated</a:t>
            </a:r>
          </a:p>
          <a:p>
            <a:pPr lvl="1"/>
            <a:r>
              <a:rPr lang="en-CA" dirty="0"/>
              <a:t>Windows system files are not copied to a PreExistingData folder</a:t>
            </a:r>
          </a:p>
          <a:p>
            <a:pPr lvl="1"/>
            <a:r>
              <a:rPr lang="en-CA" dirty="0"/>
              <a:t>Server consolidation is not supported</a:t>
            </a:r>
          </a:p>
          <a:p>
            <a:pPr lvl="1"/>
            <a:r>
              <a:rPr lang="en-CA" dirty="0"/>
              <a:t>NTFS-formatted source volumes must be migrated to NTFS-formatted target volumes</a:t>
            </a:r>
          </a:p>
          <a:p>
            <a:pPr lvl="1"/>
            <a:r>
              <a:rPr lang="en-CA" dirty="0"/>
              <a:t>Previous file versions are not migrated</a:t>
            </a:r>
          </a:p>
          <a:p>
            <a:r>
              <a:rPr lang="en-CA" dirty="0"/>
              <a:t>Migration performance considerations:</a:t>
            </a:r>
          </a:p>
          <a:p>
            <a:pPr lvl="1"/>
            <a:r>
              <a:rPr lang="en-CA" dirty="0"/>
              <a:t>The Storage Migration Service proxy in Windows Server 2019 increases performance by 50%</a:t>
            </a:r>
          </a:p>
          <a:p>
            <a:pPr lvl="1"/>
            <a:r>
              <a:rPr lang="en-CA" dirty="0"/>
              <a:t>Increase threads if there are no performance bottlenecks</a:t>
            </a:r>
          </a:p>
          <a:p>
            <a:pPr lvl="1"/>
            <a:r>
              <a:rPr lang="en-CA" dirty="0"/>
              <a:t>Use multiple jobs to perform migrations in parallel</a:t>
            </a:r>
          </a:p>
          <a:p>
            <a:pPr marL="342900" indent="-342900">
              <a:buFont typeface="Arial" panose="020B0604020202020204" pitchFamily="34" charset="0"/>
              <a:buChar char="•"/>
            </a:pPr>
            <a:endParaRPr lang="en-CA" dirty="0"/>
          </a:p>
        </p:txBody>
      </p:sp>
    </p:spTree>
    <p:extLst>
      <p:ext uri="{BB962C8B-B14F-4D97-AF65-F5344CB8AC3E}">
        <p14:creationId xmlns:p14="http://schemas.microsoft.com/office/powerpoint/2010/main" val="13491916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2: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2162885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DE417-25FF-47EE-BE02-3C7DB0F65F5C}"/>
              </a:ext>
            </a:extLst>
          </p:cNvPr>
          <p:cNvSpPr>
            <a:spLocks noGrp="1"/>
          </p:cNvSpPr>
          <p:nvPr>
            <p:ph type="title"/>
          </p:nvPr>
        </p:nvSpPr>
        <p:spPr/>
        <p:txBody>
          <a:bodyPr/>
          <a:lstStyle/>
          <a:p>
            <a:r>
              <a:rPr lang="en-CA" dirty="0"/>
              <a:t>Lesson 3: Windows Server Migration Tools</a:t>
            </a:r>
          </a:p>
        </p:txBody>
      </p:sp>
    </p:spTree>
    <p:extLst>
      <p:ext uri="{BB962C8B-B14F-4D97-AF65-F5344CB8AC3E}">
        <p14:creationId xmlns:p14="http://schemas.microsoft.com/office/powerpoint/2010/main" val="14380512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8F75FD-0964-466E-ABB8-9C01E3E8D6C2}"/>
              </a:ext>
            </a:extLst>
          </p:cNvPr>
          <p:cNvSpPr>
            <a:spLocks noGrp="1"/>
          </p:cNvSpPr>
          <p:nvPr>
            <p:ph type="title"/>
          </p:nvPr>
        </p:nvSpPr>
        <p:spPr/>
        <p:txBody>
          <a:bodyPr/>
          <a:lstStyle/>
          <a:p>
            <a:r>
              <a:rPr lang="en-CA" dirty="0"/>
              <a:t>Lesson 3: Overview</a:t>
            </a:r>
          </a:p>
        </p:txBody>
      </p:sp>
      <p:sp>
        <p:nvSpPr>
          <p:cNvPr id="4" name="Content Placeholder 3">
            <a:extLst>
              <a:ext uri="{FF2B5EF4-FFF2-40B4-BE49-F238E27FC236}">
                <a16:creationId xmlns:a16="http://schemas.microsoft.com/office/drawing/2014/main" id="{383FE5F6-C899-4F9B-89A1-65F5752EDC20}"/>
              </a:ext>
            </a:extLst>
          </p:cNvPr>
          <p:cNvSpPr>
            <a:spLocks noGrp="1"/>
          </p:cNvSpPr>
          <p:nvPr>
            <p:ph sz="quarter" idx="10"/>
          </p:nvPr>
        </p:nvSpPr>
        <p:spPr/>
        <p:txBody>
          <a:bodyPr/>
          <a:lstStyle/>
          <a:p>
            <a:r>
              <a:rPr lang="en-US" dirty="0"/>
              <a:t>This lesson describes Windows Server Migration Tools and their usage scenarios.</a:t>
            </a:r>
          </a:p>
          <a:p>
            <a:r>
              <a:rPr lang="en-US" dirty="0"/>
              <a:t>Topics: </a:t>
            </a:r>
          </a:p>
          <a:p>
            <a:pPr lvl="1"/>
            <a:r>
              <a:rPr lang="en-CA" dirty="0"/>
              <a:t>What are Windows Server Migration Tools?</a:t>
            </a:r>
          </a:p>
          <a:p>
            <a:pPr lvl="1"/>
            <a:r>
              <a:rPr lang="en-CA" dirty="0"/>
              <a:t>Install Windows Server Migration Tools</a:t>
            </a:r>
          </a:p>
          <a:p>
            <a:pPr lvl="1"/>
            <a:r>
              <a:rPr lang="en-CA" dirty="0"/>
              <a:t>Use Windows Server Migration Tools</a:t>
            </a:r>
          </a:p>
        </p:txBody>
      </p:sp>
    </p:spTree>
    <p:extLst>
      <p:ext uri="{BB962C8B-B14F-4D97-AF65-F5344CB8AC3E}">
        <p14:creationId xmlns:p14="http://schemas.microsoft.com/office/powerpoint/2010/main" val="36374414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p:txBody>
          <a:bodyPr/>
          <a:lstStyle/>
          <a:p>
            <a:r>
              <a:rPr lang="en-US" dirty="0"/>
              <a:t>Module 12: Upgrade and migration in Windows Server</a:t>
            </a:r>
          </a:p>
        </p:txBody>
      </p:sp>
    </p:spTree>
    <p:extLst>
      <p:ext uri="{BB962C8B-B14F-4D97-AF65-F5344CB8AC3E}">
        <p14:creationId xmlns:p14="http://schemas.microsoft.com/office/powerpoint/2010/main" val="25357372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DDD5-40FB-47E4-AC23-3EDE541BC14C}"/>
              </a:ext>
            </a:extLst>
          </p:cNvPr>
          <p:cNvSpPr>
            <a:spLocks noGrp="1"/>
          </p:cNvSpPr>
          <p:nvPr>
            <p:ph type="title"/>
          </p:nvPr>
        </p:nvSpPr>
        <p:spPr/>
        <p:txBody>
          <a:bodyPr/>
          <a:lstStyle/>
          <a:p>
            <a:r>
              <a:rPr lang="en-CA" dirty="0"/>
              <a:t>What are Windows Server Migration Tools?</a:t>
            </a:r>
          </a:p>
        </p:txBody>
      </p:sp>
      <p:sp>
        <p:nvSpPr>
          <p:cNvPr id="3" name="Content Placeholder 2">
            <a:extLst>
              <a:ext uri="{FF2B5EF4-FFF2-40B4-BE49-F238E27FC236}">
                <a16:creationId xmlns:a16="http://schemas.microsoft.com/office/drawing/2014/main" id="{FA23D37D-1635-42E7-9A6F-8911D2834CCE}"/>
              </a:ext>
            </a:extLst>
          </p:cNvPr>
          <p:cNvSpPr>
            <a:spLocks noGrp="1"/>
          </p:cNvSpPr>
          <p:nvPr>
            <p:ph sz="quarter" idx="10"/>
          </p:nvPr>
        </p:nvSpPr>
        <p:spPr/>
        <p:txBody>
          <a:bodyPr/>
          <a:lstStyle/>
          <a:p>
            <a:r>
              <a:rPr lang="en-US" dirty="0"/>
              <a:t>Windows Server Migration Tools are:</a:t>
            </a:r>
          </a:p>
          <a:p>
            <a:pPr lvl="1"/>
            <a:r>
              <a:rPr lang="en-US" dirty="0"/>
              <a:t>A set of Windows PowerShell cmdlets that you can use to migrate configuration information from a source server to a destination server</a:t>
            </a:r>
          </a:p>
          <a:p>
            <a:r>
              <a:rPr lang="en-CA" dirty="0"/>
              <a:t>Some roles and features that you can migrate:</a:t>
            </a:r>
          </a:p>
          <a:p>
            <a:pPr lvl="1"/>
            <a:r>
              <a:rPr lang="en-CA" dirty="0"/>
              <a:t>IP configuration</a:t>
            </a:r>
          </a:p>
          <a:p>
            <a:pPr lvl="1"/>
            <a:r>
              <a:rPr lang="en-CA" dirty="0"/>
              <a:t>Local users and groups</a:t>
            </a:r>
          </a:p>
          <a:p>
            <a:pPr lvl="1"/>
            <a:r>
              <a:rPr lang="en-CA" dirty="0"/>
              <a:t>DNS</a:t>
            </a:r>
          </a:p>
          <a:p>
            <a:pPr lvl="1"/>
            <a:r>
              <a:rPr lang="en-CA" dirty="0"/>
              <a:t>DHCP</a:t>
            </a:r>
          </a:p>
          <a:p>
            <a:pPr lvl="1"/>
            <a:r>
              <a:rPr lang="en-CA" dirty="0"/>
              <a:t>Routing and Remote Access</a:t>
            </a:r>
          </a:p>
          <a:p>
            <a:r>
              <a:rPr lang="en-CA" dirty="0"/>
              <a:t>Do not use Windows Server Migration Tools to migrate file shares</a:t>
            </a:r>
          </a:p>
          <a:p>
            <a:r>
              <a:rPr lang="en-CA" dirty="0"/>
              <a:t>Source servers must be running Windows Server 2008 or newer</a:t>
            </a:r>
          </a:p>
          <a:p>
            <a:endParaRPr lang="en-CA" dirty="0"/>
          </a:p>
        </p:txBody>
      </p:sp>
    </p:spTree>
    <p:extLst>
      <p:ext uri="{BB962C8B-B14F-4D97-AF65-F5344CB8AC3E}">
        <p14:creationId xmlns:p14="http://schemas.microsoft.com/office/powerpoint/2010/main" val="2478383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6CC2-343C-4EFC-8F68-851ABB541337}"/>
              </a:ext>
            </a:extLst>
          </p:cNvPr>
          <p:cNvSpPr>
            <a:spLocks noGrp="1"/>
          </p:cNvSpPr>
          <p:nvPr>
            <p:ph type="title"/>
          </p:nvPr>
        </p:nvSpPr>
        <p:spPr/>
        <p:txBody>
          <a:bodyPr/>
          <a:lstStyle/>
          <a:p>
            <a:r>
              <a:rPr lang="en-CA" dirty="0"/>
              <a:t>Install Windows Server Migration Tools</a:t>
            </a:r>
          </a:p>
        </p:txBody>
      </p:sp>
      <p:sp>
        <p:nvSpPr>
          <p:cNvPr id="3" name="Content Placeholder 2">
            <a:extLst>
              <a:ext uri="{FF2B5EF4-FFF2-40B4-BE49-F238E27FC236}">
                <a16:creationId xmlns:a16="http://schemas.microsoft.com/office/drawing/2014/main" id="{B0E838B2-B1D1-49BF-91C2-FB279266BF7F}"/>
              </a:ext>
            </a:extLst>
          </p:cNvPr>
          <p:cNvSpPr>
            <a:spLocks noGrp="1"/>
          </p:cNvSpPr>
          <p:nvPr>
            <p:ph sz="quarter" idx="10"/>
          </p:nvPr>
        </p:nvSpPr>
        <p:spPr/>
        <p:txBody>
          <a:bodyPr/>
          <a:lstStyle/>
          <a:p>
            <a:r>
              <a:rPr lang="en-CA" dirty="0"/>
              <a:t>Destination server:</a:t>
            </a:r>
          </a:p>
          <a:p>
            <a:pPr lvl="1"/>
            <a:r>
              <a:rPr lang="en-CA" dirty="0"/>
              <a:t>Install the Windows Server Migration Tools feature</a:t>
            </a:r>
          </a:p>
          <a:p>
            <a:r>
              <a:rPr lang="en-CA" dirty="0"/>
              <a:t>Source server:</a:t>
            </a:r>
          </a:p>
          <a:p>
            <a:pPr lvl="1"/>
            <a:r>
              <a:rPr lang="en-CA" dirty="0"/>
              <a:t>Create a deployment folder on the destination server by using SmigDeploy.exe</a:t>
            </a:r>
          </a:p>
          <a:p>
            <a:pPr lvl="1"/>
            <a:r>
              <a:rPr lang="en-CA" dirty="0"/>
              <a:t>Copy the deployment folder to the source server</a:t>
            </a:r>
          </a:p>
          <a:p>
            <a:pPr lvl="1"/>
            <a:r>
              <a:rPr lang="en-CA" dirty="0"/>
              <a:t>Run SmigDeploy.exe with no options</a:t>
            </a:r>
          </a:p>
        </p:txBody>
      </p:sp>
    </p:spTree>
    <p:extLst>
      <p:ext uri="{BB962C8B-B14F-4D97-AF65-F5344CB8AC3E}">
        <p14:creationId xmlns:p14="http://schemas.microsoft.com/office/powerpoint/2010/main" val="304658503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9297-0A75-4879-A739-C9AEEC8EF3B0}"/>
              </a:ext>
            </a:extLst>
          </p:cNvPr>
          <p:cNvSpPr>
            <a:spLocks noGrp="1"/>
          </p:cNvSpPr>
          <p:nvPr>
            <p:ph type="title"/>
          </p:nvPr>
        </p:nvSpPr>
        <p:spPr/>
        <p:txBody>
          <a:bodyPr/>
          <a:lstStyle/>
          <a:p>
            <a:r>
              <a:rPr lang="en-CA" dirty="0"/>
              <a:t>Use Windows Server Migration Tools</a:t>
            </a:r>
          </a:p>
        </p:txBody>
      </p:sp>
      <p:sp>
        <p:nvSpPr>
          <p:cNvPr id="3" name="Content Placeholder 2">
            <a:extLst>
              <a:ext uri="{FF2B5EF4-FFF2-40B4-BE49-F238E27FC236}">
                <a16:creationId xmlns:a16="http://schemas.microsoft.com/office/drawing/2014/main" id="{B3356F64-DCA5-4055-98AA-5F6B0E6FB899}"/>
              </a:ext>
            </a:extLst>
          </p:cNvPr>
          <p:cNvSpPr>
            <a:spLocks noGrp="1"/>
          </p:cNvSpPr>
          <p:nvPr>
            <p:ph sz="quarter" idx="10"/>
          </p:nvPr>
        </p:nvSpPr>
        <p:spPr/>
        <p:txBody>
          <a:bodyPr/>
          <a:lstStyle/>
          <a:p>
            <a:r>
              <a:rPr lang="en-CA" dirty="0"/>
              <a:t>To access the cmdlets, run:</a:t>
            </a:r>
          </a:p>
          <a:p>
            <a:pPr lvl="1"/>
            <a:r>
              <a:rPr lang="en-CA" dirty="0"/>
              <a:t>Add-PSSnapin Microsoft. Windows.Windows.ServerManager.Migration</a:t>
            </a:r>
          </a:p>
          <a:p>
            <a:r>
              <a:rPr lang="en-CA" dirty="0"/>
              <a:t>Source server:</a:t>
            </a:r>
          </a:p>
          <a:p>
            <a:pPr lvl="1"/>
            <a:r>
              <a:rPr lang="en-CA" dirty="0"/>
              <a:t>Use Get-SmigServerFeature to identify features that can be migrated</a:t>
            </a:r>
          </a:p>
          <a:p>
            <a:pPr lvl="1"/>
            <a:r>
              <a:rPr lang="en-CA" dirty="0"/>
              <a:t>Use Export-SmigServerFeature to save configuration information</a:t>
            </a:r>
          </a:p>
          <a:p>
            <a:r>
              <a:rPr lang="en-CA" dirty="0"/>
              <a:t>Destination server:</a:t>
            </a:r>
          </a:p>
          <a:p>
            <a:pPr lvl="1"/>
            <a:r>
              <a:rPr lang="en-CA" dirty="0"/>
              <a:t>Install the feature being migrated</a:t>
            </a:r>
          </a:p>
          <a:p>
            <a:pPr lvl="1"/>
            <a:r>
              <a:rPr lang="en-CA" dirty="0"/>
              <a:t>Use Import-SmigServerFeature to load the configuration information</a:t>
            </a:r>
          </a:p>
          <a:p>
            <a:endParaRPr lang="en-CA" dirty="0"/>
          </a:p>
        </p:txBody>
      </p:sp>
    </p:spTree>
    <p:extLst>
      <p:ext uri="{BB962C8B-B14F-4D97-AF65-F5344CB8AC3E}">
        <p14:creationId xmlns:p14="http://schemas.microsoft.com/office/powerpoint/2010/main" val="22994938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3: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180385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A46FEA3-1B91-4E4A-ACF3-646FCADC4DB9}"/>
              </a:ext>
            </a:extLst>
          </p:cNvPr>
          <p:cNvSpPr>
            <a:spLocks noGrp="1"/>
          </p:cNvSpPr>
          <p:nvPr>
            <p:ph type="ctrTitle"/>
          </p:nvPr>
        </p:nvSpPr>
        <p:spPr/>
        <p:txBody>
          <a:bodyPr/>
          <a:lstStyle/>
          <a:p>
            <a:r>
              <a:rPr lang="en-US" dirty="0"/>
              <a:t>Instructor-led labs: Migrating server workloads</a:t>
            </a:r>
          </a:p>
        </p:txBody>
      </p:sp>
      <p:sp>
        <p:nvSpPr>
          <p:cNvPr id="5" name="Subtitle 4">
            <a:extLst>
              <a:ext uri="{FF2B5EF4-FFF2-40B4-BE49-F238E27FC236}">
                <a16:creationId xmlns:a16="http://schemas.microsoft.com/office/drawing/2014/main" id="{C004DAFD-F64A-4544-B019-3F2B4D4AB2BF}"/>
              </a:ext>
            </a:extLst>
          </p:cNvPr>
          <p:cNvSpPr>
            <a:spLocks noGrp="1"/>
          </p:cNvSpPr>
          <p:nvPr>
            <p:ph type="subTitle" idx="1"/>
          </p:nvPr>
        </p:nvSpPr>
        <p:spPr/>
        <p:txBody>
          <a:bodyPr/>
          <a:lstStyle/>
          <a:p>
            <a:pPr marL="285750" indent="-285750"/>
            <a:r>
              <a:rPr lang="en-US" dirty="0"/>
              <a:t>Selecting a process to migrate server workloads</a:t>
            </a:r>
          </a:p>
          <a:p>
            <a:pPr marL="285750" indent="-285750"/>
            <a:r>
              <a:rPr lang="en-US" dirty="0"/>
              <a:t>Planning how to migrate files by using Storage Migration Service</a:t>
            </a:r>
          </a:p>
        </p:txBody>
      </p:sp>
    </p:spTree>
    <p:extLst>
      <p:ext uri="{BB962C8B-B14F-4D97-AF65-F5344CB8AC3E}">
        <p14:creationId xmlns:p14="http://schemas.microsoft.com/office/powerpoint/2010/main" val="321095785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 Migrating server workloads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Exercise 1: Selecting a process to migrate server workloads</a:t>
            </a:r>
          </a:p>
          <a:p>
            <a:pPr lvl="1"/>
            <a:r>
              <a:rPr lang="en-US" dirty="0"/>
              <a:t>Exercise 2: Planning how to migrate files by using Storage Migration Service</a:t>
            </a:r>
          </a:p>
          <a:p>
            <a:r>
              <a:rPr lang="en-US" dirty="0"/>
              <a:t>Sign-in information for the exercise(s):</a:t>
            </a:r>
          </a:p>
          <a:p>
            <a:pPr lvl="1"/>
            <a:r>
              <a:rPr lang="en-US" dirty="0"/>
              <a:t>None for this lab</a:t>
            </a:r>
            <a:endParaRPr lang="en-US" b="1" dirty="0"/>
          </a:p>
          <a:p>
            <a:endParaRPr lang="en-US" dirty="0"/>
          </a:p>
        </p:txBody>
      </p:sp>
    </p:spTree>
    <p:extLst>
      <p:ext uri="{BB962C8B-B14F-4D97-AF65-F5344CB8AC3E}">
        <p14:creationId xmlns:p14="http://schemas.microsoft.com/office/powerpoint/2010/main" val="2965721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 scenario</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Contoso Ltd. is an engineering, manufacturing, and distribution company. The organization is based in London, England, with major offices located in Toronto, Canada and Sydney, Australia.</a:t>
            </a:r>
          </a:p>
          <a:p>
            <a:r>
              <a:rPr lang="en-US" dirty="0"/>
              <a:t>Since Contoso Ltd. has been in business for many years, the existing servers include many versions of Windows Server. You are planning how to migrate those services to servers running Windows Server 2019.</a:t>
            </a:r>
          </a:p>
        </p:txBody>
      </p:sp>
    </p:spTree>
    <p:extLst>
      <p:ext uri="{BB962C8B-B14F-4D97-AF65-F5344CB8AC3E}">
        <p14:creationId xmlns:p14="http://schemas.microsoft.com/office/powerpoint/2010/main" val="179865331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0ACA-B3E3-431B-A8FB-F98534216D08}"/>
              </a:ext>
            </a:extLst>
          </p:cNvPr>
          <p:cNvSpPr>
            <a:spLocks noGrp="1"/>
          </p:cNvSpPr>
          <p:nvPr>
            <p:ph type="title"/>
          </p:nvPr>
        </p:nvSpPr>
        <p:spPr/>
        <p:txBody>
          <a:bodyPr/>
          <a:lstStyle/>
          <a:p>
            <a:r>
              <a:rPr lang="en-US" dirty="0"/>
              <a:t>Module-review (1 of 4)</a:t>
            </a:r>
          </a:p>
        </p:txBody>
      </p:sp>
      <p:sp>
        <p:nvSpPr>
          <p:cNvPr id="3" name="Content Placeholder 2">
            <a:extLst>
              <a:ext uri="{FF2B5EF4-FFF2-40B4-BE49-F238E27FC236}">
                <a16:creationId xmlns:a16="http://schemas.microsoft.com/office/drawing/2014/main" id="{79889790-2C1D-4D44-999E-78F5095CCB54}"/>
              </a:ext>
            </a:extLst>
          </p:cNvPr>
          <p:cNvSpPr>
            <a:spLocks noGrp="1"/>
          </p:cNvSpPr>
          <p:nvPr>
            <p:ph sz="quarter" idx="10"/>
          </p:nvPr>
        </p:nvSpPr>
        <p:spPr/>
        <p:txBody>
          <a:bodyPr/>
          <a:lstStyle/>
          <a:p>
            <a:pPr marL="457200" indent="-457200">
              <a:buAutoNum type="arabicPeriod"/>
            </a:pPr>
            <a:r>
              <a:rPr lang="en-US" dirty="0"/>
              <a:t>Which of the following are true about migrating to a new AD DS forest? Choose two.</a:t>
            </a:r>
          </a:p>
          <a:p>
            <a:pPr marL="747713" lvl="1" indent="-457200">
              <a:buFont typeface="+mj-lt"/>
              <a:buAutoNum type="alphaLcParenR"/>
            </a:pPr>
            <a:r>
              <a:rPr lang="en-US" dirty="0"/>
              <a:t>Migrating to a new AD DS forest is simpler than upgrading an existing AD DS forest. </a:t>
            </a:r>
          </a:p>
          <a:p>
            <a:pPr marL="747713" lvl="1" indent="-457200">
              <a:buFont typeface="+mj-lt"/>
              <a:buAutoNum type="alphaLcParenR"/>
            </a:pPr>
            <a:r>
              <a:rPr lang="en-US" dirty="0"/>
              <a:t>You need to use the same domains and OU structure in the new forest. </a:t>
            </a:r>
          </a:p>
          <a:p>
            <a:pPr marL="747713" lvl="1" indent="-457200">
              <a:buFont typeface="+mj-lt"/>
              <a:buAutoNum type="alphaLcParenR"/>
            </a:pPr>
            <a:r>
              <a:rPr lang="en-US" dirty="0"/>
              <a:t>You need to use new domain names. </a:t>
            </a:r>
          </a:p>
          <a:p>
            <a:pPr marL="747713" lvl="1" indent="-457200">
              <a:buFont typeface="+mj-lt"/>
              <a:buAutoNum type="alphaLcParenR"/>
            </a:pPr>
            <a:r>
              <a:rPr lang="en-US" dirty="0"/>
              <a:t>All objects must be migrated from the source to the destination. </a:t>
            </a:r>
          </a:p>
          <a:p>
            <a:pPr marL="747713" lvl="1" indent="-457200">
              <a:buFont typeface="+mj-lt"/>
              <a:buAutoNum type="alphaLcParenR"/>
            </a:pPr>
            <a:r>
              <a:rPr lang="en-US" dirty="0"/>
              <a:t>During a phased migration, you can maintain access to resources in the source and destination AD DS forests.</a:t>
            </a:r>
          </a:p>
          <a:p>
            <a:pPr marL="457200" indent="-457200">
              <a:buFont typeface="+mj-lt"/>
              <a:buAutoNum type="arabicPeriod"/>
            </a:pPr>
            <a:r>
              <a:rPr lang="en-US" dirty="0"/>
              <a:t>Which software is used to synchronize user passwords from a source domain to a target domain?</a:t>
            </a:r>
          </a:p>
          <a:p>
            <a:pPr marL="747713" lvl="1" indent="-457200">
              <a:buFont typeface="+mj-lt"/>
              <a:buAutoNum type="alphaLcParenR"/>
            </a:pPr>
            <a:r>
              <a:rPr lang="en-US" dirty="0"/>
              <a:t>ADMT </a:t>
            </a:r>
          </a:p>
          <a:p>
            <a:pPr marL="747713" lvl="1" indent="-457200">
              <a:buFont typeface="+mj-lt"/>
              <a:buAutoNum type="alphaLcParenR"/>
            </a:pPr>
            <a:r>
              <a:rPr lang="en-US" dirty="0"/>
              <a:t>Password Export Server </a:t>
            </a:r>
          </a:p>
          <a:p>
            <a:pPr marL="747713" lvl="1" indent="-457200">
              <a:buFont typeface="+mj-lt"/>
              <a:buAutoNum type="alphaLcParenR"/>
            </a:pPr>
            <a:r>
              <a:rPr lang="en-US" dirty="0"/>
              <a:t>DirSync </a:t>
            </a:r>
          </a:p>
          <a:p>
            <a:pPr marL="747713" lvl="1" indent="-457200">
              <a:buFont typeface="+mj-lt"/>
              <a:buAutoNum type="alphaLcParenR"/>
            </a:pPr>
            <a:r>
              <a:rPr lang="en-US" dirty="0"/>
              <a:t>BizTalk </a:t>
            </a:r>
          </a:p>
          <a:p>
            <a:pPr marL="747713" lvl="1" indent="-457200">
              <a:buFont typeface="+mj-lt"/>
              <a:buAutoNum type="alphaLcParenR"/>
            </a:pPr>
            <a:r>
              <a:rPr lang="en-US" dirty="0"/>
              <a:t>Users in the target domain are always assigned a new password.</a:t>
            </a:r>
          </a:p>
        </p:txBody>
      </p:sp>
    </p:spTree>
    <p:extLst>
      <p:ext uri="{BB962C8B-B14F-4D97-AF65-F5344CB8AC3E}">
        <p14:creationId xmlns:p14="http://schemas.microsoft.com/office/powerpoint/2010/main" val="9679323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D2BD-E4EE-4E93-A77F-5FB9130BC18A}"/>
              </a:ext>
            </a:extLst>
          </p:cNvPr>
          <p:cNvSpPr>
            <a:spLocks noGrp="1"/>
          </p:cNvSpPr>
          <p:nvPr>
            <p:ph type="title"/>
          </p:nvPr>
        </p:nvSpPr>
        <p:spPr/>
        <p:txBody>
          <a:bodyPr/>
          <a:lstStyle/>
          <a:p>
            <a:r>
              <a:rPr lang="en-US" dirty="0"/>
              <a:t>Module-review (2 of 4)</a:t>
            </a:r>
          </a:p>
        </p:txBody>
      </p:sp>
      <p:sp>
        <p:nvSpPr>
          <p:cNvPr id="3" name="Content Placeholder 2">
            <a:extLst>
              <a:ext uri="{FF2B5EF4-FFF2-40B4-BE49-F238E27FC236}">
                <a16:creationId xmlns:a16="http://schemas.microsoft.com/office/drawing/2014/main" id="{176F9393-3880-48EB-9908-B27E4B8DD97A}"/>
              </a:ext>
            </a:extLst>
          </p:cNvPr>
          <p:cNvSpPr>
            <a:spLocks noGrp="1"/>
          </p:cNvSpPr>
          <p:nvPr>
            <p:ph sz="quarter" idx="10"/>
          </p:nvPr>
        </p:nvSpPr>
        <p:spPr/>
        <p:txBody>
          <a:bodyPr/>
          <a:lstStyle/>
          <a:p>
            <a:pPr marL="457200" indent="-457200">
              <a:buFont typeface="+mj-lt"/>
              <a:buAutoNum type="arabicPeriod" startAt="3"/>
            </a:pPr>
            <a:r>
              <a:rPr lang="en-US" dirty="0"/>
              <a:t>During an AD DS upgrade, which commands must you run before introducing the first domain controller running Windows Server 2019? Choose two.</a:t>
            </a:r>
          </a:p>
          <a:p>
            <a:pPr marL="747713" lvl="1" indent="-457200">
              <a:buFont typeface="+mj-lt"/>
              <a:buAutoNum type="alphaLcParenR"/>
            </a:pPr>
            <a:r>
              <a:rPr lang="en-US" dirty="0"/>
              <a:t>Adprep /domainprep </a:t>
            </a:r>
          </a:p>
          <a:p>
            <a:pPr marL="747713" lvl="1" indent="-457200">
              <a:buFont typeface="+mj-lt"/>
              <a:buAutoNum type="alphaLcParenR"/>
            </a:pPr>
            <a:r>
              <a:rPr lang="en-US" dirty="0"/>
              <a:t>Set-ADDomainMode -DomainMode Windows2016Domain</a:t>
            </a:r>
          </a:p>
          <a:p>
            <a:pPr marL="747713" lvl="1" indent="-457200">
              <a:buFont typeface="+mj-lt"/>
              <a:buAutoNum type="alphaLcParenR"/>
            </a:pPr>
            <a:r>
              <a:rPr lang="en-US" dirty="0"/>
              <a:t>Adprep /updateschema </a:t>
            </a:r>
          </a:p>
          <a:p>
            <a:pPr marL="747713" lvl="1" indent="-457200">
              <a:buFont typeface="+mj-lt"/>
              <a:buAutoNum type="alphaLcParenR"/>
            </a:pPr>
            <a:r>
              <a:rPr lang="en-US" dirty="0"/>
              <a:t>Adprep /forestprep </a:t>
            </a:r>
          </a:p>
          <a:p>
            <a:pPr marL="747713" lvl="1" indent="-457200">
              <a:buFont typeface="+mj-lt"/>
              <a:buAutoNum type="alphaLcParenR"/>
            </a:pPr>
            <a:r>
              <a:rPr lang="en-US" dirty="0"/>
              <a:t>Dfrsmig /getmigrationstate</a:t>
            </a:r>
          </a:p>
          <a:p>
            <a:pPr marL="457200" indent="-457200">
              <a:buFont typeface="+mj-lt"/>
              <a:buAutoNum type="arabicPeriod" startAt="3"/>
            </a:pPr>
            <a:r>
              <a:rPr lang="en-US" dirty="0"/>
              <a:t>Which of the following are true of Storage Migration Service? Choose three.</a:t>
            </a:r>
          </a:p>
          <a:p>
            <a:pPr marL="747713" lvl="1" indent="-457200">
              <a:buFont typeface="+mj-lt"/>
              <a:buAutoNum type="alphaLcParenR"/>
            </a:pPr>
            <a:r>
              <a:rPr lang="en-US" dirty="0"/>
              <a:t>It can migrate the name of a source server to a destination server. </a:t>
            </a:r>
          </a:p>
          <a:p>
            <a:pPr marL="747713" lvl="1" indent="-457200">
              <a:buFont typeface="+mj-lt"/>
              <a:buAutoNum type="alphaLcParenR"/>
            </a:pPr>
            <a:r>
              <a:rPr lang="en-US" dirty="0"/>
              <a:t>It can migrate the IP address of a source server to a destination server. </a:t>
            </a:r>
          </a:p>
          <a:p>
            <a:pPr marL="747713" lvl="1" indent="-457200">
              <a:buFont typeface="+mj-lt"/>
              <a:buAutoNum type="alphaLcParenR"/>
            </a:pPr>
            <a:r>
              <a:rPr lang="en-US" dirty="0"/>
              <a:t>It can consolidate multiple source servers onto a single destination server. </a:t>
            </a:r>
          </a:p>
          <a:p>
            <a:pPr marL="747713" lvl="1" indent="-457200">
              <a:buFont typeface="+mj-lt"/>
              <a:buAutoNum type="alphaLcParenR"/>
            </a:pPr>
            <a:r>
              <a:rPr lang="en-US" dirty="0"/>
              <a:t>It can migrate domain users to a new target domain </a:t>
            </a:r>
          </a:p>
          <a:p>
            <a:pPr marL="747713" lvl="1" indent="-457200">
              <a:buFont typeface="+mj-lt"/>
              <a:buAutoNum type="alphaLcParenR"/>
            </a:pPr>
            <a:r>
              <a:rPr lang="en-US" dirty="0"/>
              <a:t>It can migrate security permissions for files and folders to a destination server.</a:t>
            </a:r>
          </a:p>
        </p:txBody>
      </p:sp>
    </p:spTree>
    <p:extLst>
      <p:ext uri="{BB962C8B-B14F-4D97-AF65-F5344CB8AC3E}">
        <p14:creationId xmlns:p14="http://schemas.microsoft.com/office/powerpoint/2010/main" val="5313015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8149-495A-4C69-A30E-1A528EABDA33}"/>
              </a:ext>
            </a:extLst>
          </p:cNvPr>
          <p:cNvSpPr>
            <a:spLocks noGrp="1"/>
          </p:cNvSpPr>
          <p:nvPr>
            <p:ph type="title"/>
          </p:nvPr>
        </p:nvSpPr>
        <p:spPr/>
        <p:txBody>
          <a:bodyPr/>
          <a:lstStyle/>
          <a:p>
            <a:r>
              <a:rPr lang="en-US" dirty="0"/>
              <a:t>Module-review (3 of 4)</a:t>
            </a:r>
          </a:p>
        </p:txBody>
      </p:sp>
      <p:sp>
        <p:nvSpPr>
          <p:cNvPr id="3" name="Content Placeholder 2">
            <a:extLst>
              <a:ext uri="{FF2B5EF4-FFF2-40B4-BE49-F238E27FC236}">
                <a16:creationId xmlns:a16="http://schemas.microsoft.com/office/drawing/2014/main" id="{A7557BEA-2C93-4A99-B17B-E813AAD47C0A}"/>
              </a:ext>
            </a:extLst>
          </p:cNvPr>
          <p:cNvSpPr>
            <a:spLocks noGrp="1"/>
          </p:cNvSpPr>
          <p:nvPr>
            <p:ph sz="quarter" idx="10"/>
          </p:nvPr>
        </p:nvSpPr>
        <p:spPr/>
        <p:txBody>
          <a:bodyPr/>
          <a:lstStyle/>
          <a:p>
            <a:pPr marL="457200" indent="-457200">
              <a:buFont typeface="+mj-lt"/>
              <a:buAutoNum type="arabicPeriod" startAt="5"/>
            </a:pPr>
            <a:r>
              <a:rPr lang="en-US" dirty="0"/>
              <a:t>Which of the following server operating systems cannot have their identity migrated by Storage Migration Service? Choose two.</a:t>
            </a:r>
          </a:p>
          <a:p>
            <a:pPr marL="747713" lvl="1" indent="-457200">
              <a:buFont typeface="+mj-lt"/>
              <a:buAutoNum type="alphaLcParenR"/>
            </a:pPr>
            <a:r>
              <a:rPr lang="en-US" dirty="0"/>
              <a:t>Windows Server 2003</a:t>
            </a:r>
          </a:p>
          <a:p>
            <a:pPr marL="747713" lvl="1" indent="-457200">
              <a:buFont typeface="+mj-lt"/>
              <a:buAutoNum type="alphaLcParenR"/>
            </a:pPr>
            <a:r>
              <a:rPr lang="en-US" dirty="0"/>
              <a:t>Windows Small Business Server</a:t>
            </a:r>
          </a:p>
          <a:p>
            <a:pPr marL="747713" lvl="1" indent="-457200">
              <a:buFont typeface="+mj-lt"/>
              <a:buAutoNum type="alphaLcParenR"/>
            </a:pPr>
            <a:r>
              <a:rPr lang="en-US" dirty="0"/>
              <a:t>Linux servers configured with Samba</a:t>
            </a:r>
          </a:p>
          <a:p>
            <a:pPr marL="747713" lvl="1" indent="-457200">
              <a:buFont typeface="+mj-lt"/>
              <a:buAutoNum type="alphaLcParenR"/>
            </a:pPr>
            <a:r>
              <a:rPr lang="en-US" dirty="0"/>
              <a:t>Windows Server 2012 failover cluster</a:t>
            </a:r>
          </a:p>
          <a:p>
            <a:pPr marL="747713" lvl="1" indent="-457200">
              <a:buFont typeface="+mj-lt"/>
              <a:buAutoNum type="alphaLcParenR"/>
            </a:pPr>
            <a:r>
              <a:rPr lang="en-US" dirty="0"/>
              <a:t>Windows Server Essentials</a:t>
            </a:r>
          </a:p>
          <a:p>
            <a:pPr marL="457200" indent="-457200">
              <a:buFont typeface="+mj-lt"/>
              <a:buAutoNum type="arabicPeriod" startAt="5"/>
            </a:pPr>
            <a:r>
              <a:rPr lang="en-US" dirty="0"/>
              <a:t>How does Storage Migration Service configure passwords for migrated users?</a:t>
            </a:r>
          </a:p>
          <a:p>
            <a:pPr marL="747713" lvl="1" indent="-457200">
              <a:buFont typeface="+mj-lt"/>
              <a:buAutoNum type="alphaLcParenR"/>
            </a:pPr>
            <a:r>
              <a:rPr lang="en-US" dirty="0"/>
              <a:t>Migrated users are assigned a randomly generated 127-character password.</a:t>
            </a:r>
          </a:p>
          <a:p>
            <a:pPr marL="747713" lvl="1" indent="-457200">
              <a:buFont typeface="+mj-lt"/>
              <a:buAutoNum type="alphaLcParenR"/>
            </a:pPr>
            <a:r>
              <a:rPr lang="en-US" dirty="0"/>
              <a:t>Migrated users are disabled and assigned a blank password.</a:t>
            </a:r>
          </a:p>
          <a:p>
            <a:pPr marL="747713" lvl="1" indent="-457200">
              <a:buFont typeface="+mj-lt"/>
              <a:buAutoNum type="alphaLcParenR"/>
            </a:pPr>
            <a:r>
              <a:rPr lang="en-US" dirty="0"/>
              <a:t>Migrated users are assigned a 12-character password that is stored in a text file on the destination server.</a:t>
            </a:r>
          </a:p>
          <a:p>
            <a:pPr marL="747713" lvl="1" indent="-457200">
              <a:buFont typeface="+mj-lt"/>
              <a:buAutoNum type="alphaLcParenR"/>
            </a:pPr>
            <a:r>
              <a:rPr lang="en-US" dirty="0"/>
              <a:t>Migrated users are assigned a password that you specify.</a:t>
            </a:r>
          </a:p>
          <a:p>
            <a:pPr marL="747713" lvl="1" indent="-457200">
              <a:buFont typeface="+mj-lt"/>
              <a:buAutoNum type="alphaLcParenR"/>
            </a:pPr>
            <a:r>
              <a:rPr lang="en-US" dirty="0"/>
              <a:t>Migrated users are assigned the same password that they had on the source server.</a:t>
            </a:r>
          </a:p>
          <a:p>
            <a:pPr marL="457200" indent="-457200">
              <a:buFont typeface="+mj-lt"/>
              <a:buAutoNum type="arabicPeriod" startAt="5"/>
            </a:pPr>
            <a:endParaRPr lang="en-US" dirty="0"/>
          </a:p>
        </p:txBody>
      </p:sp>
    </p:spTree>
    <p:extLst>
      <p:ext uri="{BB962C8B-B14F-4D97-AF65-F5344CB8AC3E}">
        <p14:creationId xmlns:p14="http://schemas.microsoft.com/office/powerpoint/2010/main" val="28479896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This module describes how to deploy tools for server upgrades and migration.</a:t>
            </a:r>
          </a:p>
          <a:p>
            <a:r>
              <a:rPr lang="en-US" dirty="0"/>
              <a:t>Lessons:</a:t>
            </a:r>
          </a:p>
          <a:p>
            <a:pPr lvl="1"/>
            <a:r>
              <a:rPr lang="en-US" dirty="0"/>
              <a:t>AD DS migration</a:t>
            </a:r>
          </a:p>
          <a:p>
            <a:pPr lvl="1"/>
            <a:r>
              <a:rPr lang="en-US" dirty="0"/>
              <a:t>Storage Migration Service</a:t>
            </a:r>
          </a:p>
          <a:p>
            <a:pPr lvl="1"/>
            <a:r>
              <a:rPr lang="en-US" dirty="0"/>
              <a:t>Windows Server Migration Tools</a:t>
            </a:r>
          </a:p>
        </p:txBody>
      </p:sp>
    </p:spTree>
    <p:extLst>
      <p:ext uri="{BB962C8B-B14F-4D97-AF65-F5344CB8AC3E}">
        <p14:creationId xmlns:p14="http://schemas.microsoft.com/office/powerpoint/2010/main" val="21019181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8149-495A-4C69-A30E-1A528EABDA33}"/>
              </a:ext>
            </a:extLst>
          </p:cNvPr>
          <p:cNvSpPr>
            <a:spLocks noGrp="1"/>
          </p:cNvSpPr>
          <p:nvPr>
            <p:ph type="title"/>
          </p:nvPr>
        </p:nvSpPr>
        <p:spPr/>
        <p:txBody>
          <a:bodyPr/>
          <a:lstStyle/>
          <a:p>
            <a:r>
              <a:rPr lang="en-US" dirty="0"/>
              <a:t>Module-review (4 of 4)</a:t>
            </a:r>
          </a:p>
        </p:txBody>
      </p:sp>
      <p:sp>
        <p:nvSpPr>
          <p:cNvPr id="3" name="Content Placeholder 2">
            <a:extLst>
              <a:ext uri="{FF2B5EF4-FFF2-40B4-BE49-F238E27FC236}">
                <a16:creationId xmlns:a16="http://schemas.microsoft.com/office/drawing/2014/main" id="{A7557BEA-2C93-4A99-B17B-E813AAD47C0A}"/>
              </a:ext>
            </a:extLst>
          </p:cNvPr>
          <p:cNvSpPr>
            <a:spLocks noGrp="1"/>
          </p:cNvSpPr>
          <p:nvPr>
            <p:ph sz="quarter" idx="10"/>
          </p:nvPr>
        </p:nvSpPr>
        <p:spPr/>
        <p:txBody>
          <a:bodyPr/>
          <a:lstStyle/>
          <a:p>
            <a:pPr marL="457200" indent="-457200">
              <a:buFont typeface="+mj-lt"/>
              <a:buAutoNum type="arabicPeriod" startAt="7"/>
            </a:pPr>
            <a:r>
              <a:rPr lang="en-US" dirty="0"/>
              <a:t>Which two cmdlets from the Windows Server Migration Tools would you use to migrate DHCP settings from a source server to a destination server? Choose two.</a:t>
            </a:r>
          </a:p>
          <a:p>
            <a:pPr marL="747713" lvl="1" indent="-457200">
              <a:buFont typeface="+mj-lt"/>
              <a:buAutoNum type="alphaLcParenR"/>
            </a:pPr>
            <a:r>
              <a:rPr lang="en-US" dirty="0"/>
              <a:t>Receive-SmigServerFeature</a:t>
            </a:r>
          </a:p>
          <a:p>
            <a:pPr marL="747713" lvl="1" indent="-457200">
              <a:buFont typeface="+mj-lt"/>
              <a:buAutoNum type="alphaLcParenR"/>
            </a:pPr>
            <a:r>
              <a:rPr lang="en-US" dirty="0"/>
              <a:t>Export-SmigServerFeature</a:t>
            </a:r>
          </a:p>
          <a:p>
            <a:pPr marL="747713" lvl="1" indent="-457200">
              <a:buFont typeface="+mj-lt"/>
              <a:buAutoNum type="alphaLcParenR"/>
            </a:pPr>
            <a:r>
              <a:rPr lang="en-US" dirty="0"/>
              <a:t>Get-SmigServerFeature</a:t>
            </a:r>
          </a:p>
          <a:p>
            <a:pPr marL="747713" lvl="1" indent="-457200">
              <a:buFont typeface="+mj-lt"/>
              <a:buAutoNum type="alphaLcParenR"/>
            </a:pPr>
            <a:r>
              <a:rPr lang="en-US" dirty="0"/>
              <a:t>Import-SmigServerFeature</a:t>
            </a:r>
          </a:p>
          <a:p>
            <a:pPr marL="747713" lvl="1" indent="-457200">
              <a:buFont typeface="+mj-lt"/>
              <a:buAutoNum type="alphaLcParenR"/>
            </a:pPr>
            <a:r>
              <a:rPr lang="en-US" dirty="0"/>
              <a:t>Send-SmigServerFeature</a:t>
            </a:r>
          </a:p>
        </p:txBody>
      </p:sp>
    </p:spTree>
    <p:extLst>
      <p:ext uri="{BB962C8B-B14F-4D97-AF65-F5344CB8AC3E}">
        <p14:creationId xmlns:p14="http://schemas.microsoft.com/office/powerpoint/2010/main" val="376381885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answers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p:txBody>
          <a:bodyPr/>
          <a:lstStyle/>
          <a:p>
            <a:pPr marL="0" indent="0">
              <a:buNone/>
            </a:pPr>
            <a:r>
              <a:rPr lang="en-US" dirty="0"/>
              <a:t>Question 1</a:t>
            </a:r>
          </a:p>
          <a:p>
            <a:pPr lvl="1"/>
            <a:r>
              <a:rPr lang="en-US" dirty="0"/>
              <a:t>Answer: c, e</a:t>
            </a:r>
          </a:p>
          <a:p>
            <a:pPr marL="0" indent="0">
              <a:buNone/>
            </a:pPr>
            <a:r>
              <a:rPr lang="en-US" dirty="0"/>
              <a:t>Question 2</a:t>
            </a:r>
          </a:p>
          <a:p>
            <a:pPr lvl="1"/>
            <a:r>
              <a:rPr lang="en-US" dirty="0"/>
              <a:t>Answer: b </a:t>
            </a:r>
          </a:p>
          <a:p>
            <a:pPr marL="0" indent="0">
              <a:buNone/>
            </a:pPr>
            <a:r>
              <a:rPr lang="en-US" dirty="0"/>
              <a:t>Question 3</a:t>
            </a:r>
          </a:p>
          <a:p>
            <a:pPr lvl="1"/>
            <a:r>
              <a:rPr lang="en-US" dirty="0"/>
              <a:t>Answer: a, d</a:t>
            </a:r>
          </a:p>
          <a:p>
            <a:pPr marL="0" indent="0">
              <a:buNone/>
            </a:pPr>
            <a:r>
              <a:rPr lang="en-US" dirty="0"/>
              <a:t>Question 4</a:t>
            </a:r>
          </a:p>
          <a:p>
            <a:pPr lvl="1"/>
            <a:r>
              <a:rPr lang="en-US" dirty="0"/>
              <a:t>Answer: a, b, d</a:t>
            </a:r>
          </a:p>
          <a:p>
            <a:pPr marL="0" indent="0">
              <a:buNone/>
            </a:pPr>
            <a:r>
              <a:rPr lang="en-US" dirty="0"/>
              <a:t>Question 5</a:t>
            </a:r>
          </a:p>
          <a:p>
            <a:pPr lvl="1"/>
            <a:r>
              <a:rPr lang="en-US" dirty="0"/>
              <a:t>Answer: b, e </a:t>
            </a:r>
          </a:p>
          <a:p>
            <a:pPr marL="0" indent="0">
              <a:buNone/>
            </a:pPr>
            <a:r>
              <a:rPr lang="en-US" dirty="0"/>
              <a:t>Question 6</a:t>
            </a:r>
          </a:p>
          <a:p>
            <a:pPr lvl="1"/>
            <a:r>
              <a:rPr lang="en-US" dirty="0"/>
              <a:t>Answer: a</a:t>
            </a:r>
          </a:p>
          <a:p>
            <a:pPr marL="0" indent="0">
              <a:buNone/>
            </a:pPr>
            <a:r>
              <a:rPr lang="en-US" dirty="0"/>
              <a:t>Question 7</a:t>
            </a:r>
          </a:p>
          <a:p>
            <a:pPr lvl="1"/>
            <a:r>
              <a:rPr lang="en-US" dirty="0"/>
              <a:t>Answer: b, d</a:t>
            </a:r>
          </a:p>
          <a:p>
            <a:pPr lvl="1"/>
            <a:endParaRPr lang="en-US" dirty="0"/>
          </a:p>
          <a:p>
            <a:pPr lvl="1"/>
            <a:endParaRPr lang="en-US" dirty="0"/>
          </a:p>
        </p:txBody>
      </p:sp>
    </p:spTree>
    <p:extLst>
      <p:ext uri="{BB962C8B-B14F-4D97-AF65-F5344CB8AC3E}">
        <p14:creationId xmlns:p14="http://schemas.microsoft.com/office/powerpoint/2010/main" val="21505785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9096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1: AD DS migration</a:t>
            </a:r>
          </a:p>
        </p:txBody>
      </p:sp>
    </p:spTree>
    <p:extLst>
      <p:ext uri="{BB962C8B-B14F-4D97-AF65-F5344CB8AC3E}">
        <p14:creationId xmlns:p14="http://schemas.microsoft.com/office/powerpoint/2010/main" val="5369754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Lesson 1: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This lesson describes the tools to use for AD DS migration.</a:t>
            </a:r>
          </a:p>
          <a:p>
            <a:r>
              <a:rPr lang="en-US" dirty="0"/>
              <a:t>Topics:</a:t>
            </a:r>
          </a:p>
          <a:p>
            <a:pPr lvl="1"/>
            <a:r>
              <a:rPr lang="en-US" dirty="0"/>
              <a:t>Upgrade vs. migration</a:t>
            </a:r>
          </a:p>
          <a:p>
            <a:pPr lvl="1"/>
            <a:r>
              <a:rPr lang="en-US" dirty="0"/>
              <a:t>Upgrade a previous version of AD DS to Windows Server 2019</a:t>
            </a:r>
          </a:p>
          <a:p>
            <a:pPr lvl="1"/>
            <a:r>
              <a:rPr lang="en-US" dirty="0"/>
              <a:t>Migrate to AD DS in Windows Server 2019 from a previous version</a:t>
            </a:r>
          </a:p>
          <a:p>
            <a:pPr lvl="1"/>
            <a:r>
              <a:rPr lang="en-US" dirty="0"/>
              <a:t>Overview of Active Directory Migration Tool </a:t>
            </a:r>
          </a:p>
          <a:p>
            <a:endParaRPr lang="en-US" dirty="0"/>
          </a:p>
        </p:txBody>
      </p:sp>
    </p:spTree>
    <p:extLst>
      <p:ext uri="{BB962C8B-B14F-4D97-AF65-F5344CB8AC3E}">
        <p14:creationId xmlns:p14="http://schemas.microsoft.com/office/powerpoint/2010/main" val="9650598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847E-F439-432B-9E55-147CAF0BBAFE}"/>
              </a:ext>
            </a:extLst>
          </p:cNvPr>
          <p:cNvSpPr>
            <a:spLocks noGrp="1"/>
          </p:cNvSpPr>
          <p:nvPr>
            <p:ph type="title"/>
          </p:nvPr>
        </p:nvSpPr>
        <p:spPr/>
        <p:txBody>
          <a:bodyPr/>
          <a:lstStyle/>
          <a:p>
            <a:r>
              <a:rPr lang="en-CA" dirty="0"/>
              <a:t>Upgrade vs. migration</a:t>
            </a:r>
          </a:p>
        </p:txBody>
      </p:sp>
      <p:sp>
        <p:nvSpPr>
          <p:cNvPr id="8" name="Content Placeholder 7">
            <a:extLst>
              <a:ext uri="{FF2B5EF4-FFF2-40B4-BE49-F238E27FC236}">
                <a16:creationId xmlns:a16="http://schemas.microsoft.com/office/drawing/2014/main" id="{9BE8EC0E-FC40-40F0-B70F-22BCDC523D24}"/>
              </a:ext>
            </a:extLst>
          </p:cNvPr>
          <p:cNvSpPr>
            <a:spLocks noGrp="1"/>
          </p:cNvSpPr>
          <p:nvPr>
            <p:ph sz="quarter" idx="10"/>
          </p:nvPr>
        </p:nvSpPr>
        <p:spPr/>
        <p:txBody>
          <a:bodyPr/>
          <a:lstStyle/>
          <a:p>
            <a:r>
              <a:rPr lang="en-CA" dirty="0"/>
              <a:t>Windows Server 2019 does not include a new domain or functional level</a:t>
            </a:r>
          </a:p>
          <a:p>
            <a:r>
              <a:rPr lang="en-CA" dirty="0"/>
              <a:t>Upgrade:</a:t>
            </a:r>
          </a:p>
          <a:p>
            <a:pPr lvl="1"/>
            <a:r>
              <a:rPr lang="en-CA" dirty="0"/>
              <a:t>Add Windows Server 2019 domain controllers to an existing AD DS forest</a:t>
            </a:r>
          </a:p>
          <a:p>
            <a:pPr lvl="1"/>
            <a:r>
              <a:rPr lang="en-CA" dirty="0"/>
              <a:t>Allows you to raise domain and forest levels</a:t>
            </a:r>
          </a:p>
          <a:p>
            <a:pPr lvl="1"/>
            <a:r>
              <a:rPr lang="en-CA" dirty="0"/>
              <a:t>Requires no downtime</a:t>
            </a:r>
          </a:p>
          <a:p>
            <a:r>
              <a:rPr lang="en-CA" dirty="0"/>
              <a:t>Migration:</a:t>
            </a:r>
          </a:p>
          <a:p>
            <a:pPr lvl="1"/>
            <a:r>
              <a:rPr lang="en-CA" dirty="0"/>
              <a:t>Move AD DS objects to a new AD DS forest</a:t>
            </a:r>
          </a:p>
          <a:p>
            <a:pPr lvl="1"/>
            <a:r>
              <a:rPr lang="en-CA" dirty="0"/>
              <a:t>Very complex</a:t>
            </a:r>
          </a:p>
          <a:p>
            <a:pPr lvl="1"/>
            <a:r>
              <a:rPr lang="en-CA" dirty="0"/>
              <a:t>Typically driven by the need to restructure</a:t>
            </a:r>
          </a:p>
        </p:txBody>
      </p:sp>
    </p:spTree>
    <p:extLst>
      <p:ext uri="{BB962C8B-B14F-4D97-AF65-F5344CB8AC3E}">
        <p14:creationId xmlns:p14="http://schemas.microsoft.com/office/powerpoint/2010/main" val="27384346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DDD0-7615-43D3-AE3E-E4D4DB5E1791}"/>
              </a:ext>
            </a:extLst>
          </p:cNvPr>
          <p:cNvSpPr>
            <a:spLocks noGrp="1"/>
          </p:cNvSpPr>
          <p:nvPr>
            <p:ph type="title"/>
          </p:nvPr>
        </p:nvSpPr>
        <p:spPr/>
        <p:txBody>
          <a:bodyPr/>
          <a:lstStyle/>
          <a:p>
            <a:r>
              <a:rPr lang="en-CA" dirty="0"/>
              <a:t>Upgrade a previous version of AD DS to Windows Server 2019</a:t>
            </a:r>
          </a:p>
        </p:txBody>
      </p:sp>
      <p:sp>
        <p:nvSpPr>
          <p:cNvPr id="3" name="Content Placeholder 2">
            <a:extLst>
              <a:ext uri="{FF2B5EF4-FFF2-40B4-BE49-F238E27FC236}">
                <a16:creationId xmlns:a16="http://schemas.microsoft.com/office/drawing/2014/main" id="{5BE1C5E8-7302-4C4F-9021-47300635F933}"/>
              </a:ext>
            </a:extLst>
          </p:cNvPr>
          <p:cNvSpPr>
            <a:spLocks noGrp="1"/>
          </p:cNvSpPr>
          <p:nvPr>
            <p:ph sz="quarter" idx="10"/>
          </p:nvPr>
        </p:nvSpPr>
        <p:spPr/>
        <p:txBody>
          <a:bodyPr/>
          <a:lstStyle/>
          <a:p>
            <a:r>
              <a:rPr lang="en-CA" dirty="0"/>
              <a:t>For the Windows Server 2016 functional level all domain controller must be running:</a:t>
            </a:r>
          </a:p>
          <a:p>
            <a:pPr lvl="1"/>
            <a:r>
              <a:rPr lang="en-CA" dirty="0"/>
              <a:t>Windows Server 2019</a:t>
            </a:r>
          </a:p>
          <a:p>
            <a:pPr lvl="1"/>
            <a:r>
              <a:rPr lang="en-CA" dirty="0"/>
              <a:t>Windows Server 2016</a:t>
            </a:r>
          </a:p>
          <a:p>
            <a:r>
              <a:rPr lang="en-CA" dirty="0"/>
              <a:t>To add a Windows Server 2019 domain controller:</a:t>
            </a:r>
          </a:p>
          <a:p>
            <a:pPr lvl="1"/>
            <a:r>
              <a:rPr lang="en-CA" dirty="0"/>
              <a:t>The functional level must be at least Windows Server 2008</a:t>
            </a:r>
          </a:p>
          <a:p>
            <a:pPr lvl="1"/>
            <a:r>
              <a:rPr lang="en-CA" dirty="0"/>
              <a:t>The domains must be using DFS-R for SYSVOL replication</a:t>
            </a:r>
          </a:p>
          <a:p>
            <a:pPr lvl="1"/>
            <a:r>
              <a:rPr lang="en-CA" dirty="0"/>
              <a:t>You need to prepare the forest and domains with Adprep</a:t>
            </a:r>
          </a:p>
          <a:p>
            <a:r>
              <a:rPr lang="en-CA" dirty="0"/>
              <a:t>Ensure that you understand what older domain controllers are used for before you remove them</a:t>
            </a:r>
          </a:p>
          <a:p>
            <a:r>
              <a:rPr lang="en-CA" dirty="0"/>
              <a:t>Raise domain and forest functional levels after removing older domain controllers</a:t>
            </a:r>
          </a:p>
        </p:txBody>
      </p:sp>
    </p:spTree>
    <p:extLst>
      <p:ext uri="{BB962C8B-B14F-4D97-AF65-F5344CB8AC3E}">
        <p14:creationId xmlns:p14="http://schemas.microsoft.com/office/powerpoint/2010/main" val="12516803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B097-08A4-48D3-822F-1DC79DA0CE91}"/>
              </a:ext>
            </a:extLst>
          </p:cNvPr>
          <p:cNvSpPr>
            <a:spLocks noGrp="1"/>
          </p:cNvSpPr>
          <p:nvPr>
            <p:ph type="title"/>
          </p:nvPr>
        </p:nvSpPr>
        <p:spPr/>
        <p:txBody>
          <a:bodyPr/>
          <a:lstStyle/>
          <a:p>
            <a:r>
              <a:rPr lang="en-CA" dirty="0"/>
              <a:t>Migrate to AD DS in Windows Server 2019 from a previous version</a:t>
            </a:r>
          </a:p>
        </p:txBody>
      </p:sp>
      <p:sp>
        <p:nvSpPr>
          <p:cNvPr id="3" name="Content Placeholder 2">
            <a:extLst>
              <a:ext uri="{FF2B5EF4-FFF2-40B4-BE49-F238E27FC236}">
                <a16:creationId xmlns:a16="http://schemas.microsoft.com/office/drawing/2014/main" id="{69BC68A6-1154-44C9-91CC-20912DAF3542}"/>
              </a:ext>
            </a:extLst>
          </p:cNvPr>
          <p:cNvSpPr>
            <a:spLocks noGrp="1"/>
          </p:cNvSpPr>
          <p:nvPr>
            <p:ph sz="quarter" idx="10"/>
          </p:nvPr>
        </p:nvSpPr>
        <p:spPr/>
        <p:txBody>
          <a:bodyPr/>
          <a:lstStyle/>
          <a:p>
            <a:r>
              <a:rPr lang="en-CA" dirty="0"/>
              <a:t>Planning an AD DS migration includes:</a:t>
            </a:r>
          </a:p>
          <a:p>
            <a:pPr lvl="1"/>
            <a:r>
              <a:rPr lang="en-CA" dirty="0"/>
              <a:t>Selecting new domain and forest names</a:t>
            </a:r>
          </a:p>
          <a:p>
            <a:pPr lvl="1"/>
            <a:r>
              <a:rPr lang="en-CA" dirty="0"/>
              <a:t>Plan OU structure</a:t>
            </a:r>
          </a:p>
          <a:p>
            <a:pPr lvl="1"/>
            <a:r>
              <a:rPr lang="en-CA" dirty="0"/>
              <a:t>Plan Group Policies</a:t>
            </a:r>
          </a:p>
          <a:p>
            <a:pPr lvl="1"/>
            <a:r>
              <a:rPr lang="en-CA" dirty="0"/>
              <a:t>Identify objects to migrate</a:t>
            </a:r>
          </a:p>
          <a:p>
            <a:pPr lvl="1"/>
            <a:r>
              <a:rPr lang="en-CA" dirty="0"/>
              <a:t>Identify app to migrate</a:t>
            </a:r>
          </a:p>
          <a:p>
            <a:r>
              <a:rPr lang="en-CA" dirty="0"/>
              <a:t>To support a phased migration:</a:t>
            </a:r>
          </a:p>
          <a:p>
            <a:pPr lvl="1"/>
            <a:r>
              <a:rPr lang="en-CA" dirty="0"/>
              <a:t>Create a forest trust</a:t>
            </a:r>
          </a:p>
          <a:p>
            <a:pPr lvl="1"/>
            <a:r>
              <a:rPr lang="en-CA" dirty="0"/>
              <a:t>Use the sIDHistory attribute</a:t>
            </a:r>
          </a:p>
          <a:p>
            <a:r>
              <a:rPr lang="en-CA" dirty="0"/>
              <a:t>Migrate user passwords to simplify the migration for users </a:t>
            </a:r>
          </a:p>
        </p:txBody>
      </p:sp>
    </p:spTree>
    <p:extLst>
      <p:ext uri="{BB962C8B-B14F-4D97-AF65-F5344CB8AC3E}">
        <p14:creationId xmlns:p14="http://schemas.microsoft.com/office/powerpoint/2010/main" val="22564131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0BE8-5326-4372-91CF-14B907617C78}"/>
              </a:ext>
            </a:extLst>
          </p:cNvPr>
          <p:cNvSpPr>
            <a:spLocks noGrp="1"/>
          </p:cNvSpPr>
          <p:nvPr>
            <p:ph type="title"/>
          </p:nvPr>
        </p:nvSpPr>
        <p:spPr/>
        <p:txBody>
          <a:bodyPr/>
          <a:lstStyle/>
          <a:p>
            <a:r>
              <a:rPr lang="en-CA" dirty="0"/>
              <a:t>Overview of Active Directory Migration Tool</a:t>
            </a:r>
          </a:p>
        </p:txBody>
      </p:sp>
      <p:sp>
        <p:nvSpPr>
          <p:cNvPr id="3" name="Content Placeholder 2">
            <a:extLst>
              <a:ext uri="{FF2B5EF4-FFF2-40B4-BE49-F238E27FC236}">
                <a16:creationId xmlns:a16="http://schemas.microsoft.com/office/drawing/2014/main" id="{7353B5AB-F93F-4BD8-9F4B-E4EE30B99A80}"/>
              </a:ext>
            </a:extLst>
          </p:cNvPr>
          <p:cNvSpPr>
            <a:spLocks noGrp="1"/>
          </p:cNvSpPr>
          <p:nvPr>
            <p:ph sz="quarter" idx="10"/>
          </p:nvPr>
        </p:nvSpPr>
        <p:spPr/>
        <p:txBody>
          <a:bodyPr/>
          <a:lstStyle/>
          <a:p>
            <a:r>
              <a:rPr lang="en-CA" dirty="0"/>
              <a:t>You can use ADMT to:</a:t>
            </a:r>
          </a:p>
          <a:p>
            <a:pPr lvl="1"/>
            <a:r>
              <a:rPr lang="en-US" dirty="0"/>
              <a:t>Migrate user accounts</a:t>
            </a:r>
          </a:p>
          <a:p>
            <a:pPr lvl="1"/>
            <a:r>
              <a:rPr lang="en-US" dirty="0"/>
              <a:t>Migrate service accounts</a:t>
            </a:r>
          </a:p>
          <a:p>
            <a:pPr lvl="1"/>
            <a:r>
              <a:rPr lang="en-US" dirty="0"/>
              <a:t>Migrate groups</a:t>
            </a:r>
          </a:p>
          <a:p>
            <a:pPr lvl="1"/>
            <a:r>
              <a:rPr lang="en-US" dirty="0"/>
              <a:t>Migrate computer accounts</a:t>
            </a:r>
          </a:p>
          <a:p>
            <a:pPr lvl="1"/>
            <a:r>
              <a:rPr lang="en-US" dirty="0"/>
              <a:t>Translate security for local profiles</a:t>
            </a:r>
          </a:p>
          <a:p>
            <a:r>
              <a:rPr lang="en-US" dirty="0"/>
              <a:t>ADMT is installed on a member server in the target</a:t>
            </a:r>
          </a:p>
          <a:p>
            <a:r>
              <a:rPr lang="en-US" dirty="0"/>
              <a:t>Password Export Server is installed on a domain controller in the source</a:t>
            </a:r>
          </a:p>
          <a:p>
            <a:r>
              <a:rPr lang="en-US" dirty="0"/>
              <a:t>Migration accounts must have sufficient permissions in the source and target</a:t>
            </a:r>
          </a:p>
          <a:p>
            <a:pPr lvl="1"/>
            <a:r>
              <a:rPr lang="en-US" dirty="0"/>
              <a:t>Membership in Domain Admins is sufficient</a:t>
            </a:r>
          </a:p>
          <a:p>
            <a:pPr lvl="1"/>
            <a:r>
              <a:rPr lang="en-US" dirty="0"/>
              <a:t>Permissions can be delegated for specific tasks</a:t>
            </a:r>
            <a:endParaRPr lang="en-CA" dirty="0"/>
          </a:p>
        </p:txBody>
      </p:sp>
    </p:spTree>
    <p:extLst>
      <p:ext uri="{BB962C8B-B14F-4D97-AF65-F5344CB8AC3E}">
        <p14:creationId xmlns:p14="http://schemas.microsoft.com/office/powerpoint/2010/main" val="961689459"/>
      </p:ext>
    </p:extLst>
  </p:cSld>
  <p:clrMapOvr>
    <a:masterClrMapping/>
  </p:clrMapOvr>
  <p:transition>
    <p:fade/>
  </p:transition>
</p:sld>
</file>

<file path=ppt/theme/theme1.xml><?xml version="1.0" encoding="utf-8"?>
<a:theme xmlns:a="http://schemas.openxmlformats.org/drawingml/2006/main" name="1_2007-theme">
  <a:themeElements>
    <a:clrScheme name="Azure 1">
      <a:dk1>
        <a:srgbClr val="000000"/>
      </a:dk1>
      <a:lt1>
        <a:srgbClr val="FFFFFF"/>
      </a:lt1>
      <a:dk2>
        <a:srgbClr val="0078D4"/>
      </a:dk2>
      <a:lt2>
        <a:srgbClr val="FFFFFF"/>
      </a:lt2>
      <a:accent1>
        <a:srgbClr val="EBEBEB"/>
      </a:accent1>
      <a:accent2>
        <a:srgbClr val="75757A"/>
      </a:accent2>
      <a:accent3>
        <a:srgbClr val="000041"/>
      </a:accent3>
      <a:accent4>
        <a:srgbClr val="FFB900"/>
      </a:accent4>
      <a:accent5>
        <a:srgbClr val="50E6FF"/>
      </a:accent5>
      <a:accent6>
        <a:srgbClr val="6B2929"/>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S-nnnT00A__M#.potx" id="{B8671704-E481-4622-B691-B64EE51CE209}" vid="{66A5E2EB-49D4-4F38-8E6F-DF2D6F01C5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0B5993187B9E4CB1697E5A3FBE0370" ma:contentTypeVersion="12" ma:contentTypeDescription="Create a new document." ma:contentTypeScope="" ma:versionID="0fdaa5dbae335012a30f3280f84529e2">
  <xsd:schema xmlns:xsd="http://www.w3.org/2001/XMLSchema" xmlns:xs="http://www.w3.org/2001/XMLSchema" xmlns:p="http://schemas.microsoft.com/office/2006/metadata/properties" xmlns:ns2="1623b5f4-7825-477d-b8f4-76af0b5f430a" xmlns:ns3="8d33d5b4-b403-4418-9083-d4f3492e7e23" targetNamespace="http://schemas.microsoft.com/office/2006/metadata/properties" ma:root="true" ma:fieldsID="aad14d0a03575cb45b3b524001cad357" ns2:_="" ns3:_="">
    <xsd:import namespace="1623b5f4-7825-477d-b8f4-76af0b5f430a"/>
    <xsd:import namespace="8d33d5b4-b403-4418-9083-d4f3492e7e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3b5f4-7825-477d-b8f4-76af0b5f43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33d5b4-b403-4418-9083-d4f3492e7e2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1623b5f4-7825-477d-b8f4-76af0b5f430a"/>
    <ds:schemaRef ds:uri="http://purl.org/dc/terms/"/>
    <ds:schemaRef ds:uri="http://schemas.microsoft.com/office/2006/documentManagement/types"/>
    <ds:schemaRef ds:uri="http://www.w3.org/XML/1998/namespace"/>
    <ds:schemaRef ds:uri="http://purl.org/dc/dcmitype/"/>
    <ds:schemaRef ds:uri="http://schemas.openxmlformats.org/package/2006/metadata/core-properties"/>
    <ds:schemaRef ds:uri="http://schemas.microsoft.com/office/infopath/2007/PartnerControls"/>
    <ds:schemaRef ds:uri="8d33d5b4-b403-4418-9083-d4f3492e7e23"/>
    <ds:schemaRef ds:uri="http://schemas.microsoft.com/office/2006/metadata/propertie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39D34702-E9E5-49AC-A602-22B490F5F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3b5f4-7825-477d-b8f4-76af0b5f430a"/>
    <ds:schemaRef ds:uri="8d33d5b4-b403-4418-9083-d4f3492e7e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WS-nnnT00A__M#</Template>
  <TotalTime>53</TotalTime>
  <Words>2790</Words>
  <Application>Microsoft Office PowerPoint</Application>
  <PresentationFormat>Custom</PresentationFormat>
  <Paragraphs>382</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Courier New</vt:lpstr>
      <vt:lpstr>Segoe UI</vt:lpstr>
      <vt:lpstr>Segoe UI Semibold</vt:lpstr>
      <vt:lpstr>Wingdings</vt:lpstr>
      <vt:lpstr>1_2007-theme</vt:lpstr>
      <vt:lpstr>WS-011 Windows Server 2019 Administration</vt:lpstr>
      <vt:lpstr>Module 12: Upgrade and migration in Windows Server</vt:lpstr>
      <vt:lpstr>Module overview</vt:lpstr>
      <vt:lpstr>Lesson 1: AD DS migration</vt:lpstr>
      <vt:lpstr>Lesson 1: Overview</vt:lpstr>
      <vt:lpstr>Upgrade vs. migration</vt:lpstr>
      <vt:lpstr>Upgrade a previous version of AD DS to Windows Server 2019</vt:lpstr>
      <vt:lpstr>Migrate to AD DS in Windows Server 2019 from a previous version</vt:lpstr>
      <vt:lpstr>Overview of Active Directory Migration Tool</vt:lpstr>
      <vt:lpstr>Lesson 1: Test your knowledge</vt:lpstr>
      <vt:lpstr>Lesson 2: Storage Migration Service</vt:lpstr>
      <vt:lpstr>Lesson 2: Overview</vt:lpstr>
      <vt:lpstr>Storage Migration Service overview and usage scenarios</vt:lpstr>
      <vt:lpstr>Storage migration requirements</vt:lpstr>
      <vt:lpstr>Migrate a server with storage migration</vt:lpstr>
      <vt:lpstr>Storage migration considerations</vt:lpstr>
      <vt:lpstr>Lesson 2: Test your knowledge</vt:lpstr>
      <vt:lpstr>Lesson 3: Windows Server Migration Tools</vt:lpstr>
      <vt:lpstr>Lesson 3: Overview</vt:lpstr>
      <vt:lpstr>What are Windows Server Migration Tools?</vt:lpstr>
      <vt:lpstr>Install Windows Server Migration Tools</vt:lpstr>
      <vt:lpstr>Use Windows Server Migration Tools</vt:lpstr>
      <vt:lpstr>Lesson 3: Test your knowledge</vt:lpstr>
      <vt:lpstr>Instructor-led labs: Migrating server workloads</vt:lpstr>
      <vt:lpstr>Lab: Migrating server workloads</vt:lpstr>
      <vt:lpstr>Lab scenario</vt:lpstr>
      <vt:lpstr>Module-review (1 of 4)</vt:lpstr>
      <vt:lpstr>Module-review (2 of 4)</vt:lpstr>
      <vt:lpstr>Module-review (3 of 4)</vt:lpstr>
      <vt:lpstr>Module-review (4 of 4)</vt:lpstr>
      <vt:lpstr>Module-review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WS-011 Windows Server 2019 Administration</dc:title>
  <dc:creator>Samata Chari</dc:creator>
  <cp:lastModifiedBy>Samata Chari</cp:lastModifiedBy>
  <cp:revision>6</cp:revision>
  <dcterms:created xsi:type="dcterms:W3CDTF">2020-06-25T05:50:51Z</dcterms:created>
  <dcterms:modified xsi:type="dcterms:W3CDTF">2020-06-25T11:10:32Z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merrickv@microsoft.com</vt:lpwstr>
  </property>
  <property fmtid="{D5CDD505-2E9C-101B-9397-08002B2CF9AE}" pid="5" name="MSIP_Label_f42aa342-8706-4288-bd11-ebb85995028c_SetDate">
    <vt:lpwstr>2020-04-30T16:58:44.8526099Z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a6dbb04b-5cb4-4cb5-bb6f-3d6af857b37d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0x010100A90B5993187B9E4CB1697E5A3FBE0370</vt:lpwstr>
  </property>
</Properties>
</file>