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1"/>
  </p:notesMasterIdLst>
  <p:handoutMasterIdLst>
    <p:handoutMasterId r:id="rId12"/>
  </p:handoutMasterIdLst>
  <p:sldIdLst>
    <p:sldId id="1719" r:id="rId2"/>
    <p:sldId id="1903" r:id="rId3"/>
    <p:sldId id="1857" r:id="rId4"/>
    <p:sldId id="1858" r:id="rId5"/>
    <p:sldId id="1670" r:id="rId6"/>
    <p:sldId id="1919" r:id="rId7"/>
    <p:sldId id="1921" r:id="rId8"/>
    <p:sldId id="1904" r:id="rId9"/>
    <p:sldId id="366" r:id="rId1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903"/>
            <p14:sldId id="1857"/>
            <p14:sldId id="1858"/>
            <p14:sldId id="1670"/>
            <p14:sldId id="1919"/>
            <p14:sldId id="1921"/>
            <p14:sldId id="1904"/>
            <p14:sldId id="36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CF7"/>
    <a:srgbClr val="CBD6EF"/>
    <a:srgbClr val="0078D4"/>
    <a:srgbClr val="BCCAE5"/>
    <a:srgbClr val="C3E5FF"/>
    <a:srgbClr val="9FA4B1"/>
    <a:srgbClr val="F2F2F2"/>
    <a:srgbClr val="D1D1D1"/>
    <a:srgbClr val="00188F"/>
    <a:srgbClr val="2E6C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794" autoAdjust="0"/>
  </p:normalViewPr>
  <p:slideViewPr>
    <p:cSldViewPr snapToGrid="0">
      <p:cViewPr varScale="1">
        <p:scale>
          <a:sx n="52" d="100"/>
          <a:sy n="52" d="100"/>
        </p:scale>
        <p:origin x="1766" y="5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2020-08-13 10:27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2020-08-13 10:22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zure.microsoft.com/en-us/global-infrastructure/region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azure.microsoft.com/en-us/global-infrastructure/global-network/"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the cover for either AZ-900T00 or AZ-900T01.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2020-08-13 10:22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A list of geography locations is available at : </a:t>
            </a:r>
            <a:r>
              <a:rPr lang="en-IE" u="sng" dirty="0"/>
              <a:t>https://azure.microsoft.com/en-us/global-infrastructure/geographies/ </a:t>
            </a: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2020-08-13 10:22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729614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900" b="0" i="0" u="none" strike="noStrike" kern="1200" dirty="0">
                <a:solidFill>
                  <a:schemeClr val="tx1"/>
                </a:solidFill>
                <a:effectLst/>
                <a:latin typeface="Segoe UI Light" pitchFamily="34" charset="0"/>
                <a:ea typeface="+mn-ea"/>
                <a:cs typeface="+mn-cs"/>
              </a:rPr>
              <a:t>REGIONS: </a:t>
            </a:r>
            <a:r>
              <a:rPr lang="en-US" sz="900" dirty="0">
                <a:hlinkClick r:id="rId3"/>
              </a:rPr>
              <a:t>https://azure.microsoft.com/en-us/global-infrastructure/regions/</a:t>
            </a:r>
            <a:endParaRPr lang="pl-PL" sz="900" b="0" i="0" u="none" strike="noStrike" kern="1200" dirty="0">
              <a:solidFill>
                <a:schemeClr val="tx1"/>
              </a:solidFill>
              <a:effectLst/>
              <a:latin typeface="Segoe UI Light" pitchFamily="34" charset="0"/>
              <a:ea typeface="+mn-ea"/>
              <a:cs typeface="+mn-cs"/>
            </a:endParaRPr>
          </a:p>
          <a:p>
            <a:r>
              <a:rPr lang="pl-PL" sz="900" b="0" i="0" u="none" strike="noStrike" kern="1200" dirty="0">
                <a:solidFill>
                  <a:schemeClr val="tx1"/>
                </a:solidFill>
                <a:effectLst/>
                <a:latin typeface="Segoe UI Light" pitchFamily="34" charset="0"/>
                <a:ea typeface="+mn-ea"/>
                <a:cs typeface="+mn-cs"/>
              </a:rPr>
              <a:t>CONNECTIONS: </a:t>
            </a:r>
            <a:r>
              <a:rPr lang="en-US" sz="900" dirty="0">
                <a:hlinkClick r:id="rId4"/>
              </a:rPr>
              <a:t>https://azure.microsoft.com/en-us/global-infrastructure/global-network/</a:t>
            </a:r>
            <a:endParaRPr lang="en-US" sz="900" dirty="0"/>
          </a:p>
          <a:p>
            <a:r>
              <a:rPr lang="en-US" sz="900" b="0" i="0" u="none" strike="noStrike" kern="1200" dirty="0">
                <a:solidFill>
                  <a:schemeClr val="tx1"/>
                </a:solidFill>
                <a:effectLst/>
                <a:latin typeface="Segoe UI Light" pitchFamily="34" charset="0"/>
                <a:ea typeface="+mn-ea"/>
                <a:cs typeface="+mn-cs"/>
              </a:rPr>
              <a:t>Over a Petabit per second in some locations!</a:t>
            </a:r>
            <a:endParaRPr lang="pl-PL"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dirty="0"/>
              <a:t>From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dirty="0"/>
              <a:t>* Provides flexibility and scale.</a:t>
            </a:r>
          </a:p>
          <a:p>
            <a:endParaRPr lang="en-US"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Microsoft Azure has more global regions than any other cloud provider. This provides customers the flexibility and scale needed to bring applications closer to users around the world, preserving data residency and offering comprehensive compliance and resiliency options for customer. At the time of writing this, Azure is generally available in 42 regions around the world, with plans announced for 12 additional regions.</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t>Special Azure regions</a:t>
            </a:r>
          </a:p>
          <a:p>
            <a:r>
              <a:rPr lang="en-IE" sz="900" b="0" i="0" u="none" strike="noStrike" kern="1200" dirty="0">
                <a:solidFill>
                  <a:schemeClr val="tx1"/>
                </a:solidFill>
                <a:effectLst/>
                <a:latin typeface="Segoe UI Light" pitchFamily="34" charset="0"/>
                <a:ea typeface="+mn-ea"/>
                <a:cs typeface="+mn-cs"/>
              </a:rPr>
              <a:t>Special regions include:</a:t>
            </a:r>
          </a:p>
          <a:p>
            <a:pPr marL="171450" indent="-171450">
              <a:buFont typeface="Arial" panose="020B0604020202020204" pitchFamily="34" charset="0"/>
              <a:buChar char="•"/>
            </a:pPr>
            <a:r>
              <a:rPr lang="en-IE" sz="900" u="none" strike="noStrike" kern="1200" dirty="0">
                <a:solidFill>
                  <a:schemeClr val="tx1"/>
                </a:solidFill>
                <a:effectLst/>
                <a:latin typeface="Segoe UI Light" pitchFamily="34" charset="0"/>
                <a:ea typeface="+mn-ea"/>
                <a:cs typeface="+mn-cs"/>
              </a:rPr>
              <a:t>US DoD Central, US Gov Virginia, US Gov Iowa </a:t>
            </a:r>
            <a:r>
              <a:rPr lang="en-IE" sz="900" b="0" i="0" u="none" strike="noStrike" kern="1200" dirty="0">
                <a:solidFill>
                  <a:schemeClr val="tx1"/>
                </a:solidFill>
                <a:effectLst/>
                <a:latin typeface="Segoe UI Light" pitchFamily="34" charset="0"/>
                <a:ea typeface="+mn-ea"/>
                <a:cs typeface="+mn-cs"/>
              </a:rPr>
              <a:t>and more in the US. These are physical and logical network-isolated instances of Azure for US government agencies and partners. They are operated by screened US personnel. Includes additional compliance certifications.</a:t>
            </a:r>
          </a:p>
          <a:p>
            <a:pPr marL="171450" indent="-171450">
              <a:buFont typeface="Arial" panose="020B0604020202020204" pitchFamily="34" charset="0"/>
              <a:buChar char="•"/>
            </a:pPr>
            <a:r>
              <a:rPr lang="en-IE" sz="900" u="none" strike="noStrike" kern="1200" dirty="0">
                <a:solidFill>
                  <a:schemeClr val="tx1"/>
                </a:solidFill>
                <a:effectLst/>
                <a:latin typeface="Segoe UI Light" pitchFamily="34" charset="0"/>
                <a:ea typeface="+mn-ea"/>
                <a:cs typeface="+mn-cs"/>
              </a:rPr>
              <a:t>China East, China North, </a:t>
            </a:r>
            <a:r>
              <a:rPr lang="en-IE" sz="900" b="0" i="0" u="none" strike="noStrike" kern="1200" dirty="0">
                <a:solidFill>
                  <a:schemeClr val="tx1"/>
                </a:solidFill>
                <a:effectLst/>
                <a:latin typeface="Segoe UI Light" pitchFamily="34" charset="0"/>
                <a:ea typeface="+mn-ea"/>
                <a:cs typeface="+mn-cs"/>
              </a:rPr>
              <a:t>and more in China. These regions are available through a unique partnership between Microsoft and 21Vianet, whereby Microsoft does not directly maintain the </a:t>
            </a:r>
            <a:r>
              <a:rPr lang="en-IE" sz="900" b="0" i="0" u="none" strike="noStrike" kern="1200" dirty="0" err="1">
                <a:solidFill>
                  <a:schemeClr val="tx1"/>
                </a:solidFill>
                <a:effectLst/>
                <a:latin typeface="Segoe UI Light" pitchFamily="34" charset="0"/>
                <a:ea typeface="+mn-ea"/>
                <a:cs typeface="+mn-cs"/>
              </a:rPr>
              <a:t>datacenters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u="none" strike="noStrike" kern="1200" dirty="0">
                <a:solidFill>
                  <a:schemeClr val="tx1"/>
                </a:solidFill>
                <a:effectLst/>
                <a:latin typeface="Segoe UI Light" pitchFamily="34" charset="0"/>
                <a:ea typeface="+mn-ea"/>
                <a:cs typeface="+mn-cs"/>
              </a:rPr>
              <a:t>Germany Central and Germany Northeast</a:t>
            </a:r>
            <a:r>
              <a:rPr lang="en-IE" sz="900" i="1" u="none" strike="noStrike" kern="1200" dirty="0">
                <a:solidFill>
                  <a:schemeClr val="tx1"/>
                </a:solidFill>
                <a:effectLst/>
                <a:latin typeface="Segoe UI Light" pitchFamily="34" charset="0"/>
                <a:ea typeface="+mn-ea"/>
                <a:cs typeface="+mn-cs"/>
              </a:rPr>
              <a:t>.</a:t>
            </a:r>
            <a:r>
              <a:rPr lang="en-IE" sz="900" b="1" i="0" u="none" strike="noStrike"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These regions are available through a data trustee model whereby customer data remains in Germany under control of T-Systems, a </a:t>
            </a:r>
            <a:r>
              <a:rPr lang="en-IE" sz="900" dirty="0"/>
              <a:t>Deutsche Telekom company.</a:t>
            </a:r>
            <a:endParaRPr lang="en-US" sz="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2020-08-13 10:22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885681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dirty="0"/>
              <a:t>A full list of region pairs is available at </a:t>
            </a:r>
            <a:r>
              <a:rPr lang="en-IE" sz="900" u="sng" dirty="0"/>
              <a:t>https://docs.microsoft.com/en-us/azure/best-practices-availability-paired-regions#what-are-paired-regions </a:t>
            </a:r>
            <a:endParaRPr lang="en-US" sz="9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2020-08-13 10:22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54814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a:solidFill>
                  <a:schemeClr val="tx1"/>
                </a:solidFill>
                <a:effectLst/>
                <a:latin typeface="Segoe UI Light" pitchFamily="34" charset="0"/>
                <a:ea typeface="+mn-ea"/>
                <a:cs typeface="+mn-cs"/>
              </a:rPr>
              <a:t>More details about Availability Zones in Azure are available at </a:t>
            </a:r>
            <a:r>
              <a:rPr lang="en-IE" sz="900" u="sng"/>
              <a:t>https://docs.microsoft.com/en-us/azure/availability-zones/az-overview </a:t>
            </a:r>
            <a:endParaRPr lang="en-US" sz="900"/>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2020-08-13 10:22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2020-08-13 10:22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to introduce the upcoming topics. You could also use the slide at the end of the lesson to review. </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2020-08-13 10:22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29883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53914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744" r:id="rId6"/>
    <p:sldLayoutId id="2147484240" r:id="rId7"/>
    <p:sldLayoutId id="2147484241" r:id="rId8"/>
    <p:sldLayoutId id="2147484474" r:id="rId9"/>
    <p:sldLayoutId id="2147484245" r:id="rId10"/>
    <p:sldLayoutId id="2147484249" r:id="rId11"/>
    <p:sldLayoutId id="2147484641" r:id="rId12"/>
    <p:sldLayoutId id="2147484584" r:id="rId13"/>
    <p:sldLayoutId id="2147484742" r:id="rId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4746" y="2510571"/>
            <a:ext cx="4167887" cy="1661993"/>
          </a:xfrm>
        </p:spPr>
        <p:txBody>
          <a:bodyPr/>
          <a:lstStyle/>
          <a:p>
            <a:r>
              <a:rPr lang="en-US" dirty="0">
                <a:solidFill>
                  <a:schemeClr val="tx1"/>
                </a:solidFill>
                <a:latin typeface="Segoe UI Semibold (Headings)"/>
              </a:rPr>
              <a:t>AZ-900T0x</a:t>
            </a:r>
            <a:br>
              <a:rPr lang="en-US" dirty="0">
                <a:solidFill>
                  <a:schemeClr val="tx1"/>
                </a:solidFill>
                <a:latin typeface="Segoe UI Semibold (Headings)"/>
              </a:rPr>
            </a:br>
            <a:r>
              <a:rPr lang="en-US" dirty="0">
                <a:solidFill>
                  <a:schemeClr val="tx1"/>
                </a:solidFill>
                <a:latin typeface="Segoe UI Semibold (Headings)"/>
              </a:rPr>
              <a:t>Module 02:</a:t>
            </a:r>
            <a:br>
              <a:rPr lang="en-US" dirty="0">
                <a:solidFill>
                  <a:schemeClr val="tx1"/>
                </a:solidFill>
                <a:latin typeface="Segoe UI Semibold (Headings)"/>
              </a:rPr>
            </a:br>
            <a:r>
              <a:rPr lang="en-US" dirty="0">
                <a:solidFill>
                  <a:schemeClr val="tx1"/>
                </a:solidFill>
                <a:latin typeface="Segoe UI Semibold (Headings)"/>
              </a:rPr>
              <a:t>Core Azure services</a:t>
            </a: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Geographies</a:t>
            </a:r>
          </a:p>
        </p:txBody>
      </p:sp>
      <p:sp>
        <p:nvSpPr>
          <p:cNvPr id="6" name="Text Placeholder 5"/>
          <p:cNvSpPr>
            <a:spLocks noGrp="1"/>
          </p:cNvSpPr>
          <p:nvPr>
            <p:ph type="body" sz="quarter" idx="10"/>
          </p:nvPr>
        </p:nvSpPr>
        <p:spPr>
          <a:xfrm>
            <a:off x="586390" y="1434370"/>
            <a:ext cx="7971873" cy="4724242"/>
          </a:xfrm>
        </p:spPr>
        <p:txBody>
          <a:bodyPr/>
          <a:lstStyle/>
          <a:p>
            <a:pPr marL="457200" indent="-457200">
              <a:lnSpc>
                <a:spcPct val="114000"/>
              </a:lnSpc>
              <a:buFont typeface="Arial" panose="020B0604020202020204" pitchFamily="34" charset="0"/>
              <a:buChar char="•"/>
            </a:pPr>
            <a:r>
              <a:rPr lang="en-US" noProof="0" dirty="0"/>
              <a:t>Discrete markets that preserve </a:t>
            </a:r>
            <a:r>
              <a:rPr lang="en-US" b="1" noProof="0" dirty="0"/>
              <a:t>data residency </a:t>
            </a:r>
            <a:r>
              <a:rPr lang="en-US" noProof="0" dirty="0"/>
              <a:t>and compliance boundaries.</a:t>
            </a:r>
          </a:p>
          <a:p>
            <a:pPr marL="457200" indent="-457200">
              <a:lnSpc>
                <a:spcPct val="114000"/>
              </a:lnSpc>
              <a:buFont typeface="Arial" panose="020B0604020202020204" pitchFamily="34" charset="0"/>
              <a:buChar char="•"/>
            </a:pPr>
            <a:r>
              <a:rPr lang="en-US" dirty="0"/>
              <a:t>Typically contain two or more regions.</a:t>
            </a:r>
          </a:p>
          <a:p>
            <a:pPr marL="457200" indent="-457200">
              <a:lnSpc>
                <a:spcPct val="114000"/>
              </a:lnSpc>
              <a:buFont typeface="Arial" panose="020B0604020202020204" pitchFamily="34" charset="0"/>
              <a:buChar char="•"/>
            </a:pPr>
            <a:r>
              <a:rPr lang="en-US" dirty="0"/>
              <a:t>Allow customers with specific data-residency and compliance needs to keep their data and applications in close proximity.</a:t>
            </a:r>
          </a:p>
          <a:p>
            <a:pPr marL="457200" indent="-457200">
              <a:lnSpc>
                <a:spcPct val="114000"/>
              </a:lnSpc>
              <a:buFont typeface="Arial" panose="020B0604020202020204" pitchFamily="34" charset="0"/>
              <a:buChar char="•"/>
            </a:pPr>
            <a:r>
              <a:rPr lang="en-US" dirty="0"/>
              <a:t>Categorized as Americas, Europe, Asia Pacific, Middle East, and Africa.</a:t>
            </a:r>
          </a:p>
          <a:p>
            <a:pPr>
              <a:lnSpc>
                <a:spcPct val="114000"/>
              </a:lnSpc>
            </a:pPr>
            <a:endParaRPr lang="en-US" noProof="0" dirty="0"/>
          </a:p>
        </p:txBody>
      </p:sp>
      <p:grpSp>
        <p:nvGrpSpPr>
          <p:cNvPr id="3" name="Group 2" descr="graphic of a globe sitting over a building representing datacenters around the globe"/>
          <p:cNvGrpSpPr/>
          <p:nvPr/>
        </p:nvGrpSpPr>
        <p:grpSpPr>
          <a:xfrm>
            <a:off x="9061181" y="1670599"/>
            <a:ext cx="2309040" cy="3352320"/>
            <a:chOff x="8929296" y="2628960"/>
            <a:chExt cx="2309040" cy="3352320"/>
          </a:xfrm>
        </p:grpSpPr>
        <p:grpSp>
          <p:nvGrpSpPr>
            <p:cNvPr id="4" name="Group 3"/>
            <p:cNvGrpSpPr/>
            <p:nvPr/>
          </p:nvGrpSpPr>
          <p:grpSpPr>
            <a:xfrm>
              <a:off x="8929296" y="5141760"/>
              <a:ext cx="2309040" cy="839520"/>
              <a:chOff x="9390960" y="5568480"/>
              <a:chExt cx="2309040" cy="839520"/>
            </a:xfrm>
          </p:grpSpPr>
          <p:sp>
            <p:nvSpPr>
              <p:cNvPr id="5" name="CustomShape 4"/>
              <p:cNvSpPr/>
              <p:nvPr/>
            </p:nvSpPr>
            <p:spPr>
              <a:xfrm>
                <a:off x="9390960" y="5787000"/>
                <a:ext cx="2309040" cy="621000"/>
              </a:xfrm>
              <a:prstGeom prst="rect">
                <a:avLst/>
              </a:prstGeom>
              <a:solidFill>
                <a:srgbClr val="00B050"/>
              </a:solidFill>
              <a:ln>
                <a:noFill/>
              </a:ln>
            </p:spPr>
            <p:style>
              <a:lnRef idx="0">
                <a:scrgbClr r="0" g="0" b="0"/>
              </a:lnRef>
              <a:fillRef idx="0">
                <a:scrgbClr r="0" g="0" b="0"/>
              </a:fillRef>
              <a:effectRef idx="0">
                <a:scrgbClr r="0" g="0" b="0"/>
              </a:effectRef>
              <a:fontRef idx="minor"/>
            </p:style>
          </p:sp>
          <p:sp>
            <p:nvSpPr>
              <p:cNvPr id="7" name="CustomShape 5"/>
              <p:cNvSpPr/>
              <p:nvPr/>
            </p:nvSpPr>
            <p:spPr>
              <a:xfrm>
                <a:off x="11177280" y="5568480"/>
                <a:ext cx="279720" cy="344520"/>
              </a:xfrm>
              <a:prstGeom prst="rect">
                <a:avLst/>
              </a:prstGeom>
              <a:solidFill>
                <a:srgbClr val="00B050"/>
              </a:solidFill>
              <a:ln>
                <a:noFill/>
              </a:ln>
            </p:spPr>
            <p:style>
              <a:lnRef idx="0">
                <a:scrgbClr r="0" g="0" b="0"/>
              </a:lnRef>
              <a:fillRef idx="0">
                <a:scrgbClr r="0" g="0" b="0"/>
              </a:fillRef>
              <a:effectRef idx="0">
                <a:scrgbClr r="0" g="0" b="0"/>
              </a:effectRef>
              <a:fontRef idx="minor"/>
            </p:style>
          </p:sp>
          <p:sp>
            <p:nvSpPr>
              <p:cNvPr id="8" name="CustomShape 6"/>
              <p:cNvSpPr/>
              <p:nvPr/>
            </p:nvSpPr>
            <p:spPr>
              <a:xfrm>
                <a:off x="11319120" y="6100920"/>
                <a:ext cx="168480" cy="307080"/>
              </a:xfrm>
              <a:prstGeom prst="rect">
                <a:avLst/>
              </a:prstGeom>
              <a:solidFill>
                <a:srgbClr val="00188F"/>
              </a:solidFill>
              <a:ln>
                <a:noFill/>
              </a:ln>
            </p:spPr>
            <p:style>
              <a:lnRef idx="0">
                <a:scrgbClr r="0" g="0" b="0"/>
              </a:lnRef>
              <a:fillRef idx="0">
                <a:scrgbClr r="0" g="0" b="0"/>
              </a:fillRef>
              <a:effectRef idx="0">
                <a:scrgbClr r="0" g="0" b="0"/>
              </a:effectRef>
              <a:fontRef idx="minor"/>
            </p:style>
          </p:sp>
          <p:sp>
            <p:nvSpPr>
              <p:cNvPr id="9" name="CustomShape 7"/>
              <p:cNvSpPr/>
              <p:nvPr/>
            </p:nvSpPr>
            <p:spPr>
              <a:xfrm>
                <a:off x="9522720" y="6094440"/>
                <a:ext cx="513000" cy="180720"/>
              </a:xfrm>
              <a:prstGeom prst="rect">
                <a:avLst/>
              </a:prstGeom>
              <a:solidFill>
                <a:srgbClr val="808080"/>
              </a:solidFill>
              <a:ln>
                <a:noFill/>
              </a:ln>
            </p:spPr>
            <p:style>
              <a:lnRef idx="0">
                <a:scrgbClr r="0" g="0" b="0"/>
              </a:lnRef>
              <a:fillRef idx="0">
                <a:scrgbClr r="0" g="0" b="0"/>
              </a:fillRef>
              <a:effectRef idx="0">
                <a:scrgbClr r="0" g="0" b="0"/>
              </a:effectRef>
              <a:fontRef idx="minor"/>
            </p:style>
          </p:sp>
          <p:sp>
            <p:nvSpPr>
              <p:cNvPr id="10" name="CustomShape 8"/>
              <p:cNvSpPr/>
              <p:nvPr/>
            </p:nvSpPr>
            <p:spPr>
              <a:xfrm>
                <a:off x="10093320" y="6094440"/>
                <a:ext cx="523080" cy="180720"/>
              </a:xfrm>
              <a:prstGeom prst="rect">
                <a:avLst/>
              </a:prstGeom>
              <a:solidFill>
                <a:srgbClr val="808080"/>
              </a:solidFill>
              <a:ln>
                <a:noFill/>
              </a:ln>
            </p:spPr>
            <p:style>
              <a:lnRef idx="0">
                <a:scrgbClr r="0" g="0" b="0"/>
              </a:lnRef>
              <a:fillRef idx="0">
                <a:scrgbClr r="0" g="0" b="0"/>
              </a:fillRef>
              <a:effectRef idx="0">
                <a:scrgbClr r="0" g="0" b="0"/>
              </a:effectRef>
              <a:fontRef idx="minor"/>
            </p:style>
          </p:sp>
          <p:sp>
            <p:nvSpPr>
              <p:cNvPr id="11" name="CustomShape 9"/>
              <p:cNvSpPr/>
              <p:nvPr/>
            </p:nvSpPr>
            <p:spPr>
              <a:xfrm>
                <a:off x="10674000" y="6094440"/>
                <a:ext cx="513000" cy="180720"/>
              </a:xfrm>
              <a:prstGeom prst="rect">
                <a:avLst/>
              </a:prstGeom>
              <a:solidFill>
                <a:srgbClr val="808080"/>
              </a:solidFill>
              <a:ln>
                <a:noFill/>
              </a:ln>
            </p:spPr>
            <p:style>
              <a:lnRef idx="0">
                <a:scrgbClr r="0" g="0" b="0"/>
              </a:lnRef>
              <a:fillRef idx="0">
                <a:scrgbClr r="0" g="0" b="0"/>
              </a:fillRef>
              <a:effectRef idx="0">
                <a:scrgbClr r="0" g="0" b="0"/>
              </a:effectRef>
              <a:fontRef idx="minor"/>
            </p:style>
          </p:sp>
        </p:grpSp>
        <p:sp>
          <p:nvSpPr>
            <p:cNvPr id="20" name="CustomShape 17"/>
            <p:cNvSpPr/>
            <p:nvPr/>
          </p:nvSpPr>
          <p:spPr>
            <a:xfrm rot="900000">
              <a:off x="9056016" y="2628960"/>
              <a:ext cx="2055600" cy="2239200"/>
            </a:xfrm>
            <a:custGeom>
              <a:avLst/>
              <a:gdLst/>
              <a:ahLst/>
              <a:cxnLst/>
              <a:rect l="l" t="t" r="r" b="b"/>
              <a:pathLst>
                <a:path w="1704" h="1920">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7FBA00"/>
            </a:solidFill>
            <a:ln>
              <a:noFill/>
            </a:ln>
          </p:spPr>
          <p:style>
            <a:lnRef idx="0">
              <a:scrgbClr r="0" g="0" b="0"/>
            </a:lnRef>
            <a:fillRef idx="0">
              <a:scrgbClr r="0" g="0" b="0"/>
            </a:fillRef>
            <a:effectRef idx="0">
              <a:scrgbClr r="0" g="0" b="0"/>
            </a:effectRef>
            <a:fontRef idx="minor"/>
          </p:style>
        </p:sp>
      </p:grpSp>
    </p:spTree>
    <p:extLst>
      <p:ext uri="{BB962C8B-B14F-4D97-AF65-F5344CB8AC3E}">
        <p14:creationId xmlns:p14="http://schemas.microsoft.com/office/powerpoint/2010/main" val="30423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Regions</a:t>
            </a:r>
          </a:p>
        </p:txBody>
      </p:sp>
      <p:sp>
        <p:nvSpPr>
          <p:cNvPr id="6" name="Text Placeholder 5"/>
          <p:cNvSpPr>
            <a:spLocks noGrp="1"/>
          </p:cNvSpPr>
          <p:nvPr>
            <p:ph type="body" sz="quarter" idx="10"/>
          </p:nvPr>
        </p:nvSpPr>
        <p:spPr>
          <a:xfrm>
            <a:off x="586390" y="1434370"/>
            <a:ext cx="5782137" cy="4222694"/>
          </a:xfrm>
        </p:spPr>
        <p:txBody>
          <a:bodyPr vert="horz" wrap="square" lIns="0" tIns="0" rIns="0" bIns="0" rtlCol="0" anchor="t">
            <a:spAutoFit/>
          </a:bodyPr>
          <a:lstStyle/>
          <a:p>
            <a:pPr marL="225425" indent="-225425">
              <a:buFont typeface="Arial" panose="020B0604020202020204" pitchFamily="34" charset="0"/>
              <a:buChar char="•"/>
            </a:pPr>
            <a:r>
              <a:rPr lang="en-IE" dirty="0">
                <a:latin typeface="Segoe UI Semilight"/>
                <a:cs typeface="Segoe UI Semilight"/>
              </a:rPr>
              <a:t>A region represents a collection of </a:t>
            </a:r>
            <a:r>
              <a:rPr lang="en-IE" dirty="0" err="1">
                <a:latin typeface="Segoe UI Semilight"/>
                <a:cs typeface="Segoe UI Semilight"/>
              </a:rPr>
              <a:t>datacenters</a:t>
            </a:r>
            <a:r>
              <a:rPr lang="en-IE" dirty="0">
                <a:latin typeface="Segoe UI Semilight"/>
                <a:cs typeface="Segoe UI Semilight"/>
              </a:rPr>
              <a:t>. </a:t>
            </a:r>
            <a:r>
              <a:rPr lang="en-IE" b="1" dirty="0">
                <a:latin typeface="Segoe UI Semilight"/>
                <a:cs typeface="Segoe UI Semilight"/>
              </a:rPr>
              <a:t>You don’t see individual data </a:t>
            </a:r>
            <a:r>
              <a:rPr lang="en-IE" b="1" dirty="0" err="1">
                <a:latin typeface="Segoe UI Semilight"/>
                <a:cs typeface="Segoe UI Semilight"/>
              </a:rPr>
              <a:t>centers</a:t>
            </a:r>
            <a:r>
              <a:rPr lang="en-IE" b="1" dirty="0">
                <a:latin typeface="Segoe UI Semilight"/>
                <a:cs typeface="Segoe UI Semilight"/>
              </a:rPr>
              <a:t>.</a:t>
            </a:r>
            <a:endParaRPr lang="en-IE" dirty="0"/>
          </a:p>
          <a:p>
            <a:pPr marL="225425" indent="-225425">
              <a:buFont typeface="Arial" panose="020B0604020202020204" pitchFamily="34" charset="0"/>
              <a:buChar char="•"/>
            </a:pPr>
            <a:r>
              <a:rPr lang="en-IE" b="1" dirty="0"/>
              <a:t>Preserves data residency.</a:t>
            </a:r>
          </a:p>
          <a:p>
            <a:pPr marL="225425" indent="-225425">
              <a:buFont typeface="Arial" panose="020B0604020202020204" pitchFamily="34" charset="0"/>
              <a:buChar char="•"/>
            </a:pPr>
            <a:r>
              <a:rPr lang="en-IE" dirty="0"/>
              <a:t>Select regions close to your users.</a:t>
            </a:r>
          </a:p>
          <a:p>
            <a:pPr marL="225425" indent="-225425">
              <a:buFont typeface="Arial" panose="020B0604020202020204" pitchFamily="34" charset="0"/>
              <a:buChar char="•"/>
            </a:pPr>
            <a:r>
              <a:rPr lang="en-IE" dirty="0">
                <a:latin typeface="Segoe UI Semilight"/>
                <a:cs typeface="Segoe UI Semilight"/>
              </a:rPr>
              <a:t>Be aware of region deployment availability.</a:t>
            </a:r>
            <a:endParaRPr lang="en-IE" dirty="0"/>
          </a:p>
          <a:p>
            <a:pPr marL="225425" indent="-225425">
              <a:buFont typeface="Arial" panose="020B0604020202020204" pitchFamily="34" charset="0"/>
              <a:buChar char="•"/>
            </a:pPr>
            <a:r>
              <a:rPr lang="en-IE" dirty="0">
                <a:latin typeface="Segoe UI Semilight"/>
                <a:cs typeface="Segoe UI Semilight"/>
              </a:rPr>
              <a:t>There are global services that are region independent.</a:t>
            </a:r>
          </a:p>
        </p:txBody>
      </p:sp>
      <p:sp>
        <p:nvSpPr>
          <p:cNvPr id="8" name="Rectangle 7">
            <a:extLst>
              <a:ext uri="{FF2B5EF4-FFF2-40B4-BE49-F238E27FC236}">
                <a16:creationId xmlns:a16="http://schemas.microsoft.com/office/drawing/2014/main" id="{811A1EC0-5AF2-4D21-8437-ACF71E7A3AAF}"/>
              </a:ext>
            </a:extLst>
          </p:cNvPr>
          <p:cNvSpPr/>
          <p:nvPr/>
        </p:nvSpPr>
        <p:spPr>
          <a:xfrm>
            <a:off x="7092496" y="4716274"/>
            <a:ext cx="4513114" cy="830997"/>
          </a:xfrm>
          <a:prstGeom prst="rect">
            <a:avLst/>
          </a:prstGeom>
          <a:solidFill>
            <a:schemeClr val="bg1"/>
          </a:solidFill>
        </p:spPr>
        <p:txBody>
          <a:bodyPr wrap="square">
            <a:spAutoFit/>
          </a:bodyPr>
          <a:lstStyle/>
          <a:p>
            <a:pPr algn="ctr"/>
            <a:r>
              <a:rPr lang="en-IE" sz="2400">
                <a:latin typeface="Segoe UI Semilight" panose="020B0402040204020203" pitchFamily="34" charset="0"/>
                <a:cs typeface="Segoe UI Semilight" panose="020B0402040204020203" pitchFamily="34" charset="0"/>
              </a:rPr>
              <a:t>Worldwide there are 54 regions representing 140 countries</a:t>
            </a:r>
            <a:endParaRPr lang="en-US" sz="2400">
              <a:latin typeface="Segoe UI Semilight" panose="020B0402040204020203" pitchFamily="34" charset="0"/>
              <a:cs typeface="Segoe UI Semilight" panose="020B0402040204020203" pitchFamily="34" charset="0"/>
            </a:endParaRPr>
          </a:p>
        </p:txBody>
      </p:sp>
      <p:pic>
        <p:nvPicPr>
          <p:cNvPr id="2" name="Picture 1" descr="Map of North America regions.">
            <a:extLst>
              <a:ext uri="{FF2B5EF4-FFF2-40B4-BE49-F238E27FC236}">
                <a16:creationId xmlns:a16="http://schemas.microsoft.com/office/drawing/2014/main" id="{64D7F689-1612-4C9D-B065-39FDE92B4CB8}"/>
              </a:ext>
            </a:extLst>
          </p:cNvPr>
          <p:cNvPicPr>
            <a:picLocks noChangeAspect="1"/>
          </p:cNvPicPr>
          <p:nvPr/>
        </p:nvPicPr>
        <p:blipFill>
          <a:blip r:embed="rId3"/>
          <a:stretch>
            <a:fillRect/>
          </a:stretch>
        </p:blipFill>
        <p:spPr>
          <a:xfrm>
            <a:off x="6907067" y="1310729"/>
            <a:ext cx="4883972" cy="3337827"/>
          </a:xfrm>
          <a:prstGeom prst="rect">
            <a:avLst/>
          </a:prstGeom>
        </p:spPr>
      </p:pic>
    </p:spTree>
    <p:extLst>
      <p:ext uri="{BB962C8B-B14F-4D97-AF65-F5344CB8AC3E}">
        <p14:creationId xmlns:p14="http://schemas.microsoft.com/office/powerpoint/2010/main" val="186742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8A73360D-5BF0-4915-8044-2F56680AC10F}"/>
              </a:ext>
            </a:extLst>
          </p:cNvPr>
          <p:cNvGraphicFramePr>
            <a:graphicFrameLocks noGrp="1"/>
          </p:cNvGraphicFramePr>
          <p:nvPr>
            <p:extLst>
              <p:ext uri="{D42A27DB-BD31-4B8C-83A1-F6EECF244321}">
                <p14:modId xmlns:p14="http://schemas.microsoft.com/office/powerpoint/2010/main" val="40402649"/>
              </p:ext>
            </p:extLst>
          </p:nvPr>
        </p:nvGraphicFramePr>
        <p:xfrm>
          <a:off x="7384832" y="1167687"/>
          <a:ext cx="1877076" cy="5086086"/>
        </p:xfrm>
        <a:graphic>
          <a:graphicData uri="http://schemas.openxmlformats.org/drawingml/2006/table">
            <a:tbl>
              <a:tblPr firstRow="1" bandRow="1">
                <a:tableStyleId>{3C2FFA5D-87B4-456A-9821-1D502468CF0F}</a:tableStyleId>
              </a:tblPr>
              <a:tblGrid>
                <a:gridCol w="1877076">
                  <a:extLst>
                    <a:ext uri="{9D8B030D-6E8A-4147-A177-3AD203B41FA5}">
                      <a16:colId xmlns:a16="http://schemas.microsoft.com/office/drawing/2014/main" val="2423317185"/>
                    </a:ext>
                  </a:extLst>
                </a:gridCol>
              </a:tblGrid>
              <a:tr h="313808">
                <a:tc>
                  <a:txBody>
                    <a:bodyPr/>
                    <a:lstStyle/>
                    <a:p>
                      <a:pPr algn="ctr" fontAlgn="base"/>
                      <a:r>
                        <a:rPr lang="en-US" sz="1600" b="1" i="0" kern="1200" dirty="0">
                          <a:solidFill>
                            <a:schemeClr val="bg1"/>
                          </a:solidFill>
                          <a:effectLst/>
                          <a:latin typeface="Segoe UI Semilight" panose="020B0402040204020203" pitchFamily="34" charset="0"/>
                          <a:ea typeface="+mn-ea"/>
                          <a:cs typeface="Segoe UI Semilight" panose="020B0402040204020203" pitchFamily="34" charset="0"/>
                        </a:rPr>
                        <a:t>Region</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3726067"/>
                  </a:ext>
                </a:extLst>
              </a:tr>
              <a:tr h="313808">
                <a:tc>
                  <a:txBody>
                    <a:bodyPr/>
                    <a:lstStyle/>
                    <a:p>
                      <a:pPr algn="ctr" fontAlgn="base"/>
                      <a:r>
                        <a:rPr lang="en-US" sz="1600" dirty="0">
                          <a:effectLst/>
                        </a:rPr>
                        <a:t>North Central US​</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1565774094"/>
                  </a:ext>
                </a:extLst>
              </a:tr>
              <a:tr h="313808">
                <a:tc>
                  <a:txBody>
                    <a:bodyPr/>
                    <a:lstStyle/>
                    <a:p>
                      <a:pPr algn="ctr" fontAlgn="base"/>
                      <a:r>
                        <a:rPr lang="en-US" sz="1600" dirty="0">
                          <a:effectLst/>
                        </a:rPr>
                        <a:t>East US​</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835649983"/>
                  </a:ext>
                </a:extLst>
              </a:tr>
              <a:tr h="313808">
                <a:tc>
                  <a:txBody>
                    <a:bodyPr/>
                    <a:lstStyle/>
                    <a:p>
                      <a:pPr algn="ctr" fontAlgn="base"/>
                      <a:r>
                        <a:rPr lang="en-US" sz="1600" dirty="0">
                          <a:effectLst/>
                        </a:rPr>
                        <a:t>West US 2​</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2691051283"/>
                  </a:ext>
                </a:extLst>
              </a:tr>
              <a:tr h="313808">
                <a:tc>
                  <a:txBody>
                    <a:bodyPr/>
                    <a:lstStyle/>
                    <a:p>
                      <a:pPr algn="ctr" fontAlgn="base"/>
                      <a:r>
                        <a:rPr lang="en-US" sz="1600" dirty="0">
                          <a:effectLst/>
                        </a:rPr>
                        <a:t>US East 2​</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3E5FF"/>
                    </a:solidFill>
                  </a:tcPr>
                </a:tc>
                <a:extLst>
                  <a:ext uri="{0D108BD9-81ED-4DB2-BD59-A6C34878D82A}">
                    <a16:rowId xmlns:a16="http://schemas.microsoft.com/office/drawing/2014/main" val="957662494"/>
                  </a:ext>
                </a:extLst>
              </a:tr>
              <a:tr h="313808">
                <a:tc>
                  <a:txBody>
                    <a:bodyPr/>
                    <a:lstStyle/>
                    <a:p>
                      <a:pPr algn="ctr" fontAlgn="base"/>
                      <a:r>
                        <a:rPr lang="en-US" sz="1600" dirty="0">
                          <a:effectLst/>
                        </a:rPr>
                        <a:t>Canada Central​</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623272622"/>
                  </a:ext>
                </a:extLst>
              </a:tr>
              <a:tr h="313808">
                <a:tc>
                  <a:txBody>
                    <a:bodyPr/>
                    <a:lstStyle/>
                    <a:p>
                      <a:pPr algn="ctr" fontAlgn="base"/>
                      <a:r>
                        <a:rPr lang="en-US" sz="1600" dirty="0">
                          <a:effectLst/>
                        </a:rPr>
                        <a:t>North Europe​</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3E5FF"/>
                    </a:solidFill>
                  </a:tcPr>
                </a:tc>
                <a:extLst>
                  <a:ext uri="{0D108BD9-81ED-4DB2-BD59-A6C34878D82A}">
                    <a16:rowId xmlns:a16="http://schemas.microsoft.com/office/drawing/2014/main" val="1461321702"/>
                  </a:ext>
                </a:extLst>
              </a:tr>
              <a:tr h="313808">
                <a:tc>
                  <a:txBody>
                    <a:bodyPr/>
                    <a:lstStyle/>
                    <a:p>
                      <a:pPr algn="ctr" fontAlgn="base"/>
                      <a:r>
                        <a:rPr lang="en-US" sz="1600" dirty="0">
                          <a:effectLst/>
                        </a:rPr>
                        <a:t>UK West​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768418596"/>
                  </a:ext>
                </a:extLst>
              </a:tr>
              <a:tr h="491252">
                <a:tc>
                  <a:txBody>
                    <a:bodyPr/>
                    <a:lstStyle/>
                    <a:p>
                      <a:pPr algn="ctr" fontAlgn="base"/>
                      <a:r>
                        <a:rPr lang="en-US" sz="1600" dirty="0">
                          <a:effectLst/>
                        </a:rPr>
                        <a:t>Germany Central​</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3E5FF"/>
                    </a:solidFill>
                  </a:tcPr>
                </a:tc>
                <a:extLst>
                  <a:ext uri="{0D108BD9-81ED-4DB2-BD59-A6C34878D82A}">
                    <a16:rowId xmlns:a16="http://schemas.microsoft.com/office/drawing/2014/main" val="4263196076"/>
                  </a:ext>
                </a:extLst>
              </a:tr>
              <a:tr h="313808">
                <a:tc>
                  <a:txBody>
                    <a:bodyPr/>
                    <a:lstStyle/>
                    <a:p>
                      <a:pPr algn="ctr" fontAlgn="base"/>
                      <a:r>
                        <a:rPr lang="en-US" sz="1600" dirty="0">
                          <a:effectLst/>
                        </a:rPr>
                        <a:t>South East Asia​</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3058798151"/>
                  </a:ext>
                </a:extLst>
              </a:tr>
              <a:tr h="313808">
                <a:tc>
                  <a:txBody>
                    <a:bodyPr/>
                    <a:lstStyle/>
                    <a:p>
                      <a:pPr algn="ctr" fontAlgn="base"/>
                      <a:r>
                        <a:rPr lang="en-US" sz="1600" dirty="0">
                          <a:effectLst/>
                        </a:rPr>
                        <a:t>East China​</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3E5FF"/>
                    </a:solidFill>
                  </a:tcPr>
                </a:tc>
                <a:extLst>
                  <a:ext uri="{0D108BD9-81ED-4DB2-BD59-A6C34878D82A}">
                    <a16:rowId xmlns:a16="http://schemas.microsoft.com/office/drawing/2014/main" val="943023007"/>
                  </a:ext>
                </a:extLst>
              </a:tr>
              <a:tr h="313808">
                <a:tc>
                  <a:txBody>
                    <a:bodyPr/>
                    <a:lstStyle/>
                    <a:p>
                      <a:pPr algn="ctr" fontAlgn="base"/>
                      <a:r>
                        <a:rPr lang="en-US" sz="1600" dirty="0">
                          <a:effectLst/>
                        </a:rPr>
                        <a:t>Japan East​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1073175280"/>
                  </a:ext>
                </a:extLst>
              </a:tr>
              <a:tr h="313808">
                <a:tc>
                  <a:txBody>
                    <a:bodyPr/>
                    <a:lstStyle/>
                    <a:p>
                      <a:pPr algn="ctr" fontAlgn="base"/>
                      <a:r>
                        <a:rPr lang="en-US" sz="1600" dirty="0">
                          <a:effectLst/>
                        </a:rPr>
                        <a:t>Australia Southeast​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3E5FF"/>
                    </a:solidFill>
                  </a:tcPr>
                </a:tc>
                <a:extLst>
                  <a:ext uri="{0D108BD9-81ED-4DB2-BD59-A6C34878D82A}">
                    <a16:rowId xmlns:a16="http://schemas.microsoft.com/office/drawing/2014/main" val="4088797014"/>
                  </a:ext>
                </a:extLst>
              </a:tr>
              <a:tr h="313808">
                <a:tc>
                  <a:txBody>
                    <a:bodyPr/>
                    <a:lstStyle/>
                    <a:p>
                      <a:pPr algn="ctr" fontAlgn="base"/>
                      <a:r>
                        <a:rPr lang="en-US" sz="1600" dirty="0">
                          <a:effectLst/>
                        </a:rPr>
                        <a:t>India South​</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alpha val="40000"/>
                      </a:schemeClr>
                    </a:solidFill>
                  </a:tcPr>
                </a:tc>
                <a:extLst>
                  <a:ext uri="{0D108BD9-81ED-4DB2-BD59-A6C34878D82A}">
                    <a16:rowId xmlns:a16="http://schemas.microsoft.com/office/drawing/2014/main" val="2304315572"/>
                  </a:ext>
                </a:extLst>
              </a:tr>
              <a:tr h="512982">
                <a:tc>
                  <a:txBody>
                    <a:bodyPr/>
                    <a:lstStyle/>
                    <a:p>
                      <a:pPr algn="ctr" fontAlgn="base"/>
                      <a:r>
                        <a:rPr lang="en-US" sz="1600" dirty="0">
                          <a:effectLst/>
                        </a:rPr>
                        <a:t>Brazil South (Primary)​</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3E5FF"/>
                    </a:solidFill>
                  </a:tcPr>
                </a:tc>
                <a:extLst>
                  <a:ext uri="{0D108BD9-81ED-4DB2-BD59-A6C34878D82A}">
                    <a16:rowId xmlns:a16="http://schemas.microsoft.com/office/drawing/2014/main" val="2856298458"/>
                  </a:ext>
                </a:extLst>
              </a:tr>
            </a:tbl>
          </a:graphicData>
        </a:graphic>
      </p:graphicFrame>
      <p:sp>
        <p:nvSpPr>
          <p:cNvPr id="17" name="Title 16"/>
          <p:cNvSpPr>
            <a:spLocks noGrp="1"/>
          </p:cNvSpPr>
          <p:nvPr>
            <p:ph type="title"/>
          </p:nvPr>
        </p:nvSpPr>
        <p:spPr/>
        <p:txBody>
          <a:bodyPr/>
          <a:lstStyle/>
          <a:p>
            <a:r>
              <a:rPr lang="en-US" dirty="0"/>
              <a:t>Region Pairs</a:t>
            </a:r>
          </a:p>
        </p:txBody>
      </p:sp>
      <p:sp>
        <p:nvSpPr>
          <p:cNvPr id="6" name="Text Placeholder 5"/>
          <p:cNvSpPr>
            <a:spLocks noGrp="1"/>
          </p:cNvSpPr>
          <p:nvPr>
            <p:ph type="body" sz="quarter" idx="10"/>
          </p:nvPr>
        </p:nvSpPr>
        <p:spPr>
          <a:xfrm>
            <a:off x="588263" y="1280160"/>
            <a:ext cx="6640538" cy="4801314"/>
          </a:xfrm>
        </p:spPr>
        <p:txBody>
          <a:bodyPr vert="horz" wrap="square" lIns="0" tIns="0" rIns="0" bIns="0" rtlCol="0" anchor="t">
            <a:spAutoFit/>
          </a:bodyPr>
          <a:lstStyle/>
          <a:p>
            <a:pPr marL="290195" indent="-290195">
              <a:buFont typeface="Arial" panose="020B0604020202020204" pitchFamily="34" charset="0"/>
              <a:buChar char="•"/>
            </a:pPr>
            <a:r>
              <a:rPr lang="en-US" sz="2400" dirty="0"/>
              <a:t>Each Azure region is paired with another region.</a:t>
            </a:r>
          </a:p>
          <a:p>
            <a:pPr marL="290195" indent="-290195">
              <a:buFont typeface="Arial" panose="020B0604020202020204" pitchFamily="34" charset="0"/>
              <a:buChar char="•"/>
            </a:pPr>
            <a:r>
              <a:rPr lang="en-US" sz="2400" dirty="0"/>
              <a:t>Azure prefers at least 300 miles of </a:t>
            </a:r>
            <a:r>
              <a:rPr lang="en-US" sz="2400" b="1" dirty="0"/>
              <a:t>separation between datacenters</a:t>
            </a:r>
            <a:r>
              <a:rPr lang="en-US" sz="2400" dirty="0"/>
              <a:t> in a regional pair. Think: flood zones, hurricane zones, electrical grids.</a:t>
            </a:r>
          </a:p>
          <a:p>
            <a:pPr marL="290195" indent="-290195">
              <a:buFont typeface="Arial" panose="020B0604020202020204" pitchFamily="34" charset="0"/>
              <a:buChar char="•"/>
            </a:pPr>
            <a:r>
              <a:rPr lang="en-US" sz="2400" dirty="0"/>
              <a:t>Some services provide automatic replication to the paired region.</a:t>
            </a:r>
          </a:p>
          <a:p>
            <a:pPr marL="290195" indent="-290195">
              <a:buFont typeface="Arial" panose="020B0604020202020204" pitchFamily="34" charset="0"/>
              <a:buChar char="•"/>
            </a:pPr>
            <a:r>
              <a:rPr lang="en-US" sz="2400" dirty="0"/>
              <a:t>In an outage, recovery of one region is prioritized out of every pair.</a:t>
            </a:r>
          </a:p>
          <a:p>
            <a:pPr marL="290195" indent="-290195">
              <a:buFont typeface="Arial" panose="020B0604020202020204" pitchFamily="34" charset="0"/>
              <a:buChar char="•"/>
            </a:pPr>
            <a:r>
              <a:rPr lang="en-US" sz="2400" dirty="0"/>
              <a:t>Azure system updates are rolled out to paired regions sequentially (not at the same time).</a:t>
            </a:r>
          </a:p>
          <a:p>
            <a:pPr marL="290195" indent="-290195">
              <a:buFont typeface="Arial" panose="020B0604020202020204" pitchFamily="34" charset="0"/>
              <a:buChar char="•"/>
            </a:pPr>
            <a:r>
              <a:rPr lang="en-US" sz="2400" dirty="0">
                <a:latin typeface="Segoe UI Semilight"/>
                <a:cs typeface="Segoe UI Semilight"/>
              </a:rPr>
              <a:t>Paired regions are members of the same geography – except Brazil.</a:t>
            </a:r>
          </a:p>
        </p:txBody>
      </p:sp>
      <p:sp>
        <p:nvSpPr>
          <p:cNvPr id="21" name="Arrow: Left-Right 20">
            <a:extLst>
              <a:ext uri="{FF2B5EF4-FFF2-40B4-BE49-F238E27FC236}">
                <a16:creationId xmlns:a16="http://schemas.microsoft.com/office/drawing/2014/main" id="{3BF19608-4E55-40DF-8F76-EFF39FE48524}"/>
              </a:ext>
              <a:ext uri="{C183D7F6-B498-43B3-948B-1728B52AA6E4}">
                <adec:decorative xmlns:adec="http://schemas.microsoft.com/office/drawing/2017/decorative" val="1"/>
              </a:ext>
            </a:extLst>
          </p:cNvPr>
          <p:cNvSpPr/>
          <p:nvPr/>
        </p:nvSpPr>
        <p:spPr bwMode="auto">
          <a:xfrm>
            <a:off x="9348780" y="3163716"/>
            <a:ext cx="771011" cy="447257"/>
          </a:xfrm>
          <a:prstGeom prst="leftRightArrow">
            <a:avLst>
              <a:gd name="adj1" fmla="val 50001"/>
              <a:gd name="adj2" fmla="val 50000"/>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Table 27">
            <a:extLst>
              <a:ext uri="{FF2B5EF4-FFF2-40B4-BE49-F238E27FC236}">
                <a16:creationId xmlns:a16="http://schemas.microsoft.com/office/drawing/2014/main" id="{A1625483-567C-4965-88E9-3C4013EAEE2C}"/>
              </a:ext>
            </a:extLst>
          </p:cNvPr>
          <p:cNvGraphicFramePr>
            <a:graphicFrameLocks noGrp="1"/>
          </p:cNvGraphicFramePr>
          <p:nvPr>
            <p:extLst>
              <p:ext uri="{D42A27DB-BD31-4B8C-83A1-F6EECF244321}">
                <p14:modId xmlns:p14="http://schemas.microsoft.com/office/powerpoint/2010/main" val="3162721729"/>
              </p:ext>
            </p:extLst>
          </p:nvPr>
        </p:nvGraphicFramePr>
        <p:xfrm>
          <a:off x="10206663" y="1167687"/>
          <a:ext cx="1776548" cy="5085172"/>
        </p:xfrm>
        <a:graphic>
          <a:graphicData uri="http://schemas.openxmlformats.org/drawingml/2006/table">
            <a:tbl>
              <a:tblPr firstRow="1"/>
              <a:tblGrid>
                <a:gridCol w="1776548">
                  <a:extLst>
                    <a:ext uri="{9D8B030D-6E8A-4147-A177-3AD203B41FA5}">
                      <a16:colId xmlns:a16="http://schemas.microsoft.com/office/drawing/2014/main" val="1438438675"/>
                    </a:ext>
                  </a:extLst>
                </a:gridCol>
              </a:tblGrid>
              <a:tr h="315244">
                <a:tc>
                  <a:txBody>
                    <a:bodyPr/>
                    <a:lstStyle/>
                    <a:p>
                      <a:pPr algn="ctr" fontAlgn="base"/>
                      <a:r>
                        <a:rPr lang="en-US" sz="1600" b="1" i="0" dirty="0">
                          <a:solidFill>
                            <a:schemeClr val="bg1"/>
                          </a:solidFill>
                          <a:effectLst/>
                          <a:latin typeface="Segoe UI Semilight" panose="020B0402040204020203" pitchFamily="34" charset="0"/>
                          <a:cs typeface="Segoe UI Semilight" panose="020B0402040204020203" pitchFamily="34" charset="0"/>
                        </a:rPr>
                        <a:t>Region</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extLst>
                  <a:ext uri="{0D108BD9-81ED-4DB2-BD59-A6C34878D82A}">
                    <a16:rowId xmlns:a16="http://schemas.microsoft.com/office/drawing/2014/main" val="2295325405"/>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South Central US​</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CAE5"/>
                    </a:solidFill>
                  </a:tcPr>
                </a:tc>
                <a:extLst>
                  <a:ext uri="{0D108BD9-81ED-4DB2-BD59-A6C34878D82A}">
                    <a16:rowId xmlns:a16="http://schemas.microsoft.com/office/drawing/2014/main" val="1565774094"/>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West US​</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3E5FF"/>
                    </a:solidFill>
                  </a:tcPr>
                </a:tc>
                <a:extLst>
                  <a:ext uri="{0D108BD9-81ED-4DB2-BD59-A6C34878D82A}">
                    <a16:rowId xmlns:a16="http://schemas.microsoft.com/office/drawing/2014/main" val="1835649983"/>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West Central US​</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CAE5"/>
                    </a:solidFill>
                  </a:tcPr>
                </a:tc>
                <a:extLst>
                  <a:ext uri="{0D108BD9-81ED-4DB2-BD59-A6C34878D82A}">
                    <a16:rowId xmlns:a16="http://schemas.microsoft.com/office/drawing/2014/main" val="2691051283"/>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Central US​</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57662494"/>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Canada East​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CAE5"/>
                    </a:solidFill>
                  </a:tcPr>
                </a:tc>
                <a:extLst>
                  <a:ext uri="{0D108BD9-81ED-4DB2-BD59-A6C34878D82A}">
                    <a16:rowId xmlns:a16="http://schemas.microsoft.com/office/drawing/2014/main" val="623272622"/>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West Europe​</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61321702"/>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UK South​</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CAE5"/>
                    </a:solidFill>
                  </a:tcPr>
                </a:tc>
                <a:extLst>
                  <a:ext uri="{0D108BD9-81ED-4DB2-BD59-A6C34878D82A}">
                    <a16:rowId xmlns:a16="http://schemas.microsoft.com/office/drawing/2014/main" val="768418596"/>
                  </a:ext>
                </a:extLst>
              </a:tr>
              <a:tr h="493500">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Germany Northeast​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3E5FF"/>
                    </a:solidFill>
                  </a:tcPr>
                </a:tc>
                <a:extLst>
                  <a:ext uri="{0D108BD9-81ED-4DB2-BD59-A6C34878D82A}">
                    <a16:rowId xmlns:a16="http://schemas.microsoft.com/office/drawing/2014/main" val="4263196076"/>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East Asia​</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CAE5"/>
                    </a:solidFill>
                  </a:tcPr>
                </a:tc>
                <a:extLst>
                  <a:ext uri="{0D108BD9-81ED-4DB2-BD59-A6C34878D82A}">
                    <a16:rowId xmlns:a16="http://schemas.microsoft.com/office/drawing/2014/main" val="3058798151"/>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North China​</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3E5FF"/>
                    </a:solidFill>
                  </a:tcPr>
                </a:tc>
                <a:extLst>
                  <a:ext uri="{0D108BD9-81ED-4DB2-BD59-A6C34878D82A}">
                    <a16:rowId xmlns:a16="http://schemas.microsoft.com/office/drawing/2014/main" val="943023007"/>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Japan West​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CAE5"/>
                    </a:solidFill>
                  </a:tcPr>
                </a:tc>
                <a:extLst>
                  <a:ext uri="{0D108BD9-81ED-4DB2-BD59-A6C34878D82A}">
                    <a16:rowId xmlns:a16="http://schemas.microsoft.com/office/drawing/2014/main" val="1073175280"/>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Australia East​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3E5FF"/>
                    </a:solidFill>
                  </a:tcPr>
                </a:tc>
                <a:extLst>
                  <a:ext uri="{0D108BD9-81ED-4DB2-BD59-A6C34878D82A}">
                    <a16:rowId xmlns:a16="http://schemas.microsoft.com/office/drawing/2014/main" val="4088797014"/>
                  </a:ext>
                </a:extLst>
              </a:tr>
              <a:tr h="315244">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India Central​</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CAE5"/>
                    </a:solidFill>
                  </a:tcPr>
                </a:tc>
                <a:extLst>
                  <a:ext uri="{0D108BD9-81ED-4DB2-BD59-A6C34878D82A}">
                    <a16:rowId xmlns:a16="http://schemas.microsoft.com/office/drawing/2014/main" val="2304315572"/>
                  </a:ext>
                </a:extLst>
              </a:tr>
              <a:tr h="493500">
                <a:tc>
                  <a:txBody>
                    <a:bodyPr/>
                    <a:lstStyle/>
                    <a:p>
                      <a:pPr algn="ctr" fontAlgn="base"/>
                      <a:r>
                        <a:rPr lang="en-US" sz="1600" b="1" i="0" dirty="0">
                          <a:solidFill>
                            <a:schemeClr val="tx1"/>
                          </a:solidFill>
                          <a:effectLst/>
                          <a:latin typeface="Segoe UI Semilight" panose="020B0402040204020203" pitchFamily="34" charset="0"/>
                          <a:cs typeface="Segoe UI Semilight" panose="020B0402040204020203" pitchFamily="34" charset="0"/>
                        </a:rPr>
                        <a:t>South Central US ​</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3E5FF"/>
                    </a:solidFill>
                  </a:tcPr>
                </a:tc>
                <a:extLst>
                  <a:ext uri="{0D108BD9-81ED-4DB2-BD59-A6C34878D82A}">
                    <a16:rowId xmlns:a16="http://schemas.microsoft.com/office/drawing/2014/main" val="2856298458"/>
                  </a:ext>
                </a:extLst>
              </a:tr>
            </a:tbl>
          </a:graphicData>
        </a:graphic>
      </p:graphicFrame>
    </p:spTree>
    <p:extLst>
      <p:ext uri="{BB962C8B-B14F-4D97-AF65-F5344CB8AC3E}">
        <p14:creationId xmlns:p14="http://schemas.microsoft.com/office/powerpoint/2010/main" val="318144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Availability zones</a:t>
            </a:r>
          </a:p>
        </p:txBody>
      </p:sp>
      <p:sp>
        <p:nvSpPr>
          <p:cNvPr id="6" name="Text Placeholder 5"/>
          <p:cNvSpPr>
            <a:spLocks noGrp="1"/>
          </p:cNvSpPr>
          <p:nvPr>
            <p:ph type="body" sz="quarter" idx="10"/>
          </p:nvPr>
        </p:nvSpPr>
        <p:spPr>
          <a:xfrm>
            <a:off x="584199" y="1435497"/>
            <a:ext cx="5952747" cy="4222694"/>
          </a:xfrm>
        </p:spPr>
        <p:txBody>
          <a:bodyPr/>
          <a:lstStyle/>
          <a:p>
            <a:r>
              <a:rPr lang="en-IE" dirty="0"/>
              <a:t>Physically separate locations within an Azure region.</a:t>
            </a:r>
          </a:p>
          <a:p>
            <a:r>
              <a:rPr lang="en-IE" dirty="0"/>
              <a:t>Takes availability sets to the next level</a:t>
            </a:r>
          </a:p>
          <a:p>
            <a:r>
              <a:rPr lang="en-IE" dirty="0"/>
              <a:t>Includes one or more datacenters, equipped with independent power, cooling, and networking. </a:t>
            </a:r>
          </a:p>
          <a:p>
            <a:r>
              <a:rPr lang="en-IE" dirty="0"/>
              <a:t>Acts as an isolation boundary.</a:t>
            </a:r>
          </a:p>
          <a:p>
            <a:r>
              <a:rPr lang="en-IE" dirty="0"/>
              <a:t>If one availability zone goes down, the other continues working.</a:t>
            </a:r>
            <a:endParaRPr lang="en-IE" b="1" dirty="0"/>
          </a:p>
        </p:txBody>
      </p:sp>
      <p:grpSp>
        <p:nvGrpSpPr>
          <p:cNvPr id="5" name="Group 4" descr="Conceptual graphic containing a box entitled Azure region and within that box re three separate pictures of Availability zones, each with arrows point to the other two so show connectivity.">
            <a:extLst>
              <a:ext uri="{FF2B5EF4-FFF2-40B4-BE49-F238E27FC236}">
                <a16:creationId xmlns:a16="http://schemas.microsoft.com/office/drawing/2014/main" id="{3AEDB905-FC8D-448D-AC0A-15F4C45D8B15}"/>
              </a:ext>
            </a:extLst>
          </p:cNvPr>
          <p:cNvGrpSpPr/>
          <p:nvPr/>
        </p:nvGrpSpPr>
        <p:grpSpPr>
          <a:xfrm>
            <a:off x="6689347" y="1274375"/>
            <a:ext cx="4785298" cy="4248581"/>
            <a:chOff x="6818439" y="1571306"/>
            <a:chExt cx="4785298" cy="4248581"/>
          </a:xfrm>
        </p:grpSpPr>
        <p:grpSp>
          <p:nvGrpSpPr>
            <p:cNvPr id="7" name="Group 6">
              <a:extLst>
                <a:ext uri="{FF2B5EF4-FFF2-40B4-BE49-F238E27FC236}">
                  <a16:creationId xmlns:a16="http://schemas.microsoft.com/office/drawing/2014/main" id="{4DADC3C6-7E2B-431E-80AD-8E39793EC04B}"/>
                </a:ext>
              </a:extLst>
            </p:cNvPr>
            <p:cNvGrpSpPr/>
            <p:nvPr/>
          </p:nvGrpSpPr>
          <p:grpSpPr>
            <a:xfrm>
              <a:off x="7117431" y="2517295"/>
              <a:ext cx="1691584" cy="999225"/>
              <a:chOff x="6999098" y="4432150"/>
              <a:chExt cx="1691584" cy="999225"/>
            </a:xfrm>
          </p:grpSpPr>
          <p:pic>
            <p:nvPicPr>
              <p:cNvPr id="23" name="Picture 22" descr="diagram of three fault domains, FD0, FD1 and FD1. FD0 contains one UD 0 and FD1 contains two update domains, UD1 and UD2.">
                <a:extLst>
                  <a:ext uri="{FF2B5EF4-FFF2-40B4-BE49-F238E27FC236}">
                    <a16:creationId xmlns:a16="http://schemas.microsoft.com/office/drawing/2014/main" id="{59A63A6C-4FD2-435A-A924-75784D6AF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4" name="Picture 23" descr="diagram of three fault domains, FD0, FD1 and FD1. FD0 contains one UD 0 and FD1 contains two update domains, UD1 and UD2.">
                <a:extLst>
                  <a:ext uri="{FF2B5EF4-FFF2-40B4-BE49-F238E27FC236}">
                    <a16:creationId xmlns:a16="http://schemas.microsoft.com/office/drawing/2014/main" id="{33D9E7F5-BEF0-4433-B11F-A53824A7A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8" name="Group 7">
              <a:extLst>
                <a:ext uri="{FF2B5EF4-FFF2-40B4-BE49-F238E27FC236}">
                  <a16:creationId xmlns:a16="http://schemas.microsoft.com/office/drawing/2014/main" id="{921F8F84-DD3C-48AE-87D9-64E79023DDE7}"/>
                </a:ext>
              </a:extLst>
            </p:cNvPr>
            <p:cNvGrpSpPr/>
            <p:nvPr/>
          </p:nvGrpSpPr>
          <p:grpSpPr>
            <a:xfrm>
              <a:off x="9586238" y="2513688"/>
              <a:ext cx="1691584" cy="999225"/>
              <a:chOff x="6999098" y="4432150"/>
              <a:chExt cx="1691584" cy="999225"/>
            </a:xfrm>
          </p:grpSpPr>
          <p:pic>
            <p:nvPicPr>
              <p:cNvPr id="21" name="Picture 20" descr="diagram of three fault domains, FD0, FD1 and FD1. FD0 contains one UD 0 and FD1 contains two update domains, UD1 and UD2.">
                <a:extLst>
                  <a:ext uri="{FF2B5EF4-FFF2-40B4-BE49-F238E27FC236}">
                    <a16:creationId xmlns:a16="http://schemas.microsoft.com/office/drawing/2014/main" id="{27DD964D-B9C7-449F-8749-704A22005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2" name="Picture 21" descr="diagram of three fault domains, FD0, FD1 and FD1. FD0 contains one UD 0 and FD1 contains two update domains, UD1 and UD2.">
                <a:extLst>
                  <a:ext uri="{FF2B5EF4-FFF2-40B4-BE49-F238E27FC236}">
                    <a16:creationId xmlns:a16="http://schemas.microsoft.com/office/drawing/2014/main" id="{EF911D1C-93E1-4852-9B3A-C1BB75155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9" name="Group 8">
              <a:extLst>
                <a:ext uri="{FF2B5EF4-FFF2-40B4-BE49-F238E27FC236}">
                  <a16:creationId xmlns:a16="http://schemas.microsoft.com/office/drawing/2014/main" id="{22360E82-8941-4388-8D8C-6A94D5EA18A1}"/>
                </a:ext>
              </a:extLst>
            </p:cNvPr>
            <p:cNvGrpSpPr/>
            <p:nvPr/>
          </p:nvGrpSpPr>
          <p:grpSpPr>
            <a:xfrm>
              <a:off x="8425270" y="4311420"/>
              <a:ext cx="1691584" cy="999225"/>
              <a:chOff x="6999098" y="4432150"/>
              <a:chExt cx="1691584" cy="999225"/>
            </a:xfrm>
          </p:grpSpPr>
          <p:pic>
            <p:nvPicPr>
              <p:cNvPr id="19" name="Picture 18" descr="diagram of three fault domains, FD0, FD1 and FD1. FD0 contains one UD 0 and FD1 contains two update domains, UD1 and UD2.">
                <a:extLst>
                  <a:ext uri="{FF2B5EF4-FFF2-40B4-BE49-F238E27FC236}">
                    <a16:creationId xmlns:a16="http://schemas.microsoft.com/office/drawing/2014/main" id="{2B24F88C-F664-4133-91D6-9C69424D1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0" name="Picture 19" descr="diagram of three fault domains, FD0, FD1 and FD1. FD0 contains one UD 0 and FD1 contains two update domains, UD1 and UD2.">
                <a:extLst>
                  <a:ext uri="{FF2B5EF4-FFF2-40B4-BE49-F238E27FC236}">
                    <a16:creationId xmlns:a16="http://schemas.microsoft.com/office/drawing/2014/main" id="{109A3630-DE95-4268-B3A6-1CFB48B85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sp>
          <p:nvSpPr>
            <p:cNvPr id="10" name="Rectangle 9">
              <a:extLst>
                <a:ext uri="{FF2B5EF4-FFF2-40B4-BE49-F238E27FC236}">
                  <a16:creationId xmlns:a16="http://schemas.microsoft.com/office/drawing/2014/main" id="{90C3513A-1756-4789-9F87-82047F90C544}"/>
                </a:ext>
              </a:extLst>
            </p:cNvPr>
            <p:cNvSpPr/>
            <p:nvPr/>
          </p:nvSpPr>
          <p:spPr>
            <a:xfrm>
              <a:off x="6926019" y="2138699"/>
              <a:ext cx="2009653" cy="363946"/>
            </a:xfrm>
            <a:prstGeom prst="rect">
              <a:avLst/>
            </a:prstGeom>
          </p:spPr>
          <p:txBody>
            <a:bodyPr wrap="none">
              <a:spAutoFit/>
            </a:bodyPr>
            <a:lstStyle/>
            <a:p>
              <a:r>
                <a:rPr lang="en-IE"/>
                <a:t>Availability Zone 1</a:t>
              </a:r>
              <a:endParaRPr lang="en-US"/>
            </a:p>
          </p:txBody>
        </p:sp>
        <p:sp>
          <p:nvSpPr>
            <p:cNvPr id="11" name="Rectangle 10">
              <a:extLst>
                <a:ext uri="{FF2B5EF4-FFF2-40B4-BE49-F238E27FC236}">
                  <a16:creationId xmlns:a16="http://schemas.microsoft.com/office/drawing/2014/main" id="{A118B9BF-950B-4A33-B5EC-A51AF5CD77DB}"/>
                </a:ext>
              </a:extLst>
            </p:cNvPr>
            <p:cNvSpPr/>
            <p:nvPr/>
          </p:nvSpPr>
          <p:spPr>
            <a:xfrm>
              <a:off x="8288645" y="5360218"/>
              <a:ext cx="2009653" cy="363946"/>
            </a:xfrm>
            <a:prstGeom prst="rect">
              <a:avLst/>
            </a:prstGeom>
          </p:spPr>
          <p:txBody>
            <a:bodyPr wrap="none">
              <a:spAutoFit/>
            </a:bodyPr>
            <a:lstStyle/>
            <a:p>
              <a:r>
                <a:rPr lang="en-IE"/>
                <a:t>Availability Zone 3</a:t>
              </a:r>
              <a:endParaRPr lang="en-US"/>
            </a:p>
          </p:txBody>
        </p:sp>
        <p:sp>
          <p:nvSpPr>
            <p:cNvPr id="12" name="Rectangle 11">
              <a:extLst>
                <a:ext uri="{FF2B5EF4-FFF2-40B4-BE49-F238E27FC236}">
                  <a16:creationId xmlns:a16="http://schemas.microsoft.com/office/drawing/2014/main" id="{DED9248F-ADD8-4814-8471-968A3DC3042E}"/>
                </a:ext>
              </a:extLst>
            </p:cNvPr>
            <p:cNvSpPr/>
            <p:nvPr/>
          </p:nvSpPr>
          <p:spPr>
            <a:xfrm>
              <a:off x="9426309" y="2104282"/>
              <a:ext cx="2009653" cy="363946"/>
            </a:xfrm>
            <a:prstGeom prst="rect">
              <a:avLst/>
            </a:prstGeom>
          </p:spPr>
          <p:txBody>
            <a:bodyPr wrap="none">
              <a:spAutoFit/>
            </a:bodyPr>
            <a:lstStyle/>
            <a:p>
              <a:r>
                <a:rPr lang="en-IE"/>
                <a:t>Availability Zone 2</a:t>
              </a:r>
              <a:endParaRPr lang="en-US"/>
            </a:p>
          </p:txBody>
        </p:sp>
        <p:sp>
          <p:nvSpPr>
            <p:cNvPr id="13" name="Arrow: Left-Right 12">
              <a:extLst>
                <a:ext uri="{FF2B5EF4-FFF2-40B4-BE49-F238E27FC236}">
                  <a16:creationId xmlns:a16="http://schemas.microsoft.com/office/drawing/2014/main" id="{D2351211-A447-4536-AACF-ED13AB686E72}"/>
                </a:ext>
              </a:extLst>
            </p:cNvPr>
            <p:cNvSpPr/>
            <p:nvPr/>
          </p:nvSpPr>
          <p:spPr bwMode="auto">
            <a:xfrm>
              <a:off x="8870804" y="2861541"/>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4" name="Arrow: Left-Right 13">
              <a:extLst>
                <a:ext uri="{FF2B5EF4-FFF2-40B4-BE49-F238E27FC236}">
                  <a16:creationId xmlns:a16="http://schemas.microsoft.com/office/drawing/2014/main" id="{06D8D8D5-8485-4E62-809C-7D564FFE123D}"/>
                </a:ext>
              </a:extLst>
            </p:cNvPr>
            <p:cNvSpPr/>
            <p:nvPr/>
          </p:nvSpPr>
          <p:spPr bwMode="auto">
            <a:xfrm rot="3143699">
              <a:off x="8184190" y="3712099"/>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a:extLst>
                <a:ext uri="{FF2B5EF4-FFF2-40B4-BE49-F238E27FC236}">
                  <a16:creationId xmlns:a16="http://schemas.microsoft.com/office/drawing/2014/main" id="{805E6B2A-E6C2-4E3A-BA2E-226A1E5A328F}"/>
                </a:ext>
              </a:extLst>
            </p:cNvPr>
            <p:cNvPicPr>
              <a:picLocks noChangeAspect="1"/>
            </p:cNvPicPr>
            <p:nvPr/>
          </p:nvPicPr>
          <p:blipFill>
            <a:blip r:embed="rId4"/>
            <a:stretch>
              <a:fillRect/>
            </a:stretch>
          </p:blipFill>
          <p:spPr>
            <a:xfrm flipH="1">
              <a:off x="9598649" y="3590370"/>
              <a:ext cx="518205" cy="585267"/>
            </a:xfrm>
            <a:prstGeom prst="rect">
              <a:avLst/>
            </a:prstGeom>
          </p:spPr>
        </p:pic>
        <p:sp>
          <p:nvSpPr>
            <p:cNvPr id="16" name="Rectangle 15">
              <a:extLst>
                <a:ext uri="{FF2B5EF4-FFF2-40B4-BE49-F238E27FC236}">
                  <a16:creationId xmlns:a16="http://schemas.microsoft.com/office/drawing/2014/main" id="{EDDE5154-A715-4498-B1F6-76C92411F7AD}"/>
                </a:ext>
              </a:extLst>
            </p:cNvPr>
            <p:cNvSpPr/>
            <p:nvPr/>
          </p:nvSpPr>
          <p:spPr bwMode="auto">
            <a:xfrm>
              <a:off x="6818439" y="1775012"/>
              <a:ext cx="4785298" cy="4044875"/>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80FC8344-0717-4DF1-8D6C-319B8618D90C}"/>
                </a:ext>
              </a:extLst>
            </p:cNvPr>
            <p:cNvSpPr/>
            <p:nvPr/>
          </p:nvSpPr>
          <p:spPr>
            <a:xfrm>
              <a:off x="8330344" y="1571306"/>
              <a:ext cx="1693797" cy="400110"/>
            </a:xfrm>
            <a:prstGeom prst="rect">
              <a:avLst/>
            </a:prstGeom>
            <a:solidFill>
              <a:schemeClr val="bg1"/>
            </a:solidFill>
          </p:spPr>
          <p:txBody>
            <a:bodyPr wrap="none">
              <a:spAutoFit/>
            </a:bodyPr>
            <a:lstStyle/>
            <a:p>
              <a:r>
                <a:rPr lang="en-IE" sz="2000"/>
                <a:t>Azure Region</a:t>
              </a:r>
              <a:endParaRPr lang="en-US" sz="2000"/>
            </a:p>
          </p:txBody>
        </p:sp>
      </p:gr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119A6E-AE9B-47A6-8935-D813F5DA0BE2}"/>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A0F33A88-0257-4EE5-8D2E-28ECBC2942B5}"/>
              </a:ext>
            </a:extLst>
          </p:cNvPr>
          <p:cNvPicPr>
            <a:picLocks noChangeAspect="1"/>
          </p:cNvPicPr>
          <p:nvPr/>
        </p:nvPicPr>
        <p:blipFill>
          <a:blip r:embed="rId2"/>
          <a:stretch>
            <a:fillRect/>
          </a:stretch>
        </p:blipFill>
        <p:spPr>
          <a:xfrm>
            <a:off x="0" y="3894"/>
            <a:ext cx="12192000" cy="6854106"/>
          </a:xfrm>
          <a:prstGeom prst="rect">
            <a:avLst/>
          </a:prstGeom>
        </p:spPr>
      </p:pic>
    </p:spTree>
    <p:extLst>
      <p:ext uri="{BB962C8B-B14F-4D97-AF65-F5344CB8AC3E}">
        <p14:creationId xmlns:p14="http://schemas.microsoft.com/office/powerpoint/2010/main" val="40059711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a:extLst>
              <a:ext uri="{FF2B5EF4-FFF2-40B4-BE49-F238E27FC236}">
                <a16:creationId xmlns:a16="http://schemas.microsoft.com/office/drawing/2014/main" id="{515D2190-34D4-4DBB-B409-B50A7331C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9664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Availability sets</a:t>
            </a:r>
          </a:p>
        </p:txBody>
      </p:sp>
      <p:sp>
        <p:nvSpPr>
          <p:cNvPr id="6" name="Text Placeholder 5"/>
          <p:cNvSpPr>
            <a:spLocks noGrp="1"/>
          </p:cNvSpPr>
          <p:nvPr>
            <p:ph type="body" sz="quarter" idx="10"/>
          </p:nvPr>
        </p:nvSpPr>
        <p:spPr>
          <a:xfrm>
            <a:off x="582972" y="1313600"/>
            <a:ext cx="10961328" cy="861774"/>
          </a:xfrm>
        </p:spPr>
        <p:txBody>
          <a:bodyPr/>
          <a:lstStyle/>
          <a:p>
            <a:r>
              <a:rPr lang="en-US" noProof="0"/>
              <a:t>Keep applications online during maintenance or hardware failure.</a:t>
            </a:r>
          </a:p>
        </p:txBody>
      </p:sp>
      <p:pic>
        <p:nvPicPr>
          <p:cNvPr id="4" name="Picture 3" descr="Diagram of three fault domains, FD0, FD1 and FD1. FD0 contains one UD 0 and FD1 contains two update domains, UD1 and UD2.">
            <a:extLst>
              <a:ext uri="{FF2B5EF4-FFF2-40B4-BE49-F238E27FC236}">
                <a16:creationId xmlns:a16="http://schemas.microsoft.com/office/drawing/2014/main" id="{C00AA775-A8E8-45DA-A415-8DCE1E29F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0047" y="2305060"/>
            <a:ext cx="4668298" cy="2568394"/>
          </a:xfrm>
          <a:prstGeom prst="rect">
            <a:avLst/>
          </a:prstGeom>
        </p:spPr>
      </p:pic>
      <p:sp>
        <p:nvSpPr>
          <p:cNvPr id="5" name="Text Placeholder 5"/>
          <p:cNvSpPr txBox="1">
            <a:spLocks/>
          </p:cNvSpPr>
          <p:nvPr/>
        </p:nvSpPr>
        <p:spPr>
          <a:xfrm>
            <a:off x="582972" y="1933419"/>
            <a:ext cx="6362869" cy="331167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endParaRPr lang="en-US" sz="800" dirty="0"/>
          </a:p>
          <a:p>
            <a:pPr marL="457200" indent="-457200">
              <a:buFont typeface="Arial" panose="020B0604020202020204" pitchFamily="34" charset="0"/>
              <a:buChar char="•"/>
            </a:pPr>
            <a:r>
              <a:rPr lang="en-US" b="1" dirty="0"/>
              <a:t>Update domains (UD)</a:t>
            </a:r>
            <a:r>
              <a:rPr lang="en-US" dirty="0"/>
              <a:t>: Scheduled maintenance, performance or security updates are sequenced through update domains.</a:t>
            </a:r>
          </a:p>
          <a:p>
            <a:pPr marL="457200" indent="-457200">
              <a:buFont typeface="Arial" panose="020B0604020202020204" pitchFamily="34" charset="0"/>
              <a:buChar char="•"/>
            </a:pPr>
            <a:r>
              <a:rPr lang="en-US" b="1" dirty="0"/>
              <a:t>Fault domains (FD)</a:t>
            </a:r>
            <a:r>
              <a:rPr lang="en-US" dirty="0"/>
              <a:t>: Provide a physical separation of workloads across different hardware in a datacenter.</a:t>
            </a:r>
            <a:endParaRPr lang="en-US" b="1" dirty="0"/>
          </a:p>
        </p:txBody>
      </p:sp>
    </p:spTree>
    <p:extLst>
      <p:ext uri="{BB962C8B-B14F-4D97-AF65-F5344CB8AC3E}">
        <p14:creationId xmlns:p14="http://schemas.microsoft.com/office/powerpoint/2010/main" val="305640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1E33-63C6-4B58-9E69-FA65C538F754}"/>
              </a:ext>
            </a:extLst>
          </p:cNvPr>
          <p:cNvSpPr>
            <a:spLocks noGrp="1"/>
          </p:cNvSpPr>
          <p:nvPr>
            <p:ph type="title"/>
          </p:nvPr>
        </p:nvSpPr>
        <p:spPr/>
        <p:txBody>
          <a:bodyPr/>
          <a:lstStyle/>
          <a:p>
            <a:r>
              <a:rPr lang="en-US" sz="3921"/>
              <a:t>Availability Options</a:t>
            </a:r>
          </a:p>
        </p:txBody>
      </p:sp>
      <p:grpSp>
        <p:nvGrpSpPr>
          <p:cNvPr id="3" name="Group 2" descr="VM SLA 99.9%. VM SLA in an availability set 99.95%. VM SLA in an availability zone 99.99%. Added fault tolerance with regional pairs. ">
            <a:extLst>
              <a:ext uri="{FF2B5EF4-FFF2-40B4-BE49-F238E27FC236}">
                <a16:creationId xmlns:a16="http://schemas.microsoft.com/office/drawing/2014/main" id="{8E619B2C-FC0F-447A-9DB3-5CC73AA5CCF8}"/>
              </a:ext>
            </a:extLst>
          </p:cNvPr>
          <p:cNvGrpSpPr/>
          <p:nvPr/>
        </p:nvGrpSpPr>
        <p:grpSpPr>
          <a:xfrm>
            <a:off x="456448" y="1849543"/>
            <a:ext cx="11046351" cy="3783720"/>
            <a:chOff x="445690" y="2022114"/>
            <a:chExt cx="11046351" cy="3266905"/>
          </a:xfrm>
        </p:grpSpPr>
        <p:sp>
          <p:nvSpPr>
            <p:cNvPr id="6" name="Freeform: Shape 5">
              <a:extLst>
                <a:ext uri="{FF2B5EF4-FFF2-40B4-BE49-F238E27FC236}">
                  <a16:creationId xmlns:a16="http://schemas.microsoft.com/office/drawing/2014/main" id="{C8CFEE28-AA80-4187-9DA6-664AD8EAEF28}"/>
                </a:ext>
              </a:extLst>
            </p:cNvPr>
            <p:cNvSpPr/>
            <p:nvPr/>
          </p:nvSpPr>
          <p:spPr bwMode="auto">
            <a:xfrm>
              <a:off x="502175" y="4466612"/>
              <a:ext cx="2074826"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7" name="Freeform: Shape 6">
              <a:extLst>
                <a:ext uri="{FF2B5EF4-FFF2-40B4-BE49-F238E27FC236}">
                  <a16:creationId xmlns:a16="http://schemas.microsoft.com/office/drawing/2014/main" id="{9884EF3F-8BE9-4B6C-93DF-7A7BCE12F70F}"/>
                </a:ext>
              </a:extLst>
            </p:cNvPr>
            <p:cNvSpPr/>
            <p:nvPr/>
          </p:nvSpPr>
          <p:spPr bwMode="auto">
            <a:xfrm>
              <a:off x="2697575" y="4466612"/>
              <a:ext cx="2593533"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8" name="Freeform: Shape 7">
              <a:extLst>
                <a:ext uri="{FF2B5EF4-FFF2-40B4-BE49-F238E27FC236}">
                  <a16:creationId xmlns:a16="http://schemas.microsoft.com/office/drawing/2014/main" id="{6F14173F-3CB1-4A4D-A8CF-1057BCBAC0F7}"/>
                </a:ext>
              </a:extLst>
            </p:cNvPr>
            <p:cNvSpPr/>
            <p:nvPr/>
          </p:nvSpPr>
          <p:spPr bwMode="auto">
            <a:xfrm>
              <a:off x="5411683" y="4466612"/>
              <a:ext cx="3106895"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 name="Freeform: Shape 8">
              <a:extLst>
                <a:ext uri="{FF2B5EF4-FFF2-40B4-BE49-F238E27FC236}">
                  <a16:creationId xmlns:a16="http://schemas.microsoft.com/office/drawing/2014/main" id="{E13D51CB-62C9-4BD6-B804-E9B898F40A34}"/>
                </a:ext>
              </a:extLst>
            </p:cNvPr>
            <p:cNvSpPr/>
            <p:nvPr/>
          </p:nvSpPr>
          <p:spPr bwMode="auto">
            <a:xfrm>
              <a:off x="8639154" y="4466612"/>
              <a:ext cx="285288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10" name="Group 9">
              <a:extLst>
                <a:ext uri="{FF2B5EF4-FFF2-40B4-BE49-F238E27FC236}">
                  <a16:creationId xmlns:a16="http://schemas.microsoft.com/office/drawing/2014/main" id="{89918D9E-452F-4A7E-BBD4-DBFB2765407A}"/>
                </a:ext>
              </a:extLst>
            </p:cNvPr>
            <p:cNvGrpSpPr/>
            <p:nvPr/>
          </p:nvGrpSpPr>
          <p:grpSpPr>
            <a:xfrm>
              <a:off x="502174" y="4555596"/>
              <a:ext cx="2195401" cy="529884"/>
              <a:chOff x="522514" y="4739119"/>
              <a:chExt cx="2284328" cy="551347"/>
            </a:xfrm>
          </p:grpSpPr>
          <p:sp>
            <p:nvSpPr>
              <p:cNvPr id="11" name="Rectangle 10">
                <a:extLst>
                  <a:ext uri="{FF2B5EF4-FFF2-40B4-BE49-F238E27FC236}">
                    <a16:creationId xmlns:a16="http://schemas.microsoft.com/office/drawing/2014/main" id="{5DE8C906-4DD6-45A1-93CF-B9B6FA94A333}"/>
                  </a:ext>
                </a:extLst>
              </p:cNvPr>
              <p:cNvSpPr/>
              <p:nvPr/>
            </p:nvSpPr>
            <p:spPr>
              <a:xfrm>
                <a:off x="522514" y="4739119"/>
                <a:ext cx="1117850" cy="311437"/>
              </a:xfrm>
              <a:prstGeom prst="rect">
                <a:avLst/>
              </a:prstGeom>
            </p:spPr>
            <p:txBody>
              <a:bodyPr wrap="non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SINGLE VM</a:t>
                </a:r>
              </a:p>
            </p:txBody>
          </p:sp>
          <p:sp>
            <p:nvSpPr>
              <p:cNvPr id="12" name="Rectangle 11">
                <a:extLst>
                  <a:ext uri="{FF2B5EF4-FFF2-40B4-BE49-F238E27FC236}">
                    <a16:creationId xmlns:a16="http://schemas.microsoft.com/office/drawing/2014/main" id="{542839BF-0F52-4ABD-A570-5F17F433DDBD}"/>
                  </a:ext>
                </a:extLst>
              </p:cNvPr>
              <p:cNvSpPr/>
              <p:nvPr/>
            </p:nvSpPr>
            <p:spPr>
              <a:xfrm>
                <a:off x="522514" y="4979029"/>
                <a:ext cx="2284328" cy="311437"/>
              </a:xfrm>
              <a:prstGeom prst="rect">
                <a:avLst/>
              </a:prstGeom>
            </p:spPr>
            <p:txBody>
              <a:bodyPr wrap="squar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light"/>
                    <a:ea typeface="+mn-ea"/>
                    <a:cs typeface="+mn-cs"/>
                  </a:rPr>
                  <a:t>Easier lift and shift</a:t>
                </a:r>
              </a:p>
            </p:txBody>
          </p:sp>
        </p:grpSp>
        <p:grpSp>
          <p:nvGrpSpPr>
            <p:cNvPr id="13" name="Group 12">
              <a:extLst>
                <a:ext uri="{FF2B5EF4-FFF2-40B4-BE49-F238E27FC236}">
                  <a16:creationId xmlns:a16="http://schemas.microsoft.com/office/drawing/2014/main" id="{F797F423-AA8C-452C-8729-9D11887A309F}"/>
                </a:ext>
              </a:extLst>
            </p:cNvPr>
            <p:cNvGrpSpPr/>
            <p:nvPr/>
          </p:nvGrpSpPr>
          <p:grpSpPr>
            <a:xfrm>
              <a:off x="445690" y="2022114"/>
              <a:ext cx="2074826" cy="503811"/>
              <a:chOff x="463742" y="2103021"/>
              <a:chExt cx="2158869" cy="524219"/>
            </a:xfrm>
          </p:grpSpPr>
          <p:sp>
            <p:nvSpPr>
              <p:cNvPr id="14" name="Rectangle 362">
                <a:extLst>
                  <a:ext uri="{FF2B5EF4-FFF2-40B4-BE49-F238E27FC236}">
                    <a16:creationId xmlns:a16="http://schemas.microsoft.com/office/drawing/2014/main" id="{89C20C06-7796-472F-9863-7D88CD445BAC}"/>
                  </a:ext>
                </a:extLst>
              </p:cNvPr>
              <p:cNvSpPr>
                <a:spLocks noChangeArrowheads="1"/>
              </p:cNvSpPr>
              <p:nvPr/>
            </p:nvSpPr>
            <p:spPr bwMode="auto">
              <a:xfrm>
                <a:off x="463742" y="2103021"/>
                <a:ext cx="8272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354" rtl="0" eaLnBrk="1" fontAlgn="base" latinLnBrk="0" hangingPunct="1">
                  <a:lnSpc>
                    <a:spcPct val="100000"/>
                  </a:lnSpc>
                  <a:spcBef>
                    <a:spcPct val="0"/>
                  </a:spcBef>
                  <a:spcAft>
                    <a:spcPct val="0"/>
                  </a:spcAft>
                  <a:buClrTx/>
                  <a:buSzTx/>
                  <a:buFontTx/>
                  <a:buNone/>
                  <a:tabLst/>
                  <a:defRPr/>
                </a:pPr>
                <a:r>
                  <a:rPr kumimoji="0" lang="en-US" altLang="en-US" sz="134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VM SLA</a:t>
                </a:r>
              </a:p>
            </p:txBody>
          </p:sp>
          <p:sp>
            <p:nvSpPr>
              <p:cNvPr id="15" name="Rectangle 365">
                <a:extLst>
                  <a:ext uri="{FF2B5EF4-FFF2-40B4-BE49-F238E27FC236}">
                    <a16:creationId xmlns:a16="http://schemas.microsoft.com/office/drawing/2014/main" id="{E406852C-3B6F-4AE9-89FE-8DE4C82F78D1}"/>
                  </a:ext>
                </a:extLst>
              </p:cNvPr>
              <p:cNvSpPr>
                <a:spLocks noChangeArrowheads="1"/>
              </p:cNvSpPr>
              <p:nvPr/>
            </p:nvSpPr>
            <p:spPr bwMode="auto">
              <a:xfrm>
                <a:off x="463742" y="2361571"/>
                <a:ext cx="2158869" cy="26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354" rtl="0" eaLnBrk="1" fontAlgn="base" latinLnBrk="0" hangingPunct="1">
                  <a:lnSpc>
                    <a:spcPct val="100000"/>
                  </a:lnSpc>
                  <a:spcBef>
                    <a:spcPct val="0"/>
                  </a:spcBef>
                  <a:spcAft>
                    <a:spcPct val="0"/>
                  </a:spcAft>
                  <a:buClrTx/>
                  <a:buSzTx/>
                  <a:buFontTx/>
                  <a:buNone/>
                  <a:tabLst/>
                  <a:defRPr/>
                </a:pPr>
                <a:r>
                  <a:rPr kumimoji="0" lang="en-US" altLang="en-US" sz="134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panose="020B0502040204020203" pitchFamily="34" charset="0"/>
                    <a:ea typeface="+mn-ea"/>
                    <a:cs typeface="Segoe UI" panose="020B0502040204020203" pitchFamily="34" charset="0"/>
                  </a:rPr>
                  <a:t>99.9% </a:t>
                </a:r>
                <a:r>
                  <a:rPr kumimoji="0" lang="en-US" altLang="en-US" sz="1153"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light"/>
                    <a:ea typeface="+mn-ea"/>
                    <a:cs typeface="+mn-cs"/>
                  </a:rPr>
                  <a:t>with Premium Storage</a:t>
                </a:r>
                <a:endParaRPr kumimoji="0" lang="en-US" altLang="en-US" sz="134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light"/>
                  <a:ea typeface="+mn-ea"/>
                  <a:cs typeface="+mn-cs"/>
                </a:endParaRPr>
              </a:p>
            </p:txBody>
          </p:sp>
        </p:grpSp>
        <p:grpSp>
          <p:nvGrpSpPr>
            <p:cNvPr id="16" name="Group 15">
              <a:extLst>
                <a:ext uri="{FF2B5EF4-FFF2-40B4-BE49-F238E27FC236}">
                  <a16:creationId xmlns:a16="http://schemas.microsoft.com/office/drawing/2014/main" id="{B8D1BFB4-8389-41E7-91BF-DE3564B6A1ED}"/>
                </a:ext>
              </a:extLst>
            </p:cNvPr>
            <p:cNvGrpSpPr/>
            <p:nvPr/>
          </p:nvGrpSpPr>
          <p:grpSpPr>
            <a:xfrm>
              <a:off x="2697575" y="4555596"/>
              <a:ext cx="2195401" cy="733423"/>
              <a:chOff x="2806842" y="4739119"/>
              <a:chExt cx="2284328" cy="763131"/>
            </a:xfrm>
          </p:grpSpPr>
          <p:sp>
            <p:nvSpPr>
              <p:cNvPr id="17" name="Rectangle 16">
                <a:extLst>
                  <a:ext uri="{FF2B5EF4-FFF2-40B4-BE49-F238E27FC236}">
                    <a16:creationId xmlns:a16="http://schemas.microsoft.com/office/drawing/2014/main" id="{CCAEAEFF-7B77-4697-8A2D-A1F8724B8645}"/>
                  </a:ext>
                </a:extLst>
              </p:cNvPr>
              <p:cNvSpPr/>
              <p:nvPr/>
            </p:nvSpPr>
            <p:spPr>
              <a:xfrm>
                <a:off x="2806842" y="4739119"/>
                <a:ext cx="1736987" cy="311437"/>
              </a:xfrm>
              <a:prstGeom prst="rect">
                <a:avLst/>
              </a:prstGeom>
            </p:spPr>
            <p:txBody>
              <a:bodyPr wrap="non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AVAILABILITY SETS</a:t>
                </a:r>
              </a:p>
            </p:txBody>
          </p:sp>
          <p:sp>
            <p:nvSpPr>
              <p:cNvPr id="18" name="Rectangle 17">
                <a:extLst>
                  <a:ext uri="{FF2B5EF4-FFF2-40B4-BE49-F238E27FC236}">
                    <a16:creationId xmlns:a16="http://schemas.microsoft.com/office/drawing/2014/main" id="{63295860-29EE-463D-BA22-AE68DADB791D}"/>
                  </a:ext>
                </a:extLst>
              </p:cNvPr>
              <p:cNvSpPr/>
              <p:nvPr/>
            </p:nvSpPr>
            <p:spPr>
              <a:xfrm>
                <a:off x="2806842" y="4979030"/>
                <a:ext cx="2284328" cy="523220"/>
              </a:xfrm>
              <a:prstGeom prst="rect">
                <a:avLst/>
              </a:prstGeom>
            </p:spPr>
            <p:txBody>
              <a:bodyPr wrap="squar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light"/>
                    <a:ea typeface="+mn-ea"/>
                    <a:cs typeface="+mn-cs"/>
                  </a:rPr>
                  <a:t>Protecting against failures within datacenters</a:t>
                </a:r>
              </a:p>
            </p:txBody>
          </p:sp>
        </p:grpSp>
        <p:grpSp>
          <p:nvGrpSpPr>
            <p:cNvPr id="20" name="Group 19">
              <a:extLst>
                <a:ext uri="{FF2B5EF4-FFF2-40B4-BE49-F238E27FC236}">
                  <a16:creationId xmlns:a16="http://schemas.microsoft.com/office/drawing/2014/main" id="{51098867-2F3F-4151-8A6F-84B008372B2C}"/>
                </a:ext>
              </a:extLst>
            </p:cNvPr>
            <p:cNvGrpSpPr/>
            <p:nvPr/>
          </p:nvGrpSpPr>
          <p:grpSpPr>
            <a:xfrm>
              <a:off x="5411683" y="4555596"/>
              <a:ext cx="2195401" cy="733423"/>
              <a:chOff x="5630888" y="4739119"/>
              <a:chExt cx="2284328" cy="763131"/>
            </a:xfrm>
          </p:grpSpPr>
          <p:sp>
            <p:nvSpPr>
              <p:cNvPr id="21" name="Rectangle 20">
                <a:extLst>
                  <a:ext uri="{FF2B5EF4-FFF2-40B4-BE49-F238E27FC236}">
                    <a16:creationId xmlns:a16="http://schemas.microsoft.com/office/drawing/2014/main" id="{58AE1A73-9659-452E-9035-2752AA2CBE3D}"/>
                  </a:ext>
                </a:extLst>
              </p:cNvPr>
              <p:cNvSpPr/>
              <p:nvPr/>
            </p:nvSpPr>
            <p:spPr>
              <a:xfrm>
                <a:off x="5630888" y="4739119"/>
                <a:ext cx="1917925" cy="311437"/>
              </a:xfrm>
              <a:prstGeom prst="rect">
                <a:avLst/>
              </a:prstGeom>
            </p:spPr>
            <p:txBody>
              <a:bodyPr wrap="non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AVAILABILITY ZONES</a:t>
                </a:r>
              </a:p>
            </p:txBody>
          </p:sp>
          <p:sp>
            <p:nvSpPr>
              <p:cNvPr id="22" name="Rectangle 21">
                <a:extLst>
                  <a:ext uri="{FF2B5EF4-FFF2-40B4-BE49-F238E27FC236}">
                    <a16:creationId xmlns:a16="http://schemas.microsoft.com/office/drawing/2014/main" id="{7FF6A33F-CB65-4809-A907-A7B1AAEDA725}"/>
                  </a:ext>
                </a:extLst>
              </p:cNvPr>
              <p:cNvSpPr/>
              <p:nvPr/>
            </p:nvSpPr>
            <p:spPr>
              <a:xfrm>
                <a:off x="5630888" y="4979030"/>
                <a:ext cx="2284328" cy="523220"/>
              </a:xfrm>
              <a:prstGeom prst="rect">
                <a:avLst/>
              </a:prstGeom>
            </p:spPr>
            <p:txBody>
              <a:bodyPr wrap="squar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light"/>
                    <a:ea typeface="+mn-ea"/>
                    <a:cs typeface="+mn-cs"/>
                  </a:rPr>
                  <a:t>Protection from entire datacenter failures</a:t>
                </a:r>
              </a:p>
            </p:txBody>
          </p:sp>
        </p:grpSp>
        <p:grpSp>
          <p:nvGrpSpPr>
            <p:cNvPr id="24" name="Group 23">
              <a:extLst>
                <a:ext uri="{FF2B5EF4-FFF2-40B4-BE49-F238E27FC236}">
                  <a16:creationId xmlns:a16="http://schemas.microsoft.com/office/drawing/2014/main" id="{DBE6E3B2-3709-4B4A-830A-8E1820A57D65}"/>
                </a:ext>
              </a:extLst>
            </p:cNvPr>
            <p:cNvGrpSpPr/>
            <p:nvPr/>
          </p:nvGrpSpPr>
          <p:grpSpPr>
            <a:xfrm>
              <a:off x="8639154" y="4555596"/>
              <a:ext cx="2195401" cy="733423"/>
              <a:chOff x="8989092" y="4739119"/>
              <a:chExt cx="2284328" cy="763131"/>
            </a:xfrm>
          </p:grpSpPr>
          <p:sp>
            <p:nvSpPr>
              <p:cNvPr id="25" name="Rectangle 24">
                <a:extLst>
                  <a:ext uri="{FF2B5EF4-FFF2-40B4-BE49-F238E27FC236}">
                    <a16:creationId xmlns:a16="http://schemas.microsoft.com/office/drawing/2014/main" id="{E8BD5E26-968E-4C16-9BBD-EFA2BDB9DE4F}"/>
                  </a:ext>
                </a:extLst>
              </p:cNvPr>
              <p:cNvSpPr/>
              <p:nvPr/>
            </p:nvSpPr>
            <p:spPr>
              <a:xfrm>
                <a:off x="8989092" y="4739119"/>
                <a:ext cx="1372376" cy="311437"/>
              </a:xfrm>
              <a:prstGeom prst="rect">
                <a:avLst/>
              </a:prstGeom>
            </p:spPr>
            <p:txBody>
              <a:bodyPr wrap="non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PAIRS</a:t>
                </a:r>
              </a:p>
            </p:txBody>
          </p:sp>
          <p:sp>
            <p:nvSpPr>
              <p:cNvPr id="26" name="Rectangle 25">
                <a:extLst>
                  <a:ext uri="{FF2B5EF4-FFF2-40B4-BE49-F238E27FC236}">
                    <a16:creationId xmlns:a16="http://schemas.microsoft.com/office/drawing/2014/main" id="{F29F91C1-7DD7-4F3E-A9D7-9FD218EC2450}"/>
                  </a:ext>
                </a:extLst>
              </p:cNvPr>
              <p:cNvSpPr/>
              <p:nvPr/>
            </p:nvSpPr>
            <p:spPr>
              <a:xfrm>
                <a:off x="8989092" y="4979030"/>
                <a:ext cx="2284328" cy="523220"/>
              </a:xfrm>
              <a:prstGeom prst="rect">
                <a:avLst/>
              </a:prstGeom>
            </p:spPr>
            <p:txBody>
              <a:bodyPr wrap="square">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light"/>
                    <a:ea typeface="+mn-ea"/>
                    <a:cs typeface="+mn-cs"/>
                  </a:rPr>
                  <a:t>Regional protection within Data Residency Boundaries</a:t>
                </a:r>
              </a:p>
            </p:txBody>
          </p:sp>
        </p:grpSp>
        <p:sp>
          <p:nvSpPr>
            <p:cNvPr id="28" name="Freeform: Shape 27">
              <a:extLst>
                <a:ext uri="{FF2B5EF4-FFF2-40B4-BE49-F238E27FC236}">
                  <a16:creationId xmlns:a16="http://schemas.microsoft.com/office/drawing/2014/main" id="{1D1B7222-CC0D-4FD6-AA74-095F1C2E5CE6}"/>
                </a:ext>
              </a:extLst>
            </p:cNvPr>
            <p:cNvSpPr/>
            <p:nvPr/>
          </p:nvSpPr>
          <p:spPr bwMode="auto">
            <a:xfrm>
              <a:off x="502175" y="2654430"/>
              <a:ext cx="2074826"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9" name="Freeform: Shape 28">
              <a:extLst>
                <a:ext uri="{FF2B5EF4-FFF2-40B4-BE49-F238E27FC236}">
                  <a16:creationId xmlns:a16="http://schemas.microsoft.com/office/drawing/2014/main" id="{47169E05-3050-44F6-B99D-370FBE85CB2F}"/>
                </a:ext>
              </a:extLst>
            </p:cNvPr>
            <p:cNvSpPr/>
            <p:nvPr/>
          </p:nvSpPr>
          <p:spPr bwMode="auto">
            <a:xfrm>
              <a:off x="2697575" y="2654430"/>
              <a:ext cx="2593533"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0" name="Freeform: Shape 29">
              <a:extLst>
                <a:ext uri="{FF2B5EF4-FFF2-40B4-BE49-F238E27FC236}">
                  <a16:creationId xmlns:a16="http://schemas.microsoft.com/office/drawing/2014/main" id="{8E9E16CB-CD08-4660-942B-4CB1A5400F11}"/>
                </a:ext>
              </a:extLst>
            </p:cNvPr>
            <p:cNvSpPr/>
            <p:nvPr/>
          </p:nvSpPr>
          <p:spPr bwMode="auto">
            <a:xfrm>
              <a:off x="5411683" y="2654430"/>
              <a:ext cx="3106895"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1" name="Freeform: Shape 30">
              <a:extLst>
                <a:ext uri="{FF2B5EF4-FFF2-40B4-BE49-F238E27FC236}">
                  <a16:creationId xmlns:a16="http://schemas.microsoft.com/office/drawing/2014/main" id="{6D58DF6F-F4F6-4434-9F42-6F1AF2304DE7}"/>
                </a:ext>
              </a:extLst>
            </p:cNvPr>
            <p:cNvSpPr/>
            <p:nvPr/>
          </p:nvSpPr>
          <p:spPr bwMode="auto">
            <a:xfrm>
              <a:off x="8639154" y="2654430"/>
              <a:ext cx="285288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32" name="Group 31">
              <a:extLst>
                <a:ext uri="{FF2B5EF4-FFF2-40B4-BE49-F238E27FC236}">
                  <a16:creationId xmlns:a16="http://schemas.microsoft.com/office/drawing/2014/main" id="{7B28046B-AEAA-4C01-B068-9FD6A3246A66}"/>
                </a:ext>
              </a:extLst>
            </p:cNvPr>
            <p:cNvGrpSpPr/>
            <p:nvPr/>
          </p:nvGrpSpPr>
          <p:grpSpPr>
            <a:xfrm>
              <a:off x="2697575" y="2026208"/>
              <a:ext cx="795072" cy="532011"/>
              <a:chOff x="2806842" y="2107278"/>
              <a:chExt cx="827278" cy="553561"/>
            </a:xfrm>
          </p:grpSpPr>
          <p:sp>
            <p:nvSpPr>
              <p:cNvPr id="33" name="Rectangle 362">
                <a:extLst>
                  <a:ext uri="{FF2B5EF4-FFF2-40B4-BE49-F238E27FC236}">
                    <a16:creationId xmlns:a16="http://schemas.microsoft.com/office/drawing/2014/main" id="{4A1185D1-E95E-4037-866C-83B6243E1BB2}"/>
                  </a:ext>
                </a:extLst>
              </p:cNvPr>
              <p:cNvSpPr>
                <a:spLocks noChangeArrowheads="1"/>
              </p:cNvSpPr>
              <p:nvPr/>
            </p:nvSpPr>
            <p:spPr bwMode="auto">
              <a:xfrm>
                <a:off x="2806842" y="2107278"/>
                <a:ext cx="8272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354" rtl="0" eaLnBrk="1" fontAlgn="base" latinLnBrk="0" hangingPunct="1">
                  <a:lnSpc>
                    <a:spcPct val="100000"/>
                  </a:lnSpc>
                  <a:spcBef>
                    <a:spcPct val="0"/>
                  </a:spcBef>
                  <a:spcAft>
                    <a:spcPct val="0"/>
                  </a:spcAft>
                  <a:buClrTx/>
                  <a:buSzTx/>
                  <a:buFontTx/>
                  <a:buNone/>
                  <a:tabLst/>
                  <a:defRPr/>
                </a:pPr>
                <a:r>
                  <a:rPr kumimoji="0" lang="en-US" alt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VM SLA</a:t>
                </a:r>
              </a:p>
            </p:txBody>
          </p:sp>
          <p:sp>
            <p:nvSpPr>
              <p:cNvPr id="34" name="Rectangle 365">
                <a:extLst>
                  <a:ext uri="{FF2B5EF4-FFF2-40B4-BE49-F238E27FC236}">
                    <a16:creationId xmlns:a16="http://schemas.microsoft.com/office/drawing/2014/main" id="{A8F78614-D594-4659-A90E-1F2338C235EC}"/>
                  </a:ext>
                </a:extLst>
              </p:cNvPr>
              <p:cNvSpPr>
                <a:spLocks noChangeArrowheads="1"/>
              </p:cNvSpPr>
              <p:nvPr/>
            </p:nvSpPr>
            <p:spPr bwMode="auto">
              <a:xfrm>
                <a:off x="2806842" y="2353062"/>
                <a:ext cx="805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354" rtl="0" eaLnBrk="1" fontAlgn="base" latinLnBrk="0" hangingPunct="1">
                  <a:lnSpc>
                    <a:spcPct val="100000"/>
                  </a:lnSpc>
                  <a:spcBef>
                    <a:spcPct val="0"/>
                  </a:spcBef>
                  <a:spcAft>
                    <a:spcPct val="0"/>
                  </a:spcAft>
                  <a:buClrTx/>
                  <a:buSzTx/>
                  <a:buFontTx/>
                  <a:buNone/>
                  <a:tabLst/>
                  <a:defRPr/>
                </a:pPr>
                <a:r>
                  <a:rPr kumimoji="0" lang="en-US" alt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panose="020B0502040204020203" pitchFamily="34" charset="0"/>
                    <a:ea typeface="+mn-ea"/>
                    <a:cs typeface="Segoe UI" panose="020B0502040204020203" pitchFamily="34" charset="0"/>
                  </a:rPr>
                  <a:t>99.95% </a:t>
                </a:r>
                <a:endParaRPr kumimoji="0" lang="en-US" alt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light"/>
                  <a:ea typeface="+mn-ea"/>
                  <a:cs typeface="+mn-cs"/>
                </a:endParaRPr>
              </a:p>
            </p:txBody>
          </p:sp>
        </p:grpSp>
        <p:grpSp>
          <p:nvGrpSpPr>
            <p:cNvPr id="35" name="Group 34">
              <a:extLst>
                <a:ext uri="{FF2B5EF4-FFF2-40B4-BE49-F238E27FC236}">
                  <a16:creationId xmlns:a16="http://schemas.microsoft.com/office/drawing/2014/main" id="{BBB60443-7E7C-4F27-9B82-0C3790E97006}"/>
                </a:ext>
              </a:extLst>
            </p:cNvPr>
            <p:cNvGrpSpPr/>
            <p:nvPr/>
          </p:nvGrpSpPr>
          <p:grpSpPr>
            <a:xfrm>
              <a:off x="5411683" y="2022118"/>
              <a:ext cx="795072" cy="536101"/>
              <a:chOff x="5630888" y="2103022"/>
              <a:chExt cx="827278" cy="557817"/>
            </a:xfrm>
          </p:grpSpPr>
          <p:sp>
            <p:nvSpPr>
              <p:cNvPr id="36" name="Rectangle 362">
                <a:extLst>
                  <a:ext uri="{FF2B5EF4-FFF2-40B4-BE49-F238E27FC236}">
                    <a16:creationId xmlns:a16="http://schemas.microsoft.com/office/drawing/2014/main" id="{5D069575-3D1A-455D-AA42-E0E15F785F75}"/>
                  </a:ext>
                </a:extLst>
              </p:cNvPr>
              <p:cNvSpPr>
                <a:spLocks noChangeArrowheads="1"/>
              </p:cNvSpPr>
              <p:nvPr/>
            </p:nvSpPr>
            <p:spPr bwMode="auto">
              <a:xfrm>
                <a:off x="5630888" y="2103022"/>
                <a:ext cx="8272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354" rtl="0" eaLnBrk="1" fontAlgn="base" latinLnBrk="0" hangingPunct="1">
                  <a:lnSpc>
                    <a:spcPct val="100000"/>
                  </a:lnSpc>
                  <a:spcBef>
                    <a:spcPct val="0"/>
                  </a:spcBef>
                  <a:spcAft>
                    <a:spcPct val="0"/>
                  </a:spcAft>
                  <a:buClrTx/>
                  <a:buSzTx/>
                  <a:buFontTx/>
                  <a:buNone/>
                  <a:tabLst/>
                  <a:defRPr/>
                </a:pPr>
                <a:r>
                  <a:rPr kumimoji="0" lang="en-US" alt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VM SLA</a:t>
                </a:r>
              </a:p>
            </p:txBody>
          </p:sp>
          <p:sp>
            <p:nvSpPr>
              <p:cNvPr id="37" name="Rectangle 365">
                <a:extLst>
                  <a:ext uri="{FF2B5EF4-FFF2-40B4-BE49-F238E27FC236}">
                    <a16:creationId xmlns:a16="http://schemas.microsoft.com/office/drawing/2014/main" id="{094D64FC-8A04-4BAC-9267-3F9138215CF7}"/>
                  </a:ext>
                </a:extLst>
              </p:cNvPr>
              <p:cNvSpPr>
                <a:spLocks noChangeArrowheads="1"/>
              </p:cNvSpPr>
              <p:nvPr/>
            </p:nvSpPr>
            <p:spPr bwMode="auto">
              <a:xfrm>
                <a:off x="5630888" y="2353062"/>
                <a:ext cx="805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354" rtl="0" eaLnBrk="1" fontAlgn="base" latinLnBrk="0" hangingPunct="1">
                  <a:lnSpc>
                    <a:spcPct val="100000"/>
                  </a:lnSpc>
                  <a:spcBef>
                    <a:spcPct val="0"/>
                  </a:spcBef>
                  <a:spcAft>
                    <a:spcPct val="0"/>
                  </a:spcAft>
                  <a:buClrTx/>
                  <a:buSzTx/>
                  <a:buFontTx/>
                  <a:buNone/>
                  <a:tabLst/>
                  <a:defRPr/>
                </a:pPr>
                <a:r>
                  <a:rPr kumimoji="0" lang="en-US" alt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panose="020B0502040204020203" pitchFamily="34" charset="0"/>
                    <a:ea typeface="+mn-ea"/>
                    <a:cs typeface="Segoe UI" panose="020B0502040204020203" pitchFamily="34" charset="0"/>
                  </a:rPr>
                  <a:t>99.99% </a:t>
                </a:r>
                <a:endParaRPr kumimoji="0" lang="en-US" alt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light"/>
                  <a:ea typeface="+mn-ea"/>
                  <a:cs typeface="+mn-cs"/>
                </a:endParaRPr>
              </a:p>
            </p:txBody>
          </p:sp>
        </p:grpSp>
        <p:sp>
          <p:nvSpPr>
            <p:cNvPr id="39" name="Rectangle 362">
              <a:extLst>
                <a:ext uri="{FF2B5EF4-FFF2-40B4-BE49-F238E27FC236}">
                  <a16:creationId xmlns:a16="http://schemas.microsoft.com/office/drawing/2014/main" id="{EA50117F-28D2-4058-B941-79C44F7DDF37}"/>
                </a:ext>
              </a:extLst>
            </p:cNvPr>
            <p:cNvSpPr>
              <a:spLocks noChangeArrowheads="1"/>
            </p:cNvSpPr>
            <p:nvPr/>
          </p:nvSpPr>
          <p:spPr bwMode="auto">
            <a:xfrm>
              <a:off x="8635699" y="2022118"/>
              <a:ext cx="2743473" cy="502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96354" rtl="0" eaLnBrk="1" fontAlgn="base" latinLnBrk="0" hangingPunct="1">
                <a:lnSpc>
                  <a:spcPct val="100000"/>
                </a:lnSpc>
                <a:spcBef>
                  <a:spcPct val="0"/>
                </a:spcBef>
                <a:spcAft>
                  <a:spcPct val="0"/>
                </a:spcAft>
                <a:buClrTx/>
                <a:buSzTx/>
                <a:buFontTx/>
                <a:buNone/>
                <a:tabLst/>
                <a:defRPr/>
              </a:pPr>
              <a:r>
                <a:rPr kumimoji="0" lang="en-US" altLang="en-US" sz="1345" b="0" i="0" u="none" strike="noStrike" kern="1200" cap="none" spc="0" normalizeH="0" baseline="0" noProof="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MULTI-REGION DISASTER RECOVERY</a:t>
              </a:r>
            </a:p>
          </p:txBody>
        </p:sp>
        <p:sp>
          <p:nvSpPr>
            <p:cNvPr id="41" name="PC1_E977">
              <a:extLst>
                <a:ext uri="{FF2B5EF4-FFF2-40B4-BE49-F238E27FC236}">
                  <a16:creationId xmlns:a16="http://schemas.microsoft.com/office/drawing/2014/main" id="{05BCE54E-DA0E-4BF0-BA0A-4DE9A18587D9}"/>
                </a:ext>
              </a:extLst>
            </p:cNvPr>
            <p:cNvSpPr>
              <a:spLocks noChangeAspect="1" noEditPoints="1"/>
            </p:cNvSpPr>
            <p:nvPr/>
          </p:nvSpPr>
          <p:spPr bwMode="auto">
            <a:xfrm>
              <a:off x="1245685" y="3325304"/>
              <a:ext cx="587808" cy="470433"/>
            </a:xfrm>
            <a:custGeom>
              <a:avLst/>
              <a:gdLst>
                <a:gd name="T0" fmla="*/ 1697 w 5093"/>
                <a:gd name="T1" fmla="*/ 1359 h 4076"/>
                <a:gd name="T2" fmla="*/ 5093 w 5093"/>
                <a:gd name="T3" fmla="*/ 1359 h 4076"/>
                <a:gd name="T4" fmla="*/ 5093 w 5093"/>
                <a:gd name="T5" fmla="*/ 3398 h 4076"/>
                <a:gd name="T6" fmla="*/ 1697 w 5093"/>
                <a:gd name="T7" fmla="*/ 3398 h 4076"/>
                <a:gd name="T8" fmla="*/ 1697 w 5093"/>
                <a:gd name="T9" fmla="*/ 1359 h 4076"/>
                <a:gd name="T10" fmla="*/ 3396 w 5093"/>
                <a:gd name="T11" fmla="*/ 3398 h 4076"/>
                <a:gd name="T12" fmla="*/ 3396 w 5093"/>
                <a:gd name="T13" fmla="*/ 4076 h 4076"/>
                <a:gd name="T14" fmla="*/ 2547 w 5093"/>
                <a:gd name="T15" fmla="*/ 4076 h 4076"/>
                <a:gd name="T16" fmla="*/ 4244 w 5093"/>
                <a:gd name="T17" fmla="*/ 4076 h 4076"/>
                <a:gd name="T18" fmla="*/ 510 w 5093"/>
                <a:gd name="T19" fmla="*/ 680 h 4076"/>
                <a:gd name="T20" fmla="*/ 1528 w 5093"/>
                <a:gd name="T21" fmla="*/ 680 h 4076"/>
                <a:gd name="T22" fmla="*/ 510 w 5093"/>
                <a:gd name="T23" fmla="*/ 3398 h 4076"/>
                <a:gd name="T24" fmla="*/ 1697 w 5093"/>
                <a:gd name="T25" fmla="*/ 3398 h 4076"/>
                <a:gd name="T26" fmla="*/ 510 w 5093"/>
                <a:gd name="T27" fmla="*/ 2718 h 4076"/>
                <a:gd name="T28" fmla="*/ 1705 w 5093"/>
                <a:gd name="T29" fmla="*/ 2718 h 4076"/>
                <a:gd name="T30" fmla="*/ 2038 w 5093"/>
                <a:gd name="T31" fmla="*/ 1359 h 4076"/>
                <a:gd name="T32" fmla="*/ 2038 w 5093"/>
                <a:gd name="T33" fmla="*/ 0 h 4076"/>
                <a:gd name="T34" fmla="*/ 0 w 5093"/>
                <a:gd name="T35" fmla="*/ 0 h 4076"/>
                <a:gd name="T36" fmla="*/ 0 w 5093"/>
                <a:gd name="T37" fmla="*/ 4076 h 4076"/>
                <a:gd name="T38" fmla="*/ 2038 w 5093"/>
                <a:gd name="T39" fmla="*/ 4076 h 4076"/>
                <a:gd name="T40" fmla="*/ 2038 w 5093"/>
                <a:gd name="T41" fmla="*/ 3398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93" h="4076">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865"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3" name="monitor">
              <a:extLst>
                <a:ext uri="{FF2B5EF4-FFF2-40B4-BE49-F238E27FC236}">
                  <a16:creationId xmlns:a16="http://schemas.microsoft.com/office/drawing/2014/main" id="{20A8F3FC-8CD3-402C-8D8C-3522D684E8C8}"/>
                </a:ext>
              </a:extLst>
            </p:cNvPr>
            <p:cNvSpPr>
              <a:spLocks noChangeAspect="1" noEditPoints="1"/>
            </p:cNvSpPr>
            <p:nvPr/>
          </p:nvSpPr>
          <p:spPr bwMode="auto">
            <a:xfrm>
              <a:off x="3236011" y="3201520"/>
              <a:ext cx="439401" cy="336754"/>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4" name="monitor">
              <a:extLst>
                <a:ext uri="{FF2B5EF4-FFF2-40B4-BE49-F238E27FC236}">
                  <a16:creationId xmlns:a16="http://schemas.microsoft.com/office/drawing/2014/main" id="{B836F05D-C8FA-4BB9-A4B6-8133A39D8CC3}"/>
                </a:ext>
              </a:extLst>
            </p:cNvPr>
            <p:cNvSpPr>
              <a:spLocks noChangeAspect="1" noEditPoints="1"/>
            </p:cNvSpPr>
            <p:nvPr/>
          </p:nvSpPr>
          <p:spPr bwMode="auto">
            <a:xfrm>
              <a:off x="3890186" y="3201520"/>
              <a:ext cx="439401" cy="336754"/>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5" name="Rectangle 44">
              <a:extLst>
                <a:ext uri="{FF2B5EF4-FFF2-40B4-BE49-F238E27FC236}">
                  <a16:creationId xmlns:a16="http://schemas.microsoft.com/office/drawing/2014/main" id="{F3FD861F-32C0-4544-8C8E-608DC03D90F8}"/>
                </a:ext>
              </a:extLst>
            </p:cNvPr>
            <p:cNvSpPr/>
            <p:nvPr/>
          </p:nvSpPr>
          <p:spPr bwMode="auto">
            <a:xfrm>
              <a:off x="3128927" y="3134007"/>
              <a:ext cx="1300975" cy="454715"/>
            </a:xfrm>
            <a:prstGeom prst="rect">
              <a:avLst/>
            </a:prstGeom>
            <a:no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6" name="monitor">
              <a:extLst>
                <a:ext uri="{FF2B5EF4-FFF2-40B4-BE49-F238E27FC236}">
                  <a16:creationId xmlns:a16="http://schemas.microsoft.com/office/drawing/2014/main" id="{4429CD81-CE68-4FE6-A07D-E9F9D560C270}"/>
                </a:ext>
              </a:extLst>
            </p:cNvPr>
            <p:cNvSpPr>
              <a:spLocks noChangeAspect="1" noEditPoints="1"/>
            </p:cNvSpPr>
            <p:nvPr/>
          </p:nvSpPr>
          <p:spPr bwMode="auto">
            <a:xfrm>
              <a:off x="3112894" y="3713206"/>
              <a:ext cx="258782" cy="19832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7" name="monitor">
              <a:extLst>
                <a:ext uri="{FF2B5EF4-FFF2-40B4-BE49-F238E27FC236}">
                  <a16:creationId xmlns:a16="http://schemas.microsoft.com/office/drawing/2014/main" id="{A9282F0A-AA2C-4D14-9C73-E4CC33A9616F}"/>
                </a:ext>
              </a:extLst>
            </p:cNvPr>
            <p:cNvSpPr>
              <a:spLocks noChangeAspect="1" noEditPoints="1"/>
            </p:cNvSpPr>
            <p:nvPr/>
          </p:nvSpPr>
          <p:spPr bwMode="auto">
            <a:xfrm>
              <a:off x="3475067" y="3713206"/>
              <a:ext cx="258782" cy="19832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8" name="monitor">
              <a:extLst>
                <a:ext uri="{FF2B5EF4-FFF2-40B4-BE49-F238E27FC236}">
                  <a16:creationId xmlns:a16="http://schemas.microsoft.com/office/drawing/2014/main" id="{96FCED2D-A433-4FBE-86D3-7E6A57786D37}"/>
                </a:ext>
              </a:extLst>
            </p:cNvPr>
            <p:cNvSpPr>
              <a:spLocks noChangeAspect="1" noEditPoints="1"/>
            </p:cNvSpPr>
            <p:nvPr/>
          </p:nvSpPr>
          <p:spPr bwMode="auto">
            <a:xfrm>
              <a:off x="3837239" y="3713206"/>
              <a:ext cx="258782" cy="19832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9" name="monitor">
              <a:extLst>
                <a:ext uri="{FF2B5EF4-FFF2-40B4-BE49-F238E27FC236}">
                  <a16:creationId xmlns:a16="http://schemas.microsoft.com/office/drawing/2014/main" id="{C667A35F-9F48-4B71-964E-68FDFE778B28}"/>
                </a:ext>
              </a:extLst>
            </p:cNvPr>
            <p:cNvSpPr>
              <a:spLocks noChangeAspect="1" noEditPoints="1"/>
            </p:cNvSpPr>
            <p:nvPr/>
          </p:nvSpPr>
          <p:spPr bwMode="auto">
            <a:xfrm>
              <a:off x="4199411" y="3713206"/>
              <a:ext cx="258782" cy="19832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58" name="Freeform 11">
              <a:extLst>
                <a:ext uri="{FF2B5EF4-FFF2-40B4-BE49-F238E27FC236}">
                  <a16:creationId xmlns:a16="http://schemas.microsoft.com/office/drawing/2014/main" id="{354CE7FD-1E1D-469C-93DB-93C7A02E3961}"/>
                </a:ext>
              </a:extLst>
            </p:cNvPr>
            <p:cNvSpPr>
              <a:spLocks/>
            </p:cNvSpPr>
            <p:nvPr/>
          </p:nvSpPr>
          <p:spPr bwMode="auto">
            <a:xfrm>
              <a:off x="10375657" y="3438196"/>
              <a:ext cx="543841" cy="34784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9" name="Freeform 11">
              <a:extLst>
                <a:ext uri="{FF2B5EF4-FFF2-40B4-BE49-F238E27FC236}">
                  <a16:creationId xmlns:a16="http://schemas.microsoft.com/office/drawing/2014/main" id="{42C20B2E-6AD8-4352-A210-78AABD4AF724}"/>
                </a:ext>
              </a:extLst>
            </p:cNvPr>
            <p:cNvSpPr>
              <a:spLocks/>
            </p:cNvSpPr>
            <p:nvPr/>
          </p:nvSpPr>
          <p:spPr bwMode="auto">
            <a:xfrm>
              <a:off x="9211696" y="3438196"/>
              <a:ext cx="543841" cy="34784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0" name="Freeform: Shape 59">
              <a:extLst>
                <a:ext uri="{FF2B5EF4-FFF2-40B4-BE49-F238E27FC236}">
                  <a16:creationId xmlns:a16="http://schemas.microsoft.com/office/drawing/2014/main" id="{448185C4-5019-45BF-82EE-BF5084DB4B29}"/>
                </a:ext>
              </a:extLst>
            </p:cNvPr>
            <p:cNvSpPr/>
            <p:nvPr/>
          </p:nvSpPr>
          <p:spPr bwMode="auto">
            <a:xfrm>
              <a:off x="9843764" y="3612119"/>
              <a:ext cx="443667"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chemeClr val="bg1">
                  <a:lumMod val="65000"/>
                </a:schemeClr>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61" name="Rectangle 60">
              <a:extLst>
                <a:ext uri="{FF2B5EF4-FFF2-40B4-BE49-F238E27FC236}">
                  <a16:creationId xmlns:a16="http://schemas.microsoft.com/office/drawing/2014/main" id="{9C7CD9A6-6E55-4AB5-828F-D665C8D12687}"/>
                </a:ext>
              </a:extLst>
            </p:cNvPr>
            <p:cNvSpPr/>
            <p:nvPr/>
          </p:nvSpPr>
          <p:spPr bwMode="auto">
            <a:xfrm>
              <a:off x="8752020" y="2951707"/>
              <a:ext cx="2627152" cy="1235469"/>
            </a:xfrm>
            <a:prstGeom prst="rect">
              <a:avLst/>
            </a:prstGeom>
            <a:no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2" name="Rectangle 61">
              <a:extLst>
                <a:ext uri="{FF2B5EF4-FFF2-40B4-BE49-F238E27FC236}">
                  <a16:creationId xmlns:a16="http://schemas.microsoft.com/office/drawing/2014/main" id="{B5B59BA0-BF3D-442B-811A-0E1B5027A07D}"/>
                </a:ext>
              </a:extLst>
            </p:cNvPr>
            <p:cNvSpPr/>
            <p:nvPr/>
          </p:nvSpPr>
          <p:spPr bwMode="auto">
            <a:xfrm>
              <a:off x="9039793" y="3021737"/>
              <a:ext cx="887647" cy="344143"/>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r>
                <a:rPr kumimoji="0" lang="en-US" sz="1153" b="0" i="0" u="none" strike="noStrike" kern="0" cap="none" spc="0" normalizeH="0" baseline="0" noProof="0">
                  <a:ln>
                    <a:noFill/>
                  </a:ln>
                  <a:gradFill>
                    <a:gsLst>
                      <a:gs pos="1770">
                        <a:srgbClr val="353535"/>
                      </a:gs>
                      <a:gs pos="98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1</a:t>
              </a:r>
            </a:p>
          </p:txBody>
        </p:sp>
        <p:sp>
          <p:nvSpPr>
            <p:cNvPr id="64" name="Rectangle 63">
              <a:extLst>
                <a:ext uri="{FF2B5EF4-FFF2-40B4-BE49-F238E27FC236}">
                  <a16:creationId xmlns:a16="http://schemas.microsoft.com/office/drawing/2014/main" id="{C22FD308-6140-4DD8-9CF8-6011167F5430}"/>
                </a:ext>
              </a:extLst>
            </p:cNvPr>
            <p:cNvSpPr/>
            <p:nvPr/>
          </p:nvSpPr>
          <p:spPr bwMode="auto">
            <a:xfrm>
              <a:off x="10203754" y="3010633"/>
              <a:ext cx="887647" cy="344143"/>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r>
                <a:rPr kumimoji="0" lang="en-US" sz="1153" b="0" i="0" u="none" strike="noStrike" kern="0" cap="none" spc="0" normalizeH="0" baseline="0" noProof="0">
                  <a:ln>
                    <a:noFill/>
                  </a:ln>
                  <a:gradFill>
                    <a:gsLst>
                      <a:gs pos="1770">
                        <a:srgbClr val="353535"/>
                      </a:gs>
                      <a:gs pos="98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2</a:t>
              </a:r>
            </a:p>
          </p:txBody>
        </p:sp>
        <p:sp>
          <p:nvSpPr>
            <p:cNvPr id="65" name="Freeform 11">
              <a:extLst>
                <a:ext uri="{FF2B5EF4-FFF2-40B4-BE49-F238E27FC236}">
                  <a16:creationId xmlns:a16="http://schemas.microsoft.com/office/drawing/2014/main" id="{C367DE45-DA53-40F0-876A-699C18141EFD}"/>
                </a:ext>
              </a:extLst>
            </p:cNvPr>
            <p:cNvSpPr>
              <a:spLocks/>
            </p:cNvSpPr>
            <p:nvPr/>
          </p:nvSpPr>
          <p:spPr bwMode="auto">
            <a:xfrm>
              <a:off x="5574619" y="2951707"/>
              <a:ext cx="1984311" cy="1235469"/>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6" name="Rectangle 65">
              <a:extLst>
                <a:ext uri="{FF2B5EF4-FFF2-40B4-BE49-F238E27FC236}">
                  <a16:creationId xmlns:a16="http://schemas.microsoft.com/office/drawing/2014/main" id="{576ED55F-90A5-499D-BBB8-CD8189F30A26}"/>
                </a:ext>
              </a:extLst>
            </p:cNvPr>
            <p:cNvSpPr/>
            <p:nvPr/>
          </p:nvSpPr>
          <p:spPr bwMode="auto">
            <a:xfrm rot="5400000">
              <a:off x="5506332" y="3369208"/>
              <a:ext cx="721398"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7" name="monitor">
              <a:extLst>
                <a:ext uri="{FF2B5EF4-FFF2-40B4-BE49-F238E27FC236}">
                  <a16:creationId xmlns:a16="http://schemas.microsoft.com/office/drawing/2014/main" id="{69C20AB9-F19C-491F-BA81-DE58455D0E85}"/>
                </a:ext>
              </a:extLst>
            </p:cNvPr>
            <p:cNvSpPr>
              <a:spLocks noChangeAspect="1" noEditPoints="1"/>
            </p:cNvSpPr>
            <p:nvPr/>
          </p:nvSpPr>
          <p:spPr bwMode="auto">
            <a:xfrm>
              <a:off x="5699096" y="3297689"/>
              <a:ext cx="335871" cy="257409"/>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8" name="monitor">
              <a:extLst>
                <a:ext uri="{FF2B5EF4-FFF2-40B4-BE49-F238E27FC236}">
                  <a16:creationId xmlns:a16="http://schemas.microsoft.com/office/drawing/2014/main" id="{D0025875-75AD-46FF-A03E-BA4D744FEB8A}"/>
                </a:ext>
              </a:extLst>
            </p:cNvPr>
            <p:cNvSpPr>
              <a:spLocks noChangeAspect="1" noEditPoints="1"/>
            </p:cNvSpPr>
            <p:nvPr/>
          </p:nvSpPr>
          <p:spPr bwMode="auto">
            <a:xfrm>
              <a:off x="5699096" y="3606422"/>
              <a:ext cx="335871" cy="257409"/>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9" name="Rectangle 68">
              <a:extLst>
                <a:ext uri="{FF2B5EF4-FFF2-40B4-BE49-F238E27FC236}">
                  <a16:creationId xmlns:a16="http://schemas.microsoft.com/office/drawing/2014/main" id="{420C9F38-4BB9-47AC-82F5-940C586F280D}"/>
                </a:ext>
              </a:extLst>
            </p:cNvPr>
            <p:cNvSpPr/>
            <p:nvPr/>
          </p:nvSpPr>
          <p:spPr bwMode="auto">
            <a:xfrm rot="5400000">
              <a:off x="6185475" y="3178681"/>
              <a:ext cx="721398"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0" name="monitor">
              <a:extLst>
                <a:ext uri="{FF2B5EF4-FFF2-40B4-BE49-F238E27FC236}">
                  <a16:creationId xmlns:a16="http://schemas.microsoft.com/office/drawing/2014/main" id="{04FC05E3-9FED-49F4-92F0-BE09CFF5009B}"/>
                </a:ext>
              </a:extLst>
            </p:cNvPr>
            <p:cNvSpPr>
              <a:spLocks noChangeAspect="1" noEditPoints="1"/>
            </p:cNvSpPr>
            <p:nvPr/>
          </p:nvSpPr>
          <p:spPr bwMode="auto">
            <a:xfrm>
              <a:off x="6378239" y="3107161"/>
              <a:ext cx="335871" cy="257409"/>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1" name="monitor">
              <a:extLst>
                <a:ext uri="{FF2B5EF4-FFF2-40B4-BE49-F238E27FC236}">
                  <a16:creationId xmlns:a16="http://schemas.microsoft.com/office/drawing/2014/main" id="{57132751-AD31-463B-A7EF-EF1BF5F9C063}"/>
                </a:ext>
              </a:extLst>
            </p:cNvPr>
            <p:cNvSpPr>
              <a:spLocks noChangeAspect="1" noEditPoints="1"/>
            </p:cNvSpPr>
            <p:nvPr/>
          </p:nvSpPr>
          <p:spPr bwMode="auto">
            <a:xfrm>
              <a:off x="6378239" y="3415894"/>
              <a:ext cx="335871" cy="257409"/>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2" name="Rectangle 71">
              <a:extLst>
                <a:ext uri="{FF2B5EF4-FFF2-40B4-BE49-F238E27FC236}">
                  <a16:creationId xmlns:a16="http://schemas.microsoft.com/office/drawing/2014/main" id="{1254A47F-4ACE-49D2-8224-CC92F1B8ACE9}"/>
                </a:ext>
              </a:extLst>
            </p:cNvPr>
            <p:cNvSpPr/>
            <p:nvPr/>
          </p:nvSpPr>
          <p:spPr bwMode="auto">
            <a:xfrm rot="5400000">
              <a:off x="6936790" y="3351508"/>
              <a:ext cx="721398"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3" name="monitor">
              <a:extLst>
                <a:ext uri="{FF2B5EF4-FFF2-40B4-BE49-F238E27FC236}">
                  <a16:creationId xmlns:a16="http://schemas.microsoft.com/office/drawing/2014/main" id="{81C9059D-222B-490B-9B6F-EB93F6A70C47}"/>
                </a:ext>
              </a:extLst>
            </p:cNvPr>
            <p:cNvSpPr>
              <a:spLocks noChangeAspect="1" noEditPoints="1"/>
            </p:cNvSpPr>
            <p:nvPr/>
          </p:nvSpPr>
          <p:spPr bwMode="auto">
            <a:xfrm>
              <a:off x="7129553" y="3279989"/>
              <a:ext cx="335871" cy="257409"/>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4" name="monitor">
              <a:extLst>
                <a:ext uri="{FF2B5EF4-FFF2-40B4-BE49-F238E27FC236}">
                  <a16:creationId xmlns:a16="http://schemas.microsoft.com/office/drawing/2014/main" id="{D130BF16-B558-4D2D-A609-BC32EC9A6BD1}"/>
                </a:ext>
              </a:extLst>
            </p:cNvPr>
            <p:cNvSpPr>
              <a:spLocks noChangeAspect="1" noEditPoints="1"/>
            </p:cNvSpPr>
            <p:nvPr/>
          </p:nvSpPr>
          <p:spPr bwMode="auto">
            <a:xfrm>
              <a:off x="7129553" y="3588722"/>
              <a:ext cx="335871" cy="257409"/>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spTree>
    <p:extLst>
      <p:ext uri="{BB962C8B-B14F-4D97-AF65-F5344CB8AC3E}">
        <p14:creationId xmlns:p14="http://schemas.microsoft.com/office/powerpoint/2010/main" val="2424897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1003</Words>
  <Application>Microsoft Office PowerPoint</Application>
  <PresentationFormat>Widescreen</PresentationFormat>
  <Paragraphs>124</Paragraphs>
  <Slides>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Segoe UI</vt:lpstr>
      <vt:lpstr>Segoe UI Light</vt:lpstr>
      <vt:lpstr>Segoe UI Semibold</vt:lpstr>
      <vt:lpstr>Segoe UI Semibold (Headings)</vt:lpstr>
      <vt:lpstr>Segoe UI Semilight</vt:lpstr>
      <vt:lpstr>Wingdings</vt:lpstr>
      <vt:lpstr>WHITE TEMPLATE</vt:lpstr>
      <vt:lpstr>AZ-900T0x Module 02: Core Azure services</vt:lpstr>
      <vt:lpstr>Geographies</vt:lpstr>
      <vt:lpstr>Regions</vt:lpstr>
      <vt:lpstr>Region Pairs</vt:lpstr>
      <vt:lpstr>Availability zones</vt:lpstr>
      <vt:lpstr>PowerPoint Presentation</vt:lpstr>
      <vt:lpstr>PowerPoint Presentation</vt:lpstr>
      <vt:lpstr>Availability sets</vt:lpstr>
      <vt:lpstr>Availability Options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02: Core Azure services</dc:title>
  <dc:subject/>
  <dc:creator/>
  <cp:keywords/>
  <dc:description/>
  <cp:lastModifiedBy/>
  <cp:revision>2</cp:revision>
  <dcterms:created xsi:type="dcterms:W3CDTF">2019-10-17T20:49:33Z</dcterms:created>
  <dcterms:modified xsi:type="dcterms:W3CDTF">2020-08-13T14:45:45Z</dcterms:modified>
</cp:coreProperties>
</file>