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1" r:id="rId2"/>
  </p:sldMasterIdLst>
  <p:notesMasterIdLst>
    <p:notesMasterId r:id="rId29"/>
  </p:notesMasterIdLst>
  <p:handoutMasterIdLst>
    <p:handoutMasterId r:id="rId30"/>
  </p:handoutMasterIdLst>
  <p:sldIdLst>
    <p:sldId id="1719" r:id="rId3"/>
    <p:sldId id="2544" r:id="rId4"/>
    <p:sldId id="2076138213" r:id="rId5"/>
    <p:sldId id="1865" r:id="rId6"/>
    <p:sldId id="2577" r:id="rId7"/>
    <p:sldId id="2571" r:id="rId8"/>
    <p:sldId id="2572" r:id="rId9"/>
    <p:sldId id="2531" r:id="rId10"/>
    <p:sldId id="2533" r:id="rId11"/>
    <p:sldId id="2584" r:id="rId12"/>
    <p:sldId id="2567" r:id="rId13"/>
    <p:sldId id="2241" r:id="rId14"/>
    <p:sldId id="2566" r:id="rId15"/>
    <p:sldId id="2578" r:id="rId16"/>
    <p:sldId id="1953" r:id="rId17"/>
    <p:sldId id="1954" r:id="rId18"/>
    <p:sldId id="2581" r:id="rId19"/>
    <p:sldId id="1660" r:id="rId20"/>
    <p:sldId id="2585" r:id="rId21"/>
    <p:sldId id="2583" r:id="rId22"/>
    <p:sldId id="2018" r:id="rId23"/>
    <p:sldId id="2582" r:id="rId24"/>
    <p:sldId id="2007" r:id="rId25"/>
    <p:sldId id="1907" r:id="rId26"/>
    <p:sldId id="2580" r:id="rId27"/>
    <p:sldId id="257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 id="2076138213"/>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9F521-4F9B-4A40-B420-AA71FA2DF15D}" v="4" dt="2023-07-13T13:06:07.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8000" autoAdjust="0"/>
  </p:normalViewPr>
  <p:slideViewPr>
    <p:cSldViewPr snapToGrid="0">
      <p:cViewPr varScale="1">
        <p:scale>
          <a:sx n="92" d="100"/>
          <a:sy n="92" d="100"/>
        </p:scale>
        <p:origin x="102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5:38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5:38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Although Hybrid Identities is not on the exam, there is Learn content if a student is interested.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Azure AD account, Azure AD Account, Azure AD tenant, and Azure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Identity is an object that can be authenticated. An Account is an identity that has data associated with it. An Azure AD account is an identity created through Azure AD or another Microsoft cloud service. An Azure AD tenant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of Azure AD, A Tenant is automatically created when your organization signs up for a Microsoft cloud service subscription​. An Azure subscription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Active Directory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Manage Azure identities and governance (20–25%)</a:t>
            </a:r>
          </a:p>
          <a:p>
            <a:pPr algn="l"/>
            <a:r>
              <a:rPr lang="en-US" b="1" i="0" dirty="0">
                <a:solidFill>
                  <a:srgbClr val="161616"/>
                </a:solidFill>
                <a:effectLst/>
                <a:latin typeface="Segoe UI" panose="020B0502040204020203" pitchFamily="34" charset="0"/>
              </a:rPr>
              <a:t>Manage Azure AD users and groups</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users and groups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a:solidFill>
                  <a:srgbClr val="161616"/>
                </a:solidFill>
                <a:effectLst/>
                <a:latin typeface="Segoe UI" panose="020B0502040204020203" pitchFamily="34" charset="0"/>
              </a:rPr>
              <a:t> Manage licenses in Azure AD</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user and group properties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external users</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Azure Active Directory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View your organization's groups and members in Azure Active Directory -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Active Directory portal -  https://docs.microsoft.com/azure/active-directory/fundamentals/license-users-groups</a:t>
            </a:r>
          </a:p>
          <a:p>
            <a:r>
              <a:rPr lang="en-US" dirty="0"/>
              <a:t>Choose the best license for your business -  https://www.microsoft.com/security/business/identity-access-management/azure-ad-pricing?rtc=1#office-SKUChooser-q6q98uk</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Azure AD - https://docs.microsoft.com/azure/active-directory/roles/administrative-units</a:t>
            </a:r>
          </a:p>
          <a:p>
            <a:endParaRPr lang="en-US" dirty="0"/>
          </a:p>
          <a:p>
            <a:r>
              <a:rPr lang="en-US" dirty="0"/>
              <a:t>Create a role with administrative permissions over only Azure AD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or delete users using Azure Active Directory - https://docs.microsoft.com/azure/active-directory/fundamentals/add-users-azure-active-directory</a:t>
            </a:r>
          </a:p>
          <a:p>
            <a:endParaRPr lang="en-US" dirty="0"/>
          </a:p>
          <a:p>
            <a:r>
              <a:rPr lang="en-US" dirty="0"/>
              <a:t>Create a basic group and add members using Azure Active Directory - https://docs.microsoft.com/azure/active-directory/fundamentals/active-directory-groups-create-azure-portal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Be sure to review the Issues in the GitHub if your Authorized Lab </a:t>
            </a:r>
            <a:r>
              <a:rPr lang="en-US" dirty="0" err="1"/>
              <a:t>Hoster</a:t>
            </a:r>
            <a:r>
              <a:rPr lang="en-US" dirty="0"/>
              <a:t> is using cloud </a:t>
            </a:r>
            <a:r>
              <a:rPr lang="en-US"/>
              <a:t>slice instead of Azure passes - https://github.com/MicrosoftLearning/AZ-104-MicrosoftAzureAdministrator/issues/724</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Optional whiteboard slide to introduce the module or review the content. </a:t>
            </a:r>
            <a:r>
              <a:rPr lang="en-US" sz="1800" dirty="0">
                <a:solidFill>
                  <a:srgbClr val="000000"/>
                </a:solidFill>
                <a:effectLst/>
                <a:latin typeface="Calibri" panose="020F0502020204030204" pitchFamily="34" charset="0"/>
                <a:ea typeface="Calibri" panose="020F0502020204030204" pitchFamily="34" charset="0"/>
              </a:rPr>
              <a:t>Use the whiteboard diagram directly or recreate the image during the class. </a:t>
            </a:r>
            <a:endParaRPr lang="en-US" sz="1200" dirty="0">
              <a:solidFill>
                <a:schemeClr val="tx1"/>
              </a:solidFill>
              <a:effectLst/>
              <a:latin typeface="Segoe UI"/>
              <a:ea typeface="Segoe UI" panose="020B0502040204020203" pitchFamily="34" charset="0"/>
              <a:cs typeface="Segoe UI"/>
            </a:endParaRPr>
          </a:p>
          <a:p>
            <a:pPr marR="365760">
              <a:lnSpc>
                <a:spcPct val="107000"/>
              </a:lnSpc>
              <a:spcAft>
                <a:spcPts val="800"/>
              </a:spcAft>
            </a:pPr>
            <a:endParaRPr lang="en-US" sz="1200" dirty="0">
              <a:solidFill>
                <a:schemeClr val="tx1"/>
              </a:solidFill>
              <a:effectLst/>
              <a:latin typeface="Segoe UI"/>
              <a:ea typeface="Segoe UI" panose="020B0502040204020203" pitchFamily="34" charset="0"/>
              <a:cs typeface="Segoe UI"/>
            </a:endParaRPr>
          </a:p>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Describe </a:t>
            </a:r>
            <a:r>
              <a:rPr lang="en-US" dirty="0">
                <a:latin typeface="Segoe UI"/>
                <a:ea typeface="Segoe UI" panose="020B0502040204020203" pitchFamily="34" charset="0"/>
                <a:cs typeface="Segoe UI"/>
              </a:rPr>
              <a:t>identity and account (users and groups) and how they are </a:t>
            </a:r>
            <a:r>
              <a:rPr lang="en-US" sz="1200" dirty="0">
                <a:solidFill>
                  <a:schemeClr val="tx1"/>
                </a:solidFill>
                <a:effectLst/>
                <a:latin typeface="Segoe UI"/>
                <a:ea typeface="Segoe UI" panose="020B0502040204020203" pitchFamily="34" charset="0"/>
                <a:cs typeface="Segoe UI"/>
              </a:rPr>
              <a:t>different?</a:t>
            </a:r>
            <a:endParaRPr lang="en-US" sz="1200" b="0" dirty="0">
              <a:solidFill>
                <a:schemeClr val="tx1"/>
              </a:solidFill>
              <a:effectLst/>
              <a:latin typeface="Segoe UI"/>
              <a:ea typeface="Segoe UI" panose="020B0502040204020203" pitchFamily="34" charset="0"/>
              <a:cs typeface="Segoe UI"/>
            </a:endParaRP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Identity is an object that can be authenticated. An Account is an identity that has data associated with it. An Azure AD account is an identity created through Azure AD or another Microsoft cloud service.</a:t>
            </a:r>
            <a:r>
              <a:rPr lang="en-US" dirty="0">
                <a:latin typeface="Segoe UI"/>
                <a:ea typeface="Segoe UI" panose="020B0502040204020203" pitchFamily="34" charset="0"/>
                <a:cs typeface="Segoe UI"/>
              </a:rPr>
              <a:t> </a:t>
            </a:r>
            <a:endParaRPr lang="en-US" sz="1200" b="1" dirty="0">
              <a:solidFill>
                <a:schemeClr val="tx1"/>
              </a:solidFill>
              <a:effectLst/>
              <a:latin typeface="Segoe UI"/>
              <a:ea typeface="Segoe UI" panose="020B0502040204020203" pitchFamily="34" charset="0"/>
              <a:cs typeface="Segoe UI"/>
            </a:endParaRPr>
          </a:p>
          <a:p>
            <a:pPr marR="365760">
              <a:lnSpc>
                <a:spcPct val="107000"/>
              </a:lnSpc>
              <a:spcAft>
                <a:spcPts val="800"/>
              </a:spcAft>
            </a:pPr>
            <a:endParaRPr lang="en-US" dirty="0">
              <a:latin typeface="Segoe UI"/>
              <a:ea typeface="Segoe UI" panose="020B0502040204020203" pitchFamily="34" charset="0"/>
              <a:cs typeface="Segoe UI"/>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a:ea typeface="Segoe UI" panose="020B0502040204020203" pitchFamily="34" charset="0"/>
                <a:cs typeface="Segoe UI"/>
              </a:rPr>
              <a:t>How is Azure Active Directory different from Azure Active Directory Domain Services?</a:t>
            </a:r>
            <a:endParaRPr lang="en-US" sz="1200" b="0" dirty="0">
              <a:solidFill>
                <a:schemeClr val="tx1"/>
              </a:solidFill>
              <a:effectLst/>
              <a:latin typeface="Segoe UI"/>
              <a:ea typeface="Segoe UI" panose="020B0502040204020203" pitchFamily="34" charset="0"/>
              <a:cs typeface="Segoe UI"/>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R="365760">
              <a:lnSpc>
                <a:spcPct val="107000"/>
              </a:lnSpc>
              <a:spcBef>
                <a:spcPts val="0"/>
              </a:spcBef>
              <a:spcAft>
                <a:spcPts val="800"/>
              </a:spcAft>
              <a:buFont typeface="+mj-lt"/>
            </a:pPr>
            <a:r>
              <a:rPr lang="en-US" sz="1200" dirty="0">
                <a:solidFill>
                  <a:schemeClr val="tx1"/>
                </a:solidFill>
                <a:effectLst/>
                <a:latin typeface="Segoe UI"/>
                <a:ea typeface="Segoe UI" panose="020B0502040204020203" pitchFamily="34" charset="0"/>
                <a:cs typeface="Segoe UI"/>
              </a:rPr>
              <a:t> </a:t>
            </a:r>
            <a:endParaRPr lang="en-US" sz="1200" dirty="0">
              <a:solidFill>
                <a:schemeClr val="tx1"/>
              </a:solidFill>
              <a:effectLst/>
              <a:latin typeface="Segoe UI"/>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a:ea typeface="Segoe UI" panose="020B0502040204020203" pitchFamily="34" charset="0"/>
                <a:cs typeface="Segoe UI"/>
              </a:rPr>
              <a:t>List three features of a user account and two ways a user can be assigned to group.</a:t>
            </a: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All users must have a user account. The user account is used for authentication and authorization. Each user account can have additional properties (user profile), like phone number.</a:t>
            </a:r>
            <a:r>
              <a:rPr lang="en-US" dirty="0">
                <a:latin typeface="Segoe UI"/>
                <a:ea typeface="Segoe UI" panose="020B0502040204020203" pitchFamily="34" charset="0"/>
                <a:cs typeface="Segoe UI"/>
              </a:rPr>
              <a:t> </a:t>
            </a:r>
            <a:r>
              <a:rPr lang="en-US" sz="1200" dirty="0">
                <a:solidFill>
                  <a:schemeClr val="tx1"/>
                </a:solidFill>
                <a:effectLst/>
                <a:latin typeface="Segoe UI"/>
                <a:ea typeface="Segoe UI" panose="020B0502040204020203" pitchFamily="34" charset="0"/>
                <a:cs typeface="Segoe UI"/>
              </a:rPr>
              <a:t> You must be a Global Administrator or User Administrator to manage users. Users can be assigned to groups either directly or dynamically. Dynamic assignment lets you create complex attribute-based rules.</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48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Manage Azure identities and governance (20–25%)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61616"/>
                </a:solidFill>
                <a:effectLst/>
                <a:latin typeface="Segoe UI" panose="020B0502040204020203" pitchFamily="34" charset="0"/>
              </a:rPr>
              <a:t>Manage Azure AD users and groups</a:t>
            </a:r>
          </a:p>
          <a:p>
            <a:pPr marL="171450" indent="-171450">
              <a:buFont typeface="Arial" panose="020B0604020202020204" pitchFamily="34" charset="0"/>
              <a:buChar char="•"/>
            </a:pPr>
            <a:r>
              <a:rPr lang="en-US" dirty="0"/>
              <a:t>Manage licenses in Azure AD</a:t>
            </a:r>
          </a:p>
          <a:p>
            <a:pPr marL="171450" indent="-171450">
              <a:buFont typeface="Arial" panose="020B0604020202020204" pitchFamily="34" charset="0"/>
              <a:buChar char="•"/>
            </a:pPr>
            <a:r>
              <a:rPr lang="en-US" dirty="0"/>
              <a:t>Configure self-service password reset (SSPR)</a:t>
            </a:r>
            <a:endParaRPr lang="en-US" sz="900" kern="1200" dirty="0">
              <a:solidFill>
                <a:schemeClr val="tx1"/>
              </a:solidFill>
              <a:latin typeface="Segoe UI" panose="020B0502040204020203" pitchFamily="34" charset="0"/>
              <a:ea typeface="+mn-ea"/>
              <a:cs typeface="+mn-cs"/>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Azure Active Directory? - https://docs.microsoft.com/azure/active-directory/fundamentals/active-directory-whatis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https://azure.microsoft.com/pricing/details/active-directory/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Advanced group management - https://www.microsoft.com/security/business/identity-access/azure-active-directory-pricing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5:38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used to just be only about Azure AD Join. </a:t>
            </a:r>
          </a:p>
          <a:p>
            <a:endParaRPr lang="en-US" sz="800" dirty="0"/>
          </a:p>
          <a:p>
            <a:r>
              <a:rPr lang="en-US" sz="800" dirty="0"/>
              <a:t>Azure AD registered devices - https://docs.microsoft.com/azure/active-directory/devices/concept-azure-ad-register</a:t>
            </a:r>
          </a:p>
          <a:p>
            <a:endParaRPr lang="en-US" sz="800" dirty="0"/>
          </a:p>
          <a:p>
            <a:r>
              <a:rPr lang="en-US" sz="800" dirty="0"/>
              <a:t>Azure AD joined devices - https://docs.microsoft.com/azure/active-directory/devices/concept-azure-ad-join</a:t>
            </a:r>
          </a:p>
          <a:p>
            <a:endParaRPr lang="en-US" sz="800" dirty="0"/>
          </a:p>
          <a:p>
            <a:r>
              <a:rPr lang="en-US" sz="800" dirty="0"/>
              <a:t>Hybrid Azure AD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1294633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8579387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195752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543709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0575562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2619889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082487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74000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0205504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788356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888618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834468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524575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5803371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78221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690257813"/>
      </p:ext>
    </p:extLst>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 id="2147484633" r:id="rId12"/>
    <p:sldLayoutId id="2147484634" r:id="rId13"/>
    <p:sldLayoutId id="2147484635" r:id="rId14"/>
    <p:sldLayoutId id="2147484636"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12.sv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microsoft.com/learn/modules/implement-manage-hybrid-identity/" TargetMode="External"/><Relationship Id="rId5" Type="http://schemas.openxmlformats.org/officeDocument/2006/relationships/hyperlink" Target="https://docs.microsoft.com/learn/modules/manage-device-identity-ad-join/" TargetMode="External"/><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7.emf"/><Relationship Id="rId11" Type="http://schemas.openxmlformats.org/officeDocument/2006/relationships/image" Target="../media/image41.svg"/><Relationship Id="rId5" Type="http://schemas.openxmlformats.org/officeDocument/2006/relationships/image" Target="../media/image36.emf"/><Relationship Id="rId10" Type="http://schemas.openxmlformats.org/officeDocument/2006/relationships/image" Target="../media/image40.png"/><Relationship Id="rId4" Type="http://schemas.openxmlformats.org/officeDocument/2006/relationships/image" Target="../media/image35.emf"/><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hyperlink" Target="https://docs.microsoft.com/learn/browse/?terms=configure%20active%20directory" TargetMode="External"/><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hyperlink" Target="https://microsoftlearning.github.io/AZ-104-MicrosoftAzureAdministrator/Instructions/Labs/LAB_01-Manage_Azure_AD_Identities.html" TargetMode="External"/><Relationship Id="rId10" Type="http://schemas.openxmlformats.org/officeDocument/2006/relationships/image" Target="../media/image12.svg"/><Relationship Id="rId4" Type="http://schemas.openxmlformats.org/officeDocument/2006/relationships/hyperlink" Target="https://docs.microsoft.com/learn/modules/configure-user-group-accounts/" TargetMode="Externa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hyperlink" Target="https://docs.microsoft.com/learn/modules/manage-users-and-groups-in-aad/"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1.png"/><Relationship Id="rId7"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12.svg"/></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lang="en-US" dirty="0"/>
              <a:t>AZ-104T00A Administer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Azure AD Device Identities (optional)</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1074585862"/>
              </p:ext>
            </p:extLst>
          </p:nvPr>
        </p:nvGraphicFramePr>
        <p:xfrm>
          <a:off x="465138" y="1243585"/>
          <a:ext cx="11312334" cy="5002056"/>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26718">
                <a:tc>
                  <a:txBody>
                    <a:bodyPr/>
                    <a:lstStyle/>
                    <a:p>
                      <a:pPr marL="0" marR="156845" algn="ctr"/>
                      <a:r>
                        <a:rPr lang="en-US" sz="1800" b="0" dirty="0">
                          <a:solidFill>
                            <a:schemeClr val="bg1"/>
                          </a:solidFill>
                          <a:effectLst/>
                          <a:latin typeface="+mj-lt"/>
                          <a:cs typeface="Segoe UI Semilight" panose="020B0402040204020203" pitchFamily="34" charset="0"/>
                        </a:rPr>
                        <a:t>Azure AD registered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Hybrid 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03538">
                <a:tc>
                  <a:txBody>
                    <a:bodyPr/>
                    <a:lstStyle/>
                    <a:p>
                      <a:pPr marL="285750" indent="-285750" algn="l" fontAlgn="t">
                        <a:buFont typeface="Arial" panose="020B0604020202020204" pitchFamily="34" charset="0"/>
                        <a:buChar char="•"/>
                      </a:pPr>
                      <a:endParaRPr lang="en-US"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773439">
                <a:tc>
                  <a:txBody>
                    <a:bodyPr/>
                    <a:lstStyle/>
                    <a:p>
                      <a:pPr marL="171450" indent="-171450">
                        <a:spcAft>
                          <a:spcPts val="600"/>
                        </a:spcAft>
                        <a:buFont typeface="Arial" panose="020B0604020202020204" pitchFamily="34" charset="0"/>
                        <a:buChar char="•"/>
                      </a:pPr>
                      <a:r>
                        <a:rPr lang="en-US" sz="1600" b="0" dirty="0">
                          <a:solidFill>
                            <a:schemeClr val="tx1"/>
                          </a:solidFill>
                        </a:rPr>
                        <a:t>Supports Bring Your Own Device</a:t>
                      </a:r>
                    </a:p>
                    <a:p>
                      <a:pPr marL="171450" indent="-171450">
                        <a:spcAft>
                          <a:spcPts val="600"/>
                        </a:spcAft>
                        <a:buFont typeface="Arial" panose="020B0604020202020204" pitchFamily="34" charset="0"/>
                        <a:buChar char="•"/>
                      </a:pPr>
                      <a:r>
                        <a:rPr lang="en-US" sz="1600" b="0" dirty="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dirty="0">
                          <a:solidFill>
                            <a:schemeClr val="tx1"/>
                          </a:solidFill>
                        </a:rPr>
                        <a:t>Attached to an Azure AD account granting access to resources</a:t>
                      </a:r>
                    </a:p>
                    <a:p>
                      <a:pPr marL="171450" indent="-171450">
                        <a:spcAft>
                          <a:spcPts val="600"/>
                        </a:spcAft>
                        <a:buFont typeface="Arial" panose="020B0604020202020204" pitchFamily="34" charset="0"/>
                        <a:buChar char="•"/>
                      </a:pPr>
                      <a:r>
                        <a:rPr lang="en-US" sz="1600" b="0" dirty="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dirty="0">
                          <a:solidFill>
                            <a:schemeClr val="tx1"/>
                          </a:solidFill>
                        </a:rPr>
                        <a:t>OS – Windows 10</a:t>
                      </a:r>
                      <a:r>
                        <a:rPr lang="en-US" sz="1600" baseline="30000" dirty="0">
                          <a:solidFill>
                            <a:schemeClr val="tx1"/>
                          </a:solidFill>
                        </a:rPr>
                        <a:t>+</a:t>
                      </a:r>
                      <a:r>
                        <a:rPr lang="en-US" sz="1600" b="0" dirty="0">
                          <a:solidFill>
                            <a:schemeClr val="tx1"/>
                          </a:solidFill>
                        </a:rPr>
                        <a:t>, iOS, Android, and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dirty="0"/>
                        <a:t>Intended for cloud-first or cloud-only organizations</a:t>
                      </a:r>
                    </a:p>
                    <a:p>
                      <a:pPr marL="231775" indent="-231775">
                        <a:spcAft>
                          <a:spcPts val="600"/>
                        </a:spcAft>
                        <a:buFont typeface="Arial" panose="020B0604020202020204" pitchFamily="34" charset="0"/>
                        <a:buChar char="•"/>
                      </a:pPr>
                      <a:r>
                        <a:rPr lang="en-US" sz="1600" dirty="0"/>
                        <a:t>Organization-owned devices</a:t>
                      </a:r>
                    </a:p>
                    <a:p>
                      <a:pPr marL="231775" indent="-231775">
                        <a:spcAft>
                          <a:spcPts val="600"/>
                        </a:spcAft>
                        <a:buFont typeface="Arial" panose="020B0604020202020204" pitchFamily="34" charset="0"/>
                        <a:buChar char="•"/>
                      </a:pPr>
                      <a:r>
                        <a:rPr lang="en-US" sz="1600" dirty="0"/>
                        <a:t>Joined only to Azure AD - organizational account required</a:t>
                      </a:r>
                    </a:p>
                    <a:p>
                      <a:pPr marL="231775" indent="-231775">
                        <a:spcAft>
                          <a:spcPts val="600"/>
                        </a:spcAft>
                        <a:buFont typeface="Arial" panose="020B0604020202020204" pitchFamily="34" charset="0"/>
                        <a:buChar char="•"/>
                      </a:pPr>
                      <a:r>
                        <a:rPr lang="en-US" sz="1600" dirty="0"/>
                        <a:t>Can use Conditional Access policies </a:t>
                      </a:r>
                    </a:p>
                    <a:p>
                      <a:pPr marL="231775" indent="-231775">
                        <a:spcAft>
                          <a:spcPts val="600"/>
                        </a:spcAft>
                        <a:buFont typeface="Arial" panose="020B0604020202020204" pitchFamily="34" charset="0"/>
                        <a:buChar char="•"/>
                      </a:pPr>
                      <a:r>
                        <a:rPr lang="en-US" sz="1600" dirty="0"/>
                        <a:t>OS – Windows 10</a:t>
                      </a:r>
                      <a:r>
                        <a:rPr lang="en-US" sz="1600" baseline="30000" dirty="0"/>
                        <a:t>+</a:t>
                      </a:r>
                      <a:r>
                        <a:rPr lang="en-US" sz="1600" dirty="0"/>
                        <a:t> 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using Active Directory machine authentication</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dirty="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76411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43761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2108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Allow users to reset their password with Azure Active Directory self-service password reset (</a:t>
            </a:r>
            <a:r>
              <a:rPr lang="en-US" dirty="0">
                <a:highlight>
                  <a:srgbClr val="FFFF00"/>
                </a:highlight>
                <a:hlinkClick r:id="rId3"/>
              </a:rPr>
              <a:t>Sandbox</a:t>
            </a:r>
            <a:r>
              <a:rPr lang="en-US" dirty="0">
                <a:hlinkClick r:id="rId3"/>
              </a:rPr>
              <a:t>)</a:t>
            </a:r>
            <a:endParaRPr lang="en-IN"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2791285"/>
            <a:ext cx="6642329" cy="646331"/>
          </a:xfrm>
          <a:prstGeom prst="rect">
            <a:avLst/>
          </a:prstGeom>
          <a:noFill/>
        </p:spPr>
        <p:txBody>
          <a:bodyPr wrap="square">
            <a:spAutoFit/>
          </a:bodyPr>
          <a:lstStyle/>
          <a:p>
            <a:r>
              <a:rPr lang="en-US" dirty="0">
                <a:hlinkClick r:id="rId5"/>
              </a:rPr>
              <a:t>Manage device identity with Azure AD join and Enterprise State Roaming</a:t>
            </a:r>
            <a:endParaRPr lang="en-US"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582197"/>
            <a:ext cx="6217920" cy="369332"/>
          </a:xfrm>
          <a:prstGeom prst="rect">
            <a:avLst/>
          </a:prstGeom>
          <a:noFill/>
        </p:spPr>
        <p:txBody>
          <a:bodyPr wrap="square">
            <a:spAutoFit/>
          </a:bodyPr>
          <a:lstStyle/>
          <a:p>
            <a:pPr algn="l"/>
            <a:r>
              <a:rPr lang="en-US" dirty="0">
                <a:hlinkClick r:id="rId6"/>
              </a:rPr>
              <a:t>Implement and manage hybrid identity</a:t>
            </a:r>
            <a:endParaRPr lang="en-US"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07769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User and Group Accounts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7"/>
            <a:ext cx="2335170" cy="1641475"/>
          </a:xfrm>
        </p:spPr>
        <p:txBody>
          <a:bodyPr/>
          <a:lstStyle/>
          <a:p>
            <a:r>
              <a:rPr lang="en-US" dirty="0"/>
              <a:t>Configure User and Group Accounts Introduction</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200000"/>
              </a:lnSpc>
            </a:pPr>
            <a:r>
              <a:rPr lang="en-US" sz="2200" dirty="0">
                <a:solidFill>
                  <a:schemeClr val="tx1"/>
                </a:solidFill>
              </a:rPr>
              <a:t>Create User Accounts</a:t>
            </a:r>
          </a:p>
          <a:p>
            <a:pPr>
              <a:lnSpc>
                <a:spcPct val="200000"/>
              </a:lnSpc>
            </a:pPr>
            <a:r>
              <a:rPr lang="en-US" sz="2200" dirty="0">
                <a:solidFill>
                  <a:schemeClr val="tx1"/>
                </a:solidFill>
              </a:rPr>
              <a:t>Manage User Accounts</a:t>
            </a:r>
          </a:p>
          <a:p>
            <a:pPr>
              <a:lnSpc>
                <a:spcPct val="200000"/>
              </a:lnSpc>
            </a:pPr>
            <a:r>
              <a:rPr lang="en-US" sz="2200" dirty="0">
                <a:solidFill>
                  <a:schemeClr val="tx1"/>
                </a:solidFill>
              </a:rPr>
              <a:t>Create Bulk Accounts (optional)</a:t>
            </a:r>
          </a:p>
          <a:p>
            <a:pPr>
              <a:lnSpc>
                <a:spcPct val="200000"/>
              </a:lnSpc>
            </a:pPr>
            <a:r>
              <a:rPr lang="en-US" sz="2200" dirty="0">
                <a:solidFill>
                  <a:schemeClr val="tx1"/>
                </a:solidFill>
              </a:rPr>
              <a:t>Create Group Accounts</a:t>
            </a:r>
          </a:p>
          <a:p>
            <a:pPr>
              <a:lnSpc>
                <a:spcPct val="200000"/>
              </a:lnSpc>
            </a:pPr>
            <a:r>
              <a:rPr lang="en-US" sz="2200" dirty="0">
                <a:solidFill>
                  <a:schemeClr val="tx1"/>
                </a:solidFill>
              </a:rPr>
              <a:t>Assign Licenses to Users and Groups (extra topic) </a:t>
            </a:r>
          </a:p>
          <a:p>
            <a:pPr>
              <a:lnSpc>
                <a:spcPct val="200000"/>
              </a:lnSpc>
            </a:pPr>
            <a:r>
              <a:rPr lang="en-US" sz="2200" dirty="0">
                <a:solidFill>
                  <a:schemeClr val="tx1"/>
                </a:solidFill>
              </a:rPr>
              <a:t>Create Administrative Units (optional)</a:t>
            </a:r>
          </a:p>
          <a:p>
            <a:pPr>
              <a:lnSpc>
                <a:spcPct val="200000"/>
              </a:lnSpc>
            </a:pPr>
            <a:r>
              <a:rPr lang="en-US" sz="2200" dirty="0">
                <a:solidFill>
                  <a:schemeClr val="tx1"/>
                </a:solidFill>
              </a:rPr>
              <a:t>Demonstration – Users and Groups</a:t>
            </a:r>
          </a:p>
          <a:p>
            <a:pPr>
              <a:lnSpc>
                <a:spcPct val="200000"/>
              </a:lnSpc>
            </a:pPr>
            <a:r>
              <a:rPr lang="en-US" sz="2200" dirty="0">
                <a:solidFill>
                  <a:schemeClr val="tx1"/>
                </a:solidFill>
              </a:rPr>
              <a:t>Summary and Resources </a:t>
            </a:r>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4" name="Picture 3" descr="Screenshot All Users page with Name, User principal name, user type and directory synhed.">
            <a:extLst>
              <a:ext uri="{FF2B5EF4-FFF2-40B4-BE49-F238E27FC236}">
                <a16:creationId xmlns:a16="http://schemas.microsoft.com/office/drawing/2014/main" id="{1626AC27-8EDB-494D-884B-FA00BE41958A}"/>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 (optional)</a:t>
            </a:r>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Azure AD 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624632"/>
          </a:xfrm>
          <a:prstGeom prst="rect">
            <a:avLst/>
          </a:prstGeom>
          <a:solidFill>
            <a:schemeClr val="bg1">
              <a:lumMod val="95000"/>
            </a:schemeClr>
          </a:solidFill>
        </p:spPr>
        <p:txBody>
          <a:bodyPr vert="horz" wrap="square" lIns="0" tIns="93260" rIns="0"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Microsoft 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Azure AD comes as a free service</a:t>
            </a:r>
          </a:p>
          <a:p>
            <a:pPr marL="349724" indent="-349724">
              <a:spcAft>
                <a:spcPts val="612"/>
              </a:spcAft>
              <a:buFont typeface="Arial" panose="020B0604020202020204" pitchFamily="34" charset="0"/>
              <a:buChar char="•"/>
            </a:pPr>
            <a:r>
              <a:rPr lang="en-US" sz="2000" dirty="0">
                <a:latin typeface="+mn-lt"/>
              </a:rPr>
              <a:t>Gain additional Azure AD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59355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264025"/>
            <a:chOff x="1717831" y="1683059"/>
            <a:chExt cx="10761637" cy="3264025"/>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a:spcAft>
                  <a:spcPts val="600"/>
                </a:spcAft>
              </a:pPr>
              <a:r>
                <a:rPr lang="en-US" sz="2400" dirty="0">
                  <a:hlinkClick r:id="rId3"/>
                </a:rPr>
                <a:t>Configure Azure Active Directory</a:t>
              </a:r>
              <a:endParaRPr lang="en-US" sz="2400" dirty="0"/>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rtlCol="0" anchor="ctr">
              <a:spAutoFit/>
            </a:bodyPr>
            <a:lstStyle/>
            <a:p>
              <a:pPr>
                <a:spcAft>
                  <a:spcPts val="600"/>
                </a:spcAft>
              </a:pPr>
              <a:r>
                <a:rPr lang="en-US" sz="2400" dirty="0">
                  <a:hlinkClick r:id="rId4"/>
                </a:rPr>
                <a:t>Configure User and Group Accounts</a:t>
              </a:r>
              <a:endParaRPr lang="en-US" sz="2400" dirty="0"/>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577752"/>
              <a:ext cx="10761637" cy="369332"/>
            </a:xfrm>
            <a:prstGeom prst="rect">
              <a:avLst/>
            </a:prstGeom>
            <a:noFill/>
          </p:spPr>
          <p:txBody>
            <a:bodyPr wrap="square" lIns="0" tIns="0" rIns="0" bIns="0" rtlCol="0" anchor="ctr">
              <a:spAutoFit/>
            </a:bodyPr>
            <a:lstStyle/>
            <a:p>
              <a:pPr algn="l"/>
              <a:r>
                <a:rPr lang="en-US" sz="2400" b="0" i="0" dirty="0">
                  <a:solidFill>
                    <a:srgbClr val="222222"/>
                  </a:solidFill>
                  <a:effectLst/>
                  <a:latin typeface="segoe-ui_light"/>
                  <a:hlinkClick r:id="rId5"/>
                </a:rPr>
                <a:t>Lab 01 - Manage Azure Active Directory Identities</a:t>
              </a:r>
              <a:endParaRPr lang="en-US" sz="2400" b="0" i="0" dirty="0">
                <a:solidFill>
                  <a:srgbClr val="222222"/>
                </a:solidFill>
                <a:effectLst/>
                <a:latin typeface="segoe-ui_light"/>
              </a:endParaRP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8"/>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465139" y="2881710"/>
            <a:ext cx="2506662" cy="1231106"/>
          </a:xfrm>
        </p:spPr>
        <p:txBody>
          <a:bodyPr/>
          <a:lstStyle/>
          <a:p>
            <a:r>
              <a:rPr lang="en-US" dirty="0"/>
              <a:t>Administer Identity Introduction</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 (optional)</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Azure AD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Azure AD Premium P1 or P2 for each Privileged Role Administrator or Global Administrator</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User and Group Accounts</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Create Azure users and groups in Azure Active Directory (Sandbox)</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4"/>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dirty="0"/>
              <a:t>Lab 01 - Manage Azure Active Directory Identities</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2476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39B-C838-DCE5-288B-561BF0EBF663}"/>
              </a:ext>
            </a:extLst>
          </p:cNvPr>
          <p:cNvSpPr>
            <a:spLocks noGrp="1"/>
          </p:cNvSpPr>
          <p:nvPr>
            <p:ph type="title"/>
          </p:nvPr>
        </p:nvSpPr>
        <p:spPr/>
        <p:txBody>
          <a:bodyPr/>
          <a:lstStyle/>
          <a:p>
            <a:r>
              <a:rPr lang="en-US" dirty="0"/>
              <a:t>Administer Identity whiteboard and review</a:t>
            </a:r>
          </a:p>
        </p:txBody>
      </p:sp>
      <p:sp>
        <p:nvSpPr>
          <p:cNvPr id="13" name="TextBox 12">
            <a:extLst>
              <a:ext uri="{FF2B5EF4-FFF2-40B4-BE49-F238E27FC236}">
                <a16:creationId xmlns:a16="http://schemas.microsoft.com/office/drawing/2014/main" id="{C401BD64-021E-8DA8-FE0C-8E9808067B2D}"/>
              </a:ext>
            </a:extLst>
          </p:cNvPr>
          <p:cNvSpPr txBox="1"/>
          <p:nvPr/>
        </p:nvSpPr>
        <p:spPr>
          <a:xfrm>
            <a:off x="242069" y="1583684"/>
            <a:ext cx="4291240" cy="3845908"/>
          </a:xfrm>
          <a:prstGeom prst="rect">
            <a:avLst/>
          </a:prstGeom>
          <a:noFill/>
        </p:spPr>
        <p:txBody>
          <a:bodyPr wrap="square" lIns="186521" tIns="149217" rIns="186521" bIns="149217" rtlCol="0">
            <a:spAutoFit/>
          </a:bodyPr>
          <a:lstStyle/>
          <a:p>
            <a:pPr marL="228292" indent="-228292" defTabSz="932597">
              <a:lnSpc>
                <a:spcPct val="90000"/>
              </a:lnSpc>
              <a:spcAft>
                <a:spcPts val="612"/>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Describe identity and accounts (users and groups). How are these different?</a:t>
            </a:r>
          </a:p>
          <a:p>
            <a:pPr marL="228292" indent="-228292" defTabSz="932597">
              <a:lnSpc>
                <a:spcPct val="90000"/>
              </a:lnSpc>
              <a:spcAft>
                <a:spcPts val="612"/>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How is Azure Active Directory different from Azure Active Directory Domain Services?</a:t>
            </a:r>
          </a:p>
          <a:p>
            <a:pPr marL="228292" indent="-228292" defTabSz="932597">
              <a:lnSpc>
                <a:spcPct val="90000"/>
              </a:lnSpc>
              <a:spcAft>
                <a:spcPts val="612"/>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List three features of a user account and two ways a user can be assigned to group.</a:t>
            </a:r>
            <a:endParaRPr lang="en-US" sz="2448" dirty="0">
              <a:solidFill>
                <a:srgbClr val="000000"/>
              </a:solidFill>
              <a:latin typeface="Segoe UI"/>
            </a:endParaRPr>
          </a:p>
        </p:txBody>
      </p:sp>
      <p:grpSp>
        <p:nvGrpSpPr>
          <p:cNvPr id="6" name="Group 5" descr="whiteboard diagram editable version">
            <a:extLst>
              <a:ext uri="{FF2B5EF4-FFF2-40B4-BE49-F238E27FC236}">
                <a16:creationId xmlns:a16="http://schemas.microsoft.com/office/drawing/2014/main" id="{DA30A699-44CB-66B8-9BF8-E1CA9E09A73F}"/>
              </a:ext>
            </a:extLst>
          </p:cNvPr>
          <p:cNvGrpSpPr/>
          <p:nvPr/>
        </p:nvGrpSpPr>
        <p:grpSpPr>
          <a:xfrm>
            <a:off x="4460830" y="1574231"/>
            <a:ext cx="7879976" cy="4153369"/>
            <a:chOff x="4372896" y="1543504"/>
            <a:chExt cx="7726168" cy="4072300"/>
          </a:xfrm>
        </p:grpSpPr>
        <p:sp>
          <p:nvSpPr>
            <p:cNvPr id="3" name="Oval 2">
              <a:extLst>
                <a:ext uri="{FF2B5EF4-FFF2-40B4-BE49-F238E27FC236}">
                  <a16:creationId xmlns:a16="http://schemas.microsoft.com/office/drawing/2014/main" id="{A4E3DD09-74AA-C8A7-908D-C2D1087A7FD8}"/>
                </a:ext>
              </a:extLst>
            </p:cNvPr>
            <p:cNvSpPr/>
            <p:nvPr/>
          </p:nvSpPr>
          <p:spPr bwMode="auto">
            <a:xfrm>
              <a:off x="6972746" y="1705260"/>
              <a:ext cx="1763047" cy="64916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Azure Active Directory</a:t>
              </a:r>
            </a:p>
          </p:txBody>
        </p:sp>
        <p:sp>
          <p:nvSpPr>
            <p:cNvPr id="5" name="TextBox 4">
              <a:extLst>
                <a:ext uri="{FF2B5EF4-FFF2-40B4-BE49-F238E27FC236}">
                  <a16:creationId xmlns:a16="http://schemas.microsoft.com/office/drawing/2014/main" id="{383781CC-90B1-2FB3-FBB2-EEE311D97685}"/>
                </a:ext>
              </a:extLst>
            </p:cNvPr>
            <p:cNvSpPr txBox="1"/>
            <p:nvPr/>
          </p:nvSpPr>
          <p:spPr>
            <a:xfrm>
              <a:off x="4372896" y="1543504"/>
              <a:ext cx="1968565" cy="971292"/>
            </a:xfrm>
            <a:prstGeom prst="rect">
              <a:avLst/>
            </a:prstGeom>
            <a:noFill/>
          </p:spPr>
          <p:txBody>
            <a:bodyPr wrap="square">
              <a:spAutoFit/>
            </a:bodyPr>
            <a:lstStyle/>
            <a:p>
              <a:pPr algn="ctr" defTabSz="932597"/>
              <a:r>
                <a:rPr lang="en-US" sz="1428" b="1" u="sng" dirty="0">
                  <a:solidFill>
                    <a:srgbClr val="0078D4">
                      <a:lumMod val="50000"/>
                    </a:srgbClr>
                  </a:solidFill>
                  <a:latin typeface="Segoe UI"/>
                  <a:cs typeface="Segoe UI" pitchFamily="34" charset="0"/>
                </a:rPr>
                <a:t>Active Directory Domain Services</a:t>
              </a:r>
            </a:p>
            <a:p>
              <a:pPr algn="ctr" defTabSz="932597"/>
              <a:r>
                <a:rPr lang="en-US" sz="1428" b="1" dirty="0">
                  <a:solidFill>
                    <a:srgbClr val="0078D4">
                      <a:lumMod val="50000"/>
                    </a:srgbClr>
                  </a:solidFill>
                  <a:latin typeface="Segoe UI"/>
                  <a:cs typeface="Segoe UI" pitchFamily="34" charset="0"/>
                </a:rPr>
                <a:t>- on-premises identities</a:t>
              </a:r>
              <a:endParaRPr lang="en-US" sz="1428" b="1" dirty="0">
                <a:solidFill>
                  <a:srgbClr val="000000"/>
                </a:solidFill>
                <a:latin typeface="Segoe UI"/>
              </a:endParaRPr>
            </a:p>
          </p:txBody>
        </p:sp>
        <p:cxnSp>
          <p:nvCxnSpPr>
            <p:cNvPr id="9" name="Straight Connector 8">
              <a:extLst>
                <a:ext uri="{FF2B5EF4-FFF2-40B4-BE49-F238E27FC236}">
                  <a16:creationId xmlns:a16="http://schemas.microsoft.com/office/drawing/2014/main" id="{0B1C6EAC-E2DA-4B6D-EEDF-F8807F7F958F}"/>
                </a:ext>
              </a:extLst>
            </p:cNvPr>
            <p:cNvCxnSpPr>
              <a:cxnSpLocks/>
              <a:stCxn id="3" idx="6"/>
              <a:endCxn id="14" idx="1"/>
            </p:cNvCxnSpPr>
            <p:nvPr/>
          </p:nvCxnSpPr>
          <p:spPr>
            <a:xfrm>
              <a:off x="8735793" y="2029844"/>
              <a:ext cx="718747" cy="2004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6D86F-8255-16DF-75BB-D45F39C6580F}"/>
                </a:ext>
              </a:extLst>
            </p:cNvPr>
            <p:cNvCxnSpPr>
              <a:cxnSpLocks/>
              <a:stCxn id="3" idx="2"/>
              <a:endCxn id="5" idx="3"/>
            </p:cNvCxnSpPr>
            <p:nvPr/>
          </p:nvCxnSpPr>
          <p:spPr>
            <a:xfrm flipH="1" flipV="1">
              <a:off x="6341461" y="2029150"/>
              <a:ext cx="631285" cy="69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0B036D-9CF5-D792-1A65-B82B4070E827}"/>
                </a:ext>
              </a:extLst>
            </p:cNvPr>
            <p:cNvSpPr txBox="1"/>
            <p:nvPr/>
          </p:nvSpPr>
          <p:spPr>
            <a:xfrm>
              <a:off x="9454540" y="1674111"/>
              <a:ext cx="2644524" cy="751552"/>
            </a:xfrm>
            <a:prstGeom prst="rect">
              <a:avLst/>
            </a:prstGeom>
            <a:noFill/>
          </p:spPr>
          <p:txBody>
            <a:bodyPr wrap="square">
              <a:spAutoFit/>
            </a:bodyPr>
            <a:lstStyle/>
            <a:p>
              <a:pPr marL="236387" indent="-236387" defTabSz="932597"/>
              <a:r>
                <a:rPr lang="en-US" sz="1428" b="1" u="sng" dirty="0">
                  <a:solidFill>
                    <a:srgbClr val="0078D4">
                      <a:lumMod val="50000"/>
                    </a:srgbClr>
                  </a:solidFill>
                  <a:latin typeface="Segoe UI"/>
                  <a:cs typeface="Segoe UI" pitchFamily="34" charset="0"/>
                </a:rPr>
                <a:t>External identity providers</a:t>
              </a:r>
            </a:p>
            <a:p>
              <a:pPr marL="291436" indent="-291436" defTabSz="932597">
                <a:buFontTx/>
                <a:buChar char="-"/>
              </a:pPr>
              <a:r>
                <a:rPr lang="en-US" sz="1428" b="1" dirty="0">
                  <a:solidFill>
                    <a:srgbClr val="0078D4">
                      <a:lumMod val="50000"/>
                    </a:srgbClr>
                  </a:solidFill>
                  <a:latin typeface="Segoe UI"/>
                  <a:cs typeface="Segoe UI" pitchFamily="34" charset="0"/>
                </a:rPr>
                <a:t>guest users </a:t>
              </a:r>
            </a:p>
            <a:p>
              <a:pPr marL="291436" indent="-291436" defTabSz="932597">
                <a:buFontTx/>
                <a:buChar char="-"/>
              </a:pPr>
              <a:r>
                <a:rPr lang="en-US" sz="1428" b="1" dirty="0">
                  <a:solidFill>
                    <a:srgbClr val="0078D4">
                      <a:lumMod val="50000"/>
                    </a:srgbClr>
                  </a:solidFill>
                  <a:latin typeface="Segoe UI"/>
                  <a:cs typeface="Segoe UI" pitchFamily="34" charset="0"/>
                </a:rPr>
                <a:t>creates a profile</a:t>
              </a:r>
              <a:endParaRPr lang="en-US" sz="1428" b="1" dirty="0">
                <a:solidFill>
                  <a:srgbClr val="000000"/>
                </a:solidFill>
                <a:latin typeface="Segoe UI"/>
              </a:endParaRPr>
            </a:p>
          </p:txBody>
        </p:sp>
        <p:sp>
          <p:nvSpPr>
            <p:cNvPr id="16" name="TextBox 15">
              <a:extLst>
                <a:ext uri="{FF2B5EF4-FFF2-40B4-BE49-F238E27FC236}">
                  <a16:creationId xmlns:a16="http://schemas.microsoft.com/office/drawing/2014/main" id="{04B8A914-1902-FFFE-157C-CD0BD630AC73}"/>
                </a:ext>
              </a:extLst>
            </p:cNvPr>
            <p:cNvSpPr txBox="1"/>
            <p:nvPr/>
          </p:nvSpPr>
          <p:spPr>
            <a:xfrm>
              <a:off x="8735793" y="1710043"/>
              <a:ext cx="608212"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B2B</a:t>
              </a:r>
              <a:endParaRPr lang="en-US" sz="1428" b="1" dirty="0">
                <a:solidFill>
                  <a:srgbClr val="000000"/>
                </a:solidFill>
                <a:latin typeface="Segoe UI"/>
              </a:endParaRPr>
            </a:p>
          </p:txBody>
        </p:sp>
        <p:sp>
          <p:nvSpPr>
            <p:cNvPr id="18" name="TextBox 17">
              <a:extLst>
                <a:ext uri="{FF2B5EF4-FFF2-40B4-BE49-F238E27FC236}">
                  <a16:creationId xmlns:a16="http://schemas.microsoft.com/office/drawing/2014/main" id="{05302FFA-30A4-B9F7-2321-BC2302B51CD7}"/>
                </a:ext>
              </a:extLst>
            </p:cNvPr>
            <p:cNvSpPr txBox="1"/>
            <p:nvPr/>
          </p:nvSpPr>
          <p:spPr>
            <a:xfrm>
              <a:off x="6253999" y="1701085"/>
              <a:ext cx="663046"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Sync</a:t>
              </a:r>
              <a:endParaRPr lang="en-US" sz="1428" b="1" dirty="0">
                <a:solidFill>
                  <a:srgbClr val="000000"/>
                </a:solidFill>
                <a:latin typeface="Segoe UI"/>
              </a:endParaRPr>
            </a:p>
          </p:txBody>
        </p:sp>
        <p:sp>
          <p:nvSpPr>
            <p:cNvPr id="37" name="Oval 36">
              <a:extLst>
                <a:ext uri="{FF2B5EF4-FFF2-40B4-BE49-F238E27FC236}">
                  <a16:creationId xmlns:a16="http://schemas.microsoft.com/office/drawing/2014/main" id="{33C4F936-00C1-E6BA-413F-D57D0911779A}"/>
                </a:ext>
              </a:extLst>
            </p:cNvPr>
            <p:cNvSpPr/>
            <p:nvPr/>
          </p:nvSpPr>
          <p:spPr bwMode="auto">
            <a:xfrm>
              <a:off x="5163709" y="3382549"/>
              <a:ext cx="1494701" cy="5983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users</a:t>
              </a:r>
            </a:p>
          </p:txBody>
        </p:sp>
        <p:cxnSp>
          <p:nvCxnSpPr>
            <p:cNvPr id="39" name="Straight Connector 38">
              <a:extLst>
                <a:ext uri="{FF2B5EF4-FFF2-40B4-BE49-F238E27FC236}">
                  <a16:creationId xmlns:a16="http://schemas.microsoft.com/office/drawing/2014/main" id="{6238AE15-1C6E-1390-2252-A33F953AB386}"/>
                </a:ext>
              </a:extLst>
            </p:cNvPr>
            <p:cNvCxnSpPr>
              <a:cxnSpLocks/>
              <a:stCxn id="37" idx="4"/>
              <a:endCxn id="42" idx="0"/>
            </p:cNvCxnSpPr>
            <p:nvPr/>
          </p:nvCxnSpPr>
          <p:spPr>
            <a:xfrm flipH="1">
              <a:off x="5910760" y="3980937"/>
              <a:ext cx="300" cy="325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77FAE0-1D0D-94B6-B2C1-59025EBC86C9}"/>
                </a:ext>
              </a:extLst>
            </p:cNvPr>
            <p:cNvSpPr txBox="1"/>
            <p:nvPr/>
          </p:nvSpPr>
          <p:spPr>
            <a:xfrm>
              <a:off x="5349244" y="4306090"/>
              <a:ext cx="1123031" cy="312073"/>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profiles</a:t>
              </a:r>
              <a:endParaRPr lang="en-US" sz="1428" b="1" dirty="0">
                <a:solidFill>
                  <a:srgbClr val="000000"/>
                </a:solidFill>
                <a:latin typeface="Segoe UI"/>
              </a:endParaRPr>
            </a:p>
          </p:txBody>
        </p:sp>
        <p:sp>
          <p:nvSpPr>
            <p:cNvPr id="43" name="Oval 42">
              <a:extLst>
                <a:ext uri="{FF2B5EF4-FFF2-40B4-BE49-F238E27FC236}">
                  <a16:creationId xmlns:a16="http://schemas.microsoft.com/office/drawing/2014/main" id="{E7D8738E-93B6-113A-016B-7EB98648725F}"/>
                </a:ext>
              </a:extLst>
            </p:cNvPr>
            <p:cNvSpPr/>
            <p:nvPr/>
          </p:nvSpPr>
          <p:spPr bwMode="auto">
            <a:xfrm>
              <a:off x="9470525" y="3400889"/>
              <a:ext cx="1566569" cy="56292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groups</a:t>
              </a:r>
            </a:p>
          </p:txBody>
        </p:sp>
        <p:sp>
          <p:nvSpPr>
            <p:cNvPr id="45" name="TextBox 44">
              <a:extLst>
                <a:ext uri="{FF2B5EF4-FFF2-40B4-BE49-F238E27FC236}">
                  <a16:creationId xmlns:a16="http://schemas.microsoft.com/office/drawing/2014/main" id="{723795C7-31F4-6F35-9601-EF3E7B718F17}"/>
                </a:ext>
              </a:extLst>
            </p:cNvPr>
            <p:cNvSpPr txBox="1"/>
            <p:nvPr/>
          </p:nvSpPr>
          <p:spPr>
            <a:xfrm>
              <a:off x="8205160" y="4858620"/>
              <a:ext cx="1739580"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Group types </a:t>
              </a:r>
            </a:p>
            <a:p>
              <a:pPr defTabSz="932597"/>
              <a:r>
                <a:rPr lang="en-US" sz="1428" b="1" dirty="0">
                  <a:solidFill>
                    <a:srgbClr val="0078D4">
                      <a:lumMod val="50000"/>
                    </a:srgbClr>
                  </a:solidFill>
                  <a:latin typeface="Segoe UI"/>
                  <a:cs typeface="Segoe UI" pitchFamily="34" charset="0"/>
                </a:rPr>
                <a:t>– Security</a:t>
              </a:r>
            </a:p>
            <a:p>
              <a:pPr defTabSz="932597"/>
              <a:r>
                <a:rPr lang="en-US" sz="1428" b="1" dirty="0">
                  <a:solidFill>
                    <a:srgbClr val="0078D4">
                      <a:lumMod val="50000"/>
                    </a:srgbClr>
                  </a:solidFill>
                  <a:latin typeface="Segoe UI"/>
                  <a:cs typeface="Segoe UI" pitchFamily="34" charset="0"/>
                </a:rPr>
                <a:t>– Microsoft 365</a:t>
              </a:r>
              <a:endParaRPr lang="en-US" sz="1428" b="1" dirty="0">
                <a:solidFill>
                  <a:srgbClr val="000000"/>
                </a:solidFill>
                <a:latin typeface="Segoe UI"/>
              </a:endParaRPr>
            </a:p>
          </p:txBody>
        </p:sp>
        <p:sp>
          <p:nvSpPr>
            <p:cNvPr id="50" name="TextBox 49">
              <a:extLst>
                <a:ext uri="{FF2B5EF4-FFF2-40B4-BE49-F238E27FC236}">
                  <a16:creationId xmlns:a16="http://schemas.microsoft.com/office/drawing/2014/main" id="{E053CF4B-2D64-0946-2BF3-FCC93C45D12F}"/>
                </a:ext>
              </a:extLst>
            </p:cNvPr>
            <p:cNvSpPr txBox="1"/>
            <p:nvPr/>
          </p:nvSpPr>
          <p:spPr>
            <a:xfrm>
              <a:off x="10166161" y="4864252"/>
              <a:ext cx="1932903"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Assignment</a:t>
              </a:r>
              <a:r>
                <a:rPr lang="en-US" sz="1428" b="1" dirty="0">
                  <a:solidFill>
                    <a:srgbClr val="0078D4">
                      <a:lumMod val="50000"/>
                    </a:srgbClr>
                  </a:solidFill>
                  <a:latin typeface="Segoe UI"/>
                  <a:cs typeface="Segoe UI" pitchFamily="34" charset="0"/>
                </a:rPr>
                <a:t> types </a:t>
              </a:r>
            </a:p>
            <a:p>
              <a:pPr defTabSz="932597"/>
              <a:r>
                <a:rPr lang="en-US" sz="1428" b="1" dirty="0">
                  <a:solidFill>
                    <a:srgbClr val="0078D4">
                      <a:lumMod val="50000"/>
                    </a:srgbClr>
                  </a:solidFill>
                  <a:latin typeface="Segoe UI"/>
                  <a:cs typeface="Segoe UI" pitchFamily="34" charset="0"/>
                </a:rPr>
                <a:t>– Assigned</a:t>
              </a:r>
            </a:p>
            <a:p>
              <a:pPr defTabSz="932597"/>
              <a:r>
                <a:rPr lang="en-US" sz="1428" b="1" dirty="0">
                  <a:solidFill>
                    <a:srgbClr val="0078D4">
                      <a:lumMod val="50000"/>
                    </a:srgbClr>
                  </a:solidFill>
                  <a:latin typeface="Segoe UI"/>
                  <a:cs typeface="Segoe UI" pitchFamily="34" charset="0"/>
                </a:rPr>
                <a:t>– Dynamic</a:t>
              </a:r>
              <a:endParaRPr lang="en-US" sz="1428" b="1" dirty="0">
                <a:solidFill>
                  <a:srgbClr val="000000"/>
                </a:solidFill>
                <a:latin typeface="Segoe UI"/>
              </a:endParaRPr>
            </a:p>
          </p:txBody>
        </p:sp>
        <p:cxnSp>
          <p:nvCxnSpPr>
            <p:cNvPr id="61" name="Connector: Elbow 60">
              <a:extLst>
                <a:ext uri="{FF2B5EF4-FFF2-40B4-BE49-F238E27FC236}">
                  <a16:creationId xmlns:a16="http://schemas.microsoft.com/office/drawing/2014/main" id="{9BC8B9E1-FF3E-73D2-B3FE-790DB481F74D}"/>
                </a:ext>
              </a:extLst>
            </p:cNvPr>
            <p:cNvCxnSpPr>
              <a:cxnSpLocks/>
              <a:stCxn id="3" idx="4"/>
              <a:endCxn id="37" idx="0"/>
            </p:cNvCxnSpPr>
            <p:nvPr/>
          </p:nvCxnSpPr>
          <p:spPr>
            <a:xfrm rot="5400000">
              <a:off x="6368605" y="1896883"/>
              <a:ext cx="1028121" cy="19432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4F0B7DB-8F52-B038-A127-FD5495B2D0E2}"/>
                </a:ext>
              </a:extLst>
            </p:cNvPr>
            <p:cNvCxnSpPr>
              <a:cxnSpLocks/>
              <a:stCxn id="3" idx="4"/>
              <a:endCxn id="43" idx="0"/>
            </p:cNvCxnSpPr>
            <p:nvPr/>
          </p:nvCxnSpPr>
          <p:spPr>
            <a:xfrm rot="16200000" flipH="1">
              <a:off x="8530809" y="1677887"/>
              <a:ext cx="1046460" cy="239954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85B79B7-8CAB-642F-DD8B-59C1B6E0EB80}"/>
                </a:ext>
              </a:extLst>
            </p:cNvPr>
            <p:cNvSpPr txBox="1"/>
            <p:nvPr/>
          </p:nvSpPr>
          <p:spPr>
            <a:xfrm>
              <a:off x="6899824" y="3302764"/>
              <a:ext cx="2175657" cy="751552"/>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 licenses</a:t>
              </a:r>
            </a:p>
            <a:p>
              <a:pPr algn="ctr" defTabSz="932597"/>
              <a:r>
                <a:rPr lang="en-US" sz="1428" b="1" dirty="0">
                  <a:solidFill>
                    <a:srgbClr val="0078D4">
                      <a:lumMod val="50000"/>
                    </a:srgbClr>
                  </a:solidFill>
                  <a:latin typeface="Segoe UI"/>
                  <a:cs typeface="Segoe UI" pitchFamily="34" charset="0"/>
                </a:rPr>
                <a:t>- administrative units</a:t>
              </a:r>
            </a:p>
            <a:p>
              <a:pPr algn="ctr" defTabSz="932597"/>
              <a:r>
                <a:rPr lang="en-US" sz="1428" b="1" dirty="0">
                  <a:solidFill>
                    <a:srgbClr val="0078D4">
                      <a:lumMod val="50000"/>
                    </a:srgbClr>
                  </a:solidFill>
                  <a:latin typeface="Segoe UI"/>
                  <a:cs typeface="Segoe UI" pitchFamily="34" charset="0"/>
                </a:rPr>
                <a:t>- bulk updates</a:t>
              </a:r>
              <a:endParaRPr lang="en-US" sz="1428" b="1" dirty="0">
                <a:solidFill>
                  <a:srgbClr val="000000"/>
                </a:solidFill>
                <a:latin typeface="Segoe UI"/>
              </a:endParaRPr>
            </a:p>
          </p:txBody>
        </p:sp>
        <p:cxnSp>
          <p:nvCxnSpPr>
            <p:cNvPr id="86" name="Connector: Elbow 85">
              <a:extLst>
                <a:ext uri="{FF2B5EF4-FFF2-40B4-BE49-F238E27FC236}">
                  <a16:creationId xmlns:a16="http://schemas.microsoft.com/office/drawing/2014/main" id="{B5CFCFBB-CC6E-9E55-236D-35234140FCB6}"/>
                </a:ext>
              </a:extLst>
            </p:cNvPr>
            <p:cNvCxnSpPr>
              <a:cxnSpLocks/>
              <a:stCxn id="43" idx="4"/>
              <a:endCxn id="50" idx="0"/>
            </p:cNvCxnSpPr>
            <p:nvPr/>
          </p:nvCxnSpPr>
          <p:spPr>
            <a:xfrm rot="16200000" flipH="1">
              <a:off x="10242993" y="3974632"/>
              <a:ext cx="900436" cy="87880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96EF483-333D-58F7-7199-24CB8F72EBBC}"/>
                </a:ext>
              </a:extLst>
            </p:cNvPr>
            <p:cNvCxnSpPr>
              <a:cxnSpLocks/>
              <a:stCxn id="43" idx="4"/>
              <a:endCxn id="45" idx="0"/>
            </p:cNvCxnSpPr>
            <p:nvPr/>
          </p:nvCxnSpPr>
          <p:spPr>
            <a:xfrm rot="5400000">
              <a:off x="9216978" y="3821788"/>
              <a:ext cx="894804" cy="117886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42B4CA-3A4C-E47D-90B7-D6AB0A943E30}"/>
                </a:ext>
              </a:extLst>
            </p:cNvPr>
            <p:cNvCxnSpPr>
              <a:cxnSpLocks/>
              <a:stCxn id="43" idx="2"/>
              <a:endCxn id="77" idx="3"/>
            </p:cNvCxnSpPr>
            <p:nvPr/>
          </p:nvCxnSpPr>
          <p:spPr>
            <a:xfrm flipH="1" flipV="1">
              <a:off x="9075481" y="3678540"/>
              <a:ext cx="395044" cy="38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15F668-F705-7120-3075-86CE955FB0E8}"/>
                </a:ext>
              </a:extLst>
            </p:cNvPr>
            <p:cNvCxnSpPr>
              <a:cxnSpLocks/>
              <a:stCxn id="37" idx="6"/>
              <a:endCxn id="77" idx="1"/>
            </p:cNvCxnSpPr>
            <p:nvPr/>
          </p:nvCxnSpPr>
          <p:spPr>
            <a:xfrm flipV="1">
              <a:off x="6658410" y="3678540"/>
              <a:ext cx="241414" cy="32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97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lang="en-US" dirty="0"/>
              <a:t>Configure Azure Active Directory Introduction</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2" y="354639"/>
            <a:ext cx="7350264" cy="5055679"/>
          </a:xfrm>
          <a:prstGeom prst="rect">
            <a:avLst/>
          </a:prstGeom>
          <a:noFill/>
        </p:spPr>
        <p:txBody>
          <a:bodyPr wrap="square" lIns="0" tIns="0" rIns="0" bIns="0" rtlCol="0">
            <a:spAutoFit/>
          </a:bodyPr>
          <a:lstStyle/>
          <a:p>
            <a:pPr>
              <a:lnSpc>
                <a:spcPct val="200000"/>
              </a:lnSpc>
            </a:pPr>
            <a:r>
              <a:rPr lang="en-US" sz="2400" dirty="0"/>
              <a:t>Describe Azure Active Directory Benefits and Features</a:t>
            </a:r>
          </a:p>
          <a:p>
            <a:pPr>
              <a:lnSpc>
                <a:spcPct val="200000"/>
              </a:lnSpc>
            </a:pPr>
            <a:r>
              <a:rPr lang="en-US" sz="2400" dirty="0"/>
              <a:t>Compare AD DS to Azure Active Directory</a:t>
            </a:r>
          </a:p>
          <a:p>
            <a:pPr>
              <a:lnSpc>
                <a:spcPct val="200000"/>
              </a:lnSpc>
            </a:pPr>
            <a:r>
              <a:rPr lang="en-US" sz="2400" dirty="0"/>
              <a:t>Describe Azure AD Concepts</a:t>
            </a:r>
          </a:p>
          <a:p>
            <a:pPr>
              <a:lnSpc>
                <a:spcPct val="200000"/>
              </a:lnSpc>
            </a:pPr>
            <a:r>
              <a:rPr lang="en-US" sz="2400" dirty="0"/>
              <a:t>Select Azure AD Editions</a:t>
            </a:r>
          </a:p>
          <a:p>
            <a:pPr>
              <a:lnSpc>
                <a:spcPct val="200000"/>
              </a:lnSpc>
            </a:pPr>
            <a:r>
              <a:rPr lang="en-US" sz="2400" dirty="0"/>
              <a:t>Implement Azure AD Device Identities (optional)</a:t>
            </a:r>
          </a:p>
          <a:p>
            <a:pPr>
              <a:lnSpc>
                <a:spcPct val="200000"/>
              </a:lnSpc>
            </a:pPr>
            <a:r>
              <a:rPr lang="en-US" sz="2400" dirty="0"/>
              <a:t>Implement Self-Service Password Reset</a:t>
            </a:r>
          </a:p>
          <a:p>
            <a:pPr>
              <a:lnSpc>
                <a:spcPct val="200000"/>
              </a:lnSpc>
            </a:pPr>
            <a:r>
              <a:rPr lang="en-US" sz="2400" dirty="0"/>
              <a:t>Summary and Resources</a:t>
            </a:r>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4998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19932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3536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71395"/>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3809" y="3407428"/>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3809" y="4159851"/>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4955909"/>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070019"/>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Azure Active Directory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3" name="Picture 2"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83BF287A-9099-8C68-C230-135BD3EBE907}"/>
              </a:ext>
            </a:extLst>
          </p:cNvPr>
          <p:cNvPicPr>
            <a:picLocks noChangeAspect="1"/>
          </p:cNvPicPr>
          <p:nvPr/>
        </p:nvPicPr>
        <p:blipFill>
          <a:blip r:embed="rId3"/>
          <a:stretch>
            <a:fillRect/>
          </a:stretch>
        </p:blipFill>
        <p:spPr>
          <a:xfrm>
            <a:off x="4408249" y="1232118"/>
            <a:ext cx="7706868" cy="4821936"/>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object that can be authenticated</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AD DS to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3534855670"/>
              </p:ext>
            </p:extLst>
          </p:nvPr>
        </p:nvGraphicFramePr>
        <p:xfrm>
          <a:off x="439738" y="1192214"/>
          <a:ext cx="11582400" cy="5185402"/>
        </p:xfrm>
        <a:graphic>
          <a:graphicData uri="http://schemas.openxmlformats.org/drawingml/2006/table">
            <a:tbl>
              <a:tblPr firstRow="1" firstCol="1" bandRow="1">
                <a:tableStyleId>{5C22544A-7EE6-4342-B048-85BDC9FD1C3A}</a:tableStyleId>
              </a:tblPr>
              <a:tblGrid>
                <a:gridCol w="3591935">
                  <a:extLst>
                    <a:ext uri="{9D8B030D-6E8A-4147-A177-3AD203B41FA5}">
                      <a16:colId xmlns:a16="http://schemas.microsoft.com/office/drawing/2014/main" val="3909572094"/>
                    </a:ext>
                  </a:extLst>
                </a:gridCol>
                <a:gridCol w="1766454">
                  <a:extLst>
                    <a:ext uri="{9D8B030D-6E8A-4147-A177-3AD203B41FA5}">
                      <a16:colId xmlns:a16="http://schemas.microsoft.com/office/drawing/2014/main" val="426167829"/>
                    </a:ext>
                  </a:extLst>
                </a:gridCol>
                <a:gridCol w="2489662">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Microsoft 365 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Premium 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 (full capabilities)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Advanced Group Management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3340</Words>
  <Application>Microsoft Office PowerPoint</Application>
  <PresentationFormat>Custom</PresentationFormat>
  <Paragraphs>387</Paragraphs>
  <Slides>26</Slides>
  <Notes>22</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Segoe UI</vt:lpstr>
      <vt:lpstr>Segoe UI Semibold</vt:lpstr>
      <vt:lpstr>segoe-ui_light</vt:lpstr>
      <vt:lpstr>Wingdings</vt:lpstr>
      <vt:lpstr>Azure 1</vt:lpstr>
      <vt:lpstr>6_Microsoft Power Platform Template</vt:lpstr>
      <vt:lpstr>AZ-104T00A Administer Identity</vt:lpstr>
      <vt:lpstr>Administer Identity Introduction</vt:lpstr>
      <vt:lpstr>Administer Identity whiteboard and review</vt:lpstr>
      <vt:lpstr>Configure Azure Active Directory</vt:lpstr>
      <vt:lpstr>Configure Azure Active Directory Introduction</vt:lpstr>
      <vt:lpstr>Describe Azure Active Directory Benefits and Features</vt:lpstr>
      <vt:lpstr>Describe Azure AD Concepts</vt:lpstr>
      <vt:lpstr>Compare AD DS to Azure Active Directory</vt:lpstr>
      <vt:lpstr>Select Azure Active Directory Editions</vt:lpstr>
      <vt:lpstr>Configure Azure AD Device Identities (optional)</vt:lpstr>
      <vt:lpstr>Implement Self-Service Password Reset</vt:lpstr>
      <vt:lpstr>Summary and Resources – Configure Azure Active Directory</vt:lpstr>
      <vt:lpstr>Configure User and Group Accounts</vt:lpstr>
      <vt:lpstr>Configure User and Group Accounts Introduction</vt:lpstr>
      <vt:lpstr>Create User Accounts</vt:lpstr>
      <vt:lpstr>Manage User Accounts</vt:lpstr>
      <vt:lpstr>Perform bulk account updates (optional)</vt:lpstr>
      <vt:lpstr>Create Group Accounts</vt:lpstr>
      <vt:lpstr>Assign Licenses to Users and Groups</vt:lpstr>
      <vt:lpstr>Create Administrative Units (optional)</vt:lpstr>
      <vt:lpstr>Demonstration – Users and Groups</vt:lpstr>
      <vt:lpstr>Summary and Resources – Configure User and Group Accounts</vt:lpstr>
      <vt:lpstr>Lab 01 - Manage Azure Active Directory Identities</vt:lpstr>
      <vt:lpstr>Lab 01 – Manage Azure Active Directory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2023-07-20T13:01:31Z</dcterms:modified>
</cp:coreProperties>
</file>