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7" r:id="rId2"/>
  </p:sldMasterIdLst>
  <p:notesMasterIdLst>
    <p:notesMasterId r:id="rId33"/>
  </p:notesMasterIdLst>
  <p:handoutMasterIdLst>
    <p:handoutMasterId r:id="rId34"/>
  </p:handoutMasterIdLst>
  <p:sldIdLst>
    <p:sldId id="2246" r:id="rId3"/>
    <p:sldId id="2584" r:id="rId4"/>
    <p:sldId id="2076138218" r:id="rId5"/>
    <p:sldId id="1866" r:id="rId6"/>
    <p:sldId id="2008" r:id="rId7"/>
    <p:sldId id="2595" r:id="rId8"/>
    <p:sldId id="2582" r:id="rId9"/>
    <p:sldId id="2578" r:id="rId10"/>
    <p:sldId id="2593" r:id="rId11"/>
    <p:sldId id="1868" r:id="rId12"/>
    <p:sldId id="2586" r:id="rId13"/>
    <p:sldId id="1884" r:id="rId14"/>
    <p:sldId id="1899" r:id="rId15"/>
    <p:sldId id="1901" r:id="rId16"/>
    <p:sldId id="9138" r:id="rId17"/>
    <p:sldId id="1905" r:id="rId18"/>
    <p:sldId id="1906" r:id="rId19"/>
    <p:sldId id="2594" r:id="rId20"/>
    <p:sldId id="2010" r:id="rId21"/>
    <p:sldId id="2243" r:id="rId22"/>
    <p:sldId id="2589" r:id="rId23"/>
    <p:sldId id="2244" r:id="rId24"/>
    <p:sldId id="2590" r:id="rId25"/>
    <p:sldId id="2245" r:id="rId26"/>
    <p:sldId id="2591" r:id="rId27"/>
    <p:sldId id="2587" r:id="rId28"/>
    <p:sldId id="1980" r:id="rId29"/>
    <p:sldId id="1990" r:id="rId30"/>
    <p:sldId id="1981" r:id="rId31"/>
    <p:sldId id="1986"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Azure Resources" id="{CBCC379F-88C9-4FDE-BAC4-E30590D9465A}">
          <p14:sldIdLst>
            <p14:sldId id="2246"/>
            <p14:sldId id="2584"/>
            <p14:sldId id="2076138218"/>
          </p14:sldIdLst>
        </p14:section>
        <p14:section name="Tools" id="{5BC258A1-A3D9-453B-925A-8F47C74EBC7C}">
          <p14:sldIdLst>
            <p14:sldId id="1866"/>
            <p14:sldId id="2008"/>
            <p14:sldId id="2595"/>
            <p14:sldId id="2582"/>
            <p14:sldId id="2578"/>
            <p14:sldId id="2593"/>
          </p14:sldIdLst>
        </p14:section>
        <p14:section name="Templates" id="{6AB517D9-7AD0-48DE-A41A-952DCA75EEDD}">
          <p14:sldIdLst>
            <p14:sldId id="1868"/>
            <p14:sldId id="2586"/>
            <p14:sldId id="1884"/>
            <p14:sldId id="1899"/>
            <p14:sldId id="1901"/>
            <p14:sldId id="9138"/>
            <p14:sldId id="1905"/>
            <p14:sldId id="1906"/>
            <p14:sldId id="2594"/>
          </p14:sldIdLst>
        </p14:section>
        <p14:section name="Labs" id="{4FB7BD47-466F-42B8-880D-0525FD608F97}">
          <p14:sldIdLst>
            <p14:sldId id="2010"/>
            <p14:sldId id="2243"/>
            <p14:sldId id="2589"/>
            <p14:sldId id="2244"/>
            <p14:sldId id="2590"/>
            <p14:sldId id="2245"/>
            <p14:sldId id="2591"/>
            <p14:sldId id="2587"/>
          </p14:sldIdLst>
        </p14:section>
        <p14:section name="Extra slides" id="{D046E094-FFE1-4E94-B106-2E7CA5B0E657}">
          <p14:sldIdLst>
            <p14:sldId id="1980"/>
            <p14:sldId id="1990"/>
            <p14:sldId id="1981"/>
            <p14:sldId id="19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78E050-5E8A-47CE-BF85-03110AFC9079}" v="3" dt="2023-07-13T13:18:46.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6424" autoAdjust="0"/>
  </p:normalViewPr>
  <p:slideViewPr>
    <p:cSldViewPr snapToGrid="0">
      <p:cViewPr varScale="1">
        <p:scale>
          <a:sx n="90" d="100"/>
          <a:sy n="90" d="100"/>
        </p:scale>
        <p:origin x="1254"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6:04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6:03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Prerequisites for Azure administrators (https://docs.microsoft.com/learn/paths/az-104-administrator-prerequisites/learning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6:03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and manage Azure compute resources (20–25%)</a:t>
            </a:r>
          </a:p>
          <a:p>
            <a:endParaRPr lang="en-US" dirty="0"/>
          </a:p>
          <a:p>
            <a:r>
              <a:rPr lang="en-US" dirty="0"/>
              <a:t>Automate deployment of resources by using templates</a:t>
            </a:r>
          </a:p>
          <a:p>
            <a:r>
              <a:rPr lang="en-US" dirty="0"/>
              <a:t>• Modify an ARM template</a:t>
            </a:r>
          </a:p>
          <a:p>
            <a:r>
              <a:rPr lang="en-US" dirty="0"/>
              <a:t>• Deploy a template</a:t>
            </a:r>
          </a:p>
          <a:p>
            <a:r>
              <a:rPr lang="en-US" dirty="0"/>
              <a:t>• Save a deployment as an ARM template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21874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ARM templates? - https://docs.microsoft.com/azure/azure-resource-manager/templates/overview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Understand the structure and syntax of ARM templates - https://docs.microsoft.com/azure/azure-resource-manager/templates/template-syntax</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1272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Parameters in Azure Resource Manager templates - https://docs.microsoft.com/azure/azure-resource-manager/templates/template-parameters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98907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Bicep? - https://docs.microsoft.com/azure/azure-resource-manager/bicep/overview?tabs=bicep</a:t>
            </a:r>
          </a:p>
          <a:p>
            <a:endParaRPr lang="en-US" dirty="0"/>
          </a:p>
          <a:p>
            <a:r>
              <a:rPr lang="en-US" dirty="0"/>
              <a:t>Bicep playground - https://aka.ms/bicepdemo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38659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 Create &amp; deploy template - Azure Resource Manager - https://docs.microsoft.com/en-us/azure/azure-resource-manager/templates/template-tutorial-create-first-template?tabs=azure-powershell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61616"/>
                </a:solidFill>
                <a:effectLst/>
                <a:latin typeface="Segoe UI" panose="020B0502040204020203" pitchFamily="34" charset="0"/>
              </a:rPr>
              <a:t>Tutorial: Create and deploy your first ARM template - https://learn.microsoft.com/azure/azure-resource-manager/templates/template-tutorial-create-first-template?tabs=azure-powershell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2147687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 There are a lot of other Learn modules on templates.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Resource Manager templates and what are the advantages of using them?</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Templates are a programmatic way to define your infrastructure with code. Templates let you create and deploy resources in a consistent manner. Templates improve accuracy and reduce manual errors. Templates can be reused and simplify administration. Templates have a defined schema and uses a declarative syntax.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tools an Administrator can use to create and manage Azure resources.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Portal,</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Azure CLI, Azure PowerShell, and Azure templates.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r>
              <a:rPr lang="en-US" sz="900" dirty="0"/>
              <a:t>Lab 03a - Manage Azure resources by Using the Azure Portal was covered in Module 02. </a:t>
            </a: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03b - Manage Azure resources by Using ARM Templates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1147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Covered in Module 02 - Lab 03a - Manage Azure resources by Using the Azure Portal. Focus on other tools.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808798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03c - Manage Azure resources by Using Azure PowerShell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98395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03d - Manage Azure resources by Using Azure CLI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855274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Student Content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b="0" dirty="0">
                <a:solidFill>
                  <a:srgbClr val="000000"/>
                </a:solidFill>
                <a:effectLst/>
                <a:latin typeface="Consolas" panose="020B0609020204030204" pitchFamily="49" charset="0"/>
              </a:rPr>
              <a:t>A PowerShell command is called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(pronounced "command-let").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is a command that manipulates a single feature. The term cmdlet is intended to imply that it is a small command. By convention, cmdlet authors are encouraged to keep cmdlets simple and single purpose.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base PowerShell product ships with cmdlets that work with features such as sessions and background jobs. You add modules to your PowerShell installation to get cmdlets that manipulate other features. For example, there are third-party modules to work with ftp, administer your operating system, and access the file system.</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follow a verb-noun naming convention; for example, </a:t>
            </a:r>
            <a:r>
              <a:rPr lang="en-US" b="1" dirty="0">
                <a:solidFill>
                  <a:srgbClr val="000000"/>
                </a:solidFill>
                <a:effectLst/>
                <a:latin typeface="Consolas" panose="020B0609020204030204" pitchFamily="49" charset="0"/>
              </a:rPr>
              <a:t>**Get-Process**</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**Format-Table**</a:t>
            </a:r>
            <a:r>
              <a:rPr lang="en-US" b="0" dirty="0">
                <a:solidFill>
                  <a:srgbClr val="000000"/>
                </a:solidFill>
                <a:effectLst/>
                <a:latin typeface="Consolas" panose="020B0609020204030204" pitchFamily="49" charset="0"/>
              </a:rPr>
              <a:t>, and </a:t>
            </a:r>
            <a:r>
              <a:rPr lang="en-US" b="1" dirty="0">
                <a:solidFill>
                  <a:srgbClr val="000000"/>
                </a:solidFill>
                <a:effectLst/>
                <a:latin typeface="Consolas" panose="020B0609020204030204" pitchFamily="49" charset="0"/>
              </a:rPr>
              <a:t>**Start-Service**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Verbs also have a convention. You can use </a:t>
            </a:r>
            <a:r>
              <a:rPr lang="en-US" b="1" dirty="0">
                <a:solidFill>
                  <a:srgbClr val="000000"/>
                </a:solidFill>
                <a:effectLst/>
                <a:latin typeface="Consolas" panose="020B0609020204030204" pitchFamily="49" charset="0"/>
              </a:rPr>
              <a:t>**Get-Verb**</a:t>
            </a:r>
            <a:r>
              <a:rPr lang="en-US" b="0" dirty="0">
                <a:solidFill>
                  <a:srgbClr val="000000"/>
                </a:solidFill>
                <a:effectLst/>
                <a:latin typeface="Consolas" panose="020B0609020204030204" pitchFamily="49" charset="0"/>
              </a:rPr>
              <a:t> to retrieve examples, such as: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**get**</a:t>
            </a:r>
            <a:r>
              <a:rPr lang="en-US" b="0" dirty="0">
                <a:solidFill>
                  <a:srgbClr val="000000"/>
                </a:solidFill>
                <a:effectLst/>
                <a:latin typeface="Consolas" panose="020B0609020204030204" pitchFamily="49" charset="0"/>
              </a:rPr>
              <a:t> retrieves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**set**</a:t>
            </a:r>
            <a:r>
              <a:rPr lang="en-US" b="0" dirty="0">
                <a:solidFill>
                  <a:srgbClr val="000000"/>
                </a:solidFill>
                <a:effectLst/>
                <a:latin typeface="Consolas" panose="020B0609020204030204" pitchFamily="49" charset="0"/>
              </a:rPr>
              <a:t> inserts or updates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**format**</a:t>
            </a:r>
            <a:r>
              <a:rPr lang="en-US" b="0" dirty="0">
                <a:solidFill>
                  <a:srgbClr val="000000"/>
                </a:solidFill>
                <a:effectLst/>
                <a:latin typeface="Consolas" panose="020B0609020204030204" pitchFamily="49" charset="0"/>
              </a:rPr>
              <a:t> formats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**out**</a:t>
            </a:r>
            <a:r>
              <a:rPr lang="en-US" b="0" dirty="0">
                <a:solidFill>
                  <a:srgbClr val="000000"/>
                </a:solidFill>
                <a:effectLst/>
                <a:latin typeface="Consolas" panose="020B0609020204030204" pitchFamily="49" charset="0"/>
              </a:rPr>
              <a:t> directs output to a destination.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 authors are encouraged to include a help file for each cmdlet. The </a:t>
            </a:r>
            <a:r>
              <a:rPr lang="en-US" b="1" dirty="0">
                <a:solidFill>
                  <a:srgbClr val="000000"/>
                </a:solidFill>
                <a:effectLst/>
                <a:latin typeface="Consolas" panose="020B0609020204030204" pitchFamily="49" charset="0"/>
              </a:rPr>
              <a:t>**Get-Help**</a:t>
            </a:r>
            <a:r>
              <a:rPr lang="en-US" b="0" dirty="0">
                <a:solidFill>
                  <a:srgbClr val="000000"/>
                </a:solidFill>
                <a:effectLst/>
                <a:latin typeface="Consolas" panose="020B0609020204030204" pitchFamily="49" charset="0"/>
              </a:rPr>
              <a:t> cmdlet displays the help file for any cmdlet. For example, you could get help on the </a:t>
            </a:r>
            <a:r>
              <a:rPr lang="en-US" b="0" dirty="0">
                <a:solidFill>
                  <a:srgbClr val="001188"/>
                </a:solidFill>
                <a:effectLst/>
                <a:latin typeface="Consolas" panose="020B0609020204030204" pitchFamily="49" charset="0"/>
              </a:rPr>
              <a:t>`Get-</a:t>
            </a:r>
            <a:r>
              <a:rPr lang="en-US" b="0" dirty="0" err="1">
                <a:solidFill>
                  <a:srgbClr val="001188"/>
                </a:solidFill>
                <a:effectLst/>
                <a:latin typeface="Consolas" panose="020B0609020204030204" pitchFamily="49" charset="0"/>
              </a:rPr>
              <a:t>ChildItem</a:t>
            </a:r>
            <a:r>
              <a:rPr lang="en-US" b="0" dirty="0">
                <a:solidFill>
                  <a:srgbClr val="001188"/>
                </a:solidFill>
                <a:effectLst/>
                <a:latin typeface="Consolas" panose="020B0609020204030204" pitchFamily="49" charset="0"/>
              </a:rPr>
              <a:t>`</a:t>
            </a:r>
            <a:r>
              <a:rPr lang="en-US" b="0" dirty="0">
                <a:solidFill>
                  <a:srgbClr val="000000"/>
                </a:solidFill>
                <a:effectLst/>
                <a:latin typeface="Consolas" panose="020B0609020204030204" pitchFamily="49" charset="0"/>
              </a:rPr>
              <a:t> cmdlet with the following statement:</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Get-Help Get-</a:t>
            </a:r>
            <a:r>
              <a:rPr lang="en-US" b="0" dirty="0" err="1">
                <a:solidFill>
                  <a:srgbClr val="000000"/>
                </a:solidFill>
                <a:effectLst/>
                <a:latin typeface="Consolas" panose="020B0609020204030204" pitchFamily="49" charset="0"/>
              </a:rPr>
              <a:t>ChildItem</a:t>
            </a:r>
            <a:r>
              <a:rPr lang="en-US" b="0" dirty="0">
                <a:solidFill>
                  <a:srgbClr val="000000"/>
                </a:solidFill>
                <a:effectLst/>
                <a:latin typeface="Consolas" panose="020B0609020204030204" pitchFamily="49" charset="0"/>
              </a:rPr>
              <a:t> -detailed</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are shipped in _modules. A </a:t>
            </a:r>
            <a:r>
              <a:rPr lang="en-US" b="0" i="1" dirty="0">
                <a:solidFill>
                  <a:srgbClr val="000000"/>
                </a:solidFill>
                <a:effectLst/>
                <a:latin typeface="Consolas" panose="020B0609020204030204" pitchFamily="49" charset="0"/>
              </a:rPr>
              <a:t>*PowerShell module*</a:t>
            </a:r>
            <a:r>
              <a:rPr lang="en-US" b="0" dirty="0">
                <a:solidFill>
                  <a:srgbClr val="000000"/>
                </a:solidFill>
                <a:effectLst/>
                <a:latin typeface="Consolas" panose="020B0609020204030204" pitchFamily="49" charset="0"/>
              </a:rPr>
              <a:t> is a DLL file that includes the code to process each available cmdlet. You load cmdlets into PowerShell by loading the module containing them. You can get a list of loaded modules using the </a:t>
            </a:r>
            <a:r>
              <a:rPr lang="en-US" b="0" dirty="0">
                <a:solidFill>
                  <a:srgbClr val="001188"/>
                </a:solidFill>
                <a:effectLst/>
                <a:latin typeface="Consolas" panose="020B0609020204030204" pitchFamily="49" charset="0"/>
              </a:rPr>
              <a:t>`Get-Module`</a:t>
            </a:r>
            <a:r>
              <a:rPr lang="en-US" b="0" dirty="0">
                <a:solidFill>
                  <a:srgbClr val="000000"/>
                </a:solidFill>
                <a:effectLst/>
                <a:latin typeface="Consolas" panose="020B0609020204030204" pitchFamily="49" charset="0"/>
              </a:rPr>
              <a:t> command:</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Get-Module</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'Get-Module' command will output something like the following code:</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```output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ModuleType Version    Name                                </a:t>
            </a:r>
            <a:r>
              <a:rPr lang="en-US" b="0" dirty="0" err="1">
                <a:solidFill>
                  <a:srgbClr val="000000"/>
                </a:solidFill>
                <a:effectLst/>
                <a:latin typeface="Consolas" panose="020B0609020204030204" pitchFamily="49" charset="0"/>
              </a:rPr>
              <a:t>ExportedCommands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    ----                                ----------------</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Microsoft.PowerShell.Management</a:t>
            </a:r>
            <a:r>
              <a:rPr lang="en-US" b="0" dirty="0">
                <a:solidFill>
                  <a:srgbClr val="000000"/>
                </a:solidFill>
                <a:effectLst/>
                <a:latin typeface="Consolas" panose="020B0609020204030204" pitchFamily="49" charset="0"/>
              </a:rPr>
              <a:t>     {Add-Computer, Add-Content, Checkpoint-Computer, Clear-Con...</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Microsoft.PowerShell.Utility</a:t>
            </a:r>
            <a:r>
              <a:rPr lang="en-US" b="0" dirty="0">
                <a:solidFill>
                  <a:srgbClr val="000000"/>
                </a:solidFill>
                <a:effectLst/>
                <a:latin typeface="Consolas" panose="020B0609020204030204" pitchFamily="49" charset="0"/>
              </a:rPr>
              <a:t>        {Add-Member, Add-Type, Clear-Variable, Compare-Object...}</a:t>
            </a:r>
          </a:p>
          <a:p>
            <a:r>
              <a:rPr lang="en-US" b="0" dirty="0">
                <a:solidFill>
                  <a:srgbClr val="000000"/>
                </a:solidFill>
                <a:effectLst/>
                <a:latin typeface="Consolas" panose="020B0609020204030204" pitchFamily="49" charset="0"/>
              </a:rPr>
              <a:t>    Binary     1.0.0.1    </a:t>
            </a:r>
            <a:r>
              <a:rPr lang="en-US" b="0" dirty="0" err="1">
                <a:solidFill>
                  <a:srgbClr val="000000"/>
                </a:solidFill>
                <a:effectLst/>
                <a:latin typeface="Consolas" panose="020B0609020204030204" pitchFamily="49" charset="0"/>
              </a:rPr>
              <a:t>PackageManagement</a:t>
            </a:r>
            <a:r>
              <a:rPr lang="en-US" b="0" dirty="0">
                <a:solidFill>
                  <a:srgbClr val="000000"/>
                </a:solidFill>
                <a:effectLst/>
                <a:latin typeface="Consolas" panose="020B0609020204030204" pitchFamily="49" charset="0"/>
              </a:rPr>
              <a:t>                   {Find-Package, Find-</a:t>
            </a:r>
            <a:r>
              <a:rPr lang="en-US" b="0" dirty="0" err="1">
                <a:solidFill>
                  <a:srgbClr val="000000"/>
                </a:solidFill>
                <a:effectLst/>
                <a:latin typeface="Consolas" panose="020B0609020204030204" pitchFamily="49" charset="0"/>
              </a:rPr>
              <a:t>PackageProvider</a:t>
            </a:r>
            <a:r>
              <a:rPr lang="en-US" b="0" dirty="0">
                <a:solidFill>
                  <a:srgbClr val="000000"/>
                </a:solidFill>
                <a:effectLst/>
                <a:latin typeface="Consolas" panose="020B0609020204030204" pitchFamily="49" charset="0"/>
              </a:rPr>
              <a:t>, Get-Package, Get-Pack...</a:t>
            </a:r>
          </a:p>
          <a:p>
            <a:r>
              <a:rPr lang="en-US" b="0" dirty="0">
                <a:solidFill>
                  <a:srgbClr val="000000"/>
                </a:solidFill>
                <a:effectLst/>
                <a:latin typeface="Consolas" panose="020B0609020204030204" pitchFamily="49" charset="0"/>
              </a:rPr>
              <a:t>    Script     1.0.0.1    </a:t>
            </a:r>
            <a:r>
              <a:rPr lang="en-US" b="0" dirty="0" err="1">
                <a:solidFill>
                  <a:srgbClr val="000000"/>
                </a:solidFill>
                <a:effectLst/>
                <a:latin typeface="Consolas" panose="020B0609020204030204" pitchFamily="49" charset="0"/>
              </a:rPr>
              <a:t>PowerShellGet</a:t>
            </a:r>
            <a:r>
              <a:rPr lang="en-US" b="0" dirty="0">
                <a:solidFill>
                  <a:srgbClr val="000000"/>
                </a:solidFill>
                <a:effectLst/>
                <a:latin typeface="Consolas" panose="020B0609020204030204" pitchFamily="49" charset="0"/>
              </a:rPr>
              <a:t>                       {Find-Command, Find-</a:t>
            </a:r>
            <a:r>
              <a:rPr lang="en-US" b="0" dirty="0" err="1">
                <a:solidFill>
                  <a:srgbClr val="000000"/>
                </a:solidFill>
                <a:effectLst/>
                <a:latin typeface="Consolas" panose="020B0609020204030204" pitchFamily="49" charset="0"/>
              </a:rPr>
              <a:t>DscResource</a:t>
            </a:r>
            <a:r>
              <a:rPr lang="en-US" b="0" dirty="0">
                <a:solidFill>
                  <a:srgbClr val="000000"/>
                </a:solidFill>
                <a:effectLst/>
                <a:latin typeface="Consolas" panose="020B0609020204030204" pitchFamily="49" charset="0"/>
              </a:rPr>
              <a:t>, Find-Module, Find-</a:t>
            </a:r>
            <a:r>
              <a:rPr lang="en-US" b="0" dirty="0" err="1">
                <a:solidFill>
                  <a:srgbClr val="000000"/>
                </a:solidFill>
                <a:effectLst/>
                <a:latin typeface="Consolas" panose="020B0609020204030204" pitchFamily="49" charset="0"/>
              </a:rPr>
              <a:t>RoleCap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Script     2.0.0      </a:t>
            </a:r>
            <a:r>
              <a:rPr lang="en-US" b="0" dirty="0" err="1">
                <a:solidFill>
                  <a:srgbClr val="000000"/>
                </a:solidFill>
                <a:effectLst/>
                <a:latin typeface="Consolas" panose="020B0609020204030204" pitchFamily="49" charset="0"/>
              </a:rPr>
              <a:t>PSReadline</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PSReadLineKeyHandler</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PSReadLineOption</a:t>
            </a:r>
            <a:r>
              <a:rPr lang="en-US" b="0" dirty="0">
                <a:solidFill>
                  <a:srgbClr val="000000"/>
                </a:solidFill>
                <a:effectLst/>
                <a:latin typeface="Consolas" panose="020B0609020204030204" pitchFamily="49" charset="0"/>
              </a:rPr>
              <a:t>, Remove-PS...</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835229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298788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endParaRPr lang="en-US" dirty="0"/>
          </a:p>
          <a:p>
            <a:r>
              <a:rPr lang="en-US" dirty="0"/>
              <a:t>Ask about the classes experience with PowerShell and Azure PowerShell.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6:03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377434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endParaRPr lang="en-US" dirty="0"/>
          </a:p>
          <a:p>
            <a:r>
              <a:rPr lang="en-US" dirty="0"/>
              <a:t>Ask about the students experience with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6:03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70711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pPr marR="365760">
              <a:lnSpc>
                <a:spcPct val="107000"/>
              </a:lnSpc>
              <a:spcAft>
                <a:spcPts val="800"/>
              </a:spcAft>
            </a:pPr>
            <a:endParaRPr lang="en-US" sz="1200" dirty="0">
              <a:solidFill>
                <a:schemeClr val="tx1"/>
              </a:solidFill>
              <a:effectLst/>
              <a:latin typeface="Segoe UI"/>
              <a:ea typeface="Segoe UI" panose="020B0502040204020203" pitchFamily="34" charset="0"/>
              <a:cs typeface="Segoe UI"/>
            </a:endParaRPr>
          </a:p>
          <a:p>
            <a:pPr marR="365760">
              <a:lnSpc>
                <a:spcPct val="107000"/>
              </a:lnSpc>
              <a:spcAft>
                <a:spcPts val="800"/>
              </a:spcAft>
            </a:pPr>
            <a:r>
              <a:rPr lang="en-US" sz="1200" dirty="0">
                <a:solidFill>
                  <a:schemeClr val="tx1"/>
                </a:solidFill>
                <a:effectLst/>
                <a:latin typeface="Segoe UI"/>
                <a:ea typeface="Segoe UI" panose="020B0502040204020203" pitchFamily="34" charset="0"/>
                <a:cs typeface="Segoe UI"/>
              </a:rPr>
              <a:t>Name at least three tools an Administrator can use</a:t>
            </a:r>
            <a:r>
              <a:rPr lang="en-US" dirty="0">
                <a:latin typeface="Segoe UI"/>
                <a:ea typeface="Segoe UI" panose="020B0502040204020203" pitchFamily="34" charset="0"/>
                <a:cs typeface="Segoe UI"/>
              </a:rPr>
              <a:t> on a day-to-day basis to manage </a:t>
            </a:r>
            <a:r>
              <a:rPr lang="en-US" sz="1200" dirty="0">
                <a:solidFill>
                  <a:schemeClr val="tx1"/>
                </a:solidFill>
                <a:effectLst/>
                <a:latin typeface="Segoe UI"/>
                <a:ea typeface="Segoe UI" panose="020B0502040204020203" pitchFamily="34" charset="0"/>
                <a:cs typeface="Segoe UI"/>
              </a:rPr>
              <a:t>Azure resources.</a:t>
            </a:r>
            <a:r>
              <a:rPr lang="en-US" dirty="0">
                <a:latin typeface="Segoe UI"/>
                <a:ea typeface="Segoe UI" panose="020B0502040204020203" pitchFamily="34" charset="0"/>
                <a:cs typeface="Segoe UI"/>
              </a:rPr>
              <a:t> </a:t>
            </a:r>
            <a:endParaRPr lang="en-US" sz="1200" b="0" dirty="0">
              <a:solidFill>
                <a:schemeClr val="tx1"/>
              </a:solidFill>
              <a:effectLst/>
              <a:latin typeface="Segoe UI"/>
              <a:ea typeface="Segoe UI" panose="020B0502040204020203" pitchFamily="34" charset="0"/>
              <a:cs typeface="Segoe UI" panose="020B0502040204020203" pitchFamily="34" charset="0"/>
            </a:endParaRPr>
          </a:p>
          <a:p>
            <a:pPr marR="365760">
              <a:lnSpc>
                <a:spcPct val="107000"/>
              </a:lnSpc>
              <a:spcAft>
                <a:spcPts val="800"/>
              </a:spcAft>
            </a:pPr>
            <a:r>
              <a:rPr lang="en-US" sz="1200" b="1" dirty="0">
                <a:solidFill>
                  <a:schemeClr val="tx1"/>
                </a:solidFill>
                <a:effectLst/>
                <a:latin typeface="Segoe UI"/>
                <a:ea typeface="Segoe UI" panose="020B0502040204020203" pitchFamily="34" charset="0"/>
                <a:cs typeface="Segoe UI"/>
              </a:rPr>
              <a:t>Answer: </a:t>
            </a:r>
            <a:r>
              <a:rPr lang="en-US" sz="1200" dirty="0">
                <a:solidFill>
                  <a:schemeClr val="tx1"/>
                </a:solidFill>
                <a:effectLst/>
                <a:latin typeface="Segoe UI"/>
                <a:ea typeface="Segoe UI" panose="020B0502040204020203" pitchFamily="34" charset="0"/>
                <a:cs typeface="Segoe UI"/>
              </a:rPr>
              <a:t>Azure Portal,</a:t>
            </a:r>
            <a:r>
              <a:rPr lang="en-US" sz="1200" b="1" dirty="0">
                <a:solidFill>
                  <a:schemeClr val="tx1"/>
                </a:solidFill>
                <a:effectLst/>
                <a:latin typeface="Segoe UI"/>
                <a:ea typeface="Segoe UI" panose="020B0502040204020203" pitchFamily="34" charset="0"/>
                <a:cs typeface="Segoe UI"/>
              </a:rPr>
              <a:t> </a:t>
            </a:r>
            <a:r>
              <a:rPr lang="en-US" sz="1200" dirty="0">
                <a:solidFill>
                  <a:schemeClr val="tx1"/>
                </a:solidFill>
                <a:effectLst/>
                <a:latin typeface="Segoe UI"/>
                <a:ea typeface="Segoe UI" panose="020B0502040204020203" pitchFamily="34" charset="0"/>
                <a:cs typeface="Segoe UI"/>
              </a:rPr>
              <a:t>Azure CLI, Azure PowerShell, and Azure templates.</a:t>
            </a:r>
            <a:r>
              <a:rPr lang="en-US" dirty="0">
                <a:latin typeface="Segoe UI"/>
                <a:ea typeface="Segoe UI" panose="020B0502040204020203" pitchFamily="34" charset="0"/>
                <a:cs typeface="Segoe UI"/>
              </a:rPr>
              <a:t> </a:t>
            </a: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a:ea typeface="Segoe UI" panose="020B0502040204020203" pitchFamily="34" charset="0"/>
                <a:cs typeface="Segoe UI"/>
              </a:rPr>
              <a:t>What are Azure Resource Manager templates and what are the advantages of using them?</a:t>
            </a:r>
            <a:endParaRPr lang="en-US" sz="1200" b="0" dirty="0">
              <a:solidFill>
                <a:schemeClr val="tx1"/>
              </a:solidFill>
              <a:effectLst/>
              <a:latin typeface="Segoe UI"/>
              <a:ea typeface="Segoe UI" panose="020B0502040204020203" pitchFamily="34" charset="0"/>
              <a:cs typeface="Segoe UI"/>
            </a:endParaRPr>
          </a:p>
          <a:p>
            <a:pPr marR="365760">
              <a:lnSpc>
                <a:spcPct val="107000"/>
              </a:lnSpc>
              <a:spcAft>
                <a:spcPts val="800"/>
              </a:spcAft>
            </a:pPr>
            <a:r>
              <a:rPr lang="en-US" sz="1200" b="1" dirty="0">
                <a:solidFill>
                  <a:schemeClr val="tx1"/>
                </a:solidFill>
                <a:effectLst/>
                <a:latin typeface="Segoe UI"/>
                <a:ea typeface="Segoe UI" panose="020B0502040204020203" pitchFamily="34" charset="0"/>
                <a:cs typeface="Segoe UI"/>
              </a:rPr>
              <a:t>Answer: </a:t>
            </a:r>
            <a:r>
              <a:rPr lang="en-US" sz="1200" dirty="0">
                <a:solidFill>
                  <a:schemeClr val="tx1"/>
                </a:solidFill>
                <a:effectLst/>
                <a:latin typeface="Segoe UI"/>
                <a:ea typeface="Segoe UI" panose="020B0502040204020203" pitchFamily="34" charset="0"/>
                <a:cs typeface="Segoe UI"/>
              </a:rPr>
              <a:t>Templates are a programmatic way to define your infrastructure with code. Templates let you create and deploy resources in a consistent manner. Templates improve accuracy and reduce manual errors. Templates can be reused and simplify administration. Templates have a defined schema and use a declarative syntax.</a:t>
            </a:r>
            <a:r>
              <a:rPr lang="en-US" dirty="0">
                <a:latin typeface="Segoe UI"/>
                <a:ea typeface="Segoe UI" panose="020B0502040204020203" pitchFamily="34" charset="0"/>
                <a:cs typeface="Segoe UI"/>
              </a:rPr>
              <a:t> </a:t>
            </a: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gn="l" defTabSz="914400" rtl="0" eaLnBrk="1" fontAlgn="auto" latinLnBrk="0" hangingPunct="1">
              <a:lnSpc>
                <a:spcPct val="107000"/>
              </a:lnSpc>
              <a:spcBef>
                <a:spcPts val="0"/>
              </a:spcBef>
              <a:spcAft>
                <a:spcPts val="800"/>
              </a:spcAft>
              <a:buClrTx/>
              <a:buSzTx/>
              <a:buFont typeface="+mj-lt"/>
              <a:buNone/>
              <a:tabLst/>
              <a:defRPr/>
            </a:pPr>
            <a:r>
              <a:rPr lang="en-US" sz="1200" dirty="0">
                <a:solidFill>
                  <a:schemeClr val="tx1"/>
                </a:solidFill>
                <a:latin typeface="Segoe UI"/>
                <a:cs typeface="Segoe UI"/>
              </a:rPr>
              <a:t>How are ARM templates different from Bicep?</a:t>
            </a:r>
          </a:p>
          <a:p>
            <a:pPr marR="365760">
              <a:lnSpc>
                <a:spcPct val="107000"/>
              </a:lnSpc>
              <a:spcAft>
                <a:spcPts val="800"/>
              </a:spcAft>
            </a:pPr>
            <a:r>
              <a:rPr lang="en-US" sz="1200" b="1" dirty="0">
                <a:solidFill>
                  <a:schemeClr val="tx1"/>
                </a:solidFill>
                <a:effectLst/>
                <a:latin typeface="Segoe UI"/>
                <a:ea typeface="Segoe UI" panose="020B0502040204020203" pitchFamily="34" charset="0"/>
                <a:cs typeface="Segoe UI"/>
              </a:rPr>
              <a:t>Answer: </a:t>
            </a:r>
            <a:r>
              <a:rPr lang="en-US" sz="1200" b="0" dirty="0">
                <a:solidFill>
                  <a:schemeClr val="tx1"/>
                </a:solidFill>
                <a:effectLst/>
                <a:latin typeface="Segoe UI"/>
                <a:ea typeface="Segoe UI" panose="020B0502040204020203" pitchFamily="34" charset="0"/>
                <a:cs typeface="Segoe UI"/>
              </a:rPr>
              <a:t>Bicep is a transparent abstraction over the ARM template JSON. During deployment, the Bicep CLI converts a Bicep file into the ARM template JSON. All resources in the ARM template are valid in a Bicep file. </a:t>
            </a:r>
            <a:r>
              <a:rPr lang="en-US" sz="1200" b="0" i="0" dirty="0">
                <a:solidFill>
                  <a:schemeClr val="tx1"/>
                </a:solidFill>
                <a:effectLst/>
                <a:latin typeface="Segoe UI"/>
                <a:cs typeface="Segoe UI"/>
              </a:rPr>
              <a:t>You can use Bicep instead of JSON for developing your templates.</a:t>
            </a:r>
            <a:r>
              <a:rPr lang="en-US" dirty="0">
                <a:latin typeface="Segoe UI"/>
                <a:cs typeface="Segoe UI"/>
              </a:rPr>
              <a:t> </a:t>
            </a:r>
            <a:endParaRPr lang="en-US" sz="1200" b="0" i="0" dirty="0">
              <a:solidFill>
                <a:schemeClr val="tx1"/>
              </a:solidFill>
              <a:effectLst/>
              <a:latin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b="0" i="0" dirty="0">
              <a:solidFill>
                <a:schemeClr val="tx1"/>
              </a:solidFill>
              <a:effectLst/>
              <a:latin typeface="Segoe UI" panose="020B0502040204020203" pitchFamily="34" charset="0"/>
              <a:cs typeface="Segoe UI" panose="020B0502040204020203" pitchFamily="34" charset="0"/>
            </a:endParaRPr>
          </a:p>
          <a:p>
            <a:pPr marL="0" marR="365760" lvl="0" indent="0" algn="l" defTabSz="914400" rtl="0" eaLnBrk="1" fontAlgn="auto" latinLnBrk="0" hangingPunct="1">
              <a:lnSpc>
                <a:spcPct val="107000"/>
              </a:lnSpc>
              <a:spcBef>
                <a:spcPts val="0"/>
              </a:spcBef>
              <a:spcAft>
                <a:spcPts val="800"/>
              </a:spcAft>
              <a:buClrTx/>
              <a:buSzTx/>
              <a:buFont typeface="+mj-lt"/>
              <a:buNone/>
              <a:tabLst/>
              <a:defRPr/>
            </a:pPr>
            <a:r>
              <a:rPr lang="en-US" sz="1200" dirty="0">
                <a:solidFill>
                  <a:schemeClr val="tx1"/>
                </a:solidFill>
                <a:latin typeface="Segoe UI"/>
                <a:cs typeface="Segoe UI"/>
              </a:rPr>
              <a:t>Why would you use the Azure portal instead of a programming language like CLI?</a:t>
            </a:r>
          </a:p>
          <a:p>
            <a:pPr marR="365760">
              <a:lnSpc>
                <a:spcPct val="107000"/>
              </a:lnSpc>
              <a:spcAft>
                <a:spcPts val="800"/>
              </a:spcAft>
            </a:pPr>
            <a:r>
              <a:rPr lang="en-US" sz="1200" b="1" i="0" dirty="0">
                <a:solidFill>
                  <a:schemeClr val="tx1"/>
                </a:solidFill>
                <a:effectLst/>
                <a:latin typeface="Segoe UI"/>
                <a:ea typeface="Segoe UI" panose="020B0502040204020203" pitchFamily="34" charset="0"/>
                <a:cs typeface="Segoe UI"/>
              </a:rPr>
              <a:t>Answer: </a:t>
            </a:r>
            <a:r>
              <a:rPr lang="en-US" sz="1200" b="0" i="0" dirty="0">
                <a:solidFill>
                  <a:schemeClr val="tx1"/>
                </a:solidFill>
                <a:effectLst/>
                <a:latin typeface="Segoe UI"/>
                <a:ea typeface="Segoe UI" panose="020B0502040204020203" pitchFamily="34" charset="0"/>
                <a:cs typeface="Segoe UI"/>
              </a:rPr>
              <a:t>The Azure portal is a good tool when you are first starting out as an Administrator. The portal is menu-driven with easy-to-use wizards. In the portal you don’t need to know a programming syntax. However, when you have tasks that must be repeated (scripted) a command language like PowerShell or the CLI is better than the portal.</a:t>
            </a:r>
            <a:r>
              <a:rPr lang="en-US" dirty="0">
                <a:latin typeface="Segoe UI"/>
                <a:ea typeface="Segoe UI" panose="020B0502040204020203" pitchFamily="34" charset="0"/>
                <a:cs typeface="Segoe UI"/>
              </a:rPr>
              <a:t> </a:t>
            </a:r>
            <a:endParaRPr lang="en-US" sz="1200" b="0" i="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b="1" i="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R="365760">
              <a:lnSpc>
                <a:spcPct val="107000"/>
              </a:lnSpc>
              <a:spcAft>
                <a:spcPts val="800"/>
              </a:spcAft>
            </a:pPr>
            <a:r>
              <a:rPr lang="en-US" sz="1200" dirty="0">
                <a:solidFill>
                  <a:schemeClr val="tx1"/>
                </a:solidFill>
                <a:effectLst/>
                <a:latin typeface="Segoe UI"/>
                <a:ea typeface="Segoe UI" panose="020B0502040204020203" pitchFamily="34" charset="0"/>
                <a:cs typeface="Segoe UI"/>
              </a:rPr>
              <a:t>Describe the Azure Cloud Shell and the two programming languages it supports.</a:t>
            </a:r>
            <a:r>
              <a:rPr lang="en-US" dirty="0">
                <a:latin typeface="Segoe UI"/>
                <a:ea typeface="Segoe UI" panose="020B0502040204020203" pitchFamily="34" charset="0"/>
                <a:cs typeface="Segoe UI"/>
              </a:rPr>
              <a:t> </a:t>
            </a:r>
            <a:endPar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R="365760">
              <a:lnSpc>
                <a:spcPct val="107000"/>
              </a:lnSpc>
              <a:spcAft>
                <a:spcPts val="800"/>
              </a:spcAft>
            </a:pPr>
            <a:r>
              <a:rPr lang="en-US" sz="1200" b="1" dirty="0">
                <a:solidFill>
                  <a:schemeClr val="tx1"/>
                </a:solidFill>
                <a:effectLst/>
                <a:latin typeface="Segoe UI"/>
                <a:ea typeface="Segoe UI" panose="020B0502040204020203" pitchFamily="34" charset="0"/>
                <a:cs typeface="Segoe UI"/>
              </a:rPr>
              <a:t>Answer: </a:t>
            </a:r>
            <a:r>
              <a:rPr lang="en-US" sz="1200" dirty="0">
                <a:solidFill>
                  <a:schemeClr val="tx1"/>
                </a:solidFill>
                <a:effectLst/>
                <a:latin typeface="Segoe UI"/>
                <a:ea typeface="Segoe UI" panose="020B0502040204020203" pitchFamily="34" charset="0"/>
                <a:cs typeface="Segoe UI"/>
              </a:rPr>
              <a:t>The Azure Cloud Shell Interactive, browser-accessible shell. The shell offers coding in either Azure CLI or Azure PowerShell. The shell Is temporary and provided on a per-session, per-user basis. The shell requires a resource group, storage account, and Azure File share. When you use the shell, it authenticates automatically and times out after 20 minutes.</a:t>
            </a:r>
            <a:r>
              <a:rPr lang="en-US" dirty="0">
                <a:latin typeface="Segoe UI"/>
                <a:ea typeface="Segoe UI" panose="020B0502040204020203" pitchFamily="34" charset="0"/>
                <a:cs typeface="Segoe UI"/>
              </a:rPr>
              <a:t> </a:t>
            </a: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0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section is not directly related to any certification objectives. However, using the tools will be necessary to complete any hands-on portion of the exam. </a:t>
            </a: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33360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student content has a page for each tool. This is a summary comparison. The extra slides that were removed are at the end of the presentation.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https://docs.microsoft.com/azure/azure-portal/azure-portal-overview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0230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portal settings and preferences - https://docs.microsoft.com/azure/azure-portal/set-preferences</a:t>
            </a:r>
          </a:p>
          <a:p>
            <a:endParaRPr lang="en-US" dirty="0"/>
          </a:p>
          <a:p>
            <a:r>
              <a:rPr lang="en-US" dirty="0"/>
              <a:t>Create a dashboard in the Azure portal - https://docs.microsoft.com/azure/azure-portal/azure-portal-dashboards</a:t>
            </a:r>
          </a:p>
          <a:p>
            <a:endParaRPr lang="en-US" dirty="0"/>
          </a:p>
          <a:p>
            <a:r>
              <a:rPr lang="en-US" dirty="0"/>
              <a:t>How to create an Azure support request - https://docs.microsoft.com/azure/azure-portal/supportability/how-to-create-azure-support-request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7</a:t>
            </a:fld>
            <a:endParaRPr lang="en-US" dirty="0"/>
          </a:p>
        </p:txBody>
      </p:sp>
    </p:spTree>
    <p:extLst>
      <p:ext uri="{BB962C8B-B14F-4D97-AF65-F5344CB8AC3E}">
        <p14:creationId xmlns:p14="http://schemas.microsoft.com/office/powerpoint/2010/main" val="518330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Quickstart for Azure Cloud Shell - https://learn.microsoft.com/en-us/azure/cloud-shell/quickstart?tabs=azurecli</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309519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Azure Cloud Shell and the two programming languages it supports.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Azure Cloud Shell Interactive, browser-accessible shell. The shell offers coding in either Azure CLI or Azure PowerShell. The shell Is temporary and provided on a per-session, per-user basis. The shell requires a resource group, storage account, and Azure File share. When you use the shell it authenticates automatically and times out after 20 minutes.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Deploy and manage Azure compute resources (20–25%)</a:t>
            </a:r>
          </a:p>
          <a:p>
            <a:pPr algn="l"/>
            <a:r>
              <a:rPr lang="en-US" b="1" i="0" dirty="0">
                <a:solidFill>
                  <a:srgbClr val="161616"/>
                </a:solidFill>
                <a:effectLst/>
                <a:latin typeface="Segoe UI" panose="020B0502040204020203" pitchFamily="34" charset="0"/>
              </a:rPr>
              <a:t>Automate deployment of resources by using Azure Resource Manager (ARM) templates or Bicep files</a:t>
            </a:r>
          </a:p>
          <a:p>
            <a:pPr algn="l">
              <a:buFont typeface="Arial" panose="020B0604020202020204" pitchFamily="34" charset="0"/>
              <a:buChar char="•"/>
            </a:pPr>
            <a:r>
              <a:rPr lang="en-US" b="0" i="0" dirty="0">
                <a:solidFill>
                  <a:srgbClr val="161616"/>
                </a:solidFill>
                <a:effectLst/>
                <a:latin typeface="Segoe UI" panose="020B0502040204020203" pitchFamily="34" charset="0"/>
              </a:rPr>
              <a:t> Interpret an ARM template or a Bicep file</a:t>
            </a:r>
          </a:p>
          <a:p>
            <a:pPr algn="l">
              <a:buFont typeface="Arial" panose="020B0604020202020204" pitchFamily="34" charset="0"/>
              <a:buChar char="•"/>
            </a:pPr>
            <a:r>
              <a:rPr lang="en-US" b="0" i="0" dirty="0">
                <a:solidFill>
                  <a:srgbClr val="161616"/>
                </a:solidFill>
                <a:effectLst/>
                <a:latin typeface="Segoe UI" panose="020B0502040204020203" pitchFamily="34" charset="0"/>
              </a:rPr>
              <a:t> Modify an existing ARM template</a:t>
            </a:r>
          </a:p>
          <a:p>
            <a:pPr algn="l">
              <a:buFont typeface="Arial" panose="020B0604020202020204" pitchFamily="34" charset="0"/>
              <a:buChar char="•"/>
            </a:pPr>
            <a:r>
              <a:rPr lang="en-US" b="0" i="0" dirty="0">
                <a:solidFill>
                  <a:srgbClr val="161616"/>
                </a:solidFill>
                <a:effectLst/>
                <a:latin typeface="Segoe UI" panose="020B0502040204020203" pitchFamily="34" charset="0"/>
              </a:rPr>
              <a:t> Modify an existing Bicep file</a:t>
            </a:r>
          </a:p>
          <a:p>
            <a:pPr algn="l">
              <a:buFont typeface="Arial" panose="020B0604020202020204" pitchFamily="34" charset="0"/>
              <a:buChar char="•"/>
            </a:pPr>
            <a:r>
              <a:rPr lang="en-US" b="0" i="0" dirty="0">
                <a:solidFill>
                  <a:srgbClr val="161616"/>
                </a:solidFill>
                <a:effectLst/>
                <a:latin typeface="Segoe UI" panose="020B0502040204020203" pitchFamily="34" charset="0"/>
              </a:rPr>
              <a:t> Deploy resources by using an ARM template or a Bicep file</a:t>
            </a:r>
          </a:p>
          <a:p>
            <a:pPr algn="l">
              <a:buFont typeface="Arial" panose="020B0604020202020204" pitchFamily="34" charset="0"/>
              <a:buChar char="•"/>
            </a:pPr>
            <a:r>
              <a:rPr lang="en-US" b="0" i="0" dirty="0">
                <a:solidFill>
                  <a:srgbClr val="161616"/>
                </a:solidFill>
                <a:effectLst/>
                <a:latin typeface="Segoe UI" panose="020B0502040204020203" pitchFamily="34" charset="0"/>
              </a:rPr>
              <a:t>Export a deployment as an ARM template or compile a deployment as a Bicep file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47624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788121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14299111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024150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72018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3040063"/>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1028946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49908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975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600201" y="361062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7092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600201" y="4722156"/>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0" y="482097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8630985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417321" y="1485899"/>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31236" y="2289187"/>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417321" y="2349182"/>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31236" y="315234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417321" y="3212465"/>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31236" y="401550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417321" y="4075748"/>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31236" y="487866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417321" y="4939031"/>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31236" y="5741825"/>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417321" y="5802313"/>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7753787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0632626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0143895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1529015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834472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4933558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spc="0">
                <a:ln w="3175">
                  <a:noFill/>
                </a:ln>
                <a:solidFill>
                  <a:schemeClr val="tx1"/>
                </a:solidFill>
              </a:defRPr>
            </a:lvl1pPr>
          </a:lstStyle>
          <a:p>
            <a:r>
              <a:rPr lang="en-US"/>
              <a:t>Title</a:t>
            </a:r>
          </a:p>
        </p:txBody>
      </p:sp>
      <p:sp>
        <p:nvSpPr>
          <p:cNvPr id="4" name="Footer Placeholder 1">
            <a:extLst>
              <a:ext uri="{FF2B5EF4-FFF2-40B4-BE49-F238E27FC236}">
                <a16:creationId xmlns:a16="http://schemas.microsoft.com/office/drawing/2014/main" id="{29DBB0C0-C71B-4E00-BC91-2FB053666D4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769339" y="6708121"/>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2532430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786020AC-BCCC-4D0F-AC82-1D9E6DCA66C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37295"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2263AB76-7A3E-4E74-82D1-8A17ECC1479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59709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600059" y="466302"/>
            <a:ext cx="11239464" cy="439465"/>
          </a:xfrm>
        </p:spPr>
        <p:txBody>
          <a:bodyPr/>
          <a:lstStyle>
            <a:lvl1pPr>
              <a:defRPr sz="2856"/>
            </a:lvl1pPr>
          </a:lstStyle>
          <a:p>
            <a:r>
              <a:rPr lang="en-US" dirty="0"/>
              <a:t>Click to add title</a:t>
            </a:r>
          </a:p>
        </p:txBody>
      </p:sp>
    </p:spTree>
    <p:extLst>
      <p:ext uri="{BB962C8B-B14F-4D97-AF65-F5344CB8AC3E}">
        <p14:creationId xmlns:p14="http://schemas.microsoft.com/office/powerpoint/2010/main" val="1363115450"/>
      </p:ext>
    </p:extLst>
  </p:cSld>
  <p:clrMapOvr>
    <a:masterClrMapping/>
  </p:clrMapOvr>
  <p:transition>
    <p:fade/>
  </p:transition>
  <p:hf hdr="0" dt="0"/>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064709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542744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104901"/>
            <a:ext cx="11568684" cy="439465"/>
          </a:xfrm>
        </p:spPr>
        <p:txBody>
          <a:bodyPr tIns="45720" rIns="0" bIns="45720"/>
          <a:lstStyle>
            <a:lvl1pPr>
              <a:defRPr sz="2244" b="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730697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354261" y="1485899"/>
            <a:ext cx="5654710"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2922362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26" r:id="rId1"/>
    <p:sldLayoutId id="2147484562" r:id="rId2"/>
    <p:sldLayoutId id="2147484556" r:id="rId3"/>
    <p:sldLayoutId id="2147484624" r:id="rId4"/>
    <p:sldLayoutId id="2147484625"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701384497"/>
      </p:ext>
    </p:extLst>
  </p:cSld>
  <p:clrMap bg1="lt1" tx1="dk1" bg2="lt2" tx2="dk2" accent1="accent1" accent2="accent2" accent3="accent3" accent4="accent4" accent5="accent5" accent6="accent6" hlink="hlink" folHlink="folHlink"/>
  <p:sldLayoutIdLst>
    <p:sldLayoutId id="2147484628" r:id="rId1"/>
    <p:sldLayoutId id="2147484629" r:id="rId2"/>
    <p:sldLayoutId id="2147484630" r:id="rId3"/>
    <p:sldLayoutId id="2147484631" r:id="rId4"/>
    <p:sldLayoutId id="2147484632" r:id="rId5"/>
    <p:sldLayoutId id="2147484633" r:id="rId6"/>
    <p:sldLayoutId id="2147484634" r:id="rId7"/>
    <p:sldLayoutId id="2147484635" r:id="rId8"/>
    <p:sldLayoutId id="2147484636" r:id="rId9"/>
    <p:sldLayoutId id="2147484637" r:id="rId10"/>
    <p:sldLayoutId id="2147484638" r:id="rId11"/>
    <p:sldLayoutId id="2147484639" r:id="rId12"/>
    <p:sldLayoutId id="2147484640" r:id="rId13"/>
    <p:sldLayoutId id="2147484641" r:id="rId14"/>
    <p:sldLayoutId id="2147484642" r:id="rId15"/>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bin"/><Relationship Id="rId7"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5.emf"/><Relationship Id="rId11" Type="http://schemas.openxmlformats.org/officeDocument/2006/relationships/image" Target="../media/image29.emf"/><Relationship Id="rId5" Type="http://schemas.openxmlformats.org/officeDocument/2006/relationships/image" Target="../media/image24.png"/><Relationship Id="rId10" Type="http://schemas.openxmlformats.org/officeDocument/2006/relationships/image" Target="../media/image28.wmf"/><Relationship Id="rId4" Type="http://schemas.openxmlformats.org/officeDocument/2006/relationships/image" Target="../media/image23.wmf"/><Relationship Id="rId9" Type="http://schemas.openxmlformats.org/officeDocument/2006/relationships/image" Target="../media/image2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azure-resource-manager/templates/template-synta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learn/modules/create-azure-resources-using-azure-resource-manager-templates/" TargetMode="External"/><Relationship Id="rId7" Type="http://schemas.openxmlformats.org/officeDocument/2006/relationships/hyperlink" Target="https://docs.microsoft.com/learn/modules/build-first-bicep-templat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learn.microsoft.com/en-us/training/modules/introduction-to-infrastructure-as-code-using-bicep/" TargetMode="External"/><Relationship Id="rId5" Type="http://schemas.openxmlformats.org/officeDocument/2006/relationships/hyperlink" Target="https://docs.microsoft.com/learn/modules/create-azure-resource-manager-template-vs-code/" TargetMode="Externa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hyperlink" Target="https://microsoftlearning.github.io/AZ-104-MicrosoftAzureAdministrator/Instructions/Labs/LAB_03b-Manage_Azure_Resources_by_Using_ARM_Templates.html" TargetMode="External"/><Relationship Id="rId3" Type="http://schemas.openxmlformats.org/officeDocument/2006/relationships/image" Target="../media/image7.emf"/><Relationship Id="rId7" Type="http://schemas.openxmlformats.org/officeDocument/2006/relationships/hyperlink" Target="https://docs.microsoft.com/learn/modules/configure-resources-arm-template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docs.microsoft.com/learn/modules/configure-azure-resources-tools/" TargetMode="External"/><Relationship Id="rId5" Type="http://schemas.openxmlformats.org/officeDocument/2006/relationships/image" Target="../media/image9.emf"/><Relationship Id="rId10" Type="http://schemas.openxmlformats.org/officeDocument/2006/relationships/hyperlink" Target="https://microsoftlearning.github.io/AZ-104-MicrosoftAzureAdministrator/Instructions/Labs/LAB_03d-Manage_Azure_Resources_by_Using_Azure_CLI.html" TargetMode="External"/><Relationship Id="rId4" Type="http://schemas.openxmlformats.org/officeDocument/2006/relationships/image" Target="../media/image8.emf"/><Relationship Id="rId9" Type="http://schemas.openxmlformats.org/officeDocument/2006/relationships/hyperlink" Target="https://microsoftlearning.github.io/AZ-104-MicrosoftAzureAdministrator/Instructions/Labs/LAB_03c-Manage_Azure_Resources_by_Using_Azure_PowerShell.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sv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sv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learn/modules/tour-azure-portal/" TargetMode="External"/><Relationship Id="rId7" Type="http://schemas.openxmlformats.org/officeDocument/2006/relationships/hyperlink" Target="https://docs.microsoft.com/learn/modules/control-and-organize-with-azure-resource-manag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hyperlink" Target="https://docs.microsoft.com/learn/modules/control-azure-services-with-cli/" TargetMode="External"/><Relationship Id="rId4" Type="http://schemas.openxmlformats.org/officeDocument/2006/relationships/hyperlink" Target="https://docs.microsoft.com/learn/modules/introduction-to-powersh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0" dirty="0">
                <a:solidFill>
                  <a:schemeClr val="tx1"/>
                </a:solidFill>
                <a:cs typeface="Segoe UI"/>
              </a:rPr>
              <a:t>AZ-104T00A</a:t>
            </a:r>
            <a:br>
              <a:rPr lang="en-US" spc="0" dirty="0"/>
            </a:br>
            <a:r>
              <a:rPr lang="en-US" spc="0" dirty="0">
                <a:solidFill>
                  <a:schemeClr val="tx1"/>
                </a:solidFill>
                <a:cs typeface="Segoe UI"/>
              </a:rPr>
              <a:t>Administer Azure Resources</a:t>
            </a:r>
            <a:endParaRPr lang="en-US" spc="0" dirty="0">
              <a:solidFill>
                <a:schemeClr val="tx1"/>
              </a:solidFill>
            </a:endParaRPr>
          </a:p>
        </p:txBody>
      </p:sp>
    </p:spTree>
    <p:extLst>
      <p:ext uri="{BB962C8B-B14F-4D97-AF65-F5344CB8AC3E}">
        <p14:creationId xmlns:p14="http://schemas.microsoft.com/office/powerpoint/2010/main" val="4675206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7295" y="3247963"/>
            <a:ext cx="9070923" cy="498598"/>
          </a:xfrm>
        </p:spPr>
        <p:txBody>
          <a:bodyPr/>
          <a:lstStyle/>
          <a:p>
            <a:r>
              <a:rPr lang="en-US" dirty="0"/>
              <a:t>Configure Resources with ARM Templates</a:t>
            </a:r>
          </a:p>
        </p:txBody>
      </p:sp>
      <p:pic>
        <p:nvPicPr>
          <p:cNvPr id="7" name="Picture 6" descr="Icon of a webpage layout template">
            <a:extLst>
              <a:ext uri="{FF2B5EF4-FFF2-40B4-BE49-F238E27FC236}">
                <a16:creationId xmlns:a16="http://schemas.microsoft.com/office/drawing/2014/main" id="{D65F89A5-D7D4-4862-AF16-C02A3D3A407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92050" y="2990982"/>
            <a:ext cx="1012548" cy="1012554"/>
          </a:xfrm>
          <a:prstGeom prst="rect">
            <a:avLst/>
          </a:prstGeom>
        </p:spPr>
      </p:pic>
    </p:spTree>
    <p:extLst>
      <p:ext uri="{BB962C8B-B14F-4D97-AF65-F5344CB8AC3E}">
        <p14:creationId xmlns:p14="http://schemas.microsoft.com/office/powerpoint/2010/main" val="20881167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2423766"/>
            <a:ext cx="2058605" cy="1894236"/>
          </a:xfrm>
        </p:spPr>
        <p:txBody>
          <a:bodyPr/>
          <a:lstStyle/>
          <a:p>
            <a:r>
              <a:rPr lang="en-US" dirty="0"/>
              <a:t>Configure Resources with ARM Templates Introduction</a:t>
            </a:r>
          </a:p>
        </p:txBody>
      </p:sp>
      <p:sp>
        <p:nvSpPr>
          <p:cNvPr id="3" name="TextBox 2">
            <a:extLst>
              <a:ext uri="{FF2B5EF4-FFF2-40B4-BE49-F238E27FC236}">
                <a16:creationId xmlns:a16="http://schemas.microsoft.com/office/drawing/2014/main" id="{1D66F79A-FC3B-489E-A9A6-42CC1358C0DB}"/>
              </a:ext>
            </a:extLst>
          </p:cNvPr>
          <p:cNvSpPr txBox="1"/>
          <p:nvPr/>
        </p:nvSpPr>
        <p:spPr>
          <a:xfrm>
            <a:off x="4656743" y="484328"/>
            <a:ext cx="4687211" cy="434639"/>
          </a:xfrm>
          <a:prstGeom prst="rect">
            <a:avLst/>
          </a:prstGeom>
          <a:noFill/>
        </p:spPr>
        <p:txBody>
          <a:bodyPr wrap="square" lIns="0" tIns="0" rIns="0" bIns="0" rtlCol="0" anchor="ctr">
            <a:noAutofit/>
          </a:bodyPr>
          <a:lstStyle/>
          <a:p>
            <a:pPr>
              <a:spcAft>
                <a:spcPts val="600"/>
              </a:spcAft>
            </a:pPr>
            <a:r>
              <a:rPr lang="en-US" sz="2000" dirty="0"/>
              <a:t>Review ARM Template Advantages</a:t>
            </a:r>
          </a:p>
        </p:txBody>
      </p:sp>
      <p:sp>
        <p:nvSpPr>
          <p:cNvPr id="4" name="TextBox 3">
            <a:extLst>
              <a:ext uri="{FF2B5EF4-FFF2-40B4-BE49-F238E27FC236}">
                <a16:creationId xmlns:a16="http://schemas.microsoft.com/office/drawing/2014/main" id="{9DA683A5-EE9D-41B6-9A3D-94B98F0EF338}"/>
              </a:ext>
            </a:extLst>
          </p:cNvPr>
          <p:cNvSpPr txBox="1"/>
          <p:nvPr/>
        </p:nvSpPr>
        <p:spPr>
          <a:xfrm>
            <a:off x="4652696" y="1163769"/>
            <a:ext cx="4138571" cy="434639"/>
          </a:xfrm>
          <a:prstGeom prst="rect">
            <a:avLst/>
          </a:prstGeom>
          <a:noFill/>
        </p:spPr>
        <p:txBody>
          <a:bodyPr wrap="square" lIns="0" tIns="0" rIns="0" bIns="0" rtlCol="0" anchor="ctr">
            <a:noAutofit/>
          </a:bodyPr>
          <a:lstStyle/>
          <a:p>
            <a:pPr>
              <a:spcAft>
                <a:spcPts val="600"/>
              </a:spcAft>
            </a:pPr>
            <a:r>
              <a:rPr lang="en-US" sz="2000" dirty="0"/>
              <a:t>Explore the JSON Template Schema</a:t>
            </a:r>
          </a:p>
        </p:txBody>
      </p:sp>
      <p:sp>
        <p:nvSpPr>
          <p:cNvPr id="5" name="TextBox 4">
            <a:extLst>
              <a:ext uri="{FF2B5EF4-FFF2-40B4-BE49-F238E27FC236}">
                <a16:creationId xmlns:a16="http://schemas.microsoft.com/office/drawing/2014/main" id="{3831524B-E8EC-441F-BC02-EFE2F7DF5121}"/>
              </a:ext>
            </a:extLst>
          </p:cNvPr>
          <p:cNvSpPr txBox="1"/>
          <p:nvPr/>
        </p:nvSpPr>
        <p:spPr>
          <a:xfrm>
            <a:off x="4656743" y="1870036"/>
            <a:ext cx="5333388" cy="434639"/>
          </a:xfrm>
          <a:prstGeom prst="rect">
            <a:avLst/>
          </a:prstGeom>
          <a:noFill/>
        </p:spPr>
        <p:txBody>
          <a:bodyPr wrap="square" lIns="0" tIns="0" rIns="0" bIns="0" rtlCol="0" anchor="ctr">
            <a:noAutofit/>
          </a:bodyPr>
          <a:lstStyle/>
          <a:p>
            <a:pPr>
              <a:spcAft>
                <a:spcPts val="600"/>
              </a:spcAft>
            </a:pPr>
            <a:r>
              <a:rPr lang="en-US" sz="2000" dirty="0"/>
              <a:t>Explore the JSON Template Parameters</a:t>
            </a:r>
          </a:p>
        </p:txBody>
      </p:sp>
      <p:sp>
        <p:nvSpPr>
          <p:cNvPr id="11" name="TextBox 10">
            <a:extLst>
              <a:ext uri="{FF2B5EF4-FFF2-40B4-BE49-F238E27FC236}">
                <a16:creationId xmlns:a16="http://schemas.microsoft.com/office/drawing/2014/main" id="{032DFB6B-CA6D-49CB-8630-734A6FCAF3E1}"/>
              </a:ext>
            </a:extLst>
          </p:cNvPr>
          <p:cNvSpPr txBox="1"/>
          <p:nvPr/>
        </p:nvSpPr>
        <p:spPr>
          <a:xfrm>
            <a:off x="4652696" y="2511568"/>
            <a:ext cx="5333388" cy="434639"/>
          </a:xfrm>
          <a:prstGeom prst="rect">
            <a:avLst/>
          </a:prstGeom>
          <a:noFill/>
        </p:spPr>
        <p:txBody>
          <a:bodyPr wrap="square" lIns="0" tIns="0" rIns="0" bIns="0" rtlCol="0" anchor="ctr">
            <a:noAutofit/>
          </a:bodyPr>
          <a:lstStyle/>
          <a:p>
            <a:pPr>
              <a:spcAft>
                <a:spcPts val="600"/>
              </a:spcAft>
            </a:pPr>
            <a:r>
              <a:rPr lang="en-US" sz="2000" dirty="0"/>
              <a:t>Consider Azure Bicep Files</a:t>
            </a:r>
          </a:p>
        </p:txBody>
      </p:sp>
      <p:sp>
        <p:nvSpPr>
          <p:cNvPr id="7" name="TextBox 6">
            <a:extLst>
              <a:ext uri="{FF2B5EF4-FFF2-40B4-BE49-F238E27FC236}">
                <a16:creationId xmlns:a16="http://schemas.microsoft.com/office/drawing/2014/main" id="{D720668F-1F58-45A5-8D44-3116EF0BDD90}"/>
              </a:ext>
            </a:extLst>
          </p:cNvPr>
          <p:cNvSpPr txBox="1"/>
          <p:nvPr/>
        </p:nvSpPr>
        <p:spPr>
          <a:xfrm>
            <a:off x="4656743" y="3103125"/>
            <a:ext cx="6307827" cy="585178"/>
          </a:xfrm>
          <a:prstGeom prst="rect">
            <a:avLst/>
          </a:prstGeom>
          <a:noFill/>
        </p:spPr>
        <p:txBody>
          <a:bodyPr wrap="square" lIns="0" tIns="0" rIns="0" bIns="0" rtlCol="0" anchor="ctr">
            <a:noAutofit/>
          </a:bodyPr>
          <a:lstStyle/>
          <a:p>
            <a:pPr>
              <a:spcAft>
                <a:spcPts val="600"/>
              </a:spcAft>
            </a:pPr>
            <a:r>
              <a:rPr lang="en-US" sz="2000" dirty="0"/>
              <a:t>Demonstration – QuickStart Templates</a:t>
            </a:r>
          </a:p>
        </p:txBody>
      </p:sp>
      <p:sp>
        <p:nvSpPr>
          <p:cNvPr id="13" name="TextBox 12">
            <a:extLst>
              <a:ext uri="{FF2B5EF4-FFF2-40B4-BE49-F238E27FC236}">
                <a16:creationId xmlns:a16="http://schemas.microsoft.com/office/drawing/2014/main" id="{C4A68F67-227B-48DD-8B25-865A88614FE5}"/>
              </a:ext>
            </a:extLst>
          </p:cNvPr>
          <p:cNvSpPr txBox="1"/>
          <p:nvPr/>
        </p:nvSpPr>
        <p:spPr>
          <a:xfrm>
            <a:off x="4656743" y="3767680"/>
            <a:ext cx="6958074" cy="585178"/>
          </a:xfrm>
          <a:prstGeom prst="rect">
            <a:avLst/>
          </a:prstGeom>
          <a:noFill/>
        </p:spPr>
        <p:txBody>
          <a:bodyPr wrap="square" lIns="0" tIns="0" rIns="0" bIns="0" rtlCol="0" anchor="ctr">
            <a:noAutofit/>
          </a:bodyPr>
          <a:lstStyle/>
          <a:p>
            <a:pPr>
              <a:spcAft>
                <a:spcPts val="600"/>
              </a:spcAft>
            </a:pPr>
            <a:r>
              <a:rPr lang="en-US" sz="2000" dirty="0"/>
              <a:t>Demonstration – Run Templates with PowerShell (optional)</a:t>
            </a:r>
          </a:p>
        </p:txBody>
      </p:sp>
      <p:sp>
        <p:nvSpPr>
          <p:cNvPr id="29" name="TextBox 28">
            <a:extLst>
              <a:ext uri="{FF2B5EF4-FFF2-40B4-BE49-F238E27FC236}">
                <a16:creationId xmlns:a16="http://schemas.microsoft.com/office/drawing/2014/main" id="{C39760DA-931D-45C8-B713-BB6E66D7E0DD}"/>
              </a:ext>
            </a:extLst>
          </p:cNvPr>
          <p:cNvSpPr txBox="1"/>
          <p:nvPr/>
        </p:nvSpPr>
        <p:spPr>
          <a:xfrm>
            <a:off x="4652696" y="4541763"/>
            <a:ext cx="6668792" cy="307777"/>
          </a:xfrm>
          <a:prstGeom prst="rect">
            <a:avLst/>
          </a:prstGeom>
          <a:noFill/>
        </p:spPr>
        <p:txBody>
          <a:bodyPr wrap="square" lIns="0" tIns="0" rIns="0" bIns="0" rtlCol="0">
            <a:spAutoFit/>
          </a:bodyPr>
          <a:lstStyle/>
          <a:p>
            <a:pPr defTabSz="444500">
              <a:spcBef>
                <a:spcPct val="0"/>
              </a:spcBef>
              <a:spcAft>
                <a:spcPct val="35000"/>
              </a:spcAft>
              <a:tabLst>
                <a:tab pos="400050" algn="l"/>
              </a:tabLst>
            </a:pPr>
            <a:r>
              <a:rPr lang="en-US" sz="2000" dirty="0"/>
              <a:t>Summary and Resources</a:t>
            </a:r>
            <a:endParaRPr lang="en-US" sz="2400" dirty="0"/>
          </a:p>
        </p:txBody>
      </p:sp>
      <p:grpSp>
        <p:nvGrpSpPr>
          <p:cNvPr id="6" name="Group 5">
            <a:extLst>
              <a:ext uri="{FF2B5EF4-FFF2-40B4-BE49-F238E27FC236}">
                <a16:creationId xmlns:a16="http://schemas.microsoft.com/office/drawing/2014/main" id="{F169E673-C001-4909-B838-96366A0704F4}"/>
              </a:ext>
              <a:ext uri="{C183D7F6-B498-43B3-948B-1728B52AA6E4}">
                <adec:decorative xmlns:adec="http://schemas.microsoft.com/office/drawing/2017/decorative" val="1"/>
              </a:ext>
            </a:extLst>
          </p:cNvPr>
          <p:cNvGrpSpPr/>
          <p:nvPr/>
        </p:nvGrpSpPr>
        <p:grpSpPr>
          <a:xfrm>
            <a:off x="3860763" y="470646"/>
            <a:ext cx="628650" cy="4510040"/>
            <a:chOff x="3860763" y="470646"/>
            <a:chExt cx="628650" cy="4510040"/>
          </a:xfrm>
        </p:grpSpPr>
        <p:graphicFrame>
          <p:nvGraphicFramePr>
            <p:cNvPr id="10" name="Object 9">
              <a:extLst>
                <a:ext uri="{FF2B5EF4-FFF2-40B4-BE49-F238E27FC236}">
                  <a16:creationId xmlns:a16="http://schemas.microsoft.com/office/drawing/2014/main" id="{BA48DEA2-8CF6-4229-A6A3-91189BA5F623}"/>
                </a:ext>
              </a:extLst>
            </p:cNvPr>
            <p:cNvGraphicFramePr>
              <a:graphicFrameLocks noChangeAspect="1"/>
            </p:cNvGraphicFramePr>
            <p:nvPr>
              <p:extLst>
                <p:ext uri="{D42A27DB-BD31-4B8C-83A1-F6EECF244321}">
                  <p14:modId xmlns:p14="http://schemas.microsoft.com/office/powerpoint/2010/main" val="629168917"/>
                </p:ext>
              </p:extLst>
            </p:nvPr>
          </p:nvGraphicFramePr>
          <p:xfrm>
            <a:off x="3860763" y="470646"/>
            <a:ext cx="628650" cy="3276600"/>
          </p:xfrm>
          <a:graphic>
            <a:graphicData uri="http://schemas.openxmlformats.org/presentationml/2006/ole">
              <mc:AlternateContent xmlns:mc="http://schemas.openxmlformats.org/markup-compatibility/2006">
                <mc:Choice xmlns:v="urn:schemas-microsoft-com:vml" Requires="v">
                  <p:oleObj name="Bitmap Image" r:id="rId3" imgW="628560" imgH="3276720" progId="Paint.Picture">
                    <p:embed/>
                  </p:oleObj>
                </mc:Choice>
                <mc:Fallback>
                  <p:oleObj name="Bitmap Image" r:id="rId3" imgW="628560" imgH="3276720" progId="Paint.Picture">
                    <p:embed/>
                    <p:pic>
                      <p:nvPicPr>
                        <p:cNvPr id="10" name="Object 9">
                          <a:extLst>
                            <a:ext uri="{FF2B5EF4-FFF2-40B4-BE49-F238E27FC236}">
                              <a16:creationId xmlns:a16="http://schemas.microsoft.com/office/drawing/2014/main" id="{BA48DEA2-8CF6-4229-A6A3-91189BA5F623}"/>
                            </a:ext>
                          </a:extLst>
                        </p:cNvPr>
                        <p:cNvPicPr/>
                        <p:nvPr/>
                      </p:nvPicPr>
                      <p:blipFill>
                        <a:blip r:embed="rId4"/>
                        <a:stretch>
                          <a:fillRect/>
                        </a:stretch>
                      </p:blipFill>
                      <p:spPr>
                        <a:xfrm>
                          <a:off x="3860763" y="470646"/>
                          <a:ext cx="628650" cy="327660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5573531C-60F5-4AA4-864D-6703D718C244}"/>
                </a:ext>
                <a:ext uri="{C183D7F6-B498-43B3-948B-1728B52AA6E4}">
                  <adec:decorative xmlns:adec="http://schemas.microsoft.com/office/drawing/2017/decorative" val="1"/>
                </a:ext>
              </a:extLst>
            </p:cNvPr>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985223" y="589706"/>
              <a:ext cx="299661" cy="279318"/>
            </a:xfrm>
            <a:prstGeom prst="rect">
              <a:avLst/>
            </a:prstGeom>
          </p:spPr>
        </p:pic>
        <p:pic>
          <p:nvPicPr>
            <p:cNvPr id="16" name="Picture 15">
              <a:extLst>
                <a:ext uri="{FF2B5EF4-FFF2-40B4-BE49-F238E27FC236}">
                  <a16:creationId xmlns:a16="http://schemas.microsoft.com/office/drawing/2014/main" id="{DCEF51A5-3B0D-4E1E-832C-BD57489321D9}"/>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16334" y="1280265"/>
              <a:ext cx="237440" cy="221321"/>
            </a:xfrm>
            <a:prstGeom prst="rect">
              <a:avLst/>
            </a:prstGeom>
          </p:spPr>
        </p:pic>
        <p:pic>
          <p:nvPicPr>
            <p:cNvPr id="17" name="Picture 16">
              <a:extLst>
                <a:ext uri="{FF2B5EF4-FFF2-40B4-BE49-F238E27FC236}">
                  <a16:creationId xmlns:a16="http://schemas.microsoft.com/office/drawing/2014/main" id="{4E4BBE23-D33F-4688-82C9-DECD0BD9DEF8}"/>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50416" y="1989910"/>
              <a:ext cx="203358" cy="189551"/>
            </a:xfrm>
            <a:prstGeom prst="rect">
              <a:avLst/>
            </a:prstGeom>
          </p:spPr>
        </p:pic>
        <p:pic>
          <p:nvPicPr>
            <p:cNvPr id="44" name="Picture 43">
              <a:extLst>
                <a:ext uri="{FF2B5EF4-FFF2-40B4-BE49-F238E27FC236}">
                  <a16:creationId xmlns:a16="http://schemas.microsoft.com/office/drawing/2014/main" id="{7BA84F13-83B3-4F25-8316-F1676106246A}"/>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24046" y="2639599"/>
              <a:ext cx="225645" cy="210326"/>
            </a:xfrm>
            <a:prstGeom prst="rect">
              <a:avLst/>
            </a:prstGeom>
          </p:spPr>
        </p:pic>
        <p:pic>
          <p:nvPicPr>
            <p:cNvPr id="46" name="Picture 45">
              <a:extLst>
                <a:ext uri="{FF2B5EF4-FFF2-40B4-BE49-F238E27FC236}">
                  <a16:creationId xmlns:a16="http://schemas.microsoft.com/office/drawing/2014/main" id="{A6B077D6-F417-4CAF-AD56-A9494B3F0FD8}"/>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28290" y="3335905"/>
              <a:ext cx="251475" cy="175898"/>
            </a:xfrm>
            <a:prstGeom prst="rect">
              <a:avLst/>
            </a:prstGeom>
          </p:spPr>
        </p:pic>
        <p:grpSp>
          <p:nvGrpSpPr>
            <p:cNvPr id="18" name="Group 17">
              <a:extLst>
                <a:ext uri="{FF2B5EF4-FFF2-40B4-BE49-F238E27FC236}">
                  <a16:creationId xmlns:a16="http://schemas.microsoft.com/office/drawing/2014/main" id="{63594329-8E65-4A76-8961-B6C7CD2887F2}"/>
                </a:ext>
              </a:extLst>
            </p:cNvPr>
            <p:cNvGrpSpPr/>
            <p:nvPr/>
          </p:nvGrpSpPr>
          <p:grpSpPr>
            <a:xfrm>
              <a:off x="3882904" y="4498714"/>
              <a:ext cx="584367" cy="481972"/>
              <a:chOff x="10493727" y="625999"/>
              <a:chExt cx="519000" cy="503150"/>
            </a:xfrm>
          </p:grpSpPr>
          <p:pic>
            <p:nvPicPr>
              <p:cNvPr id="19" name="Picture 18">
                <a:extLst>
                  <a:ext uri="{FF2B5EF4-FFF2-40B4-BE49-F238E27FC236}">
                    <a16:creationId xmlns:a16="http://schemas.microsoft.com/office/drawing/2014/main" id="{3649C028-1727-4C61-A2CB-2D6E104F99A9}"/>
                  </a:ext>
                </a:extLst>
              </p:cNvPr>
              <p:cNvPicPr>
                <a:picLocks noChangeAspect="1"/>
              </p:cNvPicPr>
              <p:nvPr/>
            </p:nvPicPr>
            <p:blipFill>
              <a:blip r:embed="rId10"/>
              <a:stretch>
                <a:fillRect/>
              </a:stretch>
            </p:blipFill>
            <p:spPr>
              <a:xfrm>
                <a:off x="10493727" y="625999"/>
                <a:ext cx="519000" cy="503150"/>
              </a:xfrm>
              <a:prstGeom prst="rect">
                <a:avLst/>
              </a:prstGeom>
            </p:spPr>
          </p:pic>
          <p:grpSp>
            <p:nvGrpSpPr>
              <p:cNvPr id="20" name="Group 19">
                <a:extLst>
                  <a:ext uri="{FF2B5EF4-FFF2-40B4-BE49-F238E27FC236}">
                    <a16:creationId xmlns:a16="http://schemas.microsoft.com/office/drawing/2014/main" id="{A8D6A05A-C43A-42FE-81CB-4FDA9E055B6B}"/>
                  </a:ext>
                </a:extLst>
              </p:cNvPr>
              <p:cNvGrpSpPr/>
              <p:nvPr/>
            </p:nvGrpSpPr>
            <p:grpSpPr>
              <a:xfrm>
                <a:off x="10604345" y="727773"/>
                <a:ext cx="297764" cy="272864"/>
                <a:chOff x="3876178" y="3413953"/>
                <a:chExt cx="297764" cy="255320"/>
              </a:xfrm>
            </p:grpSpPr>
            <p:sp>
              <p:nvSpPr>
                <p:cNvPr id="21" name="Freeform: Shape 20">
                  <a:extLst>
                    <a:ext uri="{FF2B5EF4-FFF2-40B4-BE49-F238E27FC236}">
                      <a16:creationId xmlns:a16="http://schemas.microsoft.com/office/drawing/2014/main" id="{48C6E4BE-7DC1-43D3-B8D4-1F93DEB99146}"/>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3ECE84EF-166A-43E9-BE98-5B460F0028F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2BF1382-B673-4163-9AEF-8AA3A03B7B2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F68E8FB-CFF1-40C6-B337-28A89F8464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C8FD5B18-F87A-48DB-A921-7DB55797321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4E0E6E08-0C38-4BFC-9C7C-2E470CA92D7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906B702-DA0C-4998-A843-3F5B776AF31F}"/>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B02BD2D7-07D5-4A36-A56A-31711D5EEE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pic>
          <p:nvPicPr>
            <p:cNvPr id="9" name="Picture 8" descr="Icon of a gear inside a circle">
              <a:extLst>
                <a:ext uri="{FF2B5EF4-FFF2-40B4-BE49-F238E27FC236}">
                  <a16:creationId xmlns:a16="http://schemas.microsoft.com/office/drawing/2014/main" id="{AE8A9300-731B-4F66-80A2-51D8AC81EF5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866624" y="3838695"/>
              <a:ext cx="570942" cy="527708"/>
            </a:xfrm>
            <a:prstGeom prst="rect">
              <a:avLst/>
            </a:prstGeom>
          </p:spPr>
        </p:pic>
      </p:grpSp>
    </p:spTree>
    <p:extLst>
      <p:ext uri="{BB962C8B-B14F-4D97-AF65-F5344CB8AC3E}">
        <p14:creationId xmlns:p14="http://schemas.microsoft.com/office/powerpoint/2010/main" val="26541038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Review ARM Template Advantages</a:t>
            </a:r>
          </a:p>
        </p:txBody>
      </p:sp>
      <p:sp>
        <p:nvSpPr>
          <p:cNvPr id="19" name="TextBox 1">
            <a:extLst>
              <a:ext uri="{FF2B5EF4-FFF2-40B4-BE49-F238E27FC236}">
                <a16:creationId xmlns:a16="http://schemas.microsoft.com/office/drawing/2014/main" id="{99ED5AB8-634E-4BFB-AB06-E2C83FD66D93}"/>
              </a:ext>
            </a:extLst>
          </p:cNvPr>
          <p:cNvSpPr txBox="1"/>
          <p:nvPr/>
        </p:nvSpPr>
        <p:spPr>
          <a:xfrm>
            <a:off x="427037" y="1463668"/>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Improves consistency and promotes reuse</a:t>
            </a:r>
          </a:p>
        </p:txBody>
      </p:sp>
      <p:sp>
        <p:nvSpPr>
          <p:cNvPr id="21" name="TextBox 1">
            <a:extLst>
              <a:ext uri="{FF2B5EF4-FFF2-40B4-BE49-F238E27FC236}">
                <a16:creationId xmlns:a16="http://schemas.microsoft.com/office/drawing/2014/main" id="{FEE670CE-95BA-44F6-B8E1-29D2986C0A0F}"/>
              </a:ext>
            </a:extLst>
          </p:cNvPr>
          <p:cNvSpPr txBox="1"/>
          <p:nvPr/>
        </p:nvSpPr>
        <p:spPr>
          <a:xfrm>
            <a:off x="427037" y="2240588"/>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Reduce manual, error prone, and repetitive tasks</a:t>
            </a:r>
          </a:p>
        </p:txBody>
      </p:sp>
      <p:sp>
        <p:nvSpPr>
          <p:cNvPr id="20" name="TextBox 1">
            <a:extLst>
              <a:ext uri="{FF2B5EF4-FFF2-40B4-BE49-F238E27FC236}">
                <a16:creationId xmlns:a16="http://schemas.microsoft.com/office/drawing/2014/main" id="{188A0A3F-9774-4934-849D-CDB10E766E1E}"/>
              </a:ext>
            </a:extLst>
          </p:cNvPr>
          <p:cNvSpPr txBox="1"/>
          <p:nvPr/>
        </p:nvSpPr>
        <p:spPr>
          <a:xfrm>
            <a:off x="427035" y="2991402"/>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Express complex deployments</a:t>
            </a:r>
          </a:p>
        </p:txBody>
      </p:sp>
      <p:sp>
        <p:nvSpPr>
          <p:cNvPr id="22" name="TextBox 1">
            <a:extLst>
              <a:ext uri="{FF2B5EF4-FFF2-40B4-BE49-F238E27FC236}">
                <a16:creationId xmlns:a16="http://schemas.microsoft.com/office/drawing/2014/main" id="{CA91FA35-7B25-4629-B28A-1C04B429FF61}"/>
              </a:ext>
            </a:extLst>
          </p:cNvPr>
          <p:cNvSpPr txBox="1"/>
          <p:nvPr/>
        </p:nvSpPr>
        <p:spPr>
          <a:xfrm>
            <a:off x="427036" y="3662117"/>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Express requirements through code</a:t>
            </a:r>
          </a:p>
        </p:txBody>
      </p:sp>
      <p:sp>
        <p:nvSpPr>
          <p:cNvPr id="23" name="TextBox 1">
            <a:extLst>
              <a:ext uri="{FF2B5EF4-FFF2-40B4-BE49-F238E27FC236}">
                <a16:creationId xmlns:a16="http://schemas.microsoft.com/office/drawing/2014/main" id="{923E5A5A-AD7F-4862-B6D6-D868B872B4C0}"/>
              </a:ext>
            </a:extLst>
          </p:cNvPr>
          <p:cNvSpPr txBox="1"/>
          <p:nvPr/>
        </p:nvSpPr>
        <p:spPr>
          <a:xfrm>
            <a:off x="427037" y="4367537"/>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Provides validation tasks</a:t>
            </a:r>
          </a:p>
        </p:txBody>
      </p:sp>
      <p:sp>
        <p:nvSpPr>
          <p:cNvPr id="24" name="TextBox 1">
            <a:extLst>
              <a:ext uri="{FF2B5EF4-FFF2-40B4-BE49-F238E27FC236}">
                <a16:creationId xmlns:a16="http://schemas.microsoft.com/office/drawing/2014/main" id="{64A5959B-F99A-42AF-AFA5-6C59D7C49278}"/>
              </a:ext>
            </a:extLst>
          </p:cNvPr>
          <p:cNvSpPr txBox="1"/>
          <p:nvPr/>
        </p:nvSpPr>
        <p:spPr>
          <a:xfrm>
            <a:off x="427037" y="5093504"/>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Modular and can be linked</a:t>
            </a:r>
          </a:p>
        </p:txBody>
      </p:sp>
      <p:sp>
        <p:nvSpPr>
          <p:cNvPr id="25" name="TextBox 1">
            <a:extLst>
              <a:ext uri="{FF2B5EF4-FFF2-40B4-BE49-F238E27FC236}">
                <a16:creationId xmlns:a16="http://schemas.microsoft.com/office/drawing/2014/main" id="{07EA3284-7FC0-4F63-BBA7-A12453157CE3}"/>
              </a:ext>
            </a:extLst>
          </p:cNvPr>
          <p:cNvSpPr txBox="1"/>
          <p:nvPr/>
        </p:nvSpPr>
        <p:spPr>
          <a:xfrm>
            <a:off x="427037" y="5819472"/>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Simplifies orchestration</a:t>
            </a:r>
          </a:p>
        </p:txBody>
      </p:sp>
      <p:grpSp>
        <p:nvGrpSpPr>
          <p:cNvPr id="5" name="Group 4" descr="An ARM template is shown being deployed in Development, Production, and Quality Assurance">
            <a:extLst>
              <a:ext uri="{FF2B5EF4-FFF2-40B4-BE49-F238E27FC236}">
                <a16:creationId xmlns:a16="http://schemas.microsoft.com/office/drawing/2014/main" id="{17DBA4EE-1510-4FEB-9A72-0F49DC88BBAB}"/>
              </a:ext>
            </a:extLst>
          </p:cNvPr>
          <p:cNvGrpSpPr/>
          <p:nvPr/>
        </p:nvGrpSpPr>
        <p:grpSpPr>
          <a:xfrm>
            <a:off x="7915163" y="1778001"/>
            <a:ext cx="3743438" cy="4193282"/>
            <a:chOff x="409260" y="1193514"/>
            <a:chExt cx="2908098" cy="3772935"/>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193514"/>
              <a:ext cx="1790301" cy="739898"/>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latin typeface="+mj-lt"/>
                  <a:ea typeface="Verdana" panose="020B0604030504040204" pitchFamily="34" charset="0"/>
                  <a:cs typeface="Segoe UI" pitchFamily="34" charset="0"/>
                </a:rPr>
                <a:t>ARM</a:t>
              </a:r>
            </a:p>
            <a:p>
              <a:pPr algn="ctr" defTabSz="951028" fontAlgn="base">
                <a:spcBef>
                  <a:spcPct val="0"/>
                </a:spcBef>
                <a:spcAft>
                  <a:spcPct val="0"/>
                </a:spcAft>
              </a:pPr>
              <a:r>
                <a:rPr lang="en-US" b="1" dirty="0">
                  <a:solidFill>
                    <a:schemeClr val="tx1"/>
                  </a:solidFill>
                  <a:latin typeface="+mj-lt"/>
                  <a:ea typeface="Verdana" panose="020B0604030504040204" pitchFamily="34" charset="0"/>
                  <a:cs typeface="Segoe UI" pitchFamily="34" charset="0"/>
                </a:rPr>
                <a:t>Template</a:t>
              </a:r>
            </a:p>
          </p:txBody>
        </p:sp>
        <p:cxnSp>
          <p:nvCxnSpPr>
            <p:cNvPr id="12" name="Connector: Elbow 11" descr="Arrow pointing right">
              <a:extLst>
                <a:ext uri="{FF2B5EF4-FFF2-40B4-BE49-F238E27FC236}">
                  <a16:creationId xmlns:a16="http://schemas.microsoft.com/office/drawing/2014/main" id="{F1E99D06-8763-496C-887D-A73563BD1E76}"/>
                </a:ext>
              </a:extLst>
            </p:cNvPr>
            <p:cNvCxnSpPr>
              <a:cxnSpLocks/>
              <a:stCxn id="7" idx="2"/>
              <a:endCxn id="8" idx="1"/>
            </p:cNvCxnSpPr>
            <p:nvPr/>
          </p:nvCxnSpPr>
          <p:spPr>
            <a:xfrm rot="16200000" flipH="1">
              <a:off x="1083495" y="2154326"/>
              <a:ext cx="6644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Development</a:t>
              </a:r>
            </a:p>
          </p:txBody>
        </p:sp>
        <p:cxnSp>
          <p:nvCxnSpPr>
            <p:cNvPr id="13" name="Connector: Elbow 12" descr="Arrow pointing right">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0" y="2666151"/>
              <a:ext cx="168812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Production</a:t>
              </a:r>
            </a:p>
          </p:txBody>
        </p:sp>
        <p:cxnSp>
          <p:nvCxnSpPr>
            <p:cNvPr id="14" name="Connector: Elbow 13" descr="Arrow pointing right">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5" y="3177976"/>
              <a:ext cx="27117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Quality</a:t>
              </a:r>
            </a:p>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Assurance</a:t>
              </a:r>
            </a:p>
          </p:txBody>
        </p:sp>
      </p:grpSp>
      <p:sp>
        <p:nvSpPr>
          <p:cNvPr id="16" name="Rectangle 15">
            <a:extLst>
              <a:ext uri="{FF2B5EF4-FFF2-40B4-BE49-F238E27FC236}">
                <a16:creationId xmlns:a16="http://schemas.microsoft.com/office/drawing/2014/main" id="{BEFFE8D7-B4DC-4E44-9C71-8540EAE016EB}"/>
              </a:ext>
              <a:ext uri="{C183D7F6-B498-43B3-948B-1728B52AA6E4}">
                <adec:decorative xmlns:adec="http://schemas.microsoft.com/office/drawing/2017/decorative" val="1"/>
              </a:ext>
            </a:extLst>
          </p:cNvPr>
          <p:cNvSpPr/>
          <p:nvPr/>
        </p:nvSpPr>
        <p:spPr bwMode="auto">
          <a:xfrm>
            <a:off x="7597714" y="1463669"/>
            <a:ext cx="4411724"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hlinkClick r:id="rId3"/>
              </a:rPr>
              <a:t>Explore the JSON Template Schema</a:t>
            </a:r>
            <a:endParaRPr lang="en-US" dirty="0"/>
          </a:p>
        </p:txBody>
      </p:sp>
      <p:sp>
        <p:nvSpPr>
          <p:cNvPr id="8" name="TextBox 1">
            <a:extLst>
              <a:ext uri="{FF2B5EF4-FFF2-40B4-BE49-F238E27FC236}">
                <a16:creationId xmlns:a16="http://schemas.microsoft.com/office/drawing/2014/main" id="{A39056A0-0557-4299-8691-1E731DE70B94}"/>
              </a:ext>
            </a:extLst>
          </p:cNvPr>
          <p:cNvSpPr txBox="1"/>
          <p:nvPr/>
        </p:nvSpPr>
        <p:spPr>
          <a:xfrm>
            <a:off x="427038" y="1463668"/>
            <a:ext cx="5629588" cy="105102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Defines all the Resource manager resources in a deployment</a:t>
            </a:r>
          </a:p>
        </p:txBody>
      </p:sp>
      <p:sp>
        <p:nvSpPr>
          <p:cNvPr id="9" name="TextBox 1">
            <a:extLst>
              <a:ext uri="{FF2B5EF4-FFF2-40B4-BE49-F238E27FC236}">
                <a16:creationId xmlns:a16="http://schemas.microsoft.com/office/drawing/2014/main" id="{9B0DA49B-2AB8-482F-A738-5B393399D383}"/>
              </a:ext>
            </a:extLst>
          </p:cNvPr>
          <p:cNvSpPr txBox="1"/>
          <p:nvPr/>
        </p:nvSpPr>
        <p:spPr>
          <a:xfrm>
            <a:off x="427038" y="2673860"/>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Written in JSON</a:t>
            </a:r>
          </a:p>
        </p:txBody>
      </p:sp>
      <p:sp>
        <p:nvSpPr>
          <p:cNvPr id="10" name="TextBox 1">
            <a:extLst>
              <a:ext uri="{FF2B5EF4-FFF2-40B4-BE49-F238E27FC236}">
                <a16:creationId xmlns:a16="http://schemas.microsoft.com/office/drawing/2014/main" id="{2ABCDACA-4AAB-4893-B8DD-D7C22C0C62BD}"/>
              </a:ext>
            </a:extLst>
          </p:cNvPr>
          <p:cNvSpPr txBox="1"/>
          <p:nvPr/>
        </p:nvSpPr>
        <p:spPr>
          <a:xfrm>
            <a:off x="427038" y="3563511"/>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A collection of key-value pairs</a:t>
            </a:r>
          </a:p>
        </p:txBody>
      </p:sp>
      <p:sp>
        <p:nvSpPr>
          <p:cNvPr id="11" name="TextBox 1">
            <a:extLst>
              <a:ext uri="{FF2B5EF4-FFF2-40B4-BE49-F238E27FC236}">
                <a16:creationId xmlns:a16="http://schemas.microsoft.com/office/drawing/2014/main" id="{A4CC9C80-4DD8-4007-BBBB-373F7D706594}"/>
              </a:ext>
            </a:extLst>
          </p:cNvPr>
          <p:cNvSpPr txBox="1"/>
          <p:nvPr/>
        </p:nvSpPr>
        <p:spPr>
          <a:xfrm>
            <a:off x="427038" y="4453162"/>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Each key is a string</a:t>
            </a:r>
          </a:p>
        </p:txBody>
      </p:sp>
      <p:sp>
        <p:nvSpPr>
          <p:cNvPr id="12" name="TextBox 1">
            <a:extLst>
              <a:ext uri="{FF2B5EF4-FFF2-40B4-BE49-F238E27FC236}">
                <a16:creationId xmlns:a16="http://schemas.microsoft.com/office/drawing/2014/main" id="{5340D256-A76C-4D77-8B8B-48665DD927D2}"/>
              </a:ext>
            </a:extLst>
          </p:cNvPr>
          <p:cNvSpPr txBox="1"/>
          <p:nvPr/>
        </p:nvSpPr>
        <p:spPr>
          <a:xfrm>
            <a:off x="427038" y="5342813"/>
            <a:ext cx="5629588" cy="101893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Each value can be a string, number, Boolean expression, list of values, object </a:t>
            </a:r>
          </a:p>
        </p:txBody>
      </p:sp>
      <p:sp>
        <p:nvSpPr>
          <p:cNvPr id="6" name="Rectangle 5">
            <a:extLst>
              <a:ext uri="{FF2B5EF4-FFF2-40B4-BE49-F238E27FC236}">
                <a16:creationId xmlns:a16="http://schemas.microsoft.com/office/drawing/2014/main" id="{9D75F2C2-A09A-4F9F-A94A-7AECE11B9638}"/>
              </a:ext>
              <a:ext uri="{C183D7F6-B498-43B3-948B-1728B52AA6E4}">
                <adec:decorative xmlns:adec="http://schemas.microsoft.com/office/drawing/2017/decorative" val="0"/>
              </a:ext>
            </a:extLst>
          </p:cNvPr>
          <p:cNvSpPr/>
          <p:nvPr/>
        </p:nvSpPr>
        <p:spPr bwMode="auto">
          <a:xfrm>
            <a:off x="6218237" y="1463669"/>
            <a:ext cx="5791201" cy="4898077"/>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274320" rIns="18288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nSpc>
                <a:spcPct val="120000"/>
              </a:lnSpc>
            </a:pPr>
            <a:r>
              <a:rPr lang="en-US" sz="2000" dirty="0">
                <a:solidFill>
                  <a:schemeClr val="tx1"/>
                </a:solidFill>
                <a:latin typeface="Consolas" panose="020B0609020204030204" pitchFamily="49" charset="0"/>
              </a:rPr>
              <a:t>{</a:t>
            </a:r>
          </a:p>
          <a:p>
            <a:pPr>
              <a:lnSpc>
                <a:spcPct val="120000"/>
              </a:lnSpc>
            </a:pPr>
            <a:r>
              <a:rPr lang="en-US" sz="2000" dirty="0">
                <a:solidFill>
                  <a:schemeClr val="tx1"/>
                </a:solidFill>
                <a:latin typeface="Consolas" panose="020B0609020204030204" pitchFamily="49" charset="0"/>
              </a:rPr>
              <a:t>    "$schema": 	"http://schema.management.</a:t>
            </a:r>
          </a:p>
          <a:p>
            <a:pPr>
              <a:lnSpc>
                <a:spcPct val="120000"/>
              </a:lnSpc>
            </a:pPr>
            <a:r>
              <a:rPr lang="en-US" sz="2000" dirty="0">
                <a:solidFill>
                  <a:schemeClr val="tx1"/>
                </a:solidFill>
                <a:latin typeface="Consolas" panose="020B0609020204030204" pitchFamily="49" charset="0"/>
              </a:rPr>
              <a:t>	azure.com/schemas/2019-04-	01/deploymentTemplate.json#",</a:t>
            </a:r>
          </a:p>
          <a:p>
            <a:pPr>
              <a:lnSpc>
                <a:spcPct val="120000"/>
              </a:lnSpc>
            </a:pPr>
            <a:r>
              <a:rPr lang="en-US" sz="2000" dirty="0">
                <a:solidFill>
                  <a:schemeClr val="tx1"/>
                </a:solidFill>
                <a:latin typeface="Consolas" panose="020B0609020204030204" pitchFamily="49" charset="0"/>
              </a:rPr>
              <a:t>    "contentVersion": "",</a:t>
            </a:r>
          </a:p>
          <a:p>
            <a:pPr>
              <a:lnSpc>
                <a:spcPct val="120000"/>
              </a:lnSpc>
            </a:pPr>
            <a:r>
              <a:rPr lang="en-US" sz="2000" dirty="0">
                <a:solidFill>
                  <a:schemeClr val="tx1"/>
                </a:solidFill>
                <a:latin typeface="Consolas" panose="020B0609020204030204" pitchFamily="49" charset="0"/>
              </a:rPr>
              <a:t>    "parameters": {},</a:t>
            </a:r>
          </a:p>
          <a:p>
            <a:pPr>
              <a:lnSpc>
                <a:spcPct val="120000"/>
              </a:lnSpc>
            </a:pPr>
            <a:r>
              <a:rPr lang="en-US" sz="2000" dirty="0">
                <a:solidFill>
                  <a:schemeClr val="tx1"/>
                </a:solidFill>
                <a:latin typeface="Consolas" panose="020B0609020204030204" pitchFamily="49" charset="0"/>
              </a:rPr>
              <a:t>    "variables": {},</a:t>
            </a:r>
          </a:p>
          <a:p>
            <a:pPr>
              <a:lnSpc>
                <a:spcPct val="120000"/>
              </a:lnSpc>
            </a:pPr>
            <a:r>
              <a:rPr lang="en-US" sz="2000" dirty="0">
                <a:solidFill>
                  <a:schemeClr val="tx1"/>
                </a:solidFill>
                <a:latin typeface="Consolas" panose="020B0609020204030204" pitchFamily="49" charset="0"/>
              </a:rPr>
              <a:t>    "functions": [],</a:t>
            </a:r>
          </a:p>
          <a:p>
            <a:pPr>
              <a:lnSpc>
                <a:spcPct val="120000"/>
              </a:lnSpc>
            </a:pPr>
            <a:r>
              <a:rPr lang="en-US" sz="2000" dirty="0">
                <a:solidFill>
                  <a:schemeClr val="tx1"/>
                </a:solidFill>
                <a:latin typeface="Consolas" panose="020B0609020204030204" pitchFamily="49" charset="0"/>
              </a:rPr>
              <a:t>    "resources": [],</a:t>
            </a:r>
          </a:p>
          <a:p>
            <a:pPr>
              <a:lnSpc>
                <a:spcPct val="120000"/>
              </a:lnSpc>
            </a:pPr>
            <a:r>
              <a:rPr lang="en-US" sz="2000" dirty="0">
                <a:solidFill>
                  <a:schemeClr val="tx1"/>
                </a:solidFill>
                <a:latin typeface="Consolas" panose="020B0609020204030204" pitchFamily="49" charset="0"/>
              </a:rPr>
              <a:t>    "outputs": {}</a:t>
            </a:r>
          </a:p>
          <a:p>
            <a:pPr>
              <a:lnSpc>
                <a:spcPct val="120000"/>
              </a:lnSpc>
            </a:pPr>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45397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Explore the JSON Template Parameters</a:t>
            </a:r>
          </a:p>
        </p:txBody>
      </p:sp>
      <p:sp>
        <p:nvSpPr>
          <p:cNvPr id="9" name="TextBox 1">
            <a:extLst>
              <a:ext uri="{FF2B5EF4-FFF2-40B4-BE49-F238E27FC236}">
                <a16:creationId xmlns:a16="http://schemas.microsoft.com/office/drawing/2014/main" id="{25BF0B9B-B097-4E8A-8C46-7E428ACAD8C2}"/>
              </a:ext>
            </a:extLst>
          </p:cNvPr>
          <p:cNvSpPr txBox="1"/>
          <p:nvPr/>
        </p:nvSpPr>
        <p:spPr>
          <a:xfrm>
            <a:off x="427038" y="1463668"/>
            <a:ext cx="3636962" cy="168593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Specify which values are configurable when the template runs</a:t>
            </a:r>
          </a:p>
        </p:txBody>
      </p:sp>
      <p:sp>
        <p:nvSpPr>
          <p:cNvPr id="10" name="TextBox 1">
            <a:extLst>
              <a:ext uri="{FF2B5EF4-FFF2-40B4-BE49-F238E27FC236}">
                <a16:creationId xmlns:a16="http://schemas.microsoft.com/office/drawing/2014/main" id="{01D12586-576E-4A0C-A35C-E0FE6A712C4B}"/>
              </a:ext>
            </a:extLst>
          </p:cNvPr>
          <p:cNvSpPr txBox="1"/>
          <p:nvPr/>
        </p:nvSpPr>
        <p:spPr>
          <a:xfrm>
            <a:off x="427038" y="3302000"/>
            <a:ext cx="3636962" cy="307105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This example has two parameters: one for a VM’s username (adminUsername), and one for its password (adminPassword)</a:t>
            </a:r>
          </a:p>
        </p:txBody>
      </p:sp>
      <p:sp>
        <p:nvSpPr>
          <p:cNvPr id="6" name="Rectangle 5">
            <a:extLst>
              <a:ext uri="{FF2B5EF4-FFF2-40B4-BE49-F238E27FC236}">
                <a16:creationId xmlns:a16="http://schemas.microsoft.com/office/drawing/2014/main" id="{5DCECF3E-9A0A-4CE7-A06B-453DABFA6DBF}"/>
              </a:ext>
              <a:ext uri="{C183D7F6-B498-43B3-948B-1728B52AA6E4}">
                <adec:decorative xmlns:adec="http://schemas.microsoft.com/office/drawing/2017/decorative" val="0"/>
              </a:ext>
            </a:extLst>
          </p:cNvPr>
          <p:cNvSpPr/>
          <p:nvPr/>
        </p:nvSpPr>
        <p:spPr bwMode="auto">
          <a:xfrm>
            <a:off x="4219448" y="1463669"/>
            <a:ext cx="7789990" cy="4930168"/>
          </a:xfrm>
          <a:prstGeom prst="rect">
            <a:avLst/>
          </a:prstGeom>
          <a:solidFill>
            <a:schemeClr val="bg1"/>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0" tIns="320040" rIns="36576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r>
              <a:rPr lang="en-US" sz="2000" dirty="0">
                <a:solidFill>
                  <a:schemeClr val="tx1"/>
                </a:solidFill>
                <a:latin typeface="Consolas" panose="020B0609020204030204" pitchFamily="49" charset="0"/>
              </a:rPr>
              <a:t>"parameters": {</a:t>
            </a:r>
          </a:p>
          <a:p>
            <a:r>
              <a:rPr lang="en-US" sz="2000" dirty="0">
                <a:solidFill>
                  <a:schemeClr val="tx1"/>
                </a:solidFill>
                <a:latin typeface="Consolas" panose="020B0609020204030204" pitchFamily="49" charset="0"/>
              </a:rPr>
              <a:t>  "adminUsername": {</a:t>
            </a:r>
          </a:p>
          <a:p>
            <a:r>
              <a:rPr lang="en-US" sz="2000" dirty="0">
                <a:solidFill>
                  <a:schemeClr val="tx1"/>
                </a:solidFill>
                <a:latin typeface="Consolas" panose="020B0609020204030204" pitchFamily="49" charset="0"/>
              </a:rPr>
              <a:t>    "type": "string",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"Username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"adminPassword": {</a:t>
            </a:r>
          </a:p>
          <a:p>
            <a:r>
              <a:rPr lang="en-US" sz="2000" dirty="0">
                <a:solidFill>
                  <a:schemeClr val="tx1"/>
                </a:solidFill>
                <a:latin typeface="Consolas" panose="020B0609020204030204" pitchFamily="49" charset="0"/>
              </a:rPr>
              <a:t>    "type": "securestring",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"Password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27D9-ADA5-45D4-9B4E-AC5D4CBF6D23}"/>
              </a:ext>
            </a:extLst>
          </p:cNvPr>
          <p:cNvSpPr>
            <a:spLocks noGrp="1"/>
          </p:cNvSpPr>
          <p:nvPr>
            <p:ph type="title"/>
          </p:nvPr>
        </p:nvSpPr>
        <p:spPr/>
        <p:txBody>
          <a:bodyPr/>
          <a:lstStyle/>
          <a:p>
            <a:r>
              <a:rPr lang="en-US" dirty="0"/>
              <a:t>Consider Azure Bicep Files</a:t>
            </a:r>
          </a:p>
        </p:txBody>
      </p:sp>
      <p:sp>
        <p:nvSpPr>
          <p:cNvPr id="8" name="TextBox 1">
            <a:extLst>
              <a:ext uri="{FF2B5EF4-FFF2-40B4-BE49-F238E27FC236}">
                <a16:creationId xmlns:a16="http://schemas.microsoft.com/office/drawing/2014/main" id="{79AE20E1-FABF-465B-81BF-7B00414BD73C}"/>
              </a:ext>
            </a:extLst>
          </p:cNvPr>
          <p:cNvSpPr txBox="1"/>
          <p:nvPr/>
        </p:nvSpPr>
        <p:spPr>
          <a:xfrm>
            <a:off x="651430" y="1371205"/>
            <a:ext cx="4408394"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Simpler syntax for writing templates</a:t>
            </a:r>
          </a:p>
        </p:txBody>
      </p:sp>
      <p:sp>
        <p:nvSpPr>
          <p:cNvPr id="12" name="TextBox 1">
            <a:extLst>
              <a:ext uri="{FF2B5EF4-FFF2-40B4-BE49-F238E27FC236}">
                <a16:creationId xmlns:a16="http://schemas.microsoft.com/office/drawing/2014/main" id="{6BBD11AC-032F-4F0F-92F1-37365DF661A1}"/>
              </a:ext>
            </a:extLst>
          </p:cNvPr>
          <p:cNvSpPr txBox="1"/>
          <p:nvPr/>
        </p:nvSpPr>
        <p:spPr>
          <a:xfrm>
            <a:off x="658458" y="2521510"/>
            <a:ext cx="4408394"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Smaller module files you can reference from a main template</a:t>
            </a:r>
          </a:p>
        </p:txBody>
      </p:sp>
      <p:sp>
        <p:nvSpPr>
          <p:cNvPr id="14" name="TextBox 1">
            <a:extLst>
              <a:ext uri="{FF2B5EF4-FFF2-40B4-BE49-F238E27FC236}">
                <a16:creationId xmlns:a16="http://schemas.microsoft.com/office/drawing/2014/main" id="{188C105B-15B0-43E4-8FF9-6904BFAEE707}"/>
              </a:ext>
            </a:extLst>
          </p:cNvPr>
          <p:cNvSpPr txBox="1"/>
          <p:nvPr/>
        </p:nvSpPr>
        <p:spPr>
          <a:xfrm>
            <a:off x="658458" y="3794194"/>
            <a:ext cx="4408394"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solidFill>
                  <a:srgbClr val="171717"/>
                </a:solidFill>
                <a:effectLst/>
                <a:ea typeface="Times New Roman" panose="02020603050405020304" pitchFamily="18" charset="0"/>
              </a:rPr>
              <a:t>Automatically detect dependencies between your resources</a:t>
            </a:r>
            <a:endParaRPr lang="en-US" sz="2000" dirty="0"/>
          </a:p>
        </p:txBody>
      </p:sp>
      <p:sp>
        <p:nvSpPr>
          <p:cNvPr id="16" name="TextBox 1">
            <a:extLst>
              <a:ext uri="{FF2B5EF4-FFF2-40B4-BE49-F238E27FC236}">
                <a16:creationId xmlns:a16="http://schemas.microsoft.com/office/drawing/2014/main" id="{4275A496-4B35-4C70-A831-B77729011210}"/>
              </a:ext>
            </a:extLst>
          </p:cNvPr>
          <p:cNvSpPr txBox="1"/>
          <p:nvPr/>
        </p:nvSpPr>
        <p:spPr>
          <a:xfrm>
            <a:off x="665486" y="4944499"/>
            <a:ext cx="4408394"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Visual Studio Code extension with validation and IntelliSense </a:t>
            </a:r>
          </a:p>
        </p:txBody>
      </p:sp>
      <p:sp>
        <p:nvSpPr>
          <p:cNvPr id="6" name="Rectangle 5">
            <a:extLst>
              <a:ext uri="{FF2B5EF4-FFF2-40B4-BE49-F238E27FC236}">
                <a16:creationId xmlns:a16="http://schemas.microsoft.com/office/drawing/2014/main" id="{F6A54A8A-1BE0-4B1F-8ECD-23BAFDCB3E61}"/>
              </a:ext>
              <a:ext uri="{C183D7F6-B498-43B3-948B-1728B52AA6E4}">
                <adec:decorative xmlns:adec="http://schemas.microsoft.com/office/drawing/2017/decorative" val="1"/>
              </a:ext>
            </a:extLst>
          </p:cNvPr>
          <p:cNvSpPr/>
          <p:nvPr/>
        </p:nvSpPr>
        <p:spPr bwMode="auto">
          <a:xfrm>
            <a:off x="5228217" y="1371205"/>
            <a:ext cx="6781222" cy="456211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C2DB4E81-EF1B-89B4-4D2B-37380DB12F0E}"/>
              </a:ext>
            </a:extLst>
          </p:cNvPr>
          <p:cNvSpPr txBox="1"/>
          <p:nvPr/>
        </p:nvSpPr>
        <p:spPr>
          <a:xfrm>
            <a:off x="5345054" y="1496061"/>
            <a:ext cx="15972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Bicep file</a:t>
            </a:r>
          </a:p>
        </p:txBody>
      </p:sp>
      <p:sp>
        <p:nvSpPr>
          <p:cNvPr id="5" name="TextBox 4">
            <a:extLst>
              <a:ext uri="{FF2B5EF4-FFF2-40B4-BE49-F238E27FC236}">
                <a16:creationId xmlns:a16="http://schemas.microsoft.com/office/drawing/2014/main" id="{07492AA9-6C2B-CD6A-0D06-2357B163CD6F}"/>
              </a:ext>
            </a:extLst>
          </p:cNvPr>
          <p:cNvSpPr txBox="1"/>
          <p:nvPr/>
        </p:nvSpPr>
        <p:spPr>
          <a:xfrm>
            <a:off x="5513447" y="2024479"/>
            <a:ext cx="3652067" cy="3046988"/>
          </a:xfrm>
          <a:prstGeom prst="rect">
            <a:avLst/>
          </a:prstGeom>
          <a:noFill/>
          <a:ln>
            <a:solidFill>
              <a:schemeClr val="tx1"/>
            </a:solidFill>
          </a:ln>
        </p:spPr>
        <p:txBody>
          <a:bodyPr wrap="square">
            <a:spAutoFit/>
          </a:bodyPr>
          <a:lstStyle/>
          <a:p>
            <a:r>
              <a:rPr lang="en-US" sz="1600" dirty="0"/>
              <a:t>resource </a:t>
            </a:r>
            <a:r>
              <a:rPr lang="en-US" sz="1600" dirty="0" err="1"/>
              <a:t>storageAccount</a:t>
            </a:r>
            <a:r>
              <a:rPr lang="en-US" sz="1600" dirty="0"/>
              <a:t> '</a:t>
            </a:r>
            <a:r>
              <a:rPr lang="en-US" sz="1600" dirty="0" err="1"/>
              <a:t>Microsoft.Storage</a:t>
            </a:r>
            <a:r>
              <a:rPr lang="en-US" sz="1600" dirty="0"/>
              <a:t>/storageAccounts@2021-01-01' = {</a:t>
            </a:r>
          </a:p>
          <a:p>
            <a:r>
              <a:rPr lang="en-US" sz="1600" dirty="0"/>
              <a:t>  </a:t>
            </a:r>
            <a:r>
              <a:rPr lang="en-US" sz="1600" b="1" dirty="0"/>
              <a:t>name</a:t>
            </a:r>
            <a:r>
              <a:rPr lang="en-US" sz="1600" dirty="0"/>
              <a:t>: </a:t>
            </a:r>
            <a:r>
              <a:rPr lang="en-US" sz="1600" dirty="0" err="1"/>
              <a:t>storageAccountName</a:t>
            </a:r>
            <a:endParaRPr lang="en-US" sz="1600" dirty="0"/>
          </a:p>
          <a:p>
            <a:r>
              <a:rPr lang="en-US" sz="1600" dirty="0"/>
              <a:t>  </a:t>
            </a:r>
            <a:r>
              <a:rPr lang="en-US" sz="1600" b="1" dirty="0"/>
              <a:t>location</a:t>
            </a:r>
            <a:r>
              <a:rPr lang="en-US" sz="1600" dirty="0"/>
              <a:t>: location</a:t>
            </a:r>
          </a:p>
          <a:p>
            <a:r>
              <a:rPr lang="en-US" sz="1600" dirty="0"/>
              <a:t>  </a:t>
            </a:r>
            <a:r>
              <a:rPr lang="en-US" sz="1600" b="1" dirty="0"/>
              <a:t>tags</a:t>
            </a:r>
            <a:r>
              <a:rPr lang="en-US" sz="1600" dirty="0"/>
              <a:t>: {</a:t>
            </a:r>
          </a:p>
          <a:p>
            <a:r>
              <a:rPr lang="en-US" sz="1600" dirty="0"/>
              <a:t>    </a:t>
            </a:r>
            <a:r>
              <a:rPr lang="en-US" sz="1600" dirty="0" err="1"/>
              <a:t>displayName</a:t>
            </a:r>
            <a:r>
              <a:rPr lang="en-US" sz="1600" dirty="0"/>
              <a:t>: </a:t>
            </a:r>
            <a:r>
              <a:rPr lang="en-US" sz="1600" dirty="0" err="1"/>
              <a:t>storageAccountName</a:t>
            </a:r>
            <a:endParaRPr lang="en-US" sz="1600" dirty="0"/>
          </a:p>
          <a:p>
            <a:r>
              <a:rPr lang="en-US" sz="1600" dirty="0"/>
              <a:t>  }</a:t>
            </a:r>
          </a:p>
          <a:p>
            <a:r>
              <a:rPr lang="en-US" sz="1600" dirty="0"/>
              <a:t>  </a:t>
            </a:r>
            <a:r>
              <a:rPr lang="en-US" sz="1600" b="1" dirty="0"/>
              <a:t>kind</a:t>
            </a:r>
            <a:r>
              <a:rPr lang="en-US" sz="1600" dirty="0"/>
              <a:t>: 'StorageV2'</a:t>
            </a:r>
          </a:p>
          <a:p>
            <a:r>
              <a:rPr lang="en-US" sz="1600" dirty="0"/>
              <a:t>  </a:t>
            </a:r>
            <a:r>
              <a:rPr lang="en-US" sz="1600" b="1" dirty="0" err="1"/>
              <a:t>sku</a:t>
            </a:r>
            <a:r>
              <a:rPr lang="en-US" sz="1600" dirty="0"/>
              <a:t>: {</a:t>
            </a:r>
          </a:p>
          <a:p>
            <a:r>
              <a:rPr lang="en-US" sz="1600" dirty="0"/>
              <a:t>    name: '</a:t>
            </a:r>
            <a:r>
              <a:rPr lang="en-US" sz="1600" dirty="0" err="1"/>
              <a:t>Standard_LRS</a:t>
            </a:r>
            <a:r>
              <a:rPr lang="en-US" sz="1600" dirty="0"/>
              <a:t>'</a:t>
            </a:r>
          </a:p>
          <a:p>
            <a:r>
              <a:rPr lang="en-US" sz="1600" dirty="0"/>
              <a:t>  } }</a:t>
            </a:r>
          </a:p>
        </p:txBody>
      </p:sp>
      <p:sp>
        <p:nvSpPr>
          <p:cNvPr id="7" name="Rectangle 6">
            <a:extLst>
              <a:ext uri="{FF2B5EF4-FFF2-40B4-BE49-F238E27FC236}">
                <a16:creationId xmlns:a16="http://schemas.microsoft.com/office/drawing/2014/main" id="{E9F88B41-E33E-4F2C-1895-7B1C8F43A1D9}"/>
              </a:ext>
              <a:ext uri="{C183D7F6-B498-43B3-948B-1728B52AA6E4}">
                <adec:decorative xmlns:adec="http://schemas.microsoft.com/office/drawing/2017/decorative" val="1"/>
              </a:ext>
            </a:extLst>
          </p:cNvPr>
          <p:cNvSpPr/>
          <p:nvPr/>
        </p:nvSpPr>
        <p:spPr bwMode="auto">
          <a:xfrm>
            <a:off x="9886277" y="2689093"/>
            <a:ext cx="1678193" cy="17277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6A8AB2D0-ADE2-BB48-F2E6-30F820CA680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6518" y="2929084"/>
            <a:ext cx="1197829" cy="1197829"/>
          </a:xfrm>
          <a:prstGeom prst="rect">
            <a:avLst/>
          </a:prstGeom>
        </p:spPr>
      </p:pic>
      <p:cxnSp>
        <p:nvCxnSpPr>
          <p:cNvPr id="17" name="Straight Arrow Connector 16">
            <a:extLst>
              <a:ext uri="{FF2B5EF4-FFF2-40B4-BE49-F238E27FC236}">
                <a16:creationId xmlns:a16="http://schemas.microsoft.com/office/drawing/2014/main" id="{F12B3B32-DA37-F917-9E4C-5B2EBAEA8133}"/>
              </a:ext>
              <a:ext uri="{C183D7F6-B498-43B3-948B-1728B52AA6E4}">
                <adec:decorative xmlns:adec="http://schemas.microsoft.com/office/drawing/2017/decorative" val="1"/>
              </a:ext>
            </a:extLst>
          </p:cNvPr>
          <p:cNvCxnSpPr>
            <a:stCxn id="5" idx="3"/>
            <a:endCxn id="7" idx="1"/>
          </p:cNvCxnSpPr>
          <p:nvPr/>
        </p:nvCxnSpPr>
        <p:spPr>
          <a:xfrm>
            <a:off x="9165514" y="3547973"/>
            <a:ext cx="720763" cy="50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987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4" name="TextBox 3">
            <a:extLst>
              <a:ext uri="{FF2B5EF4-FFF2-40B4-BE49-F238E27FC236}">
                <a16:creationId xmlns:a16="http://schemas.microsoft.com/office/drawing/2014/main" id="{739FF25C-D71E-4497-8E3E-AC14BE1C0171}"/>
              </a:ext>
            </a:extLst>
          </p:cNvPr>
          <p:cNvSpPr txBox="1"/>
          <p:nvPr/>
        </p:nvSpPr>
        <p:spPr>
          <a:xfrm>
            <a:off x="362397" y="2007243"/>
            <a:ext cx="4738285" cy="1114151"/>
          </a:xfrm>
          <a:prstGeom prst="rect">
            <a:avLst/>
          </a:prstGeom>
          <a:noFill/>
        </p:spPr>
        <p:txBody>
          <a:bodyPr wrap="none" lIns="182880" tIns="146304" rIns="182880" bIns="146304" rtlCol="0">
            <a:spAutoFit/>
          </a:bodyPr>
          <a:lstStyle/>
          <a:p>
            <a:pPr marL="342900" indent="-342900">
              <a:lnSpc>
                <a:spcPct val="90000"/>
              </a:lnSpc>
              <a:spcAft>
                <a:spcPts val="1200"/>
              </a:spcAft>
              <a:buFont typeface="Wingdings" panose="05000000000000000000" pitchFamily="2" charset="2"/>
              <a:buChar char="ü"/>
            </a:pPr>
            <a:r>
              <a:rPr lang="en-US" sz="2400" dirty="0">
                <a:gradFill>
                  <a:gsLst>
                    <a:gs pos="2917">
                      <a:schemeClr val="tx1"/>
                    </a:gs>
                    <a:gs pos="30000">
                      <a:schemeClr val="tx1"/>
                    </a:gs>
                  </a:gsLst>
                  <a:lin ang="5400000" scaled="0"/>
                </a:gradFill>
              </a:rPr>
              <a:t>Explore the QuickStart gallery</a:t>
            </a:r>
          </a:p>
          <a:p>
            <a:pPr marL="342900" indent="-342900">
              <a:lnSpc>
                <a:spcPct val="90000"/>
              </a:lnSpc>
              <a:spcAft>
                <a:spcPts val="1200"/>
              </a:spcAft>
              <a:buFont typeface="Wingdings" panose="05000000000000000000" pitchFamily="2" charset="2"/>
              <a:buChar char="ü"/>
            </a:pPr>
            <a:r>
              <a:rPr lang="en-US" sz="2400" dirty="0">
                <a:gradFill>
                  <a:gsLst>
                    <a:gs pos="2917">
                      <a:schemeClr val="tx1"/>
                    </a:gs>
                    <a:gs pos="30000">
                      <a:schemeClr val="tx1"/>
                    </a:gs>
                  </a:gsLst>
                  <a:lin ang="5400000" scaled="0"/>
                </a:gradFill>
              </a:rPr>
              <a:t>Explore a template</a:t>
            </a:r>
          </a:p>
        </p:txBody>
      </p:sp>
      <p:sp>
        <p:nvSpPr>
          <p:cNvPr id="5" name="Rectangle 4">
            <a:extLst>
              <a:ext uri="{FF2B5EF4-FFF2-40B4-BE49-F238E27FC236}">
                <a16:creationId xmlns:a16="http://schemas.microsoft.com/office/drawing/2014/main" id="{ECB84F63-B4AB-497D-94F4-9A819EC8B619}"/>
              </a:ext>
              <a:ext uri="{C183D7F6-B498-43B3-948B-1728B52AA6E4}">
                <adec:decorative xmlns:adec="http://schemas.microsoft.com/office/drawing/2017/decorative" val="1"/>
              </a:ext>
            </a:extLst>
          </p:cNvPr>
          <p:cNvSpPr/>
          <p:nvPr/>
        </p:nvSpPr>
        <p:spPr bwMode="auto">
          <a:xfrm>
            <a:off x="5373384" y="1304818"/>
            <a:ext cx="6624941" cy="481858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of the QuickStart Gallery. ">
            <a:extLst>
              <a:ext uri="{FF2B5EF4-FFF2-40B4-BE49-F238E27FC236}">
                <a16:creationId xmlns:a16="http://schemas.microsoft.com/office/drawing/2014/main" id="{F377FF16-7C0B-369D-E427-3BB14E2EAB4C}"/>
              </a:ext>
            </a:extLst>
          </p:cNvPr>
          <p:cNvPicPr>
            <a:picLocks noChangeAspect="1"/>
          </p:cNvPicPr>
          <p:nvPr/>
        </p:nvPicPr>
        <p:blipFill>
          <a:blip r:embed="rId3"/>
          <a:stretch>
            <a:fillRect/>
          </a:stretch>
        </p:blipFill>
        <p:spPr>
          <a:xfrm>
            <a:off x="5756563" y="1532053"/>
            <a:ext cx="5937303" cy="4506481"/>
          </a:xfrm>
          <a:prstGeom prst="rect">
            <a:avLst/>
          </a:prstGeom>
        </p:spPr>
      </p:pic>
    </p:spTree>
    <p:extLst>
      <p:ext uri="{BB962C8B-B14F-4D97-AF65-F5344CB8AC3E}">
        <p14:creationId xmlns:p14="http://schemas.microsoft.com/office/powerpoint/2010/main" val="35048113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 (optional)</a:t>
            </a:r>
          </a:p>
        </p:txBody>
      </p:sp>
      <p:pic>
        <p:nvPicPr>
          <p:cNvPr id="7" name="Picture 6" descr="Icon of 5 circles connected by a line">
            <a:extLst>
              <a:ext uri="{FF2B5EF4-FFF2-40B4-BE49-F238E27FC236}">
                <a16:creationId xmlns:a16="http://schemas.microsoft.com/office/drawing/2014/main" id="{F87AB56D-D932-4BA9-9E38-63F16931A13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1801" y="1521993"/>
            <a:ext cx="1056132" cy="1054608"/>
          </a:xfrm>
          <a:prstGeom prst="rect">
            <a:avLst/>
          </a:prstGeom>
        </p:spPr>
      </p:pic>
      <p:sp>
        <p:nvSpPr>
          <p:cNvPr id="36" name="Rectangle 35">
            <a:extLst>
              <a:ext uri="{FF2B5EF4-FFF2-40B4-BE49-F238E27FC236}">
                <a16:creationId xmlns:a16="http://schemas.microsoft.com/office/drawing/2014/main" id="{136C632F-1DB8-4EAB-AB3D-A088953F9869}"/>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Connect to your subscription</a:t>
            </a:r>
          </a:p>
        </p:txBody>
      </p:sp>
      <p:cxnSp>
        <p:nvCxnSpPr>
          <p:cNvPr id="13" name="Straight Connector 12">
            <a:extLst>
              <a:ext uri="{FF2B5EF4-FFF2-40B4-BE49-F238E27FC236}">
                <a16:creationId xmlns:a16="http://schemas.microsoft.com/office/drawing/2014/main" id="{2E2A41FB-CB23-4BD3-9945-0213B6CA76FA}"/>
              </a:ext>
              <a:ext uri="{C183D7F6-B498-43B3-948B-1728B52AA6E4}">
                <adec:decorative xmlns:adec="http://schemas.microsoft.com/office/drawing/2017/decorative" val="1"/>
              </a:ext>
            </a:extLst>
          </p:cNvPr>
          <p:cNvCxnSpPr>
            <a:cxnSpLocks/>
          </p:cNvCxnSpPr>
          <p:nvPr/>
        </p:nvCxnSpPr>
        <p:spPr>
          <a:xfrm>
            <a:off x="1799617" y="2680876"/>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6303D34B-CF9D-412A-93DC-6E1E9251DA5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1801" y="2785659"/>
            <a:ext cx="1056132" cy="1056132"/>
          </a:xfrm>
          <a:prstGeom prst="rect">
            <a:avLst/>
          </a:prstGeom>
        </p:spPr>
      </p:pic>
      <p:sp>
        <p:nvSpPr>
          <p:cNvPr id="44" name="Rectangle 43">
            <a:extLst>
              <a:ext uri="{FF2B5EF4-FFF2-40B4-BE49-F238E27FC236}">
                <a16:creationId xmlns:a16="http://schemas.microsoft.com/office/drawing/2014/main" id="{5A785D11-F598-4903-93C5-231ED85CF121}"/>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resource group</a:t>
            </a:r>
          </a:p>
        </p:txBody>
      </p:sp>
      <p:pic>
        <p:nvPicPr>
          <p:cNvPr id="9" name="Picture 8" descr="Icon of arrow pointing upwards">
            <a:extLst>
              <a:ext uri="{FF2B5EF4-FFF2-40B4-BE49-F238E27FC236}">
                <a16:creationId xmlns:a16="http://schemas.microsoft.com/office/drawing/2014/main" id="{14747D07-0190-4312-B329-C4E6D76CC51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1801" y="4049325"/>
            <a:ext cx="1056132" cy="1056132"/>
          </a:xfrm>
          <a:prstGeom prst="rect">
            <a:avLst/>
          </a:prstGeom>
        </p:spPr>
      </p:pic>
      <p:cxnSp>
        <p:nvCxnSpPr>
          <p:cNvPr id="18" name="Straight Connector 17">
            <a:extLst>
              <a:ext uri="{FF2B5EF4-FFF2-40B4-BE49-F238E27FC236}">
                <a16:creationId xmlns:a16="http://schemas.microsoft.com/office/drawing/2014/main" id="{8F24EDD8-4FF2-4CD0-8763-057E286B8835}"/>
              </a:ext>
              <a:ext uri="{C183D7F6-B498-43B3-948B-1728B52AA6E4}">
                <adec:decorative xmlns:adec="http://schemas.microsoft.com/office/drawing/2017/decorative" val="1"/>
              </a:ext>
            </a:extLst>
          </p:cNvPr>
          <p:cNvCxnSpPr>
            <a:cxnSpLocks/>
          </p:cNvCxnSpPr>
          <p:nvPr/>
        </p:nvCxnSpPr>
        <p:spPr>
          <a:xfrm>
            <a:off x="1799617" y="3944542"/>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372AA575-2169-47CD-9F8F-69BD77B7AAC8}"/>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dirty="0">
                <a:solidFill>
                  <a:schemeClr val="tx1"/>
                </a:solidFill>
              </a:rPr>
              <a:t>Deploy the template into the resource group</a:t>
            </a:r>
          </a:p>
        </p:txBody>
      </p:sp>
      <p:pic>
        <p:nvPicPr>
          <p:cNvPr id="10" name="Picture 9" descr="Icon of a webpage layout template">
            <a:extLst>
              <a:ext uri="{FF2B5EF4-FFF2-40B4-BE49-F238E27FC236}">
                <a16:creationId xmlns:a16="http://schemas.microsoft.com/office/drawing/2014/main" id="{CC25ED89-1FFE-4DFD-8EEB-B0A76CC4EDF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1801" y="5312989"/>
            <a:ext cx="1056132" cy="1056132"/>
          </a:xfrm>
          <a:prstGeom prst="rect">
            <a:avLst/>
          </a:prstGeom>
        </p:spPr>
      </p:pic>
      <p:cxnSp>
        <p:nvCxnSpPr>
          <p:cNvPr id="19" name="Straight Connector 18">
            <a:extLst>
              <a:ext uri="{FF2B5EF4-FFF2-40B4-BE49-F238E27FC236}">
                <a16:creationId xmlns:a16="http://schemas.microsoft.com/office/drawing/2014/main" id="{BF58A6BA-10E8-4043-B8A3-49EFC0684B0B}"/>
              </a:ext>
              <a:ext uri="{C183D7F6-B498-43B3-948B-1728B52AA6E4}">
                <adec:decorative xmlns:adec="http://schemas.microsoft.com/office/drawing/2017/decorative" val="1"/>
              </a:ext>
            </a:extLst>
          </p:cNvPr>
          <p:cNvCxnSpPr>
            <a:cxnSpLocks/>
          </p:cNvCxnSpPr>
          <p:nvPr/>
        </p:nvCxnSpPr>
        <p:spPr>
          <a:xfrm>
            <a:off x="1799617" y="5208208"/>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C230958-9C95-4833-8A64-1480D89CC97F}"/>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a:t>
            </a:r>
          </a:p>
        </p:txBody>
      </p:sp>
      <p:sp>
        <p:nvSpPr>
          <p:cNvPr id="18" name="Rectangle 17">
            <a:extLst>
              <a:ext uri="{FF2B5EF4-FFF2-40B4-BE49-F238E27FC236}">
                <a16:creationId xmlns:a16="http://schemas.microsoft.com/office/drawing/2014/main" id="{1B76FA35-9DAE-4E8C-B7D4-DDB8E3FAB1CC}"/>
              </a:ext>
              <a:ext uri="{C183D7F6-B498-43B3-948B-1728B52AA6E4}">
                <adec:decorative xmlns:adec="http://schemas.microsoft.com/office/drawing/2017/decorative" val="1"/>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 uri="{C183D7F6-B498-43B3-948B-1728B52AA6E4}">
                <adec:decorative xmlns:adec="http://schemas.microsoft.com/office/drawing/2017/decorative" val="1"/>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1CE05C-4091-493A-B8A0-4B14EC5EC842}"/>
              </a:ext>
              <a:ext uri="{C183D7F6-B498-43B3-948B-1728B52AA6E4}">
                <adec:decorative xmlns:adec="http://schemas.microsoft.com/office/drawing/2017/decorative" val="1"/>
              </a:ext>
            </a:extLst>
          </p:cNvPr>
          <p:cNvCxnSpPr>
            <a:cxnSpLocks/>
          </p:cNvCxnSpPr>
          <p:nvPr/>
        </p:nvCxnSpPr>
        <p:spPr>
          <a:xfrm>
            <a:off x="4877294" y="367040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4B5EDE0-FAD7-455E-86D0-EBCCE9AC7677}"/>
              </a:ext>
            </a:extLst>
          </p:cNvPr>
          <p:cNvSpPr/>
          <p:nvPr/>
        </p:nvSpPr>
        <p:spPr>
          <a:xfrm>
            <a:off x="4877294" y="232672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3"/>
              </a:rPr>
              <a:t>Create Azure resources using Azure Resource Manager templates</a:t>
            </a:r>
            <a:endParaRPr lang="en-US" dirty="0">
              <a:solidFill>
                <a:schemeClr val="tx1"/>
              </a:solidFill>
            </a:endParaRP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
        <p:nvSpPr>
          <p:cNvPr id="4" name="Rectangle 3">
            <a:extLst>
              <a:ext uri="{FF2B5EF4-FFF2-40B4-BE49-F238E27FC236}">
                <a16:creationId xmlns:a16="http://schemas.microsoft.com/office/drawing/2014/main" id="{ED578A82-C822-4991-B52A-8A20F374F4C9}"/>
              </a:ext>
            </a:extLst>
          </p:cNvPr>
          <p:cNvSpPr/>
          <p:nvPr/>
        </p:nvSpPr>
        <p:spPr>
          <a:xfrm>
            <a:off x="4876800" y="2995801"/>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r>
              <a:rPr lang="en-US" dirty="0">
                <a:hlinkClick r:id="rId5"/>
              </a:rPr>
              <a:t>Deploy Azure infrastructure by using JSON ARM templates (Sandbox)</a:t>
            </a:r>
            <a:endParaRPr lang="en-US" dirty="0">
              <a:solidFill>
                <a:schemeClr val="tx1"/>
              </a:solidFill>
            </a:endParaRPr>
          </a:p>
        </p:txBody>
      </p:sp>
      <p:sp>
        <p:nvSpPr>
          <p:cNvPr id="7" name="TextBox 6">
            <a:extLst>
              <a:ext uri="{FF2B5EF4-FFF2-40B4-BE49-F238E27FC236}">
                <a16:creationId xmlns:a16="http://schemas.microsoft.com/office/drawing/2014/main" id="{4D5ABAE1-2FD9-CE28-F31E-D2461860283F}"/>
              </a:ext>
            </a:extLst>
          </p:cNvPr>
          <p:cNvSpPr txBox="1"/>
          <p:nvPr/>
        </p:nvSpPr>
        <p:spPr>
          <a:xfrm>
            <a:off x="4876800" y="3709573"/>
            <a:ext cx="6218958" cy="369332"/>
          </a:xfrm>
          <a:prstGeom prst="rect">
            <a:avLst/>
          </a:prstGeom>
          <a:noFill/>
        </p:spPr>
        <p:txBody>
          <a:bodyPr wrap="square">
            <a:spAutoFit/>
          </a:bodyPr>
          <a:lstStyle/>
          <a:p>
            <a:r>
              <a:rPr lang="en-US" dirty="0">
                <a:hlinkClick r:id="rId6"/>
              </a:rPr>
              <a:t>Introduction to infrastructure as code using Bicep</a:t>
            </a:r>
            <a:endParaRPr lang="en-US" dirty="0"/>
          </a:p>
        </p:txBody>
      </p:sp>
      <p:sp>
        <p:nvSpPr>
          <p:cNvPr id="15" name="TextBox 14">
            <a:extLst>
              <a:ext uri="{FF2B5EF4-FFF2-40B4-BE49-F238E27FC236}">
                <a16:creationId xmlns:a16="http://schemas.microsoft.com/office/drawing/2014/main" id="{0AB20BF3-2933-4C7E-9E3F-12857EAB1861}"/>
              </a:ext>
            </a:extLst>
          </p:cNvPr>
          <p:cNvSpPr txBox="1"/>
          <p:nvPr/>
        </p:nvSpPr>
        <p:spPr>
          <a:xfrm>
            <a:off x="4876800" y="4280781"/>
            <a:ext cx="6215448" cy="369332"/>
          </a:xfrm>
          <a:prstGeom prst="rect">
            <a:avLst/>
          </a:prstGeom>
          <a:noFill/>
        </p:spPr>
        <p:txBody>
          <a:bodyPr wrap="square">
            <a:spAutoFit/>
          </a:bodyPr>
          <a:lstStyle/>
          <a:p>
            <a:r>
              <a:rPr lang="en-US">
                <a:hlinkClick r:id="rId7"/>
              </a:rPr>
              <a:t>Build your first Bicep template (Sandbox)</a:t>
            </a:r>
            <a:endParaRPr lang="en-US" dirty="0"/>
          </a:p>
        </p:txBody>
      </p:sp>
      <p:sp>
        <p:nvSpPr>
          <p:cNvPr id="5" name="TextBox 4">
            <a:extLst>
              <a:ext uri="{FF2B5EF4-FFF2-40B4-BE49-F238E27FC236}">
                <a16:creationId xmlns:a16="http://schemas.microsoft.com/office/drawing/2014/main" id="{54A9EA70-EC91-4F7A-88D4-518E73BABFD8}"/>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8" name="Straight Connector 7">
            <a:extLst>
              <a:ext uri="{FF2B5EF4-FFF2-40B4-BE49-F238E27FC236}">
                <a16:creationId xmlns:a16="http://schemas.microsoft.com/office/drawing/2014/main" id="{BE6D1D97-718C-7989-A51E-3D6540C1DED5}"/>
              </a:ext>
              <a:ext uri="{C183D7F6-B498-43B3-948B-1728B52AA6E4}">
                <adec:decorative xmlns:adec="http://schemas.microsoft.com/office/drawing/2017/decorative" val="1"/>
              </a:ext>
            </a:extLst>
          </p:cNvPr>
          <p:cNvCxnSpPr>
            <a:cxnSpLocks/>
          </p:cNvCxnSpPr>
          <p:nvPr/>
        </p:nvCxnSpPr>
        <p:spPr>
          <a:xfrm>
            <a:off x="4905003" y="417609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09DBDB6-5FC2-F6A4-B6FE-BBDCC96D91DD}"/>
              </a:ext>
              <a:ext uri="{C183D7F6-B498-43B3-948B-1728B52AA6E4}">
                <adec:decorative xmlns:adec="http://schemas.microsoft.com/office/drawing/2017/decorative" val="1"/>
              </a:ext>
            </a:extLst>
          </p:cNvPr>
          <p:cNvCxnSpPr>
            <a:cxnSpLocks/>
          </p:cNvCxnSpPr>
          <p:nvPr/>
        </p:nvCxnSpPr>
        <p:spPr>
          <a:xfrm>
            <a:off x="4905003" y="478569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179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187914" y="2998663"/>
            <a:ext cx="9725014" cy="997196"/>
          </a:xfrm>
        </p:spPr>
        <p:txBody>
          <a:bodyPr/>
          <a:lstStyle/>
          <a:p>
            <a:r>
              <a:rPr lang="en-US" sz="2400" dirty="0"/>
              <a:t>Lab 03b - Manage Azure resources by Using ARM Templates</a:t>
            </a:r>
            <a:br>
              <a:rPr lang="en-US" sz="2400" dirty="0"/>
            </a:br>
            <a:r>
              <a:rPr lang="en-US" sz="2400" dirty="0"/>
              <a:t>Lab 03c - Manage Azure resources by Using Azure PowerShell (optional)</a:t>
            </a:r>
            <a:br>
              <a:rPr lang="en-US" sz="2400" dirty="0"/>
            </a:br>
            <a:r>
              <a:rPr lang="en-US" sz="2400" dirty="0"/>
              <a:t>Lab 03d - Manage Azure resources by Using Azure CLI (optional)</a:t>
            </a:r>
            <a:endParaRPr lang="en-IN" sz="2400" dirty="0"/>
          </a:p>
        </p:txBody>
      </p:sp>
      <p:pic>
        <p:nvPicPr>
          <p:cNvPr id="6" name="Picture 5"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06243" y="2802098"/>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7B7721DD-A3DB-4788-ACB5-748A59D0A599}"/>
              </a:ext>
            </a:extLst>
          </p:cNvPr>
          <p:cNvSpPr>
            <a:spLocks noGrp="1"/>
          </p:cNvSpPr>
          <p:nvPr>
            <p:ph type="title"/>
          </p:nvPr>
        </p:nvSpPr>
        <p:spPr>
          <a:xfrm>
            <a:off x="465139" y="2676526"/>
            <a:ext cx="2506662" cy="1641475"/>
          </a:xfrm>
        </p:spPr>
        <p:txBody>
          <a:bodyPr/>
          <a:lstStyle/>
          <a:p>
            <a:r>
              <a:rPr lang="en-US" dirty="0"/>
              <a:t>Administer Azure Resources Introduction</a:t>
            </a:r>
            <a:endParaRPr lang="en-IN" dirty="0"/>
          </a:p>
        </p:txBody>
      </p:sp>
      <p:pic>
        <p:nvPicPr>
          <p:cNvPr id="50" name="Picture 49" descr="Icon of a person">
            <a:extLst>
              <a:ext uri="{FF2B5EF4-FFF2-40B4-BE49-F238E27FC236}">
                <a16:creationId xmlns:a16="http://schemas.microsoft.com/office/drawing/2014/main" id="{3C906AF3-34FD-4308-9D29-9E014AE488A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49612" y="640715"/>
            <a:ext cx="850392" cy="850392"/>
          </a:xfrm>
          <a:prstGeom prst="rect">
            <a:avLst/>
          </a:prstGeom>
        </p:spPr>
      </p:pic>
      <p:pic>
        <p:nvPicPr>
          <p:cNvPr id="14" name="Picture 13" descr="Icon of a webpage layout template">
            <a:extLst>
              <a:ext uri="{FF2B5EF4-FFF2-40B4-BE49-F238E27FC236}">
                <a16:creationId xmlns:a16="http://schemas.microsoft.com/office/drawing/2014/main" id="{ADA9F392-55D4-4550-AEF1-995EA6B7308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2398" y="1781419"/>
            <a:ext cx="850392" cy="850392"/>
          </a:xfrm>
          <a:prstGeom prst="rect">
            <a:avLst/>
          </a:prstGeom>
        </p:spPr>
      </p:pic>
      <p:grpSp>
        <p:nvGrpSpPr>
          <p:cNvPr id="2" name="Group 1">
            <a:extLst>
              <a:ext uri="{FF2B5EF4-FFF2-40B4-BE49-F238E27FC236}">
                <a16:creationId xmlns:a16="http://schemas.microsoft.com/office/drawing/2014/main" id="{317B45E3-953B-4FEF-9659-5E924A741320}"/>
              </a:ext>
              <a:ext uri="{C183D7F6-B498-43B3-948B-1728B52AA6E4}">
                <adec:decorative xmlns:adec="http://schemas.microsoft.com/office/drawing/2017/decorative" val="1"/>
              </a:ext>
            </a:extLst>
          </p:cNvPr>
          <p:cNvGrpSpPr/>
          <p:nvPr/>
        </p:nvGrpSpPr>
        <p:grpSpPr>
          <a:xfrm>
            <a:off x="4853705" y="1608186"/>
            <a:ext cx="7027146" cy="3508927"/>
            <a:chOff x="1520217" y="2410121"/>
            <a:chExt cx="10493443" cy="3508927"/>
          </a:xfrm>
        </p:grpSpPr>
        <p:cxnSp>
          <p:nvCxnSpPr>
            <p:cNvPr id="33" name="Straight Connector 32">
              <a:extLst>
                <a:ext uri="{FF2B5EF4-FFF2-40B4-BE49-F238E27FC236}">
                  <a16:creationId xmlns:a16="http://schemas.microsoft.com/office/drawing/2014/main" id="{A91DE52B-194D-477C-8A56-488AEE792B01}"/>
                </a:ext>
                <a:ext uri="{C183D7F6-B498-43B3-948B-1728B52AA6E4}">
                  <adec:decorative xmlns:adec="http://schemas.microsoft.com/office/drawing/2017/decorative" val="1"/>
                </a:ext>
              </a:extLst>
            </p:cNvPr>
            <p:cNvCxnSpPr>
              <a:cxnSpLocks/>
            </p:cNvCxnSpPr>
            <p:nvPr/>
          </p:nvCxnSpPr>
          <p:spPr>
            <a:xfrm>
              <a:off x="1520217" y="241012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210F22-15CE-4A87-A193-B45809AA9F65}"/>
                </a:ext>
                <a:ext uri="{C183D7F6-B498-43B3-948B-1728B52AA6E4}">
                  <adec:decorative xmlns:adec="http://schemas.microsoft.com/office/drawing/2017/decorative" val="1"/>
                </a:ext>
              </a:extLst>
            </p:cNvPr>
            <p:cNvCxnSpPr>
              <a:cxnSpLocks/>
            </p:cNvCxnSpPr>
            <p:nvPr/>
          </p:nvCxnSpPr>
          <p:spPr>
            <a:xfrm>
              <a:off x="1520217" y="5919048"/>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3" name="Picture 12" descr="Icon of a lab flask">
            <a:extLst>
              <a:ext uri="{FF2B5EF4-FFF2-40B4-BE49-F238E27FC236}">
                <a16:creationId xmlns:a16="http://schemas.microsoft.com/office/drawing/2014/main" id="{9B2D6EA8-32A9-443E-813A-84972095905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49612" y="3310695"/>
            <a:ext cx="850392" cy="850392"/>
          </a:xfrm>
          <a:prstGeom prst="rect">
            <a:avLst/>
          </a:prstGeom>
        </p:spPr>
      </p:pic>
      <p:sp>
        <p:nvSpPr>
          <p:cNvPr id="67" name="TextBox 66">
            <a:extLst>
              <a:ext uri="{FF2B5EF4-FFF2-40B4-BE49-F238E27FC236}">
                <a16:creationId xmlns:a16="http://schemas.microsoft.com/office/drawing/2014/main" id="{78A4BCCC-515F-463B-B32F-9FCDD10E7A45}"/>
              </a:ext>
            </a:extLst>
          </p:cNvPr>
          <p:cNvSpPr txBox="1"/>
          <p:nvPr/>
        </p:nvSpPr>
        <p:spPr>
          <a:xfrm>
            <a:off x="4821799" y="911261"/>
            <a:ext cx="5529209" cy="307777"/>
          </a:xfrm>
          <a:prstGeom prst="rect">
            <a:avLst/>
          </a:prstGeom>
          <a:noFill/>
        </p:spPr>
        <p:txBody>
          <a:bodyPr wrap="square" lIns="0" tIns="0" rIns="0" bIns="0" rtlCol="0" anchor="ctr">
            <a:noAutofit/>
          </a:bodyPr>
          <a:lstStyle/>
          <a:p>
            <a:r>
              <a:rPr lang="en-US" sz="2200" dirty="0">
                <a:hlinkClick r:id="rId6"/>
              </a:rPr>
              <a:t>Configure Azure Resources with Tools</a:t>
            </a:r>
            <a:endParaRPr lang="en-IN" sz="2200" dirty="0"/>
          </a:p>
        </p:txBody>
      </p:sp>
      <p:sp>
        <p:nvSpPr>
          <p:cNvPr id="70" name="TextBox 69">
            <a:extLst>
              <a:ext uri="{FF2B5EF4-FFF2-40B4-BE49-F238E27FC236}">
                <a16:creationId xmlns:a16="http://schemas.microsoft.com/office/drawing/2014/main" id="{B0D8CAA7-6EAB-4173-9EB7-D2BB515351EE}"/>
              </a:ext>
            </a:extLst>
          </p:cNvPr>
          <p:cNvSpPr txBox="1"/>
          <p:nvPr/>
        </p:nvSpPr>
        <p:spPr>
          <a:xfrm>
            <a:off x="4830310" y="2051965"/>
            <a:ext cx="6010085" cy="307777"/>
          </a:xfrm>
          <a:prstGeom prst="rect">
            <a:avLst/>
          </a:prstGeom>
          <a:noFill/>
        </p:spPr>
        <p:txBody>
          <a:bodyPr wrap="square" lIns="0" tIns="0" rIns="0" bIns="0" rtlCol="0" anchor="ctr">
            <a:noAutofit/>
          </a:bodyPr>
          <a:lstStyle/>
          <a:p>
            <a:r>
              <a:rPr lang="en-US" sz="2200" dirty="0">
                <a:hlinkClick r:id="rId7"/>
              </a:rPr>
              <a:t>Configure Resources with ARM Templates</a:t>
            </a:r>
            <a:endParaRPr lang="en-US" sz="2200" dirty="0"/>
          </a:p>
        </p:txBody>
      </p:sp>
      <p:cxnSp>
        <p:nvCxnSpPr>
          <p:cNvPr id="4" name="Straight Connector 3">
            <a:extLst>
              <a:ext uri="{FF2B5EF4-FFF2-40B4-BE49-F238E27FC236}">
                <a16:creationId xmlns:a16="http://schemas.microsoft.com/office/drawing/2014/main" id="{28C4D791-322D-45D7-858E-2A671B65BD6C}"/>
              </a:ext>
              <a:ext uri="{C183D7F6-B498-43B3-948B-1728B52AA6E4}">
                <adec:decorative xmlns:adec="http://schemas.microsoft.com/office/drawing/2017/decorative" val="1"/>
              </a:ext>
            </a:extLst>
          </p:cNvPr>
          <p:cNvCxnSpPr>
            <a:cxnSpLocks/>
          </p:cNvCxnSpPr>
          <p:nvPr/>
        </p:nvCxnSpPr>
        <p:spPr>
          <a:xfrm>
            <a:off x="4830310" y="2676526"/>
            <a:ext cx="694537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C3D67D0-085B-49BA-B396-8A0B108BF018}"/>
              </a:ext>
            </a:extLst>
          </p:cNvPr>
          <p:cNvSpPr txBox="1"/>
          <p:nvPr/>
        </p:nvSpPr>
        <p:spPr>
          <a:xfrm>
            <a:off x="4830917" y="3046099"/>
            <a:ext cx="7149537" cy="1973063"/>
          </a:xfrm>
          <a:prstGeom prst="rect">
            <a:avLst/>
          </a:prstGeom>
          <a:noFill/>
        </p:spPr>
        <p:txBody>
          <a:bodyPr wrap="square" lIns="0" tIns="0" rIns="0" bIns="0" rtlCol="0" anchor="ctr">
            <a:noAutofit/>
          </a:bodyPr>
          <a:lstStyle/>
          <a:p>
            <a:r>
              <a:rPr lang="en-US" sz="2200" dirty="0">
                <a:hlinkClick r:id="rId8"/>
              </a:rPr>
              <a:t>Lab 03b - Manage Azure resources by Using ARM Templates</a:t>
            </a:r>
            <a:endParaRPr lang="en-US" sz="2200" dirty="0"/>
          </a:p>
          <a:p>
            <a:r>
              <a:rPr lang="en-US" sz="2200" dirty="0">
                <a:hlinkClick r:id="rId9"/>
              </a:rPr>
              <a:t>Lab 03c - Manage Azure resources by Using Azure PowerShell (optional)</a:t>
            </a:r>
            <a:endParaRPr lang="en-US" sz="2200" dirty="0"/>
          </a:p>
          <a:p>
            <a:r>
              <a:rPr lang="en-US" sz="2200" dirty="0">
                <a:hlinkClick r:id="rId10"/>
              </a:rPr>
              <a:t>Lab 03d - Manage Azure resources by Using Azure CLI (optional)</a:t>
            </a:r>
            <a:endParaRPr lang="en-IN" sz="2200" dirty="0"/>
          </a:p>
        </p:txBody>
      </p:sp>
    </p:spTree>
    <p:extLst>
      <p:ext uri="{BB962C8B-B14F-4D97-AF65-F5344CB8AC3E}">
        <p14:creationId xmlns:p14="http://schemas.microsoft.com/office/powerpoint/2010/main" val="1100807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03b – Manage Azure resources with templates</a:t>
            </a:r>
          </a:p>
        </p:txBody>
      </p:sp>
      <p:sp>
        <p:nvSpPr>
          <p:cNvPr id="13" name="Text Placeholder 2">
            <a:extLst>
              <a:ext uri="{FF2B5EF4-FFF2-40B4-BE49-F238E27FC236}">
                <a16:creationId xmlns:a16="http://schemas.microsoft.com/office/drawing/2014/main" id="{B523FF43-6FFD-4200-AA92-21AD69A2C20E}"/>
              </a:ext>
            </a:extLst>
          </p:cNvPr>
          <p:cNvSpPr txBox="1">
            <a:spLocks/>
          </p:cNvSpPr>
          <p:nvPr/>
        </p:nvSpPr>
        <p:spPr>
          <a:xfrm>
            <a:off x="463125" y="1354615"/>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p:txBody>
      </p:sp>
      <p:sp>
        <p:nvSpPr>
          <p:cNvPr id="16" name="Text Placeholder 2">
            <a:extLst>
              <a:ext uri="{FF2B5EF4-FFF2-40B4-BE49-F238E27FC236}">
                <a16:creationId xmlns:a16="http://schemas.microsoft.com/office/drawing/2014/main" id="{4CC1036D-E6C0-4027-9505-32D3C1479268}"/>
              </a:ext>
            </a:extLst>
          </p:cNvPr>
          <p:cNvSpPr txBox="1">
            <a:spLocks/>
          </p:cNvSpPr>
          <p:nvPr/>
        </p:nvSpPr>
        <p:spPr>
          <a:xfrm>
            <a:off x="463125" y="322887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5" name="Rectangle 24">
            <a:extLst>
              <a:ext uri="{FF2B5EF4-FFF2-40B4-BE49-F238E27FC236}">
                <a16:creationId xmlns:a16="http://schemas.microsoft.com/office/drawing/2014/main" id="{847364E2-1D44-4F91-9B22-EFB1D3A6B773}"/>
              </a:ext>
            </a:extLst>
          </p:cNvPr>
          <p:cNvSpPr/>
          <p:nvPr/>
        </p:nvSpPr>
        <p:spPr bwMode="auto">
          <a:xfrm>
            <a:off x="463125"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Review an ARM template</a:t>
            </a:r>
            <a:br>
              <a:rPr lang="en-US" sz="2000" dirty="0">
                <a:solidFill>
                  <a:schemeClr val="tx1"/>
                </a:solidFill>
                <a:cs typeface="Segoe UI Semilight"/>
              </a:rPr>
            </a:br>
            <a:r>
              <a:rPr lang="en-US" sz="2000" dirty="0">
                <a:solidFill>
                  <a:schemeClr val="tx1"/>
                </a:solidFill>
                <a:cs typeface="Segoe UI Semilight"/>
              </a:rPr>
              <a:t>for deployment of an Azure managed disk</a:t>
            </a:r>
          </a:p>
        </p:txBody>
      </p:sp>
      <p:sp>
        <p:nvSpPr>
          <p:cNvPr id="26" name="Rectangle 25">
            <a:extLst>
              <a:ext uri="{FF2B5EF4-FFF2-40B4-BE49-F238E27FC236}">
                <a16:creationId xmlns:a16="http://schemas.microsoft.com/office/drawing/2014/main" id="{A19AC064-EB6B-4717-925C-9A1C445009C2}"/>
              </a:ext>
            </a:extLst>
          </p:cNvPr>
          <p:cNvSpPr/>
          <p:nvPr/>
        </p:nvSpPr>
        <p:spPr bwMode="auto">
          <a:xfrm>
            <a:off x="4370354"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an Azure managed disk by using an ARM template</a:t>
            </a:r>
          </a:p>
        </p:txBody>
      </p:sp>
      <p:sp>
        <p:nvSpPr>
          <p:cNvPr id="27" name="Rectangle 26">
            <a:extLst>
              <a:ext uri="{FF2B5EF4-FFF2-40B4-BE49-F238E27FC236}">
                <a16:creationId xmlns:a16="http://schemas.microsoft.com/office/drawing/2014/main" id="{5EC36B3E-9282-40F3-B788-A78480F42B40}"/>
              </a:ext>
            </a:extLst>
          </p:cNvPr>
          <p:cNvSpPr/>
          <p:nvPr/>
        </p:nvSpPr>
        <p:spPr bwMode="auto">
          <a:xfrm>
            <a:off x="8277582"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Review the ARM template-based deployment of the managed disk</a:t>
            </a:r>
          </a:p>
        </p:txBody>
      </p:sp>
      <p:sp>
        <p:nvSpPr>
          <p:cNvPr id="3" name="Text Placeholder 2">
            <a:extLst>
              <a:ext uri="{FF2B5EF4-FFF2-40B4-BE49-F238E27FC236}">
                <a16:creationId xmlns:a16="http://schemas.microsoft.com/office/drawing/2014/main" id="{679DD51B-7278-49F9-9796-F1B3C6A2B84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A70DD89-658C-4783-8151-0ED3A968775F}"/>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327765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03b – Architecture diagram</a:t>
            </a:r>
          </a:p>
        </p:txBody>
      </p:sp>
      <p:grpSp>
        <p:nvGrpSpPr>
          <p:cNvPr id="9" name="Group 8" descr="Architecture diagram of the detailed lab steps. ">
            <a:extLst>
              <a:ext uri="{FF2B5EF4-FFF2-40B4-BE49-F238E27FC236}">
                <a16:creationId xmlns:a16="http://schemas.microsoft.com/office/drawing/2014/main" id="{24848A19-218B-4EFF-9A33-1203888518AF}"/>
              </a:ext>
            </a:extLst>
          </p:cNvPr>
          <p:cNvGrpSpPr/>
          <p:nvPr/>
        </p:nvGrpSpPr>
        <p:grpSpPr>
          <a:xfrm>
            <a:off x="1072803" y="2423625"/>
            <a:ext cx="10020475" cy="2147274"/>
            <a:chOff x="649470" y="2196534"/>
            <a:chExt cx="10020475" cy="2147274"/>
          </a:xfrm>
        </p:grpSpPr>
        <p:sp>
          <p:nvSpPr>
            <p:cNvPr id="10" name="Rectangle 9">
              <a:extLst>
                <a:ext uri="{FF2B5EF4-FFF2-40B4-BE49-F238E27FC236}">
                  <a16:creationId xmlns:a16="http://schemas.microsoft.com/office/drawing/2014/main" id="{1257D073-5B4E-4361-B21F-D6C079510D17}"/>
                </a:ext>
              </a:extLst>
            </p:cNvPr>
            <p:cNvSpPr/>
            <p:nvPr/>
          </p:nvSpPr>
          <p:spPr bwMode="auto">
            <a:xfrm>
              <a:off x="4899066" y="2219794"/>
              <a:ext cx="5770879"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787A12D-9A7C-4EB0-99DF-675427C30D80}"/>
                </a:ext>
              </a:extLst>
            </p:cNvPr>
            <p:cNvSpPr/>
            <p:nvPr/>
          </p:nvSpPr>
          <p:spPr bwMode="auto">
            <a:xfrm>
              <a:off x="649470" y="2196534"/>
              <a:ext cx="416890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2" name="Graphic 11">
              <a:extLst>
                <a:ext uri="{FF2B5EF4-FFF2-40B4-BE49-F238E27FC236}">
                  <a16:creationId xmlns:a16="http://schemas.microsoft.com/office/drawing/2014/main" id="{16C02489-66AD-494E-B7FD-32998DC2E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373" y="2755161"/>
              <a:ext cx="376369" cy="376369"/>
            </a:xfrm>
            <a:prstGeom prst="rect">
              <a:avLst/>
            </a:prstGeom>
          </p:spPr>
        </p:pic>
        <p:pic>
          <p:nvPicPr>
            <p:cNvPr id="13" name="Graphic 12">
              <a:extLst>
                <a:ext uri="{FF2B5EF4-FFF2-40B4-BE49-F238E27FC236}">
                  <a16:creationId xmlns:a16="http://schemas.microsoft.com/office/drawing/2014/main" id="{D0B89A5F-9DB6-4814-A7F2-1AFA6DDC38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5422" y="3302723"/>
              <a:ext cx="376370" cy="376370"/>
            </a:xfrm>
            <a:prstGeom prst="rect">
              <a:avLst/>
            </a:prstGeom>
          </p:spPr>
        </p:pic>
        <p:sp>
          <p:nvSpPr>
            <p:cNvPr id="14" name="TextBox 13">
              <a:extLst>
                <a:ext uri="{FF2B5EF4-FFF2-40B4-BE49-F238E27FC236}">
                  <a16:creationId xmlns:a16="http://schemas.microsoft.com/office/drawing/2014/main" id="{1C8364DB-888B-4CD3-B2D0-DD9D25C5F0B9}"/>
                </a:ext>
              </a:extLst>
            </p:cNvPr>
            <p:cNvSpPr txBox="1"/>
            <p:nvPr/>
          </p:nvSpPr>
          <p:spPr>
            <a:xfrm>
              <a:off x="1364741" y="2807568"/>
              <a:ext cx="1297732" cy="271554"/>
            </a:xfrm>
            <a:prstGeom prst="rect">
              <a:avLst/>
            </a:prstGeom>
            <a:noFill/>
          </p:spPr>
          <p:txBody>
            <a:bodyPr wrap="square">
              <a:spAutoFit/>
            </a:bodyPr>
            <a:lstStyle/>
            <a:p>
              <a:pPr defTabSz="914367"/>
              <a:r>
                <a:rPr lang="fr-FR" sz="1176" b="1" dirty="0">
                  <a:solidFill>
                    <a:srgbClr val="000000"/>
                  </a:solidFill>
                  <a:latin typeface="Segoe UI"/>
                </a:rPr>
                <a:t>az104-03a-rg1</a:t>
              </a:r>
            </a:p>
          </p:txBody>
        </p:sp>
        <p:sp>
          <p:nvSpPr>
            <p:cNvPr id="15" name="Rectangle 14">
              <a:extLst>
                <a:ext uri="{FF2B5EF4-FFF2-40B4-BE49-F238E27FC236}">
                  <a16:creationId xmlns:a16="http://schemas.microsoft.com/office/drawing/2014/main" id="{A9EC3846-EBA3-422C-9C4F-02BD976994EE}"/>
                </a:ext>
              </a:extLst>
            </p:cNvPr>
            <p:cNvSpPr/>
            <p:nvPr/>
          </p:nvSpPr>
          <p:spPr bwMode="auto">
            <a:xfrm>
              <a:off x="896425" y="3183937"/>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6" name="TextBox 15">
              <a:extLst>
                <a:ext uri="{FF2B5EF4-FFF2-40B4-BE49-F238E27FC236}">
                  <a16:creationId xmlns:a16="http://schemas.microsoft.com/office/drawing/2014/main" id="{71EBFAD2-C68C-4DD8-8930-D4ACCB62F2D7}"/>
                </a:ext>
              </a:extLst>
            </p:cNvPr>
            <p:cNvSpPr txBox="1"/>
            <p:nvPr/>
          </p:nvSpPr>
          <p:spPr>
            <a:xfrm>
              <a:off x="1311951" y="3679320"/>
              <a:ext cx="1578425" cy="271554"/>
            </a:xfrm>
            <a:prstGeom prst="rect">
              <a:avLst/>
            </a:prstGeom>
            <a:noFill/>
          </p:spPr>
          <p:txBody>
            <a:bodyPr wrap="square">
              <a:spAutoFit/>
            </a:bodyPr>
            <a:lstStyle/>
            <a:p>
              <a:pPr defTabSz="914367"/>
              <a:r>
                <a:rPr lang="fr-FR" sz="1176" b="1" dirty="0">
                  <a:solidFill>
                    <a:srgbClr val="000000"/>
                  </a:solidFill>
                  <a:latin typeface="Segoe UI"/>
                </a:rPr>
                <a:t>az104-03a-disk1</a:t>
              </a:r>
            </a:p>
          </p:txBody>
        </p:sp>
        <p:sp>
          <p:nvSpPr>
            <p:cNvPr id="17" name="TextBox 16">
              <a:extLst>
                <a:ext uri="{FF2B5EF4-FFF2-40B4-BE49-F238E27FC236}">
                  <a16:creationId xmlns:a16="http://schemas.microsoft.com/office/drawing/2014/main" id="{CDEBDA3B-C561-444F-8793-28B919D003D2}"/>
                </a:ext>
              </a:extLst>
            </p:cNvPr>
            <p:cNvSpPr txBox="1"/>
            <p:nvPr/>
          </p:nvSpPr>
          <p:spPr>
            <a:xfrm>
              <a:off x="803432" y="226663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cxnSp>
          <p:nvCxnSpPr>
            <p:cNvPr id="18" name="Straight Arrow Connector 17">
              <a:extLst>
                <a:ext uri="{FF2B5EF4-FFF2-40B4-BE49-F238E27FC236}">
                  <a16:creationId xmlns:a16="http://schemas.microsoft.com/office/drawing/2014/main" id="{3414CD6E-66E2-4423-8E2E-CBA581A4A89E}"/>
                </a:ext>
              </a:extLst>
            </p:cNvPr>
            <p:cNvCxnSpPr/>
            <p:nvPr/>
          </p:nvCxnSpPr>
          <p:spPr>
            <a:xfrm>
              <a:off x="2662473" y="2965117"/>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509450-5939-40B0-9C23-6B5056ACFE66}"/>
                </a:ext>
              </a:extLst>
            </p:cNvPr>
            <p:cNvSpPr txBox="1"/>
            <p:nvPr/>
          </p:nvSpPr>
          <p:spPr>
            <a:xfrm>
              <a:off x="3960205" y="2802056"/>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a:solidFill>
                  <a:srgbClr val="0070C0"/>
                </a:solidFill>
                <a:latin typeface="Segoe UI"/>
              </a:endParaRPr>
            </a:p>
          </p:txBody>
        </p:sp>
        <p:sp>
          <p:nvSpPr>
            <p:cNvPr id="20" name="TextBox 19">
              <a:extLst>
                <a:ext uri="{FF2B5EF4-FFF2-40B4-BE49-F238E27FC236}">
                  <a16:creationId xmlns:a16="http://schemas.microsoft.com/office/drawing/2014/main" id="{BD0E67FB-8038-42B7-A604-0FD67454E987}"/>
                </a:ext>
              </a:extLst>
            </p:cNvPr>
            <p:cNvSpPr txBox="1"/>
            <p:nvPr/>
          </p:nvSpPr>
          <p:spPr>
            <a:xfrm>
              <a:off x="3960205" y="3501929"/>
              <a:ext cx="1297732" cy="271554"/>
            </a:xfrm>
            <a:prstGeom prst="rect">
              <a:avLst/>
            </a:prstGeom>
            <a:noFill/>
          </p:spPr>
          <p:txBody>
            <a:bodyPr wrap="square">
              <a:spAutoFit/>
            </a:bodyPr>
            <a:lstStyle/>
            <a:p>
              <a:pPr defTabSz="914367"/>
              <a:r>
                <a:rPr lang="fr-FR" sz="1176" b="1" dirty="0">
                  <a:solidFill>
                    <a:srgbClr val="000000"/>
                  </a:solidFill>
                  <a:latin typeface="Segoe UI"/>
                </a:rPr>
                <a:t>Template</a:t>
              </a:r>
            </a:p>
          </p:txBody>
        </p:sp>
        <p:sp>
          <p:nvSpPr>
            <p:cNvPr id="21" name="TextBox 20">
              <a:extLst>
                <a:ext uri="{FF2B5EF4-FFF2-40B4-BE49-F238E27FC236}">
                  <a16:creationId xmlns:a16="http://schemas.microsoft.com/office/drawing/2014/main" id="{1A5072CD-307C-44C1-A687-A1D034444370}"/>
                </a:ext>
              </a:extLst>
            </p:cNvPr>
            <p:cNvSpPr txBox="1"/>
            <p:nvPr/>
          </p:nvSpPr>
          <p:spPr>
            <a:xfrm>
              <a:off x="6219312" y="2784700"/>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a:solidFill>
                  <a:srgbClr val="0070C0"/>
                </a:solidFill>
                <a:latin typeface="Segoe UI"/>
              </a:endParaRPr>
            </a:p>
          </p:txBody>
        </p:sp>
        <p:sp>
          <p:nvSpPr>
            <p:cNvPr id="22" name="TextBox 21">
              <a:extLst>
                <a:ext uri="{FF2B5EF4-FFF2-40B4-BE49-F238E27FC236}">
                  <a16:creationId xmlns:a16="http://schemas.microsoft.com/office/drawing/2014/main" id="{8DE2F63C-77B3-43C2-82C1-61D57AAF2AF8}"/>
                </a:ext>
              </a:extLst>
            </p:cNvPr>
            <p:cNvSpPr txBox="1"/>
            <p:nvPr/>
          </p:nvSpPr>
          <p:spPr>
            <a:xfrm>
              <a:off x="6067525" y="3484573"/>
              <a:ext cx="1297732" cy="271554"/>
            </a:xfrm>
            <a:prstGeom prst="rect">
              <a:avLst/>
            </a:prstGeom>
            <a:noFill/>
          </p:spPr>
          <p:txBody>
            <a:bodyPr wrap="square">
              <a:spAutoFit/>
            </a:bodyPr>
            <a:lstStyle/>
            <a:p>
              <a:pPr defTabSz="914367"/>
              <a:r>
                <a:rPr lang="fr-FR" sz="1176" b="1" dirty="0">
                  <a:solidFill>
                    <a:srgbClr val="000000"/>
                  </a:solidFill>
                  <a:latin typeface="Segoe UI"/>
                </a:rPr>
                <a:t>New Template</a:t>
              </a:r>
            </a:p>
          </p:txBody>
        </p:sp>
        <p:cxnSp>
          <p:nvCxnSpPr>
            <p:cNvPr id="23" name="Straight Arrow Connector 22">
              <a:extLst>
                <a:ext uri="{FF2B5EF4-FFF2-40B4-BE49-F238E27FC236}">
                  <a16:creationId xmlns:a16="http://schemas.microsoft.com/office/drawing/2014/main" id="{1983402F-51E8-408D-B900-9CC15243418E}"/>
                </a:ext>
              </a:extLst>
            </p:cNvPr>
            <p:cNvCxnSpPr>
              <a:cxnSpLocks/>
            </p:cNvCxnSpPr>
            <p:nvPr/>
          </p:nvCxnSpPr>
          <p:spPr>
            <a:xfrm>
              <a:off x="4818373"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A907B0-0973-4669-AE42-D9B94B78894C}"/>
                </a:ext>
              </a:extLst>
            </p:cNvPr>
            <p:cNvSpPr txBox="1"/>
            <p:nvPr/>
          </p:nvSpPr>
          <p:spPr>
            <a:xfrm>
              <a:off x="4842258" y="2677179"/>
              <a:ext cx="1489160" cy="271554"/>
            </a:xfrm>
            <a:prstGeom prst="rect">
              <a:avLst/>
            </a:prstGeom>
            <a:noFill/>
          </p:spPr>
          <p:txBody>
            <a:bodyPr wrap="square">
              <a:spAutoFit/>
            </a:bodyPr>
            <a:lstStyle/>
            <a:p>
              <a:pPr defTabSz="914367"/>
              <a:r>
                <a:rPr lang="fr-FR" sz="1176" b="1" dirty="0">
                  <a:solidFill>
                    <a:srgbClr val="000000"/>
                  </a:solidFill>
                  <a:latin typeface="Segoe UI"/>
                </a:rPr>
                <a:t>Edit Template</a:t>
              </a:r>
            </a:p>
          </p:txBody>
        </p:sp>
        <p:sp>
          <p:nvSpPr>
            <p:cNvPr id="25" name="TextBox 24">
              <a:extLst>
                <a:ext uri="{FF2B5EF4-FFF2-40B4-BE49-F238E27FC236}">
                  <a16:creationId xmlns:a16="http://schemas.microsoft.com/office/drawing/2014/main" id="{19688981-547E-470F-AEAA-3C99613A1371}"/>
                </a:ext>
              </a:extLst>
            </p:cNvPr>
            <p:cNvSpPr txBox="1"/>
            <p:nvPr/>
          </p:nvSpPr>
          <p:spPr>
            <a:xfrm>
              <a:off x="5074068" y="228989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pic>
          <p:nvPicPr>
            <p:cNvPr id="26" name="Graphic 25">
              <a:extLst>
                <a:ext uri="{FF2B5EF4-FFF2-40B4-BE49-F238E27FC236}">
                  <a16:creationId xmlns:a16="http://schemas.microsoft.com/office/drawing/2014/main" id="{0876DADA-8308-4F6C-B75A-573A454D8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3942" y="2733127"/>
              <a:ext cx="376369" cy="376369"/>
            </a:xfrm>
            <a:prstGeom prst="rect">
              <a:avLst/>
            </a:prstGeom>
          </p:spPr>
        </p:pic>
        <p:pic>
          <p:nvPicPr>
            <p:cNvPr id="27" name="Graphic 26">
              <a:extLst>
                <a:ext uri="{FF2B5EF4-FFF2-40B4-BE49-F238E27FC236}">
                  <a16:creationId xmlns:a16="http://schemas.microsoft.com/office/drawing/2014/main" id="{90DB03CA-C7DE-4555-8BD6-BFDD950AE1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90991" y="3280688"/>
              <a:ext cx="376370" cy="376370"/>
            </a:xfrm>
            <a:prstGeom prst="rect">
              <a:avLst/>
            </a:prstGeom>
          </p:spPr>
        </p:pic>
        <p:sp>
          <p:nvSpPr>
            <p:cNvPr id="28" name="TextBox 27">
              <a:extLst>
                <a:ext uri="{FF2B5EF4-FFF2-40B4-BE49-F238E27FC236}">
                  <a16:creationId xmlns:a16="http://schemas.microsoft.com/office/drawing/2014/main" id="{8B562283-C959-43FA-A651-3036EFE6C205}"/>
                </a:ext>
              </a:extLst>
            </p:cNvPr>
            <p:cNvSpPr txBox="1"/>
            <p:nvPr/>
          </p:nvSpPr>
          <p:spPr>
            <a:xfrm>
              <a:off x="8730310" y="2785534"/>
              <a:ext cx="1297732" cy="271554"/>
            </a:xfrm>
            <a:prstGeom prst="rect">
              <a:avLst/>
            </a:prstGeom>
            <a:noFill/>
          </p:spPr>
          <p:txBody>
            <a:bodyPr wrap="square">
              <a:spAutoFit/>
            </a:bodyPr>
            <a:lstStyle/>
            <a:p>
              <a:pPr defTabSz="914367"/>
              <a:r>
                <a:rPr lang="fr-FR" sz="1176" b="1" dirty="0">
                  <a:solidFill>
                    <a:srgbClr val="000000"/>
                  </a:solidFill>
                  <a:latin typeface="Segoe UI"/>
                </a:rPr>
                <a:t>az104-03b-rg1</a:t>
              </a:r>
            </a:p>
          </p:txBody>
        </p:sp>
        <p:sp>
          <p:nvSpPr>
            <p:cNvPr id="29" name="Rectangle 28">
              <a:extLst>
                <a:ext uri="{FF2B5EF4-FFF2-40B4-BE49-F238E27FC236}">
                  <a16:creationId xmlns:a16="http://schemas.microsoft.com/office/drawing/2014/main" id="{56BB13B8-634F-4C03-9FA7-ED9AE84E6ADE}"/>
                </a:ext>
              </a:extLst>
            </p:cNvPr>
            <p:cNvSpPr/>
            <p:nvPr/>
          </p:nvSpPr>
          <p:spPr bwMode="auto">
            <a:xfrm>
              <a:off x="8261994" y="316190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0" name="TextBox 29">
              <a:extLst>
                <a:ext uri="{FF2B5EF4-FFF2-40B4-BE49-F238E27FC236}">
                  <a16:creationId xmlns:a16="http://schemas.microsoft.com/office/drawing/2014/main" id="{5FA5B6FD-EA02-472E-ACAD-B3628F61F714}"/>
                </a:ext>
              </a:extLst>
            </p:cNvPr>
            <p:cNvSpPr txBox="1"/>
            <p:nvPr/>
          </p:nvSpPr>
          <p:spPr>
            <a:xfrm>
              <a:off x="8677520" y="3657286"/>
              <a:ext cx="1578425" cy="271554"/>
            </a:xfrm>
            <a:prstGeom prst="rect">
              <a:avLst/>
            </a:prstGeom>
            <a:noFill/>
          </p:spPr>
          <p:txBody>
            <a:bodyPr wrap="square">
              <a:spAutoFit/>
            </a:bodyPr>
            <a:lstStyle/>
            <a:p>
              <a:pPr defTabSz="914367"/>
              <a:r>
                <a:rPr lang="fr-FR" sz="1176" b="1" dirty="0">
                  <a:solidFill>
                    <a:srgbClr val="000000"/>
                  </a:solidFill>
                  <a:latin typeface="Segoe UI"/>
                </a:rPr>
                <a:t>az104-03b-disk1</a:t>
              </a:r>
            </a:p>
          </p:txBody>
        </p:sp>
        <p:cxnSp>
          <p:nvCxnSpPr>
            <p:cNvPr id="31" name="Straight Arrow Connector 30">
              <a:extLst>
                <a:ext uri="{FF2B5EF4-FFF2-40B4-BE49-F238E27FC236}">
                  <a16:creationId xmlns:a16="http://schemas.microsoft.com/office/drawing/2014/main" id="{CE8E69C4-197C-441A-9B59-306E59D0EA56}"/>
                </a:ext>
              </a:extLst>
            </p:cNvPr>
            <p:cNvCxnSpPr/>
            <p:nvPr/>
          </p:nvCxnSpPr>
          <p:spPr>
            <a:xfrm>
              <a:off x="6984367"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9DD209-A56C-4B32-876F-B720739F58C7}"/>
                </a:ext>
              </a:extLst>
            </p:cNvPr>
            <p:cNvSpPr txBox="1"/>
            <p:nvPr/>
          </p:nvSpPr>
          <p:spPr>
            <a:xfrm>
              <a:off x="7175197" y="2688698"/>
              <a:ext cx="1489160" cy="271554"/>
            </a:xfrm>
            <a:prstGeom prst="rect">
              <a:avLst/>
            </a:prstGeom>
            <a:noFill/>
          </p:spPr>
          <p:txBody>
            <a:bodyPr wrap="square">
              <a:spAutoFit/>
            </a:bodyPr>
            <a:lstStyle/>
            <a:p>
              <a:pPr defTabSz="914367"/>
              <a:r>
                <a:rPr lang="fr-FR" sz="1176" b="1" dirty="0">
                  <a:solidFill>
                    <a:srgbClr val="000000"/>
                  </a:solidFill>
                  <a:latin typeface="Segoe UI"/>
                </a:rPr>
                <a:t>Deploy</a:t>
              </a:r>
            </a:p>
          </p:txBody>
        </p:sp>
        <p:pic>
          <p:nvPicPr>
            <p:cNvPr id="33" name="Graphic 32" descr="Paper">
              <a:extLst>
                <a:ext uri="{FF2B5EF4-FFF2-40B4-BE49-F238E27FC236}">
                  <a16:creationId xmlns:a16="http://schemas.microsoft.com/office/drawing/2014/main" id="{A5F593E0-355E-4907-BB23-6882C538B650}"/>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3544" y="2561448"/>
              <a:ext cx="896425" cy="896425"/>
            </a:xfrm>
            <a:prstGeom prst="rect">
              <a:avLst/>
            </a:prstGeom>
          </p:spPr>
        </p:pic>
        <p:pic>
          <p:nvPicPr>
            <p:cNvPr id="34" name="Graphic 33" descr="Paper">
              <a:extLst>
                <a:ext uri="{FF2B5EF4-FFF2-40B4-BE49-F238E27FC236}">
                  <a16:creationId xmlns:a16="http://schemas.microsoft.com/office/drawing/2014/main" id="{5C290129-0EFF-4034-AB14-068860B900D5}"/>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51043" y="2571384"/>
              <a:ext cx="896425" cy="896425"/>
            </a:xfrm>
            <a:prstGeom prst="rect">
              <a:avLst/>
            </a:prstGeom>
          </p:spPr>
        </p:pic>
      </p:grpSp>
      <p:sp>
        <p:nvSpPr>
          <p:cNvPr id="36" name="Rectangle 35">
            <a:extLst>
              <a:ext uri="{FF2B5EF4-FFF2-40B4-BE49-F238E27FC236}">
                <a16:creationId xmlns:a16="http://schemas.microsoft.com/office/drawing/2014/main" id="{DBF774EC-D693-47B4-945D-4D6EE334E33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56845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03c – Manage Azure resources with PowerShell (optional)</a:t>
            </a:r>
          </a:p>
        </p:txBody>
      </p:sp>
      <p:sp>
        <p:nvSpPr>
          <p:cNvPr id="13" name="Text Placeholder 2">
            <a:extLst>
              <a:ext uri="{FF2B5EF4-FFF2-40B4-BE49-F238E27FC236}">
                <a16:creationId xmlns:a16="http://schemas.microsoft.com/office/drawing/2014/main" id="{F3F48AEF-E212-433F-8B5D-79A9E3E6B87E}"/>
              </a:ext>
            </a:extLst>
          </p:cNvPr>
          <p:cNvSpPr txBox="1">
            <a:spLocks/>
          </p:cNvSpPr>
          <p:nvPr/>
        </p:nvSpPr>
        <p:spPr>
          <a:xfrm>
            <a:off x="427038" y="136680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p:txBody>
      </p:sp>
      <p:sp>
        <p:nvSpPr>
          <p:cNvPr id="16" name="Text Placeholder 2">
            <a:extLst>
              <a:ext uri="{FF2B5EF4-FFF2-40B4-BE49-F238E27FC236}">
                <a16:creationId xmlns:a16="http://schemas.microsoft.com/office/drawing/2014/main" id="{F72300B1-756A-45FE-A503-82B1144D3FB9}"/>
              </a:ext>
            </a:extLst>
          </p:cNvPr>
          <p:cNvSpPr txBox="1">
            <a:spLocks/>
          </p:cNvSpPr>
          <p:nvPr/>
        </p:nvSpPr>
        <p:spPr>
          <a:xfrm>
            <a:off x="427038" y="324106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B7854F82-8874-4A3E-AB1E-D3805D4333E3}"/>
              </a:ext>
            </a:extLst>
          </p:cNvPr>
          <p:cNvSpPr/>
          <p:nvPr/>
        </p:nvSpPr>
        <p:spPr bwMode="auto">
          <a:xfrm>
            <a:off x="427038"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PowerShell session in Azure Cloud Shell</a:t>
            </a:r>
          </a:p>
        </p:txBody>
      </p:sp>
      <p:sp>
        <p:nvSpPr>
          <p:cNvPr id="23" name="Rectangle 22">
            <a:extLst>
              <a:ext uri="{FF2B5EF4-FFF2-40B4-BE49-F238E27FC236}">
                <a16:creationId xmlns:a16="http://schemas.microsoft.com/office/drawing/2014/main" id="{9CBAA487-55D1-45F1-8A32-AC702BA1FCAA}"/>
              </a:ext>
            </a:extLst>
          </p:cNvPr>
          <p:cNvSpPr/>
          <p:nvPr/>
        </p:nvSpPr>
        <p:spPr bwMode="auto">
          <a:xfrm>
            <a:off x="4334267"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 and an Azure managed disk with Azure PowerShell</a:t>
            </a:r>
          </a:p>
        </p:txBody>
      </p:sp>
      <p:sp>
        <p:nvSpPr>
          <p:cNvPr id="24" name="Rectangle 23">
            <a:extLst>
              <a:ext uri="{FF2B5EF4-FFF2-40B4-BE49-F238E27FC236}">
                <a16:creationId xmlns:a16="http://schemas.microsoft.com/office/drawing/2014/main" id="{DECBE062-F6AB-4051-9A73-560A962D36CB}"/>
              </a:ext>
            </a:extLst>
          </p:cNvPr>
          <p:cNvSpPr/>
          <p:nvPr/>
        </p:nvSpPr>
        <p:spPr bwMode="auto">
          <a:xfrm>
            <a:off x="8241495"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PowerShell</a:t>
            </a:r>
          </a:p>
        </p:txBody>
      </p:sp>
      <p:sp>
        <p:nvSpPr>
          <p:cNvPr id="3" name="Text Placeholder 2">
            <a:extLst>
              <a:ext uri="{FF2B5EF4-FFF2-40B4-BE49-F238E27FC236}">
                <a16:creationId xmlns:a16="http://schemas.microsoft.com/office/drawing/2014/main" id="{572B05B7-9D44-42FC-BC93-37C5DCEF0D5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60FFA84-DE90-49BC-91B7-ADD4B5FB787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5346850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03c – Architecture diagram</a:t>
            </a:r>
          </a:p>
        </p:txBody>
      </p:sp>
      <p:sp>
        <p:nvSpPr>
          <p:cNvPr id="3" name="Rectangle 2">
            <a:extLst>
              <a:ext uri="{FF2B5EF4-FFF2-40B4-BE49-F238E27FC236}">
                <a16:creationId xmlns:a16="http://schemas.microsoft.com/office/drawing/2014/main" id="{C903FC99-843D-4F5F-8C72-4B6C341B4A44}"/>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Architecture diagram of the detailed lab steps. ">
            <a:extLst>
              <a:ext uri="{FF2B5EF4-FFF2-40B4-BE49-F238E27FC236}">
                <a16:creationId xmlns:a16="http://schemas.microsoft.com/office/drawing/2014/main" id="{127F2EF8-532E-4C6B-93E6-86D94BF7838F}"/>
              </a:ext>
            </a:extLst>
          </p:cNvPr>
          <p:cNvGrpSpPr/>
          <p:nvPr/>
        </p:nvGrpSpPr>
        <p:grpSpPr>
          <a:xfrm>
            <a:off x="3996912" y="2544592"/>
            <a:ext cx="3521426" cy="2124014"/>
            <a:chOff x="3787362" y="2115967"/>
            <a:chExt cx="3521426" cy="2124014"/>
          </a:xfrm>
        </p:grpSpPr>
        <p:sp>
          <p:nvSpPr>
            <p:cNvPr id="8" name="Rectangle 7">
              <a:extLst>
                <a:ext uri="{FF2B5EF4-FFF2-40B4-BE49-F238E27FC236}">
                  <a16:creationId xmlns:a16="http://schemas.microsoft.com/office/drawing/2014/main" id="{30690CD1-57EE-42E9-8309-C4E82519322A}"/>
                </a:ext>
              </a:extLst>
            </p:cNvPr>
            <p:cNvSpPr/>
            <p:nvPr/>
          </p:nvSpPr>
          <p:spPr bwMode="auto">
            <a:xfrm>
              <a:off x="3787362" y="2115967"/>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0E506008-07DD-4881-B87B-FE486C0ADA20}"/>
                </a:ext>
              </a:extLst>
            </p:cNvPr>
            <p:cNvSpPr txBox="1"/>
            <p:nvPr/>
          </p:nvSpPr>
          <p:spPr>
            <a:xfrm>
              <a:off x="3787363" y="2161014"/>
              <a:ext cx="1825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 Task 3</a:t>
              </a:r>
            </a:p>
          </p:txBody>
        </p:sp>
        <p:pic>
          <p:nvPicPr>
            <p:cNvPr id="10" name="Graphic 9">
              <a:extLst>
                <a:ext uri="{FF2B5EF4-FFF2-40B4-BE49-F238E27FC236}">
                  <a16:creationId xmlns:a16="http://schemas.microsoft.com/office/drawing/2014/main" id="{6C8867F1-697C-4009-84B2-23759380BD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1026" y="2505069"/>
              <a:ext cx="376369" cy="376369"/>
            </a:xfrm>
            <a:prstGeom prst="rect">
              <a:avLst/>
            </a:prstGeom>
          </p:spPr>
        </p:pic>
        <p:pic>
          <p:nvPicPr>
            <p:cNvPr id="11" name="Graphic 10">
              <a:extLst>
                <a:ext uri="{FF2B5EF4-FFF2-40B4-BE49-F238E27FC236}">
                  <a16:creationId xmlns:a16="http://schemas.microsoft.com/office/drawing/2014/main" id="{458B5B69-C7E4-4845-826E-5F22F9AB50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8076" y="3052630"/>
              <a:ext cx="376370" cy="376370"/>
            </a:xfrm>
            <a:prstGeom prst="rect">
              <a:avLst/>
            </a:prstGeom>
          </p:spPr>
        </p:pic>
        <p:sp>
          <p:nvSpPr>
            <p:cNvPr id="12" name="TextBox 11">
              <a:extLst>
                <a:ext uri="{FF2B5EF4-FFF2-40B4-BE49-F238E27FC236}">
                  <a16:creationId xmlns:a16="http://schemas.microsoft.com/office/drawing/2014/main" id="{39FA5C5D-F947-41A5-A4EA-B21BC018C6DB}"/>
                </a:ext>
              </a:extLst>
            </p:cNvPr>
            <p:cNvSpPr txBox="1"/>
            <p:nvPr/>
          </p:nvSpPr>
          <p:spPr>
            <a:xfrm>
              <a:off x="5087395" y="2557476"/>
              <a:ext cx="1297732" cy="271554"/>
            </a:xfrm>
            <a:prstGeom prst="rect">
              <a:avLst/>
            </a:prstGeom>
            <a:noFill/>
          </p:spPr>
          <p:txBody>
            <a:bodyPr wrap="square">
              <a:spAutoFit/>
            </a:bodyPr>
            <a:lstStyle/>
            <a:p>
              <a:pPr defTabSz="914367"/>
              <a:r>
                <a:rPr lang="fr-FR" sz="1176" b="1" dirty="0">
                  <a:solidFill>
                    <a:srgbClr val="000000"/>
                  </a:solidFill>
                  <a:latin typeface="Segoe UI"/>
                </a:rPr>
                <a:t>az104-03c-rg1</a:t>
              </a:r>
            </a:p>
          </p:txBody>
        </p:sp>
        <p:sp>
          <p:nvSpPr>
            <p:cNvPr id="13" name="Rectangle 12">
              <a:extLst>
                <a:ext uri="{FF2B5EF4-FFF2-40B4-BE49-F238E27FC236}">
                  <a16:creationId xmlns:a16="http://schemas.microsoft.com/office/drawing/2014/main" id="{5B91599A-740D-4734-AEE1-DEA8A5EC58A3}"/>
                </a:ext>
              </a:extLst>
            </p:cNvPr>
            <p:cNvSpPr/>
            <p:nvPr/>
          </p:nvSpPr>
          <p:spPr bwMode="auto">
            <a:xfrm>
              <a:off x="4619078" y="2933845"/>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4" name="TextBox 13">
              <a:extLst>
                <a:ext uri="{FF2B5EF4-FFF2-40B4-BE49-F238E27FC236}">
                  <a16:creationId xmlns:a16="http://schemas.microsoft.com/office/drawing/2014/main" id="{D7FB9810-C3FE-48C0-9379-3D4168602486}"/>
                </a:ext>
              </a:extLst>
            </p:cNvPr>
            <p:cNvSpPr txBox="1"/>
            <p:nvPr/>
          </p:nvSpPr>
          <p:spPr>
            <a:xfrm>
              <a:off x="5034604" y="3429228"/>
              <a:ext cx="1578425" cy="271554"/>
            </a:xfrm>
            <a:prstGeom prst="rect">
              <a:avLst/>
            </a:prstGeom>
            <a:noFill/>
          </p:spPr>
          <p:txBody>
            <a:bodyPr wrap="square">
              <a:spAutoFit/>
            </a:bodyPr>
            <a:lstStyle/>
            <a:p>
              <a:pPr defTabSz="914367"/>
              <a:r>
                <a:rPr lang="fr-FR" sz="1176" b="1" dirty="0">
                  <a:solidFill>
                    <a:srgbClr val="000000"/>
                  </a:solidFill>
                  <a:latin typeface="Segoe UI"/>
                </a:rPr>
                <a:t>az104-03c-disk1</a:t>
              </a:r>
            </a:p>
          </p:txBody>
        </p:sp>
      </p:grpSp>
    </p:spTree>
    <p:extLst>
      <p:ext uri="{BB962C8B-B14F-4D97-AF65-F5344CB8AC3E}">
        <p14:creationId xmlns:p14="http://schemas.microsoft.com/office/powerpoint/2010/main" val="20153558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03d – Manage Azure resources with the Azure CLI (optional)</a:t>
            </a:r>
          </a:p>
        </p:txBody>
      </p:sp>
      <p:sp>
        <p:nvSpPr>
          <p:cNvPr id="13" name="Text Placeholder 2">
            <a:extLst>
              <a:ext uri="{FF2B5EF4-FFF2-40B4-BE49-F238E27FC236}">
                <a16:creationId xmlns:a16="http://schemas.microsoft.com/office/drawing/2014/main" id="{165DB789-31AD-41A3-9D85-7FA836083CF4}"/>
              </a:ext>
            </a:extLst>
          </p:cNvPr>
          <p:cNvSpPr txBox="1">
            <a:spLocks/>
          </p:cNvSpPr>
          <p:nvPr/>
        </p:nvSpPr>
        <p:spPr>
          <a:xfrm>
            <a:off x="465138" y="142776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p:txBody>
      </p:sp>
      <p:sp>
        <p:nvSpPr>
          <p:cNvPr id="16" name="Text Placeholder 2">
            <a:extLst>
              <a:ext uri="{FF2B5EF4-FFF2-40B4-BE49-F238E27FC236}">
                <a16:creationId xmlns:a16="http://schemas.microsoft.com/office/drawing/2014/main" id="{3B6ABC31-6117-43FC-BA57-9E953991F76A}"/>
              </a:ext>
            </a:extLst>
          </p:cNvPr>
          <p:cNvSpPr txBox="1">
            <a:spLocks/>
          </p:cNvSpPr>
          <p:nvPr/>
        </p:nvSpPr>
        <p:spPr>
          <a:xfrm>
            <a:off x="465138" y="330202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0BA91D87-2BD9-4E59-A7F2-76F5A4980C88}"/>
              </a:ext>
            </a:extLst>
          </p:cNvPr>
          <p:cNvSpPr/>
          <p:nvPr/>
        </p:nvSpPr>
        <p:spPr bwMode="auto">
          <a:xfrm>
            <a:off x="465138"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Bash session in Azure Cloud Shell</a:t>
            </a:r>
          </a:p>
        </p:txBody>
      </p:sp>
      <p:sp>
        <p:nvSpPr>
          <p:cNvPr id="23" name="Rectangle 22">
            <a:extLst>
              <a:ext uri="{FF2B5EF4-FFF2-40B4-BE49-F238E27FC236}">
                <a16:creationId xmlns:a16="http://schemas.microsoft.com/office/drawing/2014/main" id="{F5AEB3FC-DB0D-4B23-90C6-55A5702CFB51}"/>
              </a:ext>
            </a:extLst>
          </p:cNvPr>
          <p:cNvSpPr/>
          <p:nvPr/>
        </p:nvSpPr>
        <p:spPr bwMode="auto">
          <a:xfrm>
            <a:off x="4372367"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a:t>
            </a:r>
            <a:br>
              <a:rPr lang="en-US" sz="2000" dirty="0">
                <a:solidFill>
                  <a:schemeClr val="tx1"/>
                </a:solidFill>
                <a:cs typeface="Segoe UI Semilight"/>
              </a:rPr>
            </a:br>
            <a:r>
              <a:rPr lang="en-US" sz="2000" dirty="0">
                <a:solidFill>
                  <a:schemeClr val="tx1"/>
                </a:solidFill>
                <a:cs typeface="Segoe UI Semilight"/>
              </a:rPr>
              <a:t>and a managed disk by</a:t>
            </a:r>
            <a:br>
              <a:rPr lang="en-US" sz="2000" dirty="0">
                <a:solidFill>
                  <a:schemeClr val="tx1"/>
                </a:solidFill>
                <a:cs typeface="Segoe UI Semilight"/>
              </a:rPr>
            </a:br>
            <a:r>
              <a:rPr lang="en-US" sz="2000" dirty="0">
                <a:solidFill>
                  <a:schemeClr val="tx1"/>
                </a:solidFill>
                <a:cs typeface="Segoe UI Semilight"/>
              </a:rPr>
              <a:t>using Azure CLI</a:t>
            </a:r>
          </a:p>
        </p:txBody>
      </p:sp>
      <p:sp>
        <p:nvSpPr>
          <p:cNvPr id="24" name="Rectangle 23">
            <a:extLst>
              <a:ext uri="{FF2B5EF4-FFF2-40B4-BE49-F238E27FC236}">
                <a16:creationId xmlns:a16="http://schemas.microsoft.com/office/drawing/2014/main" id="{CD372C23-45FB-4361-B404-CE2125F48097}"/>
              </a:ext>
            </a:extLst>
          </p:cNvPr>
          <p:cNvSpPr/>
          <p:nvPr/>
        </p:nvSpPr>
        <p:spPr bwMode="auto">
          <a:xfrm>
            <a:off x="8279595"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CLI</a:t>
            </a:r>
          </a:p>
        </p:txBody>
      </p:sp>
      <p:sp>
        <p:nvSpPr>
          <p:cNvPr id="3" name="Text Placeholder 2">
            <a:extLst>
              <a:ext uri="{FF2B5EF4-FFF2-40B4-BE49-F238E27FC236}">
                <a16:creationId xmlns:a16="http://schemas.microsoft.com/office/drawing/2014/main" id="{7813C320-C428-4549-8765-F46097949354}"/>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6C8FE4A1-4372-49C9-9C50-4B4FB19B47D1}"/>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6748409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03d – Architecture diagram</a:t>
            </a:r>
          </a:p>
        </p:txBody>
      </p:sp>
      <p:grpSp>
        <p:nvGrpSpPr>
          <p:cNvPr id="4" name="Group 3" descr="A resource group with a disk.">
            <a:extLst>
              <a:ext uri="{FF2B5EF4-FFF2-40B4-BE49-F238E27FC236}">
                <a16:creationId xmlns:a16="http://schemas.microsoft.com/office/drawing/2014/main" id="{D6C287F9-45BE-47A9-9258-7C183FB00E82}"/>
              </a:ext>
            </a:extLst>
          </p:cNvPr>
          <p:cNvGrpSpPr/>
          <p:nvPr/>
        </p:nvGrpSpPr>
        <p:grpSpPr>
          <a:xfrm>
            <a:off x="4063587" y="2435255"/>
            <a:ext cx="3521426" cy="2124014"/>
            <a:chOff x="4063587" y="2435255"/>
            <a:chExt cx="3521426" cy="2124014"/>
          </a:xfrm>
        </p:grpSpPr>
        <p:sp>
          <p:nvSpPr>
            <p:cNvPr id="8" name="Rectangle 7" descr="Architecture diagram of the detailed lab steps. ">
              <a:extLst>
                <a:ext uri="{FF2B5EF4-FFF2-40B4-BE49-F238E27FC236}">
                  <a16:creationId xmlns:a16="http://schemas.microsoft.com/office/drawing/2014/main" id="{A76F3BD7-4F87-4A39-8ABE-F6B302442CEE}"/>
                </a:ext>
              </a:extLst>
            </p:cNvPr>
            <p:cNvSpPr/>
            <p:nvPr/>
          </p:nvSpPr>
          <p:spPr bwMode="auto">
            <a:xfrm>
              <a:off x="4063587" y="2435255"/>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descr="Architecture diagram of the detailed lab steps. ">
              <a:extLst>
                <a:ext uri="{FF2B5EF4-FFF2-40B4-BE49-F238E27FC236}">
                  <a16:creationId xmlns:a16="http://schemas.microsoft.com/office/drawing/2014/main" id="{E49237FB-965C-4714-BFFA-5467B4C85EC7}"/>
                </a:ext>
              </a:extLst>
            </p:cNvPr>
            <p:cNvSpPr txBox="1"/>
            <p:nvPr/>
          </p:nvSpPr>
          <p:spPr>
            <a:xfrm>
              <a:off x="4063588" y="2480302"/>
              <a:ext cx="1825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 Task 3</a:t>
              </a:r>
            </a:p>
          </p:txBody>
        </p:sp>
        <p:pic>
          <p:nvPicPr>
            <p:cNvPr id="12" name="Graphic 11" descr="Architecture diagram of the detailed lab steps. ">
              <a:extLst>
                <a:ext uri="{FF2B5EF4-FFF2-40B4-BE49-F238E27FC236}">
                  <a16:creationId xmlns:a16="http://schemas.microsoft.com/office/drawing/2014/main" id="{558B0151-76A1-4A9E-B9C9-9A3706F9B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7251" y="2824357"/>
              <a:ext cx="376369" cy="376369"/>
            </a:xfrm>
            <a:prstGeom prst="rect">
              <a:avLst/>
            </a:prstGeom>
          </p:spPr>
        </p:pic>
        <p:pic>
          <p:nvPicPr>
            <p:cNvPr id="14" name="Graphic 13" descr="Architecture diagram of the detailed lab steps. ">
              <a:extLst>
                <a:ext uri="{FF2B5EF4-FFF2-40B4-BE49-F238E27FC236}">
                  <a16:creationId xmlns:a16="http://schemas.microsoft.com/office/drawing/2014/main" id="{D1528FF9-7817-41D5-A936-E01A0F2C97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4301" y="3371918"/>
              <a:ext cx="376370" cy="376370"/>
            </a:xfrm>
            <a:prstGeom prst="rect">
              <a:avLst/>
            </a:prstGeom>
          </p:spPr>
        </p:pic>
        <p:sp>
          <p:nvSpPr>
            <p:cNvPr id="16" name="TextBox 15" descr="Architecture diagram of the detailed lab steps. ">
              <a:extLst>
                <a:ext uri="{FF2B5EF4-FFF2-40B4-BE49-F238E27FC236}">
                  <a16:creationId xmlns:a16="http://schemas.microsoft.com/office/drawing/2014/main" id="{1EDC5358-C043-4EA8-9B24-214F9E05CE9E}"/>
                </a:ext>
              </a:extLst>
            </p:cNvPr>
            <p:cNvSpPr txBox="1"/>
            <p:nvPr/>
          </p:nvSpPr>
          <p:spPr>
            <a:xfrm>
              <a:off x="5363620" y="2876764"/>
              <a:ext cx="1297732" cy="271554"/>
            </a:xfrm>
            <a:prstGeom prst="rect">
              <a:avLst/>
            </a:prstGeom>
            <a:noFill/>
          </p:spPr>
          <p:txBody>
            <a:bodyPr wrap="square">
              <a:spAutoFit/>
            </a:bodyPr>
            <a:lstStyle/>
            <a:p>
              <a:pPr defTabSz="914367"/>
              <a:r>
                <a:rPr lang="fr-FR" sz="1176" b="1" dirty="0">
                  <a:solidFill>
                    <a:srgbClr val="000000"/>
                  </a:solidFill>
                  <a:latin typeface="Segoe UI"/>
                </a:rPr>
                <a:t>az104-03d-rg1</a:t>
              </a:r>
            </a:p>
          </p:txBody>
        </p:sp>
        <p:sp>
          <p:nvSpPr>
            <p:cNvPr id="18" name="Rectangle 17" descr="Architecture diagram of the detailed lab steps. ">
              <a:extLst>
                <a:ext uri="{FF2B5EF4-FFF2-40B4-BE49-F238E27FC236}">
                  <a16:creationId xmlns:a16="http://schemas.microsoft.com/office/drawing/2014/main" id="{1CAA09B2-807B-4DC4-B2B9-A64BC9945323}"/>
                </a:ext>
              </a:extLst>
            </p:cNvPr>
            <p:cNvSpPr/>
            <p:nvPr/>
          </p:nvSpPr>
          <p:spPr bwMode="auto">
            <a:xfrm>
              <a:off x="4895303" y="325313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0" name="TextBox 19" descr="Architecture diagram of the detailed lab steps. ">
              <a:extLst>
                <a:ext uri="{FF2B5EF4-FFF2-40B4-BE49-F238E27FC236}">
                  <a16:creationId xmlns:a16="http://schemas.microsoft.com/office/drawing/2014/main" id="{5A35EB5A-1154-4378-AE44-1D0109D0A197}"/>
                </a:ext>
              </a:extLst>
            </p:cNvPr>
            <p:cNvSpPr txBox="1"/>
            <p:nvPr/>
          </p:nvSpPr>
          <p:spPr>
            <a:xfrm>
              <a:off x="5310829" y="3748516"/>
              <a:ext cx="1578425" cy="271554"/>
            </a:xfrm>
            <a:prstGeom prst="rect">
              <a:avLst/>
            </a:prstGeom>
            <a:noFill/>
          </p:spPr>
          <p:txBody>
            <a:bodyPr wrap="square">
              <a:spAutoFit/>
            </a:bodyPr>
            <a:lstStyle/>
            <a:p>
              <a:pPr defTabSz="914367"/>
              <a:r>
                <a:rPr lang="fr-FR" sz="1176" b="1" dirty="0">
                  <a:solidFill>
                    <a:srgbClr val="000000"/>
                  </a:solidFill>
                  <a:latin typeface="Segoe UI"/>
                </a:rPr>
                <a:t>az104-03d-disk1</a:t>
              </a:r>
            </a:p>
          </p:txBody>
        </p:sp>
      </p:grpSp>
      <p:sp>
        <p:nvSpPr>
          <p:cNvPr id="3" name="Rectangle 2">
            <a:extLst>
              <a:ext uri="{FF2B5EF4-FFF2-40B4-BE49-F238E27FC236}">
                <a16:creationId xmlns:a16="http://schemas.microsoft.com/office/drawing/2014/main" id="{FEACAFF6-03DF-4B26-A080-C882904B2FA3}"/>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65447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BDF4-CC37-4359-BF13-F0C26354B15B}"/>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28D8C09A-24BA-4B15-89CA-2E7084DDB1F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836149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Review PowerShell Cmdlets and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440754" y="1370103"/>
            <a:ext cx="11568684" cy="3027726"/>
          </a:xfrm>
          <a:prstGeom prst="rect">
            <a:avLst/>
          </a:prstGeom>
          <a:noFill/>
          <a:ln w="19050">
            <a:solidFill>
              <a:schemeClr val="accent1"/>
            </a:solidFill>
          </a:ln>
        </p:spPr>
        <p:txBody>
          <a:bodyPr wrap="square" lIns="137160" tIns="91440" rIns="137160" bIns="91440" anchor="ctr">
            <a:no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142657" algn="l"/>
              </a:tabLst>
            </a:pPr>
            <a:r>
              <a:rPr lang="en-US" sz="2000" dirty="0">
                <a:latin typeface="Consolas" panose="020B0609020204030204" pitchFamily="49" charset="0"/>
              </a:rPr>
              <a:t>Manifest   3.1.0.0    Microsoft.PowerShell.Management     </a:t>
            </a:r>
          </a:p>
          <a:p>
            <a:pPr>
              <a:tabLst>
                <a:tab pos="3142657" algn="l"/>
              </a:tabLst>
            </a:pPr>
            <a:r>
              <a:rPr lang="en-US" sz="2000" dirty="0">
                <a:latin typeface="Consolas" panose="020B0609020204030204" pitchFamily="49" charset="0"/>
              </a:rPr>
              <a:t>Manifest   3.1.0.0    </a:t>
            </a:r>
            <a:r>
              <a:rPr lang="en-US" sz="2000" dirty="0" err="1">
                <a:latin typeface="Consolas" panose="020B0609020204030204" pitchFamily="49" charset="0"/>
              </a:rPr>
              <a:t>Microsoft.PowerShell.Utility</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Binary     1.0.0.1	</a:t>
            </a:r>
            <a:r>
              <a:rPr lang="en-US" sz="2000" dirty="0" err="1">
                <a:latin typeface="Consolas" panose="020B0609020204030204" pitchFamily="49" charset="0"/>
              </a:rPr>
              <a:t>PackageManagement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1.0.0.1	</a:t>
            </a:r>
            <a:r>
              <a:rPr lang="en-US" sz="2000" dirty="0" err="1">
                <a:latin typeface="Consolas" panose="020B0609020204030204" pitchFamily="49" charset="0"/>
              </a:rPr>
              <a:t>PowerShellGet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2.0.0      </a:t>
            </a:r>
            <a:r>
              <a:rPr lang="en-US" sz="2000" dirty="0" err="1">
                <a:latin typeface="Consolas" panose="020B0609020204030204" pitchFamily="49" charset="0"/>
              </a:rPr>
              <a:t>PSReadline</a:t>
            </a:r>
            <a:r>
              <a:rPr lang="en-US" sz="2000" dirty="0">
                <a:latin typeface="Consolas" panose="020B0609020204030204" pitchFamily="49" charset="0"/>
              </a:rPr>
              <a:t>                          </a:t>
            </a:r>
          </a:p>
        </p:txBody>
      </p:sp>
      <p:sp>
        <p:nvSpPr>
          <p:cNvPr id="7" name="Text Placeholder 2">
            <a:extLst>
              <a:ext uri="{FF2B5EF4-FFF2-40B4-BE49-F238E27FC236}">
                <a16:creationId xmlns:a16="http://schemas.microsoft.com/office/drawing/2014/main" id="{9A0BA3A9-0C47-4310-9C17-426AC178E277}"/>
              </a:ext>
            </a:extLst>
          </p:cNvPr>
          <p:cNvSpPr txBox="1">
            <a:spLocks/>
          </p:cNvSpPr>
          <p:nvPr/>
        </p:nvSpPr>
        <p:spPr>
          <a:xfrm>
            <a:off x="440754" y="4553278"/>
            <a:ext cx="11568684" cy="1808468"/>
          </a:xfrm>
          <a:prstGeom prst="rect">
            <a:avLst/>
          </a:prstGeom>
          <a:solidFill>
            <a:schemeClr val="bg1">
              <a:lumMod val="95000"/>
            </a:schemeClr>
          </a:solidFill>
        </p:spPr>
        <p:txBody>
          <a:bodyPr lIns="137160" tIns="91440" rIns="137160" bIns="91440"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chemeClr val="tx1"/>
                </a:solidFill>
                <a:latin typeface="+mn-lt"/>
              </a:rPr>
              <a:t>Cmdlets follow a verb-noun naming convention; shipped in modules</a:t>
            </a:r>
          </a:p>
          <a:p>
            <a:pPr>
              <a:spcBef>
                <a:spcPts val="1200"/>
              </a:spcBef>
            </a:pPr>
            <a:r>
              <a:rPr lang="en-US" sz="2000" dirty="0">
                <a:solidFill>
                  <a:schemeClr val="tx1"/>
                </a:solidFill>
                <a:latin typeface="+mn-lt"/>
              </a:rPr>
              <a:t>Modules are a DLL file with the code to process each cmdlet</a:t>
            </a:r>
          </a:p>
          <a:p>
            <a:pPr>
              <a:spcBef>
                <a:spcPts val="1200"/>
              </a:spcBef>
            </a:pPr>
            <a:r>
              <a:rPr lang="en-US" sz="2000" dirty="0">
                <a:solidFill>
                  <a:schemeClr val="tx1"/>
                </a:solidFill>
                <a:latin typeface="+mn-lt"/>
              </a:rPr>
              <a:t>Load cmdlets by loading the module containing them</a:t>
            </a:r>
          </a:p>
          <a:p>
            <a:pPr>
              <a:spcBef>
                <a:spcPts val="1200"/>
              </a:spcBef>
            </a:pPr>
            <a:r>
              <a:rPr lang="en-US" sz="2000" dirty="0">
                <a:solidFill>
                  <a:schemeClr val="tx1"/>
                </a:solidFill>
                <a:latin typeface="+mn-lt"/>
              </a:rPr>
              <a:t>Use </a:t>
            </a:r>
            <a:r>
              <a:rPr lang="en-US" sz="2000" b="1" dirty="0">
                <a:solidFill>
                  <a:schemeClr val="tx1"/>
                </a:solidFill>
                <a:latin typeface="+mn-lt"/>
              </a:rPr>
              <a:t>Get-Module</a:t>
            </a:r>
            <a:r>
              <a:rPr lang="en-US" sz="2000" dirty="0">
                <a:solidFill>
                  <a:schemeClr val="tx1"/>
                </a:solidFill>
                <a:latin typeface="+mn-lt"/>
              </a:rPr>
              <a:t> to see a list of loaded modules</a:t>
            </a: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Use Azure Cloud Shell</a:t>
            </a:r>
          </a:p>
        </p:txBody>
      </p:sp>
      <p:sp>
        <p:nvSpPr>
          <p:cNvPr id="9" name="TextBox 1">
            <a:extLst>
              <a:ext uri="{FF2B5EF4-FFF2-40B4-BE49-F238E27FC236}">
                <a16:creationId xmlns:a16="http://schemas.microsoft.com/office/drawing/2014/main" id="{7EB9AD0A-E72D-421C-A1A3-AFBCC026FF7E}"/>
              </a:ext>
            </a:extLst>
          </p:cNvPr>
          <p:cNvSpPr txBox="1"/>
          <p:nvPr/>
        </p:nvSpPr>
        <p:spPr>
          <a:xfrm>
            <a:off x="427038" y="146366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dirty="0"/>
              <a:t>Interactive, browser-accessible shell</a:t>
            </a:r>
          </a:p>
        </p:txBody>
      </p:sp>
      <p:sp>
        <p:nvSpPr>
          <p:cNvPr id="10" name="TextBox 1">
            <a:extLst>
              <a:ext uri="{FF2B5EF4-FFF2-40B4-BE49-F238E27FC236}">
                <a16:creationId xmlns:a16="http://schemas.microsoft.com/office/drawing/2014/main" id="{915423AB-B40A-477D-A04E-37FA783EF19E}"/>
              </a:ext>
            </a:extLst>
          </p:cNvPr>
          <p:cNvSpPr txBox="1"/>
          <p:nvPr/>
        </p:nvSpPr>
        <p:spPr>
          <a:xfrm>
            <a:off x="427038" y="202283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Offers either Bash or PowerShell</a:t>
            </a:r>
          </a:p>
        </p:txBody>
      </p:sp>
      <p:sp>
        <p:nvSpPr>
          <p:cNvPr id="11" name="TextBox 1">
            <a:extLst>
              <a:ext uri="{FF2B5EF4-FFF2-40B4-BE49-F238E27FC236}">
                <a16:creationId xmlns:a16="http://schemas.microsoft.com/office/drawing/2014/main" id="{E03D889B-E97B-4880-ADA8-5DD96DC84D04}"/>
              </a:ext>
            </a:extLst>
          </p:cNvPr>
          <p:cNvSpPr txBox="1"/>
          <p:nvPr/>
        </p:nvSpPr>
        <p:spPr>
          <a:xfrm>
            <a:off x="427038" y="2582006"/>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temporary and provided on a per-session,</a:t>
            </a:r>
            <a:br>
              <a:rPr lang="en-US"/>
            </a:br>
            <a:r>
              <a:rPr lang="en-US"/>
              <a:t>per-user basis</a:t>
            </a:r>
          </a:p>
        </p:txBody>
      </p:sp>
      <p:sp>
        <p:nvSpPr>
          <p:cNvPr id="12" name="TextBox 1">
            <a:extLst>
              <a:ext uri="{FF2B5EF4-FFF2-40B4-BE49-F238E27FC236}">
                <a16:creationId xmlns:a16="http://schemas.microsoft.com/office/drawing/2014/main" id="{46A1244D-E193-46F3-A78B-D833B642C90D}"/>
              </a:ext>
            </a:extLst>
          </p:cNvPr>
          <p:cNvSpPr txBox="1"/>
          <p:nvPr/>
        </p:nvSpPr>
        <p:spPr>
          <a:xfrm>
            <a:off x="427038" y="3415022"/>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Requires a resource group, storage account, and Azure File share</a:t>
            </a:r>
          </a:p>
        </p:txBody>
      </p:sp>
      <p:sp>
        <p:nvSpPr>
          <p:cNvPr id="13" name="TextBox 1">
            <a:extLst>
              <a:ext uri="{FF2B5EF4-FFF2-40B4-BE49-F238E27FC236}">
                <a16:creationId xmlns:a16="http://schemas.microsoft.com/office/drawing/2014/main" id="{2E623BD1-6CBF-4C9C-9C1E-9A6043B26A12}"/>
              </a:ext>
            </a:extLst>
          </p:cNvPr>
          <p:cNvSpPr txBox="1"/>
          <p:nvPr/>
        </p:nvSpPr>
        <p:spPr>
          <a:xfrm>
            <a:off x="427038" y="424803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Authenticates automatically</a:t>
            </a:r>
          </a:p>
        </p:txBody>
      </p:sp>
      <p:sp>
        <p:nvSpPr>
          <p:cNvPr id="14" name="TextBox 1">
            <a:extLst>
              <a:ext uri="{FF2B5EF4-FFF2-40B4-BE49-F238E27FC236}">
                <a16:creationId xmlns:a16="http://schemas.microsoft.com/office/drawing/2014/main" id="{3F779A34-1708-4DA0-B440-A25278E6762B}"/>
              </a:ext>
            </a:extLst>
          </p:cNvPr>
          <p:cNvSpPr txBox="1"/>
          <p:nvPr/>
        </p:nvSpPr>
        <p:spPr>
          <a:xfrm>
            <a:off x="427038" y="480720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Integrated graphical text editor</a:t>
            </a:r>
          </a:p>
        </p:txBody>
      </p:sp>
      <p:sp>
        <p:nvSpPr>
          <p:cNvPr id="15" name="TextBox 1">
            <a:extLst>
              <a:ext uri="{FF2B5EF4-FFF2-40B4-BE49-F238E27FC236}">
                <a16:creationId xmlns:a16="http://schemas.microsoft.com/office/drawing/2014/main" id="{648F8B0C-9917-4313-A111-6CE952E009FD}"/>
              </a:ext>
            </a:extLst>
          </p:cNvPr>
          <p:cNvSpPr txBox="1"/>
          <p:nvPr/>
        </p:nvSpPr>
        <p:spPr>
          <a:xfrm>
            <a:off x="427038" y="5366376"/>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assigned one machine per user account</a:t>
            </a:r>
          </a:p>
        </p:txBody>
      </p:sp>
      <p:sp>
        <p:nvSpPr>
          <p:cNvPr id="16" name="TextBox 1">
            <a:extLst>
              <a:ext uri="{FF2B5EF4-FFF2-40B4-BE49-F238E27FC236}">
                <a16:creationId xmlns:a16="http://schemas.microsoft.com/office/drawing/2014/main" id="{D764974B-8F57-4FB8-979A-A52A16308C22}"/>
              </a:ext>
            </a:extLst>
          </p:cNvPr>
          <p:cNvSpPr txBox="1"/>
          <p:nvPr/>
        </p:nvSpPr>
        <p:spPr>
          <a:xfrm>
            <a:off x="427038" y="5925544"/>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Times out after 20 minutes</a:t>
            </a:r>
          </a:p>
        </p:txBody>
      </p:sp>
      <p:sp>
        <p:nvSpPr>
          <p:cNvPr id="7" name="Rectangle 6">
            <a:extLst>
              <a:ext uri="{FF2B5EF4-FFF2-40B4-BE49-F238E27FC236}">
                <a16:creationId xmlns:a16="http://schemas.microsoft.com/office/drawing/2014/main" id="{39712147-F8B2-427E-8D88-4651268FAB36}"/>
              </a:ext>
              <a:ext uri="{C183D7F6-B498-43B3-948B-1728B52AA6E4}">
                <adec:decorative xmlns:adec="http://schemas.microsoft.com/office/drawing/2017/decorative" val="1"/>
              </a:ext>
            </a:extLst>
          </p:cNvPr>
          <p:cNvSpPr/>
          <p:nvPr/>
        </p:nvSpPr>
        <p:spPr bwMode="auto">
          <a:xfrm>
            <a:off x="6218238" y="1463669"/>
            <a:ext cx="5791200" cy="49301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cs typeface="Segoe UI" pitchFamily="34" charset="0"/>
            </a:endParaRPr>
          </a:p>
        </p:txBody>
      </p:sp>
      <p:pic>
        <p:nvPicPr>
          <p:cNvPr id="5" name="Picture 4" descr="Cloud shell icon with choice for Bash or PowerShell">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554441" y="1905881"/>
            <a:ext cx="5118795" cy="4045744"/>
          </a:xfrm>
          <a:prstGeom prst="rect">
            <a:avLst/>
          </a:prstGeom>
        </p:spPr>
      </p:pic>
    </p:spTree>
    <p:extLst>
      <p:ext uri="{BB962C8B-B14F-4D97-AF65-F5344CB8AC3E}">
        <p14:creationId xmlns:p14="http://schemas.microsoft.com/office/powerpoint/2010/main" val="34178793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PowerShell</a:t>
            </a:r>
          </a:p>
        </p:txBody>
      </p:sp>
      <p:sp>
        <p:nvSpPr>
          <p:cNvPr id="4" name="Rectangle 3">
            <a:extLst>
              <a:ext uri="{FF2B5EF4-FFF2-40B4-BE49-F238E27FC236}">
                <a16:creationId xmlns:a16="http://schemas.microsoft.com/office/drawing/2014/main" id="{AFCA2EA0-8A84-4109-87A4-B758AF7CDD59}"/>
              </a:ext>
            </a:extLst>
          </p:cNvPr>
          <p:cNvSpPr/>
          <p:nvPr/>
        </p:nvSpPr>
        <p:spPr>
          <a:xfrm>
            <a:off x="427038" y="1191532"/>
            <a:ext cx="11582399" cy="2189843"/>
          </a:xfrm>
          <a:prstGeom prst="rect">
            <a:avLst/>
          </a:prstGeom>
          <a:noFill/>
          <a:ln w="19050">
            <a:solidFill>
              <a:schemeClr val="accent1"/>
            </a:solidFill>
          </a:ln>
        </p:spPr>
        <p:txBody>
          <a:bodyPr wrap="square" lIns="182880" tIns="137160" rIns="182880" bIns="137160" anchor="ctr">
            <a:noAutofit/>
          </a:bodyPr>
          <a:lstStyle/>
          <a:p>
            <a:pPr>
              <a:tabLst>
                <a:tab pos="288198" algn="l"/>
              </a:tabLst>
            </a:pPr>
            <a:r>
              <a:rPr lang="en-US" sz="2400" dirty="0">
                <a:latin typeface="Consolas" panose="020B0609020204030204" pitchFamily="49" charset="0"/>
              </a:rPr>
              <a:t>New-</a:t>
            </a:r>
            <a:r>
              <a:rPr lang="en-US" sz="2400" dirty="0" err="1">
                <a:latin typeface="Consolas" panose="020B0609020204030204" pitchFamily="49" charset="0"/>
              </a:rPr>
              <a:t>AzVm</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a:t>
            </a:r>
            <a:r>
              <a:rPr lang="en-US" sz="2400" dirty="0" err="1">
                <a:latin typeface="Consolas" panose="020B0609020204030204" pitchFamily="49" charset="0"/>
              </a:rPr>
              <a:t>ResourceGroupName</a:t>
            </a:r>
            <a:r>
              <a:rPr lang="en-US" sz="2400" dirty="0">
                <a:latin typeface="Consolas" panose="020B0609020204030204" pitchFamily="49" charset="0"/>
              </a:rPr>
              <a:t> "</a:t>
            </a:r>
            <a:r>
              <a:rPr lang="en-US" sz="2400" dirty="0" err="1">
                <a:latin typeface="Consolas" panose="020B0609020204030204" pitchFamily="49" charset="0"/>
              </a:rPr>
              <a:t>CrmTestingResourceGroup</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-Name "</a:t>
            </a:r>
            <a:r>
              <a:rPr lang="en-US" sz="2400" dirty="0" err="1">
                <a:latin typeface="Consolas" panose="020B0609020204030204" pitchFamily="49" charset="0"/>
              </a:rPr>
              <a:t>CrmUnitTests</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-Image "</a:t>
            </a:r>
            <a:r>
              <a:rPr lang="en-US" sz="2400" dirty="0" err="1">
                <a:latin typeface="Consolas" panose="020B0609020204030204" pitchFamily="49" charset="0"/>
              </a:rPr>
              <a:t>UbuntuLTS</a:t>
            </a:r>
            <a:r>
              <a:rPr lang="en-US" sz="2400" dirty="0">
                <a:latin typeface="Consolas" panose="020B0609020204030204" pitchFamily="49" charset="0"/>
              </a:rPr>
              <a:t>" `</a:t>
            </a:r>
          </a:p>
          <a:p>
            <a:pPr>
              <a:tabLst>
                <a:tab pos="288198" algn="l"/>
              </a:tabLst>
            </a:pPr>
            <a:r>
              <a:rPr lang="en-US" sz="2400" dirty="0">
                <a:latin typeface="Consolas" panose="020B0609020204030204" pitchFamily="49" charset="0"/>
              </a:rPr>
              <a:t>...</a:t>
            </a:r>
          </a:p>
        </p:txBody>
      </p:sp>
      <p:sp>
        <p:nvSpPr>
          <p:cNvPr id="6" name="Freeform: Shape 5">
            <a:extLst>
              <a:ext uri="{FF2B5EF4-FFF2-40B4-BE49-F238E27FC236}">
                <a16:creationId xmlns:a16="http://schemas.microsoft.com/office/drawing/2014/main" id="{01A93F98-35A9-4CC7-88D5-78763E0DB719}"/>
              </a:ext>
            </a:extLst>
          </p:cNvPr>
          <p:cNvSpPr/>
          <p:nvPr/>
        </p:nvSpPr>
        <p:spPr>
          <a:xfrm>
            <a:off x="428027" y="3536823"/>
            <a:ext cx="11570298" cy="2824923"/>
          </a:xfrm>
          <a:custGeom>
            <a:avLst/>
            <a:gdLst>
              <a:gd name="connsiteX0" fmla="*/ 0 w 1982948"/>
              <a:gd name="connsiteY0" fmla="*/ 0 h 991474"/>
              <a:gd name="connsiteX1" fmla="*/ 1982948 w 1982948"/>
              <a:gd name="connsiteY1" fmla="*/ 0 h 991474"/>
              <a:gd name="connsiteX2" fmla="*/ 1982948 w 1982948"/>
              <a:gd name="connsiteY2" fmla="*/ 991474 h 991474"/>
              <a:gd name="connsiteX3" fmla="*/ 0 w 1982948"/>
              <a:gd name="connsiteY3" fmla="*/ 991474 h 991474"/>
              <a:gd name="connsiteX4" fmla="*/ 0 w 1982948"/>
              <a:gd name="connsiteY4" fmla="*/ 0 h 99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48" h="991474">
                <a:moveTo>
                  <a:pt x="0" y="0"/>
                </a:moveTo>
                <a:lnTo>
                  <a:pt x="1982948" y="0"/>
                </a:lnTo>
                <a:lnTo>
                  <a:pt x="1982948" y="991474"/>
                </a:lnTo>
                <a:lnTo>
                  <a:pt x="0" y="991474"/>
                </a:lnTo>
                <a:lnTo>
                  <a:pt x="0" y="0"/>
                </a:lnTo>
                <a:close/>
              </a:path>
            </a:pathLst>
          </a:custGeom>
          <a:solidFill>
            <a:schemeClr val="bg1">
              <a:lumMod val="95000"/>
            </a:schemeClr>
          </a:solidFill>
        </p:spPr>
        <p:txBody>
          <a:bodyPr lIns="182880" tIns="137160" rIns="182880" bIns="137160" anchor="ctr"/>
          <a:lstStyle/>
          <a:p>
            <a:pPr marL="342900" indent="-342900">
              <a:spcBef>
                <a:spcPts val="1600"/>
              </a:spcBef>
              <a:buSzPct val="90000"/>
              <a:buFont typeface="Arial" panose="020B0604020202020204" pitchFamily="34" charset="0"/>
              <a:buChar char="•"/>
            </a:pPr>
            <a:r>
              <a:rPr lang="en-US" sz="2400" dirty="0">
                <a:cs typeface="Segoe UI Semilight"/>
              </a:rPr>
              <a:t>Connect to your Azure subscription and manage resources</a:t>
            </a:r>
          </a:p>
          <a:p>
            <a:pPr marL="342900" indent="-342900">
              <a:spcBef>
                <a:spcPts val="1600"/>
              </a:spcBef>
              <a:buSzPct val="90000"/>
              <a:buFont typeface="Arial" panose="020B0604020202020204" pitchFamily="34" charset="0"/>
              <a:buChar char="•"/>
            </a:pPr>
            <a:r>
              <a:rPr lang="en-US" sz="2400" dirty="0">
                <a:cs typeface="Segoe UI Semilight"/>
              </a:rPr>
              <a:t>Adds the Azure-specific commands </a:t>
            </a:r>
          </a:p>
          <a:p>
            <a:pPr marL="342900" indent="-342900">
              <a:spcBef>
                <a:spcPts val="1600"/>
              </a:spcBef>
              <a:buSzPct val="90000"/>
              <a:buFont typeface="Arial" panose="020B0604020202020204" pitchFamily="34" charset="0"/>
              <a:buChar char="•"/>
            </a:pPr>
            <a:r>
              <a:rPr lang="en-US" sz="2400" dirty="0">
                <a:cs typeface="Segoe UI Semilight"/>
              </a:rPr>
              <a:t>Available inside a browser via the Azure Cloud Shell</a:t>
            </a:r>
          </a:p>
          <a:p>
            <a:pPr marL="342900" indent="-342900">
              <a:spcBef>
                <a:spcPts val="1600"/>
              </a:spcBef>
              <a:buSzPct val="90000"/>
              <a:buFont typeface="Arial" panose="020B0604020202020204" pitchFamily="34" charset="0"/>
              <a:buChar char="•"/>
            </a:pPr>
            <a:r>
              <a:rPr lang="en-US" sz="2400" dirty="0">
                <a:cs typeface="Segoe UI Semilight"/>
              </a:rPr>
              <a:t>Available as a local installation on Linux, macOS, or Windows</a:t>
            </a:r>
          </a:p>
          <a:p>
            <a:pPr marL="342900" indent="-342900">
              <a:spcBef>
                <a:spcPts val="1600"/>
              </a:spcBef>
              <a:buSzPct val="90000"/>
              <a:buFont typeface="Arial" panose="020B0604020202020204" pitchFamily="34" charset="0"/>
              <a:buChar char="•"/>
            </a:pPr>
            <a:r>
              <a:rPr lang="en-US" sz="2400" dirty="0">
                <a:cs typeface="Segoe UI Semilight"/>
              </a:rPr>
              <a:t>Has an interactive and a scripting mode</a:t>
            </a:r>
          </a:p>
        </p:txBody>
      </p:sp>
    </p:spTree>
    <p:extLst>
      <p:ext uri="{BB962C8B-B14F-4D97-AF65-F5344CB8AC3E}">
        <p14:creationId xmlns:p14="http://schemas.microsoft.com/office/powerpoint/2010/main" val="334314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4FCF-4C17-29E8-41A0-A01AE20DB8DE}"/>
              </a:ext>
            </a:extLst>
          </p:cNvPr>
          <p:cNvSpPr>
            <a:spLocks noGrp="1"/>
          </p:cNvSpPr>
          <p:nvPr>
            <p:ph type="title"/>
          </p:nvPr>
        </p:nvSpPr>
        <p:spPr/>
        <p:txBody>
          <a:bodyPr/>
          <a:lstStyle/>
          <a:p>
            <a:r>
              <a:rPr lang="en-US" dirty="0">
                <a:cs typeface="Segoe UI"/>
              </a:rPr>
              <a:t>Administrator Resources whiteboard and review</a:t>
            </a:r>
          </a:p>
        </p:txBody>
      </p:sp>
      <p:sp>
        <p:nvSpPr>
          <p:cNvPr id="19" name="Text Placeholder 18">
            <a:extLst>
              <a:ext uri="{FF2B5EF4-FFF2-40B4-BE49-F238E27FC236}">
                <a16:creationId xmlns:a16="http://schemas.microsoft.com/office/drawing/2014/main" id="{C242BA55-DE6F-FD92-2A42-C5F64CF85EA5}"/>
              </a:ext>
            </a:extLst>
          </p:cNvPr>
          <p:cNvSpPr>
            <a:spLocks noGrp="1"/>
          </p:cNvSpPr>
          <p:nvPr>
            <p:ph type="body" sz="quarter" idx="10"/>
          </p:nvPr>
        </p:nvSpPr>
        <p:spPr>
          <a:xfrm>
            <a:off x="433895" y="1003914"/>
            <a:ext cx="11568684" cy="439465"/>
          </a:xfrm>
        </p:spPr>
        <p:txBody>
          <a:bodyPr/>
          <a:lstStyle/>
          <a:p>
            <a:r>
              <a:rPr lang="en-US" dirty="0"/>
              <a:t>What other tools do you use?</a:t>
            </a:r>
          </a:p>
        </p:txBody>
      </p:sp>
      <p:grpSp>
        <p:nvGrpSpPr>
          <p:cNvPr id="5" name="Group 4" descr="whiteboard diagram editable version">
            <a:extLst>
              <a:ext uri="{FF2B5EF4-FFF2-40B4-BE49-F238E27FC236}">
                <a16:creationId xmlns:a16="http://schemas.microsoft.com/office/drawing/2014/main" id="{292A8BE5-44CC-6C0E-3BCE-929E255E4112}"/>
              </a:ext>
            </a:extLst>
          </p:cNvPr>
          <p:cNvGrpSpPr/>
          <p:nvPr/>
        </p:nvGrpSpPr>
        <p:grpSpPr>
          <a:xfrm>
            <a:off x="953690" y="1613512"/>
            <a:ext cx="10275332" cy="4427493"/>
            <a:chOff x="729952" y="1242414"/>
            <a:chExt cx="10192444" cy="4098306"/>
          </a:xfrm>
        </p:grpSpPr>
        <p:sp>
          <p:nvSpPr>
            <p:cNvPr id="3" name="Oval 2">
              <a:extLst>
                <a:ext uri="{FF2B5EF4-FFF2-40B4-BE49-F238E27FC236}">
                  <a16:creationId xmlns:a16="http://schemas.microsoft.com/office/drawing/2014/main" id="{129CE287-ED12-3F06-D60F-538D3ECE02C3}"/>
                </a:ext>
              </a:extLst>
            </p:cNvPr>
            <p:cNvSpPr/>
            <p:nvPr/>
          </p:nvSpPr>
          <p:spPr bwMode="auto">
            <a:xfrm>
              <a:off x="4252246" y="2937908"/>
              <a:ext cx="3246634" cy="72864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b="1" dirty="0">
                  <a:solidFill>
                    <a:srgbClr val="0078D4">
                      <a:lumMod val="50000"/>
                    </a:srgbClr>
                  </a:solidFill>
                  <a:latin typeface="Segoe UI" panose="020B0502040204020203" pitchFamily="34" charset="0"/>
                  <a:cs typeface="Segoe UI" panose="020B0502040204020203" pitchFamily="34" charset="0"/>
                </a:rPr>
                <a:t>Administrator tools</a:t>
              </a:r>
            </a:p>
          </p:txBody>
        </p:sp>
        <p:sp>
          <p:nvSpPr>
            <p:cNvPr id="4" name="TextBox 3">
              <a:extLst>
                <a:ext uri="{FF2B5EF4-FFF2-40B4-BE49-F238E27FC236}">
                  <a16:creationId xmlns:a16="http://schemas.microsoft.com/office/drawing/2014/main" id="{816F3487-5FE1-6013-61EA-BA5DB5498285}"/>
                </a:ext>
              </a:extLst>
            </p:cNvPr>
            <p:cNvSpPr txBox="1"/>
            <p:nvPr/>
          </p:nvSpPr>
          <p:spPr>
            <a:xfrm>
              <a:off x="729952" y="2244871"/>
              <a:ext cx="3027293" cy="2649507"/>
            </a:xfrm>
            <a:prstGeom prst="rect">
              <a:avLst/>
            </a:prstGeom>
            <a:noFill/>
          </p:spPr>
          <p:txBody>
            <a:bodyPr wrap="square">
              <a:spAutoFit/>
            </a:bodyPr>
            <a:lstStyle/>
            <a:p>
              <a:pPr defTabSz="932597"/>
              <a:r>
                <a:rPr lang="en-US" b="1" u="sng" dirty="0">
                  <a:solidFill>
                    <a:srgbClr val="0078D4">
                      <a:lumMod val="50000"/>
                    </a:srgbClr>
                  </a:solidFill>
                  <a:latin typeface="Segoe UI" panose="020B0502040204020203" pitchFamily="34" charset="0"/>
                  <a:cs typeface="Segoe UI" panose="020B0502040204020203" pitchFamily="34" charset="0"/>
                </a:rPr>
                <a:t>Daily management</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Azure portal</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Azure Resource Manager templates</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Azure policy</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Azure backup</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Bicep</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Cloud Shell</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CLI</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PowerShell</a:t>
              </a:r>
            </a:p>
          </p:txBody>
        </p:sp>
        <p:sp>
          <p:nvSpPr>
            <p:cNvPr id="6" name="TextBox 5">
              <a:extLst>
                <a:ext uri="{FF2B5EF4-FFF2-40B4-BE49-F238E27FC236}">
                  <a16:creationId xmlns:a16="http://schemas.microsoft.com/office/drawing/2014/main" id="{6E61C8C1-B44A-78B2-B3D8-475BFABE9301}"/>
                </a:ext>
              </a:extLst>
            </p:cNvPr>
            <p:cNvSpPr txBox="1"/>
            <p:nvPr/>
          </p:nvSpPr>
          <p:spPr>
            <a:xfrm>
              <a:off x="4492804" y="1242414"/>
              <a:ext cx="3246635" cy="1367488"/>
            </a:xfrm>
            <a:prstGeom prst="rect">
              <a:avLst/>
            </a:prstGeom>
            <a:noFill/>
          </p:spPr>
          <p:txBody>
            <a:bodyPr wrap="square" anchor="ctr" anchorCtr="0">
              <a:spAutoFit/>
            </a:bodyPr>
            <a:lstStyle/>
            <a:p>
              <a:pPr algn="ctr" defTabSz="932597"/>
              <a:r>
                <a:rPr lang="en-US" b="1" u="sng" dirty="0">
                  <a:solidFill>
                    <a:srgbClr val="0078D4">
                      <a:lumMod val="50000"/>
                    </a:srgbClr>
                  </a:solidFill>
                  <a:latin typeface="Segoe UI" panose="020B0502040204020203" pitchFamily="34" charset="0"/>
                  <a:cs typeface="Segoe UI" panose="020B0502040204020203" pitchFamily="34" charset="0"/>
                </a:rPr>
                <a:t>Storage</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Storage Explorer </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Data Box</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Import/Export service</a:t>
              </a:r>
            </a:p>
            <a:p>
              <a:pPr marL="347663" indent="-285750" defTabSz="932597">
                <a:buFont typeface="Arial" panose="020B0604020202020204" pitchFamily="34" charset="0"/>
                <a:buChar char="•"/>
              </a:pPr>
              <a:r>
                <a:rPr lang="en-US" dirty="0" err="1">
                  <a:solidFill>
                    <a:srgbClr val="0078D4">
                      <a:lumMod val="50000"/>
                    </a:srgbClr>
                  </a:solidFill>
                  <a:latin typeface="Segoe UI" panose="020B0502040204020203" pitchFamily="34" charset="0"/>
                  <a:cs typeface="Segoe UI" panose="020B0502040204020203" pitchFamily="34" charset="0"/>
                </a:rPr>
                <a:t>AzCopy</a:t>
              </a:r>
              <a:endParaRPr lang="en-US" dirty="0">
                <a:solidFill>
                  <a:srgbClr val="0078D4">
                    <a:lumMod val="50000"/>
                  </a:srgb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1794F27-56CF-A64F-74B3-61FC1A90737A}"/>
                </a:ext>
              </a:extLst>
            </p:cNvPr>
            <p:cNvSpPr txBox="1"/>
            <p:nvPr/>
          </p:nvSpPr>
          <p:spPr>
            <a:xfrm>
              <a:off x="8215450" y="2199437"/>
              <a:ext cx="2706946" cy="854680"/>
            </a:xfrm>
            <a:prstGeom prst="rect">
              <a:avLst/>
            </a:prstGeom>
            <a:noFill/>
          </p:spPr>
          <p:txBody>
            <a:bodyPr wrap="square">
              <a:spAutoFit/>
            </a:bodyPr>
            <a:lstStyle/>
            <a:p>
              <a:pPr algn="ctr" defTabSz="932597"/>
              <a:r>
                <a:rPr lang="en-US" b="1" u="sng" dirty="0">
                  <a:solidFill>
                    <a:srgbClr val="0078D4">
                      <a:lumMod val="50000"/>
                    </a:srgbClr>
                  </a:solidFill>
                  <a:latin typeface="Segoe UI" panose="020B0502040204020203" pitchFamily="34" charset="0"/>
                  <a:cs typeface="Segoe UI" panose="020B0502040204020203" pitchFamily="34" charset="0"/>
                </a:rPr>
                <a:t>Networks</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Network Watcher</a:t>
              </a:r>
            </a:p>
            <a:p>
              <a:pPr marL="291436" indent="-291436" defTabSz="932597">
                <a:buFontTx/>
                <a:buChar char="-"/>
              </a:pPr>
              <a:endParaRPr lang="en-US" b="1" dirty="0">
                <a:solidFill>
                  <a:srgbClr val="0078D4">
                    <a:lumMod val="50000"/>
                  </a:srgbClr>
                </a:solidFill>
                <a:latin typeface="Segoe UI" panose="020B0502040204020203" pitchFamily="34" charset="0"/>
                <a:cs typeface="Segoe UI" panose="020B0502040204020203" pitchFamily="34" charset="0"/>
              </a:endParaRPr>
            </a:p>
          </p:txBody>
        </p:sp>
        <p:cxnSp>
          <p:nvCxnSpPr>
            <p:cNvPr id="9" name="Straight Connector 8">
              <a:extLst>
                <a:ext uri="{FF2B5EF4-FFF2-40B4-BE49-F238E27FC236}">
                  <a16:creationId xmlns:a16="http://schemas.microsoft.com/office/drawing/2014/main" id="{8C8B8345-DEF1-C68C-525E-FD2FBBD152B4}"/>
                </a:ext>
              </a:extLst>
            </p:cNvPr>
            <p:cNvCxnSpPr>
              <a:cxnSpLocks/>
              <a:stCxn id="3" idx="0"/>
            </p:cNvCxnSpPr>
            <p:nvPr/>
          </p:nvCxnSpPr>
          <p:spPr>
            <a:xfrm flipV="1">
              <a:off x="5875563" y="2481700"/>
              <a:ext cx="1" cy="45620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09B529-D5A5-93F2-023E-D621812555C4}"/>
                </a:ext>
              </a:extLst>
            </p:cNvPr>
            <p:cNvCxnSpPr>
              <a:cxnSpLocks/>
              <a:stCxn id="3" idx="7"/>
              <a:endCxn id="8" idx="1"/>
            </p:cNvCxnSpPr>
            <p:nvPr/>
          </p:nvCxnSpPr>
          <p:spPr>
            <a:xfrm flipV="1">
              <a:off x="7023421" y="2626777"/>
              <a:ext cx="1192028" cy="4178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23AFCC-EBF0-CACF-DDEC-BE70E05357C8}"/>
                </a:ext>
              </a:extLst>
            </p:cNvPr>
            <p:cNvCxnSpPr>
              <a:cxnSpLocks/>
              <a:stCxn id="50" idx="0"/>
              <a:endCxn id="3" idx="4"/>
            </p:cNvCxnSpPr>
            <p:nvPr/>
          </p:nvCxnSpPr>
          <p:spPr>
            <a:xfrm flipV="1">
              <a:off x="5875564" y="3666553"/>
              <a:ext cx="0" cy="81948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57E8E3-B65F-E132-D1E0-57BBFF0EAD9B}"/>
                </a:ext>
              </a:extLst>
            </p:cNvPr>
            <p:cNvCxnSpPr>
              <a:cxnSpLocks/>
              <a:stCxn id="3" idx="2"/>
            </p:cNvCxnSpPr>
            <p:nvPr/>
          </p:nvCxnSpPr>
          <p:spPr>
            <a:xfrm flipH="1">
              <a:off x="3137348" y="3302231"/>
              <a:ext cx="1114898"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5A8514-7D30-04D1-AAE9-36E77403BF5A}"/>
                </a:ext>
              </a:extLst>
            </p:cNvPr>
            <p:cNvCxnSpPr>
              <a:cxnSpLocks/>
              <a:stCxn id="3" idx="5"/>
              <a:endCxn id="15" idx="1"/>
            </p:cNvCxnSpPr>
            <p:nvPr/>
          </p:nvCxnSpPr>
          <p:spPr>
            <a:xfrm>
              <a:off x="7023421" y="3559845"/>
              <a:ext cx="1340950" cy="6681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BA4EBDB-849F-0151-1563-310D63A75CE1}"/>
                </a:ext>
              </a:extLst>
            </p:cNvPr>
            <p:cNvSpPr txBox="1"/>
            <p:nvPr/>
          </p:nvSpPr>
          <p:spPr>
            <a:xfrm>
              <a:off x="8364371" y="3544214"/>
              <a:ext cx="2291812" cy="1367488"/>
            </a:xfrm>
            <a:prstGeom prst="rect">
              <a:avLst/>
            </a:prstGeom>
            <a:noFill/>
          </p:spPr>
          <p:txBody>
            <a:bodyPr wrap="square">
              <a:spAutoFit/>
            </a:bodyPr>
            <a:lstStyle/>
            <a:p>
              <a:pPr algn="ctr" defTabSz="932597"/>
              <a:r>
                <a:rPr lang="en-US" b="1" u="sng" dirty="0">
                  <a:solidFill>
                    <a:srgbClr val="0078D4">
                      <a:lumMod val="50000"/>
                    </a:srgbClr>
                  </a:solidFill>
                  <a:latin typeface="Segoe UI" panose="020B0502040204020203" pitchFamily="34" charset="0"/>
                  <a:cs typeface="Segoe UI" panose="020B0502040204020203" pitchFamily="34" charset="0"/>
                </a:rPr>
                <a:t>Virtual machines</a:t>
              </a:r>
            </a:p>
            <a:p>
              <a:pPr marL="400050"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Azure Backup</a:t>
              </a:r>
            </a:p>
            <a:p>
              <a:pPr marL="400050"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Bastion</a:t>
              </a:r>
            </a:p>
            <a:p>
              <a:pPr marL="400050"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RDP</a:t>
              </a:r>
            </a:p>
            <a:p>
              <a:pPr marL="400050"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SSH</a:t>
              </a:r>
              <a:endParaRPr lang="en-US" dirty="0">
                <a:solidFill>
                  <a:srgbClr val="000000"/>
                </a:solidFill>
                <a:latin typeface="Segoe UI" panose="020B0502040204020203" pitchFamily="34" charset="0"/>
                <a:cs typeface="Segoe UI" panose="020B0502040204020203" pitchFamily="34" charset="0"/>
              </a:endParaRPr>
            </a:p>
          </p:txBody>
        </p:sp>
        <p:sp>
          <p:nvSpPr>
            <p:cNvPr id="50" name="TextBox 49">
              <a:extLst>
                <a:ext uri="{FF2B5EF4-FFF2-40B4-BE49-F238E27FC236}">
                  <a16:creationId xmlns:a16="http://schemas.microsoft.com/office/drawing/2014/main" id="{7BE74F7E-6F51-38AB-D478-A0FCE545573D}"/>
                </a:ext>
              </a:extLst>
            </p:cNvPr>
            <p:cNvSpPr txBox="1"/>
            <p:nvPr/>
          </p:nvSpPr>
          <p:spPr>
            <a:xfrm>
              <a:off x="4359168" y="4486040"/>
              <a:ext cx="3032791" cy="854680"/>
            </a:xfrm>
            <a:prstGeom prst="rect">
              <a:avLst/>
            </a:prstGeom>
            <a:noFill/>
          </p:spPr>
          <p:txBody>
            <a:bodyPr wrap="square">
              <a:spAutoFit/>
            </a:bodyPr>
            <a:lstStyle/>
            <a:p>
              <a:pPr algn="ctr" defTabSz="932597"/>
              <a:r>
                <a:rPr lang="en-US" b="1" dirty="0">
                  <a:solidFill>
                    <a:srgbClr val="0078D4">
                      <a:lumMod val="50000"/>
                    </a:srgbClr>
                  </a:solidFill>
                  <a:latin typeface="Segoe UI" panose="020B0502040204020203" pitchFamily="34" charset="0"/>
                  <a:ea typeface="Segoe UI" panose="020B0502040204020203" pitchFamily="34" charset="0"/>
                  <a:cs typeface="Segoe UI" panose="020B0502040204020203" pitchFamily="34" charset="0"/>
                </a:rPr>
                <a:t>App Services</a:t>
              </a:r>
            </a:p>
            <a:p>
              <a:pPr marL="347663" indent="-285750" defTabSz="932597">
                <a:buFont typeface="Arial" panose="020B0604020202020204" pitchFamily="34" charset="0"/>
                <a:buChar char="•"/>
              </a:pPr>
              <a:r>
                <a:rPr lang="en-US" dirty="0">
                  <a:solidFill>
                    <a:srgbClr val="0078D4">
                      <a:lumMod val="50000"/>
                    </a:srgbClr>
                  </a:solidFill>
                  <a:latin typeface="Segoe UI" panose="020B0502040204020203" pitchFamily="34" charset="0"/>
                  <a:cs typeface="Segoe UI" panose="020B0502040204020203" pitchFamily="34" charset="0"/>
                </a:rPr>
                <a:t>Application Insights</a:t>
              </a:r>
            </a:p>
            <a:p>
              <a:pPr marL="291436" indent="-291436" algn="ctr" defTabSz="932597">
                <a:buFontTx/>
                <a:buChar char="-"/>
              </a:pPr>
              <a:endParaRPr lang="en-US" b="1" dirty="0">
                <a:solidFill>
                  <a:srgbClr val="0078D4">
                    <a:lumMod val="50000"/>
                  </a:srgbClr>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444662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CLI</a:t>
            </a:r>
          </a:p>
        </p:txBody>
      </p:sp>
      <p:sp>
        <p:nvSpPr>
          <p:cNvPr id="4" name="Rectangle 3">
            <a:extLst>
              <a:ext uri="{FF2B5EF4-FFF2-40B4-BE49-F238E27FC236}">
                <a16:creationId xmlns:a16="http://schemas.microsoft.com/office/drawing/2014/main" id="{8063CEE5-49B1-4257-98DD-FF1FA9915E3A}"/>
              </a:ext>
            </a:extLst>
          </p:cNvPr>
          <p:cNvSpPr/>
          <p:nvPr/>
        </p:nvSpPr>
        <p:spPr>
          <a:xfrm>
            <a:off x="427038" y="1492957"/>
            <a:ext cx="11582399" cy="843843"/>
          </a:xfrm>
          <a:prstGeom prst="rect">
            <a:avLst/>
          </a:prstGeom>
          <a:noFill/>
          <a:ln w="19050">
            <a:solidFill>
              <a:schemeClr val="accent1"/>
            </a:solidFill>
          </a:ln>
        </p:spPr>
        <p:txBody>
          <a:bodyPr wrap="square" lIns="182880" tIns="137160" rIns="182880" bIns="137160" anchor="ctr">
            <a:noAutofit/>
          </a:bodyPr>
          <a:lstStyle/>
          <a:p>
            <a:pPr algn="ctr">
              <a:tabLst>
                <a:tab pos="288198" algn="l"/>
              </a:tabLst>
            </a:pPr>
            <a:r>
              <a:rPr lang="en-US" sz="2600" dirty="0">
                <a:latin typeface="Consolas" panose="020B0609020204030204" pitchFamily="49" charset="0"/>
              </a:rPr>
              <a:t> az vm restart -g MyResourceGroup -n MyVm</a:t>
            </a:r>
          </a:p>
        </p:txBody>
      </p:sp>
      <p:sp>
        <p:nvSpPr>
          <p:cNvPr id="5" name="Text Placeholder 1">
            <a:extLst>
              <a:ext uri="{FF2B5EF4-FFF2-40B4-BE49-F238E27FC236}">
                <a16:creationId xmlns:a16="http://schemas.microsoft.com/office/drawing/2014/main" id="{E50E3A4B-F320-4F7E-BE5C-24D6AE452455}"/>
              </a:ext>
            </a:extLst>
          </p:cNvPr>
          <p:cNvSpPr txBox="1">
            <a:spLocks/>
          </p:cNvSpPr>
          <p:nvPr/>
        </p:nvSpPr>
        <p:spPr>
          <a:xfrm>
            <a:off x="415924" y="2492249"/>
            <a:ext cx="11593513" cy="3869497"/>
          </a:xfrm>
          <a:prstGeom prst="rect">
            <a:avLst/>
          </a:prstGeom>
          <a:solidFill>
            <a:schemeClr val="bg1">
              <a:lumMod val="95000"/>
            </a:schemeClr>
          </a:solidFill>
        </p:spPr>
        <p:txBody>
          <a:bodyPr lIns="182880" tIns="137160" rIns="182880" bIns="137160" anchor="ctr"/>
          <a:lstStyle>
            <a:defPPr>
              <a:defRPr lang="en-US"/>
            </a:defPPr>
            <a:lvl1pPr>
              <a:spcBef>
                <a:spcPts val="1600"/>
              </a:spcBef>
              <a:buSzPct val="90000"/>
              <a:defRPr sz="2400">
                <a:solidFill>
                  <a:schemeClr val="bg1"/>
                </a:solidFill>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800"/>
              </a:spcBef>
              <a:buFont typeface="Arial" panose="020B0604020202020204" pitchFamily="34" charset="0"/>
              <a:buChar char="•"/>
            </a:pPr>
            <a:r>
              <a:rPr lang="en-US" sz="2600" dirty="0">
                <a:solidFill>
                  <a:schemeClr val="tx1"/>
                </a:solidFill>
              </a:rPr>
              <a:t>Cross-platform command-line program</a:t>
            </a:r>
          </a:p>
          <a:p>
            <a:pPr marL="457200" indent="-457200">
              <a:spcBef>
                <a:spcPts val="1800"/>
              </a:spcBef>
              <a:buFont typeface="Arial" panose="020B0604020202020204" pitchFamily="34" charset="0"/>
              <a:buChar char="•"/>
            </a:pPr>
            <a:r>
              <a:rPr lang="en-US" sz="2600" dirty="0">
                <a:solidFill>
                  <a:schemeClr val="tx1"/>
                </a:solidFill>
              </a:rPr>
              <a:t>Runs on Linux, macOS, and Windows</a:t>
            </a:r>
          </a:p>
          <a:p>
            <a:pPr marL="457200" indent="-457200">
              <a:spcBef>
                <a:spcPts val="1800"/>
              </a:spcBef>
              <a:buFont typeface="Arial" panose="020B0604020202020204" pitchFamily="34" charset="0"/>
              <a:buChar char="•"/>
            </a:pPr>
            <a:r>
              <a:rPr lang="en-US" sz="2600" dirty="0">
                <a:solidFill>
                  <a:schemeClr val="tx1"/>
                </a:solidFill>
              </a:rPr>
              <a:t>Can be used interactively or through scripts</a:t>
            </a:r>
          </a:p>
          <a:p>
            <a:pPr marL="457200" indent="-457200">
              <a:spcBef>
                <a:spcPts val="1800"/>
              </a:spcBef>
              <a:buFont typeface="Arial" panose="020B0604020202020204" pitchFamily="34" charset="0"/>
              <a:buChar char="•"/>
            </a:pPr>
            <a:r>
              <a:rPr lang="en-US" sz="2600" dirty="0">
                <a:solidFill>
                  <a:schemeClr val="tx1"/>
                </a:solidFill>
              </a:rPr>
              <a:t>Commands are structured in </a:t>
            </a:r>
            <a:r>
              <a:rPr lang="en-US" sz="2600" i="1" dirty="0">
                <a:solidFill>
                  <a:schemeClr val="tx1"/>
                </a:solidFill>
              </a:rPr>
              <a:t>_groups_</a:t>
            </a:r>
            <a:r>
              <a:rPr lang="en-US" sz="2600" dirty="0">
                <a:solidFill>
                  <a:schemeClr val="tx1"/>
                </a:solidFill>
              </a:rPr>
              <a:t> and </a:t>
            </a:r>
            <a:r>
              <a:rPr lang="en-US" sz="2600" i="1" dirty="0">
                <a:solidFill>
                  <a:schemeClr val="tx1"/>
                </a:solidFill>
              </a:rPr>
              <a:t>_subgroups_</a:t>
            </a:r>
          </a:p>
          <a:p>
            <a:pPr marL="457200" indent="-457200">
              <a:spcBef>
                <a:spcPts val="1800"/>
              </a:spcBef>
              <a:buFont typeface="Arial" panose="020B0604020202020204" pitchFamily="34" charset="0"/>
              <a:buChar char="•"/>
            </a:pPr>
            <a:r>
              <a:rPr lang="en-US" sz="2600" dirty="0">
                <a:solidFill>
                  <a:schemeClr val="tx1"/>
                </a:solidFill>
              </a:rPr>
              <a:t>Use </a:t>
            </a:r>
            <a:r>
              <a:rPr lang="en-US" sz="2600" i="1" dirty="0">
                <a:solidFill>
                  <a:schemeClr val="tx1"/>
                </a:solidFill>
              </a:rPr>
              <a:t>find</a:t>
            </a:r>
            <a:r>
              <a:rPr lang="en-US" sz="2600" dirty="0">
                <a:solidFill>
                  <a:schemeClr val="tx1"/>
                </a:solidFill>
              </a:rPr>
              <a:t> to locate commands</a:t>
            </a:r>
          </a:p>
          <a:p>
            <a:pPr marL="457200" indent="-457200">
              <a:spcBef>
                <a:spcPts val="1800"/>
              </a:spcBef>
              <a:buFont typeface="Arial" panose="020B0604020202020204" pitchFamily="34" charset="0"/>
              <a:buChar char="•"/>
            </a:pPr>
            <a:r>
              <a:rPr lang="en-US" sz="2600" dirty="0">
                <a:solidFill>
                  <a:schemeClr val="tx1"/>
                </a:solidFill>
              </a:rPr>
              <a:t>Use </a:t>
            </a:r>
            <a:r>
              <a:rPr lang="en-US" sz="2600" i="1" dirty="0">
                <a:solidFill>
                  <a:schemeClr val="tx1"/>
                </a:solidFill>
              </a:rPr>
              <a:t>--help</a:t>
            </a:r>
            <a:r>
              <a:rPr lang="en-US" sz="2600" dirty="0">
                <a:solidFill>
                  <a:schemeClr val="tx1"/>
                </a:solidFill>
              </a:rPr>
              <a:t> for more detailed information</a:t>
            </a:r>
          </a:p>
        </p:txBody>
      </p:sp>
    </p:spTree>
    <p:extLst>
      <p:ext uri="{BB962C8B-B14F-4D97-AF65-F5344CB8AC3E}">
        <p14:creationId xmlns:p14="http://schemas.microsoft.com/office/powerpoint/2010/main" val="106209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7295" y="3247963"/>
            <a:ext cx="9070923" cy="498598"/>
          </a:xfrm>
        </p:spPr>
        <p:txBody>
          <a:bodyPr/>
          <a:lstStyle/>
          <a:p>
            <a:r>
              <a:rPr lang="en-US" spc="0" dirty="0"/>
              <a:t>Configure Azure Resources with Tools</a:t>
            </a:r>
          </a:p>
        </p:txBody>
      </p:sp>
      <p:pic>
        <p:nvPicPr>
          <p:cNvPr id="7" name="Picture 6" descr="Icon of a pie chart">
            <a:extLst>
              <a:ext uri="{FF2B5EF4-FFF2-40B4-BE49-F238E27FC236}">
                <a16:creationId xmlns:a16="http://schemas.microsoft.com/office/drawing/2014/main" id="{DB0A8A1E-88C9-49FE-A197-0D6D48B004A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35228" y="2843829"/>
            <a:ext cx="1347171" cy="134717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2471343"/>
            <a:ext cx="2290253" cy="2051844"/>
          </a:xfrm>
        </p:spPr>
        <p:txBody>
          <a:bodyPr/>
          <a:lstStyle/>
          <a:p>
            <a:r>
              <a:rPr lang="en-US" spc="0" dirty="0"/>
              <a:t>Configure Azure Resources with Tools Introduction</a:t>
            </a:r>
          </a:p>
        </p:txBody>
      </p:sp>
      <p:sp>
        <p:nvSpPr>
          <p:cNvPr id="62" name="Rectangle 61">
            <a:extLst>
              <a:ext uri="{FF2B5EF4-FFF2-40B4-BE49-F238E27FC236}">
                <a16:creationId xmlns:a16="http://schemas.microsoft.com/office/drawing/2014/main" id="{1B42294D-DFF9-44C2-B135-8C166BD29A4F}"/>
              </a:ext>
            </a:extLst>
          </p:cNvPr>
          <p:cNvSpPr/>
          <p:nvPr/>
        </p:nvSpPr>
        <p:spPr>
          <a:xfrm>
            <a:off x="4359853" y="508137"/>
            <a:ext cx="6907099" cy="244490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00"/>
              </a:spcBef>
              <a:spcAft>
                <a:spcPts val="2000"/>
              </a:spcAft>
            </a:pPr>
            <a:r>
              <a:rPr lang="en-US" sz="2000" dirty="0">
                <a:solidFill>
                  <a:schemeClr val="tx1"/>
                </a:solidFill>
              </a:rPr>
              <a:t>Compare Administration tools (4 student topics)</a:t>
            </a:r>
          </a:p>
          <a:p>
            <a:pPr>
              <a:spcBef>
                <a:spcPts val="600"/>
              </a:spcBef>
              <a:spcAft>
                <a:spcPts val="2000"/>
              </a:spcAft>
            </a:pPr>
            <a:r>
              <a:rPr lang="en-US" sz="2000" dirty="0">
                <a:solidFill>
                  <a:schemeClr val="tx1"/>
                </a:solidFill>
              </a:rPr>
              <a:t>Demonstration – Azure Portal </a:t>
            </a:r>
          </a:p>
          <a:p>
            <a:pPr>
              <a:spcBef>
                <a:spcPts val="600"/>
              </a:spcBef>
              <a:spcAft>
                <a:spcPts val="2000"/>
              </a:spcAft>
            </a:pPr>
            <a:r>
              <a:rPr lang="en-US" sz="2000" dirty="0">
                <a:solidFill>
                  <a:schemeClr val="tx1"/>
                </a:solidFill>
              </a:rPr>
              <a:t>Demonstration – Azure Cloud Shell </a:t>
            </a:r>
          </a:p>
          <a:p>
            <a:pPr>
              <a:spcAft>
                <a:spcPts val="2000"/>
              </a:spcAft>
            </a:pPr>
            <a:r>
              <a:rPr lang="en-US" sz="2000" dirty="0">
                <a:solidFill>
                  <a:schemeClr val="tx1"/>
                </a:solidFill>
              </a:rPr>
              <a:t>Summary and Resources</a:t>
            </a:r>
          </a:p>
        </p:txBody>
      </p:sp>
      <p:grpSp>
        <p:nvGrpSpPr>
          <p:cNvPr id="5" name="Group 4">
            <a:extLst>
              <a:ext uri="{FF2B5EF4-FFF2-40B4-BE49-F238E27FC236}">
                <a16:creationId xmlns:a16="http://schemas.microsoft.com/office/drawing/2014/main" id="{E8B405DC-E244-434D-94F8-F1694D1042F3}"/>
              </a:ext>
              <a:ext uri="{C183D7F6-B498-43B3-948B-1728B52AA6E4}">
                <adec:decorative xmlns:adec="http://schemas.microsoft.com/office/drawing/2017/decorative" val="1"/>
              </a:ext>
            </a:extLst>
          </p:cNvPr>
          <p:cNvGrpSpPr/>
          <p:nvPr/>
        </p:nvGrpSpPr>
        <p:grpSpPr>
          <a:xfrm>
            <a:off x="3639815" y="616458"/>
            <a:ext cx="610066" cy="2323506"/>
            <a:chOff x="3639842" y="616457"/>
            <a:chExt cx="627359" cy="2447565"/>
          </a:xfrm>
        </p:grpSpPr>
        <p:grpSp>
          <p:nvGrpSpPr>
            <p:cNvPr id="3" name="Group 2">
              <a:extLst>
                <a:ext uri="{FF2B5EF4-FFF2-40B4-BE49-F238E27FC236}">
                  <a16:creationId xmlns:a16="http://schemas.microsoft.com/office/drawing/2014/main" id="{CDCB0692-C0B1-40FD-A728-9CF1F2B646E8}"/>
                </a:ext>
              </a:extLst>
            </p:cNvPr>
            <p:cNvGrpSpPr/>
            <p:nvPr/>
          </p:nvGrpSpPr>
          <p:grpSpPr>
            <a:xfrm>
              <a:off x="3639842" y="616457"/>
              <a:ext cx="627359" cy="1836389"/>
              <a:chOff x="3845610" y="443928"/>
              <a:chExt cx="1001529" cy="3522372"/>
            </a:xfrm>
          </p:grpSpPr>
          <p:pic>
            <p:nvPicPr>
              <p:cNvPr id="29" name="Picture 28" descr="Icon of a pie chart">
                <a:extLst>
                  <a:ext uri="{FF2B5EF4-FFF2-40B4-BE49-F238E27FC236}">
                    <a16:creationId xmlns:a16="http://schemas.microsoft.com/office/drawing/2014/main" id="{FF189369-1AAA-4487-B65C-73A8BEDBEBD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5610" y="443928"/>
                <a:ext cx="998220" cy="998220"/>
              </a:xfrm>
              <a:prstGeom prst="rect">
                <a:avLst/>
              </a:prstGeom>
            </p:spPr>
          </p:pic>
          <p:pic>
            <p:nvPicPr>
              <p:cNvPr id="33" name="Picture 32" descr="Icon of a webpage showing a person">
                <a:extLst>
                  <a:ext uri="{FF2B5EF4-FFF2-40B4-BE49-F238E27FC236}">
                    <a16:creationId xmlns:a16="http://schemas.microsoft.com/office/drawing/2014/main" id="{B94417F4-B009-49AE-984D-E902694AD93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48919" y="1724533"/>
                <a:ext cx="998220" cy="998220"/>
              </a:xfrm>
              <a:prstGeom prst="rect">
                <a:avLst/>
              </a:prstGeom>
            </p:spPr>
          </p:pic>
          <p:pic>
            <p:nvPicPr>
              <p:cNvPr id="35" name="Picture 34" descr="Icon of a cloud with multiples lines extending from it">
                <a:extLst>
                  <a:ext uri="{FF2B5EF4-FFF2-40B4-BE49-F238E27FC236}">
                    <a16:creationId xmlns:a16="http://schemas.microsoft.com/office/drawing/2014/main" id="{3792D2D8-446B-4836-A57D-750913B794A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45610" y="2968080"/>
                <a:ext cx="998220" cy="998220"/>
              </a:xfrm>
              <a:prstGeom prst="rect">
                <a:avLst/>
              </a:prstGeom>
            </p:spPr>
          </p:pic>
        </p:grpSp>
        <p:pic>
          <p:nvPicPr>
            <p:cNvPr id="6" name="Picture 5" descr="Icon of a whiteboard with a cloud symbol drawn on it">
              <a:extLst>
                <a:ext uri="{FF2B5EF4-FFF2-40B4-BE49-F238E27FC236}">
                  <a16:creationId xmlns:a16="http://schemas.microsoft.com/office/drawing/2014/main" id="{6AFB0FDD-31C4-485E-ABC7-940AEE4CBDF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639842" y="2577115"/>
              <a:ext cx="621738" cy="486907"/>
            </a:xfrm>
            <a:prstGeom prst="rect">
              <a:avLst/>
            </a:prstGeom>
          </p:spPr>
        </p:pic>
      </p:grpSp>
    </p:spTree>
    <p:extLst>
      <p:ext uri="{BB962C8B-B14F-4D97-AF65-F5344CB8AC3E}">
        <p14:creationId xmlns:p14="http://schemas.microsoft.com/office/powerpoint/2010/main" val="3722424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CE6A24-92B2-4CF8-8F79-6E0EA5D7F64D}"/>
              </a:ext>
            </a:extLst>
          </p:cNvPr>
          <p:cNvSpPr>
            <a:spLocks noGrp="1"/>
          </p:cNvSpPr>
          <p:nvPr>
            <p:ph type="title"/>
          </p:nvPr>
        </p:nvSpPr>
        <p:spPr/>
        <p:txBody>
          <a:bodyPr/>
          <a:lstStyle/>
          <a:p>
            <a:r>
              <a:rPr lang="en-US" dirty="0"/>
              <a:t>Compare Administrator tools</a:t>
            </a:r>
          </a:p>
        </p:txBody>
      </p:sp>
      <p:graphicFrame>
        <p:nvGraphicFramePr>
          <p:cNvPr id="4" name="Table 4">
            <a:extLst>
              <a:ext uri="{FF2B5EF4-FFF2-40B4-BE49-F238E27FC236}">
                <a16:creationId xmlns:a16="http://schemas.microsoft.com/office/drawing/2014/main" id="{0E80402C-F56D-4439-BE6E-DDA3C79B8F08}"/>
              </a:ext>
            </a:extLst>
          </p:cNvPr>
          <p:cNvGraphicFramePr>
            <a:graphicFrameLocks noGrp="1"/>
          </p:cNvGraphicFramePr>
          <p:nvPr>
            <p:extLst>
              <p:ext uri="{D42A27DB-BD31-4B8C-83A1-F6EECF244321}">
                <p14:modId xmlns:p14="http://schemas.microsoft.com/office/powerpoint/2010/main" val="3763960647"/>
              </p:ext>
            </p:extLst>
          </p:nvPr>
        </p:nvGraphicFramePr>
        <p:xfrm>
          <a:off x="639799"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70840">
                <a:tc>
                  <a:txBody>
                    <a:bodyPr/>
                    <a:lstStyle/>
                    <a:p>
                      <a:pPr algn="ctr"/>
                      <a:r>
                        <a:rPr lang="en-US" dirty="0">
                          <a:solidFill>
                            <a:schemeClr val="bg1"/>
                          </a:solidFill>
                        </a:rPr>
                        <a:t>Azure Portal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370840">
                <a:tc>
                  <a:txBody>
                    <a:bodyPr/>
                    <a:lstStyle/>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View and manage resources</a:t>
                      </a:r>
                    </a:p>
                    <a:p>
                      <a:pPr marL="174625" indent="-174625">
                        <a:spcAft>
                          <a:spcPts val="600"/>
                        </a:spcAft>
                        <a:buFont typeface="Arial" panose="020B0604020202020204" pitchFamily="34" charset="0"/>
                        <a:buChar char="•"/>
                      </a:pPr>
                      <a:r>
                        <a:rPr lang="en-US" dirty="0"/>
                        <a:t>Visual interface</a:t>
                      </a:r>
                    </a:p>
                    <a:p>
                      <a:pPr marL="174625" indent="-174625">
                        <a:spcAft>
                          <a:spcPts val="600"/>
                        </a:spcAft>
                        <a:buFont typeface="Arial" panose="020B0604020202020204" pitchFamily="34" charset="0"/>
                        <a:buChar char="•"/>
                      </a:pPr>
                      <a:r>
                        <a:rPr lang="en-US" dirty="0"/>
                        <a:t>Unified hub – training and documentation </a:t>
                      </a:r>
                    </a:p>
                    <a:p>
                      <a:pPr marL="174625" indent="-174625">
                        <a:spcAft>
                          <a:spcPts val="600"/>
                        </a:spcAft>
                        <a:buFont typeface="Arial" panose="020B0604020202020204" pitchFamily="34" charset="0"/>
                        <a:buChar char="•"/>
                      </a:pPr>
                      <a:r>
                        <a:rPr lang="en-US" dirty="0"/>
                        <a:t>Personalize your experience</a:t>
                      </a:r>
                    </a:p>
                    <a:p>
                      <a:pPr marL="174625" indent="-174625">
                        <a:spcAft>
                          <a:spcPts val="600"/>
                        </a:spcAft>
                        <a:buFont typeface="Arial" panose="020B0604020202020204" pitchFamily="34" charset="0"/>
                        <a:buChar char="•"/>
                      </a:pPr>
                      <a:r>
                        <a:rPr lang="en-US" dirty="0"/>
                        <a:t>Mobile app</a:t>
                      </a:r>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Access the Cloud Shell</a:t>
                      </a:r>
                    </a:p>
                    <a:p>
                      <a:pPr marL="174625" indent="-174625">
                        <a:spcAft>
                          <a:spcPts val="600"/>
                        </a:spcAft>
                        <a:buFont typeface="Arial" panose="020B0604020202020204" pitchFamily="34" charset="0"/>
                        <a:buChar char="•"/>
                      </a:pPr>
                      <a:r>
                        <a:rPr lang="en-US" dirty="0"/>
                        <a:t>One-off creation scenarios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graphicFrame>
        <p:nvGraphicFramePr>
          <p:cNvPr id="6" name="Table 4">
            <a:extLst>
              <a:ext uri="{FF2B5EF4-FFF2-40B4-BE49-F238E27FC236}">
                <a16:creationId xmlns:a16="http://schemas.microsoft.com/office/drawing/2014/main" id="{44F6B055-CECA-4D21-82EC-3BCBD6003A8F}"/>
              </a:ext>
            </a:extLst>
          </p:cNvPr>
          <p:cNvGraphicFramePr>
            <a:graphicFrameLocks noGrp="1"/>
          </p:cNvGraphicFramePr>
          <p:nvPr>
            <p:extLst>
              <p:ext uri="{D42A27DB-BD31-4B8C-83A1-F6EECF244321}">
                <p14:modId xmlns:p14="http://schemas.microsoft.com/office/powerpoint/2010/main" val="4019721764"/>
              </p:ext>
            </p:extLst>
          </p:nvPr>
        </p:nvGraphicFramePr>
        <p:xfrm>
          <a:off x="4480622"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bg1"/>
                          </a:solidFill>
                        </a:rPr>
                        <a:t>Azure Cloud Shell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Interactive and browser-accessible </a:t>
                      </a:r>
                    </a:p>
                    <a:p>
                      <a:pPr marL="174625" indent="-174625">
                        <a:spcAft>
                          <a:spcPts val="600"/>
                        </a:spcAft>
                        <a:buFont typeface="Arial" panose="020B0604020202020204" pitchFamily="34" charset="0"/>
                        <a:buChar char="•"/>
                      </a:pPr>
                      <a:r>
                        <a:rPr lang="en-US" dirty="0"/>
                        <a:t>Offers Bash or PowerShell</a:t>
                      </a:r>
                    </a:p>
                    <a:p>
                      <a:pPr marL="174625" indent="-174625">
                        <a:spcAft>
                          <a:spcPts val="600"/>
                        </a:spcAft>
                        <a:buFont typeface="Arial" panose="020B0604020202020204" pitchFamily="34" charset="0"/>
                        <a:buChar char="•"/>
                      </a:pPr>
                      <a:r>
                        <a:rPr lang="en-US" dirty="0"/>
                        <a:t>Authenticates automatically</a:t>
                      </a:r>
                    </a:p>
                    <a:p>
                      <a:pPr marL="174625" indent="-174625">
                        <a:spcAft>
                          <a:spcPts val="600"/>
                        </a:spcAft>
                        <a:buFont typeface="Arial" panose="020B0604020202020204" pitchFamily="34" charset="0"/>
                        <a:buChar char="•"/>
                      </a:pPr>
                      <a:r>
                        <a:rPr lang="en-US" dirty="0"/>
                        <a:t>Provided on a per-session and per-user basis</a:t>
                      </a:r>
                    </a:p>
                    <a:p>
                      <a:pPr marL="174625" indent="-174625">
                        <a:spcAft>
                          <a:spcPts val="600"/>
                        </a:spcAft>
                        <a:buFont typeface="Arial" panose="020B0604020202020204" pitchFamily="34" charset="0"/>
                        <a:buChar char="•"/>
                      </a:pPr>
                      <a:r>
                        <a:rPr lang="en-US" dirty="0"/>
                        <a:t>Temporary - times out after 20 minutes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graphicFrame>
        <p:nvGraphicFramePr>
          <p:cNvPr id="8" name="Table 4">
            <a:extLst>
              <a:ext uri="{FF2B5EF4-FFF2-40B4-BE49-F238E27FC236}">
                <a16:creationId xmlns:a16="http://schemas.microsoft.com/office/drawing/2014/main" id="{FC8699D1-58CA-4A88-AFEF-A1F8DB6FA590}"/>
              </a:ext>
            </a:extLst>
          </p:cNvPr>
          <p:cNvGraphicFramePr>
            <a:graphicFrameLocks noGrp="1"/>
          </p:cNvGraphicFramePr>
          <p:nvPr>
            <p:extLst>
              <p:ext uri="{D42A27DB-BD31-4B8C-83A1-F6EECF244321}">
                <p14:modId xmlns:p14="http://schemas.microsoft.com/office/powerpoint/2010/main" val="808204864"/>
              </p:ext>
            </p:extLst>
          </p:nvPr>
        </p:nvGraphicFramePr>
        <p:xfrm>
          <a:off x="8187881"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bg1"/>
                          </a:solidFill>
                        </a:rPr>
                        <a:t>Azure PowerShell and CLI</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Command line programs</a:t>
                      </a:r>
                    </a:p>
                    <a:p>
                      <a:pPr marL="174625" indent="-174625">
                        <a:spcAft>
                          <a:spcPts val="600"/>
                        </a:spcAft>
                        <a:buFont typeface="Arial" panose="020B0604020202020204" pitchFamily="34" charset="0"/>
                        <a:buChar char="•"/>
                      </a:pPr>
                      <a:r>
                        <a:rPr lang="en-US" dirty="0"/>
                        <a:t>Interactive and scripting modes</a:t>
                      </a:r>
                    </a:p>
                    <a:p>
                      <a:pPr marL="174625" indent="-174625">
                        <a:spcAft>
                          <a:spcPts val="600"/>
                        </a:spcAft>
                        <a:buFont typeface="Arial" panose="020B0604020202020204" pitchFamily="34" charset="0"/>
                        <a:buChar char="•"/>
                      </a:pPr>
                      <a:r>
                        <a:rPr lang="en-US" dirty="0"/>
                        <a:t>Cross-platform</a:t>
                      </a:r>
                    </a:p>
                    <a:p>
                      <a:pPr marL="174625" indent="-174625">
                        <a:spcAft>
                          <a:spcPts val="600"/>
                        </a:spcAft>
                        <a:buFont typeface="Arial" panose="020B0604020202020204" pitchFamily="34" charset="0"/>
                        <a:buChar char="•"/>
                      </a:pPr>
                      <a:r>
                        <a:rPr lang="en-US" dirty="0"/>
                        <a:t>Good for repeatable deployments</a:t>
                      </a:r>
                    </a:p>
                    <a:p>
                      <a:pPr marL="174625" indent="-174625">
                        <a:spcAft>
                          <a:spcPts val="600"/>
                        </a:spcAft>
                        <a:buFont typeface="Arial" panose="020B0604020202020204" pitchFamily="34" charset="0"/>
                        <a:buChar char="•"/>
                      </a:pPr>
                      <a:r>
                        <a:rPr lang="en-US" dirty="0"/>
                        <a:t>Familiar coding experience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pic>
        <p:nvPicPr>
          <p:cNvPr id="12" name="Picture 11">
            <a:extLst>
              <a:ext uri="{FF2B5EF4-FFF2-40B4-BE49-F238E27FC236}">
                <a16:creationId xmlns:a16="http://schemas.microsoft.com/office/drawing/2014/main" id="{BEB47ED3-91E7-49EE-A53E-7EEFD0D931A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185049" y="1949590"/>
            <a:ext cx="1813314" cy="1263004"/>
          </a:xfrm>
          <a:prstGeom prst="rect">
            <a:avLst/>
          </a:prstGeom>
        </p:spPr>
      </p:pic>
      <p:pic>
        <p:nvPicPr>
          <p:cNvPr id="14" name="Picture 13">
            <a:extLst>
              <a:ext uri="{FF2B5EF4-FFF2-40B4-BE49-F238E27FC236}">
                <a16:creationId xmlns:a16="http://schemas.microsoft.com/office/drawing/2014/main" id="{46D54FCE-CC4A-4C3F-80C6-AAEDB3EEF3C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a:ext>
            </a:extLst>
          </a:blip>
          <a:stretch>
            <a:fillRect/>
          </a:stretch>
        </p:blipFill>
        <p:spPr>
          <a:xfrm>
            <a:off x="924667" y="1874412"/>
            <a:ext cx="2605446" cy="1413360"/>
          </a:xfrm>
          <a:prstGeom prst="rect">
            <a:avLst/>
          </a:prstGeom>
          <a:ln>
            <a:noFill/>
          </a:ln>
        </p:spPr>
      </p:pic>
      <p:sp>
        <p:nvSpPr>
          <p:cNvPr id="16" name="Rectangle 15">
            <a:extLst>
              <a:ext uri="{FF2B5EF4-FFF2-40B4-BE49-F238E27FC236}">
                <a16:creationId xmlns:a16="http://schemas.microsoft.com/office/drawing/2014/main" id="{8E3B601B-685D-4D21-8E3F-BFB7E6C74F83}"/>
              </a:ext>
              <a:ext uri="{C183D7F6-B498-43B3-948B-1728B52AA6E4}">
                <adec:decorative xmlns:adec="http://schemas.microsoft.com/office/drawing/2017/decorative" val="1"/>
              </a:ext>
            </a:extLst>
          </p:cNvPr>
          <p:cNvSpPr/>
          <p:nvPr/>
        </p:nvSpPr>
        <p:spPr>
          <a:xfrm>
            <a:off x="8490527" y="2159170"/>
            <a:ext cx="2751037" cy="843843"/>
          </a:xfrm>
          <a:prstGeom prst="rect">
            <a:avLst/>
          </a:prstGeom>
          <a:solidFill>
            <a:schemeClr val="bg1"/>
          </a:solidFill>
          <a:ln w="19050">
            <a:solidFill>
              <a:schemeClr val="accent1"/>
            </a:solidFill>
          </a:ln>
        </p:spPr>
        <p:txBody>
          <a:bodyPr wrap="square" lIns="182880" tIns="137160" rIns="182880" bIns="137160" anchor="ctr">
            <a:noAutofit/>
          </a:bodyPr>
          <a:lstStyle/>
          <a:p>
            <a:pPr algn="ctr">
              <a:tabLst>
                <a:tab pos="288198" algn="l"/>
              </a:tabLst>
            </a:pPr>
            <a:r>
              <a:rPr lang="en-US" sz="14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19497611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 </a:t>
            </a:r>
          </a:p>
        </p:txBody>
      </p:sp>
      <p:pic>
        <p:nvPicPr>
          <p:cNvPr id="3" name="Picture 2" descr="Icon of a cloud with multiples lines extending from it">
            <a:extLst>
              <a:ext uri="{FF2B5EF4-FFF2-40B4-BE49-F238E27FC236}">
                <a16:creationId xmlns:a16="http://schemas.microsoft.com/office/drawing/2014/main" id="{EA38FD17-715D-48D9-8DE7-CDD3B299680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0905" y="1523817"/>
            <a:ext cx="1057656" cy="1056132"/>
          </a:xfrm>
          <a:prstGeom prst="rect">
            <a:avLst/>
          </a:prstGeom>
        </p:spPr>
      </p:pic>
      <p:sp>
        <p:nvSpPr>
          <p:cNvPr id="4" name="Rectangle 3">
            <a:extLst>
              <a:ext uri="{FF2B5EF4-FFF2-40B4-BE49-F238E27FC236}">
                <a16:creationId xmlns:a16="http://schemas.microsoft.com/office/drawing/2014/main" id="{D6F61086-2623-436F-B84F-F7834E874A0E}"/>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Help and keyboard shortcuts</a:t>
            </a:r>
          </a:p>
        </p:txBody>
      </p:sp>
      <p:cxnSp>
        <p:nvCxnSpPr>
          <p:cNvPr id="5" name="Straight Connector 4">
            <a:extLst>
              <a:ext uri="{FF2B5EF4-FFF2-40B4-BE49-F238E27FC236}">
                <a16:creationId xmlns:a16="http://schemas.microsoft.com/office/drawing/2014/main" id="{917F3956-F2F7-44C0-8FFD-9A72811A9388}"/>
              </a:ext>
              <a:ext uri="{C183D7F6-B498-43B3-948B-1728B52AA6E4}">
                <adec:decorative xmlns:adec="http://schemas.microsoft.com/office/drawing/2017/decorative" val="1"/>
              </a:ext>
            </a:extLst>
          </p:cNvPr>
          <p:cNvCxnSpPr>
            <a:cxnSpLocks/>
          </p:cNvCxnSpPr>
          <p:nvPr/>
        </p:nvCxnSpPr>
        <p:spPr>
          <a:xfrm>
            <a:off x="1790700" y="2682310"/>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coding brackets">
            <a:extLst>
              <a:ext uri="{FF2B5EF4-FFF2-40B4-BE49-F238E27FC236}">
                <a16:creationId xmlns:a16="http://schemas.microsoft.com/office/drawing/2014/main" id="{CD912458-3A22-4982-8B29-526379ABDF7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905" y="2786959"/>
            <a:ext cx="1057656" cy="1056132"/>
          </a:xfrm>
          <a:prstGeom prst="rect">
            <a:avLst/>
          </a:prstGeom>
        </p:spPr>
      </p:pic>
      <p:sp>
        <p:nvSpPr>
          <p:cNvPr id="11" name="Rectangle 10">
            <a:extLst>
              <a:ext uri="{FF2B5EF4-FFF2-40B4-BE49-F238E27FC236}">
                <a16:creationId xmlns:a16="http://schemas.microsoft.com/office/drawing/2014/main" id="{D90AA163-173A-4131-A1CE-65221AAB6DBC}"/>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Customizing your experience</a:t>
            </a:r>
          </a:p>
        </p:txBody>
      </p:sp>
      <p:cxnSp>
        <p:nvCxnSpPr>
          <p:cNvPr id="15" name="Straight Connector 14">
            <a:extLst>
              <a:ext uri="{FF2B5EF4-FFF2-40B4-BE49-F238E27FC236}">
                <a16:creationId xmlns:a16="http://schemas.microsoft.com/office/drawing/2014/main" id="{B9ABA227-EFC4-45B0-8E26-ACAB7EC4FDA2}"/>
              </a:ext>
              <a:ext uri="{C183D7F6-B498-43B3-948B-1728B52AA6E4}">
                <adec:decorative xmlns:adec="http://schemas.microsoft.com/office/drawing/2017/decorative" val="1"/>
              </a:ext>
            </a:extLst>
          </p:cNvPr>
          <p:cNvCxnSpPr>
            <a:cxnSpLocks/>
          </p:cNvCxnSpPr>
          <p:nvPr/>
        </p:nvCxnSpPr>
        <p:spPr>
          <a:xfrm>
            <a:off x="1790700" y="3945452"/>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7904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pic>
        <p:nvPicPr>
          <p:cNvPr id="11" name="Picture 10" descr="Icon of a cloud with multiples lines extending from it">
            <a:extLst>
              <a:ext uri="{FF2B5EF4-FFF2-40B4-BE49-F238E27FC236}">
                <a16:creationId xmlns:a16="http://schemas.microsoft.com/office/drawing/2014/main" id="{DC4C00C1-9FD0-4B8C-96F2-F78C19E94E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0905" y="1523817"/>
            <a:ext cx="1057656" cy="1056132"/>
          </a:xfrm>
          <a:prstGeom prst="rect">
            <a:avLst/>
          </a:prstGeom>
        </p:spPr>
      </p:pic>
      <p:sp>
        <p:nvSpPr>
          <p:cNvPr id="30" name="Rectangle 29">
            <a:extLst>
              <a:ext uri="{FF2B5EF4-FFF2-40B4-BE49-F238E27FC236}">
                <a16:creationId xmlns:a16="http://schemas.microsoft.com/office/drawing/2014/main" id="{2BDC35E2-0415-439A-A55F-97A07060EB78}"/>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Configure the Cloud Shell</a:t>
            </a:r>
          </a:p>
        </p:txBody>
      </p:sp>
      <p:cxnSp>
        <p:nvCxnSpPr>
          <p:cNvPr id="13" name="Straight Connector 12">
            <a:extLst>
              <a:ext uri="{FF2B5EF4-FFF2-40B4-BE49-F238E27FC236}">
                <a16:creationId xmlns:a16="http://schemas.microsoft.com/office/drawing/2014/main" id="{ED759E9D-D168-434F-BC59-20A48BCCF178}"/>
              </a:ext>
              <a:ext uri="{C183D7F6-B498-43B3-948B-1728B52AA6E4}">
                <adec:decorative xmlns:adec="http://schemas.microsoft.com/office/drawing/2017/decorative" val="1"/>
              </a:ext>
            </a:extLst>
          </p:cNvPr>
          <p:cNvCxnSpPr>
            <a:cxnSpLocks/>
          </p:cNvCxnSpPr>
          <p:nvPr/>
        </p:nvCxnSpPr>
        <p:spPr>
          <a:xfrm>
            <a:off x="1790700" y="2682310"/>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oding brackets">
            <a:extLst>
              <a:ext uri="{FF2B5EF4-FFF2-40B4-BE49-F238E27FC236}">
                <a16:creationId xmlns:a16="http://schemas.microsoft.com/office/drawing/2014/main" id="{0C4489C7-70CC-4965-9D5E-880AAECCC2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905" y="2786959"/>
            <a:ext cx="1057656" cy="1056132"/>
          </a:xfrm>
          <a:prstGeom prst="rect">
            <a:avLst/>
          </a:prstGeom>
        </p:spPr>
      </p:pic>
      <p:sp>
        <p:nvSpPr>
          <p:cNvPr id="32" name="Rectangle 31">
            <a:extLst>
              <a:ext uri="{FF2B5EF4-FFF2-40B4-BE49-F238E27FC236}">
                <a16:creationId xmlns:a16="http://schemas.microsoft.com/office/drawing/2014/main" id="{326B623A-7D6B-47B8-AAF6-BB431E61D3CE}"/>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Experiment with Azure PowerShell</a:t>
            </a:r>
          </a:p>
        </p:txBody>
      </p:sp>
      <p:cxnSp>
        <p:nvCxnSpPr>
          <p:cNvPr id="18" name="Straight Connector 17">
            <a:extLst>
              <a:ext uri="{FF2B5EF4-FFF2-40B4-BE49-F238E27FC236}">
                <a16:creationId xmlns:a16="http://schemas.microsoft.com/office/drawing/2014/main" id="{CF29EE15-32A6-44CC-A134-19022A36B65D}"/>
              </a:ext>
              <a:ext uri="{C183D7F6-B498-43B3-948B-1728B52AA6E4}">
                <adec:decorative xmlns:adec="http://schemas.microsoft.com/office/drawing/2017/decorative" val="1"/>
              </a:ext>
            </a:extLst>
          </p:cNvPr>
          <p:cNvCxnSpPr>
            <a:cxnSpLocks/>
          </p:cNvCxnSpPr>
          <p:nvPr/>
        </p:nvCxnSpPr>
        <p:spPr>
          <a:xfrm>
            <a:off x="1790700" y="3945452"/>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webpage">
            <a:extLst>
              <a:ext uri="{FF2B5EF4-FFF2-40B4-BE49-F238E27FC236}">
                <a16:creationId xmlns:a16="http://schemas.microsoft.com/office/drawing/2014/main" id="{7ECF9F5A-574E-4B0B-995D-AA8783FEAB2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0905" y="4050101"/>
            <a:ext cx="1057656" cy="1056132"/>
          </a:xfrm>
          <a:prstGeom prst="rect">
            <a:avLst/>
          </a:prstGeom>
        </p:spPr>
      </p:pic>
      <p:sp>
        <p:nvSpPr>
          <p:cNvPr id="38" name="Rectangle 37">
            <a:extLst>
              <a:ext uri="{FF2B5EF4-FFF2-40B4-BE49-F238E27FC236}">
                <a16:creationId xmlns:a16="http://schemas.microsoft.com/office/drawing/2014/main" id="{3FE22416-AE00-4C21-89C8-57D011C7C209}"/>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dirty="0">
                <a:solidFill>
                  <a:schemeClr val="tx1"/>
                </a:solidFill>
              </a:rPr>
              <a:t>Experiment with Bash shell</a:t>
            </a:r>
          </a:p>
        </p:txBody>
      </p:sp>
      <p:cxnSp>
        <p:nvCxnSpPr>
          <p:cNvPr id="19" name="Straight Connector 18">
            <a:extLst>
              <a:ext uri="{FF2B5EF4-FFF2-40B4-BE49-F238E27FC236}">
                <a16:creationId xmlns:a16="http://schemas.microsoft.com/office/drawing/2014/main" id="{0D2A8634-56FC-4177-BEB3-AF7988B500C2}"/>
              </a:ext>
              <a:ext uri="{C183D7F6-B498-43B3-948B-1728B52AA6E4}">
                <adec:decorative xmlns:adec="http://schemas.microsoft.com/office/drawing/2017/decorative" val="1"/>
              </a:ext>
            </a:extLst>
          </p:cNvPr>
          <p:cNvCxnSpPr>
            <a:cxnSpLocks/>
          </p:cNvCxnSpPr>
          <p:nvPr/>
        </p:nvCxnSpPr>
        <p:spPr>
          <a:xfrm>
            <a:off x="1790700" y="5208594"/>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a whiteboard with a cloud symbol drawn on it">
            <a:extLst>
              <a:ext uri="{FF2B5EF4-FFF2-40B4-BE49-F238E27FC236}">
                <a16:creationId xmlns:a16="http://schemas.microsoft.com/office/drawing/2014/main" id="{7E8BF2C5-3FED-42FE-838D-FA91A6273AA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0905" y="5313245"/>
            <a:ext cx="1057656" cy="1056132"/>
          </a:xfrm>
          <a:prstGeom prst="rect">
            <a:avLst/>
          </a:prstGeom>
        </p:spPr>
      </p:pic>
      <p:sp>
        <p:nvSpPr>
          <p:cNvPr id="41" name="Rectangle 40">
            <a:extLst>
              <a:ext uri="{FF2B5EF4-FFF2-40B4-BE49-F238E27FC236}">
                <a16:creationId xmlns:a16="http://schemas.microsoft.com/office/drawing/2014/main" id="{463E2B82-D595-480A-9BB4-9034F688C74C}"/>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Experiment with the Cloud Editor</a:t>
            </a:r>
          </a:p>
        </p:txBody>
      </p:sp>
    </p:spTree>
    <p:extLst>
      <p:ext uri="{BB962C8B-B14F-4D97-AF65-F5344CB8AC3E}">
        <p14:creationId xmlns:p14="http://schemas.microsoft.com/office/powerpoint/2010/main" val="10576892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 – Configure Azure Resources with Tools</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sp>
        <p:nvSpPr>
          <p:cNvPr id="20" name="Rectangle 19">
            <a:extLst>
              <a:ext uri="{FF2B5EF4-FFF2-40B4-BE49-F238E27FC236}">
                <a16:creationId xmlns:a16="http://schemas.microsoft.com/office/drawing/2014/main" id="{594659B7-6543-4216-BCFA-5E6142C6747D}"/>
              </a:ext>
            </a:extLst>
          </p:cNvPr>
          <p:cNvSpPr/>
          <p:nvPr/>
        </p:nvSpPr>
        <p:spPr>
          <a:xfrm>
            <a:off x="4877294" y="226429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3"/>
              </a:rPr>
              <a:t>Manage services with the Azure portal (Sandbox)</a:t>
            </a:r>
            <a:endParaRPr lang="en-US" dirty="0">
              <a:solidFill>
                <a:schemeClr val="tx1"/>
              </a:solidFill>
            </a:endParaRP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D21274-E20F-4EB7-B798-D064F9FC16FF}"/>
              </a:ext>
            </a:extLst>
          </p:cNvPr>
          <p:cNvSpPr/>
          <p:nvPr/>
        </p:nvSpPr>
        <p:spPr>
          <a:xfrm>
            <a:off x="4886819" y="293779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4"/>
              </a:rPr>
              <a:t>Introduction to PowerShell (Sandbox)</a:t>
            </a:r>
            <a:endParaRPr lang="en-US" dirty="0">
              <a:solidFill>
                <a:schemeClr val="tx1"/>
              </a:solidFill>
            </a:endParaRPr>
          </a:p>
        </p:txBody>
      </p:sp>
      <p:cxnSp>
        <p:nvCxnSpPr>
          <p:cNvPr id="23" name="Straight Connector 22">
            <a:extLst>
              <a:ext uri="{FF2B5EF4-FFF2-40B4-BE49-F238E27FC236}">
                <a16:creationId xmlns:a16="http://schemas.microsoft.com/office/drawing/2014/main" id="{B31CE05C-4091-493A-B8A0-4B14EC5EC842}"/>
              </a:ext>
              <a:ext uri="{C183D7F6-B498-43B3-948B-1728B52AA6E4}">
                <adec:decorative xmlns:adec="http://schemas.microsoft.com/office/drawing/2017/decorative" val="1"/>
              </a:ext>
            </a:extLst>
          </p:cNvPr>
          <p:cNvCxnSpPr>
            <a:cxnSpLocks/>
          </p:cNvCxnSpPr>
          <p:nvPr/>
        </p:nvCxnSpPr>
        <p:spPr>
          <a:xfrm>
            <a:off x="4877294" y="354885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0ECDFFA-E1FA-4E14-9986-286162B10CED}"/>
              </a:ext>
              <a:ext uri="{C183D7F6-B498-43B3-948B-1728B52AA6E4}">
                <adec:decorative xmlns:adec="http://schemas.microsoft.com/office/drawing/2017/decorative" val="1"/>
              </a:ext>
            </a:extLst>
          </p:cNvPr>
          <p:cNvCxnSpPr>
            <a:cxnSpLocks/>
          </p:cNvCxnSpPr>
          <p:nvPr/>
        </p:nvCxnSpPr>
        <p:spPr>
          <a:xfrm>
            <a:off x="4877294" y="422235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9EE9A33-263E-4477-9121-B63EF2727783}"/>
              </a:ext>
            </a:extLst>
          </p:cNvPr>
          <p:cNvSpPr/>
          <p:nvPr/>
        </p:nvSpPr>
        <p:spPr>
          <a:xfrm>
            <a:off x="4866181" y="360663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r>
              <a:rPr lang="en-US" dirty="0">
                <a:hlinkClick r:id="rId5"/>
              </a:rPr>
              <a:t>Control Azure services with the CLI (Sandbox)</a:t>
            </a:r>
            <a:endParaRPr lang="en-US" dirty="0">
              <a:solidFill>
                <a:schemeClr val="tx1"/>
              </a:solidFill>
            </a:endParaRP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
        <p:nvSpPr>
          <p:cNvPr id="14" name="TextBox 13">
            <a:extLst>
              <a:ext uri="{FF2B5EF4-FFF2-40B4-BE49-F238E27FC236}">
                <a16:creationId xmlns:a16="http://schemas.microsoft.com/office/drawing/2014/main" id="{3398D2A0-71B5-445D-BBF6-25FF45F819DF}"/>
              </a:ext>
            </a:extLst>
          </p:cNvPr>
          <p:cNvSpPr txBox="1"/>
          <p:nvPr/>
        </p:nvSpPr>
        <p:spPr>
          <a:xfrm>
            <a:off x="4866181" y="4407997"/>
            <a:ext cx="7052192" cy="341632"/>
          </a:xfrm>
          <a:prstGeom prst="rect">
            <a:avLst/>
          </a:prstGeom>
          <a:noFill/>
        </p:spPr>
        <p:txBody>
          <a:bodyPr wrap="square">
            <a:sp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hlinkClick r:id="rId7"/>
              </a:rPr>
              <a:t>Control and organize Azure resources with Azure Resource Manager</a:t>
            </a:r>
            <a:endParaRPr lang="en-US" dirty="0">
              <a:solidFill>
                <a:schemeClr val="tx1"/>
              </a:solidFill>
            </a:endParaRPr>
          </a:p>
        </p:txBody>
      </p:sp>
      <p:cxnSp>
        <p:nvCxnSpPr>
          <p:cNvPr id="5" name="Straight Connector 4">
            <a:extLst>
              <a:ext uri="{FF2B5EF4-FFF2-40B4-BE49-F238E27FC236}">
                <a16:creationId xmlns:a16="http://schemas.microsoft.com/office/drawing/2014/main" id="{9D9C40BA-EF99-427F-95C9-CCDEB1173A3D}"/>
              </a:ext>
              <a:ext uri="{C183D7F6-B498-43B3-948B-1728B52AA6E4}">
                <adec:decorative xmlns:adec="http://schemas.microsoft.com/office/drawing/2017/decorative" val="1"/>
              </a:ext>
            </a:extLst>
          </p:cNvPr>
          <p:cNvCxnSpPr>
            <a:cxnSpLocks/>
          </p:cNvCxnSpPr>
          <p:nvPr/>
        </p:nvCxnSpPr>
        <p:spPr>
          <a:xfrm>
            <a:off x="4886819" y="498430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33D0BC-3BEF-46AB-A916-04A320124DA6}"/>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351305546"/>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6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3464</Words>
  <Application>Microsoft Office PowerPoint</Application>
  <PresentationFormat>Custom</PresentationFormat>
  <Paragraphs>432</Paragraphs>
  <Slides>30</Slides>
  <Notes>25</Notes>
  <HiddenSlides>6</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Wingdings</vt:lpstr>
      <vt:lpstr>Azure 1</vt:lpstr>
      <vt:lpstr>6_Microsoft Power Platform Template</vt:lpstr>
      <vt:lpstr>Bitmap Image</vt:lpstr>
      <vt:lpstr>AZ-104T00A Administer Azure Resources</vt:lpstr>
      <vt:lpstr>Administer Azure Resources Introduction</vt:lpstr>
      <vt:lpstr>Administrator Resources whiteboard and review</vt:lpstr>
      <vt:lpstr>Configure Azure Resources with Tools</vt:lpstr>
      <vt:lpstr>Configure Azure Resources with Tools Introduction</vt:lpstr>
      <vt:lpstr>Compare Administrator tools</vt:lpstr>
      <vt:lpstr>Demonstration – Azure Portal </vt:lpstr>
      <vt:lpstr>Demonstration – Cloud Shell</vt:lpstr>
      <vt:lpstr>Summary and Resources – Configure Azure Resources with Tools</vt:lpstr>
      <vt:lpstr>Configure Resources with ARM Templates</vt:lpstr>
      <vt:lpstr>Configure Resources with ARM Templates Introduction</vt:lpstr>
      <vt:lpstr>Review ARM Template Advantages</vt:lpstr>
      <vt:lpstr>Explore the JSON Template Schema</vt:lpstr>
      <vt:lpstr>Explore the JSON Template Parameters</vt:lpstr>
      <vt:lpstr>Consider Azure Bicep Files</vt:lpstr>
      <vt:lpstr>Demonstration -  Quickstart templates</vt:lpstr>
      <vt:lpstr>Demonstration – Run Templates with PowerShell (optional)</vt:lpstr>
      <vt:lpstr>Summary and Resources</vt:lpstr>
      <vt:lpstr>Lab 03b - Manage Azure resources by Using ARM Templates Lab 03c - Manage Azure resources by Using Azure PowerShell (optional) Lab 03d - Manage Azure resources by Using Azure CLI (optional)</vt:lpstr>
      <vt:lpstr>Lab 03b – Manage Azure resources with templates</vt:lpstr>
      <vt:lpstr>Lab 03b – Architecture diagram</vt:lpstr>
      <vt:lpstr>Lab 03c – Manage Azure resources with PowerShell (optional)</vt:lpstr>
      <vt:lpstr>Lab 03c – Architecture diagram</vt:lpstr>
      <vt:lpstr>Lab 03d – Manage Azure resources with the Azure CLI (optional)</vt:lpstr>
      <vt:lpstr>Lab 03d – Architecture diagram</vt:lpstr>
      <vt:lpstr>End of presentation</vt:lpstr>
      <vt:lpstr>Review PowerShell Cmdlets and Modules</vt:lpstr>
      <vt:lpstr>Use Azure Cloud Shell</vt:lpstr>
      <vt:lpstr>Use Azure PowerShell</vt:lpstr>
      <vt:lpstr>Use Azure CLI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2023-05-01T13:57:09Z</dcterms:created>
  <dcterms:modified xsi:type="dcterms:W3CDTF">2023-07-20T13:06:49Z</dcterms:modified>
</cp:coreProperties>
</file>