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73" r:id="rId2"/>
  </p:sldMasterIdLst>
  <p:notesMasterIdLst>
    <p:notesMasterId r:id="rId48"/>
  </p:notesMasterIdLst>
  <p:handoutMasterIdLst>
    <p:handoutMasterId r:id="rId49"/>
  </p:handoutMasterIdLst>
  <p:sldIdLst>
    <p:sldId id="1719" r:id="rId3"/>
    <p:sldId id="2530" r:id="rId4"/>
    <p:sldId id="2076138222" r:id="rId5"/>
    <p:sldId id="1865" r:id="rId6"/>
    <p:sldId id="2531" r:id="rId7"/>
    <p:sldId id="2521" r:id="rId8"/>
    <p:sldId id="2522" r:id="rId9"/>
    <p:sldId id="2523" r:id="rId10"/>
    <p:sldId id="2524" r:id="rId11"/>
    <p:sldId id="2532" r:id="rId12"/>
    <p:sldId id="2536" r:id="rId13"/>
    <p:sldId id="2076138223" r:id="rId14"/>
    <p:sldId id="2485" r:id="rId15"/>
    <p:sldId id="2356" r:id="rId16"/>
    <p:sldId id="2357" r:id="rId17"/>
    <p:sldId id="2496" r:id="rId18"/>
    <p:sldId id="2076138224" r:id="rId19"/>
    <p:sldId id="2076138225" r:id="rId20"/>
    <p:sldId id="2241" r:id="rId21"/>
    <p:sldId id="2533" r:id="rId22"/>
    <p:sldId id="2558" r:id="rId23"/>
    <p:sldId id="1907" r:id="rId24"/>
    <p:sldId id="2529" r:id="rId25"/>
    <p:sldId id="2535" r:id="rId26"/>
    <p:sldId id="2009" r:id="rId27"/>
    <p:sldId id="2534" r:id="rId28"/>
    <p:sldId id="2543" r:id="rId29"/>
    <p:sldId id="2539" r:id="rId30"/>
    <p:sldId id="2516" r:id="rId31"/>
    <p:sldId id="2512" r:id="rId32"/>
    <p:sldId id="2513" r:id="rId33"/>
    <p:sldId id="2514" r:id="rId34"/>
    <p:sldId id="1957" r:id="rId35"/>
    <p:sldId id="2544" r:id="rId36"/>
    <p:sldId id="2319" r:id="rId37"/>
    <p:sldId id="2527" r:id="rId38"/>
    <p:sldId id="2538" r:id="rId39"/>
    <p:sldId id="2011" r:id="rId40"/>
    <p:sldId id="2507" r:id="rId41"/>
    <p:sldId id="2502" r:id="rId42"/>
    <p:sldId id="2517" r:id="rId43"/>
    <p:sldId id="1967" r:id="rId44"/>
    <p:sldId id="2526" r:id="rId45"/>
    <p:sldId id="2528" r:id="rId46"/>
    <p:sldId id="253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te Connectivity" id="{3A4C5F0C-F5DA-4F96-B618-636E53B43875}">
          <p14:sldIdLst>
            <p14:sldId id="1719"/>
            <p14:sldId id="2530"/>
            <p14:sldId id="2076138222"/>
          </p14:sldIdLst>
        </p14:section>
        <p14:section name="VNet Peering" id="{F141C578-7BF7-4765-BEE3-1B98A5DF21D4}">
          <p14:sldIdLst>
            <p14:sldId id="1865"/>
            <p14:sldId id="2531"/>
            <p14:sldId id="2521"/>
            <p14:sldId id="2522"/>
            <p14:sldId id="2523"/>
            <p14:sldId id="2524"/>
            <p14:sldId id="2532"/>
            <p14:sldId id="2536"/>
          </p14:sldIdLst>
        </p14:section>
        <p14:section name="Routing and Endpoints" id="{9D75EA2C-C99C-4543-992A-A54992471AB1}">
          <p14:sldIdLst>
            <p14:sldId id="2076138223"/>
            <p14:sldId id="2485"/>
            <p14:sldId id="2356"/>
            <p14:sldId id="2357"/>
            <p14:sldId id="2496"/>
            <p14:sldId id="2076138224"/>
            <p14:sldId id="2076138225"/>
            <p14:sldId id="2241"/>
          </p14:sldIdLst>
        </p14:section>
        <p14:section name="Labs" id="{803A5A3F-6E53-42FA-8E54-9F934EE0CDE5}">
          <p14:sldIdLst>
            <p14:sldId id="2533"/>
            <p14:sldId id="2558"/>
            <p14:sldId id="1907"/>
            <p14:sldId id="2529"/>
            <p14:sldId id="2535"/>
          </p14:sldIdLst>
        </p14:section>
        <p14:section name="VPN Gateway (Last call before removing)" id="{38F72681-0CA1-48DE-8DAC-BB8BF2F0D7DD}">
          <p14:sldIdLst>
            <p14:sldId id="2009"/>
            <p14:sldId id="2534"/>
            <p14:sldId id="2543"/>
            <p14:sldId id="2539"/>
            <p14:sldId id="2516"/>
            <p14:sldId id="2512"/>
            <p14:sldId id="2513"/>
            <p14:sldId id="2514"/>
            <p14:sldId id="1957"/>
            <p14:sldId id="2544"/>
            <p14:sldId id="2319"/>
            <p14:sldId id="2527"/>
            <p14:sldId id="2538"/>
          </p14:sldIdLst>
        </p14:section>
        <p14:section name="ExpressRoute and VWAN (Last call before removing)" id="{6DE65810-0165-4640-B562-7B14E232A0C7}">
          <p14:sldIdLst>
            <p14:sldId id="2011"/>
            <p14:sldId id="2507"/>
            <p14:sldId id="2502"/>
            <p14:sldId id="2517"/>
            <p14:sldId id="1967"/>
            <p14:sldId id="2526"/>
            <p14:sldId id="2528"/>
            <p14:sldId id="253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EA0A"/>
    <a:srgbClr val="4472C4"/>
    <a:srgbClr val="000000"/>
    <a:srgbClr val="D3D3D3"/>
    <a:srgbClr val="243A5E"/>
    <a:srgbClr val="FFFFFF"/>
    <a:srgbClr val="0078D4"/>
    <a:srgbClr val="50E6FF"/>
    <a:srgbClr val="EBEBEB"/>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58A0C-4E2D-4853-A44E-D5007D8A44EE}" v="2" dt="2023-06-28T14:4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89333" autoAdjust="0"/>
  </p:normalViewPr>
  <p:slideViewPr>
    <p:cSldViewPr snapToGrid="0">
      <p:cViewPr varScale="1">
        <p:scale>
          <a:sx n="93" d="100"/>
          <a:sy n="93" d="100"/>
        </p:scale>
        <p:origin x="936" y="90"/>
      </p:cViewPr>
      <p:guideLst/>
    </p:cSldViewPr>
  </p:slideViewPr>
  <p:outlineViewPr>
    <p:cViewPr>
      <p:scale>
        <a:sx n="33" d="100"/>
        <a:sy n="33" d="100"/>
      </p:scale>
      <p:origin x="0" y="-762"/>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6:08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6:08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6:08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virtual network (VNet) peering and why would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VNet peering connects two Azure virtual networks. Peering can be regional or global. Peered networks use the Azure backbone which provides for privacy and isolation. VNet peering is easy to configure and offers great performance.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virtual networking (15–20%)</a:t>
            </a:r>
          </a:p>
          <a:p>
            <a:pPr algn="l"/>
            <a:r>
              <a:rPr lang="en-US" b="1" i="0" dirty="0">
                <a:solidFill>
                  <a:srgbClr val="161616"/>
                </a:solidFill>
                <a:effectLst/>
                <a:latin typeface="Segoe UI" panose="020B0502040204020203" pitchFamily="34" charset="0"/>
              </a:rPr>
              <a:t>Configure and manage virtual networks in Azure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user-defined network routes</a:t>
            </a:r>
          </a:p>
          <a:p>
            <a:pPr algn="l"/>
            <a:r>
              <a:rPr lang="en-US" b="1" i="0" dirty="0">
                <a:solidFill>
                  <a:srgbClr val="161616"/>
                </a:solidFill>
                <a:effectLst/>
                <a:latin typeface="Segoe UI" panose="020B0502040204020203" pitchFamily="34" charset="0"/>
              </a:rPr>
              <a:t>Configure secure access to virtual networks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service endpoints for Azure platform as a service (PaaS)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private endpoints for Azure PaaS</a:t>
            </a:r>
          </a:p>
          <a:p>
            <a:pPr algn="l">
              <a:buFont typeface="Arial" panose="020B0604020202020204" pitchFamily="34" charset="0"/>
              <a:buChar char="•"/>
            </a:pP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3981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https://docs.microsoft.com/azure/virtual-network/virtual-networks-udr-overview#system-routes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Virtual network traffic routing - https://docs.microsoft.com/azure/virtual-network/virtual-networks-udr-overview</a:t>
            </a:r>
          </a:p>
          <a:p>
            <a:endParaRPr lang="en-US" dirty="0"/>
          </a:p>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 network traffic - tutorial - Azure portal - https://learn.microsoft.com/azure/virtual-network/tutorial-create-route-table-portal#create-a-route-table</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05300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2 topics in the student content. </a:t>
            </a:r>
          </a:p>
          <a:p>
            <a:endParaRPr lang="en-US" dirty="0"/>
          </a:p>
          <a:p>
            <a:r>
              <a:rPr lang="en-US" dirty="0"/>
              <a:t>Virtual network service endpoints - https://docs.microsoft.com/azure/virtual-network/virtual-network-service-endpoints-overview</a:t>
            </a:r>
          </a:p>
          <a:p>
            <a:endParaRPr lang="en-US" dirty="0"/>
          </a:p>
          <a:p>
            <a:r>
              <a:rPr lang="en-US" dirty="0"/>
              <a:t>Tutorial: Restrict network access to PaaS resources with virtual network service endpoints using the Azure portal - https://docs.microsoft.com/azure/virtual-network/tutorial-restrict-network-access-to-resources</a:t>
            </a:r>
          </a:p>
          <a:p>
            <a:endParaRPr lang="en-US" dirty="0"/>
          </a:p>
          <a:p>
            <a:pPr marL="171450" indent="-171450">
              <a:buFont typeface="Arial" panose="020B0604020202020204" pitchFamily="34" charset="0"/>
              <a:buChar char="•"/>
            </a:pPr>
            <a:r>
              <a:rPr lang="en-US" dirty="0"/>
              <a:t>Improved security for your resources</a:t>
            </a:r>
          </a:p>
          <a:p>
            <a:pPr marL="171450" indent="-171450">
              <a:buFont typeface="Arial" panose="020B0604020202020204" pitchFamily="34" charset="0"/>
              <a:buChar char="•"/>
            </a:pPr>
            <a:r>
              <a:rPr lang="en-US" dirty="0"/>
              <a:t>Optimal routing for your services</a:t>
            </a:r>
          </a:p>
          <a:p>
            <a:pPr marL="171450" indent="-171450">
              <a:buFont typeface="Arial" panose="020B0604020202020204" pitchFamily="34" charset="0"/>
              <a:buChar char="•"/>
            </a:pPr>
            <a:r>
              <a:rPr lang="en-US" dirty="0"/>
              <a:t>Uses the Azure backbone and is simple to configure</a:t>
            </a:r>
          </a:p>
          <a:p>
            <a:endParaRPr lang="en-US" dirty="0"/>
          </a:p>
          <a:p>
            <a:r>
              <a:rPr lang="en-US" dirty="0"/>
              <a:t>✔️ Can you see a use for service endpoints in your organization?</a:t>
            </a:r>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Link Documentation - https://docs.microsoft.com/azure/private-link/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76537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system-defined routes and user-defined routes? Give an example where each type of route would be used.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System-defined routes direct network traffic between virtual machines, on-premises networks, and the internet. System-defined routes are the default behavior for Azure routing. Examples include traffic between VMs in the same subnet, between VMs in different subnets in the same virtual network, and data flow from VMs to the internet. User-defined (custom) routes override the system routes or add routes to the routing table. Examples include routing through gateways and virtual appliances. </a:t>
            </a:r>
          </a:p>
          <a:p>
            <a:pPr marL="0" marR="365760" lvl="0" indent="0">
              <a:lnSpc>
                <a:spcPct val="107000"/>
              </a:lnSpc>
              <a:spcBef>
                <a:spcPts val="0"/>
              </a:spcBef>
              <a:spcAft>
                <a:spcPts val="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Wha</a:t>
            </a:r>
            <a:r>
              <a:rPr lang="en-US" sz="1800" dirty="0">
                <a:solidFill>
                  <a:srgbClr val="505050"/>
                </a:solidFill>
                <a:effectLst/>
                <a:latin typeface="Calibri" panose="020F0502020204030204" pitchFamily="34" charset="0"/>
                <a:ea typeface="Segoe UI" panose="020B0502040204020203" pitchFamily="34" charset="0"/>
                <a:cs typeface="Segoe UI (Body)"/>
              </a:rPr>
              <a:t>t is the difference between a service endpoint and a private endpoint?</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effectLst/>
                <a:latin typeface="Calibri" panose="020F0502020204030204" pitchFamily="34" charset="0"/>
                <a:ea typeface="Segoe UI" panose="020B0502040204020203" pitchFamily="34" charset="0"/>
              </a:rPr>
              <a:t>Answer: </a:t>
            </a:r>
            <a:r>
              <a:rPr lang="en-US" sz="1800" dirty="0">
                <a:effectLst/>
                <a:latin typeface="Calibri" panose="020F0502020204030204" pitchFamily="34" charset="0"/>
                <a:ea typeface="Segoe UI" panose="020B0502040204020203" pitchFamily="34" charset="0"/>
              </a:rPr>
              <a:t>A service endpoint limits network access to specific subnets and IP addresses. A service endpoint is a web address (URL) at which clients of a specific service can gain access to it. Service endpoints are supported for a variety of services including Storage, Key Vault, and SQL. A private endpoint. A private endpoint is a network interface that uses a private IP address from your virtual network. This network interface connects you privately and securely to a service through a private link. Private link integrates with on-premises and peered networks.</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diagram to engage students and reinforce topics that have just been covered. If you remove the green square (??) the product icon will show. Discuss the options with the students. </a:t>
            </a:r>
          </a:p>
          <a:p>
            <a:endParaRPr lang="en-US" dirty="0"/>
          </a:p>
          <a:p>
            <a:r>
              <a:rPr lang="en-US" dirty="0"/>
              <a:t>Site to site = On-premises networks to Azure virtual networks</a:t>
            </a:r>
            <a:endParaRPr lang="en-US" dirty="0">
              <a:cs typeface="Calibri"/>
            </a:endParaRPr>
          </a:p>
          <a:p>
            <a:r>
              <a:rPr lang="en-US" dirty="0"/>
              <a:t>Point to Site = On-premises machines to Azure virtual networks</a:t>
            </a:r>
            <a:endParaRPr lang="en-US" dirty="0">
              <a:cs typeface="Calibri"/>
            </a:endParaRPr>
          </a:p>
          <a:p>
            <a:r>
              <a:rPr lang="en-US" dirty="0"/>
              <a:t>Gateway subnet name = </a:t>
            </a:r>
            <a:r>
              <a:rPr lang="en-US" dirty="0" err="1"/>
              <a:t>GatewaySubnet</a:t>
            </a:r>
            <a:endParaRPr lang="en-US" dirty="0" err="1">
              <a:cs typeface="Calibri"/>
            </a:endParaRPr>
          </a:p>
          <a:p>
            <a:r>
              <a:rPr lang="en-US" dirty="0"/>
              <a:t>Azure firewall subnet name = </a:t>
            </a:r>
            <a:r>
              <a:rPr lang="en-US" dirty="0" err="1"/>
              <a:t>AzureFirewallSubnet</a:t>
            </a:r>
            <a:endParaRPr lang="en-US" dirty="0" err="1">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6058D69-2927-42F2-B08F-9DC1B22A4665}" type="slidenum">
              <a:rPr lang="en-US" smtClean="0"/>
              <a:t>21</a:t>
            </a:fld>
            <a:endParaRPr lang="en-US"/>
          </a:p>
        </p:txBody>
      </p:sp>
    </p:spTree>
    <p:extLst>
      <p:ext uri="{BB962C8B-B14F-4D97-AF65-F5344CB8AC3E}">
        <p14:creationId xmlns:p14="http://schemas.microsoft.com/office/powerpoint/2010/main" val="396268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05 - Implement Intersite Connectivity  - ESTIMATED DURATION 30 MIN</a:t>
            </a:r>
          </a:p>
          <a:p>
            <a:r>
              <a:rPr lang="en-US" dirty="0"/>
              <a:t>GitHub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issue discusses how to use Lab 05 and Lab 06 - https://github.com/MicrosoftLearning/AZ-104-MicrosoftAzureAdministrator/issues/726</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28 July 23 update moves Routing and Endpoints here to balance out the module.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VPN Gateway and ER/VWAN moved to the end. This content will be removed during the next update. Look to AZ-700 for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496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slides will be removed in the course release. AZ-700 provides coverage.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9721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VPN Gateway in not on the AZ-104 certification. This section is optional and provided only if your audience is interested.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992462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VPN Gateway? - https://docs.microsoft.com/azure/vpn-gateway/vpn-gateway-about-vpngateways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60414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steps on this slide that are greyed out are not covered in the slides. Check the Extras Slides section at the end of the presentation for an older version slide. The blue steps have additional slides.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You could walk-thru the Tutorial: Create a site-to-site VPN connection in the Azure portal -https://docs.microsoft.com/azure/</a:t>
            </a:r>
            <a:r>
              <a:rPr lang="en-US" dirty="0" err="1"/>
              <a:t>vpn</a:t>
            </a:r>
            <a:r>
              <a:rPr lang="en-US" dirty="0"/>
              <a:t>-gateway/tutorial-site-to-site-portal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Connect your on-premises network to Azure with VPN Gateway - https://docs.microsoft.com/learn/modules/connect-on-premises-network-with-vpn-gateway/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the Gateway Subnet - </a:t>
            </a:r>
            <a:r>
              <a:rPr lang="en-US" dirty="0">
                <a:solidFill>
                  <a:schemeClr val="tx1"/>
                </a:solidFill>
              </a:rPr>
              <a:t>When you create your gateway subnet, gateway VMs are deployed to the gateway subnet and configured with the required VPN gateway settings. Never deploy other resources (for example, additional VMs) to the gateway subnet.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chemeClr val="tx1"/>
                </a:solidFill>
              </a:rPr>
              <a:t>Create the Local Network Gateway - </a:t>
            </a:r>
            <a:r>
              <a:rPr lang="en-US" sz="900" dirty="0">
                <a:solidFill>
                  <a:schemeClr val="tx1"/>
                </a:solidFill>
                <a:cs typeface="Segoe UI Semilight"/>
              </a:rPr>
              <a:t>Reflects the on-premises network configuration. Specify the IP address prefixes that will be routed through the gateway to the VPN device.</a:t>
            </a:r>
            <a:endParaRPr lang="en-US" dirty="0">
              <a:solidFill>
                <a:schemeClr val="tx1"/>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19387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Either do the demonstration or walk-through the slides.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4046990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spcAft>
                <a:spcPts val="600"/>
              </a:spcAft>
            </a:pPr>
            <a:r>
              <a:rPr lang="en-US" sz="900" dirty="0">
                <a:solidFill>
                  <a:schemeClr val="tx2">
                    <a:lumMod val="50000"/>
                  </a:schemeClr>
                </a:solidFill>
                <a:latin typeface="+mj-lt"/>
              </a:rPr>
              <a:t>The next slide is hidden but has the SKU and Generation example table. </a:t>
            </a:r>
          </a:p>
          <a:p>
            <a:pPr>
              <a:spcBef>
                <a:spcPts val="200"/>
              </a:spcBef>
              <a:spcAft>
                <a:spcPts val="600"/>
              </a:spcAft>
            </a:pPr>
            <a:endParaRPr lang="en-US" sz="900" dirty="0">
              <a:solidFill>
                <a:schemeClr val="tx2">
                  <a:lumMod val="50000"/>
                </a:schemeClr>
              </a:solidFill>
              <a:latin typeface="+mj-lt"/>
            </a:endParaRPr>
          </a:p>
          <a:p>
            <a:pPr>
              <a:spcBef>
                <a:spcPts val="200"/>
              </a:spcBef>
              <a:spcAft>
                <a:spcPts val="600"/>
              </a:spcAft>
            </a:pPr>
            <a:r>
              <a:rPr lang="en-US" sz="900" dirty="0">
                <a:solidFill>
                  <a:schemeClr val="tx2">
                    <a:lumMod val="50000"/>
                  </a:schemeClr>
                </a:solidFill>
                <a:latin typeface="+mj-lt"/>
              </a:rPr>
              <a:t>Route-based VPNs </a:t>
            </a:r>
            <a:r>
              <a:rPr lang="en-US" sz="900" dirty="0">
                <a:solidFill>
                  <a:schemeClr val="tx1"/>
                </a:solidFill>
              </a:rPr>
              <a:t>use routes in the IP forwarding or routing table to direct packets. Route-based has s</a:t>
            </a:r>
            <a:r>
              <a:rPr lang="en-US" dirty="0">
                <a:solidFill>
                  <a:schemeClr val="tx1"/>
                </a:solidFill>
              </a:rPr>
              <a:t>upport for IKEv2 and can use dynamic routing protocols.</a:t>
            </a:r>
          </a:p>
          <a:p>
            <a:pPr>
              <a:spcBef>
                <a:spcPts val="200"/>
              </a:spcBef>
              <a:spcAft>
                <a:spcPts val="600"/>
              </a:spcAft>
            </a:pPr>
            <a:r>
              <a:rPr lang="en-US" sz="900" dirty="0">
                <a:solidFill>
                  <a:schemeClr val="tx2">
                    <a:lumMod val="50000"/>
                  </a:schemeClr>
                </a:solidFill>
                <a:latin typeface="+mj-lt"/>
              </a:rPr>
              <a:t>Policy-based VPNs </a:t>
            </a:r>
            <a:r>
              <a:rPr lang="en-US" sz="900" dirty="0">
                <a:solidFill>
                  <a:schemeClr val="tx1"/>
                </a:solidFill>
              </a:rPr>
              <a:t>encrypt and direct packets through IPsec tunnels based on the IPsec policies. Policy-based only supports IKEv1 which some legacy on-premises VPN devices still use. </a:t>
            </a:r>
          </a:p>
          <a:p>
            <a:pPr>
              <a:spcBef>
                <a:spcPts val="200"/>
              </a:spcBef>
              <a:spcAft>
                <a:spcPts val="600"/>
              </a:spcAft>
            </a:pPr>
            <a:r>
              <a:rPr lang="en-US" sz="900" dirty="0">
                <a:solidFill>
                  <a:schemeClr val="tx1"/>
                </a:solidFill>
              </a:rPr>
              <a:t>Wikipedia – BGP - </a:t>
            </a:r>
            <a:r>
              <a:rPr lang="en-US" b="0" i="0" dirty="0">
                <a:solidFill>
                  <a:srgbClr val="4D5156"/>
                </a:solidFill>
                <a:effectLst/>
                <a:latin typeface="Roboto" panose="02000000000000000000" pitchFamily="2" charset="0"/>
              </a:rPr>
              <a:t>Border Gateway Protocol is a standardized exterior gateway protocol designed to exchange routing and reachability information among autonomous systems on the Internet.</a:t>
            </a:r>
            <a:endParaRPr lang="en-US" dirty="0">
              <a:solidFill>
                <a:schemeClr val="tx1"/>
              </a:solidFill>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VPN Gateway configuration settings - https://docs.microsoft.com/azure/vpn-gateway/vpn-gateway-about-vpn-gateway-settings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 route-based VPN gateway using the Azure portal - https://docs.microsoft.com/azure/vpn-gateway/create-routebased-vpn-gateway-portal</a:t>
            </a:r>
          </a:p>
          <a:p>
            <a:endParaRPr lang="en-US" dirty="0"/>
          </a:p>
          <a:p>
            <a:r>
              <a:rPr lang="en-US" dirty="0"/>
              <a:t>This table is just a sample of the SKUs that are available. There are many more. </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3113715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033345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VPN devices and IPsec/IKE parameters for Site-to-Site VPN Gateway connections - https://docs.microsoft.com/azure/vpn-gateway/vpn-gateway-about-vpn-devices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97356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r>
              <a:rPr lang="en-US" sz="1200" dirty="0">
                <a:solidFill>
                  <a:schemeClr val="tx1"/>
                </a:solidFill>
                <a:latin typeface="Segoe UI" panose="020B0502040204020203" pitchFamily="34" charset="0"/>
                <a:cs typeface="Segoe UI" panose="020B0502040204020203" pitchFamily="34" charset="0"/>
              </a:rPr>
              <a:t>Focus this discussion on intersite connectivity. </a:t>
            </a:r>
          </a:p>
          <a:p>
            <a:endParaRPr lang="en-US" sz="1200" dirty="0">
              <a:solidFill>
                <a:schemeClr val="tx1"/>
              </a:solidFill>
              <a:latin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virtual network (VNet) peering and why would use it?</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VNet peering connects two Azure virtual networks. Peering can be regional or global. Peered networks use the Azure backbone which provides for privacy and isolation. VNet peering is easy to configure and offers great performance.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the difference between system-defined routes and user-defined routes? Give an example where each type of route would be used. </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System-defined routes direct network traffic between virtual machines, on-premises networks, and the internet. System-defined routes are the default behavior for Azure routing. Examples include traffic between VMs in the same subnet, between VMs in different subnets in the same virtual network, and data flow from VMs to the internet. User-defined (custom) routes override the system routes or add routes to the routing table. Examples include routing through gateways and virtual appliances.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the difference between a service endpoint and a private endpoint? </a:t>
            </a:r>
          </a:p>
          <a:p>
            <a:pPr marL="0" marR="365760" lvl="0" indent="0">
              <a:lnSpc>
                <a:spcPct val="107000"/>
              </a:lnSpc>
              <a:spcBef>
                <a:spcPts val="0"/>
              </a:spcBef>
              <a:spcAft>
                <a:spcPts val="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 service endpoint limits network access to specific subnets and IP addresses. A service endpoint is a web address (URL) at which clients of a specific service can gain access to it. Service endpoints are supported for a variety of services including Storage, Key Vault, and SQL. A private endpoint. A private endpoint is a network interface that uses a private IP address from your virtual network. This network interface connects you privately and securely to a service through a private link. Private link integrates with on-premises and peered networks.</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576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Highly Available Cross-Premises and VNet-to-VNet Connectivity - https://docs.microsoft.com/azure/vpn-gateway/vpn-gateway-highlyavailable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485912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three uses of a VPN gateway.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VPN gateway can be used for site-to-site connections that connect on-premises datacenters to Azure virtual networks. A VPN gateway can be used for custom VNet-to-VNet connections between virtual networks. A VPN gateway can be used for point-to-site (User VPN) connections between individual devices and the Azure network. A VPN gateway is configured for VNet peering.</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Explain two ways VPN gateways could be used in a high availability scenario.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In a high availability scenario two VPN gateways are deployed. The configuration can be either Active/Standby or Active/Active. In Active/Standby mode the second VPN gateway does not establish a connection until there is a failure. In Active/Active mode both gateway instances establish a connection.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slides will be removed in the course release.  AZ-700 provides coverage.</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079362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ExpressRoute and Virtual WAN are not on the AZ-104 certification. The content is included only if your audience is interested.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427185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ExpressRoute - https://azure.microsoft.com/services/expressroute/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ExpressRoute overview - https://docs.microsoft.com/azure/expressroute/expressroute-introduction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953237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Create and modify an ExpressRoute circuit - https://docs.microsoft.com/azure/expressroute/expressroute-howto-circuit-portal-resource-manager</a:t>
            </a:r>
          </a:p>
          <a:p>
            <a:endParaRPr lang="en-US" dirty="0"/>
          </a:p>
          <a:p>
            <a:r>
              <a:rPr lang="en-US" dirty="0"/>
              <a:t>Connect your on-premises network to the Microsoft global network by using ExpressRoute - https://docs.microsoft.com/learn/modules/connect-on-premises-network-with-expressroute/</a:t>
            </a:r>
          </a:p>
          <a:p>
            <a:endParaRPr lang="en-US" dirty="0"/>
          </a:p>
          <a:p>
            <a:r>
              <a:rPr lang="en-US" dirty="0"/>
              <a:t>Two gateways (VPN &amp; </a:t>
            </a:r>
            <a:r>
              <a:rPr lang="en-US" dirty="0" err="1"/>
              <a:t>Expressroute</a:t>
            </a:r>
            <a:r>
              <a:rPr lang="en-US" dirty="0"/>
              <a:t>) can be enabled on the same gateway subnet by using PowerShell.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Virtual WAN - https://docs.microsoft.com/azure/virtual-wan/virtual-wan-about</a:t>
            </a:r>
          </a:p>
          <a:p>
            <a:endParaRPr lang="en-US" dirty="0"/>
          </a:p>
          <a:p>
            <a:r>
              <a:rPr lang="en-US" dirty="0"/>
              <a:t>Tutorial: Create a Site-to-Site connection using Azure Virtual WAN - https://docs.microsoft.com/azure/virtual-wan/virtual-wan-site-to-site-portal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012505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Azure ExpressRoute and at least three features.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ExpressRoute creates private connections between Azure datacenters and infrastructure on your premises or in a colocation environment. ExpressRoute connections don't go over the public internet, instead connections use a partner network.  ExpressRoute offers reliability, faster speeds, and lower latencies than typical internet connections. Bandwidth options are from 50 Mbps to 100 Gbps. Several billing options are available including unlimited, metered, and premium.</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Azure Virtual WAN (VWAN) and at least three features.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VWAN is a networking service that brings many networking, security, and routing functionalities together. Azure VWAN can combine site-to-site, point-to-point, and ExpressRoute connections. VWAN provides integrated connectivity with a hub-spoke topology. VWAN makes it easy to connect workloads and visualize the end-to-end flow. VWAN has two pricing options, basic and standard.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virtual networking (15–20%)</a:t>
            </a:r>
          </a:p>
          <a:p>
            <a:pPr algn="l"/>
            <a:r>
              <a:rPr lang="en-US" b="1" i="0" dirty="0">
                <a:solidFill>
                  <a:srgbClr val="161616"/>
                </a:solidFill>
                <a:effectLst/>
                <a:latin typeface="Segoe UI" panose="020B0502040204020203" pitchFamily="34" charset="0"/>
              </a:rPr>
              <a:t>Configure and manage virtual networks in Azure</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configure virtual network peering</a:t>
            </a:r>
          </a:p>
          <a:p>
            <a:pPr algn="l"/>
            <a:endParaRPr lang="en-US" b="1" i="0" dirty="0">
              <a:solidFill>
                <a:srgbClr val="161616"/>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6227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https://docs.microsoft.com/azure/virtual-network/virtual-network-peering-overview</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7/20/2023 6:08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Network frequently asked questions (FAQ) VNet Peering - https://docs.microsoft.com/azure/virtual-network/virtual-networks-faq</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7/20/2023 6:08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Create, change, or delete a virtual network peering - https://docs.microsoft.com/azure/virtual-network/virtual-network-manage-peering#requirements-and-constraints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Tutorial: Connect virtual networks with virtual network peering using the Azure portal - https://docs.microsoft.com/azure/virtual-network/tutorial-connect-virtual-networks-portal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7/20/2023 6:08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49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 your services across Azure virtual networks and integrate them by using virtual network peering - https://docs.microsoft.com/learn/modules/integrate-vnets-with-vnet-peering</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 virtual networks with VNet peering – tutorial - https://docs.microsoft.com/azure/virtual-network/tutorial-connect-virtual-networks-portal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378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3CA44A6B-54BD-4AB4-8D2D-F320F02678F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139767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72018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3040063"/>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6222701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600201" y="4722156"/>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8209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8784437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417321" y="1485899"/>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31236" y="2289187"/>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417321" y="2349182"/>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31236" y="315234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417321" y="3212465"/>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31236" y="401550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417321" y="4075748"/>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31236" y="487866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417321" y="4939031"/>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31236" y="5741825"/>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417321" y="5802313"/>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94421321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9018661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6217436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80816063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04454382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0601089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769339" y="6708121"/>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884179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B48AA0CF-DFAD-4DF5-AF33-6EDC3354EC6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B85E15FC-4FFB-43C7-B139-E2613D72881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88772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7A88F767-C524-4EB1-8396-3C478E23A2A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143885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522473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969732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104901"/>
            <a:ext cx="11568684" cy="439465"/>
          </a:xfrm>
        </p:spPr>
        <p:txBody>
          <a:bodyPr tIns="45720" rIns="0" bIns="45720"/>
          <a:lstStyle>
            <a:lvl1pPr>
              <a:defRPr sz="2244" b="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6363784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354261" y="1485899"/>
            <a:ext cx="5654710"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5104915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91611082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1" r:id="rId3"/>
    <p:sldLayoutId id="2147484672"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878585221"/>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 id="2147484683" r:id="rId10"/>
    <p:sldLayoutId id="2147484684" r:id="rId11"/>
    <p:sldLayoutId id="2147484685" r:id="rId12"/>
    <p:sldLayoutId id="2147484686" r:id="rId13"/>
    <p:sldLayoutId id="2147484687" r:id="rId14"/>
    <p:sldLayoutId id="2147484688" r:id="rId15"/>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integrate-vnets-with-vnet-pee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learn/modules/control-network-traffic-flow-with-rout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docs.microsoft.com/learn/modules/introduction-azure-private-link/" TargetMode="Externa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hyperlink" Target="https://microsoftlearning.github.io/AZ-104-MicrosoftAzureAdministrator/Instructions/Labs/LAB_05-Implement_Intersite_Connectivity.html" TargetMode="External"/><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learn.microsoft.com/training/modules/configure-network-routing-endpoints/" TargetMode="External"/><Relationship Id="rId5" Type="http://schemas.openxmlformats.org/officeDocument/2006/relationships/image" Target="../media/image8.wmf"/><Relationship Id="rId4" Type="http://schemas.openxmlformats.org/officeDocument/2006/relationships/hyperlink" Target="https://docs.microsoft.com/learn/modules/configure-vnet-peer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18" Type="http://schemas.openxmlformats.org/officeDocument/2006/relationships/image" Target="../media/image60.svg"/><Relationship Id="rId26" Type="http://schemas.openxmlformats.org/officeDocument/2006/relationships/image" Target="../media/image64.png"/><Relationship Id="rId3" Type="http://schemas.openxmlformats.org/officeDocument/2006/relationships/image" Target="../media/image45.png"/><Relationship Id="rId21" Type="http://schemas.openxmlformats.org/officeDocument/2006/relationships/image" Target="../media/image11.svg"/><Relationship Id="rId7" Type="http://schemas.openxmlformats.org/officeDocument/2006/relationships/image" Target="../media/image49.png"/><Relationship Id="rId12" Type="http://schemas.openxmlformats.org/officeDocument/2006/relationships/image" Target="../media/image54.svg"/><Relationship Id="rId17" Type="http://schemas.openxmlformats.org/officeDocument/2006/relationships/image" Target="../media/image59.png"/><Relationship Id="rId25" Type="http://schemas.openxmlformats.org/officeDocument/2006/relationships/image" Target="../media/image13.svg"/><Relationship Id="rId2" Type="http://schemas.openxmlformats.org/officeDocument/2006/relationships/notesSlide" Target="../notesSlides/notesSlide18.xml"/><Relationship Id="rId16" Type="http://schemas.openxmlformats.org/officeDocument/2006/relationships/image" Target="../media/image58.svg"/><Relationship Id="rId20" Type="http://schemas.openxmlformats.org/officeDocument/2006/relationships/image" Target="../media/image10.png"/><Relationship Id="rId29" Type="http://schemas.openxmlformats.org/officeDocument/2006/relationships/image" Target="../media/image67.svg"/><Relationship Id="rId1" Type="http://schemas.openxmlformats.org/officeDocument/2006/relationships/slideLayout" Target="../slideLayouts/slideLayout2.xml"/><Relationship Id="rId6" Type="http://schemas.openxmlformats.org/officeDocument/2006/relationships/image" Target="../media/image48.svg"/><Relationship Id="rId11" Type="http://schemas.openxmlformats.org/officeDocument/2006/relationships/image" Target="../media/image53.png"/><Relationship Id="rId24" Type="http://schemas.openxmlformats.org/officeDocument/2006/relationships/image" Target="../media/image12.png"/><Relationship Id="rId32" Type="http://schemas.openxmlformats.org/officeDocument/2006/relationships/image" Target="../media/image70.png"/><Relationship Id="rId5" Type="http://schemas.openxmlformats.org/officeDocument/2006/relationships/image" Target="../media/image47.png"/><Relationship Id="rId15" Type="http://schemas.openxmlformats.org/officeDocument/2006/relationships/image" Target="../media/image57.png"/><Relationship Id="rId23" Type="http://schemas.openxmlformats.org/officeDocument/2006/relationships/image" Target="../media/image63.svg"/><Relationship Id="rId28" Type="http://schemas.openxmlformats.org/officeDocument/2006/relationships/image" Target="../media/image66.png"/><Relationship Id="rId10" Type="http://schemas.openxmlformats.org/officeDocument/2006/relationships/image" Target="../media/image52.svg"/><Relationship Id="rId19" Type="http://schemas.openxmlformats.org/officeDocument/2006/relationships/image" Target="../media/image61.emf"/><Relationship Id="rId31" Type="http://schemas.openxmlformats.org/officeDocument/2006/relationships/image" Target="../media/image69.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 Id="rId22" Type="http://schemas.openxmlformats.org/officeDocument/2006/relationships/image" Target="../media/image62.png"/><Relationship Id="rId27" Type="http://schemas.openxmlformats.org/officeDocument/2006/relationships/image" Target="../media/image65.svg"/><Relationship Id="rId30" Type="http://schemas.openxmlformats.org/officeDocument/2006/relationships/image" Target="../media/image6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65.svg"/><Relationship Id="rId7" Type="http://schemas.openxmlformats.org/officeDocument/2006/relationships/image" Target="../media/image72.sv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46.svg"/></Relationships>
</file>

<file path=ppt/slides/_rels/slide2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slides/_rels/slide27.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83.png"/><Relationship Id="rId4" Type="http://schemas.openxmlformats.org/officeDocument/2006/relationships/image" Target="../media/image80.svg"/><Relationship Id="rId9" Type="http://schemas.openxmlformats.org/officeDocument/2006/relationships/image" Target="../media/image6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learn/modules/intro-to-azure-vpn-gateway/"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hyperlink" Target="https://docs.microsoft.com/learn/modules/connect-on-premises-network-with-vpn-gateway/"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slides/_rels/slide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learn/modules/intro-to-azure-expressrout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hyperlink" Target="https://docs.microsoft.com/learn/modules/introduction-azure-virtual-wan/" TargetMode="External"/><Relationship Id="rId4" Type="http://schemas.openxmlformats.org/officeDocument/2006/relationships/hyperlink" Target="https://docs.microsoft.com/learn/modules/design-implement-azure-expressrout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9773FD-0A48-4F54-9C78-F7D0828495BF}"/>
              </a:ext>
            </a:extLst>
          </p:cNvPr>
          <p:cNvSpPr>
            <a:spLocks noGrp="1"/>
          </p:cNvSpPr>
          <p:nvPr>
            <p:ph type="title"/>
          </p:nvPr>
        </p:nvSpPr>
        <p:spPr>
          <a:xfrm>
            <a:off x="415940" y="1768510"/>
            <a:ext cx="5116856" cy="3085280"/>
          </a:xfrm>
        </p:spPr>
        <p:txBody>
          <a:bodyPr/>
          <a:lstStyle/>
          <a:p>
            <a:r>
              <a:rPr lang="en-IN" dirty="0"/>
              <a:t>AZ-104T00A</a:t>
            </a:r>
            <a:br>
              <a:rPr lang="en-IN" dirty="0"/>
            </a:br>
            <a:r>
              <a:rPr lang="en-IN" dirty="0"/>
              <a:t>Administer Intersite Connectivity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VNet Peering</a:t>
            </a:r>
          </a:p>
        </p:txBody>
      </p:sp>
      <p:pic>
        <p:nvPicPr>
          <p:cNvPr id="48" name="Picture 47" descr="Icon of two gears">
            <a:extLst>
              <a:ext uri="{FF2B5EF4-FFF2-40B4-BE49-F238E27FC236}">
                <a16:creationId xmlns:a16="http://schemas.microsoft.com/office/drawing/2014/main" id="{65D287DD-EE44-423D-9138-21563B08000A}"/>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4" name="Rectangle 63">
            <a:extLst>
              <a:ext uri="{FF2B5EF4-FFF2-40B4-BE49-F238E27FC236}">
                <a16:creationId xmlns:a16="http://schemas.microsoft.com/office/drawing/2014/main" id="{FB2AE682-1244-43A6-B0F0-01DDDDD1E239}"/>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VNet peering on the first virtual network</a:t>
            </a:r>
          </a:p>
        </p:txBody>
      </p:sp>
      <p:cxnSp>
        <p:nvCxnSpPr>
          <p:cNvPr id="74" name="Straight Connector 73">
            <a:extLst>
              <a:ext uri="{FF2B5EF4-FFF2-40B4-BE49-F238E27FC236}">
                <a16:creationId xmlns:a16="http://schemas.microsoft.com/office/drawing/2014/main" id="{283A71DA-9760-4748-AFD1-5BAFB3723D8B}"/>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8" name="Picture 87" descr="Icon of a wrench">
            <a:extLst>
              <a:ext uri="{FF2B5EF4-FFF2-40B4-BE49-F238E27FC236}">
                <a16:creationId xmlns:a16="http://schemas.microsoft.com/office/drawing/2014/main" id="{1EA3502F-F3C0-48D4-81F6-B210D75CD532}"/>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1" name="Rectangle 90">
            <a:extLst>
              <a:ext uri="{FF2B5EF4-FFF2-40B4-BE49-F238E27FC236}">
                <a16:creationId xmlns:a16="http://schemas.microsoft.com/office/drawing/2014/main" id="{296E6274-0E50-474B-9E2D-23F1DCD9F3C5}"/>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a VPN gateway </a:t>
            </a:r>
          </a:p>
        </p:txBody>
      </p:sp>
      <p:cxnSp>
        <p:nvCxnSpPr>
          <p:cNvPr id="98" name="Straight Connector 97">
            <a:extLst>
              <a:ext uri="{FF2B5EF4-FFF2-40B4-BE49-F238E27FC236}">
                <a16:creationId xmlns:a16="http://schemas.microsoft.com/office/drawing/2014/main" id="{AE9E5744-1F53-4DEE-AB8F-0154F473B39A}"/>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7" name="Picture 106" descr="Icon of a checkmark">
            <a:extLst>
              <a:ext uri="{FF2B5EF4-FFF2-40B4-BE49-F238E27FC236}">
                <a16:creationId xmlns:a16="http://schemas.microsoft.com/office/drawing/2014/main" id="{3EF23BC0-0EC7-4C16-93FA-1B5EF93F7A2D}"/>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09" name="Rectangle 108">
            <a:extLst>
              <a:ext uri="{FF2B5EF4-FFF2-40B4-BE49-F238E27FC236}">
                <a16:creationId xmlns:a16="http://schemas.microsoft.com/office/drawing/2014/main" id="{76354A30-0CCE-43C0-9F85-87DE5CF44524}"/>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Allow gateway transit</a:t>
            </a:r>
          </a:p>
        </p:txBody>
      </p:sp>
      <p:cxnSp>
        <p:nvCxnSpPr>
          <p:cNvPr id="113" name="Straight Connector 112">
            <a:extLst>
              <a:ext uri="{FF2B5EF4-FFF2-40B4-BE49-F238E27FC236}">
                <a16:creationId xmlns:a16="http://schemas.microsoft.com/office/drawing/2014/main" id="{E20C9E5A-9B42-4DAD-B094-886C51B4ACC1}"/>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7" name="Picture 116" descr="Icon of two people">
            <a:extLst>
              <a:ext uri="{FF2B5EF4-FFF2-40B4-BE49-F238E27FC236}">
                <a16:creationId xmlns:a16="http://schemas.microsoft.com/office/drawing/2014/main" id="{4731D98B-7036-4359-B62B-1BB29C177CE3}"/>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18" name="Rectangle 117">
            <a:extLst>
              <a:ext uri="{FF2B5EF4-FFF2-40B4-BE49-F238E27FC236}">
                <a16:creationId xmlns:a16="http://schemas.microsoft.com/office/drawing/2014/main" id="{08FF6D64-1DBF-4778-8DB3-994F4EACA0A9}"/>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Confirm VNet peering on the second virtual network</a:t>
            </a:r>
          </a:p>
        </p:txBody>
      </p:sp>
    </p:spTree>
    <p:extLst>
      <p:ext uri="{BB962C8B-B14F-4D97-AF65-F5344CB8AC3E}">
        <p14:creationId xmlns:p14="http://schemas.microsoft.com/office/powerpoint/2010/main" val="31431491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VNet Peering</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56087" y="2316388"/>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dirty="0">
                <a:hlinkClick r:id="rId3"/>
              </a:rPr>
              <a:t>Distribute your services across Azure virtual networks and integrate them by using virtual network peering (Sandbox)</a:t>
            </a:r>
            <a:endParaRPr lang="en-US" dirty="0">
              <a:solidFill>
                <a:schemeClr val="tx1"/>
              </a:solidFill>
            </a:endParaRP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23596" y="2705008"/>
            <a:ext cx="1494645" cy="2173707"/>
          </a:xfrm>
          <a:prstGeom prst="rect">
            <a:avLst/>
          </a:prstGeom>
        </p:spPr>
      </p:pic>
      <p:sp>
        <p:nvSpPr>
          <p:cNvPr id="4" name="TextBox 3">
            <a:extLst>
              <a:ext uri="{FF2B5EF4-FFF2-40B4-BE49-F238E27FC236}">
                <a16:creationId xmlns:a16="http://schemas.microsoft.com/office/drawing/2014/main" id="{204D61E6-2577-42F4-A019-47DD8E38F5A8}"/>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3723690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cs typeface="Segoe UI"/>
              </a:rPr>
              <a:t>Configure Network Routing and Endpoints</a:t>
            </a:r>
            <a:endParaRPr lang="en-US" dirty="0"/>
          </a:p>
        </p:txBody>
      </p:sp>
      <p:pic>
        <p:nvPicPr>
          <p:cNvPr id="3" name="Picture 2" descr="Icon of four circles interconnected with one another">
            <a:extLst>
              <a:ext uri="{FF2B5EF4-FFF2-40B4-BE49-F238E27FC236}">
                <a16:creationId xmlns:a16="http://schemas.microsoft.com/office/drawing/2014/main" id="{70D6F253-DE7D-408F-A8ED-F34280F5B8B6}"/>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226610" y="2885064"/>
            <a:ext cx="1331342" cy="1331336"/>
          </a:xfrm>
          <a:prstGeom prst="rect">
            <a:avLst/>
          </a:prstGeom>
        </p:spPr>
      </p:pic>
    </p:spTree>
    <p:extLst>
      <p:ext uri="{BB962C8B-B14F-4D97-AF65-F5344CB8AC3E}">
        <p14:creationId xmlns:p14="http://schemas.microsoft.com/office/powerpoint/2010/main" val="8253348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471342"/>
            <a:ext cx="2506662" cy="2051844"/>
          </a:xfrm>
        </p:spPr>
        <p:txBody>
          <a:bodyPr/>
          <a:lstStyle/>
          <a:p>
            <a:r>
              <a:rPr lang="en-US" dirty="0"/>
              <a:t>Configure Network Routing and Endpoints Introduction</a:t>
            </a:r>
          </a:p>
        </p:txBody>
      </p:sp>
      <p:sp>
        <p:nvSpPr>
          <p:cNvPr id="72" name="TextBox 71">
            <a:extLst>
              <a:ext uri="{FF2B5EF4-FFF2-40B4-BE49-F238E27FC236}">
                <a16:creationId xmlns:a16="http://schemas.microsoft.com/office/drawing/2014/main" id="{1DDB84BC-AC5A-457A-80DE-DCBABE6E8956}"/>
              </a:ext>
            </a:extLst>
          </p:cNvPr>
          <p:cNvSpPr txBox="1"/>
          <p:nvPr/>
        </p:nvSpPr>
        <p:spPr>
          <a:xfrm>
            <a:off x="4527590" y="484412"/>
            <a:ext cx="3228370" cy="457200"/>
          </a:xfrm>
          <a:prstGeom prst="rect">
            <a:avLst/>
          </a:prstGeom>
          <a:noFill/>
        </p:spPr>
        <p:txBody>
          <a:bodyPr wrap="square" lIns="0" tIns="0" rIns="0" bIns="0" rtlCol="0" anchor="ctr">
            <a:noAutofit/>
          </a:bodyPr>
          <a:lstStyle/>
          <a:p>
            <a:r>
              <a:rPr lang="en-US" sz="2000" dirty="0">
                <a:cs typeface="Segoe UI Semilight"/>
              </a:rPr>
              <a:t>Review System Routes</a:t>
            </a:r>
          </a:p>
        </p:txBody>
      </p:sp>
      <p:sp>
        <p:nvSpPr>
          <p:cNvPr id="74" name="TextBox 73">
            <a:extLst>
              <a:ext uri="{FF2B5EF4-FFF2-40B4-BE49-F238E27FC236}">
                <a16:creationId xmlns:a16="http://schemas.microsoft.com/office/drawing/2014/main" id="{7230AC7A-4AE6-4737-9307-BABF1F8B0B23}"/>
              </a:ext>
            </a:extLst>
          </p:cNvPr>
          <p:cNvSpPr txBox="1"/>
          <p:nvPr/>
        </p:nvSpPr>
        <p:spPr>
          <a:xfrm>
            <a:off x="4527589" y="1179578"/>
            <a:ext cx="4036548" cy="457200"/>
          </a:xfrm>
          <a:prstGeom prst="rect">
            <a:avLst/>
          </a:prstGeom>
          <a:noFill/>
        </p:spPr>
        <p:txBody>
          <a:bodyPr wrap="square" lIns="0" tIns="0" rIns="0" bIns="0" rtlCol="0" anchor="ctr">
            <a:noAutofit/>
          </a:bodyPr>
          <a:lstStyle/>
          <a:p>
            <a:r>
              <a:rPr lang="en-US" sz="2000" dirty="0">
                <a:cs typeface="Segoe UI Semilight"/>
              </a:rPr>
              <a:t>Identify User-Defined Routes</a:t>
            </a:r>
          </a:p>
        </p:txBody>
      </p:sp>
      <p:sp>
        <p:nvSpPr>
          <p:cNvPr id="84" name="TextBox 83">
            <a:extLst>
              <a:ext uri="{FF2B5EF4-FFF2-40B4-BE49-F238E27FC236}">
                <a16:creationId xmlns:a16="http://schemas.microsoft.com/office/drawing/2014/main" id="{43E009C9-8060-4AD6-BE3D-F4A383FCFDB5}"/>
              </a:ext>
            </a:extLst>
          </p:cNvPr>
          <p:cNvSpPr txBox="1"/>
          <p:nvPr/>
        </p:nvSpPr>
        <p:spPr>
          <a:xfrm>
            <a:off x="4506845" y="1750385"/>
            <a:ext cx="6969083" cy="742058"/>
          </a:xfrm>
          <a:prstGeom prst="rect">
            <a:avLst/>
          </a:prstGeom>
          <a:noFill/>
        </p:spPr>
        <p:txBody>
          <a:bodyPr wrap="square" lIns="0" tIns="0" rIns="0" bIns="0" rtlCol="0" anchor="ctr">
            <a:noAutofit/>
          </a:bodyPr>
          <a:lstStyle/>
          <a:p>
            <a:pPr>
              <a:spcAft>
                <a:spcPts val="1200"/>
              </a:spcAft>
            </a:pPr>
            <a:r>
              <a:rPr lang="en-US" sz="2000" dirty="0">
                <a:cs typeface="Segoe UI Semilight"/>
              </a:rPr>
              <a:t>Demonstration – Custom Routing tables</a:t>
            </a:r>
          </a:p>
        </p:txBody>
      </p:sp>
      <p:sp>
        <p:nvSpPr>
          <p:cNvPr id="86" name="TextBox 85">
            <a:extLst>
              <a:ext uri="{FF2B5EF4-FFF2-40B4-BE49-F238E27FC236}">
                <a16:creationId xmlns:a16="http://schemas.microsoft.com/office/drawing/2014/main" id="{C01F20DC-F691-4673-A1DA-D8117DE6F677}"/>
              </a:ext>
            </a:extLst>
          </p:cNvPr>
          <p:cNvSpPr txBox="1"/>
          <p:nvPr/>
        </p:nvSpPr>
        <p:spPr>
          <a:xfrm>
            <a:off x="4517762" y="2609424"/>
            <a:ext cx="6647543" cy="457200"/>
          </a:xfrm>
          <a:prstGeom prst="rect">
            <a:avLst/>
          </a:prstGeom>
          <a:noFill/>
        </p:spPr>
        <p:txBody>
          <a:bodyPr wrap="square" lIns="0" tIns="0" rIns="0" bIns="0" rtlCol="0" anchor="ctr">
            <a:noAutofit/>
          </a:bodyPr>
          <a:lstStyle/>
          <a:p>
            <a:r>
              <a:rPr lang="en-US" sz="2000" dirty="0">
                <a:cs typeface="Segoe UI Semilight"/>
              </a:rPr>
              <a:t>Determine Service Endpoint Uses</a:t>
            </a:r>
            <a:endParaRPr lang="en-US" sz="2000" dirty="0"/>
          </a:p>
        </p:txBody>
      </p:sp>
      <p:sp>
        <p:nvSpPr>
          <p:cNvPr id="90" name="TextBox 89">
            <a:extLst>
              <a:ext uri="{FF2B5EF4-FFF2-40B4-BE49-F238E27FC236}">
                <a16:creationId xmlns:a16="http://schemas.microsoft.com/office/drawing/2014/main" id="{6A44A8E8-D67D-4A20-8355-F882D1329AF2}"/>
              </a:ext>
            </a:extLst>
          </p:cNvPr>
          <p:cNvSpPr txBox="1"/>
          <p:nvPr/>
        </p:nvSpPr>
        <p:spPr>
          <a:xfrm>
            <a:off x="4506845" y="3270829"/>
            <a:ext cx="3228371" cy="615553"/>
          </a:xfrm>
          <a:prstGeom prst="rect">
            <a:avLst/>
          </a:prstGeom>
          <a:noFill/>
        </p:spPr>
        <p:txBody>
          <a:bodyPr wrap="square" lIns="0" tIns="0" rIns="0" bIns="0" rtlCol="0" anchor="ctr">
            <a:noAutofit/>
          </a:bodyPr>
          <a:lstStyle/>
          <a:p>
            <a:r>
              <a:rPr lang="en-US" sz="2000" dirty="0">
                <a:cs typeface="Segoe UI Semilight"/>
              </a:rPr>
              <a:t>Identify Private Link Uses</a:t>
            </a:r>
            <a:endParaRPr lang="en-US" sz="2000" dirty="0"/>
          </a:p>
        </p:txBody>
      </p:sp>
      <p:grpSp>
        <p:nvGrpSpPr>
          <p:cNvPr id="6" name="Group 5">
            <a:extLst>
              <a:ext uri="{FF2B5EF4-FFF2-40B4-BE49-F238E27FC236}">
                <a16:creationId xmlns:a16="http://schemas.microsoft.com/office/drawing/2014/main" id="{31EC64CC-9F0C-764B-D37E-2F5705037F5C}"/>
              </a:ext>
              <a:ext uri="{C183D7F6-B498-43B3-948B-1728B52AA6E4}">
                <adec:decorative xmlns:adec="http://schemas.microsoft.com/office/drawing/2017/decorative" val="1"/>
              </a:ext>
            </a:extLst>
          </p:cNvPr>
          <p:cNvGrpSpPr/>
          <p:nvPr/>
        </p:nvGrpSpPr>
        <p:grpSpPr>
          <a:xfrm>
            <a:off x="3789818" y="411699"/>
            <a:ext cx="635427" cy="4163633"/>
            <a:chOff x="3789818" y="411699"/>
            <a:chExt cx="635427" cy="4163633"/>
          </a:xfrm>
        </p:grpSpPr>
        <p:pic>
          <p:nvPicPr>
            <p:cNvPr id="13" name="Picture 12" descr="Icon of a wave connected by circles and lines at both end">
              <a:extLst>
                <a:ext uri="{FF2B5EF4-FFF2-40B4-BE49-F238E27FC236}">
                  <a16:creationId xmlns:a16="http://schemas.microsoft.com/office/drawing/2014/main" id="{674D52A0-C2B3-4B5E-87B8-621A8369A7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9818" y="411699"/>
              <a:ext cx="625849" cy="558462"/>
            </a:xfrm>
            <a:prstGeom prst="rect">
              <a:avLst/>
            </a:prstGeom>
          </p:spPr>
        </p:pic>
        <p:pic>
          <p:nvPicPr>
            <p:cNvPr id="14" name="Picture 13" descr="Icon of a webpage showing a person on the screen">
              <a:extLst>
                <a:ext uri="{FF2B5EF4-FFF2-40B4-BE49-F238E27FC236}">
                  <a16:creationId xmlns:a16="http://schemas.microsoft.com/office/drawing/2014/main" id="{876C1CA3-4E52-4792-8057-7CD01972DB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9818" y="1136886"/>
              <a:ext cx="625849" cy="558462"/>
            </a:xfrm>
            <a:prstGeom prst="rect">
              <a:avLst/>
            </a:prstGeom>
          </p:spPr>
        </p:pic>
        <p:pic>
          <p:nvPicPr>
            <p:cNvPr id="21" name="Picture 20" descr="Icon of a whiteboard with a cloud symbol drawn on it">
              <a:extLst>
                <a:ext uri="{FF2B5EF4-FFF2-40B4-BE49-F238E27FC236}">
                  <a16:creationId xmlns:a16="http://schemas.microsoft.com/office/drawing/2014/main" id="{83FB4E9A-D86E-428A-9A1E-9821C0783E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9396" y="1859479"/>
              <a:ext cx="625849" cy="558462"/>
            </a:xfrm>
            <a:prstGeom prst="rect">
              <a:avLst/>
            </a:prstGeom>
          </p:spPr>
        </p:pic>
        <p:pic>
          <p:nvPicPr>
            <p:cNvPr id="20" name="Picture 19" descr="Icon of three squares and a cloud">
              <a:extLst>
                <a:ext uri="{FF2B5EF4-FFF2-40B4-BE49-F238E27FC236}">
                  <a16:creationId xmlns:a16="http://schemas.microsoft.com/office/drawing/2014/main" id="{E14D73C6-0B13-41BC-AE8F-E2F4313B9D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9396" y="2572427"/>
              <a:ext cx="625849" cy="558462"/>
            </a:xfrm>
            <a:prstGeom prst="rect">
              <a:avLst/>
            </a:prstGeom>
          </p:spPr>
        </p:pic>
        <p:pic>
          <p:nvPicPr>
            <p:cNvPr id="18" name="Picture 17" descr="Icon of a rectangle, a square and a circle in a straight line">
              <a:extLst>
                <a:ext uri="{FF2B5EF4-FFF2-40B4-BE49-F238E27FC236}">
                  <a16:creationId xmlns:a16="http://schemas.microsoft.com/office/drawing/2014/main" id="{147B7DFD-00CF-4BCA-B9FE-06D20660D8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9818" y="3312232"/>
              <a:ext cx="625849" cy="558462"/>
            </a:xfrm>
            <a:prstGeom prst="rect">
              <a:avLst/>
            </a:prstGeom>
          </p:spPr>
        </p:pic>
        <p:pic>
          <p:nvPicPr>
            <p:cNvPr id="25" name="Picture 24">
              <a:extLst>
                <a:ext uri="{FF2B5EF4-FFF2-40B4-BE49-F238E27FC236}">
                  <a16:creationId xmlns:a16="http://schemas.microsoft.com/office/drawing/2014/main" id="{DD66FD01-5CE0-4426-81D5-A851A206C3D4}"/>
                </a:ext>
              </a:extLst>
            </p:cNvPr>
            <p:cNvPicPr>
              <a:picLocks noChangeAspect="1"/>
            </p:cNvPicPr>
            <p:nvPr/>
          </p:nvPicPr>
          <p:blipFill>
            <a:blip r:embed="rId8"/>
            <a:stretch>
              <a:fillRect/>
            </a:stretch>
          </p:blipFill>
          <p:spPr>
            <a:xfrm>
              <a:off x="3799397" y="4051481"/>
              <a:ext cx="625848" cy="523851"/>
            </a:xfrm>
            <a:prstGeom prst="rect">
              <a:avLst/>
            </a:prstGeom>
          </p:spPr>
        </p:pic>
        <p:sp>
          <p:nvSpPr>
            <p:cNvPr id="27" name="Freeform: Shape 26">
              <a:extLst>
                <a:ext uri="{FF2B5EF4-FFF2-40B4-BE49-F238E27FC236}">
                  <a16:creationId xmlns:a16="http://schemas.microsoft.com/office/drawing/2014/main" id="{9F3600C3-16CB-433C-B21F-14D4A8FB7164}"/>
                </a:ext>
              </a:extLst>
            </p:cNvPr>
            <p:cNvSpPr/>
            <p:nvPr/>
          </p:nvSpPr>
          <p:spPr>
            <a:xfrm>
              <a:off x="4157909" y="4315487"/>
              <a:ext cx="133944" cy="57782"/>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241D5FD-94BA-4D0F-9767-ED1708DF9559}"/>
                </a:ext>
              </a:extLst>
            </p:cNvPr>
            <p:cNvSpPr/>
            <p:nvPr/>
          </p:nvSpPr>
          <p:spPr>
            <a:xfrm>
              <a:off x="4045032" y="4250557"/>
              <a:ext cx="133944" cy="57782"/>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01762A4-94A6-4151-8D6F-CB58606097D8}"/>
                </a:ext>
              </a:extLst>
            </p:cNvPr>
            <p:cNvSpPr/>
            <p:nvPr/>
          </p:nvSpPr>
          <p:spPr>
            <a:xfrm>
              <a:off x="4074195" y="4171361"/>
              <a:ext cx="74413" cy="64201"/>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A48FBC0-7482-402B-AD94-CFF795D87DA3}"/>
                </a:ext>
              </a:extLst>
            </p:cNvPr>
            <p:cNvSpPr/>
            <p:nvPr/>
          </p:nvSpPr>
          <p:spPr>
            <a:xfrm>
              <a:off x="4045032" y="4397669"/>
              <a:ext cx="133944" cy="57782"/>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0BA57B5-8C4E-4469-94A8-84F71BBDBF7B}"/>
                </a:ext>
              </a:extLst>
            </p:cNvPr>
            <p:cNvSpPr/>
            <p:nvPr/>
          </p:nvSpPr>
          <p:spPr>
            <a:xfrm>
              <a:off x="4074195" y="4318497"/>
              <a:ext cx="74413" cy="64201"/>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4D630CFC-27B7-4211-855A-2402E2AC68C5}"/>
                </a:ext>
              </a:extLst>
            </p:cNvPr>
            <p:cNvSpPr/>
            <p:nvPr/>
          </p:nvSpPr>
          <p:spPr>
            <a:xfrm>
              <a:off x="3932787" y="4315487"/>
              <a:ext cx="133944" cy="57782"/>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687D1C8-1DA3-4A1A-9C31-75EC3953C75A}"/>
                </a:ext>
              </a:extLst>
            </p:cNvPr>
            <p:cNvSpPr/>
            <p:nvPr/>
          </p:nvSpPr>
          <p:spPr>
            <a:xfrm>
              <a:off x="3961950" y="4236265"/>
              <a:ext cx="74413" cy="64201"/>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sp>
        <p:nvSpPr>
          <p:cNvPr id="5" name="TextBox 4">
            <a:extLst>
              <a:ext uri="{FF2B5EF4-FFF2-40B4-BE49-F238E27FC236}">
                <a16:creationId xmlns:a16="http://schemas.microsoft.com/office/drawing/2014/main" id="{306E0F7E-56D8-44AD-A302-DFC157375A54}"/>
              </a:ext>
            </a:extLst>
          </p:cNvPr>
          <p:cNvSpPr txBox="1"/>
          <p:nvPr/>
        </p:nvSpPr>
        <p:spPr>
          <a:xfrm>
            <a:off x="4516672" y="3950384"/>
            <a:ext cx="3228371" cy="615553"/>
          </a:xfrm>
          <a:prstGeom prst="rect">
            <a:avLst/>
          </a:prstGeom>
          <a:noFill/>
        </p:spPr>
        <p:txBody>
          <a:bodyPr wrap="square" lIns="0" tIns="0" rIns="0" bIns="0" rtlCol="0" anchor="ctr">
            <a:noAutofit/>
          </a:bodyPr>
          <a:lstStyle/>
          <a:p>
            <a:r>
              <a:rPr lang="en-US" sz="2000" dirty="0">
                <a:cs typeface="Segoe UI Semilight"/>
              </a:rPr>
              <a:t>Summary and Resources</a:t>
            </a:r>
            <a:endParaRPr lang="en-US" sz="2000" dirty="0"/>
          </a:p>
        </p:txBody>
      </p:sp>
    </p:spTree>
    <p:extLst>
      <p:ext uri="{BB962C8B-B14F-4D97-AF65-F5344CB8AC3E}">
        <p14:creationId xmlns:p14="http://schemas.microsoft.com/office/powerpoint/2010/main" val="17922670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System Routes</a:t>
            </a:r>
          </a:p>
        </p:txBody>
      </p:sp>
      <p:sp>
        <p:nvSpPr>
          <p:cNvPr id="3" name="Rectangle 2">
            <a:extLst>
              <a:ext uri="{FF2B5EF4-FFF2-40B4-BE49-F238E27FC236}">
                <a16:creationId xmlns:a16="http://schemas.microsoft.com/office/drawing/2014/main" id="{F8627C1E-3EB7-474E-9CB8-7FD0CEE23A34}"/>
              </a:ext>
            </a:extLst>
          </p:cNvPr>
          <p:cNvSpPr/>
          <p:nvPr/>
        </p:nvSpPr>
        <p:spPr>
          <a:xfrm>
            <a:off x="436562" y="1192213"/>
            <a:ext cx="5094555" cy="51695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Aft>
                <a:spcPts val="600"/>
              </a:spcAft>
            </a:pPr>
            <a:r>
              <a:rPr lang="en-US" sz="2200" dirty="0">
                <a:solidFill>
                  <a:schemeClr val="tx1"/>
                </a:solidFill>
              </a:rPr>
              <a:t>System routes direct network traffic between virtual machines, on-premises networks, and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Traffic between VMs in the</a:t>
            </a:r>
            <a:br>
              <a:rPr lang="en-US" sz="2000" dirty="0">
                <a:solidFill>
                  <a:schemeClr val="tx1"/>
                </a:solidFill>
              </a:rPr>
            </a:br>
            <a:r>
              <a:rPr lang="en-US" sz="2000" dirty="0">
                <a:solidFill>
                  <a:schemeClr val="tx1"/>
                </a:solidFill>
              </a:rPr>
              <a:t>same subnet</a:t>
            </a:r>
          </a:p>
          <a:p>
            <a:pPr marL="246063" indent="-187325">
              <a:spcBef>
                <a:spcPts val="300"/>
              </a:spcBef>
              <a:spcAft>
                <a:spcPts val="600"/>
              </a:spcAft>
              <a:buFont typeface="Arial" panose="020B0604020202020204" pitchFamily="34" charset="0"/>
              <a:buChar char="•"/>
            </a:pPr>
            <a:r>
              <a:rPr lang="en-US" sz="2000" dirty="0">
                <a:solidFill>
                  <a:schemeClr val="tx1"/>
                </a:solidFill>
              </a:rPr>
              <a:t>Between VMs in different subnets in the same virtual network</a:t>
            </a:r>
          </a:p>
          <a:p>
            <a:pPr marL="246063" indent="-187325">
              <a:spcBef>
                <a:spcPts val="300"/>
              </a:spcBef>
              <a:spcAft>
                <a:spcPts val="600"/>
              </a:spcAft>
              <a:buFont typeface="Arial" panose="020B0604020202020204" pitchFamily="34" charset="0"/>
              <a:buChar char="•"/>
            </a:pPr>
            <a:r>
              <a:rPr lang="en-US" sz="2000" dirty="0">
                <a:solidFill>
                  <a:schemeClr val="tx1"/>
                </a:solidFill>
              </a:rPr>
              <a:t>Data flow from VMs to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Communication between VMs using a VNet-to-VNet VPN</a:t>
            </a:r>
          </a:p>
          <a:p>
            <a:pPr marL="246063" indent="-187325">
              <a:spcBef>
                <a:spcPts val="300"/>
              </a:spcBef>
              <a:spcAft>
                <a:spcPts val="600"/>
              </a:spcAft>
              <a:buFont typeface="Arial" panose="020B0604020202020204" pitchFamily="34" charset="0"/>
              <a:buChar char="•"/>
            </a:pPr>
            <a:r>
              <a:rPr lang="en-US" sz="2000" dirty="0">
                <a:solidFill>
                  <a:schemeClr val="tx1"/>
                </a:solidFill>
              </a:rPr>
              <a:t>Site-to-Site and ExpressRoute communication through the</a:t>
            </a:r>
            <a:br>
              <a:rPr lang="en-US" sz="2000" dirty="0">
                <a:solidFill>
                  <a:schemeClr val="tx1"/>
                </a:solidFill>
              </a:rPr>
            </a:br>
            <a:r>
              <a:rPr lang="en-US" sz="2000" dirty="0">
                <a:solidFill>
                  <a:schemeClr val="tx1"/>
                </a:solidFill>
              </a:rPr>
              <a:t>VPN gateway</a:t>
            </a:r>
          </a:p>
        </p:txBody>
      </p:sp>
      <p:sp>
        <p:nvSpPr>
          <p:cNvPr id="5" name="Rectangle 4">
            <a:extLst>
              <a:ext uri="{FF2B5EF4-FFF2-40B4-BE49-F238E27FC236}">
                <a16:creationId xmlns:a16="http://schemas.microsoft.com/office/drawing/2014/main" id="{D4D8422F-B022-45C4-AABA-876FD4C917DB}"/>
              </a:ext>
              <a:ext uri="{C183D7F6-B498-43B3-948B-1728B52AA6E4}">
                <adec:decorative xmlns:adec="http://schemas.microsoft.com/office/drawing/2017/decorative" val="1"/>
              </a:ext>
            </a:extLst>
          </p:cNvPr>
          <p:cNvSpPr/>
          <p:nvPr/>
        </p:nvSpPr>
        <p:spPr bwMode="auto">
          <a:xfrm>
            <a:off x="5760720" y="1192213"/>
            <a:ext cx="6248717"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9" name="Table 8">
            <a:extLst>
              <a:ext uri="{FF2B5EF4-FFF2-40B4-BE49-F238E27FC236}">
                <a16:creationId xmlns:a16="http://schemas.microsoft.com/office/drawing/2014/main" id="{2B20BF9D-879E-46F0-BED7-9A46F464071F}"/>
              </a:ext>
            </a:extLst>
          </p:cNvPr>
          <p:cNvGraphicFramePr>
            <a:graphicFrameLocks noGrp="1"/>
          </p:cNvGraphicFramePr>
          <p:nvPr/>
        </p:nvGraphicFramePr>
        <p:xfrm>
          <a:off x="7913091" y="4731469"/>
          <a:ext cx="1897024" cy="530433"/>
        </p:xfrm>
        <a:graphic>
          <a:graphicData uri="http://schemas.openxmlformats.org/drawingml/2006/table">
            <a:tbl>
              <a:tblPr firstRow="1" bandRow="1"/>
              <a:tblGrid>
                <a:gridCol w="948512">
                  <a:extLst>
                    <a:ext uri="{9D8B030D-6E8A-4147-A177-3AD203B41FA5}">
                      <a16:colId xmlns:a16="http://schemas.microsoft.com/office/drawing/2014/main" val="2041782024"/>
                    </a:ext>
                  </a:extLst>
                </a:gridCol>
                <a:gridCol w="948512">
                  <a:extLst>
                    <a:ext uri="{9D8B030D-6E8A-4147-A177-3AD203B41FA5}">
                      <a16:colId xmlns:a16="http://schemas.microsoft.com/office/drawing/2014/main" val="682074058"/>
                    </a:ext>
                  </a:extLst>
                </a:gridCol>
              </a:tblGrid>
              <a:tr h="176811">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68356132"/>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51558768"/>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254989881"/>
                  </a:ext>
                </a:extLst>
              </a:tr>
            </a:tbl>
          </a:graphicData>
        </a:graphic>
      </p:graphicFrame>
      <p:grpSp>
        <p:nvGrpSpPr>
          <p:cNvPr id="2" name="Group 1" descr="System routes connect the frontend subnet with the backend subnet and the internet. ">
            <a:extLst>
              <a:ext uri="{FF2B5EF4-FFF2-40B4-BE49-F238E27FC236}">
                <a16:creationId xmlns:a16="http://schemas.microsoft.com/office/drawing/2014/main" id="{8C9BC62D-6629-4417-8204-D391B3BF2029}"/>
              </a:ext>
            </a:extLst>
          </p:cNvPr>
          <p:cNvGrpSpPr/>
          <p:nvPr/>
        </p:nvGrpSpPr>
        <p:grpSpPr>
          <a:xfrm>
            <a:off x="6152515" y="1752748"/>
            <a:ext cx="5381625" cy="3810414"/>
            <a:chOff x="6152515" y="1752748"/>
            <a:chExt cx="5381625" cy="3810414"/>
          </a:xfrm>
        </p:grpSpPr>
        <p:sp>
          <p:nvSpPr>
            <p:cNvPr id="6" name="Rectangle 5">
              <a:extLst>
                <a:ext uri="{FF2B5EF4-FFF2-40B4-BE49-F238E27FC236}">
                  <a16:creationId xmlns:a16="http://schemas.microsoft.com/office/drawing/2014/main" id="{C5E20124-6D67-474F-A3B9-FDECBA62AC29}"/>
                </a:ext>
              </a:extLst>
            </p:cNvPr>
            <p:cNvSpPr/>
            <p:nvPr/>
          </p:nvSpPr>
          <p:spPr>
            <a:xfrm>
              <a:off x="6255550" y="31362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Connector: Elbow 7">
              <a:extLst>
                <a:ext uri="{FF2B5EF4-FFF2-40B4-BE49-F238E27FC236}">
                  <a16:creationId xmlns:a16="http://schemas.microsoft.com/office/drawing/2014/main" id="{F0CF78EF-7D6F-436E-90A1-AEAC9113F449}"/>
                </a:ext>
              </a:extLst>
            </p:cNvPr>
            <p:cNvCxnSpPr>
              <a:cxnSpLocks/>
              <a:stCxn id="6" idx="3"/>
              <a:endCxn id="14" idx="1"/>
            </p:cNvCxnSpPr>
            <p:nvPr/>
          </p:nvCxnSpPr>
          <p:spPr>
            <a:xfrm flipV="1">
              <a:off x="7918401" y="3685540"/>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0" name="Connector: Elbow 9">
              <a:extLst>
                <a:ext uri="{FF2B5EF4-FFF2-40B4-BE49-F238E27FC236}">
                  <a16:creationId xmlns:a16="http://schemas.microsoft.com/office/drawing/2014/main" id="{B2964091-967E-42BF-9E04-0207E83099C8}"/>
                </a:ext>
              </a:extLst>
            </p:cNvPr>
            <p:cNvCxnSpPr>
              <a:cxnSpLocks/>
              <a:stCxn id="14" idx="2"/>
              <a:endCxn id="9" idx="0"/>
            </p:cNvCxnSpPr>
            <p:nvPr/>
          </p:nvCxnSpPr>
          <p:spPr>
            <a:xfrm rot="5400000">
              <a:off x="9414635" y="3694483"/>
              <a:ext cx="483955" cy="159001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1" name="TextBox 10">
              <a:extLst>
                <a:ext uri="{FF2B5EF4-FFF2-40B4-BE49-F238E27FC236}">
                  <a16:creationId xmlns:a16="http://schemas.microsoft.com/office/drawing/2014/main" id="{1D959314-73C9-43E0-8020-9D9290FE7BAA}"/>
                </a:ext>
              </a:extLst>
            </p:cNvPr>
            <p:cNvSpPr txBox="1"/>
            <p:nvPr/>
          </p:nvSpPr>
          <p:spPr>
            <a:xfrm>
              <a:off x="8156046" y="4853133"/>
              <a:ext cx="1358794"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Routing Table</a:t>
              </a:r>
            </a:p>
          </p:txBody>
        </p:sp>
        <p:sp>
          <p:nvSpPr>
            <p:cNvPr id="12" name="Rectangle 11">
              <a:extLst>
                <a:ext uri="{FF2B5EF4-FFF2-40B4-BE49-F238E27FC236}">
                  <a16:creationId xmlns:a16="http://schemas.microsoft.com/office/drawing/2014/main" id="{BCB9669A-536B-4984-9E2E-C70C37A0AADA}"/>
                </a:ext>
              </a:extLst>
            </p:cNvPr>
            <p:cNvSpPr/>
            <p:nvPr/>
          </p:nvSpPr>
          <p:spPr>
            <a:xfrm>
              <a:off x="8258120" y="2589171"/>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3" name="Rectangle 12">
              <a:extLst>
                <a:ext uri="{FF2B5EF4-FFF2-40B4-BE49-F238E27FC236}">
                  <a16:creationId xmlns:a16="http://schemas.microsoft.com/office/drawing/2014/main" id="{3C2BDC07-BCD4-45F3-BEA0-1ABBBF8ADC31}"/>
                </a:ext>
              </a:extLst>
            </p:cNvPr>
            <p:cNvSpPr/>
            <p:nvPr/>
          </p:nvSpPr>
          <p:spPr>
            <a:xfrm>
              <a:off x="8267396" y="3402937"/>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4" name="Rectangle 13">
              <a:extLst>
                <a:ext uri="{FF2B5EF4-FFF2-40B4-BE49-F238E27FC236}">
                  <a16:creationId xmlns:a16="http://schemas.microsoft.com/office/drawing/2014/main" id="{96D0D484-7FC7-4B2B-A3F3-CE90229F5229}"/>
                </a:ext>
              </a:extLst>
            </p:cNvPr>
            <p:cNvSpPr/>
            <p:nvPr/>
          </p:nvSpPr>
          <p:spPr>
            <a:xfrm>
              <a:off x="9620194" y="31235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Connector: Elbow 14">
              <a:extLst>
                <a:ext uri="{FF2B5EF4-FFF2-40B4-BE49-F238E27FC236}">
                  <a16:creationId xmlns:a16="http://schemas.microsoft.com/office/drawing/2014/main" id="{485A11BB-B088-49E6-B7BE-76E20DF30ECC}"/>
                </a:ext>
              </a:extLst>
            </p:cNvPr>
            <p:cNvCxnSpPr>
              <a:cxnSpLocks/>
              <a:stCxn id="6" idx="2"/>
              <a:endCxn id="9" idx="0"/>
            </p:cNvCxnSpPr>
            <p:nvPr/>
          </p:nvCxnSpPr>
          <p:spPr>
            <a:xfrm rot="16200000" flipH="1">
              <a:off x="7738662" y="3608527"/>
              <a:ext cx="471255" cy="177462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6" name="Freeform 44">
              <a:extLst>
                <a:ext uri="{FF2B5EF4-FFF2-40B4-BE49-F238E27FC236}">
                  <a16:creationId xmlns:a16="http://schemas.microsoft.com/office/drawing/2014/main" id="{6EA7FF2B-04FB-4947-B064-429CA0EC31F8}"/>
                </a:ext>
              </a:extLst>
            </p:cNvPr>
            <p:cNvSpPr>
              <a:spLocks noChangeAspect="1" noEditPoints="1"/>
            </p:cNvSpPr>
            <p:nvPr/>
          </p:nvSpPr>
          <p:spPr bwMode="black">
            <a:xfrm>
              <a:off x="6602990" y="3277705"/>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sp>
          <p:nvSpPr>
            <p:cNvPr id="18" name="Freeform 44">
              <a:extLst>
                <a:ext uri="{FF2B5EF4-FFF2-40B4-BE49-F238E27FC236}">
                  <a16:creationId xmlns:a16="http://schemas.microsoft.com/office/drawing/2014/main" id="{D1D63FB6-960D-466D-9ED9-314F2C6E1B2B}"/>
                </a:ext>
              </a:extLst>
            </p:cNvPr>
            <p:cNvSpPr>
              <a:spLocks noChangeAspect="1" noEditPoints="1"/>
            </p:cNvSpPr>
            <p:nvPr/>
          </p:nvSpPr>
          <p:spPr bwMode="black">
            <a:xfrm>
              <a:off x="7146412" y="3574720"/>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cxnSp>
          <p:nvCxnSpPr>
            <p:cNvPr id="19" name="Connector: Elbow 18">
              <a:extLst>
                <a:ext uri="{FF2B5EF4-FFF2-40B4-BE49-F238E27FC236}">
                  <a16:creationId xmlns:a16="http://schemas.microsoft.com/office/drawing/2014/main" id="{6D086D7A-934F-4727-B888-1E4279F936A8}"/>
                </a:ext>
              </a:extLst>
            </p:cNvPr>
            <p:cNvCxnSpPr>
              <a:cxnSpLocks/>
              <a:stCxn id="6" idx="0"/>
              <a:endCxn id="12" idx="1"/>
            </p:cNvCxnSpPr>
            <p:nvPr/>
          </p:nvCxnSpPr>
          <p:spPr>
            <a:xfrm rot="5400000" flipH="1" flipV="1">
              <a:off x="7514295" y="2392440"/>
              <a:ext cx="316506" cy="1171144"/>
            </a:xfrm>
            <a:prstGeom prst="bentConnector2">
              <a:avLst/>
            </a:prstGeom>
            <a:noFill/>
            <a:ln w="15875" cap="flat" cmpd="sng" algn="ctr">
              <a:solidFill>
                <a:srgbClr val="E7E6E6">
                  <a:lumMod val="50000"/>
                </a:srgbClr>
              </a:solidFill>
              <a:prstDash val="solid"/>
              <a:miter lim="800000"/>
              <a:tailEnd type="none"/>
            </a:ln>
            <a:effectLst/>
          </p:spPr>
        </p:cxnSp>
        <p:sp>
          <p:nvSpPr>
            <p:cNvPr id="20" name="TextBox 19">
              <a:extLst>
                <a:ext uri="{FF2B5EF4-FFF2-40B4-BE49-F238E27FC236}">
                  <a16:creationId xmlns:a16="http://schemas.microsoft.com/office/drawing/2014/main" id="{2F65E2BD-0BA4-4486-B787-DACF5F93D676}"/>
                </a:ext>
              </a:extLst>
            </p:cNvPr>
            <p:cNvSpPr txBox="1"/>
            <p:nvPr/>
          </p:nvSpPr>
          <p:spPr>
            <a:xfrm>
              <a:off x="6317720" y="3929208"/>
              <a:ext cx="1596919"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Frontend Subnet</a:t>
              </a:r>
            </a:p>
          </p:txBody>
        </p:sp>
        <p:sp>
          <p:nvSpPr>
            <p:cNvPr id="21" name="TextBox 20">
              <a:extLst>
                <a:ext uri="{FF2B5EF4-FFF2-40B4-BE49-F238E27FC236}">
                  <a16:creationId xmlns:a16="http://schemas.microsoft.com/office/drawing/2014/main" id="{C09612EF-CBA9-4033-89DA-695F145728F1}"/>
                </a:ext>
              </a:extLst>
            </p:cNvPr>
            <p:cNvSpPr txBox="1"/>
            <p:nvPr/>
          </p:nvSpPr>
          <p:spPr>
            <a:xfrm>
              <a:off x="9746721" y="3910158"/>
              <a:ext cx="1520720"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Backend Subnet</a:t>
              </a:r>
            </a:p>
          </p:txBody>
        </p:sp>
        <p:pic>
          <p:nvPicPr>
            <p:cNvPr id="22" name="Picture 21">
              <a:extLst>
                <a:ext uri="{FF2B5EF4-FFF2-40B4-BE49-F238E27FC236}">
                  <a16:creationId xmlns:a16="http://schemas.microsoft.com/office/drawing/2014/main" id="{D8510FC3-24EF-4B8A-B047-205393517BA0}"/>
                </a:ext>
              </a:extLst>
            </p:cNvPr>
            <p:cNvPicPr>
              <a:picLocks noChangeAspect="1"/>
            </p:cNvPicPr>
            <p:nvPr/>
          </p:nvPicPr>
          <p:blipFill>
            <a:blip r:embed="rId3">
              <a:biLevel thresh="75000"/>
            </a:blip>
            <a:stretch>
              <a:fillRect/>
            </a:stretch>
          </p:blipFill>
          <p:spPr>
            <a:xfrm>
              <a:off x="8236903" y="1752748"/>
              <a:ext cx="1039813" cy="607683"/>
            </a:xfrm>
            <a:prstGeom prst="rect">
              <a:avLst/>
            </a:prstGeom>
            <a:ln>
              <a:noFill/>
            </a:ln>
          </p:spPr>
        </p:pic>
        <p:sp>
          <p:nvSpPr>
            <p:cNvPr id="23" name="TextBox 22">
              <a:extLst>
                <a:ext uri="{FF2B5EF4-FFF2-40B4-BE49-F238E27FC236}">
                  <a16:creationId xmlns:a16="http://schemas.microsoft.com/office/drawing/2014/main" id="{4C3529DF-D4B4-4813-BBAA-EAFE27FD9FA1}"/>
                </a:ext>
              </a:extLst>
            </p:cNvPr>
            <p:cNvSpPr txBox="1"/>
            <p:nvPr/>
          </p:nvSpPr>
          <p:spPr>
            <a:xfrm>
              <a:off x="8308447" y="2024209"/>
              <a:ext cx="911118"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Internet</a:t>
              </a:r>
            </a:p>
          </p:txBody>
        </p:sp>
        <p:cxnSp>
          <p:nvCxnSpPr>
            <p:cNvPr id="24" name="Connector: Elbow 23">
              <a:extLst>
                <a:ext uri="{FF2B5EF4-FFF2-40B4-BE49-F238E27FC236}">
                  <a16:creationId xmlns:a16="http://schemas.microsoft.com/office/drawing/2014/main" id="{D13AE39B-0C01-41C4-A642-9D5B7B0F5595}"/>
                </a:ext>
              </a:extLst>
            </p:cNvPr>
            <p:cNvCxnSpPr>
              <a:cxnSpLocks/>
              <a:stCxn id="12" idx="0"/>
              <a:endCxn id="22" idx="2"/>
            </p:cNvCxnSpPr>
            <p:nvPr/>
          </p:nvCxnSpPr>
          <p:spPr>
            <a:xfrm rot="5400000" flipH="1" flipV="1">
              <a:off x="8640662" y="2473024"/>
              <a:ext cx="228740" cy="3555"/>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5" name="Picture 24">
              <a:extLst>
                <a:ext uri="{FF2B5EF4-FFF2-40B4-BE49-F238E27FC236}">
                  <a16:creationId xmlns:a16="http://schemas.microsoft.com/office/drawing/2014/main" id="{55F66469-2F68-4101-A86F-1A37EDD335D1}"/>
                </a:ext>
              </a:extLst>
            </p:cNvPr>
            <p:cNvPicPr>
              <a:picLocks noChangeAspect="1"/>
            </p:cNvPicPr>
            <p:nvPr/>
          </p:nvPicPr>
          <p:blipFill>
            <a:blip r:embed="rId4"/>
            <a:stretch>
              <a:fillRect/>
            </a:stretch>
          </p:blipFill>
          <p:spPr>
            <a:xfrm>
              <a:off x="9837447" y="3283559"/>
              <a:ext cx="496543" cy="371681"/>
            </a:xfrm>
            <a:prstGeom prst="rect">
              <a:avLst/>
            </a:prstGeom>
          </p:spPr>
        </p:pic>
        <p:pic>
          <p:nvPicPr>
            <p:cNvPr id="26" name="Picture 25">
              <a:extLst>
                <a:ext uri="{FF2B5EF4-FFF2-40B4-BE49-F238E27FC236}">
                  <a16:creationId xmlns:a16="http://schemas.microsoft.com/office/drawing/2014/main" id="{61C532D9-2B14-4EF2-A801-F0668CCBA3F6}"/>
                </a:ext>
              </a:extLst>
            </p:cNvPr>
            <p:cNvPicPr>
              <a:picLocks noChangeAspect="1"/>
            </p:cNvPicPr>
            <p:nvPr/>
          </p:nvPicPr>
          <p:blipFill>
            <a:blip r:embed="rId4"/>
            <a:stretch>
              <a:fillRect/>
            </a:stretch>
          </p:blipFill>
          <p:spPr>
            <a:xfrm>
              <a:off x="10437522" y="3521684"/>
              <a:ext cx="496543" cy="371681"/>
            </a:xfrm>
            <a:prstGeom prst="rect">
              <a:avLst/>
            </a:prstGeom>
          </p:spPr>
        </p:pic>
        <p:sp>
          <p:nvSpPr>
            <p:cNvPr id="27" name="Rectangle 26">
              <a:extLst>
                <a:ext uri="{FF2B5EF4-FFF2-40B4-BE49-F238E27FC236}">
                  <a16:creationId xmlns:a16="http://schemas.microsoft.com/office/drawing/2014/main" id="{5562A242-2696-47E0-9CF2-4E3D38B696E9}"/>
                </a:ext>
              </a:extLst>
            </p:cNvPr>
            <p:cNvSpPr/>
            <p:nvPr/>
          </p:nvSpPr>
          <p:spPr>
            <a:xfrm>
              <a:off x="6152515" y="2447290"/>
              <a:ext cx="5381625" cy="2971800"/>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94AB46A6-2D01-41F7-BAE0-423EF7ED62EB}"/>
                </a:ext>
              </a:extLst>
            </p:cNvPr>
            <p:cNvSpPr txBox="1"/>
            <p:nvPr/>
          </p:nvSpPr>
          <p:spPr>
            <a:xfrm>
              <a:off x="9984845" y="5224608"/>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grpSp>
    </p:spTree>
    <p:extLst>
      <p:ext uri="{BB962C8B-B14F-4D97-AF65-F5344CB8AC3E}">
        <p14:creationId xmlns:p14="http://schemas.microsoft.com/office/powerpoint/2010/main" val="9987280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User-Defined Routes</a:t>
            </a:r>
          </a:p>
        </p:txBody>
      </p:sp>
      <p:sp>
        <p:nvSpPr>
          <p:cNvPr id="3" name="Rectangle 2">
            <a:extLst>
              <a:ext uri="{FF2B5EF4-FFF2-40B4-BE49-F238E27FC236}">
                <a16:creationId xmlns:a16="http://schemas.microsoft.com/office/drawing/2014/main" id="{77A4040F-0BBA-4D65-A877-5F44BA6E6423}"/>
              </a:ext>
            </a:extLst>
          </p:cNvPr>
          <p:cNvSpPr/>
          <p:nvPr/>
        </p:nvSpPr>
        <p:spPr>
          <a:xfrm>
            <a:off x="436562" y="1293817"/>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route table contains a set of rules, called routes, that specifies how packets should be routed in a virtual network</a:t>
            </a:r>
          </a:p>
        </p:txBody>
      </p:sp>
      <p:sp>
        <p:nvSpPr>
          <p:cNvPr id="4" name="Rectangle 3">
            <a:extLst>
              <a:ext uri="{FF2B5EF4-FFF2-40B4-BE49-F238E27FC236}">
                <a16:creationId xmlns:a16="http://schemas.microsoft.com/office/drawing/2014/main" id="{562E6E93-F185-403F-91D7-7BECFEC5B71C}"/>
              </a:ext>
            </a:extLst>
          </p:cNvPr>
          <p:cNvSpPr/>
          <p:nvPr/>
        </p:nvSpPr>
        <p:spPr>
          <a:xfrm>
            <a:off x="436562" y="3035796"/>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User-defined routes are custom</a:t>
            </a:r>
            <a:br>
              <a:rPr lang="en-US" sz="2000" dirty="0">
                <a:solidFill>
                  <a:schemeClr val="tx1"/>
                </a:solidFill>
              </a:rPr>
            </a:br>
            <a:r>
              <a:rPr lang="en-US" sz="2000" dirty="0">
                <a:solidFill>
                  <a:schemeClr val="tx1"/>
                </a:solidFill>
              </a:rPr>
              <a:t>routes that control network traffic by defining routes that specify the next hop of the traffic flow </a:t>
            </a:r>
          </a:p>
        </p:txBody>
      </p:sp>
      <p:sp>
        <p:nvSpPr>
          <p:cNvPr id="6" name="Rectangle 5">
            <a:extLst>
              <a:ext uri="{FF2B5EF4-FFF2-40B4-BE49-F238E27FC236}">
                <a16:creationId xmlns:a16="http://schemas.microsoft.com/office/drawing/2014/main" id="{B5D4251D-FB20-4653-A0F9-E1079FFBE179}"/>
              </a:ext>
            </a:extLst>
          </p:cNvPr>
          <p:cNvSpPr/>
          <p:nvPr/>
        </p:nvSpPr>
        <p:spPr>
          <a:xfrm>
            <a:off x="436562" y="4777775"/>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 next hop can be a virtual network gateway, virtual network, internet, or virtual appliance </a:t>
            </a:r>
          </a:p>
        </p:txBody>
      </p:sp>
      <p:sp>
        <p:nvSpPr>
          <p:cNvPr id="8" name="Rectangle 7">
            <a:extLst>
              <a:ext uri="{FF2B5EF4-FFF2-40B4-BE49-F238E27FC236}">
                <a16:creationId xmlns:a16="http://schemas.microsoft.com/office/drawing/2014/main" id="{093B843E-DAFA-46BD-AFFA-6C6CA5F2A6BE}"/>
              </a:ext>
              <a:ext uri="{C183D7F6-B498-43B3-948B-1728B52AA6E4}">
                <adec:decorative xmlns:adec="http://schemas.microsoft.com/office/drawing/2017/decorative" val="1"/>
              </a:ext>
            </a:extLst>
          </p:cNvPr>
          <p:cNvSpPr/>
          <p:nvPr/>
        </p:nvSpPr>
        <p:spPr bwMode="auto">
          <a:xfrm>
            <a:off x="5181600" y="1192213"/>
            <a:ext cx="6827837"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9" name="Group 8" descr="A user defined route connects the frontend subnet with the backend subnet and the internet. ">
            <a:extLst>
              <a:ext uri="{FF2B5EF4-FFF2-40B4-BE49-F238E27FC236}">
                <a16:creationId xmlns:a16="http://schemas.microsoft.com/office/drawing/2014/main" id="{1A7319B5-AD51-403A-AE9C-752D2EC1352B}"/>
              </a:ext>
            </a:extLst>
          </p:cNvPr>
          <p:cNvGrpSpPr/>
          <p:nvPr/>
        </p:nvGrpSpPr>
        <p:grpSpPr>
          <a:xfrm>
            <a:off x="5705870" y="1411748"/>
            <a:ext cx="5779295" cy="4390564"/>
            <a:chOff x="6348206" y="670929"/>
            <a:chExt cx="5381625" cy="4033051"/>
          </a:xfrm>
        </p:grpSpPr>
        <p:sp>
          <p:nvSpPr>
            <p:cNvPr id="10" name="Rectangle 9">
              <a:extLst>
                <a:ext uri="{FF2B5EF4-FFF2-40B4-BE49-F238E27FC236}">
                  <a16:creationId xmlns:a16="http://schemas.microsoft.com/office/drawing/2014/main" id="{2C1AB66D-B732-4145-BAB0-771ED9B7D126}"/>
                </a:ext>
              </a:extLst>
            </p:cNvPr>
            <p:cNvSpPr/>
            <p:nvPr/>
          </p:nvSpPr>
          <p:spPr>
            <a:xfrm>
              <a:off x="6451241" y="24679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Connector: Elbow 10">
              <a:extLst>
                <a:ext uri="{FF2B5EF4-FFF2-40B4-BE49-F238E27FC236}">
                  <a16:creationId xmlns:a16="http://schemas.microsoft.com/office/drawing/2014/main" id="{0F586F36-D24A-46F8-98CB-D0D797530E70}"/>
                </a:ext>
              </a:extLst>
            </p:cNvPr>
            <p:cNvCxnSpPr>
              <a:cxnSpLocks/>
              <a:stCxn id="10" idx="3"/>
              <a:endCxn id="15" idx="1"/>
            </p:cNvCxnSpPr>
            <p:nvPr/>
          </p:nvCxnSpPr>
          <p:spPr>
            <a:xfrm flipV="1">
              <a:off x="8114092" y="3017187"/>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2" name="Connector: Elbow 11">
              <a:extLst>
                <a:ext uri="{FF2B5EF4-FFF2-40B4-BE49-F238E27FC236}">
                  <a16:creationId xmlns:a16="http://schemas.microsoft.com/office/drawing/2014/main" id="{CA3A7ED3-E085-4702-8687-873DBA976C47}"/>
                </a:ext>
              </a:extLst>
            </p:cNvPr>
            <p:cNvCxnSpPr>
              <a:cxnSpLocks/>
              <a:stCxn id="32" idx="3"/>
              <a:endCxn id="22" idx="2"/>
            </p:cNvCxnSpPr>
            <p:nvPr/>
          </p:nvCxnSpPr>
          <p:spPr>
            <a:xfrm flipV="1">
              <a:off x="8763662" y="3580359"/>
              <a:ext cx="1939110" cy="402876"/>
            </a:xfrm>
            <a:prstGeom prst="bentConnector2">
              <a:avLst/>
            </a:prstGeom>
            <a:noFill/>
            <a:ln w="15875" cap="flat" cmpd="sng" algn="ctr">
              <a:solidFill>
                <a:srgbClr val="E7E6E6">
                  <a:lumMod val="50000"/>
                </a:srgbClr>
              </a:solidFill>
              <a:prstDash val="sysDash"/>
              <a:miter lim="800000"/>
              <a:tailEnd type="triangle"/>
            </a:ln>
            <a:effectLst/>
          </p:spPr>
        </p:cxnSp>
        <p:sp>
          <p:nvSpPr>
            <p:cNvPr id="13" name="Rectangle 12">
              <a:extLst>
                <a:ext uri="{FF2B5EF4-FFF2-40B4-BE49-F238E27FC236}">
                  <a16:creationId xmlns:a16="http://schemas.microsoft.com/office/drawing/2014/main" id="{51C5D790-0998-4357-A631-5B76DCC95DB1}"/>
                </a:ext>
              </a:extLst>
            </p:cNvPr>
            <p:cNvSpPr/>
            <p:nvPr/>
          </p:nvSpPr>
          <p:spPr>
            <a:xfrm>
              <a:off x="7587119" y="1478949"/>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14" name="Rectangle 13">
              <a:extLst>
                <a:ext uri="{FF2B5EF4-FFF2-40B4-BE49-F238E27FC236}">
                  <a16:creationId xmlns:a16="http://schemas.microsoft.com/office/drawing/2014/main" id="{D4820117-94C6-4473-8A93-0ED3EEF0566A}"/>
                </a:ext>
              </a:extLst>
            </p:cNvPr>
            <p:cNvSpPr/>
            <p:nvPr/>
          </p:nvSpPr>
          <p:spPr>
            <a:xfrm>
              <a:off x="8463087" y="2734584"/>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5" name="Rectangle 14">
              <a:extLst>
                <a:ext uri="{FF2B5EF4-FFF2-40B4-BE49-F238E27FC236}">
                  <a16:creationId xmlns:a16="http://schemas.microsoft.com/office/drawing/2014/main" id="{FB3FEF15-6117-4F40-ADBE-CE716E1816A3}"/>
                </a:ext>
              </a:extLst>
            </p:cNvPr>
            <p:cNvSpPr/>
            <p:nvPr/>
          </p:nvSpPr>
          <p:spPr>
            <a:xfrm>
              <a:off x="9815885" y="24552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Connector: Elbow 15">
              <a:extLst>
                <a:ext uri="{FF2B5EF4-FFF2-40B4-BE49-F238E27FC236}">
                  <a16:creationId xmlns:a16="http://schemas.microsoft.com/office/drawing/2014/main" id="{3C566719-7DDC-4A82-A166-81501FE2DAB7}"/>
                </a:ext>
              </a:extLst>
            </p:cNvPr>
            <p:cNvCxnSpPr>
              <a:cxnSpLocks/>
              <a:stCxn id="10" idx="2"/>
              <a:endCxn id="32" idx="1"/>
            </p:cNvCxnSpPr>
            <p:nvPr/>
          </p:nvCxnSpPr>
          <p:spPr>
            <a:xfrm rot="16200000" flipH="1">
              <a:off x="7180233" y="3694294"/>
              <a:ext cx="391374" cy="186507"/>
            </a:xfrm>
            <a:prstGeom prst="bentConnector2">
              <a:avLst/>
            </a:prstGeom>
            <a:noFill/>
            <a:ln w="15875" cap="flat" cmpd="sng" algn="ctr">
              <a:solidFill>
                <a:srgbClr val="E7E6E6">
                  <a:lumMod val="50000"/>
                </a:srgbClr>
              </a:solidFill>
              <a:prstDash val="sysDash"/>
              <a:miter lim="800000"/>
              <a:tailEnd type="triangle"/>
            </a:ln>
            <a:effectLst/>
          </p:spPr>
        </p:cxnSp>
        <p:sp>
          <p:nvSpPr>
            <p:cNvPr id="18" name="Freeform 44">
              <a:extLst>
                <a:ext uri="{FF2B5EF4-FFF2-40B4-BE49-F238E27FC236}">
                  <a16:creationId xmlns:a16="http://schemas.microsoft.com/office/drawing/2014/main" id="{1C58F036-3104-4F0A-8080-41613415B6DE}"/>
                </a:ext>
              </a:extLst>
            </p:cNvPr>
            <p:cNvSpPr>
              <a:spLocks noChangeAspect="1" noEditPoints="1"/>
            </p:cNvSpPr>
            <p:nvPr/>
          </p:nvSpPr>
          <p:spPr bwMode="black">
            <a:xfrm>
              <a:off x="6798681" y="2609352"/>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sp>
          <p:nvSpPr>
            <p:cNvPr id="19" name="Freeform 44">
              <a:extLst>
                <a:ext uri="{FF2B5EF4-FFF2-40B4-BE49-F238E27FC236}">
                  <a16:creationId xmlns:a16="http://schemas.microsoft.com/office/drawing/2014/main" id="{D42F7933-AD44-417D-99F6-B5E630029BB4}"/>
                </a:ext>
              </a:extLst>
            </p:cNvPr>
            <p:cNvSpPr>
              <a:spLocks noChangeAspect="1" noEditPoints="1"/>
            </p:cNvSpPr>
            <p:nvPr/>
          </p:nvSpPr>
          <p:spPr bwMode="black">
            <a:xfrm>
              <a:off x="7342103" y="2906367"/>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cxnSp>
          <p:nvCxnSpPr>
            <p:cNvPr id="20" name="Connector: Elbow 19">
              <a:extLst>
                <a:ext uri="{FF2B5EF4-FFF2-40B4-BE49-F238E27FC236}">
                  <a16:creationId xmlns:a16="http://schemas.microsoft.com/office/drawing/2014/main" id="{F3DEEBAF-B9A8-4DBE-AFF6-55CDB3E33185}"/>
                </a:ext>
              </a:extLst>
            </p:cNvPr>
            <p:cNvCxnSpPr>
              <a:cxnSpLocks/>
              <a:stCxn id="10" idx="0"/>
              <a:endCxn id="13" idx="1"/>
            </p:cNvCxnSpPr>
            <p:nvPr/>
          </p:nvCxnSpPr>
          <p:spPr>
            <a:xfrm rot="5400000" flipH="1" flipV="1">
              <a:off x="7078711" y="1959504"/>
              <a:ext cx="712365" cy="304452"/>
            </a:xfrm>
            <a:prstGeom prst="bentConnector2">
              <a:avLst/>
            </a:prstGeom>
            <a:noFill/>
            <a:ln w="15875" cap="flat" cmpd="sng" algn="ctr">
              <a:solidFill>
                <a:srgbClr val="E7E6E6">
                  <a:lumMod val="50000"/>
                </a:srgbClr>
              </a:solidFill>
              <a:prstDash val="solid"/>
              <a:miter lim="800000"/>
              <a:tailEnd type="none"/>
            </a:ln>
            <a:effectLst/>
          </p:spPr>
        </p:cxnSp>
        <p:sp>
          <p:nvSpPr>
            <p:cNvPr id="21" name="TextBox 20">
              <a:extLst>
                <a:ext uri="{FF2B5EF4-FFF2-40B4-BE49-F238E27FC236}">
                  <a16:creationId xmlns:a16="http://schemas.microsoft.com/office/drawing/2014/main" id="{827576CE-D33A-440C-93D9-10F6CF2B76E2}"/>
                </a:ext>
              </a:extLst>
            </p:cNvPr>
            <p:cNvSpPr txBox="1"/>
            <p:nvPr/>
          </p:nvSpPr>
          <p:spPr>
            <a:xfrm>
              <a:off x="6513411" y="3260855"/>
              <a:ext cx="159691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Frontend Subnet</a:t>
              </a:r>
            </a:p>
          </p:txBody>
        </p:sp>
        <p:sp>
          <p:nvSpPr>
            <p:cNvPr id="22" name="TextBox 21">
              <a:extLst>
                <a:ext uri="{FF2B5EF4-FFF2-40B4-BE49-F238E27FC236}">
                  <a16:creationId xmlns:a16="http://schemas.microsoft.com/office/drawing/2014/main" id="{43A0BD29-9FE3-485E-B4E5-CC286047C0F7}"/>
                </a:ext>
              </a:extLst>
            </p:cNvPr>
            <p:cNvSpPr txBox="1"/>
            <p:nvPr/>
          </p:nvSpPr>
          <p:spPr>
            <a:xfrm>
              <a:off x="9942412" y="3241805"/>
              <a:ext cx="152072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Backend Subnet</a:t>
              </a:r>
            </a:p>
          </p:txBody>
        </p:sp>
        <p:pic>
          <p:nvPicPr>
            <p:cNvPr id="23" name="Picture 22">
              <a:extLst>
                <a:ext uri="{FF2B5EF4-FFF2-40B4-BE49-F238E27FC236}">
                  <a16:creationId xmlns:a16="http://schemas.microsoft.com/office/drawing/2014/main" id="{63F55FA8-6097-48C8-B5AF-4BDF9A4D4761}"/>
                </a:ext>
              </a:extLst>
            </p:cNvPr>
            <p:cNvPicPr>
              <a:picLocks noChangeAspect="1"/>
            </p:cNvPicPr>
            <p:nvPr/>
          </p:nvPicPr>
          <p:blipFill>
            <a:blip r:embed="rId3">
              <a:biLevel thresh="75000"/>
            </a:blip>
            <a:stretch>
              <a:fillRect/>
            </a:stretch>
          </p:blipFill>
          <p:spPr>
            <a:xfrm>
              <a:off x="9513971" y="670929"/>
              <a:ext cx="1039813" cy="607683"/>
            </a:xfrm>
            <a:prstGeom prst="rect">
              <a:avLst/>
            </a:prstGeom>
            <a:ln>
              <a:noFill/>
            </a:ln>
          </p:spPr>
        </p:pic>
        <p:sp>
          <p:nvSpPr>
            <p:cNvPr id="24" name="TextBox 23">
              <a:extLst>
                <a:ext uri="{FF2B5EF4-FFF2-40B4-BE49-F238E27FC236}">
                  <a16:creationId xmlns:a16="http://schemas.microsoft.com/office/drawing/2014/main" id="{2763C894-D296-446E-B18C-2D20E93E0678}"/>
                </a:ext>
              </a:extLst>
            </p:cNvPr>
            <p:cNvSpPr txBox="1"/>
            <p:nvPr/>
          </p:nvSpPr>
          <p:spPr>
            <a:xfrm>
              <a:off x="9585515" y="942390"/>
              <a:ext cx="91111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Internet</a:t>
              </a:r>
            </a:p>
          </p:txBody>
        </p:sp>
        <p:cxnSp>
          <p:nvCxnSpPr>
            <p:cNvPr id="25" name="Connector: Elbow 24">
              <a:extLst>
                <a:ext uri="{FF2B5EF4-FFF2-40B4-BE49-F238E27FC236}">
                  <a16:creationId xmlns:a16="http://schemas.microsoft.com/office/drawing/2014/main" id="{C8A614FB-5F1F-453C-BDB4-E467480DCC71}"/>
                </a:ext>
              </a:extLst>
            </p:cNvPr>
            <p:cNvCxnSpPr>
              <a:cxnSpLocks/>
              <a:stCxn id="13" idx="3"/>
              <a:endCxn id="30" idx="1"/>
            </p:cNvCxnSpPr>
            <p:nvPr/>
          </p:nvCxnSpPr>
          <p:spPr>
            <a:xfrm flipV="1">
              <a:off x="8881607" y="1752807"/>
              <a:ext cx="476995" cy="2740"/>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6" name="Picture 25">
              <a:extLst>
                <a:ext uri="{FF2B5EF4-FFF2-40B4-BE49-F238E27FC236}">
                  <a16:creationId xmlns:a16="http://schemas.microsoft.com/office/drawing/2014/main" id="{99C82B37-03CC-4E85-A13C-1C8A1DAD7B69}"/>
                </a:ext>
              </a:extLst>
            </p:cNvPr>
            <p:cNvPicPr>
              <a:picLocks noChangeAspect="1"/>
            </p:cNvPicPr>
            <p:nvPr/>
          </p:nvPicPr>
          <p:blipFill>
            <a:blip r:embed="rId4"/>
            <a:stretch>
              <a:fillRect/>
            </a:stretch>
          </p:blipFill>
          <p:spPr>
            <a:xfrm>
              <a:off x="10033138" y="2615206"/>
              <a:ext cx="496543" cy="371681"/>
            </a:xfrm>
            <a:prstGeom prst="rect">
              <a:avLst/>
            </a:prstGeom>
          </p:spPr>
        </p:pic>
        <p:pic>
          <p:nvPicPr>
            <p:cNvPr id="27" name="Picture 26">
              <a:extLst>
                <a:ext uri="{FF2B5EF4-FFF2-40B4-BE49-F238E27FC236}">
                  <a16:creationId xmlns:a16="http://schemas.microsoft.com/office/drawing/2014/main" id="{03CB5D43-17B8-4129-BD72-76E3F279306E}"/>
                </a:ext>
              </a:extLst>
            </p:cNvPr>
            <p:cNvPicPr>
              <a:picLocks noChangeAspect="1"/>
            </p:cNvPicPr>
            <p:nvPr/>
          </p:nvPicPr>
          <p:blipFill>
            <a:blip r:embed="rId4"/>
            <a:stretch>
              <a:fillRect/>
            </a:stretch>
          </p:blipFill>
          <p:spPr>
            <a:xfrm>
              <a:off x="10633213" y="2853331"/>
              <a:ext cx="496543" cy="371681"/>
            </a:xfrm>
            <a:prstGeom prst="rect">
              <a:avLst/>
            </a:prstGeom>
          </p:spPr>
        </p:pic>
        <p:sp>
          <p:nvSpPr>
            <p:cNvPr id="28" name="Rectangle 27">
              <a:extLst>
                <a:ext uri="{FF2B5EF4-FFF2-40B4-BE49-F238E27FC236}">
                  <a16:creationId xmlns:a16="http://schemas.microsoft.com/office/drawing/2014/main" id="{036F4121-8EC0-41D7-B0EB-9BE1825A042A}"/>
                </a:ext>
              </a:extLst>
            </p:cNvPr>
            <p:cNvSpPr/>
            <p:nvPr/>
          </p:nvSpPr>
          <p:spPr>
            <a:xfrm>
              <a:off x="6348206" y="1375576"/>
              <a:ext cx="5381625" cy="3184332"/>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D3D057D7-09B9-4CDB-A62D-7C73D18B3D23}"/>
                </a:ext>
              </a:extLst>
            </p:cNvPr>
            <p:cNvSpPr txBox="1"/>
            <p:nvPr/>
          </p:nvSpPr>
          <p:spPr>
            <a:xfrm>
              <a:off x="10180536" y="4365426"/>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pic>
          <p:nvPicPr>
            <p:cNvPr id="30" name="Picture 29">
              <a:extLst>
                <a:ext uri="{FF2B5EF4-FFF2-40B4-BE49-F238E27FC236}">
                  <a16:creationId xmlns:a16="http://schemas.microsoft.com/office/drawing/2014/main" id="{D68FFA97-FD2A-412D-8147-D1F300DCDE2F}"/>
                </a:ext>
              </a:extLst>
            </p:cNvPr>
            <p:cNvPicPr>
              <a:picLocks noChangeAspect="1"/>
            </p:cNvPicPr>
            <p:nvPr/>
          </p:nvPicPr>
          <p:blipFill>
            <a:blip r:embed="rId4"/>
            <a:stretch>
              <a:fillRect/>
            </a:stretch>
          </p:blipFill>
          <p:spPr>
            <a:xfrm>
              <a:off x="9358602" y="1566966"/>
              <a:ext cx="496543" cy="371681"/>
            </a:xfrm>
            <a:prstGeom prst="rect">
              <a:avLst/>
            </a:prstGeom>
          </p:spPr>
        </p:pic>
        <p:pic>
          <p:nvPicPr>
            <p:cNvPr id="31" name="Picture 30">
              <a:extLst>
                <a:ext uri="{FF2B5EF4-FFF2-40B4-BE49-F238E27FC236}">
                  <a16:creationId xmlns:a16="http://schemas.microsoft.com/office/drawing/2014/main" id="{E69BD748-15F5-4287-B330-42C2037897AC}"/>
                </a:ext>
              </a:extLst>
            </p:cNvPr>
            <p:cNvPicPr>
              <a:picLocks noChangeAspect="1"/>
            </p:cNvPicPr>
            <p:nvPr/>
          </p:nvPicPr>
          <p:blipFill>
            <a:blip r:embed="rId4"/>
            <a:stretch>
              <a:fillRect/>
            </a:stretch>
          </p:blipFill>
          <p:spPr>
            <a:xfrm>
              <a:off x="9073681" y="3792775"/>
              <a:ext cx="496543" cy="341756"/>
            </a:xfrm>
            <a:prstGeom prst="rect">
              <a:avLst/>
            </a:prstGeom>
          </p:spPr>
        </p:pic>
        <p:sp>
          <p:nvSpPr>
            <p:cNvPr id="32" name="Rectangle 31">
              <a:extLst>
                <a:ext uri="{FF2B5EF4-FFF2-40B4-BE49-F238E27FC236}">
                  <a16:creationId xmlns:a16="http://schemas.microsoft.com/office/drawing/2014/main" id="{FDD5DDAB-FA8D-4BBD-B113-62EA0C04B923}"/>
                </a:ext>
              </a:extLst>
            </p:cNvPr>
            <p:cNvSpPr/>
            <p:nvPr/>
          </p:nvSpPr>
          <p:spPr>
            <a:xfrm>
              <a:off x="7469174" y="3706637"/>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33" name="Rectangle 32">
              <a:extLst>
                <a:ext uri="{FF2B5EF4-FFF2-40B4-BE49-F238E27FC236}">
                  <a16:creationId xmlns:a16="http://schemas.microsoft.com/office/drawing/2014/main" id="{20261956-72D0-430C-A6FC-0048EAC88A35}"/>
                </a:ext>
              </a:extLst>
            </p:cNvPr>
            <p:cNvSpPr/>
            <p:nvPr/>
          </p:nvSpPr>
          <p:spPr>
            <a:xfrm>
              <a:off x="9071830" y="1868763"/>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cxnSp>
          <p:nvCxnSpPr>
            <p:cNvPr id="34" name="Connector: Elbow 33">
              <a:extLst>
                <a:ext uri="{FF2B5EF4-FFF2-40B4-BE49-F238E27FC236}">
                  <a16:creationId xmlns:a16="http://schemas.microsoft.com/office/drawing/2014/main" id="{16CB855D-BFC3-4254-947B-F1FF26FA52D3}"/>
                </a:ext>
              </a:extLst>
            </p:cNvPr>
            <p:cNvCxnSpPr>
              <a:cxnSpLocks/>
              <a:stCxn id="30" idx="3"/>
              <a:endCxn id="24" idx="2"/>
            </p:cNvCxnSpPr>
            <p:nvPr/>
          </p:nvCxnSpPr>
          <p:spPr>
            <a:xfrm flipV="1">
              <a:off x="9855145" y="1280944"/>
              <a:ext cx="185929" cy="471863"/>
            </a:xfrm>
            <a:prstGeom prst="bentConnector2">
              <a:avLst/>
            </a:prstGeom>
            <a:noFill/>
            <a:ln w="15875" cap="flat" cmpd="sng" algn="ctr">
              <a:solidFill>
                <a:srgbClr val="E7E6E6">
                  <a:lumMod val="50000"/>
                </a:srgbClr>
              </a:solidFill>
              <a:prstDash val="solid"/>
              <a:miter lim="800000"/>
              <a:tailEnd type="none"/>
            </a:ln>
            <a:effectLst/>
          </p:spPr>
        </p:cxnSp>
        <p:sp>
          <p:nvSpPr>
            <p:cNvPr id="35" name="Rectangle 34">
              <a:extLst>
                <a:ext uri="{FF2B5EF4-FFF2-40B4-BE49-F238E27FC236}">
                  <a16:creationId xmlns:a16="http://schemas.microsoft.com/office/drawing/2014/main" id="{6264E52D-F138-47AF-838F-40BE3D4FAE04}"/>
                </a:ext>
              </a:extLst>
            </p:cNvPr>
            <p:cNvSpPr/>
            <p:nvPr/>
          </p:nvSpPr>
          <p:spPr>
            <a:xfrm>
              <a:off x="8778956" y="4072600"/>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grpSp>
    </p:spTree>
    <p:extLst>
      <p:ext uri="{BB962C8B-B14F-4D97-AF65-F5344CB8AC3E}">
        <p14:creationId xmlns:p14="http://schemas.microsoft.com/office/powerpoint/2010/main" val="29943038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pic>
        <p:nvPicPr>
          <p:cNvPr id="11" name="Picture 10" descr="Icon of a calendar">
            <a:extLst>
              <a:ext uri="{FF2B5EF4-FFF2-40B4-BE49-F238E27FC236}">
                <a16:creationId xmlns:a16="http://schemas.microsoft.com/office/drawing/2014/main" id="{877B623F-1696-4A59-B33B-3C6AE65BA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810" y="1522937"/>
            <a:ext cx="1036320" cy="1036320"/>
          </a:xfrm>
          <a:prstGeom prst="rect">
            <a:avLst/>
          </a:prstGeom>
        </p:spPr>
      </p:pic>
      <p:sp>
        <p:nvSpPr>
          <p:cNvPr id="28" name="Rectangle 27">
            <a:extLst>
              <a:ext uri="{FF2B5EF4-FFF2-40B4-BE49-F238E27FC236}">
                <a16:creationId xmlns:a16="http://schemas.microsoft.com/office/drawing/2014/main" id="{7780BB41-9EBA-4199-AA35-BA037D867A42}"/>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Create a route table</a:t>
            </a:r>
          </a:p>
        </p:txBody>
      </p:sp>
      <p:cxnSp>
        <p:nvCxnSpPr>
          <p:cNvPr id="15" name="Straight Connector 14">
            <a:extLst>
              <a:ext uri="{FF2B5EF4-FFF2-40B4-BE49-F238E27FC236}">
                <a16:creationId xmlns:a16="http://schemas.microsoft.com/office/drawing/2014/main" id="{62366217-AD42-4EFE-84A2-BEC14E50B225}"/>
              </a:ext>
              <a:ext uri="{C183D7F6-B498-43B3-948B-1728B52AA6E4}">
                <adec:decorative xmlns:adec="http://schemas.microsoft.com/office/drawing/2017/decorative" val="1"/>
              </a:ext>
            </a:extLst>
          </p:cNvPr>
          <p:cNvCxnSpPr>
            <a:cxnSpLocks/>
          </p:cNvCxnSpPr>
          <p:nvPr/>
        </p:nvCxnSpPr>
        <p:spPr>
          <a:xfrm>
            <a:off x="1805651" y="2674951"/>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three concentric arcs">
            <a:extLst>
              <a:ext uri="{FF2B5EF4-FFF2-40B4-BE49-F238E27FC236}">
                <a16:creationId xmlns:a16="http://schemas.microsoft.com/office/drawing/2014/main" id="{706B993F-40EF-41ED-A2F9-840FB25D43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810" y="2790645"/>
            <a:ext cx="1036320" cy="1036320"/>
          </a:xfrm>
          <a:prstGeom prst="rect">
            <a:avLst/>
          </a:prstGeom>
        </p:spPr>
      </p:pic>
      <p:sp>
        <p:nvSpPr>
          <p:cNvPr id="30" name="Rectangle 29">
            <a:extLst>
              <a:ext uri="{FF2B5EF4-FFF2-40B4-BE49-F238E27FC236}">
                <a16:creationId xmlns:a16="http://schemas.microsoft.com/office/drawing/2014/main" id="{C841565D-F957-4882-BC6C-559BEAD6B635}"/>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Add a route</a:t>
            </a:r>
          </a:p>
        </p:txBody>
      </p:sp>
      <p:cxnSp>
        <p:nvCxnSpPr>
          <p:cNvPr id="27" name="Straight Connector 26">
            <a:extLst>
              <a:ext uri="{FF2B5EF4-FFF2-40B4-BE49-F238E27FC236}">
                <a16:creationId xmlns:a16="http://schemas.microsoft.com/office/drawing/2014/main" id="{ED9004E9-98F3-46C1-AE60-E5B8A9CEAA42}"/>
              </a:ext>
              <a:ext uri="{C183D7F6-B498-43B3-948B-1728B52AA6E4}">
                <adec:decorative xmlns:adec="http://schemas.microsoft.com/office/drawing/2017/decorative" val="1"/>
              </a:ext>
            </a:extLst>
          </p:cNvPr>
          <p:cNvCxnSpPr>
            <a:cxnSpLocks/>
          </p:cNvCxnSpPr>
          <p:nvPr/>
        </p:nvCxnSpPr>
        <p:spPr>
          <a:xfrm>
            <a:off x="1805651" y="3942659"/>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magnifying glass">
            <a:extLst>
              <a:ext uri="{FF2B5EF4-FFF2-40B4-BE49-F238E27FC236}">
                <a16:creationId xmlns:a16="http://schemas.microsoft.com/office/drawing/2014/main" id="{DD435638-4F82-4BE3-BA0F-A2A5C1EF50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810" y="4058353"/>
            <a:ext cx="1036320" cy="1036320"/>
          </a:xfrm>
          <a:prstGeom prst="rect">
            <a:avLst/>
          </a:prstGeom>
        </p:spPr>
      </p:pic>
      <p:sp>
        <p:nvSpPr>
          <p:cNvPr id="32" name="Rectangle 31">
            <a:extLst>
              <a:ext uri="{FF2B5EF4-FFF2-40B4-BE49-F238E27FC236}">
                <a16:creationId xmlns:a16="http://schemas.microsoft.com/office/drawing/2014/main" id="{2A810D1D-95AD-4B25-BAC3-5F8EDE96E8E6}"/>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Associate a route table to a subnet</a:t>
            </a:r>
          </a:p>
        </p:txBody>
      </p:sp>
      <p:cxnSp>
        <p:nvCxnSpPr>
          <p:cNvPr id="29" name="Straight Connector 28">
            <a:extLst>
              <a:ext uri="{FF2B5EF4-FFF2-40B4-BE49-F238E27FC236}">
                <a16:creationId xmlns:a16="http://schemas.microsoft.com/office/drawing/2014/main" id="{E1F98DE4-38CA-4E1E-AEA3-CCB75331059A}"/>
              </a:ext>
              <a:ext uri="{C183D7F6-B498-43B3-948B-1728B52AA6E4}">
                <adec:decorative xmlns:adec="http://schemas.microsoft.com/office/drawing/2017/decorative" val="1"/>
              </a:ext>
            </a:extLst>
          </p:cNvPr>
          <p:cNvCxnSpPr>
            <a:cxnSpLocks/>
          </p:cNvCxnSpPr>
          <p:nvPr/>
        </p:nvCxnSpPr>
        <p:spPr>
          <a:xfrm>
            <a:off x="1805651" y="5210367"/>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creen with three circles enclosed by outward pointing chevrons on left and right">
            <a:extLst>
              <a:ext uri="{FF2B5EF4-FFF2-40B4-BE49-F238E27FC236}">
                <a16:creationId xmlns:a16="http://schemas.microsoft.com/office/drawing/2014/main" id="{6A4459F6-6758-4255-9178-5037BAF09E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810" y="5326062"/>
            <a:ext cx="1036320" cy="1036320"/>
          </a:xfrm>
          <a:prstGeom prst="rect">
            <a:avLst/>
          </a:prstGeom>
        </p:spPr>
      </p:pic>
      <p:sp>
        <p:nvSpPr>
          <p:cNvPr id="38" name="Rectangle 37">
            <a:extLst>
              <a:ext uri="{FF2B5EF4-FFF2-40B4-BE49-F238E27FC236}">
                <a16:creationId xmlns:a16="http://schemas.microsoft.com/office/drawing/2014/main" id="{236DC8FF-47CB-4537-B0E5-4983F23D9054}"/>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Use PowerShell to view your routing information (optional)</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p:txBody>
          <a:bodyPr/>
          <a:lstStyle/>
          <a:p>
            <a:r>
              <a:rPr lang="en-US" dirty="0"/>
              <a:t>Determine Service Endpoint Uses</a:t>
            </a:r>
          </a:p>
        </p:txBody>
      </p:sp>
      <p:sp>
        <p:nvSpPr>
          <p:cNvPr id="4" name="Rectangle 3">
            <a:extLst>
              <a:ext uri="{FF2B5EF4-FFF2-40B4-BE49-F238E27FC236}">
                <a16:creationId xmlns:a16="http://schemas.microsoft.com/office/drawing/2014/main" id="{602976CB-139D-4D17-A901-4C1ABEA6B8C9}"/>
              </a:ext>
            </a:extLst>
          </p:cNvPr>
          <p:cNvSpPr/>
          <p:nvPr/>
        </p:nvSpPr>
        <p:spPr>
          <a:xfrm>
            <a:off x="465138" y="1480663"/>
            <a:ext cx="5108203" cy="9577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Endpoints limit network access to specific services -</a:t>
            </a:r>
            <a:r>
              <a:rPr lang="en-US" sz="2000" dirty="0">
                <a:solidFill>
                  <a:schemeClr val="tx1"/>
                </a:solidFill>
              </a:rPr>
              <a:t>Adding service endpoints can take up to 15 minutes to complete</a:t>
            </a:r>
          </a:p>
        </p:txBody>
      </p:sp>
      <p:pic>
        <p:nvPicPr>
          <p:cNvPr id="9" name="Picture 8" descr="A virtual machine is using an endpoint to access a storage account">
            <a:extLst>
              <a:ext uri="{FF2B5EF4-FFF2-40B4-BE49-F238E27FC236}">
                <a16:creationId xmlns:a16="http://schemas.microsoft.com/office/drawing/2014/main" id="{834DC45D-1478-470F-896E-8B5B933F4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408" y="1299749"/>
            <a:ext cx="5570102" cy="4854096"/>
          </a:xfrm>
          <a:prstGeom prst="rect">
            <a:avLst/>
          </a:prstGeom>
        </p:spPr>
      </p:pic>
      <p:pic>
        <p:nvPicPr>
          <p:cNvPr id="6" name="Picture 5">
            <a:extLst>
              <a:ext uri="{FF2B5EF4-FFF2-40B4-BE49-F238E27FC236}">
                <a16:creationId xmlns:a16="http://schemas.microsoft.com/office/drawing/2014/main" id="{E6729773-0091-4831-B97E-42E6B3E34E6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44703" y="2599877"/>
            <a:ext cx="3278124" cy="3553968"/>
          </a:xfrm>
          <a:prstGeom prst="rect">
            <a:avLst/>
          </a:prstGeom>
        </p:spPr>
      </p:pic>
      <p:sp>
        <p:nvSpPr>
          <p:cNvPr id="3" name="Rectangle 2">
            <a:extLst>
              <a:ext uri="{FF2B5EF4-FFF2-40B4-BE49-F238E27FC236}">
                <a16:creationId xmlns:a16="http://schemas.microsoft.com/office/drawing/2014/main" id="{584A70EB-A21A-4597-80ED-2F954A8E4126}"/>
              </a:ext>
              <a:ext uri="{C183D7F6-B498-43B3-948B-1728B52AA6E4}">
                <adec:decorative xmlns:adec="http://schemas.microsoft.com/office/drawing/2017/decorative" val="1"/>
              </a:ext>
            </a:extLst>
          </p:cNvPr>
          <p:cNvSpPr/>
          <p:nvPr/>
        </p:nvSpPr>
        <p:spPr bwMode="auto">
          <a:xfrm>
            <a:off x="6001984" y="1299749"/>
            <a:ext cx="6318756"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436182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Identify Private Link Uses</a:t>
            </a:r>
          </a:p>
        </p:txBody>
      </p:sp>
      <p:sp>
        <p:nvSpPr>
          <p:cNvPr id="3" name="Rectangle 2">
            <a:extLst>
              <a:ext uri="{FF2B5EF4-FFF2-40B4-BE49-F238E27FC236}">
                <a16:creationId xmlns:a16="http://schemas.microsoft.com/office/drawing/2014/main" id="{BC899DB6-F872-4B75-86CE-F63B1E3B0235}"/>
              </a:ext>
              <a:ext uri="{C183D7F6-B498-43B3-948B-1728B52AA6E4}">
                <adec:decorative xmlns:adec="http://schemas.microsoft.com/office/drawing/2017/decorative" val="1"/>
              </a:ext>
            </a:extLst>
          </p:cNvPr>
          <p:cNvSpPr/>
          <p:nvPr/>
        </p:nvSpPr>
        <p:spPr bwMode="auto">
          <a:xfrm>
            <a:off x="427038" y="1192213"/>
            <a:ext cx="11582400" cy="367506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3" descr="An Azure Private Link connects a NSG Private endpoint with SQL database. A direct connection is cancel out ">
            <a:extLst>
              <a:ext uri="{FF2B5EF4-FFF2-40B4-BE49-F238E27FC236}">
                <a16:creationId xmlns:a16="http://schemas.microsoft.com/office/drawing/2014/main" id="{F6120E21-C10F-4AC2-9548-66DFF782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30" y="1310422"/>
            <a:ext cx="9748016" cy="3476742"/>
          </a:xfrm>
          <a:prstGeom prst="rect">
            <a:avLst/>
          </a:prstGeom>
        </p:spPr>
      </p:pic>
      <p:sp>
        <p:nvSpPr>
          <p:cNvPr id="5" name="Freeform: Shape 4">
            <a:extLst>
              <a:ext uri="{FF2B5EF4-FFF2-40B4-BE49-F238E27FC236}">
                <a16:creationId xmlns:a16="http://schemas.microsoft.com/office/drawing/2014/main" id="{4B1EAF5E-A4C6-414F-8635-53DB5D06089A}"/>
              </a:ext>
            </a:extLst>
          </p:cNvPr>
          <p:cNvSpPr/>
          <p:nvPr/>
        </p:nvSpPr>
        <p:spPr>
          <a:xfrm>
            <a:off x="427038"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Private connectivity to services on Azure. Traffic remains on the Microsoft network, with</a:t>
            </a:r>
            <a:br>
              <a:rPr lang="en-US" sz="2000" dirty="0">
                <a:solidFill>
                  <a:schemeClr val="tx1"/>
                </a:solidFill>
                <a:cs typeface="Segoe UI Semilight"/>
              </a:rPr>
            </a:br>
            <a:r>
              <a:rPr lang="en-US" sz="2000" dirty="0">
                <a:solidFill>
                  <a:schemeClr val="tx1"/>
                </a:solidFill>
                <a:cs typeface="Segoe UI Semilight"/>
              </a:rPr>
              <a:t>no public internet access</a:t>
            </a:r>
          </a:p>
        </p:txBody>
      </p:sp>
      <p:sp>
        <p:nvSpPr>
          <p:cNvPr id="6" name="Freeform: Shape 5">
            <a:extLst>
              <a:ext uri="{FF2B5EF4-FFF2-40B4-BE49-F238E27FC236}">
                <a16:creationId xmlns:a16="http://schemas.microsoft.com/office/drawing/2014/main" id="{4215F9F2-831F-4D82-A70C-DBBFCFFDE57F}"/>
              </a:ext>
            </a:extLst>
          </p:cNvPr>
          <p:cNvSpPr/>
          <p:nvPr/>
        </p:nvSpPr>
        <p:spPr>
          <a:xfrm>
            <a:off x="4344510"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Integration with on-premises and peered networks</a:t>
            </a:r>
          </a:p>
        </p:txBody>
      </p:sp>
      <p:sp>
        <p:nvSpPr>
          <p:cNvPr id="4" name="Freeform: Shape 3">
            <a:extLst>
              <a:ext uri="{FF2B5EF4-FFF2-40B4-BE49-F238E27FC236}">
                <a16:creationId xmlns:a16="http://schemas.microsoft.com/office/drawing/2014/main" id="{1AB74C13-9E21-4897-8227-D25D4A95FB0E}"/>
              </a:ext>
            </a:extLst>
          </p:cNvPr>
          <p:cNvSpPr/>
          <p:nvPr/>
        </p:nvSpPr>
        <p:spPr>
          <a:xfrm>
            <a:off x="8261983"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 the event of a security incident within your network, only the mapped resource would be accessible</a:t>
            </a:r>
          </a:p>
        </p:txBody>
      </p:sp>
    </p:spTree>
    <p:extLst>
      <p:ext uri="{BB962C8B-B14F-4D97-AF65-F5344CB8AC3E}">
        <p14:creationId xmlns:p14="http://schemas.microsoft.com/office/powerpoint/2010/main" val="23566735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Network Routing and Endpoints</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8706B694-8AD6-40E0-B2E4-B2B2A1F1415D}"/>
              </a:ext>
            </a:extLst>
          </p:cNvPr>
          <p:cNvSpPr/>
          <p:nvPr/>
        </p:nvSpPr>
        <p:spPr>
          <a:xfrm>
            <a:off x="4815381" y="244582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3"/>
              </a:rPr>
              <a:t>Manage and control traffic flow in your Azure deployment with routes (Sandbox)</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B75DB14D-3BDA-4D23-A7F7-71F061EAA6F8}"/>
              </a:ext>
              <a:ext uri="{C183D7F6-B498-43B3-948B-1728B52AA6E4}">
                <adec:decorative xmlns:adec="http://schemas.microsoft.com/office/drawing/2017/decorative" val="1"/>
              </a:ext>
            </a:extLst>
          </p:cNvPr>
          <p:cNvCxnSpPr>
            <a:cxnSpLocks/>
          </p:cNvCxnSpPr>
          <p:nvPr/>
        </p:nvCxnSpPr>
        <p:spPr>
          <a:xfrm>
            <a:off x="5008880" y="3415857"/>
            <a:ext cx="700006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sp>
        <p:nvSpPr>
          <p:cNvPr id="12" name="TextBox 11">
            <a:extLst>
              <a:ext uri="{FF2B5EF4-FFF2-40B4-BE49-F238E27FC236}">
                <a16:creationId xmlns:a16="http://schemas.microsoft.com/office/drawing/2014/main" id="{9E9D32CD-01DC-438C-858B-EFCE425E3C80}"/>
              </a:ext>
            </a:extLst>
          </p:cNvPr>
          <p:cNvSpPr txBox="1"/>
          <p:nvPr/>
        </p:nvSpPr>
        <p:spPr>
          <a:xfrm>
            <a:off x="4917440" y="3615324"/>
            <a:ext cx="6217920" cy="400110"/>
          </a:xfrm>
          <a:prstGeom prst="rect">
            <a:avLst/>
          </a:prstGeom>
          <a:noFill/>
        </p:spPr>
        <p:txBody>
          <a:bodyPr wrap="square">
            <a:spAutoFit/>
          </a:bodyPr>
          <a:lstStyle/>
          <a:p>
            <a:r>
              <a:rPr lang="en-US" sz="2000" dirty="0">
                <a:hlinkClick r:id="rId5"/>
              </a:rPr>
              <a:t>Introduction to Azure Private Link </a:t>
            </a:r>
            <a:endParaRPr lang="en-US" sz="2000" dirty="0"/>
          </a:p>
        </p:txBody>
      </p:sp>
      <p:sp>
        <p:nvSpPr>
          <p:cNvPr id="7" name="TextBox 6">
            <a:extLst>
              <a:ext uri="{FF2B5EF4-FFF2-40B4-BE49-F238E27FC236}">
                <a16:creationId xmlns:a16="http://schemas.microsoft.com/office/drawing/2014/main" id="{C2CE8384-E895-4FBD-A9FF-E58E7AB5DA37}"/>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8" name="Straight Connector 7">
            <a:extLst>
              <a:ext uri="{FF2B5EF4-FFF2-40B4-BE49-F238E27FC236}">
                <a16:creationId xmlns:a16="http://schemas.microsoft.com/office/drawing/2014/main" id="{258EBA3F-6FA9-4982-A272-57A25751BB34}"/>
              </a:ext>
              <a:ext uri="{C183D7F6-B498-43B3-948B-1728B52AA6E4}">
                <adec:decorative xmlns:adec="http://schemas.microsoft.com/office/drawing/2017/decorative" val="1"/>
              </a:ext>
            </a:extLst>
          </p:cNvPr>
          <p:cNvCxnSpPr>
            <a:cxnSpLocks/>
          </p:cNvCxnSpPr>
          <p:nvPr/>
        </p:nvCxnSpPr>
        <p:spPr>
          <a:xfrm>
            <a:off x="4998261" y="4256879"/>
            <a:ext cx="700006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67B9E-DC66-4D45-9158-D2587CCB640A}"/>
              </a:ext>
            </a:extLst>
          </p:cNvPr>
          <p:cNvSpPr>
            <a:spLocks noGrp="1"/>
          </p:cNvSpPr>
          <p:nvPr>
            <p:ph type="title"/>
          </p:nvPr>
        </p:nvSpPr>
        <p:spPr>
          <a:xfrm>
            <a:off x="465139" y="2676526"/>
            <a:ext cx="2506662" cy="1641475"/>
          </a:xfrm>
        </p:spPr>
        <p:txBody>
          <a:bodyPr/>
          <a:lstStyle/>
          <a:p>
            <a:r>
              <a:rPr lang="en-IN" dirty="0"/>
              <a:t>Administer Intersite Connectivity</a:t>
            </a:r>
            <a:br>
              <a:rPr lang="en-IN" dirty="0"/>
            </a:br>
            <a:r>
              <a:rPr lang="en-IN" dirty="0"/>
              <a:t>Introduction</a:t>
            </a:r>
          </a:p>
        </p:txBody>
      </p:sp>
      <p:pic>
        <p:nvPicPr>
          <p:cNvPr id="34" name="Picture 33" descr="Icon of two people">
            <a:extLst>
              <a:ext uri="{FF2B5EF4-FFF2-40B4-BE49-F238E27FC236}">
                <a16:creationId xmlns:a16="http://schemas.microsoft.com/office/drawing/2014/main" id="{E2561D41-990F-4135-A2F9-272011947729}"/>
              </a:ext>
            </a:extLst>
          </p:cNvPr>
          <p:cNvPicPr>
            <a:picLocks noChangeAspect="1"/>
          </p:cNvPicPr>
          <p:nvPr/>
        </p:nvPicPr>
        <p:blipFill>
          <a:blip r:embed="rId3"/>
          <a:stretch>
            <a:fillRect/>
          </a:stretch>
        </p:blipFill>
        <p:spPr>
          <a:xfrm>
            <a:off x="3513138" y="531750"/>
            <a:ext cx="1046988" cy="1046988"/>
          </a:xfrm>
          <a:prstGeom prst="rect">
            <a:avLst/>
          </a:prstGeom>
        </p:spPr>
      </p:pic>
      <p:sp>
        <p:nvSpPr>
          <p:cNvPr id="68" name="TextBox 67">
            <a:extLst>
              <a:ext uri="{FF2B5EF4-FFF2-40B4-BE49-F238E27FC236}">
                <a16:creationId xmlns:a16="http://schemas.microsoft.com/office/drawing/2014/main" id="{F3E5FDED-8B6E-411A-96FE-D28B14C27959}"/>
              </a:ext>
            </a:extLst>
          </p:cNvPr>
          <p:cNvSpPr txBox="1"/>
          <p:nvPr/>
        </p:nvSpPr>
        <p:spPr>
          <a:xfrm>
            <a:off x="4749799" y="824485"/>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hlinkClick r:id="rId4"/>
              </a:rPr>
              <a:t>Configure VNet Peering</a:t>
            </a:r>
            <a:endParaRPr lang="en-US" sz="2400" dirty="0"/>
          </a:p>
        </p:txBody>
      </p:sp>
      <p:cxnSp>
        <p:nvCxnSpPr>
          <p:cNvPr id="78" name="Straight Connector 77">
            <a:extLst>
              <a:ext uri="{FF2B5EF4-FFF2-40B4-BE49-F238E27FC236}">
                <a16:creationId xmlns:a16="http://schemas.microsoft.com/office/drawing/2014/main" id="{2E9A4520-12D8-4EF6-8E9A-9A2D0D8008F5}"/>
              </a:ext>
              <a:ext uri="{C183D7F6-B498-43B3-948B-1728B52AA6E4}">
                <adec:decorative xmlns:adec="http://schemas.microsoft.com/office/drawing/2017/decorative" val="1"/>
              </a:ext>
            </a:extLst>
          </p:cNvPr>
          <p:cNvCxnSpPr>
            <a:cxnSpLocks/>
          </p:cNvCxnSpPr>
          <p:nvPr/>
        </p:nvCxnSpPr>
        <p:spPr>
          <a:xfrm>
            <a:off x="4749799" y="1688053"/>
            <a:ext cx="7027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small circles connected by lines forming a big circle">
            <a:extLst>
              <a:ext uri="{FF2B5EF4-FFF2-40B4-BE49-F238E27FC236}">
                <a16:creationId xmlns:a16="http://schemas.microsoft.com/office/drawing/2014/main" id="{43305E6B-A08F-46FF-8010-0584AF75448E}"/>
              </a:ext>
            </a:extLst>
          </p:cNvPr>
          <p:cNvPicPr>
            <a:picLocks noChangeAspect="1"/>
          </p:cNvPicPr>
          <p:nvPr/>
        </p:nvPicPr>
        <p:blipFill rotWithShape="1">
          <a:blip r:embed="rId5"/>
          <a:srcRect l="943" t="943" r="943" b="943"/>
          <a:stretch/>
        </p:blipFill>
        <p:spPr>
          <a:xfrm>
            <a:off x="3523011" y="1808765"/>
            <a:ext cx="1027242" cy="1027242"/>
          </a:xfrm>
          <a:prstGeom prst="ellipse">
            <a:avLst/>
          </a:prstGeom>
        </p:spPr>
      </p:pic>
      <p:sp>
        <p:nvSpPr>
          <p:cNvPr id="95" name="TextBox 94">
            <a:extLst>
              <a:ext uri="{FF2B5EF4-FFF2-40B4-BE49-F238E27FC236}">
                <a16:creationId xmlns:a16="http://schemas.microsoft.com/office/drawing/2014/main" id="{56419A45-B4AF-43D3-AE2D-F36DC65ECE96}"/>
              </a:ext>
            </a:extLst>
          </p:cNvPr>
          <p:cNvSpPr txBox="1"/>
          <p:nvPr/>
        </p:nvSpPr>
        <p:spPr>
          <a:xfrm>
            <a:off x="4749799" y="2127107"/>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hlinkClick r:id="rId6"/>
              </a:rPr>
              <a:t>Configure Network Routing and Endpoints </a:t>
            </a:r>
            <a:endParaRPr lang="en-US" sz="2400" dirty="0"/>
          </a:p>
        </p:txBody>
      </p:sp>
      <p:cxnSp>
        <p:nvCxnSpPr>
          <p:cNvPr id="102" name="Straight Connector 101">
            <a:extLst>
              <a:ext uri="{FF2B5EF4-FFF2-40B4-BE49-F238E27FC236}">
                <a16:creationId xmlns:a16="http://schemas.microsoft.com/office/drawing/2014/main" id="{3D20A160-6F2A-4FAC-AB97-FC14D09FEFDF}"/>
              </a:ext>
              <a:ext uri="{C183D7F6-B498-43B3-948B-1728B52AA6E4}">
                <adec:decorative xmlns:adec="http://schemas.microsoft.com/office/drawing/2017/decorative" val="1"/>
              </a:ext>
            </a:extLst>
          </p:cNvPr>
          <p:cNvCxnSpPr>
            <a:cxnSpLocks/>
          </p:cNvCxnSpPr>
          <p:nvPr/>
        </p:nvCxnSpPr>
        <p:spPr>
          <a:xfrm>
            <a:off x="4749799" y="2955195"/>
            <a:ext cx="7027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1" name="Picture 120" descr="Icon of a lab flask">
            <a:extLst>
              <a:ext uri="{FF2B5EF4-FFF2-40B4-BE49-F238E27FC236}">
                <a16:creationId xmlns:a16="http://schemas.microsoft.com/office/drawing/2014/main" id="{22666CA1-2E2D-4585-A262-5CCA3A062772}"/>
              </a:ext>
            </a:extLst>
          </p:cNvPr>
          <p:cNvPicPr>
            <a:picLocks noChangeAspect="1"/>
          </p:cNvPicPr>
          <p:nvPr/>
        </p:nvPicPr>
        <p:blipFill>
          <a:blip r:embed="rId7"/>
          <a:stretch>
            <a:fillRect/>
          </a:stretch>
        </p:blipFill>
        <p:spPr>
          <a:xfrm>
            <a:off x="3523011" y="3157672"/>
            <a:ext cx="1046988" cy="1046988"/>
          </a:xfrm>
          <a:prstGeom prst="rect">
            <a:avLst/>
          </a:prstGeom>
        </p:spPr>
      </p:pic>
      <p:sp>
        <p:nvSpPr>
          <p:cNvPr id="122" name="TextBox 121">
            <a:extLst>
              <a:ext uri="{FF2B5EF4-FFF2-40B4-BE49-F238E27FC236}">
                <a16:creationId xmlns:a16="http://schemas.microsoft.com/office/drawing/2014/main" id="{6DCE733B-5551-4893-AE74-D04D66FAB2AD}"/>
              </a:ext>
            </a:extLst>
          </p:cNvPr>
          <p:cNvSpPr txBox="1"/>
          <p:nvPr/>
        </p:nvSpPr>
        <p:spPr>
          <a:xfrm>
            <a:off x="4759672" y="3497262"/>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hlinkClick r:id="rId8"/>
              </a:rPr>
              <a:t>Lab 05 - Implement Intersite Connectivity</a:t>
            </a:r>
            <a:endParaRPr lang="en-US" sz="2400" dirty="0"/>
          </a:p>
        </p:txBody>
      </p:sp>
    </p:spTree>
    <p:extLst>
      <p:ext uri="{BB962C8B-B14F-4D97-AF65-F5344CB8AC3E}">
        <p14:creationId xmlns:p14="http://schemas.microsoft.com/office/powerpoint/2010/main" val="669600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C2051D4B-829B-4333-9437-A127241A7CD6}"/>
              </a:ext>
            </a:extLst>
          </p:cNvPr>
          <p:cNvSpPr>
            <a:spLocks noGrp="1"/>
          </p:cNvSpPr>
          <p:nvPr>
            <p:ph type="title"/>
          </p:nvPr>
        </p:nvSpPr>
        <p:spPr/>
        <p:txBody>
          <a:bodyPr/>
          <a:lstStyle/>
          <a:p>
            <a:pPr defTabSz="444500">
              <a:spcBef>
                <a:spcPct val="0"/>
              </a:spcBef>
              <a:spcAft>
                <a:spcPct val="35000"/>
              </a:spcAft>
            </a:pPr>
            <a:r>
              <a:rPr lang="en-US" sz="3600" dirty="0"/>
              <a:t>Lab 05 - Implement Intersite Connectivity</a:t>
            </a:r>
          </a:p>
        </p:txBody>
      </p:sp>
      <p:pic>
        <p:nvPicPr>
          <p:cNvPr id="4" name="Picture 3" descr="Icon of a lab flask">
            <a:extLst>
              <a:ext uri="{FF2B5EF4-FFF2-40B4-BE49-F238E27FC236}">
                <a16:creationId xmlns:a16="http://schemas.microsoft.com/office/drawing/2014/main" id="{99B44A96-1505-4F58-A9E0-0BDCD7789F94}"/>
              </a:ext>
            </a:extLst>
          </p:cNvPr>
          <p:cNvPicPr>
            <a:picLocks noChangeAspect="1"/>
          </p:cNvPicPr>
          <p:nvPr/>
        </p:nvPicPr>
        <p:blipFill>
          <a:blip r:embed="rId2"/>
          <a:stretch>
            <a:fillRect/>
          </a:stretch>
        </p:blipFill>
        <p:spPr>
          <a:xfrm>
            <a:off x="10555204" y="2953101"/>
            <a:ext cx="748336" cy="1088322"/>
          </a:xfrm>
          <a:prstGeom prst="rect">
            <a:avLst/>
          </a:prstGeom>
        </p:spPr>
      </p:pic>
    </p:spTree>
    <p:extLst>
      <p:ext uri="{BB962C8B-B14F-4D97-AF65-F5344CB8AC3E}">
        <p14:creationId xmlns:p14="http://schemas.microsoft.com/office/powerpoint/2010/main" val="18455875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9523D1-4BAE-3639-E710-8A43B9FD33AB}"/>
              </a:ext>
            </a:extLst>
          </p:cNvPr>
          <p:cNvSpPr>
            <a:spLocks noGrp="1"/>
          </p:cNvSpPr>
          <p:nvPr>
            <p:ph type="title"/>
          </p:nvPr>
        </p:nvSpPr>
        <p:spPr>
          <a:xfrm>
            <a:off x="452462" y="466988"/>
            <a:ext cx="11531551" cy="418538"/>
          </a:xfrm>
        </p:spPr>
        <p:txBody>
          <a:bodyPr/>
          <a:lstStyle/>
          <a:p>
            <a:r>
              <a:rPr lang="en-US" sz="2754" dirty="0">
                <a:cs typeface="Segoe UI"/>
              </a:rPr>
              <a:t>Module Review Activity </a:t>
            </a:r>
            <a:endParaRPr lang="en-US" dirty="0"/>
          </a:p>
        </p:txBody>
      </p:sp>
      <p:grpSp>
        <p:nvGrpSpPr>
          <p:cNvPr id="92" name="Group 91">
            <a:extLst>
              <a:ext uri="{FF2B5EF4-FFF2-40B4-BE49-F238E27FC236}">
                <a16:creationId xmlns:a16="http://schemas.microsoft.com/office/drawing/2014/main" id="{2CB5B87D-484D-9A7D-FFC4-931A53A2108A}"/>
              </a:ext>
              <a:ext uri="{C183D7F6-B498-43B3-948B-1728B52AA6E4}">
                <adec:decorative xmlns:adec="http://schemas.microsoft.com/office/drawing/2017/decorative" val="1"/>
              </a:ext>
            </a:extLst>
          </p:cNvPr>
          <p:cNvGrpSpPr/>
          <p:nvPr/>
        </p:nvGrpSpPr>
        <p:grpSpPr>
          <a:xfrm>
            <a:off x="8658051" y="4889463"/>
            <a:ext cx="1360747" cy="1133847"/>
            <a:chOff x="8856122" y="4961614"/>
            <a:chExt cx="1334186" cy="1111715"/>
          </a:xfrm>
        </p:grpSpPr>
        <p:pic>
          <p:nvPicPr>
            <p:cNvPr id="89" name="Graphic 88">
              <a:extLst>
                <a:ext uri="{FF2B5EF4-FFF2-40B4-BE49-F238E27FC236}">
                  <a16:creationId xmlns:a16="http://schemas.microsoft.com/office/drawing/2014/main" id="{2D5F3F30-4FB6-4F50-679A-64047CCA96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1806" y="4961614"/>
              <a:ext cx="533806" cy="534408"/>
            </a:xfrm>
            <a:prstGeom prst="rect">
              <a:avLst/>
            </a:prstGeom>
          </p:spPr>
        </p:pic>
        <p:sp>
          <p:nvSpPr>
            <p:cNvPr id="91" name="TextBox 90">
              <a:extLst>
                <a:ext uri="{FF2B5EF4-FFF2-40B4-BE49-F238E27FC236}">
                  <a16:creationId xmlns:a16="http://schemas.microsoft.com/office/drawing/2014/main" id="{EC2A4F0A-3668-DD2F-B1E9-6704470D77A4}"/>
                </a:ext>
              </a:extLst>
            </p:cNvPr>
            <p:cNvSpPr txBox="1"/>
            <p:nvPr/>
          </p:nvSpPr>
          <p:spPr>
            <a:xfrm>
              <a:off x="8856122" y="5528949"/>
              <a:ext cx="1334186"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VNet Peering</a:t>
              </a:r>
            </a:p>
          </p:txBody>
        </p:sp>
      </p:grpSp>
      <p:grpSp>
        <p:nvGrpSpPr>
          <p:cNvPr id="109" name="Group 108">
            <a:extLst>
              <a:ext uri="{FF2B5EF4-FFF2-40B4-BE49-F238E27FC236}">
                <a16:creationId xmlns:a16="http://schemas.microsoft.com/office/drawing/2014/main" id="{D1708596-E080-38DB-A68B-0524F4A58F66}"/>
              </a:ext>
              <a:ext uri="{C183D7F6-B498-43B3-948B-1728B52AA6E4}">
                <adec:decorative xmlns:adec="http://schemas.microsoft.com/office/drawing/2017/decorative" val="1"/>
              </a:ext>
            </a:extLst>
          </p:cNvPr>
          <p:cNvGrpSpPr/>
          <p:nvPr/>
        </p:nvGrpSpPr>
        <p:grpSpPr>
          <a:xfrm>
            <a:off x="6392564" y="4915294"/>
            <a:ext cx="1084975" cy="1082174"/>
            <a:chOff x="4344112" y="4836929"/>
            <a:chExt cx="1063798" cy="1061051"/>
          </a:xfrm>
        </p:grpSpPr>
        <p:pic>
          <p:nvPicPr>
            <p:cNvPr id="93" name="Graphic 92">
              <a:extLst>
                <a:ext uri="{FF2B5EF4-FFF2-40B4-BE49-F238E27FC236}">
                  <a16:creationId xmlns:a16="http://schemas.microsoft.com/office/drawing/2014/main" id="{F9C1F221-68E5-BEA0-BEE6-481147489A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4722" y="4836929"/>
              <a:ext cx="423678" cy="424156"/>
            </a:xfrm>
            <a:prstGeom prst="rect">
              <a:avLst/>
            </a:prstGeom>
          </p:spPr>
        </p:pic>
        <p:sp>
          <p:nvSpPr>
            <p:cNvPr id="94" name="TextBox 93">
              <a:extLst>
                <a:ext uri="{FF2B5EF4-FFF2-40B4-BE49-F238E27FC236}">
                  <a16:creationId xmlns:a16="http://schemas.microsoft.com/office/drawing/2014/main" id="{E002D297-714F-3348-6920-5CD04CEE28D1}"/>
                </a:ext>
              </a:extLst>
            </p:cNvPr>
            <p:cNvSpPr txBox="1"/>
            <p:nvPr/>
          </p:nvSpPr>
          <p:spPr>
            <a:xfrm>
              <a:off x="4344112" y="5353600"/>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Private</a:t>
              </a:r>
            </a:p>
            <a:p>
              <a:pPr algn="ctr" defTabSz="951028" fontAlgn="base">
                <a:lnSpc>
                  <a:spcPct val="90000"/>
                </a:lnSpc>
                <a:spcBef>
                  <a:spcPct val="0"/>
                </a:spcBef>
                <a:spcAft>
                  <a:spcPct val="0"/>
                </a:spcAft>
              </a:pPr>
              <a:r>
                <a:rPr lang="en-US" sz="1632" dirty="0">
                  <a:ea typeface="Segoe UI" pitchFamily="34" charset="0"/>
                  <a:cs typeface="Segoe UI" pitchFamily="34" charset="0"/>
                </a:rPr>
                <a:t>endpoint</a:t>
              </a:r>
            </a:p>
          </p:txBody>
        </p:sp>
      </p:grpSp>
      <p:grpSp>
        <p:nvGrpSpPr>
          <p:cNvPr id="97" name="Group 96">
            <a:extLst>
              <a:ext uri="{FF2B5EF4-FFF2-40B4-BE49-F238E27FC236}">
                <a16:creationId xmlns:a16="http://schemas.microsoft.com/office/drawing/2014/main" id="{41436F3E-307D-429B-C9C5-32C22814B59B}"/>
              </a:ext>
              <a:ext uri="{C183D7F6-B498-43B3-948B-1728B52AA6E4}">
                <adec:decorative xmlns:adec="http://schemas.microsoft.com/office/drawing/2017/decorative" val="1"/>
              </a:ext>
            </a:extLst>
          </p:cNvPr>
          <p:cNvGrpSpPr/>
          <p:nvPr/>
        </p:nvGrpSpPr>
        <p:grpSpPr>
          <a:xfrm>
            <a:off x="7525305" y="4923916"/>
            <a:ext cx="1084975" cy="1064940"/>
            <a:chOff x="3499574" y="6025494"/>
            <a:chExt cx="1063798" cy="1044153"/>
          </a:xfrm>
        </p:grpSpPr>
        <p:pic>
          <p:nvPicPr>
            <p:cNvPr id="95" name="Graphic 94">
              <a:extLst>
                <a:ext uri="{FF2B5EF4-FFF2-40B4-BE49-F238E27FC236}">
                  <a16:creationId xmlns:a16="http://schemas.microsoft.com/office/drawing/2014/main" id="{D57BAA0F-F334-BBE3-F5F9-1FBF511747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2864" y="6025494"/>
              <a:ext cx="423678" cy="424156"/>
            </a:xfrm>
            <a:prstGeom prst="rect">
              <a:avLst/>
            </a:prstGeom>
          </p:spPr>
        </p:pic>
        <p:sp>
          <p:nvSpPr>
            <p:cNvPr id="96" name="TextBox 95">
              <a:extLst>
                <a:ext uri="{FF2B5EF4-FFF2-40B4-BE49-F238E27FC236}">
                  <a16:creationId xmlns:a16="http://schemas.microsoft.com/office/drawing/2014/main" id="{67DE7D16-4E00-4257-400A-2D202501FDCB}"/>
                </a:ext>
              </a:extLst>
            </p:cNvPr>
            <p:cNvSpPr txBox="1"/>
            <p:nvPr/>
          </p:nvSpPr>
          <p:spPr>
            <a:xfrm>
              <a:off x="3499574" y="6525267"/>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Service</a:t>
              </a:r>
            </a:p>
            <a:p>
              <a:pPr algn="ctr" defTabSz="951028" fontAlgn="base">
                <a:lnSpc>
                  <a:spcPct val="90000"/>
                </a:lnSpc>
                <a:spcBef>
                  <a:spcPct val="0"/>
                </a:spcBef>
                <a:spcAft>
                  <a:spcPct val="0"/>
                </a:spcAft>
              </a:pPr>
              <a:r>
                <a:rPr lang="en-US" sz="1632" dirty="0">
                  <a:ea typeface="Segoe UI" pitchFamily="34" charset="0"/>
                  <a:cs typeface="Segoe UI" pitchFamily="34" charset="0"/>
                </a:rPr>
                <a:t>endpoint</a:t>
              </a:r>
            </a:p>
          </p:txBody>
        </p:sp>
      </p:grpSp>
      <p:grpSp>
        <p:nvGrpSpPr>
          <p:cNvPr id="127" name="Group 126">
            <a:extLst>
              <a:ext uri="{FF2B5EF4-FFF2-40B4-BE49-F238E27FC236}">
                <a16:creationId xmlns:a16="http://schemas.microsoft.com/office/drawing/2014/main" id="{E0DECA54-8BEC-4A86-E22D-22AC7DBDBC68}"/>
              </a:ext>
              <a:ext uri="{C183D7F6-B498-43B3-948B-1728B52AA6E4}">
                <adec:decorative xmlns:adec="http://schemas.microsoft.com/office/drawing/2017/decorative" val="1"/>
              </a:ext>
            </a:extLst>
          </p:cNvPr>
          <p:cNvGrpSpPr/>
          <p:nvPr/>
        </p:nvGrpSpPr>
        <p:grpSpPr>
          <a:xfrm>
            <a:off x="4226324" y="4900665"/>
            <a:ext cx="1035359" cy="1111423"/>
            <a:chOff x="5922751" y="4899084"/>
            <a:chExt cx="1015149" cy="1089730"/>
          </a:xfrm>
        </p:grpSpPr>
        <p:pic>
          <p:nvPicPr>
            <p:cNvPr id="99" name="Graphic 98">
              <a:extLst>
                <a:ext uri="{FF2B5EF4-FFF2-40B4-BE49-F238E27FC236}">
                  <a16:creationId xmlns:a16="http://schemas.microsoft.com/office/drawing/2014/main" id="{75A4BE39-AE8A-3D50-3666-932BAD7752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70608" y="4899084"/>
              <a:ext cx="519436" cy="520023"/>
            </a:xfrm>
            <a:prstGeom prst="rect">
              <a:avLst/>
            </a:prstGeom>
          </p:spPr>
        </p:pic>
        <p:sp>
          <p:nvSpPr>
            <p:cNvPr id="101" name="TextBox 100">
              <a:extLst>
                <a:ext uri="{FF2B5EF4-FFF2-40B4-BE49-F238E27FC236}">
                  <a16:creationId xmlns:a16="http://schemas.microsoft.com/office/drawing/2014/main" id="{381FF416-F0B3-5905-6016-853382739974}"/>
                </a:ext>
              </a:extLst>
            </p:cNvPr>
            <p:cNvSpPr txBox="1"/>
            <p:nvPr/>
          </p:nvSpPr>
          <p:spPr>
            <a:xfrm>
              <a:off x="5922751" y="5444434"/>
              <a:ext cx="1015149"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Load</a:t>
              </a:r>
            </a:p>
            <a:p>
              <a:pPr algn="ctr" defTabSz="951028" fontAlgn="base">
                <a:lnSpc>
                  <a:spcPct val="90000"/>
                </a:lnSpc>
                <a:spcBef>
                  <a:spcPct val="0"/>
                </a:spcBef>
                <a:spcAft>
                  <a:spcPct val="0"/>
                </a:spcAft>
              </a:pPr>
              <a:r>
                <a:rPr lang="en-US" sz="1632" dirty="0">
                  <a:ea typeface="Segoe UI" pitchFamily="34" charset="0"/>
                  <a:cs typeface="Segoe UI" pitchFamily="34" charset="0"/>
                </a:rPr>
                <a:t>balancer</a:t>
              </a:r>
            </a:p>
          </p:txBody>
        </p:sp>
      </p:grpSp>
      <p:grpSp>
        <p:nvGrpSpPr>
          <p:cNvPr id="128" name="Group 127">
            <a:extLst>
              <a:ext uri="{FF2B5EF4-FFF2-40B4-BE49-F238E27FC236}">
                <a16:creationId xmlns:a16="http://schemas.microsoft.com/office/drawing/2014/main" id="{848878D4-382C-1E34-EFE0-5959DDBEFF17}"/>
              </a:ext>
              <a:ext uri="{C183D7F6-B498-43B3-948B-1728B52AA6E4}">
                <adec:decorative xmlns:adec="http://schemas.microsoft.com/office/drawing/2017/decorative" val="1"/>
              </a:ext>
            </a:extLst>
          </p:cNvPr>
          <p:cNvGrpSpPr/>
          <p:nvPr/>
        </p:nvGrpSpPr>
        <p:grpSpPr>
          <a:xfrm>
            <a:off x="5309434" y="5033431"/>
            <a:ext cx="1035357" cy="841388"/>
            <a:chOff x="7060011" y="4952619"/>
            <a:chExt cx="1015149" cy="824965"/>
          </a:xfrm>
        </p:grpSpPr>
        <p:pic>
          <p:nvPicPr>
            <p:cNvPr id="107" name="Graphic 106">
              <a:extLst>
                <a:ext uri="{FF2B5EF4-FFF2-40B4-BE49-F238E27FC236}">
                  <a16:creationId xmlns:a16="http://schemas.microsoft.com/office/drawing/2014/main" id="{FF357376-86FA-61F1-C0CC-F495701E62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36410" y="4952619"/>
              <a:ext cx="462352" cy="462352"/>
            </a:xfrm>
            <a:prstGeom prst="rect">
              <a:avLst/>
            </a:prstGeom>
          </p:spPr>
        </p:pic>
        <p:sp>
          <p:nvSpPr>
            <p:cNvPr id="108" name="TextBox 107">
              <a:extLst>
                <a:ext uri="{FF2B5EF4-FFF2-40B4-BE49-F238E27FC236}">
                  <a16:creationId xmlns:a16="http://schemas.microsoft.com/office/drawing/2014/main" id="{3E32CCCA-D79D-5568-CF9E-3FC4CF2A51C5}"/>
                </a:ext>
              </a:extLst>
            </p:cNvPr>
            <p:cNvSpPr txBox="1"/>
            <p:nvPr/>
          </p:nvSpPr>
          <p:spPr>
            <a:xfrm>
              <a:off x="7060011" y="5459227"/>
              <a:ext cx="1015149" cy="318357"/>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NAT</a:t>
              </a:r>
            </a:p>
          </p:txBody>
        </p:sp>
      </p:grpSp>
      <p:grpSp>
        <p:nvGrpSpPr>
          <p:cNvPr id="123" name="Group 122">
            <a:extLst>
              <a:ext uri="{FF2B5EF4-FFF2-40B4-BE49-F238E27FC236}">
                <a16:creationId xmlns:a16="http://schemas.microsoft.com/office/drawing/2014/main" id="{C5A5F219-6E2C-FED1-432E-CA84E1FF7DB3}"/>
              </a:ext>
              <a:ext uri="{C183D7F6-B498-43B3-948B-1728B52AA6E4}">
                <adec:decorative xmlns:adec="http://schemas.microsoft.com/office/drawing/2017/decorative" val="1"/>
              </a:ext>
            </a:extLst>
          </p:cNvPr>
          <p:cNvGrpSpPr/>
          <p:nvPr/>
        </p:nvGrpSpPr>
        <p:grpSpPr>
          <a:xfrm>
            <a:off x="1533366" y="4890626"/>
            <a:ext cx="1298710" cy="1131510"/>
            <a:chOff x="1732673" y="4811880"/>
            <a:chExt cx="1273361" cy="1109424"/>
          </a:xfrm>
        </p:grpSpPr>
        <p:pic>
          <p:nvPicPr>
            <p:cNvPr id="121" name="Graphic 120">
              <a:extLst>
                <a:ext uri="{FF2B5EF4-FFF2-40B4-BE49-F238E27FC236}">
                  <a16:creationId xmlns:a16="http://schemas.microsoft.com/office/drawing/2014/main" id="{08A1EF36-A94B-D7DE-094A-24C68A922DD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01589" y="4811880"/>
              <a:ext cx="535531" cy="535531"/>
            </a:xfrm>
            <a:prstGeom prst="rect">
              <a:avLst/>
            </a:prstGeom>
          </p:spPr>
        </p:pic>
        <p:sp>
          <p:nvSpPr>
            <p:cNvPr id="122" name="TextBox 121">
              <a:extLst>
                <a:ext uri="{FF2B5EF4-FFF2-40B4-BE49-F238E27FC236}">
                  <a16:creationId xmlns:a16="http://schemas.microsoft.com/office/drawing/2014/main" id="{461B2846-DDAC-8FBC-7F59-DD522D636B6F}"/>
                </a:ext>
              </a:extLst>
            </p:cNvPr>
            <p:cNvSpPr txBox="1"/>
            <p:nvPr/>
          </p:nvSpPr>
          <p:spPr>
            <a:xfrm>
              <a:off x="1732673" y="5376924"/>
              <a:ext cx="1273361"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Application</a:t>
              </a:r>
            </a:p>
            <a:p>
              <a:pPr algn="ctr" defTabSz="951028" fontAlgn="base">
                <a:lnSpc>
                  <a:spcPct val="90000"/>
                </a:lnSpc>
                <a:spcBef>
                  <a:spcPct val="0"/>
                </a:spcBef>
                <a:spcAft>
                  <a:spcPct val="0"/>
                </a:spcAft>
              </a:pPr>
              <a:r>
                <a:rPr lang="en-US" sz="1632" dirty="0">
                  <a:ea typeface="Segoe UI" pitchFamily="34" charset="0"/>
                  <a:cs typeface="Segoe UI" pitchFamily="34" charset="0"/>
                </a:rPr>
                <a:t>gateway</a:t>
              </a:r>
            </a:p>
          </p:txBody>
        </p:sp>
      </p:grpSp>
      <p:grpSp>
        <p:nvGrpSpPr>
          <p:cNvPr id="131" name="Group 130">
            <a:extLst>
              <a:ext uri="{FF2B5EF4-FFF2-40B4-BE49-F238E27FC236}">
                <a16:creationId xmlns:a16="http://schemas.microsoft.com/office/drawing/2014/main" id="{24A5DCF9-9489-9757-C3B9-0FABB241E219}"/>
              </a:ext>
              <a:ext uri="{C183D7F6-B498-43B3-948B-1728B52AA6E4}">
                <adec:decorative xmlns:adec="http://schemas.microsoft.com/office/drawing/2017/decorative" val="1"/>
              </a:ext>
            </a:extLst>
          </p:cNvPr>
          <p:cNvGrpSpPr/>
          <p:nvPr/>
        </p:nvGrpSpPr>
        <p:grpSpPr>
          <a:xfrm>
            <a:off x="10066557" y="4917665"/>
            <a:ext cx="1084975" cy="1077443"/>
            <a:chOff x="9319081" y="4884115"/>
            <a:chExt cx="1063798" cy="1056412"/>
          </a:xfrm>
        </p:grpSpPr>
        <p:pic>
          <p:nvPicPr>
            <p:cNvPr id="129" name="Graphic 128">
              <a:extLst>
                <a:ext uri="{FF2B5EF4-FFF2-40B4-BE49-F238E27FC236}">
                  <a16:creationId xmlns:a16="http://schemas.microsoft.com/office/drawing/2014/main" id="{7DD968C2-6EE7-CEE9-75AE-D1F36998C41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49590" y="4884115"/>
              <a:ext cx="435924" cy="436416"/>
            </a:xfrm>
            <a:prstGeom prst="rect">
              <a:avLst/>
            </a:prstGeom>
          </p:spPr>
        </p:pic>
        <p:sp>
          <p:nvSpPr>
            <p:cNvPr id="130" name="TextBox 129">
              <a:extLst>
                <a:ext uri="{FF2B5EF4-FFF2-40B4-BE49-F238E27FC236}">
                  <a16:creationId xmlns:a16="http://schemas.microsoft.com/office/drawing/2014/main" id="{AFD8FF47-BADD-08A7-A499-BF05A8ECDDB0}"/>
                </a:ext>
              </a:extLst>
            </p:cNvPr>
            <p:cNvSpPr txBox="1"/>
            <p:nvPr/>
          </p:nvSpPr>
          <p:spPr>
            <a:xfrm>
              <a:off x="9319081" y="5396147"/>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VPN</a:t>
              </a:r>
            </a:p>
            <a:p>
              <a:pPr algn="ctr" defTabSz="951028" fontAlgn="base">
                <a:lnSpc>
                  <a:spcPct val="90000"/>
                </a:lnSpc>
                <a:spcBef>
                  <a:spcPct val="0"/>
                </a:spcBef>
                <a:spcAft>
                  <a:spcPct val="0"/>
                </a:spcAft>
              </a:pPr>
              <a:r>
                <a:rPr lang="en-US" sz="1632" dirty="0">
                  <a:ea typeface="Segoe UI" pitchFamily="34" charset="0"/>
                  <a:cs typeface="Segoe UI" pitchFamily="34" charset="0"/>
                </a:rPr>
                <a:t>Gateway</a:t>
              </a:r>
            </a:p>
          </p:txBody>
        </p:sp>
      </p:grpSp>
      <p:grpSp>
        <p:nvGrpSpPr>
          <p:cNvPr id="134" name="Group 133">
            <a:extLst>
              <a:ext uri="{FF2B5EF4-FFF2-40B4-BE49-F238E27FC236}">
                <a16:creationId xmlns:a16="http://schemas.microsoft.com/office/drawing/2014/main" id="{A49B86F1-97E2-F8CD-1910-BB030C11E319}"/>
              </a:ext>
              <a:ext uri="{C183D7F6-B498-43B3-948B-1728B52AA6E4}">
                <adec:decorative xmlns:adec="http://schemas.microsoft.com/office/drawing/2017/decorative" val="1"/>
              </a:ext>
            </a:extLst>
          </p:cNvPr>
          <p:cNvGrpSpPr/>
          <p:nvPr/>
        </p:nvGrpSpPr>
        <p:grpSpPr>
          <a:xfrm>
            <a:off x="2879842" y="4900444"/>
            <a:ext cx="1298710" cy="1111873"/>
            <a:chOff x="565346" y="4790233"/>
            <a:chExt cx="1273361" cy="1090171"/>
          </a:xfrm>
        </p:grpSpPr>
        <p:pic>
          <p:nvPicPr>
            <p:cNvPr id="132" name="Graphic 131">
              <a:extLst>
                <a:ext uri="{FF2B5EF4-FFF2-40B4-BE49-F238E27FC236}">
                  <a16:creationId xmlns:a16="http://schemas.microsoft.com/office/drawing/2014/main" id="{EF5186D1-CEF0-848D-AA6C-D29BD145E77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8213" y="4790233"/>
              <a:ext cx="481694" cy="482238"/>
            </a:xfrm>
            <a:prstGeom prst="rect">
              <a:avLst/>
            </a:prstGeom>
          </p:spPr>
        </p:pic>
        <p:sp>
          <p:nvSpPr>
            <p:cNvPr id="133" name="TextBox 132">
              <a:extLst>
                <a:ext uri="{FF2B5EF4-FFF2-40B4-BE49-F238E27FC236}">
                  <a16:creationId xmlns:a16="http://schemas.microsoft.com/office/drawing/2014/main" id="{8845AB37-5BE8-2867-6058-BA5EEC7C85FF}"/>
                </a:ext>
              </a:extLst>
            </p:cNvPr>
            <p:cNvSpPr txBox="1"/>
            <p:nvPr/>
          </p:nvSpPr>
          <p:spPr>
            <a:xfrm>
              <a:off x="565346" y="5336024"/>
              <a:ext cx="1273361"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Azure</a:t>
              </a:r>
            </a:p>
            <a:p>
              <a:pPr algn="ctr" defTabSz="951028" fontAlgn="base">
                <a:lnSpc>
                  <a:spcPct val="90000"/>
                </a:lnSpc>
                <a:spcBef>
                  <a:spcPct val="0"/>
                </a:spcBef>
                <a:spcAft>
                  <a:spcPct val="0"/>
                </a:spcAft>
              </a:pPr>
              <a:r>
                <a:rPr lang="en-US" sz="1632" dirty="0">
                  <a:ea typeface="Segoe UI" pitchFamily="34" charset="0"/>
                  <a:cs typeface="Segoe UI" pitchFamily="34" charset="0"/>
                </a:rPr>
                <a:t>firewall</a:t>
              </a:r>
            </a:p>
          </p:txBody>
        </p:sp>
      </p:grpSp>
      <p:grpSp>
        <p:nvGrpSpPr>
          <p:cNvPr id="11" name="Group 10" descr="Network diagram for student activity">
            <a:extLst>
              <a:ext uri="{FF2B5EF4-FFF2-40B4-BE49-F238E27FC236}">
                <a16:creationId xmlns:a16="http://schemas.microsoft.com/office/drawing/2014/main" id="{675C62B8-8E8E-1393-6F9A-0A7D38FCE0B1}"/>
              </a:ext>
            </a:extLst>
          </p:cNvPr>
          <p:cNvGrpSpPr/>
          <p:nvPr/>
        </p:nvGrpSpPr>
        <p:grpSpPr>
          <a:xfrm>
            <a:off x="463282" y="1294385"/>
            <a:ext cx="11858564" cy="3142923"/>
            <a:chOff x="383901" y="1240999"/>
            <a:chExt cx="11858564" cy="3142923"/>
          </a:xfrm>
        </p:grpSpPr>
        <p:sp>
          <p:nvSpPr>
            <p:cNvPr id="44" name="Rectangle 43">
              <a:extLst>
                <a:ext uri="{FF2B5EF4-FFF2-40B4-BE49-F238E27FC236}">
                  <a16:creationId xmlns:a16="http://schemas.microsoft.com/office/drawing/2014/main" id="{33A6A23D-54FB-E85E-7735-D0CE21A13AE5}"/>
                </a:ext>
              </a:extLst>
            </p:cNvPr>
            <p:cNvSpPr/>
            <p:nvPr/>
          </p:nvSpPr>
          <p:spPr bwMode="auto">
            <a:xfrm>
              <a:off x="7931069" y="2017662"/>
              <a:ext cx="3158697" cy="196025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id="{BBE102F1-DC56-F018-2021-9238DB70E09C}"/>
                </a:ext>
              </a:extLst>
            </p:cNvPr>
            <p:cNvSpPr/>
            <p:nvPr/>
          </p:nvSpPr>
          <p:spPr bwMode="auto">
            <a:xfrm>
              <a:off x="8109935" y="2205539"/>
              <a:ext cx="1034780" cy="7386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941B3C18-BD23-D5E8-4719-6D934C81D70C}"/>
                </a:ext>
              </a:extLst>
            </p:cNvPr>
            <p:cNvSpPr/>
            <p:nvPr/>
          </p:nvSpPr>
          <p:spPr bwMode="auto">
            <a:xfrm>
              <a:off x="2951944" y="2042457"/>
              <a:ext cx="3158697" cy="1935464"/>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770CEC35-0480-D835-16CE-0956772D411E}"/>
                </a:ext>
              </a:extLst>
            </p:cNvPr>
            <p:cNvSpPr/>
            <p:nvPr/>
          </p:nvSpPr>
          <p:spPr bwMode="auto">
            <a:xfrm>
              <a:off x="3144866" y="2260011"/>
              <a:ext cx="1399546" cy="7153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pPr>
              <a:r>
                <a:rPr lang="en-US" sz="1836" dirty="0">
                  <a:solidFill>
                    <a:schemeClr val="tx1"/>
                  </a:solidFill>
                  <a:highlight>
                    <a:srgbClr val="00FF00"/>
                  </a:highlight>
                  <a:latin typeface="Segoe UI"/>
                  <a:ea typeface="Segoe UI" pitchFamily="34" charset="0"/>
                  <a:cs typeface="Segoe UI" pitchFamily="34" charset="0"/>
                </a:rPr>
                <a:t>Name</a:t>
              </a:r>
              <a:r>
                <a:rPr lang="en-US" sz="1836" dirty="0">
                  <a:solidFill>
                    <a:schemeClr val="tx1"/>
                  </a:solidFill>
                  <a:latin typeface="Segoe UI"/>
                  <a:ea typeface="Segoe UI" pitchFamily="34" charset="0"/>
                  <a:cs typeface="Segoe UI" pitchFamily="34" charset="0"/>
                </a:rPr>
                <a:t>?</a:t>
              </a:r>
            </a:p>
          </p:txBody>
        </p:sp>
        <p:sp>
          <p:nvSpPr>
            <p:cNvPr id="12" name="Rectangle 11">
              <a:extLst>
                <a:ext uri="{FF2B5EF4-FFF2-40B4-BE49-F238E27FC236}">
                  <a16:creationId xmlns:a16="http://schemas.microsoft.com/office/drawing/2014/main" id="{1B261D56-EEA5-ED42-7F8E-27D32D792C37}"/>
                </a:ext>
              </a:extLst>
            </p:cNvPr>
            <p:cNvSpPr/>
            <p:nvPr/>
          </p:nvSpPr>
          <p:spPr bwMode="auto">
            <a:xfrm>
              <a:off x="383901" y="3537409"/>
              <a:ext cx="1785274" cy="84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632" dirty="0">
                  <a:solidFill>
                    <a:srgbClr val="000000"/>
                  </a:solidFill>
                  <a:latin typeface="Segoe UI"/>
                  <a:ea typeface="Segoe UI" pitchFamily="34" charset="0"/>
                  <a:cs typeface="Segoe UI" pitchFamily="34" charset="0"/>
                </a:rPr>
                <a:t>On-premises network</a:t>
              </a:r>
            </a:p>
          </p:txBody>
        </p:sp>
        <p:pic>
          <p:nvPicPr>
            <p:cNvPr id="15" name="Picture 14">
              <a:extLst>
                <a:ext uri="{FF2B5EF4-FFF2-40B4-BE49-F238E27FC236}">
                  <a16:creationId xmlns:a16="http://schemas.microsoft.com/office/drawing/2014/main" id="{65DD5F61-B0EF-3FA3-F5C1-34C4B9269B39}"/>
                </a:ext>
              </a:extLst>
            </p:cNvPr>
            <p:cNvPicPr>
              <a:picLocks noChangeAspect="1"/>
            </p:cNvPicPr>
            <p:nvPr/>
          </p:nvPicPr>
          <p:blipFill>
            <a:blip r:embed="rId19"/>
            <a:stretch>
              <a:fillRect/>
            </a:stretch>
          </p:blipFill>
          <p:spPr>
            <a:xfrm>
              <a:off x="864271" y="2300126"/>
              <a:ext cx="788964" cy="539102"/>
            </a:xfrm>
            <a:prstGeom prst="rect">
              <a:avLst/>
            </a:prstGeom>
          </p:spPr>
        </p:pic>
        <p:pic>
          <p:nvPicPr>
            <p:cNvPr id="18" name="Graphic 17" descr="City outline">
              <a:extLst>
                <a:ext uri="{FF2B5EF4-FFF2-40B4-BE49-F238E27FC236}">
                  <a16:creationId xmlns:a16="http://schemas.microsoft.com/office/drawing/2014/main" id="{39519432-6232-82F0-426A-5E115D70F85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77604" y="2986235"/>
              <a:ext cx="875629" cy="875704"/>
            </a:xfrm>
            <a:prstGeom prst="rect">
              <a:avLst/>
            </a:prstGeom>
          </p:spPr>
        </p:pic>
        <p:sp>
          <p:nvSpPr>
            <p:cNvPr id="19" name="Rectangle 18">
              <a:extLst>
                <a:ext uri="{FF2B5EF4-FFF2-40B4-BE49-F238E27FC236}">
                  <a16:creationId xmlns:a16="http://schemas.microsoft.com/office/drawing/2014/main" id="{B9B190A6-4C55-4640-3CA3-48DD9A056DD7}"/>
                </a:ext>
              </a:extLst>
            </p:cNvPr>
            <p:cNvSpPr/>
            <p:nvPr/>
          </p:nvSpPr>
          <p:spPr bwMode="auto">
            <a:xfrm>
              <a:off x="470114" y="1589017"/>
              <a:ext cx="1781062" cy="84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632" dirty="0">
                  <a:solidFill>
                    <a:srgbClr val="000000"/>
                  </a:solidFill>
                  <a:latin typeface="Segoe UI"/>
                  <a:ea typeface="Segoe UI" pitchFamily="34" charset="0"/>
                  <a:cs typeface="Segoe UI" pitchFamily="34" charset="0"/>
                </a:rPr>
                <a:t>On-premises machine</a:t>
              </a:r>
            </a:p>
          </p:txBody>
        </p:sp>
        <p:pic>
          <p:nvPicPr>
            <p:cNvPr id="21" name="Graphic 20">
              <a:extLst>
                <a:ext uri="{FF2B5EF4-FFF2-40B4-BE49-F238E27FC236}">
                  <a16:creationId xmlns:a16="http://schemas.microsoft.com/office/drawing/2014/main" id="{93F68414-BC35-6536-CA11-830F46B9C62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H="1">
              <a:off x="8294301" y="2367971"/>
              <a:ext cx="355129" cy="355670"/>
            </a:xfrm>
            <a:prstGeom prst="rect">
              <a:avLst/>
            </a:prstGeom>
          </p:spPr>
        </p:pic>
        <p:pic>
          <p:nvPicPr>
            <p:cNvPr id="27" name="Graphic 26">
              <a:extLst>
                <a:ext uri="{FF2B5EF4-FFF2-40B4-BE49-F238E27FC236}">
                  <a16:creationId xmlns:a16="http://schemas.microsoft.com/office/drawing/2014/main" id="{E52686DF-24D4-CBFE-F485-F74684FA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74725" y="2094743"/>
              <a:ext cx="432112" cy="432600"/>
            </a:xfrm>
            <a:prstGeom prst="rect">
              <a:avLst/>
            </a:prstGeom>
          </p:spPr>
        </p:pic>
        <p:pic>
          <p:nvPicPr>
            <p:cNvPr id="29" name="Graphic 28">
              <a:extLst>
                <a:ext uri="{FF2B5EF4-FFF2-40B4-BE49-F238E27FC236}">
                  <a16:creationId xmlns:a16="http://schemas.microsoft.com/office/drawing/2014/main" id="{370ED875-8CF5-EBCF-4C3F-EDF2D9A1CEC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61545" y="2377224"/>
              <a:ext cx="444602" cy="445104"/>
            </a:xfrm>
            <a:prstGeom prst="rect">
              <a:avLst/>
            </a:prstGeom>
          </p:spPr>
        </p:pic>
        <p:pic>
          <p:nvPicPr>
            <p:cNvPr id="33" name="Graphic 32">
              <a:extLst>
                <a:ext uri="{FF2B5EF4-FFF2-40B4-BE49-F238E27FC236}">
                  <a16:creationId xmlns:a16="http://schemas.microsoft.com/office/drawing/2014/main" id="{DA8DE890-53AF-FC48-E6ED-EEC3789DF41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516449" y="1812743"/>
              <a:ext cx="409375" cy="409837"/>
            </a:xfrm>
            <a:prstGeom prst="rect">
              <a:avLst/>
            </a:prstGeom>
          </p:spPr>
        </p:pic>
        <p:pic>
          <p:nvPicPr>
            <p:cNvPr id="35" name="Graphic 34">
              <a:extLst>
                <a:ext uri="{FF2B5EF4-FFF2-40B4-BE49-F238E27FC236}">
                  <a16:creationId xmlns:a16="http://schemas.microsoft.com/office/drawing/2014/main" id="{2E14BDAA-F441-0347-19A0-6B5392DDC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67235" y="3390046"/>
              <a:ext cx="432112" cy="432600"/>
            </a:xfrm>
            <a:prstGeom prst="rect">
              <a:avLst/>
            </a:prstGeom>
          </p:spPr>
        </p:pic>
        <p:grpSp>
          <p:nvGrpSpPr>
            <p:cNvPr id="16" name="Group 15">
              <a:extLst>
                <a:ext uri="{FF2B5EF4-FFF2-40B4-BE49-F238E27FC236}">
                  <a16:creationId xmlns:a16="http://schemas.microsoft.com/office/drawing/2014/main" id="{1E0F6929-A139-DAB5-B738-937E7B25C51C}"/>
                </a:ext>
              </a:extLst>
            </p:cNvPr>
            <p:cNvGrpSpPr/>
            <p:nvPr/>
          </p:nvGrpSpPr>
          <p:grpSpPr>
            <a:xfrm>
              <a:off x="4704950" y="2225563"/>
              <a:ext cx="1220872" cy="1570567"/>
              <a:chOff x="4287843" y="2365805"/>
              <a:chExt cx="1251172" cy="1607729"/>
            </a:xfrm>
          </p:grpSpPr>
          <p:sp>
            <p:nvSpPr>
              <p:cNvPr id="39" name="Rectangle 38">
                <a:extLst>
                  <a:ext uri="{FF2B5EF4-FFF2-40B4-BE49-F238E27FC236}">
                    <a16:creationId xmlns:a16="http://schemas.microsoft.com/office/drawing/2014/main" id="{A31D2158-191E-2043-9B21-236D9BD888F0}"/>
                  </a:ext>
                </a:extLst>
              </p:cNvPr>
              <p:cNvSpPr/>
              <p:nvPr/>
            </p:nvSpPr>
            <p:spPr bwMode="auto">
              <a:xfrm>
                <a:off x="4287843" y="2365805"/>
                <a:ext cx="1251172" cy="1607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1" name="Graphic 40">
                <a:extLst>
                  <a:ext uri="{FF2B5EF4-FFF2-40B4-BE49-F238E27FC236}">
                    <a16:creationId xmlns:a16="http://schemas.microsoft.com/office/drawing/2014/main" id="{E9CA0F6C-66DF-5C41-99FB-1B4011F7901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94515" y="2536573"/>
                <a:ext cx="611202" cy="611202"/>
              </a:xfrm>
              <a:prstGeom prst="rect">
                <a:avLst/>
              </a:prstGeom>
            </p:spPr>
          </p:pic>
          <p:pic>
            <p:nvPicPr>
              <p:cNvPr id="43" name="Graphic 42">
                <a:extLst>
                  <a:ext uri="{FF2B5EF4-FFF2-40B4-BE49-F238E27FC236}">
                    <a16:creationId xmlns:a16="http://schemas.microsoft.com/office/drawing/2014/main" id="{A384611F-FCF6-DF8A-C453-B75D9CC3184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98497" y="3258135"/>
                <a:ext cx="611202" cy="611202"/>
              </a:xfrm>
              <a:prstGeom prst="rect">
                <a:avLst/>
              </a:prstGeom>
            </p:spPr>
          </p:pic>
        </p:grpSp>
        <p:pic>
          <p:nvPicPr>
            <p:cNvPr id="50" name="Graphic 49">
              <a:extLst>
                <a:ext uri="{FF2B5EF4-FFF2-40B4-BE49-F238E27FC236}">
                  <a16:creationId xmlns:a16="http://schemas.microsoft.com/office/drawing/2014/main" id="{00E43D3A-1A18-774D-9D53-EB1F91B9D7A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81593" y="1807356"/>
              <a:ext cx="409375" cy="409837"/>
            </a:xfrm>
            <a:prstGeom prst="rect">
              <a:avLst/>
            </a:prstGeom>
          </p:spPr>
        </p:pic>
        <p:pic>
          <p:nvPicPr>
            <p:cNvPr id="6" name="Graphic 5">
              <a:extLst>
                <a:ext uri="{FF2B5EF4-FFF2-40B4-BE49-F238E27FC236}">
                  <a16:creationId xmlns:a16="http://schemas.microsoft.com/office/drawing/2014/main" id="{401CFD59-35AA-2F2D-DE8E-793AF5EF37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6348" y="1256571"/>
              <a:ext cx="544433" cy="545047"/>
            </a:xfrm>
            <a:prstGeom prst="rect">
              <a:avLst/>
            </a:prstGeom>
          </p:spPr>
        </p:pic>
        <p:cxnSp>
          <p:nvCxnSpPr>
            <p:cNvPr id="8" name="Connector: Elbow 7">
              <a:extLst>
                <a:ext uri="{FF2B5EF4-FFF2-40B4-BE49-F238E27FC236}">
                  <a16:creationId xmlns:a16="http://schemas.microsoft.com/office/drawing/2014/main" id="{5911CE44-0E05-1630-C9BE-48F1A406580E}"/>
                </a:ext>
              </a:extLst>
            </p:cNvPr>
            <p:cNvCxnSpPr>
              <a:cxnSpLocks/>
              <a:stCxn id="33" idx="0"/>
              <a:endCxn id="50" idx="0"/>
            </p:cNvCxnSpPr>
            <p:nvPr/>
          </p:nvCxnSpPr>
          <p:spPr>
            <a:xfrm rot="5400000" flipH="1" flipV="1">
              <a:off x="7051015" y="477478"/>
              <a:ext cx="5387" cy="2665146"/>
            </a:xfrm>
            <a:prstGeom prst="bentConnector3">
              <a:avLst>
                <a:gd name="adj1" fmla="val 4245059"/>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137AFF4B-5B14-DD73-8CFB-CE3CC01B41CE}"/>
                </a:ext>
              </a:extLst>
            </p:cNvPr>
            <p:cNvSpPr/>
            <p:nvPr/>
          </p:nvSpPr>
          <p:spPr bwMode="auto">
            <a:xfrm>
              <a:off x="3144866" y="3080820"/>
              <a:ext cx="1399546" cy="7153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pPr>
              <a:r>
                <a:rPr lang="en-US" sz="1836" dirty="0">
                  <a:solidFill>
                    <a:schemeClr val="tx1"/>
                  </a:solidFill>
                  <a:highlight>
                    <a:srgbClr val="00FF00"/>
                  </a:highlight>
                  <a:latin typeface="Segoe UI"/>
                  <a:ea typeface="Segoe UI" pitchFamily="34" charset="0"/>
                  <a:cs typeface="Segoe UI" pitchFamily="34" charset="0"/>
                </a:rPr>
                <a:t>Name</a:t>
              </a:r>
              <a:r>
                <a:rPr lang="en-US" sz="1836" dirty="0">
                  <a:solidFill>
                    <a:schemeClr val="tx1"/>
                  </a:solidFill>
                  <a:latin typeface="Segoe UI"/>
                  <a:ea typeface="Segoe UI" pitchFamily="34" charset="0"/>
                  <a:cs typeface="Segoe UI" pitchFamily="34" charset="0"/>
                </a:rPr>
                <a:t>?</a:t>
              </a:r>
            </a:p>
          </p:txBody>
        </p:sp>
        <p:pic>
          <p:nvPicPr>
            <p:cNvPr id="31" name="Graphic 30">
              <a:extLst>
                <a:ext uri="{FF2B5EF4-FFF2-40B4-BE49-F238E27FC236}">
                  <a16:creationId xmlns:a16="http://schemas.microsoft.com/office/drawing/2014/main" id="{C42A2009-3B7B-F734-BAB4-1E7C867F44C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11913" y="3222721"/>
              <a:ext cx="444602" cy="445104"/>
            </a:xfrm>
            <a:prstGeom prst="rect">
              <a:avLst/>
            </a:prstGeom>
          </p:spPr>
        </p:pic>
        <p:grpSp>
          <p:nvGrpSpPr>
            <p:cNvPr id="17" name="Group 16">
              <a:extLst>
                <a:ext uri="{FF2B5EF4-FFF2-40B4-BE49-F238E27FC236}">
                  <a16:creationId xmlns:a16="http://schemas.microsoft.com/office/drawing/2014/main" id="{163B0638-FB5E-2D34-EB66-BB5897CDD27D}"/>
                </a:ext>
              </a:extLst>
            </p:cNvPr>
            <p:cNvGrpSpPr/>
            <p:nvPr/>
          </p:nvGrpSpPr>
          <p:grpSpPr>
            <a:xfrm>
              <a:off x="9271428" y="2200125"/>
              <a:ext cx="1220872" cy="1570567"/>
              <a:chOff x="4287843" y="2365805"/>
              <a:chExt cx="1251172" cy="1607729"/>
            </a:xfrm>
          </p:grpSpPr>
          <p:sp>
            <p:nvSpPr>
              <p:cNvPr id="20" name="Rectangle 19">
                <a:extLst>
                  <a:ext uri="{FF2B5EF4-FFF2-40B4-BE49-F238E27FC236}">
                    <a16:creationId xmlns:a16="http://schemas.microsoft.com/office/drawing/2014/main" id="{9CBA5CE0-314B-0701-DEE2-E8A88D229FD2}"/>
                  </a:ext>
                </a:extLst>
              </p:cNvPr>
              <p:cNvSpPr/>
              <p:nvPr/>
            </p:nvSpPr>
            <p:spPr bwMode="auto">
              <a:xfrm>
                <a:off x="4287843" y="2365805"/>
                <a:ext cx="1251172" cy="1607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2" name="Graphic 21">
                <a:extLst>
                  <a:ext uri="{FF2B5EF4-FFF2-40B4-BE49-F238E27FC236}">
                    <a16:creationId xmlns:a16="http://schemas.microsoft.com/office/drawing/2014/main" id="{D13D2272-7608-BBF4-6EEB-2BC6FD6F133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67419" y="2536573"/>
                <a:ext cx="588961" cy="588962"/>
              </a:xfrm>
              <a:prstGeom prst="rect">
                <a:avLst/>
              </a:prstGeom>
            </p:spPr>
          </p:pic>
          <p:pic>
            <p:nvPicPr>
              <p:cNvPr id="23" name="Graphic 22">
                <a:extLst>
                  <a:ext uri="{FF2B5EF4-FFF2-40B4-BE49-F238E27FC236}">
                    <a16:creationId xmlns:a16="http://schemas.microsoft.com/office/drawing/2014/main" id="{52A22A15-1880-C910-FBA4-96575C2C13A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79029" y="3258135"/>
                <a:ext cx="574726" cy="574726"/>
              </a:xfrm>
              <a:prstGeom prst="rect">
                <a:avLst/>
              </a:prstGeom>
            </p:spPr>
          </p:pic>
        </p:grpSp>
        <p:pic>
          <p:nvPicPr>
            <p:cNvPr id="40" name="Graphic 39">
              <a:extLst>
                <a:ext uri="{FF2B5EF4-FFF2-40B4-BE49-F238E27FC236}">
                  <a16:creationId xmlns:a16="http://schemas.microsoft.com/office/drawing/2014/main" id="{303C3ABD-5B50-FC39-9C37-CF7A52F8D4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73129" y="2679909"/>
              <a:ext cx="529777" cy="530375"/>
            </a:xfrm>
            <a:prstGeom prst="rect">
              <a:avLst/>
            </a:prstGeom>
          </p:spPr>
        </p:pic>
        <p:cxnSp>
          <p:nvCxnSpPr>
            <p:cNvPr id="45" name="Connector: Elbow 44">
              <a:extLst>
                <a:ext uri="{FF2B5EF4-FFF2-40B4-BE49-F238E27FC236}">
                  <a16:creationId xmlns:a16="http://schemas.microsoft.com/office/drawing/2014/main" id="{410725A2-F3B2-88EA-6DC8-D361DCD22FDD}"/>
                </a:ext>
              </a:extLst>
            </p:cNvPr>
            <p:cNvCxnSpPr>
              <a:cxnSpLocks/>
              <a:stCxn id="15" idx="3"/>
              <a:endCxn id="36" idx="1"/>
            </p:cNvCxnSpPr>
            <p:nvPr/>
          </p:nvCxnSpPr>
          <p:spPr>
            <a:xfrm>
              <a:off x="1653235" y="2569677"/>
              <a:ext cx="1298709" cy="440512"/>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BEFC68E5-01CD-0788-293D-5E9809C3770D}"/>
                </a:ext>
              </a:extLst>
            </p:cNvPr>
            <p:cNvCxnSpPr>
              <a:cxnSpLocks/>
              <a:stCxn id="18" idx="3"/>
              <a:endCxn id="36" idx="1"/>
            </p:cNvCxnSpPr>
            <p:nvPr/>
          </p:nvCxnSpPr>
          <p:spPr>
            <a:xfrm flipV="1">
              <a:off x="1653234" y="3010189"/>
              <a:ext cx="1298710" cy="413898"/>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pic>
          <p:nvPicPr>
            <p:cNvPr id="62" name="Graphic 61" descr="User with solid fill">
              <a:extLst>
                <a:ext uri="{FF2B5EF4-FFF2-40B4-BE49-F238E27FC236}">
                  <a16:creationId xmlns:a16="http://schemas.microsoft.com/office/drawing/2014/main" id="{045586C6-1C61-A757-6E8B-F1ED883DB8D9}"/>
                </a:ext>
              </a:extLst>
            </p:cNvPr>
            <p:cNvPicPr>
              <a:picLocks noChangeAspect="1"/>
            </p:cNvPicPr>
            <p:nvPr/>
          </p:nvPicPr>
          <p:blipFill>
            <a:blip r:embed="rId28">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73756" y="2571990"/>
              <a:ext cx="768709" cy="769577"/>
            </a:xfrm>
            <a:prstGeom prst="rect">
              <a:avLst/>
            </a:prstGeom>
          </p:spPr>
        </p:pic>
        <p:cxnSp>
          <p:nvCxnSpPr>
            <p:cNvPr id="66" name="Connector: Elbow 65">
              <a:extLst>
                <a:ext uri="{FF2B5EF4-FFF2-40B4-BE49-F238E27FC236}">
                  <a16:creationId xmlns:a16="http://schemas.microsoft.com/office/drawing/2014/main" id="{F4E0D4A3-12A5-D117-9C55-3B1F8A858F9A}"/>
                </a:ext>
              </a:extLst>
            </p:cNvPr>
            <p:cNvCxnSpPr>
              <a:cxnSpLocks/>
              <a:stCxn id="62" idx="1"/>
              <a:endCxn id="82" idx="3"/>
            </p:cNvCxnSpPr>
            <p:nvPr/>
          </p:nvCxnSpPr>
          <p:spPr>
            <a:xfrm rot="10800000">
              <a:off x="10945823" y="2952797"/>
              <a:ext cx="527934" cy="3983"/>
            </a:xfrm>
            <a:prstGeom prst="bentConnector3">
              <a:avLst>
                <a:gd name="adj1" fmla="val 50000"/>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7FECBB52-C68F-1BAD-C39E-542600AC4E5A}"/>
                </a:ext>
              </a:extLst>
            </p:cNvPr>
            <p:cNvCxnSpPr>
              <a:cxnSpLocks/>
              <a:stCxn id="39" idx="3"/>
              <a:endCxn id="21" idx="3"/>
            </p:cNvCxnSpPr>
            <p:nvPr/>
          </p:nvCxnSpPr>
          <p:spPr>
            <a:xfrm flipV="1">
              <a:off x="5925822" y="2558141"/>
              <a:ext cx="2183438" cy="440370"/>
            </a:xfrm>
            <a:prstGeom prst="bentConnector3">
              <a:avLst>
                <a:gd name="adj1" fmla="val 50000"/>
              </a:avLst>
            </a:prstGeom>
            <a:ln w="9525">
              <a:headEnd type="none"/>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5041CF5E-2826-008E-C5AF-3EA8D6F1C048}"/>
                </a:ext>
              </a:extLst>
            </p:cNvPr>
            <p:cNvSpPr/>
            <p:nvPr/>
          </p:nvSpPr>
          <p:spPr bwMode="auto">
            <a:xfrm>
              <a:off x="6713950" y="1240999"/>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0" name="Rectangle 79">
              <a:extLst>
                <a:ext uri="{FF2B5EF4-FFF2-40B4-BE49-F238E27FC236}">
                  <a16:creationId xmlns:a16="http://schemas.microsoft.com/office/drawing/2014/main" id="{66C81766-5977-E2A5-BD1C-E278B7E88E2E}"/>
                </a:ext>
              </a:extLst>
            </p:cNvPr>
            <p:cNvSpPr/>
            <p:nvPr/>
          </p:nvSpPr>
          <p:spPr bwMode="auto">
            <a:xfrm>
              <a:off x="7021019" y="1983094"/>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1" name="Rectangle 80">
              <a:extLst>
                <a:ext uri="{FF2B5EF4-FFF2-40B4-BE49-F238E27FC236}">
                  <a16:creationId xmlns:a16="http://schemas.microsoft.com/office/drawing/2014/main" id="{968AEE36-0586-534A-F5CF-CD3F40B918E4}"/>
                </a:ext>
              </a:extLst>
            </p:cNvPr>
            <p:cNvSpPr/>
            <p:nvPr/>
          </p:nvSpPr>
          <p:spPr bwMode="auto">
            <a:xfrm>
              <a:off x="6983327" y="3373582"/>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2" name="Rectangle 81">
              <a:extLst>
                <a:ext uri="{FF2B5EF4-FFF2-40B4-BE49-F238E27FC236}">
                  <a16:creationId xmlns:a16="http://schemas.microsoft.com/office/drawing/2014/main" id="{82A9C280-6CA0-5B31-958F-90E1628FB8DA}"/>
                </a:ext>
              </a:extLst>
            </p:cNvPr>
            <p:cNvSpPr/>
            <p:nvPr/>
          </p:nvSpPr>
          <p:spPr bwMode="auto">
            <a:xfrm>
              <a:off x="10336594" y="2675879"/>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cxnSp>
          <p:nvCxnSpPr>
            <p:cNvPr id="111" name="Connector: Elbow 110">
              <a:extLst>
                <a:ext uri="{FF2B5EF4-FFF2-40B4-BE49-F238E27FC236}">
                  <a16:creationId xmlns:a16="http://schemas.microsoft.com/office/drawing/2014/main" id="{AC866761-3A37-EA85-219F-9AB1747E6772}"/>
                </a:ext>
              </a:extLst>
            </p:cNvPr>
            <p:cNvCxnSpPr>
              <a:cxnSpLocks/>
              <a:stCxn id="82" idx="1"/>
              <a:endCxn id="22" idx="3"/>
            </p:cNvCxnSpPr>
            <p:nvPr/>
          </p:nvCxnSpPr>
          <p:spPr>
            <a:xfrm rot="10800000">
              <a:off x="10021355" y="2654620"/>
              <a:ext cx="315240" cy="298176"/>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114" name="Connector: Elbow 113">
              <a:extLst>
                <a:ext uri="{FF2B5EF4-FFF2-40B4-BE49-F238E27FC236}">
                  <a16:creationId xmlns:a16="http://schemas.microsoft.com/office/drawing/2014/main" id="{B9337D25-2493-8FCC-03D2-37BF6F4B2BD5}"/>
                </a:ext>
              </a:extLst>
            </p:cNvPr>
            <p:cNvCxnSpPr>
              <a:cxnSpLocks/>
              <a:stCxn id="82" idx="1"/>
              <a:endCxn id="23" idx="3"/>
            </p:cNvCxnSpPr>
            <p:nvPr/>
          </p:nvCxnSpPr>
          <p:spPr>
            <a:xfrm rot="10800000" flipV="1">
              <a:off x="10018793" y="2952795"/>
              <a:ext cx="317802" cy="399754"/>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FC173993-7A70-48F1-82E9-84757FC56C3F}"/>
                </a:ext>
              </a:extLst>
            </p:cNvPr>
            <p:cNvSpPr txBox="1"/>
            <p:nvPr/>
          </p:nvSpPr>
          <p:spPr>
            <a:xfrm>
              <a:off x="1740335" y="2193202"/>
              <a:ext cx="969859" cy="353469"/>
            </a:xfrm>
            <a:prstGeom prst="rect">
              <a:avLst/>
            </a:prstGeom>
            <a:noFill/>
          </p:spPr>
          <p:txBody>
            <a:bodyPr wrap="square">
              <a:spAutoFit/>
            </a:bodyPr>
            <a:lstStyle/>
            <a:p>
              <a:pPr algn="r" defTabSz="932293" fontAlgn="base">
                <a:lnSpc>
                  <a:spcPct val="90000"/>
                </a:lnSpc>
                <a:spcBef>
                  <a:spcPct val="0"/>
                </a:spcBef>
                <a:spcAft>
                  <a:spcPct val="0"/>
                </a:spcAft>
              </a:pPr>
              <a:r>
                <a:rPr lang="en-US" sz="1836" dirty="0">
                  <a:highlight>
                    <a:srgbClr val="00FF00"/>
                  </a:highlight>
                  <a:latin typeface="Segoe UI"/>
                  <a:ea typeface="Segoe UI" pitchFamily="34" charset="0"/>
                  <a:cs typeface="Segoe UI" pitchFamily="34" charset="0"/>
                </a:rPr>
                <a:t>Name</a:t>
              </a:r>
              <a:r>
                <a:rPr lang="en-US" sz="1836" dirty="0">
                  <a:latin typeface="Segoe UI"/>
                  <a:ea typeface="Segoe UI" pitchFamily="34" charset="0"/>
                  <a:cs typeface="Segoe UI" pitchFamily="34" charset="0"/>
                </a:rPr>
                <a:t>?</a:t>
              </a:r>
            </a:p>
          </p:txBody>
        </p:sp>
        <p:sp>
          <p:nvSpPr>
            <p:cNvPr id="126" name="TextBox 125">
              <a:extLst>
                <a:ext uri="{FF2B5EF4-FFF2-40B4-BE49-F238E27FC236}">
                  <a16:creationId xmlns:a16="http://schemas.microsoft.com/office/drawing/2014/main" id="{9B85B2B3-0E43-8CE9-C120-E92216104650}"/>
                </a:ext>
              </a:extLst>
            </p:cNvPr>
            <p:cNvSpPr txBox="1"/>
            <p:nvPr/>
          </p:nvSpPr>
          <p:spPr>
            <a:xfrm>
              <a:off x="1720379" y="3504834"/>
              <a:ext cx="969859" cy="353469"/>
            </a:xfrm>
            <a:prstGeom prst="rect">
              <a:avLst/>
            </a:prstGeom>
            <a:noFill/>
          </p:spPr>
          <p:txBody>
            <a:bodyPr wrap="square">
              <a:spAutoFit/>
            </a:bodyPr>
            <a:lstStyle/>
            <a:p>
              <a:pPr algn="r" defTabSz="932293" fontAlgn="base">
                <a:lnSpc>
                  <a:spcPct val="90000"/>
                </a:lnSpc>
                <a:spcBef>
                  <a:spcPct val="0"/>
                </a:spcBef>
                <a:spcAft>
                  <a:spcPct val="0"/>
                </a:spcAft>
              </a:pPr>
              <a:r>
                <a:rPr lang="en-US" sz="1836" dirty="0">
                  <a:highlight>
                    <a:srgbClr val="00FF00"/>
                  </a:highlight>
                  <a:latin typeface="Segoe UI"/>
                  <a:ea typeface="Segoe UI" pitchFamily="34" charset="0"/>
                  <a:cs typeface="Segoe UI" pitchFamily="34" charset="0"/>
                </a:rPr>
                <a:t>Name</a:t>
              </a:r>
              <a:r>
                <a:rPr lang="en-US" sz="1836" dirty="0">
                  <a:latin typeface="Segoe UI"/>
                  <a:ea typeface="Segoe UI" pitchFamily="34" charset="0"/>
                  <a:cs typeface="Segoe UI" pitchFamily="34" charset="0"/>
                </a:rPr>
                <a:t>?</a:t>
              </a:r>
            </a:p>
          </p:txBody>
        </p:sp>
        <p:sp>
          <p:nvSpPr>
            <p:cNvPr id="2" name="Rectangle 1">
              <a:extLst>
                <a:ext uri="{FF2B5EF4-FFF2-40B4-BE49-F238E27FC236}">
                  <a16:creationId xmlns:a16="http://schemas.microsoft.com/office/drawing/2014/main" id="{DFBC1609-345C-F8AD-AA24-F0DD73A43CFF}"/>
                </a:ext>
              </a:extLst>
            </p:cNvPr>
            <p:cNvSpPr/>
            <p:nvPr/>
          </p:nvSpPr>
          <p:spPr bwMode="auto">
            <a:xfrm>
              <a:off x="8097597" y="3081394"/>
              <a:ext cx="1034780" cy="7386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2" name="Connector: Elbow 71">
              <a:extLst>
                <a:ext uri="{FF2B5EF4-FFF2-40B4-BE49-F238E27FC236}">
                  <a16:creationId xmlns:a16="http://schemas.microsoft.com/office/drawing/2014/main" id="{1425DA70-A8B4-10C0-57D9-0A10E6921F55}"/>
                </a:ext>
              </a:extLst>
            </p:cNvPr>
            <p:cNvCxnSpPr>
              <a:cxnSpLocks/>
              <a:stCxn id="39" idx="3"/>
            </p:cNvCxnSpPr>
            <p:nvPr/>
          </p:nvCxnSpPr>
          <p:spPr>
            <a:xfrm>
              <a:off x="5925823" y="3010847"/>
              <a:ext cx="2454829" cy="279607"/>
            </a:xfrm>
            <a:prstGeom prst="bentConnector3">
              <a:avLst>
                <a:gd name="adj1" fmla="val 25800"/>
              </a:avLst>
            </a:prstGeom>
            <a:ln w="9525">
              <a:headEnd type="none"/>
              <a:tailEnd type="triangle"/>
            </a:ln>
          </p:spPr>
          <p:style>
            <a:lnRef idx="1">
              <a:schemeClr val="dk1"/>
            </a:lnRef>
            <a:fillRef idx="0">
              <a:schemeClr val="dk1"/>
            </a:fillRef>
            <a:effectRef idx="0">
              <a:schemeClr val="dk1"/>
            </a:effectRef>
            <a:fontRef idx="minor">
              <a:schemeClr val="tx1"/>
            </a:fontRef>
          </p:style>
        </p:cxnSp>
        <p:pic>
          <p:nvPicPr>
            <p:cNvPr id="5" name="Graphic 1">
              <a:extLst>
                <a:ext uri="{FF2B5EF4-FFF2-40B4-BE49-F238E27FC236}">
                  <a16:creationId xmlns:a16="http://schemas.microsoft.com/office/drawing/2014/main" id="{D7E3BCFC-9472-8D31-166A-DC9F27C527B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380653" y="3079804"/>
              <a:ext cx="593334" cy="594004"/>
            </a:xfrm>
            <a:prstGeom prst="rect">
              <a:avLst/>
            </a:prstGeom>
          </p:spPr>
        </p:pic>
        <p:pic>
          <p:nvPicPr>
            <p:cNvPr id="7" name="Graphic 6">
              <a:extLst>
                <a:ext uri="{FF2B5EF4-FFF2-40B4-BE49-F238E27FC236}">
                  <a16:creationId xmlns:a16="http://schemas.microsoft.com/office/drawing/2014/main" id="{593605A8-E26F-D062-FE9F-508FCD79C7A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H="1">
              <a:off x="8713724" y="2380305"/>
              <a:ext cx="355129" cy="355670"/>
            </a:xfrm>
            <a:prstGeom prst="rect">
              <a:avLst/>
            </a:prstGeom>
          </p:spPr>
        </p:pic>
      </p:grpSp>
      <p:pic>
        <p:nvPicPr>
          <p:cNvPr id="10" name="Picture 9">
            <a:extLst>
              <a:ext uri="{FF2B5EF4-FFF2-40B4-BE49-F238E27FC236}">
                <a16:creationId xmlns:a16="http://schemas.microsoft.com/office/drawing/2014/main" id="{6B35C04C-F74F-217C-A3A3-49ADC926755F}"/>
              </a:ext>
              <a:ext uri="{C183D7F6-B498-43B3-948B-1728B52AA6E4}">
                <adec:decorative xmlns:adec="http://schemas.microsoft.com/office/drawing/2017/decorative" val="1"/>
              </a:ext>
            </a:extLst>
          </p:cNvPr>
          <p:cNvPicPr>
            <a:picLocks noChangeAspect="1"/>
          </p:cNvPicPr>
          <p:nvPr/>
        </p:nvPicPr>
        <p:blipFill>
          <a:blip r:embed="rId32"/>
          <a:stretch>
            <a:fillRect/>
          </a:stretch>
        </p:blipFill>
        <p:spPr>
          <a:xfrm>
            <a:off x="11001115" y="308230"/>
            <a:ext cx="932769" cy="932769"/>
          </a:xfrm>
          <a:prstGeom prst="rect">
            <a:avLst/>
          </a:prstGeom>
        </p:spPr>
      </p:pic>
    </p:spTree>
    <p:extLst>
      <p:ext uri="{BB962C8B-B14F-4D97-AF65-F5344CB8AC3E}">
        <p14:creationId xmlns:p14="http://schemas.microsoft.com/office/powerpoint/2010/main" val="30514847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05 – Implement intersite connectivity</a:t>
            </a:r>
          </a:p>
        </p:txBody>
      </p:sp>
      <p:sp>
        <p:nvSpPr>
          <p:cNvPr id="8" name="Text Placeholder 2">
            <a:extLst>
              <a:ext uri="{FF2B5EF4-FFF2-40B4-BE49-F238E27FC236}">
                <a16:creationId xmlns:a16="http://schemas.microsoft.com/office/drawing/2014/main" id="{8D51C534-B1D1-49DD-8E4D-941512CD54D5}"/>
              </a:ext>
            </a:extLst>
          </p:cNvPr>
          <p:cNvSpPr txBox="1">
            <a:spLocks/>
          </p:cNvSpPr>
          <p:nvPr/>
        </p:nvSpPr>
        <p:spPr>
          <a:xfrm>
            <a:off x="427038" y="1380331"/>
            <a:ext cx="11582400" cy="180562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spc="0" dirty="0">
                <a:solidFill>
                  <a:schemeClr val="tx2">
                    <a:lumMod val="50000"/>
                  </a:schemeClr>
                </a:solidFill>
                <a:cs typeface="Segoe UI Semilight"/>
              </a:rPr>
              <a:t>Lab scenario</a:t>
            </a:r>
          </a:p>
          <a:p>
            <a:pPr>
              <a:spcBef>
                <a:spcPts val="400"/>
              </a:spcBef>
              <a:buSzPct val="100000"/>
            </a:pPr>
            <a:r>
              <a:rPr lang="en-US" sz="2200" spc="0" dirty="0">
                <a:solidFill>
                  <a:schemeClr val="tx1"/>
                </a:solidFill>
                <a:latin typeface="+mn-l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a:t>
            </a:r>
          </a:p>
        </p:txBody>
      </p:sp>
      <p:sp>
        <p:nvSpPr>
          <p:cNvPr id="9" name="Text Placeholder 2">
            <a:extLst>
              <a:ext uri="{FF2B5EF4-FFF2-40B4-BE49-F238E27FC236}">
                <a16:creationId xmlns:a16="http://schemas.microsoft.com/office/drawing/2014/main" id="{43BA7460-A038-41F9-BB3E-DC845C92162D}"/>
              </a:ext>
            </a:extLst>
          </p:cNvPr>
          <p:cNvSpPr txBox="1">
            <a:spLocks/>
          </p:cNvSpPr>
          <p:nvPr/>
        </p:nvSpPr>
        <p:spPr>
          <a:xfrm>
            <a:off x="427038" y="3474153"/>
            <a:ext cx="11582400" cy="400110"/>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spc="0" dirty="0">
                <a:solidFill>
                  <a:schemeClr val="tx2">
                    <a:lumMod val="50000"/>
                  </a:schemeClr>
                </a:solidFill>
                <a:cs typeface="Segoe UI Semilight"/>
              </a:rPr>
              <a:t>Objectives</a:t>
            </a:r>
          </a:p>
        </p:txBody>
      </p:sp>
      <p:sp>
        <p:nvSpPr>
          <p:cNvPr id="10" name="Rectangle 9">
            <a:extLst>
              <a:ext uri="{FF2B5EF4-FFF2-40B4-BE49-F238E27FC236}">
                <a16:creationId xmlns:a16="http://schemas.microsoft.com/office/drawing/2014/main" id="{E837A414-E8D5-4CBA-93AD-06BEA10E37C6}"/>
              </a:ext>
            </a:extLst>
          </p:cNvPr>
          <p:cNvSpPr/>
          <p:nvPr/>
        </p:nvSpPr>
        <p:spPr bwMode="auto">
          <a:xfrm>
            <a:off x="427038"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1:</a:t>
            </a:r>
            <a:endParaRPr lang="en-US" sz="2000" dirty="0">
              <a:solidFill>
                <a:schemeClr val="tx2">
                  <a:lumMod val="50000"/>
                </a:schemeClr>
              </a:solidFill>
              <a:latin typeface="+mj-lt"/>
              <a:cs typeface="Segoe UI Semilight"/>
            </a:endParaRPr>
          </a:p>
          <a:p>
            <a:pPr>
              <a:spcBef>
                <a:spcPts val="400"/>
              </a:spcBef>
              <a:buSzPct val="90000"/>
            </a:pPr>
            <a:r>
              <a:rPr lang="en-US" sz="2200" dirty="0">
                <a:solidFill>
                  <a:schemeClr val="tx1"/>
                </a:solidFill>
                <a:cs typeface="Segoe UI Semilight"/>
              </a:rPr>
              <a:t>Provision the lab environment</a:t>
            </a:r>
            <a:endParaRPr lang="en-US" sz="2000" dirty="0">
              <a:solidFill>
                <a:schemeClr val="tx1"/>
              </a:solidFill>
              <a:cs typeface="Segoe UI Semilight"/>
            </a:endParaRPr>
          </a:p>
        </p:txBody>
      </p:sp>
      <p:sp>
        <p:nvSpPr>
          <p:cNvPr id="11" name="Rectangle 10">
            <a:extLst>
              <a:ext uri="{FF2B5EF4-FFF2-40B4-BE49-F238E27FC236}">
                <a16:creationId xmlns:a16="http://schemas.microsoft.com/office/drawing/2014/main" id="{B01FDC13-AD03-4A28-8568-CEB85FDA7CB4}"/>
              </a:ext>
            </a:extLst>
          </p:cNvPr>
          <p:cNvSpPr/>
          <p:nvPr/>
        </p:nvSpPr>
        <p:spPr bwMode="auto">
          <a:xfrm>
            <a:off x="4339485"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2:</a:t>
            </a:r>
          </a:p>
          <a:p>
            <a:pPr>
              <a:spcBef>
                <a:spcPts val="400"/>
              </a:spcBef>
              <a:buSzPct val="90000"/>
            </a:pPr>
            <a:r>
              <a:rPr lang="en-US" sz="2200" dirty="0">
                <a:solidFill>
                  <a:schemeClr val="tx1"/>
                </a:solidFill>
                <a:cs typeface="Segoe UI Semilight"/>
              </a:rPr>
              <a:t>Configure local and global virtual network peering</a:t>
            </a:r>
          </a:p>
        </p:txBody>
      </p:sp>
      <p:sp>
        <p:nvSpPr>
          <p:cNvPr id="12" name="Rectangle 11">
            <a:extLst>
              <a:ext uri="{FF2B5EF4-FFF2-40B4-BE49-F238E27FC236}">
                <a16:creationId xmlns:a16="http://schemas.microsoft.com/office/drawing/2014/main" id="{F63C5C72-2518-4F8D-901F-69B6AF256B2E}"/>
              </a:ext>
            </a:extLst>
          </p:cNvPr>
          <p:cNvSpPr/>
          <p:nvPr/>
        </p:nvSpPr>
        <p:spPr bwMode="auto">
          <a:xfrm>
            <a:off x="8251931"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3:</a:t>
            </a:r>
          </a:p>
          <a:p>
            <a:pPr>
              <a:spcBef>
                <a:spcPts val="400"/>
              </a:spcBef>
              <a:buSzPct val="90000"/>
            </a:pPr>
            <a:r>
              <a:rPr lang="en-US" sz="2200" dirty="0">
                <a:solidFill>
                  <a:schemeClr val="tx1"/>
                </a:solidFill>
              </a:rPr>
              <a:t>Test intersite connectivity </a:t>
            </a:r>
            <a:endParaRPr lang="en-US" sz="2200" dirty="0">
              <a:solidFill>
                <a:schemeClr val="tx1"/>
              </a:solidFill>
              <a:cs typeface="Segoe UI Semilight"/>
            </a:endParaRPr>
          </a:p>
        </p:txBody>
      </p:sp>
      <p:sp>
        <p:nvSpPr>
          <p:cNvPr id="13" name="Text Placeholder 2">
            <a:extLst>
              <a:ext uri="{FF2B5EF4-FFF2-40B4-BE49-F238E27FC236}">
                <a16:creationId xmlns:a16="http://schemas.microsoft.com/office/drawing/2014/main" id="{3761291C-8F53-444F-9964-88865EBF0AC0}"/>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48F0CFD8-5812-4038-9AAC-C8AD086660F8}"/>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t>Lab 05 – Architecture diagram</a:t>
            </a:r>
          </a:p>
        </p:txBody>
      </p:sp>
      <p:sp>
        <p:nvSpPr>
          <p:cNvPr id="56" name="Rectangle 55" descr="Architecture diagram as detailed in the lab steps. ">
            <a:extLst>
              <a:ext uri="{FF2B5EF4-FFF2-40B4-BE49-F238E27FC236}">
                <a16:creationId xmlns:a16="http://schemas.microsoft.com/office/drawing/2014/main" id="{76047AD5-BEF9-4750-991C-E0282C65E29B}"/>
              </a:ext>
              <a:ext uri="{C183D7F6-B498-43B3-948B-1728B52AA6E4}">
                <adec:decorative xmlns:adec="http://schemas.microsoft.com/office/drawing/2017/decorative" val="1"/>
              </a:ext>
            </a:extLst>
          </p:cNvPr>
          <p:cNvSpPr/>
          <p:nvPr/>
        </p:nvSpPr>
        <p:spPr bwMode="auto">
          <a:xfrm>
            <a:off x="540880" y="1214428"/>
            <a:ext cx="11354713" cy="5147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latin typeface="Segoe UI"/>
              <a:cs typeface="Segoe UI" pitchFamily="34" charset="0"/>
            </a:endParaRPr>
          </a:p>
        </p:txBody>
      </p:sp>
      <p:grpSp>
        <p:nvGrpSpPr>
          <p:cNvPr id="57" name="Group 56" descr="Architecture diagram as detailed in the lab steps. ">
            <a:extLst>
              <a:ext uri="{FF2B5EF4-FFF2-40B4-BE49-F238E27FC236}">
                <a16:creationId xmlns:a16="http://schemas.microsoft.com/office/drawing/2014/main" id="{08FB52A3-D8BD-460D-B761-B156E5DE9E83}"/>
              </a:ext>
            </a:extLst>
          </p:cNvPr>
          <p:cNvGrpSpPr/>
          <p:nvPr/>
        </p:nvGrpSpPr>
        <p:grpSpPr>
          <a:xfrm>
            <a:off x="887077" y="1281241"/>
            <a:ext cx="10381860" cy="5001099"/>
            <a:chOff x="397564" y="1117752"/>
            <a:chExt cx="10435755" cy="5489782"/>
          </a:xfrm>
        </p:grpSpPr>
        <p:sp>
          <p:nvSpPr>
            <p:cNvPr id="58" name="Rectangle 57">
              <a:extLst>
                <a:ext uri="{FF2B5EF4-FFF2-40B4-BE49-F238E27FC236}">
                  <a16:creationId xmlns:a16="http://schemas.microsoft.com/office/drawing/2014/main" id="{D6209A1C-A1B4-46E7-93FB-E84C075779F8}"/>
                </a:ext>
              </a:extLst>
            </p:cNvPr>
            <p:cNvSpPr/>
            <p:nvPr/>
          </p:nvSpPr>
          <p:spPr bwMode="auto">
            <a:xfrm>
              <a:off x="397564" y="1125445"/>
              <a:ext cx="10362399" cy="54820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A8C4E379-CEB3-4E7B-9EC2-90D667B1FB19}"/>
                </a:ext>
              </a:extLst>
            </p:cNvPr>
            <p:cNvSpPr/>
            <p:nvPr/>
          </p:nvSpPr>
          <p:spPr bwMode="auto">
            <a:xfrm>
              <a:off x="3237490" y="2544270"/>
              <a:ext cx="4467624" cy="28544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Graphic 10">
              <a:extLst>
                <a:ext uri="{FF2B5EF4-FFF2-40B4-BE49-F238E27FC236}">
                  <a16:creationId xmlns:a16="http://schemas.microsoft.com/office/drawing/2014/main" id="{138366C2-60FE-4A52-A3B1-1D100BDAF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9109" y="2675848"/>
              <a:ext cx="403078" cy="403078"/>
            </a:xfrm>
            <a:prstGeom prst="rect">
              <a:avLst/>
            </a:prstGeom>
          </p:spPr>
        </p:pic>
        <p:sp>
          <p:nvSpPr>
            <p:cNvPr id="61" name="TextBox 11">
              <a:extLst>
                <a:ext uri="{FF2B5EF4-FFF2-40B4-BE49-F238E27FC236}">
                  <a16:creationId xmlns:a16="http://schemas.microsoft.com/office/drawing/2014/main" id="{FA615D3B-FF8C-4289-AB6F-99F75F2D9DFB}"/>
                </a:ext>
              </a:extLst>
            </p:cNvPr>
            <p:cNvSpPr txBox="1"/>
            <p:nvPr/>
          </p:nvSpPr>
          <p:spPr>
            <a:xfrm>
              <a:off x="1559558" y="3096831"/>
              <a:ext cx="1322180" cy="6856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az104-05-vm0</a:t>
              </a:r>
            </a:p>
            <a:p>
              <a:pPr algn="ctr" defTabSz="914367"/>
              <a:r>
                <a:rPr lang="fr-FR" sz="1153" dirty="0">
                  <a:solidFill>
                    <a:srgbClr val="000000"/>
                  </a:solidFill>
                  <a:latin typeface="Segoe UI"/>
                </a:rPr>
                <a:t>10.50.0.4</a:t>
              </a:r>
            </a:p>
            <a:p>
              <a:pPr algn="ctr" defTabSz="914367"/>
              <a:endParaRPr lang="fr-FR" sz="1153" b="1" dirty="0">
                <a:solidFill>
                  <a:srgbClr val="000000"/>
                </a:solidFill>
                <a:latin typeface="Segoe UI"/>
              </a:endParaRPr>
            </a:p>
          </p:txBody>
        </p:sp>
        <p:pic>
          <p:nvPicPr>
            <p:cNvPr id="62" name="Graphic 12">
              <a:extLst>
                <a:ext uri="{FF2B5EF4-FFF2-40B4-BE49-F238E27FC236}">
                  <a16:creationId xmlns:a16="http://schemas.microsoft.com/office/drawing/2014/main" id="{1484BABB-A961-44B7-9897-00F9DD8948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0673" y="1875509"/>
              <a:ext cx="412418" cy="412418"/>
            </a:xfrm>
            <a:prstGeom prst="rect">
              <a:avLst/>
            </a:prstGeom>
          </p:spPr>
        </p:pic>
        <p:sp>
          <p:nvSpPr>
            <p:cNvPr id="63" name="Rectangle 62">
              <a:extLst>
                <a:ext uri="{FF2B5EF4-FFF2-40B4-BE49-F238E27FC236}">
                  <a16:creationId xmlns:a16="http://schemas.microsoft.com/office/drawing/2014/main" id="{CC695616-1D36-4ED2-A3ED-C295B28BB210}"/>
                </a:ext>
              </a:extLst>
            </p:cNvPr>
            <p:cNvSpPr/>
            <p:nvPr/>
          </p:nvSpPr>
          <p:spPr bwMode="auto">
            <a:xfrm>
              <a:off x="1060672" y="2298346"/>
              <a:ext cx="2479331" cy="136043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4" name="TextBox 14">
              <a:extLst>
                <a:ext uri="{FF2B5EF4-FFF2-40B4-BE49-F238E27FC236}">
                  <a16:creationId xmlns:a16="http://schemas.microsoft.com/office/drawing/2014/main" id="{EAB8A533-2C30-4C4D-B188-B9B2140AF030}"/>
                </a:ext>
              </a:extLst>
            </p:cNvPr>
            <p:cNvSpPr txBox="1"/>
            <p:nvPr/>
          </p:nvSpPr>
          <p:spPr>
            <a:xfrm>
              <a:off x="1473091" y="1912132"/>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az104-05-vnet0 </a:t>
              </a:r>
              <a:r>
                <a:rPr lang="fr-FR" sz="1153" dirty="0">
                  <a:solidFill>
                    <a:srgbClr val="000000"/>
                  </a:solidFill>
                  <a:latin typeface="Segoe UI"/>
                </a:rPr>
                <a:t>10.50.0.0/22</a:t>
              </a:r>
            </a:p>
          </p:txBody>
        </p:sp>
        <p:sp>
          <p:nvSpPr>
            <p:cNvPr id="65" name="Rectangle 64">
              <a:extLst>
                <a:ext uri="{FF2B5EF4-FFF2-40B4-BE49-F238E27FC236}">
                  <a16:creationId xmlns:a16="http://schemas.microsoft.com/office/drawing/2014/main" id="{908F2404-61A9-41CB-A201-C2659624FE0B}"/>
                </a:ext>
              </a:extLst>
            </p:cNvPr>
            <p:cNvSpPr/>
            <p:nvPr/>
          </p:nvSpPr>
          <p:spPr bwMode="auto">
            <a:xfrm>
              <a:off x="1432037" y="2586931"/>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6" name="TextBox 16">
              <a:extLst>
                <a:ext uri="{FF2B5EF4-FFF2-40B4-BE49-F238E27FC236}">
                  <a16:creationId xmlns:a16="http://schemas.microsoft.com/office/drawing/2014/main" id="{E387D1FA-4F90-4A0A-8C33-6BDC76458284}"/>
                </a:ext>
              </a:extLst>
            </p:cNvPr>
            <p:cNvSpPr txBox="1"/>
            <p:nvPr/>
          </p:nvSpPr>
          <p:spPr>
            <a:xfrm>
              <a:off x="1389348" y="2317676"/>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10.50.0.0/24</a:t>
              </a:r>
            </a:p>
          </p:txBody>
        </p:sp>
        <p:sp>
          <p:nvSpPr>
            <p:cNvPr id="67" name="TextBox 17">
              <a:extLst>
                <a:ext uri="{FF2B5EF4-FFF2-40B4-BE49-F238E27FC236}">
                  <a16:creationId xmlns:a16="http://schemas.microsoft.com/office/drawing/2014/main" id="{1F42CA4B-01A6-4A13-BACA-9948927FDAEA}"/>
                </a:ext>
              </a:extLst>
            </p:cNvPr>
            <p:cNvSpPr txBox="1"/>
            <p:nvPr/>
          </p:nvSpPr>
          <p:spPr>
            <a:xfrm>
              <a:off x="1848504" y="1524964"/>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68" name="Rectangle 67">
              <a:extLst>
                <a:ext uri="{FF2B5EF4-FFF2-40B4-BE49-F238E27FC236}">
                  <a16:creationId xmlns:a16="http://schemas.microsoft.com/office/drawing/2014/main" id="{2BBE9B66-F6BA-4353-9518-648C058A13DC}"/>
                </a:ext>
              </a:extLst>
            </p:cNvPr>
            <p:cNvSpPr/>
            <p:nvPr/>
          </p:nvSpPr>
          <p:spPr bwMode="auto">
            <a:xfrm>
              <a:off x="893959" y="1843182"/>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69" name="Graphic 19">
              <a:extLst>
                <a:ext uri="{FF2B5EF4-FFF2-40B4-BE49-F238E27FC236}">
                  <a16:creationId xmlns:a16="http://schemas.microsoft.com/office/drawing/2014/main" id="{F70984ED-A102-48AF-968C-1934E99C40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5580" y="1473577"/>
              <a:ext cx="376369" cy="376369"/>
            </a:xfrm>
            <a:prstGeom prst="rect">
              <a:avLst/>
            </a:prstGeom>
          </p:spPr>
        </p:pic>
        <p:pic>
          <p:nvPicPr>
            <p:cNvPr id="70" name="Graphic 20">
              <a:extLst>
                <a:ext uri="{FF2B5EF4-FFF2-40B4-BE49-F238E27FC236}">
                  <a16:creationId xmlns:a16="http://schemas.microsoft.com/office/drawing/2014/main" id="{8EA19D25-1528-4C4C-8D69-A26DBCCE45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5297" y="4909043"/>
              <a:ext cx="403078" cy="403078"/>
            </a:xfrm>
            <a:prstGeom prst="rect">
              <a:avLst/>
            </a:prstGeom>
          </p:spPr>
        </p:pic>
        <p:sp>
          <p:nvSpPr>
            <p:cNvPr id="71" name="TextBox 21">
              <a:extLst>
                <a:ext uri="{FF2B5EF4-FFF2-40B4-BE49-F238E27FC236}">
                  <a16:creationId xmlns:a16="http://schemas.microsoft.com/office/drawing/2014/main" id="{79FF677D-28FC-46F2-89F9-3A68184D5A21}"/>
                </a:ext>
              </a:extLst>
            </p:cNvPr>
            <p:cNvSpPr txBox="1"/>
            <p:nvPr/>
          </p:nvSpPr>
          <p:spPr>
            <a:xfrm>
              <a:off x="1585746" y="5330026"/>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az104-05-vm1</a:t>
              </a:r>
            </a:p>
            <a:p>
              <a:pPr algn="ctr" defTabSz="914367"/>
              <a:r>
                <a:rPr lang="fr-FR" sz="1153" dirty="0">
                  <a:solidFill>
                    <a:srgbClr val="000000"/>
                  </a:solidFill>
                  <a:latin typeface="Segoe UI"/>
                </a:rPr>
                <a:t>10.51.0.4</a:t>
              </a:r>
              <a:endParaRPr lang="fr-FR" sz="1153" b="1" dirty="0">
                <a:solidFill>
                  <a:srgbClr val="000000"/>
                </a:solidFill>
                <a:latin typeface="Segoe UI"/>
              </a:endParaRPr>
            </a:p>
          </p:txBody>
        </p:sp>
        <p:pic>
          <p:nvPicPr>
            <p:cNvPr id="72" name="Graphic 22">
              <a:extLst>
                <a:ext uri="{FF2B5EF4-FFF2-40B4-BE49-F238E27FC236}">
                  <a16:creationId xmlns:a16="http://schemas.microsoft.com/office/drawing/2014/main" id="{FFF77BB4-914D-4FCC-85EA-F06C9C260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3118" y="5919280"/>
              <a:ext cx="412418" cy="412418"/>
            </a:xfrm>
            <a:prstGeom prst="rect">
              <a:avLst/>
            </a:prstGeom>
          </p:spPr>
        </p:pic>
        <p:sp>
          <p:nvSpPr>
            <p:cNvPr id="73" name="Rectangle 72">
              <a:extLst>
                <a:ext uri="{FF2B5EF4-FFF2-40B4-BE49-F238E27FC236}">
                  <a16:creationId xmlns:a16="http://schemas.microsoft.com/office/drawing/2014/main" id="{FFEF0829-8BEA-496F-B284-4374766DD596}"/>
                </a:ext>
              </a:extLst>
            </p:cNvPr>
            <p:cNvSpPr/>
            <p:nvPr/>
          </p:nvSpPr>
          <p:spPr bwMode="auto">
            <a:xfrm>
              <a:off x="1045806" y="4543667"/>
              <a:ext cx="2479331" cy="136297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4" name="TextBox 24">
              <a:extLst>
                <a:ext uri="{FF2B5EF4-FFF2-40B4-BE49-F238E27FC236}">
                  <a16:creationId xmlns:a16="http://schemas.microsoft.com/office/drawing/2014/main" id="{D2E41858-129C-4EE5-BB95-176A91913590}"/>
                </a:ext>
              </a:extLst>
            </p:cNvPr>
            <p:cNvSpPr txBox="1"/>
            <p:nvPr/>
          </p:nvSpPr>
          <p:spPr>
            <a:xfrm>
              <a:off x="1415536" y="5955903"/>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az104-05-vnet1 </a:t>
              </a:r>
              <a:r>
                <a:rPr lang="fr-FR" sz="1153" dirty="0">
                  <a:solidFill>
                    <a:srgbClr val="000000"/>
                  </a:solidFill>
                  <a:latin typeface="Segoe UI"/>
                </a:rPr>
                <a:t>10.51.0.0/22</a:t>
              </a:r>
            </a:p>
          </p:txBody>
        </p:sp>
        <p:sp>
          <p:nvSpPr>
            <p:cNvPr id="75" name="Rectangle 74">
              <a:extLst>
                <a:ext uri="{FF2B5EF4-FFF2-40B4-BE49-F238E27FC236}">
                  <a16:creationId xmlns:a16="http://schemas.microsoft.com/office/drawing/2014/main" id="{2D80EE1D-1998-4C68-8486-C81B315651BF}"/>
                </a:ext>
              </a:extLst>
            </p:cNvPr>
            <p:cNvSpPr/>
            <p:nvPr/>
          </p:nvSpPr>
          <p:spPr bwMode="auto">
            <a:xfrm>
              <a:off x="1458224" y="4845027"/>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6" name="TextBox 26">
              <a:extLst>
                <a:ext uri="{FF2B5EF4-FFF2-40B4-BE49-F238E27FC236}">
                  <a16:creationId xmlns:a16="http://schemas.microsoft.com/office/drawing/2014/main" id="{2C8786C7-6721-4D25-95BD-E0B56C9AF547}"/>
                </a:ext>
              </a:extLst>
            </p:cNvPr>
            <p:cNvSpPr txBox="1"/>
            <p:nvPr/>
          </p:nvSpPr>
          <p:spPr>
            <a:xfrm>
              <a:off x="1415536" y="4588224"/>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10.51.0.0/24</a:t>
              </a:r>
            </a:p>
          </p:txBody>
        </p:sp>
        <p:sp>
          <p:nvSpPr>
            <p:cNvPr id="77" name="TextBox 27">
              <a:extLst>
                <a:ext uri="{FF2B5EF4-FFF2-40B4-BE49-F238E27FC236}">
                  <a16:creationId xmlns:a16="http://schemas.microsoft.com/office/drawing/2014/main" id="{ACE1B892-ABC6-4332-9DF2-2F380C60FDF6}"/>
                </a:ext>
              </a:extLst>
            </p:cNvPr>
            <p:cNvSpPr txBox="1"/>
            <p:nvPr/>
          </p:nvSpPr>
          <p:spPr>
            <a:xfrm>
              <a:off x="1764554" y="4049519"/>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78" name="Rectangle 77">
              <a:extLst>
                <a:ext uri="{FF2B5EF4-FFF2-40B4-BE49-F238E27FC236}">
                  <a16:creationId xmlns:a16="http://schemas.microsoft.com/office/drawing/2014/main" id="{FFE6BE81-A861-48B2-956A-431F39A932F1}"/>
                </a:ext>
              </a:extLst>
            </p:cNvPr>
            <p:cNvSpPr/>
            <p:nvPr/>
          </p:nvSpPr>
          <p:spPr bwMode="auto">
            <a:xfrm>
              <a:off x="879091" y="4414548"/>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79" name="Graphic 29">
              <a:extLst>
                <a:ext uri="{FF2B5EF4-FFF2-40B4-BE49-F238E27FC236}">
                  <a16:creationId xmlns:a16="http://schemas.microsoft.com/office/drawing/2014/main" id="{273F7C99-D66C-40F8-A689-B6D1C1502F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91631" y="3998132"/>
              <a:ext cx="376369" cy="376369"/>
            </a:xfrm>
            <a:prstGeom prst="rect">
              <a:avLst/>
            </a:prstGeom>
          </p:spPr>
        </p:pic>
        <p:pic>
          <p:nvPicPr>
            <p:cNvPr id="80" name="Graphic 30">
              <a:extLst>
                <a:ext uri="{FF2B5EF4-FFF2-40B4-BE49-F238E27FC236}">
                  <a16:creationId xmlns:a16="http://schemas.microsoft.com/office/drawing/2014/main" id="{D846E24F-A40B-4969-8C81-FC6B8BFD7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7721" y="3882641"/>
              <a:ext cx="403078" cy="403078"/>
            </a:xfrm>
            <a:prstGeom prst="rect">
              <a:avLst/>
            </a:prstGeom>
          </p:spPr>
        </p:pic>
        <p:sp>
          <p:nvSpPr>
            <p:cNvPr id="81" name="TextBox 31">
              <a:extLst>
                <a:ext uri="{FF2B5EF4-FFF2-40B4-BE49-F238E27FC236}">
                  <a16:creationId xmlns:a16="http://schemas.microsoft.com/office/drawing/2014/main" id="{C73CABA0-4958-43F0-94A3-3B4A4F74BB74}"/>
                </a:ext>
              </a:extLst>
            </p:cNvPr>
            <p:cNvSpPr txBox="1"/>
            <p:nvPr/>
          </p:nvSpPr>
          <p:spPr>
            <a:xfrm>
              <a:off x="8248170" y="4303624"/>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az104-05-vm2</a:t>
              </a:r>
            </a:p>
            <a:p>
              <a:pPr algn="ctr" defTabSz="914367"/>
              <a:r>
                <a:rPr lang="fr-FR" sz="1153" dirty="0">
                  <a:solidFill>
                    <a:srgbClr val="000000"/>
                  </a:solidFill>
                  <a:latin typeface="Segoe UI"/>
                </a:rPr>
                <a:t>10.52.0.4</a:t>
              </a:r>
              <a:endParaRPr lang="fr-FR" sz="1153" b="1" dirty="0">
                <a:solidFill>
                  <a:srgbClr val="000000"/>
                </a:solidFill>
                <a:latin typeface="Segoe UI"/>
              </a:endParaRPr>
            </a:p>
          </p:txBody>
        </p:sp>
        <p:sp>
          <p:nvSpPr>
            <p:cNvPr id="82" name="Rectangle 81">
              <a:extLst>
                <a:ext uri="{FF2B5EF4-FFF2-40B4-BE49-F238E27FC236}">
                  <a16:creationId xmlns:a16="http://schemas.microsoft.com/office/drawing/2014/main" id="{249F3CAA-554F-4BFD-A262-4D0966BA8FCA}"/>
                </a:ext>
              </a:extLst>
            </p:cNvPr>
            <p:cNvSpPr/>
            <p:nvPr/>
          </p:nvSpPr>
          <p:spPr bwMode="auto">
            <a:xfrm>
              <a:off x="7657543" y="3332375"/>
              <a:ext cx="2479331" cy="176708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3" name="TextBox 33">
              <a:extLst>
                <a:ext uri="{FF2B5EF4-FFF2-40B4-BE49-F238E27FC236}">
                  <a16:creationId xmlns:a16="http://schemas.microsoft.com/office/drawing/2014/main" id="{440E6A45-97C6-41F2-88D2-F7B8CCA8A134}"/>
                </a:ext>
              </a:extLst>
            </p:cNvPr>
            <p:cNvSpPr txBox="1"/>
            <p:nvPr/>
          </p:nvSpPr>
          <p:spPr>
            <a:xfrm>
              <a:off x="8069962" y="3008413"/>
              <a:ext cx="226611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az104-05-vnet2 </a:t>
              </a:r>
              <a:r>
                <a:rPr lang="fr-FR" sz="1153" dirty="0">
                  <a:solidFill>
                    <a:srgbClr val="000000"/>
                  </a:solidFill>
                  <a:latin typeface="Segoe UI"/>
                </a:rPr>
                <a:t>10.52.0.0/22</a:t>
              </a:r>
            </a:p>
          </p:txBody>
        </p:sp>
        <p:sp>
          <p:nvSpPr>
            <p:cNvPr id="84" name="Rectangle 83">
              <a:extLst>
                <a:ext uri="{FF2B5EF4-FFF2-40B4-BE49-F238E27FC236}">
                  <a16:creationId xmlns:a16="http://schemas.microsoft.com/office/drawing/2014/main" id="{E2687AF1-4B2F-480C-AC6C-C41B133F7BF8}"/>
                </a:ext>
              </a:extLst>
            </p:cNvPr>
            <p:cNvSpPr/>
            <p:nvPr/>
          </p:nvSpPr>
          <p:spPr bwMode="auto">
            <a:xfrm>
              <a:off x="8120649" y="3818624"/>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5" name="TextBox 35">
              <a:extLst>
                <a:ext uri="{FF2B5EF4-FFF2-40B4-BE49-F238E27FC236}">
                  <a16:creationId xmlns:a16="http://schemas.microsoft.com/office/drawing/2014/main" id="{FAD7BA58-AC8F-4962-B14E-B4F2C7515843}"/>
                </a:ext>
              </a:extLst>
            </p:cNvPr>
            <p:cNvSpPr txBox="1"/>
            <p:nvPr/>
          </p:nvSpPr>
          <p:spPr>
            <a:xfrm>
              <a:off x="8056277" y="3485807"/>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10.52.0.0/24</a:t>
              </a:r>
            </a:p>
          </p:txBody>
        </p:sp>
        <p:sp>
          <p:nvSpPr>
            <p:cNvPr id="86" name="TextBox 36">
              <a:extLst>
                <a:ext uri="{FF2B5EF4-FFF2-40B4-BE49-F238E27FC236}">
                  <a16:creationId xmlns:a16="http://schemas.microsoft.com/office/drawing/2014/main" id="{67ADD0E4-2689-4F91-A141-6C981518465A}"/>
                </a:ext>
              </a:extLst>
            </p:cNvPr>
            <p:cNvSpPr txBox="1"/>
            <p:nvPr/>
          </p:nvSpPr>
          <p:spPr>
            <a:xfrm>
              <a:off x="8624537" y="2554360"/>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87" name="Rectangle 86">
              <a:extLst>
                <a:ext uri="{FF2B5EF4-FFF2-40B4-BE49-F238E27FC236}">
                  <a16:creationId xmlns:a16="http://schemas.microsoft.com/office/drawing/2014/main" id="{35E6692D-DE51-4C72-8708-7355A079CACC}"/>
                </a:ext>
              </a:extLst>
            </p:cNvPr>
            <p:cNvSpPr/>
            <p:nvPr/>
          </p:nvSpPr>
          <p:spPr bwMode="auto">
            <a:xfrm>
              <a:off x="7490830" y="2877211"/>
              <a:ext cx="2845251" cy="228626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8" name="Rectangle: Rounded Corners 87">
              <a:extLst>
                <a:ext uri="{FF2B5EF4-FFF2-40B4-BE49-F238E27FC236}">
                  <a16:creationId xmlns:a16="http://schemas.microsoft.com/office/drawing/2014/main" id="{49E75795-DA08-4CF7-AB9F-4D3C5C52761E}"/>
                </a:ext>
              </a:extLst>
            </p:cNvPr>
            <p:cNvSpPr/>
            <p:nvPr/>
          </p:nvSpPr>
          <p:spPr bwMode="auto">
            <a:xfrm>
              <a:off x="526823" y="1309285"/>
              <a:ext cx="3573193" cy="522668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TextBox 39">
              <a:extLst>
                <a:ext uri="{FF2B5EF4-FFF2-40B4-BE49-F238E27FC236}">
                  <a16:creationId xmlns:a16="http://schemas.microsoft.com/office/drawing/2014/main" id="{0008082A-398E-4BAC-A255-49BC3192BFB0}"/>
                </a:ext>
              </a:extLst>
            </p:cNvPr>
            <p:cNvSpPr txBox="1"/>
            <p:nvPr/>
          </p:nvSpPr>
          <p:spPr>
            <a:xfrm>
              <a:off x="709815" y="1117752"/>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Region1</a:t>
              </a:r>
            </a:p>
          </p:txBody>
        </p:sp>
        <p:sp>
          <p:nvSpPr>
            <p:cNvPr id="90" name="Rectangle: Rounded Corners 89">
              <a:extLst>
                <a:ext uri="{FF2B5EF4-FFF2-40B4-BE49-F238E27FC236}">
                  <a16:creationId xmlns:a16="http://schemas.microsoft.com/office/drawing/2014/main" id="{0418AEB2-F81C-4D99-A9DE-A87A6ACED588}"/>
                </a:ext>
              </a:extLst>
            </p:cNvPr>
            <p:cNvSpPr/>
            <p:nvPr/>
          </p:nvSpPr>
          <p:spPr bwMode="auto">
            <a:xfrm>
              <a:off x="7072218" y="2377440"/>
              <a:ext cx="3573193" cy="2957802"/>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TextBox 41">
              <a:extLst>
                <a:ext uri="{FF2B5EF4-FFF2-40B4-BE49-F238E27FC236}">
                  <a16:creationId xmlns:a16="http://schemas.microsoft.com/office/drawing/2014/main" id="{C30A9904-F689-4C52-9FB8-58B2DCB8AC32}"/>
                </a:ext>
              </a:extLst>
            </p:cNvPr>
            <p:cNvSpPr txBox="1"/>
            <p:nvPr/>
          </p:nvSpPr>
          <p:spPr>
            <a:xfrm>
              <a:off x="7318767" y="2152443"/>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Region2</a:t>
              </a:r>
            </a:p>
          </p:txBody>
        </p:sp>
        <p:sp>
          <p:nvSpPr>
            <p:cNvPr id="92" name="TextBox 42">
              <a:extLst>
                <a:ext uri="{FF2B5EF4-FFF2-40B4-BE49-F238E27FC236}">
                  <a16:creationId xmlns:a16="http://schemas.microsoft.com/office/drawing/2014/main" id="{EB38C68A-BCE2-4B61-A9AF-1BFC76CEBF9E}"/>
                </a:ext>
              </a:extLst>
            </p:cNvPr>
            <p:cNvSpPr txBox="1"/>
            <p:nvPr/>
          </p:nvSpPr>
          <p:spPr>
            <a:xfrm>
              <a:off x="10025649" y="1202023"/>
              <a:ext cx="807670"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1</a:t>
              </a:r>
            </a:p>
          </p:txBody>
        </p:sp>
        <p:pic>
          <p:nvPicPr>
            <p:cNvPr id="93" name="Graphic 43">
              <a:extLst>
                <a:ext uri="{FF2B5EF4-FFF2-40B4-BE49-F238E27FC236}">
                  <a16:creationId xmlns:a16="http://schemas.microsoft.com/office/drawing/2014/main" id="{E7ED74E0-4222-4DF1-841A-1376FA4491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7544" y="2971790"/>
              <a:ext cx="412418" cy="412418"/>
            </a:xfrm>
            <a:prstGeom prst="rect">
              <a:avLst/>
            </a:prstGeom>
          </p:spPr>
        </p:pic>
        <p:pic>
          <p:nvPicPr>
            <p:cNvPr id="94" name="Graphic 44">
              <a:extLst>
                <a:ext uri="{FF2B5EF4-FFF2-40B4-BE49-F238E27FC236}">
                  <a16:creationId xmlns:a16="http://schemas.microsoft.com/office/drawing/2014/main" id="{BFB5507C-186D-4EC5-9CB5-EA95C4AF9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2118" y="2502213"/>
              <a:ext cx="376369" cy="376369"/>
            </a:xfrm>
            <a:prstGeom prst="rect">
              <a:avLst/>
            </a:prstGeom>
          </p:spPr>
        </p:pic>
        <p:pic>
          <p:nvPicPr>
            <p:cNvPr id="95" name="Graphic 45">
              <a:extLst>
                <a:ext uri="{FF2B5EF4-FFF2-40B4-BE49-F238E27FC236}">
                  <a16:creationId xmlns:a16="http://schemas.microsoft.com/office/drawing/2014/main" id="{B01B558C-5548-4522-BFBF-92DAAC10C9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94306" y="3889357"/>
              <a:ext cx="318811" cy="318811"/>
            </a:xfrm>
            <a:prstGeom prst="rect">
              <a:avLst/>
            </a:prstGeom>
          </p:spPr>
        </p:pic>
        <p:cxnSp>
          <p:nvCxnSpPr>
            <p:cNvPr id="96" name="Straight Connector 95">
              <a:extLst>
                <a:ext uri="{FF2B5EF4-FFF2-40B4-BE49-F238E27FC236}">
                  <a16:creationId xmlns:a16="http://schemas.microsoft.com/office/drawing/2014/main" id="{0B0CE339-9048-4ECF-B6F1-72CA29D6ED86}"/>
                </a:ext>
              </a:extLst>
            </p:cNvPr>
            <p:cNvCxnSpPr>
              <a:cxnSpLocks/>
            </p:cNvCxnSpPr>
            <p:nvPr/>
          </p:nvCxnSpPr>
          <p:spPr>
            <a:xfrm flipH="1">
              <a:off x="3356730" y="3658779"/>
              <a:ext cx="4863" cy="884888"/>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Box 47">
              <a:extLst>
                <a:ext uri="{FF2B5EF4-FFF2-40B4-BE49-F238E27FC236}">
                  <a16:creationId xmlns:a16="http://schemas.microsoft.com/office/drawing/2014/main" id="{515C6E2B-BDB4-44E9-8D53-AF855BE47337}"/>
                </a:ext>
              </a:extLst>
            </p:cNvPr>
            <p:cNvSpPr txBox="1"/>
            <p:nvPr/>
          </p:nvSpPr>
          <p:spPr>
            <a:xfrm>
              <a:off x="3801462" y="3909892"/>
              <a:ext cx="1127649" cy="294087"/>
            </a:xfrm>
            <a:prstGeom prst="rect">
              <a:avLst/>
            </a:prstGeom>
            <a:solidFill>
              <a:srgbClr val="D3D3D3"/>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Local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98" name="Straight Connector 97">
              <a:extLst>
                <a:ext uri="{FF2B5EF4-FFF2-40B4-BE49-F238E27FC236}">
                  <a16:creationId xmlns:a16="http://schemas.microsoft.com/office/drawing/2014/main" id="{94972A2C-5446-4E19-A086-14B477AB9C21}"/>
                </a:ext>
              </a:extLst>
            </p:cNvPr>
            <p:cNvCxnSpPr>
              <a:cxnSpLocks/>
            </p:cNvCxnSpPr>
            <p:nvPr/>
          </p:nvCxnSpPr>
          <p:spPr>
            <a:xfrm>
              <a:off x="3540003" y="3429000"/>
              <a:ext cx="4117539" cy="15522"/>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9" name="Graphic 49">
              <a:extLst>
                <a:ext uri="{FF2B5EF4-FFF2-40B4-BE49-F238E27FC236}">
                  <a16:creationId xmlns:a16="http://schemas.microsoft.com/office/drawing/2014/main" id="{ABC80D03-D592-44C2-849F-FA3C56997B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94561" y="3008018"/>
              <a:ext cx="318811" cy="318811"/>
            </a:xfrm>
            <a:prstGeom prst="rect">
              <a:avLst/>
            </a:prstGeom>
          </p:spPr>
        </p:pic>
        <p:sp>
          <p:nvSpPr>
            <p:cNvPr id="100" name="TextBox 50">
              <a:extLst>
                <a:ext uri="{FF2B5EF4-FFF2-40B4-BE49-F238E27FC236}">
                  <a16:creationId xmlns:a16="http://schemas.microsoft.com/office/drawing/2014/main" id="{65A58D02-51CD-4125-853A-698A63B3C66C}"/>
                </a:ext>
              </a:extLst>
            </p:cNvPr>
            <p:cNvSpPr txBox="1"/>
            <p:nvPr/>
          </p:nvSpPr>
          <p:spPr>
            <a:xfrm>
              <a:off x="5057285" y="3019784"/>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101" name="Straight Connector 100">
              <a:extLst>
                <a:ext uri="{FF2B5EF4-FFF2-40B4-BE49-F238E27FC236}">
                  <a16:creationId xmlns:a16="http://schemas.microsoft.com/office/drawing/2014/main" id="{5973F810-63C5-484D-8150-4DDEC21EF85D}"/>
                </a:ext>
              </a:extLst>
            </p:cNvPr>
            <p:cNvCxnSpPr>
              <a:cxnSpLocks/>
            </p:cNvCxnSpPr>
            <p:nvPr/>
          </p:nvCxnSpPr>
          <p:spPr>
            <a:xfrm>
              <a:off x="3525137" y="4822430"/>
              <a:ext cx="4132406" cy="0"/>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 name="Graphic 52">
              <a:extLst>
                <a:ext uri="{FF2B5EF4-FFF2-40B4-BE49-F238E27FC236}">
                  <a16:creationId xmlns:a16="http://schemas.microsoft.com/office/drawing/2014/main" id="{B407F99E-0DC9-4C33-AD8D-384E4BCF89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19946" y="4421812"/>
              <a:ext cx="318811" cy="318811"/>
            </a:xfrm>
            <a:prstGeom prst="rect">
              <a:avLst/>
            </a:prstGeom>
          </p:spPr>
        </p:pic>
        <p:sp>
          <p:nvSpPr>
            <p:cNvPr id="103" name="TextBox 53">
              <a:extLst>
                <a:ext uri="{FF2B5EF4-FFF2-40B4-BE49-F238E27FC236}">
                  <a16:creationId xmlns:a16="http://schemas.microsoft.com/office/drawing/2014/main" id="{89B82F1D-8119-4F9D-A9F5-EDA6AF79E0A9}"/>
                </a:ext>
              </a:extLst>
            </p:cNvPr>
            <p:cNvSpPr txBox="1"/>
            <p:nvPr/>
          </p:nvSpPr>
          <p:spPr>
            <a:xfrm>
              <a:off x="4982669" y="4433578"/>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sp>
          <p:nvSpPr>
            <p:cNvPr id="104" name="TextBox 54">
              <a:extLst>
                <a:ext uri="{FF2B5EF4-FFF2-40B4-BE49-F238E27FC236}">
                  <a16:creationId xmlns:a16="http://schemas.microsoft.com/office/drawing/2014/main" id="{AA85F3DA-8086-4729-86FB-363AE6EBF5BE}"/>
                </a:ext>
              </a:extLst>
            </p:cNvPr>
            <p:cNvSpPr txBox="1"/>
            <p:nvPr/>
          </p:nvSpPr>
          <p:spPr>
            <a:xfrm>
              <a:off x="4929110" y="2561288"/>
              <a:ext cx="1568286"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2, </a:t>
              </a:r>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3</a:t>
              </a:r>
            </a:p>
          </p:txBody>
        </p:sp>
      </p:grpSp>
    </p:spTree>
    <p:extLst>
      <p:ext uri="{BB962C8B-B14F-4D97-AF65-F5344CB8AC3E}">
        <p14:creationId xmlns:p14="http://schemas.microsoft.com/office/powerpoint/2010/main" val="42412927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FF002-48A8-45D8-960C-1B38CFF51544}"/>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BD15FBCB-4303-4379-9276-6637818D8AE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131" y="2735155"/>
            <a:ext cx="1524213" cy="1524213"/>
          </a:xfrm>
          <a:prstGeom prst="rect">
            <a:avLst/>
          </a:prstGeom>
        </p:spPr>
      </p:pic>
    </p:spTree>
    <p:extLst>
      <p:ext uri="{BB962C8B-B14F-4D97-AF65-F5344CB8AC3E}">
        <p14:creationId xmlns:p14="http://schemas.microsoft.com/office/powerpoint/2010/main" val="23615925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VPN Gateway (Optional)</a:t>
            </a:r>
          </a:p>
        </p:txBody>
      </p:sp>
      <p:pic>
        <p:nvPicPr>
          <p:cNvPr id="11" name="Picture 10" descr="Icon of small circles connected by lines forming a big circle">
            <a:extLst>
              <a:ext uri="{FF2B5EF4-FFF2-40B4-BE49-F238E27FC236}">
                <a16:creationId xmlns:a16="http://schemas.microsoft.com/office/drawing/2014/main" id="{BED6CB09-9712-4F19-9F0D-5C3A4A7DB0A2}"/>
              </a:ext>
            </a:extLst>
          </p:cNvPr>
          <p:cNvPicPr>
            <a:picLocks noChangeAspect="1"/>
          </p:cNvPicPr>
          <p:nvPr/>
        </p:nvPicPr>
        <p:blipFill>
          <a:blip r:embed="rId3">
            <a:clrChange>
              <a:clrFrom>
                <a:srgbClr val="FFFFFF"/>
              </a:clrFrom>
              <a:clrTo>
                <a:srgbClr val="FFFFFF">
                  <a:alpha val="0"/>
                </a:srgbClr>
              </a:clrTo>
            </a:clrChange>
          </a:blip>
          <a:srcRect/>
          <a:stretch/>
        </p:blipFill>
        <p:spPr>
          <a:xfrm>
            <a:off x="10364972" y="2930524"/>
            <a:ext cx="1133476" cy="1133476"/>
          </a:xfrm>
          <a:prstGeom prst="rect">
            <a:avLst/>
          </a:prstGeom>
        </p:spPr>
      </p:pic>
    </p:spTree>
    <p:extLst>
      <p:ext uri="{BB962C8B-B14F-4D97-AF65-F5344CB8AC3E}">
        <p14:creationId xmlns:p14="http://schemas.microsoft.com/office/powerpoint/2010/main" val="8714529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a:xfrm>
            <a:off x="465139" y="2676526"/>
            <a:ext cx="2217101" cy="1641475"/>
          </a:xfrm>
        </p:spPr>
        <p:txBody>
          <a:bodyPr/>
          <a:lstStyle/>
          <a:p>
            <a:r>
              <a:rPr lang="en-US" dirty="0"/>
              <a:t>Configure VPN Gateway Introduction</a:t>
            </a:r>
            <a:br>
              <a:rPr lang="en-US" dirty="0"/>
            </a:br>
            <a:r>
              <a:rPr lang="en-US" dirty="0"/>
              <a:t>(Optional)</a:t>
            </a:r>
          </a:p>
        </p:txBody>
      </p:sp>
      <p:sp>
        <p:nvSpPr>
          <p:cNvPr id="187" name="TextBox 186">
            <a:extLst>
              <a:ext uri="{FF2B5EF4-FFF2-40B4-BE49-F238E27FC236}">
                <a16:creationId xmlns:a16="http://schemas.microsoft.com/office/drawing/2014/main" id="{D9844D93-232C-432F-B12B-36CBD6A6EE85}"/>
              </a:ext>
            </a:extLst>
          </p:cNvPr>
          <p:cNvSpPr txBox="1"/>
          <p:nvPr/>
        </p:nvSpPr>
        <p:spPr>
          <a:xfrm>
            <a:off x="4239869" y="462227"/>
            <a:ext cx="6936866" cy="5673028"/>
          </a:xfrm>
          <a:prstGeom prst="rect">
            <a:avLst/>
          </a:prstGeom>
          <a:noFill/>
        </p:spPr>
        <p:txBody>
          <a:bodyPr wrap="square" lIns="0" tIns="0" rIns="0" bIns="0" rtlCol="0" anchor="ctr">
            <a:spAutoFit/>
          </a:bodyPr>
          <a:lstStyle/>
          <a:p>
            <a:pPr defTabSz="444500">
              <a:lnSpc>
                <a:spcPct val="150000"/>
              </a:lnSpc>
              <a:spcBef>
                <a:spcPct val="0"/>
              </a:spcBef>
              <a:spcAft>
                <a:spcPts val="900"/>
              </a:spcAft>
            </a:pPr>
            <a:r>
              <a:rPr lang="en-US" dirty="0"/>
              <a:t>Determine VPN Gateway Uses</a:t>
            </a:r>
          </a:p>
          <a:p>
            <a:pPr defTabSz="444500">
              <a:lnSpc>
                <a:spcPct val="150000"/>
              </a:lnSpc>
              <a:spcBef>
                <a:spcPct val="0"/>
              </a:spcBef>
              <a:spcAft>
                <a:spcPts val="900"/>
              </a:spcAft>
            </a:pPr>
            <a:r>
              <a:rPr lang="en-US" dirty="0"/>
              <a:t>Create Site-to-Site Connections</a:t>
            </a:r>
          </a:p>
          <a:p>
            <a:pPr defTabSz="444500">
              <a:lnSpc>
                <a:spcPct val="150000"/>
              </a:lnSpc>
              <a:spcBef>
                <a:spcPct val="0"/>
              </a:spcBef>
              <a:spcAft>
                <a:spcPts val="900"/>
              </a:spcAft>
            </a:pPr>
            <a:r>
              <a:rPr lang="en-US" dirty="0"/>
              <a:t>Demonstration- VPN Gateway </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Gateway Subnet</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VPN Gateway</a:t>
            </a:r>
          </a:p>
          <a:p>
            <a:pPr marL="342900" lvl="1" indent="-171450" defTabSz="444500">
              <a:lnSpc>
                <a:spcPct val="150000"/>
              </a:lnSpc>
              <a:spcBef>
                <a:spcPct val="0"/>
              </a:spcBef>
              <a:spcAft>
                <a:spcPts val="900"/>
              </a:spcAft>
              <a:buFont typeface="Arial" panose="020B0604020202020204" pitchFamily="34" charset="0"/>
              <a:buChar char="•"/>
            </a:pPr>
            <a:r>
              <a:rPr lang="en-US" dirty="0"/>
              <a:t>Determine Gateway SKU and Generation</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Local Network Gateway</a:t>
            </a:r>
          </a:p>
          <a:p>
            <a:pPr marL="342900" lvl="1" indent="-171450" defTabSz="444500">
              <a:lnSpc>
                <a:spcPct val="150000"/>
              </a:lnSpc>
              <a:spcBef>
                <a:spcPct val="0"/>
              </a:spcBef>
              <a:spcAft>
                <a:spcPts val="900"/>
              </a:spcAft>
              <a:buFont typeface="Arial" panose="020B0604020202020204" pitchFamily="34" charset="0"/>
              <a:buChar char="•"/>
            </a:pPr>
            <a:r>
              <a:rPr lang="en-US" dirty="0"/>
              <a:t>Configure the On-premises VPN Device</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VPN Connection</a:t>
            </a:r>
          </a:p>
          <a:p>
            <a:pPr defTabSz="444500">
              <a:lnSpc>
                <a:spcPct val="150000"/>
              </a:lnSpc>
              <a:spcBef>
                <a:spcPct val="0"/>
              </a:spcBef>
              <a:spcAft>
                <a:spcPts val="900"/>
              </a:spcAft>
            </a:pPr>
            <a:r>
              <a:rPr lang="en-US" dirty="0"/>
              <a:t>Determine High Availability Scenarios</a:t>
            </a:r>
          </a:p>
          <a:p>
            <a:pPr defTabSz="444500">
              <a:lnSpc>
                <a:spcPct val="150000"/>
              </a:lnSpc>
              <a:spcBef>
                <a:spcPct val="0"/>
              </a:spcBef>
              <a:spcAft>
                <a:spcPts val="900"/>
              </a:spcAft>
            </a:pPr>
            <a:r>
              <a:rPr lang="en-US" dirty="0"/>
              <a:t>Summary and Resources</a:t>
            </a:r>
          </a:p>
        </p:txBody>
      </p:sp>
      <p:pic>
        <p:nvPicPr>
          <p:cNvPr id="113" name="Picture 112">
            <a:extLst>
              <a:ext uri="{FF2B5EF4-FFF2-40B4-BE49-F238E27FC236}">
                <a16:creationId xmlns:a16="http://schemas.microsoft.com/office/drawing/2014/main" id="{900FF0BA-1FEF-4161-A932-D5298A17BD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57085" y="571715"/>
            <a:ext cx="506562" cy="414797"/>
          </a:xfrm>
          <a:prstGeom prst="rect">
            <a:avLst/>
          </a:prstGeom>
        </p:spPr>
      </p:pic>
      <p:pic>
        <p:nvPicPr>
          <p:cNvPr id="222" name="Picture 221">
            <a:extLst>
              <a:ext uri="{FF2B5EF4-FFF2-40B4-BE49-F238E27FC236}">
                <a16:creationId xmlns:a16="http://schemas.microsoft.com/office/drawing/2014/main" id="{5047F2DA-BC96-45DE-A78C-90B47592F24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57085" y="1093694"/>
            <a:ext cx="505567" cy="415614"/>
          </a:xfrm>
          <a:prstGeom prst="rect">
            <a:avLst/>
          </a:prstGeom>
        </p:spPr>
      </p:pic>
      <p:pic>
        <p:nvPicPr>
          <p:cNvPr id="256" name="Picture 255">
            <a:extLst>
              <a:ext uri="{FF2B5EF4-FFF2-40B4-BE49-F238E27FC236}">
                <a16:creationId xmlns:a16="http://schemas.microsoft.com/office/drawing/2014/main" id="{D0C11CFC-C5B6-4F19-882C-8040B0C3C910}"/>
              </a:ext>
              <a:ext uri="{C183D7F6-B498-43B3-948B-1728B52AA6E4}">
                <adec:decorative xmlns:adec="http://schemas.microsoft.com/office/drawing/2017/decorative" val="1"/>
              </a:ext>
            </a:extLst>
          </p:cNvPr>
          <p:cNvPicPr>
            <a:picLocks noChangeAspect="1"/>
          </p:cNvPicPr>
          <p:nvPr/>
        </p:nvPicPr>
        <p:blipFill rotWithShape="1">
          <a:blip r:embed="rId5"/>
          <a:srcRect l="1171" t="1169" r="1171" b="1169"/>
          <a:stretch/>
        </p:blipFill>
        <p:spPr>
          <a:xfrm>
            <a:off x="3681340" y="1590189"/>
            <a:ext cx="494710" cy="405092"/>
          </a:xfrm>
          <a:prstGeom prst="ellipse">
            <a:avLst/>
          </a:prstGeom>
        </p:spPr>
      </p:pic>
      <p:pic>
        <p:nvPicPr>
          <p:cNvPr id="290" name="Picture 289">
            <a:extLst>
              <a:ext uri="{FF2B5EF4-FFF2-40B4-BE49-F238E27FC236}">
                <a16:creationId xmlns:a16="http://schemas.microsoft.com/office/drawing/2014/main" id="{5896A289-E532-42F0-A7BC-713DABACECA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651159" y="5293193"/>
            <a:ext cx="505567" cy="414797"/>
          </a:xfrm>
          <a:prstGeom prst="rect">
            <a:avLst/>
          </a:prstGeom>
        </p:spPr>
      </p:pic>
      <p:grpSp>
        <p:nvGrpSpPr>
          <p:cNvPr id="27" name="Group 26">
            <a:extLst>
              <a:ext uri="{FF2B5EF4-FFF2-40B4-BE49-F238E27FC236}">
                <a16:creationId xmlns:a16="http://schemas.microsoft.com/office/drawing/2014/main" id="{DD5610C6-CC5F-4957-A1BB-93E8164C9E86}"/>
              </a:ext>
              <a:ext uri="{C183D7F6-B498-43B3-948B-1728B52AA6E4}">
                <adec:decorative xmlns:adec="http://schemas.microsoft.com/office/drawing/2017/decorative" val="1"/>
              </a:ext>
            </a:extLst>
          </p:cNvPr>
          <p:cNvGrpSpPr/>
          <p:nvPr/>
        </p:nvGrpSpPr>
        <p:grpSpPr>
          <a:xfrm>
            <a:off x="3656090" y="5815989"/>
            <a:ext cx="506562" cy="414797"/>
            <a:chOff x="10493727" y="629664"/>
            <a:chExt cx="519000" cy="503150"/>
          </a:xfrm>
        </p:grpSpPr>
        <p:pic>
          <p:nvPicPr>
            <p:cNvPr id="28" name="Picture 27">
              <a:extLst>
                <a:ext uri="{FF2B5EF4-FFF2-40B4-BE49-F238E27FC236}">
                  <a16:creationId xmlns:a16="http://schemas.microsoft.com/office/drawing/2014/main" id="{11304069-9388-491D-B1AB-DD5D8FB579FC}"/>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4100D776-6791-4D00-92DB-E8CC9FD57BE6}"/>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8460F53A-5A45-4A38-8A61-AA0E709EC45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018A40-7B43-435D-9DCB-B0CA960C9E7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4F91BC7D-E2FE-4FCB-B9D3-D76BB13448E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FB68DC51-F826-4FEE-8FF8-524D9D99A5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FCD2EEB9-19EA-48B9-A558-336C79CA3426}"/>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C8138C3B-8D9E-4E26-A05E-03547FE128B9}"/>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F441978-9FE7-4ED7-A2DD-DC8EF768645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6DC0E7A0-668F-4D44-A00C-833E66F9D40B}"/>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0325737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VPN Gateway Uses</a:t>
            </a:r>
          </a:p>
        </p:txBody>
      </p:sp>
      <p:grpSp>
        <p:nvGrpSpPr>
          <p:cNvPr id="2" name="Group 1" descr="Azure has two VNets connected with peering. Point to site connects a user. Site to side connects local on-premises networks. ">
            <a:extLst>
              <a:ext uri="{FF2B5EF4-FFF2-40B4-BE49-F238E27FC236}">
                <a16:creationId xmlns:a16="http://schemas.microsoft.com/office/drawing/2014/main" id="{32735B61-DFC7-4EDF-AA56-D8609E07B121}"/>
              </a:ext>
            </a:extLst>
          </p:cNvPr>
          <p:cNvGrpSpPr/>
          <p:nvPr/>
        </p:nvGrpSpPr>
        <p:grpSpPr>
          <a:xfrm>
            <a:off x="741022" y="1353620"/>
            <a:ext cx="11580319" cy="2995813"/>
            <a:chOff x="741022" y="1353620"/>
            <a:chExt cx="11580319" cy="2995813"/>
          </a:xfrm>
        </p:grpSpPr>
        <p:grpSp>
          <p:nvGrpSpPr>
            <p:cNvPr id="3" name="Group 2">
              <a:extLst>
                <a:ext uri="{FF2B5EF4-FFF2-40B4-BE49-F238E27FC236}">
                  <a16:creationId xmlns:a16="http://schemas.microsoft.com/office/drawing/2014/main" id="{DC407D8D-6357-4B01-AE4B-0C65366C7004}"/>
                </a:ext>
              </a:extLst>
            </p:cNvPr>
            <p:cNvGrpSpPr/>
            <p:nvPr/>
          </p:nvGrpSpPr>
          <p:grpSpPr>
            <a:xfrm>
              <a:off x="741022" y="2170903"/>
              <a:ext cx="1891629" cy="1620549"/>
              <a:chOff x="1168399" y="1610331"/>
              <a:chExt cx="1891629" cy="2199669"/>
            </a:xfrm>
          </p:grpSpPr>
          <p:sp>
            <p:nvSpPr>
              <p:cNvPr id="21" name="Rectangle 20">
                <a:extLst>
                  <a:ext uri="{FF2B5EF4-FFF2-40B4-BE49-F238E27FC236}">
                    <a16:creationId xmlns:a16="http://schemas.microsoft.com/office/drawing/2014/main" id="{4F0550D4-360B-4AC4-891F-AFC2139737EC}"/>
                  </a:ext>
                </a:extLst>
              </p:cNvPr>
              <p:cNvSpPr/>
              <p:nvPr/>
            </p:nvSpPr>
            <p:spPr bwMode="auto">
              <a:xfrm>
                <a:off x="1168399" y="1889760"/>
                <a:ext cx="1891629" cy="19202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VNet 1</a:t>
                </a:r>
              </a:p>
            </p:txBody>
          </p:sp>
          <p:pic>
            <p:nvPicPr>
              <p:cNvPr id="24" name="Graphic 23">
                <a:extLst>
                  <a:ext uri="{FF2B5EF4-FFF2-40B4-BE49-F238E27FC236}">
                    <a16:creationId xmlns:a16="http://schemas.microsoft.com/office/drawing/2014/main" id="{9B1C3919-6151-4E9D-9EB8-CB1E7DBDB6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540" y="1610331"/>
                <a:ext cx="611448" cy="611448"/>
              </a:xfrm>
              <a:prstGeom prst="rect">
                <a:avLst/>
              </a:prstGeom>
            </p:spPr>
          </p:pic>
        </p:grpSp>
        <p:grpSp>
          <p:nvGrpSpPr>
            <p:cNvPr id="72" name="Group 71">
              <a:extLst>
                <a:ext uri="{FF2B5EF4-FFF2-40B4-BE49-F238E27FC236}">
                  <a16:creationId xmlns:a16="http://schemas.microsoft.com/office/drawing/2014/main" id="{2573DDF0-B31D-46C0-AE1B-51DFCEFB98A7}"/>
                </a:ext>
              </a:extLst>
            </p:cNvPr>
            <p:cNvGrpSpPr/>
            <p:nvPr/>
          </p:nvGrpSpPr>
          <p:grpSpPr>
            <a:xfrm>
              <a:off x="4583368" y="2174255"/>
              <a:ext cx="1891629" cy="1628876"/>
              <a:chOff x="1168399" y="1610331"/>
              <a:chExt cx="1891629" cy="2199669"/>
            </a:xfrm>
          </p:grpSpPr>
          <p:sp>
            <p:nvSpPr>
              <p:cNvPr id="73" name="Rectangle 72">
                <a:extLst>
                  <a:ext uri="{FF2B5EF4-FFF2-40B4-BE49-F238E27FC236}">
                    <a16:creationId xmlns:a16="http://schemas.microsoft.com/office/drawing/2014/main" id="{F1E30093-C715-4AFB-B947-1103BFBF4AC9}"/>
                  </a:ext>
                </a:extLst>
              </p:cNvPr>
              <p:cNvSpPr/>
              <p:nvPr/>
            </p:nvSpPr>
            <p:spPr bwMode="auto">
              <a:xfrm>
                <a:off x="1168399" y="1889760"/>
                <a:ext cx="1891629" cy="19202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VNet 2</a:t>
                </a:r>
              </a:p>
            </p:txBody>
          </p:sp>
          <p:pic>
            <p:nvPicPr>
              <p:cNvPr id="74" name="Graphic 73">
                <a:extLst>
                  <a:ext uri="{FF2B5EF4-FFF2-40B4-BE49-F238E27FC236}">
                    <a16:creationId xmlns:a16="http://schemas.microsoft.com/office/drawing/2014/main" id="{1F17027B-71A4-48EC-8C68-C574B01213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540" y="1610331"/>
                <a:ext cx="611448" cy="611448"/>
              </a:xfrm>
              <a:prstGeom prst="rect">
                <a:avLst/>
              </a:prstGeom>
            </p:spPr>
          </p:pic>
        </p:grpSp>
        <p:cxnSp>
          <p:nvCxnSpPr>
            <p:cNvPr id="6" name="Straight Arrow Connector 5">
              <a:extLst>
                <a:ext uri="{FF2B5EF4-FFF2-40B4-BE49-F238E27FC236}">
                  <a16:creationId xmlns:a16="http://schemas.microsoft.com/office/drawing/2014/main" id="{DA6ABF30-DA74-4D2E-A65D-F9DBED6B0145}"/>
                </a:ext>
              </a:extLst>
            </p:cNvPr>
            <p:cNvCxnSpPr>
              <a:cxnSpLocks/>
              <a:endCxn id="73" idx="1"/>
            </p:cNvCxnSpPr>
            <p:nvPr/>
          </p:nvCxnSpPr>
          <p:spPr>
            <a:xfrm>
              <a:off x="2619106" y="3084108"/>
              <a:ext cx="1964262" cy="804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4A47695-1B6D-4867-9CFF-D389B946AC65}"/>
                </a:ext>
              </a:extLst>
            </p:cNvPr>
            <p:cNvSpPr txBox="1"/>
            <p:nvPr/>
          </p:nvSpPr>
          <p:spPr>
            <a:xfrm>
              <a:off x="2750623" y="2644938"/>
              <a:ext cx="1844303" cy="400110"/>
            </a:xfrm>
            <a:prstGeom prst="rect">
              <a:avLst/>
            </a:prstGeom>
            <a:noFill/>
          </p:spPr>
          <p:txBody>
            <a:bodyPr wrap="square">
              <a:spAutoFit/>
            </a:bodyPr>
            <a:lstStyle/>
            <a:p>
              <a:r>
                <a:rPr lang="en-US" sz="2000" dirty="0">
                  <a:solidFill>
                    <a:schemeClr val="tx1"/>
                  </a:solidFill>
                </a:rPr>
                <a:t>VNet-to-VNet</a:t>
              </a:r>
              <a:endParaRPr lang="en-US" sz="2000" dirty="0"/>
            </a:p>
          </p:txBody>
        </p:sp>
        <p:sp>
          <p:nvSpPr>
            <p:cNvPr id="14" name="Right Bracket 13">
              <a:extLst>
                <a:ext uri="{FF2B5EF4-FFF2-40B4-BE49-F238E27FC236}">
                  <a16:creationId xmlns:a16="http://schemas.microsoft.com/office/drawing/2014/main" id="{F6B324E0-6912-40C0-8E95-17816013E872}"/>
                </a:ext>
              </a:extLst>
            </p:cNvPr>
            <p:cNvSpPr/>
            <p:nvPr/>
          </p:nvSpPr>
          <p:spPr>
            <a:xfrm rot="16200000">
              <a:off x="3612656" y="-788689"/>
              <a:ext cx="285256" cy="5439431"/>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TextBox 14">
              <a:extLst>
                <a:ext uri="{FF2B5EF4-FFF2-40B4-BE49-F238E27FC236}">
                  <a16:creationId xmlns:a16="http://schemas.microsoft.com/office/drawing/2014/main" id="{154FC39A-2241-49BC-BA6F-AC0065FF06BC}"/>
                </a:ext>
              </a:extLst>
            </p:cNvPr>
            <p:cNvSpPr txBox="1"/>
            <p:nvPr/>
          </p:nvSpPr>
          <p:spPr>
            <a:xfrm>
              <a:off x="3405761" y="1353620"/>
              <a:ext cx="933953" cy="400110"/>
            </a:xfrm>
            <a:prstGeom prst="rect">
              <a:avLst/>
            </a:prstGeom>
            <a:solidFill>
              <a:schemeClr val="bg1"/>
            </a:solidFill>
          </p:spPr>
          <p:txBody>
            <a:bodyPr wrap="square">
              <a:spAutoFit/>
            </a:bodyPr>
            <a:lstStyle/>
            <a:p>
              <a:r>
                <a:rPr lang="en-US" sz="2000" dirty="0">
                  <a:solidFill>
                    <a:schemeClr val="tx1"/>
                  </a:solidFill>
                </a:rPr>
                <a:t>Azure</a:t>
              </a:r>
              <a:endParaRPr lang="en-US" sz="2000" dirty="0"/>
            </a:p>
          </p:txBody>
        </p:sp>
        <p:pic>
          <p:nvPicPr>
            <p:cNvPr id="78" name="Graphic 77">
              <a:extLst>
                <a:ext uri="{FF2B5EF4-FFF2-40B4-BE49-F238E27FC236}">
                  <a16:creationId xmlns:a16="http://schemas.microsoft.com/office/drawing/2014/main" id="{DA6255E8-C065-4EFC-90BF-5F5BD7F594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43053" y="2854996"/>
              <a:ext cx="352107" cy="352107"/>
            </a:xfrm>
            <a:prstGeom prst="rect">
              <a:avLst/>
            </a:prstGeom>
          </p:spPr>
        </p:pic>
        <p:pic>
          <p:nvPicPr>
            <p:cNvPr id="80" name="Graphic 79">
              <a:extLst>
                <a:ext uri="{FF2B5EF4-FFF2-40B4-BE49-F238E27FC236}">
                  <a16:creationId xmlns:a16="http://schemas.microsoft.com/office/drawing/2014/main" id="{095ED7F5-9DED-411E-BD89-0201421610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37867" y="2854996"/>
              <a:ext cx="352107" cy="352107"/>
            </a:xfrm>
            <a:prstGeom prst="rect">
              <a:avLst/>
            </a:prstGeom>
          </p:spPr>
        </p:pic>
        <p:sp>
          <p:nvSpPr>
            <p:cNvPr id="83" name="Rectangle 82">
              <a:extLst>
                <a:ext uri="{FF2B5EF4-FFF2-40B4-BE49-F238E27FC236}">
                  <a16:creationId xmlns:a16="http://schemas.microsoft.com/office/drawing/2014/main" id="{F4F5E203-0BF9-4BBE-966F-EC6ADC95BF36}"/>
                </a:ext>
              </a:extLst>
            </p:cNvPr>
            <p:cNvSpPr/>
            <p:nvPr/>
          </p:nvSpPr>
          <p:spPr bwMode="auto">
            <a:xfrm>
              <a:off x="10148748" y="2927477"/>
              <a:ext cx="2172593" cy="14219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Local on-premises network</a:t>
              </a:r>
            </a:p>
          </p:txBody>
        </p:sp>
        <p:grpSp>
          <p:nvGrpSpPr>
            <p:cNvPr id="19" name="Group 18">
              <a:extLst>
                <a:ext uri="{FF2B5EF4-FFF2-40B4-BE49-F238E27FC236}">
                  <a16:creationId xmlns:a16="http://schemas.microsoft.com/office/drawing/2014/main" id="{2192B489-5FDA-4561-A050-B566168CD278}"/>
                </a:ext>
              </a:extLst>
            </p:cNvPr>
            <p:cNvGrpSpPr>
              <a:grpSpLocks noChangeAspect="1"/>
            </p:cNvGrpSpPr>
            <p:nvPr/>
          </p:nvGrpSpPr>
          <p:grpSpPr bwMode="auto">
            <a:xfrm>
              <a:off x="9509018" y="3084108"/>
              <a:ext cx="605647" cy="1063613"/>
              <a:chOff x="3597" y="466"/>
              <a:chExt cx="771" cy="1354"/>
            </a:xfrm>
          </p:grpSpPr>
          <p:sp>
            <p:nvSpPr>
              <p:cNvPr id="20" name="AutoShape 7">
                <a:extLst>
                  <a:ext uri="{FF2B5EF4-FFF2-40B4-BE49-F238E27FC236}">
                    <a16:creationId xmlns:a16="http://schemas.microsoft.com/office/drawing/2014/main" id="{53CE80AC-F7E8-478F-BBE1-5D46398A387A}"/>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1">
                <a:extLst>
                  <a:ext uri="{FF2B5EF4-FFF2-40B4-BE49-F238E27FC236}">
                    <a16:creationId xmlns:a16="http://schemas.microsoft.com/office/drawing/2014/main" id="{011C38AC-B700-468B-9A6E-3A03CC0B583A}"/>
                  </a:ext>
                </a:extLst>
              </p:cNvPr>
              <p:cNvSpPr>
                <a:spLocks noChangeArrowheads="1"/>
              </p:cNvSpPr>
              <p:nvPr/>
            </p:nvSpPr>
            <p:spPr bwMode="auto">
              <a:xfrm>
                <a:off x="3597" y="1386"/>
                <a:ext cx="541" cy="431"/>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5" name="Freeform 135">
                <a:extLst>
                  <a:ext uri="{FF2B5EF4-FFF2-40B4-BE49-F238E27FC236}">
                    <a16:creationId xmlns:a16="http://schemas.microsoft.com/office/drawing/2014/main" id="{AF9FB9BB-DD6B-4A2C-B007-63646DF180C5}"/>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7" name="Freeform 136">
                <a:extLst>
                  <a:ext uri="{FF2B5EF4-FFF2-40B4-BE49-F238E27FC236}">
                    <a16:creationId xmlns:a16="http://schemas.microsoft.com/office/drawing/2014/main" id="{FEC4A31B-0138-4D20-AEDC-4A4CBFBB7B9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8" name="Rectangle 27">
                <a:extLst>
                  <a:ext uri="{FF2B5EF4-FFF2-40B4-BE49-F238E27FC236}">
                    <a16:creationId xmlns:a16="http://schemas.microsoft.com/office/drawing/2014/main" id="{04491EBB-E42A-4BA1-A5A7-78D75E9EC081}"/>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9" name="Rectangle 28">
                <a:extLst>
                  <a:ext uri="{FF2B5EF4-FFF2-40B4-BE49-F238E27FC236}">
                    <a16:creationId xmlns:a16="http://schemas.microsoft.com/office/drawing/2014/main" id="{A202C6EF-5420-4BC5-B11C-DA148B966595}"/>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1" name="Rectangle 30">
                <a:extLst>
                  <a:ext uri="{FF2B5EF4-FFF2-40B4-BE49-F238E27FC236}">
                    <a16:creationId xmlns:a16="http://schemas.microsoft.com/office/drawing/2014/main" id="{D4E9C6EA-B17F-4B3D-A096-B87D0F7518BE}"/>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3" name="Rectangle 32">
                <a:extLst>
                  <a:ext uri="{FF2B5EF4-FFF2-40B4-BE49-F238E27FC236}">
                    <a16:creationId xmlns:a16="http://schemas.microsoft.com/office/drawing/2014/main" id="{09887107-5AE6-4ACB-BE69-8EECE5DF9E47}"/>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5" name="Rectangle 34">
                <a:extLst>
                  <a:ext uri="{FF2B5EF4-FFF2-40B4-BE49-F238E27FC236}">
                    <a16:creationId xmlns:a16="http://schemas.microsoft.com/office/drawing/2014/main" id="{3C3DAC73-A273-4D3D-84C6-154D8656FD2D}"/>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7" name="Rectangle 36">
                <a:extLst>
                  <a:ext uri="{FF2B5EF4-FFF2-40B4-BE49-F238E27FC236}">
                    <a16:creationId xmlns:a16="http://schemas.microsoft.com/office/drawing/2014/main" id="{50220E7B-C28B-4342-858C-048859127FCF}"/>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8" name="Rectangle 37">
                <a:extLst>
                  <a:ext uri="{FF2B5EF4-FFF2-40B4-BE49-F238E27FC236}">
                    <a16:creationId xmlns:a16="http://schemas.microsoft.com/office/drawing/2014/main" id="{50799F6F-4659-4DEE-9E2F-8DAC242E814B}"/>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9" name="Rectangle 38">
                <a:extLst>
                  <a:ext uri="{FF2B5EF4-FFF2-40B4-BE49-F238E27FC236}">
                    <a16:creationId xmlns:a16="http://schemas.microsoft.com/office/drawing/2014/main" id="{64506344-119E-4DEB-AC13-75166F133082}"/>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0" name="Rectangle 39">
                <a:extLst>
                  <a:ext uri="{FF2B5EF4-FFF2-40B4-BE49-F238E27FC236}">
                    <a16:creationId xmlns:a16="http://schemas.microsoft.com/office/drawing/2014/main" id="{4F9B6060-3D3A-4C8D-8D8F-338661C5E1F8}"/>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1" name="Rectangle 40">
                <a:extLst>
                  <a:ext uri="{FF2B5EF4-FFF2-40B4-BE49-F238E27FC236}">
                    <a16:creationId xmlns:a16="http://schemas.microsoft.com/office/drawing/2014/main" id="{4D908BF1-F956-4CFF-ADFC-9AE7A4A058B2}"/>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2" name="Rectangle 41">
                <a:extLst>
                  <a:ext uri="{FF2B5EF4-FFF2-40B4-BE49-F238E27FC236}">
                    <a16:creationId xmlns:a16="http://schemas.microsoft.com/office/drawing/2014/main" id="{90A406B9-F603-44B3-B15E-3CF766A6C0C1}"/>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3" name="Rectangle 42">
                <a:extLst>
                  <a:ext uri="{FF2B5EF4-FFF2-40B4-BE49-F238E27FC236}">
                    <a16:creationId xmlns:a16="http://schemas.microsoft.com/office/drawing/2014/main" id="{B057F98E-5443-4608-8254-F91508509A7C}"/>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4" name="Rectangle 43">
                <a:extLst>
                  <a:ext uri="{FF2B5EF4-FFF2-40B4-BE49-F238E27FC236}">
                    <a16:creationId xmlns:a16="http://schemas.microsoft.com/office/drawing/2014/main" id="{67B19194-F15D-4B27-B595-C6DC333C8B99}"/>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5" name="Rectangle 44">
                <a:extLst>
                  <a:ext uri="{FF2B5EF4-FFF2-40B4-BE49-F238E27FC236}">
                    <a16:creationId xmlns:a16="http://schemas.microsoft.com/office/drawing/2014/main" id="{5432D269-66F6-4FB3-BE80-F0B9CB8AECB3}"/>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6" name="Rectangle 45">
                <a:extLst>
                  <a:ext uri="{FF2B5EF4-FFF2-40B4-BE49-F238E27FC236}">
                    <a16:creationId xmlns:a16="http://schemas.microsoft.com/office/drawing/2014/main" id="{0B7B996C-B048-4394-A5BD-42427BF0467E}"/>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7" name="Rectangle 46">
                <a:extLst>
                  <a:ext uri="{FF2B5EF4-FFF2-40B4-BE49-F238E27FC236}">
                    <a16:creationId xmlns:a16="http://schemas.microsoft.com/office/drawing/2014/main" id="{E55A1424-E0B7-49F9-9B90-84429C49FB41}"/>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8" name="Rectangle 47">
                <a:extLst>
                  <a:ext uri="{FF2B5EF4-FFF2-40B4-BE49-F238E27FC236}">
                    <a16:creationId xmlns:a16="http://schemas.microsoft.com/office/drawing/2014/main" id="{B7B65C64-40CF-45B4-B8DD-4A228A7AEB71}"/>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9" name="Rectangle 48">
                <a:extLst>
                  <a:ext uri="{FF2B5EF4-FFF2-40B4-BE49-F238E27FC236}">
                    <a16:creationId xmlns:a16="http://schemas.microsoft.com/office/drawing/2014/main" id="{8F666AAB-7677-47FA-B8BD-5C36A17F6E04}"/>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0" name="Rectangle 49">
                <a:extLst>
                  <a:ext uri="{FF2B5EF4-FFF2-40B4-BE49-F238E27FC236}">
                    <a16:creationId xmlns:a16="http://schemas.microsoft.com/office/drawing/2014/main" id="{01757A01-9B78-4784-88E6-E8449124C785}"/>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1" name="Rectangle 31">
                <a:extLst>
                  <a:ext uri="{FF2B5EF4-FFF2-40B4-BE49-F238E27FC236}">
                    <a16:creationId xmlns:a16="http://schemas.microsoft.com/office/drawing/2014/main" id="{48D24201-5C6B-487F-8A3C-C8EC95B454AF}"/>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2" name="Rectangle 32">
                <a:extLst>
                  <a:ext uri="{FF2B5EF4-FFF2-40B4-BE49-F238E27FC236}">
                    <a16:creationId xmlns:a16="http://schemas.microsoft.com/office/drawing/2014/main" id="{466D8C84-E31D-4D71-8903-36EE94E3827D}"/>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3" name="Rectangle 33">
                <a:extLst>
                  <a:ext uri="{FF2B5EF4-FFF2-40B4-BE49-F238E27FC236}">
                    <a16:creationId xmlns:a16="http://schemas.microsoft.com/office/drawing/2014/main" id="{687FD8EF-BA94-4E7A-A02B-60AC2D427AF8}"/>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4" name="Rectangle 34">
                <a:extLst>
                  <a:ext uri="{FF2B5EF4-FFF2-40B4-BE49-F238E27FC236}">
                    <a16:creationId xmlns:a16="http://schemas.microsoft.com/office/drawing/2014/main" id="{EF8063E0-99F4-4D46-AF2A-A9765D923C0D}"/>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5" name="Rectangle 35">
                <a:extLst>
                  <a:ext uri="{FF2B5EF4-FFF2-40B4-BE49-F238E27FC236}">
                    <a16:creationId xmlns:a16="http://schemas.microsoft.com/office/drawing/2014/main" id="{BA438163-4604-448E-A573-04C29EF6D9D1}"/>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6" name="Rectangle 36">
                <a:extLst>
                  <a:ext uri="{FF2B5EF4-FFF2-40B4-BE49-F238E27FC236}">
                    <a16:creationId xmlns:a16="http://schemas.microsoft.com/office/drawing/2014/main" id="{3243F0CB-FCD2-4B42-9AFB-7398BEC893E3}"/>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7" name="Rectangle 37">
                <a:extLst>
                  <a:ext uri="{FF2B5EF4-FFF2-40B4-BE49-F238E27FC236}">
                    <a16:creationId xmlns:a16="http://schemas.microsoft.com/office/drawing/2014/main" id="{1B87FB58-DB1C-4E99-9CCB-4A455135CE9B}"/>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8" name="Rectangle 38">
                <a:extLst>
                  <a:ext uri="{FF2B5EF4-FFF2-40B4-BE49-F238E27FC236}">
                    <a16:creationId xmlns:a16="http://schemas.microsoft.com/office/drawing/2014/main" id="{275BA9C4-B32F-4022-904D-553C71DDC1D9}"/>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59" name="Rectangle 39">
                <a:extLst>
                  <a:ext uri="{FF2B5EF4-FFF2-40B4-BE49-F238E27FC236}">
                    <a16:creationId xmlns:a16="http://schemas.microsoft.com/office/drawing/2014/main" id="{59911D52-DF2B-4C25-B62A-52EA158C78FE}"/>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0" name="Rectangle 40">
                <a:extLst>
                  <a:ext uri="{FF2B5EF4-FFF2-40B4-BE49-F238E27FC236}">
                    <a16:creationId xmlns:a16="http://schemas.microsoft.com/office/drawing/2014/main" id="{4358EB96-7060-4338-99C3-2A9F31C74631}"/>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1" name="Rectangle 41">
                <a:extLst>
                  <a:ext uri="{FF2B5EF4-FFF2-40B4-BE49-F238E27FC236}">
                    <a16:creationId xmlns:a16="http://schemas.microsoft.com/office/drawing/2014/main" id="{7BE45295-4BA7-445C-B954-68712A82CB7B}"/>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2" name="Rectangle 42">
                <a:extLst>
                  <a:ext uri="{FF2B5EF4-FFF2-40B4-BE49-F238E27FC236}">
                    <a16:creationId xmlns:a16="http://schemas.microsoft.com/office/drawing/2014/main" id="{35949702-7941-4EF9-83EA-112707B27696}"/>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3" name="Rectangle 43">
                <a:extLst>
                  <a:ext uri="{FF2B5EF4-FFF2-40B4-BE49-F238E27FC236}">
                    <a16:creationId xmlns:a16="http://schemas.microsoft.com/office/drawing/2014/main" id="{401BA3A7-826C-49F7-9353-1DA6CD540D2B}"/>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4" name="Rectangle 44">
                <a:extLst>
                  <a:ext uri="{FF2B5EF4-FFF2-40B4-BE49-F238E27FC236}">
                    <a16:creationId xmlns:a16="http://schemas.microsoft.com/office/drawing/2014/main" id="{0A295C39-11E7-42F4-AB85-F346BA93D601}"/>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5" name="Rectangle 45">
                <a:extLst>
                  <a:ext uri="{FF2B5EF4-FFF2-40B4-BE49-F238E27FC236}">
                    <a16:creationId xmlns:a16="http://schemas.microsoft.com/office/drawing/2014/main" id="{E992A73B-AE33-4D2E-A17A-D7E6DA702FE2}"/>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6" name="Rectangle 46">
                <a:extLst>
                  <a:ext uri="{FF2B5EF4-FFF2-40B4-BE49-F238E27FC236}">
                    <a16:creationId xmlns:a16="http://schemas.microsoft.com/office/drawing/2014/main" id="{39C10885-2B13-4DC7-919D-D34068E4B66A}"/>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7" name="Rectangle 47">
                <a:extLst>
                  <a:ext uri="{FF2B5EF4-FFF2-40B4-BE49-F238E27FC236}">
                    <a16:creationId xmlns:a16="http://schemas.microsoft.com/office/drawing/2014/main" id="{1ED833B5-0E46-4207-A7B2-1C5A65D6B46A}"/>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8" name="Rectangle 48">
                <a:extLst>
                  <a:ext uri="{FF2B5EF4-FFF2-40B4-BE49-F238E27FC236}">
                    <a16:creationId xmlns:a16="http://schemas.microsoft.com/office/drawing/2014/main" id="{955AA179-384A-4514-B0BC-36D871C05ED2}"/>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69" name="Rectangle 49">
                <a:extLst>
                  <a:ext uri="{FF2B5EF4-FFF2-40B4-BE49-F238E27FC236}">
                    <a16:creationId xmlns:a16="http://schemas.microsoft.com/office/drawing/2014/main" id="{201A4C4A-9980-4212-B6B1-7EB0AA2307BC}"/>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70" name="Rectangle 50">
                <a:extLst>
                  <a:ext uri="{FF2B5EF4-FFF2-40B4-BE49-F238E27FC236}">
                    <a16:creationId xmlns:a16="http://schemas.microsoft.com/office/drawing/2014/main" id="{420D7AC2-E044-4005-B8A1-452739A270FC}"/>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71" name="Rectangle 51">
                <a:extLst>
                  <a:ext uri="{FF2B5EF4-FFF2-40B4-BE49-F238E27FC236}">
                    <a16:creationId xmlns:a16="http://schemas.microsoft.com/office/drawing/2014/main" id="{5EAE7F97-49D4-4F14-864F-F3694036998B}"/>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86" name="Graphic 85">
              <a:extLst>
                <a:ext uri="{FF2B5EF4-FFF2-40B4-BE49-F238E27FC236}">
                  <a16:creationId xmlns:a16="http://schemas.microsoft.com/office/drawing/2014/main" id="{F991E010-EDF1-43C7-B8D3-7EEFB62437FA}"/>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42546" y="3304532"/>
              <a:ext cx="661589" cy="661589"/>
            </a:xfrm>
            <a:prstGeom prst="rect">
              <a:avLst/>
            </a:prstGeom>
          </p:spPr>
        </p:pic>
        <p:cxnSp>
          <p:nvCxnSpPr>
            <p:cNvPr id="88" name="Connector: Elbow 87">
              <a:extLst>
                <a:ext uri="{FF2B5EF4-FFF2-40B4-BE49-F238E27FC236}">
                  <a16:creationId xmlns:a16="http://schemas.microsoft.com/office/drawing/2014/main" id="{84C77A63-EEE0-4C74-8BD5-0A9C4E4D0B74}"/>
                </a:ext>
              </a:extLst>
            </p:cNvPr>
            <p:cNvCxnSpPr>
              <a:stCxn id="73" idx="3"/>
              <a:endCxn id="86" idx="1"/>
            </p:cNvCxnSpPr>
            <p:nvPr/>
          </p:nvCxnSpPr>
          <p:spPr>
            <a:xfrm>
              <a:off x="6474997" y="3092153"/>
              <a:ext cx="2267549" cy="543174"/>
            </a:xfrm>
            <a:prstGeom prst="bentConnector3">
              <a:avLst>
                <a:gd name="adj1" fmla="val 41487"/>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8FA0C2B6-0F19-4991-BF3E-B64FE7FEC1BD}"/>
                </a:ext>
              </a:extLst>
            </p:cNvPr>
            <p:cNvSpPr txBox="1"/>
            <p:nvPr/>
          </p:nvSpPr>
          <p:spPr>
            <a:xfrm>
              <a:off x="7317990" y="1818431"/>
              <a:ext cx="1755350" cy="400110"/>
            </a:xfrm>
            <a:prstGeom prst="rect">
              <a:avLst/>
            </a:prstGeom>
            <a:noFill/>
          </p:spPr>
          <p:txBody>
            <a:bodyPr wrap="square">
              <a:spAutoFit/>
            </a:bodyPr>
            <a:lstStyle/>
            <a:p>
              <a:r>
                <a:rPr lang="en-US" sz="2000" dirty="0">
                  <a:solidFill>
                    <a:schemeClr val="tx1"/>
                  </a:solidFill>
                </a:rPr>
                <a:t>Point-to-Site </a:t>
              </a:r>
              <a:endParaRPr lang="en-US" sz="2000" dirty="0"/>
            </a:p>
          </p:txBody>
        </p:sp>
        <p:grpSp>
          <p:nvGrpSpPr>
            <p:cNvPr id="103" name="Group 102">
              <a:extLst>
                <a:ext uri="{FF2B5EF4-FFF2-40B4-BE49-F238E27FC236}">
                  <a16:creationId xmlns:a16="http://schemas.microsoft.com/office/drawing/2014/main" id="{18BD03B4-9F0B-488B-9080-EAB8A9C5A5DC}"/>
                </a:ext>
              </a:extLst>
            </p:cNvPr>
            <p:cNvGrpSpPr/>
            <p:nvPr/>
          </p:nvGrpSpPr>
          <p:grpSpPr>
            <a:xfrm>
              <a:off x="9220043" y="1889441"/>
              <a:ext cx="1256837" cy="650574"/>
              <a:chOff x="8888628" y="3497262"/>
              <a:chExt cx="1256837" cy="650574"/>
            </a:xfrm>
          </p:grpSpPr>
          <p:pic>
            <p:nvPicPr>
              <p:cNvPr id="94" name="Picture 93">
                <a:extLst>
                  <a:ext uri="{FF2B5EF4-FFF2-40B4-BE49-F238E27FC236}">
                    <a16:creationId xmlns:a16="http://schemas.microsoft.com/office/drawing/2014/main" id="{8B237E94-E3C2-49C5-8389-646A95814313}"/>
                  </a:ext>
                </a:extLst>
              </p:cNvPr>
              <p:cNvPicPr>
                <a:picLocks noChangeAspect="1"/>
              </p:cNvPicPr>
              <p:nvPr/>
            </p:nvPicPr>
            <p:blipFill>
              <a:blip r:embed="rId9"/>
              <a:stretch>
                <a:fillRect/>
              </a:stretch>
            </p:blipFill>
            <p:spPr>
              <a:xfrm>
                <a:off x="9320708" y="3497262"/>
                <a:ext cx="824757" cy="562924"/>
              </a:xfrm>
              <a:prstGeom prst="rect">
                <a:avLst/>
              </a:prstGeom>
            </p:spPr>
          </p:pic>
          <p:pic>
            <p:nvPicPr>
              <p:cNvPr id="96" name="Picture 95">
                <a:extLst>
                  <a:ext uri="{FF2B5EF4-FFF2-40B4-BE49-F238E27FC236}">
                    <a16:creationId xmlns:a16="http://schemas.microsoft.com/office/drawing/2014/main" id="{A93833D7-09DC-46AA-AEFF-6A88163A392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888628" y="3533905"/>
                <a:ext cx="524240" cy="613931"/>
              </a:xfrm>
              <a:prstGeom prst="rect">
                <a:avLst/>
              </a:prstGeom>
            </p:spPr>
          </p:pic>
        </p:grpSp>
        <p:cxnSp>
          <p:nvCxnSpPr>
            <p:cNvPr id="98" name="Connector: Elbow 97">
              <a:extLst>
                <a:ext uri="{FF2B5EF4-FFF2-40B4-BE49-F238E27FC236}">
                  <a16:creationId xmlns:a16="http://schemas.microsoft.com/office/drawing/2014/main" id="{EF69B587-A50D-47DD-86C8-B0853358ACFD}"/>
                </a:ext>
              </a:extLst>
            </p:cNvPr>
            <p:cNvCxnSpPr>
              <a:cxnSpLocks/>
              <a:stCxn id="73" idx="3"/>
              <a:endCxn id="96" idx="1"/>
            </p:cNvCxnSpPr>
            <p:nvPr/>
          </p:nvCxnSpPr>
          <p:spPr>
            <a:xfrm flipV="1">
              <a:off x="6474997" y="2233050"/>
              <a:ext cx="2745046" cy="859103"/>
            </a:xfrm>
            <a:prstGeom prst="bentConnector3">
              <a:avLst>
                <a:gd name="adj1" fmla="val 3445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2C4BF66-1BF9-408D-A6BB-5CAEC7D0F8AA}"/>
                </a:ext>
              </a:extLst>
            </p:cNvPr>
            <p:cNvSpPr txBox="1"/>
            <p:nvPr/>
          </p:nvSpPr>
          <p:spPr>
            <a:xfrm>
              <a:off x="7301225" y="3647074"/>
              <a:ext cx="1665511" cy="400110"/>
            </a:xfrm>
            <a:prstGeom prst="rect">
              <a:avLst/>
            </a:prstGeom>
            <a:noFill/>
          </p:spPr>
          <p:txBody>
            <a:bodyPr wrap="square">
              <a:spAutoFit/>
            </a:bodyPr>
            <a:lstStyle/>
            <a:p>
              <a:r>
                <a:rPr lang="en-US" sz="2000" dirty="0">
                  <a:solidFill>
                    <a:schemeClr val="tx1"/>
                  </a:solidFill>
                </a:rPr>
                <a:t>Site-to-Site </a:t>
              </a:r>
              <a:endParaRPr lang="en-US" sz="2000" dirty="0"/>
            </a:p>
          </p:txBody>
        </p:sp>
      </p:grpSp>
      <p:sp>
        <p:nvSpPr>
          <p:cNvPr id="11" name="Freeform: Shape 10">
            <a:extLst>
              <a:ext uri="{FF2B5EF4-FFF2-40B4-BE49-F238E27FC236}">
                <a16:creationId xmlns:a16="http://schemas.microsoft.com/office/drawing/2014/main" id="{79986F28-AA07-40CE-87D6-BC88661A2361}"/>
              </a:ext>
            </a:extLst>
          </p:cNvPr>
          <p:cNvSpPr/>
          <p:nvPr/>
        </p:nvSpPr>
        <p:spPr>
          <a:xfrm>
            <a:off x="449499" y="4795762"/>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VNet-to-VNet connections connect Azure virtual networks – VNet peering or custom</a:t>
            </a:r>
          </a:p>
        </p:txBody>
      </p:sp>
      <p:sp>
        <p:nvSpPr>
          <p:cNvPr id="12" name="Freeform: Shape 11">
            <a:extLst>
              <a:ext uri="{FF2B5EF4-FFF2-40B4-BE49-F238E27FC236}">
                <a16:creationId xmlns:a16="http://schemas.microsoft.com/office/drawing/2014/main" id="{53055D80-C25A-40B6-B426-946680177531}"/>
              </a:ext>
            </a:extLst>
          </p:cNvPr>
          <p:cNvSpPr/>
          <p:nvPr/>
        </p:nvSpPr>
        <p:spPr>
          <a:xfrm>
            <a:off x="4339714" y="4795761"/>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Point-to-Site (User VPN) connections connect individual devices to Azure virtual networks</a:t>
            </a:r>
          </a:p>
        </p:txBody>
      </p:sp>
      <p:sp>
        <p:nvSpPr>
          <p:cNvPr id="8" name="Freeform: Shape 7">
            <a:extLst>
              <a:ext uri="{FF2B5EF4-FFF2-40B4-BE49-F238E27FC236}">
                <a16:creationId xmlns:a16="http://schemas.microsoft.com/office/drawing/2014/main" id="{D8C96F80-31A9-4368-B1B3-CD285D344AC1}"/>
              </a:ext>
            </a:extLst>
          </p:cNvPr>
          <p:cNvSpPr/>
          <p:nvPr/>
        </p:nvSpPr>
        <p:spPr>
          <a:xfrm>
            <a:off x="8267733" y="4773079"/>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Site-to-Site connections connect on-premises datacenters to Azure </a:t>
            </a:r>
            <a:br>
              <a:rPr lang="en-US" sz="2000" dirty="0">
                <a:solidFill>
                  <a:schemeClr val="tx1"/>
                </a:solidFill>
              </a:rPr>
            </a:br>
            <a:r>
              <a:rPr lang="en-US" sz="2000" dirty="0">
                <a:solidFill>
                  <a:schemeClr val="tx1"/>
                </a:solidFill>
              </a:rPr>
              <a:t>virtual networks</a:t>
            </a:r>
          </a:p>
        </p:txBody>
      </p:sp>
      <p:sp>
        <p:nvSpPr>
          <p:cNvPr id="5" name="Rectangle 4">
            <a:extLst>
              <a:ext uri="{FF2B5EF4-FFF2-40B4-BE49-F238E27FC236}">
                <a16:creationId xmlns:a16="http://schemas.microsoft.com/office/drawing/2014/main" id="{76B7D018-6300-4013-9D3C-C3068AF25DC5}"/>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05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Create Site-to-Site VPN Connections</a:t>
            </a:r>
          </a:p>
        </p:txBody>
      </p:sp>
      <p:sp>
        <p:nvSpPr>
          <p:cNvPr id="5" name="Rectangle 4">
            <a:extLst>
              <a:ext uri="{FF2B5EF4-FFF2-40B4-BE49-F238E27FC236}">
                <a16:creationId xmlns:a16="http://schemas.microsoft.com/office/drawing/2014/main" id="{1F8D28B1-7F47-4472-8056-237C915F3E93}"/>
              </a:ext>
              <a:ext uri="{C183D7F6-B498-43B3-948B-1728B52AA6E4}">
                <adec:decorative xmlns:adec="http://schemas.microsoft.com/office/drawing/2017/decorative" val="1"/>
              </a:ext>
            </a:extLst>
          </p:cNvPr>
          <p:cNvSpPr/>
          <p:nvPr/>
        </p:nvSpPr>
        <p:spPr bwMode="auto">
          <a:xfrm>
            <a:off x="427038" y="1192213"/>
            <a:ext cx="11582400" cy="29225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6" name="Freeform: Shape 5">
            <a:extLst>
              <a:ext uri="{FF2B5EF4-FFF2-40B4-BE49-F238E27FC236}">
                <a16:creationId xmlns:a16="http://schemas.microsoft.com/office/drawing/2014/main" id="{A5277337-87A5-49F1-BCF9-060FAA70C042}"/>
              </a:ext>
            </a:extLst>
          </p:cNvPr>
          <p:cNvSpPr/>
          <p:nvPr/>
        </p:nvSpPr>
        <p:spPr>
          <a:xfrm>
            <a:off x="404809"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Take time to carefully plan your network configuration</a:t>
            </a:r>
          </a:p>
        </p:txBody>
      </p:sp>
      <p:sp>
        <p:nvSpPr>
          <p:cNvPr id="7" name="Freeform: Shape 6">
            <a:extLst>
              <a:ext uri="{FF2B5EF4-FFF2-40B4-BE49-F238E27FC236}">
                <a16:creationId xmlns:a16="http://schemas.microsoft.com/office/drawing/2014/main" id="{C0DC0DA7-FDE3-4BA9-9DAD-6B3474165B49}"/>
              </a:ext>
            </a:extLst>
          </p:cNvPr>
          <p:cNvSpPr/>
          <p:nvPr/>
        </p:nvSpPr>
        <p:spPr>
          <a:xfrm>
            <a:off x="4317486"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The on-premises part is necessary only if you are configuring Site-to-Site</a:t>
            </a:r>
          </a:p>
        </p:txBody>
      </p:sp>
      <p:sp>
        <p:nvSpPr>
          <p:cNvPr id="8" name="Freeform: Shape 7">
            <a:extLst>
              <a:ext uri="{FF2B5EF4-FFF2-40B4-BE49-F238E27FC236}">
                <a16:creationId xmlns:a16="http://schemas.microsoft.com/office/drawing/2014/main" id="{FACD2D12-2F88-4799-A729-35CF7B4EB536}"/>
              </a:ext>
            </a:extLst>
          </p:cNvPr>
          <p:cNvSpPr/>
          <p:nvPr/>
        </p:nvSpPr>
        <p:spPr>
          <a:xfrm>
            <a:off x="8230163"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Always verify and</a:t>
            </a:r>
            <a:br>
              <a:rPr lang="en-US" sz="2200" dirty="0">
                <a:solidFill>
                  <a:schemeClr val="tx1"/>
                </a:solidFill>
              </a:rPr>
            </a:br>
            <a:r>
              <a:rPr lang="en-US" sz="2200" dirty="0">
                <a:solidFill>
                  <a:schemeClr val="tx1"/>
                </a:solidFill>
              </a:rPr>
              <a:t>test your connections</a:t>
            </a:r>
          </a:p>
        </p:txBody>
      </p:sp>
      <p:grpSp>
        <p:nvGrpSpPr>
          <p:cNvPr id="4" name="Group 3" descr="Steps: Create the gateway subnet, create the VPN gateway, Create the local network gateway, configure the VPN device, and create the VPN connection. ">
            <a:extLst>
              <a:ext uri="{FF2B5EF4-FFF2-40B4-BE49-F238E27FC236}">
                <a16:creationId xmlns:a16="http://schemas.microsoft.com/office/drawing/2014/main" id="{E8C2C717-4011-4DD8-B6ED-806874C82468}"/>
              </a:ext>
            </a:extLst>
          </p:cNvPr>
          <p:cNvGrpSpPr/>
          <p:nvPr/>
        </p:nvGrpSpPr>
        <p:grpSpPr>
          <a:xfrm>
            <a:off x="1104871" y="1298591"/>
            <a:ext cx="10031104" cy="2805362"/>
            <a:chOff x="1104871" y="1298591"/>
            <a:chExt cx="10031104" cy="2805362"/>
          </a:xfrm>
        </p:grpSpPr>
        <p:sp>
          <p:nvSpPr>
            <p:cNvPr id="21" name="Arrow: Right 20">
              <a:extLst>
                <a:ext uri="{FF2B5EF4-FFF2-40B4-BE49-F238E27FC236}">
                  <a16:creationId xmlns:a16="http://schemas.microsoft.com/office/drawing/2014/main" id="{814648A9-273A-452F-B2CD-A3C75757ACDF}"/>
                </a:ext>
              </a:extLst>
            </p:cNvPr>
            <p:cNvSpPr/>
            <p:nvPr/>
          </p:nvSpPr>
          <p:spPr>
            <a:xfrm>
              <a:off x="1104871" y="1818061"/>
              <a:ext cx="10031104" cy="2183711"/>
            </a:xfrm>
            <a:prstGeom prst="rightArrow">
              <a:avLst>
                <a:gd name="adj1" fmla="val 50000"/>
                <a:gd name="adj2" fmla="val 30179"/>
              </a:avLst>
            </a:prstGeom>
            <a:solidFill>
              <a:srgbClr val="4472C4">
                <a:tint val="40000"/>
                <a:hueOff val="0"/>
                <a:satOff val="0"/>
                <a:lumOff val="0"/>
                <a:alphaOff val="0"/>
              </a:srgbClr>
            </a:solidFill>
            <a:ln>
              <a:noFill/>
            </a:ln>
            <a:effectLst/>
          </p:spPr>
          <p:txBody>
            <a:bodyPr/>
            <a:lstStyle/>
            <a:p>
              <a:endParaRPr lang="en-US"/>
            </a:p>
          </p:txBody>
        </p:sp>
        <p:sp>
          <p:nvSpPr>
            <p:cNvPr id="24" name="Rectangle 23">
              <a:extLst>
                <a:ext uri="{FF2B5EF4-FFF2-40B4-BE49-F238E27FC236}">
                  <a16:creationId xmlns:a16="http://schemas.microsoft.com/office/drawing/2014/main" id="{DE5F7C49-C523-4F02-89F6-2F51659E01F7}"/>
                </a:ext>
              </a:extLst>
            </p:cNvPr>
            <p:cNvSpPr/>
            <p:nvPr/>
          </p:nvSpPr>
          <p:spPr>
            <a:xfrm>
              <a:off x="1496667" y="2291024"/>
              <a:ext cx="1490256" cy="1242810"/>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Gateway Subnet</a:t>
              </a:r>
            </a:p>
          </p:txBody>
        </p:sp>
        <p:sp>
          <p:nvSpPr>
            <p:cNvPr id="25" name="Rectangle 24">
              <a:extLst>
                <a:ext uri="{FF2B5EF4-FFF2-40B4-BE49-F238E27FC236}">
                  <a16:creationId xmlns:a16="http://schemas.microsoft.com/office/drawing/2014/main" id="{C3F7EA5F-DF4A-4B92-88DC-CF165EBCE3ED}"/>
                </a:ext>
              </a:extLst>
            </p:cNvPr>
            <p:cNvSpPr/>
            <p:nvPr/>
          </p:nvSpPr>
          <p:spPr>
            <a:xfrm>
              <a:off x="3253568" y="2291024"/>
              <a:ext cx="1496161" cy="1242810"/>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prstClr val="white"/>
                  </a:solidFill>
                  <a:effectLst/>
                  <a:uLnTx/>
                  <a:uFillTx/>
                  <a:ea typeface="+mn-ea"/>
                  <a:cs typeface="+mn-cs"/>
                </a:rPr>
                <a:t>Create the VPN Gateway</a:t>
              </a:r>
            </a:p>
          </p:txBody>
        </p:sp>
        <p:sp>
          <p:nvSpPr>
            <p:cNvPr id="26" name="Rectangle 25">
              <a:extLst>
                <a:ext uri="{FF2B5EF4-FFF2-40B4-BE49-F238E27FC236}">
                  <a16:creationId xmlns:a16="http://schemas.microsoft.com/office/drawing/2014/main" id="{EE0C6D67-CE28-4E94-8584-35CCC71736EB}"/>
                </a:ext>
              </a:extLst>
            </p:cNvPr>
            <p:cNvSpPr/>
            <p:nvPr/>
          </p:nvSpPr>
          <p:spPr>
            <a:xfrm>
              <a:off x="5003500" y="2274829"/>
              <a:ext cx="1490256" cy="1247833"/>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Local Network Gateway</a:t>
              </a:r>
            </a:p>
          </p:txBody>
        </p:sp>
        <p:sp>
          <p:nvSpPr>
            <p:cNvPr id="28" name="Rectangle 27">
              <a:extLst>
                <a:ext uri="{FF2B5EF4-FFF2-40B4-BE49-F238E27FC236}">
                  <a16:creationId xmlns:a16="http://schemas.microsoft.com/office/drawing/2014/main" id="{D2DB0944-1501-4C65-8386-3BD9312EB4AB}"/>
                </a:ext>
              </a:extLst>
            </p:cNvPr>
            <p:cNvSpPr/>
            <p:nvPr/>
          </p:nvSpPr>
          <p:spPr>
            <a:xfrm>
              <a:off x="6899386" y="2253410"/>
              <a:ext cx="1490256" cy="1247835"/>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prstClr val="white"/>
                  </a:solidFill>
                  <a:effectLst/>
                  <a:uLnTx/>
                  <a:uFillTx/>
                  <a:ea typeface="+mn-ea"/>
                  <a:cs typeface="+mn-cs"/>
                </a:rPr>
                <a:t>Configure the VPN Device</a:t>
              </a:r>
            </a:p>
          </p:txBody>
        </p:sp>
        <p:sp>
          <p:nvSpPr>
            <p:cNvPr id="29" name="Rectangle 28">
              <a:extLst>
                <a:ext uri="{FF2B5EF4-FFF2-40B4-BE49-F238E27FC236}">
                  <a16:creationId xmlns:a16="http://schemas.microsoft.com/office/drawing/2014/main" id="{EEDD07E0-6F1C-4140-84DA-326663D376FF}"/>
                </a:ext>
              </a:extLst>
            </p:cNvPr>
            <p:cNvSpPr/>
            <p:nvPr/>
          </p:nvSpPr>
          <p:spPr>
            <a:xfrm>
              <a:off x="8656288" y="2230373"/>
              <a:ext cx="1475438" cy="1270872"/>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VPN Connection</a:t>
              </a:r>
            </a:p>
          </p:txBody>
        </p:sp>
        <p:sp>
          <p:nvSpPr>
            <p:cNvPr id="3" name="Right Bracket 2">
              <a:extLst>
                <a:ext uri="{FF2B5EF4-FFF2-40B4-BE49-F238E27FC236}">
                  <a16:creationId xmlns:a16="http://schemas.microsoft.com/office/drawing/2014/main" id="{25445AAE-F898-443E-8AFD-CDF36D6F1521}"/>
                </a:ext>
              </a:extLst>
            </p:cNvPr>
            <p:cNvSpPr/>
            <p:nvPr/>
          </p:nvSpPr>
          <p:spPr>
            <a:xfrm rot="16200000">
              <a:off x="3812496" y="-956137"/>
              <a:ext cx="353400" cy="5205046"/>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1ABC46E7-D734-4F71-A7FE-E9F2720E9D6B}"/>
                </a:ext>
              </a:extLst>
            </p:cNvPr>
            <p:cNvSpPr txBox="1"/>
            <p:nvPr/>
          </p:nvSpPr>
          <p:spPr>
            <a:xfrm>
              <a:off x="3732908" y="1298591"/>
              <a:ext cx="1163687" cy="369332"/>
            </a:xfrm>
            <a:prstGeom prst="rect">
              <a:avLst/>
            </a:prstGeom>
            <a:solidFill>
              <a:schemeClr val="bg1"/>
            </a:solidFill>
          </p:spPr>
          <p:txBody>
            <a:bodyPr wrap="square">
              <a:spAutoFit/>
            </a:bodyPr>
            <a:lstStyle/>
            <a:p>
              <a:r>
                <a:rPr lang="en-US" b="1" dirty="0">
                  <a:solidFill>
                    <a:schemeClr val="tx1"/>
                  </a:solidFill>
                </a:rPr>
                <a:t>Azure</a:t>
              </a:r>
              <a:endParaRPr lang="en-US" b="1" dirty="0"/>
            </a:p>
          </p:txBody>
        </p:sp>
        <p:sp>
          <p:nvSpPr>
            <p:cNvPr id="32" name="Right Bracket 31">
              <a:extLst>
                <a:ext uri="{FF2B5EF4-FFF2-40B4-BE49-F238E27FC236}">
                  <a16:creationId xmlns:a16="http://schemas.microsoft.com/office/drawing/2014/main" id="{6710E2D3-7093-43B7-8A97-5D8BF8D75E02}"/>
                </a:ext>
              </a:extLst>
            </p:cNvPr>
            <p:cNvSpPr/>
            <p:nvPr/>
          </p:nvSpPr>
          <p:spPr>
            <a:xfrm rot="16200000">
              <a:off x="7480032" y="785134"/>
              <a:ext cx="324516" cy="1713415"/>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TextBox 33">
              <a:extLst>
                <a:ext uri="{FF2B5EF4-FFF2-40B4-BE49-F238E27FC236}">
                  <a16:creationId xmlns:a16="http://schemas.microsoft.com/office/drawing/2014/main" id="{348FC254-7ADF-4DE9-A861-9E667366FAD9}"/>
                </a:ext>
              </a:extLst>
            </p:cNvPr>
            <p:cNvSpPr txBox="1"/>
            <p:nvPr/>
          </p:nvSpPr>
          <p:spPr>
            <a:xfrm>
              <a:off x="6853261" y="1338681"/>
              <a:ext cx="1578057" cy="369332"/>
            </a:xfrm>
            <a:prstGeom prst="rect">
              <a:avLst/>
            </a:prstGeom>
            <a:solidFill>
              <a:schemeClr val="bg1"/>
            </a:solidFill>
          </p:spPr>
          <p:txBody>
            <a:bodyPr wrap="square">
              <a:spAutoFit/>
            </a:bodyPr>
            <a:lstStyle/>
            <a:p>
              <a:r>
                <a:rPr lang="en-US" b="1" dirty="0">
                  <a:solidFill>
                    <a:schemeClr val="tx1"/>
                  </a:solidFill>
                </a:rPr>
                <a:t>On-premises</a:t>
              </a:r>
              <a:endParaRPr lang="en-US" b="1" dirty="0"/>
            </a:p>
          </p:txBody>
        </p:sp>
        <p:sp>
          <p:nvSpPr>
            <p:cNvPr id="41" name="Right Bracket 40">
              <a:extLst>
                <a:ext uri="{FF2B5EF4-FFF2-40B4-BE49-F238E27FC236}">
                  <a16:creationId xmlns:a16="http://schemas.microsoft.com/office/drawing/2014/main" id="{82A3A989-FE0C-4CD6-946E-1679CF71E031}"/>
                </a:ext>
              </a:extLst>
            </p:cNvPr>
            <p:cNvSpPr/>
            <p:nvPr/>
          </p:nvSpPr>
          <p:spPr>
            <a:xfrm rot="16200000">
              <a:off x="9231749" y="904124"/>
              <a:ext cx="324516" cy="1475437"/>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TextBox 42">
              <a:extLst>
                <a:ext uri="{FF2B5EF4-FFF2-40B4-BE49-F238E27FC236}">
                  <a16:creationId xmlns:a16="http://schemas.microsoft.com/office/drawing/2014/main" id="{F6961AC1-AC85-44DD-BA2E-3C42A3054204}"/>
                </a:ext>
              </a:extLst>
            </p:cNvPr>
            <p:cNvSpPr txBox="1"/>
            <p:nvPr/>
          </p:nvSpPr>
          <p:spPr>
            <a:xfrm>
              <a:off x="8925658" y="1345452"/>
              <a:ext cx="901360" cy="369332"/>
            </a:xfrm>
            <a:prstGeom prst="rect">
              <a:avLst/>
            </a:prstGeom>
            <a:solidFill>
              <a:schemeClr val="bg1"/>
            </a:solidFill>
          </p:spPr>
          <p:txBody>
            <a:bodyPr wrap="square">
              <a:spAutoFit/>
            </a:bodyPr>
            <a:lstStyle/>
            <a:p>
              <a:r>
                <a:rPr lang="en-US" b="1" dirty="0">
                  <a:solidFill>
                    <a:schemeClr val="tx1"/>
                  </a:solidFill>
                </a:rPr>
                <a:t>Azure</a:t>
              </a:r>
              <a:endParaRPr lang="en-US" b="1" dirty="0"/>
            </a:p>
          </p:txBody>
        </p:sp>
        <p:cxnSp>
          <p:nvCxnSpPr>
            <p:cNvPr id="12" name="Connector: Elbow 11">
              <a:extLst>
                <a:ext uri="{FF2B5EF4-FFF2-40B4-BE49-F238E27FC236}">
                  <a16:creationId xmlns:a16="http://schemas.microsoft.com/office/drawing/2014/main" id="{C2AF8B48-B298-4BE7-81A2-F3CF416C5597}"/>
                </a:ext>
              </a:extLst>
            </p:cNvPr>
            <p:cNvCxnSpPr>
              <a:cxnSpLocks/>
              <a:stCxn id="28" idx="2"/>
              <a:endCxn id="26" idx="2"/>
            </p:cNvCxnSpPr>
            <p:nvPr/>
          </p:nvCxnSpPr>
          <p:spPr>
            <a:xfrm rot="5400000">
              <a:off x="6685863" y="2564011"/>
              <a:ext cx="21417" cy="1895885"/>
            </a:xfrm>
            <a:prstGeom prst="bentConnector3">
              <a:avLst>
                <a:gd name="adj1" fmla="val 1167376"/>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56CBD91-DA2F-4CC5-BD2F-0B4E958DFF3C}"/>
                </a:ext>
              </a:extLst>
            </p:cNvPr>
            <p:cNvSpPr txBox="1"/>
            <p:nvPr/>
          </p:nvSpPr>
          <p:spPr>
            <a:xfrm>
              <a:off x="6015795" y="3734621"/>
              <a:ext cx="1361551" cy="369332"/>
            </a:xfrm>
            <a:prstGeom prst="rect">
              <a:avLst/>
            </a:prstGeom>
            <a:noFill/>
          </p:spPr>
          <p:txBody>
            <a:bodyPr wrap="square">
              <a:spAutoFit/>
            </a:bodyPr>
            <a:lstStyle/>
            <a:p>
              <a:r>
                <a:rPr lang="en-US" sz="1800" dirty="0">
                  <a:solidFill>
                    <a:schemeClr val="tx1"/>
                  </a:solidFill>
                </a:rPr>
                <a:t>IP or FQDN</a:t>
              </a:r>
              <a:endParaRPr lang="en-US" dirty="0"/>
            </a:p>
          </p:txBody>
        </p:sp>
        <p:cxnSp>
          <p:nvCxnSpPr>
            <p:cNvPr id="18" name="Connector: Elbow 17">
              <a:extLst>
                <a:ext uri="{FF2B5EF4-FFF2-40B4-BE49-F238E27FC236}">
                  <a16:creationId xmlns:a16="http://schemas.microsoft.com/office/drawing/2014/main" id="{C3131555-9A33-4B60-ABAF-0160C7AD8174}"/>
                </a:ext>
              </a:extLst>
            </p:cNvPr>
            <p:cNvCxnSpPr>
              <a:cxnSpLocks/>
              <a:stCxn id="25" idx="0"/>
              <a:endCxn id="28" idx="0"/>
            </p:cNvCxnSpPr>
            <p:nvPr/>
          </p:nvCxnSpPr>
          <p:spPr>
            <a:xfrm rot="5400000" flipH="1" flipV="1">
              <a:off x="5804274" y="450785"/>
              <a:ext cx="37614" cy="3642865"/>
            </a:xfrm>
            <a:prstGeom prst="bentConnector3">
              <a:avLst>
                <a:gd name="adj1" fmla="val 707752"/>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A8083ED-C835-4BDB-886C-8DECD8C3BA39}"/>
                </a:ext>
              </a:extLst>
            </p:cNvPr>
            <p:cNvSpPr txBox="1"/>
            <p:nvPr/>
          </p:nvSpPr>
          <p:spPr>
            <a:xfrm>
              <a:off x="4351777" y="1695216"/>
              <a:ext cx="1940246" cy="369332"/>
            </a:xfrm>
            <a:prstGeom prst="rect">
              <a:avLst/>
            </a:prstGeom>
            <a:noFill/>
          </p:spPr>
          <p:txBody>
            <a:bodyPr wrap="square">
              <a:spAutoFit/>
            </a:bodyPr>
            <a:lstStyle/>
            <a:p>
              <a:r>
                <a:rPr lang="en-US" dirty="0"/>
                <a:t>Public IP address</a:t>
              </a:r>
            </a:p>
          </p:txBody>
        </p:sp>
      </p:grpSp>
    </p:spTree>
    <p:extLst>
      <p:ext uri="{BB962C8B-B14F-4D97-AF65-F5344CB8AC3E}">
        <p14:creationId xmlns:p14="http://schemas.microsoft.com/office/powerpoint/2010/main" val="5304268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VPN gateways</a:t>
            </a:r>
          </a:p>
        </p:txBody>
      </p:sp>
      <p:pic>
        <p:nvPicPr>
          <p:cNvPr id="44" name="Picture 43" descr="Icon of a magnifying glass with a arrow pointing forward">
            <a:extLst>
              <a:ext uri="{FF2B5EF4-FFF2-40B4-BE49-F238E27FC236}">
                <a16:creationId xmlns:a16="http://schemas.microsoft.com/office/drawing/2014/main" id="{B60A4740-EC33-4077-B6FE-522E2D630568}"/>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3" name="Rectangle 62">
            <a:extLst>
              <a:ext uri="{FF2B5EF4-FFF2-40B4-BE49-F238E27FC236}">
                <a16:creationId xmlns:a16="http://schemas.microsoft.com/office/drawing/2014/main" id="{01B09ADC-96C0-4985-8BEA-AD1A52FA74CB}"/>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the Gateway subnet blade</a:t>
            </a:r>
          </a:p>
        </p:txBody>
      </p:sp>
      <p:cxnSp>
        <p:nvCxnSpPr>
          <p:cNvPr id="73" name="Straight Connector 72">
            <a:extLst>
              <a:ext uri="{FF2B5EF4-FFF2-40B4-BE49-F238E27FC236}">
                <a16:creationId xmlns:a16="http://schemas.microsoft.com/office/drawing/2014/main" id="{BAB1E212-BC14-4D37-B1FA-8B09B9FBCF33}"/>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7" name="Picture 86" descr="Icon of a magnifying glass with circles in hierarchical order">
            <a:extLst>
              <a:ext uri="{FF2B5EF4-FFF2-40B4-BE49-F238E27FC236}">
                <a16:creationId xmlns:a16="http://schemas.microsoft.com/office/drawing/2014/main" id="{6BEA67CE-81C1-49F0-B5FF-CA229CC92615}"/>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0" name="Rectangle 89">
            <a:extLst>
              <a:ext uri="{FF2B5EF4-FFF2-40B4-BE49-F238E27FC236}">
                <a16:creationId xmlns:a16="http://schemas.microsoft.com/office/drawing/2014/main" id="{136A63B6-FE69-4A6F-BADB-3790DC088189}"/>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the Connected Devices blade</a:t>
            </a:r>
          </a:p>
        </p:txBody>
      </p:sp>
      <p:cxnSp>
        <p:nvCxnSpPr>
          <p:cNvPr id="97" name="Straight Connector 96">
            <a:extLst>
              <a:ext uri="{FF2B5EF4-FFF2-40B4-BE49-F238E27FC236}">
                <a16:creationId xmlns:a16="http://schemas.microsoft.com/office/drawing/2014/main" id="{613BA471-060D-486A-A664-FA2E66A02805}"/>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6" name="Picture 105" descr="Icon of a magnifying glass and two people">
            <a:extLst>
              <a:ext uri="{FF2B5EF4-FFF2-40B4-BE49-F238E27FC236}">
                <a16:creationId xmlns:a16="http://schemas.microsoft.com/office/drawing/2014/main" id="{D197C753-B422-40F3-A932-97876D5FBC5A}"/>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08" name="Rectangle 107">
            <a:extLst>
              <a:ext uri="{FF2B5EF4-FFF2-40B4-BE49-F238E27FC236}">
                <a16:creationId xmlns:a16="http://schemas.microsoft.com/office/drawing/2014/main" id="{14C2BBB5-8755-4E8C-990D-EA90FEF4D4AC}"/>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adding a virtual network gateway</a:t>
            </a:r>
          </a:p>
        </p:txBody>
      </p:sp>
      <p:cxnSp>
        <p:nvCxnSpPr>
          <p:cNvPr id="112" name="Straight Connector 111">
            <a:extLst>
              <a:ext uri="{FF2B5EF4-FFF2-40B4-BE49-F238E27FC236}">
                <a16:creationId xmlns:a16="http://schemas.microsoft.com/office/drawing/2014/main" id="{EB095D68-EA40-4388-A2F0-A5309441D762}"/>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6" name="Picture 115" descr="Icon of a magnifying glass and a plus sign">
            <a:extLst>
              <a:ext uri="{FF2B5EF4-FFF2-40B4-BE49-F238E27FC236}">
                <a16:creationId xmlns:a16="http://schemas.microsoft.com/office/drawing/2014/main" id="{6A0F2132-FE48-4A7E-83D8-23B27F68388E}"/>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17" name="Rectangle 116">
            <a:extLst>
              <a:ext uri="{FF2B5EF4-FFF2-40B4-BE49-F238E27FC236}">
                <a16:creationId xmlns:a16="http://schemas.microsoft.com/office/drawing/2014/main" id="{024DAB3F-6B9B-4B5C-A6B6-BFAC0390B263}"/>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B1B5-9304-3597-88C6-1B62EDA1EF23}"/>
              </a:ext>
            </a:extLst>
          </p:cNvPr>
          <p:cNvSpPr>
            <a:spLocks noGrp="1"/>
          </p:cNvSpPr>
          <p:nvPr>
            <p:ph type="title"/>
          </p:nvPr>
        </p:nvSpPr>
        <p:spPr/>
        <p:txBody>
          <a:bodyPr/>
          <a:lstStyle/>
          <a:p>
            <a:r>
              <a:rPr lang="en-US" dirty="0"/>
              <a:t>Administer Intersite Connectivity whiteboard and review</a:t>
            </a:r>
          </a:p>
        </p:txBody>
      </p:sp>
      <p:sp>
        <p:nvSpPr>
          <p:cNvPr id="27" name="TextBox 26">
            <a:extLst>
              <a:ext uri="{FF2B5EF4-FFF2-40B4-BE49-F238E27FC236}">
                <a16:creationId xmlns:a16="http://schemas.microsoft.com/office/drawing/2014/main" id="{2B4D25DC-4C4E-A174-5E86-BE77D8D4026F}"/>
              </a:ext>
            </a:extLst>
          </p:cNvPr>
          <p:cNvSpPr txBox="1"/>
          <p:nvPr/>
        </p:nvSpPr>
        <p:spPr>
          <a:xfrm>
            <a:off x="278415" y="1615522"/>
            <a:ext cx="5152440" cy="3814618"/>
          </a:xfrm>
          <a:prstGeom prst="rect">
            <a:avLst/>
          </a:prstGeom>
          <a:noFill/>
        </p:spPr>
        <p:txBody>
          <a:bodyPr wrap="square" lIns="186521" tIns="149217" rIns="186521" bIns="149217" rtlCol="0">
            <a:spAutoFit/>
          </a:bodyPr>
          <a:lstStyle/>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virtual network peering? Advantages?</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the difference between system-defined routes and user-defined routes? </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the difference between a service endpoint and a private endpoint? </a:t>
            </a:r>
          </a:p>
          <a:p>
            <a:pPr marL="228292" indent="-228292" defTabSz="932597">
              <a:lnSpc>
                <a:spcPct val="90000"/>
              </a:lnSpc>
              <a:spcAft>
                <a:spcPts val="1224"/>
              </a:spcAft>
              <a:buFont typeface="Arial" panose="020B0604020202020204" pitchFamily="34" charset="0"/>
              <a:buChar char="•"/>
            </a:pPr>
            <a:endParaRPr lang="en-US" sz="2448" dirty="0">
              <a:solidFill>
                <a:srgbClr val="000000"/>
              </a:solidFill>
              <a:latin typeface="Calibri" panose="020F0502020204030204" pitchFamily="34" charset="0"/>
              <a:ea typeface="Segoe UI" panose="020B0502040204020203" pitchFamily="34" charset="0"/>
              <a:cs typeface="Segoe UI (Body)"/>
            </a:endParaRPr>
          </a:p>
        </p:txBody>
      </p:sp>
      <p:grpSp>
        <p:nvGrpSpPr>
          <p:cNvPr id="3" name="Group 2" descr="whiteboard diagram editable version">
            <a:extLst>
              <a:ext uri="{FF2B5EF4-FFF2-40B4-BE49-F238E27FC236}">
                <a16:creationId xmlns:a16="http://schemas.microsoft.com/office/drawing/2014/main" id="{64833AEC-12A2-9644-F78E-48A7E49CA7DE}"/>
              </a:ext>
            </a:extLst>
          </p:cNvPr>
          <p:cNvGrpSpPr/>
          <p:nvPr/>
        </p:nvGrpSpPr>
        <p:grpSpPr>
          <a:xfrm>
            <a:off x="6121759" y="1480672"/>
            <a:ext cx="5638753" cy="4671008"/>
            <a:chOff x="6001404" y="1451770"/>
            <a:chExt cx="5528690" cy="4579833"/>
          </a:xfrm>
        </p:grpSpPr>
        <p:sp>
          <p:nvSpPr>
            <p:cNvPr id="4" name="Rectangle 3">
              <a:extLst>
                <a:ext uri="{FF2B5EF4-FFF2-40B4-BE49-F238E27FC236}">
                  <a16:creationId xmlns:a16="http://schemas.microsoft.com/office/drawing/2014/main" id="{D1491D08-2D4A-AFF2-9DCD-CEC24E40C982}"/>
                </a:ext>
              </a:extLst>
            </p:cNvPr>
            <p:cNvSpPr/>
            <p:nvPr/>
          </p:nvSpPr>
          <p:spPr bwMode="auto">
            <a:xfrm>
              <a:off x="8351426" y="4383247"/>
              <a:ext cx="3111051" cy="14219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rgbClr val="000000"/>
                  </a:solidFill>
                  <a:latin typeface="Segoe UI"/>
                  <a:ea typeface="Segoe UI" pitchFamily="34" charset="0"/>
                  <a:cs typeface="Segoe UI" pitchFamily="34" charset="0"/>
                </a:rPr>
                <a:t>Local on-premises networks</a:t>
              </a:r>
            </a:p>
          </p:txBody>
        </p:sp>
        <p:pic>
          <p:nvPicPr>
            <p:cNvPr id="7" name="Graphic 6" descr="City outline">
              <a:extLst>
                <a:ext uri="{FF2B5EF4-FFF2-40B4-BE49-F238E27FC236}">
                  <a16:creationId xmlns:a16="http://schemas.microsoft.com/office/drawing/2014/main" id="{3A904174-C441-A75E-DC8C-D97E5349FC81}"/>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1853" y="4348400"/>
              <a:ext cx="1421956" cy="1421956"/>
            </a:xfrm>
            <a:prstGeom prst="rect">
              <a:avLst/>
            </a:prstGeom>
          </p:spPr>
        </p:pic>
        <p:sp>
          <p:nvSpPr>
            <p:cNvPr id="8" name="Rectangle 7">
              <a:extLst>
                <a:ext uri="{FF2B5EF4-FFF2-40B4-BE49-F238E27FC236}">
                  <a16:creationId xmlns:a16="http://schemas.microsoft.com/office/drawing/2014/main" id="{289A157E-965E-58D8-15A3-A83C5B55A7AA}"/>
                </a:ext>
              </a:extLst>
            </p:cNvPr>
            <p:cNvSpPr/>
            <p:nvPr/>
          </p:nvSpPr>
          <p:spPr bwMode="auto">
            <a:xfrm>
              <a:off x="7086273" y="1451770"/>
              <a:ext cx="3679776" cy="680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51028" fontAlgn="base">
                <a:lnSpc>
                  <a:spcPct val="90000"/>
                </a:lnSpc>
                <a:spcBef>
                  <a:spcPct val="0"/>
                </a:spcBef>
                <a:spcAft>
                  <a:spcPct val="0"/>
                </a:spcAft>
              </a:pPr>
              <a:r>
                <a:rPr lang="en-US" sz="2448" dirty="0">
                  <a:solidFill>
                    <a:srgbClr val="000000"/>
                  </a:solidFill>
                  <a:latin typeface="Segoe UI"/>
                  <a:ea typeface="Segoe UI" pitchFamily="34" charset="0"/>
                  <a:cs typeface="Segoe UI" pitchFamily="34" charset="0"/>
                </a:rPr>
                <a:t>Azure virtual networks</a:t>
              </a:r>
            </a:p>
          </p:txBody>
        </p:sp>
        <p:pic>
          <p:nvPicPr>
            <p:cNvPr id="10" name="Graphic 9">
              <a:extLst>
                <a:ext uri="{FF2B5EF4-FFF2-40B4-BE49-F238E27FC236}">
                  <a16:creationId xmlns:a16="http://schemas.microsoft.com/office/drawing/2014/main" id="{1DA8E78B-9AA5-2B10-9E1D-B74713F894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51709" y="2043920"/>
              <a:ext cx="913415" cy="913415"/>
            </a:xfrm>
            <a:prstGeom prst="rect">
              <a:avLst/>
            </a:prstGeom>
          </p:spPr>
        </p:pic>
        <p:pic>
          <p:nvPicPr>
            <p:cNvPr id="11" name="Graphic 10">
              <a:extLst>
                <a:ext uri="{FF2B5EF4-FFF2-40B4-BE49-F238E27FC236}">
                  <a16:creationId xmlns:a16="http://schemas.microsoft.com/office/drawing/2014/main" id="{2EB08BCC-5014-89E3-ED2B-D1BF7E3754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95769" y="2043919"/>
              <a:ext cx="913415" cy="913415"/>
            </a:xfrm>
            <a:prstGeom prst="rect">
              <a:avLst/>
            </a:prstGeom>
          </p:spPr>
        </p:pic>
        <p:pic>
          <p:nvPicPr>
            <p:cNvPr id="12" name="Graphic 11">
              <a:extLst>
                <a:ext uri="{FF2B5EF4-FFF2-40B4-BE49-F238E27FC236}">
                  <a16:creationId xmlns:a16="http://schemas.microsoft.com/office/drawing/2014/main" id="{F231E749-AB33-C21C-FFA7-B5984F8442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6361" y="2043919"/>
              <a:ext cx="913415" cy="913415"/>
            </a:xfrm>
            <a:prstGeom prst="rect">
              <a:avLst/>
            </a:prstGeom>
          </p:spPr>
        </p:pic>
        <p:sp>
          <p:nvSpPr>
            <p:cNvPr id="13" name="Rectangle 12">
              <a:extLst>
                <a:ext uri="{FF2B5EF4-FFF2-40B4-BE49-F238E27FC236}">
                  <a16:creationId xmlns:a16="http://schemas.microsoft.com/office/drawing/2014/main" id="{D99B9DB8-7273-1649-F08B-B66DA4936231}"/>
                </a:ext>
              </a:extLst>
            </p:cNvPr>
            <p:cNvSpPr/>
            <p:nvPr/>
          </p:nvSpPr>
          <p:spPr bwMode="auto">
            <a:xfrm>
              <a:off x="6001404" y="1451770"/>
              <a:ext cx="5523186" cy="18747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810F8EC4-6F1E-B41B-A799-F926B1102101}"/>
                </a:ext>
              </a:extLst>
            </p:cNvPr>
            <p:cNvSpPr/>
            <p:nvPr/>
          </p:nvSpPr>
          <p:spPr bwMode="auto">
            <a:xfrm>
              <a:off x="6006908" y="4383246"/>
              <a:ext cx="5523186" cy="164835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AE206E9D-B3D4-5AA8-BF2D-6EF154540319}"/>
                </a:ext>
              </a:extLst>
            </p:cNvPr>
            <p:cNvCxnSpPr>
              <a:cxnSpLocks/>
              <a:stCxn id="11" idx="3"/>
              <a:endCxn id="12" idx="1"/>
            </p:cNvCxnSpPr>
            <p:nvPr/>
          </p:nvCxnSpPr>
          <p:spPr>
            <a:xfrm>
              <a:off x="9109184" y="2500627"/>
              <a:ext cx="907177"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61192F-9F93-225F-4C85-797455B18AA0}"/>
                </a:ext>
              </a:extLst>
            </p:cNvPr>
            <p:cNvCxnSpPr>
              <a:cxnSpLocks/>
            </p:cNvCxnSpPr>
            <p:nvPr/>
          </p:nvCxnSpPr>
          <p:spPr>
            <a:xfrm>
              <a:off x="7320124" y="2500626"/>
              <a:ext cx="907177"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016740-BE36-2CC3-CCBE-87C88980493D}"/>
                </a:ext>
              </a:extLst>
            </p:cNvPr>
            <p:cNvCxnSpPr>
              <a:cxnSpLocks/>
              <a:stCxn id="14" idx="0"/>
              <a:endCxn id="13" idx="2"/>
            </p:cNvCxnSpPr>
            <p:nvPr/>
          </p:nvCxnSpPr>
          <p:spPr>
            <a:xfrm flipH="1" flipV="1">
              <a:off x="8762997" y="3326528"/>
              <a:ext cx="5504" cy="1056718"/>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33D738D-D733-E256-BB72-FAD2974C1540}"/>
                </a:ext>
              </a:extLst>
            </p:cNvPr>
            <p:cNvSpPr/>
            <p:nvPr/>
          </p:nvSpPr>
          <p:spPr>
            <a:xfrm>
              <a:off x="7524607" y="2000980"/>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sp>
          <p:nvSpPr>
            <p:cNvPr id="24" name="Rectangle 23">
              <a:extLst>
                <a:ext uri="{FF2B5EF4-FFF2-40B4-BE49-F238E27FC236}">
                  <a16:creationId xmlns:a16="http://schemas.microsoft.com/office/drawing/2014/main" id="{04252336-9C29-78A8-D948-7618DA02BAA6}"/>
                </a:ext>
              </a:extLst>
            </p:cNvPr>
            <p:cNvSpPr/>
            <p:nvPr/>
          </p:nvSpPr>
          <p:spPr>
            <a:xfrm>
              <a:off x="9337118" y="2000980"/>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sp>
          <p:nvSpPr>
            <p:cNvPr id="25" name="Rectangle 24">
              <a:extLst>
                <a:ext uri="{FF2B5EF4-FFF2-40B4-BE49-F238E27FC236}">
                  <a16:creationId xmlns:a16="http://schemas.microsoft.com/office/drawing/2014/main" id="{D3279428-4940-DE8D-3620-C0E414D6D29E}"/>
                </a:ext>
              </a:extLst>
            </p:cNvPr>
            <p:cNvSpPr/>
            <p:nvPr/>
          </p:nvSpPr>
          <p:spPr>
            <a:xfrm>
              <a:off x="8922955" y="3547157"/>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grpSp>
    </p:spTree>
    <p:extLst>
      <p:ext uri="{BB962C8B-B14F-4D97-AF65-F5344CB8AC3E}">
        <p14:creationId xmlns:p14="http://schemas.microsoft.com/office/powerpoint/2010/main" val="8377010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8" name="Rectangle 7">
            <a:extLst>
              <a:ext uri="{FF2B5EF4-FFF2-40B4-BE49-F238E27FC236}">
                <a16:creationId xmlns:a16="http://schemas.microsoft.com/office/drawing/2014/main" id="{7F22DA19-40BA-46B2-A454-954C769FD66F}"/>
              </a:ext>
              <a:ext uri="{C183D7F6-B498-43B3-948B-1728B52AA6E4}">
                <adec:decorative xmlns:adec="http://schemas.microsoft.com/office/drawing/2017/decorative" val="0"/>
              </a:ext>
            </a:extLst>
          </p:cNvPr>
          <p:cNvSpPr/>
          <p:nvPr/>
        </p:nvSpPr>
        <p:spPr bwMode="auto">
          <a:xfrm>
            <a:off x="427036" y="1668026"/>
            <a:ext cx="6295311" cy="15526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When you create your gateway subnet, gateway VMs are deployed to the gateway subnet and configured with the required VPN gateway settings</a:t>
            </a:r>
          </a:p>
        </p:txBody>
      </p:sp>
      <p:sp>
        <p:nvSpPr>
          <p:cNvPr id="7" name="Rectangle 6">
            <a:extLst>
              <a:ext uri="{FF2B5EF4-FFF2-40B4-BE49-F238E27FC236}">
                <a16:creationId xmlns:a16="http://schemas.microsoft.com/office/drawing/2014/main" id="{9E8BCB9C-417A-47A6-8068-538C688A70D2}"/>
              </a:ext>
              <a:ext uri="{C183D7F6-B498-43B3-948B-1728B52AA6E4}">
                <adec:decorative xmlns:adec="http://schemas.microsoft.com/office/drawing/2017/decorative" val="0"/>
              </a:ext>
            </a:extLst>
          </p:cNvPr>
          <p:cNvSpPr/>
          <p:nvPr/>
        </p:nvSpPr>
        <p:spPr bwMode="auto">
          <a:xfrm>
            <a:off x="427036" y="3323608"/>
            <a:ext cx="6295311" cy="10541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The gateway subnet contains the IP addresses; if possible, use a CIDR block of /28 or /27</a:t>
            </a:r>
          </a:p>
        </p:txBody>
      </p:sp>
      <p:sp>
        <p:nvSpPr>
          <p:cNvPr id="10" name="Rectangle 9">
            <a:extLst>
              <a:ext uri="{FF2B5EF4-FFF2-40B4-BE49-F238E27FC236}">
                <a16:creationId xmlns:a16="http://schemas.microsoft.com/office/drawing/2014/main" id="{54D199EC-E1DA-46DE-BAAB-19FC4631499D}"/>
              </a:ext>
              <a:ext uri="{C183D7F6-B498-43B3-948B-1728B52AA6E4}">
                <adec:decorative xmlns:adec="http://schemas.microsoft.com/office/drawing/2017/decorative" val="0"/>
              </a:ext>
            </a:extLst>
          </p:cNvPr>
          <p:cNvSpPr/>
          <p:nvPr/>
        </p:nvSpPr>
        <p:spPr bwMode="auto">
          <a:xfrm>
            <a:off x="427036" y="4480647"/>
            <a:ext cx="6295311" cy="10541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Never deploy other resources (for example, additional VMs) to the gateway subnet</a:t>
            </a:r>
          </a:p>
        </p:txBody>
      </p:sp>
      <p:sp>
        <p:nvSpPr>
          <p:cNvPr id="6" name="Rectangle 5">
            <a:extLst>
              <a:ext uri="{FF2B5EF4-FFF2-40B4-BE49-F238E27FC236}">
                <a16:creationId xmlns:a16="http://schemas.microsoft.com/office/drawing/2014/main" id="{3C4BA5E6-741F-4788-BAE3-A6F4FE7ED8C7}"/>
              </a:ext>
              <a:ext uri="{C183D7F6-B498-43B3-948B-1728B52AA6E4}">
                <adec:decorative xmlns:adec="http://schemas.microsoft.com/office/drawing/2017/decorative" val="1"/>
              </a:ext>
            </a:extLst>
          </p:cNvPr>
          <p:cNvSpPr/>
          <p:nvPr/>
        </p:nvSpPr>
        <p:spPr bwMode="auto">
          <a:xfrm>
            <a:off x="7096125" y="904352"/>
            <a:ext cx="4913314" cy="545739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the gateway subnet. ">
            <a:extLst>
              <a:ext uri="{FF2B5EF4-FFF2-40B4-BE49-F238E27FC236}">
                <a16:creationId xmlns:a16="http://schemas.microsoft.com/office/drawing/2014/main" id="{A2EA2061-567F-3124-1A0B-432EE43D5B17}"/>
              </a:ext>
            </a:extLst>
          </p:cNvPr>
          <p:cNvPicPr>
            <a:picLocks noChangeAspect="1"/>
          </p:cNvPicPr>
          <p:nvPr/>
        </p:nvPicPr>
        <p:blipFill>
          <a:blip r:embed="rId2"/>
          <a:stretch>
            <a:fillRect/>
          </a:stretch>
        </p:blipFill>
        <p:spPr>
          <a:xfrm>
            <a:off x="7871582" y="998790"/>
            <a:ext cx="3668268" cy="5362956"/>
          </a:xfrm>
          <a:prstGeom prst="rect">
            <a:avLst/>
          </a:prstGeom>
        </p:spPr>
      </p:pic>
    </p:spTree>
    <p:extLst>
      <p:ext uri="{BB962C8B-B14F-4D97-AF65-F5344CB8AC3E}">
        <p14:creationId xmlns:p14="http://schemas.microsoft.com/office/powerpoint/2010/main" val="38548433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Create the VPN Gateway</a:t>
            </a:r>
          </a:p>
        </p:txBody>
      </p:sp>
      <p:sp>
        <p:nvSpPr>
          <p:cNvPr id="22" name="Rectangle 21">
            <a:extLst>
              <a:ext uri="{FF2B5EF4-FFF2-40B4-BE49-F238E27FC236}">
                <a16:creationId xmlns:a16="http://schemas.microsoft.com/office/drawing/2014/main" id="{9921E24B-FDF8-4856-B01C-40EA70C068C5}"/>
              </a:ext>
              <a:ext uri="{C183D7F6-B498-43B3-948B-1728B52AA6E4}">
                <adec:decorative xmlns:adec="http://schemas.microsoft.com/office/drawing/2017/decorative" val="0"/>
              </a:ext>
            </a:extLst>
          </p:cNvPr>
          <p:cNvSpPr/>
          <p:nvPr/>
        </p:nvSpPr>
        <p:spPr bwMode="auto">
          <a:xfrm>
            <a:off x="546885" y="1629205"/>
            <a:ext cx="5067751" cy="78227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dirty="0">
                <a:solidFill>
                  <a:schemeClr val="tx1"/>
                </a:solidFill>
                <a:cs typeface="Segoe UI Semilight"/>
              </a:rPr>
              <a:t>Most VPN Gateways are Route-based</a:t>
            </a:r>
          </a:p>
        </p:txBody>
      </p:sp>
      <p:sp>
        <p:nvSpPr>
          <p:cNvPr id="23" name="Rectangle 22">
            <a:extLst>
              <a:ext uri="{FF2B5EF4-FFF2-40B4-BE49-F238E27FC236}">
                <a16:creationId xmlns:a16="http://schemas.microsoft.com/office/drawing/2014/main" id="{D028A91A-1B7D-40AB-A00D-EF11AA7F1D79}"/>
              </a:ext>
              <a:ext uri="{C183D7F6-B498-43B3-948B-1728B52AA6E4}">
                <adec:decorative xmlns:adec="http://schemas.microsoft.com/office/drawing/2017/decorative" val="0"/>
              </a:ext>
            </a:extLst>
          </p:cNvPr>
          <p:cNvSpPr/>
          <p:nvPr/>
        </p:nvSpPr>
        <p:spPr bwMode="auto">
          <a:xfrm>
            <a:off x="546884" y="2664120"/>
            <a:ext cx="5067751" cy="848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09728" bIns="91440" numCol="1" spcCol="0" rtlCol="0" fromWordArt="0" anchor="ctr" anchorCtr="0" forceAA="0" compatLnSpc="1">
            <a:prstTxWarp prst="textNoShape">
              <a:avLst/>
            </a:prstTxWarp>
            <a:noAutofit/>
          </a:bodyPr>
          <a:lstStyle/>
          <a:p>
            <a:r>
              <a:rPr lang="en-US" dirty="0">
                <a:solidFill>
                  <a:schemeClr val="tx1"/>
                </a:solidFill>
                <a:cs typeface="Segoe UI Semilight"/>
              </a:rPr>
              <a:t>Your choice of gateway SKU affects the number of connections you can have and the aggregate throughput benchmark</a:t>
            </a:r>
          </a:p>
        </p:txBody>
      </p:sp>
      <p:sp>
        <p:nvSpPr>
          <p:cNvPr id="24" name="Rectangle 23">
            <a:extLst>
              <a:ext uri="{FF2B5EF4-FFF2-40B4-BE49-F238E27FC236}">
                <a16:creationId xmlns:a16="http://schemas.microsoft.com/office/drawing/2014/main" id="{5DAF04D7-D83D-44A6-97B6-1539B3634D27}"/>
              </a:ext>
              <a:ext uri="{C183D7F6-B498-43B3-948B-1728B52AA6E4}">
                <adec:decorative xmlns:adec="http://schemas.microsoft.com/office/drawing/2017/decorative" val="0"/>
              </a:ext>
            </a:extLst>
          </p:cNvPr>
          <p:cNvSpPr/>
          <p:nvPr/>
        </p:nvSpPr>
        <p:spPr bwMode="auto">
          <a:xfrm>
            <a:off x="529703" y="3764970"/>
            <a:ext cx="5067751" cy="78227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lvl="0"/>
            <a:r>
              <a:rPr lang="en-US" dirty="0">
                <a:solidFill>
                  <a:schemeClr val="tx1"/>
                </a:solidFill>
                <a:cs typeface="Segoe UI Semilight"/>
              </a:rPr>
              <a:t>Associate the virtual network that includes the Gateway Subnet – need a public IP address</a:t>
            </a:r>
          </a:p>
        </p:txBody>
      </p:sp>
      <p:sp>
        <p:nvSpPr>
          <p:cNvPr id="21" name="Rectangle 20">
            <a:extLst>
              <a:ext uri="{FF2B5EF4-FFF2-40B4-BE49-F238E27FC236}">
                <a16:creationId xmlns:a16="http://schemas.microsoft.com/office/drawing/2014/main" id="{96A2976D-6A1A-445E-BB96-84A6CC65070C}"/>
              </a:ext>
              <a:ext uri="{C183D7F6-B498-43B3-948B-1728B52AA6E4}">
                <adec:decorative xmlns:adec="http://schemas.microsoft.com/office/drawing/2017/decorative" val="0"/>
              </a:ext>
            </a:extLst>
          </p:cNvPr>
          <p:cNvSpPr/>
          <p:nvPr/>
        </p:nvSpPr>
        <p:spPr bwMode="auto">
          <a:xfrm>
            <a:off x="529703" y="4799885"/>
            <a:ext cx="5067751" cy="78035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cs typeface="Segoe UI Semilight"/>
              </a:rPr>
              <a:t>It can take up to 45 minutes to provision the VPN gateway</a:t>
            </a:r>
          </a:p>
        </p:txBody>
      </p:sp>
      <p:sp>
        <p:nvSpPr>
          <p:cNvPr id="7" name="Rectangle 6">
            <a:extLst>
              <a:ext uri="{FF2B5EF4-FFF2-40B4-BE49-F238E27FC236}">
                <a16:creationId xmlns:a16="http://schemas.microsoft.com/office/drawing/2014/main" id="{F38EB964-8F6A-4CD5-BAC0-F9F1EE49BCEB}"/>
              </a:ext>
              <a:ext uri="{C183D7F6-B498-43B3-948B-1728B52AA6E4}">
                <adec:decorative xmlns:adec="http://schemas.microsoft.com/office/drawing/2017/decorative" val="1"/>
              </a:ext>
            </a:extLst>
          </p:cNvPr>
          <p:cNvSpPr/>
          <p:nvPr/>
        </p:nvSpPr>
        <p:spPr bwMode="auto">
          <a:xfrm>
            <a:off x="5984240" y="1192213"/>
            <a:ext cx="6025197" cy="50561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8" descr="Screenshot of the portal create a virtual network configuration page. ">
            <a:extLst>
              <a:ext uri="{FF2B5EF4-FFF2-40B4-BE49-F238E27FC236}">
                <a16:creationId xmlns:a16="http://schemas.microsoft.com/office/drawing/2014/main" id="{5DEB484B-D793-49F5-87E7-1284B747DE90}"/>
              </a:ext>
            </a:extLst>
          </p:cNvPr>
          <p:cNvPicPr>
            <a:picLocks noChangeAspect="1"/>
          </p:cNvPicPr>
          <p:nvPr/>
        </p:nvPicPr>
        <p:blipFill>
          <a:blip r:embed="rId3"/>
          <a:stretch>
            <a:fillRect/>
          </a:stretch>
        </p:blipFill>
        <p:spPr>
          <a:xfrm>
            <a:off x="6706266" y="1335248"/>
            <a:ext cx="4581144" cy="4821936"/>
          </a:xfrm>
          <a:prstGeom prst="rect">
            <a:avLst/>
          </a:prstGeom>
        </p:spPr>
      </p:pic>
    </p:spTree>
    <p:extLst>
      <p:ext uri="{BB962C8B-B14F-4D97-AF65-F5344CB8AC3E}">
        <p14:creationId xmlns:p14="http://schemas.microsoft.com/office/powerpoint/2010/main" val="38036477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p:txBody>
          <a:bodyPr/>
          <a:lstStyle/>
          <a:p>
            <a:r>
              <a:rPr lang="en-US" dirty="0"/>
              <a:t>Determine Gateway SKU and Generation</a:t>
            </a:r>
          </a:p>
        </p:txBody>
      </p:sp>
      <p:sp>
        <p:nvSpPr>
          <p:cNvPr id="9" name="Rectangle 8">
            <a:extLst>
              <a:ext uri="{FF2B5EF4-FFF2-40B4-BE49-F238E27FC236}">
                <a16:creationId xmlns:a16="http://schemas.microsoft.com/office/drawing/2014/main" id="{0719889C-6AEF-4E0B-B084-8C2D1485AAA5}"/>
              </a:ext>
              <a:ext uri="{C183D7F6-B498-43B3-948B-1728B52AA6E4}">
                <adec:decorative xmlns:adec="http://schemas.microsoft.com/office/drawing/2017/decorative" val="1"/>
              </a:ext>
            </a:extLst>
          </p:cNvPr>
          <p:cNvSpPr/>
          <p:nvPr/>
        </p:nvSpPr>
        <p:spPr bwMode="auto">
          <a:xfrm>
            <a:off x="427037" y="1653540"/>
            <a:ext cx="3756506" cy="331608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a form which you can select an option from SKU and Generation. VpnGw1 and Generation 1 selected respectively">
            <a:extLst>
              <a:ext uri="{FF2B5EF4-FFF2-40B4-BE49-F238E27FC236}">
                <a16:creationId xmlns:a16="http://schemas.microsoft.com/office/drawing/2014/main" id="{BC5A3360-0771-4D1A-B773-258546791200}"/>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70020" y="2751815"/>
            <a:ext cx="3470540" cy="1119529"/>
          </a:xfrm>
          <a:prstGeom prst="rect">
            <a:avLst/>
          </a:prstGeom>
        </p:spPr>
      </p:pic>
      <p:sp>
        <p:nvSpPr>
          <p:cNvPr id="7" name="Rectangle 6">
            <a:extLst>
              <a:ext uri="{FF2B5EF4-FFF2-40B4-BE49-F238E27FC236}">
                <a16:creationId xmlns:a16="http://schemas.microsoft.com/office/drawing/2014/main" id="{2E5CAF5A-BC59-4E27-9D9C-575BA8C2A09C}"/>
              </a:ext>
              <a:ext uri="{C183D7F6-B498-43B3-948B-1728B52AA6E4}">
                <adec:decorative xmlns:adec="http://schemas.microsoft.com/office/drawing/2017/decorative" val="1"/>
              </a:ext>
            </a:extLst>
          </p:cNvPr>
          <p:cNvSpPr/>
          <p:nvPr/>
        </p:nvSpPr>
        <p:spPr>
          <a:xfrm>
            <a:off x="4328525" y="1270794"/>
            <a:ext cx="3180450" cy="307777"/>
          </a:xfrm>
          <a:prstGeom prst="rect">
            <a:avLst/>
          </a:prstGeom>
        </p:spPr>
        <p:txBody>
          <a:bodyPr wrap="square" lIns="0" tIns="0" rIns="0" bIns="0">
            <a:spAutoFit/>
          </a:bodyPr>
          <a:lstStyle/>
          <a:p>
            <a:r>
              <a:rPr lang="en-US" sz="2000" dirty="0">
                <a:solidFill>
                  <a:schemeClr val="tx2">
                    <a:lumMod val="50000"/>
                  </a:schemeClr>
                </a:solidFill>
                <a:latin typeface="+mj-lt"/>
              </a:rPr>
              <a:t>Sampling of available SKUs</a:t>
            </a:r>
          </a:p>
        </p:txBody>
      </p:sp>
      <p:graphicFrame>
        <p:nvGraphicFramePr>
          <p:cNvPr id="4" name="Table 3">
            <a:extLst>
              <a:ext uri="{FF2B5EF4-FFF2-40B4-BE49-F238E27FC236}">
                <a16:creationId xmlns:a16="http://schemas.microsoft.com/office/drawing/2014/main" id="{2DE14374-8F94-4B80-819F-499EA1BD3708}"/>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426618702"/>
              </p:ext>
            </p:extLst>
          </p:nvPr>
        </p:nvGraphicFramePr>
        <p:xfrm>
          <a:off x="4339986" y="1653541"/>
          <a:ext cx="7669454" cy="3316081"/>
        </p:xfrm>
        <a:graphic>
          <a:graphicData uri="http://schemas.openxmlformats.org/drawingml/2006/table">
            <a:tbl>
              <a:tblPr firstRow="1">
                <a:tableStyleId>{69012ECD-51FC-41F1-AA8D-1B2483CD663E}</a:tableStyleId>
              </a:tblPr>
              <a:tblGrid>
                <a:gridCol w="718615">
                  <a:extLst>
                    <a:ext uri="{9D8B030D-6E8A-4147-A177-3AD203B41FA5}">
                      <a16:colId xmlns:a16="http://schemas.microsoft.com/office/drawing/2014/main" val="1007866674"/>
                    </a:ext>
                  </a:extLst>
                </a:gridCol>
                <a:gridCol w="1692458">
                  <a:extLst>
                    <a:ext uri="{9D8B030D-6E8A-4147-A177-3AD203B41FA5}">
                      <a16:colId xmlns:a16="http://schemas.microsoft.com/office/drawing/2014/main" val="1033762339"/>
                    </a:ext>
                  </a:extLst>
                </a:gridCol>
                <a:gridCol w="1891568">
                  <a:extLst>
                    <a:ext uri="{9D8B030D-6E8A-4147-A177-3AD203B41FA5}">
                      <a16:colId xmlns:a16="http://schemas.microsoft.com/office/drawing/2014/main" val="3445487214"/>
                    </a:ext>
                  </a:extLst>
                </a:gridCol>
                <a:gridCol w="1556699">
                  <a:extLst>
                    <a:ext uri="{9D8B030D-6E8A-4147-A177-3AD203B41FA5}">
                      <a16:colId xmlns:a16="http://schemas.microsoft.com/office/drawing/2014/main" val="3869190408"/>
                    </a:ext>
                  </a:extLst>
                </a:gridCol>
                <a:gridCol w="1810114">
                  <a:extLst>
                    <a:ext uri="{9D8B030D-6E8A-4147-A177-3AD203B41FA5}">
                      <a16:colId xmlns:a16="http://schemas.microsoft.com/office/drawing/2014/main" val="1344639747"/>
                    </a:ext>
                  </a:extLst>
                </a:gridCol>
              </a:tblGrid>
              <a:tr h="654975">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Gen</a:t>
                      </a:r>
                    </a:p>
                  </a:txBody>
                  <a:tcPr marT="46733" marB="46733"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SKU</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S2S/VNet-to-VNet Tunnels</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P2S IKEv2 Connections</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Throughput Benchmark</a:t>
                      </a:r>
                    </a:p>
                  </a:txBody>
                  <a:tcPr marT="46733" marB="46733"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737813623"/>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VpnGw1/Az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250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650 Mbps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0391181"/>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VpnGw2/Az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5163625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VpnGw2/Az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134662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VpnGw3/Az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93289066"/>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VpnGw3/Az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71337673"/>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VpnGw4/Az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5.0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8127612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VpnGw5/Az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10.0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2368022"/>
                  </a:ext>
                </a:extLst>
              </a:tr>
            </a:tbl>
          </a:graphicData>
        </a:graphic>
      </p:graphicFrame>
      <p:sp>
        <p:nvSpPr>
          <p:cNvPr id="12" name="Rectangle 11">
            <a:extLst>
              <a:ext uri="{FF2B5EF4-FFF2-40B4-BE49-F238E27FC236}">
                <a16:creationId xmlns:a16="http://schemas.microsoft.com/office/drawing/2014/main" id="{5E66404A-AE65-4104-AB50-BC37277D1DA9}"/>
              </a:ext>
            </a:extLst>
          </p:cNvPr>
          <p:cNvSpPr/>
          <p:nvPr/>
        </p:nvSpPr>
        <p:spPr bwMode="auto">
          <a:xfrm>
            <a:off x="427038"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The Gateway SKU </a:t>
            </a:r>
            <a:br>
              <a:rPr lang="en-US" sz="2000" dirty="0">
                <a:solidFill>
                  <a:schemeClr val="tx1"/>
                </a:solidFill>
                <a:cs typeface="Segoe UI Semilight"/>
              </a:rPr>
            </a:br>
            <a:r>
              <a:rPr lang="en-US" sz="2000" dirty="0">
                <a:solidFill>
                  <a:schemeClr val="tx1"/>
                </a:solidFill>
                <a:cs typeface="Segoe UI Semilight"/>
              </a:rPr>
              <a:t>affects the connections </a:t>
            </a:r>
            <a:br>
              <a:rPr lang="en-US" sz="2000" dirty="0">
                <a:solidFill>
                  <a:schemeClr val="tx1"/>
                </a:solidFill>
                <a:cs typeface="Segoe UI Semilight"/>
              </a:rPr>
            </a:br>
            <a:r>
              <a:rPr lang="en-US" sz="2000" dirty="0">
                <a:solidFill>
                  <a:schemeClr val="tx1"/>
                </a:solidFill>
                <a:cs typeface="Segoe UI Semilight"/>
              </a:rPr>
              <a:t>and the throughput</a:t>
            </a:r>
          </a:p>
        </p:txBody>
      </p:sp>
      <p:sp>
        <p:nvSpPr>
          <p:cNvPr id="13" name="Rectangle 12">
            <a:extLst>
              <a:ext uri="{FF2B5EF4-FFF2-40B4-BE49-F238E27FC236}">
                <a16:creationId xmlns:a16="http://schemas.microsoft.com/office/drawing/2014/main" id="{A6917006-CF4C-4835-99E2-113D1BD765CF}"/>
              </a:ext>
            </a:extLst>
          </p:cNvPr>
          <p:cNvSpPr/>
          <p:nvPr/>
        </p:nvSpPr>
        <p:spPr bwMode="auto">
          <a:xfrm>
            <a:off x="4339986"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Resizing is allowed </a:t>
            </a:r>
            <a:br>
              <a:rPr lang="en-US" sz="2000" dirty="0">
                <a:solidFill>
                  <a:schemeClr val="tx1"/>
                </a:solidFill>
                <a:cs typeface="Segoe UI Semilight"/>
              </a:rPr>
            </a:br>
            <a:r>
              <a:rPr lang="en-US" sz="2000" dirty="0">
                <a:solidFill>
                  <a:schemeClr val="tx1"/>
                </a:solidFill>
                <a:cs typeface="Segoe UI Semilight"/>
              </a:rPr>
              <a:t>within the generation</a:t>
            </a:r>
          </a:p>
        </p:txBody>
      </p:sp>
      <p:sp>
        <p:nvSpPr>
          <p:cNvPr id="14" name="Rectangle 13">
            <a:extLst>
              <a:ext uri="{FF2B5EF4-FFF2-40B4-BE49-F238E27FC236}">
                <a16:creationId xmlns:a16="http://schemas.microsoft.com/office/drawing/2014/main" id="{5FCAF460-5524-4ADE-828D-110F187A7CC2}"/>
              </a:ext>
            </a:extLst>
          </p:cNvPr>
          <p:cNvSpPr/>
          <p:nvPr/>
        </p:nvSpPr>
        <p:spPr bwMode="auto">
          <a:xfrm>
            <a:off x="8252934"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The Basic SKU </a:t>
            </a:r>
            <a:br>
              <a:rPr lang="en-US" sz="2000" dirty="0">
                <a:solidFill>
                  <a:schemeClr val="tx1"/>
                </a:solidFill>
                <a:cs typeface="Segoe UI Semilight"/>
              </a:rPr>
            </a:br>
            <a:r>
              <a:rPr lang="en-US" sz="2000" dirty="0">
                <a:solidFill>
                  <a:schemeClr val="tx1"/>
                </a:solidFill>
                <a:cs typeface="Segoe UI Semilight"/>
              </a:rPr>
              <a:t>(not shown) is legacy </a:t>
            </a:r>
            <a:br>
              <a:rPr lang="en-US" sz="2000" dirty="0">
                <a:solidFill>
                  <a:schemeClr val="tx1"/>
                </a:solidFill>
                <a:cs typeface="Segoe UI Semilight"/>
              </a:rPr>
            </a:br>
            <a:r>
              <a:rPr lang="en-US" sz="2000" dirty="0">
                <a:solidFill>
                  <a:schemeClr val="tx1"/>
                </a:solidFill>
                <a:cs typeface="Segoe UI Semilight"/>
              </a:rPr>
              <a:t>and should not be used</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11" name="Rectangle 10">
            <a:extLst>
              <a:ext uri="{FF2B5EF4-FFF2-40B4-BE49-F238E27FC236}">
                <a16:creationId xmlns:a16="http://schemas.microsoft.com/office/drawing/2014/main" id="{F33F80CD-3D00-427F-A1AF-FD3C2F59FC7E}"/>
              </a:ext>
            </a:extLst>
          </p:cNvPr>
          <p:cNvSpPr/>
          <p:nvPr/>
        </p:nvSpPr>
        <p:spPr>
          <a:xfrm>
            <a:off x="427037" y="1192213"/>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Reflects the on-premises network configuration</a:t>
            </a:r>
          </a:p>
        </p:txBody>
      </p:sp>
      <p:sp>
        <p:nvSpPr>
          <p:cNvPr id="12" name="Rectangle 11">
            <a:extLst>
              <a:ext uri="{FF2B5EF4-FFF2-40B4-BE49-F238E27FC236}">
                <a16:creationId xmlns:a16="http://schemas.microsoft.com/office/drawing/2014/main" id="{AFD5FDC0-7D05-49DF-B221-00F06B3BB27C}"/>
              </a:ext>
            </a:extLst>
          </p:cNvPr>
          <p:cNvSpPr/>
          <p:nvPr/>
        </p:nvSpPr>
        <p:spPr>
          <a:xfrm>
            <a:off x="427037" y="2425176"/>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Give the site a name by which Azure can refer to it</a:t>
            </a:r>
          </a:p>
        </p:txBody>
      </p:sp>
      <p:sp>
        <p:nvSpPr>
          <p:cNvPr id="13" name="Rectangle 12">
            <a:extLst>
              <a:ext uri="{FF2B5EF4-FFF2-40B4-BE49-F238E27FC236}">
                <a16:creationId xmlns:a16="http://schemas.microsoft.com/office/drawing/2014/main" id="{CD56CF94-34D0-46BE-A823-CE3FA04C0351}"/>
              </a:ext>
            </a:extLst>
          </p:cNvPr>
          <p:cNvSpPr/>
          <p:nvPr/>
        </p:nvSpPr>
        <p:spPr>
          <a:xfrm>
            <a:off x="427037" y="3658139"/>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Use a public IP address or FQDN for Local Network Gateway Endpoint</a:t>
            </a:r>
          </a:p>
        </p:txBody>
      </p:sp>
      <p:sp>
        <p:nvSpPr>
          <p:cNvPr id="14" name="Rectangle 13">
            <a:extLst>
              <a:ext uri="{FF2B5EF4-FFF2-40B4-BE49-F238E27FC236}">
                <a16:creationId xmlns:a16="http://schemas.microsoft.com/office/drawing/2014/main" id="{B2792773-3048-465C-BF7A-C995ED304E77}"/>
              </a:ext>
            </a:extLst>
          </p:cNvPr>
          <p:cNvSpPr/>
          <p:nvPr/>
        </p:nvSpPr>
        <p:spPr>
          <a:xfrm>
            <a:off x="427037" y="4891101"/>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Specify the IP address prefixes that will be routed through the gateway to the VPN device</a:t>
            </a:r>
          </a:p>
        </p:txBody>
      </p:sp>
      <p:sp>
        <p:nvSpPr>
          <p:cNvPr id="15" name="Rectangle 14">
            <a:extLst>
              <a:ext uri="{FF2B5EF4-FFF2-40B4-BE49-F238E27FC236}">
                <a16:creationId xmlns:a16="http://schemas.microsoft.com/office/drawing/2014/main" id="{ED177D9D-FC08-4298-B072-46DC89909A39}"/>
              </a:ext>
              <a:ext uri="{C183D7F6-B498-43B3-948B-1728B52AA6E4}">
                <adec:decorative xmlns:adec="http://schemas.microsoft.com/office/drawing/2017/decorative" val="1"/>
              </a:ext>
            </a:extLst>
          </p:cNvPr>
          <p:cNvSpPr/>
          <p:nvPr/>
        </p:nvSpPr>
        <p:spPr bwMode="auto">
          <a:xfrm>
            <a:off x="6502400" y="1192213"/>
            <a:ext cx="5507037" cy="47815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the create local network gateway page">
            <a:extLst>
              <a:ext uri="{FF2B5EF4-FFF2-40B4-BE49-F238E27FC236}">
                <a16:creationId xmlns:a16="http://schemas.microsoft.com/office/drawing/2014/main" id="{BC081C9C-40D0-67E3-203B-A1248E0E41A2}"/>
              </a:ext>
            </a:extLst>
          </p:cNvPr>
          <p:cNvPicPr>
            <a:picLocks noChangeAspect="1"/>
          </p:cNvPicPr>
          <p:nvPr/>
        </p:nvPicPr>
        <p:blipFill>
          <a:blip r:embed="rId3"/>
          <a:stretch>
            <a:fillRect/>
          </a:stretch>
        </p:blipFill>
        <p:spPr>
          <a:xfrm>
            <a:off x="6653266" y="1439862"/>
            <a:ext cx="5057775" cy="4362450"/>
          </a:xfrm>
          <a:prstGeom prst="rect">
            <a:avLst/>
          </a:prstGeom>
        </p:spPr>
      </p:pic>
    </p:spTree>
    <p:extLst>
      <p:ext uri="{BB962C8B-B14F-4D97-AF65-F5344CB8AC3E}">
        <p14:creationId xmlns:p14="http://schemas.microsoft.com/office/powerpoint/2010/main" val="422405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On-premises VPN Device</a:t>
            </a:r>
          </a:p>
        </p:txBody>
      </p:sp>
      <p:sp>
        <p:nvSpPr>
          <p:cNvPr id="12" name="Rectangle 11">
            <a:extLst>
              <a:ext uri="{FF2B5EF4-FFF2-40B4-BE49-F238E27FC236}">
                <a16:creationId xmlns:a16="http://schemas.microsoft.com/office/drawing/2014/main" id="{7CC326D0-15F2-4FDB-B132-759197DE6396}"/>
              </a:ext>
              <a:ext uri="{C183D7F6-B498-43B3-948B-1728B52AA6E4}">
                <adec:decorative xmlns:adec="http://schemas.microsoft.com/office/drawing/2017/decorative" val="1"/>
              </a:ext>
            </a:extLst>
          </p:cNvPr>
          <p:cNvSpPr/>
          <p:nvPr/>
        </p:nvSpPr>
        <p:spPr bwMode="auto">
          <a:xfrm>
            <a:off x="6140660" y="1336431"/>
            <a:ext cx="5868777" cy="485965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3" name="Freeform: Shape 12">
            <a:extLst>
              <a:ext uri="{FF2B5EF4-FFF2-40B4-BE49-F238E27FC236}">
                <a16:creationId xmlns:a16="http://schemas.microsoft.com/office/drawing/2014/main" id="{2EAD92D1-BDD1-473D-B58E-2D7764921663}"/>
              </a:ext>
            </a:extLst>
          </p:cNvPr>
          <p:cNvSpPr/>
          <p:nvPr/>
        </p:nvSpPr>
        <p:spPr>
          <a:xfrm>
            <a:off x="658106" y="1313518"/>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Consult the list of supported VPN devices</a:t>
            </a:r>
          </a:p>
        </p:txBody>
      </p:sp>
      <p:sp>
        <p:nvSpPr>
          <p:cNvPr id="14" name="Freeform: Shape 13">
            <a:extLst>
              <a:ext uri="{FF2B5EF4-FFF2-40B4-BE49-F238E27FC236}">
                <a16:creationId xmlns:a16="http://schemas.microsoft.com/office/drawing/2014/main" id="{6F6606C6-B88C-4C40-BFE8-02CE91156FD0}"/>
              </a:ext>
            </a:extLst>
          </p:cNvPr>
          <p:cNvSpPr/>
          <p:nvPr/>
        </p:nvSpPr>
        <p:spPr>
          <a:xfrm>
            <a:off x="658106" y="2538540"/>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A VPN device configuration script may be available</a:t>
            </a:r>
          </a:p>
        </p:txBody>
      </p:sp>
      <p:sp>
        <p:nvSpPr>
          <p:cNvPr id="15" name="Freeform: Shape 14">
            <a:extLst>
              <a:ext uri="{FF2B5EF4-FFF2-40B4-BE49-F238E27FC236}">
                <a16:creationId xmlns:a16="http://schemas.microsoft.com/office/drawing/2014/main" id="{7D746431-6EC4-4424-8CAF-EAC1E7908716}"/>
              </a:ext>
            </a:extLst>
          </p:cNvPr>
          <p:cNvSpPr/>
          <p:nvPr/>
        </p:nvSpPr>
        <p:spPr>
          <a:xfrm>
            <a:off x="658106" y="3783941"/>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Remember the shared key for the Azure connection</a:t>
            </a:r>
          </a:p>
        </p:txBody>
      </p:sp>
      <p:sp>
        <p:nvSpPr>
          <p:cNvPr id="16" name="Freeform: Shape 15">
            <a:extLst>
              <a:ext uri="{FF2B5EF4-FFF2-40B4-BE49-F238E27FC236}">
                <a16:creationId xmlns:a16="http://schemas.microsoft.com/office/drawing/2014/main" id="{01F6DD7F-2DDF-461A-8781-A20678CBA6A7}"/>
              </a:ext>
            </a:extLst>
          </p:cNvPr>
          <p:cNvSpPr/>
          <p:nvPr/>
        </p:nvSpPr>
        <p:spPr>
          <a:xfrm>
            <a:off x="658106" y="5029342"/>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Specify the public IP address of the VPN Gateway</a:t>
            </a:r>
          </a:p>
        </p:txBody>
      </p:sp>
      <p:sp>
        <p:nvSpPr>
          <p:cNvPr id="5" name="Rectangle 4">
            <a:extLst>
              <a:ext uri="{FF2B5EF4-FFF2-40B4-BE49-F238E27FC236}">
                <a16:creationId xmlns:a16="http://schemas.microsoft.com/office/drawing/2014/main" id="{FC415EBB-53D2-4255-AC45-ECC998C75C7E}"/>
              </a:ext>
              <a:ext uri="{C183D7F6-B498-43B3-948B-1728B52AA6E4}">
                <adec:decorative xmlns:adec="http://schemas.microsoft.com/office/drawing/2017/decorative" val="1"/>
              </a:ext>
            </a:extLst>
          </p:cNvPr>
          <p:cNvSpPr/>
          <p:nvPr/>
        </p:nvSpPr>
        <p:spPr>
          <a:xfrm>
            <a:off x="6813000" y="1581648"/>
            <a:ext cx="4644672" cy="307777"/>
          </a:xfrm>
          <a:prstGeom prst="rect">
            <a:avLst/>
          </a:prstGeom>
        </p:spPr>
        <p:txBody>
          <a:bodyPr wrap="square" lIns="0" tIns="0" rIns="0" bIns="0">
            <a:spAutoFit/>
          </a:bodyPr>
          <a:lstStyle/>
          <a:p>
            <a:r>
              <a:rPr lang="en-US" sz="2000" dirty="0">
                <a:solidFill>
                  <a:schemeClr val="tx2">
                    <a:lumMod val="50000"/>
                  </a:schemeClr>
                </a:solidFill>
                <a:latin typeface="+mj-lt"/>
              </a:rPr>
              <a:t>Sampling of supported VPN devices</a:t>
            </a:r>
          </a:p>
        </p:txBody>
      </p:sp>
      <p:graphicFrame>
        <p:nvGraphicFramePr>
          <p:cNvPr id="6" name="Table 5">
            <a:extLst>
              <a:ext uri="{FF2B5EF4-FFF2-40B4-BE49-F238E27FC236}">
                <a16:creationId xmlns:a16="http://schemas.microsoft.com/office/drawing/2014/main" id="{EC2996AD-B046-42F2-8FBC-9EAABB0EA0AE}"/>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66005865"/>
              </p:ext>
            </p:extLst>
          </p:nvPr>
        </p:nvGraphicFramePr>
        <p:xfrm>
          <a:off x="6519045" y="2060134"/>
          <a:ext cx="5104007" cy="3719741"/>
        </p:xfrm>
        <a:graphic>
          <a:graphicData uri="http://schemas.openxmlformats.org/drawingml/2006/table">
            <a:tbl>
              <a:tblPr firstRow="1">
                <a:tableStyleId>{69012ECD-51FC-41F1-AA8D-1B2483CD663E}</a:tableStyleId>
              </a:tblPr>
              <a:tblGrid>
                <a:gridCol w="2300518">
                  <a:extLst>
                    <a:ext uri="{9D8B030D-6E8A-4147-A177-3AD203B41FA5}">
                      <a16:colId xmlns:a16="http://schemas.microsoft.com/office/drawing/2014/main" val="1007866674"/>
                    </a:ext>
                  </a:extLst>
                </a:gridCol>
                <a:gridCol w="2803489">
                  <a:extLst>
                    <a:ext uri="{9D8B030D-6E8A-4147-A177-3AD203B41FA5}">
                      <a16:colId xmlns:a16="http://schemas.microsoft.com/office/drawing/2014/main" val="1033762339"/>
                    </a:ext>
                  </a:extLst>
                </a:gridCol>
              </a:tblGrid>
              <a:tr h="654975">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Vendor</a:t>
                      </a:r>
                    </a:p>
                  </a:txBody>
                  <a:tcPr marT="46733" marB="46733"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Device Family</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737813623"/>
                  </a:ext>
                </a:extLst>
              </a:tr>
              <a:tr h="380158">
                <a:tc>
                  <a:txBody>
                    <a:bodyPr/>
                    <a:lstStyle/>
                    <a:p>
                      <a:pPr algn="l" fontAlgn="t"/>
                      <a:r>
                        <a:rPr lang="en-US" dirty="0">
                          <a:effectLst/>
                        </a:rPr>
                        <a:t>Barracuda Networks, Inc.</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kern="1200" dirty="0">
                          <a:solidFill>
                            <a:schemeClr val="tx1"/>
                          </a:solidFill>
                          <a:effectLst/>
                          <a:latin typeface="+mn-lt"/>
                          <a:ea typeface="+mn-ea"/>
                          <a:cs typeface="+mn-cs"/>
                        </a:rPr>
                        <a:t>Barracuda </a:t>
                      </a:r>
                      <a:r>
                        <a:rPr lang="en-US" sz="1800" kern="1200" dirty="0" err="1">
                          <a:solidFill>
                            <a:schemeClr val="tx1"/>
                          </a:solidFill>
                          <a:effectLst/>
                          <a:latin typeface="+mn-lt"/>
                          <a:ea typeface="+mn-ea"/>
                          <a:cs typeface="+mn-cs"/>
                        </a:rPr>
                        <a:t>CloudGen</a:t>
                      </a:r>
                      <a:r>
                        <a:rPr lang="en-US" sz="1800" kern="1200" dirty="0">
                          <a:solidFill>
                            <a:schemeClr val="tx1"/>
                          </a:solidFill>
                          <a:effectLst/>
                          <a:latin typeface="+mn-lt"/>
                          <a:ea typeface="+mn-ea"/>
                          <a:cs typeface="+mn-cs"/>
                        </a:rPr>
                        <a:t> Firewall</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70391181"/>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Cisco</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ASA, ASR, ISR</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636258"/>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Citrix</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NetScaler MPX, SDX, VPX</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159348"/>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Juniper</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SRX, J-Series, ISG, SSG</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3289066"/>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F5</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BIG-IP Series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44391637"/>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Palo Alto Networks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All devices running PAN-OS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71337673"/>
                  </a:ext>
                </a:extLst>
              </a:tr>
            </a:tbl>
          </a:graphicData>
        </a:graphic>
      </p:graphicFrame>
    </p:spTree>
    <p:extLst>
      <p:ext uri="{BB962C8B-B14F-4D97-AF65-F5344CB8AC3E}">
        <p14:creationId xmlns:p14="http://schemas.microsoft.com/office/powerpoint/2010/main" val="25777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16" name="Rectangle 15">
            <a:extLst>
              <a:ext uri="{FF2B5EF4-FFF2-40B4-BE49-F238E27FC236}">
                <a16:creationId xmlns:a16="http://schemas.microsoft.com/office/drawing/2014/main" id="{2E5C44F0-B819-474A-A9DF-A4410BE91B02}"/>
              </a:ext>
            </a:extLst>
          </p:cNvPr>
          <p:cNvSpPr/>
          <p:nvPr/>
        </p:nvSpPr>
        <p:spPr>
          <a:xfrm>
            <a:off x="427036" y="1192212"/>
            <a:ext cx="5791201" cy="13084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Once your VPN gateways is created and the on-premises device is configured, create a connection object</a:t>
            </a:r>
          </a:p>
        </p:txBody>
      </p:sp>
      <p:sp>
        <p:nvSpPr>
          <p:cNvPr id="18" name="Rectangle 17">
            <a:extLst>
              <a:ext uri="{FF2B5EF4-FFF2-40B4-BE49-F238E27FC236}">
                <a16:creationId xmlns:a16="http://schemas.microsoft.com/office/drawing/2014/main" id="{F1980EC5-B1A7-48B7-8C02-3FFB38F4DE98}"/>
              </a:ext>
            </a:extLst>
          </p:cNvPr>
          <p:cNvSpPr/>
          <p:nvPr/>
        </p:nvSpPr>
        <p:spPr>
          <a:xfrm>
            <a:off x="427036" y="2655079"/>
            <a:ext cx="5791201" cy="11065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Configure a name for the connection and specify the type as Site-to-site (IPsec)</a:t>
            </a:r>
          </a:p>
        </p:txBody>
      </p:sp>
      <p:sp>
        <p:nvSpPr>
          <p:cNvPr id="19" name="Rectangle 18">
            <a:extLst>
              <a:ext uri="{FF2B5EF4-FFF2-40B4-BE49-F238E27FC236}">
                <a16:creationId xmlns:a16="http://schemas.microsoft.com/office/drawing/2014/main" id="{6ACD3C46-690C-4EF3-9BB6-E6E50C33E8F3}"/>
              </a:ext>
            </a:extLst>
          </p:cNvPr>
          <p:cNvSpPr/>
          <p:nvPr/>
        </p:nvSpPr>
        <p:spPr>
          <a:xfrm>
            <a:off x="427036" y="3916090"/>
            <a:ext cx="5791201" cy="11065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Select the VPN gateway and the Local Network Gateway</a:t>
            </a:r>
          </a:p>
        </p:txBody>
      </p:sp>
      <p:sp>
        <p:nvSpPr>
          <p:cNvPr id="20" name="Rectangle 19">
            <a:extLst>
              <a:ext uri="{FF2B5EF4-FFF2-40B4-BE49-F238E27FC236}">
                <a16:creationId xmlns:a16="http://schemas.microsoft.com/office/drawing/2014/main" id="{BD8056D9-1F6D-4381-935D-E24AB0D45C99}"/>
              </a:ext>
            </a:extLst>
          </p:cNvPr>
          <p:cNvSpPr/>
          <p:nvPr/>
        </p:nvSpPr>
        <p:spPr>
          <a:xfrm>
            <a:off x="427037" y="5177100"/>
            <a:ext cx="5791201" cy="796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Enter the Shared key for the connection </a:t>
            </a:r>
          </a:p>
        </p:txBody>
      </p:sp>
      <p:sp>
        <p:nvSpPr>
          <p:cNvPr id="21" name="Rectangle 20">
            <a:extLst>
              <a:ext uri="{FF2B5EF4-FFF2-40B4-BE49-F238E27FC236}">
                <a16:creationId xmlns:a16="http://schemas.microsoft.com/office/drawing/2014/main" id="{FD21CC35-CB08-4CD8-8FA6-B9715C995AAD}"/>
              </a:ext>
              <a:ext uri="{C183D7F6-B498-43B3-948B-1728B52AA6E4}">
                <adec:decorative xmlns:adec="http://schemas.microsoft.com/office/drawing/2017/decorative" val="1"/>
              </a:ext>
            </a:extLst>
          </p:cNvPr>
          <p:cNvSpPr/>
          <p:nvPr/>
        </p:nvSpPr>
        <p:spPr bwMode="auto">
          <a:xfrm>
            <a:off x="6664324" y="1192213"/>
            <a:ext cx="5345113" cy="478155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Screenshot of the Add connection portal page. ">
            <a:extLst>
              <a:ext uri="{FF2B5EF4-FFF2-40B4-BE49-F238E27FC236}">
                <a16:creationId xmlns:a16="http://schemas.microsoft.com/office/drawing/2014/main" id="{B1EA67E7-3080-37CB-8A14-2C8942B270A5}"/>
              </a:ext>
            </a:extLst>
          </p:cNvPr>
          <p:cNvPicPr>
            <a:picLocks noChangeAspect="1"/>
          </p:cNvPicPr>
          <p:nvPr/>
        </p:nvPicPr>
        <p:blipFill>
          <a:blip r:embed="rId3"/>
          <a:stretch>
            <a:fillRect/>
          </a:stretch>
        </p:blipFill>
        <p:spPr>
          <a:xfrm>
            <a:off x="7715426" y="1471104"/>
            <a:ext cx="3491484" cy="4331208"/>
          </a:xfrm>
          <a:prstGeom prst="rect">
            <a:avLst/>
          </a:prstGeom>
        </p:spPr>
      </p:pic>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1D9-0D7A-45AA-970C-9F3EAE7F5CF4}"/>
              </a:ext>
            </a:extLst>
          </p:cNvPr>
          <p:cNvSpPr>
            <a:spLocks noGrp="1"/>
          </p:cNvSpPr>
          <p:nvPr>
            <p:ph type="title"/>
          </p:nvPr>
        </p:nvSpPr>
        <p:spPr/>
        <p:txBody>
          <a:bodyPr/>
          <a:lstStyle/>
          <a:p>
            <a:r>
              <a:rPr lang="en-US" dirty="0"/>
              <a:t>Determine High Availability Scenarios</a:t>
            </a:r>
          </a:p>
        </p:txBody>
      </p:sp>
      <p:sp>
        <p:nvSpPr>
          <p:cNvPr id="19" name="TextBox 18">
            <a:extLst>
              <a:ext uri="{FF2B5EF4-FFF2-40B4-BE49-F238E27FC236}">
                <a16:creationId xmlns:a16="http://schemas.microsoft.com/office/drawing/2014/main" id="{4CBB029C-E033-461A-8CD6-6C88BA798C26}"/>
              </a:ext>
            </a:extLst>
          </p:cNvPr>
          <p:cNvSpPr txBox="1"/>
          <p:nvPr/>
        </p:nvSpPr>
        <p:spPr>
          <a:xfrm>
            <a:off x="1951366" y="1319087"/>
            <a:ext cx="2809680" cy="307777"/>
          </a:xfrm>
          <a:prstGeom prst="rect">
            <a:avLst/>
          </a:prstGeom>
          <a:noFill/>
        </p:spPr>
        <p:txBody>
          <a:bodyPr wrap="square" lIns="0" tIns="0" rIns="0" bIns="0" rtlCol="0">
            <a:spAutoFit/>
          </a:bodyPr>
          <a:lstStyle/>
          <a:p>
            <a:pPr algn="l"/>
            <a:r>
              <a:rPr lang="en-US" sz="2000" dirty="0">
                <a:solidFill>
                  <a:schemeClr val="tx2">
                    <a:lumMod val="50000"/>
                  </a:schemeClr>
                </a:solidFill>
                <a:latin typeface="+mj-lt"/>
              </a:rPr>
              <a:t>Active/standby (default)</a:t>
            </a:r>
          </a:p>
        </p:txBody>
      </p:sp>
      <p:sp>
        <p:nvSpPr>
          <p:cNvPr id="11" name="Freeform: Shape 10">
            <a:extLst>
              <a:ext uri="{FF2B5EF4-FFF2-40B4-BE49-F238E27FC236}">
                <a16:creationId xmlns:a16="http://schemas.microsoft.com/office/drawing/2014/main" id="{38E1F9F0-061D-488E-80A0-62BB2A8864D0}"/>
              </a:ext>
            </a:extLst>
          </p:cNvPr>
          <p:cNvSpPr/>
          <p:nvPr/>
        </p:nvSpPr>
        <p:spPr>
          <a:xfrm>
            <a:off x="427038" y="5598728"/>
            <a:ext cx="5714343" cy="76301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VPN gateways are deployed</a:t>
            </a:r>
            <a:br>
              <a:rPr lang="en-US" sz="2200" dirty="0">
                <a:solidFill>
                  <a:schemeClr val="tx1"/>
                </a:solidFill>
              </a:rPr>
            </a:br>
            <a:r>
              <a:rPr lang="en-US" sz="2200" dirty="0">
                <a:solidFill>
                  <a:schemeClr val="tx1"/>
                </a:solidFill>
              </a:rPr>
              <a:t>as two instances </a:t>
            </a:r>
          </a:p>
        </p:txBody>
      </p:sp>
      <p:sp>
        <p:nvSpPr>
          <p:cNvPr id="18" name="TextBox 17">
            <a:extLst>
              <a:ext uri="{FF2B5EF4-FFF2-40B4-BE49-F238E27FC236}">
                <a16:creationId xmlns:a16="http://schemas.microsoft.com/office/drawing/2014/main" id="{78FA430B-8A5E-4E3D-9269-A05ED92776B8}"/>
              </a:ext>
            </a:extLst>
          </p:cNvPr>
          <p:cNvSpPr txBox="1"/>
          <p:nvPr/>
        </p:nvSpPr>
        <p:spPr>
          <a:xfrm>
            <a:off x="8753651" y="1319087"/>
            <a:ext cx="1501245" cy="307777"/>
          </a:xfrm>
          <a:prstGeom prst="rect">
            <a:avLst/>
          </a:prstGeom>
          <a:noFill/>
        </p:spPr>
        <p:txBody>
          <a:bodyPr wrap="square" lIns="0" tIns="0" rIns="0" bIns="0" rtlCol="0">
            <a:spAutoFit/>
          </a:bodyPr>
          <a:lstStyle/>
          <a:p>
            <a:r>
              <a:rPr lang="en-US" sz="2000" dirty="0">
                <a:solidFill>
                  <a:schemeClr val="tx2">
                    <a:lumMod val="50000"/>
                  </a:schemeClr>
                </a:solidFill>
                <a:latin typeface="+mj-lt"/>
              </a:rPr>
              <a:t>Active/active</a:t>
            </a:r>
          </a:p>
        </p:txBody>
      </p:sp>
      <p:sp>
        <p:nvSpPr>
          <p:cNvPr id="12" name="Freeform: Shape 11">
            <a:extLst>
              <a:ext uri="{FF2B5EF4-FFF2-40B4-BE49-F238E27FC236}">
                <a16:creationId xmlns:a16="http://schemas.microsoft.com/office/drawing/2014/main" id="{732E3C74-A087-4E96-9A1D-133005C251EC}"/>
              </a:ext>
            </a:extLst>
          </p:cNvPr>
          <p:cNvSpPr/>
          <p:nvPr/>
        </p:nvSpPr>
        <p:spPr>
          <a:xfrm>
            <a:off x="6295095" y="5598728"/>
            <a:ext cx="5714343" cy="76301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Enable </a:t>
            </a:r>
            <a:r>
              <a:rPr lang="en-US" sz="2200" dirty="0">
                <a:solidFill>
                  <a:schemeClr val="tx1"/>
                </a:solidFill>
                <a:latin typeface="+mj-lt"/>
              </a:rPr>
              <a:t>active/active mode </a:t>
            </a:r>
            <a:r>
              <a:rPr lang="en-US" sz="2200" dirty="0">
                <a:solidFill>
                  <a:schemeClr val="tx1"/>
                </a:solidFill>
              </a:rPr>
              <a:t>for</a:t>
            </a:r>
            <a:br>
              <a:rPr lang="en-US" sz="2200" dirty="0">
                <a:solidFill>
                  <a:schemeClr val="tx1"/>
                </a:solidFill>
              </a:rPr>
            </a:br>
            <a:r>
              <a:rPr lang="en-US" sz="2200" dirty="0">
                <a:solidFill>
                  <a:schemeClr val="tx1"/>
                </a:solidFill>
              </a:rPr>
              <a:t>higher availability</a:t>
            </a:r>
          </a:p>
        </p:txBody>
      </p:sp>
      <p:sp>
        <p:nvSpPr>
          <p:cNvPr id="10" name="Rectangle 9">
            <a:extLst>
              <a:ext uri="{FF2B5EF4-FFF2-40B4-BE49-F238E27FC236}">
                <a16:creationId xmlns:a16="http://schemas.microsoft.com/office/drawing/2014/main" id="{3194F236-1BB3-4586-B321-CF7101B8FBBA}"/>
              </a:ext>
              <a:ext uri="{C183D7F6-B498-43B3-948B-1728B52AA6E4}">
                <adec:decorative xmlns:adec="http://schemas.microsoft.com/office/drawing/2017/decorative" val="1"/>
              </a:ext>
            </a:extLst>
          </p:cNvPr>
          <p:cNvSpPr/>
          <p:nvPr/>
        </p:nvSpPr>
        <p:spPr bwMode="auto">
          <a:xfrm>
            <a:off x="427038" y="1192213"/>
            <a:ext cx="11582400" cy="428017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Arrow: Right 25">
            <a:extLst>
              <a:ext uri="{FF2B5EF4-FFF2-40B4-BE49-F238E27FC236}">
                <a16:creationId xmlns:a16="http://schemas.microsoft.com/office/drawing/2014/main" id="{7DE5FF75-E188-4DAD-8D8D-500BFEA1E4C6}"/>
              </a:ext>
              <a:ext uri="{C183D7F6-B498-43B3-948B-1728B52AA6E4}">
                <adec:decorative xmlns:adec="http://schemas.microsoft.com/office/drawing/2017/decorative" val="1"/>
              </a:ext>
            </a:extLst>
          </p:cNvPr>
          <p:cNvSpPr/>
          <p:nvPr/>
        </p:nvSpPr>
        <p:spPr bwMode="auto">
          <a:xfrm>
            <a:off x="5859190" y="3199329"/>
            <a:ext cx="871810" cy="595866"/>
          </a:xfrm>
          <a:prstGeom prst="rightArrow">
            <a:avLst>
              <a:gd name="adj1" fmla="val 46669"/>
              <a:gd name="adj2" fmla="val 60824"/>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2D4C9D33-F8EE-4152-B9B0-CDDA71A8843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33302" y="1749424"/>
            <a:ext cx="4619625" cy="3495675"/>
          </a:xfrm>
          <a:prstGeom prst="rect">
            <a:avLst/>
          </a:prstGeom>
        </p:spPr>
      </p:pic>
      <p:pic>
        <p:nvPicPr>
          <p:cNvPr id="9" name="Picture 8">
            <a:extLst>
              <a:ext uri="{FF2B5EF4-FFF2-40B4-BE49-F238E27FC236}">
                <a16:creationId xmlns:a16="http://schemas.microsoft.com/office/drawing/2014/main" id="{B39AE6CA-2881-4AD3-AE2D-E24ECB96CCA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983548" y="1749423"/>
            <a:ext cx="4619625" cy="3495675"/>
          </a:xfrm>
          <a:prstGeom prst="rect">
            <a:avLst/>
          </a:prstGeom>
        </p:spPr>
      </p:pic>
    </p:spTree>
    <p:extLst>
      <p:ext uri="{BB962C8B-B14F-4D97-AF65-F5344CB8AC3E}">
        <p14:creationId xmlns:p14="http://schemas.microsoft.com/office/powerpoint/2010/main" val="302586736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VPN Gateway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11" name="TextBox 10">
            <a:extLst>
              <a:ext uri="{FF2B5EF4-FFF2-40B4-BE49-F238E27FC236}">
                <a16:creationId xmlns:a16="http://schemas.microsoft.com/office/drawing/2014/main" id="{ED51634E-00FC-42BF-BDCE-3468E4A5D955}"/>
              </a:ext>
            </a:extLst>
          </p:cNvPr>
          <p:cNvSpPr txBox="1"/>
          <p:nvPr/>
        </p:nvSpPr>
        <p:spPr>
          <a:xfrm>
            <a:off x="4220306" y="2408049"/>
            <a:ext cx="6219928" cy="400110"/>
          </a:xfrm>
          <a:prstGeom prst="rect">
            <a:avLst/>
          </a:prstGeom>
          <a:noFill/>
        </p:spPr>
        <p:txBody>
          <a:bodyPr wrap="square">
            <a:spAutoFit/>
          </a:bodyPr>
          <a:lstStyle/>
          <a:p>
            <a:r>
              <a:rPr lang="en-US" sz="2000" dirty="0">
                <a:hlinkClick r:id="rId3"/>
              </a:rPr>
              <a:t>Introduction to Azure VPN Gateway </a:t>
            </a:r>
            <a:endParaRPr lang="en-US" sz="2000" dirty="0"/>
          </a:p>
        </p:txBody>
      </p:sp>
      <p:sp>
        <p:nvSpPr>
          <p:cNvPr id="10" name="Rectangle 9">
            <a:extLst>
              <a:ext uri="{FF2B5EF4-FFF2-40B4-BE49-F238E27FC236}">
                <a16:creationId xmlns:a16="http://schemas.microsoft.com/office/drawing/2014/main" id="{7A1C3FAD-9381-4EE0-8345-F88F6A7F84D6}"/>
              </a:ext>
            </a:extLst>
          </p:cNvPr>
          <p:cNvSpPr/>
          <p:nvPr/>
        </p:nvSpPr>
        <p:spPr>
          <a:xfrm>
            <a:off x="4283934" y="3114100"/>
            <a:ext cx="7742238"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sz="2000" dirty="0">
                <a:hlinkClick r:id="rId4"/>
              </a:rPr>
              <a:t>Connect your on-premises network to Azure with VPN Gateway (Sandbox)</a:t>
            </a:r>
            <a:endParaRPr lang="en-US" sz="2000" dirty="0">
              <a:solidFill>
                <a:schemeClr val="tx1"/>
              </a:solidFill>
            </a:endParaRPr>
          </a:p>
        </p:txBody>
      </p:sp>
      <p:cxnSp>
        <p:nvCxnSpPr>
          <p:cNvPr id="5" name="Straight Connector 4">
            <a:extLst>
              <a:ext uri="{FF2B5EF4-FFF2-40B4-BE49-F238E27FC236}">
                <a16:creationId xmlns:a16="http://schemas.microsoft.com/office/drawing/2014/main" id="{5834192A-125C-47AB-AF7B-F60596677608}"/>
              </a:ext>
              <a:ext uri="{C183D7F6-B498-43B3-948B-1728B52AA6E4}">
                <adec:decorative xmlns:adec="http://schemas.microsoft.com/office/drawing/2017/decorative" val="1"/>
              </a:ext>
            </a:extLst>
          </p:cNvPr>
          <p:cNvCxnSpPr>
            <a:cxnSpLocks/>
          </p:cNvCxnSpPr>
          <p:nvPr/>
        </p:nvCxnSpPr>
        <p:spPr>
          <a:xfrm>
            <a:off x="4324126" y="293311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75034" y="3785552"/>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23596" y="2705008"/>
            <a:ext cx="1494645" cy="2173707"/>
          </a:xfrm>
          <a:prstGeom prst="rect">
            <a:avLst/>
          </a:prstGeom>
        </p:spPr>
      </p:pic>
      <p:sp>
        <p:nvSpPr>
          <p:cNvPr id="4" name="TextBox 3">
            <a:extLst>
              <a:ext uri="{FF2B5EF4-FFF2-40B4-BE49-F238E27FC236}">
                <a16:creationId xmlns:a16="http://schemas.microsoft.com/office/drawing/2014/main" id="{95A5B5C9-A66E-4E87-80F2-7FC8A349F90C}"/>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26072247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2998664"/>
            <a:ext cx="9070923" cy="997196"/>
          </a:xfrm>
        </p:spPr>
        <p:txBody>
          <a:bodyPr/>
          <a:lstStyle/>
          <a:p>
            <a:r>
              <a:rPr lang="en-US" dirty="0"/>
              <a:t>Configure ExpressRoute and Virtual WAN (Remove)</a:t>
            </a:r>
          </a:p>
        </p:txBody>
      </p:sp>
      <p:pic>
        <p:nvPicPr>
          <p:cNvPr id="5" name="Picture 4" descr="Icon of four squares connected by lines ">
            <a:extLst>
              <a:ext uri="{FF2B5EF4-FFF2-40B4-BE49-F238E27FC236}">
                <a16:creationId xmlns:a16="http://schemas.microsoft.com/office/drawing/2014/main" id="{0DC99941-7A99-4646-9E2E-E69E7A0B07EA}"/>
              </a:ext>
            </a:extLst>
          </p:cNvPr>
          <p:cNvPicPr>
            <a:picLocks noChangeAspect="1"/>
          </p:cNvPicPr>
          <p:nvPr/>
        </p:nvPicPr>
        <p:blipFill>
          <a:blip r:embed="rId3"/>
          <a:stretch>
            <a:fillRect/>
          </a:stretch>
        </p:blipFill>
        <p:spPr>
          <a:xfrm>
            <a:off x="10331980" y="2910152"/>
            <a:ext cx="1174220" cy="1174220"/>
          </a:xfrm>
          <a:prstGeom prst="rect">
            <a:avLst/>
          </a:prstGeom>
        </p:spPr>
      </p:pic>
    </p:spTree>
    <p:extLst>
      <p:ext uri="{BB962C8B-B14F-4D97-AF65-F5344CB8AC3E}">
        <p14:creationId xmlns:p14="http://schemas.microsoft.com/office/powerpoint/2010/main" val="243836234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a:xfrm>
            <a:off x="371865" y="2403682"/>
            <a:ext cx="2661883" cy="2051844"/>
          </a:xfrm>
        </p:spPr>
        <p:txBody>
          <a:bodyPr/>
          <a:lstStyle/>
          <a:p>
            <a:r>
              <a:rPr lang="en-US" dirty="0"/>
              <a:t>Configure ExpressRoute and Virtual WAN Introduction</a:t>
            </a:r>
            <a:br>
              <a:rPr lang="en-US" dirty="0"/>
            </a:br>
            <a:r>
              <a:rPr lang="en-US" dirty="0"/>
              <a:t>(Optional)</a:t>
            </a:r>
          </a:p>
        </p:txBody>
      </p:sp>
      <p:sp>
        <p:nvSpPr>
          <p:cNvPr id="112" name="Rectangle 111">
            <a:extLst>
              <a:ext uri="{FF2B5EF4-FFF2-40B4-BE49-F238E27FC236}">
                <a16:creationId xmlns:a16="http://schemas.microsoft.com/office/drawing/2014/main" id="{329D4CB3-2FE0-46B6-9C3B-DE8DD2C83AE2}"/>
              </a:ext>
            </a:extLst>
          </p:cNvPr>
          <p:cNvSpPr/>
          <p:nvPr/>
        </p:nvSpPr>
        <p:spPr>
          <a:xfrm>
            <a:off x="4530739" y="516196"/>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ExpressRoute Uses</a:t>
            </a:r>
          </a:p>
        </p:txBody>
      </p:sp>
      <p:sp>
        <p:nvSpPr>
          <p:cNvPr id="136" name="Rectangle 135">
            <a:extLst>
              <a:ext uri="{FF2B5EF4-FFF2-40B4-BE49-F238E27FC236}">
                <a16:creationId xmlns:a16="http://schemas.microsoft.com/office/drawing/2014/main" id="{F0B11BA0-5B49-425A-9337-DDBA9FCB10D2}"/>
              </a:ext>
            </a:extLst>
          </p:cNvPr>
          <p:cNvSpPr/>
          <p:nvPr/>
        </p:nvSpPr>
        <p:spPr>
          <a:xfrm>
            <a:off x="4530739" y="1256285"/>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ExpressRoute Capabilities</a:t>
            </a:r>
          </a:p>
        </p:txBody>
      </p:sp>
      <p:sp>
        <p:nvSpPr>
          <p:cNvPr id="149" name="Rectangle 148">
            <a:extLst>
              <a:ext uri="{FF2B5EF4-FFF2-40B4-BE49-F238E27FC236}">
                <a16:creationId xmlns:a16="http://schemas.microsoft.com/office/drawing/2014/main" id="{406B5FC6-A7B6-4F64-B4A9-15F3B0DFCC4C}"/>
              </a:ext>
            </a:extLst>
          </p:cNvPr>
          <p:cNvSpPr/>
          <p:nvPr/>
        </p:nvSpPr>
        <p:spPr>
          <a:xfrm>
            <a:off x="4530739" y="1984885"/>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Coexist Site-to-Site and ExpressRoute</a:t>
            </a:r>
          </a:p>
        </p:txBody>
      </p:sp>
      <p:sp>
        <p:nvSpPr>
          <p:cNvPr id="158" name="Rectangle 157">
            <a:extLst>
              <a:ext uri="{FF2B5EF4-FFF2-40B4-BE49-F238E27FC236}">
                <a16:creationId xmlns:a16="http://schemas.microsoft.com/office/drawing/2014/main" id="{54195116-BECC-4DD5-B035-FD6196F702B6}"/>
              </a:ext>
            </a:extLst>
          </p:cNvPr>
          <p:cNvSpPr/>
          <p:nvPr/>
        </p:nvSpPr>
        <p:spPr>
          <a:xfrm>
            <a:off x="4530739" y="2722188"/>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Compare Intersite Connection Options</a:t>
            </a:r>
          </a:p>
        </p:txBody>
      </p:sp>
      <p:sp>
        <p:nvSpPr>
          <p:cNvPr id="163" name="Rectangle 162">
            <a:extLst>
              <a:ext uri="{FF2B5EF4-FFF2-40B4-BE49-F238E27FC236}">
                <a16:creationId xmlns:a16="http://schemas.microsoft.com/office/drawing/2014/main" id="{AD633EC2-15F1-4079-85F6-BEE82769D227}"/>
              </a:ext>
            </a:extLst>
          </p:cNvPr>
          <p:cNvSpPr/>
          <p:nvPr/>
        </p:nvSpPr>
        <p:spPr>
          <a:xfrm>
            <a:off x="4530739" y="3455578"/>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Virtual WAN Uses</a:t>
            </a:r>
          </a:p>
        </p:txBody>
      </p:sp>
      <p:grpSp>
        <p:nvGrpSpPr>
          <p:cNvPr id="6" name="Group 5">
            <a:extLst>
              <a:ext uri="{FF2B5EF4-FFF2-40B4-BE49-F238E27FC236}">
                <a16:creationId xmlns:a16="http://schemas.microsoft.com/office/drawing/2014/main" id="{66737A58-D164-4C94-97FC-9F46D1C25FB3}"/>
              </a:ext>
              <a:ext uri="{C183D7F6-B498-43B3-948B-1728B52AA6E4}">
                <adec:decorative xmlns:adec="http://schemas.microsoft.com/office/drawing/2017/decorative" val="1"/>
              </a:ext>
            </a:extLst>
          </p:cNvPr>
          <p:cNvGrpSpPr/>
          <p:nvPr/>
        </p:nvGrpSpPr>
        <p:grpSpPr>
          <a:xfrm>
            <a:off x="3626080" y="411669"/>
            <a:ext cx="682095" cy="4266024"/>
            <a:chOff x="3833344" y="436053"/>
            <a:chExt cx="682095" cy="4266024"/>
          </a:xfrm>
        </p:grpSpPr>
        <p:grpSp>
          <p:nvGrpSpPr>
            <p:cNvPr id="4" name="Group 3">
              <a:extLst>
                <a:ext uri="{FF2B5EF4-FFF2-40B4-BE49-F238E27FC236}">
                  <a16:creationId xmlns:a16="http://schemas.microsoft.com/office/drawing/2014/main" id="{19097CCD-96D8-453D-81A9-92F5BF3AA14C}"/>
                </a:ext>
              </a:extLst>
            </p:cNvPr>
            <p:cNvGrpSpPr/>
            <p:nvPr/>
          </p:nvGrpSpPr>
          <p:grpSpPr>
            <a:xfrm>
              <a:off x="3833344" y="436053"/>
              <a:ext cx="682095" cy="3523206"/>
              <a:chOff x="3833344" y="436052"/>
              <a:chExt cx="1030348" cy="6101273"/>
            </a:xfrm>
          </p:grpSpPr>
          <p:pic>
            <p:nvPicPr>
              <p:cNvPr id="46" name="Picture 45" descr="Icon of a wave connected by circles and lines at both end">
                <a:extLst>
                  <a:ext uri="{FF2B5EF4-FFF2-40B4-BE49-F238E27FC236}">
                    <a16:creationId xmlns:a16="http://schemas.microsoft.com/office/drawing/2014/main" id="{C47A2FDD-BFBA-47C1-8EF1-E76A63878A96}"/>
                  </a:ext>
                </a:extLst>
              </p:cNvPr>
              <p:cNvPicPr>
                <a:picLocks noChangeAspect="1"/>
              </p:cNvPicPr>
              <p:nvPr/>
            </p:nvPicPr>
            <p:blipFill rotWithShape="1">
              <a:blip r:embed="rId3"/>
              <a:srcRect l="1059" t="1059" r="1059" b="1059"/>
              <a:stretch/>
            </p:blipFill>
            <p:spPr>
              <a:xfrm>
                <a:off x="3836111" y="436052"/>
                <a:ext cx="1024814" cy="1024814"/>
              </a:xfrm>
              <a:prstGeom prst="ellipse">
                <a:avLst/>
              </a:prstGeom>
            </p:spPr>
          </p:pic>
          <p:pic>
            <p:nvPicPr>
              <p:cNvPr id="125" name="Picture 124" descr="Icon of a person and a gear">
                <a:extLst>
                  <a:ext uri="{FF2B5EF4-FFF2-40B4-BE49-F238E27FC236}">
                    <a16:creationId xmlns:a16="http://schemas.microsoft.com/office/drawing/2014/main" id="{9037F9DF-AB97-481B-9109-A7D6A0B512A1}"/>
                  </a:ext>
                </a:extLst>
              </p:cNvPr>
              <p:cNvPicPr>
                <a:picLocks noChangeAspect="1"/>
              </p:cNvPicPr>
              <p:nvPr/>
            </p:nvPicPr>
            <p:blipFill rotWithShape="1">
              <a:blip r:embed="rId4"/>
              <a:srcRect l="795" t="795" r="795" b="795"/>
              <a:stretch/>
            </p:blipFill>
            <p:spPr>
              <a:xfrm>
                <a:off x="3833344" y="1703327"/>
                <a:ext cx="1030348" cy="1030348"/>
              </a:xfrm>
              <a:prstGeom prst="ellipse">
                <a:avLst/>
              </a:prstGeom>
            </p:spPr>
          </p:pic>
          <p:pic>
            <p:nvPicPr>
              <p:cNvPr id="146" name="Picture 145" descr="Icon of two people">
                <a:extLst>
                  <a:ext uri="{FF2B5EF4-FFF2-40B4-BE49-F238E27FC236}">
                    <a16:creationId xmlns:a16="http://schemas.microsoft.com/office/drawing/2014/main" id="{071B756D-B660-46CE-A33E-099BF0CC5023}"/>
                  </a:ext>
                </a:extLst>
              </p:cNvPr>
              <p:cNvPicPr>
                <a:picLocks noChangeAspect="1"/>
              </p:cNvPicPr>
              <p:nvPr/>
            </p:nvPicPr>
            <p:blipFill rotWithShape="1">
              <a:blip r:embed="rId5"/>
              <a:srcRect l="907" t="907" r="907" b="907"/>
              <a:stretch/>
            </p:blipFill>
            <p:spPr>
              <a:xfrm>
                <a:off x="3834523" y="2974548"/>
                <a:ext cx="1027990" cy="1027990"/>
              </a:xfrm>
              <a:prstGeom prst="ellipse">
                <a:avLst/>
              </a:prstGeom>
            </p:spPr>
          </p:pic>
          <p:pic>
            <p:nvPicPr>
              <p:cNvPr id="156" name="Picture 155" descr="Icon of a laptop">
                <a:extLst>
                  <a:ext uri="{FF2B5EF4-FFF2-40B4-BE49-F238E27FC236}">
                    <a16:creationId xmlns:a16="http://schemas.microsoft.com/office/drawing/2014/main" id="{68AC463D-DBFB-4FCF-A5F0-E1865ACD816B}"/>
                  </a:ext>
                </a:extLst>
              </p:cNvPr>
              <p:cNvPicPr>
                <a:picLocks noChangeAspect="1"/>
              </p:cNvPicPr>
              <p:nvPr/>
            </p:nvPicPr>
            <p:blipFill rotWithShape="1">
              <a:blip r:embed="rId6"/>
              <a:srcRect l="1135" t="1135" r="1135" b="1135"/>
              <a:stretch/>
            </p:blipFill>
            <p:spPr>
              <a:xfrm>
                <a:off x="3836905" y="4245448"/>
                <a:ext cx="1023226" cy="1023226"/>
              </a:xfrm>
              <a:prstGeom prst="ellipse">
                <a:avLst/>
              </a:prstGeom>
            </p:spPr>
          </p:pic>
          <p:pic>
            <p:nvPicPr>
              <p:cNvPr id="162" name="Picture 161" descr="Icon of a webpage">
                <a:extLst>
                  <a:ext uri="{FF2B5EF4-FFF2-40B4-BE49-F238E27FC236}">
                    <a16:creationId xmlns:a16="http://schemas.microsoft.com/office/drawing/2014/main" id="{67FBA877-1D01-463B-B7B6-A9C6873AD2D8}"/>
                  </a:ext>
                </a:extLst>
              </p:cNvPr>
              <p:cNvPicPr>
                <a:picLocks noChangeAspect="1"/>
              </p:cNvPicPr>
              <p:nvPr/>
            </p:nvPicPr>
            <p:blipFill rotWithShape="1">
              <a:blip r:embed="rId7"/>
              <a:srcRect l="1268" t="1268" r="1268" b="1268"/>
              <a:stretch/>
            </p:blipFill>
            <p:spPr>
              <a:xfrm>
                <a:off x="3838295" y="5516879"/>
                <a:ext cx="1020446" cy="1020446"/>
              </a:xfrm>
              <a:prstGeom prst="ellipse">
                <a:avLst/>
              </a:prstGeom>
            </p:spPr>
          </p:pic>
        </p:grpSp>
        <p:grpSp>
          <p:nvGrpSpPr>
            <p:cNvPr id="15" name="Group 14">
              <a:extLst>
                <a:ext uri="{FF2B5EF4-FFF2-40B4-BE49-F238E27FC236}">
                  <a16:creationId xmlns:a16="http://schemas.microsoft.com/office/drawing/2014/main" id="{79FFF9B5-7BE7-4094-ADAA-DCA8CE140FB1}"/>
                </a:ext>
              </a:extLst>
            </p:cNvPr>
            <p:cNvGrpSpPr/>
            <p:nvPr/>
          </p:nvGrpSpPr>
          <p:grpSpPr>
            <a:xfrm>
              <a:off x="3833344" y="4112816"/>
              <a:ext cx="682094" cy="589261"/>
              <a:chOff x="10493727" y="629664"/>
              <a:chExt cx="519000" cy="503150"/>
            </a:xfrm>
          </p:grpSpPr>
          <p:pic>
            <p:nvPicPr>
              <p:cNvPr id="16" name="Picture 15">
                <a:extLst>
                  <a:ext uri="{FF2B5EF4-FFF2-40B4-BE49-F238E27FC236}">
                    <a16:creationId xmlns:a16="http://schemas.microsoft.com/office/drawing/2014/main" id="{71BE1113-C3B1-4AB5-85A3-6EDF616ADD0F}"/>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7" name="Group 16">
                <a:extLst>
                  <a:ext uri="{FF2B5EF4-FFF2-40B4-BE49-F238E27FC236}">
                    <a16:creationId xmlns:a16="http://schemas.microsoft.com/office/drawing/2014/main" id="{F82A12C2-D683-4CD7-933C-E3E2241F7C2B}"/>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07B5EA93-A58C-42D5-98A3-5E949FE041D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21EA385-497F-4B28-A52E-2A44362BA6C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FBD0B4E-96E2-4E92-B0A2-8F0921D3B7C1}"/>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451128E-E772-4111-AA6E-0349FC46A66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E883B4F-9A84-4E11-9D9F-E7D816E2D63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F399F27-3905-4CD9-A915-F60C992D251D}"/>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A706DFE-39E9-489E-8325-B21ADB75545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DE2F34-7BDE-436B-BED3-9BE4F0A39328}"/>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5" name="Rectangle 4">
            <a:extLst>
              <a:ext uri="{FF2B5EF4-FFF2-40B4-BE49-F238E27FC236}">
                <a16:creationId xmlns:a16="http://schemas.microsoft.com/office/drawing/2014/main" id="{E5CE9332-AF25-4C23-A69D-87F1AFD72055}"/>
              </a:ext>
            </a:extLst>
          </p:cNvPr>
          <p:cNvSpPr/>
          <p:nvPr/>
        </p:nvSpPr>
        <p:spPr>
          <a:xfrm>
            <a:off x="4530739" y="4140252"/>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Summary and Resources</a:t>
            </a:r>
          </a:p>
        </p:txBody>
      </p:sp>
    </p:spTree>
    <p:extLst>
      <p:ext uri="{BB962C8B-B14F-4D97-AF65-F5344CB8AC3E}">
        <p14:creationId xmlns:p14="http://schemas.microsoft.com/office/powerpoint/2010/main" val="13290174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VNet Peering</a:t>
            </a:r>
          </a:p>
        </p:txBody>
      </p:sp>
      <p:pic>
        <p:nvPicPr>
          <p:cNvPr id="2" name="Picture 1" descr="Icon of two people">
            <a:extLst>
              <a:ext uri="{FF2B5EF4-FFF2-40B4-BE49-F238E27FC236}">
                <a16:creationId xmlns:a16="http://schemas.microsoft.com/office/drawing/2014/main" id="{001976B3-DEB7-4658-89F1-D62F0453CDF5}"/>
              </a:ext>
            </a:extLst>
          </p:cNvPr>
          <p:cNvPicPr>
            <a:picLocks noChangeAspect="1"/>
          </p:cNvPicPr>
          <p:nvPr/>
        </p:nvPicPr>
        <p:blipFill>
          <a:blip r:embed="rId2"/>
          <a:stretch>
            <a:fillRect/>
          </a:stretch>
        </p:blipFill>
        <p:spPr>
          <a:xfrm>
            <a:off x="10413224" y="2993645"/>
            <a:ext cx="1005840" cy="100723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ExpressRoute Uses</a:t>
            </a:r>
          </a:p>
        </p:txBody>
      </p:sp>
      <p:sp>
        <p:nvSpPr>
          <p:cNvPr id="7" name="Rectangle 6">
            <a:extLst>
              <a:ext uri="{FF2B5EF4-FFF2-40B4-BE49-F238E27FC236}">
                <a16:creationId xmlns:a16="http://schemas.microsoft.com/office/drawing/2014/main" id="{683E2F67-035A-426D-9E89-CB42453857E3}"/>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8" name="Freeform: Shape 7">
            <a:extLst>
              <a:ext uri="{FF2B5EF4-FFF2-40B4-BE49-F238E27FC236}">
                <a16:creationId xmlns:a16="http://schemas.microsoft.com/office/drawing/2014/main" id="{7EBB8D9F-0C76-47A9-8D2C-BFCA4C2FA898}"/>
              </a:ext>
            </a:extLst>
          </p:cNvPr>
          <p:cNvSpPr/>
          <p:nvPr/>
        </p:nvSpPr>
        <p:spPr>
          <a:xfrm>
            <a:off x="427037"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Private connections between your on-premises network and Microsoft datacenters </a:t>
            </a:r>
          </a:p>
        </p:txBody>
      </p:sp>
      <p:sp>
        <p:nvSpPr>
          <p:cNvPr id="9" name="Freeform: Shape 8">
            <a:extLst>
              <a:ext uri="{FF2B5EF4-FFF2-40B4-BE49-F238E27FC236}">
                <a16:creationId xmlns:a16="http://schemas.microsoft.com/office/drawing/2014/main" id="{997C6DE4-C5A5-44D2-985C-2E48BBF5E12F}"/>
              </a:ext>
            </a:extLst>
          </p:cNvPr>
          <p:cNvSpPr/>
          <p:nvPr/>
        </p:nvSpPr>
        <p:spPr>
          <a:xfrm>
            <a:off x="4335142"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Connections do not go</a:t>
            </a:r>
            <a:br>
              <a:rPr lang="en-US" sz="2200" dirty="0">
                <a:solidFill>
                  <a:schemeClr val="tx1"/>
                </a:solidFill>
              </a:rPr>
            </a:br>
            <a:r>
              <a:rPr lang="en-US" sz="2200" dirty="0">
                <a:solidFill>
                  <a:schemeClr val="tx1"/>
                </a:solidFill>
              </a:rPr>
              <a:t>over the public</a:t>
            </a:r>
            <a:br>
              <a:rPr lang="en-US" sz="2200" dirty="0">
                <a:solidFill>
                  <a:schemeClr val="tx1"/>
                </a:solidFill>
              </a:rPr>
            </a:br>
            <a:r>
              <a:rPr lang="en-US" sz="2200" dirty="0">
                <a:solidFill>
                  <a:schemeClr val="tx1"/>
                </a:solidFill>
              </a:rPr>
              <a:t>Internet – Partner network</a:t>
            </a:r>
          </a:p>
        </p:txBody>
      </p:sp>
      <p:sp>
        <p:nvSpPr>
          <p:cNvPr id="10" name="Freeform: Shape 9">
            <a:extLst>
              <a:ext uri="{FF2B5EF4-FFF2-40B4-BE49-F238E27FC236}">
                <a16:creationId xmlns:a16="http://schemas.microsoft.com/office/drawing/2014/main" id="{59DEC5CD-EE50-4DCA-82F3-52228A96EEFC}"/>
              </a:ext>
            </a:extLst>
          </p:cNvPr>
          <p:cNvSpPr/>
          <p:nvPr/>
        </p:nvSpPr>
        <p:spPr>
          <a:xfrm>
            <a:off x="8243247"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Secure, reliable,</a:t>
            </a:r>
            <a:br>
              <a:rPr lang="en-US" sz="2200" dirty="0">
                <a:solidFill>
                  <a:schemeClr val="tx1"/>
                </a:solidFill>
              </a:rPr>
            </a:br>
            <a:r>
              <a:rPr lang="en-US" sz="2200" dirty="0">
                <a:solidFill>
                  <a:schemeClr val="tx1"/>
                </a:solidFill>
              </a:rPr>
              <a:t>low latency, high speed connections </a:t>
            </a:r>
          </a:p>
        </p:txBody>
      </p:sp>
      <p:grpSp>
        <p:nvGrpSpPr>
          <p:cNvPr id="11" name="Group 10" descr="ExpressRoute circuits connect a partner with Microsoft cloud services. ">
            <a:extLst>
              <a:ext uri="{FF2B5EF4-FFF2-40B4-BE49-F238E27FC236}">
                <a16:creationId xmlns:a16="http://schemas.microsoft.com/office/drawing/2014/main" id="{F5ED5512-3A99-4012-97C6-D486C8CCD0C5}"/>
              </a:ext>
            </a:extLst>
          </p:cNvPr>
          <p:cNvGrpSpPr/>
          <p:nvPr/>
        </p:nvGrpSpPr>
        <p:grpSpPr>
          <a:xfrm>
            <a:off x="617897" y="1846338"/>
            <a:ext cx="11068335" cy="2193097"/>
            <a:chOff x="527463" y="4142354"/>
            <a:chExt cx="7900018" cy="1395779"/>
          </a:xfrm>
        </p:grpSpPr>
        <p:cxnSp>
          <p:nvCxnSpPr>
            <p:cNvPr id="12" name="Connector: Elbow 11">
              <a:extLst>
                <a:ext uri="{FF2B5EF4-FFF2-40B4-BE49-F238E27FC236}">
                  <a16:creationId xmlns:a16="http://schemas.microsoft.com/office/drawing/2014/main" id="{EB9492C5-00F3-4C32-861D-F40D310CA4A3}"/>
                </a:ext>
              </a:extLst>
            </p:cNvPr>
            <p:cNvCxnSpPr>
              <a:cxnSpLocks/>
              <a:stCxn id="24" idx="3"/>
              <a:endCxn id="21" idx="2"/>
            </p:cNvCxnSpPr>
            <p:nvPr/>
          </p:nvCxnSpPr>
          <p:spPr>
            <a:xfrm flipV="1">
              <a:off x="4866872" y="4780721"/>
              <a:ext cx="1450052" cy="228187"/>
            </a:xfrm>
            <a:prstGeom prst="bentConnector3">
              <a:avLst>
                <a:gd name="adj1" fmla="val 50000"/>
              </a:avLst>
            </a:prstGeom>
            <a:noFill/>
            <a:ln w="12700" cap="flat" cmpd="sng" algn="ctr">
              <a:solidFill>
                <a:sysClr val="windowText" lastClr="000000"/>
              </a:solidFill>
              <a:prstDash val="sysDot"/>
              <a:miter lim="800000"/>
              <a:headEnd type="triangle"/>
              <a:tailEnd type="triangle"/>
            </a:ln>
            <a:effectLst/>
          </p:spPr>
        </p:cxnSp>
        <p:cxnSp>
          <p:nvCxnSpPr>
            <p:cNvPr id="13" name="Connector: Elbow 12">
              <a:extLst>
                <a:ext uri="{FF2B5EF4-FFF2-40B4-BE49-F238E27FC236}">
                  <a16:creationId xmlns:a16="http://schemas.microsoft.com/office/drawing/2014/main" id="{1BFA49D6-7CF5-4B17-AB75-38DB435075E7}"/>
                </a:ext>
              </a:extLst>
            </p:cNvPr>
            <p:cNvCxnSpPr>
              <a:cxnSpLocks/>
              <a:stCxn id="23" idx="3"/>
              <a:endCxn id="21" idx="2"/>
            </p:cNvCxnSpPr>
            <p:nvPr/>
          </p:nvCxnSpPr>
          <p:spPr>
            <a:xfrm>
              <a:off x="4878102" y="4596626"/>
              <a:ext cx="1438822" cy="184095"/>
            </a:xfrm>
            <a:prstGeom prst="bentConnector3">
              <a:avLst>
                <a:gd name="adj1" fmla="val 50000"/>
              </a:avLst>
            </a:prstGeom>
            <a:noFill/>
            <a:ln w="12700" cap="flat" cmpd="sng" algn="ctr">
              <a:solidFill>
                <a:sysClr val="windowText" lastClr="000000"/>
              </a:solidFill>
              <a:prstDash val="sysDot"/>
              <a:miter lim="800000"/>
              <a:headEnd type="triangle"/>
              <a:tailEnd type="triangle"/>
            </a:ln>
            <a:effectLst/>
          </p:spPr>
        </p:cxnSp>
        <p:cxnSp>
          <p:nvCxnSpPr>
            <p:cNvPr id="14" name="Connector: Elbow 13">
              <a:extLst>
                <a:ext uri="{FF2B5EF4-FFF2-40B4-BE49-F238E27FC236}">
                  <a16:creationId xmlns:a16="http://schemas.microsoft.com/office/drawing/2014/main" id="{E406E786-95BF-4E74-9E3A-5829FCD94A2E}"/>
                </a:ext>
              </a:extLst>
            </p:cNvPr>
            <p:cNvCxnSpPr>
              <a:cxnSpLocks/>
              <a:stCxn id="25" idx="1"/>
              <a:endCxn id="24" idx="1"/>
            </p:cNvCxnSpPr>
            <p:nvPr/>
          </p:nvCxnSpPr>
          <p:spPr>
            <a:xfrm>
              <a:off x="1466335" y="4632736"/>
              <a:ext cx="1456404" cy="376172"/>
            </a:xfrm>
            <a:prstGeom prst="bentConnector3">
              <a:avLst/>
            </a:prstGeom>
            <a:noFill/>
            <a:ln w="12700" cap="flat" cmpd="sng" algn="ctr">
              <a:solidFill>
                <a:sysClr val="windowText" lastClr="000000"/>
              </a:solidFill>
              <a:prstDash val="sysDot"/>
              <a:miter lim="800000"/>
              <a:headEnd type="triangle"/>
              <a:tailEnd type="triangle"/>
            </a:ln>
            <a:effectLst/>
          </p:spPr>
        </p:cxnSp>
        <p:cxnSp>
          <p:nvCxnSpPr>
            <p:cNvPr id="15" name="Connector: Elbow 14">
              <a:extLst>
                <a:ext uri="{FF2B5EF4-FFF2-40B4-BE49-F238E27FC236}">
                  <a16:creationId xmlns:a16="http://schemas.microsoft.com/office/drawing/2014/main" id="{400A0317-2AB9-42F0-912C-E587CC7C59B4}"/>
                </a:ext>
              </a:extLst>
            </p:cNvPr>
            <p:cNvCxnSpPr>
              <a:stCxn id="25" idx="1"/>
              <a:endCxn id="23" idx="1"/>
            </p:cNvCxnSpPr>
            <p:nvPr/>
          </p:nvCxnSpPr>
          <p:spPr>
            <a:xfrm flipV="1">
              <a:off x="1466335" y="4596626"/>
              <a:ext cx="1467634" cy="36110"/>
            </a:xfrm>
            <a:prstGeom prst="bentConnector3">
              <a:avLst/>
            </a:prstGeom>
            <a:noFill/>
            <a:ln w="12700" cap="flat" cmpd="sng" algn="ctr">
              <a:solidFill>
                <a:sysClr val="windowText" lastClr="000000"/>
              </a:solidFill>
              <a:prstDash val="sysDot"/>
              <a:miter lim="800000"/>
              <a:headEnd type="triangle"/>
              <a:tailEnd type="triangle"/>
            </a:ln>
            <a:effectLst/>
          </p:spPr>
        </p:cxnSp>
        <p:grpSp>
          <p:nvGrpSpPr>
            <p:cNvPr id="16" name="Group 4">
              <a:extLst>
                <a:ext uri="{FF2B5EF4-FFF2-40B4-BE49-F238E27FC236}">
                  <a16:creationId xmlns:a16="http://schemas.microsoft.com/office/drawing/2014/main" id="{33D0C368-305B-4A9A-9EDF-8BEFFF77BBD0}"/>
                </a:ext>
              </a:extLst>
            </p:cNvPr>
            <p:cNvGrpSpPr>
              <a:grpSpLocks noChangeAspect="1"/>
            </p:cNvGrpSpPr>
            <p:nvPr/>
          </p:nvGrpSpPr>
          <p:grpSpPr bwMode="auto">
            <a:xfrm flipH="1">
              <a:off x="974458" y="4201297"/>
              <a:ext cx="491877" cy="862877"/>
              <a:chOff x="6239" y="716"/>
              <a:chExt cx="844" cy="1485"/>
            </a:xfrm>
          </p:grpSpPr>
          <p:sp>
            <p:nvSpPr>
              <p:cNvPr id="25" name="AutoShape 3">
                <a:extLst>
                  <a:ext uri="{FF2B5EF4-FFF2-40B4-BE49-F238E27FC236}">
                    <a16:creationId xmlns:a16="http://schemas.microsoft.com/office/drawing/2014/main" id="{A33AE97C-35B1-4E63-BC65-2DAC2557B272}"/>
                  </a:ext>
                </a:extLst>
              </p:cNvPr>
              <p:cNvSpPr>
                <a:spLocks noChangeAspect="1" noChangeArrowheads="1" noTextEdit="1"/>
              </p:cNvSpPr>
              <p:nvPr/>
            </p:nvSpPr>
            <p:spPr bwMode="auto">
              <a:xfrm>
                <a:off x="6239" y="716"/>
                <a:ext cx="844"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6" name="Rectangle 5">
                <a:extLst>
                  <a:ext uri="{FF2B5EF4-FFF2-40B4-BE49-F238E27FC236}">
                    <a16:creationId xmlns:a16="http://schemas.microsoft.com/office/drawing/2014/main" id="{0D2AFDE2-338B-4047-B48D-D3EE654C7794}"/>
                  </a:ext>
                </a:extLst>
              </p:cNvPr>
              <p:cNvSpPr>
                <a:spLocks noChangeArrowheads="1"/>
              </p:cNvSpPr>
              <p:nvPr/>
            </p:nvSpPr>
            <p:spPr bwMode="auto">
              <a:xfrm>
                <a:off x="6235" y="1724"/>
                <a:ext cx="595" cy="47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7" name="Freeform 6">
                <a:extLst>
                  <a:ext uri="{FF2B5EF4-FFF2-40B4-BE49-F238E27FC236}">
                    <a16:creationId xmlns:a16="http://schemas.microsoft.com/office/drawing/2014/main" id="{C3A40C15-95D5-4537-BF91-89F07E78509E}"/>
                  </a:ext>
                </a:extLst>
              </p:cNvPr>
              <p:cNvSpPr>
                <a:spLocks/>
              </p:cNvSpPr>
              <p:nvPr/>
            </p:nvSpPr>
            <p:spPr bwMode="auto">
              <a:xfrm>
                <a:off x="6578" y="866"/>
                <a:ext cx="505" cy="1331"/>
              </a:xfrm>
              <a:custGeom>
                <a:avLst/>
                <a:gdLst>
                  <a:gd name="T0" fmla="*/ 0 w 505"/>
                  <a:gd name="T1" fmla="*/ 0 h 1331"/>
                  <a:gd name="T2" fmla="*/ 505 w 505"/>
                  <a:gd name="T3" fmla="*/ 0 h 1331"/>
                  <a:gd name="T4" fmla="*/ 505 w 505"/>
                  <a:gd name="T5" fmla="*/ 1331 h 1331"/>
                  <a:gd name="T6" fmla="*/ 0 w 505"/>
                  <a:gd name="T7" fmla="*/ 1331 h 1331"/>
                  <a:gd name="T8" fmla="*/ 0 w 505"/>
                  <a:gd name="T9" fmla="*/ 869 h 1331"/>
                  <a:gd name="T10" fmla="*/ 0 w 505"/>
                  <a:gd name="T11" fmla="*/ 0 h 1331"/>
                </a:gdLst>
                <a:ahLst/>
                <a:cxnLst>
                  <a:cxn ang="0">
                    <a:pos x="T0" y="T1"/>
                  </a:cxn>
                  <a:cxn ang="0">
                    <a:pos x="T2" y="T3"/>
                  </a:cxn>
                  <a:cxn ang="0">
                    <a:pos x="T4" y="T5"/>
                  </a:cxn>
                  <a:cxn ang="0">
                    <a:pos x="T6" y="T7"/>
                  </a:cxn>
                  <a:cxn ang="0">
                    <a:pos x="T8" y="T9"/>
                  </a:cxn>
                  <a:cxn ang="0">
                    <a:pos x="T10" y="T11"/>
                  </a:cxn>
                </a:cxnLst>
                <a:rect l="0" t="0" r="r" b="b"/>
                <a:pathLst>
                  <a:path w="505" h="1331">
                    <a:moveTo>
                      <a:pt x="0" y="0"/>
                    </a:moveTo>
                    <a:lnTo>
                      <a:pt x="505" y="0"/>
                    </a:lnTo>
                    <a:lnTo>
                      <a:pt x="505" y="1331"/>
                    </a:lnTo>
                    <a:lnTo>
                      <a:pt x="0" y="1331"/>
                    </a:lnTo>
                    <a:lnTo>
                      <a:pt x="0" y="869"/>
                    </a:ln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8" name="Freeform 7">
                <a:extLst>
                  <a:ext uri="{FF2B5EF4-FFF2-40B4-BE49-F238E27FC236}">
                    <a16:creationId xmlns:a16="http://schemas.microsoft.com/office/drawing/2014/main" id="{E0D363BD-723D-4425-9C15-9E0A4E3C5494}"/>
                  </a:ext>
                </a:extLst>
              </p:cNvPr>
              <p:cNvSpPr>
                <a:spLocks/>
              </p:cNvSpPr>
              <p:nvPr/>
            </p:nvSpPr>
            <p:spPr bwMode="auto">
              <a:xfrm>
                <a:off x="6235" y="1735"/>
                <a:ext cx="343" cy="462"/>
              </a:xfrm>
              <a:custGeom>
                <a:avLst/>
                <a:gdLst>
                  <a:gd name="T0" fmla="*/ 0 w 343"/>
                  <a:gd name="T1" fmla="*/ 462 h 462"/>
                  <a:gd name="T2" fmla="*/ 343 w 343"/>
                  <a:gd name="T3" fmla="*/ 462 h 462"/>
                  <a:gd name="T4" fmla="*/ 343 w 343"/>
                  <a:gd name="T5" fmla="*/ 0 h 462"/>
                  <a:gd name="T6" fmla="*/ 0 w 343"/>
                  <a:gd name="T7" fmla="*/ 462 h 462"/>
                </a:gdLst>
                <a:ahLst/>
                <a:cxnLst>
                  <a:cxn ang="0">
                    <a:pos x="T0" y="T1"/>
                  </a:cxn>
                  <a:cxn ang="0">
                    <a:pos x="T2" y="T3"/>
                  </a:cxn>
                  <a:cxn ang="0">
                    <a:pos x="T4" y="T5"/>
                  </a:cxn>
                  <a:cxn ang="0">
                    <a:pos x="T6" y="T7"/>
                  </a:cxn>
                </a:cxnLst>
                <a:rect l="0" t="0" r="r" b="b"/>
                <a:pathLst>
                  <a:path w="343" h="462">
                    <a:moveTo>
                      <a:pt x="0" y="462"/>
                    </a:moveTo>
                    <a:lnTo>
                      <a:pt x="343" y="462"/>
                    </a:lnTo>
                    <a:lnTo>
                      <a:pt x="343" y="0"/>
                    </a:lnTo>
                    <a:lnTo>
                      <a:pt x="0" y="462"/>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9" name="Rectangle 8">
                <a:extLst>
                  <a:ext uri="{FF2B5EF4-FFF2-40B4-BE49-F238E27FC236}">
                    <a16:creationId xmlns:a16="http://schemas.microsoft.com/office/drawing/2014/main" id="{2C6C1C5B-9945-42F8-A40F-178D550BA11A}"/>
                  </a:ext>
                </a:extLst>
              </p:cNvPr>
              <p:cNvSpPr>
                <a:spLocks noChangeArrowheads="1"/>
              </p:cNvSpPr>
              <p:nvPr/>
            </p:nvSpPr>
            <p:spPr bwMode="auto">
              <a:xfrm>
                <a:off x="6643" y="96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0" name="Rectangle 9">
                <a:extLst>
                  <a:ext uri="{FF2B5EF4-FFF2-40B4-BE49-F238E27FC236}">
                    <a16:creationId xmlns:a16="http://schemas.microsoft.com/office/drawing/2014/main" id="{CD0F0538-12F1-4104-AED2-FA6CC1F0D1B2}"/>
                  </a:ext>
                </a:extLst>
              </p:cNvPr>
              <p:cNvSpPr>
                <a:spLocks noChangeArrowheads="1"/>
              </p:cNvSpPr>
              <p:nvPr/>
            </p:nvSpPr>
            <p:spPr bwMode="auto">
              <a:xfrm>
                <a:off x="6751"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1" name="Rectangle 10">
                <a:extLst>
                  <a:ext uri="{FF2B5EF4-FFF2-40B4-BE49-F238E27FC236}">
                    <a16:creationId xmlns:a16="http://schemas.microsoft.com/office/drawing/2014/main" id="{805037E5-08E2-4B1D-BDAA-B1152F276637}"/>
                  </a:ext>
                </a:extLst>
              </p:cNvPr>
              <p:cNvSpPr>
                <a:spLocks noChangeArrowheads="1"/>
              </p:cNvSpPr>
              <p:nvPr/>
            </p:nvSpPr>
            <p:spPr bwMode="auto">
              <a:xfrm>
                <a:off x="6859"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2" name="Rectangle 11">
                <a:extLst>
                  <a:ext uri="{FF2B5EF4-FFF2-40B4-BE49-F238E27FC236}">
                    <a16:creationId xmlns:a16="http://schemas.microsoft.com/office/drawing/2014/main" id="{6F8FC1E4-7911-4B8D-AFE2-E856BE5F2A28}"/>
                  </a:ext>
                </a:extLst>
              </p:cNvPr>
              <p:cNvSpPr>
                <a:spLocks noChangeArrowheads="1"/>
              </p:cNvSpPr>
              <p:nvPr/>
            </p:nvSpPr>
            <p:spPr bwMode="auto">
              <a:xfrm>
                <a:off x="6967" y="96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3" name="Rectangle 12">
                <a:extLst>
                  <a:ext uri="{FF2B5EF4-FFF2-40B4-BE49-F238E27FC236}">
                    <a16:creationId xmlns:a16="http://schemas.microsoft.com/office/drawing/2014/main" id="{51CB3BB5-E61A-447C-82BC-85395E3B78BF}"/>
                  </a:ext>
                </a:extLst>
              </p:cNvPr>
              <p:cNvSpPr>
                <a:spLocks noChangeArrowheads="1"/>
              </p:cNvSpPr>
              <p:nvPr/>
            </p:nvSpPr>
            <p:spPr bwMode="auto">
              <a:xfrm>
                <a:off x="6643" y="1103"/>
                <a:ext cx="5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4" name="Rectangle 13">
                <a:extLst>
                  <a:ext uri="{FF2B5EF4-FFF2-40B4-BE49-F238E27FC236}">
                    <a16:creationId xmlns:a16="http://schemas.microsoft.com/office/drawing/2014/main" id="{D9326C22-23F8-4C1D-805E-D3540A31EE81}"/>
                  </a:ext>
                </a:extLst>
              </p:cNvPr>
              <p:cNvSpPr>
                <a:spLocks noChangeArrowheads="1"/>
              </p:cNvSpPr>
              <p:nvPr/>
            </p:nvSpPr>
            <p:spPr bwMode="auto">
              <a:xfrm>
                <a:off x="6751"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5" name="Rectangle 14">
                <a:extLst>
                  <a:ext uri="{FF2B5EF4-FFF2-40B4-BE49-F238E27FC236}">
                    <a16:creationId xmlns:a16="http://schemas.microsoft.com/office/drawing/2014/main" id="{97A1B013-9609-4208-AA86-FA834FD3F00E}"/>
                  </a:ext>
                </a:extLst>
              </p:cNvPr>
              <p:cNvSpPr>
                <a:spLocks noChangeArrowheads="1"/>
              </p:cNvSpPr>
              <p:nvPr/>
            </p:nvSpPr>
            <p:spPr bwMode="auto">
              <a:xfrm>
                <a:off x="6859" y="1103"/>
                <a:ext cx="51" cy="9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6" name="Rectangle 15">
                <a:extLst>
                  <a:ext uri="{FF2B5EF4-FFF2-40B4-BE49-F238E27FC236}">
                    <a16:creationId xmlns:a16="http://schemas.microsoft.com/office/drawing/2014/main" id="{7E339AA1-67B8-4BF5-8C93-6AA44708C7C0}"/>
                  </a:ext>
                </a:extLst>
              </p:cNvPr>
              <p:cNvSpPr>
                <a:spLocks noChangeArrowheads="1"/>
              </p:cNvSpPr>
              <p:nvPr/>
            </p:nvSpPr>
            <p:spPr bwMode="auto">
              <a:xfrm>
                <a:off x="6967"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7" name="Rectangle 16">
                <a:extLst>
                  <a:ext uri="{FF2B5EF4-FFF2-40B4-BE49-F238E27FC236}">
                    <a16:creationId xmlns:a16="http://schemas.microsoft.com/office/drawing/2014/main" id="{ABD1A9CF-119E-4ECD-AA4D-910BBE57B020}"/>
                  </a:ext>
                </a:extLst>
              </p:cNvPr>
              <p:cNvSpPr>
                <a:spLocks noChangeArrowheads="1"/>
              </p:cNvSpPr>
              <p:nvPr/>
            </p:nvSpPr>
            <p:spPr bwMode="auto">
              <a:xfrm>
                <a:off x="6643" y="1247"/>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8" name="Rectangle 17">
                <a:extLst>
                  <a:ext uri="{FF2B5EF4-FFF2-40B4-BE49-F238E27FC236}">
                    <a16:creationId xmlns:a16="http://schemas.microsoft.com/office/drawing/2014/main" id="{B1079A81-A1DF-4496-8DA3-96197478ABAD}"/>
                  </a:ext>
                </a:extLst>
              </p:cNvPr>
              <p:cNvSpPr>
                <a:spLocks noChangeArrowheads="1"/>
              </p:cNvSpPr>
              <p:nvPr/>
            </p:nvSpPr>
            <p:spPr bwMode="auto">
              <a:xfrm>
                <a:off x="6751"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9" name="Rectangle 18">
                <a:extLst>
                  <a:ext uri="{FF2B5EF4-FFF2-40B4-BE49-F238E27FC236}">
                    <a16:creationId xmlns:a16="http://schemas.microsoft.com/office/drawing/2014/main" id="{F1098D7A-E6D3-4B5F-9F5F-60082DA2216B}"/>
                  </a:ext>
                </a:extLst>
              </p:cNvPr>
              <p:cNvSpPr>
                <a:spLocks noChangeArrowheads="1"/>
              </p:cNvSpPr>
              <p:nvPr/>
            </p:nvSpPr>
            <p:spPr bwMode="auto">
              <a:xfrm>
                <a:off x="6859"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0" name="Rectangle 19">
                <a:extLst>
                  <a:ext uri="{FF2B5EF4-FFF2-40B4-BE49-F238E27FC236}">
                    <a16:creationId xmlns:a16="http://schemas.microsoft.com/office/drawing/2014/main" id="{C3060BA9-A082-480E-8623-14106B70ADEB}"/>
                  </a:ext>
                </a:extLst>
              </p:cNvPr>
              <p:cNvSpPr>
                <a:spLocks noChangeArrowheads="1"/>
              </p:cNvSpPr>
              <p:nvPr/>
            </p:nvSpPr>
            <p:spPr bwMode="auto">
              <a:xfrm>
                <a:off x="6967"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1" name="Rectangle 20">
                <a:extLst>
                  <a:ext uri="{FF2B5EF4-FFF2-40B4-BE49-F238E27FC236}">
                    <a16:creationId xmlns:a16="http://schemas.microsoft.com/office/drawing/2014/main" id="{1866144F-207C-43D1-9574-C5CD3D30A6CD}"/>
                  </a:ext>
                </a:extLst>
              </p:cNvPr>
              <p:cNvSpPr>
                <a:spLocks noChangeArrowheads="1"/>
              </p:cNvSpPr>
              <p:nvPr/>
            </p:nvSpPr>
            <p:spPr bwMode="auto">
              <a:xfrm>
                <a:off x="6643" y="1387"/>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2" name="Rectangle 21">
                <a:extLst>
                  <a:ext uri="{FF2B5EF4-FFF2-40B4-BE49-F238E27FC236}">
                    <a16:creationId xmlns:a16="http://schemas.microsoft.com/office/drawing/2014/main" id="{F163D20F-1192-48A0-BC64-3F3D31812A33}"/>
                  </a:ext>
                </a:extLst>
              </p:cNvPr>
              <p:cNvSpPr>
                <a:spLocks noChangeArrowheads="1"/>
              </p:cNvSpPr>
              <p:nvPr/>
            </p:nvSpPr>
            <p:spPr bwMode="auto">
              <a:xfrm>
                <a:off x="6751"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3" name="Rectangle 22">
                <a:extLst>
                  <a:ext uri="{FF2B5EF4-FFF2-40B4-BE49-F238E27FC236}">
                    <a16:creationId xmlns:a16="http://schemas.microsoft.com/office/drawing/2014/main" id="{16BF7C75-DF00-4154-850E-DF430E0C8A8A}"/>
                  </a:ext>
                </a:extLst>
              </p:cNvPr>
              <p:cNvSpPr>
                <a:spLocks noChangeArrowheads="1"/>
              </p:cNvSpPr>
              <p:nvPr/>
            </p:nvSpPr>
            <p:spPr bwMode="auto">
              <a:xfrm>
                <a:off x="6859"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4" name="Rectangle 23">
                <a:extLst>
                  <a:ext uri="{FF2B5EF4-FFF2-40B4-BE49-F238E27FC236}">
                    <a16:creationId xmlns:a16="http://schemas.microsoft.com/office/drawing/2014/main" id="{4E39A08E-9E86-4F6C-874D-50B059F66508}"/>
                  </a:ext>
                </a:extLst>
              </p:cNvPr>
              <p:cNvSpPr>
                <a:spLocks noChangeArrowheads="1"/>
              </p:cNvSpPr>
              <p:nvPr/>
            </p:nvSpPr>
            <p:spPr bwMode="auto">
              <a:xfrm>
                <a:off x="6967" y="138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5" name="Rectangle 24">
                <a:extLst>
                  <a:ext uri="{FF2B5EF4-FFF2-40B4-BE49-F238E27FC236}">
                    <a16:creationId xmlns:a16="http://schemas.microsoft.com/office/drawing/2014/main" id="{15B822BC-1118-4B23-88E3-1B9E6DEFDBE9}"/>
                  </a:ext>
                </a:extLst>
              </p:cNvPr>
              <p:cNvSpPr>
                <a:spLocks noChangeArrowheads="1"/>
              </p:cNvSpPr>
              <p:nvPr/>
            </p:nvSpPr>
            <p:spPr bwMode="auto">
              <a:xfrm>
                <a:off x="6643" y="1530"/>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6" name="Rectangle 25">
                <a:extLst>
                  <a:ext uri="{FF2B5EF4-FFF2-40B4-BE49-F238E27FC236}">
                    <a16:creationId xmlns:a16="http://schemas.microsoft.com/office/drawing/2014/main" id="{A4F9E1F8-84F5-4F88-A8D5-34AF9C76DA8E}"/>
                  </a:ext>
                </a:extLst>
              </p:cNvPr>
              <p:cNvSpPr>
                <a:spLocks noChangeArrowheads="1"/>
              </p:cNvSpPr>
              <p:nvPr/>
            </p:nvSpPr>
            <p:spPr bwMode="auto">
              <a:xfrm>
                <a:off x="6751" y="153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7" name="Rectangle 26">
                <a:extLst>
                  <a:ext uri="{FF2B5EF4-FFF2-40B4-BE49-F238E27FC236}">
                    <a16:creationId xmlns:a16="http://schemas.microsoft.com/office/drawing/2014/main" id="{20705889-60CC-4E0B-A153-3F1A10B6BF54}"/>
                  </a:ext>
                </a:extLst>
              </p:cNvPr>
              <p:cNvSpPr>
                <a:spLocks noChangeArrowheads="1"/>
              </p:cNvSpPr>
              <p:nvPr/>
            </p:nvSpPr>
            <p:spPr bwMode="auto">
              <a:xfrm>
                <a:off x="6859"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8" name="Rectangle 27">
                <a:extLst>
                  <a:ext uri="{FF2B5EF4-FFF2-40B4-BE49-F238E27FC236}">
                    <a16:creationId xmlns:a16="http://schemas.microsoft.com/office/drawing/2014/main" id="{CD75DAD4-B9A4-4026-95B8-25A42D7071DD}"/>
                  </a:ext>
                </a:extLst>
              </p:cNvPr>
              <p:cNvSpPr>
                <a:spLocks noChangeArrowheads="1"/>
              </p:cNvSpPr>
              <p:nvPr/>
            </p:nvSpPr>
            <p:spPr bwMode="auto">
              <a:xfrm>
                <a:off x="6967"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9" name="Rectangle 28">
                <a:extLst>
                  <a:ext uri="{FF2B5EF4-FFF2-40B4-BE49-F238E27FC236}">
                    <a16:creationId xmlns:a16="http://schemas.microsoft.com/office/drawing/2014/main" id="{5C6785CA-DB50-496F-9C7D-09C000B36F47}"/>
                  </a:ext>
                </a:extLst>
              </p:cNvPr>
              <p:cNvSpPr>
                <a:spLocks noChangeArrowheads="1"/>
              </p:cNvSpPr>
              <p:nvPr/>
            </p:nvSpPr>
            <p:spPr bwMode="auto">
              <a:xfrm>
                <a:off x="6643" y="1670"/>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0" name="Rectangle 29">
                <a:extLst>
                  <a:ext uri="{FF2B5EF4-FFF2-40B4-BE49-F238E27FC236}">
                    <a16:creationId xmlns:a16="http://schemas.microsoft.com/office/drawing/2014/main" id="{40A2657D-3AD5-4919-938A-F8CFB172EA24}"/>
                  </a:ext>
                </a:extLst>
              </p:cNvPr>
              <p:cNvSpPr>
                <a:spLocks noChangeArrowheads="1"/>
              </p:cNvSpPr>
              <p:nvPr/>
            </p:nvSpPr>
            <p:spPr bwMode="auto">
              <a:xfrm>
                <a:off x="6751" y="167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1" name="Rectangle 30">
                <a:extLst>
                  <a:ext uri="{FF2B5EF4-FFF2-40B4-BE49-F238E27FC236}">
                    <a16:creationId xmlns:a16="http://schemas.microsoft.com/office/drawing/2014/main" id="{2852F39C-6BAF-4504-9618-221D1D77D178}"/>
                  </a:ext>
                </a:extLst>
              </p:cNvPr>
              <p:cNvSpPr>
                <a:spLocks noChangeArrowheads="1"/>
              </p:cNvSpPr>
              <p:nvPr/>
            </p:nvSpPr>
            <p:spPr bwMode="auto">
              <a:xfrm>
                <a:off x="6859"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2" name="Rectangle 31">
                <a:extLst>
                  <a:ext uri="{FF2B5EF4-FFF2-40B4-BE49-F238E27FC236}">
                    <a16:creationId xmlns:a16="http://schemas.microsoft.com/office/drawing/2014/main" id="{BCCF4838-BE43-46E5-A62D-2A66552DC89F}"/>
                  </a:ext>
                </a:extLst>
              </p:cNvPr>
              <p:cNvSpPr>
                <a:spLocks noChangeArrowheads="1"/>
              </p:cNvSpPr>
              <p:nvPr/>
            </p:nvSpPr>
            <p:spPr bwMode="auto">
              <a:xfrm>
                <a:off x="6967"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3" name="Rectangle 32">
                <a:extLst>
                  <a:ext uri="{FF2B5EF4-FFF2-40B4-BE49-F238E27FC236}">
                    <a16:creationId xmlns:a16="http://schemas.microsoft.com/office/drawing/2014/main" id="{3D1CDC44-32B0-4C1F-A19A-D32DD8DBF490}"/>
                  </a:ext>
                </a:extLst>
              </p:cNvPr>
              <p:cNvSpPr>
                <a:spLocks noChangeArrowheads="1"/>
              </p:cNvSpPr>
              <p:nvPr/>
            </p:nvSpPr>
            <p:spPr bwMode="auto">
              <a:xfrm>
                <a:off x="6643" y="1814"/>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4" name="Rectangle 33">
                <a:extLst>
                  <a:ext uri="{FF2B5EF4-FFF2-40B4-BE49-F238E27FC236}">
                    <a16:creationId xmlns:a16="http://schemas.microsoft.com/office/drawing/2014/main" id="{20BFC277-3FE3-423F-AED7-2DE2E8033DE4}"/>
                  </a:ext>
                </a:extLst>
              </p:cNvPr>
              <p:cNvSpPr>
                <a:spLocks noChangeArrowheads="1"/>
              </p:cNvSpPr>
              <p:nvPr/>
            </p:nvSpPr>
            <p:spPr bwMode="auto">
              <a:xfrm>
                <a:off x="675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5" name="Rectangle 34">
                <a:extLst>
                  <a:ext uri="{FF2B5EF4-FFF2-40B4-BE49-F238E27FC236}">
                    <a16:creationId xmlns:a16="http://schemas.microsoft.com/office/drawing/2014/main" id="{08395F9D-06D4-4211-BB07-446BD23F90D9}"/>
                  </a:ext>
                </a:extLst>
              </p:cNvPr>
              <p:cNvSpPr>
                <a:spLocks noChangeArrowheads="1"/>
              </p:cNvSpPr>
              <p:nvPr/>
            </p:nvSpPr>
            <p:spPr bwMode="auto">
              <a:xfrm>
                <a:off x="6859"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6" name="Rectangle 35">
                <a:extLst>
                  <a:ext uri="{FF2B5EF4-FFF2-40B4-BE49-F238E27FC236}">
                    <a16:creationId xmlns:a16="http://schemas.microsoft.com/office/drawing/2014/main" id="{68A609B7-E15C-4F83-9615-70F4C8EC38BF}"/>
                  </a:ext>
                </a:extLst>
              </p:cNvPr>
              <p:cNvSpPr>
                <a:spLocks noChangeArrowheads="1"/>
              </p:cNvSpPr>
              <p:nvPr/>
            </p:nvSpPr>
            <p:spPr bwMode="auto">
              <a:xfrm>
                <a:off x="6967"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7" name="Rectangle 36">
                <a:extLst>
                  <a:ext uri="{FF2B5EF4-FFF2-40B4-BE49-F238E27FC236}">
                    <a16:creationId xmlns:a16="http://schemas.microsoft.com/office/drawing/2014/main" id="{EFBE89A3-FDA9-48C8-9155-6CBA4F147A92}"/>
                  </a:ext>
                </a:extLst>
              </p:cNvPr>
              <p:cNvSpPr>
                <a:spLocks noChangeArrowheads="1"/>
              </p:cNvSpPr>
              <p:nvPr/>
            </p:nvSpPr>
            <p:spPr bwMode="auto">
              <a:xfrm>
                <a:off x="6271"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8" name="Rectangle 37">
                <a:extLst>
                  <a:ext uri="{FF2B5EF4-FFF2-40B4-BE49-F238E27FC236}">
                    <a16:creationId xmlns:a16="http://schemas.microsoft.com/office/drawing/2014/main" id="{D7F45B55-4E26-435A-BE99-A30BCEB41BBB}"/>
                  </a:ext>
                </a:extLst>
              </p:cNvPr>
              <p:cNvSpPr>
                <a:spLocks noChangeArrowheads="1"/>
              </p:cNvSpPr>
              <p:nvPr/>
            </p:nvSpPr>
            <p:spPr bwMode="auto">
              <a:xfrm>
                <a:off x="6380" y="1814"/>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9" name="Rectangle 38">
                <a:extLst>
                  <a:ext uri="{FF2B5EF4-FFF2-40B4-BE49-F238E27FC236}">
                    <a16:creationId xmlns:a16="http://schemas.microsoft.com/office/drawing/2014/main" id="{79A9F117-08B1-49BD-BA36-78AAC594A886}"/>
                  </a:ext>
                </a:extLst>
              </p:cNvPr>
              <p:cNvSpPr>
                <a:spLocks noChangeArrowheads="1"/>
              </p:cNvSpPr>
              <p:nvPr/>
            </p:nvSpPr>
            <p:spPr bwMode="auto">
              <a:xfrm>
                <a:off x="649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0" name="Rectangle 39">
                <a:extLst>
                  <a:ext uri="{FF2B5EF4-FFF2-40B4-BE49-F238E27FC236}">
                    <a16:creationId xmlns:a16="http://schemas.microsoft.com/office/drawing/2014/main" id="{72F99FC7-9A66-4D59-B71D-D1BAAB02BB43}"/>
                  </a:ext>
                </a:extLst>
              </p:cNvPr>
              <p:cNvSpPr>
                <a:spLocks noChangeArrowheads="1"/>
              </p:cNvSpPr>
              <p:nvPr/>
            </p:nvSpPr>
            <p:spPr bwMode="auto">
              <a:xfrm>
                <a:off x="627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1" name="Rectangle 40">
                <a:extLst>
                  <a:ext uri="{FF2B5EF4-FFF2-40B4-BE49-F238E27FC236}">
                    <a16:creationId xmlns:a16="http://schemas.microsoft.com/office/drawing/2014/main" id="{F9F3B716-F5B3-4DED-A7B1-CA7909721F28}"/>
                  </a:ext>
                </a:extLst>
              </p:cNvPr>
              <p:cNvSpPr>
                <a:spLocks noChangeArrowheads="1"/>
              </p:cNvSpPr>
              <p:nvPr/>
            </p:nvSpPr>
            <p:spPr bwMode="auto">
              <a:xfrm>
                <a:off x="6380" y="1953"/>
                <a:ext cx="50"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2" name="Rectangle 41">
                <a:extLst>
                  <a:ext uri="{FF2B5EF4-FFF2-40B4-BE49-F238E27FC236}">
                    <a16:creationId xmlns:a16="http://schemas.microsoft.com/office/drawing/2014/main" id="{E516B6E8-3CE2-4C42-84DF-66A89828C06C}"/>
                  </a:ext>
                </a:extLst>
              </p:cNvPr>
              <p:cNvSpPr>
                <a:spLocks noChangeArrowheads="1"/>
              </p:cNvSpPr>
              <p:nvPr/>
            </p:nvSpPr>
            <p:spPr bwMode="auto">
              <a:xfrm>
                <a:off x="649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A82C4948-A7D0-4350-8D06-672257C3BFDD}"/>
                  </a:ext>
                </a:extLst>
              </p:cNvPr>
              <p:cNvSpPr>
                <a:spLocks noChangeArrowheads="1"/>
              </p:cNvSpPr>
              <p:nvPr/>
            </p:nvSpPr>
            <p:spPr bwMode="auto">
              <a:xfrm>
                <a:off x="6643" y="195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4" name="Rectangle 43">
                <a:extLst>
                  <a:ext uri="{FF2B5EF4-FFF2-40B4-BE49-F238E27FC236}">
                    <a16:creationId xmlns:a16="http://schemas.microsoft.com/office/drawing/2014/main" id="{CFE1A7EF-D8E4-46D0-8F8B-EC516E0E2D06}"/>
                  </a:ext>
                </a:extLst>
              </p:cNvPr>
              <p:cNvSpPr>
                <a:spLocks noChangeArrowheads="1"/>
              </p:cNvSpPr>
              <p:nvPr/>
            </p:nvSpPr>
            <p:spPr bwMode="auto">
              <a:xfrm>
                <a:off x="6751"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5" name="Rectangle 44">
                <a:extLst>
                  <a:ext uri="{FF2B5EF4-FFF2-40B4-BE49-F238E27FC236}">
                    <a16:creationId xmlns:a16="http://schemas.microsoft.com/office/drawing/2014/main" id="{CC20DE46-16B4-423D-9608-CDF541A08CEF}"/>
                  </a:ext>
                </a:extLst>
              </p:cNvPr>
              <p:cNvSpPr>
                <a:spLocks noChangeArrowheads="1"/>
              </p:cNvSpPr>
              <p:nvPr/>
            </p:nvSpPr>
            <p:spPr bwMode="auto">
              <a:xfrm>
                <a:off x="6859"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6" name="Rectangle 45">
                <a:extLst>
                  <a:ext uri="{FF2B5EF4-FFF2-40B4-BE49-F238E27FC236}">
                    <a16:creationId xmlns:a16="http://schemas.microsoft.com/office/drawing/2014/main" id="{67CBBCCF-BFFA-4B04-B785-8F50DCFEC0F0}"/>
                  </a:ext>
                </a:extLst>
              </p:cNvPr>
              <p:cNvSpPr>
                <a:spLocks noChangeArrowheads="1"/>
              </p:cNvSpPr>
              <p:nvPr/>
            </p:nvSpPr>
            <p:spPr bwMode="auto">
              <a:xfrm>
                <a:off x="6967"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7" name="Rectangle 46">
                <a:extLst>
                  <a:ext uri="{FF2B5EF4-FFF2-40B4-BE49-F238E27FC236}">
                    <a16:creationId xmlns:a16="http://schemas.microsoft.com/office/drawing/2014/main" id="{65F983E6-02D8-4BB5-9D83-43695AAB61EE}"/>
                  </a:ext>
                </a:extLst>
              </p:cNvPr>
              <p:cNvSpPr>
                <a:spLocks noChangeArrowheads="1"/>
              </p:cNvSpPr>
              <p:nvPr/>
            </p:nvSpPr>
            <p:spPr bwMode="auto">
              <a:xfrm>
                <a:off x="6859" y="773"/>
                <a:ext cx="159" cy="9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8" name="Rectangle 47">
                <a:extLst>
                  <a:ext uri="{FF2B5EF4-FFF2-40B4-BE49-F238E27FC236}">
                    <a16:creationId xmlns:a16="http://schemas.microsoft.com/office/drawing/2014/main" id="{503E470B-E56E-46EC-BB6E-96EA2CEDD330}"/>
                  </a:ext>
                </a:extLst>
              </p:cNvPr>
              <p:cNvSpPr>
                <a:spLocks noChangeArrowheads="1"/>
              </p:cNvSpPr>
              <p:nvPr/>
            </p:nvSpPr>
            <p:spPr bwMode="auto">
              <a:xfrm>
                <a:off x="6693" y="712"/>
                <a:ext cx="29" cy="15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grpSp>
        <p:sp>
          <p:nvSpPr>
            <p:cNvPr id="18" name="Rectangle 17">
              <a:extLst>
                <a:ext uri="{FF2B5EF4-FFF2-40B4-BE49-F238E27FC236}">
                  <a16:creationId xmlns:a16="http://schemas.microsoft.com/office/drawing/2014/main" id="{062594A7-4A0B-4643-8706-51E90AE6AB99}"/>
                </a:ext>
              </a:extLst>
            </p:cNvPr>
            <p:cNvSpPr/>
            <p:nvPr/>
          </p:nvSpPr>
          <p:spPr>
            <a:xfrm>
              <a:off x="527463" y="5076468"/>
              <a:ext cx="1391022"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On-premises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Customer Network</a:t>
              </a:r>
            </a:p>
          </p:txBody>
        </p:sp>
        <p:sp>
          <p:nvSpPr>
            <p:cNvPr id="19" name="Rectangle 18">
              <a:extLst>
                <a:ext uri="{FF2B5EF4-FFF2-40B4-BE49-F238E27FC236}">
                  <a16:creationId xmlns:a16="http://schemas.microsoft.com/office/drawing/2014/main" id="{7D6C3C5C-FC5C-4358-A812-5AE1B74DD40A}"/>
                </a:ext>
              </a:extLst>
            </p:cNvPr>
            <p:cNvSpPr/>
            <p:nvPr/>
          </p:nvSpPr>
          <p:spPr>
            <a:xfrm>
              <a:off x="1690705" y="4481346"/>
              <a:ext cx="905298" cy="567062"/>
            </a:xfrm>
            <a:prstGeom prst="rect">
              <a:avLst/>
            </a:prstGeom>
            <a:solidFill>
              <a:srgbClr val="5B9BD5">
                <a:lumMod val="20000"/>
                <a:lumOff val="80000"/>
              </a:srgb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Partner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Edge</a:t>
              </a:r>
            </a:p>
          </p:txBody>
        </p:sp>
        <p:sp>
          <p:nvSpPr>
            <p:cNvPr id="20" name="Rectangle 19">
              <a:extLst>
                <a:ext uri="{FF2B5EF4-FFF2-40B4-BE49-F238E27FC236}">
                  <a16:creationId xmlns:a16="http://schemas.microsoft.com/office/drawing/2014/main" id="{61CEBE8F-D6D2-43F9-85F9-4B9D632071D9}"/>
                </a:ext>
              </a:extLst>
            </p:cNvPr>
            <p:cNvSpPr/>
            <p:nvPr/>
          </p:nvSpPr>
          <p:spPr>
            <a:xfrm>
              <a:off x="5190962" y="4496477"/>
              <a:ext cx="905298" cy="567062"/>
            </a:xfrm>
            <a:prstGeom prst="rect">
              <a:avLst/>
            </a:prstGeom>
            <a:solidFill>
              <a:srgbClr val="4472C4"/>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Microsoft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Edge</a:t>
              </a:r>
            </a:p>
          </p:txBody>
        </p:sp>
        <p:sp>
          <p:nvSpPr>
            <p:cNvPr id="21" name="Cloud 20">
              <a:extLst>
                <a:ext uri="{FF2B5EF4-FFF2-40B4-BE49-F238E27FC236}">
                  <a16:creationId xmlns:a16="http://schemas.microsoft.com/office/drawing/2014/main" id="{7B3C110F-3650-45F0-9926-96E12B621929}"/>
                </a:ext>
              </a:extLst>
            </p:cNvPr>
            <p:cNvSpPr/>
            <p:nvPr/>
          </p:nvSpPr>
          <p:spPr>
            <a:xfrm>
              <a:off x="6310357" y="4344116"/>
              <a:ext cx="2117124" cy="873210"/>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Office</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365, CRM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white"/>
                  </a:solidFill>
                  <a:effectLst/>
                  <a:uLnTx/>
                  <a:uFillTx/>
                  <a:latin typeface="Calibri" panose="020F0502020204030204"/>
                  <a:ea typeface="+mn-ea"/>
                  <a:cs typeface="+mn-cs"/>
                </a:rPr>
                <a:t>VNets</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  Apps</a:t>
              </a:r>
            </a:p>
          </p:txBody>
        </p:sp>
        <p:sp>
          <p:nvSpPr>
            <p:cNvPr id="22" name="Rectangle 21">
              <a:extLst>
                <a:ext uri="{FF2B5EF4-FFF2-40B4-BE49-F238E27FC236}">
                  <a16:creationId xmlns:a16="http://schemas.microsoft.com/office/drawing/2014/main" id="{DE77EA5D-946F-422C-9E98-2EB659924108}"/>
                </a:ext>
              </a:extLst>
            </p:cNvPr>
            <p:cNvSpPr/>
            <p:nvPr/>
          </p:nvSpPr>
          <p:spPr>
            <a:xfrm>
              <a:off x="3138391" y="4142354"/>
              <a:ext cx="1432111" cy="21547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ExpressRoute Circuit</a:t>
              </a:r>
              <a:endParaRPr kumimoji="0" lang="en-US" sz="1600" b="0" i="0" u="none" strike="noStrike" kern="0" cap="none" spc="0" normalizeH="0" baseline="0" noProof="0" dirty="0">
                <a:ln>
                  <a:noFill/>
                </a:ln>
                <a:solidFill>
                  <a:prstClr val="black"/>
                </a:solidFill>
                <a:effectLst/>
                <a:uLnTx/>
                <a:uFillTx/>
                <a:latin typeface="Calibri" panose="020F0502020204030204"/>
              </a:endParaRPr>
            </a:p>
          </p:txBody>
        </p:sp>
        <p:sp>
          <p:nvSpPr>
            <p:cNvPr id="23" name="Cylinder 22">
              <a:extLst>
                <a:ext uri="{FF2B5EF4-FFF2-40B4-BE49-F238E27FC236}">
                  <a16:creationId xmlns:a16="http://schemas.microsoft.com/office/drawing/2014/main" id="{57281416-7FC5-4AB6-9AE3-BFE3DC0C247A}"/>
                </a:ext>
              </a:extLst>
            </p:cNvPr>
            <p:cNvSpPr/>
            <p:nvPr/>
          </p:nvSpPr>
          <p:spPr>
            <a:xfrm rot="16200000">
              <a:off x="3757754" y="3624560"/>
              <a:ext cx="296563" cy="1944133"/>
            </a:xfrm>
            <a:prstGeom prst="can">
              <a:avLst/>
            </a:prstGeom>
            <a:solidFill>
              <a:srgbClr val="70AD47">
                <a:lumMod val="20000"/>
                <a:lumOff val="80000"/>
              </a:srgbClr>
            </a:solidFill>
            <a:ln w="12700" cap="flat" cmpd="sng" algn="ctr">
              <a:solidFill>
                <a:srgbClr val="70AD47">
                  <a:shade val="50000"/>
                </a:srgbClr>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Primary Connection</a:t>
              </a:r>
            </a:p>
          </p:txBody>
        </p:sp>
        <p:sp>
          <p:nvSpPr>
            <p:cNvPr id="24" name="Cylinder 23">
              <a:extLst>
                <a:ext uri="{FF2B5EF4-FFF2-40B4-BE49-F238E27FC236}">
                  <a16:creationId xmlns:a16="http://schemas.microsoft.com/office/drawing/2014/main" id="{D33AFB6A-BAF1-4678-AA8B-CEEFB78C1E55}"/>
                </a:ext>
              </a:extLst>
            </p:cNvPr>
            <p:cNvSpPr/>
            <p:nvPr/>
          </p:nvSpPr>
          <p:spPr>
            <a:xfrm rot="16200000">
              <a:off x="3746524" y="4036842"/>
              <a:ext cx="296563" cy="1944133"/>
            </a:xfrm>
            <a:prstGeom prst="can">
              <a:avLst/>
            </a:prstGeom>
            <a:solidFill>
              <a:srgbClr val="70AD47">
                <a:lumMod val="20000"/>
                <a:lumOff val="80000"/>
              </a:srgbClr>
            </a:solidFill>
            <a:ln w="12700" cap="flat" cmpd="sng" algn="ctr">
              <a:solidFill>
                <a:srgbClr val="70AD47">
                  <a:shade val="50000"/>
                </a:srgbClr>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Secondary Connection</a:t>
              </a:r>
            </a:p>
          </p:txBody>
        </p:sp>
      </p:grpSp>
    </p:spTree>
    <p:extLst>
      <p:ext uri="{BB962C8B-B14F-4D97-AF65-F5344CB8AC3E}">
        <p14:creationId xmlns:p14="http://schemas.microsoft.com/office/powerpoint/2010/main" val="412620935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Determine ExpressRoute Capabilities</a:t>
            </a:r>
          </a:p>
        </p:txBody>
      </p:sp>
      <p:sp>
        <p:nvSpPr>
          <p:cNvPr id="5" name="Rectangle 4">
            <a:extLst>
              <a:ext uri="{FF2B5EF4-FFF2-40B4-BE49-F238E27FC236}">
                <a16:creationId xmlns:a16="http://schemas.microsoft.com/office/drawing/2014/main" id="{1A88F035-B520-4BA6-9435-407E2FA5BD16}"/>
              </a:ext>
              <a:ext uri="{C183D7F6-B498-43B3-948B-1728B52AA6E4}">
                <adec:decorative xmlns:adec="http://schemas.microsoft.com/office/drawing/2017/decorative" val="0"/>
              </a:ext>
            </a:extLst>
          </p:cNvPr>
          <p:cNvSpPr/>
          <p:nvPr/>
        </p:nvSpPr>
        <p:spPr bwMode="auto">
          <a:xfrm>
            <a:off x="427036" y="1192213"/>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Layer 3 connectivity with redundancy</a:t>
            </a:r>
          </a:p>
        </p:txBody>
      </p:sp>
      <p:sp>
        <p:nvSpPr>
          <p:cNvPr id="6" name="Rectangle 5">
            <a:extLst>
              <a:ext uri="{FF2B5EF4-FFF2-40B4-BE49-F238E27FC236}">
                <a16:creationId xmlns:a16="http://schemas.microsoft.com/office/drawing/2014/main" id="{64797FA9-3D83-4A5B-8FB7-7B637C97CF86}"/>
              </a:ext>
              <a:ext uri="{C183D7F6-B498-43B3-948B-1728B52AA6E4}">
                <adec:decorative xmlns:adec="http://schemas.microsoft.com/office/drawing/2017/decorative" val="0"/>
              </a:ext>
            </a:extLst>
          </p:cNvPr>
          <p:cNvSpPr/>
          <p:nvPr/>
        </p:nvSpPr>
        <p:spPr bwMode="auto">
          <a:xfrm>
            <a:off x="427036" y="1989646"/>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Connectivity to all regions within a geography</a:t>
            </a:r>
          </a:p>
        </p:txBody>
      </p:sp>
      <p:sp>
        <p:nvSpPr>
          <p:cNvPr id="7" name="Rectangle 6">
            <a:extLst>
              <a:ext uri="{FF2B5EF4-FFF2-40B4-BE49-F238E27FC236}">
                <a16:creationId xmlns:a16="http://schemas.microsoft.com/office/drawing/2014/main" id="{B5CDDA5E-0561-4864-8F5D-C3CE95EB354F}"/>
              </a:ext>
              <a:ext uri="{C183D7F6-B498-43B3-948B-1728B52AA6E4}">
                <adec:decorative xmlns:adec="http://schemas.microsoft.com/office/drawing/2017/decorative" val="0"/>
              </a:ext>
            </a:extLst>
          </p:cNvPr>
          <p:cNvSpPr/>
          <p:nvPr/>
        </p:nvSpPr>
        <p:spPr bwMode="auto">
          <a:xfrm>
            <a:off x="427036" y="2787079"/>
            <a:ext cx="4932364" cy="100438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Global connectivity with ExpressRoute premium add-on</a:t>
            </a:r>
          </a:p>
        </p:txBody>
      </p:sp>
      <p:sp>
        <p:nvSpPr>
          <p:cNvPr id="8" name="Rectangle 7">
            <a:extLst>
              <a:ext uri="{FF2B5EF4-FFF2-40B4-BE49-F238E27FC236}">
                <a16:creationId xmlns:a16="http://schemas.microsoft.com/office/drawing/2014/main" id="{56C64E31-DB5C-4B45-9FE3-ACBF3044450F}"/>
              </a:ext>
              <a:ext uri="{C183D7F6-B498-43B3-948B-1728B52AA6E4}">
                <adec:decorative xmlns:adec="http://schemas.microsoft.com/office/drawing/2017/decorative" val="0"/>
              </a:ext>
            </a:extLst>
          </p:cNvPr>
          <p:cNvSpPr/>
          <p:nvPr/>
        </p:nvSpPr>
        <p:spPr bwMode="auto">
          <a:xfrm>
            <a:off x="427036" y="3946011"/>
            <a:ext cx="4932364" cy="8776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Across on-premises connectivity with ExpressRoute Global Reach</a:t>
            </a:r>
          </a:p>
        </p:txBody>
      </p:sp>
      <p:sp>
        <p:nvSpPr>
          <p:cNvPr id="9" name="Rectangle 8">
            <a:extLst>
              <a:ext uri="{FF2B5EF4-FFF2-40B4-BE49-F238E27FC236}">
                <a16:creationId xmlns:a16="http://schemas.microsoft.com/office/drawing/2014/main" id="{0740A132-97DC-4A0F-9CC1-E7AAC9E1FF6E}"/>
              </a:ext>
              <a:ext uri="{C183D7F6-B498-43B3-948B-1728B52AA6E4}">
                <adec:decorative xmlns:adec="http://schemas.microsoft.com/office/drawing/2017/decorative" val="0"/>
              </a:ext>
            </a:extLst>
          </p:cNvPr>
          <p:cNvSpPr/>
          <p:nvPr/>
        </p:nvSpPr>
        <p:spPr bwMode="auto">
          <a:xfrm>
            <a:off x="427036" y="4965876"/>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Bandwidth options – 50 Mbps to 100 Gbps</a:t>
            </a:r>
          </a:p>
        </p:txBody>
      </p:sp>
      <p:sp>
        <p:nvSpPr>
          <p:cNvPr id="11" name="Rectangle 10">
            <a:extLst>
              <a:ext uri="{FF2B5EF4-FFF2-40B4-BE49-F238E27FC236}">
                <a16:creationId xmlns:a16="http://schemas.microsoft.com/office/drawing/2014/main" id="{BC73936A-9C06-4461-8A20-E069C7EE5E0D}"/>
              </a:ext>
              <a:ext uri="{C183D7F6-B498-43B3-948B-1728B52AA6E4}">
                <adec:decorative xmlns:adec="http://schemas.microsoft.com/office/drawing/2017/decorative" val="0"/>
              </a:ext>
            </a:extLst>
          </p:cNvPr>
          <p:cNvSpPr/>
          <p:nvPr/>
        </p:nvSpPr>
        <p:spPr bwMode="auto">
          <a:xfrm>
            <a:off x="427036" y="5718860"/>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Billing models – Unlimited, metered, premium</a:t>
            </a:r>
          </a:p>
        </p:txBody>
      </p:sp>
      <p:sp>
        <p:nvSpPr>
          <p:cNvPr id="14" name="Rectangle 13">
            <a:extLst>
              <a:ext uri="{FF2B5EF4-FFF2-40B4-BE49-F238E27FC236}">
                <a16:creationId xmlns:a16="http://schemas.microsoft.com/office/drawing/2014/main" id="{DA623AE1-ED3E-4A1F-943F-17F10AB1A575}"/>
              </a:ext>
              <a:ext uri="{C183D7F6-B498-43B3-948B-1728B52AA6E4}">
                <adec:decorative xmlns:adec="http://schemas.microsoft.com/office/drawing/2017/decorative" val="1"/>
              </a:ext>
            </a:extLst>
          </p:cNvPr>
          <p:cNvSpPr/>
          <p:nvPr/>
        </p:nvSpPr>
        <p:spPr bwMode="auto">
          <a:xfrm>
            <a:off x="5514848" y="1192213"/>
            <a:ext cx="6494591"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3"/>
          <a:stretch>
            <a:fillRect/>
          </a:stretch>
        </p:blipFill>
        <p:spPr>
          <a:xfrm>
            <a:off x="5695702" y="2345626"/>
            <a:ext cx="6132882" cy="2891675"/>
          </a:xfrm>
          <a:prstGeom prst="rect">
            <a:avLst/>
          </a:prstGeom>
        </p:spPr>
      </p:pic>
    </p:spTree>
    <p:extLst>
      <p:ext uri="{BB962C8B-B14F-4D97-AF65-F5344CB8AC3E}">
        <p14:creationId xmlns:p14="http://schemas.microsoft.com/office/powerpoint/2010/main" val="59524878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 Site-to-Site and ExpressRoute</a:t>
            </a:r>
          </a:p>
        </p:txBody>
      </p:sp>
      <p:sp>
        <p:nvSpPr>
          <p:cNvPr id="5" name="Rectangle 4">
            <a:extLst>
              <a:ext uri="{FF2B5EF4-FFF2-40B4-BE49-F238E27FC236}">
                <a16:creationId xmlns:a16="http://schemas.microsoft.com/office/drawing/2014/main" id="{5AA8B58F-184B-4375-84C6-42F7D4AD291E}"/>
              </a:ext>
              <a:ext uri="{C183D7F6-B498-43B3-948B-1728B52AA6E4}">
                <adec:decorative xmlns:adec="http://schemas.microsoft.com/office/drawing/2017/decorative" val="1"/>
              </a:ext>
            </a:extLst>
          </p:cNvPr>
          <p:cNvSpPr/>
          <p:nvPr/>
        </p:nvSpPr>
        <p:spPr bwMode="auto">
          <a:xfrm>
            <a:off x="427038" y="1192212"/>
            <a:ext cx="11582400" cy="365410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rotWithShape="1">
          <a:blip r:embed="rId3"/>
          <a:srcRect l="906" t="2597" r="1202" b="2603"/>
          <a:stretch/>
        </p:blipFill>
        <p:spPr>
          <a:xfrm>
            <a:off x="3145087" y="1360457"/>
            <a:ext cx="6173287" cy="3317617"/>
          </a:xfrm>
          <a:prstGeom prst="rect">
            <a:avLst/>
          </a:prstGeom>
          <a:ln>
            <a:noFill/>
          </a:ln>
        </p:spPr>
      </p:pic>
      <p:sp>
        <p:nvSpPr>
          <p:cNvPr id="7" name="Freeform: Shape 6">
            <a:extLst>
              <a:ext uri="{FF2B5EF4-FFF2-40B4-BE49-F238E27FC236}">
                <a16:creationId xmlns:a16="http://schemas.microsoft.com/office/drawing/2014/main" id="{8A441DD0-F947-4102-B1D8-A8AD5C5A57FB}"/>
              </a:ext>
            </a:extLst>
          </p:cNvPr>
          <p:cNvSpPr/>
          <p:nvPr/>
        </p:nvSpPr>
        <p:spPr>
          <a:xfrm>
            <a:off x="427037"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Use S2S VPN as a</a:t>
            </a:r>
            <a:br>
              <a:rPr lang="en-US" sz="2200" dirty="0">
                <a:solidFill>
                  <a:schemeClr val="tx1"/>
                </a:solidFill>
              </a:rPr>
            </a:br>
            <a:r>
              <a:rPr lang="en-US" sz="2200" dirty="0">
                <a:solidFill>
                  <a:schemeClr val="tx1"/>
                </a:solidFill>
              </a:rPr>
              <a:t>secure failover path</a:t>
            </a:r>
            <a:br>
              <a:rPr lang="en-US" sz="2200" dirty="0">
                <a:solidFill>
                  <a:schemeClr val="tx1"/>
                </a:solidFill>
              </a:rPr>
            </a:br>
            <a:r>
              <a:rPr lang="en-US" sz="2200" dirty="0">
                <a:solidFill>
                  <a:schemeClr val="tx1"/>
                </a:solidFill>
              </a:rPr>
              <a:t>for ExpressRoute</a:t>
            </a:r>
          </a:p>
        </p:txBody>
      </p:sp>
      <p:sp>
        <p:nvSpPr>
          <p:cNvPr id="8" name="Freeform: Shape 7">
            <a:extLst>
              <a:ext uri="{FF2B5EF4-FFF2-40B4-BE49-F238E27FC236}">
                <a16:creationId xmlns:a16="http://schemas.microsoft.com/office/drawing/2014/main" id="{D32C76B3-B91A-48D4-B4A2-D977E1FBD0B1}"/>
              </a:ext>
            </a:extLst>
          </p:cNvPr>
          <p:cNvSpPr/>
          <p:nvPr/>
        </p:nvSpPr>
        <p:spPr>
          <a:xfrm>
            <a:off x="4337538"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Use S2S VPNs to connect to sites that are not connected with ExpressRoute</a:t>
            </a:r>
          </a:p>
        </p:txBody>
      </p:sp>
      <p:sp>
        <p:nvSpPr>
          <p:cNvPr id="9" name="Freeform: Shape 8">
            <a:extLst>
              <a:ext uri="{FF2B5EF4-FFF2-40B4-BE49-F238E27FC236}">
                <a16:creationId xmlns:a16="http://schemas.microsoft.com/office/drawing/2014/main" id="{2D9945BC-9639-44DB-8202-C42B479941BF}"/>
              </a:ext>
            </a:extLst>
          </p:cNvPr>
          <p:cNvSpPr/>
          <p:nvPr/>
        </p:nvSpPr>
        <p:spPr>
          <a:xfrm>
            <a:off x="8248039"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Notice two VNet</a:t>
            </a:r>
            <a:br>
              <a:rPr lang="en-US" sz="2200" dirty="0">
                <a:solidFill>
                  <a:schemeClr val="tx1"/>
                </a:solidFill>
              </a:rPr>
            </a:br>
            <a:r>
              <a:rPr lang="en-US" sz="2200" dirty="0">
                <a:solidFill>
                  <a:schemeClr val="tx1"/>
                </a:solidFill>
              </a:rPr>
              <a:t>gateways for the</a:t>
            </a:r>
            <a:br>
              <a:rPr lang="en-US" sz="2200" dirty="0">
                <a:solidFill>
                  <a:schemeClr val="tx1"/>
                </a:solidFill>
              </a:rPr>
            </a:br>
            <a:r>
              <a:rPr lang="en-US" sz="2200" dirty="0">
                <a:solidFill>
                  <a:schemeClr val="tx1"/>
                </a:solidFill>
              </a:rPr>
              <a:t>same virtual network</a:t>
            </a:r>
          </a:p>
        </p:txBody>
      </p:sp>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A7B6-2527-4656-9899-BF6849EC1F9D}"/>
              </a:ext>
            </a:extLst>
          </p:cNvPr>
          <p:cNvSpPr>
            <a:spLocks noGrp="1"/>
          </p:cNvSpPr>
          <p:nvPr>
            <p:ph type="title"/>
          </p:nvPr>
        </p:nvSpPr>
        <p:spPr/>
        <p:txBody>
          <a:bodyPr/>
          <a:lstStyle/>
          <a:p>
            <a:r>
              <a:rPr lang="en-US" dirty="0"/>
              <a:t>Compare Intersite Connection Options</a:t>
            </a:r>
          </a:p>
        </p:txBody>
      </p:sp>
      <p:graphicFrame>
        <p:nvGraphicFramePr>
          <p:cNvPr id="4" name="Table 3">
            <a:extLst>
              <a:ext uri="{FF2B5EF4-FFF2-40B4-BE49-F238E27FC236}">
                <a16:creationId xmlns:a16="http://schemas.microsoft.com/office/drawing/2014/main" id="{702867A2-F6F2-4ED4-A4A1-71D2216FC1F7}"/>
              </a:ext>
            </a:extLst>
          </p:cNvPr>
          <p:cNvGraphicFramePr>
            <a:graphicFrameLocks noGrp="1"/>
          </p:cNvGraphicFramePr>
          <p:nvPr>
            <p:extLst>
              <p:ext uri="{D42A27DB-BD31-4B8C-83A1-F6EECF244321}">
                <p14:modId xmlns:p14="http://schemas.microsoft.com/office/powerpoint/2010/main" val="2729936099"/>
              </p:ext>
            </p:extLst>
          </p:nvPr>
        </p:nvGraphicFramePr>
        <p:xfrm>
          <a:off x="415927" y="1450248"/>
          <a:ext cx="11582398" cy="4629276"/>
        </p:xfrm>
        <a:graphic>
          <a:graphicData uri="http://schemas.openxmlformats.org/drawingml/2006/table">
            <a:tbl>
              <a:tblPr firstRow="1">
                <a:tableStyleId>{5C22544A-7EE6-4342-B048-85BDC9FD1C3A}</a:tableStyleId>
              </a:tblPr>
              <a:tblGrid>
                <a:gridCol w="1907876">
                  <a:extLst>
                    <a:ext uri="{9D8B030D-6E8A-4147-A177-3AD203B41FA5}">
                      <a16:colId xmlns:a16="http://schemas.microsoft.com/office/drawing/2014/main" val="3464628356"/>
                    </a:ext>
                  </a:extLst>
                </a:gridCol>
                <a:gridCol w="3192513">
                  <a:extLst>
                    <a:ext uri="{9D8B030D-6E8A-4147-A177-3AD203B41FA5}">
                      <a16:colId xmlns:a16="http://schemas.microsoft.com/office/drawing/2014/main" val="3968108436"/>
                    </a:ext>
                  </a:extLst>
                </a:gridCol>
                <a:gridCol w="1883710">
                  <a:extLst>
                    <a:ext uri="{9D8B030D-6E8A-4147-A177-3AD203B41FA5}">
                      <a16:colId xmlns:a16="http://schemas.microsoft.com/office/drawing/2014/main" val="1676527029"/>
                    </a:ext>
                  </a:extLst>
                </a:gridCol>
                <a:gridCol w="1664940">
                  <a:extLst>
                    <a:ext uri="{9D8B030D-6E8A-4147-A177-3AD203B41FA5}">
                      <a16:colId xmlns:a16="http://schemas.microsoft.com/office/drawing/2014/main" val="3520970269"/>
                    </a:ext>
                  </a:extLst>
                </a:gridCol>
                <a:gridCol w="2933359">
                  <a:extLst>
                    <a:ext uri="{9D8B030D-6E8A-4147-A177-3AD203B41FA5}">
                      <a16:colId xmlns:a16="http://schemas.microsoft.com/office/drawing/2014/main" val="2057607316"/>
                    </a:ext>
                  </a:extLst>
                </a:gridCol>
              </a:tblGrid>
              <a:tr h="489834">
                <a:tc>
                  <a:txBody>
                    <a:bodyPr/>
                    <a:lstStyle/>
                    <a:p>
                      <a:pPr algn="ctr" fontAlgn="b"/>
                      <a:r>
                        <a:rPr lang="en-US" sz="2000" b="0" dirty="0">
                          <a:solidFill>
                            <a:schemeClr val="bg1"/>
                          </a:solidFill>
                          <a:effectLst/>
                          <a:latin typeface="+mj-lt"/>
                        </a:rPr>
                        <a:t>Connection</a:t>
                      </a:r>
                    </a:p>
                  </a:txBody>
                  <a:tcPr marT="64008" marB="64008"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Azure services supported</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Bandwidth</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Protocols</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Typical use case</a:t>
                      </a:r>
                    </a:p>
                  </a:txBody>
                  <a:tcPr marT="64008" marB="64008"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144724946"/>
                  </a:ext>
                </a:extLst>
              </a:tr>
              <a:tr h="1500548">
                <a:tc>
                  <a:txBody>
                    <a:bodyPr/>
                    <a:lstStyle/>
                    <a:p>
                      <a:pPr algn="l" fontAlgn="t"/>
                      <a:r>
                        <a:rPr lang="en-US" sz="1800" dirty="0">
                          <a:solidFill>
                            <a:schemeClr val="tx1"/>
                          </a:solidFill>
                          <a:effectLst/>
                          <a:latin typeface="+mn-lt"/>
                        </a:rPr>
                        <a:t>Virtual network, point-to-site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services, Azure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Based on the gateway SKU</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Active/passive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Dev, test, and lab environments for cloud services and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8190405"/>
                  </a:ext>
                </a:extLst>
              </a:tr>
              <a:tr h="1500548">
                <a:tc>
                  <a:txBody>
                    <a:bodyPr/>
                    <a:lstStyle/>
                    <a:p>
                      <a:pPr algn="l" fontAlgn="t"/>
                      <a:r>
                        <a:rPr lang="en-US" sz="1800" dirty="0">
                          <a:solidFill>
                            <a:schemeClr val="tx1"/>
                          </a:solidFill>
                          <a:effectLst/>
                          <a:latin typeface="+mn-lt"/>
                        </a:rPr>
                        <a:t>Virtual network, site-to-site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services, Azure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Typically, &lt;1 Gbps aggregate</a:t>
                      </a:r>
                    </a:p>
                  </a:txBody>
                  <a:tcPr marL="45720" marR="45720"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Active/passive</a:t>
                      </a:r>
                    </a:p>
                    <a:p>
                      <a:pPr algn="l" fontAlgn="t"/>
                      <a:r>
                        <a:rPr lang="en-US" sz="1800" dirty="0">
                          <a:solidFill>
                            <a:schemeClr val="tx1"/>
                          </a:solidFill>
                          <a:effectLst/>
                          <a:latin typeface="+mn-lt"/>
                        </a:rPr>
                        <a:t>Active/active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Dev, test, and lab environments. Small-scale production workloads and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5317446"/>
                  </a:ext>
                </a:extLst>
              </a:tr>
              <a:tr h="1138346">
                <a:tc>
                  <a:txBody>
                    <a:bodyPr/>
                    <a:lstStyle/>
                    <a:p>
                      <a:pPr algn="l" fontAlgn="t"/>
                      <a:r>
                        <a:rPr lang="en-US" sz="1800" dirty="0">
                          <a:solidFill>
                            <a:schemeClr val="tx1"/>
                          </a:solidFill>
                          <a:effectLst/>
                          <a:latin typeface="+mn-lt"/>
                        </a:rPr>
                        <a:t>ExpressRoute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and PaaS services, Microsoft 365 services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50 Mbps up to 100 Gbps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Active/active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Enterprise-class and mission-critical workloads. Big data solutions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051727"/>
                  </a:ext>
                </a:extLst>
              </a:tr>
            </a:tbl>
          </a:graphicData>
        </a:graphic>
      </p:graphicFrame>
    </p:spTree>
    <p:extLst>
      <p:ext uri="{BB962C8B-B14F-4D97-AF65-F5344CB8AC3E}">
        <p14:creationId xmlns:p14="http://schemas.microsoft.com/office/powerpoint/2010/main" val="225369768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7814-42E4-4CF8-AFEE-9DDE54BE572B}"/>
              </a:ext>
            </a:extLst>
          </p:cNvPr>
          <p:cNvSpPr>
            <a:spLocks noGrp="1"/>
          </p:cNvSpPr>
          <p:nvPr>
            <p:ph type="title"/>
          </p:nvPr>
        </p:nvSpPr>
        <p:spPr/>
        <p:txBody>
          <a:bodyPr/>
          <a:lstStyle/>
          <a:p>
            <a:r>
              <a:rPr lang="en-US" dirty="0"/>
              <a:t>Determine Virtual WAN Uses</a:t>
            </a:r>
          </a:p>
        </p:txBody>
      </p:sp>
      <p:sp>
        <p:nvSpPr>
          <p:cNvPr id="7" name="Rectangle 6">
            <a:extLst>
              <a:ext uri="{FF2B5EF4-FFF2-40B4-BE49-F238E27FC236}">
                <a16:creationId xmlns:a16="http://schemas.microsoft.com/office/drawing/2014/main" id="{C74617C4-A1E9-4D26-9756-9130D2B3381A}"/>
              </a:ext>
              <a:ext uri="{C183D7F6-B498-43B3-948B-1728B52AA6E4}">
                <adec:decorative xmlns:adec="http://schemas.microsoft.com/office/drawing/2017/decorative" val="0"/>
              </a:ext>
            </a:extLst>
          </p:cNvPr>
          <p:cNvSpPr/>
          <p:nvPr/>
        </p:nvSpPr>
        <p:spPr bwMode="auto">
          <a:xfrm>
            <a:off x="433386" y="1192212"/>
            <a:ext cx="5002214" cy="8287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Brings together S2S, P2S, and ExpressRoute</a:t>
            </a:r>
          </a:p>
        </p:txBody>
      </p:sp>
      <p:sp>
        <p:nvSpPr>
          <p:cNvPr id="8" name="Rectangle 7">
            <a:extLst>
              <a:ext uri="{FF2B5EF4-FFF2-40B4-BE49-F238E27FC236}">
                <a16:creationId xmlns:a16="http://schemas.microsoft.com/office/drawing/2014/main" id="{F0803D96-D8F1-4A9E-B1A9-832FC0192406}"/>
              </a:ext>
              <a:ext uri="{C183D7F6-B498-43B3-948B-1728B52AA6E4}">
                <adec:decorative xmlns:adec="http://schemas.microsoft.com/office/drawing/2017/decorative" val="0"/>
              </a:ext>
            </a:extLst>
          </p:cNvPr>
          <p:cNvSpPr/>
          <p:nvPr/>
        </p:nvSpPr>
        <p:spPr bwMode="auto">
          <a:xfrm>
            <a:off x="433386" y="2166600"/>
            <a:ext cx="5002214" cy="105989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Integrated connectivity using a hub-and-spoke connectivity model</a:t>
            </a:r>
          </a:p>
        </p:txBody>
      </p:sp>
      <p:sp>
        <p:nvSpPr>
          <p:cNvPr id="9" name="Rectangle 8">
            <a:extLst>
              <a:ext uri="{FF2B5EF4-FFF2-40B4-BE49-F238E27FC236}">
                <a16:creationId xmlns:a16="http://schemas.microsoft.com/office/drawing/2014/main" id="{06EB6E4A-82BB-45C8-8367-3AA4E24F25FF}"/>
              </a:ext>
              <a:ext uri="{C183D7F6-B498-43B3-948B-1728B52AA6E4}">
                <adec:decorative xmlns:adec="http://schemas.microsoft.com/office/drawing/2017/decorative" val="0"/>
              </a:ext>
            </a:extLst>
          </p:cNvPr>
          <p:cNvSpPr/>
          <p:nvPr/>
        </p:nvSpPr>
        <p:spPr bwMode="auto">
          <a:xfrm>
            <a:off x="433386" y="3417519"/>
            <a:ext cx="5002214" cy="105990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Connect virtual networks and workloads to the Azure hub automatically</a:t>
            </a:r>
          </a:p>
        </p:txBody>
      </p:sp>
      <p:sp>
        <p:nvSpPr>
          <p:cNvPr id="10" name="Rectangle 9">
            <a:extLst>
              <a:ext uri="{FF2B5EF4-FFF2-40B4-BE49-F238E27FC236}">
                <a16:creationId xmlns:a16="http://schemas.microsoft.com/office/drawing/2014/main" id="{08FFF58F-3575-4A4F-8856-66998DF3B695}"/>
              </a:ext>
              <a:ext uri="{C183D7F6-B498-43B3-948B-1728B52AA6E4}">
                <adec:decorative xmlns:adec="http://schemas.microsoft.com/office/drawing/2017/decorative" val="0"/>
              </a:ext>
            </a:extLst>
          </p:cNvPr>
          <p:cNvSpPr/>
          <p:nvPr/>
        </p:nvSpPr>
        <p:spPr bwMode="auto">
          <a:xfrm>
            <a:off x="433386" y="4665177"/>
            <a:ext cx="5002214" cy="8287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Visualize the end-to-end flow within Azure</a:t>
            </a:r>
          </a:p>
        </p:txBody>
      </p:sp>
      <p:sp>
        <p:nvSpPr>
          <p:cNvPr id="6" name="Rectangle 5">
            <a:extLst>
              <a:ext uri="{FF2B5EF4-FFF2-40B4-BE49-F238E27FC236}">
                <a16:creationId xmlns:a16="http://schemas.microsoft.com/office/drawing/2014/main" id="{D6D3DC25-2E75-4E74-909F-DBA04DE27933}"/>
              </a:ext>
              <a:ext uri="{C183D7F6-B498-43B3-948B-1728B52AA6E4}">
                <adec:decorative xmlns:adec="http://schemas.microsoft.com/office/drawing/2017/decorative" val="0"/>
              </a:ext>
            </a:extLst>
          </p:cNvPr>
          <p:cNvSpPr/>
          <p:nvPr/>
        </p:nvSpPr>
        <p:spPr bwMode="auto">
          <a:xfrm>
            <a:off x="433386" y="5681726"/>
            <a:ext cx="5002214" cy="68002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Two types: Basic and Standard</a:t>
            </a:r>
          </a:p>
        </p:txBody>
      </p:sp>
      <p:sp>
        <p:nvSpPr>
          <p:cNvPr id="11" name="Rectangle 10">
            <a:extLst>
              <a:ext uri="{FF2B5EF4-FFF2-40B4-BE49-F238E27FC236}">
                <a16:creationId xmlns:a16="http://schemas.microsoft.com/office/drawing/2014/main" id="{7D95E6E9-0F97-437D-9C0B-77FA29228CF1}"/>
              </a:ext>
              <a:ext uri="{C183D7F6-B498-43B3-948B-1728B52AA6E4}">
                <adec:decorative xmlns:adec="http://schemas.microsoft.com/office/drawing/2017/decorative" val="1"/>
              </a:ext>
            </a:extLst>
          </p:cNvPr>
          <p:cNvSpPr/>
          <p:nvPr/>
        </p:nvSpPr>
        <p:spPr bwMode="auto">
          <a:xfrm>
            <a:off x="5591048" y="1192213"/>
            <a:ext cx="6418391" cy="5169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ExpressRoute, S2S, and P2S connections are using a Virtual WAN to access Azure virtual networks">
            <a:extLst>
              <a:ext uri="{FF2B5EF4-FFF2-40B4-BE49-F238E27FC236}">
                <a16:creationId xmlns:a16="http://schemas.microsoft.com/office/drawing/2014/main" id="{18AAA36B-C4EC-4FA3-9983-6DAD1E83C53D}"/>
              </a:ext>
            </a:extLst>
          </p:cNvPr>
          <p:cNvPicPr>
            <a:picLocks noChangeAspect="1"/>
          </p:cNvPicPr>
          <p:nvPr/>
        </p:nvPicPr>
        <p:blipFill>
          <a:blip r:embed="rId3"/>
          <a:stretch>
            <a:fillRect/>
          </a:stretch>
        </p:blipFill>
        <p:spPr>
          <a:xfrm>
            <a:off x="5765800" y="1935423"/>
            <a:ext cx="6040438" cy="3866890"/>
          </a:xfrm>
          <a:prstGeom prst="rect">
            <a:avLst/>
          </a:prstGeom>
        </p:spPr>
      </p:pic>
    </p:spTree>
    <p:extLst>
      <p:ext uri="{BB962C8B-B14F-4D97-AF65-F5344CB8AC3E}">
        <p14:creationId xmlns:p14="http://schemas.microsoft.com/office/powerpoint/2010/main" val="36165260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ExpressRoute and Virtual WANs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13" name="TextBox 12">
            <a:extLst>
              <a:ext uri="{FF2B5EF4-FFF2-40B4-BE49-F238E27FC236}">
                <a16:creationId xmlns:a16="http://schemas.microsoft.com/office/drawing/2014/main" id="{123CC305-E433-4F08-B7FB-48213BB985E5}"/>
              </a:ext>
            </a:extLst>
          </p:cNvPr>
          <p:cNvSpPr txBox="1"/>
          <p:nvPr/>
        </p:nvSpPr>
        <p:spPr>
          <a:xfrm>
            <a:off x="4256087" y="2484450"/>
            <a:ext cx="6216976" cy="400110"/>
          </a:xfrm>
          <a:prstGeom prst="rect">
            <a:avLst/>
          </a:prstGeom>
          <a:noFill/>
        </p:spPr>
        <p:txBody>
          <a:bodyPr wrap="square">
            <a:spAutoFit/>
          </a:bodyPr>
          <a:lstStyle/>
          <a:p>
            <a:r>
              <a:rPr lang="en-US" sz="2000" dirty="0">
                <a:hlinkClick r:id="rId3"/>
              </a:rPr>
              <a:t>Introduction to Azure ExpressRoute </a:t>
            </a:r>
            <a:endParaRPr lang="en-US" sz="2000" dirty="0"/>
          </a:p>
        </p:txBody>
      </p:sp>
      <p:sp>
        <p:nvSpPr>
          <p:cNvPr id="12" name="Rectangle 11">
            <a:extLst>
              <a:ext uri="{FF2B5EF4-FFF2-40B4-BE49-F238E27FC236}">
                <a16:creationId xmlns:a16="http://schemas.microsoft.com/office/drawing/2014/main" id="{ACF8A76B-7FBD-4048-9860-A742DD5D6DB3}"/>
              </a:ext>
            </a:extLst>
          </p:cNvPr>
          <p:cNvSpPr/>
          <p:nvPr/>
        </p:nvSpPr>
        <p:spPr>
          <a:xfrm>
            <a:off x="4313996" y="3128359"/>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sz="2000" dirty="0">
                <a:hlinkClick r:id="rId4"/>
              </a:rPr>
              <a:t>Design and implement Azure ExpressRoute </a:t>
            </a:r>
            <a:endParaRPr lang="en-US" sz="2000" dirty="0">
              <a:solidFill>
                <a:schemeClr val="tx1"/>
              </a:solidFill>
            </a:endParaRPr>
          </a:p>
        </p:txBody>
      </p:sp>
      <p:sp>
        <p:nvSpPr>
          <p:cNvPr id="16" name="TextBox 15">
            <a:extLst>
              <a:ext uri="{FF2B5EF4-FFF2-40B4-BE49-F238E27FC236}">
                <a16:creationId xmlns:a16="http://schemas.microsoft.com/office/drawing/2014/main" id="{CD5155F8-85A2-4D87-A248-11C965EF072A}"/>
              </a:ext>
            </a:extLst>
          </p:cNvPr>
          <p:cNvSpPr txBox="1"/>
          <p:nvPr/>
        </p:nvSpPr>
        <p:spPr>
          <a:xfrm>
            <a:off x="4256087" y="4100840"/>
            <a:ext cx="6216976" cy="400110"/>
          </a:xfrm>
          <a:prstGeom prst="rect">
            <a:avLst/>
          </a:prstGeom>
          <a:noFill/>
        </p:spPr>
        <p:txBody>
          <a:bodyPr wrap="square">
            <a:spAutoFit/>
          </a:bodyPr>
          <a:lstStyle/>
          <a:p>
            <a:r>
              <a:rPr lang="en-US" sz="2000" dirty="0">
                <a:hlinkClick r:id="rId5"/>
              </a:rPr>
              <a:t>Introduction to Azure Virtual WAN</a:t>
            </a:r>
            <a:endParaRPr lang="en-US" sz="2000" dirty="0"/>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91685" y="3150040"/>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523596" y="2705008"/>
            <a:ext cx="1494645" cy="2173707"/>
          </a:xfrm>
          <a:prstGeom prst="rect">
            <a:avLst/>
          </a:prstGeom>
        </p:spPr>
      </p:pic>
      <p:cxnSp>
        <p:nvCxnSpPr>
          <p:cNvPr id="5" name="Straight Connector 4">
            <a:extLst>
              <a:ext uri="{FF2B5EF4-FFF2-40B4-BE49-F238E27FC236}">
                <a16:creationId xmlns:a16="http://schemas.microsoft.com/office/drawing/2014/main" id="{454DC8C7-C45F-482D-868A-EA213B189908}"/>
              </a:ext>
              <a:ext uri="{C183D7F6-B498-43B3-948B-1728B52AA6E4}">
                <adec:decorative xmlns:adec="http://schemas.microsoft.com/office/drawing/2017/decorative" val="1"/>
              </a:ext>
            </a:extLst>
          </p:cNvPr>
          <p:cNvCxnSpPr>
            <a:cxnSpLocks/>
          </p:cNvCxnSpPr>
          <p:nvPr/>
        </p:nvCxnSpPr>
        <p:spPr>
          <a:xfrm>
            <a:off x="4291685" y="3940634"/>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F6EDBEF-90EA-493F-97A7-8898C5916521}"/>
              </a:ext>
              <a:ext uri="{C183D7F6-B498-43B3-948B-1728B52AA6E4}">
                <adec:decorative xmlns:adec="http://schemas.microsoft.com/office/drawing/2017/decorative" val="1"/>
              </a:ext>
            </a:extLst>
          </p:cNvPr>
          <p:cNvCxnSpPr>
            <a:cxnSpLocks/>
          </p:cNvCxnSpPr>
          <p:nvPr/>
        </p:nvCxnSpPr>
        <p:spPr>
          <a:xfrm>
            <a:off x="4302566" y="4752910"/>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Tree>
    <p:extLst>
      <p:ext uri="{BB962C8B-B14F-4D97-AF65-F5344CB8AC3E}">
        <p14:creationId xmlns:p14="http://schemas.microsoft.com/office/powerpoint/2010/main" val="30992395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64664EF-68A4-4677-A23E-C52F0100669A}"/>
              </a:ext>
            </a:extLst>
          </p:cNvPr>
          <p:cNvSpPr>
            <a:spLocks noGrp="1"/>
          </p:cNvSpPr>
          <p:nvPr>
            <p:ph type="title"/>
          </p:nvPr>
        </p:nvSpPr>
        <p:spPr>
          <a:xfrm>
            <a:off x="465139" y="2881710"/>
            <a:ext cx="2232905" cy="1231106"/>
          </a:xfrm>
        </p:spPr>
        <p:txBody>
          <a:bodyPr/>
          <a:lstStyle/>
          <a:p>
            <a:r>
              <a:rPr lang="en-US" dirty="0"/>
              <a:t>Configure VNet Peering Introduction</a:t>
            </a:r>
          </a:p>
        </p:txBody>
      </p:sp>
      <p:sp>
        <p:nvSpPr>
          <p:cNvPr id="70" name="Rectangle 69">
            <a:extLst>
              <a:ext uri="{FF2B5EF4-FFF2-40B4-BE49-F238E27FC236}">
                <a16:creationId xmlns:a16="http://schemas.microsoft.com/office/drawing/2014/main" id="{35ED181A-0DFF-44A9-AD06-E08FA76E7CFE}"/>
              </a:ext>
            </a:extLst>
          </p:cNvPr>
          <p:cNvSpPr/>
          <p:nvPr/>
        </p:nvSpPr>
        <p:spPr>
          <a:xfrm>
            <a:off x="4480730" y="529858"/>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VNet Peering Uses</a:t>
            </a:r>
          </a:p>
        </p:txBody>
      </p:sp>
      <p:sp>
        <p:nvSpPr>
          <p:cNvPr id="87" name="Rectangle 86">
            <a:extLst>
              <a:ext uri="{FF2B5EF4-FFF2-40B4-BE49-F238E27FC236}">
                <a16:creationId xmlns:a16="http://schemas.microsoft.com/office/drawing/2014/main" id="{4BF05C7A-A74A-4841-BD90-103FAEAC4BE4}"/>
              </a:ext>
            </a:extLst>
          </p:cNvPr>
          <p:cNvSpPr/>
          <p:nvPr/>
        </p:nvSpPr>
        <p:spPr>
          <a:xfrm>
            <a:off x="4480729" y="132797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Gateway Transit and Connectivity Needs</a:t>
            </a:r>
          </a:p>
        </p:txBody>
      </p:sp>
      <p:sp>
        <p:nvSpPr>
          <p:cNvPr id="106" name="Rectangle 105">
            <a:extLst>
              <a:ext uri="{FF2B5EF4-FFF2-40B4-BE49-F238E27FC236}">
                <a16:creationId xmlns:a16="http://schemas.microsoft.com/office/drawing/2014/main" id="{EDF862AF-FADE-4EBF-B25C-EBBE3CCBCBA8}"/>
              </a:ext>
            </a:extLst>
          </p:cNvPr>
          <p:cNvSpPr/>
          <p:nvPr/>
        </p:nvSpPr>
        <p:spPr>
          <a:xfrm>
            <a:off x="4480728" y="2076379"/>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Create VNet Peering</a:t>
            </a:r>
          </a:p>
        </p:txBody>
      </p:sp>
      <p:sp>
        <p:nvSpPr>
          <p:cNvPr id="115" name="Rectangle 114">
            <a:extLst>
              <a:ext uri="{FF2B5EF4-FFF2-40B4-BE49-F238E27FC236}">
                <a16:creationId xmlns:a16="http://schemas.microsoft.com/office/drawing/2014/main" id="{96357B37-CA64-4CCE-AB46-77BC4257EF51}"/>
              </a:ext>
            </a:extLst>
          </p:cNvPr>
          <p:cNvSpPr/>
          <p:nvPr/>
        </p:nvSpPr>
        <p:spPr>
          <a:xfrm>
            <a:off x="4480726" y="282389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Service Chaining Uses</a:t>
            </a:r>
          </a:p>
        </p:txBody>
      </p:sp>
      <p:sp>
        <p:nvSpPr>
          <p:cNvPr id="120" name="Rectangle 119">
            <a:extLst>
              <a:ext uri="{FF2B5EF4-FFF2-40B4-BE49-F238E27FC236}">
                <a16:creationId xmlns:a16="http://schemas.microsoft.com/office/drawing/2014/main" id="{076AF56B-839A-410C-A20C-6574790AC39B}"/>
              </a:ext>
            </a:extLst>
          </p:cNvPr>
          <p:cNvSpPr/>
          <p:nvPr/>
        </p:nvSpPr>
        <p:spPr>
          <a:xfrm>
            <a:off x="4480725" y="3562513"/>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600"/>
              </a:spcBef>
              <a:spcAft>
                <a:spcPts val="600"/>
              </a:spcAft>
            </a:pPr>
            <a:r>
              <a:rPr lang="en-US" sz="2000" dirty="0">
                <a:solidFill>
                  <a:schemeClr val="tx1"/>
                </a:solidFill>
              </a:rPr>
              <a:t>Demonstration – VNet Peering</a:t>
            </a:r>
          </a:p>
        </p:txBody>
      </p:sp>
      <p:grpSp>
        <p:nvGrpSpPr>
          <p:cNvPr id="3" name="Group 2">
            <a:extLst>
              <a:ext uri="{FF2B5EF4-FFF2-40B4-BE49-F238E27FC236}">
                <a16:creationId xmlns:a16="http://schemas.microsoft.com/office/drawing/2014/main" id="{4D913AFD-B81C-439E-AC4C-852C191C7BBB}"/>
              </a:ext>
              <a:ext uri="{C183D7F6-B498-43B3-948B-1728B52AA6E4}">
                <adec:decorative xmlns:adec="http://schemas.microsoft.com/office/drawing/2017/decorative" val="1"/>
              </a:ext>
            </a:extLst>
          </p:cNvPr>
          <p:cNvGrpSpPr/>
          <p:nvPr/>
        </p:nvGrpSpPr>
        <p:grpSpPr>
          <a:xfrm>
            <a:off x="3654336" y="424965"/>
            <a:ext cx="690415" cy="4351631"/>
            <a:chOff x="3825024" y="424965"/>
            <a:chExt cx="690415" cy="4351631"/>
          </a:xfrm>
        </p:grpSpPr>
        <p:grpSp>
          <p:nvGrpSpPr>
            <p:cNvPr id="2" name="Group 1">
              <a:extLst>
                <a:ext uri="{FF2B5EF4-FFF2-40B4-BE49-F238E27FC236}">
                  <a16:creationId xmlns:a16="http://schemas.microsoft.com/office/drawing/2014/main" id="{6391ED32-B821-49DF-A68E-6EFAEDC925F0}"/>
                </a:ext>
              </a:extLst>
            </p:cNvPr>
            <p:cNvGrpSpPr/>
            <p:nvPr/>
          </p:nvGrpSpPr>
          <p:grpSpPr>
            <a:xfrm>
              <a:off x="3825024" y="424965"/>
              <a:ext cx="690415" cy="3609707"/>
              <a:chOff x="3825024" y="424965"/>
              <a:chExt cx="1046988" cy="6125631"/>
            </a:xfrm>
          </p:grpSpPr>
          <p:pic>
            <p:nvPicPr>
              <p:cNvPr id="38" name="Picture 37" descr="Icon of two people">
                <a:extLst>
                  <a:ext uri="{FF2B5EF4-FFF2-40B4-BE49-F238E27FC236}">
                    <a16:creationId xmlns:a16="http://schemas.microsoft.com/office/drawing/2014/main" id="{B7B11A35-01EE-4C26-BBF3-43ABC328D09D}"/>
                  </a:ext>
                </a:extLst>
              </p:cNvPr>
              <p:cNvPicPr>
                <a:picLocks noChangeAspect="1"/>
              </p:cNvPicPr>
              <p:nvPr/>
            </p:nvPicPr>
            <p:blipFill>
              <a:blip r:embed="rId3"/>
              <a:stretch>
                <a:fillRect/>
              </a:stretch>
            </p:blipFill>
            <p:spPr>
              <a:xfrm>
                <a:off x="3825024" y="424965"/>
                <a:ext cx="1046988" cy="1046988"/>
              </a:xfrm>
              <a:prstGeom prst="rect">
                <a:avLst/>
              </a:prstGeom>
            </p:spPr>
          </p:pic>
          <p:pic>
            <p:nvPicPr>
              <p:cNvPr id="83" name="Picture 82" descr="Icon of small circles connected by lines forming a big circle">
                <a:extLst>
                  <a:ext uri="{FF2B5EF4-FFF2-40B4-BE49-F238E27FC236}">
                    <a16:creationId xmlns:a16="http://schemas.microsoft.com/office/drawing/2014/main" id="{F1A36177-57F3-4427-BC40-8167A7AC5CB3}"/>
                  </a:ext>
                </a:extLst>
              </p:cNvPr>
              <p:cNvPicPr>
                <a:picLocks noChangeAspect="1"/>
              </p:cNvPicPr>
              <p:nvPr/>
            </p:nvPicPr>
            <p:blipFill rotWithShape="1">
              <a:blip r:embed="rId4"/>
              <a:srcRect l="1135" t="1135" r="1135" b="1135"/>
              <a:stretch/>
            </p:blipFill>
            <p:spPr>
              <a:xfrm>
                <a:off x="3836905" y="1706888"/>
                <a:ext cx="1023226" cy="1023226"/>
              </a:xfrm>
              <a:prstGeom prst="ellipse">
                <a:avLst/>
              </a:prstGeom>
            </p:spPr>
          </p:pic>
          <p:pic>
            <p:nvPicPr>
              <p:cNvPr id="97" name="Picture 96" descr="Icon of a rectangle">
                <a:extLst>
                  <a:ext uri="{FF2B5EF4-FFF2-40B4-BE49-F238E27FC236}">
                    <a16:creationId xmlns:a16="http://schemas.microsoft.com/office/drawing/2014/main" id="{BBB0E983-5A15-4E9A-81AA-C249051AB3DD}"/>
                  </a:ext>
                </a:extLst>
              </p:cNvPr>
              <p:cNvPicPr>
                <a:picLocks noChangeAspect="1"/>
              </p:cNvPicPr>
              <p:nvPr/>
            </p:nvPicPr>
            <p:blipFill>
              <a:blip r:embed="rId5"/>
              <a:stretch>
                <a:fillRect/>
              </a:stretch>
            </p:blipFill>
            <p:spPr>
              <a:xfrm>
                <a:off x="3825024" y="2965049"/>
                <a:ext cx="1046988" cy="1046988"/>
              </a:xfrm>
              <a:prstGeom prst="rect">
                <a:avLst/>
              </a:prstGeom>
            </p:spPr>
          </p:pic>
          <p:pic>
            <p:nvPicPr>
              <p:cNvPr id="113" name="Picture 112" descr="Icon of three gears with varying sizes">
                <a:extLst>
                  <a:ext uri="{FF2B5EF4-FFF2-40B4-BE49-F238E27FC236}">
                    <a16:creationId xmlns:a16="http://schemas.microsoft.com/office/drawing/2014/main" id="{59A6F455-4B17-4964-BA39-E1D38C2CEEBE}"/>
                  </a:ext>
                </a:extLst>
              </p:cNvPr>
              <p:cNvPicPr>
                <a:picLocks noChangeAspect="1"/>
              </p:cNvPicPr>
              <p:nvPr/>
            </p:nvPicPr>
            <p:blipFill>
              <a:blip r:embed="rId6"/>
              <a:stretch>
                <a:fillRect/>
              </a:stretch>
            </p:blipFill>
            <p:spPr>
              <a:xfrm>
                <a:off x="3825024" y="4233567"/>
                <a:ext cx="1046988" cy="1046988"/>
              </a:xfrm>
              <a:prstGeom prst="rect">
                <a:avLst/>
              </a:prstGeom>
            </p:spPr>
          </p:pic>
          <p:pic>
            <p:nvPicPr>
              <p:cNvPr id="119" name="Picture 118" descr="Icon of a person and a chat bubble">
                <a:extLst>
                  <a:ext uri="{FF2B5EF4-FFF2-40B4-BE49-F238E27FC236}">
                    <a16:creationId xmlns:a16="http://schemas.microsoft.com/office/drawing/2014/main" id="{F608EC26-82F8-43A6-8DC1-EC5B7DA587EC}"/>
                  </a:ext>
                </a:extLst>
              </p:cNvPr>
              <p:cNvPicPr>
                <a:picLocks noChangeAspect="1"/>
              </p:cNvPicPr>
              <p:nvPr/>
            </p:nvPicPr>
            <p:blipFill>
              <a:blip r:embed="rId7"/>
              <a:stretch>
                <a:fillRect/>
              </a:stretch>
            </p:blipFill>
            <p:spPr>
              <a:xfrm>
                <a:off x="3825024" y="5503608"/>
                <a:ext cx="1046988" cy="1046988"/>
              </a:xfrm>
              <a:prstGeom prst="rect">
                <a:avLst/>
              </a:prstGeom>
            </p:spPr>
          </p:pic>
        </p:grpSp>
        <p:grpSp>
          <p:nvGrpSpPr>
            <p:cNvPr id="13" name="Group 12">
              <a:extLst>
                <a:ext uri="{FF2B5EF4-FFF2-40B4-BE49-F238E27FC236}">
                  <a16:creationId xmlns:a16="http://schemas.microsoft.com/office/drawing/2014/main" id="{2A6FCC84-EDC3-4F4D-A666-88F3C8ADF2AB}"/>
                </a:ext>
              </a:extLst>
            </p:cNvPr>
            <p:cNvGrpSpPr/>
            <p:nvPr/>
          </p:nvGrpSpPr>
          <p:grpSpPr>
            <a:xfrm>
              <a:off x="3832860" y="4159628"/>
              <a:ext cx="674746" cy="616968"/>
              <a:chOff x="10493727" y="629664"/>
              <a:chExt cx="519000" cy="503150"/>
            </a:xfrm>
          </p:grpSpPr>
          <p:pic>
            <p:nvPicPr>
              <p:cNvPr id="14" name="Picture 13">
                <a:extLst>
                  <a:ext uri="{FF2B5EF4-FFF2-40B4-BE49-F238E27FC236}">
                    <a16:creationId xmlns:a16="http://schemas.microsoft.com/office/drawing/2014/main" id="{8B8D9E22-0555-4F4E-A3DA-3C52AB0B0E2C}"/>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5" name="Group 14">
                <a:extLst>
                  <a:ext uri="{FF2B5EF4-FFF2-40B4-BE49-F238E27FC236}">
                    <a16:creationId xmlns:a16="http://schemas.microsoft.com/office/drawing/2014/main" id="{794F2A8A-27E6-4AD7-9083-D40D16FA0141}"/>
                  </a:ext>
                </a:extLst>
              </p:cNvPr>
              <p:cNvGrpSpPr/>
              <p:nvPr/>
            </p:nvGrpSpPr>
            <p:grpSpPr>
              <a:xfrm>
                <a:off x="10604345" y="727773"/>
                <a:ext cx="297764" cy="272864"/>
                <a:chOff x="3876178" y="3413953"/>
                <a:chExt cx="297764" cy="255320"/>
              </a:xfrm>
            </p:grpSpPr>
            <p:sp>
              <p:nvSpPr>
                <p:cNvPr id="16" name="Freeform: Shape 15">
                  <a:extLst>
                    <a:ext uri="{FF2B5EF4-FFF2-40B4-BE49-F238E27FC236}">
                      <a16:creationId xmlns:a16="http://schemas.microsoft.com/office/drawing/2014/main" id="{EAF3D963-FBB7-43BE-BE3E-BAD4AA267AA2}"/>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B4474E5A-BDB3-4FB8-97F3-C49D0FAF5D9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FBF963F-B76E-43CB-8C71-5400FC879E20}"/>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8BBFAF1C-DD25-4269-BD6E-E852128EF1B1}"/>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EEDE23A-5166-4C59-A2D6-C815EE7A5BE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F9ED35CF-3A40-477D-AD27-5D6063BEFD40}"/>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8BD8BF07-8B26-41CE-9A7D-E2D1FAB6628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ABB629BE-E541-4585-AFE1-553AB79181B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4" name="Rectangle 3">
            <a:extLst>
              <a:ext uri="{FF2B5EF4-FFF2-40B4-BE49-F238E27FC236}">
                <a16:creationId xmlns:a16="http://schemas.microsoft.com/office/drawing/2014/main" id="{D619CE3A-1F86-4069-BFF7-469D530ACA5B}"/>
              </a:ext>
            </a:extLst>
          </p:cNvPr>
          <p:cNvSpPr/>
          <p:nvPr/>
        </p:nvSpPr>
        <p:spPr>
          <a:xfrm>
            <a:off x="4480725" y="427993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600"/>
              </a:spcBef>
              <a:spcAft>
                <a:spcPts val="600"/>
              </a:spcAft>
            </a:pPr>
            <a:r>
              <a:rPr lang="en-US" sz="2000" dirty="0">
                <a:solidFill>
                  <a:schemeClr val="tx1"/>
                </a:solidFill>
              </a:rPr>
              <a:t>Summary and Resources</a:t>
            </a:r>
          </a:p>
        </p:txBody>
      </p:sp>
    </p:spTree>
    <p:extLst>
      <p:ext uri="{BB962C8B-B14F-4D97-AF65-F5344CB8AC3E}">
        <p14:creationId xmlns:p14="http://schemas.microsoft.com/office/powerpoint/2010/main" val="3973316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VNet Peering Uses</a:t>
            </a:r>
          </a:p>
        </p:txBody>
      </p:sp>
      <p:sp>
        <p:nvSpPr>
          <p:cNvPr id="8" name="Rectangle 7">
            <a:extLst>
              <a:ext uri="{FF2B5EF4-FFF2-40B4-BE49-F238E27FC236}">
                <a16:creationId xmlns:a16="http://schemas.microsoft.com/office/drawing/2014/main" id="{8C36C860-EBA3-4CED-80B5-0E25FCB0C3C0}"/>
              </a:ext>
              <a:ext uri="{C183D7F6-B498-43B3-948B-1728B52AA6E4}">
                <adec:decorative xmlns:adec="http://schemas.microsoft.com/office/drawing/2017/decorative" val="0"/>
              </a:ext>
            </a:extLst>
          </p:cNvPr>
          <p:cNvSpPr/>
          <p:nvPr/>
        </p:nvSpPr>
        <p:spPr bwMode="auto">
          <a:xfrm>
            <a:off x="465017" y="3848120"/>
            <a:ext cx="9271835" cy="18392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285750" indent="-285750">
              <a:spcBef>
                <a:spcPts val="1200"/>
              </a:spcBef>
              <a:buFont typeface="Arial" panose="020B0604020202020204" pitchFamily="34" charset="0"/>
              <a:buChar char="•"/>
            </a:pPr>
            <a:r>
              <a:rPr lang="en-US" dirty="0">
                <a:solidFill>
                  <a:schemeClr val="tx1"/>
                </a:solidFill>
              </a:rPr>
              <a:t>Two types of peering: Global and Regional</a:t>
            </a:r>
          </a:p>
          <a:p>
            <a:pPr marL="285750" indent="-285750">
              <a:spcBef>
                <a:spcPts val="1200"/>
              </a:spcBef>
              <a:buFont typeface="Arial" panose="020B0604020202020204" pitchFamily="34" charset="0"/>
              <a:buChar char="•"/>
            </a:pPr>
            <a:r>
              <a:rPr lang="en-US" dirty="0">
                <a:solidFill>
                  <a:schemeClr val="tx1"/>
                </a:solidFill>
              </a:rPr>
              <a:t>Connects two Azure virtual networks – you can peer across subscriptions and tenants</a:t>
            </a:r>
          </a:p>
          <a:p>
            <a:pPr marL="285750" indent="-285750">
              <a:spcBef>
                <a:spcPts val="1200"/>
              </a:spcBef>
              <a:buFont typeface="Arial" panose="020B0604020202020204" pitchFamily="34" charset="0"/>
              <a:buChar char="•"/>
            </a:pPr>
            <a:r>
              <a:rPr lang="en-US" dirty="0">
                <a:solidFill>
                  <a:schemeClr val="tx1"/>
                </a:solidFill>
              </a:rPr>
              <a:t>Peered networks use the Azure backbone for privacy and isolation</a:t>
            </a:r>
          </a:p>
          <a:p>
            <a:pPr marL="285750" indent="-285750">
              <a:spcBef>
                <a:spcPts val="1200"/>
              </a:spcBef>
              <a:buFont typeface="Arial" panose="020B0604020202020204" pitchFamily="34" charset="0"/>
              <a:buChar char="•"/>
            </a:pPr>
            <a:r>
              <a:rPr lang="en-US" dirty="0">
                <a:solidFill>
                  <a:schemeClr val="tx1"/>
                </a:solidFill>
              </a:rPr>
              <a:t>Easy to setup, seamless data transfer, and great performance</a:t>
            </a:r>
          </a:p>
        </p:txBody>
      </p:sp>
      <p:sp>
        <p:nvSpPr>
          <p:cNvPr id="6" name="Rectangle 5">
            <a:extLst>
              <a:ext uri="{FF2B5EF4-FFF2-40B4-BE49-F238E27FC236}">
                <a16:creationId xmlns:a16="http://schemas.microsoft.com/office/drawing/2014/main" id="{1CD046A1-E0F3-49B4-B76B-F112208A1D78}"/>
              </a:ext>
              <a:ext uri="{C183D7F6-B498-43B3-948B-1728B52AA6E4}">
                <adec:decorative xmlns:adec="http://schemas.microsoft.com/office/drawing/2017/decorative" val="1"/>
              </a:ext>
            </a:extLst>
          </p:cNvPr>
          <p:cNvSpPr/>
          <p:nvPr/>
        </p:nvSpPr>
        <p:spPr bwMode="auto">
          <a:xfrm>
            <a:off x="427039" y="1192213"/>
            <a:ext cx="11582400" cy="22342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descr="Two re">
            <a:extLst>
              <a:ext uri="{FF2B5EF4-FFF2-40B4-BE49-F238E27FC236}">
                <a16:creationId xmlns:a16="http://schemas.microsoft.com/office/drawing/2014/main" id="{1CF85CA1-49F8-4B6C-8B20-27074888E4AC}"/>
              </a:ext>
            </a:extLst>
          </p:cNvPr>
          <p:cNvGrpSpPr/>
          <p:nvPr/>
        </p:nvGrpSpPr>
        <p:grpSpPr>
          <a:xfrm>
            <a:off x="2067485" y="1650576"/>
            <a:ext cx="7404989" cy="1438502"/>
            <a:chOff x="3965172" y="1620582"/>
            <a:chExt cx="7404989" cy="1438502"/>
          </a:xfrm>
        </p:grpSpPr>
        <p:sp>
          <p:nvSpPr>
            <p:cNvPr id="26" name="Rectangle 25">
              <a:extLst>
                <a:ext uri="{FF2B5EF4-FFF2-40B4-BE49-F238E27FC236}">
                  <a16:creationId xmlns:a16="http://schemas.microsoft.com/office/drawing/2014/main" id="{F30E8EDF-945C-418C-BF2B-76DFF196D424}"/>
                </a:ext>
              </a:extLst>
            </p:cNvPr>
            <p:cNvSpPr/>
            <p:nvPr/>
          </p:nvSpPr>
          <p:spPr>
            <a:xfrm>
              <a:off x="7209846" y="1802674"/>
              <a:ext cx="4160315"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5715918-1D7F-4E58-9679-DBA060C2F7E8}"/>
                </a:ext>
              </a:extLst>
            </p:cNvPr>
            <p:cNvSpPr/>
            <p:nvPr/>
          </p:nvSpPr>
          <p:spPr>
            <a:xfrm>
              <a:off x="3965172" y="1816529"/>
              <a:ext cx="1762298"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098CBA-1ED3-46C3-8A02-78DD25047CD3}"/>
                </a:ext>
              </a:extLst>
            </p:cNvPr>
            <p:cNvSpPr/>
            <p:nvPr/>
          </p:nvSpPr>
          <p:spPr>
            <a:xfrm>
              <a:off x="4258270"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1</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Rectangle 28">
              <a:extLst>
                <a:ext uri="{FF2B5EF4-FFF2-40B4-BE49-F238E27FC236}">
                  <a16:creationId xmlns:a16="http://schemas.microsoft.com/office/drawing/2014/main" id="{54AF8826-0031-4882-98DC-DEFA3EE6F3D3}"/>
                </a:ext>
              </a:extLst>
            </p:cNvPr>
            <p:cNvSpPr/>
            <p:nvPr/>
          </p:nvSpPr>
          <p:spPr>
            <a:xfrm>
              <a:off x="8599848"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2</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Rectangle 29">
              <a:extLst>
                <a:ext uri="{FF2B5EF4-FFF2-40B4-BE49-F238E27FC236}">
                  <a16:creationId xmlns:a16="http://schemas.microsoft.com/office/drawing/2014/main" id="{B16D94AD-7A6A-4F32-8769-0C5D192850C0}"/>
                </a:ext>
              </a:extLst>
            </p:cNvPr>
            <p:cNvSpPr/>
            <p:nvPr/>
          </p:nvSpPr>
          <p:spPr>
            <a:xfrm>
              <a:off x="7425307" y="2230639"/>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31" name="Rectangle 30">
              <a:extLst>
                <a:ext uri="{FF2B5EF4-FFF2-40B4-BE49-F238E27FC236}">
                  <a16:creationId xmlns:a16="http://schemas.microsoft.com/office/drawing/2014/main" id="{C34E9560-CDE1-413B-83F3-3D401A994FC6}"/>
                </a:ext>
              </a:extLst>
            </p:cNvPr>
            <p:cNvSpPr/>
            <p:nvPr/>
          </p:nvSpPr>
          <p:spPr>
            <a:xfrm>
              <a:off x="10238008" y="2229395"/>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sp>
          <p:nvSpPr>
            <p:cNvPr id="32" name="Rectangle 31">
              <a:extLst>
                <a:ext uri="{FF2B5EF4-FFF2-40B4-BE49-F238E27FC236}">
                  <a16:creationId xmlns:a16="http://schemas.microsoft.com/office/drawing/2014/main" id="{F14EC9DD-3C07-4A04-A0B0-FC57EEB473CA}"/>
                </a:ext>
              </a:extLst>
            </p:cNvPr>
            <p:cNvSpPr/>
            <p:nvPr/>
          </p:nvSpPr>
          <p:spPr>
            <a:xfrm>
              <a:off x="4328161" y="2229954"/>
              <a:ext cx="956125" cy="578634"/>
            </a:xfrm>
            <a:prstGeom prst="rect">
              <a:avLst/>
            </a:prstGeom>
            <a:solidFill>
              <a:schemeClr val="tx2">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VNet1</a:t>
              </a:r>
            </a:p>
          </p:txBody>
        </p:sp>
        <p:cxnSp>
          <p:nvCxnSpPr>
            <p:cNvPr id="33" name="Connector: Elbow 32">
              <a:extLst>
                <a:ext uri="{FF2B5EF4-FFF2-40B4-BE49-F238E27FC236}">
                  <a16:creationId xmlns:a16="http://schemas.microsoft.com/office/drawing/2014/main" id="{B2FF0E91-9DF9-4AE0-9678-EDE3D5119548}"/>
                </a:ext>
              </a:extLst>
            </p:cNvPr>
            <p:cNvCxnSpPr>
              <a:cxnSpLocks/>
            </p:cNvCxnSpPr>
            <p:nvPr/>
          </p:nvCxnSpPr>
          <p:spPr>
            <a:xfrm>
              <a:off x="5284286" y="2519271"/>
              <a:ext cx="2141021" cy="685"/>
            </a:xfrm>
            <a:prstGeom prst="bentConnector3">
              <a:avLst/>
            </a:prstGeom>
            <a:noFill/>
            <a:ln w="28575" cap="flat" cmpd="sng" algn="ctr">
              <a:solidFill>
                <a:sysClr val="windowText" lastClr="000000"/>
              </a:solidFill>
              <a:prstDash val="solid"/>
              <a:miter lim="800000"/>
              <a:headEnd type="triangle"/>
              <a:tailEnd type="triangle"/>
            </a:ln>
            <a:effectLst/>
          </p:spPr>
        </p:cxnSp>
        <p:cxnSp>
          <p:nvCxnSpPr>
            <p:cNvPr id="34" name="Connector: Elbow 33">
              <a:extLst>
                <a:ext uri="{FF2B5EF4-FFF2-40B4-BE49-F238E27FC236}">
                  <a16:creationId xmlns:a16="http://schemas.microsoft.com/office/drawing/2014/main" id="{5662AA5B-8C93-43CF-AC98-6CC08005BF55}"/>
                </a:ext>
              </a:extLst>
            </p:cNvPr>
            <p:cNvCxnSpPr>
              <a:cxnSpLocks/>
            </p:cNvCxnSpPr>
            <p:nvPr/>
          </p:nvCxnSpPr>
          <p:spPr>
            <a:xfrm flipV="1">
              <a:off x="8381432" y="2518712"/>
              <a:ext cx="1856576" cy="1244"/>
            </a:xfrm>
            <a:prstGeom prst="bentConnector3">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A683D48D-9D0A-4707-89D2-7582F119072B}"/>
                </a:ext>
              </a:extLst>
            </p:cNvPr>
            <p:cNvSpPr/>
            <p:nvPr/>
          </p:nvSpPr>
          <p:spPr>
            <a:xfrm>
              <a:off x="5768466" y="2170249"/>
              <a:ext cx="1460656" cy="6617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Global</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36" name="Rectangle 35">
              <a:extLst>
                <a:ext uri="{FF2B5EF4-FFF2-40B4-BE49-F238E27FC236}">
                  <a16:creationId xmlns:a16="http://schemas.microsoft.com/office/drawing/2014/main" id="{773227E5-1BB1-419D-ADFA-7730D9CDE218}"/>
                </a:ext>
              </a:extLst>
            </p:cNvPr>
            <p:cNvSpPr/>
            <p:nvPr/>
          </p:nvSpPr>
          <p:spPr>
            <a:xfrm>
              <a:off x="8577617" y="2187852"/>
              <a:ext cx="1458289" cy="6617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Regional </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Gateway Transit and Connectivity Needs</a:t>
            </a:r>
          </a:p>
        </p:txBody>
      </p:sp>
      <p:sp>
        <p:nvSpPr>
          <p:cNvPr id="6" name="Rectangle 5">
            <a:extLst>
              <a:ext uri="{FF2B5EF4-FFF2-40B4-BE49-F238E27FC236}">
                <a16:creationId xmlns:a16="http://schemas.microsoft.com/office/drawing/2014/main" id="{F7407FBA-8AEB-45D6-BC1E-4BEC995A69C1}"/>
              </a:ext>
            </a:extLst>
          </p:cNvPr>
          <p:cNvSpPr/>
          <p:nvPr/>
        </p:nvSpPr>
        <p:spPr>
          <a:xfrm>
            <a:off x="427038" y="137821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Gateway transit allows peered virtual networks to share the gateway and get access to resources</a:t>
            </a:r>
          </a:p>
        </p:txBody>
      </p:sp>
      <p:sp>
        <p:nvSpPr>
          <p:cNvPr id="8" name="Rectangle 7">
            <a:extLst>
              <a:ext uri="{FF2B5EF4-FFF2-40B4-BE49-F238E27FC236}">
                <a16:creationId xmlns:a16="http://schemas.microsoft.com/office/drawing/2014/main" id="{3AFC85CE-A9A3-49E5-9E48-E583B7AE6057}"/>
              </a:ext>
            </a:extLst>
          </p:cNvPr>
          <p:cNvSpPr/>
          <p:nvPr/>
        </p:nvSpPr>
        <p:spPr>
          <a:xfrm>
            <a:off x="427038" y="2759326"/>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No VPN gateway is required in</a:t>
            </a:r>
            <a:br>
              <a:rPr lang="en-US" sz="2000" dirty="0">
                <a:solidFill>
                  <a:schemeClr val="tx1"/>
                </a:solidFill>
                <a:cs typeface="Segoe UI Semilight"/>
              </a:rPr>
            </a:br>
            <a:r>
              <a:rPr lang="en-US" sz="2000" dirty="0">
                <a:solidFill>
                  <a:schemeClr val="tx1"/>
                </a:solidFill>
                <a:cs typeface="Segoe UI Semilight"/>
              </a:rPr>
              <a:t>the peered virtual network</a:t>
            </a:r>
          </a:p>
        </p:txBody>
      </p:sp>
      <p:sp>
        <p:nvSpPr>
          <p:cNvPr id="9" name="Rectangle 8">
            <a:extLst>
              <a:ext uri="{FF2B5EF4-FFF2-40B4-BE49-F238E27FC236}">
                <a16:creationId xmlns:a16="http://schemas.microsoft.com/office/drawing/2014/main" id="{2F058A8E-300C-4F83-BBA4-DB16DBB04965}"/>
              </a:ext>
            </a:extLst>
          </p:cNvPr>
          <p:cNvSpPr/>
          <p:nvPr/>
        </p:nvSpPr>
        <p:spPr>
          <a:xfrm>
            <a:off x="427038" y="414044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Default VNet peering provides</a:t>
            </a:r>
            <a:br>
              <a:rPr lang="en-US" sz="2000" dirty="0">
                <a:solidFill>
                  <a:schemeClr val="tx1"/>
                </a:solidFill>
                <a:cs typeface="Segoe UI Semilight"/>
              </a:rPr>
            </a:br>
            <a:r>
              <a:rPr lang="en-US" sz="2000" dirty="0">
                <a:solidFill>
                  <a:schemeClr val="tx1"/>
                </a:solidFill>
                <a:cs typeface="Segoe UI Semilight"/>
              </a:rPr>
              <a:t>full connectivity</a:t>
            </a:r>
          </a:p>
        </p:txBody>
      </p:sp>
      <p:sp>
        <p:nvSpPr>
          <p:cNvPr id="7" name="Rectangle 6">
            <a:extLst>
              <a:ext uri="{FF2B5EF4-FFF2-40B4-BE49-F238E27FC236}">
                <a16:creationId xmlns:a16="http://schemas.microsoft.com/office/drawing/2014/main" id="{2093BF7E-8014-4D27-9F09-331484BD3499}"/>
              </a:ext>
              <a:ext uri="{C183D7F6-B498-43B3-948B-1728B52AA6E4}">
                <adec:decorative xmlns:adec="http://schemas.microsoft.com/office/drawing/2017/decorative" val="1"/>
              </a:ext>
            </a:extLst>
          </p:cNvPr>
          <p:cNvSpPr/>
          <p:nvPr/>
        </p:nvSpPr>
        <p:spPr bwMode="auto">
          <a:xfrm>
            <a:off x="4958942" y="1192213"/>
            <a:ext cx="7050495" cy="44032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Diagram showing three VNets (VNet A, VNet B, and a Hub VNet). VNet A and the Hub VNet are peered. VNet B and the Hub VNet are peered. The Hub VNet has a NVA for VNet A and a VPN Gateway for VNet B">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073014" y="1462691"/>
            <a:ext cx="6822350" cy="3820515"/>
          </a:xfrm>
          <a:prstGeom prst="rect">
            <a:avLst/>
          </a:prstGeom>
        </p:spPr>
      </p:pic>
      <p:pic>
        <p:nvPicPr>
          <p:cNvPr id="10" name="Picture 9" descr="Tick mark">
            <a:extLst>
              <a:ext uri="{FF2B5EF4-FFF2-40B4-BE49-F238E27FC236}">
                <a16:creationId xmlns:a16="http://schemas.microsoft.com/office/drawing/2014/main" id="{ED815E37-5BD4-41C3-B3D0-DA2514AA1390}"/>
              </a:ext>
            </a:extLst>
          </p:cNvPr>
          <p:cNvPicPr>
            <a:picLocks noChangeAspect="1"/>
          </p:cNvPicPr>
          <p:nvPr/>
        </p:nvPicPr>
        <p:blipFill>
          <a:blip r:embed="rId4"/>
          <a:stretch>
            <a:fillRect/>
          </a:stretch>
        </p:blipFill>
        <p:spPr>
          <a:xfrm>
            <a:off x="427038" y="5521556"/>
            <a:ext cx="786452" cy="780356"/>
          </a:xfrm>
          <a:prstGeom prst="rect">
            <a:avLst/>
          </a:prstGeom>
        </p:spPr>
      </p:pic>
      <p:sp>
        <p:nvSpPr>
          <p:cNvPr id="11" name="Freeform: Shape 10">
            <a:extLst>
              <a:ext uri="{FF2B5EF4-FFF2-40B4-BE49-F238E27FC236}">
                <a16:creationId xmlns:a16="http://schemas.microsoft.com/office/drawing/2014/main" id="{7B7EE18E-8603-4381-B4DF-85442428F806}"/>
              </a:ext>
            </a:extLst>
          </p:cNvPr>
          <p:cNvSpPr/>
          <p:nvPr/>
        </p:nvSpPr>
        <p:spPr bwMode="auto">
          <a:xfrm>
            <a:off x="0" y="552155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VNet Peering</a:t>
            </a:r>
          </a:p>
        </p:txBody>
      </p:sp>
      <p:sp>
        <p:nvSpPr>
          <p:cNvPr id="14" name="Rectangle 13">
            <a:extLst>
              <a:ext uri="{FF2B5EF4-FFF2-40B4-BE49-F238E27FC236}">
                <a16:creationId xmlns:a16="http://schemas.microsoft.com/office/drawing/2014/main" id="{D7A5AF0E-CC05-4A9D-8E20-C3F177D298E1}"/>
              </a:ext>
            </a:extLst>
          </p:cNvPr>
          <p:cNvSpPr/>
          <p:nvPr/>
        </p:nvSpPr>
        <p:spPr>
          <a:xfrm>
            <a:off x="458569" y="1796902"/>
            <a:ext cx="6007318"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Allow virtual network access settings</a:t>
            </a:r>
          </a:p>
        </p:txBody>
      </p:sp>
      <p:sp>
        <p:nvSpPr>
          <p:cNvPr id="15" name="Rectangle 14">
            <a:extLst>
              <a:ext uri="{FF2B5EF4-FFF2-40B4-BE49-F238E27FC236}">
                <a16:creationId xmlns:a16="http://schemas.microsoft.com/office/drawing/2014/main" id="{EDA40E1E-BF5F-4EEC-9E49-3981FAA450EF}"/>
              </a:ext>
            </a:extLst>
          </p:cNvPr>
          <p:cNvSpPr/>
          <p:nvPr/>
        </p:nvSpPr>
        <p:spPr>
          <a:xfrm>
            <a:off x="458569" y="2976293"/>
            <a:ext cx="6007318"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Configure forwarded traffic settings</a:t>
            </a:r>
          </a:p>
        </p:txBody>
      </p:sp>
      <p:sp>
        <p:nvSpPr>
          <p:cNvPr id="18" name="Rectangle 17">
            <a:extLst>
              <a:ext uri="{FF2B5EF4-FFF2-40B4-BE49-F238E27FC236}">
                <a16:creationId xmlns:a16="http://schemas.microsoft.com/office/drawing/2014/main" id="{F0059A8A-CF1E-4FAB-B1C2-469E93203736}"/>
              </a:ext>
              <a:ext uri="{C183D7F6-B498-43B3-948B-1728B52AA6E4}">
                <adec:decorative xmlns:adec="http://schemas.microsoft.com/office/drawing/2017/decorative" val="1"/>
              </a:ext>
            </a:extLst>
          </p:cNvPr>
          <p:cNvSpPr/>
          <p:nvPr/>
        </p:nvSpPr>
        <p:spPr bwMode="auto">
          <a:xfrm>
            <a:off x="6669248" y="1192213"/>
            <a:ext cx="5340189" cy="477996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2" name="Rectangle 1">
            <a:extLst>
              <a:ext uri="{FF2B5EF4-FFF2-40B4-BE49-F238E27FC236}">
                <a16:creationId xmlns:a16="http://schemas.microsoft.com/office/drawing/2014/main" id="{8880173C-97CA-8FA8-A2C7-F24BFEE5B0FF}"/>
              </a:ext>
            </a:extLst>
          </p:cNvPr>
          <p:cNvSpPr/>
          <p:nvPr/>
        </p:nvSpPr>
        <p:spPr>
          <a:xfrm>
            <a:off x="458569" y="4155684"/>
            <a:ext cx="6007318"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ea typeface="+mn-lt"/>
                <a:cs typeface="Segoe UI Semilight"/>
              </a:rPr>
              <a:t>To peering links must be created and shown in "connected" status</a:t>
            </a:r>
            <a:endParaRPr lang="en-US" sz="2000" dirty="0">
              <a:solidFill>
                <a:schemeClr val="tx1"/>
              </a:solidFill>
              <a:cs typeface="Segoe UI Semilight"/>
            </a:endParaRPr>
          </a:p>
        </p:txBody>
      </p:sp>
      <p:pic>
        <p:nvPicPr>
          <p:cNvPr id="3" name="Picture 2" descr="Screenshot of the peering configuration showing the allow forward traffic, allow gateway transit, and configure remote gateway settings">
            <a:extLst>
              <a:ext uri="{FF2B5EF4-FFF2-40B4-BE49-F238E27FC236}">
                <a16:creationId xmlns:a16="http://schemas.microsoft.com/office/drawing/2014/main" id="{BA1A2A5A-12BF-4569-BA91-3AF03DCC1FAF}"/>
              </a:ext>
            </a:extLst>
          </p:cNvPr>
          <p:cNvPicPr>
            <a:picLocks noChangeAspect="1"/>
          </p:cNvPicPr>
          <p:nvPr/>
        </p:nvPicPr>
        <p:blipFill>
          <a:blip r:embed="rId3"/>
          <a:stretch>
            <a:fillRect/>
          </a:stretch>
        </p:blipFill>
        <p:spPr>
          <a:xfrm>
            <a:off x="7085012" y="1400790"/>
            <a:ext cx="4305300" cy="4267200"/>
          </a:xfrm>
          <a:prstGeom prst="rect">
            <a:avLst/>
          </a:prstGeom>
        </p:spPr>
      </p:pic>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Determine Service Chaining Uses</a:t>
            </a:r>
          </a:p>
        </p:txBody>
      </p:sp>
      <p:sp>
        <p:nvSpPr>
          <p:cNvPr id="5" name="Rectangle 4">
            <a:extLst>
              <a:ext uri="{FF2B5EF4-FFF2-40B4-BE49-F238E27FC236}">
                <a16:creationId xmlns:a16="http://schemas.microsoft.com/office/drawing/2014/main" id="{AC0D6B89-BAF6-4189-BBB4-C6B384C18E1C}"/>
              </a:ext>
              <a:ext uri="{C183D7F6-B498-43B3-948B-1728B52AA6E4}">
                <adec:decorative xmlns:adec="http://schemas.microsoft.com/office/drawing/2017/decorative" val="0"/>
              </a:ext>
            </a:extLst>
          </p:cNvPr>
          <p:cNvSpPr/>
          <p:nvPr/>
        </p:nvSpPr>
        <p:spPr bwMode="auto">
          <a:xfrm>
            <a:off x="427037" y="1192214"/>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Leverage user-defined routes and service chaining to implement custom routing</a:t>
            </a:r>
          </a:p>
        </p:txBody>
      </p:sp>
      <p:sp>
        <p:nvSpPr>
          <p:cNvPr id="6" name="Rectangle 5">
            <a:extLst>
              <a:ext uri="{FF2B5EF4-FFF2-40B4-BE49-F238E27FC236}">
                <a16:creationId xmlns:a16="http://schemas.microsoft.com/office/drawing/2014/main" id="{B904A581-D9C8-4643-AE10-7C021115F68C}"/>
              </a:ext>
              <a:ext uri="{C183D7F6-B498-43B3-948B-1728B52AA6E4}">
                <adec:decorative xmlns:adec="http://schemas.microsoft.com/office/drawing/2017/decorative" val="0"/>
              </a:ext>
            </a:extLst>
          </p:cNvPr>
          <p:cNvSpPr/>
          <p:nvPr/>
        </p:nvSpPr>
        <p:spPr bwMode="auto">
          <a:xfrm>
            <a:off x="427037" y="2559440"/>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Implement a VNet hub with a network virtual appliance or a VPN gateway</a:t>
            </a:r>
          </a:p>
        </p:txBody>
      </p:sp>
      <p:sp>
        <p:nvSpPr>
          <p:cNvPr id="7" name="Rectangle 6">
            <a:extLst>
              <a:ext uri="{FF2B5EF4-FFF2-40B4-BE49-F238E27FC236}">
                <a16:creationId xmlns:a16="http://schemas.microsoft.com/office/drawing/2014/main" id="{28DF0634-5B1E-40CB-BCAA-C7A268E6EF5E}"/>
              </a:ext>
              <a:ext uri="{C183D7F6-B498-43B3-948B-1728B52AA6E4}">
                <adec:decorative xmlns:adec="http://schemas.microsoft.com/office/drawing/2017/decorative" val="0"/>
              </a:ext>
            </a:extLst>
          </p:cNvPr>
          <p:cNvSpPr/>
          <p:nvPr/>
        </p:nvSpPr>
        <p:spPr bwMode="auto">
          <a:xfrm>
            <a:off x="427037" y="3926667"/>
            <a:ext cx="5455457" cy="196486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Service chaining enables you to direct traffic from one virtual network to a virtual appliance, or virtual network gateway,</a:t>
            </a:r>
            <a:br>
              <a:rPr lang="en-US" sz="2000" dirty="0">
                <a:solidFill>
                  <a:schemeClr val="tx1"/>
                </a:solidFill>
              </a:rPr>
            </a:br>
            <a:r>
              <a:rPr lang="en-US" sz="2000" dirty="0">
                <a:solidFill>
                  <a:schemeClr val="tx1"/>
                </a:solidFill>
              </a:rPr>
              <a:t>in a peered virtual network, through</a:t>
            </a:r>
            <a:br>
              <a:rPr lang="en-US" sz="2000" dirty="0">
                <a:solidFill>
                  <a:schemeClr val="tx1"/>
                </a:solidFill>
              </a:rPr>
            </a:br>
            <a:r>
              <a:rPr lang="en-US" sz="2000" dirty="0">
                <a:solidFill>
                  <a:schemeClr val="tx1"/>
                </a:solidFill>
              </a:rPr>
              <a:t>user-defined routes</a:t>
            </a:r>
          </a:p>
        </p:txBody>
      </p:sp>
      <p:sp>
        <p:nvSpPr>
          <p:cNvPr id="8" name="Rectangle 7">
            <a:extLst>
              <a:ext uri="{FF2B5EF4-FFF2-40B4-BE49-F238E27FC236}">
                <a16:creationId xmlns:a16="http://schemas.microsoft.com/office/drawing/2014/main" id="{33169B7F-CD0C-4F6E-B2D1-15B502EA6CA3}"/>
              </a:ext>
              <a:ext uri="{C183D7F6-B498-43B3-948B-1728B52AA6E4}">
                <adec:decorative xmlns:adec="http://schemas.microsoft.com/office/drawing/2017/decorative" val="1"/>
              </a:ext>
            </a:extLst>
          </p:cNvPr>
          <p:cNvSpPr/>
          <p:nvPr/>
        </p:nvSpPr>
        <p:spPr bwMode="auto">
          <a:xfrm>
            <a:off x="6037943" y="1192213"/>
            <a:ext cx="5971495" cy="469931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3" name="Group 2" descr="A Hub VNet with NVA or VPN Gateway and two subnets. ">
            <a:extLst>
              <a:ext uri="{FF2B5EF4-FFF2-40B4-BE49-F238E27FC236}">
                <a16:creationId xmlns:a16="http://schemas.microsoft.com/office/drawing/2014/main" id="{15EA6914-DB2F-4C11-8E9E-1AEB2B84296F}"/>
              </a:ext>
            </a:extLst>
          </p:cNvPr>
          <p:cNvGrpSpPr/>
          <p:nvPr/>
        </p:nvGrpSpPr>
        <p:grpSpPr>
          <a:xfrm>
            <a:off x="6331409" y="2559440"/>
            <a:ext cx="5358096" cy="1999790"/>
            <a:chOff x="6331409" y="2559440"/>
            <a:chExt cx="5358096" cy="1999790"/>
          </a:xfrm>
        </p:grpSpPr>
        <p:sp>
          <p:nvSpPr>
            <p:cNvPr id="23" name="Rectangle 22">
              <a:extLst>
                <a:ext uri="{FF2B5EF4-FFF2-40B4-BE49-F238E27FC236}">
                  <a16:creationId xmlns:a16="http://schemas.microsoft.com/office/drawing/2014/main" id="{D4A3A6AA-1E3F-4DE7-A6B2-121C8FA32873}"/>
                </a:ext>
              </a:extLst>
            </p:cNvPr>
            <p:cNvSpPr/>
            <p:nvPr/>
          </p:nvSpPr>
          <p:spPr>
            <a:xfrm>
              <a:off x="6424811" y="2969419"/>
              <a:ext cx="3188112" cy="1242555"/>
            </a:xfrm>
            <a:prstGeom prst="rect">
              <a:avLst/>
            </a:prstGeom>
            <a:solidFill>
              <a:srgbClr val="F9FDD7"/>
            </a:solidFill>
            <a:ln w="12700" cap="flat" cmpd="sng" algn="ctr">
              <a:solidFill>
                <a:srgbClr val="A5A5A5">
                  <a:shade val="50000"/>
                </a:srgbClr>
              </a:solidFill>
              <a:prstDash val="sysDash"/>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6C692488-A51E-4D43-908E-58EBCE6181BD}"/>
                </a:ext>
              </a:extLst>
            </p:cNvPr>
            <p:cNvSpPr/>
            <p:nvPr/>
          </p:nvSpPr>
          <p:spPr>
            <a:xfrm>
              <a:off x="7372664" y="2796050"/>
              <a:ext cx="1184940" cy="369332"/>
            </a:xfrm>
            <a:prstGeom prst="rect">
              <a:avLst/>
            </a:prstGeom>
            <a:solidFill>
              <a:sysClr val="window" lastClr="FFFFFF"/>
            </a:solidFill>
          </p:spPr>
          <p:style>
            <a:lnRef idx="0">
              <a:scrgbClr r="0" g="0" b="0"/>
            </a:lnRef>
            <a:fillRef idx="0">
              <a:scrgbClr r="0" g="0" b="0"/>
            </a:fillRef>
            <a:effectRef idx="0">
              <a:scrgbClr r="0" g="0" b="0"/>
            </a:effectRef>
            <a:fontRef idx="major"/>
          </p:style>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Hub VNet</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Rectangle 26">
              <a:extLst>
                <a:ext uri="{FF2B5EF4-FFF2-40B4-BE49-F238E27FC236}">
                  <a16:creationId xmlns:a16="http://schemas.microsoft.com/office/drawing/2014/main" id="{566557E2-9023-4A1A-8C3F-788C65375740}"/>
                </a:ext>
              </a:extLst>
            </p:cNvPr>
            <p:cNvSpPr/>
            <p:nvPr/>
          </p:nvSpPr>
          <p:spPr>
            <a:xfrm>
              <a:off x="10731612" y="2559440"/>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29" name="Rectangle 28">
              <a:extLst>
                <a:ext uri="{FF2B5EF4-FFF2-40B4-BE49-F238E27FC236}">
                  <a16:creationId xmlns:a16="http://schemas.microsoft.com/office/drawing/2014/main" id="{5E094271-EED0-425B-ACA1-7C5C3FC21977}"/>
                </a:ext>
              </a:extLst>
            </p:cNvPr>
            <p:cNvSpPr/>
            <p:nvPr/>
          </p:nvSpPr>
          <p:spPr>
            <a:xfrm>
              <a:off x="10733380" y="3980596"/>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cxnSp>
          <p:nvCxnSpPr>
            <p:cNvPr id="31" name="Connector: Elbow 30">
              <a:extLst>
                <a:ext uri="{FF2B5EF4-FFF2-40B4-BE49-F238E27FC236}">
                  <a16:creationId xmlns:a16="http://schemas.microsoft.com/office/drawing/2014/main" id="{CFF1953B-7D81-4815-9AE1-B5382E838CD8}"/>
                </a:ext>
              </a:extLst>
            </p:cNvPr>
            <p:cNvCxnSpPr>
              <a:cxnSpLocks/>
              <a:stCxn id="23" idx="3"/>
            </p:cNvCxnSpPr>
            <p:nvPr/>
          </p:nvCxnSpPr>
          <p:spPr>
            <a:xfrm flipV="1">
              <a:off x="9612923" y="2848757"/>
              <a:ext cx="1118689" cy="741940"/>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cxnSp>
          <p:nvCxnSpPr>
            <p:cNvPr id="33" name="Connector: Elbow 32">
              <a:extLst>
                <a:ext uri="{FF2B5EF4-FFF2-40B4-BE49-F238E27FC236}">
                  <a16:creationId xmlns:a16="http://schemas.microsoft.com/office/drawing/2014/main" id="{9DFE7FEC-03B8-4B9E-ACD2-E9009A8C6B88}"/>
                </a:ext>
              </a:extLst>
            </p:cNvPr>
            <p:cNvCxnSpPr>
              <a:cxnSpLocks/>
              <a:stCxn id="23" idx="3"/>
            </p:cNvCxnSpPr>
            <p:nvPr/>
          </p:nvCxnSpPr>
          <p:spPr>
            <a:xfrm>
              <a:off x="9612923" y="3590697"/>
              <a:ext cx="1120457" cy="679216"/>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4B77C2DA-E8E0-4FCB-9272-63E3C69F3B90}"/>
                </a:ext>
              </a:extLst>
            </p:cNvPr>
            <p:cNvSpPr/>
            <p:nvPr/>
          </p:nvSpPr>
          <p:spPr>
            <a:xfrm>
              <a:off x="6331409" y="3271883"/>
              <a:ext cx="3279745" cy="1200329"/>
            </a:xfrm>
            <a:prstGeom prst="rect">
              <a:avLst/>
            </a:prstGeom>
          </p:spPr>
          <p:txBody>
            <a:bodyPr wrap="square">
              <a:spAutoFit/>
            </a:bodyPr>
            <a:lstStyle/>
            <a:p>
              <a:pPr algn="ctr" defTabSz="914400"/>
              <a:r>
                <a:rPr lang="en-US" b="1" dirty="0">
                  <a:solidFill>
                    <a:srgbClr val="000000"/>
                  </a:solidFill>
                  <a:latin typeface="Arial" panose="020B0604020202020204" pitchFamily="34" charset="0"/>
                </a:rPr>
                <a:t>Network Virtual Appliance or</a:t>
              </a:r>
            </a:p>
            <a:p>
              <a:pPr algn="ctr" defTabSz="914400"/>
              <a:r>
                <a:rPr lang="en-US" b="1" dirty="0">
                  <a:solidFill>
                    <a:srgbClr val="000000"/>
                  </a:solidFill>
                  <a:latin typeface="Arial" panose="020B0604020202020204" pitchFamily="34" charset="0"/>
                </a:rPr>
                <a:t>VPN Gateway</a:t>
              </a:r>
            </a:p>
            <a:p>
              <a:pPr algn="ctr" defTabSz="914400"/>
              <a:endParaRPr lang="en-US" dirty="0">
                <a:solidFill>
                  <a:prstClr val="black"/>
                </a:solidFill>
                <a:latin typeface="Calibri" panose="020F0502020204030204"/>
              </a:endParaRPr>
            </a:p>
          </p:txBody>
        </p:sp>
      </p:grpSp>
    </p:spTree>
    <p:extLst>
      <p:ext uri="{BB962C8B-B14F-4D97-AF65-F5344CB8AC3E}">
        <p14:creationId xmlns:p14="http://schemas.microsoft.com/office/powerpoint/2010/main" val="33488696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6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4680</Words>
  <Application>Microsoft Office PowerPoint</Application>
  <PresentationFormat>Custom</PresentationFormat>
  <Paragraphs>598</Paragraphs>
  <Slides>45</Slides>
  <Notes>38</Notes>
  <HiddenSlides>23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Roboto</vt:lpstr>
      <vt:lpstr>Segoe UI</vt:lpstr>
      <vt:lpstr>Segoe UI Semibold</vt:lpstr>
      <vt:lpstr>Wingdings</vt:lpstr>
      <vt:lpstr>Azure 1</vt:lpstr>
      <vt:lpstr>6_Microsoft Power Platform Template</vt:lpstr>
      <vt:lpstr>AZ-104T00A Administer Intersite Connectivity</vt:lpstr>
      <vt:lpstr>Administer Intersite Connectivity Introduction</vt:lpstr>
      <vt:lpstr>Administer Intersite Connectivity whiteboard and review</vt:lpstr>
      <vt:lpstr>Configure VNet Peering</vt:lpstr>
      <vt:lpstr>Configure VNet Peering Introduction</vt:lpstr>
      <vt:lpstr>Determine VNet Peering Uses</vt:lpstr>
      <vt:lpstr>Determine Gateway Transit and Connectivity Needs</vt:lpstr>
      <vt:lpstr>Create VNet Peering</vt:lpstr>
      <vt:lpstr>Determine Service Chaining Uses</vt:lpstr>
      <vt:lpstr>Demonstration – VNet Peering</vt:lpstr>
      <vt:lpstr>Summary and Resources – Configure VNet Peering</vt:lpstr>
      <vt:lpstr>Configure Network Routing and Endpoints</vt:lpstr>
      <vt:lpstr>Configure Network Routing and Endpoints Introduction</vt:lpstr>
      <vt:lpstr>Review System Routes</vt:lpstr>
      <vt:lpstr>Identify User-Defined Routes</vt:lpstr>
      <vt:lpstr>Demonstration – Custom Routing Tables</vt:lpstr>
      <vt:lpstr>Determine Service Endpoint Uses</vt:lpstr>
      <vt:lpstr>Identify Private Link Uses</vt:lpstr>
      <vt:lpstr>Summary and Resources – Configure Network Routing and Endpoints</vt:lpstr>
      <vt:lpstr>Lab 05 - Implement Intersite Connectivity</vt:lpstr>
      <vt:lpstr>Module Review Activity </vt:lpstr>
      <vt:lpstr>Lab 05 – Implement intersite connectivity</vt:lpstr>
      <vt:lpstr>Lab 05 – Architecture diagram</vt:lpstr>
      <vt:lpstr>End of presentation</vt:lpstr>
      <vt:lpstr>Configure VPN Gateway (Optional)</vt:lpstr>
      <vt:lpstr>Configure VPN Gateway Introduction (Optional)</vt:lpstr>
      <vt:lpstr>Determine VPN Gateway Uses</vt:lpstr>
      <vt:lpstr>Create Site-to-Site VPN Connections</vt:lpstr>
      <vt:lpstr>Demonstration – VPN gateways</vt:lpstr>
      <vt:lpstr>Create the Gateway Subnet</vt:lpstr>
      <vt:lpstr>Create the VPN Gateway</vt:lpstr>
      <vt:lpstr>Determine Gateway SKU and Generation</vt:lpstr>
      <vt:lpstr>Create the Local Network Gateway</vt:lpstr>
      <vt:lpstr>Configure the On-premises VPN Device</vt:lpstr>
      <vt:lpstr>Create the VPN Connection</vt:lpstr>
      <vt:lpstr>Determine High Availability Scenarios</vt:lpstr>
      <vt:lpstr>Summary and Resources – Configure VPN Gateway</vt:lpstr>
      <vt:lpstr>Configure ExpressRoute and Virtual WAN (Remove)</vt:lpstr>
      <vt:lpstr>Configure ExpressRoute and Virtual WAN Introduction (Optional)</vt:lpstr>
      <vt:lpstr>Determine ExpressRoute Uses</vt:lpstr>
      <vt:lpstr>Determine ExpressRoute Capabilities</vt:lpstr>
      <vt:lpstr>Coexist Site-to-Site and ExpressRoute</vt:lpstr>
      <vt:lpstr>Compare Intersite Connection Options</vt:lpstr>
      <vt:lpstr>Determine Virtual WAN Uses</vt:lpstr>
      <vt:lpstr>Summary and Resources – Configure ExpressRoute and Virtual WANs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2023-05-01T14:23:43Z</dcterms:created>
  <dcterms:modified xsi:type="dcterms:W3CDTF">2023-07-20T13:09:02Z</dcterms:modified>
</cp:coreProperties>
</file>