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1" r:id="rId2"/>
  </p:sldMasterIdLst>
  <p:notesMasterIdLst>
    <p:notesMasterId r:id="rId36"/>
  </p:notesMasterIdLst>
  <p:handoutMasterIdLst>
    <p:handoutMasterId r:id="rId37"/>
  </p:handoutMasterIdLst>
  <p:sldIdLst>
    <p:sldId id="1719" r:id="rId3"/>
    <p:sldId id="2495" r:id="rId4"/>
    <p:sldId id="2076138220" r:id="rId5"/>
    <p:sldId id="2010" r:id="rId6"/>
    <p:sldId id="2487" r:id="rId7"/>
    <p:sldId id="2535" r:id="rId8"/>
    <p:sldId id="2457" r:id="rId9"/>
    <p:sldId id="2458" r:id="rId10"/>
    <p:sldId id="2530" r:id="rId11"/>
    <p:sldId id="2076138221" r:id="rId12"/>
    <p:sldId id="2076138223" r:id="rId13"/>
    <p:sldId id="2461" r:id="rId14"/>
    <p:sldId id="2532" r:id="rId15"/>
    <p:sldId id="2011" r:id="rId16"/>
    <p:sldId id="2520" r:id="rId17"/>
    <p:sldId id="2488" r:id="rId18"/>
    <p:sldId id="2519" r:id="rId19"/>
    <p:sldId id="2076138224" r:id="rId20"/>
    <p:sldId id="2521" r:id="rId21"/>
    <p:sldId id="2531" r:id="rId22"/>
    <p:sldId id="2544" r:id="rId23"/>
    <p:sldId id="2547" r:id="rId24"/>
    <p:sldId id="2511" r:id="rId25"/>
    <p:sldId id="2545" r:id="rId26"/>
    <p:sldId id="2512" r:id="rId27"/>
    <p:sldId id="2546" r:id="rId28"/>
    <p:sldId id="2555" r:id="rId29"/>
    <p:sldId id="2522" r:id="rId30"/>
    <p:sldId id="2008" r:id="rId31"/>
    <p:sldId id="2526" r:id="rId32"/>
    <p:sldId id="2529" r:id="rId33"/>
    <p:sldId id="2456" r:id="rId34"/>
    <p:sldId id="1896"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work Traffic Management" id="{5C8335FD-ABE1-4532-A57F-09675EA2EF07}">
          <p14:sldIdLst>
            <p14:sldId id="1719"/>
            <p14:sldId id="2495"/>
            <p14:sldId id="2076138220"/>
          </p14:sldIdLst>
        </p14:section>
        <p14:section name="Load Balancer" id="{A5A2CF0F-0DE0-4121-B032-B8983578C3FE}">
          <p14:sldIdLst>
            <p14:sldId id="2010"/>
            <p14:sldId id="2487"/>
            <p14:sldId id="2535"/>
            <p14:sldId id="2457"/>
            <p14:sldId id="2458"/>
            <p14:sldId id="2530"/>
            <p14:sldId id="2076138221"/>
            <p14:sldId id="2076138223"/>
            <p14:sldId id="2461"/>
            <p14:sldId id="2532"/>
          </p14:sldIdLst>
        </p14:section>
        <p14:section name="App Gateway" id="{99B49270-E829-49EE-B686-630700DA5AE3}">
          <p14:sldIdLst>
            <p14:sldId id="2011"/>
            <p14:sldId id="2520"/>
            <p14:sldId id="2488"/>
            <p14:sldId id="2519"/>
            <p14:sldId id="2076138224"/>
            <p14:sldId id="2521"/>
            <p14:sldId id="2531"/>
            <p14:sldId id="2544"/>
            <p14:sldId id="2547"/>
            <p14:sldId id="2511"/>
            <p14:sldId id="2545"/>
            <p14:sldId id="2512"/>
            <p14:sldId id="2546"/>
            <p14:sldId id="2555"/>
          </p14:sldIdLst>
        </p14:section>
        <p14:section name="Labs" id="{7F5A2C29-A914-4B06-B5AD-B2EF27B283C8}">
          <p14:sldIdLst>
            <p14:sldId id="2522"/>
            <p14:sldId id="2008"/>
            <p14:sldId id="2526"/>
            <p14:sldId id="2529"/>
          </p14:sldIdLst>
        </p14:section>
        <p14:section name="Extra optional slides" id="{0E559FAC-FCBB-44A7-B25C-53DBA20F62FF}">
          <p14:sldIdLst>
            <p14:sldId id="2456"/>
            <p14:sldId id="18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00"/>
    <a:srgbClr val="DEEBF7"/>
    <a:srgbClr val="EBEBEB"/>
    <a:srgbClr val="243A5E"/>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62BDF1-D33D-4D73-8507-9E32E9304E6F}" v="6" dt="2023-07-13T16:23:03.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6788" autoAdjust="0"/>
  </p:normalViewPr>
  <p:slideViewPr>
    <p:cSldViewPr snapToGrid="0">
      <p:cViewPr varScale="1">
        <p:scale>
          <a:sx n="90" d="100"/>
          <a:sy n="90" d="100"/>
        </p:scale>
        <p:origin x="109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6:09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6:09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Configure and manage virtual networks for Azure administrators (https://docs.microsoft.com/learn/paths/az-104-manage-virtual-networks/)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6:09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public load balancer to load balance VMs using the Azure portal - https://learn.microsoft.com/azure/load-balancer/quickstart-load-balancer-standard-public-portal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37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 materials have a Health Probes topic. The slide is at the end if you need it. </a:t>
            </a:r>
          </a:p>
          <a:p>
            <a:endParaRPr lang="en-US" dirty="0"/>
          </a:p>
          <a:p>
            <a:r>
              <a:rPr lang="en-US" dirty="0"/>
              <a:t>✔ 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load balancer and what two types of load balancer does Azure provide? Give an example of where each type of load balancer would be used.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load balancer distributes inbound and outbound traffic using load-balancing rules and health probes. There are two types of load balancers: public and internal. Public facing load balancers maps external IP addresses to internal IP addresses, and vice versa. Public load balancers handle external requests to backend resources, like SQL servers. Internal load balancers direct traffic only to resources inside a virtual network or that use a VPN. Internal load balancers can be used for cross-premises virtual networks, for multi-tier applications, and for line-of-business application balancing.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types of Azure load balancers. For each load balance describe the usage scenarios.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Application Gateway can optimize delivery from application server farms while increasing application security with web application firewall. Front Door</a:t>
            </a: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is a scalable, security-enhanced delivery point for global, micro service-based web applications. The Azure Load Balancer balances inbound and outbound connections and requests to your applications or server endpoints. Traffic</a:t>
            </a:r>
            <a:r>
              <a:rPr lang="en-US" sz="1800" dirty="0">
                <a:solidFill>
                  <a:srgbClr val="505050"/>
                </a:solidFill>
                <a:effectLst/>
                <a:latin typeface="Segoe UI" panose="020B0502040204020203" pitchFamily="34" charset="0"/>
                <a:ea typeface="Segoe UI" panose="020B0502040204020203" pitchFamily="34" charset="0"/>
                <a:cs typeface="Segoe UI (Body)"/>
              </a:rPr>
              <a:t> Manager d</a:t>
            </a:r>
            <a:r>
              <a:rPr lang="en-US" sz="1800" dirty="0">
                <a:solidFill>
                  <a:srgbClr val="505050"/>
                </a:solidFill>
                <a:effectLst/>
                <a:latin typeface="Calibri" panose="020F0502020204030204" pitchFamily="34" charset="0"/>
                <a:ea typeface="Segoe UI" panose="020B0502040204020203" pitchFamily="34" charset="0"/>
                <a:cs typeface="Segoe UI (Body)"/>
              </a:rPr>
              <a:t>istributes traffic optimally to services across global Azure regions, while providing high availability and responsiveness.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Configure load balancing</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Application gateway.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04537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Configure and manage virtual networking (20–25%)</a:t>
            </a:r>
          </a:p>
          <a:p>
            <a:pPr algn="l"/>
            <a:r>
              <a:rPr lang="en-US" b="1" i="0" dirty="0">
                <a:solidFill>
                  <a:srgbClr val="161616"/>
                </a:solidFill>
                <a:effectLst/>
                <a:latin typeface="Segoe UI" panose="020B0502040204020203" pitchFamily="34" charset="0"/>
              </a:rPr>
              <a:t>Configure load balancing</a:t>
            </a:r>
          </a:p>
          <a:p>
            <a:pPr algn="l">
              <a:buFont typeface="Arial" panose="020B0604020202020204" pitchFamily="34" charset="0"/>
              <a:buChar char="•"/>
            </a:pPr>
            <a:r>
              <a:rPr lang="en-US" b="0" i="0" dirty="0">
                <a:solidFill>
                  <a:srgbClr val="161616"/>
                </a:solidFill>
                <a:effectLst/>
                <a:latin typeface="Segoe UI" panose="020B0502040204020203" pitchFamily="34" charset="0"/>
              </a:rPr>
              <a:t>Configure Azure Application Gateway</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18021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Application Gateway configuration overview - https://docs.microsoft.com/azure/application-gateway/configuration-overview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Direct web traffic with Azure Application Gateway - Azure portal - https://docs.microsoft.com/azure/application-gateway/quick-create-portal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00383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Direct web traffic with Azure Application Gateway - Azure portal - https://learn.microsoft.com/azure/application-gateway/quick-create-portal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45732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 your web service traffic with Application Gateway - https://docs.microsoft.com/learn/modules/load-balance-web-traffic-with-application-gateway/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5991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Your website uses static image and video. The images and video are located on different backend servers. What solution would you put in place to handle the requests?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Application Gateway manages web app requests. The Application Gateway can route traffic to a pool of web servers based on the URL of a request. In this case path-based routing can send URL images to one server and URL videos to another server. Multiple-site routing is also available. For example, one set of servers for one organization and another set of servers for a different organization.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Configure and manage virtual networking (20–25%)</a:t>
            </a:r>
          </a:p>
          <a:p>
            <a:r>
              <a:rPr lang="en-US" b="1" dirty="0">
                <a:effectLst/>
              </a:rPr>
              <a:t>Monitor virtual networking</a:t>
            </a:r>
          </a:p>
          <a:p>
            <a:pPr>
              <a:buFont typeface="Arial" panose="020B0604020202020204" pitchFamily="34" charset="0"/>
              <a:buChar char="•"/>
            </a:pPr>
            <a:r>
              <a:rPr lang="en-US" b="0" i="0" dirty="0">
                <a:solidFill>
                  <a:srgbClr val="161616"/>
                </a:solidFill>
                <a:effectLst/>
                <a:latin typeface="Segoe UI" panose="020B0502040204020203" pitchFamily="34" charset="0"/>
              </a:rPr>
              <a:t> Configure and use Azure Monitor for networks</a:t>
            </a:r>
          </a:p>
          <a:p>
            <a:pPr>
              <a:buFont typeface="Arial" panose="020B0604020202020204" pitchFamily="34" charset="0"/>
              <a:buChar char="•"/>
            </a:pPr>
            <a:r>
              <a:rPr lang="en-US" b="0" i="0" dirty="0">
                <a:solidFill>
                  <a:srgbClr val="161616"/>
                </a:solidFill>
                <a:effectLst/>
                <a:latin typeface="Segoe UI" panose="020B0502040204020203" pitchFamily="34" charset="0"/>
              </a:rPr>
              <a:t> Use Azure Network Watcher</a:t>
            </a:r>
          </a:p>
          <a:p>
            <a:br>
              <a:rPr lang="en-US" b="0" i="0" dirty="0">
                <a:solidFill>
                  <a:srgbClr val="161616"/>
                </a:solidFill>
                <a:effectLst/>
                <a:latin typeface="Segoe UI" panose="020B0502040204020203" pitchFamily="34" charset="0"/>
              </a:rPr>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IP flow verify in Azure Network Watcher - https://docs.microsoft.com/azure/network-watcher/network-watcher-ip-flow-verify-overview</a:t>
            </a:r>
          </a:p>
          <a:p>
            <a:endParaRPr lang="en-US" dirty="0"/>
          </a:p>
          <a:p>
            <a:r>
              <a:rPr lang="en-US" dirty="0"/>
              <a:t>Command line equivalent might be </a:t>
            </a:r>
            <a:r>
              <a:rPr lang="en-US" i="1" dirty="0"/>
              <a:t>ping. </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853492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next hop to diagnose virtual machine routing problems - https://docs.microsoft.com/azure/network-watcher/network-watcher-next-hop-overview</a:t>
            </a:r>
          </a:p>
          <a:p>
            <a:endParaRPr lang="en-US" dirty="0"/>
          </a:p>
          <a:p>
            <a:r>
              <a:rPr lang="en-US" dirty="0"/>
              <a:t>Command line equivalent might be </a:t>
            </a:r>
            <a:r>
              <a:rPr lang="en-US" i="1" dirty="0"/>
              <a:t>traceroute. (</a:t>
            </a:r>
            <a:r>
              <a:rPr lang="en-US" i="1" dirty="0" err="1"/>
              <a:t>tracert</a:t>
            </a:r>
            <a:r>
              <a:rPr lang="en-US" i="1" dirty="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topology of an Azure virtual network - https://docs.microsoft.com/azure/network-watcher/view-network-topology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88607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endParaRPr lang="en-US" dirty="0"/>
          </a:p>
          <a:p>
            <a:pPr marL="0" marR="365760" lvl="0" indent="0">
              <a:lnSpc>
                <a:spcPct val="107000"/>
              </a:lnSpc>
              <a:spcBef>
                <a:spcPts val="120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ways to use Network Watcher to troubleshoot and diagnose network problems.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120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Network Watcher is a regional service that provides various network diagnostic and monitoring tools​.</a:t>
            </a:r>
            <a:r>
              <a:rPr lang="en-US" sz="1800" i="1" dirty="0">
                <a:solidFill>
                  <a:srgbClr val="505050"/>
                </a:solidFill>
                <a:effectLst/>
                <a:latin typeface="Calibri" panose="020F0502020204030204" pitchFamily="34" charset="0"/>
                <a:ea typeface="Segoe UI" panose="020B0502040204020203" pitchFamily="34" charset="0"/>
                <a:cs typeface="Segoe UI (Body)"/>
              </a:rPr>
              <a:t> IP Flow Verify </a:t>
            </a:r>
            <a:r>
              <a:rPr lang="en-US" sz="1800" dirty="0">
                <a:solidFill>
                  <a:srgbClr val="505050"/>
                </a:solidFill>
                <a:effectLst/>
                <a:latin typeface="Calibri" panose="020F0502020204030204" pitchFamily="34" charset="0"/>
                <a:ea typeface="Segoe UI" panose="020B0502040204020203" pitchFamily="34" charset="0"/>
                <a:cs typeface="Segoe UI (Body)"/>
              </a:rPr>
              <a:t>diagnoses connectivity issues. </a:t>
            </a:r>
            <a:r>
              <a:rPr lang="en-US" sz="1800" i="1" dirty="0">
                <a:solidFill>
                  <a:srgbClr val="505050"/>
                </a:solidFill>
                <a:effectLst/>
                <a:latin typeface="Calibri" panose="020F0502020204030204" pitchFamily="34" charset="0"/>
                <a:ea typeface="Segoe UI" panose="020B0502040204020203" pitchFamily="34" charset="0"/>
                <a:cs typeface="Segoe UI (Body)"/>
              </a:rPr>
              <a:t>Next Hop</a:t>
            </a:r>
            <a:r>
              <a:rPr lang="en-US" sz="1800" dirty="0">
                <a:solidFill>
                  <a:srgbClr val="505050"/>
                </a:solidFill>
                <a:effectLst/>
                <a:latin typeface="Calibri" panose="020F0502020204030204" pitchFamily="34" charset="0"/>
                <a:ea typeface="Segoe UI" panose="020B0502040204020203" pitchFamily="34" charset="0"/>
                <a:cs typeface="Segoe UI (Body)"/>
              </a:rPr>
              <a:t> determines if traffic is being correctly routed. </a:t>
            </a:r>
            <a:r>
              <a:rPr lang="en-US" sz="1800" i="1" dirty="0">
                <a:solidFill>
                  <a:srgbClr val="505050"/>
                </a:solidFill>
                <a:effectLst/>
                <a:latin typeface="Calibri" panose="020F0502020204030204" pitchFamily="34" charset="0"/>
                <a:ea typeface="Segoe UI" panose="020B0502040204020203" pitchFamily="34" charset="0"/>
                <a:cs typeface="Segoe UI (Body)"/>
              </a:rPr>
              <a:t>VPN Diagnostics</a:t>
            </a:r>
            <a:r>
              <a:rPr lang="en-US" sz="1800" dirty="0">
                <a:solidFill>
                  <a:srgbClr val="505050"/>
                </a:solidFill>
                <a:effectLst/>
                <a:latin typeface="Calibri" panose="020F0502020204030204" pitchFamily="34" charset="0"/>
                <a:ea typeface="Segoe UI" panose="020B0502040204020203" pitchFamily="34" charset="0"/>
                <a:cs typeface="Segoe UI (Body)"/>
              </a:rPr>
              <a:t> troubleshoots gateways and connections. </a:t>
            </a:r>
            <a:r>
              <a:rPr lang="en-US" sz="1800" i="1" dirty="0">
                <a:solidFill>
                  <a:srgbClr val="505050"/>
                </a:solidFill>
                <a:effectLst/>
                <a:latin typeface="Calibri" panose="020F0502020204030204" pitchFamily="34" charset="0"/>
                <a:ea typeface="Segoe UI" panose="020B0502040204020203" pitchFamily="34" charset="0"/>
                <a:cs typeface="Segoe UI (Body)"/>
              </a:rPr>
              <a:t>NSG Flow Logs</a:t>
            </a:r>
            <a:r>
              <a:rPr lang="en-US" sz="1800" dirty="0">
                <a:solidFill>
                  <a:srgbClr val="505050"/>
                </a:solidFill>
                <a:effectLst/>
                <a:latin typeface="Calibri" panose="020F0502020204030204" pitchFamily="34" charset="0"/>
                <a:ea typeface="Segoe UI" panose="020B0502040204020203" pitchFamily="34" charset="0"/>
                <a:cs typeface="Segoe UI (Body)"/>
              </a:rPr>
              <a:t> maps IP traffic through a network security group. </a:t>
            </a:r>
            <a:r>
              <a:rPr lang="en-US" sz="1800" i="1" dirty="0">
                <a:solidFill>
                  <a:srgbClr val="505050"/>
                </a:solidFill>
                <a:effectLst/>
                <a:latin typeface="Calibri" panose="020F0502020204030204" pitchFamily="34" charset="0"/>
                <a:ea typeface="Segoe UI" panose="020B0502040204020203" pitchFamily="34" charset="0"/>
                <a:cs typeface="Segoe UI (Body)"/>
              </a:rPr>
              <a:t>Connection Troubleshoot</a:t>
            </a:r>
            <a:r>
              <a:rPr lang="en-US" sz="1800" dirty="0">
                <a:solidFill>
                  <a:srgbClr val="505050"/>
                </a:solidFill>
                <a:effectLst/>
                <a:latin typeface="Calibri" panose="020F0502020204030204" pitchFamily="34" charset="0"/>
                <a:ea typeface="Segoe UI" panose="020B0502040204020203" pitchFamily="34" charset="0"/>
                <a:cs typeface="Segoe UI (Body)"/>
              </a:rPr>
              <a:t> shows connectivity between source VM and destination. </a:t>
            </a:r>
            <a:r>
              <a:rPr lang="en-US" sz="1800" i="1" dirty="0">
                <a:solidFill>
                  <a:srgbClr val="505050"/>
                </a:solidFill>
                <a:effectLst/>
                <a:latin typeface="Calibri" panose="020F0502020204030204" pitchFamily="34" charset="0"/>
                <a:ea typeface="Segoe UI" panose="020B0502040204020203" pitchFamily="34" charset="0"/>
                <a:cs typeface="Segoe UI (Body)"/>
              </a:rPr>
              <a:t>Topology</a:t>
            </a:r>
            <a:r>
              <a:rPr lang="en-US" sz="1800" dirty="0">
                <a:solidFill>
                  <a:srgbClr val="505050"/>
                </a:solidFill>
                <a:effectLst/>
                <a:latin typeface="Calibri" panose="020F0502020204030204" pitchFamily="34" charset="0"/>
                <a:ea typeface="Segoe UI" panose="020B0502040204020203" pitchFamily="34" charset="0"/>
                <a:cs typeface="Segoe UI (Body)"/>
              </a:rPr>
              <a:t> generates a visual diagram of resources that might be helpful.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06 - Implement Traffic Management - ESTIMATED DURATION 60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issue discusses how to use Lab 05 and Lab 06 </a:t>
            </a:r>
            <a:r>
              <a:rPr lang="en-US"/>
              <a:t>- https://github.com/MicrosoftLearning/AZ-104-MicrosoftAzureAdministrator/issues/726</a:t>
            </a: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4165529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Load Balancer? - https://docs.microsoft.com/azure/load-balancer/load-balancer-overview</a:t>
            </a:r>
          </a:p>
          <a:p>
            <a:r>
              <a:rPr lang="en-US" dirty="0"/>
              <a:t>Azure Load Balancer Components - https://docs.microsoft.com/azure/load-balancer/components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Keep this diagram in mind since it covers the four components that must be configured for your load balancer: Frontend IP configuration, Backend pools, Health probes, and Load balancing rules.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718762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Balancer health probes - https://docs.microsoft.com/azure/load-balancer/load-balancer-custom-probe-overview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86948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solidFill>
                <a:schemeClr val="tx1"/>
              </a:solidFill>
              <a:latin typeface="Segoe UI" panose="020B0502040204020203" pitchFamily="34" charset="0"/>
              <a:cs typeface="Segoe UI" panose="020B0502040204020203" pitchFamily="34" charset="0"/>
            </a:endParaRPr>
          </a:p>
          <a:p>
            <a:r>
              <a:rPr lang="en-US" sz="1200" dirty="0">
                <a:solidFill>
                  <a:schemeClr val="tx1"/>
                </a:solidFill>
                <a:latin typeface="Segoe UI" panose="020B0502040204020203" pitchFamily="34" charset="0"/>
                <a:cs typeface="Segoe UI" panose="020B0502040204020203" pitchFamily="34" charset="0"/>
              </a:rPr>
              <a:t>The Azure portal has a Help me Choose section for load balancers. Take a few minutes to walk through the choices showing the different combinations that are suggested. Global balancers, like Traffic Manager and Front Door, are not covered in the course. </a:t>
            </a:r>
          </a:p>
          <a:p>
            <a:endParaRPr lang="en-US" sz="1200" dirty="0">
              <a:solidFill>
                <a:schemeClr val="tx1"/>
              </a:solidFill>
              <a:latin typeface="Segoe UI" panose="020B0502040204020203" pitchFamily="34" charset="0"/>
              <a:cs typeface="Segoe UI" panose="020B0502040204020203" pitchFamily="34" charset="0"/>
            </a:endParaRPr>
          </a:p>
          <a:p>
            <a:r>
              <a:rPr lang="en-US" sz="1200" dirty="0">
                <a:solidFill>
                  <a:schemeClr val="tx1"/>
                </a:solidFill>
                <a:latin typeface="Segoe UI" panose="020B0502040204020203" pitchFamily="34" charset="0"/>
                <a:cs typeface="Segoe UI" panose="020B0502040204020203" pitchFamily="34" charset="0"/>
              </a:rPr>
              <a:t>Here is the Load Balancing flow chart - https://learn.microsoft.com/azure/architecture/guide/technology-choices/load-balancing-overview</a:t>
            </a:r>
          </a:p>
          <a:p>
            <a:pPr marL="0" marR="365760" lvl="0" indent="0">
              <a:lnSpc>
                <a:spcPct val="107000"/>
              </a:lnSpc>
              <a:spcBef>
                <a:spcPts val="0"/>
              </a:spcBef>
              <a:spcAft>
                <a:spcPts val="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What is a load balancer and what two types of load balancer does Azure provide? Give an example of where each type of load balancer would be used. </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 load balancer distributes inbound and outbound traffic using load-balancing rules and health probes. There are two types of load balancers: public and internal. Public facing load balancers maps external IP addresses to internal IP addresses, and vice versa. Public load balancers handle external requests to backend resources, like SQL servers. Internal load balancers direct traffic only to resources inside a virtual network or that use a VPN. Internal load balancers can be used for cross-premises virtual networks, for multi-tier applications, and for line-of-business application balancing. </a:t>
            </a:r>
          </a:p>
          <a:p>
            <a:pPr marL="0" marR="365760" lvl="0" indent="0">
              <a:lnSpc>
                <a:spcPct val="107000"/>
              </a:lnSpc>
              <a:spcBef>
                <a:spcPts val="0"/>
              </a:spcBef>
              <a:spcAft>
                <a:spcPts val="0"/>
              </a:spcAft>
              <a:buFont typeface="+mj-lt"/>
              <a:buNone/>
            </a:pPr>
            <a:b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b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List the Azure load balancer types. For each load balance describe the usage scenarios. </a:t>
            </a:r>
          </a:p>
          <a:p>
            <a:pPr marL="0" marR="365760" lvl="0" indent="0">
              <a:lnSpc>
                <a:spcPct val="107000"/>
              </a:lnSpc>
              <a:spcBef>
                <a:spcPts val="0"/>
              </a:spcBef>
              <a:spcAft>
                <a:spcPts val="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The Application Gateway can optimize delivery from application server farms while increasing application security with web application firewall. Front Door  is a scalable, security-enhanced delivery point for global, micro service-based web applications. The Azure Load Balancer balances inbound and outbound connections and requests to your applications or server endpoints. Traffic Manager distributes traffic optimally to services across global Azure regions, while providing high availability and responsiveness.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Your retail application allows customers to select and save items for purchase. It is important if the customer returns to the website that they are connected to the same virtual machine they previously used. What distribution methods does the Load Balancer have to handle these requests? </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Session persistence specifies how client traffic is handled. The default is that requests are handled by any machine. The Client IP requests will be handled by the same virtual machine. Client IP and protocol specifies that successive requests from the same address and protocol will be handled by the same virtual machine.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Your website uses static image and video. The images and video are located on different backend servers. What solution would you put in place to handle the requests?</a:t>
            </a:r>
          </a:p>
          <a:p>
            <a:pPr marL="0" marR="365760" lvl="0" indent="0">
              <a:lnSpc>
                <a:spcPct val="107000"/>
              </a:lnSpc>
              <a:spcBef>
                <a:spcPts val="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 Application Gateway manages web app requests. The Application Gateway can route traffic to a pool of web servers based on the URL of a request. In this case path-based routing can send URL images to one server and URL videos to another server. Multiple-site routing is also available. For example, one set of servers for one organization and another set of servers for a different organization. </a:t>
            </a:r>
          </a:p>
          <a:p>
            <a:pPr marL="0" marR="365760" lvl="0" indent="0">
              <a:lnSpc>
                <a:spcPct val="107000"/>
              </a:lnSpc>
              <a:spcBef>
                <a:spcPts val="120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1200"/>
              </a:spcBef>
              <a:spcAft>
                <a:spcPts val="800"/>
              </a:spcAft>
              <a:buFont typeface="+mj-lt"/>
              <a:buNone/>
            </a:pP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Name at least three ways to use Network Watcher to troubleshoot and diagnose network problems. </a:t>
            </a:r>
          </a:p>
          <a:p>
            <a:pPr marL="0" marR="365760" lvl="0" indent="0">
              <a:lnSpc>
                <a:spcPct val="107000"/>
              </a:lnSpc>
              <a:spcBef>
                <a:spcPts val="1200"/>
              </a:spcBef>
              <a:spcAft>
                <a:spcPts val="800"/>
              </a:spcAft>
              <a:buFont typeface="+mj-lt"/>
              <a:buNone/>
            </a:pPr>
            <a:r>
              <a:rPr lang="en-US" sz="12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Network Watcher is a regional service that provides various network diagnostic and monitoring tools​.</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IP Flow Verify </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diagnoses connectivity issues.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Next Hop</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determines if traffic is being correctly routed.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VPN Diagnostics</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troubleshoots gateways and connections.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NSG Flow Logs</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maps IP traffic through a network security group.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Connection Troubleshoot</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shows connectivity between source VM and destination. </a:t>
            </a:r>
            <a:r>
              <a:rPr lang="en-US" sz="1200" i="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Topology</a:t>
            </a:r>
            <a:r>
              <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generates a visual diagram of resources that might be helpful.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5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Implement and manage virtual networking (15–20%)</a:t>
            </a:r>
          </a:p>
          <a:p>
            <a:pPr algn="l"/>
            <a:r>
              <a:rPr lang="en-US" b="1" i="0" dirty="0">
                <a:solidFill>
                  <a:srgbClr val="161616"/>
                </a:solidFill>
                <a:effectLst/>
                <a:latin typeface="Segoe UI" panose="020B0502040204020203" pitchFamily="34" charset="0"/>
              </a:rPr>
              <a:t>Configure name resolution and load balancing</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an internal or public load balancer</a:t>
            </a:r>
          </a:p>
          <a:p>
            <a:pPr algn="l">
              <a:buFont typeface="Arial" panose="020B0604020202020204" pitchFamily="34" charset="0"/>
              <a:buChar char="•"/>
            </a:pPr>
            <a:r>
              <a:rPr lang="en-US" b="0" i="0" dirty="0">
                <a:solidFill>
                  <a:srgbClr val="161616"/>
                </a:solidFill>
                <a:effectLst/>
                <a:latin typeface="Segoe UI" panose="020B0502040204020203" pitchFamily="34" charset="0"/>
              </a:rPr>
              <a:t> Troubleshoot load balancing</a:t>
            </a:r>
          </a:p>
          <a:p>
            <a:endParaRPr lang="en-US" b="0" dirty="0">
              <a:solidFill>
                <a:srgbClr val="0000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not in the student materials. It is designed to help students understand that the Azure Load Balancer is not the only product solution. </a:t>
            </a:r>
          </a:p>
          <a:p>
            <a:endParaRPr lang="en-US" dirty="0"/>
          </a:p>
          <a:p>
            <a:r>
              <a:rPr lang="en-US" dirty="0"/>
              <a:t>Use the portal and the “Load Balancing – help me choose” page to review the options.  Application Gateway is Layer 7. Load Balancer </a:t>
            </a:r>
            <a:r>
              <a:rPr lang="en-US"/>
              <a:t>is Layer 4. </a:t>
            </a:r>
            <a:endParaRPr lang="en-US" dirty="0"/>
          </a:p>
          <a:p>
            <a:endParaRPr lang="en-US" dirty="0"/>
          </a:p>
          <a:p>
            <a:r>
              <a:rPr lang="en-US" dirty="0"/>
              <a:t>Load-balancing options - Azure Architecture Center | Microsoft Docs - https://docs.microsoft.com/azure/architecture/guide/technology-choices/load-balancing-overview</a:t>
            </a:r>
          </a:p>
          <a:p>
            <a:endParaRPr lang="en-US" dirty="0"/>
          </a:p>
          <a:p>
            <a:pPr marL="217262" lvl="1" indent="-107956"/>
            <a:r>
              <a:rPr lang="en-US" dirty="0"/>
              <a:t>Does your application use HTTP/HTTPS?</a:t>
            </a:r>
          </a:p>
          <a:p>
            <a:pPr marL="217262" lvl="1" indent="-107956"/>
            <a:r>
              <a:rPr lang="en-US" dirty="0"/>
              <a:t>Is your application public (internet facing)? </a:t>
            </a:r>
          </a:p>
          <a:p>
            <a:pPr marL="217262" lvl="1" indent="-107956"/>
            <a:r>
              <a:rPr lang="en-US" dirty="0"/>
              <a:t>Is your application deployed in multiple regions?</a:t>
            </a:r>
          </a:p>
          <a:p>
            <a:pPr marL="217262" lvl="1" indent="-107956"/>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8196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balancer SKUs - https://docs.microsoft.com/azure/load-balancer/skus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0396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Tutorial: Load balance internet traffic to VMs using the Azure portal - https://docs.microsoft.com/azure/load-balancer/tutorial-load-balancer-standard-manage-portal</a:t>
            </a:r>
          </a:p>
          <a:p>
            <a:endParaRPr lang="en-US" dirty="0"/>
          </a:p>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90004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967893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72018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3040063"/>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5884978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49908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975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600201" y="361062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7092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600201" y="4722156"/>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0" y="482097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0875214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417321" y="1485899"/>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31236" y="2289187"/>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417321" y="2349182"/>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31236" y="315234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417321" y="3212465"/>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31236" y="401550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417321" y="4075748"/>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31236" y="487866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417321" y="4939031"/>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31236" y="5741825"/>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417321" y="5802313"/>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9008744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226785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8262753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43275523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3989569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14327788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769339" y="6708121"/>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316140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6" name="Footer Placeholder 1">
            <a:extLst>
              <a:ext uri="{FF2B5EF4-FFF2-40B4-BE49-F238E27FC236}">
                <a16:creationId xmlns:a16="http://schemas.microsoft.com/office/drawing/2014/main" id="{6606017B-79AB-4945-B4C3-DB9D25392AF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6" name="Footer Placeholder 1">
            <a:extLst>
              <a:ext uri="{FF2B5EF4-FFF2-40B4-BE49-F238E27FC236}">
                <a16:creationId xmlns:a16="http://schemas.microsoft.com/office/drawing/2014/main" id="{7D05B28D-FB1C-485C-9792-0C223A9EBEC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14653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6" name="Footer Placeholder 1">
            <a:extLst>
              <a:ext uri="{FF2B5EF4-FFF2-40B4-BE49-F238E27FC236}">
                <a16:creationId xmlns:a16="http://schemas.microsoft.com/office/drawing/2014/main" id="{5D7656DF-2278-4E6B-921A-455C5C364D3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469703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902011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708336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104901"/>
            <a:ext cx="11568684" cy="439465"/>
          </a:xfrm>
        </p:spPr>
        <p:txBody>
          <a:bodyPr tIns="45720" rIns="0" bIns="45720"/>
          <a:lstStyle>
            <a:lvl1pPr>
              <a:defRPr sz="2244" b="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2708458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354261" y="1485899"/>
            <a:ext cx="5654710"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475141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390453955"/>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20"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2405793893"/>
      </p:ext>
    </p:extLst>
  </p:cSld>
  <p:clrMap bg1="lt1" tx1="dk1" bg2="lt2" tx2="dk2" accent1="accent1" accent2="accent2" accent3="accent3" accent4="accent4" accent5="accent5" accent6="accent6" hlink="hlink" folHlink="folHlink"/>
  <p:sldLayoutIdLst>
    <p:sldLayoutId id="2147484622" r:id="rId1"/>
    <p:sldLayoutId id="2147484623" r:id="rId2"/>
    <p:sldLayoutId id="2147484624" r:id="rId3"/>
    <p:sldLayoutId id="2147484625" r:id="rId4"/>
    <p:sldLayoutId id="2147484626" r:id="rId5"/>
    <p:sldLayoutId id="2147484627" r:id="rId6"/>
    <p:sldLayoutId id="2147484628" r:id="rId7"/>
    <p:sldLayoutId id="2147484629" r:id="rId8"/>
    <p:sldLayoutId id="2147484630" r:id="rId9"/>
    <p:sldLayoutId id="2147484631" r:id="rId10"/>
    <p:sldLayoutId id="2147484632" r:id="rId11"/>
    <p:sldLayoutId id="2147484633" r:id="rId12"/>
    <p:sldLayoutId id="2147484634" r:id="rId13"/>
    <p:sldLayoutId id="2147484635" r:id="rId14"/>
    <p:sldLayoutId id="2147484636" r:id="rId15"/>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learn/modules/improve-app-scalability-resiliency-with-load-balance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learn.microsoft.com/training/modules/intro-to-azure-load-balancer/" TargetMode="External"/><Relationship Id="rId5" Type="http://schemas.openxmlformats.org/officeDocument/2006/relationships/hyperlink" Target="https://docs.microsoft.com/learn/modules/load-balancing-non-https-traffic-azure/" TargetMode="External"/><Relationship Id="rId4" Type="http://schemas.openxmlformats.org/officeDocument/2006/relationships/image" Target="../media/image31.e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3.wmf"/><Relationship Id="rId5" Type="http://schemas.openxmlformats.org/officeDocument/2006/relationships/image" Target="../media/image34.emf"/><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png"/><Relationship Id="rId3" Type="http://schemas.openxmlformats.org/officeDocument/2006/relationships/hyperlink" Target="https://docs.microsoft.com/learn/modules/configure-azure-load-balancer/" TargetMode="External"/><Relationship Id="rId7" Type="http://schemas.openxmlformats.org/officeDocument/2006/relationships/image" Target="../media/image7.emf"/><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microsoftlearning.github.io/AZ-104-MicrosoftAzureAdministrator/Instructions/Labs/LAB_06-Implement_Network_Traffic_Management.html" TargetMode="External"/><Relationship Id="rId11" Type="http://schemas.openxmlformats.org/officeDocument/2006/relationships/image" Target="../media/image11.png"/><Relationship Id="rId5" Type="http://schemas.openxmlformats.org/officeDocument/2006/relationships/hyperlink" Target="https://docs.microsoft.com/learn/modules/configure-network-watcher/" TargetMode="External"/><Relationship Id="rId10" Type="http://schemas.openxmlformats.org/officeDocument/2006/relationships/image" Target="../media/image10.svg"/><Relationship Id="rId4" Type="http://schemas.openxmlformats.org/officeDocument/2006/relationships/hyperlink" Target="https://docs.microsoft.com/learn/modules/configure-azure-application-gateway/" TargetMode="External"/><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learn/modules/intro-to-azure-application-gateway/" TargetMode="External"/><Relationship Id="rId7"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ocs.microsoft.com/learn/modules/end-to-end-encryption-with-app-gateway/" TargetMode="External"/><Relationship Id="rId5" Type="http://schemas.openxmlformats.org/officeDocument/2006/relationships/hyperlink" Target="https://docs.microsoft.com/learn/modules/load-balancing-https-traffic-azure/" TargetMode="External"/><Relationship Id="rId4" Type="http://schemas.openxmlformats.org/officeDocument/2006/relationships/hyperlink" Target="https://docs.microsoft.com/learn/modules/load-balance-web-traffic-with-application-gatewa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8.emf"/><Relationship Id="rId7"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hyperlink" Target="https://docs.microsoft.com/learn/modules/intro-to-azure-network-watcher/" TargetMode="External"/><Relationship Id="rId7" Type="http://schemas.openxmlformats.org/officeDocument/2006/relationships/hyperlink" Target="https://docs.microsoft.com/learn/modules/write-first-query-kusto-query-languag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analyze-infrastructure-with-azure-monitor-logs/" TargetMode="External"/><Relationship Id="rId4" Type="http://schemas.openxmlformats.org/officeDocument/2006/relationships/hyperlink" Target="https://docs.microsoft.com/learn/modules/troubleshoot-azure-network-infrastructure/"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11.png"/><Relationship Id="rId18" Type="http://schemas.openxmlformats.org/officeDocument/2006/relationships/image" Target="../media/image14.sv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17" Type="http://schemas.openxmlformats.org/officeDocument/2006/relationships/image" Target="../media/image13.png"/><Relationship Id="rId2" Type="http://schemas.openxmlformats.org/officeDocument/2006/relationships/notesSlide" Target="../notesSlides/notesSlide27.xml"/><Relationship Id="rId16" Type="http://schemas.openxmlformats.org/officeDocument/2006/relationships/image" Target="../media/image59.svg"/><Relationship Id="rId1" Type="http://schemas.openxmlformats.org/officeDocument/2006/relationships/slideLayout" Target="../slideLayouts/slideLayout2.xml"/><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58.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12.svg"/></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 Id="rId9" Type="http://schemas.openxmlformats.org/officeDocument/2006/relationships/image" Target="../media/image2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1477532"/>
            <a:ext cx="4573635" cy="3653379"/>
          </a:xfrm>
        </p:spPr>
        <p:txBody>
          <a:bodyPr/>
          <a:lstStyle/>
          <a:p>
            <a:r>
              <a:rPr lang="en-US" dirty="0"/>
              <a:t>AZ-104T00A</a:t>
            </a:r>
            <a:br>
              <a:rPr lang="en-US" dirty="0"/>
            </a:br>
            <a:r>
              <a:rPr lang="en-US" dirty="0"/>
              <a:t>Administer</a:t>
            </a:r>
            <a:br>
              <a:rPr lang="en-US" dirty="0"/>
            </a:br>
            <a:r>
              <a:rPr lang="en-US" dirty="0"/>
              <a:t>Network Traffic</a:t>
            </a:r>
            <a:br>
              <a:rPr lang="en-US" dirty="0"/>
            </a:b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1CA3-E900-E498-2832-5442480AD1C8}"/>
              </a:ext>
            </a:extLst>
          </p:cNvPr>
          <p:cNvSpPr>
            <a:spLocks noGrp="1"/>
          </p:cNvSpPr>
          <p:nvPr>
            <p:ph type="title"/>
          </p:nvPr>
        </p:nvSpPr>
        <p:spPr/>
        <p:txBody>
          <a:bodyPr/>
          <a:lstStyle/>
          <a:p>
            <a:r>
              <a:rPr lang="en-US" dirty="0"/>
              <a:t>Create load balancer rules</a:t>
            </a:r>
          </a:p>
        </p:txBody>
      </p:sp>
      <p:pic>
        <p:nvPicPr>
          <p:cNvPr id="1026" name="Picture 2" descr="Diagram that depicts how load balancer rules work in Azure Load Balancer.">
            <a:extLst>
              <a:ext uri="{FF2B5EF4-FFF2-40B4-BE49-F238E27FC236}">
                <a16:creationId xmlns:a16="http://schemas.microsoft.com/office/drawing/2014/main" id="{EF4F9012-2AB5-3165-C81F-216B00842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1391921"/>
            <a:ext cx="8383832" cy="2458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47302A4-11B1-E561-54CC-71CE3136265F}"/>
              </a:ext>
            </a:extLst>
          </p:cNvPr>
          <p:cNvSpPr/>
          <p:nvPr/>
        </p:nvSpPr>
        <p:spPr>
          <a:xfrm>
            <a:off x="376555"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Maps a frontend IP and port combination to a set of backend pool and port combination</a:t>
            </a:r>
          </a:p>
        </p:txBody>
      </p:sp>
      <p:sp>
        <p:nvSpPr>
          <p:cNvPr id="4" name="Rectangle 3">
            <a:extLst>
              <a:ext uri="{FF2B5EF4-FFF2-40B4-BE49-F238E27FC236}">
                <a16:creationId xmlns:a16="http://schemas.microsoft.com/office/drawing/2014/main" id="{A51BE5D3-FB00-F79D-5211-BD43C066FC56}"/>
              </a:ext>
            </a:extLst>
          </p:cNvPr>
          <p:cNvSpPr/>
          <p:nvPr/>
        </p:nvSpPr>
        <p:spPr>
          <a:xfrm>
            <a:off x="4343717"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Rules can be combined with NAT rules</a:t>
            </a:r>
          </a:p>
        </p:txBody>
      </p:sp>
      <p:sp>
        <p:nvSpPr>
          <p:cNvPr id="5" name="Rectangle 4">
            <a:extLst>
              <a:ext uri="{FF2B5EF4-FFF2-40B4-BE49-F238E27FC236}">
                <a16:creationId xmlns:a16="http://schemas.microsoft.com/office/drawing/2014/main" id="{D4891076-163B-D8E5-2FBD-73F40DA56296}"/>
              </a:ext>
            </a:extLst>
          </p:cNvPr>
          <p:cNvSpPr/>
          <p:nvPr/>
        </p:nvSpPr>
        <p:spPr>
          <a:xfrm>
            <a:off x="8310879"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A NAT rule is explicitly attached to a VM (or network interface) to complete the path to the target</a:t>
            </a:r>
          </a:p>
        </p:txBody>
      </p:sp>
    </p:spTree>
    <p:extLst>
      <p:ext uri="{BB962C8B-B14F-4D97-AF65-F5344CB8AC3E}">
        <p14:creationId xmlns:p14="http://schemas.microsoft.com/office/powerpoint/2010/main" val="40378359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Configure a Load Balancer</a:t>
            </a:r>
          </a:p>
        </p:txBody>
      </p:sp>
      <p:pic>
        <p:nvPicPr>
          <p:cNvPr id="48" name="Picture 47" descr="Icon of two gears">
            <a:extLst>
              <a:ext uri="{FF2B5EF4-FFF2-40B4-BE49-F238E27FC236}">
                <a16:creationId xmlns:a16="http://schemas.microsoft.com/office/drawing/2014/main" id="{65D287DD-EE44-423D-9138-21563B08000A}"/>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4" name="Rectangle 63">
            <a:extLst>
              <a:ext uri="{FF2B5EF4-FFF2-40B4-BE49-F238E27FC236}">
                <a16:creationId xmlns:a16="http://schemas.microsoft.com/office/drawing/2014/main" id="{FB2AE682-1244-43A6-B0F0-01DDDDD1E239}"/>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Portal – Help me choose a load balancer</a:t>
            </a:r>
          </a:p>
        </p:txBody>
      </p:sp>
      <p:cxnSp>
        <p:nvCxnSpPr>
          <p:cNvPr id="74" name="Straight Connector 73">
            <a:extLst>
              <a:ext uri="{FF2B5EF4-FFF2-40B4-BE49-F238E27FC236}">
                <a16:creationId xmlns:a16="http://schemas.microsoft.com/office/drawing/2014/main" id="{283A71DA-9760-4748-AFD1-5BAFB3723D8B}"/>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8" name="Picture 87" descr="Icon of a wrench">
            <a:extLst>
              <a:ext uri="{FF2B5EF4-FFF2-40B4-BE49-F238E27FC236}">
                <a16:creationId xmlns:a16="http://schemas.microsoft.com/office/drawing/2014/main" id="{1EA3502F-F3C0-48D4-81F6-B210D75CD532}"/>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1" name="Rectangle 90">
            <a:extLst>
              <a:ext uri="{FF2B5EF4-FFF2-40B4-BE49-F238E27FC236}">
                <a16:creationId xmlns:a16="http://schemas.microsoft.com/office/drawing/2014/main" id="{296E6274-0E50-474B-9E2D-23F1DCD9F3C5}"/>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a load balancer</a:t>
            </a:r>
          </a:p>
        </p:txBody>
      </p:sp>
      <p:cxnSp>
        <p:nvCxnSpPr>
          <p:cNvPr id="98" name="Straight Connector 97">
            <a:extLst>
              <a:ext uri="{FF2B5EF4-FFF2-40B4-BE49-F238E27FC236}">
                <a16:creationId xmlns:a16="http://schemas.microsoft.com/office/drawing/2014/main" id="{AE9E5744-1F53-4DEE-AB8F-0154F473B39A}"/>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1491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Session Persistence (optional)</a:t>
            </a:r>
          </a:p>
        </p:txBody>
      </p:sp>
      <p:sp>
        <p:nvSpPr>
          <p:cNvPr id="3" name="Rectangle 2">
            <a:extLst>
              <a:ext uri="{FF2B5EF4-FFF2-40B4-BE49-F238E27FC236}">
                <a16:creationId xmlns:a16="http://schemas.microsoft.com/office/drawing/2014/main" id="{B026556F-D070-4A34-84DB-96B77B871E5B}"/>
              </a:ext>
              <a:ext uri="{C183D7F6-B498-43B3-948B-1728B52AA6E4}">
                <adec:decorative xmlns:adec="http://schemas.microsoft.com/office/drawing/2017/decorative" val="1"/>
              </a:ext>
            </a:extLst>
          </p:cNvPr>
          <p:cNvSpPr/>
          <p:nvPr/>
        </p:nvSpPr>
        <p:spPr bwMode="auto">
          <a:xfrm>
            <a:off x="427038" y="1192212"/>
            <a:ext cx="11582400" cy="336708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4" descr="A screen shot of the Session persistence setttings">
            <a:extLst>
              <a:ext uri="{FF2B5EF4-FFF2-40B4-BE49-F238E27FC236}">
                <a16:creationId xmlns:a16="http://schemas.microsoft.com/office/drawing/2014/main" id="{557F597A-9FDA-448D-B68E-315E52F15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1" y="1585935"/>
            <a:ext cx="3576872" cy="2582120"/>
          </a:xfrm>
          <a:prstGeom prst="rect">
            <a:avLst/>
          </a:prstGeom>
          <a:ln>
            <a:noFill/>
          </a:ln>
        </p:spPr>
      </p:pic>
      <p:pic>
        <p:nvPicPr>
          <p:cNvPr id="8" name="Picture 7" descr="Illustration of hash-based distribution with a load balancer and 3 virtual machines">
            <a:extLst>
              <a:ext uri="{FF2B5EF4-FFF2-40B4-BE49-F238E27FC236}">
                <a16:creationId xmlns:a16="http://schemas.microsoft.com/office/drawing/2014/main" id="{A1299FAA-EA52-4376-B8E6-D96CF076CBF5}"/>
              </a:ext>
            </a:extLst>
          </p:cNvPr>
          <p:cNvPicPr/>
          <p:nvPr/>
        </p:nvPicPr>
        <p:blipFill>
          <a:blip r:embed="rId4">
            <a:extLst>
              <a:ext uri="{28A0092B-C50C-407E-A947-70E740481C1C}">
                <a14:useLocalDpi xmlns:a14="http://schemas.microsoft.com/office/drawing/2010/main" val="0"/>
              </a:ext>
            </a:extLst>
          </a:blip>
          <a:stretch>
            <a:fillRect/>
          </a:stretch>
        </p:blipFill>
        <p:spPr>
          <a:xfrm>
            <a:off x="5016247" y="1388990"/>
            <a:ext cx="6565750" cy="2976010"/>
          </a:xfrm>
          <a:prstGeom prst="rect">
            <a:avLst/>
          </a:prstGeom>
        </p:spPr>
      </p:pic>
      <p:sp>
        <p:nvSpPr>
          <p:cNvPr id="4" name="Freeform: Shape 3">
            <a:extLst>
              <a:ext uri="{FF2B5EF4-FFF2-40B4-BE49-F238E27FC236}">
                <a16:creationId xmlns:a16="http://schemas.microsoft.com/office/drawing/2014/main" id="{B159A7E5-1D90-4853-8789-31BFF586D2D7}"/>
              </a:ext>
            </a:extLst>
          </p:cNvPr>
          <p:cNvSpPr/>
          <p:nvPr/>
        </p:nvSpPr>
        <p:spPr>
          <a:xfrm>
            <a:off x="42703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Session persistence specifies how client traffic is handled </a:t>
            </a:r>
          </a:p>
        </p:txBody>
      </p:sp>
      <p:sp>
        <p:nvSpPr>
          <p:cNvPr id="5" name="Freeform: Shape 4">
            <a:extLst>
              <a:ext uri="{FF2B5EF4-FFF2-40B4-BE49-F238E27FC236}">
                <a16:creationId xmlns:a16="http://schemas.microsoft.com/office/drawing/2014/main" id="{5B1B9574-481E-49A3-86F8-77074801D8E7}"/>
              </a:ext>
            </a:extLst>
          </p:cNvPr>
          <p:cNvSpPr/>
          <p:nvPr/>
        </p:nvSpPr>
        <p:spPr>
          <a:xfrm>
            <a:off x="291298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None</a:t>
            </a:r>
            <a:r>
              <a:rPr lang="en-US" b="1" dirty="0">
                <a:solidFill>
                  <a:schemeClr val="tx1"/>
                </a:solidFill>
              </a:rPr>
              <a:t> </a:t>
            </a:r>
            <a:r>
              <a:rPr lang="en-US" dirty="0">
                <a:solidFill>
                  <a:schemeClr val="tx1"/>
                </a:solidFill>
              </a:rPr>
              <a:t>(default) requests can be handled by any</a:t>
            </a:r>
            <a:br>
              <a:rPr lang="en-US" dirty="0">
                <a:solidFill>
                  <a:schemeClr val="tx1"/>
                </a:solidFill>
              </a:rPr>
            </a:br>
            <a:r>
              <a:rPr lang="en-US" dirty="0">
                <a:solidFill>
                  <a:schemeClr val="tx1"/>
                </a:solidFill>
              </a:rPr>
              <a:t>virtual machine </a:t>
            </a:r>
          </a:p>
        </p:txBody>
      </p:sp>
      <p:sp>
        <p:nvSpPr>
          <p:cNvPr id="6" name="Freeform: Shape 5">
            <a:extLst>
              <a:ext uri="{FF2B5EF4-FFF2-40B4-BE49-F238E27FC236}">
                <a16:creationId xmlns:a16="http://schemas.microsoft.com/office/drawing/2014/main" id="{24C6D451-647D-43C3-9BCE-7DB0E7F8BE3B}"/>
              </a:ext>
            </a:extLst>
          </p:cNvPr>
          <p:cNvSpPr/>
          <p:nvPr/>
        </p:nvSpPr>
        <p:spPr>
          <a:xfrm>
            <a:off x="5398938"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t>
            </a:r>
            <a:r>
              <a:rPr lang="en-US" dirty="0">
                <a:solidFill>
                  <a:schemeClr val="tx1"/>
                </a:solidFill>
              </a:rPr>
              <a:t>requests will be handled by the same virtual machine</a:t>
            </a:r>
          </a:p>
        </p:txBody>
      </p:sp>
      <p:sp>
        <p:nvSpPr>
          <p:cNvPr id="7" name="Freeform: Shape 6">
            <a:extLst>
              <a:ext uri="{FF2B5EF4-FFF2-40B4-BE49-F238E27FC236}">
                <a16:creationId xmlns:a16="http://schemas.microsoft.com/office/drawing/2014/main" id="{5A1B65C3-A482-47C0-B2EA-93D4E7434F83}"/>
              </a:ext>
            </a:extLst>
          </p:cNvPr>
          <p:cNvSpPr/>
          <p:nvPr/>
        </p:nvSpPr>
        <p:spPr>
          <a:xfrm>
            <a:off x="7884888" y="4707571"/>
            <a:ext cx="4124549"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and protocol </a:t>
            </a:r>
            <a:r>
              <a:rPr lang="en-US" dirty="0">
                <a:solidFill>
                  <a:schemeClr val="tx1"/>
                </a:solidFill>
              </a:rPr>
              <a:t>specifies that successive requests from the same address and protocol will be handled by the same virtual machine</a:t>
            </a:r>
          </a:p>
        </p:txBody>
      </p:sp>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Load Balancer</a:t>
            </a:r>
          </a:p>
        </p:txBody>
      </p:sp>
      <p:sp>
        <p:nvSpPr>
          <p:cNvPr id="3" name="Rectangle 2">
            <a:extLst>
              <a:ext uri="{FF2B5EF4-FFF2-40B4-BE49-F238E27FC236}">
                <a16:creationId xmlns:a16="http://schemas.microsoft.com/office/drawing/2014/main" id="{C986EA34-AF94-4FFE-ADB1-DD7F73179098}"/>
              </a:ext>
              <a:ext uri="{C183D7F6-B498-43B3-948B-1728B52AA6E4}">
                <adec:decorative xmlns:adec="http://schemas.microsoft.com/office/drawing/2017/decorative" val="1"/>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23324CE0-D292-4187-AEF5-01EFFB0CE5F5}"/>
              </a:ext>
              <a:ext uri="{C183D7F6-B498-43B3-948B-1728B52AA6E4}">
                <adec:decorative xmlns:adec="http://schemas.microsoft.com/office/drawing/2017/decorative" val="1"/>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dirty="0">
                <a:solidFill>
                  <a:schemeClr val="bg1"/>
                </a:solidFill>
                <a:latin typeface="+mj-lt"/>
              </a:rPr>
              <a:t>Microsoft Learn Modules (docs.microsoft.com/Learn)</a:t>
            </a:r>
          </a:p>
        </p:txBody>
      </p:sp>
      <p:sp>
        <p:nvSpPr>
          <p:cNvPr id="7" name="Rectangle 6">
            <a:extLst>
              <a:ext uri="{FF2B5EF4-FFF2-40B4-BE49-F238E27FC236}">
                <a16:creationId xmlns:a16="http://schemas.microsoft.com/office/drawing/2014/main" id="{B065BE23-B7E3-411D-B438-736FFAA1956D}"/>
              </a:ext>
            </a:extLst>
          </p:cNvPr>
          <p:cNvSpPr/>
          <p:nvPr/>
        </p:nvSpPr>
        <p:spPr>
          <a:xfrm>
            <a:off x="4719968" y="2336772"/>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sz="2000" dirty="0">
                <a:hlinkClick r:id="rId3"/>
              </a:rPr>
              <a:t>Improve application scalability and resiliency by using Azure Load Balancer (Sandbox)</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DB465EFD-AEF7-4983-87B7-E852F434B9F5}"/>
              </a:ext>
              <a:ext uri="{C183D7F6-B498-43B3-948B-1728B52AA6E4}">
                <adec:decorative xmlns:adec="http://schemas.microsoft.com/office/drawing/2017/decorative" val="1"/>
              </a:ext>
            </a:extLst>
          </p:cNvPr>
          <p:cNvCxnSpPr>
            <a:cxnSpLocks/>
          </p:cNvCxnSpPr>
          <p:nvPr/>
        </p:nvCxnSpPr>
        <p:spPr>
          <a:xfrm>
            <a:off x="4876800" y="3283066"/>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sp>
        <p:nvSpPr>
          <p:cNvPr id="9" name="TextBox 8">
            <a:extLst>
              <a:ext uri="{FF2B5EF4-FFF2-40B4-BE49-F238E27FC236}">
                <a16:creationId xmlns:a16="http://schemas.microsoft.com/office/drawing/2014/main" id="{5DEEBF6D-81A3-4D3F-B6CA-D20E74E29426}"/>
              </a:ext>
            </a:extLst>
          </p:cNvPr>
          <p:cNvSpPr txBox="1"/>
          <p:nvPr/>
        </p:nvSpPr>
        <p:spPr>
          <a:xfrm>
            <a:off x="4803093" y="3343337"/>
            <a:ext cx="6216732" cy="400110"/>
          </a:xfrm>
          <a:prstGeom prst="rect">
            <a:avLst/>
          </a:prstGeom>
          <a:noFill/>
        </p:spPr>
        <p:txBody>
          <a:bodyPr wrap="square">
            <a:spAutoFit/>
          </a:bodyPr>
          <a:lstStyle/>
          <a:p>
            <a:r>
              <a:rPr lang="en-US" sz="2000" dirty="0">
                <a:hlinkClick r:id="rId5"/>
              </a:rPr>
              <a:t>Load balance non-HTTP(S) traffic in Azure </a:t>
            </a:r>
            <a:endParaRPr lang="en-US" sz="2000" dirty="0"/>
          </a:p>
        </p:txBody>
      </p:sp>
      <p:cxnSp>
        <p:nvCxnSpPr>
          <p:cNvPr id="6" name="Straight Connector 5">
            <a:extLst>
              <a:ext uri="{FF2B5EF4-FFF2-40B4-BE49-F238E27FC236}">
                <a16:creationId xmlns:a16="http://schemas.microsoft.com/office/drawing/2014/main" id="{7C2DE98F-222C-4830-BB38-4A0B0904E0D5}"/>
              </a:ext>
              <a:ext uri="{C183D7F6-B498-43B3-948B-1728B52AA6E4}">
                <adec:decorative xmlns:adec="http://schemas.microsoft.com/office/drawing/2017/decorative" val="1"/>
              </a:ext>
            </a:extLst>
          </p:cNvPr>
          <p:cNvCxnSpPr>
            <a:cxnSpLocks/>
          </p:cNvCxnSpPr>
          <p:nvPr/>
        </p:nvCxnSpPr>
        <p:spPr>
          <a:xfrm>
            <a:off x="4876800" y="3910479"/>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F824114-14D6-2080-F663-F698828B84A8}"/>
              </a:ext>
            </a:extLst>
          </p:cNvPr>
          <p:cNvSpPr txBox="1"/>
          <p:nvPr/>
        </p:nvSpPr>
        <p:spPr>
          <a:xfrm>
            <a:off x="4803093" y="4029529"/>
            <a:ext cx="6217920" cy="400110"/>
          </a:xfrm>
          <a:prstGeom prst="rect">
            <a:avLst/>
          </a:prstGeom>
          <a:noFill/>
        </p:spPr>
        <p:txBody>
          <a:bodyPr wrap="square">
            <a:spAutoFit/>
          </a:bodyPr>
          <a:lstStyle/>
          <a:p>
            <a:r>
              <a:rPr lang="en-US" sz="2000" dirty="0">
                <a:solidFill>
                  <a:srgbClr val="0078D4"/>
                </a:solidFill>
                <a:hlinkClick r:id="rId6">
                  <a:extLst>
                    <a:ext uri="{A12FA001-AC4F-418D-AE19-62706E023703}">
                      <ahyp:hlinkClr xmlns:ahyp="http://schemas.microsoft.com/office/drawing/2018/hyperlinkcolor" val="tx"/>
                    </a:ext>
                  </a:extLst>
                </a:hlinkClick>
              </a:rPr>
              <a:t>Introduction to Azure Load Balancer</a:t>
            </a:r>
            <a:endParaRPr lang="en-US" sz="2000" dirty="0">
              <a:solidFill>
                <a:srgbClr val="0078D4"/>
              </a:solidFill>
            </a:endParaRPr>
          </a:p>
        </p:txBody>
      </p:sp>
      <p:sp>
        <p:nvSpPr>
          <p:cNvPr id="5" name="TextBox 4">
            <a:extLst>
              <a:ext uri="{FF2B5EF4-FFF2-40B4-BE49-F238E27FC236}">
                <a16:creationId xmlns:a16="http://schemas.microsoft.com/office/drawing/2014/main" id="{16400C28-D641-4CA7-B56F-0E91AD74E3F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12" name="Straight Connector 11">
            <a:extLst>
              <a:ext uri="{FF2B5EF4-FFF2-40B4-BE49-F238E27FC236}">
                <a16:creationId xmlns:a16="http://schemas.microsoft.com/office/drawing/2014/main" id="{D82F012E-2E86-12E9-3232-217C525D1066}"/>
              </a:ext>
              <a:ext uri="{C183D7F6-B498-43B3-948B-1728B52AA6E4}">
                <adec:decorative xmlns:adec="http://schemas.microsoft.com/office/drawing/2017/decorative" val="1"/>
              </a:ext>
            </a:extLst>
          </p:cNvPr>
          <p:cNvCxnSpPr>
            <a:cxnSpLocks/>
          </p:cNvCxnSpPr>
          <p:nvPr/>
        </p:nvCxnSpPr>
        <p:spPr>
          <a:xfrm>
            <a:off x="4876800" y="4601359"/>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9958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Azure Application Gateway</a:t>
            </a:r>
          </a:p>
        </p:txBody>
      </p:sp>
      <p:pic>
        <p:nvPicPr>
          <p:cNvPr id="7" name="Graphic 6">
            <a:extLst>
              <a:ext uri="{FF2B5EF4-FFF2-40B4-BE49-F238E27FC236}">
                <a16:creationId xmlns:a16="http://schemas.microsoft.com/office/drawing/2014/main" id="{75D29DAB-9DA1-4588-907B-94E5268D8C2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6456" y="2742400"/>
            <a:ext cx="1399311" cy="1400621"/>
          </a:xfrm>
          <a:prstGeom prst="rect">
            <a:avLst/>
          </a:prstGeom>
        </p:spPr>
      </p:pic>
    </p:spTree>
    <p:extLst>
      <p:ext uri="{BB962C8B-B14F-4D97-AF65-F5344CB8AC3E}">
        <p14:creationId xmlns:p14="http://schemas.microsoft.com/office/powerpoint/2010/main" val="22683915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471342"/>
            <a:ext cx="2506662" cy="2051844"/>
          </a:xfrm>
        </p:spPr>
        <p:txBody>
          <a:bodyPr/>
          <a:lstStyle/>
          <a:p>
            <a:r>
              <a:rPr lang="en-US" dirty="0"/>
              <a:t>Configure Azure Application Gateway Introduction</a:t>
            </a:r>
          </a:p>
        </p:txBody>
      </p:sp>
      <p:sp>
        <p:nvSpPr>
          <p:cNvPr id="4" name="TextBox 3">
            <a:extLst>
              <a:ext uri="{FF2B5EF4-FFF2-40B4-BE49-F238E27FC236}">
                <a16:creationId xmlns:a16="http://schemas.microsoft.com/office/drawing/2014/main" id="{D85FDA11-7FB7-45C9-B795-1D7A89D6716C}"/>
              </a:ext>
            </a:extLst>
          </p:cNvPr>
          <p:cNvSpPr txBox="1"/>
          <p:nvPr/>
        </p:nvSpPr>
        <p:spPr>
          <a:xfrm>
            <a:off x="4809104" y="612386"/>
            <a:ext cx="6675120" cy="307777"/>
          </a:xfrm>
          <a:prstGeom prst="rect">
            <a:avLst/>
          </a:prstGeom>
          <a:noFill/>
        </p:spPr>
        <p:txBody>
          <a:bodyPr wrap="square" lIns="0" tIns="0" rIns="0" bIns="0" rtlCol="0" anchor="ctr">
            <a:spAutoFit/>
          </a:bodyPr>
          <a:lstStyle/>
          <a:p>
            <a:r>
              <a:rPr lang="en-US" sz="2000" dirty="0"/>
              <a:t>Implement Application Gateway</a:t>
            </a:r>
          </a:p>
        </p:txBody>
      </p:sp>
      <p:sp>
        <p:nvSpPr>
          <p:cNvPr id="6" name="TextBox 5">
            <a:extLst>
              <a:ext uri="{FF2B5EF4-FFF2-40B4-BE49-F238E27FC236}">
                <a16:creationId xmlns:a16="http://schemas.microsoft.com/office/drawing/2014/main" id="{C29E11C7-0ECF-44FC-BC7C-E0C3ED53EEC5}"/>
              </a:ext>
            </a:extLst>
          </p:cNvPr>
          <p:cNvSpPr txBox="1"/>
          <p:nvPr/>
        </p:nvSpPr>
        <p:spPr>
          <a:xfrm>
            <a:off x="4800322" y="1427495"/>
            <a:ext cx="6675120" cy="307777"/>
          </a:xfrm>
          <a:prstGeom prst="rect">
            <a:avLst/>
          </a:prstGeom>
          <a:noFill/>
        </p:spPr>
        <p:txBody>
          <a:bodyPr wrap="square" lIns="0" tIns="0" rIns="0" bIns="0" rtlCol="0" anchor="ctr">
            <a:spAutoFit/>
          </a:bodyPr>
          <a:lstStyle/>
          <a:p>
            <a:r>
              <a:rPr lang="en-US" sz="2000" dirty="0"/>
              <a:t>Determine Application Gateway Routing</a:t>
            </a:r>
          </a:p>
        </p:txBody>
      </p:sp>
      <p:sp>
        <p:nvSpPr>
          <p:cNvPr id="8" name="TextBox 7">
            <a:extLst>
              <a:ext uri="{FF2B5EF4-FFF2-40B4-BE49-F238E27FC236}">
                <a16:creationId xmlns:a16="http://schemas.microsoft.com/office/drawing/2014/main" id="{A2B9155C-4F97-4328-8BA4-7C4E62A23C40}"/>
              </a:ext>
            </a:extLst>
          </p:cNvPr>
          <p:cNvSpPr txBox="1"/>
          <p:nvPr/>
        </p:nvSpPr>
        <p:spPr>
          <a:xfrm>
            <a:off x="4809104" y="2242604"/>
            <a:ext cx="6675120" cy="307777"/>
          </a:xfrm>
          <a:prstGeom prst="rect">
            <a:avLst/>
          </a:prstGeom>
          <a:noFill/>
        </p:spPr>
        <p:txBody>
          <a:bodyPr wrap="square" lIns="0" tIns="0" rIns="0" bIns="0" rtlCol="0" anchor="ctr">
            <a:spAutoFit/>
          </a:bodyPr>
          <a:lstStyle/>
          <a:p>
            <a:r>
              <a:rPr lang="en-US" sz="2000" dirty="0"/>
              <a:t>Demonstration – Configure an Application Gateway</a:t>
            </a:r>
          </a:p>
        </p:txBody>
      </p:sp>
      <p:sp>
        <p:nvSpPr>
          <p:cNvPr id="20" name="TextBox 19">
            <a:extLst>
              <a:ext uri="{FF2B5EF4-FFF2-40B4-BE49-F238E27FC236}">
                <a16:creationId xmlns:a16="http://schemas.microsoft.com/office/drawing/2014/main" id="{07183502-92E3-CA50-00B4-1964EEDC7A9F}"/>
              </a:ext>
            </a:extLst>
          </p:cNvPr>
          <p:cNvSpPr txBox="1"/>
          <p:nvPr/>
        </p:nvSpPr>
        <p:spPr>
          <a:xfrm>
            <a:off x="4800322" y="3017427"/>
            <a:ext cx="6675120" cy="307777"/>
          </a:xfrm>
          <a:prstGeom prst="rect">
            <a:avLst/>
          </a:prstGeom>
          <a:noFill/>
        </p:spPr>
        <p:txBody>
          <a:bodyPr wrap="square" lIns="0" tIns="0" rIns="0" bIns="0" rtlCol="0" anchor="ctr">
            <a:spAutoFit/>
          </a:bodyPr>
          <a:lstStyle/>
          <a:p>
            <a:r>
              <a:rPr lang="en-US" sz="2000" dirty="0"/>
              <a:t>Setup Application Gateway Components</a:t>
            </a:r>
          </a:p>
        </p:txBody>
      </p:sp>
      <p:sp>
        <p:nvSpPr>
          <p:cNvPr id="3" name="TextBox 2">
            <a:extLst>
              <a:ext uri="{FF2B5EF4-FFF2-40B4-BE49-F238E27FC236}">
                <a16:creationId xmlns:a16="http://schemas.microsoft.com/office/drawing/2014/main" id="{F848A2EE-101E-459D-B797-E004E00CE25B}"/>
              </a:ext>
            </a:extLst>
          </p:cNvPr>
          <p:cNvSpPr txBox="1"/>
          <p:nvPr/>
        </p:nvSpPr>
        <p:spPr>
          <a:xfrm>
            <a:off x="4809104" y="3720725"/>
            <a:ext cx="6675120" cy="307777"/>
          </a:xfrm>
          <a:prstGeom prst="rect">
            <a:avLst/>
          </a:prstGeom>
          <a:noFill/>
        </p:spPr>
        <p:txBody>
          <a:bodyPr wrap="square" lIns="0" tIns="0" rIns="0" bIns="0" rtlCol="0" anchor="ctr">
            <a:spAutoFit/>
          </a:bodyPr>
          <a:lstStyle/>
          <a:p>
            <a:r>
              <a:rPr lang="en-US" sz="2000" dirty="0"/>
              <a:t>Summary and Resources</a:t>
            </a:r>
          </a:p>
        </p:txBody>
      </p:sp>
      <p:grpSp>
        <p:nvGrpSpPr>
          <p:cNvPr id="5" name="Group 4">
            <a:extLst>
              <a:ext uri="{FF2B5EF4-FFF2-40B4-BE49-F238E27FC236}">
                <a16:creationId xmlns:a16="http://schemas.microsoft.com/office/drawing/2014/main" id="{444762E3-C687-FE79-9168-CBBAA8F1F809}"/>
              </a:ext>
              <a:ext uri="{C183D7F6-B498-43B3-948B-1728B52AA6E4}">
                <adec:decorative xmlns:adec="http://schemas.microsoft.com/office/drawing/2017/decorative" val="1"/>
              </a:ext>
            </a:extLst>
          </p:cNvPr>
          <p:cNvGrpSpPr/>
          <p:nvPr/>
        </p:nvGrpSpPr>
        <p:grpSpPr>
          <a:xfrm>
            <a:off x="3907772" y="451835"/>
            <a:ext cx="687751" cy="3821496"/>
            <a:chOff x="3907772" y="451835"/>
            <a:chExt cx="687751" cy="3821496"/>
          </a:xfrm>
        </p:grpSpPr>
        <p:pic>
          <p:nvPicPr>
            <p:cNvPr id="40" name="Picture 39" descr="Icon of a document">
              <a:extLst>
                <a:ext uri="{FF2B5EF4-FFF2-40B4-BE49-F238E27FC236}">
                  <a16:creationId xmlns:a16="http://schemas.microsoft.com/office/drawing/2014/main" id="{E7965B21-8142-47E6-9133-6DEBE7DF42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8746" y="451835"/>
              <a:ext cx="663253" cy="682554"/>
            </a:xfrm>
            <a:prstGeom prst="rect">
              <a:avLst/>
            </a:prstGeom>
          </p:spPr>
        </p:pic>
        <p:pic>
          <p:nvPicPr>
            <p:cNvPr id="39" name="Picture 38" descr="Icon of a wave connected by circles and lines at both end">
              <a:extLst>
                <a:ext uri="{FF2B5EF4-FFF2-40B4-BE49-F238E27FC236}">
                  <a16:creationId xmlns:a16="http://schemas.microsoft.com/office/drawing/2014/main" id="{3F24E62F-00C0-4919-BC92-89F7AAFA87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7772" y="1249830"/>
              <a:ext cx="663253" cy="682554"/>
            </a:xfrm>
            <a:prstGeom prst="rect">
              <a:avLst/>
            </a:prstGeom>
          </p:spPr>
        </p:pic>
        <p:pic>
          <p:nvPicPr>
            <p:cNvPr id="38" name="Picture 37" descr="Icon of a series of squares arranged in a square pattern">
              <a:extLst>
                <a:ext uri="{FF2B5EF4-FFF2-40B4-BE49-F238E27FC236}">
                  <a16:creationId xmlns:a16="http://schemas.microsoft.com/office/drawing/2014/main" id="{B71FD375-C00B-4D90-85E4-8039410542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2268" y="2830039"/>
              <a:ext cx="663253" cy="682554"/>
            </a:xfrm>
            <a:prstGeom prst="rect">
              <a:avLst/>
            </a:prstGeom>
          </p:spPr>
        </p:pic>
        <p:grpSp>
          <p:nvGrpSpPr>
            <p:cNvPr id="9" name="Group 8">
              <a:extLst>
                <a:ext uri="{FF2B5EF4-FFF2-40B4-BE49-F238E27FC236}">
                  <a16:creationId xmlns:a16="http://schemas.microsoft.com/office/drawing/2014/main" id="{237D82ED-DCAD-4F23-A4B9-00CF128A6AC7}"/>
                </a:ext>
              </a:extLst>
            </p:cNvPr>
            <p:cNvGrpSpPr/>
            <p:nvPr/>
          </p:nvGrpSpPr>
          <p:grpSpPr>
            <a:xfrm>
              <a:off x="3932268" y="3616955"/>
              <a:ext cx="663253" cy="656376"/>
              <a:chOff x="10504650" y="629664"/>
              <a:chExt cx="519000" cy="503150"/>
            </a:xfrm>
          </p:grpSpPr>
          <p:pic>
            <p:nvPicPr>
              <p:cNvPr id="10" name="Picture 9">
                <a:extLst>
                  <a:ext uri="{FF2B5EF4-FFF2-40B4-BE49-F238E27FC236}">
                    <a16:creationId xmlns:a16="http://schemas.microsoft.com/office/drawing/2014/main" id="{04D1D987-2E89-4186-BFB0-DC60635D10EF}"/>
                  </a:ext>
                </a:extLst>
              </p:cNvPr>
              <p:cNvPicPr>
                <a:picLocks noChangeAspect="1"/>
              </p:cNvPicPr>
              <p:nvPr/>
            </p:nvPicPr>
            <p:blipFill>
              <a:blip r:embed="rId6"/>
              <a:stretch>
                <a:fillRect/>
              </a:stretch>
            </p:blipFill>
            <p:spPr>
              <a:xfrm>
                <a:off x="10504650" y="629664"/>
                <a:ext cx="519000" cy="503150"/>
              </a:xfrm>
              <a:prstGeom prst="rect">
                <a:avLst/>
              </a:prstGeom>
            </p:spPr>
          </p:pic>
          <p:grpSp>
            <p:nvGrpSpPr>
              <p:cNvPr id="11" name="Group 10">
                <a:extLst>
                  <a:ext uri="{FF2B5EF4-FFF2-40B4-BE49-F238E27FC236}">
                    <a16:creationId xmlns:a16="http://schemas.microsoft.com/office/drawing/2014/main" id="{98BFEBFB-7EBD-45C7-8091-CBC2298F1D76}"/>
                  </a:ext>
                </a:extLst>
              </p:cNvPr>
              <p:cNvGrpSpPr/>
              <p:nvPr/>
            </p:nvGrpSpPr>
            <p:grpSpPr>
              <a:xfrm>
                <a:off x="10604345" y="727773"/>
                <a:ext cx="297764" cy="272864"/>
                <a:chOff x="3876178" y="3413953"/>
                <a:chExt cx="297764" cy="255320"/>
              </a:xfrm>
            </p:grpSpPr>
            <p:sp>
              <p:nvSpPr>
                <p:cNvPr id="12" name="Freeform: Shape 11">
                  <a:extLst>
                    <a:ext uri="{FF2B5EF4-FFF2-40B4-BE49-F238E27FC236}">
                      <a16:creationId xmlns:a16="http://schemas.microsoft.com/office/drawing/2014/main" id="{BF902116-4AF7-4849-B9CC-947930E9BBD8}"/>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016FD33-51A1-4B60-A498-3A34A7932A9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77575C67-A0F7-4467-8819-C3CB6CD4269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46D7910A-C929-42DB-87AA-689A2F3950D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AF0C693E-98EF-4077-B08B-506466CBBF66}"/>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286A0E2-1558-4AA9-AF53-2451E4AFC18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71955B68-0CCE-45B0-BD24-E7B3AFB9BF9F}"/>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113DEE33-2D88-4CB8-B7F0-9423AE59C24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pic>
          <p:nvPicPr>
            <p:cNvPr id="7" name="Picture 6" descr="Icon of document with checkmark">
              <a:extLst>
                <a:ext uri="{FF2B5EF4-FFF2-40B4-BE49-F238E27FC236}">
                  <a16:creationId xmlns:a16="http://schemas.microsoft.com/office/drawing/2014/main" id="{C37D4934-27F4-E41B-E7F9-C8596043CD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2270" y="2087946"/>
              <a:ext cx="663253" cy="663253"/>
            </a:xfrm>
            <a:prstGeom prst="rect">
              <a:avLst/>
            </a:prstGeom>
          </p:spPr>
        </p:pic>
      </p:grpSp>
    </p:spTree>
    <p:extLst>
      <p:ext uri="{BB962C8B-B14F-4D97-AF65-F5344CB8AC3E}">
        <p14:creationId xmlns:p14="http://schemas.microsoft.com/office/powerpoint/2010/main" val="28251105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8510" y="632779"/>
            <a:ext cx="11533187" cy="411162"/>
          </a:xfrm>
        </p:spPr>
        <p:txBody>
          <a:bodyPr/>
          <a:lstStyle/>
          <a:p>
            <a:r>
              <a:rPr lang="en-US" dirty="0">
                <a:solidFill>
                  <a:schemeClr val="tx1"/>
                </a:solidFill>
              </a:rPr>
              <a:t>Implement Application Gateway</a:t>
            </a:r>
          </a:p>
        </p:txBody>
      </p:sp>
      <p:sp>
        <p:nvSpPr>
          <p:cNvPr id="3" name="Rectangle 2">
            <a:extLst>
              <a:ext uri="{FF2B5EF4-FFF2-40B4-BE49-F238E27FC236}">
                <a16:creationId xmlns:a16="http://schemas.microsoft.com/office/drawing/2014/main" id="{1BBABD2E-FE66-4476-B463-C7CEEDD08C1E}"/>
              </a:ext>
              <a:ext uri="{C183D7F6-B498-43B3-948B-1728B52AA6E4}">
                <adec:decorative xmlns:adec="http://schemas.microsoft.com/office/drawing/2017/decorative" val="1"/>
              </a:ext>
            </a:extLst>
          </p:cNvPr>
          <p:cNvSpPr/>
          <p:nvPr/>
        </p:nvSpPr>
        <p:spPr bwMode="auto">
          <a:xfrm>
            <a:off x="430410" y="1192212"/>
            <a:ext cx="11582400" cy="373133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5" name="Freeform: Shape 4">
            <a:extLst>
              <a:ext uri="{FF2B5EF4-FFF2-40B4-BE49-F238E27FC236}">
                <a16:creationId xmlns:a16="http://schemas.microsoft.com/office/drawing/2014/main" id="{C6630F68-59D7-4F97-BA21-1C836BA45436}"/>
              </a:ext>
            </a:extLst>
          </p:cNvPr>
          <p:cNvSpPr/>
          <p:nvPr/>
        </p:nvSpPr>
        <p:spPr>
          <a:xfrm>
            <a:off x="430410" y="5050971"/>
            <a:ext cx="2582862"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Manages web</a:t>
            </a:r>
            <a:br>
              <a:rPr lang="en-US" dirty="0">
                <a:solidFill>
                  <a:schemeClr val="tx1"/>
                </a:solidFill>
              </a:rPr>
            </a:br>
            <a:r>
              <a:rPr lang="en-US" dirty="0">
                <a:solidFill>
                  <a:schemeClr val="tx1"/>
                </a:solidFill>
              </a:rPr>
              <a:t>app requests</a:t>
            </a:r>
          </a:p>
        </p:txBody>
      </p:sp>
      <p:sp>
        <p:nvSpPr>
          <p:cNvPr id="4" name="Freeform: Shape 3">
            <a:extLst>
              <a:ext uri="{FF2B5EF4-FFF2-40B4-BE49-F238E27FC236}">
                <a16:creationId xmlns:a16="http://schemas.microsoft.com/office/drawing/2014/main" id="{65ADF4AF-65C7-46D7-8DF1-8FD564437114}"/>
              </a:ext>
            </a:extLst>
          </p:cNvPr>
          <p:cNvSpPr/>
          <p:nvPr/>
        </p:nvSpPr>
        <p:spPr>
          <a:xfrm>
            <a:off x="3167954"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Routes traffic to a pool of web servers based on the URL of a request </a:t>
            </a:r>
          </a:p>
        </p:txBody>
      </p:sp>
      <p:sp>
        <p:nvSpPr>
          <p:cNvPr id="6" name="Freeform: Shape 5">
            <a:extLst>
              <a:ext uri="{FF2B5EF4-FFF2-40B4-BE49-F238E27FC236}">
                <a16:creationId xmlns:a16="http://schemas.microsoft.com/office/drawing/2014/main" id="{05AB522E-AE38-45DB-BAB9-CB2996C2DAB2}"/>
              </a:ext>
            </a:extLst>
          </p:cNvPr>
          <p:cNvSpPr/>
          <p:nvPr/>
        </p:nvSpPr>
        <p:spPr>
          <a:xfrm>
            <a:off x="7662665"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The web servers can be Azure virtual machines, Azure virtual machine scale sets, Azure App Service, and even</a:t>
            </a:r>
            <a:br>
              <a:rPr lang="en-US" dirty="0">
                <a:solidFill>
                  <a:schemeClr val="tx1"/>
                </a:solidFill>
              </a:rPr>
            </a:br>
            <a:r>
              <a:rPr lang="en-US" dirty="0">
                <a:solidFill>
                  <a:schemeClr val="tx1"/>
                </a:solidFill>
              </a:rPr>
              <a:t>on-premises servers</a:t>
            </a:r>
          </a:p>
        </p:txBody>
      </p:sp>
      <p:pic>
        <p:nvPicPr>
          <p:cNvPr id="9" name="Picture 8" descr="A flowchart from left to right: browser, app gateway frontend IP, listener, Rule, and backed pool">
            <a:extLst>
              <a:ext uri="{FF2B5EF4-FFF2-40B4-BE49-F238E27FC236}">
                <a16:creationId xmlns:a16="http://schemas.microsoft.com/office/drawing/2014/main" id="{D81B6A24-59DD-41F8-B753-3CD5FC7007A7}"/>
              </a:ext>
            </a:extLst>
          </p:cNvPr>
          <p:cNvPicPr>
            <a:picLocks noChangeAspect="1"/>
          </p:cNvPicPr>
          <p:nvPr/>
        </p:nvPicPr>
        <p:blipFill>
          <a:blip r:embed="rId3"/>
          <a:stretch>
            <a:fillRect/>
          </a:stretch>
        </p:blipFill>
        <p:spPr>
          <a:xfrm>
            <a:off x="974263" y="1381477"/>
            <a:ext cx="10153650" cy="33528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Determine Application Gateway Routing</a:t>
            </a:r>
          </a:p>
        </p:txBody>
      </p:sp>
      <p:sp>
        <p:nvSpPr>
          <p:cNvPr id="6" name="Rectangle 5">
            <a:extLst>
              <a:ext uri="{FF2B5EF4-FFF2-40B4-BE49-F238E27FC236}">
                <a16:creationId xmlns:a16="http://schemas.microsoft.com/office/drawing/2014/main" id="{7E7BF4B1-A6C4-49D0-B3A8-F59B0004C3AA}"/>
              </a:ext>
              <a:ext uri="{C183D7F6-B498-43B3-948B-1728B52AA6E4}">
                <adec:decorative xmlns:adec="http://schemas.microsoft.com/office/drawing/2017/decorative" val="1"/>
              </a:ext>
            </a:extLst>
          </p:cNvPr>
          <p:cNvSpPr/>
          <p:nvPr/>
        </p:nvSpPr>
        <p:spPr bwMode="auto">
          <a:xfrm>
            <a:off x="427037" y="1192213"/>
            <a:ext cx="5715000" cy="523476"/>
          </a:xfrm>
          <a:prstGeom prst="rect">
            <a:avLst/>
          </a:prstGeom>
          <a:solidFill>
            <a:srgbClr val="243A5E"/>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bg1"/>
                </a:solidFill>
                <a:latin typeface="+mj-lt"/>
              </a:rPr>
              <a:t>Path-based routing</a:t>
            </a:r>
          </a:p>
        </p:txBody>
      </p:sp>
      <p:sp>
        <p:nvSpPr>
          <p:cNvPr id="3" name="Rectangle 2">
            <a:extLst>
              <a:ext uri="{FF2B5EF4-FFF2-40B4-BE49-F238E27FC236}">
                <a16:creationId xmlns:a16="http://schemas.microsoft.com/office/drawing/2014/main" id="{8D782C67-6854-400F-8BB0-657886095782}"/>
              </a:ext>
              <a:ext uri="{C183D7F6-B498-43B3-948B-1728B52AA6E4}">
                <adec:decorative xmlns:adec="http://schemas.microsoft.com/office/drawing/2017/decorative" val="1"/>
              </a:ext>
            </a:extLst>
          </p:cNvPr>
          <p:cNvSpPr/>
          <p:nvPr/>
        </p:nvSpPr>
        <p:spPr bwMode="auto">
          <a:xfrm>
            <a:off x="427037" y="1856509"/>
            <a:ext cx="5715000" cy="45052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8" name="Picture 7" descr="Flowchart from left to right: user, application gateway, image server pool. Traffic is directed to the image server pool based on *images or *video">
            <a:extLst>
              <a:ext uri="{FF2B5EF4-FFF2-40B4-BE49-F238E27FC236}">
                <a16:creationId xmlns:a16="http://schemas.microsoft.com/office/drawing/2014/main" id="{D4F8C063-2E0F-4ABB-A462-3F8CDD418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54" y="2473521"/>
            <a:ext cx="5197166" cy="3454728"/>
          </a:xfrm>
          <a:prstGeom prst="rect">
            <a:avLst/>
          </a:prstGeom>
          <a:ln>
            <a:noFill/>
          </a:ln>
        </p:spPr>
      </p:pic>
      <p:sp>
        <p:nvSpPr>
          <p:cNvPr id="4" name="Rectangle 3">
            <a:extLst>
              <a:ext uri="{FF2B5EF4-FFF2-40B4-BE49-F238E27FC236}">
                <a16:creationId xmlns:a16="http://schemas.microsoft.com/office/drawing/2014/main" id="{3D2358C1-961D-4EA6-933F-C17A97B8D3F9}"/>
              </a:ext>
              <a:ext uri="{C183D7F6-B498-43B3-948B-1728B52AA6E4}">
                <adec:decorative xmlns:adec="http://schemas.microsoft.com/office/drawing/2017/decorative" val="1"/>
              </a:ext>
            </a:extLst>
          </p:cNvPr>
          <p:cNvSpPr/>
          <p:nvPr/>
        </p:nvSpPr>
        <p:spPr bwMode="auto">
          <a:xfrm>
            <a:off x="6294476" y="1192213"/>
            <a:ext cx="5714962" cy="523476"/>
          </a:xfrm>
          <a:prstGeom prst="rect">
            <a:avLst/>
          </a:prstGeom>
          <a:solidFill>
            <a:srgbClr val="243A5E"/>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bg1"/>
                </a:solidFill>
                <a:latin typeface="+mj-lt"/>
              </a:rPr>
              <a:t>Multiple-site routing</a:t>
            </a:r>
          </a:p>
        </p:txBody>
      </p:sp>
      <p:sp>
        <p:nvSpPr>
          <p:cNvPr id="13" name="Rectangle 12">
            <a:extLst>
              <a:ext uri="{FF2B5EF4-FFF2-40B4-BE49-F238E27FC236}">
                <a16:creationId xmlns:a16="http://schemas.microsoft.com/office/drawing/2014/main" id="{EC4D4EAC-54DC-4990-8749-2009AAF869FC}"/>
              </a:ext>
              <a:ext uri="{C183D7F6-B498-43B3-948B-1728B52AA6E4}">
                <adec:decorative xmlns:adec="http://schemas.microsoft.com/office/drawing/2017/decorative" val="1"/>
              </a:ext>
            </a:extLst>
          </p:cNvPr>
          <p:cNvSpPr/>
          <p:nvPr/>
        </p:nvSpPr>
        <p:spPr bwMode="auto">
          <a:xfrm>
            <a:off x="6294476" y="1856509"/>
            <a:ext cx="5715000" cy="45052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0" name="Picture 9" descr="Flowchart left to right: user, application gateway, backend pool. Traffic is directed to the backend pool based on company, contoso or fabrikam">
            <a:extLst>
              <a:ext uri="{FF2B5EF4-FFF2-40B4-BE49-F238E27FC236}">
                <a16:creationId xmlns:a16="http://schemas.microsoft.com/office/drawing/2014/main" id="{333D858D-D912-4BF2-A540-C1FC14DAE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888" y="2457231"/>
            <a:ext cx="5246176" cy="3487308"/>
          </a:xfrm>
          <a:prstGeom prst="rect">
            <a:avLst/>
          </a:prstGeom>
        </p:spPr>
      </p:pic>
    </p:spTree>
    <p:extLst>
      <p:ext uri="{BB962C8B-B14F-4D97-AF65-F5344CB8AC3E}">
        <p14:creationId xmlns:p14="http://schemas.microsoft.com/office/powerpoint/2010/main" val="37167832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Configure an Azure Application Gateway</a:t>
            </a:r>
          </a:p>
        </p:txBody>
      </p:sp>
      <p:pic>
        <p:nvPicPr>
          <p:cNvPr id="48" name="Picture 47" descr="Icon of two gears">
            <a:extLst>
              <a:ext uri="{FF2B5EF4-FFF2-40B4-BE49-F238E27FC236}">
                <a16:creationId xmlns:a16="http://schemas.microsoft.com/office/drawing/2014/main" id="{65D287DD-EE44-423D-9138-21563B08000A}"/>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4" name="Rectangle 63">
            <a:extLst>
              <a:ext uri="{FF2B5EF4-FFF2-40B4-BE49-F238E27FC236}">
                <a16:creationId xmlns:a16="http://schemas.microsoft.com/office/drawing/2014/main" id="{FB2AE682-1244-43A6-B0F0-01DDDDD1E239}"/>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the Azure Application Gateway</a:t>
            </a:r>
          </a:p>
        </p:txBody>
      </p:sp>
      <p:cxnSp>
        <p:nvCxnSpPr>
          <p:cNvPr id="74" name="Straight Connector 73">
            <a:extLst>
              <a:ext uri="{FF2B5EF4-FFF2-40B4-BE49-F238E27FC236}">
                <a16:creationId xmlns:a16="http://schemas.microsoft.com/office/drawing/2014/main" id="{283A71DA-9760-4748-AFD1-5BAFB3723D8B}"/>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8" name="Picture 87" descr="Icon of a wrench">
            <a:extLst>
              <a:ext uri="{FF2B5EF4-FFF2-40B4-BE49-F238E27FC236}">
                <a16:creationId xmlns:a16="http://schemas.microsoft.com/office/drawing/2014/main" id="{1EA3502F-F3C0-48D4-81F6-B210D75CD532}"/>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1" name="Rectangle 90">
            <a:extLst>
              <a:ext uri="{FF2B5EF4-FFF2-40B4-BE49-F238E27FC236}">
                <a16:creationId xmlns:a16="http://schemas.microsoft.com/office/drawing/2014/main" id="{296E6274-0E50-474B-9E2D-23F1DCD9F3C5}"/>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Compare to the Load Balancer</a:t>
            </a:r>
          </a:p>
        </p:txBody>
      </p:sp>
      <p:cxnSp>
        <p:nvCxnSpPr>
          <p:cNvPr id="98" name="Straight Connector 97">
            <a:extLst>
              <a:ext uri="{FF2B5EF4-FFF2-40B4-BE49-F238E27FC236}">
                <a16:creationId xmlns:a16="http://schemas.microsoft.com/office/drawing/2014/main" id="{AE9E5744-1F53-4DEE-AB8F-0154F473B39A}"/>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0740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Setup Application Gateway Components (optional)</a:t>
            </a:r>
          </a:p>
        </p:txBody>
      </p:sp>
      <p:sp>
        <p:nvSpPr>
          <p:cNvPr id="4" name="Rectangle 3">
            <a:extLst>
              <a:ext uri="{FF2B5EF4-FFF2-40B4-BE49-F238E27FC236}">
                <a16:creationId xmlns:a16="http://schemas.microsoft.com/office/drawing/2014/main" id="{B121C80F-72FB-4122-A278-AE5A1D809509}"/>
              </a:ext>
            </a:extLst>
          </p:cNvPr>
          <p:cNvSpPr/>
          <p:nvPr/>
        </p:nvSpPr>
        <p:spPr>
          <a:xfrm>
            <a:off x="431802" y="1192213"/>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Frontend IP</a:t>
            </a:r>
          </a:p>
        </p:txBody>
      </p:sp>
      <p:sp>
        <p:nvSpPr>
          <p:cNvPr id="5" name="Rectangle 4">
            <a:extLst>
              <a:ext uri="{FF2B5EF4-FFF2-40B4-BE49-F238E27FC236}">
                <a16:creationId xmlns:a16="http://schemas.microsoft.com/office/drawing/2014/main" id="{10ED4579-96A4-43F1-B0AE-58ADAD88576D}"/>
              </a:ext>
            </a:extLst>
          </p:cNvPr>
          <p:cNvSpPr/>
          <p:nvPr/>
        </p:nvSpPr>
        <p:spPr>
          <a:xfrm>
            <a:off x="431802" y="2040150"/>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Listeners</a:t>
            </a:r>
          </a:p>
        </p:txBody>
      </p:sp>
      <p:sp>
        <p:nvSpPr>
          <p:cNvPr id="6" name="Rectangle 5">
            <a:extLst>
              <a:ext uri="{FF2B5EF4-FFF2-40B4-BE49-F238E27FC236}">
                <a16:creationId xmlns:a16="http://schemas.microsoft.com/office/drawing/2014/main" id="{B24E9653-FC14-45D3-B782-D5465D834BBD}"/>
              </a:ext>
            </a:extLst>
          </p:cNvPr>
          <p:cNvSpPr/>
          <p:nvPr/>
        </p:nvSpPr>
        <p:spPr>
          <a:xfrm>
            <a:off x="431802" y="2888087"/>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Routing rules</a:t>
            </a:r>
          </a:p>
        </p:txBody>
      </p:sp>
      <p:sp>
        <p:nvSpPr>
          <p:cNvPr id="7" name="Rectangle 6">
            <a:extLst>
              <a:ext uri="{FF2B5EF4-FFF2-40B4-BE49-F238E27FC236}">
                <a16:creationId xmlns:a16="http://schemas.microsoft.com/office/drawing/2014/main" id="{4D2F20E0-AF52-4C9A-8DA5-3AD8CC45697B}"/>
              </a:ext>
            </a:extLst>
          </p:cNvPr>
          <p:cNvSpPr/>
          <p:nvPr/>
        </p:nvSpPr>
        <p:spPr>
          <a:xfrm>
            <a:off x="431802" y="3736024"/>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Backend pools</a:t>
            </a:r>
          </a:p>
        </p:txBody>
      </p:sp>
      <p:sp>
        <p:nvSpPr>
          <p:cNvPr id="9" name="Rectangle 8">
            <a:extLst>
              <a:ext uri="{FF2B5EF4-FFF2-40B4-BE49-F238E27FC236}">
                <a16:creationId xmlns:a16="http://schemas.microsoft.com/office/drawing/2014/main" id="{CBC0BE49-A224-410C-878B-F512D977DD55}"/>
              </a:ext>
            </a:extLst>
          </p:cNvPr>
          <p:cNvSpPr/>
          <p:nvPr/>
        </p:nvSpPr>
        <p:spPr>
          <a:xfrm>
            <a:off x="431802" y="4583961"/>
            <a:ext cx="2663824" cy="95323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Web application firewall (optional)</a:t>
            </a:r>
          </a:p>
        </p:txBody>
      </p:sp>
      <p:sp>
        <p:nvSpPr>
          <p:cNvPr id="8" name="Rectangle 7">
            <a:extLst>
              <a:ext uri="{FF2B5EF4-FFF2-40B4-BE49-F238E27FC236}">
                <a16:creationId xmlns:a16="http://schemas.microsoft.com/office/drawing/2014/main" id="{2432F561-A45A-4C1B-8433-2C9A716CCCFE}"/>
              </a:ext>
            </a:extLst>
          </p:cNvPr>
          <p:cNvSpPr/>
          <p:nvPr/>
        </p:nvSpPr>
        <p:spPr>
          <a:xfrm>
            <a:off x="431802" y="5665068"/>
            <a:ext cx="2663824" cy="6966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Health probes</a:t>
            </a:r>
          </a:p>
        </p:txBody>
      </p:sp>
      <p:sp>
        <p:nvSpPr>
          <p:cNvPr id="3" name="Rectangle 2">
            <a:extLst>
              <a:ext uri="{FF2B5EF4-FFF2-40B4-BE49-F238E27FC236}">
                <a16:creationId xmlns:a16="http://schemas.microsoft.com/office/drawing/2014/main" id="{0543E1E2-97F4-40D9-9F4B-0FDF2E790FA8}"/>
              </a:ext>
              <a:ext uri="{C183D7F6-B498-43B3-948B-1728B52AA6E4}">
                <adec:decorative xmlns:adec="http://schemas.microsoft.com/office/drawing/2017/decorative" val="1"/>
              </a:ext>
            </a:extLst>
          </p:cNvPr>
          <p:cNvSpPr/>
          <p:nvPr/>
        </p:nvSpPr>
        <p:spPr bwMode="auto">
          <a:xfrm>
            <a:off x="3249390" y="1192213"/>
            <a:ext cx="8760048"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 name="Picture 9" descr="Flowchart top to bottom: frontend IP, listener, rule, and backend instances">
            <a:extLst>
              <a:ext uri="{FF2B5EF4-FFF2-40B4-BE49-F238E27FC236}">
                <a16:creationId xmlns:a16="http://schemas.microsoft.com/office/drawing/2014/main" id="{59E46486-0FBE-49E9-B5B6-C150C2D8B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393" y="1568449"/>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881710"/>
            <a:ext cx="2506662" cy="1231106"/>
          </a:xfrm>
        </p:spPr>
        <p:txBody>
          <a:bodyPr/>
          <a:lstStyle/>
          <a:p>
            <a:r>
              <a:rPr lang="en-US" dirty="0"/>
              <a:t>Administer Network Traffic Introduction</a:t>
            </a:r>
          </a:p>
        </p:txBody>
      </p:sp>
      <p:sp>
        <p:nvSpPr>
          <p:cNvPr id="34" name="TextBox 33">
            <a:extLst>
              <a:ext uri="{FF2B5EF4-FFF2-40B4-BE49-F238E27FC236}">
                <a16:creationId xmlns:a16="http://schemas.microsoft.com/office/drawing/2014/main" id="{6A4131AC-52CE-4D3E-B409-916150339DE9}"/>
              </a:ext>
            </a:extLst>
          </p:cNvPr>
          <p:cNvSpPr txBox="1"/>
          <p:nvPr/>
        </p:nvSpPr>
        <p:spPr>
          <a:xfrm>
            <a:off x="4525955" y="419858"/>
            <a:ext cx="7327900" cy="3826332"/>
          </a:xfrm>
          <a:prstGeom prst="rect">
            <a:avLst/>
          </a:prstGeom>
          <a:noFill/>
        </p:spPr>
        <p:txBody>
          <a:bodyPr wrap="square" lIns="0" tIns="0" rIns="0" bIns="0" rtlCol="0" anchor="ctr">
            <a:noAutofit/>
          </a:bodyPr>
          <a:lstStyle/>
          <a:p>
            <a:pPr>
              <a:lnSpc>
                <a:spcPct val="200000"/>
              </a:lnSpc>
              <a:spcAft>
                <a:spcPts val="600"/>
              </a:spcAft>
            </a:pPr>
            <a:r>
              <a:rPr lang="en-US" sz="2400" dirty="0">
                <a:hlinkClick r:id="rId3"/>
              </a:rPr>
              <a:t>Configure Azure Load Balancer</a:t>
            </a:r>
            <a:endParaRPr lang="en-US" sz="2400" dirty="0"/>
          </a:p>
          <a:p>
            <a:pPr>
              <a:lnSpc>
                <a:spcPct val="200000"/>
              </a:lnSpc>
              <a:spcAft>
                <a:spcPts val="600"/>
              </a:spcAft>
            </a:pPr>
            <a:r>
              <a:rPr lang="en-US" sz="2400" dirty="0">
                <a:hlinkClick r:id="rId4"/>
              </a:rPr>
              <a:t>Configure Application Gateway</a:t>
            </a:r>
            <a:endParaRPr lang="en-US" sz="2400" dirty="0"/>
          </a:p>
          <a:p>
            <a:pPr>
              <a:lnSpc>
                <a:spcPct val="200000"/>
              </a:lnSpc>
              <a:spcAft>
                <a:spcPts val="600"/>
              </a:spcAft>
            </a:pPr>
            <a:r>
              <a:rPr lang="en-US" sz="2400" dirty="0">
                <a:hlinkClick r:id="rId5"/>
              </a:rPr>
              <a:t>Configure Network Watcher</a:t>
            </a:r>
            <a:endParaRPr lang="en-US" sz="2400" dirty="0"/>
          </a:p>
          <a:p>
            <a:pPr>
              <a:lnSpc>
                <a:spcPct val="200000"/>
              </a:lnSpc>
              <a:spcAft>
                <a:spcPts val="600"/>
              </a:spcAft>
            </a:pPr>
            <a:r>
              <a:rPr lang="en-US" sz="2400" dirty="0">
                <a:hlinkClick r:id="rId6"/>
              </a:rPr>
              <a:t>Lab 06 – Implement Traffic Management</a:t>
            </a:r>
            <a:endParaRPr lang="en-US" sz="2400" dirty="0"/>
          </a:p>
        </p:txBody>
      </p:sp>
      <p:grpSp>
        <p:nvGrpSpPr>
          <p:cNvPr id="3" name="Group 2">
            <a:extLst>
              <a:ext uri="{FF2B5EF4-FFF2-40B4-BE49-F238E27FC236}">
                <a16:creationId xmlns:a16="http://schemas.microsoft.com/office/drawing/2014/main" id="{9AA9D9F0-720B-4514-92E8-05E513AEC3B3}"/>
              </a:ext>
              <a:ext uri="{C183D7F6-B498-43B3-948B-1728B52AA6E4}">
                <adec:decorative xmlns:adec="http://schemas.microsoft.com/office/drawing/2017/decorative" val="1"/>
              </a:ext>
            </a:extLst>
          </p:cNvPr>
          <p:cNvGrpSpPr/>
          <p:nvPr/>
        </p:nvGrpSpPr>
        <p:grpSpPr>
          <a:xfrm>
            <a:off x="3743887" y="1007939"/>
            <a:ext cx="646575" cy="2989909"/>
            <a:chOff x="3722116" y="1399824"/>
            <a:chExt cx="646575" cy="2989909"/>
          </a:xfrm>
        </p:grpSpPr>
        <p:pic>
          <p:nvPicPr>
            <p:cNvPr id="72" name="Picture 71" descr="Icon of a lab flask">
              <a:extLst>
                <a:ext uri="{FF2B5EF4-FFF2-40B4-BE49-F238E27FC236}">
                  <a16:creationId xmlns:a16="http://schemas.microsoft.com/office/drawing/2014/main" id="{A4B25629-B245-4500-BA81-230273E00BD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2116" y="3798933"/>
              <a:ext cx="627767" cy="590800"/>
            </a:xfrm>
            <a:prstGeom prst="rect">
              <a:avLst/>
            </a:prstGeom>
          </p:spPr>
        </p:pic>
        <p:pic>
          <p:nvPicPr>
            <p:cNvPr id="4" name="Picture 3">
              <a:extLst>
                <a:ext uri="{FF2B5EF4-FFF2-40B4-BE49-F238E27FC236}">
                  <a16:creationId xmlns:a16="http://schemas.microsoft.com/office/drawing/2014/main" id="{041318E5-9491-4F33-9301-D1307312B63C}"/>
                </a:ext>
                <a:ext uri="{C183D7F6-B498-43B3-948B-1728B52AA6E4}">
                  <adec:decorative xmlns:adec="http://schemas.microsoft.com/office/drawing/2017/decorative" val="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740924" y="3030306"/>
              <a:ext cx="627767" cy="590799"/>
            </a:xfrm>
            <a:prstGeom prst="rect">
              <a:avLst/>
            </a:prstGeom>
          </p:spPr>
        </p:pic>
        <p:pic>
          <p:nvPicPr>
            <p:cNvPr id="5" name="Graphic 4">
              <a:extLst>
                <a:ext uri="{FF2B5EF4-FFF2-40B4-BE49-F238E27FC236}">
                  <a16:creationId xmlns:a16="http://schemas.microsoft.com/office/drawing/2014/main" id="{539C9E8C-F97A-46DD-93DC-88F0671A19A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16996" y="3185211"/>
              <a:ext cx="275622" cy="275622"/>
            </a:xfrm>
            <a:prstGeom prst="rect">
              <a:avLst/>
            </a:prstGeom>
          </p:spPr>
        </p:pic>
        <p:grpSp>
          <p:nvGrpSpPr>
            <p:cNvPr id="27" name="Group 26">
              <a:extLst>
                <a:ext uri="{FF2B5EF4-FFF2-40B4-BE49-F238E27FC236}">
                  <a16:creationId xmlns:a16="http://schemas.microsoft.com/office/drawing/2014/main" id="{E0F4548F-A10E-43DE-8612-93041B4A2E95}"/>
                </a:ext>
              </a:extLst>
            </p:cNvPr>
            <p:cNvGrpSpPr/>
            <p:nvPr/>
          </p:nvGrpSpPr>
          <p:grpSpPr>
            <a:xfrm>
              <a:off x="3728644" y="1399824"/>
              <a:ext cx="627767" cy="590799"/>
              <a:chOff x="3728644" y="1399824"/>
              <a:chExt cx="627767" cy="590799"/>
            </a:xfrm>
          </p:grpSpPr>
          <p:pic>
            <p:nvPicPr>
              <p:cNvPr id="6" name="Picture 5">
                <a:extLst>
                  <a:ext uri="{FF2B5EF4-FFF2-40B4-BE49-F238E27FC236}">
                    <a16:creationId xmlns:a16="http://schemas.microsoft.com/office/drawing/2014/main" id="{5B34459A-E0B2-4309-A086-D8578AB1AF9F}"/>
                  </a:ext>
                  <a:ext uri="{C183D7F6-B498-43B3-948B-1728B52AA6E4}">
                    <adec:decorative xmlns:adec="http://schemas.microsoft.com/office/drawing/2017/decorative" val="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728644" y="1399824"/>
                <a:ext cx="627767" cy="590799"/>
              </a:xfrm>
              <a:prstGeom prst="rect">
                <a:avLst/>
              </a:prstGeom>
            </p:spPr>
          </p:pic>
          <p:pic>
            <p:nvPicPr>
              <p:cNvPr id="24" name="Graphic 23">
                <a:extLst>
                  <a:ext uri="{FF2B5EF4-FFF2-40B4-BE49-F238E27FC236}">
                    <a16:creationId xmlns:a16="http://schemas.microsoft.com/office/drawing/2014/main" id="{EBBD9373-B8C1-4A98-9A21-19B7F2EA92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02491" y="1437588"/>
                <a:ext cx="467018" cy="467018"/>
              </a:xfrm>
              <a:prstGeom prst="rect">
                <a:avLst/>
              </a:prstGeom>
            </p:spPr>
          </p:pic>
        </p:grpSp>
        <p:grpSp>
          <p:nvGrpSpPr>
            <p:cNvPr id="28" name="Group 27">
              <a:extLst>
                <a:ext uri="{FF2B5EF4-FFF2-40B4-BE49-F238E27FC236}">
                  <a16:creationId xmlns:a16="http://schemas.microsoft.com/office/drawing/2014/main" id="{E0160928-6487-4363-9DCF-13419F44A7D4}"/>
                </a:ext>
              </a:extLst>
            </p:cNvPr>
            <p:cNvGrpSpPr/>
            <p:nvPr/>
          </p:nvGrpSpPr>
          <p:grpSpPr>
            <a:xfrm>
              <a:off x="3722116" y="2178452"/>
              <a:ext cx="627767" cy="590799"/>
              <a:chOff x="3758496" y="2144525"/>
              <a:chExt cx="627767" cy="590799"/>
            </a:xfrm>
          </p:grpSpPr>
          <p:pic>
            <p:nvPicPr>
              <p:cNvPr id="7" name="Picture 6">
                <a:extLst>
                  <a:ext uri="{FF2B5EF4-FFF2-40B4-BE49-F238E27FC236}">
                    <a16:creationId xmlns:a16="http://schemas.microsoft.com/office/drawing/2014/main" id="{C8730015-59AE-457F-B4DD-44D54C612A64}"/>
                  </a:ext>
                  <a:ext uri="{C183D7F6-B498-43B3-948B-1728B52AA6E4}">
                    <adec:decorative xmlns:adec="http://schemas.microsoft.com/office/drawing/2017/decorative" val="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758496" y="2144525"/>
                <a:ext cx="627767" cy="590799"/>
              </a:xfrm>
              <a:prstGeom prst="rect">
                <a:avLst/>
              </a:prstGeom>
            </p:spPr>
          </p:pic>
          <p:pic>
            <p:nvPicPr>
              <p:cNvPr id="26" name="Graphic 25">
                <a:extLst>
                  <a:ext uri="{FF2B5EF4-FFF2-40B4-BE49-F238E27FC236}">
                    <a16:creationId xmlns:a16="http://schemas.microsoft.com/office/drawing/2014/main" id="{AFC272EE-FBAA-4553-A8BB-BEAD3B6BC78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38870" y="2176988"/>
                <a:ext cx="467018" cy="467018"/>
              </a:xfrm>
              <a:prstGeom prst="rect">
                <a:avLst/>
              </a:prstGeom>
            </p:spPr>
          </p:pic>
        </p:grpSp>
      </p:grpSp>
      <p:cxnSp>
        <p:nvCxnSpPr>
          <p:cNvPr id="9" name="Straight Connector 8">
            <a:extLst>
              <a:ext uri="{FF2B5EF4-FFF2-40B4-BE49-F238E27FC236}">
                <a16:creationId xmlns:a16="http://schemas.microsoft.com/office/drawing/2014/main" id="{6A2E25CE-A0AA-29DF-15A2-E20599656564}"/>
              </a:ext>
              <a:ext uri="{C183D7F6-B498-43B3-948B-1728B52AA6E4}">
                <adec:decorative xmlns:adec="http://schemas.microsoft.com/office/drawing/2017/decorative" val="1"/>
              </a:ext>
            </a:extLst>
          </p:cNvPr>
          <p:cNvCxnSpPr>
            <a:cxnSpLocks/>
          </p:cNvCxnSpPr>
          <p:nvPr/>
        </p:nvCxnSpPr>
        <p:spPr>
          <a:xfrm>
            <a:off x="4525954" y="1598738"/>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7475823-670E-F323-0CAF-C874C40CCA6C}"/>
              </a:ext>
              <a:ext uri="{C183D7F6-B498-43B3-948B-1728B52AA6E4}">
                <adec:decorative xmlns:adec="http://schemas.microsoft.com/office/drawing/2017/decorative" val="1"/>
              </a:ext>
            </a:extLst>
          </p:cNvPr>
          <p:cNvCxnSpPr>
            <a:cxnSpLocks/>
          </p:cNvCxnSpPr>
          <p:nvPr/>
        </p:nvCxnSpPr>
        <p:spPr>
          <a:xfrm>
            <a:off x="4525953" y="2522482"/>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1F5327-4108-246A-1580-C739BC46BC96}"/>
              </a:ext>
              <a:ext uri="{C183D7F6-B498-43B3-948B-1728B52AA6E4}">
                <adec:decorative xmlns:adec="http://schemas.microsoft.com/office/drawing/2017/decorative" val="1"/>
              </a:ext>
            </a:extLst>
          </p:cNvPr>
          <p:cNvCxnSpPr>
            <a:cxnSpLocks/>
          </p:cNvCxnSpPr>
          <p:nvPr/>
        </p:nvCxnSpPr>
        <p:spPr>
          <a:xfrm>
            <a:off x="4525953" y="3316548"/>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2AD6E1-34B8-1355-5BAC-B47896DC7400}"/>
              </a:ext>
              <a:ext uri="{C183D7F6-B498-43B3-948B-1728B52AA6E4}">
                <adec:decorative xmlns:adec="http://schemas.microsoft.com/office/drawing/2017/decorative" val="1"/>
              </a:ext>
            </a:extLst>
          </p:cNvPr>
          <p:cNvCxnSpPr>
            <a:cxnSpLocks/>
          </p:cNvCxnSpPr>
          <p:nvPr/>
        </p:nvCxnSpPr>
        <p:spPr>
          <a:xfrm>
            <a:off x="4525953" y="4112816"/>
            <a:ext cx="5970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Application Gateway</a:t>
            </a:r>
          </a:p>
        </p:txBody>
      </p:sp>
      <p:sp>
        <p:nvSpPr>
          <p:cNvPr id="3" name="Rectangle 2">
            <a:extLst>
              <a:ext uri="{FF2B5EF4-FFF2-40B4-BE49-F238E27FC236}">
                <a16:creationId xmlns:a16="http://schemas.microsoft.com/office/drawing/2014/main" id="{C986EA34-AF94-4FFE-ADB1-DD7F73179098}"/>
              </a:ext>
            </a:extLst>
          </p:cNvPr>
          <p:cNvSpPr/>
          <p:nvPr/>
        </p:nvSpPr>
        <p:spPr bwMode="auto">
          <a:xfrm>
            <a:off x="427039" y="1573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23324CE0-D292-4187-AEF5-01EFFB0CE5F5}"/>
              </a:ext>
            </a:extLst>
          </p:cNvPr>
          <p:cNvSpPr/>
          <p:nvPr/>
        </p:nvSpPr>
        <p:spPr bwMode="auto">
          <a:xfrm>
            <a:off x="4876800" y="1573358"/>
            <a:ext cx="7132144"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dirty="0">
                <a:solidFill>
                  <a:schemeClr val="bg1"/>
                </a:solidFill>
                <a:latin typeface="+mj-lt"/>
              </a:rPr>
              <a:t>Microsoft Learn Modules (docs.microsoft.com/Learn)</a:t>
            </a:r>
          </a:p>
        </p:txBody>
      </p:sp>
      <p:sp>
        <p:nvSpPr>
          <p:cNvPr id="15" name="TextBox 14">
            <a:extLst>
              <a:ext uri="{FF2B5EF4-FFF2-40B4-BE49-F238E27FC236}">
                <a16:creationId xmlns:a16="http://schemas.microsoft.com/office/drawing/2014/main" id="{EAE08E34-EB78-49A4-9893-03AB3EB3981E}"/>
              </a:ext>
            </a:extLst>
          </p:cNvPr>
          <p:cNvSpPr txBox="1"/>
          <p:nvPr/>
        </p:nvSpPr>
        <p:spPr>
          <a:xfrm>
            <a:off x="4960917" y="2394445"/>
            <a:ext cx="6220178" cy="400110"/>
          </a:xfrm>
          <a:prstGeom prst="rect">
            <a:avLst/>
          </a:prstGeom>
          <a:noFill/>
        </p:spPr>
        <p:txBody>
          <a:bodyPr wrap="square">
            <a:spAutoFit/>
          </a:bodyPr>
          <a:lstStyle/>
          <a:p>
            <a:r>
              <a:rPr lang="en-US" sz="2000" dirty="0">
                <a:hlinkClick r:id="rId3"/>
              </a:rPr>
              <a:t>Introduction to Azure Application Gateway </a:t>
            </a:r>
            <a:endParaRPr lang="en-US" sz="2000" dirty="0"/>
          </a:p>
        </p:txBody>
      </p:sp>
      <p:sp>
        <p:nvSpPr>
          <p:cNvPr id="9" name="Rectangle 8">
            <a:extLst>
              <a:ext uri="{FF2B5EF4-FFF2-40B4-BE49-F238E27FC236}">
                <a16:creationId xmlns:a16="http://schemas.microsoft.com/office/drawing/2014/main" id="{5BA78809-3CA0-4A7B-BA0B-CE1E2A4646E6}"/>
              </a:ext>
            </a:extLst>
          </p:cNvPr>
          <p:cNvSpPr/>
          <p:nvPr/>
        </p:nvSpPr>
        <p:spPr>
          <a:xfrm>
            <a:off x="4866181" y="3225604"/>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1"/>
            <a:r>
              <a:rPr lang="en-US" sz="2000" dirty="0">
                <a:hlinkClick r:id="rId4"/>
              </a:rPr>
              <a:t>Load balance your web service traffic with Application Gateway</a:t>
            </a:r>
            <a:endParaRPr lang="en-US" sz="2000" dirty="0">
              <a:solidFill>
                <a:schemeClr val="tx1"/>
              </a:solidFill>
            </a:endParaRPr>
          </a:p>
        </p:txBody>
      </p:sp>
      <p:sp>
        <p:nvSpPr>
          <p:cNvPr id="11" name="TextBox 10">
            <a:extLst>
              <a:ext uri="{FF2B5EF4-FFF2-40B4-BE49-F238E27FC236}">
                <a16:creationId xmlns:a16="http://schemas.microsoft.com/office/drawing/2014/main" id="{BE63E680-DDEB-4F23-A71D-BF5D25684628}"/>
              </a:ext>
            </a:extLst>
          </p:cNvPr>
          <p:cNvSpPr txBox="1"/>
          <p:nvPr/>
        </p:nvSpPr>
        <p:spPr>
          <a:xfrm>
            <a:off x="4960917" y="4031707"/>
            <a:ext cx="6216732" cy="400110"/>
          </a:xfrm>
          <a:prstGeom prst="rect">
            <a:avLst/>
          </a:prstGeom>
          <a:noFill/>
        </p:spPr>
        <p:txBody>
          <a:bodyPr wrap="square">
            <a:spAutoFit/>
          </a:bodyPr>
          <a:lstStyle/>
          <a:p>
            <a:r>
              <a:rPr lang="en-US" sz="2000" dirty="0">
                <a:hlinkClick r:id="rId5"/>
              </a:rPr>
              <a:t>Load balance HTTP(S) traffic in Azure </a:t>
            </a:r>
            <a:endParaRPr lang="en-US" sz="2000" dirty="0"/>
          </a:p>
        </p:txBody>
      </p:sp>
      <p:sp>
        <p:nvSpPr>
          <p:cNvPr id="12" name="TextBox 11">
            <a:extLst>
              <a:ext uri="{FF2B5EF4-FFF2-40B4-BE49-F238E27FC236}">
                <a16:creationId xmlns:a16="http://schemas.microsoft.com/office/drawing/2014/main" id="{C09EA05A-4F3E-4D8E-9C30-B02CBC13A121}"/>
              </a:ext>
            </a:extLst>
          </p:cNvPr>
          <p:cNvSpPr txBox="1"/>
          <p:nvPr/>
        </p:nvSpPr>
        <p:spPr>
          <a:xfrm>
            <a:off x="4949306" y="4759815"/>
            <a:ext cx="6220178" cy="707886"/>
          </a:xfrm>
          <a:prstGeom prst="rect">
            <a:avLst/>
          </a:prstGeom>
          <a:noFill/>
        </p:spPr>
        <p:txBody>
          <a:bodyPr wrap="square">
            <a:spAutoFit/>
          </a:bodyPr>
          <a:lstStyle/>
          <a:p>
            <a:r>
              <a:rPr lang="en-US" sz="2000" dirty="0">
                <a:hlinkClick r:id="rId6"/>
              </a:rPr>
              <a:t>Encrypt network traffic end to end with Azure Application Gateway</a:t>
            </a:r>
            <a:endParaRPr lang="en-US" sz="2000" dirty="0"/>
          </a:p>
        </p:txBody>
      </p:sp>
      <p:cxnSp>
        <p:nvCxnSpPr>
          <p:cNvPr id="10" name="Straight Connector 9">
            <a:extLst>
              <a:ext uri="{FF2B5EF4-FFF2-40B4-BE49-F238E27FC236}">
                <a16:creationId xmlns:a16="http://schemas.microsoft.com/office/drawing/2014/main" id="{28806818-A484-40FF-AECD-B2AE137781DC}"/>
              </a:ext>
              <a:ext uri="{C183D7F6-B498-43B3-948B-1728B52AA6E4}">
                <adec:decorative xmlns:adec="http://schemas.microsoft.com/office/drawing/2017/decorative" val="1"/>
              </a:ext>
            </a:extLst>
          </p:cNvPr>
          <p:cNvCxnSpPr>
            <a:cxnSpLocks/>
          </p:cNvCxnSpPr>
          <p:nvPr/>
        </p:nvCxnSpPr>
        <p:spPr>
          <a:xfrm>
            <a:off x="4949306" y="3974225"/>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FA55D17-1DC9-43F6-8BC9-16D44769821F}"/>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11927" y="3007704"/>
            <a:ext cx="1494645" cy="2173707"/>
          </a:xfrm>
          <a:prstGeom prst="rect">
            <a:avLst/>
          </a:prstGeom>
        </p:spPr>
      </p:pic>
      <p:cxnSp>
        <p:nvCxnSpPr>
          <p:cNvPr id="6" name="Straight Connector 5">
            <a:extLst>
              <a:ext uri="{FF2B5EF4-FFF2-40B4-BE49-F238E27FC236}">
                <a16:creationId xmlns:a16="http://schemas.microsoft.com/office/drawing/2014/main" id="{D0AED3F6-5EF5-444A-B4C4-0FCF5537EA3C}"/>
              </a:ext>
              <a:ext uri="{C183D7F6-B498-43B3-948B-1728B52AA6E4}">
                <adec:decorative xmlns:adec="http://schemas.microsoft.com/office/drawing/2017/decorative" val="1"/>
              </a:ext>
            </a:extLst>
          </p:cNvPr>
          <p:cNvCxnSpPr>
            <a:cxnSpLocks/>
          </p:cNvCxnSpPr>
          <p:nvPr/>
        </p:nvCxnSpPr>
        <p:spPr>
          <a:xfrm>
            <a:off x="4960917" y="462539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E33BFB-C26B-4481-8790-1189E202EACD}"/>
              </a:ext>
              <a:ext uri="{C183D7F6-B498-43B3-948B-1728B52AA6E4}">
                <adec:decorative xmlns:adec="http://schemas.microsoft.com/office/drawing/2017/decorative" val="1"/>
              </a:ext>
            </a:extLst>
          </p:cNvPr>
          <p:cNvCxnSpPr>
            <a:cxnSpLocks/>
          </p:cNvCxnSpPr>
          <p:nvPr/>
        </p:nvCxnSpPr>
        <p:spPr>
          <a:xfrm>
            <a:off x="4960917" y="5680901"/>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C61405E-22A0-4E41-9B2D-62E305C2C8D8}"/>
              </a:ext>
              <a:ext uri="{C183D7F6-B498-43B3-948B-1728B52AA6E4}">
                <adec:decorative xmlns:adec="http://schemas.microsoft.com/office/drawing/2017/decorative" val="1"/>
              </a:ext>
            </a:extLst>
          </p:cNvPr>
          <p:cNvCxnSpPr>
            <a:cxnSpLocks/>
          </p:cNvCxnSpPr>
          <p:nvPr/>
        </p:nvCxnSpPr>
        <p:spPr>
          <a:xfrm>
            <a:off x="4960917" y="3007704"/>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131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Network Watcher</a:t>
            </a:r>
          </a:p>
        </p:txBody>
      </p:sp>
      <p:pic>
        <p:nvPicPr>
          <p:cNvPr id="2" name="Graphic 1">
            <a:extLst>
              <a:ext uri="{FF2B5EF4-FFF2-40B4-BE49-F238E27FC236}">
                <a16:creationId xmlns:a16="http://schemas.microsoft.com/office/drawing/2014/main" id="{496BFC6D-1A95-485F-B4FF-86CA9B16F29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0167" y="2888879"/>
            <a:ext cx="1216766" cy="1216766"/>
          </a:xfrm>
          <a:prstGeom prst="rect">
            <a:avLst/>
          </a:prstGeom>
        </p:spPr>
      </p:pic>
    </p:spTree>
    <p:extLst>
      <p:ext uri="{BB962C8B-B14F-4D97-AF65-F5344CB8AC3E}">
        <p14:creationId xmlns:p14="http://schemas.microsoft.com/office/powerpoint/2010/main" val="24250731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676526"/>
            <a:ext cx="2506662" cy="1641475"/>
          </a:xfrm>
        </p:spPr>
        <p:txBody>
          <a:bodyPr/>
          <a:lstStyle/>
          <a:p>
            <a:r>
              <a:rPr lang="en-US" dirty="0"/>
              <a:t>Configure Network Watcher Introduction</a:t>
            </a:r>
          </a:p>
        </p:txBody>
      </p:sp>
      <p:sp>
        <p:nvSpPr>
          <p:cNvPr id="27" name="TextBox 26">
            <a:extLst>
              <a:ext uri="{FF2B5EF4-FFF2-40B4-BE49-F238E27FC236}">
                <a16:creationId xmlns:a16="http://schemas.microsoft.com/office/drawing/2014/main" id="{2D881DF6-F8A9-4AB7-8CDB-17AE938AC0FA}"/>
              </a:ext>
            </a:extLst>
          </p:cNvPr>
          <p:cNvSpPr txBox="1"/>
          <p:nvPr/>
        </p:nvSpPr>
        <p:spPr>
          <a:xfrm>
            <a:off x="4295538" y="569721"/>
            <a:ext cx="4344576" cy="307777"/>
          </a:xfrm>
          <a:prstGeom prst="rect">
            <a:avLst/>
          </a:prstGeom>
          <a:noFill/>
        </p:spPr>
        <p:txBody>
          <a:bodyPr wrap="square" lIns="0" tIns="0" rIns="0" bIns="0" rtlCol="0" anchor="ctr">
            <a:noAutofit/>
          </a:bodyPr>
          <a:lstStyle/>
          <a:p>
            <a:pPr>
              <a:spcBef>
                <a:spcPct val="0"/>
              </a:spcBef>
              <a:spcAft>
                <a:spcPts val="600"/>
              </a:spcAft>
            </a:pPr>
            <a:r>
              <a:rPr lang="en-US" sz="2000" dirty="0"/>
              <a:t>Describe Network Watcher Features</a:t>
            </a:r>
          </a:p>
        </p:txBody>
      </p:sp>
      <p:sp>
        <p:nvSpPr>
          <p:cNvPr id="33" name="TextBox 32">
            <a:extLst>
              <a:ext uri="{FF2B5EF4-FFF2-40B4-BE49-F238E27FC236}">
                <a16:creationId xmlns:a16="http://schemas.microsoft.com/office/drawing/2014/main" id="{090957FA-ACAC-4803-B621-72F74606D537}"/>
              </a:ext>
            </a:extLst>
          </p:cNvPr>
          <p:cNvSpPr txBox="1"/>
          <p:nvPr/>
        </p:nvSpPr>
        <p:spPr>
          <a:xfrm>
            <a:off x="4300119" y="967058"/>
            <a:ext cx="4141751" cy="615553"/>
          </a:xfrm>
          <a:prstGeom prst="rect">
            <a:avLst/>
          </a:prstGeom>
          <a:noFill/>
        </p:spPr>
        <p:txBody>
          <a:bodyPr wrap="square" lIns="0" tIns="0" rIns="0" bIns="0" rtlCol="0" anchor="ctr">
            <a:noAutofit/>
          </a:bodyPr>
          <a:lstStyle/>
          <a:p>
            <a:pPr>
              <a:spcBef>
                <a:spcPct val="0"/>
              </a:spcBef>
              <a:spcAft>
                <a:spcPts val="600"/>
              </a:spcAft>
            </a:pPr>
            <a:r>
              <a:rPr lang="en-US" sz="2000" dirty="0"/>
              <a:t>Review IP Flow Verify Diagnostics</a:t>
            </a:r>
          </a:p>
        </p:txBody>
      </p:sp>
      <p:sp>
        <p:nvSpPr>
          <p:cNvPr id="36" name="TextBox 35">
            <a:extLst>
              <a:ext uri="{FF2B5EF4-FFF2-40B4-BE49-F238E27FC236}">
                <a16:creationId xmlns:a16="http://schemas.microsoft.com/office/drawing/2014/main" id="{86873A75-3F8D-408B-A339-1BAC002F3E69}"/>
              </a:ext>
            </a:extLst>
          </p:cNvPr>
          <p:cNvSpPr txBox="1"/>
          <p:nvPr/>
        </p:nvSpPr>
        <p:spPr>
          <a:xfrm>
            <a:off x="4300119" y="1677857"/>
            <a:ext cx="4141750"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Review Next Hop Diagnostics</a:t>
            </a:r>
          </a:p>
        </p:txBody>
      </p:sp>
      <p:sp>
        <p:nvSpPr>
          <p:cNvPr id="54" name="TextBox 53">
            <a:extLst>
              <a:ext uri="{FF2B5EF4-FFF2-40B4-BE49-F238E27FC236}">
                <a16:creationId xmlns:a16="http://schemas.microsoft.com/office/drawing/2014/main" id="{DF52B51A-D992-4164-9A16-E6A44DA654AE}"/>
              </a:ext>
            </a:extLst>
          </p:cNvPr>
          <p:cNvSpPr txBox="1"/>
          <p:nvPr/>
        </p:nvSpPr>
        <p:spPr>
          <a:xfrm>
            <a:off x="4324162" y="2221014"/>
            <a:ext cx="4322412"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Visualize the Network Topology </a:t>
            </a:r>
          </a:p>
        </p:txBody>
      </p:sp>
      <p:sp>
        <p:nvSpPr>
          <p:cNvPr id="10" name="TextBox 9">
            <a:extLst>
              <a:ext uri="{FF2B5EF4-FFF2-40B4-BE49-F238E27FC236}">
                <a16:creationId xmlns:a16="http://schemas.microsoft.com/office/drawing/2014/main" id="{327D742F-1F80-4EFA-BD34-9CDBB9E94BA2}"/>
              </a:ext>
            </a:extLst>
          </p:cNvPr>
          <p:cNvSpPr txBox="1"/>
          <p:nvPr/>
        </p:nvSpPr>
        <p:spPr>
          <a:xfrm>
            <a:off x="4300119" y="2761148"/>
            <a:ext cx="3228371" cy="307777"/>
          </a:xfrm>
          <a:prstGeom prst="rect">
            <a:avLst/>
          </a:prstGeom>
          <a:noFill/>
        </p:spPr>
        <p:txBody>
          <a:bodyPr wrap="square" lIns="0" tIns="0" rIns="0" bIns="0" rtlCol="0" anchor="ctr">
            <a:noAutofit/>
          </a:bodyPr>
          <a:lstStyle/>
          <a:p>
            <a:pPr defTabSz="444500">
              <a:spcBef>
                <a:spcPct val="0"/>
              </a:spcBef>
              <a:spcAft>
                <a:spcPct val="35000"/>
              </a:spcAft>
            </a:pPr>
            <a:r>
              <a:rPr lang="en-US" sz="2000" dirty="0"/>
              <a:t>Summary and Resources</a:t>
            </a:r>
          </a:p>
        </p:txBody>
      </p:sp>
      <p:grpSp>
        <p:nvGrpSpPr>
          <p:cNvPr id="4" name="Group 3">
            <a:extLst>
              <a:ext uri="{FF2B5EF4-FFF2-40B4-BE49-F238E27FC236}">
                <a16:creationId xmlns:a16="http://schemas.microsoft.com/office/drawing/2014/main" id="{B71955AA-CB0F-4BCD-AEF2-278CD741B2A0}"/>
              </a:ext>
              <a:ext uri="{C183D7F6-B498-43B3-948B-1728B52AA6E4}">
                <adec:decorative xmlns:adec="http://schemas.microsoft.com/office/drawing/2017/decorative" val="1"/>
              </a:ext>
            </a:extLst>
          </p:cNvPr>
          <p:cNvGrpSpPr/>
          <p:nvPr/>
        </p:nvGrpSpPr>
        <p:grpSpPr>
          <a:xfrm>
            <a:off x="3668393" y="562858"/>
            <a:ext cx="525655" cy="2540617"/>
            <a:chOff x="3668393" y="562858"/>
            <a:chExt cx="553425" cy="2766731"/>
          </a:xfrm>
        </p:grpSpPr>
        <p:pic>
          <p:nvPicPr>
            <p:cNvPr id="25" name="Picture 24">
              <a:extLst>
                <a:ext uri="{FF2B5EF4-FFF2-40B4-BE49-F238E27FC236}">
                  <a16:creationId xmlns:a16="http://schemas.microsoft.com/office/drawing/2014/main" id="{33CA0E61-0F28-45CA-BC7E-2ACD516F4644}"/>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68393" y="562858"/>
              <a:ext cx="546965" cy="430621"/>
            </a:xfrm>
            <a:prstGeom prst="rect">
              <a:avLst/>
            </a:prstGeom>
          </p:spPr>
        </p:pic>
        <p:pic>
          <p:nvPicPr>
            <p:cNvPr id="26" name="Picture 25" descr="Icon of a magnifying glass">
              <a:extLst>
                <a:ext uri="{FF2B5EF4-FFF2-40B4-BE49-F238E27FC236}">
                  <a16:creationId xmlns:a16="http://schemas.microsoft.com/office/drawing/2014/main" id="{C98FC2A5-ABA1-4ED9-A6E8-8D5F29A4802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34771" y="692907"/>
              <a:ext cx="216594" cy="170522"/>
            </a:xfrm>
            <a:prstGeom prst="rect">
              <a:avLst/>
            </a:prstGeom>
          </p:spPr>
        </p:pic>
        <p:pic>
          <p:nvPicPr>
            <p:cNvPr id="31" name="Picture 30">
              <a:extLst>
                <a:ext uri="{FF2B5EF4-FFF2-40B4-BE49-F238E27FC236}">
                  <a16:creationId xmlns:a16="http://schemas.microsoft.com/office/drawing/2014/main" id="{DCF2AD45-E82B-4661-8A4A-5660DB4424AD}"/>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4853" y="1220763"/>
              <a:ext cx="546965" cy="430621"/>
            </a:xfrm>
            <a:prstGeom prst="rect">
              <a:avLst/>
            </a:prstGeom>
          </p:spPr>
        </p:pic>
        <p:pic>
          <p:nvPicPr>
            <p:cNvPr id="32" name="Picture 31" descr="Icon of an arrow that is branched to left and right">
              <a:extLst>
                <a:ext uri="{FF2B5EF4-FFF2-40B4-BE49-F238E27FC236}">
                  <a16:creationId xmlns:a16="http://schemas.microsoft.com/office/drawing/2014/main" id="{9031325B-7CA2-4425-AE0A-74DD9563553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27960" y="1337552"/>
              <a:ext cx="233506" cy="197043"/>
            </a:xfrm>
            <a:prstGeom prst="rect">
              <a:avLst/>
            </a:prstGeom>
          </p:spPr>
        </p:pic>
        <p:pic>
          <p:nvPicPr>
            <p:cNvPr id="34" name="Picture 33">
              <a:extLst>
                <a:ext uri="{FF2B5EF4-FFF2-40B4-BE49-F238E27FC236}">
                  <a16:creationId xmlns:a16="http://schemas.microsoft.com/office/drawing/2014/main" id="{A01271AA-F116-4B18-99F8-501B114C3374}"/>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4853" y="1776667"/>
              <a:ext cx="546965" cy="430621"/>
            </a:xfrm>
            <a:prstGeom prst="rect">
              <a:avLst/>
            </a:prstGeom>
          </p:spPr>
        </p:pic>
        <p:pic>
          <p:nvPicPr>
            <p:cNvPr id="35" name="Picture 34" descr="Icon of arrow positioned diagonally">
              <a:extLst>
                <a:ext uri="{FF2B5EF4-FFF2-40B4-BE49-F238E27FC236}">
                  <a16:creationId xmlns:a16="http://schemas.microsoft.com/office/drawing/2014/main" id="{27008471-9258-4D61-AE49-CC404514693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14967" y="1895554"/>
              <a:ext cx="244948" cy="192845"/>
            </a:xfrm>
            <a:prstGeom prst="rect">
              <a:avLst/>
            </a:prstGeom>
          </p:spPr>
        </p:pic>
        <p:pic>
          <p:nvPicPr>
            <p:cNvPr id="37" name="Picture 36">
              <a:extLst>
                <a:ext uri="{FF2B5EF4-FFF2-40B4-BE49-F238E27FC236}">
                  <a16:creationId xmlns:a16="http://schemas.microsoft.com/office/drawing/2014/main" id="{CB466753-D727-447E-AFD5-F7B5D31AE4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4853" y="2341561"/>
              <a:ext cx="546965" cy="430621"/>
            </a:xfrm>
            <a:prstGeom prst="rect">
              <a:avLst/>
            </a:prstGeom>
          </p:spPr>
        </p:pic>
        <p:pic>
          <p:nvPicPr>
            <p:cNvPr id="56" name="Picture 55">
              <a:extLst>
                <a:ext uri="{FF2B5EF4-FFF2-40B4-BE49-F238E27FC236}">
                  <a16:creationId xmlns:a16="http://schemas.microsoft.com/office/drawing/2014/main" id="{87952565-8362-4E0F-A2DC-1265EB606CE9}"/>
                </a:ext>
              </a:extLst>
            </p:cNvPr>
            <p:cNvPicPr>
              <a:picLocks noChangeAspect="1"/>
            </p:cNvPicPr>
            <p:nvPr/>
          </p:nvPicPr>
          <p:blipFill>
            <a:blip r:embed="rId7"/>
            <a:stretch>
              <a:fillRect/>
            </a:stretch>
          </p:blipFill>
          <p:spPr>
            <a:xfrm>
              <a:off x="3668393" y="2883877"/>
              <a:ext cx="508269" cy="445712"/>
            </a:xfrm>
            <a:prstGeom prst="rect">
              <a:avLst/>
            </a:prstGeom>
          </p:spPr>
        </p:pic>
        <p:grpSp>
          <p:nvGrpSpPr>
            <p:cNvPr id="57" name="Group 56">
              <a:extLst>
                <a:ext uri="{FF2B5EF4-FFF2-40B4-BE49-F238E27FC236}">
                  <a16:creationId xmlns:a16="http://schemas.microsoft.com/office/drawing/2014/main" id="{E0D9D1BB-6141-42D9-B943-35A9F1BFB5A7}"/>
                </a:ext>
              </a:extLst>
            </p:cNvPr>
            <p:cNvGrpSpPr/>
            <p:nvPr/>
          </p:nvGrpSpPr>
          <p:grpSpPr>
            <a:xfrm>
              <a:off x="3781705" y="2981544"/>
              <a:ext cx="291607" cy="241715"/>
              <a:chOff x="3876178" y="3413953"/>
              <a:chExt cx="297764" cy="255320"/>
            </a:xfrm>
          </p:grpSpPr>
          <p:sp>
            <p:nvSpPr>
              <p:cNvPr id="58" name="Freeform: Shape 57">
                <a:extLst>
                  <a:ext uri="{FF2B5EF4-FFF2-40B4-BE49-F238E27FC236}">
                    <a16:creationId xmlns:a16="http://schemas.microsoft.com/office/drawing/2014/main" id="{2C814A82-D90D-4286-9DF1-7BCA43942069}"/>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0CA2B65-3621-4EEA-8AAC-14211B165E7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FD53BEDD-347A-48BF-B080-B23514AD75B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9BA8FDD6-F934-4F5F-9CF1-8D8F899CA3B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F79BFC81-2C3F-4E0C-ABF3-FB7B3848DC1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60E94A3B-C57D-44AE-9DAA-DACE185389E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1836299F-AFBC-43A4-A51E-F5B069E2AC6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02517274-330F-42A4-A612-58633AFDE113}"/>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pic>
          <p:nvPicPr>
            <p:cNvPr id="3" name="Picture 2" descr="Icon of three concentric arcs">
              <a:extLst>
                <a:ext uri="{FF2B5EF4-FFF2-40B4-BE49-F238E27FC236}">
                  <a16:creationId xmlns:a16="http://schemas.microsoft.com/office/drawing/2014/main" id="{0C2006BE-4077-4573-840F-94494006BDBC}"/>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809093" y="2448664"/>
              <a:ext cx="260338" cy="232840"/>
            </a:xfrm>
            <a:prstGeom prst="rect">
              <a:avLst/>
            </a:prstGeom>
            <a:noFill/>
          </p:spPr>
        </p:pic>
      </p:grpSp>
    </p:spTree>
    <p:extLst>
      <p:ext uri="{BB962C8B-B14F-4D97-AF65-F5344CB8AC3E}">
        <p14:creationId xmlns:p14="http://schemas.microsoft.com/office/powerpoint/2010/main" val="29254439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Describe Network Watcher Features</a:t>
            </a:r>
          </a:p>
        </p:txBody>
      </p:sp>
      <p:sp>
        <p:nvSpPr>
          <p:cNvPr id="5" name="Rectangle 4">
            <a:extLst>
              <a:ext uri="{FF2B5EF4-FFF2-40B4-BE49-F238E27FC236}">
                <a16:creationId xmlns:a16="http://schemas.microsoft.com/office/drawing/2014/main" id="{D440792F-6DF6-4B61-B4B7-41A0B005648F}"/>
              </a:ext>
              <a:ext uri="{C183D7F6-B498-43B3-948B-1728B52AA6E4}">
                <adec:decorative xmlns:adec="http://schemas.microsoft.com/office/drawing/2017/decorative" val="0"/>
              </a:ext>
            </a:extLst>
          </p:cNvPr>
          <p:cNvSpPr/>
          <p:nvPr/>
        </p:nvSpPr>
        <p:spPr bwMode="auto">
          <a:xfrm>
            <a:off x="498525" y="1267367"/>
            <a:ext cx="5239353" cy="48987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l" rtl="0" fontAlgn="base"/>
            <a:r>
              <a:rPr lang="en-US" dirty="0">
                <a:solidFill>
                  <a:schemeClr val="tx1"/>
                </a:solidFill>
              </a:rPr>
              <a:t>A </a:t>
            </a:r>
            <a:r>
              <a:rPr lang="en-US" b="1" dirty="0">
                <a:solidFill>
                  <a:schemeClr val="tx1"/>
                </a:solidFill>
              </a:rPr>
              <a:t>regional service </a:t>
            </a:r>
            <a:r>
              <a:rPr lang="en-US" dirty="0">
                <a:solidFill>
                  <a:schemeClr val="tx1"/>
                </a:solidFill>
              </a:rPr>
              <a:t>that provides various network diagnostic and monitoring tools​</a:t>
            </a:r>
          </a:p>
        </p:txBody>
      </p:sp>
      <p:sp>
        <p:nvSpPr>
          <p:cNvPr id="7" name="Rectangle 6">
            <a:extLst>
              <a:ext uri="{FF2B5EF4-FFF2-40B4-BE49-F238E27FC236}">
                <a16:creationId xmlns:a16="http://schemas.microsoft.com/office/drawing/2014/main" id="{B6C16A35-54AE-48C8-87AE-11982C132599}"/>
              </a:ext>
              <a:ext uri="{C183D7F6-B498-43B3-948B-1728B52AA6E4}">
                <adec:decorative xmlns:adec="http://schemas.microsoft.com/office/drawing/2017/decorative" val="0"/>
              </a:ext>
            </a:extLst>
          </p:cNvPr>
          <p:cNvSpPr/>
          <p:nvPr/>
        </p:nvSpPr>
        <p:spPr bwMode="auto">
          <a:xfrm>
            <a:off x="498525" y="1875452"/>
            <a:ext cx="5239353" cy="48987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IP Flow Verify </a:t>
            </a:r>
            <a:r>
              <a:rPr lang="en-US" dirty="0">
                <a:solidFill>
                  <a:schemeClr val="tx1"/>
                </a:solidFill>
              </a:rPr>
              <a:t>diagnoses connectivity issues</a:t>
            </a:r>
          </a:p>
        </p:txBody>
      </p:sp>
      <p:sp>
        <p:nvSpPr>
          <p:cNvPr id="8" name="Rectangle 7">
            <a:extLst>
              <a:ext uri="{FF2B5EF4-FFF2-40B4-BE49-F238E27FC236}">
                <a16:creationId xmlns:a16="http://schemas.microsoft.com/office/drawing/2014/main" id="{9CF48259-9CCD-41B5-B832-DEFAE8DABB76}"/>
              </a:ext>
              <a:ext uri="{C183D7F6-B498-43B3-948B-1728B52AA6E4}">
                <adec:decorative xmlns:adec="http://schemas.microsoft.com/office/drawing/2017/decorative" val="0"/>
              </a:ext>
            </a:extLst>
          </p:cNvPr>
          <p:cNvSpPr/>
          <p:nvPr/>
        </p:nvSpPr>
        <p:spPr bwMode="auto">
          <a:xfrm>
            <a:off x="491785" y="2483537"/>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Next Hop </a:t>
            </a:r>
            <a:r>
              <a:rPr lang="en-US" dirty="0">
                <a:solidFill>
                  <a:schemeClr val="tx1"/>
                </a:solidFill>
              </a:rPr>
              <a:t>determines if traffic is being</a:t>
            </a:r>
            <a:br>
              <a:rPr lang="en-US" dirty="0">
                <a:solidFill>
                  <a:schemeClr val="tx1"/>
                </a:solidFill>
              </a:rPr>
            </a:br>
            <a:r>
              <a:rPr lang="en-US" dirty="0">
                <a:solidFill>
                  <a:schemeClr val="tx1"/>
                </a:solidFill>
              </a:rPr>
              <a:t>correctly routed</a:t>
            </a:r>
          </a:p>
        </p:txBody>
      </p:sp>
      <p:sp>
        <p:nvSpPr>
          <p:cNvPr id="9" name="Rectangle 8">
            <a:extLst>
              <a:ext uri="{FF2B5EF4-FFF2-40B4-BE49-F238E27FC236}">
                <a16:creationId xmlns:a16="http://schemas.microsoft.com/office/drawing/2014/main" id="{023AD182-BBCF-4836-9AB5-2C55FCE5CA74}"/>
              </a:ext>
              <a:ext uri="{C183D7F6-B498-43B3-948B-1728B52AA6E4}">
                <adec:decorative xmlns:adec="http://schemas.microsoft.com/office/drawing/2017/decorative" val="0"/>
              </a:ext>
            </a:extLst>
          </p:cNvPr>
          <p:cNvSpPr/>
          <p:nvPr/>
        </p:nvSpPr>
        <p:spPr bwMode="auto">
          <a:xfrm>
            <a:off x="491785" y="3297553"/>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VPN Diagnostics </a:t>
            </a:r>
            <a:r>
              <a:rPr lang="en-US" dirty="0">
                <a:solidFill>
                  <a:schemeClr val="tx1"/>
                </a:solidFill>
              </a:rPr>
              <a:t>troubleshoots gateways and connections</a:t>
            </a:r>
          </a:p>
        </p:txBody>
      </p:sp>
      <p:sp>
        <p:nvSpPr>
          <p:cNvPr id="10" name="Rectangle 9">
            <a:extLst>
              <a:ext uri="{FF2B5EF4-FFF2-40B4-BE49-F238E27FC236}">
                <a16:creationId xmlns:a16="http://schemas.microsoft.com/office/drawing/2014/main" id="{6A971866-B604-4E18-BA31-729D0E8006BC}"/>
              </a:ext>
              <a:ext uri="{C183D7F6-B498-43B3-948B-1728B52AA6E4}">
                <adec:decorative xmlns:adec="http://schemas.microsoft.com/office/drawing/2017/decorative" val="0"/>
              </a:ext>
            </a:extLst>
          </p:cNvPr>
          <p:cNvSpPr/>
          <p:nvPr/>
        </p:nvSpPr>
        <p:spPr bwMode="auto">
          <a:xfrm>
            <a:off x="491785" y="4111569"/>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NSG Flow Logs </a:t>
            </a:r>
            <a:r>
              <a:rPr lang="en-US" dirty="0">
                <a:solidFill>
                  <a:schemeClr val="tx1"/>
                </a:solidFill>
              </a:rPr>
              <a:t>maps IP traffic through a network security group</a:t>
            </a:r>
          </a:p>
        </p:txBody>
      </p:sp>
      <p:sp>
        <p:nvSpPr>
          <p:cNvPr id="11" name="Rectangle 10">
            <a:extLst>
              <a:ext uri="{FF2B5EF4-FFF2-40B4-BE49-F238E27FC236}">
                <a16:creationId xmlns:a16="http://schemas.microsoft.com/office/drawing/2014/main" id="{1576D345-B5EF-4760-9217-BCAB06A56A65}"/>
              </a:ext>
              <a:ext uri="{C183D7F6-B498-43B3-948B-1728B52AA6E4}">
                <adec:decorative xmlns:adec="http://schemas.microsoft.com/office/drawing/2017/decorative" val="0"/>
              </a:ext>
            </a:extLst>
          </p:cNvPr>
          <p:cNvSpPr/>
          <p:nvPr/>
        </p:nvSpPr>
        <p:spPr bwMode="auto">
          <a:xfrm>
            <a:off x="491785" y="4925585"/>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Connection troubleshoot </a:t>
            </a:r>
            <a:r>
              <a:rPr lang="en-US" dirty="0">
                <a:solidFill>
                  <a:schemeClr val="tx1"/>
                </a:solidFill>
              </a:rPr>
              <a:t>shows connectivity between source VM and destination</a:t>
            </a:r>
          </a:p>
        </p:txBody>
      </p:sp>
      <p:sp>
        <p:nvSpPr>
          <p:cNvPr id="12" name="Rectangle 11">
            <a:extLst>
              <a:ext uri="{FF2B5EF4-FFF2-40B4-BE49-F238E27FC236}">
                <a16:creationId xmlns:a16="http://schemas.microsoft.com/office/drawing/2014/main" id="{3CA94DAC-F7E1-452B-A5FB-B9ECC36CB25E}"/>
              </a:ext>
              <a:ext uri="{C183D7F6-B498-43B3-948B-1728B52AA6E4}">
                <adec:decorative xmlns:adec="http://schemas.microsoft.com/office/drawing/2017/decorative" val="0"/>
              </a:ext>
            </a:extLst>
          </p:cNvPr>
          <p:cNvSpPr/>
          <p:nvPr/>
        </p:nvSpPr>
        <p:spPr bwMode="auto">
          <a:xfrm>
            <a:off x="491784" y="5739598"/>
            <a:ext cx="5239353" cy="69580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latin typeface="+mj-lt"/>
              </a:rPr>
              <a:t>Topology</a:t>
            </a:r>
            <a:r>
              <a:rPr lang="en-US" dirty="0">
                <a:solidFill>
                  <a:schemeClr val="tx1"/>
                </a:solidFill>
              </a:rPr>
              <a:t> generates a visual diagram of resources</a:t>
            </a:r>
          </a:p>
        </p:txBody>
      </p:sp>
      <p:sp>
        <p:nvSpPr>
          <p:cNvPr id="13" name="Rectangle 12">
            <a:extLst>
              <a:ext uri="{FF2B5EF4-FFF2-40B4-BE49-F238E27FC236}">
                <a16:creationId xmlns:a16="http://schemas.microsoft.com/office/drawing/2014/main" id="{A1BB032E-B8ED-45DA-B8D9-D5A79E5BBCBC}"/>
              </a:ext>
              <a:ext uri="{C183D7F6-B498-43B3-948B-1728B52AA6E4}">
                <adec:decorative xmlns:adec="http://schemas.microsoft.com/office/drawing/2017/decorative" val="1"/>
              </a:ext>
            </a:extLst>
          </p:cNvPr>
          <p:cNvSpPr/>
          <p:nvPr/>
        </p:nvSpPr>
        <p:spPr bwMode="auto">
          <a:xfrm>
            <a:off x="5790670" y="1248658"/>
            <a:ext cx="621876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Network Watcher page. Four headings are highlighted: Monitoring, Network Diagnostic Tools, Metrics, and Logs">
            <a:extLst>
              <a:ext uri="{FF2B5EF4-FFF2-40B4-BE49-F238E27FC236}">
                <a16:creationId xmlns:a16="http://schemas.microsoft.com/office/drawing/2014/main" id="{3ADF79BC-3101-48C2-9429-44DE4E195CBE}"/>
              </a:ext>
            </a:extLst>
          </p:cNvPr>
          <p:cNvPicPr>
            <a:picLocks noChangeAspect="1"/>
          </p:cNvPicPr>
          <p:nvPr/>
        </p:nvPicPr>
        <p:blipFill>
          <a:blip r:embed="rId3"/>
          <a:stretch>
            <a:fillRect/>
          </a:stretch>
        </p:blipFill>
        <p:spPr>
          <a:xfrm>
            <a:off x="5909733" y="1956683"/>
            <a:ext cx="5927850" cy="3937000"/>
          </a:xfrm>
          <a:prstGeom prst="rect">
            <a:avLst/>
          </a:prstGeom>
          <a:ln>
            <a:noFill/>
          </a:ln>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Review IP Flow Verify Diagnostics</a:t>
            </a:r>
            <a:endParaRPr lang="en-US" dirty="0"/>
          </a:p>
        </p:txBody>
      </p:sp>
      <p:sp>
        <p:nvSpPr>
          <p:cNvPr id="6" name="Rectangle 5">
            <a:extLst>
              <a:ext uri="{FF2B5EF4-FFF2-40B4-BE49-F238E27FC236}">
                <a16:creationId xmlns:a16="http://schemas.microsoft.com/office/drawing/2014/main" id="{0B133498-91A5-4247-8FDC-AC8AB06B45B8}"/>
              </a:ext>
              <a:ext uri="{C183D7F6-B498-43B3-948B-1728B52AA6E4}">
                <adec:decorative xmlns:adec="http://schemas.microsoft.com/office/drawing/2017/decorative" val="0"/>
              </a:ext>
            </a:extLst>
          </p:cNvPr>
          <p:cNvSpPr/>
          <p:nvPr/>
        </p:nvSpPr>
        <p:spPr bwMode="auto">
          <a:xfrm>
            <a:off x="413066" y="3195449"/>
            <a:ext cx="3017520" cy="116306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200"/>
              </a:spcBef>
            </a:pPr>
            <a:r>
              <a:rPr lang="en-US" sz="2000" dirty="0">
                <a:solidFill>
                  <a:schemeClr val="tx1"/>
                </a:solidFill>
              </a:rPr>
              <a:t>Checks if a packet is allowed or denied to or from a virtual machine</a:t>
            </a:r>
          </a:p>
        </p:txBody>
      </p:sp>
      <p:sp>
        <p:nvSpPr>
          <p:cNvPr id="7" name="Rectangle 6">
            <a:extLst>
              <a:ext uri="{FF2B5EF4-FFF2-40B4-BE49-F238E27FC236}">
                <a16:creationId xmlns:a16="http://schemas.microsoft.com/office/drawing/2014/main" id="{DA966EFF-E195-408F-AEE9-6F56E2D1C40E}"/>
              </a:ext>
              <a:ext uri="{C183D7F6-B498-43B3-948B-1728B52AA6E4}">
                <adec:decorative xmlns:adec="http://schemas.microsoft.com/office/drawing/2017/decorative" val="1"/>
              </a:ext>
            </a:extLst>
          </p:cNvPr>
          <p:cNvSpPr/>
          <p:nvPr/>
        </p:nvSpPr>
        <p:spPr bwMode="auto">
          <a:xfrm>
            <a:off x="3556000" y="1192213"/>
            <a:ext cx="84534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999" y="1713833"/>
            <a:ext cx="8201025" cy="4294298"/>
          </a:xfrm>
          <a:prstGeom prst="rect">
            <a:avLst/>
          </a:prstGeom>
          <a:ln>
            <a:no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Next Hop Diagnostics</a:t>
            </a:r>
          </a:p>
        </p:txBody>
      </p:sp>
      <p:sp>
        <p:nvSpPr>
          <p:cNvPr id="9" name="Rectangle 8">
            <a:extLst>
              <a:ext uri="{FF2B5EF4-FFF2-40B4-BE49-F238E27FC236}">
                <a16:creationId xmlns:a16="http://schemas.microsoft.com/office/drawing/2014/main" id="{A0D06B2A-44AD-434C-BB00-D63B1C45AB49}"/>
              </a:ext>
              <a:ext uri="{C183D7F6-B498-43B3-948B-1728B52AA6E4}">
                <adec:decorative xmlns:adec="http://schemas.microsoft.com/office/drawing/2017/decorative" val="0"/>
              </a:ext>
            </a:extLst>
          </p:cNvPr>
          <p:cNvSpPr/>
          <p:nvPr/>
        </p:nvSpPr>
        <p:spPr bwMode="auto">
          <a:xfrm>
            <a:off x="427037" y="2638424"/>
            <a:ext cx="4135438" cy="17295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Helps with determining whether traffic is being directed to the intended destination by showing the next hop</a:t>
            </a:r>
          </a:p>
        </p:txBody>
      </p:sp>
      <p:sp>
        <p:nvSpPr>
          <p:cNvPr id="6" name="Rectangle 5">
            <a:extLst>
              <a:ext uri="{FF2B5EF4-FFF2-40B4-BE49-F238E27FC236}">
                <a16:creationId xmlns:a16="http://schemas.microsoft.com/office/drawing/2014/main" id="{A64E84F9-944B-4000-99FA-6371EC0A13B8}"/>
              </a:ext>
              <a:ext uri="{C183D7F6-B498-43B3-948B-1728B52AA6E4}">
                <adec:decorative xmlns:adec="http://schemas.microsoft.com/office/drawing/2017/decorative" val="1"/>
              </a:ext>
            </a:extLst>
          </p:cNvPr>
          <p:cNvSpPr/>
          <p:nvPr/>
        </p:nvSpPr>
        <p:spPr bwMode="auto">
          <a:xfrm>
            <a:off x="4765200" y="1192211"/>
            <a:ext cx="6950550" cy="516953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0244" y="1301462"/>
            <a:ext cx="4965137" cy="4989272"/>
          </a:xfrm>
          <a:prstGeom prst="rect">
            <a:avLst/>
          </a:prstGeom>
          <a:ln>
            <a:no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Visualize the Network Topology</a:t>
            </a:r>
            <a:endParaRPr lang="en-US" dirty="0"/>
          </a:p>
        </p:txBody>
      </p:sp>
      <p:sp>
        <p:nvSpPr>
          <p:cNvPr id="18" name="Rectangle 17">
            <a:extLst>
              <a:ext uri="{FF2B5EF4-FFF2-40B4-BE49-F238E27FC236}">
                <a16:creationId xmlns:a16="http://schemas.microsoft.com/office/drawing/2014/main" id="{E27A98CB-E0AD-4BD9-9845-8D91239B5EDE}"/>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019" t="1019" r="1019" b="1019"/>
          <a:stretch/>
        </p:blipFill>
        <p:spPr>
          <a:xfrm>
            <a:off x="938945" y="1390649"/>
            <a:ext cx="10558586" cy="3236914"/>
          </a:xfrm>
          <a:prstGeom prst="rect">
            <a:avLst/>
          </a:prstGeom>
          <a:ln>
            <a:noFill/>
          </a:ln>
        </p:spPr>
      </p:pic>
      <p:sp>
        <p:nvSpPr>
          <p:cNvPr id="15" name="Freeform: Shape 14">
            <a:extLst>
              <a:ext uri="{FF2B5EF4-FFF2-40B4-BE49-F238E27FC236}">
                <a16:creationId xmlns:a16="http://schemas.microsoft.com/office/drawing/2014/main" id="{702453A2-FD2F-428B-ABF4-FC73A8C67B76}"/>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Provides a visual representation of your networking elements</a:t>
            </a:r>
          </a:p>
        </p:txBody>
      </p:sp>
      <p:sp>
        <p:nvSpPr>
          <p:cNvPr id="16" name="Freeform: Shape 15">
            <a:extLst>
              <a:ext uri="{FF2B5EF4-FFF2-40B4-BE49-F238E27FC236}">
                <a16:creationId xmlns:a16="http://schemas.microsoft.com/office/drawing/2014/main" id="{9CB9C76E-0691-4DD0-BB71-879F91A12EA6}"/>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all the resources in a virtual network, resource to resource associations, and relationships between the resources</a:t>
            </a:r>
          </a:p>
        </p:txBody>
      </p:sp>
      <p:sp>
        <p:nvSpPr>
          <p:cNvPr id="17" name="Freeform: Shape 16">
            <a:extLst>
              <a:ext uri="{FF2B5EF4-FFF2-40B4-BE49-F238E27FC236}">
                <a16:creationId xmlns:a16="http://schemas.microsoft.com/office/drawing/2014/main" id="{04E1EFB6-FBED-46F1-83AF-77B2409690BA}"/>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Network Watcher</a:t>
            </a:r>
            <a:br>
              <a:rPr lang="en-US" sz="2000" dirty="0">
                <a:solidFill>
                  <a:schemeClr val="tx1"/>
                </a:solidFill>
              </a:rPr>
            </a:br>
            <a:r>
              <a:rPr lang="en-US" sz="2000" dirty="0">
                <a:solidFill>
                  <a:schemeClr val="tx1"/>
                </a:solidFill>
              </a:rPr>
              <a:t>instance in the same region as the virtual network</a:t>
            </a:r>
          </a:p>
        </p:txBody>
      </p:sp>
    </p:spTree>
    <p:extLst>
      <p:ext uri="{BB962C8B-B14F-4D97-AF65-F5344CB8AC3E}">
        <p14:creationId xmlns:p14="http://schemas.microsoft.com/office/powerpoint/2010/main" val="19686474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Network Watcher</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95190"/>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95190"/>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9" name="TextBox 8">
            <a:extLst>
              <a:ext uri="{FF2B5EF4-FFF2-40B4-BE49-F238E27FC236}">
                <a16:creationId xmlns:a16="http://schemas.microsoft.com/office/drawing/2014/main" id="{3FD9F227-18B1-4F15-8C5F-AE0A0A5E981A}"/>
              </a:ext>
            </a:extLst>
          </p:cNvPr>
          <p:cNvSpPr txBox="1"/>
          <p:nvPr/>
        </p:nvSpPr>
        <p:spPr>
          <a:xfrm>
            <a:off x="4887417" y="2101129"/>
            <a:ext cx="6220178" cy="349983"/>
          </a:xfrm>
          <a:prstGeom prst="rect">
            <a:avLst/>
          </a:prstGeom>
          <a:noFill/>
        </p:spPr>
        <p:txBody>
          <a:bodyPr wrap="square">
            <a:spAutoFit/>
          </a:bodyPr>
          <a:lstStyle/>
          <a:p>
            <a:r>
              <a:rPr lang="en-US" sz="2000" dirty="0">
                <a:hlinkClick r:id="rId3"/>
              </a:rPr>
              <a:t>Introduction to Azure Network Watcher</a:t>
            </a:r>
            <a:endParaRPr lang="en-US" sz="2000" dirty="0"/>
          </a:p>
        </p:txBody>
      </p:sp>
      <p:sp>
        <p:nvSpPr>
          <p:cNvPr id="7" name="Rectangle 6">
            <a:extLst>
              <a:ext uri="{FF2B5EF4-FFF2-40B4-BE49-F238E27FC236}">
                <a16:creationId xmlns:a16="http://schemas.microsoft.com/office/drawing/2014/main" id="{F252B34B-AA3F-48F4-BB9F-584CC6528192}"/>
              </a:ext>
            </a:extLst>
          </p:cNvPr>
          <p:cNvSpPr/>
          <p:nvPr/>
        </p:nvSpPr>
        <p:spPr>
          <a:xfrm>
            <a:off x="4876799" y="2632481"/>
            <a:ext cx="7132144" cy="72870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Monitor and troubleshoot your end-to-end Azure network infrastructure by using network monitoring tools</a:t>
            </a:r>
            <a:endParaRPr lang="en-US" sz="2000" dirty="0">
              <a:solidFill>
                <a:schemeClr val="tx1"/>
              </a:solidFill>
            </a:endParaRPr>
          </a:p>
        </p:txBody>
      </p:sp>
      <p:sp>
        <p:nvSpPr>
          <p:cNvPr id="12" name="TextBox 11">
            <a:extLst>
              <a:ext uri="{FF2B5EF4-FFF2-40B4-BE49-F238E27FC236}">
                <a16:creationId xmlns:a16="http://schemas.microsoft.com/office/drawing/2014/main" id="{25FC13D5-EEC2-4F31-80A8-E74AEB3F41A2}"/>
              </a:ext>
            </a:extLst>
          </p:cNvPr>
          <p:cNvSpPr txBox="1"/>
          <p:nvPr/>
        </p:nvSpPr>
        <p:spPr>
          <a:xfrm>
            <a:off x="4887417" y="3507223"/>
            <a:ext cx="6220178" cy="619199"/>
          </a:xfrm>
          <a:prstGeom prst="rect">
            <a:avLst/>
          </a:prstGeom>
          <a:noFill/>
        </p:spPr>
        <p:txBody>
          <a:bodyPr wrap="square">
            <a:spAutoFit/>
          </a:bodyPr>
          <a:lstStyle/>
          <a:p>
            <a:r>
              <a:rPr lang="en-US" sz="2000" dirty="0">
                <a:hlinkClick r:id="rId5"/>
              </a:rPr>
              <a:t>Analyze your Azure infrastructure by using Azure Monitor logs (Sandbox)</a:t>
            </a:r>
            <a:endParaRPr lang="en-US" sz="2000" dirty="0"/>
          </a:p>
        </p:txBody>
      </p:sp>
      <p:sp>
        <p:nvSpPr>
          <p:cNvPr id="13" name="TextBox 12">
            <a:extLst>
              <a:ext uri="{FF2B5EF4-FFF2-40B4-BE49-F238E27FC236}">
                <a16:creationId xmlns:a16="http://schemas.microsoft.com/office/drawing/2014/main" id="{2C7380A0-EF5E-4793-B513-2B99C66EA1B9}"/>
              </a:ext>
            </a:extLst>
          </p:cNvPr>
          <p:cNvSpPr txBox="1"/>
          <p:nvPr/>
        </p:nvSpPr>
        <p:spPr>
          <a:xfrm>
            <a:off x="4887417" y="4311169"/>
            <a:ext cx="6220178" cy="619199"/>
          </a:xfrm>
          <a:prstGeom prst="rect">
            <a:avLst/>
          </a:prstGeom>
          <a:noFill/>
        </p:spPr>
        <p:txBody>
          <a:bodyPr wrap="square">
            <a:spAutoFit/>
          </a:bodyPr>
          <a:lstStyle/>
          <a:p>
            <a:r>
              <a:rPr lang="en-US" sz="2000" dirty="0">
                <a:hlinkClick r:id="rId6"/>
              </a:rPr>
              <a:t>Monitor the performance of virtual machines using Azure Monitor VM Insights (Sandbox)</a:t>
            </a:r>
            <a:endParaRPr lang="en-US" sz="2000" dirty="0"/>
          </a:p>
        </p:txBody>
      </p:sp>
      <p:sp>
        <p:nvSpPr>
          <p:cNvPr id="15" name="TextBox 14">
            <a:extLst>
              <a:ext uri="{FF2B5EF4-FFF2-40B4-BE49-F238E27FC236}">
                <a16:creationId xmlns:a16="http://schemas.microsoft.com/office/drawing/2014/main" id="{6B579DEA-1352-4404-8C76-0A4F9DB1763A}"/>
              </a:ext>
            </a:extLst>
          </p:cNvPr>
          <p:cNvSpPr txBox="1"/>
          <p:nvPr/>
        </p:nvSpPr>
        <p:spPr>
          <a:xfrm>
            <a:off x="4876799" y="5189291"/>
            <a:ext cx="6220178" cy="349983"/>
          </a:xfrm>
          <a:prstGeom prst="rect">
            <a:avLst/>
          </a:prstGeom>
          <a:noFill/>
        </p:spPr>
        <p:txBody>
          <a:bodyPr wrap="square">
            <a:spAutoFit/>
          </a:bodyPr>
          <a:lstStyle/>
          <a:p>
            <a:r>
              <a:rPr lang="en-US" sz="2000" dirty="0">
                <a:hlinkClick r:id="rId7"/>
              </a:rPr>
              <a:t>Write your first query with Kusto Query Language </a:t>
            </a:r>
            <a:endParaRPr lang="en-US" sz="2000" dirty="0"/>
          </a:p>
        </p:txBody>
      </p:sp>
      <p:sp>
        <p:nvSpPr>
          <p:cNvPr id="25" name="TextBox 24">
            <a:extLst>
              <a:ext uri="{FF2B5EF4-FFF2-40B4-BE49-F238E27FC236}">
                <a16:creationId xmlns:a16="http://schemas.microsoft.com/office/drawing/2014/main" id="{E514EF65-5B8B-49B4-B148-BAC2FD82B0CD}"/>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828396" y="2522542"/>
            <a:ext cx="1494645" cy="2173707"/>
          </a:xfrm>
          <a:prstGeom prst="rect">
            <a:avLst/>
          </a:prstGeom>
        </p:spPr>
      </p:pic>
      <p:grpSp>
        <p:nvGrpSpPr>
          <p:cNvPr id="23" name="Group 22">
            <a:extLst>
              <a:ext uri="{FF2B5EF4-FFF2-40B4-BE49-F238E27FC236}">
                <a16:creationId xmlns:a16="http://schemas.microsoft.com/office/drawing/2014/main" id="{762C82D2-E476-4077-9D6F-EB4EC95B1D4E}"/>
              </a:ext>
              <a:ext uri="{C183D7F6-B498-43B3-948B-1728B52AA6E4}">
                <adec:decorative xmlns:adec="http://schemas.microsoft.com/office/drawing/2017/decorative" val="1"/>
              </a:ext>
            </a:extLst>
          </p:cNvPr>
          <p:cNvGrpSpPr/>
          <p:nvPr/>
        </p:nvGrpSpPr>
        <p:grpSpPr>
          <a:xfrm>
            <a:off x="4978399" y="2614175"/>
            <a:ext cx="7132144" cy="3085160"/>
            <a:chOff x="4978399" y="2614175"/>
            <a:chExt cx="7132144" cy="3085160"/>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978399" y="261417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FBB3E46-AEAE-49B1-8FC7-CAA59C7649E0}"/>
                </a:ext>
                <a:ext uri="{C183D7F6-B498-43B3-948B-1728B52AA6E4}">
                  <adec:decorative xmlns:adec="http://schemas.microsoft.com/office/drawing/2017/decorative" val="1"/>
                </a:ext>
              </a:extLst>
            </p:cNvPr>
            <p:cNvCxnSpPr>
              <a:cxnSpLocks/>
            </p:cNvCxnSpPr>
            <p:nvPr/>
          </p:nvCxnSpPr>
          <p:spPr>
            <a:xfrm>
              <a:off x="4978399" y="344857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FA66257-0F95-451E-87E2-6554CE525298}"/>
                </a:ext>
                <a:ext uri="{C183D7F6-B498-43B3-948B-1728B52AA6E4}">
                  <adec:decorative xmlns:adec="http://schemas.microsoft.com/office/drawing/2017/decorative" val="1"/>
                </a:ext>
              </a:extLst>
            </p:cNvPr>
            <p:cNvCxnSpPr>
              <a:cxnSpLocks/>
            </p:cNvCxnSpPr>
            <p:nvPr/>
          </p:nvCxnSpPr>
          <p:spPr>
            <a:xfrm>
              <a:off x="4978399" y="4272460"/>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0D7608-A9B3-4A5F-8C09-A0A17BCA800E}"/>
                </a:ext>
                <a:ext uri="{C183D7F6-B498-43B3-948B-1728B52AA6E4}">
                  <adec:decorative xmlns:adec="http://schemas.microsoft.com/office/drawing/2017/decorative" val="1"/>
                </a:ext>
              </a:extLst>
            </p:cNvPr>
            <p:cNvCxnSpPr>
              <a:cxnSpLocks/>
            </p:cNvCxnSpPr>
            <p:nvPr/>
          </p:nvCxnSpPr>
          <p:spPr>
            <a:xfrm>
              <a:off x="4978399" y="505748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BE3D46-C257-4516-868F-99CC87E9CB88}"/>
                </a:ext>
                <a:ext uri="{C183D7F6-B498-43B3-948B-1728B52AA6E4}">
                  <adec:decorative xmlns:adec="http://schemas.microsoft.com/office/drawing/2017/decorative" val="1"/>
                </a:ext>
              </a:extLst>
            </p:cNvPr>
            <p:cNvCxnSpPr>
              <a:cxnSpLocks/>
            </p:cNvCxnSpPr>
            <p:nvPr/>
          </p:nvCxnSpPr>
          <p:spPr>
            <a:xfrm>
              <a:off x="4978399" y="569933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047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Implement Traffic Management</a:t>
            </a:r>
          </a:p>
        </p:txBody>
      </p:sp>
      <p:pic>
        <p:nvPicPr>
          <p:cNvPr id="5" name="Picture 4" descr="Icon of a lab flask">
            <a:extLst>
              <a:ext uri="{FF2B5EF4-FFF2-40B4-BE49-F238E27FC236}">
                <a16:creationId xmlns:a16="http://schemas.microsoft.com/office/drawing/2014/main" id="{77C99D1C-489E-42C4-9EF3-742FAE302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06766" y="2919796"/>
            <a:ext cx="847888" cy="1233104"/>
          </a:xfrm>
          <a:prstGeom prst="rect">
            <a:avLst/>
          </a:prstGeom>
        </p:spPr>
      </p:pic>
    </p:spTree>
    <p:extLst>
      <p:ext uri="{BB962C8B-B14F-4D97-AF65-F5344CB8AC3E}">
        <p14:creationId xmlns:p14="http://schemas.microsoft.com/office/powerpoint/2010/main" val="16711041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06 – Implement traffic management</a:t>
            </a:r>
          </a:p>
        </p:txBody>
      </p:sp>
      <p:sp>
        <p:nvSpPr>
          <p:cNvPr id="3" name="Rectangle 2">
            <a:extLst>
              <a:ext uri="{FF2B5EF4-FFF2-40B4-BE49-F238E27FC236}">
                <a16:creationId xmlns:a16="http://schemas.microsoft.com/office/drawing/2014/main" id="{A86D35E2-A7CA-4C7F-B18E-55C37E3FB5AF}"/>
              </a:ext>
            </a:extLst>
          </p:cNvPr>
          <p:cNvSpPr/>
          <p:nvPr/>
        </p:nvSpPr>
        <p:spPr bwMode="auto">
          <a:xfrm>
            <a:off x="427038" y="1240913"/>
            <a:ext cx="11582400" cy="12006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b="1" dirty="0">
                <a:solidFill>
                  <a:schemeClr val="tx2">
                    <a:lumMod val="50000"/>
                  </a:schemeClr>
                </a:solidFill>
                <a:latin typeface="+mj-lt"/>
                <a:cs typeface="Segoe UI Semilight"/>
              </a:rPr>
              <a:t>Scenario</a:t>
            </a:r>
            <a:endParaRPr lang="en-US" sz="2400" b="1" dirty="0">
              <a:solidFill>
                <a:schemeClr val="tx2">
                  <a:lumMod val="50000"/>
                </a:schemeClr>
              </a:solidFill>
              <a:latin typeface="+mj-lt"/>
              <a:cs typeface="Segoe UI"/>
            </a:endParaRPr>
          </a:p>
          <a:p>
            <a:r>
              <a:rPr lang="en-US" sz="2200" dirty="0">
                <a:solidFill>
                  <a:schemeClr val="tx1"/>
                </a:solidFill>
                <a:ea typeface="+mn-lt"/>
                <a:cs typeface="+mn-lt"/>
              </a:rPr>
              <a:t>You are tasked with implementing a hub spoke topology for network traffic. The topology should include an Azure Load Balancer and Azure Application Gateway.</a:t>
            </a:r>
          </a:p>
        </p:txBody>
      </p:sp>
      <p:sp>
        <p:nvSpPr>
          <p:cNvPr id="12" name="Text Placeholder 2">
            <a:extLst>
              <a:ext uri="{FF2B5EF4-FFF2-40B4-BE49-F238E27FC236}">
                <a16:creationId xmlns:a16="http://schemas.microsoft.com/office/drawing/2014/main" id="{1927DEFF-8224-40EA-8B75-71A125739B9B}"/>
              </a:ext>
            </a:extLst>
          </p:cNvPr>
          <p:cNvSpPr txBox="1">
            <a:spLocks/>
          </p:cNvSpPr>
          <p:nvPr/>
        </p:nvSpPr>
        <p:spPr>
          <a:xfrm>
            <a:off x="427038" y="255632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3" name="Rectangle 12">
            <a:extLst>
              <a:ext uri="{FF2B5EF4-FFF2-40B4-BE49-F238E27FC236}">
                <a16:creationId xmlns:a16="http://schemas.microsoft.com/office/drawing/2014/main" id="{29E9F4D2-B825-4794-A782-C5C95373EFAD}"/>
              </a:ext>
            </a:extLst>
          </p:cNvPr>
          <p:cNvSpPr/>
          <p:nvPr/>
        </p:nvSpPr>
        <p:spPr bwMode="auto">
          <a:xfrm>
            <a:off x="427038" y="3069972"/>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Provision the lab</a:t>
            </a:r>
            <a:br>
              <a:rPr lang="en-US" sz="2000" dirty="0">
                <a:solidFill>
                  <a:schemeClr val="tx1"/>
                </a:solidFill>
                <a:cs typeface="Segoe UI Semilight"/>
              </a:rPr>
            </a:br>
            <a:r>
              <a:rPr lang="en-US" sz="2000" dirty="0">
                <a:solidFill>
                  <a:schemeClr val="tx1"/>
                </a:solidFill>
                <a:cs typeface="Segoe UI Semilight"/>
              </a:rPr>
              <a:t>environment</a:t>
            </a:r>
          </a:p>
        </p:txBody>
      </p:sp>
      <p:sp>
        <p:nvSpPr>
          <p:cNvPr id="14" name="Rectangle 13">
            <a:extLst>
              <a:ext uri="{FF2B5EF4-FFF2-40B4-BE49-F238E27FC236}">
                <a16:creationId xmlns:a16="http://schemas.microsoft.com/office/drawing/2014/main" id="{3CCFD053-18FE-43CC-85EA-D8521302A80E}"/>
              </a:ext>
            </a:extLst>
          </p:cNvPr>
          <p:cNvSpPr/>
          <p:nvPr/>
        </p:nvSpPr>
        <p:spPr bwMode="auto">
          <a:xfrm>
            <a:off x="4328524" y="3069972"/>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Configure the hub and</a:t>
            </a:r>
            <a:br>
              <a:rPr lang="en-US" sz="2000" dirty="0">
                <a:solidFill>
                  <a:schemeClr val="tx1"/>
                </a:solidFill>
                <a:cs typeface="Segoe UI Semilight"/>
              </a:rPr>
            </a:br>
            <a:r>
              <a:rPr lang="en-US" sz="2000" dirty="0">
                <a:solidFill>
                  <a:schemeClr val="tx1"/>
                </a:solidFill>
                <a:cs typeface="Segoe UI Semilight"/>
              </a:rPr>
              <a:t>spoke network topology</a:t>
            </a:r>
          </a:p>
        </p:txBody>
      </p:sp>
      <p:sp>
        <p:nvSpPr>
          <p:cNvPr id="15" name="Rectangle 14">
            <a:extLst>
              <a:ext uri="{FF2B5EF4-FFF2-40B4-BE49-F238E27FC236}">
                <a16:creationId xmlns:a16="http://schemas.microsoft.com/office/drawing/2014/main" id="{C358CF4A-394E-4ADC-A8BA-2EF49BDCEB5F}"/>
              </a:ext>
            </a:extLst>
          </p:cNvPr>
          <p:cNvSpPr/>
          <p:nvPr/>
        </p:nvSpPr>
        <p:spPr bwMode="auto">
          <a:xfrm>
            <a:off x="8230010" y="3069972"/>
            <a:ext cx="3779428"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Test transitivity of virtual network peering</a:t>
            </a:r>
          </a:p>
        </p:txBody>
      </p:sp>
      <p:sp>
        <p:nvSpPr>
          <p:cNvPr id="16" name="Rectangle 15">
            <a:extLst>
              <a:ext uri="{FF2B5EF4-FFF2-40B4-BE49-F238E27FC236}">
                <a16:creationId xmlns:a16="http://schemas.microsoft.com/office/drawing/2014/main" id="{5DBBA120-EEE9-4D11-B52A-3CF87D2BD6CE}"/>
              </a:ext>
            </a:extLst>
          </p:cNvPr>
          <p:cNvSpPr/>
          <p:nvPr/>
        </p:nvSpPr>
        <p:spPr bwMode="auto">
          <a:xfrm>
            <a:off x="415925" y="4436089"/>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Configure routing in the</a:t>
            </a:r>
            <a:br>
              <a:rPr lang="en-US" sz="2000" dirty="0">
                <a:solidFill>
                  <a:schemeClr val="tx1"/>
                </a:solidFill>
                <a:cs typeface="Segoe UI Semilight"/>
              </a:rPr>
            </a:br>
            <a:r>
              <a:rPr lang="en-US" sz="2000" dirty="0">
                <a:solidFill>
                  <a:schemeClr val="tx1"/>
                </a:solidFill>
                <a:cs typeface="Segoe UI Semilight"/>
              </a:rPr>
              <a:t>hub and spoke topology</a:t>
            </a:r>
          </a:p>
        </p:txBody>
      </p:sp>
      <p:sp>
        <p:nvSpPr>
          <p:cNvPr id="17" name="Rectangle 16">
            <a:extLst>
              <a:ext uri="{FF2B5EF4-FFF2-40B4-BE49-F238E27FC236}">
                <a16:creationId xmlns:a16="http://schemas.microsoft.com/office/drawing/2014/main" id="{436A292F-FE6D-4538-9012-01C4F9FACEA6}"/>
              </a:ext>
            </a:extLst>
          </p:cNvPr>
          <p:cNvSpPr/>
          <p:nvPr/>
        </p:nvSpPr>
        <p:spPr bwMode="auto">
          <a:xfrm>
            <a:off x="4317411" y="4436089"/>
            <a:ext cx="3763962"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5:</a:t>
            </a:r>
            <a:br>
              <a:rPr lang="en-US" sz="2200" dirty="0">
                <a:solidFill>
                  <a:schemeClr val="tx1"/>
                </a:solidFill>
                <a:latin typeface="+mj-lt"/>
                <a:cs typeface="Segoe UI Semilight"/>
              </a:rPr>
            </a:br>
            <a:r>
              <a:rPr lang="en-US" sz="2000" dirty="0">
                <a:solidFill>
                  <a:schemeClr val="tx1"/>
                </a:solidFill>
                <a:cs typeface="Segoe UI Semilight"/>
              </a:rPr>
              <a:t>Implement Azure</a:t>
            </a:r>
            <a:br>
              <a:rPr lang="en-US" sz="2000" dirty="0">
                <a:solidFill>
                  <a:schemeClr val="tx1"/>
                </a:solidFill>
                <a:cs typeface="Segoe UI Semilight"/>
              </a:rPr>
            </a:br>
            <a:r>
              <a:rPr lang="en-US" sz="2000" dirty="0">
                <a:solidFill>
                  <a:schemeClr val="tx1"/>
                </a:solidFill>
                <a:cs typeface="Segoe UI Semilight"/>
              </a:rPr>
              <a:t>Load Balancer</a:t>
            </a:r>
          </a:p>
        </p:txBody>
      </p:sp>
      <p:sp>
        <p:nvSpPr>
          <p:cNvPr id="18" name="Rectangle 17">
            <a:extLst>
              <a:ext uri="{FF2B5EF4-FFF2-40B4-BE49-F238E27FC236}">
                <a16:creationId xmlns:a16="http://schemas.microsoft.com/office/drawing/2014/main" id="{B8CE1EDB-AA3E-4785-A0C5-9A55442ED209}"/>
              </a:ext>
            </a:extLst>
          </p:cNvPr>
          <p:cNvSpPr/>
          <p:nvPr/>
        </p:nvSpPr>
        <p:spPr bwMode="auto">
          <a:xfrm>
            <a:off x="8218897" y="4436089"/>
            <a:ext cx="3779428" cy="12218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6:</a:t>
            </a:r>
            <a:br>
              <a:rPr lang="en-US" sz="2200" dirty="0">
                <a:solidFill>
                  <a:schemeClr val="tx1"/>
                </a:solidFill>
                <a:latin typeface="+mj-lt"/>
                <a:cs typeface="Segoe UI Semilight"/>
              </a:rPr>
            </a:br>
            <a:r>
              <a:rPr lang="en-US" sz="2000" dirty="0">
                <a:solidFill>
                  <a:schemeClr val="tx1"/>
                </a:solidFill>
                <a:cs typeface="Segoe UI Semilight"/>
              </a:rPr>
              <a:t>Implement Azure</a:t>
            </a:r>
            <a:br>
              <a:rPr lang="en-US" sz="2000" dirty="0">
                <a:solidFill>
                  <a:schemeClr val="tx1"/>
                </a:solidFill>
                <a:cs typeface="Segoe UI Semilight"/>
              </a:rPr>
            </a:br>
            <a:r>
              <a:rPr lang="en-US" sz="2000" dirty="0">
                <a:solidFill>
                  <a:schemeClr val="tx1"/>
                </a:solidFill>
                <a:cs typeface="Segoe UI Semilight"/>
              </a:rPr>
              <a:t>Application Gateway</a:t>
            </a:r>
          </a:p>
        </p:txBody>
      </p:sp>
      <p:sp>
        <p:nvSpPr>
          <p:cNvPr id="19" name="Text Placeholder 2">
            <a:extLst>
              <a:ext uri="{FF2B5EF4-FFF2-40B4-BE49-F238E27FC236}">
                <a16:creationId xmlns:a16="http://schemas.microsoft.com/office/drawing/2014/main" id="{585766C3-22A0-4241-A7D4-28BD41B6EA08}"/>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20" name="arrow_15">
            <a:extLst>
              <a:ext uri="{FF2B5EF4-FFF2-40B4-BE49-F238E27FC236}">
                <a16:creationId xmlns:a16="http://schemas.microsoft.com/office/drawing/2014/main" id="{52C53CB4-95B7-4E2F-9485-9B7364B2C047}"/>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0424-91CD-5EC5-F14D-6FEFE122059E}"/>
              </a:ext>
            </a:extLst>
          </p:cNvPr>
          <p:cNvSpPr>
            <a:spLocks noGrp="1"/>
          </p:cNvSpPr>
          <p:nvPr>
            <p:ph type="title"/>
          </p:nvPr>
        </p:nvSpPr>
        <p:spPr/>
        <p:txBody>
          <a:bodyPr/>
          <a:lstStyle/>
          <a:p>
            <a:r>
              <a:rPr lang="en-US" dirty="0"/>
              <a:t>Administer Network traffic whiteboard (walkthrough) and review</a:t>
            </a:r>
          </a:p>
        </p:txBody>
      </p:sp>
      <p:sp>
        <p:nvSpPr>
          <p:cNvPr id="6" name="TextBox 5">
            <a:extLst>
              <a:ext uri="{FF2B5EF4-FFF2-40B4-BE49-F238E27FC236}">
                <a16:creationId xmlns:a16="http://schemas.microsoft.com/office/drawing/2014/main" id="{D5AFC2E1-4176-F3B1-2C7D-CFCCD7D44FF1}"/>
              </a:ext>
            </a:extLst>
          </p:cNvPr>
          <p:cNvSpPr txBox="1"/>
          <p:nvPr/>
        </p:nvSpPr>
        <p:spPr>
          <a:xfrm>
            <a:off x="238159" y="1760538"/>
            <a:ext cx="4291240" cy="2643528"/>
          </a:xfrm>
          <a:prstGeom prst="rect">
            <a:avLst/>
          </a:prstGeom>
          <a:noFill/>
        </p:spPr>
        <p:txBody>
          <a:bodyPr wrap="square" lIns="186521" tIns="149217" rIns="186521" bIns="149217" rtlCol="0">
            <a:spAutoFit/>
          </a:bodyPr>
          <a:lstStyle/>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a load balancer and when should it be used?</a:t>
            </a:r>
          </a:p>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are the four types of Azure load balancers? Describe the differences.</a:t>
            </a:r>
          </a:p>
          <a:p>
            <a:pPr defTabSz="932597">
              <a:lnSpc>
                <a:spcPct val="90000"/>
              </a:lnSpc>
              <a:spcAft>
                <a:spcPts val="1224"/>
              </a:spcAft>
            </a:pPr>
            <a:endParaRPr lang="en-US" sz="2448" dirty="0">
              <a:solidFill>
                <a:srgbClr val="000000"/>
              </a:solidFill>
              <a:latin typeface="Segoe UI"/>
            </a:endParaRPr>
          </a:p>
        </p:txBody>
      </p:sp>
      <p:grpSp>
        <p:nvGrpSpPr>
          <p:cNvPr id="10" name="Group 9" descr="whiteboard diagram editable version">
            <a:extLst>
              <a:ext uri="{FF2B5EF4-FFF2-40B4-BE49-F238E27FC236}">
                <a16:creationId xmlns:a16="http://schemas.microsoft.com/office/drawing/2014/main" id="{2DD592E1-5E59-4E70-C504-6495F7253275}"/>
              </a:ext>
            </a:extLst>
          </p:cNvPr>
          <p:cNvGrpSpPr/>
          <p:nvPr/>
        </p:nvGrpSpPr>
        <p:grpSpPr>
          <a:xfrm>
            <a:off x="4852403" y="1555342"/>
            <a:ext cx="7274348" cy="3883841"/>
            <a:chOff x="5760902" y="2258959"/>
            <a:chExt cx="6274199" cy="3006376"/>
          </a:xfrm>
        </p:grpSpPr>
        <p:sp>
          <p:nvSpPr>
            <p:cNvPr id="27" name="Rectangle 26">
              <a:extLst>
                <a:ext uri="{FF2B5EF4-FFF2-40B4-BE49-F238E27FC236}">
                  <a16:creationId xmlns:a16="http://schemas.microsoft.com/office/drawing/2014/main" id="{E63C4B7F-E379-2823-956A-34A28CBC8243}"/>
                </a:ext>
              </a:extLst>
            </p:cNvPr>
            <p:cNvSpPr/>
            <p:nvPr/>
          </p:nvSpPr>
          <p:spPr bwMode="auto">
            <a:xfrm>
              <a:off x="5760902" y="2258959"/>
              <a:ext cx="3051875" cy="3006376"/>
            </a:xfrm>
            <a:prstGeom prst="rect">
              <a:avLst/>
            </a:prstGeom>
            <a:no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rgbClr val="000000">
                    <a:lumMod val="50000"/>
                    <a:lumOff val="50000"/>
                  </a:srgbClr>
                </a:solidFill>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A3137B7D-3527-6A40-9697-44371EB29766}"/>
                </a:ext>
              </a:extLst>
            </p:cNvPr>
            <p:cNvSpPr/>
            <p:nvPr/>
          </p:nvSpPr>
          <p:spPr bwMode="auto">
            <a:xfrm>
              <a:off x="8983226" y="2258959"/>
              <a:ext cx="3051875" cy="3006376"/>
            </a:xfrm>
            <a:prstGeom prst="rect">
              <a:avLst/>
            </a:prstGeom>
            <a:no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9" name="Text Placeholder 2">
            <a:extLst>
              <a:ext uri="{FF2B5EF4-FFF2-40B4-BE49-F238E27FC236}">
                <a16:creationId xmlns:a16="http://schemas.microsoft.com/office/drawing/2014/main" id="{26B89B16-8613-D348-D3F8-0ADAB9FDE196}"/>
              </a:ext>
            </a:extLst>
          </p:cNvPr>
          <p:cNvSpPr txBox="1">
            <a:spLocks/>
          </p:cNvSpPr>
          <p:nvPr/>
        </p:nvSpPr>
        <p:spPr>
          <a:xfrm>
            <a:off x="4852403" y="5669678"/>
            <a:ext cx="7434370" cy="6937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r>
              <a:rPr lang="en-US" sz="2400" spc="-50" dirty="0">
                <a:latin typeface="Segoe UI Semibold"/>
              </a:rPr>
              <a:t>The portal provides a </a:t>
            </a:r>
            <a:r>
              <a:rPr lang="en-US" sz="2400" i="1" spc="-50" dirty="0">
                <a:latin typeface="Segoe UI Semibold"/>
              </a:rPr>
              <a:t>Help me Choose </a:t>
            </a:r>
            <a:r>
              <a:rPr lang="en-US" sz="2400" spc="-50" dirty="0">
                <a:latin typeface="Segoe UI Semibold"/>
              </a:rPr>
              <a:t>questionnaire</a:t>
            </a:r>
          </a:p>
        </p:txBody>
      </p:sp>
      <p:pic>
        <p:nvPicPr>
          <p:cNvPr id="3" name="Picture 2">
            <a:extLst>
              <a:ext uri="{FF2B5EF4-FFF2-40B4-BE49-F238E27FC236}">
                <a16:creationId xmlns:a16="http://schemas.microsoft.com/office/drawing/2014/main" id="{77410874-2E89-AB02-ACBE-2A4555C9A00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960893" y="1639436"/>
            <a:ext cx="3195998" cy="3743172"/>
          </a:xfrm>
          <a:prstGeom prst="rect">
            <a:avLst/>
          </a:prstGeom>
        </p:spPr>
      </p:pic>
      <p:pic>
        <p:nvPicPr>
          <p:cNvPr id="7" name="Picture 6">
            <a:extLst>
              <a:ext uri="{FF2B5EF4-FFF2-40B4-BE49-F238E27FC236}">
                <a16:creationId xmlns:a16="http://schemas.microsoft.com/office/drawing/2014/main" id="{67001522-02A9-20F9-905F-7323E551469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743557" y="1639436"/>
            <a:ext cx="3227087" cy="3631251"/>
          </a:xfrm>
          <a:prstGeom prst="rect">
            <a:avLst/>
          </a:prstGeom>
        </p:spPr>
      </p:pic>
    </p:spTree>
    <p:extLst>
      <p:ext uri="{BB962C8B-B14F-4D97-AF65-F5344CB8AC3E}">
        <p14:creationId xmlns:p14="http://schemas.microsoft.com/office/powerpoint/2010/main" val="381333384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5" name="Group 4" descr="Architecture diagram as detailed in the lab steps. ">
            <a:extLst>
              <a:ext uri="{FF2B5EF4-FFF2-40B4-BE49-F238E27FC236}">
                <a16:creationId xmlns:a16="http://schemas.microsoft.com/office/drawing/2014/main" id="{7B05F615-D422-4644-B7D7-55094BCBD0FA}"/>
              </a:ext>
            </a:extLst>
          </p:cNvPr>
          <p:cNvGrpSpPr/>
          <p:nvPr/>
        </p:nvGrpSpPr>
        <p:grpSpPr>
          <a:xfrm>
            <a:off x="510489" y="811657"/>
            <a:ext cx="11415497" cy="5702443"/>
            <a:chOff x="510489" y="480425"/>
            <a:chExt cx="11415497" cy="6033676"/>
          </a:xfrm>
        </p:grpSpPr>
        <p:sp>
          <p:nvSpPr>
            <p:cNvPr id="80" name="Rectangle 79">
              <a:extLst>
                <a:ext uri="{FF2B5EF4-FFF2-40B4-BE49-F238E27FC236}">
                  <a16:creationId xmlns:a16="http://schemas.microsoft.com/office/drawing/2014/main" id="{09A5FED2-982E-4BF7-93D4-DEDCDF8BE3A0}"/>
                </a:ext>
              </a:extLst>
            </p:cNvPr>
            <p:cNvSpPr/>
            <p:nvPr/>
          </p:nvSpPr>
          <p:spPr bwMode="auto">
            <a:xfrm>
              <a:off x="510489" y="879674"/>
              <a:ext cx="11415497" cy="56344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133A2A20-EEA2-4FF9-B315-A6294A652FD5}"/>
                </a:ext>
              </a:extLst>
            </p:cNvPr>
            <p:cNvSpPr/>
            <p:nvPr/>
          </p:nvSpPr>
          <p:spPr bwMode="auto">
            <a:xfrm>
              <a:off x="2238573" y="2821498"/>
              <a:ext cx="5650661" cy="138128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EF1889FC-BE45-4303-88DE-A9486F3FEF0E}"/>
                </a:ext>
              </a:extLst>
            </p:cNvPr>
            <p:cNvSpPr/>
            <p:nvPr/>
          </p:nvSpPr>
          <p:spPr bwMode="auto">
            <a:xfrm>
              <a:off x="9041048" y="4395858"/>
              <a:ext cx="919673" cy="1075472"/>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a:extLst>
                <a:ext uri="{FF2B5EF4-FFF2-40B4-BE49-F238E27FC236}">
                  <a16:creationId xmlns:a16="http://schemas.microsoft.com/office/drawing/2014/main" id="{80032540-4AC7-4544-A90E-0A967E26D3CE}"/>
                </a:ext>
              </a:extLst>
            </p:cNvPr>
            <p:cNvSpPr/>
            <p:nvPr/>
          </p:nvSpPr>
          <p:spPr bwMode="auto">
            <a:xfrm>
              <a:off x="825965" y="4359278"/>
              <a:ext cx="952231" cy="10273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7">
              <a:extLst>
                <a:ext uri="{FF2B5EF4-FFF2-40B4-BE49-F238E27FC236}">
                  <a16:creationId xmlns:a16="http://schemas.microsoft.com/office/drawing/2014/main" id="{9C905E29-59A3-4D1B-BE59-DBFE5D4EF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2047" y="1980668"/>
              <a:ext cx="319365" cy="319365"/>
            </a:xfrm>
            <a:prstGeom prst="rect">
              <a:avLst/>
            </a:prstGeom>
          </p:spPr>
        </p:pic>
        <p:sp>
          <p:nvSpPr>
            <p:cNvPr id="90" name="TextBox 9">
              <a:extLst>
                <a:ext uri="{FF2B5EF4-FFF2-40B4-BE49-F238E27FC236}">
                  <a16:creationId xmlns:a16="http://schemas.microsoft.com/office/drawing/2014/main" id="{1BA18876-C9C2-43B5-9AC4-305C6CC6EAFD}"/>
                </a:ext>
              </a:extLst>
            </p:cNvPr>
            <p:cNvSpPr txBox="1"/>
            <p:nvPr/>
          </p:nvSpPr>
          <p:spPr>
            <a:xfrm>
              <a:off x="3788294" y="2282668"/>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az104-06-vm0</a:t>
              </a:r>
            </a:p>
            <a:p>
              <a:pPr algn="ctr"/>
              <a:r>
                <a:rPr lang="fr-FR" sz="980" dirty="0"/>
                <a:t>10.60.0.4</a:t>
              </a:r>
            </a:p>
            <a:p>
              <a:pPr algn="ctr"/>
              <a:endParaRPr lang="fr-FR" sz="1176" b="1" dirty="0"/>
            </a:p>
          </p:txBody>
        </p:sp>
        <p:pic>
          <p:nvPicPr>
            <p:cNvPr id="92" name="Graphic 11">
              <a:extLst>
                <a:ext uri="{FF2B5EF4-FFF2-40B4-BE49-F238E27FC236}">
                  <a16:creationId xmlns:a16="http://schemas.microsoft.com/office/drawing/2014/main" id="{C1D4B73B-BC4E-4E01-B09E-3EC23B7837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6175" y="1349010"/>
              <a:ext cx="328675" cy="328675"/>
            </a:xfrm>
            <a:prstGeom prst="rect">
              <a:avLst/>
            </a:prstGeom>
          </p:spPr>
        </p:pic>
        <p:sp>
          <p:nvSpPr>
            <p:cNvPr id="94" name="TextBox 15">
              <a:extLst>
                <a:ext uri="{FF2B5EF4-FFF2-40B4-BE49-F238E27FC236}">
                  <a16:creationId xmlns:a16="http://schemas.microsoft.com/office/drawing/2014/main" id="{D15058C6-7339-49AF-AAC4-805926F08645}"/>
                </a:ext>
              </a:extLst>
            </p:cNvPr>
            <p:cNvSpPr txBox="1"/>
            <p:nvPr/>
          </p:nvSpPr>
          <p:spPr>
            <a:xfrm>
              <a:off x="3768593" y="1385633"/>
              <a:ext cx="2688259"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az104-06-vnet01 </a:t>
              </a:r>
              <a:r>
                <a:rPr lang="fr-FR" sz="980" dirty="0"/>
                <a:t>10.60.0.0/22</a:t>
              </a:r>
            </a:p>
          </p:txBody>
        </p:sp>
        <p:sp>
          <p:nvSpPr>
            <p:cNvPr id="96" name="Rectangle 95">
              <a:extLst>
                <a:ext uri="{FF2B5EF4-FFF2-40B4-BE49-F238E27FC236}">
                  <a16:creationId xmlns:a16="http://schemas.microsoft.com/office/drawing/2014/main" id="{102AF07F-819F-489C-B8BA-A0F17AA779DF}"/>
                </a:ext>
              </a:extLst>
            </p:cNvPr>
            <p:cNvSpPr/>
            <p:nvPr/>
          </p:nvSpPr>
          <p:spPr bwMode="auto">
            <a:xfrm>
              <a:off x="3870122" y="1929389"/>
              <a:ext cx="1212697" cy="7498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98" name="TextBox 19">
              <a:extLst>
                <a:ext uri="{FF2B5EF4-FFF2-40B4-BE49-F238E27FC236}">
                  <a16:creationId xmlns:a16="http://schemas.microsoft.com/office/drawing/2014/main" id="{D8E3F06D-0A79-42D5-A54C-C976463A692F}"/>
                </a:ext>
              </a:extLst>
            </p:cNvPr>
            <p:cNvSpPr txBox="1"/>
            <p:nvPr/>
          </p:nvSpPr>
          <p:spPr>
            <a:xfrm>
              <a:off x="3795653" y="1701796"/>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10.60.0.0/24</a:t>
              </a:r>
            </a:p>
          </p:txBody>
        </p:sp>
        <p:sp>
          <p:nvSpPr>
            <p:cNvPr id="100" name="TextBox 21">
              <a:extLst>
                <a:ext uri="{FF2B5EF4-FFF2-40B4-BE49-F238E27FC236}">
                  <a16:creationId xmlns:a16="http://schemas.microsoft.com/office/drawing/2014/main" id="{629A10C7-60C7-4D5C-B0E5-82AACBC1584B}"/>
                </a:ext>
              </a:extLst>
            </p:cNvPr>
            <p:cNvSpPr txBox="1"/>
            <p:nvPr/>
          </p:nvSpPr>
          <p:spPr>
            <a:xfrm>
              <a:off x="3623168" y="1039199"/>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02" name="Rectangle 101">
              <a:extLst>
                <a:ext uri="{FF2B5EF4-FFF2-40B4-BE49-F238E27FC236}">
                  <a16:creationId xmlns:a16="http://schemas.microsoft.com/office/drawing/2014/main" id="{3CDB13EA-0AF5-43B2-9EC7-20CAFCC56ACE}"/>
                </a:ext>
              </a:extLst>
            </p:cNvPr>
            <p:cNvSpPr/>
            <p:nvPr/>
          </p:nvSpPr>
          <p:spPr bwMode="auto">
            <a:xfrm>
              <a:off x="3237917" y="1323711"/>
              <a:ext cx="4132999" cy="165731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04" name="Graphic 25">
              <a:extLst>
                <a:ext uri="{FF2B5EF4-FFF2-40B4-BE49-F238E27FC236}">
                  <a16:creationId xmlns:a16="http://schemas.microsoft.com/office/drawing/2014/main" id="{22D3A501-56C8-4E16-8130-2C28C429A9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244" y="987812"/>
              <a:ext cx="308264" cy="308264"/>
            </a:xfrm>
            <a:prstGeom prst="rect">
              <a:avLst/>
            </a:prstGeom>
          </p:spPr>
        </p:pic>
        <p:sp>
          <p:nvSpPr>
            <p:cNvPr id="106" name="TextBox 71">
              <a:extLst>
                <a:ext uri="{FF2B5EF4-FFF2-40B4-BE49-F238E27FC236}">
                  <a16:creationId xmlns:a16="http://schemas.microsoft.com/office/drawing/2014/main" id="{033DB406-FCAA-4F30-A991-49140740A31A}"/>
                </a:ext>
              </a:extLst>
            </p:cNvPr>
            <p:cNvSpPr txBox="1"/>
            <p:nvPr/>
          </p:nvSpPr>
          <p:spPr>
            <a:xfrm>
              <a:off x="510489" y="90778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Task1</a:t>
              </a:r>
            </a:p>
          </p:txBody>
        </p:sp>
        <p:cxnSp>
          <p:nvCxnSpPr>
            <p:cNvPr id="108" name="Straight Connector 107">
              <a:extLst>
                <a:ext uri="{FF2B5EF4-FFF2-40B4-BE49-F238E27FC236}">
                  <a16:creationId xmlns:a16="http://schemas.microsoft.com/office/drawing/2014/main" id="{DCBDB6A2-3307-4DB2-AC35-7CB96474F447}"/>
                </a:ext>
              </a:extLst>
            </p:cNvPr>
            <p:cNvCxnSpPr>
              <a:cxnSpLocks/>
            </p:cNvCxnSpPr>
            <p:nvPr/>
          </p:nvCxnSpPr>
          <p:spPr>
            <a:xfrm>
              <a:off x="3458674" y="2821499"/>
              <a:ext cx="0" cy="1378345"/>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81">
              <a:extLst>
                <a:ext uri="{FF2B5EF4-FFF2-40B4-BE49-F238E27FC236}">
                  <a16:creationId xmlns:a16="http://schemas.microsoft.com/office/drawing/2014/main" id="{0BC4C9A2-DDD3-4004-8959-EA46F48F9528}"/>
                </a:ext>
              </a:extLst>
            </p:cNvPr>
            <p:cNvSpPr txBox="1"/>
            <p:nvPr/>
          </p:nvSpPr>
          <p:spPr>
            <a:xfrm>
              <a:off x="2474906" y="3313378"/>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12" name="Graphic 85">
              <a:extLst>
                <a:ext uri="{FF2B5EF4-FFF2-40B4-BE49-F238E27FC236}">
                  <a16:creationId xmlns:a16="http://schemas.microsoft.com/office/drawing/2014/main" id="{C2B7AEBE-74EA-4F8A-A45B-5E4D1BD8E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41493" y="3393245"/>
              <a:ext cx="246547" cy="246547"/>
            </a:xfrm>
            <a:prstGeom prst="rect">
              <a:avLst/>
            </a:prstGeom>
          </p:spPr>
        </p:pic>
        <p:sp>
          <p:nvSpPr>
            <p:cNvPr id="114" name="TextBox 97">
              <a:extLst>
                <a:ext uri="{FF2B5EF4-FFF2-40B4-BE49-F238E27FC236}">
                  <a16:creationId xmlns:a16="http://schemas.microsoft.com/office/drawing/2014/main" id="{E75EBC7C-9A9E-4C91-A8C1-165F41452555}"/>
                </a:ext>
              </a:extLst>
            </p:cNvPr>
            <p:cNvSpPr txBox="1"/>
            <p:nvPr/>
          </p:nvSpPr>
          <p:spPr>
            <a:xfrm>
              <a:off x="5513910" y="22958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az104-06-vm1</a:t>
              </a:r>
            </a:p>
            <a:p>
              <a:pPr algn="ctr"/>
              <a:r>
                <a:rPr lang="fr-FR" sz="980" dirty="0"/>
                <a:t>10.60.1.4</a:t>
              </a:r>
            </a:p>
            <a:p>
              <a:pPr algn="ctr"/>
              <a:endParaRPr lang="fr-FR" sz="1176" b="1" dirty="0"/>
            </a:p>
          </p:txBody>
        </p:sp>
        <p:sp>
          <p:nvSpPr>
            <p:cNvPr id="116" name="Rectangle 115">
              <a:extLst>
                <a:ext uri="{FF2B5EF4-FFF2-40B4-BE49-F238E27FC236}">
                  <a16:creationId xmlns:a16="http://schemas.microsoft.com/office/drawing/2014/main" id="{C3EA8F78-1321-451C-A304-E5735E4B1109}"/>
                </a:ext>
              </a:extLst>
            </p:cNvPr>
            <p:cNvSpPr/>
            <p:nvPr/>
          </p:nvSpPr>
          <p:spPr bwMode="auto">
            <a:xfrm>
              <a:off x="5565461" y="1949619"/>
              <a:ext cx="1212697" cy="74356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18" name="TextBox 99">
              <a:extLst>
                <a:ext uri="{FF2B5EF4-FFF2-40B4-BE49-F238E27FC236}">
                  <a16:creationId xmlns:a16="http://schemas.microsoft.com/office/drawing/2014/main" id="{C323453C-63C3-4DA5-8089-5F173E1F3CFA}"/>
                </a:ext>
              </a:extLst>
            </p:cNvPr>
            <p:cNvSpPr txBox="1"/>
            <p:nvPr/>
          </p:nvSpPr>
          <p:spPr>
            <a:xfrm>
              <a:off x="5494905" y="1732154"/>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Subnet1 </a:t>
              </a:r>
              <a:r>
                <a:rPr lang="fr-FR" sz="980" dirty="0"/>
                <a:t>10.60.1.0/24</a:t>
              </a:r>
            </a:p>
          </p:txBody>
        </p:sp>
        <p:sp>
          <p:nvSpPr>
            <p:cNvPr id="120" name="TextBox 101">
              <a:extLst>
                <a:ext uri="{FF2B5EF4-FFF2-40B4-BE49-F238E27FC236}">
                  <a16:creationId xmlns:a16="http://schemas.microsoft.com/office/drawing/2014/main" id="{B037E5F3-AFBF-4AE2-89C5-80A50F00115A}"/>
                </a:ext>
              </a:extLst>
            </p:cNvPr>
            <p:cNvSpPr txBox="1"/>
            <p:nvPr/>
          </p:nvSpPr>
          <p:spPr>
            <a:xfrm>
              <a:off x="2094396" y="5021077"/>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az104-06-vm2</a:t>
              </a:r>
            </a:p>
            <a:p>
              <a:pPr algn="ctr"/>
              <a:r>
                <a:rPr lang="fr-FR" sz="980" dirty="0"/>
                <a:t>10.62.0.4</a:t>
              </a:r>
            </a:p>
            <a:p>
              <a:pPr algn="ctr"/>
              <a:endParaRPr lang="fr-FR" sz="1176" b="1" dirty="0"/>
            </a:p>
          </p:txBody>
        </p:sp>
        <p:sp>
          <p:nvSpPr>
            <p:cNvPr id="122" name="Rectangle 121">
              <a:extLst>
                <a:ext uri="{FF2B5EF4-FFF2-40B4-BE49-F238E27FC236}">
                  <a16:creationId xmlns:a16="http://schemas.microsoft.com/office/drawing/2014/main" id="{E741EDDC-F3FC-48D5-B491-440E94759F4F}"/>
                </a:ext>
              </a:extLst>
            </p:cNvPr>
            <p:cNvSpPr/>
            <p:nvPr/>
          </p:nvSpPr>
          <p:spPr bwMode="auto">
            <a:xfrm>
              <a:off x="1832201" y="4196991"/>
              <a:ext cx="1908048" cy="14444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4" name="Rectangle 123">
              <a:extLst>
                <a:ext uri="{FF2B5EF4-FFF2-40B4-BE49-F238E27FC236}">
                  <a16:creationId xmlns:a16="http://schemas.microsoft.com/office/drawing/2014/main" id="{920E91EB-DB86-4F0B-BA4C-1445BA63F472}"/>
                </a:ext>
              </a:extLst>
            </p:cNvPr>
            <p:cNvSpPr/>
            <p:nvPr/>
          </p:nvSpPr>
          <p:spPr bwMode="auto">
            <a:xfrm>
              <a:off x="2154285" y="4667645"/>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6" name="TextBox 105">
              <a:extLst>
                <a:ext uri="{FF2B5EF4-FFF2-40B4-BE49-F238E27FC236}">
                  <a16:creationId xmlns:a16="http://schemas.microsoft.com/office/drawing/2014/main" id="{58D53DF9-5C79-4B82-8A99-83D5933FB48B}"/>
                </a:ext>
              </a:extLst>
            </p:cNvPr>
            <p:cNvSpPr txBox="1"/>
            <p:nvPr/>
          </p:nvSpPr>
          <p:spPr>
            <a:xfrm>
              <a:off x="2103496" y="4451035"/>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10.62.0.0/24</a:t>
              </a:r>
            </a:p>
          </p:txBody>
        </p:sp>
        <p:sp>
          <p:nvSpPr>
            <p:cNvPr id="128" name="TextBox 106">
              <a:extLst>
                <a:ext uri="{FF2B5EF4-FFF2-40B4-BE49-F238E27FC236}">
                  <a16:creationId xmlns:a16="http://schemas.microsoft.com/office/drawing/2014/main" id="{62EF03DA-0989-4FD8-BB72-A47F6CF01296}"/>
                </a:ext>
              </a:extLst>
            </p:cNvPr>
            <p:cNvSpPr txBox="1"/>
            <p:nvPr/>
          </p:nvSpPr>
          <p:spPr>
            <a:xfrm>
              <a:off x="1063483" y="6127440"/>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0" name="Rectangle 129">
              <a:extLst>
                <a:ext uri="{FF2B5EF4-FFF2-40B4-BE49-F238E27FC236}">
                  <a16:creationId xmlns:a16="http://schemas.microsoft.com/office/drawing/2014/main" id="{FA24F91C-783B-4DD9-BB56-B90C2FF43B6B}"/>
                </a:ext>
              </a:extLst>
            </p:cNvPr>
            <p:cNvSpPr/>
            <p:nvPr/>
          </p:nvSpPr>
          <p:spPr bwMode="auto">
            <a:xfrm>
              <a:off x="787644" y="4066317"/>
              <a:ext cx="3107653"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1" name="TextBox 113">
              <a:extLst>
                <a:ext uri="{FF2B5EF4-FFF2-40B4-BE49-F238E27FC236}">
                  <a16:creationId xmlns:a16="http://schemas.microsoft.com/office/drawing/2014/main" id="{5FB07D57-C556-4FC4-A868-F5D971CAFF2D}"/>
                </a:ext>
              </a:extLst>
            </p:cNvPr>
            <p:cNvSpPr txBox="1"/>
            <p:nvPr/>
          </p:nvSpPr>
          <p:spPr>
            <a:xfrm>
              <a:off x="2058510" y="5716004"/>
              <a:ext cx="2227804"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az104-06-vnet2 </a:t>
              </a:r>
              <a:r>
                <a:rPr lang="fr-FR" sz="980" dirty="0"/>
                <a:t>10.62.0.0/22</a:t>
              </a:r>
            </a:p>
          </p:txBody>
        </p:sp>
        <p:sp>
          <p:nvSpPr>
            <p:cNvPr id="132" name="TextBox 115">
              <a:extLst>
                <a:ext uri="{FF2B5EF4-FFF2-40B4-BE49-F238E27FC236}">
                  <a16:creationId xmlns:a16="http://schemas.microsoft.com/office/drawing/2014/main" id="{D57D3D96-7170-4488-9EFD-3304A7C5AEC5}"/>
                </a:ext>
              </a:extLst>
            </p:cNvPr>
            <p:cNvSpPr txBox="1"/>
            <p:nvPr/>
          </p:nvSpPr>
          <p:spPr>
            <a:xfrm>
              <a:off x="7267096" y="50324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az104-06-vm3</a:t>
              </a:r>
            </a:p>
            <a:p>
              <a:pPr algn="ctr"/>
              <a:r>
                <a:rPr lang="fr-FR" sz="980" dirty="0"/>
                <a:t>10.63.0.4</a:t>
              </a:r>
            </a:p>
            <a:p>
              <a:pPr algn="ctr"/>
              <a:endParaRPr lang="fr-FR" sz="1176" b="1" dirty="0"/>
            </a:p>
          </p:txBody>
        </p:sp>
        <p:sp>
          <p:nvSpPr>
            <p:cNvPr id="133" name="Rectangle 132">
              <a:extLst>
                <a:ext uri="{FF2B5EF4-FFF2-40B4-BE49-F238E27FC236}">
                  <a16:creationId xmlns:a16="http://schemas.microsoft.com/office/drawing/2014/main" id="{1ECE00C7-DB32-43C1-AB87-AA28E18C9BD9}"/>
                </a:ext>
              </a:extLst>
            </p:cNvPr>
            <p:cNvSpPr/>
            <p:nvPr/>
          </p:nvSpPr>
          <p:spPr bwMode="auto">
            <a:xfrm>
              <a:off x="6897556" y="4199844"/>
              <a:ext cx="2049607" cy="15088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4" name="TextBox 120">
              <a:extLst>
                <a:ext uri="{FF2B5EF4-FFF2-40B4-BE49-F238E27FC236}">
                  <a16:creationId xmlns:a16="http://schemas.microsoft.com/office/drawing/2014/main" id="{E9F28FC7-5719-406D-AD4F-B651CB52B3D4}"/>
                </a:ext>
              </a:extLst>
            </p:cNvPr>
            <p:cNvSpPr txBox="1"/>
            <p:nvPr/>
          </p:nvSpPr>
          <p:spPr>
            <a:xfrm>
              <a:off x="7066561" y="6117647"/>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6" name="Rectangle 135">
              <a:extLst>
                <a:ext uri="{FF2B5EF4-FFF2-40B4-BE49-F238E27FC236}">
                  <a16:creationId xmlns:a16="http://schemas.microsoft.com/office/drawing/2014/main" id="{9438C117-270F-4FFD-8CF8-3AC8383732A4}"/>
                </a:ext>
              </a:extLst>
            </p:cNvPr>
            <p:cNvSpPr/>
            <p:nvPr/>
          </p:nvSpPr>
          <p:spPr bwMode="auto">
            <a:xfrm>
              <a:off x="6768623" y="4066502"/>
              <a:ext cx="3399259"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8" name="TextBox 123">
              <a:extLst>
                <a:ext uri="{FF2B5EF4-FFF2-40B4-BE49-F238E27FC236}">
                  <a16:creationId xmlns:a16="http://schemas.microsoft.com/office/drawing/2014/main" id="{36DA0D04-D260-4E65-BF7B-1EB1B2EFE7E9}"/>
                </a:ext>
              </a:extLst>
            </p:cNvPr>
            <p:cNvSpPr txBox="1"/>
            <p:nvPr/>
          </p:nvSpPr>
          <p:spPr>
            <a:xfrm>
              <a:off x="7210842" y="5708713"/>
              <a:ext cx="219128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az104-06-vnet3 </a:t>
              </a:r>
              <a:r>
                <a:rPr lang="fr-FR" sz="980" dirty="0"/>
                <a:t>10.63.0.0/22</a:t>
              </a:r>
            </a:p>
          </p:txBody>
        </p:sp>
        <p:cxnSp>
          <p:nvCxnSpPr>
            <p:cNvPr id="140" name="Straight Connector 139">
              <a:extLst>
                <a:ext uri="{FF2B5EF4-FFF2-40B4-BE49-F238E27FC236}">
                  <a16:creationId xmlns:a16="http://schemas.microsoft.com/office/drawing/2014/main" id="{84A5BD9B-1DEC-493C-A300-449F35FAFDA5}"/>
                </a:ext>
              </a:extLst>
            </p:cNvPr>
            <p:cNvCxnSpPr>
              <a:cxnSpLocks/>
            </p:cNvCxnSpPr>
            <p:nvPr/>
          </p:nvCxnSpPr>
          <p:spPr>
            <a:xfrm>
              <a:off x="6988533" y="2813256"/>
              <a:ext cx="0" cy="1380189"/>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2" name="TextBox 128">
              <a:extLst>
                <a:ext uri="{FF2B5EF4-FFF2-40B4-BE49-F238E27FC236}">
                  <a16:creationId xmlns:a16="http://schemas.microsoft.com/office/drawing/2014/main" id="{9E55F995-EC90-4E8A-8F44-DF33887C819B}"/>
                </a:ext>
              </a:extLst>
            </p:cNvPr>
            <p:cNvSpPr txBox="1"/>
            <p:nvPr/>
          </p:nvSpPr>
          <p:spPr>
            <a:xfrm>
              <a:off x="7209499" y="3375192"/>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44" name="Graphic 131">
              <a:extLst>
                <a:ext uri="{FF2B5EF4-FFF2-40B4-BE49-F238E27FC236}">
                  <a16:creationId xmlns:a16="http://schemas.microsoft.com/office/drawing/2014/main" id="{07D94644-7433-4A35-AB78-5470A9CE10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485" y="4744520"/>
              <a:ext cx="350054" cy="350054"/>
            </a:xfrm>
            <a:prstGeom prst="rect">
              <a:avLst/>
            </a:prstGeom>
          </p:spPr>
        </p:pic>
        <p:sp>
          <p:nvSpPr>
            <p:cNvPr id="146" name="TextBox 133">
              <a:extLst>
                <a:ext uri="{FF2B5EF4-FFF2-40B4-BE49-F238E27FC236}">
                  <a16:creationId xmlns:a16="http://schemas.microsoft.com/office/drawing/2014/main" id="{6F492DD1-593C-4F73-99D4-6ABDFFE3717D}"/>
                </a:ext>
              </a:extLst>
            </p:cNvPr>
            <p:cNvSpPr txBox="1"/>
            <p:nvPr/>
          </p:nvSpPr>
          <p:spPr>
            <a:xfrm>
              <a:off x="783118" y="5111668"/>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az104-06-rt23</a:t>
              </a:r>
            </a:p>
          </p:txBody>
        </p:sp>
        <p:cxnSp>
          <p:nvCxnSpPr>
            <p:cNvPr id="148" name="Straight Arrow Connector 147">
              <a:extLst>
                <a:ext uri="{FF2B5EF4-FFF2-40B4-BE49-F238E27FC236}">
                  <a16:creationId xmlns:a16="http://schemas.microsoft.com/office/drawing/2014/main" id="{DDC27406-9F65-4B90-A2AF-56EEE84E4F9F}"/>
                </a:ext>
              </a:extLst>
            </p:cNvPr>
            <p:cNvCxnSpPr>
              <a:cxnSpLocks/>
            </p:cNvCxnSpPr>
            <p:nvPr/>
          </p:nvCxnSpPr>
          <p:spPr>
            <a:xfrm>
              <a:off x="1608807" y="5008768"/>
              <a:ext cx="5454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0" name="TextBox 138">
              <a:extLst>
                <a:ext uri="{FF2B5EF4-FFF2-40B4-BE49-F238E27FC236}">
                  <a16:creationId xmlns:a16="http://schemas.microsoft.com/office/drawing/2014/main" id="{AD851B86-B033-4EE4-AEE5-E6CAB372DBF8}"/>
                </a:ext>
              </a:extLst>
            </p:cNvPr>
            <p:cNvSpPr txBox="1"/>
            <p:nvPr/>
          </p:nvSpPr>
          <p:spPr>
            <a:xfrm>
              <a:off x="8999419" y="5074859"/>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az104-06-rt32</a:t>
              </a:r>
            </a:p>
          </p:txBody>
        </p:sp>
        <p:cxnSp>
          <p:nvCxnSpPr>
            <p:cNvPr id="152" name="Straight Arrow Connector 151">
              <a:extLst>
                <a:ext uri="{FF2B5EF4-FFF2-40B4-BE49-F238E27FC236}">
                  <a16:creationId xmlns:a16="http://schemas.microsoft.com/office/drawing/2014/main" id="{6B0ED76A-84B4-4093-AA28-0E54C7E03092}"/>
                </a:ext>
              </a:extLst>
            </p:cNvPr>
            <p:cNvCxnSpPr>
              <a:cxnSpLocks/>
            </p:cNvCxnSpPr>
            <p:nvPr/>
          </p:nvCxnSpPr>
          <p:spPr>
            <a:xfrm flipH="1">
              <a:off x="8589275" y="4897026"/>
              <a:ext cx="85213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3" name="TextBox 78">
              <a:extLst>
                <a:ext uri="{FF2B5EF4-FFF2-40B4-BE49-F238E27FC236}">
                  <a16:creationId xmlns:a16="http://schemas.microsoft.com/office/drawing/2014/main" id="{891CCA2F-8F02-4796-8812-B0F2BC98AC1D}"/>
                </a:ext>
              </a:extLst>
            </p:cNvPr>
            <p:cNvSpPr txBox="1"/>
            <p:nvPr/>
          </p:nvSpPr>
          <p:spPr>
            <a:xfrm>
              <a:off x="2205815" y="2847272"/>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Task2, Task3</a:t>
              </a:r>
            </a:p>
          </p:txBody>
        </p:sp>
        <p:sp>
          <p:nvSpPr>
            <p:cNvPr id="154" name="TextBox 80">
              <a:extLst>
                <a:ext uri="{FF2B5EF4-FFF2-40B4-BE49-F238E27FC236}">
                  <a16:creationId xmlns:a16="http://schemas.microsoft.com/office/drawing/2014/main" id="{196842A4-F9C5-496D-8EB3-5F432AE8A4AA}"/>
                </a:ext>
              </a:extLst>
            </p:cNvPr>
            <p:cNvSpPr txBox="1"/>
            <p:nvPr/>
          </p:nvSpPr>
          <p:spPr>
            <a:xfrm>
              <a:off x="765180" y="431853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5" name="TextBox 84">
              <a:extLst>
                <a:ext uri="{FF2B5EF4-FFF2-40B4-BE49-F238E27FC236}">
                  <a16:creationId xmlns:a16="http://schemas.microsoft.com/office/drawing/2014/main" id="{31E88CA1-B0B6-4422-B100-3E9A44E74090}"/>
                </a:ext>
              </a:extLst>
            </p:cNvPr>
            <p:cNvSpPr txBox="1"/>
            <p:nvPr/>
          </p:nvSpPr>
          <p:spPr>
            <a:xfrm>
              <a:off x="9032283" y="4404853"/>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6" name="Rectangle 155">
              <a:extLst>
                <a:ext uri="{FF2B5EF4-FFF2-40B4-BE49-F238E27FC236}">
                  <a16:creationId xmlns:a16="http://schemas.microsoft.com/office/drawing/2014/main" id="{79D6896A-1DB5-47E0-8DCE-E5A7F45D346A}"/>
                </a:ext>
              </a:extLst>
            </p:cNvPr>
            <p:cNvSpPr/>
            <p:nvPr/>
          </p:nvSpPr>
          <p:spPr bwMode="auto">
            <a:xfrm>
              <a:off x="4077778" y="4317551"/>
              <a:ext cx="2522816" cy="1988187"/>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58" name="TextBox 57">
              <a:extLst>
                <a:ext uri="{FF2B5EF4-FFF2-40B4-BE49-F238E27FC236}">
                  <a16:creationId xmlns:a16="http://schemas.microsoft.com/office/drawing/2014/main" id="{AA4647E4-64C7-41D3-9D7B-D561C2AE9041}"/>
                </a:ext>
              </a:extLst>
            </p:cNvPr>
            <p:cNvSpPr txBox="1"/>
            <p:nvPr/>
          </p:nvSpPr>
          <p:spPr>
            <a:xfrm>
              <a:off x="4069058" y="426846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Task5</a:t>
              </a:r>
            </a:p>
          </p:txBody>
        </p:sp>
        <p:pic>
          <p:nvPicPr>
            <p:cNvPr id="160" name="Graphic 58">
              <a:extLst>
                <a:ext uri="{FF2B5EF4-FFF2-40B4-BE49-F238E27FC236}">
                  <a16:creationId xmlns:a16="http://schemas.microsoft.com/office/drawing/2014/main" id="{F3C33086-59AB-4A15-9ACB-B9605EF25BB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03972" y="4638864"/>
              <a:ext cx="394529" cy="394529"/>
            </a:xfrm>
            <a:prstGeom prst="rect">
              <a:avLst/>
            </a:prstGeom>
          </p:spPr>
        </p:pic>
        <p:sp>
          <p:nvSpPr>
            <p:cNvPr id="162" name="TextBox 59">
              <a:extLst>
                <a:ext uri="{FF2B5EF4-FFF2-40B4-BE49-F238E27FC236}">
                  <a16:creationId xmlns:a16="http://schemas.microsoft.com/office/drawing/2014/main" id="{1DD3D492-57F0-4442-B568-44A41960597E}"/>
                </a:ext>
              </a:extLst>
            </p:cNvPr>
            <p:cNvSpPr txBox="1"/>
            <p:nvPr/>
          </p:nvSpPr>
          <p:spPr>
            <a:xfrm>
              <a:off x="4792588" y="4982040"/>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az104-06-lb4</a:t>
              </a:r>
            </a:p>
          </p:txBody>
        </p:sp>
        <p:sp>
          <p:nvSpPr>
            <p:cNvPr id="163" name="Rectangle 162">
              <a:extLst>
                <a:ext uri="{FF2B5EF4-FFF2-40B4-BE49-F238E27FC236}">
                  <a16:creationId xmlns:a16="http://schemas.microsoft.com/office/drawing/2014/main" id="{ADC7C288-8EE4-4E08-A348-8E7F8221EB7D}"/>
                </a:ext>
              </a:extLst>
            </p:cNvPr>
            <p:cNvSpPr/>
            <p:nvPr/>
          </p:nvSpPr>
          <p:spPr bwMode="auto">
            <a:xfrm>
              <a:off x="4399931" y="4540023"/>
              <a:ext cx="1873750" cy="13613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64" name="Graphic 61">
              <a:extLst>
                <a:ext uri="{FF2B5EF4-FFF2-40B4-BE49-F238E27FC236}">
                  <a16:creationId xmlns:a16="http://schemas.microsoft.com/office/drawing/2014/main" id="{D7AAD070-12AB-4517-9273-95F48968D2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5408" y="5343892"/>
              <a:ext cx="265416" cy="265416"/>
            </a:xfrm>
            <a:prstGeom prst="rect">
              <a:avLst/>
            </a:prstGeom>
          </p:spPr>
        </p:pic>
        <p:sp>
          <p:nvSpPr>
            <p:cNvPr id="165" name="TextBox 62">
              <a:extLst>
                <a:ext uri="{FF2B5EF4-FFF2-40B4-BE49-F238E27FC236}">
                  <a16:creationId xmlns:a16="http://schemas.microsoft.com/office/drawing/2014/main" id="{F81C66CD-59C4-46F8-8F38-CF35BF8ECF63}"/>
                </a:ext>
              </a:extLst>
            </p:cNvPr>
            <p:cNvSpPr txBox="1"/>
            <p:nvPr/>
          </p:nvSpPr>
          <p:spPr>
            <a:xfrm>
              <a:off x="4748188" y="5569289"/>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az104-06-pip4</a:t>
              </a:r>
            </a:p>
          </p:txBody>
        </p:sp>
        <p:cxnSp>
          <p:nvCxnSpPr>
            <p:cNvPr id="166" name="Straight Arrow Connector 165">
              <a:extLst>
                <a:ext uri="{FF2B5EF4-FFF2-40B4-BE49-F238E27FC236}">
                  <a16:creationId xmlns:a16="http://schemas.microsoft.com/office/drawing/2014/main" id="{D17736F3-E199-4341-9468-FB5B760F741C}"/>
                </a:ext>
              </a:extLst>
            </p:cNvPr>
            <p:cNvCxnSpPr>
              <a:cxnSpLocks/>
              <a:stCxn id="160" idx="0"/>
            </p:cNvCxnSpPr>
            <p:nvPr/>
          </p:nvCxnSpPr>
          <p:spPr>
            <a:xfrm flipH="1" flipV="1">
              <a:off x="4480380" y="2628972"/>
              <a:ext cx="820857" cy="2009892"/>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TextBox 64">
              <a:extLst>
                <a:ext uri="{FF2B5EF4-FFF2-40B4-BE49-F238E27FC236}">
                  <a16:creationId xmlns:a16="http://schemas.microsoft.com/office/drawing/2014/main" id="{8F8451EB-8F6E-4970-9342-4E8F40E8B950}"/>
                </a:ext>
              </a:extLst>
            </p:cNvPr>
            <p:cNvSpPr txBox="1"/>
            <p:nvPr/>
          </p:nvSpPr>
          <p:spPr>
            <a:xfrm>
              <a:off x="4682363" y="5958832"/>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az104-06-rg4</a:t>
              </a:r>
            </a:p>
          </p:txBody>
        </p:sp>
        <p:cxnSp>
          <p:nvCxnSpPr>
            <p:cNvPr id="168" name="Straight Arrow Connector 167">
              <a:extLst>
                <a:ext uri="{FF2B5EF4-FFF2-40B4-BE49-F238E27FC236}">
                  <a16:creationId xmlns:a16="http://schemas.microsoft.com/office/drawing/2014/main" id="{F6965573-401A-4ECF-90EC-7376AA61186C}"/>
                </a:ext>
              </a:extLst>
            </p:cNvPr>
            <p:cNvCxnSpPr>
              <a:cxnSpLocks/>
              <a:stCxn id="160" idx="0"/>
            </p:cNvCxnSpPr>
            <p:nvPr/>
          </p:nvCxnSpPr>
          <p:spPr>
            <a:xfrm flipV="1">
              <a:off x="5301237" y="2578300"/>
              <a:ext cx="786595" cy="2060564"/>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601D7DE3-D315-4874-A734-0EBBD79AC164}"/>
                </a:ext>
              </a:extLst>
            </p:cNvPr>
            <p:cNvSpPr/>
            <p:nvPr/>
          </p:nvSpPr>
          <p:spPr bwMode="auto">
            <a:xfrm>
              <a:off x="8124461" y="480425"/>
              <a:ext cx="3399258" cy="2536996"/>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0" name="TextBox 68">
              <a:extLst>
                <a:ext uri="{FF2B5EF4-FFF2-40B4-BE49-F238E27FC236}">
                  <a16:creationId xmlns:a16="http://schemas.microsoft.com/office/drawing/2014/main" id="{66C6BE30-2A0E-40AC-BB09-836870A22AFD}"/>
                </a:ext>
              </a:extLst>
            </p:cNvPr>
            <p:cNvSpPr txBox="1"/>
            <p:nvPr/>
          </p:nvSpPr>
          <p:spPr>
            <a:xfrm>
              <a:off x="8141030" y="50541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Task6</a:t>
              </a:r>
            </a:p>
          </p:txBody>
        </p:sp>
        <p:sp>
          <p:nvSpPr>
            <p:cNvPr id="171" name="Rectangle 170">
              <a:extLst>
                <a:ext uri="{FF2B5EF4-FFF2-40B4-BE49-F238E27FC236}">
                  <a16:creationId xmlns:a16="http://schemas.microsoft.com/office/drawing/2014/main" id="{54050B60-F6D7-4856-874A-FACD740D3576}"/>
                </a:ext>
              </a:extLst>
            </p:cNvPr>
            <p:cNvSpPr/>
            <p:nvPr/>
          </p:nvSpPr>
          <p:spPr bwMode="auto">
            <a:xfrm>
              <a:off x="8306484" y="1950367"/>
              <a:ext cx="1733166" cy="78086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2" name="TextBox 70">
              <a:extLst>
                <a:ext uri="{FF2B5EF4-FFF2-40B4-BE49-F238E27FC236}">
                  <a16:creationId xmlns:a16="http://schemas.microsoft.com/office/drawing/2014/main" id="{838E16A3-1022-41A3-AF5E-0613E1A43D41}"/>
                </a:ext>
              </a:extLst>
            </p:cNvPr>
            <p:cNvSpPr txBox="1"/>
            <p:nvPr/>
          </p:nvSpPr>
          <p:spPr>
            <a:xfrm>
              <a:off x="8241640" y="1681273"/>
              <a:ext cx="2707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Subnet-appgw </a:t>
              </a:r>
              <a:r>
                <a:rPr lang="fr-FR" sz="980" dirty="0"/>
                <a:t>10.60.3.224/27</a:t>
              </a:r>
            </a:p>
          </p:txBody>
        </p:sp>
        <p:pic>
          <p:nvPicPr>
            <p:cNvPr id="173" name="Graphic 72">
              <a:extLst>
                <a:ext uri="{FF2B5EF4-FFF2-40B4-BE49-F238E27FC236}">
                  <a16:creationId xmlns:a16="http://schemas.microsoft.com/office/drawing/2014/main" id="{787FDAB9-DF03-49BE-9A77-C70C490026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59761" y="2211295"/>
              <a:ext cx="417677" cy="417677"/>
            </a:xfrm>
            <a:prstGeom prst="rect">
              <a:avLst/>
            </a:prstGeom>
          </p:spPr>
        </p:pic>
        <p:sp>
          <p:nvSpPr>
            <p:cNvPr id="174" name="Rectangle 173">
              <a:extLst>
                <a:ext uri="{FF2B5EF4-FFF2-40B4-BE49-F238E27FC236}">
                  <a16:creationId xmlns:a16="http://schemas.microsoft.com/office/drawing/2014/main" id="{00647B5F-4D81-4C06-B4D0-530CFA39B4F9}"/>
                </a:ext>
              </a:extLst>
            </p:cNvPr>
            <p:cNvSpPr/>
            <p:nvPr/>
          </p:nvSpPr>
          <p:spPr bwMode="auto">
            <a:xfrm>
              <a:off x="8180446" y="1205776"/>
              <a:ext cx="3047742" cy="166636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5" name="TextBox 74">
              <a:extLst>
                <a:ext uri="{FF2B5EF4-FFF2-40B4-BE49-F238E27FC236}">
                  <a16:creationId xmlns:a16="http://schemas.microsoft.com/office/drawing/2014/main" id="{7F405245-D63F-4007-8A18-C8094659465C}"/>
                </a:ext>
              </a:extLst>
            </p:cNvPr>
            <p:cNvSpPr txBox="1"/>
            <p:nvPr/>
          </p:nvSpPr>
          <p:spPr>
            <a:xfrm>
              <a:off x="8505162" y="877118"/>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az104-06-rg5</a:t>
              </a:r>
            </a:p>
          </p:txBody>
        </p:sp>
        <p:sp>
          <p:nvSpPr>
            <p:cNvPr id="176" name="TextBox 76">
              <a:extLst>
                <a:ext uri="{FF2B5EF4-FFF2-40B4-BE49-F238E27FC236}">
                  <a16:creationId xmlns:a16="http://schemas.microsoft.com/office/drawing/2014/main" id="{4D756376-B462-4C5E-9990-98B9E09EF529}"/>
                </a:ext>
              </a:extLst>
            </p:cNvPr>
            <p:cNvSpPr txBox="1"/>
            <p:nvPr/>
          </p:nvSpPr>
          <p:spPr>
            <a:xfrm>
              <a:off x="8427100" y="1996217"/>
              <a:ext cx="1480076"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az104-06-appgw5</a:t>
              </a:r>
            </a:p>
          </p:txBody>
        </p:sp>
        <p:sp>
          <p:nvSpPr>
            <p:cNvPr id="177" name="TextBox 83">
              <a:extLst>
                <a:ext uri="{FF2B5EF4-FFF2-40B4-BE49-F238E27FC236}">
                  <a16:creationId xmlns:a16="http://schemas.microsoft.com/office/drawing/2014/main" id="{2C3E4CF3-4E80-47B4-9604-47AFE3DC3BB8}"/>
                </a:ext>
              </a:extLst>
            </p:cNvPr>
            <p:cNvSpPr txBox="1"/>
            <p:nvPr/>
          </p:nvSpPr>
          <p:spPr>
            <a:xfrm>
              <a:off x="10207281" y="2221536"/>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az104-06-pip5</a:t>
              </a:r>
            </a:p>
          </p:txBody>
        </p:sp>
        <p:cxnSp>
          <p:nvCxnSpPr>
            <p:cNvPr id="179" name="Straight Arrow Connector 178">
              <a:extLst>
                <a:ext uri="{FF2B5EF4-FFF2-40B4-BE49-F238E27FC236}">
                  <a16:creationId xmlns:a16="http://schemas.microsoft.com/office/drawing/2014/main" id="{3ED15FBA-5192-42B3-BBCB-C92A337BD49F}"/>
                </a:ext>
              </a:extLst>
            </p:cNvPr>
            <p:cNvCxnSpPr>
              <a:cxnSpLocks/>
              <a:stCxn id="173" idx="2"/>
            </p:cNvCxnSpPr>
            <p:nvPr/>
          </p:nvCxnSpPr>
          <p:spPr>
            <a:xfrm flipH="1">
              <a:off x="3243672" y="2628973"/>
              <a:ext cx="5824928"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9AC5E30-46F4-473A-B5F0-9E9F075885BB}"/>
                </a:ext>
              </a:extLst>
            </p:cNvPr>
            <p:cNvCxnSpPr>
              <a:cxnSpLocks/>
              <a:stCxn id="173" idx="2"/>
            </p:cNvCxnSpPr>
            <p:nvPr/>
          </p:nvCxnSpPr>
          <p:spPr>
            <a:xfrm flipH="1">
              <a:off x="7966989" y="2628973"/>
              <a:ext cx="1101611"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TextBox 119">
              <a:extLst>
                <a:ext uri="{FF2B5EF4-FFF2-40B4-BE49-F238E27FC236}">
                  <a16:creationId xmlns:a16="http://schemas.microsoft.com/office/drawing/2014/main" id="{74832456-5AC3-437B-B076-1F34A4E8D8AC}"/>
                </a:ext>
              </a:extLst>
            </p:cNvPr>
            <p:cNvSpPr txBox="1"/>
            <p:nvPr/>
          </p:nvSpPr>
          <p:spPr>
            <a:xfrm>
              <a:off x="7309900" y="4407748"/>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10.63.0.0/24</a:t>
              </a:r>
            </a:p>
          </p:txBody>
        </p:sp>
        <p:sp>
          <p:nvSpPr>
            <p:cNvPr id="183" name="Rectangle 182">
              <a:extLst>
                <a:ext uri="{FF2B5EF4-FFF2-40B4-BE49-F238E27FC236}">
                  <a16:creationId xmlns:a16="http://schemas.microsoft.com/office/drawing/2014/main" id="{0C25E97D-6A8F-458F-8599-AEE86FE57969}"/>
                </a:ext>
              </a:extLst>
            </p:cNvPr>
            <p:cNvSpPr/>
            <p:nvPr/>
          </p:nvSpPr>
          <p:spPr bwMode="auto">
            <a:xfrm>
              <a:off x="3321428" y="1660896"/>
              <a:ext cx="6862514" cy="11523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84" name="Graphic 89">
              <a:extLst>
                <a:ext uri="{FF2B5EF4-FFF2-40B4-BE49-F238E27FC236}">
                  <a16:creationId xmlns:a16="http://schemas.microsoft.com/office/drawing/2014/main" id="{403A82CA-1E57-4205-ADEE-2288C1307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4095" y="2018032"/>
              <a:ext cx="319365" cy="319365"/>
            </a:xfrm>
            <a:prstGeom prst="rect">
              <a:avLst/>
            </a:prstGeom>
          </p:spPr>
        </p:pic>
        <p:pic>
          <p:nvPicPr>
            <p:cNvPr id="185" name="Graphic 90">
              <a:extLst>
                <a:ext uri="{FF2B5EF4-FFF2-40B4-BE49-F238E27FC236}">
                  <a16:creationId xmlns:a16="http://schemas.microsoft.com/office/drawing/2014/main" id="{D2486B6D-7CA8-4D28-864F-0037FAB86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9058" y="4740174"/>
              <a:ext cx="319365" cy="319365"/>
            </a:xfrm>
            <a:prstGeom prst="rect">
              <a:avLst/>
            </a:prstGeom>
          </p:spPr>
        </p:pic>
        <p:pic>
          <p:nvPicPr>
            <p:cNvPr id="187" name="Graphic 91">
              <a:extLst>
                <a:ext uri="{FF2B5EF4-FFF2-40B4-BE49-F238E27FC236}">
                  <a16:creationId xmlns:a16="http://schemas.microsoft.com/office/drawing/2014/main" id="{56C3D1CE-80CB-470B-893A-646618410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964" y="6109086"/>
              <a:ext cx="308264" cy="308264"/>
            </a:xfrm>
            <a:prstGeom prst="rect">
              <a:avLst/>
            </a:prstGeom>
          </p:spPr>
        </p:pic>
        <p:pic>
          <p:nvPicPr>
            <p:cNvPr id="188" name="Graphic 92">
              <a:extLst>
                <a:ext uri="{FF2B5EF4-FFF2-40B4-BE49-F238E27FC236}">
                  <a16:creationId xmlns:a16="http://schemas.microsoft.com/office/drawing/2014/main" id="{F4A95E05-24F7-4F1A-919D-048A22C144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5399" y="4753851"/>
              <a:ext cx="350054" cy="350054"/>
            </a:xfrm>
            <a:prstGeom prst="rect">
              <a:avLst/>
            </a:prstGeom>
          </p:spPr>
        </p:pic>
        <p:pic>
          <p:nvPicPr>
            <p:cNvPr id="189" name="Graphic 94">
              <a:extLst>
                <a:ext uri="{FF2B5EF4-FFF2-40B4-BE49-F238E27FC236}">
                  <a16:creationId xmlns:a16="http://schemas.microsoft.com/office/drawing/2014/main" id="{E2105203-3A4B-4941-8503-5C03601FAC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3926" y="5669231"/>
              <a:ext cx="328675" cy="328675"/>
            </a:xfrm>
            <a:prstGeom prst="rect">
              <a:avLst/>
            </a:prstGeom>
          </p:spPr>
        </p:pic>
        <p:pic>
          <p:nvPicPr>
            <p:cNvPr id="190" name="Graphic 95">
              <a:extLst>
                <a:ext uri="{FF2B5EF4-FFF2-40B4-BE49-F238E27FC236}">
                  <a16:creationId xmlns:a16="http://schemas.microsoft.com/office/drawing/2014/main" id="{89803068-F855-49AB-A0F6-F98565ACC7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9664" y="5919644"/>
              <a:ext cx="308264" cy="308264"/>
            </a:xfrm>
            <a:prstGeom prst="rect">
              <a:avLst/>
            </a:prstGeom>
          </p:spPr>
        </p:pic>
        <p:pic>
          <p:nvPicPr>
            <p:cNvPr id="191" name="Graphic 109">
              <a:extLst>
                <a:ext uri="{FF2B5EF4-FFF2-40B4-BE49-F238E27FC236}">
                  <a16:creationId xmlns:a16="http://schemas.microsoft.com/office/drawing/2014/main" id="{8EABE013-D8D1-4E62-A445-C39151264F4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74343" y="1962030"/>
              <a:ext cx="265416" cy="265416"/>
            </a:xfrm>
            <a:prstGeom prst="rect">
              <a:avLst/>
            </a:prstGeom>
          </p:spPr>
        </p:pic>
        <p:pic>
          <p:nvPicPr>
            <p:cNvPr id="192" name="Graphic 110">
              <a:extLst>
                <a:ext uri="{FF2B5EF4-FFF2-40B4-BE49-F238E27FC236}">
                  <a16:creationId xmlns:a16="http://schemas.microsoft.com/office/drawing/2014/main" id="{84A53A39-2D43-48B5-A30C-87F8254E64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34048" y="869799"/>
              <a:ext cx="308264" cy="308264"/>
            </a:xfrm>
            <a:prstGeom prst="rect">
              <a:avLst/>
            </a:prstGeom>
          </p:spPr>
        </p:pic>
        <p:pic>
          <p:nvPicPr>
            <p:cNvPr id="193" name="Graphic 111">
              <a:extLst>
                <a:ext uri="{FF2B5EF4-FFF2-40B4-BE49-F238E27FC236}">
                  <a16:creationId xmlns:a16="http://schemas.microsoft.com/office/drawing/2014/main" id="{07187156-DD93-4999-BC94-6CD5ECEF91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44352" y="3449125"/>
              <a:ext cx="246547" cy="246547"/>
            </a:xfrm>
            <a:prstGeom prst="rect">
              <a:avLst/>
            </a:prstGeom>
          </p:spPr>
        </p:pic>
        <p:pic>
          <p:nvPicPr>
            <p:cNvPr id="194" name="Graphic 112">
              <a:extLst>
                <a:ext uri="{FF2B5EF4-FFF2-40B4-BE49-F238E27FC236}">
                  <a16:creationId xmlns:a16="http://schemas.microsoft.com/office/drawing/2014/main" id="{18FC3E17-D285-4266-941B-28A4C3064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3801" y="4735361"/>
              <a:ext cx="319365" cy="319365"/>
            </a:xfrm>
            <a:prstGeom prst="rect">
              <a:avLst/>
            </a:prstGeom>
          </p:spPr>
        </p:pic>
        <p:pic>
          <p:nvPicPr>
            <p:cNvPr id="195" name="Graphic 124">
              <a:extLst>
                <a:ext uri="{FF2B5EF4-FFF2-40B4-BE49-F238E27FC236}">
                  <a16:creationId xmlns:a16="http://schemas.microsoft.com/office/drawing/2014/main" id="{9B5F1FB5-4473-4734-BCF3-C9C07898C0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5524" y="5684710"/>
              <a:ext cx="328675" cy="328675"/>
            </a:xfrm>
            <a:prstGeom prst="rect">
              <a:avLst/>
            </a:prstGeom>
          </p:spPr>
        </p:pic>
        <p:sp>
          <p:nvSpPr>
            <p:cNvPr id="196" name="Rectangle 195">
              <a:extLst>
                <a:ext uri="{FF2B5EF4-FFF2-40B4-BE49-F238E27FC236}">
                  <a16:creationId xmlns:a16="http://schemas.microsoft.com/office/drawing/2014/main" id="{E5F569CC-7EA2-49DD-831F-CD12C22B0027}"/>
                </a:ext>
              </a:extLst>
            </p:cNvPr>
            <p:cNvSpPr/>
            <p:nvPr/>
          </p:nvSpPr>
          <p:spPr bwMode="auto">
            <a:xfrm>
              <a:off x="7367290" y="4639046"/>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97" name="Graphic 134">
              <a:extLst>
                <a:ext uri="{FF2B5EF4-FFF2-40B4-BE49-F238E27FC236}">
                  <a16:creationId xmlns:a16="http://schemas.microsoft.com/office/drawing/2014/main" id="{27EAF631-BD62-4CF7-BE62-E8117BA0CF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4955" y="6127620"/>
              <a:ext cx="308264" cy="308264"/>
            </a:xfrm>
            <a:prstGeom prst="rect">
              <a:avLst/>
            </a:prstGeom>
          </p:spPr>
        </p:pic>
      </p:grpSp>
    </p:spTree>
    <p:extLst>
      <p:ext uri="{BB962C8B-B14F-4D97-AF65-F5344CB8AC3E}">
        <p14:creationId xmlns:p14="http://schemas.microsoft.com/office/powerpoint/2010/main" val="246004650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4A4F76-3223-45E6-B6AF-37674A4B5C8E}"/>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9F5FF329-9D7D-407A-9D26-AD9F510B745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1258" y="2735155"/>
            <a:ext cx="1524213" cy="1524213"/>
          </a:xfrm>
          <a:prstGeom prst="rect">
            <a:avLst/>
          </a:prstGeom>
        </p:spPr>
      </p:pic>
    </p:spTree>
    <p:extLst>
      <p:ext uri="{BB962C8B-B14F-4D97-AF65-F5344CB8AC3E}">
        <p14:creationId xmlns:p14="http://schemas.microsoft.com/office/powerpoint/2010/main" val="37103071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Azure Load Balancer Uses</a:t>
            </a:r>
          </a:p>
        </p:txBody>
      </p:sp>
      <p:sp>
        <p:nvSpPr>
          <p:cNvPr id="3" name="Rectangle 2">
            <a:extLst>
              <a:ext uri="{FF2B5EF4-FFF2-40B4-BE49-F238E27FC236}">
                <a16:creationId xmlns:a16="http://schemas.microsoft.com/office/drawing/2014/main" id="{DDE15DE2-1FE8-4DD7-A146-CCA3772DDF1E}"/>
              </a:ext>
              <a:ext uri="{C183D7F6-B498-43B3-948B-1728B52AA6E4}">
                <adec:decorative xmlns:adec="http://schemas.microsoft.com/office/drawing/2017/decorative" val="1"/>
              </a:ext>
            </a:extLst>
          </p:cNvPr>
          <p:cNvSpPr/>
          <p:nvPr/>
        </p:nvSpPr>
        <p:spPr bwMode="auto">
          <a:xfrm>
            <a:off x="427038" y="1192213"/>
            <a:ext cx="11582400" cy="368458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4" name="Picture 13" descr="Diagram showing how load balancer works. Left to right. The frontend is exchanging information with the Load Balancer. The Load Balancer is using rules and probes to communicate with the backend">
            <a:extLst>
              <a:ext uri="{FF2B5EF4-FFF2-40B4-BE49-F238E27FC236}">
                <a16:creationId xmlns:a16="http://schemas.microsoft.com/office/drawing/2014/main" id="{841CA3AD-2121-446F-9635-33286B6805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83248" y="1321506"/>
            <a:ext cx="9469980" cy="3426002"/>
          </a:xfrm>
          <a:prstGeom prst="rect">
            <a:avLst/>
          </a:prstGeom>
          <a:noFill/>
        </p:spPr>
      </p:pic>
      <p:sp>
        <p:nvSpPr>
          <p:cNvPr id="4" name="Freeform: Shape 3">
            <a:extLst>
              <a:ext uri="{FF2B5EF4-FFF2-40B4-BE49-F238E27FC236}">
                <a16:creationId xmlns:a16="http://schemas.microsoft.com/office/drawing/2014/main" id="{617DAA27-EBDE-444E-A275-6458DED6EE70}"/>
              </a:ext>
            </a:extLst>
          </p:cNvPr>
          <p:cNvSpPr/>
          <p:nvPr/>
        </p:nvSpPr>
        <p:spPr>
          <a:xfrm>
            <a:off x="427036"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Distributes inbound traffic</a:t>
            </a:r>
            <a:br>
              <a:rPr lang="en-US" sz="2000" dirty="0">
                <a:solidFill>
                  <a:schemeClr val="tx1"/>
                </a:solidFill>
              </a:rPr>
            </a:br>
            <a:r>
              <a:rPr lang="en-US" sz="2000" dirty="0">
                <a:solidFill>
                  <a:schemeClr val="tx1"/>
                </a:solidFill>
              </a:rPr>
              <a:t>to backend resources using load-balancing rules and health probes</a:t>
            </a:r>
          </a:p>
        </p:txBody>
      </p:sp>
      <p:sp>
        <p:nvSpPr>
          <p:cNvPr id="11" name="Freeform: Shape 10">
            <a:extLst>
              <a:ext uri="{FF2B5EF4-FFF2-40B4-BE49-F238E27FC236}">
                <a16:creationId xmlns:a16="http://schemas.microsoft.com/office/drawing/2014/main" id="{C973C14D-2F6C-40A8-AF11-A5F4C1D31908}"/>
              </a:ext>
            </a:extLst>
          </p:cNvPr>
          <p:cNvSpPr/>
          <p:nvPr/>
        </p:nvSpPr>
        <p:spPr>
          <a:xfrm>
            <a:off x="4344510"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Can be used for</a:t>
            </a:r>
            <a:br>
              <a:rPr lang="en-US" sz="2000" dirty="0">
                <a:solidFill>
                  <a:schemeClr val="tx1"/>
                </a:solidFill>
              </a:rPr>
            </a:br>
            <a:r>
              <a:rPr lang="en-US" sz="2000" dirty="0">
                <a:solidFill>
                  <a:schemeClr val="tx1"/>
                </a:solidFill>
              </a:rPr>
              <a:t>both inbound/outbound scenarios</a:t>
            </a:r>
          </a:p>
        </p:txBody>
      </p:sp>
      <p:sp>
        <p:nvSpPr>
          <p:cNvPr id="12" name="Freeform: Shape 11">
            <a:extLst>
              <a:ext uri="{FF2B5EF4-FFF2-40B4-BE49-F238E27FC236}">
                <a16:creationId xmlns:a16="http://schemas.microsoft.com/office/drawing/2014/main" id="{058E09A6-8E3E-4698-8D81-09820E158D7F}"/>
              </a:ext>
            </a:extLst>
          </p:cNvPr>
          <p:cNvSpPr/>
          <p:nvPr/>
        </p:nvSpPr>
        <p:spPr>
          <a:xfrm>
            <a:off x="8261983" y="5050971"/>
            <a:ext cx="374904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Two types: Public and Internal</a:t>
            </a:r>
          </a:p>
        </p:txBody>
      </p:sp>
    </p:spTree>
    <p:extLst>
      <p:ext uri="{BB962C8B-B14F-4D97-AF65-F5344CB8AC3E}">
        <p14:creationId xmlns:p14="http://schemas.microsoft.com/office/powerpoint/2010/main" val="204458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Health Probes</a:t>
            </a:r>
          </a:p>
        </p:txBody>
      </p:sp>
      <p:sp>
        <p:nvSpPr>
          <p:cNvPr id="4" name="Rectangle 3">
            <a:extLst>
              <a:ext uri="{FF2B5EF4-FFF2-40B4-BE49-F238E27FC236}">
                <a16:creationId xmlns:a16="http://schemas.microsoft.com/office/drawing/2014/main" id="{827F8F06-6924-4524-8AE3-97EAD4E07413}"/>
              </a:ext>
            </a:extLst>
          </p:cNvPr>
          <p:cNvSpPr/>
          <p:nvPr/>
        </p:nvSpPr>
        <p:spPr>
          <a:xfrm>
            <a:off x="436563" y="1258142"/>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Allows the load balancer to monitor the status of an app</a:t>
            </a:r>
          </a:p>
        </p:txBody>
      </p:sp>
      <p:sp>
        <p:nvSpPr>
          <p:cNvPr id="5" name="Rectangle 4">
            <a:extLst>
              <a:ext uri="{FF2B5EF4-FFF2-40B4-BE49-F238E27FC236}">
                <a16:creationId xmlns:a16="http://schemas.microsoft.com/office/drawing/2014/main" id="{B2175430-2141-4962-BC79-B464B90F8302}"/>
              </a:ext>
            </a:extLst>
          </p:cNvPr>
          <p:cNvSpPr/>
          <p:nvPr/>
        </p:nvSpPr>
        <p:spPr>
          <a:xfrm>
            <a:off x="436563" y="2463333"/>
            <a:ext cx="4618037" cy="14228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Dynamically adds or removes VMs from the load balancer rotation based on their response to health checks</a:t>
            </a:r>
          </a:p>
        </p:txBody>
      </p:sp>
      <p:sp>
        <p:nvSpPr>
          <p:cNvPr id="6" name="Rectangle 5">
            <a:extLst>
              <a:ext uri="{FF2B5EF4-FFF2-40B4-BE49-F238E27FC236}">
                <a16:creationId xmlns:a16="http://schemas.microsoft.com/office/drawing/2014/main" id="{C204B8D4-B61F-4E6C-9C25-7F726F7D88F5}"/>
              </a:ext>
            </a:extLst>
          </p:cNvPr>
          <p:cNvSpPr/>
          <p:nvPr/>
        </p:nvSpPr>
        <p:spPr>
          <a:xfrm>
            <a:off x="465137" y="4142301"/>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HTTP custom probe (preferred) pings every 15 seconds</a:t>
            </a:r>
          </a:p>
        </p:txBody>
      </p:sp>
      <p:sp>
        <p:nvSpPr>
          <p:cNvPr id="7" name="Rectangle 6">
            <a:extLst>
              <a:ext uri="{FF2B5EF4-FFF2-40B4-BE49-F238E27FC236}">
                <a16:creationId xmlns:a16="http://schemas.microsoft.com/office/drawing/2014/main" id="{67838254-BA89-454D-A057-1ACD06ED0414}"/>
              </a:ext>
            </a:extLst>
          </p:cNvPr>
          <p:cNvSpPr/>
          <p:nvPr/>
        </p:nvSpPr>
        <p:spPr>
          <a:xfrm>
            <a:off x="465136" y="5346724"/>
            <a:ext cx="4618037" cy="9490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TCP custom probe tries to establish a successful TCP session </a:t>
            </a:r>
          </a:p>
        </p:txBody>
      </p:sp>
      <p:sp>
        <p:nvSpPr>
          <p:cNvPr id="3" name="Rectangle 2">
            <a:extLst>
              <a:ext uri="{FF2B5EF4-FFF2-40B4-BE49-F238E27FC236}">
                <a16:creationId xmlns:a16="http://schemas.microsoft.com/office/drawing/2014/main" id="{030F7860-A12B-4133-B412-085CEF191914}"/>
              </a:ext>
              <a:ext uri="{C183D7F6-B498-43B3-948B-1728B52AA6E4}">
                <adec:decorative xmlns:adec="http://schemas.microsoft.com/office/drawing/2017/decorative" val="1"/>
              </a:ext>
            </a:extLst>
          </p:cNvPr>
          <p:cNvSpPr/>
          <p:nvPr/>
        </p:nvSpPr>
        <p:spPr bwMode="auto">
          <a:xfrm>
            <a:off x="5207000" y="1192213"/>
            <a:ext cx="6802437" cy="5169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8" name="Picture 2" descr="Screenshot of the HTTP custom probe page. The port is 80. The path is /. The interval is 5. The unhealthy threshold is 2 ">
            <a:extLst>
              <a:ext uri="{FF2B5EF4-FFF2-40B4-BE49-F238E27FC236}">
                <a16:creationId xmlns:a16="http://schemas.microsoft.com/office/drawing/2014/main" id="{8796594F-FA3B-4D99-93D1-AD3069D0E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16" y="1505237"/>
            <a:ext cx="5932805" cy="4726998"/>
          </a:xfrm>
          <a:prstGeom prst="rect">
            <a:avLst/>
          </a:prstGeom>
          <a:ln>
            <a:noFill/>
          </a:ln>
        </p:spPr>
      </p:pic>
    </p:spTree>
    <p:extLst>
      <p:ext uri="{BB962C8B-B14F-4D97-AF65-F5344CB8AC3E}">
        <p14:creationId xmlns:p14="http://schemas.microsoft.com/office/powerpoint/2010/main" val="28524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Load Balancer</a:t>
            </a:r>
          </a:p>
        </p:txBody>
      </p:sp>
      <p:pic>
        <p:nvPicPr>
          <p:cNvPr id="7" name="Graphic 6">
            <a:extLst>
              <a:ext uri="{FF2B5EF4-FFF2-40B4-BE49-F238E27FC236}">
                <a16:creationId xmlns:a16="http://schemas.microsoft.com/office/drawing/2014/main" id="{B7F35C6C-7C9E-421A-9839-0DC96C2BD76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69423" y="2754144"/>
            <a:ext cx="1486235" cy="1486235"/>
          </a:xfrm>
          <a:prstGeom prst="rect">
            <a:avLst/>
          </a:prstGeom>
        </p:spPr>
      </p:pic>
    </p:spTree>
    <p:extLst>
      <p:ext uri="{BB962C8B-B14F-4D97-AF65-F5344CB8AC3E}">
        <p14:creationId xmlns:p14="http://schemas.microsoft.com/office/powerpoint/2010/main" val="22288676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a:xfrm>
            <a:off x="465139" y="2676526"/>
            <a:ext cx="2506662" cy="1641475"/>
          </a:xfrm>
        </p:spPr>
        <p:txBody>
          <a:bodyPr/>
          <a:lstStyle/>
          <a:p>
            <a:r>
              <a:rPr lang="en-US" dirty="0"/>
              <a:t>Configure Azure Load Balancer Introduction</a:t>
            </a:r>
          </a:p>
        </p:txBody>
      </p:sp>
      <p:sp>
        <p:nvSpPr>
          <p:cNvPr id="62" name="Rectangle 61">
            <a:extLst>
              <a:ext uri="{FF2B5EF4-FFF2-40B4-BE49-F238E27FC236}">
                <a16:creationId xmlns:a16="http://schemas.microsoft.com/office/drawing/2014/main" id="{6910DC23-E514-44C9-938A-8DB55BE61C8A}"/>
              </a:ext>
            </a:extLst>
          </p:cNvPr>
          <p:cNvSpPr/>
          <p:nvPr/>
        </p:nvSpPr>
        <p:spPr bwMode="auto">
          <a:xfrm>
            <a:off x="4439591" y="574300"/>
            <a:ext cx="4427709" cy="30977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Choose a Load Balancer Solution</a:t>
            </a:r>
          </a:p>
        </p:txBody>
      </p:sp>
      <p:sp>
        <p:nvSpPr>
          <p:cNvPr id="64" name="Rectangle 63">
            <a:extLst>
              <a:ext uri="{FF2B5EF4-FFF2-40B4-BE49-F238E27FC236}">
                <a16:creationId xmlns:a16="http://schemas.microsoft.com/office/drawing/2014/main" id="{5B79419B-858C-46CF-A97D-22C8990D1CE4}"/>
              </a:ext>
            </a:extLst>
          </p:cNvPr>
          <p:cNvSpPr/>
          <p:nvPr/>
        </p:nvSpPr>
        <p:spPr bwMode="auto">
          <a:xfrm>
            <a:off x="4439592" y="1130631"/>
            <a:ext cx="4126626" cy="536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Implement a Public Load Balancer</a:t>
            </a:r>
          </a:p>
        </p:txBody>
      </p:sp>
      <p:sp>
        <p:nvSpPr>
          <p:cNvPr id="66" name="Rectangle 65">
            <a:extLst>
              <a:ext uri="{FF2B5EF4-FFF2-40B4-BE49-F238E27FC236}">
                <a16:creationId xmlns:a16="http://schemas.microsoft.com/office/drawing/2014/main" id="{BCE0F158-4D62-4754-A300-05DFA2E4E827}"/>
              </a:ext>
            </a:extLst>
          </p:cNvPr>
          <p:cNvSpPr/>
          <p:nvPr/>
        </p:nvSpPr>
        <p:spPr bwMode="auto">
          <a:xfrm>
            <a:off x="4439591" y="1756131"/>
            <a:ext cx="4884909" cy="5367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Implement an Internal Load Balancer</a:t>
            </a:r>
          </a:p>
        </p:txBody>
      </p:sp>
      <p:sp>
        <p:nvSpPr>
          <p:cNvPr id="68" name="Rectangle 67">
            <a:extLst>
              <a:ext uri="{FF2B5EF4-FFF2-40B4-BE49-F238E27FC236}">
                <a16:creationId xmlns:a16="http://schemas.microsoft.com/office/drawing/2014/main" id="{F9FF5883-8AEB-475E-B323-B1BD4CF10898}"/>
              </a:ext>
            </a:extLst>
          </p:cNvPr>
          <p:cNvSpPr/>
          <p:nvPr/>
        </p:nvSpPr>
        <p:spPr bwMode="auto">
          <a:xfrm>
            <a:off x="4439592" y="2460668"/>
            <a:ext cx="4427708" cy="54721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444500">
              <a:spcBef>
                <a:spcPct val="0"/>
              </a:spcBef>
              <a:spcAft>
                <a:spcPct val="35000"/>
              </a:spcAft>
            </a:pPr>
            <a:r>
              <a:rPr lang="en-US" sz="2000" dirty="0">
                <a:solidFill>
                  <a:schemeClr val="tx1"/>
                </a:solidFill>
              </a:rPr>
              <a:t>Determine Load Balancer SKUs</a:t>
            </a:r>
          </a:p>
        </p:txBody>
      </p:sp>
      <p:sp>
        <p:nvSpPr>
          <p:cNvPr id="72" name="Rectangle 71">
            <a:extLst>
              <a:ext uri="{FF2B5EF4-FFF2-40B4-BE49-F238E27FC236}">
                <a16:creationId xmlns:a16="http://schemas.microsoft.com/office/drawing/2014/main" id="{404FC5B0-B117-404A-8036-054ACA3A2A58}"/>
              </a:ext>
            </a:extLst>
          </p:cNvPr>
          <p:cNvSpPr/>
          <p:nvPr/>
        </p:nvSpPr>
        <p:spPr bwMode="auto">
          <a:xfrm>
            <a:off x="4428129" y="3136740"/>
            <a:ext cx="3580216" cy="5367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Create Load Balancer Rules</a:t>
            </a:r>
          </a:p>
        </p:txBody>
      </p:sp>
      <p:sp>
        <p:nvSpPr>
          <p:cNvPr id="74" name="Rectangle 73">
            <a:extLst>
              <a:ext uri="{FF2B5EF4-FFF2-40B4-BE49-F238E27FC236}">
                <a16:creationId xmlns:a16="http://schemas.microsoft.com/office/drawing/2014/main" id="{2BF73157-176D-43D7-9500-124DE104B0C3}"/>
              </a:ext>
            </a:extLst>
          </p:cNvPr>
          <p:cNvSpPr/>
          <p:nvPr/>
        </p:nvSpPr>
        <p:spPr bwMode="auto">
          <a:xfrm>
            <a:off x="4420056" y="3743131"/>
            <a:ext cx="5226922" cy="53678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Demonstration – Configure a load balancer</a:t>
            </a:r>
          </a:p>
        </p:txBody>
      </p:sp>
      <p:grpSp>
        <p:nvGrpSpPr>
          <p:cNvPr id="5" name="Group 4">
            <a:extLst>
              <a:ext uri="{FF2B5EF4-FFF2-40B4-BE49-F238E27FC236}">
                <a16:creationId xmlns:a16="http://schemas.microsoft.com/office/drawing/2014/main" id="{763ECC82-FF40-CFF4-161C-269275224527}"/>
              </a:ext>
              <a:ext uri="{C183D7F6-B498-43B3-948B-1728B52AA6E4}">
                <adec:decorative xmlns:adec="http://schemas.microsoft.com/office/drawing/2017/decorative" val="1"/>
              </a:ext>
            </a:extLst>
          </p:cNvPr>
          <p:cNvGrpSpPr/>
          <p:nvPr/>
        </p:nvGrpSpPr>
        <p:grpSpPr>
          <a:xfrm>
            <a:off x="3707176" y="461188"/>
            <a:ext cx="536783" cy="4439808"/>
            <a:chOff x="3707176" y="461188"/>
            <a:chExt cx="536783" cy="4439808"/>
          </a:xfrm>
        </p:grpSpPr>
        <p:pic>
          <p:nvPicPr>
            <p:cNvPr id="15" name="Picture 14" descr="Icon of a four dot connected with line to form a chart">
              <a:extLst>
                <a:ext uri="{FF2B5EF4-FFF2-40B4-BE49-F238E27FC236}">
                  <a16:creationId xmlns:a16="http://schemas.microsoft.com/office/drawing/2014/main" id="{05F269ED-2E7E-4515-9C73-02F40ED030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176" y="461188"/>
              <a:ext cx="536783" cy="535994"/>
            </a:xfrm>
            <a:prstGeom prst="rect">
              <a:avLst/>
            </a:prstGeom>
          </p:spPr>
        </p:pic>
        <p:pic>
          <p:nvPicPr>
            <p:cNvPr id="14" name="Picture 13" descr="Icon of two person">
              <a:extLst>
                <a:ext uri="{FF2B5EF4-FFF2-40B4-BE49-F238E27FC236}">
                  <a16:creationId xmlns:a16="http://schemas.microsoft.com/office/drawing/2014/main" id="{16789A6D-E429-4E89-A77E-57954A1A98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176" y="1130632"/>
              <a:ext cx="536783" cy="536783"/>
            </a:xfrm>
            <a:prstGeom prst="rect">
              <a:avLst/>
            </a:prstGeom>
          </p:spPr>
        </p:pic>
        <p:pic>
          <p:nvPicPr>
            <p:cNvPr id="13" name="Picture 12" descr="Icon of books stacked together">
              <a:extLst>
                <a:ext uri="{FF2B5EF4-FFF2-40B4-BE49-F238E27FC236}">
                  <a16:creationId xmlns:a16="http://schemas.microsoft.com/office/drawing/2014/main" id="{E933B203-2E92-4753-A4F5-39B6D95054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7176" y="1800865"/>
              <a:ext cx="536783" cy="536783"/>
            </a:xfrm>
            <a:prstGeom prst="rect">
              <a:avLst/>
            </a:prstGeom>
          </p:spPr>
        </p:pic>
        <p:pic>
          <p:nvPicPr>
            <p:cNvPr id="12" name="Picture 11" descr="Icon of circles in the form of an organizational chart">
              <a:extLst>
                <a:ext uri="{FF2B5EF4-FFF2-40B4-BE49-F238E27FC236}">
                  <a16:creationId xmlns:a16="http://schemas.microsoft.com/office/drawing/2014/main" id="{C2962047-FC37-4D8B-BC3D-30A0900C2B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7176" y="2471098"/>
              <a:ext cx="536783" cy="536783"/>
            </a:xfrm>
            <a:prstGeom prst="rect">
              <a:avLst/>
            </a:prstGeom>
          </p:spPr>
        </p:pic>
        <p:pic>
          <p:nvPicPr>
            <p:cNvPr id="49" name="Picture 48" descr="Icon of document with checkmark">
              <a:extLst>
                <a:ext uri="{FF2B5EF4-FFF2-40B4-BE49-F238E27FC236}">
                  <a16:creationId xmlns:a16="http://schemas.microsoft.com/office/drawing/2014/main" id="{F5F41B73-BA0B-4B3D-AD26-824531F11D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1886" y="3772635"/>
              <a:ext cx="487363" cy="487363"/>
            </a:xfrm>
            <a:prstGeom prst="rect">
              <a:avLst/>
            </a:prstGeom>
          </p:spPr>
        </p:pic>
        <p:pic>
          <p:nvPicPr>
            <p:cNvPr id="19" name="Picture 18" descr="Icon of a whiteboard with a cloud symbol drawn on it">
              <a:extLst>
                <a:ext uri="{FF2B5EF4-FFF2-40B4-BE49-F238E27FC236}">
                  <a16:creationId xmlns:a16="http://schemas.microsoft.com/office/drawing/2014/main" id="{C668891A-59D3-493A-B11B-AFBCFBC063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31886" y="3151822"/>
              <a:ext cx="487363" cy="487363"/>
            </a:xfrm>
            <a:prstGeom prst="rect">
              <a:avLst/>
            </a:prstGeom>
          </p:spPr>
        </p:pic>
        <p:pic>
          <p:nvPicPr>
            <p:cNvPr id="21" name="Picture 20">
              <a:extLst>
                <a:ext uri="{FF2B5EF4-FFF2-40B4-BE49-F238E27FC236}">
                  <a16:creationId xmlns:a16="http://schemas.microsoft.com/office/drawing/2014/main" id="{E00DC898-EAD5-4229-8E1E-6B66BFB81CC1}"/>
                </a:ext>
              </a:extLst>
            </p:cNvPr>
            <p:cNvPicPr>
              <a:picLocks noChangeAspect="1"/>
            </p:cNvPicPr>
            <p:nvPr/>
          </p:nvPicPr>
          <p:blipFill>
            <a:blip r:embed="rId9"/>
            <a:stretch>
              <a:fillRect/>
            </a:stretch>
          </p:blipFill>
          <p:spPr>
            <a:xfrm>
              <a:off x="3731885" y="4472391"/>
              <a:ext cx="487364" cy="428605"/>
            </a:xfrm>
            <a:prstGeom prst="rect">
              <a:avLst/>
            </a:prstGeom>
          </p:spPr>
        </p:pic>
        <p:grpSp>
          <p:nvGrpSpPr>
            <p:cNvPr id="22" name="Group 21">
              <a:extLst>
                <a:ext uri="{FF2B5EF4-FFF2-40B4-BE49-F238E27FC236}">
                  <a16:creationId xmlns:a16="http://schemas.microsoft.com/office/drawing/2014/main" id="{1FFDE71B-B77D-47D3-844F-91C83DB17DC6}"/>
                </a:ext>
              </a:extLst>
            </p:cNvPr>
            <p:cNvGrpSpPr/>
            <p:nvPr/>
          </p:nvGrpSpPr>
          <p:grpSpPr>
            <a:xfrm>
              <a:off x="3835760" y="4570474"/>
              <a:ext cx="279614" cy="232438"/>
              <a:chOff x="3876178" y="3413953"/>
              <a:chExt cx="297764" cy="255320"/>
            </a:xfrm>
          </p:grpSpPr>
          <p:sp>
            <p:nvSpPr>
              <p:cNvPr id="23" name="Freeform: Shape 22">
                <a:extLst>
                  <a:ext uri="{FF2B5EF4-FFF2-40B4-BE49-F238E27FC236}">
                    <a16:creationId xmlns:a16="http://schemas.microsoft.com/office/drawing/2014/main" id="{924D646A-1CF7-4331-BD9C-AEA415222622}"/>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AAAD6A3F-E201-4453-B1FF-B62C818B54D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9D5ADE5C-14B5-474A-B3BD-BA98A547A96C}"/>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70B53BCE-BA23-4E1D-B65B-B9316666EC46}"/>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528C642-F2FA-49A4-973F-8059E7DFAF4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2CDC6BA-ACA3-48B6-963B-2F5FA396913D}"/>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AA85D25-A902-4039-AFA6-F164225D436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23CE476-679B-4BE5-A9BB-4FD701E47EF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sp>
        <p:nvSpPr>
          <p:cNvPr id="3" name="Rectangle 2">
            <a:extLst>
              <a:ext uri="{FF2B5EF4-FFF2-40B4-BE49-F238E27FC236}">
                <a16:creationId xmlns:a16="http://schemas.microsoft.com/office/drawing/2014/main" id="{D7160264-A499-4C86-808E-F77E18E842ED}"/>
              </a:ext>
            </a:extLst>
          </p:cNvPr>
          <p:cNvSpPr/>
          <p:nvPr/>
        </p:nvSpPr>
        <p:spPr bwMode="auto">
          <a:xfrm>
            <a:off x="4439591" y="4472391"/>
            <a:ext cx="4602023" cy="4636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Summary and Resources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9D50C1-E47B-4BFE-AC7D-9223F97643F8}"/>
              </a:ext>
            </a:extLst>
          </p:cNvPr>
          <p:cNvSpPr>
            <a:spLocks noGrp="1"/>
          </p:cNvSpPr>
          <p:nvPr>
            <p:ph type="title"/>
          </p:nvPr>
        </p:nvSpPr>
        <p:spPr/>
        <p:txBody>
          <a:bodyPr/>
          <a:lstStyle/>
          <a:p>
            <a:r>
              <a:rPr lang="en-US" dirty="0"/>
              <a:t>Choose a Load Balancer Solution</a:t>
            </a:r>
          </a:p>
        </p:txBody>
      </p:sp>
      <p:graphicFrame>
        <p:nvGraphicFramePr>
          <p:cNvPr id="6" name="Table 2">
            <a:extLst>
              <a:ext uri="{FF2B5EF4-FFF2-40B4-BE49-F238E27FC236}">
                <a16:creationId xmlns:a16="http://schemas.microsoft.com/office/drawing/2014/main" id="{08D0FB5A-8529-479F-B080-1074B28AA862}"/>
              </a:ext>
            </a:extLst>
          </p:cNvPr>
          <p:cNvGraphicFramePr>
            <a:graphicFrameLocks noGrp="1"/>
          </p:cNvGraphicFramePr>
          <p:nvPr>
            <p:extLst>
              <p:ext uri="{D42A27DB-BD31-4B8C-83A1-F6EECF244321}">
                <p14:modId xmlns:p14="http://schemas.microsoft.com/office/powerpoint/2010/main" val="3922717557"/>
              </p:ext>
            </p:extLst>
          </p:nvPr>
        </p:nvGraphicFramePr>
        <p:xfrm>
          <a:off x="579688" y="1352349"/>
          <a:ext cx="11418639" cy="4770120"/>
        </p:xfrm>
        <a:graphic>
          <a:graphicData uri="http://schemas.openxmlformats.org/drawingml/2006/table">
            <a:tbl>
              <a:tblPr firstRow="1" bandRow="1">
                <a:tableStyleId>{00A15C55-8517-42AA-B614-E9B94910E393}</a:tableStyleId>
              </a:tblPr>
              <a:tblGrid>
                <a:gridCol w="1206975">
                  <a:extLst>
                    <a:ext uri="{9D8B030D-6E8A-4147-A177-3AD203B41FA5}">
                      <a16:colId xmlns:a16="http://schemas.microsoft.com/office/drawing/2014/main" val="828115051"/>
                    </a:ext>
                  </a:extLst>
                </a:gridCol>
                <a:gridCol w="2552916">
                  <a:extLst>
                    <a:ext uri="{9D8B030D-6E8A-4147-A177-3AD203B41FA5}">
                      <a16:colId xmlns:a16="http://schemas.microsoft.com/office/drawing/2014/main" val="2036691416"/>
                    </a:ext>
                  </a:extLst>
                </a:gridCol>
                <a:gridCol w="2552916">
                  <a:extLst>
                    <a:ext uri="{9D8B030D-6E8A-4147-A177-3AD203B41FA5}">
                      <a16:colId xmlns:a16="http://schemas.microsoft.com/office/drawing/2014/main" val="3335721742"/>
                    </a:ext>
                  </a:extLst>
                </a:gridCol>
                <a:gridCol w="2552916">
                  <a:extLst>
                    <a:ext uri="{9D8B030D-6E8A-4147-A177-3AD203B41FA5}">
                      <a16:colId xmlns:a16="http://schemas.microsoft.com/office/drawing/2014/main" val="405673769"/>
                    </a:ext>
                  </a:extLst>
                </a:gridCol>
                <a:gridCol w="2552916">
                  <a:extLst>
                    <a:ext uri="{9D8B030D-6E8A-4147-A177-3AD203B41FA5}">
                      <a16:colId xmlns:a16="http://schemas.microsoft.com/office/drawing/2014/main" val="2661881332"/>
                    </a:ext>
                  </a:extLst>
                </a:gridCol>
              </a:tblGrid>
              <a:tr h="333947">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Application Gateway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Front Door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Load Balancer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Traffic Manager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9128339"/>
                  </a:ext>
                </a:extLst>
              </a:tr>
              <a:tr h="370840">
                <a:tc>
                  <a:txBody>
                    <a:bodyPr/>
                    <a:lstStyle/>
                    <a:p>
                      <a:r>
                        <a:rPr lang="en-US" b="0" dirty="0"/>
                        <a:t>Usage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Optimize delivery from application server farms while increasing application security with web application firewall.</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Scalable, security-enhanced delivery point for global, micro service-based web applications.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Balance inbound and outbound connections and requests to your applications or server endpoints.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Distribute traffic optimally to services across global Azure regions, while providing high availability and responsiveness.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1834156"/>
                  </a:ext>
                </a:extLst>
              </a:tr>
              <a:tr h="370840">
                <a:tc>
                  <a:txBody>
                    <a:bodyPr/>
                    <a:lstStyle/>
                    <a:p>
                      <a:r>
                        <a:rPr lang="en-US" dirty="0"/>
                        <a:t>Protocols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TCP, UDP</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Any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354189"/>
                  </a:ext>
                </a:extLst>
              </a:tr>
              <a:tr h="370840">
                <a:tc>
                  <a:txBody>
                    <a:bodyPr/>
                    <a:lstStyle/>
                    <a:p>
                      <a:r>
                        <a:rPr lang="en-US" dirty="0"/>
                        <a:t>Private (regional)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14921975"/>
                  </a:ext>
                </a:extLst>
              </a:tr>
              <a:tr h="370840">
                <a:tc>
                  <a:txBody>
                    <a:bodyPr/>
                    <a:lstStyle/>
                    <a:p>
                      <a:r>
                        <a:rPr lang="en-US" dirty="0"/>
                        <a:t>Global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fontAlgn="t"/>
                      <a:endParaRPr lang="en-US" dirty="0">
                        <a:effectLs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307403"/>
                  </a:ext>
                </a:extLst>
              </a:tr>
              <a:tr h="370840">
                <a:tc>
                  <a:txBody>
                    <a:bodyPr/>
                    <a:lstStyle/>
                    <a:p>
                      <a:r>
                        <a:rPr lang="en-US" dirty="0"/>
                        <a:t>Env</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a:t>Azure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71377115"/>
                  </a:ext>
                </a:extLst>
              </a:tr>
              <a:tr h="370840">
                <a:tc>
                  <a:txBody>
                    <a:bodyPr/>
                    <a:lstStyle/>
                    <a:p>
                      <a:r>
                        <a:rPr lang="en-US" dirty="0"/>
                        <a:t>Security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dirty="0"/>
                        <a:t>WAF</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WAF, 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39228833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 Public Load Balancer</a:t>
            </a:r>
          </a:p>
        </p:txBody>
      </p:sp>
      <p:sp>
        <p:nvSpPr>
          <p:cNvPr id="3" name="Rectangle 2">
            <a:extLst>
              <a:ext uri="{FF2B5EF4-FFF2-40B4-BE49-F238E27FC236}">
                <a16:creationId xmlns:a16="http://schemas.microsoft.com/office/drawing/2014/main" id="{A7300692-307C-41D1-A147-C589172A2DEC}"/>
              </a:ext>
              <a:ext uri="{C183D7F6-B498-43B3-948B-1728B52AA6E4}">
                <adec:decorative xmlns:adec="http://schemas.microsoft.com/office/drawing/2017/decorative" val="1"/>
              </a:ext>
            </a:extLst>
          </p:cNvPr>
          <p:cNvSpPr/>
          <p:nvPr/>
        </p:nvSpPr>
        <p:spPr bwMode="auto">
          <a:xfrm>
            <a:off x="427038" y="1192213"/>
            <a:ext cx="11582400" cy="402034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Diagram showing how public load balancer works. Incoming requests on port 80 are sent to  the public load balancer. The LB sends requests on port 80 to three VMs in the web tier subnet">
            <a:extLst>
              <a:ext uri="{FF2B5EF4-FFF2-40B4-BE49-F238E27FC236}">
                <a16:creationId xmlns:a16="http://schemas.microsoft.com/office/drawing/2014/main" id="{33A77C5B-66DC-4DFD-A4BE-5642C631CC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89753" y="1288969"/>
            <a:ext cx="5656970" cy="3855246"/>
          </a:xfrm>
          <a:prstGeom prst="rect">
            <a:avLst/>
          </a:prstGeom>
          <a:noFill/>
          <a:ln>
            <a:noFill/>
          </a:ln>
        </p:spPr>
      </p:pic>
      <p:sp>
        <p:nvSpPr>
          <p:cNvPr id="4" name="Rectangle 3">
            <a:extLst>
              <a:ext uri="{FF2B5EF4-FFF2-40B4-BE49-F238E27FC236}">
                <a16:creationId xmlns:a16="http://schemas.microsoft.com/office/drawing/2014/main" id="{B9E1D0C8-3094-4534-893D-C266A73D719A}"/>
              </a:ext>
            </a:extLst>
          </p:cNvPr>
          <p:cNvSpPr/>
          <p:nvPr/>
        </p:nvSpPr>
        <p:spPr>
          <a:xfrm>
            <a:off x="427036" y="5381625"/>
            <a:ext cx="5697306" cy="98012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Maps public IP addresses and port number of incoming traffic to the VM’s private IP address and port number, and vice versa</a:t>
            </a:r>
          </a:p>
        </p:txBody>
      </p:sp>
      <p:sp>
        <p:nvSpPr>
          <p:cNvPr id="5" name="Rectangle 4">
            <a:extLst>
              <a:ext uri="{FF2B5EF4-FFF2-40B4-BE49-F238E27FC236}">
                <a16:creationId xmlns:a16="http://schemas.microsoft.com/office/drawing/2014/main" id="{495EBDCC-9AFF-45E7-957F-3ADEF7DCD526}"/>
              </a:ext>
            </a:extLst>
          </p:cNvPr>
          <p:cNvSpPr/>
          <p:nvPr/>
        </p:nvSpPr>
        <p:spPr>
          <a:xfrm>
            <a:off x="6290676" y="5381625"/>
            <a:ext cx="5718761" cy="98012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an Internal Load Balancer</a:t>
            </a:r>
          </a:p>
        </p:txBody>
      </p:sp>
      <p:sp>
        <p:nvSpPr>
          <p:cNvPr id="4" name="Rectangle 3">
            <a:extLst>
              <a:ext uri="{FF2B5EF4-FFF2-40B4-BE49-F238E27FC236}">
                <a16:creationId xmlns:a16="http://schemas.microsoft.com/office/drawing/2014/main" id="{29C81A2B-B710-47EE-A3D3-05BC3F161E97}"/>
              </a:ext>
            </a:extLst>
          </p:cNvPr>
          <p:cNvSpPr/>
          <p:nvPr/>
        </p:nvSpPr>
        <p:spPr>
          <a:xfrm>
            <a:off x="436562" y="1400645"/>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Directs traffic only to resources inside a virtual network or that use a VPN to access Azure infrastructure</a:t>
            </a:r>
          </a:p>
        </p:txBody>
      </p:sp>
      <p:sp>
        <p:nvSpPr>
          <p:cNvPr id="5" name="Rectangle 4">
            <a:extLst>
              <a:ext uri="{FF2B5EF4-FFF2-40B4-BE49-F238E27FC236}">
                <a16:creationId xmlns:a16="http://schemas.microsoft.com/office/drawing/2014/main" id="{26C8C970-DBB5-4B3F-8673-A6E46380EFBB}"/>
              </a:ext>
            </a:extLst>
          </p:cNvPr>
          <p:cNvSpPr/>
          <p:nvPr/>
        </p:nvSpPr>
        <p:spPr>
          <a:xfrm>
            <a:off x="436562" y="2912533"/>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90000"/>
              </a:lnSpc>
              <a:spcAft>
                <a:spcPts val="600"/>
              </a:spcAft>
            </a:pPr>
            <a:r>
              <a:rPr lang="en-US" sz="2000" dirty="0">
                <a:solidFill>
                  <a:schemeClr val="tx1"/>
                </a:solidFill>
              </a:rPr>
              <a:t>Frontend IP addresses and virtual networks are never directly exposed to an internet endpoint</a:t>
            </a:r>
          </a:p>
          <a:p>
            <a:endParaRPr lang="en-US" sz="2000" dirty="0">
              <a:solidFill>
                <a:schemeClr val="tx1"/>
              </a:solidFill>
            </a:endParaRPr>
          </a:p>
        </p:txBody>
      </p:sp>
      <p:sp>
        <p:nvSpPr>
          <p:cNvPr id="6" name="Rectangle 5">
            <a:extLst>
              <a:ext uri="{FF2B5EF4-FFF2-40B4-BE49-F238E27FC236}">
                <a16:creationId xmlns:a16="http://schemas.microsoft.com/office/drawing/2014/main" id="{D19C102E-2B68-4980-86F8-3FFBCF4FD39B}"/>
              </a:ext>
            </a:extLst>
          </p:cNvPr>
          <p:cNvSpPr/>
          <p:nvPr/>
        </p:nvSpPr>
        <p:spPr>
          <a:xfrm>
            <a:off x="436562" y="4506355"/>
            <a:ext cx="4678490" cy="17425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Enables load balancing within a virtual network, for cross-premises virtual networks, for multi-tier applications, and for line-of-business applications</a:t>
            </a:r>
          </a:p>
          <a:p>
            <a:endParaRPr lang="en-US" sz="2000" dirty="0">
              <a:solidFill>
                <a:schemeClr val="tx1"/>
              </a:solidFill>
            </a:endParaRPr>
          </a:p>
        </p:txBody>
      </p:sp>
      <p:sp>
        <p:nvSpPr>
          <p:cNvPr id="3" name="Rectangle 2">
            <a:extLst>
              <a:ext uri="{FF2B5EF4-FFF2-40B4-BE49-F238E27FC236}">
                <a16:creationId xmlns:a16="http://schemas.microsoft.com/office/drawing/2014/main" id="{4DE98120-0062-4BC3-9D92-B7596B225B22}"/>
              </a:ext>
              <a:ext uri="{C183D7F6-B498-43B3-948B-1728B52AA6E4}">
                <adec:decorative xmlns:adec="http://schemas.microsoft.com/office/drawing/2017/decorative" val="1"/>
              </a:ext>
            </a:extLst>
          </p:cNvPr>
          <p:cNvSpPr/>
          <p:nvPr/>
        </p:nvSpPr>
        <p:spPr bwMode="auto">
          <a:xfrm>
            <a:off x="5270500" y="1192214"/>
            <a:ext cx="6738937" cy="516953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8" name="Picture 7" descr="Diagram showing how an internal load balancer works. Three VMs are shown going through a load balancer to access SQL servers in the database tier subnet. The SQL servers are responding on port 1443">
            <a:extLst>
              <a:ext uri="{FF2B5EF4-FFF2-40B4-BE49-F238E27FC236}">
                <a16:creationId xmlns:a16="http://schemas.microsoft.com/office/drawing/2014/main" id="{D63E445B-D49D-48C0-BE3F-FF286C427B70}"/>
              </a:ext>
            </a:extLst>
          </p:cNvPr>
          <p:cNvPicPr>
            <a:picLocks noChangeAspect="1"/>
          </p:cNvPicPr>
          <p:nvPr/>
        </p:nvPicPr>
        <p:blipFill>
          <a:blip r:embed="rId3"/>
          <a:stretch>
            <a:fillRect/>
          </a:stretch>
        </p:blipFill>
        <p:spPr>
          <a:xfrm>
            <a:off x="5837237" y="1438592"/>
            <a:ext cx="5848350" cy="4676775"/>
          </a:xfrm>
          <a:prstGeom prst="rect">
            <a:avLst/>
          </a:prstGeom>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Load Balancer SKUs</a:t>
            </a:r>
          </a:p>
        </p:txBody>
      </p:sp>
      <p:graphicFrame>
        <p:nvGraphicFramePr>
          <p:cNvPr id="2" name="Table 2">
            <a:extLst>
              <a:ext uri="{FF2B5EF4-FFF2-40B4-BE49-F238E27FC236}">
                <a16:creationId xmlns:a16="http://schemas.microsoft.com/office/drawing/2014/main" id="{E0A57C7C-4FD0-44D9-AF5B-5AF5E4ACEDF9}"/>
              </a:ext>
            </a:extLst>
          </p:cNvPr>
          <p:cNvGraphicFramePr>
            <a:graphicFrameLocks noGrp="1"/>
          </p:cNvGraphicFramePr>
          <p:nvPr>
            <p:extLst>
              <p:ext uri="{D42A27DB-BD31-4B8C-83A1-F6EECF244321}">
                <p14:modId xmlns:p14="http://schemas.microsoft.com/office/powerpoint/2010/main" val="3666138577"/>
              </p:ext>
            </p:extLst>
          </p:nvPr>
        </p:nvGraphicFramePr>
        <p:xfrm>
          <a:off x="555626" y="1322386"/>
          <a:ext cx="11209654" cy="4407855"/>
        </p:xfrm>
        <a:graphic>
          <a:graphicData uri="http://schemas.openxmlformats.org/drawingml/2006/table">
            <a:tbl>
              <a:tblPr firstRow="1" bandRow="1">
                <a:tableStyleId>{00A15C55-8517-42AA-B614-E9B94910E393}</a:tableStyleId>
              </a:tblPr>
              <a:tblGrid>
                <a:gridCol w="3122963">
                  <a:extLst>
                    <a:ext uri="{9D8B030D-6E8A-4147-A177-3AD203B41FA5}">
                      <a16:colId xmlns:a16="http://schemas.microsoft.com/office/drawing/2014/main" val="828115051"/>
                    </a:ext>
                  </a:extLst>
                </a:gridCol>
                <a:gridCol w="3787303">
                  <a:extLst>
                    <a:ext uri="{9D8B030D-6E8A-4147-A177-3AD203B41FA5}">
                      <a16:colId xmlns:a16="http://schemas.microsoft.com/office/drawing/2014/main" val="2036691416"/>
                    </a:ext>
                  </a:extLst>
                </a:gridCol>
                <a:gridCol w="4299388">
                  <a:extLst>
                    <a:ext uri="{9D8B030D-6E8A-4147-A177-3AD203B41FA5}">
                      <a16:colId xmlns:a16="http://schemas.microsoft.com/office/drawing/2014/main" val="3335721742"/>
                    </a:ext>
                  </a:extLst>
                </a:gridCol>
              </a:tblGrid>
              <a:tr h="409504">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Basic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t>Standard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9128339"/>
                  </a:ext>
                </a:extLst>
              </a:tr>
              <a:tr h="716632">
                <a:tc>
                  <a:txBody>
                    <a:bodyPr/>
                    <a:lstStyle/>
                    <a:p>
                      <a:r>
                        <a:rPr lang="en-US" dirty="0"/>
                        <a:t>Backend pool size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300 IP configurations, single availability set</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Up to 5000 instances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1834156"/>
                  </a:ext>
                </a:extLst>
              </a:tr>
              <a:tr h="415191">
                <a:tc>
                  <a:txBody>
                    <a:bodyPr/>
                    <a:lstStyle/>
                    <a:p>
                      <a:r>
                        <a:rPr lang="en-US" dirty="0"/>
                        <a:t>Health probes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TCP, HTTP</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TCP, HTTP, HTTPS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4354189"/>
                  </a:ext>
                </a:extLst>
              </a:tr>
              <a:tr h="716632">
                <a:tc>
                  <a:txBody>
                    <a:bodyPr/>
                    <a:lstStyle/>
                    <a:p>
                      <a:r>
                        <a:rPr lang="en-US" dirty="0"/>
                        <a:t>Availability zones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Not available</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Zone-redundant and zonal frontends for inbound and outbound traffic</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14921975"/>
                  </a:ext>
                </a:extLst>
              </a:tr>
              <a:tr h="716632">
                <a:tc>
                  <a:txBody>
                    <a:bodyPr/>
                    <a:lstStyle/>
                    <a:p>
                      <a:r>
                        <a:rPr lang="en-US" dirty="0"/>
                        <a:t>Multiple frontends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t"/>
                      <a:r>
                        <a:rPr lang="en-US" dirty="0">
                          <a:effectLst/>
                        </a:rPr>
                        <a:t>Inbound only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a:t>Inbound and outbound</a:t>
                      </a:r>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53307403"/>
                  </a:ext>
                </a:extLst>
              </a:tr>
              <a:tr h="716632">
                <a:tc>
                  <a:txBody>
                    <a:bodyPr/>
                    <a:lstStyle/>
                    <a:p>
                      <a:r>
                        <a:rPr lang="en-US" dirty="0"/>
                        <a:t>Secure by default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By default, open to the internet</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Closed to inbound connections unless opened by NSGs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71377115"/>
                  </a:ext>
                </a:extLst>
              </a:tr>
              <a:tr h="716632">
                <a:tc>
                  <a:txBody>
                    <a:bodyPr/>
                    <a:lstStyle/>
                    <a:p>
                      <a:r>
                        <a:rPr lang="en-US"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Not available</a:t>
                      </a:r>
                      <a:endParaRPr lang="en-US" dirty="0"/>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a:t>99.99%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21642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6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3496</Words>
  <Application>Microsoft Office PowerPoint</Application>
  <PresentationFormat>Custom</PresentationFormat>
  <Paragraphs>377</Paragraphs>
  <Slides>33</Slides>
  <Notes>29</Notes>
  <HiddenSlides>5</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Calibri</vt:lpstr>
      <vt:lpstr>Consolas</vt:lpstr>
      <vt:lpstr>Segoe UI</vt:lpstr>
      <vt:lpstr>Segoe UI Semibold</vt:lpstr>
      <vt:lpstr>Wingdings</vt:lpstr>
      <vt:lpstr>Azure 1</vt:lpstr>
      <vt:lpstr>6_Microsoft Power Platform Template</vt:lpstr>
      <vt:lpstr>AZ-104T00A Administer Network Traffic </vt:lpstr>
      <vt:lpstr>Administer Network Traffic Introduction</vt:lpstr>
      <vt:lpstr>Administer Network traffic whiteboard (walkthrough) and review</vt:lpstr>
      <vt:lpstr>Configure Azure Load Balancer</vt:lpstr>
      <vt:lpstr>Configure Azure Load Balancer Introduction</vt:lpstr>
      <vt:lpstr>Choose a Load Balancer Solution</vt:lpstr>
      <vt:lpstr>Implement a Public Load Balancer</vt:lpstr>
      <vt:lpstr>Implement an Internal Load Balancer</vt:lpstr>
      <vt:lpstr>Determine Load Balancer SKUs</vt:lpstr>
      <vt:lpstr>Create load balancer rules</vt:lpstr>
      <vt:lpstr>Demonstration – Configure a Load Balancer</vt:lpstr>
      <vt:lpstr>Configure Session Persistence (optional)</vt:lpstr>
      <vt:lpstr>Summary and Resources – Configure Azure Load Balancer</vt:lpstr>
      <vt:lpstr>Configure Azure Application Gateway</vt:lpstr>
      <vt:lpstr>Configure Azure Application Gateway Introduction</vt:lpstr>
      <vt:lpstr>Implement Application Gateway</vt:lpstr>
      <vt:lpstr>Determine Application Gateway Routing</vt:lpstr>
      <vt:lpstr>Demonstration – Configure an Azure Application Gateway</vt:lpstr>
      <vt:lpstr>Setup Application Gateway Components (optional)</vt:lpstr>
      <vt:lpstr>Summary and Resources – Configure Azure Application Gateway</vt:lpstr>
      <vt:lpstr>Configure Network Watcher</vt:lpstr>
      <vt:lpstr>Configure Network Watcher Introduction</vt:lpstr>
      <vt:lpstr>Describe Network Watcher Features</vt:lpstr>
      <vt:lpstr>Review IP Flow Verify Diagnostics</vt:lpstr>
      <vt:lpstr>Review Next Hop Diagnostics</vt:lpstr>
      <vt:lpstr>Visualize the Network Topology</vt:lpstr>
      <vt:lpstr>Summary and Resources – Configure Network Watcher</vt:lpstr>
      <vt:lpstr>Lab – Implement Traffic Management</vt:lpstr>
      <vt:lpstr>Lab 06 – Implement traffic management</vt:lpstr>
      <vt:lpstr>Lab 06 – Architecture Diagram</vt:lpstr>
      <vt:lpstr>End of presentation</vt:lpstr>
      <vt:lpstr>Determine Azure Load Balancer Uses</vt:lpstr>
      <vt:lpstr>Create Health Probes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2023-05-01T14:31:23Z</dcterms:created>
  <dcterms:modified xsi:type="dcterms:W3CDTF">2023-07-20T13:10:08Z</dcterms:modified>
</cp:coreProperties>
</file>