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25" r:id="rId2"/>
  </p:sldMasterIdLst>
  <p:notesMasterIdLst>
    <p:notesMasterId r:id="rId41"/>
  </p:notesMasterIdLst>
  <p:handoutMasterIdLst>
    <p:handoutMasterId r:id="rId42"/>
  </p:handoutMasterIdLst>
  <p:sldIdLst>
    <p:sldId id="2545" r:id="rId3"/>
    <p:sldId id="2235" r:id="rId4"/>
    <p:sldId id="2076138195" r:id="rId5"/>
    <p:sldId id="2546" r:id="rId6"/>
    <p:sldId id="2231" r:id="rId7"/>
    <p:sldId id="2134" r:id="rId8"/>
    <p:sldId id="2135" r:id="rId9"/>
    <p:sldId id="2552" r:id="rId10"/>
    <p:sldId id="1777" r:id="rId11"/>
    <p:sldId id="2227" r:id="rId12"/>
    <p:sldId id="2240" r:id="rId13"/>
    <p:sldId id="2226" r:id="rId14"/>
    <p:sldId id="2173" r:id="rId15"/>
    <p:sldId id="2556" r:id="rId16"/>
    <p:sldId id="2005" r:id="rId17"/>
    <p:sldId id="2233" r:id="rId18"/>
    <p:sldId id="2201" r:id="rId19"/>
    <p:sldId id="2202" r:id="rId20"/>
    <p:sldId id="2203" r:id="rId21"/>
    <p:sldId id="2239" r:id="rId22"/>
    <p:sldId id="2242" r:id="rId23"/>
    <p:sldId id="2245" r:id="rId24"/>
    <p:sldId id="2208" r:id="rId25"/>
    <p:sldId id="2557" r:id="rId26"/>
    <p:sldId id="2551" r:id="rId27"/>
    <p:sldId id="2549" r:id="rId28"/>
    <p:sldId id="2550" r:id="rId29"/>
    <p:sldId id="2554" r:id="rId30"/>
    <p:sldId id="2553" r:id="rId31"/>
    <p:sldId id="2224" r:id="rId32"/>
    <p:sldId id="2006" r:id="rId33"/>
    <p:sldId id="2234" r:id="rId34"/>
    <p:sldId id="2214" r:id="rId35"/>
    <p:sldId id="2215" r:id="rId36"/>
    <p:sldId id="2217" r:id="rId37"/>
    <p:sldId id="2220" r:id="rId38"/>
    <p:sldId id="2555" r:id="rId39"/>
    <p:sldId id="2229"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Virtual Machines" id="{E6DDF38B-529C-42BD-93DB-3F3511448FE6}">
          <p14:sldIdLst>
            <p14:sldId id="2545"/>
            <p14:sldId id="2235"/>
            <p14:sldId id="2076138195"/>
          </p14:sldIdLst>
        </p14:section>
        <p14:section name="Configure Virtual Machines" id="{C2B03640-4232-4115-92FC-65B3D46E4B65}">
          <p14:sldIdLst>
            <p14:sldId id="2546"/>
            <p14:sldId id="2231"/>
            <p14:sldId id="2134"/>
            <p14:sldId id="2135"/>
            <p14:sldId id="2552"/>
            <p14:sldId id="1777"/>
            <p14:sldId id="2227"/>
            <p14:sldId id="2240"/>
            <p14:sldId id="2226"/>
            <p14:sldId id="2173"/>
            <p14:sldId id="2556"/>
          </p14:sldIdLst>
        </p14:section>
        <p14:section name="Configure VM Availability" id="{569CECA8-39FB-46DF-AE5E-999D8658A87D}">
          <p14:sldIdLst>
            <p14:sldId id="2005"/>
            <p14:sldId id="2233"/>
            <p14:sldId id="2201"/>
            <p14:sldId id="2202"/>
            <p14:sldId id="2203"/>
            <p14:sldId id="2239"/>
            <p14:sldId id="2242"/>
            <p14:sldId id="2245"/>
            <p14:sldId id="2208"/>
            <p14:sldId id="2557"/>
            <p14:sldId id="2551"/>
          </p14:sldIdLst>
        </p14:section>
        <p14:section name="Lab" id="{99BA620C-7EC7-4883-A14A-9504398BC45B}">
          <p14:sldIdLst>
            <p14:sldId id="2549"/>
            <p14:sldId id="2550"/>
            <p14:sldId id="2554"/>
            <p14:sldId id="2553"/>
          </p14:sldIdLst>
        </p14:section>
        <p14:section name="Extra Optional Slides" id="{22AF8A36-8E75-41A0-A58F-70584D098475}">
          <p14:sldIdLst>
            <p14:sldId id="2224"/>
          </p14:sldIdLst>
        </p14:section>
        <p14:section name="Configure VM Extensions (removed)" id="{48FE998A-AAF3-411C-83C5-173F61F15007}">
          <p14:sldIdLst>
            <p14:sldId id="2006"/>
            <p14:sldId id="2234"/>
            <p14:sldId id="2214"/>
            <p14:sldId id="2215"/>
            <p14:sldId id="2217"/>
            <p14:sldId id="2220"/>
            <p14:sldId id="2555"/>
            <p14:sldId id="2229"/>
          </p14:sldIdLst>
        </p14:section>
      </p14:sectionLst>
    </p:ext>
    <p:ext uri="{EFAFB233-063F-42B5-8137-9DF3F51BA10A}">
      <p15:sldGuideLst xmlns:p15="http://schemas.microsoft.com/office/powerpoint/2012/main">
        <p15:guide id="1" orient="horz" pos="2203" userDrawn="1">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4EE85F-F458-47E4-AE12-C32D88F82E1A}" v="1" dt="2023-07-13T22:29:23.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84242" autoAdjust="0"/>
  </p:normalViewPr>
  <p:slideViewPr>
    <p:cSldViewPr snapToGrid="0">
      <p:cViewPr varScale="1">
        <p:scale>
          <a:sx n="88" d="100"/>
          <a:sy n="88" d="100"/>
        </p:scale>
        <p:origin x="1074" y="78"/>
      </p:cViewPr>
      <p:guideLst>
        <p:guide orient="horz" pos="2203"/>
        <p:guide pos="3917"/>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7/20/2023 6:20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7/20/2023 6:19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 Create a Windows VM in the Azure portal - https://docs.microsoft.com/azure/virtual-machines/windows/quick-create-portal)</a:t>
            </a:r>
          </a:p>
          <a:p>
            <a:endParaRPr lang="en-US" dirty="0"/>
          </a:p>
          <a:p>
            <a:r>
              <a:rPr lang="en-US" dirty="0"/>
              <a:t>Quickstart - Create a Linux VM in the Azure portal - https://docs.microsoft.com/azure/virtual-machines/linux/quick-create-portal)</a:t>
            </a:r>
          </a:p>
          <a:p>
            <a:endParaRPr lang="en-US" dirty="0"/>
          </a:p>
          <a:p>
            <a:r>
              <a:rPr lang="en-US" dirty="0"/>
              <a:t>Connect to a virtual machine with Bastion - https://learn.microsoft.com/azure/bastion/tutorial-create-host-portal#connect</a:t>
            </a:r>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33248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36328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Deploy and manage Azure compute resources (20–25%)</a:t>
            </a:r>
          </a:p>
          <a:p>
            <a:pPr algn="l"/>
            <a:r>
              <a:rPr lang="en-US" b="1" i="0" dirty="0">
                <a:solidFill>
                  <a:srgbClr val="161616"/>
                </a:solidFill>
                <a:effectLst/>
                <a:latin typeface="Segoe UI" panose="020B0502040204020203" pitchFamily="34" charset="0"/>
              </a:rPr>
              <a:t>Create and configure VMs</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VM availability options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 Deploy and configure VM scale sets</a:t>
            </a:r>
          </a:p>
          <a:p>
            <a:pPr algn="l">
              <a:buFont typeface="Arial" panose="020B0604020202020204" pitchFamily="34" charset="0"/>
              <a:buChar char="•"/>
            </a:pPr>
            <a:endParaRPr lang="en-US" b="0" i="0" dirty="0">
              <a:solidFill>
                <a:srgbClr val="16161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Availability set overview - https://learn.microsoft.com/azure/virtual-machines/availability-set-overview</a:t>
            </a:r>
          </a:p>
          <a:p>
            <a:endParaRPr lang="en-US" dirty="0"/>
          </a:p>
          <a:p>
            <a:r>
              <a:rPr lang="en-US" dirty="0"/>
              <a:t>Availability sets are about high availability.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a:r>
              <a:rPr lang="en-US" b="1" i="0" dirty="0">
                <a:effectLst/>
                <a:latin typeface="-apple-system"/>
              </a:rPr>
              <a:t>Fault domain</a:t>
            </a:r>
            <a:endParaRPr lang="en-US" b="0" i="0" dirty="0">
              <a:effectLst/>
              <a:latin typeface="-apple-system"/>
            </a:endParaRPr>
          </a:p>
          <a:p>
            <a:pPr algn="l">
              <a:buFont typeface="Arial" panose="020B0604020202020204" pitchFamily="34" charset="0"/>
              <a:buChar char="•"/>
            </a:pPr>
            <a:r>
              <a:rPr lang="en-US" b="0" i="0" dirty="0">
                <a:effectLst/>
                <a:latin typeface="-apple-system"/>
              </a:rPr>
              <a:t>Prevent Hardware failures like limit the impact of potential physical hardware failures, network outages, or power interruptions</a:t>
            </a:r>
          </a:p>
          <a:p>
            <a:pPr algn="l">
              <a:buFont typeface="Arial" panose="020B0604020202020204" pitchFamily="34" charset="0"/>
              <a:buChar char="•"/>
            </a:pPr>
            <a:r>
              <a:rPr lang="en-US" b="0" i="0" dirty="0">
                <a:effectLst/>
                <a:latin typeface="-apple-system"/>
              </a:rPr>
              <a:t>1 Rack that share common power source and network switch.</a:t>
            </a:r>
          </a:p>
          <a:p>
            <a:pPr algn="l">
              <a:buFont typeface="Arial" panose="020B0604020202020204" pitchFamily="34" charset="0"/>
              <a:buChar char="•"/>
            </a:pPr>
            <a:r>
              <a:rPr lang="en-US" b="0" i="0" dirty="0">
                <a:effectLst/>
                <a:latin typeface="-apple-system"/>
              </a:rPr>
              <a:t>Max- 3 FD per availability set, Default value=2</a:t>
            </a:r>
          </a:p>
          <a:p>
            <a:pPr marL="0" algn="l"/>
            <a:r>
              <a:rPr lang="en-US" b="1" i="0" dirty="0">
                <a:effectLst/>
                <a:latin typeface="-apple-system"/>
              </a:rPr>
              <a:t>Update domain</a:t>
            </a:r>
            <a:endParaRPr lang="en-US" b="0" i="0" dirty="0">
              <a:effectLst/>
              <a:latin typeface="-apple-system"/>
            </a:endParaRPr>
          </a:p>
          <a:p>
            <a:pPr algn="l">
              <a:buFont typeface="Arial" panose="020B0604020202020204" pitchFamily="34" charset="0"/>
              <a:buChar char="•"/>
            </a:pPr>
            <a:r>
              <a:rPr lang="en-US" b="0" i="0" dirty="0">
                <a:effectLst/>
                <a:latin typeface="-apple-system"/>
              </a:rPr>
              <a:t>Max= 20 UD, Default=5</a:t>
            </a:r>
          </a:p>
          <a:p>
            <a:pPr algn="l">
              <a:buFont typeface="Arial" panose="020B0604020202020204" pitchFamily="34" charset="0"/>
              <a:buChar char="•"/>
            </a:pPr>
            <a:r>
              <a:rPr lang="en-US" b="0" i="0" dirty="0">
                <a:effectLst/>
                <a:latin typeface="-apple-system"/>
              </a:rPr>
              <a:t>Update domains indicate groups of virtual machines and underlying physical hardware that can be rebooted at the same time</a:t>
            </a:r>
          </a:p>
          <a:p>
            <a:pPr algn="l">
              <a:buFont typeface="Arial" panose="020B0604020202020204" pitchFamily="34" charset="0"/>
              <a:buChar char="•"/>
            </a:pPr>
            <a:r>
              <a:rPr lang="en-US" b="0" i="0" dirty="0">
                <a:effectLst/>
                <a:latin typeface="-apple-system"/>
              </a:rPr>
              <a:t>The order of update domains being rebooted may not proceed sequentially during planned maintenance, but only one update domain is rebooted at a time. A rebooted update domain is given 30 minutes to recover before maintenance is initiated on a different update domain.</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Deploy and manage Azure compute resources (https://docs.microsoft.com/learn/paths/az-104-manage-compute-resources/)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85820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89700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are virtual machine scale sets - https://learn.microsoft.com/azure/virtual-machine-scale-sets/overview</a:t>
            </a:r>
          </a:p>
          <a:p>
            <a:endParaRPr lang="en-IN" dirty="0"/>
          </a:p>
          <a:p>
            <a:r>
              <a:rPr lang="en-IN" dirty="0"/>
              <a:t>VMSS are all about performance.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561592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Autoscale - https://learn.microsoft.com/azure/virtual-machine-scale-sets/virtual-machine-scale-sets-autoscale-overview</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virtual machines in a scale set using Azure portal - https://learn.microsoft.com/azure/virtual-machine-scale-sets/flexible-virtual-machine-scale-sets-portal</a:t>
            </a:r>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35393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6:19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14364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465500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r>
              <a:rPr lang="en-US" sz="1200" dirty="0">
                <a:solidFill>
                  <a:schemeClr val="tx1"/>
                </a:solidFill>
                <a:latin typeface="Segoe UI" panose="020B0502040204020203" pitchFamily="34" charset="0"/>
                <a:cs typeface="Segoe UI" panose="020B0502040204020203" pitchFamily="34" charset="0"/>
              </a:rPr>
              <a:t>Focus this whiteboard on creating virtual machines. </a:t>
            </a:r>
          </a:p>
          <a:p>
            <a:endParaRPr lang="en-US" sz="1200" dirty="0">
              <a:solidFill>
                <a:schemeClr val="tx1"/>
              </a:solidFill>
              <a:latin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Describe at least three things you would need to consider before creating an Azure virtual machine. </a:t>
            </a:r>
            <a:endParaRPr lang="en-US" sz="1200" b="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Locating the virtual machine in a region that is close to your users. Selecting the best virtual machine size for your application. Determining how cost will be determined and estimating the monthly cost. Deciding on disk storage including standard, premium, or ultra. Selecting an operating system and version. How you will monitor and update the virtual machine. If any additional scripts, configuration, or agents are required.</a:t>
            </a: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p>
          <a:p>
            <a:pPr marL="0" marR="365760" lvl="0" indent="0">
              <a:lnSpc>
                <a:spcPct val="107000"/>
              </a:lnSpc>
              <a:spcBef>
                <a:spcPts val="0"/>
              </a:spcBef>
              <a:spcAft>
                <a:spcPts val="800"/>
              </a:spcAft>
              <a:buFont typeface="+mj-lt"/>
              <a:buNone/>
            </a:pPr>
            <a:endPar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Describe ways connect and sign-in to a virtual machine. </a:t>
            </a: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Bastion is the recommended way to connect to a virtual machine. For example, to install required software. Bastion lets you access the virtual machine through the Azure portal over SSL. You can also directly connect to a Windows server with the Remoted Desktop Protocol. For Linux machines you can use Secure Shell Protocol (SSH).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is the difference between virtual and horizontal scaling?</a:t>
            </a: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Vertical scaling (scale up and scale down) is the process of increasing or decreasing power to a single instance of a workload. For example, selecting a virtual machine with more memory or faster CPU performance. Horizontal scaling (scale out and scale in) is the process of increasing or decreasing the number of instances of a workload. For example, adding additional virtual machines as the workload increases. Vertical scaling is usually a manual process. Horizontal scaling is usually automated.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is a virtual machine scale set and when would you want to deploy them?</a:t>
            </a: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Azure virtual machine scale sets let you create and manage a group of load-balanced VMs. Scale sets provide redundancy and improved performance, applications are typically distributed across multiple instances. Each instance is identical, no pre-provisioning is required. As demand goes up more VMs are added. As demand goes down instances are removed. Scaling can be manual, automated, or a combination of both. To control costs, you control the instance count.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is a virtual machine extension and when would you use it?</a:t>
            </a:r>
            <a:endParaRPr lang="en-US" sz="1200" b="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Azure VM extensions are small applications that provide post-deployment configuration and automation tasks on Azure VMs. For example, if a virtual machine requires software installation, anti-virus protection, or to run a script inside of it, a VM extension can be used. Azure VM extensions can be run with the Azure CLI, PowerShell, Azure Resource Manager templates, and the Azure portal.</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51190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400" b="1" i="0" dirty="0">
                <a:solidFill>
                  <a:srgbClr val="161616"/>
                </a:solidFill>
                <a:effectLst/>
                <a:latin typeface="Segoe UI" panose="020B0502040204020203" pitchFamily="34" charset="0"/>
              </a:rPr>
              <a:t>Deploy and manage Azure compute resources (20–25%)</a:t>
            </a:r>
          </a:p>
          <a:p>
            <a:pPr algn="l"/>
            <a:r>
              <a:rPr lang="en-US" sz="4400" b="1" i="0" dirty="0">
                <a:solidFill>
                  <a:srgbClr val="161616"/>
                </a:solidFill>
                <a:effectLst/>
                <a:latin typeface="Segoe UI" panose="020B0502040204020203" pitchFamily="34" charset="0"/>
              </a:rPr>
              <a:t>Automate deployment of resources by using templates</a:t>
            </a:r>
          </a:p>
          <a:p>
            <a:pPr algn="l">
              <a:buFont typeface="Arial" panose="020B0604020202020204" pitchFamily="34" charset="0"/>
              <a:buChar char="•"/>
            </a:pPr>
            <a:r>
              <a:rPr lang="en-US" sz="4400" b="0" i="0" dirty="0">
                <a:solidFill>
                  <a:srgbClr val="161616"/>
                </a:solidFill>
                <a:effectLst/>
                <a:latin typeface="Segoe UI" panose="020B0502040204020203" pitchFamily="34" charset="0"/>
              </a:rPr>
              <a:t> Deploy virtual machine (VM) extensions</a:t>
            </a:r>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dirty="0"/>
          </a:p>
        </p:txBody>
      </p:sp>
    </p:spTree>
    <p:extLst>
      <p:ext uri="{BB962C8B-B14F-4D97-AF65-F5344CB8AC3E}">
        <p14:creationId xmlns:p14="http://schemas.microsoft.com/office/powerpoint/2010/main" val="269471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36</a:t>
            </a:fld>
            <a:endParaRPr lang="en-US" dirty="0"/>
          </a:p>
        </p:txBody>
      </p:sp>
    </p:spTree>
    <p:extLst>
      <p:ext uri="{BB962C8B-B14F-4D97-AF65-F5344CB8AC3E}">
        <p14:creationId xmlns:p14="http://schemas.microsoft.com/office/powerpoint/2010/main" val="2863343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64317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2416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Deploy and manage Azure compute resources (20–25%)</a:t>
            </a:r>
          </a:p>
          <a:p>
            <a:pPr algn="l"/>
            <a:r>
              <a:rPr lang="en-US" b="1" i="0" dirty="0">
                <a:solidFill>
                  <a:srgbClr val="161616"/>
                </a:solidFill>
                <a:effectLst/>
                <a:latin typeface="Segoe UI" panose="020B0502040204020203" pitchFamily="34" charset="0"/>
              </a:rPr>
              <a:t>Create and configure VMs</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 VM</a:t>
            </a:r>
          </a:p>
          <a:p>
            <a:pPr algn="l">
              <a:buFont typeface="Arial" panose="020B0604020202020204" pitchFamily="34" charset="0"/>
              <a:buChar char="•"/>
            </a:pPr>
            <a:r>
              <a:rPr lang="en-US" b="0" i="0" dirty="0">
                <a:solidFill>
                  <a:srgbClr val="161616"/>
                </a:solidFill>
                <a:effectLst/>
                <a:latin typeface="Segoe UI" panose="020B0502040204020203" pitchFamily="34" charset="0"/>
              </a:rPr>
              <a:t> Manage images by using the Azure Compute Gallery</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Azure Disk Encryption</a:t>
            </a:r>
          </a:p>
          <a:p>
            <a:pPr algn="l">
              <a:buFont typeface="Arial" panose="020B0604020202020204" pitchFamily="34" charset="0"/>
              <a:buChar char="•"/>
            </a:pPr>
            <a:r>
              <a:rPr lang="en-US" b="0" i="0" dirty="0">
                <a:solidFill>
                  <a:srgbClr val="161616"/>
                </a:solidFill>
                <a:effectLst/>
                <a:latin typeface="Segoe UI" panose="020B0502040204020203" pitchFamily="34" charset="0"/>
              </a:rPr>
              <a:t> Move VMs from one resource group to another</a:t>
            </a:r>
          </a:p>
          <a:p>
            <a:pPr algn="l">
              <a:buFont typeface="Arial" panose="020B0604020202020204" pitchFamily="34" charset="0"/>
              <a:buChar char="•"/>
            </a:pPr>
            <a:r>
              <a:rPr lang="en-US" b="0" i="0" dirty="0">
                <a:solidFill>
                  <a:srgbClr val="161616"/>
                </a:solidFill>
                <a:effectLst/>
                <a:latin typeface="Segoe UI" panose="020B0502040204020203" pitchFamily="34" charset="0"/>
              </a:rPr>
              <a:t> Manage VM sizes</a:t>
            </a:r>
          </a:p>
          <a:p>
            <a:pPr algn="l">
              <a:buFont typeface="Arial" panose="020B0604020202020204" pitchFamily="34" charset="0"/>
              <a:buChar char="•"/>
            </a:pPr>
            <a:r>
              <a:rPr lang="en-US" b="0" i="0" dirty="0">
                <a:solidFill>
                  <a:srgbClr val="161616"/>
                </a:solidFill>
                <a:effectLst/>
                <a:latin typeface="Segoe UI" panose="020B0502040204020203" pitchFamily="34" charset="0"/>
              </a:rPr>
              <a:t> Add data disks</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VM network settings</a:t>
            </a:r>
          </a:p>
          <a:p>
            <a:pPr algn="l"/>
            <a:r>
              <a:rPr lang="en-US" b="1" i="0" dirty="0">
                <a:solidFill>
                  <a:srgbClr val="161616"/>
                </a:solidFill>
                <a:effectLst/>
                <a:latin typeface="Segoe UI" panose="020B0502040204020203" pitchFamily="34" charset="0"/>
              </a:rPr>
              <a:t>Implement and manage virtual networking (15–20%)</a:t>
            </a:r>
          </a:p>
          <a:p>
            <a:pPr algn="l"/>
            <a:r>
              <a:rPr lang="en-US" b="1" i="0" dirty="0">
                <a:solidFill>
                  <a:srgbClr val="161616"/>
                </a:solidFill>
                <a:effectLst/>
                <a:latin typeface="Segoe UI" panose="020B0502040204020203" pitchFamily="34" charset="0"/>
              </a:rPr>
              <a:t>Configure secure access to virtual networks</a:t>
            </a:r>
          </a:p>
          <a:p>
            <a:pPr algn="l">
              <a:buFont typeface="Arial" panose="020B0604020202020204" pitchFamily="34" charset="0"/>
              <a:buChar char="•"/>
            </a:pPr>
            <a:r>
              <a:rPr lang="en-US" b="0" i="0" dirty="0">
                <a:solidFill>
                  <a:srgbClr val="161616"/>
                </a:solidFill>
                <a:effectLst/>
                <a:latin typeface="Segoe UI" panose="020B0502040204020203" pitchFamily="34" charset="0"/>
              </a:rPr>
              <a:t> Implement Azure Bastion</a:t>
            </a: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chemeClr val="tx1"/>
                </a:solidFill>
                <a:ea typeface="Segoe UI" pitchFamily="34" charset="0"/>
                <a:cs typeface="Segoe UI" pitchFamily="34" charset="0"/>
              </a:rPr>
              <a:t>Test and development, website hosting, storage, backup, recovery, high-performance computing, big data analysis, and extended data center.</a:t>
            </a:r>
            <a:endParaRPr lang="en-IN" sz="900" dirty="0">
              <a:solidFill>
                <a:schemeClr val="tx1"/>
              </a:solidFill>
              <a:ea typeface="Segoe UI" pitchFamily="34" charset="0"/>
              <a:cs typeface="Segoe UI"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Graphic from: </a:t>
            </a:r>
            <a:r>
              <a:rPr lang="en-US" sz="1800" dirty="0">
                <a:effectLst/>
                <a:latin typeface="Segoe UI" panose="020B0502040204020203" pitchFamily="34" charset="0"/>
              </a:rPr>
              <a:t>https://learn.microsoft.com/azure/security/fundamentals/shared-responsibility</a:t>
            </a:r>
            <a:endParaRPr lang="en-US" sz="1800" dirty="0">
              <a:effectLst/>
              <a:latin typeface="Arial" panose="020B0604020202020204"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residency - </a:t>
            </a:r>
            <a:r>
              <a:rPr lang="en-US" sz="1800" dirty="0">
                <a:effectLst/>
                <a:latin typeface="Segoe UI" panose="020B0502040204020203" pitchFamily="34" charset="0"/>
              </a:rPr>
              <a:t>https://azure.microsoft.com/explore/global-infrastructure/data-residency/#select-geography</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93343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VM sizes with no temporary disks - https://learn.microsoft.com/azure/virtual-machines/azure-vms-no-temp-disk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52756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1EA226DC-B2E1-4A40-A203-D4D6A279922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4A5CDFAF-748A-4AC7-9605-132AD9D64E7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50321" y="1485899"/>
            <a:ext cx="5654949" cy="1762342"/>
          </a:xfrm>
          <a:solidFill>
            <a:schemeClr val="bg1">
              <a:lumMod val="95000"/>
            </a:schemeClr>
          </a:solidFill>
        </p:spPr>
        <p:txBody>
          <a:bodyPr lIns="137160" rIns="137160"/>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54262" y="1485899"/>
            <a:ext cx="5642497" cy="1762342"/>
          </a:xfrm>
          <a:solidFill>
            <a:schemeClr val="bg1">
              <a:lumMod val="95000"/>
            </a:schemeClr>
          </a:solidFill>
        </p:spPr>
        <p:txBody>
          <a:bodyPr lIns="137160" rIns="137160"/>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8685855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CA4B3748-782C-4D51-8AA3-611430648D78}"/>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95180877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F5C13A0B-5B15-4986-BA64-802EC41A2EED}"/>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08889956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9740" y="2795445"/>
            <a:ext cx="2655570" cy="3048000"/>
          </a:xfr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411644" y="2794000"/>
            <a:ext cx="2655570" cy="3048000"/>
          </a:xfr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sz="1428">
                <a:solidFill>
                  <a:schemeClr val="tx1"/>
                </a:solidFill>
              </a:defRPr>
            </a:lvl2pPr>
            <a:lvl3pPr marL="457112" indent="0">
              <a:buNone/>
              <a:defRPr/>
            </a:lvl3pPr>
            <a:lvl4pPr marL="685669" indent="0">
              <a:buNone/>
              <a:defRPr/>
            </a:lvl4pPr>
            <a:lvl5pPr marL="914224"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383550" y="2794000"/>
            <a:ext cx="2655570" cy="3048000"/>
          </a:xfr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355455" y="2794000"/>
            <a:ext cx="2655570" cy="3048000"/>
          </a:xfr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253478"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225384"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197289"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43173243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62041581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89176791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7964618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157549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698467" y="6704506"/>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270090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D06F2AAB-F822-4F6B-8EB6-FBE788AB6A4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338939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D4EABCB3-61CF-434B-AD87-C5E18C88F62A}"/>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4154ECE1-64B1-4ABB-A3F2-F1EFD966DD9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8513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41DA8B75-091A-404A-A075-2A6A8C303CD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64981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733309" y="876893"/>
            <a:ext cx="5251828" cy="5240740"/>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 name="Footer Placeholder 1">
            <a:extLst>
              <a:ext uri="{FF2B5EF4-FFF2-40B4-BE49-F238E27FC236}">
                <a16:creationId xmlns:a16="http://schemas.microsoft.com/office/drawing/2014/main" id="{2ED7A742-91D1-41B7-B4D3-4E875E9A7557}"/>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5312430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1296740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012563"/>
            <a:ext cx="11568684" cy="439465"/>
          </a:xfrm>
        </p:spPr>
        <p:txBody>
          <a:bodyPr tIns="45720" rIns="0" bIns="45720"/>
          <a:lstStyle>
            <a:lvl1pPr>
              <a:defRPr sz="2244">
                <a:solidFill>
                  <a:schemeClr val="tx2">
                    <a:lumMod val="50000"/>
                  </a:schemeClr>
                </a:solidFill>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0C60ECE4-487F-4EF9-A4BC-9EACC0D539C6}"/>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4201437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504" y="1485900"/>
            <a:ext cx="11568218" cy="2092691"/>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0B138A43-0005-4BCD-8FBC-A5E8773DEF7B}"/>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2185909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624" r:id="rId2"/>
    <p:sldLayoutId id="2147484562" r:id="rId3"/>
    <p:sldLayoutId id="2147484622" r:id="rId4"/>
    <p:sldLayoutId id="2147484623"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560170044"/>
      </p:ext>
    </p:extLst>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 id="2147484637" r:id="rId12"/>
    <p:sldLayoutId id="2147484638" r:id="rId13"/>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emf"/></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learn/modules/connect-vm-with-azure-bastion/" TargetMode="External"/><Relationship Id="rId3" Type="http://schemas.openxmlformats.org/officeDocument/2006/relationships/image" Target="../media/image34.emf"/><Relationship Id="rId7" Type="http://schemas.openxmlformats.org/officeDocument/2006/relationships/hyperlink" Target="https://docs.microsoft.com/learn/modules/create-windows-virtual-machine-in-azur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docs.microsoft.com/learn/modules/create-linux-virtual-machine-in-azure/" TargetMode="External"/><Relationship Id="rId5" Type="http://schemas.openxmlformats.org/officeDocument/2006/relationships/hyperlink" Target="https://docs.microsoft.com/learn/modules/choose-the-right-disk-storage-for-vm-workload/" TargetMode="External"/><Relationship Id="rId4" Type="http://schemas.openxmlformats.org/officeDocument/2006/relationships/hyperlink" Target="https://docs.microsoft.com/learn/modules/intro-to-azure-virtual-machin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9.emf"/><Relationship Id="rId11" Type="http://schemas.openxmlformats.org/officeDocument/2006/relationships/image" Target="../media/image43.emf"/><Relationship Id="rId5" Type="http://schemas.openxmlformats.org/officeDocument/2006/relationships/image" Target="../media/image38.emf"/><Relationship Id="rId10" Type="http://schemas.openxmlformats.org/officeDocument/2006/relationships/image" Target="../media/image20.wmf"/><Relationship Id="rId4" Type="http://schemas.openxmlformats.org/officeDocument/2006/relationships/image" Target="../media/image37.emf"/><Relationship Id="rId9" Type="http://schemas.openxmlformats.org/officeDocument/2006/relationships/image" Target="../media/image42.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microsoftlearning.github.io/AZ-104-MicrosoftAzureAdministrator/Instructions/Labs/LAB_08-Manage_Virtual_Machines.html" TargetMode="External"/><Relationship Id="rId3" Type="http://schemas.openxmlformats.org/officeDocument/2006/relationships/image" Target="../media/image8.emf"/><Relationship Id="rId7" Type="http://schemas.openxmlformats.org/officeDocument/2006/relationships/hyperlink" Target="https://docs.microsoft.com/learn/modules/configure-virtual-machine-availability/"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docs.microsoft.com/learn/modules/configure-virtual-machines/" TargetMode="External"/><Relationship Id="rId5" Type="http://schemas.openxmlformats.org/officeDocument/2006/relationships/image" Target="../media/image10.emf"/><Relationship Id="rId4" Type="http://schemas.openxmlformats.org/officeDocument/2006/relationships/image" Target="../media/image9.emf"/></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53.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learn/modules/build-app-with-scale-sets/"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4.emf"/><Relationship Id="rId4" Type="http://schemas.openxmlformats.org/officeDocument/2006/relationships/hyperlink" Target="https://docs.microsoft.com/learn/modules/implement-scale-high-availability-windows-server-virtual-machin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svg"/><Relationship Id="rId18" Type="http://schemas.openxmlformats.org/officeDocument/2006/relationships/image" Target="../media/image69.png"/><Relationship Id="rId3" Type="http://schemas.openxmlformats.org/officeDocument/2006/relationships/image" Target="../media/image56.svg"/><Relationship Id="rId21" Type="http://schemas.openxmlformats.org/officeDocument/2006/relationships/image" Target="../media/image72.svg"/><Relationship Id="rId7" Type="http://schemas.openxmlformats.org/officeDocument/2006/relationships/image" Target="../media/image60.svg"/><Relationship Id="rId12" Type="http://schemas.openxmlformats.org/officeDocument/2006/relationships/image" Target="../media/image65.png"/><Relationship Id="rId17" Type="http://schemas.openxmlformats.org/officeDocument/2006/relationships/image" Target="../media/image68.svg"/><Relationship Id="rId2" Type="http://schemas.openxmlformats.org/officeDocument/2006/relationships/image" Target="../media/image55.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59.png"/><Relationship Id="rId11" Type="http://schemas.openxmlformats.org/officeDocument/2006/relationships/image" Target="../media/image64.svg"/><Relationship Id="rId5" Type="http://schemas.openxmlformats.org/officeDocument/2006/relationships/image" Target="../media/image58.svg"/><Relationship Id="rId15" Type="http://schemas.openxmlformats.org/officeDocument/2006/relationships/image" Target="../media/image53.svg"/><Relationship Id="rId10" Type="http://schemas.openxmlformats.org/officeDocument/2006/relationships/image" Target="../media/image63.png"/><Relationship Id="rId19" Type="http://schemas.openxmlformats.org/officeDocument/2006/relationships/image" Target="../media/image70.svg"/><Relationship Id="rId4" Type="http://schemas.openxmlformats.org/officeDocument/2006/relationships/image" Target="../media/image57.png"/><Relationship Id="rId9" Type="http://schemas.openxmlformats.org/officeDocument/2006/relationships/image" Target="../media/image62.svg"/><Relationship Id="rId14" Type="http://schemas.openxmlformats.org/officeDocument/2006/relationships/image" Target="../media/image52.png"/></Relationships>
</file>

<file path=ppt/slides/_rels/slide2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75.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7.emf"/><Relationship Id="rId7" Type="http://schemas.openxmlformats.org/officeDocument/2006/relationships/image" Target="../media/image20.wmf"/><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80.emf"/><Relationship Id="rId5" Type="http://schemas.openxmlformats.org/officeDocument/2006/relationships/image" Target="../media/image79.emf"/><Relationship Id="rId4" Type="http://schemas.openxmlformats.org/officeDocument/2006/relationships/image" Target="../media/image78.emf"/></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84.emf"/></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learn/modules/automate-configuration-of-windows-server-iaas-virtual-machines/"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34.emf"/><Relationship Id="rId4" Type="http://schemas.openxmlformats.org/officeDocument/2006/relationships/hyperlink" Target="https://docs.microsoft.com/learn/modules/protect-vm-settings-with-dsc/"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89.emf"/><Relationship Id="rId4" Type="http://schemas.openxmlformats.org/officeDocument/2006/relationships/image" Target="../media/image88.emf"/></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emf"/><Relationship Id="rId11" Type="http://schemas.openxmlformats.org/officeDocument/2006/relationships/image" Target="../media/image20.w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pricing/details/virtual-machines/seri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200" dirty="0"/>
              <a:t>AZ-104T00A</a:t>
            </a:r>
            <a:br>
              <a:rPr lang="en-US" sz="4200" dirty="0"/>
            </a:br>
            <a:r>
              <a:rPr lang="en-US" sz="4200" dirty="0"/>
              <a:t>Administer Azure Virtual Machines</a:t>
            </a:r>
          </a:p>
        </p:txBody>
      </p:sp>
    </p:spTree>
    <p:extLst>
      <p:ext uri="{BB962C8B-B14F-4D97-AF65-F5344CB8AC3E}">
        <p14:creationId xmlns:p14="http://schemas.microsoft.com/office/powerpoint/2010/main" val="359594252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pic>
        <p:nvPicPr>
          <p:cNvPr id="11" name="Picture 10" descr="Icon of two gears with different sizes">
            <a:extLst>
              <a:ext uri="{FF2B5EF4-FFF2-40B4-BE49-F238E27FC236}">
                <a16:creationId xmlns:a16="http://schemas.microsoft.com/office/drawing/2014/main" id="{AB328281-5EE7-4BDC-9CEB-F510FD7A48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636" y="1523292"/>
            <a:ext cx="1054608" cy="1054608"/>
          </a:xfrm>
          <a:prstGeom prst="rect">
            <a:avLst/>
          </a:prstGeom>
        </p:spPr>
      </p:pic>
      <p:sp>
        <p:nvSpPr>
          <p:cNvPr id="35" name="Rectangle 34">
            <a:extLst>
              <a:ext uri="{FF2B5EF4-FFF2-40B4-BE49-F238E27FC236}">
                <a16:creationId xmlns:a16="http://schemas.microsoft.com/office/drawing/2014/main" id="{FA58719F-A18D-4B03-B522-3592CB9DAA73}"/>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the virtual machine</a:t>
            </a:r>
          </a:p>
        </p:txBody>
      </p:sp>
      <p:cxnSp>
        <p:nvCxnSpPr>
          <p:cNvPr id="15" name="Straight Connector 14">
            <a:extLst>
              <a:ext uri="{FF2B5EF4-FFF2-40B4-BE49-F238E27FC236}">
                <a16:creationId xmlns:a16="http://schemas.microsoft.com/office/drawing/2014/main" id="{FA41AD65-1E2E-4AA9-B8A5-178C3F45CFB5}"/>
              </a:ext>
              <a:ext uri="{C183D7F6-B498-43B3-948B-1728B52AA6E4}">
                <adec:decorative xmlns:adec="http://schemas.microsoft.com/office/drawing/2017/decorative" val="1"/>
              </a:ext>
            </a:extLst>
          </p:cNvPr>
          <p:cNvCxnSpPr>
            <a:cxnSpLocks/>
          </p:cNvCxnSpPr>
          <p:nvPr/>
        </p:nvCxnSpPr>
        <p:spPr>
          <a:xfrm>
            <a:off x="1835150" y="268369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smartphone with a cube on the screen">
            <a:extLst>
              <a:ext uri="{FF2B5EF4-FFF2-40B4-BE49-F238E27FC236}">
                <a16:creationId xmlns:a16="http://schemas.microsoft.com/office/drawing/2014/main" id="{06D0FF52-B800-4DD4-A97E-276476D8D1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636" y="2790882"/>
            <a:ext cx="1054608" cy="1054608"/>
          </a:xfrm>
          <a:prstGeom prst="rect">
            <a:avLst/>
          </a:prstGeom>
        </p:spPr>
      </p:pic>
      <p:sp>
        <p:nvSpPr>
          <p:cNvPr id="37" name="Rectangle 36">
            <a:extLst>
              <a:ext uri="{FF2B5EF4-FFF2-40B4-BE49-F238E27FC236}">
                <a16:creationId xmlns:a16="http://schemas.microsoft.com/office/drawing/2014/main" id="{ED0002C7-43F9-44AA-BFA6-FBA4596CD1A9}"/>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Connect to the virtual machine – Bastion, RDP, or SSH</a:t>
            </a:r>
          </a:p>
        </p:txBody>
      </p:sp>
      <p:cxnSp>
        <p:nvCxnSpPr>
          <p:cNvPr id="26" name="Straight Connector 25">
            <a:extLst>
              <a:ext uri="{FF2B5EF4-FFF2-40B4-BE49-F238E27FC236}">
                <a16:creationId xmlns:a16="http://schemas.microsoft.com/office/drawing/2014/main" id="{EA6BFB7F-0938-4A9D-8300-35E2D376D780}"/>
              </a:ext>
              <a:ext uri="{C183D7F6-B498-43B3-948B-1728B52AA6E4}">
                <adec:decorative xmlns:adec="http://schemas.microsoft.com/office/drawing/2017/decorative" val="1"/>
              </a:ext>
            </a:extLst>
          </p:cNvPr>
          <p:cNvCxnSpPr>
            <a:cxnSpLocks/>
          </p:cNvCxnSpPr>
          <p:nvPr/>
        </p:nvCxnSpPr>
        <p:spPr>
          <a:xfrm>
            <a:off x="1835150" y="395128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2161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t>Connect to Virtual Machines</a:t>
            </a:r>
          </a:p>
        </p:txBody>
      </p:sp>
      <p:pic>
        <p:nvPicPr>
          <p:cNvPr id="5" name="Picture 4" descr="A Bastion subnet provides access to a virtual machine subnet. ">
            <a:extLst>
              <a:ext uri="{FF2B5EF4-FFF2-40B4-BE49-F238E27FC236}">
                <a16:creationId xmlns:a16="http://schemas.microsoft.com/office/drawing/2014/main" id="{7B75309C-C877-4152-89D9-4599ACA8E519}"/>
              </a:ext>
            </a:extLst>
          </p:cNvPr>
          <p:cNvPicPr>
            <a:picLocks noChangeAspect="1"/>
          </p:cNvPicPr>
          <p:nvPr/>
        </p:nvPicPr>
        <p:blipFill>
          <a:blip r:embed="rId3"/>
          <a:stretch>
            <a:fillRect/>
          </a:stretch>
        </p:blipFill>
        <p:spPr>
          <a:xfrm>
            <a:off x="1564425" y="1328326"/>
            <a:ext cx="8377244" cy="3418771"/>
          </a:xfrm>
          <a:prstGeom prst="rect">
            <a:avLst/>
          </a:prstGeom>
        </p:spPr>
      </p:pic>
      <p:sp>
        <p:nvSpPr>
          <p:cNvPr id="74" name="Rectangle 73">
            <a:extLst>
              <a:ext uri="{FF2B5EF4-FFF2-40B4-BE49-F238E27FC236}">
                <a16:creationId xmlns:a16="http://schemas.microsoft.com/office/drawing/2014/main" id="{CC7FA019-48EB-452E-9F30-5C27E672055D}"/>
              </a:ext>
            </a:extLst>
          </p:cNvPr>
          <p:cNvSpPr/>
          <p:nvPr/>
        </p:nvSpPr>
        <p:spPr>
          <a:xfrm>
            <a:off x="465138" y="5204298"/>
            <a:ext cx="3788653" cy="108097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Bastion Subnet for RDP/SSH through the Portal over SSL</a:t>
            </a:r>
          </a:p>
        </p:txBody>
      </p:sp>
      <p:sp>
        <p:nvSpPr>
          <p:cNvPr id="72" name="Rectangle 71">
            <a:extLst>
              <a:ext uri="{FF2B5EF4-FFF2-40B4-BE49-F238E27FC236}">
                <a16:creationId xmlns:a16="http://schemas.microsoft.com/office/drawing/2014/main" id="{316296C6-6DB4-432B-884B-E17A40C565B1}"/>
              </a:ext>
            </a:extLst>
          </p:cNvPr>
          <p:cNvSpPr/>
          <p:nvPr/>
        </p:nvSpPr>
        <p:spPr>
          <a:xfrm>
            <a:off x="4382580" y="5213654"/>
            <a:ext cx="3788654"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Remote Desktop Protocol for Windows-based Virtual Machines</a:t>
            </a:r>
          </a:p>
        </p:txBody>
      </p:sp>
      <p:sp>
        <p:nvSpPr>
          <p:cNvPr id="73" name="Rectangle 72">
            <a:extLst>
              <a:ext uri="{FF2B5EF4-FFF2-40B4-BE49-F238E27FC236}">
                <a16:creationId xmlns:a16="http://schemas.microsoft.com/office/drawing/2014/main" id="{13B828A2-AF1E-4C6E-8B45-FBC7295CAD6B}"/>
              </a:ext>
            </a:extLst>
          </p:cNvPr>
          <p:cNvSpPr/>
          <p:nvPr/>
        </p:nvSpPr>
        <p:spPr>
          <a:xfrm>
            <a:off x="8220784" y="5194568"/>
            <a:ext cx="3788653"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Secure Shell Protocol for Linux based Virtual Machines</a:t>
            </a:r>
          </a:p>
        </p:txBody>
      </p:sp>
      <p:sp>
        <p:nvSpPr>
          <p:cNvPr id="65" name="Rectangle 64">
            <a:extLst>
              <a:ext uri="{FF2B5EF4-FFF2-40B4-BE49-F238E27FC236}">
                <a16:creationId xmlns:a16="http://schemas.microsoft.com/office/drawing/2014/main" id="{857F89EC-90A4-449E-8289-D612E43DF098}"/>
              </a:ext>
              <a:ext uri="{C183D7F6-B498-43B3-948B-1728B52AA6E4}">
                <adec:decorative xmlns:adec="http://schemas.microsoft.com/office/drawing/2017/decorative" val="1"/>
              </a:ext>
            </a:extLst>
          </p:cNvPr>
          <p:cNvSpPr/>
          <p:nvPr/>
        </p:nvSpPr>
        <p:spPr bwMode="auto">
          <a:xfrm>
            <a:off x="438150" y="1192214"/>
            <a:ext cx="11571287" cy="372191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sp>
        <p:nvSpPr>
          <p:cNvPr id="3" name="Rectangle 2">
            <a:extLst>
              <a:ext uri="{FF2B5EF4-FFF2-40B4-BE49-F238E27FC236}">
                <a16:creationId xmlns:a16="http://schemas.microsoft.com/office/drawing/2014/main" id="{81A5CF39-1A52-4B80-9340-75FF5A77B72C}"/>
              </a:ext>
              <a:ext uri="{C183D7F6-B498-43B3-948B-1728B52AA6E4}">
                <adec:decorative xmlns:adec="http://schemas.microsoft.com/office/drawing/2017/decorative" val="1"/>
              </a:ext>
            </a:extLst>
          </p:cNvPr>
          <p:cNvSpPr/>
          <p:nvPr/>
        </p:nvSpPr>
        <p:spPr bwMode="auto">
          <a:xfrm>
            <a:off x="4538132" y="1608666"/>
            <a:ext cx="1862667" cy="1710267"/>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16047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Connect to Windows Virtual Machines </a:t>
            </a:r>
          </a:p>
        </p:txBody>
      </p:sp>
      <p:sp>
        <p:nvSpPr>
          <p:cNvPr id="5" name="Rectangle 4">
            <a:extLst>
              <a:ext uri="{FF2B5EF4-FFF2-40B4-BE49-F238E27FC236}">
                <a16:creationId xmlns:a16="http://schemas.microsoft.com/office/drawing/2014/main" id="{3EE9A2AD-CF1C-4E1E-879F-947B97450D61}"/>
              </a:ext>
            </a:extLst>
          </p:cNvPr>
          <p:cNvSpPr/>
          <p:nvPr/>
        </p:nvSpPr>
        <p:spPr>
          <a:xfrm>
            <a:off x="427038" y="1285957"/>
            <a:ext cx="4352544" cy="24168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Remote Desktop Protocol </a:t>
            </a:r>
            <a:r>
              <a:rPr lang="en-US" sz="2400" dirty="0">
                <a:solidFill>
                  <a:schemeClr val="tx1"/>
                </a:solidFill>
              </a:rPr>
              <a:t>(RDP) creates a GUI session and accepts inbound traffic on TCP port 3389</a:t>
            </a:r>
          </a:p>
        </p:txBody>
      </p:sp>
      <p:sp>
        <p:nvSpPr>
          <p:cNvPr id="8" name="Rectangle 7">
            <a:extLst>
              <a:ext uri="{FF2B5EF4-FFF2-40B4-BE49-F238E27FC236}">
                <a16:creationId xmlns:a16="http://schemas.microsoft.com/office/drawing/2014/main" id="{A5681400-77DB-4224-AF8D-454479CA45BD}"/>
              </a:ext>
            </a:extLst>
          </p:cNvPr>
          <p:cNvSpPr/>
          <p:nvPr/>
        </p:nvSpPr>
        <p:spPr>
          <a:xfrm>
            <a:off x="427038" y="3818876"/>
            <a:ext cx="4352544"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WinRM</a:t>
            </a:r>
            <a:r>
              <a:rPr lang="en-US" sz="2400" dirty="0">
                <a:solidFill>
                  <a:schemeClr val="tx1"/>
                </a:solidFill>
              </a:rPr>
              <a:t> creates a command-line session so you can run scripts</a:t>
            </a:r>
          </a:p>
        </p:txBody>
      </p:sp>
      <p:sp>
        <p:nvSpPr>
          <p:cNvPr id="10" name="Rectangle 9">
            <a:extLst>
              <a:ext uri="{FF2B5EF4-FFF2-40B4-BE49-F238E27FC236}">
                <a16:creationId xmlns:a16="http://schemas.microsoft.com/office/drawing/2014/main" id="{32943D17-920D-44F7-A8FF-31B985C18BD5}"/>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6" name="Picture 7" descr="Screenshot that shows Connect - highlighting RDP showing the flow to the Remote Desktop Connection pop up window">
            <a:extLst>
              <a:ext uri="{FF2B5EF4-FFF2-40B4-BE49-F238E27FC236}">
                <a16:creationId xmlns:a16="http://schemas.microsoft.com/office/drawing/2014/main" id="{65E6BF21-22A3-45E2-BC28-552F60F9C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575" y="1349467"/>
            <a:ext cx="4325185" cy="4886295"/>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Connect to Linux Virtual Machines </a:t>
            </a:r>
          </a:p>
        </p:txBody>
      </p:sp>
      <p:sp>
        <p:nvSpPr>
          <p:cNvPr id="5" name="Rectangle 4">
            <a:extLst>
              <a:ext uri="{FF2B5EF4-FFF2-40B4-BE49-F238E27FC236}">
                <a16:creationId xmlns:a16="http://schemas.microsoft.com/office/drawing/2014/main" id="{3600A6BE-666F-4429-B2DE-87C2565E7278}"/>
              </a:ext>
              <a:ext uri="{C183D7F6-B498-43B3-948B-1728B52AA6E4}">
                <adec:decorative xmlns:adec="http://schemas.microsoft.com/office/drawing/2017/decorative" val="1"/>
              </a:ext>
            </a:extLst>
          </p:cNvPr>
          <p:cNvSpPr/>
          <p:nvPr/>
        </p:nvSpPr>
        <p:spPr bwMode="auto">
          <a:xfrm>
            <a:off x="427038" y="1192212"/>
            <a:ext cx="11582400" cy="34305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3" name="Picture 4" descr="Screenshot of an Administrator account showing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85" y="1406213"/>
            <a:ext cx="10945906" cy="3002586"/>
          </a:xfrm>
          <a:prstGeom prst="rect">
            <a:avLst/>
          </a:prstGeom>
        </p:spPr>
      </p:pic>
      <p:sp>
        <p:nvSpPr>
          <p:cNvPr id="6" name="Rectangle 5">
            <a:extLst>
              <a:ext uri="{FF2B5EF4-FFF2-40B4-BE49-F238E27FC236}">
                <a16:creationId xmlns:a16="http://schemas.microsoft.com/office/drawing/2014/main" id="{91850D4D-D7D3-4EB5-B566-464B5E799D74}"/>
              </a:ext>
            </a:extLst>
          </p:cNvPr>
          <p:cNvSpPr/>
          <p:nvPr/>
        </p:nvSpPr>
        <p:spPr>
          <a:xfrm>
            <a:off x="427037"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Authenticate with a SSH public key or password</a:t>
            </a:r>
            <a:endParaRPr lang="bs-Latn-BA" sz="2200">
              <a:solidFill>
                <a:schemeClr val="tx1"/>
              </a:solidFill>
            </a:endParaRPr>
          </a:p>
        </p:txBody>
      </p:sp>
      <p:sp>
        <p:nvSpPr>
          <p:cNvPr id="7" name="Rectangle 6">
            <a:extLst>
              <a:ext uri="{FF2B5EF4-FFF2-40B4-BE49-F238E27FC236}">
                <a16:creationId xmlns:a16="http://schemas.microsoft.com/office/drawing/2014/main" id="{2D045941-8DD5-4757-953D-1524090ACBA9}"/>
              </a:ext>
            </a:extLst>
          </p:cNvPr>
          <p:cNvSpPr/>
          <p:nvPr/>
        </p:nvSpPr>
        <p:spPr>
          <a:xfrm>
            <a:off x="4343708"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SSH is an encrypted connection protocol that allows secure logins over unsecured connections</a:t>
            </a:r>
          </a:p>
        </p:txBody>
      </p:sp>
      <p:sp>
        <p:nvSpPr>
          <p:cNvPr id="8" name="Rectangle 7">
            <a:extLst>
              <a:ext uri="{FF2B5EF4-FFF2-40B4-BE49-F238E27FC236}">
                <a16:creationId xmlns:a16="http://schemas.microsoft.com/office/drawing/2014/main" id="{3CC594C0-3931-4DEA-9FD3-8CF0CC16BBD3}"/>
              </a:ext>
            </a:extLst>
          </p:cNvPr>
          <p:cNvSpPr/>
          <p:nvPr/>
        </p:nvSpPr>
        <p:spPr>
          <a:xfrm>
            <a:off x="8260378"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There are public and private keys</a:t>
            </a:r>
          </a:p>
        </p:txBody>
      </p:sp>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Virtual Machines</a:t>
            </a:r>
          </a:p>
        </p:txBody>
      </p:sp>
      <p:sp>
        <p:nvSpPr>
          <p:cNvPr id="4" name="Rectangle 3">
            <a:extLst>
              <a:ext uri="{FF2B5EF4-FFF2-40B4-BE49-F238E27FC236}">
                <a16:creationId xmlns:a16="http://schemas.microsoft.com/office/drawing/2014/main" id="{99CEA47A-6547-4050-BEF3-BA184418296B}"/>
              </a:ext>
            </a:extLst>
          </p:cNvPr>
          <p:cNvSpPr/>
          <p:nvPr/>
        </p:nvSpPr>
        <p:spPr bwMode="auto">
          <a:xfrm>
            <a:off x="427039" y="1268095"/>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5" name="Rectangle 4">
            <a:extLst>
              <a:ext uri="{FF2B5EF4-FFF2-40B4-BE49-F238E27FC236}">
                <a16:creationId xmlns:a16="http://schemas.microsoft.com/office/drawing/2014/main" id="{9267AD01-F0D9-4222-9157-302AAE29FF26}"/>
              </a:ext>
            </a:extLst>
          </p:cNvPr>
          <p:cNvSpPr/>
          <p:nvPr/>
        </p:nvSpPr>
        <p:spPr bwMode="auto">
          <a:xfrm>
            <a:off x="4876800" y="1268095"/>
            <a:ext cx="713232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pic>
        <p:nvPicPr>
          <p:cNvPr id="3" name="Picture 2">
            <a:extLst>
              <a:ext uri="{FF2B5EF4-FFF2-40B4-BE49-F238E27FC236}">
                <a16:creationId xmlns:a16="http://schemas.microsoft.com/office/drawing/2014/main" id="{4E2D225B-EB30-4D04-A66E-A8A0A1A66B5E}"/>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397" y="2559343"/>
            <a:ext cx="1494645" cy="2173707"/>
          </a:xfrm>
          <a:prstGeom prst="rect">
            <a:avLst/>
          </a:prstGeom>
        </p:spPr>
      </p:pic>
      <p:sp>
        <p:nvSpPr>
          <p:cNvPr id="6" name="Rectangle 5">
            <a:extLst>
              <a:ext uri="{FF2B5EF4-FFF2-40B4-BE49-F238E27FC236}">
                <a16:creationId xmlns:a16="http://schemas.microsoft.com/office/drawing/2014/main" id="{FBB9BCA6-470A-4AA8-A4F2-96EF8BEFDC84}"/>
              </a:ext>
            </a:extLst>
          </p:cNvPr>
          <p:cNvSpPr/>
          <p:nvPr/>
        </p:nvSpPr>
        <p:spPr>
          <a:xfrm>
            <a:off x="4876624" y="1915704"/>
            <a:ext cx="7132320" cy="62046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4"/>
              </a:rPr>
              <a:t>Introduction to Azure virtual machines  (Sandbox)</a:t>
            </a:r>
            <a:endParaRPr lang="en-US" sz="2000" dirty="0">
              <a:solidFill>
                <a:schemeClr val="tx1"/>
              </a:solidFill>
            </a:endParaRPr>
          </a:p>
        </p:txBody>
      </p:sp>
      <p:sp>
        <p:nvSpPr>
          <p:cNvPr id="10" name="Rectangle 9">
            <a:extLst>
              <a:ext uri="{FF2B5EF4-FFF2-40B4-BE49-F238E27FC236}">
                <a16:creationId xmlns:a16="http://schemas.microsoft.com/office/drawing/2014/main" id="{873EFA14-76FA-4AAE-9639-E9AE3E90D9FF}"/>
              </a:ext>
            </a:extLst>
          </p:cNvPr>
          <p:cNvSpPr/>
          <p:nvPr/>
        </p:nvSpPr>
        <p:spPr>
          <a:xfrm>
            <a:off x="4876624" y="2729662"/>
            <a:ext cx="7132320" cy="62046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5"/>
              </a:rPr>
              <a:t>Choose the right disk storage for your virtual machine workload </a:t>
            </a:r>
            <a:endParaRPr lang="en-US" sz="2000" dirty="0">
              <a:solidFill>
                <a:schemeClr val="tx1"/>
              </a:solidFill>
            </a:endParaRPr>
          </a:p>
        </p:txBody>
      </p:sp>
      <p:sp>
        <p:nvSpPr>
          <p:cNvPr id="23" name="Rectangle 22">
            <a:extLst>
              <a:ext uri="{FF2B5EF4-FFF2-40B4-BE49-F238E27FC236}">
                <a16:creationId xmlns:a16="http://schemas.microsoft.com/office/drawing/2014/main" id="{DF09DD98-8FC4-41F2-920F-C540BA5012CA}"/>
              </a:ext>
            </a:extLst>
          </p:cNvPr>
          <p:cNvSpPr/>
          <p:nvPr/>
        </p:nvSpPr>
        <p:spPr>
          <a:xfrm>
            <a:off x="4866005" y="3442201"/>
            <a:ext cx="7132320" cy="6118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6"/>
              </a:rPr>
              <a:t>Create a Linux virtual machine in Azure (Sandbox)</a:t>
            </a:r>
            <a:endParaRPr lang="en-US" sz="2000" dirty="0">
              <a:solidFill>
                <a:schemeClr val="tx1"/>
              </a:solidFill>
            </a:endParaRPr>
          </a:p>
        </p:txBody>
      </p:sp>
      <p:sp>
        <p:nvSpPr>
          <p:cNvPr id="15" name="Rectangle 14">
            <a:extLst>
              <a:ext uri="{FF2B5EF4-FFF2-40B4-BE49-F238E27FC236}">
                <a16:creationId xmlns:a16="http://schemas.microsoft.com/office/drawing/2014/main" id="{13FE7D31-5C35-4934-A2B9-9777D9F4B4C9}"/>
              </a:ext>
            </a:extLst>
          </p:cNvPr>
          <p:cNvSpPr/>
          <p:nvPr/>
        </p:nvSpPr>
        <p:spPr>
          <a:xfrm>
            <a:off x="4876624" y="4022777"/>
            <a:ext cx="7132320" cy="6118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7"/>
              </a:rPr>
              <a:t>Create a Windows virtual machine in Azure (Sandbox)</a:t>
            </a:r>
            <a:endParaRPr lang="en-US" sz="2000" dirty="0">
              <a:solidFill>
                <a:schemeClr val="tx1"/>
              </a:solidFill>
            </a:endParaRPr>
          </a:p>
        </p:txBody>
      </p:sp>
      <p:sp>
        <p:nvSpPr>
          <p:cNvPr id="12" name="Rectangle 11">
            <a:extLst>
              <a:ext uri="{FF2B5EF4-FFF2-40B4-BE49-F238E27FC236}">
                <a16:creationId xmlns:a16="http://schemas.microsoft.com/office/drawing/2014/main" id="{D2555CCF-3761-4F06-939F-02319108FBCB}"/>
              </a:ext>
            </a:extLst>
          </p:cNvPr>
          <p:cNvSpPr/>
          <p:nvPr/>
        </p:nvSpPr>
        <p:spPr>
          <a:xfrm>
            <a:off x="4855386" y="4634630"/>
            <a:ext cx="7132320" cy="82729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8"/>
              </a:rPr>
              <a:t>Connect to virtual machines through the Azure portal by using Azure Bastion</a:t>
            </a:r>
            <a:endParaRPr lang="en-US" sz="2000" dirty="0">
              <a:solidFill>
                <a:schemeClr val="tx1"/>
              </a:solidFill>
            </a:endParaRPr>
          </a:p>
        </p:txBody>
      </p:sp>
      <p:cxnSp>
        <p:nvCxnSpPr>
          <p:cNvPr id="7" name="Straight Connector 6">
            <a:extLst>
              <a:ext uri="{FF2B5EF4-FFF2-40B4-BE49-F238E27FC236}">
                <a16:creationId xmlns:a16="http://schemas.microsoft.com/office/drawing/2014/main" id="{2EE64B8D-4B71-46B0-BAB2-6640998B9CCB}"/>
              </a:ext>
              <a:ext uri="{C183D7F6-B498-43B3-948B-1728B52AA6E4}">
                <adec:decorative xmlns:adec="http://schemas.microsoft.com/office/drawing/2017/decorative" val="1"/>
              </a:ext>
            </a:extLst>
          </p:cNvPr>
          <p:cNvCxnSpPr>
            <a:cxnSpLocks/>
          </p:cNvCxnSpPr>
          <p:nvPr/>
        </p:nvCxnSpPr>
        <p:spPr>
          <a:xfrm>
            <a:off x="4876800" y="2607085"/>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73B62-7BFC-4890-BAF8-A9EF60A1DF43}"/>
              </a:ext>
              <a:ext uri="{C183D7F6-B498-43B3-948B-1728B52AA6E4}">
                <adec:decorative xmlns:adec="http://schemas.microsoft.com/office/drawing/2017/decorative" val="1"/>
              </a:ext>
            </a:extLst>
          </p:cNvPr>
          <p:cNvCxnSpPr>
            <a:cxnSpLocks/>
          </p:cNvCxnSpPr>
          <p:nvPr/>
        </p:nvCxnSpPr>
        <p:spPr>
          <a:xfrm>
            <a:off x="4890890" y="346904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D73E2C-495A-469C-9CD9-B7A6D9FB19E7}"/>
              </a:ext>
              <a:ext uri="{C183D7F6-B498-43B3-948B-1728B52AA6E4}">
                <adec:decorative xmlns:adec="http://schemas.microsoft.com/office/drawing/2017/decorative" val="1"/>
              </a:ext>
            </a:extLst>
          </p:cNvPr>
          <p:cNvCxnSpPr>
            <a:cxnSpLocks/>
          </p:cNvCxnSpPr>
          <p:nvPr/>
        </p:nvCxnSpPr>
        <p:spPr>
          <a:xfrm>
            <a:off x="4866005" y="4063447"/>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20D07B-216C-49D2-B3B5-E69FA384AA82}"/>
              </a:ext>
              <a:ext uri="{C183D7F6-B498-43B3-948B-1728B52AA6E4}">
                <adec:decorative xmlns:adec="http://schemas.microsoft.com/office/drawing/2017/decorative" val="1"/>
              </a:ext>
            </a:extLst>
          </p:cNvPr>
          <p:cNvCxnSpPr>
            <a:cxnSpLocks/>
          </p:cNvCxnSpPr>
          <p:nvPr/>
        </p:nvCxnSpPr>
        <p:spPr>
          <a:xfrm>
            <a:off x="4890714" y="4642520"/>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F509DE-364D-4E95-BBBC-00CF6B9E21C9}"/>
              </a:ext>
              <a:ext uri="{C183D7F6-B498-43B3-948B-1728B52AA6E4}">
                <adec:decorative xmlns:adec="http://schemas.microsoft.com/office/drawing/2017/decorative" val="1"/>
              </a:ext>
            </a:extLst>
          </p:cNvPr>
          <p:cNvCxnSpPr>
            <a:cxnSpLocks/>
          </p:cNvCxnSpPr>
          <p:nvPr/>
        </p:nvCxnSpPr>
        <p:spPr>
          <a:xfrm>
            <a:off x="4890714" y="5461922"/>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25CB9D9-292E-448C-B4A0-1D4D90EDB13E}"/>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42876474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t>Configure Virtual Machine Availability</a:t>
            </a:r>
          </a:p>
        </p:txBody>
      </p:sp>
      <p:pic>
        <p:nvPicPr>
          <p:cNvPr id="3" name="Picture 2" descr="Icon of check mark enclosed by an arc">
            <a:extLst>
              <a:ext uri="{FF2B5EF4-FFF2-40B4-BE49-F238E27FC236}">
                <a16:creationId xmlns:a16="http://schemas.microsoft.com/office/drawing/2014/main" id="{F6C20122-2437-48E3-B1BC-5E932F0EEB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0409" y="2816225"/>
            <a:ext cx="1438276" cy="1438276"/>
          </a:xfrm>
          <a:prstGeom prst="rect">
            <a:avLst/>
          </a:prstGeom>
        </p:spPr>
      </p:pic>
    </p:spTree>
    <p:extLst>
      <p:ext uri="{BB962C8B-B14F-4D97-AF65-F5344CB8AC3E}">
        <p14:creationId xmlns:p14="http://schemas.microsoft.com/office/powerpoint/2010/main" val="29514027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471342"/>
            <a:ext cx="2176461" cy="2051844"/>
          </a:xfrm>
        </p:spPr>
        <p:txBody>
          <a:bodyPr/>
          <a:lstStyle/>
          <a:p>
            <a:r>
              <a:rPr lang="en-US" dirty="0"/>
              <a:t>Configure Azure Virtual Machine Availability Introduction</a:t>
            </a:r>
          </a:p>
        </p:txBody>
      </p:sp>
      <p:grpSp>
        <p:nvGrpSpPr>
          <p:cNvPr id="3" name="Group 2">
            <a:extLst>
              <a:ext uri="{FF2B5EF4-FFF2-40B4-BE49-F238E27FC236}">
                <a16:creationId xmlns:a16="http://schemas.microsoft.com/office/drawing/2014/main" id="{8948577C-F73E-45F7-8B45-5133164AC656}"/>
              </a:ext>
              <a:ext uri="{C183D7F6-B498-43B3-948B-1728B52AA6E4}">
                <adec:decorative xmlns:adec="http://schemas.microsoft.com/office/drawing/2017/decorative" val="1"/>
              </a:ext>
            </a:extLst>
          </p:cNvPr>
          <p:cNvGrpSpPr/>
          <p:nvPr/>
        </p:nvGrpSpPr>
        <p:grpSpPr>
          <a:xfrm>
            <a:off x="3658009" y="504506"/>
            <a:ext cx="500105" cy="4752092"/>
            <a:chOff x="3658009" y="504506"/>
            <a:chExt cx="500105" cy="4752092"/>
          </a:xfrm>
        </p:grpSpPr>
        <p:pic>
          <p:nvPicPr>
            <p:cNvPr id="16" name="Picture 15" descr="Icon of a cloud with multiples lines extending from it">
              <a:extLst>
                <a:ext uri="{FF2B5EF4-FFF2-40B4-BE49-F238E27FC236}">
                  <a16:creationId xmlns:a16="http://schemas.microsoft.com/office/drawing/2014/main" id="{D012A016-BF50-4A01-A6F5-7A2B0A7E74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1955" y="504506"/>
              <a:ext cx="489858" cy="463384"/>
            </a:xfrm>
            <a:prstGeom prst="rect">
              <a:avLst/>
            </a:prstGeom>
          </p:spPr>
        </p:pic>
        <p:pic>
          <p:nvPicPr>
            <p:cNvPr id="15" name="Picture 14" descr="Icon of four squares arranged to form a square">
              <a:extLst>
                <a:ext uri="{FF2B5EF4-FFF2-40B4-BE49-F238E27FC236}">
                  <a16:creationId xmlns:a16="http://schemas.microsoft.com/office/drawing/2014/main" id="{1399878A-64E6-43EB-93BD-8A1DEE873F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1955" y="1045422"/>
              <a:ext cx="489858" cy="464239"/>
            </a:xfrm>
            <a:prstGeom prst="rect">
              <a:avLst/>
            </a:prstGeom>
          </p:spPr>
        </p:pic>
        <p:pic>
          <p:nvPicPr>
            <p:cNvPr id="14" name="Picture 13" descr="Icon of a arrow in a circular path with a timer inside the circle">
              <a:extLst>
                <a:ext uri="{FF2B5EF4-FFF2-40B4-BE49-F238E27FC236}">
                  <a16:creationId xmlns:a16="http://schemas.microsoft.com/office/drawing/2014/main" id="{E712EC9A-F150-45EA-B0C8-C26F66C994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1955" y="1593816"/>
              <a:ext cx="489858" cy="463384"/>
            </a:xfrm>
            <a:prstGeom prst="rect">
              <a:avLst/>
            </a:prstGeom>
          </p:spPr>
        </p:pic>
        <p:pic>
          <p:nvPicPr>
            <p:cNvPr id="13" name="Picture 12" descr="Icon of a clock">
              <a:extLst>
                <a:ext uri="{FF2B5EF4-FFF2-40B4-BE49-F238E27FC236}">
                  <a16:creationId xmlns:a16="http://schemas.microsoft.com/office/drawing/2014/main" id="{8A23AD91-0CD9-4875-BC5A-AFADEE0388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61955" y="2140497"/>
              <a:ext cx="489858" cy="463384"/>
            </a:xfrm>
            <a:prstGeom prst="rect">
              <a:avLst/>
            </a:prstGeom>
          </p:spPr>
        </p:pic>
        <p:pic>
          <p:nvPicPr>
            <p:cNvPr id="12" name="Picture 11" descr="Icon of a document with a checkmark">
              <a:extLst>
                <a:ext uri="{FF2B5EF4-FFF2-40B4-BE49-F238E27FC236}">
                  <a16:creationId xmlns:a16="http://schemas.microsoft.com/office/drawing/2014/main" id="{87C0EAE6-1E06-44FA-8463-D174744311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61955" y="2687178"/>
              <a:ext cx="489858" cy="463384"/>
            </a:xfrm>
            <a:prstGeom prst="rect">
              <a:avLst/>
            </a:prstGeom>
          </p:spPr>
        </p:pic>
        <p:pic>
          <p:nvPicPr>
            <p:cNvPr id="20" name="Picture 19" descr="Icon of a square with a smaller square positioned in the lower left corner">
              <a:extLst>
                <a:ext uri="{FF2B5EF4-FFF2-40B4-BE49-F238E27FC236}">
                  <a16:creationId xmlns:a16="http://schemas.microsoft.com/office/drawing/2014/main" id="{D2FF8C9D-1D98-407B-9AA0-A15F2E1671F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68257" y="3221725"/>
              <a:ext cx="483556" cy="457423"/>
            </a:xfrm>
            <a:prstGeom prst="rect">
              <a:avLst/>
            </a:prstGeom>
          </p:spPr>
        </p:pic>
        <p:pic>
          <p:nvPicPr>
            <p:cNvPr id="19" name="Picture 18" descr="Icon of three gears with varying sizes">
              <a:extLst>
                <a:ext uri="{FF2B5EF4-FFF2-40B4-BE49-F238E27FC236}">
                  <a16:creationId xmlns:a16="http://schemas.microsoft.com/office/drawing/2014/main" id="{27519A09-DB42-40CC-A5E9-8E3C4A7DD6B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68257" y="3743579"/>
              <a:ext cx="483556" cy="458266"/>
            </a:xfrm>
            <a:prstGeom prst="rect">
              <a:avLst/>
            </a:prstGeom>
          </p:spPr>
        </p:pic>
        <p:pic>
          <p:nvPicPr>
            <p:cNvPr id="22" name="Picture 21">
              <a:extLst>
                <a:ext uri="{FF2B5EF4-FFF2-40B4-BE49-F238E27FC236}">
                  <a16:creationId xmlns:a16="http://schemas.microsoft.com/office/drawing/2014/main" id="{BCFBBCD6-527F-4B6A-B6B2-9270178F1B98}"/>
                </a:ext>
              </a:extLst>
            </p:cNvPr>
            <p:cNvPicPr>
              <a:picLocks noChangeAspect="1"/>
            </p:cNvPicPr>
            <p:nvPr/>
          </p:nvPicPr>
          <p:blipFill>
            <a:blip r:embed="rId10"/>
            <a:stretch>
              <a:fillRect/>
            </a:stretch>
          </p:blipFill>
          <p:spPr>
            <a:xfrm>
              <a:off x="3668257" y="4774102"/>
              <a:ext cx="489857" cy="482496"/>
            </a:xfrm>
            <a:prstGeom prst="rect">
              <a:avLst/>
            </a:prstGeom>
          </p:spPr>
        </p:pic>
        <p:grpSp>
          <p:nvGrpSpPr>
            <p:cNvPr id="23" name="Group 22">
              <a:extLst>
                <a:ext uri="{FF2B5EF4-FFF2-40B4-BE49-F238E27FC236}">
                  <a16:creationId xmlns:a16="http://schemas.microsoft.com/office/drawing/2014/main" id="{7EFCA80A-C44A-4E6A-AD10-46EF9F239854}"/>
                </a:ext>
              </a:extLst>
            </p:cNvPr>
            <p:cNvGrpSpPr/>
            <p:nvPr/>
          </p:nvGrpSpPr>
          <p:grpSpPr>
            <a:xfrm>
              <a:off x="3763246" y="4884517"/>
              <a:ext cx="281044" cy="261663"/>
              <a:chOff x="3876178" y="3413953"/>
              <a:chExt cx="297764" cy="255320"/>
            </a:xfrm>
          </p:grpSpPr>
          <p:sp>
            <p:nvSpPr>
              <p:cNvPr id="24" name="Freeform: Shape 23">
                <a:extLst>
                  <a:ext uri="{FF2B5EF4-FFF2-40B4-BE49-F238E27FC236}">
                    <a16:creationId xmlns:a16="http://schemas.microsoft.com/office/drawing/2014/main" id="{434E6912-94F8-4FF4-96EA-F19CE8C31E5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E58008DC-0CCA-4A1F-9916-CB8E77069C8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87E3AD2F-D735-49F1-9E66-F3616EC1B342}"/>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79A617B-C99B-4D1D-87FF-FAA71CC16D2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FD2FFC82-B596-42A2-AFFE-40E11FCEEE1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AF9C2A71-7CF7-4DBF-9C7E-F93ED73E8C7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947974B-3FA8-41C2-89D7-CFE6201CA937}"/>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B1FEED94-3AC6-44EF-8BD2-42E5AC2AB36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pic>
          <p:nvPicPr>
            <p:cNvPr id="5" name="Picture 4" descr="Icon of a screen with a cursor ">
              <a:extLst>
                <a:ext uri="{FF2B5EF4-FFF2-40B4-BE49-F238E27FC236}">
                  <a16:creationId xmlns:a16="http://schemas.microsoft.com/office/drawing/2014/main" id="{F85A61B3-ED46-4029-8297-CD357689956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58009" y="4272413"/>
              <a:ext cx="490082" cy="446480"/>
            </a:xfrm>
            <a:prstGeom prst="rect">
              <a:avLst/>
            </a:prstGeom>
          </p:spPr>
        </p:pic>
      </p:grpSp>
      <p:sp>
        <p:nvSpPr>
          <p:cNvPr id="61" name="TextBox 60">
            <a:extLst>
              <a:ext uri="{FF2B5EF4-FFF2-40B4-BE49-F238E27FC236}">
                <a16:creationId xmlns:a16="http://schemas.microsoft.com/office/drawing/2014/main" id="{A9E7FC93-462D-4DF5-8B99-632CC08AC4C2}"/>
              </a:ext>
            </a:extLst>
          </p:cNvPr>
          <p:cNvSpPr txBox="1"/>
          <p:nvPr/>
        </p:nvSpPr>
        <p:spPr>
          <a:xfrm>
            <a:off x="4418668" y="307333"/>
            <a:ext cx="6535082" cy="4993780"/>
          </a:xfrm>
          <a:prstGeom prst="rect">
            <a:avLst/>
          </a:prstGeom>
          <a:noFill/>
        </p:spPr>
        <p:txBody>
          <a:bodyPr wrap="square" lIns="0" tIns="0" rIns="0" bIns="0" rtlCol="0" anchor="ctr">
            <a:noAutofit/>
          </a:bodyPr>
          <a:lstStyle/>
          <a:p>
            <a:pPr>
              <a:lnSpc>
                <a:spcPct val="150000"/>
              </a:lnSpc>
              <a:spcBef>
                <a:spcPct val="0"/>
              </a:spcBef>
              <a:spcAft>
                <a:spcPts val="600"/>
              </a:spcAft>
            </a:pPr>
            <a:r>
              <a:rPr lang="en-US" sz="2000" dirty="0"/>
              <a:t>Plan for Maintenance and Downtime</a:t>
            </a:r>
          </a:p>
          <a:p>
            <a:pPr>
              <a:lnSpc>
                <a:spcPct val="150000"/>
              </a:lnSpc>
              <a:spcBef>
                <a:spcPct val="0"/>
              </a:spcBef>
              <a:spcAft>
                <a:spcPts val="600"/>
              </a:spcAft>
            </a:pPr>
            <a:r>
              <a:rPr lang="en-US" sz="2000" dirty="0"/>
              <a:t>Setup Availability Sets</a:t>
            </a:r>
          </a:p>
          <a:p>
            <a:pPr>
              <a:lnSpc>
                <a:spcPct val="150000"/>
              </a:lnSpc>
              <a:spcBef>
                <a:spcPct val="0"/>
              </a:spcBef>
              <a:spcAft>
                <a:spcPts val="600"/>
              </a:spcAft>
            </a:pPr>
            <a:r>
              <a:rPr lang="en-US" sz="2000" dirty="0"/>
              <a:t>Review Update and Fault Domains</a:t>
            </a:r>
          </a:p>
          <a:p>
            <a:pPr>
              <a:lnSpc>
                <a:spcPct val="150000"/>
              </a:lnSpc>
              <a:spcBef>
                <a:spcPct val="0"/>
              </a:spcBef>
              <a:spcAft>
                <a:spcPts val="600"/>
              </a:spcAft>
            </a:pPr>
            <a:r>
              <a:rPr lang="en-US" sz="2000" dirty="0"/>
              <a:t>Review Availability Zones</a:t>
            </a:r>
          </a:p>
          <a:p>
            <a:pPr>
              <a:lnSpc>
                <a:spcPct val="150000"/>
              </a:lnSpc>
              <a:spcBef>
                <a:spcPct val="0"/>
              </a:spcBef>
              <a:spcAft>
                <a:spcPts val="600"/>
              </a:spcAft>
            </a:pPr>
            <a:r>
              <a:rPr lang="en-US" sz="2000" dirty="0"/>
              <a:t>Compare Vertical to Horizontal Scaling</a:t>
            </a:r>
          </a:p>
          <a:p>
            <a:pPr>
              <a:lnSpc>
                <a:spcPct val="150000"/>
              </a:lnSpc>
              <a:spcBef>
                <a:spcPct val="0"/>
              </a:spcBef>
              <a:spcAft>
                <a:spcPts val="600"/>
              </a:spcAft>
            </a:pPr>
            <a:r>
              <a:rPr lang="en-US" sz="2000" dirty="0"/>
              <a:t>Create Scale Sets (2 student topics)</a:t>
            </a:r>
          </a:p>
          <a:p>
            <a:pPr>
              <a:lnSpc>
                <a:spcPct val="150000"/>
              </a:lnSpc>
              <a:spcBef>
                <a:spcPct val="0"/>
              </a:spcBef>
              <a:spcAft>
                <a:spcPts val="600"/>
              </a:spcAft>
            </a:pPr>
            <a:r>
              <a:rPr lang="en-US" sz="2000" dirty="0"/>
              <a:t>Configure Autoscale (2 student topics)</a:t>
            </a:r>
          </a:p>
          <a:p>
            <a:pPr>
              <a:lnSpc>
                <a:spcPct val="150000"/>
              </a:lnSpc>
              <a:spcBef>
                <a:spcPct val="0"/>
              </a:spcBef>
              <a:spcAft>
                <a:spcPts val="600"/>
              </a:spcAft>
            </a:pPr>
            <a:r>
              <a:rPr lang="en-US" sz="2000" dirty="0"/>
              <a:t>Demonstration – Virtual Machine Scaling</a:t>
            </a:r>
          </a:p>
          <a:p>
            <a:pPr>
              <a:lnSpc>
                <a:spcPct val="150000"/>
              </a:lnSpc>
              <a:spcBef>
                <a:spcPct val="0"/>
              </a:spcBef>
              <a:spcAft>
                <a:spcPts val="600"/>
              </a:spcAft>
            </a:pPr>
            <a:r>
              <a:rPr lang="en-US" sz="2000" dirty="0"/>
              <a:t>Summary and Resources</a:t>
            </a: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Maintenance and Downtime</a:t>
            </a:r>
          </a:p>
        </p:txBody>
      </p:sp>
      <p:sp>
        <p:nvSpPr>
          <p:cNvPr id="5" name="Rectangle 4">
            <a:extLst>
              <a:ext uri="{FF2B5EF4-FFF2-40B4-BE49-F238E27FC236}">
                <a16:creationId xmlns:a16="http://schemas.microsoft.com/office/drawing/2014/main" id="{3DA5EB5C-1F93-4E09-9925-4634DD4F62B6}"/>
              </a:ext>
              <a:ext uri="{C183D7F6-B498-43B3-948B-1728B52AA6E4}">
                <adec:decorative xmlns:adec="http://schemas.microsoft.com/office/drawing/2017/decorative" val="1"/>
              </a:ext>
            </a:extLst>
          </p:cNvPr>
          <p:cNvSpPr/>
          <p:nvPr/>
        </p:nvSpPr>
        <p:spPr bwMode="auto">
          <a:xfrm>
            <a:off x="423290" y="1435099"/>
            <a:ext cx="11586147" cy="210820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sp>
        <p:nvSpPr>
          <p:cNvPr id="11" name="Rectangle 10">
            <a:extLst>
              <a:ext uri="{FF2B5EF4-FFF2-40B4-BE49-F238E27FC236}">
                <a16:creationId xmlns:a16="http://schemas.microsoft.com/office/drawing/2014/main" id="{86FFE31A-1A7D-47A5-B5CE-41B5BA2F30BB}"/>
              </a:ext>
              <a:ext uri="{C183D7F6-B498-43B3-948B-1728B52AA6E4}">
                <adec:decorative xmlns:adec="http://schemas.microsoft.com/office/drawing/2017/decorative" val="0"/>
              </a:ext>
            </a:extLst>
          </p:cNvPr>
          <p:cNvSpPr/>
          <p:nvPr/>
        </p:nvSpPr>
        <p:spPr bwMode="auto">
          <a:xfrm>
            <a:off x="647127" y="1612900"/>
            <a:ext cx="3607511" cy="1752599"/>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IN" sz="2600" dirty="0">
                <a:solidFill>
                  <a:schemeClr val="bg1"/>
                </a:solidFill>
                <a:latin typeface="+mj-lt"/>
              </a:rPr>
              <a:t>Unplanned Hardware Maintenance</a:t>
            </a:r>
            <a:endParaRPr lang="en-US" sz="2600" dirty="0">
              <a:solidFill>
                <a:schemeClr val="bg1"/>
              </a:solidFill>
              <a:latin typeface="+mj-lt"/>
            </a:endParaRPr>
          </a:p>
        </p:txBody>
      </p:sp>
      <p:sp>
        <p:nvSpPr>
          <p:cNvPr id="7" name="Rectangle 6">
            <a:extLst>
              <a:ext uri="{FF2B5EF4-FFF2-40B4-BE49-F238E27FC236}">
                <a16:creationId xmlns:a16="http://schemas.microsoft.com/office/drawing/2014/main" id="{FAEF052B-45AF-4FB6-B70C-CA33DE5C87B1}"/>
              </a:ext>
              <a:ext uri="{C183D7F6-B498-43B3-948B-1728B52AA6E4}">
                <adec:decorative xmlns:adec="http://schemas.microsoft.com/office/drawing/2017/decorative" val="0"/>
              </a:ext>
            </a:extLst>
          </p:cNvPr>
          <p:cNvSpPr/>
          <p:nvPr/>
        </p:nvSpPr>
        <p:spPr bwMode="auto">
          <a:xfrm>
            <a:off x="423291"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457200" algn="l"/>
              </a:tabLst>
            </a:pPr>
            <a:r>
              <a:rPr lang="en-US" sz="2200" dirty="0">
                <a:solidFill>
                  <a:schemeClr val="tx1"/>
                </a:solidFill>
              </a:rPr>
              <a:t>When the platform predicts a failure, it will issue an </a:t>
            </a:r>
            <a:r>
              <a:rPr lang="en-US" sz="2200" dirty="0">
                <a:solidFill>
                  <a:schemeClr val="tx1"/>
                </a:solidFill>
                <a:latin typeface="+mj-lt"/>
              </a:rPr>
              <a:t>unplanned hardware maintenance </a:t>
            </a:r>
            <a:r>
              <a:rPr lang="en-US" sz="2200" dirty="0">
                <a:solidFill>
                  <a:schemeClr val="tx1"/>
                </a:solidFill>
              </a:rPr>
              <a:t>event</a:t>
            </a:r>
          </a:p>
          <a:p>
            <a:pPr marL="57150">
              <a:spcBef>
                <a:spcPts val="300"/>
              </a:spcBef>
              <a:spcAft>
                <a:spcPts val="600"/>
              </a:spcAft>
              <a:tabLst>
                <a:tab pos="457200" algn="l"/>
              </a:tabLst>
            </a:pPr>
            <a:r>
              <a:rPr lang="en-US" sz="2200" dirty="0">
                <a:solidFill>
                  <a:schemeClr val="tx1"/>
                </a:solidFill>
                <a:latin typeface="+mj-lt"/>
              </a:rPr>
              <a:t>Action: </a:t>
            </a:r>
            <a:r>
              <a:rPr lang="en-US" sz="2200" dirty="0">
                <a:solidFill>
                  <a:schemeClr val="tx1"/>
                </a:solidFill>
              </a:rPr>
              <a:t>Live migration</a:t>
            </a:r>
          </a:p>
        </p:txBody>
      </p:sp>
      <p:sp>
        <p:nvSpPr>
          <p:cNvPr id="12" name="Rectangle 11">
            <a:extLst>
              <a:ext uri="{FF2B5EF4-FFF2-40B4-BE49-F238E27FC236}">
                <a16:creationId xmlns:a16="http://schemas.microsoft.com/office/drawing/2014/main" id="{181C5DAE-91A7-439E-A492-52EBBFCB5940}"/>
              </a:ext>
              <a:ext uri="{C183D7F6-B498-43B3-948B-1728B52AA6E4}">
                <adec:decorative xmlns:adec="http://schemas.microsoft.com/office/drawing/2017/decorative" val="0"/>
              </a:ext>
            </a:extLst>
          </p:cNvPr>
          <p:cNvSpPr/>
          <p:nvPr/>
        </p:nvSpPr>
        <p:spPr bwMode="auto">
          <a:xfrm>
            <a:off x="4410741" y="1612900"/>
            <a:ext cx="3607511" cy="1752599"/>
          </a:xfrm>
          <a:prstGeom prst="rect">
            <a:avLst/>
          </a:prstGeom>
          <a:solidFill>
            <a:schemeClr val="accent3"/>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chemeClr val="bg1"/>
                </a:solidFill>
                <a:latin typeface="+mj-lt"/>
              </a:rPr>
              <a:t>Unexpected</a:t>
            </a:r>
            <a:br>
              <a:rPr lang="en-US" sz="2600" dirty="0">
                <a:solidFill>
                  <a:schemeClr val="bg1"/>
                </a:solidFill>
                <a:latin typeface="+mj-lt"/>
              </a:rPr>
            </a:br>
            <a:r>
              <a:rPr lang="en-US" sz="2600" dirty="0">
                <a:solidFill>
                  <a:schemeClr val="bg1"/>
                </a:solidFill>
                <a:latin typeface="+mj-lt"/>
              </a:rPr>
              <a:t>Downtime</a:t>
            </a:r>
            <a:endParaRPr lang="en-US" sz="2600" dirty="0">
              <a:solidFill>
                <a:schemeClr val="bg1"/>
              </a:solidFill>
            </a:endParaRPr>
          </a:p>
        </p:txBody>
      </p:sp>
      <p:sp>
        <p:nvSpPr>
          <p:cNvPr id="8" name="Rectangle 7">
            <a:extLst>
              <a:ext uri="{FF2B5EF4-FFF2-40B4-BE49-F238E27FC236}">
                <a16:creationId xmlns:a16="http://schemas.microsoft.com/office/drawing/2014/main" id="{57BC94AC-C85F-4967-BE63-2C3002D7500A}"/>
              </a:ext>
              <a:ext uri="{C183D7F6-B498-43B3-948B-1728B52AA6E4}">
                <adec:decorative xmlns:adec="http://schemas.microsoft.com/office/drawing/2017/decorative" val="0"/>
              </a:ext>
            </a:extLst>
          </p:cNvPr>
          <p:cNvSpPr/>
          <p:nvPr/>
        </p:nvSpPr>
        <p:spPr bwMode="auto">
          <a:xfrm>
            <a:off x="4338171"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Unexpected Downtime</a:t>
            </a:r>
            <a:br>
              <a:rPr lang="en-US" sz="2200" dirty="0">
                <a:solidFill>
                  <a:schemeClr val="tx1"/>
                </a:solidFill>
                <a:latin typeface="+mj-lt"/>
              </a:rPr>
            </a:br>
            <a:r>
              <a:rPr lang="en-US" sz="2200" dirty="0">
                <a:solidFill>
                  <a:schemeClr val="tx1"/>
                </a:solidFill>
              </a:rPr>
              <a:t>is when a virtual machine fails unexpectedly</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Automatically migrate (heal)</a:t>
            </a:r>
          </a:p>
        </p:txBody>
      </p:sp>
      <p:sp>
        <p:nvSpPr>
          <p:cNvPr id="13" name="Rectangle 12">
            <a:extLst>
              <a:ext uri="{FF2B5EF4-FFF2-40B4-BE49-F238E27FC236}">
                <a16:creationId xmlns:a16="http://schemas.microsoft.com/office/drawing/2014/main" id="{A24528C1-3D3E-4DCB-85C0-B87FE4EB74B1}"/>
              </a:ext>
              <a:ext uri="{C183D7F6-B498-43B3-948B-1728B52AA6E4}">
                <adec:decorative xmlns:adec="http://schemas.microsoft.com/office/drawing/2017/decorative" val="0"/>
              </a:ext>
            </a:extLst>
          </p:cNvPr>
          <p:cNvSpPr/>
          <p:nvPr/>
        </p:nvSpPr>
        <p:spPr bwMode="auto">
          <a:xfrm>
            <a:off x="8178088" y="1612900"/>
            <a:ext cx="3607511" cy="1752599"/>
          </a:xfrm>
          <a:prstGeom prst="rect">
            <a:avLst/>
          </a:prstGeom>
          <a:solidFill>
            <a:schemeClr val="accent5"/>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rgbClr val="000000"/>
                </a:solidFill>
                <a:latin typeface="+mj-lt"/>
              </a:rPr>
              <a:t>Planned</a:t>
            </a:r>
            <a:br>
              <a:rPr lang="en-US" sz="2600" dirty="0">
                <a:solidFill>
                  <a:srgbClr val="000000"/>
                </a:solidFill>
                <a:latin typeface="+mj-lt"/>
              </a:rPr>
            </a:br>
            <a:r>
              <a:rPr lang="en-US" sz="2600" dirty="0">
                <a:solidFill>
                  <a:srgbClr val="000000"/>
                </a:solidFill>
                <a:latin typeface="+mj-lt"/>
              </a:rPr>
              <a:t>Maintenance</a:t>
            </a:r>
            <a:endParaRPr lang="en-US" sz="2600" dirty="0">
              <a:solidFill>
                <a:srgbClr val="000000"/>
              </a:solidFill>
            </a:endParaRPr>
          </a:p>
        </p:txBody>
      </p:sp>
      <p:sp>
        <p:nvSpPr>
          <p:cNvPr id="9" name="Rectangle 8">
            <a:extLst>
              <a:ext uri="{FF2B5EF4-FFF2-40B4-BE49-F238E27FC236}">
                <a16:creationId xmlns:a16="http://schemas.microsoft.com/office/drawing/2014/main" id="{D41D9B8E-9B2F-4131-8EAF-D6D0A7EBB605}"/>
              </a:ext>
              <a:ext uri="{C183D7F6-B498-43B3-948B-1728B52AA6E4}">
                <adec:decorative xmlns:adec="http://schemas.microsoft.com/office/drawing/2017/decorative" val="0"/>
              </a:ext>
            </a:extLst>
          </p:cNvPr>
          <p:cNvSpPr/>
          <p:nvPr/>
        </p:nvSpPr>
        <p:spPr bwMode="auto">
          <a:xfrm>
            <a:off x="8256934"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Planned Maintenance </a:t>
            </a:r>
            <a:r>
              <a:rPr lang="en-US" sz="2200" dirty="0">
                <a:solidFill>
                  <a:schemeClr val="tx1"/>
                </a:solidFill>
              </a:rPr>
              <a:t>events are periodic updates made to the Azure platform</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No action</a:t>
            </a:r>
          </a:p>
        </p:txBody>
      </p:sp>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Availability Sets</a:t>
            </a:r>
          </a:p>
        </p:txBody>
      </p:sp>
      <p:sp>
        <p:nvSpPr>
          <p:cNvPr id="7" name="Rectangle 6">
            <a:extLst>
              <a:ext uri="{FF2B5EF4-FFF2-40B4-BE49-F238E27FC236}">
                <a16:creationId xmlns:a16="http://schemas.microsoft.com/office/drawing/2014/main" id="{322D9E37-27CF-4693-94B1-BF4648E601C8}"/>
              </a:ext>
              <a:ext uri="{C183D7F6-B498-43B3-948B-1728B52AA6E4}">
                <adec:decorative xmlns:adec="http://schemas.microsoft.com/office/drawing/2017/decorative" val="1"/>
              </a:ext>
            </a:extLst>
          </p:cNvPr>
          <p:cNvSpPr/>
          <p:nvPr/>
        </p:nvSpPr>
        <p:spPr bwMode="auto">
          <a:xfrm>
            <a:off x="427038" y="1192212"/>
            <a:ext cx="11582400" cy="35194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45" y="1834541"/>
            <a:ext cx="7416296" cy="2234831"/>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8275366" y="2644179"/>
            <a:ext cx="3450347" cy="615553"/>
          </a:xfrm>
          <a:prstGeom prst="rect">
            <a:avLst/>
          </a:prstGeom>
        </p:spPr>
        <p:txBody>
          <a:bodyPr wrap="square" lIns="0" tIns="0" rIns="0" bIns="0" anchor="ctr">
            <a:spAutoFit/>
          </a:bodyPr>
          <a:lstStyle/>
          <a:p>
            <a:r>
              <a:rPr lang="en-US" sz="2000" dirty="0">
                <a:cs typeface="Segoe UI" panose="020B0502040204020203" pitchFamily="34" charset="0"/>
              </a:rPr>
              <a:t>Two or more instances in Availability Sets = 99.95% SLA</a:t>
            </a:r>
          </a:p>
        </p:txBody>
      </p:sp>
      <p:sp>
        <p:nvSpPr>
          <p:cNvPr id="8" name="Rectangle 7">
            <a:extLst>
              <a:ext uri="{FF2B5EF4-FFF2-40B4-BE49-F238E27FC236}">
                <a16:creationId xmlns:a16="http://schemas.microsoft.com/office/drawing/2014/main" id="{A5ABBF56-31D5-4E44-A002-2EE06CA17FFA}"/>
              </a:ext>
            </a:extLst>
          </p:cNvPr>
          <p:cNvSpPr/>
          <p:nvPr/>
        </p:nvSpPr>
        <p:spPr>
          <a:xfrm>
            <a:off x="427038"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multiple Virtual Machines in an Availability Set</a:t>
            </a:r>
            <a:endParaRPr lang="bs-Latn-BA" sz="2200" dirty="0">
              <a:solidFill>
                <a:schemeClr val="tx1"/>
              </a:solidFill>
            </a:endParaRPr>
          </a:p>
        </p:txBody>
      </p:sp>
      <p:sp>
        <p:nvSpPr>
          <p:cNvPr id="9" name="Rectangle 8">
            <a:extLst>
              <a:ext uri="{FF2B5EF4-FFF2-40B4-BE49-F238E27FC236}">
                <a16:creationId xmlns:a16="http://schemas.microsoft.com/office/drawing/2014/main" id="{3F839F7E-5C31-48FC-9491-01615A4E6135}"/>
              </a:ext>
            </a:extLst>
          </p:cNvPr>
          <p:cNvSpPr/>
          <p:nvPr/>
        </p:nvSpPr>
        <p:spPr>
          <a:xfrm>
            <a:off x="3358614"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each application tier</a:t>
            </a:r>
            <a:br>
              <a:rPr lang="en-US" sz="2200" dirty="0">
                <a:solidFill>
                  <a:schemeClr val="tx1"/>
                </a:solidFill>
              </a:rPr>
            </a:br>
            <a:r>
              <a:rPr lang="en-US" sz="2200" dirty="0">
                <a:solidFill>
                  <a:schemeClr val="tx1"/>
                </a:solidFill>
              </a:rPr>
              <a:t>into separate Availability Sets</a:t>
            </a:r>
          </a:p>
        </p:txBody>
      </p:sp>
      <p:sp>
        <p:nvSpPr>
          <p:cNvPr id="10" name="Rectangle 9">
            <a:extLst>
              <a:ext uri="{FF2B5EF4-FFF2-40B4-BE49-F238E27FC236}">
                <a16:creationId xmlns:a16="http://schemas.microsoft.com/office/drawing/2014/main" id="{A5A7133B-EEE6-4EFE-B45A-94D82E018E19}"/>
              </a:ext>
            </a:extLst>
          </p:cNvPr>
          <p:cNvSpPr/>
          <p:nvPr/>
        </p:nvSpPr>
        <p:spPr>
          <a:xfrm>
            <a:off x="6290190"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Combine a Load Balancer with Availability Sets</a:t>
            </a:r>
          </a:p>
        </p:txBody>
      </p:sp>
      <p:sp>
        <p:nvSpPr>
          <p:cNvPr id="18" name="Rectangle 17">
            <a:extLst>
              <a:ext uri="{FF2B5EF4-FFF2-40B4-BE49-F238E27FC236}">
                <a16:creationId xmlns:a16="http://schemas.microsoft.com/office/drawing/2014/main" id="{65414BF0-A0EB-430A-A23D-11B0AE371202}"/>
              </a:ext>
            </a:extLst>
          </p:cNvPr>
          <p:cNvSpPr/>
          <p:nvPr/>
        </p:nvSpPr>
        <p:spPr>
          <a:xfrm>
            <a:off x="9221767"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Update and Fault Domains</a:t>
            </a:r>
          </a:p>
        </p:txBody>
      </p:sp>
      <p:sp>
        <p:nvSpPr>
          <p:cNvPr id="6" name="Rectangle 5">
            <a:extLst>
              <a:ext uri="{FF2B5EF4-FFF2-40B4-BE49-F238E27FC236}">
                <a16:creationId xmlns:a16="http://schemas.microsoft.com/office/drawing/2014/main" id="{EBA709A0-2044-4582-B489-A6EB350301B8}"/>
              </a:ext>
            </a:extLst>
          </p:cNvPr>
          <p:cNvSpPr/>
          <p:nvPr/>
        </p:nvSpPr>
        <p:spPr>
          <a:xfrm>
            <a:off x="416293" y="1271729"/>
            <a:ext cx="4319774" cy="241688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Update domains </a:t>
            </a:r>
            <a:r>
              <a:rPr lang="en-US" sz="2000" dirty="0">
                <a:solidFill>
                  <a:schemeClr val="tx1"/>
                </a:solidFill>
              </a:rPr>
              <a:t>allows Azure to perform incremental or rolling upgrades across a deployment.</a:t>
            </a:r>
            <a:br>
              <a:rPr lang="en-US" sz="2000" dirty="0">
                <a:solidFill>
                  <a:schemeClr val="tx1"/>
                </a:solidFill>
              </a:rPr>
            </a:br>
            <a:r>
              <a:rPr lang="en-US" sz="2000" dirty="0">
                <a:solidFill>
                  <a:schemeClr val="tx1"/>
                </a:solidFill>
              </a:rPr>
              <a:t>During planned maintenance,</a:t>
            </a:r>
            <a:br>
              <a:rPr lang="en-US" sz="2000" dirty="0">
                <a:solidFill>
                  <a:schemeClr val="tx1"/>
                </a:solidFill>
              </a:rPr>
            </a:br>
            <a:r>
              <a:rPr lang="en-US" sz="2000" dirty="0">
                <a:solidFill>
                  <a:schemeClr val="tx1"/>
                </a:solidFill>
              </a:rPr>
              <a:t>only one update domain is rebooted at a time</a:t>
            </a:r>
          </a:p>
        </p:txBody>
      </p:sp>
      <p:sp>
        <p:nvSpPr>
          <p:cNvPr id="7" name="Rectangle 6">
            <a:extLst>
              <a:ext uri="{FF2B5EF4-FFF2-40B4-BE49-F238E27FC236}">
                <a16:creationId xmlns:a16="http://schemas.microsoft.com/office/drawing/2014/main" id="{D4F7F13A-FD08-422C-8908-8A1C41E12DFE}"/>
              </a:ext>
            </a:extLst>
          </p:cNvPr>
          <p:cNvSpPr/>
          <p:nvPr/>
        </p:nvSpPr>
        <p:spPr>
          <a:xfrm>
            <a:off x="416293" y="3916401"/>
            <a:ext cx="4319774"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Fault Domains </a:t>
            </a:r>
            <a:r>
              <a:rPr lang="en-US" sz="2000" dirty="0">
                <a:solidFill>
                  <a:schemeClr val="tx1"/>
                </a:solidFill>
              </a:rPr>
              <a:t>are a group of Virtual Machines that share a common set of hardware, switches, that share a single point of failure. VMs in an availability set are placed in at least two fault domains</a:t>
            </a:r>
          </a:p>
        </p:txBody>
      </p:sp>
      <p:sp>
        <p:nvSpPr>
          <p:cNvPr id="8" name="Rectangle 7">
            <a:extLst>
              <a:ext uri="{FF2B5EF4-FFF2-40B4-BE49-F238E27FC236}">
                <a16:creationId xmlns:a16="http://schemas.microsoft.com/office/drawing/2014/main" id="{802ED6C5-7BAB-4DDA-A83F-094F13FC6943}"/>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4" name="Picture 3"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a:extLst>
              <a:ext uri="{FF2B5EF4-FFF2-40B4-BE49-F238E27FC236}">
                <a16:creationId xmlns:a16="http://schemas.microsoft.com/office/drawing/2014/main" id="{92512362-339E-5B09-42EC-F5304E043B60}"/>
              </a:ext>
            </a:extLst>
          </p:cNvPr>
          <p:cNvPicPr>
            <a:picLocks noChangeAspect="1"/>
          </p:cNvPicPr>
          <p:nvPr/>
        </p:nvPicPr>
        <p:blipFill>
          <a:blip r:embed="rId3"/>
          <a:stretch>
            <a:fillRect/>
          </a:stretch>
        </p:blipFill>
        <p:spPr>
          <a:xfrm>
            <a:off x="5047875" y="1853622"/>
            <a:ext cx="6847094" cy="3669982"/>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676526"/>
            <a:ext cx="2506662" cy="1641475"/>
          </a:xfrm>
        </p:spPr>
        <p:txBody>
          <a:bodyPr/>
          <a:lstStyle/>
          <a:p>
            <a:r>
              <a:rPr lang="en-US" dirty="0"/>
              <a:t>Administer Azure Virtual Machines Overview</a:t>
            </a:r>
          </a:p>
        </p:txBody>
      </p:sp>
      <p:pic>
        <p:nvPicPr>
          <p:cNvPr id="12" name="Picture 11" descr="Icon of three circles inside three squares">
            <a:extLst>
              <a:ext uri="{FF2B5EF4-FFF2-40B4-BE49-F238E27FC236}">
                <a16:creationId xmlns:a16="http://schemas.microsoft.com/office/drawing/2014/main" id="{79D6C724-7DB9-4C8E-9A5C-71865D6B48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6954" y="652308"/>
            <a:ext cx="879348" cy="879348"/>
          </a:xfrm>
          <a:prstGeom prst="rect">
            <a:avLst/>
          </a:prstGeom>
        </p:spPr>
      </p:pic>
      <p:pic>
        <p:nvPicPr>
          <p:cNvPr id="11" name="Picture 10" descr="Icon of check mark enclosed by an arc">
            <a:extLst>
              <a:ext uri="{FF2B5EF4-FFF2-40B4-BE49-F238E27FC236}">
                <a16:creationId xmlns:a16="http://schemas.microsoft.com/office/drawing/2014/main" id="{3BC32DFF-659D-45FD-97B7-AE53746647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6954" y="1684508"/>
            <a:ext cx="879348" cy="877824"/>
          </a:xfrm>
          <a:prstGeom prst="rect">
            <a:avLst/>
          </a:prstGeom>
        </p:spPr>
      </p:pic>
      <p:pic>
        <p:nvPicPr>
          <p:cNvPr id="9" name="Picture 8" descr="Icon of a lab flask">
            <a:extLst>
              <a:ext uri="{FF2B5EF4-FFF2-40B4-BE49-F238E27FC236}">
                <a16:creationId xmlns:a16="http://schemas.microsoft.com/office/drawing/2014/main" id="{0341CD09-BF7D-474E-BD92-85DF397353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6954" y="2859089"/>
            <a:ext cx="879348" cy="879348"/>
          </a:xfrm>
          <a:prstGeom prst="rect">
            <a:avLst/>
          </a:prstGeom>
        </p:spPr>
      </p:pic>
      <p:grpSp>
        <p:nvGrpSpPr>
          <p:cNvPr id="5" name="Group 4">
            <a:extLst>
              <a:ext uri="{FF2B5EF4-FFF2-40B4-BE49-F238E27FC236}">
                <a16:creationId xmlns:a16="http://schemas.microsoft.com/office/drawing/2014/main" id="{23562019-2A79-4566-911D-F555FCC1FA2F}"/>
              </a:ext>
              <a:ext uri="{C183D7F6-B498-43B3-948B-1728B52AA6E4}">
                <adec:decorative xmlns:adec="http://schemas.microsoft.com/office/drawing/2017/decorative" val="1"/>
              </a:ext>
            </a:extLst>
          </p:cNvPr>
          <p:cNvGrpSpPr/>
          <p:nvPr/>
        </p:nvGrpSpPr>
        <p:grpSpPr>
          <a:xfrm>
            <a:off x="4813030" y="905531"/>
            <a:ext cx="6853293" cy="2892850"/>
            <a:chOff x="4813030" y="905531"/>
            <a:chExt cx="6853293" cy="2892850"/>
          </a:xfrm>
        </p:grpSpPr>
        <p:grpSp>
          <p:nvGrpSpPr>
            <p:cNvPr id="3" name="Group 2">
              <a:extLst>
                <a:ext uri="{FF2B5EF4-FFF2-40B4-BE49-F238E27FC236}">
                  <a16:creationId xmlns:a16="http://schemas.microsoft.com/office/drawing/2014/main" id="{5551FF87-0195-48F3-ADAB-54804044985D}"/>
                </a:ext>
                <a:ext uri="{C183D7F6-B498-43B3-948B-1728B52AA6E4}">
                  <adec:decorative xmlns:adec="http://schemas.microsoft.com/office/drawing/2017/decorative" val="1"/>
                </a:ext>
              </a:extLst>
            </p:cNvPr>
            <p:cNvGrpSpPr/>
            <p:nvPr/>
          </p:nvGrpSpPr>
          <p:grpSpPr>
            <a:xfrm>
              <a:off x="4813030" y="905531"/>
              <a:ext cx="6853293" cy="2393232"/>
              <a:chOff x="1551214" y="1800069"/>
              <a:chExt cx="10536238" cy="2393232"/>
            </a:xfrm>
          </p:grpSpPr>
          <p:sp>
            <p:nvSpPr>
              <p:cNvPr id="36" name="TextBox 35">
                <a:extLst>
                  <a:ext uri="{FF2B5EF4-FFF2-40B4-BE49-F238E27FC236}">
                    <a16:creationId xmlns:a16="http://schemas.microsoft.com/office/drawing/2014/main" id="{040F0934-CAD0-43B5-AADB-E3F2479867F1}"/>
                  </a:ext>
                </a:extLst>
              </p:cNvPr>
              <p:cNvSpPr txBox="1"/>
              <p:nvPr/>
            </p:nvSpPr>
            <p:spPr>
              <a:xfrm>
                <a:off x="1551214" y="1800069"/>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hlinkClick r:id="rId6"/>
                  </a:rPr>
                  <a:t>Configure Virtual Machines</a:t>
                </a:r>
                <a:endParaRPr lang="en-IN" sz="2400" dirty="0"/>
              </a:p>
            </p:txBody>
          </p:sp>
          <p:cxnSp>
            <p:nvCxnSpPr>
              <p:cNvPr id="32" name="Straight Connector 31">
                <a:extLst>
                  <a:ext uri="{FF2B5EF4-FFF2-40B4-BE49-F238E27FC236}">
                    <a16:creationId xmlns:a16="http://schemas.microsoft.com/office/drawing/2014/main" id="{F1D9DA1C-A1B0-4510-934B-EDB72A3DDA41}"/>
                  </a:ext>
                  <a:ext uri="{C183D7F6-B498-43B3-948B-1728B52AA6E4}">
                    <adec:decorative xmlns:adec="http://schemas.microsoft.com/office/drawing/2017/decorative" val="1"/>
                  </a:ext>
                </a:extLst>
              </p:cNvPr>
              <p:cNvCxnSpPr>
                <a:cxnSpLocks/>
              </p:cNvCxnSpPr>
              <p:nvPr/>
            </p:nvCxnSpPr>
            <p:spPr>
              <a:xfrm>
                <a:off x="1589314" y="2501337"/>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046BED3-C37C-44F8-8066-145D9CF73A17}"/>
                  </a:ext>
                </a:extLst>
              </p:cNvPr>
              <p:cNvSpPr txBox="1"/>
              <p:nvPr/>
            </p:nvSpPr>
            <p:spPr>
              <a:xfrm>
                <a:off x="1551214" y="2834967"/>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hlinkClick r:id="rId7"/>
                  </a:rPr>
                  <a:t>Configure Virtual Machine Availability</a:t>
                </a:r>
                <a:endParaRPr lang="en-IN" sz="2400" dirty="0"/>
              </a:p>
            </p:txBody>
          </p:sp>
          <p:cxnSp>
            <p:nvCxnSpPr>
              <p:cNvPr id="34" name="Straight Connector 33">
                <a:extLst>
                  <a:ext uri="{FF2B5EF4-FFF2-40B4-BE49-F238E27FC236}">
                    <a16:creationId xmlns:a16="http://schemas.microsoft.com/office/drawing/2014/main" id="{945D8768-B1E7-4D80-9603-19D84E2C1CC2}"/>
                  </a:ext>
                  <a:ext uri="{C183D7F6-B498-43B3-948B-1728B52AA6E4}">
                    <adec:decorative xmlns:adec="http://schemas.microsoft.com/office/drawing/2017/decorative" val="1"/>
                  </a:ext>
                </a:extLst>
              </p:cNvPr>
              <p:cNvCxnSpPr>
                <a:cxnSpLocks/>
              </p:cNvCxnSpPr>
              <p:nvPr/>
            </p:nvCxnSpPr>
            <p:spPr>
              <a:xfrm>
                <a:off x="1589314" y="3533537"/>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2C9951E-BFDE-43C2-B075-835D14D7A6F2}"/>
                  </a:ext>
                </a:extLst>
              </p:cNvPr>
              <p:cNvSpPr txBox="1"/>
              <p:nvPr/>
            </p:nvSpPr>
            <p:spPr>
              <a:xfrm>
                <a:off x="1589314" y="3885524"/>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hlinkClick r:id="rId8"/>
                  </a:rPr>
                  <a:t>Lab 08 – Manage Virtual Machines</a:t>
                </a:r>
                <a:endParaRPr lang="en-IN" sz="2400" dirty="0"/>
              </a:p>
            </p:txBody>
          </p:sp>
        </p:grpSp>
        <p:cxnSp>
          <p:nvCxnSpPr>
            <p:cNvPr id="4" name="Straight Connector 3">
              <a:extLst>
                <a:ext uri="{FF2B5EF4-FFF2-40B4-BE49-F238E27FC236}">
                  <a16:creationId xmlns:a16="http://schemas.microsoft.com/office/drawing/2014/main" id="{C18C17E1-03FA-4444-86B3-3F24D0EDC476}"/>
                </a:ext>
                <a:ext uri="{C183D7F6-B498-43B3-948B-1728B52AA6E4}">
                  <adec:decorative xmlns:adec="http://schemas.microsoft.com/office/drawing/2017/decorative" val="1"/>
                </a:ext>
              </a:extLst>
            </p:cNvPr>
            <p:cNvCxnSpPr>
              <a:cxnSpLocks/>
            </p:cNvCxnSpPr>
            <p:nvPr/>
          </p:nvCxnSpPr>
          <p:spPr>
            <a:xfrm>
              <a:off x="4813030" y="3798381"/>
              <a:ext cx="678240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Review Availability Zones</a:t>
            </a:r>
          </a:p>
        </p:txBody>
      </p:sp>
      <p:sp>
        <p:nvSpPr>
          <p:cNvPr id="5" name="Rectangle 4">
            <a:extLst>
              <a:ext uri="{FF2B5EF4-FFF2-40B4-BE49-F238E27FC236}">
                <a16:creationId xmlns:a16="http://schemas.microsoft.com/office/drawing/2014/main" id="{7A1FEA18-07CD-441B-873A-16F2611CB47B}"/>
              </a:ext>
            </a:extLst>
          </p:cNvPr>
          <p:cNvSpPr/>
          <p:nvPr/>
        </p:nvSpPr>
        <p:spPr>
          <a:xfrm>
            <a:off x="427036" y="1281663"/>
            <a:ext cx="4315968" cy="9571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Unique physical locations</a:t>
            </a:r>
            <a:br>
              <a:rPr lang="en-US" sz="2000" dirty="0">
                <a:solidFill>
                  <a:schemeClr val="tx1"/>
                </a:solidFill>
              </a:rPr>
            </a:br>
            <a:r>
              <a:rPr lang="en-US" sz="2000" dirty="0">
                <a:solidFill>
                  <a:schemeClr val="tx1"/>
                </a:solidFill>
              </a:rPr>
              <a:t>in a region </a:t>
            </a:r>
          </a:p>
        </p:txBody>
      </p:sp>
      <p:sp>
        <p:nvSpPr>
          <p:cNvPr id="7" name="Rectangle 6">
            <a:extLst>
              <a:ext uri="{FF2B5EF4-FFF2-40B4-BE49-F238E27FC236}">
                <a16:creationId xmlns:a16="http://schemas.microsoft.com/office/drawing/2014/main" id="{1D280C16-1EF3-46DA-AE49-4641BD2F3206}"/>
              </a:ext>
            </a:extLst>
          </p:cNvPr>
          <p:cNvSpPr/>
          <p:nvPr/>
        </p:nvSpPr>
        <p:spPr>
          <a:xfrm>
            <a:off x="427035" y="2414675"/>
            <a:ext cx="4315968" cy="106866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Includes datacenters with independent power, cooling,</a:t>
            </a:r>
            <a:br>
              <a:rPr lang="en-US" sz="2000" dirty="0">
                <a:solidFill>
                  <a:schemeClr val="tx1"/>
                </a:solidFill>
              </a:rPr>
            </a:br>
            <a:r>
              <a:rPr lang="en-US" sz="2000" dirty="0">
                <a:solidFill>
                  <a:schemeClr val="tx1"/>
                </a:solidFill>
              </a:rPr>
              <a:t>and networking</a:t>
            </a:r>
          </a:p>
        </p:txBody>
      </p:sp>
      <p:sp>
        <p:nvSpPr>
          <p:cNvPr id="8" name="Rectangle 7">
            <a:extLst>
              <a:ext uri="{FF2B5EF4-FFF2-40B4-BE49-F238E27FC236}">
                <a16:creationId xmlns:a16="http://schemas.microsoft.com/office/drawing/2014/main" id="{A5A633A2-0B20-44EF-9B73-CE847F2F9D0F}"/>
              </a:ext>
            </a:extLst>
          </p:cNvPr>
          <p:cNvSpPr/>
          <p:nvPr/>
        </p:nvSpPr>
        <p:spPr>
          <a:xfrm>
            <a:off x="427035" y="3691523"/>
            <a:ext cx="4315968" cy="63637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Protects from datacenter failures</a:t>
            </a:r>
          </a:p>
        </p:txBody>
      </p:sp>
      <p:sp>
        <p:nvSpPr>
          <p:cNvPr id="9" name="Rectangle 8">
            <a:extLst>
              <a:ext uri="{FF2B5EF4-FFF2-40B4-BE49-F238E27FC236}">
                <a16:creationId xmlns:a16="http://schemas.microsoft.com/office/drawing/2014/main" id="{93B9C827-FA1A-4C4D-9170-8C623FA77E38}"/>
              </a:ext>
            </a:extLst>
          </p:cNvPr>
          <p:cNvSpPr/>
          <p:nvPr/>
        </p:nvSpPr>
        <p:spPr>
          <a:xfrm>
            <a:off x="427035" y="4536084"/>
            <a:ext cx="4315968" cy="79931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Combines update and</a:t>
            </a:r>
            <a:br>
              <a:rPr lang="en-US" sz="2000" dirty="0">
                <a:solidFill>
                  <a:schemeClr val="tx1"/>
                </a:solidFill>
              </a:rPr>
            </a:br>
            <a:r>
              <a:rPr lang="en-US" sz="2000" dirty="0">
                <a:solidFill>
                  <a:schemeClr val="tx1"/>
                </a:solidFill>
              </a:rPr>
              <a:t>fault domains</a:t>
            </a:r>
          </a:p>
        </p:txBody>
      </p:sp>
      <p:sp>
        <p:nvSpPr>
          <p:cNvPr id="16" name="Rectangle 15">
            <a:extLst>
              <a:ext uri="{FF2B5EF4-FFF2-40B4-BE49-F238E27FC236}">
                <a16:creationId xmlns:a16="http://schemas.microsoft.com/office/drawing/2014/main" id="{CF3D9399-6E9E-4602-BD77-D430F82D90BB}"/>
              </a:ext>
            </a:extLst>
          </p:cNvPr>
          <p:cNvSpPr/>
          <p:nvPr/>
        </p:nvSpPr>
        <p:spPr>
          <a:xfrm>
            <a:off x="427035" y="5543585"/>
            <a:ext cx="4315968" cy="6984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Provides 99.99% SLA​</a:t>
            </a:r>
          </a:p>
        </p:txBody>
      </p:sp>
      <p:sp>
        <p:nvSpPr>
          <p:cNvPr id="12" name="Rectangle 11">
            <a:extLst>
              <a:ext uri="{FF2B5EF4-FFF2-40B4-BE49-F238E27FC236}">
                <a16:creationId xmlns:a16="http://schemas.microsoft.com/office/drawing/2014/main" id="{A73B500B-5E76-466C-9AF5-DC8BD4DE18A5}"/>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6" name="Picture 5" descr="Screenshot of an Azure region that shows Availability Zone 1, 2 and 3 are connected to one another">
            <a:extLst>
              <a:ext uri="{FF2B5EF4-FFF2-40B4-BE49-F238E27FC236}">
                <a16:creationId xmlns:a16="http://schemas.microsoft.com/office/drawing/2014/main" id="{15C07BB5-2514-4CAC-9503-A3D6150CE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461" y="1192212"/>
            <a:ext cx="5532317" cy="4960388"/>
          </a:xfrm>
          <a:prstGeom prst="rect">
            <a:avLst/>
          </a:prstGeom>
          <a:ln>
            <a:noFill/>
          </a:ln>
        </p:spPr>
      </p:pic>
    </p:spTree>
    <p:extLst>
      <p:ext uri="{BB962C8B-B14F-4D97-AF65-F5344CB8AC3E}">
        <p14:creationId xmlns:p14="http://schemas.microsoft.com/office/powerpoint/2010/main" val="32884180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Compare Vertical to Horizontal Scaling</a:t>
            </a:r>
          </a:p>
        </p:txBody>
      </p:sp>
      <p:sp>
        <p:nvSpPr>
          <p:cNvPr id="325" name="Rectangle 324">
            <a:extLst>
              <a:ext uri="{FF2B5EF4-FFF2-40B4-BE49-F238E27FC236}">
                <a16:creationId xmlns:a16="http://schemas.microsoft.com/office/drawing/2014/main" id="{0A06DFB5-D93B-4C44-AB7D-3234903C476F}"/>
              </a:ext>
            </a:extLst>
          </p:cNvPr>
          <p:cNvSpPr/>
          <p:nvPr/>
        </p:nvSpPr>
        <p:spPr>
          <a:xfrm>
            <a:off x="427038" y="1172817"/>
            <a:ext cx="4315968" cy="25344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b="1" dirty="0">
                <a:solidFill>
                  <a:schemeClr val="tx2">
                    <a:lumMod val="50000"/>
                  </a:schemeClr>
                </a:solidFill>
                <a:latin typeface="+mj-lt"/>
              </a:rPr>
              <a:t>Vertical scaling </a:t>
            </a:r>
            <a:r>
              <a:rPr lang="en-US" sz="2400" dirty="0">
                <a:solidFill>
                  <a:schemeClr val="tx1"/>
                </a:solidFill>
              </a:rPr>
              <a:t>(scale up and scale down) is the process of increasing or decreasing power to a single instance of a workload; usually manual​</a:t>
            </a:r>
          </a:p>
        </p:txBody>
      </p:sp>
      <p:sp>
        <p:nvSpPr>
          <p:cNvPr id="327" name="Rectangle 326">
            <a:extLst>
              <a:ext uri="{FF2B5EF4-FFF2-40B4-BE49-F238E27FC236}">
                <a16:creationId xmlns:a16="http://schemas.microsoft.com/office/drawing/2014/main" id="{F5070BF8-A980-4DE8-9B27-1E8AFBA1C93F}"/>
              </a:ext>
            </a:extLst>
          </p:cNvPr>
          <p:cNvSpPr/>
          <p:nvPr/>
        </p:nvSpPr>
        <p:spPr>
          <a:xfrm>
            <a:off x="427038" y="3925142"/>
            <a:ext cx="4315968" cy="243660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b="1" dirty="0">
                <a:solidFill>
                  <a:schemeClr val="tx2">
                    <a:lumMod val="50000"/>
                  </a:schemeClr>
                </a:solidFill>
                <a:latin typeface="+mj-lt"/>
              </a:rPr>
              <a:t>Horizontal scaling </a:t>
            </a:r>
            <a:r>
              <a:rPr lang="en-US" sz="2400" dirty="0">
                <a:solidFill>
                  <a:schemeClr val="tx1"/>
                </a:solidFill>
              </a:rPr>
              <a:t>(scale out</a:t>
            </a:r>
            <a:br>
              <a:rPr lang="en-US" sz="2400" dirty="0">
                <a:solidFill>
                  <a:schemeClr val="tx1"/>
                </a:solidFill>
              </a:rPr>
            </a:br>
            <a:r>
              <a:rPr lang="en-US" sz="2400" dirty="0">
                <a:solidFill>
                  <a:schemeClr val="tx1"/>
                </a:solidFill>
              </a:rPr>
              <a:t>and scale in) is the process of increasing or decreasing the number of instances of a</a:t>
            </a:r>
            <a:br>
              <a:rPr lang="en-US" sz="2400" dirty="0">
                <a:solidFill>
                  <a:schemeClr val="tx1"/>
                </a:solidFill>
              </a:rPr>
            </a:br>
            <a:r>
              <a:rPr lang="en-US" sz="2400" dirty="0">
                <a:solidFill>
                  <a:schemeClr val="tx1"/>
                </a:solidFill>
              </a:rPr>
              <a:t>workload; frequently automated</a:t>
            </a:r>
          </a:p>
        </p:txBody>
      </p:sp>
      <p:sp>
        <p:nvSpPr>
          <p:cNvPr id="329" name="Rectangle 328">
            <a:extLst>
              <a:ext uri="{FF2B5EF4-FFF2-40B4-BE49-F238E27FC236}">
                <a16:creationId xmlns:a16="http://schemas.microsoft.com/office/drawing/2014/main" id="{72272A83-5525-4112-AFBB-7E4D7FC3E1D6}"/>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651" name="Picture 650" descr="Vertical scaling shows Virtual Machines getting larger. Horizontal scaling shows more Virtual Machines being added">
            <a:extLst>
              <a:ext uri="{FF2B5EF4-FFF2-40B4-BE49-F238E27FC236}">
                <a16:creationId xmlns:a16="http://schemas.microsoft.com/office/drawing/2014/main" id="{A5A14898-4257-49D1-897F-C0FF123926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2950" y="1349925"/>
            <a:ext cx="3994404" cy="4712945"/>
          </a:xfrm>
          <a:prstGeom prst="rect">
            <a:avLst/>
          </a:prstGeom>
        </p:spPr>
      </p:pic>
    </p:spTree>
    <p:extLst>
      <p:ext uri="{BB962C8B-B14F-4D97-AF65-F5344CB8AC3E}">
        <p14:creationId xmlns:p14="http://schemas.microsoft.com/office/powerpoint/2010/main" val="259694986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p:txBody>
          <a:bodyPr/>
          <a:lstStyle/>
          <a:p>
            <a:r>
              <a:rPr lang="en-US" dirty="0"/>
              <a:t>Create Scale Sets</a:t>
            </a:r>
          </a:p>
        </p:txBody>
      </p:sp>
      <p:sp>
        <p:nvSpPr>
          <p:cNvPr id="5" name="Rectangle 4">
            <a:extLst>
              <a:ext uri="{FF2B5EF4-FFF2-40B4-BE49-F238E27FC236}">
                <a16:creationId xmlns:a16="http://schemas.microsoft.com/office/drawing/2014/main" id="{83768B2D-D019-4BA3-8A2E-A7896D47056C}"/>
              </a:ext>
            </a:extLst>
          </p:cNvPr>
          <p:cNvSpPr/>
          <p:nvPr/>
        </p:nvSpPr>
        <p:spPr>
          <a:xfrm>
            <a:off x="427037" y="1192213"/>
            <a:ext cx="4475163" cy="102260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Instance count. </a:t>
            </a:r>
            <a:r>
              <a:rPr lang="en-US" sz="2200" dirty="0">
                <a:solidFill>
                  <a:schemeClr val="tx1"/>
                </a:solidFill>
                <a:cs typeface="Segoe UI" panose="020B0502040204020203" pitchFamily="34" charset="0"/>
              </a:rPr>
              <a:t>Number of VMs in the scale set (0 to 1000)</a:t>
            </a:r>
          </a:p>
        </p:txBody>
      </p:sp>
      <p:sp>
        <p:nvSpPr>
          <p:cNvPr id="6" name="Rectangle 5">
            <a:extLst>
              <a:ext uri="{FF2B5EF4-FFF2-40B4-BE49-F238E27FC236}">
                <a16:creationId xmlns:a16="http://schemas.microsoft.com/office/drawing/2014/main" id="{F2352B88-176C-460C-8EA3-EBA5D86A9CC8}"/>
              </a:ext>
            </a:extLst>
          </p:cNvPr>
          <p:cNvSpPr/>
          <p:nvPr/>
        </p:nvSpPr>
        <p:spPr>
          <a:xfrm>
            <a:off x="427037" y="2363095"/>
            <a:ext cx="4475163" cy="10765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Instance size</a:t>
            </a:r>
            <a:r>
              <a:rPr lang="en-US" sz="2200" dirty="0">
                <a:solidFill>
                  <a:schemeClr val="tx1"/>
                </a:solidFill>
                <a:cs typeface="Segoe UI" panose="020B0502040204020203" pitchFamily="34" charset="0"/>
              </a:rPr>
              <a:t>. The size of each virtual machine in the scale set </a:t>
            </a:r>
          </a:p>
        </p:txBody>
      </p:sp>
      <p:sp>
        <p:nvSpPr>
          <p:cNvPr id="7" name="Rectangle 6">
            <a:extLst>
              <a:ext uri="{FF2B5EF4-FFF2-40B4-BE49-F238E27FC236}">
                <a16:creationId xmlns:a16="http://schemas.microsoft.com/office/drawing/2014/main" id="{745699E2-9900-459A-9A07-092F7FB74052}"/>
              </a:ext>
            </a:extLst>
          </p:cNvPr>
          <p:cNvSpPr/>
          <p:nvPr/>
        </p:nvSpPr>
        <p:spPr>
          <a:xfrm>
            <a:off x="427037" y="3597713"/>
            <a:ext cx="4475163" cy="10765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Azure Spot Instance. </a:t>
            </a:r>
            <a:r>
              <a:rPr lang="en-US" sz="2200" dirty="0">
                <a:solidFill>
                  <a:schemeClr val="tx1"/>
                </a:solidFill>
                <a:cs typeface="Segoe UI" panose="020B0502040204020203" pitchFamily="34" charset="0"/>
              </a:rPr>
              <a:t>Unused capacity at a discounted rate</a:t>
            </a:r>
          </a:p>
        </p:txBody>
      </p:sp>
      <p:sp>
        <p:nvSpPr>
          <p:cNvPr id="15" name="Rectangle 14">
            <a:extLst>
              <a:ext uri="{FF2B5EF4-FFF2-40B4-BE49-F238E27FC236}">
                <a16:creationId xmlns:a16="http://schemas.microsoft.com/office/drawing/2014/main" id="{17A483C7-E97D-4974-A18D-98390F10DB23}"/>
              </a:ext>
            </a:extLst>
          </p:cNvPr>
          <p:cNvSpPr/>
          <p:nvPr/>
        </p:nvSpPr>
        <p:spPr>
          <a:xfrm>
            <a:off x="427037" y="4854093"/>
            <a:ext cx="4475163" cy="66856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Use managed disks</a:t>
            </a:r>
          </a:p>
        </p:txBody>
      </p:sp>
      <p:sp>
        <p:nvSpPr>
          <p:cNvPr id="16" name="Rectangle 15">
            <a:extLst>
              <a:ext uri="{FF2B5EF4-FFF2-40B4-BE49-F238E27FC236}">
                <a16:creationId xmlns:a16="http://schemas.microsoft.com/office/drawing/2014/main" id="{46130248-90F6-400A-9589-54F0DACCE417}"/>
              </a:ext>
            </a:extLst>
          </p:cNvPr>
          <p:cNvSpPr/>
          <p:nvPr/>
        </p:nvSpPr>
        <p:spPr>
          <a:xfrm>
            <a:off x="427036" y="5702501"/>
            <a:ext cx="4475163" cy="66911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Enable scaling beyond 100 instances</a:t>
            </a:r>
          </a:p>
        </p:txBody>
      </p:sp>
      <p:sp>
        <p:nvSpPr>
          <p:cNvPr id="8" name="Rectangle 7">
            <a:extLst>
              <a:ext uri="{FF2B5EF4-FFF2-40B4-BE49-F238E27FC236}">
                <a16:creationId xmlns:a16="http://schemas.microsoft.com/office/drawing/2014/main" id="{7CFD68CD-4A99-4EED-8656-6A86B19D892F}"/>
              </a:ext>
              <a:ext uri="{C183D7F6-B498-43B3-948B-1728B52AA6E4}">
                <adec:decorative xmlns:adec="http://schemas.microsoft.com/office/drawing/2017/decorative" val="1"/>
              </a:ext>
            </a:extLst>
          </p:cNvPr>
          <p:cNvSpPr/>
          <p:nvPr/>
        </p:nvSpPr>
        <p:spPr bwMode="auto">
          <a:xfrm>
            <a:off x="5057648" y="1192213"/>
            <a:ext cx="7177252"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4" name="Picture 3" descr="A screenshot of an instance page showing the initial instance count to 2">
            <a:extLst>
              <a:ext uri="{FF2B5EF4-FFF2-40B4-BE49-F238E27FC236}">
                <a16:creationId xmlns:a16="http://schemas.microsoft.com/office/drawing/2014/main" id="{A63D3EE1-3C00-C0DA-CCD1-BE1C3911290B}"/>
              </a:ext>
            </a:extLst>
          </p:cNvPr>
          <p:cNvPicPr>
            <a:picLocks noChangeAspect="1"/>
          </p:cNvPicPr>
          <p:nvPr/>
        </p:nvPicPr>
        <p:blipFill>
          <a:blip r:embed="rId3"/>
          <a:stretch>
            <a:fillRect/>
          </a:stretch>
        </p:blipFill>
        <p:spPr>
          <a:xfrm>
            <a:off x="5131549" y="1477741"/>
            <a:ext cx="7029450" cy="4400550"/>
          </a:xfrm>
          <a:prstGeom prst="rect">
            <a:avLst/>
          </a:prstGeom>
        </p:spPr>
      </p:pic>
    </p:spTree>
    <p:extLst>
      <p:ext uri="{BB962C8B-B14F-4D97-AF65-F5344CB8AC3E}">
        <p14:creationId xmlns:p14="http://schemas.microsoft.com/office/powerpoint/2010/main" val="199375148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Autoscale</a:t>
            </a:r>
          </a:p>
        </p:txBody>
      </p:sp>
      <p:sp>
        <p:nvSpPr>
          <p:cNvPr id="5" name="Rectangle 4">
            <a:extLst>
              <a:ext uri="{FF2B5EF4-FFF2-40B4-BE49-F238E27FC236}">
                <a16:creationId xmlns:a16="http://schemas.microsoft.com/office/drawing/2014/main" id="{76CE474F-D26E-4CD8-8A59-0827C24D1247}"/>
              </a:ext>
            </a:extLst>
          </p:cNvPr>
          <p:cNvSpPr/>
          <p:nvPr/>
        </p:nvSpPr>
        <p:spPr>
          <a:xfrm>
            <a:off x="431800" y="1290520"/>
            <a:ext cx="4921036"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Define a minimum, maximum, and default number of VM instances</a:t>
            </a:r>
          </a:p>
        </p:txBody>
      </p:sp>
      <p:sp>
        <p:nvSpPr>
          <p:cNvPr id="6" name="Rectangle 5">
            <a:extLst>
              <a:ext uri="{FF2B5EF4-FFF2-40B4-BE49-F238E27FC236}">
                <a16:creationId xmlns:a16="http://schemas.microsoft.com/office/drawing/2014/main" id="{E12CB13C-3AD3-45B0-87F7-9D48CEB53D5D}"/>
              </a:ext>
            </a:extLst>
          </p:cNvPr>
          <p:cNvSpPr/>
          <p:nvPr/>
        </p:nvSpPr>
        <p:spPr>
          <a:xfrm>
            <a:off x="431800" y="3844496"/>
            <a:ext cx="4921036"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Create more advanced scale sets with scale out and</a:t>
            </a:r>
            <a:br>
              <a:rPr lang="en-US" sz="2400" dirty="0">
                <a:solidFill>
                  <a:schemeClr val="tx1"/>
                </a:solidFill>
              </a:rPr>
            </a:br>
            <a:r>
              <a:rPr lang="en-US" sz="2400" dirty="0">
                <a:solidFill>
                  <a:schemeClr val="tx1"/>
                </a:solidFill>
              </a:rPr>
              <a:t>scale in parameters</a:t>
            </a:r>
          </a:p>
        </p:txBody>
      </p:sp>
      <p:sp>
        <p:nvSpPr>
          <p:cNvPr id="7" name="Rectangle 6">
            <a:extLst>
              <a:ext uri="{FF2B5EF4-FFF2-40B4-BE49-F238E27FC236}">
                <a16:creationId xmlns:a16="http://schemas.microsoft.com/office/drawing/2014/main" id="{12585404-2E6A-4967-A584-9D5A5A936CBC}"/>
              </a:ext>
              <a:ext uri="{C183D7F6-B498-43B3-948B-1728B52AA6E4}">
                <adec:decorative xmlns:adec="http://schemas.microsoft.com/office/drawing/2017/decorative" val="1"/>
              </a:ext>
            </a:extLst>
          </p:cNvPr>
          <p:cNvSpPr/>
          <p:nvPr/>
        </p:nvSpPr>
        <p:spPr bwMode="auto">
          <a:xfrm>
            <a:off x="5619964" y="1212091"/>
            <a:ext cx="6400217" cy="50932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9" name="Picture 8"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EA8815AF-67AD-6452-F7AF-6DF6D89856C1}"/>
              </a:ext>
            </a:extLst>
          </p:cNvPr>
          <p:cNvPicPr>
            <a:picLocks noChangeAspect="1"/>
          </p:cNvPicPr>
          <p:nvPr/>
        </p:nvPicPr>
        <p:blipFill>
          <a:blip r:embed="rId3"/>
          <a:stretch>
            <a:fillRect/>
          </a:stretch>
        </p:blipFill>
        <p:spPr>
          <a:xfrm>
            <a:off x="6462445" y="1297863"/>
            <a:ext cx="5059630" cy="4921720"/>
          </a:xfrm>
          <a:prstGeom prst="rect">
            <a:avLst/>
          </a:prstGeom>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Virtual Machine Scaling</a:t>
            </a:r>
          </a:p>
        </p:txBody>
      </p:sp>
      <p:sp>
        <p:nvSpPr>
          <p:cNvPr id="26" name="Rectangle 25">
            <a:extLst>
              <a:ext uri="{FF2B5EF4-FFF2-40B4-BE49-F238E27FC236}">
                <a16:creationId xmlns:a16="http://schemas.microsoft.com/office/drawing/2014/main" id="{0BEFB359-20EB-4FF8-8FB8-ECA6887FB210}"/>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Configure Virtual Machine Scale Sets</a:t>
            </a:r>
          </a:p>
        </p:txBody>
      </p:sp>
      <p:cxnSp>
        <p:nvCxnSpPr>
          <p:cNvPr id="13" name="Straight Connector 12">
            <a:extLst>
              <a:ext uri="{FF2B5EF4-FFF2-40B4-BE49-F238E27FC236}">
                <a16:creationId xmlns:a16="http://schemas.microsoft.com/office/drawing/2014/main" id="{7665328E-AEB9-4203-A8F1-311B84F3EB14}"/>
              </a:ext>
              <a:ext uri="{C183D7F6-B498-43B3-948B-1728B52AA6E4}">
                <adec:decorative xmlns:adec="http://schemas.microsoft.com/office/drawing/2017/decorative" val="1"/>
              </a:ext>
            </a:extLst>
          </p:cNvPr>
          <p:cNvCxnSpPr>
            <a:cxnSpLocks/>
          </p:cNvCxnSpPr>
          <p:nvPr/>
        </p:nvCxnSpPr>
        <p:spPr>
          <a:xfrm>
            <a:off x="1806575" y="2674152"/>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1B4B466-163F-479F-8C60-490AB3C891D4}"/>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Review manual scaling, scale-in policies, and custom scaling options</a:t>
            </a:r>
          </a:p>
        </p:txBody>
      </p:sp>
      <p:cxnSp>
        <p:nvCxnSpPr>
          <p:cNvPr id="21" name="Straight Connector 20">
            <a:extLst>
              <a:ext uri="{FF2B5EF4-FFF2-40B4-BE49-F238E27FC236}">
                <a16:creationId xmlns:a16="http://schemas.microsoft.com/office/drawing/2014/main" id="{A6C1AE32-4967-493C-A078-C51C2A37D501}"/>
              </a:ext>
              <a:ext uri="{C183D7F6-B498-43B3-948B-1728B52AA6E4}">
                <adec:decorative xmlns:adec="http://schemas.microsoft.com/office/drawing/2017/decorative" val="1"/>
              </a:ext>
            </a:extLst>
          </p:cNvPr>
          <p:cNvCxnSpPr>
            <a:cxnSpLocks/>
          </p:cNvCxnSpPr>
          <p:nvPr/>
        </p:nvCxnSpPr>
        <p:spPr>
          <a:xfrm>
            <a:off x="1806575" y="3933076"/>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8B806-90D9-45B0-838F-F581D244B4E1}"/>
              </a:ext>
              <a:ext uri="{C183D7F6-B498-43B3-948B-1728B52AA6E4}">
                <adec:decorative xmlns:adec="http://schemas.microsoft.com/office/drawing/2017/decorative" val="1"/>
              </a:ext>
            </a:extLst>
          </p:cNvPr>
          <p:cNvGrpSpPr/>
          <p:nvPr/>
        </p:nvGrpSpPr>
        <p:grpSpPr>
          <a:xfrm>
            <a:off x="809553" y="1668548"/>
            <a:ext cx="849857" cy="2056686"/>
            <a:chOff x="809553" y="1668548"/>
            <a:chExt cx="849857" cy="2056686"/>
          </a:xfrm>
        </p:grpSpPr>
        <p:pic>
          <p:nvPicPr>
            <p:cNvPr id="16" name="Picture 15">
              <a:extLst>
                <a:ext uri="{FF2B5EF4-FFF2-40B4-BE49-F238E27FC236}">
                  <a16:creationId xmlns:a16="http://schemas.microsoft.com/office/drawing/2014/main" id="{BA4B1ADE-94AD-4A61-884D-A62490C53ECB}"/>
                </a:ext>
              </a:extLst>
            </p:cNvPr>
            <p:cNvPicPr>
              <a:picLocks noChangeAspect="1"/>
            </p:cNvPicPr>
            <p:nvPr/>
          </p:nvPicPr>
          <p:blipFill>
            <a:blip r:embed="rId3"/>
            <a:stretch>
              <a:fillRect/>
            </a:stretch>
          </p:blipFill>
          <p:spPr>
            <a:xfrm>
              <a:off x="809553" y="1668548"/>
              <a:ext cx="849857" cy="837086"/>
            </a:xfrm>
            <a:prstGeom prst="rect">
              <a:avLst/>
            </a:prstGeom>
          </p:spPr>
        </p:pic>
        <p:pic>
          <p:nvPicPr>
            <p:cNvPr id="4" name="Graphic 3">
              <a:extLst>
                <a:ext uri="{FF2B5EF4-FFF2-40B4-BE49-F238E27FC236}">
                  <a16:creationId xmlns:a16="http://schemas.microsoft.com/office/drawing/2014/main" id="{A3367211-5DFF-496D-A0FA-086AB5B99F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370" y="1805980"/>
              <a:ext cx="562221" cy="562221"/>
            </a:xfrm>
            <a:prstGeom prst="rect">
              <a:avLst/>
            </a:prstGeom>
          </p:spPr>
        </p:pic>
        <p:pic>
          <p:nvPicPr>
            <p:cNvPr id="17" name="Picture 16">
              <a:extLst>
                <a:ext uri="{FF2B5EF4-FFF2-40B4-BE49-F238E27FC236}">
                  <a16:creationId xmlns:a16="http://schemas.microsoft.com/office/drawing/2014/main" id="{B86010E8-9E35-402A-BB20-1F4693D0FF12}"/>
                </a:ext>
              </a:extLst>
            </p:cNvPr>
            <p:cNvPicPr>
              <a:picLocks noChangeAspect="1"/>
            </p:cNvPicPr>
            <p:nvPr/>
          </p:nvPicPr>
          <p:blipFill>
            <a:blip r:embed="rId3"/>
            <a:stretch>
              <a:fillRect/>
            </a:stretch>
          </p:blipFill>
          <p:spPr>
            <a:xfrm>
              <a:off x="809553" y="2888148"/>
              <a:ext cx="849857" cy="837086"/>
            </a:xfrm>
            <a:prstGeom prst="rect">
              <a:avLst/>
            </a:prstGeom>
          </p:spPr>
        </p:pic>
        <p:pic>
          <p:nvPicPr>
            <p:cNvPr id="6" name="Graphic 5">
              <a:extLst>
                <a:ext uri="{FF2B5EF4-FFF2-40B4-BE49-F238E27FC236}">
                  <a16:creationId xmlns:a16="http://schemas.microsoft.com/office/drawing/2014/main" id="{E1D6BE04-B0F2-44E5-946D-52E4E1027F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1332" y="3093543"/>
              <a:ext cx="426296" cy="426296"/>
            </a:xfrm>
            <a:prstGeom prst="rect">
              <a:avLst/>
            </a:prstGeom>
          </p:spPr>
        </p:pic>
      </p:grpSp>
    </p:spTree>
    <p:extLst>
      <p:ext uri="{BB962C8B-B14F-4D97-AF65-F5344CB8AC3E}">
        <p14:creationId xmlns:p14="http://schemas.microsoft.com/office/powerpoint/2010/main" val="1844992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Virtual Machine Availability</a:t>
            </a:r>
          </a:p>
        </p:txBody>
      </p:sp>
      <p:sp>
        <p:nvSpPr>
          <p:cNvPr id="4" name="Rectangle 3">
            <a:extLst>
              <a:ext uri="{FF2B5EF4-FFF2-40B4-BE49-F238E27FC236}">
                <a16:creationId xmlns:a16="http://schemas.microsoft.com/office/drawing/2014/main" id="{99CEA47A-6547-4050-BEF3-BA184418296B}"/>
              </a:ext>
            </a:extLst>
          </p:cNvPr>
          <p:cNvSpPr/>
          <p:nvPr/>
        </p:nvSpPr>
        <p:spPr bwMode="auto">
          <a:xfrm>
            <a:off x="427039" y="1268095"/>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5" name="Rectangle 4">
            <a:extLst>
              <a:ext uri="{FF2B5EF4-FFF2-40B4-BE49-F238E27FC236}">
                <a16:creationId xmlns:a16="http://schemas.microsoft.com/office/drawing/2014/main" id="{9267AD01-F0D9-4222-9157-302AAE29FF26}"/>
              </a:ext>
            </a:extLst>
          </p:cNvPr>
          <p:cNvSpPr/>
          <p:nvPr/>
        </p:nvSpPr>
        <p:spPr bwMode="auto">
          <a:xfrm>
            <a:off x="4876800" y="1268095"/>
            <a:ext cx="713232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grpSp>
        <p:nvGrpSpPr>
          <p:cNvPr id="10" name="Group 9">
            <a:extLst>
              <a:ext uri="{FF2B5EF4-FFF2-40B4-BE49-F238E27FC236}">
                <a16:creationId xmlns:a16="http://schemas.microsoft.com/office/drawing/2014/main" id="{0C36FAE3-25BB-4979-9458-BD1EE1639C09}"/>
              </a:ext>
              <a:ext uri="{C183D7F6-B498-43B3-948B-1728B52AA6E4}">
                <adec:decorative xmlns:adec="http://schemas.microsoft.com/office/drawing/2017/decorative" val="1"/>
              </a:ext>
            </a:extLst>
          </p:cNvPr>
          <p:cNvGrpSpPr/>
          <p:nvPr/>
        </p:nvGrpSpPr>
        <p:grpSpPr>
          <a:xfrm>
            <a:off x="4876624" y="2010703"/>
            <a:ext cx="7132496" cy="1824318"/>
            <a:chOff x="4876624" y="2010703"/>
            <a:chExt cx="7132496" cy="1404864"/>
          </a:xfrm>
        </p:grpSpPr>
        <p:sp>
          <p:nvSpPr>
            <p:cNvPr id="6" name="Rectangle 5">
              <a:extLst>
                <a:ext uri="{FF2B5EF4-FFF2-40B4-BE49-F238E27FC236}">
                  <a16:creationId xmlns:a16="http://schemas.microsoft.com/office/drawing/2014/main" id="{FBB9BCA6-470A-4AA8-A4F2-96EF8BEFDC84}"/>
                </a:ext>
              </a:extLst>
            </p:cNvPr>
            <p:cNvSpPr/>
            <p:nvPr/>
          </p:nvSpPr>
          <p:spPr>
            <a:xfrm>
              <a:off x="4876624" y="2010703"/>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3"/>
                </a:rPr>
                <a:t>Build a scalable application with virtual machine scale sets </a:t>
              </a:r>
              <a:endParaRPr lang="en-US" sz="2000" dirty="0">
                <a:solidFill>
                  <a:schemeClr val="tx1"/>
                </a:solidFill>
              </a:endParaRPr>
            </a:p>
          </p:txBody>
        </p:sp>
        <p:cxnSp>
          <p:nvCxnSpPr>
            <p:cNvPr id="7" name="Straight Connector 6">
              <a:extLst>
                <a:ext uri="{FF2B5EF4-FFF2-40B4-BE49-F238E27FC236}">
                  <a16:creationId xmlns:a16="http://schemas.microsoft.com/office/drawing/2014/main" id="{2EE64B8D-4B71-46B0-BAB2-6640998B9CCB}"/>
                </a:ext>
                <a:ext uri="{C183D7F6-B498-43B3-948B-1728B52AA6E4}">
                  <adec:decorative xmlns:adec="http://schemas.microsoft.com/office/drawing/2017/decorative" val="1"/>
                </a:ext>
              </a:extLst>
            </p:cNvPr>
            <p:cNvCxnSpPr>
              <a:cxnSpLocks/>
            </p:cNvCxnSpPr>
            <p:nvPr/>
          </p:nvCxnSpPr>
          <p:spPr>
            <a:xfrm>
              <a:off x="4876800" y="2661871"/>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8488AB2-5B80-4F67-9D74-E3C563B9F693}"/>
                </a:ext>
              </a:extLst>
            </p:cNvPr>
            <p:cNvSpPr/>
            <p:nvPr/>
          </p:nvSpPr>
          <p:spPr>
            <a:xfrm>
              <a:off x="4876624" y="2764399"/>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4"/>
                </a:rPr>
                <a:t>Implement scale and high availability with Windows Server VM </a:t>
              </a:r>
              <a:endParaRPr lang="en-US" sz="2000" dirty="0">
                <a:solidFill>
                  <a:schemeClr val="tx1"/>
                </a:solidFill>
              </a:endParaRPr>
            </a:p>
          </p:txBody>
        </p:sp>
        <p:cxnSp>
          <p:nvCxnSpPr>
            <p:cNvPr id="9" name="Straight Connector 8">
              <a:extLst>
                <a:ext uri="{FF2B5EF4-FFF2-40B4-BE49-F238E27FC236}">
                  <a16:creationId xmlns:a16="http://schemas.microsoft.com/office/drawing/2014/main" id="{5598B1C6-6B27-488F-BB20-E2109DA0CDE2}"/>
                </a:ext>
                <a:ext uri="{C183D7F6-B498-43B3-948B-1728B52AA6E4}">
                  <adec:decorative xmlns:adec="http://schemas.microsoft.com/office/drawing/2017/decorative" val="1"/>
                </a:ext>
              </a:extLst>
            </p:cNvPr>
            <p:cNvCxnSpPr>
              <a:cxnSpLocks/>
            </p:cNvCxnSpPr>
            <p:nvPr/>
          </p:nvCxnSpPr>
          <p:spPr>
            <a:xfrm>
              <a:off x="4876800" y="3415567"/>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E2D225B-EB30-4D04-A66E-A8A0A1A66B5E}"/>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397" y="2559343"/>
            <a:ext cx="1494645" cy="2173707"/>
          </a:xfrm>
          <a:prstGeom prst="rect">
            <a:avLst/>
          </a:prstGeom>
        </p:spPr>
      </p:pic>
    </p:spTree>
    <p:extLst>
      <p:ext uri="{BB962C8B-B14F-4D97-AF65-F5344CB8AC3E}">
        <p14:creationId xmlns:p14="http://schemas.microsoft.com/office/powerpoint/2010/main" val="278065285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 Manage Virtual Machines</a:t>
            </a:r>
          </a:p>
        </p:txBody>
      </p:sp>
      <p:pic>
        <p:nvPicPr>
          <p:cNvPr id="6" name="Picture 5" descr="Icon of a lab flask">
            <a:extLst>
              <a:ext uri="{FF2B5EF4-FFF2-40B4-BE49-F238E27FC236}">
                <a16:creationId xmlns:a16="http://schemas.microsoft.com/office/drawing/2014/main" id="{B2E2FABF-3808-40F8-A023-E4D05597FC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674" y="2780655"/>
            <a:ext cx="1004690" cy="1461145"/>
          </a:xfrm>
          <a:prstGeom prst="rect">
            <a:avLst/>
          </a:prstGeom>
        </p:spPr>
      </p:pic>
    </p:spTree>
    <p:extLst>
      <p:ext uri="{BB962C8B-B14F-4D97-AF65-F5344CB8AC3E}">
        <p14:creationId xmlns:p14="http://schemas.microsoft.com/office/powerpoint/2010/main" val="414865383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08 – Manage Virtual Machines</a:t>
            </a:r>
          </a:p>
        </p:txBody>
      </p:sp>
      <p:sp>
        <p:nvSpPr>
          <p:cNvPr id="13" name="Rectangle 12">
            <a:extLst>
              <a:ext uri="{FF2B5EF4-FFF2-40B4-BE49-F238E27FC236}">
                <a16:creationId xmlns:a16="http://schemas.microsoft.com/office/drawing/2014/main" id="{E2BDE98F-689C-4431-9656-DF1A09738EE6}"/>
              </a:ext>
            </a:extLst>
          </p:cNvPr>
          <p:cNvSpPr/>
          <p:nvPr/>
        </p:nvSpPr>
        <p:spPr bwMode="auto">
          <a:xfrm>
            <a:off x="427039" y="1320801"/>
            <a:ext cx="11582398" cy="754053"/>
          </a:xfrm>
          <a:prstGeom prst="rect">
            <a:avLst/>
          </a:prstGeom>
        </p:spPr>
        <p:txBody>
          <a:bodyPr vert="horz" wrap="square" lIns="0" tIns="0" rIns="0" bIns="0" rtlCol="0" anchor="t">
            <a:spAutoFit/>
          </a:bodyPr>
          <a:lstStyle/>
          <a:p>
            <a:pPr>
              <a:spcBef>
                <a:spcPts val="600"/>
              </a:spcBef>
              <a:buSzPct val="90000"/>
            </a:pPr>
            <a:r>
              <a:rPr lang="en-US" sz="2400" dirty="0">
                <a:solidFill>
                  <a:schemeClr val="tx2">
                    <a:lumMod val="50000"/>
                  </a:schemeClr>
                </a:solidFill>
                <a:latin typeface="+mj-lt"/>
                <a:cs typeface="Segoe UI" panose="020B0502040204020203" pitchFamily="34" charset="0"/>
              </a:rPr>
              <a:t>Lab scenario</a:t>
            </a:r>
          </a:p>
          <a:p>
            <a:pPr>
              <a:spcBef>
                <a:spcPts val="600"/>
              </a:spcBef>
              <a:buSzPct val="90000"/>
            </a:pPr>
            <a:r>
              <a:rPr lang="en-US" sz="2000" dirty="0">
                <a:cs typeface="Segoe UI" panose="020B0502040204020203" pitchFamily="34" charset="0"/>
              </a:rPr>
              <a:t>You are tasked with identifying different options for deploying and configuring Azure Virtual Machines</a:t>
            </a:r>
          </a:p>
        </p:txBody>
      </p:sp>
      <p:sp>
        <p:nvSpPr>
          <p:cNvPr id="6" name="Text Placeholder 2">
            <a:extLst>
              <a:ext uri="{FF2B5EF4-FFF2-40B4-BE49-F238E27FC236}">
                <a16:creationId xmlns:a16="http://schemas.microsoft.com/office/drawing/2014/main" id="{8E507271-8313-49BD-93D5-1DB5F2CE17DA}"/>
              </a:ext>
            </a:extLst>
          </p:cNvPr>
          <p:cNvSpPr txBox="1">
            <a:spLocks/>
          </p:cNvSpPr>
          <p:nvPr/>
        </p:nvSpPr>
        <p:spPr>
          <a:xfrm>
            <a:off x="427038" y="2521331"/>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panose="020B0502040204020203" pitchFamily="34" charset="0"/>
              </a:rPr>
              <a:t>Objectives</a:t>
            </a:r>
          </a:p>
        </p:txBody>
      </p:sp>
      <p:sp>
        <p:nvSpPr>
          <p:cNvPr id="7" name="Rectangle 6">
            <a:extLst>
              <a:ext uri="{FF2B5EF4-FFF2-40B4-BE49-F238E27FC236}">
                <a16:creationId xmlns:a16="http://schemas.microsoft.com/office/drawing/2014/main" id="{A16AF3F2-F7DE-4D9A-8878-A4D334EA6175}"/>
              </a:ext>
            </a:extLst>
          </p:cNvPr>
          <p:cNvSpPr/>
          <p:nvPr/>
        </p:nvSpPr>
        <p:spPr bwMode="auto">
          <a:xfrm>
            <a:off x="427036"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1:</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Deploy zone-resilient Virtual Machines in the Azure portal and with templates</a:t>
            </a:r>
            <a:endParaRPr lang="en-US" sz="2000" dirty="0">
              <a:solidFill>
                <a:schemeClr val="tx1"/>
              </a:solidFill>
            </a:endParaRPr>
          </a:p>
        </p:txBody>
      </p:sp>
      <p:sp>
        <p:nvSpPr>
          <p:cNvPr id="8" name="Rectangle 7">
            <a:extLst>
              <a:ext uri="{FF2B5EF4-FFF2-40B4-BE49-F238E27FC236}">
                <a16:creationId xmlns:a16="http://schemas.microsoft.com/office/drawing/2014/main" id="{E4C0DEB7-442A-4F61-8324-EC315E0C319C}"/>
              </a:ext>
            </a:extLst>
          </p:cNvPr>
          <p:cNvSpPr/>
          <p:nvPr/>
        </p:nvSpPr>
        <p:spPr bwMode="auto">
          <a:xfrm>
            <a:off x="4340021"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2:</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Configure Azure Virtual Machines by using virtual machine extensions</a:t>
            </a:r>
            <a:endParaRPr lang="en-US" sz="2000" dirty="0">
              <a:solidFill>
                <a:schemeClr val="tx1"/>
              </a:solidFill>
            </a:endParaRPr>
          </a:p>
        </p:txBody>
      </p:sp>
      <p:sp>
        <p:nvSpPr>
          <p:cNvPr id="9" name="Rectangle 8">
            <a:extLst>
              <a:ext uri="{FF2B5EF4-FFF2-40B4-BE49-F238E27FC236}">
                <a16:creationId xmlns:a16="http://schemas.microsoft.com/office/drawing/2014/main" id="{C882ADF5-2F6C-4D1B-8EF8-DBAB46A55839}"/>
              </a:ext>
            </a:extLst>
          </p:cNvPr>
          <p:cNvSpPr/>
          <p:nvPr/>
        </p:nvSpPr>
        <p:spPr bwMode="auto">
          <a:xfrm>
            <a:off x="8253007"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3:</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Scale compute and storage for Azure Virtual Machines</a:t>
            </a:r>
            <a:endParaRPr lang="en-US" sz="2000" dirty="0">
              <a:solidFill>
                <a:schemeClr val="tx1"/>
              </a:solidFill>
            </a:endParaRPr>
          </a:p>
        </p:txBody>
      </p:sp>
      <p:sp>
        <p:nvSpPr>
          <p:cNvPr id="10" name="Rectangle 9">
            <a:extLst>
              <a:ext uri="{FF2B5EF4-FFF2-40B4-BE49-F238E27FC236}">
                <a16:creationId xmlns:a16="http://schemas.microsoft.com/office/drawing/2014/main" id="{C74B9275-46ED-447D-B6FF-458ABEE53E70}"/>
              </a:ext>
            </a:extLst>
          </p:cNvPr>
          <p:cNvSpPr/>
          <p:nvPr/>
        </p:nvSpPr>
        <p:spPr bwMode="auto">
          <a:xfrm>
            <a:off x="427036"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4:</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Deploy zone-resilient scale sets by using the Azure portal</a:t>
            </a:r>
            <a:endParaRPr lang="en-US" sz="2000" dirty="0">
              <a:solidFill>
                <a:schemeClr val="tx1"/>
              </a:solidFill>
            </a:endParaRPr>
          </a:p>
        </p:txBody>
      </p:sp>
      <p:sp>
        <p:nvSpPr>
          <p:cNvPr id="11" name="Rectangle 10">
            <a:extLst>
              <a:ext uri="{FF2B5EF4-FFF2-40B4-BE49-F238E27FC236}">
                <a16:creationId xmlns:a16="http://schemas.microsoft.com/office/drawing/2014/main" id="{2697B430-E21D-4384-AC4B-D66FCC6AF3D1}"/>
              </a:ext>
            </a:extLst>
          </p:cNvPr>
          <p:cNvSpPr/>
          <p:nvPr/>
        </p:nvSpPr>
        <p:spPr bwMode="auto">
          <a:xfrm>
            <a:off x="4340022"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5:</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Configure Azure virtual machine scale sets by</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using extensions</a:t>
            </a:r>
            <a:endParaRPr lang="en-US" sz="2000" dirty="0">
              <a:solidFill>
                <a:schemeClr val="tx1"/>
              </a:solidFill>
            </a:endParaRPr>
          </a:p>
        </p:txBody>
      </p:sp>
      <p:sp>
        <p:nvSpPr>
          <p:cNvPr id="12" name="Rectangle 11">
            <a:extLst>
              <a:ext uri="{FF2B5EF4-FFF2-40B4-BE49-F238E27FC236}">
                <a16:creationId xmlns:a16="http://schemas.microsoft.com/office/drawing/2014/main" id="{260F86DE-6431-4F78-9B6A-02315F866E2B}"/>
              </a:ext>
            </a:extLst>
          </p:cNvPr>
          <p:cNvSpPr/>
          <p:nvPr/>
        </p:nvSpPr>
        <p:spPr bwMode="auto">
          <a:xfrm>
            <a:off x="8253007"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6:</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Scale compute and storage for Azure virtual machine scale sets</a:t>
            </a:r>
            <a:endParaRPr lang="en-US" sz="2000" dirty="0">
              <a:solidFill>
                <a:schemeClr val="tx1"/>
              </a:solidFill>
            </a:endParaRPr>
          </a:p>
        </p:txBody>
      </p:sp>
      <p:sp>
        <p:nvSpPr>
          <p:cNvPr id="3" name="Text Placeholder 2">
            <a:extLst>
              <a:ext uri="{FF2B5EF4-FFF2-40B4-BE49-F238E27FC236}">
                <a16:creationId xmlns:a16="http://schemas.microsoft.com/office/drawing/2014/main" id="{092603F6-D3B4-450C-8EEB-0B23D44198BE}"/>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E05D441-4B6C-476A-A459-81B486EB263B}"/>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4308-8F36-4209-9550-1EA4C2C92D25}"/>
              </a:ext>
            </a:extLst>
          </p:cNvPr>
          <p:cNvSpPr>
            <a:spLocks noGrp="1"/>
          </p:cNvSpPr>
          <p:nvPr>
            <p:ph type="title"/>
          </p:nvPr>
        </p:nvSpPr>
        <p:spPr/>
        <p:txBody>
          <a:bodyPr/>
          <a:lstStyle/>
          <a:p>
            <a:r>
              <a:rPr lang="en-US" dirty="0"/>
              <a:t>Lab 08 – Architecture diagram</a:t>
            </a:r>
          </a:p>
        </p:txBody>
      </p:sp>
      <p:grpSp>
        <p:nvGrpSpPr>
          <p:cNvPr id="3" name="Group 2" descr="Architecture diagram of the detailed lab steps. ">
            <a:extLst>
              <a:ext uri="{FF2B5EF4-FFF2-40B4-BE49-F238E27FC236}">
                <a16:creationId xmlns:a16="http://schemas.microsoft.com/office/drawing/2014/main" id="{2EF4EC28-A868-447A-BFC6-AE3EFD82EBFB}"/>
              </a:ext>
            </a:extLst>
          </p:cNvPr>
          <p:cNvGrpSpPr/>
          <p:nvPr/>
        </p:nvGrpSpPr>
        <p:grpSpPr>
          <a:xfrm>
            <a:off x="895820" y="1401510"/>
            <a:ext cx="10586362" cy="4794191"/>
            <a:chOff x="598455" y="1324728"/>
            <a:chExt cx="10586362" cy="4098576"/>
          </a:xfrm>
        </p:grpSpPr>
        <p:sp>
          <p:nvSpPr>
            <p:cNvPr id="4" name="Rectangle 3">
              <a:extLst>
                <a:ext uri="{FF2B5EF4-FFF2-40B4-BE49-F238E27FC236}">
                  <a16:creationId xmlns:a16="http://schemas.microsoft.com/office/drawing/2014/main" id="{7CA332DB-7287-484D-8C7B-01762359CDAB}"/>
                </a:ext>
              </a:extLst>
            </p:cNvPr>
            <p:cNvSpPr/>
            <p:nvPr/>
          </p:nvSpPr>
          <p:spPr bwMode="auto">
            <a:xfrm>
              <a:off x="6920689" y="1333726"/>
              <a:ext cx="4264128"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8CF251AB-3450-4AF3-96E1-D7C2F36EDF15}"/>
                </a:ext>
              </a:extLst>
            </p:cNvPr>
            <p:cNvSpPr/>
            <p:nvPr/>
          </p:nvSpPr>
          <p:spPr bwMode="auto">
            <a:xfrm>
              <a:off x="4839629" y="1345304"/>
              <a:ext cx="1976835"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AAF3D4FD-F667-43CB-9F60-46915B19304C}"/>
                </a:ext>
              </a:extLst>
            </p:cNvPr>
            <p:cNvCxnSpPr>
              <a:cxnSpLocks/>
              <a:stCxn id="25" idx="2"/>
              <a:endCxn id="27" idx="0"/>
            </p:cNvCxnSpPr>
            <p:nvPr/>
          </p:nvCxnSpPr>
          <p:spPr>
            <a:xfrm>
              <a:off x="5883403" y="3730092"/>
              <a:ext cx="839" cy="4580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3821105-9B80-4B57-A514-7E807BF25BC9}"/>
                </a:ext>
              </a:extLst>
            </p:cNvPr>
            <p:cNvCxnSpPr>
              <a:cxnSpLocks/>
              <a:stCxn id="23" idx="2"/>
              <a:endCxn id="25" idx="0"/>
            </p:cNvCxnSpPr>
            <p:nvPr/>
          </p:nvCxnSpPr>
          <p:spPr>
            <a:xfrm>
              <a:off x="5876914" y="2735769"/>
              <a:ext cx="6489" cy="46220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EB8C150-737C-4AF4-A33D-BA5C2668F3D5}"/>
                </a:ext>
              </a:extLst>
            </p:cNvPr>
            <p:cNvSpPr/>
            <p:nvPr/>
          </p:nvSpPr>
          <p:spPr bwMode="auto">
            <a:xfrm>
              <a:off x="611536" y="1345304"/>
              <a:ext cx="4151821"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a:extLst>
                <a:ext uri="{FF2B5EF4-FFF2-40B4-BE49-F238E27FC236}">
                  <a16:creationId xmlns:a16="http://schemas.microsoft.com/office/drawing/2014/main" id="{BE95CE93-D76D-40DB-BAA2-2D05288E5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5620" y="2903107"/>
              <a:ext cx="403078" cy="403078"/>
            </a:xfrm>
            <a:prstGeom prst="rect">
              <a:avLst/>
            </a:prstGeom>
          </p:spPr>
        </p:pic>
        <p:sp>
          <p:nvSpPr>
            <p:cNvPr id="10" name="TextBox 9">
              <a:extLst>
                <a:ext uri="{FF2B5EF4-FFF2-40B4-BE49-F238E27FC236}">
                  <a16:creationId xmlns:a16="http://schemas.microsoft.com/office/drawing/2014/main" id="{0F7D97B9-282C-44CC-A1D1-98D550CE806A}"/>
                </a:ext>
              </a:extLst>
            </p:cNvPr>
            <p:cNvSpPr txBox="1"/>
            <p:nvPr/>
          </p:nvSpPr>
          <p:spPr>
            <a:xfrm>
              <a:off x="1506069" y="3324090"/>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az104-08-vm0</a:t>
              </a:r>
            </a:p>
            <a:p>
              <a:pPr algn="ctr" defTabSz="914367"/>
              <a:r>
                <a:rPr lang="fr-FR" sz="1176" dirty="0">
                  <a:solidFill>
                    <a:srgbClr val="000000"/>
                  </a:solidFill>
                  <a:latin typeface="Segoe UI"/>
                </a:rPr>
                <a:t>10.80.0.4</a:t>
              </a:r>
            </a:p>
            <a:p>
              <a:pPr algn="ctr" defTabSz="914367"/>
              <a:endParaRPr lang="fr-FR" sz="1176" b="1" dirty="0">
                <a:solidFill>
                  <a:srgbClr val="000000"/>
                </a:solidFill>
                <a:latin typeface="Segoe UI"/>
              </a:endParaRPr>
            </a:p>
          </p:txBody>
        </p:sp>
        <p:pic>
          <p:nvPicPr>
            <p:cNvPr id="11" name="Graphic 10">
              <a:extLst>
                <a:ext uri="{FF2B5EF4-FFF2-40B4-BE49-F238E27FC236}">
                  <a16:creationId xmlns:a16="http://schemas.microsoft.com/office/drawing/2014/main" id="{01B16981-90C6-4C46-A00F-16BF39D159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184" y="2102768"/>
              <a:ext cx="412418" cy="412418"/>
            </a:xfrm>
            <a:prstGeom prst="rect">
              <a:avLst/>
            </a:prstGeom>
          </p:spPr>
        </p:pic>
        <p:sp>
          <p:nvSpPr>
            <p:cNvPr id="12" name="Rectangle 11">
              <a:extLst>
                <a:ext uri="{FF2B5EF4-FFF2-40B4-BE49-F238E27FC236}">
                  <a16:creationId xmlns:a16="http://schemas.microsoft.com/office/drawing/2014/main" id="{F062E614-8061-4834-BE27-E0DB030C689A}"/>
                </a:ext>
              </a:extLst>
            </p:cNvPr>
            <p:cNvSpPr/>
            <p:nvPr/>
          </p:nvSpPr>
          <p:spPr bwMode="auto">
            <a:xfrm>
              <a:off x="1007184" y="2525604"/>
              <a:ext cx="3682003" cy="166926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3" name="TextBox 12">
              <a:extLst>
                <a:ext uri="{FF2B5EF4-FFF2-40B4-BE49-F238E27FC236}">
                  <a16:creationId xmlns:a16="http://schemas.microsoft.com/office/drawing/2014/main" id="{E391EDC6-2FB5-402C-AEF1-E9EB88D55B3A}"/>
                </a:ext>
              </a:extLst>
            </p:cNvPr>
            <p:cNvSpPr txBox="1"/>
            <p:nvPr/>
          </p:nvSpPr>
          <p:spPr>
            <a:xfrm>
              <a:off x="1419602" y="2139391"/>
              <a:ext cx="2688259" cy="271554"/>
            </a:xfrm>
            <a:prstGeom prst="rect">
              <a:avLst/>
            </a:prstGeom>
            <a:noFill/>
          </p:spPr>
          <p:txBody>
            <a:bodyPr wrap="square">
              <a:spAutoFit/>
            </a:bodyPr>
            <a:lstStyle/>
            <a:p>
              <a:pPr defTabSz="914367"/>
              <a:r>
                <a:rPr lang="fr-FR" sz="1176" b="1" dirty="0">
                  <a:solidFill>
                    <a:srgbClr val="000000"/>
                  </a:solidFill>
                  <a:latin typeface="Segoe UI"/>
                </a:rPr>
                <a:t>az104-06-vnet01 </a:t>
              </a:r>
              <a:r>
                <a:rPr lang="fr-FR" sz="1176" dirty="0">
                  <a:solidFill>
                    <a:srgbClr val="000000"/>
                  </a:solidFill>
                  <a:latin typeface="Segoe UI"/>
                </a:rPr>
                <a:t>10.80.0.0/20</a:t>
              </a:r>
            </a:p>
          </p:txBody>
        </p:sp>
        <p:sp>
          <p:nvSpPr>
            <p:cNvPr id="14" name="Rectangle 13">
              <a:extLst>
                <a:ext uri="{FF2B5EF4-FFF2-40B4-BE49-F238E27FC236}">
                  <a16:creationId xmlns:a16="http://schemas.microsoft.com/office/drawing/2014/main" id="{74DBABD1-D923-40CB-952B-4762173D5FFC}"/>
                </a:ext>
              </a:extLst>
            </p:cNvPr>
            <p:cNvSpPr/>
            <p:nvPr/>
          </p:nvSpPr>
          <p:spPr bwMode="auto">
            <a:xfrm>
              <a:off x="1378548" y="2814189"/>
              <a:ext cx="3195022" cy="122732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5" name="TextBox 14">
              <a:extLst>
                <a:ext uri="{FF2B5EF4-FFF2-40B4-BE49-F238E27FC236}">
                  <a16:creationId xmlns:a16="http://schemas.microsoft.com/office/drawing/2014/main" id="{EC78B55A-E2F3-493A-AC5E-1744D949C8F6}"/>
                </a:ext>
              </a:extLst>
            </p:cNvPr>
            <p:cNvSpPr txBox="1"/>
            <p:nvPr/>
          </p:nvSpPr>
          <p:spPr>
            <a:xfrm>
              <a:off x="1335860" y="2544937"/>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10.80.0.0/24</a:t>
              </a:r>
            </a:p>
          </p:txBody>
        </p:sp>
        <p:sp>
          <p:nvSpPr>
            <p:cNvPr id="16" name="TextBox 15">
              <a:extLst>
                <a:ext uri="{FF2B5EF4-FFF2-40B4-BE49-F238E27FC236}">
                  <a16:creationId xmlns:a16="http://schemas.microsoft.com/office/drawing/2014/main" id="{16A3B18C-B235-4716-9712-C46B1CC952B8}"/>
                </a:ext>
              </a:extLst>
            </p:cNvPr>
            <p:cNvSpPr txBox="1"/>
            <p:nvPr/>
          </p:nvSpPr>
          <p:spPr>
            <a:xfrm>
              <a:off x="1213393" y="1705411"/>
              <a:ext cx="1297732" cy="271554"/>
            </a:xfrm>
            <a:prstGeom prst="rect">
              <a:avLst/>
            </a:prstGeom>
            <a:noFill/>
          </p:spPr>
          <p:txBody>
            <a:bodyPr wrap="square">
              <a:spAutoFit/>
            </a:bodyPr>
            <a:lstStyle/>
            <a:p>
              <a:pPr defTabSz="914367"/>
              <a:r>
                <a:rPr lang="fr-FR" sz="1176" b="1" dirty="0">
                  <a:solidFill>
                    <a:srgbClr val="000000"/>
                  </a:solidFill>
                  <a:latin typeface="Segoe UI"/>
                </a:rPr>
                <a:t>az104-08-rg01</a:t>
              </a:r>
            </a:p>
          </p:txBody>
        </p:sp>
        <p:sp>
          <p:nvSpPr>
            <p:cNvPr id="17" name="Rectangle 16">
              <a:extLst>
                <a:ext uri="{FF2B5EF4-FFF2-40B4-BE49-F238E27FC236}">
                  <a16:creationId xmlns:a16="http://schemas.microsoft.com/office/drawing/2014/main" id="{7D6787B8-13F1-415B-A80E-84FBFBDF4DC5}"/>
                </a:ext>
              </a:extLst>
            </p:cNvPr>
            <p:cNvSpPr/>
            <p:nvPr/>
          </p:nvSpPr>
          <p:spPr bwMode="auto">
            <a:xfrm>
              <a:off x="840470" y="2070440"/>
              <a:ext cx="5899722"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18" name="Graphic 17">
              <a:extLst>
                <a:ext uri="{FF2B5EF4-FFF2-40B4-BE49-F238E27FC236}">
                  <a16:creationId xmlns:a16="http://schemas.microsoft.com/office/drawing/2014/main" id="{99F0FE3C-33C8-48F0-8350-49FC0BB596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0469" y="1654024"/>
              <a:ext cx="376369" cy="376369"/>
            </a:xfrm>
            <a:prstGeom prst="rect">
              <a:avLst/>
            </a:prstGeom>
          </p:spPr>
        </p:pic>
        <p:pic>
          <p:nvPicPr>
            <p:cNvPr id="19" name="Graphic 18">
              <a:extLst>
                <a:ext uri="{FF2B5EF4-FFF2-40B4-BE49-F238E27FC236}">
                  <a16:creationId xmlns:a16="http://schemas.microsoft.com/office/drawing/2014/main" id="{A9250F9E-C52B-4093-B7FC-73972D948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0941" y="2904483"/>
              <a:ext cx="403078" cy="403078"/>
            </a:xfrm>
            <a:prstGeom prst="rect">
              <a:avLst/>
            </a:prstGeom>
          </p:spPr>
        </p:pic>
        <p:sp>
          <p:nvSpPr>
            <p:cNvPr id="20" name="TextBox 19">
              <a:extLst>
                <a:ext uri="{FF2B5EF4-FFF2-40B4-BE49-F238E27FC236}">
                  <a16:creationId xmlns:a16="http://schemas.microsoft.com/office/drawing/2014/main" id="{0D5B5350-49D8-4784-8FD5-E3740DCF4656}"/>
                </a:ext>
              </a:extLst>
            </p:cNvPr>
            <p:cNvSpPr txBox="1"/>
            <p:nvPr/>
          </p:nvSpPr>
          <p:spPr>
            <a:xfrm>
              <a:off x="3251390" y="3325467"/>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az104-08-vm1</a:t>
              </a:r>
            </a:p>
            <a:p>
              <a:pPr algn="ctr" defTabSz="914367"/>
              <a:r>
                <a:rPr lang="fr-FR" sz="1176" dirty="0">
                  <a:solidFill>
                    <a:srgbClr val="000000"/>
                  </a:solidFill>
                  <a:latin typeface="Segoe UI"/>
                </a:rPr>
                <a:t>10.80.0.5</a:t>
              </a:r>
            </a:p>
            <a:p>
              <a:pPr algn="ctr" defTabSz="914367"/>
              <a:endParaRPr lang="fr-FR" sz="1176" b="1" dirty="0">
                <a:solidFill>
                  <a:srgbClr val="000000"/>
                </a:solidFill>
                <a:latin typeface="Segoe UI"/>
              </a:endParaRPr>
            </a:p>
          </p:txBody>
        </p:sp>
        <p:sp>
          <p:nvSpPr>
            <p:cNvPr id="21" name="TextBox 20">
              <a:extLst>
                <a:ext uri="{FF2B5EF4-FFF2-40B4-BE49-F238E27FC236}">
                  <a16:creationId xmlns:a16="http://schemas.microsoft.com/office/drawing/2014/main" id="{681500B7-F32E-46E2-88B7-4FD2C8019BB9}"/>
                </a:ext>
              </a:extLst>
            </p:cNvPr>
            <p:cNvSpPr txBox="1"/>
            <p:nvPr/>
          </p:nvSpPr>
          <p:spPr>
            <a:xfrm>
              <a:off x="1876077" y="3748373"/>
              <a:ext cx="1297732" cy="271554"/>
            </a:xfrm>
            <a:prstGeom prst="rect">
              <a:avLst/>
            </a:prstGeom>
            <a:noFill/>
          </p:spPr>
          <p:txBody>
            <a:bodyPr wrap="square">
              <a:spAutoFit/>
            </a:bodyPr>
            <a:lstStyle/>
            <a:p>
              <a:pPr defTabSz="914367"/>
              <a:r>
                <a:rPr lang="fr-FR" sz="1176" b="1" dirty="0">
                  <a:solidFill>
                    <a:srgbClr val="000000"/>
                  </a:solidFill>
                  <a:latin typeface="Segoe UI"/>
                </a:rPr>
                <a:t>Zone1</a:t>
              </a:r>
            </a:p>
          </p:txBody>
        </p:sp>
        <p:sp>
          <p:nvSpPr>
            <p:cNvPr id="22" name="TextBox 21">
              <a:extLst>
                <a:ext uri="{FF2B5EF4-FFF2-40B4-BE49-F238E27FC236}">
                  <a16:creationId xmlns:a16="http://schemas.microsoft.com/office/drawing/2014/main" id="{FF3ECC6E-386B-4DC2-A218-D33393296126}"/>
                </a:ext>
              </a:extLst>
            </p:cNvPr>
            <p:cNvSpPr txBox="1"/>
            <p:nvPr/>
          </p:nvSpPr>
          <p:spPr>
            <a:xfrm>
              <a:off x="3621293" y="3737306"/>
              <a:ext cx="1297732" cy="271554"/>
            </a:xfrm>
            <a:prstGeom prst="rect">
              <a:avLst/>
            </a:prstGeom>
            <a:noFill/>
          </p:spPr>
          <p:txBody>
            <a:bodyPr wrap="square">
              <a:spAutoFit/>
            </a:bodyPr>
            <a:lstStyle/>
            <a:p>
              <a:pPr defTabSz="914367"/>
              <a:r>
                <a:rPr lang="fr-FR" sz="1176" b="1" dirty="0">
                  <a:solidFill>
                    <a:srgbClr val="000000"/>
                  </a:solidFill>
                  <a:latin typeface="Segoe UI"/>
                </a:rPr>
                <a:t>Zone2</a:t>
              </a:r>
            </a:p>
          </p:txBody>
        </p:sp>
        <p:pic>
          <p:nvPicPr>
            <p:cNvPr id="23" name="Graphic 22">
              <a:extLst>
                <a:ext uri="{FF2B5EF4-FFF2-40B4-BE49-F238E27FC236}">
                  <a16:creationId xmlns:a16="http://schemas.microsoft.com/office/drawing/2014/main" id="{09656BFB-8D56-418B-AAA6-DEAF6A96E6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10854" y="2203650"/>
              <a:ext cx="532119" cy="532119"/>
            </a:xfrm>
            <a:prstGeom prst="rect">
              <a:avLst/>
            </a:prstGeom>
          </p:spPr>
        </p:pic>
        <p:sp>
          <p:nvSpPr>
            <p:cNvPr id="24" name="TextBox 23">
              <a:extLst>
                <a:ext uri="{FF2B5EF4-FFF2-40B4-BE49-F238E27FC236}">
                  <a16:creationId xmlns:a16="http://schemas.microsoft.com/office/drawing/2014/main" id="{4A2F6A5E-7A24-4BE0-835C-B93335AEBC30}"/>
                </a:ext>
              </a:extLst>
            </p:cNvPr>
            <p:cNvSpPr txBox="1"/>
            <p:nvPr/>
          </p:nvSpPr>
          <p:spPr>
            <a:xfrm>
              <a:off x="5046536" y="2735769"/>
              <a:ext cx="1693656"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az10408rg01diag938</a:t>
              </a:r>
            </a:p>
          </p:txBody>
        </p:sp>
        <p:pic>
          <p:nvPicPr>
            <p:cNvPr id="25" name="Graphic 24">
              <a:extLst>
                <a:ext uri="{FF2B5EF4-FFF2-40B4-BE49-F238E27FC236}">
                  <a16:creationId xmlns:a16="http://schemas.microsoft.com/office/drawing/2014/main" id="{8AD9702D-604F-46BC-B57E-6C7BB2E58B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7344" y="3197974"/>
              <a:ext cx="532118" cy="532118"/>
            </a:xfrm>
            <a:prstGeom prst="rect">
              <a:avLst/>
            </a:prstGeom>
          </p:spPr>
        </p:pic>
        <p:sp>
          <p:nvSpPr>
            <p:cNvPr id="26" name="TextBox 25">
              <a:extLst>
                <a:ext uri="{FF2B5EF4-FFF2-40B4-BE49-F238E27FC236}">
                  <a16:creationId xmlns:a16="http://schemas.microsoft.com/office/drawing/2014/main" id="{7918D98E-8EC4-4B9B-9A87-C85608473C17}"/>
                </a:ext>
              </a:extLst>
            </p:cNvPr>
            <p:cNvSpPr txBox="1"/>
            <p:nvPr/>
          </p:nvSpPr>
          <p:spPr>
            <a:xfrm>
              <a:off x="5545976" y="3663328"/>
              <a:ext cx="1048629"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scripts</a:t>
              </a:r>
            </a:p>
          </p:txBody>
        </p:sp>
        <p:pic>
          <p:nvPicPr>
            <p:cNvPr id="27" name="Graphic 26" descr="Paper">
              <a:extLst>
                <a:ext uri="{FF2B5EF4-FFF2-40B4-BE49-F238E27FC236}">
                  <a16:creationId xmlns:a16="http://schemas.microsoft.com/office/drawing/2014/main" id="{4C9EA50F-C614-4043-922D-46EC6AC48A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06006" y="4188105"/>
              <a:ext cx="556472" cy="556472"/>
            </a:xfrm>
            <a:prstGeom prst="rect">
              <a:avLst/>
            </a:prstGeom>
          </p:spPr>
        </p:pic>
        <p:sp>
          <p:nvSpPr>
            <p:cNvPr id="28" name="TextBox 27">
              <a:extLst>
                <a:ext uri="{FF2B5EF4-FFF2-40B4-BE49-F238E27FC236}">
                  <a16:creationId xmlns:a16="http://schemas.microsoft.com/office/drawing/2014/main" id="{D678C3FE-2B75-448D-9427-533E51440342}"/>
                </a:ext>
              </a:extLst>
            </p:cNvPr>
            <p:cNvSpPr txBox="1"/>
            <p:nvPr/>
          </p:nvSpPr>
          <p:spPr>
            <a:xfrm>
              <a:off x="4923937" y="4720379"/>
              <a:ext cx="1901782" cy="271554"/>
            </a:xfrm>
            <a:prstGeom prst="rect">
              <a:avLst/>
            </a:prstGeom>
            <a:noFill/>
          </p:spPr>
          <p:txBody>
            <a:bodyPr wrap="square">
              <a:spAutoFit/>
            </a:bodyPr>
            <a:lstStyle/>
            <a:p>
              <a:pPr defTabSz="914367"/>
              <a:r>
                <a:rPr lang="fr-FR" sz="1176" b="1" dirty="0">
                  <a:solidFill>
                    <a:srgbClr val="000000"/>
                  </a:solidFill>
                  <a:latin typeface="Segoe UI"/>
                </a:rPr>
                <a:t>az104-08-install_IIS.ps1</a:t>
              </a:r>
            </a:p>
          </p:txBody>
        </p:sp>
        <p:sp>
          <p:nvSpPr>
            <p:cNvPr id="29" name="TextBox 28">
              <a:extLst>
                <a:ext uri="{FF2B5EF4-FFF2-40B4-BE49-F238E27FC236}">
                  <a16:creationId xmlns:a16="http://schemas.microsoft.com/office/drawing/2014/main" id="{2C666AF3-B915-43B5-B90E-A69B774DB843}"/>
                </a:ext>
              </a:extLst>
            </p:cNvPr>
            <p:cNvSpPr txBox="1"/>
            <p:nvPr/>
          </p:nvSpPr>
          <p:spPr>
            <a:xfrm>
              <a:off x="7379175" y="1651982"/>
              <a:ext cx="1297732" cy="271554"/>
            </a:xfrm>
            <a:prstGeom prst="rect">
              <a:avLst/>
            </a:prstGeom>
            <a:noFill/>
          </p:spPr>
          <p:txBody>
            <a:bodyPr wrap="square">
              <a:spAutoFit/>
            </a:bodyPr>
            <a:lstStyle/>
            <a:p>
              <a:pPr defTabSz="914367"/>
              <a:r>
                <a:rPr lang="fr-FR" sz="1176" b="1" dirty="0">
                  <a:solidFill>
                    <a:srgbClr val="000000"/>
                  </a:solidFill>
                  <a:latin typeface="Segoe UI"/>
                </a:rPr>
                <a:t>az104-08-rg02</a:t>
              </a:r>
            </a:p>
          </p:txBody>
        </p:sp>
        <p:sp>
          <p:nvSpPr>
            <p:cNvPr id="30" name="Rectangle 29">
              <a:extLst>
                <a:ext uri="{FF2B5EF4-FFF2-40B4-BE49-F238E27FC236}">
                  <a16:creationId xmlns:a16="http://schemas.microsoft.com/office/drawing/2014/main" id="{6BDB143A-70EA-4E79-8420-4D31AF56C5DD}"/>
                </a:ext>
              </a:extLst>
            </p:cNvPr>
            <p:cNvSpPr/>
            <p:nvPr/>
          </p:nvSpPr>
          <p:spPr bwMode="auto">
            <a:xfrm>
              <a:off x="7006251" y="2070440"/>
              <a:ext cx="4093924"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1" name="Graphic 30">
              <a:extLst>
                <a:ext uri="{FF2B5EF4-FFF2-40B4-BE49-F238E27FC236}">
                  <a16:creationId xmlns:a16="http://schemas.microsoft.com/office/drawing/2014/main" id="{D3A782D0-1F21-46F6-8D30-DBA60189DB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251" y="1600595"/>
              <a:ext cx="376369" cy="376369"/>
            </a:xfrm>
            <a:prstGeom prst="rect">
              <a:avLst/>
            </a:prstGeom>
          </p:spPr>
        </p:pic>
        <p:pic>
          <p:nvPicPr>
            <p:cNvPr id="32" name="Graphic 31">
              <a:extLst>
                <a:ext uri="{FF2B5EF4-FFF2-40B4-BE49-F238E27FC236}">
                  <a16:creationId xmlns:a16="http://schemas.microsoft.com/office/drawing/2014/main" id="{6ED35BD0-FF7A-408D-B110-B6F6F017D95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52633" y="2903107"/>
              <a:ext cx="545491" cy="545491"/>
            </a:xfrm>
            <a:prstGeom prst="rect">
              <a:avLst/>
            </a:prstGeom>
          </p:spPr>
        </p:pic>
        <p:sp>
          <p:nvSpPr>
            <p:cNvPr id="33" name="TextBox 32">
              <a:extLst>
                <a:ext uri="{FF2B5EF4-FFF2-40B4-BE49-F238E27FC236}">
                  <a16:creationId xmlns:a16="http://schemas.microsoft.com/office/drawing/2014/main" id="{395A6683-A89B-4D1E-81F3-866C26655F8E}"/>
                </a:ext>
              </a:extLst>
            </p:cNvPr>
            <p:cNvSpPr txBox="1"/>
            <p:nvPr/>
          </p:nvSpPr>
          <p:spPr>
            <a:xfrm>
              <a:off x="7780327" y="3456912"/>
              <a:ext cx="1297732" cy="271554"/>
            </a:xfrm>
            <a:prstGeom prst="rect">
              <a:avLst/>
            </a:prstGeom>
            <a:noFill/>
          </p:spPr>
          <p:txBody>
            <a:bodyPr wrap="square">
              <a:spAutoFit/>
            </a:bodyPr>
            <a:lstStyle/>
            <a:p>
              <a:pPr defTabSz="914367"/>
              <a:r>
                <a:rPr lang="fr-FR" sz="1176" b="1" dirty="0">
                  <a:solidFill>
                    <a:srgbClr val="000000"/>
                  </a:solidFill>
                  <a:latin typeface="Segoe UI"/>
                </a:rPr>
                <a:t>az10408vmss0</a:t>
              </a:r>
            </a:p>
          </p:txBody>
        </p:sp>
        <p:sp>
          <p:nvSpPr>
            <p:cNvPr id="34" name="Rectangle 33">
              <a:extLst>
                <a:ext uri="{FF2B5EF4-FFF2-40B4-BE49-F238E27FC236}">
                  <a16:creationId xmlns:a16="http://schemas.microsoft.com/office/drawing/2014/main" id="{01FDDC22-5E4E-4539-8395-C3808B4DFA26}"/>
                </a:ext>
              </a:extLst>
            </p:cNvPr>
            <p:cNvSpPr/>
            <p:nvPr/>
          </p:nvSpPr>
          <p:spPr bwMode="auto">
            <a:xfrm>
              <a:off x="7126684" y="2492953"/>
              <a:ext cx="3729458" cy="249897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35" name="Rectangle 34">
              <a:extLst>
                <a:ext uri="{FF2B5EF4-FFF2-40B4-BE49-F238E27FC236}">
                  <a16:creationId xmlns:a16="http://schemas.microsoft.com/office/drawing/2014/main" id="{48619EFB-BCA7-4763-A2B2-B9120DEED103}"/>
                </a:ext>
              </a:extLst>
            </p:cNvPr>
            <p:cNvSpPr/>
            <p:nvPr/>
          </p:nvSpPr>
          <p:spPr bwMode="auto">
            <a:xfrm>
              <a:off x="7498049" y="2781538"/>
              <a:ext cx="3187882" cy="196303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6" name="Graphic 35">
              <a:extLst>
                <a:ext uri="{FF2B5EF4-FFF2-40B4-BE49-F238E27FC236}">
                  <a16:creationId xmlns:a16="http://schemas.microsoft.com/office/drawing/2014/main" id="{5B9013E0-7A82-4491-8F97-DB3E22CBA5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5657" y="2095976"/>
              <a:ext cx="412418" cy="412418"/>
            </a:xfrm>
            <a:prstGeom prst="rect">
              <a:avLst/>
            </a:prstGeom>
          </p:spPr>
        </p:pic>
        <p:sp>
          <p:nvSpPr>
            <p:cNvPr id="37" name="TextBox 36">
              <a:extLst>
                <a:ext uri="{FF2B5EF4-FFF2-40B4-BE49-F238E27FC236}">
                  <a16:creationId xmlns:a16="http://schemas.microsoft.com/office/drawing/2014/main" id="{8085C07C-38C3-48A4-8AF7-6F6C16C01CC0}"/>
                </a:ext>
              </a:extLst>
            </p:cNvPr>
            <p:cNvSpPr txBox="1"/>
            <p:nvPr/>
          </p:nvSpPr>
          <p:spPr>
            <a:xfrm>
              <a:off x="7558075" y="2152117"/>
              <a:ext cx="2688259" cy="271554"/>
            </a:xfrm>
            <a:prstGeom prst="rect">
              <a:avLst/>
            </a:prstGeom>
            <a:noFill/>
          </p:spPr>
          <p:txBody>
            <a:bodyPr wrap="square">
              <a:spAutoFit/>
            </a:bodyPr>
            <a:lstStyle/>
            <a:p>
              <a:pPr defTabSz="914367"/>
              <a:r>
                <a:rPr lang="fr-FR" sz="1176" b="1" dirty="0">
                  <a:solidFill>
                    <a:srgbClr val="000000"/>
                  </a:solidFill>
                  <a:latin typeface="Segoe UI"/>
                </a:rPr>
                <a:t>az104-08-rg02-vnet </a:t>
              </a:r>
              <a:r>
                <a:rPr lang="fr-FR" sz="1176" dirty="0">
                  <a:solidFill>
                    <a:srgbClr val="000000"/>
                  </a:solidFill>
                  <a:latin typeface="Segoe UI"/>
                </a:rPr>
                <a:t>10.82.0.0/20</a:t>
              </a:r>
            </a:p>
          </p:txBody>
        </p:sp>
        <p:sp>
          <p:nvSpPr>
            <p:cNvPr id="38" name="TextBox 37">
              <a:extLst>
                <a:ext uri="{FF2B5EF4-FFF2-40B4-BE49-F238E27FC236}">
                  <a16:creationId xmlns:a16="http://schemas.microsoft.com/office/drawing/2014/main" id="{9B808792-9BFE-4E88-AAF2-0E17BB7F3BD7}"/>
                </a:ext>
              </a:extLst>
            </p:cNvPr>
            <p:cNvSpPr txBox="1"/>
            <p:nvPr/>
          </p:nvSpPr>
          <p:spPr>
            <a:xfrm>
              <a:off x="7432645" y="2523835"/>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10.82.0.0/24</a:t>
              </a:r>
            </a:p>
          </p:txBody>
        </p:sp>
        <p:pic>
          <p:nvPicPr>
            <p:cNvPr id="39" name="Graphic 38">
              <a:extLst>
                <a:ext uri="{FF2B5EF4-FFF2-40B4-BE49-F238E27FC236}">
                  <a16:creationId xmlns:a16="http://schemas.microsoft.com/office/drawing/2014/main" id="{A217A4F0-12CE-4C97-A39D-7571D57D5E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183225" y="3943529"/>
              <a:ext cx="414898" cy="414898"/>
            </a:xfrm>
            <a:prstGeom prst="rect">
              <a:avLst/>
            </a:prstGeom>
          </p:spPr>
        </p:pic>
        <p:sp>
          <p:nvSpPr>
            <p:cNvPr id="40" name="TextBox 39">
              <a:extLst>
                <a:ext uri="{FF2B5EF4-FFF2-40B4-BE49-F238E27FC236}">
                  <a16:creationId xmlns:a16="http://schemas.microsoft.com/office/drawing/2014/main" id="{F2F52DF8-F5C0-4EAD-A304-EFAFA780CB5F}"/>
                </a:ext>
              </a:extLst>
            </p:cNvPr>
            <p:cNvSpPr txBox="1"/>
            <p:nvPr/>
          </p:nvSpPr>
          <p:spPr>
            <a:xfrm>
              <a:off x="7618482" y="4389989"/>
              <a:ext cx="1698607" cy="271554"/>
            </a:xfrm>
            <a:prstGeom prst="rect">
              <a:avLst/>
            </a:prstGeom>
            <a:noFill/>
          </p:spPr>
          <p:txBody>
            <a:bodyPr wrap="square">
              <a:spAutoFit/>
            </a:bodyPr>
            <a:lstStyle/>
            <a:p>
              <a:pPr defTabSz="914367"/>
              <a:r>
                <a:rPr lang="fr-FR" sz="1176" b="1" dirty="0">
                  <a:solidFill>
                    <a:srgbClr val="000000"/>
                  </a:solidFill>
                  <a:latin typeface="Segoe UI"/>
                </a:rPr>
                <a:t>az10408vmss0-nsg</a:t>
              </a:r>
            </a:p>
          </p:txBody>
        </p:sp>
        <p:pic>
          <p:nvPicPr>
            <p:cNvPr id="41" name="Graphic 40">
              <a:extLst>
                <a:ext uri="{FF2B5EF4-FFF2-40B4-BE49-F238E27FC236}">
                  <a16:creationId xmlns:a16="http://schemas.microsoft.com/office/drawing/2014/main" id="{D27F407F-1E4A-45EF-8EC4-3AC48287BE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28128" y="2899104"/>
              <a:ext cx="498254" cy="498254"/>
            </a:xfrm>
            <a:prstGeom prst="rect">
              <a:avLst/>
            </a:prstGeom>
          </p:spPr>
        </p:pic>
        <p:sp>
          <p:nvSpPr>
            <p:cNvPr id="42" name="TextBox 41">
              <a:extLst>
                <a:ext uri="{FF2B5EF4-FFF2-40B4-BE49-F238E27FC236}">
                  <a16:creationId xmlns:a16="http://schemas.microsoft.com/office/drawing/2014/main" id="{356A971C-71E6-46F9-81B0-1EFCB1729A48}"/>
                </a:ext>
              </a:extLst>
            </p:cNvPr>
            <p:cNvSpPr txBox="1"/>
            <p:nvPr/>
          </p:nvSpPr>
          <p:spPr>
            <a:xfrm>
              <a:off x="9303969" y="3445737"/>
              <a:ext cx="1542542" cy="271554"/>
            </a:xfrm>
            <a:prstGeom prst="rect">
              <a:avLst/>
            </a:prstGeom>
            <a:noFill/>
          </p:spPr>
          <p:txBody>
            <a:bodyPr wrap="square">
              <a:spAutoFit/>
            </a:bodyPr>
            <a:lstStyle/>
            <a:p>
              <a:pPr defTabSz="914367"/>
              <a:r>
                <a:rPr lang="fr-FR" sz="1176" b="1" dirty="0">
                  <a:solidFill>
                    <a:srgbClr val="000000"/>
                  </a:solidFill>
                  <a:latin typeface="Segoe UI"/>
                </a:rPr>
                <a:t>az10408vmss0-lb</a:t>
              </a:r>
            </a:p>
          </p:txBody>
        </p:sp>
        <p:pic>
          <p:nvPicPr>
            <p:cNvPr id="43" name="Graphic 42">
              <a:extLst>
                <a:ext uri="{FF2B5EF4-FFF2-40B4-BE49-F238E27FC236}">
                  <a16:creationId xmlns:a16="http://schemas.microsoft.com/office/drawing/2014/main" id="{7359F2C1-EA91-44DD-8ECE-7BA2173ACCD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776462" y="3944711"/>
              <a:ext cx="414898" cy="414898"/>
            </a:xfrm>
            <a:prstGeom prst="rect">
              <a:avLst/>
            </a:prstGeom>
          </p:spPr>
        </p:pic>
        <p:sp>
          <p:nvSpPr>
            <p:cNvPr id="44" name="TextBox 43">
              <a:extLst>
                <a:ext uri="{FF2B5EF4-FFF2-40B4-BE49-F238E27FC236}">
                  <a16:creationId xmlns:a16="http://schemas.microsoft.com/office/drawing/2014/main" id="{3CE02A5D-EF2E-4D89-8DD6-DEEB7DBF448D}"/>
                </a:ext>
              </a:extLst>
            </p:cNvPr>
            <p:cNvSpPr txBox="1"/>
            <p:nvPr/>
          </p:nvSpPr>
          <p:spPr>
            <a:xfrm>
              <a:off x="9346060" y="4382280"/>
              <a:ext cx="1542541" cy="271554"/>
            </a:xfrm>
            <a:prstGeom prst="rect">
              <a:avLst/>
            </a:prstGeom>
            <a:noFill/>
          </p:spPr>
          <p:txBody>
            <a:bodyPr wrap="square">
              <a:spAutoFit/>
            </a:bodyPr>
            <a:lstStyle/>
            <a:p>
              <a:pPr defTabSz="914367"/>
              <a:r>
                <a:rPr lang="fr-FR" sz="1176" b="1" dirty="0">
                  <a:solidFill>
                    <a:srgbClr val="000000"/>
                  </a:solidFill>
                  <a:latin typeface="Segoe UI"/>
                </a:rPr>
                <a:t>az10408vmss0-ip</a:t>
              </a:r>
            </a:p>
          </p:txBody>
        </p:sp>
        <p:sp>
          <p:nvSpPr>
            <p:cNvPr id="45" name="TextBox 44">
              <a:extLst>
                <a:ext uri="{FF2B5EF4-FFF2-40B4-BE49-F238E27FC236}">
                  <a16:creationId xmlns:a16="http://schemas.microsoft.com/office/drawing/2014/main" id="{EF3C7B6C-839C-42F8-99FE-5297BA7ED543}"/>
                </a:ext>
              </a:extLst>
            </p:cNvPr>
            <p:cNvSpPr txBox="1"/>
            <p:nvPr/>
          </p:nvSpPr>
          <p:spPr>
            <a:xfrm>
              <a:off x="598455" y="1333727"/>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a:t>
              </a:r>
            </a:p>
          </p:txBody>
        </p:sp>
        <p:sp>
          <p:nvSpPr>
            <p:cNvPr id="46" name="TextBox 45">
              <a:extLst>
                <a:ext uri="{FF2B5EF4-FFF2-40B4-BE49-F238E27FC236}">
                  <a16:creationId xmlns:a16="http://schemas.microsoft.com/office/drawing/2014/main" id="{0AF8E876-56C5-4995-A030-CE3B79B48BFC}"/>
                </a:ext>
              </a:extLst>
            </p:cNvPr>
            <p:cNvSpPr txBox="1"/>
            <p:nvPr/>
          </p:nvSpPr>
          <p:spPr>
            <a:xfrm>
              <a:off x="4839628" y="1367216"/>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2</a:t>
              </a:r>
            </a:p>
          </p:txBody>
        </p:sp>
        <p:sp>
          <p:nvSpPr>
            <p:cNvPr id="47" name="TextBox 46">
              <a:extLst>
                <a:ext uri="{FF2B5EF4-FFF2-40B4-BE49-F238E27FC236}">
                  <a16:creationId xmlns:a16="http://schemas.microsoft.com/office/drawing/2014/main" id="{1EC83B1D-FFB9-4390-8C37-0DD3481BAAA7}"/>
                </a:ext>
              </a:extLst>
            </p:cNvPr>
            <p:cNvSpPr txBox="1"/>
            <p:nvPr/>
          </p:nvSpPr>
          <p:spPr>
            <a:xfrm>
              <a:off x="6892733" y="1324728"/>
              <a:ext cx="2835394"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 Task 4, Task 5, Task 6, Task 7 </a:t>
              </a:r>
            </a:p>
          </p:txBody>
        </p:sp>
      </p:grpSp>
      <p:sp>
        <p:nvSpPr>
          <p:cNvPr id="49" name="Rectangle 48">
            <a:extLst>
              <a:ext uri="{FF2B5EF4-FFF2-40B4-BE49-F238E27FC236}">
                <a16:creationId xmlns:a16="http://schemas.microsoft.com/office/drawing/2014/main" id="{B5FD1044-0E09-4255-8399-DE5F07FA9AF7}"/>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9791127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A0D3CF-ADD4-41A7-96B2-E01A5F7155E6}"/>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7FC59B46-B4D6-4613-A71D-C970CC94AD7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22" y="2735155"/>
            <a:ext cx="1524213" cy="1524213"/>
          </a:xfrm>
          <a:prstGeom prst="rect">
            <a:avLst/>
          </a:prstGeom>
        </p:spPr>
      </p:pic>
    </p:spTree>
    <p:extLst>
      <p:ext uri="{BB962C8B-B14F-4D97-AF65-F5344CB8AC3E}">
        <p14:creationId xmlns:p14="http://schemas.microsoft.com/office/powerpoint/2010/main" val="28153040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29DAB8-F171-AD88-F1FD-A7C95811FF39}"/>
              </a:ext>
            </a:extLst>
          </p:cNvPr>
          <p:cNvSpPr>
            <a:spLocks noGrp="1"/>
          </p:cNvSpPr>
          <p:nvPr>
            <p:ph type="title"/>
          </p:nvPr>
        </p:nvSpPr>
        <p:spPr/>
        <p:txBody>
          <a:bodyPr/>
          <a:lstStyle/>
          <a:p>
            <a:r>
              <a:rPr lang="en-US" dirty="0">
                <a:ea typeface="+mj-lt"/>
                <a:cs typeface="+mj-lt"/>
              </a:rPr>
              <a:t>Administer Virtual Machines whiteboard and review</a:t>
            </a:r>
            <a:endParaRPr lang="en-US" dirty="0"/>
          </a:p>
        </p:txBody>
      </p:sp>
      <p:grpSp>
        <p:nvGrpSpPr>
          <p:cNvPr id="2" name="Group 1" descr="whiteboard diagram editable version">
            <a:extLst>
              <a:ext uri="{FF2B5EF4-FFF2-40B4-BE49-F238E27FC236}">
                <a16:creationId xmlns:a16="http://schemas.microsoft.com/office/drawing/2014/main" id="{AE428C98-E220-028B-34DB-76298B8327A8}"/>
              </a:ext>
            </a:extLst>
          </p:cNvPr>
          <p:cNvGrpSpPr/>
          <p:nvPr/>
        </p:nvGrpSpPr>
        <p:grpSpPr>
          <a:xfrm>
            <a:off x="1323639" y="1344039"/>
            <a:ext cx="10173267" cy="4946275"/>
            <a:chOff x="962459" y="1352095"/>
            <a:chExt cx="9016805" cy="4992584"/>
          </a:xfrm>
        </p:grpSpPr>
        <p:sp>
          <p:nvSpPr>
            <p:cNvPr id="6" name="Oval 5">
              <a:extLst>
                <a:ext uri="{FF2B5EF4-FFF2-40B4-BE49-F238E27FC236}">
                  <a16:creationId xmlns:a16="http://schemas.microsoft.com/office/drawing/2014/main" id="{1EB36333-037C-237D-001A-EB36786A3F99}"/>
                </a:ext>
              </a:extLst>
            </p:cNvPr>
            <p:cNvSpPr/>
            <p:nvPr/>
          </p:nvSpPr>
          <p:spPr bwMode="auto">
            <a:xfrm>
              <a:off x="4245487" y="1352095"/>
              <a:ext cx="2725522" cy="862145"/>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632" b="1" dirty="0">
                  <a:solidFill>
                    <a:srgbClr val="0078D4">
                      <a:lumMod val="50000"/>
                    </a:srgbClr>
                  </a:solidFill>
                  <a:latin typeface="Segoe UI"/>
                  <a:cs typeface="Segoe UI" pitchFamily="34" charset="0"/>
                </a:rPr>
                <a:t>Azure virtual machines</a:t>
              </a:r>
            </a:p>
          </p:txBody>
        </p:sp>
        <p:sp>
          <p:nvSpPr>
            <p:cNvPr id="7" name="TextBox 6">
              <a:extLst>
                <a:ext uri="{FF2B5EF4-FFF2-40B4-BE49-F238E27FC236}">
                  <a16:creationId xmlns:a16="http://schemas.microsoft.com/office/drawing/2014/main" id="{2DEE9A72-310C-0170-9131-19A01373EB6B}"/>
                </a:ext>
              </a:extLst>
            </p:cNvPr>
            <p:cNvSpPr txBox="1"/>
            <p:nvPr/>
          </p:nvSpPr>
          <p:spPr>
            <a:xfrm>
              <a:off x="1168700" y="3320756"/>
              <a:ext cx="2007077" cy="870723"/>
            </a:xfrm>
            <a:prstGeom prst="rect">
              <a:avLst/>
            </a:prstGeom>
            <a:noFill/>
          </p:spPr>
          <p:txBody>
            <a:bodyPr wrap="square">
              <a:spAutoFit/>
            </a:bodyPr>
            <a:lstStyle/>
            <a:p>
              <a:pPr defTabSz="932597"/>
              <a:r>
                <a:rPr lang="en-US" sz="1632" b="1" dirty="0">
                  <a:solidFill>
                    <a:srgbClr val="0078D4">
                      <a:lumMod val="50000"/>
                    </a:srgbClr>
                  </a:solidFill>
                  <a:latin typeface="Segoe UI"/>
                  <a:cs typeface="Segoe UI" pitchFamily="34" charset="0"/>
                </a:rPr>
                <a:t>Access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Bastion</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RDP/SSH</a:t>
              </a:r>
            </a:p>
          </p:txBody>
        </p:sp>
        <p:sp>
          <p:nvSpPr>
            <p:cNvPr id="8" name="TextBox 7">
              <a:extLst>
                <a:ext uri="{FF2B5EF4-FFF2-40B4-BE49-F238E27FC236}">
                  <a16:creationId xmlns:a16="http://schemas.microsoft.com/office/drawing/2014/main" id="{B6C3E9B8-1C17-7200-BA57-56C267DCCEF0}"/>
                </a:ext>
              </a:extLst>
            </p:cNvPr>
            <p:cNvSpPr txBox="1"/>
            <p:nvPr/>
          </p:nvSpPr>
          <p:spPr>
            <a:xfrm>
              <a:off x="7737124" y="2240636"/>
              <a:ext cx="2242140" cy="1904950"/>
            </a:xfrm>
            <a:prstGeom prst="rect">
              <a:avLst/>
            </a:prstGeom>
            <a:noFill/>
          </p:spPr>
          <p:txBody>
            <a:bodyPr wrap="square">
              <a:spAutoFit/>
            </a:bodyPr>
            <a:lstStyle/>
            <a:p>
              <a:pPr defTabSz="932597"/>
              <a:r>
                <a:rPr lang="en-US" sz="1632" b="1" u="sng" dirty="0">
                  <a:solidFill>
                    <a:srgbClr val="0078D4">
                      <a:lumMod val="50000"/>
                    </a:srgbClr>
                  </a:solidFill>
                  <a:latin typeface="Segoe UI"/>
                  <a:cs typeface="Segoe UI" pitchFamily="34" charset="0"/>
                </a:rPr>
                <a:t>Image</a:t>
              </a:r>
            </a:p>
            <a:p>
              <a:pPr marL="285750" indent="-285750" defTabSz="932597">
                <a:buFont typeface="Arial" panose="020B0604020202020204" pitchFamily="34" charset="0"/>
                <a:buChar char="•"/>
              </a:pPr>
              <a:r>
                <a:rPr lang="en-US" sz="1632" dirty="0">
                  <a:solidFill>
                    <a:srgbClr val="000000"/>
                  </a:solidFill>
                  <a:latin typeface="Segoe UI"/>
                  <a:ea typeface="Segoe UI" pitchFamily="34" charset="0"/>
                  <a:cs typeface="Segoe UI" pitchFamily="34" charset="0"/>
                </a:rPr>
                <a:t>Ubuntu</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Windows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Red hat</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SUSE</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Custom</a:t>
              </a:r>
              <a:endParaRPr lang="en-US" sz="1632" dirty="0">
                <a:solidFill>
                  <a:srgbClr val="000000"/>
                </a:solidFill>
                <a:latin typeface="Segoe UI"/>
              </a:endParaRPr>
            </a:p>
          </p:txBody>
        </p:sp>
        <p:sp>
          <p:nvSpPr>
            <p:cNvPr id="9" name="TextBox 8">
              <a:extLst>
                <a:ext uri="{FF2B5EF4-FFF2-40B4-BE49-F238E27FC236}">
                  <a16:creationId xmlns:a16="http://schemas.microsoft.com/office/drawing/2014/main" id="{134C3E9C-8CFC-59FC-050B-5C334C13B8C1}"/>
                </a:ext>
              </a:extLst>
            </p:cNvPr>
            <p:cNvSpPr txBox="1"/>
            <p:nvPr/>
          </p:nvSpPr>
          <p:spPr>
            <a:xfrm>
              <a:off x="7658616" y="1607114"/>
              <a:ext cx="1903289" cy="353610"/>
            </a:xfrm>
            <a:prstGeom prst="rect">
              <a:avLst/>
            </a:prstGeom>
            <a:noFill/>
          </p:spPr>
          <p:txBody>
            <a:bodyPr wrap="square">
              <a:spAutoFit/>
            </a:bodyPr>
            <a:lstStyle/>
            <a:p>
              <a:pPr defTabSz="932597"/>
              <a:r>
                <a:rPr lang="en-US" sz="1632" b="1" dirty="0">
                  <a:solidFill>
                    <a:srgbClr val="0078D4">
                      <a:lumMod val="50000"/>
                    </a:srgbClr>
                  </a:solidFill>
                  <a:latin typeface="Segoe UI"/>
                  <a:cs typeface="Segoe UI" pitchFamily="34" charset="0"/>
                </a:rPr>
                <a:t>Name</a:t>
              </a:r>
            </a:p>
          </p:txBody>
        </p:sp>
        <p:sp>
          <p:nvSpPr>
            <p:cNvPr id="11" name="TextBox 10">
              <a:extLst>
                <a:ext uri="{FF2B5EF4-FFF2-40B4-BE49-F238E27FC236}">
                  <a16:creationId xmlns:a16="http://schemas.microsoft.com/office/drawing/2014/main" id="{0E345DD9-56DF-F468-C285-3EFA92650FCC}"/>
                </a:ext>
              </a:extLst>
            </p:cNvPr>
            <p:cNvSpPr txBox="1"/>
            <p:nvPr/>
          </p:nvSpPr>
          <p:spPr>
            <a:xfrm>
              <a:off x="962459" y="2351260"/>
              <a:ext cx="2178746" cy="353610"/>
            </a:xfrm>
            <a:prstGeom prst="rect">
              <a:avLst/>
            </a:prstGeom>
            <a:noFill/>
          </p:spPr>
          <p:txBody>
            <a:bodyPr wrap="square">
              <a:spAutoFit/>
            </a:bodyPr>
            <a:lstStyle/>
            <a:p>
              <a:pPr algn="ctr" defTabSz="932597"/>
              <a:r>
                <a:rPr lang="en-US" sz="1632" b="1" dirty="0">
                  <a:solidFill>
                    <a:srgbClr val="0078D4">
                      <a:lumMod val="50000"/>
                    </a:srgbClr>
                  </a:solidFill>
                  <a:latin typeface="Segoe UI"/>
                  <a:ea typeface="Segoe UI" pitchFamily="34" charset="0"/>
                  <a:cs typeface="Segoe UI" pitchFamily="34" charset="0"/>
                </a:rPr>
                <a:t>Responsibilities</a:t>
              </a:r>
              <a:endParaRPr lang="en-US" sz="1632" b="1" dirty="0">
                <a:solidFill>
                  <a:srgbClr val="0078D4">
                    <a:lumMod val="50000"/>
                  </a:srgbClr>
                </a:solidFill>
                <a:latin typeface="Segoe UI"/>
              </a:endParaRPr>
            </a:p>
          </p:txBody>
        </p:sp>
        <p:sp>
          <p:nvSpPr>
            <p:cNvPr id="14" name="TextBox 13">
              <a:extLst>
                <a:ext uri="{FF2B5EF4-FFF2-40B4-BE49-F238E27FC236}">
                  <a16:creationId xmlns:a16="http://schemas.microsoft.com/office/drawing/2014/main" id="{7BB1C914-BD36-1C73-D4D3-6DAFBE2B6243}"/>
                </a:ext>
              </a:extLst>
            </p:cNvPr>
            <p:cNvSpPr txBox="1"/>
            <p:nvPr/>
          </p:nvSpPr>
          <p:spPr>
            <a:xfrm>
              <a:off x="2394635" y="4439729"/>
              <a:ext cx="3298561" cy="1904950"/>
            </a:xfrm>
            <a:prstGeom prst="rect">
              <a:avLst/>
            </a:prstGeom>
            <a:noFill/>
          </p:spPr>
          <p:txBody>
            <a:bodyPr wrap="square">
              <a:spAutoFit/>
            </a:bodyPr>
            <a:lstStyle/>
            <a:p>
              <a:pPr defTabSz="932597"/>
              <a:r>
                <a:rPr lang="en-US" sz="1632" b="1" u="sng" dirty="0">
                  <a:solidFill>
                    <a:srgbClr val="0078D4">
                      <a:lumMod val="50000"/>
                    </a:srgbClr>
                  </a:solidFill>
                  <a:latin typeface="Segoe UI"/>
                  <a:cs typeface="Segoe UI" pitchFamily="34" charset="0"/>
                </a:rPr>
                <a:t>Sizing/cost</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General purpose</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Compute optimized</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Memory optimized</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Storage optimized</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GPU</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HPC</a:t>
              </a:r>
              <a:endParaRPr lang="en-US" sz="1632" b="1" dirty="0">
                <a:solidFill>
                  <a:srgbClr val="0078D4">
                    <a:lumMod val="50000"/>
                  </a:srgbClr>
                </a:solidFill>
                <a:latin typeface="Segoe UI"/>
                <a:cs typeface="Segoe UI" pitchFamily="34" charset="0"/>
              </a:endParaRPr>
            </a:p>
          </p:txBody>
        </p:sp>
        <p:sp>
          <p:nvSpPr>
            <p:cNvPr id="15" name="TextBox 14">
              <a:extLst>
                <a:ext uri="{FF2B5EF4-FFF2-40B4-BE49-F238E27FC236}">
                  <a16:creationId xmlns:a16="http://schemas.microsoft.com/office/drawing/2014/main" id="{ABB1A4F0-8E37-E930-A49A-55E26A70BD87}"/>
                </a:ext>
              </a:extLst>
            </p:cNvPr>
            <p:cNvSpPr txBox="1"/>
            <p:nvPr/>
          </p:nvSpPr>
          <p:spPr>
            <a:xfrm>
              <a:off x="5777785" y="4439729"/>
              <a:ext cx="2725522" cy="1387837"/>
            </a:xfrm>
            <a:prstGeom prst="rect">
              <a:avLst/>
            </a:prstGeom>
            <a:noFill/>
          </p:spPr>
          <p:txBody>
            <a:bodyPr wrap="square">
              <a:spAutoFit/>
            </a:bodyPr>
            <a:lstStyle/>
            <a:p>
              <a:pPr algn="ctr" defTabSz="932597"/>
              <a:r>
                <a:rPr lang="en-US" sz="1632" b="1" u="sng" dirty="0">
                  <a:solidFill>
                    <a:srgbClr val="0078D4">
                      <a:lumMod val="50000"/>
                    </a:srgbClr>
                  </a:solidFill>
                  <a:latin typeface="Segoe UI"/>
                  <a:cs typeface="Segoe UI" pitchFamily="34" charset="0"/>
                </a:rPr>
                <a:t>Availability options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Availability zones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Availability sets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VM scale sets</a:t>
              </a:r>
            </a:p>
            <a:p>
              <a:pPr algn="ctr" defTabSz="932597"/>
              <a:endParaRPr lang="en-US" sz="1632" b="1" dirty="0">
                <a:solidFill>
                  <a:srgbClr val="0078D4">
                    <a:lumMod val="50000"/>
                  </a:srgbClr>
                </a:solidFill>
                <a:latin typeface="Segoe UI"/>
                <a:cs typeface="Segoe UI" pitchFamily="34" charset="0"/>
              </a:endParaRPr>
            </a:p>
          </p:txBody>
        </p:sp>
        <p:sp>
          <p:nvSpPr>
            <p:cNvPr id="24" name="TextBox 23">
              <a:extLst>
                <a:ext uri="{FF2B5EF4-FFF2-40B4-BE49-F238E27FC236}">
                  <a16:creationId xmlns:a16="http://schemas.microsoft.com/office/drawing/2014/main" id="{158AD0A4-77E7-A30C-128B-2FFC340748ED}"/>
                </a:ext>
              </a:extLst>
            </p:cNvPr>
            <p:cNvSpPr txBox="1"/>
            <p:nvPr/>
          </p:nvSpPr>
          <p:spPr>
            <a:xfrm>
              <a:off x="1382728" y="1610754"/>
              <a:ext cx="1164397" cy="346708"/>
            </a:xfrm>
            <a:prstGeom prst="rect">
              <a:avLst/>
            </a:prstGeom>
            <a:noFill/>
          </p:spPr>
          <p:txBody>
            <a:bodyPr wrap="square">
              <a:spAutoFit/>
            </a:bodyPr>
            <a:lstStyle/>
            <a:p>
              <a:pPr defTabSz="932597"/>
              <a:r>
                <a:rPr lang="en-US" sz="1632" b="1" dirty="0">
                  <a:solidFill>
                    <a:srgbClr val="0078D4">
                      <a:lumMod val="50000"/>
                    </a:srgbClr>
                  </a:solidFill>
                  <a:latin typeface="Segoe UI"/>
                  <a:cs typeface="Segoe UI" pitchFamily="34" charset="0"/>
                </a:rPr>
                <a:t>Storage</a:t>
              </a:r>
            </a:p>
          </p:txBody>
        </p:sp>
        <p:cxnSp>
          <p:nvCxnSpPr>
            <p:cNvPr id="27" name="Straight Connector 26">
              <a:extLst>
                <a:ext uri="{FF2B5EF4-FFF2-40B4-BE49-F238E27FC236}">
                  <a16:creationId xmlns:a16="http://schemas.microsoft.com/office/drawing/2014/main" id="{8FC32B99-85D8-2375-2D3E-69022AEEA48D}"/>
                </a:ext>
              </a:extLst>
            </p:cNvPr>
            <p:cNvCxnSpPr>
              <a:cxnSpLocks/>
              <a:stCxn id="6" idx="2"/>
              <a:endCxn id="6" idx="2"/>
            </p:cNvCxnSpPr>
            <p:nvPr/>
          </p:nvCxnSpPr>
          <p:spPr>
            <a:xfrm>
              <a:off x="4245487" y="1783168"/>
              <a:ext cx="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E166D5-7963-9297-7E86-896358B333D1}"/>
                </a:ext>
              </a:extLst>
            </p:cNvPr>
            <p:cNvCxnSpPr>
              <a:cxnSpLocks/>
              <a:stCxn id="6" idx="2"/>
              <a:endCxn id="24" idx="3"/>
            </p:cNvCxnSpPr>
            <p:nvPr/>
          </p:nvCxnSpPr>
          <p:spPr>
            <a:xfrm flipH="1">
              <a:off x="2547125" y="1783167"/>
              <a:ext cx="1698362" cy="9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5BA325-6283-805A-A173-8B1497FE6E63}"/>
                </a:ext>
              </a:extLst>
            </p:cNvPr>
            <p:cNvCxnSpPr>
              <a:cxnSpLocks/>
              <a:stCxn id="9" idx="1"/>
              <a:endCxn id="6" idx="6"/>
            </p:cNvCxnSpPr>
            <p:nvPr/>
          </p:nvCxnSpPr>
          <p:spPr>
            <a:xfrm flipH="1" flipV="1">
              <a:off x="6971009" y="1783167"/>
              <a:ext cx="687607" cy="75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F72231-7D04-9852-80E0-E3248E2A38AA}"/>
                </a:ext>
              </a:extLst>
            </p:cNvPr>
            <p:cNvCxnSpPr>
              <a:cxnSpLocks/>
              <a:stCxn id="6" idx="3"/>
              <a:endCxn id="11" idx="3"/>
            </p:cNvCxnSpPr>
            <p:nvPr/>
          </p:nvCxnSpPr>
          <p:spPr>
            <a:xfrm flipH="1">
              <a:off x="3141205" y="2087981"/>
              <a:ext cx="1503425" cy="44008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4C0FEC-7168-3B50-C924-017A92D38579}"/>
                </a:ext>
              </a:extLst>
            </p:cNvPr>
            <p:cNvCxnSpPr>
              <a:cxnSpLocks/>
              <a:stCxn id="6" idx="4"/>
              <a:endCxn id="7" idx="0"/>
            </p:cNvCxnSpPr>
            <p:nvPr/>
          </p:nvCxnSpPr>
          <p:spPr>
            <a:xfrm flipH="1">
              <a:off x="2172239" y="2214240"/>
              <a:ext cx="3436010" cy="110651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A63BA1-D1F3-EB15-0848-3E169E2E7DAE}"/>
                </a:ext>
              </a:extLst>
            </p:cNvPr>
            <p:cNvCxnSpPr>
              <a:cxnSpLocks/>
              <a:stCxn id="8" idx="1"/>
              <a:endCxn id="6" idx="5"/>
            </p:cNvCxnSpPr>
            <p:nvPr/>
          </p:nvCxnSpPr>
          <p:spPr>
            <a:xfrm flipH="1" flipV="1">
              <a:off x="6571866" y="2087981"/>
              <a:ext cx="1165258" cy="110513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80A447F-7CDC-2A6A-D980-4502B07241E7}"/>
                </a:ext>
              </a:extLst>
            </p:cNvPr>
            <p:cNvCxnSpPr>
              <a:cxnSpLocks/>
              <a:stCxn id="6" idx="4"/>
              <a:endCxn id="14" idx="0"/>
            </p:cNvCxnSpPr>
            <p:nvPr/>
          </p:nvCxnSpPr>
          <p:spPr>
            <a:xfrm rot="5400000">
              <a:off x="3713338" y="2544818"/>
              <a:ext cx="2225489" cy="156433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FB2F271-08D1-78ED-4AB5-5CEFF6C828AE}"/>
                </a:ext>
              </a:extLst>
            </p:cNvPr>
            <p:cNvCxnSpPr>
              <a:cxnSpLocks/>
              <a:stCxn id="6" idx="4"/>
              <a:endCxn id="15" idx="0"/>
            </p:cNvCxnSpPr>
            <p:nvPr/>
          </p:nvCxnSpPr>
          <p:spPr>
            <a:xfrm rot="16200000" flipH="1">
              <a:off x="5261653" y="2560835"/>
              <a:ext cx="2225489" cy="153229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121906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Create Virtual Machines in the Portal</a:t>
            </a:r>
          </a:p>
        </p:txBody>
      </p:sp>
      <p:sp>
        <p:nvSpPr>
          <p:cNvPr id="6" name="Rectangle 5">
            <a:extLst>
              <a:ext uri="{FF2B5EF4-FFF2-40B4-BE49-F238E27FC236}">
                <a16:creationId xmlns:a16="http://schemas.microsoft.com/office/drawing/2014/main" id="{0E6F92E4-CEF6-4AD0-A664-D668AB4A4F4F}"/>
              </a:ext>
            </a:extLst>
          </p:cNvPr>
          <p:cNvSpPr/>
          <p:nvPr/>
        </p:nvSpPr>
        <p:spPr>
          <a:xfrm>
            <a:off x="427036" y="1192212"/>
            <a:ext cx="4350633" cy="12112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Basic (required)</a:t>
            </a:r>
            <a:r>
              <a:rPr lang="en-US" dirty="0">
                <a:solidFill>
                  <a:schemeClr val="tx2">
                    <a:lumMod val="50000"/>
                  </a:schemeClr>
                </a:solidFill>
              </a:rPr>
              <a:t> </a:t>
            </a:r>
            <a:r>
              <a:rPr lang="en-US" dirty="0">
                <a:solidFill>
                  <a:schemeClr val="tx1"/>
                </a:solidFill>
              </a:rPr>
              <a:t>– Project details, Administrator account,</a:t>
            </a:r>
            <a:br>
              <a:rPr lang="en-US" dirty="0">
                <a:solidFill>
                  <a:schemeClr val="tx1"/>
                </a:solidFill>
              </a:rPr>
            </a:br>
            <a:r>
              <a:rPr lang="en-US" dirty="0">
                <a:solidFill>
                  <a:schemeClr val="tx1"/>
                </a:solidFill>
              </a:rPr>
              <a:t>Inbound port rules</a:t>
            </a:r>
          </a:p>
        </p:txBody>
      </p:sp>
      <p:sp>
        <p:nvSpPr>
          <p:cNvPr id="7" name="Rectangle 6">
            <a:extLst>
              <a:ext uri="{FF2B5EF4-FFF2-40B4-BE49-F238E27FC236}">
                <a16:creationId xmlns:a16="http://schemas.microsoft.com/office/drawing/2014/main" id="{1789F0AB-DD5A-4BD9-8755-68A05E25459D}"/>
              </a:ext>
            </a:extLst>
          </p:cNvPr>
          <p:cNvSpPr/>
          <p:nvPr/>
        </p:nvSpPr>
        <p:spPr>
          <a:xfrm>
            <a:off x="427036" y="2552639"/>
            <a:ext cx="4350633" cy="5330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Disks</a:t>
            </a:r>
            <a:r>
              <a:rPr lang="en-US" dirty="0">
                <a:solidFill>
                  <a:schemeClr val="tx1"/>
                </a:solidFill>
              </a:rPr>
              <a:t> – OS disk type, data disks</a:t>
            </a:r>
          </a:p>
        </p:txBody>
      </p:sp>
      <p:sp>
        <p:nvSpPr>
          <p:cNvPr id="8" name="Rectangle 7">
            <a:extLst>
              <a:ext uri="{FF2B5EF4-FFF2-40B4-BE49-F238E27FC236}">
                <a16:creationId xmlns:a16="http://schemas.microsoft.com/office/drawing/2014/main" id="{C1BAE85B-6BCF-4E2F-A97F-DA330E880E53}"/>
              </a:ext>
            </a:extLst>
          </p:cNvPr>
          <p:cNvSpPr/>
          <p:nvPr/>
        </p:nvSpPr>
        <p:spPr>
          <a:xfrm>
            <a:off x="427036" y="3234874"/>
            <a:ext cx="4350633" cy="897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Networking</a:t>
            </a:r>
            <a:r>
              <a:rPr lang="en-US" dirty="0">
                <a:solidFill>
                  <a:schemeClr val="tx1"/>
                </a:solidFill>
              </a:rPr>
              <a:t> – Virtual networks,</a:t>
            </a:r>
            <a:br>
              <a:rPr lang="en-US" dirty="0">
                <a:solidFill>
                  <a:schemeClr val="tx1"/>
                </a:solidFill>
              </a:rPr>
            </a:br>
            <a:r>
              <a:rPr lang="en-US" dirty="0">
                <a:solidFill>
                  <a:schemeClr val="tx1"/>
                </a:solidFill>
              </a:rPr>
              <a:t>load balancing</a:t>
            </a:r>
          </a:p>
        </p:txBody>
      </p:sp>
      <p:sp>
        <p:nvSpPr>
          <p:cNvPr id="23" name="Rectangle 22">
            <a:extLst>
              <a:ext uri="{FF2B5EF4-FFF2-40B4-BE49-F238E27FC236}">
                <a16:creationId xmlns:a16="http://schemas.microsoft.com/office/drawing/2014/main" id="{8C4CB771-6127-4E4C-BC19-132D966F6FA4}"/>
              </a:ext>
            </a:extLst>
          </p:cNvPr>
          <p:cNvSpPr/>
          <p:nvPr/>
        </p:nvSpPr>
        <p:spPr>
          <a:xfrm>
            <a:off x="427036" y="4281992"/>
            <a:ext cx="4350633" cy="897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Management</a:t>
            </a:r>
            <a:r>
              <a:rPr lang="en-US" dirty="0">
                <a:solidFill>
                  <a:schemeClr val="tx1"/>
                </a:solidFill>
              </a:rPr>
              <a:t> – Monitoring,</a:t>
            </a:r>
            <a:br>
              <a:rPr lang="en-US" dirty="0">
                <a:solidFill>
                  <a:schemeClr val="tx1"/>
                </a:solidFill>
              </a:rPr>
            </a:br>
            <a:r>
              <a:rPr lang="en-US" dirty="0">
                <a:solidFill>
                  <a:schemeClr val="tx1"/>
                </a:solidFill>
              </a:rPr>
              <a:t>Auto-shutdown, Backup</a:t>
            </a:r>
          </a:p>
        </p:txBody>
      </p:sp>
      <p:sp>
        <p:nvSpPr>
          <p:cNvPr id="24" name="Rectangle 23">
            <a:extLst>
              <a:ext uri="{FF2B5EF4-FFF2-40B4-BE49-F238E27FC236}">
                <a16:creationId xmlns:a16="http://schemas.microsoft.com/office/drawing/2014/main" id="{0F47B71D-5DF3-42F2-BB56-AA708454BF0B}"/>
              </a:ext>
            </a:extLst>
          </p:cNvPr>
          <p:cNvSpPr/>
          <p:nvPr/>
        </p:nvSpPr>
        <p:spPr>
          <a:xfrm>
            <a:off x="427036" y="5329109"/>
            <a:ext cx="4350633" cy="10305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Advanced </a:t>
            </a:r>
            <a:r>
              <a:rPr lang="en-US" dirty="0">
                <a:solidFill>
                  <a:schemeClr val="tx1"/>
                </a:solidFill>
              </a:rPr>
              <a:t>– Add additional configuration, agents, scripts or applications</a:t>
            </a:r>
          </a:p>
        </p:txBody>
      </p:sp>
      <p:sp>
        <p:nvSpPr>
          <p:cNvPr id="10" name="Rectangle 9">
            <a:extLst>
              <a:ext uri="{FF2B5EF4-FFF2-40B4-BE49-F238E27FC236}">
                <a16:creationId xmlns:a16="http://schemas.microsoft.com/office/drawing/2014/main" id="{31598577-0A3B-49E8-929C-B9C5E92E2D6E}"/>
              </a:ext>
              <a:ext uri="{C183D7F6-B498-43B3-948B-1728B52AA6E4}">
                <adec:decorative xmlns:adec="http://schemas.microsoft.com/office/drawing/2017/decorative" val="1"/>
              </a:ext>
            </a:extLst>
          </p:cNvPr>
          <p:cNvSpPr/>
          <p:nvPr/>
        </p:nvSpPr>
        <p:spPr bwMode="auto">
          <a:xfrm>
            <a:off x="4914900" y="1192213"/>
            <a:ext cx="7094537" cy="51931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grpSp>
        <p:nvGrpSpPr>
          <p:cNvPr id="11" name="Group 10" descr="Screenshot of the Create a virtual machine portal page. ">
            <a:extLst>
              <a:ext uri="{FF2B5EF4-FFF2-40B4-BE49-F238E27FC236}">
                <a16:creationId xmlns:a16="http://schemas.microsoft.com/office/drawing/2014/main" id="{F08E54D6-CF04-414D-AB7E-AF6C754FF1DC}"/>
              </a:ext>
            </a:extLst>
          </p:cNvPr>
          <p:cNvGrpSpPr/>
          <p:nvPr/>
        </p:nvGrpSpPr>
        <p:grpSpPr>
          <a:xfrm>
            <a:off x="5087935" y="1409925"/>
            <a:ext cx="6748466" cy="4705064"/>
            <a:chOff x="5087935" y="1409925"/>
            <a:chExt cx="6748466" cy="4705064"/>
          </a:xfrm>
        </p:grpSpPr>
        <p:pic>
          <p:nvPicPr>
            <p:cNvPr id="4" name="Picture 5" descr="Screenshot of the portal menu for creating a virtual machine">
              <a:extLst>
                <a:ext uri="{FF2B5EF4-FFF2-40B4-BE49-F238E27FC236}">
                  <a16:creationId xmlns:a16="http://schemas.microsoft.com/office/drawing/2014/main" id="{3978CE8A-4DAF-41EB-AF8C-DDD929EE3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935" y="1409925"/>
              <a:ext cx="6748466" cy="1059526"/>
            </a:xfrm>
            <a:prstGeom prst="rect">
              <a:avLst/>
            </a:prstGeom>
            <a:ln>
              <a:solidFill>
                <a:schemeClr val="bg1">
                  <a:lumMod val="75000"/>
                </a:schemeClr>
              </a:solidFill>
            </a:ln>
          </p:spPr>
        </p:pic>
        <p:graphicFrame>
          <p:nvGraphicFramePr>
            <p:cNvPr id="5" name="Object 4" descr="Screenshot of the Create Virtual Machine page in the portal. Different images are shown. ">
              <a:extLst>
                <a:ext uri="{FF2B5EF4-FFF2-40B4-BE49-F238E27FC236}">
                  <a16:creationId xmlns:a16="http://schemas.microsoft.com/office/drawing/2014/main" id="{280A9C51-3A4F-4237-87EC-845EDE054039}"/>
                </a:ext>
              </a:extLst>
            </p:cNvPr>
            <p:cNvGraphicFramePr>
              <a:graphicFrameLocks noChangeAspect="1"/>
            </p:cNvGraphicFramePr>
            <p:nvPr/>
          </p:nvGraphicFramePr>
          <p:xfrm>
            <a:off x="5644253" y="2552639"/>
            <a:ext cx="4686300" cy="3562350"/>
          </p:xfrm>
          <a:graphic>
            <a:graphicData uri="http://schemas.openxmlformats.org/presentationml/2006/ole">
              <mc:AlternateContent xmlns:mc="http://schemas.openxmlformats.org/markup-compatibility/2006">
                <mc:Choice xmlns:v="urn:schemas-microsoft-com:vml" Requires="v">
                  <p:oleObj name="Bitmap Image" r:id="rId4" imgW="4686480" imgH="3562200" progId="Paint.Picture">
                    <p:embed/>
                  </p:oleObj>
                </mc:Choice>
                <mc:Fallback>
                  <p:oleObj name="Bitmap Image" r:id="rId4" imgW="4686480" imgH="3562200" progId="Paint.Picture">
                    <p:embed/>
                    <p:pic>
                      <p:nvPicPr>
                        <p:cNvPr id="5" name="Object 4" descr="Screenshot of the Create Virtual Machine page in the portal. Different images are shown. ">
                          <a:extLst>
                            <a:ext uri="{FF2B5EF4-FFF2-40B4-BE49-F238E27FC236}">
                              <a16:creationId xmlns:a16="http://schemas.microsoft.com/office/drawing/2014/main" id="{280A9C51-3A4F-4237-87EC-845EDE054039}"/>
                            </a:ext>
                          </a:extLst>
                        </p:cNvPr>
                        <p:cNvPicPr/>
                        <p:nvPr/>
                      </p:nvPicPr>
                      <p:blipFill>
                        <a:blip r:embed="rId5"/>
                        <a:stretch>
                          <a:fillRect/>
                        </a:stretch>
                      </p:blipFill>
                      <p:spPr>
                        <a:xfrm>
                          <a:off x="5644253" y="2552639"/>
                          <a:ext cx="4686300" cy="3562350"/>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146975697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t>Configure Virtual Machine Extensions</a:t>
            </a:r>
          </a:p>
        </p:txBody>
      </p:sp>
      <p:pic>
        <p:nvPicPr>
          <p:cNvPr id="5" name="Picture 4" descr="Icon of arrow pointing in four opposite directions">
            <a:extLst>
              <a:ext uri="{FF2B5EF4-FFF2-40B4-BE49-F238E27FC236}">
                <a16:creationId xmlns:a16="http://schemas.microsoft.com/office/drawing/2014/main" id="{6913F2D4-702A-40E3-9CE5-4E1410EE1E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837" y="2958310"/>
            <a:ext cx="1092990" cy="1092990"/>
          </a:xfrm>
          <a:prstGeom prst="rect">
            <a:avLst/>
          </a:prstGeom>
        </p:spPr>
      </p:pic>
    </p:spTree>
    <p:extLst>
      <p:ext uri="{BB962C8B-B14F-4D97-AF65-F5344CB8AC3E}">
        <p14:creationId xmlns:p14="http://schemas.microsoft.com/office/powerpoint/2010/main" val="128868251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676526"/>
            <a:ext cx="2506662" cy="1641475"/>
          </a:xfrm>
        </p:spPr>
        <p:txBody>
          <a:bodyPr/>
          <a:lstStyle/>
          <a:p>
            <a:r>
              <a:rPr lang="en-US" dirty="0"/>
              <a:t>Configure Virtual Machine Extensions Introduction</a:t>
            </a:r>
          </a:p>
        </p:txBody>
      </p:sp>
      <p:sp>
        <p:nvSpPr>
          <p:cNvPr id="22" name="Rectangle 21">
            <a:extLst>
              <a:ext uri="{FF2B5EF4-FFF2-40B4-BE49-F238E27FC236}">
                <a16:creationId xmlns:a16="http://schemas.microsoft.com/office/drawing/2014/main" id="{84FC1CEA-4990-4177-B895-19B972555AB5}"/>
              </a:ext>
            </a:extLst>
          </p:cNvPr>
          <p:cNvSpPr/>
          <p:nvPr/>
        </p:nvSpPr>
        <p:spPr>
          <a:xfrm>
            <a:off x="4559657" y="582453"/>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Implement Virtual Machine Extensions</a:t>
            </a:r>
          </a:p>
        </p:txBody>
      </p:sp>
      <p:sp>
        <p:nvSpPr>
          <p:cNvPr id="21" name="Rectangle 20">
            <a:extLst>
              <a:ext uri="{FF2B5EF4-FFF2-40B4-BE49-F238E27FC236}">
                <a16:creationId xmlns:a16="http://schemas.microsoft.com/office/drawing/2014/main" id="{A9C0759B-2500-4638-8032-E8E600D9EFD8}"/>
              </a:ext>
            </a:extLst>
          </p:cNvPr>
          <p:cNvSpPr/>
          <p:nvPr/>
        </p:nvSpPr>
        <p:spPr>
          <a:xfrm>
            <a:off x="4559657" y="1141104"/>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Implement Custom Script Extensions</a:t>
            </a:r>
          </a:p>
        </p:txBody>
      </p:sp>
      <p:sp>
        <p:nvSpPr>
          <p:cNvPr id="19" name="Rectangle 18">
            <a:extLst>
              <a:ext uri="{FF2B5EF4-FFF2-40B4-BE49-F238E27FC236}">
                <a16:creationId xmlns:a16="http://schemas.microsoft.com/office/drawing/2014/main" id="{9E53A70C-648D-4FAE-9520-9C464DF68255}"/>
              </a:ext>
            </a:extLst>
          </p:cNvPr>
          <p:cNvSpPr/>
          <p:nvPr/>
        </p:nvSpPr>
        <p:spPr>
          <a:xfrm>
            <a:off x="4559657" y="1754564"/>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Implement Desired State Configuration</a:t>
            </a:r>
          </a:p>
        </p:txBody>
      </p:sp>
      <p:sp>
        <p:nvSpPr>
          <p:cNvPr id="20" name="Rectangle 19">
            <a:extLst>
              <a:ext uri="{FF2B5EF4-FFF2-40B4-BE49-F238E27FC236}">
                <a16:creationId xmlns:a16="http://schemas.microsoft.com/office/drawing/2014/main" id="{6644BEEB-2FEB-4275-A0E1-97D612D4AE2D}"/>
              </a:ext>
            </a:extLst>
          </p:cNvPr>
          <p:cNvSpPr/>
          <p:nvPr/>
        </p:nvSpPr>
        <p:spPr>
          <a:xfrm>
            <a:off x="4559657" y="2361099"/>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Demonstration – Custom Script Extension (optional)</a:t>
            </a:r>
          </a:p>
        </p:txBody>
      </p:sp>
      <p:sp>
        <p:nvSpPr>
          <p:cNvPr id="4" name="TextBox 3">
            <a:extLst>
              <a:ext uri="{FF2B5EF4-FFF2-40B4-BE49-F238E27FC236}">
                <a16:creationId xmlns:a16="http://schemas.microsoft.com/office/drawing/2014/main" id="{317FF5D5-8404-4DE8-910D-BC321AB0D465}"/>
              </a:ext>
            </a:extLst>
          </p:cNvPr>
          <p:cNvSpPr txBox="1"/>
          <p:nvPr/>
        </p:nvSpPr>
        <p:spPr>
          <a:xfrm>
            <a:off x="4559657" y="2886423"/>
            <a:ext cx="3068638" cy="615553"/>
          </a:xfrm>
          <a:prstGeom prst="rect">
            <a:avLst/>
          </a:prstGeom>
          <a:noFill/>
        </p:spPr>
        <p:txBody>
          <a:bodyPr wrap="square" lIns="0" tIns="0" rIns="0" bIns="0" rtlCol="0" anchor="ctr">
            <a:noAutofit/>
          </a:bodyPr>
          <a:lstStyle/>
          <a:p>
            <a:pPr>
              <a:spcBef>
                <a:spcPct val="0"/>
              </a:spcBef>
              <a:spcAft>
                <a:spcPts val="600"/>
              </a:spcAft>
            </a:pPr>
            <a:r>
              <a:rPr lang="en-US" sz="2000" dirty="0"/>
              <a:t>Summary and Resources</a:t>
            </a:r>
          </a:p>
        </p:txBody>
      </p:sp>
      <p:grpSp>
        <p:nvGrpSpPr>
          <p:cNvPr id="5" name="Group 4">
            <a:extLst>
              <a:ext uri="{FF2B5EF4-FFF2-40B4-BE49-F238E27FC236}">
                <a16:creationId xmlns:a16="http://schemas.microsoft.com/office/drawing/2014/main" id="{2342EE2C-59E9-458E-86D8-EFF5A289BB66}"/>
              </a:ext>
              <a:ext uri="{C183D7F6-B498-43B3-948B-1728B52AA6E4}">
                <adec:decorative xmlns:adec="http://schemas.microsoft.com/office/drawing/2017/decorative" val="1"/>
              </a:ext>
            </a:extLst>
          </p:cNvPr>
          <p:cNvGrpSpPr/>
          <p:nvPr/>
        </p:nvGrpSpPr>
        <p:grpSpPr>
          <a:xfrm>
            <a:off x="3847244" y="582453"/>
            <a:ext cx="567791" cy="2896225"/>
            <a:chOff x="3875236" y="969889"/>
            <a:chExt cx="567791" cy="2896225"/>
          </a:xfrm>
        </p:grpSpPr>
        <p:grpSp>
          <p:nvGrpSpPr>
            <p:cNvPr id="3" name="Group 2">
              <a:extLst>
                <a:ext uri="{FF2B5EF4-FFF2-40B4-BE49-F238E27FC236}">
                  <a16:creationId xmlns:a16="http://schemas.microsoft.com/office/drawing/2014/main" id="{DCEA3E63-8BE7-4DD6-A46D-42D3845F38B6}"/>
                </a:ext>
              </a:extLst>
            </p:cNvPr>
            <p:cNvGrpSpPr/>
            <p:nvPr/>
          </p:nvGrpSpPr>
          <p:grpSpPr>
            <a:xfrm>
              <a:off x="3875236" y="969889"/>
              <a:ext cx="556809" cy="2280672"/>
              <a:chOff x="3807232" y="969889"/>
              <a:chExt cx="905258" cy="3930132"/>
            </a:xfrm>
          </p:grpSpPr>
          <p:pic>
            <p:nvPicPr>
              <p:cNvPr id="10" name="Picture 9" descr="Icon of an arrow that is branched to left and right">
                <a:extLst>
                  <a:ext uri="{FF2B5EF4-FFF2-40B4-BE49-F238E27FC236}">
                    <a16:creationId xmlns:a16="http://schemas.microsoft.com/office/drawing/2014/main" id="{04A0CF56-36E9-4391-A314-81DAD3F0E4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7234" y="969889"/>
                <a:ext cx="905256" cy="905256"/>
              </a:xfrm>
              <a:prstGeom prst="rect">
                <a:avLst/>
              </a:prstGeom>
            </p:spPr>
          </p:pic>
          <p:pic>
            <p:nvPicPr>
              <p:cNvPr id="9" name="Picture 8" descr="Icon of a screen with square, isosceles triangle and circle shapes in it">
                <a:extLst>
                  <a:ext uri="{FF2B5EF4-FFF2-40B4-BE49-F238E27FC236}">
                    <a16:creationId xmlns:a16="http://schemas.microsoft.com/office/drawing/2014/main" id="{849DF03F-3D65-4524-919F-B88E809ADC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7234" y="1979198"/>
                <a:ext cx="905256" cy="903731"/>
              </a:xfrm>
              <a:prstGeom prst="rect">
                <a:avLst/>
              </a:prstGeom>
            </p:spPr>
          </p:pic>
          <p:pic>
            <p:nvPicPr>
              <p:cNvPr id="8" name="Picture 7" descr="Icon of a series of squares arranged in a square patten">
                <a:extLst>
                  <a:ext uri="{FF2B5EF4-FFF2-40B4-BE49-F238E27FC236}">
                    <a16:creationId xmlns:a16="http://schemas.microsoft.com/office/drawing/2014/main" id="{3A348D13-E4CE-4ECD-826B-199A337364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7233" y="2986981"/>
                <a:ext cx="905256" cy="903731"/>
              </a:xfrm>
              <a:prstGeom prst="rect">
                <a:avLst/>
              </a:prstGeom>
            </p:spPr>
          </p:pic>
          <p:pic>
            <p:nvPicPr>
              <p:cNvPr id="7" name="Picture 6" descr="Icon of a webpage showing a person on the screen">
                <a:extLst>
                  <a:ext uri="{FF2B5EF4-FFF2-40B4-BE49-F238E27FC236}">
                    <a16:creationId xmlns:a16="http://schemas.microsoft.com/office/drawing/2014/main" id="{2F92625E-8850-46C2-B715-BC246E08394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7232" y="3994765"/>
                <a:ext cx="905256" cy="905256"/>
              </a:xfrm>
              <a:prstGeom prst="rect">
                <a:avLst/>
              </a:prstGeom>
            </p:spPr>
          </p:pic>
        </p:grpSp>
        <p:grpSp>
          <p:nvGrpSpPr>
            <p:cNvPr id="14" name="Group 13">
              <a:extLst>
                <a:ext uri="{FF2B5EF4-FFF2-40B4-BE49-F238E27FC236}">
                  <a16:creationId xmlns:a16="http://schemas.microsoft.com/office/drawing/2014/main" id="{D7B028AE-E5CD-41B2-9EF2-54A7F02C1827}"/>
                </a:ext>
              </a:extLst>
            </p:cNvPr>
            <p:cNvGrpSpPr/>
            <p:nvPr/>
          </p:nvGrpSpPr>
          <p:grpSpPr>
            <a:xfrm>
              <a:off x="3886219" y="3331523"/>
              <a:ext cx="556808" cy="534591"/>
              <a:chOff x="10493727" y="629664"/>
              <a:chExt cx="519000" cy="503150"/>
            </a:xfrm>
          </p:grpSpPr>
          <p:pic>
            <p:nvPicPr>
              <p:cNvPr id="15" name="Picture 14">
                <a:extLst>
                  <a:ext uri="{FF2B5EF4-FFF2-40B4-BE49-F238E27FC236}">
                    <a16:creationId xmlns:a16="http://schemas.microsoft.com/office/drawing/2014/main" id="{C175BC77-9515-4236-8B2E-92B63C0C2FED}"/>
                  </a:ext>
                </a:extLst>
              </p:cNvPr>
              <p:cNvPicPr>
                <a:picLocks noChangeAspect="1"/>
              </p:cNvPicPr>
              <p:nvPr/>
            </p:nvPicPr>
            <p:blipFill>
              <a:blip r:embed="rId7"/>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462A985D-3B66-4F6D-B785-149E4CE4B82B}"/>
                  </a:ext>
                </a:extLst>
              </p:cNvPr>
              <p:cNvGrpSpPr/>
              <p:nvPr/>
            </p:nvGrpSpPr>
            <p:grpSpPr>
              <a:xfrm>
                <a:off x="10604345" y="727773"/>
                <a:ext cx="297764" cy="272864"/>
                <a:chOff x="3876178" y="3413953"/>
                <a:chExt cx="297764" cy="255320"/>
              </a:xfrm>
            </p:grpSpPr>
            <p:sp>
              <p:nvSpPr>
                <p:cNvPr id="17" name="Freeform: Shape 16">
                  <a:extLst>
                    <a:ext uri="{FF2B5EF4-FFF2-40B4-BE49-F238E27FC236}">
                      <a16:creationId xmlns:a16="http://schemas.microsoft.com/office/drawing/2014/main" id="{A562D475-A28A-49F6-B8BE-2E8D5CB6046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EEDA9C34-7A29-4309-8DC7-2C52677A8F0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F822D1F2-AD41-4B66-94C9-DC16C7376617}"/>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BF2C3EC7-EB5C-4100-9924-5461A3B48CF6}"/>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C821F857-8179-47AF-82A2-8E13C3B231CD}"/>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1186C6B3-32F1-44C9-85CB-1A39E64C2E8B}"/>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684B6212-FB09-4C23-8449-FA4E81A4D294}"/>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678B3F6-7DCC-423D-9BA3-1BCCA7C33B4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9546880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solidFill>
                  <a:schemeClr val="tx1"/>
                </a:solidFill>
              </a:rPr>
              <a:t>Implement </a:t>
            </a:r>
            <a:r>
              <a:rPr lang="en-US" dirty="0"/>
              <a:t>Virtual Machine Extensions</a:t>
            </a:r>
          </a:p>
        </p:txBody>
      </p:sp>
      <p:sp>
        <p:nvSpPr>
          <p:cNvPr id="5" name="Rectangle 4">
            <a:extLst>
              <a:ext uri="{FF2B5EF4-FFF2-40B4-BE49-F238E27FC236}">
                <a16:creationId xmlns:a16="http://schemas.microsoft.com/office/drawing/2014/main" id="{FA2CBDEF-1A4F-467A-A9BC-A43438E0DDBB}"/>
              </a:ext>
            </a:extLst>
          </p:cNvPr>
          <p:cNvSpPr/>
          <p:nvPr/>
        </p:nvSpPr>
        <p:spPr>
          <a:xfrm>
            <a:off x="427038" y="1192213"/>
            <a:ext cx="6888162" cy="13716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Extensions are small applications that provide</a:t>
            </a:r>
            <a:br>
              <a:rPr lang="en-US" sz="2200" dirty="0">
                <a:solidFill>
                  <a:schemeClr val="tx1"/>
                </a:solidFill>
              </a:rPr>
            </a:br>
            <a:r>
              <a:rPr lang="en-US" sz="2200" dirty="0">
                <a:solidFill>
                  <a:schemeClr val="tx1"/>
                </a:solidFill>
              </a:rPr>
              <a:t>post-deployment VM configuration and </a:t>
            </a:r>
            <a:br>
              <a:rPr lang="en-US" sz="2200" dirty="0">
                <a:solidFill>
                  <a:schemeClr val="tx1"/>
                </a:solidFill>
              </a:rPr>
            </a:br>
            <a:r>
              <a:rPr lang="en-US" sz="2200" dirty="0">
                <a:solidFill>
                  <a:schemeClr val="tx1"/>
                </a:solidFill>
              </a:rPr>
              <a:t>automation tasks</a:t>
            </a:r>
          </a:p>
        </p:txBody>
      </p:sp>
      <p:sp>
        <p:nvSpPr>
          <p:cNvPr id="6" name="Rectangle 5">
            <a:extLst>
              <a:ext uri="{FF2B5EF4-FFF2-40B4-BE49-F238E27FC236}">
                <a16:creationId xmlns:a16="http://schemas.microsoft.com/office/drawing/2014/main" id="{D33CD246-A2AD-4ACB-BA58-BE235FB69D30}"/>
              </a:ext>
            </a:extLst>
          </p:cNvPr>
          <p:cNvSpPr/>
          <p:nvPr/>
        </p:nvSpPr>
        <p:spPr>
          <a:xfrm>
            <a:off x="427038" y="2683656"/>
            <a:ext cx="6888162" cy="13716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Managed with Azure CLI, PowerShell, Azure Resource Manager templates, and the Azure portal</a:t>
            </a:r>
          </a:p>
        </p:txBody>
      </p:sp>
      <p:sp>
        <p:nvSpPr>
          <p:cNvPr id="22" name="Rectangle 21">
            <a:extLst>
              <a:ext uri="{FF2B5EF4-FFF2-40B4-BE49-F238E27FC236}">
                <a16:creationId xmlns:a16="http://schemas.microsoft.com/office/drawing/2014/main" id="{4AF496D9-6133-41F3-A8A8-33633EE17CCA}"/>
              </a:ext>
            </a:extLst>
          </p:cNvPr>
          <p:cNvSpPr/>
          <p:nvPr/>
        </p:nvSpPr>
        <p:spPr>
          <a:xfrm>
            <a:off x="427038" y="4205364"/>
            <a:ext cx="6888162" cy="128318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Bundled with a new VM deployment or run against</a:t>
            </a:r>
            <a:br>
              <a:rPr lang="en-US" sz="2200" dirty="0">
                <a:solidFill>
                  <a:schemeClr val="tx1"/>
                </a:solidFill>
              </a:rPr>
            </a:br>
            <a:r>
              <a:rPr lang="en-US" sz="2200" dirty="0">
                <a:solidFill>
                  <a:schemeClr val="tx1"/>
                </a:solidFill>
              </a:rPr>
              <a:t>any existing system</a:t>
            </a:r>
          </a:p>
        </p:txBody>
      </p:sp>
      <p:sp>
        <p:nvSpPr>
          <p:cNvPr id="23" name="Rectangle 22">
            <a:extLst>
              <a:ext uri="{FF2B5EF4-FFF2-40B4-BE49-F238E27FC236}">
                <a16:creationId xmlns:a16="http://schemas.microsoft.com/office/drawing/2014/main" id="{BEF69BDC-8E31-417E-9E24-42BBB2B23FA1}"/>
              </a:ext>
            </a:extLst>
          </p:cNvPr>
          <p:cNvSpPr/>
          <p:nvPr/>
        </p:nvSpPr>
        <p:spPr>
          <a:xfrm>
            <a:off x="416295" y="5599748"/>
            <a:ext cx="6888162" cy="7619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Different for Windows and Linux machines</a:t>
            </a:r>
          </a:p>
        </p:txBody>
      </p:sp>
      <p:sp>
        <p:nvSpPr>
          <p:cNvPr id="7" name="Rectangle 6">
            <a:extLst>
              <a:ext uri="{FF2B5EF4-FFF2-40B4-BE49-F238E27FC236}">
                <a16:creationId xmlns:a16="http://schemas.microsoft.com/office/drawing/2014/main" id="{AFF931A3-2AE3-452C-97FC-115963E22A6C}"/>
              </a:ext>
              <a:ext uri="{C183D7F6-B498-43B3-948B-1728B52AA6E4}">
                <adec:decorative xmlns:adec="http://schemas.microsoft.com/office/drawing/2017/decorative" val="1"/>
              </a:ext>
            </a:extLst>
          </p:cNvPr>
          <p:cNvSpPr/>
          <p:nvPr/>
        </p:nvSpPr>
        <p:spPr bwMode="auto">
          <a:xfrm>
            <a:off x="7480299" y="1192213"/>
            <a:ext cx="4539881"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2" name="Picture 3" descr="Screenshot of the Windows extensions page. The Custom Script Extension and PowerShell Desired State Configuration extensions are highlighted">
            <a:extLst>
              <a:ext uri="{FF2B5EF4-FFF2-40B4-BE49-F238E27FC236}">
                <a16:creationId xmlns:a16="http://schemas.microsoft.com/office/drawing/2014/main" id="{05021455-9192-425E-98F3-E22E6BAC0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565" y="1282778"/>
            <a:ext cx="2809793" cy="4983141"/>
          </a:xfrm>
          <a:prstGeom prst="rect">
            <a:avLst/>
          </a:prstGeom>
          <a:ln>
            <a:solidFill>
              <a:schemeClr val="bg1">
                <a:lumMod val="75000"/>
              </a:schemeClr>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solidFill>
                  <a:schemeClr val="tx1"/>
                </a:solidFill>
              </a:rPr>
              <a:t>Implement </a:t>
            </a:r>
            <a:r>
              <a:rPr lang="en-US" dirty="0"/>
              <a:t>Custom Script Extensions</a:t>
            </a:r>
          </a:p>
        </p:txBody>
      </p:sp>
      <p:sp>
        <p:nvSpPr>
          <p:cNvPr id="12" name="Rectangle 11">
            <a:extLst>
              <a:ext uri="{FF2B5EF4-FFF2-40B4-BE49-F238E27FC236}">
                <a16:creationId xmlns:a16="http://schemas.microsoft.com/office/drawing/2014/main" id="{9CE2899E-1AC0-411D-8E56-C881DEF829A1}"/>
              </a:ext>
            </a:extLst>
          </p:cNvPr>
          <p:cNvSpPr/>
          <p:nvPr/>
        </p:nvSpPr>
        <p:spPr>
          <a:xfrm>
            <a:off x="449136" y="1314208"/>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Extension scripts can be simple</a:t>
            </a:r>
            <a:br>
              <a:rPr lang="en-US" sz="2000" dirty="0">
                <a:solidFill>
                  <a:schemeClr val="tx1"/>
                </a:solidFill>
              </a:rPr>
            </a:br>
            <a:r>
              <a:rPr lang="en-US" sz="2000" dirty="0">
                <a:solidFill>
                  <a:schemeClr val="tx1"/>
                </a:solidFill>
              </a:rPr>
              <a:t>or complex</a:t>
            </a:r>
          </a:p>
        </p:txBody>
      </p:sp>
      <p:sp>
        <p:nvSpPr>
          <p:cNvPr id="13" name="Rectangle 12">
            <a:extLst>
              <a:ext uri="{FF2B5EF4-FFF2-40B4-BE49-F238E27FC236}">
                <a16:creationId xmlns:a16="http://schemas.microsoft.com/office/drawing/2014/main" id="{B5B01A78-E7B5-408B-9BB8-8033A5FB1DDB}"/>
              </a:ext>
            </a:extLst>
          </p:cNvPr>
          <p:cNvSpPr/>
          <p:nvPr/>
        </p:nvSpPr>
        <p:spPr>
          <a:xfrm>
            <a:off x="427036" y="2275997"/>
            <a:ext cx="4348163" cy="6337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Extensions have 90 minutes to run</a:t>
            </a:r>
          </a:p>
        </p:txBody>
      </p:sp>
      <p:sp>
        <p:nvSpPr>
          <p:cNvPr id="14" name="Rectangle 13">
            <a:extLst>
              <a:ext uri="{FF2B5EF4-FFF2-40B4-BE49-F238E27FC236}">
                <a16:creationId xmlns:a16="http://schemas.microsoft.com/office/drawing/2014/main" id="{FB4D9121-E7CD-4014-B4BB-A4C20A475740}"/>
              </a:ext>
            </a:extLst>
          </p:cNvPr>
          <p:cNvSpPr/>
          <p:nvPr/>
        </p:nvSpPr>
        <p:spPr>
          <a:xfrm>
            <a:off x="427036" y="3063170"/>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Double check dependencies to</a:t>
            </a:r>
            <a:br>
              <a:rPr lang="en-US" sz="2000" dirty="0">
                <a:solidFill>
                  <a:schemeClr val="tx1"/>
                </a:solidFill>
              </a:rPr>
            </a:br>
            <a:r>
              <a:rPr lang="en-US" sz="2000" dirty="0">
                <a:solidFill>
                  <a:schemeClr val="tx1"/>
                </a:solidFill>
              </a:rPr>
              <a:t>ensure availability</a:t>
            </a:r>
          </a:p>
        </p:txBody>
      </p:sp>
      <p:sp>
        <p:nvSpPr>
          <p:cNvPr id="15" name="Rectangle 14">
            <a:extLst>
              <a:ext uri="{FF2B5EF4-FFF2-40B4-BE49-F238E27FC236}">
                <a16:creationId xmlns:a16="http://schemas.microsoft.com/office/drawing/2014/main" id="{EC13D688-AB92-4F37-A14E-13C781362D85}"/>
              </a:ext>
            </a:extLst>
          </p:cNvPr>
          <p:cNvSpPr/>
          <p:nvPr/>
        </p:nvSpPr>
        <p:spPr>
          <a:xfrm>
            <a:off x="427036" y="4067444"/>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Account for any errors that</a:t>
            </a:r>
            <a:br>
              <a:rPr lang="en-US" sz="2000" dirty="0">
                <a:solidFill>
                  <a:schemeClr val="tx1"/>
                </a:solidFill>
              </a:rPr>
            </a:br>
            <a:r>
              <a:rPr lang="en-US" sz="2000" dirty="0">
                <a:solidFill>
                  <a:schemeClr val="tx1"/>
                </a:solidFill>
              </a:rPr>
              <a:t>might occur </a:t>
            </a:r>
          </a:p>
        </p:txBody>
      </p:sp>
      <p:sp>
        <p:nvSpPr>
          <p:cNvPr id="16" name="Rectangle 15">
            <a:extLst>
              <a:ext uri="{FF2B5EF4-FFF2-40B4-BE49-F238E27FC236}">
                <a16:creationId xmlns:a16="http://schemas.microsoft.com/office/drawing/2014/main" id="{9F180AA1-96B6-4904-B5AD-0C6529CC6B2C}"/>
              </a:ext>
            </a:extLst>
          </p:cNvPr>
          <p:cNvSpPr/>
          <p:nvPr/>
        </p:nvSpPr>
        <p:spPr>
          <a:xfrm>
            <a:off x="427036" y="5031962"/>
            <a:ext cx="4348163" cy="6337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Protect/encrypt sensitive information</a:t>
            </a:r>
          </a:p>
        </p:txBody>
      </p:sp>
      <p:sp>
        <p:nvSpPr>
          <p:cNvPr id="18" name="Rectangle 17">
            <a:extLst>
              <a:ext uri="{FF2B5EF4-FFF2-40B4-BE49-F238E27FC236}">
                <a16:creationId xmlns:a16="http://schemas.microsoft.com/office/drawing/2014/main" id="{8D307AFF-4D5F-427D-9948-0AF350850B89}"/>
              </a:ext>
              <a:ext uri="{C183D7F6-B498-43B3-948B-1728B52AA6E4}">
                <adec:decorative xmlns:adec="http://schemas.microsoft.com/office/drawing/2017/decorative" val="1"/>
              </a:ext>
            </a:extLst>
          </p:cNvPr>
          <p:cNvSpPr/>
          <p:nvPr/>
        </p:nvSpPr>
        <p:spPr bwMode="auto">
          <a:xfrm>
            <a:off x="4936996" y="1315381"/>
            <a:ext cx="7094537" cy="436376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5" name="Picture 4"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C28BA805-85C9-4146-944D-8D7AA0A50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982" y="2055328"/>
            <a:ext cx="7050343" cy="2544733"/>
          </a:xfrm>
          <a:prstGeom prst="rect">
            <a:avLst/>
          </a:prstGeom>
        </p:spPr>
      </p:pic>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solidFill>
                  <a:schemeClr val="tx1"/>
                </a:solidFill>
              </a:rPr>
              <a:t>Implement </a:t>
            </a:r>
            <a:r>
              <a:rPr lang="en-US" dirty="0"/>
              <a:t>Desired State Configuration</a:t>
            </a:r>
          </a:p>
        </p:txBody>
      </p:sp>
      <p:sp>
        <p:nvSpPr>
          <p:cNvPr id="5" name="Rectangle 4">
            <a:extLst>
              <a:ext uri="{FF2B5EF4-FFF2-40B4-BE49-F238E27FC236}">
                <a16:creationId xmlns:a16="http://schemas.microsoft.com/office/drawing/2014/main" id="{13973F86-EDB0-4E0E-B07D-A460A60525E3}"/>
              </a:ext>
            </a:extLst>
          </p:cNvPr>
          <p:cNvSpPr/>
          <p:nvPr/>
        </p:nvSpPr>
        <p:spPr>
          <a:xfrm>
            <a:off x="427036" y="1340557"/>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Configuration block(s) have a name</a:t>
            </a:r>
          </a:p>
        </p:txBody>
      </p:sp>
      <p:sp>
        <p:nvSpPr>
          <p:cNvPr id="6" name="Rectangle 5">
            <a:extLst>
              <a:ext uri="{FF2B5EF4-FFF2-40B4-BE49-F238E27FC236}">
                <a16:creationId xmlns:a16="http://schemas.microsoft.com/office/drawing/2014/main" id="{33922A9F-CDD9-4202-88AC-3ED1C5B0F03A}"/>
              </a:ext>
            </a:extLst>
          </p:cNvPr>
          <p:cNvSpPr/>
          <p:nvPr/>
        </p:nvSpPr>
        <p:spPr>
          <a:xfrm>
            <a:off x="427036" y="2619737"/>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Node blocks define the computers or VMs that you are configuring</a:t>
            </a:r>
          </a:p>
        </p:txBody>
      </p:sp>
      <p:sp>
        <p:nvSpPr>
          <p:cNvPr id="7" name="Rectangle 6">
            <a:extLst>
              <a:ext uri="{FF2B5EF4-FFF2-40B4-BE49-F238E27FC236}">
                <a16:creationId xmlns:a16="http://schemas.microsoft.com/office/drawing/2014/main" id="{42C05224-1221-4F98-89C4-AA6FD0EF2DA7}"/>
              </a:ext>
            </a:extLst>
          </p:cNvPr>
          <p:cNvSpPr/>
          <p:nvPr/>
        </p:nvSpPr>
        <p:spPr>
          <a:xfrm>
            <a:off x="427035" y="3910892"/>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Resource block(s) configure the resource and its properties</a:t>
            </a:r>
          </a:p>
        </p:txBody>
      </p:sp>
      <p:sp>
        <p:nvSpPr>
          <p:cNvPr id="14" name="Rectangle 13">
            <a:extLst>
              <a:ext uri="{FF2B5EF4-FFF2-40B4-BE49-F238E27FC236}">
                <a16:creationId xmlns:a16="http://schemas.microsoft.com/office/drawing/2014/main" id="{9C7C2292-F58C-47D3-BC4A-C8AE85FB9284}"/>
              </a:ext>
            </a:extLst>
          </p:cNvPr>
          <p:cNvSpPr/>
          <p:nvPr/>
        </p:nvSpPr>
        <p:spPr>
          <a:xfrm>
            <a:off x="427035" y="5240304"/>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There are many built-in configuration resources</a:t>
            </a:r>
          </a:p>
        </p:txBody>
      </p:sp>
      <p:sp>
        <p:nvSpPr>
          <p:cNvPr id="11" name="Rectangle 10">
            <a:extLst>
              <a:ext uri="{FF2B5EF4-FFF2-40B4-BE49-F238E27FC236}">
                <a16:creationId xmlns:a16="http://schemas.microsoft.com/office/drawing/2014/main" id="{235C3BC1-B974-4897-A5B6-84E51C4E33A5}"/>
              </a:ext>
              <a:ext uri="{C183D7F6-B498-43B3-948B-1728B52AA6E4}">
                <adec:decorative xmlns:adec="http://schemas.microsoft.com/office/drawing/2017/decorative" val="0"/>
              </a:ext>
            </a:extLst>
          </p:cNvPr>
          <p:cNvSpPr/>
          <p:nvPr/>
        </p:nvSpPr>
        <p:spPr bwMode="auto">
          <a:xfrm>
            <a:off x="4914900" y="1192213"/>
            <a:ext cx="7094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pPr lvl="0"/>
            <a:r>
              <a:rPr lang="en-US" sz="2800" b="1" dirty="0">
                <a:solidFill>
                  <a:srgbClr val="000000"/>
                </a:solidFill>
                <a:latin typeface="Consolas" panose="020B0609020204030204" pitchFamily="49" charset="0"/>
                <a:ea typeface="Verdana" panose="020B0604030504040204" pitchFamily="34" charset="0"/>
              </a:rPr>
              <a:t>configuration</a:t>
            </a:r>
            <a:r>
              <a:rPr lang="en-US" sz="2800" dirty="0">
                <a:solidFill>
                  <a:srgbClr val="000000"/>
                </a:solidFill>
                <a:latin typeface="Consolas" panose="020B0609020204030204" pitchFamily="49" charset="0"/>
                <a:ea typeface="Verdana" panose="020B0604030504040204" pitchFamily="34" charset="0"/>
              </a:rPr>
              <a:t> IISInstall</a:t>
            </a:r>
          </a:p>
          <a:p>
            <a:pPr lvl="0"/>
            <a:r>
              <a:rPr lang="en-US" sz="2800" dirty="0">
                <a:solidFill>
                  <a:srgbClr val="000000"/>
                </a:solidFill>
                <a:latin typeface="Consolas" panose="020B0609020204030204" pitchFamily="49" charset="0"/>
                <a:ea typeface="Verdana" panose="020B0604030504040204" pitchFamily="34" charset="0"/>
              </a:rPr>
              <a:t>{</a:t>
            </a:r>
          </a:p>
          <a:p>
            <a:pPr lvl="0"/>
            <a:r>
              <a:rPr lang="en-US" sz="2800" dirty="0">
                <a:solidFill>
                  <a:srgbClr val="000000"/>
                </a:solidFill>
                <a:latin typeface="Consolas" panose="020B0609020204030204" pitchFamily="49" charset="0"/>
                <a:ea typeface="Verdana" panose="020B0604030504040204" pitchFamily="34" charset="0"/>
              </a:rPr>
              <a:t> Node “localhost”</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WindowsFeature IIS</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Ensure = “Present”</a:t>
            </a:r>
          </a:p>
          <a:p>
            <a:pPr lvl="0"/>
            <a:r>
              <a:rPr lang="en-US" sz="2800" dirty="0">
                <a:solidFill>
                  <a:srgbClr val="000000"/>
                </a:solidFill>
                <a:latin typeface="Consolas" panose="020B0609020204030204" pitchFamily="49" charset="0"/>
                <a:ea typeface="Verdana" panose="020B0604030504040204" pitchFamily="34" charset="0"/>
              </a:rPr>
              <a:t> Name = “Web-Server”</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a:t>
            </a: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pic>
        <p:nvPicPr>
          <p:cNvPr id="11" name="Picture 10" descr="Icon of a magnifying glass">
            <a:extLst>
              <a:ext uri="{FF2B5EF4-FFF2-40B4-BE49-F238E27FC236}">
                <a16:creationId xmlns:a16="http://schemas.microsoft.com/office/drawing/2014/main" id="{D85750A6-9113-4F9C-B62B-3418415DCD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687" y="1523291"/>
            <a:ext cx="1031748" cy="1030224"/>
          </a:xfrm>
          <a:prstGeom prst="rect">
            <a:avLst/>
          </a:prstGeom>
        </p:spPr>
      </p:pic>
      <p:sp>
        <p:nvSpPr>
          <p:cNvPr id="40" name="Rectangle 39">
            <a:extLst>
              <a:ext uri="{FF2B5EF4-FFF2-40B4-BE49-F238E27FC236}">
                <a16:creationId xmlns:a16="http://schemas.microsoft.com/office/drawing/2014/main" id="{B812210F-070A-41B5-91D2-4D447B602637}"/>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Verify the Web Server feature is available on a virtual machine</a:t>
            </a:r>
          </a:p>
        </p:txBody>
      </p:sp>
      <p:cxnSp>
        <p:nvCxnSpPr>
          <p:cNvPr id="15" name="Straight Connector 14">
            <a:extLst>
              <a:ext uri="{FF2B5EF4-FFF2-40B4-BE49-F238E27FC236}">
                <a16:creationId xmlns:a16="http://schemas.microsoft.com/office/drawing/2014/main" id="{37796C1B-85CA-4E7F-A75C-2342316F9307}"/>
              </a:ext>
              <a:ext uri="{C183D7F6-B498-43B3-948B-1728B52AA6E4}">
                <adec:decorative xmlns:adec="http://schemas.microsoft.com/office/drawing/2017/decorative" val="1"/>
              </a:ext>
            </a:extLst>
          </p:cNvPr>
          <p:cNvCxnSpPr>
            <a:cxnSpLocks/>
          </p:cNvCxnSpPr>
          <p:nvPr/>
        </p:nvCxnSpPr>
        <p:spPr>
          <a:xfrm>
            <a:off x="1841500" y="2670209"/>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book with a bookmark">
            <a:extLst>
              <a:ext uri="{FF2B5EF4-FFF2-40B4-BE49-F238E27FC236}">
                <a16:creationId xmlns:a16="http://schemas.microsoft.com/office/drawing/2014/main" id="{90E0201C-18A6-495B-A276-13E76E8A5F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687" y="2787718"/>
            <a:ext cx="1031748" cy="1031748"/>
          </a:xfrm>
          <a:prstGeom prst="rect">
            <a:avLst/>
          </a:prstGeom>
        </p:spPr>
      </p:pic>
      <p:sp>
        <p:nvSpPr>
          <p:cNvPr id="41" name="Rectangle 40">
            <a:extLst>
              <a:ext uri="{FF2B5EF4-FFF2-40B4-BE49-F238E27FC236}">
                <a16:creationId xmlns:a16="http://schemas.microsoft.com/office/drawing/2014/main" id="{928FC0FC-7340-45BF-A1DC-C391525F1A08}"/>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a PowerShell script file to install the Web Server</a:t>
            </a:r>
          </a:p>
        </p:txBody>
      </p:sp>
      <p:cxnSp>
        <p:nvCxnSpPr>
          <p:cNvPr id="17" name="Straight Connector 16">
            <a:extLst>
              <a:ext uri="{FF2B5EF4-FFF2-40B4-BE49-F238E27FC236}">
                <a16:creationId xmlns:a16="http://schemas.microsoft.com/office/drawing/2014/main" id="{9FFE63BC-80DB-4CB2-BE7A-B82240B05578}"/>
              </a:ext>
              <a:ext uri="{C183D7F6-B498-43B3-948B-1728B52AA6E4}">
                <adec:decorative xmlns:adec="http://schemas.microsoft.com/office/drawing/2017/decorative" val="1"/>
              </a:ext>
            </a:extLst>
          </p:cNvPr>
          <p:cNvCxnSpPr>
            <a:cxnSpLocks/>
          </p:cNvCxnSpPr>
          <p:nvPr/>
        </p:nvCxnSpPr>
        <p:spPr>
          <a:xfrm>
            <a:off x="1841500" y="3934636"/>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ries of squares arranged in a square patten">
            <a:extLst>
              <a:ext uri="{FF2B5EF4-FFF2-40B4-BE49-F238E27FC236}">
                <a16:creationId xmlns:a16="http://schemas.microsoft.com/office/drawing/2014/main" id="{269BA924-FFB9-411A-A55B-4335715DAD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687" y="4052145"/>
            <a:ext cx="1031748" cy="1030224"/>
          </a:xfrm>
          <a:prstGeom prst="rect">
            <a:avLst/>
          </a:prstGeom>
        </p:spPr>
      </p:pic>
      <p:sp>
        <p:nvSpPr>
          <p:cNvPr id="42" name="Rectangle 41">
            <a:extLst>
              <a:ext uri="{FF2B5EF4-FFF2-40B4-BE49-F238E27FC236}">
                <a16:creationId xmlns:a16="http://schemas.microsoft.com/office/drawing/2014/main" id="{F311AADD-8A10-4487-BA48-846579E20ECB}"/>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Configure an Extension in the Portal to run the script</a:t>
            </a:r>
          </a:p>
        </p:txBody>
      </p:sp>
      <p:cxnSp>
        <p:nvCxnSpPr>
          <p:cNvPr id="18" name="Straight Connector 17">
            <a:extLst>
              <a:ext uri="{FF2B5EF4-FFF2-40B4-BE49-F238E27FC236}">
                <a16:creationId xmlns:a16="http://schemas.microsoft.com/office/drawing/2014/main" id="{7E1AA87D-5484-4CD0-AFE7-0F343E3721C2}"/>
              </a:ext>
              <a:ext uri="{C183D7F6-B498-43B3-948B-1728B52AA6E4}">
                <adec:decorative xmlns:adec="http://schemas.microsoft.com/office/drawing/2017/decorative" val="1"/>
              </a:ext>
            </a:extLst>
          </p:cNvPr>
          <p:cNvCxnSpPr>
            <a:cxnSpLocks/>
          </p:cNvCxnSpPr>
          <p:nvPr/>
        </p:nvCxnSpPr>
        <p:spPr>
          <a:xfrm>
            <a:off x="1841500" y="5199062"/>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erver with cloud in the middle">
            <a:extLst>
              <a:ext uri="{FF2B5EF4-FFF2-40B4-BE49-F238E27FC236}">
                <a16:creationId xmlns:a16="http://schemas.microsoft.com/office/drawing/2014/main" id="{B1A0768A-62C6-40AF-BA08-D695FD1013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2687" y="5326062"/>
            <a:ext cx="1031748" cy="1030224"/>
          </a:xfrm>
          <a:prstGeom prst="rect">
            <a:avLst/>
          </a:prstGeom>
        </p:spPr>
      </p:pic>
      <p:sp>
        <p:nvSpPr>
          <p:cNvPr id="43" name="Rectangle 42">
            <a:extLst>
              <a:ext uri="{FF2B5EF4-FFF2-40B4-BE49-F238E27FC236}">
                <a16:creationId xmlns:a16="http://schemas.microsoft.com/office/drawing/2014/main" id="{8BD9FF09-496B-447E-8CBC-466B513C354A}"/>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Verify the Web Server feature was installed</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Virtual Machine Extensions</a:t>
            </a:r>
          </a:p>
        </p:txBody>
      </p:sp>
      <p:sp>
        <p:nvSpPr>
          <p:cNvPr id="4" name="Rectangle 3">
            <a:extLst>
              <a:ext uri="{FF2B5EF4-FFF2-40B4-BE49-F238E27FC236}">
                <a16:creationId xmlns:a16="http://schemas.microsoft.com/office/drawing/2014/main" id="{99CEA47A-6547-4050-BEF3-BA184418296B}"/>
              </a:ext>
            </a:extLst>
          </p:cNvPr>
          <p:cNvSpPr/>
          <p:nvPr/>
        </p:nvSpPr>
        <p:spPr bwMode="auto">
          <a:xfrm>
            <a:off x="427039" y="1268095"/>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5" name="Rectangle 4">
            <a:extLst>
              <a:ext uri="{FF2B5EF4-FFF2-40B4-BE49-F238E27FC236}">
                <a16:creationId xmlns:a16="http://schemas.microsoft.com/office/drawing/2014/main" id="{9267AD01-F0D9-4222-9157-302AAE29FF26}"/>
              </a:ext>
            </a:extLst>
          </p:cNvPr>
          <p:cNvSpPr/>
          <p:nvPr/>
        </p:nvSpPr>
        <p:spPr bwMode="auto">
          <a:xfrm>
            <a:off x="4876800" y="1268095"/>
            <a:ext cx="713232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grpSp>
        <p:nvGrpSpPr>
          <p:cNvPr id="11" name="Group 10">
            <a:extLst>
              <a:ext uri="{FF2B5EF4-FFF2-40B4-BE49-F238E27FC236}">
                <a16:creationId xmlns:a16="http://schemas.microsoft.com/office/drawing/2014/main" id="{1DD40A34-487F-4388-889C-CB39738C0976}"/>
              </a:ext>
              <a:ext uri="{C183D7F6-B498-43B3-948B-1728B52AA6E4}">
                <adec:decorative xmlns:adec="http://schemas.microsoft.com/office/drawing/2017/decorative" val="1"/>
              </a:ext>
            </a:extLst>
          </p:cNvPr>
          <p:cNvGrpSpPr/>
          <p:nvPr/>
        </p:nvGrpSpPr>
        <p:grpSpPr>
          <a:xfrm>
            <a:off x="4876624" y="2010702"/>
            <a:ext cx="7281164" cy="1771796"/>
            <a:chOff x="4876624" y="2010703"/>
            <a:chExt cx="7281164" cy="1404864"/>
          </a:xfrm>
        </p:grpSpPr>
        <p:sp>
          <p:nvSpPr>
            <p:cNvPr id="6" name="Rectangle 5">
              <a:extLst>
                <a:ext uri="{FF2B5EF4-FFF2-40B4-BE49-F238E27FC236}">
                  <a16:creationId xmlns:a16="http://schemas.microsoft.com/office/drawing/2014/main" id="{FBB9BCA6-470A-4AA8-A4F2-96EF8BEFDC84}"/>
                </a:ext>
              </a:extLst>
            </p:cNvPr>
            <p:cNvSpPr/>
            <p:nvPr/>
          </p:nvSpPr>
          <p:spPr>
            <a:xfrm>
              <a:off x="4876624" y="2010703"/>
              <a:ext cx="728116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3"/>
                </a:rPr>
                <a:t>Automate the configuration of Windows Server IaaS Virtual Machines</a:t>
              </a:r>
              <a:endParaRPr lang="en-US" sz="2000" dirty="0">
                <a:solidFill>
                  <a:schemeClr val="tx1"/>
                </a:solidFill>
              </a:endParaRPr>
            </a:p>
          </p:txBody>
        </p:sp>
        <p:cxnSp>
          <p:nvCxnSpPr>
            <p:cNvPr id="7" name="Straight Connector 6">
              <a:extLst>
                <a:ext uri="{FF2B5EF4-FFF2-40B4-BE49-F238E27FC236}">
                  <a16:creationId xmlns:a16="http://schemas.microsoft.com/office/drawing/2014/main" id="{2EE64B8D-4B71-46B0-BAB2-6640998B9CCB}"/>
                </a:ext>
                <a:ext uri="{C183D7F6-B498-43B3-948B-1728B52AA6E4}">
                  <adec:decorative xmlns:adec="http://schemas.microsoft.com/office/drawing/2017/decorative" val="1"/>
                </a:ext>
              </a:extLst>
            </p:cNvPr>
            <p:cNvCxnSpPr>
              <a:cxnSpLocks/>
            </p:cNvCxnSpPr>
            <p:nvPr/>
          </p:nvCxnSpPr>
          <p:spPr>
            <a:xfrm>
              <a:off x="4876800" y="2661871"/>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8488AB2-5B80-4F67-9D74-E3C563B9F693}"/>
                </a:ext>
              </a:extLst>
            </p:cNvPr>
            <p:cNvSpPr/>
            <p:nvPr/>
          </p:nvSpPr>
          <p:spPr>
            <a:xfrm>
              <a:off x="4876624" y="2764399"/>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4"/>
                </a:rPr>
                <a:t>Protect your virtual machine settings with Azure Automation State Configuration (Sandbox)</a:t>
              </a:r>
              <a:endParaRPr lang="en-US" sz="2000" dirty="0">
                <a:solidFill>
                  <a:schemeClr val="tx1"/>
                </a:solidFill>
              </a:endParaRPr>
            </a:p>
          </p:txBody>
        </p:sp>
        <p:cxnSp>
          <p:nvCxnSpPr>
            <p:cNvPr id="9" name="Straight Connector 8">
              <a:extLst>
                <a:ext uri="{FF2B5EF4-FFF2-40B4-BE49-F238E27FC236}">
                  <a16:creationId xmlns:a16="http://schemas.microsoft.com/office/drawing/2014/main" id="{5598B1C6-6B27-488F-BB20-E2109DA0CDE2}"/>
                </a:ext>
                <a:ext uri="{C183D7F6-B498-43B3-948B-1728B52AA6E4}">
                  <adec:decorative xmlns:adec="http://schemas.microsoft.com/office/drawing/2017/decorative" val="1"/>
                </a:ext>
              </a:extLst>
            </p:cNvPr>
            <p:cNvCxnSpPr>
              <a:cxnSpLocks/>
            </p:cNvCxnSpPr>
            <p:nvPr/>
          </p:nvCxnSpPr>
          <p:spPr>
            <a:xfrm>
              <a:off x="4876800" y="3415567"/>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E2D225B-EB30-4D04-A66E-A8A0A1A66B5E}"/>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397" y="2559343"/>
            <a:ext cx="1494645" cy="2173707"/>
          </a:xfrm>
          <a:prstGeom prst="rect">
            <a:avLst/>
          </a:prstGeom>
        </p:spPr>
      </p:pic>
      <p:sp>
        <p:nvSpPr>
          <p:cNvPr id="10" name="TextBox 9">
            <a:extLst>
              <a:ext uri="{FF2B5EF4-FFF2-40B4-BE49-F238E27FC236}">
                <a16:creationId xmlns:a16="http://schemas.microsoft.com/office/drawing/2014/main" id="{AFCC8A0C-B470-4A26-817D-3E5A69E0DBC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95032691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Connect to Linux VMs (optional)</a:t>
            </a:r>
          </a:p>
        </p:txBody>
      </p:sp>
      <p:pic>
        <p:nvPicPr>
          <p:cNvPr id="7" name="Picture 6" descr="Icon of a key">
            <a:extLst>
              <a:ext uri="{FF2B5EF4-FFF2-40B4-BE49-F238E27FC236}">
                <a16:creationId xmlns:a16="http://schemas.microsoft.com/office/drawing/2014/main" id="{CE3EAC1D-1B6A-45AD-B314-20EFFDC536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84" y="1512814"/>
            <a:ext cx="1065276" cy="1063752"/>
          </a:xfrm>
          <a:prstGeom prst="rect">
            <a:avLst/>
          </a:prstGeom>
        </p:spPr>
      </p:pic>
      <p:sp>
        <p:nvSpPr>
          <p:cNvPr id="26" name="Rectangle 25">
            <a:extLst>
              <a:ext uri="{FF2B5EF4-FFF2-40B4-BE49-F238E27FC236}">
                <a16:creationId xmlns:a16="http://schemas.microsoft.com/office/drawing/2014/main" id="{0BEFB359-20EB-4FF8-8FB8-ECA6887FB210}"/>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the SSH keys</a:t>
            </a:r>
          </a:p>
        </p:txBody>
      </p:sp>
      <p:cxnSp>
        <p:nvCxnSpPr>
          <p:cNvPr id="13" name="Straight Connector 12">
            <a:extLst>
              <a:ext uri="{FF2B5EF4-FFF2-40B4-BE49-F238E27FC236}">
                <a16:creationId xmlns:a16="http://schemas.microsoft.com/office/drawing/2014/main" id="{7665328E-AEB9-4203-A8F1-311B84F3EB14}"/>
              </a:ext>
              <a:ext uri="{C183D7F6-B498-43B3-948B-1728B52AA6E4}">
                <adec:decorative xmlns:adec="http://schemas.microsoft.com/office/drawing/2017/decorative" val="1"/>
              </a:ext>
            </a:extLst>
          </p:cNvPr>
          <p:cNvCxnSpPr>
            <a:cxnSpLocks/>
          </p:cNvCxnSpPr>
          <p:nvPr/>
        </p:nvCxnSpPr>
        <p:spPr>
          <a:xfrm>
            <a:off x="1806575" y="2674152"/>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people">
            <a:extLst>
              <a:ext uri="{FF2B5EF4-FFF2-40B4-BE49-F238E27FC236}">
                <a16:creationId xmlns:a16="http://schemas.microsoft.com/office/drawing/2014/main" id="{9FA4FCE1-1253-4B98-8D06-40FB8865E2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684" y="2771738"/>
            <a:ext cx="1065276" cy="1063752"/>
          </a:xfrm>
          <a:prstGeom prst="rect">
            <a:avLst/>
          </a:prstGeom>
        </p:spPr>
      </p:pic>
      <p:sp>
        <p:nvSpPr>
          <p:cNvPr id="27" name="Rectangle 26">
            <a:extLst>
              <a:ext uri="{FF2B5EF4-FFF2-40B4-BE49-F238E27FC236}">
                <a16:creationId xmlns:a16="http://schemas.microsoft.com/office/drawing/2014/main" id="{51B4B466-163F-479F-8C60-490AB3C891D4}"/>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the Linux machine and assign the public SSH key</a:t>
            </a:r>
          </a:p>
        </p:txBody>
      </p:sp>
      <p:cxnSp>
        <p:nvCxnSpPr>
          <p:cNvPr id="21" name="Straight Connector 20">
            <a:extLst>
              <a:ext uri="{FF2B5EF4-FFF2-40B4-BE49-F238E27FC236}">
                <a16:creationId xmlns:a16="http://schemas.microsoft.com/office/drawing/2014/main" id="{A6C1AE32-4967-493C-A078-C51C2A37D501}"/>
              </a:ext>
              <a:ext uri="{C183D7F6-B498-43B3-948B-1728B52AA6E4}">
                <adec:decorative xmlns:adec="http://schemas.microsoft.com/office/drawing/2017/decorative" val="1"/>
              </a:ext>
            </a:extLst>
          </p:cNvPr>
          <p:cNvCxnSpPr>
            <a:cxnSpLocks/>
          </p:cNvCxnSpPr>
          <p:nvPr/>
        </p:nvCxnSpPr>
        <p:spPr>
          <a:xfrm>
            <a:off x="1806575" y="3933076"/>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rver with cloud in the middle">
            <a:extLst>
              <a:ext uri="{FF2B5EF4-FFF2-40B4-BE49-F238E27FC236}">
                <a16:creationId xmlns:a16="http://schemas.microsoft.com/office/drawing/2014/main" id="{9ED3DE51-3838-4C13-BC6A-F7D6021D19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684" y="4030662"/>
            <a:ext cx="1065276" cy="1063752"/>
          </a:xfrm>
          <a:prstGeom prst="rect">
            <a:avLst/>
          </a:prstGeom>
        </p:spPr>
      </p:pic>
      <p:sp>
        <p:nvSpPr>
          <p:cNvPr id="28" name="Rectangle 27">
            <a:extLst>
              <a:ext uri="{FF2B5EF4-FFF2-40B4-BE49-F238E27FC236}">
                <a16:creationId xmlns:a16="http://schemas.microsoft.com/office/drawing/2014/main" id="{E8F47453-366F-4BF3-9D46-97F98BBA5D45}"/>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Access the server using SSH</a:t>
            </a:r>
          </a:p>
        </p:txBody>
      </p:sp>
    </p:spTree>
    <p:extLst>
      <p:ext uri="{BB962C8B-B14F-4D97-AF65-F5344CB8AC3E}">
        <p14:creationId xmlns:p14="http://schemas.microsoft.com/office/powerpoint/2010/main" val="32518851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Machines</a:t>
            </a:r>
          </a:p>
        </p:txBody>
      </p:sp>
      <p:pic>
        <p:nvPicPr>
          <p:cNvPr id="2" name="Picture 1" descr="Icon of three circles inside three squares">
            <a:extLst>
              <a:ext uri="{FF2B5EF4-FFF2-40B4-BE49-F238E27FC236}">
                <a16:creationId xmlns:a16="http://schemas.microsoft.com/office/drawing/2014/main" id="{CB4D4FC5-5955-464F-BBA1-0CDE0E05BD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7400" y="2878701"/>
            <a:ext cx="1295971" cy="1295971"/>
          </a:xfrm>
          <a:prstGeom prst="rect">
            <a:avLst/>
          </a:prstGeom>
        </p:spPr>
      </p:pic>
    </p:spTree>
    <p:extLst>
      <p:ext uri="{BB962C8B-B14F-4D97-AF65-F5344CB8AC3E}">
        <p14:creationId xmlns:p14="http://schemas.microsoft.com/office/powerpoint/2010/main" val="36647424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40" y="2471342"/>
            <a:ext cx="2189160" cy="2051844"/>
          </a:xfrm>
        </p:spPr>
        <p:txBody>
          <a:bodyPr/>
          <a:lstStyle/>
          <a:p>
            <a:r>
              <a:rPr lang="en-US" dirty="0"/>
              <a:t>Configure Virtual Machines Introduction</a:t>
            </a:r>
          </a:p>
        </p:txBody>
      </p:sp>
      <p:sp>
        <p:nvSpPr>
          <p:cNvPr id="90" name="Rectangle 89">
            <a:extLst>
              <a:ext uri="{FF2B5EF4-FFF2-40B4-BE49-F238E27FC236}">
                <a16:creationId xmlns:a16="http://schemas.microsoft.com/office/drawing/2014/main" id="{66E84C45-5287-4582-AB25-A5FA3815FEDC}"/>
              </a:ext>
            </a:extLst>
          </p:cNvPr>
          <p:cNvSpPr/>
          <p:nvPr/>
        </p:nvSpPr>
        <p:spPr bwMode="auto">
          <a:xfrm>
            <a:off x="4440496" y="436521"/>
            <a:ext cx="5994912" cy="476401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1022350">
              <a:spcBef>
                <a:spcPct val="0"/>
              </a:spcBef>
              <a:spcAft>
                <a:spcPts val="1800"/>
              </a:spcAft>
            </a:pPr>
            <a:r>
              <a:rPr lang="en-US" sz="2000" dirty="0">
                <a:solidFill>
                  <a:schemeClr val="tx1"/>
                </a:solidFill>
              </a:rPr>
              <a:t>Review Cloud Services Responsibilities</a:t>
            </a:r>
          </a:p>
          <a:p>
            <a:pPr defTabSz="1022350">
              <a:spcBef>
                <a:spcPct val="0"/>
              </a:spcBef>
              <a:spcAft>
                <a:spcPts val="1800"/>
              </a:spcAft>
            </a:pPr>
            <a:r>
              <a:rPr lang="en-US" sz="2000" dirty="0">
                <a:solidFill>
                  <a:schemeClr val="tx1"/>
                </a:solidFill>
              </a:rPr>
              <a:t>Plan Virtual Machines</a:t>
            </a:r>
          </a:p>
          <a:p>
            <a:pPr defTabSz="1022350">
              <a:spcBef>
                <a:spcPct val="0"/>
              </a:spcBef>
              <a:spcAft>
                <a:spcPts val="1800"/>
              </a:spcAft>
            </a:pPr>
            <a:r>
              <a:rPr lang="en-US" sz="2000" dirty="0">
                <a:solidFill>
                  <a:schemeClr val="tx1"/>
                </a:solidFill>
              </a:rPr>
              <a:t>Determine Virtual Machine Sizing</a:t>
            </a:r>
          </a:p>
          <a:p>
            <a:pPr defTabSz="1022350">
              <a:spcBef>
                <a:spcPct val="0"/>
              </a:spcBef>
              <a:spcAft>
                <a:spcPts val="1800"/>
              </a:spcAft>
            </a:pPr>
            <a:r>
              <a:rPr lang="en-US" sz="2000" dirty="0">
                <a:solidFill>
                  <a:schemeClr val="tx1"/>
                </a:solidFill>
              </a:rPr>
              <a:t>Determine Virtual Machine Storage</a:t>
            </a:r>
          </a:p>
          <a:p>
            <a:pPr defTabSz="1022350">
              <a:spcBef>
                <a:spcPct val="0"/>
              </a:spcBef>
              <a:spcAft>
                <a:spcPts val="1800"/>
              </a:spcAft>
            </a:pPr>
            <a:r>
              <a:rPr lang="en-US" sz="2000" dirty="0">
                <a:solidFill>
                  <a:schemeClr val="tx1"/>
                </a:solidFill>
              </a:rPr>
              <a:t>Demonstration  - Creating a VM in the Portal</a:t>
            </a:r>
          </a:p>
          <a:p>
            <a:pPr defTabSz="1022350">
              <a:spcBef>
                <a:spcPct val="0"/>
              </a:spcBef>
              <a:spcAft>
                <a:spcPts val="1800"/>
              </a:spcAft>
            </a:pPr>
            <a:r>
              <a:rPr lang="en-US" sz="2000" dirty="0">
                <a:solidFill>
                  <a:schemeClr val="tx1"/>
                </a:solidFill>
              </a:rPr>
              <a:t>Connect to Virtual Machines</a:t>
            </a:r>
          </a:p>
          <a:p>
            <a:pPr defTabSz="1022350">
              <a:spcBef>
                <a:spcPct val="0"/>
              </a:spcBef>
              <a:spcAft>
                <a:spcPts val="1800"/>
              </a:spcAft>
            </a:pPr>
            <a:r>
              <a:rPr lang="en-US" sz="2000" dirty="0">
                <a:solidFill>
                  <a:schemeClr val="tx1"/>
                </a:solidFill>
              </a:rPr>
              <a:t>Connect to Windows Virtual Machines</a:t>
            </a:r>
          </a:p>
          <a:p>
            <a:pPr defTabSz="1022350">
              <a:spcBef>
                <a:spcPct val="0"/>
              </a:spcBef>
              <a:spcAft>
                <a:spcPts val="1800"/>
              </a:spcAft>
            </a:pPr>
            <a:r>
              <a:rPr lang="en-US" sz="2000" dirty="0">
                <a:solidFill>
                  <a:schemeClr val="tx1"/>
                </a:solidFill>
              </a:rPr>
              <a:t>Connect to Linux Virtual Machines</a:t>
            </a:r>
          </a:p>
          <a:p>
            <a:pPr defTabSz="1022350">
              <a:spcBef>
                <a:spcPct val="0"/>
              </a:spcBef>
              <a:spcAft>
                <a:spcPts val="1800"/>
              </a:spcAft>
            </a:pPr>
            <a:r>
              <a:rPr lang="en-US" sz="2000" dirty="0">
                <a:solidFill>
                  <a:schemeClr val="tx1"/>
                </a:solidFill>
              </a:rPr>
              <a:t>Summary and Resources</a:t>
            </a:r>
          </a:p>
        </p:txBody>
      </p:sp>
      <p:grpSp>
        <p:nvGrpSpPr>
          <p:cNvPr id="3" name="Group 2">
            <a:extLst>
              <a:ext uri="{FF2B5EF4-FFF2-40B4-BE49-F238E27FC236}">
                <a16:creationId xmlns:a16="http://schemas.microsoft.com/office/drawing/2014/main" id="{FE518B9D-2957-478B-7606-689598D807C4}"/>
              </a:ext>
              <a:ext uri="{C183D7F6-B498-43B3-948B-1728B52AA6E4}">
                <adec:decorative xmlns:adec="http://schemas.microsoft.com/office/drawing/2017/decorative" val="1"/>
              </a:ext>
            </a:extLst>
          </p:cNvPr>
          <p:cNvGrpSpPr/>
          <p:nvPr/>
        </p:nvGrpSpPr>
        <p:grpSpPr>
          <a:xfrm>
            <a:off x="3687619" y="436521"/>
            <a:ext cx="585801" cy="4764019"/>
            <a:chOff x="3687619" y="436521"/>
            <a:chExt cx="585801" cy="4764019"/>
          </a:xfrm>
        </p:grpSpPr>
        <p:pic>
          <p:nvPicPr>
            <p:cNvPr id="14" name="Picture 13" descr="Icon of a cloud with multiples lines extending from it">
              <a:extLst>
                <a:ext uri="{FF2B5EF4-FFF2-40B4-BE49-F238E27FC236}">
                  <a16:creationId xmlns:a16="http://schemas.microsoft.com/office/drawing/2014/main" id="{E2F3E917-65F0-4C56-84A1-3A89D5A1F3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0121" y="436521"/>
              <a:ext cx="563299" cy="481007"/>
            </a:xfrm>
            <a:prstGeom prst="rect">
              <a:avLst/>
            </a:prstGeom>
          </p:spPr>
        </p:pic>
        <p:pic>
          <p:nvPicPr>
            <p:cNvPr id="13" name="Picture 12" descr="Icon of a document">
              <a:extLst>
                <a:ext uri="{FF2B5EF4-FFF2-40B4-BE49-F238E27FC236}">
                  <a16:creationId xmlns:a16="http://schemas.microsoft.com/office/drawing/2014/main" id="{0F075DB5-2F21-4C52-A689-A3B6584D58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0121" y="969098"/>
              <a:ext cx="563299" cy="481007"/>
            </a:xfrm>
            <a:prstGeom prst="rect">
              <a:avLst/>
            </a:prstGeom>
          </p:spPr>
        </p:pic>
        <p:pic>
          <p:nvPicPr>
            <p:cNvPr id="12" name="Picture 11" descr="Icon of a circular arrow with dollar sign at the centre">
              <a:extLst>
                <a:ext uri="{FF2B5EF4-FFF2-40B4-BE49-F238E27FC236}">
                  <a16:creationId xmlns:a16="http://schemas.microsoft.com/office/drawing/2014/main" id="{2FBE4F37-50E5-46AC-B536-D0864B0279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8759" y="1501674"/>
              <a:ext cx="563299" cy="481007"/>
            </a:xfrm>
            <a:prstGeom prst="rect">
              <a:avLst/>
            </a:prstGeom>
          </p:spPr>
        </p:pic>
        <p:pic>
          <p:nvPicPr>
            <p:cNvPr id="11" name="Picture 10" descr="Icon of a square with a smaller square positioned in the lower left corner">
              <a:extLst>
                <a:ext uri="{FF2B5EF4-FFF2-40B4-BE49-F238E27FC236}">
                  <a16:creationId xmlns:a16="http://schemas.microsoft.com/office/drawing/2014/main" id="{ED9C2A8D-2A76-40CF-A5E6-522B0AB341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94097" y="2034251"/>
              <a:ext cx="563299" cy="481007"/>
            </a:xfrm>
            <a:prstGeom prst="rect">
              <a:avLst/>
            </a:prstGeom>
          </p:spPr>
        </p:pic>
        <p:pic>
          <p:nvPicPr>
            <p:cNvPr id="18" name="Picture 17" descr="Icon of four servers">
              <a:extLst>
                <a:ext uri="{FF2B5EF4-FFF2-40B4-BE49-F238E27FC236}">
                  <a16:creationId xmlns:a16="http://schemas.microsoft.com/office/drawing/2014/main" id="{093C7F9E-C833-4D44-9C4B-95BE2732F4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94097" y="2566828"/>
              <a:ext cx="563299" cy="481007"/>
            </a:xfrm>
            <a:prstGeom prst="rect">
              <a:avLst/>
            </a:prstGeom>
          </p:spPr>
        </p:pic>
        <p:pic>
          <p:nvPicPr>
            <p:cNvPr id="16" name="Picture 15" descr="Icon of a gear inside a circle">
              <a:extLst>
                <a:ext uri="{FF2B5EF4-FFF2-40B4-BE49-F238E27FC236}">
                  <a16:creationId xmlns:a16="http://schemas.microsoft.com/office/drawing/2014/main" id="{23116B01-8A1B-4609-9DB1-8411544F0C3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94097" y="3071911"/>
              <a:ext cx="563299" cy="481007"/>
            </a:xfrm>
            <a:prstGeom prst="rect">
              <a:avLst/>
            </a:prstGeom>
          </p:spPr>
        </p:pic>
        <p:pic>
          <p:nvPicPr>
            <p:cNvPr id="4" name="Picture 3" descr="Icon of a mobile phone with bar charts on the screen">
              <a:extLst>
                <a:ext uri="{FF2B5EF4-FFF2-40B4-BE49-F238E27FC236}">
                  <a16:creationId xmlns:a16="http://schemas.microsoft.com/office/drawing/2014/main" id="{8D4F3C4E-B6B5-442A-8A5C-28E2817E1A9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7619" y="3604488"/>
              <a:ext cx="545950" cy="475426"/>
            </a:xfrm>
            <a:prstGeom prst="rect">
              <a:avLst/>
            </a:prstGeom>
          </p:spPr>
        </p:pic>
        <p:pic>
          <p:nvPicPr>
            <p:cNvPr id="5" name="Picture 4" descr="Icon of a circle branched into three connect circles">
              <a:extLst>
                <a:ext uri="{FF2B5EF4-FFF2-40B4-BE49-F238E27FC236}">
                  <a16:creationId xmlns:a16="http://schemas.microsoft.com/office/drawing/2014/main" id="{5DA9A025-2470-4A9C-8DF8-D140B9A7F2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04968" y="4160278"/>
              <a:ext cx="545950" cy="475426"/>
            </a:xfrm>
            <a:prstGeom prst="rect">
              <a:avLst/>
            </a:prstGeom>
          </p:spPr>
        </p:pic>
        <p:pic>
          <p:nvPicPr>
            <p:cNvPr id="20" name="Picture 19">
              <a:extLst>
                <a:ext uri="{FF2B5EF4-FFF2-40B4-BE49-F238E27FC236}">
                  <a16:creationId xmlns:a16="http://schemas.microsoft.com/office/drawing/2014/main" id="{19792FF9-E2E5-4DB2-B213-A2A6A9E43133}"/>
                </a:ext>
              </a:extLst>
            </p:cNvPr>
            <p:cNvPicPr>
              <a:picLocks noChangeAspect="1"/>
            </p:cNvPicPr>
            <p:nvPr/>
          </p:nvPicPr>
          <p:blipFill>
            <a:blip r:embed="rId11"/>
            <a:stretch>
              <a:fillRect/>
            </a:stretch>
          </p:blipFill>
          <p:spPr>
            <a:xfrm>
              <a:off x="3721764" y="4726787"/>
              <a:ext cx="525718" cy="473753"/>
            </a:xfrm>
            <a:prstGeom prst="rect">
              <a:avLst/>
            </a:prstGeom>
          </p:spPr>
        </p:pic>
        <p:grpSp>
          <p:nvGrpSpPr>
            <p:cNvPr id="21" name="Group 20">
              <a:extLst>
                <a:ext uri="{FF2B5EF4-FFF2-40B4-BE49-F238E27FC236}">
                  <a16:creationId xmlns:a16="http://schemas.microsoft.com/office/drawing/2014/main" id="{AA471FC6-4C27-4EB8-9D81-B84513A045F5}"/>
                </a:ext>
              </a:extLst>
            </p:cNvPr>
            <p:cNvGrpSpPr/>
            <p:nvPr/>
          </p:nvGrpSpPr>
          <p:grpSpPr>
            <a:xfrm>
              <a:off x="3840961" y="4835202"/>
              <a:ext cx="301618" cy="256922"/>
              <a:chOff x="3876178" y="3413953"/>
              <a:chExt cx="297764" cy="255320"/>
            </a:xfrm>
          </p:grpSpPr>
          <p:sp>
            <p:nvSpPr>
              <p:cNvPr id="22" name="Freeform: Shape 21">
                <a:extLst>
                  <a:ext uri="{FF2B5EF4-FFF2-40B4-BE49-F238E27FC236}">
                    <a16:creationId xmlns:a16="http://schemas.microsoft.com/office/drawing/2014/main" id="{FDCD6BF4-6674-4BCE-8241-ED3DA89220BA}"/>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CA20F855-D29D-4F30-9BD9-5A44936E106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2A587E7C-1C98-4F4A-BE96-EC0A93D057D7}"/>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3F13B5E4-DF49-4D7A-9EA4-D1119B92149C}"/>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18E61A5E-368F-4545-AF02-FFA86966BE89}"/>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5A8CFBF4-AA1E-4488-942C-A87B876D4A9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8F4AFDCB-2DE3-461F-97FA-FCBD4DEA66B4}"/>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23B4E7E-42A5-4EA9-8B99-8F5ABC4A753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7072285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Cloud Services Responsibilities</a:t>
            </a:r>
          </a:p>
        </p:txBody>
      </p:sp>
      <p:pic>
        <p:nvPicPr>
          <p:cNvPr id="10" name="Picture 9" descr="Diagram showing customer, Microsoft, and shared responsibilies.">
            <a:extLst>
              <a:ext uri="{FF2B5EF4-FFF2-40B4-BE49-F238E27FC236}">
                <a16:creationId xmlns:a16="http://schemas.microsoft.com/office/drawing/2014/main" id="{9F79DDF6-3209-CDA7-4091-4A4C02792521}"/>
              </a:ext>
            </a:extLst>
          </p:cNvPr>
          <p:cNvPicPr>
            <a:picLocks noChangeAspect="1"/>
          </p:cNvPicPr>
          <p:nvPr/>
        </p:nvPicPr>
        <p:blipFill>
          <a:blip r:embed="rId3"/>
          <a:stretch>
            <a:fillRect/>
          </a:stretch>
        </p:blipFill>
        <p:spPr>
          <a:xfrm>
            <a:off x="1233053" y="1198130"/>
            <a:ext cx="9615055" cy="4943475"/>
          </a:xfrm>
          <a:prstGeom prst="rect">
            <a:avLst/>
          </a:prstGeom>
        </p:spPr>
      </p:pic>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Virtual Machines</a:t>
            </a:r>
          </a:p>
        </p:txBody>
      </p:sp>
      <p:sp>
        <p:nvSpPr>
          <p:cNvPr id="4" name="Rectangle 3">
            <a:extLst>
              <a:ext uri="{FF2B5EF4-FFF2-40B4-BE49-F238E27FC236}">
                <a16:creationId xmlns:a16="http://schemas.microsoft.com/office/drawing/2014/main" id="{0B38F7CB-9A04-4476-86B9-AE551DB95F2C}"/>
              </a:ext>
            </a:extLst>
          </p:cNvPr>
          <p:cNvSpPr/>
          <p:nvPr/>
        </p:nvSpPr>
        <p:spPr>
          <a:xfrm>
            <a:off x="465138" y="1658810"/>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Start with the network</a:t>
            </a:r>
            <a:endParaRPr lang="en-US" sz="2000" dirty="0">
              <a:solidFill>
                <a:schemeClr val="tx1"/>
              </a:solidFill>
              <a:cs typeface="Segoe UI" panose="020B0502040204020203" pitchFamily="34" charset="0"/>
            </a:endParaRPr>
          </a:p>
        </p:txBody>
      </p:sp>
      <p:sp>
        <p:nvSpPr>
          <p:cNvPr id="7" name="Rectangle 6">
            <a:extLst>
              <a:ext uri="{FF2B5EF4-FFF2-40B4-BE49-F238E27FC236}">
                <a16:creationId xmlns:a16="http://schemas.microsoft.com/office/drawing/2014/main" id="{D073BC41-904A-494D-BE50-F92083777885}"/>
              </a:ext>
            </a:extLst>
          </p:cNvPr>
          <p:cNvSpPr/>
          <p:nvPr/>
        </p:nvSpPr>
        <p:spPr>
          <a:xfrm>
            <a:off x="465138" y="3193079"/>
            <a:ext cx="7410677" cy="17785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Choose a location</a:t>
            </a:r>
            <a:endParaRPr lang="en-US" sz="2200" dirty="0">
              <a:solidFill>
                <a:schemeClr val="tx1"/>
              </a:solidFill>
              <a:latin typeface="+mj-lt"/>
              <a:cs typeface="Segoe UI" panose="020B0502040204020203" pitchFamily="34" charset="0"/>
            </a:endParaRP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Each region has different hardware and service capabilities</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Locate Virtual Machines as close as possible to your users and to ensure compliance and legal obligations</a:t>
            </a:r>
          </a:p>
        </p:txBody>
      </p:sp>
      <p:sp>
        <p:nvSpPr>
          <p:cNvPr id="9" name="Rectangle 8">
            <a:extLst>
              <a:ext uri="{FF2B5EF4-FFF2-40B4-BE49-F238E27FC236}">
                <a16:creationId xmlns:a16="http://schemas.microsoft.com/office/drawing/2014/main" id="{377F92E8-3C3A-4507-A271-A921AF7E08C6}"/>
              </a:ext>
            </a:extLst>
          </p:cNvPr>
          <p:cNvSpPr/>
          <p:nvPr/>
        </p:nvSpPr>
        <p:spPr>
          <a:xfrm>
            <a:off x="465138" y="5114309"/>
            <a:ext cx="7410677" cy="7354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Consider pricing</a:t>
            </a:r>
            <a:endParaRPr lang="en-US" sz="2200" dirty="0">
              <a:solidFill>
                <a:schemeClr val="tx1"/>
              </a:solidFill>
              <a:latin typeface="+mj-lt"/>
              <a:cs typeface="Segoe UI" panose="020B0502040204020203" pitchFamily="34" charset="0"/>
            </a:endParaRPr>
          </a:p>
        </p:txBody>
      </p:sp>
      <p:sp>
        <p:nvSpPr>
          <p:cNvPr id="10" name="Rectangle 9">
            <a:extLst>
              <a:ext uri="{FF2B5EF4-FFF2-40B4-BE49-F238E27FC236}">
                <a16:creationId xmlns:a16="http://schemas.microsoft.com/office/drawing/2014/main" id="{E1AA8D67-E72B-41FB-8B4B-507DD45B6EF4}"/>
              </a:ext>
              <a:ext uri="{C183D7F6-B498-43B3-948B-1728B52AA6E4}">
                <adec:decorative xmlns:adec="http://schemas.microsoft.com/office/drawing/2017/decorative" val="1"/>
              </a:ext>
            </a:extLst>
          </p:cNvPr>
          <p:cNvSpPr/>
          <p:nvPr/>
        </p:nvSpPr>
        <p:spPr bwMode="auto">
          <a:xfrm>
            <a:off x="8089641" y="1192213"/>
            <a:ext cx="391979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a:extLst>
              <a:ext uri="{FF2B5EF4-FFF2-40B4-BE49-F238E27FC236}">
                <a16:creationId xmlns:a16="http://schemas.microsoft.com/office/drawing/2014/main" id="{64BA56FD-C044-4BBF-9DF5-C0B24A57048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4630" y="1622425"/>
            <a:ext cx="2905562" cy="3085362"/>
          </a:xfrm>
          <a:prstGeom prst="rect">
            <a:avLst/>
          </a:prstGeom>
        </p:spPr>
      </p:pic>
      <p:sp>
        <p:nvSpPr>
          <p:cNvPr id="8" name="Rectangle 7">
            <a:extLst>
              <a:ext uri="{FF2B5EF4-FFF2-40B4-BE49-F238E27FC236}">
                <a16:creationId xmlns:a16="http://schemas.microsoft.com/office/drawing/2014/main" id="{0211898C-7C14-4D3A-9AAA-E1B5433C96F8}"/>
              </a:ext>
              <a:ext uri="{C183D7F6-B498-43B3-948B-1728B52AA6E4}">
                <adec:decorative xmlns:adec="http://schemas.microsoft.com/office/drawing/2017/decorative" val="1"/>
              </a:ext>
            </a:extLst>
          </p:cNvPr>
          <p:cNvSpPr/>
          <p:nvPr/>
        </p:nvSpPr>
        <p:spPr>
          <a:xfrm>
            <a:off x="8704630" y="4978393"/>
            <a:ext cx="3264112" cy="734534"/>
          </a:xfrm>
          <a:prstGeom prst="rect">
            <a:avLst/>
          </a:prstGeom>
        </p:spPr>
        <p:txBody>
          <a:bodyPr wrap="square" anchor="t">
            <a:spAutoFit/>
          </a:bodyPr>
          <a:lstStyle/>
          <a:p>
            <a:pPr algn="ctr"/>
            <a:r>
              <a:rPr lang="en-US" sz="2000" dirty="0"/>
              <a:t>70+ Azure regions </a:t>
            </a:r>
          </a:p>
          <a:p>
            <a:pPr algn="ctr"/>
            <a:r>
              <a:rPr lang="en-US" sz="2000" dirty="0"/>
              <a:t>Available in 140 countries </a:t>
            </a:r>
          </a:p>
        </p:txBody>
      </p:sp>
      <p:sp>
        <p:nvSpPr>
          <p:cNvPr id="5" name="Rectangle 4">
            <a:extLst>
              <a:ext uri="{FF2B5EF4-FFF2-40B4-BE49-F238E27FC236}">
                <a16:creationId xmlns:a16="http://schemas.microsoft.com/office/drawing/2014/main" id="{8E35B561-956B-4D3A-B4B2-26F99CEAB21E}"/>
              </a:ext>
              <a:ext uri="{C183D7F6-B498-43B3-948B-1728B52AA6E4}">
                <adec:decorative xmlns:adec="http://schemas.microsoft.com/office/drawing/2017/decorative" val="1"/>
              </a:ext>
            </a:extLst>
          </p:cNvPr>
          <p:cNvSpPr/>
          <p:nvPr/>
        </p:nvSpPr>
        <p:spPr>
          <a:xfrm>
            <a:off x="465139" y="2402825"/>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Name the virtual machine</a:t>
            </a:r>
            <a:endParaRPr lang="en-US" sz="2000" dirty="0">
              <a:solidFill>
                <a:schemeClr val="tx1"/>
              </a:solidFill>
              <a:cs typeface="Segoe UI" panose="020B0502040204020203" pitchFamily="34" charset="0"/>
            </a:endParaRP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6337-F202-454A-BA39-5FA0CBB07415}"/>
              </a:ext>
            </a:extLst>
          </p:cNvPr>
          <p:cNvSpPr>
            <a:spLocks noGrp="1"/>
          </p:cNvSpPr>
          <p:nvPr>
            <p:ph type="title"/>
          </p:nvPr>
        </p:nvSpPr>
        <p:spPr/>
        <p:txBody>
          <a:bodyPr/>
          <a:lstStyle/>
          <a:p>
            <a:r>
              <a:rPr lang="en-US" dirty="0">
                <a:solidFill>
                  <a:schemeClr val="tx2">
                    <a:lumMod val="50000"/>
                  </a:schemeClr>
                </a:solidFill>
                <a:cs typeface="Segoe UI"/>
                <a:hlinkClick r:id="rId3">
                  <a:extLst>
                    <a:ext uri="{A12FA001-AC4F-418D-AE19-62706E023703}">
                      <ahyp:hlinkClr xmlns:ahyp="http://schemas.microsoft.com/office/drawing/2018/hyperlinkcolor" val="tx"/>
                    </a:ext>
                  </a:extLst>
                </a:hlinkClick>
              </a:rPr>
              <a:t>Determine Virtual Machine Sizing</a:t>
            </a:r>
            <a:endParaRPr lang="en-US" dirty="0">
              <a:solidFill>
                <a:schemeClr val="tx2">
                  <a:lumMod val="50000"/>
                </a:schemeClr>
              </a:solidFill>
            </a:endParaRPr>
          </a:p>
        </p:txBody>
      </p:sp>
      <p:graphicFrame>
        <p:nvGraphicFramePr>
          <p:cNvPr id="3" name="Table 4">
            <a:extLst>
              <a:ext uri="{FF2B5EF4-FFF2-40B4-BE49-F238E27FC236}">
                <a16:creationId xmlns:a16="http://schemas.microsoft.com/office/drawing/2014/main" id="{CB6E9204-4C54-4ECE-B3A8-892B7974DD09}"/>
              </a:ext>
            </a:extLst>
          </p:cNvPr>
          <p:cNvGraphicFramePr>
            <a:graphicFrameLocks noGrp="1"/>
          </p:cNvGraphicFramePr>
          <p:nvPr>
            <p:extLst>
              <p:ext uri="{D42A27DB-BD31-4B8C-83A1-F6EECF244321}">
                <p14:modId xmlns:p14="http://schemas.microsoft.com/office/powerpoint/2010/main" val="804603986"/>
              </p:ext>
            </p:extLst>
          </p:nvPr>
        </p:nvGraphicFramePr>
        <p:xfrm>
          <a:off x="641511" y="1359767"/>
          <a:ext cx="11228756" cy="4806856"/>
        </p:xfrm>
        <a:graphic>
          <a:graphicData uri="http://schemas.openxmlformats.org/drawingml/2006/table">
            <a:tbl>
              <a:tblPr firstRow="1" bandRow="1">
                <a:tableStyleId>{5C22544A-7EE6-4342-B048-85BDC9FD1C3A}</a:tableStyleId>
              </a:tblPr>
              <a:tblGrid>
                <a:gridCol w="3398282">
                  <a:extLst>
                    <a:ext uri="{9D8B030D-6E8A-4147-A177-3AD203B41FA5}">
                      <a16:colId xmlns:a16="http://schemas.microsoft.com/office/drawing/2014/main" val="951393410"/>
                    </a:ext>
                  </a:extLst>
                </a:gridCol>
                <a:gridCol w="7830474">
                  <a:extLst>
                    <a:ext uri="{9D8B030D-6E8A-4147-A177-3AD203B41FA5}">
                      <a16:colId xmlns:a16="http://schemas.microsoft.com/office/drawing/2014/main" val="1149524049"/>
                    </a:ext>
                  </a:extLst>
                </a:gridCol>
              </a:tblGrid>
              <a:tr h="622164">
                <a:tc>
                  <a:txBody>
                    <a:bodyPr/>
                    <a:lstStyle/>
                    <a:p>
                      <a:pPr algn="ctr"/>
                      <a:r>
                        <a:rPr lang="en-US" sz="2000" dirty="0"/>
                        <a:t>Type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2000" dirty="0"/>
                        <a:t>Description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451173392"/>
                  </a:ext>
                </a:extLst>
              </a:tr>
              <a:tr h="622164">
                <a:tc>
                  <a:txBody>
                    <a:bodyPr/>
                    <a:lstStyle/>
                    <a:p>
                      <a:r>
                        <a:rPr lang="en-US" sz="2000" dirty="0"/>
                        <a:t>General purpose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Balanced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726645"/>
                  </a:ext>
                </a:extLst>
              </a:tr>
              <a:tr h="622164">
                <a:tc>
                  <a:txBody>
                    <a:bodyPr/>
                    <a:lstStyle/>
                    <a:p>
                      <a:r>
                        <a:rPr lang="en-US" sz="2000" dirty="0"/>
                        <a:t>Compute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9172570"/>
                  </a:ext>
                </a:extLst>
              </a:tr>
              <a:tr h="622164">
                <a:tc>
                  <a:txBody>
                    <a:bodyPr/>
                    <a:lstStyle/>
                    <a:p>
                      <a:r>
                        <a:rPr lang="en-US" sz="2000" dirty="0"/>
                        <a:t>Memory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memory-to-CPU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5568098"/>
                  </a:ext>
                </a:extLst>
              </a:tr>
              <a:tr h="622164">
                <a:tc>
                  <a:txBody>
                    <a:bodyPr/>
                    <a:lstStyle/>
                    <a:p>
                      <a:r>
                        <a:rPr lang="en-US" sz="2000" dirty="0"/>
                        <a:t>Storage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disk throughput and I/O.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862972"/>
                  </a:ext>
                </a:extLst>
              </a:tr>
              <a:tr h="1073872">
                <a:tc>
                  <a:txBody>
                    <a:bodyPr/>
                    <a:lstStyle/>
                    <a:p>
                      <a:r>
                        <a:rPr lang="en-US" sz="2000" dirty="0"/>
                        <a:t>GPU</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Specialized virtual machines targeted for heavy graphic rendering and video editing.</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073887"/>
                  </a:ext>
                </a:extLst>
              </a:tr>
              <a:tr h="622164">
                <a:tc>
                  <a:txBody>
                    <a:bodyPr/>
                    <a:lstStyle/>
                    <a:p>
                      <a:r>
                        <a:rPr lang="en-US" sz="2000" dirty="0"/>
                        <a:t>High performance compute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Our fastest and most powerful CPU virtual machines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663882"/>
                  </a:ext>
                </a:extLst>
              </a:tr>
            </a:tbl>
          </a:graphicData>
        </a:graphic>
      </p:graphicFrame>
    </p:spTree>
    <p:extLst>
      <p:ext uri="{BB962C8B-B14F-4D97-AF65-F5344CB8AC3E}">
        <p14:creationId xmlns:p14="http://schemas.microsoft.com/office/powerpoint/2010/main" val="21232764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856EAA-3A0A-466A-88FB-C56331146A02}"/>
              </a:ext>
            </a:extLst>
          </p:cNvPr>
          <p:cNvSpPr>
            <a:spLocks noGrp="1"/>
          </p:cNvSpPr>
          <p:nvPr>
            <p:ph type="title"/>
          </p:nvPr>
        </p:nvSpPr>
        <p:spPr>
          <a:xfrm>
            <a:off x="465138" y="632779"/>
            <a:ext cx="11533187" cy="411162"/>
          </a:xfrm>
        </p:spPr>
        <p:txBody>
          <a:bodyPr/>
          <a:lstStyle/>
          <a:p>
            <a:r>
              <a:rPr lang="en-US" dirty="0"/>
              <a:t>Determine Virtual Machine Storage</a:t>
            </a:r>
          </a:p>
        </p:txBody>
      </p:sp>
      <p:sp>
        <p:nvSpPr>
          <p:cNvPr id="2" name="Rectangle 1">
            <a:extLst>
              <a:ext uri="{FF2B5EF4-FFF2-40B4-BE49-F238E27FC236}">
                <a16:creationId xmlns:a16="http://schemas.microsoft.com/office/drawing/2014/main" id="{63DC344E-E8B3-4E04-ACF6-33C4AD16A587}"/>
              </a:ext>
            </a:extLst>
          </p:cNvPr>
          <p:cNvSpPr/>
          <p:nvPr/>
        </p:nvSpPr>
        <p:spPr>
          <a:xfrm>
            <a:off x="465138" y="1301450"/>
            <a:ext cx="7350528" cy="165175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Each Azure VM has two or more disks:</a:t>
            </a:r>
          </a:p>
          <a:p>
            <a:pPr marL="339725" lvl="1" indent="-227013">
              <a:buFont typeface="Arial" panose="020B0604020202020204" pitchFamily="34" charset="0"/>
              <a:buChar char="•"/>
            </a:pPr>
            <a:r>
              <a:rPr lang="en-US" sz="2000" dirty="0">
                <a:solidFill>
                  <a:schemeClr val="tx1"/>
                </a:solidFill>
              </a:rPr>
              <a:t>OS disk</a:t>
            </a:r>
          </a:p>
          <a:p>
            <a:pPr marL="339725" lvl="1" indent="-227013">
              <a:buFont typeface="Arial" panose="020B0604020202020204" pitchFamily="34" charset="0"/>
              <a:buChar char="•"/>
            </a:pPr>
            <a:r>
              <a:rPr lang="en-US" sz="2000" dirty="0">
                <a:solidFill>
                  <a:schemeClr val="tx1"/>
                </a:solidFill>
              </a:rPr>
              <a:t>Temporary disk (not all SKUs have one, content can be lost)</a:t>
            </a:r>
          </a:p>
          <a:p>
            <a:pPr marL="339725" lvl="1" indent="-227013">
              <a:buFont typeface="Arial" panose="020B0604020202020204" pitchFamily="34" charset="0"/>
              <a:buChar char="•"/>
            </a:pPr>
            <a:r>
              <a:rPr lang="en-US" sz="2000" dirty="0">
                <a:solidFill>
                  <a:schemeClr val="tx1"/>
                </a:solidFill>
              </a:rPr>
              <a:t>Data disks (optional)</a:t>
            </a:r>
          </a:p>
        </p:txBody>
      </p:sp>
      <p:sp>
        <p:nvSpPr>
          <p:cNvPr id="20" name="Rectangle 19">
            <a:extLst>
              <a:ext uri="{FF2B5EF4-FFF2-40B4-BE49-F238E27FC236}">
                <a16:creationId xmlns:a16="http://schemas.microsoft.com/office/drawing/2014/main" id="{B6DEB8C6-4067-40F7-977C-847F3A1253C1}"/>
              </a:ext>
            </a:extLst>
          </p:cNvPr>
          <p:cNvSpPr/>
          <p:nvPr/>
        </p:nvSpPr>
        <p:spPr>
          <a:xfrm>
            <a:off x="460171" y="3163750"/>
            <a:ext cx="7192732" cy="152699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OS and data disks reside in Azure Storage accounts:</a:t>
            </a:r>
          </a:p>
          <a:p>
            <a:pPr marL="339725" lvl="1" indent="-227013">
              <a:buFont typeface="Arial" panose="020B0604020202020204" pitchFamily="34" charset="0"/>
              <a:buChar char="•"/>
            </a:pPr>
            <a:r>
              <a:rPr lang="en-US" sz="2000" dirty="0">
                <a:solidFill>
                  <a:schemeClr val="tx1"/>
                </a:solidFill>
              </a:rPr>
              <a:t>Azure-based storage service</a:t>
            </a:r>
          </a:p>
          <a:p>
            <a:pPr marL="339725" lvl="1" indent="-227013">
              <a:buFont typeface="Arial" panose="020B0604020202020204" pitchFamily="34" charset="0"/>
              <a:buChar char="•"/>
            </a:pPr>
            <a:r>
              <a:rPr lang="en-US" sz="2000" dirty="0">
                <a:solidFill>
                  <a:schemeClr val="tx1"/>
                </a:solidFill>
              </a:rPr>
              <a:t>Standard (HDD, SSD)  or Premium (SSD), or Ultra (SSD)</a:t>
            </a:r>
          </a:p>
        </p:txBody>
      </p:sp>
      <p:sp>
        <p:nvSpPr>
          <p:cNvPr id="26" name="Rectangle 25">
            <a:extLst>
              <a:ext uri="{FF2B5EF4-FFF2-40B4-BE49-F238E27FC236}">
                <a16:creationId xmlns:a16="http://schemas.microsoft.com/office/drawing/2014/main" id="{B3DBC099-9F3B-4465-9753-68B5D8080FDC}"/>
              </a:ext>
            </a:extLst>
          </p:cNvPr>
          <p:cNvSpPr/>
          <p:nvPr/>
        </p:nvSpPr>
        <p:spPr>
          <a:xfrm>
            <a:off x="460171" y="4901289"/>
            <a:ext cx="7192732" cy="125615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Azure VMs use managed disks</a:t>
            </a:r>
            <a:endParaRPr lang="en-US" sz="2000" dirty="0">
              <a:solidFill>
                <a:schemeClr val="tx1"/>
              </a:solidFill>
            </a:endParaRPr>
          </a:p>
        </p:txBody>
      </p:sp>
      <p:grpSp>
        <p:nvGrpSpPr>
          <p:cNvPr id="4" name="Group 3" descr="Illustration of disks of an Azure VM, which includes the C:\ OS disk, D:\ temporary disk and F:\ data disk. The OS and data disk resize in Azure blob storage.">
            <a:extLst>
              <a:ext uri="{FF2B5EF4-FFF2-40B4-BE49-F238E27FC236}">
                <a16:creationId xmlns:a16="http://schemas.microsoft.com/office/drawing/2014/main" id="{F024B8CB-D651-4960-BAC4-0A57D58F3C32}"/>
              </a:ext>
            </a:extLst>
          </p:cNvPr>
          <p:cNvGrpSpPr/>
          <p:nvPr/>
        </p:nvGrpSpPr>
        <p:grpSpPr>
          <a:xfrm>
            <a:off x="8028353" y="1635598"/>
            <a:ext cx="4158914" cy="4333769"/>
            <a:chOff x="2792953" y="-713519"/>
            <a:chExt cx="7641048" cy="7340107"/>
          </a:xfrm>
        </p:grpSpPr>
        <p:pic>
          <p:nvPicPr>
            <p:cNvPr id="5" name="Graphic 4">
              <a:extLst>
                <a:ext uri="{FF2B5EF4-FFF2-40B4-BE49-F238E27FC236}">
                  <a16:creationId xmlns:a16="http://schemas.microsoft.com/office/drawing/2014/main" id="{036441E3-A1DE-4E4A-A71D-19FEBEF5B7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3386" y="2648436"/>
              <a:ext cx="1407459" cy="1407460"/>
            </a:xfrm>
            <a:prstGeom prst="rect">
              <a:avLst/>
            </a:prstGeom>
          </p:spPr>
        </p:pic>
        <p:pic>
          <p:nvPicPr>
            <p:cNvPr id="6" name="Graphic 5">
              <a:extLst>
                <a:ext uri="{FF2B5EF4-FFF2-40B4-BE49-F238E27FC236}">
                  <a16:creationId xmlns:a16="http://schemas.microsoft.com/office/drawing/2014/main" id="{C03EAC88-C53A-4C01-B375-EB9FABAB0F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2117" y="2678274"/>
              <a:ext cx="1407459" cy="1407460"/>
            </a:xfrm>
            <a:prstGeom prst="rect">
              <a:avLst/>
            </a:prstGeom>
          </p:spPr>
        </p:pic>
        <p:pic>
          <p:nvPicPr>
            <p:cNvPr id="7" name="Graphic 6">
              <a:extLst>
                <a:ext uri="{FF2B5EF4-FFF2-40B4-BE49-F238E27FC236}">
                  <a16:creationId xmlns:a16="http://schemas.microsoft.com/office/drawing/2014/main" id="{E7309D98-9A53-4863-8BA0-3A15484CDB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2227" y="2678274"/>
              <a:ext cx="1407459" cy="1407460"/>
            </a:xfrm>
            <a:prstGeom prst="rect">
              <a:avLst/>
            </a:prstGeom>
          </p:spPr>
        </p:pic>
        <p:pic>
          <p:nvPicPr>
            <p:cNvPr id="8" name="Graphic 7">
              <a:extLst>
                <a:ext uri="{FF2B5EF4-FFF2-40B4-BE49-F238E27FC236}">
                  <a16:creationId xmlns:a16="http://schemas.microsoft.com/office/drawing/2014/main" id="{76DC5CCF-4984-4FBF-8F3A-8C0EC2A34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63342" y="5018129"/>
              <a:ext cx="1131010" cy="1131010"/>
            </a:xfrm>
            <a:prstGeom prst="rect">
              <a:avLst/>
            </a:prstGeom>
          </p:spPr>
        </p:pic>
        <p:pic>
          <p:nvPicPr>
            <p:cNvPr id="9" name="Graphic 8">
              <a:extLst>
                <a:ext uri="{FF2B5EF4-FFF2-40B4-BE49-F238E27FC236}">
                  <a16:creationId xmlns:a16="http://schemas.microsoft.com/office/drawing/2014/main" id="{22DAC400-2598-45C2-8990-2E2AB82BBE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94502" y="-102586"/>
              <a:ext cx="1298573" cy="1298573"/>
            </a:xfrm>
            <a:prstGeom prst="rect">
              <a:avLst/>
            </a:prstGeom>
          </p:spPr>
        </p:pic>
        <p:cxnSp>
          <p:nvCxnSpPr>
            <p:cNvPr id="10" name="Straight Arrow Connector 9">
              <a:extLst>
                <a:ext uri="{FF2B5EF4-FFF2-40B4-BE49-F238E27FC236}">
                  <a16:creationId xmlns:a16="http://schemas.microsoft.com/office/drawing/2014/main" id="{685E318F-DACB-4FF0-9FFD-E1D441D8D1C8}"/>
                </a:ext>
              </a:extLst>
            </p:cNvPr>
            <p:cNvCxnSpPr>
              <a:cxnSpLocks/>
              <a:stCxn id="7" idx="2"/>
              <a:endCxn id="8" idx="1"/>
            </p:cNvCxnSpPr>
            <p:nvPr/>
          </p:nvCxnSpPr>
          <p:spPr>
            <a:xfrm>
              <a:off x="3715956" y="4085733"/>
              <a:ext cx="2347386"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E72F1A6-7278-4341-B106-E5AB1FDBF835}"/>
                </a:ext>
              </a:extLst>
            </p:cNvPr>
            <p:cNvCxnSpPr>
              <a:cxnSpLocks/>
              <a:stCxn id="6" idx="2"/>
              <a:endCxn id="8" idx="3"/>
            </p:cNvCxnSpPr>
            <p:nvPr/>
          </p:nvCxnSpPr>
          <p:spPr>
            <a:xfrm flipH="1">
              <a:off x="7194353" y="4085733"/>
              <a:ext cx="2241493"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86F83D-B03B-498A-A7FB-951CF248394F}"/>
                </a:ext>
              </a:extLst>
            </p:cNvPr>
            <p:cNvSpPr txBox="1"/>
            <p:nvPr/>
          </p:nvSpPr>
          <p:spPr>
            <a:xfrm>
              <a:off x="5141211" y="6053179"/>
              <a:ext cx="3005156"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blob</a:t>
              </a:r>
            </a:p>
          </p:txBody>
        </p:sp>
        <p:sp>
          <p:nvSpPr>
            <p:cNvPr id="13" name="TextBox 12">
              <a:extLst>
                <a:ext uri="{FF2B5EF4-FFF2-40B4-BE49-F238E27FC236}">
                  <a16:creationId xmlns:a16="http://schemas.microsoft.com/office/drawing/2014/main" id="{B4C2B11E-C8A1-4C39-B19C-453305D2F3C0}"/>
                </a:ext>
              </a:extLst>
            </p:cNvPr>
            <p:cNvSpPr txBox="1"/>
            <p:nvPr/>
          </p:nvSpPr>
          <p:spPr>
            <a:xfrm>
              <a:off x="4187806" y="-713519"/>
              <a:ext cx="4678613"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VM (Windows)</a:t>
              </a:r>
            </a:p>
          </p:txBody>
        </p:sp>
        <p:sp>
          <p:nvSpPr>
            <p:cNvPr id="14" name="TextBox 13">
              <a:extLst>
                <a:ext uri="{FF2B5EF4-FFF2-40B4-BE49-F238E27FC236}">
                  <a16:creationId xmlns:a16="http://schemas.microsoft.com/office/drawing/2014/main" id="{10DC45D1-61BC-42A9-9B42-6807809F1D5B}"/>
                </a:ext>
              </a:extLst>
            </p:cNvPr>
            <p:cNvSpPr txBox="1"/>
            <p:nvPr/>
          </p:nvSpPr>
          <p:spPr>
            <a:xfrm>
              <a:off x="2792953" y="1765886"/>
              <a:ext cx="1863032"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C:\</a:t>
              </a:r>
            </a:p>
            <a:p>
              <a:pPr algn="ctr"/>
              <a:r>
                <a:rPr lang="en-US" sz="1600" dirty="0">
                  <a:latin typeface="Segoe UI" panose="020B0502040204020203" pitchFamily="34" charset="0"/>
                  <a:ea typeface="Segoe UI" panose="020B0502040204020203" pitchFamily="34" charset="0"/>
                  <a:cs typeface="Segoe UI" panose="020B0502040204020203" pitchFamily="34" charset="0"/>
                </a:rPr>
                <a:t>OS disk</a:t>
              </a:r>
            </a:p>
          </p:txBody>
        </p:sp>
        <p:sp>
          <p:nvSpPr>
            <p:cNvPr id="16" name="TextBox 15">
              <a:extLst>
                <a:ext uri="{FF2B5EF4-FFF2-40B4-BE49-F238E27FC236}">
                  <a16:creationId xmlns:a16="http://schemas.microsoft.com/office/drawing/2014/main" id="{C4570FCC-A0A2-4966-A17F-B1FDE6EE4822}"/>
                </a:ext>
              </a:extLst>
            </p:cNvPr>
            <p:cNvSpPr txBox="1"/>
            <p:nvPr/>
          </p:nvSpPr>
          <p:spPr>
            <a:xfrm>
              <a:off x="3941832" y="1713512"/>
              <a:ext cx="51705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D:\</a:t>
              </a:r>
            </a:p>
            <a:p>
              <a:pPr algn="ctr"/>
              <a:r>
                <a:rPr lang="en-US" sz="1600" dirty="0">
                  <a:latin typeface="Segoe UI" panose="020B0502040204020203" pitchFamily="34" charset="0"/>
                  <a:ea typeface="Segoe UI" panose="020B0502040204020203" pitchFamily="34" charset="0"/>
                  <a:cs typeface="Segoe UI" panose="020B0502040204020203" pitchFamily="34" charset="0"/>
                </a:rPr>
                <a:t>Temporary disk</a:t>
              </a:r>
            </a:p>
          </p:txBody>
        </p:sp>
        <p:sp>
          <p:nvSpPr>
            <p:cNvPr id="17" name="TextBox 16">
              <a:extLst>
                <a:ext uri="{FF2B5EF4-FFF2-40B4-BE49-F238E27FC236}">
                  <a16:creationId xmlns:a16="http://schemas.microsoft.com/office/drawing/2014/main" id="{A720AEBD-81E0-4903-B1BE-4E0B8D4F2347}"/>
                </a:ext>
              </a:extLst>
            </p:cNvPr>
            <p:cNvSpPr txBox="1"/>
            <p:nvPr/>
          </p:nvSpPr>
          <p:spPr>
            <a:xfrm>
              <a:off x="8477737" y="1727986"/>
              <a:ext cx="19562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F:\</a:t>
              </a:r>
            </a:p>
            <a:p>
              <a:pPr algn="ctr"/>
              <a:r>
                <a:rPr lang="en-US" sz="1600" dirty="0">
                  <a:latin typeface="Segoe UI" panose="020B0502040204020203" pitchFamily="34" charset="0"/>
                  <a:ea typeface="Segoe UI" panose="020B0502040204020203" pitchFamily="34" charset="0"/>
                  <a:cs typeface="Segoe UI" panose="020B0502040204020203" pitchFamily="34" charset="0"/>
                </a:rPr>
                <a:t>Data disk</a:t>
              </a:r>
            </a:p>
          </p:txBody>
        </p:sp>
      </p:grpSp>
      <p:sp>
        <p:nvSpPr>
          <p:cNvPr id="36" name="Rectangle 35">
            <a:extLst>
              <a:ext uri="{FF2B5EF4-FFF2-40B4-BE49-F238E27FC236}">
                <a16:creationId xmlns:a16="http://schemas.microsoft.com/office/drawing/2014/main" id="{DA2906B4-C776-44BB-873E-10A4A8C35707}"/>
              </a:ext>
              <a:ext uri="{C183D7F6-B498-43B3-948B-1728B52AA6E4}">
                <adec:decorative xmlns:adec="http://schemas.microsoft.com/office/drawing/2017/decorative" val="1"/>
              </a:ext>
            </a:extLst>
          </p:cNvPr>
          <p:cNvSpPr/>
          <p:nvPr/>
        </p:nvSpPr>
        <p:spPr bwMode="auto">
          <a:xfrm>
            <a:off x="7909682" y="1192213"/>
            <a:ext cx="4396261"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62419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2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2944</Words>
  <Application>Microsoft Office PowerPoint</Application>
  <PresentationFormat>Custom</PresentationFormat>
  <Paragraphs>390</Paragraphs>
  <Slides>38</Slides>
  <Notes>36</Notes>
  <HiddenSlides>10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8" baseType="lpstr">
      <vt:lpstr>-apple-system</vt:lpstr>
      <vt:lpstr>Arial</vt:lpstr>
      <vt:lpstr>Calibri</vt:lpstr>
      <vt:lpstr>Consolas</vt:lpstr>
      <vt:lpstr>Segoe UI</vt:lpstr>
      <vt:lpstr>Segoe UI Semibold</vt:lpstr>
      <vt:lpstr>Wingdings</vt:lpstr>
      <vt:lpstr>Azure 1</vt:lpstr>
      <vt:lpstr>2_Microsoft Power Platform Template</vt:lpstr>
      <vt:lpstr>Bitmap Image</vt:lpstr>
      <vt:lpstr>AZ-104T00A Administer Azure Virtual Machines</vt:lpstr>
      <vt:lpstr>Administer Azure Virtual Machines Overview</vt:lpstr>
      <vt:lpstr>Administer Virtual Machines whiteboard and review</vt:lpstr>
      <vt:lpstr>Configure Virtual Machines</vt:lpstr>
      <vt:lpstr>Configure Virtual Machines Introduction</vt:lpstr>
      <vt:lpstr>Review Cloud Services Responsibilities</vt:lpstr>
      <vt:lpstr>Plan Virtual Machines</vt:lpstr>
      <vt:lpstr>Determine Virtual Machine Sizing</vt:lpstr>
      <vt:lpstr>Determine Virtual Machine Storage</vt:lpstr>
      <vt:lpstr>Demonstration – Creating a VM in the Portal</vt:lpstr>
      <vt:lpstr>Connect to Virtual Machines</vt:lpstr>
      <vt:lpstr>Connect to Windows Virtual Machines </vt:lpstr>
      <vt:lpstr>Connect to Linux Virtual Machines </vt:lpstr>
      <vt:lpstr>Summary and Resources - Configure Virtual Machines</vt:lpstr>
      <vt:lpstr>Configure Virtual Machine Availability</vt:lpstr>
      <vt:lpstr>Configure Azure Virtual Machine Availability Introduction</vt:lpstr>
      <vt:lpstr>Plan for Maintenance and Downtime</vt:lpstr>
      <vt:lpstr>Setup Availability Sets</vt:lpstr>
      <vt:lpstr>Review Update and Fault Domains</vt:lpstr>
      <vt:lpstr>Review Availability Zones</vt:lpstr>
      <vt:lpstr>Compare Vertical to Horizontal Scaling</vt:lpstr>
      <vt:lpstr>Create Scale Sets</vt:lpstr>
      <vt:lpstr>Configure Autoscale</vt:lpstr>
      <vt:lpstr>Demonstration – Virtual Machine Scaling</vt:lpstr>
      <vt:lpstr>Summary and Resources – Configure Virtual Machine Availability</vt:lpstr>
      <vt:lpstr>Lab – Manage Virtual Machines</vt:lpstr>
      <vt:lpstr>Lab 08 – Manage Virtual Machines</vt:lpstr>
      <vt:lpstr>Lab 08 – Architecture diagram</vt:lpstr>
      <vt:lpstr>End of presentation</vt:lpstr>
      <vt:lpstr>Create Virtual Machines in the Portal</vt:lpstr>
      <vt:lpstr>Configure Virtual Machine Extensions</vt:lpstr>
      <vt:lpstr>Configure Virtual Machine Extensions Introduction</vt:lpstr>
      <vt:lpstr>Implement Virtual Machine Extensions</vt:lpstr>
      <vt:lpstr>Implement Custom Script Extensions</vt:lpstr>
      <vt:lpstr>Implement Desired State Configuration</vt:lpstr>
      <vt:lpstr>Demonstration – Custom Script Extension</vt:lpstr>
      <vt:lpstr>Summary and Resources -  Configure Virtual Machine Extensions</vt:lpstr>
      <vt:lpstr>Demonstration – Connect to Linux VMs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2023-05-01T14:46:42Z</dcterms:created>
  <dcterms:modified xsi:type="dcterms:W3CDTF">2023-07-20T13:22:20Z</dcterms:modified>
</cp:coreProperties>
</file>