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4551" r:id="rId1"/>
    <p:sldMasterId id="2147484625" r:id="rId2"/>
  </p:sldMasterIdLst>
  <p:notesMasterIdLst>
    <p:notesMasterId r:id="rId54"/>
  </p:notesMasterIdLst>
  <p:handoutMasterIdLst>
    <p:handoutMasterId r:id="rId55"/>
  </p:handoutMasterIdLst>
  <p:sldIdLst>
    <p:sldId id="1719" r:id="rId3"/>
    <p:sldId id="2253" r:id="rId4"/>
    <p:sldId id="2076138224" r:id="rId5"/>
    <p:sldId id="1865" r:id="rId6"/>
    <p:sldId id="1905" r:id="rId7"/>
    <p:sldId id="1922" r:id="rId8"/>
    <p:sldId id="2473" r:id="rId9"/>
    <p:sldId id="2480" r:id="rId10"/>
    <p:sldId id="2482" r:id="rId11"/>
    <p:sldId id="2489" r:id="rId12"/>
    <p:sldId id="2471" r:id="rId13"/>
    <p:sldId id="2476" r:id="rId14"/>
    <p:sldId id="2481" r:id="rId15"/>
    <p:sldId id="2472" r:id="rId16"/>
    <p:sldId id="2477" r:id="rId17"/>
    <p:sldId id="2479" r:id="rId18"/>
    <p:sldId id="1926" r:id="rId19"/>
    <p:sldId id="1946" r:id="rId20"/>
    <p:sldId id="2483" r:id="rId21"/>
    <p:sldId id="1862" r:id="rId22"/>
    <p:sldId id="2490" r:id="rId23"/>
    <p:sldId id="2523" r:id="rId24"/>
    <p:sldId id="2485" r:id="rId25"/>
    <p:sldId id="2492" r:id="rId26"/>
    <p:sldId id="2527" r:id="rId27"/>
    <p:sldId id="2516" r:id="rId28"/>
    <p:sldId id="2518" r:id="rId29"/>
    <p:sldId id="2510" r:id="rId30"/>
    <p:sldId id="2526" r:id="rId31"/>
    <p:sldId id="2076138226" r:id="rId32"/>
    <p:sldId id="2076138225" r:id="rId33"/>
    <p:sldId id="2524" r:id="rId34"/>
    <p:sldId id="2469" r:id="rId35"/>
    <p:sldId id="2470" r:id="rId36"/>
    <p:sldId id="2520" r:id="rId37"/>
    <p:sldId id="2504" r:id="rId38"/>
    <p:sldId id="2521" r:id="rId39"/>
    <p:sldId id="2505" r:id="rId40"/>
    <p:sldId id="2519" r:id="rId41"/>
    <p:sldId id="2511" r:id="rId42"/>
    <p:sldId id="2494" r:id="rId43"/>
    <p:sldId id="2508" r:id="rId44"/>
    <p:sldId id="2509" r:id="rId45"/>
    <p:sldId id="2517" r:id="rId46"/>
    <p:sldId id="2528" r:id="rId47"/>
    <p:sldId id="2514" r:id="rId48"/>
    <p:sldId id="2498" r:id="rId49"/>
    <p:sldId id="2500" r:id="rId50"/>
    <p:sldId id="2503" r:id="rId51"/>
    <p:sldId id="1897" r:id="rId52"/>
    <p:sldId id="2525" r:id="rId53"/>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aaS Compute Options" id="{4F1F8CE5-B2C3-456C-A812-418E477651AC}">
          <p14:sldIdLst>
            <p14:sldId id="1719"/>
            <p14:sldId id="2253"/>
            <p14:sldId id="2076138224"/>
          </p14:sldIdLst>
        </p14:section>
        <p14:section name="App Service Plans" id="{2F65BD05-5507-43B4-8D36-8216A9125082}">
          <p14:sldIdLst>
            <p14:sldId id="1865"/>
            <p14:sldId id="1905"/>
            <p14:sldId id="1922"/>
            <p14:sldId id="2473"/>
            <p14:sldId id="2480"/>
            <p14:sldId id="2482"/>
            <p14:sldId id="2489"/>
            <p14:sldId id="2471"/>
          </p14:sldIdLst>
        </p14:section>
        <p14:section name="App Services" id="{4F66F9CE-5C35-44D8-8DF8-3031384F09D2}">
          <p14:sldIdLst>
            <p14:sldId id="2476"/>
            <p14:sldId id="2481"/>
            <p14:sldId id="2472"/>
            <p14:sldId id="2477"/>
            <p14:sldId id="2479"/>
            <p14:sldId id="1926"/>
            <p14:sldId id="1946"/>
            <p14:sldId id="2483"/>
            <p14:sldId id="1862"/>
            <p14:sldId id="2490"/>
            <p14:sldId id="2523"/>
          </p14:sldIdLst>
        </p14:section>
        <p14:section name="Container Instances" id="{BBC19043-BCF1-45ED-B9AB-68FD08EBCE8E}">
          <p14:sldIdLst>
            <p14:sldId id="2485"/>
            <p14:sldId id="2492"/>
            <p14:sldId id="2527"/>
            <p14:sldId id="2516"/>
            <p14:sldId id="2518"/>
            <p14:sldId id="2510"/>
            <p14:sldId id="2526"/>
            <p14:sldId id="2076138226"/>
            <p14:sldId id="2076138225"/>
            <p14:sldId id="2524"/>
          </p14:sldIdLst>
        </p14:section>
        <p14:section name="Labs" id="{C99B9DCC-896B-4011-B449-D7D5E048D74C}">
          <p14:sldIdLst>
            <p14:sldId id="2469"/>
            <p14:sldId id="2470"/>
            <p14:sldId id="2520"/>
            <p14:sldId id="2504"/>
            <p14:sldId id="2521"/>
            <p14:sldId id="2505"/>
            <p14:sldId id="2519"/>
          </p14:sldIdLst>
        </p14:section>
        <p14:section name="Extra Slides" id="{0D0AB77B-25D2-419E-9668-254C2A33370C}">
          <p14:sldIdLst>
            <p14:sldId id="2511"/>
            <p14:sldId id="2494"/>
          </p14:sldIdLst>
        </p14:section>
        <p14:section name="Kubernetes (Optional)" id="{91D29F83-CE38-4B70-8F99-5E19D38A217F}">
          <p14:sldIdLst>
            <p14:sldId id="2508"/>
            <p14:sldId id="2509"/>
            <p14:sldId id="2517"/>
            <p14:sldId id="2528"/>
            <p14:sldId id="2514"/>
            <p14:sldId id="2498"/>
            <p14:sldId id="2500"/>
            <p14:sldId id="2503"/>
            <p14:sldId id="1897"/>
            <p14:sldId id="2525"/>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5" name="Author" initials="A"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FFF100"/>
    <a:srgbClr val="243A5E"/>
    <a:srgbClr val="0067B4"/>
    <a:srgbClr val="0070C4"/>
    <a:srgbClr val="EDEDED"/>
    <a:srgbClr val="EBEBEB"/>
    <a:srgbClr val="59B4D9"/>
    <a:srgbClr val="FFFFFF"/>
    <a:srgbClr val="75757A"/>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125710C-EF5C-47E6-961E-4654C219E5F1}" v="53" dt="2023-07-18T15:31:35.18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175" autoAdjust="0"/>
    <p:restoredTop sz="85333" autoAdjust="0"/>
  </p:normalViewPr>
  <p:slideViewPr>
    <p:cSldViewPr snapToGrid="0">
      <p:cViewPr varScale="1">
        <p:scale>
          <a:sx n="89" d="100"/>
          <a:sy n="89" d="100"/>
        </p:scale>
        <p:origin x="1044" y="84"/>
      </p:cViewPr>
      <p:guideLst/>
    </p:cSldViewPr>
  </p:slideViewPr>
  <p:notesTextViewPr>
    <p:cViewPr>
      <p:scale>
        <a:sx n="1" d="1"/>
        <a:sy n="1" d="1"/>
      </p:scale>
      <p:origin x="0" y="0"/>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handoutMaster" Target="handoutMasters/handoutMaster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viewProps" Target="viewProps.xml"/><Relationship Id="rId5" Type="http://schemas.openxmlformats.org/officeDocument/2006/relationships/slide" Target="slides/slide3.xml"/><Relationship Id="rId61" Type="http://schemas.microsoft.com/office/2015/10/relationships/revisionInfo" Target="revisionInfo.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commentAuthors" Target="commentAuthor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theme" Target="theme/theme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notesMaster" Target="notesMasters/notesMaster1.xml"/><Relationship Id="rId62" Type="http://schemas.microsoft.com/office/2018/10/relationships/authors" Target="author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presProps" Target="presProps.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A5FDB7B-8DB8-4A3A-95C8-7102BBC9A9E1}" type="datetime8">
              <a:rPr lang="en-US" smtClean="0">
                <a:latin typeface="Segoe UI" pitchFamily="34" charset="0"/>
              </a:rPr>
              <a:t>7/21/2023 8:31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CE60099-03E7-4FA1-8A7F-E6E6CFB0F855}" type="datetime8">
              <a:rPr lang="en-US" smtClean="0"/>
              <a:t>7/21/2023 8:31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dt="0"/>
  <p:notesStyle>
    <a:lvl1pPr marL="0" algn="l" defTabSz="932742" rtl="0" eaLnBrk="1" latinLnBrk="0" hangingPunct="1">
      <a:lnSpc>
        <a:spcPct val="90000"/>
      </a:lnSpc>
      <a:spcAft>
        <a:spcPts val="340"/>
      </a:spcAft>
      <a:defRPr sz="900" kern="1200">
        <a:solidFill>
          <a:schemeClr val="tx1"/>
        </a:solidFill>
        <a:latin typeface="Segoe UI" panose="020B0502040204020203"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b="0" i="0" dirty="0">
              <a:solidFill>
                <a:srgbClr val="171717"/>
              </a:solidFill>
              <a:effectLst/>
              <a:latin typeface="Segoe UI" panose="020B0502040204020203" pitchFamily="34" charset="0"/>
            </a:endParaRP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619146B-24F9-441E-A368-DB3B5A84C1D4}" type="datetime8">
              <a:rPr lang="en-US" smtClean="0"/>
              <a:t>7/21/2023 8:31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20803959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Learn - https://docs.microsoft.com/learn/browse</a:t>
            </a:r>
          </a:p>
          <a:p>
            <a:endParaRPr lang="en-US" dirty="0"/>
          </a:p>
          <a:p>
            <a:endParaRPr lang="en-US" dirty="0"/>
          </a:p>
          <a:p>
            <a:r>
              <a:rPr lang="en-US" dirty="0"/>
              <a:t>The Assessment Guide in the MCT DLC has open-ended questions.</a:t>
            </a:r>
          </a:p>
          <a:p>
            <a:endParaRPr lang="en-US" dirty="0"/>
          </a:p>
          <a:p>
            <a:pPr marL="0" marR="365760" lvl="0" indent="0">
              <a:lnSpc>
                <a:spcPct val="107000"/>
              </a:lnSpc>
              <a:spcBef>
                <a:spcPts val="0"/>
              </a:spcBef>
              <a:spcAft>
                <a:spcPts val="800"/>
              </a:spcAft>
              <a:buFont typeface="+mj-lt"/>
              <a:buNone/>
            </a:pPr>
            <a:r>
              <a:rPr lang="en-US" sz="1800" dirty="0">
                <a:solidFill>
                  <a:srgbClr val="505050"/>
                </a:solidFill>
                <a:effectLst/>
                <a:latin typeface="Calibri" panose="020F0502020204030204" pitchFamily="34" charset="0"/>
                <a:ea typeface="Segoe UI" panose="020B0502040204020203" pitchFamily="34" charset="0"/>
                <a:cs typeface="Segoe UI (Body)"/>
              </a:rPr>
              <a:t>What is an App Service Plan and what will you consider in deciding which plan to choose?</a:t>
            </a:r>
            <a:endParaRPr lang="en-US" sz="1800" b="0" dirty="0">
              <a:solidFill>
                <a:srgbClr val="505050"/>
              </a:solidFill>
              <a:effectLst/>
              <a:latin typeface="Segoe UI" panose="020B0502040204020203" pitchFamily="34" charset="0"/>
              <a:ea typeface="Segoe UI" panose="020B0502040204020203" pitchFamily="34" charset="0"/>
              <a:cs typeface="Segoe UI (Body)"/>
            </a:endParaRPr>
          </a:p>
          <a:p>
            <a:pPr marL="0" marR="365760" lvl="0" indent="0">
              <a:lnSpc>
                <a:spcPct val="107000"/>
              </a:lnSpc>
              <a:spcBef>
                <a:spcPts val="0"/>
              </a:spcBef>
              <a:spcAft>
                <a:spcPts val="800"/>
              </a:spcAft>
              <a:buFont typeface="+mj-lt"/>
              <a:buNone/>
            </a:pPr>
            <a:r>
              <a:rPr lang="en-US" sz="1800" b="1" dirty="0">
                <a:solidFill>
                  <a:srgbClr val="505050"/>
                </a:solidFill>
                <a:effectLst/>
                <a:latin typeface="Calibri" panose="020F0502020204030204" pitchFamily="34" charset="0"/>
                <a:ea typeface="Segoe UI" panose="020B0502040204020203" pitchFamily="34" charset="0"/>
                <a:cs typeface="Segoe UI (Body)"/>
              </a:rPr>
              <a:t>Answer: </a:t>
            </a:r>
            <a:r>
              <a:rPr lang="en-US" sz="1800" dirty="0">
                <a:solidFill>
                  <a:srgbClr val="505050"/>
                </a:solidFill>
                <a:effectLst/>
                <a:latin typeface="Calibri" panose="020F0502020204030204" pitchFamily="34" charset="0"/>
                <a:ea typeface="Segoe UI" panose="020B0502040204020203" pitchFamily="34" charset="0"/>
                <a:cs typeface="Segoe UI (Body)"/>
              </a:rPr>
              <a:t>An App Service Plan defines a set of compute resources for a web app to run. The plan determines performance, price, and features for a web app. Considerations for which plan to choose include how many web apps you can have, the disk space available to the web apps, if the web app can autoscale, how many deployment slots are available, and how many web app instances can be created. </a:t>
            </a:r>
            <a:endParaRPr lang="en-US" sz="1800" dirty="0">
              <a:solidFill>
                <a:srgbClr val="505050"/>
              </a:solidFill>
              <a:effectLst/>
              <a:latin typeface="Segoe UI" panose="020B0502040204020203" pitchFamily="34" charset="0"/>
              <a:ea typeface="Segoe UI" panose="020B0502040204020203" pitchFamily="34" charset="0"/>
              <a:cs typeface="Segoe UI (Body)"/>
            </a:endParaRP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11</a:t>
            </a:fld>
            <a:endParaRPr lang="en-US" dirty="0"/>
          </a:p>
        </p:txBody>
      </p:sp>
    </p:spTree>
    <p:extLst>
      <p:ext uri="{BB962C8B-B14F-4D97-AF65-F5344CB8AC3E}">
        <p14:creationId xmlns:p14="http://schemas.microsoft.com/office/powerpoint/2010/main" val="29526231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161616"/>
                </a:solidFill>
                <a:effectLst/>
                <a:latin typeface="Segoe UI" panose="020B0502040204020203" pitchFamily="34" charset="0"/>
              </a:rPr>
              <a:t>Deploy and manage Azure compute resources (20–25%)</a:t>
            </a:r>
          </a:p>
          <a:p>
            <a:pPr algn="l"/>
            <a:r>
              <a:rPr lang="en-US" b="1" i="0" dirty="0">
                <a:solidFill>
                  <a:srgbClr val="161616"/>
                </a:solidFill>
                <a:effectLst/>
                <a:latin typeface="Segoe UI" panose="020B0502040204020203" pitchFamily="34" charset="0"/>
              </a:rPr>
              <a:t>Create and configure Azure App Service</a:t>
            </a:r>
          </a:p>
          <a:p>
            <a:pPr algn="l">
              <a:buFont typeface="Arial" panose="020B0604020202020204" pitchFamily="34" charset="0"/>
              <a:buChar char="•"/>
            </a:pPr>
            <a:r>
              <a:rPr lang="en-US" b="0" i="0" dirty="0">
                <a:solidFill>
                  <a:srgbClr val="161616"/>
                </a:solidFill>
                <a:effectLst/>
                <a:latin typeface="Segoe UI" panose="020B0502040204020203" pitchFamily="34" charset="0"/>
              </a:rPr>
              <a:t> Create an App Service</a:t>
            </a:r>
          </a:p>
          <a:p>
            <a:pPr algn="l">
              <a:buFont typeface="Arial" panose="020B0604020202020204" pitchFamily="34" charset="0"/>
              <a:buChar char="•"/>
            </a:pPr>
            <a:r>
              <a:rPr lang="en-US" b="0" i="0" dirty="0">
                <a:solidFill>
                  <a:srgbClr val="161616"/>
                </a:solidFill>
                <a:effectLst/>
                <a:latin typeface="Segoe UI" panose="020B0502040204020203" pitchFamily="34" charset="0"/>
              </a:rPr>
              <a:t> Configure certificates and TLS for an App Service</a:t>
            </a:r>
          </a:p>
          <a:p>
            <a:pPr algn="l">
              <a:buFont typeface="Arial" panose="020B0604020202020204" pitchFamily="34" charset="0"/>
              <a:buChar char="•"/>
            </a:pPr>
            <a:r>
              <a:rPr lang="en-US" b="0" i="0" dirty="0">
                <a:solidFill>
                  <a:srgbClr val="161616"/>
                </a:solidFill>
                <a:effectLst/>
                <a:latin typeface="Segoe UI" panose="020B0502040204020203" pitchFamily="34" charset="0"/>
              </a:rPr>
              <a:t> Map an existing custom DNS name to an App Service</a:t>
            </a:r>
          </a:p>
          <a:p>
            <a:pPr algn="l">
              <a:buFont typeface="Arial" panose="020B0604020202020204" pitchFamily="34" charset="0"/>
              <a:buChar char="•"/>
            </a:pPr>
            <a:r>
              <a:rPr lang="en-US" b="0" i="0" dirty="0">
                <a:solidFill>
                  <a:srgbClr val="161616"/>
                </a:solidFill>
                <a:effectLst/>
                <a:latin typeface="Segoe UI" panose="020B0502040204020203" pitchFamily="34" charset="0"/>
              </a:rPr>
              <a:t> Configure backup for an App Service</a:t>
            </a:r>
          </a:p>
          <a:p>
            <a:pPr algn="l">
              <a:buFont typeface="Arial" panose="020B0604020202020204" pitchFamily="34" charset="0"/>
              <a:buChar char="•"/>
            </a:pPr>
            <a:r>
              <a:rPr lang="en-US" b="0" i="0" dirty="0">
                <a:solidFill>
                  <a:srgbClr val="161616"/>
                </a:solidFill>
                <a:effectLst/>
                <a:latin typeface="Segoe UI" panose="020B0502040204020203" pitchFamily="34" charset="0"/>
              </a:rPr>
              <a:t> Configure networking settings for an App Service</a:t>
            </a:r>
          </a:p>
          <a:p>
            <a:pPr algn="l">
              <a:buFont typeface="Arial" panose="020B0604020202020204" pitchFamily="34" charset="0"/>
              <a:buChar char="•"/>
            </a:pPr>
            <a:r>
              <a:rPr lang="en-US" b="0" i="0" dirty="0">
                <a:solidFill>
                  <a:srgbClr val="161616"/>
                </a:solidFill>
                <a:effectLst/>
                <a:latin typeface="Segoe UI" panose="020B0502040204020203" pitchFamily="34" charset="0"/>
              </a:rPr>
              <a:t> Configure deployment slots for an App Service</a:t>
            </a:r>
          </a:p>
          <a:p>
            <a:br>
              <a:rPr lang="en-US" b="0" i="0" dirty="0">
                <a:solidFill>
                  <a:srgbClr val="161616"/>
                </a:solidFill>
                <a:effectLst/>
                <a:latin typeface="Segoe UI" panose="020B0502040204020203" pitchFamily="34" charset="0"/>
              </a:rPr>
            </a:b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28195555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sz="900" b="1" kern="0" dirty="0">
                <a:effectLst/>
                <a:latin typeface="Calibri" panose="020F0502020204030204" pitchFamily="34" charset="0"/>
                <a:cs typeface="Times New Roman" panose="02020603050405020304" pitchFamily="18" charset="0"/>
              </a:rPr>
              <a:t>Deploy and manage Azure compute resources (25-30%)</a:t>
            </a:r>
          </a:p>
          <a:p>
            <a:pPr algn="l"/>
            <a:r>
              <a:rPr lang="en-US" b="1" i="0" dirty="0">
                <a:solidFill>
                  <a:srgbClr val="161616"/>
                </a:solidFill>
                <a:effectLst/>
                <a:latin typeface="Segoe UI" panose="020B0502040204020203" pitchFamily="34" charset="0"/>
              </a:rPr>
              <a:t>Create and configure Azure App Service</a:t>
            </a:r>
          </a:p>
          <a:p>
            <a:pPr algn="l">
              <a:buFont typeface="Arial" panose="020B0604020202020204" pitchFamily="34" charset="0"/>
              <a:buChar char="•"/>
            </a:pPr>
            <a:r>
              <a:rPr lang="en-US" b="0" i="0" dirty="0">
                <a:solidFill>
                  <a:srgbClr val="161616"/>
                </a:solidFill>
                <a:effectLst/>
                <a:latin typeface="Segoe UI" panose="020B0502040204020203" pitchFamily="34" charset="0"/>
              </a:rPr>
              <a:t> Provision an App Service plan</a:t>
            </a:r>
          </a:p>
          <a:p>
            <a:pPr algn="l">
              <a:buFont typeface="Arial" panose="020B0604020202020204" pitchFamily="34" charset="0"/>
              <a:buChar char="•"/>
            </a:pPr>
            <a:r>
              <a:rPr lang="en-US" b="0" i="0" dirty="0">
                <a:solidFill>
                  <a:srgbClr val="161616"/>
                </a:solidFill>
                <a:effectLst/>
                <a:latin typeface="Segoe UI" panose="020B0502040204020203" pitchFamily="34" charset="0"/>
              </a:rPr>
              <a:t> Create an App Service</a:t>
            </a:r>
          </a:p>
          <a:p>
            <a:pPr algn="l">
              <a:buFont typeface="Arial" panose="020B0604020202020204" pitchFamily="34" charset="0"/>
              <a:buChar char="•"/>
            </a:pPr>
            <a:r>
              <a:rPr lang="en-US" b="0" i="0" dirty="0">
                <a:solidFill>
                  <a:srgbClr val="161616"/>
                </a:solidFill>
                <a:effectLst/>
                <a:latin typeface="Segoe UI" panose="020B0502040204020203" pitchFamily="34" charset="0"/>
              </a:rPr>
              <a:t> Configure certificates and TLS for an App Service</a:t>
            </a:r>
          </a:p>
          <a:p>
            <a:pPr algn="l">
              <a:buFont typeface="Arial" panose="020B0604020202020204" pitchFamily="34" charset="0"/>
              <a:buChar char="•"/>
            </a:pPr>
            <a:r>
              <a:rPr lang="en-US" b="0" i="0" dirty="0">
                <a:solidFill>
                  <a:srgbClr val="161616"/>
                </a:solidFill>
                <a:effectLst/>
                <a:latin typeface="Segoe UI" panose="020B0502040204020203" pitchFamily="34" charset="0"/>
              </a:rPr>
              <a:t> Map an existing custom DNS name to an App Service</a:t>
            </a:r>
          </a:p>
          <a:p>
            <a:pPr algn="l">
              <a:buFont typeface="Arial" panose="020B0604020202020204" pitchFamily="34" charset="0"/>
              <a:buChar char="•"/>
            </a:pPr>
            <a:r>
              <a:rPr lang="en-US" b="0" i="0" dirty="0">
                <a:solidFill>
                  <a:srgbClr val="161616"/>
                </a:solidFill>
                <a:effectLst/>
                <a:latin typeface="Segoe UI" panose="020B0502040204020203" pitchFamily="34" charset="0"/>
              </a:rPr>
              <a:t> Configure backup for an App Service</a:t>
            </a:r>
          </a:p>
          <a:p>
            <a:pPr algn="l">
              <a:buFont typeface="Arial" panose="020B0604020202020204" pitchFamily="34" charset="0"/>
              <a:buChar char="•"/>
            </a:pPr>
            <a:r>
              <a:rPr lang="en-US" b="0" i="0" dirty="0">
                <a:solidFill>
                  <a:srgbClr val="161616"/>
                </a:solidFill>
                <a:effectLst/>
                <a:latin typeface="Segoe UI" panose="020B0502040204020203" pitchFamily="34" charset="0"/>
              </a:rPr>
              <a:t> Configure networking settings for an App Service</a:t>
            </a:r>
          </a:p>
          <a:p>
            <a:pPr algn="l">
              <a:buFont typeface="Arial" panose="020B0604020202020204" pitchFamily="34" charset="0"/>
              <a:buChar char="•"/>
            </a:pPr>
            <a:r>
              <a:rPr lang="en-US" b="0" i="0" dirty="0">
                <a:solidFill>
                  <a:srgbClr val="161616"/>
                </a:solidFill>
                <a:effectLst/>
                <a:latin typeface="Segoe UI" panose="020B0502040204020203" pitchFamily="34" charset="0"/>
              </a:rPr>
              <a:t> Configure deployment slots for an App Service</a:t>
            </a:r>
          </a:p>
          <a:p>
            <a:r>
              <a:rPr lang="en-US" sz="850" dirty="0">
                <a:cs typeface="Segoe UI" panose="020B0502040204020203" pitchFamily="34" charset="0"/>
              </a:rPr>
              <a:t> </a:t>
            </a:r>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7/21/2023 8:31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23748409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App Service - https://azure.microsoft.com/services/app-service/</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7/21/2023 8:31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25347251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Manage an App Service plan in Azure - https://docs.microsoft.com/azure/app-service/app-service-plan-manage</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23702752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a:cs typeface="Segoe UI"/>
              </a:rPr>
              <a:t>Five deployment slots could be: Test, Dev, Q&amp;A, Staging and Production</a:t>
            </a:r>
          </a:p>
          <a:p>
            <a:endParaRPr lang="en-US" dirty="0">
              <a:latin typeface="Segoe UI"/>
              <a:cs typeface="Segoe UI"/>
            </a:endParaRPr>
          </a:p>
          <a:p>
            <a:r>
              <a:rPr lang="en-US" dirty="0">
                <a:latin typeface="Segoe UI"/>
                <a:cs typeface="Segoe UI"/>
              </a:rPr>
              <a:t>Set up staging environments - https://docs.microsoft.com/azure/app-service/web-sites-staged-publishing?toc=%2Fazure%2Fapp-service%2Ftoc.json#add-a-deployment-slot</a:t>
            </a:r>
          </a:p>
          <a:p>
            <a:endParaRPr lang="en-US" dirty="0"/>
          </a:p>
          <a:p>
            <a:r>
              <a:rPr lang="en-US" dirty="0"/>
              <a:t>App Service Web App – block web access to non-production deployment slots - http://ruslany.net/2014/04/azure-web-sites-block-web-access-to-non-production-deployment-slots/</a:t>
            </a:r>
          </a:p>
          <a:p>
            <a:endParaRPr lang="en-US" dirty="0"/>
          </a:p>
          <a:p>
            <a:r>
              <a:rPr lang="en-US" dirty="0"/>
              <a:t>✔ Each App Service plan mode supports a different number of deployment slots. To find out the number of slots your app’s mode supports, see App Service Limits. </a:t>
            </a:r>
          </a:p>
          <a:p>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7/21/2023 8:31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40117581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sz="882" kern="1200" dirty="0">
                <a:solidFill>
                  <a:schemeClr val="tx1"/>
                </a:solidFill>
                <a:effectLst/>
                <a:ea typeface="+mn-ea"/>
                <a:cs typeface="+mn-cs"/>
              </a:rPr>
              <a:t>✔ You can configure app settings and connections to stick to a slot and not be swapped. This done in the App Settings blade. A developer can create new settings for the web app. </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7/21/2023 8:31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24457469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Security recommendations for App Service - https://docs.microsoft.com/azure/app-service/security-recommendations</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7/21/2023 8:31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22486057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Back up your App in Azure - https://docs.microsoft.com/azure/app-service/web-sites-backup</a:t>
            </a:r>
          </a:p>
          <a:p>
            <a:endParaRPr lang="en-US" dirty="0"/>
          </a:p>
          <a:p>
            <a:r>
              <a:rPr lang="en-US" dirty="0"/>
              <a:t>Configure partial backups - https://docs.microsoft.com/azure/app-service/web-sites-backup</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7/21/2023 8:31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364794324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Create a Web App - https://learn.microsoft.com/training/modules/host-a-web-app-with-azure-app-service/3-exercise-create-a-web-app-in-the-azure-portal?pivots=csharp </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7/21/2023 8:31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20329528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These Learn modules are part of the </a:t>
            </a:r>
            <a:r>
              <a:rPr lang="en-US" b="0" i="0" dirty="0">
                <a:solidFill>
                  <a:srgbClr val="171717"/>
                </a:solidFill>
                <a:effectLst/>
                <a:latin typeface="Segoe UI" panose="020B0502040204020203" pitchFamily="34" charset="0"/>
              </a:rPr>
              <a:t>AZ-104: Deploy and manage Azure compute resources (https://docs.microsoft.com/learn/paths/az-104-manage-compute-resources/) learning path. </a:t>
            </a: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2</a:t>
            </a:fld>
            <a:endParaRPr lang="en-US" dirty="0"/>
          </a:p>
        </p:txBody>
      </p:sp>
    </p:spTree>
    <p:extLst>
      <p:ext uri="{BB962C8B-B14F-4D97-AF65-F5344CB8AC3E}">
        <p14:creationId xmlns:p14="http://schemas.microsoft.com/office/powerpoint/2010/main" val="74208827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Learn - https://docs.microsoft.com/learn/browse</a:t>
            </a:r>
          </a:p>
          <a:p>
            <a:endParaRPr lang="en-US" dirty="0"/>
          </a:p>
          <a:p>
            <a:r>
              <a:rPr lang="en-US" dirty="0"/>
              <a:t>The Assessment Guide in the MCT DLC has open-ended questions.</a:t>
            </a:r>
          </a:p>
          <a:p>
            <a:endParaRPr lang="en-US" dirty="0"/>
          </a:p>
          <a:p>
            <a:pPr marL="0" marR="365760" lvl="0" indent="0">
              <a:lnSpc>
                <a:spcPct val="107000"/>
              </a:lnSpc>
              <a:spcBef>
                <a:spcPts val="0"/>
              </a:spcBef>
              <a:spcAft>
                <a:spcPts val="800"/>
              </a:spcAft>
              <a:buFont typeface="+mj-lt"/>
              <a:buNone/>
            </a:pPr>
            <a:r>
              <a:rPr lang="en-US" sz="1800" dirty="0">
                <a:solidFill>
                  <a:srgbClr val="505050"/>
                </a:solidFill>
                <a:effectLst/>
                <a:latin typeface="Calibri" panose="020F0502020204030204" pitchFamily="34" charset="0"/>
                <a:ea typeface="Segoe UI" panose="020B0502040204020203" pitchFamily="34" charset="0"/>
                <a:cs typeface="Segoe UI (Body)"/>
              </a:rPr>
              <a:t>List at least three administrator tasks for an organization’s web app.</a:t>
            </a:r>
          </a:p>
          <a:p>
            <a:pPr marL="0" marR="365760" lvl="0" indent="0">
              <a:lnSpc>
                <a:spcPct val="107000"/>
              </a:lnSpc>
              <a:spcBef>
                <a:spcPts val="0"/>
              </a:spcBef>
              <a:spcAft>
                <a:spcPts val="800"/>
              </a:spcAft>
              <a:buFont typeface="+mj-lt"/>
              <a:buNone/>
            </a:pPr>
            <a:r>
              <a:rPr lang="en-US" sz="1800" dirty="0">
                <a:solidFill>
                  <a:srgbClr val="505050"/>
                </a:solidFill>
                <a:effectLst/>
                <a:latin typeface="Calibri" panose="020F0502020204030204" pitchFamily="34" charset="0"/>
                <a:ea typeface="Segoe UI" panose="020B0502040204020203" pitchFamily="34" charset="0"/>
                <a:cs typeface="Segoe UI (Body)"/>
              </a:rPr>
              <a:t>If you are administering an Azure web app you will need to monitor, secure, and backup the app. Monitoring includes usage stats, outages, page views, user sessions, performance, and troubleshooting. Securing tasks include access, authentication, certificates, and identity. Backup decisions make sure all parts of the app can be restored, as well as frequency of the backups. Creating a custom domain name is another important task; there are certainly other important tasks.  </a:t>
            </a:r>
            <a:endParaRPr lang="en-US" sz="1800" dirty="0">
              <a:solidFill>
                <a:srgbClr val="505050"/>
              </a:solidFill>
              <a:effectLst/>
              <a:latin typeface="Segoe UI" panose="020B0502040204020203" pitchFamily="34" charset="0"/>
              <a:ea typeface="Segoe UI" panose="020B0502040204020203" pitchFamily="34" charset="0"/>
              <a:cs typeface="Segoe UI (Body)"/>
            </a:endParaRPr>
          </a:p>
          <a:p>
            <a:endParaRPr lang="en-US" dirty="0"/>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22</a:t>
            </a:fld>
            <a:endParaRPr lang="en-US" dirty="0"/>
          </a:p>
        </p:txBody>
      </p:sp>
    </p:spTree>
    <p:extLst>
      <p:ext uri="{BB962C8B-B14F-4D97-AF65-F5344CB8AC3E}">
        <p14:creationId xmlns:p14="http://schemas.microsoft.com/office/powerpoint/2010/main" val="295262319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Deploy and manage Azure compute resources (20–25%)</a:t>
            </a:r>
          </a:p>
          <a:p>
            <a:pPr algn="l"/>
            <a:r>
              <a:rPr lang="en-US" b="1" i="0" dirty="0">
                <a:solidFill>
                  <a:srgbClr val="161616"/>
                </a:solidFill>
                <a:effectLst/>
                <a:latin typeface="Segoe UI" panose="020B0502040204020203" pitchFamily="34" charset="0"/>
              </a:rPr>
              <a:t>Provision and manage containers in the Azure portal</a:t>
            </a:r>
          </a:p>
          <a:p>
            <a:pPr algn="l">
              <a:buFont typeface="Arial" panose="020B0604020202020204" pitchFamily="34" charset="0"/>
              <a:buChar char="•"/>
            </a:pPr>
            <a:r>
              <a:rPr lang="en-US" b="0" i="0" dirty="0">
                <a:solidFill>
                  <a:srgbClr val="161616"/>
                </a:solidFill>
                <a:effectLst/>
                <a:latin typeface="Segoe UI" panose="020B0502040204020203" pitchFamily="34" charset="0"/>
              </a:rPr>
              <a:t> Create and manage an Azure container registry</a:t>
            </a:r>
          </a:p>
          <a:p>
            <a:pPr algn="l">
              <a:buFont typeface="Arial" panose="020B0604020202020204" pitchFamily="34" charset="0"/>
              <a:buChar char="•"/>
            </a:pPr>
            <a:r>
              <a:rPr lang="en-US" b="0" i="0" dirty="0">
                <a:solidFill>
                  <a:srgbClr val="161616"/>
                </a:solidFill>
                <a:effectLst/>
                <a:latin typeface="Segoe UI" panose="020B0502040204020203" pitchFamily="34" charset="0"/>
              </a:rPr>
              <a:t> Provision a container by using Azure Container Instances</a:t>
            </a:r>
          </a:p>
          <a:p>
            <a:pPr algn="l">
              <a:buFont typeface="Arial" panose="020B0604020202020204" pitchFamily="34" charset="0"/>
              <a:buChar char="•"/>
            </a:pPr>
            <a:r>
              <a:rPr lang="en-US" b="0" i="0">
                <a:solidFill>
                  <a:srgbClr val="161616"/>
                </a:solidFill>
                <a:effectLst/>
                <a:latin typeface="Segoe UI" panose="020B0502040204020203" pitchFamily="34" charset="0"/>
              </a:rPr>
              <a:t> Provision </a:t>
            </a:r>
            <a:r>
              <a:rPr lang="en-US" b="0" i="0" dirty="0">
                <a:solidFill>
                  <a:srgbClr val="161616"/>
                </a:solidFill>
                <a:effectLst/>
                <a:latin typeface="Segoe UI" panose="020B0502040204020203" pitchFamily="34" charset="0"/>
              </a:rPr>
              <a:t>a container by using Azure Container Apps</a:t>
            </a:r>
          </a:p>
          <a:p>
            <a:pPr algn="l">
              <a:buFont typeface="Arial" panose="020B0604020202020204" pitchFamily="34" charset="0"/>
              <a:buChar char="•"/>
            </a:pPr>
            <a:r>
              <a:rPr lang="en-US" b="0" i="0">
                <a:solidFill>
                  <a:srgbClr val="161616"/>
                </a:solidFill>
                <a:effectLst/>
                <a:latin typeface="Segoe UI" panose="020B0502040204020203" pitchFamily="34" charset="0"/>
              </a:rPr>
              <a:t> Manage </a:t>
            </a:r>
            <a:r>
              <a:rPr lang="en-US" b="0" i="0" dirty="0">
                <a:solidFill>
                  <a:srgbClr val="161616"/>
                </a:solidFill>
                <a:effectLst/>
                <a:latin typeface="Segoe UI" panose="020B0502040204020203" pitchFamily="34" charset="0"/>
              </a:rPr>
              <a:t>sizing and scaling for containers, including Azure Container Instances and Azure Container Apps</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126802048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161616"/>
                </a:solidFill>
                <a:effectLst/>
                <a:latin typeface="Segoe UI" panose="020B0502040204020203" pitchFamily="34" charset="0"/>
              </a:rPr>
              <a:t>Deploy and manage Azure compute resources (20–25%)</a:t>
            </a:r>
          </a:p>
          <a:p>
            <a:pPr algn="l"/>
            <a:r>
              <a:rPr lang="en-US" b="1" i="0" dirty="0">
                <a:solidFill>
                  <a:srgbClr val="161616"/>
                </a:solidFill>
                <a:effectLst/>
                <a:latin typeface="Segoe UI" panose="020B0502040204020203" pitchFamily="34" charset="0"/>
              </a:rPr>
              <a:t>Provision and manage containers in the Azure portal</a:t>
            </a:r>
          </a:p>
          <a:p>
            <a:pPr algn="l">
              <a:buFont typeface="Arial" panose="020B0604020202020204" pitchFamily="34" charset="0"/>
              <a:buChar char="•"/>
            </a:pPr>
            <a:r>
              <a:rPr lang="en-US" b="0" i="0" dirty="0">
                <a:solidFill>
                  <a:srgbClr val="161616"/>
                </a:solidFill>
                <a:effectLst/>
                <a:latin typeface="Segoe UI" panose="020B0502040204020203" pitchFamily="34" charset="0"/>
              </a:rPr>
              <a:t> Create and manage an Azure container registry</a:t>
            </a:r>
          </a:p>
          <a:p>
            <a:pPr algn="l">
              <a:buFont typeface="Arial" panose="020B0604020202020204" pitchFamily="34" charset="0"/>
              <a:buChar char="•"/>
            </a:pPr>
            <a:r>
              <a:rPr lang="en-US" b="0" i="0" dirty="0">
                <a:solidFill>
                  <a:srgbClr val="161616"/>
                </a:solidFill>
                <a:effectLst/>
                <a:latin typeface="Segoe UI" panose="020B0502040204020203" pitchFamily="34" charset="0"/>
              </a:rPr>
              <a:t> Provision a container by using Azure Container Instances</a:t>
            </a:r>
          </a:p>
          <a:p>
            <a:pPr algn="l">
              <a:buFont typeface="Arial" panose="020B0604020202020204" pitchFamily="34" charset="0"/>
              <a:buChar char="•"/>
            </a:pPr>
            <a:r>
              <a:rPr lang="en-US" b="0" i="0" dirty="0">
                <a:solidFill>
                  <a:srgbClr val="161616"/>
                </a:solidFill>
                <a:effectLst/>
                <a:latin typeface="Segoe UI" panose="020B0502040204020203" pitchFamily="34" charset="0"/>
              </a:rPr>
              <a:t> Provision a container by using Azure Container Apps</a:t>
            </a:r>
          </a:p>
          <a:p>
            <a:pPr algn="l">
              <a:buFont typeface="Arial" panose="020B0604020202020204" pitchFamily="34" charset="0"/>
              <a:buChar char="•"/>
            </a:pPr>
            <a:r>
              <a:rPr lang="en-US" b="0" i="0" dirty="0">
                <a:solidFill>
                  <a:srgbClr val="161616"/>
                </a:solidFill>
                <a:effectLst/>
                <a:latin typeface="Segoe UI" panose="020B0502040204020203" pitchFamily="34" charset="0"/>
              </a:rPr>
              <a:t> Manage sizing and scaling for containers, including Azure Container Instances and Azure Container Apps</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7/21/2023 8:31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24</a:t>
            </a:fld>
            <a:endParaRPr lang="en-US" dirty="0"/>
          </a:p>
        </p:txBody>
      </p:sp>
    </p:spTree>
    <p:extLst>
      <p:ext uri="{BB962C8B-B14F-4D97-AF65-F5344CB8AC3E}">
        <p14:creationId xmlns:p14="http://schemas.microsoft.com/office/powerpoint/2010/main" val="109509758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replaces a text heavy table slide. The older slide with discussion points is at the end of presentation. </a:t>
            </a:r>
          </a:p>
          <a:p>
            <a:endParaRPr lang="en-US"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Containers vs. virtual machines - https://docs.microsoft.com/virtualization/windowscontainers/about/containers-vs-</a:t>
            </a:r>
            <a:endParaRPr lang="en-US" sz="1800" b="0" i="0" u="none" strike="noStrike" dirty="0">
              <a:effectLst/>
              <a:latin typeface="Arial" panose="020B0604020202020204" pitchFamily="34" charset="0"/>
            </a:endParaRP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25</a:t>
            </a:fld>
            <a:endParaRPr lang="en-US" dirty="0"/>
          </a:p>
        </p:txBody>
      </p:sp>
    </p:spTree>
    <p:extLst>
      <p:ext uri="{BB962C8B-B14F-4D97-AF65-F5344CB8AC3E}">
        <p14:creationId xmlns:p14="http://schemas.microsoft.com/office/powerpoint/2010/main" val="380409531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is Azure Container Instances? - https://docs.microsoft.com/azure/container-instances/container-instances-overview</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26</a:t>
            </a:fld>
            <a:endParaRPr lang="en-US" dirty="0"/>
          </a:p>
        </p:txBody>
      </p:sp>
    </p:spTree>
    <p:extLst>
      <p:ext uri="{BB962C8B-B14F-4D97-AF65-F5344CB8AC3E}">
        <p14:creationId xmlns:p14="http://schemas.microsoft.com/office/powerpoint/2010/main" val="145087539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Quickstart: Deploy a container instance in Azure using the Azure portal - https://docs.microsoft.com/azure/container-instances/container-instances-quickstart-portal</a:t>
            </a:r>
          </a:p>
          <a:p>
            <a:endParaRPr lang="en-US" b="1"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7/21/2023 8:31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27</a:t>
            </a:fld>
            <a:endParaRPr lang="en-US" dirty="0"/>
          </a:p>
        </p:txBody>
      </p:sp>
    </p:spTree>
    <p:extLst>
      <p:ext uri="{BB962C8B-B14F-4D97-AF65-F5344CB8AC3E}">
        <p14:creationId xmlns:p14="http://schemas.microsoft.com/office/powerpoint/2010/main" val="115471076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50" b="0" i="0" kern="1200" dirty="0">
                <a:solidFill>
                  <a:schemeClr val="tx1"/>
                </a:solidFill>
                <a:effectLst/>
                <a:cs typeface="Segoe UI" panose="020B0502040204020203" pitchFamily="34" charset="0"/>
              </a:rPr>
              <a:t>Docker on Azure -  </a:t>
            </a:r>
            <a:r>
              <a:rPr lang="en-US" b="0" dirty="0"/>
              <a:t>https://azure.microsoft.com/services/kubernetes-service/docker/</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7/21/2023 8:31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28</a:t>
            </a:fld>
            <a:endParaRPr lang="en-US" dirty="0"/>
          </a:p>
        </p:txBody>
      </p:sp>
    </p:spTree>
    <p:extLst>
      <p:ext uri="{BB962C8B-B14F-4D97-AF65-F5344CB8AC3E}">
        <p14:creationId xmlns:p14="http://schemas.microsoft.com/office/powerpoint/2010/main" val="343043605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Quickstart - Deploy Docker container to container instance - https://learn.microsoft.com/en-us/azure/container-instances/container-instances-quickstart-portal</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7/21/2023 8:31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29</a:t>
            </a:fld>
            <a:endParaRPr lang="en-US" dirty="0"/>
          </a:p>
        </p:txBody>
      </p:sp>
    </p:spTree>
    <p:extLst>
      <p:ext uri="{BB962C8B-B14F-4D97-AF65-F5344CB8AC3E}">
        <p14:creationId xmlns:p14="http://schemas.microsoft.com/office/powerpoint/2010/main" val="203295281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Deploy microservices with Azure Container Apps - https://learn.microsoft.com/azure/architecture/example-scenario/serverless/microservices-with-container-apps</a:t>
            </a:r>
          </a:p>
          <a:p>
            <a:endParaRPr lang="en-US" dirty="0"/>
          </a:p>
          <a:p>
            <a:r>
              <a:rPr lang="en-US" dirty="0"/>
              <a:t>Azure Container Apps documentation - https://learn.microsoft.com/azure/container-apps/</a:t>
            </a:r>
          </a:p>
          <a:p>
            <a:endParaRPr lang="en-US" dirty="0"/>
          </a:p>
          <a:p>
            <a:r>
              <a:rPr lang="en-US" dirty="0"/>
              <a:t>Learn module: Implement Azure Container Apps - https://learn.microsoft.com/training/modules/implement-azure-container-apps/</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5"/>
          </p:nvPr>
        </p:nvSpPr>
        <p:spPr/>
        <p:txBody>
          <a:bodyPr/>
          <a:lstStyle/>
          <a:p>
            <a:fld id="{B4008EB6-D09E-4580-8CD6-DDB14511944F}" type="slidenum">
              <a:rPr lang="en-US" smtClean="0"/>
              <a:pPr/>
              <a:t>30</a:t>
            </a:fld>
            <a:endParaRPr lang="en-US" dirty="0"/>
          </a:p>
        </p:txBody>
      </p:sp>
    </p:spTree>
    <p:extLst>
      <p:ext uri="{BB962C8B-B14F-4D97-AF65-F5344CB8AC3E}">
        <p14:creationId xmlns:p14="http://schemas.microsoft.com/office/powerpoint/2010/main" val="136555822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Quickstart: Deploy your first container app using the Azure portal - https://learn.microsoft.com/azure/container-apps/quickstart-portal</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7/21/2023 8:31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31</a:t>
            </a:fld>
            <a:endParaRPr lang="en-US" dirty="0"/>
          </a:p>
        </p:txBody>
      </p:sp>
    </p:spTree>
    <p:extLst>
      <p:ext uri="{BB962C8B-B14F-4D97-AF65-F5344CB8AC3E}">
        <p14:creationId xmlns:p14="http://schemas.microsoft.com/office/powerpoint/2010/main" val="15018497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365760" lvl="0" indent="0" algn="l" defTabSz="932742" rtl="0" eaLnBrk="1" fontAlgn="auto" latinLnBrk="0" hangingPunct="1">
              <a:lnSpc>
                <a:spcPct val="107000"/>
              </a:lnSpc>
              <a:spcBef>
                <a:spcPts val="0"/>
              </a:spcBef>
              <a:spcAft>
                <a:spcPts val="800"/>
              </a:spcAft>
              <a:buClrTx/>
              <a:buSzTx/>
              <a:buFont typeface="+mj-lt"/>
              <a:buNone/>
              <a:tabLst/>
              <a:defRP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Optional whiteboard slide to introduce the module or review the content. Use the whiteboard diagram directly or recreate the image during the class. </a:t>
            </a:r>
          </a:p>
          <a:p>
            <a:pPr marL="0" marR="365760" lvl="0" indent="0">
              <a:lnSpc>
                <a:spcPct val="107000"/>
              </a:lnSpc>
              <a:spcBef>
                <a:spcPts val="0"/>
              </a:spcBef>
              <a:spcAft>
                <a:spcPts val="800"/>
              </a:spcAft>
              <a:buFont typeface="+mj-lt"/>
              <a:buNone/>
            </a:pPr>
            <a:endParaRPr lang="en-US" sz="1200" dirty="0">
              <a:solidFill>
                <a:srgbClr val="505050"/>
              </a:solidFill>
              <a:effectLst/>
              <a:latin typeface="Segoe UI" panose="020B0502040204020203" pitchFamily="34" charset="0"/>
              <a:ea typeface="Segoe UI" panose="020B0502040204020203" pitchFamily="34" charset="0"/>
              <a:cs typeface="Segoe UI" panose="020B0502040204020203" pitchFamily="34" charset="0"/>
            </a:endParaRPr>
          </a:p>
          <a:p>
            <a:pPr marL="0" marR="365760" lvl="0" indent="0">
              <a:lnSpc>
                <a:spcPct val="107000"/>
              </a:lnSpc>
              <a:spcBef>
                <a:spcPts val="0"/>
              </a:spcBef>
              <a:spcAft>
                <a:spcPts val="800"/>
              </a:spcAft>
              <a:buFont typeface="+mj-lt"/>
              <a:buNone/>
            </a:pPr>
            <a:r>
              <a:rPr lang="en-US" sz="1200" dirty="0">
                <a:solidFill>
                  <a:srgbClr val="505050"/>
                </a:solidFill>
                <a:effectLst/>
                <a:latin typeface="Segoe UI" panose="020B0502040204020203" pitchFamily="34" charset="0"/>
                <a:ea typeface="Segoe UI" panose="020B0502040204020203" pitchFamily="34" charset="0"/>
                <a:cs typeface="Segoe UI" panose="020B0502040204020203" pitchFamily="34" charset="0"/>
              </a:rPr>
              <a:t>Describe the differences between containers and virtual machines. </a:t>
            </a:r>
            <a:endParaRPr lang="en-US" sz="1200" b="0" dirty="0">
              <a:solidFill>
                <a:srgbClr val="505050"/>
              </a:solidFill>
              <a:effectLst/>
              <a:latin typeface="Segoe UI" panose="020B0502040204020203" pitchFamily="34" charset="0"/>
              <a:ea typeface="Segoe UI" panose="020B0502040204020203" pitchFamily="34" charset="0"/>
              <a:cs typeface="Segoe UI" panose="020B0502040204020203" pitchFamily="34" charset="0"/>
            </a:endParaRPr>
          </a:p>
          <a:p>
            <a:pPr marL="0" marR="365760" lvl="0" indent="0">
              <a:lnSpc>
                <a:spcPct val="107000"/>
              </a:lnSpc>
              <a:spcBef>
                <a:spcPts val="0"/>
              </a:spcBef>
              <a:spcAft>
                <a:spcPts val="800"/>
              </a:spcAft>
              <a:buFont typeface="+mj-lt"/>
              <a:buNone/>
            </a:pPr>
            <a:r>
              <a:rPr lang="en-US" sz="1200" b="1" dirty="0">
                <a:solidFill>
                  <a:srgbClr val="505050"/>
                </a:solidFill>
                <a:effectLst/>
                <a:latin typeface="Segoe UI" panose="020B0502040204020203" pitchFamily="34" charset="0"/>
                <a:ea typeface="Segoe UI" panose="020B0502040204020203" pitchFamily="34" charset="0"/>
                <a:cs typeface="Segoe UI" panose="020B0502040204020203" pitchFamily="34" charset="0"/>
              </a:rPr>
              <a:t>Answer: </a:t>
            </a:r>
            <a:r>
              <a:rPr lang="en-US" sz="1200" dirty="0">
                <a:solidFill>
                  <a:srgbClr val="505050"/>
                </a:solidFill>
                <a:effectLst/>
                <a:latin typeface="Segoe UI" panose="020B0502040204020203" pitchFamily="34" charset="0"/>
                <a:ea typeface="Segoe UI" panose="020B0502040204020203" pitchFamily="34" charset="0"/>
                <a:cs typeface="Segoe UI" panose="020B0502040204020203" pitchFamily="34" charset="0"/>
              </a:rPr>
              <a:t>Containers provide only lightweight isolation, whereas VMs provide complete isolation. VMs run the entire operating systems, but containers only run the OS services that are needed. Containers are deployed with Docker and orchestrated with Azure Kubernetes service. VMs are deployed and managed  different tools with Azure. Containers can use local disk storage or file shares. VMs use a virtual hard disk and file shares. </a:t>
            </a:r>
          </a:p>
          <a:p>
            <a:pPr marL="0" marR="365760" lvl="0" indent="0">
              <a:lnSpc>
                <a:spcPct val="107000"/>
              </a:lnSpc>
              <a:spcBef>
                <a:spcPts val="0"/>
              </a:spcBef>
              <a:spcAft>
                <a:spcPts val="800"/>
              </a:spcAft>
              <a:buFont typeface="+mj-lt"/>
              <a:buNone/>
            </a:pPr>
            <a:endParaRPr lang="en-US" sz="1200" dirty="0">
              <a:solidFill>
                <a:srgbClr val="505050"/>
              </a:solidFill>
              <a:effectLst/>
              <a:latin typeface="Segoe UI" panose="020B0502040204020203" pitchFamily="34" charset="0"/>
              <a:ea typeface="Segoe UI" panose="020B0502040204020203" pitchFamily="34" charset="0"/>
              <a:cs typeface="Segoe UI" panose="020B0502040204020203" pitchFamily="34" charset="0"/>
            </a:endParaRPr>
          </a:p>
          <a:p>
            <a:pPr marL="0" marR="365760" lvl="0" indent="0">
              <a:lnSpc>
                <a:spcPct val="107000"/>
              </a:lnSpc>
              <a:spcBef>
                <a:spcPts val="0"/>
              </a:spcBef>
              <a:spcAft>
                <a:spcPts val="800"/>
              </a:spcAft>
              <a:buFont typeface="+mj-lt"/>
              <a:buNone/>
            </a:pPr>
            <a:r>
              <a:rPr lang="en-US" sz="1200" dirty="0">
                <a:solidFill>
                  <a:srgbClr val="505050"/>
                </a:solidFill>
                <a:effectLst/>
                <a:latin typeface="Segoe UI" panose="020B0502040204020203" pitchFamily="34" charset="0"/>
                <a:ea typeface="Segoe UI" panose="020B0502040204020203" pitchFamily="34" charset="0"/>
                <a:cs typeface="Segoe UI" panose="020B0502040204020203" pitchFamily="34" charset="0"/>
              </a:rPr>
              <a:t>What is an App Service Plan and what will you consider in deciding which plan to choose?</a:t>
            </a:r>
            <a:endParaRPr lang="en-US" sz="1200" b="0" dirty="0">
              <a:solidFill>
                <a:srgbClr val="505050"/>
              </a:solidFill>
              <a:effectLst/>
              <a:latin typeface="Segoe UI" panose="020B0502040204020203" pitchFamily="34" charset="0"/>
              <a:ea typeface="Segoe UI" panose="020B0502040204020203" pitchFamily="34" charset="0"/>
              <a:cs typeface="Segoe UI" panose="020B0502040204020203" pitchFamily="34" charset="0"/>
            </a:endParaRPr>
          </a:p>
          <a:p>
            <a:pPr marL="0" marR="365760" lvl="0" indent="0">
              <a:lnSpc>
                <a:spcPct val="107000"/>
              </a:lnSpc>
              <a:spcBef>
                <a:spcPts val="0"/>
              </a:spcBef>
              <a:spcAft>
                <a:spcPts val="800"/>
              </a:spcAft>
              <a:buFont typeface="+mj-lt"/>
              <a:buNone/>
            </a:pPr>
            <a:r>
              <a:rPr lang="en-US" sz="1200" b="1" dirty="0">
                <a:solidFill>
                  <a:srgbClr val="505050"/>
                </a:solidFill>
                <a:effectLst/>
                <a:latin typeface="Segoe UI" panose="020B0502040204020203" pitchFamily="34" charset="0"/>
                <a:ea typeface="Segoe UI" panose="020B0502040204020203" pitchFamily="34" charset="0"/>
                <a:cs typeface="Segoe UI" panose="020B0502040204020203" pitchFamily="34" charset="0"/>
              </a:rPr>
              <a:t>Answer: </a:t>
            </a:r>
            <a:r>
              <a:rPr lang="en-US" sz="1200" dirty="0">
                <a:solidFill>
                  <a:srgbClr val="505050"/>
                </a:solidFill>
                <a:effectLst/>
                <a:latin typeface="Segoe UI" panose="020B0502040204020203" pitchFamily="34" charset="0"/>
                <a:ea typeface="Segoe UI" panose="020B0502040204020203" pitchFamily="34" charset="0"/>
                <a:cs typeface="Segoe UI" panose="020B0502040204020203" pitchFamily="34" charset="0"/>
              </a:rPr>
              <a:t>An App Service Plan defines a set of compute resources for a web app to run. The plan determines performance, price, and features for a web app. Considerations for which plan to choose include how many web apps you can have, the disk space available to the web apps, if the web app can autoscale, how many deployment slots are available, and how many web app instances can be created. </a:t>
            </a:r>
          </a:p>
          <a:p>
            <a:pPr marL="0" marR="365760" lvl="0" indent="0">
              <a:lnSpc>
                <a:spcPct val="107000"/>
              </a:lnSpc>
              <a:spcBef>
                <a:spcPts val="0"/>
              </a:spcBef>
              <a:spcAft>
                <a:spcPts val="800"/>
              </a:spcAft>
              <a:buFont typeface="+mj-lt"/>
              <a:buNone/>
            </a:pPr>
            <a:endParaRPr lang="en-US" sz="1200" dirty="0">
              <a:solidFill>
                <a:srgbClr val="505050"/>
              </a:solidFill>
              <a:effectLst/>
              <a:latin typeface="Segoe UI" panose="020B0502040204020203" pitchFamily="34" charset="0"/>
              <a:ea typeface="Segoe UI" panose="020B0502040204020203" pitchFamily="34" charset="0"/>
              <a:cs typeface="Segoe UI" panose="020B0502040204020203" pitchFamily="34" charset="0"/>
            </a:endParaRPr>
          </a:p>
          <a:p>
            <a:pPr marL="0" marR="365760" lvl="0" indent="0">
              <a:lnSpc>
                <a:spcPct val="107000"/>
              </a:lnSpc>
              <a:spcBef>
                <a:spcPts val="0"/>
              </a:spcBef>
              <a:spcAft>
                <a:spcPts val="800"/>
              </a:spcAft>
              <a:buFont typeface="+mj-lt"/>
              <a:buNone/>
            </a:pPr>
            <a:r>
              <a:rPr lang="en-US" sz="1200" dirty="0">
                <a:solidFill>
                  <a:srgbClr val="505050"/>
                </a:solidFill>
                <a:effectLst/>
                <a:latin typeface="Segoe UI" panose="020B0502040204020203" pitchFamily="34" charset="0"/>
                <a:ea typeface="Segoe UI" panose="020B0502040204020203" pitchFamily="34" charset="0"/>
                <a:cs typeface="Segoe UI" panose="020B0502040204020203" pitchFamily="34" charset="0"/>
              </a:rPr>
              <a:t>What are web app deployment slots and how can they be used?</a:t>
            </a:r>
            <a:endParaRPr lang="en-US" sz="1200" b="0" dirty="0">
              <a:solidFill>
                <a:srgbClr val="505050"/>
              </a:solidFill>
              <a:effectLst/>
              <a:latin typeface="Segoe UI" panose="020B0502040204020203" pitchFamily="34" charset="0"/>
              <a:ea typeface="Segoe UI" panose="020B0502040204020203" pitchFamily="34" charset="0"/>
              <a:cs typeface="Segoe UI" panose="020B0502040204020203" pitchFamily="34" charset="0"/>
            </a:endParaRPr>
          </a:p>
          <a:p>
            <a:pPr marL="0" marR="365760" lvl="0" indent="0">
              <a:lnSpc>
                <a:spcPct val="107000"/>
              </a:lnSpc>
              <a:spcBef>
                <a:spcPts val="0"/>
              </a:spcBef>
              <a:spcAft>
                <a:spcPts val="800"/>
              </a:spcAft>
              <a:buFont typeface="+mj-lt"/>
              <a:buNone/>
            </a:pPr>
            <a:r>
              <a:rPr lang="en-US" sz="1200" b="1" dirty="0">
                <a:solidFill>
                  <a:srgbClr val="505050"/>
                </a:solidFill>
                <a:effectLst/>
                <a:latin typeface="Segoe UI" panose="020B0502040204020203" pitchFamily="34" charset="0"/>
                <a:ea typeface="Segoe UI" panose="020B0502040204020203" pitchFamily="34" charset="0"/>
                <a:cs typeface="Segoe UI" panose="020B0502040204020203" pitchFamily="34" charset="0"/>
              </a:rPr>
              <a:t>Answer: </a:t>
            </a:r>
            <a:r>
              <a:rPr lang="en-US" sz="1200" dirty="0">
                <a:solidFill>
                  <a:srgbClr val="505050"/>
                </a:solidFill>
                <a:effectLst/>
                <a:latin typeface="Segoe UI" panose="020B0502040204020203" pitchFamily="34" charset="0"/>
                <a:ea typeface="Segoe UI" panose="020B0502040204020203" pitchFamily="34" charset="0"/>
                <a:cs typeface="Segoe UI" panose="020B0502040204020203" pitchFamily="34" charset="0"/>
              </a:rPr>
              <a:t>Deployment slots allow your app to run different instances. For example, a staging instance and a production instance. Deployment slots are live apps with their own hostnames. Deployment slots help you validate changes before making the app live. Slots also avoid a cold start which eliminates downtime. Lastly, slots let you fall back to a known good site. </a:t>
            </a:r>
          </a:p>
          <a:p>
            <a:pPr marL="0" marR="365760" lvl="0" indent="0">
              <a:lnSpc>
                <a:spcPct val="107000"/>
              </a:lnSpc>
              <a:spcBef>
                <a:spcPts val="0"/>
              </a:spcBef>
              <a:spcAft>
                <a:spcPts val="800"/>
              </a:spcAft>
              <a:buFont typeface="+mj-lt"/>
              <a:buNone/>
            </a:pPr>
            <a:endParaRPr lang="en-US" sz="1200" dirty="0">
              <a:solidFill>
                <a:srgbClr val="505050"/>
              </a:solidFill>
              <a:effectLst/>
              <a:latin typeface="Segoe UI" panose="020B0502040204020203" pitchFamily="34" charset="0"/>
              <a:ea typeface="Segoe UI" panose="020B0502040204020203" pitchFamily="34" charset="0"/>
              <a:cs typeface="Segoe UI" panose="020B0502040204020203" pitchFamily="34" charset="0"/>
            </a:endParaRPr>
          </a:p>
          <a:p>
            <a:pPr marL="0" marR="365760" lvl="0" indent="0">
              <a:lnSpc>
                <a:spcPct val="107000"/>
              </a:lnSpc>
              <a:spcBef>
                <a:spcPts val="0"/>
              </a:spcBef>
              <a:spcAft>
                <a:spcPts val="800"/>
              </a:spcAft>
              <a:buFont typeface="+mj-lt"/>
              <a:buNone/>
            </a:pPr>
            <a:r>
              <a:rPr lang="en-US" sz="1200" dirty="0">
                <a:solidFill>
                  <a:srgbClr val="505050"/>
                </a:solidFill>
                <a:effectLst/>
                <a:latin typeface="Segoe UI" panose="020B0502040204020203" pitchFamily="34" charset="0"/>
                <a:ea typeface="Segoe UI" panose="020B0502040204020203" pitchFamily="34" charset="0"/>
                <a:cs typeface="Segoe UI" panose="020B0502040204020203" pitchFamily="34" charset="0"/>
              </a:rPr>
              <a:t>List at least three administrator tasks for an organization’s web app.</a:t>
            </a:r>
            <a:endParaRPr lang="en-US" sz="1200" b="0" dirty="0">
              <a:solidFill>
                <a:srgbClr val="505050"/>
              </a:solidFill>
              <a:effectLst/>
              <a:latin typeface="Segoe UI" panose="020B0502040204020203" pitchFamily="34" charset="0"/>
              <a:ea typeface="Segoe UI" panose="020B0502040204020203" pitchFamily="34" charset="0"/>
              <a:cs typeface="Segoe UI" panose="020B0502040204020203" pitchFamily="34" charset="0"/>
            </a:endParaRPr>
          </a:p>
          <a:p>
            <a:pPr marL="0" marR="365760" lvl="0" indent="0">
              <a:lnSpc>
                <a:spcPct val="107000"/>
              </a:lnSpc>
              <a:spcBef>
                <a:spcPts val="0"/>
              </a:spcBef>
              <a:spcAft>
                <a:spcPts val="800"/>
              </a:spcAft>
              <a:buFont typeface="+mj-lt"/>
              <a:buNone/>
            </a:pPr>
            <a:r>
              <a:rPr lang="en-US" sz="1200" b="1" dirty="0">
                <a:solidFill>
                  <a:srgbClr val="505050"/>
                </a:solidFill>
                <a:effectLst/>
                <a:latin typeface="Segoe UI" panose="020B0502040204020203" pitchFamily="34" charset="0"/>
                <a:ea typeface="Segoe UI" panose="020B0502040204020203" pitchFamily="34" charset="0"/>
                <a:cs typeface="Segoe UI" panose="020B0502040204020203" pitchFamily="34" charset="0"/>
              </a:rPr>
              <a:t>Answer: </a:t>
            </a:r>
            <a:r>
              <a:rPr lang="en-US" sz="1200" dirty="0">
                <a:solidFill>
                  <a:srgbClr val="505050"/>
                </a:solidFill>
                <a:effectLst/>
                <a:latin typeface="Segoe UI" panose="020B0502040204020203" pitchFamily="34" charset="0"/>
                <a:ea typeface="Segoe UI" panose="020B0502040204020203" pitchFamily="34" charset="0"/>
                <a:cs typeface="Segoe UI" panose="020B0502040204020203" pitchFamily="34" charset="0"/>
              </a:rPr>
              <a:t>If you are administering an Azure web app you will need to monitor, secure, and backup the app. Monitoring includes usage stats, outages, page views, user sessions, performance, and troubleshooting. Securing tasks include access, authentication, certificates, and identity. Backup decisions make sure all parts of the app can be restored, as well as frequency of the backups. Creating a custom domain name is another important task; there are certainly other important tasks.  </a:t>
            </a:r>
            <a:endParaRPr lang="en-US" sz="1200" dirty="0">
              <a:latin typeface="Segoe UI" panose="020B0502040204020203" pitchFamily="34" charset="0"/>
              <a:cs typeface="Segoe UI" panose="020B0502040204020203" pitchFamily="34" charset="0"/>
            </a:endParaRP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A5AD710-EC89-4888-BD15-6B04A0D5F96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5027507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Learn - https://docs.microsoft.com/learn/browse</a:t>
            </a:r>
          </a:p>
          <a:p>
            <a:endParaRPr lang="en-US"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The Assessment Guide in the MCT DLC has open-ended questions.</a:t>
            </a:r>
          </a:p>
          <a:p>
            <a:endParaRPr lang="en-US" dirty="0"/>
          </a:p>
          <a:p>
            <a:pPr marL="0" marR="365760" lvl="0" indent="0">
              <a:lnSpc>
                <a:spcPct val="107000"/>
              </a:lnSpc>
              <a:spcBef>
                <a:spcPts val="0"/>
              </a:spcBef>
              <a:spcAft>
                <a:spcPts val="800"/>
              </a:spcAft>
              <a:buFont typeface="+mj-lt"/>
              <a:buNone/>
            </a:pPr>
            <a:r>
              <a:rPr lang="en-US" sz="1800" dirty="0">
                <a:solidFill>
                  <a:srgbClr val="505050"/>
                </a:solidFill>
                <a:effectLst/>
                <a:latin typeface="Calibri" panose="020F0502020204030204" pitchFamily="34" charset="0"/>
                <a:ea typeface="Segoe UI" panose="020B0502040204020203" pitchFamily="34" charset="0"/>
                <a:cs typeface="Segoe UI (Body)"/>
              </a:rPr>
              <a:t>Describe at least two differences between containers and virtual machines. </a:t>
            </a:r>
            <a:endParaRPr lang="en-US" sz="1800" b="0" dirty="0">
              <a:solidFill>
                <a:srgbClr val="505050"/>
              </a:solidFill>
              <a:effectLst/>
              <a:latin typeface="Segoe UI" panose="020B0502040204020203" pitchFamily="34" charset="0"/>
              <a:ea typeface="Segoe UI" panose="020B0502040204020203" pitchFamily="34" charset="0"/>
              <a:cs typeface="Segoe UI (Body)"/>
            </a:endParaRPr>
          </a:p>
          <a:p>
            <a:pPr marL="0" marR="365760" lvl="0" indent="0">
              <a:lnSpc>
                <a:spcPct val="107000"/>
              </a:lnSpc>
              <a:spcBef>
                <a:spcPts val="0"/>
              </a:spcBef>
              <a:spcAft>
                <a:spcPts val="800"/>
              </a:spcAft>
              <a:buFont typeface="+mj-lt"/>
              <a:buNone/>
            </a:pPr>
            <a:r>
              <a:rPr lang="en-US" sz="1800" b="1" dirty="0">
                <a:solidFill>
                  <a:srgbClr val="505050"/>
                </a:solidFill>
                <a:effectLst/>
                <a:latin typeface="Calibri" panose="020F0502020204030204" pitchFamily="34" charset="0"/>
                <a:ea typeface="Segoe UI" panose="020B0502040204020203" pitchFamily="34" charset="0"/>
                <a:cs typeface="Segoe UI (Body)"/>
              </a:rPr>
              <a:t>Answer: </a:t>
            </a:r>
            <a:r>
              <a:rPr lang="en-US" sz="1800" dirty="0">
                <a:solidFill>
                  <a:srgbClr val="505050"/>
                </a:solidFill>
                <a:effectLst/>
                <a:latin typeface="Calibri" panose="020F0502020204030204" pitchFamily="34" charset="0"/>
                <a:ea typeface="Segoe UI" panose="020B0502040204020203" pitchFamily="34" charset="0"/>
                <a:cs typeface="Segoe UI (Body)"/>
              </a:rPr>
              <a:t>Containers provide only lightweight isolation, whereas VMs provide complete isolation. VMs run the entire operating systems, but containers only run the OS services that are needed. Containers are deployed with Docker and orchestrated with Azure Kubernetes service. VMs are deployed and managed  different tools with Azure. Containers can use local disk storage or file shares. VMs use a virtual hard disk and file shares. </a:t>
            </a:r>
            <a:endParaRPr lang="en-US" sz="1800" dirty="0">
              <a:solidFill>
                <a:srgbClr val="505050"/>
              </a:solidFill>
              <a:effectLst/>
              <a:latin typeface="Segoe UI" panose="020B0502040204020203" pitchFamily="34" charset="0"/>
              <a:ea typeface="Segoe UI" panose="020B0502040204020203" pitchFamily="34" charset="0"/>
              <a:cs typeface="Segoe UI (Body)"/>
            </a:endParaRPr>
          </a:p>
          <a:p>
            <a:endParaRPr lang="en-US" dirty="0"/>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32</a:t>
            </a:fld>
            <a:endParaRPr lang="en-US" dirty="0"/>
          </a:p>
        </p:txBody>
      </p:sp>
    </p:spTree>
    <p:extLst>
      <p:ext uri="{BB962C8B-B14F-4D97-AF65-F5344CB8AC3E}">
        <p14:creationId xmlns:p14="http://schemas.microsoft.com/office/powerpoint/2010/main" val="295262319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33</a:t>
            </a:fld>
            <a:endParaRPr lang="en-US" dirty="0"/>
          </a:p>
        </p:txBody>
      </p:sp>
    </p:spTree>
    <p:extLst>
      <p:ext uri="{BB962C8B-B14F-4D97-AF65-F5344CB8AC3E}">
        <p14:creationId xmlns:p14="http://schemas.microsoft.com/office/powerpoint/2010/main" val="189549859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LAB 09a - Implement Web Apps - ESTIMATED DURATION 30 MIN</a:t>
            </a:r>
          </a:p>
          <a:p>
            <a:r>
              <a:rPr lang="en-US" dirty="0"/>
              <a:t>Lab Repository - https://microsoftlearning.github.io/AZ-104-MicrosoftAzureAdministrator/Instructions/Labs/LAB_09a-Implement_Web_Apps.html</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7/21/2023 8:32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34</a:t>
            </a:fld>
            <a:endParaRPr lang="en-US" dirty="0"/>
          </a:p>
        </p:txBody>
      </p:sp>
    </p:spTree>
    <p:extLst>
      <p:ext uri="{BB962C8B-B14F-4D97-AF65-F5344CB8AC3E}">
        <p14:creationId xmlns:p14="http://schemas.microsoft.com/office/powerpoint/2010/main" val="128289287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LAB 09b - Implement Azure Container Instances - ESTIMATED DURATION 20 MIN</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Lab Repository - https://microsoftlearning.github.io/AZ-104-MicrosoftAzureAdministrator/Instructions/Labs/LAB_09b-Implement_Azure_Container_Instances.html</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36</a:t>
            </a:fld>
            <a:endParaRPr lang="en-US" dirty="0"/>
          </a:p>
        </p:txBody>
      </p:sp>
    </p:spTree>
    <p:extLst>
      <p:ext uri="{BB962C8B-B14F-4D97-AF65-F5344CB8AC3E}">
        <p14:creationId xmlns:p14="http://schemas.microsoft.com/office/powerpoint/2010/main" val="83649887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LAB 09c - Implement Azure Container Apps- ESTIMATED DURATION 20 MIN</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Lab Repository - https://microsoftlearning.github.io/AZ-104-MicrosoftAzureAdministrator/Instructions/Labs/Lab_09c-Implement-Azure-Container-Apps.md.html</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38</a:t>
            </a:fld>
            <a:endParaRPr lang="en-US" dirty="0"/>
          </a:p>
        </p:txBody>
      </p:sp>
    </p:spTree>
    <p:extLst>
      <p:ext uri="{BB962C8B-B14F-4D97-AF65-F5344CB8AC3E}">
        <p14:creationId xmlns:p14="http://schemas.microsoft.com/office/powerpoint/2010/main" val="325311238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is Kubernetes - https://azure.microsoft.com/topic/what-is-kubernetes/</a:t>
            </a:r>
          </a:p>
          <a:p>
            <a:endParaRPr lang="en-US" dirty="0"/>
          </a:p>
          <a:p>
            <a:pPr algn="l"/>
            <a:r>
              <a:rPr lang="en-US" b="1" i="0" dirty="0">
                <a:effectLst/>
                <a:latin typeface="Segoe UI" panose="020B0502040204020203" pitchFamily="34" charset="0"/>
              </a:rPr>
              <a:t>Student Notes: </a:t>
            </a:r>
          </a:p>
          <a:p>
            <a:pPr algn="l"/>
            <a:endParaRPr lang="en-US" b="1" i="0" dirty="0">
              <a:effectLst/>
              <a:latin typeface="Segoe UI" panose="020B0502040204020203" pitchFamily="34" charset="0"/>
            </a:endParaRPr>
          </a:p>
          <a:p>
            <a:pPr algn="l"/>
            <a:r>
              <a:rPr lang="en-US" b="0" i="0" dirty="0">
                <a:effectLst/>
                <a:latin typeface="Segoe UI" panose="020B0502040204020203" pitchFamily="34" charset="0"/>
              </a:rPr>
              <a:t>Kubernetes is a rapidly evolving platform that manages container-based applications and their associated networking and storage components. The focus is on the application workloads, not the underlying infrastructure components. Kubernetes provides a declarative approach to deployments, backed by a robust set of APIs for management operations.</a:t>
            </a:r>
          </a:p>
          <a:p>
            <a:pPr algn="l"/>
            <a:endParaRPr lang="en-US" b="0" i="0" dirty="0">
              <a:effectLst/>
              <a:latin typeface="Segoe UI" panose="020B0502040204020203" pitchFamily="34" charset="0"/>
            </a:endParaRPr>
          </a:p>
          <a:p>
            <a:pPr algn="l"/>
            <a:r>
              <a:rPr lang="en-US" b="0" i="0" dirty="0">
                <a:effectLst/>
                <a:latin typeface="Segoe UI" panose="020B0502040204020203" pitchFamily="34" charset="0"/>
              </a:rPr>
              <a:t>You can build and run modern, portable, microservices-based applications that benefit from Kubernetes orchestrating and managing the availability of those application components. Kubernetes supports both stateless and stateful applications as teams progress through the adoption of microservices-based applications.</a:t>
            </a:r>
          </a:p>
          <a:p>
            <a:pPr algn="l"/>
            <a:endParaRPr lang="en-US" b="0" i="0" dirty="0">
              <a:effectLst/>
              <a:latin typeface="Segoe UI" panose="020B0502040204020203" pitchFamily="34" charset="0"/>
            </a:endParaRPr>
          </a:p>
          <a:p>
            <a:pPr algn="l"/>
            <a:r>
              <a:rPr lang="en-US" b="0" i="0" dirty="0">
                <a:effectLst/>
                <a:latin typeface="Segoe UI" panose="020B0502040204020203" pitchFamily="34" charset="0"/>
              </a:rPr>
              <a:t>As an open platform, Kubernetes allows you to build your applications with your preferred programming language, OS, libraries, or messaging bus. Existing continuous integration and continuous delivery (CI/CD) tools can integrate with Kubernetes to schedule and deploy releases.</a:t>
            </a:r>
          </a:p>
          <a:p>
            <a:pPr algn="l"/>
            <a:r>
              <a:rPr lang="en-US" b="0" i="0" dirty="0">
                <a:effectLst/>
                <a:latin typeface="Segoe UI" panose="020B0502040204020203" pitchFamily="34" charset="0"/>
              </a:rPr>
              <a:t>Azure Kubernetes Service (AKS) provides a managed Kubernetes service that reduces the complexity for deployment and core management tasks, including coordinating upgrades. The AKS cluster is managed by the Azure platform, and you only pay for the AKS nodes that run your applications. AKS is built on top of the open-source Azure Container Service Engine (acs-engine).</a:t>
            </a:r>
          </a:p>
          <a:p>
            <a:pPr algn="l"/>
            <a:endParaRPr lang="en-US" b="0" i="0" dirty="0">
              <a:effectLst/>
              <a:latin typeface="Segoe UI" panose="020B0502040204020203" pitchFamily="34" charset="0"/>
            </a:endParaRPr>
          </a:p>
          <a:p>
            <a:pPr algn="l"/>
            <a:r>
              <a:rPr lang="en-US" b="0" i="0" dirty="0">
                <a:effectLst/>
                <a:latin typeface="Segoe UI" panose="020B0502040204020203" pitchFamily="34" charset="0"/>
              </a:rPr>
              <a:t>Azure Kubernetes Service (AKS) makes it simple to deploy a managed Kubernetes cluster in Azure. AKS reduces the complexity and operational overhead of managing Kubernetes by offloading much of that responsibility to Azure. As a hosted Kubernetes service, Azure handles critical tasks like health monitoring and maintenance for you. In addition, the service is free, you only pay for the agent nodes within your clusters.</a:t>
            </a:r>
          </a:p>
          <a:p>
            <a:pPr algn="l"/>
            <a:endParaRPr lang="en-US" dirty="0"/>
          </a:p>
          <a:p>
            <a:pPr algn="l"/>
            <a:r>
              <a:rPr lang="en-US" dirty="0"/>
              <a:t>Features</a:t>
            </a:r>
          </a:p>
          <a:p>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Flexible deployment options </a:t>
            </a:r>
            <a:r>
              <a:rPr lang="en-US" b="0" dirty="0">
                <a:solidFill>
                  <a:srgbClr val="0000FF"/>
                </a:solidFill>
                <a:effectLst/>
                <a:latin typeface="Consolas" panose="020B0609020204030204" pitchFamily="49" charset="0"/>
              </a:rPr>
              <a:t>:</a:t>
            </a:r>
            <a:r>
              <a:rPr lang="en-US" b="0" dirty="0">
                <a:solidFill>
                  <a:srgbClr val="000000"/>
                </a:solidFill>
                <a:effectLst/>
                <a:latin typeface="Consolas" panose="020B0609020204030204" pitchFamily="49" charset="0"/>
              </a:rPr>
              <a:t> Azure Kubernetes Service offers portal, command line, and template driven deployment options (Resource Manager templates and Terraform). When deploying an AKS cluster, the Kubernetes nodes are deployed and configured for you. Additional features such as advanced networking, Azure Active Directory integration, and monitoring can also be configured during the deployment process. </a:t>
            </a:r>
          </a:p>
          <a:p>
            <a:endParaRPr lang="en-US" b="0" dirty="0">
              <a:solidFill>
                <a:srgbClr val="000000"/>
              </a:solidFill>
              <a:effectLst/>
              <a:latin typeface="Consolas" panose="020B0609020204030204" pitchFamily="49" charset="0"/>
            </a:endParaRPr>
          </a:p>
          <a:p>
            <a:r>
              <a:rPr lang="en-US" b="0" dirty="0">
                <a:solidFill>
                  <a:srgbClr val="0000FF"/>
                </a:solidFill>
                <a:effectLst/>
                <a:latin typeface="Consolas" panose="020B0609020204030204" pitchFamily="49" charset="0"/>
              </a:rPr>
              <a:t>I</a:t>
            </a:r>
            <a:r>
              <a:rPr lang="en-US" b="0" dirty="0">
                <a:solidFill>
                  <a:srgbClr val="000000"/>
                </a:solidFill>
                <a:effectLst/>
                <a:latin typeface="Consolas" panose="020B0609020204030204" pitchFamily="49" charset="0"/>
              </a:rPr>
              <a:t>dentity and security management: AKS clusters support RBAC.  An AKS cluster can also be configured to integrate with Azure Active Directory. In this configuration, Kubernetes access can be configured based on Azure Active Directory identity and group membership. </a:t>
            </a:r>
          </a:p>
          <a:p>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Integrated logging and monitoring: Container health gives you performance visibility by collecting memory and processor metrics from containers, nodes, and controllers. Container logs are also collected. This data is stored in your Log Analytics workspace, and is available through the Azure portal, Azure CLI, or a REST endpoint. </a:t>
            </a:r>
          </a:p>
          <a:p>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Cluster node scaling: As demand for resources increases, the nodes of an AKS cluster can be scaled out to match. If resource demand drops, nodes can be removed by scaling in the cluster. AKS scale operations can be completed using the Azure portal or the Azure CLI. </a:t>
            </a:r>
          </a:p>
          <a:p>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Cluster node upgrade: AKS Service offers multiple Kubernetes versions. As new versions become available in AKS, your cluster can be upgraded using the Azure portal or Azure CLI. During the upgrade process, nodes are carefully cordoned and drained to minimize disruption to running applications.</a:t>
            </a:r>
          </a:p>
          <a:p>
            <a:pPr algn="l"/>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7/21/2023 8:31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40</a:t>
            </a:fld>
            <a:endParaRPr lang="en-US" dirty="0"/>
          </a:p>
        </p:txBody>
      </p:sp>
    </p:spTree>
    <p:extLst>
      <p:ext uri="{BB962C8B-B14F-4D97-AF65-F5344CB8AC3E}">
        <p14:creationId xmlns:p14="http://schemas.microsoft.com/office/powerpoint/2010/main" val="393696104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0" dirty="0">
                <a:effectLst/>
                <a:latin typeface="Segoe UI" panose="020B0502040204020203" pitchFamily="34" charset="0"/>
              </a:rPr>
              <a:t>Student Notes:</a:t>
            </a:r>
          </a:p>
          <a:p>
            <a:endParaRPr lang="en-US" b="0" i="0" dirty="0">
              <a:effectLst/>
              <a:latin typeface="Segoe UI" panose="020B0502040204020203" pitchFamily="34" charset="0"/>
            </a:endParaRPr>
          </a:p>
          <a:p>
            <a:r>
              <a:rPr lang="en-US" b="0" i="0" dirty="0">
                <a:effectLst/>
                <a:latin typeface="Segoe UI" panose="020B0502040204020203" pitchFamily="34" charset="0"/>
              </a:rPr>
              <a:t>There are different ways to authenticate with and secure Kubernetes clusters. Using role-based access controls (RBAC), you can grant users or groups access to only the resources they need. With Azure Kubernetes Service (AKS), you can further enhance the security and permissions structure by using Azure Active Directory. These approaches help you secure your application workloads and customer data.</a:t>
            </a:r>
          </a:p>
          <a:p>
            <a:endParaRPr lang="en-US" b="0" i="0" dirty="0">
              <a:effectLst/>
              <a:latin typeface="Segoe UI" panose="020B0502040204020203" pitchFamily="34" charset="0"/>
            </a:endParaRPr>
          </a:p>
          <a:p>
            <a:pPr algn="l"/>
            <a:r>
              <a:rPr lang="en-US" b="1" i="0" dirty="0">
                <a:effectLst/>
                <a:latin typeface="Segoe UI" panose="020B0502040204020203" pitchFamily="34" charset="0"/>
              </a:rPr>
              <a:t>Kubernetes service accounts</a:t>
            </a:r>
          </a:p>
          <a:p>
            <a:pPr algn="l"/>
            <a:r>
              <a:rPr lang="en-US" b="0" i="0" dirty="0">
                <a:effectLst/>
                <a:latin typeface="Segoe UI" panose="020B0502040204020203" pitchFamily="34" charset="0"/>
              </a:rPr>
              <a:t>One of the primary user types in Kubernetes is a service account. A service account exists in, and is managed by, the Kubernetes API. The credentials for service accounts are stored as Kubernetes secrets, which allows them to be used by authorized pods to communicate with the API Server. Most API requests provide an authentication token for a service account or a normal user account.</a:t>
            </a:r>
          </a:p>
          <a:p>
            <a:pPr algn="l"/>
            <a:endParaRPr lang="en-US" b="0" i="0" dirty="0">
              <a:effectLst/>
              <a:latin typeface="Segoe UI" panose="020B0502040204020203" pitchFamily="34" charset="0"/>
            </a:endParaRPr>
          </a:p>
          <a:p>
            <a:pPr algn="l"/>
            <a:r>
              <a:rPr lang="en-US" b="0" i="0" dirty="0">
                <a:effectLst/>
                <a:latin typeface="Segoe UI" panose="020B0502040204020203" pitchFamily="34" charset="0"/>
              </a:rPr>
              <a:t>Normal user accounts allow more traditional access for human administrators or developers, not just services and processes. Kubernetes itself does not provide an identity management solution where regular user accounts and passwords are stored. Instead, external identity solutions can be integrated into Kubernetes. For AKS clusters, this integrated identity solution is Azure Active Directory.</a:t>
            </a:r>
          </a:p>
          <a:p>
            <a:pPr algn="l"/>
            <a:endParaRPr lang="en-US" b="0" i="0" dirty="0">
              <a:effectLst/>
              <a:latin typeface="Segoe UI" panose="020B0502040204020203" pitchFamily="34" charset="0"/>
            </a:endParaRPr>
          </a:p>
          <a:p>
            <a:pPr algn="l"/>
            <a:r>
              <a:rPr lang="en-US" b="1" i="0" dirty="0">
                <a:effectLst/>
                <a:latin typeface="Segoe UI" panose="020B0502040204020203" pitchFamily="34" charset="0"/>
              </a:rPr>
              <a:t>Azure Active Directory integration</a:t>
            </a:r>
          </a:p>
          <a:p>
            <a:pPr algn="l"/>
            <a:r>
              <a:rPr lang="en-US" b="0" i="0" dirty="0">
                <a:effectLst/>
                <a:latin typeface="Segoe UI" panose="020B0502040204020203" pitchFamily="34" charset="0"/>
              </a:rPr>
              <a:t>The security of AKS clusters can be enhanced with the integration of Azure Active Directory (AD). Built on decades of enterprise identity management, Azure AD is a multi-tenant, cloud-based directory, and identity management service that combines core directory services, application access management, and identity protection. With Azure AD, you can integrate on-premises identities into AKS clusters to provide a single source for account management and security.</a:t>
            </a:r>
          </a:p>
          <a:p>
            <a:endParaRPr lang="en-US" dirty="0"/>
          </a:p>
          <a:p>
            <a:pPr algn="l"/>
            <a:r>
              <a:rPr lang="en-US" b="1" i="0" dirty="0">
                <a:effectLst/>
                <a:latin typeface="Segoe UI" panose="020B0502040204020203" pitchFamily="34" charset="0"/>
              </a:rPr>
              <a:t>Role-based access controls (RBAC)</a:t>
            </a:r>
          </a:p>
          <a:p>
            <a:pPr algn="l"/>
            <a:r>
              <a:rPr lang="en-US" b="0" i="0" dirty="0">
                <a:effectLst/>
                <a:latin typeface="Segoe UI" panose="020B0502040204020203" pitchFamily="34" charset="0"/>
              </a:rPr>
              <a:t>To provide granular filtering of the actions that users can perform, Kubernetes uses role-based access controls (RBAC). This control mechanism lets you assign users, or groups of users, permission to do things like create or modify resources, or view logs from running application workloads. These permissions can be scoped to a single namespace, or granted across the entire AKS cluster. With Kubernetes RBAC, you create roles to define permissions, and then assign those </a:t>
            </a:r>
            <a:r>
              <a:rPr lang="en-US" b="0" i="1" dirty="0">
                <a:effectLst/>
                <a:latin typeface="Segoe UI" panose="020B0502040204020203" pitchFamily="34" charset="0"/>
              </a:rPr>
              <a:t>roles</a:t>
            </a:r>
            <a:r>
              <a:rPr lang="en-US" b="0" i="0" dirty="0">
                <a:effectLst/>
                <a:latin typeface="Segoe UI" panose="020B0502040204020203" pitchFamily="34" charset="0"/>
              </a:rPr>
              <a:t> to users with </a:t>
            </a:r>
            <a:r>
              <a:rPr lang="en-US" b="0" i="1" dirty="0">
                <a:effectLst/>
                <a:latin typeface="Segoe UI" panose="020B0502040204020203" pitchFamily="34" charset="0"/>
              </a:rPr>
              <a:t>role bindings</a:t>
            </a:r>
            <a:r>
              <a:rPr lang="en-US" b="0" i="0" dirty="0">
                <a:effectLst/>
                <a:latin typeface="Segoe UI" panose="020B0502040204020203" pitchFamily="34" charset="0"/>
              </a:rPr>
              <a:t>.</a:t>
            </a:r>
          </a:p>
          <a:p>
            <a:pPr algn="l"/>
            <a:endParaRPr lang="en-US" b="0" i="0" dirty="0">
              <a:effectLst/>
              <a:latin typeface="Segoe UI" panose="020B0502040204020203" pitchFamily="34" charset="0"/>
            </a:endParaRPr>
          </a:p>
          <a:p>
            <a:pPr algn="l"/>
            <a:r>
              <a:rPr lang="en-US" b="1" i="0" dirty="0">
                <a:effectLst/>
                <a:latin typeface="Segoe UI" panose="020B0502040204020203" pitchFamily="34" charset="0"/>
              </a:rPr>
              <a:t>Azure role-based access controls (RBAC)</a:t>
            </a:r>
          </a:p>
          <a:p>
            <a:pPr algn="l"/>
            <a:r>
              <a:rPr lang="en-US" b="0" i="0" dirty="0">
                <a:effectLst/>
                <a:latin typeface="Segoe UI" panose="020B0502040204020203" pitchFamily="34" charset="0"/>
              </a:rPr>
              <a:t>Another mechanism for controlling access to resources is Azure role-based access controls (RBAC). Kubernetes RBAC is designed to work on resources within your AKS cluster, and Azure RBAC is designed to work on resources within your Azure subscription. With Azure RBAC, you create a </a:t>
            </a:r>
            <a:r>
              <a:rPr lang="en-US" b="0" i="1" dirty="0">
                <a:effectLst/>
                <a:latin typeface="Segoe UI" panose="020B0502040204020203" pitchFamily="34" charset="0"/>
              </a:rPr>
              <a:t>role definition</a:t>
            </a:r>
            <a:r>
              <a:rPr lang="en-US" b="0" i="0" dirty="0">
                <a:effectLst/>
                <a:latin typeface="Segoe UI" panose="020B0502040204020203" pitchFamily="34" charset="0"/>
              </a:rPr>
              <a:t> that outlines the permissions to be applied. A user or group is then assigned this role definition for a particular </a:t>
            </a:r>
            <a:r>
              <a:rPr lang="en-US" b="0" i="1" dirty="0">
                <a:effectLst/>
                <a:latin typeface="Segoe UI" panose="020B0502040204020203" pitchFamily="34" charset="0"/>
              </a:rPr>
              <a:t>scope</a:t>
            </a:r>
            <a:r>
              <a:rPr lang="en-US" b="0" i="0" dirty="0">
                <a:effectLst/>
                <a:latin typeface="Segoe UI" panose="020B0502040204020203" pitchFamily="34" charset="0"/>
              </a:rPr>
              <a:t>, which could be an individual resource, a</a:t>
            </a: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41</a:t>
            </a:fld>
            <a:endParaRPr lang="en-US" dirty="0"/>
          </a:p>
        </p:txBody>
      </p:sp>
    </p:spTree>
    <p:extLst>
      <p:ext uri="{BB962C8B-B14F-4D97-AF65-F5344CB8AC3E}">
        <p14:creationId xmlns:p14="http://schemas.microsoft.com/office/powerpoint/2010/main" val="16763670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2250"/>
              </a:spcBef>
              <a:spcAft>
                <a:spcPts val="1350"/>
              </a:spcAft>
            </a:pPr>
            <a:r>
              <a:rPr lang="en-US" sz="1800" b="0" kern="0" dirty="0">
                <a:solidFill>
                  <a:srgbClr val="161616"/>
                </a:solidFill>
                <a:effectLst/>
                <a:latin typeface="Segoe UI" panose="020B0502040204020203" pitchFamily="34" charset="0"/>
                <a:ea typeface="Times New Roman" panose="02020603050405020304" pitchFamily="18" charset="0"/>
                <a:cs typeface="Times New Roman" panose="02020603050405020304" pitchFamily="18" charset="0"/>
              </a:rPr>
              <a:t>Deploy and manage Azure compute resources (20–25%)</a:t>
            </a:r>
          </a:p>
          <a:p>
            <a:pPr marL="0" marR="0">
              <a:lnSpc>
                <a:spcPct val="107000"/>
              </a:lnSpc>
              <a:spcBef>
                <a:spcPts val="2250"/>
              </a:spcBef>
              <a:spcAft>
                <a:spcPts val="1350"/>
              </a:spcAft>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2700"/>
              </a:spcBef>
              <a:spcAft>
                <a:spcPts val="450"/>
              </a:spcAft>
            </a:pPr>
            <a:r>
              <a:rPr lang="en-US" sz="1800" b="0" kern="0" dirty="0">
                <a:solidFill>
                  <a:srgbClr val="161616"/>
                </a:solidFill>
                <a:effectLst/>
                <a:latin typeface="Segoe UI" panose="020B0502040204020203" pitchFamily="34" charset="0"/>
                <a:ea typeface="Times New Roman" panose="02020603050405020304" pitchFamily="18" charset="0"/>
                <a:cs typeface="Times New Roman" panose="02020603050405020304" pitchFamily="18" charset="0"/>
              </a:rPr>
              <a:t>Create and configure containers</a:t>
            </a:r>
            <a:endParaRPr lang="en-US" sz="1800" b="0"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 marR="0" lvl="0" indent="-285750">
              <a:lnSpc>
                <a:spcPct val="107000"/>
              </a:lnSpc>
              <a:spcBef>
                <a:spcPts val="0"/>
              </a:spcBef>
              <a:spcAft>
                <a:spcPts val="800"/>
              </a:spcAft>
              <a:buSzPts val="1000"/>
              <a:buFont typeface="Arial" panose="020B0604020202020204" pitchFamily="34" charset="0"/>
              <a:buChar char="•"/>
              <a:tabLst>
                <a:tab pos="457200" algn="l"/>
              </a:tabLst>
            </a:pPr>
            <a:r>
              <a:rPr lang="en-US" sz="1800" kern="0" dirty="0">
                <a:solidFill>
                  <a:srgbClr val="161616"/>
                </a:solidFill>
                <a:effectLst/>
                <a:latin typeface="Segoe UI" panose="020B0502040204020203" pitchFamily="34" charset="0"/>
                <a:ea typeface="Times New Roman" panose="02020603050405020304" pitchFamily="18" charset="0"/>
                <a:cs typeface="Times New Roman" panose="02020603050405020304" pitchFamily="18" charset="0"/>
              </a:rPr>
              <a:t>Configure storage for Azure Kubernetes Service (AKS)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 marR="0" lvl="0" indent="-285750">
              <a:lnSpc>
                <a:spcPct val="107000"/>
              </a:lnSpc>
              <a:spcBef>
                <a:spcPts val="0"/>
              </a:spcBef>
              <a:spcAft>
                <a:spcPts val="800"/>
              </a:spcAft>
              <a:buSzPts val="1000"/>
              <a:buFont typeface="Arial" panose="020B0604020202020204" pitchFamily="34" charset="0"/>
              <a:buChar char="•"/>
              <a:tabLst>
                <a:tab pos="457200" algn="l"/>
              </a:tabLst>
            </a:pPr>
            <a:r>
              <a:rPr lang="en-US" sz="1800" kern="0" dirty="0">
                <a:solidFill>
                  <a:srgbClr val="161616"/>
                </a:solidFill>
                <a:effectLst/>
                <a:latin typeface="Segoe UI" panose="020B0502040204020203" pitchFamily="34" charset="0"/>
                <a:ea typeface="Times New Roman" panose="02020603050405020304" pitchFamily="18" charset="0"/>
                <a:cs typeface="Times New Roman" panose="02020603050405020304" pitchFamily="18" charset="0"/>
              </a:rPr>
              <a:t>Configure scaling for AKS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 marR="0" lvl="0" indent="-285750">
              <a:lnSpc>
                <a:spcPct val="107000"/>
              </a:lnSpc>
              <a:spcBef>
                <a:spcPts val="0"/>
              </a:spcBef>
              <a:spcAft>
                <a:spcPts val="800"/>
              </a:spcAft>
              <a:buSzPts val="1000"/>
              <a:buFont typeface="Arial" panose="020B0604020202020204" pitchFamily="34" charset="0"/>
              <a:buChar char="•"/>
              <a:tabLst>
                <a:tab pos="457200" algn="l"/>
              </a:tabLst>
            </a:pPr>
            <a:r>
              <a:rPr lang="en-US" sz="1800" kern="0" dirty="0">
                <a:solidFill>
                  <a:srgbClr val="161616"/>
                </a:solidFill>
                <a:effectLst/>
                <a:latin typeface="Segoe UI" panose="020B0502040204020203" pitchFamily="34" charset="0"/>
                <a:ea typeface="Times New Roman" panose="02020603050405020304" pitchFamily="18" charset="0"/>
                <a:cs typeface="Times New Roman" panose="02020603050405020304" pitchFamily="18" charset="0"/>
              </a:rPr>
              <a:t>Configure network connections for AKS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 marR="0" lvl="0" indent="-285750">
              <a:lnSpc>
                <a:spcPct val="107000"/>
              </a:lnSpc>
              <a:spcBef>
                <a:spcPts val="0"/>
              </a:spcBef>
              <a:spcAft>
                <a:spcPts val="800"/>
              </a:spcAft>
              <a:buSzPts val="1000"/>
              <a:buFont typeface="Arial" panose="020B0604020202020204" pitchFamily="34" charset="0"/>
              <a:buChar char="•"/>
              <a:tabLst>
                <a:tab pos="457200" algn="l"/>
              </a:tabLst>
            </a:pPr>
            <a:r>
              <a:rPr lang="en-US" sz="1800" kern="0" dirty="0">
                <a:solidFill>
                  <a:srgbClr val="161616"/>
                </a:solidFill>
                <a:effectLst/>
                <a:latin typeface="Segoe UI" panose="020B0502040204020203" pitchFamily="34" charset="0"/>
                <a:ea typeface="Times New Roman" panose="02020603050405020304" pitchFamily="18" charset="0"/>
                <a:cs typeface="Times New Roman" panose="02020603050405020304" pitchFamily="18" charset="0"/>
              </a:rPr>
              <a:t>Upgrade an AKS cluster</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42</a:t>
            </a:fld>
            <a:endParaRPr lang="en-US" dirty="0"/>
          </a:p>
        </p:txBody>
      </p:sp>
    </p:spTree>
    <p:extLst>
      <p:ext uri="{BB962C8B-B14F-4D97-AF65-F5344CB8AC3E}">
        <p14:creationId xmlns:p14="http://schemas.microsoft.com/office/powerpoint/2010/main" val="331837614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solidFill>
                  <a:srgbClr val="000000"/>
                </a:solidFill>
                <a:effectLst/>
                <a:latin typeface="Consolas" panose="020B0609020204030204" pitchFamily="49" charset="0"/>
              </a:rPr>
              <a:t>Instructor – </a:t>
            </a:r>
            <a:r>
              <a:rPr lang="en-US" b="0" dirty="0">
                <a:solidFill>
                  <a:srgbClr val="000000"/>
                </a:solidFill>
                <a:effectLst/>
                <a:latin typeface="Consolas" panose="020B0609020204030204" pitchFamily="49" charset="0"/>
              </a:rPr>
              <a:t>optional slides at the end of the presentation. </a:t>
            </a:r>
          </a:p>
          <a:p>
            <a:endParaRPr lang="en-US" b="0" dirty="0">
              <a:solidFill>
                <a:srgbClr val="000000"/>
              </a:solidFill>
              <a:effectLst/>
              <a:latin typeface="Consolas" panose="020B0609020204030204" pitchFamily="49" charset="0"/>
            </a:endParaRP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7/21/2023 8:31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43</a:t>
            </a:fld>
            <a:endParaRPr lang="en-US" dirty="0"/>
          </a:p>
        </p:txBody>
      </p:sp>
    </p:spTree>
    <p:extLst>
      <p:ext uri="{BB962C8B-B14F-4D97-AF65-F5344CB8AC3E}">
        <p14:creationId xmlns:p14="http://schemas.microsoft.com/office/powerpoint/2010/main" val="158393628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b="0" i="0" dirty="0">
                <a:solidFill>
                  <a:srgbClr val="171717"/>
                </a:solidFill>
                <a:effectLst/>
                <a:latin typeface="Segoe UI" panose="020B0502040204020203" pitchFamily="34" charset="0"/>
              </a:rPr>
              <a:t>Kubernetes core concepts for Azure Kubernetes Service (AKS) - https://docs.microsoft.com/azure/aks/concepts-clusters-workloads</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7/21/2023 8:31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44</a:t>
            </a:fld>
            <a:endParaRPr lang="en-US" dirty="0"/>
          </a:p>
        </p:txBody>
      </p:sp>
    </p:spTree>
    <p:extLst>
      <p:ext uri="{BB962C8B-B14F-4D97-AF65-F5344CB8AC3E}">
        <p14:creationId xmlns:p14="http://schemas.microsoft.com/office/powerpoint/2010/main" val="23417689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9600" b="1" i="0" dirty="0">
                <a:solidFill>
                  <a:srgbClr val="161616"/>
                </a:solidFill>
                <a:effectLst/>
                <a:latin typeface="Segoe UI" panose="020B0502040204020203" pitchFamily="34" charset="0"/>
              </a:rPr>
              <a:t>Deploy and manage Azure compute resources (20–25%)</a:t>
            </a:r>
          </a:p>
          <a:p>
            <a:pPr algn="l"/>
            <a:r>
              <a:rPr lang="en-US" sz="9600" b="1" i="0" dirty="0">
                <a:solidFill>
                  <a:srgbClr val="161616"/>
                </a:solidFill>
                <a:effectLst/>
                <a:latin typeface="Segoe UI" panose="020B0502040204020203" pitchFamily="34" charset="0"/>
              </a:rPr>
              <a:t>Create and configure Azure App Service</a:t>
            </a:r>
          </a:p>
          <a:p>
            <a:pPr algn="l">
              <a:buFont typeface="Arial" panose="020B0604020202020204" pitchFamily="34" charset="0"/>
              <a:buChar char="•"/>
            </a:pPr>
            <a:r>
              <a:rPr lang="en-US" sz="9600" b="0" i="0" dirty="0">
                <a:solidFill>
                  <a:srgbClr val="161616"/>
                </a:solidFill>
                <a:effectLst/>
                <a:latin typeface="Segoe UI" panose="020B0502040204020203" pitchFamily="34" charset="0"/>
              </a:rPr>
              <a:t> Provision an App Service plan</a:t>
            </a:r>
          </a:p>
          <a:p>
            <a:pPr algn="l">
              <a:buFont typeface="Arial" panose="020B0604020202020204" pitchFamily="34" charset="0"/>
              <a:buChar char="•"/>
            </a:pPr>
            <a:r>
              <a:rPr lang="en-US" sz="9600" b="0" i="0" dirty="0">
                <a:solidFill>
                  <a:srgbClr val="161616"/>
                </a:solidFill>
                <a:effectLst/>
                <a:latin typeface="Segoe UI" panose="020B0502040204020203" pitchFamily="34" charset="0"/>
              </a:rPr>
              <a:t> Configure scaling for an App Service plan</a:t>
            </a:r>
            <a:br>
              <a:rPr lang="en-US" sz="8800" b="0" dirty="0">
                <a:solidFill>
                  <a:srgbClr val="000000"/>
                </a:solidFill>
                <a:effectLst/>
                <a:latin typeface="Consolas" panose="020B0609020204030204" pitchFamily="49" charset="0"/>
              </a:rPr>
            </a:b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7/21/2023 8:31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261320196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Baseline architecture for an Azure Kubernetes Service (AKS) cluster - https://docs.microsoft.com/azure/architecture/reference-architectures/containers/aks/secure-baseline-aks</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45</a:t>
            </a:fld>
            <a:endParaRPr lang="en-US" dirty="0"/>
          </a:p>
        </p:txBody>
      </p:sp>
    </p:spTree>
    <p:extLst>
      <p:ext uri="{BB962C8B-B14F-4D97-AF65-F5344CB8AC3E}">
        <p14:creationId xmlns:p14="http://schemas.microsoft.com/office/powerpoint/2010/main" val="323801861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Network concepts for applications in Azure Kubernetes Service (AKS) - https://docs.microsoft.com/azure/aks/concepts-network</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46</a:t>
            </a:fld>
            <a:endParaRPr lang="en-US" dirty="0"/>
          </a:p>
        </p:txBody>
      </p:sp>
    </p:spTree>
    <p:extLst>
      <p:ext uri="{BB962C8B-B14F-4D97-AF65-F5344CB8AC3E}">
        <p14:creationId xmlns:p14="http://schemas.microsoft.com/office/powerpoint/2010/main" val="30858240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Storage options for applications in Azure Kubernetes Service (AKS) - https://docs.microsoft.com/azure/aks/concepts-storage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47</a:t>
            </a:fld>
            <a:endParaRPr lang="en-US" dirty="0"/>
          </a:p>
        </p:txBody>
      </p:sp>
    </p:spTree>
    <p:extLst>
      <p:ext uri="{BB962C8B-B14F-4D97-AF65-F5344CB8AC3E}">
        <p14:creationId xmlns:p14="http://schemas.microsoft.com/office/powerpoint/2010/main" val="370633709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Scaling options for applications in Azure Kubernetes Service (AKS) - https://docs.microsoft.com/azure/aks/concepts-scale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48</a:t>
            </a:fld>
            <a:endParaRPr lang="en-US" dirty="0"/>
          </a:p>
        </p:txBody>
      </p:sp>
    </p:spTree>
    <p:extLst>
      <p:ext uri="{BB962C8B-B14F-4D97-AF65-F5344CB8AC3E}">
        <p14:creationId xmlns:p14="http://schemas.microsoft.com/office/powerpoint/2010/main" val="306051260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b="0" dirty="0"/>
              <a:t>QuickStart: </a:t>
            </a:r>
            <a:r>
              <a:rPr lang="en-US" sz="882" b="0" i="0" u="none" strike="noStrike" kern="1200" dirty="0">
                <a:solidFill>
                  <a:schemeClr val="tx1"/>
                </a:solidFill>
                <a:effectLst/>
                <a:ea typeface="+mn-ea"/>
                <a:cs typeface="+mn-cs"/>
              </a:rPr>
              <a:t>Deploy an Azure Kubernetes Service (AKS) cluster using the Azure portal</a:t>
            </a:r>
            <a:r>
              <a:rPr lang="en-US" b="0" dirty="0"/>
              <a:t> - https://docs.microsoft.com/azure/aks/kubernetes-walkthrough-portal</a:t>
            </a:r>
          </a:p>
          <a:p>
            <a:endParaRPr lang="en-US" b="0" dirty="0"/>
          </a:p>
          <a:p>
            <a:r>
              <a:rPr lang="en-US" b="0" dirty="0"/>
              <a:t>✔ Always consider having students walk-through the demonstrations themselves. Also, consider the overlap with the formal labs and your best use of time. </a:t>
            </a:r>
          </a:p>
          <a:p>
            <a:endParaRPr lang="en-US" b="0"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7/21/2023 8:31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50</a:t>
            </a:fld>
            <a:endParaRPr lang="en-US" dirty="0"/>
          </a:p>
        </p:txBody>
      </p:sp>
    </p:spTree>
    <p:extLst>
      <p:ext uri="{BB962C8B-B14F-4D97-AF65-F5344CB8AC3E}">
        <p14:creationId xmlns:p14="http://schemas.microsoft.com/office/powerpoint/2010/main" val="10876004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Learn - https://docs.microsoft.com/learn/browse</a:t>
            </a:r>
          </a:p>
          <a:p>
            <a:endParaRPr lang="en-US"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The Assessment Guide in the MCT DLC has open-ended questions.</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a:p>
            <a:pPr marL="0" marR="365760" lvl="0" indent="0">
              <a:lnSpc>
                <a:spcPct val="107000"/>
              </a:lnSpc>
              <a:spcBef>
                <a:spcPts val="0"/>
              </a:spcBef>
              <a:spcAft>
                <a:spcPts val="800"/>
              </a:spcAft>
              <a:buFont typeface="+mj-lt"/>
              <a:buNone/>
            </a:pPr>
            <a:r>
              <a:rPr lang="en-US" sz="1800" dirty="0">
                <a:solidFill>
                  <a:srgbClr val="505050"/>
                </a:solidFill>
                <a:effectLst/>
                <a:latin typeface="Calibri" panose="020F0502020204030204" pitchFamily="34" charset="0"/>
                <a:ea typeface="Segoe UI" panose="020B0502040204020203" pitchFamily="34" charset="0"/>
                <a:cs typeface="Segoe UI (Body)"/>
              </a:rPr>
              <a:t>Describe how Azure Kubernetes service pools, nodes, and pods work together. </a:t>
            </a:r>
            <a:endParaRPr lang="en-US" sz="1800" b="0" dirty="0">
              <a:solidFill>
                <a:srgbClr val="505050"/>
              </a:solidFill>
              <a:effectLst/>
              <a:latin typeface="Segoe UI" panose="020B0502040204020203" pitchFamily="34" charset="0"/>
              <a:ea typeface="Segoe UI" panose="020B0502040204020203" pitchFamily="34" charset="0"/>
              <a:cs typeface="Segoe UI (Body)"/>
            </a:endParaRPr>
          </a:p>
          <a:p>
            <a:pPr marL="0" marR="365760" lvl="0" indent="0">
              <a:lnSpc>
                <a:spcPct val="107000"/>
              </a:lnSpc>
              <a:spcBef>
                <a:spcPts val="0"/>
              </a:spcBef>
              <a:spcAft>
                <a:spcPts val="800"/>
              </a:spcAft>
              <a:buFont typeface="+mj-lt"/>
              <a:buNone/>
            </a:pPr>
            <a:r>
              <a:rPr lang="en-US" sz="1800" b="1" dirty="0">
                <a:solidFill>
                  <a:srgbClr val="505050"/>
                </a:solidFill>
                <a:effectLst/>
                <a:latin typeface="Calibri" panose="020F0502020204030204" pitchFamily="34" charset="0"/>
                <a:ea typeface="Segoe UI" panose="020B0502040204020203" pitchFamily="34" charset="0"/>
                <a:cs typeface="Segoe UI (Body)"/>
              </a:rPr>
              <a:t>Answer: </a:t>
            </a:r>
            <a:r>
              <a:rPr lang="en-US" sz="1800" dirty="0">
                <a:solidFill>
                  <a:srgbClr val="000000"/>
                </a:solidFill>
                <a:effectLst/>
                <a:latin typeface="Calibri" panose="020F0502020204030204" pitchFamily="34" charset="0"/>
                <a:ea typeface="Segoe UI" panose="020B0502040204020203" pitchFamily="34" charset="0"/>
                <a:cs typeface="Segoe UI (Body)"/>
              </a:rPr>
              <a:t>Kubernetes is an open-source system for automating deployment, scaling, and management of containerized applications. Azure Kubernetes Service (AKS) makes it simple to deploy a managed Kubernetes cluster in Azure.</a:t>
            </a:r>
            <a:r>
              <a:rPr lang="en-US" sz="1800" b="1" dirty="0">
                <a:solidFill>
                  <a:srgbClr val="505050"/>
                </a:solidFill>
                <a:effectLst/>
                <a:latin typeface="Calibri" panose="020F0502020204030204" pitchFamily="34" charset="0"/>
                <a:ea typeface="Segoe UI" panose="020B0502040204020203" pitchFamily="34" charset="0"/>
                <a:cs typeface="Segoe UI (Body)"/>
              </a:rPr>
              <a:t> </a:t>
            </a:r>
            <a:r>
              <a:rPr lang="en-US" sz="1800" dirty="0">
                <a:solidFill>
                  <a:srgbClr val="505050"/>
                </a:solidFill>
                <a:effectLst/>
                <a:latin typeface="Calibri" panose="020F0502020204030204" pitchFamily="34" charset="0"/>
                <a:ea typeface="Segoe UI" panose="020B0502040204020203" pitchFamily="34" charset="0"/>
                <a:cs typeface="Segoe UI (Body)"/>
              </a:rPr>
              <a:t>Nodes are the individual VMs running the containerized applications. Pods are a single instance of an application. The application can contain multiple containers. Pools are groups of nodes with identical configurations. Both pools and nodes can be scaled. </a:t>
            </a:r>
            <a:endParaRPr lang="en-US" sz="1800" dirty="0">
              <a:solidFill>
                <a:srgbClr val="505050"/>
              </a:solidFill>
              <a:effectLst/>
              <a:latin typeface="Segoe UI" panose="020B0502040204020203" pitchFamily="34" charset="0"/>
              <a:ea typeface="Segoe UI" panose="020B0502040204020203" pitchFamily="34" charset="0"/>
              <a:cs typeface="Segoe UI (Body)"/>
            </a:endParaRP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51</a:t>
            </a:fld>
            <a:endParaRPr lang="en-US" dirty="0"/>
          </a:p>
        </p:txBody>
      </p:sp>
    </p:spTree>
    <p:extLst>
      <p:ext uri="{BB962C8B-B14F-4D97-AF65-F5344CB8AC3E}">
        <p14:creationId xmlns:p14="http://schemas.microsoft.com/office/powerpoint/2010/main" val="29526231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171717"/>
                </a:solidFill>
                <a:effectLst/>
                <a:latin typeface="Segoe UI" panose="020B0502040204020203" pitchFamily="34" charset="0"/>
              </a:rPr>
              <a:t>Azure App Service plan overview - https://docs.microsoft.com/azure/app-service/overview-hosting-plans</a:t>
            </a:r>
          </a:p>
          <a:p>
            <a:br>
              <a:rPr lang="en-US" b="0" i="0" dirty="0">
                <a:effectLst/>
                <a:latin typeface="Segoe UI" panose="020B0502040204020203" pitchFamily="34" charset="0"/>
              </a:rPr>
            </a:b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7/21/2023 8:31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1331409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App Service pricing - https://azure.microsoft.com/pricing/details/app-service/windows/</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7/21/2023 8:31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1729604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Scale up an app in Azure App Service - https://docs.microsoft.com/azure/app-service/manage-scale-up</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16700556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Get started with Autoscale in Azure - https://docs.microsoft.com/azure/azure-monitor/platform/autoscale-get-started?toc=/azure/app-service/toc.json</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1811783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Manage App Service plan - Azure App Service - https://docs.microsoft.com/azure/app-service/app-service-plan-manage</a:t>
            </a:r>
          </a:p>
          <a:p>
            <a:r>
              <a:rPr lang="en-US" dirty="0"/>
              <a:t>Scale up an app in Azure App Service - https://learn.microsoft.com/azure/app-service/manage-scale-up</a:t>
            </a:r>
          </a:p>
          <a:p>
            <a:r>
              <a:rPr lang="en-US" dirty="0"/>
              <a:t>Automatic scaling in Azure App Service - https://learn.microsoft.com/azure/app-service/manage-automatic-scaling?tabs=azure-portal)</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7/21/2023 8:31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371222700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4">
    <p:bg>
      <p:bgPr>
        <a:blipFill dpi="0" rotWithShape="1">
          <a:blip r:embed="rId2">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D09A9D1-6212-8B49-96D7-B3E9D17D4BAB}"/>
              </a:ext>
            </a:extLst>
          </p:cNvPr>
          <p:cNvSpPr>
            <a:spLocks noGrp="1"/>
          </p:cNvSpPr>
          <p:nvPr>
            <p:ph type="title"/>
          </p:nvPr>
        </p:nvSpPr>
        <p:spPr>
          <a:xfrm>
            <a:off x="437277" y="2582862"/>
            <a:ext cx="5537797" cy="1828800"/>
          </a:xfrm>
          <a:prstGeom prst="rect">
            <a:avLst/>
          </a:prstGeom>
          <a:noFill/>
        </p:spPr>
        <p:txBody>
          <a:bodyPr lIns="0" tIns="0" rIns="0" bIns="182880" anchor="b" anchorCtr="0"/>
          <a:lstStyle>
            <a:lvl1pPr>
              <a:defRPr sz="4800" strike="noStrike" spc="-50" baseline="0">
                <a:solidFill>
                  <a:srgbClr val="000000"/>
                </a:solidFill>
              </a:defRPr>
            </a:lvl1pPr>
          </a:lstStyle>
          <a:p>
            <a:endParaRPr lang="en-US"/>
          </a:p>
        </p:txBody>
      </p:sp>
      <p:pic>
        <p:nvPicPr>
          <p:cNvPr id="11" name="Picture 10" descr="Microsoft Azure logo">
            <a:extLst>
              <a:ext uri="{FF2B5EF4-FFF2-40B4-BE49-F238E27FC236}">
                <a16:creationId xmlns:a16="http://schemas.microsoft.com/office/drawing/2014/main" id="{AFDC29EE-BDE7-4363-B0FC-728521A36665}"/>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a:stretch/>
        </p:blipFill>
        <p:spPr>
          <a:xfrm>
            <a:off x="463276" y="448056"/>
            <a:ext cx="1362456" cy="192347"/>
          </a:xfrm>
          <a:prstGeom prst="rect">
            <a:avLst/>
          </a:prstGeom>
        </p:spPr>
      </p:pic>
      <p:sp>
        <p:nvSpPr>
          <p:cNvPr id="3" name="Footer Placeholder 1">
            <a:extLst>
              <a:ext uri="{FF2B5EF4-FFF2-40B4-BE49-F238E27FC236}">
                <a16:creationId xmlns:a16="http://schemas.microsoft.com/office/drawing/2014/main" id="{78F76081-828F-4C52-AA16-090DBC90ABE7}"/>
              </a:ext>
            </a:extLst>
          </p:cNvPr>
          <p:cNvSpPr txBox="1">
            <a:spLocks/>
          </p:cNvSpPr>
          <p:nvPr userDrawn="1"/>
        </p:nvSpPr>
        <p:spPr>
          <a:xfrm>
            <a:off x="9126319" y="6583737"/>
            <a:ext cx="3310156" cy="138499"/>
          </a:xfrm>
          <a:prstGeom prst="rect">
            <a:avLst/>
          </a:prstGeom>
        </p:spPr>
        <p:txBody>
          <a:bodyPr vert="horz" wrap="square"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842161821"/>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slide">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990B4C-4B23-479D-ADA8-DD6E0658DF5A}"/>
              </a:ext>
            </a:extLst>
          </p:cNvPr>
          <p:cNvSpPr/>
          <p:nvPr userDrawn="1"/>
        </p:nvSpPr>
        <p:spPr bwMode="auto">
          <a:xfrm>
            <a:off x="1" y="2576945"/>
            <a:ext cx="9892145" cy="181956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4" name="Title 35"/>
          <p:cNvSpPr>
            <a:spLocks noGrp="1"/>
          </p:cNvSpPr>
          <p:nvPr>
            <p:ph type="title" hasCustomPrompt="1"/>
          </p:nvPr>
        </p:nvSpPr>
        <p:spPr>
          <a:xfrm>
            <a:off x="427039" y="2576945"/>
            <a:ext cx="9374187" cy="1819564"/>
          </a:xfrm>
          <a:prstGeom prst="rect">
            <a:avLst/>
          </a:prstGeom>
          <a:noFill/>
        </p:spPr>
        <p:txBody>
          <a:bodyPr vert="horz" wrap="square" lIns="0" tIns="0" rIns="0" bIns="0" rtlCol="0" anchor="ctr" anchorCtr="0">
            <a:noAutofit/>
          </a:bodyPr>
          <a:lstStyle>
            <a:lvl1pPr>
              <a:defRPr lang="en-US" sz="3672" spc="-50" baseline="0" dirty="0">
                <a:solidFill>
                  <a:schemeClr val="bg1"/>
                </a:solidFill>
              </a:defRPr>
            </a:lvl1pPr>
          </a:lstStyle>
          <a:p>
            <a:pPr marL="0" lvl="0">
              <a:lnSpc>
                <a:spcPts val="5599"/>
              </a:lnSpc>
            </a:pPr>
            <a:r>
              <a:rPr lang="en-US"/>
              <a:t>Section title</a:t>
            </a:r>
          </a:p>
        </p:txBody>
      </p:sp>
      <p:sp>
        <p:nvSpPr>
          <p:cNvPr id="6" name="Rectangle 5">
            <a:extLst>
              <a:ext uri="{FF2B5EF4-FFF2-40B4-BE49-F238E27FC236}">
                <a16:creationId xmlns:a16="http://schemas.microsoft.com/office/drawing/2014/main" id="{E7A7DCD7-2A9A-4303-B73A-A8AA23BAF4B6}"/>
              </a:ext>
            </a:extLst>
          </p:cNvPr>
          <p:cNvSpPr/>
          <p:nvPr userDrawn="1"/>
        </p:nvSpPr>
        <p:spPr bwMode="auto">
          <a:xfrm>
            <a:off x="9892145" y="2576945"/>
            <a:ext cx="2124364" cy="1819564"/>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79F5CEB5-AAB3-4E98-82B0-2B2EDFAC7F19}"/>
              </a:ext>
            </a:extLst>
          </p:cNvPr>
          <p:cNvSpPr/>
          <p:nvPr userDrawn="1"/>
        </p:nvSpPr>
        <p:spPr bwMode="auto">
          <a:xfrm>
            <a:off x="11801475" y="2530475"/>
            <a:ext cx="207962" cy="191250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6">
            <a:extLst>
              <a:ext uri="{FF2B5EF4-FFF2-40B4-BE49-F238E27FC236}">
                <a16:creationId xmlns:a16="http://schemas.microsoft.com/office/drawing/2014/main" id="{C39A4550-468E-4965-BBF3-650AD824060F}"/>
              </a:ext>
            </a:extLst>
          </p:cNvPr>
          <p:cNvSpPr/>
          <p:nvPr userDrawn="1"/>
        </p:nvSpPr>
        <p:spPr bwMode="auto">
          <a:xfrm flipH="1">
            <a:off x="9892145" y="2530475"/>
            <a:ext cx="207962" cy="191250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2" name="Picture Placeholder 11">
            <a:extLst>
              <a:ext uri="{FF2B5EF4-FFF2-40B4-BE49-F238E27FC236}">
                <a16:creationId xmlns:a16="http://schemas.microsoft.com/office/drawing/2014/main" id="{A0F18A81-5AF1-41EB-B335-9EF67062969B}"/>
              </a:ext>
            </a:extLst>
          </p:cNvPr>
          <p:cNvSpPr>
            <a:spLocks noGrp="1"/>
          </p:cNvSpPr>
          <p:nvPr>
            <p:ph type="pic" sz="quarter" idx="10"/>
          </p:nvPr>
        </p:nvSpPr>
        <p:spPr>
          <a:xfrm>
            <a:off x="10300854" y="2833254"/>
            <a:ext cx="1306946" cy="1306946"/>
          </a:xfrm>
        </p:spPr>
        <p:txBody>
          <a:bodyPr anchor="ctr">
            <a:noAutofit/>
          </a:bodyPr>
          <a:lstStyle>
            <a:lvl1pPr algn="ctr">
              <a:defRPr/>
            </a:lvl1pPr>
          </a:lstStyle>
          <a:p>
            <a:endParaRPr lang="en-US" dirty="0"/>
          </a:p>
        </p:txBody>
      </p:sp>
      <p:sp>
        <p:nvSpPr>
          <p:cNvPr id="5" name="Footer Placeholder 1">
            <a:extLst>
              <a:ext uri="{FF2B5EF4-FFF2-40B4-BE49-F238E27FC236}">
                <a16:creationId xmlns:a16="http://schemas.microsoft.com/office/drawing/2014/main" id="{CA4B3748-782C-4D51-8AA3-611430648D78}"/>
              </a:ext>
            </a:extLst>
          </p:cNvPr>
          <p:cNvSpPr txBox="1">
            <a:spLocks/>
          </p:cNvSpPr>
          <p:nvPr userDrawn="1"/>
        </p:nvSpPr>
        <p:spPr>
          <a:xfrm>
            <a:off x="8598561" y="6698749"/>
            <a:ext cx="4197310" cy="14406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sz="918" dirty="0"/>
              <a:t>© Copyright Microsoft Corporation. All rights reserved.</a:t>
            </a:r>
          </a:p>
        </p:txBody>
      </p:sp>
    </p:spTree>
    <p:extLst>
      <p:ext uri="{BB962C8B-B14F-4D97-AF65-F5344CB8AC3E}">
        <p14:creationId xmlns:p14="http://schemas.microsoft.com/office/powerpoint/2010/main" val="3807889928"/>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userDrawn="1">
  <p:cSld name="Section divider">
    <p:bg>
      <p:bgPr>
        <a:blipFill dpi="0" rotWithShape="1">
          <a:blip r:embed="rId2">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1FDE817-4581-481C-9C54-D23C2F82ACA3}"/>
              </a:ext>
            </a:extLst>
          </p:cNvPr>
          <p:cNvSpPr>
            <a:spLocks noGrp="1"/>
          </p:cNvSpPr>
          <p:nvPr>
            <p:ph type="title" hasCustomPrompt="1"/>
          </p:nvPr>
        </p:nvSpPr>
        <p:spPr>
          <a:xfrm>
            <a:off x="596952" y="3243001"/>
            <a:ext cx="9070923" cy="508524"/>
          </a:xfrm>
          <a:noFill/>
        </p:spPr>
        <p:txBody>
          <a:bodyPr wrap="square" lIns="0" tIns="0" rIns="0" bIns="0" anchor="ctr" anchorCtr="0">
            <a:spAutoFit/>
          </a:bodyPr>
          <a:lstStyle>
            <a:lvl1pPr algn="l" defTabSz="951121" rtl="0" eaLnBrk="1" latinLnBrk="0" hangingPunct="1">
              <a:lnSpc>
                <a:spcPct val="90000"/>
              </a:lnSpc>
              <a:spcBef>
                <a:spcPct val="0"/>
              </a:spcBef>
              <a:buNone/>
              <a:defRPr lang="en-US" sz="3599" b="0" kern="1200" cap="none" spc="-51" baseline="0" dirty="0">
                <a:ln w="3175">
                  <a:noFill/>
                </a:ln>
                <a:solidFill>
                  <a:schemeClr val="bg1"/>
                </a:solidFill>
                <a:effectLst/>
                <a:latin typeface="+mj-lt"/>
                <a:ea typeface="+mn-ea"/>
                <a:cs typeface="Segoe UI" pitchFamily="34" charset="0"/>
              </a:defRPr>
            </a:lvl1pPr>
          </a:lstStyle>
          <a:p>
            <a:r>
              <a:rPr lang="en-US"/>
              <a:t>Section title</a:t>
            </a:r>
          </a:p>
        </p:txBody>
      </p:sp>
      <p:sp>
        <p:nvSpPr>
          <p:cNvPr id="3" name="Footer Placeholder 1">
            <a:extLst>
              <a:ext uri="{FF2B5EF4-FFF2-40B4-BE49-F238E27FC236}">
                <a16:creationId xmlns:a16="http://schemas.microsoft.com/office/drawing/2014/main" id="{F5C13A0B-5B15-4986-BA64-802EC41A2EED}"/>
              </a:ext>
            </a:extLst>
          </p:cNvPr>
          <p:cNvSpPr txBox="1">
            <a:spLocks/>
          </p:cNvSpPr>
          <p:nvPr userDrawn="1"/>
        </p:nvSpPr>
        <p:spPr>
          <a:xfrm>
            <a:off x="8598561" y="6698749"/>
            <a:ext cx="4197310" cy="14406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sz="918" dirty="0"/>
              <a:t>© Copyright Microsoft Corporation. All rights reserved.</a:t>
            </a:r>
          </a:p>
        </p:txBody>
      </p:sp>
    </p:spTree>
    <p:extLst>
      <p:ext uri="{BB962C8B-B14F-4D97-AF65-F5344CB8AC3E}">
        <p14:creationId xmlns:p14="http://schemas.microsoft.com/office/powerpoint/2010/main" val="309065363"/>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ext option 4">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9BCCFC-4FF6-4830-A847-5D80FC718EF3}"/>
              </a:ext>
            </a:extLst>
          </p:cNvPr>
          <p:cNvSpPr>
            <a:spLocks noGrp="1"/>
          </p:cNvSpPr>
          <p:nvPr>
            <p:ph type="title"/>
          </p:nvPr>
        </p:nvSpPr>
        <p:spPr/>
        <p:txBody>
          <a:bodyPr/>
          <a:lstStyle/>
          <a:p>
            <a:r>
              <a:rPr lang="en-US"/>
              <a:t>Click to edit Master title style</a:t>
            </a:r>
          </a:p>
        </p:txBody>
      </p:sp>
      <p:sp>
        <p:nvSpPr>
          <p:cNvPr id="5" name="Text Placeholder 4"/>
          <p:cNvSpPr>
            <a:spLocks noGrp="1"/>
          </p:cNvSpPr>
          <p:nvPr>
            <p:ph type="body" sz="quarter" idx="11" hasCustomPrompt="1"/>
          </p:nvPr>
        </p:nvSpPr>
        <p:spPr>
          <a:xfrm>
            <a:off x="439740" y="2795445"/>
            <a:ext cx="2655570" cy="3048000"/>
          </a:xfrm>
        </p:spPr>
        <p:txBody>
          <a:bodyPr lIns="0" tIns="0" rIns="0" bIns="0">
            <a:noAutofit/>
          </a:bodyPr>
          <a:lstStyle>
            <a:lvl1pPr marL="0" indent="0">
              <a:lnSpc>
                <a:spcPct val="100000"/>
              </a:lnSpc>
              <a:spcBef>
                <a:spcPts val="204"/>
              </a:spcBef>
              <a:spcAft>
                <a:spcPts val="612"/>
              </a:spcAft>
              <a:buNone/>
              <a:defRPr lang="en-US" sz="1428" b="1" kern="1200" spc="0" baseline="0" dirty="0">
                <a:solidFill>
                  <a:schemeClr val="tx1"/>
                </a:solidFill>
                <a:latin typeface="+mn-lt"/>
                <a:ea typeface="+mn-ea"/>
                <a:cs typeface="+mn-cs"/>
              </a:defRPr>
            </a:lvl1pPr>
            <a:lvl2pPr marL="0" marR="0" indent="0" algn="l" defTabSz="932563" rtl="0" eaLnBrk="1" fontAlgn="auto" latinLnBrk="0" hangingPunct="1">
              <a:lnSpc>
                <a:spcPct val="100000"/>
              </a:lnSpc>
              <a:spcBef>
                <a:spcPts val="204"/>
              </a:spcBef>
              <a:spcAft>
                <a:spcPts val="612"/>
              </a:spcAft>
              <a:buClrTx/>
              <a:buSzPct val="90000"/>
              <a:buFont typeface="Arial" panose="020B0604020202020204" pitchFamily="34" charset="0"/>
              <a:buNone/>
              <a:tabLst/>
              <a:defRPr lang="en-US" sz="1428" kern="1200" spc="0" baseline="0" dirty="0">
                <a:solidFill>
                  <a:schemeClr val="tx1"/>
                </a:solidFill>
                <a:latin typeface="+mn-lt"/>
                <a:ea typeface="+mn-ea"/>
                <a:cs typeface="+mn-cs"/>
              </a:defRPr>
            </a:lvl2pPr>
            <a:lvl3pPr marL="457112" indent="0">
              <a:buNone/>
              <a:defRPr/>
            </a:lvl3pPr>
            <a:lvl4pPr marL="685669" indent="0">
              <a:buNone/>
              <a:defRPr/>
            </a:lvl4pPr>
            <a:lvl5pPr marL="914224" indent="0">
              <a:buNone/>
              <a:defRPr/>
            </a:lvl5pPr>
          </a:lstStyle>
          <a:p>
            <a:pPr marL="0" marR="0" lvl="0" indent="0" algn="l" defTabSz="932563" rtl="0" eaLnBrk="1" fontAlgn="auto" latinLnBrk="0" hangingPunct="1">
              <a:lnSpc>
                <a:spcPct val="100000"/>
              </a:lnSpc>
              <a:spcBef>
                <a:spcPts val="400"/>
              </a:spcBef>
              <a:spcAft>
                <a:spcPts val="600"/>
              </a:spcAft>
              <a:buClrTx/>
              <a:buSzPct val="90000"/>
              <a:buFont typeface="Wingdings" panose="05000000000000000000" pitchFamily="2" charset="2"/>
              <a:buNone/>
              <a:tabLst/>
            </a:pPr>
            <a:r>
              <a:rPr lang="en-US"/>
              <a:t>Paragraph title Segoe UI bold 14</a:t>
            </a:r>
          </a:p>
          <a:p>
            <a:pPr marL="0" marR="0" lvl="1" indent="0" algn="l" defTabSz="932563" rtl="0" eaLnBrk="1" fontAlgn="auto" latinLnBrk="0" hangingPunct="1">
              <a:lnSpc>
                <a:spcPct val="100000"/>
              </a:lnSpc>
              <a:spcBef>
                <a:spcPts val="400"/>
              </a:spcBef>
              <a:spcAft>
                <a:spcPts val="600"/>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3411644" y="2794000"/>
            <a:ext cx="2655570" cy="3048000"/>
          </a:xfrm>
        </p:spPr>
        <p:txBody>
          <a:bodyPr lIns="0" tIns="0" rIns="0" bIns="0">
            <a:noAutofit/>
          </a:bodyPr>
          <a:lstStyle>
            <a:lvl1pPr marL="0" indent="0">
              <a:lnSpc>
                <a:spcPct val="100000"/>
              </a:lnSpc>
              <a:spcBef>
                <a:spcPts val="204"/>
              </a:spcBef>
              <a:spcAft>
                <a:spcPts val="612"/>
              </a:spcAft>
              <a:buNone/>
              <a:defRPr lang="en-US" sz="1428" b="1" kern="1200" spc="0" baseline="0" dirty="0">
                <a:solidFill>
                  <a:schemeClr val="tx1"/>
                </a:solidFill>
                <a:latin typeface="+mn-lt"/>
                <a:ea typeface="+mn-ea"/>
                <a:cs typeface="+mn-cs"/>
              </a:defRPr>
            </a:lvl1pPr>
            <a:lvl2pPr marL="0" marR="0" indent="0" algn="l" defTabSz="932563" rtl="0" eaLnBrk="1" fontAlgn="auto" latinLnBrk="0" hangingPunct="1">
              <a:lnSpc>
                <a:spcPct val="100000"/>
              </a:lnSpc>
              <a:spcBef>
                <a:spcPts val="204"/>
              </a:spcBef>
              <a:spcAft>
                <a:spcPts val="612"/>
              </a:spcAft>
              <a:buClrTx/>
              <a:buSzPct val="90000"/>
              <a:buFont typeface="Arial" panose="020B0604020202020204" pitchFamily="34" charset="0"/>
              <a:buNone/>
              <a:tabLst/>
              <a:defRPr sz="1428">
                <a:solidFill>
                  <a:schemeClr val="tx1"/>
                </a:solidFill>
              </a:defRPr>
            </a:lvl2pPr>
            <a:lvl3pPr marL="457112" indent="0">
              <a:buNone/>
              <a:defRPr/>
            </a:lvl3pPr>
            <a:lvl4pPr marL="685669" indent="0">
              <a:buNone/>
              <a:defRPr/>
            </a:lvl4pPr>
            <a:lvl5pPr marL="914224"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6" name="Text Placeholder 4"/>
          <p:cNvSpPr>
            <a:spLocks noGrp="1"/>
          </p:cNvSpPr>
          <p:nvPr>
            <p:ph type="body" sz="quarter" idx="17" hasCustomPrompt="1"/>
          </p:nvPr>
        </p:nvSpPr>
        <p:spPr>
          <a:xfrm>
            <a:off x="6383550" y="2794000"/>
            <a:ext cx="2655570" cy="3048000"/>
          </a:xfrm>
        </p:spPr>
        <p:txBody>
          <a:bodyPr lIns="0" tIns="0" rIns="0" bIns="0">
            <a:noAutofit/>
          </a:bodyPr>
          <a:lstStyle>
            <a:lvl1pPr marL="0" marR="0" indent="0" algn="l" defTabSz="932563" rtl="0" eaLnBrk="1" fontAlgn="auto" latinLnBrk="0" hangingPunct="1">
              <a:lnSpc>
                <a:spcPct val="100000"/>
              </a:lnSpc>
              <a:spcBef>
                <a:spcPts val="204"/>
              </a:spcBef>
              <a:spcAft>
                <a:spcPts val="612"/>
              </a:spcAft>
              <a:buClrTx/>
              <a:buSzPct val="90000"/>
              <a:buFont typeface="Wingdings" panose="05000000000000000000" pitchFamily="2" charset="2"/>
              <a:buNone/>
              <a:tabLst/>
              <a:defRPr lang="en-US" sz="1428" b="1" kern="1200" spc="0" baseline="0" dirty="0">
                <a:solidFill>
                  <a:schemeClr val="tx1"/>
                </a:solidFill>
                <a:latin typeface="+mn-lt"/>
                <a:ea typeface="+mn-ea"/>
                <a:cs typeface="+mn-cs"/>
              </a:defRPr>
            </a:lvl1pPr>
            <a:lvl2pPr marL="0" marR="0" indent="0" algn="l" defTabSz="932563" rtl="0" eaLnBrk="1" fontAlgn="auto" latinLnBrk="0" hangingPunct="1">
              <a:lnSpc>
                <a:spcPct val="100000"/>
              </a:lnSpc>
              <a:spcBef>
                <a:spcPts val="204"/>
              </a:spcBef>
              <a:spcAft>
                <a:spcPts val="612"/>
              </a:spcAft>
              <a:buClrTx/>
              <a:buSzPct val="90000"/>
              <a:buFont typeface="Arial" panose="020B0604020202020204" pitchFamily="34" charset="0"/>
              <a:buNone/>
              <a:tabLst/>
              <a:defRPr lang="en-US" sz="1428" kern="1200" spc="0" baseline="0" dirty="0">
                <a:solidFill>
                  <a:schemeClr val="tx1"/>
                </a:solidFill>
                <a:latin typeface="+mn-lt"/>
                <a:ea typeface="+mn-ea"/>
                <a:cs typeface="+mn-cs"/>
              </a:defRPr>
            </a:lvl2pPr>
            <a:lvl3pPr marL="457112" indent="0">
              <a:buNone/>
              <a:defRPr/>
            </a:lvl3pPr>
            <a:lvl4pPr marL="685669" indent="0">
              <a:buNone/>
              <a:defRPr/>
            </a:lvl4pPr>
            <a:lvl5pPr marL="914224" indent="0">
              <a:buNone/>
              <a:defRPr/>
            </a:lvl5pPr>
          </a:lstStyle>
          <a:p>
            <a:pPr marL="0" marR="0" lvl="0" indent="0" algn="l" defTabSz="932563" rtl="0" eaLnBrk="1" fontAlgn="auto" latinLnBrk="0" hangingPunct="1">
              <a:lnSpc>
                <a:spcPct val="100000"/>
              </a:lnSpc>
              <a:spcBef>
                <a:spcPts val="400"/>
              </a:spcBef>
              <a:spcAft>
                <a:spcPts val="600"/>
              </a:spcAft>
              <a:buClrTx/>
              <a:buSzPct val="90000"/>
              <a:buFont typeface="Wingdings" panose="05000000000000000000" pitchFamily="2" charset="2"/>
              <a:buNone/>
              <a:tabLst/>
            </a:pPr>
            <a:r>
              <a:rPr lang="en-US"/>
              <a:t>Paragraph title Segoe UI bold 14</a:t>
            </a:r>
          </a:p>
          <a:p>
            <a:pPr marL="0" marR="0" lvl="1" indent="0" algn="l" defTabSz="932563" rtl="0" eaLnBrk="1" fontAlgn="auto" latinLnBrk="0" hangingPunct="1">
              <a:lnSpc>
                <a:spcPct val="100000"/>
              </a:lnSpc>
              <a:spcBef>
                <a:spcPts val="400"/>
              </a:spcBef>
              <a:spcAft>
                <a:spcPts val="600"/>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8" name="Text Placeholder 4"/>
          <p:cNvSpPr>
            <a:spLocks noGrp="1"/>
          </p:cNvSpPr>
          <p:nvPr>
            <p:ph type="body" sz="quarter" idx="19" hasCustomPrompt="1"/>
          </p:nvPr>
        </p:nvSpPr>
        <p:spPr>
          <a:xfrm>
            <a:off x="9355455" y="2794000"/>
            <a:ext cx="2655570" cy="3048000"/>
          </a:xfrm>
        </p:spPr>
        <p:txBody>
          <a:bodyPr lIns="0" tIns="0" rIns="0" bIns="0">
            <a:noAutofit/>
          </a:bodyPr>
          <a:lstStyle>
            <a:lvl1pPr marL="0" marR="0" indent="0" algn="l" defTabSz="932563" rtl="0" eaLnBrk="1" fontAlgn="auto" latinLnBrk="0" hangingPunct="1">
              <a:lnSpc>
                <a:spcPct val="100000"/>
              </a:lnSpc>
              <a:spcBef>
                <a:spcPts val="204"/>
              </a:spcBef>
              <a:spcAft>
                <a:spcPts val="612"/>
              </a:spcAft>
              <a:buClrTx/>
              <a:buSzPct val="90000"/>
              <a:buFont typeface="Wingdings" panose="05000000000000000000" pitchFamily="2" charset="2"/>
              <a:buNone/>
              <a:tabLst/>
              <a:defRPr lang="en-US" sz="1428" b="1" kern="1200" spc="0" baseline="0" dirty="0">
                <a:solidFill>
                  <a:schemeClr val="tx1"/>
                </a:solidFill>
                <a:latin typeface="+mn-lt"/>
                <a:ea typeface="+mn-ea"/>
                <a:cs typeface="+mn-cs"/>
              </a:defRPr>
            </a:lvl1pPr>
            <a:lvl2pPr marL="0" marR="0" indent="0" algn="l" defTabSz="932563" rtl="0" eaLnBrk="1" fontAlgn="auto" latinLnBrk="0" hangingPunct="1">
              <a:lnSpc>
                <a:spcPct val="100000"/>
              </a:lnSpc>
              <a:spcBef>
                <a:spcPts val="204"/>
              </a:spcBef>
              <a:spcAft>
                <a:spcPts val="612"/>
              </a:spcAft>
              <a:buClrTx/>
              <a:buSzPct val="90000"/>
              <a:buFont typeface="Arial" panose="020B0604020202020204" pitchFamily="34" charset="0"/>
              <a:buNone/>
              <a:tabLst/>
              <a:defRPr lang="en-US" sz="1428" kern="1200" spc="0" baseline="0" dirty="0">
                <a:solidFill>
                  <a:schemeClr val="tx1"/>
                </a:solidFill>
                <a:latin typeface="+mn-lt"/>
                <a:ea typeface="+mn-ea"/>
                <a:cs typeface="+mn-cs"/>
              </a:defRPr>
            </a:lvl2pPr>
            <a:lvl3pPr marL="457112" indent="0">
              <a:buNone/>
              <a:defRPr/>
            </a:lvl3pPr>
            <a:lvl4pPr marL="685669" indent="0">
              <a:buNone/>
              <a:defRPr/>
            </a:lvl4pPr>
            <a:lvl5pPr marL="914224" indent="0">
              <a:buNone/>
              <a:defRPr/>
            </a:lvl5pPr>
          </a:lstStyle>
          <a:p>
            <a:pPr marL="0" marR="0" lvl="0" indent="0" algn="l" defTabSz="932563" rtl="0" eaLnBrk="1" fontAlgn="auto" latinLnBrk="0" hangingPunct="1">
              <a:lnSpc>
                <a:spcPct val="100000"/>
              </a:lnSpc>
              <a:spcBef>
                <a:spcPts val="400"/>
              </a:spcBef>
              <a:spcAft>
                <a:spcPts val="600"/>
              </a:spcAft>
              <a:buClrTx/>
              <a:buSzPct val="90000"/>
              <a:buFont typeface="Wingdings" panose="05000000000000000000" pitchFamily="2" charset="2"/>
              <a:buNone/>
              <a:tabLst/>
            </a:pPr>
            <a:r>
              <a:rPr lang="en-US"/>
              <a:t>Paragraph title Segoe UI bold 14</a:t>
            </a:r>
          </a:p>
          <a:p>
            <a:pPr marL="0" marR="0" lvl="1" indent="0" algn="l" defTabSz="932563" rtl="0" eaLnBrk="1" fontAlgn="auto" latinLnBrk="0" hangingPunct="1">
              <a:lnSpc>
                <a:spcPct val="100000"/>
              </a:lnSpc>
              <a:spcBef>
                <a:spcPts val="400"/>
              </a:spcBef>
              <a:spcAft>
                <a:spcPts val="600"/>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44738245-4240-4679-8431-2218AB616298}"/>
              </a:ext>
              <a:ext uri="{C183D7F6-B498-43B3-948B-1728B52AA6E4}">
                <adec:decorative xmlns:adec="http://schemas.microsoft.com/office/drawing/2017/decorative" val="1"/>
              </a:ext>
            </a:extLst>
          </p:cNvPr>
          <p:cNvCxnSpPr>
            <a:cxnSpLocks/>
          </p:cNvCxnSpPr>
          <p:nvPr userDrawn="1"/>
        </p:nvCxnSpPr>
        <p:spPr>
          <a:xfrm>
            <a:off x="3253478" y="2853725"/>
            <a:ext cx="0" cy="1828541"/>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E9099E02-C7DB-4453-A260-90431D88E427}"/>
              </a:ext>
              <a:ext uri="{C183D7F6-B498-43B3-948B-1728B52AA6E4}">
                <adec:decorative xmlns:adec="http://schemas.microsoft.com/office/drawing/2017/decorative" val="1"/>
              </a:ext>
            </a:extLst>
          </p:cNvPr>
          <p:cNvCxnSpPr>
            <a:cxnSpLocks/>
          </p:cNvCxnSpPr>
          <p:nvPr userDrawn="1"/>
        </p:nvCxnSpPr>
        <p:spPr>
          <a:xfrm>
            <a:off x="6225384" y="2853725"/>
            <a:ext cx="0" cy="1828541"/>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C193CAE-888D-4B82-A6DF-559BB7F55658}"/>
              </a:ext>
              <a:ext uri="{C183D7F6-B498-43B3-948B-1728B52AA6E4}">
                <adec:decorative xmlns:adec="http://schemas.microsoft.com/office/drawing/2017/decorative" val="1"/>
              </a:ext>
            </a:extLst>
          </p:cNvPr>
          <p:cNvCxnSpPr>
            <a:cxnSpLocks/>
          </p:cNvCxnSpPr>
          <p:nvPr userDrawn="1"/>
        </p:nvCxnSpPr>
        <p:spPr>
          <a:xfrm>
            <a:off x="9197289" y="2853725"/>
            <a:ext cx="0" cy="1828541"/>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35DDF1D4-BDBC-4EF5-9960-9F822820EEDA}"/>
              </a:ext>
            </a:extLst>
          </p:cNvPr>
          <p:cNvSpPr txBox="1">
            <a:spLocks/>
          </p:cNvSpPr>
          <p:nvPr userDrawn="1"/>
        </p:nvSpPr>
        <p:spPr>
          <a:xfrm>
            <a:off x="4119583" y="6680282"/>
            <a:ext cx="4197310" cy="14406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sz="918" dirty="0"/>
              <a:t>© Copyright Microsoft Corporation. All rights reserved.</a:t>
            </a:r>
          </a:p>
        </p:txBody>
      </p:sp>
    </p:spTree>
    <p:extLst>
      <p:ext uri="{BB962C8B-B14F-4D97-AF65-F5344CB8AC3E}">
        <p14:creationId xmlns:p14="http://schemas.microsoft.com/office/powerpoint/2010/main" val="2205093028"/>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lumns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27037" y="1486335"/>
            <a:ext cx="5690802" cy="1068456"/>
          </a:xfrm>
          <a:prstGeom prst="rect">
            <a:avLst/>
          </a:prstGeom>
          <a:solidFill>
            <a:srgbClr val="243A5E"/>
          </a:solidFill>
        </p:spPr>
        <p:txBody>
          <a:bodyPr lIns="91440" tIns="91440" rIns="91440" anchor="ctr">
            <a:noAutofit/>
          </a:bodyPr>
          <a:lstStyle>
            <a:lvl1pPr>
              <a:lnSpc>
                <a:spcPct val="100000"/>
              </a:lnSpc>
              <a:defRPr lang="en-US" sz="204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9" name="Text Placeholder 4"/>
          <p:cNvSpPr>
            <a:spLocks noGrp="1"/>
          </p:cNvSpPr>
          <p:nvPr>
            <p:ph type="body" sz="quarter" idx="12" hasCustomPrompt="1"/>
          </p:nvPr>
        </p:nvSpPr>
        <p:spPr>
          <a:xfrm>
            <a:off x="427038" y="2680516"/>
            <a:ext cx="5673715" cy="788126"/>
          </a:xfrm>
          <a:prstGeom prst="rect">
            <a:avLst/>
          </a:prstGeom>
        </p:spPr>
        <p:txBody>
          <a:bodyPr lIns="0" tIns="0" rIns="0" bIns="0" anchor="ctr">
            <a:noAutofit/>
          </a:bodyPr>
          <a:lstStyle>
            <a:lvl1pPr marL="0" indent="0">
              <a:lnSpc>
                <a:spcPct val="100000"/>
              </a:lnSpc>
              <a:spcBef>
                <a:spcPts val="900"/>
              </a:spcBef>
              <a:buFont typeface="Arial" panose="020B0604020202020204" pitchFamily="34" charset="0"/>
              <a:buNone/>
              <a:defRPr sz="1428" b="0" i="0" spc="0">
                <a:solidFill>
                  <a:srgbClr val="000000"/>
                </a:solidFill>
                <a:latin typeface="+mn-lt"/>
              </a:defRPr>
            </a:lvl1pPr>
            <a:lvl2pPr marL="0" marR="0" indent="0" algn="l" defTabSz="932563" rtl="0" eaLnBrk="1" fontAlgn="auto" latinLnBrk="0" hangingPunct="1">
              <a:lnSpc>
                <a:spcPts val="1199"/>
              </a:lnSpc>
              <a:spcBef>
                <a:spcPts val="450"/>
              </a:spcBef>
              <a:spcAft>
                <a:spcPts val="0"/>
              </a:spcAft>
              <a:buClrTx/>
              <a:buSzPct val="90000"/>
              <a:buFont typeface="Arial" panose="020B0604020202020204" pitchFamily="34" charset="0"/>
              <a:buNone/>
              <a:tabLst/>
              <a:defRPr sz="1000">
                <a:solidFill>
                  <a:schemeClr val="tx1"/>
                </a:solidFill>
              </a:defRPr>
            </a:lvl2pPr>
            <a:lvl3pPr marL="457112" indent="0">
              <a:buNone/>
              <a:defRPr/>
            </a:lvl3pPr>
            <a:lvl4pPr marL="685669" indent="0">
              <a:buNone/>
              <a:defRPr/>
            </a:lvl4pPr>
            <a:lvl5pPr marL="914224" indent="0">
              <a:buNone/>
              <a:defRPr/>
            </a:lvl5pPr>
          </a:lstStyle>
          <a:p>
            <a:pPr lvl="0"/>
            <a:r>
              <a:rPr lang="en-US"/>
              <a:t>Caption body copy Segoe UI Regular 12/14. The quick brown fox jumps over the lazy dog.</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6354262" y="2680516"/>
            <a:ext cx="5650416" cy="788126"/>
          </a:xfrm>
          <a:prstGeom prst="rect">
            <a:avLst/>
          </a:prstGeom>
        </p:spPr>
        <p:txBody>
          <a:bodyPr vert="horz" wrap="square" lIns="0" tIns="0" rIns="0" bIns="0" rtlCol="0" anchor="ctr">
            <a:noAutofit/>
          </a:bodyPr>
          <a:lstStyle>
            <a:lvl1pPr>
              <a:lnSpc>
                <a:spcPct val="100000"/>
              </a:lnSpc>
              <a:tabLst/>
              <a:defRPr lang="en-US" sz="1428" b="0" i="0" spc="0" dirty="0" smtClean="0">
                <a:solidFill>
                  <a:srgbClr val="000000"/>
                </a:solidFill>
                <a:latin typeface="+mn-lt"/>
              </a:defRPr>
            </a:lvl1pPr>
          </a:lstStyle>
          <a:p>
            <a:pPr lvl="0"/>
            <a:r>
              <a:rPr lang="en-US"/>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6320131" y="1486335"/>
            <a:ext cx="5684547" cy="1068456"/>
          </a:xfrm>
          <a:prstGeom prst="rect">
            <a:avLst/>
          </a:prstGeom>
          <a:solidFill>
            <a:srgbClr val="243A5E"/>
          </a:solidFill>
        </p:spPr>
        <p:txBody>
          <a:bodyPr lIns="91440" tIns="91440" rIns="91440" anchor="ctr">
            <a:noAutofit/>
          </a:bodyPr>
          <a:lstStyle>
            <a:lvl1pPr>
              <a:lnSpc>
                <a:spcPct val="100000"/>
              </a:lnSpc>
              <a:defRPr lang="en-US" sz="204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27038" y="3737413"/>
            <a:ext cx="5673715" cy="788126"/>
          </a:xfrm>
          <a:prstGeom prst="rect">
            <a:avLst/>
          </a:prstGeom>
        </p:spPr>
        <p:txBody>
          <a:bodyPr lIns="0" tIns="0" rIns="0" bIns="0" anchor="ctr">
            <a:noAutofit/>
          </a:bodyPr>
          <a:lstStyle>
            <a:lvl1pPr marL="0" indent="0">
              <a:lnSpc>
                <a:spcPct val="100000"/>
              </a:lnSpc>
              <a:spcBef>
                <a:spcPts val="900"/>
              </a:spcBef>
              <a:buFont typeface="Arial" panose="020B0604020202020204" pitchFamily="34" charset="0"/>
              <a:buNone/>
              <a:defRPr sz="1428" b="0" i="0" spc="0">
                <a:solidFill>
                  <a:srgbClr val="000000"/>
                </a:solidFill>
                <a:latin typeface="+mn-lt"/>
              </a:defRPr>
            </a:lvl1pPr>
            <a:lvl2pPr marL="0" marR="0" indent="0" algn="l" defTabSz="932563" rtl="0" eaLnBrk="1" fontAlgn="auto" latinLnBrk="0" hangingPunct="1">
              <a:lnSpc>
                <a:spcPts val="1199"/>
              </a:lnSpc>
              <a:spcBef>
                <a:spcPts val="450"/>
              </a:spcBef>
              <a:spcAft>
                <a:spcPts val="0"/>
              </a:spcAft>
              <a:buClrTx/>
              <a:buSzPct val="90000"/>
              <a:buFont typeface="Arial" panose="020B0604020202020204" pitchFamily="34" charset="0"/>
              <a:buNone/>
              <a:tabLst/>
              <a:defRPr sz="1000">
                <a:solidFill>
                  <a:schemeClr val="tx1"/>
                </a:solidFill>
              </a:defRPr>
            </a:lvl2pPr>
            <a:lvl3pPr marL="457112" indent="0">
              <a:buNone/>
              <a:defRPr/>
            </a:lvl3pPr>
            <a:lvl4pPr marL="685669" indent="0">
              <a:buNone/>
              <a:defRPr/>
            </a:lvl4pPr>
            <a:lvl5pPr marL="914224" indent="0">
              <a:buNone/>
              <a:defRPr/>
            </a:lvl5pPr>
          </a:lstStyle>
          <a:p>
            <a:pPr lvl="0"/>
            <a:r>
              <a:rPr lang="en-US"/>
              <a:t>Caption body copy Segoe UI Regular 12/14. The quick brown fox jumps over the lazy dog.</a:t>
            </a:r>
          </a:p>
        </p:txBody>
      </p: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6354262" y="3737414"/>
            <a:ext cx="5650416" cy="788126"/>
          </a:xfrm>
          <a:prstGeom prst="rect">
            <a:avLst/>
          </a:prstGeom>
        </p:spPr>
        <p:txBody>
          <a:bodyPr vert="horz" wrap="square" lIns="0" tIns="0" rIns="0" bIns="0" rtlCol="0" anchor="ctr">
            <a:noAutofit/>
          </a:bodyPr>
          <a:lstStyle>
            <a:lvl1pPr>
              <a:lnSpc>
                <a:spcPct val="100000"/>
              </a:lnSpc>
              <a:tabLst/>
              <a:defRPr lang="en-US" sz="1428" b="0" i="0" spc="0" dirty="0" smtClean="0">
                <a:solidFill>
                  <a:srgbClr val="000000"/>
                </a:solidFill>
                <a:latin typeface="+mn-lt"/>
              </a:defRPr>
            </a:lvl1pPr>
          </a:lstStyle>
          <a:p>
            <a:pPr lvl="0"/>
            <a:r>
              <a:rPr lang="en-US"/>
              <a:t>Caption body copy Segoe UI Regular 12/14. The quick brown fox jumps over the lazy dog.</a:t>
            </a:r>
          </a:p>
        </p:txBody>
      </p: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27038" y="4794311"/>
            <a:ext cx="5673715" cy="788126"/>
          </a:xfrm>
          <a:prstGeom prst="rect">
            <a:avLst/>
          </a:prstGeom>
        </p:spPr>
        <p:txBody>
          <a:bodyPr lIns="0" tIns="0" rIns="0" bIns="0" anchor="ctr">
            <a:noAutofit/>
          </a:bodyPr>
          <a:lstStyle>
            <a:lvl1pPr marL="0" indent="0">
              <a:lnSpc>
                <a:spcPct val="100000"/>
              </a:lnSpc>
              <a:spcBef>
                <a:spcPts val="900"/>
              </a:spcBef>
              <a:buFont typeface="Arial" panose="020B0604020202020204" pitchFamily="34" charset="0"/>
              <a:buNone/>
              <a:defRPr sz="1428" b="0" i="0" spc="0">
                <a:solidFill>
                  <a:srgbClr val="000000"/>
                </a:solidFill>
                <a:latin typeface="+mn-lt"/>
              </a:defRPr>
            </a:lvl1pPr>
            <a:lvl2pPr marL="0" marR="0" indent="0" algn="l" defTabSz="932563" rtl="0" eaLnBrk="1" fontAlgn="auto" latinLnBrk="0" hangingPunct="1">
              <a:lnSpc>
                <a:spcPts val="1199"/>
              </a:lnSpc>
              <a:spcBef>
                <a:spcPts val="450"/>
              </a:spcBef>
              <a:spcAft>
                <a:spcPts val="0"/>
              </a:spcAft>
              <a:buClrTx/>
              <a:buSzPct val="90000"/>
              <a:buFont typeface="Arial" panose="020B0604020202020204" pitchFamily="34" charset="0"/>
              <a:buNone/>
              <a:tabLst/>
              <a:defRPr sz="1000">
                <a:solidFill>
                  <a:schemeClr val="tx1"/>
                </a:solidFill>
              </a:defRPr>
            </a:lvl2pPr>
            <a:lvl3pPr marL="457112" indent="0">
              <a:buNone/>
              <a:defRPr/>
            </a:lvl3pPr>
            <a:lvl4pPr marL="685669" indent="0">
              <a:buNone/>
              <a:defRPr/>
            </a:lvl4pPr>
            <a:lvl5pPr marL="914224" indent="0">
              <a:buNone/>
              <a:defRPr/>
            </a:lvl5pPr>
          </a:lstStyle>
          <a:p>
            <a:pPr lvl="0"/>
            <a:r>
              <a:rPr lang="en-US"/>
              <a:t>Caption body copy Segoe UI Regular 12/14. The quick brown fox jumps over the lazy dog.</a:t>
            </a:r>
          </a:p>
        </p:txBody>
      </p: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6354262" y="4794311"/>
            <a:ext cx="5650416" cy="788126"/>
          </a:xfrm>
          <a:prstGeom prst="rect">
            <a:avLst/>
          </a:prstGeom>
        </p:spPr>
        <p:txBody>
          <a:bodyPr vert="horz" wrap="square" lIns="0" tIns="0" rIns="0" bIns="0" rtlCol="0" anchor="ctr">
            <a:noAutofit/>
          </a:bodyPr>
          <a:lstStyle>
            <a:lvl1pPr>
              <a:lnSpc>
                <a:spcPct val="100000"/>
              </a:lnSpc>
              <a:tabLst/>
              <a:defRPr lang="en-US" sz="1428"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27038" y="3603027"/>
            <a:ext cx="569080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27038" y="4659923"/>
            <a:ext cx="569080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 name="Title 5">
            <a:extLst>
              <a:ext uri="{FF2B5EF4-FFF2-40B4-BE49-F238E27FC236}">
                <a16:creationId xmlns:a16="http://schemas.microsoft.com/office/drawing/2014/main" id="{D8706E9C-EDA2-4EE8-A4D5-886B6F42AFF8}"/>
              </a:ext>
            </a:extLst>
          </p:cNvPr>
          <p:cNvSpPr>
            <a:spLocks noGrp="1"/>
          </p:cNvSpPr>
          <p:nvPr userDrawn="1">
            <p:ph type="title"/>
          </p:nvPr>
        </p:nvSpPr>
        <p:spPr>
          <a:xfrm>
            <a:off x="427038" y="449263"/>
            <a:ext cx="11568684" cy="693737"/>
          </a:xfrm>
        </p:spPr>
        <p:txBody>
          <a:bodyPr/>
          <a:lstStyle/>
          <a:p>
            <a:r>
              <a:rPr lang="en-US"/>
              <a:t>Click to edit Master title style</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6354261" y="3603027"/>
            <a:ext cx="564971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6354261" y="4659923"/>
            <a:ext cx="564971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96EF592D-EEA7-47F4-9146-7AA8A3F44C47}"/>
              </a:ext>
            </a:extLst>
          </p:cNvPr>
          <p:cNvSpPr txBox="1">
            <a:spLocks/>
          </p:cNvSpPr>
          <p:nvPr userDrawn="1"/>
        </p:nvSpPr>
        <p:spPr>
          <a:xfrm>
            <a:off x="4119583" y="6680282"/>
            <a:ext cx="4197310" cy="14406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sz="918" dirty="0"/>
              <a:t>© Copyright Microsoft Corporation. All rights reserved.</a:t>
            </a:r>
          </a:p>
        </p:txBody>
      </p:sp>
    </p:spTree>
    <p:extLst>
      <p:ext uri="{BB962C8B-B14F-4D97-AF65-F5344CB8AC3E}">
        <p14:creationId xmlns:p14="http://schemas.microsoft.com/office/powerpoint/2010/main" val="632759370"/>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ree columns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27037" y="1486335"/>
            <a:ext cx="3702053" cy="1068456"/>
          </a:xfrm>
          <a:prstGeom prst="rect">
            <a:avLst/>
          </a:prstGeom>
          <a:solidFill>
            <a:srgbClr val="243A5E"/>
          </a:solidFill>
        </p:spPr>
        <p:txBody>
          <a:bodyPr lIns="91440" tIns="91440" rIns="91440" anchor="ctr">
            <a:noAutofit/>
          </a:bodyPr>
          <a:lstStyle>
            <a:lvl1pPr>
              <a:lnSpc>
                <a:spcPct val="100000"/>
              </a:lnSpc>
              <a:defRPr lang="en-US" sz="204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9" name="Text Placeholder 4"/>
          <p:cNvSpPr>
            <a:spLocks noGrp="1"/>
          </p:cNvSpPr>
          <p:nvPr>
            <p:ph type="body" sz="quarter" idx="12" hasCustomPrompt="1"/>
          </p:nvPr>
        </p:nvSpPr>
        <p:spPr>
          <a:xfrm>
            <a:off x="427038" y="2680516"/>
            <a:ext cx="3690937" cy="788126"/>
          </a:xfrm>
          <a:prstGeom prst="rect">
            <a:avLst/>
          </a:prstGeom>
        </p:spPr>
        <p:txBody>
          <a:bodyPr lIns="0" tIns="0" rIns="0" bIns="0" anchor="ctr">
            <a:noAutofit/>
          </a:bodyPr>
          <a:lstStyle>
            <a:lvl1pPr marL="0" indent="0">
              <a:lnSpc>
                <a:spcPct val="100000"/>
              </a:lnSpc>
              <a:spcBef>
                <a:spcPts val="900"/>
              </a:spcBef>
              <a:buFont typeface="Arial" panose="020B0604020202020204" pitchFamily="34" charset="0"/>
              <a:buNone/>
              <a:defRPr sz="1428" b="0" i="0" spc="0">
                <a:solidFill>
                  <a:srgbClr val="000000"/>
                </a:solidFill>
                <a:latin typeface="+mn-lt"/>
              </a:defRPr>
            </a:lvl1pPr>
            <a:lvl2pPr marL="0" marR="0" indent="0" algn="l" defTabSz="932563" rtl="0" eaLnBrk="1" fontAlgn="auto" latinLnBrk="0" hangingPunct="1">
              <a:lnSpc>
                <a:spcPts val="1199"/>
              </a:lnSpc>
              <a:spcBef>
                <a:spcPts val="450"/>
              </a:spcBef>
              <a:spcAft>
                <a:spcPts val="0"/>
              </a:spcAft>
              <a:buClrTx/>
              <a:buSzPct val="90000"/>
              <a:buFont typeface="Arial" panose="020B0604020202020204" pitchFamily="34" charset="0"/>
              <a:buNone/>
              <a:tabLst/>
              <a:defRPr sz="1000">
                <a:solidFill>
                  <a:schemeClr val="tx1"/>
                </a:solidFill>
              </a:defRPr>
            </a:lvl2pPr>
            <a:lvl3pPr marL="457112" indent="0">
              <a:buNone/>
              <a:defRPr/>
            </a:lvl3pPr>
            <a:lvl4pPr marL="685669" indent="0">
              <a:buNone/>
              <a:defRPr/>
            </a:lvl4pPr>
            <a:lvl5pPr marL="914224" indent="0">
              <a:buNone/>
              <a:defRPr/>
            </a:lvl5pPr>
          </a:lstStyle>
          <a:p>
            <a:pPr lvl="0"/>
            <a:r>
              <a:rPr lang="en-US"/>
              <a:t>Caption body copy Segoe UI Regular 12/14. The quick brown fox jumps over the lazy dog.</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89439" y="1486335"/>
            <a:ext cx="3702053" cy="1068456"/>
          </a:xfrm>
          <a:prstGeom prst="rect">
            <a:avLst/>
          </a:prstGeom>
          <a:solidFill>
            <a:srgbClr val="243A5E"/>
          </a:solidFill>
        </p:spPr>
        <p:txBody>
          <a:bodyPr lIns="91440" tIns="91440" rIns="91440" anchor="ctr">
            <a:noAutofit/>
          </a:bodyPr>
          <a:lstStyle>
            <a:lvl1pPr>
              <a:lnSpc>
                <a:spcPct val="100000"/>
              </a:lnSpc>
              <a:defRPr lang="en-US" sz="204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17" name="Text Placeholder 4"/>
          <p:cNvSpPr>
            <a:spLocks noGrp="1"/>
          </p:cNvSpPr>
          <p:nvPr>
            <p:ph type="body" sz="quarter" idx="18" hasCustomPrompt="1"/>
          </p:nvPr>
        </p:nvSpPr>
        <p:spPr>
          <a:xfrm>
            <a:off x="4389439" y="2680516"/>
            <a:ext cx="3679825" cy="788126"/>
          </a:xfrm>
          <a:prstGeom prst="rect">
            <a:avLst/>
          </a:prstGeom>
        </p:spPr>
        <p:txBody>
          <a:bodyPr vert="horz" wrap="square" lIns="0" tIns="0" rIns="0" bIns="0" rtlCol="0" anchor="ctr">
            <a:noAutofit/>
          </a:bodyPr>
          <a:lstStyle>
            <a:lvl1pPr>
              <a:lnSpc>
                <a:spcPct val="100000"/>
              </a:lnSpc>
              <a:tabLst/>
              <a:defRPr lang="en-US" sz="1428" b="0" i="0" spc="0" dirty="0" smtClean="0">
                <a:solidFill>
                  <a:srgbClr val="000000"/>
                </a:solidFill>
                <a:latin typeface="+mn-lt"/>
              </a:defRPr>
            </a:lvl1pPr>
          </a:lstStyle>
          <a:p>
            <a:pPr lvl="0"/>
            <a:r>
              <a:rPr lang="en-US"/>
              <a:t>Caption body copy Segoe UI Regular 12/14. The quick brown fox jumps over the lazy dog.</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324853" y="2680516"/>
            <a:ext cx="3679825" cy="788126"/>
          </a:xfrm>
          <a:prstGeom prst="rect">
            <a:avLst/>
          </a:prstGeom>
        </p:spPr>
        <p:txBody>
          <a:bodyPr vert="horz" wrap="square" lIns="0" tIns="0" rIns="0" bIns="0" rtlCol="0" anchor="ctr">
            <a:noAutofit/>
          </a:bodyPr>
          <a:lstStyle>
            <a:lvl1pPr>
              <a:lnSpc>
                <a:spcPct val="100000"/>
              </a:lnSpc>
              <a:tabLst/>
              <a:defRPr lang="en-US" sz="1428" b="0" i="0" spc="0" dirty="0" smtClean="0">
                <a:solidFill>
                  <a:srgbClr val="000000"/>
                </a:solidFill>
                <a:latin typeface="+mn-lt"/>
              </a:defRPr>
            </a:lvl1pPr>
          </a:lstStyle>
          <a:p>
            <a:pPr lvl="0"/>
            <a:r>
              <a:rPr lang="en-US"/>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302625" y="1486335"/>
            <a:ext cx="3702053" cy="1068456"/>
          </a:xfrm>
          <a:prstGeom prst="rect">
            <a:avLst/>
          </a:prstGeom>
          <a:solidFill>
            <a:srgbClr val="243A5E"/>
          </a:solidFill>
        </p:spPr>
        <p:txBody>
          <a:bodyPr lIns="91440" tIns="91440" rIns="91440" anchor="ctr">
            <a:noAutofit/>
          </a:bodyPr>
          <a:lstStyle>
            <a:lvl1pPr>
              <a:lnSpc>
                <a:spcPct val="100000"/>
              </a:lnSpc>
              <a:defRPr lang="en-US" sz="204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27038" y="3737413"/>
            <a:ext cx="3690937" cy="788126"/>
          </a:xfrm>
          <a:prstGeom prst="rect">
            <a:avLst/>
          </a:prstGeom>
        </p:spPr>
        <p:txBody>
          <a:bodyPr lIns="0" tIns="0" rIns="0" bIns="0" anchor="ctr">
            <a:noAutofit/>
          </a:bodyPr>
          <a:lstStyle>
            <a:lvl1pPr marL="0" indent="0">
              <a:lnSpc>
                <a:spcPct val="100000"/>
              </a:lnSpc>
              <a:spcBef>
                <a:spcPts val="900"/>
              </a:spcBef>
              <a:buFont typeface="Arial" panose="020B0604020202020204" pitchFamily="34" charset="0"/>
              <a:buNone/>
              <a:defRPr sz="1428" b="0" i="0" spc="0">
                <a:solidFill>
                  <a:srgbClr val="000000"/>
                </a:solidFill>
                <a:latin typeface="+mn-lt"/>
              </a:defRPr>
            </a:lvl1pPr>
            <a:lvl2pPr marL="0" marR="0" indent="0" algn="l" defTabSz="932563" rtl="0" eaLnBrk="1" fontAlgn="auto" latinLnBrk="0" hangingPunct="1">
              <a:lnSpc>
                <a:spcPts val="1199"/>
              </a:lnSpc>
              <a:spcBef>
                <a:spcPts val="450"/>
              </a:spcBef>
              <a:spcAft>
                <a:spcPts val="0"/>
              </a:spcAft>
              <a:buClrTx/>
              <a:buSzPct val="90000"/>
              <a:buFont typeface="Arial" panose="020B0604020202020204" pitchFamily="34" charset="0"/>
              <a:buNone/>
              <a:tabLst/>
              <a:defRPr sz="1000">
                <a:solidFill>
                  <a:schemeClr val="tx1"/>
                </a:solidFill>
              </a:defRPr>
            </a:lvl2pPr>
            <a:lvl3pPr marL="457112" indent="0">
              <a:buNone/>
              <a:defRPr/>
            </a:lvl3pPr>
            <a:lvl4pPr marL="685669" indent="0">
              <a:buNone/>
              <a:defRPr/>
            </a:lvl4pPr>
            <a:lvl5pPr marL="914224" indent="0">
              <a:buNone/>
              <a:defRPr/>
            </a:lvl5pPr>
          </a:lstStyle>
          <a:p>
            <a:pPr lvl="0"/>
            <a:r>
              <a:rPr lang="en-US"/>
              <a:t>Caption body copy Segoe UI Regular 12/14. The quick brown fox jumps over the lazy dog.</a:t>
            </a:r>
          </a:p>
        </p:txBody>
      </p:sp>
      <p:sp>
        <p:nvSpPr>
          <p:cNvPr id="13" name="Text Placeholder 4">
            <a:extLst>
              <a:ext uri="{FF2B5EF4-FFF2-40B4-BE49-F238E27FC236}">
                <a16:creationId xmlns:a16="http://schemas.microsoft.com/office/drawing/2014/main" id="{79BC4586-7FC3-4659-9310-CCDD1B8FB8A1}"/>
              </a:ext>
            </a:extLst>
          </p:cNvPr>
          <p:cNvSpPr>
            <a:spLocks noGrp="1"/>
          </p:cNvSpPr>
          <p:nvPr>
            <p:ph type="body" sz="quarter" idx="29" hasCustomPrompt="1"/>
          </p:nvPr>
        </p:nvSpPr>
        <p:spPr>
          <a:xfrm>
            <a:off x="4389439" y="3737414"/>
            <a:ext cx="3679825" cy="788126"/>
          </a:xfrm>
          <a:prstGeom prst="rect">
            <a:avLst/>
          </a:prstGeom>
        </p:spPr>
        <p:txBody>
          <a:bodyPr vert="horz" wrap="square" lIns="0" tIns="0" rIns="0" bIns="0" rtlCol="0" anchor="ctr">
            <a:noAutofit/>
          </a:bodyPr>
          <a:lstStyle>
            <a:lvl1pPr>
              <a:lnSpc>
                <a:spcPct val="100000"/>
              </a:lnSpc>
              <a:tabLst/>
              <a:defRPr lang="en-US" sz="1428" b="0" i="0" spc="0" dirty="0" smtClean="0">
                <a:solidFill>
                  <a:srgbClr val="000000"/>
                </a:solidFill>
                <a:latin typeface="+mn-lt"/>
              </a:defRPr>
            </a:lvl1pPr>
          </a:lstStyle>
          <a:p>
            <a:pPr lvl="0"/>
            <a:r>
              <a:rPr lang="en-US"/>
              <a:t>Caption body copy Segoe UI Regular 12/14. The quick brown fox jumps over the lazy dog.</a:t>
            </a:r>
          </a:p>
        </p:txBody>
      </p: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8324853" y="3737414"/>
            <a:ext cx="3679825" cy="788126"/>
          </a:xfrm>
          <a:prstGeom prst="rect">
            <a:avLst/>
          </a:prstGeom>
        </p:spPr>
        <p:txBody>
          <a:bodyPr vert="horz" wrap="square" lIns="0" tIns="0" rIns="0" bIns="0" rtlCol="0" anchor="ctr">
            <a:noAutofit/>
          </a:bodyPr>
          <a:lstStyle>
            <a:lvl1pPr>
              <a:lnSpc>
                <a:spcPct val="100000"/>
              </a:lnSpc>
              <a:tabLst/>
              <a:defRPr lang="en-US" sz="1428" b="0" i="0" spc="0" dirty="0" smtClean="0">
                <a:solidFill>
                  <a:srgbClr val="000000"/>
                </a:solidFill>
                <a:latin typeface="+mn-lt"/>
              </a:defRPr>
            </a:lvl1pPr>
          </a:lstStyle>
          <a:p>
            <a:pPr lvl="0"/>
            <a:r>
              <a:rPr lang="en-US"/>
              <a:t>Caption body copy Segoe UI Regular 12/14. The quick brown fox jumps over the lazy dog.</a:t>
            </a:r>
          </a:p>
        </p:txBody>
      </p: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27038" y="4794311"/>
            <a:ext cx="3690937" cy="788126"/>
          </a:xfrm>
          <a:prstGeom prst="rect">
            <a:avLst/>
          </a:prstGeom>
        </p:spPr>
        <p:txBody>
          <a:bodyPr lIns="0" tIns="0" rIns="0" bIns="0" anchor="ctr">
            <a:noAutofit/>
          </a:bodyPr>
          <a:lstStyle>
            <a:lvl1pPr marL="0" indent="0">
              <a:lnSpc>
                <a:spcPct val="100000"/>
              </a:lnSpc>
              <a:spcBef>
                <a:spcPts val="900"/>
              </a:spcBef>
              <a:buFont typeface="Arial" panose="020B0604020202020204" pitchFamily="34" charset="0"/>
              <a:buNone/>
              <a:defRPr sz="1428" b="0" i="0" spc="0">
                <a:solidFill>
                  <a:srgbClr val="000000"/>
                </a:solidFill>
                <a:latin typeface="+mn-lt"/>
              </a:defRPr>
            </a:lvl1pPr>
            <a:lvl2pPr marL="0" marR="0" indent="0" algn="l" defTabSz="932563" rtl="0" eaLnBrk="1" fontAlgn="auto" latinLnBrk="0" hangingPunct="1">
              <a:lnSpc>
                <a:spcPts val="1199"/>
              </a:lnSpc>
              <a:spcBef>
                <a:spcPts val="450"/>
              </a:spcBef>
              <a:spcAft>
                <a:spcPts val="0"/>
              </a:spcAft>
              <a:buClrTx/>
              <a:buSzPct val="90000"/>
              <a:buFont typeface="Arial" panose="020B0604020202020204" pitchFamily="34" charset="0"/>
              <a:buNone/>
              <a:tabLst/>
              <a:defRPr sz="1000">
                <a:solidFill>
                  <a:schemeClr val="tx1"/>
                </a:solidFill>
              </a:defRPr>
            </a:lvl2pPr>
            <a:lvl3pPr marL="457112" indent="0">
              <a:buNone/>
              <a:defRPr/>
            </a:lvl3pPr>
            <a:lvl4pPr marL="685669" indent="0">
              <a:buNone/>
              <a:defRPr/>
            </a:lvl4pPr>
            <a:lvl5pPr marL="914224" indent="0">
              <a:buNone/>
              <a:defRPr/>
            </a:lvl5pPr>
          </a:lstStyle>
          <a:p>
            <a:pPr lvl="0"/>
            <a:r>
              <a:rPr lang="en-US"/>
              <a:t>Caption body copy Segoe UI Regular 12/14. The quick brown fox jumps over the lazy dog.</a:t>
            </a:r>
          </a:p>
        </p:txBody>
      </p:sp>
      <p:sp>
        <p:nvSpPr>
          <p:cNvPr id="18" name="Text Placeholder 4">
            <a:extLst>
              <a:ext uri="{FF2B5EF4-FFF2-40B4-BE49-F238E27FC236}">
                <a16:creationId xmlns:a16="http://schemas.microsoft.com/office/drawing/2014/main" id="{284BF132-1328-44E8-A629-D64096388C74}"/>
              </a:ext>
            </a:extLst>
          </p:cNvPr>
          <p:cNvSpPr>
            <a:spLocks noGrp="1"/>
          </p:cNvSpPr>
          <p:nvPr>
            <p:ph type="body" sz="quarter" idx="32" hasCustomPrompt="1"/>
          </p:nvPr>
        </p:nvSpPr>
        <p:spPr>
          <a:xfrm>
            <a:off x="4389439" y="4794311"/>
            <a:ext cx="3679825" cy="788126"/>
          </a:xfrm>
          <a:prstGeom prst="rect">
            <a:avLst/>
          </a:prstGeom>
        </p:spPr>
        <p:txBody>
          <a:bodyPr vert="horz" wrap="square" lIns="0" tIns="0" rIns="0" bIns="0" rtlCol="0" anchor="ctr">
            <a:noAutofit/>
          </a:bodyPr>
          <a:lstStyle>
            <a:lvl1pPr>
              <a:lnSpc>
                <a:spcPct val="100000"/>
              </a:lnSpc>
              <a:tabLst/>
              <a:defRPr lang="en-US" sz="1428" b="0" i="0" spc="0" dirty="0" smtClean="0">
                <a:solidFill>
                  <a:srgbClr val="000000"/>
                </a:solidFill>
                <a:latin typeface="+mn-lt"/>
              </a:defRPr>
            </a:lvl1pPr>
          </a:lstStyle>
          <a:p>
            <a:pPr lvl="0"/>
            <a:r>
              <a:rPr lang="en-US"/>
              <a:t>Caption body copy Segoe UI Regular 12/14. The quick brown fox jumps over the lazy dog.</a:t>
            </a:r>
          </a:p>
        </p:txBody>
      </p: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8324853" y="4794311"/>
            <a:ext cx="3679825" cy="788126"/>
          </a:xfrm>
          <a:prstGeom prst="rect">
            <a:avLst/>
          </a:prstGeom>
        </p:spPr>
        <p:txBody>
          <a:bodyPr vert="horz" wrap="square" lIns="0" tIns="0" rIns="0" bIns="0" rtlCol="0" anchor="ctr">
            <a:noAutofit/>
          </a:bodyPr>
          <a:lstStyle>
            <a:lvl1pPr>
              <a:lnSpc>
                <a:spcPct val="100000"/>
              </a:lnSpc>
              <a:tabLst/>
              <a:defRPr lang="en-US" sz="1428"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27038" y="3603027"/>
            <a:ext cx="370641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27038" y="4659923"/>
            <a:ext cx="370641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BF3C7B5-A8EA-4ECD-A968-2546248701F3}"/>
              </a:ext>
              <a:ext uri="{C183D7F6-B498-43B3-948B-1728B52AA6E4}">
                <adec:decorative xmlns:adec="http://schemas.microsoft.com/office/drawing/2017/decorative" val="1"/>
              </a:ext>
            </a:extLst>
          </p:cNvPr>
          <p:cNvCxnSpPr>
            <a:cxnSpLocks/>
          </p:cNvCxnSpPr>
          <p:nvPr userDrawn="1"/>
        </p:nvCxnSpPr>
        <p:spPr>
          <a:xfrm>
            <a:off x="4390011" y="3603027"/>
            <a:ext cx="367912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14FEAA1-EB50-4B84-96EB-E171DE39A0A8}"/>
              </a:ext>
              <a:ext uri="{C183D7F6-B498-43B3-948B-1728B52AA6E4}">
                <adec:decorative xmlns:adec="http://schemas.microsoft.com/office/drawing/2017/decorative" val="1"/>
              </a:ext>
            </a:extLst>
          </p:cNvPr>
          <p:cNvCxnSpPr>
            <a:cxnSpLocks/>
          </p:cNvCxnSpPr>
          <p:nvPr userDrawn="1"/>
        </p:nvCxnSpPr>
        <p:spPr>
          <a:xfrm>
            <a:off x="4390011" y="4659923"/>
            <a:ext cx="367912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 name="Title 5">
            <a:extLst>
              <a:ext uri="{FF2B5EF4-FFF2-40B4-BE49-F238E27FC236}">
                <a16:creationId xmlns:a16="http://schemas.microsoft.com/office/drawing/2014/main" id="{D8706E9C-EDA2-4EE8-A4D5-886B6F42AFF8}"/>
              </a:ext>
            </a:extLst>
          </p:cNvPr>
          <p:cNvSpPr>
            <a:spLocks noGrp="1"/>
          </p:cNvSpPr>
          <p:nvPr userDrawn="1">
            <p:ph type="title"/>
          </p:nvPr>
        </p:nvSpPr>
        <p:spPr>
          <a:xfrm>
            <a:off x="427038" y="449263"/>
            <a:ext cx="11568684" cy="693737"/>
          </a:xfrm>
        </p:spPr>
        <p:txBody>
          <a:bodyPr/>
          <a:lstStyle/>
          <a:p>
            <a:r>
              <a:rPr lang="en-US"/>
              <a:t>Click to edit Master title style</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8324853" y="3603027"/>
            <a:ext cx="367912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8324853" y="4659923"/>
            <a:ext cx="367912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B30B5A80-F666-460D-9090-8493217C8FD1}"/>
              </a:ext>
            </a:extLst>
          </p:cNvPr>
          <p:cNvSpPr txBox="1">
            <a:spLocks/>
          </p:cNvSpPr>
          <p:nvPr userDrawn="1"/>
        </p:nvSpPr>
        <p:spPr>
          <a:xfrm>
            <a:off x="4119583" y="6680282"/>
            <a:ext cx="4197310" cy="14406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sz="918" dirty="0"/>
              <a:t>© Copyright Microsoft Corporation. All rights reserved.</a:t>
            </a:r>
          </a:p>
        </p:txBody>
      </p:sp>
    </p:spTree>
    <p:extLst>
      <p:ext uri="{BB962C8B-B14F-4D97-AF65-F5344CB8AC3E}">
        <p14:creationId xmlns:p14="http://schemas.microsoft.com/office/powerpoint/2010/main" val="1842591712"/>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with graphic">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27037" y="1486336"/>
            <a:ext cx="3508169" cy="3507672"/>
          </a:xfrm>
          <a:prstGeom prst="ellipse">
            <a:avLst/>
          </a:prstGeom>
          <a:solidFill>
            <a:schemeClr val="bg1">
              <a:lumMod val="95000"/>
            </a:schemeClr>
          </a:solidFill>
        </p:spPr>
        <p:txBody>
          <a:bodyPr tIns="0" rIns="0" bIns="0" anchor="ctr">
            <a:noAutofit/>
          </a:bodyPr>
          <a:lstStyle>
            <a:lvl1pPr algn="ctr">
              <a:defRPr sz="2856"/>
            </a:lvl1pPr>
          </a:lstStyle>
          <a:p>
            <a:pPr lvl="0"/>
            <a:r>
              <a:rPr lang="en-US"/>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4457295" y="1486336"/>
            <a:ext cx="3508169" cy="3507672"/>
          </a:xfrm>
          <a:prstGeom prst="ellipse">
            <a:avLst/>
          </a:prstGeom>
          <a:solidFill>
            <a:schemeClr val="bg1">
              <a:lumMod val="95000"/>
            </a:schemeClr>
          </a:solidFill>
        </p:spPr>
        <p:txBody>
          <a:bodyPr tIns="0" rIns="0" bIns="0" anchor="ctr">
            <a:noAutofit/>
          </a:bodyPr>
          <a:lstStyle>
            <a:lvl1pPr algn="ctr">
              <a:defRPr sz="2856"/>
            </a:lvl1pPr>
          </a:lstStyle>
          <a:p>
            <a:pPr lvl="0"/>
            <a:r>
              <a:rPr lang="en-US"/>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8487553" y="1486336"/>
            <a:ext cx="3508169" cy="3507672"/>
          </a:xfrm>
          <a:prstGeom prst="ellipse">
            <a:avLst/>
          </a:prstGeom>
          <a:solidFill>
            <a:schemeClr val="bg1">
              <a:lumMod val="95000"/>
            </a:schemeClr>
          </a:solidFill>
        </p:spPr>
        <p:txBody>
          <a:bodyPr tIns="0" rIns="0" bIns="0" anchor="ctr">
            <a:noAutofit/>
          </a:bodyPr>
          <a:lstStyle>
            <a:lvl1pPr algn="ctr">
              <a:defRPr sz="2856"/>
            </a:lvl1pPr>
          </a:lstStyle>
          <a:p>
            <a:pPr lvl="0"/>
            <a:r>
              <a:rPr lang="en-US"/>
              <a:t>Click to edit Master text styles</a:t>
            </a:r>
          </a:p>
        </p:txBody>
      </p:sp>
      <p:sp>
        <p:nvSpPr>
          <p:cNvPr id="2" name="Footer Placeholder 1">
            <a:extLst>
              <a:ext uri="{FF2B5EF4-FFF2-40B4-BE49-F238E27FC236}">
                <a16:creationId xmlns:a16="http://schemas.microsoft.com/office/drawing/2014/main" id="{538B82E4-7444-4181-B6FE-B79D11D3EA6F}"/>
              </a:ext>
            </a:extLst>
          </p:cNvPr>
          <p:cNvSpPr txBox="1">
            <a:spLocks/>
          </p:cNvSpPr>
          <p:nvPr userDrawn="1"/>
        </p:nvSpPr>
        <p:spPr>
          <a:xfrm>
            <a:off x="4119583" y="6680282"/>
            <a:ext cx="4197310" cy="14406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sz="918" dirty="0"/>
              <a:t>© Copyright Microsoft Corporation. All rights reserved.</a:t>
            </a:r>
          </a:p>
        </p:txBody>
      </p:sp>
    </p:spTree>
    <p:extLst>
      <p:ext uri="{BB962C8B-B14F-4D97-AF65-F5344CB8AC3E}">
        <p14:creationId xmlns:p14="http://schemas.microsoft.com/office/powerpoint/2010/main" val="52335274"/>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with graphic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27038" y="2406566"/>
            <a:ext cx="2181704" cy="2181394"/>
          </a:xfrm>
          <a:prstGeom prst="ellipse">
            <a:avLst/>
          </a:prstGeom>
          <a:solidFill>
            <a:srgbClr val="243A5E"/>
          </a:solidFill>
        </p:spPr>
        <p:txBody>
          <a:bodyPr tIns="0" rIns="0" bIns="0" anchor="ctr">
            <a:noAutofit/>
          </a:bodyPr>
          <a:lstStyle>
            <a:lvl1pPr algn="ctr">
              <a:defRPr sz="2448">
                <a:solidFill>
                  <a:schemeClr val="bg1"/>
                </a:solidFill>
              </a:defRPr>
            </a:lvl1pPr>
          </a:lstStyle>
          <a:p>
            <a:pPr lvl="0"/>
            <a:r>
              <a:rPr lang="en-US"/>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2777211" y="2406566"/>
            <a:ext cx="2181704" cy="2181394"/>
          </a:xfrm>
          <a:prstGeom prst="ellipse">
            <a:avLst/>
          </a:prstGeom>
          <a:solidFill>
            <a:srgbClr val="243A5E"/>
          </a:solidFill>
        </p:spPr>
        <p:txBody>
          <a:bodyPr tIns="0" rIns="0" bIns="0" anchor="ctr">
            <a:noAutofit/>
          </a:bodyPr>
          <a:lstStyle>
            <a:lvl1pPr algn="ctr">
              <a:defRPr sz="2448">
                <a:solidFill>
                  <a:schemeClr val="bg1"/>
                </a:solidFill>
              </a:defRPr>
            </a:lvl1pPr>
          </a:lstStyle>
          <a:p>
            <a:pPr lvl="0"/>
            <a:r>
              <a:rPr lang="en-US"/>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5127384" y="2406566"/>
            <a:ext cx="2181704" cy="2181394"/>
          </a:xfrm>
          <a:prstGeom prst="ellipse">
            <a:avLst/>
          </a:prstGeom>
          <a:solidFill>
            <a:srgbClr val="243A5E"/>
          </a:solidFill>
        </p:spPr>
        <p:txBody>
          <a:bodyPr tIns="0" rIns="0" bIns="0" anchor="ctr">
            <a:noAutofit/>
          </a:bodyPr>
          <a:lstStyle>
            <a:lvl1pPr algn="ctr">
              <a:defRPr sz="2448">
                <a:solidFill>
                  <a:schemeClr val="bg1"/>
                </a:solidFill>
              </a:defRPr>
            </a:lvl1pPr>
          </a:lstStyle>
          <a:p>
            <a:pPr lvl="0"/>
            <a:r>
              <a:rPr lang="en-US"/>
              <a:t>Click to edit Master text styles</a:t>
            </a:r>
          </a:p>
        </p:txBody>
      </p:sp>
      <p:sp>
        <p:nvSpPr>
          <p:cNvPr id="7" name="Text Placeholder 3">
            <a:extLst>
              <a:ext uri="{FF2B5EF4-FFF2-40B4-BE49-F238E27FC236}">
                <a16:creationId xmlns:a16="http://schemas.microsoft.com/office/drawing/2014/main" id="{FFCA379A-FFA6-4179-AD94-3B9D20DBAA50}"/>
              </a:ext>
            </a:extLst>
          </p:cNvPr>
          <p:cNvSpPr>
            <a:spLocks noGrp="1"/>
          </p:cNvSpPr>
          <p:nvPr>
            <p:ph type="body" sz="quarter" idx="13"/>
          </p:nvPr>
        </p:nvSpPr>
        <p:spPr>
          <a:xfrm>
            <a:off x="7477558" y="2406566"/>
            <a:ext cx="2181704" cy="2181394"/>
          </a:xfrm>
          <a:prstGeom prst="ellipse">
            <a:avLst/>
          </a:prstGeom>
          <a:solidFill>
            <a:srgbClr val="243A5E"/>
          </a:solidFill>
        </p:spPr>
        <p:txBody>
          <a:bodyPr tIns="0" rIns="0" bIns="0" anchor="ctr">
            <a:noAutofit/>
          </a:bodyPr>
          <a:lstStyle>
            <a:lvl1pPr algn="ctr">
              <a:defRPr sz="2448">
                <a:solidFill>
                  <a:schemeClr val="bg1"/>
                </a:solidFill>
              </a:defRPr>
            </a:lvl1pPr>
          </a:lstStyle>
          <a:p>
            <a:pPr lvl="0"/>
            <a:r>
              <a:rPr lang="en-US"/>
              <a:t>Click to edit Master text styles</a:t>
            </a:r>
          </a:p>
        </p:txBody>
      </p:sp>
      <p:sp>
        <p:nvSpPr>
          <p:cNvPr id="8" name="Text Placeholder 3">
            <a:extLst>
              <a:ext uri="{FF2B5EF4-FFF2-40B4-BE49-F238E27FC236}">
                <a16:creationId xmlns:a16="http://schemas.microsoft.com/office/drawing/2014/main" id="{86EE9769-6679-49C8-860D-5CACDB09DBD2}"/>
              </a:ext>
            </a:extLst>
          </p:cNvPr>
          <p:cNvSpPr>
            <a:spLocks noGrp="1"/>
          </p:cNvSpPr>
          <p:nvPr>
            <p:ph type="body" sz="quarter" idx="14"/>
          </p:nvPr>
        </p:nvSpPr>
        <p:spPr>
          <a:xfrm>
            <a:off x="9827733" y="2406566"/>
            <a:ext cx="2181704" cy="2181394"/>
          </a:xfrm>
          <a:prstGeom prst="ellipse">
            <a:avLst/>
          </a:prstGeom>
          <a:solidFill>
            <a:srgbClr val="243A5E"/>
          </a:solidFill>
        </p:spPr>
        <p:txBody>
          <a:bodyPr tIns="0" rIns="0" bIns="0" anchor="ctr">
            <a:noAutofit/>
          </a:bodyPr>
          <a:lstStyle>
            <a:lvl1pPr algn="ctr">
              <a:defRPr sz="2448">
                <a:solidFill>
                  <a:schemeClr val="bg1"/>
                </a:solidFill>
              </a:defRPr>
            </a:lvl1pPr>
          </a:lstStyle>
          <a:p>
            <a:pPr lvl="0"/>
            <a:r>
              <a:rPr lang="en-US"/>
              <a:t>Click to edit Master text styles</a:t>
            </a:r>
          </a:p>
        </p:txBody>
      </p:sp>
      <p:sp>
        <p:nvSpPr>
          <p:cNvPr id="2" name="Footer Placeholder 1">
            <a:extLst>
              <a:ext uri="{FF2B5EF4-FFF2-40B4-BE49-F238E27FC236}">
                <a16:creationId xmlns:a16="http://schemas.microsoft.com/office/drawing/2014/main" id="{136AABF9-4169-453B-83D4-823782CAB5B6}"/>
              </a:ext>
            </a:extLst>
          </p:cNvPr>
          <p:cNvSpPr txBox="1">
            <a:spLocks/>
          </p:cNvSpPr>
          <p:nvPr userDrawn="1"/>
        </p:nvSpPr>
        <p:spPr>
          <a:xfrm>
            <a:off x="4119583" y="6680282"/>
            <a:ext cx="4197310" cy="14406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sz="918" dirty="0"/>
              <a:t>© Copyright Microsoft Corporation. All rights reserved.</a:t>
            </a:r>
          </a:p>
        </p:txBody>
      </p:sp>
    </p:spTree>
    <p:extLst>
      <p:ext uri="{BB962C8B-B14F-4D97-AF65-F5344CB8AC3E}">
        <p14:creationId xmlns:p14="http://schemas.microsoft.com/office/powerpoint/2010/main" val="4034403246"/>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Section slide">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990B4C-4B23-479D-ADA8-DD6E0658DF5A}"/>
              </a:ext>
            </a:extLst>
          </p:cNvPr>
          <p:cNvSpPr/>
          <p:nvPr userDrawn="1"/>
        </p:nvSpPr>
        <p:spPr bwMode="auto">
          <a:xfrm>
            <a:off x="1" y="2576945"/>
            <a:ext cx="9892145" cy="181956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4" name="Title 35"/>
          <p:cNvSpPr>
            <a:spLocks noGrp="1"/>
          </p:cNvSpPr>
          <p:nvPr>
            <p:ph type="title" hasCustomPrompt="1"/>
          </p:nvPr>
        </p:nvSpPr>
        <p:spPr>
          <a:xfrm>
            <a:off x="427039" y="2576945"/>
            <a:ext cx="9374187" cy="1819564"/>
          </a:xfrm>
          <a:prstGeom prst="rect">
            <a:avLst/>
          </a:prstGeom>
          <a:noFill/>
        </p:spPr>
        <p:txBody>
          <a:bodyPr vert="horz" wrap="square" lIns="0" tIns="0" rIns="0" bIns="0" rtlCol="0" anchor="ctr" anchorCtr="0">
            <a:noAutofit/>
          </a:bodyPr>
          <a:lstStyle>
            <a:lvl1pPr>
              <a:defRPr lang="en-US" sz="3672" spc="-50" baseline="0" dirty="0">
                <a:solidFill>
                  <a:schemeClr val="bg1"/>
                </a:solidFill>
              </a:defRPr>
            </a:lvl1pPr>
          </a:lstStyle>
          <a:p>
            <a:pPr marL="0" lvl="0">
              <a:lnSpc>
                <a:spcPts val="5599"/>
              </a:lnSpc>
            </a:pPr>
            <a:r>
              <a:rPr lang="en-US"/>
              <a:t>Section title</a:t>
            </a:r>
          </a:p>
        </p:txBody>
      </p:sp>
      <p:sp>
        <p:nvSpPr>
          <p:cNvPr id="6" name="Rectangle 5">
            <a:extLst>
              <a:ext uri="{FF2B5EF4-FFF2-40B4-BE49-F238E27FC236}">
                <a16:creationId xmlns:a16="http://schemas.microsoft.com/office/drawing/2014/main" id="{E7A7DCD7-2A9A-4303-B73A-A8AA23BAF4B6}"/>
              </a:ext>
            </a:extLst>
          </p:cNvPr>
          <p:cNvSpPr/>
          <p:nvPr userDrawn="1"/>
        </p:nvSpPr>
        <p:spPr bwMode="auto">
          <a:xfrm>
            <a:off x="9892145" y="2576945"/>
            <a:ext cx="2124364" cy="1819564"/>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79F5CEB5-AAB3-4E98-82B0-2B2EDFAC7F19}"/>
              </a:ext>
            </a:extLst>
          </p:cNvPr>
          <p:cNvSpPr/>
          <p:nvPr userDrawn="1"/>
        </p:nvSpPr>
        <p:spPr bwMode="auto">
          <a:xfrm>
            <a:off x="11801475" y="2530475"/>
            <a:ext cx="207962" cy="191250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6">
            <a:extLst>
              <a:ext uri="{FF2B5EF4-FFF2-40B4-BE49-F238E27FC236}">
                <a16:creationId xmlns:a16="http://schemas.microsoft.com/office/drawing/2014/main" id="{C39A4550-468E-4965-BBF3-650AD824060F}"/>
              </a:ext>
            </a:extLst>
          </p:cNvPr>
          <p:cNvSpPr/>
          <p:nvPr userDrawn="1"/>
        </p:nvSpPr>
        <p:spPr bwMode="auto">
          <a:xfrm flipH="1">
            <a:off x="9892145" y="2530475"/>
            <a:ext cx="207962" cy="191250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5" name="Footer Placeholder 1">
            <a:extLst>
              <a:ext uri="{FF2B5EF4-FFF2-40B4-BE49-F238E27FC236}">
                <a16:creationId xmlns:a16="http://schemas.microsoft.com/office/drawing/2014/main" id="{35171095-C815-417D-9D8A-09115AECF168}"/>
              </a:ext>
            </a:extLst>
          </p:cNvPr>
          <p:cNvSpPr txBox="1">
            <a:spLocks/>
          </p:cNvSpPr>
          <p:nvPr userDrawn="1"/>
        </p:nvSpPr>
        <p:spPr>
          <a:xfrm>
            <a:off x="8698467" y="6704506"/>
            <a:ext cx="4197310" cy="14406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sz="918" dirty="0"/>
              <a:t>© Copyright Microsoft Corporation. All rights reserved.</a:t>
            </a:r>
          </a:p>
        </p:txBody>
      </p:sp>
    </p:spTree>
    <p:extLst>
      <p:ext uri="{BB962C8B-B14F-4D97-AF65-F5344CB8AC3E}">
        <p14:creationId xmlns:p14="http://schemas.microsoft.com/office/powerpoint/2010/main" val="4215968866"/>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a:prstGeom prst="rect">
            <a:avLst/>
          </a:prstGeom>
        </p:spPr>
        <p:txBody>
          <a:bodyPr wrap="square" lIns="0" tIns="0" rIns="0" bIns="0">
            <a:spAutoFit/>
          </a:bodyPr>
          <a:lstStyle>
            <a:lvl1pPr>
              <a:lnSpc>
                <a:spcPts val="3200"/>
              </a:lnSpc>
              <a:defRPr sz="2800" strike="noStrike">
                <a:solidFill>
                  <a:srgbClr val="000000"/>
                </a:solidFill>
              </a:defRPr>
            </a:lvl1pPr>
          </a:lstStyle>
          <a:p>
            <a:r>
              <a:rPr lang="en-US"/>
              <a:t>Title</a:t>
            </a:r>
          </a:p>
        </p:txBody>
      </p:sp>
      <p:sp>
        <p:nvSpPr>
          <p:cNvPr id="4" name="Footer Placeholder 1">
            <a:extLst>
              <a:ext uri="{FF2B5EF4-FFF2-40B4-BE49-F238E27FC236}">
                <a16:creationId xmlns:a16="http://schemas.microsoft.com/office/drawing/2014/main" id="{7073DB33-B054-4E09-9CF7-1310540A60B7}"/>
              </a:ext>
            </a:extLst>
          </p:cNvPr>
          <p:cNvSpPr txBox="1">
            <a:spLocks/>
          </p:cNvSpPr>
          <p:nvPr userDrawn="1"/>
        </p:nvSpPr>
        <p:spPr>
          <a:xfrm>
            <a:off x="9126319" y="6583737"/>
            <a:ext cx="3310156" cy="138499"/>
          </a:xfrm>
          <a:prstGeom prst="rect">
            <a:avLst/>
          </a:prstGeom>
        </p:spPr>
        <p:txBody>
          <a:bodyPr vert="horz" wrap="square"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07187434"/>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3_Title">
    <p:bg>
      <p:bgPr>
        <a:blipFill dpi="0" rotWithShape="1">
          <a:blip r:embed="rId2">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9" y="3292078"/>
            <a:ext cx="2506662" cy="410369"/>
          </a:xfrm>
          <a:prstGeom prst="rect">
            <a:avLst/>
          </a:prstGeom>
        </p:spPr>
        <p:txBody>
          <a:bodyPr wrap="square" lIns="0" tIns="0" rIns="0" bIns="0" anchor="ctr">
            <a:spAutoFit/>
          </a:bodyPr>
          <a:lstStyle>
            <a:lvl1pPr>
              <a:lnSpc>
                <a:spcPts val="3200"/>
              </a:lnSpc>
              <a:defRPr sz="2800" strike="noStrike">
                <a:solidFill>
                  <a:schemeClr val="bg1"/>
                </a:solidFill>
              </a:defRPr>
            </a:lvl1pPr>
          </a:lstStyle>
          <a:p>
            <a:r>
              <a:rPr lang="en-US"/>
              <a:t>Title</a:t>
            </a:r>
          </a:p>
        </p:txBody>
      </p:sp>
      <p:sp>
        <p:nvSpPr>
          <p:cNvPr id="4" name="Footer Placeholder 1">
            <a:extLst>
              <a:ext uri="{FF2B5EF4-FFF2-40B4-BE49-F238E27FC236}">
                <a16:creationId xmlns:a16="http://schemas.microsoft.com/office/drawing/2014/main" id="{EB4B854E-65BB-477A-8733-98A573C96F7D}"/>
              </a:ext>
            </a:extLst>
          </p:cNvPr>
          <p:cNvSpPr txBox="1">
            <a:spLocks/>
          </p:cNvSpPr>
          <p:nvPr userDrawn="1"/>
        </p:nvSpPr>
        <p:spPr>
          <a:xfrm>
            <a:off x="9126319" y="6583737"/>
            <a:ext cx="3310156" cy="138499"/>
          </a:xfrm>
          <a:prstGeom prst="rect">
            <a:avLst/>
          </a:prstGeom>
        </p:spPr>
        <p:txBody>
          <a:bodyPr vert="horz" wrap="square"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533784262"/>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divider">
    <p:bg>
      <p:bgPr>
        <a:blipFill dpi="0" rotWithShape="1">
          <a:blip r:embed="rId2">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1FDE817-4581-481C-9C54-D23C2F82ACA3}"/>
              </a:ext>
            </a:extLst>
          </p:cNvPr>
          <p:cNvSpPr>
            <a:spLocks noGrp="1"/>
          </p:cNvSpPr>
          <p:nvPr>
            <p:ph type="title" hasCustomPrompt="1"/>
          </p:nvPr>
        </p:nvSpPr>
        <p:spPr>
          <a:xfrm>
            <a:off x="427038" y="3243000"/>
            <a:ext cx="9070923" cy="508524"/>
          </a:xfrm>
          <a:noFill/>
        </p:spPr>
        <p:txBody>
          <a:bodyPr wrap="square" lIns="0" tIns="0" rIns="0" bIns="0" anchor="ctr" anchorCtr="0">
            <a:spAutoFit/>
          </a:bodyPr>
          <a:lstStyle>
            <a:lvl1pPr algn="l" defTabSz="951304" rtl="0" eaLnBrk="1" latinLnBrk="0" hangingPunct="1">
              <a:lnSpc>
                <a:spcPct val="90000"/>
              </a:lnSpc>
              <a:spcBef>
                <a:spcPct val="0"/>
              </a:spcBef>
              <a:buNone/>
              <a:defRPr lang="en-US" sz="3600" b="0" kern="1200" cap="none" spc="-51" baseline="0" dirty="0">
                <a:ln w="3175">
                  <a:noFill/>
                </a:ln>
                <a:solidFill>
                  <a:schemeClr val="bg1"/>
                </a:solidFill>
                <a:effectLst/>
                <a:latin typeface="+mj-lt"/>
                <a:ea typeface="+mn-ea"/>
                <a:cs typeface="Segoe UI" pitchFamily="34" charset="0"/>
              </a:defRPr>
            </a:lvl1pPr>
          </a:lstStyle>
          <a:p>
            <a:r>
              <a:rPr lang="en-US"/>
              <a:t>Section title</a:t>
            </a:r>
          </a:p>
        </p:txBody>
      </p:sp>
      <p:sp>
        <p:nvSpPr>
          <p:cNvPr id="2" name="Footer Placeholder 1">
            <a:extLst>
              <a:ext uri="{FF2B5EF4-FFF2-40B4-BE49-F238E27FC236}">
                <a16:creationId xmlns:a16="http://schemas.microsoft.com/office/drawing/2014/main" id="{D8BEC7DC-2B5C-4DCE-BCF8-67616187F80B}"/>
              </a:ext>
            </a:extLst>
          </p:cNvPr>
          <p:cNvSpPr txBox="1">
            <a:spLocks/>
          </p:cNvSpPr>
          <p:nvPr userDrawn="1"/>
        </p:nvSpPr>
        <p:spPr>
          <a:xfrm>
            <a:off x="9126319" y="6583737"/>
            <a:ext cx="3310156" cy="138499"/>
          </a:xfrm>
          <a:prstGeom prst="rect">
            <a:avLst/>
          </a:prstGeom>
        </p:spPr>
        <p:txBody>
          <a:bodyPr vert="horz" wrap="square"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792227557"/>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1_Title slide with graphic 2">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37277" y="2582863"/>
            <a:ext cx="5537797" cy="1828800"/>
          </a:xfrm>
          <a:prstGeom prst="rect">
            <a:avLst/>
          </a:prstGeom>
          <a:noFill/>
        </p:spPr>
        <p:txBody>
          <a:bodyPr lIns="0" tIns="0" rIns="0" bIns="182880" anchor="b" anchorCtr="0"/>
          <a:lstStyle>
            <a:lvl1pPr>
              <a:defRPr sz="4896" strike="noStrike" spc="-50" baseline="0">
                <a:solidFill>
                  <a:schemeClr val="tx1"/>
                </a:solidFill>
              </a:defRPr>
            </a:lvl1pPr>
          </a:lstStyle>
          <a:p>
            <a:r>
              <a:rPr lang="en-US"/>
              <a:t>Azure presentation</a:t>
            </a:r>
            <a:br>
              <a:rPr lang="en-US"/>
            </a:br>
            <a:r>
              <a:rPr lang="en-US"/>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51338" y="4436713"/>
            <a:ext cx="5521944" cy="753369"/>
          </a:xfrm>
          <a:prstGeom prst="rect">
            <a:avLst/>
          </a:prstGeom>
        </p:spPr>
        <p:txBody>
          <a:bodyPr/>
          <a:lstStyle>
            <a:lvl1pPr>
              <a:defRPr sz="1836">
                <a:solidFill>
                  <a:schemeClr val="tx1"/>
                </a:solidFill>
              </a:defRPr>
            </a:lvl1pPr>
            <a:lvl2pPr>
              <a:defRPr sz="1800">
                <a:solidFill>
                  <a:srgbClr val="000000"/>
                </a:solidFill>
              </a:defRPr>
            </a:lvl2pPr>
            <a:lvl3pPr>
              <a:defRPr sz="1399"/>
            </a:lvl3pPr>
            <a:lvl4pPr>
              <a:defRPr sz="1399"/>
            </a:lvl4pPr>
            <a:lvl5pPr>
              <a:defRPr sz="1049"/>
            </a:lvl5pPr>
          </a:lstStyle>
          <a:p>
            <a:pPr lvl="0"/>
            <a:r>
              <a:rPr lang="en-US"/>
              <a:t>Author name</a:t>
            </a:r>
            <a:br>
              <a:rPr lang="en-US"/>
            </a:br>
            <a:r>
              <a:rPr lang="en-US"/>
              <a:t>Date</a:t>
            </a:r>
          </a:p>
        </p:txBody>
      </p:sp>
      <p:sp>
        <p:nvSpPr>
          <p:cNvPr id="13" name="Oval 12">
            <a:extLst>
              <a:ext uri="{FF2B5EF4-FFF2-40B4-BE49-F238E27FC236}">
                <a16:creationId xmlns:a16="http://schemas.microsoft.com/office/drawing/2014/main" id="{0C62E602-B038-4AA6-A699-B469CFE1AD96}"/>
              </a:ext>
              <a:ext uri="{C183D7F6-B498-43B3-948B-1728B52AA6E4}">
                <adec:decorative xmlns:adec="http://schemas.microsoft.com/office/drawing/2017/decorative" val="1"/>
              </a:ext>
            </a:extLst>
          </p:cNvPr>
          <p:cNvSpPr/>
          <p:nvPr/>
        </p:nvSpPr>
        <p:spPr bwMode="auto">
          <a:xfrm>
            <a:off x="6511132" y="601150"/>
            <a:ext cx="5785713" cy="5792226"/>
          </a:xfrm>
          <a:prstGeom prst="ellipse">
            <a:avLst/>
          </a:prstGeom>
          <a:noFill/>
          <a:ln w="1905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dirty="0">
              <a:gradFill>
                <a:gsLst>
                  <a:gs pos="0">
                    <a:srgbClr val="FFFFFF"/>
                  </a:gs>
                  <a:gs pos="100000">
                    <a:srgbClr val="FFFFFF"/>
                  </a:gs>
                </a:gsLst>
                <a:lin ang="5400000" scaled="0"/>
              </a:gradFill>
              <a:ea typeface="Segoe UI" pitchFamily="34" charset="0"/>
              <a:cs typeface="Segoe UI" pitchFamily="34" charset="0"/>
            </a:endParaRPr>
          </a:p>
        </p:txBody>
      </p:sp>
      <p:pic>
        <p:nvPicPr>
          <p:cNvPr id="4" name="Picture 3" descr="A picture containing drawing&#10;&#10;Description automatically generated">
            <a:extLst>
              <a:ext uri="{FF2B5EF4-FFF2-40B4-BE49-F238E27FC236}">
                <a16:creationId xmlns:a16="http://schemas.microsoft.com/office/drawing/2014/main" id="{57D6331F-1A15-46AA-A57A-300CC97487E4}"/>
              </a:ext>
            </a:extLst>
          </p:cNvPr>
          <p:cNvPicPr>
            <a:picLocks noChangeAspect="1"/>
          </p:cNvPicPr>
          <p:nvPr/>
        </p:nvPicPr>
        <p:blipFill>
          <a:blip r:embed="rId2"/>
          <a:stretch>
            <a:fillRect/>
          </a:stretch>
        </p:blipFill>
        <p:spPr>
          <a:xfrm>
            <a:off x="139630" y="162871"/>
            <a:ext cx="2688089" cy="889107"/>
          </a:xfrm>
          <a:prstGeom prst="rect">
            <a:avLst/>
          </a:prstGeom>
        </p:spPr>
      </p:pic>
      <p:grpSp>
        <p:nvGrpSpPr>
          <p:cNvPr id="37" name="Group 36">
            <a:extLst>
              <a:ext uri="{FF2B5EF4-FFF2-40B4-BE49-F238E27FC236}">
                <a16:creationId xmlns:a16="http://schemas.microsoft.com/office/drawing/2014/main" id="{695F69F3-6C65-4C67-BE9F-99EE13ECA942}"/>
              </a:ext>
            </a:extLst>
          </p:cNvPr>
          <p:cNvGrpSpPr/>
          <p:nvPr/>
        </p:nvGrpSpPr>
        <p:grpSpPr>
          <a:xfrm>
            <a:off x="6733309" y="876893"/>
            <a:ext cx="5251828" cy="5240740"/>
            <a:chOff x="6600946" y="859776"/>
            <a:chExt cx="5148588" cy="5138447"/>
          </a:xfrm>
        </p:grpSpPr>
        <p:grpSp>
          <p:nvGrpSpPr>
            <p:cNvPr id="38" name="Graphic 1">
              <a:extLst>
                <a:ext uri="{FF2B5EF4-FFF2-40B4-BE49-F238E27FC236}">
                  <a16:creationId xmlns:a16="http://schemas.microsoft.com/office/drawing/2014/main" id="{BC070748-6768-4FC2-A431-E43A99B45D24}"/>
                </a:ext>
              </a:extLst>
            </p:cNvPr>
            <p:cNvGrpSpPr/>
            <p:nvPr/>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48" name="Freeform: Shape 47">
                <a:extLst>
                  <a:ext uri="{FF2B5EF4-FFF2-40B4-BE49-F238E27FC236}">
                    <a16:creationId xmlns:a16="http://schemas.microsoft.com/office/drawing/2014/main" id="{04C016FB-6079-433E-86F5-11870BD5A617}"/>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64" dirty="0"/>
              </a:p>
            </p:txBody>
          </p:sp>
          <p:sp>
            <p:nvSpPr>
              <p:cNvPr id="49" name="Freeform: Shape 48">
                <a:extLst>
                  <a:ext uri="{FF2B5EF4-FFF2-40B4-BE49-F238E27FC236}">
                    <a16:creationId xmlns:a16="http://schemas.microsoft.com/office/drawing/2014/main" id="{54102133-5E8C-4CB3-AC62-D09FC824D203}"/>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64" dirty="0"/>
              </a:p>
            </p:txBody>
          </p:sp>
          <p:sp>
            <p:nvSpPr>
              <p:cNvPr id="50" name="Freeform: Shape 49">
                <a:extLst>
                  <a:ext uri="{FF2B5EF4-FFF2-40B4-BE49-F238E27FC236}">
                    <a16:creationId xmlns:a16="http://schemas.microsoft.com/office/drawing/2014/main" id="{0BCE9930-CFBB-4646-901A-120648FA1B9E}"/>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64" dirty="0"/>
              </a:p>
            </p:txBody>
          </p:sp>
          <p:sp>
            <p:nvSpPr>
              <p:cNvPr id="51" name="Freeform: Shape 50">
                <a:extLst>
                  <a:ext uri="{FF2B5EF4-FFF2-40B4-BE49-F238E27FC236}">
                    <a16:creationId xmlns:a16="http://schemas.microsoft.com/office/drawing/2014/main" id="{8C60FDBA-7C23-4806-88B5-29E31C6583DC}"/>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64" dirty="0"/>
              </a:p>
            </p:txBody>
          </p:sp>
          <p:sp>
            <p:nvSpPr>
              <p:cNvPr id="52" name="Freeform: Shape 51">
                <a:extLst>
                  <a:ext uri="{FF2B5EF4-FFF2-40B4-BE49-F238E27FC236}">
                    <a16:creationId xmlns:a16="http://schemas.microsoft.com/office/drawing/2014/main" id="{7DC83954-308D-4CAC-ADE0-92CE37FA6207}"/>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64" dirty="0"/>
              </a:p>
            </p:txBody>
          </p:sp>
          <p:sp>
            <p:nvSpPr>
              <p:cNvPr id="53" name="Freeform: Shape 52">
                <a:extLst>
                  <a:ext uri="{FF2B5EF4-FFF2-40B4-BE49-F238E27FC236}">
                    <a16:creationId xmlns:a16="http://schemas.microsoft.com/office/drawing/2014/main" id="{85339DC7-664E-4BEF-85FE-D1109A719B7E}"/>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64" dirty="0"/>
              </a:p>
            </p:txBody>
          </p:sp>
          <p:sp>
            <p:nvSpPr>
              <p:cNvPr id="54" name="Freeform: Shape 53">
                <a:extLst>
                  <a:ext uri="{FF2B5EF4-FFF2-40B4-BE49-F238E27FC236}">
                    <a16:creationId xmlns:a16="http://schemas.microsoft.com/office/drawing/2014/main" id="{DED6E3EF-BEB2-400D-A55F-8F548AA8A3C2}"/>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64" dirty="0"/>
              </a:p>
            </p:txBody>
          </p:sp>
          <p:sp>
            <p:nvSpPr>
              <p:cNvPr id="55" name="Freeform: Shape 54">
                <a:extLst>
                  <a:ext uri="{FF2B5EF4-FFF2-40B4-BE49-F238E27FC236}">
                    <a16:creationId xmlns:a16="http://schemas.microsoft.com/office/drawing/2014/main" id="{4056E671-564E-4828-B12C-3873C15097FD}"/>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64" dirty="0"/>
              </a:p>
            </p:txBody>
          </p:sp>
          <p:sp>
            <p:nvSpPr>
              <p:cNvPr id="56" name="Freeform: Shape 55">
                <a:extLst>
                  <a:ext uri="{FF2B5EF4-FFF2-40B4-BE49-F238E27FC236}">
                    <a16:creationId xmlns:a16="http://schemas.microsoft.com/office/drawing/2014/main" id="{CE2375AC-EE5D-462B-8769-A875F92C6D3F}"/>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64" dirty="0"/>
              </a:p>
            </p:txBody>
          </p:sp>
          <p:sp>
            <p:nvSpPr>
              <p:cNvPr id="57" name="Freeform: Shape 56">
                <a:extLst>
                  <a:ext uri="{FF2B5EF4-FFF2-40B4-BE49-F238E27FC236}">
                    <a16:creationId xmlns:a16="http://schemas.microsoft.com/office/drawing/2014/main" id="{5543C42A-4AA4-4EE3-9D6A-20D705974B93}"/>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64" dirty="0"/>
              </a:p>
            </p:txBody>
          </p:sp>
          <p:sp>
            <p:nvSpPr>
              <p:cNvPr id="58" name="Freeform: Shape 57">
                <a:extLst>
                  <a:ext uri="{FF2B5EF4-FFF2-40B4-BE49-F238E27FC236}">
                    <a16:creationId xmlns:a16="http://schemas.microsoft.com/office/drawing/2014/main" id="{5A06D381-5E3A-45E2-943A-D8A9CD6DDB02}"/>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64" dirty="0"/>
              </a:p>
            </p:txBody>
          </p:sp>
          <p:sp>
            <p:nvSpPr>
              <p:cNvPr id="59" name="Freeform: Shape 58">
                <a:extLst>
                  <a:ext uri="{FF2B5EF4-FFF2-40B4-BE49-F238E27FC236}">
                    <a16:creationId xmlns:a16="http://schemas.microsoft.com/office/drawing/2014/main" id="{6A50715D-06C2-4A50-B805-7C779755D7AD}"/>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64" dirty="0"/>
              </a:p>
            </p:txBody>
          </p:sp>
          <p:sp>
            <p:nvSpPr>
              <p:cNvPr id="60" name="Freeform: Shape 59">
                <a:extLst>
                  <a:ext uri="{FF2B5EF4-FFF2-40B4-BE49-F238E27FC236}">
                    <a16:creationId xmlns:a16="http://schemas.microsoft.com/office/drawing/2014/main" id="{76CB3FBA-91B0-4DCE-AC92-F9A18FF4D65A}"/>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64" dirty="0"/>
              </a:p>
            </p:txBody>
          </p:sp>
          <p:sp>
            <p:nvSpPr>
              <p:cNvPr id="61" name="Freeform: Shape 60">
                <a:extLst>
                  <a:ext uri="{FF2B5EF4-FFF2-40B4-BE49-F238E27FC236}">
                    <a16:creationId xmlns:a16="http://schemas.microsoft.com/office/drawing/2014/main" id="{22045ED4-534F-4B15-8795-D2C7547978FE}"/>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64" dirty="0"/>
              </a:p>
            </p:txBody>
          </p:sp>
          <p:sp>
            <p:nvSpPr>
              <p:cNvPr id="62" name="Freeform: Shape 61">
                <a:extLst>
                  <a:ext uri="{FF2B5EF4-FFF2-40B4-BE49-F238E27FC236}">
                    <a16:creationId xmlns:a16="http://schemas.microsoft.com/office/drawing/2014/main" id="{FEE68F87-0B6B-4885-866B-61423AE3724E}"/>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64" dirty="0"/>
              </a:p>
            </p:txBody>
          </p:sp>
          <p:sp>
            <p:nvSpPr>
              <p:cNvPr id="63" name="Freeform: Shape 62">
                <a:extLst>
                  <a:ext uri="{FF2B5EF4-FFF2-40B4-BE49-F238E27FC236}">
                    <a16:creationId xmlns:a16="http://schemas.microsoft.com/office/drawing/2014/main" id="{E99B4F58-0E6C-41DE-99A2-C3FCE7F11DB0}"/>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64" dirty="0"/>
              </a:p>
            </p:txBody>
          </p:sp>
          <p:sp>
            <p:nvSpPr>
              <p:cNvPr id="64" name="Freeform: Shape 63">
                <a:extLst>
                  <a:ext uri="{FF2B5EF4-FFF2-40B4-BE49-F238E27FC236}">
                    <a16:creationId xmlns:a16="http://schemas.microsoft.com/office/drawing/2014/main" id="{98213603-4044-4EDC-B3E0-CE20E3EE9BC2}"/>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64" dirty="0"/>
              </a:p>
            </p:txBody>
          </p:sp>
          <p:sp>
            <p:nvSpPr>
              <p:cNvPr id="65" name="Freeform: Shape 64">
                <a:extLst>
                  <a:ext uri="{FF2B5EF4-FFF2-40B4-BE49-F238E27FC236}">
                    <a16:creationId xmlns:a16="http://schemas.microsoft.com/office/drawing/2014/main" id="{DB035EF0-F3DA-4581-9198-447F52894F88}"/>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64" dirty="0"/>
              </a:p>
            </p:txBody>
          </p:sp>
          <p:sp>
            <p:nvSpPr>
              <p:cNvPr id="66" name="Freeform: Shape 65">
                <a:extLst>
                  <a:ext uri="{FF2B5EF4-FFF2-40B4-BE49-F238E27FC236}">
                    <a16:creationId xmlns:a16="http://schemas.microsoft.com/office/drawing/2014/main" id="{41AE2AF0-7DD9-443B-8718-D31F62D3CF64}"/>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64" dirty="0"/>
              </a:p>
            </p:txBody>
          </p:sp>
          <p:sp>
            <p:nvSpPr>
              <p:cNvPr id="67" name="Freeform: Shape 66">
                <a:extLst>
                  <a:ext uri="{FF2B5EF4-FFF2-40B4-BE49-F238E27FC236}">
                    <a16:creationId xmlns:a16="http://schemas.microsoft.com/office/drawing/2014/main" id="{1CB79995-5784-46B8-8607-92B5827FD726}"/>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64" dirty="0"/>
              </a:p>
            </p:txBody>
          </p:sp>
          <p:sp>
            <p:nvSpPr>
              <p:cNvPr id="68" name="Freeform: Shape 67">
                <a:extLst>
                  <a:ext uri="{FF2B5EF4-FFF2-40B4-BE49-F238E27FC236}">
                    <a16:creationId xmlns:a16="http://schemas.microsoft.com/office/drawing/2014/main" id="{C2CD6B3F-A5CA-4C9E-A462-6CF2EE2A5719}"/>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64" dirty="0"/>
              </a:p>
            </p:txBody>
          </p:sp>
          <p:sp>
            <p:nvSpPr>
              <p:cNvPr id="69" name="Freeform: Shape 68">
                <a:extLst>
                  <a:ext uri="{FF2B5EF4-FFF2-40B4-BE49-F238E27FC236}">
                    <a16:creationId xmlns:a16="http://schemas.microsoft.com/office/drawing/2014/main" id="{078CAE18-6328-4577-A1E2-68D4E723AA5D}"/>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64" dirty="0"/>
              </a:p>
            </p:txBody>
          </p:sp>
          <p:sp>
            <p:nvSpPr>
              <p:cNvPr id="70" name="Freeform: Shape 69">
                <a:extLst>
                  <a:ext uri="{FF2B5EF4-FFF2-40B4-BE49-F238E27FC236}">
                    <a16:creationId xmlns:a16="http://schemas.microsoft.com/office/drawing/2014/main" id="{EBA2E409-2F87-44E1-BDE0-C3F0C5F0EE68}"/>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64" dirty="0"/>
              </a:p>
            </p:txBody>
          </p:sp>
          <p:sp>
            <p:nvSpPr>
              <p:cNvPr id="71" name="Freeform: Shape 70">
                <a:extLst>
                  <a:ext uri="{FF2B5EF4-FFF2-40B4-BE49-F238E27FC236}">
                    <a16:creationId xmlns:a16="http://schemas.microsoft.com/office/drawing/2014/main" id="{4B3569C1-CDDE-4300-A777-F5A88095235D}"/>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64" dirty="0"/>
              </a:p>
            </p:txBody>
          </p:sp>
        </p:grpSp>
        <p:sp>
          <p:nvSpPr>
            <p:cNvPr id="39" name="Oval 38">
              <a:extLst>
                <a:ext uri="{FF2B5EF4-FFF2-40B4-BE49-F238E27FC236}">
                  <a16:creationId xmlns:a16="http://schemas.microsoft.com/office/drawing/2014/main" id="{9AE111FB-FF99-4626-BF15-A4F33CA3E1B5}"/>
                </a:ext>
              </a:extLst>
            </p:cNvPr>
            <p:cNvSpPr/>
            <p:nvPr/>
          </p:nvSpPr>
          <p:spPr bwMode="auto">
            <a:xfrm>
              <a:off x="7282905" y="3548967"/>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40" name="Oval 39">
              <a:extLst>
                <a:ext uri="{FF2B5EF4-FFF2-40B4-BE49-F238E27FC236}">
                  <a16:creationId xmlns:a16="http://schemas.microsoft.com/office/drawing/2014/main" id="{EEBF4D1F-7718-4CBE-B978-16FFCC2E3239}"/>
                </a:ext>
              </a:extLst>
            </p:cNvPr>
            <p:cNvSpPr/>
            <p:nvPr/>
          </p:nvSpPr>
          <p:spPr bwMode="auto">
            <a:xfrm>
              <a:off x="10896617" y="2909240"/>
              <a:ext cx="124272" cy="12429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41" name="Oval 40">
              <a:extLst>
                <a:ext uri="{FF2B5EF4-FFF2-40B4-BE49-F238E27FC236}">
                  <a16:creationId xmlns:a16="http://schemas.microsoft.com/office/drawing/2014/main" id="{59426D11-A3B4-4FDE-8641-D925588DAB39}"/>
                </a:ext>
              </a:extLst>
            </p:cNvPr>
            <p:cNvSpPr/>
            <p:nvPr/>
          </p:nvSpPr>
          <p:spPr bwMode="auto">
            <a:xfrm>
              <a:off x="9437993" y="5187887"/>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42" name="Oval 41">
              <a:extLst>
                <a:ext uri="{FF2B5EF4-FFF2-40B4-BE49-F238E27FC236}">
                  <a16:creationId xmlns:a16="http://schemas.microsoft.com/office/drawing/2014/main" id="{57EDB010-9BE7-4344-984B-7453B4FF8307}"/>
                </a:ext>
              </a:extLst>
            </p:cNvPr>
            <p:cNvSpPr/>
            <p:nvPr/>
          </p:nvSpPr>
          <p:spPr bwMode="auto">
            <a:xfrm>
              <a:off x="9087616" y="1541433"/>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43" name="Oval 42">
              <a:extLst>
                <a:ext uri="{FF2B5EF4-FFF2-40B4-BE49-F238E27FC236}">
                  <a16:creationId xmlns:a16="http://schemas.microsoft.com/office/drawing/2014/main" id="{786CA2CE-9797-4C92-9057-B3C8D9338727}"/>
                </a:ext>
              </a:extLst>
            </p:cNvPr>
            <p:cNvSpPr/>
            <p:nvPr/>
          </p:nvSpPr>
          <p:spPr bwMode="auto">
            <a:xfrm>
              <a:off x="9052314" y="3314275"/>
              <a:ext cx="229418" cy="22945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44" name="Oval 43">
              <a:extLst>
                <a:ext uri="{FF2B5EF4-FFF2-40B4-BE49-F238E27FC236}">
                  <a16:creationId xmlns:a16="http://schemas.microsoft.com/office/drawing/2014/main" id="{F9A1662E-1481-432B-8DC4-FF834AA60F57}"/>
                </a:ext>
              </a:extLst>
            </p:cNvPr>
            <p:cNvSpPr/>
            <p:nvPr/>
          </p:nvSpPr>
          <p:spPr bwMode="auto">
            <a:xfrm>
              <a:off x="9104887" y="2889394"/>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45" name="Oval 44">
              <a:extLst>
                <a:ext uri="{FF2B5EF4-FFF2-40B4-BE49-F238E27FC236}">
                  <a16:creationId xmlns:a16="http://schemas.microsoft.com/office/drawing/2014/main" id="{715F718A-84C5-42DA-9B9C-64E200753714}"/>
                </a:ext>
              </a:extLst>
            </p:cNvPr>
            <p:cNvSpPr/>
            <p:nvPr/>
          </p:nvSpPr>
          <p:spPr bwMode="auto">
            <a:xfrm>
              <a:off x="9104887" y="3844315"/>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46" name="Oval 45">
              <a:extLst>
                <a:ext uri="{FF2B5EF4-FFF2-40B4-BE49-F238E27FC236}">
                  <a16:creationId xmlns:a16="http://schemas.microsoft.com/office/drawing/2014/main" id="{48AC1770-CB0D-4E0F-BBE4-41A23A7256AC}"/>
                </a:ext>
              </a:extLst>
            </p:cNvPr>
            <p:cNvSpPr/>
            <p:nvPr/>
          </p:nvSpPr>
          <p:spPr bwMode="auto">
            <a:xfrm rot="16200000">
              <a:off x="8628699"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47" name="Oval 46">
              <a:extLst>
                <a:ext uri="{FF2B5EF4-FFF2-40B4-BE49-F238E27FC236}">
                  <a16:creationId xmlns:a16="http://schemas.microsoft.com/office/drawing/2014/main" id="{4DE4736B-6655-4B31-833F-1C130B67E3D0}"/>
                </a:ext>
              </a:extLst>
            </p:cNvPr>
            <p:cNvSpPr/>
            <p:nvPr/>
          </p:nvSpPr>
          <p:spPr bwMode="auto">
            <a:xfrm rot="16200000">
              <a:off x="9583486"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sp>
        <p:nvSpPr>
          <p:cNvPr id="73" name="Oval 72">
            <a:extLst>
              <a:ext uri="{FF2B5EF4-FFF2-40B4-BE49-F238E27FC236}">
                <a16:creationId xmlns:a16="http://schemas.microsoft.com/office/drawing/2014/main" id="{D0AF593D-8F0F-49DF-AD28-7681AA93EE30}"/>
              </a:ext>
              <a:ext uri="{C183D7F6-B498-43B3-948B-1728B52AA6E4}">
                <adec:decorative xmlns:adec="http://schemas.microsoft.com/office/drawing/2017/decorative" val="1"/>
              </a:ext>
            </a:extLst>
          </p:cNvPr>
          <p:cNvSpPr/>
          <p:nvPr userDrawn="1"/>
        </p:nvSpPr>
        <p:spPr bwMode="auto">
          <a:xfrm>
            <a:off x="6511132" y="601150"/>
            <a:ext cx="5785713" cy="5792226"/>
          </a:xfrm>
          <a:prstGeom prst="ellipse">
            <a:avLst/>
          </a:prstGeom>
          <a:noFill/>
          <a:ln w="1905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dirty="0">
              <a:gradFill>
                <a:gsLst>
                  <a:gs pos="0">
                    <a:srgbClr val="FFFFFF"/>
                  </a:gs>
                  <a:gs pos="100000">
                    <a:srgbClr val="FFFFFF"/>
                  </a:gs>
                </a:gsLst>
                <a:lin ang="5400000" scaled="0"/>
              </a:gradFill>
              <a:ea typeface="Segoe UI" pitchFamily="34" charset="0"/>
              <a:cs typeface="Segoe UI" pitchFamily="34" charset="0"/>
            </a:endParaRPr>
          </a:p>
        </p:txBody>
      </p:sp>
      <p:pic>
        <p:nvPicPr>
          <p:cNvPr id="74" name="Picture 73" descr="A picture containing drawing&#10;&#10;Description automatically generated">
            <a:extLst>
              <a:ext uri="{FF2B5EF4-FFF2-40B4-BE49-F238E27FC236}">
                <a16:creationId xmlns:a16="http://schemas.microsoft.com/office/drawing/2014/main" id="{86A7D1FD-08AE-45DD-835C-1512BC9704EB}"/>
              </a:ext>
            </a:extLst>
          </p:cNvPr>
          <p:cNvPicPr>
            <a:picLocks noChangeAspect="1"/>
          </p:cNvPicPr>
          <p:nvPr userDrawn="1"/>
        </p:nvPicPr>
        <p:blipFill>
          <a:blip r:embed="rId2"/>
          <a:stretch>
            <a:fillRect/>
          </a:stretch>
        </p:blipFill>
        <p:spPr>
          <a:xfrm>
            <a:off x="139630" y="162871"/>
            <a:ext cx="2688089" cy="889107"/>
          </a:xfrm>
          <a:prstGeom prst="rect">
            <a:avLst/>
          </a:prstGeom>
        </p:spPr>
      </p:pic>
      <p:grpSp>
        <p:nvGrpSpPr>
          <p:cNvPr id="75" name="Group 74">
            <a:extLst>
              <a:ext uri="{FF2B5EF4-FFF2-40B4-BE49-F238E27FC236}">
                <a16:creationId xmlns:a16="http://schemas.microsoft.com/office/drawing/2014/main" id="{E36999C9-37DC-4A9E-BB47-66A369720E62}"/>
              </a:ext>
            </a:extLst>
          </p:cNvPr>
          <p:cNvGrpSpPr/>
          <p:nvPr userDrawn="1"/>
        </p:nvGrpSpPr>
        <p:grpSpPr>
          <a:xfrm>
            <a:off x="6733309" y="876893"/>
            <a:ext cx="5251828" cy="5240740"/>
            <a:chOff x="6600946" y="859776"/>
            <a:chExt cx="5148588" cy="5138447"/>
          </a:xfrm>
        </p:grpSpPr>
        <p:grpSp>
          <p:nvGrpSpPr>
            <p:cNvPr id="76" name="Graphic 1">
              <a:extLst>
                <a:ext uri="{FF2B5EF4-FFF2-40B4-BE49-F238E27FC236}">
                  <a16:creationId xmlns:a16="http://schemas.microsoft.com/office/drawing/2014/main" id="{DA51EB53-290C-4F53-A605-622B4ECB6104}"/>
                </a:ext>
              </a:extLst>
            </p:cNvPr>
            <p:cNvGrpSpPr/>
            <p:nvPr/>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86" name="Freeform: Shape 85">
                <a:extLst>
                  <a:ext uri="{FF2B5EF4-FFF2-40B4-BE49-F238E27FC236}">
                    <a16:creationId xmlns:a16="http://schemas.microsoft.com/office/drawing/2014/main" id="{6C2BBDBF-485E-4BAF-8204-01210CE551DD}"/>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64" dirty="0"/>
              </a:p>
            </p:txBody>
          </p:sp>
          <p:sp>
            <p:nvSpPr>
              <p:cNvPr id="87" name="Freeform: Shape 86">
                <a:extLst>
                  <a:ext uri="{FF2B5EF4-FFF2-40B4-BE49-F238E27FC236}">
                    <a16:creationId xmlns:a16="http://schemas.microsoft.com/office/drawing/2014/main" id="{4F4BF196-1B8D-42AC-9132-9FDF784C453A}"/>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64" dirty="0"/>
              </a:p>
            </p:txBody>
          </p:sp>
          <p:sp>
            <p:nvSpPr>
              <p:cNvPr id="88" name="Freeform: Shape 87">
                <a:extLst>
                  <a:ext uri="{FF2B5EF4-FFF2-40B4-BE49-F238E27FC236}">
                    <a16:creationId xmlns:a16="http://schemas.microsoft.com/office/drawing/2014/main" id="{4764628E-4600-45ED-9BA2-558A7FC18656}"/>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64" dirty="0"/>
              </a:p>
            </p:txBody>
          </p:sp>
          <p:sp>
            <p:nvSpPr>
              <p:cNvPr id="89" name="Freeform: Shape 88">
                <a:extLst>
                  <a:ext uri="{FF2B5EF4-FFF2-40B4-BE49-F238E27FC236}">
                    <a16:creationId xmlns:a16="http://schemas.microsoft.com/office/drawing/2014/main" id="{0FF231AA-2D8E-4765-8347-F7B4CF5E1B24}"/>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64" dirty="0"/>
              </a:p>
            </p:txBody>
          </p:sp>
          <p:sp>
            <p:nvSpPr>
              <p:cNvPr id="90" name="Freeform: Shape 89">
                <a:extLst>
                  <a:ext uri="{FF2B5EF4-FFF2-40B4-BE49-F238E27FC236}">
                    <a16:creationId xmlns:a16="http://schemas.microsoft.com/office/drawing/2014/main" id="{F7229D2F-8FC4-464C-9BCD-CABAB62CE399}"/>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64" dirty="0"/>
              </a:p>
            </p:txBody>
          </p:sp>
          <p:sp>
            <p:nvSpPr>
              <p:cNvPr id="91" name="Freeform: Shape 90">
                <a:extLst>
                  <a:ext uri="{FF2B5EF4-FFF2-40B4-BE49-F238E27FC236}">
                    <a16:creationId xmlns:a16="http://schemas.microsoft.com/office/drawing/2014/main" id="{A14CA388-F9E3-41D0-B796-51DA17C6F161}"/>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64" dirty="0"/>
              </a:p>
            </p:txBody>
          </p:sp>
          <p:sp>
            <p:nvSpPr>
              <p:cNvPr id="92" name="Freeform: Shape 91">
                <a:extLst>
                  <a:ext uri="{FF2B5EF4-FFF2-40B4-BE49-F238E27FC236}">
                    <a16:creationId xmlns:a16="http://schemas.microsoft.com/office/drawing/2014/main" id="{23FDE7DC-2F32-4DC1-BCF5-8C3EEB129968}"/>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64" dirty="0"/>
              </a:p>
            </p:txBody>
          </p:sp>
          <p:sp>
            <p:nvSpPr>
              <p:cNvPr id="93" name="Freeform: Shape 92">
                <a:extLst>
                  <a:ext uri="{FF2B5EF4-FFF2-40B4-BE49-F238E27FC236}">
                    <a16:creationId xmlns:a16="http://schemas.microsoft.com/office/drawing/2014/main" id="{0DBF770F-0526-4479-BCD7-5528475D7BD3}"/>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64" dirty="0"/>
              </a:p>
            </p:txBody>
          </p:sp>
          <p:sp>
            <p:nvSpPr>
              <p:cNvPr id="94" name="Freeform: Shape 93">
                <a:extLst>
                  <a:ext uri="{FF2B5EF4-FFF2-40B4-BE49-F238E27FC236}">
                    <a16:creationId xmlns:a16="http://schemas.microsoft.com/office/drawing/2014/main" id="{7801916B-4620-42D6-91C0-A9AC61B8C928}"/>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64" dirty="0"/>
              </a:p>
            </p:txBody>
          </p:sp>
          <p:sp>
            <p:nvSpPr>
              <p:cNvPr id="95" name="Freeform: Shape 94">
                <a:extLst>
                  <a:ext uri="{FF2B5EF4-FFF2-40B4-BE49-F238E27FC236}">
                    <a16:creationId xmlns:a16="http://schemas.microsoft.com/office/drawing/2014/main" id="{A8AD0A9F-2A11-4070-8F9F-46EA6AB4BD92}"/>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64" dirty="0"/>
              </a:p>
            </p:txBody>
          </p:sp>
          <p:sp>
            <p:nvSpPr>
              <p:cNvPr id="96" name="Freeform: Shape 95">
                <a:extLst>
                  <a:ext uri="{FF2B5EF4-FFF2-40B4-BE49-F238E27FC236}">
                    <a16:creationId xmlns:a16="http://schemas.microsoft.com/office/drawing/2014/main" id="{41AFAD6E-DE90-4A89-A0FE-CDAA5F6ED39F}"/>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64" dirty="0"/>
              </a:p>
            </p:txBody>
          </p:sp>
          <p:sp>
            <p:nvSpPr>
              <p:cNvPr id="97" name="Freeform: Shape 96">
                <a:extLst>
                  <a:ext uri="{FF2B5EF4-FFF2-40B4-BE49-F238E27FC236}">
                    <a16:creationId xmlns:a16="http://schemas.microsoft.com/office/drawing/2014/main" id="{5230B106-4FEF-4844-8F8C-F59AD454FE5D}"/>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64" dirty="0"/>
              </a:p>
            </p:txBody>
          </p:sp>
          <p:sp>
            <p:nvSpPr>
              <p:cNvPr id="98" name="Freeform: Shape 97">
                <a:extLst>
                  <a:ext uri="{FF2B5EF4-FFF2-40B4-BE49-F238E27FC236}">
                    <a16:creationId xmlns:a16="http://schemas.microsoft.com/office/drawing/2014/main" id="{E2C16324-9101-4578-AFBF-AB444817F137}"/>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64" dirty="0"/>
              </a:p>
            </p:txBody>
          </p:sp>
          <p:sp>
            <p:nvSpPr>
              <p:cNvPr id="99" name="Freeform: Shape 98">
                <a:extLst>
                  <a:ext uri="{FF2B5EF4-FFF2-40B4-BE49-F238E27FC236}">
                    <a16:creationId xmlns:a16="http://schemas.microsoft.com/office/drawing/2014/main" id="{396101DE-809F-494C-ACAE-7D6AE04220DD}"/>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64" dirty="0"/>
              </a:p>
            </p:txBody>
          </p:sp>
          <p:sp>
            <p:nvSpPr>
              <p:cNvPr id="100" name="Freeform: Shape 99">
                <a:extLst>
                  <a:ext uri="{FF2B5EF4-FFF2-40B4-BE49-F238E27FC236}">
                    <a16:creationId xmlns:a16="http://schemas.microsoft.com/office/drawing/2014/main" id="{1D531D15-22DC-4D6F-9B78-76C4F65395BD}"/>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64" dirty="0"/>
              </a:p>
            </p:txBody>
          </p:sp>
          <p:sp>
            <p:nvSpPr>
              <p:cNvPr id="101" name="Freeform: Shape 100">
                <a:extLst>
                  <a:ext uri="{FF2B5EF4-FFF2-40B4-BE49-F238E27FC236}">
                    <a16:creationId xmlns:a16="http://schemas.microsoft.com/office/drawing/2014/main" id="{2BD79836-3FEF-4803-A353-F7287E11195C}"/>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64" dirty="0"/>
              </a:p>
            </p:txBody>
          </p:sp>
          <p:sp>
            <p:nvSpPr>
              <p:cNvPr id="102" name="Freeform: Shape 101">
                <a:extLst>
                  <a:ext uri="{FF2B5EF4-FFF2-40B4-BE49-F238E27FC236}">
                    <a16:creationId xmlns:a16="http://schemas.microsoft.com/office/drawing/2014/main" id="{336A82B3-C129-4BC1-9EB5-982006392606}"/>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64" dirty="0"/>
              </a:p>
            </p:txBody>
          </p:sp>
          <p:sp>
            <p:nvSpPr>
              <p:cNvPr id="103" name="Freeform: Shape 102">
                <a:extLst>
                  <a:ext uri="{FF2B5EF4-FFF2-40B4-BE49-F238E27FC236}">
                    <a16:creationId xmlns:a16="http://schemas.microsoft.com/office/drawing/2014/main" id="{59FBE850-7E01-4A66-A936-4E64C9C805D5}"/>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64" dirty="0"/>
              </a:p>
            </p:txBody>
          </p:sp>
          <p:sp>
            <p:nvSpPr>
              <p:cNvPr id="104" name="Freeform: Shape 103">
                <a:extLst>
                  <a:ext uri="{FF2B5EF4-FFF2-40B4-BE49-F238E27FC236}">
                    <a16:creationId xmlns:a16="http://schemas.microsoft.com/office/drawing/2014/main" id="{9AAB4099-BACA-4674-9D5C-EA2B6EFEF2F8}"/>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64" dirty="0"/>
              </a:p>
            </p:txBody>
          </p:sp>
          <p:sp>
            <p:nvSpPr>
              <p:cNvPr id="105" name="Freeform: Shape 104">
                <a:extLst>
                  <a:ext uri="{FF2B5EF4-FFF2-40B4-BE49-F238E27FC236}">
                    <a16:creationId xmlns:a16="http://schemas.microsoft.com/office/drawing/2014/main" id="{739A59D7-86F2-4BCF-BEF7-B7060C9A72C3}"/>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64" dirty="0"/>
              </a:p>
            </p:txBody>
          </p:sp>
          <p:sp>
            <p:nvSpPr>
              <p:cNvPr id="106" name="Freeform: Shape 105">
                <a:extLst>
                  <a:ext uri="{FF2B5EF4-FFF2-40B4-BE49-F238E27FC236}">
                    <a16:creationId xmlns:a16="http://schemas.microsoft.com/office/drawing/2014/main" id="{C2E3994B-7814-4585-AD44-160A32334B2C}"/>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64" dirty="0"/>
              </a:p>
            </p:txBody>
          </p:sp>
          <p:sp>
            <p:nvSpPr>
              <p:cNvPr id="107" name="Freeform: Shape 106">
                <a:extLst>
                  <a:ext uri="{FF2B5EF4-FFF2-40B4-BE49-F238E27FC236}">
                    <a16:creationId xmlns:a16="http://schemas.microsoft.com/office/drawing/2014/main" id="{826777C7-3EEB-4CF1-B850-DC31CFD2F801}"/>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64" dirty="0"/>
              </a:p>
            </p:txBody>
          </p:sp>
          <p:sp>
            <p:nvSpPr>
              <p:cNvPr id="108" name="Freeform: Shape 107">
                <a:extLst>
                  <a:ext uri="{FF2B5EF4-FFF2-40B4-BE49-F238E27FC236}">
                    <a16:creationId xmlns:a16="http://schemas.microsoft.com/office/drawing/2014/main" id="{CCB3916C-4D4E-4540-BF42-7968E93D4B85}"/>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64" dirty="0"/>
              </a:p>
            </p:txBody>
          </p:sp>
          <p:sp>
            <p:nvSpPr>
              <p:cNvPr id="109" name="Freeform: Shape 108">
                <a:extLst>
                  <a:ext uri="{FF2B5EF4-FFF2-40B4-BE49-F238E27FC236}">
                    <a16:creationId xmlns:a16="http://schemas.microsoft.com/office/drawing/2014/main" id="{BAF782B1-34DD-411F-ACEE-380A2E8A1395}"/>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64" dirty="0"/>
              </a:p>
            </p:txBody>
          </p:sp>
        </p:grpSp>
        <p:sp>
          <p:nvSpPr>
            <p:cNvPr id="77" name="Oval 76">
              <a:extLst>
                <a:ext uri="{FF2B5EF4-FFF2-40B4-BE49-F238E27FC236}">
                  <a16:creationId xmlns:a16="http://schemas.microsoft.com/office/drawing/2014/main" id="{01240E3E-0DE6-4755-B480-DEA420BF6113}"/>
                </a:ext>
              </a:extLst>
            </p:cNvPr>
            <p:cNvSpPr/>
            <p:nvPr userDrawn="1"/>
          </p:nvSpPr>
          <p:spPr bwMode="auto">
            <a:xfrm>
              <a:off x="7282905" y="3548967"/>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78" name="Oval 77">
              <a:extLst>
                <a:ext uri="{FF2B5EF4-FFF2-40B4-BE49-F238E27FC236}">
                  <a16:creationId xmlns:a16="http://schemas.microsoft.com/office/drawing/2014/main" id="{407152BD-D802-4F23-AF13-F46B42B78230}"/>
                </a:ext>
              </a:extLst>
            </p:cNvPr>
            <p:cNvSpPr/>
            <p:nvPr userDrawn="1"/>
          </p:nvSpPr>
          <p:spPr bwMode="auto">
            <a:xfrm>
              <a:off x="10896617" y="2909240"/>
              <a:ext cx="124272" cy="12429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79" name="Oval 78">
              <a:extLst>
                <a:ext uri="{FF2B5EF4-FFF2-40B4-BE49-F238E27FC236}">
                  <a16:creationId xmlns:a16="http://schemas.microsoft.com/office/drawing/2014/main" id="{0D373E47-E696-4443-983C-D88F721EA68F}"/>
                </a:ext>
              </a:extLst>
            </p:cNvPr>
            <p:cNvSpPr/>
            <p:nvPr userDrawn="1"/>
          </p:nvSpPr>
          <p:spPr bwMode="auto">
            <a:xfrm>
              <a:off x="9437993" y="5187887"/>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80" name="Oval 79">
              <a:extLst>
                <a:ext uri="{FF2B5EF4-FFF2-40B4-BE49-F238E27FC236}">
                  <a16:creationId xmlns:a16="http://schemas.microsoft.com/office/drawing/2014/main" id="{5BA3B6D9-199E-4B64-A985-6C16A12B20C4}"/>
                </a:ext>
              </a:extLst>
            </p:cNvPr>
            <p:cNvSpPr/>
            <p:nvPr userDrawn="1"/>
          </p:nvSpPr>
          <p:spPr bwMode="auto">
            <a:xfrm>
              <a:off x="9087616" y="1541433"/>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81" name="Oval 80">
              <a:extLst>
                <a:ext uri="{FF2B5EF4-FFF2-40B4-BE49-F238E27FC236}">
                  <a16:creationId xmlns:a16="http://schemas.microsoft.com/office/drawing/2014/main" id="{14D7B85A-9068-4649-9D7C-C517B3D2ACD9}"/>
                </a:ext>
              </a:extLst>
            </p:cNvPr>
            <p:cNvSpPr/>
            <p:nvPr userDrawn="1"/>
          </p:nvSpPr>
          <p:spPr bwMode="auto">
            <a:xfrm>
              <a:off x="9052314" y="3314275"/>
              <a:ext cx="229418" cy="22945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82" name="Oval 81">
              <a:extLst>
                <a:ext uri="{FF2B5EF4-FFF2-40B4-BE49-F238E27FC236}">
                  <a16:creationId xmlns:a16="http://schemas.microsoft.com/office/drawing/2014/main" id="{D6B6ADF4-A806-445C-8447-51FF83D337D5}"/>
                </a:ext>
              </a:extLst>
            </p:cNvPr>
            <p:cNvSpPr/>
            <p:nvPr userDrawn="1"/>
          </p:nvSpPr>
          <p:spPr bwMode="auto">
            <a:xfrm>
              <a:off x="9104887" y="2889394"/>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83" name="Oval 82">
              <a:extLst>
                <a:ext uri="{FF2B5EF4-FFF2-40B4-BE49-F238E27FC236}">
                  <a16:creationId xmlns:a16="http://schemas.microsoft.com/office/drawing/2014/main" id="{11B57290-6031-4DC5-94C2-EFC0EC9B620D}"/>
                </a:ext>
              </a:extLst>
            </p:cNvPr>
            <p:cNvSpPr/>
            <p:nvPr userDrawn="1"/>
          </p:nvSpPr>
          <p:spPr bwMode="auto">
            <a:xfrm>
              <a:off x="9104887" y="3844315"/>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84" name="Oval 83">
              <a:extLst>
                <a:ext uri="{FF2B5EF4-FFF2-40B4-BE49-F238E27FC236}">
                  <a16:creationId xmlns:a16="http://schemas.microsoft.com/office/drawing/2014/main" id="{36FF9F30-E247-44D4-B277-E85C3F3F0BA8}"/>
                </a:ext>
              </a:extLst>
            </p:cNvPr>
            <p:cNvSpPr/>
            <p:nvPr userDrawn="1"/>
          </p:nvSpPr>
          <p:spPr bwMode="auto">
            <a:xfrm rot="16200000">
              <a:off x="8628699"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85" name="Oval 84">
              <a:extLst>
                <a:ext uri="{FF2B5EF4-FFF2-40B4-BE49-F238E27FC236}">
                  <a16:creationId xmlns:a16="http://schemas.microsoft.com/office/drawing/2014/main" id="{AEC1A4D8-65E1-4AC0-814C-4DE840B12362}"/>
                </a:ext>
              </a:extLst>
            </p:cNvPr>
            <p:cNvSpPr/>
            <p:nvPr userDrawn="1"/>
          </p:nvSpPr>
          <p:spPr bwMode="auto">
            <a:xfrm rot="16200000">
              <a:off x="9583486"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sp>
        <p:nvSpPr>
          <p:cNvPr id="7" name="Footer Placeholder 1">
            <a:extLst>
              <a:ext uri="{FF2B5EF4-FFF2-40B4-BE49-F238E27FC236}">
                <a16:creationId xmlns:a16="http://schemas.microsoft.com/office/drawing/2014/main" id="{2ED7A742-91D1-41B7-B4D3-4E875E9A7557}"/>
              </a:ext>
            </a:extLst>
          </p:cNvPr>
          <p:cNvSpPr txBox="1">
            <a:spLocks/>
          </p:cNvSpPr>
          <p:nvPr userDrawn="1"/>
        </p:nvSpPr>
        <p:spPr>
          <a:xfrm>
            <a:off x="8598561" y="6698749"/>
            <a:ext cx="4197310" cy="14406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sz="918" dirty="0"/>
              <a:t>© Copyright Microsoft Corporation. All rights reserved.</a:t>
            </a:r>
          </a:p>
        </p:txBody>
      </p:sp>
    </p:spTree>
    <p:extLst>
      <p:ext uri="{BB962C8B-B14F-4D97-AF65-F5344CB8AC3E}">
        <p14:creationId xmlns:p14="http://schemas.microsoft.com/office/powerpoint/2010/main" val="3339828229"/>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2" name="Footer Placeholder 1">
            <a:extLst>
              <a:ext uri="{FF2B5EF4-FFF2-40B4-BE49-F238E27FC236}">
                <a16:creationId xmlns:a16="http://schemas.microsoft.com/office/drawing/2014/main" id="{B852478B-55EF-4189-A468-2CD5FFD82747}"/>
              </a:ext>
            </a:extLst>
          </p:cNvPr>
          <p:cNvSpPr txBox="1">
            <a:spLocks/>
          </p:cNvSpPr>
          <p:nvPr userDrawn="1"/>
        </p:nvSpPr>
        <p:spPr>
          <a:xfrm>
            <a:off x="8598561" y="6698749"/>
            <a:ext cx="4197310" cy="14406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sz="918" dirty="0"/>
              <a:t>© Copyright Microsoft Corporation. All rights reserved.</a:t>
            </a:r>
          </a:p>
        </p:txBody>
      </p:sp>
    </p:spTree>
    <p:extLst>
      <p:ext uri="{BB962C8B-B14F-4D97-AF65-F5344CB8AC3E}">
        <p14:creationId xmlns:p14="http://schemas.microsoft.com/office/powerpoint/2010/main" val="1402294260"/>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subheadin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27038" y="449263"/>
            <a:ext cx="11568684" cy="655637"/>
          </a:xfrm>
        </p:spPr>
        <p:txBody>
          <a:bodyPr/>
          <a:lstStyle/>
          <a:p>
            <a:r>
              <a:rPr lang="en-US"/>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40753" y="1012563"/>
            <a:ext cx="11568684" cy="439465"/>
          </a:xfrm>
        </p:spPr>
        <p:txBody>
          <a:bodyPr tIns="45720" rIns="0" bIns="45720"/>
          <a:lstStyle>
            <a:lvl1pPr>
              <a:defRPr sz="2244">
                <a:solidFill>
                  <a:schemeClr val="tx2">
                    <a:lumMod val="50000"/>
                  </a:schemeClr>
                </a:solidFill>
              </a:defRPr>
            </a:lvl1pPr>
          </a:lstStyle>
          <a:p>
            <a:r>
              <a:rPr lang="en-US"/>
              <a:t>Subheading Segoe UI </a:t>
            </a:r>
            <a:r>
              <a:rPr lang="en-US" err="1"/>
              <a:t>Semibold</a:t>
            </a:r>
            <a:r>
              <a:rPr lang="en-US"/>
              <a:t> 22 </a:t>
            </a:r>
            <a:r>
              <a:rPr lang="en-US" err="1"/>
              <a:t>pt</a:t>
            </a:r>
            <a:endParaRPr lang="en-US"/>
          </a:p>
        </p:txBody>
      </p:sp>
      <p:sp>
        <p:nvSpPr>
          <p:cNvPr id="3" name="Footer Placeholder 1">
            <a:extLst>
              <a:ext uri="{FF2B5EF4-FFF2-40B4-BE49-F238E27FC236}">
                <a16:creationId xmlns:a16="http://schemas.microsoft.com/office/drawing/2014/main" id="{0C60ECE4-487F-4EF9-A4BC-9EACC0D539C6}"/>
              </a:ext>
            </a:extLst>
          </p:cNvPr>
          <p:cNvSpPr txBox="1">
            <a:spLocks/>
          </p:cNvSpPr>
          <p:nvPr userDrawn="1"/>
        </p:nvSpPr>
        <p:spPr>
          <a:xfrm>
            <a:off x="8598561" y="6698749"/>
            <a:ext cx="4197310" cy="14406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sz="918" dirty="0"/>
              <a:t>© Copyright Microsoft Corporation. All rights reserved.</a:t>
            </a:r>
          </a:p>
        </p:txBody>
      </p:sp>
    </p:spTree>
    <p:extLst>
      <p:ext uri="{BB962C8B-B14F-4D97-AF65-F5344CB8AC3E}">
        <p14:creationId xmlns:p14="http://schemas.microsoft.com/office/powerpoint/2010/main" val="1702445209"/>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ext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27504" y="1485900"/>
            <a:ext cx="11568218" cy="2092691"/>
          </a:xfrm>
        </p:spPr>
        <p:txBody>
          <a:bodyPr/>
          <a:lstStyle>
            <a:lvl1pPr>
              <a:spcBef>
                <a:spcPts val="400"/>
              </a:spcBef>
              <a:spcAft>
                <a:spcPts val="600"/>
              </a:spcAft>
              <a:defRPr sz="2448"/>
            </a:lvl1pPr>
            <a:lvl2pPr>
              <a:spcBef>
                <a:spcPts val="400"/>
              </a:spcBef>
              <a:spcAft>
                <a:spcPts val="600"/>
              </a:spcAft>
              <a:defRPr/>
            </a:lvl2pPr>
            <a:lvl3pPr>
              <a:spcBef>
                <a:spcPts val="400"/>
              </a:spcBef>
              <a:spcAft>
                <a:spcPts val="600"/>
              </a:spcAft>
              <a:defRPr/>
            </a:lvl3pPr>
            <a:lvl4pPr>
              <a:spcBef>
                <a:spcPts val="400"/>
              </a:spcBef>
              <a:spcAft>
                <a:spcPts val="600"/>
              </a:spcAft>
              <a:defRPr/>
            </a:lvl4pPr>
            <a:lvl5pPr>
              <a:spcBef>
                <a:spcPts val="400"/>
              </a:spcBef>
              <a:spcAft>
                <a:spcPts val="600"/>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1">
            <a:extLst>
              <a:ext uri="{FF2B5EF4-FFF2-40B4-BE49-F238E27FC236}">
                <a16:creationId xmlns:a16="http://schemas.microsoft.com/office/drawing/2014/main" id="{0B138A43-0005-4BCD-8FBC-A5E8773DEF7B}"/>
              </a:ext>
            </a:extLst>
          </p:cNvPr>
          <p:cNvSpPr txBox="1">
            <a:spLocks/>
          </p:cNvSpPr>
          <p:nvPr userDrawn="1"/>
        </p:nvSpPr>
        <p:spPr>
          <a:xfrm>
            <a:off x="8598561" y="6698749"/>
            <a:ext cx="4197310" cy="14406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sz="918" dirty="0"/>
              <a:t>© Copyright Microsoft Corporation. All rights reserved.</a:t>
            </a:r>
          </a:p>
        </p:txBody>
      </p:sp>
    </p:spTree>
    <p:extLst>
      <p:ext uri="{BB962C8B-B14F-4D97-AF65-F5344CB8AC3E}">
        <p14:creationId xmlns:p14="http://schemas.microsoft.com/office/powerpoint/2010/main" val="3172578238"/>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Bulleted 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50321" y="1485899"/>
            <a:ext cx="5654949" cy="1762342"/>
          </a:xfrm>
          <a:solidFill>
            <a:schemeClr val="bg1">
              <a:lumMod val="95000"/>
            </a:schemeClr>
          </a:solidFill>
        </p:spPr>
        <p:txBody>
          <a:bodyPr lIns="137160" rIns="137160"/>
          <a:lstStyle>
            <a:lvl1pPr>
              <a:spcBef>
                <a:spcPts val="400"/>
              </a:spcBef>
              <a:spcAft>
                <a:spcPts val="600"/>
              </a:spcAft>
              <a:defRPr sz="2448"/>
            </a:lvl1pPr>
            <a:lvl2pPr marL="342834" indent="-228557">
              <a:spcBef>
                <a:spcPts val="400"/>
              </a:spcBef>
              <a:spcAft>
                <a:spcPts val="600"/>
              </a:spcAft>
              <a:buFont typeface="Arial" panose="020B0604020202020204" pitchFamily="34" charset="0"/>
              <a:buChar char="•"/>
              <a:defRPr>
                <a:solidFill>
                  <a:schemeClr val="tx1"/>
                </a:solidFill>
                <a:latin typeface="+mn-lt"/>
              </a:defRPr>
            </a:lvl2pPr>
            <a:lvl3pPr marL="285695" indent="-285695">
              <a:spcBef>
                <a:spcPts val="400"/>
              </a:spcBef>
              <a:spcAft>
                <a:spcPts val="600"/>
              </a:spcAft>
              <a:buFont typeface="Arial" panose="020B0604020202020204" pitchFamily="34" charset="0"/>
              <a:buChar char="•"/>
              <a:defRPr>
                <a:solidFill>
                  <a:schemeClr val="tx1"/>
                </a:solidFill>
                <a:latin typeface="+mn-lt"/>
              </a:defRPr>
            </a:lvl3pPr>
            <a:lvl4pPr marL="685669" indent="-285695">
              <a:spcBef>
                <a:spcPts val="400"/>
              </a:spcBef>
              <a:spcAft>
                <a:spcPts val="600"/>
              </a:spcAft>
              <a:buSzPct val="100000"/>
              <a:buFont typeface="Arial" panose="020B0604020202020204" pitchFamily="34" charset="0"/>
              <a:buChar char="‒"/>
              <a:defRPr>
                <a:solidFill>
                  <a:schemeClr val="tx1"/>
                </a:solidFill>
                <a:latin typeface="+mn-lt"/>
              </a:defRPr>
            </a:lvl4pPr>
            <a:lvl5pPr marL="171417" indent="-171417">
              <a:spcBef>
                <a:spcPts val="400"/>
              </a:spcBef>
              <a:spcAft>
                <a:spcPts val="600"/>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3"/>
            <a:r>
              <a:rPr lang="en-US"/>
              <a:t>Third level</a:t>
            </a:r>
          </a:p>
          <a:p>
            <a:pPr lvl="3"/>
            <a:r>
              <a:rPr lang="en-US"/>
              <a:t>Fourth level</a:t>
            </a:r>
          </a:p>
        </p:txBody>
      </p: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354262" y="1485899"/>
            <a:ext cx="5642497" cy="1762342"/>
          </a:xfrm>
          <a:solidFill>
            <a:schemeClr val="bg1">
              <a:lumMod val="95000"/>
            </a:schemeClr>
          </a:solidFill>
        </p:spPr>
        <p:txBody>
          <a:bodyPr lIns="137160" rIns="137160"/>
          <a:lstStyle>
            <a:lvl1pPr>
              <a:spcBef>
                <a:spcPts val="400"/>
              </a:spcBef>
              <a:spcAft>
                <a:spcPts val="600"/>
              </a:spcAft>
              <a:defRPr sz="2448"/>
            </a:lvl1pPr>
            <a:lvl2pPr marL="342834" indent="-228557">
              <a:spcBef>
                <a:spcPts val="400"/>
              </a:spcBef>
              <a:spcAft>
                <a:spcPts val="600"/>
              </a:spcAft>
              <a:buFont typeface="Arial" panose="020B0604020202020204" pitchFamily="34" charset="0"/>
              <a:buChar char="•"/>
              <a:defRPr>
                <a:solidFill>
                  <a:schemeClr val="tx1"/>
                </a:solidFill>
                <a:latin typeface="+mn-lt"/>
              </a:defRPr>
            </a:lvl2pPr>
            <a:lvl3pPr marL="285695" indent="-285695">
              <a:spcBef>
                <a:spcPts val="400"/>
              </a:spcBef>
              <a:spcAft>
                <a:spcPts val="600"/>
              </a:spcAft>
              <a:buFont typeface="Arial" panose="020B0604020202020204" pitchFamily="34" charset="0"/>
              <a:buChar char="•"/>
              <a:defRPr>
                <a:solidFill>
                  <a:schemeClr val="tx1"/>
                </a:solidFill>
                <a:latin typeface="+mn-lt"/>
              </a:defRPr>
            </a:lvl3pPr>
            <a:lvl4pPr marL="685669" indent="-285695">
              <a:spcBef>
                <a:spcPts val="400"/>
              </a:spcBef>
              <a:spcAft>
                <a:spcPts val="600"/>
              </a:spcAft>
              <a:buSzPct val="100000"/>
              <a:buFont typeface="Arial" panose="020B0604020202020204" pitchFamily="34" charset="0"/>
              <a:buChar char="‒"/>
              <a:defRPr>
                <a:solidFill>
                  <a:schemeClr val="tx1"/>
                </a:solidFill>
                <a:latin typeface="+mn-lt"/>
              </a:defRPr>
            </a:lvl4pPr>
            <a:lvl5pPr marL="171417" indent="-171417">
              <a:spcBef>
                <a:spcPts val="400"/>
              </a:spcBef>
              <a:spcAft>
                <a:spcPts val="600"/>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3"/>
            <a:r>
              <a:rPr lang="en-US"/>
              <a:t>Third level</a:t>
            </a:r>
          </a:p>
          <a:p>
            <a:pPr lvl="3"/>
            <a:r>
              <a:rPr lang="en-US"/>
              <a:t>Fourth level</a:t>
            </a:r>
          </a:p>
        </p:txBody>
      </p:sp>
      <p:sp>
        <p:nvSpPr>
          <p:cNvPr id="2" name="Footer Placeholder 1">
            <a:extLst>
              <a:ext uri="{FF2B5EF4-FFF2-40B4-BE49-F238E27FC236}">
                <a16:creationId xmlns:a16="http://schemas.microsoft.com/office/drawing/2014/main" id="{FD7644AB-9D01-4585-9388-8EB76A4E16D3}"/>
              </a:ext>
            </a:extLst>
          </p:cNvPr>
          <p:cNvSpPr txBox="1">
            <a:spLocks/>
          </p:cNvSpPr>
          <p:nvPr userDrawn="1"/>
        </p:nvSpPr>
        <p:spPr>
          <a:xfrm>
            <a:off x="4119583" y="6680282"/>
            <a:ext cx="4197310" cy="14406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sz="918" dirty="0"/>
              <a:t>© Copyright Microsoft Corporation. All rights reserved.</a:t>
            </a:r>
          </a:p>
        </p:txBody>
      </p:sp>
    </p:spTree>
    <p:extLst>
      <p:ext uri="{BB962C8B-B14F-4D97-AF65-F5344CB8AC3E}">
        <p14:creationId xmlns:p14="http://schemas.microsoft.com/office/powerpoint/2010/main" val="409011577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2.xml"/><Relationship Id="rId13" Type="http://schemas.openxmlformats.org/officeDocument/2006/relationships/slideLayout" Target="../slideLayouts/slideLayout17.xml"/><Relationship Id="rId3" Type="http://schemas.openxmlformats.org/officeDocument/2006/relationships/slideLayout" Target="../slideLayouts/slideLayout7.xml"/><Relationship Id="rId7" Type="http://schemas.openxmlformats.org/officeDocument/2006/relationships/slideLayout" Target="../slideLayouts/slideLayout11.xml"/><Relationship Id="rId12" Type="http://schemas.openxmlformats.org/officeDocument/2006/relationships/slideLayout" Target="../slideLayouts/slideLayout16.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slideLayout" Target="../slideLayouts/slideLayout15.xml"/><Relationship Id="rId5" Type="http://schemas.openxmlformats.org/officeDocument/2006/relationships/slideLayout" Target="../slideLayouts/slideLayout9.xml"/><Relationship Id="rId10" Type="http://schemas.openxmlformats.org/officeDocument/2006/relationships/slideLayout" Target="../slideLayouts/slideLayout14.xml"/><Relationship Id="rId4" Type="http://schemas.openxmlformats.org/officeDocument/2006/relationships/slideLayout" Target="../slideLayouts/slideLayout8.xml"/><Relationship Id="rId9" Type="http://schemas.openxmlformats.org/officeDocument/2006/relationships/slideLayout" Target="../slideLayouts/slideLayout13.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65138" y="567457"/>
            <a:ext cx="11530584" cy="830020"/>
          </a:xfrm>
          <a:prstGeom prst="rect">
            <a:avLst/>
          </a:prstGeom>
        </p:spPr>
        <p:txBody>
          <a:bodyPr vert="horz" wrap="square" lIns="0" tIns="91440" rIns="146304" bIns="91440" rtlCol="0" anchor="t">
            <a:noAutofit/>
          </a:bodyPr>
          <a:lstStyle/>
          <a:p>
            <a:r>
              <a:rPr lang="en-US"/>
              <a:t>Heading Segoe UI </a:t>
            </a:r>
            <a:r>
              <a:rPr lang="en-US" err="1"/>
              <a:t>Semibold</a:t>
            </a:r>
            <a:r>
              <a:rPr lang="en-US"/>
              <a:t> 28/32</a:t>
            </a:r>
          </a:p>
        </p:txBody>
      </p:sp>
      <p:sp>
        <p:nvSpPr>
          <p:cNvPr id="4" name="Text Placeholder 3"/>
          <p:cNvSpPr>
            <a:spLocks noGrp="1"/>
          </p:cNvSpPr>
          <p:nvPr>
            <p:ph type="body" idx="1"/>
          </p:nvPr>
        </p:nvSpPr>
        <p:spPr>
          <a:xfrm>
            <a:off x="465138" y="1853742"/>
            <a:ext cx="11456988" cy="2062103"/>
          </a:xfrm>
          <a:prstGeom prst="rect">
            <a:avLst/>
          </a:prstGeom>
        </p:spPr>
        <p:txBody>
          <a:bodyPr vert="horz" wrap="square" lIns="0" tIns="91440" rIns="146304" bIns="91440" rtlCol="0">
            <a:spAutoFit/>
          </a:bodyPr>
          <a:lstStyle/>
          <a:p>
            <a:pPr lvl="1"/>
            <a:r>
              <a:rPr lang="en-US"/>
              <a:t>Large: subhead Segoe UI Regular 20/24</a:t>
            </a:r>
          </a:p>
          <a:p>
            <a:pPr lvl="1"/>
            <a:endParaRPr lang="en-US"/>
          </a:p>
          <a:p>
            <a:pPr lvl="2"/>
            <a:r>
              <a:rPr lang="en-US"/>
              <a:t>Medium: paragraph heading Segoe UI </a:t>
            </a:r>
            <a:r>
              <a:rPr lang="en-US" err="1"/>
              <a:t>Semibold</a:t>
            </a:r>
            <a:r>
              <a:rPr lang="en-US"/>
              <a:t> 14/18</a:t>
            </a:r>
          </a:p>
          <a:p>
            <a:pPr lvl="3"/>
            <a:r>
              <a:rPr lang="en-US"/>
              <a:t>Medium: paragraph body copy Segoe UI Regular 14/18</a:t>
            </a:r>
          </a:p>
          <a:p>
            <a:pPr lvl="3"/>
            <a:endParaRPr lang="en-US"/>
          </a:p>
          <a:p>
            <a:pPr lvl="4"/>
            <a:r>
              <a:rPr lang="en-US"/>
              <a:t>Small: caption heading Segoe UI Bold 10/12</a:t>
            </a:r>
          </a:p>
          <a:p>
            <a:pPr lvl="6"/>
            <a:r>
              <a:rPr lang="en-US"/>
              <a:t>Small: caption body copy Segoe UI Regular 10/12</a:t>
            </a:r>
          </a:p>
          <a:p>
            <a:pPr lvl="6"/>
            <a:endParaRPr lang="en-US"/>
          </a:p>
          <a:p>
            <a:pPr lvl="6"/>
            <a:endParaRPr lang="en-US"/>
          </a:p>
        </p:txBody>
      </p:sp>
      <p:pic>
        <p:nvPicPr>
          <p:cNvPr id="7" name="Picture 6"/>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rot="5400000">
            <a:off x="9621908" y="2898552"/>
            <a:ext cx="6979503" cy="1188133"/>
          </a:xfrm>
          <a:prstGeom prst="rect">
            <a:avLst/>
          </a:prstGeom>
        </p:spPr>
      </p:pic>
    </p:spTree>
    <p:extLst>
      <p:ext uri="{BB962C8B-B14F-4D97-AF65-F5344CB8AC3E}">
        <p14:creationId xmlns:p14="http://schemas.microsoft.com/office/powerpoint/2010/main" val="1881724970"/>
      </p:ext>
    </p:extLst>
  </p:cSld>
  <p:clrMap bg1="lt1" tx1="dk1" bg2="lt2" tx2="dk2" accent1="accent1" accent2="accent2" accent3="accent3" accent4="accent4" accent5="accent5" accent6="accent6" hlink="hlink" folHlink="folHlink"/>
  <p:sldLayoutIdLst>
    <p:sldLayoutId id="2147484583" r:id="rId1"/>
    <p:sldLayoutId id="2147484562" r:id="rId2"/>
    <p:sldLayoutId id="2147484624" r:id="rId3"/>
    <p:sldLayoutId id="2147484623" r:id="rId4"/>
  </p:sldLayoutIdLst>
  <p:transition>
    <p:fade/>
  </p:transition>
  <p:hf hdr="0" dt="0"/>
  <p:txStyles>
    <p:titleStyle>
      <a:lvl1pPr algn="l" defTabSz="932742" rtl="0" eaLnBrk="1" latinLnBrk="0" hangingPunct="1">
        <a:lnSpc>
          <a:spcPct val="90000"/>
        </a:lnSpc>
        <a:spcBef>
          <a:spcPct val="0"/>
        </a:spcBef>
        <a:buNone/>
        <a:defRPr lang="en-US" sz="2800" b="0" kern="1200" cap="none" spc="-50" baseline="0" dirty="0" smtClean="0">
          <a:ln w="3175">
            <a:noFill/>
          </a:ln>
          <a:solidFill>
            <a:srgbClr val="000000"/>
          </a:solidFill>
          <a:effectLst/>
          <a:latin typeface="+mj-lt"/>
          <a:ea typeface="+mn-ea"/>
          <a:cs typeface="Segoe UI" pitchFamily="34" charset="0"/>
        </a:defRPr>
      </a:lvl1pPr>
    </p:titleStyle>
    <p:body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49" userDrawn="1">
          <p15:clr>
            <a:srgbClr val="C35EA4"/>
          </p15:clr>
        </p15:guide>
        <p15:guide id="32" pos="1528" userDrawn="1">
          <p15:clr>
            <a:srgbClr val="C35EA4"/>
          </p15:clr>
        </p15:guide>
        <p15:guide id="33" pos="2621" userDrawn="1">
          <p15:clr>
            <a:srgbClr val="C35EA4"/>
          </p15:clr>
        </p15:guide>
        <p15:guide id="34" pos="2765" userDrawn="1">
          <p15:clr>
            <a:srgbClr val="C35EA4"/>
          </p15:clr>
        </p15:guide>
        <p15:guide id="35" pos="3854" userDrawn="1">
          <p15:clr>
            <a:srgbClr val="C35EA4"/>
          </p15:clr>
        </p15:guide>
        <p15:guide id="36" pos="4003" userDrawn="1">
          <p15:clr>
            <a:srgbClr val="C35EA4"/>
          </p15:clr>
        </p15:guide>
        <p15:guide id="37" pos="5083" userDrawn="1">
          <p15:clr>
            <a:srgbClr val="C35EA4"/>
          </p15:clr>
        </p15:guide>
        <p15:guide id="38" pos="5230" userDrawn="1">
          <p15:clr>
            <a:srgbClr val="C35EA4"/>
          </p15:clr>
        </p15:guide>
        <p15:guide id="39" pos="6323" userDrawn="1">
          <p15:clr>
            <a:srgbClr val="C35EA4"/>
          </p15:clr>
        </p15:guide>
        <p15:guide id="40" pos="6469" userDrawn="1">
          <p15:clr>
            <a:srgbClr val="C35EA4"/>
          </p15:clr>
        </p15:guide>
        <p15:guide id="41" pos="269" userDrawn="1">
          <p15:clr>
            <a:srgbClr val="F26B43"/>
          </p15:clr>
        </p15:guide>
        <p15:guide id="42" pos="7565" userDrawn="1">
          <p15:clr>
            <a:srgbClr val="F26B43"/>
          </p15:clr>
        </p15:guide>
        <p15:guide id="43" orient="horz" pos="751" userDrawn="1">
          <p15:clr>
            <a:srgbClr val="5ACBF0"/>
          </p15:clr>
        </p15:guide>
        <p15:guide id="44" orient="horz" pos="1387" userDrawn="1">
          <p15:clr>
            <a:srgbClr val="5ACBF0"/>
          </p15:clr>
        </p15:guide>
        <p15:guide id="45" orient="horz" pos="605" userDrawn="1">
          <p15:clr>
            <a:srgbClr val="5ACBF0"/>
          </p15:clr>
        </p15:guide>
        <p15:guide id="46" orient="horz" pos="1514" userDrawn="1">
          <p15:clr>
            <a:srgbClr val="5ACBF0"/>
          </p15:clr>
        </p15:guide>
        <p15:guide id="47" orient="horz" pos="2130" userDrawn="1">
          <p15:clr>
            <a:srgbClr val="5ACBF0"/>
          </p15:clr>
        </p15:guide>
        <p15:guide id="48" orient="horz" pos="2299" userDrawn="1">
          <p15:clr>
            <a:srgbClr val="5ACBF0"/>
          </p15:clr>
        </p15:guide>
        <p15:guide id="49" orient="horz" pos="283" userDrawn="1">
          <p15:clr>
            <a:srgbClr val="F26B43"/>
          </p15:clr>
        </p15:guide>
        <p15:guide id="50" orient="horz" pos="4123" userDrawn="1">
          <p15:clr>
            <a:srgbClr val="F26B43"/>
          </p15:clr>
        </p15:guide>
        <p15:guide id="51" orient="horz" pos="2891" userDrawn="1">
          <p15:clr>
            <a:srgbClr val="5ACBF0"/>
          </p15:clr>
        </p15:guide>
        <p15:guide id="52" orient="horz" pos="3019" userDrawn="1">
          <p15:clr>
            <a:srgbClr val="5ACBF0"/>
          </p15:clr>
        </p15:guide>
        <p15:guide id="53" orient="horz" pos="3643" userDrawn="1">
          <p15:clr>
            <a:srgbClr val="5ACBF0"/>
          </p15:clr>
        </p15:guide>
        <p15:guide id="54" orient="horz" pos="3763" userDrawn="1">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27038" y="449263"/>
            <a:ext cx="11568684" cy="693737"/>
          </a:xfrm>
          <a:prstGeom prst="rect">
            <a:avLst/>
          </a:prstGeom>
        </p:spPr>
        <p:txBody>
          <a:bodyPr vert="horz" wrap="square" lIns="0" tIns="91440" rIns="146304" bIns="91440" rtlCol="0" anchor="t">
            <a:noAutofit/>
          </a:bodyPr>
          <a:lstStyle/>
          <a:p>
            <a:r>
              <a:rPr lang="en-US"/>
              <a:t>Heading Segoe UI </a:t>
            </a:r>
            <a:r>
              <a:rPr lang="en-US" err="1"/>
              <a:t>Semibold</a:t>
            </a:r>
            <a:r>
              <a:rPr lang="en-US"/>
              <a:t> 28/32</a:t>
            </a:r>
          </a:p>
        </p:txBody>
      </p:sp>
      <p:sp>
        <p:nvSpPr>
          <p:cNvPr id="4" name="Text Placeholder 3"/>
          <p:cNvSpPr>
            <a:spLocks noGrp="1"/>
          </p:cNvSpPr>
          <p:nvPr>
            <p:ph type="body" idx="1"/>
          </p:nvPr>
        </p:nvSpPr>
        <p:spPr>
          <a:xfrm>
            <a:off x="427038" y="1485901"/>
            <a:ext cx="11568684" cy="2542619"/>
          </a:xfrm>
          <a:prstGeom prst="rect">
            <a:avLst/>
          </a:prstGeom>
        </p:spPr>
        <p:txBody>
          <a:bodyPr vert="horz" wrap="square" lIns="0" tIns="91440" rIns="146304" bIns="91440" rtlCol="0">
            <a:spAutoFit/>
          </a:bodyPr>
          <a:lstStyle/>
          <a:p>
            <a:pPr lvl="1"/>
            <a:r>
              <a:rPr lang="en-US"/>
              <a:t>Large: subhead Segoe UI Regular 20/24</a:t>
            </a:r>
          </a:p>
          <a:p>
            <a:pPr lvl="2"/>
            <a:r>
              <a:rPr lang="en-US"/>
              <a:t>Medium: paragraph heading Segoe UI </a:t>
            </a:r>
            <a:r>
              <a:rPr lang="en-US" err="1"/>
              <a:t>Semibold</a:t>
            </a:r>
            <a:r>
              <a:rPr lang="en-US"/>
              <a:t> 14/18</a:t>
            </a:r>
          </a:p>
          <a:p>
            <a:pPr lvl="3"/>
            <a:r>
              <a:rPr lang="en-US"/>
              <a:t>Medium: paragraph body copy Segoe UI Regular 14/18</a:t>
            </a:r>
          </a:p>
          <a:p>
            <a:pPr lvl="4"/>
            <a:r>
              <a:rPr lang="en-US"/>
              <a:t>Small: caption heading Segoe UI Bold 10/12</a:t>
            </a:r>
          </a:p>
          <a:p>
            <a:pPr lvl="6"/>
            <a:r>
              <a:rPr lang="en-US"/>
              <a:t>Small: caption body copy Segoe UI Regular 10/12</a:t>
            </a:r>
          </a:p>
          <a:p>
            <a:pPr lvl="6"/>
            <a:endParaRPr lang="en-US"/>
          </a:p>
          <a:p>
            <a:pPr lvl="6"/>
            <a:endParaRPr lang="en-US"/>
          </a:p>
        </p:txBody>
      </p:sp>
    </p:spTree>
    <p:extLst>
      <p:ext uri="{BB962C8B-B14F-4D97-AF65-F5344CB8AC3E}">
        <p14:creationId xmlns:p14="http://schemas.microsoft.com/office/powerpoint/2010/main" val="2908672723"/>
      </p:ext>
    </p:extLst>
  </p:cSld>
  <p:clrMap bg1="lt1" tx1="dk1" bg2="lt2" tx2="dk2" accent1="accent1" accent2="accent2" accent3="accent3" accent4="accent4" accent5="accent5" accent6="accent6" hlink="hlink" folHlink="folHlink"/>
  <p:sldLayoutIdLst>
    <p:sldLayoutId id="2147484626" r:id="rId1"/>
    <p:sldLayoutId id="2147484627" r:id="rId2"/>
    <p:sldLayoutId id="2147484628" r:id="rId3"/>
    <p:sldLayoutId id="2147484629" r:id="rId4"/>
    <p:sldLayoutId id="2147484630" r:id="rId5"/>
    <p:sldLayoutId id="2147484631" r:id="rId6"/>
    <p:sldLayoutId id="2147484632" r:id="rId7"/>
    <p:sldLayoutId id="2147484633" r:id="rId8"/>
    <p:sldLayoutId id="2147484634" r:id="rId9"/>
    <p:sldLayoutId id="2147484635" r:id="rId10"/>
    <p:sldLayoutId id="2147484636" r:id="rId11"/>
    <p:sldLayoutId id="2147484637" r:id="rId12"/>
    <p:sldLayoutId id="2147484638" r:id="rId13"/>
  </p:sldLayoutIdLst>
  <p:transition>
    <p:fade/>
  </p:transition>
  <p:hf sldNum="0" hdr="0" dt="0"/>
  <p:txStyles>
    <p:titleStyle>
      <a:lvl1pPr algn="l" defTabSz="932563" rtl="0" eaLnBrk="1" latinLnBrk="0" hangingPunct="1">
        <a:lnSpc>
          <a:spcPct val="90000"/>
        </a:lnSpc>
        <a:spcBef>
          <a:spcPct val="0"/>
        </a:spcBef>
        <a:buNone/>
        <a:defRPr lang="en-US" sz="3264" b="0" kern="1200" cap="none" spc="-50" baseline="0" dirty="0" smtClean="0">
          <a:ln w="3175">
            <a:noFill/>
          </a:ln>
          <a:solidFill>
            <a:srgbClr val="000000"/>
          </a:solidFill>
          <a:effectLst/>
          <a:latin typeface="+mj-lt"/>
          <a:ea typeface="+mn-ea"/>
          <a:cs typeface="Segoe UI" pitchFamily="34" charset="0"/>
        </a:defRPr>
      </a:lvl1pPr>
    </p:titleStyle>
    <p:bodyStyle>
      <a:lvl1pPr marL="0" marR="0" indent="0" algn="l" defTabSz="932563"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563" rtl="0" eaLnBrk="1" fontAlgn="auto" latinLnBrk="0" hangingPunct="1">
        <a:lnSpc>
          <a:spcPct val="100000"/>
        </a:lnSpc>
        <a:spcBef>
          <a:spcPts val="400"/>
        </a:spcBef>
        <a:spcAft>
          <a:spcPts val="600"/>
        </a:spcAft>
        <a:buClrTx/>
        <a:buSzPct val="90000"/>
        <a:buFontTx/>
        <a:buNone/>
        <a:tabLst/>
        <a:defRPr sz="2040" kern="1200" spc="0" baseline="0">
          <a:solidFill>
            <a:schemeClr val="tx1"/>
          </a:solidFill>
          <a:latin typeface="+mn-lt"/>
          <a:ea typeface="+mn-ea"/>
          <a:cs typeface="+mn-cs"/>
        </a:defRPr>
      </a:lvl2pPr>
      <a:lvl3pPr marL="0" marR="0" indent="0" algn="l" defTabSz="932563" rtl="0" eaLnBrk="1" fontAlgn="auto" latinLnBrk="0" hangingPunct="1">
        <a:lnSpc>
          <a:spcPct val="100000"/>
        </a:lnSpc>
        <a:spcBef>
          <a:spcPts val="400"/>
        </a:spcBef>
        <a:spcAft>
          <a:spcPts val="600"/>
        </a:spcAft>
        <a:buClrTx/>
        <a:buSzPct val="90000"/>
        <a:buFont typeface="Wingdings" panose="05000000000000000000" pitchFamily="2" charset="2"/>
        <a:buNone/>
        <a:tabLst/>
        <a:defRPr sz="1632" kern="1200" spc="0" baseline="0">
          <a:solidFill>
            <a:schemeClr val="tx1"/>
          </a:solidFill>
          <a:latin typeface="+mj-lt"/>
          <a:ea typeface="+mn-ea"/>
          <a:cs typeface="+mn-cs"/>
        </a:defRPr>
      </a:lvl3pPr>
      <a:lvl4pPr marL="0" marR="0" indent="0" algn="l" defTabSz="932563" rtl="0" eaLnBrk="1" fontAlgn="auto" latinLnBrk="0" hangingPunct="1">
        <a:lnSpc>
          <a:spcPct val="100000"/>
        </a:lnSpc>
        <a:spcBef>
          <a:spcPts val="400"/>
        </a:spcBef>
        <a:spcAft>
          <a:spcPts val="600"/>
        </a:spcAft>
        <a:buClrTx/>
        <a:buSzPct val="90000"/>
        <a:buFont typeface="Wingdings" panose="05000000000000000000" pitchFamily="2" charset="2"/>
        <a:buNone/>
        <a:tabLst/>
        <a:defRPr sz="1632" kern="1200" spc="0" baseline="0">
          <a:solidFill>
            <a:schemeClr val="tx1"/>
          </a:solidFill>
          <a:latin typeface="+mn-lt"/>
          <a:ea typeface="+mn-ea"/>
          <a:cs typeface="+mn-cs"/>
        </a:defRPr>
      </a:lvl4pPr>
      <a:lvl5pPr marL="0" marR="0" indent="0" algn="l" defTabSz="932563" rtl="0" eaLnBrk="1" fontAlgn="auto" latinLnBrk="0" hangingPunct="1">
        <a:lnSpc>
          <a:spcPct val="100000"/>
        </a:lnSpc>
        <a:spcBef>
          <a:spcPts val="400"/>
        </a:spcBef>
        <a:spcAft>
          <a:spcPts val="600"/>
        </a:spcAft>
        <a:buClrTx/>
        <a:buSzPct val="90000"/>
        <a:buFont typeface="Wingdings" panose="05000000000000000000" pitchFamily="2" charset="2"/>
        <a:buNone/>
        <a:tabLst/>
        <a:defRPr sz="1224" b="1" kern="1200" spc="0" baseline="0">
          <a:solidFill>
            <a:schemeClr val="tx1"/>
          </a:solidFill>
          <a:latin typeface="+mn-lt"/>
          <a:ea typeface="+mn-ea"/>
          <a:cs typeface="+mn-cs"/>
        </a:defRPr>
      </a:lvl5pPr>
      <a:lvl6pPr marL="2331406" indent="0" algn="l" defTabSz="932563"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563" rtl="0" eaLnBrk="1" latinLnBrk="0" hangingPunct="1">
        <a:lnSpc>
          <a:spcPct val="100000"/>
        </a:lnSpc>
        <a:spcBef>
          <a:spcPts val="400"/>
        </a:spcBef>
        <a:spcAft>
          <a:spcPts val="600"/>
        </a:spcAft>
        <a:buFont typeface="Arial" pitchFamily="34" charset="0"/>
        <a:buNone/>
        <a:defRPr sz="1224" kern="1200">
          <a:solidFill>
            <a:schemeClr val="tx1"/>
          </a:solidFill>
          <a:latin typeface="+mn-lt"/>
          <a:ea typeface="+mn-ea"/>
          <a:cs typeface="+mn-cs"/>
        </a:defRPr>
      </a:lvl7pPr>
      <a:lvl8pPr marL="3497112"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563" rtl="0" eaLnBrk="1" latinLnBrk="0" hangingPunct="1">
        <a:defRPr sz="1800" kern="1200">
          <a:solidFill>
            <a:schemeClr val="tx1"/>
          </a:solidFill>
          <a:latin typeface="+mn-lt"/>
          <a:ea typeface="+mn-ea"/>
          <a:cs typeface="+mn-cs"/>
        </a:defRPr>
      </a:lvl1pPr>
      <a:lvl2pPr marL="466281" algn="l" defTabSz="932563" rtl="0" eaLnBrk="1" latinLnBrk="0" hangingPunct="1">
        <a:defRPr sz="1800" kern="1200">
          <a:solidFill>
            <a:schemeClr val="tx1"/>
          </a:solidFill>
          <a:latin typeface="+mn-lt"/>
          <a:ea typeface="+mn-ea"/>
          <a:cs typeface="+mn-cs"/>
        </a:defRPr>
      </a:lvl2pPr>
      <a:lvl3pPr marL="932563" algn="l" defTabSz="932563" rtl="0" eaLnBrk="1" latinLnBrk="0" hangingPunct="1">
        <a:defRPr sz="1800" kern="1200">
          <a:solidFill>
            <a:schemeClr val="tx1"/>
          </a:solidFill>
          <a:latin typeface="+mn-lt"/>
          <a:ea typeface="+mn-ea"/>
          <a:cs typeface="+mn-cs"/>
        </a:defRPr>
      </a:lvl3pPr>
      <a:lvl4pPr marL="1398844" algn="l" defTabSz="932563" rtl="0" eaLnBrk="1" latinLnBrk="0" hangingPunct="1">
        <a:defRPr sz="1800" kern="1200">
          <a:solidFill>
            <a:schemeClr val="tx1"/>
          </a:solidFill>
          <a:latin typeface="+mn-lt"/>
          <a:ea typeface="+mn-ea"/>
          <a:cs typeface="+mn-cs"/>
        </a:defRPr>
      </a:lvl4pPr>
      <a:lvl5pPr marL="1865126" algn="l" defTabSz="932563" rtl="0" eaLnBrk="1" latinLnBrk="0" hangingPunct="1">
        <a:defRPr sz="1800" kern="1200">
          <a:solidFill>
            <a:schemeClr val="tx1"/>
          </a:solidFill>
          <a:latin typeface="+mn-lt"/>
          <a:ea typeface="+mn-ea"/>
          <a:cs typeface="+mn-cs"/>
        </a:defRPr>
      </a:lvl5pPr>
      <a:lvl6pPr marL="2331408" algn="l" defTabSz="932563" rtl="0" eaLnBrk="1" latinLnBrk="0" hangingPunct="1">
        <a:defRPr sz="1800" kern="1200">
          <a:solidFill>
            <a:schemeClr val="tx1"/>
          </a:solidFill>
          <a:latin typeface="+mn-lt"/>
          <a:ea typeface="+mn-ea"/>
          <a:cs typeface="+mn-cs"/>
        </a:defRPr>
      </a:lvl6pPr>
      <a:lvl7pPr marL="2797689" algn="l" defTabSz="932563" rtl="0" eaLnBrk="1" latinLnBrk="0" hangingPunct="1">
        <a:defRPr sz="1800" kern="1200">
          <a:solidFill>
            <a:schemeClr val="tx1"/>
          </a:solidFill>
          <a:latin typeface="+mn-lt"/>
          <a:ea typeface="+mn-ea"/>
          <a:cs typeface="+mn-cs"/>
        </a:defRPr>
      </a:lvl7pPr>
      <a:lvl8pPr marL="3263970" algn="l" defTabSz="932563" rtl="0" eaLnBrk="1" latinLnBrk="0" hangingPunct="1">
        <a:defRPr sz="1800" kern="1200">
          <a:solidFill>
            <a:schemeClr val="tx1"/>
          </a:solidFill>
          <a:latin typeface="+mn-lt"/>
          <a:ea typeface="+mn-ea"/>
          <a:cs typeface="+mn-cs"/>
        </a:defRPr>
      </a:lvl8pPr>
      <a:lvl9pPr marL="3730253" algn="l" defTabSz="932563"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22">
          <p15:clr>
            <a:srgbClr val="C35EA4"/>
          </p15:clr>
        </p15:guide>
        <p15:guide id="32" pos="1498">
          <p15:clr>
            <a:srgbClr val="C35EA4"/>
          </p15:clr>
        </p15:guide>
        <p15:guide id="33" pos="2569">
          <p15:clr>
            <a:srgbClr val="C35EA4"/>
          </p15:clr>
        </p15:guide>
        <p15:guide id="34" pos="2711">
          <p15:clr>
            <a:srgbClr val="C35EA4"/>
          </p15:clr>
        </p15:guide>
        <p15:guide id="35" pos="3778">
          <p15:clr>
            <a:srgbClr val="C35EA4"/>
          </p15:clr>
        </p15:guide>
        <p15:guide id="36" pos="3924">
          <p15:clr>
            <a:srgbClr val="C35EA4"/>
          </p15:clr>
        </p15:guide>
        <p15:guide id="37" pos="4983">
          <p15:clr>
            <a:srgbClr val="C35EA4"/>
          </p15:clr>
        </p15:guide>
        <p15:guide id="38" pos="5127">
          <p15:clr>
            <a:srgbClr val="C35EA4"/>
          </p15:clr>
        </p15:guide>
        <p15:guide id="39" pos="6199">
          <p15:clr>
            <a:srgbClr val="C35EA4"/>
          </p15:clr>
        </p15:guide>
        <p15:guide id="40" pos="6342">
          <p15:clr>
            <a:srgbClr val="C35EA4"/>
          </p15:clr>
        </p15:guide>
        <p15:guide id="41" pos="264">
          <p15:clr>
            <a:srgbClr val="F26B43"/>
          </p15:clr>
        </p15:guide>
        <p15:guide id="42" pos="7416">
          <p15:clr>
            <a:srgbClr val="F26B43"/>
          </p15:clr>
        </p15:guide>
        <p15:guide id="43" orient="horz" pos="736">
          <p15:clr>
            <a:srgbClr val="5ACBF0"/>
          </p15:clr>
        </p15:guide>
        <p15:guide id="44" orient="horz" pos="1360">
          <p15:clr>
            <a:srgbClr val="5ACBF0"/>
          </p15:clr>
        </p15:guide>
        <p15:guide id="45" orient="horz" pos="593">
          <p15:clr>
            <a:srgbClr val="5ACBF0"/>
          </p15:clr>
        </p15:guide>
        <p15:guide id="46" orient="horz" pos="1484">
          <p15:clr>
            <a:srgbClr val="5ACBF0"/>
          </p15:clr>
        </p15:guide>
        <p15:guide id="47" orient="horz" pos="2088">
          <p15:clr>
            <a:srgbClr val="5ACBF0"/>
          </p15:clr>
        </p15:guide>
        <p15:guide id="48" orient="horz" pos="2254">
          <p15:clr>
            <a:srgbClr val="5ACBF0"/>
          </p15:clr>
        </p15:guide>
        <p15:guide id="49" orient="horz" pos="277">
          <p15:clr>
            <a:srgbClr val="F26B43"/>
          </p15:clr>
        </p15:guide>
        <p15:guide id="50" orient="horz" pos="4043">
          <p15:clr>
            <a:srgbClr val="F26B43"/>
          </p15:clr>
        </p15:guide>
        <p15:guide id="51" orient="horz" pos="2835">
          <p15:clr>
            <a:srgbClr val="5ACBF0"/>
          </p15:clr>
        </p15:guide>
        <p15:guide id="52" orient="horz" pos="2960">
          <p15:clr>
            <a:srgbClr val="5ACBF0"/>
          </p15:clr>
        </p15:guide>
        <p15:guide id="53" orient="horz" pos="3572">
          <p15:clr>
            <a:srgbClr val="5ACBF0"/>
          </p15:clr>
        </p15:guide>
        <p15:guide id="54" orient="horz" pos="3690">
          <p15:clr>
            <a:srgbClr val="5ACBF0"/>
          </p15:clr>
        </p15:guide>
        <p15:guide id="55" orient="horz" pos="91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33.wmf"/></Relationships>
</file>

<file path=ppt/slides/_rels/slide11.xml.rels><?xml version="1.0" encoding="UTF-8" standalone="yes"?>
<Relationships xmlns="http://schemas.openxmlformats.org/package/2006/relationships"><Relationship Id="rId3" Type="http://schemas.openxmlformats.org/officeDocument/2006/relationships/hyperlink" Target="https://docs.microsoft.com/learn/modules/app-service-scale-up-scale-out/"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34.emf"/></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12.svg"/></Relationships>
</file>

<file path=ppt/slides/_rels/slide13.xml.rels><?xml version="1.0" encoding="UTF-8" standalone="yes"?>
<Relationships xmlns="http://schemas.openxmlformats.org/package/2006/relationships"><Relationship Id="rId8" Type="http://schemas.openxmlformats.org/officeDocument/2006/relationships/image" Target="../media/image40.wmf"/><Relationship Id="rId3" Type="http://schemas.openxmlformats.org/officeDocument/2006/relationships/image" Target="../media/image35.wmf"/><Relationship Id="rId7" Type="http://schemas.openxmlformats.org/officeDocument/2006/relationships/image" Target="../media/image39.wmf"/><Relationship Id="rId2" Type="http://schemas.openxmlformats.org/officeDocument/2006/relationships/notesSlide" Target="../notesSlides/notesSlide12.xml"/><Relationship Id="rId1" Type="http://schemas.openxmlformats.org/officeDocument/2006/relationships/slideLayout" Target="../slideLayouts/slideLayout3.xml"/><Relationship Id="rId6" Type="http://schemas.openxmlformats.org/officeDocument/2006/relationships/image" Target="../media/image38.png"/><Relationship Id="rId11" Type="http://schemas.openxmlformats.org/officeDocument/2006/relationships/image" Target="../media/image25.wmf"/><Relationship Id="rId5" Type="http://schemas.openxmlformats.org/officeDocument/2006/relationships/image" Target="../media/image37.wmf"/><Relationship Id="rId10" Type="http://schemas.openxmlformats.org/officeDocument/2006/relationships/image" Target="../media/image42.wmf"/><Relationship Id="rId4" Type="http://schemas.openxmlformats.org/officeDocument/2006/relationships/image" Target="../media/image36.png"/><Relationship Id="rId9" Type="http://schemas.openxmlformats.org/officeDocument/2006/relationships/image" Target="../media/image41.png"/></Relationships>
</file>

<file path=ppt/slides/_rels/slide1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47.png"/><Relationship Id="rId4" Type="http://schemas.openxmlformats.org/officeDocument/2006/relationships/image" Target="../media/image46.png"/></Relationships>
</file>

<file path=ppt/slides/_rels/slide17.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svg"/><Relationship Id="rId18" Type="http://schemas.openxmlformats.org/officeDocument/2006/relationships/hyperlink" Target="https://microsoftlearning.github.io/AZ-104-MicrosoftAzureAdministrator/Instructions/Labs/LAB_09b-Implement_Azure_Container_Instances.html" TargetMode="External"/><Relationship Id="rId3" Type="http://schemas.openxmlformats.org/officeDocument/2006/relationships/image" Target="../media/image7.wmf"/><Relationship Id="rId7" Type="http://schemas.openxmlformats.org/officeDocument/2006/relationships/oleObject" Target="../embeddings/oleObject3.bin"/><Relationship Id="rId12" Type="http://schemas.openxmlformats.org/officeDocument/2006/relationships/image" Target="../media/image13.png"/><Relationship Id="rId17" Type="http://schemas.openxmlformats.org/officeDocument/2006/relationships/hyperlink" Target="https://microsoftlearning.github.io/AZ-104-MicrosoftAzureAdministrator/Instructions/Labs/LAB_09a-Implement_Web_Apps.html" TargetMode="External"/><Relationship Id="rId2" Type="http://schemas.openxmlformats.org/officeDocument/2006/relationships/notesSlide" Target="../notesSlides/notesSlide2.xml"/><Relationship Id="rId16" Type="http://schemas.openxmlformats.org/officeDocument/2006/relationships/hyperlink" Target="https://docs.microsoft.com/learn/modules/configure-azure-container-instances/" TargetMode="External"/><Relationship Id="rId1" Type="http://schemas.openxmlformats.org/officeDocument/2006/relationships/slideLayout" Target="../slideLayouts/slideLayout3.xml"/><Relationship Id="rId6" Type="http://schemas.openxmlformats.org/officeDocument/2006/relationships/oleObject" Target="../embeddings/oleObject2.bin"/><Relationship Id="rId11" Type="http://schemas.openxmlformats.org/officeDocument/2006/relationships/image" Target="../media/image12.svg"/><Relationship Id="rId5" Type="http://schemas.openxmlformats.org/officeDocument/2006/relationships/image" Target="../media/image8.wmf"/><Relationship Id="rId15" Type="http://schemas.openxmlformats.org/officeDocument/2006/relationships/hyperlink" Target="https://docs.microsoft.com/learn/modules/configure-azure-app-services/" TargetMode="External"/><Relationship Id="rId10" Type="http://schemas.openxmlformats.org/officeDocument/2006/relationships/image" Target="../media/image11.png"/><Relationship Id="rId4" Type="http://schemas.openxmlformats.org/officeDocument/2006/relationships/oleObject" Target="../embeddings/oleObject1.bin"/><Relationship Id="rId9" Type="http://schemas.openxmlformats.org/officeDocument/2006/relationships/image" Target="../media/image10.svg"/><Relationship Id="rId14" Type="http://schemas.openxmlformats.org/officeDocument/2006/relationships/hyperlink" Target="https://docs.microsoft.com/learn/modules/configure-app-service-plans/"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55.wmf"/><Relationship Id="rId4" Type="http://schemas.openxmlformats.org/officeDocument/2006/relationships/image" Target="../media/image54.wmf"/></Relationships>
</file>

<file path=ppt/slides/_rels/slide22.xml.rels><?xml version="1.0" encoding="UTF-8" standalone="yes"?>
<Relationships xmlns="http://schemas.openxmlformats.org/package/2006/relationships"><Relationship Id="rId3" Type="http://schemas.openxmlformats.org/officeDocument/2006/relationships/hyperlink" Target="https://docs.microsoft.com/learn/modules/host-a-web-app-with-azure-app-service/"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34.emf"/><Relationship Id="rId5" Type="http://schemas.openxmlformats.org/officeDocument/2006/relationships/hyperlink" Target="https://docs.microsoft.com/learn/modules/app-service-autoscale-rules/" TargetMode="External"/><Relationship Id="rId4" Type="http://schemas.openxmlformats.org/officeDocument/2006/relationships/hyperlink" Target="https://docs.microsoft.com/learn/modules/stage-deploy-app-service-deployment-slots/" TargetMode="Externa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4.xml"/><Relationship Id="rId4" Type="http://schemas.openxmlformats.org/officeDocument/2006/relationships/image" Target="../media/image14.svg"/></Relationships>
</file>

<file path=ppt/slides/_rels/slide24.xml.rels><?xml version="1.0" encoding="UTF-8" standalone="yes"?>
<Relationships xmlns="http://schemas.openxmlformats.org/package/2006/relationships"><Relationship Id="rId8" Type="http://schemas.openxmlformats.org/officeDocument/2006/relationships/image" Target="../media/image42.wmf"/><Relationship Id="rId3" Type="http://schemas.openxmlformats.org/officeDocument/2006/relationships/image" Target="../media/image56.wmf"/><Relationship Id="rId7" Type="http://schemas.openxmlformats.org/officeDocument/2006/relationships/image" Target="../media/image25.wmf"/><Relationship Id="rId2" Type="http://schemas.openxmlformats.org/officeDocument/2006/relationships/notesSlide" Target="../notesSlides/notesSlide22.xml"/><Relationship Id="rId1" Type="http://schemas.openxmlformats.org/officeDocument/2006/relationships/slideLayout" Target="../slideLayouts/slideLayout3.xml"/><Relationship Id="rId6" Type="http://schemas.openxmlformats.org/officeDocument/2006/relationships/image" Target="../media/image59.png"/><Relationship Id="rId5" Type="http://schemas.openxmlformats.org/officeDocument/2006/relationships/image" Target="../media/image58.png"/><Relationship Id="rId4" Type="http://schemas.openxmlformats.org/officeDocument/2006/relationships/image" Target="../media/image57.wmf"/><Relationship Id="rId9" Type="http://schemas.openxmlformats.org/officeDocument/2006/relationships/image" Target="../media/image60.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5.wmf"/><Relationship Id="rId7" Type="http://schemas.openxmlformats.org/officeDocument/2006/relationships/image" Target="../media/image65.svg"/><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64.png"/><Relationship Id="rId5" Type="http://schemas.openxmlformats.org/officeDocument/2006/relationships/image" Target="../media/image14.svg"/><Relationship Id="rId4" Type="http://schemas.openxmlformats.org/officeDocument/2006/relationships/image" Target="../media/image13.png"/></Relationships>
</file>

<file path=ppt/slides/_rels/slide3.xml.rels><?xml version="1.0" encoding="UTF-8" standalone="yes"?>
<Relationships xmlns="http://schemas.openxmlformats.org/package/2006/relationships"><Relationship Id="rId3" Type="http://schemas.openxmlformats.org/officeDocument/2006/relationships/image" Target="../media/image15.emf"/><Relationship Id="rId7" Type="http://schemas.openxmlformats.org/officeDocument/2006/relationships/image" Target="../media/image19.emf"/><Relationship Id="rId2" Type="http://schemas.openxmlformats.org/officeDocument/2006/relationships/notesSlide" Target="../notesSlides/notesSlide3.xml"/><Relationship Id="rId1" Type="http://schemas.openxmlformats.org/officeDocument/2006/relationships/slideLayout" Target="../slideLayouts/slideLayout8.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30.xml.rels><?xml version="1.0" encoding="UTF-8" standalone="yes"?>
<Relationships xmlns="http://schemas.openxmlformats.org/package/2006/relationships"><Relationship Id="rId8" Type="http://schemas.openxmlformats.org/officeDocument/2006/relationships/image" Target="../media/image71.png"/><Relationship Id="rId3" Type="http://schemas.openxmlformats.org/officeDocument/2006/relationships/image" Target="../media/image66.emf"/><Relationship Id="rId7" Type="http://schemas.openxmlformats.org/officeDocument/2006/relationships/image" Target="../media/image70.svg"/><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image" Target="../media/image69.png"/><Relationship Id="rId5" Type="http://schemas.openxmlformats.org/officeDocument/2006/relationships/image" Target="../media/image68.png"/><Relationship Id="rId4" Type="http://schemas.openxmlformats.org/officeDocument/2006/relationships/image" Target="../media/image67.png"/><Relationship Id="rId9" Type="http://schemas.openxmlformats.org/officeDocument/2006/relationships/image" Target="../media/image72.svg"/></Relationships>
</file>

<file path=ppt/slides/_rels/slide31.xml.rels><?xml version="1.0" encoding="UTF-8" standalone="yes"?>
<Relationships xmlns="http://schemas.openxmlformats.org/package/2006/relationships"><Relationship Id="rId3" Type="http://schemas.openxmlformats.org/officeDocument/2006/relationships/image" Target="../media/image25.wmf"/><Relationship Id="rId7" Type="http://schemas.openxmlformats.org/officeDocument/2006/relationships/image" Target="../media/image65.svg"/><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image" Target="../media/image64.png"/><Relationship Id="rId5" Type="http://schemas.openxmlformats.org/officeDocument/2006/relationships/image" Target="../media/image14.svg"/><Relationship Id="rId4" Type="http://schemas.openxmlformats.org/officeDocument/2006/relationships/image" Target="../media/image13.png"/></Relationships>
</file>

<file path=ppt/slides/_rels/slide32.xml.rels><?xml version="1.0" encoding="UTF-8" standalone="yes"?>
<Relationships xmlns="http://schemas.openxmlformats.org/package/2006/relationships"><Relationship Id="rId3" Type="http://schemas.openxmlformats.org/officeDocument/2006/relationships/hyperlink" Target="https://docs.microsoft.com/learn/modules/run-docker-with-azure-container-instances/" TargetMode="External"/><Relationship Id="rId7" Type="http://schemas.openxmlformats.org/officeDocument/2006/relationships/hyperlink" Target="https://learn.microsoft.com/en-us/training/modules/implement-azure-container-apps/" TargetMode="External"/><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hyperlink" Target="https://learn.microsoft.com/en-us/training/modules/intro-to-docker-containers/" TargetMode="External"/><Relationship Id="rId5" Type="http://schemas.openxmlformats.org/officeDocument/2006/relationships/image" Target="../media/image34.emf"/><Relationship Id="rId4" Type="http://schemas.openxmlformats.org/officeDocument/2006/relationships/hyperlink" Target="https://docs.microsoft.com/learn/modules/intro-to-containers/" TargetMode="External"/></Relationships>
</file>

<file path=ppt/slides/_rels/slide33.xml.rels><?xml version="1.0" encoding="UTF-8" standalone="yes"?>
<Relationships xmlns="http://schemas.openxmlformats.org/package/2006/relationships"><Relationship Id="rId3" Type="http://schemas.openxmlformats.org/officeDocument/2006/relationships/image" Target="../media/image73.emf"/><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8" Type="http://schemas.openxmlformats.org/officeDocument/2006/relationships/image" Target="../media/image78.png"/><Relationship Id="rId13" Type="http://schemas.openxmlformats.org/officeDocument/2006/relationships/image" Target="../media/image10.svg"/><Relationship Id="rId3" Type="http://schemas.openxmlformats.org/officeDocument/2006/relationships/image" Target="../media/image75.svg"/><Relationship Id="rId7" Type="http://schemas.openxmlformats.org/officeDocument/2006/relationships/image" Target="../media/image77.svg"/><Relationship Id="rId12" Type="http://schemas.openxmlformats.org/officeDocument/2006/relationships/image" Target="../media/image9.png"/><Relationship Id="rId2" Type="http://schemas.openxmlformats.org/officeDocument/2006/relationships/image" Target="../media/image74.png"/><Relationship Id="rId1" Type="http://schemas.openxmlformats.org/officeDocument/2006/relationships/slideLayout" Target="../slideLayouts/slideLayout2.xml"/><Relationship Id="rId6" Type="http://schemas.openxmlformats.org/officeDocument/2006/relationships/image" Target="../media/image76.png"/><Relationship Id="rId11" Type="http://schemas.openxmlformats.org/officeDocument/2006/relationships/image" Target="../media/image81.png"/><Relationship Id="rId5" Type="http://schemas.openxmlformats.org/officeDocument/2006/relationships/image" Target="../media/image12.svg"/><Relationship Id="rId10" Type="http://schemas.openxmlformats.org/officeDocument/2006/relationships/image" Target="../media/image80.svg"/><Relationship Id="rId4" Type="http://schemas.openxmlformats.org/officeDocument/2006/relationships/image" Target="../media/image11.png"/><Relationship Id="rId9" Type="http://schemas.openxmlformats.org/officeDocument/2006/relationships/image" Target="../media/image79.png"/><Relationship Id="rId14" Type="http://schemas.openxmlformats.org/officeDocument/2006/relationships/image" Target="../media/image82.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75.svg"/><Relationship Id="rId7" Type="http://schemas.openxmlformats.org/officeDocument/2006/relationships/image" Target="../media/image84.svg"/><Relationship Id="rId2" Type="http://schemas.openxmlformats.org/officeDocument/2006/relationships/image" Target="../media/image74.png"/><Relationship Id="rId1" Type="http://schemas.openxmlformats.org/officeDocument/2006/relationships/slideLayout" Target="../slideLayouts/slideLayout2.xml"/><Relationship Id="rId6" Type="http://schemas.openxmlformats.org/officeDocument/2006/relationships/image" Target="../media/image83.png"/><Relationship Id="rId5" Type="http://schemas.openxmlformats.org/officeDocument/2006/relationships/image" Target="../media/image14.svg"/><Relationship Id="rId4" Type="http://schemas.openxmlformats.org/officeDocument/2006/relationships/image" Target="../media/image13.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85.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87.png"/></Relationships>
</file>

<file path=ppt/slides/_rels/slide41.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notesSlide" Target="../notesSlides/notesSlide37.xml"/><Relationship Id="rId1" Type="http://schemas.openxmlformats.org/officeDocument/2006/relationships/slideLayout" Target="../slideLayouts/slideLayout4.xml"/><Relationship Id="rId4" Type="http://schemas.openxmlformats.org/officeDocument/2006/relationships/image" Target="../media/image90.svg"/></Relationships>
</file>

<file path=ppt/slides/_rels/slide43.xml.rels><?xml version="1.0" encoding="UTF-8" standalone="yes"?>
<Relationships xmlns="http://schemas.openxmlformats.org/package/2006/relationships"><Relationship Id="rId8" Type="http://schemas.openxmlformats.org/officeDocument/2006/relationships/image" Target="../media/image96.wmf"/><Relationship Id="rId3" Type="http://schemas.openxmlformats.org/officeDocument/2006/relationships/image" Target="../media/image91.wmf"/><Relationship Id="rId7" Type="http://schemas.openxmlformats.org/officeDocument/2006/relationships/image" Target="../media/image95.wmf"/><Relationship Id="rId2" Type="http://schemas.openxmlformats.org/officeDocument/2006/relationships/notesSlide" Target="../notesSlides/notesSlide38.xml"/><Relationship Id="rId1" Type="http://schemas.openxmlformats.org/officeDocument/2006/relationships/slideLayout" Target="../slideLayouts/slideLayout3.xml"/><Relationship Id="rId6" Type="http://schemas.openxmlformats.org/officeDocument/2006/relationships/image" Target="../media/image94.png"/><Relationship Id="rId5" Type="http://schemas.openxmlformats.org/officeDocument/2006/relationships/image" Target="../media/image93.png"/><Relationship Id="rId10" Type="http://schemas.openxmlformats.org/officeDocument/2006/relationships/image" Target="../media/image25.wmf"/><Relationship Id="rId4" Type="http://schemas.openxmlformats.org/officeDocument/2006/relationships/image" Target="../media/image92.wmf"/><Relationship Id="rId9" Type="http://schemas.openxmlformats.org/officeDocument/2006/relationships/image" Target="../media/image97.wmf"/></Relationships>
</file>

<file path=ppt/slides/_rels/slide44.xml.rels><?xml version="1.0" encoding="UTF-8" standalone="yes"?>
<Relationships xmlns="http://schemas.openxmlformats.org/package/2006/relationships"><Relationship Id="rId3" Type="http://schemas.openxmlformats.org/officeDocument/2006/relationships/image" Target="../media/image98.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99.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01.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02.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0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25.wmf"/><Relationship Id="rId3" Type="http://schemas.openxmlformats.org/officeDocument/2006/relationships/image" Target="../media/image20.wmf"/><Relationship Id="rId7" Type="http://schemas.openxmlformats.org/officeDocument/2006/relationships/image" Target="../media/image24.wmf"/><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image" Target="../media/image23.wmf"/><Relationship Id="rId5" Type="http://schemas.openxmlformats.org/officeDocument/2006/relationships/image" Target="../media/image22.png"/><Relationship Id="rId4" Type="http://schemas.openxmlformats.org/officeDocument/2006/relationships/image" Target="../media/image21.wmf"/></Relationships>
</file>

<file path=ppt/slides/_rels/slide50.xml.rels><?xml version="1.0" encoding="UTF-8" standalone="yes"?>
<Relationships xmlns="http://schemas.openxmlformats.org/package/2006/relationships"><Relationship Id="rId3" Type="http://schemas.openxmlformats.org/officeDocument/2006/relationships/image" Target="../media/image104.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hyperlink" Target="https://docs.microsoft.com/learn/modules/intro-to-azure-kubernetes-service/" TargetMode="External"/><Relationship Id="rId2" Type="http://schemas.openxmlformats.org/officeDocument/2006/relationships/notesSlide" Target="../notesSlides/notesSlide45.xml"/><Relationship Id="rId1" Type="http://schemas.openxmlformats.org/officeDocument/2006/relationships/slideLayout" Target="../slideLayouts/slideLayout2.xml"/><Relationship Id="rId5" Type="http://schemas.openxmlformats.org/officeDocument/2006/relationships/hyperlink" Target="https://docs.microsoft.com/learn/modules/implement-azure-kubernetes-service/" TargetMode="External"/><Relationship Id="rId4" Type="http://schemas.openxmlformats.org/officeDocument/2006/relationships/image" Target="../media/image34.emf"/></Relationships>
</file>

<file path=ppt/slides/_rels/slide6.x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29.wmf"/><Relationship Id="rId5" Type="http://schemas.openxmlformats.org/officeDocument/2006/relationships/image" Target="../media/image28.wmf"/><Relationship Id="rId4" Type="http://schemas.openxmlformats.org/officeDocument/2006/relationships/image" Target="../media/image27.wmf"/></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4055" y="2369989"/>
            <a:ext cx="5921578" cy="2254546"/>
          </a:xfrm>
        </p:spPr>
        <p:txBody>
          <a:bodyPr bIns="0" anchor="ctr">
            <a:noAutofit/>
          </a:bodyPr>
          <a:lstStyle/>
          <a:p>
            <a:pPr>
              <a:lnSpc>
                <a:spcPct val="100000"/>
              </a:lnSpc>
            </a:pPr>
            <a:r>
              <a:rPr lang="en-US" sz="4000" spc="0" dirty="0">
                <a:solidFill>
                  <a:schemeClr val="tx1"/>
                </a:solidFill>
              </a:rPr>
              <a:t>AZ-104T00A</a:t>
            </a:r>
            <a:br>
              <a:rPr lang="en-US" sz="4000" spc="0" dirty="0">
                <a:solidFill>
                  <a:schemeClr val="tx1"/>
                </a:solidFill>
              </a:rPr>
            </a:br>
            <a:r>
              <a:rPr lang="en-US" sz="4000" spc="0" dirty="0">
                <a:solidFill>
                  <a:schemeClr val="tx1"/>
                </a:solidFill>
              </a:rPr>
              <a:t>Administer PaaS Compute Options</a:t>
            </a:r>
          </a:p>
        </p:txBody>
      </p:sp>
    </p:spTree>
    <p:extLst>
      <p:ext uri="{BB962C8B-B14F-4D97-AF65-F5344CB8AC3E}">
        <p14:creationId xmlns:p14="http://schemas.microsoft.com/office/powerpoint/2010/main" val="3635852913"/>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B1B59-5A29-4ADD-9D90-235AA0014A02}"/>
              </a:ext>
            </a:extLst>
          </p:cNvPr>
          <p:cNvSpPr>
            <a:spLocks noGrp="1"/>
          </p:cNvSpPr>
          <p:nvPr>
            <p:ph type="title"/>
          </p:nvPr>
        </p:nvSpPr>
        <p:spPr>
          <a:xfrm>
            <a:off x="465138" y="632779"/>
            <a:ext cx="11533187" cy="430887"/>
          </a:xfrm>
        </p:spPr>
        <p:txBody>
          <a:bodyPr/>
          <a:lstStyle/>
          <a:p>
            <a:pPr>
              <a:lnSpc>
                <a:spcPct val="100000"/>
              </a:lnSpc>
            </a:pPr>
            <a:r>
              <a:rPr lang="en-US" spc="0" dirty="0"/>
              <a:t>Demonstration – Configure App Service plans</a:t>
            </a:r>
          </a:p>
        </p:txBody>
      </p:sp>
      <p:pic>
        <p:nvPicPr>
          <p:cNvPr id="10" name="Picture 9" descr="Icon of a webpage showing six squares">
            <a:extLst>
              <a:ext uri="{FF2B5EF4-FFF2-40B4-BE49-F238E27FC236}">
                <a16:creationId xmlns:a16="http://schemas.microsoft.com/office/drawing/2014/main" id="{56692375-518F-44D4-A086-E4181E8C082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5138" y="1542529"/>
            <a:ext cx="1103472" cy="1103472"/>
          </a:xfrm>
          <a:prstGeom prst="rect">
            <a:avLst/>
          </a:prstGeom>
        </p:spPr>
      </p:pic>
      <p:sp>
        <p:nvSpPr>
          <p:cNvPr id="28" name="TextBox 27">
            <a:extLst>
              <a:ext uri="{FF2B5EF4-FFF2-40B4-BE49-F238E27FC236}">
                <a16:creationId xmlns:a16="http://schemas.microsoft.com/office/drawing/2014/main" id="{2C706E16-2B09-4472-912F-0F4D17A21846}"/>
              </a:ext>
            </a:extLst>
          </p:cNvPr>
          <p:cNvSpPr txBox="1"/>
          <p:nvPr/>
        </p:nvSpPr>
        <p:spPr>
          <a:xfrm>
            <a:off x="2000249" y="1909599"/>
            <a:ext cx="10013950" cy="369332"/>
          </a:xfrm>
          <a:prstGeom prst="rect">
            <a:avLst/>
          </a:prstGeom>
          <a:noFill/>
        </p:spPr>
        <p:txBody>
          <a:bodyPr wrap="square" lIns="0" tIns="0" rIns="0" bIns="0" rtlCol="0" anchor="ctr">
            <a:spAutoFit/>
          </a:bodyPr>
          <a:lstStyle/>
          <a:p>
            <a:r>
              <a:rPr lang="en-US" sz="2400" dirty="0">
                <a:cs typeface="Segoe UI Semilight"/>
              </a:rPr>
              <a:t>Create a simple App Service Plan in the Azure Portal</a:t>
            </a:r>
          </a:p>
        </p:txBody>
      </p:sp>
      <p:cxnSp>
        <p:nvCxnSpPr>
          <p:cNvPr id="26" name="Straight Connector 25">
            <a:extLst>
              <a:ext uri="{FF2B5EF4-FFF2-40B4-BE49-F238E27FC236}">
                <a16:creationId xmlns:a16="http://schemas.microsoft.com/office/drawing/2014/main" id="{D674DE06-9CA7-4FDA-8E1F-681E3DBC62C5}"/>
              </a:ext>
              <a:ext uri="{C183D7F6-B498-43B3-948B-1728B52AA6E4}">
                <adec:decorative xmlns:adec="http://schemas.microsoft.com/office/drawing/2017/decorative" val="1"/>
              </a:ext>
            </a:extLst>
          </p:cNvPr>
          <p:cNvCxnSpPr>
            <a:cxnSpLocks/>
          </p:cNvCxnSpPr>
          <p:nvPr/>
        </p:nvCxnSpPr>
        <p:spPr>
          <a:xfrm>
            <a:off x="2000249" y="2864847"/>
            <a:ext cx="9991725"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2" name="Picture 11" descr="Icon of a document with a checkmark">
            <a:extLst>
              <a:ext uri="{FF2B5EF4-FFF2-40B4-BE49-F238E27FC236}">
                <a16:creationId xmlns:a16="http://schemas.microsoft.com/office/drawing/2014/main" id="{6A2A1424-43B5-4D61-A249-6F74339AA43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65138" y="3084433"/>
            <a:ext cx="1104900" cy="1103376"/>
          </a:xfrm>
          <a:prstGeom prst="rect">
            <a:avLst/>
          </a:prstGeom>
        </p:spPr>
      </p:pic>
      <p:sp>
        <p:nvSpPr>
          <p:cNvPr id="31" name="TextBox 30">
            <a:extLst>
              <a:ext uri="{FF2B5EF4-FFF2-40B4-BE49-F238E27FC236}">
                <a16:creationId xmlns:a16="http://schemas.microsoft.com/office/drawing/2014/main" id="{6C0A8489-F729-4C80-A3D8-5EEC7146AD4F}"/>
              </a:ext>
            </a:extLst>
          </p:cNvPr>
          <p:cNvSpPr txBox="1"/>
          <p:nvPr/>
        </p:nvSpPr>
        <p:spPr>
          <a:xfrm>
            <a:off x="2000249" y="3451455"/>
            <a:ext cx="10013950" cy="369332"/>
          </a:xfrm>
          <a:prstGeom prst="rect">
            <a:avLst/>
          </a:prstGeom>
          <a:noFill/>
        </p:spPr>
        <p:txBody>
          <a:bodyPr wrap="square" lIns="0" tIns="0" rIns="0" bIns="0" rtlCol="0" anchor="ctr">
            <a:spAutoFit/>
          </a:bodyPr>
          <a:lstStyle/>
          <a:p>
            <a:r>
              <a:rPr lang="en-US" sz="2400" dirty="0">
                <a:cs typeface="Segoe UI Semilight"/>
              </a:rPr>
              <a:t>Configure scale-up and scale-out</a:t>
            </a:r>
          </a:p>
        </p:txBody>
      </p:sp>
      <p:cxnSp>
        <p:nvCxnSpPr>
          <p:cNvPr id="27" name="Straight Connector 26">
            <a:extLst>
              <a:ext uri="{FF2B5EF4-FFF2-40B4-BE49-F238E27FC236}">
                <a16:creationId xmlns:a16="http://schemas.microsoft.com/office/drawing/2014/main" id="{615B8F19-E4BE-44A1-8CAF-A514C0732FCC}"/>
              </a:ext>
              <a:ext uri="{C183D7F6-B498-43B3-948B-1728B52AA6E4}">
                <adec:decorative xmlns:adec="http://schemas.microsoft.com/office/drawing/2017/decorative" val="1"/>
              </a:ext>
            </a:extLst>
          </p:cNvPr>
          <p:cNvCxnSpPr>
            <a:cxnSpLocks/>
          </p:cNvCxnSpPr>
          <p:nvPr/>
        </p:nvCxnSpPr>
        <p:spPr>
          <a:xfrm>
            <a:off x="2000249" y="4406703"/>
            <a:ext cx="9991725"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22508269"/>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AEBD2-4AD6-4182-BF38-A3DE71D14CCF}"/>
              </a:ext>
            </a:extLst>
          </p:cNvPr>
          <p:cNvSpPr>
            <a:spLocks noGrp="1"/>
          </p:cNvSpPr>
          <p:nvPr>
            <p:ph type="title"/>
          </p:nvPr>
        </p:nvSpPr>
        <p:spPr>
          <a:xfrm>
            <a:off x="465138" y="632779"/>
            <a:ext cx="11533187" cy="430887"/>
          </a:xfrm>
        </p:spPr>
        <p:txBody>
          <a:bodyPr/>
          <a:lstStyle/>
          <a:p>
            <a:pPr>
              <a:lnSpc>
                <a:spcPct val="100000"/>
              </a:lnSpc>
            </a:pPr>
            <a:r>
              <a:rPr lang="en-US" spc="0" dirty="0">
                <a:solidFill>
                  <a:schemeClr val="tx1"/>
                </a:solidFill>
                <a:cs typeface="Segoe UI"/>
              </a:rPr>
              <a:t>Summary and Resources – Configure Azure App Service Plans</a:t>
            </a:r>
          </a:p>
        </p:txBody>
      </p:sp>
      <p:sp>
        <p:nvSpPr>
          <p:cNvPr id="3" name="Rectangle 2">
            <a:extLst>
              <a:ext uri="{FF2B5EF4-FFF2-40B4-BE49-F238E27FC236}">
                <a16:creationId xmlns:a16="http://schemas.microsoft.com/office/drawing/2014/main" id="{F185F91B-2F94-4692-B4F6-FB1FE64CD155}"/>
              </a:ext>
            </a:extLst>
          </p:cNvPr>
          <p:cNvSpPr/>
          <p:nvPr/>
        </p:nvSpPr>
        <p:spPr bwMode="auto">
          <a:xfrm>
            <a:off x="427039" y="1282676"/>
            <a:ext cx="3687761" cy="548640"/>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sz="2000" dirty="0">
                <a:solidFill>
                  <a:schemeClr val="bg1"/>
                </a:solidFill>
                <a:latin typeface="+mj-lt"/>
              </a:rPr>
              <a:t>Knowledge Check Questions</a:t>
            </a:r>
          </a:p>
        </p:txBody>
      </p:sp>
      <p:sp>
        <p:nvSpPr>
          <p:cNvPr id="4" name="Rectangle 3">
            <a:extLst>
              <a:ext uri="{FF2B5EF4-FFF2-40B4-BE49-F238E27FC236}">
                <a16:creationId xmlns:a16="http://schemas.microsoft.com/office/drawing/2014/main" id="{DB314D9F-C825-4894-BD62-410DBCB194ED}"/>
              </a:ext>
            </a:extLst>
          </p:cNvPr>
          <p:cNvSpPr/>
          <p:nvPr/>
        </p:nvSpPr>
        <p:spPr bwMode="auto">
          <a:xfrm>
            <a:off x="4256087" y="1282676"/>
            <a:ext cx="7760037" cy="548640"/>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sz="2000" dirty="0">
                <a:solidFill>
                  <a:schemeClr val="bg1"/>
                </a:solidFill>
                <a:latin typeface="+mj-lt"/>
              </a:rPr>
              <a:t>Microsoft Learn Modules (docs.microsoft.com/Learn)</a:t>
            </a:r>
          </a:p>
        </p:txBody>
      </p:sp>
      <p:sp>
        <p:nvSpPr>
          <p:cNvPr id="9" name="Rectangle 8">
            <a:extLst>
              <a:ext uri="{FF2B5EF4-FFF2-40B4-BE49-F238E27FC236}">
                <a16:creationId xmlns:a16="http://schemas.microsoft.com/office/drawing/2014/main" id="{B5626745-2DE6-48D7-8FBA-2B4F0FA20E74}"/>
              </a:ext>
            </a:extLst>
          </p:cNvPr>
          <p:cNvSpPr/>
          <p:nvPr/>
        </p:nvSpPr>
        <p:spPr>
          <a:xfrm>
            <a:off x="4388062" y="2169860"/>
            <a:ext cx="7742238" cy="73152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marL="0" lvl="1"/>
            <a:r>
              <a:rPr lang="en-US" dirty="0">
                <a:hlinkClick r:id="rId3"/>
              </a:rPr>
              <a:t>Scale an App Service web app to efficiently meet demand with App Service scale up and scale out </a:t>
            </a:r>
            <a:endParaRPr lang="en-US" dirty="0">
              <a:solidFill>
                <a:schemeClr val="tx1"/>
              </a:solidFill>
              <a:cs typeface="Segoe UI"/>
            </a:endParaRPr>
          </a:p>
        </p:txBody>
      </p:sp>
      <p:cxnSp>
        <p:nvCxnSpPr>
          <p:cNvPr id="24" name="Straight Connector 23">
            <a:extLst>
              <a:ext uri="{FF2B5EF4-FFF2-40B4-BE49-F238E27FC236}">
                <a16:creationId xmlns:a16="http://schemas.microsoft.com/office/drawing/2014/main" id="{8FA2AF56-CFE8-4EFB-ABEF-37B0881831A6}"/>
              </a:ext>
              <a:ext uri="{C183D7F6-B498-43B3-948B-1728B52AA6E4}">
                <adec:decorative xmlns:adec="http://schemas.microsoft.com/office/drawing/2017/decorative" val="1"/>
              </a:ext>
            </a:extLst>
          </p:cNvPr>
          <p:cNvCxnSpPr>
            <a:cxnSpLocks/>
          </p:cNvCxnSpPr>
          <p:nvPr/>
        </p:nvCxnSpPr>
        <p:spPr>
          <a:xfrm>
            <a:off x="4388062" y="2946276"/>
            <a:ext cx="7742238" cy="0"/>
          </a:xfrm>
          <a:prstGeom prst="line">
            <a:avLst/>
          </a:prstGeom>
          <a:ln w="19050">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8" name="Picture 17">
            <a:extLst>
              <a:ext uri="{FF2B5EF4-FFF2-40B4-BE49-F238E27FC236}">
                <a16:creationId xmlns:a16="http://schemas.microsoft.com/office/drawing/2014/main" id="{B64E6168-34A6-4052-8098-A1C03E09BA71}"/>
              </a:ext>
              <a:ext uri="{C183D7F6-B498-43B3-948B-1728B52AA6E4}">
                <adec:decorative xmlns:adec="http://schemas.microsoft.com/office/drawing/2017/decorative" val="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23596" y="2788964"/>
            <a:ext cx="1494645" cy="2173707"/>
          </a:xfrm>
          <a:prstGeom prst="rect">
            <a:avLst/>
          </a:prstGeom>
        </p:spPr>
      </p:pic>
    </p:spTree>
    <p:extLst>
      <p:ext uri="{BB962C8B-B14F-4D97-AF65-F5344CB8AC3E}">
        <p14:creationId xmlns:p14="http://schemas.microsoft.com/office/powerpoint/2010/main" val="608908287"/>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427038" y="3251041"/>
            <a:ext cx="9070923" cy="492443"/>
          </a:xfrm>
        </p:spPr>
        <p:txBody>
          <a:bodyPr/>
          <a:lstStyle/>
          <a:p>
            <a:pPr>
              <a:lnSpc>
                <a:spcPct val="100000"/>
              </a:lnSpc>
            </a:pPr>
            <a:r>
              <a:rPr lang="en-US" sz="3200" spc="0" dirty="0"/>
              <a:t>Configure Azure App Services</a:t>
            </a:r>
          </a:p>
        </p:txBody>
      </p:sp>
      <p:pic>
        <p:nvPicPr>
          <p:cNvPr id="3" name="Graphic 2">
            <a:extLst>
              <a:ext uri="{FF2B5EF4-FFF2-40B4-BE49-F238E27FC236}">
                <a16:creationId xmlns:a16="http://schemas.microsoft.com/office/drawing/2014/main" id="{78F49442-951E-4573-B745-11F0D88179D3}"/>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flipH="1">
            <a:off x="10171626" y="2843362"/>
            <a:ext cx="1307800" cy="1307800"/>
          </a:xfrm>
          <a:prstGeom prst="rect">
            <a:avLst/>
          </a:prstGeom>
        </p:spPr>
      </p:pic>
    </p:spTree>
    <p:extLst>
      <p:ext uri="{BB962C8B-B14F-4D97-AF65-F5344CB8AC3E}">
        <p14:creationId xmlns:p14="http://schemas.microsoft.com/office/powerpoint/2010/main" val="345368436"/>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465139" y="2635489"/>
            <a:ext cx="2506662" cy="1723549"/>
          </a:xfrm>
        </p:spPr>
        <p:txBody>
          <a:bodyPr/>
          <a:lstStyle/>
          <a:p>
            <a:pPr>
              <a:lnSpc>
                <a:spcPct val="100000"/>
              </a:lnSpc>
            </a:pPr>
            <a:r>
              <a:rPr lang="en-US" sz="2800" spc="0" dirty="0"/>
              <a:t>Configure </a:t>
            </a:r>
            <a:r>
              <a:rPr lang="en-US" spc="0" dirty="0"/>
              <a:t>Azure App Services Introduction</a:t>
            </a:r>
          </a:p>
        </p:txBody>
      </p:sp>
      <p:sp>
        <p:nvSpPr>
          <p:cNvPr id="60" name="TextBox 59">
            <a:extLst>
              <a:ext uri="{FF2B5EF4-FFF2-40B4-BE49-F238E27FC236}">
                <a16:creationId xmlns:a16="http://schemas.microsoft.com/office/drawing/2014/main" id="{2067AF59-F776-4EE0-89F5-04A4A57BE968}"/>
              </a:ext>
            </a:extLst>
          </p:cNvPr>
          <p:cNvSpPr txBox="1"/>
          <p:nvPr/>
        </p:nvSpPr>
        <p:spPr>
          <a:xfrm>
            <a:off x="4436080" y="287459"/>
            <a:ext cx="5611561" cy="4338992"/>
          </a:xfrm>
          <a:prstGeom prst="rect">
            <a:avLst/>
          </a:prstGeom>
          <a:noFill/>
        </p:spPr>
        <p:txBody>
          <a:bodyPr wrap="square" lIns="0" tIns="0" rIns="0" bIns="0" rtlCol="0" anchor="ctr">
            <a:noAutofit/>
          </a:bodyPr>
          <a:lstStyle/>
          <a:p>
            <a:pPr>
              <a:lnSpc>
                <a:spcPct val="150000"/>
              </a:lnSpc>
            </a:pPr>
            <a:r>
              <a:rPr lang="en-US" sz="2000" dirty="0">
                <a:cs typeface="Segoe UI Semilight"/>
              </a:rPr>
              <a:t>Implement Azure App Service</a:t>
            </a:r>
          </a:p>
          <a:p>
            <a:pPr>
              <a:lnSpc>
                <a:spcPct val="150000"/>
              </a:lnSpc>
            </a:pPr>
            <a:r>
              <a:rPr lang="en-US" sz="2000" dirty="0">
                <a:cs typeface="Segoe UI Semilight"/>
              </a:rPr>
              <a:t>Create an App Service</a:t>
            </a:r>
          </a:p>
          <a:p>
            <a:pPr>
              <a:lnSpc>
                <a:spcPct val="150000"/>
              </a:lnSpc>
            </a:pPr>
            <a:r>
              <a:rPr lang="en-US" sz="2000" dirty="0">
                <a:cs typeface="Segoe UI Semilight"/>
              </a:rPr>
              <a:t>Create Deployment Slots</a:t>
            </a:r>
          </a:p>
          <a:p>
            <a:pPr>
              <a:lnSpc>
                <a:spcPct val="150000"/>
              </a:lnSpc>
            </a:pPr>
            <a:r>
              <a:rPr lang="en-US" sz="2000" dirty="0">
                <a:cs typeface="Segoe UI Semilight"/>
              </a:rPr>
              <a:t>Add Deployment Slots</a:t>
            </a:r>
          </a:p>
          <a:p>
            <a:pPr>
              <a:lnSpc>
                <a:spcPct val="150000"/>
              </a:lnSpc>
            </a:pPr>
            <a:r>
              <a:rPr lang="en-US" sz="2000" dirty="0">
                <a:cs typeface="Segoe UI Semilight"/>
              </a:rPr>
              <a:t>Secure an App Service</a:t>
            </a:r>
          </a:p>
          <a:p>
            <a:pPr>
              <a:lnSpc>
                <a:spcPct val="150000"/>
              </a:lnSpc>
            </a:pPr>
            <a:r>
              <a:rPr lang="en-US" sz="2000" dirty="0">
                <a:cs typeface="Segoe UI Semilight"/>
              </a:rPr>
              <a:t>Create Custom Domain Names</a:t>
            </a:r>
          </a:p>
          <a:p>
            <a:pPr>
              <a:lnSpc>
                <a:spcPct val="150000"/>
              </a:lnSpc>
            </a:pPr>
            <a:r>
              <a:rPr lang="en-US" sz="2000" dirty="0">
                <a:cs typeface="Segoe UI Semilight"/>
              </a:rPr>
              <a:t>Backup an App Service</a:t>
            </a:r>
          </a:p>
          <a:p>
            <a:pPr>
              <a:lnSpc>
                <a:spcPct val="150000"/>
              </a:lnSpc>
            </a:pPr>
            <a:r>
              <a:rPr lang="en-US" sz="2000" dirty="0">
                <a:cs typeface="Segoe UI Semilight"/>
              </a:rPr>
              <a:t>Demonstration – Configure Azure App Services</a:t>
            </a:r>
          </a:p>
          <a:p>
            <a:pPr>
              <a:lnSpc>
                <a:spcPct val="150000"/>
              </a:lnSpc>
            </a:pPr>
            <a:r>
              <a:rPr lang="en-US" sz="2000" dirty="0">
                <a:cs typeface="Segoe UI Semilight"/>
              </a:rPr>
              <a:t>Summary and Resources</a:t>
            </a:r>
          </a:p>
        </p:txBody>
      </p:sp>
      <p:grpSp>
        <p:nvGrpSpPr>
          <p:cNvPr id="7" name="Group 6">
            <a:extLst>
              <a:ext uri="{FF2B5EF4-FFF2-40B4-BE49-F238E27FC236}">
                <a16:creationId xmlns:a16="http://schemas.microsoft.com/office/drawing/2014/main" id="{9A7D7F0B-0EE3-4202-A98D-7856EE5A8705}"/>
              </a:ext>
              <a:ext uri="{C183D7F6-B498-43B3-948B-1728B52AA6E4}">
                <adec:decorative xmlns:adec="http://schemas.microsoft.com/office/drawing/2017/decorative" val="1"/>
              </a:ext>
            </a:extLst>
          </p:cNvPr>
          <p:cNvGrpSpPr/>
          <p:nvPr/>
        </p:nvGrpSpPr>
        <p:grpSpPr>
          <a:xfrm>
            <a:off x="3771216" y="491537"/>
            <a:ext cx="520229" cy="4029664"/>
            <a:chOff x="3771217" y="491536"/>
            <a:chExt cx="527992" cy="4865295"/>
          </a:xfrm>
        </p:grpSpPr>
        <p:grpSp>
          <p:nvGrpSpPr>
            <p:cNvPr id="2" name="Group 1">
              <a:extLst>
                <a:ext uri="{FF2B5EF4-FFF2-40B4-BE49-F238E27FC236}">
                  <a16:creationId xmlns:a16="http://schemas.microsoft.com/office/drawing/2014/main" id="{851240B1-0628-467C-BF71-F5A92530524B}"/>
                </a:ext>
              </a:extLst>
            </p:cNvPr>
            <p:cNvGrpSpPr/>
            <p:nvPr/>
          </p:nvGrpSpPr>
          <p:grpSpPr>
            <a:xfrm>
              <a:off x="3771217" y="491536"/>
              <a:ext cx="507923" cy="2637561"/>
              <a:chOff x="3650609" y="932613"/>
              <a:chExt cx="841321" cy="5154885"/>
            </a:xfrm>
          </p:grpSpPr>
          <p:pic>
            <p:nvPicPr>
              <p:cNvPr id="12" name="Picture 11" descr="Icon of a heart">
                <a:extLst>
                  <a:ext uri="{FF2B5EF4-FFF2-40B4-BE49-F238E27FC236}">
                    <a16:creationId xmlns:a16="http://schemas.microsoft.com/office/drawing/2014/main" id="{14FAD80A-7350-463F-A9F6-C959123B10F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50609" y="932613"/>
                <a:ext cx="841248" cy="841248"/>
              </a:xfrm>
              <a:prstGeom prst="rect">
                <a:avLst/>
              </a:prstGeom>
            </p:spPr>
          </p:pic>
          <p:pic>
            <p:nvPicPr>
              <p:cNvPr id="16" name="Picture 15" descr="Icon of a webpage showing six squares">
                <a:extLst>
                  <a:ext uri="{FF2B5EF4-FFF2-40B4-BE49-F238E27FC236}">
                    <a16:creationId xmlns:a16="http://schemas.microsoft.com/office/drawing/2014/main" id="{540D8359-2ED3-49D1-8D92-A713BCFC223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650609" y="1999596"/>
                <a:ext cx="841321" cy="841321"/>
              </a:xfrm>
              <a:prstGeom prst="rect">
                <a:avLst/>
              </a:prstGeom>
            </p:spPr>
          </p:pic>
          <p:pic>
            <p:nvPicPr>
              <p:cNvPr id="19" name="Picture 18" descr="Icon of four squares connected by lines ">
                <a:extLst>
                  <a:ext uri="{FF2B5EF4-FFF2-40B4-BE49-F238E27FC236}">
                    <a16:creationId xmlns:a16="http://schemas.microsoft.com/office/drawing/2014/main" id="{0C0324FF-0398-4631-940E-8DA3CDA7FC5B}"/>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650609" y="3066652"/>
                <a:ext cx="841248" cy="841248"/>
              </a:xfrm>
              <a:prstGeom prst="rect">
                <a:avLst/>
              </a:prstGeom>
            </p:spPr>
          </p:pic>
          <p:pic>
            <p:nvPicPr>
              <p:cNvPr id="23" name="Picture 22" descr="Icon of small circles connected by lines forming a big circle">
                <a:extLst>
                  <a:ext uri="{FF2B5EF4-FFF2-40B4-BE49-F238E27FC236}">
                    <a16:creationId xmlns:a16="http://schemas.microsoft.com/office/drawing/2014/main" id="{E2A71AC0-06DA-441A-88C3-5337D379AE1F}"/>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650609" y="4133635"/>
                <a:ext cx="841321" cy="835224"/>
              </a:xfrm>
              <a:prstGeom prst="rect">
                <a:avLst/>
              </a:prstGeom>
            </p:spPr>
          </p:pic>
          <p:pic>
            <p:nvPicPr>
              <p:cNvPr id="26" name="Picture 25" descr="Icon of a rectangle, a square and a circle in a straight line">
                <a:extLst>
                  <a:ext uri="{FF2B5EF4-FFF2-40B4-BE49-F238E27FC236}">
                    <a16:creationId xmlns:a16="http://schemas.microsoft.com/office/drawing/2014/main" id="{2292A132-C01F-4415-80BB-FDFBDABF164C}"/>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650609" y="5247775"/>
                <a:ext cx="841248" cy="839723"/>
              </a:xfrm>
              <a:prstGeom prst="rect">
                <a:avLst/>
              </a:prstGeom>
            </p:spPr>
          </p:pic>
        </p:grpSp>
        <p:pic>
          <p:nvPicPr>
            <p:cNvPr id="75" name="Picture 74" descr="Icon of a security lock">
              <a:extLst>
                <a:ext uri="{FF2B5EF4-FFF2-40B4-BE49-F238E27FC236}">
                  <a16:creationId xmlns:a16="http://schemas.microsoft.com/office/drawing/2014/main" id="{4034CA2D-5823-433D-AF21-012057312901}"/>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781317" y="3257963"/>
              <a:ext cx="507836" cy="421864"/>
            </a:xfrm>
            <a:prstGeom prst="rect">
              <a:avLst/>
            </a:prstGeom>
          </p:spPr>
        </p:pic>
        <p:pic>
          <p:nvPicPr>
            <p:cNvPr id="81" name="Picture 80" descr="Icon of a square with two smaller squares inside it">
              <a:extLst>
                <a:ext uri="{FF2B5EF4-FFF2-40B4-BE49-F238E27FC236}">
                  <a16:creationId xmlns:a16="http://schemas.microsoft.com/office/drawing/2014/main" id="{99AAC1B0-2940-4743-988F-4629C1C40BF7}"/>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781317" y="3792272"/>
              <a:ext cx="507880" cy="421901"/>
            </a:xfrm>
            <a:prstGeom prst="rect">
              <a:avLst/>
            </a:prstGeom>
          </p:spPr>
        </p:pic>
        <p:pic>
          <p:nvPicPr>
            <p:cNvPr id="92" name="Picture 91" descr="Icon of a whiteboard with a cloud symbol drawn on it">
              <a:extLst>
                <a:ext uri="{FF2B5EF4-FFF2-40B4-BE49-F238E27FC236}">
                  <a16:creationId xmlns:a16="http://schemas.microsoft.com/office/drawing/2014/main" id="{646EE06D-B2AF-4872-B251-724C449793C6}"/>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3791373" y="4381058"/>
              <a:ext cx="507836" cy="421100"/>
            </a:xfrm>
            <a:prstGeom prst="rect">
              <a:avLst/>
            </a:prstGeom>
          </p:spPr>
        </p:pic>
        <p:grpSp>
          <p:nvGrpSpPr>
            <p:cNvPr id="27" name="Group 26">
              <a:extLst>
                <a:ext uri="{FF2B5EF4-FFF2-40B4-BE49-F238E27FC236}">
                  <a16:creationId xmlns:a16="http://schemas.microsoft.com/office/drawing/2014/main" id="{C4576B22-3DB5-45E7-B01E-6BCDDF9BF7AE}"/>
                </a:ext>
              </a:extLst>
            </p:cNvPr>
            <p:cNvGrpSpPr/>
            <p:nvPr/>
          </p:nvGrpSpPr>
          <p:grpSpPr>
            <a:xfrm>
              <a:off x="3791374" y="4935731"/>
              <a:ext cx="497779" cy="421100"/>
              <a:chOff x="10493727" y="629664"/>
              <a:chExt cx="519000" cy="503150"/>
            </a:xfrm>
          </p:grpSpPr>
          <p:pic>
            <p:nvPicPr>
              <p:cNvPr id="28" name="Picture 27">
                <a:extLst>
                  <a:ext uri="{FF2B5EF4-FFF2-40B4-BE49-F238E27FC236}">
                    <a16:creationId xmlns:a16="http://schemas.microsoft.com/office/drawing/2014/main" id="{E0B6A647-B18F-4094-B84B-CDCD2C4C749F}"/>
                  </a:ext>
                </a:extLst>
              </p:cNvPr>
              <p:cNvPicPr>
                <a:picLocks noChangeAspect="1"/>
              </p:cNvPicPr>
              <p:nvPr/>
            </p:nvPicPr>
            <p:blipFill>
              <a:blip r:embed="rId11"/>
              <a:stretch>
                <a:fillRect/>
              </a:stretch>
            </p:blipFill>
            <p:spPr>
              <a:xfrm>
                <a:off x="10493727" y="629664"/>
                <a:ext cx="519000" cy="503150"/>
              </a:xfrm>
              <a:prstGeom prst="rect">
                <a:avLst/>
              </a:prstGeom>
            </p:spPr>
          </p:pic>
          <p:grpSp>
            <p:nvGrpSpPr>
              <p:cNvPr id="29" name="Group 28">
                <a:extLst>
                  <a:ext uri="{FF2B5EF4-FFF2-40B4-BE49-F238E27FC236}">
                    <a16:creationId xmlns:a16="http://schemas.microsoft.com/office/drawing/2014/main" id="{A22C5FB7-336A-4080-95FC-ADD732D3158E}"/>
                  </a:ext>
                </a:extLst>
              </p:cNvPr>
              <p:cNvGrpSpPr/>
              <p:nvPr/>
            </p:nvGrpSpPr>
            <p:grpSpPr>
              <a:xfrm>
                <a:off x="10604345" y="727773"/>
                <a:ext cx="297764" cy="272864"/>
                <a:chOff x="3876178" y="3413953"/>
                <a:chExt cx="297764" cy="255320"/>
              </a:xfrm>
            </p:grpSpPr>
            <p:sp>
              <p:nvSpPr>
                <p:cNvPr id="30" name="Freeform: Shape 29">
                  <a:extLst>
                    <a:ext uri="{FF2B5EF4-FFF2-40B4-BE49-F238E27FC236}">
                      <a16:creationId xmlns:a16="http://schemas.microsoft.com/office/drawing/2014/main" id="{EBCC1CD3-C441-406A-8E46-F802B4417F3B}"/>
                    </a:ext>
                  </a:extLst>
                </p:cNvPr>
                <p:cNvSpPr/>
                <p:nvPr/>
              </p:nvSpPr>
              <p:spPr>
                <a:xfrm>
                  <a:off x="4062866" y="3543483"/>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50E6FF"/>
                </a:solidFill>
                <a:ln w="5008" cap="flat">
                  <a:noFill/>
                  <a:prstDash val="solid"/>
                  <a:miter/>
                </a:ln>
              </p:spPr>
              <p:txBody>
                <a:bodyPr rtlCol="0" anchor="ctr"/>
                <a:lstStyle/>
                <a:p>
                  <a:endParaRPr lang="en-US" dirty="0"/>
                </a:p>
              </p:txBody>
            </p:sp>
            <p:sp>
              <p:nvSpPr>
                <p:cNvPr id="31" name="Freeform: Shape 30">
                  <a:extLst>
                    <a:ext uri="{FF2B5EF4-FFF2-40B4-BE49-F238E27FC236}">
                      <a16:creationId xmlns:a16="http://schemas.microsoft.com/office/drawing/2014/main" id="{C57F41B0-DD6C-44C7-8230-5977AC3DA876}"/>
                    </a:ext>
                  </a:extLst>
                </p:cNvPr>
                <p:cNvSpPr/>
                <p:nvPr/>
              </p:nvSpPr>
              <p:spPr>
                <a:xfrm>
                  <a:off x="4087044" y="3472284"/>
                  <a:ext cx="61709" cy="57699"/>
                </a:xfrm>
                <a:custGeom>
                  <a:avLst/>
                  <a:gdLst>
                    <a:gd name="connsiteX0" fmla="*/ 102398 w 101142"/>
                    <a:gd name="connsiteY0" fmla="*/ 52195 h 101141"/>
                    <a:gd name="connsiteX1" fmla="*/ 52196 w 101142"/>
                    <a:gd name="connsiteY1" fmla="*/ 102397 h 101141"/>
                    <a:gd name="connsiteX2" fmla="*/ 1994 w 101142"/>
                    <a:gd name="connsiteY2" fmla="*/ 52195 h 101141"/>
                    <a:gd name="connsiteX3" fmla="*/ 52196 w 101142"/>
                    <a:gd name="connsiteY3" fmla="*/ 1994 h 101141"/>
                    <a:gd name="connsiteX4" fmla="*/ 102398 w 101142"/>
                    <a:gd name="connsiteY4" fmla="*/ 52195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5"/>
                      </a:moveTo>
                      <a:cubicBezTo>
                        <a:pt x="102398" y="79981"/>
                        <a:pt x="79896" y="102397"/>
                        <a:pt x="52196" y="102397"/>
                      </a:cubicBezTo>
                      <a:cubicBezTo>
                        <a:pt x="24495" y="102397"/>
                        <a:pt x="1994" y="79896"/>
                        <a:pt x="1994" y="52195"/>
                      </a:cubicBezTo>
                      <a:cubicBezTo>
                        <a:pt x="1994" y="24495"/>
                        <a:pt x="24495" y="1994"/>
                        <a:pt x="52196" y="1994"/>
                      </a:cubicBezTo>
                      <a:cubicBezTo>
                        <a:pt x="79896" y="1994"/>
                        <a:pt x="102398" y="24495"/>
                        <a:pt x="102398" y="52195"/>
                      </a:cubicBezTo>
                      <a:close/>
                    </a:path>
                  </a:pathLst>
                </a:custGeom>
                <a:solidFill>
                  <a:srgbClr val="50E6FF"/>
                </a:solidFill>
                <a:ln w="5008" cap="flat">
                  <a:noFill/>
                  <a:prstDash val="solid"/>
                  <a:miter/>
                </a:ln>
              </p:spPr>
              <p:txBody>
                <a:bodyPr rtlCol="0" anchor="ctr"/>
                <a:lstStyle/>
                <a:p>
                  <a:endParaRPr lang="en-US" dirty="0"/>
                </a:p>
              </p:txBody>
            </p:sp>
            <p:sp>
              <p:nvSpPr>
                <p:cNvPr id="32" name="Freeform: Shape 31">
                  <a:extLst>
                    <a:ext uri="{FF2B5EF4-FFF2-40B4-BE49-F238E27FC236}">
                      <a16:creationId xmlns:a16="http://schemas.microsoft.com/office/drawing/2014/main" id="{B7A5A424-38C2-472A-8B1C-F0FA1F27F444}"/>
                    </a:ext>
                  </a:extLst>
                </p:cNvPr>
                <p:cNvSpPr/>
                <p:nvPr/>
              </p:nvSpPr>
              <p:spPr>
                <a:xfrm>
                  <a:off x="3969260" y="3485131"/>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0078D7"/>
                </a:solidFill>
                <a:ln w="5008" cap="flat">
                  <a:noFill/>
                  <a:prstDash val="solid"/>
                  <a:miter/>
                </a:ln>
              </p:spPr>
              <p:txBody>
                <a:bodyPr rtlCol="0" anchor="ctr"/>
                <a:lstStyle/>
                <a:p>
                  <a:endParaRPr lang="en-US" dirty="0"/>
                </a:p>
              </p:txBody>
            </p:sp>
            <p:sp>
              <p:nvSpPr>
                <p:cNvPr id="33" name="Freeform: Shape 32">
                  <a:extLst>
                    <a:ext uri="{FF2B5EF4-FFF2-40B4-BE49-F238E27FC236}">
                      <a16:creationId xmlns:a16="http://schemas.microsoft.com/office/drawing/2014/main" id="{A3FED9E9-8B27-4C7D-A98D-182FEA35B265}"/>
                    </a:ext>
                  </a:extLst>
                </p:cNvPr>
                <p:cNvSpPr/>
                <p:nvPr/>
              </p:nvSpPr>
              <p:spPr>
                <a:xfrm>
                  <a:off x="3993444" y="3413953"/>
                  <a:ext cx="61709" cy="57699"/>
                </a:xfrm>
                <a:custGeom>
                  <a:avLst/>
                  <a:gdLst>
                    <a:gd name="connsiteX0" fmla="*/ 102398 w 101142"/>
                    <a:gd name="connsiteY0" fmla="*/ 52196 h 101141"/>
                    <a:gd name="connsiteX1" fmla="*/ 52196 w 101142"/>
                    <a:gd name="connsiteY1" fmla="*/ 102397 h 101141"/>
                    <a:gd name="connsiteX2" fmla="*/ 1994 w 101142"/>
                    <a:gd name="connsiteY2" fmla="*/ 52196 h 101141"/>
                    <a:gd name="connsiteX3" fmla="*/ 52111 w 101142"/>
                    <a:gd name="connsiteY3" fmla="*/ 1994 h 101141"/>
                    <a:gd name="connsiteX4" fmla="*/ 102398 w 101142"/>
                    <a:gd name="connsiteY4" fmla="*/ 52196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6"/>
                      </a:moveTo>
                      <a:cubicBezTo>
                        <a:pt x="102398" y="79982"/>
                        <a:pt x="79896" y="102397"/>
                        <a:pt x="52196" y="102397"/>
                      </a:cubicBezTo>
                      <a:cubicBezTo>
                        <a:pt x="24496" y="102397"/>
                        <a:pt x="1994" y="79896"/>
                        <a:pt x="1994" y="52196"/>
                      </a:cubicBezTo>
                      <a:cubicBezTo>
                        <a:pt x="1994" y="24495"/>
                        <a:pt x="24410" y="1994"/>
                        <a:pt x="52111" y="1994"/>
                      </a:cubicBezTo>
                      <a:cubicBezTo>
                        <a:pt x="79812" y="1994"/>
                        <a:pt x="102398" y="24495"/>
                        <a:pt x="102398" y="52196"/>
                      </a:cubicBezTo>
                      <a:close/>
                    </a:path>
                  </a:pathLst>
                </a:custGeom>
                <a:solidFill>
                  <a:srgbClr val="0078D7"/>
                </a:solidFill>
                <a:ln w="5008" cap="flat">
                  <a:noFill/>
                  <a:prstDash val="solid"/>
                  <a:miter/>
                </a:ln>
              </p:spPr>
              <p:txBody>
                <a:bodyPr rtlCol="0" anchor="ctr"/>
                <a:lstStyle/>
                <a:p>
                  <a:endParaRPr lang="en-US" dirty="0"/>
                </a:p>
              </p:txBody>
            </p:sp>
            <p:sp>
              <p:nvSpPr>
                <p:cNvPr id="34" name="Freeform: Shape 33">
                  <a:extLst>
                    <a:ext uri="{FF2B5EF4-FFF2-40B4-BE49-F238E27FC236}">
                      <a16:creationId xmlns:a16="http://schemas.microsoft.com/office/drawing/2014/main" id="{81B60C63-A2EA-4545-BD6E-16ADBCE4091F}"/>
                    </a:ext>
                  </a:extLst>
                </p:cNvPr>
                <p:cNvSpPr/>
                <p:nvPr/>
              </p:nvSpPr>
              <p:spPr>
                <a:xfrm>
                  <a:off x="3969260" y="3617343"/>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50E6FF"/>
                </a:solidFill>
                <a:ln w="5008" cap="flat">
                  <a:noFill/>
                  <a:prstDash val="solid"/>
                  <a:miter/>
                </a:ln>
              </p:spPr>
              <p:txBody>
                <a:bodyPr rtlCol="0" anchor="ctr"/>
                <a:lstStyle/>
                <a:p>
                  <a:endParaRPr lang="en-US" dirty="0"/>
                </a:p>
              </p:txBody>
            </p:sp>
            <p:sp>
              <p:nvSpPr>
                <p:cNvPr id="35" name="Freeform: Shape 34">
                  <a:extLst>
                    <a:ext uri="{FF2B5EF4-FFF2-40B4-BE49-F238E27FC236}">
                      <a16:creationId xmlns:a16="http://schemas.microsoft.com/office/drawing/2014/main" id="{E8706AB0-B3DC-407B-870A-74E6E273C4A4}"/>
                    </a:ext>
                  </a:extLst>
                </p:cNvPr>
                <p:cNvSpPr/>
                <p:nvPr/>
              </p:nvSpPr>
              <p:spPr>
                <a:xfrm>
                  <a:off x="3993444" y="3546188"/>
                  <a:ext cx="61709" cy="57699"/>
                </a:xfrm>
                <a:custGeom>
                  <a:avLst/>
                  <a:gdLst>
                    <a:gd name="connsiteX0" fmla="*/ 102398 w 101142"/>
                    <a:gd name="connsiteY0" fmla="*/ 52196 h 101141"/>
                    <a:gd name="connsiteX1" fmla="*/ 52196 w 101142"/>
                    <a:gd name="connsiteY1" fmla="*/ 102398 h 101141"/>
                    <a:gd name="connsiteX2" fmla="*/ 1994 w 101142"/>
                    <a:gd name="connsiteY2" fmla="*/ 52196 h 101141"/>
                    <a:gd name="connsiteX3" fmla="*/ 52196 w 101142"/>
                    <a:gd name="connsiteY3" fmla="*/ 1994 h 101141"/>
                    <a:gd name="connsiteX4" fmla="*/ 102398 w 101142"/>
                    <a:gd name="connsiteY4" fmla="*/ 52196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6"/>
                      </a:moveTo>
                      <a:cubicBezTo>
                        <a:pt x="102398" y="79982"/>
                        <a:pt x="79896" y="102398"/>
                        <a:pt x="52196" y="102398"/>
                      </a:cubicBezTo>
                      <a:cubicBezTo>
                        <a:pt x="24496" y="102398"/>
                        <a:pt x="1994" y="79896"/>
                        <a:pt x="1994" y="52196"/>
                      </a:cubicBezTo>
                      <a:cubicBezTo>
                        <a:pt x="1994" y="24496"/>
                        <a:pt x="24496" y="1994"/>
                        <a:pt x="52196" y="1994"/>
                      </a:cubicBezTo>
                      <a:cubicBezTo>
                        <a:pt x="79896" y="1994"/>
                        <a:pt x="102398" y="24410"/>
                        <a:pt x="102398" y="52196"/>
                      </a:cubicBezTo>
                      <a:close/>
                    </a:path>
                  </a:pathLst>
                </a:custGeom>
                <a:solidFill>
                  <a:srgbClr val="50E6FF"/>
                </a:solidFill>
                <a:ln w="5008" cap="flat">
                  <a:noFill/>
                  <a:prstDash val="solid"/>
                  <a:miter/>
                </a:ln>
              </p:spPr>
              <p:txBody>
                <a:bodyPr rtlCol="0" anchor="ctr"/>
                <a:lstStyle/>
                <a:p>
                  <a:endParaRPr lang="en-US" dirty="0"/>
                </a:p>
              </p:txBody>
            </p:sp>
            <p:sp>
              <p:nvSpPr>
                <p:cNvPr id="36" name="Freeform: Shape 35">
                  <a:extLst>
                    <a:ext uri="{FF2B5EF4-FFF2-40B4-BE49-F238E27FC236}">
                      <a16:creationId xmlns:a16="http://schemas.microsoft.com/office/drawing/2014/main" id="{B30DF055-24D7-474D-AD66-35BE2D0D6A7B}"/>
                    </a:ext>
                  </a:extLst>
                </p:cNvPr>
                <p:cNvSpPr/>
                <p:nvPr/>
              </p:nvSpPr>
              <p:spPr>
                <a:xfrm>
                  <a:off x="3876178" y="3543483"/>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0078D7"/>
                </a:solidFill>
                <a:ln w="5008" cap="flat">
                  <a:noFill/>
                  <a:prstDash val="solid"/>
                  <a:miter/>
                </a:ln>
              </p:spPr>
              <p:txBody>
                <a:bodyPr rtlCol="0" anchor="ctr"/>
                <a:lstStyle/>
                <a:p>
                  <a:endParaRPr lang="en-US" dirty="0"/>
                </a:p>
              </p:txBody>
            </p:sp>
            <p:sp>
              <p:nvSpPr>
                <p:cNvPr id="37" name="Freeform: Shape 36">
                  <a:extLst>
                    <a:ext uri="{FF2B5EF4-FFF2-40B4-BE49-F238E27FC236}">
                      <a16:creationId xmlns:a16="http://schemas.microsoft.com/office/drawing/2014/main" id="{83948691-EDE8-46D1-A3E2-D98474189BAC}"/>
                    </a:ext>
                  </a:extLst>
                </p:cNvPr>
                <p:cNvSpPr/>
                <p:nvPr/>
              </p:nvSpPr>
              <p:spPr>
                <a:xfrm>
                  <a:off x="3900362" y="3472284"/>
                  <a:ext cx="61709" cy="57699"/>
                </a:xfrm>
                <a:custGeom>
                  <a:avLst/>
                  <a:gdLst>
                    <a:gd name="connsiteX0" fmla="*/ 102398 w 101142"/>
                    <a:gd name="connsiteY0" fmla="*/ 52195 h 101141"/>
                    <a:gd name="connsiteX1" fmla="*/ 52196 w 101142"/>
                    <a:gd name="connsiteY1" fmla="*/ 102397 h 101141"/>
                    <a:gd name="connsiteX2" fmla="*/ 1994 w 101142"/>
                    <a:gd name="connsiteY2" fmla="*/ 52195 h 101141"/>
                    <a:gd name="connsiteX3" fmla="*/ 52111 w 101142"/>
                    <a:gd name="connsiteY3" fmla="*/ 1994 h 101141"/>
                    <a:gd name="connsiteX4" fmla="*/ 102398 w 101142"/>
                    <a:gd name="connsiteY4" fmla="*/ 52195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5"/>
                      </a:moveTo>
                      <a:cubicBezTo>
                        <a:pt x="102398" y="79981"/>
                        <a:pt x="79897" y="102397"/>
                        <a:pt x="52196" y="102397"/>
                      </a:cubicBezTo>
                      <a:cubicBezTo>
                        <a:pt x="24495" y="102397"/>
                        <a:pt x="1994" y="79896"/>
                        <a:pt x="1994" y="52195"/>
                      </a:cubicBezTo>
                      <a:cubicBezTo>
                        <a:pt x="1994" y="24495"/>
                        <a:pt x="24410" y="1994"/>
                        <a:pt x="52111" y="1994"/>
                      </a:cubicBezTo>
                      <a:cubicBezTo>
                        <a:pt x="79811" y="1994"/>
                        <a:pt x="102398" y="24495"/>
                        <a:pt x="102398" y="52195"/>
                      </a:cubicBezTo>
                      <a:close/>
                    </a:path>
                  </a:pathLst>
                </a:custGeom>
                <a:solidFill>
                  <a:srgbClr val="0078D7"/>
                </a:solidFill>
                <a:ln w="5008" cap="flat">
                  <a:noFill/>
                  <a:prstDash val="solid"/>
                  <a:miter/>
                </a:ln>
              </p:spPr>
              <p:txBody>
                <a:bodyPr rtlCol="0" anchor="ctr"/>
                <a:lstStyle/>
                <a:p>
                  <a:endParaRPr lang="en-US" dirty="0"/>
                </a:p>
              </p:txBody>
            </p:sp>
          </p:grpSp>
        </p:grpSp>
      </p:grpSp>
    </p:spTree>
    <p:extLst>
      <p:ext uri="{BB962C8B-B14F-4D97-AF65-F5344CB8AC3E}">
        <p14:creationId xmlns:p14="http://schemas.microsoft.com/office/powerpoint/2010/main" val="4147747430"/>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465138" y="632779"/>
            <a:ext cx="11533187" cy="430887"/>
          </a:xfrm>
        </p:spPr>
        <p:txBody>
          <a:bodyPr/>
          <a:lstStyle/>
          <a:p>
            <a:pPr>
              <a:lnSpc>
                <a:spcPct val="100000"/>
              </a:lnSpc>
            </a:pPr>
            <a:r>
              <a:rPr lang="en-US" spc="0" dirty="0">
                <a:solidFill>
                  <a:schemeClr val="tx1"/>
                </a:solidFill>
              </a:rPr>
              <a:t>Implement Azure App Service</a:t>
            </a:r>
          </a:p>
        </p:txBody>
      </p:sp>
      <p:sp>
        <p:nvSpPr>
          <p:cNvPr id="3" name="Rectangle 2">
            <a:extLst>
              <a:ext uri="{FF2B5EF4-FFF2-40B4-BE49-F238E27FC236}">
                <a16:creationId xmlns:a16="http://schemas.microsoft.com/office/drawing/2014/main" id="{29184160-7178-4E3B-9BD3-6415CD41EE99}"/>
              </a:ext>
              <a:ext uri="{C183D7F6-B498-43B3-948B-1728B52AA6E4}">
                <adec:decorative xmlns:adec="http://schemas.microsoft.com/office/drawing/2017/decorative" val="1"/>
              </a:ext>
            </a:extLst>
          </p:cNvPr>
          <p:cNvSpPr/>
          <p:nvPr/>
        </p:nvSpPr>
        <p:spPr bwMode="auto">
          <a:xfrm>
            <a:off x="427038" y="1192214"/>
            <a:ext cx="11581792" cy="1766886"/>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a:solidFill>
                <a:schemeClr val="tx1"/>
              </a:solidFill>
              <a:ea typeface="Segoe UI" pitchFamily="34" charset="0"/>
              <a:cs typeface="Segoe UI" pitchFamily="34" charset="0"/>
            </a:endParaRPr>
          </a:p>
        </p:txBody>
      </p:sp>
      <p:sp>
        <p:nvSpPr>
          <p:cNvPr id="2" name="Rectangle 1">
            <a:extLst>
              <a:ext uri="{FF2B5EF4-FFF2-40B4-BE49-F238E27FC236}">
                <a16:creationId xmlns:a16="http://schemas.microsoft.com/office/drawing/2014/main" id="{E671AFEA-66A1-400A-9F14-3DBB100F271A}"/>
              </a:ext>
            </a:extLst>
          </p:cNvPr>
          <p:cNvSpPr/>
          <p:nvPr/>
        </p:nvSpPr>
        <p:spPr bwMode="auto">
          <a:xfrm>
            <a:off x="427037" y="3111501"/>
            <a:ext cx="11585448" cy="3250245"/>
          </a:xfrm>
          <a:prstGeom prst="rect">
            <a:avLst/>
          </a:prstGeom>
          <a:solidFill>
            <a:schemeClr val="bg1">
              <a:lumMod val="95000"/>
            </a:schemeClr>
          </a:solidFill>
          <a:ln>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37160" rIns="182880" bIns="137160" numCol="1" spcCol="0" rtlCol="0" fromWordArt="0" anchor="t" anchorCtr="0" forceAA="0" compatLnSpc="1">
            <a:prstTxWarp prst="textNoShape">
              <a:avLst/>
            </a:prstTxWarp>
            <a:noAutofit/>
          </a:bodyPr>
          <a:lstStyle/>
          <a:p>
            <a:pPr>
              <a:spcBef>
                <a:spcPts val="1200"/>
              </a:spcBef>
              <a:spcAft>
                <a:spcPts val="300"/>
              </a:spcAft>
            </a:pPr>
            <a:r>
              <a:rPr lang="en-US" sz="2000" dirty="0">
                <a:solidFill>
                  <a:schemeClr val="tx1"/>
                </a:solidFill>
                <a:cs typeface="Segoe UI Semilight"/>
              </a:rPr>
              <a:t>Includes Web Apps, API Apps, Mobile Apps, and Function Apps</a:t>
            </a:r>
          </a:p>
          <a:p>
            <a:pPr>
              <a:spcBef>
                <a:spcPts val="1200"/>
              </a:spcBef>
              <a:spcAft>
                <a:spcPts val="300"/>
              </a:spcAft>
            </a:pPr>
            <a:r>
              <a:rPr lang="en-US" sz="2000" dirty="0">
                <a:solidFill>
                  <a:schemeClr val="tx1"/>
                </a:solidFill>
                <a:cs typeface="Segoe UI Semilight"/>
              </a:rPr>
              <a:t>Fully managed environment enabling high productivity development</a:t>
            </a:r>
          </a:p>
          <a:p>
            <a:pPr>
              <a:spcBef>
                <a:spcPts val="1200"/>
              </a:spcBef>
              <a:spcAft>
                <a:spcPts val="300"/>
              </a:spcAft>
            </a:pPr>
            <a:r>
              <a:rPr lang="en-US" sz="2000" dirty="0">
                <a:solidFill>
                  <a:schemeClr val="tx1"/>
                </a:solidFill>
                <a:cs typeface="Segoe UI Semilight"/>
              </a:rPr>
              <a:t>Platform-as-a-service (PaaS) offering for building and deploying highly available cloud apps </a:t>
            </a:r>
            <a:br>
              <a:rPr lang="en-US" sz="2000" dirty="0">
                <a:solidFill>
                  <a:schemeClr val="tx1"/>
                </a:solidFill>
                <a:cs typeface="Segoe UI Semilight"/>
              </a:rPr>
            </a:br>
            <a:r>
              <a:rPr lang="en-US" sz="2000" dirty="0">
                <a:solidFill>
                  <a:schemeClr val="tx1"/>
                </a:solidFill>
                <a:cs typeface="Segoe UI Semilight"/>
              </a:rPr>
              <a:t>for web and mobile</a:t>
            </a:r>
          </a:p>
          <a:p>
            <a:pPr>
              <a:spcBef>
                <a:spcPts val="1200"/>
              </a:spcBef>
              <a:spcAft>
                <a:spcPts val="300"/>
              </a:spcAft>
            </a:pPr>
            <a:r>
              <a:rPr lang="en-US" sz="2000" dirty="0">
                <a:solidFill>
                  <a:schemeClr val="tx1"/>
                </a:solidFill>
                <a:cs typeface="Segoe UI Semilight"/>
              </a:rPr>
              <a:t>Platform handles infrastructure so developers focus on core web apps and services</a:t>
            </a:r>
          </a:p>
          <a:p>
            <a:pPr>
              <a:spcBef>
                <a:spcPts val="1200"/>
              </a:spcBef>
              <a:spcAft>
                <a:spcPts val="300"/>
              </a:spcAft>
            </a:pPr>
            <a:r>
              <a:rPr lang="en-US" sz="2000" dirty="0">
                <a:solidFill>
                  <a:schemeClr val="tx1"/>
                </a:solidFill>
                <a:cs typeface="Segoe UI Semilight"/>
              </a:rPr>
              <a:t>Developer productivity using .NET, .NET Core, Java, Python and a host of others</a:t>
            </a:r>
          </a:p>
          <a:p>
            <a:pPr>
              <a:spcBef>
                <a:spcPts val="1200"/>
              </a:spcBef>
              <a:spcAft>
                <a:spcPts val="300"/>
              </a:spcAft>
            </a:pPr>
            <a:r>
              <a:rPr lang="en-US" sz="2000" dirty="0">
                <a:solidFill>
                  <a:schemeClr val="tx1"/>
                </a:solidFill>
                <a:cs typeface="Segoe UI Semilight"/>
              </a:rPr>
              <a:t>Provides enterprise-grade security and compliance</a:t>
            </a:r>
          </a:p>
        </p:txBody>
      </p:sp>
      <p:pic>
        <p:nvPicPr>
          <p:cNvPr id="6" name="Picture 5" descr="Development tools : .NET, Node.js, PHP, Java, Python, HTML and Custom Windows or Linux Container">
            <a:extLst>
              <a:ext uri="{FF2B5EF4-FFF2-40B4-BE49-F238E27FC236}">
                <a16:creationId xmlns:a16="http://schemas.microsoft.com/office/drawing/2014/main" id="{C4D920C6-7A49-489B-9265-C0E1B22C92A9}"/>
              </a:ext>
            </a:extLst>
          </p:cNvPr>
          <p:cNvPicPr>
            <a:picLocks noChangeAspect="1"/>
          </p:cNvPicPr>
          <p:nvPr/>
        </p:nvPicPr>
        <p:blipFill>
          <a:blip r:embed="rId3"/>
          <a:stretch>
            <a:fillRect/>
          </a:stretch>
        </p:blipFill>
        <p:spPr>
          <a:xfrm>
            <a:off x="708025" y="1427957"/>
            <a:ext cx="10829925" cy="1295400"/>
          </a:xfrm>
          <a:prstGeom prst="rect">
            <a:avLst/>
          </a:prstGeom>
        </p:spPr>
      </p:pic>
    </p:spTree>
    <p:extLst>
      <p:ext uri="{BB962C8B-B14F-4D97-AF65-F5344CB8AC3E}">
        <p14:creationId xmlns:p14="http://schemas.microsoft.com/office/powerpoint/2010/main" val="94673166"/>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6F7D4-A10D-4CEB-8507-7729B45F09AC}"/>
              </a:ext>
            </a:extLst>
          </p:cNvPr>
          <p:cNvSpPr>
            <a:spLocks noGrp="1"/>
          </p:cNvSpPr>
          <p:nvPr>
            <p:ph type="title"/>
          </p:nvPr>
        </p:nvSpPr>
        <p:spPr>
          <a:xfrm>
            <a:off x="465138" y="632779"/>
            <a:ext cx="11533187" cy="430887"/>
          </a:xfrm>
        </p:spPr>
        <p:txBody>
          <a:bodyPr/>
          <a:lstStyle/>
          <a:p>
            <a:pPr>
              <a:lnSpc>
                <a:spcPct val="100000"/>
              </a:lnSpc>
            </a:pPr>
            <a:r>
              <a:rPr lang="en-US" spc="0" dirty="0">
                <a:solidFill>
                  <a:schemeClr val="tx1"/>
                </a:solidFill>
              </a:rPr>
              <a:t>Create an App Service</a:t>
            </a:r>
          </a:p>
        </p:txBody>
      </p:sp>
      <p:sp>
        <p:nvSpPr>
          <p:cNvPr id="7" name="Rectangle 6">
            <a:extLst>
              <a:ext uri="{FF2B5EF4-FFF2-40B4-BE49-F238E27FC236}">
                <a16:creationId xmlns:a16="http://schemas.microsoft.com/office/drawing/2014/main" id="{BE0013CD-E608-4D87-8B1C-71A250588B67}"/>
              </a:ext>
            </a:extLst>
          </p:cNvPr>
          <p:cNvSpPr/>
          <p:nvPr/>
        </p:nvSpPr>
        <p:spPr>
          <a:xfrm>
            <a:off x="427038" y="1192215"/>
            <a:ext cx="5122862" cy="529860"/>
          </a:xfrm>
          <a:prstGeom prst="rect">
            <a:avLst/>
          </a:prstGeom>
          <a:solidFill>
            <a:schemeClr val="bg1">
              <a:lumMod val="95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80" tIns="137160" rIns="182880" bIns="137160" numCol="1" spcCol="1270" anchor="ctr" anchorCtr="0">
            <a:noAutofit/>
          </a:bodyPr>
          <a:lstStyle/>
          <a:p>
            <a:pPr marL="0" lvl="0" indent="0" algn="l" defTabSz="711200">
              <a:spcBef>
                <a:spcPct val="0"/>
              </a:spcBef>
              <a:spcAft>
                <a:spcPct val="35000"/>
              </a:spcAft>
              <a:buNone/>
            </a:pPr>
            <a:r>
              <a:rPr lang="en-US" sz="2000" kern="1200" dirty="0">
                <a:solidFill>
                  <a:schemeClr val="tx1"/>
                </a:solidFill>
              </a:rPr>
              <a:t>Name must be unique</a:t>
            </a:r>
            <a:endParaRPr lang="en-IN" sz="2000" kern="1200" dirty="0">
              <a:solidFill>
                <a:schemeClr val="tx1"/>
              </a:solidFill>
            </a:endParaRPr>
          </a:p>
        </p:txBody>
      </p:sp>
      <p:sp>
        <p:nvSpPr>
          <p:cNvPr id="8" name="Rectangle 7">
            <a:extLst>
              <a:ext uri="{FF2B5EF4-FFF2-40B4-BE49-F238E27FC236}">
                <a16:creationId xmlns:a16="http://schemas.microsoft.com/office/drawing/2014/main" id="{35EF41C1-5F0C-4B67-94A8-5A187CBF96C4}"/>
              </a:ext>
            </a:extLst>
          </p:cNvPr>
          <p:cNvSpPr/>
          <p:nvPr/>
        </p:nvSpPr>
        <p:spPr>
          <a:xfrm>
            <a:off x="427038" y="1904739"/>
            <a:ext cx="5122862" cy="883100"/>
          </a:xfrm>
          <a:prstGeom prst="rect">
            <a:avLst/>
          </a:prstGeom>
          <a:solidFill>
            <a:schemeClr val="bg1">
              <a:lumMod val="95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80" tIns="137160" rIns="182880" bIns="137160" numCol="1" spcCol="1270" anchor="ctr" anchorCtr="0">
            <a:noAutofit/>
          </a:bodyPr>
          <a:lstStyle/>
          <a:p>
            <a:pPr marL="0" lvl="0" indent="0" algn="l" defTabSz="711200">
              <a:spcBef>
                <a:spcPct val="0"/>
              </a:spcBef>
              <a:spcAft>
                <a:spcPct val="35000"/>
              </a:spcAft>
              <a:buNone/>
            </a:pPr>
            <a:r>
              <a:rPr lang="en-US" sz="2000" kern="1200" dirty="0">
                <a:solidFill>
                  <a:schemeClr val="tx1"/>
                </a:solidFill>
              </a:rPr>
              <a:t>Access using </a:t>
            </a:r>
            <a:r>
              <a:rPr lang="en-US" sz="2000" i="1" kern="1200" dirty="0">
                <a:solidFill>
                  <a:schemeClr val="tx1"/>
                </a:solidFill>
              </a:rPr>
              <a:t>azurewebsites.net – </a:t>
            </a:r>
            <a:r>
              <a:rPr lang="en-US" sz="2000" kern="1200" dirty="0">
                <a:solidFill>
                  <a:schemeClr val="tx1"/>
                </a:solidFill>
              </a:rPr>
              <a:t>can map to a custom domain</a:t>
            </a:r>
            <a:endParaRPr lang="en-IN" sz="2000" kern="1200" dirty="0">
              <a:solidFill>
                <a:schemeClr val="tx1"/>
              </a:solidFill>
            </a:endParaRPr>
          </a:p>
        </p:txBody>
      </p:sp>
      <p:sp>
        <p:nvSpPr>
          <p:cNvPr id="9" name="Rectangle 8">
            <a:extLst>
              <a:ext uri="{FF2B5EF4-FFF2-40B4-BE49-F238E27FC236}">
                <a16:creationId xmlns:a16="http://schemas.microsoft.com/office/drawing/2014/main" id="{A15791AE-389A-4934-9DA1-3E869CF2958C}"/>
              </a:ext>
            </a:extLst>
          </p:cNvPr>
          <p:cNvSpPr/>
          <p:nvPr/>
        </p:nvSpPr>
        <p:spPr>
          <a:xfrm>
            <a:off x="427038" y="2970503"/>
            <a:ext cx="5122862" cy="529860"/>
          </a:xfrm>
          <a:prstGeom prst="rect">
            <a:avLst/>
          </a:prstGeom>
          <a:solidFill>
            <a:schemeClr val="bg1">
              <a:lumMod val="95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80" tIns="137160" rIns="182880" bIns="137160" numCol="1" spcCol="1270" anchor="ctr" anchorCtr="0">
            <a:noAutofit/>
          </a:bodyPr>
          <a:lstStyle/>
          <a:p>
            <a:pPr marL="0" lvl="0" indent="0" algn="l" defTabSz="711200">
              <a:spcBef>
                <a:spcPct val="0"/>
              </a:spcBef>
              <a:spcAft>
                <a:spcPct val="35000"/>
              </a:spcAft>
              <a:buNone/>
            </a:pPr>
            <a:r>
              <a:rPr lang="en-US" sz="2000" kern="1200" dirty="0">
                <a:solidFill>
                  <a:schemeClr val="tx1"/>
                </a:solidFill>
              </a:rPr>
              <a:t>Publish Code (Runtime Stack) </a:t>
            </a:r>
            <a:endParaRPr lang="en-IN" sz="2000" kern="1200" dirty="0">
              <a:solidFill>
                <a:schemeClr val="tx1"/>
              </a:solidFill>
            </a:endParaRPr>
          </a:p>
        </p:txBody>
      </p:sp>
      <p:sp>
        <p:nvSpPr>
          <p:cNvPr id="11" name="Rectangle 10">
            <a:extLst>
              <a:ext uri="{FF2B5EF4-FFF2-40B4-BE49-F238E27FC236}">
                <a16:creationId xmlns:a16="http://schemas.microsoft.com/office/drawing/2014/main" id="{900AA868-E8C0-4E58-A73B-E82C63DC546D}"/>
              </a:ext>
            </a:extLst>
          </p:cNvPr>
          <p:cNvSpPr/>
          <p:nvPr/>
        </p:nvSpPr>
        <p:spPr>
          <a:xfrm>
            <a:off x="427038" y="3683027"/>
            <a:ext cx="5122862" cy="529860"/>
          </a:xfrm>
          <a:prstGeom prst="rect">
            <a:avLst/>
          </a:prstGeom>
          <a:solidFill>
            <a:schemeClr val="bg1">
              <a:lumMod val="95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80" tIns="137160" rIns="182880" bIns="137160" numCol="1" spcCol="1270" anchor="ctr" anchorCtr="0">
            <a:noAutofit/>
          </a:bodyPr>
          <a:lstStyle/>
          <a:p>
            <a:pPr marL="0" lvl="0" indent="0" algn="l" defTabSz="711200">
              <a:spcBef>
                <a:spcPct val="0"/>
              </a:spcBef>
              <a:spcAft>
                <a:spcPct val="35000"/>
              </a:spcAft>
              <a:buNone/>
            </a:pPr>
            <a:r>
              <a:rPr lang="en-US" sz="2000" kern="1200" dirty="0">
                <a:solidFill>
                  <a:schemeClr val="tx1"/>
                </a:solidFill>
              </a:rPr>
              <a:t>Publish Docker Container </a:t>
            </a:r>
            <a:endParaRPr lang="en-IN" sz="2000" kern="1200" dirty="0">
              <a:solidFill>
                <a:schemeClr val="tx1"/>
              </a:solidFill>
            </a:endParaRPr>
          </a:p>
        </p:txBody>
      </p:sp>
      <p:sp>
        <p:nvSpPr>
          <p:cNvPr id="12" name="Rectangle 11">
            <a:extLst>
              <a:ext uri="{FF2B5EF4-FFF2-40B4-BE49-F238E27FC236}">
                <a16:creationId xmlns:a16="http://schemas.microsoft.com/office/drawing/2014/main" id="{73264C0C-40B4-4342-BD6C-CF7BCF25B801}"/>
              </a:ext>
            </a:extLst>
          </p:cNvPr>
          <p:cNvSpPr/>
          <p:nvPr/>
        </p:nvSpPr>
        <p:spPr>
          <a:xfrm>
            <a:off x="427038" y="4395551"/>
            <a:ext cx="5122862" cy="529860"/>
          </a:xfrm>
          <a:prstGeom prst="rect">
            <a:avLst/>
          </a:prstGeom>
          <a:solidFill>
            <a:schemeClr val="bg1">
              <a:lumMod val="95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80" tIns="137160" rIns="182880" bIns="137160" numCol="1" spcCol="1270" anchor="ctr" anchorCtr="0">
            <a:noAutofit/>
          </a:bodyPr>
          <a:lstStyle/>
          <a:p>
            <a:pPr marL="0" lvl="0" indent="0" algn="l" defTabSz="711200">
              <a:spcBef>
                <a:spcPct val="0"/>
              </a:spcBef>
              <a:spcAft>
                <a:spcPct val="35000"/>
              </a:spcAft>
              <a:buNone/>
            </a:pPr>
            <a:r>
              <a:rPr lang="en-US" sz="2000" kern="1200" dirty="0">
                <a:solidFill>
                  <a:schemeClr val="tx1"/>
                </a:solidFill>
              </a:rPr>
              <a:t>Linux or Windows</a:t>
            </a:r>
            <a:endParaRPr lang="en-IN" sz="2000" kern="1200" dirty="0">
              <a:solidFill>
                <a:schemeClr val="tx1"/>
              </a:solidFill>
            </a:endParaRPr>
          </a:p>
        </p:txBody>
      </p:sp>
      <p:sp>
        <p:nvSpPr>
          <p:cNvPr id="13" name="Rectangle 12">
            <a:extLst>
              <a:ext uri="{FF2B5EF4-FFF2-40B4-BE49-F238E27FC236}">
                <a16:creationId xmlns:a16="http://schemas.microsoft.com/office/drawing/2014/main" id="{3CD48C92-B9CE-4B52-A857-FCEAE788EA27}"/>
              </a:ext>
            </a:extLst>
          </p:cNvPr>
          <p:cNvSpPr/>
          <p:nvPr/>
        </p:nvSpPr>
        <p:spPr>
          <a:xfrm>
            <a:off x="427038" y="5108075"/>
            <a:ext cx="5122862" cy="529860"/>
          </a:xfrm>
          <a:prstGeom prst="rect">
            <a:avLst/>
          </a:prstGeom>
          <a:solidFill>
            <a:schemeClr val="bg1">
              <a:lumMod val="95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80" tIns="137160" rIns="182880" bIns="137160" numCol="1" spcCol="1270" anchor="ctr" anchorCtr="0">
            <a:noAutofit/>
          </a:bodyPr>
          <a:lstStyle/>
          <a:p>
            <a:pPr marL="0" lvl="0" indent="0" algn="l" defTabSz="711200">
              <a:spcBef>
                <a:spcPct val="0"/>
              </a:spcBef>
              <a:spcAft>
                <a:spcPct val="35000"/>
              </a:spcAft>
              <a:buNone/>
            </a:pPr>
            <a:r>
              <a:rPr lang="en-US" sz="2000" kern="1200" dirty="0">
                <a:solidFill>
                  <a:schemeClr val="tx1"/>
                </a:solidFill>
              </a:rPr>
              <a:t>Region closest to your users</a:t>
            </a:r>
            <a:endParaRPr lang="en-IN" sz="2000" kern="1200" dirty="0">
              <a:solidFill>
                <a:schemeClr val="tx1"/>
              </a:solidFill>
            </a:endParaRPr>
          </a:p>
        </p:txBody>
      </p:sp>
      <p:sp>
        <p:nvSpPr>
          <p:cNvPr id="14" name="Rectangle 13">
            <a:extLst>
              <a:ext uri="{FF2B5EF4-FFF2-40B4-BE49-F238E27FC236}">
                <a16:creationId xmlns:a16="http://schemas.microsoft.com/office/drawing/2014/main" id="{821E5E01-714F-4DF4-9572-E0842DAE1E75}"/>
              </a:ext>
            </a:extLst>
          </p:cNvPr>
          <p:cNvSpPr/>
          <p:nvPr/>
        </p:nvSpPr>
        <p:spPr>
          <a:xfrm>
            <a:off x="427038" y="5820600"/>
            <a:ext cx="5122862" cy="529860"/>
          </a:xfrm>
          <a:prstGeom prst="rect">
            <a:avLst/>
          </a:prstGeom>
          <a:solidFill>
            <a:schemeClr val="bg1">
              <a:lumMod val="95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80" tIns="137160" rIns="182880" bIns="137160" numCol="1" spcCol="1270" anchor="ctr" anchorCtr="0">
            <a:noAutofit/>
          </a:bodyPr>
          <a:lstStyle/>
          <a:p>
            <a:pPr marL="0" lvl="0" indent="0" algn="l" defTabSz="711200">
              <a:spcBef>
                <a:spcPct val="0"/>
              </a:spcBef>
              <a:spcAft>
                <a:spcPct val="35000"/>
              </a:spcAft>
              <a:buNone/>
            </a:pPr>
            <a:r>
              <a:rPr lang="en-US" sz="2000" kern="1200" dirty="0">
                <a:solidFill>
                  <a:schemeClr val="tx1"/>
                </a:solidFill>
              </a:rPr>
              <a:t>App Service Plan</a:t>
            </a:r>
            <a:endParaRPr lang="en-IN" sz="2000" kern="1200" dirty="0">
              <a:solidFill>
                <a:schemeClr val="tx1"/>
              </a:solidFill>
            </a:endParaRPr>
          </a:p>
        </p:txBody>
      </p:sp>
      <p:sp>
        <p:nvSpPr>
          <p:cNvPr id="6" name="Rectangle 5">
            <a:extLst>
              <a:ext uri="{FF2B5EF4-FFF2-40B4-BE49-F238E27FC236}">
                <a16:creationId xmlns:a16="http://schemas.microsoft.com/office/drawing/2014/main" id="{50D585D3-F252-4CA8-BDC7-4690FA3F0D22}"/>
              </a:ext>
              <a:ext uri="{C183D7F6-B498-43B3-948B-1728B52AA6E4}">
                <adec:decorative xmlns:adec="http://schemas.microsoft.com/office/drawing/2017/decorative" val="1"/>
              </a:ext>
            </a:extLst>
          </p:cNvPr>
          <p:cNvSpPr/>
          <p:nvPr/>
        </p:nvSpPr>
        <p:spPr bwMode="auto">
          <a:xfrm>
            <a:off x="5705475" y="1192213"/>
            <a:ext cx="6303962" cy="5169533"/>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a:solidFill>
                <a:schemeClr val="tx1"/>
              </a:solidFill>
              <a:ea typeface="Segoe UI" pitchFamily="34" charset="0"/>
              <a:cs typeface="Segoe UI" pitchFamily="34" charset="0"/>
            </a:endParaRPr>
          </a:p>
        </p:txBody>
      </p:sp>
      <p:pic>
        <p:nvPicPr>
          <p:cNvPr id="4" name="Picture 3" descr="Screenshot of the Create Web App configuration page including the Publish radio button for Code or Docker Image">
            <a:extLst>
              <a:ext uri="{FF2B5EF4-FFF2-40B4-BE49-F238E27FC236}">
                <a16:creationId xmlns:a16="http://schemas.microsoft.com/office/drawing/2014/main" id="{E2198030-9872-5120-F31B-D4D92219C8A3}"/>
              </a:ext>
            </a:extLst>
          </p:cNvPr>
          <p:cNvPicPr>
            <a:picLocks noChangeAspect="1"/>
          </p:cNvPicPr>
          <p:nvPr/>
        </p:nvPicPr>
        <p:blipFill>
          <a:blip r:embed="rId3"/>
          <a:stretch>
            <a:fillRect/>
          </a:stretch>
        </p:blipFill>
        <p:spPr>
          <a:xfrm>
            <a:off x="6231731" y="1264961"/>
            <a:ext cx="5513556" cy="5024036"/>
          </a:xfrm>
          <a:prstGeom prst="rect">
            <a:avLst/>
          </a:prstGeom>
        </p:spPr>
      </p:pic>
    </p:spTree>
    <p:extLst>
      <p:ext uri="{BB962C8B-B14F-4D97-AF65-F5344CB8AC3E}">
        <p14:creationId xmlns:p14="http://schemas.microsoft.com/office/powerpoint/2010/main" val="3475508525"/>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Create Deployment Slots</a:t>
            </a:r>
          </a:p>
        </p:txBody>
      </p:sp>
      <p:sp>
        <p:nvSpPr>
          <p:cNvPr id="16" name="Rectangle 15">
            <a:extLst>
              <a:ext uri="{FF2B5EF4-FFF2-40B4-BE49-F238E27FC236}">
                <a16:creationId xmlns:a16="http://schemas.microsoft.com/office/drawing/2014/main" id="{051F3A97-0D1D-4081-B6A1-D3199691C85C}"/>
              </a:ext>
              <a:ext uri="{C183D7F6-B498-43B3-948B-1728B52AA6E4}">
                <adec:decorative xmlns:adec="http://schemas.microsoft.com/office/drawing/2017/decorative" val="1"/>
              </a:ext>
            </a:extLst>
          </p:cNvPr>
          <p:cNvSpPr/>
          <p:nvPr/>
        </p:nvSpPr>
        <p:spPr bwMode="auto">
          <a:xfrm>
            <a:off x="430530" y="1192213"/>
            <a:ext cx="6325631" cy="3745944"/>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a:gradFill>
                <a:gsLst>
                  <a:gs pos="0">
                    <a:srgbClr val="FFFFFF"/>
                  </a:gs>
                  <a:gs pos="100000">
                    <a:srgbClr val="FFFFFF"/>
                  </a:gs>
                </a:gsLst>
                <a:lin ang="5400000" scaled="0"/>
              </a:gradFill>
              <a:ea typeface="Segoe UI" pitchFamily="34" charset="0"/>
              <a:cs typeface="Segoe UI" pitchFamily="34" charset="0"/>
            </a:endParaRPr>
          </a:p>
        </p:txBody>
      </p:sp>
      <p:sp>
        <p:nvSpPr>
          <p:cNvPr id="28" name="TextBox 27">
            <a:extLst>
              <a:ext uri="{FF2B5EF4-FFF2-40B4-BE49-F238E27FC236}">
                <a16:creationId xmlns:a16="http://schemas.microsoft.com/office/drawing/2014/main" id="{24495777-FC90-4ADD-9BC1-1CF728448D00}"/>
              </a:ext>
            </a:extLst>
          </p:cNvPr>
          <p:cNvSpPr txBox="1"/>
          <p:nvPr/>
        </p:nvSpPr>
        <p:spPr>
          <a:xfrm>
            <a:off x="726223" y="1413343"/>
            <a:ext cx="4193199" cy="276999"/>
          </a:xfrm>
          <a:prstGeom prst="rect">
            <a:avLst/>
          </a:prstGeom>
          <a:noFill/>
        </p:spPr>
        <p:txBody>
          <a:bodyPr wrap="none" lIns="0" tIns="0" rIns="0" bIns="0" rtlCol="0" anchor="t">
            <a:spAutoFit/>
          </a:bodyPr>
          <a:lstStyle/>
          <a:p>
            <a:pPr>
              <a:spcAft>
                <a:spcPts val="600"/>
              </a:spcAft>
            </a:pPr>
            <a:r>
              <a:rPr lang="en-US" dirty="0">
                <a:latin typeface="+mj-lt"/>
              </a:rPr>
              <a:t>Continuous Deployment with Stage Slot</a:t>
            </a:r>
            <a:endParaRPr lang="en-IN" dirty="0">
              <a:latin typeface="+mj-lt"/>
            </a:endParaRPr>
          </a:p>
        </p:txBody>
      </p:sp>
      <p:grpSp>
        <p:nvGrpSpPr>
          <p:cNvPr id="6" name="Group 5" descr="Graphic showing that two developers are sending information to GitHub. GitHub is sending information to the Staging slot. A production slot is shown which can swap information with the staging slot">
            <a:extLst>
              <a:ext uri="{FF2B5EF4-FFF2-40B4-BE49-F238E27FC236}">
                <a16:creationId xmlns:a16="http://schemas.microsoft.com/office/drawing/2014/main" id="{9136BC3A-A3D0-46F8-A356-4591700530EF}"/>
              </a:ext>
            </a:extLst>
          </p:cNvPr>
          <p:cNvGrpSpPr/>
          <p:nvPr/>
        </p:nvGrpSpPr>
        <p:grpSpPr>
          <a:xfrm>
            <a:off x="732426" y="2150316"/>
            <a:ext cx="5685194" cy="2429358"/>
            <a:chOff x="732426" y="2150316"/>
            <a:chExt cx="5685194" cy="2429358"/>
          </a:xfrm>
        </p:grpSpPr>
        <p:pic>
          <p:nvPicPr>
            <p:cNvPr id="33" name="Picture 32" descr="Icon of a computer screen">
              <a:extLst>
                <a:ext uri="{FF2B5EF4-FFF2-40B4-BE49-F238E27FC236}">
                  <a16:creationId xmlns:a16="http://schemas.microsoft.com/office/drawing/2014/main" id="{422338C3-931A-477F-A772-4CFA3F0A6BEF}"/>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920209" y="2150316"/>
              <a:ext cx="439465" cy="439465"/>
            </a:xfrm>
            <a:prstGeom prst="rect">
              <a:avLst/>
            </a:prstGeom>
          </p:spPr>
        </p:pic>
        <p:sp>
          <p:nvSpPr>
            <p:cNvPr id="30" name="TextBox 29">
              <a:extLst>
                <a:ext uri="{FF2B5EF4-FFF2-40B4-BE49-F238E27FC236}">
                  <a16:creationId xmlns:a16="http://schemas.microsoft.com/office/drawing/2014/main" id="{BAD85E3F-1479-4FBA-AE7D-216D49243242}"/>
                </a:ext>
              </a:extLst>
            </p:cNvPr>
            <p:cNvSpPr txBox="1"/>
            <p:nvPr/>
          </p:nvSpPr>
          <p:spPr>
            <a:xfrm>
              <a:off x="732426" y="2691418"/>
              <a:ext cx="815031" cy="184666"/>
            </a:xfrm>
            <a:prstGeom prst="rect">
              <a:avLst/>
            </a:prstGeom>
            <a:noFill/>
          </p:spPr>
          <p:txBody>
            <a:bodyPr wrap="none" lIns="0" tIns="0" rIns="0" bIns="0" rtlCol="0" anchor="t">
              <a:spAutoFit/>
            </a:bodyPr>
            <a:lstStyle/>
            <a:p>
              <a:pPr>
                <a:spcAft>
                  <a:spcPts val="600"/>
                </a:spcAft>
              </a:pPr>
              <a:r>
                <a:rPr lang="en-US" sz="1200" dirty="0"/>
                <a:t>Developer 1</a:t>
              </a:r>
              <a:endParaRPr lang="en-IN" sz="1200" dirty="0"/>
            </a:p>
          </p:txBody>
        </p:sp>
        <p:cxnSp>
          <p:nvCxnSpPr>
            <p:cNvPr id="24" name="Straight Arrow Connector 23">
              <a:extLst>
                <a:ext uri="{FF2B5EF4-FFF2-40B4-BE49-F238E27FC236}">
                  <a16:creationId xmlns:a16="http://schemas.microsoft.com/office/drawing/2014/main" id="{6B473FA1-0CCF-4C54-874B-A7D2052F1FEE}"/>
                </a:ext>
              </a:extLst>
            </p:cNvPr>
            <p:cNvCxnSpPr>
              <a:cxnSpLocks/>
            </p:cNvCxnSpPr>
            <p:nvPr/>
          </p:nvCxnSpPr>
          <p:spPr>
            <a:xfrm>
              <a:off x="1695135" y="2531740"/>
              <a:ext cx="594481" cy="721607"/>
            </a:xfrm>
            <a:prstGeom prst="straightConnector1">
              <a:avLst/>
            </a:prstGeom>
            <a:ln w="19050">
              <a:solidFill>
                <a:schemeClr val="bg1">
                  <a:lumMod val="65000"/>
                </a:schemeClr>
              </a:solidFill>
              <a:headEnd type="none" w="lg" len="med"/>
              <a:tailEnd type="triangle" w="lg" len="med"/>
            </a:ln>
          </p:spPr>
          <p:style>
            <a:lnRef idx="1">
              <a:schemeClr val="accent1"/>
            </a:lnRef>
            <a:fillRef idx="0">
              <a:schemeClr val="accent1"/>
            </a:fillRef>
            <a:effectRef idx="0">
              <a:schemeClr val="accent1"/>
            </a:effectRef>
            <a:fontRef idx="minor">
              <a:schemeClr val="tx1"/>
            </a:fontRef>
          </p:style>
        </p:cxnSp>
        <p:pic>
          <p:nvPicPr>
            <p:cNvPr id="34" name="Picture 33" descr="Icon of a computer screen">
              <a:extLst>
                <a:ext uri="{FF2B5EF4-FFF2-40B4-BE49-F238E27FC236}">
                  <a16:creationId xmlns:a16="http://schemas.microsoft.com/office/drawing/2014/main" id="{69465FAC-5D88-4C9A-B952-D5CE1C4D4BB6}"/>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920209" y="3839260"/>
              <a:ext cx="439465" cy="439465"/>
            </a:xfrm>
            <a:prstGeom prst="rect">
              <a:avLst/>
            </a:prstGeom>
          </p:spPr>
        </p:pic>
        <p:sp>
          <p:nvSpPr>
            <p:cNvPr id="31" name="TextBox 30">
              <a:extLst>
                <a:ext uri="{FF2B5EF4-FFF2-40B4-BE49-F238E27FC236}">
                  <a16:creationId xmlns:a16="http://schemas.microsoft.com/office/drawing/2014/main" id="{7E02D88C-4EB6-430A-B968-E2DF21DD5FAA}"/>
                </a:ext>
              </a:extLst>
            </p:cNvPr>
            <p:cNvSpPr txBox="1"/>
            <p:nvPr/>
          </p:nvSpPr>
          <p:spPr>
            <a:xfrm>
              <a:off x="732426" y="4395008"/>
              <a:ext cx="815031" cy="184666"/>
            </a:xfrm>
            <a:prstGeom prst="rect">
              <a:avLst/>
            </a:prstGeom>
            <a:noFill/>
          </p:spPr>
          <p:txBody>
            <a:bodyPr wrap="none" lIns="0" tIns="0" rIns="0" bIns="0" rtlCol="0" anchor="t">
              <a:spAutoFit/>
            </a:bodyPr>
            <a:lstStyle/>
            <a:p>
              <a:pPr>
                <a:spcAft>
                  <a:spcPts val="600"/>
                </a:spcAft>
              </a:pPr>
              <a:r>
                <a:rPr lang="en-US" sz="1200" dirty="0"/>
                <a:t>Developer 2</a:t>
              </a:r>
              <a:endParaRPr lang="en-IN" sz="1200" dirty="0"/>
            </a:p>
          </p:txBody>
        </p:sp>
        <p:cxnSp>
          <p:nvCxnSpPr>
            <p:cNvPr id="25" name="Straight Arrow Connector 24">
              <a:extLst>
                <a:ext uri="{FF2B5EF4-FFF2-40B4-BE49-F238E27FC236}">
                  <a16:creationId xmlns:a16="http://schemas.microsoft.com/office/drawing/2014/main" id="{B957E471-FAC7-4806-AE58-5BC3B624DC3E}"/>
                </a:ext>
              </a:extLst>
            </p:cNvPr>
            <p:cNvCxnSpPr>
              <a:cxnSpLocks/>
            </p:cNvCxnSpPr>
            <p:nvPr/>
          </p:nvCxnSpPr>
          <p:spPr>
            <a:xfrm flipV="1">
              <a:off x="1695135" y="3482506"/>
              <a:ext cx="596086" cy="723427"/>
            </a:xfrm>
            <a:prstGeom prst="straightConnector1">
              <a:avLst/>
            </a:prstGeom>
            <a:ln w="19050">
              <a:solidFill>
                <a:schemeClr val="bg1">
                  <a:lumMod val="65000"/>
                </a:schemeClr>
              </a:solidFill>
              <a:headEnd type="none" w="lg" len="med"/>
              <a:tailEnd type="triangle" w="lg" len="med"/>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83CECAF0-351E-45A8-9D58-DECAB50EB51A}"/>
                </a:ext>
              </a:extLst>
            </p:cNvPr>
            <p:cNvSpPr/>
            <p:nvPr/>
          </p:nvSpPr>
          <p:spPr bwMode="auto">
            <a:xfrm>
              <a:off x="2431298" y="2820568"/>
              <a:ext cx="992869" cy="992869"/>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pPr algn="ctr" defTabSz="932472" fontAlgn="base">
                <a:spcBef>
                  <a:spcPct val="0"/>
                </a:spcBef>
                <a:spcAft>
                  <a:spcPct val="0"/>
                </a:spcAft>
              </a:pPr>
              <a:r>
                <a:rPr lang="en-US" sz="1100" dirty="0">
                  <a:solidFill>
                    <a:schemeClr val="bg1"/>
                  </a:solidFill>
                </a:rPr>
                <a:t>GitHub</a:t>
              </a:r>
              <a:endParaRPr lang="en-IN" sz="1100" dirty="0">
                <a:solidFill>
                  <a:schemeClr val="bg1"/>
                </a:solidFill>
              </a:endParaRPr>
            </a:p>
          </p:txBody>
        </p:sp>
        <p:pic>
          <p:nvPicPr>
            <p:cNvPr id="27" name="Picture 10" descr="Github character silhouette | Free Icon">
              <a:extLst>
                <a:ext uri="{FF2B5EF4-FFF2-40B4-BE49-F238E27FC236}">
                  <a16:creationId xmlns:a16="http://schemas.microsoft.com/office/drawing/2014/main" id="{F15CB571-A511-4F1D-91EB-839FF3B84B06}"/>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36475" y="2914748"/>
              <a:ext cx="582514" cy="582514"/>
            </a:xfrm>
            <a:prstGeom prst="rect">
              <a:avLst/>
            </a:prstGeom>
            <a:noFill/>
            <a:extLst>
              <a:ext uri="{909E8E84-426E-40DD-AFC4-6F175D3DCCD1}">
                <a14:hiddenFill xmlns:a14="http://schemas.microsoft.com/office/drawing/2010/main">
                  <a:solidFill>
                    <a:srgbClr val="FFFFFF"/>
                  </a:solidFill>
                </a14:hiddenFill>
              </a:ext>
            </a:extLst>
          </p:spPr>
        </p:pic>
        <p:cxnSp>
          <p:nvCxnSpPr>
            <p:cNvPr id="26" name="Straight Arrow Connector 25">
              <a:extLst>
                <a:ext uri="{FF2B5EF4-FFF2-40B4-BE49-F238E27FC236}">
                  <a16:creationId xmlns:a16="http://schemas.microsoft.com/office/drawing/2014/main" id="{FD256EC4-11B0-4D6F-A9E6-BF3ACC654418}"/>
                </a:ext>
              </a:extLst>
            </p:cNvPr>
            <p:cNvCxnSpPr>
              <a:cxnSpLocks/>
            </p:cNvCxnSpPr>
            <p:nvPr/>
          </p:nvCxnSpPr>
          <p:spPr>
            <a:xfrm>
              <a:off x="3481368" y="3317002"/>
              <a:ext cx="404556" cy="0"/>
            </a:xfrm>
            <a:prstGeom prst="straightConnector1">
              <a:avLst/>
            </a:prstGeom>
            <a:ln w="19050">
              <a:solidFill>
                <a:schemeClr val="bg1">
                  <a:lumMod val="65000"/>
                </a:schemeClr>
              </a:solidFill>
              <a:headEnd type="none" w="lg" len="med"/>
              <a:tailEnd type="triangle" w="lg" len="med"/>
            </a:ln>
          </p:spPr>
          <p:style>
            <a:lnRef idx="1">
              <a:schemeClr val="accent1"/>
            </a:lnRef>
            <a:fillRef idx="0">
              <a:schemeClr val="accent1"/>
            </a:fillRef>
            <a:effectRef idx="0">
              <a:schemeClr val="accent1"/>
            </a:effectRef>
            <a:fontRef idx="minor">
              <a:schemeClr val="tx1"/>
            </a:fontRef>
          </p:style>
        </p:cxnSp>
        <p:pic>
          <p:nvPicPr>
            <p:cNvPr id="35" name="Picture 34" descr="Icons of a series of circles with rings enclosing a bigger circle at the centre">
              <a:extLst>
                <a:ext uri="{FF2B5EF4-FFF2-40B4-BE49-F238E27FC236}">
                  <a16:creationId xmlns:a16="http://schemas.microsoft.com/office/drawing/2014/main" id="{5FAE832C-18C8-4464-9589-C477810AA445}"/>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267369" y="2999117"/>
              <a:ext cx="439465" cy="439465"/>
            </a:xfrm>
            <a:prstGeom prst="rect">
              <a:avLst/>
            </a:prstGeom>
          </p:spPr>
        </p:pic>
        <p:sp>
          <p:nvSpPr>
            <p:cNvPr id="32" name="TextBox 31">
              <a:extLst>
                <a:ext uri="{FF2B5EF4-FFF2-40B4-BE49-F238E27FC236}">
                  <a16:creationId xmlns:a16="http://schemas.microsoft.com/office/drawing/2014/main" id="{5ECCA94C-8C05-4014-B47E-45369E2C3B18}"/>
                </a:ext>
              </a:extLst>
            </p:cNvPr>
            <p:cNvSpPr txBox="1"/>
            <p:nvPr/>
          </p:nvSpPr>
          <p:spPr>
            <a:xfrm>
              <a:off x="4229883" y="3554220"/>
              <a:ext cx="514436" cy="184666"/>
            </a:xfrm>
            <a:prstGeom prst="rect">
              <a:avLst/>
            </a:prstGeom>
            <a:noFill/>
          </p:spPr>
          <p:txBody>
            <a:bodyPr wrap="none" lIns="0" tIns="0" rIns="0" bIns="0" rtlCol="0" anchor="t">
              <a:spAutoFit/>
            </a:bodyPr>
            <a:lstStyle/>
            <a:p>
              <a:pPr>
                <a:spcAft>
                  <a:spcPts val="600"/>
                </a:spcAft>
              </a:pPr>
              <a:r>
                <a:rPr lang="en-US" sz="1200" dirty="0"/>
                <a:t>Staging</a:t>
              </a:r>
              <a:endParaRPr lang="en-IN" sz="1200" dirty="0"/>
            </a:p>
          </p:txBody>
        </p:sp>
        <p:cxnSp>
          <p:nvCxnSpPr>
            <p:cNvPr id="43" name="Straight Arrow Connector 42">
              <a:extLst>
                <a:ext uri="{FF2B5EF4-FFF2-40B4-BE49-F238E27FC236}">
                  <a16:creationId xmlns:a16="http://schemas.microsoft.com/office/drawing/2014/main" id="{0DD06C0D-211E-42C7-9ADA-002C29D65FCA}"/>
                </a:ext>
              </a:extLst>
            </p:cNvPr>
            <p:cNvCxnSpPr>
              <a:cxnSpLocks/>
            </p:cNvCxnSpPr>
            <p:nvPr/>
          </p:nvCxnSpPr>
          <p:spPr>
            <a:xfrm>
              <a:off x="5041106" y="3317002"/>
              <a:ext cx="440532" cy="0"/>
            </a:xfrm>
            <a:prstGeom prst="straightConnector1">
              <a:avLst/>
            </a:prstGeom>
            <a:ln w="19050">
              <a:solidFill>
                <a:srgbClr val="FF0000"/>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449D2DCC-56F0-4CCB-960C-1A865D9DC543}"/>
                </a:ext>
              </a:extLst>
            </p:cNvPr>
            <p:cNvSpPr txBox="1"/>
            <p:nvPr/>
          </p:nvSpPr>
          <p:spPr>
            <a:xfrm>
              <a:off x="5094301" y="3023188"/>
              <a:ext cx="358624" cy="184666"/>
            </a:xfrm>
            <a:prstGeom prst="rect">
              <a:avLst/>
            </a:prstGeom>
            <a:noFill/>
          </p:spPr>
          <p:txBody>
            <a:bodyPr wrap="none" lIns="0" tIns="0" rIns="0" bIns="0" rtlCol="0" anchor="t">
              <a:spAutoFit/>
            </a:bodyPr>
            <a:lstStyle/>
            <a:p>
              <a:pPr>
                <a:spcAft>
                  <a:spcPts val="600"/>
                </a:spcAft>
              </a:pPr>
              <a:r>
                <a:rPr lang="en-US" sz="1200" dirty="0">
                  <a:solidFill>
                    <a:srgbClr val="FF0000"/>
                  </a:solidFill>
                </a:rPr>
                <a:t>Swap</a:t>
              </a:r>
              <a:endParaRPr lang="en-IN" sz="1200" dirty="0">
                <a:solidFill>
                  <a:srgbClr val="FF0000"/>
                </a:solidFill>
              </a:endParaRPr>
            </a:p>
          </p:txBody>
        </p:sp>
        <p:pic>
          <p:nvPicPr>
            <p:cNvPr id="37" name="Picture 36" descr="Icons of a series of circles with rings enclosing a bigger circle at the centre">
              <a:extLst>
                <a:ext uri="{FF2B5EF4-FFF2-40B4-BE49-F238E27FC236}">
                  <a16:creationId xmlns:a16="http://schemas.microsoft.com/office/drawing/2014/main" id="{8C3A0944-6B92-4023-8118-B38A6AFC4E99}"/>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827017" y="2999117"/>
              <a:ext cx="439465" cy="439465"/>
            </a:xfrm>
            <a:prstGeom prst="rect">
              <a:avLst/>
            </a:prstGeom>
          </p:spPr>
        </p:pic>
        <p:sp>
          <p:nvSpPr>
            <p:cNvPr id="40" name="TextBox 39">
              <a:extLst>
                <a:ext uri="{FF2B5EF4-FFF2-40B4-BE49-F238E27FC236}">
                  <a16:creationId xmlns:a16="http://schemas.microsoft.com/office/drawing/2014/main" id="{2A4315AE-DC6A-4887-9F59-29BA5EBA7DF5}"/>
                </a:ext>
              </a:extLst>
            </p:cNvPr>
            <p:cNvSpPr txBox="1"/>
            <p:nvPr/>
          </p:nvSpPr>
          <p:spPr>
            <a:xfrm>
              <a:off x="5675878" y="3554220"/>
              <a:ext cx="741742" cy="184666"/>
            </a:xfrm>
            <a:prstGeom prst="rect">
              <a:avLst/>
            </a:prstGeom>
            <a:noFill/>
          </p:spPr>
          <p:txBody>
            <a:bodyPr wrap="none" lIns="0" tIns="0" rIns="0" bIns="0" rtlCol="0" anchor="t">
              <a:spAutoFit/>
            </a:bodyPr>
            <a:lstStyle/>
            <a:p>
              <a:pPr>
                <a:spcAft>
                  <a:spcPts val="600"/>
                </a:spcAft>
              </a:pPr>
              <a:r>
                <a:rPr lang="en-US" sz="1200" dirty="0"/>
                <a:t>Production</a:t>
              </a:r>
              <a:endParaRPr lang="en-IN" sz="1200" dirty="0"/>
            </a:p>
          </p:txBody>
        </p:sp>
      </p:grpSp>
      <p:graphicFrame>
        <p:nvGraphicFramePr>
          <p:cNvPr id="3" name="Table 6">
            <a:extLst>
              <a:ext uri="{FF2B5EF4-FFF2-40B4-BE49-F238E27FC236}">
                <a16:creationId xmlns:a16="http://schemas.microsoft.com/office/drawing/2014/main" id="{F840DE11-44FA-42CB-B12E-5E601ECC6978}"/>
              </a:ext>
            </a:extLst>
          </p:cNvPr>
          <p:cNvGraphicFramePr>
            <a:graphicFrameLocks noGrp="1"/>
          </p:cNvGraphicFramePr>
          <p:nvPr>
            <p:extLst>
              <p:ext uri="{D42A27DB-BD31-4B8C-83A1-F6EECF244321}">
                <p14:modId xmlns:p14="http://schemas.microsoft.com/office/powerpoint/2010/main" val="3244733599"/>
              </p:ext>
            </p:extLst>
          </p:nvPr>
        </p:nvGraphicFramePr>
        <p:xfrm>
          <a:off x="6933999" y="1193801"/>
          <a:ext cx="5075438" cy="3744355"/>
        </p:xfrm>
        <a:graphic>
          <a:graphicData uri="http://schemas.openxmlformats.org/drawingml/2006/table">
            <a:tbl>
              <a:tblPr firstRow="1" bandRow="1">
                <a:tableStyleId>{5C22544A-7EE6-4342-B048-85BDC9FD1C3A}</a:tableStyleId>
              </a:tblPr>
              <a:tblGrid>
                <a:gridCol w="2537719">
                  <a:extLst>
                    <a:ext uri="{9D8B030D-6E8A-4147-A177-3AD203B41FA5}">
                      <a16:colId xmlns:a16="http://schemas.microsoft.com/office/drawing/2014/main" val="1289156279"/>
                    </a:ext>
                  </a:extLst>
                </a:gridCol>
                <a:gridCol w="2537719">
                  <a:extLst>
                    <a:ext uri="{9D8B030D-6E8A-4147-A177-3AD203B41FA5}">
                      <a16:colId xmlns:a16="http://schemas.microsoft.com/office/drawing/2014/main" val="2759990731"/>
                    </a:ext>
                  </a:extLst>
                </a:gridCol>
              </a:tblGrid>
              <a:tr h="748871">
                <a:tc>
                  <a:txBody>
                    <a:bodyPr/>
                    <a:lstStyle/>
                    <a:p>
                      <a:pPr algn="l"/>
                      <a:r>
                        <a:rPr lang="en-US" sz="2000" b="0" dirty="0">
                          <a:solidFill>
                            <a:schemeClr val="bg1"/>
                          </a:solidFill>
                          <a:latin typeface="+mj-lt"/>
                        </a:rPr>
                        <a:t>Service Plan</a:t>
                      </a:r>
                    </a:p>
                  </a:txBody>
                  <a:tcPr anchor="ctr">
                    <a:lnL w="6350" cap="flat" cmpd="sng" algn="ctr">
                      <a:solidFill>
                        <a:srgbClr val="243A5E"/>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rgbClr val="243A5E"/>
                      </a:solidFill>
                      <a:prstDash val="solid"/>
                      <a:round/>
                      <a:headEnd type="none" w="med" len="med"/>
                      <a:tailEnd type="none" w="med" len="med"/>
                    </a:lnB>
                    <a:lnTlToBr w="12700" cmpd="sng">
                      <a:noFill/>
                      <a:prstDash val="solid"/>
                    </a:lnTlToBr>
                    <a:lnBlToTr w="12700" cmpd="sng">
                      <a:noFill/>
                      <a:prstDash val="solid"/>
                    </a:lnBlToTr>
                    <a:solidFill>
                      <a:srgbClr val="243A5E"/>
                    </a:solidFill>
                  </a:tcPr>
                </a:tc>
                <a:tc>
                  <a:txBody>
                    <a:bodyPr/>
                    <a:lstStyle/>
                    <a:p>
                      <a:pPr algn="l"/>
                      <a:r>
                        <a:rPr lang="en-US" sz="2000" b="0" dirty="0">
                          <a:solidFill>
                            <a:schemeClr val="bg1"/>
                          </a:solidFill>
                          <a:latin typeface="+mj-lt"/>
                        </a:rPr>
                        <a:t>Slots</a:t>
                      </a:r>
                    </a:p>
                  </a:txBody>
                  <a:tcPr anchor="ctr">
                    <a:lnL w="6350" cap="flat" cmpd="sng" algn="ctr">
                      <a:solidFill>
                        <a:schemeClr val="bg1"/>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rgbClr val="243A5E"/>
                      </a:solidFill>
                      <a:prstDash val="solid"/>
                      <a:round/>
                      <a:headEnd type="none" w="med" len="med"/>
                      <a:tailEnd type="none" w="med" len="med"/>
                    </a:lnB>
                    <a:lnTlToBr w="12700" cmpd="sng">
                      <a:noFill/>
                      <a:prstDash val="solid"/>
                    </a:lnTlToBr>
                    <a:lnBlToTr w="12700" cmpd="sng">
                      <a:noFill/>
                      <a:prstDash val="solid"/>
                    </a:lnBlToTr>
                    <a:solidFill>
                      <a:srgbClr val="243A5E"/>
                    </a:solidFill>
                  </a:tcPr>
                </a:tc>
                <a:extLst>
                  <a:ext uri="{0D108BD9-81ED-4DB2-BD59-A6C34878D82A}">
                    <a16:rowId xmlns:a16="http://schemas.microsoft.com/office/drawing/2014/main" val="2897835809"/>
                  </a:ext>
                </a:extLst>
              </a:tr>
              <a:tr h="748871">
                <a:tc>
                  <a:txBody>
                    <a:bodyPr/>
                    <a:lstStyle/>
                    <a:p>
                      <a:pPr algn="l"/>
                      <a:r>
                        <a:rPr lang="en-US" sz="1800" dirty="0">
                          <a:solidFill>
                            <a:schemeClr val="tx1"/>
                          </a:solidFill>
                          <a:latin typeface="+mj-lt"/>
                        </a:rPr>
                        <a:t>Free, Shared, Basic</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800" dirty="0">
                          <a:solidFill>
                            <a:schemeClr val="tx1"/>
                          </a:solidFill>
                        </a:rPr>
                        <a:t>0</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88139117"/>
                  </a:ext>
                </a:extLst>
              </a:tr>
              <a:tr h="748871">
                <a:tc>
                  <a:txBody>
                    <a:bodyPr/>
                    <a:lstStyle/>
                    <a:p>
                      <a:pPr algn="l"/>
                      <a:r>
                        <a:rPr lang="en-US" sz="1800" dirty="0">
                          <a:solidFill>
                            <a:schemeClr val="tx1"/>
                          </a:solidFill>
                          <a:latin typeface="+mj-lt"/>
                        </a:rPr>
                        <a:t>Standard</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800" dirty="0">
                          <a:solidFill>
                            <a:schemeClr val="tx1"/>
                          </a:solidFill>
                        </a:rPr>
                        <a:t>Up to 5</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58439219"/>
                  </a:ext>
                </a:extLst>
              </a:tr>
              <a:tr h="748871">
                <a:tc>
                  <a:txBody>
                    <a:bodyPr/>
                    <a:lstStyle/>
                    <a:p>
                      <a:pPr algn="l"/>
                      <a:r>
                        <a:rPr lang="en-US" sz="1800" dirty="0">
                          <a:solidFill>
                            <a:schemeClr val="tx1"/>
                          </a:solidFill>
                          <a:latin typeface="+mj-lt"/>
                        </a:rPr>
                        <a:t>Premium</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800" dirty="0">
                          <a:solidFill>
                            <a:schemeClr val="tx1"/>
                          </a:solidFill>
                        </a:rPr>
                        <a:t>Up to 20</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98512727"/>
                  </a:ext>
                </a:extLst>
              </a:tr>
              <a:tr h="748871">
                <a:tc>
                  <a:txBody>
                    <a:bodyPr/>
                    <a:lstStyle/>
                    <a:p>
                      <a:pPr algn="l"/>
                      <a:r>
                        <a:rPr lang="en-US" sz="1800" dirty="0">
                          <a:solidFill>
                            <a:schemeClr val="tx1"/>
                          </a:solidFill>
                          <a:latin typeface="+mj-lt"/>
                        </a:rPr>
                        <a:t>Isolated</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800" dirty="0">
                          <a:solidFill>
                            <a:schemeClr val="tx1"/>
                          </a:solidFill>
                        </a:rPr>
                        <a:t>Up to 20</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2684497"/>
                  </a:ext>
                </a:extLst>
              </a:tr>
            </a:tbl>
          </a:graphicData>
        </a:graphic>
      </p:graphicFrame>
      <p:sp>
        <p:nvSpPr>
          <p:cNvPr id="9" name="Freeform: Shape 8">
            <a:extLst>
              <a:ext uri="{FF2B5EF4-FFF2-40B4-BE49-F238E27FC236}">
                <a16:creationId xmlns:a16="http://schemas.microsoft.com/office/drawing/2014/main" id="{2FA5C646-F393-499F-9F67-33959B7E743E}"/>
              </a:ext>
            </a:extLst>
          </p:cNvPr>
          <p:cNvSpPr/>
          <p:nvPr/>
        </p:nvSpPr>
        <p:spPr>
          <a:xfrm>
            <a:off x="427038" y="5097463"/>
            <a:ext cx="1797212" cy="1264283"/>
          </a:xfrm>
          <a:custGeom>
            <a:avLst/>
            <a:gdLst>
              <a:gd name="connsiteX0" fmla="*/ 0 w 1642285"/>
              <a:gd name="connsiteY0" fmla="*/ 0 h 821142"/>
              <a:gd name="connsiteX1" fmla="*/ 1642285 w 1642285"/>
              <a:gd name="connsiteY1" fmla="*/ 0 h 821142"/>
              <a:gd name="connsiteX2" fmla="*/ 1642285 w 1642285"/>
              <a:gd name="connsiteY2" fmla="*/ 821142 h 821142"/>
              <a:gd name="connsiteX3" fmla="*/ 0 w 1642285"/>
              <a:gd name="connsiteY3" fmla="*/ 821142 h 821142"/>
              <a:gd name="connsiteX4" fmla="*/ 0 w 1642285"/>
              <a:gd name="connsiteY4" fmla="*/ 0 h 8211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2285" h="821142">
                <a:moveTo>
                  <a:pt x="0" y="0"/>
                </a:moveTo>
                <a:lnTo>
                  <a:pt x="1642285" y="0"/>
                </a:lnTo>
                <a:lnTo>
                  <a:pt x="1642285" y="821142"/>
                </a:lnTo>
                <a:lnTo>
                  <a:pt x="0" y="821142"/>
                </a:lnTo>
                <a:lnTo>
                  <a:pt x="0" y="0"/>
                </a:lnTo>
                <a:close/>
              </a:path>
            </a:pathLst>
          </a:custGeom>
          <a:solidFill>
            <a:schemeClr val="bg1">
              <a:lumMod val="95000"/>
            </a:schemeClr>
          </a:solidFill>
          <a:ln>
            <a:solidFill>
              <a:schemeClr val="bg1">
                <a:lumMod val="95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1440" tIns="45720" rIns="91440" bIns="45720" numCol="1" spcCol="1270" anchor="t" anchorCtr="0">
            <a:noAutofit/>
          </a:bodyPr>
          <a:lstStyle/>
          <a:p>
            <a:pPr marL="0" lvl="0" indent="0" defTabSz="577850">
              <a:spcBef>
                <a:spcPct val="0"/>
              </a:spcBef>
              <a:spcAft>
                <a:spcPct val="35000"/>
              </a:spcAft>
              <a:buNone/>
            </a:pPr>
            <a:r>
              <a:rPr lang="en-US" sz="1600" kern="1200" dirty="0">
                <a:solidFill>
                  <a:schemeClr val="tx1"/>
                </a:solidFill>
              </a:rPr>
              <a:t>Deploy to a different deployment slots (depends on service plan)</a:t>
            </a:r>
            <a:endParaRPr lang="en-IN" sz="1600" kern="1200" dirty="0">
              <a:solidFill>
                <a:schemeClr val="tx1"/>
              </a:solidFill>
            </a:endParaRPr>
          </a:p>
        </p:txBody>
      </p:sp>
      <p:sp>
        <p:nvSpPr>
          <p:cNvPr id="10" name="Freeform: Shape 9">
            <a:extLst>
              <a:ext uri="{FF2B5EF4-FFF2-40B4-BE49-F238E27FC236}">
                <a16:creationId xmlns:a16="http://schemas.microsoft.com/office/drawing/2014/main" id="{A9BD7FB0-8B02-4C85-AE51-D08E4B844C64}"/>
              </a:ext>
            </a:extLst>
          </p:cNvPr>
          <p:cNvSpPr/>
          <p:nvPr/>
        </p:nvSpPr>
        <p:spPr>
          <a:xfrm>
            <a:off x="2384075" y="5097463"/>
            <a:ext cx="1797212" cy="1264283"/>
          </a:xfrm>
          <a:custGeom>
            <a:avLst/>
            <a:gdLst>
              <a:gd name="connsiteX0" fmla="*/ 0 w 1642285"/>
              <a:gd name="connsiteY0" fmla="*/ 0 h 821142"/>
              <a:gd name="connsiteX1" fmla="*/ 1642285 w 1642285"/>
              <a:gd name="connsiteY1" fmla="*/ 0 h 821142"/>
              <a:gd name="connsiteX2" fmla="*/ 1642285 w 1642285"/>
              <a:gd name="connsiteY2" fmla="*/ 821142 h 821142"/>
              <a:gd name="connsiteX3" fmla="*/ 0 w 1642285"/>
              <a:gd name="connsiteY3" fmla="*/ 821142 h 821142"/>
              <a:gd name="connsiteX4" fmla="*/ 0 w 1642285"/>
              <a:gd name="connsiteY4" fmla="*/ 0 h 8211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2285" h="821142">
                <a:moveTo>
                  <a:pt x="0" y="0"/>
                </a:moveTo>
                <a:lnTo>
                  <a:pt x="1642285" y="0"/>
                </a:lnTo>
                <a:lnTo>
                  <a:pt x="1642285" y="821142"/>
                </a:lnTo>
                <a:lnTo>
                  <a:pt x="0" y="821142"/>
                </a:lnTo>
                <a:lnTo>
                  <a:pt x="0" y="0"/>
                </a:lnTo>
                <a:close/>
              </a:path>
            </a:pathLst>
          </a:custGeom>
          <a:solidFill>
            <a:schemeClr val="bg1">
              <a:lumMod val="95000"/>
            </a:schemeClr>
          </a:solidFill>
          <a:ln>
            <a:solidFill>
              <a:schemeClr val="bg1">
                <a:lumMod val="95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1440" tIns="45720" rIns="91440" bIns="45720" numCol="1" spcCol="1270" anchor="t" anchorCtr="0">
            <a:noAutofit/>
          </a:bodyPr>
          <a:lstStyle/>
          <a:p>
            <a:pPr marL="0" lvl="0" indent="0" defTabSz="577850">
              <a:spcBef>
                <a:spcPct val="0"/>
              </a:spcBef>
              <a:spcAft>
                <a:spcPct val="35000"/>
              </a:spcAft>
              <a:buNone/>
            </a:pPr>
            <a:r>
              <a:rPr lang="en-US" sz="1600" kern="1200" dirty="0">
                <a:solidFill>
                  <a:schemeClr val="tx1"/>
                </a:solidFill>
              </a:rPr>
              <a:t>Validate changes before sending to production</a:t>
            </a:r>
            <a:endParaRPr lang="en-IN" sz="1600" kern="1200" dirty="0">
              <a:solidFill>
                <a:schemeClr val="tx1"/>
              </a:solidFill>
            </a:endParaRPr>
          </a:p>
        </p:txBody>
      </p:sp>
      <p:sp>
        <p:nvSpPr>
          <p:cNvPr id="11" name="Freeform: Shape 10">
            <a:extLst>
              <a:ext uri="{FF2B5EF4-FFF2-40B4-BE49-F238E27FC236}">
                <a16:creationId xmlns:a16="http://schemas.microsoft.com/office/drawing/2014/main" id="{ACFC1943-F0E0-417B-B6B1-78246A54224E}"/>
              </a:ext>
            </a:extLst>
          </p:cNvPr>
          <p:cNvSpPr/>
          <p:nvPr/>
        </p:nvSpPr>
        <p:spPr>
          <a:xfrm>
            <a:off x="4341113" y="5097463"/>
            <a:ext cx="1797212" cy="1264283"/>
          </a:xfrm>
          <a:custGeom>
            <a:avLst/>
            <a:gdLst>
              <a:gd name="connsiteX0" fmla="*/ 0 w 1642285"/>
              <a:gd name="connsiteY0" fmla="*/ 0 h 821142"/>
              <a:gd name="connsiteX1" fmla="*/ 1642285 w 1642285"/>
              <a:gd name="connsiteY1" fmla="*/ 0 h 821142"/>
              <a:gd name="connsiteX2" fmla="*/ 1642285 w 1642285"/>
              <a:gd name="connsiteY2" fmla="*/ 821142 h 821142"/>
              <a:gd name="connsiteX3" fmla="*/ 0 w 1642285"/>
              <a:gd name="connsiteY3" fmla="*/ 821142 h 821142"/>
              <a:gd name="connsiteX4" fmla="*/ 0 w 1642285"/>
              <a:gd name="connsiteY4" fmla="*/ 0 h 8211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2285" h="821142">
                <a:moveTo>
                  <a:pt x="0" y="0"/>
                </a:moveTo>
                <a:lnTo>
                  <a:pt x="1642285" y="0"/>
                </a:lnTo>
                <a:lnTo>
                  <a:pt x="1642285" y="821142"/>
                </a:lnTo>
                <a:lnTo>
                  <a:pt x="0" y="821142"/>
                </a:lnTo>
                <a:lnTo>
                  <a:pt x="0" y="0"/>
                </a:lnTo>
                <a:close/>
              </a:path>
            </a:pathLst>
          </a:custGeom>
          <a:solidFill>
            <a:schemeClr val="bg1">
              <a:lumMod val="95000"/>
            </a:schemeClr>
          </a:solidFill>
          <a:ln>
            <a:solidFill>
              <a:schemeClr val="bg1">
                <a:lumMod val="95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1440" tIns="45720" rIns="91440" bIns="45720" numCol="1" spcCol="1270" anchor="t" anchorCtr="0">
            <a:noAutofit/>
          </a:bodyPr>
          <a:lstStyle/>
          <a:p>
            <a:pPr marL="0" lvl="0" indent="0" defTabSz="577850">
              <a:spcBef>
                <a:spcPct val="0"/>
              </a:spcBef>
              <a:spcAft>
                <a:spcPct val="35000"/>
              </a:spcAft>
              <a:buNone/>
            </a:pPr>
            <a:r>
              <a:rPr lang="en-US" sz="1600" kern="1200" dirty="0">
                <a:solidFill>
                  <a:schemeClr val="tx1"/>
                </a:solidFill>
              </a:rPr>
              <a:t>Deployment slots are live apps with their own hostnames</a:t>
            </a:r>
            <a:endParaRPr lang="en-IN" sz="1600" kern="1200" dirty="0">
              <a:solidFill>
                <a:schemeClr val="tx1"/>
              </a:solidFill>
            </a:endParaRPr>
          </a:p>
        </p:txBody>
      </p:sp>
      <p:sp>
        <p:nvSpPr>
          <p:cNvPr id="12" name="Freeform: Shape 11">
            <a:extLst>
              <a:ext uri="{FF2B5EF4-FFF2-40B4-BE49-F238E27FC236}">
                <a16:creationId xmlns:a16="http://schemas.microsoft.com/office/drawing/2014/main" id="{514BA59F-2B63-4536-B0E6-69D1F5906669}"/>
              </a:ext>
            </a:extLst>
          </p:cNvPr>
          <p:cNvSpPr/>
          <p:nvPr/>
        </p:nvSpPr>
        <p:spPr>
          <a:xfrm>
            <a:off x="6298150" y="5097463"/>
            <a:ext cx="1797212" cy="1264283"/>
          </a:xfrm>
          <a:custGeom>
            <a:avLst/>
            <a:gdLst>
              <a:gd name="connsiteX0" fmla="*/ 0 w 1642285"/>
              <a:gd name="connsiteY0" fmla="*/ 0 h 821142"/>
              <a:gd name="connsiteX1" fmla="*/ 1642285 w 1642285"/>
              <a:gd name="connsiteY1" fmla="*/ 0 h 821142"/>
              <a:gd name="connsiteX2" fmla="*/ 1642285 w 1642285"/>
              <a:gd name="connsiteY2" fmla="*/ 821142 h 821142"/>
              <a:gd name="connsiteX3" fmla="*/ 0 w 1642285"/>
              <a:gd name="connsiteY3" fmla="*/ 821142 h 821142"/>
              <a:gd name="connsiteX4" fmla="*/ 0 w 1642285"/>
              <a:gd name="connsiteY4" fmla="*/ 0 h 8211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2285" h="821142">
                <a:moveTo>
                  <a:pt x="0" y="0"/>
                </a:moveTo>
                <a:lnTo>
                  <a:pt x="1642285" y="0"/>
                </a:lnTo>
                <a:lnTo>
                  <a:pt x="1642285" y="821142"/>
                </a:lnTo>
                <a:lnTo>
                  <a:pt x="0" y="821142"/>
                </a:lnTo>
                <a:lnTo>
                  <a:pt x="0" y="0"/>
                </a:lnTo>
                <a:close/>
              </a:path>
            </a:pathLst>
          </a:custGeom>
          <a:solidFill>
            <a:schemeClr val="bg1">
              <a:lumMod val="95000"/>
            </a:schemeClr>
          </a:solidFill>
          <a:ln>
            <a:solidFill>
              <a:schemeClr val="bg1">
                <a:lumMod val="95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1440" tIns="45720" rIns="91440" bIns="45720" numCol="1" spcCol="1270" anchor="t" anchorCtr="0">
            <a:noAutofit/>
          </a:bodyPr>
          <a:lstStyle/>
          <a:p>
            <a:pPr marL="0" lvl="0" indent="0" defTabSz="577850">
              <a:spcBef>
                <a:spcPct val="0"/>
              </a:spcBef>
              <a:spcAft>
                <a:spcPct val="35000"/>
              </a:spcAft>
              <a:buNone/>
            </a:pPr>
            <a:r>
              <a:rPr lang="en-US" sz="1600" kern="1200" dirty="0">
                <a:solidFill>
                  <a:schemeClr val="tx1"/>
                </a:solidFill>
              </a:rPr>
              <a:t>Avoids a cold start – eliminates downtime</a:t>
            </a:r>
            <a:endParaRPr lang="en-IN" sz="1600" kern="1200" dirty="0">
              <a:solidFill>
                <a:schemeClr val="tx1"/>
              </a:solidFill>
            </a:endParaRPr>
          </a:p>
        </p:txBody>
      </p:sp>
      <p:sp>
        <p:nvSpPr>
          <p:cNvPr id="13" name="Freeform: Shape 12">
            <a:extLst>
              <a:ext uri="{FF2B5EF4-FFF2-40B4-BE49-F238E27FC236}">
                <a16:creationId xmlns:a16="http://schemas.microsoft.com/office/drawing/2014/main" id="{B09D9AB6-F5BD-4DDA-AEBB-258166095292}"/>
              </a:ext>
            </a:extLst>
          </p:cNvPr>
          <p:cNvSpPr/>
          <p:nvPr/>
        </p:nvSpPr>
        <p:spPr>
          <a:xfrm>
            <a:off x="8255188" y="5097463"/>
            <a:ext cx="1797212" cy="1264283"/>
          </a:xfrm>
          <a:custGeom>
            <a:avLst/>
            <a:gdLst>
              <a:gd name="connsiteX0" fmla="*/ 0 w 1642285"/>
              <a:gd name="connsiteY0" fmla="*/ 0 h 821142"/>
              <a:gd name="connsiteX1" fmla="*/ 1642285 w 1642285"/>
              <a:gd name="connsiteY1" fmla="*/ 0 h 821142"/>
              <a:gd name="connsiteX2" fmla="*/ 1642285 w 1642285"/>
              <a:gd name="connsiteY2" fmla="*/ 821142 h 821142"/>
              <a:gd name="connsiteX3" fmla="*/ 0 w 1642285"/>
              <a:gd name="connsiteY3" fmla="*/ 821142 h 821142"/>
              <a:gd name="connsiteX4" fmla="*/ 0 w 1642285"/>
              <a:gd name="connsiteY4" fmla="*/ 0 h 8211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2285" h="821142">
                <a:moveTo>
                  <a:pt x="0" y="0"/>
                </a:moveTo>
                <a:lnTo>
                  <a:pt x="1642285" y="0"/>
                </a:lnTo>
                <a:lnTo>
                  <a:pt x="1642285" y="821142"/>
                </a:lnTo>
                <a:lnTo>
                  <a:pt x="0" y="821142"/>
                </a:lnTo>
                <a:lnTo>
                  <a:pt x="0" y="0"/>
                </a:lnTo>
                <a:close/>
              </a:path>
            </a:pathLst>
          </a:custGeom>
          <a:solidFill>
            <a:schemeClr val="bg1">
              <a:lumMod val="95000"/>
            </a:schemeClr>
          </a:solidFill>
          <a:ln>
            <a:solidFill>
              <a:schemeClr val="bg1">
                <a:lumMod val="95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1440" tIns="45720" rIns="91440" bIns="45720" numCol="1" spcCol="1270" anchor="t" anchorCtr="0">
            <a:noAutofit/>
          </a:bodyPr>
          <a:lstStyle/>
          <a:p>
            <a:pPr marL="0" lvl="0" indent="0" defTabSz="577850">
              <a:spcBef>
                <a:spcPct val="0"/>
              </a:spcBef>
              <a:spcAft>
                <a:spcPct val="35000"/>
              </a:spcAft>
              <a:buNone/>
            </a:pPr>
            <a:r>
              <a:rPr lang="en-US" sz="1600" kern="1200" dirty="0">
                <a:solidFill>
                  <a:schemeClr val="tx1"/>
                </a:solidFill>
              </a:rPr>
              <a:t>Fallback to a last known good site</a:t>
            </a:r>
            <a:endParaRPr lang="en-IN" sz="1600" kern="1200" dirty="0">
              <a:solidFill>
                <a:schemeClr val="tx1"/>
              </a:solidFill>
            </a:endParaRPr>
          </a:p>
        </p:txBody>
      </p:sp>
      <p:sp>
        <p:nvSpPr>
          <p:cNvPr id="14" name="Freeform: Shape 13">
            <a:extLst>
              <a:ext uri="{FF2B5EF4-FFF2-40B4-BE49-F238E27FC236}">
                <a16:creationId xmlns:a16="http://schemas.microsoft.com/office/drawing/2014/main" id="{ABF3FFA0-E889-4CDF-976C-A813B3CBBB94}"/>
              </a:ext>
            </a:extLst>
          </p:cNvPr>
          <p:cNvSpPr/>
          <p:nvPr/>
        </p:nvSpPr>
        <p:spPr>
          <a:xfrm>
            <a:off x="10212227" y="5097463"/>
            <a:ext cx="1797212" cy="1264283"/>
          </a:xfrm>
          <a:custGeom>
            <a:avLst/>
            <a:gdLst>
              <a:gd name="connsiteX0" fmla="*/ 0 w 1642285"/>
              <a:gd name="connsiteY0" fmla="*/ 0 h 821142"/>
              <a:gd name="connsiteX1" fmla="*/ 1642285 w 1642285"/>
              <a:gd name="connsiteY1" fmla="*/ 0 h 821142"/>
              <a:gd name="connsiteX2" fmla="*/ 1642285 w 1642285"/>
              <a:gd name="connsiteY2" fmla="*/ 821142 h 821142"/>
              <a:gd name="connsiteX3" fmla="*/ 0 w 1642285"/>
              <a:gd name="connsiteY3" fmla="*/ 821142 h 821142"/>
              <a:gd name="connsiteX4" fmla="*/ 0 w 1642285"/>
              <a:gd name="connsiteY4" fmla="*/ 0 h 8211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2285" h="821142">
                <a:moveTo>
                  <a:pt x="0" y="0"/>
                </a:moveTo>
                <a:lnTo>
                  <a:pt x="1642285" y="0"/>
                </a:lnTo>
                <a:lnTo>
                  <a:pt x="1642285" y="821142"/>
                </a:lnTo>
                <a:lnTo>
                  <a:pt x="0" y="821142"/>
                </a:lnTo>
                <a:lnTo>
                  <a:pt x="0" y="0"/>
                </a:lnTo>
                <a:close/>
              </a:path>
            </a:pathLst>
          </a:custGeom>
          <a:solidFill>
            <a:schemeClr val="bg1">
              <a:lumMod val="95000"/>
            </a:schemeClr>
          </a:solidFill>
          <a:ln>
            <a:solidFill>
              <a:schemeClr val="bg1">
                <a:lumMod val="95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1440" tIns="45720" rIns="91440" bIns="45720" numCol="1" spcCol="1270" anchor="t" anchorCtr="0">
            <a:noAutofit/>
          </a:bodyPr>
          <a:lstStyle/>
          <a:p>
            <a:pPr marL="0" lvl="0" indent="0" defTabSz="577850">
              <a:spcBef>
                <a:spcPct val="0"/>
              </a:spcBef>
              <a:spcAft>
                <a:spcPct val="35000"/>
              </a:spcAft>
              <a:buNone/>
            </a:pPr>
            <a:r>
              <a:rPr lang="en-US" sz="1600" kern="1200" dirty="0">
                <a:solidFill>
                  <a:schemeClr val="tx1"/>
                </a:solidFill>
              </a:rPr>
              <a:t>Auto Swap when pre-swap validation is not needed</a:t>
            </a:r>
            <a:endParaRPr lang="en-IN" sz="1600" kern="1200" dirty="0">
              <a:solidFill>
                <a:schemeClr val="tx1"/>
              </a:solidFill>
            </a:endParaRPr>
          </a:p>
        </p:txBody>
      </p:sp>
    </p:spTree>
    <p:extLst>
      <p:ext uri="{BB962C8B-B14F-4D97-AF65-F5344CB8AC3E}">
        <p14:creationId xmlns:p14="http://schemas.microsoft.com/office/powerpoint/2010/main" val="2984429173"/>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465138" y="632779"/>
            <a:ext cx="11533187" cy="430887"/>
          </a:xfrm>
        </p:spPr>
        <p:txBody>
          <a:bodyPr/>
          <a:lstStyle/>
          <a:p>
            <a:pPr>
              <a:lnSpc>
                <a:spcPct val="100000"/>
              </a:lnSpc>
            </a:pPr>
            <a:r>
              <a:rPr lang="en-US" spc="0" dirty="0"/>
              <a:t>Add Deployment Slots</a:t>
            </a:r>
          </a:p>
        </p:txBody>
      </p:sp>
      <p:sp>
        <p:nvSpPr>
          <p:cNvPr id="2" name="Rectangle 1">
            <a:extLst>
              <a:ext uri="{FF2B5EF4-FFF2-40B4-BE49-F238E27FC236}">
                <a16:creationId xmlns:a16="http://schemas.microsoft.com/office/drawing/2014/main" id="{6CF3D10C-9DBF-4B77-87F7-B831FE565582}"/>
              </a:ext>
            </a:extLst>
          </p:cNvPr>
          <p:cNvSpPr/>
          <p:nvPr/>
        </p:nvSpPr>
        <p:spPr bwMode="auto">
          <a:xfrm>
            <a:off x="432881" y="1192211"/>
            <a:ext cx="5542469" cy="765799"/>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37160" rIns="182880" bIns="137160" numCol="1" spcCol="0" rtlCol="0" fromWordArt="0" anchor="ctr" anchorCtr="0" forceAA="0" compatLnSpc="1">
            <a:prstTxWarp prst="textNoShape">
              <a:avLst/>
            </a:prstTxWarp>
            <a:noAutofit/>
          </a:bodyPr>
          <a:lstStyle/>
          <a:p>
            <a:r>
              <a:rPr lang="en-US" sz="2000" dirty="0">
                <a:solidFill>
                  <a:schemeClr val="tx1"/>
                </a:solidFill>
                <a:cs typeface="Segoe UI Semilight"/>
              </a:rPr>
              <a:t>Select whether to clone an app configuration from another deployment slot</a:t>
            </a:r>
          </a:p>
        </p:txBody>
      </p:sp>
      <p:sp>
        <p:nvSpPr>
          <p:cNvPr id="13" name="Rectangle 12">
            <a:extLst>
              <a:ext uri="{FF2B5EF4-FFF2-40B4-BE49-F238E27FC236}">
                <a16:creationId xmlns:a16="http://schemas.microsoft.com/office/drawing/2014/main" id="{FA4C3630-4561-4828-9A0E-8A9DF1BCD0C9}"/>
              </a:ext>
            </a:extLst>
          </p:cNvPr>
          <p:cNvSpPr/>
          <p:nvPr/>
        </p:nvSpPr>
        <p:spPr bwMode="auto">
          <a:xfrm>
            <a:off x="432881" y="2181499"/>
            <a:ext cx="5542469" cy="181877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37160" rIns="182880" bIns="137160" numCol="1" spcCol="0" rtlCol="0" fromWordArt="0" anchor="ctr" anchorCtr="0" forceAA="0" compatLnSpc="1">
            <a:prstTxWarp prst="textNoShape">
              <a:avLst/>
            </a:prstTxWarp>
            <a:noAutofit/>
          </a:bodyPr>
          <a:lstStyle/>
          <a:p>
            <a:pPr>
              <a:spcBef>
                <a:spcPts val="600"/>
              </a:spcBef>
            </a:pPr>
            <a:r>
              <a:rPr lang="en-US" sz="2000" dirty="0">
                <a:solidFill>
                  <a:schemeClr val="tx1"/>
                </a:solidFill>
                <a:cs typeface="Segoe UI Semilight"/>
              </a:rPr>
              <a:t>When you clone, pay attention to the settings:</a:t>
            </a:r>
          </a:p>
          <a:p>
            <a:pPr marL="168275" lvl="1" indent="-168275">
              <a:spcBef>
                <a:spcPts val="600"/>
              </a:spcBef>
              <a:buFont typeface="Arial" panose="020B0604020202020204" pitchFamily="34" charset="0"/>
              <a:buChar char="•"/>
            </a:pPr>
            <a:r>
              <a:rPr lang="en-US" dirty="0">
                <a:solidFill>
                  <a:schemeClr val="tx1"/>
                </a:solidFill>
                <a:cs typeface="Segoe UI Semilight"/>
              </a:rPr>
              <a:t>Slot-specific app settings and connection strings</a:t>
            </a:r>
          </a:p>
          <a:p>
            <a:pPr marL="168275" lvl="1" indent="-168275">
              <a:spcBef>
                <a:spcPts val="600"/>
              </a:spcBef>
              <a:buFont typeface="Arial" panose="020B0604020202020204" pitchFamily="34" charset="0"/>
              <a:buChar char="•"/>
            </a:pPr>
            <a:r>
              <a:rPr lang="en-US" dirty="0">
                <a:solidFill>
                  <a:schemeClr val="tx1"/>
                </a:solidFill>
                <a:cs typeface="Segoe UI Semilight"/>
              </a:rPr>
              <a:t>Continuous deployment settings</a:t>
            </a:r>
          </a:p>
          <a:p>
            <a:pPr marL="168275" lvl="1" indent="-168275">
              <a:spcBef>
                <a:spcPts val="600"/>
              </a:spcBef>
              <a:buFont typeface="Arial" panose="020B0604020202020204" pitchFamily="34" charset="0"/>
              <a:buChar char="•"/>
            </a:pPr>
            <a:r>
              <a:rPr lang="en-US" dirty="0">
                <a:solidFill>
                  <a:schemeClr val="tx1"/>
                </a:solidFill>
                <a:cs typeface="Segoe UI Semilight"/>
              </a:rPr>
              <a:t>App Service authentication settings</a:t>
            </a:r>
          </a:p>
        </p:txBody>
      </p:sp>
      <p:sp>
        <p:nvSpPr>
          <p:cNvPr id="14" name="Rectangle 13">
            <a:extLst>
              <a:ext uri="{FF2B5EF4-FFF2-40B4-BE49-F238E27FC236}">
                <a16:creationId xmlns:a16="http://schemas.microsoft.com/office/drawing/2014/main" id="{848128E5-4E30-4BE2-8F55-74C93137738B}"/>
              </a:ext>
            </a:extLst>
          </p:cNvPr>
          <p:cNvSpPr/>
          <p:nvPr/>
        </p:nvSpPr>
        <p:spPr bwMode="auto">
          <a:xfrm>
            <a:off x="432881" y="4223760"/>
            <a:ext cx="5542469" cy="1148699"/>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37160" rIns="182880" bIns="137160" numCol="1" spcCol="0" rtlCol="0" fromWordArt="0" anchor="ctr" anchorCtr="0" forceAA="0" compatLnSpc="1">
            <a:prstTxWarp prst="textNoShape">
              <a:avLst/>
            </a:prstTxWarp>
            <a:noAutofit/>
          </a:bodyPr>
          <a:lstStyle/>
          <a:p>
            <a:r>
              <a:rPr lang="en-US" sz="2000" dirty="0">
                <a:solidFill>
                  <a:schemeClr val="tx1"/>
                </a:solidFill>
                <a:cs typeface="Segoe UI Semilight"/>
              </a:rPr>
              <a:t>Not all settings are sticky (endpoints, custom domain names, SSL certificates, scaling)</a:t>
            </a:r>
          </a:p>
        </p:txBody>
      </p:sp>
      <p:sp>
        <p:nvSpPr>
          <p:cNvPr id="15" name="Rectangle 14">
            <a:extLst>
              <a:ext uri="{FF2B5EF4-FFF2-40B4-BE49-F238E27FC236}">
                <a16:creationId xmlns:a16="http://schemas.microsoft.com/office/drawing/2014/main" id="{CAEFB5B4-6E63-4FE9-A0EB-A0C40D116A9C}"/>
              </a:ext>
            </a:extLst>
          </p:cNvPr>
          <p:cNvSpPr/>
          <p:nvPr/>
        </p:nvSpPr>
        <p:spPr bwMode="auto">
          <a:xfrm>
            <a:off x="432881" y="5595947"/>
            <a:ext cx="5542469" cy="765799"/>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37160" rIns="182880" bIns="137160" numCol="1" spcCol="0" rtlCol="0" fromWordArt="0" anchor="ctr" anchorCtr="0" forceAA="0" compatLnSpc="1">
            <a:prstTxWarp prst="textNoShape">
              <a:avLst/>
            </a:prstTxWarp>
            <a:noAutofit/>
          </a:bodyPr>
          <a:lstStyle/>
          <a:p>
            <a:r>
              <a:rPr lang="en-US" sz="2000" dirty="0">
                <a:solidFill>
                  <a:schemeClr val="tx1"/>
                </a:solidFill>
                <a:cs typeface="Segoe UI Semilight"/>
              </a:rPr>
              <a:t>Review and edit your settings before swapping</a:t>
            </a:r>
          </a:p>
        </p:txBody>
      </p:sp>
      <p:sp>
        <p:nvSpPr>
          <p:cNvPr id="4" name="Rectangle 3">
            <a:extLst>
              <a:ext uri="{FF2B5EF4-FFF2-40B4-BE49-F238E27FC236}">
                <a16:creationId xmlns:a16="http://schemas.microsoft.com/office/drawing/2014/main" id="{0E8B82B0-6FAE-45F5-96B3-F29C88F3F61C}"/>
              </a:ext>
              <a:ext uri="{C183D7F6-B498-43B3-948B-1728B52AA6E4}">
                <adec:decorative xmlns:adec="http://schemas.microsoft.com/office/drawing/2017/decorative" val="1"/>
              </a:ext>
            </a:extLst>
          </p:cNvPr>
          <p:cNvSpPr/>
          <p:nvPr/>
        </p:nvSpPr>
        <p:spPr bwMode="auto">
          <a:xfrm>
            <a:off x="6124448" y="1192211"/>
            <a:ext cx="5873877" cy="5169536"/>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5" name="Picture 6" descr="A screen shot of the Add a slot screen for an App Service.  The name of the slot is preproduction, and settings are cloned from appservice09">
            <a:extLst>
              <a:ext uri="{FF2B5EF4-FFF2-40B4-BE49-F238E27FC236}">
                <a16:creationId xmlns:a16="http://schemas.microsoft.com/office/drawing/2014/main" id="{B5F33B82-010A-4B5E-9B98-77A431CF13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86117" y="2788524"/>
            <a:ext cx="5550538" cy="2168360"/>
          </a:xfrm>
          <a:prstGeom prst="rect">
            <a:avLst/>
          </a:prstGeom>
          <a:ln>
            <a:noFill/>
          </a:ln>
        </p:spPr>
      </p:pic>
    </p:spTree>
    <p:extLst>
      <p:ext uri="{BB962C8B-B14F-4D97-AF65-F5344CB8AC3E}">
        <p14:creationId xmlns:p14="http://schemas.microsoft.com/office/powerpoint/2010/main" val="2796943426"/>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465138" y="632779"/>
            <a:ext cx="11533187" cy="430887"/>
          </a:xfrm>
        </p:spPr>
        <p:txBody>
          <a:bodyPr/>
          <a:lstStyle/>
          <a:p>
            <a:pPr>
              <a:lnSpc>
                <a:spcPct val="100000"/>
              </a:lnSpc>
            </a:pPr>
            <a:r>
              <a:rPr lang="en-US" spc="0" dirty="0">
                <a:solidFill>
                  <a:schemeClr val="tx1"/>
                </a:solidFill>
              </a:rPr>
              <a:t>Secure an App Service</a:t>
            </a:r>
          </a:p>
        </p:txBody>
      </p:sp>
      <p:sp>
        <p:nvSpPr>
          <p:cNvPr id="3" name="Rectangle 2">
            <a:extLst>
              <a:ext uri="{FF2B5EF4-FFF2-40B4-BE49-F238E27FC236}">
                <a16:creationId xmlns:a16="http://schemas.microsoft.com/office/drawing/2014/main" id="{466CDB52-A6AB-489A-9B09-51DA0D3CDC80}"/>
              </a:ext>
            </a:extLst>
          </p:cNvPr>
          <p:cNvSpPr/>
          <p:nvPr/>
        </p:nvSpPr>
        <p:spPr bwMode="auto">
          <a:xfrm>
            <a:off x="427038" y="1192210"/>
            <a:ext cx="5541264" cy="1843089"/>
          </a:xfrm>
          <a:prstGeom prst="rect">
            <a:avLst/>
          </a:prstGeom>
          <a:solidFill>
            <a:schemeClr val="bg1">
              <a:lumMod val="95000"/>
            </a:schemeClr>
          </a:solid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37160" rIns="182880" bIns="137160" numCol="1" spcCol="0" rtlCol="0" fromWordArt="0" anchor="t" anchorCtr="0" forceAA="0" compatLnSpc="1">
            <a:prstTxWarp prst="textNoShape">
              <a:avLst/>
            </a:prstTxWarp>
            <a:noAutofit/>
          </a:bodyPr>
          <a:lstStyle/>
          <a:p>
            <a:pPr>
              <a:spcBef>
                <a:spcPts val="600"/>
              </a:spcBef>
            </a:pPr>
            <a:r>
              <a:rPr lang="en-US" sz="2400" dirty="0">
                <a:solidFill>
                  <a:schemeClr val="tx1"/>
                </a:solidFill>
                <a:latin typeface="+mj-lt"/>
              </a:rPr>
              <a:t>Authentication:</a:t>
            </a:r>
          </a:p>
          <a:p>
            <a:pPr marL="173038" lvl="1" indent="-173038">
              <a:spcBef>
                <a:spcPts val="600"/>
              </a:spcBef>
              <a:buFont typeface="Arial" panose="020B0604020202020204" pitchFamily="34" charset="0"/>
              <a:buChar char="•"/>
            </a:pPr>
            <a:r>
              <a:rPr lang="en-US" sz="2000" dirty="0">
                <a:solidFill>
                  <a:schemeClr val="tx1"/>
                </a:solidFill>
              </a:rPr>
              <a:t>Enable authentication – default anonymous</a:t>
            </a:r>
          </a:p>
          <a:p>
            <a:pPr marL="173038" lvl="1" indent="-173038">
              <a:spcBef>
                <a:spcPts val="600"/>
              </a:spcBef>
              <a:buFont typeface="Arial" panose="020B0604020202020204" pitchFamily="34" charset="0"/>
              <a:buChar char="•"/>
            </a:pPr>
            <a:r>
              <a:rPr lang="en-US" sz="2000" dirty="0">
                <a:solidFill>
                  <a:schemeClr val="tx1"/>
                </a:solidFill>
              </a:rPr>
              <a:t>Log in with a third-party identity provider</a:t>
            </a:r>
          </a:p>
        </p:txBody>
      </p:sp>
      <p:sp>
        <p:nvSpPr>
          <p:cNvPr id="7" name="Rectangle 6">
            <a:extLst>
              <a:ext uri="{FF2B5EF4-FFF2-40B4-BE49-F238E27FC236}">
                <a16:creationId xmlns:a16="http://schemas.microsoft.com/office/drawing/2014/main" id="{85E13CC6-5AAC-4F2A-B3BF-E218BCA8A842}"/>
              </a:ext>
            </a:extLst>
          </p:cNvPr>
          <p:cNvSpPr/>
          <p:nvPr/>
        </p:nvSpPr>
        <p:spPr bwMode="auto">
          <a:xfrm>
            <a:off x="427039" y="3195637"/>
            <a:ext cx="5541264" cy="3166110"/>
          </a:xfrm>
          <a:prstGeom prst="rect">
            <a:avLst/>
          </a:prstGeom>
          <a:solidFill>
            <a:schemeClr val="bg1">
              <a:lumMod val="95000"/>
            </a:schemeClr>
          </a:solid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37160" rIns="182880" bIns="137160" numCol="1" spcCol="0" rtlCol="0" fromWordArt="0" anchor="t" anchorCtr="0" forceAA="0" compatLnSpc="1">
            <a:prstTxWarp prst="textNoShape">
              <a:avLst/>
            </a:prstTxWarp>
            <a:noAutofit/>
          </a:bodyPr>
          <a:lstStyle/>
          <a:p>
            <a:pPr>
              <a:spcBef>
                <a:spcPts val="600"/>
              </a:spcBef>
            </a:pPr>
            <a:r>
              <a:rPr lang="en-US" sz="2400" dirty="0">
                <a:solidFill>
                  <a:schemeClr val="tx1"/>
                </a:solidFill>
                <a:latin typeface="+mj-lt"/>
              </a:rPr>
              <a:t>Security:</a:t>
            </a:r>
          </a:p>
          <a:p>
            <a:pPr marL="173038" lvl="1" indent="-173038">
              <a:spcBef>
                <a:spcPts val="600"/>
              </a:spcBef>
              <a:buFont typeface="Arial" panose="020B0604020202020204" pitchFamily="34" charset="0"/>
              <a:buChar char="•"/>
            </a:pPr>
            <a:r>
              <a:rPr lang="en-US" sz="2000" dirty="0">
                <a:solidFill>
                  <a:schemeClr val="tx1"/>
                </a:solidFill>
              </a:rPr>
              <a:t>Troubleshoot with Diagnostic Logs – failed requests, app logging</a:t>
            </a:r>
          </a:p>
          <a:p>
            <a:pPr marL="173038" lvl="1" indent="-173038">
              <a:spcBef>
                <a:spcPts val="600"/>
              </a:spcBef>
              <a:buFont typeface="Arial" panose="020B0604020202020204" pitchFamily="34" charset="0"/>
              <a:buChar char="•"/>
            </a:pPr>
            <a:r>
              <a:rPr lang="en-US" sz="2000" dirty="0">
                <a:solidFill>
                  <a:schemeClr val="tx1"/>
                </a:solidFill>
              </a:rPr>
              <a:t>Add an SSL certificate – HTTPS</a:t>
            </a:r>
          </a:p>
          <a:p>
            <a:pPr marL="173038" lvl="1" indent="-173038">
              <a:spcBef>
                <a:spcPts val="600"/>
              </a:spcBef>
              <a:buFont typeface="Arial" panose="020B0604020202020204" pitchFamily="34" charset="0"/>
              <a:buChar char="•"/>
            </a:pPr>
            <a:r>
              <a:rPr lang="en-US" sz="2000" dirty="0">
                <a:solidFill>
                  <a:schemeClr val="tx1"/>
                </a:solidFill>
              </a:rPr>
              <a:t>Define a priority ordered allow/deny list to control network access to the app</a:t>
            </a:r>
          </a:p>
          <a:p>
            <a:pPr marL="173038" lvl="1" indent="-173038">
              <a:spcBef>
                <a:spcPts val="600"/>
              </a:spcBef>
              <a:buFont typeface="Arial" panose="020B0604020202020204" pitchFamily="34" charset="0"/>
              <a:buChar char="•"/>
            </a:pPr>
            <a:r>
              <a:rPr lang="en-US" sz="2000" dirty="0">
                <a:solidFill>
                  <a:schemeClr val="tx1"/>
                </a:solidFill>
              </a:rPr>
              <a:t>Store secrets in the Azure Key Vault</a:t>
            </a:r>
          </a:p>
        </p:txBody>
      </p:sp>
      <p:sp>
        <p:nvSpPr>
          <p:cNvPr id="9" name="Rectangle 8">
            <a:extLst>
              <a:ext uri="{FF2B5EF4-FFF2-40B4-BE49-F238E27FC236}">
                <a16:creationId xmlns:a16="http://schemas.microsoft.com/office/drawing/2014/main" id="{432D7BBA-A4B9-4EB4-BA49-C1FD92B4B4E7}"/>
              </a:ext>
              <a:ext uri="{C183D7F6-B498-43B3-948B-1728B52AA6E4}">
                <adec:decorative xmlns:adec="http://schemas.microsoft.com/office/drawing/2017/decorative" val="1"/>
              </a:ext>
            </a:extLst>
          </p:cNvPr>
          <p:cNvSpPr/>
          <p:nvPr/>
        </p:nvSpPr>
        <p:spPr bwMode="auto">
          <a:xfrm>
            <a:off x="6124448" y="1192211"/>
            <a:ext cx="5873877" cy="5169536"/>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a:solidFill>
                <a:schemeClr val="tx1"/>
              </a:solidFill>
              <a:ea typeface="Segoe UI" pitchFamily="34" charset="0"/>
              <a:cs typeface="Segoe UI" pitchFamily="34" charset="0"/>
            </a:endParaRPr>
          </a:p>
        </p:txBody>
      </p:sp>
      <p:pic>
        <p:nvPicPr>
          <p:cNvPr id="5" name="Picture 4" descr="Screenshot of identity providers including Microsoft, Facebook, Google, and Twitter. ">
            <a:extLst>
              <a:ext uri="{FF2B5EF4-FFF2-40B4-BE49-F238E27FC236}">
                <a16:creationId xmlns:a16="http://schemas.microsoft.com/office/drawing/2014/main" id="{2E5EB363-0DC5-49D9-B01A-37460DB81C48}"/>
              </a:ext>
            </a:extLst>
          </p:cNvPr>
          <p:cNvPicPr>
            <a:picLocks noChangeAspect="1"/>
          </p:cNvPicPr>
          <p:nvPr/>
        </p:nvPicPr>
        <p:blipFill>
          <a:blip r:embed="rId3"/>
          <a:stretch>
            <a:fillRect/>
          </a:stretch>
        </p:blipFill>
        <p:spPr>
          <a:xfrm>
            <a:off x="6503790" y="2113754"/>
            <a:ext cx="4953000" cy="3048000"/>
          </a:xfrm>
          <a:prstGeom prst="rect">
            <a:avLst/>
          </a:prstGeom>
          <a:ln>
            <a:solidFill>
              <a:schemeClr val="tx1"/>
            </a:solidFill>
          </a:ln>
        </p:spPr>
      </p:pic>
    </p:spTree>
    <p:extLst>
      <p:ext uri="{BB962C8B-B14F-4D97-AF65-F5344CB8AC3E}">
        <p14:creationId xmlns:p14="http://schemas.microsoft.com/office/powerpoint/2010/main" val="445121099"/>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6F1AA-5B25-48F9-B79E-EF9D69FDA458}"/>
              </a:ext>
            </a:extLst>
          </p:cNvPr>
          <p:cNvSpPr>
            <a:spLocks noGrp="1"/>
          </p:cNvSpPr>
          <p:nvPr>
            <p:ph type="title"/>
          </p:nvPr>
        </p:nvSpPr>
        <p:spPr>
          <a:xfrm>
            <a:off x="465138" y="632779"/>
            <a:ext cx="11533187" cy="430887"/>
          </a:xfrm>
        </p:spPr>
        <p:txBody>
          <a:bodyPr/>
          <a:lstStyle/>
          <a:p>
            <a:pPr>
              <a:lnSpc>
                <a:spcPct val="100000"/>
              </a:lnSpc>
            </a:pPr>
            <a:r>
              <a:rPr lang="en-US" spc="0" dirty="0">
                <a:solidFill>
                  <a:schemeClr val="tx1"/>
                </a:solidFill>
              </a:rPr>
              <a:t>Create Custom Domain Names</a:t>
            </a:r>
          </a:p>
        </p:txBody>
      </p:sp>
      <p:sp>
        <p:nvSpPr>
          <p:cNvPr id="3" name="Rectangle 2">
            <a:extLst>
              <a:ext uri="{FF2B5EF4-FFF2-40B4-BE49-F238E27FC236}">
                <a16:creationId xmlns:a16="http://schemas.microsoft.com/office/drawing/2014/main" id="{2124A118-779E-4C4F-9260-BD85FE7A3AAA}"/>
              </a:ext>
              <a:ext uri="{C183D7F6-B498-43B3-948B-1728B52AA6E4}">
                <adec:decorative xmlns:adec="http://schemas.microsoft.com/office/drawing/2017/decorative" val="1"/>
              </a:ext>
            </a:extLst>
          </p:cNvPr>
          <p:cNvSpPr/>
          <p:nvPr/>
        </p:nvSpPr>
        <p:spPr bwMode="auto">
          <a:xfrm>
            <a:off x="427038" y="1192214"/>
            <a:ext cx="11582402" cy="3889964"/>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a:solidFill>
                <a:schemeClr val="bg1"/>
              </a:solidFill>
              <a:ea typeface="Segoe UI" pitchFamily="34" charset="0"/>
              <a:cs typeface="Segoe UI" pitchFamily="34" charset="0"/>
            </a:endParaRPr>
          </a:p>
        </p:txBody>
      </p:sp>
      <p:pic>
        <p:nvPicPr>
          <p:cNvPr id="5" name="Picture 5" descr="Screenshot showing settings pop up window highlighting Custom Domains blade selection">
            <a:extLst>
              <a:ext uri="{FF2B5EF4-FFF2-40B4-BE49-F238E27FC236}">
                <a16:creationId xmlns:a16="http://schemas.microsoft.com/office/drawing/2014/main" id="{2D6E278D-00AF-491A-BAF9-6E99921E6F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1331" y="1372350"/>
            <a:ext cx="2178438" cy="3529693"/>
          </a:xfrm>
          <a:prstGeom prst="rect">
            <a:avLst/>
          </a:prstGeom>
          <a:ln w="6350">
            <a:solidFill>
              <a:schemeClr val="bg1">
                <a:lumMod val="65000"/>
              </a:schemeClr>
            </a:solidFill>
          </a:ln>
        </p:spPr>
      </p:pic>
      <p:cxnSp>
        <p:nvCxnSpPr>
          <p:cNvPr id="6" name="Connector: Elbow 5" descr="Arrow pointing right">
            <a:extLst>
              <a:ext uri="{FF2B5EF4-FFF2-40B4-BE49-F238E27FC236}">
                <a16:creationId xmlns:a16="http://schemas.microsoft.com/office/drawing/2014/main" id="{EE7D7B54-4CBC-41CB-A9C7-59BDD23DE068}"/>
              </a:ext>
              <a:ext uri="{C183D7F6-B498-43B3-948B-1728B52AA6E4}">
                <adec:decorative xmlns:adec="http://schemas.microsoft.com/office/drawing/2017/decorative" val="1"/>
              </a:ext>
            </a:extLst>
          </p:cNvPr>
          <p:cNvCxnSpPr>
            <a:cxnSpLocks/>
          </p:cNvCxnSpPr>
          <p:nvPr/>
        </p:nvCxnSpPr>
        <p:spPr>
          <a:xfrm>
            <a:off x="3688795" y="3137196"/>
            <a:ext cx="1175307" cy="0"/>
          </a:xfrm>
          <a:prstGeom prst="straightConnector1">
            <a:avLst/>
          </a:prstGeom>
          <a:ln w="19050">
            <a:solidFill>
              <a:schemeClr val="bg1">
                <a:lumMod val="65000"/>
              </a:schemeClr>
            </a:solidFill>
            <a:headEnd type="none" w="lg" len="med"/>
            <a:tailEnd type="triangle" w="lg" len="med"/>
          </a:ln>
        </p:spPr>
        <p:style>
          <a:lnRef idx="1">
            <a:schemeClr val="accent1"/>
          </a:lnRef>
          <a:fillRef idx="0">
            <a:schemeClr val="accent1"/>
          </a:fillRef>
          <a:effectRef idx="0">
            <a:schemeClr val="accent1"/>
          </a:effectRef>
          <a:fontRef idx="minor">
            <a:schemeClr val="tx1"/>
          </a:fontRef>
        </p:style>
      </p:cxnSp>
      <p:pic>
        <p:nvPicPr>
          <p:cNvPr id="7" name="Picture 6" descr="Welcome to Contoso web page. The contoso.com URL is highlighted">
            <a:extLst>
              <a:ext uri="{FF2B5EF4-FFF2-40B4-BE49-F238E27FC236}">
                <a16:creationId xmlns:a16="http://schemas.microsoft.com/office/drawing/2014/main" id="{9D100C4A-E9EB-4D66-8763-1572DFBB04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11259" y="1372343"/>
            <a:ext cx="6033888" cy="3529706"/>
          </a:xfrm>
          <a:prstGeom prst="rect">
            <a:avLst/>
          </a:prstGeom>
          <a:ln>
            <a:noFill/>
          </a:ln>
        </p:spPr>
      </p:pic>
      <p:sp>
        <p:nvSpPr>
          <p:cNvPr id="9" name="Rectangle 8">
            <a:extLst>
              <a:ext uri="{FF2B5EF4-FFF2-40B4-BE49-F238E27FC236}">
                <a16:creationId xmlns:a16="http://schemas.microsoft.com/office/drawing/2014/main" id="{C4EFD61E-756B-45C1-A335-04954A7148F8}"/>
              </a:ext>
            </a:extLst>
          </p:cNvPr>
          <p:cNvSpPr/>
          <p:nvPr/>
        </p:nvSpPr>
        <p:spPr>
          <a:xfrm>
            <a:off x="427037" y="5251522"/>
            <a:ext cx="2069200" cy="1110224"/>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73152" rIns="137160" bIns="73152" numCol="1" spcCol="1270" anchor="t" anchorCtr="0">
            <a:noAutofit/>
          </a:bodyPr>
          <a:lstStyle/>
          <a:p>
            <a:pPr>
              <a:spcAft>
                <a:spcPts val="600"/>
              </a:spcAft>
            </a:pPr>
            <a:r>
              <a:rPr lang="en-US" sz="2000" dirty="0">
                <a:solidFill>
                  <a:schemeClr val="tx1"/>
                </a:solidFill>
              </a:rPr>
              <a:t>Redirect the default web </a:t>
            </a:r>
            <a:br>
              <a:rPr lang="en-US" sz="2000" dirty="0">
                <a:solidFill>
                  <a:schemeClr val="tx1"/>
                </a:solidFill>
              </a:rPr>
            </a:br>
            <a:r>
              <a:rPr lang="en-US" sz="2000" dirty="0">
                <a:solidFill>
                  <a:schemeClr val="tx1"/>
                </a:solidFill>
              </a:rPr>
              <a:t>app URL</a:t>
            </a:r>
          </a:p>
        </p:txBody>
      </p:sp>
      <p:sp>
        <p:nvSpPr>
          <p:cNvPr id="11" name="Rectangle 10">
            <a:extLst>
              <a:ext uri="{FF2B5EF4-FFF2-40B4-BE49-F238E27FC236}">
                <a16:creationId xmlns:a16="http://schemas.microsoft.com/office/drawing/2014/main" id="{56EB7894-B084-42BA-B092-F4C2B2C84C48}"/>
              </a:ext>
            </a:extLst>
          </p:cNvPr>
          <p:cNvSpPr/>
          <p:nvPr/>
        </p:nvSpPr>
        <p:spPr>
          <a:xfrm>
            <a:off x="2650658" y="5251522"/>
            <a:ext cx="2069201" cy="1110224"/>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73152" rIns="137160" bIns="73152" numCol="1" spcCol="1270" anchor="t" anchorCtr="0">
            <a:noAutofit/>
          </a:bodyPr>
          <a:lstStyle/>
          <a:p>
            <a:pPr>
              <a:spcAft>
                <a:spcPts val="600"/>
              </a:spcAft>
            </a:pPr>
            <a:r>
              <a:rPr lang="en-US" sz="2000" dirty="0">
                <a:solidFill>
                  <a:schemeClr val="tx1"/>
                </a:solidFill>
              </a:rPr>
              <a:t>Validate the custom domain in Azure</a:t>
            </a:r>
          </a:p>
        </p:txBody>
      </p:sp>
      <p:sp>
        <p:nvSpPr>
          <p:cNvPr id="10" name="Rectangle 9">
            <a:extLst>
              <a:ext uri="{FF2B5EF4-FFF2-40B4-BE49-F238E27FC236}">
                <a16:creationId xmlns:a16="http://schemas.microsoft.com/office/drawing/2014/main" id="{F6D86CF7-D60B-4D01-9DDE-4B142AF6B7DC}"/>
              </a:ext>
            </a:extLst>
          </p:cNvPr>
          <p:cNvSpPr/>
          <p:nvPr/>
        </p:nvSpPr>
        <p:spPr>
          <a:xfrm>
            <a:off x="4874279" y="5251522"/>
            <a:ext cx="4331972" cy="1110224"/>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73152" rIns="137160" bIns="73152" numCol="1" spcCol="1270" anchor="t" anchorCtr="0">
            <a:noAutofit/>
          </a:bodyPr>
          <a:lstStyle/>
          <a:p>
            <a:pPr>
              <a:spcAft>
                <a:spcPts val="600"/>
              </a:spcAft>
            </a:pPr>
            <a:r>
              <a:rPr lang="en-US" sz="2000" dirty="0">
                <a:solidFill>
                  <a:schemeClr val="tx1"/>
                </a:solidFill>
              </a:rPr>
              <a:t>Use the DNS registry for your domain provider – create a CNAME or A record with the mapping</a:t>
            </a:r>
          </a:p>
        </p:txBody>
      </p:sp>
      <p:sp>
        <p:nvSpPr>
          <p:cNvPr id="13" name="Rectangle 12">
            <a:extLst>
              <a:ext uri="{FF2B5EF4-FFF2-40B4-BE49-F238E27FC236}">
                <a16:creationId xmlns:a16="http://schemas.microsoft.com/office/drawing/2014/main" id="{7D11F7C7-7C04-4D72-B5DF-075B7DC0E0C1}"/>
              </a:ext>
            </a:extLst>
          </p:cNvPr>
          <p:cNvSpPr/>
          <p:nvPr/>
        </p:nvSpPr>
        <p:spPr>
          <a:xfrm>
            <a:off x="9360672" y="5251522"/>
            <a:ext cx="2648767" cy="1110224"/>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73152" rIns="137160" bIns="73152" numCol="1" spcCol="1270" anchor="t" anchorCtr="0">
            <a:noAutofit/>
          </a:bodyPr>
          <a:lstStyle/>
          <a:p>
            <a:pPr>
              <a:spcAft>
                <a:spcPts val="600"/>
              </a:spcAft>
            </a:pPr>
            <a:r>
              <a:rPr lang="en-US" sz="2000" dirty="0">
                <a:solidFill>
                  <a:schemeClr val="tx1"/>
                </a:solidFill>
              </a:rPr>
              <a:t>Ensure App Service plan supports custom domains</a:t>
            </a:r>
          </a:p>
          <a:p>
            <a:endParaRPr lang="en-US" sz="2000" dirty="0">
              <a:solidFill>
                <a:schemeClr val="tx1"/>
              </a:solidFill>
            </a:endParaRPr>
          </a:p>
        </p:txBody>
      </p:sp>
    </p:spTree>
    <p:extLst>
      <p:ext uri="{BB962C8B-B14F-4D97-AF65-F5344CB8AC3E}">
        <p14:creationId xmlns:p14="http://schemas.microsoft.com/office/powerpoint/2010/main" val="1253416766"/>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9736BC-719D-45C5-872C-A705A220D04C}"/>
              </a:ext>
            </a:extLst>
          </p:cNvPr>
          <p:cNvSpPr>
            <a:spLocks noGrp="1"/>
          </p:cNvSpPr>
          <p:nvPr>
            <p:ph type="title"/>
          </p:nvPr>
        </p:nvSpPr>
        <p:spPr>
          <a:xfrm>
            <a:off x="465139" y="2635489"/>
            <a:ext cx="2506662" cy="1723549"/>
          </a:xfrm>
        </p:spPr>
        <p:txBody>
          <a:bodyPr/>
          <a:lstStyle/>
          <a:p>
            <a:pPr>
              <a:lnSpc>
                <a:spcPct val="100000"/>
              </a:lnSpc>
            </a:pPr>
            <a:r>
              <a:rPr lang="en-US" spc="0" dirty="0"/>
              <a:t>Administer PaaS Compute Options Introduction</a:t>
            </a:r>
          </a:p>
        </p:txBody>
      </p:sp>
      <p:grpSp>
        <p:nvGrpSpPr>
          <p:cNvPr id="13" name="Group 12">
            <a:extLst>
              <a:ext uri="{FF2B5EF4-FFF2-40B4-BE49-F238E27FC236}">
                <a16:creationId xmlns:a16="http://schemas.microsoft.com/office/drawing/2014/main" id="{8B3E8A01-0035-D923-851F-45509B17BD72}"/>
              </a:ext>
              <a:ext uri="{C183D7F6-B498-43B3-948B-1728B52AA6E4}">
                <adec:decorative xmlns:adec="http://schemas.microsoft.com/office/drawing/2017/decorative" val="1"/>
              </a:ext>
            </a:extLst>
          </p:cNvPr>
          <p:cNvGrpSpPr/>
          <p:nvPr/>
        </p:nvGrpSpPr>
        <p:grpSpPr>
          <a:xfrm>
            <a:off x="3648992" y="353292"/>
            <a:ext cx="702934" cy="4261619"/>
            <a:chOff x="3648992" y="353292"/>
            <a:chExt cx="702934" cy="4261619"/>
          </a:xfrm>
        </p:grpSpPr>
        <p:pic>
          <p:nvPicPr>
            <p:cNvPr id="18" name="Picture 17" descr="Icon of a lab flask">
              <a:extLst>
                <a:ext uri="{FF2B5EF4-FFF2-40B4-BE49-F238E27FC236}">
                  <a16:creationId xmlns:a16="http://schemas.microsoft.com/office/drawing/2014/main" id="{5134968E-92F0-48F0-8FB5-F1257B1F586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48992" y="3840336"/>
              <a:ext cx="702934" cy="774575"/>
            </a:xfrm>
            <a:prstGeom prst="rect">
              <a:avLst/>
            </a:prstGeom>
          </p:spPr>
        </p:pic>
        <p:graphicFrame>
          <p:nvGraphicFramePr>
            <p:cNvPr id="4" name="Object 3">
              <a:extLst>
                <a:ext uri="{FF2B5EF4-FFF2-40B4-BE49-F238E27FC236}">
                  <a16:creationId xmlns:a16="http://schemas.microsoft.com/office/drawing/2014/main" id="{4120E76E-4AF2-4FBE-BED6-E8143A2EB023}"/>
                </a:ext>
                <a:ext uri="{C183D7F6-B498-43B3-948B-1728B52AA6E4}">
                  <adec:decorative xmlns:adec="http://schemas.microsoft.com/office/drawing/2017/decorative" val="1"/>
                </a:ext>
              </a:extLst>
            </p:cNvPr>
            <p:cNvGraphicFramePr>
              <a:graphicFrameLocks noChangeAspect="1"/>
            </p:cNvGraphicFramePr>
            <p:nvPr>
              <p:extLst>
                <p:ext uri="{D42A27DB-BD31-4B8C-83A1-F6EECF244321}">
                  <p14:modId xmlns:p14="http://schemas.microsoft.com/office/powerpoint/2010/main" val="2765967851"/>
                </p:ext>
              </p:extLst>
            </p:nvPr>
          </p:nvGraphicFramePr>
          <p:xfrm>
            <a:off x="3648992" y="353292"/>
            <a:ext cx="702934" cy="790546"/>
          </p:xfrm>
          <a:graphic>
            <a:graphicData uri="http://schemas.openxmlformats.org/presentationml/2006/ole">
              <mc:AlternateContent xmlns:mc="http://schemas.openxmlformats.org/markup-compatibility/2006">
                <mc:Choice xmlns:v="urn:schemas-microsoft-com:vml" Requires="v">
                  <p:oleObj name="Bitmap Image" r:id="rId4" imgW="615960" imgH="628560" progId="Paint.Picture">
                    <p:embed/>
                  </p:oleObj>
                </mc:Choice>
                <mc:Fallback>
                  <p:oleObj name="Bitmap Image" r:id="rId4" imgW="615960" imgH="628560" progId="Paint.Picture">
                    <p:embed/>
                    <p:pic>
                      <p:nvPicPr>
                        <p:cNvPr id="4" name="Object 3">
                          <a:extLst>
                            <a:ext uri="{FF2B5EF4-FFF2-40B4-BE49-F238E27FC236}">
                              <a16:creationId xmlns:a16="http://schemas.microsoft.com/office/drawing/2014/main" id="{4120E76E-4AF2-4FBE-BED6-E8143A2EB023}"/>
                            </a:ext>
                            <a:ext uri="{C183D7F6-B498-43B3-948B-1728B52AA6E4}">
                              <adec:decorative xmlns:adec="http://schemas.microsoft.com/office/drawing/2017/decorative" val="1"/>
                            </a:ext>
                          </a:extLst>
                        </p:cNvPr>
                        <p:cNvPicPr/>
                        <p:nvPr/>
                      </p:nvPicPr>
                      <p:blipFill>
                        <a:blip r:embed="rId5"/>
                        <a:stretch>
                          <a:fillRect/>
                        </a:stretch>
                      </p:blipFill>
                      <p:spPr>
                        <a:xfrm>
                          <a:off x="3648992" y="353292"/>
                          <a:ext cx="702934" cy="790546"/>
                        </a:xfrm>
                        <a:prstGeom prst="rect">
                          <a:avLst/>
                        </a:prstGeom>
                      </p:spPr>
                    </p:pic>
                  </p:oleObj>
                </mc:Fallback>
              </mc:AlternateContent>
            </a:graphicData>
          </a:graphic>
        </p:graphicFrame>
        <p:graphicFrame>
          <p:nvGraphicFramePr>
            <p:cNvPr id="5" name="Object 4">
              <a:extLst>
                <a:ext uri="{FF2B5EF4-FFF2-40B4-BE49-F238E27FC236}">
                  <a16:creationId xmlns:a16="http://schemas.microsoft.com/office/drawing/2014/main" id="{2FCBFF7F-7759-483A-8DA1-B955CCFAEC1C}"/>
                </a:ext>
              </a:extLst>
            </p:cNvPr>
            <p:cNvGraphicFramePr>
              <a:graphicFrameLocks noChangeAspect="1"/>
            </p:cNvGraphicFramePr>
            <p:nvPr>
              <p:extLst>
                <p:ext uri="{D42A27DB-BD31-4B8C-83A1-F6EECF244321}">
                  <p14:modId xmlns:p14="http://schemas.microsoft.com/office/powerpoint/2010/main" val="1882195916"/>
                </p:ext>
              </p:extLst>
            </p:nvPr>
          </p:nvGraphicFramePr>
          <p:xfrm>
            <a:off x="3648992" y="1318507"/>
            <a:ext cx="702934" cy="790546"/>
          </p:xfrm>
          <a:graphic>
            <a:graphicData uri="http://schemas.openxmlformats.org/presentationml/2006/ole">
              <mc:AlternateContent xmlns:mc="http://schemas.openxmlformats.org/markup-compatibility/2006">
                <mc:Choice xmlns:v="urn:schemas-microsoft-com:vml" Requires="v">
                  <p:oleObj name="Bitmap Image" r:id="rId6" imgW="615960" imgH="628560" progId="Paint.Picture">
                    <p:embed/>
                  </p:oleObj>
                </mc:Choice>
                <mc:Fallback>
                  <p:oleObj name="Bitmap Image" r:id="rId6" imgW="615960" imgH="628560" progId="Paint.Picture">
                    <p:embed/>
                    <p:pic>
                      <p:nvPicPr>
                        <p:cNvPr id="5" name="Object 4">
                          <a:extLst>
                            <a:ext uri="{FF2B5EF4-FFF2-40B4-BE49-F238E27FC236}">
                              <a16:creationId xmlns:a16="http://schemas.microsoft.com/office/drawing/2014/main" id="{2FCBFF7F-7759-483A-8DA1-B955CCFAEC1C}"/>
                            </a:ext>
                          </a:extLst>
                        </p:cNvPr>
                        <p:cNvPicPr/>
                        <p:nvPr/>
                      </p:nvPicPr>
                      <p:blipFill>
                        <a:blip r:embed="rId5"/>
                        <a:stretch>
                          <a:fillRect/>
                        </a:stretch>
                      </p:blipFill>
                      <p:spPr>
                        <a:xfrm>
                          <a:off x="3648992" y="1318507"/>
                          <a:ext cx="702934" cy="790546"/>
                        </a:xfrm>
                        <a:prstGeom prst="rect">
                          <a:avLst/>
                        </a:prstGeom>
                      </p:spPr>
                    </p:pic>
                  </p:oleObj>
                </mc:Fallback>
              </mc:AlternateContent>
            </a:graphicData>
          </a:graphic>
        </p:graphicFrame>
        <p:graphicFrame>
          <p:nvGraphicFramePr>
            <p:cNvPr id="6" name="Object 5">
              <a:extLst>
                <a:ext uri="{FF2B5EF4-FFF2-40B4-BE49-F238E27FC236}">
                  <a16:creationId xmlns:a16="http://schemas.microsoft.com/office/drawing/2014/main" id="{8DD26E27-B41C-41B2-A749-C0D7C08277E1}"/>
                </a:ext>
              </a:extLst>
            </p:cNvPr>
            <p:cNvGraphicFramePr>
              <a:graphicFrameLocks noChangeAspect="1"/>
            </p:cNvGraphicFramePr>
            <p:nvPr>
              <p:extLst>
                <p:ext uri="{D42A27DB-BD31-4B8C-83A1-F6EECF244321}">
                  <p14:modId xmlns:p14="http://schemas.microsoft.com/office/powerpoint/2010/main" val="3048705494"/>
                </p:ext>
              </p:extLst>
            </p:nvPr>
          </p:nvGraphicFramePr>
          <p:xfrm>
            <a:off x="3648992" y="2418041"/>
            <a:ext cx="702934" cy="790546"/>
          </p:xfrm>
          <a:graphic>
            <a:graphicData uri="http://schemas.openxmlformats.org/presentationml/2006/ole">
              <mc:AlternateContent xmlns:mc="http://schemas.openxmlformats.org/markup-compatibility/2006">
                <mc:Choice xmlns:v="urn:schemas-microsoft-com:vml" Requires="v">
                  <p:oleObj name="Bitmap Image" r:id="rId7" imgW="615960" imgH="628560" progId="Paint.Picture">
                    <p:embed/>
                  </p:oleObj>
                </mc:Choice>
                <mc:Fallback>
                  <p:oleObj name="Bitmap Image" r:id="rId7" imgW="615960" imgH="628560" progId="Paint.Picture">
                    <p:embed/>
                    <p:pic>
                      <p:nvPicPr>
                        <p:cNvPr id="6" name="Object 5">
                          <a:extLst>
                            <a:ext uri="{FF2B5EF4-FFF2-40B4-BE49-F238E27FC236}">
                              <a16:creationId xmlns:a16="http://schemas.microsoft.com/office/drawing/2014/main" id="{8DD26E27-B41C-41B2-A749-C0D7C08277E1}"/>
                            </a:ext>
                          </a:extLst>
                        </p:cNvPr>
                        <p:cNvPicPr/>
                        <p:nvPr/>
                      </p:nvPicPr>
                      <p:blipFill>
                        <a:blip r:embed="rId5"/>
                        <a:stretch>
                          <a:fillRect/>
                        </a:stretch>
                      </p:blipFill>
                      <p:spPr>
                        <a:xfrm>
                          <a:off x="3648992" y="2418041"/>
                          <a:ext cx="702934" cy="790546"/>
                        </a:xfrm>
                        <a:prstGeom prst="rect">
                          <a:avLst/>
                        </a:prstGeom>
                      </p:spPr>
                    </p:pic>
                  </p:oleObj>
                </mc:Fallback>
              </mc:AlternateContent>
            </a:graphicData>
          </a:graphic>
        </p:graphicFrame>
        <p:pic>
          <p:nvPicPr>
            <p:cNvPr id="8" name="Graphic 7">
              <a:extLst>
                <a:ext uri="{FF2B5EF4-FFF2-40B4-BE49-F238E27FC236}">
                  <a16:creationId xmlns:a16="http://schemas.microsoft.com/office/drawing/2014/main" id="{C71A7077-62D4-461D-B71E-6426995B5AF4}"/>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847489" y="476632"/>
              <a:ext cx="383048" cy="422087"/>
            </a:xfrm>
            <a:prstGeom prst="rect">
              <a:avLst/>
            </a:prstGeom>
          </p:spPr>
        </p:pic>
        <p:pic>
          <p:nvPicPr>
            <p:cNvPr id="10" name="Graphic 9">
              <a:extLst>
                <a:ext uri="{FF2B5EF4-FFF2-40B4-BE49-F238E27FC236}">
                  <a16:creationId xmlns:a16="http://schemas.microsoft.com/office/drawing/2014/main" id="{35F7E8B8-C125-4787-9B2B-C9A6C3BD53D5}"/>
                </a:ext>
                <a:ext uri="{C183D7F6-B498-43B3-948B-1728B52AA6E4}">
                  <adec:decorative xmlns:adec="http://schemas.microsoft.com/office/drawing/2017/decorative" val="1"/>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flipH="1">
              <a:off x="3773469" y="1461275"/>
              <a:ext cx="427430" cy="470992"/>
            </a:xfrm>
            <a:prstGeom prst="rect">
              <a:avLst/>
            </a:prstGeom>
          </p:spPr>
        </p:pic>
        <p:pic>
          <p:nvPicPr>
            <p:cNvPr id="12" name="Graphic 11">
              <a:extLst>
                <a:ext uri="{FF2B5EF4-FFF2-40B4-BE49-F238E27FC236}">
                  <a16:creationId xmlns:a16="http://schemas.microsoft.com/office/drawing/2014/main" id="{869DFF0B-781F-4D12-85E4-DCA037BA2B79}"/>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3748240" y="2511991"/>
              <a:ext cx="504437" cy="555848"/>
            </a:xfrm>
            <a:prstGeom prst="rect">
              <a:avLst/>
            </a:prstGeom>
          </p:spPr>
        </p:pic>
      </p:grpSp>
      <p:grpSp>
        <p:nvGrpSpPr>
          <p:cNvPr id="3" name="Group 2">
            <a:extLst>
              <a:ext uri="{FF2B5EF4-FFF2-40B4-BE49-F238E27FC236}">
                <a16:creationId xmlns:a16="http://schemas.microsoft.com/office/drawing/2014/main" id="{147702B1-60BD-49A9-BD3B-BB346ACBFBF7}"/>
              </a:ext>
              <a:ext uri="{C183D7F6-B498-43B3-948B-1728B52AA6E4}">
                <adec:decorative xmlns:adec="http://schemas.microsoft.com/office/drawing/2017/decorative" val="1"/>
              </a:ext>
            </a:extLst>
          </p:cNvPr>
          <p:cNvGrpSpPr/>
          <p:nvPr/>
        </p:nvGrpSpPr>
        <p:grpSpPr>
          <a:xfrm>
            <a:off x="4580056" y="252835"/>
            <a:ext cx="7135418" cy="4785309"/>
            <a:chOff x="1645135" y="1363426"/>
            <a:chExt cx="10696603" cy="4785309"/>
          </a:xfrm>
        </p:grpSpPr>
        <p:sp>
          <p:nvSpPr>
            <p:cNvPr id="36" name="Rectangle 35">
              <a:extLst>
                <a:ext uri="{FF2B5EF4-FFF2-40B4-BE49-F238E27FC236}">
                  <a16:creationId xmlns:a16="http://schemas.microsoft.com/office/drawing/2014/main" id="{E5E2A559-5126-49E9-895D-A84B498B7AEE}"/>
                </a:ext>
              </a:extLst>
            </p:cNvPr>
            <p:cNvSpPr/>
            <p:nvPr/>
          </p:nvSpPr>
          <p:spPr bwMode="auto">
            <a:xfrm>
              <a:off x="1646691" y="1363426"/>
              <a:ext cx="10343696" cy="73152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spcAft>
                  <a:spcPts val="600"/>
                </a:spcAft>
              </a:pPr>
              <a:r>
                <a:rPr lang="en-US" sz="2200" dirty="0">
                  <a:solidFill>
                    <a:schemeClr val="tx1"/>
                  </a:solidFill>
                  <a:hlinkClick r:id="rId14"/>
                </a:rPr>
                <a:t>Configure Azure App Service Plans</a:t>
              </a:r>
              <a:endParaRPr lang="en-US" sz="2200" dirty="0">
                <a:solidFill>
                  <a:schemeClr val="tx1"/>
                </a:solidFill>
              </a:endParaRPr>
            </a:p>
          </p:txBody>
        </p:sp>
        <p:cxnSp>
          <p:nvCxnSpPr>
            <p:cNvPr id="57" name="Straight Connector 56">
              <a:extLst>
                <a:ext uri="{FF2B5EF4-FFF2-40B4-BE49-F238E27FC236}">
                  <a16:creationId xmlns:a16="http://schemas.microsoft.com/office/drawing/2014/main" id="{723BDEE5-6D5F-4551-B582-C623BD958DD7}"/>
                </a:ext>
                <a:ext uri="{C183D7F6-B498-43B3-948B-1728B52AA6E4}">
                  <adec:decorative xmlns:adec="http://schemas.microsoft.com/office/drawing/2017/decorative" val="1"/>
                </a:ext>
              </a:extLst>
            </p:cNvPr>
            <p:cNvCxnSpPr>
              <a:cxnSpLocks/>
            </p:cNvCxnSpPr>
            <p:nvPr/>
          </p:nvCxnSpPr>
          <p:spPr>
            <a:xfrm>
              <a:off x="1646691" y="2269731"/>
              <a:ext cx="1034528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E51C1035-9653-44E2-BA29-FFEBC0CC70FE}"/>
                </a:ext>
              </a:extLst>
            </p:cNvPr>
            <p:cNvSpPr/>
            <p:nvPr/>
          </p:nvSpPr>
          <p:spPr bwMode="auto">
            <a:xfrm>
              <a:off x="1646691" y="2444516"/>
              <a:ext cx="10343696" cy="73152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spcAft>
                  <a:spcPts val="600"/>
                </a:spcAft>
              </a:pPr>
              <a:r>
                <a:rPr lang="en-US" sz="2200" dirty="0">
                  <a:solidFill>
                    <a:schemeClr val="tx1"/>
                  </a:solidFill>
                  <a:hlinkClick r:id="rId15"/>
                </a:rPr>
                <a:t>Configure Azure App Services</a:t>
              </a:r>
              <a:endParaRPr lang="en-US" sz="2200" dirty="0">
                <a:solidFill>
                  <a:schemeClr val="tx1"/>
                </a:solidFill>
              </a:endParaRPr>
            </a:p>
          </p:txBody>
        </p:sp>
        <p:cxnSp>
          <p:nvCxnSpPr>
            <p:cNvPr id="58" name="Straight Connector 57">
              <a:extLst>
                <a:ext uri="{FF2B5EF4-FFF2-40B4-BE49-F238E27FC236}">
                  <a16:creationId xmlns:a16="http://schemas.microsoft.com/office/drawing/2014/main" id="{41FFD988-6109-42EE-A4F6-E182E9399800}"/>
                </a:ext>
                <a:ext uri="{C183D7F6-B498-43B3-948B-1728B52AA6E4}">
                  <adec:decorative xmlns:adec="http://schemas.microsoft.com/office/drawing/2017/decorative" val="1"/>
                </a:ext>
              </a:extLst>
            </p:cNvPr>
            <p:cNvCxnSpPr>
              <a:cxnSpLocks/>
            </p:cNvCxnSpPr>
            <p:nvPr/>
          </p:nvCxnSpPr>
          <p:spPr>
            <a:xfrm>
              <a:off x="1646691" y="3350821"/>
              <a:ext cx="1034528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8" name="Rectangle 37">
              <a:extLst>
                <a:ext uri="{FF2B5EF4-FFF2-40B4-BE49-F238E27FC236}">
                  <a16:creationId xmlns:a16="http://schemas.microsoft.com/office/drawing/2014/main" id="{6C044899-B273-44CD-B13A-2926772F078C}"/>
                </a:ext>
              </a:extLst>
            </p:cNvPr>
            <p:cNvSpPr/>
            <p:nvPr/>
          </p:nvSpPr>
          <p:spPr bwMode="auto">
            <a:xfrm>
              <a:off x="1646691" y="3525606"/>
              <a:ext cx="10343696" cy="73152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spcAft>
                  <a:spcPts val="600"/>
                </a:spcAft>
              </a:pPr>
              <a:r>
                <a:rPr lang="en-US" sz="2200" dirty="0">
                  <a:solidFill>
                    <a:schemeClr val="tx1"/>
                  </a:solidFill>
                  <a:hlinkClick r:id="rId16"/>
                </a:rPr>
                <a:t>Configure Azure Container Instances</a:t>
              </a:r>
              <a:endParaRPr lang="en-US" sz="2200" dirty="0">
                <a:solidFill>
                  <a:schemeClr val="tx1"/>
                </a:solidFill>
              </a:endParaRPr>
            </a:p>
          </p:txBody>
        </p:sp>
        <p:cxnSp>
          <p:nvCxnSpPr>
            <p:cNvPr id="59" name="Straight Connector 58">
              <a:extLst>
                <a:ext uri="{FF2B5EF4-FFF2-40B4-BE49-F238E27FC236}">
                  <a16:creationId xmlns:a16="http://schemas.microsoft.com/office/drawing/2014/main" id="{165B2145-FE02-475A-A596-3B7E7067AD9C}"/>
                </a:ext>
                <a:ext uri="{C183D7F6-B498-43B3-948B-1728B52AA6E4}">
                  <adec:decorative xmlns:adec="http://schemas.microsoft.com/office/drawing/2017/decorative" val="1"/>
                </a:ext>
              </a:extLst>
            </p:cNvPr>
            <p:cNvCxnSpPr>
              <a:cxnSpLocks/>
            </p:cNvCxnSpPr>
            <p:nvPr/>
          </p:nvCxnSpPr>
          <p:spPr>
            <a:xfrm>
              <a:off x="1646691" y="4431911"/>
              <a:ext cx="1034528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223021D5-5C92-48B1-AC95-26B25E2588B8}"/>
                </a:ext>
              </a:extLst>
            </p:cNvPr>
            <p:cNvSpPr/>
            <p:nvPr/>
          </p:nvSpPr>
          <p:spPr bwMode="auto">
            <a:xfrm>
              <a:off x="1645135" y="4527695"/>
              <a:ext cx="10696603" cy="162104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spcAft>
                  <a:spcPts val="600"/>
                </a:spcAft>
              </a:pPr>
              <a:r>
                <a:rPr lang="en-US" sz="2200" dirty="0">
                  <a:solidFill>
                    <a:schemeClr val="tx1"/>
                  </a:solidFill>
                  <a:hlinkClick r:id="rId17"/>
                </a:rPr>
                <a:t>Lab 09a - Implement Web Apps</a:t>
              </a:r>
              <a:endParaRPr lang="en-US" sz="2200" dirty="0">
                <a:solidFill>
                  <a:schemeClr val="tx1"/>
                </a:solidFill>
              </a:endParaRPr>
            </a:p>
            <a:p>
              <a:pPr>
                <a:spcAft>
                  <a:spcPts val="600"/>
                </a:spcAft>
              </a:pPr>
              <a:r>
                <a:rPr lang="en-US" sz="2200" dirty="0">
                  <a:solidFill>
                    <a:schemeClr val="tx1"/>
                  </a:solidFill>
                  <a:hlinkClick r:id="rId18"/>
                </a:rPr>
                <a:t>Lab 09b - Implement Azure Container Instances</a:t>
              </a:r>
              <a:endParaRPr lang="en-US" sz="2200" dirty="0">
                <a:solidFill>
                  <a:schemeClr val="tx1"/>
                </a:solidFill>
              </a:endParaRPr>
            </a:p>
            <a:p>
              <a:pPr>
                <a:spcAft>
                  <a:spcPts val="600"/>
                </a:spcAft>
              </a:pPr>
              <a:r>
                <a:rPr lang="en-US" sz="2200" dirty="0">
                  <a:solidFill>
                    <a:schemeClr val="tx1"/>
                  </a:solidFill>
                </a:rPr>
                <a:t>Lab 09c – Implement Azure Container Apps</a:t>
              </a:r>
            </a:p>
          </p:txBody>
        </p:sp>
      </p:grpSp>
      <p:cxnSp>
        <p:nvCxnSpPr>
          <p:cNvPr id="9" name="Straight Connector 8">
            <a:extLst>
              <a:ext uri="{FF2B5EF4-FFF2-40B4-BE49-F238E27FC236}">
                <a16:creationId xmlns:a16="http://schemas.microsoft.com/office/drawing/2014/main" id="{7E827D21-88B3-455E-A039-13CC75142B77}"/>
              </a:ext>
              <a:ext uri="{C183D7F6-B498-43B3-948B-1728B52AA6E4}">
                <adec:decorative xmlns:adec="http://schemas.microsoft.com/office/drawing/2017/decorative" val="1"/>
              </a:ext>
            </a:extLst>
          </p:cNvPr>
          <p:cNvCxnSpPr>
            <a:cxnSpLocks/>
          </p:cNvCxnSpPr>
          <p:nvPr/>
        </p:nvCxnSpPr>
        <p:spPr>
          <a:xfrm>
            <a:off x="4580056" y="5136254"/>
            <a:ext cx="676084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8943118"/>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465138" y="632779"/>
            <a:ext cx="11533187" cy="430887"/>
          </a:xfrm>
        </p:spPr>
        <p:txBody>
          <a:bodyPr/>
          <a:lstStyle/>
          <a:p>
            <a:pPr>
              <a:lnSpc>
                <a:spcPct val="100000"/>
              </a:lnSpc>
            </a:pPr>
            <a:r>
              <a:rPr lang="en-US" spc="0" dirty="0">
                <a:solidFill>
                  <a:schemeClr val="tx1"/>
                </a:solidFill>
              </a:rPr>
              <a:t>Backup an App Service</a:t>
            </a:r>
          </a:p>
        </p:txBody>
      </p:sp>
      <p:sp>
        <p:nvSpPr>
          <p:cNvPr id="6" name="Rectangle 5">
            <a:extLst>
              <a:ext uri="{FF2B5EF4-FFF2-40B4-BE49-F238E27FC236}">
                <a16:creationId xmlns:a16="http://schemas.microsoft.com/office/drawing/2014/main" id="{E472425A-B4AC-4379-A631-8D3388B1DCA2}"/>
              </a:ext>
            </a:extLst>
          </p:cNvPr>
          <p:cNvSpPr/>
          <p:nvPr/>
        </p:nvSpPr>
        <p:spPr bwMode="auto">
          <a:xfrm>
            <a:off x="427831" y="1192212"/>
            <a:ext cx="6097779" cy="583397"/>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37160" rIns="182880" bIns="137160" numCol="1" spcCol="0" rtlCol="0" fromWordArt="0" anchor="ctr" anchorCtr="0" forceAA="0" compatLnSpc="1">
            <a:prstTxWarp prst="textNoShape">
              <a:avLst/>
            </a:prstTxWarp>
            <a:noAutofit/>
          </a:bodyPr>
          <a:lstStyle/>
          <a:p>
            <a:pPr lvl="0">
              <a:spcBef>
                <a:spcPts val="300"/>
              </a:spcBef>
              <a:spcAft>
                <a:spcPts val="600"/>
              </a:spcAft>
            </a:pPr>
            <a:r>
              <a:rPr lang="en-US" sz="2000" dirty="0">
                <a:solidFill>
                  <a:schemeClr val="tx1"/>
                </a:solidFill>
              </a:rPr>
              <a:t>Create app backups manually or on a schedule</a:t>
            </a:r>
          </a:p>
        </p:txBody>
      </p:sp>
      <p:sp>
        <p:nvSpPr>
          <p:cNvPr id="7" name="Rectangle 6">
            <a:extLst>
              <a:ext uri="{FF2B5EF4-FFF2-40B4-BE49-F238E27FC236}">
                <a16:creationId xmlns:a16="http://schemas.microsoft.com/office/drawing/2014/main" id="{DFEFB4A2-37F1-4205-B65D-C8CA57E156E0}"/>
              </a:ext>
            </a:extLst>
          </p:cNvPr>
          <p:cNvSpPr/>
          <p:nvPr/>
        </p:nvSpPr>
        <p:spPr bwMode="auto">
          <a:xfrm>
            <a:off x="427831" y="1918513"/>
            <a:ext cx="6097779" cy="870295"/>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37160" rIns="182880" bIns="137160" numCol="1" spcCol="0" rtlCol="0" fromWordArt="0" anchor="ctr" anchorCtr="0" forceAA="0" compatLnSpc="1">
            <a:prstTxWarp prst="textNoShape">
              <a:avLst/>
            </a:prstTxWarp>
            <a:noAutofit/>
          </a:bodyPr>
          <a:lstStyle/>
          <a:p>
            <a:pPr>
              <a:spcBef>
                <a:spcPts val="300"/>
              </a:spcBef>
              <a:spcAft>
                <a:spcPts val="600"/>
              </a:spcAft>
            </a:pPr>
            <a:r>
              <a:rPr lang="en-US" sz="2000" dirty="0">
                <a:solidFill>
                  <a:schemeClr val="tx1"/>
                </a:solidFill>
              </a:rPr>
              <a:t>Backup the configuration, file content, and database connected to the app</a:t>
            </a:r>
          </a:p>
        </p:txBody>
      </p:sp>
      <p:sp>
        <p:nvSpPr>
          <p:cNvPr id="8" name="Rectangle 7">
            <a:extLst>
              <a:ext uri="{FF2B5EF4-FFF2-40B4-BE49-F238E27FC236}">
                <a16:creationId xmlns:a16="http://schemas.microsoft.com/office/drawing/2014/main" id="{EAB5440F-79C6-4A4C-A9DB-539CCEE4AFE9}"/>
              </a:ext>
            </a:extLst>
          </p:cNvPr>
          <p:cNvSpPr/>
          <p:nvPr/>
        </p:nvSpPr>
        <p:spPr bwMode="auto">
          <a:xfrm>
            <a:off x="427831" y="2931712"/>
            <a:ext cx="6097779" cy="583397"/>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37160" rIns="182880" bIns="137160" numCol="1" spcCol="0" rtlCol="0" fromWordArt="0" anchor="ctr" anchorCtr="0" forceAA="0" compatLnSpc="1">
            <a:prstTxWarp prst="textNoShape">
              <a:avLst/>
            </a:prstTxWarp>
            <a:noAutofit/>
          </a:bodyPr>
          <a:lstStyle/>
          <a:p>
            <a:pPr lvl="0">
              <a:spcBef>
                <a:spcPts val="300"/>
              </a:spcBef>
              <a:spcAft>
                <a:spcPts val="600"/>
              </a:spcAft>
            </a:pPr>
            <a:r>
              <a:rPr lang="en-US" sz="2000" dirty="0">
                <a:solidFill>
                  <a:schemeClr val="tx1"/>
                </a:solidFill>
              </a:rPr>
              <a:t>Requires Standard or Premium plan</a:t>
            </a:r>
          </a:p>
        </p:txBody>
      </p:sp>
      <p:sp>
        <p:nvSpPr>
          <p:cNvPr id="9" name="Rectangle 8">
            <a:extLst>
              <a:ext uri="{FF2B5EF4-FFF2-40B4-BE49-F238E27FC236}">
                <a16:creationId xmlns:a16="http://schemas.microsoft.com/office/drawing/2014/main" id="{18833617-30D0-4B4B-BA70-0F9CAA28E454}"/>
              </a:ext>
            </a:extLst>
          </p:cNvPr>
          <p:cNvSpPr/>
          <p:nvPr/>
        </p:nvSpPr>
        <p:spPr bwMode="auto">
          <a:xfrm>
            <a:off x="427831" y="3658013"/>
            <a:ext cx="6097779" cy="870295"/>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37160" rIns="182880" bIns="137160" numCol="1" spcCol="0" rtlCol="0" fromWordArt="0" anchor="ctr" anchorCtr="0" forceAA="0" compatLnSpc="1">
            <a:prstTxWarp prst="textNoShape">
              <a:avLst/>
            </a:prstTxWarp>
            <a:noAutofit/>
          </a:bodyPr>
          <a:lstStyle/>
          <a:p>
            <a:pPr lvl="0">
              <a:spcBef>
                <a:spcPts val="300"/>
              </a:spcBef>
              <a:spcAft>
                <a:spcPts val="600"/>
              </a:spcAft>
            </a:pPr>
            <a:r>
              <a:rPr lang="en-US" sz="2000" dirty="0">
                <a:solidFill>
                  <a:schemeClr val="tx1"/>
                </a:solidFill>
              </a:rPr>
              <a:t>Backups can be up to 10 GB of app and database content</a:t>
            </a:r>
          </a:p>
        </p:txBody>
      </p:sp>
      <p:sp>
        <p:nvSpPr>
          <p:cNvPr id="10" name="Rectangle 9">
            <a:extLst>
              <a:ext uri="{FF2B5EF4-FFF2-40B4-BE49-F238E27FC236}">
                <a16:creationId xmlns:a16="http://schemas.microsoft.com/office/drawing/2014/main" id="{BF264C37-EAFD-4B7F-A5EA-F1DC663575BE}"/>
              </a:ext>
            </a:extLst>
          </p:cNvPr>
          <p:cNvSpPr/>
          <p:nvPr/>
        </p:nvSpPr>
        <p:spPr bwMode="auto">
          <a:xfrm>
            <a:off x="427831" y="4671212"/>
            <a:ext cx="6097779" cy="784207"/>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37160" rIns="182880" bIns="137160" numCol="1" spcCol="0" rtlCol="0" fromWordArt="0" anchor="ctr" anchorCtr="0" forceAA="0" compatLnSpc="1">
            <a:prstTxWarp prst="textNoShape">
              <a:avLst/>
            </a:prstTxWarp>
            <a:noAutofit/>
          </a:bodyPr>
          <a:lstStyle/>
          <a:p>
            <a:pPr lvl="0">
              <a:spcBef>
                <a:spcPts val="300"/>
              </a:spcBef>
              <a:spcAft>
                <a:spcPts val="600"/>
              </a:spcAft>
            </a:pPr>
            <a:r>
              <a:rPr lang="en-US" sz="2000" dirty="0">
                <a:solidFill>
                  <a:schemeClr val="tx1"/>
                </a:solidFill>
              </a:rPr>
              <a:t>Configure partial backups and exclude items from the backup</a:t>
            </a:r>
          </a:p>
        </p:txBody>
      </p:sp>
      <p:sp>
        <p:nvSpPr>
          <p:cNvPr id="11" name="Rectangle 10">
            <a:extLst>
              <a:ext uri="{FF2B5EF4-FFF2-40B4-BE49-F238E27FC236}">
                <a16:creationId xmlns:a16="http://schemas.microsoft.com/office/drawing/2014/main" id="{5BAB7361-5FCB-47D4-BD80-0F0278181EB1}"/>
              </a:ext>
            </a:extLst>
          </p:cNvPr>
          <p:cNvSpPr/>
          <p:nvPr/>
        </p:nvSpPr>
        <p:spPr bwMode="auto">
          <a:xfrm>
            <a:off x="427831" y="5598325"/>
            <a:ext cx="6097779" cy="784207"/>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37160" rIns="182880" bIns="137160" numCol="1" spcCol="0" rtlCol="0" fromWordArt="0" anchor="ctr" anchorCtr="0" forceAA="0" compatLnSpc="1">
            <a:prstTxWarp prst="textNoShape">
              <a:avLst/>
            </a:prstTxWarp>
            <a:noAutofit/>
          </a:bodyPr>
          <a:lstStyle/>
          <a:p>
            <a:pPr lvl="0">
              <a:spcBef>
                <a:spcPts val="300"/>
              </a:spcBef>
              <a:spcAft>
                <a:spcPts val="600"/>
              </a:spcAft>
            </a:pPr>
            <a:r>
              <a:rPr lang="en-US" sz="2000" dirty="0">
                <a:solidFill>
                  <a:schemeClr val="tx1"/>
                </a:solidFill>
              </a:rPr>
              <a:t>Restore your app on-demand to a previous state,</a:t>
            </a:r>
            <a:br>
              <a:rPr lang="en-US" sz="2000" dirty="0">
                <a:solidFill>
                  <a:schemeClr val="tx1"/>
                </a:solidFill>
              </a:rPr>
            </a:br>
            <a:r>
              <a:rPr lang="en-US" sz="2000" dirty="0">
                <a:solidFill>
                  <a:schemeClr val="tx1"/>
                </a:solidFill>
              </a:rPr>
              <a:t>or create a new app</a:t>
            </a:r>
          </a:p>
        </p:txBody>
      </p:sp>
      <p:sp>
        <p:nvSpPr>
          <p:cNvPr id="4" name="Rectangle 3">
            <a:extLst>
              <a:ext uri="{FF2B5EF4-FFF2-40B4-BE49-F238E27FC236}">
                <a16:creationId xmlns:a16="http://schemas.microsoft.com/office/drawing/2014/main" id="{691531D8-9480-464E-93B5-A235C82C9453}"/>
              </a:ext>
              <a:ext uri="{C183D7F6-B498-43B3-948B-1728B52AA6E4}">
                <adec:decorative xmlns:adec="http://schemas.microsoft.com/office/drawing/2017/decorative" val="1"/>
              </a:ext>
            </a:extLst>
          </p:cNvPr>
          <p:cNvSpPr/>
          <p:nvPr/>
        </p:nvSpPr>
        <p:spPr bwMode="auto">
          <a:xfrm>
            <a:off x="6692900" y="1192213"/>
            <a:ext cx="5316537" cy="5169534"/>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a:solidFill>
                <a:schemeClr val="tx1"/>
              </a:solidFill>
              <a:ea typeface="Segoe UI" pitchFamily="34" charset="0"/>
              <a:cs typeface="Segoe UI" pitchFamily="34" charset="0"/>
            </a:endParaRPr>
          </a:p>
        </p:txBody>
      </p:sp>
      <p:pic>
        <p:nvPicPr>
          <p:cNvPr id="5" name="Picture 3" descr="Screenshot showing settings pop up window highlighting backups">
            <a:extLst>
              <a:ext uri="{FF2B5EF4-FFF2-40B4-BE49-F238E27FC236}">
                <a16:creationId xmlns:a16="http://schemas.microsoft.com/office/drawing/2014/main" id="{540DA700-32D8-4563-AB68-D937D0F09F1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62755" y="1346020"/>
            <a:ext cx="3176825" cy="5015726"/>
          </a:xfrm>
          <a:prstGeom prst="rect">
            <a:avLst/>
          </a:prstGeom>
          <a:ln>
            <a:noFill/>
          </a:ln>
        </p:spPr>
      </p:pic>
    </p:spTree>
    <p:extLst>
      <p:ext uri="{BB962C8B-B14F-4D97-AF65-F5344CB8AC3E}">
        <p14:creationId xmlns:p14="http://schemas.microsoft.com/office/powerpoint/2010/main" val="1167573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B1B59-5A29-4ADD-9D90-235AA0014A02}"/>
              </a:ext>
            </a:extLst>
          </p:cNvPr>
          <p:cNvSpPr>
            <a:spLocks noGrp="1"/>
          </p:cNvSpPr>
          <p:nvPr>
            <p:ph type="title"/>
          </p:nvPr>
        </p:nvSpPr>
        <p:spPr>
          <a:xfrm>
            <a:off x="465138" y="632779"/>
            <a:ext cx="11533187" cy="430887"/>
          </a:xfrm>
        </p:spPr>
        <p:txBody>
          <a:bodyPr/>
          <a:lstStyle/>
          <a:p>
            <a:pPr>
              <a:lnSpc>
                <a:spcPct val="100000"/>
              </a:lnSpc>
            </a:pPr>
            <a:r>
              <a:rPr lang="en-US" spc="0" dirty="0">
                <a:solidFill>
                  <a:schemeClr val="tx1"/>
                </a:solidFill>
              </a:rPr>
              <a:t>Demonstration – Configure Azure App Services</a:t>
            </a:r>
          </a:p>
        </p:txBody>
      </p:sp>
      <p:pic>
        <p:nvPicPr>
          <p:cNvPr id="12" name="Picture 11" descr="Icon of a webpage showing six squares">
            <a:extLst>
              <a:ext uri="{FF2B5EF4-FFF2-40B4-BE49-F238E27FC236}">
                <a16:creationId xmlns:a16="http://schemas.microsoft.com/office/drawing/2014/main" id="{AA4FBD97-3CA5-4986-BA37-D1481697E36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5138" y="1471434"/>
            <a:ext cx="951058" cy="951058"/>
          </a:xfrm>
          <a:prstGeom prst="rect">
            <a:avLst/>
          </a:prstGeom>
        </p:spPr>
      </p:pic>
      <p:sp>
        <p:nvSpPr>
          <p:cNvPr id="15" name="Rectangle 14">
            <a:extLst>
              <a:ext uri="{FF2B5EF4-FFF2-40B4-BE49-F238E27FC236}">
                <a16:creationId xmlns:a16="http://schemas.microsoft.com/office/drawing/2014/main" id="{CEF9FBC7-CD9C-43F7-937C-6976FB917B08}"/>
              </a:ext>
            </a:extLst>
          </p:cNvPr>
          <p:cNvSpPr/>
          <p:nvPr/>
        </p:nvSpPr>
        <p:spPr>
          <a:xfrm>
            <a:off x="1793484" y="1761609"/>
            <a:ext cx="5069080" cy="369332"/>
          </a:xfrm>
          <a:prstGeom prst="rect">
            <a:avLst/>
          </a:prstGeom>
        </p:spPr>
        <p:txBody>
          <a:bodyPr wrap="none" lIns="0" tIns="0" rIns="0" bIns="0">
            <a:spAutoFit/>
          </a:bodyPr>
          <a:lstStyle/>
          <a:p>
            <a:r>
              <a:rPr lang="en-US" sz="2400" dirty="0">
                <a:cs typeface="Segoe UI Semilight"/>
              </a:rPr>
              <a:t>Create a Web App in the Azure Portal</a:t>
            </a:r>
            <a:endParaRPr lang="en-US" sz="2400" dirty="0"/>
          </a:p>
        </p:txBody>
      </p:sp>
      <p:cxnSp>
        <p:nvCxnSpPr>
          <p:cNvPr id="74" name="Straight Connector 73">
            <a:extLst>
              <a:ext uri="{FF2B5EF4-FFF2-40B4-BE49-F238E27FC236}">
                <a16:creationId xmlns:a16="http://schemas.microsoft.com/office/drawing/2014/main" id="{2FB5D585-6D11-4274-946C-4FB99F67F764}"/>
              </a:ext>
              <a:ext uri="{C183D7F6-B498-43B3-948B-1728B52AA6E4}">
                <adec:decorative xmlns:adec="http://schemas.microsoft.com/office/drawing/2017/decorative" val="1"/>
              </a:ext>
            </a:extLst>
          </p:cNvPr>
          <p:cNvCxnSpPr>
            <a:cxnSpLocks/>
          </p:cNvCxnSpPr>
          <p:nvPr/>
        </p:nvCxnSpPr>
        <p:spPr>
          <a:xfrm>
            <a:off x="1793484" y="2542411"/>
            <a:ext cx="102159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77" name="Picture 76" descr="Icon of a magnifying glass showing a chart">
            <a:extLst>
              <a:ext uri="{FF2B5EF4-FFF2-40B4-BE49-F238E27FC236}">
                <a16:creationId xmlns:a16="http://schemas.microsoft.com/office/drawing/2014/main" id="{FF407F04-3342-4489-80FC-5892D87AF6B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65138" y="2663706"/>
            <a:ext cx="950976" cy="950976"/>
          </a:xfrm>
          <a:prstGeom prst="rect">
            <a:avLst/>
          </a:prstGeom>
        </p:spPr>
      </p:pic>
      <p:sp>
        <p:nvSpPr>
          <p:cNvPr id="16" name="Rectangle 15">
            <a:extLst>
              <a:ext uri="{FF2B5EF4-FFF2-40B4-BE49-F238E27FC236}">
                <a16:creationId xmlns:a16="http://schemas.microsoft.com/office/drawing/2014/main" id="{0E08A75B-906C-4D66-B298-0175D0466CEB}"/>
              </a:ext>
            </a:extLst>
          </p:cNvPr>
          <p:cNvSpPr/>
          <p:nvPr/>
        </p:nvSpPr>
        <p:spPr>
          <a:xfrm>
            <a:off x="1793484" y="2953881"/>
            <a:ext cx="2400657" cy="369332"/>
          </a:xfrm>
          <a:prstGeom prst="rect">
            <a:avLst/>
          </a:prstGeom>
        </p:spPr>
        <p:txBody>
          <a:bodyPr wrap="none" lIns="0" tIns="0" rIns="0" bIns="0">
            <a:spAutoFit/>
          </a:bodyPr>
          <a:lstStyle/>
          <a:p>
            <a:r>
              <a:rPr lang="en-US" sz="2400" dirty="0">
                <a:cs typeface="Segoe UI Semilight"/>
              </a:rPr>
              <a:t>Test the Web App</a:t>
            </a:r>
            <a:endParaRPr lang="en-US" sz="2400" dirty="0"/>
          </a:p>
        </p:txBody>
      </p:sp>
      <p:cxnSp>
        <p:nvCxnSpPr>
          <p:cNvPr id="75" name="Straight Connector 74">
            <a:extLst>
              <a:ext uri="{FF2B5EF4-FFF2-40B4-BE49-F238E27FC236}">
                <a16:creationId xmlns:a16="http://schemas.microsoft.com/office/drawing/2014/main" id="{58BB4A35-EF6C-4800-9A2E-851F1F9E7966}"/>
              </a:ext>
              <a:ext uri="{C183D7F6-B498-43B3-948B-1728B52AA6E4}">
                <adec:decorative xmlns:adec="http://schemas.microsoft.com/office/drawing/2017/decorative" val="1"/>
              </a:ext>
            </a:extLst>
          </p:cNvPr>
          <p:cNvCxnSpPr>
            <a:cxnSpLocks/>
          </p:cNvCxnSpPr>
          <p:nvPr/>
        </p:nvCxnSpPr>
        <p:spPr>
          <a:xfrm>
            <a:off x="1793484" y="3734683"/>
            <a:ext cx="102159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79" name="Picture 78" descr="Icon of four squares connected by lines ">
            <a:extLst>
              <a:ext uri="{FF2B5EF4-FFF2-40B4-BE49-F238E27FC236}">
                <a16:creationId xmlns:a16="http://schemas.microsoft.com/office/drawing/2014/main" id="{794A61CD-5433-43A4-B3B2-F1DBDCFD4639}"/>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65138" y="3855978"/>
            <a:ext cx="950976" cy="950976"/>
          </a:xfrm>
          <a:prstGeom prst="rect">
            <a:avLst/>
          </a:prstGeom>
        </p:spPr>
      </p:pic>
      <p:sp>
        <p:nvSpPr>
          <p:cNvPr id="17" name="Rectangle 16">
            <a:extLst>
              <a:ext uri="{FF2B5EF4-FFF2-40B4-BE49-F238E27FC236}">
                <a16:creationId xmlns:a16="http://schemas.microsoft.com/office/drawing/2014/main" id="{963ED9DF-1980-4BC5-BED9-5BF2B5709A74}"/>
              </a:ext>
            </a:extLst>
          </p:cNvPr>
          <p:cNvSpPr/>
          <p:nvPr/>
        </p:nvSpPr>
        <p:spPr>
          <a:xfrm>
            <a:off x="1793484" y="4146153"/>
            <a:ext cx="3419975" cy="369332"/>
          </a:xfrm>
          <a:prstGeom prst="rect">
            <a:avLst/>
          </a:prstGeom>
        </p:spPr>
        <p:txBody>
          <a:bodyPr wrap="none" lIns="0" tIns="0" rIns="0" bIns="0">
            <a:spAutoFit/>
          </a:bodyPr>
          <a:lstStyle/>
          <a:p>
            <a:r>
              <a:rPr lang="en-US" sz="2400" dirty="0">
                <a:cs typeface="Segoe UI Semilight"/>
              </a:rPr>
              <a:t>Explore deployment slots</a:t>
            </a:r>
          </a:p>
        </p:txBody>
      </p:sp>
      <p:cxnSp>
        <p:nvCxnSpPr>
          <p:cNvPr id="76" name="Straight Connector 75">
            <a:extLst>
              <a:ext uri="{FF2B5EF4-FFF2-40B4-BE49-F238E27FC236}">
                <a16:creationId xmlns:a16="http://schemas.microsoft.com/office/drawing/2014/main" id="{199EC139-B091-4F07-8F6A-A59BB0D54323}"/>
              </a:ext>
              <a:ext uri="{C183D7F6-B498-43B3-948B-1728B52AA6E4}">
                <adec:decorative xmlns:adec="http://schemas.microsoft.com/office/drawing/2017/decorative" val="1"/>
              </a:ext>
            </a:extLst>
          </p:cNvPr>
          <p:cNvCxnSpPr>
            <a:cxnSpLocks/>
          </p:cNvCxnSpPr>
          <p:nvPr/>
        </p:nvCxnSpPr>
        <p:spPr>
          <a:xfrm>
            <a:off x="1793484" y="4926955"/>
            <a:ext cx="102159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61915591"/>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AEBD2-4AD6-4182-BF38-A3DE71D14CCF}"/>
              </a:ext>
            </a:extLst>
          </p:cNvPr>
          <p:cNvSpPr>
            <a:spLocks noGrp="1"/>
          </p:cNvSpPr>
          <p:nvPr>
            <p:ph type="title"/>
          </p:nvPr>
        </p:nvSpPr>
        <p:spPr>
          <a:xfrm>
            <a:off x="465138" y="632779"/>
            <a:ext cx="11533187" cy="430887"/>
          </a:xfrm>
        </p:spPr>
        <p:txBody>
          <a:bodyPr/>
          <a:lstStyle/>
          <a:p>
            <a:pPr>
              <a:lnSpc>
                <a:spcPct val="100000"/>
              </a:lnSpc>
            </a:pPr>
            <a:r>
              <a:rPr lang="en-US" spc="0" dirty="0">
                <a:solidFill>
                  <a:schemeClr val="tx1"/>
                </a:solidFill>
                <a:cs typeface="Segoe UI"/>
              </a:rPr>
              <a:t>Summary and Resources  – Configure Azure App Services</a:t>
            </a:r>
          </a:p>
        </p:txBody>
      </p:sp>
      <p:sp>
        <p:nvSpPr>
          <p:cNvPr id="3" name="Rectangle 2">
            <a:extLst>
              <a:ext uri="{FF2B5EF4-FFF2-40B4-BE49-F238E27FC236}">
                <a16:creationId xmlns:a16="http://schemas.microsoft.com/office/drawing/2014/main" id="{F185F91B-2F94-4692-B4F6-FB1FE64CD155}"/>
              </a:ext>
            </a:extLst>
          </p:cNvPr>
          <p:cNvSpPr/>
          <p:nvPr/>
        </p:nvSpPr>
        <p:spPr bwMode="auto">
          <a:xfrm>
            <a:off x="427039" y="1195592"/>
            <a:ext cx="3687761" cy="548640"/>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sz="2000" dirty="0">
                <a:solidFill>
                  <a:schemeClr val="bg1"/>
                </a:solidFill>
                <a:latin typeface="+mj-lt"/>
              </a:rPr>
              <a:t>Knowledge Check Questions</a:t>
            </a:r>
          </a:p>
        </p:txBody>
      </p:sp>
      <p:sp>
        <p:nvSpPr>
          <p:cNvPr id="4" name="Rectangle 3">
            <a:extLst>
              <a:ext uri="{FF2B5EF4-FFF2-40B4-BE49-F238E27FC236}">
                <a16:creationId xmlns:a16="http://schemas.microsoft.com/office/drawing/2014/main" id="{DB314D9F-C825-4894-BD62-410DBCB194ED}"/>
              </a:ext>
            </a:extLst>
          </p:cNvPr>
          <p:cNvSpPr/>
          <p:nvPr/>
        </p:nvSpPr>
        <p:spPr bwMode="auto">
          <a:xfrm>
            <a:off x="4256087" y="1195592"/>
            <a:ext cx="7760037" cy="548640"/>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sz="2000" dirty="0">
                <a:solidFill>
                  <a:schemeClr val="bg1"/>
                </a:solidFill>
                <a:latin typeface="+mj-lt"/>
              </a:rPr>
              <a:t>Microsoft Learn Modules (docs.microsoft.com/Learn)</a:t>
            </a:r>
          </a:p>
        </p:txBody>
      </p:sp>
      <p:grpSp>
        <p:nvGrpSpPr>
          <p:cNvPr id="12" name="Group 11">
            <a:extLst>
              <a:ext uri="{FF2B5EF4-FFF2-40B4-BE49-F238E27FC236}">
                <a16:creationId xmlns:a16="http://schemas.microsoft.com/office/drawing/2014/main" id="{62F9F55E-6526-4E7E-9795-8B99C5F78DE3}"/>
              </a:ext>
              <a:ext uri="{C183D7F6-B498-43B3-948B-1728B52AA6E4}">
                <adec:decorative xmlns:adec="http://schemas.microsoft.com/office/drawing/2017/decorative" val="1"/>
              </a:ext>
            </a:extLst>
          </p:cNvPr>
          <p:cNvGrpSpPr/>
          <p:nvPr/>
        </p:nvGrpSpPr>
        <p:grpSpPr>
          <a:xfrm>
            <a:off x="4256087" y="1845689"/>
            <a:ext cx="7742238" cy="2902335"/>
            <a:chOff x="4256087" y="1845690"/>
            <a:chExt cx="7742238" cy="2112123"/>
          </a:xfrm>
        </p:grpSpPr>
        <p:sp>
          <p:nvSpPr>
            <p:cNvPr id="5" name="Rectangle 4">
              <a:extLst>
                <a:ext uri="{FF2B5EF4-FFF2-40B4-BE49-F238E27FC236}">
                  <a16:creationId xmlns:a16="http://schemas.microsoft.com/office/drawing/2014/main" id="{7B402F18-F086-4DCC-831B-F7591FCF6A68}"/>
                </a:ext>
              </a:extLst>
            </p:cNvPr>
            <p:cNvSpPr/>
            <p:nvPr/>
          </p:nvSpPr>
          <p:spPr>
            <a:xfrm>
              <a:off x="4256087" y="1845690"/>
              <a:ext cx="7742238" cy="45720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marL="0" lvl="1"/>
              <a:r>
                <a:rPr lang="en-US" sz="2000" dirty="0">
                  <a:hlinkClick r:id="rId3"/>
                </a:rPr>
                <a:t>Host a web application with Azure App Service (Sandbox)</a:t>
              </a:r>
              <a:endParaRPr lang="en-US" sz="2000" dirty="0">
                <a:solidFill>
                  <a:schemeClr val="tx1"/>
                </a:solidFill>
                <a:cs typeface="Segoe UI"/>
              </a:endParaRPr>
            </a:p>
          </p:txBody>
        </p:sp>
        <p:cxnSp>
          <p:nvCxnSpPr>
            <p:cNvPr id="6" name="Straight Connector 5">
              <a:extLst>
                <a:ext uri="{FF2B5EF4-FFF2-40B4-BE49-F238E27FC236}">
                  <a16:creationId xmlns:a16="http://schemas.microsoft.com/office/drawing/2014/main" id="{0E989E35-8AFE-4D2C-8C05-28CAD7D717F8}"/>
                </a:ext>
                <a:ext uri="{C183D7F6-B498-43B3-948B-1728B52AA6E4}">
                  <adec:decorative xmlns:adec="http://schemas.microsoft.com/office/drawing/2017/decorative" val="1"/>
                </a:ext>
              </a:extLst>
            </p:cNvPr>
            <p:cNvCxnSpPr>
              <a:cxnSpLocks/>
            </p:cNvCxnSpPr>
            <p:nvPr/>
          </p:nvCxnSpPr>
          <p:spPr>
            <a:xfrm>
              <a:off x="4256087" y="2347786"/>
              <a:ext cx="7742238" cy="0"/>
            </a:xfrm>
            <a:prstGeom prst="line">
              <a:avLst/>
            </a:prstGeom>
            <a:ln w="19050">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D2614B41-D3B8-405E-BA18-F7271A99EF93}"/>
                </a:ext>
              </a:extLst>
            </p:cNvPr>
            <p:cNvSpPr/>
            <p:nvPr/>
          </p:nvSpPr>
          <p:spPr>
            <a:xfrm>
              <a:off x="4256087" y="2392682"/>
              <a:ext cx="7742238" cy="73152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marL="0" lvl="1"/>
              <a:r>
                <a:rPr lang="en-US" sz="2000" dirty="0">
                  <a:hlinkClick r:id="rId4"/>
                </a:rPr>
                <a:t>Stage a web app deployment for testing and rollback by using App Service deployment slots</a:t>
              </a:r>
              <a:endParaRPr lang="en-US" sz="2000" dirty="0">
                <a:solidFill>
                  <a:schemeClr val="tx1"/>
                </a:solidFill>
                <a:cs typeface="Segoe UI"/>
              </a:endParaRPr>
            </a:p>
          </p:txBody>
        </p:sp>
        <p:cxnSp>
          <p:nvCxnSpPr>
            <p:cNvPr id="8" name="Straight Connector 7">
              <a:extLst>
                <a:ext uri="{FF2B5EF4-FFF2-40B4-BE49-F238E27FC236}">
                  <a16:creationId xmlns:a16="http://schemas.microsoft.com/office/drawing/2014/main" id="{445F1080-3A30-4F6B-9FFB-7F79888AA764}"/>
                </a:ext>
                <a:ext uri="{C183D7F6-B498-43B3-948B-1728B52AA6E4}">
                  <adec:decorative xmlns:adec="http://schemas.microsoft.com/office/drawing/2017/decorative" val="1"/>
                </a:ext>
              </a:extLst>
            </p:cNvPr>
            <p:cNvCxnSpPr>
              <a:cxnSpLocks/>
            </p:cNvCxnSpPr>
            <p:nvPr/>
          </p:nvCxnSpPr>
          <p:spPr>
            <a:xfrm>
              <a:off x="4256087" y="3215686"/>
              <a:ext cx="7742238" cy="0"/>
            </a:xfrm>
            <a:prstGeom prst="line">
              <a:avLst/>
            </a:prstGeom>
            <a:ln w="19050">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8FA2AF56-CFE8-4EFB-ABEF-37B0881831A6}"/>
                </a:ext>
                <a:ext uri="{C183D7F6-B498-43B3-948B-1728B52AA6E4}">
                  <adec:decorative xmlns:adec="http://schemas.microsoft.com/office/drawing/2017/decorative" val="1"/>
                </a:ext>
              </a:extLst>
            </p:cNvPr>
            <p:cNvCxnSpPr>
              <a:cxnSpLocks/>
            </p:cNvCxnSpPr>
            <p:nvPr/>
          </p:nvCxnSpPr>
          <p:spPr>
            <a:xfrm>
              <a:off x="4256087" y="3957813"/>
              <a:ext cx="7742238" cy="0"/>
            </a:xfrm>
            <a:prstGeom prst="line">
              <a:avLst/>
            </a:prstGeom>
            <a:ln w="19050">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E2CD2C20-8CF7-4C1F-8623-56315EFA9AC9}"/>
                </a:ext>
              </a:extLst>
            </p:cNvPr>
            <p:cNvSpPr/>
            <p:nvPr/>
          </p:nvSpPr>
          <p:spPr>
            <a:xfrm>
              <a:off x="4256087" y="3315530"/>
              <a:ext cx="7742238" cy="45720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marL="0" lvl="1"/>
              <a:r>
                <a:rPr lang="en-US" sz="2000" dirty="0">
                  <a:hlinkClick r:id="rId5"/>
                </a:rPr>
                <a:t>Dynamically meet changing web app performance requirements with autoscale rules</a:t>
              </a:r>
              <a:endParaRPr lang="en-US" sz="2000" dirty="0">
                <a:solidFill>
                  <a:schemeClr val="tx1"/>
                </a:solidFill>
                <a:cs typeface="Segoe UI"/>
              </a:endParaRPr>
            </a:p>
          </p:txBody>
        </p:sp>
      </p:grpSp>
      <p:pic>
        <p:nvPicPr>
          <p:cNvPr id="18" name="Picture 17">
            <a:extLst>
              <a:ext uri="{FF2B5EF4-FFF2-40B4-BE49-F238E27FC236}">
                <a16:creationId xmlns:a16="http://schemas.microsoft.com/office/drawing/2014/main" id="{B64E6168-34A6-4052-8098-A1C03E09BA71}"/>
              </a:ext>
              <a:ext uri="{C183D7F6-B498-43B3-948B-1728B52AA6E4}">
                <adec:decorative xmlns:adec="http://schemas.microsoft.com/office/drawing/2017/decorative" val="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523596" y="2701880"/>
            <a:ext cx="1494645" cy="2173707"/>
          </a:xfrm>
          <a:prstGeom prst="rect">
            <a:avLst/>
          </a:prstGeom>
        </p:spPr>
      </p:pic>
      <p:sp>
        <p:nvSpPr>
          <p:cNvPr id="10" name="TextBox 9">
            <a:extLst>
              <a:ext uri="{FF2B5EF4-FFF2-40B4-BE49-F238E27FC236}">
                <a16:creationId xmlns:a16="http://schemas.microsoft.com/office/drawing/2014/main" id="{94BFFE11-F10A-4B2F-B7BE-B0D4F535A110}"/>
              </a:ext>
            </a:extLst>
          </p:cNvPr>
          <p:cNvSpPr txBox="1"/>
          <p:nvPr/>
        </p:nvSpPr>
        <p:spPr>
          <a:xfrm>
            <a:off x="7793037" y="5985163"/>
            <a:ext cx="4487575" cy="544765"/>
          </a:xfrm>
          <a:prstGeom prst="rect">
            <a:avLst/>
          </a:prstGeom>
          <a:solidFill>
            <a:srgbClr val="FFFFCC"/>
          </a:solidFill>
        </p:spPr>
        <p:txBody>
          <a:bodyPr wrap="none" lIns="182880" tIns="146304" rIns="182880" bIns="146304" rtlCol="0">
            <a:spAutoFit/>
          </a:bodyPr>
          <a:lstStyle/>
          <a:p>
            <a:pPr>
              <a:lnSpc>
                <a:spcPct val="90000"/>
              </a:lnSpc>
              <a:spcAft>
                <a:spcPts val="600"/>
              </a:spcAft>
            </a:pPr>
            <a:r>
              <a:rPr lang="en-US" dirty="0">
                <a:gradFill>
                  <a:gsLst>
                    <a:gs pos="2917">
                      <a:schemeClr val="tx1"/>
                    </a:gs>
                    <a:gs pos="30000">
                      <a:schemeClr val="tx1"/>
                    </a:gs>
                  </a:gsLst>
                  <a:lin ang="5400000" scaled="0"/>
                </a:gradFill>
              </a:rPr>
              <a:t>A </a:t>
            </a:r>
            <a:r>
              <a:rPr lang="en-US" i="1" dirty="0">
                <a:gradFill>
                  <a:gsLst>
                    <a:gs pos="2917">
                      <a:schemeClr val="tx1"/>
                    </a:gs>
                    <a:gs pos="30000">
                      <a:schemeClr val="tx1"/>
                    </a:gs>
                  </a:gsLst>
                  <a:lin ang="5400000" scaled="0"/>
                </a:gradFill>
              </a:rPr>
              <a:t>sandbox</a:t>
            </a:r>
            <a:r>
              <a:rPr lang="en-US" dirty="0">
                <a:gradFill>
                  <a:gsLst>
                    <a:gs pos="2917">
                      <a:schemeClr val="tx1"/>
                    </a:gs>
                    <a:gs pos="30000">
                      <a:schemeClr val="tx1"/>
                    </a:gs>
                  </a:gsLst>
                  <a:lin ang="5400000" scaled="0"/>
                </a:gradFill>
              </a:rPr>
              <a:t> indicates a hands-on exercise.</a:t>
            </a:r>
          </a:p>
        </p:txBody>
      </p:sp>
    </p:spTree>
    <p:extLst>
      <p:ext uri="{BB962C8B-B14F-4D97-AF65-F5344CB8AC3E}">
        <p14:creationId xmlns:p14="http://schemas.microsoft.com/office/powerpoint/2010/main" val="2032549010"/>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427038" y="3275663"/>
            <a:ext cx="9070923" cy="443198"/>
          </a:xfrm>
        </p:spPr>
        <p:txBody>
          <a:bodyPr/>
          <a:lstStyle/>
          <a:p>
            <a:r>
              <a:rPr lang="en-US" sz="3200" dirty="0"/>
              <a:t>Configure Azure Container Instances</a:t>
            </a:r>
          </a:p>
        </p:txBody>
      </p:sp>
      <p:pic>
        <p:nvPicPr>
          <p:cNvPr id="9" name="Graphic 8">
            <a:extLst>
              <a:ext uri="{FF2B5EF4-FFF2-40B4-BE49-F238E27FC236}">
                <a16:creationId xmlns:a16="http://schemas.microsoft.com/office/drawing/2014/main" id="{4A7D0795-5E2B-4D63-A79E-A517105D0361}"/>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130971" y="2656568"/>
            <a:ext cx="1521730" cy="1521730"/>
          </a:xfrm>
          <a:prstGeom prst="rect">
            <a:avLst/>
          </a:prstGeom>
        </p:spPr>
      </p:pic>
    </p:spTree>
    <p:extLst>
      <p:ext uri="{BB962C8B-B14F-4D97-AF65-F5344CB8AC3E}">
        <p14:creationId xmlns:p14="http://schemas.microsoft.com/office/powerpoint/2010/main" val="159775493"/>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465139" y="2420046"/>
            <a:ext cx="2506662" cy="2154436"/>
          </a:xfrm>
        </p:spPr>
        <p:txBody>
          <a:bodyPr/>
          <a:lstStyle/>
          <a:p>
            <a:pPr>
              <a:lnSpc>
                <a:spcPct val="100000"/>
              </a:lnSpc>
              <a:spcBef>
                <a:spcPts val="0"/>
              </a:spcBef>
            </a:pPr>
            <a:r>
              <a:rPr lang="en-US" spc="0" dirty="0"/>
              <a:t>Configure Azure Container Instances Introduction</a:t>
            </a:r>
          </a:p>
        </p:txBody>
      </p:sp>
      <p:sp>
        <p:nvSpPr>
          <p:cNvPr id="2" name="Rectangle 1">
            <a:extLst>
              <a:ext uri="{FF2B5EF4-FFF2-40B4-BE49-F238E27FC236}">
                <a16:creationId xmlns:a16="http://schemas.microsoft.com/office/drawing/2014/main" id="{BD215697-635D-49B2-ABC3-EA90F7A682EA}"/>
              </a:ext>
            </a:extLst>
          </p:cNvPr>
          <p:cNvSpPr/>
          <p:nvPr/>
        </p:nvSpPr>
        <p:spPr bwMode="auto">
          <a:xfrm>
            <a:off x="4596784" y="683691"/>
            <a:ext cx="5439314" cy="30777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r>
              <a:rPr lang="en-US" sz="2000" dirty="0">
                <a:solidFill>
                  <a:schemeClr val="tx1"/>
                </a:solidFill>
                <a:cs typeface="Segoe UI Semilight"/>
              </a:rPr>
              <a:t>Compare Containers to Virtual Machines</a:t>
            </a:r>
          </a:p>
        </p:txBody>
      </p:sp>
      <p:sp>
        <p:nvSpPr>
          <p:cNvPr id="18" name="Rectangle 17">
            <a:extLst>
              <a:ext uri="{FF2B5EF4-FFF2-40B4-BE49-F238E27FC236}">
                <a16:creationId xmlns:a16="http://schemas.microsoft.com/office/drawing/2014/main" id="{068F1309-9962-4184-92AC-2BA04E790B64}"/>
              </a:ext>
            </a:extLst>
          </p:cNvPr>
          <p:cNvSpPr/>
          <p:nvPr/>
        </p:nvSpPr>
        <p:spPr bwMode="auto">
          <a:xfrm>
            <a:off x="4596783" y="1351161"/>
            <a:ext cx="5737387" cy="30777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r>
              <a:rPr lang="en-US" sz="2000" dirty="0">
                <a:solidFill>
                  <a:schemeClr val="tx1"/>
                </a:solidFill>
                <a:cs typeface="Segoe UI Semilight"/>
              </a:rPr>
              <a:t>Explore Azure Container Instances Benefits</a:t>
            </a:r>
            <a:endParaRPr lang="en-US" sz="2000" dirty="0">
              <a:solidFill>
                <a:schemeClr val="tx1"/>
              </a:solidFill>
            </a:endParaRPr>
          </a:p>
        </p:txBody>
      </p:sp>
      <p:sp>
        <p:nvSpPr>
          <p:cNvPr id="20" name="Rectangle 19" descr="Icon of a square with two smaller squares inside it">
            <a:extLst>
              <a:ext uri="{FF2B5EF4-FFF2-40B4-BE49-F238E27FC236}">
                <a16:creationId xmlns:a16="http://schemas.microsoft.com/office/drawing/2014/main" id="{176FA9CB-98F9-4F56-9674-A5BC018EA25E}"/>
              </a:ext>
            </a:extLst>
          </p:cNvPr>
          <p:cNvSpPr/>
          <p:nvPr/>
        </p:nvSpPr>
        <p:spPr bwMode="auto">
          <a:xfrm>
            <a:off x="4596784" y="2018631"/>
            <a:ext cx="4381500" cy="30777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r>
              <a:rPr lang="en-US" sz="2000" dirty="0">
                <a:solidFill>
                  <a:schemeClr val="tx1"/>
                </a:solidFill>
                <a:cs typeface="Segoe UI Semilight"/>
              </a:rPr>
              <a:t>Implement Container Groups</a:t>
            </a:r>
          </a:p>
        </p:txBody>
      </p:sp>
      <p:sp>
        <p:nvSpPr>
          <p:cNvPr id="21" name="Rectangle 20">
            <a:extLst>
              <a:ext uri="{FF2B5EF4-FFF2-40B4-BE49-F238E27FC236}">
                <a16:creationId xmlns:a16="http://schemas.microsoft.com/office/drawing/2014/main" id="{DF4ED247-B189-47CF-83AC-2D60F2F8D0EE}"/>
              </a:ext>
            </a:extLst>
          </p:cNvPr>
          <p:cNvSpPr/>
          <p:nvPr/>
        </p:nvSpPr>
        <p:spPr bwMode="auto">
          <a:xfrm>
            <a:off x="4590964" y="2711887"/>
            <a:ext cx="6014772" cy="30777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r>
              <a:rPr lang="en-US" sz="2000" dirty="0">
                <a:solidFill>
                  <a:schemeClr val="tx1"/>
                </a:solidFill>
                <a:cs typeface="Segoe UI Semilight"/>
              </a:rPr>
              <a:t>Understand the Docker Platform (optional)</a:t>
            </a:r>
          </a:p>
        </p:txBody>
      </p:sp>
      <p:sp>
        <p:nvSpPr>
          <p:cNvPr id="11" name="Rectangle 10">
            <a:extLst>
              <a:ext uri="{FF2B5EF4-FFF2-40B4-BE49-F238E27FC236}">
                <a16:creationId xmlns:a16="http://schemas.microsoft.com/office/drawing/2014/main" id="{52F8EB89-429B-4FAD-9852-F91C773B27CE}"/>
              </a:ext>
            </a:extLst>
          </p:cNvPr>
          <p:cNvSpPr/>
          <p:nvPr/>
        </p:nvSpPr>
        <p:spPr bwMode="auto">
          <a:xfrm>
            <a:off x="4590964" y="3349791"/>
            <a:ext cx="6500170" cy="30777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r>
              <a:rPr lang="en-US" sz="2000" dirty="0">
                <a:solidFill>
                  <a:schemeClr val="tx1"/>
                </a:solidFill>
                <a:cs typeface="Segoe UI Semilight"/>
              </a:rPr>
              <a:t>Demonstration – Configure Azure Container Instances</a:t>
            </a:r>
          </a:p>
        </p:txBody>
      </p:sp>
      <p:sp>
        <p:nvSpPr>
          <p:cNvPr id="28" name="Rectangle 27">
            <a:extLst>
              <a:ext uri="{FF2B5EF4-FFF2-40B4-BE49-F238E27FC236}">
                <a16:creationId xmlns:a16="http://schemas.microsoft.com/office/drawing/2014/main" id="{07ADF09D-8DED-376C-E7FA-5FF23DF736D0}"/>
              </a:ext>
            </a:extLst>
          </p:cNvPr>
          <p:cNvSpPr/>
          <p:nvPr/>
        </p:nvSpPr>
        <p:spPr bwMode="auto">
          <a:xfrm>
            <a:off x="4586621" y="4590080"/>
            <a:ext cx="6014772" cy="30777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r>
              <a:rPr lang="en-US" sz="2000" dirty="0">
                <a:solidFill>
                  <a:schemeClr val="tx1"/>
                </a:solidFill>
                <a:cs typeface="Segoe UI Semilight"/>
              </a:rPr>
              <a:t>Demonstration – Configure Azure Container Apps</a:t>
            </a:r>
          </a:p>
        </p:txBody>
      </p:sp>
      <p:sp>
        <p:nvSpPr>
          <p:cNvPr id="4" name="Rectangle 3">
            <a:extLst>
              <a:ext uri="{FF2B5EF4-FFF2-40B4-BE49-F238E27FC236}">
                <a16:creationId xmlns:a16="http://schemas.microsoft.com/office/drawing/2014/main" id="{A1151DBA-4662-413F-A69A-B6FA51FB80EE}"/>
              </a:ext>
            </a:extLst>
          </p:cNvPr>
          <p:cNvSpPr/>
          <p:nvPr/>
        </p:nvSpPr>
        <p:spPr bwMode="auto">
          <a:xfrm>
            <a:off x="4592441" y="5202874"/>
            <a:ext cx="4381500" cy="30777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r>
              <a:rPr lang="en-US" sz="2000" dirty="0">
                <a:solidFill>
                  <a:schemeClr val="tx1"/>
                </a:solidFill>
                <a:cs typeface="Segoe UI Semilight"/>
              </a:rPr>
              <a:t>Summary and Resources</a:t>
            </a:r>
          </a:p>
        </p:txBody>
      </p:sp>
      <p:sp>
        <p:nvSpPr>
          <p:cNvPr id="27" name="Rectangle 26">
            <a:extLst>
              <a:ext uri="{FF2B5EF4-FFF2-40B4-BE49-F238E27FC236}">
                <a16:creationId xmlns:a16="http://schemas.microsoft.com/office/drawing/2014/main" id="{A23A081B-D5D5-7FF0-FA36-B4FC654A6478}"/>
              </a:ext>
              <a:ext uri="{C183D7F6-B498-43B3-948B-1728B52AA6E4}">
                <adec:decorative xmlns:adec="http://schemas.microsoft.com/office/drawing/2017/decorative" val="1"/>
              </a:ext>
            </a:extLst>
          </p:cNvPr>
          <p:cNvSpPr/>
          <p:nvPr/>
        </p:nvSpPr>
        <p:spPr bwMode="auto">
          <a:xfrm>
            <a:off x="4586621" y="3962652"/>
            <a:ext cx="7042395" cy="30777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r>
              <a:rPr lang="en-US" sz="2000" dirty="0">
                <a:solidFill>
                  <a:schemeClr val="tx1"/>
                </a:solidFill>
                <a:cs typeface="Segoe UI Semilight"/>
              </a:rPr>
              <a:t>Manage Containers with  Azure Container Apps (new)</a:t>
            </a:r>
          </a:p>
        </p:txBody>
      </p:sp>
      <p:grpSp>
        <p:nvGrpSpPr>
          <p:cNvPr id="5" name="Group 4">
            <a:extLst>
              <a:ext uri="{FF2B5EF4-FFF2-40B4-BE49-F238E27FC236}">
                <a16:creationId xmlns:a16="http://schemas.microsoft.com/office/drawing/2014/main" id="{784EB5C6-657D-587B-687C-5C1684FAB5FC}"/>
              </a:ext>
              <a:ext uri="{C183D7F6-B498-43B3-948B-1728B52AA6E4}">
                <adec:decorative xmlns:adec="http://schemas.microsoft.com/office/drawing/2017/decorative" val="1"/>
              </a:ext>
            </a:extLst>
          </p:cNvPr>
          <p:cNvGrpSpPr/>
          <p:nvPr/>
        </p:nvGrpSpPr>
        <p:grpSpPr>
          <a:xfrm>
            <a:off x="3803485" y="527201"/>
            <a:ext cx="653669" cy="5103988"/>
            <a:chOff x="3803485" y="527201"/>
            <a:chExt cx="653669" cy="5103988"/>
          </a:xfrm>
        </p:grpSpPr>
        <p:pic>
          <p:nvPicPr>
            <p:cNvPr id="8" name="Picture 7" descr="Icon of coding brackets">
              <a:extLst>
                <a:ext uri="{FF2B5EF4-FFF2-40B4-BE49-F238E27FC236}">
                  <a16:creationId xmlns:a16="http://schemas.microsoft.com/office/drawing/2014/main" id="{E93BE699-FD70-4EE1-A5FD-A5DEE6092B3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03485" y="527201"/>
              <a:ext cx="653669" cy="519974"/>
            </a:xfrm>
            <a:prstGeom prst="rect">
              <a:avLst/>
            </a:prstGeom>
          </p:spPr>
        </p:pic>
        <p:pic>
          <p:nvPicPr>
            <p:cNvPr id="10" name="Picture 9" descr="Icon of a square with a smaller square positioned in the lower left corner">
              <a:extLst>
                <a:ext uri="{FF2B5EF4-FFF2-40B4-BE49-F238E27FC236}">
                  <a16:creationId xmlns:a16="http://schemas.microsoft.com/office/drawing/2014/main" id="{914AE258-4411-4EAF-9C05-A2E36838D22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03485" y="1217676"/>
              <a:ext cx="653669" cy="519974"/>
            </a:xfrm>
            <a:prstGeom prst="rect">
              <a:avLst/>
            </a:prstGeom>
          </p:spPr>
        </p:pic>
        <p:pic>
          <p:nvPicPr>
            <p:cNvPr id="37" name="Picture 36" descr="Icon of a square with two smaller squares inside it">
              <a:extLst>
                <a:ext uri="{FF2B5EF4-FFF2-40B4-BE49-F238E27FC236}">
                  <a16:creationId xmlns:a16="http://schemas.microsoft.com/office/drawing/2014/main" id="{5B6D2CAB-AE40-46F2-86A9-5815DF6ADD3C}"/>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803485" y="1908152"/>
              <a:ext cx="653669" cy="519974"/>
            </a:xfrm>
            <a:prstGeom prst="rect">
              <a:avLst/>
            </a:prstGeom>
          </p:spPr>
        </p:pic>
        <p:pic>
          <p:nvPicPr>
            <p:cNvPr id="41" name="Picture 40" descr="Icon of chart build by blocks of square with the letter SQL on it">
              <a:extLst>
                <a:ext uri="{FF2B5EF4-FFF2-40B4-BE49-F238E27FC236}">
                  <a16:creationId xmlns:a16="http://schemas.microsoft.com/office/drawing/2014/main" id="{F0755D7E-0C77-470A-94A0-9CB7E3F68BC6}"/>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803485" y="2611543"/>
              <a:ext cx="653669" cy="519974"/>
            </a:xfrm>
            <a:prstGeom prst="rect">
              <a:avLst/>
            </a:prstGeom>
          </p:spPr>
        </p:pic>
        <p:grpSp>
          <p:nvGrpSpPr>
            <p:cNvPr id="12" name="Group 11">
              <a:extLst>
                <a:ext uri="{FF2B5EF4-FFF2-40B4-BE49-F238E27FC236}">
                  <a16:creationId xmlns:a16="http://schemas.microsoft.com/office/drawing/2014/main" id="{917F0E24-5388-9F38-7160-AA3214D996E5}"/>
                </a:ext>
              </a:extLst>
            </p:cNvPr>
            <p:cNvGrpSpPr/>
            <p:nvPr/>
          </p:nvGrpSpPr>
          <p:grpSpPr>
            <a:xfrm>
              <a:off x="3835745" y="5111214"/>
              <a:ext cx="599893" cy="519975"/>
              <a:chOff x="3859597" y="5050527"/>
              <a:chExt cx="599893" cy="519975"/>
            </a:xfrm>
          </p:grpSpPr>
          <p:pic>
            <p:nvPicPr>
              <p:cNvPr id="13" name="Picture 12">
                <a:extLst>
                  <a:ext uri="{FF2B5EF4-FFF2-40B4-BE49-F238E27FC236}">
                    <a16:creationId xmlns:a16="http://schemas.microsoft.com/office/drawing/2014/main" id="{905000CB-2309-404C-A3D9-D9C8F6DF5E6D}"/>
                  </a:ext>
                </a:extLst>
              </p:cNvPr>
              <p:cNvPicPr>
                <a:picLocks noChangeAspect="1"/>
              </p:cNvPicPr>
              <p:nvPr/>
            </p:nvPicPr>
            <p:blipFill>
              <a:blip r:embed="rId7"/>
              <a:stretch>
                <a:fillRect/>
              </a:stretch>
            </p:blipFill>
            <p:spPr>
              <a:xfrm>
                <a:off x="3859597" y="5050527"/>
                <a:ext cx="599893" cy="519975"/>
              </a:xfrm>
              <a:prstGeom prst="rect">
                <a:avLst/>
              </a:prstGeom>
            </p:spPr>
          </p:pic>
          <p:grpSp>
            <p:nvGrpSpPr>
              <p:cNvPr id="14" name="Group 13">
                <a:extLst>
                  <a:ext uri="{FF2B5EF4-FFF2-40B4-BE49-F238E27FC236}">
                    <a16:creationId xmlns:a16="http://schemas.microsoft.com/office/drawing/2014/main" id="{E66D2C03-78CA-4660-B418-88C55F495BCC}"/>
                  </a:ext>
                </a:extLst>
              </p:cNvPr>
              <p:cNvGrpSpPr/>
              <p:nvPr/>
            </p:nvGrpSpPr>
            <p:grpSpPr>
              <a:xfrm>
                <a:off x="3972029" y="5169520"/>
                <a:ext cx="375027" cy="281988"/>
                <a:chOff x="3876178" y="3413953"/>
                <a:chExt cx="297764" cy="255320"/>
              </a:xfrm>
            </p:grpSpPr>
            <p:sp>
              <p:nvSpPr>
                <p:cNvPr id="15" name="Freeform: Shape 14">
                  <a:extLst>
                    <a:ext uri="{FF2B5EF4-FFF2-40B4-BE49-F238E27FC236}">
                      <a16:creationId xmlns:a16="http://schemas.microsoft.com/office/drawing/2014/main" id="{D41202FC-16B0-4612-B960-4991FD2CAC17}"/>
                    </a:ext>
                  </a:extLst>
                </p:cNvPr>
                <p:cNvSpPr/>
                <p:nvPr/>
              </p:nvSpPr>
              <p:spPr>
                <a:xfrm>
                  <a:off x="4062866" y="3543483"/>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50E6FF"/>
                </a:solidFill>
                <a:ln w="5008" cap="flat">
                  <a:noFill/>
                  <a:prstDash val="solid"/>
                  <a:miter/>
                </a:ln>
              </p:spPr>
              <p:txBody>
                <a:bodyPr rtlCol="0" anchor="ctr"/>
                <a:lstStyle/>
                <a:p>
                  <a:endParaRPr lang="en-US" sz="2000" dirty="0"/>
                </a:p>
              </p:txBody>
            </p:sp>
            <p:sp>
              <p:nvSpPr>
                <p:cNvPr id="16" name="Freeform: Shape 15">
                  <a:extLst>
                    <a:ext uri="{FF2B5EF4-FFF2-40B4-BE49-F238E27FC236}">
                      <a16:creationId xmlns:a16="http://schemas.microsoft.com/office/drawing/2014/main" id="{52BF60F8-A230-4AFD-A517-DA18372A6D6E}"/>
                    </a:ext>
                  </a:extLst>
                </p:cNvPr>
                <p:cNvSpPr/>
                <p:nvPr/>
              </p:nvSpPr>
              <p:spPr>
                <a:xfrm>
                  <a:off x="4087044" y="3472284"/>
                  <a:ext cx="61709" cy="57699"/>
                </a:xfrm>
                <a:custGeom>
                  <a:avLst/>
                  <a:gdLst>
                    <a:gd name="connsiteX0" fmla="*/ 102398 w 101142"/>
                    <a:gd name="connsiteY0" fmla="*/ 52195 h 101141"/>
                    <a:gd name="connsiteX1" fmla="*/ 52196 w 101142"/>
                    <a:gd name="connsiteY1" fmla="*/ 102397 h 101141"/>
                    <a:gd name="connsiteX2" fmla="*/ 1994 w 101142"/>
                    <a:gd name="connsiteY2" fmla="*/ 52195 h 101141"/>
                    <a:gd name="connsiteX3" fmla="*/ 52196 w 101142"/>
                    <a:gd name="connsiteY3" fmla="*/ 1994 h 101141"/>
                    <a:gd name="connsiteX4" fmla="*/ 102398 w 101142"/>
                    <a:gd name="connsiteY4" fmla="*/ 52195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5"/>
                      </a:moveTo>
                      <a:cubicBezTo>
                        <a:pt x="102398" y="79981"/>
                        <a:pt x="79896" y="102397"/>
                        <a:pt x="52196" y="102397"/>
                      </a:cubicBezTo>
                      <a:cubicBezTo>
                        <a:pt x="24495" y="102397"/>
                        <a:pt x="1994" y="79896"/>
                        <a:pt x="1994" y="52195"/>
                      </a:cubicBezTo>
                      <a:cubicBezTo>
                        <a:pt x="1994" y="24495"/>
                        <a:pt x="24495" y="1994"/>
                        <a:pt x="52196" y="1994"/>
                      </a:cubicBezTo>
                      <a:cubicBezTo>
                        <a:pt x="79896" y="1994"/>
                        <a:pt x="102398" y="24495"/>
                        <a:pt x="102398" y="52195"/>
                      </a:cubicBezTo>
                      <a:close/>
                    </a:path>
                  </a:pathLst>
                </a:custGeom>
                <a:solidFill>
                  <a:srgbClr val="50E6FF"/>
                </a:solidFill>
                <a:ln w="5008" cap="flat">
                  <a:noFill/>
                  <a:prstDash val="solid"/>
                  <a:miter/>
                </a:ln>
              </p:spPr>
              <p:txBody>
                <a:bodyPr rtlCol="0" anchor="ctr"/>
                <a:lstStyle/>
                <a:p>
                  <a:endParaRPr lang="en-US" sz="2000" dirty="0"/>
                </a:p>
              </p:txBody>
            </p:sp>
            <p:sp>
              <p:nvSpPr>
                <p:cNvPr id="19" name="Freeform: Shape 18">
                  <a:extLst>
                    <a:ext uri="{FF2B5EF4-FFF2-40B4-BE49-F238E27FC236}">
                      <a16:creationId xmlns:a16="http://schemas.microsoft.com/office/drawing/2014/main" id="{C5BA3924-1705-4F4B-A4E8-AD136477FE76}"/>
                    </a:ext>
                  </a:extLst>
                </p:cNvPr>
                <p:cNvSpPr/>
                <p:nvPr/>
              </p:nvSpPr>
              <p:spPr>
                <a:xfrm>
                  <a:off x="3969260" y="3485131"/>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0078D7"/>
                </a:solidFill>
                <a:ln w="5008" cap="flat">
                  <a:noFill/>
                  <a:prstDash val="solid"/>
                  <a:miter/>
                </a:ln>
              </p:spPr>
              <p:txBody>
                <a:bodyPr rtlCol="0" anchor="ctr"/>
                <a:lstStyle/>
                <a:p>
                  <a:endParaRPr lang="en-US" sz="2000" dirty="0"/>
                </a:p>
              </p:txBody>
            </p:sp>
            <p:sp>
              <p:nvSpPr>
                <p:cNvPr id="22" name="Freeform: Shape 21">
                  <a:extLst>
                    <a:ext uri="{FF2B5EF4-FFF2-40B4-BE49-F238E27FC236}">
                      <a16:creationId xmlns:a16="http://schemas.microsoft.com/office/drawing/2014/main" id="{79F2CA45-8637-49B2-AA08-636211098B75}"/>
                    </a:ext>
                  </a:extLst>
                </p:cNvPr>
                <p:cNvSpPr/>
                <p:nvPr/>
              </p:nvSpPr>
              <p:spPr>
                <a:xfrm>
                  <a:off x="3993444" y="3413953"/>
                  <a:ext cx="61709" cy="57699"/>
                </a:xfrm>
                <a:custGeom>
                  <a:avLst/>
                  <a:gdLst>
                    <a:gd name="connsiteX0" fmla="*/ 102398 w 101142"/>
                    <a:gd name="connsiteY0" fmla="*/ 52196 h 101141"/>
                    <a:gd name="connsiteX1" fmla="*/ 52196 w 101142"/>
                    <a:gd name="connsiteY1" fmla="*/ 102397 h 101141"/>
                    <a:gd name="connsiteX2" fmla="*/ 1994 w 101142"/>
                    <a:gd name="connsiteY2" fmla="*/ 52196 h 101141"/>
                    <a:gd name="connsiteX3" fmla="*/ 52111 w 101142"/>
                    <a:gd name="connsiteY3" fmla="*/ 1994 h 101141"/>
                    <a:gd name="connsiteX4" fmla="*/ 102398 w 101142"/>
                    <a:gd name="connsiteY4" fmla="*/ 52196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6"/>
                      </a:moveTo>
                      <a:cubicBezTo>
                        <a:pt x="102398" y="79982"/>
                        <a:pt x="79896" y="102397"/>
                        <a:pt x="52196" y="102397"/>
                      </a:cubicBezTo>
                      <a:cubicBezTo>
                        <a:pt x="24496" y="102397"/>
                        <a:pt x="1994" y="79896"/>
                        <a:pt x="1994" y="52196"/>
                      </a:cubicBezTo>
                      <a:cubicBezTo>
                        <a:pt x="1994" y="24495"/>
                        <a:pt x="24410" y="1994"/>
                        <a:pt x="52111" y="1994"/>
                      </a:cubicBezTo>
                      <a:cubicBezTo>
                        <a:pt x="79812" y="1994"/>
                        <a:pt x="102398" y="24495"/>
                        <a:pt x="102398" y="52196"/>
                      </a:cubicBezTo>
                      <a:close/>
                    </a:path>
                  </a:pathLst>
                </a:custGeom>
                <a:solidFill>
                  <a:srgbClr val="0078D7"/>
                </a:solidFill>
                <a:ln w="5008" cap="flat">
                  <a:noFill/>
                  <a:prstDash val="solid"/>
                  <a:miter/>
                </a:ln>
              </p:spPr>
              <p:txBody>
                <a:bodyPr rtlCol="0" anchor="ctr"/>
                <a:lstStyle/>
                <a:p>
                  <a:endParaRPr lang="en-US" sz="2000" dirty="0"/>
                </a:p>
              </p:txBody>
            </p:sp>
            <p:sp>
              <p:nvSpPr>
                <p:cNvPr id="23" name="Freeform: Shape 22">
                  <a:extLst>
                    <a:ext uri="{FF2B5EF4-FFF2-40B4-BE49-F238E27FC236}">
                      <a16:creationId xmlns:a16="http://schemas.microsoft.com/office/drawing/2014/main" id="{E84F57D7-C785-4C6C-B503-AD2041D4BB19}"/>
                    </a:ext>
                  </a:extLst>
                </p:cNvPr>
                <p:cNvSpPr/>
                <p:nvPr/>
              </p:nvSpPr>
              <p:spPr>
                <a:xfrm>
                  <a:off x="3969260" y="3617343"/>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50E6FF"/>
                </a:solidFill>
                <a:ln w="5008" cap="flat">
                  <a:noFill/>
                  <a:prstDash val="solid"/>
                  <a:miter/>
                </a:ln>
              </p:spPr>
              <p:txBody>
                <a:bodyPr rtlCol="0" anchor="ctr"/>
                <a:lstStyle/>
                <a:p>
                  <a:endParaRPr lang="en-US" sz="2000" dirty="0"/>
                </a:p>
              </p:txBody>
            </p:sp>
            <p:sp>
              <p:nvSpPr>
                <p:cNvPr id="24" name="Freeform: Shape 23">
                  <a:extLst>
                    <a:ext uri="{FF2B5EF4-FFF2-40B4-BE49-F238E27FC236}">
                      <a16:creationId xmlns:a16="http://schemas.microsoft.com/office/drawing/2014/main" id="{BDD16F40-621C-4A93-ADA5-CD824B32A1FA}"/>
                    </a:ext>
                  </a:extLst>
                </p:cNvPr>
                <p:cNvSpPr/>
                <p:nvPr/>
              </p:nvSpPr>
              <p:spPr>
                <a:xfrm>
                  <a:off x="3993444" y="3546188"/>
                  <a:ext cx="61709" cy="57699"/>
                </a:xfrm>
                <a:custGeom>
                  <a:avLst/>
                  <a:gdLst>
                    <a:gd name="connsiteX0" fmla="*/ 102398 w 101142"/>
                    <a:gd name="connsiteY0" fmla="*/ 52196 h 101141"/>
                    <a:gd name="connsiteX1" fmla="*/ 52196 w 101142"/>
                    <a:gd name="connsiteY1" fmla="*/ 102398 h 101141"/>
                    <a:gd name="connsiteX2" fmla="*/ 1994 w 101142"/>
                    <a:gd name="connsiteY2" fmla="*/ 52196 h 101141"/>
                    <a:gd name="connsiteX3" fmla="*/ 52196 w 101142"/>
                    <a:gd name="connsiteY3" fmla="*/ 1994 h 101141"/>
                    <a:gd name="connsiteX4" fmla="*/ 102398 w 101142"/>
                    <a:gd name="connsiteY4" fmla="*/ 52196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6"/>
                      </a:moveTo>
                      <a:cubicBezTo>
                        <a:pt x="102398" y="79982"/>
                        <a:pt x="79896" y="102398"/>
                        <a:pt x="52196" y="102398"/>
                      </a:cubicBezTo>
                      <a:cubicBezTo>
                        <a:pt x="24496" y="102398"/>
                        <a:pt x="1994" y="79896"/>
                        <a:pt x="1994" y="52196"/>
                      </a:cubicBezTo>
                      <a:cubicBezTo>
                        <a:pt x="1994" y="24496"/>
                        <a:pt x="24496" y="1994"/>
                        <a:pt x="52196" y="1994"/>
                      </a:cubicBezTo>
                      <a:cubicBezTo>
                        <a:pt x="79896" y="1994"/>
                        <a:pt x="102398" y="24410"/>
                        <a:pt x="102398" y="52196"/>
                      </a:cubicBezTo>
                      <a:close/>
                    </a:path>
                  </a:pathLst>
                </a:custGeom>
                <a:solidFill>
                  <a:srgbClr val="50E6FF"/>
                </a:solidFill>
                <a:ln w="5008" cap="flat">
                  <a:noFill/>
                  <a:prstDash val="solid"/>
                  <a:miter/>
                </a:ln>
              </p:spPr>
              <p:txBody>
                <a:bodyPr rtlCol="0" anchor="ctr"/>
                <a:lstStyle/>
                <a:p>
                  <a:endParaRPr lang="en-US" sz="2000" dirty="0"/>
                </a:p>
              </p:txBody>
            </p:sp>
            <p:sp>
              <p:nvSpPr>
                <p:cNvPr id="25" name="Freeform: Shape 24">
                  <a:extLst>
                    <a:ext uri="{FF2B5EF4-FFF2-40B4-BE49-F238E27FC236}">
                      <a16:creationId xmlns:a16="http://schemas.microsoft.com/office/drawing/2014/main" id="{FA4AF028-CC55-4033-9ADA-37808194A0F5}"/>
                    </a:ext>
                  </a:extLst>
                </p:cNvPr>
                <p:cNvSpPr/>
                <p:nvPr/>
              </p:nvSpPr>
              <p:spPr>
                <a:xfrm>
                  <a:off x="3876178" y="3543483"/>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0078D7"/>
                </a:solidFill>
                <a:ln w="5008" cap="flat">
                  <a:noFill/>
                  <a:prstDash val="solid"/>
                  <a:miter/>
                </a:ln>
              </p:spPr>
              <p:txBody>
                <a:bodyPr rtlCol="0" anchor="ctr"/>
                <a:lstStyle/>
                <a:p>
                  <a:endParaRPr lang="en-US" sz="2000" dirty="0"/>
                </a:p>
              </p:txBody>
            </p:sp>
            <p:sp>
              <p:nvSpPr>
                <p:cNvPr id="26" name="Freeform: Shape 25">
                  <a:extLst>
                    <a:ext uri="{FF2B5EF4-FFF2-40B4-BE49-F238E27FC236}">
                      <a16:creationId xmlns:a16="http://schemas.microsoft.com/office/drawing/2014/main" id="{D84CCF4F-AC53-41B3-AA1E-C8E394FA79BF}"/>
                    </a:ext>
                  </a:extLst>
                </p:cNvPr>
                <p:cNvSpPr/>
                <p:nvPr/>
              </p:nvSpPr>
              <p:spPr>
                <a:xfrm>
                  <a:off x="3900362" y="3472284"/>
                  <a:ext cx="61709" cy="57699"/>
                </a:xfrm>
                <a:custGeom>
                  <a:avLst/>
                  <a:gdLst>
                    <a:gd name="connsiteX0" fmla="*/ 102398 w 101142"/>
                    <a:gd name="connsiteY0" fmla="*/ 52195 h 101141"/>
                    <a:gd name="connsiteX1" fmla="*/ 52196 w 101142"/>
                    <a:gd name="connsiteY1" fmla="*/ 102397 h 101141"/>
                    <a:gd name="connsiteX2" fmla="*/ 1994 w 101142"/>
                    <a:gd name="connsiteY2" fmla="*/ 52195 h 101141"/>
                    <a:gd name="connsiteX3" fmla="*/ 52111 w 101142"/>
                    <a:gd name="connsiteY3" fmla="*/ 1994 h 101141"/>
                    <a:gd name="connsiteX4" fmla="*/ 102398 w 101142"/>
                    <a:gd name="connsiteY4" fmla="*/ 52195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5"/>
                      </a:moveTo>
                      <a:cubicBezTo>
                        <a:pt x="102398" y="79981"/>
                        <a:pt x="79897" y="102397"/>
                        <a:pt x="52196" y="102397"/>
                      </a:cubicBezTo>
                      <a:cubicBezTo>
                        <a:pt x="24495" y="102397"/>
                        <a:pt x="1994" y="79896"/>
                        <a:pt x="1994" y="52195"/>
                      </a:cubicBezTo>
                      <a:cubicBezTo>
                        <a:pt x="1994" y="24495"/>
                        <a:pt x="24410" y="1994"/>
                        <a:pt x="52111" y="1994"/>
                      </a:cubicBezTo>
                      <a:cubicBezTo>
                        <a:pt x="79811" y="1994"/>
                        <a:pt x="102398" y="24495"/>
                        <a:pt x="102398" y="52195"/>
                      </a:cubicBezTo>
                      <a:close/>
                    </a:path>
                  </a:pathLst>
                </a:custGeom>
                <a:solidFill>
                  <a:srgbClr val="0078D7"/>
                </a:solidFill>
                <a:ln w="5008" cap="flat">
                  <a:noFill/>
                  <a:prstDash val="solid"/>
                  <a:miter/>
                </a:ln>
              </p:spPr>
              <p:txBody>
                <a:bodyPr rtlCol="0" anchor="ctr"/>
                <a:lstStyle/>
                <a:p>
                  <a:endParaRPr lang="en-US" sz="2000" dirty="0"/>
                </a:p>
              </p:txBody>
            </p:sp>
          </p:grpSp>
        </p:grpSp>
        <p:pic>
          <p:nvPicPr>
            <p:cNvPr id="6" name="Picture 5" descr="Icon of a whiteboard with a cloud symbol drawn on it">
              <a:extLst>
                <a:ext uri="{FF2B5EF4-FFF2-40B4-BE49-F238E27FC236}">
                  <a16:creationId xmlns:a16="http://schemas.microsoft.com/office/drawing/2014/main" id="{4A2EAE3D-553C-4A29-94B0-AE8A26C1535B}"/>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805195" y="3301559"/>
              <a:ext cx="628368" cy="521046"/>
            </a:xfrm>
            <a:prstGeom prst="rect">
              <a:avLst/>
            </a:prstGeom>
          </p:spPr>
        </p:pic>
        <p:pic>
          <p:nvPicPr>
            <p:cNvPr id="7" name="Picture 6">
              <a:extLst>
                <a:ext uri="{FF2B5EF4-FFF2-40B4-BE49-F238E27FC236}">
                  <a16:creationId xmlns:a16="http://schemas.microsoft.com/office/drawing/2014/main" id="{831391E0-95D1-1721-6472-7C060C0C1712}"/>
                </a:ext>
              </a:extLst>
            </p:cNvPr>
            <p:cNvPicPr>
              <a:picLocks noChangeAspect="1"/>
            </p:cNvPicPr>
            <p:nvPr/>
          </p:nvPicPr>
          <p:blipFill>
            <a:blip r:embed="rId9">
              <a:grayscl/>
            </a:blip>
            <a:stretch>
              <a:fillRect/>
            </a:stretch>
          </p:blipFill>
          <p:spPr>
            <a:xfrm>
              <a:off x="3803485" y="3906040"/>
              <a:ext cx="630078" cy="519974"/>
            </a:xfrm>
            <a:prstGeom prst="rect">
              <a:avLst/>
            </a:prstGeom>
          </p:spPr>
        </p:pic>
        <p:pic>
          <p:nvPicPr>
            <p:cNvPr id="9" name="Picture 8" descr="Icon of a whiteboard with a cloud symbol drawn on it">
              <a:extLst>
                <a:ext uri="{FF2B5EF4-FFF2-40B4-BE49-F238E27FC236}">
                  <a16:creationId xmlns:a16="http://schemas.microsoft.com/office/drawing/2014/main" id="{8A7B7630-7865-A3AA-37FF-832E18FFA345}"/>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811792" y="4514785"/>
              <a:ext cx="628368" cy="521046"/>
            </a:xfrm>
            <a:prstGeom prst="rect">
              <a:avLst/>
            </a:prstGeom>
          </p:spPr>
        </p:pic>
      </p:grpSp>
    </p:spTree>
    <p:extLst>
      <p:ext uri="{BB962C8B-B14F-4D97-AF65-F5344CB8AC3E}">
        <p14:creationId xmlns:p14="http://schemas.microsoft.com/office/powerpoint/2010/main" val="2835027989"/>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08ADD-4C8A-4700-BB53-D1B5157535ED}"/>
              </a:ext>
            </a:extLst>
          </p:cNvPr>
          <p:cNvSpPr>
            <a:spLocks noGrp="1"/>
          </p:cNvSpPr>
          <p:nvPr>
            <p:ph type="title"/>
          </p:nvPr>
        </p:nvSpPr>
        <p:spPr/>
        <p:txBody>
          <a:bodyPr/>
          <a:lstStyle/>
          <a:p>
            <a:r>
              <a:rPr lang="en-US" spc="0" dirty="0">
                <a:solidFill>
                  <a:schemeClr val="tx1"/>
                </a:solidFill>
              </a:rPr>
              <a:t>Compare Containers to Virtual Machines</a:t>
            </a:r>
            <a:endParaRPr lang="en-US" dirty="0"/>
          </a:p>
        </p:txBody>
      </p:sp>
      <p:sp>
        <p:nvSpPr>
          <p:cNvPr id="47" name="TextBox 46">
            <a:extLst>
              <a:ext uri="{FF2B5EF4-FFF2-40B4-BE49-F238E27FC236}">
                <a16:creationId xmlns:a16="http://schemas.microsoft.com/office/drawing/2014/main" id="{5C595E68-EC96-4F95-B13A-FE37DDCAA705}"/>
              </a:ext>
            </a:extLst>
          </p:cNvPr>
          <p:cNvSpPr txBox="1"/>
          <p:nvPr/>
        </p:nvSpPr>
        <p:spPr>
          <a:xfrm>
            <a:off x="351235" y="1768946"/>
            <a:ext cx="3136243" cy="3304431"/>
          </a:xfrm>
          <a:prstGeom prst="rect">
            <a:avLst/>
          </a:prstGeom>
          <a:noFill/>
        </p:spPr>
        <p:txBody>
          <a:bodyPr wrap="none" lIns="182880" tIns="146304" rIns="182880" bIns="146304" rtlCol="0">
            <a:spAutoFit/>
          </a:bodyPr>
          <a:lstStyle/>
          <a:p>
            <a:pPr marL="342900" indent="-342900">
              <a:lnSpc>
                <a:spcPct val="15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Isolation</a:t>
            </a:r>
          </a:p>
          <a:p>
            <a:pPr marL="342900" indent="-342900">
              <a:lnSpc>
                <a:spcPct val="15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Operating System</a:t>
            </a:r>
          </a:p>
          <a:p>
            <a:pPr marL="342900" indent="-342900">
              <a:lnSpc>
                <a:spcPct val="15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Deployment</a:t>
            </a:r>
          </a:p>
          <a:p>
            <a:pPr marL="342900" indent="-342900">
              <a:lnSpc>
                <a:spcPct val="15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Persistent storage</a:t>
            </a:r>
          </a:p>
          <a:p>
            <a:pPr marL="342900" indent="-342900">
              <a:lnSpc>
                <a:spcPct val="15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Fault tolerance</a:t>
            </a:r>
          </a:p>
        </p:txBody>
      </p:sp>
      <p:sp>
        <p:nvSpPr>
          <p:cNvPr id="48" name="Rectangle 47">
            <a:extLst>
              <a:ext uri="{FF2B5EF4-FFF2-40B4-BE49-F238E27FC236}">
                <a16:creationId xmlns:a16="http://schemas.microsoft.com/office/drawing/2014/main" id="{EB8CFD0A-756D-4380-89BC-315B32270E73}"/>
              </a:ext>
              <a:ext uri="{C183D7F6-B498-43B3-948B-1728B52AA6E4}">
                <adec:decorative xmlns:adec="http://schemas.microsoft.com/office/drawing/2017/decorative" val="1"/>
              </a:ext>
            </a:extLst>
          </p:cNvPr>
          <p:cNvSpPr/>
          <p:nvPr/>
        </p:nvSpPr>
        <p:spPr bwMode="auto">
          <a:xfrm>
            <a:off x="3514425" y="1195612"/>
            <a:ext cx="8670229" cy="5166134"/>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a:gradFill>
                <a:gsLst>
                  <a:gs pos="0">
                    <a:srgbClr val="FFFFFF"/>
                  </a:gs>
                  <a:gs pos="100000">
                    <a:srgbClr val="FFFFFF"/>
                  </a:gs>
                </a:gsLst>
                <a:lin ang="5400000" scaled="0"/>
              </a:gradFill>
              <a:cs typeface="Segoe UI" pitchFamily="34" charset="0"/>
            </a:endParaRPr>
          </a:p>
        </p:txBody>
      </p:sp>
      <p:grpSp>
        <p:nvGrpSpPr>
          <p:cNvPr id="9" name="Group 8" descr="Diagram server, host OS, do">
            <a:extLst>
              <a:ext uri="{FF2B5EF4-FFF2-40B4-BE49-F238E27FC236}">
                <a16:creationId xmlns:a16="http://schemas.microsoft.com/office/drawing/2014/main" id="{E1084768-84AA-8800-1794-18EB57B87A1E}"/>
              </a:ext>
            </a:extLst>
          </p:cNvPr>
          <p:cNvGrpSpPr/>
          <p:nvPr/>
        </p:nvGrpSpPr>
        <p:grpSpPr>
          <a:xfrm>
            <a:off x="3750545" y="1499313"/>
            <a:ext cx="8334695" cy="4678561"/>
            <a:chOff x="3750545" y="1499313"/>
            <a:chExt cx="8334695" cy="4678561"/>
          </a:xfrm>
        </p:grpSpPr>
        <p:sp>
          <p:nvSpPr>
            <p:cNvPr id="3" name="Rectangle 2">
              <a:extLst>
                <a:ext uri="{FF2B5EF4-FFF2-40B4-BE49-F238E27FC236}">
                  <a16:creationId xmlns:a16="http://schemas.microsoft.com/office/drawing/2014/main" id="{51B3F1A5-5C94-4D1F-93E7-F46AD09E27FB}"/>
                </a:ext>
              </a:extLst>
            </p:cNvPr>
            <p:cNvSpPr/>
            <p:nvPr/>
          </p:nvSpPr>
          <p:spPr bwMode="auto">
            <a:xfrm>
              <a:off x="3769756" y="5671098"/>
              <a:ext cx="8315484" cy="506776"/>
            </a:xfrm>
            <a:prstGeom prst="rect">
              <a:avLst/>
            </a:prstGeom>
            <a:solidFill>
              <a:schemeClr val="accent3">
                <a:lumMod val="90000"/>
                <a:lumOff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solidFill>
                    <a:schemeClr val="bg1"/>
                  </a:solidFill>
                  <a:ea typeface="Segoe UI" pitchFamily="34" charset="0"/>
                  <a:cs typeface="Segoe UI" pitchFamily="34" charset="0"/>
                </a:rPr>
                <a:t>Server</a:t>
              </a:r>
            </a:p>
          </p:txBody>
        </p:sp>
        <p:sp>
          <p:nvSpPr>
            <p:cNvPr id="4" name="Rectangle 3">
              <a:extLst>
                <a:ext uri="{FF2B5EF4-FFF2-40B4-BE49-F238E27FC236}">
                  <a16:creationId xmlns:a16="http://schemas.microsoft.com/office/drawing/2014/main" id="{6A216DD5-FBC4-4324-B345-2D1F913E49F0}"/>
                </a:ext>
              </a:extLst>
            </p:cNvPr>
            <p:cNvSpPr/>
            <p:nvPr/>
          </p:nvSpPr>
          <p:spPr bwMode="auto">
            <a:xfrm>
              <a:off x="3769756" y="5063774"/>
              <a:ext cx="8315484" cy="506776"/>
            </a:xfrm>
            <a:prstGeom prst="rect">
              <a:avLst/>
            </a:prstGeom>
            <a:solidFill>
              <a:schemeClr val="tx2">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solidFill>
                    <a:schemeClr val="bg1"/>
                  </a:solidFill>
                  <a:ea typeface="Segoe UI" pitchFamily="34" charset="0"/>
                  <a:cs typeface="Segoe UI" pitchFamily="34" charset="0"/>
                </a:rPr>
                <a:t>Host OS</a:t>
              </a:r>
            </a:p>
          </p:txBody>
        </p:sp>
        <p:sp>
          <p:nvSpPr>
            <p:cNvPr id="6" name="Rectangle 5">
              <a:extLst>
                <a:ext uri="{FF2B5EF4-FFF2-40B4-BE49-F238E27FC236}">
                  <a16:creationId xmlns:a16="http://schemas.microsoft.com/office/drawing/2014/main" id="{E7A59B95-232D-49E8-BBF9-88D16316CAC3}"/>
                </a:ext>
              </a:extLst>
            </p:cNvPr>
            <p:cNvSpPr/>
            <p:nvPr/>
          </p:nvSpPr>
          <p:spPr bwMode="auto">
            <a:xfrm>
              <a:off x="7861376" y="4485713"/>
              <a:ext cx="4083884" cy="506776"/>
            </a:xfrm>
            <a:prstGeom prst="rect">
              <a:avLst/>
            </a:prstGeom>
            <a:solidFill>
              <a:schemeClr val="tx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solidFill>
                    <a:schemeClr val="bg1"/>
                  </a:solidFill>
                  <a:ea typeface="Segoe UI" pitchFamily="34" charset="0"/>
                  <a:cs typeface="Segoe UI" pitchFamily="34" charset="0"/>
                </a:rPr>
                <a:t>Hypervisor</a:t>
              </a:r>
            </a:p>
          </p:txBody>
        </p:sp>
        <p:sp>
          <p:nvSpPr>
            <p:cNvPr id="34" name="Rectangle 33">
              <a:extLst>
                <a:ext uri="{FF2B5EF4-FFF2-40B4-BE49-F238E27FC236}">
                  <a16:creationId xmlns:a16="http://schemas.microsoft.com/office/drawing/2014/main" id="{DB40EC47-4D04-4889-8FA2-EC197C083F02}"/>
                </a:ext>
                <a:ext uri="{C183D7F6-B498-43B3-948B-1728B52AA6E4}">
                  <adec:decorative xmlns:adec="http://schemas.microsoft.com/office/drawing/2017/decorative" val="1"/>
                </a:ext>
              </a:extLst>
            </p:cNvPr>
            <p:cNvSpPr/>
            <p:nvPr/>
          </p:nvSpPr>
          <p:spPr bwMode="auto">
            <a:xfrm>
              <a:off x="9966812" y="1971615"/>
              <a:ext cx="1927952" cy="2417531"/>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nvGrpSpPr>
            <p:cNvPr id="21" name="Group 20">
              <a:extLst>
                <a:ext uri="{FF2B5EF4-FFF2-40B4-BE49-F238E27FC236}">
                  <a16:creationId xmlns:a16="http://schemas.microsoft.com/office/drawing/2014/main" id="{95A5BC0D-51AE-4C5A-935F-C51BAFDE4286}"/>
                </a:ext>
              </a:extLst>
            </p:cNvPr>
            <p:cNvGrpSpPr/>
            <p:nvPr/>
          </p:nvGrpSpPr>
          <p:grpSpPr>
            <a:xfrm>
              <a:off x="10070373" y="2204830"/>
              <a:ext cx="1743680" cy="2008565"/>
              <a:chOff x="680034" y="1276877"/>
              <a:chExt cx="1743680" cy="2008565"/>
            </a:xfrm>
            <a:solidFill>
              <a:schemeClr val="bg1">
                <a:lumMod val="85000"/>
              </a:schemeClr>
            </a:solidFill>
          </p:grpSpPr>
          <p:sp>
            <p:nvSpPr>
              <p:cNvPr id="14" name="Rectangle 13">
                <a:extLst>
                  <a:ext uri="{FF2B5EF4-FFF2-40B4-BE49-F238E27FC236}">
                    <a16:creationId xmlns:a16="http://schemas.microsoft.com/office/drawing/2014/main" id="{419325D8-42EB-4F21-972F-21564D5A8019}"/>
                  </a:ext>
                </a:extLst>
              </p:cNvPr>
              <p:cNvSpPr/>
              <p:nvPr/>
            </p:nvSpPr>
            <p:spPr bwMode="auto">
              <a:xfrm>
                <a:off x="680035" y="2000992"/>
                <a:ext cx="1743678" cy="506776"/>
              </a:xfrm>
              <a:prstGeom prst="rect">
                <a:avLst/>
              </a:prstGeom>
              <a:solidFill>
                <a:srgbClr val="FFFFCC"/>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solidFill>
                      <a:schemeClr val="tx1"/>
                    </a:solidFill>
                    <a:ea typeface="Segoe UI" pitchFamily="34" charset="0"/>
                    <a:cs typeface="Segoe UI" pitchFamily="34" charset="0"/>
                  </a:rPr>
                  <a:t>Bins/Libs</a:t>
                </a:r>
              </a:p>
            </p:txBody>
          </p:sp>
          <p:sp>
            <p:nvSpPr>
              <p:cNvPr id="16" name="Rectangle 15">
                <a:extLst>
                  <a:ext uri="{FF2B5EF4-FFF2-40B4-BE49-F238E27FC236}">
                    <a16:creationId xmlns:a16="http://schemas.microsoft.com/office/drawing/2014/main" id="{6F7FF98A-8D81-42EE-8604-4A7C70F84314}"/>
                  </a:ext>
                </a:extLst>
              </p:cNvPr>
              <p:cNvSpPr/>
              <p:nvPr/>
            </p:nvSpPr>
            <p:spPr bwMode="auto">
              <a:xfrm>
                <a:off x="680036" y="2778666"/>
                <a:ext cx="1743678" cy="506776"/>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solidFill>
                      <a:schemeClr val="tx1"/>
                    </a:solidFill>
                    <a:ea typeface="Segoe UI" pitchFamily="34" charset="0"/>
                    <a:cs typeface="Segoe UI" pitchFamily="34" charset="0"/>
                  </a:rPr>
                  <a:t>Guest OS</a:t>
                </a:r>
              </a:p>
            </p:txBody>
          </p:sp>
          <p:sp>
            <p:nvSpPr>
              <p:cNvPr id="18" name="Rectangle 17">
                <a:extLst>
                  <a:ext uri="{FF2B5EF4-FFF2-40B4-BE49-F238E27FC236}">
                    <a16:creationId xmlns:a16="http://schemas.microsoft.com/office/drawing/2014/main" id="{74654402-9A23-4AC6-A82B-667A8EB7CEC8}"/>
                  </a:ext>
                </a:extLst>
              </p:cNvPr>
              <p:cNvSpPr/>
              <p:nvPr/>
            </p:nvSpPr>
            <p:spPr bwMode="auto">
              <a:xfrm>
                <a:off x="680034" y="1276877"/>
                <a:ext cx="1743678" cy="506776"/>
              </a:xfrm>
              <a:prstGeom prst="rect">
                <a:avLst/>
              </a:prstGeom>
              <a:solidFill>
                <a:schemeClr val="tx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solidFill>
                      <a:schemeClr val="tx1"/>
                    </a:solidFill>
                    <a:ea typeface="Segoe UI" pitchFamily="34" charset="0"/>
                    <a:cs typeface="Segoe UI" pitchFamily="34" charset="0"/>
                  </a:rPr>
                  <a:t>App B</a:t>
                </a:r>
              </a:p>
            </p:txBody>
          </p:sp>
        </p:grpSp>
        <p:sp>
          <p:nvSpPr>
            <p:cNvPr id="23" name="Rectangle 22">
              <a:extLst>
                <a:ext uri="{FF2B5EF4-FFF2-40B4-BE49-F238E27FC236}">
                  <a16:creationId xmlns:a16="http://schemas.microsoft.com/office/drawing/2014/main" id="{458A3788-A328-48A4-8F20-B9E6442DC2E8}"/>
                </a:ext>
                <a:ext uri="{C183D7F6-B498-43B3-948B-1728B52AA6E4}">
                  <adec:decorative xmlns:adec="http://schemas.microsoft.com/office/drawing/2017/decorative" val="1"/>
                </a:ext>
              </a:extLst>
            </p:cNvPr>
            <p:cNvSpPr/>
            <p:nvPr/>
          </p:nvSpPr>
          <p:spPr bwMode="auto">
            <a:xfrm>
              <a:off x="7871646" y="1971615"/>
              <a:ext cx="1927952" cy="2410100"/>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nvGrpSpPr>
            <p:cNvPr id="29" name="Group 28">
              <a:extLst>
                <a:ext uri="{FF2B5EF4-FFF2-40B4-BE49-F238E27FC236}">
                  <a16:creationId xmlns:a16="http://schemas.microsoft.com/office/drawing/2014/main" id="{03F7D6E4-C43E-4537-BA26-E57AB050557A}"/>
                </a:ext>
              </a:extLst>
            </p:cNvPr>
            <p:cNvGrpSpPr/>
            <p:nvPr/>
          </p:nvGrpSpPr>
          <p:grpSpPr>
            <a:xfrm>
              <a:off x="7963783" y="2204830"/>
              <a:ext cx="1743680" cy="2008565"/>
              <a:chOff x="680034" y="1276877"/>
              <a:chExt cx="1743680" cy="2008565"/>
            </a:xfrm>
          </p:grpSpPr>
          <p:sp>
            <p:nvSpPr>
              <p:cNvPr id="30" name="Rectangle 29">
                <a:extLst>
                  <a:ext uri="{FF2B5EF4-FFF2-40B4-BE49-F238E27FC236}">
                    <a16:creationId xmlns:a16="http://schemas.microsoft.com/office/drawing/2014/main" id="{FE068BB1-C9D8-408B-AF7E-40A6A9A850F3}"/>
                  </a:ext>
                </a:extLst>
              </p:cNvPr>
              <p:cNvSpPr/>
              <p:nvPr/>
            </p:nvSpPr>
            <p:spPr bwMode="auto">
              <a:xfrm>
                <a:off x="680035" y="2000992"/>
                <a:ext cx="1743678" cy="506776"/>
              </a:xfrm>
              <a:prstGeom prst="rect">
                <a:avLst/>
              </a:prstGeom>
              <a:solidFill>
                <a:srgbClr val="FFFFCC"/>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solidFill>
                      <a:schemeClr val="tx1"/>
                    </a:solidFill>
                    <a:ea typeface="Segoe UI" pitchFamily="34" charset="0"/>
                    <a:cs typeface="Segoe UI" pitchFamily="34" charset="0"/>
                  </a:rPr>
                  <a:t>Bins/Libs</a:t>
                </a:r>
              </a:p>
            </p:txBody>
          </p:sp>
          <p:sp>
            <p:nvSpPr>
              <p:cNvPr id="31" name="Rectangle 30">
                <a:extLst>
                  <a:ext uri="{FF2B5EF4-FFF2-40B4-BE49-F238E27FC236}">
                    <a16:creationId xmlns:a16="http://schemas.microsoft.com/office/drawing/2014/main" id="{28AC6E8C-5492-4AE0-B94E-3742BEAB91E9}"/>
                  </a:ext>
                </a:extLst>
              </p:cNvPr>
              <p:cNvSpPr/>
              <p:nvPr/>
            </p:nvSpPr>
            <p:spPr bwMode="auto">
              <a:xfrm>
                <a:off x="680036" y="2778666"/>
                <a:ext cx="1743678" cy="506776"/>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solidFill>
                      <a:schemeClr val="tx1"/>
                    </a:solidFill>
                    <a:ea typeface="Segoe UI" pitchFamily="34" charset="0"/>
                    <a:cs typeface="Segoe UI" pitchFamily="34" charset="0"/>
                  </a:rPr>
                  <a:t>Guest OS</a:t>
                </a:r>
              </a:p>
            </p:txBody>
          </p:sp>
          <p:sp>
            <p:nvSpPr>
              <p:cNvPr id="32" name="Rectangle 31">
                <a:extLst>
                  <a:ext uri="{FF2B5EF4-FFF2-40B4-BE49-F238E27FC236}">
                    <a16:creationId xmlns:a16="http://schemas.microsoft.com/office/drawing/2014/main" id="{36A911C5-6F08-47DB-8FB8-C54CB3AB71B4}"/>
                  </a:ext>
                </a:extLst>
              </p:cNvPr>
              <p:cNvSpPr/>
              <p:nvPr/>
            </p:nvSpPr>
            <p:spPr bwMode="auto">
              <a:xfrm>
                <a:off x="680034" y="1276877"/>
                <a:ext cx="1743678" cy="506776"/>
              </a:xfrm>
              <a:prstGeom prst="rect">
                <a:avLst/>
              </a:prstGeom>
              <a:solidFill>
                <a:schemeClr val="tx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solidFill>
                      <a:schemeClr val="tx1"/>
                    </a:solidFill>
                    <a:ea typeface="Segoe UI" pitchFamily="34" charset="0"/>
                    <a:cs typeface="Segoe UI" pitchFamily="34" charset="0"/>
                  </a:rPr>
                  <a:t>App A</a:t>
                </a:r>
              </a:p>
            </p:txBody>
          </p:sp>
        </p:grpSp>
        <p:sp>
          <p:nvSpPr>
            <p:cNvPr id="38" name="TextBox 37">
              <a:extLst>
                <a:ext uri="{FF2B5EF4-FFF2-40B4-BE49-F238E27FC236}">
                  <a16:creationId xmlns:a16="http://schemas.microsoft.com/office/drawing/2014/main" id="{9511D82D-F274-4027-90F3-16DBD34005DD}"/>
                </a:ext>
              </a:extLst>
            </p:cNvPr>
            <p:cNvSpPr txBox="1"/>
            <p:nvPr/>
          </p:nvSpPr>
          <p:spPr>
            <a:xfrm>
              <a:off x="10531688" y="1513668"/>
              <a:ext cx="798199" cy="461665"/>
            </a:xfrm>
            <a:prstGeom prst="rect">
              <a:avLst/>
            </a:prstGeom>
            <a:solidFill>
              <a:schemeClr val="bg1"/>
            </a:solidFill>
          </p:spPr>
          <p:txBody>
            <a:bodyPr wrap="square">
              <a:spAutoFit/>
            </a:bodyPr>
            <a:lstStyle/>
            <a:p>
              <a:r>
                <a:rPr lang="en-US" sz="2400" dirty="0">
                  <a:cs typeface="Segoe UI" pitchFamily="34" charset="0"/>
                </a:rPr>
                <a:t>VM</a:t>
              </a:r>
              <a:endParaRPr lang="en-US" sz="2400" dirty="0"/>
            </a:p>
          </p:txBody>
        </p:sp>
        <p:sp>
          <p:nvSpPr>
            <p:cNvPr id="37" name="TextBox 36">
              <a:extLst>
                <a:ext uri="{FF2B5EF4-FFF2-40B4-BE49-F238E27FC236}">
                  <a16:creationId xmlns:a16="http://schemas.microsoft.com/office/drawing/2014/main" id="{B2ECB99B-7066-468D-928B-9AB4F8170EA5}"/>
                </a:ext>
              </a:extLst>
            </p:cNvPr>
            <p:cNvSpPr txBox="1"/>
            <p:nvPr/>
          </p:nvSpPr>
          <p:spPr>
            <a:xfrm>
              <a:off x="8436522" y="1499313"/>
              <a:ext cx="798199" cy="461665"/>
            </a:xfrm>
            <a:prstGeom prst="rect">
              <a:avLst/>
            </a:prstGeom>
            <a:solidFill>
              <a:schemeClr val="bg1"/>
            </a:solidFill>
          </p:spPr>
          <p:txBody>
            <a:bodyPr wrap="square">
              <a:spAutoFit/>
            </a:bodyPr>
            <a:lstStyle/>
            <a:p>
              <a:r>
                <a:rPr lang="en-US" sz="2400" dirty="0">
                  <a:cs typeface="Segoe UI" pitchFamily="34" charset="0"/>
                </a:rPr>
                <a:t>VM</a:t>
              </a:r>
              <a:endParaRPr lang="en-US" sz="2400" dirty="0"/>
            </a:p>
          </p:txBody>
        </p:sp>
        <p:grpSp>
          <p:nvGrpSpPr>
            <p:cNvPr id="22" name="Group 21">
              <a:extLst>
                <a:ext uri="{FF2B5EF4-FFF2-40B4-BE49-F238E27FC236}">
                  <a16:creationId xmlns:a16="http://schemas.microsoft.com/office/drawing/2014/main" id="{C386D16C-27AB-46C5-BFE0-2348FC83D5E7}"/>
                </a:ext>
              </a:extLst>
            </p:cNvPr>
            <p:cNvGrpSpPr/>
            <p:nvPr/>
          </p:nvGrpSpPr>
          <p:grpSpPr>
            <a:xfrm>
              <a:off x="3777167" y="1974587"/>
              <a:ext cx="1927952" cy="2410100"/>
              <a:chOff x="3852620" y="2000992"/>
              <a:chExt cx="1927952" cy="2229485"/>
            </a:xfrm>
          </p:grpSpPr>
          <p:sp>
            <p:nvSpPr>
              <p:cNvPr id="20" name="Rectangle 19">
                <a:extLst>
                  <a:ext uri="{FF2B5EF4-FFF2-40B4-BE49-F238E27FC236}">
                    <a16:creationId xmlns:a16="http://schemas.microsoft.com/office/drawing/2014/main" id="{325D4171-9DB7-4E61-88BE-B49B66AD30D3}"/>
                  </a:ext>
                </a:extLst>
              </p:cNvPr>
              <p:cNvSpPr/>
              <p:nvPr/>
            </p:nvSpPr>
            <p:spPr bwMode="auto">
              <a:xfrm>
                <a:off x="3852620" y="2000992"/>
                <a:ext cx="1927952" cy="2229485"/>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a:extLst>
                  <a:ext uri="{FF2B5EF4-FFF2-40B4-BE49-F238E27FC236}">
                    <a16:creationId xmlns:a16="http://schemas.microsoft.com/office/drawing/2014/main" id="{B53E0E8A-0D97-4B96-AE50-44FC880B0FF6}"/>
                  </a:ext>
                </a:extLst>
              </p:cNvPr>
              <p:cNvSpPr/>
              <p:nvPr/>
            </p:nvSpPr>
            <p:spPr bwMode="auto">
              <a:xfrm>
                <a:off x="3966069" y="3571656"/>
                <a:ext cx="1701054" cy="506776"/>
              </a:xfrm>
              <a:prstGeom prst="rect">
                <a:avLst/>
              </a:prstGeom>
              <a:solidFill>
                <a:srgbClr val="FFFFCC"/>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solidFill>
                      <a:schemeClr val="tx1"/>
                    </a:solidFill>
                    <a:ea typeface="Segoe UI" pitchFamily="34" charset="0"/>
                    <a:cs typeface="Segoe UI" pitchFamily="34" charset="0"/>
                  </a:rPr>
                  <a:t>Bins/Libs</a:t>
                </a:r>
              </a:p>
            </p:txBody>
          </p:sp>
          <p:sp>
            <p:nvSpPr>
              <p:cNvPr id="10" name="Rectangle 9">
                <a:extLst>
                  <a:ext uri="{FF2B5EF4-FFF2-40B4-BE49-F238E27FC236}">
                    <a16:creationId xmlns:a16="http://schemas.microsoft.com/office/drawing/2014/main" id="{4691A36C-F8B9-43F5-86A2-CC7A7FDDB05F}"/>
                  </a:ext>
                </a:extLst>
              </p:cNvPr>
              <p:cNvSpPr/>
              <p:nvPr/>
            </p:nvSpPr>
            <p:spPr bwMode="auto">
              <a:xfrm rot="5400000">
                <a:off x="3711505" y="2432258"/>
                <a:ext cx="1227328" cy="758058"/>
              </a:xfrm>
              <a:prstGeom prst="rect">
                <a:avLst/>
              </a:prstGeom>
              <a:solidFill>
                <a:schemeClr val="tx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solidFill>
                      <a:schemeClr val="tx1"/>
                    </a:solidFill>
                    <a:ea typeface="Segoe UI" pitchFamily="34" charset="0"/>
                    <a:cs typeface="Segoe UI" pitchFamily="34" charset="0"/>
                  </a:rPr>
                  <a:t>App A</a:t>
                </a:r>
              </a:p>
            </p:txBody>
          </p:sp>
          <p:sp>
            <p:nvSpPr>
              <p:cNvPr id="12" name="Rectangle 11">
                <a:extLst>
                  <a:ext uri="{FF2B5EF4-FFF2-40B4-BE49-F238E27FC236}">
                    <a16:creationId xmlns:a16="http://schemas.microsoft.com/office/drawing/2014/main" id="{4C1B1388-547A-47FE-BBE2-3FCCFE859571}"/>
                  </a:ext>
                </a:extLst>
              </p:cNvPr>
              <p:cNvSpPr/>
              <p:nvPr/>
            </p:nvSpPr>
            <p:spPr bwMode="auto">
              <a:xfrm rot="5400000">
                <a:off x="4665521" y="2406848"/>
                <a:ext cx="1227328" cy="758058"/>
              </a:xfrm>
              <a:prstGeom prst="rect">
                <a:avLst/>
              </a:prstGeom>
              <a:solidFill>
                <a:schemeClr val="tx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solidFill>
                      <a:schemeClr val="tx1"/>
                    </a:solidFill>
                    <a:ea typeface="Segoe UI" pitchFamily="34" charset="0"/>
                    <a:cs typeface="Segoe UI" pitchFamily="34" charset="0"/>
                  </a:rPr>
                  <a:t>App A</a:t>
                </a:r>
              </a:p>
            </p:txBody>
          </p:sp>
        </p:grpSp>
        <p:grpSp>
          <p:nvGrpSpPr>
            <p:cNvPr id="24" name="Group 23">
              <a:extLst>
                <a:ext uri="{FF2B5EF4-FFF2-40B4-BE49-F238E27FC236}">
                  <a16:creationId xmlns:a16="http://schemas.microsoft.com/office/drawing/2014/main" id="{72EE76CB-EBD8-4775-A708-BB039699F0AF}"/>
                </a:ext>
              </a:extLst>
            </p:cNvPr>
            <p:cNvGrpSpPr/>
            <p:nvPr/>
          </p:nvGrpSpPr>
          <p:grpSpPr>
            <a:xfrm>
              <a:off x="5818568" y="1979046"/>
              <a:ext cx="1927952" cy="2410100"/>
              <a:chOff x="3852620" y="2000992"/>
              <a:chExt cx="1927952" cy="2229485"/>
            </a:xfrm>
          </p:grpSpPr>
          <p:sp>
            <p:nvSpPr>
              <p:cNvPr id="25" name="Rectangle 24">
                <a:extLst>
                  <a:ext uri="{FF2B5EF4-FFF2-40B4-BE49-F238E27FC236}">
                    <a16:creationId xmlns:a16="http://schemas.microsoft.com/office/drawing/2014/main" id="{5CD23103-D8E0-46A7-A31E-8DD5B4A25672}"/>
                  </a:ext>
                </a:extLst>
              </p:cNvPr>
              <p:cNvSpPr/>
              <p:nvPr/>
            </p:nvSpPr>
            <p:spPr bwMode="auto">
              <a:xfrm>
                <a:off x="3852620" y="2000992"/>
                <a:ext cx="1927952" cy="2229485"/>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26" name="Rectangle 25">
                <a:extLst>
                  <a:ext uri="{FF2B5EF4-FFF2-40B4-BE49-F238E27FC236}">
                    <a16:creationId xmlns:a16="http://schemas.microsoft.com/office/drawing/2014/main" id="{BDB15350-672D-44ED-8DF6-C385CE826D60}"/>
                  </a:ext>
                </a:extLst>
              </p:cNvPr>
              <p:cNvSpPr/>
              <p:nvPr/>
            </p:nvSpPr>
            <p:spPr bwMode="auto">
              <a:xfrm>
                <a:off x="3966069" y="3571656"/>
                <a:ext cx="1701054" cy="506776"/>
              </a:xfrm>
              <a:prstGeom prst="rect">
                <a:avLst/>
              </a:prstGeom>
              <a:solidFill>
                <a:srgbClr val="FFFFCC"/>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solidFill>
                      <a:schemeClr val="tx1"/>
                    </a:solidFill>
                    <a:ea typeface="Segoe UI" pitchFamily="34" charset="0"/>
                    <a:cs typeface="Segoe UI" pitchFamily="34" charset="0"/>
                  </a:rPr>
                  <a:t>Bins/Libs</a:t>
                </a:r>
              </a:p>
            </p:txBody>
          </p:sp>
          <p:sp>
            <p:nvSpPr>
              <p:cNvPr id="27" name="Rectangle 26">
                <a:extLst>
                  <a:ext uri="{FF2B5EF4-FFF2-40B4-BE49-F238E27FC236}">
                    <a16:creationId xmlns:a16="http://schemas.microsoft.com/office/drawing/2014/main" id="{D888EE68-9A2D-4703-8D53-D81A4540FF05}"/>
                  </a:ext>
                </a:extLst>
              </p:cNvPr>
              <p:cNvSpPr/>
              <p:nvPr/>
            </p:nvSpPr>
            <p:spPr bwMode="auto">
              <a:xfrm rot="5400000">
                <a:off x="3711505" y="2432258"/>
                <a:ext cx="1227328" cy="758058"/>
              </a:xfrm>
              <a:prstGeom prst="rect">
                <a:avLst/>
              </a:prstGeom>
              <a:solidFill>
                <a:schemeClr val="tx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solidFill>
                      <a:schemeClr val="tx1"/>
                    </a:solidFill>
                    <a:ea typeface="Segoe UI" pitchFamily="34" charset="0"/>
                    <a:cs typeface="Segoe UI" pitchFamily="34" charset="0"/>
                  </a:rPr>
                  <a:t>App B</a:t>
                </a:r>
              </a:p>
            </p:txBody>
          </p:sp>
          <p:sp>
            <p:nvSpPr>
              <p:cNvPr id="28" name="Rectangle 27">
                <a:extLst>
                  <a:ext uri="{FF2B5EF4-FFF2-40B4-BE49-F238E27FC236}">
                    <a16:creationId xmlns:a16="http://schemas.microsoft.com/office/drawing/2014/main" id="{BFA0C94F-065A-4B00-AF17-82B27F5A3AD2}"/>
                  </a:ext>
                </a:extLst>
              </p:cNvPr>
              <p:cNvSpPr/>
              <p:nvPr/>
            </p:nvSpPr>
            <p:spPr bwMode="auto">
              <a:xfrm rot="5400000">
                <a:off x="4665521" y="2406848"/>
                <a:ext cx="1227328" cy="758058"/>
              </a:xfrm>
              <a:prstGeom prst="rect">
                <a:avLst/>
              </a:prstGeom>
              <a:solidFill>
                <a:schemeClr val="tx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solidFill>
                      <a:schemeClr val="tx1"/>
                    </a:solidFill>
                    <a:ea typeface="Segoe UI" pitchFamily="34" charset="0"/>
                    <a:cs typeface="Segoe UI" pitchFamily="34" charset="0"/>
                  </a:rPr>
                  <a:t>App B</a:t>
                </a:r>
              </a:p>
            </p:txBody>
          </p:sp>
        </p:grpSp>
        <p:sp>
          <p:nvSpPr>
            <p:cNvPr id="40" name="TextBox 39">
              <a:extLst>
                <a:ext uri="{FF2B5EF4-FFF2-40B4-BE49-F238E27FC236}">
                  <a16:creationId xmlns:a16="http://schemas.microsoft.com/office/drawing/2014/main" id="{88C57A0E-DB37-435E-B5E4-A3327913DBD1}"/>
                </a:ext>
              </a:extLst>
            </p:cNvPr>
            <p:cNvSpPr txBox="1"/>
            <p:nvPr/>
          </p:nvSpPr>
          <p:spPr>
            <a:xfrm>
              <a:off x="6057303" y="1513668"/>
              <a:ext cx="1701054" cy="461665"/>
            </a:xfrm>
            <a:prstGeom prst="rect">
              <a:avLst/>
            </a:prstGeom>
            <a:solidFill>
              <a:schemeClr val="bg1"/>
            </a:solidFill>
          </p:spPr>
          <p:txBody>
            <a:bodyPr wrap="square">
              <a:spAutoFit/>
            </a:bodyPr>
            <a:lstStyle/>
            <a:p>
              <a:r>
                <a:rPr lang="en-US" sz="2400" dirty="0">
                  <a:cs typeface="Segoe UI" pitchFamily="34" charset="0"/>
                </a:rPr>
                <a:t>Container</a:t>
              </a:r>
              <a:endParaRPr lang="en-US" sz="2400" dirty="0"/>
            </a:p>
          </p:txBody>
        </p:sp>
        <p:sp>
          <p:nvSpPr>
            <p:cNvPr id="42" name="TextBox 41">
              <a:extLst>
                <a:ext uri="{FF2B5EF4-FFF2-40B4-BE49-F238E27FC236}">
                  <a16:creationId xmlns:a16="http://schemas.microsoft.com/office/drawing/2014/main" id="{3498E6D4-0B86-41FA-A0F5-3CEF5238B3DB}"/>
                </a:ext>
              </a:extLst>
            </p:cNvPr>
            <p:cNvSpPr txBox="1"/>
            <p:nvPr/>
          </p:nvSpPr>
          <p:spPr>
            <a:xfrm>
              <a:off x="4090566" y="1509209"/>
              <a:ext cx="1701054" cy="461665"/>
            </a:xfrm>
            <a:prstGeom prst="rect">
              <a:avLst/>
            </a:prstGeom>
            <a:solidFill>
              <a:schemeClr val="bg1"/>
            </a:solidFill>
          </p:spPr>
          <p:txBody>
            <a:bodyPr wrap="square">
              <a:spAutoFit/>
            </a:bodyPr>
            <a:lstStyle/>
            <a:p>
              <a:r>
                <a:rPr lang="en-US" sz="2400" dirty="0">
                  <a:cs typeface="Segoe UI" pitchFamily="34" charset="0"/>
                </a:rPr>
                <a:t>Container</a:t>
              </a:r>
              <a:endParaRPr lang="en-US" sz="2400" dirty="0"/>
            </a:p>
          </p:txBody>
        </p:sp>
        <p:sp>
          <p:nvSpPr>
            <p:cNvPr id="7" name="Rectangle 6">
              <a:extLst>
                <a:ext uri="{FF2B5EF4-FFF2-40B4-BE49-F238E27FC236}">
                  <a16:creationId xmlns:a16="http://schemas.microsoft.com/office/drawing/2014/main" id="{27ABBBFB-5766-2361-B19D-9067852B0F28}"/>
                </a:ext>
              </a:extLst>
            </p:cNvPr>
            <p:cNvSpPr/>
            <p:nvPr/>
          </p:nvSpPr>
          <p:spPr bwMode="auto">
            <a:xfrm>
              <a:off x="3750545" y="4473072"/>
              <a:ext cx="4083884" cy="506776"/>
            </a:xfrm>
            <a:prstGeom prst="rect">
              <a:avLst/>
            </a:prstGeom>
            <a:solidFill>
              <a:schemeClr val="tx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solidFill>
                    <a:schemeClr val="bg1"/>
                  </a:solidFill>
                  <a:ea typeface="Segoe UI" pitchFamily="34" charset="0"/>
                  <a:cs typeface="Segoe UI" pitchFamily="34" charset="0"/>
                </a:rPr>
                <a:t>Docker Engine</a:t>
              </a:r>
            </a:p>
          </p:txBody>
        </p:sp>
      </p:grpSp>
    </p:spTree>
    <p:extLst>
      <p:ext uri="{BB962C8B-B14F-4D97-AF65-F5344CB8AC3E}">
        <p14:creationId xmlns:p14="http://schemas.microsoft.com/office/powerpoint/2010/main" val="1481691838"/>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1B2681-88E2-4075-AA78-4FEACD3FFE20}"/>
              </a:ext>
            </a:extLst>
          </p:cNvPr>
          <p:cNvSpPr>
            <a:spLocks noGrp="1"/>
          </p:cNvSpPr>
          <p:nvPr>
            <p:ph type="title"/>
          </p:nvPr>
        </p:nvSpPr>
        <p:spPr>
          <a:xfrm>
            <a:off x="465138" y="632779"/>
            <a:ext cx="11533187" cy="430887"/>
          </a:xfrm>
        </p:spPr>
        <p:txBody>
          <a:bodyPr/>
          <a:lstStyle/>
          <a:p>
            <a:pPr>
              <a:lnSpc>
                <a:spcPct val="100000"/>
              </a:lnSpc>
            </a:pPr>
            <a:r>
              <a:rPr lang="en-US" spc="0" dirty="0"/>
              <a:t>Explore Azure Container Instances Benefits</a:t>
            </a:r>
          </a:p>
        </p:txBody>
      </p:sp>
      <p:sp>
        <p:nvSpPr>
          <p:cNvPr id="3" name="Rectangle 2">
            <a:extLst>
              <a:ext uri="{FF2B5EF4-FFF2-40B4-BE49-F238E27FC236}">
                <a16:creationId xmlns:a16="http://schemas.microsoft.com/office/drawing/2014/main" id="{9F8EEF0C-686E-4C46-8543-8691A1EE74A0}"/>
              </a:ext>
            </a:extLst>
          </p:cNvPr>
          <p:cNvSpPr/>
          <p:nvPr/>
        </p:nvSpPr>
        <p:spPr>
          <a:xfrm>
            <a:off x="427039" y="1192213"/>
            <a:ext cx="5791198" cy="5166134"/>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pPr marL="342900" indent="-342900" fontAlgn="t">
              <a:spcBef>
                <a:spcPts val="500"/>
              </a:spcBef>
              <a:spcAft>
                <a:spcPts val="600"/>
              </a:spcAft>
              <a:buFont typeface="Arial" panose="020B0604020202020204" pitchFamily="34" charset="0"/>
              <a:buChar char="•"/>
            </a:pPr>
            <a:r>
              <a:rPr lang="en-US" sz="2400" dirty="0">
                <a:solidFill>
                  <a:schemeClr val="tx1"/>
                </a:solidFill>
              </a:rPr>
              <a:t>PaaS Service</a:t>
            </a:r>
          </a:p>
          <a:p>
            <a:pPr marL="342900" indent="-342900" fontAlgn="t">
              <a:spcBef>
                <a:spcPts val="500"/>
              </a:spcBef>
              <a:spcAft>
                <a:spcPts val="600"/>
              </a:spcAft>
              <a:buFont typeface="Arial" panose="020B0604020202020204" pitchFamily="34" charset="0"/>
              <a:buChar char="•"/>
            </a:pPr>
            <a:r>
              <a:rPr lang="en-US" sz="2400" dirty="0">
                <a:solidFill>
                  <a:schemeClr val="tx1"/>
                </a:solidFill>
              </a:rPr>
              <a:t>Fast startup times</a:t>
            </a:r>
          </a:p>
          <a:p>
            <a:pPr marL="342900" indent="-342900" fontAlgn="t">
              <a:spcBef>
                <a:spcPts val="500"/>
              </a:spcBef>
              <a:spcAft>
                <a:spcPts val="600"/>
              </a:spcAft>
              <a:buFont typeface="Arial" panose="020B0604020202020204" pitchFamily="34" charset="0"/>
              <a:buChar char="•"/>
            </a:pPr>
            <a:r>
              <a:rPr lang="en-US" sz="2400" dirty="0">
                <a:solidFill>
                  <a:schemeClr val="tx1"/>
                </a:solidFill>
              </a:rPr>
              <a:t>Public IP connectivity and DNS name</a:t>
            </a:r>
          </a:p>
          <a:p>
            <a:pPr marL="342900" indent="-342900" fontAlgn="t">
              <a:spcBef>
                <a:spcPts val="500"/>
              </a:spcBef>
              <a:spcAft>
                <a:spcPts val="600"/>
              </a:spcAft>
              <a:buFont typeface="Arial" panose="020B0604020202020204" pitchFamily="34" charset="0"/>
              <a:buChar char="•"/>
            </a:pPr>
            <a:r>
              <a:rPr lang="en-US" sz="2400" dirty="0">
                <a:solidFill>
                  <a:schemeClr val="tx1"/>
                </a:solidFill>
              </a:rPr>
              <a:t>Isolation features</a:t>
            </a:r>
          </a:p>
          <a:p>
            <a:pPr marL="342900" indent="-342900" fontAlgn="t">
              <a:spcBef>
                <a:spcPts val="500"/>
              </a:spcBef>
              <a:spcAft>
                <a:spcPts val="600"/>
              </a:spcAft>
              <a:buFont typeface="Arial" panose="020B0604020202020204" pitchFamily="34" charset="0"/>
              <a:buChar char="•"/>
            </a:pPr>
            <a:r>
              <a:rPr lang="en-US" sz="2400" dirty="0">
                <a:solidFill>
                  <a:schemeClr val="tx1"/>
                </a:solidFill>
              </a:rPr>
              <a:t>Custom sizes</a:t>
            </a:r>
          </a:p>
          <a:p>
            <a:pPr marL="342900" indent="-342900" fontAlgn="t">
              <a:spcBef>
                <a:spcPts val="500"/>
              </a:spcBef>
              <a:spcAft>
                <a:spcPts val="600"/>
              </a:spcAft>
              <a:buFont typeface="Arial" panose="020B0604020202020204" pitchFamily="34" charset="0"/>
              <a:buChar char="•"/>
            </a:pPr>
            <a:r>
              <a:rPr lang="en-US" sz="2400" dirty="0">
                <a:solidFill>
                  <a:schemeClr val="tx1"/>
                </a:solidFill>
              </a:rPr>
              <a:t>Persistent storage</a:t>
            </a:r>
          </a:p>
          <a:p>
            <a:pPr marL="342900" indent="-342900" fontAlgn="t">
              <a:spcBef>
                <a:spcPts val="500"/>
              </a:spcBef>
              <a:spcAft>
                <a:spcPts val="600"/>
              </a:spcAft>
              <a:buFont typeface="Arial" panose="020B0604020202020204" pitchFamily="34" charset="0"/>
              <a:buChar char="•"/>
            </a:pPr>
            <a:r>
              <a:rPr lang="en-US" sz="2400" dirty="0">
                <a:solidFill>
                  <a:schemeClr val="tx1"/>
                </a:solidFill>
              </a:rPr>
              <a:t>Linux and Windows Containers</a:t>
            </a:r>
          </a:p>
          <a:p>
            <a:pPr marL="342900" indent="-342900" fontAlgn="t">
              <a:spcBef>
                <a:spcPts val="500"/>
              </a:spcBef>
              <a:spcAft>
                <a:spcPts val="600"/>
              </a:spcAft>
              <a:buFont typeface="Arial" panose="020B0604020202020204" pitchFamily="34" charset="0"/>
              <a:buChar char="•"/>
            </a:pPr>
            <a:r>
              <a:rPr lang="en-US" sz="2400" dirty="0">
                <a:solidFill>
                  <a:schemeClr val="tx1"/>
                </a:solidFill>
              </a:rPr>
              <a:t>Co-scheduled Groups</a:t>
            </a:r>
          </a:p>
          <a:p>
            <a:pPr marL="342900" indent="-342900" fontAlgn="t">
              <a:spcBef>
                <a:spcPts val="500"/>
              </a:spcBef>
              <a:spcAft>
                <a:spcPts val="600"/>
              </a:spcAft>
              <a:buFont typeface="Arial" panose="020B0604020202020204" pitchFamily="34" charset="0"/>
              <a:buChar char="•"/>
            </a:pPr>
            <a:r>
              <a:rPr lang="en-US" sz="2400" dirty="0">
                <a:solidFill>
                  <a:schemeClr val="tx1"/>
                </a:solidFill>
              </a:rPr>
              <a:t>Virtual network Deployment</a:t>
            </a:r>
          </a:p>
        </p:txBody>
      </p:sp>
      <p:sp>
        <p:nvSpPr>
          <p:cNvPr id="4" name="Rectangle 3">
            <a:extLst>
              <a:ext uri="{FF2B5EF4-FFF2-40B4-BE49-F238E27FC236}">
                <a16:creationId xmlns:a16="http://schemas.microsoft.com/office/drawing/2014/main" id="{02FA9123-19DF-42AD-9E6D-8A2CF2C48E85}"/>
              </a:ext>
              <a:ext uri="{C183D7F6-B498-43B3-948B-1728B52AA6E4}">
                <adec:decorative xmlns:adec="http://schemas.microsoft.com/office/drawing/2017/decorative" val="1"/>
              </a:ext>
            </a:extLst>
          </p:cNvPr>
          <p:cNvSpPr/>
          <p:nvPr/>
        </p:nvSpPr>
        <p:spPr bwMode="auto">
          <a:xfrm>
            <a:off x="6412674" y="1195612"/>
            <a:ext cx="5596761" cy="5166134"/>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a:gradFill>
                <a:gsLst>
                  <a:gs pos="0">
                    <a:srgbClr val="FFFFFF"/>
                  </a:gs>
                  <a:gs pos="100000">
                    <a:srgbClr val="FFFFFF"/>
                  </a:gs>
                </a:gsLst>
                <a:lin ang="5400000" scaled="0"/>
              </a:gradFill>
              <a:cs typeface="Segoe UI" pitchFamily="34" charset="0"/>
            </a:endParaRPr>
          </a:p>
        </p:txBody>
      </p:sp>
      <p:pic>
        <p:nvPicPr>
          <p:cNvPr id="5" name="Picture 4" descr="A container (web server) is on a virtual machine in a virtual network. ">
            <a:extLst>
              <a:ext uri="{FF2B5EF4-FFF2-40B4-BE49-F238E27FC236}">
                <a16:creationId xmlns:a16="http://schemas.microsoft.com/office/drawing/2014/main" id="{A906902A-584D-41B2-BBCF-3C7810E3BBB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54204" y="1202345"/>
            <a:ext cx="3149285" cy="4421513"/>
          </a:xfrm>
          <a:prstGeom prst="rect">
            <a:avLst/>
          </a:prstGeom>
        </p:spPr>
      </p:pic>
      <p:sp>
        <p:nvSpPr>
          <p:cNvPr id="6" name="Rectangle 5">
            <a:extLst>
              <a:ext uri="{FF2B5EF4-FFF2-40B4-BE49-F238E27FC236}">
                <a16:creationId xmlns:a16="http://schemas.microsoft.com/office/drawing/2014/main" id="{E1EEDE17-BA9B-4EB8-A3F9-31B8D9D3BFC5}"/>
              </a:ext>
            </a:extLst>
          </p:cNvPr>
          <p:cNvSpPr/>
          <p:nvPr/>
        </p:nvSpPr>
        <p:spPr bwMode="auto">
          <a:xfrm>
            <a:off x="7039727" y="5557366"/>
            <a:ext cx="4552950" cy="81280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000" dirty="0">
                <a:solidFill>
                  <a:schemeClr val="tx1"/>
                </a:solidFill>
                <a:cs typeface="Segoe UI Semilight"/>
              </a:rPr>
              <a:t>Fastest way to run a container in Azure without provisioning a VM</a:t>
            </a:r>
          </a:p>
        </p:txBody>
      </p:sp>
    </p:spTree>
    <p:extLst>
      <p:ext uri="{BB962C8B-B14F-4D97-AF65-F5344CB8AC3E}">
        <p14:creationId xmlns:p14="http://schemas.microsoft.com/office/powerpoint/2010/main" val="3986722122"/>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BFA3E-0F89-455C-B171-E3177C08C3F0}"/>
              </a:ext>
            </a:extLst>
          </p:cNvPr>
          <p:cNvSpPr>
            <a:spLocks noGrp="1"/>
          </p:cNvSpPr>
          <p:nvPr>
            <p:ph type="title"/>
          </p:nvPr>
        </p:nvSpPr>
        <p:spPr>
          <a:xfrm>
            <a:off x="465138" y="632779"/>
            <a:ext cx="11533187" cy="430887"/>
          </a:xfrm>
        </p:spPr>
        <p:txBody>
          <a:bodyPr/>
          <a:lstStyle/>
          <a:p>
            <a:pPr>
              <a:lnSpc>
                <a:spcPct val="100000"/>
              </a:lnSpc>
            </a:pPr>
            <a:r>
              <a:rPr lang="en-US" spc="0" dirty="0">
                <a:solidFill>
                  <a:schemeClr val="tx1"/>
                </a:solidFill>
              </a:rPr>
              <a:t>Implement Container Groups</a:t>
            </a:r>
          </a:p>
        </p:txBody>
      </p:sp>
      <p:sp>
        <p:nvSpPr>
          <p:cNvPr id="3" name="Rectangle 2">
            <a:extLst>
              <a:ext uri="{FF2B5EF4-FFF2-40B4-BE49-F238E27FC236}">
                <a16:creationId xmlns:a16="http://schemas.microsoft.com/office/drawing/2014/main" id="{A09BD4FE-BA6F-448D-A0AE-D56244B93DAA}"/>
              </a:ext>
              <a:ext uri="{C183D7F6-B498-43B3-948B-1728B52AA6E4}">
                <adec:decorative xmlns:adec="http://schemas.microsoft.com/office/drawing/2017/decorative" val="1"/>
              </a:ext>
            </a:extLst>
          </p:cNvPr>
          <p:cNvSpPr/>
          <p:nvPr/>
        </p:nvSpPr>
        <p:spPr bwMode="auto">
          <a:xfrm>
            <a:off x="427037" y="1192214"/>
            <a:ext cx="11582401" cy="3760786"/>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a:gradFill>
                <a:gsLst>
                  <a:gs pos="0">
                    <a:srgbClr val="FFFFFF"/>
                  </a:gs>
                  <a:gs pos="100000">
                    <a:srgbClr val="FFFFFF"/>
                  </a:gs>
                </a:gsLst>
                <a:lin ang="5400000" scaled="0"/>
              </a:gradFill>
              <a:cs typeface="Segoe UI" pitchFamily="34" charset="0"/>
            </a:endParaRPr>
          </a:p>
        </p:txBody>
      </p:sp>
      <p:pic>
        <p:nvPicPr>
          <p:cNvPr id="26" name="Picture 25" descr="Container Group working with Azure files which is connected to DNS through port 80">
            <a:extLst>
              <a:ext uri="{FF2B5EF4-FFF2-40B4-BE49-F238E27FC236}">
                <a16:creationId xmlns:a16="http://schemas.microsoft.com/office/drawing/2014/main" id="{3FCF82BC-F905-468A-944C-3DFA754975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1548" y="1374724"/>
            <a:ext cx="7413379" cy="3395766"/>
          </a:xfrm>
          <a:prstGeom prst="rect">
            <a:avLst/>
          </a:prstGeom>
        </p:spPr>
      </p:pic>
      <p:sp>
        <p:nvSpPr>
          <p:cNvPr id="50" name="Rectangle 49">
            <a:extLst>
              <a:ext uri="{FF2B5EF4-FFF2-40B4-BE49-F238E27FC236}">
                <a16:creationId xmlns:a16="http://schemas.microsoft.com/office/drawing/2014/main" id="{33887101-D253-4EB6-9C09-52FACE0B229E}"/>
              </a:ext>
            </a:extLst>
          </p:cNvPr>
          <p:cNvSpPr/>
          <p:nvPr/>
        </p:nvSpPr>
        <p:spPr>
          <a:xfrm>
            <a:off x="427035" y="5108447"/>
            <a:ext cx="3254262" cy="1253299"/>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t" anchorCtr="0">
            <a:noAutofit/>
          </a:bodyPr>
          <a:lstStyle/>
          <a:p>
            <a:r>
              <a:rPr lang="en-US" sz="2200" dirty="0">
                <a:solidFill>
                  <a:schemeClr val="tx1"/>
                </a:solidFill>
                <a:cs typeface="Segoe UI"/>
              </a:rPr>
              <a:t>Top-level resource in Azure Container Instances</a:t>
            </a:r>
            <a:endParaRPr lang="en-US" sz="2200" dirty="0">
              <a:solidFill>
                <a:schemeClr val="tx1"/>
              </a:solidFill>
            </a:endParaRPr>
          </a:p>
        </p:txBody>
      </p:sp>
      <p:sp>
        <p:nvSpPr>
          <p:cNvPr id="51" name="Rectangle 50">
            <a:extLst>
              <a:ext uri="{FF2B5EF4-FFF2-40B4-BE49-F238E27FC236}">
                <a16:creationId xmlns:a16="http://schemas.microsoft.com/office/drawing/2014/main" id="{9294C462-2765-463C-B18B-65BF529568C1}"/>
              </a:ext>
            </a:extLst>
          </p:cNvPr>
          <p:cNvSpPr/>
          <p:nvPr/>
        </p:nvSpPr>
        <p:spPr>
          <a:xfrm>
            <a:off x="3827107" y="5108447"/>
            <a:ext cx="3411893" cy="1253299"/>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t" anchorCtr="0">
            <a:noAutofit/>
          </a:bodyPr>
          <a:lstStyle/>
          <a:p>
            <a:r>
              <a:rPr lang="en-US" sz="2200" dirty="0">
                <a:solidFill>
                  <a:schemeClr val="tx1"/>
                </a:solidFill>
                <a:cs typeface="Segoe UI"/>
              </a:rPr>
              <a:t>A collection of containers</a:t>
            </a:r>
            <a:br>
              <a:rPr lang="en-US" sz="2200" dirty="0">
                <a:solidFill>
                  <a:schemeClr val="tx1"/>
                </a:solidFill>
                <a:cs typeface="Segoe UI"/>
              </a:rPr>
            </a:br>
            <a:r>
              <a:rPr lang="en-US" sz="2200" dirty="0">
                <a:solidFill>
                  <a:schemeClr val="tx1"/>
                </a:solidFill>
                <a:cs typeface="Segoe UI"/>
              </a:rPr>
              <a:t>that get scheduled on</a:t>
            </a:r>
            <a:br>
              <a:rPr lang="en-US" sz="2200" dirty="0">
                <a:solidFill>
                  <a:schemeClr val="tx1"/>
                </a:solidFill>
                <a:cs typeface="Segoe UI"/>
              </a:rPr>
            </a:br>
            <a:r>
              <a:rPr lang="en-US" sz="2200" dirty="0">
                <a:solidFill>
                  <a:schemeClr val="tx1"/>
                </a:solidFill>
                <a:cs typeface="Segoe UI"/>
              </a:rPr>
              <a:t>the same host</a:t>
            </a:r>
          </a:p>
        </p:txBody>
      </p:sp>
      <p:sp>
        <p:nvSpPr>
          <p:cNvPr id="52" name="Rectangle 51">
            <a:extLst>
              <a:ext uri="{FF2B5EF4-FFF2-40B4-BE49-F238E27FC236}">
                <a16:creationId xmlns:a16="http://schemas.microsoft.com/office/drawing/2014/main" id="{8B7BF4EF-0A56-447D-A388-24F3AD88C6A9}"/>
              </a:ext>
            </a:extLst>
          </p:cNvPr>
          <p:cNvSpPr/>
          <p:nvPr/>
        </p:nvSpPr>
        <p:spPr>
          <a:xfrm>
            <a:off x="7384810" y="5108447"/>
            <a:ext cx="4624626" cy="1253299"/>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t" anchorCtr="0">
            <a:noAutofit/>
          </a:bodyPr>
          <a:lstStyle/>
          <a:p>
            <a:r>
              <a:rPr lang="en-US" sz="2200" dirty="0">
                <a:solidFill>
                  <a:schemeClr val="tx1"/>
                </a:solidFill>
                <a:cs typeface="Segoe UI"/>
              </a:rPr>
              <a:t>The containers in the group share a lifecycle, resources, local network, and storage volumes</a:t>
            </a:r>
          </a:p>
        </p:txBody>
      </p:sp>
    </p:spTree>
    <p:extLst>
      <p:ext uri="{BB962C8B-B14F-4D97-AF65-F5344CB8AC3E}">
        <p14:creationId xmlns:p14="http://schemas.microsoft.com/office/powerpoint/2010/main" val="3749059638"/>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23AE1D-860B-4A7C-804F-D565C801C79A}"/>
              </a:ext>
            </a:extLst>
          </p:cNvPr>
          <p:cNvSpPr>
            <a:spLocks noGrp="1"/>
          </p:cNvSpPr>
          <p:nvPr>
            <p:ph type="title"/>
          </p:nvPr>
        </p:nvSpPr>
        <p:spPr>
          <a:xfrm>
            <a:off x="465138" y="632779"/>
            <a:ext cx="11533187" cy="430887"/>
          </a:xfrm>
        </p:spPr>
        <p:txBody>
          <a:bodyPr/>
          <a:lstStyle/>
          <a:p>
            <a:pPr>
              <a:lnSpc>
                <a:spcPct val="100000"/>
              </a:lnSpc>
            </a:pPr>
            <a:r>
              <a:rPr lang="en-US" spc="0" dirty="0"/>
              <a:t>Understand the Docker Platform (optional)</a:t>
            </a:r>
          </a:p>
        </p:txBody>
      </p:sp>
      <p:sp>
        <p:nvSpPr>
          <p:cNvPr id="3" name="Rectangle 2">
            <a:extLst>
              <a:ext uri="{FF2B5EF4-FFF2-40B4-BE49-F238E27FC236}">
                <a16:creationId xmlns:a16="http://schemas.microsoft.com/office/drawing/2014/main" id="{3A86C3B4-2617-4B80-8788-7B7B2893A77B}"/>
              </a:ext>
              <a:ext uri="{C183D7F6-B498-43B3-948B-1728B52AA6E4}">
                <adec:decorative xmlns:adec="http://schemas.microsoft.com/office/drawing/2017/decorative" val="1"/>
              </a:ext>
            </a:extLst>
          </p:cNvPr>
          <p:cNvSpPr/>
          <p:nvPr/>
        </p:nvSpPr>
        <p:spPr bwMode="auto">
          <a:xfrm>
            <a:off x="427037" y="1192214"/>
            <a:ext cx="11582401" cy="3760786"/>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a:gradFill>
                <a:gsLst>
                  <a:gs pos="0">
                    <a:srgbClr val="FFFFFF"/>
                  </a:gs>
                  <a:gs pos="100000">
                    <a:srgbClr val="FFFFFF"/>
                  </a:gs>
                </a:gsLst>
                <a:lin ang="5400000" scaled="0"/>
              </a:gradFill>
              <a:cs typeface="Segoe UI" pitchFamily="34" charset="0"/>
            </a:endParaRPr>
          </a:p>
        </p:txBody>
      </p:sp>
      <p:pic>
        <p:nvPicPr>
          <p:cNvPr id="7" name="Picture 5" descr="A docker hub and docker host are working together. The docker hub has ubuntu Linux, windows, and nginx. The Docker host has a docker engine and containers">
            <a:extLst>
              <a:ext uri="{FF2B5EF4-FFF2-40B4-BE49-F238E27FC236}">
                <a16:creationId xmlns:a16="http://schemas.microsoft.com/office/drawing/2014/main" id="{34C7392E-306D-4048-BC80-DCDF2B1418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811" y="1354609"/>
            <a:ext cx="9386853" cy="3435997"/>
          </a:xfrm>
          <a:prstGeom prst="rect">
            <a:avLst/>
          </a:prstGeom>
        </p:spPr>
      </p:pic>
      <p:sp>
        <p:nvSpPr>
          <p:cNvPr id="8" name="Rectangle 7">
            <a:extLst>
              <a:ext uri="{FF2B5EF4-FFF2-40B4-BE49-F238E27FC236}">
                <a16:creationId xmlns:a16="http://schemas.microsoft.com/office/drawing/2014/main" id="{242D7FC1-114F-473C-B79B-84D47FD6EB41}"/>
              </a:ext>
            </a:extLst>
          </p:cNvPr>
          <p:cNvSpPr/>
          <p:nvPr/>
        </p:nvSpPr>
        <p:spPr>
          <a:xfrm>
            <a:off x="427035" y="5108447"/>
            <a:ext cx="3551993" cy="1253299"/>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t" anchorCtr="0">
            <a:noAutofit/>
          </a:bodyPr>
          <a:lstStyle/>
          <a:p>
            <a:r>
              <a:rPr lang="en-US" sz="2000" dirty="0">
                <a:solidFill>
                  <a:schemeClr val="tx1"/>
                </a:solidFill>
                <a:cs typeface="Segoe UI Semilight"/>
              </a:rPr>
              <a:t>Enables developers to</a:t>
            </a:r>
            <a:br>
              <a:rPr lang="en-US" sz="2000" dirty="0">
                <a:solidFill>
                  <a:schemeClr val="tx1"/>
                </a:solidFill>
                <a:cs typeface="Segoe UI Semilight"/>
              </a:rPr>
            </a:br>
            <a:r>
              <a:rPr lang="en-US" sz="2000" dirty="0">
                <a:solidFill>
                  <a:schemeClr val="tx1"/>
                </a:solidFill>
                <a:cs typeface="Segoe UI Semilight"/>
              </a:rPr>
              <a:t>host applications within</a:t>
            </a:r>
            <a:br>
              <a:rPr lang="en-US" sz="2000" dirty="0">
                <a:solidFill>
                  <a:schemeClr val="tx1"/>
                </a:solidFill>
                <a:cs typeface="Segoe UI Semilight"/>
              </a:rPr>
            </a:br>
            <a:r>
              <a:rPr lang="en-US" sz="2000" dirty="0">
                <a:solidFill>
                  <a:schemeClr val="tx1"/>
                </a:solidFill>
                <a:cs typeface="Segoe UI Semilight"/>
              </a:rPr>
              <a:t>a container</a:t>
            </a:r>
            <a:endParaRPr lang="en-US" sz="2000" dirty="0">
              <a:solidFill>
                <a:schemeClr val="tx1"/>
              </a:solidFill>
            </a:endParaRPr>
          </a:p>
        </p:txBody>
      </p:sp>
      <p:sp>
        <p:nvSpPr>
          <p:cNvPr id="9" name="Rectangle 8">
            <a:extLst>
              <a:ext uri="{FF2B5EF4-FFF2-40B4-BE49-F238E27FC236}">
                <a16:creationId xmlns:a16="http://schemas.microsoft.com/office/drawing/2014/main" id="{C13AEDEF-FF34-4C46-8403-4BE422AE607F}"/>
              </a:ext>
            </a:extLst>
          </p:cNvPr>
          <p:cNvSpPr/>
          <p:nvPr/>
        </p:nvSpPr>
        <p:spPr>
          <a:xfrm>
            <a:off x="4138178" y="5108447"/>
            <a:ext cx="4535922" cy="1253299"/>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t" anchorCtr="0">
            <a:noAutofit/>
          </a:bodyPr>
          <a:lstStyle/>
          <a:p>
            <a:r>
              <a:rPr lang="en-US" sz="2000" dirty="0">
                <a:solidFill>
                  <a:schemeClr val="tx1"/>
                </a:solidFill>
                <a:cs typeface="Segoe UI Semilight"/>
              </a:rPr>
              <a:t>A container is a standardized “unit of software“ that contains everything required for an application to run</a:t>
            </a:r>
          </a:p>
        </p:txBody>
      </p:sp>
      <p:sp>
        <p:nvSpPr>
          <p:cNvPr id="10" name="Rectangle 9">
            <a:extLst>
              <a:ext uri="{FF2B5EF4-FFF2-40B4-BE49-F238E27FC236}">
                <a16:creationId xmlns:a16="http://schemas.microsoft.com/office/drawing/2014/main" id="{73FA0030-192B-424C-B9BA-11FFFB118558}"/>
              </a:ext>
            </a:extLst>
          </p:cNvPr>
          <p:cNvSpPr/>
          <p:nvPr/>
        </p:nvSpPr>
        <p:spPr>
          <a:xfrm>
            <a:off x="8851900" y="5108447"/>
            <a:ext cx="3157536" cy="1253299"/>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t" anchorCtr="0">
            <a:noAutofit/>
          </a:bodyPr>
          <a:lstStyle/>
          <a:p>
            <a:r>
              <a:rPr lang="en-US" sz="2000" dirty="0">
                <a:solidFill>
                  <a:schemeClr val="tx1"/>
                </a:solidFill>
                <a:cs typeface="Segoe UI Semilight"/>
              </a:rPr>
              <a:t>Available on both Linux</a:t>
            </a:r>
            <a:br>
              <a:rPr lang="en-US" sz="2000" dirty="0">
                <a:solidFill>
                  <a:schemeClr val="tx1"/>
                </a:solidFill>
                <a:cs typeface="Segoe UI Semilight"/>
              </a:rPr>
            </a:br>
            <a:r>
              <a:rPr lang="en-US" sz="2000" dirty="0">
                <a:solidFill>
                  <a:schemeClr val="tx1"/>
                </a:solidFill>
                <a:cs typeface="Segoe UI Semilight"/>
              </a:rPr>
              <a:t>and Windows and can be</a:t>
            </a:r>
            <a:br>
              <a:rPr lang="en-US" sz="2000" dirty="0">
                <a:solidFill>
                  <a:schemeClr val="tx1"/>
                </a:solidFill>
                <a:cs typeface="Segoe UI Semilight"/>
              </a:rPr>
            </a:br>
            <a:r>
              <a:rPr lang="en-US" sz="2000" dirty="0">
                <a:solidFill>
                  <a:schemeClr val="tx1"/>
                </a:solidFill>
                <a:cs typeface="Segoe UI Semilight"/>
              </a:rPr>
              <a:t>hosted on Azure</a:t>
            </a:r>
            <a:endParaRPr lang="en-US" sz="2000" dirty="0">
              <a:solidFill>
                <a:schemeClr val="tx1"/>
              </a:solidFill>
              <a:cs typeface="Segoe UI Semilight" panose="020B0402040204020203" pitchFamily="34" charset="0"/>
            </a:endParaRPr>
          </a:p>
        </p:txBody>
      </p:sp>
    </p:spTree>
    <p:extLst>
      <p:ext uri="{BB962C8B-B14F-4D97-AF65-F5344CB8AC3E}">
        <p14:creationId xmlns:p14="http://schemas.microsoft.com/office/powerpoint/2010/main" val="2331565653"/>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B1B59-5A29-4ADD-9D90-235AA0014A02}"/>
              </a:ext>
            </a:extLst>
          </p:cNvPr>
          <p:cNvSpPr>
            <a:spLocks noGrp="1"/>
          </p:cNvSpPr>
          <p:nvPr>
            <p:ph type="title"/>
          </p:nvPr>
        </p:nvSpPr>
        <p:spPr>
          <a:xfrm>
            <a:off x="465138" y="632779"/>
            <a:ext cx="11533187" cy="430887"/>
          </a:xfrm>
        </p:spPr>
        <p:txBody>
          <a:bodyPr/>
          <a:lstStyle/>
          <a:p>
            <a:pPr>
              <a:lnSpc>
                <a:spcPct val="100000"/>
              </a:lnSpc>
            </a:pPr>
            <a:r>
              <a:rPr lang="en-US" spc="0" dirty="0">
                <a:solidFill>
                  <a:schemeClr val="tx1"/>
                </a:solidFill>
              </a:rPr>
              <a:t>Demonstration - Configure Azure Container Instances</a:t>
            </a:r>
          </a:p>
        </p:txBody>
      </p:sp>
      <p:sp>
        <p:nvSpPr>
          <p:cNvPr id="15" name="Rectangle 14">
            <a:extLst>
              <a:ext uri="{FF2B5EF4-FFF2-40B4-BE49-F238E27FC236}">
                <a16:creationId xmlns:a16="http://schemas.microsoft.com/office/drawing/2014/main" id="{CEF9FBC7-CD9C-43F7-937C-6976FB917B08}"/>
              </a:ext>
            </a:extLst>
          </p:cNvPr>
          <p:cNvSpPr/>
          <p:nvPr/>
        </p:nvSpPr>
        <p:spPr>
          <a:xfrm>
            <a:off x="1793484" y="1761609"/>
            <a:ext cx="5654497" cy="369332"/>
          </a:xfrm>
          <a:prstGeom prst="rect">
            <a:avLst/>
          </a:prstGeom>
        </p:spPr>
        <p:txBody>
          <a:bodyPr wrap="none" lIns="0" tIns="0" rIns="0" bIns="0">
            <a:spAutoFit/>
          </a:bodyPr>
          <a:lstStyle/>
          <a:p>
            <a:r>
              <a:rPr lang="en-US" sz="2400" dirty="0">
                <a:cs typeface="Segoe UI Semilight"/>
              </a:rPr>
              <a:t>Create and configure a container instance</a:t>
            </a:r>
            <a:endParaRPr lang="en-US" sz="2400" dirty="0"/>
          </a:p>
        </p:txBody>
      </p:sp>
      <p:cxnSp>
        <p:nvCxnSpPr>
          <p:cNvPr id="74" name="Straight Connector 73">
            <a:extLst>
              <a:ext uri="{FF2B5EF4-FFF2-40B4-BE49-F238E27FC236}">
                <a16:creationId xmlns:a16="http://schemas.microsoft.com/office/drawing/2014/main" id="{2FB5D585-6D11-4274-946C-4FB99F67F764}"/>
              </a:ext>
              <a:ext uri="{C183D7F6-B498-43B3-948B-1728B52AA6E4}">
                <adec:decorative xmlns:adec="http://schemas.microsoft.com/office/drawing/2017/decorative" val="1"/>
              </a:ext>
            </a:extLst>
          </p:cNvPr>
          <p:cNvCxnSpPr>
            <a:cxnSpLocks/>
          </p:cNvCxnSpPr>
          <p:nvPr/>
        </p:nvCxnSpPr>
        <p:spPr>
          <a:xfrm>
            <a:off x="1793484" y="2542411"/>
            <a:ext cx="102159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0E08A75B-906C-4D66-B298-0175D0466CEB}"/>
              </a:ext>
            </a:extLst>
          </p:cNvPr>
          <p:cNvSpPr/>
          <p:nvPr/>
        </p:nvSpPr>
        <p:spPr>
          <a:xfrm>
            <a:off x="1793484" y="2953881"/>
            <a:ext cx="5928739" cy="369332"/>
          </a:xfrm>
          <a:prstGeom prst="rect">
            <a:avLst/>
          </a:prstGeom>
        </p:spPr>
        <p:txBody>
          <a:bodyPr wrap="none" lIns="0" tIns="0" rIns="0" bIns="0">
            <a:spAutoFit/>
          </a:bodyPr>
          <a:lstStyle/>
          <a:p>
            <a:r>
              <a:rPr lang="en-US" sz="2400" dirty="0">
                <a:cs typeface="Segoe UI Semilight"/>
              </a:rPr>
              <a:t>Verify deployment of the container instance</a:t>
            </a:r>
            <a:endParaRPr lang="en-US" sz="2400" dirty="0"/>
          </a:p>
        </p:txBody>
      </p:sp>
      <p:cxnSp>
        <p:nvCxnSpPr>
          <p:cNvPr id="75" name="Straight Connector 74">
            <a:extLst>
              <a:ext uri="{FF2B5EF4-FFF2-40B4-BE49-F238E27FC236}">
                <a16:creationId xmlns:a16="http://schemas.microsoft.com/office/drawing/2014/main" id="{58BB4A35-EF6C-4800-9A2E-851F1F9E7966}"/>
              </a:ext>
              <a:ext uri="{C183D7F6-B498-43B3-948B-1728B52AA6E4}">
                <adec:decorative xmlns:adec="http://schemas.microsoft.com/office/drawing/2017/decorative" val="1"/>
              </a:ext>
            </a:extLst>
          </p:cNvPr>
          <p:cNvCxnSpPr>
            <a:cxnSpLocks/>
          </p:cNvCxnSpPr>
          <p:nvPr/>
        </p:nvCxnSpPr>
        <p:spPr>
          <a:xfrm>
            <a:off x="1793484" y="3734683"/>
            <a:ext cx="102159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03C4CEA2-5896-4318-82A2-31E388093D8F}"/>
              </a:ext>
              <a:ext uri="{C183D7F6-B498-43B3-948B-1728B52AA6E4}">
                <adec:decorative xmlns:adec="http://schemas.microsoft.com/office/drawing/2017/decorative" val="1"/>
              </a:ext>
            </a:extLst>
          </p:cNvPr>
          <p:cNvGrpSpPr/>
          <p:nvPr/>
        </p:nvGrpSpPr>
        <p:grpSpPr>
          <a:xfrm>
            <a:off x="753660" y="1527732"/>
            <a:ext cx="851180" cy="2029358"/>
            <a:chOff x="753660" y="1527732"/>
            <a:chExt cx="851180" cy="2029358"/>
          </a:xfrm>
        </p:grpSpPr>
        <p:pic>
          <p:nvPicPr>
            <p:cNvPr id="19" name="Picture 18">
              <a:extLst>
                <a:ext uri="{FF2B5EF4-FFF2-40B4-BE49-F238E27FC236}">
                  <a16:creationId xmlns:a16="http://schemas.microsoft.com/office/drawing/2014/main" id="{B3E41760-0C29-4AC8-A314-9F56F3D8667E}"/>
                </a:ext>
              </a:extLst>
            </p:cNvPr>
            <p:cNvPicPr>
              <a:picLocks noChangeAspect="1"/>
            </p:cNvPicPr>
            <p:nvPr/>
          </p:nvPicPr>
          <p:blipFill>
            <a:blip r:embed="rId3"/>
            <a:stretch>
              <a:fillRect/>
            </a:stretch>
          </p:blipFill>
          <p:spPr>
            <a:xfrm>
              <a:off x="754983" y="1527732"/>
              <a:ext cx="849857" cy="837086"/>
            </a:xfrm>
            <a:prstGeom prst="rect">
              <a:avLst/>
            </a:prstGeom>
          </p:spPr>
        </p:pic>
        <p:pic>
          <p:nvPicPr>
            <p:cNvPr id="4" name="Graphic 3">
              <a:extLst>
                <a:ext uri="{FF2B5EF4-FFF2-40B4-BE49-F238E27FC236}">
                  <a16:creationId xmlns:a16="http://schemas.microsoft.com/office/drawing/2014/main" id="{66A4CD05-B5D1-46A7-96B8-E0B7D99DDBE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30236" y="1645523"/>
              <a:ext cx="496707" cy="496707"/>
            </a:xfrm>
            <a:prstGeom prst="rect">
              <a:avLst/>
            </a:prstGeom>
          </p:spPr>
        </p:pic>
        <p:pic>
          <p:nvPicPr>
            <p:cNvPr id="5" name="Picture 4">
              <a:extLst>
                <a:ext uri="{FF2B5EF4-FFF2-40B4-BE49-F238E27FC236}">
                  <a16:creationId xmlns:a16="http://schemas.microsoft.com/office/drawing/2014/main" id="{E4FC3EAF-A434-4FED-ABC8-80C7A6C61E53}"/>
                </a:ext>
              </a:extLst>
            </p:cNvPr>
            <p:cNvPicPr>
              <a:picLocks noChangeAspect="1"/>
            </p:cNvPicPr>
            <p:nvPr/>
          </p:nvPicPr>
          <p:blipFill>
            <a:blip r:embed="rId3"/>
            <a:stretch>
              <a:fillRect/>
            </a:stretch>
          </p:blipFill>
          <p:spPr>
            <a:xfrm>
              <a:off x="753660" y="2720004"/>
              <a:ext cx="849857" cy="837086"/>
            </a:xfrm>
            <a:prstGeom prst="rect">
              <a:avLst/>
            </a:prstGeom>
          </p:spPr>
        </p:pic>
        <p:pic>
          <p:nvPicPr>
            <p:cNvPr id="7" name="Graphic 6">
              <a:extLst>
                <a:ext uri="{FF2B5EF4-FFF2-40B4-BE49-F238E27FC236}">
                  <a16:creationId xmlns:a16="http://schemas.microsoft.com/office/drawing/2014/main" id="{1C6DB093-9DB4-44CA-84E6-693FCB8CEFA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30236" y="2851462"/>
              <a:ext cx="494329" cy="494329"/>
            </a:xfrm>
            <a:prstGeom prst="rect">
              <a:avLst/>
            </a:prstGeom>
          </p:spPr>
        </p:pic>
      </p:grpSp>
    </p:spTree>
    <p:extLst>
      <p:ext uri="{BB962C8B-B14F-4D97-AF65-F5344CB8AC3E}">
        <p14:creationId xmlns:p14="http://schemas.microsoft.com/office/powerpoint/2010/main" val="142491298"/>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261A9-F61B-1582-D1C4-F1B85DCA262C}"/>
              </a:ext>
            </a:extLst>
          </p:cNvPr>
          <p:cNvSpPr>
            <a:spLocks noGrp="1"/>
          </p:cNvSpPr>
          <p:nvPr>
            <p:ph type="title"/>
          </p:nvPr>
        </p:nvSpPr>
        <p:spPr/>
        <p:txBody>
          <a:bodyPr/>
          <a:lstStyle/>
          <a:p>
            <a:r>
              <a:rPr lang="en-US" dirty="0"/>
              <a:t>Administer PaaS Compute Options whiteboard and review</a:t>
            </a:r>
          </a:p>
        </p:txBody>
      </p:sp>
      <p:sp>
        <p:nvSpPr>
          <p:cNvPr id="7" name="Content Placeholder 6">
            <a:extLst>
              <a:ext uri="{FF2B5EF4-FFF2-40B4-BE49-F238E27FC236}">
                <a16:creationId xmlns:a16="http://schemas.microsoft.com/office/drawing/2014/main" id="{50575D32-F6E1-C6BD-6B86-6AB691647E91}"/>
              </a:ext>
            </a:extLst>
          </p:cNvPr>
          <p:cNvSpPr>
            <a:spLocks noGrp="1"/>
          </p:cNvSpPr>
          <p:nvPr>
            <p:ph sz="quarter" idx="10"/>
          </p:nvPr>
        </p:nvSpPr>
        <p:spPr>
          <a:xfrm>
            <a:off x="428326" y="1485900"/>
            <a:ext cx="4830510" cy="3583032"/>
          </a:xfrm>
        </p:spPr>
        <p:txBody>
          <a:bodyPr/>
          <a:lstStyle/>
          <a:p>
            <a:pPr marL="349724" indent="-349724">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Describe the differences  between containers and virtual machines. </a:t>
            </a:r>
          </a:p>
          <a:p>
            <a:pPr marL="349724" indent="-349724">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What is an App Service plan? Things to consider when selecting?</a:t>
            </a:r>
          </a:p>
          <a:p>
            <a:pPr marL="349724" indent="-349724">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What are deployment slots? Usage cases for slots?</a:t>
            </a:r>
          </a:p>
          <a:p>
            <a:pPr marL="349724" indent="-349724">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List at least three admin tasks for web apps.</a:t>
            </a:r>
          </a:p>
        </p:txBody>
      </p:sp>
      <p:pic>
        <p:nvPicPr>
          <p:cNvPr id="12" name="Picture 11">
            <a:extLst>
              <a:ext uri="{FF2B5EF4-FFF2-40B4-BE49-F238E27FC236}">
                <a16:creationId xmlns:a16="http://schemas.microsoft.com/office/drawing/2014/main" id="{B69A4E7E-3E98-A3B5-3931-C6C220C35B4F}"/>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10203813" y="1441403"/>
            <a:ext cx="1647825" cy="722947"/>
          </a:xfrm>
          <a:prstGeom prst="rect">
            <a:avLst/>
          </a:prstGeom>
          <a:ln>
            <a:solidFill>
              <a:schemeClr val="tx1"/>
            </a:solidFill>
          </a:ln>
        </p:spPr>
      </p:pic>
      <p:pic>
        <p:nvPicPr>
          <p:cNvPr id="14" name="Picture 13">
            <a:extLst>
              <a:ext uri="{FF2B5EF4-FFF2-40B4-BE49-F238E27FC236}">
                <a16:creationId xmlns:a16="http://schemas.microsoft.com/office/drawing/2014/main" id="{3874CD2A-AAEF-AA81-703B-B276C7114B9C}"/>
              </a:ext>
              <a:ext uri="{C183D7F6-B498-43B3-948B-1728B52AA6E4}">
                <adec:decorative xmlns:adec="http://schemas.microsoft.com/office/drawing/2017/decorative" val="1"/>
              </a:ext>
            </a:extLst>
          </p:cNvPr>
          <p:cNvPicPr>
            <a:picLocks noChangeAspect="1"/>
          </p:cNvPicPr>
          <p:nvPr/>
        </p:nvPicPr>
        <p:blipFill>
          <a:blip r:embed="rId4"/>
          <a:stretch>
            <a:fillRect/>
          </a:stretch>
        </p:blipFill>
        <p:spPr>
          <a:xfrm>
            <a:off x="10203813" y="2335630"/>
            <a:ext cx="1676400" cy="722947"/>
          </a:xfrm>
          <a:prstGeom prst="rect">
            <a:avLst/>
          </a:prstGeom>
          <a:ln>
            <a:noFill/>
          </a:ln>
        </p:spPr>
      </p:pic>
      <p:pic>
        <p:nvPicPr>
          <p:cNvPr id="16" name="Picture 15">
            <a:extLst>
              <a:ext uri="{FF2B5EF4-FFF2-40B4-BE49-F238E27FC236}">
                <a16:creationId xmlns:a16="http://schemas.microsoft.com/office/drawing/2014/main" id="{63CC530A-691C-582C-B93C-6576CDF84AE0}"/>
              </a:ext>
              <a:ext uri="{C183D7F6-B498-43B3-948B-1728B52AA6E4}">
                <adec:decorative xmlns:adec="http://schemas.microsoft.com/office/drawing/2017/decorative" val="1"/>
              </a:ext>
            </a:extLst>
          </p:cNvPr>
          <p:cNvPicPr>
            <a:picLocks noChangeAspect="1"/>
          </p:cNvPicPr>
          <p:nvPr/>
        </p:nvPicPr>
        <p:blipFill>
          <a:blip r:embed="rId5"/>
          <a:stretch>
            <a:fillRect/>
          </a:stretch>
        </p:blipFill>
        <p:spPr>
          <a:xfrm>
            <a:off x="10203813" y="3252718"/>
            <a:ext cx="1647825" cy="711993"/>
          </a:xfrm>
          <a:prstGeom prst="rect">
            <a:avLst/>
          </a:prstGeom>
          <a:ln>
            <a:solidFill>
              <a:schemeClr val="tx1"/>
            </a:solidFill>
          </a:ln>
        </p:spPr>
      </p:pic>
      <p:pic>
        <p:nvPicPr>
          <p:cNvPr id="22" name="Picture 21">
            <a:extLst>
              <a:ext uri="{FF2B5EF4-FFF2-40B4-BE49-F238E27FC236}">
                <a16:creationId xmlns:a16="http://schemas.microsoft.com/office/drawing/2014/main" id="{F877B9B0-0B27-CD7E-B979-05E98FFE039F}"/>
              </a:ext>
              <a:ext uri="{C183D7F6-B498-43B3-948B-1728B52AA6E4}">
                <adec:decorative xmlns:adec="http://schemas.microsoft.com/office/drawing/2017/decorative" val="1"/>
              </a:ext>
            </a:extLst>
          </p:cNvPr>
          <p:cNvPicPr>
            <a:picLocks noChangeAspect="1"/>
          </p:cNvPicPr>
          <p:nvPr/>
        </p:nvPicPr>
        <p:blipFill>
          <a:blip r:embed="rId6"/>
          <a:stretch>
            <a:fillRect/>
          </a:stretch>
        </p:blipFill>
        <p:spPr>
          <a:xfrm>
            <a:off x="10203813" y="4160279"/>
            <a:ext cx="1657350" cy="701039"/>
          </a:xfrm>
          <a:prstGeom prst="rect">
            <a:avLst/>
          </a:prstGeom>
          <a:ln>
            <a:solidFill>
              <a:schemeClr val="tx1"/>
            </a:solidFill>
          </a:ln>
        </p:spPr>
      </p:pic>
      <p:pic>
        <p:nvPicPr>
          <p:cNvPr id="28" name="Picture 27">
            <a:extLst>
              <a:ext uri="{FF2B5EF4-FFF2-40B4-BE49-F238E27FC236}">
                <a16:creationId xmlns:a16="http://schemas.microsoft.com/office/drawing/2014/main" id="{0187C44F-72ED-0A36-0645-AC228EE8271B}"/>
              </a:ext>
              <a:ext uri="{C183D7F6-B498-43B3-948B-1728B52AA6E4}">
                <adec:decorative xmlns:adec="http://schemas.microsoft.com/office/drawing/2017/decorative" val="1"/>
              </a:ext>
            </a:extLst>
          </p:cNvPr>
          <p:cNvPicPr>
            <a:picLocks noChangeAspect="1"/>
          </p:cNvPicPr>
          <p:nvPr/>
        </p:nvPicPr>
        <p:blipFill>
          <a:blip r:embed="rId7"/>
          <a:stretch>
            <a:fillRect/>
          </a:stretch>
        </p:blipFill>
        <p:spPr>
          <a:xfrm>
            <a:off x="10203813" y="5069748"/>
            <a:ext cx="1676400" cy="755808"/>
          </a:xfrm>
          <a:prstGeom prst="rect">
            <a:avLst/>
          </a:prstGeom>
        </p:spPr>
      </p:pic>
      <p:grpSp>
        <p:nvGrpSpPr>
          <p:cNvPr id="8" name="Group 7">
            <a:extLst>
              <a:ext uri="{FF2B5EF4-FFF2-40B4-BE49-F238E27FC236}">
                <a16:creationId xmlns:a16="http://schemas.microsoft.com/office/drawing/2014/main" id="{56A02F53-F7E2-3B29-EA5B-652B664B4FC6}"/>
              </a:ext>
              <a:ext uri="{C183D7F6-B498-43B3-948B-1728B52AA6E4}">
                <adec:decorative xmlns:adec="http://schemas.microsoft.com/office/drawing/2017/decorative" val="1"/>
              </a:ext>
            </a:extLst>
          </p:cNvPr>
          <p:cNvGrpSpPr/>
          <p:nvPr/>
        </p:nvGrpSpPr>
        <p:grpSpPr>
          <a:xfrm>
            <a:off x="6320244" y="1583292"/>
            <a:ext cx="3883569" cy="4035096"/>
            <a:chOff x="6320244" y="1583292"/>
            <a:chExt cx="3883569" cy="4035096"/>
          </a:xfrm>
        </p:grpSpPr>
        <p:grpSp>
          <p:nvGrpSpPr>
            <p:cNvPr id="6" name="Group 5">
              <a:extLst>
                <a:ext uri="{FF2B5EF4-FFF2-40B4-BE49-F238E27FC236}">
                  <a16:creationId xmlns:a16="http://schemas.microsoft.com/office/drawing/2014/main" id="{6DF6A6DC-CAAD-6C73-2055-4158F1A1AF48}"/>
                </a:ext>
                <a:ext uri="{C183D7F6-B498-43B3-948B-1728B52AA6E4}">
                  <adec:decorative xmlns:adec="http://schemas.microsoft.com/office/drawing/2017/decorative" val="1"/>
                </a:ext>
              </a:extLst>
            </p:cNvPr>
            <p:cNvGrpSpPr/>
            <p:nvPr/>
          </p:nvGrpSpPr>
          <p:grpSpPr>
            <a:xfrm>
              <a:off x="6320244" y="1583292"/>
              <a:ext cx="3883569" cy="4035096"/>
              <a:chOff x="6320244" y="1583292"/>
              <a:chExt cx="3883569" cy="4035096"/>
            </a:xfrm>
          </p:grpSpPr>
          <p:sp>
            <p:nvSpPr>
              <p:cNvPr id="29" name="Diamond 28">
                <a:extLst>
                  <a:ext uri="{FF2B5EF4-FFF2-40B4-BE49-F238E27FC236}">
                    <a16:creationId xmlns:a16="http://schemas.microsoft.com/office/drawing/2014/main" id="{FF32318F-ED0D-5BF9-4C29-8ED20F4DD748}"/>
                  </a:ext>
                </a:extLst>
              </p:cNvPr>
              <p:cNvSpPr/>
              <p:nvPr/>
            </p:nvSpPr>
            <p:spPr bwMode="auto">
              <a:xfrm>
                <a:off x="6327326" y="1583292"/>
                <a:ext cx="342900" cy="394335"/>
              </a:xfrm>
              <a:prstGeom prst="diamond">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0" name="Diamond 29">
                <a:extLst>
                  <a:ext uri="{FF2B5EF4-FFF2-40B4-BE49-F238E27FC236}">
                    <a16:creationId xmlns:a16="http://schemas.microsoft.com/office/drawing/2014/main" id="{1425950C-B334-BFAE-AA7F-8854004CC0D6}"/>
                  </a:ext>
                </a:extLst>
              </p:cNvPr>
              <p:cNvSpPr/>
              <p:nvPr/>
            </p:nvSpPr>
            <p:spPr bwMode="auto">
              <a:xfrm>
                <a:off x="6327050" y="2469116"/>
                <a:ext cx="342900" cy="394335"/>
              </a:xfrm>
              <a:prstGeom prst="diamond">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1" name="Diamond 30">
                <a:extLst>
                  <a:ext uri="{FF2B5EF4-FFF2-40B4-BE49-F238E27FC236}">
                    <a16:creationId xmlns:a16="http://schemas.microsoft.com/office/drawing/2014/main" id="{0FCF35E4-F3D6-EB4F-327F-9D29E590D94E}"/>
                  </a:ext>
                </a:extLst>
              </p:cNvPr>
              <p:cNvSpPr/>
              <p:nvPr/>
            </p:nvSpPr>
            <p:spPr bwMode="auto">
              <a:xfrm>
                <a:off x="6331950" y="3390967"/>
                <a:ext cx="342900" cy="394335"/>
              </a:xfrm>
              <a:prstGeom prst="diamond">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2" name="Diamond 31">
                <a:extLst>
                  <a:ext uri="{FF2B5EF4-FFF2-40B4-BE49-F238E27FC236}">
                    <a16:creationId xmlns:a16="http://schemas.microsoft.com/office/drawing/2014/main" id="{229BD9DB-ABA5-E0C3-97DF-D0CE90F9418D}"/>
                  </a:ext>
                </a:extLst>
              </p:cNvPr>
              <p:cNvSpPr/>
              <p:nvPr/>
            </p:nvSpPr>
            <p:spPr bwMode="auto">
              <a:xfrm>
                <a:off x="6320244" y="4291658"/>
                <a:ext cx="342900" cy="394335"/>
              </a:xfrm>
              <a:prstGeom prst="diamond">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3" name="Diamond 32">
                <a:extLst>
                  <a:ext uri="{FF2B5EF4-FFF2-40B4-BE49-F238E27FC236}">
                    <a16:creationId xmlns:a16="http://schemas.microsoft.com/office/drawing/2014/main" id="{F05FE1D3-020A-8699-7FE5-E2AC49085C8E}"/>
                  </a:ext>
                </a:extLst>
              </p:cNvPr>
              <p:cNvSpPr/>
              <p:nvPr/>
            </p:nvSpPr>
            <p:spPr bwMode="auto">
              <a:xfrm>
                <a:off x="6327050" y="5224053"/>
                <a:ext cx="342900" cy="394335"/>
              </a:xfrm>
              <a:prstGeom prst="diamond">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35" name="Straight Arrow Connector 34">
                <a:extLst>
                  <a:ext uri="{FF2B5EF4-FFF2-40B4-BE49-F238E27FC236}">
                    <a16:creationId xmlns:a16="http://schemas.microsoft.com/office/drawing/2014/main" id="{D1D00277-F97B-3F83-6709-BEA061B2F817}"/>
                  </a:ext>
                </a:extLst>
              </p:cNvPr>
              <p:cNvCxnSpPr>
                <a:cxnSpLocks/>
                <a:stCxn id="29" idx="3"/>
                <a:endCxn id="12" idx="1"/>
              </p:cNvCxnSpPr>
              <p:nvPr/>
            </p:nvCxnSpPr>
            <p:spPr>
              <a:xfrm>
                <a:off x="6670226" y="1780460"/>
                <a:ext cx="3533587" cy="22417"/>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BFF372F8-5B84-22A8-02C4-5075A29E9594}"/>
                  </a:ext>
                </a:extLst>
              </p:cNvPr>
              <p:cNvCxnSpPr>
                <a:cxnSpLocks/>
                <a:stCxn id="30" idx="3"/>
                <a:endCxn id="14" idx="1"/>
              </p:cNvCxnSpPr>
              <p:nvPr/>
            </p:nvCxnSpPr>
            <p:spPr>
              <a:xfrm>
                <a:off x="6669950" y="2666284"/>
                <a:ext cx="3533863" cy="3082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355F997C-1EA0-5ADA-9037-33B22C84DB62}"/>
                  </a:ext>
                </a:extLst>
              </p:cNvPr>
              <p:cNvCxnSpPr>
                <a:cxnSpLocks/>
                <a:stCxn id="31" idx="3"/>
                <a:endCxn id="16" idx="1"/>
              </p:cNvCxnSpPr>
              <p:nvPr/>
            </p:nvCxnSpPr>
            <p:spPr>
              <a:xfrm>
                <a:off x="6674850" y="3588135"/>
                <a:ext cx="3528963" cy="2058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978FB06A-2BBF-8D70-9079-0F401954DBA9}"/>
                  </a:ext>
                </a:extLst>
              </p:cNvPr>
              <p:cNvCxnSpPr>
                <a:cxnSpLocks/>
                <a:stCxn id="32" idx="3"/>
                <a:endCxn id="22" idx="1"/>
              </p:cNvCxnSpPr>
              <p:nvPr/>
            </p:nvCxnSpPr>
            <p:spPr>
              <a:xfrm>
                <a:off x="6663144" y="4488826"/>
                <a:ext cx="3540669" cy="21973"/>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D139ADC1-9CA6-5CD2-8FC2-9B4380292592}"/>
                  </a:ext>
                </a:extLst>
              </p:cNvPr>
              <p:cNvCxnSpPr>
                <a:cxnSpLocks/>
                <a:stCxn id="33" idx="3"/>
                <a:endCxn id="28" idx="1"/>
              </p:cNvCxnSpPr>
              <p:nvPr/>
            </p:nvCxnSpPr>
            <p:spPr>
              <a:xfrm>
                <a:off x="6669950" y="5421221"/>
                <a:ext cx="3533863" cy="26431"/>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cxnSp>
          <p:nvCxnSpPr>
            <p:cNvPr id="48" name="Straight Arrow Connector 47">
              <a:extLst>
                <a:ext uri="{FF2B5EF4-FFF2-40B4-BE49-F238E27FC236}">
                  <a16:creationId xmlns:a16="http://schemas.microsoft.com/office/drawing/2014/main" id="{65BA12B2-45BB-A3DE-094F-498E470CA299}"/>
                </a:ext>
              </a:extLst>
            </p:cNvPr>
            <p:cNvCxnSpPr>
              <a:cxnSpLocks/>
              <a:stCxn id="29" idx="2"/>
              <a:endCxn id="30" idx="0"/>
            </p:cNvCxnSpPr>
            <p:nvPr/>
          </p:nvCxnSpPr>
          <p:spPr>
            <a:xfrm flipH="1">
              <a:off x="6498500" y="1977627"/>
              <a:ext cx="276" cy="491489"/>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B3962B21-E7BC-0264-ED0D-8211539E2A34}"/>
                </a:ext>
              </a:extLst>
            </p:cNvPr>
            <p:cNvCxnSpPr>
              <a:cxnSpLocks/>
              <a:stCxn id="30" idx="2"/>
              <a:endCxn id="31" idx="0"/>
            </p:cNvCxnSpPr>
            <p:nvPr/>
          </p:nvCxnSpPr>
          <p:spPr>
            <a:xfrm>
              <a:off x="6498500" y="2863451"/>
              <a:ext cx="4900" cy="527516"/>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E7738F47-4575-ED98-9391-317F5F774D65}"/>
                </a:ext>
              </a:extLst>
            </p:cNvPr>
            <p:cNvCxnSpPr>
              <a:cxnSpLocks/>
              <a:stCxn id="31" idx="2"/>
              <a:endCxn id="32" idx="0"/>
            </p:cNvCxnSpPr>
            <p:nvPr/>
          </p:nvCxnSpPr>
          <p:spPr>
            <a:xfrm flipH="1">
              <a:off x="6491694" y="3785302"/>
              <a:ext cx="11706" cy="506356"/>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ABAF322C-B2CD-910B-DF48-763B94DF565A}"/>
                </a:ext>
              </a:extLst>
            </p:cNvPr>
            <p:cNvCxnSpPr>
              <a:cxnSpLocks/>
              <a:stCxn id="32" idx="2"/>
              <a:endCxn id="33" idx="0"/>
            </p:cNvCxnSpPr>
            <p:nvPr/>
          </p:nvCxnSpPr>
          <p:spPr>
            <a:xfrm>
              <a:off x="6491694" y="4685993"/>
              <a:ext cx="6806" cy="53806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sp>
        <p:nvSpPr>
          <p:cNvPr id="65" name="TextBox 64">
            <a:extLst>
              <a:ext uri="{FF2B5EF4-FFF2-40B4-BE49-F238E27FC236}">
                <a16:creationId xmlns:a16="http://schemas.microsoft.com/office/drawing/2014/main" id="{59F50206-376D-A74E-A377-52AA9954AA34}"/>
              </a:ext>
            </a:extLst>
          </p:cNvPr>
          <p:cNvSpPr txBox="1"/>
          <p:nvPr/>
        </p:nvSpPr>
        <p:spPr>
          <a:xfrm>
            <a:off x="6686867" y="1413545"/>
            <a:ext cx="2152016" cy="369332"/>
          </a:xfrm>
          <a:prstGeom prst="rect">
            <a:avLst/>
          </a:prstGeom>
          <a:noFill/>
        </p:spPr>
        <p:txBody>
          <a:bodyPr wrap="square">
            <a:spAutoFit/>
          </a:bodyPr>
          <a:lstStyle/>
          <a:p>
            <a:r>
              <a:rPr lang="en-US" dirty="0">
                <a:latin typeface="Calibri" panose="020F0502020204030204" pitchFamily="34" charset="0"/>
                <a:ea typeface="Calibri" panose="020F0502020204030204" pitchFamily="34" charset="0"/>
                <a:cs typeface="Calibri" panose="020F0502020204030204" pitchFamily="34" charset="0"/>
              </a:rPr>
              <a:t>Full control?</a:t>
            </a:r>
            <a:endParaRPr lang="en-US" dirty="0"/>
          </a:p>
        </p:txBody>
      </p:sp>
      <p:sp>
        <p:nvSpPr>
          <p:cNvPr id="66" name="TextBox 65">
            <a:extLst>
              <a:ext uri="{FF2B5EF4-FFF2-40B4-BE49-F238E27FC236}">
                <a16:creationId xmlns:a16="http://schemas.microsoft.com/office/drawing/2014/main" id="{2CBF127E-F059-E65C-BE21-F0F4CC3A250F}"/>
              </a:ext>
            </a:extLst>
          </p:cNvPr>
          <p:cNvSpPr txBox="1"/>
          <p:nvPr/>
        </p:nvSpPr>
        <p:spPr>
          <a:xfrm>
            <a:off x="6639058" y="2275878"/>
            <a:ext cx="3389203" cy="369332"/>
          </a:xfrm>
          <a:prstGeom prst="rect">
            <a:avLst/>
          </a:prstGeom>
          <a:noFill/>
        </p:spPr>
        <p:txBody>
          <a:bodyPr wrap="square">
            <a:spAutoFit/>
          </a:bodyPr>
          <a:lstStyle/>
          <a:p>
            <a:r>
              <a:rPr lang="en-US" dirty="0">
                <a:latin typeface="Calibri" panose="020F0502020204030204" pitchFamily="34" charset="0"/>
                <a:ea typeface="Calibri" panose="020F0502020204030204" pitchFamily="34" charset="0"/>
                <a:cs typeface="Calibri" panose="020F0502020204030204" pitchFamily="34" charset="0"/>
              </a:rPr>
              <a:t>Web apps, mobile app back ends?</a:t>
            </a:r>
            <a:endParaRPr lang="en-US" dirty="0"/>
          </a:p>
        </p:txBody>
      </p:sp>
      <p:sp>
        <p:nvSpPr>
          <p:cNvPr id="79" name="TextBox 78">
            <a:extLst>
              <a:ext uri="{FF2B5EF4-FFF2-40B4-BE49-F238E27FC236}">
                <a16:creationId xmlns:a16="http://schemas.microsoft.com/office/drawing/2014/main" id="{A004CE2E-D049-04DB-E31E-7AB59CFA3A5F}"/>
              </a:ext>
            </a:extLst>
          </p:cNvPr>
          <p:cNvSpPr txBox="1"/>
          <p:nvPr/>
        </p:nvSpPr>
        <p:spPr>
          <a:xfrm>
            <a:off x="6635299" y="3191998"/>
            <a:ext cx="3389203" cy="369332"/>
          </a:xfrm>
          <a:prstGeom prst="rect">
            <a:avLst/>
          </a:prstGeom>
          <a:noFill/>
        </p:spPr>
        <p:txBody>
          <a:bodyPr wrap="square">
            <a:spAutoFit/>
          </a:bodyPr>
          <a:lstStyle/>
          <a:p>
            <a:r>
              <a:rPr lang="en-US" dirty="0">
                <a:latin typeface="Calibri" panose="020F0502020204030204" pitchFamily="34" charset="0"/>
                <a:ea typeface="Calibri" panose="020F0502020204030204" pitchFamily="34" charset="0"/>
                <a:cs typeface="Calibri" panose="020F0502020204030204" pitchFamily="34" charset="0"/>
              </a:rPr>
              <a:t>Container solutions?</a:t>
            </a:r>
            <a:endParaRPr lang="en-US" dirty="0"/>
          </a:p>
        </p:txBody>
      </p:sp>
      <p:sp>
        <p:nvSpPr>
          <p:cNvPr id="80" name="TextBox 79">
            <a:extLst>
              <a:ext uri="{FF2B5EF4-FFF2-40B4-BE49-F238E27FC236}">
                <a16:creationId xmlns:a16="http://schemas.microsoft.com/office/drawing/2014/main" id="{A02782E6-36EB-EF22-A6AF-EDF59EBFDD08}"/>
              </a:ext>
            </a:extLst>
          </p:cNvPr>
          <p:cNvSpPr txBox="1"/>
          <p:nvPr/>
        </p:nvSpPr>
        <p:spPr>
          <a:xfrm>
            <a:off x="6649965" y="4099492"/>
            <a:ext cx="3523414" cy="369332"/>
          </a:xfrm>
          <a:prstGeom prst="rect">
            <a:avLst/>
          </a:prstGeom>
          <a:noFill/>
        </p:spPr>
        <p:txBody>
          <a:bodyPr wrap="square">
            <a:spAutoFit/>
          </a:bodyPr>
          <a:lstStyle/>
          <a:p>
            <a:r>
              <a:rPr lang="en-US" dirty="0">
                <a:latin typeface="Calibri" panose="020F0502020204030204" pitchFamily="34" charset="0"/>
                <a:ea typeface="Calibri" panose="020F0502020204030204" pitchFamily="34" charset="0"/>
                <a:cs typeface="Calibri" panose="020F0502020204030204" pitchFamily="34" charset="0"/>
              </a:rPr>
              <a:t>Simplified container orchestration?</a:t>
            </a:r>
            <a:endParaRPr lang="en-US" dirty="0"/>
          </a:p>
        </p:txBody>
      </p:sp>
      <p:sp>
        <p:nvSpPr>
          <p:cNvPr id="81" name="TextBox 80">
            <a:extLst>
              <a:ext uri="{FF2B5EF4-FFF2-40B4-BE49-F238E27FC236}">
                <a16:creationId xmlns:a16="http://schemas.microsoft.com/office/drawing/2014/main" id="{426D51EF-50CB-D1E6-F1AF-7388D3FF7D63}"/>
              </a:ext>
            </a:extLst>
          </p:cNvPr>
          <p:cNvSpPr txBox="1"/>
          <p:nvPr/>
        </p:nvSpPr>
        <p:spPr>
          <a:xfrm>
            <a:off x="6635299" y="5043317"/>
            <a:ext cx="3538080" cy="369332"/>
          </a:xfrm>
          <a:prstGeom prst="rect">
            <a:avLst/>
          </a:prstGeom>
          <a:noFill/>
        </p:spPr>
        <p:txBody>
          <a:bodyPr wrap="square">
            <a:spAutoFit/>
          </a:bodyPr>
          <a:lstStyle/>
          <a:p>
            <a:r>
              <a:rPr lang="en-US" dirty="0">
                <a:latin typeface="Calibri" panose="020F0502020204030204" pitchFamily="34" charset="0"/>
                <a:ea typeface="Calibri" panose="020F0502020204030204" pitchFamily="34" charset="0"/>
                <a:cs typeface="Calibri" panose="020F0502020204030204" pitchFamily="34" charset="0"/>
              </a:rPr>
              <a:t>Advanced container orchestration?</a:t>
            </a:r>
            <a:endParaRPr lang="en-US" dirty="0"/>
          </a:p>
        </p:txBody>
      </p:sp>
      <p:sp>
        <p:nvSpPr>
          <p:cNvPr id="88" name="TextBox 87">
            <a:extLst>
              <a:ext uri="{FF2B5EF4-FFF2-40B4-BE49-F238E27FC236}">
                <a16:creationId xmlns:a16="http://schemas.microsoft.com/office/drawing/2014/main" id="{59058A38-5E8D-33BD-9785-845ABC2F1370}"/>
              </a:ext>
              <a:ext uri="{C183D7F6-B498-43B3-948B-1728B52AA6E4}">
                <adec:decorative xmlns:adec="http://schemas.microsoft.com/office/drawing/2017/decorative" val="1"/>
              </a:ext>
            </a:extLst>
          </p:cNvPr>
          <p:cNvSpPr txBox="1"/>
          <p:nvPr/>
        </p:nvSpPr>
        <p:spPr>
          <a:xfrm>
            <a:off x="5975828" y="1985142"/>
            <a:ext cx="642937" cy="369332"/>
          </a:xfrm>
          <a:prstGeom prst="rect">
            <a:avLst/>
          </a:prstGeom>
          <a:noFill/>
        </p:spPr>
        <p:txBody>
          <a:bodyPr wrap="square">
            <a:spAutoFit/>
          </a:bodyPr>
          <a:lstStyle/>
          <a:p>
            <a:r>
              <a:rPr lang="en-US" dirty="0">
                <a:latin typeface="Calibri" panose="020F0502020204030204" pitchFamily="34" charset="0"/>
                <a:ea typeface="Calibri" panose="020F0502020204030204" pitchFamily="34" charset="0"/>
                <a:cs typeface="Calibri" panose="020F0502020204030204" pitchFamily="34" charset="0"/>
              </a:rPr>
              <a:t>No</a:t>
            </a:r>
            <a:endParaRPr lang="en-US" dirty="0"/>
          </a:p>
        </p:txBody>
      </p:sp>
      <p:sp>
        <p:nvSpPr>
          <p:cNvPr id="3" name="TextBox 2">
            <a:extLst>
              <a:ext uri="{FF2B5EF4-FFF2-40B4-BE49-F238E27FC236}">
                <a16:creationId xmlns:a16="http://schemas.microsoft.com/office/drawing/2014/main" id="{C42E5066-77E9-6943-C867-C8A07138D1EC}"/>
              </a:ext>
              <a:ext uri="{C183D7F6-B498-43B3-948B-1728B52AA6E4}">
                <adec:decorative xmlns:adec="http://schemas.microsoft.com/office/drawing/2017/decorative" val="1"/>
              </a:ext>
            </a:extLst>
          </p:cNvPr>
          <p:cNvSpPr txBox="1"/>
          <p:nvPr/>
        </p:nvSpPr>
        <p:spPr>
          <a:xfrm>
            <a:off x="5975828" y="2892111"/>
            <a:ext cx="642937" cy="369332"/>
          </a:xfrm>
          <a:prstGeom prst="rect">
            <a:avLst/>
          </a:prstGeom>
          <a:noFill/>
        </p:spPr>
        <p:txBody>
          <a:bodyPr wrap="square">
            <a:spAutoFit/>
          </a:bodyPr>
          <a:lstStyle/>
          <a:p>
            <a:r>
              <a:rPr lang="en-US" dirty="0">
                <a:latin typeface="Calibri" panose="020F0502020204030204" pitchFamily="34" charset="0"/>
                <a:ea typeface="Calibri" panose="020F0502020204030204" pitchFamily="34" charset="0"/>
                <a:cs typeface="Calibri" panose="020F0502020204030204" pitchFamily="34" charset="0"/>
              </a:rPr>
              <a:t>No</a:t>
            </a:r>
            <a:endParaRPr lang="en-US" dirty="0"/>
          </a:p>
        </p:txBody>
      </p:sp>
      <p:sp>
        <p:nvSpPr>
          <p:cNvPr id="4" name="TextBox 3">
            <a:extLst>
              <a:ext uri="{FF2B5EF4-FFF2-40B4-BE49-F238E27FC236}">
                <a16:creationId xmlns:a16="http://schemas.microsoft.com/office/drawing/2014/main" id="{B7A814D6-E073-DE6A-9EC2-606ACB7B7AE1}"/>
              </a:ext>
              <a:ext uri="{C183D7F6-B498-43B3-948B-1728B52AA6E4}">
                <adec:decorative xmlns:adec="http://schemas.microsoft.com/office/drawing/2017/decorative" val="1"/>
              </a:ext>
            </a:extLst>
          </p:cNvPr>
          <p:cNvSpPr txBox="1"/>
          <p:nvPr/>
        </p:nvSpPr>
        <p:spPr>
          <a:xfrm>
            <a:off x="5990049" y="3868423"/>
            <a:ext cx="642937" cy="369332"/>
          </a:xfrm>
          <a:prstGeom prst="rect">
            <a:avLst/>
          </a:prstGeom>
          <a:noFill/>
        </p:spPr>
        <p:txBody>
          <a:bodyPr wrap="square">
            <a:spAutoFit/>
          </a:bodyPr>
          <a:lstStyle/>
          <a:p>
            <a:r>
              <a:rPr lang="en-US" dirty="0">
                <a:latin typeface="Calibri" panose="020F0502020204030204" pitchFamily="34" charset="0"/>
                <a:ea typeface="Calibri" panose="020F0502020204030204" pitchFamily="34" charset="0"/>
                <a:cs typeface="Calibri" panose="020F0502020204030204" pitchFamily="34" charset="0"/>
              </a:rPr>
              <a:t>No</a:t>
            </a:r>
            <a:endParaRPr lang="en-US" dirty="0"/>
          </a:p>
        </p:txBody>
      </p:sp>
      <p:sp>
        <p:nvSpPr>
          <p:cNvPr id="5" name="TextBox 4">
            <a:extLst>
              <a:ext uri="{FF2B5EF4-FFF2-40B4-BE49-F238E27FC236}">
                <a16:creationId xmlns:a16="http://schemas.microsoft.com/office/drawing/2014/main" id="{BF86EF6D-8A37-5853-8FD9-1794619BBFEC}"/>
              </a:ext>
              <a:ext uri="{C183D7F6-B498-43B3-948B-1728B52AA6E4}">
                <adec:decorative xmlns:adec="http://schemas.microsoft.com/office/drawing/2017/decorative" val="1"/>
              </a:ext>
            </a:extLst>
          </p:cNvPr>
          <p:cNvSpPr txBox="1"/>
          <p:nvPr/>
        </p:nvSpPr>
        <p:spPr>
          <a:xfrm>
            <a:off x="5990049" y="4775392"/>
            <a:ext cx="642937" cy="369332"/>
          </a:xfrm>
          <a:prstGeom prst="rect">
            <a:avLst/>
          </a:prstGeom>
          <a:noFill/>
        </p:spPr>
        <p:txBody>
          <a:bodyPr wrap="square">
            <a:spAutoFit/>
          </a:bodyPr>
          <a:lstStyle/>
          <a:p>
            <a:r>
              <a:rPr lang="en-US" dirty="0">
                <a:latin typeface="Calibri" panose="020F0502020204030204" pitchFamily="34" charset="0"/>
                <a:ea typeface="Calibri" panose="020F0502020204030204" pitchFamily="34" charset="0"/>
                <a:cs typeface="Calibri" panose="020F0502020204030204" pitchFamily="34" charset="0"/>
              </a:rPr>
              <a:t>No</a:t>
            </a:r>
            <a:endParaRPr lang="en-US" dirty="0"/>
          </a:p>
        </p:txBody>
      </p:sp>
    </p:spTree>
    <p:extLst>
      <p:ext uri="{BB962C8B-B14F-4D97-AF65-F5344CB8AC3E}">
        <p14:creationId xmlns:p14="http://schemas.microsoft.com/office/powerpoint/2010/main" val="2321695913"/>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45135D-BC64-8D3A-E932-6B19391AEE6A}"/>
              </a:ext>
            </a:extLst>
          </p:cNvPr>
          <p:cNvSpPr>
            <a:spLocks noGrp="1"/>
          </p:cNvSpPr>
          <p:nvPr>
            <p:ph type="title"/>
          </p:nvPr>
        </p:nvSpPr>
        <p:spPr/>
        <p:txBody>
          <a:bodyPr/>
          <a:lstStyle/>
          <a:p>
            <a:r>
              <a:rPr lang="en-US" dirty="0"/>
              <a:t>Manage Containers with Azure Container Apps (new)</a:t>
            </a:r>
          </a:p>
        </p:txBody>
      </p:sp>
      <p:sp>
        <p:nvSpPr>
          <p:cNvPr id="23" name="Rectangle 22">
            <a:extLst>
              <a:ext uri="{FF2B5EF4-FFF2-40B4-BE49-F238E27FC236}">
                <a16:creationId xmlns:a16="http://schemas.microsoft.com/office/drawing/2014/main" id="{652D6EB2-BDE9-D2B7-CCF0-AAE99793606F}"/>
              </a:ext>
            </a:extLst>
          </p:cNvPr>
          <p:cNvSpPr/>
          <p:nvPr/>
        </p:nvSpPr>
        <p:spPr>
          <a:xfrm>
            <a:off x="481376" y="1289242"/>
            <a:ext cx="5287444" cy="5166134"/>
          </a:xfrm>
          <a:prstGeom prst="rect">
            <a:avLst/>
          </a:prstGeom>
          <a:no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pPr marL="342900" indent="-342900" fontAlgn="t">
              <a:spcBef>
                <a:spcPts val="500"/>
              </a:spcBef>
              <a:spcAft>
                <a:spcPts val="600"/>
              </a:spcAft>
              <a:buFont typeface="Arial" panose="020B0604020202020204" pitchFamily="34" charset="0"/>
              <a:buChar char="•"/>
            </a:pPr>
            <a:r>
              <a:rPr lang="en-US" sz="2400" dirty="0">
                <a:solidFill>
                  <a:schemeClr val="tx1"/>
                </a:solidFill>
              </a:rPr>
              <a:t>Alternative to Azure Kubernetes Service</a:t>
            </a:r>
          </a:p>
          <a:p>
            <a:pPr marL="342900" indent="-342900" fontAlgn="t">
              <a:spcBef>
                <a:spcPts val="500"/>
              </a:spcBef>
              <a:spcAft>
                <a:spcPts val="600"/>
              </a:spcAft>
              <a:buFont typeface="Arial" panose="020B0604020202020204" pitchFamily="34" charset="0"/>
              <a:buChar char="•"/>
            </a:pPr>
            <a:r>
              <a:rPr lang="en-US" sz="2400" dirty="0">
                <a:solidFill>
                  <a:schemeClr val="tx1"/>
                </a:solidFill>
              </a:rPr>
              <a:t>Integrates with Azure Container Registry</a:t>
            </a:r>
          </a:p>
          <a:p>
            <a:pPr marL="342900" indent="-342900" fontAlgn="t">
              <a:spcBef>
                <a:spcPts val="500"/>
              </a:spcBef>
              <a:spcAft>
                <a:spcPts val="600"/>
              </a:spcAft>
              <a:buFont typeface="Arial" panose="020B0604020202020204" pitchFamily="34" charset="0"/>
              <a:buChar char="•"/>
            </a:pPr>
            <a:r>
              <a:rPr lang="en-US" sz="2400" dirty="0">
                <a:solidFill>
                  <a:schemeClr val="tx1"/>
                </a:solidFill>
              </a:rPr>
              <a:t>Simplifies complex infrastructures</a:t>
            </a:r>
          </a:p>
          <a:p>
            <a:pPr marL="342900" indent="-342900" fontAlgn="t">
              <a:spcBef>
                <a:spcPts val="500"/>
              </a:spcBef>
              <a:spcAft>
                <a:spcPts val="600"/>
              </a:spcAft>
              <a:buFont typeface="Arial" panose="020B0604020202020204" pitchFamily="34" charset="0"/>
              <a:buChar char="•"/>
            </a:pPr>
            <a:r>
              <a:rPr lang="en-US" sz="2400" dirty="0">
                <a:solidFill>
                  <a:schemeClr val="tx1"/>
                </a:solidFill>
              </a:rPr>
              <a:t>Manages container orchestration</a:t>
            </a:r>
          </a:p>
          <a:p>
            <a:pPr marL="342900" indent="-342900" fontAlgn="t">
              <a:spcBef>
                <a:spcPts val="500"/>
              </a:spcBef>
              <a:spcAft>
                <a:spcPts val="600"/>
              </a:spcAft>
              <a:buFont typeface="Arial" panose="020B0604020202020204" pitchFamily="34" charset="0"/>
              <a:buChar char="•"/>
            </a:pPr>
            <a:endParaRPr lang="en-US" sz="2400" dirty="0">
              <a:solidFill>
                <a:schemeClr val="tx1"/>
              </a:solidFill>
            </a:endParaRPr>
          </a:p>
        </p:txBody>
      </p:sp>
      <p:grpSp>
        <p:nvGrpSpPr>
          <p:cNvPr id="3" name="Group 2" descr="ACR with ACA environment">
            <a:extLst>
              <a:ext uri="{FF2B5EF4-FFF2-40B4-BE49-F238E27FC236}">
                <a16:creationId xmlns:a16="http://schemas.microsoft.com/office/drawing/2014/main" id="{F0897989-5ADB-1E67-F049-6CE1A6BC686A}"/>
              </a:ext>
            </a:extLst>
          </p:cNvPr>
          <p:cNvGrpSpPr/>
          <p:nvPr/>
        </p:nvGrpSpPr>
        <p:grpSpPr>
          <a:xfrm>
            <a:off x="6064093" y="1063126"/>
            <a:ext cx="5360262" cy="5315272"/>
            <a:chOff x="6064093" y="1063126"/>
            <a:chExt cx="5360262" cy="5315272"/>
          </a:xfrm>
        </p:grpSpPr>
        <p:sp>
          <p:nvSpPr>
            <p:cNvPr id="24" name="Rectangle 23">
              <a:extLst>
                <a:ext uri="{FF2B5EF4-FFF2-40B4-BE49-F238E27FC236}">
                  <a16:creationId xmlns:a16="http://schemas.microsoft.com/office/drawing/2014/main" id="{27EAFE55-4369-8092-3C10-EE0E1CD38C84}"/>
                </a:ext>
              </a:extLst>
            </p:cNvPr>
            <p:cNvSpPr/>
            <p:nvPr/>
          </p:nvSpPr>
          <p:spPr bwMode="auto">
            <a:xfrm>
              <a:off x="8551332" y="1063126"/>
              <a:ext cx="2873023" cy="5315272"/>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8" name="Picture 7">
              <a:extLst>
                <a:ext uri="{FF2B5EF4-FFF2-40B4-BE49-F238E27FC236}">
                  <a16:creationId xmlns:a16="http://schemas.microsoft.com/office/drawing/2014/main" id="{F65DEE2D-674F-14E7-8F64-368EDC0DC902}"/>
                </a:ext>
              </a:extLst>
            </p:cNvPr>
            <p:cNvPicPr>
              <a:picLocks noChangeAspect="1"/>
            </p:cNvPicPr>
            <p:nvPr/>
          </p:nvPicPr>
          <p:blipFill>
            <a:blip r:embed="rId3"/>
            <a:stretch>
              <a:fillRect/>
            </a:stretch>
          </p:blipFill>
          <p:spPr>
            <a:xfrm>
              <a:off x="9173282" y="1933588"/>
              <a:ext cx="1495425" cy="1171575"/>
            </a:xfrm>
            <a:prstGeom prst="rect">
              <a:avLst/>
            </a:prstGeom>
          </p:spPr>
        </p:pic>
        <p:pic>
          <p:nvPicPr>
            <p:cNvPr id="10" name="Picture 9">
              <a:extLst>
                <a:ext uri="{FF2B5EF4-FFF2-40B4-BE49-F238E27FC236}">
                  <a16:creationId xmlns:a16="http://schemas.microsoft.com/office/drawing/2014/main" id="{7F1835D0-7B3F-E4BA-692E-247E4C91895D}"/>
                </a:ext>
              </a:extLst>
            </p:cNvPr>
            <p:cNvPicPr>
              <a:picLocks noChangeAspect="1"/>
            </p:cNvPicPr>
            <p:nvPr/>
          </p:nvPicPr>
          <p:blipFill>
            <a:blip r:embed="rId4"/>
            <a:stretch>
              <a:fillRect/>
            </a:stretch>
          </p:blipFill>
          <p:spPr>
            <a:xfrm>
              <a:off x="9187040" y="4929608"/>
              <a:ext cx="1447800" cy="1181100"/>
            </a:xfrm>
            <a:prstGeom prst="rect">
              <a:avLst/>
            </a:prstGeom>
          </p:spPr>
        </p:pic>
        <p:pic>
          <p:nvPicPr>
            <p:cNvPr id="12" name="Picture 11">
              <a:extLst>
                <a:ext uri="{FF2B5EF4-FFF2-40B4-BE49-F238E27FC236}">
                  <a16:creationId xmlns:a16="http://schemas.microsoft.com/office/drawing/2014/main" id="{7685BBD9-91E5-CCB3-45BD-F410B4D60AB9}"/>
                </a:ext>
              </a:extLst>
            </p:cNvPr>
            <p:cNvPicPr>
              <a:picLocks noChangeAspect="1"/>
            </p:cNvPicPr>
            <p:nvPr/>
          </p:nvPicPr>
          <p:blipFill>
            <a:blip r:embed="rId5"/>
            <a:stretch>
              <a:fillRect/>
            </a:stretch>
          </p:blipFill>
          <p:spPr>
            <a:xfrm>
              <a:off x="9182807" y="3439474"/>
              <a:ext cx="1485900" cy="1219200"/>
            </a:xfrm>
            <a:prstGeom prst="rect">
              <a:avLst/>
            </a:prstGeom>
          </p:spPr>
        </p:pic>
        <p:sp>
          <p:nvSpPr>
            <p:cNvPr id="18" name="TextBox 17">
              <a:extLst>
                <a:ext uri="{FF2B5EF4-FFF2-40B4-BE49-F238E27FC236}">
                  <a16:creationId xmlns:a16="http://schemas.microsoft.com/office/drawing/2014/main" id="{E3C41214-5471-2153-AA5C-D7A10B11C5A8}"/>
                </a:ext>
              </a:extLst>
            </p:cNvPr>
            <p:cNvSpPr txBox="1"/>
            <p:nvPr/>
          </p:nvSpPr>
          <p:spPr>
            <a:xfrm>
              <a:off x="8551332" y="1229975"/>
              <a:ext cx="2500490" cy="646331"/>
            </a:xfrm>
            <a:prstGeom prst="rect">
              <a:avLst/>
            </a:prstGeom>
            <a:noFill/>
          </p:spPr>
          <p:txBody>
            <a:bodyPr wrap="square">
              <a:spAutoFit/>
            </a:bodyPr>
            <a:lstStyle/>
            <a:p>
              <a:pPr algn="ctr"/>
              <a:r>
                <a:rPr lang="en-US" b="1" dirty="0"/>
                <a:t>Azure Container Apps environment</a:t>
              </a:r>
            </a:p>
          </p:txBody>
        </p:sp>
        <p:grpSp>
          <p:nvGrpSpPr>
            <p:cNvPr id="25" name="Group 24">
              <a:extLst>
                <a:ext uri="{FF2B5EF4-FFF2-40B4-BE49-F238E27FC236}">
                  <a16:creationId xmlns:a16="http://schemas.microsoft.com/office/drawing/2014/main" id="{C4B663C7-6FF0-CB97-4C37-C0D3D3346C68}"/>
                </a:ext>
              </a:extLst>
            </p:cNvPr>
            <p:cNvGrpSpPr/>
            <p:nvPr/>
          </p:nvGrpSpPr>
          <p:grpSpPr>
            <a:xfrm>
              <a:off x="6064093" y="3165827"/>
              <a:ext cx="2059167" cy="1231106"/>
              <a:chOff x="5554133" y="3439137"/>
              <a:chExt cx="2059167" cy="1231106"/>
            </a:xfrm>
          </p:grpSpPr>
          <p:sp>
            <p:nvSpPr>
              <p:cNvPr id="19" name="TextBox 18">
                <a:extLst>
                  <a:ext uri="{FF2B5EF4-FFF2-40B4-BE49-F238E27FC236}">
                    <a16:creationId xmlns:a16="http://schemas.microsoft.com/office/drawing/2014/main" id="{F6C892EE-8CEB-3FBF-0736-E515D3F80443}"/>
                  </a:ext>
                </a:extLst>
              </p:cNvPr>
              <p:cNvSpPr txBox="1"/>
              <p:nvPr/>
            </p:nvSpPr>
            <p:spPr>
              <a:xfrm>
                <a:off x="5554133" y="3439137"/>
                <a:ext cx="2059167" cy="584775"/>
              </a:xfrm>
              <a:prstGeom prst="rect">
                <a:avLst/>
              </a:prstGeom>
              <a:noFill/>
            </p:spPr>
            <p:txBody>
              <a:bodyPr wrap="square">
                <a:spAutoFit/>
              </a:bodyPr>
              <a:lstStyle/>
              <a:p>
                <a:pPr algn="ctr"/>
                <a:r>
                  <a:rPr lang="en-US" sz="1600" b="1" dirty="0"/>
                  <a:t>Azure Container Registry</a:t>
                </a:r>
              </a:p>
            </p:txBody>
          </p:sp>
          <p:pic>
            <p:nvPicPr>
              <p:cNvPr id="4" name="Graphic 3">
                <a:extLst>
                  <a:ext uri="{FF2B5EF4-FFF2-40B4-BE49-F238E27FC236}">
                    <a16:creationId xmlns:a16="http://schemas.microsoft.com/office/drawing/2014/main" id="{C39A08AB-CCCD-D8C7-8C09-A89D131846C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245742" y="4023912"/>
                <a:ext cx="646331" cy="646331"/>
              </a:xfrm>
              <a:prstGeom prst="rect">
                <a:avLst/>
              </a:prstGeom>
            </p:spPr>
          </p:pic>
        </p:grpSp>
        <p:pic>
          <p:nvPicPr>
            <p:cNvPr id="9" name="Graphic 8">
              <a:extLst>
                <a:ext uri="{FF2B5EF4-FFF2-40B4-BE49-F238E27FC236}">
                  <a16:creationId xmlns:a16="http://schemas.microsoft.com/office/drawing/2014/main" id="{7E8D5171-69ED-FE05-49D8-88B45ECD6924}"/>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0844300" y="1289242"/>
              <a:ext cx="415044" cy="415044"/>
            </a:xfrm>
            <a:prstGeom prst="rect">
              <a:avLst/>
            </a:prstGeom>
          </p:spPr>
        </p:pic>
        <p:cxnSp>
          <p:nvCxnSpPr>
            <p:cNvPr id="27" name="Connector: Elbow 26">
              <a:extLst>
                <a:ext uri="{FF2B5EF4-FFF2-40B4-BE49-F238E27FC236}">
                  <a16:creationId xmlns:a16="http://schemas.microsoft.com/office/drawing/2014/main" id="{435D92DA-EBE3-D1E6-57E4-E44701BF5469}"/>
                </a:ext>
              </a:extLst>
            </p:cNvPr>
            <p:cNvCxnSpPr>
              <a:cxnSpLocks/>
              <a:endCxn id="8" idx="1"/>
            </p:cNvCxnSpPr>
            <p:nvPr/>
          </p:nvCxnSpPr>
          <p:spPr>
            <a:xfrm flipV="1">
              <a:off x="7514367" y="2519376"/>
              <a:ext cx="1658915" cy="1533104"/>
            </a:xfrm>
            <a:prstGeom prst="bentConnector3">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8" name="Connector: Elbow 27">
              <a:extLst>
                <a:ext uri="{FF2B5EF4-FFF2-40B4-BE49-F238E27FC236}">
                  <a16:creationId xmlns:a16="http://schemas.microsoft.com/office/drawing/2014/main" id="{556A16E8-4C71-C52D-6834-74D48683CD7A}"/>
                </a:ext>
              </a:extLst>
            </p:cNvPr>
            <p:cNvCxnSpPr>
              <a:cxnSpLocks/>
              <a:endCxn id="12" idx="1"/>
            </p:cNvCxnSpPr>
            <p:nvPr/>
          </p:nvCxnSpPr>
          <p:spPr>
            <a:xfrm flipV="1">
              <a:off x="7514367" y="4049074"/>
              <a:ext cx="1668440" cy="3406"/>
            </a:xfrm>
            <a:prstGeom prst="bentConnector3">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1" name="Connector: Elbow 30">
              <a:extLst>
                <a:ext uri="{FF2B5EF4-FFF2-40B4-BE49-F238E27FC236}">
                  <a16:creationId xmlns:a16="http://schemas.microsoft.com/office/drawing/2014/main" id="{B5346BB9-2148-50B3-8D7A-84F37EF6B844}"/>
                </a:ext>
              </a:extLst>
            </p:cNvPr>
            <p:cNvCxnSpPr>
              <a:cxnSpLocks/>
              <a:endCxn id="10" idx="1"/>
            </p:cNvCxnSpPr>
            <p:nvPr/>
          </p:nvCxnSpPr>
          <p:spPr>
            <a:xfrm>
              <a:off x="7514367" y="4052480"/>
              <a:ext cx="1672673" cy="1467678"/>
            </a:xfrm>
            <a:prstGeom prst="bentConnector3">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092081183"/>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B1B59-5A29-4ADD-9D90-235AA0014A02}"/>
              </a:ext>
            </a:extLst>
          </p:cNvPr>
          <p:cNvSpPr>
            <a:spLocks noGrp="1"/>
          </p:cNvSpPr>
          <p:nvPr>
            <p:ph type="title"/>
          </p:nvPr>
        </p:nvSpPr>
        <p:spPr>
          <a:xfrm>
            <a:off x="465138" y="632779"/>
            <a:ext cx="11533187" cy="430887"/>
          </a:xfrm>
        </p:spPr>
        <p:txBody>
          <a:bodyPr/>
          <a:lstStyle/>
          <a:p>
            <a:pPr>
              <a:lnSpc>
                <a:spcPct val="100000"/>
              </a:lnSpc>
            </a:pPr>
            <a:r>
              <a:rPr lang="en-US" spc="0" dirty="0">
                <a:solidFill>
                  <a:schemeClr val="tx1"/>
                </a:solidFill>
              </a:rPr>
              <a:t>Demonstration - Configure Azure Container Apps</a:t>
            </a:r>
          </a:p>
        </p:txBody>
      </p:sp>
      <p:sp>
        <p:nvSpPr>
          <p:cNvPr id="15" name="Rectangle 14">
            <a:extLst>
              <a:ext uri="{FF2B5EF4-FFF2-40B4-BE49-F238E27FC236}">
                <a16:creationId xmlns:a16="http://schemas.microsoft.com/office/drawing/2014/main" id="{CEF9FBC7-CD9C-43F7-937C-6976FB917B08}"/>
              </a:ext>
            </a:extLst>
          </p:cNvPr>
          <p:cNvSpPr/>
          <p:nvPr/>
        </p:nvSpPr>
        <p:spPr>
          <a:xfrm>
            <a:off x="1793484" y="1761609"/>
            <a:ext cx="4693529" cy="369332"/>
          </a:xfrm>
          <a:prstGeom prst="rect">
            <a:avLst/>
          </a:prstGeom>
        </p:spPr>
        <p:txBody>
          <a:bodyPr wrap="none" lIns="0" tIns="0" rIns="0" bIns="0">
            <a:spAutoFit/>
          </a:bodyPr>
          <a:lstStyle/>
          <a:p>
            <a:r>
              <a:rPr lang="en-US" sz="2400" dirty="0">
                <a:cs typeface="Segoe UI Semilight"/>
              </a:rPr>
              <a:t>Create and deploy a container app</a:t>
            </a:r>
            <a:endParaRPr lang="en-US" sz="2400" dirty="0"/>
          </a:p>
        </p:txBody>
      </p:sp>
      <p:cxnSp>
        <p:nvCxnSpPr>
          <p:cNvPr id="74" name="Straight Connector 73">
            <a:extLst>
              <a:ext uri="{FF2B5EF4-FFF2-40B4-BE49-F238E27FC236}">
                <a16:creationId xmlns:a16="http://schemas.microsoft.com/office/drawing/2014/main" id="{2FB5D585-6D11-4274-946C-4FB99F67F764}"/>
              </a:ext>
              <a:ext uri="{C183D7F6-B498-43B3-948B-1728B52AA6E4}">
                <adec:decorative xmlns:adec="http://schemas.microsoft.com/office/drawing/2017/decorative" val="1"/>
              </a:ext>
            </a:extLst>
          </p:cNvPr>
          <p:cNvCxnSpPr>
            <a:cxnSpLocks/>
          </p:cNvCxnSpPr>
          <p:nvPr/>
        </p:nvCxnSpPr>
        <p:spPr>
          <a:xfrm>
            <a:off x="1793484" y="2542411"/>
            <a:ext cx="102159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0E08A75B-906C-4D66-B298-0175D0466CEB}"/>
              </a:ext>
            </a:extLst>
          </p:cNvPr>
          <p:cNvSpPr/>
          <p:nvPr/>
        </p:nvSpPr>
        <p:spPr>
          <a:xfrm>
            <a:off x="1793484" y="2953881"/>
            <a:ext cx="7750648" cy="369332"/>
          </a:xfrm>
          <a:prstGeom prst="rect">
            <a:avLst/>
          </a:prstGeom>
        </p:spPr>
        <p:txBody>
          <a:bodyPr wrap="none" lIns="0" tIns="0" rIns="0" bIns="0">
            <a:spAutoFit/>
          </a:bodyPr>
          <a:lstStyle/>
          <a:p>
            <a:r>
              <a:rPr lang="en-US" sz="2400" dirty="0">
                <a:cs typeface="Segoe UI Semilight"/>
              </a:rPr>
              <a:t>Verify the application URL displays the welcome message</a:t>
            </a:r>
            <a:endParaRPr lang="en-US" sz="2400" dirty="0"/>
          </a:p>
        </p:txBody>
      </p:sp>
      <p:cxnSp>
        <p:nvCxnSpPr>
          <p:cNvPr id="75" name="Straight Connector 74">
            <a:extLst>
              <a:ext uri="{FF2B5EF4-FFF2-40B4-BE49-F238E27FC236}">
                <a16:creationId xmlns:a16="http://schemas.microsoft.com/office/drawing/2014/main" id="{58BB4A35-EF6C-4800-9A2E-851F1F9E7966}"/>
              </a:ext>
              <a:ext uri="{C183D7F6-B498-43B3-948B-1728B52AA6E4}">
                <adec:decorative xmlns:adec="http://schemas.microsoft.com/office/drawing/2017/decorative" val="1"/>
              </a:ext>
            </a:extLst>
          </p:cNvPr>
          <p:cNvCxnSpPr>
            <a:cxnSpLocks/>
          </p:cNvCxnSpPr>
          <p:nvPr/>
        </p:nvCxnSpPr>
        <p:spPr>
          <a:xfrm>
            <a:off x="1793484" y="3734683"/>
            <a:ext cx="102159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03C4CEA2-5896-4318-82A2-31E388093D8F}"/>
              </a:ext>
              <a:ext uri="{C183D7F6-B498-43B3-948B-1728B52AA6E4}">
                <adec:decorative xmlns:adec="http://schemas.microsoft.com/office/drawing/2017/decorative" val="1"/>
              </a:ext>
            </a:extLst>
          </p:cNvPr>
          <p:cNvGrpSpPr/>
          <p:nvPr/>
        </p:nvGrpSpPr>
        <p:grpSpPr>
          <a:xfrm>
            <a:off x="753660" y="1527732"/>
            <a:ext cx="851180" cy="2029358"/>
            <a:chOff x="753660" y="1527732"/>
            <a:chExt cx="851180" cy="2029358"/>
          </a:xfrm>
        </p:grpSpPr>
        <p:pic>
          <p:nvPicPr>
            <p:cNvPr id="19" name="Picture 18">
              <a:extLst>
                <a:ext uri="{FF2B5EF4-FFF2-40B4-BE49-F238E27FC236}">
                  <a16:creationId xmlns:a16="http://schemas.microsoft.com/office/drawing/2014/main" id="{B3E41760-0C29-4AC8-A314-9F56F3D8667E}"/>
                </a:ext>
              </a:extLst>
            </p:cNvPr>
            <p:cNvPicPr>
              <a:picLocks noChangeAspect="1"/>
            </p:cNvPicPr>
            <p:nvPr/>
          </p:nvPicPr>
          <p:blipFill>
            <a:blip r:embed="rId3"/>
            <a:stretch>
              <a:fillRect/>
            </a:stretch>
          </p:blipFill>
          <p:spPr>
            <a:xfrm>
              <a:off x="754983" y="1527732"/>
              <a:ext cx="849857" cy="837086"/>
            </a:xfrm>
            <a:prstGeom prst="rect">
              <a:avLst/>
            </a:prstGeom>
          </p:spPr>
        </p:pic>
        <p:pic>
          <p:nvPicPr>
            <p:cNvPr id="4" name="Graphic 3">
              <a:extLst>
                <a:ext uri="{FF2B5EF4-FFF2-40B4-BE49-F238E27FC236}">
                  <a16:creationId xmlns:a16="http://schemas.microsoft.com/office/drawing/2014/main" id="{66A4CD05-B5D1-46A7-96B8-E0B7D99DDBE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30236" y="1645523"/>
              <a:ext cx="496707" cy="496707"/>
            </a:xfrm>
            <a:prstGeom prst="rect">
              <a:avLst/>
            </a:prstGeom>
          </p:spPr>
        </p:pic>
        <p:pic>
          <p:nvPicPr>
            <p:cNvPr id="5" name="Picture 4">
              <a:extLst>
                <a:ext uri="{FF2B5EF4-FFF2-40B4-BE49-F238E27FC236}">
                  <a16:creationId xmlns:a16="http://schemas.microsoft.com/office/drawing/2014/main" id="{E4FC3EAF-A434-4FED-ABC8-80C7A6C61E53}"/>
                </a:ext>
              </a:extLst>
            </p:cNvPr>
            <p:cNvPicPr>
              <a:picLocks noChangeAspect="1"/>
            </p:cNvPicPr>
            <p:nvPr/>
          </p:nvPicPr>
          <p:blipFill>
            <a:blip r:embed="rId3"/>
            <a:stretch>
              <a:fillRect/>
            </a:stretch>
          </p:blipFill>
          <p:spPr>
            <a:xfrm>
              <a:off x="753660" y="2720004"/>
              <a:ext cx="849857" cy="837086"/>
            </a:xfrm>
            <a:prstGeom prst="rect">
              <a:avLst/>
            </a:prstGeom>
          </p:spPr>
        </p:pic>
        <p:pic>
          <p:nvPicPr>
            <p:cNvPr id="7" name="Graphic 6">
              <a:extLst>
                <a:ext uri="{FF2B5EF4-FFF2-40B4-BE49-F238E27FC236}">
                  <a16:creationId xmlns:a16="http://schemas.microsoft.com/office/drawing/2014/main" id="{1C6DB093-9DB4-44CA-84E6-693FCB8CEFA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30236" y="2851462"/>
              <a:ext cx="494329" cy="494329"/>
            </a:xfrm>
            <a:prstGeom prst="rect">
              <a:avLst/>
            </a:prstGeom>
          </p:spPr>
        </p:pic>
      </p:grpSp>
    </p:spTree>
    <p:extLst>
      <p:ext uri="{BB962C8B-B14F-4D97-AF65-F5344CB8AC3E}">
        <p14:creationId xmlns:p14="http://schemas.microsoft.com/office/powerpoint/2010/main" val="1158790757"/>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AEBD2-4AD6-4182-BF38-A3DE71D14CCF}"/>
              </a:ext>
            </a:extLst>
          </p:cNvPr>
          <p:cNvSpPr>
            <a:spLocks noGrp="1"/>
          </p:cNvSpPr>
          <p:nvPr>
            <p:ph type="title"/>
          </p:nvPr>
        </p:nvSpPr>
        <p:spPr>
          <a:xfrm>
            <a:off x="465138" y="632779"/>
            <a:ext cx="11533187" cy="430887"/>
          </a:xfrm>
        </p:spPr>
        <p:txBody>
          <a:bodyPr/>
          <a:lstStyle/>
          <a:p>
            <a:pPr>
              <a:lnSpc>
                <a:spcPct val="100000"/>
              </a:lnSpc>
            </a:pPr>
            <a:r>
              <a:rPr lang="en-US" spc="0" dirty="0">
                <a:solidFill>
                  <a:schemeClr val="tx1"/>
                </a:solidFill>
                <a:cs typeface="Segoe UI"/>
              </a:rPr>
              <a:t>Summary and Resources  – Configure Azure Container Instances</a:t>
            </a:r>
          </a:p>
        </p:txBody>
      </p:sp>
      <p:sp>
        <p:nvSpPr>
          <p:cNvPr id="3" name="Rectangle 2">
            <a:extLst>
              <a:ext uri="{FF2B5EF4-FFF2-40B4-BE49-F238E27FC236}">
                <a16:creationId xmlns:a16="http://schemas.microsoft.com/office/drawing/2014/main" id="{F185F91B-2F94-4692-B4F6-FB1FE64CD155}"/>
              </a:ext>
            </a:extLst>
          </p:cNvPr>
          <p:cNvSpPr/>
          <p:nvPr/>
        </p:nvSpPr>
        <p:spPr bwMode="auto">
          <a:xfrm>
            <a:off x="427039" y="1195592"/>
            <a:ext cx="3687761" cy="548640"/>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sz="2000" dirty="0">
                <a:solidFill>
                  <a:schemeClr val="bg1"/>
                </a:solidFill>
                <a:latin typeface="+mj-lt"/>
              </a:rPr>
              <a:t>Knowledge Check Questions</a:t>
            </a:r>
          </a:p>
        </p:txBody>
      </p:sp>
      <p:sp>
        <p:nvSpPr>
          <p:cNvPr id="4" name="Rectangle 3">
            <a:extLst>
              <a:ext uri="{FF2B5EF4-FFF2-40B4-BE49-F238E27FC236}">
                <a16:creationId xmlns:a16="http://schemas.microsoft.com/office/drawing/2014/main" id="{DB314D9F-C825-4894-BD62-410DBCB194ED}"/>
              </a:ext>
            </a:extLst>
          </p:cNvPr>
          <p:cNvSpPr/>
          <p:nvPr/>
        </p:nvSpPr>
        <p:spPr bwMode="auto">
          <a:xfrm>
            <a:off x="4256087" y="1195592"/>
            <a:ext cx="7760037" cy="548640"/>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sz="2000" dirty="0">
                <a:solidFill>
                  <a:schemeClr val="bg1"/>
                </a:solidFill>
                <a:latin typeface="+mj-lt"/>
              </a:rPr>
              <a:t>Microsoft Learn Modules (docs.microsoft.com/Learn)</a:t>
            </a:r>
          </a:p>
        </p:txBody>
      </p:sp>
      <p:grpSp>
        <p:nvGrpSpPr>
          <p:cNvPr id="9" name="Group 8">
            <a:extLst>
              <a:ext uri="{FF2B5EF4-FFF2-40B4-BE49-F238E27FC236}">
                <a16:creationId xmlns:a16="http://schemas.microsoft.com/office/drawing/2014/main" id="{FA71F632-5054-4342-87A6-0D0B61DC4229}"/>
              </a:ext>
              <a:ext uri="{C183D7F6-B498-43B3-948B-1728B52AA6E4}">
                <adec:decorative xmlns:adec="http://schemas.microsoft.com/office/drawing/2017/decorative" val="1"/>
              </a:ext>
            </a:extLst>
          </p:cNvPr>
          <p:cNvGrpSpPr/>
          <p:nvPr/>
        </p:nvGrpSpPr>
        <p:grpSpPr>
          <a:xfrm>
            <a:off x="4360758" y="2600512"/>
            <a:ext cx="7742238" cy="1453532"/>
            <a:chOff x="4256087" y="2411109"/>
            <a:chExt cx="7742238" cy="1193564"/>
          </a:xfrm>
        </p:grpSpPr>
        <p:sp>
          <p:nvSpPr>
            <p:cNvPr id="5" name="Rectangle 4">
              <a:extLst>
                <a:ext uri="{FF2B5EF4-FFF2-40B4-BE49-F238E27FC236}">
                  <a16:creationId xmlns:a16="http://schemas.microsoft.com/office/drawing/2014/main" id="{7B402F18-F086-4DCC-831B-F7591FCF6A68}"/>
                </a:ext>
              </a:extLst>
            </p:cNvPr>
            <p:cNvSpPr/>
            <p:nvPr/>
          </p:nvSpPr>
          <p:spPr>
            <a:xfrm>
              <a:off x="4256087" y="3147473"/>
              <a:ext cx="7742238" cy="45720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marL="0" lvl="1"/>
              <a:r>
                <a:rPr lang="en-US" sz="2000" dirty="0">
                  <a:hlinkClick r:id="rId3"/>
                </a:rPr>
                <a:t>Run Docker containers with Azure Container Instances </a:t>
              </a:r>
              <a:endParaRPr lang="en-US" sz="2000" dirty="0">
                <a:solidFill>
                  <a:schemeClr val="tx1"/>
                </a:solidFill>
              </a:endParaRPr>
            </a:p>
          </p:txBody>
        </p:sp>
        <p:cxnSp>
          <p:nvCxnSpPr>
            <p:cNvPr id="6" name="Straight Connector 5">
              <a:extLst>
                <a:ext uri="{FF2B5EF4-FFF2-40B4-BE49-F238E27FC236}">
                  <a16:creationId xmlns:a16="http://schemas.microsoft.com/office/drawing/2014/main" id="{0E989E35-8AFE-4D2C-8C05-28CAD7D717F8}"/>
                </a:ext>
                <a:ext uri="{C183D7F6-B498-43B3-948B-1728B52AA6E4}">
                  <adec:decorative xmlns:adec="http://schemas.microsoft.com/office/drawing/2017/decorative" val="1"/>
                </a:ext>
              </a:extLst>
            </p:cNvPr>
            <p:cNvCxnSpPr>
              <a:cxnSpLocks/>
            </p:cNvCxnSpPr>
            <p:nvPr/>
          </p:nvCxnSpPr>
          <p:spPr>
            <a:xfrm>
              <a:off x="4256087" y="2411109"/>
              <a:ext cx="7742238" cy="0"/>
            </a:xfrm>
            <a:prstGeom prst="line">
              <a:avLst/>
            </a:prstGeom>
            <a:ln w="19050">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D2614B41-D3B8-405E-BA18-F7271A99EF93}"/>
                </a:ext>
              </a:extLst>
            </p:cNvPr>
            <p:cNvSpPr/>
            <p:nvPr/>
          </p:nvSpPr>
          <p:spPr>
            <a:xfrm>
              <a:off x="4256087" y="2446615"/>
              <a:ext cx="7742238" cy="653257"/>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marL="0" lvl="1"/>
              <a:r>
                <a:rPr lang="en-US" sz="2000" dirty="0">
                  <a:hlinkClick r:id="rId4"/>
                </a:rPr>
                <a:t>Build a containerized web application with Docker</a:t>
              </a:r>
              <a:endParaRPr lang="en-US" sz="2000" dirty="0">
                <a:solidFill>
                  <a:schemeClr val="tx1"/>
                </a:solidFill>
              </a:endParaRPr>
            </a:p>
          </p:txBody>
        </p:sp>
        <p:cxnSp>
          <p:nvCxnSpPr>
            <p:cNvPr id="8" name="Straight Connector 7">
              <a:extLst>
                <a:ext uri="{FF2B5EF4-FFF2-40B4-BE49-F238E27FC236}">
                  <a16:creationId xmlns:a16="http://schemas.microsoft.com/office/drawing/2014/main" id="{445F1080-3A30-4F6B-9FFB-7F79888AA764}"/>
                </a:ext>
                <a:ext uri="{C183D7F6-B498-43B3-948B-1728B52AA6E4}">
                  <adec:decorative xmlns:adec="http://schemas.microsoft.com/office/drawing/2017/decorative" val="1"/>
                </a:ext>
              </a:extLst>
            </p:cNvPr>
            <p:cNvCxnSpPr>
              <a:cxnSpLocks/>
            </p:cNvCxnSpPr>
            <p:nvPr/>
          </p:nvCxnSpPr>
          <p:spPr>
            <a:xfrm>
              <a:off x="4256087" y="3112536"/>
              <a:ext cx="7742238" cy="0"/>
            </a:xfrm>
            <a:prstGeom prst="line">
              <a:avLst/>
            </a:prstGeom>
            <a:ln w="19050">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grpSp>
      <p:pic>
        <p:nvPicPr>
          <p:cNvPr id="18" name="Picture 17">
            <a:extLst>
              <a:ext uri="{FF2B5EF4-FFF2-40B4-BE49-F238E27FC236}">
                <a16:creationId xmlns:a16="http://schemas.microsoft.com/office/drawing/2014/main" id="{B64E6168-34A6-4052-8098-A1C03E09BA71}"/>
              </a:ext>
              <a:ext uri="{C183D7F6-B498-43B3-948B-1728B52AA6E4}">
                <adec:decorative xmlns:adec="http://schemas.microsoft.com/office/drawing/2017/decorative" val="1"/>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523596" y="2701880"/>
            <a:ext cx="1494645" cy="2173707"/>
          </a:xfrm>
          <a:prstGeom prst="rect">
            <a:avLst/>
          </a:prstGeom>
        </p:spPr>
      </p:pic>
      <p:sp>
        <p:nvSpPr>
          <p:cNvPr id="11" name="TextBox 10">
            <a:extLst>
              <a:ext uri="{FF2B5EF4-FFF2-40B4-BE49-F238E27FC236}">
                <a16:creationId xmlns:a16="http://schemas.microsoft.com/office/drawing/2014/main" id="{F948E400-C6EB-B82E-8A11-807FC59A68D1}"/>
              </a:ext>
            </a:extLst>
          </p:cNvPr>
          <p:cNvSpPr txBox="1"/>
          <p:nvPr/>
        </p:nvSpPr>
        <p:spPr>
          <a:xfrm>
            <a:off x="4256087" y="2021967"/>
            <a:ext cx="6218958" cy="400110"/>
          </a:xfrm>
          <a:prstGeom prst="rect">
            <a:avLst/>
          </a:prstGeom>
          <a:noFill/>
        </p:spPr>
        <p:txBody>
          <a:bodyPr wrap="square">
            <a:spAutoFit/>
          </a:bodyPr>
          <a:lstStyle/>
          <a:p>
            <a:r>
              <a:rPr lang="en-US" sz="2000" dirty="0">
                <a:hlinkClick r:id="rId6"/>
              </a:rPr>
              <a:t>Introduction to Docker containers</a:t>
            </a:r>
            <a:endParaRPr lang="en-US" sz="2000" dirty="0"/>
          </a:p>
        </p:txBody>
      </p:sp>
      <p:cxnSp>
        <p:nvCxnSpPr>
          <p:cNvPr id="12" name="Straight Connector 11">
            <a:extLst>
              <a:ext uri="{FF2B5EF4-FFF2-40B4-BE49-F238E27FC236}">
                <a16:creationId xmlns:a16="http://schemas.microsoft.com/office/drawing/2014/main" id="{13218D75-EB8B-66E5-E3CC-435E024E3DBA}"/>
              </a:ext>
              <a:ext uri="{C183D7F6-B498-43B3-948B-1728B52AA6E4}">
                <adec:decorative xmlns:adec="http://schemas.microsoft.com/office/drawing/2017/decorative" val="1"/>
              </a:ext>
            </a:extLst>
          </p:cNvPr>
          <p:cNvCxnSpPr>
            <a:cxnSpLocks/>
          </p:cNvCxnSpPr>
          <p:nvPr/>
        </p:nvCxnSpPr>
        <p:spPr>
          <a:xfrm>
            <a:off x="4360758" y="4189006"/>
            <a:ext cx="7742238" cy="0"/>
          </a:xfrm>
          <a:prstGeom prst="line">
            <a:avLst/>
          </a:prstGeom>
          <a:ln w="19050">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4FA5A586-BD8C-326C-53E8-047B95A229D0}"/>
              </a:ext>
            </a:extLst>
          </p:cNvPr>
          <p:cNvSpPr txBox="1"/>
          <p:nvPr/>
        </p:nvSpPr>
        <p:spPr>
          <a:xfrm>
            <a:off x="4257125" y="4357868"/>
            <a:ext cx="6217920" cy="400110"/>
          </a:xfrm>
          <a:prstGeom prst="rect">
            <a:avLst/>
          </a:prstGeom>
          <a:noFill/>
        </p:spPr>
        <p:txBody>
          <a:bodyPr wrap="square">
            <a:spAutoFit/>
          </a:bodyPr>
          <a:lstStyle/>
          <a:p>
            <a:r>
              <a:rPr lang="en-US" sz="2000" dirty="0">
                <a:hlinkClick r:id="rId7"/>
              </a:rPr>
              <a:t>Implement Azure Container Apps</a:t>
            </a:r>
            <a:endParaRPr lang="en-US" sz="2000" dirty="0"/>
          </a:p>
        </p:txBody>
      </p:sp>
      <p:cxnSp>
        <p:nvCxnSpPr>
          <p:cNvPr id="14" name="Straight Connector 13">
            <a:extLst>
              <a:ext uri="{FF2B5EF4-FFF2-40B4-BE49-F238E27FC236}">
                <a16:creationId xmlns:a16="http://schemas.microsoft.com/office/drawing/2014/main" id="{781A7800-DFCE-569B-27D1-38EA8B80C0D6}"/>
              </a:ext>
              <a:ext uri="{C183D7F6-B498-43B3-948B-1728B52AA6E4}">
                <adec:decorative xmlns:adec="http://schemas.microsoft.com/office/drawing/2017/decorative" val="1"/>
              </a:ext>
            </a:extLst>
          </p:cNvPr>
          <p:cNvCxnSpPr>
            <a:cxnSpLocks/>
          </p:cNvCxnSpPr>
          <p:nvPr/>
        </p:nvCxnSpPr>
        <p:spPr>
          <a:xfrm>
            <a:off x="4360758" y="4862163"/>
            <a:ext cx="7742238" cy="0"/>
          </a:xfrm>
          <a:prstGeom prst="line">
            <a:avLst/>
          </a:prstGeom>
          <a:ln w="19050">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3641153"/>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427038" y="2883031"/>
            <a:ext cx="9070923" cy="1551194"/>
          </a:xfrm>
        </p:spPr>
        <p:txBody>
          <a:bodyPr/>
          <a:lstStyle/>
          <a:p>
            <a:pPr>
              <a:spcAft>
                <a:spcPts val="600"/>
              </a:spcAft>
            </a:pPr>
            <a:r>
              <a:rPr lang="en-US" sz="2800" dirty="0"/>
              <a:t>Lab 09a – Implement Web Apps</a:t>
            </a:r>
            <a:br>
              <a:rPr lang="en-US" sz="2800" dirty="0"/>
            </a:br>
            <a:r>
              <a:rPr lang="en-US" sz="2800" dirty="0"/>
              <a:t>Lab 09b – Implement Azure Container Instances</a:t>
            </a:r>
            <a:br>
              <a:rPr lang="en-US" sz="2800" dirty="0"/>
            </a:br>
            <a:r>
              <a:rPr lang="en-US" sz="2800" dirty="0"/>
              <a:t>Lab 09c – Implement Azure Container Apps</a:t>
            </a:r>
            <a:br>
              <a:rPr lang="en-US" sz="2800" dirty="0"/>
            </a:br>
            <a:endParaRPr lang="en-US" sz="2800" dirty="0"/>
          </a:p>
        </p:txBody>
      </p:sp>
      <p:pic>
        <p:nvPicPr>
          <p:cNvPr id="5" name="Picture 4" descr="Icon of a lab flask">
            <a:extLst>
              <a:ext uri="{FF2B5EF4-FFF2-40B4-BE49-F238E27FC236}">
                <a16:creationId xmlns:a16="http://schemas.microsoft.com/office/drawing/2014/main" id="{19D72053-3BD7-4C26-9E14-29039EF8A9D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07638" y="2676524"/>
            <a:ext cx="1128682" cy="1641476"/>
          </a:xfrm>
          <a:prstGeom prst="rect">
            <a:avLst/>
          </a:prstGeom>
        </p:spPr>
      </p:pic>
    </p:spTree>
    <p:extLst>
      <p:ext uri="{BB962C8B-B14F-4D97-AF65-F5344CB8AC3E}">
        <p14:creationId xmlns:p14="http://schemas.microsoft.com/office/powerpoint/2010/main" val="2166021273"/>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D2504-CD52-4530-95A0-64324BCD7B4B}"/>
              </a:ext>
            </a:extLst>
          </p:cNvPr>
          <p:cNvSpPr>
            <a:spLocks noGrp="1"/>
          </p:cNvSpPr>
          <p:nvPr>
            <p:ph type="title"/>
          </p:nvPr>
        </p:nvSpPr>
        <p:spPr>
          <a:xfrm>
            <a:off x="465138" y="632779"/>
            <a:ext cx="11533187" cy="430887"/>
          </a:xfrm>
        </p:spPr>
        <p:txBody>
          <a:bodyPr/>
          <a:lstStyle/>
          <a:p>
            <a:pPr>
              <a:lnSpc>
                <a:spcPct val="100000"/>
              </a:lnSpc>
            </a:pPr>
            <a:r>
              <a:rPr lang="en-US" spc="0" dirty="0"/>
              <a:t>Lab 09a – Implement web apps</a:t>
            </a:r>
          </a:p>
        </p:txBody>
      </p:sp>
      <p:sp>
        <p:nvSpPr>
          <p:cNvPr id="3" name="Text Placeholder 2">
            <a:extLst>
              <a:ext uri="{FF2B5EF4-FFF2-40B4-BE49-F238E27FC236}">
                <a16:creationId xmlns:a16="http://schemas.microsoft.com/office/drawing/2014/main" id="{04BC8621-FC09-45CE-9834-906039E08AEB}"/>
              </a:ext>
            </a:extLst>
          </p:cNvPr>
          <p:cNvSpPr txBox="1">
            <a:spLocks/>
          </p:cNvSpPr>
          <p:nvPr/>
        </p:nvSpPr>
        <p:spPr>
          <a:xfrm>
            <a:off x="427038" y="1537495"/>
            <a:ext cx="11582400" cy="1600438"/>
          </a:xfrm>
          <a:prstGeom prst="rect">
            <a:avLst/>
          </a:prstGeom>
        </p:spPr>
        <p:txBody>
          <a:bodyPr vert="horz" wrap="square" lIns="0" tIns="0" rIns="0" bIns="0" rtlCol="0" anchor="t">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pc="0" dirty="0">
                <a:solidFill>
                  <a:schemeClr val="tx2">
                    <a:lumMod val="50000"/>
                  </a:schemeClr>
                </a:solidFill>
                <a:cs typeface="Segoe UI Semilight"/>
              </a:rPr>
              <a:t>Lab scenario</a:t>
            </a:r>
          </a:p>
          <a:p>
            <a:r>
              <a:rPr lang="en-US" sz="2000" spc="0" dirty="0">
                <a:solidFill>
                  <a:schemeClr val="tx1"/>
                </a:solidFill>
                <a:latin typeface="+mn-lt"/>
                <a:cs typeface="Segoe UI Semilight"/>
              </a:rPr>
              <a:t>You need to evaluate the use of Azure Web apps for hosting Contoso’s web sites, hosted currently in the company’s on-premises data centers. The web sites are running on Windows servers using PHP runtime stack. You also need to determine how you can implement DevOps practices by leveraging Azure web apps deployment slots</a:t>
            </a:r>
            <a:endParaRPr lang="en-US" sz="2000" spc="0" dirty="0">
              <a:solidFill>
                <a:schemeClr val="tx1"/>
              </a:solidFill>
              <a:latin typeface="+mn-lt"/>
            </a:endParaRPr>
          </a:p>
        </p:txBody>
      </p:sp>
      <p:sp>
        <p:nvSpPr>
          <p:cNvPr id="4" name="Text Placeholder 2">
            <a:extLst>
              <a:ext uri="{FF2B5EF4-FFF2-40B4-BE49-F238E27FC236}">
                <a16:creationId xmlns:a16="http://schemas.microsoft.com/office/drawing/2014/main" id="{671D1A25-338D-4CA1-A7C3-D4424B268766}"/>
              </a:ext>
            </a:extLst>
          </p:cNvPr>
          <p:cNvSpPr txBox="1">
            <a:spLocks/>
          </p:cNvSpPr>
          <p:nvPr/>
        </p:nvSpPr>
        <p:spPr>
          <a:xfrm>
            <a:off x="427038" y="3235584"/>
            <a:ext cx="11582400" cy="369332"/>
          </a:xfrm>
          <a:prstGeom prst="rect">
            <a:avLst/>
          </a:prstGeom>
        </p:spPr>
        <p:txBody>
          <a:bodyPr vert="horz" wrap="square" lIns="0" tIns="0" rIns="0" bIns="0" rtlCol="0" anchor="t">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pc="0" dirty="0">
                <a:solidFill>
                  <a:schemeClr val="tx2">
                    <a:lumMod val="50000"/>
                  </a:schemeClr>
                </a:solidFill>
                <a:cs typeface="Segoe UI Semilight"/>
              </a:rPr>
              <a:t>Objectives</a:t>
            </a:r>
          </a:p>
        </p:txBody>
      </p:sp>
      <p:sp>
        <p:nvSpPr>
          <p:cNvPr id="5" name="Rectangle 4">
            <a:extLst>
              <a:ext uri="{FF2B5EF4-FFF2-40B4-BE49-F238E27FC236}">
                <a16:creationId xmlns:a16="http://schemas.microsoft.com/office/drawing/2014/main" id="{B894BD34-2A64-4ACC-BED2-9F7102FC04A2}"/>
              </a:ext>
            </a:extLst>
          </p:cNvPr>
          <p:cNvSpPr/>
          <p:nvPr/>
        </p:nvSpPr>
        <p:spPr bwMode="auto">
          <a:xfrm>
            <a:off x="465138" y="3671931"/>
            <a:ext cx="3749675" cy="1126571"/>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pPr>
              <a:buSzPct val="90000"/>
            </a:pPr>
            <a:r>
              <a:rPr lang="en-US" sz="2000" dirty="0">
                <a:solidFill>
                  <a:schemeClr val="tx2">
                    <a:lumMod val="50000"/>
                  </a:schemeClr>
                </a:solidFill>
                <a:latin typeface="+mj-lt"/>
                <a:cs typeface="Segoe UI Semilight"/>
              </a:rPr>
              <a:t>Task 1:</a:t>
            </a:r>
            <a:br>
              <a:rPr lang="en-US" sz="2000" dirty="0">
                <a:solidFill>
                  <a:schemeClr val="tx1"/>
                </a:solidFill>
                <a:cs typeface="Segoe UI Semilight"/>
              </a:rPr>
            </a:br>
            <a:r>
              <a:rPr lang="en-US" sz="2000" dirty="0">
                <a:solidFill>
                  <a:schemeClr val="tx1"/>
                </a:solidFill>
                <a:cs typeface="Segoe UI Semilight"/>
              </a:rPr>
              <a:t>Create an Azure web app</a:t>
            </a:r>
          </a:p>
        </p:txBody>
      </p:sp>
      <p:sp>
        <p:nvSpPr>
          <p:cNvPr id="6" name="Rectangle 5">
            <a:extLst>
              <a:ext uri="{FF2B5EF4-FFF2-40B4-BE49-F238E27FC236}">
                <a16:creationId xmlns:a16="http://schemas.microsoft.com/office/drawing/2014/main" id="{E385B018-6620-4811-A30D-082C58E0D085}"/>
              </a:ext>
            </a:extLst>
          </p:cNvPr>
          <p:cNvSpPr/>
          <p:nvPr/>
        </p:nvSpPr>
        <p:spPr bwMode="auto">
          <a:xfrm>
            <a:off x="4357689" y="3671931"/>
            <a:ext cx="3749675" cy="1126571"/>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pPr>
              <a:buSzPct val="90000"/>
            </a:pPr>
            <a:r>
              <a:rPr lang="en-US" sz="2000" dirty="0">
                <a:solidFill>
                  <a:schemeClr val="tx2">
                    <a:lumMod val="50000"/>
                  </a:schemeClr>
                </a:solidFill>
                <a:latin typeface="+mj-lt"/>
                <a:cs typeface="Segoe UI Semilight"/>
              </a:rPr>
              <a:t>Task 2:</a:t>
            </a:r>
            <a:br>
              <a:rPr lang="en-US" sz="2000" dirty="0">
                <a:solidFill>
                  <a:schemeClr val="tx1"/>
                </a:solidFill>
                <a:cs typeface="Segoe UI Semilight"/>
              </a:rPr>
            </a:br>
            <a:r>
              <a:rPr lang="en-US" sz="2000" dirty="0">
                <a:solidFill>
                  <a:schemeClr val="tx1"/>
                </a:solidFill>
                <a:cs typeface="Segoe UI Semilight"/>
              </a:rPr>
              <a:t>Create a staging</a:t>
            </a:r>
            <a:br>
              <a:rPr lang="en-US" sz="2000" dirty="0">
                <a:solidFill>
                  <a:schemeClr val="tx1"/>
                </a:solidFill>
                <a:cs typeface="Segoe UI Semilight"/>
              </a:rPr>
            </a:br>
            <a:r>
              <a:rPr lang="en-US" sz="2000" dirty="0">
                <a:solidFill>
                  <a:schemeClr val="tx1"/>
                </a:solidFill>
                <a:cs typeface="Segoe UI Semilight"/>
              </a:rPr>
              <a:t>deployment slot</a:t>
            </a:r>
          </a:p>
        </p:txBody>
      </p:sp>
      <p:sp>
        <p:nvSpPr>
          <p:cNvPr id="7" name="Rectangle 6">
            <a:extLst>
              <a:ext uri="{FF2B5EF4-FFF2-40B4-BE49-F238E27FC236}">
                <a16:creationId xmlns:a16="http://schemas.microsoft.com/office/drawing/2014/main" id="{0379089F-854E-43A6-B651-65051F9E8A8F}"/>
              </a:ext>
            </a:extLst>
          </p:cNvPr>
          <p:cNvSpPr/>
          <p:nvPr/>
        </p:nvSpPr>
        <p:spPr bwMode="auto">
          <a:xfrm>
            <a:off x="8250239" y="3671931"/>
            <a:ext cx="3802062" cy="1126571"/>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pPr>
              <a:buSzPct val="90000"/>
            </a:pPr>
            <a:r>
              <a:rPr lang="en-US" sz="2000" dirty="0">
                <a:solidFill>
                  <a:schemeClr val="tx2">
                    <a:lumMod val="50000"/>
                  </a:schemeClr>
                </a:solidFill>
                <a:latin typeface="+mj-lt"/>
                <a:cs typeface="Segoe UI Semilight"/>
              </a:rPr>
              <a:t>Task 3:</a:t>
            </a:r>
            <a:br>
              <a:rPr lang="en-US" sz="2000" dirty="0">
                <a:solidFill>
                  <a:schemeClr val="tx1"/>
                </a:solidFill>
                <a:cs typeface="Segoe UI Semilight"/>
              </a:rPr>
            </a:br>
            <a:r>
              <a:rPr lang="en-US" sz="2000" dirty="0">
                <a:solidFill>
                  <a:schemeClr val="tx1"/>
                </a:solidFill>
                <a:cs typeface="Segoe UI Semilight"/>
              </a:rPr>
              <a:t>Configure web app deployment settings</a:t>
            </a:r>
          </a:p>
        </p:txBody>
      </p:sp>
      <p:sp>
        <p:nvSpPr>
          <p:cNvPr id="9" name="Rectangle 8">
            <a:extLst>
              <a:ext uri="{FF2B5EF4-FFF2-40B4-BE49-F238E27FC236}">
                <a16:creationId xmlns:a16="http://schemas.microsoft.com/office/drawing/2014/main" id="{0778D9D3-F5FD-4B9E-AADF-3155B9987502}"/>
              </a:ext>
            </a:extLst>
          </p:cNvPr>
          <p:cNvSpPr/>
          <p:nvPr/>
        </p:nvSpPr>
        <p:spPr bwMode="auto">
          <a:xfrm>
            <a:off x="465138" y="4865517"/>
            <a:ext cx="3749675" cy="1085120"/>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pPr>
              <a:buSzPct val="90000"/>
            </a:pPr>
            <a:r>
              <a:rPr lang="en-US" sz="2000" dirty="0">
                <a:solidFill>
                  <a:schemeClr val="tx2">
                    <a:lumMod val="50000"/>
                  </a:schemeClr>
                </a:solidFill>
                <a:latin typeface="+mj-lt"/>
                <a:cs typeface="Segoe UI Semilight"/>
              </a:rPr>
              <a:t>Task 4:</a:t>
            </a:r>
            <a:br>
              <a:rPr lang="en-US" sz="2000" dirty="0">
                <a:solidFill>
                  <a:schemeClr val="tx1"/>
                </a:solidFill>
                <a:cs typeface="Segoe UI Semilight"/>
              </a:rPr>
            </a:br>
            <a:r>
              <a:rPr lang="en-US" sz="2000" dirty="0">
                <a:solidFill>
                  <a:schemeClr val="tx1"/>
                </a:solidFill>
                <a:cs typeface="Segoe UI Semilight"/>
              </a:rPr>
              <a:t>Deploy code to the staging deployment slot</a:t>
            </a:r>
          </a:p>
        </p:txBody>
      </p:sp>
      <p:sp>
        <p:nvSpPr>
          <p:cNvPr id="10" name="Rectangle 9">
            <a:extLst>
              <a:ext uri="{FF2B5EF4-FFF2-40B4-BE49-F238E27FC236}">
                <a16:creationId xmlns:a16="http://schemas.microsoft.com/office/drawing/2014/main" id="{97679697-CD1E-4E80-86CC-C3B9D1DB79A8}"/>
              </a:ext>
            </a:extLst>
          </p:cNvPr>
          <p:cNvSpPr/>
          <p:nvPr/>
        </p:nvSpPr>
        <p:spPr bwMode="auto">
          <a:xfrm>
            <a:off x="4357688" y="4939973"/>
            <a:ext cx="3749675" cy="1010664"/>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pPr>
              <a:buSzPct val="90000"/>
            </a:pPr>
            <a:r>
              <a:rPr lang="en-US" sz="2000" dirty="0">
                <a:solidFill>
                  <a:schemeClr val="tx2">
                    <a:lumMod val="50000"/>
                  </a:schemeClr>
                </a:solidFill>
                <a:latin typeface="+mj-lt"/>
                <a:cs typeface="Segoe UI Semilight"/>
              </a:rPr>
              <a:t>Task 5:</a:t>
            </a:r>
            <a:br>
              <a:rPr lang="en-US" sz="2000" dirty="0">
                <a:solidFill>
                  <a:schemeClr val="tx1"/>
                </a:solidFill>
                <a:cs typeface="Segoe UI Semilight"/>
              </a:rPr>
            </a:br>
            <a:r>
              <a:rPr lang="en-US" sz="2000" dirty="0">
                <a:solidFill>
                  <a:schemeClr val="tx1"/>
                </a:solidFill>
                <a:cs typeface="Segoe UI Semilight"/>
              </a:rPr>
              <a:t>Swap the staging slots</a:t>
            </a:r>
          </a:p>
        </p:txBody>
      </p:sp>
      <p:sp>
        <p:nvSpPr>
          <p:cNvPr id="11" name="Rectangle 10">
            <a:extLst>
              <a:ext uri="{FF2B5EF4-FFF2-40B4-BE49-F238E27FC236}">
                <a16:creationId xmlns:a16="http://schemas.microsoft.com/office/drawing/2014/main" id="{E8943F4E-9FBA-433B-8505-81C83F21387E}"/>
              </a:ext>
            </a:extLst>
          </p:cNvPr>
          <p:cNvSpPr/>
          <p:nvPr/>
        </p:nvSpPr>
        <p:spPr bwMode="auto">
          <a:xfrm>
            <a:off x="8212138" y="4865517"/>
            <a:ext cx="3802062" cy="1085120"/>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pPr>
              <a:buSzPct val="90000"/>
            </a:pPr>
            <a:r>
              <a:rPr lang="en-US" sz="2000" dirty="0">
                <a:solidFill>
                  <a:schemeClr val="tx2">
                    <a:lumMod val="50000"/>
                  </a:schemeClr>
                </a:solidFill>
                <a:latin typeface="+mj-lt"/>
                <a:cs typeface="Segoe UI Semilight"/>
              </a:rPr>
              <a:t>Task 6:</a:t>
            </a:r>
            <a:br>
              <a:rPr lang="en-US" sz="2000" dirty="0">
                <a:solidFill>
                  <a:schemeClr val="tx1"/>
                </a:solidFill>
                <a:cs typeface="Segoe UI Semilight"/>
              </a:rPr>
            </a:br>
            <a:r>
              <a:rPr lang="en-US" sz="2000" dirty="0">
                <a:solidFill>
                  <a:schemeClr val="tx1"/>
                </a:solidFill>
                <a:cs typeface="Segoe UI Semilight"/>
              </a:rPr>
              <a:t>Configure and test autoscaling of the Azure web app</a:t>
            </a:r>
          </a:p>
        </p:txBody>
      </p:sp>
      <p:sp>
        <p:nvSpPr>
          <p:cNvPr id="8" name="Text Placeholder 2">
            <a:extLst>
              <a:ext uri="{FF2B5EF4-FFF2-40B4-BE49-F238E27FC236}">
                <a16:creationId xmlns:a16="http://schemas.microsoft.com/office/drawing/2014/main" id="{6BC707B9-982D-4646-99BA-5BEA2E7A9C86}"/>
              </a:ext>
            </a:extLst>
          </p:cNvPr>
          <p:cNvSpPr txBox="1">
            <a:spLocks/>
          </p:cNvSpPr>
          <p:nvPr/>
        </p:nvSpPr>
        <p:spPr>
          <a:xfrm>
            <a:off x="8251931" y="6126805"/>
            <a:ext cx="3409232" cy="246221"/>
          </a:xfrm>
          <a:prstGeom prst="rect">
            <a:avLst/>
          </a:prstGeom>
        </p:spPr>
        <p:txBody>
          <a:bodyPr vert="horz" wrap="square" lIns="0" tIns="0" rIns="0" bIns="0" rtlCol="0" anchor="t">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600" spc="0" dirty="0">
                <a:solidFill>
                  <a:schemeClr val="tx1"/>
                </a:solidFill>
                <a:latin typeface="+mn-lt"/>
                <a:cs typeface="Segoe UI Semilight"/>
              </a:rPr>
              <a:t>Next slide for an architecture diagram </a:t>
            </a:r>
          </a:p>
        </p:txBody>
      </p:sp>
      <p:sp>
        <p:nvSpPr>
          <p:cNvPr id="14" name="arrow_15">
            <a:extLst>
              <a:ext uri="{FF2B5EF4-FFF2-40B4-BE49-F238E27FC236}">
                <a16:creationId xmlns:a16="http://schemas.microsoft.com/office/drawing/2014/main" id="{8A6F9B9F-835B-4D98-BAB0-5444377D4850}"/>
              </a:ext>
              <a:ext uri="{C183D7F6-B498-43B3-948B-1728B52AA6E4}">
                <adec:decorative xmlns:adec="http://schemas.microsoft.com/office/drawing/2017/decorative" val="1"/>
              </a:ext>
            </a:extLst>
          </p:cNvPr>
          <p:cNvSpPr>
            <a:spLocks noChangeAspect="1" noEditPoints="1"/>
          </p:cNvSpPr>
          <p:nvPr/>
        </p:nvSpPr>
        <p:spPr bwMode="auto">
          <a:xfrm>
            <a:off x="11784017" y="6137463"/>
            <a:ext cx="225932" cy="224905"/>
          </a:xfrm>
          <a:custGeom>
            <a:avLst/>
            <a:gdLst>
              <a:gd name="T0" fmla="*/ 0 w 304"/>
              <a:gd name="T1" fmla="*/ 151 h 303"/>
              <a:gd name="T2" fmla="*/ 152 w 304"/>
              <a:gd name="T3" fmla="*/ 0 h 303"/>
              <a:gd name="T4" fmla="*/ 304 w 304"/>
              <a:gd name="T5" fmla="*/ 151 h 303"/>
              <a:gd name="T6" fmla="*/ 152 w 304"/>
              <a:gd name="T7" fmla="*/ 303 h 303"/>
              <a:gd name="T8" fmla="*/ 0 w 304"/>
              <a:gd name="T9" fmla="*/ 151 h 303"/>
              <a:gd name="T10" fmla="*/ 151 w 304"/>
              <a:gd name="T11" fmla="*/ 223 h 303"/>
              <a:gd name="T12" fmla="*/ 223 w 304"/>
              <a:gd name="T13" fmla="*/ 151 h 303"/>
              <a:gd name="T14" fmla="*/ 151 w 304"/>
              <a:gd name="T15" fmla="*/ 79 h 303"/>
              <a:gd name="T16" fmla="*/ 223 w 304"/>
              <a:gd name="T17" fmla="*/ 151 h 303"/>
              <a:gd name="T18" fmla="*/ 73 w 304"/>
              <a:gd name="T19" fmla="*/ 151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4" h="303">
                <a:moveTo>
                  <a:pt x="0" y="151"/>
                </a:moveTo>
                <a:cubicBezTo>
                  <a:pt x="0" y="68"/>
                  <a:pt x="68" y="0"/>
                  <a:pt x="152" y="0"/>
                </a:cubicBezTo>
                <a:cubicBezTo>
                  <a:pt x="236" y="0"/>
                  <a:pt x="304" y="68"/>
                  <a:pt x="304" y="151"/>
                </a:cubicBezTo>
                <a:cubicBezTo>
                  <a:pt x="304" y="235"/>
                  <a:pt x="236" y="303"/>
                  <a:pt x="152" y="303"/>
                </a:cubicBezTo>
                <a:cubicBezTo>
                  <a:pt x="68" y="303"/>
                  <a:pt x="0" y="235"/>
                  <a:pt x="0" y="151"/>
                </a:cubicBezTo>
                <a:close/>
                <a:moveTo>
                  <a:pt x="151" y="223"/>
                </a:moveTo>
                <a:cubicBezTo>
                  <a:pt x="223" y="151"/>
                  <a:pt x="223" y="151"/>
                  <a:pt x="223" y="151"/>
                </a:cubicBezTo>
                <a:cubicBezTo>
                  <a:pt x="151" y="79"/>
                  <a:pt x="151" y="79"/>
                  <a:pt x="151" y="79"/>
                </a:cubicBezTo>
                <a:moveTo>
                  <a:pt x="223" y="151"/>
                </a:moveTo>
                <a:cubicBezTo>
                  <a:pt x="73" y="151"/>
                  <a:pt x="73" y="151"/>
                  <a:pt x="73" y="151"/>
                </a:cubicBezTo>
              </a:path>
            </a:pathLst>
          </a:custGeom>
          <a:solidFill>
            <a:srgbClr val="FFF100"/>
          </a:solidFill>
          <a:ln w="15875" cap="sq">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900" dirty="0">
              <a:gradFill>
                <a:gsLst>
                  <a:gs pos="0">
                    <a:srgbClr val="505050"/>
                  </a:gs>
                  <a:gs pos="100000">
                    <a:srgbClr val="505050"/>
                  </a:gs>
                </a:gsLst>
                <a:lin ang="5400000" scaled="1"/>
              </a:gradFill>
            </a:endParaRPr>
          </a:p>
        </p:txBody>
      </p:sp>
    </p:spTree>
    <p:extLst>
      <p:ext uri="{BB962C8B-B14F-4D97-AF65-F5344CB8AC3E}">
        <p14:creationId xmlns:p14="http://schemas.microsoft.com/office/powerpoint/2010/main" val="1173144697"/>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E2FD1-4409-4A36-8762-91B1800FD6C9}"/>
              </a:ext>
            </a:extLst>
          </p:cNvPr>
          <p:cNvSpPr>
            <a:spLocks noGrp="1"/>
          </p:cNvSpPr>
          <p:nvPr>
            <p:ph type="title"/>
          </p:nvPr>
        </p:nvSpPr>
        <p:spPr/>
        <p:txBody>
          <a:bodyPr/>
          <a:lstStyle/>
          <a:p>
            <a:r>
              <a:rPr lang="en-US" dirty="0"/>
              <a:t>Lab 09a – Architecture diagram</a:t>
            </a:r>
          </a:p>
        </p:txBody>
      </p:sp>
      <p:sp>
        <p:nvSpPr>
          <p:cNvPr id="4" name="Rectangle 3">
            <a:extLst>
              <a:ext uri="{FF2B5EF4-FFF2-40B4-BE49-F238E27FC236}">
                <a16:creationId xmlns:a16="http://schemas.microsoft.com/office/drawing/2014/main" id="{122F8D61-5817-4AE7-88A9-B4AFDCA1CC83}"/>
              </a:ext>
              <a:ext uri="{C183D7F6-B498-43B3-948B-1728B52AA6E4}">
                <adec:decorative xmlns:adec="http://schemas.microsoft.com/office/drawing/2017/decorative" val="1"/>
              </a:ext>
            </a:extLst>
          </p:cNvPr>
          <p:cNvSpPr/>
          <p:nvPr/>
        </p:nvSpPr>
        <p:spPr bwMode="auto">
          <a:xfrm>
            <a:off x="427038" y="1192213"/>
            <a:ext cx="11582399" cy="5169533"/>
          </a:xfrm>
          <a:prstGeom prst="rect">
            <a:avLst/>
          </a:prstGeom>
          <a:no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a:gradFill>
                <a:gsLst>
                  <a:gs pos="0">
                    <a:srgbClr val="FFFFFF"/>
                  </a:gs>
                  <a:gs pos="100000">
                    <a:srgbClr val="FFFFFF"/>
                  </a:gs>
                </a:gsLst>
                <a:lin ang="5400000" scaled="0"/>
              </a:gradFill>
              <a:cs typeface="Segoe UI" pitchFamily="34" charset="0"/>
            </a:endParaRPr>
          </a:p>
        </p:txBody>
      </p:sp>
      <p:grpSp>
        <p:nvGrpSpPr>
          <p:cNvPr id="5" name="Group 4" descr="Architecture diagram of the detailed lab steps. ">
            <a:extLst>
              <a:ext uri="{FF2B5EF4-FFF2-40B4-BE49-F238E27FC236}">
                <a16:creationId xmlns:a16="http://schemas.microsoft.com/office/drawing/2014/main" id="{59099B93-7423-4FD9-B1FD-A1CBD840AC2C}"/>
              </a:ext>
            </a:extLst>
          </p:cNvPr>
          <p:cNvGrpSpPr/>
          <p:nvPr/>
        </p:nvGrpSpPr>
        <p:grpSpPr>
          <a:xfrm>
            <a:off x="732679" y="1333726"/>
            <a:ext cx="10940187" cy="4865738"/>
            <a:chOff x="598455" y="1333726"/>
            <a:chExt cx="10940187" cy="5360838"/>
          </a:xfrm>
        </p:grpSpPr>
        <p:sp>
          <p:nvSpPr>
            <p:cNvPr id="6" name="Rectangle 5">
              <a:extLst>
                <a:ext uri="{FF2B5EF4-FFF2-40B4-BE49-F238E27FC236}">
                  <a16:creationId xmlns:a16="http://schemas.microsoft.com/office/drawing/2014/main" id="{6A43C58D-8079-4C51-9F2D-913C712F38AE}"/>
                </a:ext>
              </a:extLst>
            </p:cNvPr>
            <p:cNvSpPr/>
            <p:nvPr/>
          </p:nvSpPr>
          <p:spPr bwMode="auto">
            <a:xfrm>
              <a:off x="7797269" y="4770263"/>
              <a:ext cx="3741373" cy="1924301"/>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a:gradFill>
                  <a:gsLst>
                    <a:gs pos="0">
                      <a:srgbClr val="FFFFFF"/>
                    </a:gs>
                    <a:gs pos="100000">
                      <a:srgbClr val="FFFFFF"/>
                    </a:gs>
                  </a:gsLst>
                  <a:lin ang="5400000" scaled="0"/>
                </a:gradFill>
                <a:ea typeface="Segoe UI" pitchFamily="34" charset="0"/>
                <a:cs typeface="Segoe UI" pitchFamily="34" charset="0"/>
              </a:endParaRPr>
            </a:p>
          </p:txBody>
        </p:sp>
        <p:sp>
          <p:nvSpPr>
            <p:cNvPr id="7" name="TextBox 6">
              <a:extLst>
                <a:ext uri="{FF2B5EF4-FFF2-40B4-BE49-F238E27FC236}">
                  <a16:creationId xmlns:a16="http://schemas.microsoft.com/office/drawing/2014/main" id="{54324CF5-81E9-4068-A50A-35FE6273DA91}"/>
                </a:ext>
              </a:extLst>
            </p:cNvPr>
            <p:cNvSpPr txBox="1"/>
            <p:nvPr/>
          </p:nvSpPr>
          <p:spPr>
            <a:xfrm>
              <a:off x="7778006" y="5015003"/>
              <a:ext cx="856478" cy="301087"/>
            </a:xfrm>
            <a:prstGeom prst="rect">
              <a:avLst/>
            </a:prstGeom>
            <a:noFill/>
          </p:spPr>
          <p:txBody>
            <a:bodyPr wrap="square">
              <a:spAutoFit/>
            </a:bodyPr>
            <a:lstStyle/>
            <a:p>
              <a:r>
                <a:rPr lang="fr-FR" sz="1176" b="1" dirty="0">
                  <a:solidFill>
                    <a:schemeClr val="tx2">
                      <a:lumMod val="50000"/>
                    </a:schemeClr>
                  </a:solidFill>
                </a:rPr>
                <a:t>Task 4</a:t>
              </a:r>
            </a:p>
          </p:txBody>
        </p:sp>
        <p:sp>
          <p:nvSpPr>
            <p:cNvPr id="8" name="Rectangle 7">
              <a:extLst>
                <a:ext uri="{FF2B5EF4-FFF2-40B4-BE49-F238E27FC236}">
                  <a16:creationId xmlns:a16="http://schemas.microsoft.com/office/drawing/2014/main" id="{322C1416-E3C1-4D6A-B0A6-7FE194368F5A}"/>
                </a:ext>
              </a:extLst>
            </p:cNvPr>
            <p:cNvSpPr/>
            <p:nvPr/>
          </p:nvSpPr>
          <p:spPr bwMode="auto">
            <a:xfrm>
              <a:off x="653360" y="1333726"/>
              <a:ext cx="6666080" cy="5360837"/>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a:gradFill>
                  <a:gsLst>
                    <a:gs pos="0">
                      <a:srgbClr val="FFFFFF"/>
                    </a:gs>
                    <a:gs pos="100000">
                      <a:srgbClr val="FFFFFF"/>
                    </a:gs>
                  </a:gsLst>
                  <a:lin ang="5400000" scaled="0"/>
                </a:gradFill>
                <a:ea typeface="Segoe UI" pitchFamily="34" charset="0"/>
                <a:cs typeface="Segoe UI" pitchFamily="34" charset="0"/>
              </a:endParaRPr>
            </a:p>
          </p:txBody>
        </p:sp>
        <p:pic>
          <p:nvPicPr>
            <p:cNvPr id="9" name="Graphic 8">
              <a:extLst>
                <a:ext uri="{FF2B5EF4-FFF2-40B4-BE49-F238E27FC236}">
                  <a16:creationId xmlns:a16="http://schemas.microsoft.com/office/drawing/2014/main" id="{CB1B966D-AF9A-4EF0-9835-0483AB7E511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40469" y="1654024"/>
              <a:ext cx="376369" cy="376369"/>
            </a:xfrm>
            <a:prstGeom prst="rect">
              <a:avLst/>
            </a:prstGeom>
          </p:spPr>
        </p:pic>
        <p:sp>
          <p:nvSpPr>
            <p:cNvPr id="10" name="TextBox 9">
              <a:extLst>
                <a:ext uri="{FF2B5EF4-FFF2-40B4-BE49-F238E27FC236}">
                  <a16:creationId xmlns:a16="http://schemas.microsoft.com/office/drawing/2014/main" id="{D96FF274-E51B-4E1F-8507-54D2A51A4832}"/>
                </a:ext>
              </a:extLst>
            </p:cNvPr>
            <p:cNvSpPr txBox="1"/>
            <p:nvPr/>
          </p:nvSpPr>
          <p:spPr>
            <a:xfrm>
              <a:off x="598455" y="1333727"/>
              <a:ext cx="856478" cy="301087"/>
            </a:xfrm>
            <a:prstGeom prst="rect">
              <a:avLst/>
            </a:prstGeom>
            <a:noFill/>
          </p:spPr>
          <p:txBody>
            <a:bodyPr wrap="square">
              <a:spAutoFit/>
            </a:bodyPr>
            <a:lstStyle/>
            <a:p>
              <a:r>
                <a:rPr lang="fr-FR" sz="1176" b="1" dirty="0">
                  <a:solidFill>
                    <a:schemeClr val="tx2">
                      <a:lumMod val="50000"/>
                    </a:schemeClr>
                  </a:solidFill>
                </a:rPr>
                <a:t>Task 1</a:t>
              </a:r>
            </a:p>
          </p:txBody>
        </p:sp>
        <p:sp>
          <p:nvSpPr>
            <p:cNvPr id="11" name="TextBox 10">
              <a:extLst>
                <a:ext uri="{FF2B5EF4-FFF2-40B4-BE49-F238E27FC236}">
                  <a16:creationId xmlns:a16="http://schemas.microsoft.com/office/drawing/2014/main" id="{98B7421D-D63E-4656-BDC8-0C3449580D1F}"/>
                </a:ext>
              </a:extLst>
            </p:cNvPr>
            <p:cNvSpPr txBox="1"/>
            <p:nvPr/>
          </p:nvSpPr>
          <p:spPr>
            <a:xfrm>
              <a:off x="1213392" y="1705411"/>
              <a:ext cx="1297732" cy="271554"/>
            </a:xfrm>
            <a:prstGeom prst="rect">
              <a:avLst/>
            </a:prstGeom>
            <a:noFill/>
          </p:spPr>
          <p:txBody>
            <a:bodyPr wrap="square">
              <a:spAutoFit/>
            </a:bodyPr>
            <a:lstStyle/>
            <a:p>
              <a:r>
                <a:rPr lang="fr-FR" sz="1176" b="1" dirty="0"/>
                <a:t>az104-09a-rg1</a:t>
              </a:r>
            </a:p>
          </p:txBody>
        </p:sp>
        <p:pic>
          <p:nvPicPr>
            <p:cNvPr id="12" name="Graphic 11">
              <a:extLst>
                <a:ext uri="{FF2B5EF4-FFF2-40B4-BE49-F238E27FC236}">
                  <a16:creationId xmlns:a16="http://schemas.microsoft.com/office/drawing/2014/main" id="{58411945-0D70-4324-A3A9-CCE9DB1C918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713222" y="2273912"/>
              <a:ext cx="354217" cy="354217"/>
            </a:xfrm>
            <a:prstGeom prst="rect">
              <a:avLst/>
            </a:prstGeom>
          </p:spPr>
        </p:pic>
        <p:sp>
          <p:nvSpPr>
            <p:cNvPr id="13" name="Rectangle 12">
              <a:extLst>
                <a:ext uri="{FF2B5EF4-FFF2-40B4-BE49-F238E27FC236}">
                  <a16:creationId xmlns:a16="http://schemas.microsoft.com/office/drawing/2014/main" id="{FB87317F-0C93-45F6-BA74-16E9E22E664F}"/>
                </a:ext>
              </a:extLst>
            </p:cNvPr>
            <p:cNvSpPr/>
            <p:nvPr/>
          </p:nvSpPr>
          <p:spPr bwMode="auto">
            <a:xfrm>
              <a:off x="840469" y="2070440"/>
              <a:ext cx="6207656" cy="4426216"/>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a:gradFill>
                  <a:gsLst>
                    <a:gs pos="0">
                      <a:srgbClr val="FFFFFF"/>
                    </a:gs>
                    <a:gs pos="100000">
                      <a:srgbClr val="FFFFFF"/>
                    </a:gs>
                  </a:gsLst>
                  <a:lin ang="5400000" scaled="0"/>
                </a:gradFill>
                <a:cs typeface="Segoe UI" pitchFamily="34" charset="0"/>
              </a:endParaRPr>
            </a:p>
          </p:txBody>
        </p:sp>
        <p:sp>
          <p:nvSpPr>
            <p:cNvPr id="14" name="TextBox 13">
              <a:extLst>
                <a:ext uri="{FF2B5EF4-FFF2-40B4-BE49-F238E27FC236}">
                  <a16:creationId xmlns:a16="http://schemas.microsoft.com/office/drawing/2014/main" id="{63F04105-0E47-4E9F-B134-28F9E79C739E}"/>
                </a:ext>
              </a:extLst>
            </p:cNvPr>
            <p:cNvSpPr txBox="1"/>
            <p:nvPr/>
          </p:nvSpPr>
          <p:spPr>
            <a:xfrm>
              <a:off x="1356983" y="2587554"/>
              <a:ext cx="1138696" cy="271554"/>
            </a:xfrm>
            <a:prstGeom prst="rect">
              <a:avLst/>
            </a:prstGeom>
            <a:noFill/>
          </p:spPr>
          <p:txBody>
            <a:bodyPr wrap="square">
              <a:spAutoFit/>
            </a:bodyPr>
            <a:lstStyle/>
            <a:p>
              <a:r>
                <a:rPr lang="fr-FR" sz="1176" b="1" dirty="0"/>
                <a:t>AppService</a:t>
              </a:r>
              <a:endParaRPr lang="fr-FR" sz="1176" dirty="0"/>
            </a:p>
          </p:txBody>
        </p:sp>
        <p:pic>
          <p:nvPicPr>
            <p:cNvPr id="15" name="Graphic 14">
              <a:extLst>
                <a:ext uri="{FF2B5EF4-FFF2-40B4-BE49-F238E27FC236}">
                  <a16:creationId xmlns:a16="http://schemas.microsoft.com/office/drawing/2014/main" id="{B63EA9C9-375B-4A34-BF70-78A9DDCA9324}"/>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112762" y="2969632"/>
              <a:ext cx="309581" cy="309581"/>
            </a:xfrm>
            <a:prstGeom prst="rect">
              <a:avLst/>
            </a:prstGeom>
          </p:spPr>
        </p:pic>
        <p:sp>
          <p:nvSpPr>
            <p:cNvPr id="16" name="TextBox 15">
              <a:extLst>
                <a:ext uri="{FF2B5EF4-FFF2-40B4-BE49-F238E27FC236}">
                  <a16:creationId xmlns:a16="http://schemas.microsoft.com/office/drawing/2014/main" id="{FC928326-120B-4EE2-B11F-A95751CD5D80}"/>
                </a:ext>
              </a:extLst>
            </p:cNvPr>
            <p:cNvSpPr txBox="1"/>
            <p:nvPr/>
          </p:nvSpPr>
          <p:spPr>
            <a:xfrm>
              <a:off x="1381289" y="3015675"/>
              <a:ext cx="1279102" cy="271554"/>
            </a:xfrm>
            <a:prstGeom prst="rect">
              <a:avLst/>
            </a:prstGeom>
            <a:noFill/>
          </p:spPr>
          <p:txBody>
            <a:bodyPr wrap="square">
              <a:spAutoFit/>
            </a:bodyPr>
            <a:lstStyle/>
            <a:p>
              <a:r>
                <a:rPr lang="fr-FR" sz="1176" b="1" dirty="0"/>
                <a:t>Production slot</a:t>
              </a:r>
              <a:endParaRPr lang="fr-FR" sz="1176" dirty="0"/>
            </a:p>
          </p:txBody>
        </p:sp>
        <p:sp>
          <p:nvSpPr>
            <p:cNvPr id="17" name="Rectangle 16">
              <a:extLst>
                <a:ext uri="{FF2B5EF4-FFF2-40B4-BE49-F238E27FC236}">
                  <a16:creationId xmlns:a16="http://schemas.microsoft.com/office/drawing/2014/main" id="{5C2CC2F4-2830-43B8-B589-DFA8C8C4D625}"/>
                </a:ext>
              </a:extLst>
            </p:cNvPr>
            <p:cNvSpPr/>
            <p:nvPr/>
          </p:nvSpPr>
          <p:spPr bwMode="auto">
            <a:xfrm>
              <a:off x="931351" y="4527166"/>
              <a:ext cx="2378521" cy="1790081"/>
            </a:xfrm>
            <a:prstGeom prst="rect">
              <a:avLst/>
            </a:prstGeom>
            <a:solidFill>
              <a:schemeClr val="accent1">
                <a:lumMod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a:gradFill>
                  <a:gsLst>
                    <a:gs pos="0">
                      <a:srgbClr val="FFFFFF"/>
                    </a:gs>
                    <a:gs pos="100000">
                      <a:srgbClr val="FFFFFF"/>
                    </a:gs>
                  </a:gsLst>
                  <a:lin ang="5400000" scaled="0"/>
                </a:gradFill>
                <a:ea typeface="Segoe UI" pitchFamily="34" charset="0"/>
                <a:cs typeface="Segoe UI" pitchFamily="34" charset="0"/>
              </a:endParaRPr>
            </a:p>
          </p:txBody>
        </p:sp>
        <p:pic>
          <p:nvPicPr>
            <p:cNvPr id="18" name="Graphic 17">
              <a:extLst>
                <a:ext uri="{FF2B5EF4-FFF2-40B4-BE49-F238E27FC236}">
                  <a16:creationId xmlns:a16="http://schemas.microsoft.com/office/drawing/2014/main" id="{7BBAA281-25A1-46EA-9CC3-D236F83F4944}"/>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134181" y="4740087"/>
              <a:ext cx="309581" cy="309581"/>
            </a:xfrm>
            <a:prstGeom prst="rect">
              <a:avLst/>
            </a:prstGeom>
          </p:spPr>
        </p:pic>
        <p:sp>
          <p:nvSpPr>
            <p:cNvPr id="19" name="TextBox 18">
              <a:extLst>
                <a:ext uri="{FF2B5EF4-FFF2-40B4-BE49-F238E27FC236}">
                  <a16:creationId xmlns:a16="http://schemas.microsoft.com/office/drawing/2014/main" id="{089BD551-836E-4527-92FC-485FFB4503CE}"/>
                </a:ext>
              </a:extLst>
            </p:cNvPr>
            <p:cNvSpPr txBox="1"/>
            <p:nvPr/>
          </p:nvSpPr>
          <p:spPr>
            <a:xfrm>
              <a:off x="1443763" y="4779596"/>
              <a:ext cx="1279102" cy="271554"/>
            </a:xfrm>
            <a:prstGeom prst="rect">
              <a:avLst/>
            </a:prstGeom>
            <a:noFill/>
          </p:spPr>
          <p:txBody>
            <a:bodyPr wrap="square">
              <a:spAutoFit/>
            </a:bodyPr>
            <a:lstStyle/>
            <a:p>
              <a:r>
                <a:rPr lang="fr-FR" sz="1176" b="1" dirty="0"/>
                <a:t>Staging slot</a:t>
              </a:r>
              <a:endParaRPr lang="fr-FR" sz="1176" dirty="0"/>
            </a:p>
          </p:txBody>
        </p:sp>
        <p:sp>
          <p:nvSpPr>
            <p:cNvPr id="20" name="TextBox 19">
              <a:extLst>
                <a:ext uri="{FF2B5EF4-FFF2-40B4-BE49-F238E27FC236}">
                  <a16:creationId xmlns:a16="http://schemas.microsoft.com/office/drawing/2014/main" id="{347E7F6D-8EFA-41AC-99D3-32AC1DBC8C3D}"/>
                </a:ext>
              </a:extLst>
            </p:cNvPr>
            <p:cNvSpPr txBox="1"/>
            <p:nvPr/>
          </p:nvSpPr>
          <p:spPr>
            <a:xfrm>
              <a:off x="898193" y="4478762"/>
              <a:ext cx="856478" cy="301087"/>
            </a:xfrm>
            <a:prstGeom prst="rect">
              <a:avLst/>
            </a:prstGeom>
            <a:noFill/>
          </p:spPr>
          <p:txBody>
            <a:bodyPr wrap="square">
              <a:spAutoFit/>
            </a:bodyPr>
            <a:lstStyle/>
            <a:p>
              <a:r>
                <a:rPr lang="fr-FR" sz="1176" b="1" dirty="0">
                  <a:solidFill>
                    <a:schemeClr val="tx2">
                      <a:lumMod val="50000"/>
                    </a:schemeClr>
                  </a:solidFill>
                </a:rPr>
                <a:t>Task 2</a:t>
              </a:r>
            </a:p>
          </p:txBody>
        </p:sp>
        <p:sp>
          <p:nvSpPr>
            <p:cNvPr id="21" name="Rectangle 20">
              <a:extLst>
                <a:ext uri="{FF2B5EF4-FFF2-40B4-BE49-F238E27FC236}">
                  <a16:creationId xmlns:a16="http://schemas.microsoft.com/office/drawing/2014/main" id="{34DF889C-285B-4E31-8A00-8718E73FAA07}"/>
                </a:ext>
              </a:extLst>
            </p:cNvPr>
            <p:cNvSpPr/>
            <p:nvPr/>
          </p:nvSpPr>
          <p:spPr bwMode="auto">
            <a:xfrm>
              <a:off x="1041809" y="5433805"/>
              <a:ext cx="2026048" cy="727144"/>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a:gradFill>
                  <a:gsLst>
                    <a:gs pos="0">
                      <a:srgbClr val="FFFFFF"/>
                    </a:gs>
                    <a:gs pos="100000">
                      <a:srgbClr val="FFFFFF"/>
                    </a:gs>
                  </a:gsLst>
                  <a:lin ang="5400000" scaled="0"/>
                </a:gradFill>
                <a:ea typeface="Segoe UI" pitchFamily="34" charset="0"/>
                <a:cs typeface="Segoe UI" pitchFamily="34" charset="0"/>
              </a:endParaRPr>
            </a:p>
          </p:txBody>
        </p:sp>
        <p:pic>
          <p:nvPicPr>
            <p:cNvPr id="22" name="Picture 21">
              <a:extLst>
                <a:ext uri="{FF2B5EF4-FFF2-40B4-BE49-F238E27FC236}">
                  <a16:creationId xmlns:a16="http://schemas.microsoft.com/office/drawing/2014/main" id="{685D6DBB-CD1D-4EF0-BAF8-DD823D6CDA52}"/>
                </a:ext>
              </a:extLst>
            </p:cNvPr>
            <p:cNvPicPr>
              <a:picLocks noChangeAspect="1"/>
            </p:cNvPicPr>
            <p:nvPr/>
          </p:nvPicPr>
          <p:blipFill>
            <a:blip r:embed="rId8"/>
            <a:stretch>
              <a:fillRect/>
            </a:stretch>
          </p:blipFill>
          <p:spPr>
            <a:xfrm>
              <a:off x="1168633" y="5701597"/>
              <a:ext cx="304487" cy="309829"/>
            </a:xfrm>
            <a:prstGeom prst="rect">
              <a:avLst/>
            </a:prstGeom>
          </p:spPr>
        </p:pic>
        <p:sp>
          <p:nvSpPr>
            <p:cNvPr id="23" name="TextBox 22">
              <a:extLst>
                <a:ext uri="{FF2B5EF4-FFF2-40B4-BE49-F238E27FC236}">
                  <a16:creationId xmlns:a16="http://schemas.microsoft.com/office/drawing/2014/main" id="{90E99CCC-F59D-4615-9B26-CD64C2B4DB78}"/>
                </a:ext>
              </a:extLst>
            </p:cNvPr>
            <p:cNvSpPr txBox="1"/>
            <p:nvPr/>
          </p:nvSpPr>
          <p:spPr>
            <a:xfrm>
              <a:off x="1493766" y="5724339"/>
              <a:ext cx="1279102" cy="271554"/>
            </a:xfrm>
            <a:prstGeom prst="rect">
              <a:avLst/>
            </a:prstGeom>
            <a:noFill/>
          </p:spPr>
          <p:txBody>
            <a:bodyPr wrap="square">
              <a:spAutoFit/>
            </a:bodyPr>
            <a:lstStyle/>
            <a:p>
              <a:r>
                <a:rPr lang="fr-FR" sz="1176" b="1" dirty="0"/>
                <a:t>Local git</a:t>
              </a:r>
              <a:endParaRPr lang="fr-FR" sz="1176" dirty="0"/>
            </a:p>
          </p:txBody>
        </p:sp>
        <p:sp>
          <p:nvSpPr>
            <p:cNvPr id="24" name="Rectangle 23">
              <a:extLst>
                <a:ext uri="{FF2B5EF4-FFF2-40B4-BE49-F238E27FC236}">
                  <a16:creationId xmlns:a16="http://schemas.microsoft.com/office/drawing/2014/main" id="{13C28BC8-C6C7-4E97-946E-65B8FD7B49FD}"/>
                </a:ext>
              </a:extLst>
            </p:cNvPr>
            <p:cNvSpPr/>
            <p:nvPr/>
          </p:nvSpPr>
          <p:spPr bwMode="auto">
            <a:xfrm>
              <a:off x="991481" y="4727791"/>
              <a:ext cx="2167258" cy="1509383"/>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a:gradFill>
                  <a:gsLst>
                    <a:gs pos="0">
                      <a:srgbClr val="FFFFFF"/>
                    </a:gs>
                    <a:gs pos="100000">
                      <a:srgbClr val="FFFFFF"/>
                    </a:gs>
                  </a:gsLst>
                  <a:lin ang="5400000" scaled="0"/>
                </a:gradFill>
                <a:cs typeface="Segoe UI" pitchFamily="34" charset="0"/>
              </a:endParaRPr>
            </a:p>
          </p:txBody>
        </p:sp>
        <p:sp>
          <p:nvSpPr>
            <p:cNvPr id="25" name="TextBox 24">
              <a:extLst>
                <a:ext uri="{FF2B5EF4-FFF2-40B4-BE49-F238E27FC236}">
                  <a16:creationId xmlns:a16="http://schemas.microsoft.com/office/drawing/2014/main" id="{095951D2-C602-49B2-8ED2-A35F63FF4C00}"/>
                </a:ext>
              </a:extLst>
            </p:cNvPr>
            <p:cNvSpPr txBox="1"/>
            <p:nvPr/>
          </p:nvSpPr>
          <p:spPr>
            <a:xfrm>
              <a:off x="997080" y="5403315"/>
              <a:ext cx="719805" cy="301087"/>
            </a:xfrm>
            <a:prstGeom prst="rect">
              <a:avLst/>
            </a:prstGeom>
            <a:noFill/>
          </p:spPr>
          <p:txBody>
            <a:bodyPr wrap="square">
              <a:spAutoFit/>
            </a:bodyPr>
            <a:lstStyle/>
            <a:p>
              <a:r>
                <a:rPr lang="fr-FR" sz="1176" b="1" dirty="0">
                  <a:solidFill>
                    <a:schemeClr val="tx2">
                      <a:lumMod val="50000"/>
                    </a:schemeClr>
                  </a:solidFill>
                </a:rPr>
                <a:t>Task 3</a:t>
              </a:r>
            </a:p>
          </p:txBody>
        </p:sp>
        <p:pic>
          <p:nvPicPr>
            <p:cNvPr id="26" name="Graphic 25">
              <a:extLst>
                <a:ext uri="{FF2B5EF4-FFF2-40B4-BE49-F238E27FC236}">
                  <a16:creationId xmlns:a16="http://schemas.microsoft.com/office/drawing/2014/main" id="{8692FDD0-655E-4B34-8157-77C337FE4FB3}"/>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8231964" y="5439563"/>
              <a:ext cx="600628" cy="600628"/>
            </a:xfrm>
            <a:prstGeom prst="rect">
              <a:avLst/>
            </a:prstGeom>
          </p:spPr>
        </p:pic>
        <p:pic>
          <p:nvPicPr>
            <p:cNvPr id="27" name="Picture 2">
              <a:extLst>
                <a:ext uri="{FF2B5EF4-FFF2-40B4-BE49-F238E27FC236}">
                  <a16:creationId xmlns:a16="http://schemas.microsoft.com/office/drawing/2014/main" id="{EBA3FAC2-CF9D-47F4-9D80-0EA53043A833}"/>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10859089" y="5430265"/>
              <a:ext cx="555213" cy="555213"/>
            </a:xfrm>
            <a:prstGeom prst="rect">
              <a:avLst/>
            </a:prstGeom>
            <a:noFill/>
            <a:extLst>
              <a:ext uri="{909E8E84-426E-40DD-AFC4-6F175D3DCCD1}">
                <a14:hiddenFill xmlns:a14="http://schemas.microsoft.com/office/drawing/2010/main">
                  <a:solidFill>
                    <a:srgbClr val="FFFFFF"/>
                  </a:solidFill>
                </a14:hiddenFill>
              </a:ext>
            </a:extLst>
          </p:spPr>
        </p:pic>
        <p:cxnSp>
          <p:nvCxnSpPr>
            <p:cNvPr id="28" name="Straight Arrow Connector 27">
              <a:extLst>
                <a:ext uri="{FF2B5EF4-FFF2-40B4-BE49-F238E27FC236}">
                  <a16:creationId xmlns:a16="http://schemas.microsoft.com/office/drawing/2014/main" id="{EB5065C7-C4A5-4653-95F9-5DE26F2A375E}"/>
                </a:ext>
              </a:extLst>
            </p:cNvPr>
            <p:cNvCxnSpPr/>
            <p:nvPr/>
          </p:nvCxnSpPr>
          <p:spPr>
            <a:xfrm flipH="1">
              <a:off x="8972296" y="5739877"/>
              <a:ext cx="1734640"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15C6FC89-B470-4792-9782-D0E554CCBCB1}"/>
                </a:ext>
              </a:extLst>
            </p:cNvPr>
            <p:cNvSpPr txBox="1"/>
            <p:nvPr/>
          </p:nvSpPr>
          <p:spPr>
            <a:xfrm>
              <a:off x="8972295" y="5813896"/>
              <a:ext cx="1836465" cy="452590"/>
            </a:xfrm>
            <a:prstGeom prst="rect">
              <a:avLst/>
            </a:prstGeom>
            <a:noFill/>
          </p:spPr>
          <p:txBody>
            <a:bodyPr wrap="square">
              <a:spAutoFit/>
            </a:bodyPr>
            <a:lstStyle/>
            <a:p>
              <a:pPr algn="ctr"/>
              <a:r>
                <a:rPr lang="fr-FR" sz="1176" b="1" dirty="0"/>
                <a:t>php-docs-hello-world</a:t>
              </a:r>
            </a:p>
            <a:p>
              <a:pPr algn="ctr"/>
              <a:r>
                <a:rPr lang="fr-FR" sz="1176" b="1" dirty="0"/>
                <a:t>code</a:t>
              </a:r>
              <a:endParaRPr lang="fr-FR" sz="1176" dirty="0"/>
            </a:p>
          </p:txBody>
        </p:sp>
        <p:cxnSp>
          <p:nvCxnSpPr>
            <p:cNvPr id="30" name="Straight Arrow Connector 29">
              <a:extLst>
                <a:ext uri="{FF2B5EF4-FFF2-40B4-BE49-F238E27FC236}">
                  <a16:creationId xmlns:a16="http://schemas.microsoft.com/office/drawing/2014/main" id="{594ED68B-BEC0-4215-87FB-8F5F54DBAB0A}"/>
                </a:ext>
              </a:extLst>
            </p:cNvPr>
            <p:cNvCxnSpPr>
              <a:cxnSpLocks/>
            </p:cNvCxnSpPr>
            <p:nvPr/>
          </p:nvCxnSpPr>
          <p:spPr>
            <a:xfrm flipH="1">
              <a:off x="2524045" y="5797376"/>
              <a:ext cx="5450643"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1199704D-1EB4-4240-855D-D23F0D655975}"/>
                </a:ext>
              </a:extLst>
            </p:cNvPr>
            <p:cNvSpPr txBox="1"/>
            <p:nvPr/>
          </p:nvSpPr>
          <p:spPr>
            <a:xfrm>
              <a:off x="4553944" y="5324762"/>
              <a:ext cx="1836465" cy="452590"/>
            </a:xfrm>
            <a:prstGeom prst="rect">
              <a:avLst/>
            </a:prstGeom>
            <a:noFill/>
          </p:spPr>
          <p:txBody>
            <a:bodyPr wrap="square">
              <a:spAutoFit/>
            </a:bodyPr>
            <a:lstStyle/>
            <a:p>
              <a:pPr algn="ctr"/>
              <a:r>
                <a:rPr lang="fr-FR" sz="1176" b="1" dirty="0"/>
                <a:t>php-docs-hello-world</a:t>
              </a:r>
            </a:p>
            <a:p>
              <a:pPr algn="ctr"/>
              <a:r>
                <a:rPr lang="fr-FR" sz="1176" b="1" dirty="0"/>
                <a:t>code</a:t>
              </a:r>
              <a:endParaRPr lang="fr-FR" sz="1176" dirty="0"/>
            </a:p>
          </p:txBody>
        </p:sp>
        <p:sp>
          <p:nvSpPr>
            <p:cNvPr id="32" name="Rectangle 31">
              <a:extLst>
                <a:ext uri="{FF2B5EF4-FFF2-40B4-BE49-F238E27FC236}">
                  <a16:creationId xmlns:a16="http://schemas.microsoft.com/office/drawing/2014/main" id="{DC1BE8D3-F68E-46F5-BD09-1504C17EC056}"/>
                </a:ext>
              </a:extLst>
            </p:cNvPr>
            <p:cNvSpPr/>
            <p:nvPr/>
          </p:nvSpPr>
          <p:spPr bwMode="auto">
            <a:xfrm>
              <a:off x="931350" y="3405018"/>
              <a:ext cx="2378521" cy="991924"/>
            </a:xfrm>
            <a:prstGeom prst="rect">
              <a:avLst/>
            </a:prstGeom>
            <a:solidFill>
              <a:schemeClr val="accent1">
                <a:lumMod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a:gradFill>
                  <a:gsLst>
                    <a:gs pos="0">
                      <a:srgbClr val="FFFFFF"/>
                    </a:gs>
                    <a:gs pos="100000">
                      <a:srgbClr val="FFFFFF"/>
                    </a:gs>
                  </a:gsLst>
                  <a:lin ang="5400000" scaled="0"/>
                </a:gradFill>
                <a:ea typeface="Segoe UI" pitchFamily="34" charset="0"/>
                <a:cs typeface="Segoe UI" pitchFamily="34" charset="0"/>
              </a:endParaRPr>
            </a:p>
          </p:txBody>
        </p:sp>
        <p:sp>
          <p:nvSpPr>
            <p:cNvPr id="33" name="Arrow: Up-Down 32">
              <a:extLst>
                <a:ext uri="{FF2B5EF4-FFF2-40B4-BE49-F238E27FC236}">
                  <a16:creationId xmlns:a16="http://schemas.microsoft.com/office/drawing/2014/main" id="{DB6B7FC3-1911-4971-ABBA-1CE38212965A}"/>
                </a:ext>
              </a:extLst>
            </p:cNvPr>
            <p:cNvSpPr/>
            <p:nvPr/>
          </p:nvSpPr>
          <p:spPr bwMode="auto">
            <a:xfrm>
              <a:off x="1689155" y="3487854"/>
              <a:ext cx="454550" cy="825851"/>
            </a:xfrm>
            <a:prstGeom prst="upDownArrow">
              <a:avLst/>
            </a:prstGeom>
            <a:solidFill>
              <a:schemeClr val="bg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a:solidFill>
                  <a:sysClr val="windowText" lastClr="000000"/>
                </a:solidFill>
                <a:ea typeface="Segoe UI" pitchFamily="34" charset="0"/>
                <a:cs typeface="Segoe UI" pitchFamily="34" charset="0"/>
              </a:endParaRPr>
            </a:p>
          </p:txBody>
        </p:sp>
        <p:sp>
          <p:nvSpPr>
            <p:cNvPr id="34" name="TextBox 33">
              <a:extLst>
                <a:ext uri="{FF2B5EF4-FFF2-40B4-BE49-F238E27FC236}">
                  <a16:creationId xmlns:a16="http://schemas.microsoft.com/office/drawing/2014/main" id="{BE01FD16-E0CA-45E9-9D4B-8F4A63400CF9}"/>
                </a:ext>
              </a:extLst>
            </p:cNvPr>
            <p:cNvSpPr txBox="1"/>
            <p:nvPr/>
          </p:nvSpPr>
          <p:spPr>
            <a:xfrm>
              <a:off x="894052" y="3407836"/>
              <a:ext cx="856478" cy="301087"/>
            </a:xfrm>
            <a:prstGeom prst="rect">
              <a:avLst/>
            </a:prstGeom>
            <a:noFill/>
          </p:spPr>
          <p:txBody>
            <a:bodyPr wrap="square">
              <a:spAutoFit/>
            </a:bodyPr>
            <a:lstStyle/>
            <a:p>
              <a:r>
                <a:rPr lang="fr-FR" sz="1176" b="1" dirty="0">
                  <a:solidFill>
                    <a:schemeClr val="tx2">
                      <a:lumMod val="50000"/>
                    </a:schemeClr>
                  </a:solidFill>
                </a:rPr>
                <a:t>Task 5</a:t>
              </a:r>
            </a:p>
          </p:txBody>
        </p:sp>
        <p:sp>
          <p:nvSpPr>
            <p:cNvPr id="35" name="TextBox 34">
              <a:extLst>
                <a:ext uri="{FF2B5EF4-FFF2-40B4-BE49-F238E27FC236}">
                  <a16:creationId xmlns:a16="http://schemas.microsoft.com/office/drawing/2014/main" id="{6E291283-0C0B-46C3-A9D4-25B0D9FE3EA4}"/>
                </a:ext>
              </a:extLst>
            </p:cNvPr>
            <p:cNvSpPr txBox="1"/>
            <p:nvPr/>
          </p:nvSpPr>
          <p:spPr>
            <a:xfrm>
              <a:off x="2153605" y="3670661"/>
              <a:ext cx="1118968" cy="452590"/>
            </a:xfrm>
            <a:prstGeom prst="rect">
              <a:avLst/>
            </a:prstGeom>
            <a:noFill/>
          </p:spPr>
          <p:txBody>
            <a:bodyPr wrap="square">
              <a:spAutoFit/>
            </a:bodyPr>
            <a:lstStyle/>
            <a:p>
              <a:r>
                <a:rPr lang="fr-FR" sz="1176" b="1" dirty="0"/>
                <a:t>Swap the staging slot</a:t>
              </a:r>
              <a:endParaRPr lang="fr-FR" sz="1176" dirty="0"/>
            </a:p>
          </p:txBody>
        </p:sp>
        <p:sp>
          <p:nvSpPr>
            <p:cNvPr id="36" name="Rectangle 35">
              <a:extLst>
                <a:ext uri="{FF2B5EF4-FFF2-40B4-BE49-F238E27FC236}">
                  <a16:creationId xmlns:a16="http://schemas.microsoft.com/office/drawing/2014/main" id="{6EFF1086-3D20-4090-AEA5-1FB7C665BAEC}"/>
                </a:ext>
              </a:extLst>
            </p:cNvPr>
            <p:cNvSpPr/>
            <p:nvPr/>
          </p:nvSpPr>
          <p:spPr bwMode="auto">
            <a:xfrm>
              <a:off x="4241366" y="3151726"/>
              <a:ext cx="2378521" cy="954523"/>
            </a:xfrm>
            <a:prstGeom prst="rect">
              <a:avLst/>
            </a:prstGeom>
            <a:solidFill>
              <a:schemeClr val="accent1">
                <a:lumMod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a:gradFill>
                  <a:gsLst>
                    <a:gs pos="0">
                      <a:srgbClr val="FFFFFF"/>
                    </a:gs>
                    <a:gs pos="100000">
                      <a:srgbClr val="FFFFFF"/>
                    </a:gs>
                  </a:gsLst>
                  <a:lin ang="5400000" scaled="0"/>
                </a:gradFill>
                <a:ea typeface="Segoe UI" pitchFamily="34" charset="0"/>
                <a:cs typeface="Segoe UI" pitchFamily="34" charset="0"/>
              </a:endParaRPr>
            </a:p>
          </p:txBody>
        </p:sp>
        <p:sp>
          <p:nvSpPr>
            <p:cNvPr id="37" name="TextBox 36">
              <a:extLst>
                <a:ext uri="{FF2B5EF4-FFF2-40B4-BE49-F238E27FC236}">
                  <a16:creationId xmlns:a16="http://schemas.microsoft.com/office/drawing/2014/main" id="{1CD0EDE2-F49B-479F-A3FF-9F88132A69A3}"/>
                </a:ext>
              </a:extLst>
            </p:cNvPr>
            <p:cNvSpPr txBox="1"/>
            <p:nvPr/>
          </p:nvSpPr>
          <p:spPr>
            <a:xfrm>
              <a:off x="4241365" y="3154544"/>
              <a:ext cx="856478" cy="301087"/>
            </a:xfrm>
            <a:prstGeom prst="rect">
              <a:avLst/>
            </a:prstGeom>
            <a:noFill/>
          </p:spPr>
          <p:txBody>
            <a:bodyPr wrap="square">
              <a:spAutoFit/>
            </a:bodyPr>
            <a:lstStyle/>
            <a:p>
              <a:r>
                <a:rPr lang="fr-FR" sz="1176" b="1" dirty="0">
                  <a:solidFill>
                    <a:schemeClr val="tx2">
                      <a:lumMod val="50000"/>
                    </a:schemeClr>
                  </a:solidFill>
                </a:rPr>
                <a:t>Task 6</a:t>
              </a:r>
            </a:p>
          </p:txBody>
        </p:sp>
        <p:pic>
          <p:nvPicPr>
            <p:cNvPr id="38" name="Graphic 37">
              <a:extLst>
                <a:ext uri="{FF2B5EF4-FFF2-40B4-BE49-F238E27FC236}">
                  <a16:creationId xmlns:a16="http://schemas.microsoft.com/office/drawing/2014/main" id="{8776E298-2F7F-4996-B5A3-6F05BD979805}"/>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5210566" y="2204827"/>
              <a:ext cx="485706" cy="485706"/>
            </a:xfrm>
            <a:prstGeom prst="rect">
              <a:avLst/>
            </a:prstGeom>
          </p:spPr>
        </p:pic>
        <p:sp>
          <p:nvSpPr>
            <p:cNvPr id="39" name="TextBox 38">
              <a:extLst>
                <a:ext uri="{FF2B5EF4-FFF2-40B4-BE49-F238E27FC236}">
                  <a16:creationId xmlns:a16="http://schemas.microsoft.com/office/drawing/2014/main" id="{FFD3C7CA-25A8-4DBB-AFDA-F1DE92FEEDB0}"/>
                </a:ext>
              </a:extLst>
            </p:cNvPr>
            <p:cNvSpPr txBox="1"/>
            <p:nvPr/>
          </p:nvSpPr>
          <p:spPr>
            <a:xfrm>
              <a:off x="4700119" y="2683544"/>
              <a:ext cx="1419508" cy="271554"/>
            </a:xfrm>
            <a:prstGeom prst="rect">
              <a:avLst/>
            </a:prstGeom>
            <a:noFill/>
          </p:spPr>
          <p:txBody>
            <a:bodyPr wrap="square">
              <a:spAutoFit/>
            </a:bodyPr>
            <a:lstStyle/>
            <a:p>
              <a:r>
                <a:rPr lang="fr-FR" sz="1176" b="1" dirty="0"/>
                <a:t>AppServiceplan</a:t>
              </a:r>
              <a:endParaRPr lang="fr-FR" sz="1176" dirty="0"/>
            </a:p>
          </p:txBody>
        </p:sp>
        <p:pic>
          <p:nvPicPr>
            <p:cNvPr id="40" name="Picture 39">
              <a:extLst>
                <a:ext uri="{FF2B5EF4-FFF2-40B4-BE49-F238E27FC236}">
                  <a16:creationId xmlns:a16="http://schemas.microsoft.com/office/drawing/2014/main" id="{42F640E5-829A-4EE9-A0F1-61FF359341B6}"/>
                </a:ext>
              </a:extLst>
            </p:cNvPr>
            <p:cNvPicPr>
              <a:picLocks noChangeAspect="1"/>
            </p:cNvPicPr>
            <p:nvPr/>
          </p:nvPicPr>
          <p:blipFill>
            <a:blip r:embed="rId14"/>
            <a:stretch>
              <a:fillRect/>
            </a:stretch>
          </p:blipFill>
          <p:spPr>
            <a:xfrm>
              <a:off x="5241605" y="3368931"/>
              <a:ext cx="326822" cy="354835"/>
            </a:xfrm>
            <a:prstGeom prst="rect">
              <a:avLst/>
            </a:prstGeom>
          </p:spPr>
        </p:pic>
        <p:sp>
          <p:nvSpPr>
            <p:cNvPr id="41" name="TextBox 40">
              <a:extLst>
                <a:ext uri="{FF2B5EF4-FFF2-40B4-BE49-F238E27FC236}">
                  <a16:creationId xmlns:a16="http://schemas.microsoft.com/office/drawing/2014/main" id="{8B6E3248-0D0E-4925-AF98-AA15ACBD0587}"/>
                </a:ext>
              </a:extLst>
            </p:cNvPr>
            <p:cNvSpPr txBox="1"/>
            <p:nvPr/>
          </p:nvSpPr>
          <p:spPr>
            <a:xfrm>
              <a:off x="4868580" y="3712147"/>
              <a:ext cx="1419508" cy="271554"/>
            </a:xfrm>
            <a:prstGeom prst="rect">
              <a:avLst/>
            </a:prstGeom>
            <a:noFill/>
          </p:spPr>
          <p:txBody>
            <a:bodyPr wrap="square">
              <a:spAutoFit/>
            </a:bodyPr>
            <a:lstStyle/>
            <a:p>
              <a:r>
                <a:rPr lang="fr-FR" sz="1176" b="1" dirty="0"/>
                <a:t>Autoscale rule</a:t>
              </a:r>
              <a:endParaRPr lang="fr-FR" sz="1176" dirty="0"/>
            </a:p>
          </p:txBody>
        </p:sp>
        <p:cxnSp>
          <p:nvCxnSpPr>
            <p:cNvPr id="42" name="Straight Arrow Connector 41">
              <a:extLst>
                <a:ext uri="{FF2B5EF4-FFF2-40B4-BE49-F238E27FC236}">
                  <a16:creationId xmlns:a16="http://schemas.microsoft.com/office/drawing/2014/main" id="{3FB13A23-EDA8-49F6-A7D4-BAED017CC4B7}"/>
                </a:ext>
              </a:extLst>
            </p:cNvPr>
            <p:cNvCxnSpPr>
              <a:cxnSpLocks/>
            </p:cNvCxnSpPr>
            <p:nvPr/>
          </p:nvCxnSpPr>
          <p:spPr>
            <a:xfrm>
              <a:off x="5392949" y="2911212"/>
              <a:ext cx="0" cy="39930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660906314"/>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FF64B-7715-4208-AD5E-FB08164F194B}"/>
              </a:ext>
            </a:extLst>
          </p:cNvPr>
          <p:cNvSpPr>
            <a:spLocks noGrp="1"/>
          </p:cNvSpPr>
          <p:nvPr>
            <p:ph type="title"/>
          </p:nvPr>
        </p:nvSpPr>
        <p:spPr>
          <a:xfrm>
            <a:off x="465138" y="632779"/>
            <a:ext cx="11533187" cy="430887"/>
          </a:xfrm>
        </p:spPr>
        <p:txBody>
          <a:bodyPr/>
          <a:lstStyle/>
          <a:p>
            <a:pPr>
              <a:lnSpc>
                <a:spcPct val="100000"/>
              </a:lnSpc>
            </a:pPr>
            <a:r>
              <a:rPr lang="en-US" spc="0" dirty="0"/>
              <a:t>Lab 09b – Implement Azure Container Instances</a:t>
            </a:r>
          </a:p>
        </p:txBody>
      </p:sp>
      <p:sp>
        <p:nvSpPr>
          <p:cNvPr id="3" name="Text Placeholder 2">
            <a:extLst>
              <a:ext uri="{FF2B5EF4-FFF2-40B4-BE49-F238E27FC236}">
                <a16:creationId xmlns:a16="http://schemas.microsoft.com/office/drawing/2014/main" id="{4943E2BF-E643-416A-879B-EBFC578CED04}"/>
              </a:ext>
            </a:extLst>
          </p:cNvPr>
          <p:cNvSpPr txBox="1">
            <a:spLocks/>
          </p:cNvSpPr>
          <p:nvPr/>
        </p:nvSpPr>
        <p:spPr>
          <a:xfrm>
            <a:off x="427038" y="1537495"/>
            <a:ext cx="10977562" cy="1600438"/>
          </a:xfrm>
          <a:prstGeom prst="rect">
            <a:avLst/>
          </a:prstGeom>
        </p:spPr>
        <p:txBody>
          <a:bodyPr vert="horz" wrap="square" lIns="0" tIns="0" rIns="0" bIns="0" rtlCol="0" anchor="t">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pc="0" dirty="0">
                <a:solidFill>
                  <a:schemeClr val="tx2">
                    <a:lumMod val="50000"/>
                  </a:schemeClr>
                </a:solidFill>
                <a:cs typeface="Segoe UI Semilight"/>
              </a:rPr>
              <a:t>Lab scenario</a:t>
            </a:r>
          </a:p>
          <a:p>
            <a:r>
              <a:rPr lang="en-US" sz="2000" spc="0" dirty="0">
                <a:solidFill>
                  <a:schemeClr val="tx1"/>
                </a:solidFill>
                <a:latin typeface="+mn-lt"/>
                <a:cs typeface="Segoe UI Semilight"/>
              </a:rPr>
              <a:t>Contoso wants to find a new platform for its virtualized workloads. You identified several container images that can be leveraged to accomplish this objective. Since you want to minimize container management, you plan to evaluate the use of Azure Container Instances for deployment of Docker images</a:t>
            </a:r>
            <a:endParaRPr lang="en-US" sz="2000" spc="0" dirty="0">
              <a:solidFill>
                <a:schemeClr val="tx1"/>
              </a:solidFill>
              <a:latin typeface="+mn-lt"/>
            </a:endParaRPr>
          </a:p>
        </p:txBody>
      </p:sp>
      <p:sp>
        <p:nvSpPr>
          <p:cNvPr id="4" name="Text Placeholder 2">
            <a:extLst>
              <a:ext uri="{FF2B5EF4-FFF2-40B4-BE49-F238E27FC236}">
                <a16:creationId xmlns:a16="http://schemas.microsoft.com/office/drawing/2014/main" id="{CAEAAA1D-A698-4EFA-BD17-D62F22A009C1}"/>
              </a:ext>
            </a:extLst>
          </p:cNvPr>
          <p:cNvSpPr txBox="1">
            <a:spLocks/>
          </p:cNvSpPr>
          <p:nvPr/>
        </p:nvSpPr>
        <p:spPr>
          <a:xfrm>
            <a:off x="427038" y="3411753"/>
            <a:ext cx="11582400" cy="369332"/>
          </a:xfrm>
          <a:prstGeom prst="rect">
            <a:avLst/>
          </a:prstGeom>
        </p:spPr>
        <p:txBody>
          <a:bodyPr vert="horz" wrap="square" lIns="0" tIns="0" rIns="0" bIns="0" rtlCol="0" anchor="t">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pc="0" dirty="0">
                <a:solidFill>
                  <a:schemeClr val="tx2">
                    <a:lumMod val="50000"/>
                  </a:schemeClr>
                </a:solidFill>
                <a:cs typeface="Segoe UI Semilight"/>
              </a:rPr>
              <a:t>Objectives</a:t>
            </a:r>
          </a:p>
        </p:txBody>
      </p:sp>
      <p:sp>
        <p:nvSpPr>
          <p:cNvPr id="12" name="Rectangle 11">
            <a:extLst>
              <a:ext uri="{FF2B5EF4-FFF2-40B4-BE49-F238E27FC236}">
                <a16:creationId xmlns:a16="http://schemas.microsoft.com/office/drawing/2014/main" id="{D7CB412E-13F0-4DAC-B2FD-C1B25454E0BD}"/>
              </a:ext>
            </a:extLst>
          </p:cNvPr>
          <p:cNvSpPr/>
          <p:nvPr/>
        </p:nvSpPr>
        <p:spPr bwMode="auto">
          <a:xfrm>
            <a:off x="427036" y="3848100"/>
            <a:ext cx="5714259" cy="1609344"/>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pPr>
              <a:buSzPct val="90000"/>
            </a:pPr>
            <a:r>
              <a:rPr lang="en-US" sz="2400" dirty="0">
                <a:solidFill>
                  <a:schemeClr val="tx2">
                    <a:lumMod val="50000"/>
                  </a:schemeClr>
                </a:solidFill>
                <a:latin typeface="+mj-lt"/>
                <a:cs typeface="Segoe UI Semilight"/>
              </a:rPr>
              <a:t>Task 1:</a:t>
            </a:r>
            <a:br>
              <a:rPr lang="en-US" sz="2000" dirty="0">
                <a:solidFill>
                  <a:schemeClr val="tx1"/>
                </a:solidFill>
                <a:cs typeface="Segoe UI Semilight"/>
              </a:rPr>
            </a:br>
            <a:r>
              <a:rPr lang="en-US" sz="2000" dirty="0">
                <a:solidFill>
                  <a:schemeClr val="tx1"/>
                </a:solidFill>
                <a:cs typeface="Segoe UI Semilight"/>
              </a:rPr>
              <a:t>Deploy a Docker image by using the Azure Container Instance</a:t>
            </a:r>
          </a:p>
        </p:txBody>
      </p:sp>
      <p:sp>
        <p:nvSpPr>
          <p:cNvPr id="13" name="Rectangle 12">
            <a:extLst>
              <a:ext uri="{FF2B5EF4-FFF2-40B4-BE49-F238E27FC236}">
                <a16:creationId xmlns:a16="http://schemas.microsoft.com/office/drawing/2014/main" id="{2B74F646-1BB1-4866-AE6C-684B4F4C2A19}"/>
              </a:ext>
            </a:extLst>
          </p:cNvPr>
          <p:cNvSpPr/>
          <p:nvPr/>
        </p:nvSpPr>
        <p:spPr bwMode="auto">
          <a:xfrm>
            <a:off x="6295177" y="3848100"/>
            <a:ext cx="5714259" cy="1609344"/>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pPr>
              <a:buSzPct val="90000"/>
            </a:pPr>
            <a:r>
              <a:rPr lang="en-US" sz="2400" dirty="0">
                <a:solidFill>
                  <a:schemeClr val="tx2">
                    <a:lumMod val="50000"/>
                  </a:schemeClr>
                </a:solidFill>
                <a:latin typeface="+mj-lt"/>
                <a:cs typeface="Segoe UI Semilight"/>
              </a:rPr>
              <a:t>Task 2:</a:t>
            </a:r>
            <a:br>
              <a:rPr lang="en-US" sz="2200" dirty="0">
                <a:solidFill>
                  <a:schemeClr val="tx1"/>
                </a:solidFill>
                <a:cs typeface="Segoe UI Semilight"/>
              </a:rPr>
            </a:br>
            <a:r>
              <a:rPr lang="en-US" sz="2000" dirty="0">
                <a:solidFill>
                  <a:schemeClr val="tx1"/>
                </a:solidFill>
                <a:cs typeface="Segoe UI Semilight"/>
              </a:rPr>
              <a:t>Review the functionality of the Azure</a:t>
            </a:r>
            <a:br>
              <a:rPr lang="en-US" sz="2000" dirty="0">
                <a:solidFill>
                  <a:schemeClr val="tx1"/>
                </a:solidFill>
                <a:cs typeface="Segoe UI Semilight"/>
              </a:rPr>
            </a:br>
            <a:r>
              <a:rPr lang="en-US" sz="2000" dirty="0">
                <a:solidFill>
                  <a:schemeClr val="tx1"/>
                </a:solidFill>
                <a:cs typeface="Segoe UI Semilight"/>
              </a:rPr>
              <a:t>Container Instance</a:t>
            </a:r>
          </a:p>
        </p:txBody>
      </p:sp>
      <p:sp>
        <p:nvSpPr>
          <p:cNvPr id="5" name="Text Placeholder 2">
            <a:extLst>
              <a:ext uri="{FF2B5EF4-FFF2-40B4-BE49-F238E27FC236}">
                <a16:creationId xmlns:a16="http://schemas.microsoft.com/office/drawing/2014/main" id="{9793AA3D-2C36-4BAD-B7EE-86044295246B}"/>
              </a:ext>
            </a:extLst>
          </p:cNvPr>
          <p:cNvSpPr txBox="1">
            <a:spLocks/>
          </p:cNvSpPr>
          <p:nvPr/>
        </p:nvSpPr>
        <p:spPr>
          <a:xfrm>
            <a:off x="8251931" y="6126805"/>
            <a:ext cx="3409232" cy="246221"/>
          </a:xfrm>
          <a:prstGeom prst="rect">
            <a:avLst/>
          </a:prstGeom>
        </p:spPr>
        <p:txBody>
          <a:bodyPr vert="horz" wrap="square" lIns="0" tIns="0" rIns="0" bIns="0" rtlCol="0" anchor="t">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600" spc="0" dirty="0">
                <a:solidFill>
                  <a:schemeClr val="tx1"/>
                </a:solidFill>
                <a:latin typeface="+mn-lt"/>
                <a:cs typeface="Segoe UI Semilight"/>
              </a:rPr>
              <a:t>Next slide for an architecture diagram </a:t>
            </a:r>
          </a:p>
        </p:txBody>
      </p:sp>
      <p:sp>
        <p:nvSpPr>
          <p:cNvPr id="6" name="arrow_15">
            <a:extLst>
              <a:ext uri="{FF2B5EF4-FFF2-40B4-BE49-F238E27FC236}">
                <a16:creationId xmlns:a16="http://schemas.microsoft.com/office/drawing/2014/main" id="{BC4D0DD0-166B-4347-82EA-C40693C2E6F5}"/>
              </a:ext>
              <a:ext uri="{C183D7F6-B498-43B3-948B-1728B52AA6E4}">
                <adec:decorative xmlns:adec="http://schemas.microsoft.com/office/drawing/2017/decorative" val="1"/>
              </a:ext>
            </a:extLst>
          </p:cNvPr>
          <p:cNvSpPr>
            <a:spLocks noChangeAspect="1" noEditPoints="1"/>
          </p:cNvSpPr>
          <p:nvPr/>
        </p:nvSpPr>
        <p:spPr bwMode="auto">
          <a:xfrm>
            <a:off x="11784017" y="6137463"/>
            <a:ext cx="225932" cy="224905"/>
          </a:xfrm>
          <a:custGeom>
            <a:avLst/>
            <a:gdLst>
              <a:gd name="T0" fmla="*/ 0 w 304"/>
              <a:gd name="T1" fmla="*/ 151 h 303"/>
              <a:gd name="T2" fmla="*/ 152 w 304"/>
              <a:gd name="T3" fmla="*/ 0 h 303"/>
              <a:gd name="T4" fmla="*/ 304 w 304"/>
              <a:gd name="T5" fmla="*/ 151 h 303"/>
              <a:gd name="T6" fmla="*/ 152 w 304"/>
              <a:gd name="T7" fmla="*/ 303 h 303"/>
              <a:gd name="T8" fmla="*/ 0 w 304"/>
              <a:gd name="T9" fmla="*/ 151 h 303"/>
              <a:gd name="T10" fmla="*/ 151 w 304"/>
              <a:gd name="T11" fmla="*/ 223 h 303"/>
              <a:gd name="T12" fmla="*/ 223 w 304"/>
              <a:gd name="T13" fmla="*/ 151 h 303"/>
              <a:gd name="T14" fmla="*/ 151 w 304"/>
              <a:gd name="T15" fmla="*/ 79 h 303"/>
              <a:gd name="T16" fmla="*/ 223 w 304"/>
              <a:gd name="T17" fmla="*/ 151 h 303"/>
              <a:gd name="T18" fmla="*/ 73 w 304"/>
              <a:gd name="T19" fmla="*/ 151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4" h="303">
                <a:moveTo>
                  <a:pt x="0" y="151"/>
                </a:moveTo>
                <a:cubicBezTo>
                  <a:pt x="0" y="68"/>
                  <a:pt x="68" y="0"/>
                  <a:pt x="152" y="0"/>
                </a:cubicBezTo>
                <a:cubicBezTo>
                  <a:pt x="236" y="0"/>
                  <a:pt x="304" y="68"/>
                  <a:pt x="304" y="151"/>
                </a:cubicBezTo>
                <a:cubicBezTo>
                  <a:pt x="304" y="235"/>
                  <a:pt x="236" y="303"/>
                  <a:pt x="152" y="303"/>
                </a:cubicBezTo>
                <a:cubicBezTo>
                  <a:pt x="68" y="303"/>
                  <a:pt x="0" y="235"/>
                  <a:pt x="0" y="151"/>
                </a:cubicBezTo>
                <a:close/>
                <a:moveTo>
                  <a:pt x="151" y="223"/>
                </a:moveTo>
                <a:cubicBezTo>
                  <a:pt x="223" y="151"/>
                  <a:pt x="223" y="151"/>
                  <a:pt x="223" y="151"/>
                </a:cubicBezTo>
                <a:cubicBezTo>
                  <a:pt x="151" y="79"/>
                  <a:pt x="151" y="79"/>
                  <a:pt x="151" y="79"/>
                </a:cubicBezTo>
                <a:moveTo>
                  <a:pt x="223" y="151"/>
                </a:moveTo>
                <a:cubicBezTo>
                  <a:pt x="73" y="151"/>
                  <a:pt x="73" y="151"/>
                  <a:pt x="73" y="151"/>
                </a:cubicBezTo>
              </a:path>
            </a:pathLst>
          </a:custGeom>
          <a:solidFill>
            <a:srgbClr val="FFFF00"/>
          </a:solidFill>
          <a:ln w="15875" cap="sq">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900" dirty="0">
              <a:gradFill>
                <a:gsLst>
                  <a:gs pos="0">
                    <a:srgbClr val="505050"/>
                  </a:gs>
                  <a:gs pos="100000">
                    <a:srgbClr val="505050"/>
                  </a:gs>
                </a:gsLst>
                <a:lin ang="5400000" scaled="1"/>
              </a:gradFill>
            </a:endParaRPr>
          </a:p>
        </p:txBody>
      </p:sp>
    </p:spTree>
    <p:extLst>
      <p:ext uri="{BB962C8B-B14F-4D97-AF65-F5344CB8AC3E}">
        <p14:creationId xmlns:p14="http://schemas.microsoft.com/office/powerpoint/2010/main" val="88807025"/>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E2FD1-4409-4A36-8762-91B1800FD6C9}"/>
              </a:ext>
            </a:extLst>
          </p:cNvPr>
          <p:cNvSpPr>
            <a:spLocks noGrp="1"/>
          </p:cNvSpPr>
          <p:nvPr>
            <p:ph type="title"/>
          </p:nvPr>
        </p:nvSpPr>
        <p:spPr/>
        <p:txBody>
          <a:bodyPr/>
          <a:lstStyle/>
          <a:p>
            <a:r>
              <a:rPr lang="en-US" dirty="0"/>
              <a:t>Lab 09b – Architecture diagram</a:t>
            </a:r>
          </a:p>
        </p:txBody>
      </p:sp>
      <p:sp>
        <p:nvSpPr>
          <p:cNvPr id="4" name="Rectangle 3">
            <a:extLst>
              <a:ext uri="{FF2B5EF4-FFF2-40B4-BE49-F238E27FC236}">
                <a16:creationId xmlns:a16="http://schemas.microsoft.com/office/drawing/2014/main" id="{0B70CEBF-10DF-4116-9A6C-B1A6743F715D}"/>
              </a:ext>
              <a:ext uri="{C183D7F6-B498-43B3-948B-1728B52AA6E4}">
                <adec:decorative xmlns:adec="http://schemas.microsoft.com/office/drawing/2017/decorative" val="1"/>
              </a:ext>
            </a:extLst>
          </p:cNvPr>
          <p:cNvSpPr/>
          <p:nvPr/>
        </p:nvSpPr>
        <p:spPr bwMode="auto">
          <a:xfrm>
            <a:off x="427038" y="1192213"/>
            <a:ext cx="11582399" cy="5169533"/>
          </a:xfrm>
          <a:prstGeom prst="rect">
            <a:avLst/>
          </a:prstGeom>
          <a:no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a:gradFill>
                <a:gsLst>
                  <a:gs pos="0">
                    <a:srgbClr val="FFFFFF"/>
                  </a:gs>
                  <a:gs pos="100000">
                    <a:srgbClr val="FFFFFF"/>
                  </a:gs>
                </a:gsLst>
                <a:lin ang="5400000" scaled="0"/>
              </a:gradFill>
              <a:cs typeface="Segoe UI" pitchFamily="34" charset="0"/>
            </a:endParaRPr>
          </a:p>
        </p:txBody>
      </p:sp>
      <p:grpSp>
        <p:nvGrpSpPr>
          <p:cNvPr id="5" name="Group 4" descr="Architecture diagram of the detailed lab steps. ">
            <a:extLst>
              <a:ext uri="{FF2B5EF4-FFF2-40B4-BE49-F238E27FC236}">
                <a16:creationId xmlns:a16="http://schemas.microsoft.com/office/drawing/2014/main" id="{97591621-3A3F-425D-9E41-2EFDBC297BCD}"/>
              </a:ext>
            </a:extLst>
          </p:cNvPr>
          <p:cNvGrpSpPr/>
          <p:nvPr/>
        </p:nvGrpSpPr>
        <p:grpSpPr>
          <a:xfrm>
            <a:off x="3159498" y="2458880"/>
            <a:ext cx="5431979" cy="2333953"/>
            <a:chOff x="3369223" y="2358212"/>
            <a:chExt cx="5431979" cy="2333953"/>
          </a:xfrm>
        </p:grpSpPr>
        <p:sp>
          <p:nvSpPr>
            <p:cNvPr id="6" name="Rectangle 5">
              <a:extLst>
                <a:ext uri="{FF2B5EF4-FFF2-40B4-BE49-F238E27FC236}">
                  <a16:creationId xmlns:a16="http://schemas.microsoft.com/office/drawing/2014/main" id="{1FD8EA86-AD40-47EC-9244-B144F6CD3EA8}"/>
                </a:ext>
              </a:extLst>
            </p:cNvPr>
            <p:cNvSpPr/>
            <p:nvPr/>
          </p:nvSpPr>
          <p:spPr bwMode="auto">
            <a:xfrm>
              <a:off x="3424128" y="2358212"/>
              <a:ext cx="2117408" cy="2333953"/>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a:gradFill>
                  <a:gsLst>
                    <a:gs pos="0">
                      <a:srgbClr val="FFFFFF"/>
                    </a:gs>
                    <a:gs pos="100000">
                      <a:srgbClr val="FFFFFF"/>
                    </a:gs>
                  </a:gsLst>
                  <a:lin ang="5400000" scaled="0"/>
                </a:gradFill>
                <a:ea typeface="Segoe UI" pitchFamily="34" charset="0"/>
                <a:cs typeface="Segoe UI" pitchFamily="34" charset="0"/>
              </a:endParaRPr>
            </a:p>
          </p:txBody>
        </p:sp>
        <p:pic>
          <p:nvPicPr>
            <p:cNvPr id="7" name="Graphic 6">
              <a:extLst>
                <a:ext uri="{FF2B5EF4-FFF2-40B4-BE49-F238E27FC236}">
                  <a16:creationId xmlns:a16="http://schemas.microsoft.com/office/drawing/2014/main" id="{8C6149DF-3D9E-4A54-8733-65861FF542D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611238" y="2678509"/>
              <a:ext cx="376369" cy="376369"/>
            </a:xfrm>
            <a:prstGeom prst="rect">
              <a:avLst/>
            </a:prstGeom>
          </p:spPr>
        </p:pic>
        <p:sp>
          <p:nvSpPr>
            <p:cNvPr id="8" name="TextBox 7">
              <a:extLst>
                <a:ext uri="{FF2B5EF4-FFF2-40B4-BE49-F238E27FC236}">
                  <a16:creationId xmlns:a16="http://schemas.microsoft.com/office/drawing/2014/main" id="{964B6EAA-3AF6-4A03-A39D-927322A7CA21}"/>
                </a:ext>
              </a:extLst>
            </p:cNvPr>
            <p:cNvSpPr txBox="1"/>
            <p:nvPr/>
          </p:nvSpPr>
          <p:spPr>
            <a:xfrm>
              <a:off x="3369223" y="2358212"/>
              <a:ext cx="856478" cy="271554"/>
            </a:xfrm>
            <a:prstGeom prst="rect">
              <a:avLst/>
            </a:prstGeom>
            <a:noFill/>
          </p:spPr>
          <p:txBody>
            <a:bodyPr wrap="square">
              <a:spAutoFit/>
            </a:bodyPr>
            <a:lstStyle/>
            <a:p>
              <a:r>
                <a:rPr lang="fr-FR" sz="1176" b="1" dirty="0">
                  <a:solidFill>
                    <a:schemeClr val="tx2">
                      <a:lumMod val="50000"/>
                    </a:schemeClr>
                  </a:solidFill>
                </a:rPr>
                <a:t>Task 1</a:t>
              </a:r>
            </a:p>
          </p:txBody>
        </p:sp>
        <p:sp>
          <p:nvSpPr>
            <p:cNvPr id="9" name="TextBox 8">
              <a:extLst>
                <a:ext uri="{FF2B5EF4-FFF2-40B4-BE49-F238E27FC236}">
                  <a16:creationId xmlns:a16="http://schemas.microsoft.com/office/drawing/2014/main" id="{0ADC8DFE-D653-407E-8042-4041C0529C48}"/>
                </a:ext>
              </a:extLst>
            </p:cNvPr>
            <p:cNvSpPr txBox="1"/>
            <p:nvPr/>
          </p:nvSpPr>
          <p:spPr>
            <a:xfrm>
              <a:off x="3984161" y="2729896"/>
              <a:ext cx="1297732" cy="271554"/>
            </a:xfrm>
            <a:prstGeom prst="rect">
              <a:avLst/>
            </a:prstGeom>
            <a:noFill/>
          </p:spPr>
          <p:txBody>
            <a:bodyPr wrap="square">
              <a:spAutoFit/>
            </a:bodyPr>
            <a:lstStyle/>
            <a:p>
              <a:r>
                <a:rPr lang="fr-FR" sz="1176" b="1" dirty="0"/>
                <a:t>az104-09b-rg1</a:t>
              </a:r>
            </a:p>
          </p:txBody>
        </p:sp>
        <p:sp>
          <p:nvSpPr>
            <p:cNvPr id="10" name="Rectangle 9">
              <a:extLst>
                <a:ext uri="{FF2B5EF4-FFF2-40B4-BE49-F238E27FC236}">
                  <a16:creationId xmlns:a16="http://schemas.microsoft.com/office/drawing/2014/main" id="{E6D905A3-7CA4-47CA-A4EE-6D0F504E3B9B}"/>
                </a:ext>
              </a:extLst>
            </p:cNvPr>
            <p:cNvSpPr/>
            <p:nvPr/>
          </p:nvSpPr>
          <p:spPr bwMode="auto">
            <a:xfrm>
              <a:off x="3611238" y="3094924"/>
              <a:ext cx="1670655" cy="1213059"/>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a:gradFill>
                  <a:gsLst>
                    <a:gs pos="0">
                      <a:srgbClr val="FFFFFF"/>
                    </a:gs>
                    <a:gs pos="100000">
                      <a:srgbClr val="FFFFFF"/>
                    </a:gs>
                  </a:gsLst>
                  <a:lin ang="5400000" scaled="0"/>
                </a:gradFill>
                <a:cs typeface="Segoe UI" pitchFamily="34" charset="0"/>
              </a:endParaRPr>
            </a:p>
          </p:txBody>
        </p:sp>
        <p:pic>
          <p:nvPicPr>
            <p:cNvPr id="11" name="Graphic 10">
              <a:extLst>
                <a:ext uri="{FF2B5EF4-FFF2-40B4-BE49-F238E27FC236}">
                  <a16:creationId xmlns:a16="http://schemas.microsoft.com/office/drawing/2014/main" id="{1B9FA2DE-4628-43D8-BEA7-295BA2207AA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225701" y="3220144"/>
              <a:ext cx="464186" cy="464186"/>
            </a:xfrm>
            <a:prstGeom prst="rect">
              <a:avLst/>
            </a:prstGeom>
          </p:spPr>
        </p:pic>
        <p:sp>
          <p:nvSpPr>
            <p:cNvPr id="12" name="TextBox 11">
              <a:extLst>
                <a:ext uri="{FF2B5EF4-FFF2-40B4-BE49-F238E27FC236}">
                  <a16:creationId xmlns:a16="http://schemas.microsoft.com/office/drawing/2014/main" id="{635B7F17-BECE-4ADD-ABAD-33B9924DE9FE}"/>
                </a:ext>
              </a:extLst>
            </p:cNvPr>
            <p:cNvSpPr txBox="1"/>
            <p:nvPr/>
          </p:nvSpPr>
          <p:spPr>
            <a:xfrm>
              <a:off x="3984161" y="3738163"/>
              <a:ext cx="1138696" cy="271554"/>
            </a:xfrm>
            <a:prstGeom prst="rect">
              <a:avLst/>
            </a:prstGeom>
            <a:noFill/>
          </p:spPr>
          <p:txBody>
            <a:bodyPr wrap="square">
              <a:spAutoFit/>
            </a:bodyPr>
            <a:lstStyle/>
            <a:p>
              <a:r>
                <a:rPr lang="fr-FR" sz="1176" b="1" dirty="0"/>
                <a:t>az104-9b-c1</a:t>
              </a:r>
              <a:endParaRPr lang="fr-FR" sz="1176" dirty="0"/>
            </a:p>
          </p:txBody>
        </p:sp>
        <p:sp>
          <p:nvSpPr>
            <p:cNvPr id="13" name="Rectangle 12">
              <a:extLst>
                <a:ext uri="{FF2B5EF4-FFF2-40B4-BE49-F238E27FC236}">
                  <a16:creationId xmlns:a16="http://schemas.microsoft.com/office/drawing/2014/main" id="{24E5D7AC-C476-45BD-81EB-5F1684EB057E}"/>
                </a:ext>
              </a:extLst>
            </p:cNvPr>
            <p:cNvSpPr/>
            <p:nvPr/>
          </p:nvSpPr>
          <p:spPr bwMode="auto">
            <a:xfrm>
              <a:off x="6479723" y="2358212"/>
              <a:ext cx="2321479" cy="2333953"/>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a:gradFill>
                  <a:gsLst>
                    <a:gs pos="0">
                      <a:srgbClr val="FFFFFF"/>
                    </a:gs>
                    <a:gs pos="100000">
                      <a:srgbClr val="FFFFFF"/>
                    </a:gs>
                  </a:gsLst>
                  <a:lin ang="5400000" scaled="0"/>
                </a:gradFill>
                <a:ea typeface="Segoe UI" pitchFamily="34" charset="0"/>
                <a:cs typeface="Segoe UI" pitchFamily="34" charset="0"/>
              </a:endParaRPr>
            </a:p>
          </p:txBody>
        </p:sp>
        <p:sp>
          <p:nvSpPr>
            <p:cNvPr id="14" name="TextBox 13">
              <a:extLst>
                <a:ext uri="{FF2B5EF4-FFF2-40B4-BE49-F238E27FC236}">
                  <a16:creationId xmlns:a16="http://schemas.microsoft.com/office/drawing/2014/main" id="{DCD7C887-4AC8-4E62-9031-CF2A125F7A81}"/>
                </a:ext>
              </a:extLst>
            </p:cNvPr>
            <p:cNvSpPr txBox="1"/>
            <p:nvPr/>
          </p:nvSpPr>
          <p:spPr>
            <a:xfrm>
              <a:off x="6424817" y="2358212"/>
              <a:ext cx="856478" cy="271554"/>
            </a:xfrm>
            <a:prstGeom prst="rect">
              <a:avLst/>
            </a:prstGeom>
            <a:noFill/>
          </p:spPr>
          <p:txBody>
            <a:bodyPr wrap="square">
              <a:spAutoFit/>
            </a:bodyPr>
            <a:lstStyle/>
            <a:p>
              <a:r>
                <a:rPr lang="fr-FR" sz="1176" b="1" dirty="0">
                  <a:solidFill>
                    <a:schemeClr val="tx2">
                      <a:lumMod val="50000"/>
                    </a:schemeClr>
                  </a:solidFill>
                </a:rPr>
                <a:t>Task 2</a:t>
              </a:r>
            </a:p>
          </p:txBody>
        </p:sp>
        <p:pic>
          <p:nvPicPr>
            <p:cNvPr id="15" name="Graphic 14" descr="Internet">
              <a:extLst>
                <a:ext uri="{FF2B5EF4-FFF2-40B4-BE49-F238E27FC236}">
                  <a16:creationId xmlns:a16="http://schemas.microsoft.com/office/drawing/2014/main" id="{F8BF08A6-A1CF-48ED-9BB6-3CF3571D3FE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178696" y="3212752"/>
              <a:ext cx="896425" cy="896425"/>
            </a:xfrm>
            <a:prstGeom prst="rect">
              <a:avLst/>
            </a:prstGeom>
          </p:spPr>
        </p:pic>
        <p:cxnSp>
          <p:nvCxnSpPr>
            <p:cNvPr id="16" name="Straight Arrow Connector 15">
              <a:extLst>
                <a:ext uri="{FF2B5EF4-FFF2-40B4-BE49-F238E27FC236}">
                  <a16:creationId xmlns:a16="http://schemas.microsoft.com/office/drawing/2014/main" id="{4A553ED4-C86D-4C87-8B6A-C2C5CA6D42AC}"/>
                </a:ext>
              </a:extLst>
            </p:cNvPr>
            <p:cNvCxnSpPr/>
            <p:nvPr/>
          </p:nvCxnSpPr>
          <p:spPr>
            <a:xfrm flipH="1">
              <a:off x="4754163" y="3684330"/>
              <a:ext cx="2300819"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413543272"/>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DBE1B-174C-46D2-A19E-E0D084C91B6B}"/>
              </a:ext>
            </a:extLst>
          </p:cNvPr>
          <p:cNvSpPr>
            <a:spLocks noGrp="1"/>
          </p:cNvSpPr>
          <p:nvPr>
            <p:ph type="title"/>
          </p:nvPr>
        </p:nvSpPr>
        <p:spPr>
          <a:xfrm>
            <a:off x="465138" y="632779"/>
            <a:ext cx="11533187" cy="430887"/>
          </a:xfrm>
        </p:spPr>
        <p:txBody>
          <a:bodyPr/>
          <a:lstStyle/>
          <a:p>
            <a:pPr>
              <a:lnSpc>
                <a:spcPct val="100000"/>
              </a:lnSpc>
            </a:pPr>
            <a:r>
              <a:rPr lang="en-US" spc="0" dirty="0"/>
              <a:t>Lab 09c – Implement Azure Container Apps</a:t>
            </a:r>
          </a:p>
        </p:txBody>
      </p:sp>
      <p:sp>
        <p:nvSpPr>
          <p:cNvPr id="3" name="Text Placeholder 2">
            <a:extLst>
              <a:ext uri="{FF2B5EF4-FFF2-40B4-BE49-F238E27FC236}">
                <a16:creationId xmlns:a16="http://schemas.microsoft.com/office/drawing/2014/main" id="{EB8827FA-95AE-4424-B2F4-5E6BBE819436}"/>
              </a:ext>
            </a:extLst>
          </p:cNvPr>
          <p:cNvSpPr txBox="1">
            <a:spLocks/>
          </p:cNvSpPr>
          <p:nvPr/>
        </p:nvSpPr>
        <p:spPr>
          <a:xfrm>
            <a:off x="427038" y="1537495"/>
            <a:ext cx="11582400" cy="1292662"/>
          </a:xfrm>
          <a:prstGeom prst="rect">
            <a:avLst/>
          </a:prstGeom>
        </p:spPr>
        <p:txBody>
          <a:bodyPr vert="horz" wrap="square" lIns="0" tIns="0" rIns="0" bIns="0" rtlCol="0" anchor="t">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pc="0" dirty="0">
                <a:solidFill>
                  <a:schemeClr val="tx2">
                    <a:lumMod val="50000"/>
                  </a:schemeClr>
                </a:solidFill>
                <a:cs typeface="Segoe UI Semilight"/>
              </a:rPr>
              <a:t>Lab scenario</a:t>
            </a:r>
          </a:p>
          <a:p>
            <a:r>
              <a:rPr lang="en-US" sz="2000" spc="0" dirty="0">
                <a:solidFill>
                  <a:schemeClr val="tx1"/>
                </a:solidFill>
                <a:latin typeface="+mn-lt"/>
                <a:cs typeface="Segoe UI Semilight"/>
              </a:rPr>
              <a:t>Azure Container Apps enables you to run microservices and containerized applications on a serverless platform. With Container Apps, you enjoy the benefits of running containers while leaving behind the concerns of manually configuring cloud infrastructure and complex container orchestrators.</a:t>
            </a:r>
          </a:p>
        </p:txBody>
      </p:sp>
      <p:sp>
        <p:nvSpPr>
          <p:cNvPr id="4" name="Text Placeholder 2">
            <a:extLst>
              <a:ext uri="{FF2B5EF4-FFF2-40B4-BE49-F238E27FC236}">
                <a16:creationId xmlns:a16="http://schemas.microsoft.com/office/drawing/2014/main" id="{09314DC4-5C51-4332-AADD-36AF125B1CF2}"/>
              </a:ext>
            </a:extLst>
          </p:cNvPr>
          <p:cNvSpPr txBox="1">
            <a:spLocks/>
          </p:cNvSpPr>
          <p:nvPr/>
        </p:nvSpPr>
        <p:spPr>
          <a:xfrm>
            <a:off x="427038" y="3325203"/>
            <a:ext cx="11582400" cy="369332"/>
          </a:xfrm>
          <a:prstGeom prst="rect">
            <a:avLst/>
          </a:prstGeom>
        </p:spPr>
        <p:txBody>
          <a:bodyPr vert="horz" wrap="square" lIns="0" tIns="0" rIns="0" bIns="0" rtlCol="0" anchor="t">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pc="0" dirty="0">
                <a:solidFill>
                  <a:schemeClr val="tx2">
                    <a:lumMod val="50000"/>
                  </a:schemeClr>
                </a:solidFill>
                <a:cs typeface="Segoe UI Semilight"/>
              </a:rPr>
              <a:t>Objectives</a:t>
            </a:r>
          </a:p>
        </p:txBody>
      </p:sp>
      <p:sp>
        <p:nvSpPr>
          <p:cNvPr id="9" name="Rectangle 8">
            <a:extLst>
              <a:ext uri="{FF2B5EF4-FFF2-40B4-BE49-F238E27FC236}">
                <a16:creationId xmlns:a16="http://schemas.microsoft.com/office/drawing/2014/main" id="{2EAB5781-2DE3-4531-9E56-2F425709E5DB}"/>
              </a:ext>
            </a:extLst>
          </p:cNvPr>
          <p:cNvSpPr/>
          <p:nvPr/>
        </p:nvSpPr>
        <p:spPr bwMode="auto">
          <a:xfrm>
            <a:off x="427037" y="3848100"/>
            <a:ext cx="3749675" cy="1612900"/>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pPr>
              <a:buSzPct val="90000"/>
            </a:pPr>
            <a:r>
              <a:rPr lang="en-US" sz="2400" dirty="0">
                <a:solidFill>
                  <a:schemeClr val="tx2">
                    <a:lumMod val="50000"/>
                  </a:schemeClr>
                </a:solidFill>
                <a:latin typeface="+mj-lt"/>
                <a:cs typeface="Segoe UI Semilight"/>
              </a:rPr>
              <a:t>Task 1:</a:t>
            </a:r>
            <a:br>
              <a:rPr lang="en-US" sz="2000" dirty="0">
                <a:solidFill>
                  <a:schemeClr val="tx1"/>
                </a:solidFill>
                <a:cs typeface="Segoe UI Semilight"/>
              </a:rPr>
            </a:br>
            <a:r>
              <a:rPr lang="en-US" sz="2000" dirty="0">
                <a:solidFill>
                  <a:schemeClr val="tx1"/>
                </a:solidFill>
                <a:cs typeface="Segoe UI Semilight"/>
              </a:rPr>
              <a:t>Create and configure the Azure Container App and environment</a:t>
            </a:r>
          </a:p>
        </p:txBody>
      </p:sp>
      <p:sp>
        <p:nvSpPr>
          <p:cNvPr id="10" name="Rectangle 9">
            <a:extLst>
              <a:ext uri="{FF2B5EF4-FFF2-40B4-BE49-F238E27FC236}">
                <a16:creationId xmlns:a16="http://schemas.microsoft.com/office/drawing/2014/main" id="{3770F33D-D28E-45EC-868D-FE7F7B0C8409}"/>
              </a:ext>
            </a:extLst>
          </p:cNvPr>
          <p:cNvSpPr/>
          <p:nvPr/>
        </p:nvSpPr>
        <p:spPr bwMode="auto">
          <a:xfrm>
            <a:off x="4319588" y="3848100"/>
            <a:ext cx="3749675" cy="1612900"/>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pPr>
              <a:buSzPct val="90000"/>
            </a:pPr>
            <a:r>
              <a:rPr lang="en-US" sz="2400" dirty="0">
                <a:solidFill>
                  <a:schemeClr val="tx2">
                    <a:lumMod val="50000"/>
                  </a:schemeClr>
                </a:solidFill>
                <a:latin typeface="+mj-lt"/>
                <a:cs typeface="Segoe UI Semilight"/>
              </a:rPr>
              <a:t>Task 2:</a:t>
            </a:r>
            <a:br>
              <a:rPr lang="en-US" sz="2200" dirty="0">
                <a:solidFill>
                  <a:schemeClr val="tx1"/>
                </a:solidFill>
                <a:cs typeface="Segoe UI Semilight"/>
              </a:rPr>
            </a:br>
            <a:r>
              <a:rPr lang="en-US" sz="2000" dirty="0">
                <a:solidFill>
                  <a:schemeClr val="tx1"/>
                </a:solidFill>
                <a:cs typeface="Segoe UI Semilight"/>
              </a:rPr>
              <a:t>Deploy the Azure Container App</a:t>
            </a:r>
          </a:p>
        </p:txBody>
      </p:sp>
      <p:sp>
        <p:nvSpPr>
          <p:cNvPr id="11" name="Rectangle 10">
            <a:extLst>
              <a:ext uri="{FF2B5EF4-FFF2-40B4-BE49-F238E27FC236}">
                <a16:creationId xmlns:a16="http://schemas.microsoft.com/office/drawing/2014/main" id="{D3AA68E1-EB3A-4DE2-9F2B-DAF6E33F805F}"/>
              </a:ext>
            </a:extLst>
          </p:cNvPr>
          <p:cNvSpPr/>
          <p:nvPr/>
        </p:nvSpPr>
        <p:spPr bwMode="auto">
          <a:xfrm>
            <a:off x="8212138" y="3848100"/>
            <a:ext cx="3802062" cy="1612900"/>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pPr>
              <a:buSzPct val="90000"/>
            </a:pPr>
            <a:r>
              <a:rPr lang="en-US" sz="2400" dirty="0">
                <a:solidFill>
                  <a:schemeClr val="tx2">
                    <a:lumMod val="50000"/>
                  </a:schemeClr>
                </a:solidFill>
                <a:latin typeface="+mj-lt"/>
                <a:cs typeface="Segoe UI Semilight"/>
              </a:rPr>
              <a:t>Task 3:</a:t>
            </a:r>
            <a:br>
              <a:rPr lang="en-US" sz="2200" dirty="0">
                <a:solidFill>
                  <a:schemeClr val="tx1"/>
                </a:solidFill>
                <a:cs typeface="Segoe UI Semilight"/>
              </a:rPr>
            </a:br>
            <a:r>
              <a:rPr lang="en-US" sz="2000" dirty="0">
                <a:solidFill>
                  <a:schemeClr val="tx1"/>
                </a:solidFill>
                <a:cs typeface="Segoe UI Semilight"/>
              </a:rPr>
              <a:t>Test and verify the Azure Container App</a:t>
            </a:r>
          </a:p>
        </p:txBody>
      </p:sp>
    </p:spTree>
    <p:extLst>
      <p:ext uri="{BB962C8B-B14F-4D97-AF65-F5344CB8AC3E}">
        <p14:creationId xmlns:p14="http://schemas.microsoft.com/office/powerpoint/2010/main" val="2749881275"/>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0A73C71-3635-4D7D-BA38-8A039AEDFA89}"/>
              </a:ext>
            </a:extLst>
          </p:cNvPr>
          <p:cNvSpPr>
            <a:spLocks noGrp="1"/>
          </p:cNvSpPr>
          <p:nvPr>
            <p:ph type="title"/>
          </p:nvPr>
        </p:nvSpPr>
        <p:spPr/>
        <p:txBody>
          <a:bodyPr/>
          <a:lstStyle/>
          <a:p>
            <a:r>
              <a:rPr lang="en-US" dirty="0"/>
              <a:t>End of presentation</a:t>
            </a:r>
          </a:p>
        </p:txBody>
      </p:sp>
      <p:pic>
        <p:nvPicPr>
          <p:cNvPr id="6" name="Picture 5">
            <a:extLst>
              <a:ext uri="{FF2B5EF4-FFF2-40B4-BE49-F238E27FC236}">
                <a16:creationId xmlns:a16="http://schemas.microsoft.com/office/drawing/2014/main" id="{317486D1-A5CB-4181-8B75-B0182F2B33C0}"/>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52822" y="2735155"/>
            <a:ext cx="1524213" cy="1524213"/>
          </a:xfrm>
          <a:prstGeom prst="rect">
            <a:avLst/>
          </a:prstGeom>
        </p:spPr>
      </p:pic>
    </p:spTree>
    <p:extLst>
      <p:ext uri="{BB962C8B-B14F-4D97-AF65-F5344CB8AC3E}">
        <p14:creationId xmlns:p14="http://schemas.microsoft.com/office/powerpoint/2010/main" val="2589994481"/>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427038" y="3251041"/>
            <a:ext cx="9070923" cy="492443"/>
          </a:xfrm>
        </p:spPr>
        <p:txBody>
          <a:bodyPr/>
          <a:lstStyle/>
          <a:p>
            <a:pPr>
              <a:lnSpc>
                <a:spcPct val="100000"/>
              </a:lnSpc>
            </a:pPr>
            <a:r>
              <a:rPr lang="en-US" sz="3200" spc="0" dirty="0"/>
              <a:t>Configure Azure App Service Plans</a:t>
            </a:r>
          </a:p>
        </p:txBody>
      </p:sp>
      <p:pic>
        <p:nvPicPr>
          <p:cNvPr id="5" name="Graphic 4">
            <a:extLst>
              <a:ext uri="{FF2B5EF4-FFF2-40B4-BE49-F238E27FC236}">
                <a16:creationId xmlns:a16="http://schemas.microsoft.com/office/drawing/2014/main" id="{D4274ABC-3BF1-4590-958C-C5510FFC22AD}"/>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309096" y="2862669"/>
            <a:ext cx="1269186" cy="1269186"/>
          </a:xfrm>
          <a:prstGeom prst="rect">
            <a:avLst/>
          </a:prstGeom>
        </p:spPr>
      </p:pic>
    </p:spTree>
    <p:extLst>
      <p:ext uri="{BB962C8B-B14F-4D97-AF65-F5344CB8AC3E}">
        <p14:creationId xmlns:p14="http://schemas.microsoft.com/office/powerpoint/2010/main" val="3746766023"/>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6BF85-4ED3-4AFD-B587-E5F678455ACC}"/>
              </a:ext>
            </a:extLst>
          </p:cNvPr>
          <p:cNvSpPr>
            <a:spLocks noGrp="1"/>
          </p:cNvSpPr>
          <p:nvPr>
            <p:ph type="title"/>
          </p:nvPr>
        </p:nvSpPr>
        <p:spPr>
          <a:xfrm>
            <a:off x="465138" y="632779"/>
            <a:ext cx="11533187" cy="430887"/>
          </a:xfrm>
        </p:spPr>
        <p:txBody>
          <a:bodyPr/>
          <a:lstStyle/>
          <a:p>
            <a:pPr>
              <a:lnSpc>
                <a:spcPct val="100000"/>
              </a:lnSpc>
            </a:pPr>
            <a:r>
              <a:rPr lang="en-US" spc="0" dirty="0">
                <a:solidFill>
                  <a:schemeClr val="tx1"/>
                </a:solidFill>
              </a:rPr>
              <a:t>Azure Kubernetes Service</a:t>
            </a:r>
          </a:p>
        </p:txBody>
      </p:sp>
      <p:grpSp>
        <p:nvGrpSpPr>
          <p:cNvPr id="10" name="Group 9" descr="Source control is using DevSpaces. and pipelines to access and manage containers. An Azure production cluster is using containers and Azure monitor">
            <a:extLst>
              <a:ext uri="{FF2B5EF4-FFF2-40B4-BE49-F238E27FC236}">
                <a16:creationId xmlns:a16="http://schemas.microsoft.com/office/drawing/2014/main" id="{89A6C5C9-FE9A-41E0-91EF-7C146C8285B8}"/>
              </a:ext>
            </a:extLst>
          </p:cNvPr>
          <p:cNvGrpSpPr/>
          <p:nvPr/>
        </p:nvGrpSpPr>
        <p:grpSpPr>
          <a:xfrm>
            <a:off x="2112502" y="1285344"/>
            <a:ext cx="8211470" cy="3611812"/>
            <a:chOff x="2112502" y="1285344"/>
            <a:chExt cx="8211470" cy="3611812"/>
          </a:xfrm>
        </p:grpSpPr>
        <p:pic>
          <p:nvPicPr>
            <p:cNvPr id="13" name="Picture 12" descr="Source control is using DevSpaces. and pipelines to access and manage containers. An Azure production cluster is using containers and Azure monitor">
              <a:extLst>
                <a:ext uri="{FF2B5EF4-FFF2-40B4-BE49-F238E27FC236}">
                  <a16:creationId xmlns:a16="http://schemas.microsoft.com/office/drawing/2014/main" id="{E6040076-E433-41E9-BA59-3346394A5EE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12502" y="1285344"/>
              <a:ext cx="8211470" cy="3611812"/>
            </a:xfrm>
            <a:prstGeom prst="rect">
              <a:avLst/>
            </a:prstGeom>
          </p:spPr>
        </p:pic>
        <p:pic>
          <p:nvPicPr>
            <p:cNvPr id="9" name="Picture 8">
              <a:extLst>
                <a:ext uri="{FF2B5EF4-FFF2-40B4-BE49-F238E27FC236}">
                  <a16:creationId xmlns:a16="http://schemas.microsoft.com/office/drawing/2014/main" id="{E3018FEC-2C23-4155-A411-C91945713039}"/>
                </a:ext>
              </a:extLst>
            </p:cNvPr>
            <p:cNvPicPr>
              <a:picLocks noChangeAspect="1"/>
            </p:cNvPicPr>
            <p:nvPr/>
          </p:nvPicPr>
          <p:blipFill>
            <a:blip r:embed="rId4"/>
            <a:stretch>
              <a:fillRect/>
            </a:stretch>
          </p:blipFill>
          <p:spPr>
            <a:xfrm>
              <a:off x="5203431" y="3389152"/>
              <a:ext cx="584972" cy="655885"/>
            </a:xfrm>
            <a:prstGeom prst="rect">
              <a:avLst/>
            </a:prstGeom>
          </p:spPr>
        </p:pic>
      </p:grpSp>
      <p:sp>
        <p:nvSpPr>
          <p:cNvPr id="5" name="Rectangle 4">
            <a:extLst>
              <a:ext uri="{FF2B5EF4-FFF2-40B4-BE49-F238E27FC236}">
                <a16:creationId xmlns:a16="http://schemas.microsoft.com/office/drawing/2014/main" id="{46D43921-9F4E-497E-BD26-F43CF1D64F53}"/>
              </a:ext>
            </a:extLst>
          </p:cNvPr>
          <p:cNvSpPr/>
          <p:nvPr/>
        </p:nvSpPr>
        <p:spPr>
          <a:xfrm>
            <a:off x="427035" y="5143500"/>
            <a:ext cx="2179978" cy="1219096"/>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t" anchorCtr="0">
            <a:noAutofit/>
          </a:bodyPr>
          <a:lstStyle/>
          <a:p>
            <a:r>
              <a:rPr lang="en-US" dirty="0">
                <a:solidFill>
                  <a:schemeClr val="tx1"/>
                </a:solidFill>
              </a:rPr>
              <a:t>Manages health monitoring and maintenance</a:t>
            </a:r>
          </a:p>
        </p:txBody>
      </p:sp>
      <p:sp>
        <p:nvSpPr>
          <p:cNvPr id="6" name="Rectangle 5">
            <a:extLst>
              <a:ext uri="{FF2B5EF4-FFF2-40B4-BE49-F238E27FC236}">
                <a16:creationId xmlns:a16="http://schemas.microsoft.com/office/drawing/2014/main" id="{10F1E3F1-68F7-4710-AD56-BB00C92D2EE8}"/>
              </a:ext>
            </a:extLst>
          </p:cNvPr>
          <p:cNvSpPr/>
          <p:nvPr/>
        </p:nvSpPr>
        <p:spPr>
          <a:xfrm>
            <a:off x="2774863" y="5142933"/>
            <a:ext cx="2179978" cy="1219096"/>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t" anchorCtr="0">
            <a:noAutofit/>
          </a:bodyPr>
          <a:lstStyle/>
          <a:p>
            <a:r>
              <a:rPr lang="en-US" dirty="0">
                <a:solidFill>
                  <a:schemeClr val="tx1"/>
                </a:solidFill>
              </a:rPr>
              <a:t>Performs simple cluster scaling</a:t>
            </a:r>
          </a:p>
        </p:txBody>
      </p:sp>
      <p:sp>
        <p:nvSpPr>
          <p:cNvPr id="8" name="Rectangle 7">
            <a:extLst>
              <a:ext uri="{FF2B5EF4-FFF2-40B4-BE49-F238E27FC236}">
                <a16:creationId xmlns:a16="http://schemas.microsoft.com/office/drawing/2014/main" id="{33B0A4B8-7BE4-44D3-96A6-E9FD9D7AEEE8}"/>
              </a:ext>
            </a:extLst>
          </p:cNvPr>
          <p:cNvSpPr/>
          <p:nvPr/>
        </p:nvSpPr>
        <p:spPr>
          <a:xfrm>
            <a:off x="5122691" y="5142650"/>
            <a:ext cx="2179978" cy="1219096"/>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t" anchorCtr="0">
            <a:noAutofit/>
          </a:bodyPr>
          <a:lstStyle/>
          <a:p>
            <a:r>
              <a:rPr lang="en-US" dirty="0">
                <a:solidFill>
                  <a:schemeClr val="tx1"/>
                </a:solidFill>
              </a:rPr>
              <a:t>Enables nodes to be fully managed by Microsoft</a:t>
            </a:r>
          </a:p>
        </p:txBody>
      </p:sp>
      <p:sp>
        <p:nvSpPr>
          <p:cNvPr id="7" name="Rectangle 6">
            <a:extLst>
              <a:ext uri="{FF2B5EF4-FFF2-40B4-BE49-F238E27FC236}">
                <a16:creationId xmlns:a16="http://schemas.microsoft.com/office/drawing/2014/main" id="{DAAB3035-2780-4C42-B187-E12C2F307E51}"/>
              </a:ext>
            </a:extLst>
          </p:cNvPr>
          <p:cNvSpPr/>
          <p:nvPr/>
        </p:nvSpPr>
        <p:spPr>
          <a:xfrm>
            <a:off x="7470519" y="5143216"/>
            <a:ext cx="2179978" cy="1219096"/>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t" anchorCtr="0">
            <a:noAutofit/>
          </a:bodyPr>
          <a:lstStyle/>
          <a:p>
            <a:r>
              <a:rPr lang="en-US" dirty="0">
                <a:solidFill>
                  <a:schemeClr val="tx1"/>
                </a:solidFill>
              </a:rPr>
              <a:t>You’re responsible only for managing the agent nodes</a:t>
            </a:r>
          </a:p>
        </p:txBody>
      </p:sp>
      <p:sp>
        <p:nvSpPr>
          <p:cNvPr id="11" name="Rectangle 10">
            <a:extLst>
              <a:ext uri="{FF2B5EF4-FFF2-40B4-BE49-F238E27FC236}">
                <a16:creationId xmlns:a16="http://schemas.microsoft.com/office/drawing/2014/main" id="{66BDDDF4-E64B-40D2-A2C7-25D513B1B11A}"/>
              </a:ext>
            </a:extLst>
          </p:cNvPr>
          <p:cNvSpPr/>
          <p:nvPr/>
        </p:nvSpPr>
        <p:spPr>
          <a:xfrm>
            <a:off x="9818347" y="5142367"/>
            <a:ext cx="2179978" cy="1219096"/>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t" anchorCtr="0">
            <a:noAutofit/>
          </a:bodyPr>
          <a:lstStyle/>
          <a:p>
            <a:r>
              <a:rPr lang="en-US" dirty="0">
                <a:solidFill>
                  <a:schemeClr val="tx1"/>
                </a:solidFill>
              </a:rPr>
              <a:t>You pay only for the agent nodes</a:t>
            </a:r>
          </a:p>
        </p:txBody>
      </p:sp>
      <p:sp>
        <p:nvSpPr>
          <p:cNvPr id="4" name="Rectangle 3">
            <a:extLst>
              <a:ext uri="{FF2B5EF4-FFF2-40B4-BE49-F238E27FC236}">
                <a16:creationId xmlns:a16="http://schemas.microsoft.com/office/drawing/2014/main" id="{63057EE0-7266-4508-A0D8-30A8D0F7F1B0}"/>
              </a:ext>
              <a:ext uri="{C183D7F6-B498-43B3-948B-1728B52AA6E4}">
                <adec:decorative xmlns:adec="http://schemas.microsoft.com/office/drawing/2017/decorative" val="1"/>
              </a:ext>
            </a:extLst>
          </p:cNvPr>
          <p:cNvSpPr/>
          <p:nvPr/>
        </p:nvSpPr>
        <p:spPr bwMode="auto">
          <a:xfrm>
            <a:off x="427037" y="1192213"/>
            <a:ext cx="11582401" cy="3798075"/>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a:gradFill>
                <a:gsLst>
                  <a:gs pos="0">
                    <a:srgbClr val="FFFFFF"/>
                  </a:gs>
                  <a:gs pos="100000">
                    <a:srgbClr val="FFFFFF"/>
                  </a:gs>
                </a:gsLst>
                <a:lin ang="5400000" scaled="0"/>
              </a:gradFill>
              <a:cs typeface="Segoe UI" pitchFamily="34" charset="0"/>
            </a:endParaRPr>
          </a:p>
        </p:txBody>
      </p:sp>
    </p:spTree>
    <p:extLst>
      <p:ext uri="{BB962C8B-B14F-4D97-AF65-F5344CB8AC3E}">
        <p14:creationId xmlns:p14="http://schemas.microsoft.com/office/powerpoint/2010/main" val="1976808470"/>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1130D8-35DF-4410-B574-D6016390962E}"/>
              </a:ext>
            </a:extLst>
          </p:cNvPr>
          <p:cNvSpPr>
            <a:spLocks noGrp="1"/>
          </p:cNvSpPr>
          <p:nvPr>
            <p:ph type="title"/>
          </p:nvPr>
        </p:nvSpPr>
        <p:spPr>
          <a:xfrm>
            <a:off x="465138" y="632779"/>
            <a:ext cx="11533187" cy="430887"/>
          </a:xfrm>
        </p:spPr>
        <p:txBody>
          <a:bodyPr/>
          <a:lstStyle/>
          <a:p>
            <a:pPr>
              <a:lnSpc>
                <a:spcPct val="100000"/>
              </a:lnSpc>
            </a:pPr>
            <a:r>
              <a:rPr lang="en-US" spc="0" dirty="0">
                <a:solidFill>
                  <a:schemeClr val="tx1"/>
                </a:solidFill>
              </a:rPr>
              <a:t>Connect AKS and Azure Active Directory</a:t>
            </a:r>
          </a:p>
        </p:txBody>
      </p:sp>
      <p:sp>
        <p:nvSpPr>
          <p:cNvPr id="3" name="Rectangle 2">
            <a:extLst>
              <a:ext uri="{FF2B5EF4-FFF2-40B4-BE49-F238E27FC236}">
                <a16:creationId xmlns:a16="http://schemas.microsoft.com/office/drawing/2014/main" id="{CA63158E-417F-47A7-B555-BB60A610A5AB}"/>
              </a:ext>
            </a:extLst>
          </p:cNvPr>
          <p:cNvSpPr/>
          <p:nvPr/>
        </p:nvSpPr>
        <p:spPr>
          <a:xfrm>
            <a:off x="427038" y="1192213"/>
            <a:ext cx="5720643" cy="954087"/>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spcAft>
                <a:spcPts val="600"/>
              </a:spcAft>
            </a:pPr>
            <a:r>
              <a:rPr lang="en-US" sz="2200" dirty="0">
                <a:solidFill>
                  <a:schemeClr val="tx1"/>
                </a:solidFill>
                <a:cs typeface="Segoe UI Semilight"/>
              </a:rPr>
              <a:t>Use Azure AD as an integrated </a:t>
            </a:r>
            <a:br>
              <a:rPr lang="en-US" sz="2200" dirty="0">
                <a:solidFill>
                  <a:schemeClr val="tx1"/>
                </a:solidFill>
                <a:cs typeface="Segoe UI Semilight"/>
              </a:rPr>
            </a:br>
            <a:r>
              <a:rPr lang="en-US" sz="2200" dirty="0">
                <a:solidFill>
                  <a:schemeClr val="tx1"/>
                </a:solidFill>
                <a:cs typeface="Segoe UI Semilight"/>
              </a:rPr>
              <a:t>identity solution</a:t>
            </a:r>
          </a:p>
        </p:txBody>
      </p:sp>
      <p:sp>
        <p:nvSpPr>
          <p:cNvPr id="8" name="Rectangle 7">
            <a:extLst>
              <a:ext uri="{FF2B5EF4-FFF2-40B4-BE49-F238E27FC236}">
                <a16:creationId xmlns:a16="http://schemas.microsoft.com/office/drawing/2014/main" id="{DA8E98EA-04D9-42D7-9962-02598A715158}"/>
              </a:ext>
            </a:extLst>
          </p:cNvPr>
          <p:cNvSpPr/>
          <p:nvPr/>
        </p:nvSpPr>
        <p:spPr>
          <a:xfrm>
            <a:off x="6288795" y="1192213"/>
            <a:ext cx="5720643" cy="954087"/>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spcAft>
                <a:spcPts val="600"/>
              </a:spcAft>
            </a:pPr>
            <a:r>
              <a:rPr lang="en-US" sz="2200" dirty="0">
                <a:solidFill>
                  <a:schemeClr val="tx1"/>
                </a:solidFill>
                <a:cs typeface="Segoe UI Semilight"/>
              </a:rPr>
              <a:t>Use service accounts, user accounts, and</a:t>
            </a:r>
            <a:br>
              <a:rPr lang="en-US" sz="2200" dirty="0">
                <a:solidFill>
                  <a:schemeClr val="tx1"/>
                </a:solidFill>
                <a:cs typeface="Segoe UI Semilight"/>
              </a:rPr>
            </a:br>
            <a:r>
              <a:rPr lang="en-US" sz="2200" dirty="0">
                <a:solidFill>
                  <a:schemeClr val="tx1"/>
                </a:solidFill>
                <a:cs typeface="Segoe UI Semilight"/>
              </a:rPr>
              <a:t>role-based access control</a:t>
            </a:r>
          </a:p>
        </p:txBody>
      </p:sp>
      <p:sp>
        <p:nvSpPr>
          <p:cNvPr id="4" name="Rectangle 3">
            <a:extLst>
              <a:ext uri="{FF2B5EF4-FFF2-40B4-BE49-F238E27FC236}">
                <a16:creationId xmlns:a16="http://schemas.microsoft.com/office/drawing/2014/main" id="{C66D0D2A-3681-4C72-B391-05FC0FA27912}"/>
              </a:ext>
              <a:ext uri="{C183D7F6-B498-43B3-948B-1728B52AA6E4}">
                <adec:decorative xmlns:adec="http://schemas.microsoft.com/office/drawing/2017/decorative" val="1"/>
              </a:ext>
            </a:extLst>
          </p:cNvPr>
          <p:cNvSpPr/>
          <p:nvPr/>
        </p:nvSpPr>
        <p:spPr bwMode="auto">
          <a:xfrm>
            <a:off x="427037" y="2294573"/>
            <a:ext cx="11582401" cy="4067174"/>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a:gradFill>
                <a:gsLst>
                  <a:gs pos="0">
                    <a:srgbClr val="FFFFFF"/>
                  </a:gs>
                  <a:gs pos="100000">
                    <a:srgbClr val="FFFFFF"/>
                  </a:gs>
                </a:gsLst>
                <a:lin ang="5400000" scaled="0"/>
              </a:gradFill>
              <a:cs typeface="Segoe UI" pitchFamily="34" charset="0"/>
            </a:endParaRPr>
          </a:p>
        </p:txBody>
      </p:sp>
      <p:pic>
        <p:nvPicPr>
          <p:cNvPr id="7" name="Picture 6" descr="Azure Active Directory integration with AKS clusters">
            <a:extLst>
              <a:ext uri="{FF2B5EF4-FFF2-40B4-BE49-F238E27FC236}">
                <a16:creationId xmlns:a16="http://schemas.microsoft.com/office/drawing/2014/main" id="{4965CAB9-0AA0-46CD-8815-6FC8C81074F4}"/>
              </a:ext>
            </a:extLst>
          </p:cNvPr>
          <p:cNvPicPr>
            <a:picLocks noChangeAspect="1"/>
          </p:cNvPicPr>
          <p:nvPr/>
        </p:nvPicPr>
        <p:blipFill>
          <a:blip r:embed="rId3"/>
          <a:stretch>
            <a:fillRect/>
          </a:stretch>
        </p:blipFill>
        <p:spPr>
          <a:xfrm>
            <a:off x="1113718" y="2697162"/>
            <a:ext cx="10067925" cy="3429000"/>
          </a:xfrm>
          <a:prstGeom prst="rect">
            <a:avLst/>
          </a:prstGeom>
        </p:spPr>
      </p:pic>
    </p:spTree>
    <p:extLst>
      <p:ext uri="{BB962C8B-B14F-4D97-AF65-F5344CB8AC3E}">
        <p14:creationId xmlns:p14="http://schemas.microsoft.com/office/powerpoint/2010/main" val="1479612711"/>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427038" y="3251041"/>
            <a:ext cx="9070923" cy="492443"/>
          </a:xfrm>
        </p:spPr>
        <p:txBody>
          <a:bodyPr/>
          <a:lstStyle/>
          <a:p>
            <a:pPr>
              <a:lnSpc>
                <a:spcPct val="100000"/>
              </a:lnSpc>
            </a:pPr>
            <a:r>
              <a:rPr lang="en-US" sz="3200" spc="0" dirty="0"/>
              <a:t>Configure Azure Kubernetes Service</a:t>
            </a:r>
          </a:p>
        </p:txBody>
      </p:sp>
      <p:pic>
        <p:nvPicPr>
          <p:cNvPr id="5" name="Graphic 4">
            <a:extLst>
              <a:ext uri="{FF2B5EF4-FFF2-40B4-BE49-F238E27FC236}">
                <a16:creationId xmlns:a16="http://schemas.microsoft.com/office/drawing/2014/main" id="{228BDFDD-0C61-4B44-80A0-BBE2889767F1}"/>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196511" y="2867025"/>
            <a:ext cx="1260473" cy="1260473"/>
          </a:xfrm>
          <a:prstGeom prst="rect">
            <a:avLst/>
          </a:prstGeom>
        </p:spPr>
      </p:pic>
    </p:spTree>
    <p:extLst>
      <p:ext uri="{BB962C8B-B14F-4D97-AF65-F5344CB8AC3E}">
        <p14:creationId xmlns:p14="http://schemas.microsoft.com/office/powerpoint/2010/main" val="4170648255"/>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 name="Title 16"/>
          <p:cNvSpPr>
            <a:spLocks noGrp="1"/>
          </p:cNvSpPr>
          <p:nvPr>
            <p:ph type="title"/>
          </p:nvPr>
        </p:nvSpPr>
        <p:spPr>
          <a:xfrm>
            <a:off x="487178" y="2584400"/>
            <a:ext cx="2066451" cy="1782989"/>
          </a:xfrm>
        </p:spPr>
        <p:txBody>
          <a:bodyPr/>
          <a:lstStyle/>
          <a:p>
            <a:r>
              <a:rPr lang="en-US" sz="2400" dirty="0"/>
              <a:t>Configure Azure Kubernetes Service Introduction</a:t>
            </a:r>
          </a:p>
        </p:txBody>
      </p:sp>
      <p:sp>
        <p:nvSpPr>
          <p:cNvPr id="37" name="Rectangle 36">
            <a:extLst>
              <a:ext uri="{FF2B5EF4-FFF2-40B4-BE49-F238E27FC236}">
                <a16:creationId xmlns:a16="http://schemas.microsoft.com/office/drawing/2014/main" id="{E663AA8D-AA15-4EF8-8A82-E75F75D20B20}"/>
              </a:ext>
            </a:extLst>
          </p:cNvPr>
          <p:cNvSpPr/>
          <p:nvPr/>
        </p:nvSpPr>
        <p:spPr>
          <a:xfrm>
            <a:off x="4248672" y="571804"/>
            <a:ext cx="3312253" cy="307777"/>
          </a:xfrm>
          <a:prstGeom prst="rect">
            <a:avLst/>
          </a:prstGeom>
        </p:spPr>
        <p:txBody>
          <a:bodyPr wrap="none" lIns="0" tIns="0" rIns="0" bIns="0">
            <a:spAutoFit/>
          </a:bodyPr>
          <a:lstStyle/>
          <a:p>
            <a:r>
              <a:rPr lang="en-US" sz="2000" dirty="0">
                <a:cs typeface="Segoe UI Semilight"/>
              </a:rPr>
              <a:t>Understand AKS Terminology</a:t>
            </a:r>
          </a:p>
        </p:txBody>
      </p:sp>
      <p:sp>
        <p:nvSpPr>
          <p:cNvPr id="38" name="Rectangle 37">
            <a:extLst>
              <a:ext uri="{FF2B5EF4-FFF2-40B4-BE49-F238E27FC236}">
                <a16:creationId xmlns:a16="http://schemas.microsoft.com/office/drawing/2014/main" id="{B1ACDC84-5A31-4A3D-9689-0383F72A2807}"/>
              </a:ext>
            </a:extLst>
          </p:cNvPr>
          <p:cNvSpPr/>
          <p:nvPr/>
        </p:nvSpPr>
        <p:spPr>
          <a:xfrm>
            <a:off x="4248672" y="1120252"/>
            <a:ext cx="4113177" cy="307777"/>
          </a:xfrm>
          <a:prstGeom prst="rect">
            <a:avLst/>
          </a:prstGeom>
        </p:spPr>
        <p:txBody>
          <a:bodyPr wrap="none" lIns="0" tIns="0" rIns="0" bIns="0">
            <a:spAutoFit/>
          </a:bodyPr>
          <a:lstStyle/>
          <a:p>
            <a:r>
              <a:rPr lang="en-US" sz="2000" dirty="0">
                <a:cs typeface="Segoe UI Semilight"/>
              </a:rPr>
              <a:t>Understand AKS Clusters and Nodes</a:t>
            </a:r>
          </a:p>
        </p:txBody>
      </p:sp>
      <p:sp>
        <p:nvSpPr>
          <p:cNvPr id="39" name="Rectangle 38">
            <a:extLst>
              <a:ext uri="{FF2B5EF4-FFF2-40B4-BE49-F238E27FC236}">
                <a16:creationId xmlns:a16="http://schemas.microsoft.com/office/drawing/2014/main" id="{52A04B7B-2098-45B5-98A2-47A1884BB2E9}"/>
              </a:ext>
            </a:extLst>
          </p:cNvPr>
          <p:cNvSpPr/>
          <p:nvPr/>
        </p:nvSpPr>
        <p:spPr>
          <a:xfrm>
            <a:off x="4248672" y="1669124"/>
            <a:ext cx="3033523" cy="307777"/>
          </a:xfrm>
          <a:prstGeom prst="rect">
            <a:avLst/>
          </a:prstGeom>
        </p:spPr>
        <p:txBody>
          <a:bodyPr wrap="none" lIns="0" tIns="0" rIns="0" bIns="0">
            <a:spAutoFit/>
          </a:bodyPr>
          <a:lstStyle/>
          <a:p>
            <a:r>
              <a:rPr lang="en-US" sz="2000" dirty="0">
                <a:cs typeface="Segoe UI Semilight"/>
              </a:rPr>
              <a:t>Configure AKS Networking</a:t>
            </a:r>
          </a:p>
        </p:txBody>
      </p:sp>
      <p:sp>
        <p:nvSpPr>
          <p:cNvPr id="40" name="Rectangle 39">
            <a:extLst>
              <a:ext uri="{FF2B5EF4-FFF2-40B4-BE49-F238E27FC236}">
                <a16:creationId xmlns:a16="http://schemas.microsoft.com/office/drawing/2014/main" id="{1CC0614B-7200-452C-A141-4865B50D2183}"/>
              </a:ext>
            </a:extLst>
          </p:cNvPr>
          <p:cNvSpPr/>
          <p:nvPr/>
        </p:nvSpPr>
        <p:spPr>
          <a:xfrm>
            <a:off x="4248672" y="2199243"/>
            <a:ext cx="2575192" cy="307777"/>
          </a:xfrm>
          <a:prstGeom prst="rect">
            <a:avLst/>
          </a:prstGeom>
        </p:spPr>
        <p:txBody>
          <a:bodyPr wrap="none" lIns="0" tIns="0" rIns="0" bIns="0">
            <a:spAutoFit/>
          </a:bodyPr>
          <a:lstStyle/>
          <a:p>
            <a:r>
              <a:rPr lang="en-US" sz="2000" dirty="0">
                <a:cs typeface="Segoe UI Semilight"/>
              </a:rPr>
              <a:t>Configure AKS Storage</a:t>
            </a:r>
          </a:p>
        </p:txBody>
      </p:sp>
      <p:sp>
        <p:nvSpPr>
          <p:cNvPr id="43" name="Rectangle 42">
            <a:extLst>
              <a:ext uri="{FF2B5EF4-FFF2-40B4-BE49-F238E27FC236}">
                <a16:creationId xmlns:a16="http://schemas.microsoft.com/office/drawing/2014/main" id="{CD54B398-93F7-477B-87E4-2CB645C9863E}"/>
              </a:ext>
            </a:extLst>
          </p:cNvPr>
          <p:cNvSpPr/>
          <p:nvPr/>
        </p:nvSpPr>
        <p:spPr>
          <a:xfrm>
            <a:off x="4248672" y="2755293"/>
            <a:ext cx="2513317" cy="307777"/>
          </a:xfrm>
          <a:prstGeom prst="rect">
            <a:avLst/>
          </a:prstGeom>
        </p:spPr>
        <p:txBody>
          <a:bodyPr wrap="none" lIns="0" tIns="0" rIns="0" bIns="0">
            <a:spAutoFit/>
          </a:bodyPr>
          <a:lstStyle/>
          <a:p>
            <a:r>
              <a:rPr lang="en-US" sz="2000" dirty="0">
                <a:cs typeface="Segoe UI Semilight"/>
              </a:rPr>
              <a:t>Configure AKS Scaling</a:t>
            </a:r>
          </a:p>
        </p:txBody>
      </p:sp>
      <p:sp>
        <p:nvSpPr>
          <p:cNvPr id="44" name="Rectangle 43">
            <a:extLst>
              <a:ext uri="{FF2B5EF4-FFF2-40B4-BE49-F238E27FC236}">
                <a16:creationId xmlns:a16="http://schemas.microsoft.com/office/drawing/2014/main" id="{17C58CB9-0FBF-40FE-AC1C-48DAEA18B5AC}"/>
              </a:ext>
            </a:extLst>
          </p:cNvPr>
          <p:cNvSpPr/>
          <p:nvPr/>
        </p:nvSpPr>
        <p:spPr>
          <a:xfrm>
            <a:off x="4248672" y="3239518"/>
            <a:ext cx="4442755" cy="307777"/>
          </a:xfrm>
          <a:prstGeom prst="rect">
            <a:avLst/>
          </a:prstGeom>
        </p:spPr>
        <p:txBody>
          <a:bodyPr wrap="none" lIns="0" tIns="0" rIns="0" bIns="0">
            <a:spAutoFit/>
          </a:bodyPr>
          <a:lstStyle/>
          <a:p>
            <a:r>
              <a:rPr lang="en-US" sz="2000" dirty="0">
                <a:cs typeface="Segoe UI Semilight"/>
              </a:rPr>
              <a:t>Configure AKS Scaling to ACI (optional)</a:t>
            </a:r>
          </a:p>
        </p:txBody>
      </p:sp>
      <p:sp>
        <p:nvSpPr>
          <p:cNvPr id="49" name="Rectangle 48">
            <a:extLst>
              <a:ext uri="{FF2B5EF4-FFF2-40B4-BE49-F238E27FC236}">
                <a16:creationId xmlns:a16="http://schemas.microsoft.com/office/drawing/2014/main" id="{A42C43CD-E203-43C1-AE98-2988E3162BAB}"/>
              </a:ext>
            </a:extLst>
          </p:cNvPr>
          <p:cNvSpPr/>
          <p:nvPr/>
        </p:nvSpPr>
        <p:spPr>
          <a:xfrm>
            <a:off x="4248671" y="3769637"/>
            <a:ext cx="7319391" cy="307777"/>
          </a:xfrm>
          <a:prstGeom prst="rect">
            <a:avLst/>
          </a:prstGeom>
        </p:spPr>
        <p:txBody>
          <a:bodyPr wrap="square" lIns="0" tIns="0" rIns="0" bIns="0">
            <a:spAutoFit/>
          </a:bodyPr>
          <a:lstStyle/>
          <a:p>
            <a:r>
              <a:rPr lang="en-US" sz="2000" dirty="0">
                <a:cs typeface="Segoe UI Semilight"/>
              </a:rPr>
              <a:t>Demonstration – Deploy Azure Kubernetes Service (optional)</a:t>
            </a:r>
          </a:p>
        </p:txBody>
      </p:sp>
      <p:sp>
        <p:nvSpPr>
          <p:cNvPr id="5" name="Rectangle 4">
            <a:extLst>
              <a:ext uri="{FF2B5EF4-FFF2-40B4-BE49-F238E27FC236}">
                <a16:creationId xmlns:a16="http://schemas.microsoft.com/office/drawing/2014/main" id="{204C106C-CADC-4B16-A588-62B7E5434A6F}"/>
              </a:ext>
            </a:extLst>
          </p:cNvPr>
          <p:cNvSpPr/>
          <p:nvPr/>
        </p:nvSpPr>
        <p:spPr>
          <a:xfrm>
            <a:off x="4248672" y="4239641"/>
            <a:ext cx="5988514" cy="307777"/>
          </a:xfrm>
          <a:prstGeom prst="rect">
            <a:avLst/>
          </a:prstGeom>
        </p:spPr>
        <p:txBody>
          <a:bodyPr wrap="square" lIns="0" tIns="0" rIns="0" bIns="0">
            <a:spAutoFit/>
          </a:bodyPr>
          <a:lstStyle/>
          <a:p>
            <a:r>
              <a:rPr lang="en-US" sz="2000" dirty="0">
                <a:cs typeface="Segoe UI Semilight"/>
              </a:rPr>
              <a:t>Summary and Resources</a:t>
            </a:r>
          </a:p>
        </p:txBody>
      </p:sp>
      <p:grpSp>
        <p:nvGrpSpPr>
          <p:cNvPr id="3" name="Group 2">
            <a:extLst>
              <a:ext uri="{FF2B5EF4-FFF2-40B4-BE49-F238E27FC236}">
                <a16:creationId xmlns:a16="http://schemas.microsoft.com/office/drawing/2014/main" id="{68E76FC0-C5E7-4A0D-88C3-71E6AF0893E4}"/>
              </a:ext>
              <a:ext uri="{C183D7F6-B498-43B3-948B-1728B52AA6E4}">
                <adec:decorative xmlns:adec="http://schemas.microsoft.com/office/drawing/2017/decorative" val="1"/>
              </a:ext>
            </a:extLst>
          </p:cNvPr>
          <p:cNvGrpSpPr/>
          <p:nvPr/>
        </p:nvGrpSpPr>
        <p:grpSpPr>
          <a:xfrm>
            <a:off x="3643340" y="526646"/>
            <a:ext cx="444313" cy="4088200"/>
            <a:chOff x="3817512" y="570189"/>
            <a:chExt cx="444313" cy="4088200"/>
          </a:xfrm>
        </p:grpSpPr>
        <p:pic>
          <p:nvPicPr>
            <p:cNvPr id="16" name="Picture 15">
              <a:extLst>
                <a:ext uri="{FF2B5EF4-FFF2-40B4-BE49-F238E27FC236}">
                  <a16:creationId xmlns:a16="http://schemas.microsoft.com/office/drawing/2014/main" id="{F31FF49E-16C3-43B3-98B3-ACA0DD3AB34D}"/>
                </a:ext>
                <a:ext uri="{C183D7F6-B498-43B3-948B-1728B52AA6E4}">
                  <adec:decorative xmlns:adec="http://schemas.microsoft.com/office/drawing/2017/decorative" val="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17512" y="570189"/>
              <a:ext cx="444312" cy="418768"/>
            </a:xfrm>
            <a:prstGeom prst="rect">
              <a:avLst/>
            </a:prstGeom>
          </p:spPr>
        </p:pic>
        <p:pic>
          <p:nvPicPr>
            <p:cNvPr id="19" name="Picture 18">
              <a:extLst>
                <a:ext uri="{FF2B5EF4-FFF2-40B4-BE49-F238E27FC236}">
                  <a16:creationId xmlns:a16="http://schemas.microsoft.com/office/drawing/2014/main" id="{2EB52DB1-5C76-4CC3-881C-FBC531F9C3B2}"/>
                </a:ext>
                <a:ext uri="{C183D7F6-B498-43B3-948B-1728B52AA6E4}">
                  <adec:decorative xmlns:adec="http://schemas.microsoft.com/office/drawing/2017/decorative" val="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17512" y="1107849"/>
              <a:ext cx="444312" cy="418768"/>
            </a:xfrm>
            <a:prstGeom prst="rect">
              <a:avLst/>
            </a:prstGeom>
          </p:spPr>
        </p:pic>
        <p:pic>
          <p:nvPicPr>
            <p:cNvPr id="23" name="Picture 22">
              <a:extLst>
                <a:ext uri="{FF2B5EF4-FFF2-40B4-BE49-F238E27FC236}">
                  <a16:creationId xmlns:a16="http://schemas.microsoft.com/office/drawing/2014/main" id="{12C9720E-D293-400F-B892-630406086444}"/>
                </a:ext>
                <a:ext uri="{C183D7F6-B498-43B3-948B-1728B52AA6E4}">
                  <adec:decorative xmlns:adec="http://schemas.microsoft.com/office/drawing/2017/decorative" val="1"/>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817512" y="1639500"/>
              <a:ext cx="444312" cy="418768"/>
            </a:xfrm>
            <a:prstGeom prst="rect">
              <a:avLst/>
            </a:prstGeom>
          </p:spPr>
        </p:pic>
        <p:pic>
          <p:nvPicPr>
            <p:cNvPr id="84" name="Picture 83">
              <a:extLst>
                <a:ext uri="{FF2B5EF4-FFF2-40B4-BE49-F238E27FC236}">
                  <a16:creationId xmlns:a16="http://schemas.microsoft.com/office/drawing/2014/main" id="{1447F96B-F7D4-4534-8F3F-56E2171563C4}"/>
                </a:ext>
                <a:ext uri="{C183D7F6-B498-43B3-948B-1728B52AA6E4}">
                  <adec:decorative xmlns:adec="http://schemas.microsoft.com/office/drawing/2017/decorative" val="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817512" y="2181046"/>
              <a:ext cx="444312" cy="418768"/>
            </a:xfrm>
            <a:prstGeom prst="rect">
              <a:avLst/>
            </a:prstGeom>
          </p:spPr>
        </p:pic>
        <p:pic>
          <p:nvPicPr>
            <p:cNvPr id="97" name="Picture 96">
              <a:extLst>
                <a:ext uri="{FF2B5EF4-FFF2-40B4-BE49-F238E27FC236}">
                  <a16:creationId xmlns:a16="http://schemas.microsoft.com/office/drawing/2014/main" id="{5CC7F094-98EF-4D72-B746-3468F7500CF7}"/>
                </a:ext>
                <a:ext uri="{C183D7F6-B498-43B3-948B-1728B52AA6E4}">
                  <adec:decorative xmlns:adec="http://schemas.microsoft.com/office/drawing/2017/decorative" val="1"/>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817512" y="2759883"/>
              <a:ext cx="444313" cy="374206"/>
            </a:xfrm>
            <a:prstGeom prst="rect">
              <a:avLst/>
            </a:prstGeom>
          </p:spPr>
        </p:pic>
        <p:pic>
          <p:nvPicPr>
            <p:cNvPr id="95" name="Picture 94">
              <a:extLst>
                <a:ext uri="{FF2B5EF4-FFF2-40B4-BE49-F238E27FC236}">
                  <a16:creationId xmlns:a16="http://schemas.microsoft.com/office/drawing/2014/main" id="{156D9A1D-2E3E-485C-A9A8-E45E288C0FB4}"/>
                </a:ext>
                <a:ext uri="{C183D7F6-B498-43B3-948B-1728B52AA6E4}">
                  <adec:decorative xmlns:adec="http://schemas.microsoft.com/office/drawing/2017/decorative" val="1"/>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817512" y="3241963"/>
              <a:ext cx="444313" cy="374206"/>
            </a:xfrm>
            <a:prstGeom prst="rect">
              <a:avLst/>
            </a:prstGeom>
          </p:spPr>
        </p:pic>
        <p:pic>
          <p:nvPicPr>
            <p:cNvPr id="88" name="Picture 87">
              <a:extLst>
                <a:ext uri="{FF2B5EF4-FFF2-40B4-BE49-F238E27FC236}">
                  <a16:creationId xmlns:a16="http://schemas.microsoft.com/office/drawing/2014/main" id="{5F55411A-794E-4AE8-9D03-6929955FCFB7}"/>
                </a:ext>
                <a:ext uri="{C183D7F6-B498-43B3-948B-1728B52AA6E4}">
                  <adec:decorative xmlns:adec="http://schemas.microsoft.com/office/drawing/2017/decorative" val="1"/>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817512" y="3768692"/>
              <a:ext cx="444313" cy="374206"/>
            </a:xfrm>
            <a:prstGeom prst="rect">
              <a:avLst/>
            </a:prstGeom>
          </p:spPr>
        </p:pic>
        <p:grpSp>
          <p:nvGrpSpPr>
            <p:cNvPr id="2" name="Group 1">
              <a:extLst>
                <a:ext uri="{FF2B5EF4-FFF2-40B4-BE49-F238E27FC236}">
                  <a16:creationId xmlns:a16="http://schemas.microsoft.com/office/drawing/2014/main" id="{B44CDBD3-1F4C-4129-BA68-45FA1E31A708}"/>
                </a:ext>
                <a:ext uri="{C183D7F6-B498-43B3-948B-1728B52AA6E4}">
                  <adec:decorative xmlns:adec="http://schemas.microsoft.com/office/drawing/2017/decorative" val="1"/>
                </a:ext>
              </a:extLst>
            </p:cNvPr>
            <p:cNvGrpSpPr/>
            <p:nvPr/>
          </p:nvGrpSpPr>
          <p:grpSpPr>
            <a:xfrm>
              <a:off x="3817512" y="4239621"/>
              <a:ext cx="444313" cy="418768"/>
              <a:chOff x="3817512" y="4239621"/>
              <a:chExt cx="444313" cy="418768"/>
            </a:xfrm>
          </p:grpSpPr>
          <p:pic>
            <p:nvPicPr>
              <p:cNvPr id="31" name="Picture 30">
                <a:extLst>
                  <a:ext uri="{FF2B5EF4-FFF2-40B4-BE49-F238E27FC236}">
                    <a16:creationId xmlns:a16="http://schemas.microsoft.com/office/drawing/2014/main" id="{845F9E0C-A272-428C-9666-6A0CFC07BFC4}"/>
                  </a:ext>
                </a:extLst>
              </p:cNvPr>
              <p:cNvPicPr>
                <a:picLocks noChangeAspect="1"/>
              </p:cNvPicPr>
              <p:nvPr/>
            </p:nvPicPr>
            <p:blipFill>
              <a:blip r:embed="rId10"/>
              <a:stretch>
                <a:fillRect/>
              </a:stretch>
            </p:blipFill>
            <p:spPr>
              <a:xfrm>
                <a:off x="3817512" y="4239621"/>
                <a:ext cx="444313" cy="418768"/>
              </a:xfrm>
              <a:prstGeom prst="rect">
                <a:avLst/>
              </a:prstGeom>
            </p:spPr>
          </p:pic>
          <p:sp>
            <p:nvSpPr>
              <p:cNvPr id="33" name="Freeform: Shape 32">
                <a:extLst>
                  <a:ext uri="{FF2B5EF4-FFF2-40B4-BE49-F238E27FC236}">
                    <a16:creationId xmlns:a16="http://schemas.microsoft.com/office/drawing/2014/main" id="{85A48368-0C37-4E02-B7BF-1313397ED264}"/>
                  </a:ext>
                </a:extLst>
              </p:cNvPr>
              <p:cNvSpPr/>
              <p:nvPr/>
            </p:nvSpPr>
            <p:spPr>
              <a:xfrm>
                <a:off x="4072033" y="4436491"/>
                <a:ext cx="95092" cy="46191"/>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50E6FF"/>
              </a:solidFill>
              <a:ln w="5008" cap="flat">
                <a:noFill/>
                <a:prstDash val="solid"/>
                <a:miter/>
              </a:ln>
            </p:spPr>
            <p:txBody>
              <a:bodyPr rtlCol="0" anchor="ctr"/>
              <a:lstStyle/>
              <a:p>
                <a:endParaRPr lang="en-US" sz="2000" dirty="0"/>
              </a:p>
            </p:txBody>
          </p:sp>
          <p:sp>
            <p:nvSpPr>
              <p:cNvPr id="34" name="Freeform: Shape 33">
                <a:extLst>
                  <a:ext uri="{FF2B5EF4-FFF2-40B4-BE49-F238E27FC236}">
                    <a16:creationId xmlns:a16="http://schemas.microsoft.com/office/drawing/2014/main" id="{3BAF49B5-ED3C-436C-87FA-F96CC78D13DF}"/>
                  </a:ext>
                </a:extLst>
              </p:cNvPr>
              <p:cNvSpPr/>
              <p:nvPr/>
            </p:nvSpPr>
            <p:spPr>
              <a:xfrm>
                <a:off x="4092732" y="4373160"/>
                <a:ext cx="52829" cy="51322"/>
              </a:xfrm>
              <a:custGeom>
                <a:avLst/>
                <a:gdLst>
                  <a:gd name="connsiteX0" fmla="*/ 102398 w 101142"/>
                  <a:gd name="connsiteY0" fmla="*/ 52195 h 101141"/>
                  <a:gd name="connsiteX1" fmla="*/ 52196 w 101142"/>
                  <a:gd name="connsiteY1" fmla="*/ 102397 h 101141"/>
                  <a:gd name="connsiteX2" fmla="*/ 1994 w 101142"/>
                  <a:gd name="connsiteY2" fmla="*/ 52195 h 101141"/>
                  <a:gd name="connsiteX3" fmla="*/ 52196 w 101142"/>
                  <a:gd name="connsiteY3" fmla="*/ 1994 h 101141"/>
                  <a:gd name="connsiteX4" fmla="*/ 102398 w 101142"/>
                  <a:gd name="connsiteY4" fmla="*/ 52195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5"/>
                    </a:moveTo>
                    <a:cubicBezTo>
                      <a:pt x="102398" y="79981"/>
                      <a:pt x="79896" y="102397"/>
                      <a:pt x="52196" y="102397"/>
                    </a:cubicBezTo>
                    <a:cubicBezTo>
                      <a:pt x="24495" y="102397"/>
                      <a:pt x="1994" y="79896"/>
                      <a:pt x="1994" y="52195"/>
                    </a:cubicBezTo>
                    <a:cubicBezTo>
                      <a:pt x="1994" y="24495"/>
                      <a:pt x="24495" y="1994"/>
                      <a:pt x="52196" y="1994"/>
                    </a:cubicBezTo>
                    <a:cubicBezTo>
                      <a:pt x="79896" y="1994"/>
                      <a:pt x="102398" y="24495"/>
                      <a:pt x="102398" y="52195"/>
                    </a:cubicBezTo>
                    <a:close/>
                  </a:path>
                </a:pathLst>
              </a:custGeom>
              <a:solidFill>
                <a:srgbClr val="50E6FF"/>
              </a:solidFill>
              <a:ln w="5008" cap="flat">
                <a:noFill/>
                <a:prstDash val="solid"/>
                <a:miter/>
              </a:ln>
            </p:spPr>
            <p:txBody>
              <a:bodyPr rtlCol="0" anchor="ctr"/>
              <a:lstStyle/>
              <a:p>
                <a:endParaRPr lang="en-US" sz="2000" dirty="0"/>
              </a:p>
            </p:txBody>
          </p:sp>
          <p:sp>
            <p:nvSpPr>
              <p:cNvPr id="35" name="Freeform: Shape 34">
                <a:extLst>
                  <a:ext uri="{FF2B5EF4-FFF2-40B4-BE49-F238E27FC236}">
                    <a16:creationId xmlns:a16="http://schemas.microsoft.com/office/drawing/2014/main" id="{E94E2341-EEA9-4A36-A20E-C9F4E8BBD0D0}"/>
                  </a:ext>
                </a:extLst>
              </p:cNvPr>
              <p:cNvSpPr/>
              <p:nvPr/>
            </p:nvSpPr>
            <p:spPr>
              <a:xfrm>
                <a:off x="3991898" y="4384588"/>
                <a:ext cx="95092" cy="46191"/>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0078D7"/>
              </a:solidFill>
              <a:ln w="5008" cap="flat">
                <a:noFill/>
                <a:prstDash val="solid"/>
                <a:miter/>
              </a:ln>
            </p:spPr>
            <p:txBody>
              <a:bodyPr rtlCol="0" anchor="ctr"/>
              <a:lstStyle/>
              <a:p>
                <a:endParaRPr lang="en-US" sz="2000" dirty="0"/>
              </a:p>
            </p:txBody>
          </p:sp>
          <p:sp>
            <p:nvSpPr>
              <p:cNvPr id="46" name="Freeform: Shape 45">
                <a:extLst>
                  <a:ext uri="{FF2B5EF4-FFF2-40B4-BE49-F238E27FC236}">
                    <a16:creationId xmlns:a16="http://schemas.microsoft.com/office/drawing/2014/main" id="{71B1C30A-D0AC-4839-8C66-12131E5972AF}"/>
                  </a:ext>
                </a:extLst>
              </p:cNvPr>
              <p:cNvSpPr/>
              <p:nvPr/>
            </p:nvSpPr>
            <p:spPr>
              <a:xfrm>
                <a:off x="4012602" y="4321276"/>
                <a:ext cx="52829" cy="51322"/>
              </a:xfrm>
              <a:custGeom>
                <a:avLst/>
                <a:gdLst>
                  <a:gd name="connsiteX0" fmla="*/ 102398 w 101142"/>
                  <a:gd name="connsiteY0" fmla="*/ 52196 h 101141"/>
                  <a:gd name="connsiteX1" fmla="*/ 52196 w 101142"/>
                  <a:gd name="connsiteY1" fmla="*/ 102397 h 101141"/>
                  <a:gd name="connsiteX2" fmla="*/ 1994 w 101142"/>
                  <a:gd name="connsiteY2" fmla="*/ 52196 h 101141"/>
                  <a:gd name="connsiteX3" fmla="*/ 52111 w 101142"/>
                  <a:gd name="connsiteY3" fmla="*/ 1994 h 101141"/>
                  <a:gd name="connsiteX4" fmla="*/ 102398 w 101142"/>
                  <a:gd name="connsiteY4" fmla="*/ 52196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6"/>
                    </a:moveTo>
                    <a:cubicBezTo>
                      <a:pt x="102398" y="79982"/>
                      <a:pt x="79896" y="102397"/>
                      <a:pt x="52196" y="102397"/>
                    </a:cubicBezTo>
                    <a:cubicBezTo>
                      <a:pt x="24496" y="102397"/>
                      <a:pt x="1994" y="79896"/>
                      <a:pt x="1994" y="52196"/>
                    </a:cubicBezTo>
                    <a:cubicBezTo>
                      <a:pt x="1994" y="24495"/>
                      <a:pt x="24410" y="1994"/>
                      <a:pt x="52111" y="1994"/>
                    </a:cubicBezTo>
                    <a:cubicBezTo>
                      <a:pt x="79812" y="1994"/>
                      <a:pt x="102398" y="24495"/>
                      <a:pt x="102398" y="52196"/>
                    </a:cubicBezTo>
                    <a:close/>
                  </a:path>
                </a:pathLst>
              </a:custGeom>
              <a:solidFill>
                <a:srgbClr val="0078D7"/>
              </a:solidFill>
              <a:ln w="5008" cap="flat">
                <a:noFill/>
                <a:prstDash val="solid"/>
                <a:miter/>
              </a:ln>
            </p:spPr>
            <p:txBody>
              <a:bodyPr rtlCol="0" anchor="ctr"/>
              <a:lstStyle/>
              <a:p>
                <a:endParaRPr lang="en-US" sz="2000" dirty="0"/>
              </a:p>
            </p:txBody>
          </p:sp>
          <p:sp>
            <p:nvSpPr>
              <p:cNvPr id="47" name="Freeform: Shape 46">
                <a:extLst>
                  <a:ext uri="{FF2B5EF4-FFF2-40B4-BE49-F238E27FC236}">
                    <a16:creationId xmlns:a16="http://schemas.microsoft.com/office/drawing/2014/main" id="{8401BF65-2E6C-463E-A604-DC1909C10E67}"/>
                  </a:ext>
                </a:extLst>
              </p:cNvPr>
              <p:cNvSpPr/>
              <p:nvPr/>
            </p:nvSpPr>
            <p:spPr>
              <a:xfrm>
                <a:off x="3991898" y="4502188"/>
                <a:ext cx="95092" cy="46191"/>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50E6FF"/>
              </a:solidFill>
              <a:ln w="5008" cap="flat">
                <a:noFill/>
                <a:prstDash val="solid"/>
                <a:miter/>
              </a:ln>
            </p:spPr>
            <p:txBody>
              <a:bodyPr rtlCol="0" anchor="ctr"/>
              <a:lstStyle/>
              <a:p>
                <a:endParaRPr lang="en-US" sz="2000" dirty="0"/>
              </a:p>
            </p:txBody>
          </p:sp>
          <p:sp>
            <p:nvSpPr>
              <p:cNvPr id="48" name="Freeform: Shape 47">
                <a:extLst>
                  <a:ext uri="{FF2B5EF4-FFF2-40B4-BE49-F238E27FC236}">
                    <a16:creationId xmlns:a16="http://schemas.microsoft.com/office/drawing/2014/main" id="{1B320EB2-0336-49AA-B811-D15D092FA3F4}"/>
                  </a:ext>
                </a:extLst>
              </p:cNvPr>
              <p:cNvSpPr/>
              <p:nvPr/>
            </p:nvSpPr>
            <p:spPr>
              <a:xfrm>
                <a:off x="4012602" y="4438897"/>
                <a:ext cx="52829" cy="51322"/>
              </a:xfrm>
              <a:custGeom>
                <a:avLst/>
                <a:gdLst>
                  <a:gd name="connsiteX0" fmla="*/ 102398 w 101142"/>
                  <a:gd name="connsiteY0" fmla="*/ 52196 h 101141"/>
                  <a:gd name="connsiteX1" fmla="*/ 52196 w 101142"/>
                  <a:gd name="connsiteY1" fmla="*/ 102398 h 101141"/>
                  <a:gd name="connsiteX2" fmla="*/ 1994 w 101142"/>
                  <a:gd name="connsiteY2" fmla="*/ 52196 h 101141"/>
                  <a:gd name="connsiteX3" fmla="*/ 52196 w 101142"/>
                  <a:gd name="connsiteY3" fmla="*/ 1994 h 101141"/>
                  <a:gd name="connsiteX4" fmla="*/ 102398 w 101142"/>
                  <a:gd name="connsiteY4" fmla="*/ 52196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6"/>
                    </a:moveTo>
                    <a:cubicBezTo>
                      <a:pt x="102398" y="79982"/>
                      <a:pt x="79896" y="102398"/>
                      <a:pt x="52196" y="102398"/>
                    </a:cubicBezTo>
                    <a:cubicBezTo>
                      <a:pt x="24496" y="102398"/>
                      <a:pt x="1994" y="79896"/>
                      <a:pt x="1994" y="52196"/>
                    </a:cubicBezTo>
                    <a:cubicBezTo>
                      <a:pt x="1994" y="24496"/>
                      <a:pt x="24496" y="1994"/>
                      <a:pt x="52196" y="1994"/>
                    </a:cubicBezTo>
                    <a:cubicBezTo>
                      <a:pt x="79896" y="1994"/>
                      <a:pt x="102398" y="24410"/>
                      <a:pt x="102398" y="52196"/>
                    </a:cubicBezTo>
                    <a:close/>
                  </a:path>
                </a:pathLst>
              </a:custGeom>
              <a:solidFill>
                <a:srgbClr val="50E6FF"/>
              </a:solidFill>
              <a:ln w="5008" cap="flat">
                <a:noFill/>
                <a:prstDash val="solid"/>
                <a:miter/>
              </a:ln>
            </p:spPr>
            <p:txBody>
              <a:bodyPr rtlCol="0" anchor="ctr"/>
              <a:lstStyle/>
              <a:p>
                <a:endParaRPr lang="en-US" sz="2000" dirty="0"/>
              </a:p>
            </p:txBody>
          </p:sp>
          <p:sp>
            <p:nvSpPr>
              <p:cNvPr id="50" name="Freeform: Shape 49">
                <a:extLst>
                  <a:ext uri="{FF2B5EF4-FFF2-40B4-BE49-F238E27FC236}">
                    <a16:creationId xmlns:a16="http://schemas.microsoft.com/office/drawing/2014/main" id="{AC36CAD6-9437-4373-A507-2FDE7AC61967}"/>
                  </a:ext>
                </a:extLst>
              </p:cNvPr>
              <p:cNvSpPr/>
              <p:nvPr/>
            </p:nvSpPr>
            <p:spPr>
              <a:xfrm>
                <a:off x="3912211" y="4436491"/>
                <a:ext cx="95092" cy="46191"/>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0078D7"/>
              </a:solidFill>
              <a:ln w="5008" cap="flat">
                <a:noFill/>
                <a:prstDash val="solid"/>
                <a:miter/>
              </a:ln>
            </p:spPr>
            <p:txBody>
              <a:bodyPr rtlCol="0" anchor="ctr"/>
              <a:lstStyle/>
              <a:p>
                <a:endParaRPr lang="en-US" sz="2000" dirty="0"/>
              </a:p>
            </p:txBody>
          </p:sp>
          <p:sp>
            <p:nvSpPr>
              <p:cNvPr id="51" name="Freeform: Shape 50">
                <a:extLst>
                  <a:ext uri="{FF2B5EF4-FFF2-40B4-BE49-F238E27FC236}">
                    <a16:creationId xmlns:a16="http://schemas.microsoft.com/office/drawing/2014/main" id="{49AE1B9A-FAD6-444B-AB61-83352CAA0C68}"/>
                  </a:ext>
                </a:extLst>
              </p:cNvPr>
              <p:cNvSpPr/>
              <p:nvPr/>
            </p:nvSpPr>
            <p:spPr>
              <a:xfrm>
                <a:off x="3932915" y="4373160"/>
                <a:ext cx="52829" cy="51322"/>
              </a:xfrm>
              <a:custGeom>
                <a:avLst/>
                <a:gdLst>
                  <a:gd name="connsiteX0" fmla="*/ 102398 w 101142"/>
                  <a:gd name="connsiteY0" fmla="*/ 52195 h 101141"/>
                  <a:gd name="connsiteX1" fmla="*/ 52196 w 101142"/>
                  <a:gd name="connsiteY1" fmla="*/ 102397 h 101141"/>
                  <a:gd name="connsiteX2" fmla="*/ 1994 w 101142"/>
                  <a:gd name="connsiteY2" fmla="*/ 52195 h 101141"/>
                  <a:gd name="connsiteX3" fmla="*/ 52111 w 101142"/>
                  <a:gd name="connsiteY3" fmla="*/ 1994 h 101141"/>
                  <a:gd name="connsiteX4" fmla="*/ 102398 w 101142"/>
                  <a:gd name="connsiteY4" fmla="*/ 52195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5"/>
                    </a:moveTo>
                    <a:cubicBezTo>
                      <a:pt x="102398" y="79981"/>
                      <a:pt x="79897" y="102397"/>
                      <a:pt x="52196" y="102397"/>
                    </a:cubicBezTo>
                    <a:cubicBezTo>
                      <a:pt x="24495" y="102397"/>
                      <a:pt x="1994" y="79896"/>
                      <a:pt x="1994" y="52195"/>
                    </a:cubicBezTo>
                    <a:cubicBezTo>
                      <a:pt x="1994" y="24495"/>
                      <a:pt x="24410" y="1994"/>
                      <a:pt x="52111" y="1994"/>
                    </a:cubicBezTo>
                    <a:cubicBezTo>
                      <a:pt x="79811" y="1994"/>
                      <a:pt x="102398" y="24495"/>
                      <a:pt x="102398" y="52195"/>
                    </a:cubicBezTo>
                    <a:close/>
                  </a:path>
                </a:pathLst>
              </a:custGeom>
              <a:solidFill>
                <a:srgbClr val="0078D7"/>
              </a:solidFill>
              <a:ln w="5008" cap="flat">
                <a:noFill/>
                <a:prstDash val="solid"/>
                <a:miter/>
              </a:ln>
            </p:spPr>
            <p:txBody>
              <a:bodyPr rtlCol="0" anchor="ctr"/>
              <a:lstStyle/>
              <a:p>
                <a:endParaRPr lang="en-US" sz="2000" dirty="0"/>
              </a:p>
            </p:txBody>
          </p:sp>
        </p:grpSp>
      </p:grpSp>
    </p:spTree>
    <p:extLst>
      <p:ext uri="{BB962C8B-B14F-4D97-AF65-F5344CB8AC3E}">
        <p14:creationId xmlns:p14="http://schemas.microsoft.com/office/powerpoint/2010/main" val="169860013"/>
      </p:ext>
    </p:extLst>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DC4685-49CE-4948-93FC-C6962E7A20CF}"/>
              </a:ext>
            </a:extLst>
          </p:cNvPr>
          <p:cNvSpPr>
            <a:spLocks noGrp="1"/>
          </p:cNvSpPr>
          <p:nvPr>
            <p:ph type="title"/>
          </p:nvPr>
        </p:nvSpPr>
        <p:spPr>
          <a:xfrm>
            <a:off x="465138" y="632779"/>
            <a:ext cx="11533187" cy="430887"/>
          </a:xfrm>
        </p:spPr>
        <p:txBody>
          <a:bodyPr/>
          <a:lstStyle/>
          <a:p>
            <a:pPr>
              <a:lnSpc>
                <a:spcPct val="100000"/>
              </a:lnSpc>
            </a:pPr>
            <a:r>
              <a:rPr lang="en-US" spc="0" dirty="0">
                <a:solidFill>
                  <a:schemeClr val="tx1"/>
                </a:solidFill>
              </a:rPr>
              <a:t>Understand AKS Terminology</a:t>
            </a:r>
          </a:p>
        </p:txBody>
      </p:sp>
      <p:graphicFrame>
        <p:nvGraphicFramePr>
          <p:cNvPr id="56" name="Table 6">
            <a:extLst>
              <a:ext uri="{FF2B5EF4-FFF2-40B4-BE49-F238E27FC236}">
                <a16:creationId xmlns:a16="http://schemas.microsoft.com/office/drawing/2014/main" id="{C6A12215-A43F-4EEC-B2E2-4FC967C5C03E}"/>
              </a:ext>
            </a:extLst>
          </p:cNvPr>
          <p:cNvGraphicFramePr>
            <a:graphicFrameLocks noGrp="1"/>
          </p:cNvGraphicFramePr>
          <p:nvPr>
            <p:extLst>
              <p:ext uri="{D42A27DB-BD31-4B8C-83A1-F6EECF244321}">
                <p14:modId xmlns:p14="http://schemas.microsoft.com/office/powerpoint/2010/main" val="891693503"/>
              </p:ext>
            </p:extLst>
          </p:nvPr>
        </p:nvGraphicFramePr>
        <p:xfrm>
          <a:off x="427037" y="1192212"/>
          <a:ext cx="5012547" cy="5169535"/>
        </p:xfrm>
        <a:graphic>
          <a:graphicData uri="http://schemas.openxmlformats.org/drawingml/2006/table">
            <a:tbl>
              <a:tblPr firstRow="1" bandRow="1">
                <a:tableStyleId>{5C22544A-7EE6-4342-B048-85BDC9FD1C3A}</a:tableStyleId>
              </a:tblPr>
              <a:tblGrid>
                <a:gridCol w="1389063">
                  <a:extLst>
                    <a:ext uri="{9D8B030D-6E8A-4147-A177-3AD203B41FA5}">
                      <a16:colId xmlns:a16="http://schemas.microsoft.com/office/drawing/2014/main" val="1289156279"/>
                    </a:ext>
                  </a:extLst>
                </a:gridCol>
                <a:gridCol w="3623484">
                  <a:extLst>
                    <a:ext uri="{9D8B030D-6E8A-4147-A177-3AD203B41FA5}">
                      <a16:colId xmlns:a16="http://schemas.microsoft.com/office/drawing/2014/main" val="2759990731"/>
                    </a:ext>
                  </a:extLst>
                </a:gridCol>
              </a:tblGrid>
              <a:tr h="475531">
                <a:tc>
                  <a:txBody>
                    <a:bodyPr/>
                    <a:lstStyle/>
                    <a:p>
                      <a:pPr algn="l"/>
                      <a:r>
                        <a:rPr lang="en-US" sz="1800" b="0" dirty="0">
                          <a:solidFill>
                            <a:schemeClr val="bg1"/>
                          </a:solidFill>
                          <a:latin typeface="+mj-lt"/>
                        </a:rPr>
                        <a:t>Term</a:t>
                      </a:r>
                    </a:p>
                  </a:txBody>
                  <a:tcPr marL="93260" marR="93260" marT="46630" marB="46630" anchor="ctr">
                    <a:lnL w="6350" cap="flat" cmpd="sng" algn="ctr">
                      <a:solidFill>
                        <a:srgbClr val="243A5E"/>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243A5E"/>
                    </a:solidFill>
                  </a:tcPr>
                </a:tc>
                <a:tc>
                  <a:txBody>
                    <a:bodyPr/>
                    <a:lstStyle/>
                    <a:p>
                      <a:pPr algn="l"/>
                      <a:r>
                        <a:rPr lang="en-US" sz="1800" b="0" dirty="0">
                          <a:solidFill>
                            <a:schemeClr val="bg1"/>
                          </a:solidFill>
                          <a:latin typeface="+mj-lt"/>
                        </a:rPr>
                        <a:t>Description</a:t>
                      </a:r>
                    </a:p>
                  </a:txBody>
                  <a:tcPr marL="93260" marR="93260" marT="46630" marB="46630" anchor="ctr">
                    <a:lnL w="6350" cap="flat" cmpd="sng" algn="ctr">
                      <a:solidFill>
                        <a:schemeClr val="bg1"/>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243A5E"/>
                    </a:solidFill>
                  </a:tcPr>
                </a:tc>
                <a:extLst>
                  <a:ext uri="{0D108BD9-81ED-4DB2-BD59-A6C34878D82A}">
                    <a16:rowId xmlns:a16="http://schemas.microsoft.com/office/drawing/2014/main" val="2897835809"/>
                  </a:ext>
                </a:extLst>
              </a:tr>
              <a:tr h="985613">
                <a:tc>
                  <a:txBody>
                    <a:bodyPr/>
                    <a:lstStyle/>
                    <a:p>
                      <a:pPr algn="l"/>
                      <a:r>
                        <a:rPr lang="en-US" sz="1600" dirty="0">
                          <a:solidFill>
                            <a:schemeClr val="tx1"/>
                          </a:solidFill>
                          <a:latin typeface="+mj-lt"/>
                        </a:rPr>
                        <a:t>Pools</a:t>
                      </a:r>
                    </a:p>
                  </a:txBody>
                  <a:tcPr marL="93260" marR="93260" marT="46630" marB="46630" anchor="ctr">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a:r>
                        <a:rPr lang="en-US" sz="1600" b="0" i="0" u="none" strike="noStrike" dirty="0">
                          <a:solidFill>
                            <a:schemeClr val="tx1"/>
                          </a:solidFill>
                          <a:effectLst/>
                          <a:latin typeface="+mn-lt"/>
                        </a:rPr>
                        <a:t>Groups of nodes with identical configurations</a:t>
                      </a:r>
                      <a:endParaRPr lang="en-US" sz="1600" dirty="0">
                        <a:solidFill>
                          <a:schemeClr val="tx1"/>
                        </a:solidFill>
                        <a:latin typeface="+mn-lt"/>
                      </a:endParaRPr>
                    </a:p>
                  </a:txBody>
                  <a:tcPr marL="93260" marR="93260" marT="46630" marB="46630"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88139117"/>
                  </a:ext>
                </a:extLst>
              </a:tr>
              <a:tr h="985613">
                <a:tc>
                  <a:txBody>
                    <a:bodyPr/>
                    <a:lstStyle/>
                    <a:p>
                      <a:pPr algn="l"/>
                      <a:r>
                        <a:rPr lang="en-US" sz="1600" dirty="0">
                          <a:solidFill>
                            <a:schemeClr val="tx1"/>
                          </a:solidFill>
                          <a:latin typeface="+mj-lt"/>
                        </a:rPr>
                        <a:t>Nodes</a:t>
                      </a:r>
                    </a:p>
                  </a:txBody>
                  <a:tcPr marL="93260" marR="93260" marT="46630" marB="46630" anchor="ctr">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a:r>
                        <a:rPr lang="en-US" sz="1600" b="0" i="0" u="none" strike="noStrike" dirty="0">
                          <a:solidFill>
                            <a:schemeClr val="tx1"/>
                          </a:solidFill>
                          <a:effectLst/>
                          <a:latin typeface="+mn-lt"/>
                        </a:rPr>
                        <a:t>Individual VMs running containerized applications</a:t>
                      </a:r>
                      <a:endParaRPr lang="en-US" sz="1600" dirty="0">
                        <a:solidFill>
                          <a:schemeClr val="tx1"/>
                        </a:solidFill>
                        <a:latin typeface="+mn-lt"/>
                      </a:endParaRPr>
                    </a:p>
                  </a:txBody>
                  <a:tcPr marL="93260" marR="93260" marT="46630" marB="46630"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58439219"/>
                  </a:ext>
                </a:extLst>
              </a:tr>
              <a:tr h="985613">
                <a:tc>
                  <a:txBody>
                    <a:bodyPr/>
                    <a:lstStyle/>
                    <a:p>
                      <a:pPr algn="l"/>
                      <a:r>
                        <a:rPr lang="en-US" sz="1600" dirty="0">
                          <a:solidFill>
                            <a:schemeClr val="tx1"/>
                          </a:solidFill>
                          <a:latin typeface="+mj-lt"/>
                        </a:rPr>
                        <a:t>Pods</a:t>
                      </a:r>
                    </a:p>
                  </a:txBody>
                  <a:tcPr marL="93260" marR="93260" marT="46630" marB="46630" anchor="ctr">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600" b="0" i="0" u="none" strike="noStrike" dirty="0">
                          <a:solidFill>
                            <a:schemeClr val="tx1"/>
                          </a:solidFill>
                          <a:effectLst/>
                          <a:latin typeface="+mn-lt"/>
                        </a:rPr>
                        <a:t>Single instance of an application.</a:t>
                      </a:r>
                      <a:br>
                        <a:rPr lang="en-US" sz="1600" b="0" i="0" u="none" strike="noStrike" dirty="0">
                          <a:solidFill>
                            <a:schemeClr val="tx1"/>
                          </a:solidFill>
                          <a:effectLst/>
                          <a:latin typeface="+mn-lt"/>
                        </a:rPr>
                      </a:br>
                      <a:r>
                        <a:rPr lang="en-US" sz="1600" b="0" i="0" u="none" strike="noStrike" dirty="0">
                          <a:solidFill>
                            <a:schemeClr val="tx1"/>
                          </a:solidFill>
                          <a:effectLst/>
                          <a:latin typeface="+mn-lt"/>
                        </a:rPr>
                        <a:t>A pod can contain multiple containers</a:t>
                      </a:r>
                      <a:endParaRPr lang="en-US" sz="1600" dirty="0">
                        <a:solidFill>
                          <a:schemeClr val="tx1"/>
                        </a:solidFill>
                        <a:latin typeface="+mn-lt"/>
                      </a:endParaRPr>
                    </a:p>
                  </a:txBody>
                  <a:tcPr marL="93260" marR="93260" marT="46630" marB="46630"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98512727"/>
                  </a:ext>
                </a:extLst>
              </a:tr>
              <a:tr h="985613">
                <a:tc>
                  <a:txBody>
                    <a:bodyPr/>
                    <a:lstStyle/>
                    <a:p>
                      <a:pPr algn="l"/>
                      <a:r>
                        <a:rPr lang="en-US" sz="1600" dirty="0">
                          <a:solidFill>
                            <a:schemeClr val="tx1"/>
                          </a:solidFill>
                          <a:latin typeface="+mj-lt"/>
                        </a:rPr>
                        <a:t>Deployment</a:t>
                      </a:r>
                    </a:p>
                  </a:txBody>
                  <a:tcPr marL="93260" marR="93260" marT="46630" marB="46630" anchor="ctr">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600" b="0" i="0" u="none" strike="noStrike" dirty="0">
                          <a:solidFill>
                            <a:schemeClr val="tx1"/>
                          </a:solidFill>
                          <a:effectLst/>
                          <a:latin typeface="+mn-lt"/>
                        </a:rPr>
                        <a:t>One or more identical pods managed by Kubernetes</a:t>
                      </a:r>
                      <a:r>
                        <a:rPr lang="en-US" sz="1600" b="0" i="0" dirty="0">
                          <a:solidFill>
                            <a:schemeClr val="tx1"/>
                          </a:solidFill>
                          <a:effectLst/>
                          <a:latin typeface="+mn-lt"/>
                        </a:rPr>
                        <a:t>​</a:t>
                      </a:r>
                    </a:p>
                  </a:txBody>
                  <a:tcPr marL="93260" marR="93260" marT="46630" marB="46630"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2684497"/>
                  </a:ext>
                </a:extLst>
              </a:tr>
              <a:tr h="751552">
                <a:tc>
                  <a:txBody>
                    <a:bodyPr/>
                    <a:lstStyle/>
                    <a:p>
                      <a:pPr algn="l"/>
                      <a:r>
                        <a:rPr lang="en-US" sz="1600" dirty="0">
                          <a:solidFill>
                            <a:schemeClr val="tx1"/>
                          </a:solidFill>
                          <a:latin typeface="+mj-lt"/>
                        </a:rPr>
                        <a:t>Manifest</a:t>
                      </a:r>
                    </a:p>
                  </a:txBody>
                  <a:tcPr marL="93260" marR="93260" marT="46630" marB="46630" anchor="ctr">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a:r>
                        <a:rPr lang="en-US" sz="1600" b="0" i="0" u="none" strike="noStrike" dirty="0">
                          <a:solidFill>
                            <a:schemeClr val="tx1"/>
                          </a:solidFill>
                          <a:effectLst/>
                          <a:latin typeface="+mn-lt"/>
                        </a:rPr>
                        <a:t>YAML file describing a deployment</a:t>
                      </a:r>
                      <a:endParaRPr lang="en-US" sz="1600" dirty="0">
                        <a:solidFill>
                          <a:schemeClr val="tx1"/>
                        </a:solidFill>
                        <a:latin typeface="+mn-lt"/>
                      </a:endParaRPr>
                    </a:p>
                  </a:txBody>
                  <a:tcPr marL="93260" marR="93260" marT="46630" marB="46630"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38446895"/>
                  </a:ext>
                </a:extLst>
              </a:tr>
            </a:tbl>
          </a:graphicData>
        </a:graphic>
      </p:graphicFrame>
      <p:sp>
        <p:nvSpPr>
          <p:cNvPr id="4" name="Rectangle 3">
            <a:extLst>
              <a:ext uri="{FF2B5EF4-FFF2-40B4-BE49-F238E27FC236}">
                <a16:creationId xmlns:a16="http://schemas.microsoft.com/office/drawing/2014/main" id="{CB978711-4EDF-43DC-B1D6-D6934495E363}"/>
              </a:ext>
              <a:ext uri="{C183D7F6-B498-43B3-948B-1728B52AA6E4}">
                <adec:decorative xmlns:adec="http://schemas.microsoft.com/office/drawing/2017/decorative" val="1"/>
              </a:ext>
            </a:extLst>
          </p:cNvPr>
          <p:cNvSpPr/>
          <p:nvPr/>
        </p:nvSpPr>
        <p:spPr bwMode="auto">
          <a:xfrm>
            <a:off x="5600700" y="1192212"/>
            <a:ext cx="6408737" cy="5169534"/>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a:gradFill>
                <a:gsLst>
                  <a:gs pos="0">
                    <a:srgbClr val="FFFFFF"/>
                  </a:gs>
                  <a:gs pos="100000">
                    <a:srgbClr val="FFFFFF"/>
                  </a:gs>
                </a:gsLst>
                <a:lin ang="5400000" scaled="0"/>
              </a:gradFill>
              <a:cs typeface="Segoe UI" pitchFamily="34" charset="0"/>
            </a:endParaRPr>
          </a:p>
        </p:txBody>
      </p:sp>
      <p:pic>
        <p:nvPicPr>
          <p:cNvPr id="49" name="Picture 48" descr="A Pool contains Nodes. Nodes are deployed with a YAML file and contain Pods. Pods have Containers">
            <a:extLst>
              <a:ext uri="{FF2B5EF4-FFF2-40B4-BE49-F238E27FC236}">
                <a16:creationId xmlns:a16="http://schemas.microsoft.com/office/drawing/2014/main" id="{8A31F694-08EF-4C73-A95F-C2C9259922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24536" y="1533569"/>
            <a:ext cx="5961064" cy="4486822"/>
          </a:xfrm>
          <a:prstGeom prst="rect">
            <a:avLst/>
          </a:prstGeom>
        </p:spPr>
      </p:pic>
    </p:spTree>
    <p:extLst>
      <p:ext uri="{BB962C8B-B14F-4D97-AF65-F5344CB8AC3E}">
        <p14:creationId xmlns:p14="http://schemas.microsoft.com/office/powerpoint/2010/main" val="1015645993"/>
      </p:ext>
    </p:extLst>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C78E2F-0528-420B-9A30-C34CBC4CC5BF}"/>
              </a:ext>
            </a:extLst>
          </p:cNvPr>
          <p:cNvSpPr>
            <a:spLocks noGrp="1"/>
          </p:cNvSpPr>
          <p:nvPr>
            <p:ph type="title"/>
          </p:nvPr>
        </p:nvSpPr>
        <p:spPr>
          <a:xfrm>
            <a:off x="465138" y="632779"/>
            <a:ext cx="11533187" cy="430887"/>
          </a:xfrm>
        </p:spPr>
        <p:txBody>
          <a:bodyPr/>
          <a:lstStyle/>
          <a:p>
            <a:pPr>
              <a:lnSpc>
                <a:spcPct val="100000"/>
              </a:lnSpc>
            </a:pPr>
            <a:r>
              <a:rPr lang="en-US" spc="0" dirty="0">
                <a:solidFill>
                  <a:schemeClr val="tx1"/>
                </a:solidFill>
              </a:rPr>
              <a:t>Understand AKS Clusters and Nodes</a:t>
            </a:r>
          </a:p>
        </p:txBody>
      </p:sp>
      <p:sp>
        <p:nvSpPr>
          <p:cNvPr id="4" name="Rectangle 3">
            <a:extLst>
              <a:ext uri="{FF2B5EF4-FFF2-40B4-BE49-F238E27FC236}">
                <a16:creationId xmlns:a16="http://schemas.microsoft.com/office/drawing/2014/main" id="{8E2C6DDF-A61F-441B-91D6-830A1EFCBC3C}"/>
              </a:ext>
            </a:extLst>
          </p:cNvPr>
          <p:cNvSpPr/>
          <p:nvPr/>
        </p:nvSpPr>
        <p:spPr>
          <a:xfrm>
            <a:off x="427035" y="5108447"/>
            <a:ext cx="3699384" cy="1253299"/>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t" anchorCtr="0">
            <a:noAutofit/>
          </a:bodyPr>
          <a:lstStyle/>
          <a:p>
            <a:r>
              <a:rPr lang="en-US" sz="2200" dirty="0">
                <a:solidFill>
                  <a:schemeClr val="tx1"/>
                </a:solidFill>
              </a:rPr>
              <a:t>Azure-managed node provides core Kubernetes services and orchestration</a:t>
            </a:r>
          </a:p>
        </p:txBody>
      </p:sp>
      <p:sp>
        <p:nvSpPr>
          <p:cNvPr id="5" name="Rectangle 4">
            <a:extLst>
              <a:ext uri="{FF2B5EF4-FFF2-40B4-BE49-F238E27FC236}">
                <a16:creationId xmlns:a16="http://schemas.microsoft.com/office/drawing/2014/main" id="{473C1FB5-47EE-4D2B-8A73-13D6AC64C92A}"/>
              </a:ext>
            </a:extLst>
          </p:cNvPr>
          <p:cNvSpPr/>
          <p:nvPr/>
        </p:nvSpPr>
        <p:spPr>
          <a:xfrm>
            <a:off x="4276156" y="5108447"/>
            <a:ext cx="3699384" cy="1253299"/>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t" anchorCtr="0">
            <a:noAutofit/>
          </a:bodyPr>
          <a:lstStyle/>
          <a:p>
            <a:r>
              <a:rPr lang="en-US" sz="2200" dirty="0">
                <a:solidFill>
                  <a:schemeClr val="tx1"/>
                </a:solidFill>
              </a:rPr>
              <a:t>Customer-managed nodes run applications and supporting services</a:t>
            </a:r>
          </a:p>
        </p:txBody>
      </p:sp>
      <p:sp>
        <p:nvSpPr>
          <p:cNvPr id="6" name="Rectangle 5">
            <a:extLst>
              <a:ext uri="{FF2B5EF4-FFF2-40B4-BE49-F238E27FC236}">
                <a16:creationId xmlns:a16="http://schemas.microsoft.com/office/drawing/2014/main" id="{5318D4EF-C9C3-4734-9B19-EA16AC3CD273}"/>
              </a:ext>
            </a:extLst>
          </p:cNvPr>
          <p:cNvSpPr/>
          <p:nvPr/>
        </p:nvSpPr>
        <p:spPr>
          <a:xfrm>
            <a:off x="8125082" y="5108447"/>
            <a:ext cx="3884353" cy="1253299"/>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t" anchorCtr="0">
            <a:noAutofit/>
          </a:bodyPr>
          <a:lstStyle/>
          <a:p>
            <a:r>
              <a:rPr lang="en-US" sz="2200" dirty="0">
                <a:solidFill>
                  <a:schemeClr val="tx1"/>
                </a:solidFill>
              </a:rPr>
              <a:t>Each individual node is an Azure virtual machine</a:t>
            </a:r>
          </a:p>
        </p:txBody>
      </p:sp>
      <p:sp>
        <p:nvSpPr>
          <p:cNvPr id="3" name="Rectangle 2">
            <a:extLst>
              <a:ext uri="{FF2B5EF4-FFF2-40B4-BE49-F238E27FC236}">
                <a16:creationId xmlns:a16="http://schemas.microsoft.com/office/drawing/2014/main" id="{F087C827-2446-44E1-93A3-B5ACCE187106}"/>
              </a:ext>
              <a:ext uri="{C183D7F6-B498-43B3-948B-1728B52AA6E4}">
                <adec:decorative xmlns:adec="http://schemas.microsoft.com/office/drawing/2017/decorative" val="1"/>
              </a:ext>
            </a:extLst>
          </p:cNvPr>
          <p:cNvSpPr/>
          <p:nvPr/>
        </p:nvSpPr>
        <p:spPr bwMode="auto">
          <a:xfrm>
            <a:off x="427037" y="1192214"/>
            <a:ext cx="11582401" cy="3760786"/>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a:gradFill>
                <a:gsLst>
                  <a:gs pos="0">
                    <a:srgbClr val="FFFFFF"/>
                  </a:gs>
                  <a:gs pos="100000">
                    <a:srgbClr val="FFFFFF"/>
                  </a:gs>
                </a:gsLst>
                <a:lin ang="5400000" scaled="0"/>
              </a:gradFill>
              <a:cs typeface="Segoe UI" pitchFamily="34" charset="0"/>
            </a:endParaRPr>
          </a:p>
        </p:txBody>
      </p:sp>
      <p:pic>
        <p:nvPicPr>
          <p:cNvPr id="11" name="Picture 10" descr="Graphic representing an Azure-managed cluster master, which is in a box. A second box within contains a scheduler, controller, API server, and storage. A separate customer-managed node box has boxes within containing container runtime, container, Kubelet and Kube-proxy. Kubelet container and the Node box have arrows pointing to scheduler in the Cluster master box">
            <a:extLst>
              <a:ext uri="{FF2B5EF4-FFF2-40B4-BE49-F238E27FC236}">
                <a16:creationId xmlns:a16="http://schemas.microsoft.com/office/drawing/2014/main" id="{9AFABE64-EBBA-43B0-9467-B885167355FA}"/>
              </a:ext>
            </a:extLst>
          </p:cNvPr>
          <p:cNvPicPr>
            <a:picLocks noChangeAspect="1"/>
          </p:cNvPicPr>
          <p:nvPr/>
        </p:nvPicPr>
        <p:blipFill>
          <a:blip r:embed="rId3"/>
          <a:stretch>
            <a:fillRect/>
          </a:stretch>
        </p:blipFill>
        <p:spPr>
          <a:xfrm>
            <a:off x="465138" y="1487487"/>
            <a:ext cx="11171139" cy="2706504"/>
          </a:xfrm>
          <a:prstGeom prst="rect">
            <a:avLst/>
          </a:prstGeom>
        </p:spPr>
      </p:pic>
    </p:spTree>
    <p:extLst>
      <p:ext uri="{BB962C8B-B14F-4D97-AF65-F5344CB8AC3E}">
        <p14:creationId xmlns:p14="http://schemas.microsoft.com/office/powerpoint/2010/main" val="1879403739"/>
      </p:ext>
    </p:extLst>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7FBC3-8C01-4ABD-880D-0EEDB9141489}"/>
              </a:ext>
            </a:extLst>
          </p:cNvPr>
          <p:cNvSpPr>
            <a:spLocks noGrp="1"/>
          </p:cNvSpPr>
          <p:nvPr>
            <p:ph type="title"/>
          </p:nvPr>
        </p:nvSpPr>
        <p:spPr>
          <a:xfrm>
            <a:off x="465138" y="632779"/>
            <a:ext cx="11533187" cy="430887"/>
          </a:xfrm>
        </p:spPr>
        <p:txBody>
          <a:bodyPr/>
          <a:lstStyle/>
          <a:p>
            <a:pPr>
              <a:lnSpc>
                <a:spcPct val="100000"/>
              </a:lnSpc>
            </a:pPr>
            <a:r>
              <a:rPr lang="en-US" spc="0" dirty="0">
                <a:solidFill>
                  <a:schemeClr val="tx1"/>
                </a:solidFill>
              </a:rPr>
              <a:t>Configure AKS Networking</a:t>
            </a:r>
          </a:p>
        </p:txBody>
      </p:sp>
      <p:sp>
        <p:nvSpPr>
          <p:cNvPr id="3" name="Rectangle 2">
            <a:extLst>
              <a:ext uri="{FF2B5EF4-FFF2-40B4-BE49-F238E27FC236}">
                <a16:creationId xmlns:a16="http://schemas.microsoft.com/office/drawing/2014/main" id="{9A42DC16-8992-459A-94F1-0B189D10AA66}"/>
              </a:ext>
              <a:ext uri="{C183D7F6-B498-43B3-948B-1728B52AA6E4}">
                <adec:decorative xmlns:adec="http://schemas.microsoft.com/office/drawing/2017/decorative" val="1"/>
              </a:ext>
            </a:extLst>
          </p:cNvPr>
          <p:cNvSpPr/>
          <p:nvPr/>
        </p:nvSpPr>
        <p:spPr bwMode="auto">
          <a:xfrm>
            <a:off x="427037" y="1192214"/>
            <a:ext cx="11582401" cy="3760786"/>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a:gradFill>
                <a:gsLst>
                  <a:gs pos="0">
                    <a:srgbClr val="FFFFFF"/>
                  </a:gs>
                  <a:gs pos="100000">
                    <a:srgbClr val="FFFFFF"/>
                  </a:gs>
                </a:gsLst>
                <a:lin ang="5400000" scaled="0"/>
              </a:gradFill>
              <a:cs typeface="Segoe UI" pitchFamily="34" charset="0"/>
            </a:endParaRPr>
          </a:p>
        </p:txBody>
      </p:sp>
      <p:sp>
        <p:nvSpPr>
          <p:cNvPr id="7" name="Rectangle 6">
            <a:extLst>
              <a:ext uri="{FF2B5EF4-FFF2-40B4-BE49-F238E27FC236}">
                <a16:creationId xmlns:a16="http://schemas.microsoft.com/office/drawing/2014/main" id="{C60942D3-C307-4523-8BB4-99B28180A922}"/>
              </a:ext>
            </a:extLst>
          </p:cNvPr>
          <p:cNvSpPr/>
          <p:nvPr/>
        </p:nvSpPr>
        <p:spPr>
          <a:xfrm>
            <a:off x="427035" y="5101840"/>
            <a:ext cx="2179978" cy="1260756"/>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t" anchorCtr="0">
            <a:noAutofit/>
          </a:bodyPr>
          <a:lstStyle/>
          <a:p>
            <a:r>
              <a:rPr lang="en-US" dirty="0">
                <a:solidFill>
                  <a:schemeClr val="tx1"/>
                </a:solidFill>
              </a:rPr>
              <a:t>Pods run an instance of your application</a:t>
            </a:r>
          </a:p>
        </p:txBody>
      </p:sp>
      <p:sp>
        <p:nvSpPr>
          <p:cNvPr id="8" name="Rectangle 7">
            <a:extLst>
              <a:ext uri="{FF2B5EF4-FFF2-40B4-BE49-F238E27FC236}">
                <a16:creationId xmlns:a16="http://schemas.microsoft.com/office/drawing/2014/main" id="{32E634D5-D029-41C6-B306-FDBD4F9CF49D}"/>
              </a:ext>
            </a:extLst>
          </p:cNvPr>
          <p:cNvSpPr/>
          <p:nvPr/>
        </p:nvSpPr>
        <p:spPr>
          <a:xfrm>
            <a:off x="2774863" y="5101273"/>
            <a:ext cx="2179978" cy="1260756"/>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t" anchorCtr="0">
            <a:noAutofit/>
          </a:bodyPr>
          <a:lstStyle/>
          <a:p>
            <a:r>
              <a:rPr lang="en-US" dirty="0">
                <a:solidFill>
                  <a:schemeClr val="tx1"/>
                </a:solidFill>
              </a:rPr>
              <a:t>Services group pods together to provide network connectivity</a:t>
            </a:r>
          </a:p>
        </p:txBody>
      </p:sp>
      <p:sp>
        <p:nvSpPr>
          <p:cNvPr id="10" name="Rectangle 9">
            <a:extLst>
              <a:ext uri="{FF2B5EF4-FFF2-40B4-BE49-F238E27FC236}">
                <a16:creationId xmlns:a16="http://schemas.microsoft.com/office/drawing/2014/main" id="{4DE0FC6F-A2FD-4574-9E9B-B39D832121E4}"/>
              </a:ext>
            </a:extLst>
          </p:cNvPr>
          <p:cNvSpPr/>
          <p:nvPr/>
        </p:nvSpPr>
        <p:spPr>
          <a:xfrm>
            <a:off x="5122691" y="5100990"/>
            <a:ext cx="2179978" cy="1260756"/>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t" anchorCtr="0">
            <a:noAutofit/>
          </a:bodyPr>
          <a:lstStyle/>
          <a:p>
            <a:r>
              <a:rPr lang="en-US" b="1" dirty="0">
                <a:solidFill>
                  <a:schemeClr val="tx1"/>
                </a:solidFill>
              </a:rPr>
              <a:t>ClusterIP</a:t>
            </a:r>
            <a:r>
              <a:rPr lang="en-US" dirty="0">
                <a:solidFill>
                  <a:schemeClr val="tx1"/>
                </a:solidFill>
              </a:rPr>
              <a:t> provides internal traffic access</a:t>
            </a:r>
          </a:p>
        </p:txBody>
      </p:sp>
      <p:sp>
        <p:nvSpPr>
          <p:cNvPr id="9" name="Rectangle 8">
            <a:extLst>
              <a:ext uri="{FF2B5EF4-FFF2-40B4-BE49-F238E27FC236}">
                <a16:creationId xmlns:a16="http://schemas.microsoft.com/office/drawing/2014/main" id="{E9A7555D-14A1-4EB3-B2A7-262B7B0AE17F}"/>
              </a:ext>
            </a:extLst>
          </p:cNvPr>
          <p:cNvSpPr/>
          <p:nvPr/>
        </p:nvSpPr>
        <p:spPr>
          <a:xfrm>
            <a:off x="7470519" y="5101556"/>
            <a:ext cx="2179978" cy="1260756"/>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t" anchorCtr="0">
            <a:noAutofit/>
          </a:bodyPr>
          <a:lstStyle/>
          <a:p>
            <a:r>
              <a:rPr lang="en-US" b="1" dirty="0">
                <a:solidFill>
                  <a:schemeClr val="tx1"/>
                </a:solidFill>
              </a:rPr>
              <a:t>NodePort</a:t>
            </a:r>
            <a:br>
              <a:rPr lang="en-US" dirty="0">
                <a:solidFill>
                  <a:schemeClr val="tx1"/>
                </a:solidFill>
              </a:rPr>
            </a:br>
            <a:r>
              <a:rPr lang="en-US" dirty="0">
                <a:solidFill>
                  <a:schemeClr val="tx1"/>
                </a:solidFill>
              </a:rPr>
              <a:t>provides mapping for incoming direct traffic</a:t>
            </a:r>
          </a:p>
        </p:txBody>
      </p:sp>
      <p:sp>
        <p:nvSpPr>
          <p:cNvPr id="11" name="Rectangle 10">
            <a:extLst>
              <a:ext uri="{FF2B5EF4-FFF2-40B4-BE49-F238E27FC236}">
                <a16:creationId xmlns:a16="http://schemas.microsoft.com/office/drawing/2014/main" id="{8F82B95E-8A8A-4F99-890E-598C41FE4AAF}"/>
              </a:ext>
            </a:extLst>
          </p:cNvPr>
          <p:cNvSpPr/>
          <p:nvPr/>
        </p:nvSpPr>
        <p:spPr>
          <a:xfrm>
            <a:off x="9818346" y="5100707"/>
            <a:ext cx="2191091" cy="1260756"/>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t" anchorCtr="0">
            <a:noAutofit/>
          </a:bodyPr>
          <a:lstStyle/>
          <a:p>
            <a:r>
              <a:rPr lang="en-US" b="1" dirty="0">
                <a:solidFill>
                  <a:schemeClr val="tx1"/>
                </a:solidFill>
              </a:rPr>
              <a:t>LoadBalancer</a:t>
            </a:r>
            <a:r>
              <a:rPr lang="en-US" dirty="0">
                <a:solidFill>
                  <a:schemeClr val="tx1"/>
                </a:solidFill>
              </a:rPr>
              <a:t> has external IP address for incoming </a:t>
            </a:r>
            <a:br>
              <a:rPr lang="en-US" dirty="0">
                <a:solidFill>
                  <a:schemeClr val="tx1"/>
                </a:solidFill>
              </a:rPr>
            </a:br>
            <a:r>
              <a:rPr lang="en-US" dirty="0">
                <a:solidFill>
                  <a:schemeClr val="tx1"/>
                </a:solidFill>
              </a:rPr>
              <a:t>non-direct traffic</a:t>
            </a:r>
          </a:p>
        </p:txBody>
      </p:sp>
      <p:pic>
        <p:nvPicPr>
          <p:cNvPr id="6" name="Picture 5" descr="Internal traffic is using ClusterIP to get to the pod. Incoming direct traffic is accessing an AKS node using NodePort to get to the pod. Incoming non-direct traffic is using a Load Balance to access the AKS nodes and pods">
            <a:extLst>
              <a:ext uri="{FF2B5EF4-FFF2-40B4-BE49-F238E27FC236}">
                <a16:creationId xmlns:a16="http://schemas.microsoft.com/office/drawing/2014/main" id="{F3FFFDEA-8FF3-4B5C-93C8-00B2BBEDC93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1506" y="1758950"/>
            <a:ext cx="11220450" cy="2828925"/>
          </a:xfrm>
          <a:prstGeom prst="rect">
            <a:avLst/>
          </a:prstGeom>
        </p:spPr>
      </p:pic>
    </p:spTree>
    <p:extLst>
      <p:ext uri="{BB962C8B-B14F-4D97-AF65-F5344CB8AC3E}">
        <p14:creationId xmlns:p14="http://schemas.microsoft.com/office/powerpoint/2010/main" val="3807702038"/>
      </p:ext>
    </p:extLst>
  </p:cSld>
  <p:clrMapOvr>
    <a:masterClrMapping/>
  </p:clrMapOvr>
  <p:transition>
    <p:fade/>
  </p:transition>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3BC01-BBB4-4250-8EB3-EEC8E14B5424}"/>
              </a:ext>
            </a:extLst>
          </p:cNvPr>
          <p:cNvSpPr>
            <a:spLocks noGrp="1"/>
          </p:cNvSpPr>
          <p:nvPr>
            <p:ph type="title"/>
          </p:nvPr>
        </p:nvSpPr>
        <p:spPr>
          <a:xfrm>
            <a:off x="465138" y="632779"/>
            <a:ext cx="11533187" cy="430887"/>
          </a:xfrm>
        </p:spPr>
        <p:txBody>
          <a:bodyPr/>
          <a:lstStyle/>
          <a:p>
            <a:pPr>
              <a:lnSpc>
                <a:spcPct val="100000"/>
              </a:lnSpc>
            </a:pPr>
            <a:r>
              <a:rPr lang="en-US" spc="0" dirty="0"/>
              <a:t>Configure AKS Storage</a:t>
            </a:r>
          </a:p>
        </p:txBody>
      </p:sp>
      <p:sp>
        <p:nvSpPr>
          <p:cNvPr id="3" name="Rectangle 2">
            <a:extLst>
              <a:ext uri="{FF2B5EF4-FFF2-40B4-BE49-F238E27FC236}">
                <a16:creationId xmlns:a16="http://schemas.microsoft.com/office/drawing/2014/main" id="{71BADB41-2DEF-41FC-8AD0-68219FB08909}"/>
              </a:ext>
            </a:extLst>
          </p:cNvPr>
          <p:cNvSpPr/>
          <p:nvPr/>
        </p:nvSpPr>
        <p:spPr>
          <a:xfrm>
            <a:off x="427038" y="1192213"/>
            <a:ext cx="4416552" cy="1228429"/>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37160" rIns="182880" bIns="137160" numCol="1" spcCol="0" rtlCol="0" fromWordArt="0" anchor="ctr" anchorCtr="0" forceAA="0" compatLnSpc="1">
            <a:prstTxWarp prst="textNoShape">
              <a:avLst/>
            </a:prstTxWarp>
            <a:noAutofit/>
          </a:bodyPr>
          <a:lstStyle/>
          <a:p>
            <a:pPr>
              <a:spcBef>
                <a:spcPts val="300"/>
              </a:spcBef>
              <a:spcAft>
                <a:spcPts val="600"/>
              </a:spcAft>
            </a:pPr>
            <a:r>
              <a:rPr lang="en-US" sz="2000" dirty="0">
                <a:solidFill>
                  <a:schemeClr val="tx1"/>
                </a:solidFill>
                <a:cs typeface="Segoe UI Semilight"/>
              </a:rPr>
              <a:t>Local storage on the node is fast and simple to use</a:t>
            </a:r>
          </a:p>
        </p:txBody>
      </p:sp>
      <p:sp>
        <p:nvSpPr>
          <p:cNvPr id="4" name="Rectangle 3">
            <a:extLst>
              <a:ext uri="{FF2B5EF4-FFF2-40B4-BE49-F238E27FC236}">
                <a16:creationId xmlns:a16="http://schemas.microsoft.com/office/drawing/2014/main" id="{CE5656D3-7333-4FA2-A451-8C7A05378695}"/>
              </a:ext>
            </a:extLst>
          </p:cNvPr>
          <p:cNvSpPr/>
          <p:nvPr/>
        </p:nvSpPr>
        <p:spPr>
          <a:xfrm>
            <a:off x="427038" y="2567088"/>
            <a:ext cx="4416552" cy="111568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37160" rIns="182880" bIns="137160" numCol="1" spcCol="0" rtlCol="0" fromWordArt="0" anchor="ctr" anchorCtr="0" forceAA="0" compatLnSpc="1">
            <a:prstTxWarp prst="textNoShape">
              <a:avLst/>
            </a:prstTxWarp>
            <a:noAutofit/>
          </a:bodyPr>
          <a:lstStyle/>
          <a:p>
            <a:pPr>
              <a:spcBef>
                <a:spcPts val="300"/>
              </a:spcBef>
              <a:spcAft>
                <a:spcPts val="600"/>
              </a:spcAft>
            </a:pPr>
            <a:r>
              <a:rPr lang="en-US" sz="2000" dirty="0">
                <a:solidFill>
                  <a:schemeClr val="tx1"/>
                </a:solidFill>
                <a:cs typeface="Segoe UI Semilight"/>
              </a:rPr>
              <a:t>Local storage might not be available after the pod is deleted</a:t>
            </a:r>
          </a:p>
        </p:txBody>
      </p:sp>
      <p:sp>
        <p:nvSpPr>
          <p:cNvPr id="5" name="Rectangle 4">
            <a:extLst>
              <a:ext uri="{FF2B5EF4-FFF2-40B4-BE49-F238E27FC236}">
                <a16:creationId xmlns:a16="http://schemas.microsoft.com/office/drawing/2014/main" id="{15B8AD9D-D825-4135-9F58-7C6653A0F4EE}"/>
              </a:ext>
            </a:extLst>
          </p:cNvPr>
          <p:cNvSpPr/>
          <p:nvPr/>
        </p:nvSpPr>
        <p:spPr>
          <a:xfrm>
            <a:off x="427038" y="3829214"/>
            <a:ext cx="4416552" cy="1115681"/>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37160" rIns="182880" bIns="137160" numCol="1" spcCol="0" rtlCol="0" fromWordArt="0" anchor="ctr" anchorCtr="0" forceAA="0" compatLnSpc="1">
            <a:prstTxWarp prst="textNoShape">
              <a:avLst/>
            </a:prstTxWarp>
            <a:noAutofit/>
          </a:bodyPr>
          <a:lstStyle/>
          <a:p>
            <a:pPr>
              <a:spcBef>
                <a:spcPts val="300"/>
              </a:spcBef>
              <a:spcAft>
                <a:spcPts val="600"/>
              </a:spcAft>
            </a:pPr>
            <a:r>
              <a:rPr lang="en-US" sz="2000" dirty="0">
                <a:solidFill>
                  <a:schemeClr val="tx1"/>
                </a:solidFill>
                <a:cs typeface="Segoe UI Semilight"/>
              </a:rPr>
              <a:t>Multiple pods may share data volumes</a:t>
            </a:r>
          </a:p>
        </p:txBody>
      </p:sp>
      <p:sp>
        <p:nvSpPr>
          <p:cNvPr id="7" name="Rectangle 6">
            <a:extLst>
              <a:ext uri="{FF2B5EF4-FFF2-40B4-BE49-F238E27FC236}">
                <a16:creationId xmlns:a16="http://schemas.microsoft.com/office/drawing/2014/main" id="{879451D1-3D81-4C25-B5D7-CE436747DF06}"/>
              </a:ext>
            </a:extLst>
          </p:cNvPr>
          <p:cNvSpPr/>
          <p:nvPr/>
        </p:nvSpPr>
        <p:spPr>
          <a:xfrm>
            <a:off x="427038" y="5091341"/>
            <a:ext cx="4416552" cy="1228429"/>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37160" rIns="182880" bIns="137160" numCol="1" spcCol="0" rtlCol="0" fromWordArt="0" anchor="ctr" anchorCtr="0" forceAA="0" compatLnSpc="1">
            <a:prstTxWarp prst="textNoShape">
              <a:avLst/>
            </a:prstTxWarp>
            <a:noAutofit/>
          </a:bodyPr>
          <a:lstStyle/>
          <a:p>
            <a:pPr>
              <a:spcBef>
                <a:spcPts val="300"/>
              </a:spcBef>
              <a:spcAft>
                <a:spcPts val="600"/>
              </a:spcAft>
            </a:pPr>
            <a:r>
              <a:rPr lang="en-US" sz="2000" dirty="0">
                <a:solidFill>
                  <a:schemeClr val="tx1"/>
                </a:solidFill>
                <a:cs typeface="Segoe UI Semilight"/>
              </a:rPr>
              <a:t>Storage could potentially be reattached to another pod</a:t>
            </a:r>
          </a:p>
        </p:txBody>
      </p:sp>
      <p:sp>
        <p:nvSpPr>
          <p:cNvPr id="11" name="Rectangle 10">
            <a:extLst>
              <a:ext uri="{FF2B5EF4-FFF2-40B4-BE49-F238E27FC236}">
                <a16:creationId xmlns:a16="http://schemas.microsoft.com/office/drawing/2014/main" id="{D8509463-9F36-4310-BEEB-69C460542E4C}"/>
              </a:ext>
              <a:ext uri="{C183D7F6-B498-43B3-948B-1728B52AA6E4}">
                <adec:decorative xmlns:adec="http://schemas.microsoft.com/office/drawing/2017/decorative" val="1"/>
              </a:ext>
            </a:extLst>
          </p:cNvPr>
          <p:cNvSpPr/>
          <p:nvPr/>
        </p:nvSpPr>
        <p:spPr bwMode="auto">
          <a:xfrm>
            <a:off x="4991100" y="1192213"/>
            <a:ext cx="7018337" cy="5169533"/>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a:gradFill>
                <a:gsLst>
                  <a:gs pos="0">
                    <a:srgbClr val="FFFFFF"/>
                  </a:gs>
                  <a:gs pos="100000">
                    <a:srgbClr val="FFFFFF"/>
                  </a:gs>
                </a:gsLst>
                <a:lin ang="5400000" scaled="0"/>
              </a:gradFill>
              <a:cs typeface="Segoe UI" pitchFamily="34" charset="0"/>
            </a:endParaRPr>
          </a:p>
        </p:txBody>
      </p:sp>
      <p:pic>
        <p:nvPicPr>
          <p:cNvPr id="9" name="Picture 8" descr="An AKS cluster has a cluster manager and a node with pod. Both are using a persistent volume to store managed disk premium storage and azure files standard storage">
            <a:extLst>
              <a:ext uri="{FF2B5EF4-FFF2-40B4-BE49-F238E27FC236}">
                <a16:creationId xmlns:a16="http://schemas.microsoft.com/office/drawing/2014/main" id="{B00976C7-F17A-4F91-A9C4-55C9821E7D27}"/>
              </a:ext>
            </a:extLst>
          </p:cNvPr>
          <p:cNvPicPr>
            <a:picLocks noChangeAspect="1"/>
          </p:cNvPicPr>
          <p:nvPr/>
        </p:nvPicPr>
        <p:blipFill>
          <a:blip r:embed="rId3"/>
          <a:stretch>
            <a:fillRect/>
          </a:stretch>
        </p:blipFill>
        <p:spPr>
          <a:xfrm>
            <a:off x="5480050" y="1476119"/>
            <a:ext cx="6235700" cy="4706189"/>
          </a:xfrm>
          <a:prstGeom prst="rect">
            <a:avLst/>
          </a:prstGeom>
        </p:spPr>
      </p:pic>
    </p:spTree>
    <p:extLst>
      <p:ext uri="{BB962C8B-B14F-4D97-AF65-F5344CB8AC3E}">
        <p14:creationId xmlns:p14="http://schemas.microsoft.com/office/powerpoint/2010/main" val="179732766"/>
      </p:ext>
    </p:extLst>
  </p:cSld>
  <p:clrMapOvr>
    <a:masterClrMapping/>
  </p:clrMapOvr>
  <p:transition>
    <p:fade/>
  </p:transition>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8CCD6-FF24-4CDF-815F-C9038830D64F}"/>
              </a:ext>
            </a:extLst>
          </p:cNvPr>
          <p:cNvSpPr>
            <a:spLocks noGrp="1"/>
          </p:cNvSpPr>
          <p:nvPr>
            <p:ph type="title"/>
          </p:nvPr>
        </p:nvSpPr>
        <p:spPr>
          <a:xfrm>
            <a:off x="465138" y="632779"/>
            <a:ext cx="11533187" cy="430887"/>
          </a:xfrm>
        </p:spPr>
        <p:txBody>
          <a:bodyPr/>
          <a:lstStyle/>
          <a:p>
            <a:pPr>
              <a:lnSpc>
                <a:spcPct val="100000"/>
              </a:lnSpc>
            </a:pPr>
            <a:r>
              <a:rPr lang="en-US" spc="0" dirty="0">
                <a:solidFill>
                  <a:schemeClr val="tx1"/>
                </a:solidFill>
              </a:rPr>
              <a:t>Configure AKS Scaling</a:t>
            </a:r>
          </a:p>
        </p:txBody>
      </p:sp>
      <p:sp>
        <p:nvSpPr>
          <p:cNvPr id="3" name="Rectangle 2">
            <a:extLst>
              <a:ext uri="{FF2B5EF4-FFF2-40B4-BE49-F238E27FC236}">
                <a16:creationId xmlns:a16="http://schemas.microsoft.com/office/drawing/2014/main" id="{8667C93B-1EA7-4807-9F9E-513EEA4A1B01}"/>
              </a:ext>
            </a:extLst>
          </p:cNvPr>
          <p:cNvSpPr/>
          <p:nvPr/>
        </p:nvSpPr>
        <p:spPr>
          <a:xfrm>
            <a:off x="427038" y="1192213"/>
            <a:ext cx="4297680" cy="1228429"/>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000" dirty="0">
                <a:solidFill>
                  <a:schemeClr val="tx1"/>
                </a:solidFill>
                <a:cs typeface="Segoe UI Semilight"/>
              </a:rPr>
              <a:t>Applications might grow beyond the capacity of a single pod</a:t>
            </a:r>
            <a:endParaRPr lang="en-US" sz="2000" dirty="0">
              <a:solidFill>
                <a:schemeClr val="tx1"/>
              </a:solidFill>
            </a:endParaRPr>
          </a:p>
        </p:txBody>
      </p:sp>
      <p:sp>
        <p:nvSpPr>
          <p:cNvPr id="4" name="Rectangle 3">
            <a:extLst>
              <a:ext uri="{FF2B5EF4-FFF2-40B4-BE49-F238E27FC236}">
                <a16:creationId xmlns:a16="http://schemas.microsoft.com/office/drawing/2014/main" id="{E07A898E-D804-4E10-A4E9-D2D4E6E3DFBF}"/>
              </a:ext>
            </a:extLst>
          </p:cNvPr>
          <p:cNvSpPr/>
          <p:nvPr/>
        </p:nvSpPr>
        <p:spPr>
          <a:xfrm>
            <a:off x="427038" y="2567087"/>
            <a:ext cx="4297680" cy="1107291"/>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000" dirty="0">
                <a:solidFill>
                  <a:schemeClr val="tx1"/>
                </a:solidFill>
                <a:cs typeface="Segoe UI Semilight"/>
              </a:rPr>
              <a:t>Kubernetes has built-in autoscalers </a:t>
            </a:r>
          </a:p>
        </p:txBody>
      </p:sp>
      <p:sp>
        <p:nvSpPr>
          <p:cNvPr id="5" name="Rectangle 4">
            <a:extLst>
              <a:ext uri="{FF2B5EF4-FFF2-40B4-BE49-F238E27FC236}">
                <a16:creationId xmlns:a16="http://schemas.microsoft.com/office/drawing/2014/main" id="{3A455FA3-9C96-4214-BEF0-D728FD794447}"/>
              </a:ext>
            </a:extLst>
          </p:cNvPr>
          <p:cNvSpPr/>
          <p:nvPr/>
        </p:nvSpPr>
        <p:spPr>
          <a:xfrm>
            <a:off x="427038" y="3881391"/>
            <a:ext cx="4297680" cy="1168781"/>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000" dirty="0">
                <a:solidFill>
                  <a:schemeClr val="tx1"/>
                </a:solidFill>
                <a:cs typeface="Segoe UI Semilight"/>
              </a:rPr>
              <a:t>Cluster autoscaler scales based on compute resources</a:t>
            </a:r>
            <a:endParaRPr lang="en-US" sz="2000" dirty="0">
              <a:solidFill>
                <a:schemeClr val="tx1"/>
              </a:solidFill>
            </a:endParaRPr>
          </a:p>
        </p:txBody>
      </p:sp>
      <p:sp>
        <p:nvSpPr>
          <p:cNvPr id="7" name="Rectangle 6">
            <a:extLst>
              <a:ext uri="{FF2B5EF4-FFF2-40B4-BE49-F238E27FC236}">
                <a16:creationId xmlns:a16="http://schemas.microsoft.com/office/drawing/2014/main" id="{4C34EBE4-109F-49A9-9146-B2184355EB08}"/>
              </a:ext>
            </a:extLst>
          </p:cNvPr>
          <p:cNvSpPr/>
          <p:nvPr/>
        </p:nvSpPr>
        <p:spPr>
          <a:xfrm>
            <a:off x="427038" y="5257185"/>
            <a:ext cx="4297680" cy="1104561"/>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000" dirty="0">
                <a:solidFill>
                  <a:schemeClr val="tx1"/>
                </a:solidFill>
                <a:cs typeface="Segoe UI Semilight"/>
              </a:rPr>
              <a:t>Horizontal pod autoscaler scales based on metrics</a:t>
            </a:r>
          </a:p>
        </p:txBody>
      </p:sp>
      <p:sp>
        <p:nvSpPr>
          <p:cNvPr id="6" name="Rectangle 5">
            <a:extLst>
              <a:ext uri="{FF2B5EF4-FFF2-40B4-BE49-F238E27FC236}">
                <a16:creationId xmlns:a16="http://schemas.microsoft.com/office/drawing/2014/main" id="{3917016F-7626-42E5-8C10-0482425C1C42}"/>
              </a:ext>
              <a:ext uri="{C183D7F6-B498-43B3-948B-1728B52AA6E4}">
                <adec:decorative xmlns:adec="http://schemas.microsoft.com/office/drawing/2017/decorative" val="1"/>
              </a:ext>
            </a:extLst>
          </p:cNvPr>
          <p:cNvSpPr/>
          <p:nvPr/>
        </p:nvSpPr>
        <p:spPr bwMode="auto">
          <a:xfrm>
            <a:off x="4864100" y="1192213"/>
            <a:ext cx="7145337" cy="5169533"/>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a:gradFill>
                <a:gsLst>
                  <a:gs pos="0">
                    <a:srgbClr val="FFFFFF"/>
                  </a:gs>
                  <a:gs pos="100000">
                    <a:srgbClr val="FFFFFF"/>
                  </a:gs>
                </a:gsLst>
                <a:lin ang="5400000" scaled="0"/>
              </a:gradFill>
              <a:cs typeface="Segoe UI" pitchFamily="34" charset="0"/>
            </a:endParaRPr>
          </a:p>
        </p:txBody>
      </p:sp>
      <p:pic>
        <p:nvPicPr>
          <p:cNvPr id="10" name="Picture 9" descr="Diagram showing cluster autoscaler and horizontal pod autoscaler">
            <a:extLst>
              <a:ext uri="{FF2B5EF4-FFF2-40B4-BE49-F238E27FC236}">
                <a16:creationId xmlns:a16="http://schemas.microsoft.com/office/drawing/2014/main" id="{32840113-6E8F-45D6-8EAE-AFEC1D9C04A2}"/>
              </a:ext>
            </a:extLst>
          </p:cNvPr>
          <p:cNvPicPr>
            <a:picLocks noChangeAspect="1"/>
          </p:cNvPicPr>
          <p:nvPr/>
        </p:nvPicPr>
        <p:blipFill>
          <a:blip r:embed="rId3"/>
          <a:stretch>
            <a:fillRect/>
          </a:stretch>
        </p:blipFill>
        <p:spPr>
          <a:xfrm>
            <a:off x="5379243" y="1590628"/>
            <a:ext cx="6115050" cy="4581525"/>
          </a:xfrm>
          <a:prstGeom prst="rect">
            <a:avLst/>
          </a:prstGeom>
        </p:spPr>
      </p:pic>
    </p:spTree>
    <p:extLst>
      <p:ext uri="{BB962C8B-B14F-4D97-AF65-F5344CB8AC3E}">
        <p14:creationId xmlns:p14="http://schemas.microsoft.com/office/powerpoint/2010/main" val="3077823016"/>
      </p:ext>
    </p:extLst>
  </p:cSld>
  <p:clrMapOvr>
    <a:masterClrMapping/>
  </p:clrMapOvr>
  <p:transition>
    <p:fade/>
  </p:transition>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8CCD6-FF24-4CDF-815F-C9038830D64F}"/>
              </a:ext>
            </a:extLst>
          </p:cNvPr>
          <p:cNvSpPr>
            <a:spLocks noGrp="1"/>
          </p:cNvSpPr>
          <p:nvPr>
            <p:ph type="title"/>
          </p:nvPr>
        </p:nvSpPr>
        <p:spPr>
          <a:xfrm>
            <a:off x="465138" y="632779"/>
            <a:ext cx="11533187" cy="430887"/>
          </a:xfrm>
        </p:spPr>
        <p:txBody>
          <a:bodyPr/>
          <a:lstStyle/>
          <a:p>
            <a:pPr>
              <a:lnSpc>
                <a:spcPct val="100000"/>
              </a:lnSpc>
            </a:pPr>
            <a:r>
              <a:rPr lang="en-US" spc="0" dirty="0">
                <a:solidFill>
                  <a:schemeClr val="tx1"/>
                </a:solidFill>
              </a:rPr>
              <a:t>Configure AKS Scaling to ACI (optional)</a:t>
            </a:r>
          </a:p>
        </p:txBody>
      </p:sp>
      <p:sp>
        <p:nvSpPr>
          <p:cNvPr id="14" name="Rectangle 13">
            <a:extLst>
              <a:ext uri="{FF2B5EF4-FFF2-40B4-BE49-F238E27FC236}">
                <a16:creationId xmlns:a16="http://schemas.microsoft.com/office/drawing/2014/main" id="{6D21D500-0B5A-4A25-ACEE-EFF7C55CDA5F}"/>
              </a:ext>
            </a:extLst>
          </p:cNvPr>
          <p:cNvSpPr/>
          <p:nvPr/>
        </p:nvSpPr>
        <p:spPr>
          <a:xfrm>
            <a:off x="427037" y="1192214"/>
            <a:ext cx="11582401" cy="640080"/>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buNone/>
            </a:pPr>
            <a:r>
              <a:rPr lang="en-US" sz="2000" dirty="0">
                <a:solidFill>
                  <a:schemeClr val="tx1"/>
                </a:solidFill>
                <a:cs typeface="Segoe UI Semilight"/>
              </a:rPr>
              <a:t>If you need to rapidly grow your AKS cluster, you can create new pods in Azure Container Instances </a:t>
            </a:r>
            <a:endParaRPr lang="en-US" sz="2000" dirty="0">
              <a:solidFill>
                <a:schemeClr val="tx1"/>
              </a:solidFill>
            </a:endParaRPr>
          </a:p>
        </p:txBody>
      </p:sp>
      <p:sp>
        <p:nvSpPr>
          <p:cNvPr id="3" name="Rectangle 2">
            <a:extLst>
              <a:ext uri="{FF2B5EF4-FFF2-40B4-BE49-F238E27FC236}">
                <a16:creationId xmlns:a16="http://schemas.microsoft.com/office/drawing/2014/main" id="{8241E931-3517-4C20-B36F-8AC4FC3E921A}"/>
              </a:ext>
              <a:ext uri="{C183D7F6-B498-43B3-948B-1728B52AA6E4}">
                <adec:decorative xmlns:adec="http://schemas.microsoft.com/office/drawing/2017/decorative" val="1"/>
              </a:ext>
            </a:extLst>
          </p:cNvPr>
          <p:cNvSpPr/>
          <p:nvPr/>
        </p:nvSpPr>
        <p:spPr bwMode="auto">
          <a:xfrm>
            <a:off x="427037" y="1980567"/>
            <a:ext cx="11582401" cy="4381179"/>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a:gradFill>
                <a:gsLst>
                  <a:gs pos="0">
                    <a:srgbClr val="FFFFFF"/>
                  </a:gs>
                  <a:gs pos="100000">
                    <a:srgbClr val="FFFFFF"/>
                  </a:gs>
                </a:gsLst>
                <a:lin ang="5400000" scaled="0"/>
              </a:gradFill>
              <a:cs typeface="Segoe UI" pitchFamily="34" charset="0"/>
            </a:endParaRPr>
          </a:p>
        </p:txBody>
      </p:sp>
      <p:pic>
        <p:nvPicPr>
          <p:cNvPr id="1026" name="Picture 2" descr="An AKS cluster uses rapid burst scaling to create pods in an Azure container instance.">
            <a:extLst>
              <a:ext uri="{FF2B5EF4-FFF2-40B4-BE49-F238E27FC236}">
                <a16:creationId xmlns:a16="http://schemas.microsoft.com/office/drawing/2014/main" id="{04BC0811-E167-440E-AE8D-017EDC2745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5138" y="2276042"/>
            <a:ext cx="11201477" cy="3790228"/>
          </a:xfrm>
          <a:prstGeom prst="rect">
            <a:avLst/>
          </a:prstGeom>
          <a:noFill/>
        </p:spPr>
      </p:pic>
    </p:spTree>
    <p:extLst>
      <p:ext uri="{BB962C8B-B14F-4D97-AF65-F5344CB8AC3E}">
        <p14:creationId xmlns:p14="http://schemas.microsoft.com/office/powerpoint/2010/main" val="560284483"/>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465139" y="2635489"/>
            <a:ext cx="2506662" cy="1723549"/>
          </a:xfrm>
        </p:spPr>
        <p:txBody>
          <a:bodyPr/>
          <a:lstStyle/>
          <a:p>
            <a:pPr>
              <a:lnSpc>
                <a:spcPct val="100000"/>
              </a:lnSpc>
            </a:pPr>
            <a:r>
              <a:rPr lang="en-US" sz="2800" spc="0" dirty="0"/>
              <a:t>Configure </a:t>
            </a:r>
            <a:r>
              <a:rPr lang="en-US" spc="0" dirty="0"/>
              <a:t>Azure App Service Plans Introduction</a:t>
            </a:r>
          </a:p>
        </p:txBody>
      </p:sp>
      <p:sp>
        <p:nvSpPr>
          <p:cNvPr id="34" name="Rectangle 33" descr="Icon of a document with a checkmark">
            <a:extLst>
              <a:ext uri="{FF2B5EF4-FFF2-40B4-BE49-F238E27FC236}">
                <a16:creationId xmlns:a16="http://schemas.microsoft.com/office/drawing/2014/main" id="{9D31645C-F97F-4C81-8AEA-109FEFAF0678}"/>
              </a:ext>
            </a:extLst>
          </p:cNvPr>
          <p:cNvSpPr/>
          <p:nvPr/>
        </p:nvSpPr>
        <p:spPr>
          <a:xfrm>
            <a:off x="4459399" y="494876"/>
            <a:ext cx="6935788" cy="510954"/>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r>
              <a:rPr lang="en-US" sz="2000" dirty="0">
                <a:solidFill>
                  <a:schemeClr val="tx1"/>
                </a:solidFill>
                <a:cs typeface="Segoe UI Semilight"/>
              </a:rPr>
              <a:t>Implement Azure App Service Plans</a:t>
            </a:r>
            <a:endParaRPr lang="en-US" sz="2000" dirty="0">
              <a:solidFill>
                <a:schemeClr val="tx1"/>
              </a:solidFill>
            </a:endParaRPr>
          </a:p>
        </p:txBody>
      </p:sp>
      <p:sp>
        <p:nvSpPr>
          <p:cNvPr id="35" name="Rectangle 34">
            <a:extLst>
              <a:ext uri="{FF2B5EF4-FFF2-40B4-BE49-F238E27FC236}">
                <a16:creationId xmlns:a16="http://schemas.microsoft.com/office/drawing/2014/main" id="{5BD804E0-0ADF-435B-A1B6-A4E856136506}"/>
              </a:ext>
            </a:extLst>
          </p:cNvPr>
          <p:cNvSpPr/>
          <p:nvPr/>
        </p:nvSpPr>
        <p:spPr>
          <a:xfrm>
            <a:off x="4459399" y="1160251"/>
            <a:ext cx="6935788" cy="510954"/>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r>
              <a:rPr lang="en-US" sz="2000" dirty="0">
                <a:solidFill>
                  <a:schemeClr val="tx1"/>
                </a:solidFill>
                <a:cs typeface="Segoe UI Semilight"/>
              </a:rPr>
              <a:t>Determine App Service Plan Pricing</a:t>
            </a:r>
          </a:p>
        </p:txBody>
      </p:sp>
      <p:sp>
        <p:nvSpPr>
          <p:cNvPr id="36" name="Rectangle 35">
            <a:extLst>
              <a:ext uri="{FF2B5EF4-FFF2-40B4-BE49-F238E27FC236}">
                <a16:creationId xmlns:a16="http://schemas.microsoft.com/office/drawing/2014/main" id="{0FC9BC42-E477-4E55-B0C5-87AE8667FF12}"/>
              </a:ext>
            </a:extLst>
          </p:cNvPr>
          <p:cNvSpPr/>
          <p:nvPr/>
        </p:nvSpPr>
        <p:spPr>
          <a:xfrm>
            <a:off x="4459399" y="1825626"/>
            <a:ext cx="6935788" cy="510954"/>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r>
              <a:rPr lang="en-US" sz="2000" dirty="0">
                <a:solidFill>
                  <a:schemeClr val="tx1"/>
                </a:solidFill>
                <a:cs typeface="Segoe UI Semilight"/>
              </a:rPr>
              <a:t>Scale Up and Scale Out the App Service Plan</a:t>
            </a:r>
          </a:p>
        </p:txBody>
      </p:sp>
      <p:sp>
        <p:nvSpPr>
          <p:cNvPr id="37" name="Rectangle 36">
            <a:extLst>
              <a:ext uri="{FF2B5EF4-FFF2-40B4-BE49-F238E27FC236}">
                <a16:creationId xmlns:a16="http://schemas.microsoft.com/office/drawing/2014/main" id="{D4A3BDF2-9037-4B73-8830-6E60A6076B72}"/>
              </a:ext>
            </a:extLst>
          </p:cNvPr>
          <p:cNvSpPr/>
          <p:nvPr/>
        </p:nvSpPr>
        <p:spPr>
          <a:xfrm>
            <a:off x="4459399" y="2491001"/>
            <a:ext cx="6935788" cy="510954"/>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r>
              <a:rPr lang="en-US" sz="2000" dirty="0">
                <a:solidFill>
                  <a:schemeClr val="tx1"/>
                </a:solidFill>
                <a:cs typeface="Segoe UI Semilight"/>
              </a:rPr>
              <a:t>Configure App Service Plan Scaling</a:t>
            </a:r>
          </a:p>
        </p:txBody>
      </p:sp>
      <p:sp>
        <p:nvSpPr>
          <p:cNvPr id="38" name="Rectangle 37">
            <a:extLst>
              <a:ext uri="{FF2B5EF4-FFF2-40B4-BE49-F238E27FC236}">
                <a16:creationId xmlns:a16="http://schemas.microsoft.com/office/drawing/2014/main" id="{A848C769-80C8-48B3-926C-7196AAE714CF}"/>
              </a:ext>
            </a:extLst>
          </p:cNvPr>
          <p:cNvSpPr/>
          <p:nvPr/>
        </p:nvSpPr>
        <p:spPr>
          <a:xfrm>
            <a:off x="4459399" y="3155458"/>
            <a:ext cx="6935788" cy="510954"/>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r>
              <a:rPr lang="en-US" sz="2000" dirty="0">
                <a:solidFill>
                  <a:schemeClr val="tx1"/>
                </a:solidFill>
                <a:cs typeface="Segoe UI Semilight"/>
              </a:rPr>
              <a:t>Demonstration – Configure Azure App Service Plans</a:t>
            </a:r>
          </a:p>
        </p:txBody>
      </p:sp>
      <p:grpSp>
        <p:nvGrpSpPr>
          <p:cNvPr id="5" name="Group 4">
            <a:extLst>
              <a:ext uri="{FF2B5EF4-FFF2-40B4-BE49-F238E27FC236}">
                <a16:creationId xmlns:a16="http://schemas.microsoft.com/office/drawing/2014/main" id="{09691F22-D518-4BEC-B0E4-263014C25A37}"/>
              </a:ext>
              <a:ext uri="{C183D7F6-B498-43B3-948B-1728B52AA6E4}">
                <adec:decorative xmlns:adec="http://schemas.microsoft.com/office/drawing/2017/decorative" val="1"/>
              </a:ext>
            </a:extLst>
          </p:cNvPr>
          <p:cNvGrpSpPr/>
          <p:nvPr/>
        </p:nvGrpSpPr>
        <p:grpSpPr>
          <a:xfrm>
            <a:off x="3697067" y="532665"/>
            <a:ext cx="533557" cy="3826373"/>
            <a:chOff x="3855563" y="550863"/>
            <a:chExt cx="631597" cy="3826373"/>
          </a:xfrm>
        </p:grpSpPr>
        <p:grpSp>
          <p:nvGrpSpPr>
            <p:cNvPr id="2" name="Group 1">
              <a:extLst>
                <a:ext uri="{FF2B5EF4-FFF2-40B4-BE49-F238E27FC236}">
                  <a16:creationId xmlns:a16="http://schemas.microsoft.com/office/drawing/2014/main" id="{AF251913-B18D-4FF7-B9C3-DA709DD3047F}"/>
                </a:ext>
              </a:extLst>
            </p:cNvPr>
            <p:cNvGrpSpPr/>
            <p:nvPr/>
          </p:nvGrpSpPr>
          <p:grpSpPr>
            <a:xfrm>
              <a:off x="3855564" y="550863"/>
              <a:ext cx="631596" cy="3163298"/>
              <a:chOff x="3859989" y="550863"/>
              <a:chExt cx="951058" cy="5896906"/>
            </a:xfrm>
          </p:grpSpPr>
          <p:pic>
            <p:nvPicPr>
              <p:cNvPr id="4" name="Picture 3" descr="Icon of a document with a checkmark">
                <a:extLst>
                  <a:ext uri="{FF2B5EF4-FFF2-40B4-BE49-F238E27FC236}">
                    <a16:creationId xmlns:a16="http://schemas.microsoft.com/office/drawing/2014/main" id="{210DA301-8F13-4BD7-9FC9-28753885030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59989" y="550863"/>
                <a:ext cx="950976" cy="950976"/>
              </a:xfrm>
              <a:prstGeom prst="rect">
                <a:avLst/>
              </a:prstGeom>
            </p:spPr>
          </p:pic>
          <p:pic>
            <p:nvPicPr>
              <p:cNvPr id="7" name="Picture 6" descr="Icon of a hollow circle with a dollar sign at the centre">
                <a:extLst>
                  <a:ext uri="{FF2B5EF4-FFF2-40B4-BE49-F238E27FC236}">
                    <a16:creationId xmlns:a16="http://schemas.microsoft.com/office/drawing/2014/main" id="{3C0F0359-533B-4843-B702-6F0F30FBA68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59989" y="1786944"/>
                <a:ext cx="950976" cy="952500"/>
              </a:xfrm>
              <a:prstGeom prst="rect">
                <a:avLst/>
              </a:prstGeom>
            </p:spPr>
          </p:pic>
          <p:pic>
            <p:nvPicPr>
              <p:cNvPr id="12" name="Picture 11" descr="Icon of a computer screen">
                <a:extLst>
                  <a:ext uri="{FF2B5EF4-FFF2-40B4-BE49-F238E27FC236}">
                    <a16:creationId xmlns:a16="http://schemas.microsoft.com/office/drawing/2014/main" id="{4FD921CB-BC6C-4B1F-81C4-04D27109798E}"/>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859989" y="3024549"/>
                <a:ext cx="951058" cy="951058"/>
              </a:xfrm>
              <a:prstGeom prst="rect">
                <a:avLst/>
              </a:prstGeom>
            </p:spPr>
          </p:pic>
          <p:pic>
            <p:nvPicPr>
              <p:cNvPr id="33" name="Picture 32" descr="Icon of three squares and a cloud">
                <a:extLst>
                  <a:ext uri="{FF2B5EF4-FFF2-40B4-BE49-F238E27FC236}">
                    <a16:creationId xmlns:a16="http://schemas.microsoft.com/office/drawing/2014/main" id="{38B57E4A-0ADF-4898-9116-DC8F033B0F4D}"/>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859989" y="4260712"/>
                <a:ext cx="950976" cy="950976"/>
              </a:xfrm>
              <a:prstGeom prst="rect">
                <a:avLst/>
              </a:prstGeom>
            </p:spPr>
          </p:pic>
          <p:pic>
            <p:nvPicPr>
              <p:cNvPr id="42" name="Picture 41" descr="Icon of a whiteboard">
                <a:extLst>
                  <a:ext uri="{FF2B5EF4-FFF2-40B4-BE49-F238E27FC236}">
                    <a16:creationId xmlns:a16="http://schemas.microsoft.com/office/drawing/2014/main" id="{7402DE51-2284-4C0C-A3D7-B6420E113025}"/>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859989" y="5496793"/>
                <a:ext cx="950976" cy="950976"/>
              </a:xfrm>
              <a:prstGeom prst="rect">
                <a:avLst/>
              </a:prstGeom>
            </p:spPr>
          </p:pic>
        </p:grpSp>
        <p:grpSp>
          <p:nvGrpSpPr>
            <p:cNvPr id="14" name="Group 13">
              <a:extLst>
                <a:ext uri="{FF2B5EF4-FFF2-40B4-BE49-F238E27FC236}">
                  <a16:creationId xmlns:a16="http://schemas.microsoft.com/office/drawing/2014/main" id="{D527872C-758E-4685-B293-123FF0AA7B57}"/>
                </a:ext>
              </a:extLst>
            </p:cNvPr>
            <p:cNvGrpSpPr/>
            <p:nvPr/>
          </p:nvGrpSpPr>
          <p:grpSpPr>
            <a:xfrm>
              <a:off x="3855563" y="3867102"/>
              <a:ext cx="631542" cy="510134"/>
              <a:chOff x="10493727" y="629664"/>
              <a:chExt cx="519000" cy="503150"/>
            </a:xfrm>
          </p:grpSpPr>
          <p:pic>
            <p:nvPicPr>
              <p:cNvPr id="15" name="Picture 14">
                <a:extLst>
                  <a:ext uri="{FF2B5EF4-FFF2-40B4-BE49-F238E27FC236}">
                    <a16:creationId xmlns:a16="http://schemas.microsoft.com/office/drawing/2014/main" id="{5A85E4E3-9314-4F97-8282-CBF4AC60C097}"/>
                  </a:ext>
                </a:extLst>
              </p:cNvPr>
              <p:cNvPicPr>
                <a:picLocks noChangeAspect="1"/>
              </p:cNvPicPr>
              <p:nvPr/>
            </p:nvPicPr>
            <p:blipFill>
              <a:blip r:embed="rId8"/>
              <a:stretch>
                <a:fillRect/>
              </a:stretch>
            </p:blipFill>
            <p:spPr>
              <a:xfrm>
                <a:off x="10493727" y="629664"/>
                <a:ext cx="519000" cy="503150"/>
              </a:xfrm>
              <a:prstGeom prst="rect">
                <a:avLst/>
              </a:prstGeom>
            </p:spPr>
          </p:pic>
          <p:grpSp>
            <p:nvGrpSpPr>
              <p:cNvPr id="16" name="Group 15">
                <a:extLst>
                  <a:ext uri="{FF2B5EF4-FFF2-40B4-BE49-F238E27FC236}">
                    <a16:creationId xmlns:a16="http://schemas.microsoft.com/office/drawing/2014/main" id="{CEAE4943-144A-45F9-9617-241FB32FD168}"/>
                  </a:ext>
                </a:extLst>
              </p:cNvPr>
              <p:cNvGrpSpPr/>
              <p:nvPr/>
            </p:nvGrpSpPr>
            <p:grpSpPr>
              <a:xfrm>
                <a:off x="10604345" y="727773"/>
                <a:ext cx="297764" cy="272864"/>
                <a:chOff x="3876178" y="3413953"/>
                <a:chExt cx="297764" cy="255320"/>
              </a:xfrm>
            </p:grpSpPr>
            <p:sp>
              <p:nvSpPr>
                <p:cNvPr id="18" name="Freeform: Shape 17">
                  <a:extLst>
                    <a:ext uri="{FF2B5EF4-FFF2-40B4-BE49-F238E27FC236}">
                      <a16:creationId xmlns:a16="http://schemas.microsoft.com/office/drawing/2014/main" id="{E9B78AD7-8071-4D33-BDF8-5C433E0677B0}"/>
                    </a:ext>
                  </a:extLst>
                </p:cNvPr>
                <p:cNvSpPr/>
                <p:nvPr/>
              </p:nvSpPr>
              <p:spPr>
                <a:xfrm>
                  <a:off x="4062866" y="3543483"/>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50E6FF"/>
                </a:solidFill>
                <a:ln w="5008" cap="flat">
                  <a:noFill/>
                  <a:prstDash val="solid"/>
                  <a:miter/>
                </a:ln>
              </p:spPr>
              <p:txBody>
                <a:bodyPr rtlCol="0" anchor="ctr"/>
                <a:lstStyle/>
                <a:p>
                  <a:endParaRPr lang="en-US" dirty="0"/>
                </a:p>
              </p:txBody>
            </p:sp>
            <p:sp>
              <p:nvSpPr>
                <p:cNvPr id="19" name="Freeform: Shape 18">
                  <a:extLst>
                    <a:ext uri="{FF2B5EF4-FFF2-40B4-BE49-F238E27FC236}">
                      <a16:creationId xmlns:a16="http://schemas.microsoft.com/office/drawing/2014/main" id="{DE086F1B-C956-473C-8A53-A9ECDD4C3C07}"/>
                    </a:ext>
                  </a:extLst>
                </p:cNvPr>
                <p:cNvSpPr/>
                <p:nvPr/>
              </p:nvSpPr>
              <p:spPr>
                <a:xfrm>
                  <a:off x="4087044" y="3472284"/>
                  <a:ext cx="61709" cy="57699"/>
                </a:xfrm>
                <a:custGeom>
                  <a:avLst/>
                  <a:gdLst>
                    <a:gd name="connsiteX0" fmla="*/ 102398 w 101142"/>
                    <a:gd name="connsiteY0" fmla="*/ 52195 h 101141"/>
                    <a:gd name="connsiteX1" fmla="*/ 52196 w 101142"/>
                    <a:gd name="connsiteY1" fmla="*/ 102397 h 101141"/>
                    <a:gd name="connsiteX2" fmla="*/ 1994 w 101142"/>
                    <a:gd name="connsiteY2" fmla="*/ 52195 h 101141"/>
                    <a:gd name="connsiteX3" fmla="*/ 52196 w 101142"/>
                    <a:gd name="connsiteY3" fmla="*/ 1994 h 101141"/>
                    <a:gd name="connsiteX4" fmla="*/ 102398 w 101142"/>
                    <a:gd name="connsiteY4" fmla="*/ 52195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5"/>
                      </a:moveTo>
                      <a:cubicBezTo>
                        <a:pt x="102398" y="79981"/>
                        <a:pt x="79896" y="102397"/>
                        <a:pt x="52196" y="102397"/>
                      </a:cubicBezTo>
                      <a:cubicBezTo>
                        <a:pt x="24495" y="102397"/>
                        <a:pt x="1994" y="79896"/>
                        <a:pt x="1994" y="52195"/>
                      </a:cubicBezTo>
                      <a:cubicBezTo>
                        <a:pt x="1994" y="24495"/>
                        <a:pt x="24495" y="1994"/>
                        <a:pt x="52196" y="1994"/>
                      </a:cubicBezTo>
                      <a:cubicBezTo>
                        <a:pt x="79896" y="1994"/>
                        <a:pt x="102398" y="24495"/>
                        <a:pt x="102398" y="52195"/>
                      </a:cubicBezTo>
                      <a:close/>
                    </a:path>
                  </a:pathLst>
                </a:custGeom>
                <a:solidFill>
                  <a:srgbClr val="50E6FF"/>
                </a:solidFill>
                <a:ln w="5008" cap="flat">
                  <a:noFill/>
                  <a:prstDash val="solid"/>
                  <a:miter/>
                </a:ln>
              </p:spPr>
              <p:txBody>
                <a:bodyPr rtlCol="0" anchor="ctr"/>
                <a:lstStyle/>
                <a:p>
                  <a:endParaRPr lang="en-US" dirty="0"/>
                </a:p>
              </p:txBody>
            </p:sp>
            <p:sp>
              <p:nvSpPr>
                <p:cNvPr id="20" name="Freeform: Shape 19">
                  <a:extLst>
                    <a:ext uri="{FF2B5EF4-FFF2-40B4-BE49-F238E27FC236}">
                      <a16:creationId xmlns:a16="http://schemas.microsoft.com/office/drawing/2014/main" id="{F44C1AA8-6FC4-49FF-B3B0-634B0BCEE52E}"/>
                    </a:ext>
                  </a:extLst>
                </p:cNvPr>
                <p:cNvSpPr/>
                <p:nvPr/>
              </p:nvSpPr>
              <p:spPr>
                <a:xfrm>
                  <a:off x="3969260" y="3485131"/>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0078D7"/>
                </a:solidFill>
                <a:ln w="5008" cap="flat">
                  <a:noFill/>
                  <a:prstDash val="solid"/>
                  <a:miter/>
                </a:ln>
              </p:spPr>
              <p:txBody>
                <a:bodyPr rtlCol="0" anchor="ctr"/>
                <a:lstStyle/>
                <a:p>
                  <a:endParaRPr lang="en-US" dirty="0"/>
                </a:p>
              </p:txBody>
            </p:sp>
            <p:sp>
              <p:nvSpPr>
                <p:cNvPr id="21" name="Freeform: Shape 20">
                  <a:extLst>
                    <a:ext uri="{FF2B5EF4-FFF2-40B4-BE49-F238E27FC236}">
                      <a16:creationId xmlns:a16="http://schemas.microsoft.com/office/drawing/2014/main" id="{77903C8C-7B2C-4675-A7CA-78CA13F5208A}"/>
                    </a:ext>
                  </a:extLst>
                </p:cNvPr>
                <p:cNvSpPr/>
                <p:nvPr/>
              </p:nvSpPr>
              <p:spPr>
                <a:xfrm>
                  <a:off x="3993444" y="3413953"/>
                  <a:ext cx="61709" cy="57699"/>
                </a:xfrm>
                <a:custGeom>
                  <a:avLst/>
                  <a:gdLst>
                    <a:gd name="connsiteX0" fmla="*/ 102398 w 101142"/>
                    <a:gd name="connsiteY0" fmla="*/ 52196 h 101141"/>
                    <a:gd name="connsiteX1" fmla="*/ 52196 w 101142"/>
                    <a:gd name="connsiteY1" fmla="*/ 102397 h 101141"/>
                    <a:gd name="connsiteX2" fmla="*/ 1994 w 101142"/>
                    <a:gd name="connsiteY2" fmla="*/ 52196 h 101141"/>
                    <a:gd name="connsiteX3" fmla="*/ 52111 w 101142"/>
                    <a:gd name="connsiteY3" fmla="*/ 1994 h 101141"/>
                    <a:gd name="connsiteX4" fmla="*/ 102398 w 101142"/>
                    <a:gd name="connsiteY4" fmla="*/ 52196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6"/>
                      </a:moveTo>
                      <a:cubicBezTo>
                        <a:pt x="102398" y="79982"/>
                        <a:pt x="79896" y="102397"/>
                        <a:pt x="52196" y="102397"/>
                      </a:cubicBezTo>
                      <a:cubicBezTo>
                        <a:pt x="24496" y="102397"/>
                        <a:pt x="1994" y="79896"/>
                        <a:pt x="1994" y="52196"/>
                      </a:cubicBezTo>
                      <a:cubicBezTo>
                        <a:pt x="1994" y="24495"/>
                        <a:pt x="24410" y="1994"/>
                        <a:pt x="52111" y="1994"/>
                      </a:cubicBezTo>
                      <a:cubicBezTo>
                        <a:pt x="79812" y="1994"/>
                        <a:pt x="102398" y="24495"/>
                        <a:pt x="102398" y="52196"/>
                      </a:cubicBezTo>
                      <a:close/>
                    </a:path>
                  </a:pathLst>
                </a:custGeom>
                <a:solidFill>
                  <a:srgbClr val="0078D7"/>
                </a:solidFill>
                <a:ln w="5008" cap="flat">
                  <a:noFill/>
                  <a:prstDash val="solid"/>
                  <a:miter/>
                </a:ln>
              </p:spPr>
              <p:txBody>
                <a:bodyPr rtlCol="0" anchor="ctr"/>
                <a:lstStyle/>
                <a:p>
                  <a:endParaRPr lang="en-US" dirty="0"/>
                </a:p>
              </p:txBody>
            </p:sp>
            <p:sp>
              <p:nvSpPr>
                <p:cNvPr id="22" name="Freeform: Shape 21">
                  <a:extLst>
                    <a:ext uri="{FF2B5EF4-FFF2-40B4-BE49-F238E27FC236}">
                      <a16:creationId xmlns:a16="http://schemas.microsoft.com/office/drawing/2014/main" id="{9A708B3D-21B8-472D-9E7D-FCFD7F0C7D1E}"/>
                    </a:ext>
                  </a:extLst>
                </p:cNvPr>
                <p:cNvSpPr/>
                <p:nvPr/>
              </p:nvSpPr>
              <p:spPr>
                <a:xfrm>
                  <a:off x="3969260" y="3617343"/>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50E6FF"/>
                </a:solidFill>
                <a:ln w="5008" cap="flat">
                  <a:noFill/>
                  <a:prstDash val="solid"/>
                  <a:miter/>
                </a:ln>
              </p:spPr>
              <p:txBody>
                <a:bodyPr rtlCol="0" anchor="ctr"/>
                <a:lstStyle/>
                <a:p>
                  <a:endParaRPr lang="en-US" dirty="0"/>
                </a:p>
              </p:txBody>
            </p:sp>
            <p:sp>
              <p:nvSpPr>
                <p:cNvPr id="23" name="Freeform: Shape 22">
                  <a:extLst>
                    <a:ext uri="{FF2B5EF4-FFF2-40B4-BE49-F238E27FC236}">
                      <a16:creationId xmlns:a16="http://schemas.microsoft.com/office/drawing/2014/main" id="{B1D4A0A1-E9E5-41BB-BA74-BC7B63E8EEB2}"/>
                    </a:ext>
                  </a:extLst>
                </p:cNvPr>
                <p:cNvSpPr/>
                <p:nvPr/>
              </p:nvSpPr>
              <p:spPr>
                <a:xfrm>
                  <a:off x="3993444" y="3546188"/>
                  <a:ext cx="61709" cy="57699"/>
                </a:xfrm>
                <a:custGeom>
                  <a:avLst/>
                  <a:gdLst>
                    <a:gd name="connsiteX0" fmla="*/ 102398 w 101142"/>
                    <a:gd name="connsiteY0" fmla="*/ 52196 h 101141"/>
                    <a:gd name="connsiteX1" fmla="*/ 52196 w 101142"/>
                    <a:gd name="connsiteY1" fmla="*/ 102398 h 101141"/>
                    <a:gd name="connsiteX2" fmla="*/ 1994 w 101142"/>
                    <a:gd name="connsiteY2" fmla="*/ 52196 h 101141"/>
                    <a:gd name="connsiteX3" fmla="*/ 52196 w 101142"/>
                    <a:gd name="connsiteY3" fmla="*/ 1994 h 101141"/>
                    <a:gd name="connsiteX4" fmla="*/ 102398 w 101142"/>
                    <a:gd name="connsiteY4" fmla="*/ 52196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6"/>
                      </a:moveTo>
                      <a:cubicBezTo>
                        <a:pt x="102398" y="79982"/>
                        <a:pt x="79896" y="102398"/>
                        <a:pt x="52196" y="102398"/>
                      </a:cubicBezTo>
                      <a:cubicBezTo>
                        <a:pt x="24496" y="102398"/>
                        <a:pt x="1994" y="79896"/>
                        <a:pt x="1994" y="52196"/>
                      </a:cubicBezTo>
                      <a:cubicBezTo>
                        <a:pt x="1994" y="24496"/>
                        <a:pt x="24496" y="1994"/>
                        <a:pt x="52196" y="1994"/>
                      </a:cubicBezTo>
                      <a:cubicBezTo>
                        <a:pt x="79896" y="1994"/>
                        <a:pt x="102398" y="24410"/>
                        <a:pt x="102398" y="52196"/>
                      </a:cubicBezTo>
                      <a:close/>
                    </a:path>
                  </a:pathLst>
                </a:custGeom>
                <a:solidFill>
                  <a:srgbClr val="50E6FF"/>
                </a:solidFill>
                <a:ln w="5008" cap="flat">
                  <a:noFill/>
                  <a:prstDash val="solid"/>
                  <a:miter/>
                </a:ln>
              </p:spPr>
              <p:txBody>
                <a:bodyPr rtlCol="0" anchor="ctr"/>
                <a:lstStyle/>
                <a:p>
                  <a:endParaRPr lang="en-US" dirty="0"/>
                </a:p>
              </p:txBody>
            </p:sp>
            <p:sp>
              <p:nvSpPr>
                <p:cNvPr id="24" name="Freeform: Shape 23">
                  <a:extLst>
                    <a:ext uri="{FF2B5EF4-FFF2-40B4-BE49-F238E27FC236}">
                      <a16:creationId xmlns:a16="http://schemas.microsoft.com/office/drawing/2014/main" id="{580230A7-4393-457F-B006-ED69CA133685}"/>
                    </a:ext>
                  </a:extLst>
                </p:cNvPr>
                <p:cNvSpPr/>
                <p:nvPr/>
              </p:nvSpPr>
              <p:spPr>
                <a:xfrm>
                  <a:off x="3876178" y="3543483"/>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0078D7"/>
                </a:solidFill>
                <a:ln w="5008" cap="flat">
                  <a:noFill/>
                  <a:prstDash val="solid"/>
                  <a:miter/>
                </a:ln>
              </p:spPr>
              <p:txBody>
                <a:bodyPr rtlCol="0" anchor="ctr"/>
                <a:lstStyle/>
                <a:p>
                  <a:endParaRPr lang="en-US" dirty="0"/>
                </a:p>
              </p:txBody>
            </p:sp>
            <p:sp>
              <p:nvSpPr>
                <p:cNvPr id="25" name="Freeform: Shape 24">
                  <a:extLst>
                    <a:ext uri="{FF2B5EF4-FFF2-40B4-BE49-F238E27FC236}">
                      <a16:creationId xmlns:a16="http://schemas.microsoft.com/office/drawing/2014/main" id="{62018DE5-47D7-4B7B-BF49-7A167ADFE877}"/>
                    </a:ext>
                  </a:extLst>
                </p:cNvPr>
                <p:cNvSpPr/>
                <p:nvPr/>
              </p:nvSpPr>
              <p:spPr>
                <a:xfrm>
                  <a:off x="3900362" y="3472284"/>
                  <a:ext cx="61709" cy="57699"/>
                </a:xfrm>
                <a:custGeom>
                  <a:avLst/>
                  <a:gdLst>
                    <a:gd name="connsiteX0" fmla="*/ 102398 w 101142"/>
                    <a:gd name="connsiteY0" fmla="*/ 52195 h 101141"/>
                    <a:gd name="connsiteX1" fmla="*/ 52196 w 101142"/>
                    <a:gd name="connsiteY1" fmla="*/ 102397 h 101141"/>
                    <a:gd name="connsiteX2" fmla="*/ 1994 w 101142"/>
                    <a:gd name="connsiteY2" fmla="*/ 52195 h 101141"/>
                    <a:gd name="connsiteX3" fmla="*/ 52111 w 101142"/>
                    <a:gd name="connsiteY3" fmla="*/ 1994 h 101141"/>
                    <a:gd name="connsiteX4" fmla="*/ 102398 w 101142"/>
                    <a:gd name="connsiteY4" fmla="*/ 52195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5"/>
                      </a:moveTo>
                      <a:cubicBezTo>
                        <a:pt x="102398" y="79981"/>
                        <a:pt x="79897" y="102397"/>
                        <a:pt x="52196" y="102397"/>
                      </a:cubicBezTo>
                      <a:cubicBezTo>
                        <a:pt x="24495" y="102397"/>
                        <a:pt x="1994" y="79896"/>
                        <a:pt x="1994" y="52195"/>
                      </a:cubicBezTo>
                      <a:cubicBezTo>
                        <a:pt x="1994" y="24495"/>
                        <a:pt x="24410" y="1994"/>
                        <a:pt x="52111" y="1994"/>
                      </a:cubicBezTo>
                      <a:cubicBezTo>
                        <a:pt x="79811" y="1994"/>
                        <a:pt x="102398" y="24495"/>
                        <a:pt x="102398" y="52195"/>
                      </a:cubicBezTo>
                      <a:close/>
                    </a:path>
                  </a:pathLst>
                </a:custGeom>
                <a:solidFill>
                  <a:srgbClr val="0078D7"/>
                </a:solidFill>
                <a:ln w="5008" cap="flat">
                  <a:noFill/>
                  <a:prstDash val="solid"/>
                  <a:miter/>
                </a:ln>
              </p:spPr>
              <p:txBody>
                <a:bodyPr rtlCol="0" anchor="ctr"/>
                <a:lstStyle/>
                <a:p>
                  <a:endParaRPr lang="en-US" dirty="0"/>
                </a:p>
              </p:txBody>
            </p:sp>
          </p:grpSp>
        </p:grpSp>
      </p:grpSp>
      <p:sp>
        <p:nvSpPr>
          <p:cNvPr id="3" name="Rectangle 2">
            <a:extLst>
              <a:ext uri="{FF2B5EF4-FFF2-40B4-BE49-F238E27FC236}">
                <a16:creationId xmlns:a16="http://schemas.microsoft.com/office/drawing/2014/main" id="{20AF9285-0E3A-4469-8D48-5A2693C21697}"/>
              </a:ext>
            </a:extLst>
          </p:cNvPr>
          <p:cNvSpPr/>
          <p:nvPr/>
        </p:nvSpPr>
        <p:spPr>
          <a:xfrm>
            <a:off x="4459399" y="3819915"/>
            <a:ext cx="6935788" cy="510954"/>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r>
              <a:rPr lang="en-US" sz="2000" dirty="0">
                <a:solidFill>
                  <a:schemeClr val="tx1"/>
                </a:solidFill>
                <a:cs typeface="Segoe UI Semilight"/>
              </a:rPr>
              <a:t>Summary and Resources</a:t>
            </a:r>
          </a:p>
        </p:txBody>
      </p:sp>
    </p:spTree>
    <p:extLst>
      <p:ext uri="{BB962C8B-B14F-4D97-AF65-F5344CB8AC3E}">
        <p14:creationId xmlns:p14="http://schemas.microsoft.com/office/powerpoint/2010/main" val="3287605724"/>
      </p:ext>
    </p:extLst>
  </p:cSld>
  <p:clrMapOvr>
    <a:masterClrMapping/>
  </p:clrMapOvr>
  <p:transition>
    <p:fade/>
  </p:transition>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65138" y="632779"/>
            <a:ext cx="11533187" cy="430887"/>
          </a:xfrm>
        </p:spPr>
        <p:txBody>
          <a:bodyPr/>
          <a:lstStyle/>
          <a:p>
            <a:pPr>
              <a:lnSpc>
                <a:spcPct val="100000"/>
              </a:lnSpc>
            </a:pPr>
            <a:r>
              <a:rPr lang="en-IE" spc="0" dirty="0">
                <a:solidFill>
                  <a:schemeClr val="tx1"/>
                </a:solidFill>
              </a:rPr>
              <a:t>Demonstration – Deploy Azure Kubernetes Service (optional)</a:t>
            </a:r>
            <a:endParaRPr lang="en-US" spc="0" dirty="0">
              <a:solidFill>
                <a:schemeClr val="tx1"/>
              </a:solidFill>
            </a:endParaRPr>
          </a:p>
        </p:txBody>
      </p:sp>
      <p:sp>
        <p:nvSpPr>
          <p:cNvPr id="3" name="Rectangle 2">
            <a:extLst>
              <a:ext uri="{FF2B5EF4-FFF2-40B4-BE49-F238E27FC236}">
                <a16:creationId xmlns:a16="http://schemas.microsoft.com/office/drawing/2014/main" id="{8C9B026D-AED6-4194-9922-5AF089B4B807}"/>
              </a:ext>
            </a:extLst>
          </p:cNvPr>
          <p:cNvSpPr/>
          <p:nvPr/>
        </p:nvSpPr>
        <p:spPr>
          <a:xfrm>
            <a:off x="427037" y="1493134"/>
            <a:ext cx="3040062" cy="1462123"/>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pPr>
              <a:tabLst>
                <a:tab pos="526205" algn="l"/>
              </a:tabLst>
            </a:pPr>
            <a:r>
              <a:rPr lang="en-US" sz="2400" dirty="0">
                <a:solidFill>
                  <a:schemeClr val="tx1"/>
                </a:solidFill>
                <a:cs typeface="Segoe UI Semilight"/>
              </a:rPr>
              <a:t>Create a Kubernetes service</a:t>
            </a:r>
            <a:endParaRPr lang="en-US" sz="2400" dirty="0">
              <a:solidFill>
                <a:schemeClr val="tx1"/>
              </a:solidFill>
              <a:cs typeface="Segoe UI Semilight" panose="020B0402040204020203" pitchFamily="34" charset="0"/>
            </a:endParaRPr>
          </a:p>
        </p:txBody>
      </p:sp>
      <p:sp>
        <p:nvSpPr>
          <p:cNvPr id="4" name="Rectangle 3">
            <a:extLst>
              <a:ext uri="{FF2B5EF4-FFF2-40B4-BE49-F238E27FC236}">
                <a16:creationId xmlns:a16="http://schemas.microsoft.com/office/drawing/2014/main" id="{00EDDF23-A63D-4926-8BCE-0145348CFA30}"/>
              </a:ext>
            </a:extLst>
          </p:cNvPr>
          <p:cNvSpPr/>
          <p:nvPr/>
        </p:nvSpPr>
        <p:spPr>
          <a:xfrm>
            <a:off x="427037" y="3228489"/>
            <a:ext cx="3040062" cy="1462123"/>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sz="2400" dirty="0">
                <a:solidFill>
                  <a:schemeClr val="tx1"/>
                </a:solidFill>
                <a:cs typeface="Segoe UI Semilight"/>
              </a:rPr>
              <a:t>Connect</a:t>
            </a:r>
            <a:br>
              <a:rPr lang="en-US" sz="2400" dirty="0">
                <a:solidFill>
                  <a:schemeClr val="tx1"/>
                </a:solidFill>
                <a:cs typeface="Segoe UI Semilight"/>
              </a:rPr>
            </a:br>
            <a:r>
              <a:rPr lang="en-US" sz="2400" dirty="0">
                <a:solidFill>
                  <a:schemeClr val="tx1"/>
                </a:solidFill>
                <a:cs typeface="Segoe UI Semilight"/>
              </a:rPr>
              <a:t>to the cluster</a:t>
            </a:r>
          </a:p>
        </p:txBody>
      </p:sp>
      <p:sp>
        <p:nvSpPr>
          <p:cNvPr id="5" name="Rectangle 4">
            <a:extLst>
              <a:ext uri="{FF2B5EF4-FFF2-40B4-BE49-F238E27FC236}">
                <a16:creationId xmlns:a16="http://schemas.microsoft.com/office/drawing/2014/main" id="{07C8DF73-1D4B-4A21-AE4F-6D2C8E9C7439}"/>
              </a:ext>
            </a:extLst>
          </p:cNvPr>
          <p:cNvSpPr/>
          <p:nvPr/>
        </p:nvSpPr>
        <p:spPr>
          <a:xfrm>
            <a:off x="427037" y="4905573"/>
            <a:ext cx="3040062" cy="1462123"/>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sz="2400" dirty="0">
                <a:solidFill>
                  <a:schemeClr val="tx1"/>
                </a:solidFill>
                <a:cs typeface="Segoe UI Semilight"/>
              </a:rPr>
              <a:t>Test the applications</a:t>
            </a:r>
            <a:endParaRPr lang="en-US" sz="2400" dirty="0">
              <a:solidFill>
                <a:schemeClr val="tx1"/>
              </a:solidFill>
            </a:endParaRPr>
          </a:p>
        </p:txBody>
      </p:sp>
      <p:sp>
        <p:nvSpPr>
          <p:cNvPr id="6" name="Rectangle 5">
            <a:extLst>
              <a:ext uri="{FF2B5EF4-FFF2-40B4-BE49-F238E27FC236}">
                <a16:creationId xmlns:a16="http://schemas.microsoft.com/office/drawing/2014/main" id="{9126B9FB-CF12-4349-9577-08FA73B11B48}"/>
              </a:ext>
              <a:ext uri="{C183D7F6-B498-43B3-948B-1728B52AA6E4}">
                <adec:decorative xmlns:adec="http://schemas.microsoft.com/office/drawing/2017/decorative" val="1"/>
              </a:ext>
            </a:extLst>
          </p:cNvPr>
          <p:cNvSpPr/>
          <p:nvPr/>
        </p:nvSpPr>
        <p:spPr bwMode="auto">
          <a:xfrm>
            <a:off x="3626138" y="1493134"/>
            <a:ext cx="8383300" cy="4868612"/>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7" name="Picture 6" descr="Screenshot of the Azure Voting App created in the demonstration">
            <a:extLst>
              <a:ext uri="{FF2B5EF4-FFF2-40B4-BE49-F238E27FC236}">
                <a16:creationId xmlns:a16="http://schemas.microsoft.com/office/drawing/2014/main" id="{CF6C799F-E534-40A1-A3A9-948A5808D9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17199" y="1670481"/>
            <a:ext cx="5443493" cy="4344426"/>
          </a:xfrm>
          <a:prstGeom prst="rect">
            <a:avLst/>
          </a:prstGeom>
          <a:ln>
            <a:noFill/>
          </a:ln>
        </p:spPr>
      </p:pic>
    </p:spTree>
    <p:extLst>
      <p:ext uri="{BB962C8B-B14F-4D97-AF65-F5344CB8AC3E}">
        <p14:creationId xmlns:p14="http://schemas.microsoft.com/office/powerpoint/2010/main" val="371022023"/>
      </p:ext>
    </p:extLst>
  </p:cSld>
  <p:clrMapOvr>
    <a:masterClrMapping/>
  </p:clrMapOvr>
  <p:transition>
    <p:fade/>
  </p:transition>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AEBD2-4AD6-4182-BF38-A3DE71D14CCF}"/>
              </a:ext>
            </a:extLst>
          </p:cNvPr>
          <p:cNvSpPr>
            <a:spLocks noGrp="1"/>
          </p:cNvSpPr>
          <p:nvPr>
            <p:ph type="title"/>
          </p:nvPr>
        </p:nvSpPr>
        <p:spPr>
          <a:xfrm>
            <a:off x="465138" y="632779"/>
            <a:ext cx="11533187" cy="430887"/>
          </a:xfrm>
        </p:spPr>
        <p:txBody>
          <a:bodyPr/>
          <a:lstStyle/>
          <a:p>
            <a:pPr>
              <a:lnSpc>
                <a:spcPct val="100000"/>
              </a:lnSpc>
            </a:pPr>
            <a:r>
              <a:rPr lang="en-US" spc="0" dirty="0">
                <a:solidFill>
                  <a:schemeClr val="tx1"/>
                </a:solidFill>
                <a:cs typeface="Segoe UI"/>
              </a:rPr>
              <a:t>Summary and Resources – Configure Azure Kubernetes Service</a:t>
            </a:r>
          </a:p>
        </p:txBody>
      </p:sp>
      <p:sp>
        <p:nvSpPr>
          <p:cNvPr id="3" name="Rectangle 2">
            <a:extLst>
              <a:ext uri="{FF2B5EF4-FFF2-40B4-BE49-F238E27FC236}">
                <a16:creationId xmlns:a16="http://schemas.microsoft.com/office/drawing/2014/main" id="{F185F91B-2F94-4692-B4F6-FB1FE64CD155}"/>
              </a:ext>
            </a:extLst>
          </p:cNvPr>
          <p:cNvSpPr/>
          <p:nvPr/>
        </p:nvSpPr>
        <p:spPr bwMode="auto">
          <a:xfrm>
            <a:off x="427039" y="1195592"/>
            <a:ext cx="3687761" cy="548640"/>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sz="2000" dirty="0">
                <a:solidFill>
                  <a:schemeClr val="bg1"/>
                </a:solidFill>
                <a:latin typeface="+mj-lt"/>
              </a:rPr>
              <a:t>Knowledge Check Questions</a:t>
            </a:r>
          </a:p>
        </p:txBody>
      </p:sp>
      <p:sp>
        <p:nvSpPr>
          <p:cNvPr id="4" name="Rectangle 3">
            <a:extLst>
              <a:ext uri="{FF2B5EF4-FFF2-40B4-BE49-F238E27FC236}">
                <a16:creationId xmlns:a16="http://schemas.microsoft.com/office/drawing/2014/main" id="{DB314D9F-C825-4894-BD62-410DBCB194ED}"/>
              </a:ext>
            </a:extLst>
          </p:cNvPr>
          <p:cNvSpPr/>
          <p:nvPr/>
        </p:nvSpPr>
        <p:spPr bwMode="auto">
          <a:xfrm>
            <a:off x="4256087" y="1195592"/>
            <a:ext cx="7760037" cy="548640"/>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sz="2000" dirty="0">
                <a:solidFill>
                  <a:schemeClr val="bg1"/>
                </a:solidFill>
                <a:latin typeface="+mj-lt"/>
              </a:rPr>
              <a:t>Microsoft Learn Modules (docs.microsoft.com/Learn)</a:t>
            </a:r>
          </a:p>
        </p:txBody>
      </p:sp>
      <p:sp>
        <p:nvSpPr>
          <p:cNvPr id="5" name="Rectangle 4">
            <a:extLst>
              <a:ext uri="{FF2B5EF4-FFF2-40B4-BE49-F238E27FC236}">
                <a16:creationId xmlns:a16="http://schemas.microsoft.com/office/drawing/2014/main" id="{7B402F18-F086-4DCC-831B-F7591FCF6A68}"/>
              </a:ext>
            </a:extLst>
          </p:cNvPr>
          <p:cNvSpPr/>
          <p:nvPr/>
        </p:nvSpPr>
        <p:spPr>
          <a:xfrm>
            <a:off x="4256087" y="1958811"/>
            <a:ext cx="7742238" cy="45720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marL="0" lvl="1"/>
            <a:r>
              <a:rPr lang="en-US" sz="2000" dirty="0">
                <a:hlinkClick r:id="rId3"/>
              </a:rPr>
              <a:t>Introduction to Azure Kubernetes Service </a:t>
            </a:r>
            <a:endParaRPr lang="en-US" sz="2000" dirty="0">
              <a:solidFill>
                <a:schemeClr val="tx1"/>
              </a:solidFill>
              <a:cs typeface="Segoe UI"/>
            </a:endParaRPr>
          </a:p>
        </p:txBody>
      </p:sp>
      <p:cxnSp>
        <p:nvCxnSpPr>
          <p:cNvPr id="6" name="Straight Connector 5">
            <a:extLst>
              <a:ext uri="{FF2B5EF4-FFF2-40B4-BE49-F238E27FC236}">
                <a16:creationId xmlns:a16="http://schemas.microsoft.com/office/drawing/2014/main" id="{0E989E35-8AFE-4D2C-8C05-28CAD7D717F8}"/>
              </a:ext>
              <a:ext uri="{C183D7F6-B498-43B3-948B-1728B52AA6E4}">
                <adec:decorative xmlns:adec="http://schemas.microsoft.com/office/drawing/2017/decorative" val="1"/>
              </a:ext>
            </a:extLst>
          </p:cNvPr>
          <p:cNvCxnSpPr>
            <a:cxnSpLocks/>
          </p:cNvCxnSpPr>
          <p:nvPr/>
        </p:nvCxnSpPr>
        <p:spPr>
          <a:xfrm>
            <a:off x="4256087" y="2562507"/>
            <a:ext cx="7742238" cy="0"/>
          </a:xfrm>
          <a:prstGeom prst="line">
            <a:avLst/>
          </a:prstGeom>
          <a:ln w="19050">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8" name="Picture 17">
            <a:extLst>
              <a:ext uri="{FF2B5EF4-FFF2-40B4-BE49-F238E27FC236}">
                <a16:creationId xmlns:a16="http://schemas.microsoft.com/office/drawing/2014/main" id="{B64E6168-34A6-4052-8098-A1C03E09BA71}"/>
              </a:ext>
              <a:ext uri="{C183D7F6-B498-43B3-948B-1728B52AA6E4}">
                <adec:decorative xmlns:adec="http://schemas.microsoft.com/office/drawing/2017/decorative" val="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23596" y="2701880"/>
            <a:ext cx="1494645" cy="2173707"/>
          </a:xfrm>
          <a:prstGeom prst="rect">
            <a:avLst/>
          </a:prstGeom>
        </p:spPr>
      </p:pic>
      <p:sp>
        <p:nvSpPr>
          <p:cNvPr id="9" name="TextBox 8">
            <a:extLst>
              <a:ext uri="{FF2B5EF4-FFF2-40B4-BE49-F238E27FC236}">
                <a16:creationId xmlns:a16="http://schemas.microsoft.com/office/drawing/2014/main" id="{E7ED77C4-4B5D-403C-9028-B30B1DCDD646}"/>
              </a:ext>
            </a:extLst>
          </p:cNvPr>
          <p:cNvSpPr txBox="1"/>
          <p:nvPr/>
        </p:nvSpPr>
        <p:spPr>
          <a:xfrm>
            <a:off x="4187952" y="2701880"/>
            <a:ext cx="6217920" cy="369332"/>
          </a:xfrm>
          <a:prstGeom prst="rect">
            <a:avLst/>
          </a:prstGeom>
          <a:noFill/>
        </p:spPr>
        <p:txBody>
          <a:bodyPr wrap="square">
            <a:spAutoFit/>
          </a:bodyPr>
          <a:lstStyle/>
          <a:p>
            <a:r>
              <a:rPr lang="en-US" dirty="0">
                <a:hlinkClick r:id="rId5"/>
              </a:rPr>
              <a:t>Implement Azure Kubernetes Service (AKS)</a:t>
            </a:r>
            <a:endParaRPr lang="en-US" dirty="0"/>
          </a:p>
        </p:txBody>
      </p:sp>
      <p:cxnSp>
        <p:nvCxnSpPr>
          <p:cNvPr id="8" name="Straight Connector 7">
            <a:extLst>
              <a:ext uri="{FF2B5EF4-FFF2-40B4-BE49-F238E27FC236}">
                <a16:creationId xmlns:a16="http://schemas.microsoft.com/office/drawing/2014/main" id="{89E1C2A7-E2AA-4595-BBCF-2F7BCADCF278}"/>
              </a:ext>
              <a:ext uri="{C183D7F6-B498-43B3-948B-1728B52AA6E4}">
                <adec:decorative xmlns:adec="http://schemas.microsoft.com/office/drawing/2017/decorative" val="1"/>
              </a:ext>
            </a:extLst>
          </p:cNvPr>
          <p:cNvCxnSpPr>
            <a:cxnSpLocks/>
          </p:cNvCxnSpPr>
          <p:nvPr/>
        </p:nvCxnSpPr>
        <p:spPr>
          <a:xfrm>
            <a:off x="4273886" y="3239163"/>
            <a:ext cx="7742238" cy="0"/>
          </a:xfrm>
          <a:prstGeom prst="line">
            <a:avLst/>
          </a:prstGeom>
          <a:ln w="19050">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3618935"/>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465138" y="632779"/>
            <a:ext cx="11533187" cy="430887"/>
          </a:xfrm>
        </p:spPr>
        <p:txBody>
          <a:bodyPr/>
          <a:lstStyle/>
          <a:p>
            <a:pPr>
              <a:lnSpc>
                <a:spcPct val="100000"/>
              </a:lnSpc>
            </a:pPr>
            <a:r>
              <a:rPr lang="en-US" spc="0" dirty="0">
                <a:solidFill>
                  <a:schemeClr val="tx1"/>
                </a:solidFill>
              </a:rPr>
              <a:t>Implement Azure App Service Plans</a:t>
            </a:r>
          </a:p>
        </p:txBody>
      </p:sp>
      <p:pic>
        <p:nvPicPr>
          <p:cNvPr id="4" name="Picture 3" descr="Icon of two chat bubbles">
            <a:extLst>
              <a:ext uri="{FF2B5EF4-FFF2-40B4-BE49-F238E27FC236}">
                <a16:creationId xmlns:a16="http://schemas.microsoft.com/office/drawing/2014/main" id="{62A8BFD3-7093-4365-AD3C-1BDC0C5812A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7038" y="1234349"/>
            <a:ext cx="950976" cy="950976"/>
          </a:xfrm>
          <a:prstGeom prst="rect">
            <a:avLst/>
          </a:prstGeom>
        </p:spPr>
      </p:pic>
      <p:sp>
        <p:nvSpPr>
          <p:cNvPr id="34" name="TextBox 33">
            <a:extLst>
              <a:ext uri="{FF2B5EF4-FFF2-40B4-BE49-F238E27FC236}">
                <a16:creationId xmlns:a16="http://schemas.microsoft.com/office/drawing/2014/main" id="{4B272B9C-7AB4-402A-9790-9A2728BD194F}"/>
              </a:ext>
            </a:extLst>
          </p:cNvPr>
          <p:cNvSpPr txBox="1"/>
          <p:nvPr/>
        </p:nvSpPr>
        <p:spPr>
          <a:xfrm>
            <a:off x="1676400" y="1338163"/>
            <a:ext cx="10320236" cy="731520"/>
          </a:xfrm>
          <a:prstGeom prst="rect">
            <a:avLst/>
          </a:prstGeom>
          <a:noFill/>
        </p:spPr>
        <p:txBody>
          <a:bodyPr wrap="square" lIns="0" tIns="0" rIns="0" bIns="0" rtlCol="0" anchor="ctr">
            <a:noAutofit/>
          </a:bodyPr>
          <a:lstStyle/>
          <a:p>
            <a:pPr defTabSz="932472" fontAlgn="base">
              <a:spcBef>
                <a:spcPct val="0"/>
              </a:spcBef>
              <a:spcAft>
                <a:spcPct val="0"/>
              </a:spcAft>
            </a:pPr>
            <a:r>
              <a:rPr lang="en-US" sz="2400" dirty="0"/>
              <a:t>Define a set of compute resources for a web app to run</a:t>
            </a:r>
          </a:p>
        </p:txBody>
      </p:sp>
      <p:cxnSp>
        <p:nvCxnSpPr>
          <p:cNvPr id="29" name="Straight Connector 28">
            <a:extLst>
              <a:ext uri="{FF2B5EF4-FFF2-40B4-BE49-F238E27FC236}">
                <a16:creationId xmlns:a16="http://schemas.microsoft.com/office/drawing/2014/main" id="{53E57297-6431-4DB5-ABBB-7180B6D1AAAC}"/>
              </a:ext>
              <a:ext uri="{C183D7F6-B498-43B3-948B-1728B52AA6E4}">
                <adec:decorative xmlns:adec="http://schemas.microsoft.com/office/drawing/2017/decorative" val="1"/>
              </a:ext>
            </a:extLst>
          </p:cNvPr>
          <p:cNvCxnSpPr>
            <a:cxnSpLocks/>
          </p:cNvCxnSpPr>
          <p:nvPr/>
        </p:nvCxnSpPr>
        <p:spPr>
          <a:xfrm>
            <a:off x="1671739" y="2252627"/>
            <a:ext cx="1032023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7" name="Picture 6" descr="Icon of a series of circles arranged in a circular pattern">
            <a:extLst>
              <a:ext uri="{FF2B5EF4-FFF2-40B4-BE49-F238E27FC236}">
                <a16:creationId xmlns:a16="http://schemas.microsoft.com/office/drawing/2014/main" id="{AB0BFAFD-474A-477E-9CAA-C6B1ABBAA0B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27038" y="2326490"/>
            <a:ext cx="950976" cy="950976"/>
          </a:xfrm>
          <a:prstGeom prst="rect">
            <a:avLst/>
          </a:prstGeom>
        </p:spPr>
      </p:pic>
      <p:sp>
        <p:nvSpPr>
          <p:cNvPr id="36" name="TextBox 35">
            <a:extLst>
              <a:ext uri="{FF2B5EF4-FFF2-40B4-BE49-F238E27FC236}">
                <a16:creationId xmlns:a16="http://schemas.microsoft.com/office/drawing/2014/main" id="{D42F2A4E-4628-48CD-94EB-2CB8F583BC58}"/>
              </a:ext>
            </a:extLst>
          </p:cNvPr>
          <p:cNvSpPr txBox="1"/>
          <p:nvPr/>
        </p:nvSpPr>
        <p:spPr>
          <a:xfrm>
            <a:off x="1676400" y="2435571"/>
            <a:ext cx="10320236" cy="731520"/>
          </a:xfrm>
          <a:prstGeom prst="rect">
            <a:avLst/>
          </a:prstGeom>
          <a:noFill/>
        </p:spPr>
        <p:txBody>
          <a:bodyPr wrap="square" lIns="0" tIns="0" rIns="0" bIns="0" rtlCol="0" anchor="ctr">
            <a:noAutofit/>
          </a:bodyPr>
          <a:lstStyle/>
          <a:p>
            <a:pPr defTabSz="932472" fontAlgn="base">
              <a:spcBef>
                <a:spcPct val="0"/>
              </a:spcBef>
              <a:spcAft>
                <a:spcPct val="0"/>
              </a:spcAft>
            </a:pPr>
            <a:r>
              <a:rPr lang="en-US" sz="2400" dirty="0"/>
              <a:t>Determines performance, price, and features</a:t>
            </a:r>
          </a:p>
        </p:txBody>
      </p:sp>
      <p:cxnSp>
        <p:nvCxnSpPr>
          <p:cNvPr id="30" name="Straight Connector 29">
            <a:extLst>
              <a:ext uri="{FF2B5EF4-FFF2-40B4-BE49-F238E27FC236}">
                <a16:creationId xmlns:a16="http://schemas.microsoft.com/office/drawing/2014/main" id="{2E76497B-27AD-4976-B73C-4E5CE9A2A841}"/>
              </a:ext>
              <a:ext uri="{C183D7F6-B498-43B3-948B-1728B52AA6E4}">
                <adec:decorative xmlns:adec="http://schemas.microsoft.com/office/drawing/2017/decorative" val="1"/>
              </a:ext>
            </a:extLst>
          </p:cNvPr>
          <p:cNvCxnSpPr>
            <a:cxnSpLocks/>
          </p:cNvCxnSpPr>
          <p:nvPr/>
        </p:nvCxnSpPr>
        <p:spPr>
          <a:xfrm>
            <a:off x="1671739" y="3350035"/>
            <a:ext cx="1032023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0" name="Picture 9" descr="Icon of a puzzle map">
            <a:extLst>
              <a:ext uri="{FF2B5EF4-FFF2-40B4-BE49-F238E27FC236}">
                <a16:creationId xmlns:a16="http://schemas.microsoft.com/office/drawing/2014/main" id="{5771A941-D69D-40EB-B8B2-BD4905FC8B45}"/>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27038" y="3418631"/>
            <a:ext cx="950976" cy="950976"/>
          </a:xfrm>
          <a:prstGeom prst="rect">
            <a:avLst/>
          </a:prstGeom>
        </p:spPr>
      </p:pic>
      <p:sp>
        <p:nvSpPr>
          <p:cNvPr id="38" name="TextBox 37">
            <a:extLst>
              <a:ext uri="{FF2B5EF4-FFF2-40B4-BE49-F238E27FC236}">
                <a16:creationId xmlns:a16="http://schemas.microsoft.com/office/drawing/2014/main" id="{36FABD01-9B82-4FB5-AADA-1BC4145A50F9}"/>
              </a:ext>
            </a:extLst>
          </p:cNvPr>
          <p:cNvSpPr txBox="1"/>
          <p:nvPr/>
        </p:nvSpPr>
        <p:spPr>
          <a:xfrm>
            <a:off x="1676400" y="3532979"/>
            <a:ext cx="10320236" cy="731520"/>
          </a:xfrm>
          <a:prstGeom prst="rect">
            <a:avLst/>
          </a:prstGeom>
          <a:noFill/>
        </p:spPr>
        <p:txBody>
          <a:bodyPr wrap="square" lIns="0" tIns="0" rIns="0" bIns="0" rtlCol="0" anchor="ctr">
            <a:noAutofit/>
          </a:bodyPr>
          <a:lstStyle/>
          <a:p>
            <a:pPr defTabSz="932472" fontAlgn="base">
              <a:spcBef>
                <a:spcPct val="0"/>
              </a:spcBef>
              <a:spcAft>
                <a:spcPct val="0"/>
              </a:spcAft>
            </a:pPr>
            <a:r>
              <a:rPr lang="en-US" sz="2400" dirty="0"/>
              <a:t>One or more apps can be configured to run in the same App Service plan</a:t>
            </a:r>
          </a:p>
        </p:txBody>
      </p:sp>
      <p:cxnSp>
        <p:nvCxnSpPr>
          <p:cNvPr id="31" name="Straight Connector 30">
            <a:extLst>
              <a:ext uri="{FF2B5EF4-FFF2-40B4-BE49-F238E27FC236}">
                <a16:creationId xmlns:a16="http://schemas.microsoft.com/office/drawing/2014/main" id="{84EFEF22-4302-4F77-9F3B-A899B3DCE50F}"/>
              </a:ext>
              <a:ext uri="{C183D7F6-B498-43B3-948B-1728B52AA6E4}">
                <adec:decorative xmlns:adec="http://schemas.microsoft.com/office/drawing/2017/decorative" val="1"/>
              </a:ext>
            </a:extLst>
          </p:cNvPr>
          <p:cNvCxnSpPr>
            <a:cxnSpLocks/>
          </p:cNvCxnSpPr>
          <p:nvPr/>
        </p:nvCxnSpPr>
        <p:spPr>
          <a:xfrm>
            <a:off x="1671739" y="4447443"/>
            <a:ext cx="1032023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32" name="Picture 31" descr="Icon of a circle branched into three connect circles">
            <a:extLst>
              <a:ext uri="{FF2B5EF4-FFF2-40B4-BE49-F238E27FC236}">
                <a16:creationId xmlns:a16="http://schemas.microsoft.com/office/drawing/2014/main" id="{B28A96A1-08BA-46F2-B1BF-5D0AE040970C}"/>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27038" y="4589463"/>
            <a:ext cx="950976" cy="952500"/>
          </a:xfrm>
          <a:prstGeom prst="rect">
            <a:avLst/>
          </a:prstGeom>
        </p:spPr>
      </p:pic>
      <p:sp>
        <p:nvSpPr>
          <p:cNvPr id="40" name="TextBox 39">
            <a:extLst>
              <a:ext uri="{FF2B5EF4-FFF2-40B4-BE49-F238E27FC236}">
                <a16:creationId xmlns:a16="http://schemas.microsoft.com/office/drawing/2014/main" id="{83009821-43BE-4C35-A421-7076B3158455}"/>
              </a:ext>
            </a:extLst>
          </p:cNvPr>
          <p:cNvSpPr txBox="1"/>
          <p:nvPr/>
        </p:nvSpPr>
        <p:spPr>
          <a:xfrm>
            <a:off x="1676400" y="4630387"/>
            <a:ext cx="10320236" cy="1914876"/>
          </a:xfrm>
          <a:prstGeom prst="rect">
            <a:avLst/>
          </a:prstGeom>
          <a:noFill/>
        </p:spPr>
        <p:txBody>
          <a:bodyPr wrap="square" lIns="0" tIns="0" rIns="0" bIns="0" rtlCol="0" anchor="ctr">
            <a:noAutofit/>
          </a:bodyPr>
          <a:lstStyle/>
          <a:p>
            <a:pPr marL="0" lvl="1" fontAlgn="base">
              <a:spcBef>
                <a:spcPts val="300"/>
              </a:spcBef>
              <a:spcAft>
                <a:spcPts val="400"/>
              </a:spcAft>
            </a:pPr>
            <a:r>
              <a:rPr lang="en-US" sz="2400" dirty="0">
                <a:cs typeface="Segoe UI Semilight" panose="020B0402040204020203" pitchFamily="34" charset="0"/>
              </a:rPr>
              <a:t>Region where compute resources will be created </a:t>
            </a:r>
          </a:p>
          <a:p>
            <a:pPr marL="0" lvl="1" fontAlgn="base">
              <a:spcBef>
                <a:spcPts val="300"/>
              </a:spcBef>
              <a:spcAft>
                <a:spcPts val="400"/>
              </a:spcAft>
            </a:pPr>
            <a:r>
              <a:rPr lang="en-US" sz="2400" dirty="0">
                <a:cs typeface="Segoe UI Semilight" panose="020B0402040204020203" pitchFamily="34" charset="0"/>
              </a:rPr>
              <a:t>Number of virtual machine instances </a:t>
            </a:r>
          </a:p>
          <a:p>
            <a:pPr marL="0" lvl="1" fontAlgn="base">
              <a:spcBef>
                <a:spcPts val="300"/>
              </a:spcBef>
              <a:spcAft>
                <a:spcPts val="400"/>
              </a:spcAft>
            </a:pPr>
            <a:r>
              <a:rPr lang="en-US" sz="2400" dirty="0">
                <a:cs typeface="Segoe UI Semilight" panose="020B0402040204020203" pitchFamily="34" charset="0"/>
              </a:rPr>
              <a:t>Size of virtual machine instances </a:t>
            </a:r>
          </a:p>
          <a:p>
            <a:pPr marL="0" lvl="1" fontAlgn="base">
              <a:spcBef>
                <a:spcPts val="300"/>
              </a:spcBef>
              <a:spcAft>
                <a:spcPts val="400"/>
              </a:spcAft>
            </a:pPr>
            <a:r>
              <a:rPr lang="en-US" sz="2400" dirty="0">
                <a:cs typeface="Segoe UI Semilight" panose="020B0402040204020203" pitchFamily="34" charset="0"/>
              </a:rPr>
              <a:t>Pricing tier (next slide)</a:t>
            </a:r>
          </a:p>
        </p:txBody>
      </p:sp>
    </p:spTree>
    <p:extLst>
      <p:ext uri="{BB962C8B-B14F-4D97-AF65-F5344CB8AC3E}">
        <p14:creationId xmlns:p14="http://schemas.microsoft.com/office/powerpoint/2010/main" val="29558069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465138" y="632779"/>
            <a:ext cx="11533187" cy="430887"/>
          </a:xfrm>
        </p:spPr>
        <p:txBody>
          <a:bodyPr/>
          <a:lstStyle/>
          <a:p>
            <a:pPr>
              <a:lnSpc>
                <a:spcPct val="100000"/>
              </a:lnSpc>
            </a:pPr>
            <a:r>
              <a:rPr lang="en-US" spc="0" dirty="0"/>
              <a:t>Determine App Service Plan Pricing</a:t>
            </a:r>
          </a:p>
        </p:txBody>
      </p:sp>
      <p:graphicFrame>
        <p:nvGraphicFramePr>
          <p:cNvPr id="3" name="Table 6">
            <a:extLst>
              <a:ext uri="{FF2B5EF4-FFF2-40B4-BE49-F238E27FC236}">
                <a16:creationId xmlns:a16="http://schemas.microsoft.com/office/drawing/2014/main" id="{4B5435FF-C9C8-4E89-BA7E-35BEA62379BD}"/>
              </a:ext>
            </a:extLst>
          </p:cNvPr>
          <p:cNvGraphicFramePr>
            <a:graphicFrameLocks noGrp="1"/>
          </p:cNvGraphicFramePr>
          <p:nvPr>
            <p:extLst>
              <p:ext uri="{D42A27DB-BD31-4B8C-83A1-F6EECF244321}">
                <p14:modId xmlns:p14="http://schemas.microsoft.com/office/powerpoint/2010/main" val="1654476089"/>
              </p:ext>
            </p:extLst>
          </p:nvPr>
        </p:nvGraphicFramePr>
        <p:xfrm>
          <a:off x="427039" y="1395413"/>
          <a:ext cx="11582402" cy="3163824"/>
        </p:xfrm>
        <a:graphic>
          <a:graphicData uri="http://schemas.openxmlformats.org/drawingml/2006/table">
            <a:tbl>
              <a:tblPr firstRow="1" bandRow="1">
                <a:tableStyleId>{5C22544A-7EE6-4342-B048-85BDC9FD1C3A}</a:tableStyleId>
              </a:tblPr>
              <a:tblGrid>
                <a:gridCol w="1824748">
                  <a:extLst>
                    <a:ext uri="{9D8B030D-6E8A-4147-A177-3AD203B41FA5}">
                      <a16:colId xmlns:a16="http://schemas.microsoft.com/office/drawing/2014/main" val="1289156279"/>
                    </a:ext>
                  </a:extLst>
                </a:gridCol>
                <a:gridCol w="821137">
                  <a:extLst>
                    <a:ext uri="{9D8B030D-6E8A-4147-A177-3AD203B41FA5}">
                      <a16:colId xmlns:a16="http://schemas.microsoft.com/office/drawing/2014/main" val="2759990731"/>
                    </a:ext>
                  </a:extLst>
                </a:gridCol>
                <a:gridCol w="1277324">
                  <a:extLst>
                    <a:ext uri="{9D8B030D-6E8A-4147-A177-3AD203B41FA5}">
                      <a16:colId xmlns:a16="http://schemas.microsoft.com/office/drawing/2014/main" val="4259266004"/>
                    </a:ext>
                  </a:extLst>
                </a:gridCol>
                <a:gridCol w="1529852">
                  <a:extLst>
                    <a:ext uri="{9D8B030D-6E8A-4147-A177-3AD203B41FA5}">
                      <a16:colId xmlns:a16="http://schemas.microsoft.com/office/drawing/2014/main" val="2550190184"/>
                    </a:ext>
                  </a:extLst>
                </a:gridCol>
                <a:gridCol w="1562100">
                  <a:extLst>
                    <a:ext uri="{9D8B030D-6E8A-4147-A177-3AD203B41FA5}">
                      <a16:colId xmlns:a16="http://schemas.microsoft.com/office/drawing/2014/main" val="2415514144"/>
                    </a:ext>
                  </a:extLst>
                </a:gridCol>
                <a:gridCol w="2095500">
                  <a:extLst>
                    <a:ext uri="{9D8B030D-6E8A-4147-A177-3AD203B41FA5}">
                      <a16:colId xmlns:a16="http://schemas.microsoft.com/office/drawing/2014/main" val="1966991295"/>
                    </a:ext>
                  </a:extLst>
                </a:gridCol>
                <a:gridCol w="2471741">
                  <a:extLst>
                    <a:ext uri="{9D8B030D-6E8A-4147-A177-3AD203B41FA5}">
                      <a16:colId xmlns:a16="http://schemas.microsoft.com/office/drawing/2014/main" val="876137511"/>
                    </a:ext>
                  </a:extLst>
                </a:gridCol>
              </a:tblGrid>
              <a:tr h="0">
                <a:tc>
                  <a:txBody>
                    <a:bodyPr/>
                    <a:lstStyle/>
                    <a:p>
                      <a:pPr lvl="0" algn="l">
                        <a:buNone/>
                      </a:pPr>
                      <a:r>
                        <a:rPr lang="en-US" sz="1800" b="0" kern="1200" cap="none" dirty="0">
                          <a:solidFill>
                            <a:schemeClr val="bg1"/>
                          </a:solidFill>
                          <a:effectLst/>
                          <a:latin typeface="+mj-lt"/>
                          <a:ea typeface="+mn-ea"/>
                          <a:cs typeface="+mn-cs"/>
                        </a:rPr>
                        <a:t>Selected Features</a:t>
                      </a:r>
                    </a:p>
                  </a:txBody>
                  <a:tcPr marT="73152" marB="73152" anchor="ctr">
                    <a:lnL w="6350" cap="flat" cmpd="sng" algn="ctr">
                      <a:solidFill>
                        <a:srgbClr val="243A5E"/>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rgbClr val="243A5E"/>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243A5E"/>
                    </a:solidFill>
                  </a:tcPr>
                </a:tc>
                <a:tc>
                  <a:txBody>
                    <a:bodyPr/>
                    <a:lstStyle/>
                    <a:p>
                      <a:pPr algn="l" fontAlgn="t"/>
                      <a:r>
                        <a:rPr lang="en-US" sz="1800" b="0" cap="none" dirty="0">
                          <a:solidFill>
                            <a:schemeClr val="bg1"/>
                          </a:solidFill>
                          <a:effectLst/>
                          <a:latin typeface="+mj-lt"/>
                        </a:rPr>
                        <a:t>Free </a:t>
                      </a:r>
                    </a:p>
                  </a:txBody>
                  <a:tcPr marT="73152" marB="73152"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rgbClr val="243A5E"/>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243A5E"/>
                    </a:solidFill>
                  </a:tcPr>
                </a:tc>
                <a:tc>
                  <a:txBody>
                    <a:bodyPr/>
                    <a:lstStyle/>
                    <a:p>
                      <a:pPr algn="l" fontAlgn="t"/>
                      <a:r>
                        <a:rPr lang="en-US" sz="1800" b="0" cap="none" dirty="0">
                          <a:solidFill>
                            <a:schemeClr val="bg1"/>
                          </a:solidFill>
                          <a:effectLst/>
                          <a:latin typeface="+mj-lt"/>
                        </a:rPr>
                        <a:t>Shared </a:t>
                      </a:r>
                    </a:p>
                    <a:p>
                      <a:pPr algn="l" fontAlgn="t"/>
                      <a:r>
                        <a:rPr lang="en-US" sz="1800" b="0" cap="none" dirty="0">
                          <a:solidFill>
                            <a:schemeClr val="bg1"/>
                          </a:solidFill>
                          <a:effectLst/>
                          <a:latin typeface="+mj-lt"/>
                        </a:rPr>
                        <a:t>(dev/test)</a:t>
                      </a:r>
                    </a:p>
                  </a:txBody>
                  <a:tcPr marT="73152" marB="73152"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rgbClr val="243A5E"/>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243A5E"/>
                    </a:solidFill>
                  </a:tcPr>
                </a:tc>
                <a:tc>
                  <a:txBody>
                    <a:bodyPr/>
                    <a:lstStyle/>
                    <a:p>
                      <a:pPr algn="l" fontAlgn="t"/>
                      <a:r>
                        <a:rPr lang="en-US" sz="1800" b="0" kern="1200" cap="none" dirty="0">
                          <a:solidFill>
                            <a:schemeClr val="bg1"/>
                          </a:solidFill>
                          <a:effectLst/>
                          <a:latin typeface="+mj-lt"/>
                          <a:ea typeface="+mn-ea"/>
                          <a:cs typeface="+mn-cs"/>
                        </a:rPr>
                        <a:t>Basic </a:t>
                      </a:r>
                    </a:p>
                    <a:p>
                      <a:pPr algn="l" fontAlgn="t"/>
                      <a:r>
                        <a:rPr lang="en-US" sz="1800" b="0" cap="none" dirty="0">
                          <a:solidFill>
                            <a:schemeClr val="bg1"/>
                          </a:solidFill>
                          <a:effectLst/>
                          <a:latin typeface="+mj-lt"/>
                        </a:rPr>
                        <a:t>(dedicated dev/test)</a:t>
                      </a:r>
                    </a:p>
                  </a:txBody>
                  <a:tcPr marT="73152" marB="73152"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rgbClr val="243A5E"/>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243A5E"/>
                    </a:solidFill>
                  </a:tcPr>
                </a:tc>
                <a:tc>
                  <a:txBody>
                    <a:bodyPr/>
                    <a:lstStyle/>
                    <a:p>
                      <a:pPr algn="l" fontAlgn="t"/>
                      <a:r>
                        <a:rPr lang="en-US" sz="1800" b="0" kern="1200" cap="none" dirty="0">
                          <a:solidFill>
                            <a:schemeClr val="bg1"/>
                          </a:solidFill>
                          <a:effectLst/>
                          <a:latin typeface="+mj-lt"/>
                          <a:ea typeface="+mn-ea"/>
                          <a:cs typeface="+mn-cs"/>
                        </a:rPr>
                        <a:t>Standard</a:t>
                      </a:r>
                      <a:r>
                        <a:rPr lang="en-US" sz="1800" b="0" cap="none" dirty="0">
                          <a:solidFill>
                            <a:schemeClr val="bg1"/>
                          </a:solidFill>
                          <a:effectLst/>
                          <a:latin typeface="+mj-lt"/>
                        </a:rPr>
                        <a:t> </a:t>
                      </a:r>
                    </a:p>
                    <a:p>
                      <a:pPr algn="l" fontAlgn="t"/>
                      <a:r>
                        <a:rPr lang="en-US" sz="1800" b="0" cap="none" dirty="0">
                          <a:solidFill>
                            <a:schemeClr val="bg1"/>
                          </a:solidFill>
                          <a:effectLst/>
                          <a:latin typeface="+mj-lt"/>
                        </a:rPr>
                        <a:t>(production workloads)</a:t>
                      </a:r>
                    </a:p>
                  </a:txBody>
                  <a:tcPr marT="73152" marB="73152"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rgbClr val="243A5E"/>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243A5E"/>
                    </a:solidFill>
                  </a:tcPr>
                </a:tc>
                <a:tc>
                  <a:txBody>
                    <a:bodyPr/>
                    <a:lstStyle/>
                    <a:p>
                      <a:pPr algn="l" fontAlgn="t"/>
                      <a:r>
                        <a:rPr lang="en-US" sz="1800" b="0" kern="1200" cap="none" dirty="0">
                          <a:solidFill>
                            <a:schemeClr val="bg1"/>
                          </a:solidFill>
                          <a:effectLst/>
                          <a:latin typeface="+mj-lt"/>
                          <a:ea typeface="+mn-ea"/>
                          <a:cs typeface="+mn-cs"/>
                        </a:rPr>
                        <a:t>Premium </a:t>
                      </a:r>
                    </a:p>
                    <a:p>
                      <a:pPr algn="l" fontAlgn="t"/>
                      <a:r>
                        <a:rPr lang="en-US" sz="1800" b="0" cap="none" dirty="0">
                          <a:solidFill>
                            <a:schemeClr val="bg1"/>
                          </a:solidFill>
                          <a:effectLst/>
                          <a:latin typeface="+mj-lt"/>
                        </a:rPr>
                        <a:t>(enhanced scale</a:t>
                      </a:r>
                      <a:br>
                        <a:rPr lang="en-US" sz="1800" b="0" cap="none" dirty="0">
                          <a:solidFill>
                            <a:schemeClr val="bg1"/>
                          </a:solidFill>
                          <a:effectLst/>
                          <a:latin typeface="+mj-lt"/>
                        </a:rPr>
                      </a:br>
                      <a:r>
                        <a:rPr lang="en-US" sz="1800" b="0" cap="none" dirty="0">
                          <a:solidFill>
                            <a:schemeClr val="bg1"/>
                          </a:solidFill>
                          <a:effectLst/>
                          <a:latin typeface="+mj-lt"/>
                        </a:rPr>
                        <a:t>and performance)</a:t>
                      </a:r>
                    </a:p>
                  </a:txBody>
                  <a:tcPr marT="73152" marB="73152"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rgbClr val="243A5E"/>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243A5E"/>
                    </a:solidFill>
                  </a:tcPr>
                </a:tc>
                <a:tc>
                  <a:txBody>
                    <a:bodyPr/>
                    <a:lstStyle/>
                    <a:p>
                      <a:pPr algn="l" fontAlgn="t"/>
                      <a:r>
                        <a:rPr lang="en-US" sz="1800" b="0" kern="1200" cap="none" dirty="0">
                          <a:solidFill>
                            <a:schemeClr val="bg1"/>
                          </a:solidFill>
                          <a:effectLst/>
                          <a:latin typeface="+mj-lt"/>
                          <a:ea typeface="+mn-ea"/>
                          <a:cs typeface="+mn-cs"/>
                        </a:rPr>
                        <a:t>Isolated </a:t>
                      </a:r>
                    </a:p>
                    <a:p>
                      <a:pPr algn="l" fontAlgn="t"/>
                      <a:r>
                        <a:rPr lang="en-US" sz="1800" b="0" cap="none" dirty="0">
                          <a:solidFill>
                            <a:schemeClr val="bg1"/>
                          </a:solidFill>
                          <a:effectLst/>
                          <a:latin typeface="+mj-lt"/>
                        </a:rPr>
                        <a:t>(high-performance, security and isolation)</a:t>
                      </a:r>
                    </a:p>
                  </a:txBody>
                  <a:tcPr marT="73152" marB="73152" anchor="ctr">
                    <a:lnL w="6350" cap="flat" cmpd="sng" algn="ctr">
                      <a:solidFill>
                        <a:schemeClr val="bg1"/>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243A5E"/>
                    </a:solidFill>
                  </a:tcPr>
                </a:tc>
                <a:extLst>
                  <a:ext uri="{0D108BD9-81ED-4DB2-BD59-A6C34878D82A}">
                    <a16:rowId xmlns:a16="http://schemas.microsoft.com/office/drawing/2014/main" val="2897835809"/>
                  </a:ext>
                </a:extLst>
              </a:tr>
              <a:tr h="0">
                <a:tc>
                  <a:txBody>
                    <a:bodyPr/>
                    <a:lstStyle/>
                    <a:p>
                      <a:pPr algn="l" fontAlgn="t"/>
                      <a:r>
                        <a:rPr lang="en-US" sz="1600" dirty="0">
                          <a:solidFill>
                            <a:schemeClr val="tx1"/>
                          </a:solidFill>
                          <a:effectLst/>
                          <a:latin typeface="+mj-lt"/>
                        </a:rPr>
                        <a:t>Web, mobile, or API apps</a:t>
                      </a:r>
                    </a:p>
                  </a:txBody>
                  <a:tcPr marT="73152" marB="73152"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US" sz="1600" dirty="0">
                          <a:solidFill>
                            <a:schemeClr val="tx1"/>
                          </a:solidFill>
                          <a:effectLst/>
                          <a:latin typeface="+mn-lt"/>
                        </a:rPr>
                        <a:t>10 </a:t>
                      </a:r>
                    </a:p>
                  </a:txBody>
                  <a:tcPr marT="73152" marB="73152"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US" sz="1600" dirty="0">
                          <a:solidFill>
                            <a:schemeClr val="tx1"/>
                          </a:solidFill>
                          <a:effectLst/>
                          <a:latin typeface="+mn-lt"/>
                        </a:rPr>
                        <a:t>100 </a:t>
                      </a:r>
                    </a:p>
                  </a:txBody>
                  <a:tcPr marT="73152" marB="73152"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US" sz="1600" dirty="0">
                          <a:solidFill>
                            <a:schemeClr val="tx1"/>
                          </a:solidFill>
                          <a:effectLst/>
                          <a:latin typeface="+mn-lt"/>
                        </a:rPr>
                        <a:t>Unlimited </a:t>
                      </a:r>
                    </a:p>
                  </a:txBody>
                  <a:tcPr marT="73152" marB="73152"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US" sz="1600" dirty="0">
                          <a:solidFill>
                            <a:schemeClr val="tx1"/>
                          </a:solidFill>
                          <a:effectLst/>
                          <a:latin typeface="+mn-lt"/>
                        </a:rPr>
                        <a:t>Unlimited </a:t>
                      </a:r>
                    </a:p>
                  </a:txBody>
                  <a:tcPr marT="73152" marB="73152"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US" sz="1600" dirty="0">
                          <a:solidFill>
                            <a:schemeClr val="tx1"/>
                          </a:solidFill>
                          <a:effectLst/>
                          <a:latin typeface="+mn-lt"/>
                        </a:rPr>
                        <a:t>Unlimited </a:t>
                      </a:r>
                    </a:p>
                  </a:txBody>
                  <a:tcPr marT="73152" marB="73152"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US" sz="1600" dirty="0">
                          <a:solidFill>
                            <a:schemeClr val="tx1"/>
                          </a:solidFill>
                          <a:effectLst/>
                          <a:latin typeface="+mn-lt"/>
                        </a:rPr>
                        <a:t>Unlimited </a:t>
                      </a:r>
                    </a:p>
                  </a:txBody>
                  <a:tcPr marT="73152" marB="73152"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88139117"/>
                  </a:ext>
                </a:extLst>
              </a:tr>
              <a:tr h="0">
                <a:tc>
                  <a:txBody>
                    <a:bodyPr/>
                    <a:lstStyle/>
                    <a:p>
                      <a:pPr algn="l" fontAlgn="t"/>
                      <a:r>
                        <a:rPr lang="en-US" sz="1600" dirty="0">
                          <a:solidFill>
                            <a:schemeClr val="tx1"/>
                          </a:solidFill>
                          <a:effectLst/>
                          <a:latin typeface="+mj-lt"/>
                        </a:rPr>
                        <a:t>Disk space</a:t>
                      </a:r>
                    </a:p>
                  </a:txBody>
                  <a:tcPr marT="73152" marB="73152"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l" fontAlgn="t"/>
                      <a:r>
                        <a:rPr lang="en-US" sz="1600" dirty="0">
                          <a:solidFill>
                            <a:schemeClr val="tx1"/>
                          </a:solidFill>
                          <a:effectLst/>
                          <a:latin typeface="+mn-lt"/>
                        </a:rPr>
                        <a:t>1 GB </a:t>
                      </a:r>
                    </a:p>
                  </a:txBody>
                  <a:tcPr marT="73152" marB="73152"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l" fontAlgn="t"/>
                      <a:r>
                        <a:rPr lang="en-US" sz="1600" dirty="0">
                          <a:solidFill>
                            <a:schemeClr val="tx1"/>
                          </a:solidFill>
                          <a:effectLst/>
                          <a:latin typeface="+mn-lt"/>
                        </a:rPr>
                        <a:t>1 GB </a:t>
                      </a:r>
                    </a:p>
                  </a:txBody>
                  <a:tcPr marT="73152" marB="73152"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l" fontAlgn="t"/>
                      <a:r>
                        <a:rPr lang="en-US" sz="1600" dirty="0">
                          <a:solidFill>
                            <a:schemeClr val="tx1"/>
                          </a:solidFill>
                          <a:effectLst/>
                          <a:latin typeface="+mn-lt"/>
                        </a:rPr>
                        <a:t>10 GB </a:t>
                      </a:r>
                    </a:p>
                  </a:txBody>
                  <a:tcPr marT="73152" marB="73152"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l" fontAlgn="t"/>
                      <a:r>
                        <a:rPr lang="en-US" sz="1600" dirty="0">
                          <a:solidFill>
                            <a:schemeClr val="tx1"/>
                          </a:solidFill>
                          <a:effectLst/>
                          <a:latin typeface="+mn-lt"/>
                        </a:rPr>
                        <a:t>50 GB </a:t>
                      </a:r>
                    </a:p>
                  </a:txBody>
                  <a:tcPr marT="73152" marB="73152"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l" fontAlgn="t"/>
                      <a:r>
                        <a:rPr lang="en-US" sz="1600" dirty="0">
                          <a:solidFill>
                            <a:schemeClr val="tx1"/>
                          </a:solidFill>
                          <a:effectLst/>
                          <a:latin typeface="+mn-lt"/>
                        </a:rPr>
                        <a:t>250 GB </a:t>
                      </a:r>
                    </a:p>
                  </a:txBody>
                  <a:tcPr marT="73152" marB="73152"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l" fontAlgn="t"/>
                      <a:r>
                        <a:rPr lang="en-US" sz="1600" dirty="0">
                          <a:solidFill>
                            <a:schemeClr val="tx1"/>
                          </a:solidFill>
                          <a:effectLst/>
                          <a:latin typeface="+mn-lt"/>
                        </a:rPr>
                        <a:t>1 TB </a:t>
                      </a:r>
                    </a:p>
                  </a:txBody>
                  <a:tcPr marT="73152" marB="73152"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3758439219"/>
                  </a:ext>
                </a:extLst>
              </a:tr>
              <a:tr h="0">
                <a:tc>
                  <a:txBody>
                    <a:bodyPr/>
                    <a:lstStyle/>
                    <a:p>
                      <a:pPr algn="l" fontAlgn="t"/>
                      <a:r>
                        <a:rPr lang="en-US" sz="1600" dirty="0">
                          <a:solidFill>
                            <a:schemeClr val="tx1"/>
                          </a:solidFill>
                          <a:effectLst/>
                          <a:latin typeface="+mj-lt"/>
                        </a:rPr>
                        <a:t>Auto Scale</a:t>
                      </a:r>
                    </a:p>
                  </a:txBody>
                  <a:tcPr marT="73152" marB="73152"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US" sz="1600" dirty="0">
                          <a:solidFill>
                            <a:schemeClr val="tx1"/>
                          </a:solidFill>
                          <a:effectLst/>
                          <a:latin typeface="+mn-lt"/>
                        </a:rPr>
                        <a:t>–</a:t>
                      </a:r>
                    </a:p>
                  </a:txBody>
                  <a:tcPr marT="73152" marB="73152"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US" sz="1600" dirty="0">
                          <a:solidFill>
                            <a:schemeClr val="tx1"/>
                          </a:solidFill>
                          <a:effectLst/>
                          <a:latin typeface="+mn-lt"/>
                        </a:rPr>
                        <a:t>–</a:t>
                      </a:r>
                    </a:p>
                  </a:txBody>
                  <a:tcPr marT="73152" marB="73152"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US" sz="1600" dirty="0">
                          <a:solidFill>
                            <a:schemeClr val="tx1"/>
                          </a:solidFill>
                          <a:effectLst/>
                          <a:latin typeface="+mn-lt"/>
                        </a:rPr>
                        <a:t>–</a:t>
                      </a:r>
                    </a:p>
                  </a:txBody>
                  <a:tcPr marT="73152" marB="73152"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US" sz="1600" dirty="0">
                          <a:solidFill>
                            <a:schemeClr val="tx1"/>
                          </a:solidFill>
                          <a:effectLst/>
                          <a:latin typeface="+mn-lt"/>
                        </a:rPr>
                        <a:t>Supported</a:t>
                      </a:r>
                    </a:p>
                  </a:txBody>
                  <a:tcPr marT="73152" marB="73152"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US" sz="1600" dirty="0">
                          <a:solidFill>
                            <a:schemeClr val="tx1"/>
                          </a:solidFill>
                          <a:effectLst/>
                          <a:latin typeface="+mn-lt"/>
                        </a:rPr>
                        <a:t>Supported</a:t>
                      </a:r>
                    </a:p>
                  </a:txBody>
                  <a:tcPr marT="73152" marB="73152"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US" sz="1600" dirty="0">
                          <a:solidFill>
                            <a:schemeClr val="tx1"/>
                          </a:solidFill>
                          <a:effectLst/>
                          <a:latin typeface="+mn-lt"/>
                        </a:rPr>
                        <a:t>Supported</a:t>
                      </a:r>
                    </a:p>
                  </a:txBody>
                  <a:tcPr marT="73152" marB="73152"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98512727"/>
                  </a:ext>
                </a:extLst>
              </a:tr>
              <a:tr h="0">
                <a:tc>
                  <a:txBody>
                    <a:bodyPr/>
                    <a:lstStyle/>
                    <a:p>
                      <a:pPr algn="l" fontAlgn="t"/>
                      <a:r>
                        <a:rPr lang="en-US" sz="1600" dirty="0">
                          <a:solidFill>
                            <a:schemeClr val="tx1"/>
                          </a:solidFill>
                          <a:effectLst/>
                          <a:latin typeface="+mj-lt"/>
                        </a:rPr>
                        <a:t>Deployment Slots</a:t>
                      </a:r>
                    </a:p>
                  </a:txBody>
                  <a:tcPr marT="73152" marB="73152"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US" sz="1600" dirty="0">
                          <a:solidFill>
                            <a:schemeClr val="tx1"/>
                          </a:solidFill>
                          <a:effectLst/>
                          <a:latin typeface="+mn-lt"/>
                        </a:rPr>
                        <a:t>0</a:t>
                      </a:r>
                    </a:p>
                  </a:txBody>
                  <a:tcPr marT="73152" marB="73152"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US" sz="1600" dirty="0">
                          <a:solidFill>
                            <a:schemeClr val="tx1"/>
                          </a:solidFill>
                          <a:effectLst/>
                          <a:latin typeface="+mn-lt"/>
                        </a:rPr>
                        <a:t>0</a:t>
                      </a:r>
                    </a:p>
                  </a:txBody>
                  <a:tcPr marT="73152" marB="73152"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US" sz="1600" dirty="0">
                          <a:solidFill>
                            <a:schemeClr val="tx1"/>
                          </a:solidFill>
                          <a:effectLst/>
                          <a:latin typeface="+mn-lt"/>
                        </a:rPr>
                        <a:t>0</a:t>
                      </a:r>
                    </a:p>
                  </a:txBody>
                  <a:tcPr marT="73152" marB="73152"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US" sz="1600" dirty="0">
                          <a:solidFill>
                            <a:schemeClr val="tx1"/>
                          </a:solidFill>
                          <a:effectLst/>
                          <a:latin typeface="+mn-lt"/>
                        </a:rPr>
                        <a:t>5</a:t>
                      </a:r>
                    </a:p>
                  </a:txBody>
                  <a:tcPr marT="73152" marB="73152"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US" sz="1600" dirty="0">
                          <a:solidFill>
                            <a:schemeClr val="tx1"/>
                          </a:solidFill>
                          <a:effectLst/>
                          <a:latin typeface="+mn-lt"/>
                        </a:rPr>
                        <a:t>20</a:t>
                      </a:r>
                    </a:p>
                  </a:txBody>
                  <a:tcPr marT="73152" marB="73152"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US" sz="1600" dirty="0">
                          <a:solidFill>
                            <a:schemeClr val="tx1"/>
                          </a:solidFill>
                          <a:effectLst/>
                          <a:latin typeface="+mn-lt"/>
                        </a:rPr>
                        <a:t>20</a:t>
                      </a:r>
                    </a:p>
                  </a:txBody>
                  <a:tcPr marT="73152" marB="73152"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2684497"/>
                  </a:ext>
                </a:extLst>
              </a:tr>
              <a:tr h="0">
                <a:tc>
                  <a:txBody>
                    <a:bodyPr/>
                    <a:lstStyle/>
                    <a:p>
                      <a:pPr algn="l" fontAlgn="t"/>
                      <a:r>
                        <a:rPr lang="en-US" sz="1600" dirty="0">
                          <a:solidFill>
                            <a:schemeClr val="tx1"/>
                          </a:solidFill>
                          <a:effectLst/>
                          <a:latin typeface="+mj-lt"/>
                        </a:rPr>
                        <a:t>Max Instances</a:t>
                      </a:r>
                    </a:p>
                  </a:txBody>
                  <a:tcPr marT="73152" marB="73152"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Segoe UI"/>
                          <a:ea typeface="+mn-ea"/>
                          <a:cs typeface="+mn-cs"/>
                        </a:rPr>
                        <a:t>–</a:t>
                      </a:r>
                    </a:p>
                  </a:txBody>
                  <a:tcPr marT="73152" marB="73152"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Segoe UI"/>
                          <a:ea typeface="+mn-ea"/>
                          <a:cs typeface="+mn-cs"/>
                        </a:rPr>
                        <a:t>–</a:t>
                      </a:r>
                    </a:p>
                  </a:txBody>
                  <a:tcPr marT="73152" marB="73152"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US" sz="1600" dirty="0">
                          <a:solidFill>
                            <a:schemeClr val="tx1"/>
                          </a:solidFill>
                          <a:effectLst/>
                          <a:latin typeface="+mn-lt"/>
                        </a:rPr>
                        <a:t>Up to 3</a:t>
                      </a:r>
                    </a:p>
                  </a:txBody>
                  <a:tcPr marT="73152" marB="73152"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US" sz="1600" dirty="0">
                          <a:solidFill>
                            <a:schemeClr val="tx1"/>
                          </a:solidFill>
                          <a:effectLst/>
                          <a:latin typeface="+mn-lt"/>
                        </a:rPr>
                        <a:t>Up to 10</a:t>
                      </a:r>
                    </a:p>
                  </a:txBody>
                  <a:tcPr marT="73152" marB="73152"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US" sz="1600" dirty="0">
                          <a:solidFill>
                            <a:schemeClr val="tx1"/>
                          </a:solidFill>
                          <a:effectLst/>
                          <a:latin typeface="+mn-lt"/>
                        </a:rPr>
                        <a:t>Up to 30</a:t>
                      </a:r>
                    </a:p>
                  </a:txBody>
                  <a:tcPr marT="73152" marB="73152"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US" sz="1600" dirty="0">
                          <a:solidFill>
                            <a:schemeClr val="tx1"/>
                          </a:solidFill>
                          <a:effectLst/>
                          <a:latin typeface="+mn-lt"/>
                        </a:rPr>
                        <a:t>Up to 100</a:t>
                      </a:r>
                    </a:p>
                  </a:txBody>
                  <a:tcPr marT="73152" marB="73152"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38446895"/>
                  </a:ext>
                </a:extLst>
              </a:tr>
            </a:tbl>
          </a:graphicData>
        </a:graphic>
      </p:graphicFrame>
      <p:sp>
        <p:nvSpPr>
          <p:cNvPr id="6" name="Rectangle 5">
            <a:extLst>
              <a:ext uri="{FF2B5EF4-FFF2-40B4-BE49-F238E27FC236}">
                <a16:creationId xmlns:a16="http://schemas.microsoft.com/office/drawing/2014/main" id="{AF9A5DCE-0800-46E9-A832-98E20F75BC26}"/>
              </a:ext>
            </a:extLst>
          </p:cNvPr>
          <p:cNvSpPr/>
          <p:nvPr/>
        </p:nvSpPr>
        <p:spPr>
          <a:xfrm>
            <a:off x="432592" y="4704714"/>
            <a:ext cx="3754389" cy="1607185"/>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91440" tIns="45720" rIns="91440" bIns="45720" numCol="1" spcCol="1270" anchor="t" anchorCtr="0">
            <a:noAutofit/>
          </a:bodyPr>
          <a:lstStyle/>
          <a:p>
            <a:pPr defTabSz="932472" fontAlgn="base"/>
            <a:r>
              <a:rPr lang="en-US" dirty="0">
                <a:solidFill>
                  <a:schemeClr val="tx1"/>
                </a:solidFill>
                <a:latin typeface="+mj-lt"/>
                <a:cs typeface="Segoe UI Semilight"/>
              </a:rPr>
              <a:t>Shared compute </a:t>
            </a:r>
            <a:r>
              <a:rPr lang="en-US" dirty="0">
                <a:solidFill>
                  <a:schemeClr val="tx1"/>
                </a:solidFill>
                <a:cs typeface="Segoe UI Semilight"/>
              </a:rPr>
              <a:t>(Free and Shared). Run apps on </a:t>
            </a:r>
            <a:br>
              <a:rPr lang="en-US" dirty="0">
                <a:solidFill>
                  <a:schemeClr val="tx1"/>
                </a:solidFill>
                <a:cs typeface="Segoe UI Semilight"/>
              </a:rPr>
            </a:br>
            <a:r>
              <a:rPr lang="en-US" dirty="0">
                <a:solidFill>
                  <a:schemeClr val="tx1"/>
                </a:solidFill>
                <a:cs typeface="Segoe UI Semilight"/>
              </a:rPr>
              <a:t>the same Azure VM as other App Service apps, and the resources cannot scale out</a:t>
            </a:r>
          </a:p>
        </p:txBody>
      </p:sp>
      <p:sp>
        <p:nvSpPr>
          <p:cNvPr id="7" name="Rectangle 6">
            <a:extLst>
              <a:ext uri="{FF2B5EF4-FFF2-40B4-BE49-F238E27FC236}">
                <a16:creationId xmlns:a16="http://schemas.microsoft.com/office/drawing/2014/main" id="{16196D3E-3ED5-49F9-9FCE-0AEFD664E325}"/>
              </a:ext>
            </a:extLst>
          </p:cNvPr>
          <p:cNvSpPr/>
          <p:nvPr/>
        </p:nvSpPr>
        <p:spPr>
          <a:xfrm>
            <a:off x="4343821" y="4704714"/>
            <a:ext cx="3754389" cy="1607185"/>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91440" tIns="45720" rIns="91440" bIns="45720" numCol="1" spcCol="1270" anchor="t" anchorCtr="0">
            <a:noAutofit/>
          </a:bodyPr>
          <a:lstStyle/>
          <a:p>
            <a:pPr lvl="0"/>
            <a:r>
              <a:rPr lang="en-US" dirty="0">
                <a:solidFill>
                  <a:schemeClr val="tx1"/>
                </a:solidFill>
                <a:latin typeface="+mj-lt"/>
                <a:cs typeface="Segoe UI Semilight"/>
              </a:rPr>
              <a:t>Dedicated compute</a:t>
            </a:r>
            <a:br>
              <a:rPr lang="en-US" dirty="0">
                <a:solidFill>
                  <a:schemeClr val="tx1"/>
                </a:solidFill>
                <a:latin typeface="+mj-lt"/>
                <a:cs typeface="Segoe UI Semilight"/>
              </a:rPr>
            </a:br>
            <a:r>
              <a:rPr lang="en-US" dirty="0">
                <a:solidFill>
                  <a:schemeClr val="tx1"/>
                </a:solidFill>
                <a:cs typeface="Segoe UI Semilight"/>
              </a:rPr>
              <a:t>(Basic, Standard, Premium). </a:t>
            </a:r>
            <a:br>
              <a:rPr lang="en-US" dirty="0">
                <a:solidFill>
                  <a:schemeClr val="tx1"/>
                </a:solidFill>
                <a:cs typeface="Segoe UI Semilight"/>
              </a:rPr>
            </a:br>
            <a:r>
              <a:rPr lang="en-US" dirty="0">
                <a:solidFill>
                  <a:schemeClr val="tx1"/>
                </a:solidFill>
                <a:cs typeface="Segoe UI Semilight"/>
              </a:rPr>
              <a:t>Run apps in the same plan in dedicated Azure VMs</a:t>
            </a:r>
          </a:p>
        </p:txBody>
      </p:sp>
      <p:sp>
        <p:nvSpPr>
          <p:cNvPr id="13" name="Rectangle 12">
            <a:extLst>
              <a:ext uri="{FF2B5EF4-FFF2-40B4-BE49-F238E27FC236}">
                <a16:creationId xmlns:a16="http://schemas.microsoft.com/office/drawing/2014/main" id="{0F3DDB70-4B80-417D-A395-5908898422BD}"/>
              </a:ext>
            </a:extLst>
          </p:cNvPr>
          <p:cNvSpPr/>
          <p:nvPr/>
        </p:nvSpPr>
        <p:spPr>
          <a:xfrm>
            <a:off x="8255051" y="4704714"/>
            <a:ext cx="3754389" cy="1607185"/>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91440" tIns="45720" rIns="91440" bIns="45720" numCol="1" spcCol="1270" anchor="t" anchorCtr="0">
            <a:noAutofit/>
          </a:bodyPr>
          <a:lstStyle/>
          <a:p>
            <a:pPr lvl="0"/>
            <a:r>
              <a:rPr lang="en-US" dirty="0">
                <a:solidFill>
                  <a:schemeClr val="tx1"/>
                </a:solidFill>
                <a:latin typeface="+mj-lt"/>
                <a:cs typeface="Segoe UI Semilight"/>
              </a:rPr>
              <a:t>Isolated.</a:t>
            </a:r>
            <a:r>
              <a:rPr lang="en-US" dirty="0">
                <a:solidFill>
                  <a:schemeClr val="tx1"/>
                </a:solidFill>
                <a:cs typeface="Segoe UI Semilight"/>
              </a:rPr>
              <a:t> Runs apps on</a:t>
            </a:r>
            <a:br>
              <a:rPr lang="en-US" dirty="0">
                <a:solidFill>
                  <a:schemeClr val="tx1"/>
                </a:solidFill>
                <a:cs typeface="Segoe UI Semilight"/>
              </a:rPr>
            </a:br>
            <a:r>
              <a:rPr lang="en-US" dirty="0">
                <a:solidFill>
                  <a:schemeClr val="tx1"/>
                </a:solidFill>
                <a:cs typeface="Segoe UI Semilight"/>
              </a:rPr>
              <a:t>dedicated Azure VMs in dedicated Azure virtual networks</a:t>
            </a:r>
          </a:p>
        </p:txBody>
      </p:sp>
    </p:spTree>
    <p:extLst>
      <p:ext uri="{BB962C8B-B14F-4D97-AF65-F5344CB8AC3E}">
        <p14:creationId xmlns:p14="http://schemas.microsoft.com/office/powerpoint/2010/main" val="37985344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50D68-47C9-4299-B726-AE540B3A3042}"/>
              </a:ext>
            </a:extLst>
          </p:cNvPr>
          <p:cNvSpPr>
            <a:spLocks noGrp="1"/>
          </p:cNvSpPr>
          <p:nvPr>
            <p:ph type="title"/>
          </p:nvPr>
        </p:nvSpPr>
        <p:spPr>
          <a:xfrm>
            <a:off x="465138" y="632779"/>
            <a:ext cx="11533187" cy="430887"/>
          </a:xfrm>
        </p:spPr>
        <p:txBody>
          <a:bodyPr/>
          <a:lstStyle/>
          <a:p>
            <a:pPr>
              <a:lnSpc>
                <a:spcPct val="100000"/>
              </a:lnSpc>
            </a:pPr>
            <a:r>
              <a:rPr lang="en-US" spc="0" dirty="0"/>
              <a:t>Scale Up and Scale Out the App Service Plan</a:t>
            </a:r>
          </a:p>
        </p:txBody>
      </p:sp>
      <p:sp>
        <p:nvSpPr>
          <p:cNvPr id="3" name="Rectangle 2">
            <a:extLst>
              <a:ext uri="{FF2B5EF4-FFF2-40B4-BE49-F238E27FC236}">
                <a16:creationId xmlns:a16="http://schemas.microsoft.com/office/drawing/2014/main" id="{A8F48553-B42F-48F6-A2E9-BE4B02A0EC1F}"/>
              </a:ext>
              <a:ext uri="{C183D7F6-B498-43B3-948B-1728B52AA6E4}">
                <adec:decorative xmlns:adec="http://schemas.microsoft.com/office/drawing/2017/decorative" val="1"/>
              </a:ext>
            </a:extLst>
          </p:cNvPr>
          <p:cNvSpPr/>
          <p:nvPr/>
        </p:nvSpPr>
        <p:spPr bwMode="auto">
          <a:xfrm>
            <a:off x="427038" y="1192213"/>
            <a:ext cx="11582400" cy="3735387"/>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IN"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6" name="Picture 4" descr="A screenshot of scaling out the App Service Plan.  Manual scale is selected and Instance count is set to 3">
            <a:extLst>
              <a:ext uri="{FF2B5EF4-FFF2-40B4-BE49-F238E27FC236}">
                <a16:creationId xmlns:a16="http://schemas.microsoft.com/office/drawing/2014/main" id="{12A18769-0224-4754-9B16-4BF1797F38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9613" y="1353402"/>
            <a:ext cx="11017251" cy="3413008"/>
          </a:xfrm>
          <a:prstGeom prst="rect">
            <a:avLst/>
          </a:prstGeom>
          <a:ln>
            <a:noFill/>
          </a:ln>
        </p:spPr>
      </p:pic>
      <p:sp>
        <p:nvSpPr>
          <p:cNvPr id="4" name="Rectangle 3">
            <a:extLst>
              <a:ext uri="{FF2B5EF4-FFF2-40B4-BE49-F238E27FC236}">
                <a16:creationId xmlns:a16="http://schemas.microsoft.com/office/drawing/2014/main" id="{639DB60E-4D98-4F7F-9E6F-A2A7C405B514}"/>
              </a:ext>
            </a:extLst>
          </p:cNvPr>
          <p:cNvSpPr/>
          <p:nvPr/>
        </p:nvSpPr>
        <p:spPr>
          <a:xfrm>
            <a:off x="415925" y="5000250"/>
            <a:ext cx="5391773" cy="1361496"/>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91440" tIns="45720" rIns="91440" bIns="45720" numCol="1" spcCol="1270" anchor="t" anchorCtr="0">
            <a:noAutofit/>
          </a:bodyPr>
          <a:lstStyle/>
          <a:p>
            <a:pPr>
              <a:spcBef>
                <a:spcPts val="600"/>
              </a:spcBef>
            </a:pPr>
            <a:r>
              <a:rPr lang="en-US" sz="2000" dirty="0">
                <a:solidFill>
                  <a:schemeClr val="tx1"/>
                </a:solidFill>
                <a:latin typeface="+mj-lt"/>
              </a:rPr>
              <a:t>Scale up (change the App Service plan):</a:t>
            </a:r>
          </a:p>
          <a:p>
            <a:pPr marL="0" lvl="1">
              <a:spcBef>
                <a:spcPts val="600"/>
              </a:spcBef>
            </a:pPr>
            <a:r>
              <a:rPr lang="en-US" dirty="0">
                <a:solidFill>
                  <a:schemeClr val="tx1"/>
                </a:solidFill>
              </a:rPr>
              <a:t>More hardware (CPU, memory, disk)</a:t>
            </a:r>
          </a:p>
          <a:p>
            <a:pPr marL="0" lvl="1">
              <a:spcBef>
                <a:spcPts val="600"/>
              </a:spcBef>
            </a:pPr>
            <a:r>
              <a:rPr lang="en-US" dirty="0">
                <a:solidFill>
                  <a:schemeClr val="tx1"/>
                </a:solidFill>
              </a:rPr>
              <a:t>More features (dedicated virtual machines, staging slots, autoscaling)</a:t>
            </a:r>
          </a:p>
        </p:txBody>
      </p:sp>
      <p:sp>
        <p:nvSpPr>
          <p:cNvPr id="5" name="Rectangle 4">
            <a:extLst>
              <a:ext uri="{FF2B5EF4-FFF2-40B4-BE49-F238E27FC236}">
                <a16:creationId xmlns:a16="http://schemas.microsoft.com/office/drawing/2014/main" id="{87FDE356-CCED-467B-A3B2-2F7F88DFAD17}"/>
              </a:ext>
            </a:extLst>
          </p:cNvPr>
          <p:cNvSpPr/>
          <p:nvPr/>
        </p:nvSpPr>
        <p:spPr>
          <a:xfrm>
            <a:off x="5963410" y="5000250"/>
            <a:ext cx="6034915" cy="1361496"/>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91440" tIns="45720" rIns="91440" bIns="45720" numCol="1" spcCol="1270" anchor="t" anchorCtr="0">
            <a:noAutofit/>
          </a:bodyPr>
          <a:lstStyle/>
          <a:p>
            <a:pPr>
              <a:spcBef>
                <a:spcPts val="600"/>
              </a:spcBef>
            </a:pPr>
            <a:r>
              <a:rPr lang="en-US" sz="2000" dirty="0">
                <a:solidFill>
                  <a:schemeClr val="tx1"/>
                </a:solidFill>
                <a:latin typeface="+mj-lt"/>
              </a:rPr>
              <a:t>Scale out (increase the number of VM instances):</a:t>
            </a:r>
          </a:p>
          <a:p>
            <a:pPr marL="0" lvl="1">
              <a:spcBef>
                <a:spcPts val="600"/>
              </a:spcBef>
            </a:pPr>
            <a:r>
              <a:rPr lang="en-US" dirty="0">
                <a:solidFill>
                  <a:schemeClr val="tx1"/>
                </a:solidFill>
              </a:rPr>
              <a:t>Manual (fixed number of instances)</a:t>
            </a:r>
          </a:p>
          <a:p>
            <a:pPr marL="0" lvl="1">
              <a:spcBef>
                <a:spcPts val="600"/>
              </a:spcBef>
            </a:pPr>
            <a:r>
              <a:rPr lang="en-US" dirty="0">
                <a:solidFill>
                  <a:schemeClr val="tx1"/>
                </a:solidFill>
              </a:rPr>
              <a:t>Auto scale (based on predefined rules and schedules)</a:t>
            </a:r>
          </a:p>
        </p:txBody>
      </p:sp>
    </p:spTree>
    <p:extLst>
      <p:ext uri="{BB962C8B-B14F-4D97-AF65-F5344CB8AC3E}">
        <p14:creationId xmlns:p14="http://schemas.microsoft.com/office/powerpoint/2010/main" val="2132404164"/>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C169FB-C106-4E27-BF41-DEE46FCBFF01}"/>
              </a:ext>
            </a:extLst>
          </p:cNvPr>
          <p:cNvSpPr>
            <a:spLocks noGrp="1"/>
          </p:cNvSpPr>
          <p:nvPr>
            <p:ph type="title"/>
          </p:nvPr>
        </p:nvSpPr>
        <p:spPr>
          <a:xfrm>
            <a:off x="465138" y="632779"/>
            <a:ext cx="11533187" cy="430887"/>
          </a:xfrm>
        </p:spPr>
        <p:txBody>
          <a:bodyPr/>
          <a:lstStyle/>
          <a:p>
            <a:pPr>
              <a:lnSpc>
                <a:spcPct val="100000"/>
              </a:lnSpc>
            </a:pPr>
            <a:r>
              <a:rPr lang="en-US" spc="0" dirty="0"/>
              <a:t>Configure App Service Plan Scaling</a:t>
            </a:r>
          </a:p>
        </p:txBody>
      </p:sp>
      <p:sp>
        <p:nvSpPr>
          <p:cNvPr id="14" name="Rectangle 13">
            <a:extLst>
              <a:ext uri="{FF2B5EF4-FFF2-40B4-BE49-F238E27FC236}">
                <a16:creationId xmlns:a16="http://schemas.microsoft.com/office/drawing/2014/main" id="{D72446AF-E47F-4396-9CBB-B12E2E46D1A2}"/>
              </a:ext>
              <a:ext uri="{C183D7F6-B498-43B3-948B-1728B52AA6E4}">
                <adec:decorative xmlns:adec="http://schemas.microsoft.com/office/drawing/2017/decorative" val="1"/>
              </a:ext>
            </a:extLst>
          </p:cNvPr>
          <p:cNvSpPr/>
          <p:nvPr/>
        </p:nvSpPr>
        <p:spPr bwMode="auto">
          <a:xfrm>
            <a:off x="427038" y="1192213"/>
            <a:ext cx="11582400" cy="3735387"/>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6" name="Picture 4" descr="A screen shot of the Default scale condition. Options available to scale based on a metric, add a rule, and define instance limits">
            <a:extLst>
              <a:ext uri="{FF2B5EF4-FFF2-40B4-BE49-F238E27FC236}">
                <a16:creationId xmlns:a16="http://schemas.microsoft.com/office/drawing/2014/main" id="{062EC3A9-023F-4586-9796-04B800B32E6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68476" y="1292014"/>
            <a:ext cx="8899524" cy="3535784"/>
          </a:xfrm>
          <a:prstGeom prst="rect">
            <a:avLst/>
          </a:prstGeom>
          <a:ln>
            <a:noFill/>
          </a:ln>
        </p:spPr>
      </p:pic>
      <p:sp>
        <p:nvSpPr>
          <p:cNvPr id="4" name="Rectangle 3">
            <a:extLst>
              <a:ext uri="{FF2B5EF4-FFF2-40B4-BE49-F238E27FC236}">
                <a16:creationId xmlns:a16="http://schemas.microsoft.com/office/drawing/2014/main" id="{849E9509-96D9-4F19-BAB1-6072D830C2BE}"/>
              </a:ext>
            </a:extLst>
          </p:cNvPr>
          <p:cNvSpPr/>
          <p:nvPr/>
        </p:nvSpPr>
        <p:spPr>
          <a:xfrm>
            <a:off x="427038" y="5080001"/>
            <a:ext cx="1732804" cy="1281746"/>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91440" tIns="45720" rIns="91440" bIns="45720" numCol="1" spcCol="1270" anchor="t" anchorCtr="0">
            <a:noAutofit/>
          </a:bodyPr>
          <a:lstStyle/>
          <a:p>
            <a:r>
              <a:rPr lang="en-US" sz="1600" dirty="0">
                <a:solidFill>
                  <a:schemeClr val="tx1"/>
                </a:solidFill>
              </a:rPr>
              <a:t>Adjust available resources based on the current demand</a:t>
            </a:r>
          </a:p>
          <a:p>
            <a:endParaRPr lang="en-US" sz="1600" dirty="0">
              <a:solidFill>
                <a:schemeClr val="tx1"/>
              </a:solidFill>
            </a:endParaRPr>
          </a:p>
        </p:txBody>
      </p:sp>
      <p:sp>
        <p:nvSpPr>
          <p:cNvPr id="9" name="Rectangle 8">
            <a:extLst>
              <a:ext uri="{FF2B5EF4-FFF2-40B4-BE49-F238E27FC236}">
                <a16:creationId xmlns:a16="http://schemas.microsoft.com/office/drawing/2014/main" id="{85926A27-6CE7-4278-89AB-7724A5EE5246}"/>
              </a:ext>
            </a:extLst>
          </p:cNvPr>
          <p:cNvSpPr/>
          <p:nvPr/>
        </p:nvSpPr>
        <p:spPr>
          <a:xfrm>
            <a:off x="2289790" y="5080001"/>
            <a:ext cx="1732804" cy="1281746"/>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91440" tIns="45720" rIns="91440" bIns="45720" numCol="1" spcCol="1270" anchor="t" anchorCtr="0">
            <a:noAutofit/>
          </a:bodyPr>
          <a:lstStyle/>
          <a:p>
            <a:r>
              <a:rPr lang="en-US" sz="1600" dirty="0">
                <a:solidFill>
                  <a:schemeClr val="tx1"/>
                </a:solidFill>
              </a:rPr>
              <a:t>Improves availability and fault tolerance</a:t>
            </a:r>
          </a:p>
        </p:txBody>
      </p:sp>
      <p:sp>
        <p:nvSpPr>
          <p:cNvPr id="5" name="Rectangle 4">
            <a:extLst>
              <a:ext uri="{FF2B5EF4-FFF2-40B4-BE49-F238E27FC236}">
                <a16:creationId xmlns:a16="http://schemas.microsoft.com/office/drawing/2014/main" id="{A4CF62C6-CA34-4937-96AD-BCC3AC7245CA}"/>
              </a:ext>
            </a:extLst>
          </p:cNvPr>
          <p:cNvSpPr/>
          <p:nvPr/>
        </p:nvSpPr>
        <p:spPr>
          <a:xfrm>
            <a:off x="4159369" y="5080001"/>
            <a:ext cx="2282126" cy="1281746"/>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91440" tIns="45720" rIns="91440" bIns="45720" numCol="1" spcCol="1270" anchor="t" anchorCtr="0">
            <a:noAutofit/>
          </a:bodyPr>
          <a:lstStyle/>
          <a:p>
            <a:r>
              <a:rPr lang="en-US" sz="1600" dirty="0">
                <a:solidFill>
                  <a:schemeClr val="tx1"/>
                </a:solidFill>
              </a:rPr>
              <a:t>Scale based on</a:t>
            </a:r>
            <a:br>
              <a:rPr lang="en-US" sz="1600" dirty="0">
                <a:solidFill>
                  <a:schemeClr val="tx1"/>
                </a:solidFill>
              </a:rPr>
            </a:br>
            <a:r>
              <a:rPr lang="en-US" sz="1600" dirty="0">
                <a:solidFill>
                  <a:schemeClr val="tx1"/>
                </a:solidFill>
              </a:rPr>
              <a:t>a metric (CPU percentage, memory percentage, HTTP requests) </a:t>
            </a:r>
          </a:p>
        </p:txBody>
      </p:sp>
      <p:sp>
        <p:nvSpPr>
          <p:cNvPr id="11" name="Rectangle 10">
            <a:extLst>
              <a:ext uri="{FF2B5EF4-FFF2-40B4-BE49-F238E27FC236}">
                <a16:creationId xmlns:a16="http://schemas.microsoft.com/office/drawing/2014/main" id="{68E8D8FE-18EF-4E61-A399-FE03DDCD4DE4}"/>
              </a:ext>
            </a:extLst>
          </p:cNvPr>
          <p:cNvSpPr/>
          <p:nvPr/>
        </p:nvSpPr>
        <p:spPr>
          <a:xfrm>
            <a:off x="6551130" y="5080001"/>
            <a:ext cx="1732804" cy="1281746"/>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91440" tIns="45720" rIns="91440" bIns="45720" numCol="1" spcCol="1270" anchor="t" anchorCtr="0">
            <a:noAutofit/>
          </a:bodyPr>
          <a:lstStyle/>
          <a:p>
            <a:r>
              <a:rPr lang="en-US" sz="1600" dirty="0">
                <a:solidFill>
                  <a:schemeClr val="tx1"/>
                </a:solidFill>
              </a:rPr>
              <a:t>Scale according to a schedule (weekdays, weekends, times, holidays)</a:t>
            </a:r>
          </a:p>
          <a:p>
            <a:endParaRPr lang="en-US" sz="1600" dirty="0">
              <a:solidFill>
                <a:schemeClr val="tx1"/>
              </a:solidFill>
            </a:endParaRPr>
          </a:p>
          <a:p>
            <a:endParaRPr lang="en-US" sz="1600" dirty="0">
              <a:solidFill>
                <a:schemeClr val="tx1"/>
              </a:solidFill>
            </a:endParaRPr>
          </a:p>
        </p:txBody>
      </p:sp>
      <p:sp>
        <p:nvSpPr>
          <p:cNvPr id="10" name="Rectangle 9">
            <a:extLst>
              <a:ext uri="{FF2B5EF4-FFF2-40B4-BE49-F238E27FC236}">
                <a16:creationId xmlns:a16="http://schemas.microsoft.com/office/drawing/2014/main" id="{0EF41402-462C-4C7F-8239-65635244A641}"/>
              </a:ext>
            </a:extLst>
          </p:cNvPr>
          <p:cNvSpPr/>
          <p:nvPr/>
        </p:nvSpPr>
        <p:spPr>
          <a:xfrm>
            <a:off x="8413882" y="5080001"/>
            <a:ext cx="1732804" cy="1281746"/>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91440" tIns="45720" rIns="91440" bIns="45720" numCol="1" spcCol="1270" anchor="t" anchorCtr="0">
            <a:noAutofit/>
          </a:bodyPr>
          <a:lstStyle/>
          <a:p>
            <a:r>
              <a:rPr lang="en-US" sz="1600" dirty="0">
                <a:solidFill>
                  <a:schemeClr val="tx1"/>
                </a:solidFill>
              </a:rPr>
              <a:t>Can implement multiple rules – combine metrics and schedules</a:t>
            </a:r>
          </a:p>
        </p:txBody>
      </p:sp>
      <p:sp>
        <p:nvSpPr>
          <p:cNvPr id="12" name="Rectangle 11">
            <a:extLst>
              <a:ext uri="{FF2B5EF4-FFF2-40B4-BE49-F238E27FC236}">
                <a16:creationId xmlns:a16="http://schemas.microsoft.com/office/drawing/2014/main" id="{61E18EE5-6A10-46B3-895F-28D20E649546}"/>
              </a:ext>
            </a:extLst>
          </p:cNvPr>
          <p:cNvSpPr/>
          <p:nvPr/>
        </p:nvSpPr>
        <p:spPr>
          <a:xfrm>
            <a:off x="10276634" y="5080001"/>
            <a:ext cx="1732804" cy="1281746"/>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91440" tIns="45720" rIns="91440" bIns="45720" numCol="1" spcCol="1270" anchor="t" anchorCtr="0">
            <a:noAutofit/>
          </a:bodyPr>
          <a:lstStyle/>
          <a:p>
            <a:r>
              <a:rPr lang="en-US" sz="1600" dirty="0">
                <a:solidFill>
                  <a:schemeClr val="tx1"/>
                </a:solidFill>
              </a:rPr>
              <a:t>Don’t forget to scale in</a:t>
            </a:r>
          </a:p>
        </p:txBody>
      </p:sp>
    </p:spTree>
    <p:extLst>
      <p:ext uri="{BB962C8B-B14F-4D97-AF65-F5344CB8AC3E}">
        <p14:creationId xmlns:p14="http://schemas.microsoft.com/office/powerpoint/2010/main" val="1776299470"/>
      </p:ext>
    </p:extLst>
  </p:cSld>
  <p:clrMapOvr>
    <a:masterClrMapping/>
  </p:clrMapOvr>
  <p:transition>
    <p:fade/>
  </p:transition>
</p:sld>
</file>

<file path=ppt/theme/theme1.xml><?xml version="1.0" encoding="utf-8"?>
<a:theme xmlns:a="http://schemas.openxmlformats.org/drawingml/2006/main" name="Azure 1">
  <a:themeElements>
    <a:clrScheme name="Custom 3">
      <a:dk1>
        <a:srgbClr val="000000"/>
      </a:dk1>
      <a:lt1>
        <a:srgbClr val="FFFFFF"/>
      </a:lt1>
      <a:dk2>
        <a:srgbClr val="0078D3"/>
      </a:dk2>
      <a:lt2>
        <a:srgbClr val="FFFFFF"/>
      </a:lt2>
      <a:accent1>
        <a:srgbClr val="EBEBEB"/>
      </a:accent1>
      <a:accent2>
        <a:srgbClr val="75757A"/>
      </a:accent2>
      <a:accent3>
        <a:srgbClr val="000041"/>
      </a:accent3>
      <a:accent4>
        <a:srgbClr val="0078D3"/>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2.xml><?xml version="1.0" encoding="utf-8"?>
<a:theme xmlns:a="http://schemas.openxmlformats.org/drawingml/2006/main" name="2_Microsoft Power Platform Template">
  <a:themeElements>
    <a:clrScheme name="Azure">
      <a:dk1>
        <a:srgbClr val="000000"/>
      </a:dk1>
      <a:lt1>
        <a:srgbClr val="FFFFFF"/>
      </a:lt1>
      <a:dk2>
        <a:srgbClr val="0078D4"/>
      </a:dk2>
      <a:lt2>
        <a:srgbClr val="FFFFFF"/>
      </a:lt2>
      <a:accent1>
        <a:srgbClr val="243A5E"/>
      </a:accent1>
      <a:accent2>
        <a:srgbClr val="75757A"/>
      </a:accent2>
      <a:accent3>
        <a:srgbClr val="000041"/>
      </a:accent3>
      <a:accent4>
        <a:srgbClr val="0078D4"/>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otalTime>0</TotalTime>
  <Words>6160</Words>
  <Application>Microsoft Office PowerPoint</Application>
  <PresentationFormat>Custom</PresentationFormat>
  <Paragraphs>669</Paragraphs>
  <Slides>51</Slides>
  <Notes>45</Notes>
  <HiddenSlides>12</HiddenSlides>
  <MMClips>0</MMClips>
  <ScaleCrop>false</ScaleCrop>
  <HeadingPairs>
    <vt:vector size="8" baseType="variant">
      <vt:variant>
        <vt:lpstr>Fonts Used</vt:lpstr>
      </vt:variant>
      <vt:variant>
        <vt:i4>6</vt:i4>
      </vt:variant>
      <vt:variant>
        <vt:lpstr>Theme</vt:lpstr>
      </vt:variant>
      <vt:variant>
        <vt:i4>2</vt:i4>
      </vt:variant>
      <vt:variant>
        <vt:lpstr>Embedded OLE Servers</vt:lpstr>
      </vt:variant>
      <vt:variant>
        <vt:i4>1</vt:i4>
      </vt:variant>
      <vt:variant>
        <vt:lpstr>Slide Titles</vt:lpstr>
      </vt:variant>
      <vt:variant>
        <vt:i4>51</vt:i4>
      </vt:variant>
    </vt:vector>
  </HeadingPairs>
  <TitlesOfParts>
    <vt:vector size="60" baseType="lpstr">
      <vt:lpstr>Arial</vt:lpstr>
      <vt:lpstr>Calibri</vt:lpstr>
      <vt:lpstr>Consolas</vt:lpstr>
      <vt:lpstr>Segoe UI</vt:lpstr>
      <vt:lpstr>Segoe UI Semibold</vt:lpstr>
      <vt:lpstr>Wingdings</vt:lpstr>
      <vt:lpstr>Azure 1</vt:lpstr>
      <vt:lpstr>2_Microsoft Power Platform Template</vt:lpstr>
      <vt:lpstr>Bitmap Image</vt:lpstr>
      <vt:lpstr>AZ-104T00A Administer PaaS Compute Options</vt:lpstr>
      <vt:lpstr>Administer PaaS Compute Options Introduction</vt:lpstr>
      <vt:lpstr>Administer PaaS Compute Options whiteboard and review</vt:lpstr>
      <vt:lpstr>Configure Azure App Service Plans</vt:lpstr>
      <vt:lpstr>Configure Azure App Service Plans Introduction</vt:lpstr>
      <vt:lpstr>Implement Azure App Service Plans</vt:lpstr>
      <vt:lpstr>Determine App Service Plan Pricing</vt:lpstr>
      <vt:lpstr>Scale Up and Scale Out the App Service Plan</vt:lpstr>
      <vt:lpstr>Configure App Service Plan Scaling</vt:lpstr>
      <vt:lpstr>Demonstration – Configure App Service plans</vt:lpstr>
      <vt:lpstr>Summary and Resources – Configure Azure App Service Plans</vt:lpstr>
      <vt:lpstr>Configure Azure App Services</vt:lpstr>
      <vt:lpstr>Configure Azure App Services Introduction</vt:lpstr>
      <vt:lpstr>Implement Azure App Service</vt:lpstr>
      <vt:lpstr>Create an App Service</vt:lpstr>
      <vt:lpstr>Create Deployment Slots</vt:lpstr>
      <vt:lpstr>Add Deployment Slots</vt:lpstr>
      <vt:lpstr>Secure an App Service</vt:lpstr>
      <vt:lpstr>Create Custom Domain Names</vt:lpstr>
      <vt:lpstr>Backup an App Service</vt:lpstr>
      <vt:lpstr>Demonstration – Configure Azure App Services</vt:lpstr>
      <vt:lpstr>Summary and Resources  – Configure Azure App Services</vt:lpstr>
      <vt:lpstr>Configure Azure Container Instances</vt:lpstr>
      <vt:lpstr>Configure Azure Container Instances Introduction</vt:lpstr>
      <vt:lpstr>Compare Containers to Virtual Machines</vt:lpstr>
      <vt:lpstr>Explore Azure Container Instances Benefits</vt:lpstr>
      <vt:lpstr>Implement Container Groups</vt:lpstr>
      <vt:lpstr>Understand the Docker Platform (optional)</vt:lpstr>
      <vt:lpstr>Demonstration - Configure Azure Container Instances</vt:lpstr>
      <vt:lpstr>Manage Containers with Azure Container Apps (new)</vt:lpstr>
      <vt:lpstr>Demonstration - Configure Azure Container Apps</vt:lpstr>
      <vt:lpstr>Summary and Resources  – Configure Azure Container Instances</vt:lpstr>
      <vt:lpstr>Lab 09a – Implement Web Apps Lab 09b – Implement Azure Container Instances Lab 09c – Implement Azure Container Apps </vt:lpstr>
      <vt:lpstr>Lab 09a – Implement web apps</vt:lpstr>
      <vt:lpstr>Lab 09a – Architecture diagram</vt:lpstr>
      <vt:lpstr>Lab 09b – Implement Azure Container Instances</vt:lpstr>
      <vt:lpstr>Lab 09b – Architecture diagram</vt:lpstr>
      <vt:lpstr>Lab 09c – Implement Azure Container Apps</vt:lpstr>
      <vt:lpstr>End of presentation</vt:lpstr>
      <vt:lpstr>Azure Kubernetes Service</vt:lpstr>
      <vt:lpstr>Connect AKS and Azure Active Directory</vt:lpstr>
      <vt:lpstr>Configure Azure Kubernetes Service</vt:lpstr>
      <vt:lpstr>Configure Azure Kubernetes Service Introduction</vt:lpstr>
      <vt:lpstr>Understand AKS Terminology</vt:lpstr>
      <vt:lpstr>Understand AKS Clusters and Nodes</vt:lpstr>
      <vt:lpstr>Configure AKS Networking</vt:lpstr>
      <vt:lpstr>Configure AKS Storage</vt:lpstr>
      <vt:lpstr>Configure AKS Scaling</vt:lpstr>
      <vt:lpstr>Configure AKS Scaling to ACI (optional)</vt:lpstr>
      <vt:lpstr>Demonstration – Deploy Azure Kubernetes Service (optional)</vt:lpstr>
      <vt:lpstr>Summary and Resources – Configure Azure Kubernetes Service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2023-05-01T14:54:02Z</dcterms:created>
  <dcterms:modified xsi:type="dcterms:W3CDTF">2023-07-21T15:32:46Z</dcterms:modified>
</cp:coreProperties>
</file>