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551" r:id="rId1"/>
    <p:sldMasterId id="2147484620" r:id="rId2"/>
  </p:sldMasterIdLst>
  <p:notesMasterIdLst>
    <p:notesMasterId r:id="rId33"/>
  </p:notesMasterIdLst>
  <p:handoutMasterIdLst>
    <p:handoutMasterId r:id="rId34"/>
  </p:handoutMasterIdLst>
  <p:sldIdLst>
    <p:sldId id="2579" r:id="rId3"/>
    <p:sldId id="2462" r:id="rId4"/>
    <p:sldId id="2076138224" r:id="rId5"/>
    <p:sldId id="2009" r:id="rId6"/>
    <p:sldId id="2587" r:id="rId7"/>
    <p:sldId id="2588" r:id="rId8"/>
    <p:sldId id="2593" r:id="rId9"/>
    <p:sldId id="2063" r:id="rId10"/>
    <p:sldId id="2454" r:id="rId11"/>
    <p:sldId id="2455" r:id="rId12"/>
    <p:sldId id="2065" r:id="rId13"/>
    <p:sldId id="2590" r:id="rId14"/>
    <p:sldId id="2585" r:id="rId15"/>
    <p:sldId id="2010" r:id="rId16"/>
    <p:sldId id="2589" r:id="rId17"/>
    <p:sldId id="2226" r:id="rId18"/>
    <p:sldId id="2467" r:id="rId19"/>
    <p:sldId id="2459" r:id="rId20"/>
    <p:sldId id="2227" r:id="rId21"/>
    <p:sldId id="2228" r:id="rId22"/>
    <p:sldId id="2595" r:id="rId23"/>
    <p:sldId id="2465" r:id="rId24"/>
    <p:sldId id="2464" r:id="rId25"/>
    <p:sldId id="2466" r:id="rId26"/>
    <p:sldId id="2422" r:id="rId27"/>
    <p:sldId id="2594" r:id="rId28"/>
    <p:sldId id="2580" r:id="rId29"/>
    <p:sldId id="2584" r:id="rId30"/>
    <p:sldId id="2592" r:id="rId31"/>
    <p:sldId id="2591" r:id="rId3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ata Protection" id="{F511C09D-F95E-4F0B-85FA-19918DB0F204}">
          <p14:sldIdLst>
            <p14:sldId id="2579"/>
            <p14:sldId id="2462"/>
            <p14:sldId id="2076138224"/>
          </p14:sldIdLst>
        </p14:section>
        <p14:section name="File and Folder Backup" id="{0EEC7B7E-C06B-4E0E-A612-7DD0FE998BBF}">
          <p14:sldIdLst>
            <p14:sldId id="2009"/>
            <p14:sldId id="2587"/>
            <p14:sldId id="2588"/>
            <p14:sldId id="2593"/>
            <p14:sldId id="2063"/>
            <p14:sldId id="2454"/>
            <p14:sldId id="2455"/>
            <p14:sldId id="2065"/>
            <p14:sldId id="2590"/>
            <p14:sldId id="2585"/>
          </p14:sldIdLst>
        </p14:section>
        <p14:section name="VM Backups" id="{A605CAF9-8DD2-40AC-9B37-591078F1E8A9}">
          <p14:sldIdLst>
            <p14:sldId id="2010"/>
            <p14:sldId id="2589"/>
            <p14:sldId id="2226"/>
            <p14:sldId id="2467"/>
            <p14:sldId id="2459"/>
            <p14:sldId id="2227"/>
            <p14:sldId id="2228"/>
            <p14:sldId id="2595"/>
            <p14:sldId id="2465"/>
            <p14:sldId id="2464"/>
            <p14:sldId id="2466"/>
            <p14:sldId id="2422"/>
            <p14:sldId id="2594"/>
          </p14:sldIdLst>
        </p14:section>
        <p14:section name="Labs" id="{D91375B6-FAA3-4D91-BD9C-64EE2D6B727E}">
          <p14:sldIdLst>
            <p14:sldId id="2580"/>
            <p14:sldId id="2584"/>
            <p14:sldId id="2592"/>
            <p14:sldId id="2591"/>
          </p14:sldIdLst>
        </p14:section>
        <p14:section name="Extra Optional Slides" id="{47EE68BE-357E-4CB1-817B-3C542963123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F2F2F2"/>
    <a:srgbClr val="EBEBEB"/>
    <a:srgbClr val="59B4D9"/>
    <a:srgbClr val="FFFFFF"/>
    <a:srgbClr val="FFF100"/>
    <a:srgbClr val="75757A"/>
    <a:srgbClr val="3C3C41"/>
    <a:srgbClr val="30E5D0"/>
    <a:srgbClr val="008272"/>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A6B4AC-0C40-46FC-8963-63E410F83834}" v="4" dt="2023-07-18T15:12:10.1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94" autoAdjust="0"/>
    <p:restoredTop sz="85939" autoAdjust="0"/>
  </p:normalViewPr>
  <p:slideViewPr>
    <p:cSldViewPr snapToGrid="0">
      <p:cViewPr varScale="1">
        <p:scale>
          <a:sx n="89" d="100"/>
          <a:sy n="89" d="100"/>
        </p:scale>
        <p:origin x="1194" y="96"/>
      </p:cViewPr>
      <p:guideLst/>
    </p:cSldViewPr>
  </p:slideViewPr>
  <p:outlineViewPr>
    <p:cViewPr>
      <p:scale>
        <a:sx n="33" d="100"/>
        <a:sy n="33" d="100"/>
      </p:scale>
      <p:origin x="0" y="-372"/>
    </p:cViewPr>
  </p:outlineViewPr>
  <p:notesTextViewPr>
    <p:cViewPr>
      <p:scale>
        <a:sx n="100" d="100"/>
        <a:sy n="100" d="100"/>
      </p:scale>
      <p:origin x="0" y="0"/>
    </p:cViewPr>
  </p:notesTextViewPr>
  <p:sorterViewPr>
    <p:cViewPr>
      <p:scale>
        <a:sx n="75" d="100"/>
        <a:sy n="75" d="100"/>
      </p:scale>
      <p:origin x="0" y="-924"/>
    </p:cViewPr>
  </p:sorterViewPr>
  <p:notesViewPr>
    <p:cSldViewPr snapToGrid="0">
      <p:cViewPr>
        <p:scale>
          <a:sx n="100" d="100"/>
          <a:sy n="100" d="100"/>
        </p:scale>
        <p:origin x="2076" y="-46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commentAuthors" Target="commentAuthor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7/20/2023 7:06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7/20/2023 7:06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12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12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12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12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12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1200" b="0" i="0" baseline="0" dirty="0"/>
              <a:t>These Learn modules are part of the </a:t>
            </a:r>
            <a:r>
              <a:rPr lang="en-US" sz="1200" b="0" i="0" baseline="0" dirty="0">
                <a:solidFill>
                  <a:srgbClr val="171717"/>
                </a:solidFill>
                <a:effectLst/>
                <a:latin typeface="Segoe UI" panose="020B0502040204020203" pitchFamily="34" charset="0"/>
              </a:rPr>
              <a:t>AZ-104: Monitor and back up Azure resources </a:t>
            </a:r>
            <a:r>
              <a:rPr lang="en-US" sz="1200" b="0" i="0" baseline="0" dirty="0"/>
              <a:t>(https://docs.microsoft.com/learn/paths/az-104-monitor-backup-resources/learning path. </a:t>
            </a: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7/20/2023 7:06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Azure file share backup - https://docs.microsoft.com/azure/backup/azure-file-share-backup-overview</a:t>
            </a:r>
          </a:p>
          <a:p>
            <a:endParaRPr lang="en-US" dirty="0"/>
          </a:p>
          <a:p>
            <a:r>
              <a:rPr lang="en-US" dirty="0"/>
              <a:t>Back up Azure file shares - https://docs.microsoft.com/azure/backup/backup-afs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6077480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up Windows Server files and folders to Azure -https://docs.microsoft.com/azure/backup/backup-windows-with-mars-agent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7/20/2023 7:06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4674534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up Azure file shares in the Azure portal - https://docs.microsoft.com/azure/backup/backup-afs</a:t>
            </a:r>
          </a:p>
        </p:txBody>
      </p:sp>
      <p:sp>
        <p:nvSpPr>
          <p:cNvPr id="4" name="Slide Number Placeholder 3"/>
          <p:cNvSpPr>
            <a:spLocks noGrp="1"/>
          </p:cNvSpPr>
          <p:nvPr>
            <p:ph type="sldNum" sz="quarter" idx="5"/>
          </p:nvPr>
        </p:nvSpPr>
        <p:spPr/>
        <p:txBody>
          <a:bodyPr/>
          <a:lstStyle/>
          <a:p>
            <a:fld id="{8507DC7E-BC41-4478-BA30-CBCC3A644F0A}" type="slidenum">
              <a:rPr lang="en-US" smtClean="0"/>
              <a:t>12</a:t>
            </a:fld>
            <a:endParaRPr lang="en-US" dirty="0"/>
          </a:p>
        </p:txBody>
      </p:sp>
    </p:spTree>
    <p:extLst>
      <p:ext uri="{BB962C8B-B14F-4D97-AF65-F5344CB8AC3E}">
        <p14:creationId xmlns:p14="http://schemas.microsoft.com/office/powerpoint/2010/main" val="6506517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r>
              <a:rPr lang="en-US" dirty="0"/>
              <a:t>The Assessment Guide in the MCT DLC includes open-ended questions. </a:t>
            </a:r>
          </a:p>
          <a:p>
            <a:endParaRPr lang="en-US" dirty="0"/>
          </a:p>
          <a:p>
            <a:pPr marL="0" marR="365760" lvl="0" indent="0">
              <a:lnSpc>
                <a:spcPct val="107000"/>
              </a:lnSpc>
              <a:spcBef>
                <a:spcPts val="0"/>
              </a:spcBef>
              <a:spcAft>
                <a:spcPts val="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workloads can Azure Backup back up? Discuss both on-premises and Azure workloads.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Azure Backup is the main tool to backup and restore workloads. On-premises workloads include files and folders, Hyper-V virtual machines, VMware virtual machines, Microsoft SQL Server, Microsoft SharePoint, Microsoft Exchange, System State, and Bare Metal Recovery. Azure workloads include virtual machines, Azure file shares, SQL Server in Azure VM, and SAP HANA in Azure VM.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457200" marR="365760">
              <a:lnSpc>
                <a:spcPct val="107000"/>
              </a:lnSpc>
              <a:spcBef>
                <a:spcPts val="0"/>
              </a:spcBef>
              <a:spcAft>
                <a:spcPts val="0"/>
              </a:spcAft>
            </a:pPr>
            <a:r>
              <a:rPr lang="en-US" sz="1800" dirty="0">
                <a:solidFill>
                  <a:srgbClr val="505050"/>
                </a:solidFill>
                <a:effectLst/>
                <a:latin typeface="Calibri" panose="020F0502020204030204" pitchFamily="34" charset="0"/>
                <a:ea typeface="Segoe UI" panose="020B0502040204020203" pitchFamily="34" charset="0"/>
                <a:cs typeface="Segoe UI (Body)"/>
              </a:rPr>
              <a:t>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You need to configure on-premises file and folder backups. What are basic steps to configuring the backup?</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First, you will need to create a recovery service vault. Next, download the agent on the on-premises machine. The agent will need a credential certificate. Next, install and register the agent with Azure. Lastly, configure the backup policies. The portal provides a wizard to help with the agent steps.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13</a:t>
            </a:fld>
            <a:endParaRPr lang="en-US" dirty="0"/>
          </a:p>
        </p:txBody>
      </p:sp>
    </p:spTree>
    <p:extLst>
      <p:ext uri="{BB962C8B-B14F-4D97-AF65-F5344CB8AC3E}">
        <p14:creationId xmlns:p14="http://schemas.microsoft.com/office/powerpoint/2010/main" val="16946439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2424420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61616"/>
                </a:solidFill>
                <a:effectLst/>
                <a:latin typeface="Segoe UI" panose="020B0502040204020203" pitchFamily="34" charset="0"/>
              </a:rPr>
              <a:t>Monitor and maintain Azure resources (10–15%)</a:t>
            </a:r>
          </a:p>
          <a:p>
            <a:pPr algn="l"/>
            <a:r>
              <a:rPr lang="en-US" b="1" i="0" dirty="0">
                <a:solidFill>
                  <a:srgbClr val="161616"/>
                </a:solidFill>
                <a:effectLst/>
                <a:latin typeface="Segoe UI" panose="020B0502040204020203" pitchFamily="34" charset="0"/>
              </a:rPr>
              <a:t>Implement backup and recovery</a:t>
            </a:r>
          </a:p>
          <a:p>
            <a:pPr algn="l">
              <a:buFont typeface="Arial" panose="020B0604020202020204" pitchFamily="34" charset="0"/>
              <a:buChar char="•"/>
            </a:pPr>
            <a:r>
              <a:rPr lang="en-US" b="0" i="0" dirty="0">
                <a:solidFill>
                  <a:srgbClr val="161616"/>
                </a:solidFill>
                <a:effectLst/>
                <a:latin typeface="Segoe UI" panose="020B0502040204020203" pitchFamily="34" charset="0"/>
              </a:rPr>
              <a:t> Create a Recovery Services vault</a:t>
            </a:r>
          </a:p>
          <a:p>
            <a:pPr algn="l">
              <a:buFont typeface="Arial" panose="020B0604020202020204" pitchFamily="34" charset="0"/>
              <a:buChar char="•"/>
            </a:pPr>
            <a:r>
              <a:rPr lang="en-US" b="0" i="0" dirty="0">
                <a:solidFill>
                  <a:srgbClr val="161616"/>
                </a:solidFill>
                <a:effectLst/>
                <a:latin typeface="Segoe UI" panose="020B0502040204020203" pitchFamily="34" charset="0"/>
              </a:rPr>
              <a:t> Create an Azure Backup vault</a:t>
            </a:r>
          </a:p>
          <a:p>
            <a:pPr algn="l">
              <a:buFont typeface="Arial" panose="020B0604020202020204" pitchFamily="34" charset="0"/>
              <a:buChar char="•"/>
            </a:pPr>
            <a:r>
              <a:rPr lang="en-US" b="0" i="0" dirty="0">
                <a:solidFill>
                  <a:srgbClr val="161616"/>
                </a:solidFill>
                <a:effectLst/>
                <a:latin typeface="Segoe UI" panose="020B0502040204020203" pitchFamily="34" charset="0"/>
              </a:rPr>
              <a:t> Create and configure a backup policy</a:t>
            </a:r>
          </a:p>
          <a:p>
            <a:pPr algn="l">
              <a:buFont typeface="Arial" panose="020B0604020202020204" pitchFamily="34" charset="0"/>
              <a:buChar char="•"/>
            </a:pPr>
            <a:r>
              <a:rPr lang="en-US" b="0" i="0" dirty="0">
                <a:solidFill>
                  <a:srgbClr val="161616"/>
                </a:solidFill>
                <a:effectLst/>
                <a:latin typeface="Segoe UI" panose="020B0502040204020203" pitchFamily="34" charset="0"/>
              </a:rPr>
              <a:t> Perform backup and restore operations by using Azure Backup</a:t>
            </a:r>
          </a:p>
          <a:p>
            <a:pPr algn="l">
              <a:buFont typeface="Arial" panose="020B0604020202020204" pitchFamily="34" charset="0"/>
              <a:buChar char="•"/>
            </a:pPr>
            <a:r>
              <a:rPr lang="en-US" b="0" i="0" dirty="0">
                <a:solidFill>
                  <a:srgbClr val="161616"/>
                </a:solidFill>
                <a:effectLst/>
                <a:latin typeface="Segoe UI" panose="020B0502040204020203" pitchFamily="34" charset="0"/>
              </a:rPr>
              <a:t> Configure Azure Site Recovery for Azure resources</a:t>
            </a:r>
          </a:p>
          <a:p>
            <a:pPr algn="l">
              <a:buFont typeface="Arial" panose="020B0604020202020204" pitchFamily="34" charset="0"/>
              <a:buChar char="•"/>
            </a:pPr>
            <a:r>
              <a:rPr lang="en-US" b="0" i="0" dirty="0">
                <a:solidFill>
                  <a:srgbClr val="161616"/>
                </a:solidFill>
                <a:effectLst/>
                <a:latin typeface="Segoe UI" panose="020B0502040204020203" pitchFamily="34" charset="0"/>
              </a:rPr>
              <a:t> Perform a failover to a secondary region by using Site Recovery</a:t>
            </a:r>
          </a:p>
          <a:p>
            <a:pPr algn="l">
              <a:buFont typeface="Arial" panose="020B0604020202020204" pitchFamily="34" charset="0"/>
              <a:buChar char="•"/>
            </a:pPr>
            <a:r>
              <a:rPr lang="en-US" b="0" i="0" dirty="0">
                <a:solidFill>
                  <a:srgbClr val="161616"/>
                </a:solidFill>
                <a:effectLst/>
                <a:latin typeface="Segoe UI" panose="020B0502040204020203" pitchFamily="34" charset="0"/>
              </a:rPr>
              <a:t> Configure and interpret reports and alerts for backups</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15</a:t>
            </a:fld>
            <a:endParaRPr lang="en-US" dirty="0"/>
          </a:p>
        </p:txBody>
      </p:sp>
    </p:spTree>
    <p:extLst>
      <p:ext uri="{BB962C8B-B14F-4D97-AF65-F5344CB8AC3E}">
        <p14:creationId xmlns:p14="http://schemas.microsoft.com/office/powerpoint/2010/main" val="2134306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overview of Azure VM backup - https://docs.microsoft.com/azure/backup/backup-azure-vms-introduction</a:t>
            </a:r>
          </a:p>
          <a:p>
            <a:endParaRPr lang="en-US" dirty="0"/>
          </a:p>
          <a:p>
            <a:r>
              <a:rPr lang="en-US" dirty="0"/>
              <a:t>✔️ Have you tried any of these backup methods? Do you have a backup plan?</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7/20/2023 7:06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811380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 snapshot - https://docs.microsoft.com/azure/virtual-machines/windows/snapshot-copy-managed-disk</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6529403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18</a:t>
            </a:fld>
            <a:endParaRPr lang="en-US" dirty="0"/>
          </a:p>
        </p:txBody>
      </p:sp>
    </p:spTree>
    <p:extLst>
      <p:ext uri="{BB962C8B-B14F-4D97-AF65-F5344CB8AC3E}">
        <p14:creationId xmlns:p14="http://schemas.microsoft.com/office/powerpoint/2010/main" val="36741345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ea typeface="+mn-ea"/>
                <a:cs typeface="+mn-cs"/>
              </a:rPr>
              <a:t>Plan your VM backup infrastructure in Azure - https://docs.microsoft.com/azure/backup/backup-azure-vms-introduction </a:t>
            </a:r>
          </a:p>
          <a:p>
            <a:endParaRPr lang="en-US" dirty="0"/>
          </a:p>
          <a:p>
            <a:r>
              <a:rPr lang="en-US" dirty="0"/>
              <a:t>Tutorial: Back up and restore files for Windows virtual machines in Azure - https://docs.microsoft.com/azure/virtual-machines/windows/tutorial-backup-vms</a:t>
            </a: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7/20/2023 7:06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45312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content is part of the AZ-104: Monitor and back up Azure resources (https://docs.microsoft.com/learn/paths/az-104-monitor-backup-resources/) learning path.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23261394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7/20/2023 7:06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964136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Tutorial - Back up multiple Azure virtual machines - https://docs.microsoft.com/azure/backup/tutorial-backup-vm-at-scale</a:t>
            </a:r>
          </a:p>
        </p:txBody>
      </p:sp>
      <p:sp>
        <p:nvSpPr>
          <p:cNvPr id="4" name="Slide Number Placeholder 3"/>
          <p:cNvSpPr>
            <a:spLocks noGrp="1"/>
          </p:cNvSpPr>
          <p:nvPr>
            <p:ph type="sldNum" sz="quarter" idx="5"/>
          </p:nvPr>
        </p:nvSpPr>
        <p:spPr/>
        <p:txBody>
          <a:bodyPr/>
          <a:lstStyle/>
          <a:p>
            <a:fld id="{8507DC7E-BC41-4478-BA30-CBCC3A644F0A}" type="slidenum">
              <a:rPr lang="en-US" smtClean="0"/>
              <a:t>21</a:t>
            </a:fld>
            <a:endParaRPr lang="en-US" dirty="0"/>
          </a:p>
        </p:txBody>
      </p:sp>
    </p:spTree>
    <p:extLst>
      <p:ext uri="{BB962C8B-B14F-4D97-AF65-F5344CB8AC3E}">
        <p14:creationId xmlns:p14="http://schemas.microsoft.com/office/powerpoint/2010/main" val="6506517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 delete for virtual machines in Azure Backup - https://azure.microsoft.com/updates/soft-delete-virtual-machine-backup/</a:t>
            </a:r>
          </a:p>
          <a:p>
            <a:endParaRPr lang="en-US" dirty="0"/>
          </a:p>
          <a:p>
            <a:r>
              <a:rPr lang="en-US" dirty="0"/>
              <a:t>* </a:t>
            </a:r>
            <a:r>
              <a:rPr lang="en-US" sz="1800" dirty="0">
                <a:effectLst/>
                <a:latin typeface="Segoe UI" panose="020B0502040204020203" pitchFamily="34" charset="0"/>
              </a:rPr>
              <a:t>Now soft delete number of days can be extended beyond 14 days, although it will have a fee associated to it.</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5511036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Site Recovery documentation - https://docs.microsoft.com/azure/site-recovery/</a:t>
            </a:r>
          </a:p>
          <a:p>
            <a:endParaRPr lang="en-US" dirty="0"/>
          </a:p>
          <a:p>
            <a:r>
              <a:rPr lang="en-US" dirty="0"/>
              <a:t>Concentrate on replication within Azure and not migration scenarios from on-premises. </a:t>
            </a:r>
          </a:p>
          <a:p>
            <a:endParaRPr lang="en-US" dirty="0"/>
          </a:p>
          <a:p>
            <a:r>
              <a:rPr lang="en-US" dirty="0"/>
              <a:t>Note: Physical servers replicated to Azure using Site Recovery can only fail back as VMware VMs. You need a VMware infrastructure in order to fail back.  https://docs.microsoft.com/azure/site-recovery/physical-to-azure-failover-failback#prepare-for-reprotection-and-failback</a:t>
            </a: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7/20/2023 7:06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618166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 Assessment Guide in the MCT DLC includes open-ended questions.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Name at least two ways you can protect virtual machine data.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Virtual machine snapshots provide a quick and simple option for backing up VMs that use managed disks. Snapshots help capture information between formal backups. Azure Backup supports application-consistent backups for both Windows and Linux VMs. Azure Site Recovery protects your VMs from a major disaster scenario when a whole region experiences an outage.</a:t>
            </a:r>
          </a:p>
          <a:p>
            <a:pPr marL="0" marR="365760" lvl="0" indent="0">
              <a:lnSpc>
                <a:spcPct val="107000"/>
              </a:lnSpc>
              <a:spcBef>
                <a:spcPts val="0"/>
              </a:spcBef>
              <a:spcAft>
                <a:spcPts val="800"/>
              </a:spcAft>
              <a:buFont typeface="+mj-lt"/>
              <a:buNone/>
            </a:pP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Several of your virtual machine backups have been accidentally deleted. Is there are any way to recover the deleted backups?</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S</a:t>
            </a:r>
            <a:r>
              <a:rPr lang="en-US" sz="1800" b="1" dirty="0">
                <a:solidFill>
                  <a:srgbClr val="000000"/>
                </a:solidFill>
                <a:effectLst/>
                <a:latin typeface="Calibri" panose="020F0502020204030204" pitchFamily="34" charset="0"/>
                <a:ea typeface="Segoe UI" panose="020B0502040204020203" pitchFamily="34" charset="0"/>
                <a:cs typeface="Segoe UI (Body)"/>
              </a:rPr>
              <a:t>oft delete</a:t>
            </a:r>
            <a:r>
              <a:rPr lang="en-US" sz="1800" dirty="0">
                <a:solidFill>
                  <a:srgbClr val="000000"/>
                </a:solidFill>
                <a:effectLst/>
                <a:latin typeface="Calibri" panose="020F0502020204030204" pitchFamily="34" charset="0"/>
                <a:ea typeface="Segoe UI" panose="020B0502040204020203" pitchFamily="34" charset="0"/>
                <a:cs typeface="Segoe UI (Body)"/>
              </a:rPr>
              <a:t> has the capability to protect cloud backups for IaaS virtual machines from accidental as well as malicious deletion of backups. Soft delete provides 14 days of extended retention, allowing recovery with no data loss. Soft delete is offered at no cost and is natively built-in for all recovery service vaults. To recover the deleted backups, use the </a:t>
            </a:r>
            <a:r>
              <a:rPr lang="en-US" sz="1800" i="1" dirty="0">
                <a:solidFill>
                  <a:srgbClr val="000000"/>
                </a:solidFill>
                <a:effectLst/>
                <a:latin typeface="Calibri" panose="020F0502020204030204" pitchFamily="34" charset="0"/>
                <a:ea typeface="Segoe UI" panose="020B0502040204020203" pitchFamily="34" charset="0"/>
                <a:cs typeface="Segoe UI (Body)"/>
              </a:rPr>
              <a:t>undelete</a:t>
            </a:r>
            <a:r>
              <a:rPr lang="en-US" sz="1800" dirty="0">
                <a:solidFill>
                  <a:srgbClr val="000000"/>
                </a:solidFill>
                <a:effectLst/>
                <a:latin typeface="Calibri" panose="020F0502020204030204" pitchFamily="34" charset="0"/>
                <a:ea typeface="Segoe UI" panose="020B0502040204020203" pitchFamily="34" charset="0"/>
                <a:cs typeface="Segoe UI (Body)"/>
              </a:rPr>
              <a:t> feature. </a:t>
            </a:r>
          </a:p>
          <a:p>
            <a:pPr marL="0" marR="365760" lvl="0" indent="0">
              <a:lnSpc>
                <a:spcPct val="107000"/>
              </a:lnSpc>
              <a:spcBef>
                <a:spcPts val="0"/>
              </a:spcBef>
              <a:spcAft>
                <a:spcPts val="800"/>
              </a:spcAft>
              <a:buFont typeface="+mj-lt"/>
              <a:buNone/>
            </a:pP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is the difference between Azure Backup and Azure Site recovery?</a:t>
            </a: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Azure Backup allows for granular backups and restores specific data. Azure Site Recovery (ASR) allows for the protection of an entire production site. ASR provides automation and orchestration to make the failover and failback processes seamless.</a:t>
            </a:r>
            <a:r>
              <a:rPr lang="en-US" sz="1800" b="1" dirty="0">
                <a:solidFill>
                  <a:srgbClr val="505050"/>
                </a:solidFill>
                <a:effectLst/>
                <a:latin typeface="Calibri" panose="020F0502020204030204" pitchFamily="34" charset="0"/>
                <a:ea typeface="Segoe UI" panose="020B0502040204020203" pitchFamily="34" charset="0"/>
                <a:cs typeface="Segoe UI (Body)"/>
              </a:rPr>
              <a:t>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26</a:t>
            </a:fld>
            <a:endParaRPr lang="en-US" dirty="0"/>
          </a:p>
        </p:txBody>
      </p:sp>
    </p:spTree>
    <p:extLst>
      <p:ext uri="{BB962C8B-B14F-4D97-AF65-F5344CB8AC3E}">
        <p14:creationId xmlns:p14="http://schemas.microsoft.com/office/powerpoint/2010/main" val="16946439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LAB 10 - Implement Data Protection - ESTIMATED DURATION 50 MIN</a:t>
            </a:r>
          </a:p>
          <a:p>
            <a:r>
              <a:rPr lang="en-US" dirty="0"/>
              <a:t>Lab Repository - https://microsoftlearning.github.io/AZ-104-MicrosoftAzureAdministrator/</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28</a:t>
            </a:fld>
            <a:endParaRPr lang="en-US" dirty="0"/>
          </a:p>
        </p:txBody>
      </p:sp>
    </p:spTree>
    <p:extLst>
      <p:ext uri="{BB962C8B-B14F-4D97-AF65-F5344CB8AC3E}">
        <p14:creationId xmlns:p14="http://schemas.microsoft.com/office/powerpoint/2010/main" val="34497836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565189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365760" lvl="0" indent="0" algn="l" defTabSz="932742" rtl="0" eaLnBrk="1" fontAlgn="auto" latinLnBrk="0" hangingPunct="1">
              <a:lnSpc>
                <a:spcPct val="107000"/>
              </a:lnSpc>
              <a:spcBef>
                <a:spcPts val="0"/>
              </a:spcBef>
              <a:spcAft>
                <a:spcPts val="0"/>
              </a:spcAft>
              <a:buClrTx/>
              <a:buSzTx/>
              <a:buFont typeface="+mj-lt"/>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Optional whiteboard slide to introduce the module or review the content. Use the whiteboard diagram directly or recreate the image during the class. </a:t>
            </a:r>
          </a:p>
          <a:p>
            <a:pPr marL="0" marR="365760" lvl="0" indent="0">
              <a:lnSpc>
                <a:spcPct val="107000"/>
              </a:lnSpc>
              <a:spcBef>
                <a:spcPts val="0"/>
              </a:spcBef>
              <a:spcAft>
                <a:spcPts val="0"/>
              </a:spcAft>
              <a:buFont typeface="+mj-lt"/>
              <a:buNone/>
            </a:pPr>
            <a:endParaRPr lang="en-US" sz="1200" dirty="0">
              <a:solidFill>
                <a:srgbClr val="505050"/>
              </a:solidFill>
              <a:effectLst/>
              <a:latin typeface="Segoe UI" panose="020B0502040204020203" pitchFamily="34" charset="0"/>
              <a:ea typeface="Segoe UI" panose="020B0502040204020203" pitchFamily="34" charset="0"/>
              <a:cs typeface="Segoe UI" panose="020B0502040204020203" pitchFamily="34" charset="0"/>
            </a:endParaRPr>
          </a:p>
          <a:p>
            <a:pPr marL="0" marR="365760" lvl="0" indent="0">
              <a:lnSpc>
                <a:spcPct val="107000"/>
              </a:lnSpc>
              <a:spcBef>
                <a:spcPts val="0"/>
              </a:spcBef>
              <a:spcAft>
                <a:spcPts val="0"/>
              </a:spcAft>
              <a:buFont typeface="+mj-lt"/>
              <a:buNone/>
            </a:pPr>
            <a:r>
              <a:rPr lang="en-US" sz="1200" dirty="0">
                <a:solidFill>
                  <a:srgbClr val="505050"/>
                </a:solidFill>
                <a:effectLst/>
                <a:latin typeface="Segoe UI" panose="020B0502040204020203" pitchFamily="34" charset="0"/>
                <a:ea typeface="Segoe UI" panose="020B0502040204020203" pitchFamily="34" charset="0"/>
                <a:cs typeface="Segoe UI" panose="020B0502040204020203" pitchFamily="34" charset="0"/>
              </a:rPr>
              <a:t>What workloads can Azure Backup back up? Discuss both on-premises and Azure workloads. </a:t>
            </a:r>
            <a:endParaRPr lang="en-US" sz="1200" b="0" dirty="0">
              <a:solidFill>
                <a:srgbClr val="505050"/>
              </a:solidFill>
              <a:effectLst/>
              <a:latin typeface="Segoe UI" panose="020B0502040204020203" pitchFamily="34" charset="0"/>
              <a:ea typeface="Segoe UI" panose="020B0502040204020203" pitchFamily="34" charset="0"/>
              <a:cs typeface="Segoe UI" panose="020B0502040204020203" pitchFamily="34" charset="0"/>
            </a:endParaRPr>
          </a:p>
          <a:p>
            <a:pPr marL="0" marR="365760" lvl="0" indent="0">
              <a:lnSpc>
                <a:spcPct val="107000"/>
              </a:lnSpc>
              <a:spcBef>
                <a:spcPts val="0"/>
              </a:spcBef>
              <a:spcAft>
                <a:spcPts val="0"/>
              </a:spcAft>
              <a:buFont typeface="+mj-lt"/>
              <a:buNone/>
            </a:pPr>
            <a:r>
              <a:rPr lang="en-US" sz="1200" b="1" dirty="0">
                <a:solidFill>
                  <a:srgbClr val="505050"/>
                </a:solidFill>
                <a:effectLst/>
                <a:latin typeface="Segoe UI" panose="020B0502040204020203" pitchFamily="34" charset="0"/>
                <a:ea typeface="Segoe UI" panose="020B0502040204020203" pitchFamily="34" charset="0"/>
                <a:cs typeface="Segoe UI" panose="020B0502040204020203" pitchFamily="34" charset="0"/>
              </a:rPr>
              <a:t>Answer: </a:t>
            </a:r>
            <a:r>
              <a:rPr lang="en-US" sz="1200" dirty="0">
                <a:solidFill>
                  <a:srgbClr val="505050"/>
                </a:solidFill>
                <a:effectLst/>
                <a:latin typeface="Segoe UI" panose="020B0502040204020203" pitchFamily="34" charset="0"/>
                <a:ea typeface="Segoe UI" panose="020B0502040204020203" pitchFamily="34" charset="0"/>
                <a:cs typeface="Segoe UI" panose="020B0502040204020203" pitchFamily="34" charset="0"/>
              </a:rPr>
              <a:t>Azure Backup is the main tool to backup and restore workloads. On-premises workloads include files and folders, Hyper-V virtual machines, VMware virtual machines, Microsoft SQL Server, Microsoft SharePoint, Microsoft Exchange, System State, and Bare Metal Recovery. Azure workloads include virtual machines, Azure file shares, SQL Server in Azure VM, and SAP HANA on an Azure VM. </a:t>
            </a:r>
          </a:p>
          <a:p>
            <a:pPr marL="457200" marR="365760">
              <a:lnSpc>
                <a:spcPct val="107000"/>
              </a:lnSpc>
              <a:spcBef>
                <a:spcPts val="0"/>
              </a:spcBef>
              <a:spcAft>
                <a:spcPts val="0"/>
              </a:spcAft>
            </a:pPr>
            <a:r>
              <a:rPr lang="en-US" sz="1200" dirty="0">
                <a:solidFill>
                  <a:srgbClr val="505050"/>
                </a:solidFill>
                <a:effectLst/>
                <a:latin typeface="Segoe UI" panose="020B0502040204020203" pitchFamily="34" charset="0"/>
                <a:ea typeface="Segoe UI" panose="020B0502040204020203" pitchFamily="34" charset="0"/>
                <a:cs typeface="Segoe UI" panose="020B0502040204020203" pitchFamily="34" charset="0"/>
              </a:rPr>
              <a:t> </a:t>
            </a:r>
          </a:p>
          <a:p>
            <a:pPr marL="0" marR="365760" lvl="0" indent="0">
              <a:lnSpc>
                <a:spcPct val="107000"/>
              </a:lnSpc>
              <a:spcBef>
                <a:spcPts val="0"/>
              </a:spcBef>
              <a:spcAft>
                <a:spcPts val="800"/>
              </a:spcAft>
              <a:buFont typeface="+mj-lt"/>
              <a:buNone/>
            </a:pPr>
            <a:r>
              <a:rPr lang="en-US" sz="1200" dirty="0">
                <a:solidFill>
                  <a:srgbClr val="505050"/>
                </a:solidFill>
                <a:effectLst/>
                <a:latin typeface="Segoe UI" panose="020B0502040204020203" pitchFamily="34" charset="0"/>
                <a:ea typeface="Segoe UI" panose="020B0502040204020203" pitchFamily="34" charset="0"/>
                <a:cs typeface="Segoe UI" panose="020B0502040204020203" pitchFamily="34" charset="0"/>
              </a:rPr>
              <a:t>You need to configure on-premises file and folder backups. What are basic steps to configuring the backup?</a:t>
            </a:r>
            <a:endParaRPr lang="en-US" sz="1200" b="0" dirty="0">
              <a:solidFill>
                <a:srgbClr val="505050"/>
              </a:solidFill>
              <a:effectLst/>
              <a:latin typeface="Segoe UI" panose="020B0502040204020203" pitchFamily="34" charset="0"/>
              <a:ea typeface="Segoe UI" panose="020B0502040204020203" pitchFamily="34" charset="0"/>
              <a:cs typeface="Segoe UI" panose="020B0502040204020203" pitchFamily="34" charset="0"/>
            </a:endParaRPr>
          </a:p>
          <a:p>
            <a:pPr marL="0" marR="365760" lvl="0" indent="0">
              <a:lnSpc>
                <a:spcPct val="107000"/>
              </a:lnSpc>
              <a:spcBef>
                <a:spcPts val="0"/>
              </a:spcBef>
              <a:spcAft>
                <a:spcPts val="800"/>
              </a:spcAft>
              <a:buFont typeface="+mj-lt"/>
              <a:buNone/>
            </a:pPr>
            <a:r>
              <a:rPr lang="en-US" sz="1200" b="1" dirty="0">
                <a:solidFill>
                  <a:srgbClr val="505050"/>
                </a:solidFill>
                <a:effectLst/>
                <a:latin typeface="Segoe UI" panose="020B0502040204020203" pitchFamily="34" charset="0"/>
                <a:ea typeface="Segoe UI" panose="020B0502040204020203" pitchFamily="34" charset="0"/>
                <a:cs typeface="Segoe UI" panose="020B0502040204020203" pitchFamily="34" charset="0"/>
              </a:rPr>
              <a:t>Answer: </a:t>
            </a:r>
            <a:r>
              <a:rPr lang="en-US" sz="1200" dirty="0">
                <a:solidFill>
                  <a:srgbClr val="505050"/>
                </a:solidFill>
                <a:effectLst/>
                <a:latin typeface="Segoe UI" panose="020B0502040204020203" pitchFamily="34" charset="0"/>
                <a:ea typeface="Segoe UI" panose="020B0502040204020203" pitchFamily="34" charset="0"/>
                <a:cs typeface="Segoe UI" panose="020B0502040204020203" pitchFamily="34" charset="0"/>
              </a:rPr>
              <a:t>First, you will need to create a recovery service vault. Next, download the agent on the on-premises machine. The agent will need a credential certificate. Next, install and register the agent with Azure. Lastly, configure the backup policies. The portal provides a wizard to help with the agent steps. </a:t>
            </a:r>
          </a:p>
          <a:p>
            <a:pPr marL="0" marR="365760" lvl="0" indent="0">
              <a:lnSpc>
                <a:spcPct val="107000"/>
              </a:lnSpc>
              <a:spcBef>
                <a:spcPts val="0"/>
              </a:spcBef>
              <a:spcAft>
                <a:spcPts val="800"/>
              </a:spcAft>
              <a:buFont typeface="+mj-lt"/>
              <a:buNone/>
            </a:pPr>
            <a:endParaRPr lang="en-US" sz="1200" dirty="0">
              <a:solidFill>
                <a:srgbClr val="505050"/>
              </a:solidFill>
              <a:effectLst/>
              <a:latin typeface="Segoe UI" panose="020B0502040204020203" pitchFamily="34" charset="0"/>
              <a:ea typeface="Segoe UI" panose="020B0502040204020203" pitchFamily="34" charset="0"/>
              <a:cs typeface="Segoe UI" panose="020B0502040204020203" pitchFamily="34" charset="0"/>
            </a:endParaRPr>
          </a:p>
          <a:p>
            <a:pPr marL="0" marR="365760" lvl="0" indent="0">
              <a:lnSpc>
                <a:spcPct val="107000"/>
              </a:lnSpc>
              <a:spcBef>
                <a:spcPts val="0"/>
              </a:spcBef>
              <a:spcAft>
                <a:spcPts val="800"/>
              </a:spcAft>
              <a:buFont typeface="+mj-lt"/>
              <a:buNone/>
            </a:pPr>
            <a:r>
              <a:rPr lang="en-US" sz="1200" dirty="0">
                <a:solidFill>
                  <a:srgbClr val="505050"/>
                </a:solidFill>
                <a:effectLst/>
                <a:latin typeface="Segoe UI" panose="020B0502040204020203" pitchFamily="34" charset="0"/>
                <a:ea typeface="Segoe UI" panose="020B0502040204020203" pitchFamily="34" charset="0"/>
                <a:cs typeface="Segoe UI" panose="020B0502040204020203" pitchFamily="34" charset="0"/>
              </a:rPr>
              <a:t>Name at least two ways you can protect virtual machine data. </a:t>
            </a:r>
          </a:p>
          <a:p>
            <a:pPr marL="0" marR="365760" lvl="0" indent="0">
              <a:lnSpc>
                <a:spcPct val="107000"/>
              </a:lnSpc>
              <a:spcBef>
                <a:spcPts val="0"/>
              </a:spcBef>
              <a:spcAft>
                <a:spcPts val="800"/>
              </a:spcAft>
              <a:buFont typeface="+mj-lt"/>
              <a:buNone/>
            </a:pPr>
            <a:r>
              <a:rPr lang="en-US" sz="1200" b="1" dirty="0">
                <a:solidFill>
                  <a:srgbClr val="505050"/>
                </a:solidFill>
                <a:effectLst/>
                <a:latin typeface="Segoe UI" panose="020B0502040204020203" pitchFamily="34" charset="0"/>
                <a:ea typeface="Segoe UI" panose="020B0502040204020203" pitchFamily="34" charset="0"/>
                <a:cs typeface="Segoe UI" panose="020B0502040204020203" pitchFamily="34" charset="0"/>
              </a:rPr>
              <a:t>Answer: </a:t>
            </a:r>
            <a:r>
              <a:rPr lang="en-US" sz="1200" dirty="0">
                <a:solidFill>
                  <a:srgbClr val="505050"/>
                </a:solidFill>
                <a:effectLst/>
                <a:latin typeface="Segoe UI" panose="020B0502040204020203" pitchFamily="34" charset="0"/>
                <a:ea typeface="Segoe UI" panose="020B0502040204020203" pitchFamily="34" charset="0"/>
                <a:cs typeface="Segoe UI" panose="020B0502040204020203" pitchFamily="34" charset="0"/>
              </a:rPr>
              <a:t>Virtual machine snapshots provide a quick and simple option for backing up VMs that use managed disks. Snapshots help capture information between formal backups. Azure Backup supports application-consistent backups for both Windows and Linux VMs. Azure Site Recovery protects your VMs from a major disaster scenario when a whole region experiences an outage.</a:t>
            </a:r>
          </a:p>
          <a:p>
            <a:pPr marL="0" marR="365760" lvl="0" indent="0">
              <a:lnSpc>
                <a:spcPct val="107000"/>
              </a:lnSpc>
              <a:spcBef>
                <a:spcPts val="0"/>
              </a:spcBef>
              <a:spcAft>
                <a:spcPts val="800"/>
              </a:spcAft>
              <a:buFont typeface="+mj-lt"/>
              <a:buNone/>
            </a:pPr>
            <a:endParaRPr lang="en-US" sz="1200" dirty="0">
              <a:solidFill>
                <a:srgbClr val="505050"/>
              </a:solidFill>
              <a:effectLst/>
              <a:latin typeface="Segoe UI" panose="020B0502040204020203" pitchFamily="34" charset="0"/>
              <a:ea typeface="Segoe UI" panose="020B0502040204020203" pitchFamily="34" charset="0"/>
              <a:cs typeface="Segoe UI" panose="020B0502040204020203" pitchFamily="34" charset="0"/>
            </a:endParaRPr>
          </a:p>
          <a:p>
            <a:pPr marL="0" marR="365760" lvl="0" indent="0">
              <a:lnSpc>
                <a:spcPct val="107000"/>
              </a:lnSpc>
              <a:spcBef>
                <a:spcPts val="0"/>
              </a:spcBef>
              <a:spcAft>
                <a:spcPts val="800"/>
              </a:spcAft>
              <a:buFont typeface="+mj-lt"/>
              <a:buNone/>
            </a:pPr>
            <a:r>
              <a:rPr lang="en-US" sz="1200" dirty="0">
                <a:solidFill>
                  <a:srgbClr val="505050"/>
                </a:solidFill>
                <a:effectLst/>
                <a:latin typeface="Segoe UI" panose="020B0502040204020203" pitchFamily="34" charset="0"/>
                <a:ea typeface="Segoe UI" panose="020B0502040204020203" pitchFamily="34" charset="0"/>
                <a:cs typeface="Segoe UI" panose="020B0502040204020203" pitchFamily="34" charset="0"/>
              </a:rPr>
              <a:t>Several of your virtual machine backups have been accidentally deleted. Is there any way to recover the deleted backups?</a:t>
            </a:r>
          </a:p>
          <a:p>
            <a:pPr marL="0" marR="365760" lvl="0" indent="0">
              <a:lnSpc>
                <a:spcPct val="107000"/>
              </a:lnSpc>
              <a:spcBef>
                <a:spcPts val="0"/>
              </a:spcBef>
              <a:spcAft>
                <a:spcPts val="800"/>
              </a:spcAft>
              <a:buFont typeface="+mj-lt"/>
              <a:buNone/>
            </a:pPr>
            <a:r>
              <a:rPr lang="en-US" sz="1200" b="1" dirty="0">
                <a:solidFill>
                  <a:srgbClr val="505050"/>
                </a:solidFill>
                <a:effectLst/>
                <a:latin typeface="Segoe UI" panose="020B0502040204020203" pitchFamily="34" charset="0"/>
                <a:ea typeface="Segoe UI" panose="020B0502040204020203" pitchFamily="34" charset="0"/>
                <a:cs typeface="Segoe UI" panose="020B0502040204020203" pitchFamily="34" charset="0"/>
              </a:rPr>
              <a:t>Answer: </a:t>
            </a:r>
            <a:r>
              <a:rPr lang="en-US" sz="1200" b="0" dirty="0">
                <a:solidFill>
                  <a:srgbClr val="505050"/>
                </a:solidFill>
                <a:effectLst/>
                <a:latin typeface="Segoe UI" panose="020B0502040204020203" pitchFamily="34" charset="0"/>
                <a:ea typeface="Segoe UI" panose="020B0502040204020203" pitchFamily="34" charset="0"/>
                <a:cs typeface="Segoe UI" panose="020B0502040204020203" pitchFamily="34" charset="0"/>
              </a:rPr>
              <a:t>S</a:t>
            </a:r>
            <a:r>
              <a:rPr lang="en-US" sz="1200" b="0"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oft delete </a:t>
            </a:r>
            <a:r>
              <a:rPr lang="en-US" sz="1200"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has the capability to protect cloud backups for IaaS virtual machines from accidental as well as malicious deletion of backups. Soft delete provides 14 days of extended retention, allowing recovery with no data loss. Soft delete is offered at no cost and is natively built-in for all recovery service vaults. To recover the deleted backups, use the </a:t>
            </a:r>
            <a:r>
              <a:rPr lang="en-US" sz="1200" i="1"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undelete</a:t>
            </a:r>
            <a:r>
              <a:rPr lang="en-US" sz="1200"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 feature. </a:t>
            </a:r>
            <a:endParaRPr lang="en-US" sz="1200" dirty="0">
              <a:solidFill>
                <a:srgbClr val="505050"/>
              </a:solidFill>
              <a:effectLst/>
              <a:latin typeface="Segoe UI" panose="020B0502040204020203" pitchFamily="34" charset="0"/>
              <a:ea typeface="Segoe UI" panose="020B0502040204020203" pitchFamily="34" charset="0"/>
              <a:cs typeface="Segoe UI" panose="020B0502040204020203" pitchFamily="34" charset="0"/>
            </a:endParaRPr>
          </a:p>
          <a:p>
            <a:pPr marL="0" marR="365760" lvl="0" indent="0">
              <a:lnSpc>
                <a:spcPct val="107000"/>
              </a:lnSpc>
              <a:spcBef>
                <a:spcPts val="0"/>
              </a:spcBef>
              <a:spcAft>
                <a:spcPts val="800"/>
              </a:spcAft>
              <a:buFont typeface="+mj-lt"/>
              <a:buNone/>
            </a:pPr>
            <a:endParaRPr lang="en-US" sz="1200" dirty="0">
              <a:solidFill>
                <a:srgbClr val="505050"/>
              </a:solidFill>
              <a:effectLst/>
              <a:latin typeface="Segoe UI" panose="020B0502040204020203" pitchFamily="34" charset="0"/>
              <a:ea typeface="Segoe UI" panose="020B0502040204020203" pitchFamily="34" charset="0"/>
              <a:cs typeface="Segoe UI" panose="020B0502040204020203" pitchFamily="34" charset="0"/>
            </a:endParaRPr>
          </a:p>
          <a:p>
            <a:pPr marL="0" marR="365760" lvl="0" indent="0">
              <a:lnSpc>
                <a:spcPct val="107000"/>
              </a:lnSpc>
              <a:spcBef>
                <a:spcPts val="0"/>
              </a:spcBef>
              <a:spcAft>
                <a:spcPts val="800"/>
              </a:spcAft>
              <a:buFont typeface="+mj-lt"/>
              <a:buNone/>
            </a:pPr>
            <a:r>
              <a:rPr lang="en-US" sz="1200" dirty="0">
                <a:solidFill>
                  <a:srgbClr val="505050"/>
                </a:solidFill>
                <a:effectLst/>
                <a:latin typeface="Segoe UI" panose="020B0502040204020203" pitchFamily="34" charset="0"/>
                <a:ea typeface="Segoe UI" panose="020B0502040204020203" pitchFamily="34" charset="0"/>
                <a:cs typeface="Segoe UI" panose="020B0502040204020203" pitchFamily="34" charset="0"/>
              </a:rPr>
              <a:t>What is the difference between Azure Backup and Azure Site recovery?</a:t>
            </a:r>
          </a:p>
          <a:p>
            <a:pPr marL="0" marR="365760" lvl="0" indent="0">
              <a:lnSpc>
                <a:spcPct val="107000"/>
              </a:lnSpc>
              <a:spcBef>
                <a:spcPts val="0"/>
              </a:spcBef>
              <a:spcAft>
                <a:spcPts val="800"/>
              </a:spcAft>
              <a:buFont typeface="+mj-lt"/>
              <a:buNone/>
            </a:pPr>
            <a:r>
              <a:rPr lang="en-US" sz="1200" b="1" dirty="0">
                <a:solidFill>
                  <a:srgbClr val="505050"/>
                </a:solidFill>
                <a:effectLst/>
                <a:latin typeface="Segoe UI" panose="020B0502040204020203" pitchFamily="34" charset="0"/>
                <a:ea typeface="Segoe UI" panose="020B0502040204020203" pitchFamily="34" charset="0"/>
                <a:cs typeface="Segoe UI" panose="020B0502040204020203" pitchFamily="34" charset="0"/>
              </a:rPr>
              <a:t>Answer: </a:t>
            </a:r>
            <a:r>
              <a:rPr lang="en-US" sz="1200" dirty="0">
                <a:solidFill>
                  <a:srgbClr val="505050"/>
                </a:solidFill>
                <a:effectLst/>
                <a:latin typeface="Segoe UI" panose="020B0502040204020203" pitchFamily="34" charset="0"/>
                <a:ea typeface="Segoe UI" panose="020B0502040204020203" pitchFamily="34" charset="0"/>
                <a:cs typeface="Segoe UI" panose="020B0502040204020203" pitchFamily="34" charset="0"/>
              </a:rPr>
              <a:t>Azure Backup allows for granular backups and restores specific data. Azure Site Recovery (ASR) allows for the protection of an entire production site. ASR provides automation and orchestration to make the failover and failback processes seamless.</a:t>
            </a:r>
            <a:r>
              <a:rPr lang="en-US" sz="1200" b="1" dirty="0">
                <a:solidFill>
                  <a:srgbClr val="505050"/>
                </a:solidFill>
                <a:effectLst/>
                <a:latin typeface="Segoe UI" panose="020B0502040204020203" pitchFamily="34" charset="0"/>
                <a:ea typeface="Segoe UI" panose="020B0502040204020203" pitchFamily="34" charset="0"/>
                <a:cs typeface="Segoe UI" panose="020B0502040204020203" pitchFamily="34" charset="0"/>
              </a:rPr>
              <a:t> </a:t>
            </a:r>
            <a:endParaRPr lang="en-US" sz="1200" dirty="0">
              <a:solidFill>
                <a:srgbClr val="505050"/>
              </a:solidFill>
              <a:effectLst/>
              <a:latin typeface="Segoe UI" panose="020B0502040204020203" pitchFamily="34" charset="0"/>
              <a:ea typeface="Segoe UI" panose="020B0502040204020203" pitchFamily="34" charset="0"/>
              <a:cs typeface="Segoe UI" panose="020B0502040204020203" pitchFamily="34" charset="0"/>
            </a:endParaRPr>
          </a:p>
          <a:p>
            <a:endParaRPr lang="en-US" sz="1200" dirty="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5AD710-EC89-4888-BD15-6B04A0D5F96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2228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24049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61616"/>
                </a:solidFill>
                <a:effectLst/>
                <a:latin typeface="Segoe UI" panose="020B0502040204020203" pitchFamily="34" charset="0"/>
              </a:rPr>
              <a:t>Monitor and maintain Azure resources (10–15%)</a:t>
            </a:r>
          </a:p>
          <a:p>
            <a:pPr algn="l"/>
            <a:r>
              <a:rPr lang="en-US" b="1" i="0" dirty="0">
                <a:solidFill>
                  <a:srgbClr val="161616"/>
                </a:solidFill>
                <a:effectLst/>
                <a:latin typeface="Segoe UI" panose="020B0502040204020203" pitchFamily="34" charset="0"/>
              </a:rPr>
              <a:t>Implement backup and recovery</a:t>
            </a:r>
          </a:p>
          <a:p>
            <a:pPr algn="l">
              <a:buFont typeface="Arial" panose="020B0604020202020204" pitchFamily="34" charset="0"/>
              <a:buChar char="•"/>
            </a:pPr>
            <a:r>
              <a:rPr lang="en-US" b="0" i="0" dirty="0">
                <a:solidFill>
                  <a:srgbClr val="161616"/>
                </a:solidFill>
                <a:effectLst/>
                <a:latin typeface="Segoe UI" panose="020B0502040204020203" pitchFamily="34" charset="0"/>
              </a:rPr>
              <a:t> Create a Recovery Services vault</a:t>
            </a:r>
          </a:p>
          <a:p>
            <a:pPr algn="l">
              <a:buFont typeface="Arial" panose="020B0604020202020204" pitchFamily="34" charset="0"/>
              <a:buChar char="•"/>
            </a:pPr>
            <a:r>
              <a:rPr lang="en-US" b="0" i="0" dirty="0">
                <a:solidFill>
                  <a:srgbClr val="161616"/>
                </a:solidFill>
                <a:effectLst/>
                <a:latin typeface="Segoe UI" panose="020B0502040204020203" pitchFamily="34" charset="0"/>
              </a:rPr>
              <a:t> Create an Azure Backup vault</a:t>
            </a:r>
          </a:p>
          <a:p>
            <a:pPr algn="l">
              <a:buFont typeface="Arial" panose="020B0604020202020204" pitchFamily="34" charset="0"/>
              <a:buChar char="•"/>
            </a:pPr>
            <a:r>
              <a:rPr lang="en-US" b="0" i="0" dirty="0">
                <a:solidFill>
                  <a:srgbClr val="161616"/>
                </a:solidFill>
                <a:effectLst/>
                <a:latin typeface="Segoe UI" panose="020B0502040204020203" pitchFamily="34" charset="0"/>
              </a:rPr>
              <a:t> Create and configure a backup policy</a:t>
            </a:r>
          </a:p>
          <a:p>
            <a:pPr algn="l">
              <a:buFont typeface="Arial" panose="020B0604020202020204" pitchFamily="34" charset="0"/>
              <a:buChar char="•"/>
            </a:pPr>
            <a:r>
              <a:rPr lang="en-US" b="0" i="0" dirty="0">
                <a:solidFill>
                  <a:srgbClr val="161616"/>
                </a:solidFill>
                <a:effectLst/>
                <a:latin typeface="Segoe UI" panose="020B0502040204020203" pitchFamily="34" charset="0"/>
              </a:rPr>
              <a:t> Perform backup and restore operations by using Azure Backup</a:t>
            </a:r>
          </a:p>
          <a:p>
            <a:pPr algn="l">
              <a:buFont typeface="Arial" panose="020B0604020202020204" pitchFamily="34" charset="0"/>
              <a:buChar char="•"/>
            </a:pPr>
            <a:r>
              <a:rPr lang="en-US" b="0" i="0" dirty="0">
                <a:solidFill>
                  <a:srgbClr val="161616"/>
                </a:solidFill>
                <a:effectLst/>
                <a:latin typeface="Segoe UI" panose="020B0502040204020203" pitchFamily="34" charset="0"/>
              </a:rPr>
              <a:t> Configure and interpret reports and alerts for backups</a:t>
            </a:r>
          </a:p>
        </p:txBody>
      </p:sp>
      <p:sp>
        <p:nvSpPr>
          <p:cNvPr id="4" name="Slide Number Placeholder 3"/>
          <p:cNvSpPr>
            <a:spLocks noGrp="1"/>
          </p:cNvSpPr>
          <p:nvPr>
            <p:ph type="sldNum" sz="quarter" idx="5"/>
          </p:nvPr>
        </p:nvSpPr>
        <p:spPr/>
        <p:txBody>
          <a:bodyPr/>
          <a:lstStyle/>
          <a:p>
            <a:fld id="{8507DC7E-BC41-4478-BA30-CBCC3A644F0A}" type="slidenum">
              <a:rPr lang="en-US" smtClean="0"/>
              <a:t>5</a:t>
            </a:fld>
            <a:endParaRPr lang="en-US" dirty="0"/>
          </a:p>
        </p:txBody>
      </p:sp>
    </p:spTree>
    <p:extLst>
      <p:ext uri="{BB962C8B-B14F-4D97-AF65-F5344CB8AC3E}">
        <p14:creationId xmlns:p14="http://schemas.microsoft.com/office/powerpoint/2010/main" val="1481036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use Azure Backup? - https://docs.microsoft.com/azure/backup/backup-introduction-to-azure-backup#why-use-azure-backup </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 What are some of the reasons your organization might choose Azure Backup?</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7/20/2023 7:06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686284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Overview of Backup Center - https://docs.microsoft.com/azure/backup/backup-center-overview</a:t>
            </a:r>
          </a:p>
          <a:p>
            <a:endParaRPr lang="en-US" sz="1200" dirty="0"/>
          </a:p>
          <a:p>
            <a:r>
              <a:rPr lang="en-US" sz="1200" dirty="0"/>
              <a:t>Supported scenarios</a:t>
            </a:r>
          </a:p>
          <a:p>
            <a:r>
              <a:rPr lang="en-US" sz="1200" dirty="0"/>
              <a:t>Backup Center is currently supported for Azure VM backup, SQL in Azure VM backup, SAP HANA in Azure VM backup, Azure Files backup, Azure Blobs backup, Azure Managed Disks backup, and Azure Database for PostgreSQL Server backup.</a:t>
            </a:r>
          </a:p>
          <a:p>
            <a:br>
              <a:rPr lang="en-US" sz="1200" dirty="0"/>
            </a:br>
            <a:endParaRPr lang="en-US" sz="120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618814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Recovery Services vaults overview - https://docs.microsoft.com/azure/backup/backup-azure-recovery-services-vault-overview</a:t>
            </a:r>
          </a:p>
          <a:p>
            <a:endParaRPr lang="en-US" dirty="0"/>
          </a:p>
          <a:p>
            <a:r>
              <a:rPr lang="en-US" dirty="0"/>
              <a:t>Create a Recovery Services vault - https://docs.microsoft.com/azure/backup/backup-create-rs-vault</a:t>
            </a:r>
          </a:p>
          <a:p>
            <a:endParaRPr lang="en-US" dirty="0"/>
          </a:p>
          <a:p>
            <a:r>
              <a:rPr lang="en-US" dirty="0"/>
              <a:t>Soft delete for virtual machines - https://docs.microsoft.com/azure/backup/soft-delete-virtual-machines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7/20/2023 7:06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167603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9</a:t>
            </a:fld>
            <a:endParaRPr lang="en-US" dirty="0"/>
          </a:p>
        </p:txBody>
      </p:sp>
    </p:spTree>
    <p:extLst>
      <p:ext uri="{BB962C8B-B14F-4D97-AF65-F5344CB8AC3E}">
        <p14:creationId xmlns:p14="http://schemas.microsoft.com/office/powerpoint/2010/main" val="5863481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4">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
        <p:nvSpPr>
          <p:cNvPr id="2" name="Footer Placeholder 1">
            <a:extLst>
              <a:ext uri="{FF2B5EF4-FFF2-40B4-BE49-F238E27FC236}">
                <a16:creationId xmlns:a16="http://schemas.microsoft.com/office/drawing/2014/main" id="{96F0F67E-10CB-4320-957E-F411407EEF65}"/>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76945"/>
            <a:ext cx="9892145" cy="181956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27039" y="2576945"/>
            <a:ext cx="9374187" cy="1819564"/>
          </a:xfrm>
          <a:prstGeom prst="rect">
            <a:avLst/>
          </a:prstGeom>
          <a:noFill/>
        </p:spPr>
        <p:txBody>
          <a:bodyPr vert="horz" wrap="square" lIns="0" tIns="0" rIns="0" bIns="0" rtlCol="0" anchor="ctr" anchorCtr="0">
            <a:noAutofit/>
          </a:bodyPr>
          <a:lstStyle>
            <a:lvl1pPr>
              <a:defRPr lang="en-US" sz="3672" spc="-50" baseline="0" dirty="0">
                <a:solidFill>
                  <a:schemeClr val="bg1"/>
                </a:solidFill>
              </a:defRPr>
            </a:lvl1pPr>
          </a:lstStyle>
          <a:p>
            <a:pPr marL="0" lvl="0">
              <a:lnSpc>
                <a:spcPts val="5599"/>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892145" y="2576945"/>
            <a:ext cx="2124364" cy="1819564"/>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801475" y="2530475"/>
            <a:ext cx="207962" cy="191250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892145" y="2530475"/>
            <a:ext cx="207962" cy="191250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300854" y="2833254"/>
            <a:ext cx="1306946" cy="1306946"/>
          </a:xfr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CA4B3748-782C-4D51-8AA3-611430648D78}"/>
              </a:ext>
            </a:extLst>
          </p:cNvPr>
          <p:cNvSpPr txBox="1">
            <a:spLocks/>
          </p:cNvSpPr>
          <p:nvPr userDrawn="1"/>
        </p:nvSpPr>
        <p:spPr>
          <a:xfrm>
            <a:off x="8598561" y="6698749"/>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61837788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2" y="3243001"/>
            <a:ext cx="9070923" cy="508524"/>
          </a:xfrm>
          <a:noFill/>
        </p:spPr>
        <p:txBody>
          <a:bodyPr wrap="square" lIns="0" tIns="0" rIns="0" bIns="0" anchor="ctr" anchorCtr="0">
            <a:spAutoFit/>
          </a:bodyPr>
          <a:lstStyle>
            <a:lvl1pPr algn="l" defTabSz="951121" rtl="0" eaLnBrk="1" latinLnBrk="0" hangingPunct="1">
              <a:lnSpc>
                <a:spcPct val="90000"/>
              </a:lnSpc>
              <a:spcBef>
                <a:spcPct val="0"/>
              </a:spcBef>
              <a:buNone/>
              <a:defRPr lang="en-US" sz="3599"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3" name="Footer Placeholder 1">
            <a:extLst>
              <a:ext uri="{FF2B5EF4-FFF2-40B4-BE49-F238E27FC236}">
                <a16:creationId xmlns:a16="http://schemas.microsoft.com/office/drawing/2014/main" id="{F5C13A0B-5B15-4986-BA64-802EC41A2EED}"/>
              </a:ext>
            </a:extLst>
          </p:cNvPr>
          <p:cNvSpPr txBox="1">
            <a:spLocks/>
          </p:cNvSpPr>
          <p:nvPr userDrawn="1"/>
        </p:nvSpPr>
        <p:spPr>
          <a:xfrm>
            <a:off x="8598561" y="6698749"/>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87672334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1" hasCustomPrompt="1"/>
          </p:nvPr>
        </p:nvSpPr>
        <p:spPr>
          <a:xfrm>
            <a:off x="439740" y="2795445"/>
            <a:ext cx="2655570" cy="3048000"/>
          </a:xfrm>
        </p:spPr>
        <p:txBody>
          <a:bodyPr lIns="0" tIns="0" rIns="0" bIns="0">
            <a:noAutofit/>
          </a:bodyPr>
          <a:lstStyle>
            <a:lvl1pPr marL="0" indent="0">
              <a:lnSpc>
                <a:spcPct val="100000"/>
              </a:lnSpc>
              <a:spcBef>
                <a:spcPts val="204"/>
              </a:spcBef>
              <a:spcAft>
                <a:spcPts val="612"/>
              </a:spcAft>
              <a:buNone/>
              <a:defRPr lang="en-US" sz="1428" b="1"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204"/>
              </a:spcBef>
              <a:spcAft>
                <a:spcPts val="612"/>
              </a:spcAft>
              <a:buClrTx/>
              <a:buSzPct val="90000"/>
              <a:buFont typeface="Arial" panose="020B0604020202020204" pitchFamily="34" charset="0"/>
              <a:buNone/>
              <a:tabLst/>
              <a:defRPr lang="en-US" sz="1428" kern="1200" spc="0" baseline="0" dirty="0">
                <a:solidFill>
                  <a:schemeClr val="tx1"/>
                </a:solidFill>
                <a:latin typeface="+mn-lt"/>
                <a:ea typeface="+mn-ea"/>
                <a:cs typeface="+mn-cs"/>
              </a:defRPr>
            </a:lvl2pPr>
            <a:lvl3pPr marL="457112" indent="0">
              <a:buNone/>
              <a:defRPr/>
            </a:lvl3pPr>
            <a:lvl4pPr marL="685669" indent="0">
              <a:buNone/>
              <a:defRPr/>
            </a:lvl4pPr>
            <a:lvl5pPr marL="914224" indent="0">
              <a:buNone/>
              <a:defRPr/>
            </a:lvl5pPr>
          </a:lstStyle>
          <a:p>
            <a:pPr marL="0" marR="0" lvl="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pPr>
            <a:r>
              <a:rPr lang="en-US"/>
              <a:t>Paragraph title Segoe UI bold 14</a:t>
            </a:r>
          </a:p>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411644" y="2794000"/>
            <a:ext cx="2655570" cy="3048000"/>
          </a:xfrm>
        </p:spPr>
        <p:txBody>
          <a:bodyPr lIns="0" tIns="0" rIns="0" bIns="0">
            <a:noAutofit/>
          </a:bodyPr>
          <a:lstStyle>
            <a:lvl1pPr marL="0" indent="0">
              <a:lnSpc>
                <a:spcPct val="100000"/>
              </a:lnSpc>
              <a:spcBef>
                <a:spcPts val="204"/>
              </a:spcBef>
              <a:spcAft>
                <a:spcPts val="612"/>
              </a:spcAft>
              <a:buNone/>
              <a:defRPr lang="en-US" sz="1428" b="1"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204"/>
              </a:spcBef>
              <a:spcAft>
                <a:spcPts val="612"/>
              </a:spcAft>
              <a:buClrTx/>
              <a:buSzPct val="90000"/>
              <a:buFont typeface="Arial" panose="020B0604020202020204" pitchFamily="34" charset="0"/>
              <a:buNone/>
              <a:tabLst/>
              <a:defRPr sz="1428">
                <a:solidFill>
                  <a:schemeClr val="tx1"/>
                </a:solidFill>
              </a:defRPr>
            </a:lvl2pPr>
            <a:lvl3pPr marL="457112" indent="0">
              <a:buNone/>
              <a:defRPr/>
            </a:lvl3pPr>
            <a:lvl4pPr marL="685669" indent="0">
              <a:buNone/>
              <a:defRPr/>
            </a:lvl4pPr>
            <a:lvl5pPr marL="914224"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383550" y="2794000"/>
            <a:ext cx="2655570" cy="3048000"/>
          </a:xfrm>
        </p:spPr>
        <p:txBody>
          <a:bodyPr lIns="0" tIns="0" rIns="0" bIns="0">
            <a:noAutofit/>
          </a:bodyPr>
          <a:lstStyle>
            <a:lvl1pPr marL="0" marR="0" indent="0" algn="l" defTabSz="932563" rtl="0" eaLnBrk="1" fontAlgn="auto" latinLnBrk="0" hangingPunct="1">
              <a:lnSpc>
                <a:spcPct val="100000"/>
              </a:lnSpc>
              <a:spcBef>
                <a:spcPts val="204"/>
              </a:spcBef>
              <a:spcAft>
                <a:spcPts val="612"/>
              </a:spcAft>
              <a:buClrTx/>
              <a:buSzPct val="90000"/>
              <a:buFont typeface="Wingdings" panose="05000000000000000000" pitchFamily="2" charset="2"/>
              <a:buNone/>
              <a:tabLst/>
              <a:defRPr lang="en-US" sz="1428" b="1"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204"/>
              </a:spcBef>
              <a:spcAft>
                <a:spcPts val="612"/>
              </a:spcAft>
              <a:buClrTx/>
              <a:buSzPct val="90000"/>
              <a:buFont typeface="Arial" panose="020B0604020202020204" pitchFamily="34" charset="0"/>
              <a:buNone/>
              <a:tabLst/>
              <a:defRPr lang="en-US" sz="1428" kern="1200" spc="0" baseline="0" dirty="0">
                <a:solidFill>
                  <a:schemeClr val="tx1"/>
                </a:solidFill>
                <a:latin typeface="+mn-lt"/>
                <a:ea typeface="+mn-ea"/>
                <a:cs typeface="+mn-cs"/>
              </a:defRPr>
            </a:lvl2pPr>
            <a:lvl3pPr marL="457112" indent="0">
              <a:buNone/>
              <a:defRPr/>
            </a:lvl3pPr>
            <a:lvl4pPr marL="685669" indent="0">
              <a:buNone/>
              <a:defRPr/>
            </a:lvl4pPr>
            <a:lvl5pPr marL="914224" indent="0">
              <a:buNone/>
              <a:defRPr/>
            </a:lvl5pPr>
          </a:lstStyle>
          <a:p>
            <a:pPr marL="0" marR="0" lvl="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pPr>
            <a:r>
              <a:rPr lang="en-US"/>
              <a:t>Paragraph title Segoe UI bold 14</a:t>
            </a:r>
          </a:p>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355455" y="2794000"/>
            <a:ext cx="2655570" cy="3048000"/>
          </a:xfrm>
        </p:spPr>
        <p:txBody>
          <a:bodyPr lIns="0" tIns="0" rIns="0" bIns="0">
            <a:noAutofit/>
          </a:bodyPr>
          <a:lstStyle>
            <a:lvl1pPr marL="0" marR="0" indent="0" algn="l" defTabSz="932563" rtl="0" eaLnBrk="1" fontAlgn="auto" latinLnBrk="0" hangingPunct="1">
              <a:lnSpc>
                <a:spcPct val="100000"/>
              </a:lnSpc>
              <a:spcBef>
                <a:spcPts val="204"/>
              </a:spcBef>
              <a:spcAft>
                <a:spcPts val="612"/>
              </a:spcAft>
              <a:buClrTx/>
              <a:buSzPct val="90000"/>
              <a:buFont typeface="Wingdings" panose="05000000000000000000" pitchFamily="2" charset="2"/>
              <a:buNone/>
              <a:tabLst/>
              <a:defRPr lang="en-US" sz="1428" b="1"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204"/>
              </a:spcBef>
              <a:spcAft>
                <a:spcPts val="612"/>
              </a:spcAft>
              <a:buClrTx/>
              <a:buSzPct val="90000"/>
              <a:buFont typeface="Arial" panose="020B0604020202020204" pitchFamily="34" charset="0"/>
              <a:buNone/>
              <a:tabLst/>
              <a:defRPr lang="en-US" sz="1428" kern="1200" spc="0" baseline="0" dirty="0">
                <a:solidFill>
                  <a:schemeClr val="tx1"/>
                </a:solidFill>
                <a:latin typeface="+mn-lt"/>
                <a:ea typeface="+mn-ea"/>
                <a:cs typeface="+mn-cs"/>
              </a:defRPr>
            </a:lvl2pPr>
            <a:lvl3pPr marL="457112" indent="0">
              <a:buNone/>
              <a:defRPr/>
            </a:lvl3pPr>
            <a:lvl4pPr marL="685669" indent="0">
              <a:buNone/>
              <a:defRPr/>
            </a:lvl4pPr>
            <a:lvl5pPr marL="914224" indent="0">
              <a:buNone/>
              <a:defRPr/>
            </a:lvl5pPr>
          </a:lstStyle>
          <a:p>
            <a:pPr marL="0" marR="0" lvl="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pPr>
            <a:r>
              <a:rPr lang="en-US"/>
              <a:t>Paragraph title Segoe UI bold 14</a:t>
            </a:r>
          </a:p>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userDrawn="1"/>
        </p:nvCxnSpPr>
        <p:spPr>
          <a:xfrm>
            <a:off x="3253478" y="2853725"/>
            <a:ext cx="0" cy="1828541"/>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userDrawn="1"/>
        </p:nvCxnSpPr>
        <p:spPr>
          <a:xfrm>
            <a:off x="6225384" y="2853725"/>
            <a:ext cx="0" cy="1828541"/>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userDrawn="1"/>
        </p:nvCxnSpPr>
        <p:spPr>
          <a:xfrm>
            <a:off x="9197289" y="2853725"/>
            <a:ext cx="0" cy="1828541"/>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02588257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27037" y="1486335"/>
            <a:ext cx="5690802"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27038" y="2680516"/>
            <a:ext cx="5673715"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354262" y="2680516"/>
            <a:ext cx="5650416"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320131" y="1486335"/>
            <a:ext cx="5684547"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27038" y="3737413"/>
            <a:ext cx="5673715"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354262" y="3737414"/>
            <a:ext cx="5650416"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27038" y="4794311"/>
            <a:ext cx="5673715"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354262" y="4794311"/>
            <a:ext cx="5650416"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27038" y="3603027"/>
            <a:ext cx="569080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27038" y="4659923"/>
            <a:ext cx="569080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27038" y="449263"/>
            <a:ext cx="11568684" cy="693737"/>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354261" y="3603027"/>
            <a:ext cx="564971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354261" y="4659923"/>
            <a:ext cx="564971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193558329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27037" y="1486335"/>
            <a:ext cx="3702053"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27038" y="2680516"/>
            <a:ext cx="3690937"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89439" y="1486335"/>
            <a:ext cx="3702053"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89439" y="2680516"/>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324853" y="2680516"/>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302625" y="1486335"/>
            <a:ext cx="3702053"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27038" y="3737413"/>
            <a:ext cx="3690937"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89439" y="3737414"/>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324853" y="3737414"/>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27038" y="4794311"/>
            <a:ext cx="3690937"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89439" y="4794311"/>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324853" y="4794311"/>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27038" y="3603027"/>
            <a:ext cx="370641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27038" y="4659923"/>
            <a:ext cx="370641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90011" y="3603027"/>
            <a:ext cx="36791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90011" y="4659923"/>
            <a:ext cx="36791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27038" y="449263"/>
            <a:ext cx="11568684" cy="693737"/>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324853" y="3603027"/>
            <a:ext cx="36791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324853" y="4659923"/>
            <a:ext cx="36791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37640971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27037" y="1486336"/>
            <a:ext cx="3508169" cy="3507672"/>
          </a:xfrm>
          <a:prstGeom prst="ellipse">
            <a:avLst/>
          </a:prstGeom>
          <a:solidFill>
            <a:schemeClr val="bg1">
              <a:lumMod val="95000"/>
            </a:schemeClr>
          </a:solidFill>
        </p:spPr>
        <p:txBody>
          <a:bodyPr tIns="0" rIns="0" bIns="0" anchor="ctr">
            <a:noAutofit/>
          </a:bodyPr>
          <a:lstStyle>
            <a:lvl1pPr algn="ctr">
              <a:defRPr sz="2856"/>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457295" y="1486336"/>
            <a:ext cx="3508169" cy="3507672"/>
          </a:xfrm>
          <a:prstGeom prst="ellipse">
            <a:avLst/>
          </a:prstGeom>
          <a:solidFill>
            <a:schemeClr val="bg1">
              <a:lumMod val="95000"/>
            </a:schemeClr>
          </a:solidFill>
        </p:spPr>
        <p:txBody>
          <a:bodyPr tIns="0" rIns="0" bIns="0" anchor="ctr">
            <a:noAutofit/>
          </a:bodyPr>
          <a:lstStyle>
            <a:lvl1pPr algn="ctr">
              <a:defRPr sz="2856"/>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487553" y="1486336"/>
            <a:ext cx="3508169" cy="3507672"/>
          </a:xfrm>
          <a:prstGeom prst="ellipse">
            <a:avLst/>
          </a:prstGeom>
          <a:solidFill>
            <a:schemeClr val="bg1">
              <a:lumMod val="95000"/>
            </a:schemeClr>
          </a:solidFill>
        </p:spPr>
        <p:txBody>
          <a:bodyPr tIns="0" rIns="0" bIns="0" anchor="ctr">
            <a:noAutofit/>
          </a:bodyPr>
          <a:lstStyle>
            <a:lvl1pPr algn="ctr">
              <a:defRPr sz="2856"/>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69237060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27038"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77211"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127384"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477558"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827733"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382161147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76945"/>
            <a:ext cx="9892145" cy="181956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27039" y="2576945"/>
            <a:ext cx="9374187" cy="1819564"/>
          </a:xfrm>
          <a:prstGeom prst="rect">
            <a:avLst/>
          </a:prstGeom>
          <a:noFill/>
        </p:spPr>
        <p:txBody>
          <a:bodyPr vert="horz" wrap="square" lIns="0" tIns="0" rIns="0" bIns="0" rtlCol="0" anchor="ctr" anchorCtr="0">
            <a:noAutofit/>
          </a:bodyPr>
          <a:lstStyle>
            <a:lvl1pPr>
              <a:defRPr lang="en-US" sz="3672" spc="-50" baseline="0" dirty="0">
                <a:solidFill>
                  <a:schemeClr val="bg1"/>
                </a:solidFill>
              </a:defRPr>
            </a:lvl1pPr>
          </a:lstStyle>
          <a:p>
            <a:pPr marL="0" lvl="0">
              <a:lnSpc>
                <a:spcPts val="5599"/>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892145" y="2576945"/>
            <a:ext cx="2124364" cy="1819564"/>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801475" y="2530475"/>
            <a:ext cx="207962" cy="191250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892145" y="2530475"/>
            <a:ext cx="207962" cy="191250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 name="Footer Placeholder 1">
            <a:extLst>
              <a:ext uri="{FF2B5EF4-FFF2-40B4-BE49-F238E27FC236}">
                <a16:creationId xmlns:a16="http://schemas.microsoft.com/office/drawing/2014/main" id="{35171095-C815-417D-9D8A-09115AECF168}"/>
              </a:ext>
            </a:extLst>
          </p:cNvPr>
          <p:cNvSpPr txBox="1">
            <a:spLocks/>
          </p:cNvSpPr>
          <p:nvPr userDrawn="1"/>
        </p:nvSpPr>
        <p:spPr>
          <a:xfrm>
            <a:off x="8698467" y="6704506"/>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394013613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632779"/>
            <a:ext cx="115712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dirty="0"/>
              <a:t>Title</a:t>
            </a:r>
          </a:p>
        </p:txBody>
      </p:sp>
      <p:sp>
        <p:nvSpPr>
          <p:cNvPr id="4" name="Footer Placeholder 1">
            <a:extLst>
              <a:ext uri="{FF2B5EF4-FFF2-40B4-BE49-F238E27FC236}">
                <a16:creationId xmlns:a16="http://schemas.microsoft.com/office/drawing/2014/main" id="{200029BD-661C-4E97-A7E7-E4AD8F5BBD90}"/>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Titl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
        <p:nvSpPr>
          <p:cNvPr id="4" name="Footer Placeholder 1">
            <a:extLst>
              <a:ext uri="{FF2B5EF4-FFF2-40B4-BE49-F238E27FC236}">
                <a16:creationId xmlns:a16="http://schemas.microsoft.com/office/drawing/2014/main" id="{C63E039F-C7CC-4CA8-9EBC-D2D784278468}"/>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796232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1" y="3243000"/>
            <a:ext cx="9070923"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A3E9C9F0-DE81-4DC6-A78E-B56D6E8EF15C}"/>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8372978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3"/>
            <a:ext cx="5537797" cy="1828800"/>
          </a:xfrm>
          <a:prstGeom prst="rect">
            <a:avLst/>
          </a:prstGeom>
          <a:noFill/>
        </p:spPr>
        <p:txBody>
          <a:bodyPr lIns="0" tIns="0" rIns="0" bIns="182880" anchor="b" anchorCtr="0"/>
          <a:lstStyle>
            <a:lvl1pPr>
              <a:defRPr sz="4896" strike="noStrike" spc="-50" baseline="0">
                <a:solidFill>
                  <a:schemeClr val="tx1"/>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53369"/>
          </a:xfrm>
          <a:prstGeom prst="rect">
            <a:avLst/>
          </a:prstGeom>
        </p:spPr>
        <p:txBody>
          <a:bodyPr/>
          <a:lstStyle>
            <a:lvl1pPr>
              <a:defRPr sz="1836">
                <a:solidFill>
                  <a:schemeClr val="tx1"/>
                </a:solidFill>
              </a:defRPr>
            </a:lvl1pPr>
            <a:lvl2pPr>
              <a:defRPr sz="1800">
                <a:solidFill>
                  <a:srgbClr val="000000"/>
                </a:solidFill>
              </a:defRPr>
            </a:lvl2pPr>
            <a:lvl3pPr>
              <a:defRPr sz="1399"/>
            </a:lvl3pPr>
            <a:lvl4pPr>
              <a:defRPr sz="1399"/>
            </a:lvl4pPr>
            <a:lvl5pPr>
              <a:defRPr sz="1049"/>
            </a:lvl5pPr>
          </a:lstStyle>
          <a:p>
            <a:pPr lvl="0"/>
            <a:r>
              <a:rPr lang="en-US"/>
              <a:t>Author name</a:t>
            </a:r>
            <a:br>
              <a:rPr lang="en-US"/>
            </a:br>
            <a:r>
              <a:rPr lang="en-US"/>
              <a:t>Date</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511132" y="601150"/>
            <a:ext cx="5785713" cy="5792226"/>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9630" y="162871"/>
            <a:ext cx="2688089" cy="889107"/>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733309" y="876893"/>
            <a:ext cx="5251828" cy="5240740"/>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64" dirty="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64" dirty="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64" dirty="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64" dirty="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64" dirty="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64" dirty="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64" dirty="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64" dirty="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64" dirty="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64" dirty="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64" dirty="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64" dirty="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64" dirty="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64" dirty="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64" dirty="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64" dirty="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64" dirty="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64" dirty="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64" dirty="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64" dirty="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64" dirty="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64" dirty="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64" dirty="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64" dirty="0"/>
              </a:p>
            </p:txBody>
          </p:sp>
        </p:grpSp>
        <p:sp>
          <p:nvSpPr>
            <p:cNvPr id="39" name="Oval 38">
              <a:extLst>
                <a:ext uri="{FF2B5EF4-FFF2-40B4-BE49-F238E27FC236}">
                  <a16:creationId xmlns:a16="http://schemas.microsoft.com/office/drawing/2014/main" id="{9AE111FB-FF99-4626-BF15-A4F33CA3E1B5}"/>
                </a:ext>
              </a:extLst>
            </p:cNvPr>
            <p:cNvSpPr/>
            <p:nvPr/>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73" name="Oval 72">
            <a:extLst>
              <a:ext uri="{FF2B5EF4-FFF2-40B4-BE49-F238E27FC236}">
                <a16:creationId xmlns:a16="http://schemas.microsoft.com/office/drawing/2014/main" id="{D0AF593D-8F0F-49DF-AD28-7681AA93EE30}"/>
              </a:ext>
              <a:ext uri="{C183D7F6-B498-43B3-948B-1728B52AA6E4}">
                <adec:decorative xmlns:adec="http://schemas.microsoft.com/office/drawing/2017/decorative" val="1"/>
              </a:ext>
            </a:extLst>
          </p:cNvPr>
          <p:cNvSpPr/>
          <p:nvPr userDrawn="1"/>
        </p:nvSpPr>
        <p:spPr bwMode="auto">
          <a:xfrm>
            <a:off x="6511132" y="601150"/>
            <a:ext cx="5785713" cy="5792226"/>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pic>
        <p:nvPicPr>
          <p:cNvPr id="74" name="Picture 73" descr="A picture containing drawing&#10;&#10;Description automatically generated">
            <a:extLst>
              <a:ext uri="{FF2B5EF4-FFF2-40B4-BE49-F238E27FC236}">
                <a16:creationId xmlns:a16="http://schemas.microsoft.com/office/drawing/2014/main" id="{86A7D1FD-08AE-45DD-835C-1512BC9704EB}"/>
              </a:ext>
            </a:extLst>
          </p:cNvPr>
          <p:cNvPicPr>
            <a:picLocks noChangeAspect="1"/>
          </p:cNvPicPr>
          <p:nvPr userDrawn="1"/>
        </p:nvPicPr>
        <p:blipFill>
          <a:blip r:embed="rId2"/>
          <a:stretch>
            <a:fillRect/>
          </a:stretch>
        </p:blipFill>
        <p:spPr>
          <a:xfrm>
            <a:off x="139630" y="162871"/>
            <a:ext cx="2688089" cy="889107"/>
          </a:xfrm>
          <a:prstGeom prst="rect">
            <a:avLst/>
          </a:prstGeom>
        </p:spPr>
      </p:pic>
      <p:grpSp>
        <p:nvGrpSpPr>
          <p:cNvPr id="75" name="Group 74">
            <a:extLst>
              <a:ext uri="{FF2B5EF4-FFF2-40B4-BE49-F238E27FC236}">
                <a16:creationId xmlns:a16="http://schemas.microsoft.com/office/drawing/2014/main" id="{E36999C9-37DC-4A9E-BB47-66A369720E62}"/>
              </a:ext>
            </a:extLst>
          </p:cNvPr>
          <p:cNvGrpSpPr/>
          <p:nvPr userDrawn="1"/>
        </p:nvGrpSpPr>
        <p:grpSpPr>
          <a:xfrm>
            <a:off x="6733309" y="876893"/>
            <a:ext cx="5251828" cy="5240740"/>
            <a:chOff x="6600946" y="859776"/>
            <a:chExt cx="5148588" cy="5138447"/>
          </a:xfrm>
        </p:grpSpPr>
        <p:grpSp>
          <p:nvGrpSpPr>
            <p:cNvPr id="76" name="Graphic 1">
              <a:extLst>
                <a:ext uri="{FF2B5EF4-FFF2-40B4-BE49-F238E27FC236}">
                  <a16:creationId xmlns:a16="http://schemas.microsoft.com/office/drawing/2014/main" id="{DA51EB53-290C-4F53-A605-622B4ECB610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86" name="Freeform: Shape 85">
                <a:extLst>
                  <a:ext uri="{FF2B5EF4-FFF2-40B4-BE49-F238E27FC236}">
                    <a16:creationId xmlns:a16="http://schemas.microsoft.com/office/drawing/2014/main" id="{6C2BBDBF-485E-4BAF-8204-01210CE551DD}"/>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64" dirty="0"/>
              </a:p>
            </p:txBody>
          </p:sp>
          <p:sp>
            <p:nvSpPr>
              <p:cNvPr id="87" name="Freeform: Shape 86">
                <a:extLst>
                  <a:ext uri="{FF2B5EF4-FFF2-40B4-BE49-F238E27FC236}">
                    <a16:creationId xmlns:a16="http://schemas.microsoft.com/office/drawing/2014/main" id="{4F4BF196-1B8D-42AC-9132-9FDF784C453A}"/>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64" dirty="0"/>
              </a:p>
            </p:txBody>
          </p:sp>
          <p:sp>
            <p:nvSpPr>
              <p:cNvPr id="88" name="Freeform: Shape 87">
                <a:extLst>
                  <a:ext uri="{FF2B5EF4-FFF2-40B4-BE49-F238E27FC236}">
                    <a16:creationId xmlns:a16="http://schemas.microsoft.com/office/drawing/2014/main" id="{4764628E-4600-45ED-9BA2-558A7FC18656}"/>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64" dirty="0"/>
              </a:p>
            </p:txBody>
          </p:sp>
          <p:sp>
            <p:nvSpPr>
              <p:cNvPr id="89" name="Freeform: Shape 88">
                <a:extLst>
                  <a:ext uri="{FF2B5EF4-FFF2-40B4-BE49-F238E27FC236}">
                    <a16:creationId xmlns:a16="http://schemas.microsoft.com/office/drawing/2014/main" id="{0FF231AA-2D8E-4765-8347-F7B4CF5E1B24}"/>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64" dirty="0"/>
              </a:p>
            </p:txBody>
          </p:sp>
          <p:sp>
            <p:nvSpPr>
              <p:cNvPr id="90" name="Freeform: Shape 89">
                <a:extLst>
                  <a:ext uri="{FF2B5EF4-FFF2-40B4-BE49-F238E27FC236}">
                    <a16:creationId xmlns:a16="http://schemas.microsoft.com/office/drawing/2014/main" id="{F7229D2F-8FC4-464C-9BCD-CABAB62CE39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64" dirty="0"/>
              </a:p>
            </p:txBody>
          </p:sp>
          <p:sp>
            <p:nvSpPr>
              <p:cNvPr id="91" name="Freeform: Shape 90">
                <a:extLst>
                  <a:ext uri="{FF2B5EF4-FFF2-40B4-BE49-F238E27FC236}">
                    <a16:creationId xmlns:a16="http://schemas.microsoft.com/office/drawing/2014/main" id="{A14CA388-F9E3-41D0-B796-51DA17C6F161}"/>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64" dirty="0"/>
              </a:p>
            </p:txBody>
          </p:sp>
          <p:sp>
            <p:nvSpPr>
              <p:cNvPr id="92" name="Freeform: Shape 91">
                <a:extLst>
                  <a:ext uri="{FF2B5EF4-FFF2-40B4-BE49-F238E27FC236}">
                    <a16:creationId xmlns:a16="http://schemas.microsoft.com/office/drawing/2014/main" id="{23FDE7DC-2F32-4DC1-BCF5-8C3EEB129968}"/>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64" dirty="0"/>
              </a:p>
            </p:txBody>
          </p:sp>
          <p:sp>
            <p:nvSpPr>
              <p:cNvPr id="93" name="Freeform: Shape 92">
                <a:extLst>
                  <a:ext uri="{FF2B5EF4-FFF2-40B4-BE49-F238E27FC236}">
                    <a16:creationId xmlns:a16="http://schemas.microsoft.com/office/drawing/2014/main" id="{0DBF770F-0526-4479-BCD7-5528475D7BD3}"/>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64" dirty="0"/>
              </a:p>
            </p:txBody>
          </p:sp>
          <p:sp>
            <p:nvSpPr>
              <p:cNvPr id="94" name="Freeform: Shape 93">
                <a:extLst>
                  <a:ext uri="{FF2B5EF4-FFF2-40B4-BE49-F238E27FC236}">
                    <a16:creationId xmlns:a16="http://schemas.microsoft.com/office/drawing/2014/main" id="{7801916B-4620-42D6-91C0-A9AC61B8C928}"/>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64" dirty="0"/>
              </a:p>
            </p:txBody>
          </p:sp>
          <p:sp>
            <p:nvSpPr>
              <p:cNvPr id="95" name="Freeform: Shape 94">
                <a:extLst>
                  <a:ext uri="{FF2B5EF4-FFF2-40B4-BE49-F238E27FC236}">
                    <a16:creationId xmlns:a16="http://schemas.microsoft.com/office/drawing/2014/main" id="{A8AD0A9F-2A11-4070-8F9F-46EA6AB4BD92}"/>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64" dirty="0"/>
              </a:p>
            </p:txBody>
          </p:sp>
          <p:sp>
            <p:nvSpPr>
              <p:cNvPr id="96" name="Freeform: Shape 95">
                <a:extLst>
                  <a:ext uri="{FF2B5EF4-FFF2-40B4-BE49-F238E27FC236}">
                    <a16:creationId xmlns:a16="http://schemas.microsoft.com/office/drawing/2014/main" id="{41AFAD6E-DE90-4A89-A0FE-CDAA5F6ED39F}"/>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64" dirty="0"/>
              </a:p>
            </p:txBody>
          </p:sp>
          <p:sp>
            <p:nvSpPr>
              <p:cNvPr id="97" name="Freeform: Shape 96">
                <a:extLst>
                  <a:ext uri="{FF2B5EF4-FFF2-40B4-BE49-F238E27FC236}">
                    <a16:creationId xmlns:a16="http://schemas.microsoft.com/office/drawing/2014/main" id="{5230B106-4FEF-4844-8F8C-F59AD454FE5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64" dirty="0"/>
              </a:p>
            </p:txBody>
          </p:sp>
          <p:sp>
            <p:nvSpPr>
              <p:cNvPr id="98" name="Freeform: Shape 97">
                <a:extLst>
                  <a:ext uri="{FF2B5EF4-FFF2-40B4-BE49-F238E27FC236}">
                    <a16:creationId xmlns:a16="http://schemas.microsoft.com/office/drawing/2014/main" id="{E2C16324-9101-4578-AFBF-AB444817F137}"/>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64" dirty="0"/>
              </a:p>
            </p:txBody>
          </p:sp>
          <p:sp>
            <p:nvSpPr>
              <p:cNvPr id="99" name="Freeform: Shape 98">
                <a:extLst>
                  <a:ext uri="{FF2B5EF4-FFF2-40B4-BE49-F238E27FC236}">
                    <a16:creationId xmlns:a16="http://schemas.microsoft.com/office/drawing/2014/main" id="{396101DE-809F-494C-ACAE-7D6AE04220DD}"/>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64" dirty="0"/>
              </a:p>
            </p:txBody>
          </p:sp>
          <p:sp>
            <p:nvSpPr>
              <p:cNvPr id="100" name="Freeform: Shape 99">
                <a:extLst>
                  <a:ext uri="{FF2B5EF4-FFF2-40B4-BE49-F238E27FC236}">
                    <a16:creationId xmlns:a16="http://schemas.microsoft.com/office/drawing/2014/main" id="{1D531D15-22DC-4D6F-9B78-76C4F65395BD}"/>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64" dirty="0"/>
              </a:p>
            </p:txBody>
          </p:sp>
          <p:sp>
            <p:nvSpPr>
              <p:cNvPr id="101" name="Freeform: Shape 100">
                <a:extLst>
                  <a:ext uri="{FF2B5EF4-FFF2-40B4-BE49-F238E27FC236}">
                    <a16:creationId xmlns:a16="http://schemas.microsoft.com/office/drawing/2014/main" id="{2BD79836-3FEF-4803-A353-F7287E11195C}"/>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64" dirty="0"/>
              </a:p>
            </p:txBody>
          </p:sp>
          <p:sp>
            <p:nvSpPr>
              <p:cNvPr id="102" name="Freeform: Shape 101">
                <a:extLst>
                  <a:ext uri="{FF2B5EF4-FFF2-40B4-BE49-F238E27FC236}">
                    <a16:creationId xmlns:a16="http://schemas.microsoft.com/office/drawing/2014/main" id="{336A82B3-C129-4BC1-9EB5-982006392606}"/>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64" dirty="0"/>
              </a:p>
            </p:txBody>
          </p:sp>
          <p:sp>
            <p:nvSpPr>
              <p:cNvPr id="103" name="Freeform: Shape 102">
                <a:extLst>
                  <a:ext uri="{FF2B5EF4-FFF2-40B4-BE49-F238E27FC236}">
                    <a16:creationId xmlns:a16="http://schemas.microsoft.com/office/drawing/2014/main" id="{59FBE850-7E01-4A66-A936-4E64C9C805D5}"/>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64" dirty="0"/>
              </a:p>
            </p:txBody>
          </p:sp>
          <p:sp>
            <p:nvSpPr>
              <p:cNvPr id="104" name="Freeform: Shape 103">
                <a:extLst>
                  <a:ext uri="{FF2B5EF4-FFF2-40B4-BE49-F238E27FC236}">
                    <a16:creationId xmlns:a16="http://schemas.microsoft.com/office/drawing/2014/main" id="{9AAB4099-BACA-4674-9D5C-EA2B6EFEF2F8}"/>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64" dirty="0"/>
              </a:p>
            </p:txBody>
          </p:sp>
          <p:sp>
            <p:nvSpPr>
              <p:cNvPr id="105" name="Freeform: Shape 104">
                <a:extLst>
                  <a:ext uri="{FF2B5EF4-FFF2-40B4-BE49-F238E27FC236}">
                    <a16:creationId xmlns:a16="http://schemas.microsoft.com/office/drawing/2014/main" id="{739A59D7-86F2-4BCF-BEF7-B7060C9A72C3}"/>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64" dirty="0"/>
              </a:p>
            </p:txBody>
          </p:sp>
          <p:sp>
            <p:nvSpPr>
              <p:cNvPr id="106" name="Freeform: Shape 105">
                <a:extLst>
                  <a:ext uri="{FF2B5EF4-FFF2-40B4-BE49-F238E27FC236}">
                    <a16:creationId xmlns:a16="http://schemas.microsoft.com/office/drawing/2014/main" id="{C2E3994B-7814-4585-AD44-160A32334B2C}"/>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64" dirty="0"/>
              </a:p>
            </p:txBody>
          </p:sp>
          <p:sp>
            <p:nvSpPr>
              <p:cNvPr id="107" name="Freeform: Shape 106">
                <a:extLst>
                  <a:ext uri="{FF2B5EF4-FFF2-40B4-BE49-F238E27FC236}">
                    <a16:creationId xmlns:a16="http://schemas.microsoft.com/office/drawing/2014/main" id="{826777C7-3EEB-4CF1-B850-DC31CFD2F801}"/>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64" dirty="0"/>
              </a:p>
            </p:txBody>
          </p:sp>
          <p:sp>
            <p:nvSpPr>
              <p:cNvPr id="108" name="Freeform: Shape 107">
                <a:extLst>
                  <a:ext uri="{FF2B5EF4-FFF2-40B4-BE49-F238E27FC236}">
                    <a16:creationId xmlns:a16="http://schemas.microsoft.com/office/drawing/2014/main" id="{CCB3916C-4D4E-4540-BF42-7968E93D4B85}"/>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64" dirty="0"/>
              </a:p>
            </p:txBody>
          </p:sp>
          <p:sp>
            <p:nvSpPr>
              <p:cNvPr id="109" name="Freeform: Shape 108">
                <a:extLst>
                  <a:ext uri="{FF2B5EF4-FFF2-40B4-BE49-F238E27FC236}">
                    <a16:creationId xmlns:a16="http://schemas.microsoft.com/office/drawing/2014/main" id="{BAF782B1-34DD-411F-ACEE-380A2E8A1395}"/>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64" dirty="0"/>
              </a:p>
            </p:txBody>
          </p:sp>
        </p:grpSp>
        <p:sp>
          <p:nvSpPr>
            <p:cNvPr id="77" name="Oval 76">
              <a:extLst>
                <a:ext uri="{FF2B5EF4-FFF2-40B4-BE49-F238E27FC236}">
                  <a16:creationId xmlns:a16="http://schemas.microsoft.com/office/drawing/2014/main" id="{01240E3E-0DE6-4755-B480-DEA420BF6113}"/>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8" name="Oval 77">
              <a:extLst>
                <a:ext uri="{FF2B5EF4-FFF2-40B4-BE49-F238E27FC236}">
                  <a16:creationId xmlns:a16="http://schemas.microsoft.com/office/drawing/2014/main" id="{407152BD-D802-4F23-AF13-F46B42B78230}"/>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9" name="Oval 78">
              <a:extLst>
                <a:ext uri="{FF2B5EF4-FFF2-40B4-BE49-F238E27FC236}">
                  <a16:creationId xmlns:a16="http://schemas.microsoft.com/office/drawing/2014/main" id="{0D373E47-E696-4443-983C-D88F721EA68F}"/>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0" name="Oval 79">
              <a:extLst>
                <a:ext uri="{FF2B5EF4-FFF2-40B4-BE49-F238E27FC236}">
                  <a16:creationId xmlns:a16="http://schemas.microsoft.com/office/drawing/2014/main" id="{5BA3B6D9-199E-4B64-A985-6C16A12B20C4}"/>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1" name="Oval 80">
              <a:extLst>
                <a:ext uri="{FF2B5EF4-FFF2-40B4-BE49-F238E27FC236}">
                  <a16:creationId xmlns:a16="http://schemas.microsoft.com/office/drawing/2014/main" id="{14D7B85A-9068-4649-9D7C-C517B3D2ACD9}"/>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2" name="Oval 81">
              <a:extLst>
                <a:ext uri="{FF2B5EF4-FFF2-40B4-BE49-F238E27FC236}">
                  <a16:creationId xmlns:a16="http://schemas.microsoft.com/office/drawing/2014/main" id="{D6B6ADF4-A806-445C-8447-51FF83D337D5}"/>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3" name="Oval 82">
              <a:extLst>
                <a:ext uri="{FF2B5EF4-FFF2-40B4-BE49-F238E27FC236}">
                  <a16:creationId xmlns:a16="http://schemas.microsoft.com/office/drawing/2014/main" id="{11B57290-6031-4DC5-94C2-EFC0EC9B620D}"/>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4" name="Oval 83">
              <a:extLst>
                <a:ext uri="{FF2B5EF4-FFF2-40B4-BE49-F238E27FC236}">
                  <a16:creationId xmlns:a16="http://schemas.microsoft.com/office/drawing/2014/main" id="{36FF9F30-E247-44D4-B277-E85C3F3F0BA8}"/>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5" name="Oval 84">
              <a:extLst>
                <a:ext uri="{FF2B5EF4-FFF2-40B4-BE49-F238E27FC236}">
                  <a16:creationId xmlns:a16="http://schemas.microsoft.com/office/drawing/2014/main" id="{AEC1A4D8-65E1-4AC0-814C-4DE840B12362}"/>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7" name="Footer Placeholder 1">
            <a:extLst>
              <a:ext uri="{FF2B5EF4-FFF2-40B4-BE49-F238E27FC236}">
                <a16:creationId xmlns:a16="http://schemas.microsoft.com/office/drawing/2014/main" id="{2ED7A742-91D1-41B7-B4D3-4E875E9A7557}"/>
              </a:ext>
            </a:extLst>
          </p:cNvPr>
          <p:cNvSpPr txBox="1">
            <a:spLocks/>
          </p:cNvSpPr>
          <p:nvPr userDrawn="1"/>
        </p:nvSpPr>
        <p:spPr>
          <a:xfrm>
            <a:off x="8598561" y="6698749"/>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416080327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8598561" y="6698749"/>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189055992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27038" y="449263"/>
            <a:ext cx="11568684" cy="655637"/>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40753" y="1012563"/>
            <a:ext cx="11568684" cy="439465"/>
          </a:xfrm>
        </p:spPr>
        <p:txBody>
          <a:bodyPr tIns="45720" rIns="0" bIns="45720"/>
          <a:lstStyle>
            <a:lvl1pPr>
              <a:defRPr sz="2244">
                <a:solidFill>
                  <a:schemeClr val="tx2">
                    <a:lumMod val="50000"/>
                  </a:schemeClr>
                </a:solidFill>
              </a:defRPr>
            </a:lvl1pPr>
          </a:lstStyle>
          <a:p>
            <a:r>
              <a:rPr lang="en-US"/>
              <a:t>Subheading Segoe UI </a:t>
            </a:r>
            <a:r>
              <a:rPr lang="en-US" err="1"/>
              <a:t>Semibold</a:t>
            </a:r>
            <a:r>
              <a:rPr lang="en-US"/>
              <a:t> 22 </a:t>
            </a:r>
            <a:r>
              <a:rPr lang="en-US" err="1"/>
              <a:t>pt</a:t>
            </a:r>
            <a:endParaRPr lang="en-US"/>
          </a:p>
        </p:txBody>
      </p:sp>
      <p:sp>
        <p:nvSpPr>
          <p:cNvPr id="3" name="Footer Placeholder 1">
            <a:extLst>
              <a:ext uri="{FF2B5EF4-FFF2-40B4-BE49-F238E27FC236}">
                <a16:creationId xmlns:a16="http://schemas.microsoft.com/office/drawing/2014/main" id="{0C60ECE4-487F-4EF9-A4BC-9EACC0D539C6}"/>
              </a:ext>
            </a:extLst>
          </p:cNvPr>
          <p:cNvSpPr txBox="1">
            <a:spLocks/>
          </p:cNvSpPr>
          <p:nvPr userDrawn="1"/>
        </p:nvSpPr>
        <p:spPr>
          <a:xfrm>
            <a:off x="8598561" y="6698749"/>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36343663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27504" y="1485900"/>
            <a:ext cx="11568218" cy="2092691"/>
          </a:xfrm>
        </p:spPr>
        <p:txBody>
          <a:bodyPr/>
          <a:lstStyle>
            <a:lvl1pPr>
              <a:spcBef>
                <a:spcPts val="400"/>
              </a:spcBef>
              <a:spcAft>
                <a:spcPts val="600"/>
              </a:spcAft>
              <a:defRPr sz="2448"/>
            </a:lvl1pPr>
            <a:lvl2pPr>
              <a:spcBef>
                <a:spcPts val="400"/>
              </a:spcBef>
              <a:spcAft>
                <a:spcPts val="600"/>
              </a:spcAft>
              <a:defRPr/>
            </a:lvl2pPr>
            <a:lvl3pPr>
              <a:spcBef>
                <a:spcPts val="400"/>
              </a:spcBef>
              <a:spcAft>
                <a:spcPts val="600"/>
              </a:spcAft>
              <a:defRPr/>
            </a:lvl3pPr>
            <a:lvl4pPr>
              <a:spcBef>
                <a:spcPts val="400"/>
              </a:spcBef>
              <a:spcAft>
                <a:spcPts val="600"/>
              </a:spcAft>
              <a:defRPr/>
            </a:lvl4pPr>
            <a:lvl5pPr>
              <a:spcBef>
                <a:spcPts val="400"/>
              </a:spcBef>
              <a:spcAft>
                <a:spcPts val="6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0B138A43-0005-4BCD-8FBC-A5E8773DEF7B}"/>
              </a:ext>
            </a:extLst>
          </p:cNvPr>
          <p:cNvSpPr txBox="1">
            <a:spLocks/>
          </p:cNvSpPr>
          <p:nvPr userDrawn="1"/>
        </p:nvSpPr>
        <p:spPr>
          <a:xfrm>
            <a:off x="8598561" y="6698749"/>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181236305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50321" y="1485899"/>
            <a:ext cx="5654949" cy="1762342"/>
          </a:xfrm>
          <a:solidFill>
            <a:schemeClr val="bg1">
              <a:lumMod val="95000"/>
            </a:schemeClr>
          </a:solidFill>
        </p:spPr>
        <p:txBody>
          <a:bodyPr lIns="137160" rIns="137160"/>
          <a:lstStyle>
            <a:lvl1pPr>
              <a:spcBef>
                <a:spcPts val="400"/>
              </a:spcBef>
              <a:spcAft>
                <a:spcPts val="600"/>
              </a:spcAft>
              <a:defRPr sz="2448"/>
            </a:lvl1pPr>
            <a:lvl2pPr marL="342834" indent="-228557">
              <a:spcBef>
                <a:spcPts val="400"/>
              </a:spcBef>
              <a:spcAft>
                <a:spcPts val="600"/>
              </a:spcAft>
              <a:buFont typeface="Arial" panose="020B0604020202020204" pitchFamily="34" charset="0"/>
              <a:buChar char="•"/>
              <a:defRPr>
                <a:solidFill>
                  <a:schemeClr val="tx1"/>
                </a:solidFill>
                <a:latin typeface="+mn-lt"/>
              </a:defRPr>
            </a:lvl2pPr>
            <a:lvl3pPr marL="285695" indent="-285695">
              <a:spcBef>
                <a:spcPts val="400"/>
              </a:spcBef>
              <a:spcAft>
                <a:spcPts val="600"/>
              </a:spcAft>
              <a:buFont typeface="Arial" panose="020B0604020202020204" pitchFamily="34" charset="0"/>
              <a:buChar char="•"/>
              <a:defRPr>
                <a:solidFill>
                  <a:schemeClr val="tx1"/>
                </a:solidFill>
                <a:latin typeface="+mn-lt"/>
              </a:defRPr>
            </a:lvl3pPr>
            <a:lvl4pPr marL="685669" indent="-285695">
              <a:spcBef>
                <a:spcPts val="400"/>
              </a:spcBef>
              <a:spcAft>
                <a:spcPts val="600"/>
              </a:spcAft>
              <a:buSzPct val="100000"/>
              <a:buFont typeface="Arial" panose="020B0604020202020204" pitchFamily="34" charset="0"/>
              <a:buChar char="‒"/>
              <a:defRPr>
                <a:solidFill>
                  <a:schemeClr val="tx1"/>
                </a:solidFill>
                <a:latin typeface="+mn-lt"/>
              </a:defRPr>
            </a:lvl4pPr>
            <a:lvl5pPr marL="171417" indent="-171417">
              <a:spcBef>
                <a:spcPts val="400"/>
              </a:spcBef>
              <a:spcAft>
                <a:spcPts val="600"/>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3"/>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54262" y="1485899"/>
            <a:ext cx="5642497" cy="1762342"/>
          </a:xfrm>
          <a:solidFill>
            <a:schemeClr val="bg1">
              <a:lumMod val="95000"/>
            </a:schemeClr>
          </a:solidFill>
        </p:spPr>
        <p:txBody>
          <a:bodyPr lIns="137160" rIns="137160"/>
          <a:lstStyle>
            <a:lvl1pPr>
              <a:spcBef>
                <a:spcPts val="400"/>
              </a:spcBef>
              <a:spcAft>
                <a:spcPts val="600"/>
              </a:spcAft>
              <a:defRPr sz="2448"/>
            </a:lvl1pPr>
            <a:lvl2pPr marL="342834" indent="-228557">
              <a:spcBef>
                <a:spcPts val="400"/>
              </a:spcBef>
              <a:spcAft>
                <a:spcPts val="600"/>
              </a:spcAft>
              <a:buFont typeface="Arial" panose="020B0604020202020204" pitchFamily="34" charset="0"/>
              <a:buChar char="•"/>
              <a:defRPr>
                <a:solidFill>
                  <a:schemeClr val="tx1"/>
                </a:solidFill>
                <a:latin typeface="+mn-lt"/>
              </a:defRPr>
            </a:lvl2pPr>
            <a:lvl3pPr marL="285695" indent="-285695">
              <a:spcBef>
                <a:spcPts val="400"/>
              </a:spcBef>
              <a:spcAft>
                <a:spcPts val="600"/>
              </a:spcAft>
              <a:buFont typeface="Arial" panose="020B0604020202020204" pitchFamily="34" charset="0"/>
              <a:buChar char="•"/>
              <a:defRPr>
                <a:solidFill>
                  <a:schemeClr val="tx1"/>
                </a:solidFill>
                <a:latin typeface="+mn-lt"/>
              </a:defRPr>
            </a:lvl3pPr>
            <a:lvl4pPr marL="685669" indent="-285695">
              <a:spcBef>
                <a:spcPts val="400"/>
              </a:spcBef>
              <a:spcAft>
                <a:spcPts val="600"/>
              </a:spcAft>
              <a:buSzPct val="100000"/>
              <a:buFont typeface="Arial" panose="020B0604020202020204" pitchFamily="34" charset="0"/>
              <a:buChar char="‒"/>
              <a:defRPr>
                <a:solidFill>
                  <a:schemeClr val="tx1"/>
                </a:solidFill>
                <a:latin typeface="+mn-lt"/>
              </a:defRPr>
            </a:lvl4pPr>
            <a:lvl5pPr marL="171417" indent="-171417">
              <a:spcBef>
                <a:spcPts val="400"/>
              </a:spcBef>
              <a:spcAft>
                <a:spcPts val="600"/>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3"/>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99266639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3" r:id="rId1"/>
    <p:sldLayoutId id="2147484562" r:id="rId2"/>
    <p:sldLayoutId id="2147484619" r:id="rId3"/>
    <p:sldLayoutId id="2147484618" r:id="rId4"/>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7038" y="449263"/>
            <a:ext cx="11568684" cy="693737"/>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27038" y="1485901"/>
            <a:ext cx="11568684" cy="2542619"/>
          </a:xfrm>
          <a:prstGeom prst="rect">
            <a:avLst/>
          </a:prstGeom>
        </p:spPr>
        <p:txBody>
          <a:bodyPr vert="horz" wrap="square" lIns="0" tIns="91440" rIns="146304" bIns="91440" rtlCol="0">
            <a:spAutoFit/>
          </a:bodyPr>
          <a:lstStyle/>
          <a:p>
            <a:pPr lvl="1"/>
            <a:r>
              <a:rPr lang="en-US"/>
              <a:t>Large: subhead Segoe UI Regular 20/24</a:t>
            </a:r>
          </a:p>
          <a:p>
            <a:pPr lvl="2"/>
            <a:r>
              <a:rPr lang="en-US"/>
              <a:t>Medium: paragraph heading Segoe UI </a:t>
            </a:r>
            <a:r>
              <a:rPr lang="en-US" err="1"/>
              <a:t>Semibold</a:t>
            </a:r>
            <a:r>
              <a:rPr lang="en-US"/>
              <a:t> 14/18</a:t>
            </a:r>
          </a:p>
          <a:p>
            <a:pPr lvl="3"/>
            <a:r>
              <a:rPr lang="en-US"/>
              <a:t>Medium: paragraph body copy Segoe UI Regular 14/18</a:t>
            </a:r>
          </a:p>
          <a:p>
            <a:pPr lvl="4"/>
            <a:r>
              <a:rPr lang="en-US"/>
              <a:t>Small: caption heading Segoe UI Bold 10/12</a:t>
            </a:r>
          </a:p>
          <a:p>
            <a:pPr lvl="6"/>
            <a:r>
              <a:rPr lang="en-US"/>
              <a:t>Small: caption body copy Segoe UI Regular 10/12</a:t>
            </a:r>
          </a:p>
          <a:p>
            <a:pPr lvl="6"/>
            <a:endParaRPr lang="en-US"/>
          </a:p>
          <a:p>
            <a:pPr lvl="6"/>
            <a:endParaRPr lang="en-US"/>
          </a:p>
        </p:txBody>
      </p:sp>
    </p:spTree>
    <p:extLst>
      <p:ext uri="{BB962C8B-B14F-4D97-AF65-F5344CB8AC3E}">
        <p14:creationId xmlns:p14="http://schemas.microsoft.com/office/powerpoint/2010/main" val="1740484016"/>
      </p:ext>
    </p:extLst>
  </p:cSld>
  <p:clrMap bg1="lt1" tx1="dk1" bg2="lt2" tx2="dk2" accent1="accent1" accent2="accent2" accent3="accent3" accent4="accent4" accent5="accent5" accent6="accent6" hlink="hlink" folHlink="folHlink"/>
  <p:sldLayoutIdLst>
    <p:sldLayoutId id="2147484621" r:id="rId1"/>
    <p:sldLayoutId id="2147484622" r:id="rId2"/>
    <p:sldLayoutId id="2147484623" r:id="rId3"/>
    <p:sldLayoutId id="2147484624" r:id="rId4"/>
    <p:sldLayoutId id="2147484625" r:id="rId5"/>
    <p:sldLayoutId id="2147484626" r:id="rId6"/>
    <p:sldLayoutId id="2147484627" r:id="rId7"/>
    <p:sldLayoutId id="2147484628" r:id="rId8"/>
    <p:sldLayoutId id="2147484629" r:id="rId9"/>
    <p:sldLayoutId id="2147484630" r:id="rId10"/>
    <p:sldLayoutId id="2147484631" r:id="rId11"/>
    <p:sldLayoutId id="2147484632" r:id="rId12"/>
    <p:sldLayoutId id="2147484633" r:id="rId13"/>
  </p:sldLayoutIdLst>
  <p:transition>
    <p:fade/>
  </p:transition>
  <p:hf sldNum="0" hdr="0" dt="0"/>
  <p:txStyles>
    <p:titleStyle>
      <a:lvl1pPr algn="l" defTabSz="932563" rtl="0" eaLnBrk="1" latinLnBrk="0" hangingPunct="1">
        <a:lnSpc>
          <a:spcPct val="90000"/>
        </a:lnSpc>
        <a:spcBef>
          <a:spcPct val="0"/>
        </a:spcBef>
        <a:buNone/>
        <a:defRPr lang="en-US" sz="3264"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400"/>
        </a:spcBef>
        <a:spcAft>
          <a:spcPts val="600"/>
        </a:spcAft>
        <a:buClrTx/>
        <a:buSzPct val="90000"/>
        <a:buFontTx/>
        <a:buNone/>
        <a:tabLst/>
        <a:defRPr sz="2040" kern="1200" spc="0" baseline="0">
          <a:solidFill>
            <a:schemeClr val="tx1"/>
          </a:solidFill>
          <a:latin typeface="+mn-lt"/>
          <a:ea typeface="+mn-ea"/>
          <a:cs typeface="+mn-cs"/>
        </a:defRPr>
      </a:lvl2pPr>
      <a:lvl3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632" kern="1200" spc="0" baseline="0">
          <a:solidFill>
            <a:schemeClr val="tx1"/>
          </a:solidFill>
          <a:latin typeface="+mj-lt"/>
          <a:ea typeface="+mn-ea"/>
          <a:cs typeface="+mn-cs"/>
        </a:defRPr>
      </a:lvl3pPr>
      <a:lvl4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632" kern="1200" spc="0" baseline="0">
          <a:solidFill>
            <a:schemeClr val="tx1"/>
          </a:solidFill>
          <a:latin typeface="+mn-lt"/>
          <a:ea typeface="+mn-ea"/>
          <a:cs typeface="+mn-cs"/>
        </a:defRPr>
      </a:lvl4pPr>
      <a:lvl5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224" b="1" kern="1200" spc="0" baseline="0">
          <a:solidFill>
            <a:schemeClr val="tx1"/>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400"/>
        </a:spcBef>
        <a:spcAft>
          <a:spcPts val="600"/>
        </a:spcAft>
        <a:buFont typeface="Arial" pitchFamily="34" charset="0"/>
        <a:buNone/>
        <a:defRPr sz="1224"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9.wmf"/></Relationships>
</file>

<file path=ppt/slides/_rels/slide13.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docs.microsoft.com/learn/modules/intro-to-azure-backup/"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2.sv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41.w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docs.microsoft.com/learn/modules/configure-file-folder-backups/" TargetMode="External"/><Relationship Id="rId7" Type="http://schemas.openxmlformats.org/officeDocument/2006/relationships/image" Target="../media/image8.emf"/><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7.wmf"/><Relationship Id="rId11" Type="http://schemas.openxmlformats.org/officeDocument/2006/relationships/image" Target="../media/image12.svg"/><Relationship Id="rId5" Type="http://schemas.openxmlformats.org/officeDocument/2006/relationships/hyperlink" Target="https://microsoftlearning.github.io/AZ-104-MicrosoftAzureAdministrator/Instructions/Labs/LAB_10-Implement_Data_Protection.html" TargetMode="External"/><Relationship Id="rId10" Type="http://schemas.openxmlformats.org/officeDocument/2006/relationships/image" Target="../media/image11.png"/><Relationship Id="rId4" Type="http://schemas.openxmlformats.org/officeDocument/2006/relationships/hyperlink" Target="https://docs.microsoft.com/learn/modules/configure-virtual-machine-backups/" TargetMode="External"/><Relationship Id="rId9" Type="http://schemas.openxmlformats.org/officeDocument/2006/relationships/image" Target="../media/image10.svg"/></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7.wmf"/></Relationships>
</file>

<file path=ppt/slides/_rels/slide2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ocs.microsoft.com/learn/modules/intro-to-azure-backup/" TargetMode="External"/><Relationship Id="rId7" Type="http://schemas.openxmlformats.org/officeDocument/2006/relationships/image" Target="../media/image40.emf"/><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docs.microsoft.com/learn/modules/protect-infrastructure-with-site-recovery/" TargetMode="External"/><Relationship Id="rId5" Type="http://schemas.openxmlformats.org/officeDocument/2006/relationships/hyperlink" Target="https://docs.microsoft.com/learn/modules/implement-hybrid-backup-recovery-windows-server-iaas/" TargetMode="External"/><Relationship Id="rId4" Type="http://schemas.openxmlformats.org/officeDocument/2006/relationships/hyperlink" Target="https://docs.microsoft.com/learn/modules/protect-virtual-machines-with-azure-backup/"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57.sv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61.sv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55.svg"/><Relationship Id="rId11" Type="http://schemas.openxmlformats.org/officeDocument/2006/relationships/image" Target="../media/image60.png"/><Relationship Id="rId5" Type="http://schemas.openxmlformats.org/officeDocument/2006/relationships/image" Target="../media/image54.png"/><Relationship Id="rId10" Type="http://schemas.openxmlformats.org/officeDocument/2006/relationships/image" Target="../media/image59.svg"/><Relationship Id="rId4" Type="http://schemas.openxmlformats.org/officeDocument/2006/relationships/image" Target="../media/image53.svg"/><Relationship Id="rId9" Type="http://schemas.openxmlformats.org/officeDocument/2006/relationships/image" Target="../media/image58.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4.svg"/></Relationships>
</file>

<file path=ppt/slides/_rels/slide3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0.svg"/></Relationships>
</file>

<file path=ppt/slides/_rels/slide5.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image" Target="../media/image15.wmf"/><Relationship Id="rId7" Type="http://schemas.openxmlformats.org/officeDocument/2006/relationships/image" Target="../media/image19.wmf"/><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8.wmf"/><Relationship Id="rId5" Type="http://schemas.openxmlformats.org/officeDocument/2006/relationships/image" Target="../media/image17.wmf"/><Relationship Id="rId10" Type="http://schemas.openxmlformats.org/officeDocument/2006/relationships/image" Target="../media/image22.wmf"/><Relationship Id="rId4" Type="http://schemas.openxmlformats.org/officeDocument/2006/relationships/image" Target="../media/image16.wmf"/><Relationship Id="rId9" Type="http://schemas.openxmlformats.org/officeDocument/2006/relationships/image" Target="../media/image21.wmf"/></Relationships>
</file>

<file path=ppt/slides/_rels/slide6.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image" Target="../media/image23.wmf"/><Relationship Id="rId7" Type="http://schemas.openxmlformats.org/officeDocument/2006/relationships/image" Target="../media/image27.w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 Id="rId9" Type="http://schemas.openxmlformats.org/officeDocument/2006/relationships/image" Target="../media/image29.wmf"/></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9.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1.wmf"/><Relationship Id="rId5" Type="http://schemas.openxmlformats.org/officeDocument/2006/relationships/image" Target="../media/image35.wmf"/><Relationship Id="rId4" Type="http://schemas.openxmlformats.org/officeDocument/2006/relationships/image" Target="../media/image3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7226" y="1679171"/>
            <a:ext cx="4307443" cy="2768513"/>
          </a:xfrm>
        </p:spPr>
        <p:txBody>
          <a:bodyPr/>
          <a:lstStyle/>
          <a:p>
            <a:r>
              <a:rPr lang="en-US" dirty="0"/>
              <a:t>AZ-104T00A</a:t>
            </a:r>
            <a:br>
              <a:rPr lang="en-US" dirty="0"/>
            </a:br>
            <a:r>
              <a:rPr lang="en-US" dirty="0"/>
              <a:t>Administer Data Protection</a:t>
            </a:r>
          </a:p>
        </p:txBody>
      </p:sp>
    </p:spTree>
    <p:extLst>
      <p:ext uri="{BB962C8B-B14F-4D97-AF65-F5344CB8AC3E}">
        <p14:creationId xmlns:p14="http://schemas.microsoft.com/office/powerpoint/2010/main" val="370656346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D2DD4-486A-4777-967F-6E5A31A76F93}"/>
              </a:ext>
            </a:extLst>
          </p:cNvPr>
          <p:cNvSpPr>
            <a:spLocks noGrp="1"/>
          </p:cNvSpPr>
          <p:nvPr>
            <p:ph type="title"/>
          </p:nvPr>
        </p:nvSpPr>
        <p:spPr/>
        <p:txBody>
          <a:bodyPr/>
          <a:lstStyle/>
          <a:p>
            <a:r>
              <a:rPr lang="en-US" dirty="0"/>
              <a:t>Configure On-Premises File and Folder Backup</a:t>
            </a:r>
          </a:p>
        </p:txBody>
      </p:sp>
      <p:sp>
        <p:nvSpPr>
          <p:cNvPr id="12" name="Rectangle 11">
            <a:extLst>
              <a:ext uri="{FF2B5EF4-FFF2-40B4-BE49-F238E27FC236}">
                <a16:creationId xmlns:a16="http://schemas.microsoft.com/office/drawing/2014/main" id="{0EA938F5-8001-483E-BFE2-9C21792029AF}"/>
              </a:ext>
              <a:ext uri="{C183D7F6-B498-43B3-948B-1728B52AA6E4}">
                <adec:decorative xmlns:adec="http://schemas.microsoft.com/office/drawing/2017/decorative" val="0"/>
              </a:ext>
            </a:extLst>
          </p:cNvPr>
          <p:cNvSpPr/>
          <p:nvPr/>
        </p:nvSpPr>
        <p:spPr bwMode="auto">
          <a:xfrm>
            <a:off x="427038" y="1262744"/>
            <a:ext cx="5455458" cy="111469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285750">
              <a:spcBef>
                <a:spcPts val="1200"/>
              </a:spcBef>
              <a:buFont typeface="+mj-lt"/>
              <a:buAutoNum type="arabicPeriod"/>
              <a:tabLst>
                <a:tab pos="457200" algn="l"/>
              </a:tabLst>
            </a:pPr>
            <a:r>
              <a:rPr lang="en-US" sz="2200" dirty="0">
                <a:solidFill>
                  <a:schemeClr val="tx1"/>
                </a:solidFill>
              </a:rPr>
              <a:t>Create the recovery services vault</a:t>
            </a:r>
          </a:p>
        </p:txBody>
      </p:sp>
      <p:sp>
        <p:nvSpPr>
          <p:cNvPr id="13" name="Rectangle 12">
            <a:extLst>
              <a:ext uri="{FF2B5EF4-FFF2-40B4-BE49-F238E27FC236}">
                <a16:creationId xmlns:a16="http://schemas.microsoft.com/office/drawing/2014/main" id="{365142C4-1908-48D3-B6AE-412110AD833A}"/>
              </a:ext>
              <a:ext uri="{C183D7F6-B498-43B3-948B-1728B52AA6E4}">
                <adec:decorative xmlns:adec="http://schemas.microsoft.com/office/drawing/2017/decorative" val="0"/>
              </a:ext>
            </a:extLst>
          </p:cNvPr>
          <p:cNvSpPr/>
          <p:nvPr/>
        </p:nvSpPr>
        <p:spPr bwMode="auto">
          <a:xfrm>
            <a:off x="427037" y="2593189"/>
            <a:ext cx="5455458" cy="111469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285750">
              <a:spcBef>
                <a:spcPts val="1200"/>
              </a:spcBef>
              <a:buFont typeface="+mj-lt"/>
              <a:buAutoNum type="arabicPeriod" startAt="2"/>
              <a:tabLst>
                <a:tab pos="342900" algn="l"/>
              </a:tabLst>
            </a:pPr>
            <a:r>
              <a:rPr lang="en-US" sz="2200" dirty="0">
                <a:solidFill>
                  <a:schemeClr val="tx1"/>
                </a:solidFill>
              </a:rPr>
              <a:t>Download the agent and credential file</a:t>
            </a:r>
          </a:p>
        </p:txBody>
      </p:sp>
      <p:sp>
        <p:nvSpPr>
          <p:cNvPr id="14" name="Rectangle 13">
            <a:extLst>
              <a:ext uri="{FF2B5EF4-FFF2-40B4-BE49-F238E27FC236}">
                <a16:creationId xmlns:a16="http://schemas.microsoft.com/office/drawing/2014/main" id="{1576ADE1-F212-47CD-B58E-E3774A5AAB1B}"/>
              </a:ext>
              <a:ext uri="{C183D7F6-B498-43B3-948B-1728B52AA6E4}">
                <adec:decorative xmlns:adec="http://schemas.microsoft.com/office/drawing/2017/decorative" val="0"/>
              </a:ext>
            </a:extLst>
          </p:cNvPr>
          <p:cNvSpPr/>
          <p:nvPr/>
        </p:nvSpPr>
        <p:spPr bwMode="auto">
          <a:xfrm>
            <a:off x="427037" y="3923634"/>
            <a:ext cx="5455458" cy="111469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285750">
              <a:spcBef>
                <a:spcPts val="1200"/>
              </a:spcBef>
              <a:buFont typeface="+mj-lt"/>
              <a:buAutoNum type="arabicPeriod" startAt="3"/>
              <a:tabLst>
                <a:tab pos="342900" algn="l"/>
              </a:tabLst>
            </a:pPr>
            <a:r>
              <a:rPr lang="en-US" sz="2200" dirty="0">
                <a:solidFill>
                  <a:schemeClr val="tx1"/>
                </a:solidFill>
              </a:rPr>
              <a:t>Install and register agent</a:t>
            </a:r>
          </a:p>
        </p:txBody>
      </p:sp>
      <p:sp>
        <p:nvSpPr>
          <p:cNvPr id="15" name="Rectangle 14">
            <a:extLst>
              <a:ext uri="{FF2B5EF4-FFF2-40B4-BE49-F238E27FC236}">
                <a16:creationId xmlns:a16="http://schemas.microsoft.com/office/drawing/2014/main" id="{A6C88CE8-8384-4E3C-823A-A814C6138366}"/>
              </a:ext>
              <a:ext uri="{C183D7F6-B498-43B3-948B-1728B52AA6E4}">
                <adec:decorative xmlns:adec="http://schemas.microsoft.com/office/drawing/2017/decorative" val="0"/>
              </a:ext>
            </a:extLst>
          </p:cNvPr>
          <p:cNvSpPr/>
          <p:nvPr/>
        </p:nvSpPr>
        <p:spPr bwMode="auto">
          <a:xfrm>
            <a:off x="427037" y="5254079"/>
            <a:ext cx="5455458" cy="1107667"/>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285750">
              <a:spcBef>
                <a:spcPts val="1200"/>
              </a:spcBef>
              <a:buFont typeface="+mj-lt"/>
              <a:buAutoNum type="arabicPeriod" startAt="4"/>
              <a:tabLst>
                <a:tab pos="342900" algn="l"/>
              </a:tabLst>
            </a:pPr>
            <a:r>
              <a:rPr lang="en-US" sz="2200" dirty="0">
                <a:solidFill>
                  <a:schemeClr val="tx1"/>
                </a:solidFill>
              </a:rPr>
              <a:t>Configure the backup</a:t>
            </a:r>
          </a:p>
        </p:txBody>
      </p:sp>
      <p:sp>
        <p:nvSpPr>
          <p:cNvPr id="16" name="Rectangle 15">
            <a:extLst>
              <a:ext uri="{FF2B5EF4-FFF2-40B4-BE49-F238E27FC236}">
                <a16:creationId xmlns:a16="http://schemas.microsoft.com/office/drawing/2014/main" id="{EBF16311-31DB-475C-A31F-B9734CCF9B26}"/>
              </a:ext>
              <a:ext uri="{C183D7F6-B498-43B3-948B-1728B52AA6E4}">
                <adec:decorative xmlns:adec="http://schemas.microsoft.com/office/drawing/2017/decorative" val="1"/>
              </a:ext>
            </a:extLst>
          </p:cNvPr>
          <p:cNvSpPr/>
          <p:nvPr/>
        </p:nvSpPr>
        <p:spPr bwMode="auto">
          <a:xfrm>
            <a:off x="6037943" y="1262743"/>
            <a:ext cx="5971495" cy="509900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descr="An Azure recovery services vault is receiving data from an Azure backup agent">
            <a:extLst>
              <a:ext uri="{FF2B5EF4-FFF2-40B4-BE49-F238E27FC236}">
                <a16:creationId xmlns:a16="http://schemas.microsoft.com/office/drawing/2014/main" id="{71EAF5ED-213B-48CD-8B85-E9817FCD8A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6580" y="1282575"/>
            <a:ext cx="4914220" cy="5094486"/>
          </a:xfrm>
          <a:prstGeom prst="rect">
            <a:avLst/>
          </a:prstGeom>
        </p:spPr>
      </p:pic>
    </p:spTree>
    <p:extLst>
      <p:ext uri="{BB962C8B-B14F-4D97-AF65-F5344CB8AC3E}">
        <p14:creationId xmlns:p14="http://schemas.microsoft.com/office/powerpoint/2010/main" val="396678303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Manage the Microsoft Azure Recovery Services Agent</a:t>
            </a:r>
          </a:p>
        </p:txBody>
      </p:sp>
      <p:sp>
        <p:nvSpPr>
          <p:cNvPr id="8" name="Rectangle 7">
            <a:extLst>
              <a:ext uri="{FF2B5EF4-FFF2-40B4-BE49-F238E27FC236}">
                <a16:creationId xmlns:a16="http://schemas.microsoft.com/office/drawing/2014/main" id="{06A994EE-77CF-4804-9703-5E80626C0AE2}"/>
              </a:ext>
              <a:ext uri="{C183D7F6-B498-43B3-948B-1728B52AA6E4}">
                <adec:decorative xmlns:adec="http://schemas.microsoft.com/office/drawing/2017/decorative" val="1"/>
              </a:ext>
            </a:extLst>
          </p:cNvPr>
          <p:cNvSpPr/>
          <p:nvPr/>
        </p:nvSpPr>
        <p:spPr bwMode="auto">
          <a:xfrm>
            <a:off x="427038" y="1262743"/>
            <a:ext cx="11582400" cy="352991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descr="Screenshot of the MARS agent dashboard. Several completed backup jobs are shown">
            <a:extLst>
              <a:ext uri="{FF2B5EF4-FFF2-40B4-BE49-F238E27FC236}">
                <a16:creationId xmlns:a16="http://schemas.microsoft.com/office/drawing/2014/main" id="{14EEFCAF-EAD3-451A-A004-FAB6504AA8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3848" y="1492768"/>
            <a:ext cx="7748780" cy="3008894"/>
          </a:xfrm>
          <a:prstGeom prst="rect">
            <a:avLst/>
          </a:prstGeom>
          <a:ln>
            <a:solidFill>
              <a:schemeClr val="tx1"/>
            </a:solidFill>
          </a:ln>
        </p:spPr>
      </p:pic>
      <p:sp>
        <p:nvSpPr>
          <p:cNvPr id="9" name="Freeform: Shape 8">
            <a:extLst>
              <a:ext uri="{FF2B5EF4-FFF2-40B4-BE49-F238E27FC236}">
                <a16:creationId xmlns:a16="http://schemas.microsoft.com/office/drawing/2014/main" id="{D2E1E798-E41B-4186-9DFC-6A5169249139}"/>
              </a:ext>
            </a:extLst>
          </p:cNvPr>
          <p:cNvSpPr/>
          <p:nvPr/>
        </p:nvSpPr>
        <p:spPr>
          <a:xfrm>
            <a:off x="427037" y="4956145"/>
            <a:ext cx="2772988" cy="1405601"/>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pPr>
              <a:spcBef>
                <a:spcPts val="1200"/>
              </a:spcBef>
            </a:pPr>
            <a:r>
              <a:rPr lang="en-US" dirty="0">
                <a:solidFill>
                  <a:schemeClr val="tx1"/>
                </a:solidFill>
              </a:rPr>
              <a:t>Backup or recover files and folders on physical or virtual Windows OS</a:t>
            </a:r>
            <a:br>
              <a:rPr lang="en-US" dirty="0">
                <a:solidFill>
                  <a:schemeClr val="tx1"/>
                </a:solidFill>
              </a:rPr>
            </a:br>
            <a:r>
              <a:rPr lang="en-US" dirty="0">
                <a:solidFill>
                  <a:schemeClr val="tx1"/>
                </a:solidFill>
              </a:rPr>
              <a:t>(VMs can be on-premises or in Azure)</a:t>
            </a:r>
          </a:p>
        </p:txBody>
      </p:sp>
      <p:sp>
        <p:nvSpPr>
          <p:cNvPr id="10" name="Freeform: Shape 9">
            <a:extLst>
              <a:ext uri="{FF2B5EF4-FFF2-40B4-BE49-F238E27FC236}">
                <a16:creationId xmlns:a16="http://schemas.microsoft.com/office/drawing/2014/main" id="{B72BC599-EEAF-4440-8C45-6903D0D7F4E7}"/>
              </a:ext>
            </a:extLst>
          </p:cNvPr>
          <p:cNvSpPr/>
          <p:nvPr/>
        </p:nvSpPr>
        <p:spPr>
          <a:xfrm>
            <a:off x="3363508" y="4956145"/>
            <a:ext cx="2772988" cy="1405601"/>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pPr>
              <a:spcBef>
                <a:spcPts val="1200"/>
              </a:spcBef>
            </a:pPr>
            <a:r>
              <a:rPr lang="en-US" dirty="0">
                <a:solidFill>
                  <a:schemeClr val="tx1"/>
                </a:solidFill>
              </a:rPr>
              <a:t>No separate backup server required</a:t>
            </a:r>
          </a:p>
        </p:txBody>
      </p:sp>
      <p:sp>
        <p:nvSpPr>
          <p:cNvPr id="11" name="Freeform: Shape 10">
            <a:extLst>
              <a:ext uri="{FF2B5EF4-FFF2-40B4-BE49-F238E27FC236}">
                <a16:creationId xmlns:a16="http://schemas.microsoft.com/office/drawing/2014/main" id="{76396755-B700-478E-84EE-2B92573961F2}"/>
              </a:ext>
            </a:extLst>
          </p:cNvPr>
          <p:cNvSpPr/>
          <p:nvPr/>
        </p:nvSpPr>
        <p:spPr>
          <a:xfrm>
            <a:off x="6299979" y="4956145"/>
            <a:ext cx="2772988" cy="1405601"/>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pPr>
              <a:spcBef>
                <a:spcPts val="1200"/>
              </a:spcBef>
            </a:pPr>
            <a:r>
              <a:rPr lang="en-US" dirty="0">
                <a:solidFill>
                  <a:schemeClr val="tx1"/>
                </a:solidFill>
              </a:rPr>
              <a:t>Not application aware; file, folder, and volume-level restore only</a:t>
            </a:r>
          </a:p>
        </p:txBody>
      </p:sp>
      <p:sp>
        <p:nvSpPr>
          <p:cNvPr id="12" name="Freeform: Shape 11">
            <a:extLst>
              <a:ext uri="{FF2B5EF4-FFF2-40B4-BE49-F238E27FC236}">
                <a16:creationId xmlns:a16="http://schemas.microsoft.com/office/drawing/2014/main" id="{896009CC-14B0-4941-ACBB-7F661566C0C6}"/>
              </a:ext>
            </a:extLst>
          </p:cNvPr>
          <p:cNvSpPr/>
          <p:nvPr/>
        </p:nvSpPr>
        <p:spPr>
          <a:xfrm>
            <a:off x="9236449" y="4956145"/>
            <a:ext cx="2772988" cy="1405601"/>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pPr>
              <a:spcBef>
                <a:spcPts val="1200"/>
              </a:spcBef>
            </a:pPr>
            <a:r>
              <a:rPr lang="en-US" dirty="0">
                <a:solidFill>
                  <a:schemeClr val="tx1"/>
                </a:solidFill>
              </a:rPr>
              <a:t>No support for Linux</a:t>
            </a:r>
          </a:p>
        </p:txBody>
      </p:sp>
    </p:spTree>
    <p:extLst>
      <p:ext uri="{BB962C8B-B14F-4D97-AF65-F5344CB8AC3E}">
        <p14:creationId xmlns:p14="http://schemas.microsoft.com/office/powerpoint/2010/main" val="2197615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C318C-D460-4281-8715-EEEC41CC4311}"/>
              </a:ext>
            </a:extLst>
          </p:cNvPr>
          <p:cNvSpPr>
            <a:spLocks noGrp="1"/>
          </p:cNvSpPr>
          <p:nvPr>
            <p:ph type="title"/>
          </p:nvPr>
        </p:nvSpPr>
        <p:spPr/>
        <p:txBody>
          <a:bodyPr/>
          <a:lstStyle/>
          <a:p>
            <a:r>
              <a:rPr lang="en-US" dirty="0"/>
              <a:t>Demonstration – Backup Files and Folders</a:t>
            </a:r>
          </a:p>
        </p:txBody>
      </p:sp>
      <p:pic>
        <p:nvPicPr>
          <p:cNvPr id="76" name="Picture 75" descr="Icon of a security lock">
            <a:extLst>
              <a:ext uri="{FF2B5EF4-FFF2-40B4-BE49-F238E27FC236}">
                <a16:creationId xmlns:a16="http://schemas.microsoft.com/office/drawing/2014/main" id="{F7164F25-1081-450E-9979-1CCD93989CB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7241" y="1433305"/>
            <a:ext cx="868680" cy="868680"/>
          </a:xfrm>
          <a:prstGeom prst="rect">
            <a:avLst/>
          </a:prstGeom>
        </p:spPr>
      </p:pic>
      <p:sp>
        <p:nvSpPr>
          <p:cNvPr id="116" name="Rectangle 115">
            <a:extLst>
              <a:ext uri="{FF2B5EF4-FFF2-40B4-BE49-F238E27FC236}">
                <a16:creationId xmlns:a16="http://schemas.microsoft.com/office/drawing/2014/main" id="{564566CE-01AD-4174-A545-1458DE0F1556}"/>
              </a:ext>
            </a:extLst>
          </p:cNvPr>
          <p:cNvSpPr/>
          <p:nvPr/>
        </p:nvSpPr>
        <p:spPr bwMode="auto">
          <a:xfrm>
            <a:off x="1547335" y="1349374"/>
            <a:ext cx="4023360" cy="10043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r>
              <a:rPr lang="en-US" sz="2200" dirty="0">
                <a:solidFill>
                  <a:schemeClr val="tx1"/>
                </a:solidFill>
              </a:rPr>
              <a:t>Create a Recovery Services vault</a:t>
            </a:r>
          </a:p>
        </p:txBody>
      </p:sp>
      <p:cxnSp>
        <p:nvCxnSpPr>
          <p:cNvPr id="143" name="Straight Connector 142">
            <a:extLst>
              <a:ext uri="{FF2B5EF4-FFF2-40B4-BE49-F238E27FC236}">
                <a16:creationId xmlns:a16="http://schemas.microsoft.com/office/drawing/2014/main" id="{9F46FBF8-F3A9-4F6F-B540-E8E524FA2478}"/>
              </a:ext>
              <a:ext uri="{C183D7F6-B498-43B3-948B-1728B52AA6E4}">
                <adec:decorative xmlns:adec="http://schemas.microsoft.com/office/drawing/2017/decorative" val="1"/>
              </a:ext>
            </a:extLst>
          </p:cNvPr>
          <p:cNvCxnSpPr>
            <a:cxnSpLocks/>
          </p:cNvCxnSpPr>
          <p:nvPr/>
        </p:nvCxnSpPr>
        <p:spPr>
          <a:xfrm>
            <a:off x="1547335" y="2536705"/>
            <a:ext cx="421846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66" name="Picture 165" descr="Icon of multiple small rectangles">
            <a:extLst>
              <a:ext uri="{FF2B5EF4-FFF2-40B4-BE49-F238E27FC236}">
                <a16:creationId xmlns:a16="http://schemas.microsoft.com/office/drawing/2014/main" id="{177F0A09-010C-41C2-B83B-AAC6439FB8D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7241" y="2772379"/>
            <a:ext cx="868680" cy="870204"/>
          </a:xfrm>
          <a:prstGeom prst="rect">
            <a:avLst/>
          </a:prstGeom>
        </p:spPr>
      </p:pic>
      <p:sp>
        <p:nvSpPr>
          <p:cNvPr id="174" name="Rectangle 173">
            <a:extLst>
              <a:ext uri="{FF2B5EF4-FFF2-40B4-BE49-F238E27FC236}">
                <a16:creationId xmlns:a16="http://schemas.microsoft.com/office/drawing/2014/main" id="{B9E8BF8E-115F-4A7A-A794-8337CEE1D898}"/>
              </a:ext>
            </a:extLst>
          </p:cNvPr>
          <p:cNvSpPr/>
          <p:nvPr/>
        </p:nvSpPr>
        <p:spPr bwMode="auto">
          <a:xfrm>
            <a:off x="1547335" y="2694168"/>
            <a:ext cx="4023360" cy="10043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200" dirty="0">
                <a:solidFill>
                  <a:schemeClr val="tx1"/>
                </a:solidFill>
              </a:rPr>
              <a:t>Configure the file backup</a:t>
            </a:r>
          </a:p>
        </p:txBody>
      </p:sp>
      <p:cxnSp>
        <p:nvCxnSpPr>
          <p:cNvPr id="3" name="Straight Connector 2">
            <a:extLst>
              <a:ext uri="{FF2B5EF4-FFF2-40B4-BE49-F238E27FC236}">
                <a16:creationId xmlns:a16="http://schemas.microsoft.com/office/drawing/2014/main" id="{1AE185E6-7E08-9C4F-AE61-D64E55F3BF06}"/>
              </a:ext>
              <a:ext uri="{C183D7F6-B498-43B3-948B-1728B52AA6E4}">
                <adec:decorative xmlns:adec="http://schemas.microsoft.com/office/drawing/2017/decorative" val="1"/>
              </a:ext>
            </a:extLst>
          </p:cNvPr>
          <p:cNvCxnSpPr>
            <a:cxnSpLocks/>
          </p:cNvCxnSpPr>
          <p:nvPr/>
        </p:nvCxnSpPr>
        <p:spPr>
          <a:xfrm>
            <a:off x="1547335" y="3863150"/>
            <a:ext cx="421846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317556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EE5BF00A-4CC1-4D4D-AA47-FC2B94A29F42}"/>
              </a:ext>
            </a:extLst>
          </p:cNvPr>
          <p:cNvSpPr>
            <a:spLocks noGrp="1"/>
          </p:cNvSpPr>
          <p:nvPr>
            <p:ph type="title"/>
          </p:nvPr>
        </p:nvSpPr>
        <p:spPr>
          <a:xfrm>
            <a:off x="427040" y="632779"/>
            <a:ext cx="11571285" cy="411162"/>
          </a:xfrm>
        </p:spPr>
        <p:txBody>
          <a:bodyPr/>
          <a:lstStyle/>
          <a:p>
            <a:r>
              <a:rPr lang="en-US" dirty="0"/>
              <a:t>Summary and Resources – Configure File and Folder Backups</a:t>
            </a:r>
            <a:endParaRPr lang="en-IN" dirty="0"/>
          </a:p>
        </p:txBody>
      </p:sp>
      <p:sp>
        <p:nvSpPr>
          <p:cNvPr id="8" name="Rectangle 7">
            <a:extLst>
              <a:ext uri="{FF2B5EF4-FFF2-40B4-BE49-F238E27FC236}">
                <a16:creationId xmlns:a16="http://schemas.microsoft.com/office/drawing/2014/main" id="{36DF4E9F-8022-4725-ADA7-DEEFCAAEA01C}"/>
              </a:ext>
            </a:extLst>
          </p:cNvPr>
          <p:cNvSpPr/>
          <p:nvPr/>
        </p:nvSpPr>
        <p:spPr bwMode="auto">
          <a:xfrm>
            <a:off x="427040" y="1452236"/>
            <a:ext cx="3913354" cy="640080"/>
          </a:xfrm>
          <a:prstGeom prst="rect">
            <a:avLst/>
          </a:prstGeom>
          <a:solidFill>
            <a:srgbClr val="243A5E"/>
          </a:solidFill>
          <a:ln w="6350">
            <a:solidFill>
              <a:srgbClr val="243A5E"/>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600"/>
              </a:spcBef>
            </a:pPr>
            <a:r>
              <a:rPr lang="en-US" sz="2200" dirty="0">
                <a:solidFill>
                  <a:schemeClr val="bg1"/>
                </a:solidFill>
                <a:latin typeface="+mj-lt"/>
              </a:rPr>
              <a:t>Knowledge Check Questions</a:t>
            </a:r>
          </a:p>
        </p:txBody>
      </p:sp>
      <p:sp>
        <p:nvSpPr>
          <p:cNvPr id="9" name="Rectangle 8">
            <a:extLst>
              <a:ext uri="{FF2B5EF4-FFF2-40B4-BE49-F238E27FC236}">
                <a16:creationId xmlns:a16="http://schemas.microsoft.com/office/drawing/2014/main" id="{4D4E2B00-A785-4F5D-9105-246DE5C69F05}"/>
              </a:ext>
            </a:extLst>
          </p:cNvPr>
          <p:cNvSpPr/>
          <p:nvPr/>
        </p:nvSpPr>
        <p:spPr bwMode="auto">
          <a:xfrm>
            <a:off x="4498041" y="1452236"/>
            <a:ext cx="7511397" cy="640080"/>
          </a:xfrm>
          <a:prstGeom prst="rect">
            <a:avLst/>
          </a:prstGeom>
          <a:solidFill>
            <a:srgbClr val="243A5E"/>
          </a:solidFill>
          <a:ln w="6350">
            <a:solidFill>
              <a:srgbClr val="243A5E"/>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600"/>
              </a:spcBef>
            </a:pPr>
            <a:r>
              <a:rPr lang="en-US" sz="2200" dirty="0">
                <a:solidFill>
                  <a:schemeClr val="bg1"/>
                </a:solidFill>
                <a:latin typeface="+mj-lt"/>
              </a:rPr>
              <a:t>Microsoft Learn Modules (docs.microsoft.com/Learn)</a:t>
            </a:r>
          </a:p>
        </p:txBody>
      </p:sp>
      <p:pic>
        <p:nvPicPr>
          <p:cNvPr id="2" name="Picture 1">
            <a:extLst>
              <a:ext uri="{FF2B5EF4-FFF2-40B4-BE49-F238E27FC236}">
                <a16:creationId xmlns:a16="http://schemas.microsoft.com/office/drawing/2014/main" id="{B0B06E47-6B08-44B8-922B-872989083CF4}"/>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36394" y="2849545"/>
            <a:ext cx="1494645" cy="2173707"/>
          </a:xfrm>
          <a:prstGeom prst="rect">
            <a:avLst/>
          </a:prstGeom>
        </p:spPr>
      </p:pic>
      <p:sp>
        <p:nvSpPr>
          <p:cNvPr id="14" name="TextBox 13">
            <a:extLst>
              <a:ext uri="{FF2B5EF4-FFF2-40B4-BE49-F238E27FC236}">
                <a16:creationId xmlns:a16="http://schemas.microsoft.com/office/drawing/2014/main" id="{213B9106-A481-4A25-A867-0AAC19991674}"/>
              </a:ext>
            </a:extLst>
          </p:cNvPr>
          <p:cNvSpPr txBox="1"/>
          <p:nvPr/>
        </p:nvSpPr>
        <p:spPr>
          <a:xfrm>
            <a:off x="4498041" y="2341669"/>
            <a:ext cx="6216868" cy="369332"/>
          </a:xfrm>
          <a:prstGeom prst="rect">
            <a:avLst/>
          </a:prstGeom>
          <a:noFill/>
        </p:spPr>
        <p:txBody>
          <a:bodyPr wrap="square">
            <a:spAutoFit/>
          </a:bodyPr>
          <a:lstStyle/>
          <a:p>
            <a:r>
              <a:rPr lang="en-US" dirty="0">
                <a:hlinkClick r:id="rId4"/>
              </a:rPr>
              <a:t>Introduction to Azure Backup</a:t>
            </a:r>
            <a:endParaRPr lang="en-US" dirty="0"/>
          </a:p>
        </p:txBody>
      </p:sp>
    </p:spTree>
    <p:extLst>
      <p:ext uri="{BB962C8B-B14F-4D97-AF65-F5344CB8AC3E}">
        <p14:creationId xmlns:p14="http://schemas.microsoft.com/office/powerpoint/2010/main" val="262476633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96951" y="3247963"/>
            <a:ext cx="9070923" cy="498598"/>
          </a:xfrm>
        </p:spPr>
        <p:txBody>
          <a:bodyPr/>
          <a:lstStyle/>
          <a:p>
            <a:r>
              <a:rPr lang="en-US" dirty="0"/>
              <a:t>Configure Virtual Machine Backups</a:t>
            </a:r>
          </a:p>
        </p:txBody>
      </p:sp>
      <p:pic>
        <p:nvPicPr>
          <p:cNvPr id="5" name="Graphic 4">
            <a:extLst>
              <a:ext uri="{FF2B5EF4-FFF2-40B4-BE49-F238E27FC236}">
                <a16:creationId xmlns:a16="http://schemas.microsoft.com/office/drawing/2014/main" id="{55F62DE6-67D5-4044-AE59-3994527E8DE9}"/>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20629" y="2821631"/>
            <a:ext cx="1351261" cy="1351261"/>
          </a:xfrm>
          <a:prstGeom prst="rect">
            <a:avLst/>
          </a:prstGeom>
        </p:spPr>
      </p:pic>
    </p:spTree>
    <p:extLst>
      <p:ext uri="{BB962C8B-B14F-4D97-AF65-F5344CB8AC3E}">
        <p14:creationId xmlns:p14="http://schemas.microsoft.com/office/powerpoint/2010/main" val="228663736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E22BA-A9AE-4921-BAF7-F996DC95545B}"/>
              </a:ext>
              <a:ext uri="{C183D7F6-B498-43B3-948B-1728B52AA6E4}">
                <adec:decorative xmlns:adec="http://schemas.microsoft.com/office/drawing/2017/decorative" val="0"/>
              </a:ext>
            </a:extLst>
          </p:cNvPr>
          <p:cNvSpPr>
            <a:spLocks noGrp="1"/>
          </p:cNvSpPr>
          <p:nvPr>
            <p:ph type="title"/>
          </p:nvPr>
        </p:nvSpPr>
        <p:spPr>
          <a:xfrm>
            <a:off x="465139" y="2420045"/>
            <a:ext cx="2506662" cy="2154436"/>
          </a:xfrm>
        </p:spPr>
        <p:txBody>
          <a:bodyPr/>
          <a:lstStyle/>
          <a:p>
            <a:pPr>
              <a:lnSpc>
                <a:spcPct val="100000"/>
              </a:lnSpc>
            </a:pPr>
            <a:r>
              <a:rPr lang="en-US" spc="0" dirty="0"/>
              <a:t>Configure</a:t>
            </a:r>
            <a:br>
              <a:rPr lang="en-US" spc="0" dirty="0"/>
            </a:br>
            <a:r>
              <a:rPr lang="en-US" spc="0" dirty="0"/>
              <a:t>V</a:t>
            </a:r>
            <a:r>
              <a:rPr lang="en-US" spc="0" dirty="0">
                <a:solidFill>
                  <a:schemeClr val="bg1"/>
                </a:solidFill>
              </a:rPr>
              <a:t>irtual </a:t>
            </a:r>
            <a:r>
              <a:rPr lang="en-US" spc="0" dirty="0"/>
              <a:t>M</a:t>
            </a:r>
            <a:r>
              <a:rPr lang="en-US" spc="0" dirty="0">
                <a:solidFill>
                  <a:schemeClr val="bg1"/>
                </a:solidFill>
              </a:rPr>
              <a:t>achine </a:t>
            </a:r>
            <a:r>
              <a:rPr lang="en-US" spc="0" dirty="0"/>
              <a:t>B</a:t>
            </a:r>
            <a:r>
              <a:rPr lang="en-US" spc="0" dirty="0">
                <a:solidFill>
                  <a:schemeClr val="bg1"/>
                </a:solidFill>
              </a:rPr>
              <a:t>ackups Introduction</a:t>
            </a:r>
          </a:p>
        </p:txBody>
      </p:sp>
      <p:sp>
        <p:nvSpPr>
          <p:cNvPr id="4" name="Text Placeholder 2">
            <a:extLst>
              <a:ext uri="{FF2B5EF4-FFF2-40B4-BE49-F238E27FC236}">
                <a16:creationId xmlns:a16="http://schemas.microsoft.com/office/drawing/2014/main" id="{3BB2BC06-AD7B-4160-AF18-683ABA3A835B}"/>
              </a:ext>
            </a:extLst>
          </p:cNvPr>
          <p:cNvSpPr txBox="1">
            <a:spLocks/>
          </p:cNvSpPr>
          <p:nvPr/>
        </p:nvSpPr>
        <p:spPr>
          <a:xfrm>
            <a:off x="4355192" y="408308"/>
            <a:ext cx="7650737" cy="5550203"/>
          </a:xfrm>
          <a:prstGeom prst="rect">
            <a:avLst/>
          </a:prstGeom>
        </p:spPr>
        <p:txBody>
          <a:bodyPr vert="horz" wrap="square" lIns="0" tIns="0" rIns="0" bIns="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spcAft>
                <a:spcPts val="1400"/>
              </a:spcAft>
            </a:pPr>
            <a:r>
              <a:rPr lang="en-US" sz="2200" spc="0" dirty="0">
                <a:solidFill>
                  <a:schemeClr val="tx1"/>
                </a:solidFill>
                <a:latin typeface="+mn-lt"/>
                <a:cs typeface="Segoe UI" panose="020B0502040204020203" pitchFamily="34" charset="0"/>
              </a:rPr>
              <a:t>Protect Virtual Machine Data</a:t>
            </a:r>
          </a:p>
          <a:p>
            <a:pPr fontAlgn="base">
              <a:spcAft>
                <a:spcPts val="1400"/>
              </a:spcAft>
            </a:pPr>
            <a:r>
              <a:rPr lang="en-US" sz="2200" spc="0" dirty="0">
                <a:solidFill>
                  <a:schemeClr val="tx1"/>
                </a:solidFill>
                <a:latin typeface="+mn-lt"/>
                <a:cs typeface="Segoe UI" panose="020B0502040204020203" pitchFamily="34" charset="0"/>
              </a:rPr>
              <a:t>​Create Virtual Machine Snapshots​</a:t>
            </a:r>
            <a:endParaRPr lang="en-US" sz="2200" spc="0" dirty="0">
              <a:solidFill>
                <a:schemeClr val="tx1"/>
              </a:solidFill>
              <a:latin typeface="+mn-lt"/>
            </a:endParaRPr>
          </a:p>
          <a:p>
            <a:pPr fontAlgn="base">
              <a:spcAft>
                <a:spcPts val="1400"/>
              </a:spcAft>
            </a:pPr>
            <a:r>
              <a:rPr lang="en-US" sz="2200" spc="0" dirty="0">
                <a:solidFill>
                  <a:schemeClr val="tx1"/>
                </a:solidFill>
                <a:latin typeface="+mn-lt"/>
                <a:cs typeface="Segoe UI" panose="020B0502040204020203" pitchFamily="34" charset="0"/>
              </a:rPr>
              <a:t>Setup Recovery Services Vault Backup Options</a:t>
            </a:r>
          </a:p>
          <a:p>
            <a:pPr fontAlgn="base">
              <a:spcAft>
                <a:spcPts val="1400"/>
              </a:spcAft>
            </a:pPr>
            <a:r>
              <a:rPr lang="en-US" sz="2200" spc="0" dirty="0">
                <a:solidFill>
                  <a:schemeClr val="tx1"/>
                </a:solidFill>
                <a:latin typeface="+mn-lt"/>
                <a:cs typeface="Segoe UI" panose="020B0502040204020203" pitchFamily="34" charset="0"/>
              </a:rPr>
              <a:t>Backup Virtual Machines</a:t>
            </a:r>
          </a:p>
          <a:p>
            <a:pPr fontAlgn="base">
              <a:spcAft>
                <a:spcPts val="1400"/>
              </a:spcAft>
            </a:pPr>
            <a:r>
              <a:rPr lang="en-US" sz="2200" spc="0" dirty="0">
                <a:solidFill>
                  <a:schemeClr val="tx1"/>
                </a:solidFill>
                <a:latin typeface="+mn-lt"/>
                <a:cs typeface="Segoe UI" panose="020B0502040204020203" pitchFamily="34" charset="0"/>
              </a:rPr>
              <a:t>Restore Virtual Machines</a:t>
            </a:r>
          </a:p>
          <a:p>
            <a:pPr fontAlgn="base">
              <a:spcAft>
                <a:spcPts val="1400"/>
              </a:spcAft>
            </a:pPr>
            <a:r>
              <a:rPr lang="en-US" sz="2200" spc="0" dirty="0">
                <a:solidFill>
                  <a:schemeClr val="tx1"/>
                </a:solidFill>
                <a:latin typeface="+mn-lt"/>
                <a:cs typeface="Segoe UI" panose="020B0502040204020203" pitchFamily="34" charset="0"/>
              </a:rPr>
              <a:t>Demonstration – Virtual Machine Backups</a:t>
            </a:r>
          </a:p>
          <a:p>
            <a:pPr fontAlgn="base">
              <a:spcAft>
                <a:spcPts val="1400"/>
              </a:spcAft>
            </a:pPr>
            <a:r>
              <a:rPr lang="en-US" sz="2200" spc="0" dirty="0">
                <a:solidFill>
                  <a:schemeClr val="tx1"/>
                </a:solidFill>
                <a:latin typeface="+mn-lt"/>
                <a:cs typeface="Segoe UI" panose="020B0502040204020203" pitchFamily="34" charset="0"/>
              </a:rPr>
              <a:t>Implement Azure Backup Server​</a:t>
            </a:r>
          </a:p>
          <a:p>
            <a:pPr fontAlgn="base">
              <a:spcAft>
                <a:spcPts val="1400"/>
              </a:spcAft>
            </a:pPr>
            <a:r>
              <a:rPr lang="en-US" sz="2200" spc="0" dirty="0">
                <a:solidFill>
                  <a:schemeClr val="tx1"/>
                </a:solidFill>
                <a:latin typeface="+mn-lt"/>
                <a:cs typeface="Segoe UI" panose="020B0502040204020203" pitchFamily="34" charset="0"/>
              </a:rPr>
              <a:t>Compare Backup Options</a:t>
            </a:r>
          </a:p>
          <a:p>
            <a:pPr fontAlgn="base">
              <a:spcAft>
                <a:spcPts val="1400"/>
              </a:spcAft>
            </a:pPr>
            <a:r>
              <a:rPr lang="en-US" sz="2200" spc="0" dirty="0">
                <a:solidFill>
                  <a:schemeClr val="tx1"/>
                </a:solidFill>
                <a:latin typeface="+mn-lt"/>
                <a:cs typeface="Segoe UI" panose="020B0502040204020203" pitchFamily="34" charset="0"/>
              </a:rPr>
              <a:t>Manage Soft Delete​</a:t>
            </a:r>
            <a:endParaRPr lang="en-US" sz="2200" spc="0" dirty="0">
              <a:solidFill>
                <a:schemeClr val="tx1"/>
              </a:solidFill>
              <a:latin typeface="+mn-lt"/>
            </a:endParaRPr>
          </a:p>
          <a:p>
            <a:pPr fontAlgn="base">
              <a:spcAft>
                <a:spcPts val="1400"/>
              </a:spcAft>
            </a:pPr>
            <a:r>
              <a:rPr lang="en-US" sz="2200" spc="0" dirty="0">
                <a:solidFill>
                  <a:schemeClr val="tx1"/>
                </a:solidFill>
                <a:latin typeface="+mn-lt"/>
                <a:cs typeface="Segoe UI" panose="020B0502040204020203" pitchFamily="34" charset="0"/>
              </a:rPr>
              <a:t>Implement Azure Site Recovery</a:t>
            </a:r>
          </a:p>
          <a:p>
            <a:pPr fontAlgn="base">
              <a:spcAft>
                <a:spcPts val="1400"/>
              </a:spcAft>
            </a:pPr>
            <a:r>
              <a:rPr lang="en-US" sz="2200" spc="0" dirty="0">
                <a:solidFill>
                  <a:schemeClr val="tx1"/>
                </a:solidFill>
                <a:latin typeface="+mn-lt"/>
                <a:cs typeface="Segoe UI" panose="020B0502040204020203" pitchFamily="34" charset="0"/>
              </a:rPr>
              <a:t>Summary and Resources</a:t>
            </a:r>
            <a:endParaRPr lang="en-US" sz="2200" spc="0" dirty="0">
              <a:solidFill>
                <a:schemeClr val="tx1"/>
              </a:solidFill>
              <a:latin typeface="+mn-lt"/>
            </a:endParaRPr>
          </a:p>
        </p:txBody>
      </p:sp>
      <p:graphicFrame>
        <p:nvGraphicFramePr>
          <p:cNvPr id="3" name="Object 2">
            <a:extLst>
              <a:ext uri="{FF2B5EF4-FFF2-40B4-BE49-F238E27FC236}">
                <a16:creationId xmlns:a16="http://schemas.microsoft.com/office/drawing/2014/main" id="{32FDF1A8-0749-4B39-BFC9-0D575E06FA1C}"/>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569357314"/>
              </p:ext>
            </p:extLst>
          </p:nvPr>
        </p:nvGraphicFramePr>
        <p:xfrm>
          <a:off x="3657126" y="424486"/>
          <a:ext cx="609600" cy="5534025"/>
        </p:xfrm>
        <a:graphic>
          <a:graphicData uri="http://schemas.openxmlformats.org/presentationml/2006/ole">
            <mc:AlternateContent xmlns:mc="http://schemas.openxmlformats.org/markup-compatibility/2006">
              <mc:Choice xmlns:v="urn:schemas-microsoft-com:vml" Requires="v">
                <p:oleObj name="Bitmap Image" r:id="rId3" imgW="609480" imgH="5533920" progId="Paint.Picture">
                  <p:embed/>
                </p:oleObj>
              </mc:Choice>
              <mc:Fallback>
                <p:oleObj name="Bitmap Image" r:id="rId3" imgW="609480" imgH="5533920" progId="Paint.Picture">
                  <p:embed/>
                  <p:pic>
                    <p:nvPicPr>
                      <p:cNvPr id="3" name="Object 2">
                        <a:extLst>
                          <a:ext uri="{FF2B5EF4-FFF2-40B4-BE49-F238E27FC236}">
                            <a16:creationId xmlns:a16="http://schemas.microsoft.com/office/drawing/2014/main" id="{32FDF1A8-0749-4B39-BFC9-0D575E06FA1C}"/>
                          </a:ext>
                          <a:ext uri="{C183D7F6-B498-43B3-948B-1728B52AA6E4}">
                            <adec:decorative xmlns:adec="http://schemas.microsoft.com/office/drawing/2017/decorative" val="1"/>
                          </a:ext>
                        </a:extLst>
                      </p:cNvPr>
                      <p:cNvPicPr/>
                      <p:nvPr/>
                    </p:nvPicPr>
                    <p:blipFill>
                      <a:blip r:embed="rId4"/>
                      <a:stretch>
                        <a:fillRect/>
                      </a:stretch>
                    </p:blipFill>
                    <p:spPr>
                      <a:xfrm>
                        <a:off x="3657126" y="424486"/>
                        <a:ext cx="609600" cy="5534025"/>
                      </a:xfrm>
                      <a:prstGeom prst="rect">
                        <a:avLst/>
                      </a:prstGeom>
                    </p:spPr>
                  </p:pic>
                </p:oleObj>
              </mc:Fallback>
            </mc:AlternateContent>
          </a:graphicData>
        </a:graphic>
      </p:graphicFrame>
    </p:spTree>
    <p:extLst>
      <p:ext uri="{BB962C8B-B14F-4D97-AF65-F5344CB8AC3E}">
        <p14:creationId xmlns:p14="http://schemas.microsoft.com/office/powerpoint/2010/main" val="231399354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Protect Virtual Machine Data</a:t>
            </a:r>
          </a:p>
        </p:txBody>
      </p:sp>
      <p:sp>
        <p:nvSpPr>
          <p:cNvPr id="6" name="Rectangle 5">
            <a:extLst>
              <a:ext uri="{FF2B5EF4-FFF2-40B4-BE49-F238E27FC236}">
                <a16:creationId xmlns:a16="http://schemas.microsoft.com/office/drawing/2014/main" id="{97F9690B-5A06-4DA4-860A-A99229BE608A}"/>
              </a:ext>
              <a:ext uri="{C183D7F6-B498-43B3-948B-1728B52AA6E4}">
                <adec:decorative xmlns:adec="http://schemas.microsoft.com/office/drawing/2017/decorative" val="1"/>
              </a:ext>
            </a:extLst>
          </p:cNvPr>
          <p:cNvSpPr/>
          <p:nvPr/>
        </p:nvSpPr>
        <p:spPr bwMode="auto">
          <a:xfrm>
            <a:off x="427038" y="1262743"/>
            <a:ext cx="11582400" cy="2624590"/>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spc="300" dirty="0">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a:extLst>
              <a:ext uri="{FF2B5EF4-FFF2-40B4-BE49-F238E27FC236}">
                <a16:creationId xmlns:a16="http://schemas.microsoft.com/office/drawing/2014/main" id="{9EBFCDD2-A04C-414C-95FA-57FA4FC69E3E}"/>
              </a:ext>
            </a:extLst>
          </p:cNvPr>
          <p:cNvSpPr/>
          <p:nvPr/>
        </p:nvSpPr>
        <p:spPr bwMode="auto">
          <a:xfrm>
            <a:off x="740140" y="2117838"/>
            <a:ext cx="3428922" cy="9144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200" dirty="0">
                <a:solidFill>
                  <a:schemeClr val="bg1"/>
                </a:solidFill>
                <a:latin typeface="+mj-lt"/>
                <a:ea typeface="Segoe UI" pitchFamily="34" charset="0"/>
                <a:cs typeface="Segoe UI" pitchFamily="34" charset="0"/>
              </a:rPr>
              <a:t>Snapshots</a:t>
            </a:r>
          </a:p>
        </p:txBody>
      </p:sp>
      <p:sp>
        <p:nvSpPr>
          <p:cNvPr id="9" name="Rectangle 8">
            <a:extLst>
              <a:ext uri="{FF2B5EF4-FFF2-40B4-BE49-F238E27FC236}">
                <a16:creationId xmlns:a16="http://schemas.microsoft.com/office/drawing/2014/main" id="{4B780033-ABD8-4174-863A-DE83F8511868}"/>
              </a:ext>
            </a:extLst>
          </p:cNvPr>
          <p:cNvSpPr/>
          <p:nvPr/>
        </p:nvSpPr>
        <p:spPr bwMode="auto">
          <a:xfrm>
            <a:off x="4503777" y="2117838"/>
            <a:ext cx="3428922"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200" dirty="0">
                <a:solidFill>
                  <a:schemeClr val="bg1"/>
                </a:solidFill>
                <a:latin typeface="+mj-lt"/>
                <a:ea typeface="Segoe UI" pitchFamily="34" charset="0"/>
                <a:cs typeface="Segoe UI" pitchFamily="34" charset="0"/>
              </a:rPr>
              <a:t>Azure backup</a:t>
            </a:r>
          </a:p>
        </p:txBody>
      </p:sp>
      <p:sp>
        <p:nvSpPr>
          <p:cNvPr id="10" name="Rectangle 9">
            <a:extLst>
              <a:ext uri="{FF2B5EF4-FFF2-40B4-BE49-F238E27FC236}">
                <a16:creationId xmlns:a16="http://schemas.microsoft.com/office/drawing/2014/main" id="{228A5BA1-97C0-4D8D-B7F5-EEA3DED7D637}"/>
              </a:ext>
            </a:extLst>
          </p:cNvPr>
          <p:cNvSpPr/>
          <p:nvPr/>
        </p:nvSpPr>
        <p:spPr bwMode="auto">
          <a:xfrm>
            <a:off x="8267414" y="2117838"/>
            <a:ext cx="3428922"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200" dirty="0">
                <a:solidFill>
                  <a:schemeClr val="tx1"/>
                </a:solidFill>
                <a:latin typeface="+mj-lt"/>
                <a:ea typeface="Segoe UI" pitchFamily="34" charset="0"/>
                <a:cs typeface="Segoe UI" pitchFamily="34" charset="0"/>
              </a:rPr>
              <a:t>Azure Site Recovery</a:t>
            </a:r>
          </a:p>
        </p:txBody>
      </p:sp>
      <p:sp>
        <p:nvSpPr>
          <p:cNvPr id="11" name="Rectangle 10">
            <a:extLst>
              <a:ext uri="{FF2B5EF4-FFF2-40B4-BE49-F238E27FC236}">
                <a16:creationId xmlns:a16="http://schemas.microsoft.com/office/drawing/2014/main" id="{5AF48A31-1212-42FC-BE4A-C419E4BD68BC}"/>
              </a:ext>
              <a:ext uri="{C183D7F6-B498-43B3-948B-1728B52AA6E4}">
                <adec:decorative xmlns:adec="http://schemas.microsoft.com/office/drawing/2017/decorative" val="0"/>
              </a:ext>
            </a:extLst>
          </p:cNvPr>
          <p:cNvSpPr/>
          <p:nvPr/>
        </p:nvSpPr>
        <p:spPr bwMode="auto">
          <a:xfrm>
            <a:off x="422783" y="4064001"/>
            <a:ext cx="3758495" cy="229774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marL="57150">
              <a:spcBef>
                <a:spcPts val="1200"/>
              </a:spcBef>
              <a:tabLst>
                <a:tab pos="457200" algn="l"/>
              </a:tabLst>
            </a:pPr>
            <a:r>
              <a:rPr lang="en-US" sz="2200" dirty="0">
                <a:solidFill>
                  <a:schemeClr val="tx1"/>
                </a:solidFill>
              </a:rPr>
              <a:t>Managed snapshots provide a quick and simple option for backing up VMs that use Managed Disks</a:t>
            </a:r>
          </a:p>
        </p:txBody>
      </p:sp>
      <p:sp>
        <p:nvSpPr>
          <p:cNvPr id="12" name="Rectangle 11">
            <a:extLst>
              <a:ext uri="{FF2B5EF4-FFF2-40B4-BE49-F238E27FC236}">
                <a16:creationId xmlns:a16="http://schemas.microsoft.com/office/drawing/2014/main" id="{7ACC569A-1D4D-4A2A-85E1-6BCC7DE7C926}"/>
              </a:ext>
              <a:ext uri="{C183D7F6-B498-43B3-948B-1728B52AA6E4}">
                <adec:decorative xmlns:adec="http://schemas.microsoft.com/office/drawing/2017/decorative" val="0"/>
              </a:ext>
            </a:extLst>
          </p:cNvPr>
          <p:cNvSpPr/>
          <p:nvPr/>
        </p:nvSpPr>
        <p:spPr bwMode="auto">
          <a:xfrm>
            <a:off x="4338989" y="4064001"/>
            <a:ext cx="3758495" cy="229774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marL="57150">
              <a:spcBef>
                <a:spcPts val="1200"/>
              </a:spcBef>
              <a:tabLst>
                <a:tab pos="342900" algn="l"/>
              </a:tabLst>
            </a:pPr>
            <a:r>
              <a:rPr lang="en-US" sz="2200" dirty="0">
                <a:solidFill>
                  <a:schemeClr val="tx1"/>
                </a:solidFill>
              </a:rPr>
              <a:t>Azure Backup supports application-consistent backups for both Windows and Linux VMs</a:t>
            </a:r>
          </a:p>
        </p:txBody>
      </p:sp>
      <p:sp>
        <p:nvSpPr>
          <p:cNvPr id="13" name="Rectangle 12">
            <a:extLst>
              <a:ext uri="{FF2B5EF4-FFF2-40B4-BE49-F238E27FC236}">
                <a16:creationId xmlns:a16="http://schemas.microsoft.com/office/drawing/2014/main" id="{E02B9807-E041-4744-B078-A8EFF4D09F95}"/>
              </a:ext>
              <a:ext uri="{C183D7F6-B498-43B3-948B-1728B52AA6E4}">
                <adec:decorative xmlns:adec="http://schemas.microsoft.com/office/drawing/2017/decorative" val="0"/>
              </a:ext>
            </a:extLst>
          </p:cNvPr>
          <p:cNvSpPr/>
          <p:nvPr/>
        </p:nvSpPr>
        <p:spPr bwMode="auto">
          <a:xfrm>
            <a:off x="8255197" y="4064001"/>
            <a:ext cx="3758495" cy="229774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marL="57150">
              <a:spcBef>
                <a:spcPts val="1200"/>
              </a:spcBef>
              <a:tabLst>
                <a:tab pos="342900" algn="l"/>
              </a:tabLst>
            </a:pPr>
            <a:r>
              <a:rPr lang="en-US" sz="2200" dirty="0">
                <a:solidFill>
                  <a:schemeClr val="tx1"/>
                </a:solidFill>
              </a:rPr>
              <a:t>Azure Site Recovery protects your VMs from a major disaster scenario when a whole region experiences an outage</a:t>
            </a:r>
          </a:p>
        </p:txBody>
      </p:sp>
    </p:spTree>
    <p:extLst>
      <p:ext uri="{BB962C8B-B14F-4D97-AF65-F5344CB8AC3E}">
        <p14:creationId xmlns:p14="http://schemas.microsoft.com/office/powerpoint/2010/main" val="2097767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39CE1-589E-4886-BF4A-B925C4FE6506}"/>
              </a:ext>
            </a:extLst>
          </p:cNvPr>
          <p:cNvSpPr>
            <a:spLocks noGrp="1"/>
          </p:cNvSpPr>
          <p:nvPr>
            <p:ph type="title"/>
          </p:nvPr>
        </p:nvSpPr>
        <p:spPr/>
        <p:txBody>
          <a:bodyPr/>
          <a:lstStyle/>
          <a:p>
            <a:r>
              <a:rPr lang="en-US" dirty="0"/>
              <a:t>Create Virtual Machine Snapshots</a:t>
            </a:r>
          </a:p>
        </p:txBody>
      </p:sp>
      <p:sp>
        <p:nvSpPr>
          <p:cNvPr id="23" name="Rectangle 22">
            <a:extLst>
              <a:ext uri="{FF2B5EF4-FFF2-40B4-BE49-F238E27FC236}">
                <a16:creationId xmlns:a16="http://schemas.microsoft.com/office/drawing/2014/main" id="{3FA06632-493B-4A79-9457-FAC018D32073}"/>
              </a:ext>
              <a:ext uri="{C183D7F6-B498-43B3-948B-1728B52AA6E4}">
                <adec:decorative xmlns:adec="http://schemas.microsoft.com/office/drawing/2017/decorative" val="1"/>
              </a:ext>
            </a:extLst>
          </p:cNvPr>
          <p:cNvSpPr/>
          <p:nvPr/>
        </p:nvSpPr>
        <p:spPr bwMode="auto">
          <a:xfrm>
            <a:off x="422783" y="1262742"/>
            <a:ext cx="11586655" cy="325314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virtual machine snapshot is transferring data to an Azure Recovery Services vault">
            <a:extLst>
              <a:ext uri="{FF2B5EF4-FFF2-40B4-BE49-F238E27FC236}">
                <a16:creationId xmlns:a16="http://schemas.microsoft.com/office/drawing/2014/main" id="{D56898CB-899D-4E45-BD32-1F8CE8DB18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744" y="1615190"/>
            <a:ext cx="11124732" cy="2548248"/>
          </a:xfrm>
          <a:prstGeom prst="rect">
            <a:avLst/>
          </a:prstGeom>
        </p:spPr>
      </p:pic>
      <p:sp>
        <p:nvSpPr>
          <p:cNvPr id="12" name="Rectangle 11">
            <a:extLst>
              <a:ext uri="{FF2B5EF4-FFF2-40B4-BE49-F238E27FC236}">
                <a16:creationId xmlns:a16="http://schemas.microsoft.com/office/drawing/2014/main" id="{B7D50DA1-6C29-4C7B-AD39-772099E4A03A}"/>
              </a:ext>
              <a:ext uri="{C183D7F6-B498-43B3-948B-1728B52AA6E4}">
                <adec:decorative xmlns:adec="http://schemas.microsoft.com/office/drawing/2017/decorative" val="0"/>
              </a:ext>
            </a:extLst>
          </p:cNvPr>
          <p:cNvSpPr/>
          <p:nvPr/>
        </p:nvSpPr>
        <p:spPr bwMode="auto">
          <a:xfrm>
            <a:off x="422783" y="4673599"/>
            <a:ext cx="3758495" cy="1688147"/>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marL="57150">
              <a:spcBef>
                <a:spcPts val="1200"/>
              </a:spcBef>
              <a:tabLst>
                <a:tab pos="342900" algn="l"/>
              </a:tabLst>
            </a:pPr>
            <a:r>
              <a:rPr lang="en-US" sz="2400" dirty="0">
                <a:solidFill>
                  <a:schemeClr val="tx1"/>
                </a:solidFill>
              </a:rPr>
              <a:t>Use snapshots taken as part of a backup job </a:t>
            </a:r>
          </a:p>
        </p:txBody>
      </p:sp>
      <p:sp>
        <p:nvSpPr>
          <p:cNvPr id="13" name="Rectangle 12">
            <a:extLst>
              <a:ext uri="{FF2B5EF4-FFF2-40B4-BE49-F238E27FC236}">
                <a16:creationId xmlns:a16="http://schemas.microsoft.com/office/drawing/2014/main" id="{3C4D2EA2-2E08-4324-9EB8-F0BB0B2C4431}"/>
              </a:ext>
              <a:ext uri="{C183D7F6-B498-43B3-948B-1728B52AA6E4}">
                <adec:decorative xmlns:adec="http://schemas.microsoft.com/office/drawing/2017/decorative" val="0"/>
              </a:ext>
            </a:extLst>
          </p:cNvPr>
          <p:cNvSpPr/>
          <p:nvPr/>
        </p:nvSpPr>
        <p:spPr bwMode="auto">
          <a:xfrm>
            <a:off x="4338989" y="4673599"/>
            <a:ext cx="3758495" cy="1688147"/>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marL="57150">
              <a:spcBef>
                <a:spcPts val="1200"/>
              </a:spcBef>
              <a:tabLst>
                <a:tab pos="342900" algn="l"/>
              </a:tabLst>
            </a:pPr>
            <a:r>
              <a:rPr lang="en-US" sz="2400" dirty="0">
                <a:solidFill>
                  <a:schemeClr val="tx1"/>
                </a:solidFill>
              </a:rPr>
              <a:t>Reduces recovery wait times – don’t wait for data transfer to the</a:t>
            </a:r>
            <a:br>
              <a:rPr lang="en-US" sz="2400" dirty="0">
                <a:solidFill>
                  <a:schemeClr val="tx1"/>
                </a:solidFill>
              </a:rPr>
            </a:br>
            <a:r>
              <a:rPr lang="en-US" sz="2400" dirty="0">
                <a:solidFill>
                  <a:schemeClr val="tx1"/>
                </a:solidFill>
              </a:rPr>
              <a:t>vault to finish</a:t>
            </a:r>
          </a:p>
        </p:txBody>
      </p:sp>
      <p:sp>
        <p:nvSpPr>
          <p:cNvPr id="14" name="Rectangle 13">
            <a:extLst>
              <a:ext uri="{FF2B5EF4-FFF2-40B4-BE49-F238E27FC236}">
                <a16:creationId xmlns:a16="http://schemas.microsoft.com/office/drawing/2014/main" id="{41F89C55-256B-4406-A6A3-9BD90CBFF2ED}"/>
              </a:ext>
              <a:ext uri="{C183D7F6-B498-43B3-948B-1728B52AA6E4}">
                <adec:decorative xmlns:adec="http://schemas.microsoft.com/office/drawing/2017/decorative" val="0"/>
              </a:ext>
            </a:extLst>
          </p:cNvPr>
          <p:cNvSpPr/>
          <p:nvPr/>
        </p:nvSpPr>
        <p:spPr bwMode="auto">
          <a:xfrm>
            <a:off x="8255197" y="4673599"/>
            <a:ext cx="3758495" cy="1688147"/>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marL="57150">
              <a:spcBef>
                <a:spcPts val="1200"/>
              </a:spcBef>
              <a:tabLst>
                <a:tab pos="342900" algn="l"/>
              </a:tabLst>
            </a:pPr>
            <a:r>
              <a:rPr lang="en-US" sz="2400" dirty="0">
                <a:solidFill>
                  <a:schemeClr val="tx1"/>
                </a:solidFill>
              </a:rPr>
              <a:t>Configure Instant Restore retention</a:t>
            </a:r>
            <a:br>
              <a:rPr lang="en-US" sz="2400" dirty="0">
                <a:solidFill>
                  <a:schemeClr val="tx1"/>
                </a:solidFill>
              </a:rPr>
            </a:br>
            <a:r>
              <a:rPr lang="en-US" sz="2400" dirty="0">
                <a:solidFill>
                  <a:schemeClr val="tx1"/>
                </a:solidFill>
              </a:rPr>
              <a:t>(1 to 5 days)</a:t>
            </a:r>
          </a:p>
        </p:txBody>
      </p:sp>
    </p:spTree>
    <p:extLst>
      <p:ext uri="{BB962C8B-B14F-4D97-AF65-F5344CB8AC3E}">
        <p14:creationId xmlns:p14="http://schemas.microsoft.com/office/powerpoint/2010/main" val="99361578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F37B9-7968-419C-A543-99FA6AD106A2}"/>
              </a:ext>
              <a:ext uri="{C183D7F6-B498-43B3-948B-1728B52AA6E4}">
                <adec:decorative xmlns:adec="http://schemas.microsoft.com/office/drawing/2017/decorative" val="0"/>
              </a:ext>
            </a:extLst>
          </p:cNvPr>
          <p:cNvSpPr>
            <a:spLocks noGrp="1"/>
          </p:cNvSpPr>
          <p:nvPr>
            <p:ph type="title"/>
          </p:nvPr>
        </p:nvSpPr>
        <p:spPr/>
        <p:txBody>
          <a:bodyPr/>
          <a:lstStyle/>
          <a:p>
            <a:r>
              <a:rPr lang="en-US" dirty="0"/>
              <a:t>Setup Recovery Services Vault Backup Options - VMs</a:t>
            </a:r>
          </a:p>
        </p:txBody>
      </p:sp>
      <p:sp>
        <p:nvSpPr>
          <p:cNvPr id="14" name="Freeform: Shape 13">
            <a:extLst>
              <a:ext uri="{FF2B5EF4-FFF2-40B4-BE49-F238E27FC236}">
                <a16:creationId xmlns:a16="http://schemas.microsoft.com/office/drawing/2014/main" id="{E067970C-0522-428A-9D19-F00D29C2A3FA}"/>
              </a:ext>
            </a:extLst>
          </p:cNvPr>
          <p:cNvSpPr/>
          <p:nvPr/>
        </p:nvSpPr>
        <p:spPr>
          <a:xfrm>
            <a:off x="427037" y="1262743"/>
            <a:ext cx="5712683" cy="667512"/>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rgbClr val="243A5E"/>
          </a:solidFill>
          <a:ln w="6350">
            <a:solidFill>
              <a:srgbClr val="243A5E"/>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000" dirty="0">
                <a:solidFill>
                  <a:schemeClr val="bg1"/>
                </a:solidFill>
                <a:latin typeface="+mj-lt"/>
              </a:rPr>
              <a:t>Azure Workloads</a:t>
            </a:r>
          </a:p>
        </p:txBody>
      </p:sp>
      <p:sp>
        <p:nvSpPr>
          <p:cNvPr id="15" name="Rectangle 14">
            <a:extLst>
              <a:ext uri="{FF2B5EF4-FFF2-40B4-BE49-F238E27FC236}">
                <a16:creationId xmlns:a16="http://schemas.microsoft.com/office/drawing/2014/main" id="{EB5B56CC-D243-464F-88CC-E638628D96EC}"/>
              </a:ext>
              <a:ext uri="{C183D7F6-B498-43B3-948B-1728B52AA6E4}">
                <adec:decorative xmlns:adec="http://schemas.microsoft.com/office/drawing/2017/decorative" val="1"/>
              </a:ext>
            </a:extLst>
          </p:cNvPr>
          <p:cNvSpPr/>
          <p:nvPr/>
        </p:nvSpPr>
        <p:spPr bwMode="auto">
          <a:xfrm>
            <a:off x="427038" y="2070968"/>
            <a:ext cx="5712682" cy="358960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10" descr="Screenshot of the backup page. The what do you want to backup drop-down selections are shown. Virtual machine is selected">
            <a:extLst>
              <a:ext uri="{FF2B5EF4-FFF2-40B4-BE49-F238E27FC236}">
                <a16:creationId xmlns:a16="http://schemas.microsoft.com/office/drawing/2014/main" id="{A7662958-49AA-423E-9219-67C942D053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6501" y="2149057"/>
            <a:ext cx="3715224" cy="3416922"/>
          </a:xfrm>
          <a:prstGeom prst="rect">
            <a:avLst/>
          </a:prstGeom>
        </p:spPr>
      </p:pic>
      <p:sp>
        <p:nvSpPr>
          <p:cNvPr id="17" name="Freeform: Shape 16">
            <a:extLst>
              <a:ext uri="{FF2B5EF4-FFF2-40B4-BE49-F238E27FC236}">
                <a16:creationId xmlns:a16="http://schemas.microsoft.com/office/drawing/2014/main" id="{3E820D80-D71F-4155-9D47-F05F386B409F}"/>
              </a:ext>
            </a:extLst>
          </p:cNvPr>
          <p:cNvSpPr/>
          <p:nvPr/>
        </p:nvSpPr>
        <p:spPr>
          <a:xfrm>
            <a:off x="6296755" y="1262743"/>
            <a:ext cx="5712683" cy="667512"/>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rgbClr val="243A5E"/>
          </a:solidFill>
          <a:ln w="6350">
            <a:solidFill>
              <a:srgbClr val="243A5E"/>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000" dirty="0">
                <a:solidFill>
                  <a:schemeClr val="bg1"/>
                </a:solidFill>
                <a:latin typeface="+mj-lt"/>
              </a:rPr>
              <a:t>On-Premises Workloads</a:t>
            </a:r>
          </a:p>
        </p:txBody>
      </p:sp>
      <p:sp>
        <p:nvSpPr>
          <p:cNvPr id="18" name="Rectangle 17">
            <a:extLst>
              <a:ext uri="{FF2B5EF4-FFF2-40B4-BE49-F238E27FC236}">
                <a16:creationId xmlns:a16="http://schemas.microsoft.com/office/drawing/2014/main" id="{A5B3E3C3-5589-4A5D-8412-441783B83A65}"/>
              </a:ext>
              <a:ext uri="{C183D7F6-B498-43B3-948B-1728B52AA6E4}">
                <adec:decorative xmlns:adec="http://schemas.microsoft.com/office/drawing/2017/decorative" val="1"/>
              </a:ext>
            </a:extLst>
          </p:cNvPr>
          <p:cNvSpPr/>
          <p:nvPr/>
        </p:nvSpPr>
        <p:spPr bwMode="auto">
          <a:xfrm>
            <a:off x="6296755" y="2070968"/>
            <a:ext cx="5712682" cy="358960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descr="Screenshot on-premises VM backup options including Hyper-V, VMware, System State, and Bare Metal Recovery">
            <a:extLst>
              <a:ext uri="{FF2B5EF4-FFF2-40B4-BE49-F238E27FC236}">
                <a16:creationId xmlns:a16="http://schemas.microsoft.com/office/drawing/2014/main" id="{400A0BEC-C477-443C-BA19-E0E813E1C084}"/>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9955" y="2163907"/>
            <a:ext cx="2026281" cy="3327835"/>
          </a:xfrm>
          <a:prstGeom prst="rect">
            <a:avLst/>
          </a:prstGeom>
          <a:ln>
            <a:solidFill>
              <a:schemeClr val="tx1"/>
            </a:solidFill>
          </a:ln>
        </p:spPr>
      </p:pic>
      <p:pic>
        <p:nvPicPr>
          <p:cNvPr id="13" name="Picture 12" descr="Tick mark">
            <a:extLst>
              <a:ext uri="{FF2B5EF4-FFF2-40B4-BE49-F238E27FC236}">
                <a16:creationId xmlns:a16="http://schemas.microsoft.com/office/drawing/2014/main" id="{E6D58685-32AC-4E84-A6DB-BB70056DDF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037" y="5658918"/>
            <a:ext cx="786452" cy="700982"/>
          </a:xfrm>
          <a:prstGeom prst="rect">
            <a:avLst/>
          </a:prstGeom>
        </p:spPr>
      </p:pic>
      <p:sp>
        <p:nvSpPr>
          <p:cNvPr id="16" name="Freeform: Shape 15">
            <a:extLst>
              <a:ext uri="{FF2B5EF4-FFF2-40B4-BE49-F238E27FC236}">
                <a16:creationId xmlns:a16="http://schemas.microsoft.com/office/drawing/2014/main" id="{CD141498-AB60-4057-9633-EFF54FBD7D65}"/>
              </a:ext>
            </a:extLst>
          </p:cNvPr>
          <p:cNvSpPr/>
          <p:nvPr/>
        </p:nvSpPr>
        <p:spPr bwMode="auto">
          <a:xfrm>
            <a:off x="-1" y="5658919"/>
            <a:ext cx="12436475" cy="702828"/>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dirty="0">
                <a:solidFill>
                  <a:schemeClr val="tx1"/>
                </a:solidFill>
                <a:cs typeface="Segoe UI Semibold" panose="020B0702040204020203" pitchFamily="34" charset="0"/>
              </a:rPr>
              <a:t> Multiple servers can be protected using the same Recovery Services vault </a:t>
            </a:r>
          </a:p>
        </p:txBody>
      </p:sp>
    </p:spTree>
    <p:extLst>
      <p:ext uri="{BB962C8B-B14F-4D97-AF65-F5344CB8AC3E}">
        <p14:creationId xmlns:p14="http://schemas.microsoft.com/office/powerpoint/2010/main" val="186133840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Backup Virtual Machines</a:t>
            </a:r>
          </a:p>
        </p:txBody>
      </p:sp>
      <p:sp>
        <p:nvSpPr>
          <p:cNvPr id="7" name="Rectangle 6">
            <a:extLst>
              <a:ext uri="{FF2B5EF4-FFF2-40B4-BE49-F238E27FC236}">
                <a16:creationId xmlns:a16="http://schemas.microsoft.com/office/drawing/2014/main" id="{04D25255-D047-4E11-A786-3D8903A32695}"/>
              </a:ext>
              <a:ext uri="{C183D7F6-B498-43B3-948B-1728B52AA6E4}">
                <adec:decorative xmlns:adec="http://schemas.microsoft.com/office/drawing/2017/decorative" val="1"/>
              </a:ext>
            </a:extLst>
          </p:cNvPr>
          <p:cNvSpPr/>
          <p:nvPr/>
        </p:nvSpPr>
        <p:spPr bwMode="auto">
          <a:xfrm>
            <a:off x="427038" y="1247140"/>
            <a:ext cx="11582400" cy="2651760"/>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5" name="Oval 14">
            <a:extLst>
              <a:ext uri="{FF2B5EF4-FFF2-40B4-BE49-F238E27FC236}">
                <a16:creationId xmlns:a16="http://schemas.microsoft.com/office/drawing/2014/main" id="{0873D7FC-D3EA-45A2-8566-335DD4BD3012}"/>
              </a:ext>
            </a:extLst>
          </p:cNvPr>
          <p:cNvSpPr/>
          <p:nvPr/>
        </p:nvSpPr>
        <p:spPr bwMode="auto">
          <a:xfrm>
            <a:off x="2293748" y="2762387"/>
            <a:ext cx="489240" cy="489240"/>
          </a:xfrm>
          <a:prstGeom prst="ellipse">
            <a:avLst/>
          </a:prstGeom>
          <a:solidFill>
            <a:schemeClr val="bg1"/>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IN" sz="2400" dirty="0">
                <a:solidFill>
                  <a:schemeClr val="tx1"/>
                </a:solidFill>
                <a:latin typeface="+mj-lt"/>
                <a:ea typeface="Segoe UI" pitchFamily="34" charset="0"/>
                <a:cs typeface="Segoe UI" pitchFamily="34" charset="0"/>
              </a:rPr>
              <a:t>1</a:t>
            </a:r>
            <a:endParaRPr lang="en-US" sz="2400" dirty="0">
              <a:solidFill>
                <a:schemeClr val="tx1"/>
              </a:solidFill>
              <a:latin typeface="+mj-lt"/>
              <a:ea typeface="Segoe UI" pitchFamily="34" charset="0"/>
              <a:cs typeface="Segoe UI" pitchFamily="34" charset="0"/>
            </a:endParaRPr>
          </a:p>
        </p:txBody>
      </p:sp>
      <p:sp>
        <p:nvSpPr>
          <p:cNvPr id="33" name="Freeform: Shape 32">
            <a:extLst>
              <a:ext uri="{FF2B5EF4-FFF2-40B4-BE49-F238E27FC236}">
                <a16:creationId xmlns:a16="http://schemas.microsoft.com/office/drawing/2014/main" id="{239271B1-A22B-435F-ABBF-8D5D455D1676}"/>
              </a:ext>
            </a:extLst>
          </p:cNvPr>
          <p:cNvSpPr/>
          <p:nvPr/>
        </p:nvSpPr>
        <p:spPr bwMode="auto">
          <a:xfrm>
            <a:off x="662669" y="1894414"/>
            <a:ext cx="3751400" cy="1154014"/>
          </a:xfrm>
          <a:custGeom>
            <a:avLst/>
            <a:gdLst>
              <a:gd name="connsiteX0" fmla="*/ 0 w 3751400"/>
              <a:gd name="connsiteY0" fmla="*/ 0 h 1154014"/>
              <a:gd name="connsiteX1" fmla="*/ 3520597 w 3751400"/>
              <a:gd name="connsiteY1" fmla="*/ 0 h 1154014"/>
              <a:gd name="connsiteX2" fmla="*/ 3751400 w 3751400"/>
              <a:gd name="connsiteY2" fmla="*/ 577007 h 1154014"/>
              <a:gd name="connsiteX3" fmla="*/ 3520597 w 3751400"/>
              <a:gd name="connsiteY3" fmla="*/ 1154014 h 1154014"/>
              <a:gd name="connsiteX4" fmla="*/ 2111957 w 3751400"/>
              <a:gd name="connsiteY4" fmla="*/ 1154014 h 1154014"/>
              <a:gd name="connsiteX5" fmla="*/ 2120319 w 3751400"/>
              <a:gd name="connsiteY5" fmla="*/ 1112593 h 1154014"/>
              <a:gd name="connsiteX6" fmla="*/ 1875699 w 3751400"/>
              <a:gd name="connsiteY6" fmla="*/ 867973 h 1154014"/>
              <a:gd name="connsiteX7" fmla="*/ 1631079 w 3751400"/>
              <a:gd name="connsiteY7" fmla="*/ 1112593 h 1154014"/>
              <a:gd name="connsiteX8" fmla="*/ 1639442 w 3751400"/>
              <a:gd name="connsiteY8" fmla="*/ 1154014 h 1154014"/>
              <a:gd name="connsiteX9" fmla="*/ 0 w 3751400"/>
              <a:gd name="connsiteY9" fmla="*/ 1154014 h 1154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51400" h="1154014">
                <a:moveTo>
                  <a:pt x="0" y="0"/>
                </a:moveTo>
                <a:lnTo>
                  <a:pt x="3520597" y="0"/>
                </a:lnTo>
                <a:lnTo>
                  <a:pt x="3751400" y="577007"/>
                </a:lnTo>
                <a:lnTo>
                  <a:pt x="3520597" y="1154014"/>
                </a:lnTo>
                <a:lnTo>
                  <a:pt x="2111957" y="1154014"/>
                </a:lnTo>
                <a:lnTo>
                  <a:pt x="2120319" y="1112593"/>
                </a:lnTo>
                <a:cubicBezTo>
                  <a:pt x="2120319" y="977493"/>
                  <a:pt x="2010799" y="867973"/>
                  <a:pt x="1875699" y="867973"/>
                </a:cubicBezTo>
                <a:cubicBezTo>
                  <a:pt x="1740599" y="867973"/>
                  <a:pt x="1631079" y="977493"/>
                  <a:pt x="1631079" y="1112593"/>
                </a:cubicBezTo>
                <a:lnTo>
                  <a:pt x="1639442" y="1154014"/>
                </a:lnTo>
                <a:lnTo>
                  <a:pt x="0" y="1154014"/>
                </a:lnTo>
                <a:close/>
              </a:path>
            </a:pathLst>
          </a:custGeom>
          <a:solidFill>
            <a:schemeClr val="tx2"/>
          </a:solidFill>
          <a:ln w="12700" cap="flat" cmpd="sng" algn="ctr">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36576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mj-lt"/>
                <a:ea typeface="Segoe UI" pitchFamily="34" charset="0"/>
                <a:cs typeface="Segoe UI" pitchFamily="34" charset="0"/>
              </a:rPr>
              <a:t>Create a recovery</a:t>
            </a:r>
            <a:br>
              <a:rPr lang="en-US" sz="2000" dirty="0">
                <a:solidFill>
                  <a:schemeClr val="bg1"/>
                </a:solidFill>
                <a:latin typeface="+mj-lt"/>
                <a:ea typeface="Segoe UI" pitchFamily="34" charset="0"/>
                <a:cs typeface="Segoe UI" pitchFamily="34" charset="0"/>
              </a:rPr>
            </a:br>
            <a:r>
              <a:rPr lang="en-US" sz="2000" dirty="0">
                <a:solidFill>
                  <a:schemeClr val="bg1"/>
                </a:solidFill>
                <a:latin typeface="+mj-lt"/>
                <a:ea typeface="Segoe UI" pitchFamily="34" charset="0"/>
                <a:cs typeface="Segoe UI" pitchFamily="34" charset="0"/>
              </a:rPr>
              <a:t>services vault</a:t>
            </a:r>
          </a:p>
        </p:txBody>
      </p:sp>
      <p:sp>
        <p:nvSpPr>
          <p:cNvPr id="38" name="Oval 37">
            <a:extLst>
              <a:ext uri="{FF2B5EF4-FFF2-40B4-BE49-F238E27FC236}">
                <a16:creationId xmlns:a16="http://schemas.microsoft.com/office/drawing/2014/main" id="{1462D1CA-F449-4553-BE66-9186AC7A6564}"/>
              </a:ext>
            </a:extLst>
          </p:cNvPr>
          <p:cNvSpPr/>
          <p:nvPr/>
        </p:nvSpPr>
        <p:spPr bwMode="auto">
          <a:xfrm>
            <a:off x="5973617" y="2762387"/>
            <a:ext cx="489240" cy="489240"/>
          </a:xfrm>
          <a:prstGeom prst="ellipse">
            <a:avLst/>
          </a:prstGeom>
          <a:solidFill>
            <a:schemeClr val="bg1"/>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IN" sz="2400" dirty="0">
                <a:solidFill>
                  <a:schemeClr val="tx1"/>
                </a:solidFill>
                <a:latin typeface="+mj-lt"/>
                <a:ea typeface="Segoe UI" pitchFamily="34" charset="0"/>
                <a:cs typeface="Segoe UI" pitchFamily="34" charset="0"/>
              </a:rPr>
              <a:t>2</a:t>
            </a:r>
            <a:endParaRPr lang="en-US" sz="2400" dirty="0">
              <a:solidFill>
                <a:schemeClr val="tx1"/>
              </a:solidFill>
              <a:latin typeface="+mj-lt"/>
              <a:ea typeface="Segoe UI" pitchFamily="34" charset="0"/>
              <a:cs typeface="Segoe UI" pitchFamily="34" charset="0"/>
            </a:endParaRPr>
          </a:p>
        </p:txBody>
      </p:sp>
      <p:sp>
        <p:nvSpPr>
          <p:cNvPr id="43" name="Freeform: Shape 42">
            <a:extLst>
              <a:ext uri="{FF2B5EF4-FFF2-40B4-BE49-F238E27FC236}">
                <a16:creationId xmlns:a16="http://schemas.microsoft.com/office/drawing/2014/main" id="{C2152B03-6737-4DBE-87F7-411A3A00FF91}"/>
              </a:ext>
            </a:extLst>
          </p:cNvPr>
          <p:cNvSpPr/>
          <p:nvPr/>
        </p:nvSpPr>
        <p:spPr bwMode="auto">
          <a:xfrm>
            <a:off x="4342538" y="1894414"/>
            <a:ext cx="3751400" cy="1154014"/>
          </a:xfrm>
          <a:custGeom>
            <a:avLst/>
            <a:gdLst>
              <a:gd name="connsiteX0" fmla="*/ 0 w 3751400"/>
              <a:gd name="connsiteY0" fmla="*/ 0 h 1154014"/>
              <a:gd name="connsiteX1" fmla="*/ 3520597 w 3751400"/>
              <a:gd name="connsiteY1" fmla="*/ 0 h 1154014"/>
              <a:gd name="connsiteX2" fmla="*/ 3751400 w 3751400"/>
              <a:gd name="connsiteY2" fmla="*/ 577007 h 1154014"/>
              <a:gd name="connsiteX3" fmla="*/ 3520597 w 3751400"/>
              <a:gd name="connsiteY3" fmla="*/ 1154014 h 1154014"/>
              <a:gd name="connsiteX4" fmla="*/ 2111957 w 3751400"/>
              <a:gd name="connsiteY4" fmla="*/ 1154014 h 1154014"/>
              <a:gd name="connsiteX5" fmla="*/ 2120319 w 3751400"/>
              <a:gd name="connsiteY5" fmla="*/ 1112593 h 1154014"/>
              <a:gd name="connsiteX6" fmla="*/ 1875699 w 3751400"/>
              <a:gd name="connsiteY6" fmla="*/ 867973 h 1154014"/>
              <a:gd name="connsiteX7" fmla="*/ 1631079 w 3751400"/>
              <a:gd name="connsiteY7" fmla="*/ 1112593 h 1154014"/>
              <a:gd name="connsiteX8" fmla="*/ 1639442 w 3751400"/>
              <a:gd name="connsiteY8" fmla="*/ 1154014 h 1154014"/>
              <a:gd name="connsiteX9" fmla="*/ 0 w 3751400"/>
              <a:gd name="connsiteY9" fmla="*/ 1154014 h 1154014"/>
              <a:gd name="connsiteX10" fmla="*/ 230803 w 3751400"/>
              <a:gd name="connsiteY10" fmla="*/ 577007 h 1154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51400" h="1154014">
                <a:moveTo>
                  <a:pt x="0" y="0"/>
                </a:moveTo>
                <a:lnTo>
                  <a:pt x="3520597" y="0"/>
                </a:lnTo>
                <a:lnTo>
                  <a:pt x="3751400" y="577007"/>
                </a:lnTo>
                <a:lnTo>
                  <a:pt x="3520597" y="1154014"/>
                </a:lnTo>
                <a:lnTo>
                  <a:pt x="2111957" y="1154014"/>
                </a:lnTo>
                <a:lnTo>
                  <a:pt x="2120319" y="1112593"/>
                </a:lnTo>
                <a:cubicBezTo>
                  <a:pt x="2120319" y="977493"/>
                  <a:pt x="2010799" y="867973"/>
                  <a:pt x="1875699" y="867973"/>
                </a:cubicBezTo>
                <a:cubicBezTo>
                  <a:pt x="1740599" y="867973"/>
                  <a:pt x="1631079" y="977493"/>
                  <a:pt x="1631079" y="1112593"/>
                </a:cubicBezTo>
                <a:lnTo>
                  <a:pt x="1639442" y="1154014"/>
                </a:lnTo>
                <a:lnTo>
                  <a:pt x="0" y="1154014"/>
                </a:lnTo>
                <a:lnTo>
                  <a:pt x="230803" y="577007"/>
                </a:lnTo>
                <a:close/>
              </a:path>
            </a:pathLst>
          </a:custGeom>
          <a:solidFill>
            <a:schemeClr val="tx2"/>
          </a:solidFill>
          <a:ln w="12700" cap="flat" cmpd="sng" algn="ctr">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36576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mj-lt"/>
                <a:ea typeface="Segoe UI" pitchFamily="34" charset="0"/>
                <a:cs typeface="Segoe UI" pitchFamily="34" charset="0"/>
              </a:rPr>
              <a:t>Use the Portal to</a:t>
            </a:r>
            <a:br>
              <a:rPr lang="en-US" sz="2000" dirty="0">
                <a:solidFill>
                  <a:schemeClr val="bg1"/>
                </a:solidFill>
                <a:latin typeface="+mj-lt"/>
                <a:ea typeface="Segoe UI" pitchFamily="34" charset="0"/>
                <a:cs typeface="Segoe UI" pitchFamily="34" charset="0"/>
              </a:rPr>
            </a:br>
            <a:r>
              <a:rPr lang="en-US" sz="2000" dirty="0">
                <a:solidFill>
                  <a:schemeClr val="bg1"/>
                </a:solidFill>
                <a:latin typeface="+mj-lt"/>
                <a:ea typeface="Segoe UI" pitchFamily="34" charset="0"/>
                <a:cs typeface="Segoe UI" pitchFamily="34" charset="0"/>
              </a:rPr>
              <a:t>define the backup</a:t>
            </a:r>
          </a:p>
        </p:txBody>
      </p:sp>
      <p:sp>
        <p:nvSpPr>
          <p:cNvPr id="50" name="Oval 49">
            <a:extLst>
              <a:ext uri="{FF2B5EF4-FFF2-40B4-BE49-F238E27FC236}">
                <a16:creationId xmlns:a16="http://schemas.microsoft.com/office/drawing/2014/main" id="{E4196246-5CDC-4F2C-A0FF-9E2BA6B21728}"/>
              </a:ext>
            </a:extLst>
          </p:cNvPr>
          <p:cNvSpPr/>
          <p:nvPr/>
        </p:nvSpPr>
        <p:spPr bwMode="auto">
          <a:xfrm>
            <a:off x="9653487" y="2762387"/>
            <a:ext cx="489240" cy="489240"/>
          </a:xfrm>
          <a:prstGeom prst="ellipse">
            <a:avLst/>
          </a:prstGeom>
          <a:solidFill>
            <a:schemeClr val="bg1"/>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IN" sz="2400" dirty="0">
                <a:solidFill>
                  <a:schemeClr val="tx1"/>
                </a:solidFill>
                <a:latin typeface="+mj-lt"/>
                <a:ea typeface="Segoe UI" pitchFamily="34" charset="0"/>
                <a:cs typeface="Segoe UI" pitchFamily="34" charset="0"/>
              </a:rPr>
              <a:t>3</a:t>
            </a:r>
            <a:endParaRPr lang="en-US" sz="2400" dirty="0">
              <a:solidFill>
                <a:schemeClr val="tx1"/>
              </a:solidFill>
              <a:latin typeface="+mj-lt"/>
              <a:ea typeface="Segoe UI" pitchFamily="34" charset="0"/>
              <a:cs typeface="Segoe UI" pitchFamily="34" charset="0"/>
            </a:endParaRPr>
          </a:p>
        </p:txBody>
      </p:sp>
      <p:sp>
        <p:nvSpPr>
          <p:cNvPr id="54" name="Freeform: Shape 53">
            <a:extLst>
              <a:ext uri="{FF2B5EF4-FFF2-40B4-BE49-F238E27FC236}">
                <a16:creationId xmlns:a16="http://schemas.microsoft.com/office/drawing/2014/main" id="{A42F20BB-EE62-4EAE-961D-3810EE0E9453}"/>
              </a:ext>
            </a:extLst>
          </p:cNvPr>
          <p:cNvSpPr/>
          <p:nvPr/>
        </p:nvSpPr>
        <p:spPr bwMode="auto">
          <a:xfrm>
            <a:off x="8022408" y="1894414"/>
            <a:ext cx="3751400" cy="1154014"/>
          </a:xfrm>
          <a:custGeom>
            <a:avLst/>
            <a:gdLst>
              <a:gd name="connsiteX0" fmla="*/ 0 w 3751400"/>
              <a:gd name="connsiteY0" fmla="*/ 0 h 1154014"/>
              <a:gd name="connsiteX1" fmla="*/ 3520597 w 3751400"/>
              <a:gd name="connsiteY1" fmla="*/ 0 h 1154014"/>
              <a:gd name="connsiteX2" fmla="*/ 3751400 w 3751400"/>
              <a:gd name="connsiteY2" fmla="*/ 577007 h 1154014"/>
              <a:gd name="connsiteX3" fmla="*/ 3520597 w 3751400"/>
              <a:gd name="connsiteY3" fmla="*/ 1154014 h 1154014"/>
              <a:gd name="connsiteX4" fmla="*/ 2111957 w 3751400"/>
              <a:gd name="connsiteY4" fmla="*/ 1154014 h 1154014"/>
              <a:gd name="connsiteX5" fmla="*/ 2120319 w 3751400"/>
              <a:gd name="connsiteY5" fmla="*/ 1112593 h 1154014"/>
              <a:gd name="connsiteX6" fmla="*/ 1875699 w 3751400"/>
              <a:gd name="connsiteY6" fmla="*/ 867973 h 1154014"/>
              <a:gd name="connsiteX7" fmla="*/ 1631079 w 3751400"/>
              <a:gd name="connsiteY7" fmla="*/ 1112593 h 1154014"/>
              <a:gd name="connsiteX8" fmla="*/ 1639442 w 3751400"/>
              <a:gd name="connsiteY8" fmla="*/ 1154014 h 1154014"/>
              <a:gd name="connsiteX9" fmla="*/ 0 w 3751400"/>
              <a:gd name="connsiteY9" fmla="*/ 1154014 h 1154014"/>
              <a:gd name="connsiteX10" fmla="*/ 230803 w 3751400"/>
              <a:gd name="connsiteY10" fmla="*/ 577007 h 1154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51400" h="1154014">
                <a:moveTo>
                  <a:pt x="0" y="0"/>
                </a:moveTo>
                <a:lnTo>
                  <a:pt x="3520597" y="0"/>
                </a:lnTo>
                <a:lnTo>
                  <a:pt x="3751400" y="577007"/>
                </a:lnTo>
                <a:lnTo>
                  <a:pt x="3520597" y="1154014"/>
                </a:lnTo>
                <a:lnTo>
                  <a:pt x="2111957" y="1154014"/>
                </a:lnTo>
                <a:lnTo>
                  <a:pt x="2120319" y="1112593"/>
                </a:lnTo>
                <a:cubicBezTo>
                  <a:pt x="2120319" y="977493"/>
                  <a:pt x="2010799" y="867973"/>
                  <a:pt x="1875699" y="867973"/>
                </a:cubicBezTo>
                <a:cubicBezTo>
                  <a:pt x="1740599" y="867973"/>
                  <a:pt x="1631079" y="977493"/>
                  <a:pt x="1631079" y="1112593"/>
                </a:cubicBezTo>
                <a:lnTo>
                  <a:pt x="1639442" y="1154014"/>
                </a:lnTo>
                <a:lnTo>
                  <a:pt x="0" y="1154014"/>
                </a:lnTo>
                <a:lnTo>
                  <a:pt x="230803" y="577007"/>
                </a:lnTo>
                <a:close/>
              </a:path>
            </a:pathLst>
          </a:custGeom>
          <a:solidFill>
            <a:schemeClr val="tx2"/>
          </a:solidFill>
          <a:ln w="12700" cap="flat" cmpd="sng" algn="ctr">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36576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mj-lt"/>
                <a:ea typeface="Segoe UI" pitchFamily="34" charset="0"/>
                <a:cs typeface="Segoe UI" pitchFamily="34" charset="0"/>
              </a:rPr>
              <a:t>Backup the</a:t>
            </a:r>
            <a:br>
              <a:rPr lang="en-US" sz="2000" dirty="0">
                <a:solidFill>
                  <a:schemeClr val="bg1"/>
                </a:solidFill>
                <a:latin typeface="+mj-lt"/>
                <a:ea typeface="Segoe UI" pitchFamily="34" charset="0"/>
                <a:cs typeface="Segoe UI" pitchFamily="34" charset="0"/>
              </a:rPr>
            </a:br>
            <a:r>
              <a:rPr lang="en-US" sz="2000" dirty="0">
                <a:solidFill>
                  <a:schemeClr val="bg1"/>
                </a:solidFill>
                <a:latin typeface="+mj-lt"/>
                <a:ea typeface="Segoe UI" pitchFamily="34" charset="0"/>
                <a:cs typeface="Segoe UI" pitchFamily="34" charset="0"/>
              </a:rPr>
              <a:t>virtual machine</a:t>
            </a:r>
          </a:p>
        </p:txBody>
      </p:sp>
      <p:sp>
        <p:nvSpPr>
          <p:cNvPr id="58" name="Rectangle 57">
            <a:extLst>
              <a:ext uri="{FF2B5EF4-FFF2-40B4-BE49-F238E27FC236}">
                <a16:creationId xmlns:a16="http://schemas.microsoft.com/office/drawing/2014/main" id="{922C81E6-A49F-4AA1-A6AC-5BA0EA82BA2A}"/>
              </a:ext>
              <a:ext uri="{C183D7F6-B498-43B3-948B-1728B52AA6E4}">
                <adec:decorative xmlns:adec="http://schemas.microsoft.com/office/drawing/2017/decorative" val="0"/>
              </a:ext>
            </a:extLst>
          </p:cNvPr>
          <p:cNvSpPr/>
          <p:nvPr/>
        </p:nvSpPr>
        <p:spPr bwMode="auto">
          <a:xfrm>
            <a:off x="427038" y="4032070"/>
            <a:ext cx="3755737" cy="226871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marL="292100" indent="-292100">
              <a:spcBef>
                <a:spcPts val="1200"/>
              </a:spcBef>
              <a:buFont typeface="+mj-lt"/>
              <a:buAutoNum type="arabicPeriod"/>
            </a:pPr>
            <a:r>
              <a:rPr lang="en-US" sz="2000" dirty="0">
                <a:solidFill>
                  <a:schemeClr val="tx1"/>
                </a:solidFill>
              </a:rPr>
              <a:t>Use a Recovery Services Vault in the region where you are performing your Virtual Machine backups and choose a replication strategy for Vault</a:t>
            </a:r>
          </a:p>
        </p:txBody>
      </p:sp>
      <p:sp>
        <p:nvSpPr>
          <p:cNvPr id="61" name="Rectangle 60">
            <a:extLst>
              <a:ext uri="{FF2B5EF4-FFF2-40B4-BE49-F238E27FC236}">
                <a16:creationId xmlns:a16="http://schemas.microsoft.com/office/drawing/2014/main" id="{D52883FE-20E0-4D74-A2F4-29CA446A1C41}"/>
              </a:ext>
              <a:ext uri="{C183D7F6-B498-43B3-948B-1728B52AA6E4}">
                <adec:decorative xmlns:adec="http://schemas.microsoft.com/office/drawing/2017/decorative" val="0"/>
              </a:ext>
            </a:extLst>
          </p:cNvPr>
          <p:cNvSpPr/>
          <p:nvPr/>
        </p:nvSpPr>
        <p:spPr bwMode="auto">
          <a:xfrm>
            <a:off x="4340372" y="4032070"/>
            <a:ext cx="3755737" cy="226871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marL="292100" indent="-292100">
              <a:spcBef>
                <a:spcPts val="1200"/>
              </a:spcBef>
              <a:buFont typeface="+mj-lt"/>
              <a:buAutoNum type="arabicPeriod" startAt="2"/>
              <a:tabLst>
                <a:tab pos="342900" algn="l"/>
              </a:tabLst>
            </a:pPr>
            <a:r>
              <a:rPr lang="en-US" sz="2000" dirty="0">
                <a:solidFill>
                  <a:schemeClr val="tx1"/>
                </a:solidFill>
              </a:rPr>
              <a:t>Take snapshots (recovery points) of your data at defined intervals. These snapshots are stored in recovery services vaults</a:t>
            </a:r>
          </a:p>
        </p:txBody>
      </p:sp>
      <p:sp>
        <p:nvSpPr>
          <p:cNvPr id="63" name="Rectangle 62">
            <a:extLst>
              <a:ext uri="{FF2B5EF4-FFF2-40B4-BE49-F238E27FC236}">
                <a16:creationId xmlns:a16="http://schemas.microsoft.com/office/drawing/2014/main" id="{1665C8DD-2930-4B36-9362-9F68A85E8A2E}"/>
              </a:ext>
              <a:ext uri="{C183D7F6-B498-43B3-948B-1728B52AA6E4}">
                <adec:decorative xmlns:adec="http://schemas.microsoft.com/office/drawing/2017/decorative" val="0"/>
              </a:ext>
            </a:extLst>
          </p:cNvPr>
          <p:cNvSpPr/>
          <p:nvPr/>
        </p:nvSpPr>
        <p:spPr bwMode="auto">
          <a:xfrm>
            <a:off x="8253705" y="4032070"/>
            <a:ext cx="3764127" cy="226871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marL="292100" indent="-292100">
              <a:spcBef>
                <a:spcPts val="1200"/>
              </a:spcBef>
              <a:buFont typeface="+mj-lt"/>
              <a:buAutoNum type="arabicPeriod" startAt="3"/>
              <a:tabLst>
                <a:tab pos="342900" algn="l"/>
              </a:tabLst>
            </a:pPr>
            <a:r>
              <a:rPr lang="en-US" sz="2000" dirty="0">
                <a:solidFill>
                  <a:schemeClr val="tx1"/>
                </a:solidFill>
              </a:rPr>
              <a:t>For the Backup extension to work, the Azure VM Agent must be installed on the Azure virtual machine</a:t>
            </a:r>
          </a:p>
        </p:txBody>
      </p:sp>
    </p:spTree>
    <p:extLst>
      <p:ext uri="{BB962C8B-B14F-4D97-AF65-F5344CB8AC3E}">
        <p14:creationId xmlns:p14="http://schemas.microsoft.com/office/powerpoint/2010/main" val="643715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34C8A-3E3B-4CEE-8154-8D225F079A57}"/>
              </a:ext>
            </a:extLst>
          </p:cNvPr>
          <p:cNvSpPr>
            <a:spLocks noGrp="1"/>
          </p:cNvSpPr>
          <p:nvPr>
            <p:ph type="title"/>
          </p:nvPr>
        </p:nvSpPr>
        <p:spPr>
          <a:xfrm>
            <a:off x="465138" y="2676526"/>
            <a:ext cx="2506662" cy="1641475"/>
          </a:xfrm>
        </p:spPr>
        <p:txBody>
          <a:bodyPr/>
          <a:lstStyle/>
          <a:p>
            <a:r>
              <a:rPr lang="en-US" dirty="0"/>
              <a:t>Administer Network Protection Introduction</a:t>
            </a:r>
          </a:p>
        </p:txBody>
      </p:sp>
      <p:sp>
        <p:nvSpPr>
          <p:cNvPr id="40" name="TextBox 39">
            <a:extLst>
              <a:ext uri="{FF2B5EF4-FFF2-40B4-BE49-F238E27FC236}">
                <a16:creationId xmlns:a16="http://schemas.microsoft.com/office/drawing/2014/main" id="{E8315F74-33B5-4A74-BC98-751D122780D2}"/>
              </a:ext>
            </a:extLst>
          </p:cNvPr>
          <p:cNvSpPr txBox="1"/>
          <p:nvPr/>
        </p:nvSpPr>
        <p:spPr>
          <a:xfrm>
            <a:off x="4546600" y="742123"/>
            <a:ext cx="6299200" cy="369332"/>
          </a:xfrm>
          <a:prstGeom prst="rect">
            <a:avLst/>
          </a:prstGeom>
          <a:noFill/>
        </p:spPr>
        <p:txBody>
          <a:bodyPr wrap="square" lIns="0" tIns="0" rIns="0" bIns="0" rtlCol="0" anchor="ctr">
            <a:spAutoFit/>
          </a:bodyPr>
          <a:lstStyle/>
          <a:p>
            <a:pPr>
              <a:spcAft>
                <a:spcPts val="600"/>
              </a:spcAft>
            </a:pPr>
            <a:r>
              <a:rPr lang="en-US" sz="2400" dirty="0">
                <a:hlinkClick r:id="rId3"/>
              </a:rPr>
              <a:t>Configure File and Folder Backups</a:t>
            </a:r>
            <a:endParaRPr lang="en-US" sz="2400" dirty="0"/>
          </a:p>
        </p:txBody>
      </p:sp>
      <p:cxnSp>
        <p:nvCxnSpPr>
          <p:cNvPr id="47" name="Straight Connector 46">
            <a:extLst>
              <a:ext uri="{FF2B5EF4-FFF2-40B4-BE49-F238E27FC236}">
                <a16:creationId xmlns:a16="http://schemas.microsoft.com/office/drawing/2014/main" id="{E2D14863-5352-44A7-8EE8-FAB77ADDF9E0}"/>
              </a:ext>
              <a:ext uri="{C183D7F6-B498-43B3-948B-1728B52AA6E4}">
                <adec:decorative xmlns:adec="http://schemas.microsoft.com/office/drawing/2017/decorative" val="1"/>
              </a:ext>
            </a:extLst>
          </p:cNvPr>
          <p:cNvCxnSpPr>
            <a:cxnSpLocks/>
          </p:cNvCxnSpPr>
          <p:nvPr/>
        </p:nvCxnSpPr>
        <p:spPr>
          <a:xfrm>
            <a:off x="4546600" y="1411967"/>
            <a:ext cx="521716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FBA04EA4-AAD5-4F2C-AFE0-8F71B3618710}"/>
              </a:ext>
            </a:extLst>
          </p:cNvPr>
          <p:cNvSpPr txBox="1"/>
          <p:nvPr/>
        </p:nvSpPr>
        <p:spPr>
          <a:xfrm>
            <a:off x="4546600" y="1650984"/>
            <a:ext cx="6299200" cy="369332"/>
          </a:xfrm>
          <a:prstGeom prst="rect">
            <a:avLst/>
          </a:prstGeom>
          <a:noFill/>
        </p:spPr>
        <p:txBody>
          <a:bodyPr wrap="square" lIns="0" tIns="0" rIns="0" bIns="0" rtlCol="0" anchor="ctr">
            <a:spAutoFit/>
          </a:bodyPr>
          <a:lstStyle/>
          <a:p>
            <a:pPr>
              <a:spcAft>
                <a:spcPts val="600"/>
              </a:spcAft>
            </a:pPr>
            <a:r>
              <a:rPr lang="en-US" sz="2400" dirty="0">
                <a:hlinkClick r:id="rId4"/>
              </a:rPr>
              <a:t>Configure Virtual Machine Backups</a:t>
            </a:r>
            <a:endParaRPr lang="en-US" sz="2400" dirty="0"/>
          </a:p>
        </p:txBody>
      </p:sp>
      <p:cxnSp>
        <p:nvCxnSpPr>
          <p:cNvPr id="62" name="Straight Connector 61">
            <a:extLst>
              <a:ext uri="{FF2B5EF4-FFF2-40B4-BE49-F238E27FC236}">
                <a16:creationId xmlns:a16="http://schemas.microsoft.com/office/drawing/2014/main" id="{93239559-B829-4532-976F-03B3168C571F}"/>
              </a:ext>
              <a:ext uri="{C183D7F6-B498-43B3-948B-1728B52AA6E4}">
                <adec:decorative xmlns:adec="http://schemas.microsoft.com/office/drawing/2017/decorative" val="1"/>
              </a:ext>
            </a:extLst>
          </p:cNvPr>
          <p:cNvCxnSpPr>
            <a:cxnSpLocks/>
          </p:cNvCxnSpPr>
          <p:nvPr/>
        </p:nvCxnSpPr>
        <p:spPr>
          <a:xfrm>
            <a:off x="4546600" y="2354383"/>
            <a:ext cx="521716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74B6D3A6-5E56-45D8-AC91-84507D867CCA}"/>
              </a:ext>
            </a:extLst>
          </p:cNvPr>
          <p:cNvSpPr txBox="1"/>
          <p:nvPr/>
        </p:nvSpPr>
        <p:spPr>
          <a:xfrm>
            <a:off x="4546600" y="2626879"/>
            <a:ext cx="5217160" cy="369332"/>
          </a:xfrm>
          <a:prstGeom prst="rect">
            <a:avLst/>
          </a:prstGeom>
          <a:noFill/>
        </p:spPr>
        <p:txBody>
          <a:bodyPr wrap="square" lIns="0" tIns="0" rIns="0" bIns="0" rtlCol="0" anchor="ctr">
            <a:spAutoFit/>
          </a:bodyPr>
          <a:lstStyle/>
          <a:p>
            <a:pPr>
              <a:spcAft>
                <a:spcPts val="600"/>
              </a:spcAft>
            </a:pPr>
            <a:r>
              <a:rPr lang="en-US" sz="2400" dirty="0">
                <a:hlinkClick r:id="rId5"/>
              </a:rPr>
              <a:t>Lab 10 – Implement Data Protection</a:t>
            </a:r>
            <a:endParaRPr lang="en-US" sz="2400" dirty="0"/>
          </a:p>
        </p:txBody>
      </p:sp>
      <p:grpSp>
        <p:nvGrpSpPr>
          <p:cNvPr id="6" name="Group 5">
            <a:extLst>
              <a:ext uri="{FF2B5EF4-FFF2-40B4-BE49-F238E27FC236}">
                <a16:creationId xmlns:a16="http://schemas.microsoft.com/office/drawing/2014/main" id="{E788CDC7-ABF6-42F6-98D9-25C3F7C9F154}"/>
              </a:ext>
              <a:ext uri="{C183D7F6-B498-43B3-948B-1728B52AA6E4}">
                <adec:decorative xmlns:adec="http://schemas.microsoft.com/office/drawing/2017/decorative" val="1"/>
              </a:ext>
            </a:extLst>
          </p:cNvPr>
          <p:cNvGrpSpPr/>
          <p:nvPr/>
        </p:nvGrpSpPr>
        <p:grpSpPr>
          <a:xfrm>
            <a:off x="3644520" y="544329"/>
            <a:ext cx="764920" cy="2649676"/>
            <a:chOff x="3644520" y="544329"/>
            <a:chExt cx="764920" cy="2649676"/>
          </a:xfrm>
        </p:grpSpPr>
        <p:pic>
          <p:nvPicPr>
            <p:cNvPr id="72" name="Picture 71" descr="Icon of a lab flask">
              <a:extLst>
                <a:ext uri="{FF2B5EF4-FFF2-40B4-BE49-F238E27FC236}">
                  <a16:creationId xmlns:a16="http://schemas.microsoft.com/office/drawing/2014/main" id="{0280AC85-F16F-43B0-AD37-10A6E444928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44520" y="2429085"/>
              <a:ext cx="764920" cy="764920"/>
            </a:xfrm>
            <a:prstGeom prst="rect">
              <a:avLst/>
            </a:prstGeom>
          </p:spPr>
        </p:pic>
        <p:grpSp>
          <p:nvGrpSpPr>
            <p:cNvPr id="5" name="Group 4">
              <a:extLst>
                <a:ext uri="{FF2B5EF4-FFF2-40B4-BE49-F238E27FC236}">
                  <a16:creationId xmlns:a16="http://schemas.microsoft.com/office/drawing/2014/main" id="{A005D43A-1304-4F76-9C73-C32AC9D27461}"/>
                </a:ext>
              </a:extLst>
            </p:cNvPr>
            <p:cNvGrpSpPr/>
            <p:nvPr/>
          </p:nvGrpSpPr>
          <p:grpSpPr>
            <a:xfrm>
              <a:off x="3644520" y="544329"/>
              <a:ext cx="696344" cy="764920"/>
              <a:chOff x="3713096" y="1540250"/>
              <a:chExt cx="627767" cy="590799"/>
            </a:xfrm>
          </p:grpSpPr>
          <p:pic>
            <p:nvPicPr>
              <p:cNvPr id="3" name="Picture 2">
                <a:extLst>
                  <a:ext uri="{FF2B5EF4-FFF2-40B4-BE49-F238E27FC236}">
                    <a16:creationId xmlns:a16="http://schemas.microsoft.com/office/drawing/2014/main" id="{6F45C1E3-5FAD-4804-8EA3-05B985483F25}"/>
                  </a:ext>
                  <a:ext uri="{C183D7F6-B498-43B3-948B-1728B52AA6E4}">
                    <adec:decorative xmlns:adec="http://schemas.microsoft.com/office/drawing/2017/decorative" val="1"/>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713096" y="1540250"/>
                <a:ext cx="627767" cy="590799"/>
              </a:xfrm>
              <a:prstGeom prst="rect">
                <a:avLst/>
              </a:prstGeom>
            </p:spPr>
          </p:pic>
          <p:pic>
            <p:nvPicPr>
              <p:cNvPr id="4" name="Graphic 3">
                <a:extLst>
                  <a:ext uri="{FF2B5EF4-FFF2-40B4-BE49-F238E27FC236}">
                    <a16:creationId xmlns:a16="http://schemas.microsoft.com/office/drawing/2014/main" id="{7E04BE5F-864B-4A76-8DB6-08F0FE51BBC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861666" y="1649412"/>
                <a:ext cx="336984" cy="336985"/>
              </a:xfrm>
              <a:prstGeom prst="rect">
                <a:avLst/>
              </a:prstGeom>
            </p:spPr>
          </p:pic>
        </p:grpSp>
        <p:pic>
          <p:nvPicPr>
            <p:cNvPr id="19" name="Picture 18">
              <a:extLst>
                <a:ext uri="{FF2B5EF4-FFF2-40B4-BE49-F238E27FC236}">
                  <a16:creationId xmlns:a16="http://schemas.microsoft.com/office/drawing/2014/main" id="{0F7E30C4-A379-4623-BDD0-3E316B3D284F}"/>
                </a:ext>
                <a:ext uri="{C183D7F6-B498-43B3-948B-1728B52AA6E4}">
                  <adec:decorative xmlns:adec="http://schemas.microsoft.com/office/drawing/2017/decorative" val="1"/>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644520" y="1453190"/>
              <a:ext cx="696344" cy="764920"/>
            </a:xfrm>
            <a:prstGeom prst="rect">
              <a:avLst/>
            </a:prstGeom>
          </p:spPr>
        </p:pic>
        <p:pic>
          <p:nvPicPr>
            <p:cNvPr id="7" name="Graphic 6">
              <a:extLst>
                <a:ext uri="{FF2B5EF4-FFF2-40B4-BE49-F238E27FC236}">
                  <a16:creationId xmlns:a16="http://schemas.microsoft.com/office/drawing/2014/main" id="{369CB54F-069B-4C21-B0AB-EFD73FBAF3B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819830" y="1646520"/>
              <a:ext cx="373796" cy="373796"/>
            </a:xfrm>
            <a:prstGeom prst="rect">
              <a:avLst/>
            </a:prstGeom>
          </p:spPr>
        </p:pic>
      </p:grpSp>
    </p:spTree>
    <p:extLst>
      <p:ext uri="{BB962C8B-B14F-4D97-AF65-F5344CB8AC3E}">
        <p14:creationId xmlns:p14="http://schemas.microsoft.com/office/powerpoint/2010/main" val="186078848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Restore Virtual Machines</a:t>
            </a:r>
          </a:p>
        </p:txBody>
      </p:sp>
      <p:sp>
        <p:nvSpPr>
          <p:cNvPr id="22" name="Rectangle 21">
            <a:extLst>
              <a:ext uri="{FF2B5EF4-FFF2-40B4-BE49-F238E27FC236}">
                <a16:creationId xmlns:a16="http://schemas.microsoft.com/office/drawing/2014/main" id="{A6336BFE-3364-41A2-85F6-29553811EE68}"/>
              </a:ext>
              <a:ext uri="{C183D7F6-B498-43B3-948B-1728B52AA6E4}">
                <adec:decorative xmlns:adec="http://schemas.microsoft.com/office/drawing/2017/decorative" val="0"/>
              </a:ext>
            </a:extLst>
          </p:cNvPr>
          <p:cNvSpPr/>
          <p:nvPr/>
        </p:nvSpPr>
        <p:spPr bwMode="auto">
          <a:xfrm>
            <a:off x="427038" y="1281978"/>
            <a:ext cx="5453258" cy="241916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
              <a:spcBef>
                <a:spcPts val="1200"/>
              </a:spcBef>
              <a:tabLst>
                <a:tab pos="457200" algn="l"/>
              </a:tabLst>
            </a:pPr>
            <a:r>
              <a:rPr lang="en-US" sz="2200" dirty="0">
                <a:solidFill>
                  <a:schemeClr val="tx1"/>
                </a:solidFill>
              </a:rPr>
              <a:t>Once you trigger the restore operation, the Backup service creates a job for tracking the restore operation</a:t>
            </a:r>
          </a:p>
        </p:txBody>
      </p:sp>
      <p:sp>
        <p:nvSpPr>
          <p:cNvPr id="24" name="Rectangle 23">
            <a:extLst>
              <a:ext uri="{FF2B5EF4-FFF2-40B4-BE49-F238E27FC236}">
                <a16:creationId xmlns:a16="http://schemas.microsoft.com/office/drawing/2014/main" id="{AF768FAE-1FA4-4305-A219-A17F949E87F7}"/>
              </a:ext>
              <a:ext uri="{C183D7F6-B498-43B3-948B-1728B52AA6E4}">
                <adec:decorative xmlns:adec="http://schemas.microsoft.com/office/drawing/2017/decorative" val="0"/>
              </a:ext>
            </a:extLst>
          </p:cNvPr>
          <p:cNvSpPr/>
          <p:nvPr/>
        </p:nvSpPr>
        <p:spPr bwMode="auto">
          <a:xfrm>
            <a:off x="427037" y="3904347"/>
            <a:ext cx="5453258" cy="241916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
              <a:spcBef>
                <a:spcPts val="1200"/>
              </a:spcBef>
              <a:tabLst>
                <a:tab pos="342900" algn="l"/>
              </a:tabLst>
            </a:pPr>
            <a:r>
              <a:rPr lang="en-US" sz="2200" dirty="0">
                <a:solidFill>
                  <a:schemeClr val="tx1"/>
                </a:solidFill>
              </a:rPr>
              <a:t>The Backup service also creates and temporarily displays notifications, so you monitor how the backup is proceeding</a:t>
            </a:r>
          </a:p>
        </p:txBody>
      </p:sp>
      <p:sp>
        <p:nvSpPr>
          <p:cNvPr id="19" name="Rectangle 18">
            <a:extLst>
              <a:ext uri="{FF2B5EF4-FFF2-40B4-BE49-F238E27FC236}">
                <a16:creationId xmlns:a16="http://schemas.microsoft.com/office/drawing/2014/main" id="{95669DFF-AA3C-44F8-B8BA-131EF1C2143C}"/>
              </a:ext>
              <a:ext uri="{C183D7F6-B498-43B3-948B-1728B52AA6E4}">
                <adec:decorative xmlns:adec="http://schemas.microsoft.com/office/drawing/2017/decorative" val="1"/>
              </a:ext>
            </a:extLst>
          </p:cNvPr>
          <p:cNvSpPr/>
          <p:nvPr/>
        </p:nvSpPr>
        <p:spPr bwMode="auto">
          <a:xfrm>
            <a:off x="6037943" y="1247142"/>
            <a:ext cx="5971495" cy="507637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5" descr="Screenshot of the VM restore page. Restore points are shown">
            <a:extLst>
              <a:ext uri="{FF2B5EF4-FFF2-40B4-BE49-F238E27FC236}">
                <a16:creationId xmlns:a16="http://schemas.microsoft.com/office/drawing/2014/main" id="{1C7AAABF-B6AE-4E77-9026-8C743AA985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3086" y="2025258"/>
            <a:ext cx="5681208" cy="3741888"/>
          </a:xfrm>
          <a:prstGeom prst="rect">
            <a:avLst/>
          </a:prstGeom>
          <a:ln>
            <a:noFill/>
          </a:ln>
        </p:spPr>
      </p:pic>
    </p:spTree>
    <p:extLst>
      <p:ext uri="{BB962C8B-B14F-4D97-AF65-F5344CB8AC3E}">
        <p14:creationId xmlns:p14="http://schemas.microsoft.com/office/powerpoint/2010/main" val="94549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C318C-D460-4281-8715-EEEC41CC4311}"/>
              </a:ext>
            </a:extLst>
          </p:cNvPr>
          <p:cNvSpPr>
            <a:spLocks noGrp="1"/>
          </p:cNvSpPr>
          <p:nvPr>
            <p:ph type="title"/>
          </p:nvPr>
        </p:nvSpPr>
        <p:spPr/>
        <p:txBody>
          <a:bodyPr/>
          <a:lstStyle/>
          <a:p>
            <a:r>
              <a:rPr lang="en-US" dirty="0"/>
              <a:t>Demonstration – Virtual Machine Backups</a:t>
            </a:r>
          </a:p>
        </p:txBody>
      </p:sp>
      <p:sp>
        <p:nvSpPr>
          <p:cNvPr id="116" name="Rectangle 115">
            <a:extLst>
              <a:ext uri="{FF2B5EF4-FFF2-40B4-BE49-F238E27FC236}">
                <a16:creationId xmlns:a16="http://schemas.microsoft.com/office/drawing/2014/main" id="{564566CE-01AD-4174-A545-1458DE0F1556}"/>
              </a:ext>
            </a:extLst>
          </p:cNvPr>
          <p:cNvSpPr/>
          <p:nvPr/>
        </p:nvSpPr>
        <p:spPr bwMode="auto">
          <a:xfrm>
            <a:off x="1547335" y="1349374"/>
            <a:ext cx="4023360" cy="10043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r>
              <a:rPr lang="en-US" sz="2200" dirty="0">
                <a:solidFill>
                  <a:schemeClr val="tx1"/>
                </a:solidFill>
              </a:rPr>
              <a:t>Create a backup for virtual machines</a:t>
            </a:r>
          </a:p>
        </p:txBody>
      </p:sp>
      <p:sp>
        <p:nvSpPr>
          <p:cNvPr id="174" name="Rectangle 173">
            <a:extLst>
              <a:ext uri="{FF2B5EF4-FFF2-40B4-BE49-F238E27FC236}">
                <a16:creationId xmlns:a16="http://schemas.microsoft.com/office/drawing/2014/main" id="{B9E8BF8E-115F-4A7A-A794-8337CEE1D898}"/>
              </a:ext>
            </a:extLst>
          </p:cNvPr>
          <p:cNvSpPr/>
          <p:nvPr/>
        </p:nvSpPr>
        <p:spPr bwMode="auto">
          <a:xfrm>
            <a:off x="1547334" y="2694168"/>
            <a:ext cx="6052345" cy="10043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200" dirty="0">
                <a:solidFill>
                  <a:schemeClr val="tx1"/>
                </a:solidFill>
              </a:rPr>
              <a:t>Configure and review the backup policy</a:t>
            </a:r>
          </a:p>
        </p:txBody>
      </p:sp>
      <p:cxnSp>
        <p:nvCxnSpPr>
          <p:cNvPr id="143" name="Straight Connector 142">
            <a:extLst>
              <a:ext uri="{FF2B5EF4-FFF2-40B4-BE49-F238E27FC236}">
                <a16:creationId xmlns:a16="http://schemas.microsoft.com/office/drawing/2014/main" id="{9F46FBF8-F3A9-4F6F-B540-E8E524FA2478}"/>
              </a:ext>
              <a:ext uri="{C183D7F6-B498-43B3-948B-1728B52AA6E4}">
                <adec:decorative xmlns:adec="http://schemas.microsoft.com/office/drawing/2017/decorative" val="1"/>
              </a:ext>
            </a:extLst>
          </p:cNvPr>
          <p:cNvCxnSpPr>
            <a:cxnSpLocks/>
          </p:cNvCxnSpPr>
          <p:nvPr/>
        </p:nvCxnSpPr>
        <p:spPr>
          <a:xfrm>
            <a:off x="1547335" y="2536705"/>
            <a:ext cx="58243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66" name="Picture 165">
            <a:extLst>
              <a:ext uri="{FF2B5EF4-FFF2-40B4-BE49-F238E27FC236}">
                <a16:creationId xmlns:a16="http://schemas.microsoft.com/office/drawing/2014/main" id="{177F0A09-010C-41C2-B83B-AAC6439FB8D0}"/>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7241" y="2772379"/>
            <a:ext cx="868680" cy="870204"/>
          </a:xfrm>
          <a:prstGeom prst="rect">
            <a:avLst/>
          </a:prstGeom>
        </p:spPr>
      </p:pic>
      <p:cxnSp>
        <p:nvCxnSpPr>
          <p:cNvPr id="196" name="Straight Connector 195">
            <a:extLst>
              <a:ext uri="{FF2B5EF4-FFF2-40B4-BE49-F238E27FC236}">
                <a16:creationId xmlns:a16="http://schemas.microsoft.com/office/drawing/2014/main" id="{296A3EAD-FDB4-4A73-A6AB-1BE244D79454}"/>
              </a:ext>
              <a:ext uri="{C183D7F6-B498-43B3-948B-1728B52AA6E4}">
                <adec:decorative xmlns:adec="http://schemas.microsoft.com/office/drawing/2017/decorative" val="1"/>
              </a:ext>
            </a:extLst>
          </p:cNvPr>
          <p:cNvCxnSpPr>
            <a:cxnSpLocks/>
          </p:cNvCxnSpPr>
          <p:nvPr/>
        </p:nvCxnSpPr>
        <p:spPr>
          <a:xfrm>
            <a:off x="1547335" y="3875779"/>
            <a:ext cx="58243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77" name="Picture 276">
            <a:extLst>
              <a:ext uri="{FF2B5EF4-FFF2-40B4-BE49-F238E27FC236}">
                <a16:creationId xmlns:a16="http://schemas.microsoft.com/office/drawing/2014/main" id="{2BF02F0A-C8B8-4417-906C-BB136B341820}"/>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570" y="1417207"/>
            <a:ext cx="868680" cy="868680"/>
          </a:xfrm>
          <a:prstGeom prst="rect">
            <a:avLst/>
          </a:prstGeom>
        </p:spPr>
      </p:pic>
    </p:spTree>
    <p:extLst>
      <p:ext uri="{BB962C8B-B14F-4D97-AF65-F5344CB8AC3E}">
        <p14:creationId xmlns:p14="http://schemas.microsoft.com/office/powerpoint/2010/main" val="284917974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CFCB5-EC37-4F38-B1A0-1D321EA38E48}"/>
              </a:ext>
            </a:extLst>
          </p:cNvPr>
          <p:cNvSpPr>
            <a:spLocks noGrp="1"/>
          </p:cNvSpPr>
          <p:nvPr>
            <p:ph type="title"/>
          </p:nvPr>
        </p:nvSpPr>
        <p:spPr/>
        <p:txBody>
          <a:bodyPr/>
          <a:lstStyle/>
          <a:p>
            <a:r>
              <a:rPr lang="en-US" dirty="0"/>
              <a:t>Implement Azure Backup Server</a:t>
            </a:r>
          </a:p>
        </p:txBody>
      </p:sp>
      <p:sp>
        <p:nvSpPr>
          <p:cNvPr id="13" name="Rectangle 12">
            <a:extLst>
              <a:ext uri="{FF2B5EF4-FFF2-40B4-BE49-F238E27FC236}">
                <a16:creationId xmlns:a16="http://schemas.microsoft.com/office/drawing/2014/main" id="{7FAF2FA4-718F-43D0-B4EE-FB6A4F5270D3}"/>
              </a:ext>
              <a:ext uri="{C183D7F6-B498-43B3-948B-1728B52AA6E4}">
                <adec:decorative xmlns:adec="http://schemas.microsoft.com/office/drawing/2017/decorative" val="1"/>
              </a:ext>
            </a:extLst>
          </p:cNvPr>
          <p:cNvSpPr/>
          <p:nvPr/>
        </p:nvSpPr>
        <p:spPr bwMode="auto">
          <a:xfrm>
            <a:off x="427038" y="1247141"/>
            <a:ext cx="11582400" cy="294748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E9362324-18D1-4DE5-8E27-B5C7477FB8B0}"/>
              </a:ext>
              <a:ext uri="{C183D7F6-B498-43B3-948B-1728B52AA6E4}">
                <adec:decorative xmlns:adec="http://schemas.microsoft.com/office/drawing/2017/decorative" val="0"/>
              </a:ext>
            </a:extLst>
          </p:cNvPr>
          <p:cNvSpPr/>
          <p:nvPr/>
        </p:nvSpPr>
        <p:spPr bwMode="auto">
          <a:xfrm>
            <a:off x="414822" y="4361467"/>
            <a:ext cx="2782632" cy="2000279"/>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marL="57150">
              <a:spcBef>
                <a:spcPts val="1200"/>
              </a:spcBef>
              <a:tabLst>
                <a:tab pos="457200" algn="l"/>
              </a:tabLst>
            </a:pPr>
            <a:r>
              <a:rPr lang="en-US" sz="2000" dirty="0">
                <a:solidFill>
                  <a:schemeClr val="tx1"/>
                </a:solidFill>
              </a:rPr>
              <a:t>App-aware backups, file/folder/volume backups, and machine state backups (bare-metal, system state)</a:t>
            </a:r>
          </a:p>
        </p:txBody>
      </p:sp>
      <p:sp>
        <p:nvSpPr>
          <p:cNvPr id="16" name="Rectangle 15">
            <a:extLst>
              <a:ext uri="{FF2B5EF4-FFF2-40B4-BE49-F238E27FC236}">
                <a16:creationId xmlns:a16="http://schemas.microsoft.com/office/drawing/2014/main" id="{ADAAF9CF-6614-49A6-A1E8-05D0D9299214}"/>
              </a:ext>
              <a:ext uri="{C183D7F6-B498-43B3-948B-1728B52AA6E4}">
                <adec:decorative xmlns:adec="http://schemas.microsoft.com/office/drawing/2017/decorative" val="0"/>
              </a:ext>
            </a:extLst>
          </p:cNvPr>
          <p:cNvSpPr/>
          <p:nvPr/>
        </p:nvSpPr>
        <p:spPr bwMode="auto">
          <a:xfrm>
            <a:off x="3354949" y="4361467"/>
            <a:ext cx="2782632" cy="2000279"/>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marL="57150">
              <a:spcBef>
                <a:spcPts val="1200"/>
              </a:spcBef>
              <a:tabLst>
                <a:tab pos="342900" algn="l"/>
              </a:tabLst>
            </a:pPr>
            <a:r>
              <a:rPr lang="en-US" sz="2000" dirty="0">
                <a:solidFill>
                  <a:schemeClr val="tx1"/>
                </a:solidFill>
              </a:rPr>
              <a:t>Each machine runs the DPM/MABS protection agent, and the MARS agent runs on the MABS/DPM </a:t>
            </a:r>
          </a:p>
        </p:txBody>
      </p:sp>
      <p:sp>
        <p:nvSpPr>
          <p:cNvPr id="17" name="Rectangle 16">
            <a:extLst>
              <a:ext uri="{FF2B5EF4-FFF2-40B4-BE49-F238E27FC236}">
                <a16:creationId xmlns:a16="http://schemas.microsoft.com/office/drawing/2014/main" id="{DDD0DDEB-BB68-4C87-8A2A-088AE9D550E6}"/>
              </a:ext>
              <a:ext uri="{C183D7F6-B498-43B3-948B-1728B52AA6E4}">
                <adec:decorative xmlns:adec="http://schemas.microsoft.com/office/drawing/2017/decorative" val="0"/>
              </a:ext>
            </a:extLst>
          </p:cNvPr>
          <p:cNvSpPr/>
          <p:nvPr/>
        </p:nvSpPr>
        <p:spPr bwMode="auto">
          <a:xfrm>
            <a:off x="6295074" y="4361467"/>
            <a:ext cx="2782632" cy="2000279"/>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marL="57150">
              <a:spcBef>
                <a:spcPts val="1200"/>
              </a:spcBef>
              <a:tabLst>
                <a:tab pos="342900" algn="l"/>
              </a:tabLst>
            </a:pPr>
            <a:r>
              <a:rPr lang="en-US" sz="2000" dirty="0">
                <a:solidFill>
                  <a:schemeClr val="tx1"/>
                </a:solidFill>
              </a:rPr>
              <a:t>Flexibility and granular scheduling options</a:t>
            </a:r>
          </a:p>
        </p:txBody>
      </p:sp>
      <p:sp>
        <p:nvSpPr>
          <p:cNvPr id="27" name="Rectangle 26">
            <a:extLst>
              <a:ext uri="{FF2B5EF4-FFF2-40B4-BE49-F238E27FC236}">
                <a16:creationId xmlns:a16="http://schemas.microsoft.com/office/drawing/2014/main" id="{112EC80F-A203-456F-990C-8F7AC3D72CF4}"/>
              </a:ext>
              <a:ext uri="{C183D7F6-B498-43B3-948B-1728B52AA6E4}">
                <adec:decorative xmlns:adec="http://schemas.microsoft.com/office/drawing/2017/decorative" val="0"/>
              </a:ext>
            </a:extLst>
          </p:cNvPr>
          <p:cNvSpPr/>
          <p:nvPr/>
        </p:nvSpPr>
        <p:spPr bwMode="auto">
          <a:xfrm>
            <a:off x="9235197" y="4361467"/>
            <a:ext cx="2782632" cy="2000279"/>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marL="57150">
              <a:spcBef>
                <a:spcPts val="1200"/>
              </a:spcBef>
              <a:tabLst>
                <a:tab pos="342900" algn="l"/>
              </a:tabLst>
            </a:pPr>
            <a:r>
              <a:rPr lang="en-US" sz="2000" dirty="0">
                <a:solidFill>
                  <a:schemeClr val="tx1"/>
                </a:solidFill>
              </a:rPr>
              <a:t>Manage backups for multiple machines in</a:t>
            </a:r>
            <a:br>
              <a:rPr lang="en-US" sz="2000" dirty="0">
                <a:solidFill>
                  <a:schemeClr val="tx1"/>
                </a:solidFill>
              </a:rPr>
            </a:br>
            <a:r>
              <a:rPr lang="en-US" sz="2000" dirty="0">
                <a:solidFill>
                  <a:schemeClr val="tx1"/>
                </a:solidFill>
              </a:rPr>
              <a:t>a protection group</a:t>
            </a:r>
          </a:p>
        </p:txBody>
      </p:sp>
      <p:grpSp>
        <p:nvGrpSpPr>
          <p:cNvPr id="3" name="Group 2" descr="Specialized workloads, file and folders, and System Center backup to Azure. ">
            <a:extLst>
              <a:ext uri="{FF2B5EF4-FFF2-40B4-BE49-F238E27FC236}">
                <a16:creationId xmlns:a16="http://schemas.microsoft.com/office/drawing/2014/main" id="{DED68692-D7E5-488C-9EF7-4E1194B58D9D}"/>
              </a:ext>
            </a:extLst>
          </p:cNvPr>
          <p:cNvGrpSpPr/>
          <p:nvPr/>
        </p:nvGrpSpPr>
        <p:grpSpPr>
          <a:xfrm>
            <a:off x="1600072" y="1806190"/>
            <a:ext cx="9751099" cy="1476394"/>
            <a:chOff x="1600072" y="1806190"/>
            <a:chExt cx="9751099" cy="1476394"/>
          </a:xfrm>
        </p:grpSpPr>
        <p:grpSp>
          <p:nvGrpSpPr>
            <p:cNvPr id="21" name="Group 20" descr="Specialized Workloads, Virtual Machines,&#10;Files/Folders/Volumes are shown going to disk. The disk using System Center DPM or Azure Backup Server to store data in Azure">
              <a:extLst>
                <a:ext uri="{FF2B5EF4-FFF2-40B4-BE49-F238E27FC236}">
                  <a16:creationId xmlns:a16="http://schemas.microsoft.com/office/drawing/2014/main" id="{4D616651-D349-4DB3-8601-A2A89A2A3BD8}"/>
                </a:ext>
              </a:extLst>
            </p:cNvPr>
            <p:cNvGrpSpPr/>
            <p:nvPr/>
          </p:nvGrpSpPr>
          <p:grpSpPr>
            <a:xfrm>
              <a:off x="1600072" y="1806190"/>
              <a:ext cx="9751099" cy="1476394"/>
              <a:chOff x="1372028" y="3180338"/>
              <a:chExt cx="8875941" cy="873210"/>
            </a:xfrm>
          </p:grpSpPr>
          <p:sp>
            <p:nvSpPr>
              <p:cNvPr id="22" name="Rectangle 21">
                <a:extLst>
                  <a:ext uri="{FF2B5EF4-FFF2-40B4-BE49-F238E27FC236}">
                    <a16:creationId xmlns:a16="http://schemas.microsoft.com/office/drawing/2014/main" id="{3D663981-AD83-4959-B836-83848FB57576}"/>
                  </a:ext>
                </a:extLst>
              </p:cNvPr>
              <p:cNvSpPr/>
              <p:nvPr/>
            </p:nvSpPr>
            <p:spPr>
              <a:xfrm>
                <a:off x="1372028" y="3424572"/>
                <a:ext cx="1733744" cy="382271"/>
              </a:xfrm>
              <a:prstGeom prst="rect">
                <a:avLst/>
              </a:prstGeom>
            </p:spPr>
            <p:txBody>
              <a:bodyPr wrap="none" anchor="ctr" anchorCtr="0">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Segoe UI" pitchFamily="34" charset="0"/>
                  </a:rPr>
                  <a:t>Specialized Workloads</a:t>
                </a:r>
              </a:p>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Segoe UI" pitchFamily="34" charset="0"/>
                  </a:rPr>
                  <a:t>Virtual Machines</a:t>
                </a:r>
              </a:p>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Segoe UI" pitchFamily="34" charset="0"/>
                  </a:rPr>
                  <a:t>Files/Folders/Volumes</a:t>
                </a:r>
              </a:p>
            </p:txBody>
          </p:sp>
          <p:pic>
            <p:nvPicPr>
              <p:cNvPr id="23" name="Picture 22">
                <a:extLst>
                  <a:ext uri="{FF2B5EF4-FFF2-40B4-BE49-F238E27FC236}">
                    <a16:creationId xmlns:a16="http://schemas.microsoft.com/office/drawing/2014/main" id="{CC572199-42F9-42E5-95E3-A18A7F433F43}"/>
                  </a:ext>
                </a:extLst>
              </p:cNvPr>
              <p:cNvPicPr>
                <a:picLocks noChangeAspect="1"/>
              </p:cNvPicPr>
              <p:nvPr/>
            </p:nvPicPr>
            <p:blipFill>
              <a:blip r:embed="rId2"/>
              <a:stretch>
                <a:fillRect/>
              </a:stretch>
            </p:blipFill>
            <p:spPr>
              <a:xfrm>
                <a:off x="4264948" y="3267768"/>
                <a:ext cx="819150" cy="704850"/>
              </a:xfrm>
              <a:prstGeom prst="rect">
                <a:avLst/>
              </a:prstGeom>
            </p:spPr>
          </p:pic>
          <p:sp>
            <p:nvSpPr>
              <p:cNvPr id="24" name="Rectangle 23">
                <a:extLst>
                  <a:ext uri="{FF2B5EF4-FFF2-40B4-BE49-F238E27FC236}">
                    <a16:creationId xmlns:a16="http://schemas.microsoft.com/office/drawing/2014/main" id="{455E2513-8B44-422A-954C-B901F6BD288B}"/>
                  </a:ext>
                </a:extLst>
              </p:cNvPr>
              <p:cNvSpPr/>
              <p:nvPr/>
            </p:nvSpPr>
            <p:spPr>
              <a:xfrm>
                <a:off x="5663674" y="3456428"/>
                <a:ext cx="1867983" cy="318559"/>
              </a:xfrm>
              <a:prstGeom prst="rect">
                <a:avLst/>
              </a:prstGeom>
            </p:spPr>
            <p:txBody>
              <a:bodyPr wrap="none" anchor="ctr" anchorCtr="0">
                <a:noAutofit/>
              </a:bodyPr>
              <a:lstStyle/>
              <a:p>
                <a:pPr marL="0" marR="0" lvl="0" indent="0" algn="ctr" defTabSz="932472" eaLnBrk="1" fontAlgn="base" latinLnBrk="0" hangingPunct="1">
                  <a:lnSpc>
                    <a:spcPct val="100000"/>
                  </a:lnSpc>
                  <a:spcBef>
                    <a:spcPts val="0"/>
                  </a:spcBef>
                  <a:spcAft>
                    <a:spcPts val="60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Segoe UI" pitchFamily="34" charset="0"/>
                  </a:rPr>
                  <a:t>System Center DPM</a:t>
                </a:r>
              </a:p>
              <a:p>
                <a:pPr marL="0" marR="0" lvl="0" indent="0" algn="ctr" defTabSz="932472" eaLnBrk="1" fontAlgn="base" latinLnBrk="0" hangingPunct="1">
                  <a:lnSpc>
                    <a:spcPct val="100000"/>
                  </a:lnSpc>
                  <a:spcBef>
                    <a:spcPts val="0"/>
                  </a:spcBef>
                  <a:spcAft>
                    <a:spcPts val="60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Segoe UI" pitchFamily="34" charset="0"/>
                  </a:rPr>
                  <a:t>Or Azure Backup Server</a:t>
                </a:r>
              </a:p>
            </p:txBody>
          </p:sp>
          <p:sp>
            <p:nvSpPr>
              <p:cNvPr id="25" name="Cloud 24">
                <a:extLst>
                  <a:ext uri="{FF2B5EF4-FFF2-40B4-BE49-F238E27FC236}">
                    <a16:creationId xmlns:a16="http://schemas.microsoft.com/office/drawing/2014/main" id="{990AB74D-8B17-416A-8B65-193561D3AFDB}"/>
                  </a:ext>
                </a:extLst>
              </p:cNvPr>
              <p:cNvSpPr/>
              <p:nvPr/>
            </p:nvSpPr>
            <p:spPr>
              <a:xfrm>
                <a:off x="8130845" y="3180338"/>
                <a:ext cx="2117124" cy="873210"/>
              </a:xfrm>
              <a:prstGeom prst="cloud">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rPr>
                  <a:t>Azure</a:t>
                </a:r>
              </a:p>
            </p:txBody>
          </p:sp>
          <p:cxnSp>
            <p:nvCxnSpPr>
              <p:cNvPr id="28" name="Connector: Elbow 27">
                <a:extLst>
                  <a:ext uri="{FF2B5EF4-FFF2-40B4-BE49-F238E27FC236}">
                    <a16:creationId xmlns:a16="http://schemas.microsoft.com/office/drawing/2014/main" id="{AB43EA14-9E34-455D-A7C3-6082EFCC70F6}"/>
                  </a:ext>
                </a:extLst>
              </p:cNvPr>
              <p:cNvCxnSpPr>
                <a:cxnSpLocks/>
                <a:stCxn id="23" idx="3"/>
                <a:endCxn id="25" idx="2"/>
              </p:cNvCxnSpPr>
              <p:nvPr/>
            </p:nvCxnSpPr>
            <p:spPr>
              <a:xfrm flipV="1">
                <a:off x="5084098" y="3616943"/>
                <a:ext cx="3053314" cy="3250"/>
              </a:xfrm>
              <a:prstGeom prst="bentConnector3">
                <a:avLst/>
              </a:prstGeom>
              <a:noFill/>
              <a:ln w="28575" cap="flat" cmpd="sng" algn="ctr">
                <a:solidFill>
                  <a:sysClr val="windowText" lastClr="000000"/>
                </a:solidFill>
                <a:prstDash val="solid"/>
                <a:miter lim="800000"/>
                <a:tailEnd type="triangle"/>
              </a:ln>
              <a:effectLst/>
            </p:spPr>
          </p:cxnSp>
        </p:grpSp>
        <p:cxnSp>
          <p:nvCxnSpPr>
            <p:cNvPr id="6" name="Straight Arrow Connector 5">
              <a:extLst>
                <a:ext uri="{FF2B5EF4-FFF2-40B4-BE49-F238E27FC236}">
                  <a16:creationId xmlns:a16="http://schemas.microsoft.com/office/drawing/2014/main" id="{9AB8E267-5ECE-4EE2-803D-F91C21525AF3}"/>
                </a:ext>
              </a:extLst>
            </p:cNvPr>
            <p:cNvCxnSpPr>
              <a:stCxn id="22" idx="3"/>
            </p:cNvCxnSpPr>
            <p:nvPr/>
          </p:nvCxnSpPr>
          <p:spPr>
            <a:xfrm>
              <a:off x="3504761" y="2542299"/>
              <a:ext cx="1241504" cy="7583"/>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353341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3DD8D-F14F-4ECF-97AD-E3DB7A446F78}"/>
              </a:ext>
            </a:extLst>
          </p:cNvPr>
          <p:cNvSpPr>
            <a:spLocks noGrp="1"/>
          </p:cNvSpPr>
          <p:nvPr>
            <p:ph type="title"/>
          </p:nvPr>
        </p:nvSpPr>
        <p:spPr/>
        <p:txBody>
          <a:bodyPr/>
          <a:lstStyle/>
          <a:p>
            <a:r>
              <a:rPr lang="en-US" dirty="0"/>
              <a:t>Compare Backup Options</a:t>
            </a:r>
          </a:p>
        </p:txBody>
      </p:sp>
      <p:graphicFrame>
        <p:nvGraphicFramePr>
          <p:cNvPr id="6" name="Table 5">
            <a:extLst>
              <a:ext uri="{FF2B5EF4-FFF2-40B4-BE49-F238E27FC236}">
                <a16:creationId xmlns:a16="http://schemas.microsoft.com/office/drawing/2014/main" id="{0B9CE051-9CE0-461A-AE76-C1C367230FF4}"/>
              </a:ext>
            </a:extLst>
          </p:cNvPr>
          <p:cNvGraphicFramePr>
            <a:graphicFrameLocks noGrp="1"/>
          </p:cNvGraphicFramePr>
          <p:nvPr>
            <p:extLst>
              <p:ext uri="{D42A27DB-BD31-4B8C-83A1-F6EECF244321}">
                <p14:modId xmlns:p14="http://schemas.microsoft.com/office/powerpoint/2010/main" val="641197851"/>
              </p:ext>
            </p:extLst>
          </p:nvPr>
        </p:nvGraphicFramePr>
        <p:xfrm>
          <a:off x="420913" y="1342113"/>
          <a:ext cx="11577413" cy="5019633"/>
        </p:xfrm>
        <a:graphic>
          <a:graphicData uri="http://schemas.openxmlformats.org/drawingml/2006/table">
            <a:tbl>
              <a:tblPr firstRow="1" bandRow="1">
                <a:tableStyleId>{E8B1032C-EA38-4F05-BA0D-38AFFFC7BED3}</a:tableStyleId>
              </a:tblPr>
              <a:tblGrid>
                <a:gridCol w="1625601">
                  <a:extLst>
                    <a:ext uri="{9D8B030D-6E8A-4147-A177-3AD203B41FA5}">
                      <a16:colId xmlns:a16="http://schemas.microsoft.com/office/drawing/2014/main" val="432228811"/>
                    </a:ext>
                  </a:extLst>
                </a:gridCol>
                <a:gridCol w="3265715">
                  <a:extLst>
                    <a:ext uri="{9D8B030D-6E8A-4147-A177-3AD203B41FA5}">
                      <a16:colId xmlns:a16="http://schemas.microsoft.com/office/drawing/2014/main" val="75774198"/>
                    </a:ext>
                  </a:extLst>
                </a:gridCol>
                <a:gridCol w="3006271">
                  <a:extLst>
                    <a:ext uri="{9D8B030D-6E8A-4147-A177-3AD203B41FA5}">
                      <a16:colId xmlns:a16="http://schemas.microsoft.com/office/drawing/2014/main" val="2296394419"/>
                    </a:ext>
                  </a:extLst>
                </a:gridCol>
                <a:gridCol w="1562100">
                  <a:extLst>
                    <a:ext uri="{9D8B030D-6E8A-4147-A177-3AD203B41FA5}">
                      <a16:colId xmlns:a16="http://schemas.microsoft.com/office/drawing/2014/main" val="3872385710"/>
                    </a:ext>
                  </a:extLst>
                </a:gridCol>
                <a:gridCol w="2117726">
                  <a:extLst>
                    <a:ext uri="{9D8B030D-6E8A-4147-A177-3AD203B41FA5}">
                      <a16:colId xmlns:a16="http://schemas.microsoft.com/office/drawing/2014/main" val="8381727"/>
                    </a:ext>
                  </a:extLst>
                </a:gridCol>
              </a:tblGrid>
              <a:tr h="468963">
                <a:tc>
                  <a:txBody>
                    <a:bodyPr/>
                    <a:lstStyle/>
                    <a:p>
                      <a:pPr algn="l">
                        <a:spcBef>
                          <a:spcPts val="300"/>
                        </a:spcBef>
                      </a:pPr>
                      <a:r>
                        <a:rPr lang="en-US" sz="1800" b="0" dirty="0">
                          <a:solidFill>
                            <a:schemeClr val="bg1"/>
                          </a:solidFill>
                          <a:effectLst/>
                          <a:latin typeface="+mj-lt"/>
                        </a:rPr>
                        <a:t>Component</a:t>
                      </a:r>
                    </a:p>
                  </a:txBody>
                  <a:tcPr marT="91440"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algn="l">
                        <a:spcBef>
                          <a:spcPts val="300"/>
                        </a:spcBef>
                      </a:pPr>
                      <a:r>
                        <a:rPr lang="en-US" sz="1800" b="0" dirty="0">
                          <a:solidFill>
                            <a:schemeClr val="bg1"/>
                          </a:solidFill>
                          <a:effectLst/>
                          <a:latin typeface="+mj-lt"/>
                        </a:rPr>
                        <a:t>Benefits</a:t>
                      </a:r>
                    </a:p>
                  </a:txBody>
                  <a:tcPr marT="9144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algn="l">
                        <a:spcBef>
                          <a:spcPts val="300"/>
                        </a:spcBef>
                      </a:pPr>
                      <a:r>
                        <a:rPr lang="en-US" sz="1800" b="0" dirty="0">
                          <a:solidFill>
                            <a:schemeClr val="bg1"/>
                          </a:solidFill>
                          <a:effectLst/>
                          <a:latin typeface="+mj-lt"/>
                        </a:rPr>
                        <a:t>Limits</a:t>
                      </a:r>
                    </a:p>
                  </a:txBody>
                  <a:tcPr marT="9144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algn="l">
                        <a:spcBef>
                          <a:spcPts val="300"/>
                        </a:spcBef>
                      </a:pPr>
                      <a:r>
                        <a:rPr lang="en-US" sz="1800" b="0" dirty="0">
                          <a:solidFill>
                            <a:schemeClr val="bg1"/>
                          </a:solidFill>
                          <a:effectLst/>
                          <a:latin typeface="+mj-lt"/>
                        </a:rPr>
                        <a:t>Protects</a:t>
                      </a:r>
                    </a:p>
                  </a:txBody>
                  <a:tcPr marT="9144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algn="l">
                        <a:spcBef>
                          <a:spcPts val="300"/>
                        </a:spcBef>
                      </a:pPr>
                      <a:r>
                        <a:rPr lang="en-US" sz="1800" b="0" dirty="0">
                          <a:solidFill>
                            <a:schemeClr val="bg1"/>
                          </a:solidFill>
                          <a:effectLst/>
                          <a:latin typeface="+mj-lt"/>
                        </a:rPr>
                        <a:t>Backup Storage</a:t>
                      </a:r>
                    </a:p>
                  </a:txBody>
                  <a:tcPr marT="91440"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2757862615"/>
                  </a:ext>
                </a:extLst>
              </a:tr>
              <a:tr h="1676108">
                <a:tc>
                  <a:txBody>
                    <a:bodyPr/>
                    <a:lstStyle/>
                    <a:p>
                      <a:pPr algn="l">
                        <a:spcBef>
                          <a:spcPts val="300"/>
                        </a:spcBef>
                      </a:pPr>
                      <a:r>
                        <a:rPr lang="en-US" sz="1600" dirty="0">
                          <a:solidFill>
                            <a:schemeClr val="tx1"/>
                          </a:solidFill>
                          <a:effectLst/>
                          <a:latin typeface="+mj-lt"/>
                        </a:rPr>
                        <a:t>Azure Backup (MARS) agent</a:t>
                      </a:r>
                    </a:p>
                  </a:txBody>
                  <a:tcPr marT="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231775" indent="-171450" algn="l" defTabSz="932742" rtl="0" eaLnBrk="1" latinLnBrk="0" hangingPunct="1">
                        <a:spcBef>
                          <a:spcPts val="30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Backup files and folders on physical or virtual</a:t>
                      </a:r>
                      <a:br>
                        <a:rPr lang="en-US" sz="1600" kern="1200" dirty="0">
                          <a:solidFill>
                            <a:schemeClr val="tx1"/>
                          </a:solidFill>
                          <a:effectLst/>
                          <a:latin typeface="+mn-lt"/>
                          <a:ea typeface="+mn-ea"/>
                          <a:cs typeface="+mn-cs"/>
                        </a:rPr>
                      </a:br>
                      <a:r>
                        <a:rPr lang="en-US" sz="1600" kern="1200" dirty="0">
                          <a:solidFill>
                            <a:schemeClr val="tx1"/>
                          </a:solidFill>
                          <a:effectLst/>
                          <a:latin typeface="+mn-lt"/>
                          <a:ea typeface="+mn-ea"/>
                          <a:cs typeface="+mn-cs"/>
                        </a:rPr>
                        <a:t>Windows OS</a:t>
                      </a:r>
                    </a:p>
                    <a:p>
                      <a:pPr marL="231775" indent="-171450" algn="l" defTabSz="932742" rtl="0" eaLnBrk="1" latinLnBrk="0" hangingPunct="1">
                        <a:spcBef>
                          <a:spcPts val="30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No separate backup</a:t>
                      </a:r>
                      <a:br>
                        <a:rPr lang="en-US" sz="1600" kern="1200" dirty="0">
                          <a:solidFill>
                            <a:schemeClr val="tx1"/>
                          </a:solidFill>
                          <a:effectLst/>
                          <a:latin typeface="+mn-lt"/>
                          <a:ea typeface="+mn-ea"/>
                          <a:cs typeface="+mn-cs"/>
                        </a:rPr>
                      </a:br>
                      <a:r>
                        <a:rPr lang="en-US" sz="1600" kern="1200" dirty="0">
                          <a:solidFill>
                            <a:schemeClr val="tx1"/>
                          </a:solidFill>
                          <a:effectLst/>
                          <a:latin typeface="+mn-lt"/>
                          <a:ea typeface="+mn-ea"/>
                          <a:cs typeface="+mn-cs"/>
                        </a:rPr>
                        <a:t>server required</a:t>
                      </a:r>
                    </a:p>
                  </a:txBody>
                  <a:tcPr marT="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231775" indent="-171450" algn="l" defTabSz="932742" rtl="0" eaLnBrk="1" latinLnBrk="0" hangingPunct="1">
                        <a:spcBef>
                          <a:spcPts val="30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Backup 3x per day</a:t>
                      </a:r>
                    </a:p>
                    <a:p>
                      <a:pPr marL="231775" indent="-171450" algn="l" defTabSz="932742" rtl="0" eaLnBrk="1" latinLnBrk="0" hangingPunct="1">
                        <a:spcBef>
                          <a:spcPts val="30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Not application aware</a:t>
                      </a:r>
                    </a:p>
                    <a:p>
                      <a:pPr marL="231775" indent="-171450" algn="l" defTabSz="932742" rtl="0" eaLnBrk="1" latinLnBrk="0" hangingPunct="1">
                        <a:spcBef>
                          <a:spcPts val="30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File, folder, and volume-level</a:t>
                      </a:r>
                      <a:br>
                        <a:rPr lang="en-US" sz="1600" kern="1200" dirty="0">
                          <a:solidFill>
                            <a:schemeClr val="tx1"/>
                          </a:solidFill>
                          <a:effectLst/>
                          <a:latin typeface="+mn-lt"/>
                          <a:ea typeface="+mn-ea"/>
                          <a:cs typeface="+mn-cs"/>
                        </a:rPr>
                      </a:br>
                      <a:r>
                        <a:rPr lang="en-US" sz="1600" kern="1200" dirty="0">
                          <a:solidFill>
                            <a:schemeClr val="tx1"/>
                          </a:solidFill>
                          <a:effectLst/>
                          <a:latin typeface="+mn-lt"/>
                          <a:ea typeface="+mn-ea"/>
                          <a:cs typeface="+mn-cs"/>
                        </a:rPr>
                        <a:t>restore only</a:t>
                      </a:r>
                    </a:p>
                    <a:p>
                      <a:pPr marL="231775" indent="-171450" algn="l" defTabSz="932742" rtl="0" eaLnBrk="1" latinLnBrk="0" hangingPunct="1">
                        <a:spcBef>
                          <a:spcPts val="30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No support for Linux</a:t>
                      </a:r>
                    </a:p>
                  </a:txBody>
                  <a:tcPr marT="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231775" indent="-171450" algn="l" defTabSz="932742" rtl="0" eaLnBrk="1" latinLnBrk="0" hangingPunct="1">
                        <a:spcBef>
                          <a:spcPts val="30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Files </a:t>
                      </a:r>
                    </a:p>
                    <a:p>
                      <a:pPr marL="231775" indent="-171450" algn="l" defTabSz="932742" rtl="0" eaLnBrk="1" latinLnBrk="0" hangingPunct="1">
                        <a:spcBef>
                          <a:spcPts val="30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Folders</a:t>
                      </a:r>
                    </a:p>
                  </a:txBody>
                  <a:tcPr marT="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231775" indent="-171450" algn="l" defTabSz="932742" rtl="0" eaLnBrk="1" latinLnBrk="0" hangingPunct="1">
                        <a:spcBef>
                          <a:spcPts val="30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Recovery</a:t>
                      </a:r>
                      <a:br>
                        <a:rPr lang="en-US" sz="1600" kern="1200" dirty="0">
                          <a:solidFill>
                            <a:schemeClr val="tx1"/>
                          </a:solidFill>
                          <a:effectLst/>
                          <a:latin typeface="+mn-lt"/>
                          <a:ea typeface="+mn-ea"/>
                          <a:cs typeface="+mn-cs"/>
                        </a:rPr>
                      </a:br>
                      <a:r>
                        <a:rPr lang="en-US" sz="1600" kern="1200" dirty="0">
                          <a:solidFill>
                            <a:schemeClr val="tx1"/>
                          </a:solidFill>
                          <a:effectLst/>
                          <a:latin typeface="+mn-lt"/>
                          <a:ea typeface="+mn-ea"/>
                          <a:cs typeface="+mn-cs"/>
                        </a:rPr>
                        <a:t>services vault</a:t>
                      </a:r>
                    </a:p>
                  </a:txBody>
                  <a:tcPr marT="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580730330"/>
                  </a:ext>
                </a:extLst>
              </a:tr>
              <a:tr h="2874562">
                <a:tc>
                  <a:txBody>
                    <a:bodyPr/>
                    <a:lstStyle/>
                    <a:p>
                      <a:pPr algn="l">
                        <a:spcBef>
                          <a:spcPts val="300"/>
                        </a:spcBef>
                      </a:pPr>
                      <a:r>
                        <a:rPr lang="en-US" sz="1600" dirty="0">
                          <a:solidFill>
                            <a:schemeClr val="tx1"/>
                          </a:solidFill>
                          <a:effectLst/>
                          <a:latin typeface="+mj-lt"/>
                        </a:rPr>
                        <a:t>Azure</a:t>
                      </a:r>
                      <a:br>
                        <a:rPr lang="en-US" sz="1600" dirty="0">
                          <a:solidFill>
                            <a:schemeClr val="tx1"/>
                          </a:solidFill>
                          <a:effectLst/>
                          <a:latin typeface="+mj-lt"/>
                        </a:rPr>
                      </a:br>
                      <a:r>
                        <a:rPr lang="en-US" sz="1600" dirty="0">
                          <a:solidFill>
                            <a:schemeClr val="tx1"/>
                          </a:solidFill>
                          <a:effectLst/>
                          <a:latin typeface="+mj-lt"/>
                        </a:rPr>
                        <a:t>Backup Server (MABS)</a:t>
                      </a:r>
                    </a:p>
                  </a:txBody>
                  <a:tcPr marT="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231775" indent="-171450" algn="l" defTabSz="932742" rtl="0" eaLnBrk="1" latinLnBrk="0" hangingPunct="1">
                        <a:spcBef>
                          <a:spcPts val="30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App aware snapshots</a:t>
                      </a:r>
                    </a:p>
                    <a:p>
                      <a:pPr marL="231775" indent="-171450" algn="l" defTabSz="932742" rtl="0" eaLnBrk="1" latinLnBrk="0" hangingPunct="1">
                        <a:spcBef>
                          <a:spcPts val="30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Full flex for when to backups</a:t>
                      </a:r>
                    </a:p>
                    <a:p>
                      <a:pPr marL="231775" indent="-171450" algn="l" defTabSz="932742" rtl="0" eaLnBrk="1" latinLnBrk="0" hangingPunct="1">
                        <a:spcBef>
                          <a:spcPts val="30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Recovery granularity</a:t>
                      </a:r>
                    </a:p>
                    <a:p>
                      <a:pPr marL="231775" indent="-171450" algn="l" defTabSz="932742" rtl="0" eaLnBrk="1" latinLnBrk="0" hangingPunct="1">
                        <a:spcBef>
                          <a:spcPts val="30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Linux support on Hyper-V and VMware VMs</a:t>
                      </a:r>
                    </a:p>
                    <a:p>
                      <a:pPr marL="231775" indent="-171450" algn="l" defTabSz="932742" rtl="0" eaLnBrk="1" latinLnBrk="0" hangingPunct="1">
                        <a:spcBef>
                          <a:spcPts val="30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Backup and restore</a:t>
                      </a:r>
                      <a:br>
                        <a:rPr lang="en-US" sz="1600" kern="1200" dirty="0">
                          <a:solidFill>
                            <a:schemeClr val="tx1"/>
                          </a:solidFill>
                          <a:effectLst/>
                          <a:latin typeface="+mn-lt"/>
                          <a:ea typeface="+mn-ea"/>
                          <a:cs typeface="+mn-cs"/>
                        </a:rPr>
                      </a:br>
                      <a:r>
                        <a:rPr lang="en-US" sz="1600" kern="1200" dirty="0">
                          <a:solidFill>
                            <a:schemeClr val="tx1"/>
                          </a:solidFill>
                          <a:effectLst/>
                          <a:latin typeface="+mn-lt"/>
                          <a:ea typeface="+mn-ea"/>
                          <a:cs typeface="+mn-cs"/>
                        </a:rPr>
                        <a:t>VMware VMs</a:t>
                      </a:r>
                    </a:p>
                    <a:p>
                      <a:pPr marL="231775" indent="-171450" algn="l" defTabSz="932742" rtl="0" eaLnBrk="1" latinLnBrk="0" hangingPunct="1">
                        <a:spcBef>
                          <a:spcPts val="30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Doesn’t require a System Center license</a:t>
                      </a:r>
                    </a:p>
                  </a:txBody>
                  <a:tcPr marT="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231775" indent="-171450" algn="l" defTabSz="932742" rtl="0" eaLnBrk="1" latinLnBrk="0" hangingPunct="1">
                        <a:spcBef>
                          <a:spcPts val="30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Cannot backup Oracle workloads</a:t>
                      </a:r>
                    </a:p>
                    <a:p>
                      <a:pPr marL="231775" indent="-171450" algn="l" defTabSz="932742" rtl="0" eaLnBrk="1" latinLnBrk="0" hangingPunct="1">
                        <a:spcBef>
                          <a:spcPts val="30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Always requires live Azure subscription</a:t>
                      </a:r>
                    </a:p>
                    <a:p>
                      <a:pPr marL="231775" indent="-171450" algn="l" defTabSz="932742" rtl="0" eaLnBrk="1" latinLnBrk="0" hangingPunct="1">
                        <a:spcBef>
                          <a:spcPts val="30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No support for tape backup</a:t>
                      </a:r>
                    </a:p>
                  </a:txBody>
                  <a:tcPr marT="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231775" indent="-171450" algn="l" defTabSz="932742" rtl="0" eaLnBrk="1" latinLnBrk="0" hangingPunct="1">
                        <a:spcBef>
                          <a:spcPts val="30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Files</a:t>
                      </a:r>
                    </a:p>
                    <a:p>
                      <a:pPr marL="231775" indent="-171450" algn="l" defTabSz="932742" rtl="0" eaLnBrk="1" latinLnBrk="0" hangingPunct="1">
                        <a:spcBef>
                          <a:spcPts val="30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Folders</a:t>
                      </a:r>
                    </a:p>
                    <a:p>
                      <a:pPr marL="231775" indent="-171450" algn="l" defTabSz="932742" rtl="0" eaLnBrk="1" latinLnBrk="0" hangingPunct="1">
                        <a:spcBef>
                          <a:spcPts val="30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Volumes</a:t>
                      </a:r>
                    </a:p>
                    <a:p>
                      <a:pPr marL="231775" indent="-171450" algn="l" defTabSz="932742" rtl="0" eaLnBrk="1" latinLnBrk="0" hangingPunct="1">
                        <a:spcBef>
                          <a:spcPts val="30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VMs</a:t>
                      </a:r>
                    </a:p>
                    <a:p>
                      <a:pPr marL="231775" indent="-171450" algn="l" defTabSz="932742" rtl="0" eaLnBrk="1" latinLnBrk="0" hangingPunct="1">
                        <a:spcBef>
                          <a:spcPts val="30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Applications</a:t>
                      </a:r>
                    </a:p>
                    <a:p>
                      <a:pPr marL="231775" indent="-171450" algn="l" defTabSz="932742" rtl="0" eaLnBrk="1" latinLnBrk="0" hangingPunct="1">
                        <a:spcBef>
                          <a:spcPts val="30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Workloads</a:t>
                      </a:r>
                    </a:p>
                  </a:txBody>
                  <a:tcPr marT="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231775" indent="-171450" algn="l" defTabSz="932742" rtl="0" eaLnBrk="1" latinLnBrk="0" hangingPunct="1">
                        <a:spcBef>
                          <a:spcPts val="30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Recovery</a:t>
                      </a:r>
                      <a:br>
                        <a:rPr lang="en-US" sz="1600" kern="1200" dirty="0">
                          <a:solidFill>
                            <a:schemeClr val="tx1"/>
                          </a:solidFill>
                          <a:effectLst/>
                          <a:latin typeface="+mn-lt"/>
                          <a:ea typeface="+mn-ea"/>
                          <a:cs typeface="+mn-cs"/>
                        </a:rPr>
                      </a:br>
                      <a:r>
                        <a:rPr lang="en-US" sz="1600" kern="1200" dirty="0">
                          <a:solidFill>
                            <a:schemeClr val="tx1"/>
                          </a:solidFill>
                          <a:effectLst/>
                          <a:latin typeface="+mn-lt"/>
                          <a:ea typeface="+mn-ea"/>
                          <a:cs typeface="+mn-cs"/>
                        </a:rPr>
                        <a:t>services vault</a:t>
                      </a:r>
                    </a:p>
                    <a:p>
                      <a:pPr marL="231775" indent="-171450" algn="l" defTabSz="932742" rtl="0" eaLnBrk="1" latinLnBrk="0" hangingPunct="1">
                        <a:spcBef>
                          <a:spcPts val="30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Locally</a:t>
                      </a:r>
                      <a:br>
                        <a:rPr lang="en-US" sz="1600" kern="1200" dirty="0">
                          <a:solidFill>
                            <a:schemeClr val="tx1"/>
                          </a:solidFill>
                          <a:effectLst/>
                          <a:latin typeface="+mn-lt"/>
                          <a:ea typeface="+mn-ea"/>
                          <a:cs typeface="+mn-cs"/>
                        </a:rPr>
                      </a:br>
                      <a:r>
                        <a:rPr lang="en-US" sz="1600" kern="1200" dirty="0">
                          <a:solidFill>
                            <a:schemeClr val="tx1"/>
                          </a:solidFill>
                          <a:effectLst/>
                          <a:latin typeface="+mn-lt"/>
                          <a:ea typeface="+mn-ea"/>
                          <a:cs typeface="+mn-cs"/>
                        </a:rPr>
                        <a:t>attached disk</a:t>
                      </a:r>
                    </a:p>
                  </a:txBody>
                  <a:tcPr marT="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17439897"/>
                  </a:ext>
                </a:extLst>
              </a:tr>
            </a:tbl>
          </a:graphicData>
        </a:graphic>
      </p:graphicFrame>
    </p:spTree>
    <p:extLst>
      <p:ext uri="{BB962C8B-B14F-4D97-AF65-F5344CB8AC3E}">
        <p14:creationId xmlns:p14="http://schemas.microsoft.com/office/powerpoint/2010/main" val="260304494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82583-18D4-4230-90E4-DB44D1016E08}"/>
              </a:ext>
            </a:extLst>
          </p:cNvPr>
          <p:cNvSpPr>
            <a:spLocks noGrp="1"/>
          </p:cNvSpPr>
          <p:nvPr>
            <p:ph type="title"/>
          </p:nvPr>
        </p:nvSpPr>
        <p:spPr/>
        <p:txBody>
          <a:bodyPr/>
          <a:lstStyle/>
          <a:p>
            <a:r>
              <a:rPr lang="en-US" dirty="0"/>
              <a:t>Manage Soft Delete</a:t>
            </a:r>
          </a:p>
        </p:txBody>
      </p:sp>
      <p:sp>
        <p:nvSpPr>
          <p:cNvPr id="10" name="Rectangle 9">
            <a:extLst>
              <a:ext uri="{FF2B5EF4-FFF2-40B4-BE49-F238E27FC236}">
                <a16:creationId xmlns:a16="http://schemas.microsoft.com/office/drawing/2014/main" id="{F362F1C7-7286-4F27-AAFA-0199E6A60F1C}"/>
              </a:ext>
              <a:ext uri="{C183D7F6-B498-43B3-948B-1728B52AA6E4}">
                <adec:decorative xmlns:adec="http://schemas.microsoft.com/office/drawing/2017/decorative" val="0"/>
              </a:ext>
            </a:extLst>
          </p:cNvPr>
          <p:cNvSpPr/>
          <p:nvPr/>
        </p:nvSpPr>
        <p:spPr bwMode="auto">
          <a:xfrm>
            <a:off x="427038" y="1247141"/>
            <a:ext cx="5410243" cy="1056672"/>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
              <a:spcBef>
                <a:spcPts val="1200"/>
              </a:spcBef>
              <a:tabLst>
                <a:tab pos="457200" algn="l"/>
              </a:tabLst>
            </a:pPr>
            <a:r>
              <a:rPr lang="en-US" sz="2400" dirty="0">
                <a:solidFill>
                  <a:schemeClr val="tx1"/>
                </a:solidFill>
              </a:rPr>
              <a:t>Backup data is retained for 14 additional days*</a:t>
            </a:r>
          </a:p>
        </p:txBody>
      </p:sp>
      <p:sp>
        <p:nvSpPr>
          <p:cNvPr id="11" name="Rectangle 10">
            <a:extLst>
              <a:ext uri="{FF2B5EF4-FFF2-40B4-BE49-F238E27FC236}">
                <a16:creationId xmlns:a16="http://schemas.microsoft.com/office/drawing/2014/main" id="{C3C0D6F6-A62B-4ADB-8C62-99E84364DAAB}"/>
              </a:ext>
              <a:ext uri="{C183D7F6-B498-43B3-948B-1728B52AA6E4}">
                <adec:decorative xmlns:adec="http://schemas.microsoft.com/office/drawing/2017/decorative" val="0"/>
              </a:ext>
            </a:extLst>
          </p:cNvPr>
          <p:cNvSpPr/>
          <p:nvPr/>
        </p:nvSpPr>
        <p:spPr bwMode="auto">
          <a:xfrm>
            <a:off x="427037" y="2507013"/>
            <a:ext cx="5410243" cy="1186213"/>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
              <a:spcBef>
                <a:spcPts val="1200"/>
              </a:spcBef>
              <a:tabLst>
                <a:tab pos="342900" algn="l"/>
              </a:tabLst>
            </a:pPr>
            <a:r>
              <a:rPr lang="en-US" sz="2400" dirty="0">
                <a:solidFill>
                  <a:schemeClr val="tx1"/>
                </a:solidFill>
              </a:rPr>
              <a:t>Recover soft deleted backup items using an ‘Undelete’ operation</a:t>
            </a:r>
          </a:p>
        </p:txBody>
      </p:sp>
      <p:sp>
        <p:nvSpPr>
          <p:cNvPr id="9" name="Rectangle 8">
            <a:extLst>
              <a:ext uri="{FF2B5EF4-FFF2-40B4-BE49-F238E27FC236}">
                <a16:creationId xmlns:a16="http://schemas.microsoft.com/office/drawing/2014/main" id="{59688999-BB18-4DE4-9082-9FFA8EBB304F}"/>
              </a:ext>
              <a:ext uri="{C183D7F6-B498-43B3-948B-1728B52AA6E4}">
                <adec:decorative xmlns:adec="http://schemas.microsoft.com/office/drawing/2017/decorative" val="1"/>
              </a:ext>
            </a:extLst>
          </p:cNvPr>
          <p:cNvSpPr/>
          <p:nvPr/>
        </p:nvSpPr>
        <p:spPr bwMode="auto">
          <a:xfrm>
            <a:off x="6012542" y="1247141"/>
            <a:ext cx="5996896" cy="511460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a:extLst>
              <a:ext uri="{FF2B5EF4-FFF2-40B4-BE49-F238E27FC236}">
                <a16:creationId xmlns:a16="http://schemas.microsoft.com/office/drawing/2014/main" id="{938F8FB2-7B9C-41DA-B63F-AB71FB700430}"/>
              </a:ext>
              <a:ext uri="{C183D7F6-B498-43B3-948B-1728B52AA6E4}">
                <adec:decorative xmlns:adec="http://schemas.microsoft.com/office/drawing/2017/decorative" val="0"/>
              </a:ext>
            </a:extLst>
          </p:cNvPr>
          <p:cNvSpPr/>
          <p:nvPr/>
        </p:nvSpPr>
        <p:spPr bwMode="auto">
          <a:xfrm>
            <a:off x="427036" y="3850831"/>
            <a:ext cx="5410243" cy="1186213"/>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
              <a:spcBef>
                <a:spcPts val="1200"/>
              </a:spcBef>
              <a:tabLst>
                <a:tab pos="342900" algn="l"/>
              </a:tabLst>
            </a:pPr>
            <a:r>
              <a:rPr lang="en-US" sz="2400" dirty="0">
                <a:solidFill>
                  <a:schemeClr val="tx1"/>
                </a:solidFill>
              </a:rPr>
              <a:t>Also available for storage account containers and file shares</a:t>
            </a:r>
          </a:p>
        </p:txBody>
      </p:sp>
      <p:sp>
        <p:nvSpPr>
          <p:cNvPr id="12" name="Rectangle 11">
            <a:extLst>
              <a:ext uri="{FF2B5EF4-FFF2-40B4-BE49-F238E27FC236}">
                <a16:creationId xmlns:a16="http://schemas.microsoft.com/office/drawing/2014/main" id="{83CC23DD-EE91-4A9D-829A-5325BAD78B4C}"/>
              </a:ext>
              <a:ext uri="{C183D7F6-B498-43B3-948B-1728B52AA6E4}">
                <adec:decorative xmlns:adec="http://schemas.microsoft.com/office/drawing/2017/decorative" val="0"/>
              </a:ext>
            </a:extLst>
          </p:cNvPr>
          <p:cNvSpPr/>
          <p:nvPr/>
        </p:nvSpPr>
        <p:spPr bwMode="auto">
          <a:xfrm>
            <a:off x="427037" y="5194650"/>
            <a:ext cx="5410243" cy="1186214"/>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
              <a:spcBef>
                <a:spcPts val="1200"/>
              </a:spcBef>
              <a:tabLst>
                <a:tab pos="342900" algn="l"/>
              </a:tabLst>
            </a:pPr>
            <a:r>
              <a:rPr lang="en-US" sz="2400" dirty="0">
                <a:solidFill>
                  <a:schemeClr val="tx1"/>
                </a:solidFill>
              </a:rPr>
              <a:t>Natively built-in for all the recovery</a:t>
            </a:r>
            <a:br>
              <a:rPr lang="en-US" sz="2400" dirty="0">
                <a:solidFill>
                  <a:schemeClr val="tx1"/>
                </a:solidFill>
              </a:rPr>
            </a:br>
            <a:r>
              <a:rPr lang="en-US" sz="2400" dirty="0">
                <a:solidFill>
                  <a:schemeClr val="tx1"/>
                </a:solidFill>
              </a:rPr>
              <a:t>services vaults</a:t>
            </a:r>
          </a:p>
        </p:txBody>
      </p:sp>
      <p:pic>
        <p:nvPicPr>
          <p:cNvPr id="4" name="Picture 3" descr="Flowchart showing a soft deleted state for 14 days until the item is permanently deleted">
            <a:extLst>
              <a:ext uri="{FF2B5EF4-FFF2-40B4-BE49-F238E27FC236}">
                <a16:creationId xmlns:a16="http://schemas.microsoft.com/office/drawing/2014/main" id="{05FD2B24-36E3-49AA-9342-D6E8163CE4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1569" y="2141458"/>
            <a:ext cx="5793440" cy="3509488"/>
          </a:xfrm>
          <a:prstGeom prst="rect">
            <a:avLst/>
          </a:prstGeom>
        </p:spPr>
      </p:pic>
    </p:spTree>
    <p:extLst>
      <p:ext uri="{BB962C8B-B14F-4D97-AF65-F5344CB8AC3E}">
        <p14:creationId xmlns:p14="http://schemas.microsoft.com/office/powerpoint/2010/main" val="305902970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Implement Azure Site Recovery</a:t>
            </a:r>
          </a:p>
        </p:txBody>
      </p:sp>
      <p:sp>
        <p:nvSpPr>
          <p:cNvPr id="6" name="Rectangle 5">
            <a:extLst>
              <a:ext uri="{FF2B5EF4-FFF2-40B4-BE49-F238E27FC236}">
                <a16:creationId xmlns:a16="http://schemas.microsoft.com/office/drawing/2014/main" id="{D0E5B8D1-C382-465B-81D4-AE65A10DEBBD}"/>
              </a:ext>
              <a:ext uri="{C183D7F6-B498-43B3-948B-1728B52AA6E4}">
                <adec:decorative xmlns:adec="http://schemas.microsoft.com/office/drawing/2017/decorative" val="0"/>
              </a:ext>
            </a:extLst>
          </p:cNvPr>
          <p:cNvSpPr/>
          <p:nvPr/>
        </p:nvSpPr>
        <p:spPr bwMode="auto">
          <a:xfrm>
            <a:off x="440353" y="1247142"/>
            <a:ext cx="5400815" cy="106933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
              <a:spcBef>
                <a:spcPts val="1200"/>
              </a:spcBef>
              <a:tabLst>
                <a:tab pos="457200" algn="l"/>
              </a:tabLst>
            </a:pPr>
            <a:r>
              <a:rPr lang="en-US" sz="2000" dirty="0">
                <a:solidFill>
                  <a:schemeClr val="tx1"/>
                </a:solidFill>
              </a:rPr>
              <a:t>Replicate Azure VMs from one Azure region to another</a:t>
            </a:r>
          </a:p>
        </p:txBody>
      </p:sp>
      <p:sp>
        <p:nvSpPr>
          <p:cNvPr id="8" name="Rectangle 7">
            <a:extLst>
              <a:ext uri="{FF2B5EF4-FFF2-40B4-BE49-F238E27FC236}">
                <a16:creationId xmlns:a16="http://schemas.microsoft.com/office/drawing/2014/main" id="{3CBA2247-18C6-410B-A1F0-36C22C87D522}"/>
              </a:ext>
              <a:ext uri="{C183D7F6-B498-43B3-948B-1728B52AA6E4}">
                <adec:decorative xmlns:adec="http://schemas.microsoft.com/office/drawing/2017/decorative" val="0"/>
              </a:ext>
            </a:extLst>
          </p:cNvPr>
          <p:cNvSpPr/>
          <p:nvPr/>
        </p:nvSpPr>
        <p:spPr bwMode="auto">
          <a:xfrm>
            <a:off x="440353" y="2500477"/>
            <a:ext cx="5400815" cy="1218084"/>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
              <a:spcBef>
                <a:spcPts val="1200"/>
              </a:spcBef>
              <a:tabLst>
                <a:tab pos="342900" algn="l"/>
              </a:tabLst>
            </a:pPr>
            <a:r>
              <a:rPr lang="en-US" sz="2000" dirty="0">
                <a:solidFill>
                  <a:schemeClr val="tx1"/>
                </a:solidFill>
              </a:rPr>
              <a:t>Replicate on-premises VMware VMs,</a:t>
            </a:r>
            <a:br>
              <a:rPr lang="en-US" sz="2000" dirty="0">
                <a:solidFill>
                  <a:schemeClr val="tx1"/>
                </a:solidFill>
              </a:rPr>
            </a:br>
            <a:r>
              <a:rPr lang="en-US" sz="2000" dirty="0">
                <a:solidFill>
                  <a:schemeClr val="tx1"/>
                </a:solidFill>
              </a:rPr>
              <a:t>Hyper-V VMs, physical servers (Windows</a:t>
            </a:r>
            <a:br>
              <a:rPr lang="en-US" sz="2000" dirty="0">
                <a:solidFill>
                  <a:schemeClr val="tx1"/>
                </a:solidFill>
              </a:rPr>
            </a:br>
            <a:r>
              <a:rPr lang="en-US" sz="2000" dirty="0">
                <a:solidFill>
                  <a:schemeClr val="tx1"/>
                </a:solidFill>
              </a:rPr>
              <a:t>and Linux), Azure Stack VMs to Azure</a:t>
            </a:r>
          </a:p>
        </p:txBody>
      </p:sp>
      <p:sp>
        <p:nvSpPr>
          <p:cNvPr id="9" name="Rectangle 8">
            <a:extLst>
              <a:ext uri="{FF2B5EF4-FFF2-40B4-BE49-F238E27FC236}">
                <a16:creationId xmlns:a16="http://schemas.microsoft.com/office/drawing/2014/main" id="{65984D35-816C-4B5D-A78A-5E5C812929B2}"/>
              </a:ext>
              <a:ext uri="{C183D7F6-B498-43B3-948B-1728B52AA6E4}">
                <adec:decorative xmlns:adec="http://schemas.microsoft.com/office/drawing/2017/decorative" val="0"/>
              </a:ext>
            </a:extLst>
          </p:cNvPr>
          <p:cNvSpPr/>
          <p:nvPr/>
        </p:nvSpPr>
        <p:spPr bwMode="auto">
          <a:xfrm>
            <a:off x="440353" y="3902557"/>
            <a:ext cx="5400815" cy="834905"/>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
              <a:spcBef>
                <a:spcPts val="1200"/>
              </a:spcBef>
              <a:tabLst>
                <a:tab pos="342900" algn="l"/>
              </a:tabLst>
            </a:pPr>
            <a:r>
              <a:rPr lang="en-US" sz="2000" dirty="0">
                <a:solidFill>
                  <a:schemeClr val="tx1"/>
                </a:solidFill>
              </a:rPr>
              <a:t>Replicate AWS Windows instances to Azure</a:t>
            </a:r>
          </a:p>
        </p:txBody>
      </p:sp>
      <p:sp>
        <p:nvSpPr>
          <p:cNvPr id="10" name="Rectangle 9">
            <a:extLst>
              <a:ext uri="{FF2B5EF4-FFF2-40B4-BE49-F238E27FC236}">
                <a16:creationId xmlns:a16="http://schemas.microsoft.com/office/drawing/2014/main" id="{F9EEC877-1D65-4F81-80BD-9CBD96508DFB}"/>
              </a:ext>
              <a:ext uri="{C183D7F6-B498-43B3-948B-1728B52AA6E4}">
                <adec:decorative xmlns:adec="http://schemas.microsoft.com/office/drawing/2017/decorative" val="0"/>
              </a:ext>
            </a:extLst>
          </p:cNvPr>
          <p:cNvSpPr/>
          <p:nvPr/>
        </p:nvSpPr>
        <p:spPr bwMode="auto">
          <a:xfrm>
            <a:off x="440353" y="4921459"/>
            <a:ext cx="5400815" cy="144028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
              <a:spcBef>
                <a:spcPts val="1200"/>
              </a:spcBef>
              <a:tabLst>
                <a:tab pos="342900" algn="l"/>
              </a:tabLst>
            </a:pPr>
            <a:r>
              <a:rPr lang="en-US" sz="2000" dirty="0">
                <a:solidFill>
                  <a:schemeClr val="tx1"/>
                </a:solidFill>
              </a:rPr>
              <a:t>Replicate on-premises VMware VMs, Hyper-V VMs managed by System Center VMM, and physical servers to a secondary site</a:t>
            </a:r>
          </a:p>
        </p:txBody>
      </p:sp>
      <p:sp>
        <p:nvSpPr>
          <p:cNvPr id="13" name="Rectangle 12">
            <a:extLst>
              <a:ext uri="{FF2B5EF4-FFF2-40B4-BE49-F238E27FC236}">
                <a16:creationId xmlns:a16="http://schemas.microsoft.com/office/drawing/2014/main" id="{D278156D-E945-4A1E-A767-24F1897BF126}"/>
              </a:ext>
              <a:ext uri="{C183D7F6-B498-43B3-948B-1728B52AA6E4}">
                <adec:decorative xmlns:adec="http://schemas.microsoft.com/office/drawing/2017/decorative" val="1"/>
              </a:ext>
            </a:extLst>
          </p:cNvPr>
          <p:cNvSpPr/>
          <p:nvPr/>
        </p:nvSpPr>
        <p:spPr bwMode="auto">
          <a:xfrm>
            <a:off x="6012542" y="1247141"/>
            <a:ext cx="5996896" cy="511460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 name="Picture 3" descr="Screenshot of an Azure Site recovery architecture. Region 1 is using Traffic Manager to failover to Region 2">
            <a:extLst>
              <a:ext uri="{FF2B5EF4-FFF2-40B4-BE49-F238E27FC236}">
                <a16:creationId xmlns:a16="http://schemas.microsoft.com/office/drawing/2014/main" id="{685514B4-0969-40FA-B44E-6B904E7BAD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6464" y="1909482"/>
            <a:ext cx="5683651" cy="3973441"/>
          </a:xfrm>
          <a:prstGeom prst="rect">
            <a:avLst/>
          </a:prstGeom>
        </p:spPr>
      </p:pic>
    </p:spTree>
    <p:extLst>
      <p:ext uri="{BB962C8B-B14F-4D97-AF65-F5344CB8AC3E}">
        <p14:creationId xmlns:p14="http://schemas.microsoft.com/office/powerpoint/2010/main" val="905304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EE5BF00A-4CC1-4D4D-AA47-FC2B94A29F42}"/>
              </a:ext>
            </a:extLst>
          </p:cNvPr>
          <p:cNvSpPr>
            <a:spLocks noGrp="1"/>
          </p:cNvSpPr>
          <p:nvPr>
            <p:ph type="title"/>
          </p:nvPr>
        </p:nvSpPr>
        <p:spPr>
          <a:xfrm>
            <a:off x="427040" y="632779"/>
            <a:ext cx="11571285" cy="411162"/>
          </a:xfrm>
        </p:spPr>
        <p:txBody>
          <a:bodyPr/>
          <a:lstStyle/>
          <a:p>
            <a:r>
              <a:rPr lang="en-US" dirty="0"/>
              <a:t>Summary and Resources – Configure Virtual Machine Backups</a:t>
            </a:r>
            <a:endParaRPr lang="en-IN" dirty="0"/>
          </a:p>
        </p:txBody>
      </p:sp>
      <p:sp>
        <p:nvSpPr>
          <p:cNvPr id="34" name="TextBox 33">
            <a:extLst>
              <a:ext uri="{FF2B5EF4-FFF2-40B4-BE49-F238E27FC236}">
                <a16:creationId xmlns:a16="http://schemas.microsoft.com/office/drawing/2014/main" id="{79E3E8A3-C1CF-48E4-AAA3-87AE0830BCC7}"/>
              </a:ext>
            </a:extLst>
          </p:cNvPr>
          <p:cNvSpPr txBox="1"/>
          <p:nvPr/>
        </p:nvSpPr>
        <p:spPr>
          <a:xfrm>
            <a:off x="4498041" y="2341669"/>
            <a:ext cx="6216868" cy="369332"/>
          </a:xfrm>
          <a:prstGeom prst="rect">
            <a:avLst/>
          </a:prstGeom>
          <a:noFill/>
        </p:spPr>
        <p:txBody>
          <a:bodyPr wrap="square">
            <a:spAutoFit/>
          </a:bodyPr>
          <a:lstStyle/>
          <a:p>
            <a:r>
              <a:rPr lang="en-US" dirty="0">
                <a:hlinkClick r:id="rId3"/>
              </a:rPr>
              <a:t>Introduction to Azure Backup</a:t>
            </a:r>
            <a:endParaRPr lang="en-US" dirty="0"/>
          </a:p>
        </p:txBody>
      </p:sp>
      <p:sp>
        <p:nvSpPr>
          <p:cNvPr id="30" name="TextBox 29">
            <a:extLst>
              <a:ext uri="{FF2B5EF4-FFF2-40B4-BE49-F238E27FC236}">
                <a16:creationId xmlns:a16="http://schemas.microsoft.com/office/drawing/2014/main" id="{6E1A337C-436E-48D6-A0C0-E96B4264CB14}"/>
              </a:ext>
            </a:extLst>
          </p:cNvPr>
          <p:cNvSpPr txBox="1"/>
          <p:nvPr/>
        </p:nvSpPr>
        <p:spPr>
          <a:xfrm>
            <a:off x="4508551" y="2991777"/>
            <a:ext cx="6216868" cy="369332"/>
          </a:xfrm>
          <a:prstGeom prst="rect">
            <a:avLst/>
          </a:prstGeom>
          <a:noFill/>
        </p:spPr>
        <p:txBody>
          <a:bodyPr wrap="square">
            <a:spAutoFit/>
          </a:bodyPr>
          <a:lstStyle/>
          <a:p>
            <a:r>
              <a:rPr lang="en-US" dirty="0">
                <a:hlinkClick r:id="rId4"/>
              </a:rPr>
              <a:t>Protect your virtual machines by using Azure Backup</a:t>
            </a:r>
            <a:endParaRPr lang="en-US" dirty="0"/>
          </a:p>
        </p:txBody>
      </p:sp>
      <p:sp>
        <p:nvSpPr>
          <p:cNvPr id="26" name="Rectangle 25">
            <a:extLst>
              <a:ext uri="{FF2B5EF4-FFF2-40B4-BE49-F238E27FC236}">
                <a16:creationId xmlns:a16="http://schemas.microsoft.com/office/drawing/2014/main" id="{A3775405-B048-45EE-9577-122467050F9F}"/>
              </a:ext>
            </a:extLst>
          </p:cNvPr>
          <p:cNvSpPr/>
          <p:nvPr/>
        </p:nvSpPr>
        <p:spPr>
          <a:xfrm>
            <a:off x="4469233" y="3462743"/>
            <a:ext cx="7739355" cy="666808"/>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defTabSz="800100">
              <a:spcBef>
                <a:spcPct val="0"/>
              </a:spcBef>
              <a:spcAft>
                <a:spcPct val="35000"/>
              </a:spcAft>
            </a:pPr>
            <a:r>
              <a:rPr lang="en-US" sz="2000" dirty="0">
                <a:hlinkClick r:id="rId5"/>
              </a:rPr>
              <a:t>Implement hybrid backup and recovery with Windows Server IaaS </a:t>
            </a:r>
            <a:endParaRPr lang="en-US" sz="2000" dirty="0">
              <a:solidFill>
                <a:schemeClr val="tx1"/>
              </a:solidFill>
            </a:endParaRPr>
          </a:p>
        </p:txBody>
      </p:sp>
      <p:sp>
        <p:nvSpPr>
          <p:cNvPr id="16" name="Rectangle 15">
            <a:extLst>
              <a:ext uri="{FF2B5EF4-FFF2-40B4-BE49-F238E27FC236}">
                <a16:creationId xmlns:a16="http://schemas.microsoft.com/office/drawing/2014/main" id="{4A63BDAB-9CA2-4978-9135-D2BCC4C26C54}"/>
              </a:ext>
            </a:extLst>
          </p:cNvPr>
          <p:cNvSpPr/>
          <p:nvPr/>
        </p:nvSpPr>
        <p:spPr>
          <a:xfrm>
            <a:off x="4477021" y="4114634"/>
            <a:ext cx="7511397" cy="666808"/>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defTabSz="800100">
              <a:spcBef>
                <a:spcPct val="0"/>
              </a:spcBef>
              <a:spcAft>
                <a:spcPct val="35000"/>
              </a:spcAft>
            </a:pPr>
            <a:r>
              <a:rPr lang="en-US" sz="2000" dirty="0">
                <a:hlinkClick r:id="rId6"/>
              </a:rPr>
              <a:t>Protect your Azure infrastructure with Azure Site Recovery </a:t>
            </a:r>
            <a:endParaRPr lang="en-US" sz="2000" dirty="0">
              <a:solidFill>
                <a:schemeClr val="tx1"/>
              </a:solidFill>
            </a:endParaRPr>
          </a:p>
        </p:txBody>
      </p:sp>
      <p:sp>
        <p:nvSpPr>
          <p:cNvPr id="8" name="Rectangle 7">
            <a:extLst>
              <a:ext uri="{FF2B5EF4-FFF2-40B4-BE49-F238E27FC236}">
                <a16:creationId xmlns:a16="http://schemas.microsoft.com/office/drawing/2014/main" id="{36DF4E9F-8022-4725-ADA7-DEEFCAAEA01C}"/>
              </a:ext>
              <a:ext uri="{C183D7F6-B498-43B3-948B-1728B52AA6E4}">
                <adec:decorative xmlns:adec="http://schemas.microsoft.com/office/drawing/2017/decorative" val="1"/>
              </a:ext>
            </a:extLst>
          </p:cNvPr>
          <p:cNvSpPr/>
          <p:nvPr/>
        </p:nvSpPr>
        <p:spPr bwMode="auto">
          <a:xfrm>
            <a:off x="427040" y="1553834"/>
            <a:ext cx="3913354" cy="640080"/>
          </a:xfrm>
          <a:prstGeom prst="rect">
            <a:avLst/>
          </a:prstGeom>
          <a:solidFill>
            <a:srgbClr val="243A5E"/>
          </a:solidFill>
          <a:ln w="6350">
            <a:solidFill>
              <a:srgbClr val="243A5E"/>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600"/>
              </a:spcBef>
            </a:pPr>
            <a:r>
              <a:rPr lang="en-US" sz="2200" dirty="0">
                <a:solidFill>
                  <a:schemeClr val="bg1"/>
                </a:solidFill>
                <a:latin typeface="+mj-lt"/>
              </a:rPr>
              <a:t>Knowledge Check Questions</a:t>
            </a:r>
          </a:p>
        </p:txBody>
      </p:sp>
      <p:sp>
        <p:nvSpPr>
          <p:cNvPr id="9" name="Rectangle 8">
            <a:extLst>
              <a:ext uri="{FF2B5EF4-FFF2-40B4-BE49-F238E27FC236}">
                <a16:creationId xmlns:a16="http://schemas.microsoft.com/office/drawing/2014/main" id="{4D4E2B00-A785-4F5D-9105-246DE5C69F05}"/>
              </a:ext>
              <a:ext uri="{C183D7F6-B498-43B3-948B-1728B52AA6E4}">
                <adec:decorative xmlns:adec="http://schemas.microsoft.com/office/drawing/2017/decorative" val="1"/>
              </a:ext>
            </a:extLst>
          </p:cNvPr>
          <p:cNvSpPr/>
          <p:nvPr/>
        </p:nvSpPr>
        <p:spPr bwMode="auto">
          <a:xfrm>
            <a:off x="4498041" y="1553834"/>
            <a:ext cx="7511397" cy="640080"/>
          </a:xfrm>
          <a:prstGeom prst="rect">
            <a:avLst/>
          </a:prstGeom>
          <a:solidFill>
            <a:srgbClr val="243A5E"/>
          </a:solidFill>
          <a:ln w="6350">
            <a:solidFill>
              <a:srgbClr val="243A5E"/>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600"/>
              </a:spcBef>
            </a:pPr>
            <a:r>
              <a:rPr lang="en-US" sz="2200" dirty="0">
                <a:solidFill>
                  <a:schemeClr val="bg1"/>
                </a:solidFill>
                <a:latin typeface="+mj-lt"/>
              </a:rPr>
              <a:t>Microsoft Learn Modules (docs.microsoft.com/Learn)</a:t>
            </a:r>
          </a:p>
        </p:txBody>
      </p:sp>
      <p:cxnSp>
        <p:nvCxnSpPr>
          <p:cNvPr id="15" name="Straight Connector 14">
            <a:extLst>
              <a:ext uri="{FF2B5EF4-FFF2-40B4-BE49-F238E27FC236}">
                <a16:creationId xmlns:a16="http://schemas.microsoft.com/office/drawing/2014/main" id="{F4875470-6175-4891-B19C-11ECCDDC057E}"/>
              </a:ext>
              <a:ext uri="{C183D7F6-B498-43B3-948B-1728B52AA6E4}">
                <adec:decorative xmlns:adec="http://schemas.microsoft.com/office/drawing/2017/decorative" val="1"/>
              </a:ext>
            </a:extLst>
          </p:cNvPr>
          <p:cNvCxnSpPr>
            <a:cxnSpLocks/>
          </p:cNvCxnSpPr>
          <p:nvPr/>
        </p:nvCxnSpPr>
        <p:spPr>
          <a:xfrm>
            <a:off x="4583213" y="4902439"/>
            <a:ext cx="751139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B0B06E47-6B08-44B8-922B-872989083CF4}"/>
              </a:ext>
              <a:ext uri="{C183D7F6-B498-43B3-948B-1728B52AA6E4}">
                <adec:decorative xmlns:adec="http://schemas.microsoft.com/office/drawing/2017/decorative" val="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36394" y="2951143"/>
            <a:ext cx="1494645" cy="2173707"/>
          </a:xfrm>
          <a:prstGeom prst="rect">
            <a:avLst/>
          </a:prstGeom>
        </p:spPr>
      </p:pic>
      <p:cxnSp>
        <p:nvCxnSpPr>
          <p:cNvPr id="28" name="Straight Connector 27">
            <a:extLst>
              <a:ext uri="{FF2B5EF4-FFF2-40B4-BE49-F238E27FC236}">
                <a16:creationId xmlns:a16="http://schemas.microsoft.com/office/drawing/2014/main" id="{195F39DE-508A-466E-B84F-B1C1AA57860F}"/>
              </a:ext>
              <a:ext uri="{C183D7F6-B498-43B3-948B-1728B52AA6E4}">
                <adec:decorative xmlns:adec="http://schemas.microsoft.com/office/drawing/2017/decorative" val="1"/>
              </a:ext>
            </a:extLst>
          </p:cNvPr>
          <p:cNvCxnSpPr>
            <a:cxnSpLocks/>
          </p:cNvCxnSpPr>
          <p:nvPr/>
        </p:nvCxnSpPr>
        <p:spPr>
          <a:xfrm>
            <a:off x="4486928" y="2866099"/>
            <a:ext cx="751139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D35563D-E483-4085-8C7B-3D6709319302}"/>
              </a:ext>
              <a:ext uri="{C183D7F6-B498-43B3-948B-1728B52AA6E4}">
                <adec:decorative xmlns:adec="http://schemas.microsoft.com/office/drawing/2017/decorative" val="1"/>
              </a:ext>
            </a:extLst>
          </p:cNvPr>
          <p:cNvCxnSpPr>
            <a:cxnSpLocks/>
          </p:cNvCxnSpPr>
          <p:nvPr/>
        </p:nvCxnSpPr>
        <p:spPr>
          <a:xfrm>
            <a:off x="4486927" y="3497262"/>
            <a:ext cx="751139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F78C743-D944-4A7F-88B2-23B091C53177}"/>
              </a:ext>
              <a:ext uri="{C183D7F6-B498-43B3-948B-1728B52AA6E4}">
                <adec:decorative xmlns:adec="http://schemas.microsoft.com/office/drawing/2017/decorative" val="1"/>
              </a:ext>
            </a:extLst>
          </p:cNvPr>
          <p:cNvCxnSpPr>
            <a:cxnSpLocks/>
          </p:cNvCxnSpPr>
          <p:nvPr/>
        </p:nvCxnSpPr>
        <p:spPr>
          <a:xfrm>
            <a:off x="4583213" y="4175179"/>
            <a:ext cx="751139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596435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Lab 10 – Implement Data Protection</a:t>
            </a:r>
          </a:p>
        </p:txBody>
      </p:sp>
      <p:pic>
        <p:nvPicPr>
          <p:cNvPr id="5" name="Picture 4" descr="Icon of a lab flask">
            <a:extLst>
              <a:ext uri="{FF2B5EF4-FFF2-40B4-BE49-F238E27FC236}">
                <a16:creationId xmlns:a16="http://schemas.microsoft.com/office/drawing/2014/main" id="{A781E79A-5FD3-4EC2-9236-5C69EB591E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22928" y="2851176"/>
            <a:ext cx="1004002" cy="1460144"/>
          </a:xfrm>
          <a:prstGeom prst="rect">
            <a:avLst/>
          </a:prstGeom>
        </p:spPr>
      </p:pic>
    </p:spTree>
    <p:extLst>
      <p:ext uri="{BB962C8B-B14F-4D97-AF65-F5344CB8AC3E}">
        <p14:creationId xmlns:p14="http://schemas.microsoft.com/office/powerpoint/2010/main" val="100364127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F6EEE9D-5191-4926-B544-DDD42BBC7893}"/>
              </a:ext>
            </a:extLst>
          </p:cNvPr>
          <p:cNvSpPr>
            <a:spLocks noGrp="1"/>
          </p:cNvSpPr>
          <p:nvPr>
            <p:ph type="title"/>
          </p:nvPr>
        </p:nvSpPr>
        <p:spPr/>
        <p:txBody>
          <a:bodyPr/>
          <a:lstStyle/>
          <a:p>
            <a:r>
              <a:rPr lang="en-US" dirty="0"/>
              <a:t>Lab 10 – Backup virtual machines</a:t>
            </a:r>
            <a:endParaRPr lang="en-IN" dirty="0"/>
          </a:p>
        </p:txBody>
      </p:sp>
      <p:sp>
        <p:nvSpPr>
          <p:cNvPr id="30" name="Text Placeholder 2">
            <a:extLst>
              <a:ext uri="{FF2B5EF4-FFF2-40B4-BE49-F238E27FC236}">
                <a16:creationId xmlns:a16="http://schemas.microsoft.com/office/drawing/2014/main" id="{22136A62-F855-4350-8F9A-20B49BF139E5}"/>
              </a:ext>
            </a:extLst>
          </p:cNvPr>
          <p:cNvSpPr txBox="1">
            <a:spLocks/>
          </p:cNvSpPr>
          <p:nvPr/>
        </p:nvSpPr>
        <p:spPr>
          <a:xfrm>
            <a:off x="427038" y="1279213"/>
            <a:ext cx="11582400" cy="116955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spc="0" dirty="0">
                <a:solidFill>
                  <a:schemeClr val="tx2">
                    <a:lumMod val="50000"/>
                  </a:schemeClr>
                </a:solidFill>
                <a:cs typeface="Segoe UI Semilight"/>
              </a:rPr>
              <a:t>Lab scenario</a:t>
            </a:r>
          </a:p>
          <a:p>
            <a:r>
              <a:rPr lang="en-US" sz="1800" spc="0" dirty="0">
                <a:solidFill>
                  <a:schemeClr val="tx1"/>
                </a:solidFill>
                <a:latin typeface="+mn-lt"/>
                <a:cs typeface="Segoe UI Semilight"/>
              </a:rPr>
              <a:t>You have been tasked with evaluating the use of Azure Recovery Services for backup and restore of files hosted on Azure virtual machines and on-premises computers. In addition, you want to identify methods of protecting data stored in the Recovery Services vault from accidental or malicious data loss</a:t>
            </a:r>
          </a:p>
        </p:txBody>
      </p:sp>
      <p:sp>
        <p:nvSpPr>
          <p:cNvPr id="31" name="Text Placeholder 2">
            <a:extLst>
              <a:ext uri="{FF2B5EF4-FFF2-40B4-BE49-F238E27FC236}">
                <a16:creationId xmlns:a16="http://schemas.microsoft.com/office/drawing/2014/main" id="{82FB02A8-765F-494E-BD91-433F8F1C623A}"/>
              </a:ext>
            </a:extLst>
          </p:cNvPr>
          <p:cNvSpPr txBox="1">
            <a:spLocks/>
          </p:cNvSpPr>
          <p:nvPr/>
        </p:nvSpPr>
        <p:spPr>
          <a:xfrm>
            <a:off x="415925" y="2701154"/>
            <a:ext cx="11582400" cy="338554"/>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spc="0" dirty="0">
                <a:solidFill>
                  <a:schemeClr val="tx2">
                    <a:lumMod val="50000"/>
                  </a:schemeClr>
                </a:solidFill>
                <a:cs typeface="Segoe UI Semilight"/>
              </a:rPr>
              <a:t>Objectives</a:t>
            </a:r>
          </a:p>
        </p:txBody>
      </p:sp>
      <p:sp>
        <p:nvSpPr>
          <p:cNvPr id="39" name="Rectangle 38">
            <a:extLst>
              <a:ext uri="{FF2B5EF4-FFF2-40B4-BE49-F238E27FC236}">
                <a16:creationId xmlns:a16="http://schemas.microsoft.com/office/drawing/2014/main" id="{BC42E0FD-A4D8-43B9-8CE6-955654DEB296}"/>
              </a:ext>
            </a:extLst>
          </p:cNvPr>
          <p:cNvSpPr/>
          <p:nvPr/>
        </p:nvSpPr>
        <p:spPr bwMode="auto">
          <a:xfrm>
            <a:off x="427036" y="3133809"/>
            <a:ext cx="2769140" cy="131168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dirty="0">
                <a:solidFill>
                  <a:schemeClr val="tx2">
                    <a:lumMod val="50000"/>
                  </a:schemeClr>
                </a:solidFill>
                <a:latin typeface="+mj-lt"/>
                <a:cs typeface="Segoe UI Semilight"/>
              </a:rPr>
              <a:t>Task 1:</a:t>
            </a:r>
            <a:br>
              <a:rPr lang="en-US" dirty="0">
                <a:solidFill>
                  <a:schemeClr val="tx1"/>
                </a:solidFill>
                <a:cs typeface="Segoe UI Semilight"/>
              </a:rPr>
            </a:br>
            <a:r>
              <a:rPr lang="en-US" dirty="0">
                <a:solidFill>
                  <a:schemeClr val="tx1"/>
                </a:solidFill>
                <a:cs typeface="Segoe UI Semilight"/>
              </a:rPr>
              <a:t>Provision the lab environment</a:t>
            </a:r>
          </a:p>
        </p:txBody>
      </p:sp>
      <p:sp>
        <p:nvSpPr>
          <p:cNvPr id="40" name="Rectangle 39">
            <a:extLst>
              <a:ext uri="{FF2B5EF4-FFF2-40B4-BE49-F238E27FC236}">
                <a16:creationId xmlns:a16="http://schemas.microsoft.com/office/drawing/2014/main" id="{2A5D16CB-EB6E-4BBB-96FB-B2A4928FA7A3}"/>
              </a:ext>
            </a:extLst>
          </p:cNvPr>
          <p:cNvSpPr/>
          <p:nvPr/>
        </p:nvSpPr>
        <p:spPr bwMode="auto">
          <a:xfrm>
            <a:off x="3349086" y="3133809"/>
            <a:ext cx="2769140" cy="131168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dirty="0">
                <a:solidFill>
                  <a:schemeClr val="tx2">
                    <a:lumMod val="50000"/>
                  </a:schemeClr>
                </a:solidFill>
                <a:latin typeface="+mj-lt"/>
                <a:cs typeface="Segoe UI Semilight"/>
              </a:rPr>
              <a:t>Task 2:</a:t>
            </a:r>
            <a:br>
              <a:rPr lang="en-US" dirty="0">
                <a:solidFill>
                  <a:schemeClr val="tx1"/>
                </a:solidFill>
                <a:latin typeface="+mj-lt"/>
                <a:cs typeface="Segoe UI Semilight"/>
              </a:rPr>
            </a:br>
            <a:r>
              <a:rPr lang="en-US" dirty="0">
                <a:solidFill>
                  <a:schemeClr val="tx1"/>
                </a:solidFill>
                <a:cs typeface="Segoe UI Semilight"/>
              </a:rPr>
              <a:t>Create a Recovery Services vault</a:t>
            </a:r>
          </a:p>
        </p:txBody>
      </p:sp>
      <p:sp>
        <p:nvSpPr>
          <p:cNvPr id="41" name="Rectangle 40">
            <a:extLst>
              <a:ext uri="{FF2B5EF4-FFF2-40B4-BE49-F238E27FC236}">
                <a16:creationId xmlns:a16="http://schemas.microsoft.com/office/drawing/2014/main" id="{BE97ABC0-86EC-4452-8E2B-89E2D2E2792E}"/>
              </a:ext>
            </a:extLst>
          </p:cNvPr>
          <p:cNvSpPr/>
          <p:nvPr/>
        </p:nvSpPr>
        <p:spPr bwMode="auto">
          <a:xfrm>
            <a:off x="6271136" y="3133809"/>
            <a:ext cx="2769140" cy="131168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dirty="0">
                <a:solidFill>
                  <a:schemeClr val="tx2">
                    <a:lumMod val="50000"/>
                  </a:schemeClr>
                </a:solidFill>
                <a:latin typeface="+mj-lt"/>
                <a:cs typeface="Segoe UI Semilight"/>
              </a:rPr>
              <a:t>Task 3:</a:t>
            </a:r>
            <a:br>
              <a:rPr lang="en-US" dirty="0">
                <a:solidFill>
                  <a:schemeClr val="tx1"/>
                </a:solidFill>
                <a:cs typeface="Segoe UI Semilight"/>
              </a:rPr>
            </a:br>
            <a:r>
              <a:rPr lang="en-US" dirty="0">
                <a:solidFill>
                  <a:schemeClr val="tx1"/>
                </a:solidFill>
                <a:cs typeface="Segoe UI Semilight"/>
              </a:rPr>
              <a:t>Implement Azure virtual machine-level backup</a:t>
            </a:r>
          </a:p>
        </p:txBody>
      </p:sp>
      <p:sp>
        <p:nvSpPr>
          <p:cNvPr id="42" name="Rectangle 41">
            <a:extLst>
              <a:ext uri="{FF2B5EF4-FFF2-40B4-BE49-F238E27FC236}">
                <a16:creationId xmlns:a16="http://schemas.microsoft.com/office/drawing/2014/main" id="{55605CAE-7DE6-463E-9B75-F0E938173FF9}"/>
              </a:ext>
            </a:extLst>
          </p:cNvPr>
          <p:cNvSpPr/>
          <p:nvPr/>
        </p:nvSpPr>
        <p:spPr bwMode="auto">
          <a:xfrm>
            <a:off x="9193185" y="3133809"/>
            <a:ext cx="2769140" cy="131168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dirty="0">
                <a:solidFill>
                  <a:schemeClr val="tx2">
                    <a:lumMod val="50000"/>
                  </a:schemeClr>
                </a:solidFill>
                <a:latin typeface="+mj-lt"/>
                <a:cs typeface="Segoe UI Semilight"/>
              </a:rPr>
              <a:t>Task 4:</a:t>
            </a:r>
            <a:br>
              <a:rPr lang="en-US" dirty="0">
                <a:solidFill>
                  <a:schemeClr val="tx1"/>
                </a:solidFill>
                <a:cs typeface="Segoe UI Semilight"/>
              </a:rPr>
            </a:br>
            <a:r>
              <a:rPr lang="en-US" dirty="0">
                <a:solidFill>
                  <a:schemeClr val="tx1"/>
                </a:solidFill>
                <a:cs typeface="Segoe UI Semilight"/>
              </a:rPr>
              <a:t>Implement File and Folder backup</a:t>
            </a:r>
          </a:p>
        </p:txBody>
      </p:sp>
      <p:sp>
        <p:nvSpPr>
          <p:cNvPr id="43" name="Rectangle 42">
            <a:extLst>
              <a:ext uri="{FF2B5EF4-FFF2-40B4-BE49-F238E27FC236}">
                <a16:creationId xmlns:a16="http://schemas.microsoft.com/office/drawing/2014/main" id="{BADAB0AD-F447-40F7-8834-76A1840F84E0}"/>
              </a:ext>
            </a:extLst>
          </p:cNvPr>
          <p:cNvSpPr/>
          <p:nvPr/>
        </p:nvSpPr>
        <p:spPr bwMode="auto">
          <a:xfrm>
            <a:off x="427036" y="4539599"/>
            <a:ext cx="2769140" cy="131168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dirty="0">
                <a:solidFill>
                  <a:schemeClr val="tx2">
                    <a:lumMod val="50000"/>
                  </a:schemeClr>
                </a:solidFill>
                <a:latin typeface="+mj-lt"/>
                <a:cs typeface="Segoe UI Semilight"/>
              </a:rPr>
              <a:t>Task 5:</a:t>
            </a:r>
            <a:br>
              <a:rPr lang="en-US" dirty="0">
                <a:solidFill>
                  <a:schemeClr val="tx1"/>
                </a:solidFill>
                <a:cs typeface="Segoe UI Semilight"/>
              </a:rPr>
            </a:br>
            <a:r>
              <a:rPr lang="en-US" dirty="0">
                <a:solidFill>
                  <a:schemeClr val="tx1"/>
                </a:solidFill>
                <a:cs typeface="Segoe UI Semilight"/>
              </a:rPr>
              <a:t>Perform file recovery by using Azure Recovery Services agent</a:t>
            </a:r>
          </a:p>
        </p:txBody>
      </p:sp>
      <p:sp>
        <p:nvSpPr>
          <p:cNvPr id="44" name="Rectangle 43">
            <a:extLst>
              <a:ext uri="{FF2B5EF4-FFF2-40B4-BE49-F238E27FC236}">
                <a16:creationId xmlns:a16="http://schemas.microsoft.com/office/drawing/2014/main" id="{388B84A1-0D6B-4EFA-9273-0077A4DA3E1C}"/>
              </a:ext>
            </a:extLst>
          </p:cNvPr>
          <p:cNvSpPr/>
          <p:nvPr/>
        </p:nvSpPr>
        <p:spPr bwMode="auto">
          <a:xfrm>
            <a:off x="3349086" y="4539599"/>
            <a:ext cx="2769140" cy="131168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dirty="0">
                <a:solidFill>
                  <a:schemeClr val="tx2">
                    <a:lumMod val="50000"/>
                  </a:schemeClr>
                </a:solidFill>
                <a:latin typeface="+mj-lt"/>
                <a:cs typeface="Segoe UI Semilight"/>
              </a:rPr>
              <a:t>Task 6:</a:t>
            </a:r>
            <a:br>
              <a:rPr lang="en-US" dirty="0">
                <a:solidFill>
                  <a:schemeClr val="tx1"/>
                </a:solidFill>
                <a:cs typeface="Segoe UI Semilight"/>
              </a:rPr>
            </a:br>
            <a:r>
              <a:rPr lang="en-US" dirty="0">
                <a:solidFill>
                  <a:schemeClr val="tx1"/>
                </a:solidFill>
                <a:cs typeface="Segoe UI Semilight"/>
              </a:rPr>
              <a:t>Perform file recovery by using Azure virtual machine snapshots</a:t>
            </a:r>
          </a:p>
        </p:txBody>
      </p:sp>
      <p:sp>
        <p:nvSpPr>
          <p:cNvPr id="45" name="Rectangle 44">
            <a:extLst>
              <a:ext uri="{FF2B5EF4-FFF2-40B4-BE49-F238E27FC236}">
                <a16:creationId xmlns:a16="http://schemas.microsoft.com/office/drawing/2014/main" id="{CA33D66D-FE14-4B4F-A62B-606559051A23}"/>
              </a:ext>
            </a:extLst>
          </p:cNvPr>
          <p:cNvSpPr/>
          <p:nvPr/>
        </p:nvSpPr>
        <p:spPr bwMode="auto">
          <a:xfrm>
            <a:off x="6271136" y="4539599"/>
            <a:ext cx="2769140" cy="131168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dirty="0">
                <a:solidFill>
                  <a:schemeClr val="tx2">
                    <a:lumMod val="50000"/>
                  </a:schemeClr>
                </a:solidFill>
                <a:latin typeface="+mj-lt"/>
                <a:cs typeface="Segoe UI Semilight"/>
              </a:rPr>
              <a:t>Task 7:</a:t>
            </a:r>
            <a:br>
              <a:rPr lang="en-US" dirty="0">
                <a:solidFill>
                  <a:schemeClr val="tx1"/>
                </a:solidFill>
                <a:cs typeface="Segoe UI Semilight"/>
              </a:rPr>
            </a:br>
            <a:r>
              <a:rPr lang="en-US" dirty="0">
                <a:solidFill>
                  <a:schemeClr val="tx1"/>
                </a:solidFill>
                <a:cs typeface="Segoe UI Semilight"/>
              </a:rPr>
              <a:t>Review the Azure Recovery Services soft delete functionality</a:t>
            </a:r>
          </a:p>
        </p:txBody>
      </p:sp>
      <p:sp>
        <p:nvSpPr>
          <p:cNvPr id="2" name="Text Placeholder 2">
            <a:extLst>
              <a:ext uri="{FF2B5EF4-FFF2-40B4-BE49-F238E27FC236}">
                <a16:creationId xmlns:a16="http://schemas.microsoft.com/office/drawing/2014/main" id="{42ACE91D-A44C-4242-B64E-DF464150557E}"/>
              </a:ext>
            </a:extLst>
          </p:cNvPr>
          <p:cNvSpPr txBox="1">
            <a:spLocks/>
          </p:cNvSpPr>
          <p:nvPr/>
        </p:nvSpPr>
        <p:spPr>
          <a:xfrm>
            <a:off x="8251931" y="612680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3" name="arrow_15">
            <a:extLst>
              <a:ext uri="{FF2B5EF4-FFF2-40B4-BE49-F238E27FC236}">
                <a16:creationId xmlns:a16="http://schemas.microsoft.com/office/drawing/2014/main" id="{EB453DD1-EECF-4A75-846C-27A38AC9C6D4}"/>
              </a:ext>
              <a:ext uri="{C183D7F6-B498-43B3-948B-1728B52AA6E4}">
                <adec:decorative xmlns:adec="http://schemas.microsoft.com/office/drawing/2017/decorative" val="1"/>
              </a:ext>
            </a:extLst>
          </p:cNvPr>
          <p:cNvSpPr>
            <a:spLocks noChangeAspect="1" noEditPoints="1"/>
          </p:cNvSpPr>
          <p:nvPr/>
        </p:nvSpPr>
        <p:spPr bwMode="auto">
          <a:xfrm>
            <a:off x="11784017" y="6137463"/>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203290165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CD8EF-F5C3-4790-859D-036DD1AA091F}"/>
              </a:ext>
            </a:extLst>
          </p:cNvPr>
          <p:cNvSpPr>
            <a:spLocks noGrp="1"/>
          </p:cNvSpPr>
          <p:nvPr>
            <p:ph type="title"/>
          </p:nvPr>
        </p:nvSpPr>
        <p:spPr/>
        <p:txBody>
          <a:bodyPr/>
          <a:lstStyle/>
          <a:p>
            <a:r>
              <a:rPr lang="en-US" dirty="0"/>
              <a:t>Lab 10 – Architecture diagram</a:t>
            </a:r>
          </a:p>
        </p:txBody>
      </p:sp>
      <p:sp>
        <p:nvSpPr>
          <p:cNvPr id="34" name="Rectangle 33">
            <a:extLst>
              <a:ext uri="{FF2B5EF4-FFF2-40B4-BE49-F238E27FC236}">
                <a16:creationId xmlns:a16="http://schemas.microsoft.com/office/drawing/2014/main" id="{C573D885-9B7A-4D1B-A829-9C5A01665570}"/>
              </a:ext>
              <a:ext uri="{C183D7F6-B498-43B3-948B-1728B52AA6E4}">
                <adec:decorative xmlns:adec="http://schemas.microsoft.com/office/drawing/2017/decorative" val="1"/>
              </a:ext>
            </a:extLst>
          </p:cNvPr>
          <p:cNvSpPr/>
          <p:nvPr/>
        </p:nvSpPr>
        <p:spPr bwMode="auto">
          <a:xfrm>
            <a:off x="427038" y="1192213"/>
            <a:ext cx="11582399" cy="516953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grpSp>
        <p:nvGrpSpPr>
          <p:cNvPr id="99" name="Group 98" descr="Architecture diagram of the detailed lab steps. ">
            <a:extLst>
              <a:ext uri="{FF2B5EF4-FFF2-40B4-BE49-F238E27FC236}">
                <a16:creationId xmlns:a16="http://schemas.microsoft.com/office/drawing/2014/main" id="{6E2B29D5-E721-4F09-8A57-5A469430451C}"/>
              </a:ext>
            </a:extLst>
          </p:cNvPr>
          <p:cNvGrpSpPr/>
          <p:nvPr/>
        </p:nvGrpSpPr>
        <p:grpSpPr>
          <a:xfrm>
            <a:off x="2059447" y="1251072"/>
            <a:ext cx="8245491" cy="5019100"/>
            <a:chOff x="2059447" y="1251072"/>
            <a:chExt cx="8245491" cy="5019100"/>
          </a:xfrm>
        </p:grpSpPr>
        <p:sp>
          <p:nvSpPr>
            <p:cNvPr id="39" name="Rectangle 38">
              <a:extLst>
                <a:ext uri="{FF2B5EF4-FFF2-40B4-BE49-F238E27FC236}">
                  <a16:creationId xmlns:a16="http://schemas.microsoft.com/office/drawing/2014/main" id="{777BF1B0-D25A-435E-9E2B-B64C37FB31F6}"/>
                </a:ext>
              </a:extLst>
            </p:cNvPr>
            <p:cNvSpPr/>
            <p:nvPr/>
          </p:nvSpPr>
          <p:spPr bwMode="auto">
            <a:xfrm>
              <a:off x="6156789" y="1251072"/>
              <a:ext cx="4148149" cy="50191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grpSp>
          <p:nvGrpSpPr>
            <p:cNvPr id="96" name="Group 95" descr="Architecture diagram of the detailed lab steps. ">
              <a:extLst>
                <a:ext uri="{FF2B5EF4-FFF2-40B4-BE49-F238E27FC236}">
                  <a16:creationId xmlns:a16="http://schemas.microsoft.com/office/drawing/2014/main" id="{B91F965A-0B80-4CC9-871B-EFAA1542B9C9}"/>
                </a:ext>
              </a:extLst>
            </p:cNvPr>
            <p:cNvGrpSpPr/>
            <p:nvPr/>
          </p:nvGrpSpPr>
          <p:grpSpPr>
            <a:xfrm>
              <a:off x="2059447" y="1251072"/>
              <a:ext cx="7936677" cy="5019100"/>
              <a:chOff x="1806896" y="1251072"/>
              <a:chExt cx="7936677" cy="5019100"/>
            </a:xfrm>
          </p:grpSpPr>
          <p:sp>
            <p:nvSpPr>
              <p:cNvPr id="37" name="Rectangle 36">
                <a:extLst>
                  <a:ext uri="{FF2B5EF4-FFF2-40B4-BE49-F238E27FC236}">
                    <a16:creationId xmlns:a16="http://schemas.microsoft.com/office/drawing/2014/main" id="{DC4FA8F3-48B3-40A4-A743-194F884B3B61}"/>
                  </a:ext>
                </a:extLst>
              </p:cNvPr>
              <p:cNvSpPr/>
              <p:nvPr/>
            </p:nvSpPr>
            <p:spPr bwMode="auto">
              <a:xfrm>
                <a:off x="1806896" y="1251072"/>
                <a:ext cx="3692926" cy="50191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C6562013-65F7-48F6-88B6-DBA01A86DA2E}"/>
                  </a:ext>
                </a:extLst>
              </p:cNvPr>
              <p:cNvSpPr/>
              <p:nvPr/>
            </p:nvSpPr>
            <p:spPr bwMode="auto">
              <a:xfrm>
                <a:off x="3232190" y="4511426"/>
                <a:ext cx="6086471" cy="1388353"/>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a:extLst>
                  <a:ext uri="{FF2B5EF4-FFF2-40B4-BE49-F238E27FC236}">
                    <a16:creationId xmlns:a16="http://schemas.microsoft.com/office/drawing/2014/main" id="{E3683879-ED99-4FA7-B449-6A3AE1A614DD}"/>
                  </a:ext>
                </a:extLst>
              </p:cNvPr>
              <p:cNvSpPr/>
              <p:nvPr/>
            </p:nvSpPr>
            <p:spPr bwMode="auto">
              <a:xfrm>
                <a:off x="3232189" y="2843207"/>
                <a:ext cx="6086472" cy="1451455"/>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45" name="Graphic 44">
                <a:extLst>
                  <a:ext uri="{FF2B5EF4-FFF2-40B4-BE49-F238E27FC236}">
                    <a16:creationId xmlns:a16="http://schemas.microsoft.com/office/drawing/2014/main" id="{917AC7B0-544C-45DC-8C52-10DA4135DC4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83765" y="2043666"/>
                <a:ext cx="412418" cy="412418"/>
              </a:xfrm>
              <a:prstGeom prst="rect">
                <a:avLst/>
              </a:prstGeom>
            </p:spPr>
          </p:pic>
          <p:sp>
            <p:nvSpPr>
              <p:cNvPr id="47" name="Rectangle 46">
                <a:extLst>
                  <a:ext uri="{FF2B5EF4-FFF2-40B4-BE49-F238E27FC236}">
                    <a16:creationId xmlns:a16="http://schemas.microsoft.com/office/drawing/2014/main" id="{0397343F-ACD3-47F9-B2EC-20DA250ECA01}"/>
                  </a:ext>
                </a:extLst>
              </p:cNvPr>
              <p:cNvSpPr/>
              <p:nvPr/>
            </p:nvSpPr>
            <p:spPr bwMode="auto">
              <a:xfrm>
                <a:off x="2174386" y="2399815"/>
                <a:ext cx="3004699" cy="3664525"/>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49" name="TextBox 48">
                <a:extLst>
                  <a:ext uri="{FF2B5EF4-FFF2-40B4-BE49-F238E27FC236}">
                    <a16:creationId xmlns:a16="http://schemas.microsoft.com/office/drawing/2014/main" id="{1E01DA05-4CB8-4EE5-8844-1AC555CB1EEA}"/>
                  </a:ext>
                </a:extLst>
              </p:cNvPr>
              <p:cNvSpPr txBox="1"/>
              <p:nvPr/>
            </p:nvSpPr>
            <p:spPr>
              <a:xfrm>
                <a:off x="2596183" y="2080289"/>
                <a:ext cx="2688259" cy="271554"/>
              </a:xfrm>
              <a:prstGeom prst="rect">
                <a:avLst/>
              </a:prstGeom>
              <a:noFill/>
            </p:spPr>
            <p:txBody>
              <a:bodyPr wrap="square">
                <a:spAutoFit/>
              </a:bodyPr>
              <a:lstStyle/>
              <a:p>
                <a:r>
                  <a:rPr lang="fr-FR" sz="1176" b="1" dirty="0"/>
                  <a:t>az104-10-vnet </a:t>
                </a:r>
                <a:r>
                  <a:rPr lang="fr-FR" sz="1176" dirty="0"/>
                  <a:t>10.0.0.0/24</a:t>
                </a:r>
              </a:p>
            </p:txBody>
          </p:sp>
          <p:sp>
            <p:nvSpPr>
              <p:cNvPr id="51" name="Rectangle 50">
                <a:extLst>
                  <a:ext uri="{FF2B5EF4-FFF2-40B4-BE49-F238E27FC236}">
                    <a16:creationId xmlns:a16="http://schemas.microsoft.com/office/drawing/2014/main" id="{374F379B-8A70-436E-8F6C-588966AF4C3B}"/>
                  </a:ext>
                </a:extLst>
              </p:cNvPr>
              <p:cNvSpPr/>
              <p:nvPr/>
            </p:nvSpPr>
            <p:spPr bwMode="auto">
              <a:xfrm>
                <a:off x="2395136" y="2707992"/>
                <a:ext cx="2672113" cy="3273283"/>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53" name="TextBox 52">
                <a:extLst>
                  <a:ext uri="{FF2B5EF4-FFF2-40B4-BE49-F238E27FC236}">
                    <a16:creationId xmlns:a16="http://schemas.microsoft.com/office/drawing/2014/main" id="{571113C6-21CA-4D3C-9A36-ACCEC9BA922A}"/>
                  </a:ext>
                </a:extLst>
              </p:cNvPr>
              <p:cNvSpPr txBox="1"/>
              <p:nvPr/>
            </p:nvSpPr>
            <p:spPr>
              <a:xfrm>
                <a:off x="2372064" y="2452566"/>
                <a:ext cx="1848143" cy="271554"/>
              </a:xfrm>
              <a:prstGeom prst="rect">
                <a:avLst/>
              </a:prstGeom>
              <a:noFill/>
            </p:spPr>
            <p:txBody>
              <a:bodyPr wrap="square">
                <a:spAutoFit/>
              </a:bodyPr>
              <a:lstStyle/>
              <a:p>
                <a:r>
                  <a:rPr lang="fr-FR" sz="1176" b="1" dirty="0"/>
                  <a:t>Subnet0 </a:t>
                </a:r>
                <a:r>
                  <a:rPr lang="fr-FR" sz="1176" dirty="0"/>
                  <a:t>10.0.0.0/26</a:t>
                </a:r>
              </a:p>
            </p:txBody>
          </p:sp>
          <p:sp>
            <p:nvSpPr>
              <p:cNvPr id="55" name="TextBox 54">
                <a:extLst>
                  <a:ext uri="{FF2B5EF4-FFF2-40B4-BE49-F238E27FC236}">
                    <a16:creationId xmlns:a16="http://schemas.microsoft.com/office/drawing/2014/main" id="{0321EBC7-C09C-4DD7-9DC3-A030BB4A29C7}"/>
                  </a:ext>
                </a:extLst>
              </p:cNvPr>
              <p:cNvSpPr txBox="1"/>
              <p:nvPr/>
            </p:nvSpPr>
            <p:spPr>
              <a:xfrm>
                <a:off x="2340356" y="1655947"/>
                <a:ext cx="1297732" cy="271554"/>
              </a:xfrm>
              <a:prstGeom prst="rect">
                <a:avLst/>
              </a:prstGeom>
              <a:noFill/>
            </p:spPr>
            <p:txBody>
              <a:bodyPr wrap="square">
                <a:spAutoFit/>
              </a:bodyPr>
              <a:lstStyle/>
              <a:p>
                <a:r>
                  <a:rPr lang="fr-FR" sz="1176" b="1" dirty="0"/>
                  <a:t>az104-10-rg0</a:t>
                </a:r>
              </a:p>
            </p:txBody>
          </p:sp>
          <p:sp>
            <p:nvSpPr>
              <p:cNvPr id="57" name="Rectangle 56">
                <a:extLst>
                  <a:ext uri="{FF2B5EF4-FFF2-40B4-BE49-F238E27FC236}">
                    <a16:creationId xmlns:a16="http://schemas.microsoft.com/office/drawing/2014/main" id="{8F0FE42D-CCE5-4226-8F65-D89BD3186F6F}"/>
                  </a:ext>
                </a:extLst>
              </p:cNvPr>
              <p:cNvSpPr/>
              <p:nvPr/>
            </p:nvSpPr>
            <p:spPr bwMode="auto">
              <a:xfrm>
                <a:off x="1924009" y="2032317"/>
                <a:ext cx="3406546" cy="4106438"/>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pic>
            <p:nvPicPr>
              <p:cNvPr id="59" name="Graphic 58">
                <a:extLst>
                  <a:ext uri="{FF2B5EF4-FFF2-40B4-BE49-F238E27FC236}">
                    <a16:creationId xmlns:a16="http://schemas.microsoft.com/office/drawing/2014/main" id="{FA29B363-5071-4A1C-9DD5-338170823EA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67432" y="1604561"/>
                <a:ext cx="376369" cy="376369"/>
              </a:xfrm>
              <a:prstGeom prst="rect">
                <a:avLst/>
              </a:prstGeom>
            </p:spPr>
          </p:pic>
          <p:sp>
            <p:nvSpPr>
              <p:cNvPr id="61" name="TextBox 60">
                <a:extLst>
                  <a:ext uri="{FF2B5EF4-FFF2-40B4-BE49-F238E27FC236}">
                    <a16:creationId xmlns:a16="http://schemas.microsoft.com/office/drawing/2014/main" id="{D4622722-420D-48A6-B9DA-DA93569C6D2F}"/>
                  </a:ext>
                </a:extLst>
              </p:cNvPr>
              <p:cNvSpPr txBox="1"/>
              <p:nvPr/>
            </p:nvSpPr>
            <p:spPr>
              <a:xfrm>
                <a:off x="1806896" y="1301536"/>
                <a:ext cx="856478" cy="271554"/>
              </a:xfrm>
              <a:prstGeom prst="rect">
                <a:avLst/>
              </a:prstGeom>
              <a:noFill/>
            </p:spPr>
            <p:txBody>
              <a:bodyPr wrap="square">
                <a:spAutoFit/>
              </a:bodyPr>
              <a:lstStyle/>
              <a:p>
                <a:r>
                  <a:rPr lang="fr-FR" sz="1176" b="1" dirty="0">
                    <a:solidFill>
                      <a:schemeClr val="tx2">
                        <a:lumMod val="50000"/>
                      </a:schemeClr>
                    </a:solidFill>
                  </a:rPr>
                  <a:t>Task 1</a:t>
                </a:r>
              </a:p>
            </p:txBody>
          </p:sp>
          <p:sp>
            <p:nvSpPr>
              <p:cNvPr id="63" name="TextBox 62">
                <a:extLst>
                  <a:ext uri="{FF2B5EF4-FFF2-40B4-BE49-F238E27FC236}">
                    <a16:creationId xmlns:a16="http://schemas.microsoft.com/office/drawing/2014/main" id="{15D567D1-CD38-44A9-BA8F-C206B668C2CE}"/>
                  </a:ext>
                </a:extLst>
              </p:cNvPr>
              <p:cNvSpPr txBox="1"/>
              <p:nvPr/>
            </p:nvSpPr>
            <p:spPr>
              <a:xfrm>
                <a:off x="6593645" y="1636204"/>
                <a:ext cx="1297732" cy="271554"/>
              </a:xfrm>
              <a:prstGeom prst="rect">
                <a:avLst/>
              </a:prstGeom>
              <a:noFill/>
            </p:spPr>
            <p:txBody>
              <a:bodyPr wrap="square">
                <a:spAutoFit/>
              </a:bodyPr>
              <a:lstStyle/>
              <a:p>
                <a:r>
                  <a:rPr lang="fr-FR" sz="1176" b="1" dirty="0"/>
                  <a:t>az104-10-rg1</a:t>
                </a:r>
              </a:p>
            </p:txBody>
          </p:sp>
          <p:sp>
            <p:nvSpPr>
              <p:cNvPr id="65" name="Rectangle 64">
                <a:extLst>
                  <a:ext uri="{FF2B5EF4-FFF2-40B4-BE49-F238E27FC236}">
                    <a16:creationId xmlns:a16="http://schemas.microsoft.com/office/drawing/2014/main" id="{D83F7B2C-C8A3-4177-947E-08522670630A}"/>
                  </a:ext>
                </a:extLst>
              </p:cNvPr>
              <p:cNvSpPr/>
              <p:nvPr/>
            </p:nvSpPr>
            <p:spPr bwMode="auto">
              <a:xfrm>
                <a:off x="6167542" y="1980930"/>
                <a:ext cx="3576031" cy="4157825"/>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67" name="TextBox 66">
                <a:extLst>
                  <a:ext uri="{FF2B5EF4-FFF2-40B4-BE49-F238E27FC236}">
                    <a16:creationId xmlns:a16="http://schemas.microsoft.com/office/drawing/2014/main" id="{3FDB24CC-1777-4A60-A985-094AD5819ECD}"/>
                  </a:ext>
                </a:extLst>
              </p:cNvPr>
              <p:cNvSpPr txBox="1"/>
              <p:nvPr/>
            </p:nvSpPr>
            <p:spPr>
              <a:xfrm>
                <a:off x="5904238" y="1321418"/>
                <a:ext cx="856478" cy="271554"/>
              </a:xfrm>
              <a:prstGeom prst="rect">
                <a:avLst/>
              </a:prstGeom>
              <a:noFill/>
            </p:spPr>
            <p:txBody>
              <a:bodyPr wrap="square">
                <a:spAutoFit/>
              </a:bodyPr>
              <a:lstStyle/>
              <a:p>
                <a:r>
                  <a:rPr lang="fr-FR" sz="1176" b="1" dirty="0">
                    <a:solidFill>
                      <a:schemeClr val="tx2">
                        <a:lumMod val="50000"/>
                      </a:schemeClr>
                    </a:solidFill>
                  </a:rPr>
                  <a:t>Task 2</a:t>
                </a:r>
              </a:p>
            </p:txBody>
          </p:sp>
          <p:pic>
            <p:nvPicPr>
              <p:cNvPr id="69" name="Graphic 68">
                <a:extLst>
                  <a:ext uri="{FF2B5EF4-FFF2-40B4-BE49-F238E27FC236}">
                    <a16:creationId xmlns:a16="http://schemas.microsoft.com/office/drawing/2014/main" id="{7E486832-E799-4D61-B415-132D84D0FD3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03428" y="2015303"/>
                <a:ext cx="535017" cy="535017"/>
              </a:xfrm>
              <a:prstGeom prst="rect">
                <a:avLst/>
              </a:prstGeom>
            </p:spPr>
          </p:pic>
          <p:pic>
            <p:nvPicPr>
              <p:cNvPr id="71" name="Graphic 70">
                <a:extLst>
                  <a:ext uri="{FF2B5EF4-FFF2-40B4-BE49-F238E27FC236}">
                    <a16:creationId xmlns:a16="http://schemas.microsoft.com/office/drawing/2014/main" id="{F3A8A031-B9D3-4F34-9172-EF92B0D82F7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220721" y="1584817"/>
                <a:ext cx="376369" cy="376369"/>
              </a:xfrm>
              <a:prstGeom prst="rect">
                <a:avLst/>
              </a:prstGeom>
            </p:spPr>
          </p:pic>
          <p:sp>
            <p:nvSpPr>
              <p:cNvPr id="73" name="TextBox 72">
                <a:extLst>
                  <a:ext uri="{FF2B5EF4-FFF2-40B4-BE49-F238E27FC236}">
                    <a16:creationId xmlns:a16="http://schemas.microsoft.com/office/drawing/2014/main" id="{9772EC61-F79A-4416-82F6-7C74BB8E1B6C}"/>
                  </a:ext>
                </a:extLst>
              </p:cNvPr>
              <p:cNvSpPr txBox="1"/>
              <p:nvPr/>
            </p:nvSpPr>
            <p:spPr>
              <a:xfrm>
                <a:off x="7388039" y="2502927"/>
                <a:ext cx="1297732" cy="271554"/>
              </a:xfrm>
              <a:prstGeom prst="rect">
                <a:avLst/>
              </a:prstGeom>
              <a:noFill/>
            </p:spPr>
            <p:txBody>
              <a:bodyPr wrap="square">
                <a:spAutoFit/>
              </a:bodyPr>
              <a:lstStyle/>
              <a:p>
                <a:r>
                  <a:rPr lang="fr-FR" sz="1176" b="1" dirty="0"/>
                  <a:t>az104-10-rsv1</a:t>
                </a:r>
              </a:p>
            </p:txBody>
          </p:sp>
          <p:pic>
            <p:nvPicPr>
              <p:cNvPr id="75" name="Graphic 74">
                <a:extLst>
                  <a:ext uri="{FF2B5EF4-FFF2-40B4-BE49-F238E27FC236}">
                    <a16:creationId xmlns:a16="http://schemas.microsoft.com/office/drawing/2014/main" id="{C1C29944-786D-46B3-8428-746B96BBCBCE}"/>
                  </a:ext>
                </a:extLst>
              </p:cNvPr>
              <p:cNvPicPr>
                <a:picLocks noChangeAspect="1"/>
              </p:cNvPicPr>
              <p:nvPr/>
            </p:nvPicPr>
            <p:blipFill>
              <a:blip r:embed="rId9">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785855" y="3293746"/>
                <a:ext cx="452590" cy="452590"/>
              </a:xfrm>
              <a:prstGeom prst="rect">
                <a:avLst/>
              </a:prstGeom>
            </p:spPr>
          </p:pic>
          <p:sp>
            <p:nvSpPr>
              <p:cNvPr id="77" name="TextBox 76">
                <a:extLst>
                  <a:ext uri="{FF2B5EF4-FFF2-40B4-BE49-F238E27FC236}">
                    <a16:creationId xmlns:a16="http://schemas.microsoft.com/office/drawing/2014/main" id="{29B05A1B-08C7-47B7-81FD-99F7CE88A6FC}"/>
                  </a:ext>
                </a:extLst>
              </p:cNvPr>
              <p:cNvSpPr txBox="1"/>
              <p:nvPr/>
            </p:nvSpPr>
            <p:spPr>
              <a:xfrm>
                <a:off x="3240788" y="2821226"/>
                <a:ext cx="2353975" cy="454227"/>
              </a:xfrm>
              <a:prstGeom prst="rect">
                <a:avLst/>
              </a:prstGeom>
              <a:noFill/>
            </p:spPr>
            <p:txBody>
              <a:bodyPr wrap="square">
                <a:spAutoFit/>
              </a:bodyPr>
              <a:lstStyle/>
              <a:p>
                <a:r>
                  <a:rPr lang="fr-FR" sz="1176" b="1" dirty="0">
                    <a:solidFill>
                      <a:schemeClr val="tx2">
                        <a:lumMod val="50000"/>
                      </a:schemeClr>
                    </a:solidFill>
                  </a:rPr>
                  <a:t>Task 3: Backup VM</a:t>
                </a:r>
              </a:p>
              <a:p>
                <a:r>
                  <a:rPr lang="fr-FR" sz="1176" b="1" dirty="0">
                    <a:solidFill>
                      <a:schemeClr val="tx2">
                        <a:lumMod val="50000"/>
                      </a:schemeClr>
                    </a:solidFill>
                  </a:rPr>
                  <a:t>Task 6: Recover File </a:t>
                </a:r>
              </a:p>
            </p:txBody>
          </p:sp>
          <p:sp>
            <p:nvSpPr>
              <p:cNvPr id="79" name="TextBox 78">
                <a:extLst>
                  <a:ext uri="{FF2B5EF4-FFF2-40B4-BE49-F238E27FC236}">
                    <a16:creationId xmlns:a16="http://schemas.microsoft.com/office/drawing/2014/main" id="{C0F5E50C-CF9B-41C7-9F81-0C8B90FF2E83}"/>
                  </a:ext>
                </a:extLst>
              </p:cNvPr>
              <p:cNvSpPr txBox="1"/>
              <p:nvPr/>
            </p:nvSpPr>
            <p:spPr>
              <a:xfrm>
                <a:off x="7051853" y="3832883"/>
                <a:ext cx="1854732" cy="452590"/>
              </a:xfrm>
              <a:prstGeom prst="rect">
                <a:avLst/>
              </a:prstGeom>
              <a:noFill/>
            </p:spPr>
            <p:txBody>
              <a:bodyPr wrap="square">
                <a:spAutoFit/>
              </a:bodyPr>
              <a:lstStyle/>
              <a:p>
                <a:r>
                  <a:rPr lang="fr-FR" sz="1176" b="1" dirty="0"/>
                  <a:t>az104-10-vm0 Backup </a:t>
                </a:r>
              </a:p>
              <a:p>
                <a:r>
                  <a:rPr lang="fr-FR" sz="1176" b="1" dirty="0"/>
                  <a:t> </a:t>
                </a:r>
              </a:p>
            </p:txBody>
          </p:sp>
          <p:sp>
            <p:nvSpPr>
              <p:cNvPr id="81" name="TextBox 80">
                <a:extLst>
                  <a:ext uri="{FF2B5EF4-FFF2-40B4-BE49-F238E27FC236}">
                    <a16:creationId xmlns:a16="http://schemas.microsoft.com/office/drawing/2014/main" id="{FA6AFAC7-7AFF-46B7-8C70-EF4D7630E767}"/>
                  </a:ext>
                </a:extLst>
              </p:cNvPr>
              <p:cNvSpPr txBox="1"/>
              <p:nvPr/>
            </p:nvSpPr>
            <p:spPr>
              <a:xfrm>
                <a:off x="3232189" y="4504497"/>
                <a:ext cx="1965543" cy="454227"/>
              </a:xfrm>
              <a:prstGeom prst="rect">
                <a:avLst/>
              </a:prstGeom>
              <a:noFill/>
            </p:spPr>
            <p:txBody>
              <a:bodyPr wrap="square">
                <a:spAutoFit/>
              </a:bodyPr>
              <a:lstStyle/>
              <a:p>
                <a:r>
                  <a:rPr lang="fr-FR" sz="1176" b="1" dirty="0">
                    <a:solidFill>
                      <a:schemeClr val="tx2">
                        <a:lumMod val="50000"/>
                      </a:schemeClr>
                    </a:solidFill>
                  </a:rPr>
                  <a:t>Task 4: Backup File</a:t>
                </a:r>
              </a:p>
              <a:p>
                <a:r>
                  <a:rPr lang="fr-FR" sz="1176" b="1" dirty="0">
                    <a:solidFill>
                      <a:schemeClr val="tx2">
                        <a:lumMod val="50000"/>
                      </a:schemeClr>
                    </a:solidFill>
                  </a:rPr>
                  <a:t>Task 5: Recover File</a:t>
                </a:r>
              </a:p>
            </p:txBody>
          </p:sp>
          <p:pic>
            <p:nvPicPr>
              <p:cNvPr id="83" name="Graphic 82" descr="Paper">
                <a:extLst>
                  <a:ext uri="{FF2B5EF4-FFF2-40B4-BE49-F238E27FC236}">
                    <a16:creationId xmlns:a16="http://schemas.microsoft.com/office/drawing/2014/main" id="{550FE6C1-1109-4ECE-BF8E-B2915D02998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535760" y="4913530"/>
                <a:ext cx="540386" cy="540386"/>
              </a:xfrm>
              <a:prstGeom prst="rect">
                <a:avLst/>
              </a:prstGeom>
            </p:spPr>
          </p:pic>
          <p:sp>
            <p:nvSpPr>
              <p:cNvPr id="85" name="TextBox 84">
                <a:extLst>
                  <a:ext uri="{FF2B5EF4-FFF2-40B4-BE49-F238E27FC236}">
                    <a16:creationId xmlns:a16="http://schemas.microsoft.com/office/drawing/2014/main" id="{0433D08D-494A-4E62-8110-71E6343B8747}"/>
                  </a:ext>
                </a:extLst>
              </p:cNvPr>
              <p:cNvSpPr txBox="1"/>
              <p:nvPr/>
            </p:nvSpPr>
            <p:spPr>
              <a:xfrm>
                <a:off x="6154073" y="5447189"/>
                <a:ext cx="3376946" cy="452590"/>
              </a:xfrm>
              <a:prstGeom prst="rect">
                <a:avLst/>
              </a:prstGeom>
              <a:noFill/>
            </p:spPr>
            <p:txBody>
              <a:bodyPr wrap="square">
                <a:spAutoFit/>
              </a:bodyPr>
              <a:lstStyle/>
              <a:p>
                <a:pPr algn="ctr"/>
                <a:r>
                  <a:rPr lang="fr-FR" sz="1176" b="1" dirty="0"/>
                  <a:t>File Backup from az104-10-vm1</a:t>
                </a:r>
                <a:endParaRPr lang="fr-FR" sz="1176" dirty="0"/>
              </a:p>
              <a:p>
                <a:pPr algn="ctr"/>
                <a:r>
                  <a:rPr lang="fr-FR" sz="1176" dirty="0"/>
                  <a:t>C:\Windows\System32\drivers\etc\hosts</a:t>
                </a:r>
              </a:p>
            </p:txBody>
          </p:sp>
          <p:pic>
            <p:nvPicPr>
              <p:cNvPr id="87" name="Graphic 86">
                <a:extLst>
                  <a:ext uri="{FF2B5EF4-FFF2-40B4-BE49-F238E27FC236}">
                    <a16:creationId xmlns:a16="http://schemas.microsoft.com/office/drawing/2014/main" id="{9DB069F1-4F8E-4625-8A6A-2FC8591CA8F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917712" y="5040223"/>
                <a:ext cx="492556" cy="492556"/>
              </a:xfrm>
              <a:prstGeom prst="rect">
                <a:avLst/>
              </a:prstGeom>
            </p:spPr>
          </p:pic>
          <p:sp>
            <p:nvSpPr>
              <p:cNvPr id="89" name="TextBox 88">
                <a:extLst>
                  <a:ext uri="{FF2B5EF4-FFF2-40B4-BE49-F238E27FC236}">
                    <a16:creationId xmlns:a16="http://schemas.microsoft.com/office/drawing/2014/main" id="{33329754-81E4-4C58-B732-519DAB7014C4}"/>
                  </a:ext>
                </a:extLst>
              </p:cNvPr>
              <p:cNvSpPr txBox="1"/>
              <p:nvPr/>
            </p:nvSpPr>
            <p:spPr>
              <a:xfrm>
                <a:off x="3565473" y="5490641"/>
                <a:ext cx="1322180" cy="633625"/>
              </a:xfrm>
              <a:prstGeom prst="rect">
                <a:avLst/>
              </a:prstGeom>
              <a:noFill/>
            </p:spPr>
            <p:txBody>
              <a:bodyPr wrap="square">
                <a:spAutoFit/>
              </a:bodyPr>
              <a:lstStyle/>
              <a:p>
                <a:pPr algn="ctr"/>
                <a:r>
                  <a:rPr lang="fr-FR" sz="1176" b="1" dirty="0"/>
                  <a:t>az104-10-vm1</a:t>
                </a:r>
              </a:p>
              <a:p>
                <a:pPr algn="ctr"/>
                <a:r>
                  <a:rPr lang="fr-FR" sz="1176" dirty="0"/>
                  <a:t>10.0.0.5</a:t>
                </a:r>
              </a:p>
              <a:p>
                <a:pPr algn="ctr"/>
                <a:endParaRPr lang="fr-FR" sz="1176" b="1" dirty="0"/>
              </a:p>
            </p:txBody>
          </p:sp>
          <p:cxnSp>
            <p:nvCxnSpPr>
              <p:cNvPr id="91" name="Straight Arrow Connector 90">
                <a:extLst>
                  <a:ext uri="{FF2B5EF4-FFF2-40B4-BE49-F238E27FC236}">
                    <a16:creationId xmlns:a16="http://schemas.microsoft.com/office/drawing/2014/main" id="{9BC636D6-4233-48AC-BC29-0989340E3F15}"/>
                  </a:ext>
                </a:extLst>
              </p:cNvPr>
              <p:cNvCxnSpPr>
                <a:cxnSpLocks/>
              </p:cNvCxnSpPr>
              <p:nvPr/>
            </p:nvCxnSpPr>
            <p:spPr>
              <a:xfrm>
                <a:off x="4493084" y="5183723"/>
                <a:ext cx="3024029"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D478F0D6-8A69-4D3E-B405-927E8923EABF}"/>
                  </a:ext>
                </a:extLst>
              </p:cNvPr>
              <p:cNvSpPr txBox="1"/>
              <p:nvPr/>
            </p:nvSpPr>
            <p:spPr>
              <a:xfrm>
                <a:off x="3553870" y="3842663"/>
                <a:ext cx="1322180" cy="633625"/>
              </a:xfrm>
              <a:prstGeom prst="rect">
                <a:avLst/>
              </a:prstGeom>
              <a:noFill/>
            </p:spPr>
            <p:txBody>
              <a:bodyPr wrap="square">
                <a:spAutoFit/>
              </a:bodyPr>
              <a:lstStyle/>
              <a:p>
                <a:pPr algn="ctr"/>
                <a:r>
                  <a:rPr lang="fr-FR" sz="1176" b="1" dirty="0"/>
                  <a:t>az104-10-vm0</a:t>
                </a:r>
              </a:p>
              <a:p>
                <a:pPr algn="ctr"/>
                <a:r>
                  <a:rPr lang="fr-FR" sz="1176" dirty="0"/>
                  <a:t>10.0.0.4</a:t>
                </a:r>
              </a:p>
              <a:p>
                <a:pPr algn="ctr"/>
                <a:endParaRPr lang="fr-FR" sz="1176" b="1" dirty="0"/>
              </a:p>
            </p:txBody>
          </p:sp>
          <p:pic>
            <p:nvPicPr>
              <p:cNvPr id="95" name="Graphic 94">
                <a:extLst>
                  <a:ext uri="{FF2B5EF4-FFF2-40B4-BE49-F238E27FC236}">
                    <a16:creationId xmlns:a16="http://schemas.microsoft.com/office/drawing/2014/main" id="{B6D0C7BF-C452-42D8-AD5D-81E61E74547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969522" y="3335379"/>
                <a:ext cx="492556" cy="492556"/>
              </a:xfrm>
              <a:prstGeom prst="rect">
                <a:avLst/>
              </a:prstGeom>
            </p:spPr>
          </p:pic>
        </p:grpSp>
        <p:sp>
          <p:nvSpPr>
            <p:cNvPr id="98" name="TextBox 97">
              <a:extLst>
                <a:ext uri="{FF2B5EF4-FFF2-40B4-BE49-F238E27FC236}">
                  <a16:creationId xmlns:a16="http://schemas.microsoft.com/office/drawing/2014/main" id="{07D0A4AE-EC9E-4728-9D1F-5CA6E9BE2A8A}"/>
                </a:ext>
              </a:extLst>
            </p:cNvPr>
            <p:cNvSpPr txBox="1"/>
            <p:nvPr/>
          </p:nvSpPr>
          <p:spPr>
            <a:xfrm>
              <a:off x="8615023" y="2196468"/>
              <a:ext cx="856478" cy="271554"/>
            </a:xfrm>
            <a:prstGeom prst="rect">
              <a:avLst/>
            </a:prstGeom>
            <a:noFill/>
          </p:spPr>
          <p:txBody>
            <a:bodyPr wrap="square">
              <a:spAutoFit/>
            </a:bodyPr>
            <a:lstStyle/>
            <a:p>
              <a:r>
                <a:rPr lang="fr-FR" sz="1176" b="1" dirty="0">
                  <a:solidFill>
                    <a:schemeClr val="tx2">
                      <a:lumMod val="50000"/>
                    </a:schemeClr>
                  </a:solidFill>
                </a:rPr>
                <a:t>Task 7</a:t>
              </a:r>
            </a:p>
          </p:txBody>
        </p:sp>
      </p:grpSp>
    </p:spTree>
    <p:extLst>
      <p:ext uri="{BB962C8B-B14F-4D97-AF65-F5344CB8AC3E}">
        <p14:creationId xmlns:p14="http://schemas.microsoft.com/office/powerpoint/2010/main" val="57866919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7103-DC41-9527-D2D6-C65264391849}"/>
              </a:ext>
            </a:extLst>
          </p:cNvPr>
          <p:cNvSpPr>
            <a:spLocks noGrp="1"/>
          </p:cNvSpPr>
          <p:nvPr>
            <p:ph type="title"/>
          </p:nvPr>
        </p:nvSpPr>
        <p:spPr/>
        <p:txBody>
          <a:bodyPr/>
          <a:lstStyle/>
          <a:p>
            <a:r>
              <a:rPr lang="en-US" dirty="0"/>
              <a:t>Administer Data Protection whiteboard and review</a:t>
            </a:r>
          </a:p>
        </p:txBody>
      </p:sp>
      <p:sp>
        <p:nvSpPr>
          <p:cNvPr id="3" name="Content Placeholder 2">
            <a:extLst>
              <a:ext uri="{FF2B5EF4-FFF2-40B4-BE49-F238E27FC236}">
                <a16:creationId xmlns:a16="http://schemas.microsoft.com/office/drawing/2014/main" id="{2F2D30CF-8822-50AA-1042-3DF9EC9EFB6D}"/>
              </a:ext>
            </a:extLst>
          </p:cNvPr>
          <p:cNvSpPr>
            <a:spLocks noGrp="1"/>
          </p:cNvSpPr>
          <p:nvPr>
            <p:ph sz="quarter" idx="10"/>
          </p:nvPr>
        </p:nvSpPr>
        <p:spPr>
          <a:xfrm>
            <a:off x="427859" y="1321323"/>
            <a:ext cx="5200336" cy="5042404"/>
          </a:xfrm>
        </p:spPr>
        <p:txBody>
          <a:bodyPr/>
          <a:lstStyle/>
          <a:p>
            <a:pPr marL="349724" indent="-349724">
              <a:spcBef>
                <a:spcPts val="0"/>
              </a:spcBef>
              <a:spcAft>
                <a:spcPts val="1224"/>
              </a:spcAft>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What workloads can Azure Backup protect?</a:t>
            </a:r>
          </a:p>
          <a:p>
            <a:pPr marL="349724" indent="-349724">
              <a:spcBef>
                <a:spcPts val="0"/>
              </a:spcBef>
              <a:spcAft>
                <a:spcPts val="1224"/>
              </a:spcAft>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How would you configure file and folder backups?</a:t>
            </a:r>
          </a:p>
          <a:p>
            <a:pPr marL="349724" indent="-349724">
              <a:spcBef>
                <a:spcPts val="0"/>
              </a:spcBef>
              <a:spcAft>
                <a:spcPts val="1224"/>
              </a:spcAft>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Name at least two ways to protect virtual machine data.</a:t>
            </a:r>
          </a:p>
          <a:p>
            <a:pPr marL="349724" indent="-349724">
              <a:spcBef>
                <a:spcPts val="0"/>
              </a:spcBef>
              <a:spcAft>
                <a:spcPts val="1224"/>
              </a:spcAft>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Is there a way to recover virtual machine backups that have been deleted?</a:t>
            </a:r>
          </a:p>
          <a:p>
            <a:pPr marL="349724" indent="-349724">
              <a:spcBef>
                <a:spcPts val="0"/>
              </a:spcBef>
              <a:spcAft>
                <a:spcPts val="1224"/>
              </a:spcAft>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What is the difference between Azure Backup and Azure Site Recovery?</a:t>
            </a:r>
          </a:p>
        </p:txBody>
      </p:sp>
      <p:grpSp>
        <p:nvGrpSpPr>
          <p:cNvPr id="24" name="Group 23" descr="Backup items using secure network and backup policies. ">
            <a:extLst>
              <a:ext uri="{FF2B5EF4-FFF2-40B4-BE49-F238E27FC236}">
                <a16:creationId xmlns:a16="http://schemas.microsoft.com/office/drawing/2014/main" id="{D474D875-7B91-A48B-BE3A-27390E8CC39F}"/>
              </a:ext>
            </a:extLst>
          </p:cNvPr>
          <p:cNvGrpSpPr/>
          <p:nvPr/>
        </p:nvGrpSpPr>
        <p:grpSpPr>
          <a:xfrm>
            <a:off x="5634501" y="1143421"/>
            <a:ext cx="6313713" cy="5268662"/>
            <a:chOff x="5569954" y="1261756"/>
            <a:chExt cx="6313713" cy="5268662"/>
          </a:xfrm>
        </p:grpSpPr>
        <p:sp>
          <p:nvSpPr>
            <p:cNvPr id="5" name="TextBox 4">
              <a:extLst>
                <a:ext uri="{FF2B5EF4-FFF2-40B4-BE49-F238E27FC236}">
                  <a16:creationId xmlns:a16="http://schemas.microsoft.com/office/drawing/2014/main" id="{C82E5B49-0BD9-B408-BC77-5B57E8EF4E84}"/>
                </a:ext>
              </a:extLst>
            </p:cNvPr>
            <p:cNvSpPr txBox="1"/>
            <p:nvPr/>
          </p:nvSpPr>
          <p:spPr>
            <a:xfrm>
              <a:off x="5861637" y="2754490"/>
              <a:ext cx="1781624" cy="992917"/>
            </a:xfrm>
            <a:prstGeom prst="rect">
              <a:avLst/>
            </a:prstGeom>
            <a:noFill/>
            <a:ln>
              <a:noFill/>
            </a:ln>
          </p:spPr>
          <p:txBody>
            <a:bodyPr wrap="square" lIns="186521" tIns="149217" rIns="186521" bIns="149217" rtlCol="0">
              <a:spAutoFit/>
            </a:bodyPr>
            <a:lstStyle/>
            <a:p>
              <a:pPr algn="ctr" defTabSz="932597">
                <a:lnSpc>
                  <a:spcPct val="90000"/>
                </a:lnSpc>
                <a:spcAft>
                  <a:spcPts val="612"/>
                </a:spcAft>
              </a:pPr>
              <a:r>
                <a:rPr lang="en-US" sz="1632" dirty="0">
                  <a:gradFill>
                    <a:gsLst>
                      <a:gs pos="2917">
                        <a:srgbClr val="000000"/>
                      </a:gs>
                      <a:gs pos="30000">
                        <a:srgbClr val="000000"/>
                      </a:gs>
                    </a:gsLst>
                    <a:lin ang="5400000" scaled="0"/>
                  </a:gradFill>
                  <a:latin typeface="Segoe UI"/>
                </a:rPr>
                <a:t>Resilient backups (LRS, (RA-) GRS</a:t>
              </a:r>
            </a:p>
          </p:txBody>
        </p:sp>
        <p:sp>
          <p:nvSpPr>
            <p:cNvPr id="6" name="TextBox 5">
              <a:extLst>
                <a:ext uri="{FF2B5EF4-FFF2-40B4-BE49-F238E27FC236}">
                  <a16:creationId xmlns:a16="http://schemas.microsoft.com/office/drawing/2014/main" id="{66E76116-75E2-8322-50B3-80B1D616E7EA}"/>
                </a:ext>
              </a:extLst>
            </p:cNvPr>
            <p:cNvSpPr txBox="1"/>
            <p:nvPr/>
          </p:nvSpPr>
          <p:spPr>
            <a:xfrm>
              <a:off x="7573931" y="2754490"/>
              <a:ext cx="2014958" cy="992917"/>
            </a:xfrm>
            <a:prstGeom prst="rect">
              <a:avLst/>
            </a:prstGeom>
            <a:noFill/>
            <a:ln>
              <a:noFill/>
            </a:ln>
          </p:spPr>
          <p:txBody>
            <a:bodyPr wrap="square" lIns="186521" tIns="149217" rIns="186521" bIns="149217" rtlCol="0">
              <a:spAutoFit/>
            </a:bodyPr>
            <a:lstStyle/>
            <a:p>
              <a:pPr algn="ctr" defTabSz="932597">
                <a:lnSpc>
                  <a:spcPct val="90000"/>
                </a:lnSpc>
                <a:spcAft>
                  <a:spcPts val="612"/>
                </a:spcAft>
              </a:pPr>
              <a:r>
                <a:rPr lang="en-US" sz="1632" dirty="0">
                  <a:gradFill>
                    <a:gsLst>
                      <a:gs pos="2917">
                        <a:srgbClr val="000000"/>
                      </a:gs>
                      <a:gs pos="30000">
                        <a:srgbClr val="000000"/>
                      </a:gs>
                    </a:gsLst>
                    <a:lin ang="5400000" scaled="0"/>
                  </a:gradFill>
                  <a:latin typeface="Segoe UI"/>
                </a:rPr>
                <a:t>Multiple access tiers (snapshots and vaults)</a:t>
              </a:r>
            </a:p>
          </p:txBody>
        </p:sp>
        <p:sp>
          <p:nvSpPr>
            <p:cNvPr id="7" name="TextBox 6" descr="whiteboard diagram editable version">
              <a:extLst>
                <a:ext uri="{FF2B5EF4-FFF2-40B4-BE49-F238E27FC236}">
                  <a16:creationId xmlns:a16="http://schemas.microsoft.com/office/drawing/2014/main" id="{48A0F381-481C-D21F-E1E0-442C0E626F19}"/>
                </a:ext>
              </a:extLst>
            </p:cNvPr>
            <p:cNvSpPr txBox="1"/>
            <p:nvPr/>
          </p:nvSpPr>
          <p:spPr>
            <a:xfrm>
              <a:off x="9667281" y="2754490"/>
              <a:ext cx="2216386" cy="992917"/>
            </a:xfrm>
            <a:prstGeom prst="rect">
              <a:avLst/>
            </a:prstGeom>
            <a:noFill/>
            <a:ln>
              <a:noFill/>
            </a:ln>
          </p:spPr>
          <p:txBody>
            <a:bodyPr wrap="square" lIns="186521" tIns="149217" rIns="186521" bIns="149217" rtlCol="0">
              <a:spAutoFit/>
            </a:bodyPr>
            <a:lstStyle/>
            <a:p>
              <a:pPr defTabSz="932597">
                <a:lnSpc>
                  <a:spcPct val="90000"/>
                </a:lnSpc>
                <a:spcAft>
                  <a:spcPts val="612"/>
                </a:spcAft>
              </a:pPr>
              <a:r>
                <a:rPr lang="en-US" sz="1632" dirty="0">
                  <a:gradFill>
                    <a:gsLst>
                      <a:gs pos="2917">
                        <a:srgbClr val="000000"/>
                      </a:gs>
                      <a:gs pos="30000">
                        <a:srgbClr val="000000"/>
                      </a:gs>
                    </a:gsLst>
                    <a:lin ang="5400000" scaled="0"/>
                  </a:gradFill>
                  <a:latin typeface="Segoe UI"/>
                </a:rPr>
                <a:t>Built-in security (RBAC, encryption, soft-delete)</a:t>
              </a:r>
            </a:p>
          </p:txBody>
        </p:sp>
        <p:sp>
          <p:nvSpPr>
            <p:cNvPr id="8" name="TextBox 7">
              <a:extLst>
                <a:ext uri="{FF2B5EF4-FFF2-40B4-BE49-F238E27FC236}">
                  <a16:creationId xmlns:a16="http://schemas.microsoft.com/office/drawing/2014/main" id="{207BC234-C80E-31D8-6751-5617289A5BC6}"/>
                </a:ext>
              </a:extLst>
            </p:cNvPr>
            <p:cNvSpPr txBox="1"/>
            <p:nvPr/>
          </p:nvSpPr>
          <p:spPr>
            <a:xfrm>
              <a:off x="6104727" y="2090746"/>
              <a:ext cx="5406172" cy="531870"/>
            </a:xfrm>
            <a:prstGeom prst="rect">
              <a:avLst/>
            </a:prstGeom>
            <a:solidFill>
              <a:schemeClr val="bg2">
                <a:lumMod val="95000"/>
              </a:schemeClr>
            </a:solidFill>
            <a:ln>
              <a:solidFill>
                <a:schemeClr val="tx1"/>
              </a:solidFill>
            </a:ln>
          </p:spPr>
          <p:txBody>
            <a:bodyPr wrap="square" lIns="93260" tIns="149217" rIns="93260" bIns="149217" rtlCol="0" anchor="ctr" anchorCtr="0">
              <a:spAutoFit/>
            </a:bodyPr>
            <a:lstStyle/>
            <a:p>
              <a:pPr algn="ctr" defTabSz="932597">
                <a:lnSpc>
                  <a:spcPct val="90000"/>
                </a:lnSpc>
                <a:spcAft>
                  <a:spcPts val="612"/>
                </a:spcAft>
              </a:pPr>
              <a:r>
                <a:rPr lang="en-US" sz="1632" dirty="0">
                  <a:gradFill>
                    <a:gsLst>
                      <a:gs pos="2917">
                        <a:srgbClr val="000000"/>
                      </a:gs>
                      <a:gs pos="30000">
                        <a:srgbClr val="000000"/>
                      </a:gs>
                    </a:gsLst>
                    <a:lin ang="5400000" scaled="0"/>
                  </a:gradFill>
                  <a:latin typeface="Segoe UI"/>
                </a:rPr>
                <a:t>Backup Policies</a:t>
              </a:r>
            </a:p>
          </p:txBody>
        </p:sp>
        <p:sp>
          <p:nvSpPr>
            <p:cNvPr id="9" name="TextBox 8">
              <a:extLst>
                <a:ext uri="{FF2B5EF4-FFF2-40B4-BE49-F238E27FC236}">
                  <a16:creationId xmlns:a16="http://schemas.microsoft.com/office/drawing/2014/main" id="{D2570F24-EBD9-83CF-DBAB-692B60336983}"/>
                </a:ext>
              </a:extLst>
            </p:cNvPr>
            <p:cNvSpPr txBox="1"/>
            <p:nvPr/>
          </p:nvSpPr>
          <p:spPr>
            <a:xfrm>
              <a:off x="8208750" y="4685051"/>
              <a:ext cx="1723093" cy="753395"/>
            </a:xfrm>
            <a:prstGeom prst="rect">
              <a:avLst/>
            </a:prstGeom>
            <a:noFill/>
            <a:ln>
              <a:noFill/>
            </a:ln>
          </p:spPr>
          <p:txBody>
            <a:bodyPr wrap="square" lIns="186521" tIns="149217" rIns="186521" bIns="149217" rtlCol="0">
              <a:spAutoFit/>
            </a:bodyPr>
            <a:lstStyle/>
            <a:p>
              <a:pPr algn="ctr" defTabSz="932597">
                <a:lnSpc>
                  <a:spcPct val="90000"/>
                </a:lnSpc>
                <a:spcAft>
                  <a:spcPts val="612"/>
                </a:spcAft>
              </a:pPr>
              <a:r>
                <a:rPr lang="en-US" sz="1632" dirty="0">
                  <a:gradFill>
                    <a:gsLst>
                      <a:gs pos="2917">
                        <a:srgbClr val="000000"/>
                      </a:gs>
                      <a:gs pos="30000">
                        <a:srgbClr val="000000"/>
                      </a:gs>
                    </a:gsLst>
                    <a:lin ang="5400000" scaled="0"/>
                  </a:gradFill>
                  <a:latin typeface="Segoe UI"/>
                </a:rPr>
                <a:t>Virtual machines</a:t>
              </a:r>
            </a:p>
          </p:txBody>
        </p:sp>
        <p:sp>
          <p:nvSpPr>
            <p:cNvPr id="10" name="TextBox 9">
              <a:extLst>
                <a:ext uri="{FF2B5EF4-FFF2-40B4-BE49-F238E27FC236}">
                  <a16:creationId xmlns:a16="http://schemas.microsoft.com/office/drawing/2014/main" id="{C838BC3E-E1FC-0A2F-6EAB-A8B588D1323F}"/>
                </a:ext>
              </a:extLst>
            </p:cNvPr>
            <p:cNvSpPr txBox="1"/>
            <p:nvPr/>
          </p:nvSpPr>
          <p:spPr>
            <a:xfrm>
              <a:off x="9524469" y="5318045"/>
              <a:ext cx="1412518" cy="992917"/>
            </a:xfrm>
            <a:prstGeom prst="rect">
              <a:avLst/>
            </a:prstGeom>
            <a:noFill/>
            <a:ln>
              <a:noFill/>
            </a:ln>
          </p:spPr>
          <p:txBody>
            <a:bodyPr wrap="square" lIns="186521" tIns="149217" rIns="186521" bIns="149217" rtlCol="0">
              <a:spAutoFit/>
            </a:bodyPr>
            <a:lstStyle/>
            <a:p>
              <a:pPr algn="ctr" defTabSz="932597">
                <a:lnSpc>
                  <a:spcPct val="90000"/>
                </a:lnSpc>
                <a:spcAft>
                  <a:spcPts val="612"/>
                </a:spcAft>
              </a:pPr>
              <a:r>
                <a:rPr lang="en-US" sz="1632" dirty="0">
                  <a:gradFill>
                    <a:gsLst>
                      <a:gs pos="2917">
                        <a:srgbClr val="000000"/>
                      </a:gs>
                      <a:gs pos="30000">
                        <a:srgbClr val="000000"/>
                      </a:gs>
                    </a:gsLst>
                    <a:lin ang="5400000" scaled="0"/>
                  </a:gradFill>
                  <a:latin typeface="Segoe UI"/>
                </a:rPr>
                <a:t>SAP Hana in Azure VM</a:t>
              </a:r>
            </a:p>
          </p:txBody>
        </p:sp>
        <p:sp>
          <p:nvSpPr>
            <p:cNvPr id="11" name="TextBox 10">
              <a:extLst>
                <a:ext uri="{FF2B5EF4-FFF2-40B4-BE49-F238E27FC236}">
                  <a16:creationId xmlns:a16="http://schemas.microsoft.com/office/drawing/2014/main" id="{9338FFF3-A885-CBF5-C703-199777C49913}"/>
                </a:ext>
              </a:extLst>
            </p:cNvPr>
            <p:cNvSpPr txBox="1"/>
            <p:nvPr/>
          </p:nvSpPr>
          <p:spPr>
            <a:xfrm>
              <a:off x="7415253" y="5306979"/>
              <a:ext cx="1796578" cy="1223439"/>
            </a:xfrm>
            <a:prstGeom prst="rect">
              <a:avLst/>
            </a:prstGeom>
            <a:noFill/>
            <a:ln>
              <a:noFill/>
            </a:ln>
          </p:spPr>
          <p:txBody>
            <a:bodyPr wrap="square" lIns="186521" tIns="149217" rIns="186521" bIns="149217" rtlCol="0">
              <a:spAutoFit/>
            </a:bodyPr>
            <a:lstStyle/>
            <a:p>
              <a:pPr algn="ctr" defTabSz="932597">
                <a:lnSpc>
                  <a:spcPct val="90000"/>
                </a:lnSpc>
                <a:spcAft>
                  <a:spcPts val="612"/>
                </a:spcAft>
              </a:pPr>
              <a:r>
                <a:rPr lang="en-US" sz="1632" dirty="0">
                  <a:gradFill>
                    <a:gsLst>
                      <a:gs pos="2917">
                        <a:srgbClr val="000000"/>
                      </a:gs>
                      <a:gs pos="30000">
                        <a:srgbClr val="000000"/>
                      </a:gs>
                    </a:gsLst>
                    <a:lin ang="5400000" scaled="0"/>
                  </a:gradFill>
                  <a:latin typeface="Segoe UI"/>
                </a:rPr>
                <a:t>Azure Database for PostgreSQL servers</a:t>
              </a:r>
            </a:p>
          </p:txBody>
        </p:sp>
        <p:sp>
          <p:nvSpPr>
            <p:cNvPr id="12" name="TextBox 11">
              <a:extLst>
                <a:ext uri="{FF2B5EF4-FFF2-40B4-BE49-F238E27FC236}">
                  <a16:creationId xmlns:a16="http://schemas.microsoft.com/office/drawing/2014/main" id="{48B1DEFE-2977-92BE-FF86-E0B72524E6D9}"/>
                </a:ext>
              </a:extLst>
            </p:cNvPr>
            <p:cNvSpPr txBox="1"/>
            <p:nvPr/>
          </p:nvSpPr>
          <p:spPr>
            <a:xfrm>
              <a:off x="5569954" y="5334429"/>
              <a:ext cx="1341666" cy="992917"/>
            </a:xfrm>
            <a:prstGeom prst="rect">
              <a:avLst/>
            </a:prstGeom>
            <a:noFill/>
            <a:ln>
              <a:noFill/>
            </a:ln>
          </p:spPr>
          <p:txBody>
            <a:bodyPr wrap="square" lIns="186521" tIns="149217" rIns="186521" bIns="149217" rtlCol="0">
              <a:spAutoFit/>
            </a:bodyPr>
            <a:lstStyle/>
            <a:p>
              <a:pPr algn="ctr" defTabSz="932597">
                <a:lnSpc>
                  <a:spcPct val="90000"/>
                </a:lnSpc>
                <a:spcAft>
                  <a:spcPts val="612"/>
                </a:spcAft>
              </a:pPr>
              <a:r>
                <a:rPr lang="en-US" sz="1632" dirty="0">
                  <a:gradFill>
                    <a:gsLst>
                      <a:gs pos="2917">
                        <a:srgbClr val="000000"/>
                      </a:gs>
                      <a:gs pos="30000">
                        <a:srgbClr val="000000"/>
                      </a:gs>
                    </a:gsLst>
                    <a:lin ang="5400000" scaled="0"/>
                  </a:gradFill>
                  <a:latin typeface="Segoe UI"/>
                </a:rPr>
                <a:t>On-premises servers</a:t>
              </a:r>
            </a:p>
          </p:txBody>
        </p:sp>
        <p:sp>
          <p:nvSpPr>
            <p:cNvPr id="13" name="TextBox 12">
              <a:extLst>
                <a:ext uri="{FF2B5EF4-FFF2-40B4-BE49-F238E27FC236}">
                  <a16:creationId xmlns:a16="http://schemas.microsoft.com/office/drawing/2014/main" id="{696B624B-36EC-8AA7-0733-BA63238C452B}"/>
                </a:ext>
              </a:extLst>
            </p:cNvPr>
            <p:cNvSpPr txBox="1"/>
            <p:nvPr/>
          </p:nvSpPr>
          <p:spPr>
            <a:xfrm>
              <a:off x="6434835" y="4722695"/>
              <a:ext cx="1497825" cy="1223439"/>
            </a:xfrm>
            <a:prstGeom prst="rect">
              <a:avLst/>
            </a:prstGeom>
            <a:noFill/>
            <a:ln>
              <a:noFill/>
            </a:ln>
          </p:spPr>
          <p:txBody>
            <a:bodyPr wrap="square" lIns="186521" tIns="149217" rIns="186521" bIns="149217" rtlCol="0">
              <a:spAutoFit/>
            </a:bodyPr>
            <a:lstStyle/>
            <a:p>
              <a:pPr algn="ctr" defTabSz="932597">
                <a:lnSpc>
                  <a:spcPct val="90000"/>
                </a:lnSpc>
                <a:spcAft>
                  <a:spcPts val="612"/>
                </a:spcAft>
              </a:pPr>
              <a:r>
                <a:rPr lang="en-US" sz="1632" dirty="0">
                  <a:gradFill>
                    <a:gsLst>
                      <a:gs pos="2917">
                        <a:srgbClr val="000000"/>
                      </a:gs>
                      <a:gs pos="30000">
                        <a:srgbClr val="000000"/>
                      </a:gs>
                    </a:gsLst>
                    <a:lin ang="5400000" scaled="0"/>
                  </a:gradFill>
                  <a:latin typeface="Segoe UI"/>
                </a:rPr>
                <a:t>Azure storage (Files, Disks, and Blobs)</a:t>
              </a:r>
            </a:p>
          </p:txBody>
        </p:sp>
        <p:cxnSp>
          <p:nvCxnSpPr>
            <p:cNvPr id="14" name="Straight Arrow Connector 13">
              <a:extLst>
                <a:ext uri="{FF2B5EF4-FFF2-40B4-BE49-F238E27FC236}">
                  <a16:creationId xmlns:a16="http://schemas.microsoft.com/office/drawing/2014/main" id="{9755FAEF-DC1E-D586-06B8-907B24566D25}"/>
                </a:ext>
              </a:extLst>
            </p:cNvPr>
            <p:cNvCxnSpPr>
              <a:cxnSpLocks/>
              <a:stCxn id="12" idx="0"/>
            </p:cNvCxnSpPr>
            <p:nvPr/>
          </p:nvCxnSpPr>
          <p:spPr>
            <a:xfrm flipV="1">
              <a:off x="6240787" y="4427802"/>
              <a:ext cx="0" cy="906626"/>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5B48CD6-9FCA-7723-8579-426B9AA1E940}"/>
                </a:ext>
              </a:extLst>
            </p:cNvPr>
            <p:cNvCxnSpPr>
              <a:cxnSpLocks/>
            </p:cNvCxnSpPr>
            <p:nvPr/>
          </p:nvCxnSpPr>
          <p:spPr>
            <a:xfrm flipV="1">
              <a:off x="7175728" y="4375652"/>
              <a:ext cx="0" cy="395903"/>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03ADACC-1877-7423-9DF1-DA1DFCB0B4E2}"/>
                </a:ext>
              </a:extLst>
            </p:cNvPr>
            <p:cNvCxnSpPr>
              <a:cxnSpLocks/>
              <a:stCxn id="11" idx="0"/>
            </p:cNvCxnSpPr>
            <p:nvPr/>
          </p:nvCxnSpPr>
          <p:spPr>
            <a:xfrm flipV="1">
              <a:off x="8313542" y="4375652"/>
              <a:ext cx="0" cy="931326"/>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E42E13D-2A75-A721-22BF-5B85FC199F0A}"/>
                </a:ext>
              </a:extLst>
            </p:cNvPr>
            <p:cNvCxnSpPr>
              <a:cxnSpLocks/>
              <a:stCxn id="9" idx="0"/>
            </p:cNvCxnSpPr>
            <p:nvPr/>
          </p:nvCxnSpPr>
          <p:spPr>
            <a:xfrm flipV="1">
              <a:off x="9070297" y="4388108"/>
              <a:ext cx="0" cy="296943"/>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8A407A3-F2DD-8863-A103-91589A1F692E}"/>
                </a:ext>
              </a:extLst>
            </p:cNvPr>
            <p:cNvCxnSpPr>
              <a:cxnSpLocks/>
              <a:stCxn id="10" idx="0"/>
            </p:cNvCxnSpPr>
            <p:nvPr/>
          </p:nvCxnSpPr>
          <p:spPr>
            <a:xfrm flipV="1">
              <a:off x="10230729" y="4375652"/>
              <a:ext cx="0" cy="942392"/>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19" name="Graphic 18">
              <a:extLst>
                <a:ext uri="{FF2B5EF4-FFF2-40B4-BE49-F238E27FC236}">
                  <a16:creationId xmlns:a16="http://schemas.microsoft.com/office/drawing/2014/main" id="{966057BA-662F-EA93-5A41-9FCA5B8378A6}"/>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80452" y="1261756"/>
              <a:ext cx="757177" cy="845630"/>
            </a:xfrm>
            <a:prstGeom prst="rect">
              <a:avLst/>
            </a:prstGeom>
          </p:spPr>
        </p:pic>
        <p:sp>
          <p:nvSpPr>
            <p:cNvPr id="20" name="Callout: Up Arrow 19">
              <a:extLst>
                <a:ext uri="{FF2B5EF4-FFF2-40B4-BE49-F238E27FC236}">
                  <a16:creationId xmlns:a16="http://schemas.microsoft.com/office/drawing/2014/main" id="{15138AEC-5CCE-C645-237D-53B229C4D936}"/>
                </a:ext>
              </a:extLst>
            </p:cNvPr>
            <p:cNvSpPr/>
            <p:nvPr/>
          </p:nvSpPr>
          <p:spPr bwMode="auto">
            <a:xfrm>
              <a:off x="6094858" y="3673106"/>
              <a:ext cx="5406172" cy="618754"/>
            </a:xfrm>
            <a:prstGeom prst="upArrowCallout">
              <a:avLst/>
            </a:prstGeom>
            <a:solidFill>
              <a:schemeClr val="bg2">
                <a:lumMod val="95000"/>
              </a:schemeClr>
            </a:solidFill>
            <a:ln>
              <a:solidFill>
                <a:schemeClr val="tx1">
                  <a:lumMod val="85000"/>
                  <a:lumOff val="1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1632" dirty="0">
                  <a:gradFill>
                    <a:gsLst>
                      <a:gs pos="2917">
                        <a:srgbClr val="000000"/>
                      </a:gs>
                      <a:gs pos="30000">
                        <a:srgbClr val="000000"/>
                      </a:gs>
                    </a:gsLst>
                    <a:lin ang="5400000" scaled="0"/>
                  </a:gradFill>
                  <a:latin typeface="Segoe UI"/>
                </a:rPr>
                <a:t>HTTPS, Secure Azure Networks (NSG and Firewall)</a:t>
              </a:r>
            </a:p>
            <a:p>
              <a:pPr algn="ctr" defTabSz="951028" fontAlgn="base">
                <a:lnSpc>
                  <a:spcPct val="90000"/>
                </a:lnSpc>
                <a:spcBef>
                  <a:spcPct val="0"/>
                </a:spcBef>
                <a:spcAft>
                  <a:spcPct val="0"/>
                </a:spcAft>
              </a:pPr>
              <a:endParaRPr lang="en-US" sz="1632"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 name="TextBox 21">
              <a:extLst>
                <a:ext uri="{FF2B5EF4-FFF2-40B4-BE49-F238E27FC236}">
                  <a16:creationId xmlns:a16="http://schemas.microsoft.com/office/drawing/2014/main" id="{E9C4F45D-7E3A-6DC2-4FD0-AA1C329A2441}"/>
                </a:ext>
              </a:extLst>
            </p:cNvPr>
            <p:cNvSpPr txBox="1"/>
            <p:nvPr/>
          </p:nvSpPr>
          <p:spPr>
            <a:xfrm>
              <a:off x="10597834" y="4744758"/>
              <a:ext cx="1100963" cy="544380"/>
            </a:xfrm>
            <a:prstGeom prst="rect">
              <a:avLst/>
            </a:prstGeom>
            <a:noFill/>
          </p:spPr>
          <p:txBody>
            <a:bodyPr wrap="square">
              <a:spAutoFit/>
            </a:bodyPr>
            <a:lstStyle/>
            <a:p>
              <a:pPr algn="ctr" defTabSz="932597">
                <a:lnSpc>
                  <a:spcPct val="90000"/>
                </a:lnSpc>
                <a:spcAft>
                  <a:spcPts val="612"/>
                </a:spcAft>
              </a:pPr>
              <a:r>
                <a:rPr lang="en-US" sz="1632" dirty="0">
                  <a:gradFill>
                    <a:gsLst>
                      <a:gs pos="2917">
                        <a:srgbClr val="000000"/>
                      </a:gs>
                      <a:gs pos="30000">
                        <a:srgbClr val="000000"/>
                      </a:gs>
                    </a:gsLst>
                    <a:lin ang="5400000" scaled="0"/>
                  </a:gradFill>
                  <a:latin typeface="Segoe UI"/>
                </a:rPr>
                <a:t>SQL in Azure VM</a:t>
              </a:r>
            </a:p>
          </p:txBody>
        </p:sp>
        <p:cxnSp>
          <p:nvCxnSpPr>
            <p:cNvPr id="23" name="Straight Arrow Connector 22">
              <a:extLst>
                <a:ext uri="{FF2B5EF4-FFF2-40B4-BE49-F238E27FC236}">
                  <a16:creationId xmlns:a16="http://schemas.microsoft.com/office/drawing/2014/main" id="{D3C99AED-B546-4029-1916-250B7E8A9097}"/>
                </a:ext>
              </a:extLst>
            </p:cNvPr>
            <p:cNvCxnSpPr>
              <a:cxnSpLocks/>
            </p:cNvCxnSpPr>
            <p:nvPr/>
          </p:nvCxnSpPr>
          <p:spPr>
            <a:xfrm flipV="1">
              <a:off x="11148316" y="4375652"/>
              <a:ext cx="0" cy="296943"/>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8194586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52E49E-C399-4EC8-B5AC-9D50248ACAF0}"/>
              </a:ext>
            </a:extLst>
          </p:cNvPr>
          <p:cNvSpPr>
            <a:spLocks noGrp="1"/>
          </p:cNvSpPr>
          <p:nvPr>
            <p:ph type="title"/>
          </p:nvPr>
        </p:nvSpPr>
        <p:spPr/>
        <p:txBody>
          <a:bodyPr/>
          <a:lstStyle/>
          <a:p>
            <a:r>
              <a:rPr lang="en-US" dirty="0"/>
              <a:t>End of presentation</a:t>
            </a:r>
          </a:p>
        </p:txBody>
      </p:sp>
      <p:pic>
        <p:nvPicPr>
          <p:cNvPr id="4" name="Picture 3">
            <a:extLst>
              <a:ext uri="{FF2B5EF4-FFF2-40B4-BE49-F238E27FC236}">
                <a16:creationId xmlns:a16="http://schemas.microsoft.com/office/drawing/2014/main" id="{FCBAB211-2994-4416-8CAA-73DB47B52131}"/>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1703" y="2735155"/>
            <a:ext cx="1524213" cy="1524213"/>
          </a:xfrm>
          <a:prstGeom prst="rect">
            <a:avLst/>
          </a:prstGeom>
        </p:spPr>
      </p:pic>
    </p:spTree>
    <p:extLst>
      <p:ext uri="{BB962C8B-B14F-4D97-AF65-F5344CB8AC3E}">
        <p14:creationId xmlns:p14="http://schemas.microsoft.com/office/powerpoint/2010/main" val="218907674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9311" y="3243000"/>
            <a:ext cx="9070923" cy="508524"/>
          </a:xfrm>
        </p:spPr>
        <p:txBody>
          <a:bodyPr/>
          <a:lstStyle/>
          <a:p>
            <a:r>
              <a:rPr lang="en-US" dirty="0"/>
              <a:t>Configure File and Folder Backups</a:t>
            </a:r>
          </a:p>
        </p:txBody>
      </p:sp>
      <p:pic>
        <p:nvPicPr>
          <p:cNvPr id="2" name="Graphic 1">
            <a:extLst>
              <a:ext uri="{FF2B5EF4-FFF2-40B4-BE49-F238E27FC236}">
                <a16:creationId xmlns:a16="http://schemas.microsoft.com/office/drawing/2014/main" id="{40CC239A-08AC-4D22-B767-30D8FE29ECAA}"/>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10525" y="2816579"/>
            <a:ext cx="1361365" cy="1361365"/>
          </a:xfrm>
          <a:prstGeom prst="rect">
            <a:avLst/>
          </a:prstGeom>
        </p:spPr>
      </p:pic>
    </p:spTree>
    <p:extLst>
      <p:ext uri="{BB962C8B-B14F-4D97-AF65-F5344CB8AC3E}">
        <p14:creationId xmlns:p14="http://schemas.microsoft.com/office/powerpoint/2010/main" val="257291540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34C8A-3E3B-4CEE-8154-8D225F079A57}"/>
              </a:ext>
            </a:extLst>
          </p:cNvPr>
          <p:cNvSpPr>
            <a:spLocks noGrp="1"/>
          </p:cNvSpPr>
          <p:nvPr>
            <p:ph type="title"/>
          </p:nvPr>
        </p:nvSpPr>
        <p:spPr>
          <a:xfrm>
            <a:off x="413087" y="2415465"/>
            <a:ext cx="2147432" cy="1723549"/>
          </a:xfrm>
        </p:spPr>
        <p:txBody>
          <a:bodyPr/>
          <a:lstStyle/>
          <a:p>
            <a:pPr>
              <a:lnSpc>
                <a:spcPct val="100000"/>
              </a:lnSpc>
            </a:pPr>
            <a:r>
              <a:rPr lang="en-US" spc="0" dirty="0">
                <a:solidFill>
                  <a:schemeClr val="bg1"/>
                </a:solidFill>
              </a:rPr>
              <a:t>Configure File and Folder Backups Introduction</a:t>
            </a:r>
          </a:p>
        </p:txBody>
      </p:sp>
      <p:sp>
        <p:nvSpPr>
          <p:cNvPr id="72" name="Text Placeholder 2">
            <a:extLst>
              <a:ext uri="{FF2B5EF4-FFF2-40B4-BE49-F238E27FC236}">
                <a16:creationId xmlns:a16="http://schemas.microsoft.com/office/drawing/2014/main" id="{277FE40F-C039-454A-BB31-DE97AC12AF54}"/>
              </a:ext>
            </a:extLst>
          </p:cNvPr>
          <p:cNvSpPr txBox="1">
            <a:spLocks/>
          </p:cNvSpPr>
          <p:nvPr/>
        </p:nvSpPr>
        <p:spPr>
          <a:xfrm>
            <a:off x="4328584" y="575210"/>
            <a:ext cx="7506420" cy="4567766"/>
          </a:xfrm>
          <a:prstGeom prst="rect">
            <a:avLst/>
          </a:prstGeom>
        </p:spPr>
        <p:txBody>
          <a:bodyPr vert="horz" wrap="square" lIns="0" tIns="0" rIns="0" bIns="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Aft>
                <a:spcPts val="600"/>
              </a:spcAft>
            </a:pPr>
            <a:r>
              <a:rPr lang="en-US" spc="0" dirty="0">
                <a:solidFill>
                  <a:schemeClr val="tx1"/>
                </a:solidFill>
                <a:latin typeface="+mn-lt"/>
              </a:rPr>
              <a:t>Describe Azure Backup Benefits</a:t>
            </a:r>
          </a:p>
          <a:p>
            <a:pPr>
              <a:lnSpc>
                <a:spcPct val="150000"/>
              </a:lnSpc>
              <a:spcAft>
                <a:spcPts val="600"/>
              </a:spcAft>
            </a:pPr>
            <a:r>
              <a:rPr lang="en-US" spc="0" dirty="0">
                <a:solidFill>
                  <a:schemeClr val="tx1"/>
                </a:solidFill>
                <a:latin typeface="+mn-lt"/>
              </a:rPr>
              <a:t>Implement Azure Backup Center</a:t>
            </a:r>
          </a:p>
          <a:p>
            <a:pPr>
              <a:lnSpc>
                <a:spcPct val="150000"/>
              </a:lnSpc>
              <a:spcAft>
                <a:spcPts val="600"/>
              </a:spcAft>
            </a:pPr>
            <a:r>
              <a:rPr lang="en-US" spc="0" dirty="0">
                <a:solidFill>
                  <a:schemeClr val="tx1"/>
                </a:solidFill>
                <a:latin typeface="+mn-lt"/>
              </a:rPr>
              <a:t>Setup Recovery Service Vault Backup Options</a:t>
            </a:r>
          </a:p>
          <a:p>
            <a:pPr>
              <a:lnSpc>
                <a:spcPct val="150000"/>
              </a:lnSpc>
              <a:spcAft>
                <a:spcPts val="600"/>
              </a:spcAft>
            </a:pPr>
            <a:r>
              <a:rPr lang="en-US" spc="0" dirty="0">
                <a:solidFill>
                  <a:schemeClr val="tx1"/>
                </a:solidFill>
                <a:latin typeface="+mn-lt"/>
              </a:rPr>
              <a:t>Demonstration – Backup Azure File Shares</a:t>
            </a:r>
          </a:p>
          <a:p>
            <a:pPr>
              <a:lnSpc>
                <a:spcPct val="150000"/>
              </a:lnSpc>
              <a:spcAft>
                <a:spcPts val="600"/>
              </a:spcAft>
            </a:pPr>
            <a:r>
              <a:rPr lang="en-US" spc="0" dirty="0">
                <a:solidFill>
                  <a:schemeClr val="tx1"/>
                </a:solidFill>
                <a:latin typeface="+mn-lt"/>
              </a:rPr>
              <a:t>Configure On-premises File and Folder Backups</a:t>
            </a:r>
          </a:p>
          <a:p>
            <a:pPr>
              <a:lnSpc>
                <a:spcPct val="150000"/>
              </a:lnSpc>
              <a:spcAft>
                <a:spcPts val="600"/>
              </a:spcAft>
            </a:pPr>
            <a:r>
              <a:rPr lang="en-US" spc="0" dirty="0">
                <a:solidFill>
                  <a:schemeClr val="tx1"/>
                </a:solidFill>
                <a:latin typeface="+mn-lt"/>
              </a:rPr>
              <a:t>Manage the Microsoft Azure Recovery Services Agent</a:t>
            </a:r>
          </a:p>
          <a:p>
            <a:pPr>
              <a:lnSpc>
                <a:spcPct val="150000"/>
              </a:lnSpc>
              <a:spcAft>
                <a:spcPts val="600"/>
              </a:spcAft>
            </a:pPr>
            <a:r>
              <a:rPr lang="en-US" spc="0" dirty="0">
                <a:solidFill>
                  <a:schemeClr val="tx1"/>
                </a:solidFill>
                <a:latin typeface="+mn-lt"/>
              </a:rPr>
              <a:t>Demonstration – Backup Files and Folders</a:t>
            </a:r>
          </a:p>
          <a:p>
            <a:pPr>
              <a:lnSpc>
                <a:spcPct val="150000"/>
              </a:lnSpc>
              <a:spcAft>
                <a:spcPts val="600"/>
              </a:spcAft>
            </a:pPr>
            <a:r>
              <a:rPr lang="en-US" spc="0" dirty="0">
                <a:solidFill>
                  <a:schemeClr val="tx1"/>
                </a:solidFill>
                <a:latin typeface="+mn-lt"/>
              </a:rPr>
              <a:t>Summary and Resources</a:t>
            </a:r>
          </a:p>
        </p:txBody>
      </p:sp>
      <p:grpSp>
        <p:nvGrpSpPr>
          <p:cNvPr id="3" name="Group 2">
            <a:extLst>
              <a:ext uri="{FF2B5EF4-FFF2-40B4-BE49-F238E27FC236}">
                <a16:creationId xmlns:a16="http://schemas.microsoft.com/office/drawing/2014/main" id="{FB45EB13-69F1-44E2-890F-002F49A594F0}"/>
              </a:ext>
              <a:ext uri="{C183D7F6-B498-43B3-948B-1728B52AA6E4}">
                <adec:decorative xmlns:adec="http://schemas.microsoft.com/office/drawing/2017/decorative" val="1"/>
              </a:ext>
            </a:extLst>
          </p:cNvPr>
          <p:cNvGrpSpPr/>
          <p:nvPr/>
        </p:nvGrpSpPr>
        <p:grpSpPr>
          <a:xfrm>
            <a:off x="3690829" y="514994"/>
            <a:ext cx="530976" cy="4877552"/>
            <a:chOff x="3690829" y="514994"/>
            <a:chExt cx="530976" cy="4877552"/>
          </a:xfrm>
        </p:grpSpPr>
        <p:pic>
          <p:nvPicPr>
            <p:cNvPr id="43" name="Picture 42" descr="Icon of an arrow in a circular motion and a cloud inside it">
              <a:extLst>
                <a:ext uri="{FF2B5EF4-FFF2-40B4-BE49-F238E27FC236}">
                  <a16:creationId xmlns:a16="http://schemas.microsoft.com/office/drawing/2014/main" id="{53891EDE-E7AA-4867-AE41-85B8662078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96098" y="514994"/>
              <a:ext cx="525707" cy="525707"/>
            </a:xfrm>
            <a:prstGeom prst="rect">
              <a:avLst/>
            </a:prstGeom>
          </p:spPr>
        </p:pic>
        <p:pic>
          <p:nvPicPr>
            <p:cNvPr id="88" name="Picture 87" descr="Icon of two gears">
              <a:extLst>
                <a:ext uri="{FF2B5EF4-FFF2-40B4-BE49-F238E27FC236}">
                  <a16:creationId xmlns:a16="http://schemas.microsoft.com/office/drawing/2014/main" id="{E59BD173-EDB5-4A02-8A84-2EA7BC4B269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43" t="1743" r="1743" b="1743"/>
            <a:stretch/>
          </p:blipFill>
          <p:spPr>
            <a:xfrm>
              <a:off x="3696098" y="1097770"/>
              <a:ext cx="525707" cy="525707"/>
            </a:xfrm>
            <a:prstGeom prst="ellipse">
              <a:avLst/>
            </a:prstGeom>
          </p:spPr>
        </p:pic>
        <p:pic>
          <p:nvPicPr>
            <p:cNvPr id="106" name="Picture 105" descr="Icon of a webpage showing a person on the screen">
              <a:extLst>
                <a:ext uri="{FF2B5EF4-FFF2-40B4-BE49-F238E27FC236}">
                  <a16:creationId xmlns:a16="http://schemas.microsoft.com/office/drawing/2014/main" id="{8E6B1583-117B-4008-8516-47C45BB58F8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96098" y="1718340"/>
              <a:ext cx="525707" cy="525707"/>
            </a:xfrm>
            <a:prstGeom prst="rect">
              <a:avLst/>
            </a:prstGeom>
          </p:spPr>
        </p:pic>
        <p:pic>
          <p:nvPicPr>
            <p:cNvPr id="120" name="Picture 119" descr="Icon of a book">
              <a:extLst>
                <a:ext uri="{FF2B5EF4-FFF2-40B4-BE49-F238E27FC236}">
                  <a16:creationId xmlns:a16="http://schemas.microsoft.com/office/drawing/2014/main" id="{B68C87AE-9ACF-49F8-A6A0-75F591025B7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96098" y="2359568"/>
              <a:ext cx="525707" cy="525707"/>
            </a:xfrm>
            <a:prstGeom prst="rect">
              <a:avLst/>
            </a:prstGeom>
          </p:spPr>
        </p:pic>
        <p:pic>
          <p:nvPicPr>
            <p:cNvPr id="130" name="Picture 129" descr="Icon of a person sitting in a desk">
              <a:extLst>
                <a:ext uri="{FF2B5EF4-FFF2-40B4-BE49-F238E27FC236}">
                  <a16:creationId xmlns:a16="http://schemas.microsoft.com/office/drawing/2014/main" id="{2136367D-52F1-44E6-AF95-A4B409C5DA6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90832" y="2972079"/>
              <a:ext cx="525707" cy="525707"/>
            </a:xfrm>
            <a:prstGeom prst="rect">
              <a:avLst/>
            </a:prstGeom>
          </p:spPr>
        </p:pic>
        <p:pic>
          <p:nvPicPr>
            <p:cNvPr id="136" name="Picture 135" descr="Icon of a webpage showing a person on the screen">
              <a:extLst>
                <a:ext uri="{FF2B5EF4-FFF2-40B4-BE49-F238E27FC236}">
                  <a16:creationId xmlns:a16="http://schemas.microsoft.com/office/drawing/2014/main" id="{51EC4898-2B06-4A71-9FC2-7375FA067FD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690831" y="3613307"/>
              <a:ext cx="525707" cy="525707"/>
            </a:xfrm>
            <a:prstGeom prst="rect">
              <a:avLst/>
            </a:prstGeom>
          </p:spPr>
        </p:pic>
        <p:pic>
          <p:nvPicPr>
            <p:cNvPr id="7" name="Picture 6" descr="Icon of an arrow in a circular motion and a cloud inside it">
              <a:extLst>
                <a:ext uri="{FF2B5EF4-FFF2-40B4-BE49-F238E27FC236}">
                  <a16:creationId xmlns:a16="http://schemas.microsoft.com/office/drawing/2014/main" id="{7968571B-A826-4D7F-A0E5-56342C92332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90830" y="4254535"/>
              <a:ext cx="525707" cy="525707"/>
            </a:xfrm>
            <a:prstGeom prst="rect">
              <a:avLst/>
            </a:prstGeom>
          </p:spPr>
        </p:pic>
        <p:grpSp>
          <p:nvGrpSpPr>
            <p:cNvPr id="11" name="Group 10">
              <a:extLst>
                <a:ext uri="{FF2B5EF4-FFF2-40B4-BE49-F238E27FC236}">
                  <a16:creationId xmlns:a16="http://schemas.microsoft.com/office/drawing/2014/main" id="{70974D01-DFB9-43CA-A699-060CA3B1E718}"/>
                </a:ext>
              </a:extLst>
            </p:cNvPr>
            <p:cNvGrpSpPr/>
            <p:nvPr/>
          </p:nvGrpSpPr>
          <p:grpSpPr>
            <a:xfrm>
              <a:off x="3690829" y="4866839"/>
              <a:ext cx="525707" cy="525707"/>
              <a:chOff x="10493727" y="629664"/>
              <a:chExt cx="519000" cy="503150"/>
            </a:xfrm>
          </p:grpSpPr>
          <p:pic>
            <p:nvPicPr>
              <p:cNvPr id="12" name="Picture 11">
                <a:extLst>
                  <a:ext uri="{FF2B5EF4-FFF2-40B4-BE49-F238E27FC236}">
                    <a16:creationId xmlns:a16="http://schemas.microsoft.com/office/drawing/2014/main" id="{99124C16-370A-4686-987D-CA99C0C659E5}"/>
                  </a:ext>
                </a:extLst>
              </p:cNvPr>
              <p:cNvPicPr>
                <a:picLocks noChangeAspect="1"/>
              </p:cNvPicPr>
              <p:nvPr/>
            </p:nvPicPr>
            <p:blipFill>
              <a:blip r:embed="rId10"/>
              <a:stretch>
                <a:fillRect/>
              </a:stretch>
            </p:blipFill>
            <p:spPr>
              <a:xfrm>
                <a:off x="10493727" y="629664"/>
                <a:ext cx="519000" cy="503150"/>
              </a:xfrm>
              <a:prstGeom prst="rect">
                <a:avLst/>
              </a:prstGeom>
            </p:spPr>
          </p:pic>
          <p:grpSp>
            <p:nvGrpSpPr>
              <p:cNvPr id="13" name="Group 12">
                <a:extLst>
                  <a:ext uri="{FF2B5EF4-FFF2-40B4-BE49-F238E27FC236}">
                    <a16:creationId xmlns:a16="http://schemas.microsoft.com/office/drawing/2014/main" id="{25A2818E-5071-4F80-84AB-8161ACAC462B}"/>
                  </a:ext>
                </a:extLst>
              </p:cNvPr>
              <p:cNvGrpSpPr/>
              <p:nvPr/>
            </p:nvGrpSpPr>
            <p:grpSpPr>
              <a:xfrm>
                <a:off x="10604345" y="727773"/>
                <a:ext cx="297764" cy="272864"/>
                <a:chOff x="3876178" y="3413953"/>
                <a:chExt cx="297764" cy="255320"/>
              </a:xfrm>
            </p:grpSpPr>
            <p:sp>
              <p:nvSpPr>
                <p:cNvPr id="14" name="Freeform: Shape 13">
                  <a:extLst>
                    <a:ext uri="{FF2B5EF4-FFF2-40B4-BE49-F238E27FC236}">
                      <a16:creationId xmlns:a16="http://schemas.microsoft.com/office/drawing/2014/main" id="{47514F68-2B74-42A2-845C-8FE75249CB9F}"/>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FE71431F-FCA5-48A0-A9C1-3BD53BD7F1B0}"/>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9A80AA6C-C837-478F-8BD2-6DA29020EDF4}"/>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38872404-CEC4-4AC0-BDA7-5A9C48674B7E}"/>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73920A17-13EA-49DF-832B-F505F7F9D2FD}"/>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C62F7827-A60B-4762-A495-9B45679811AE}"/>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21BDE9FF-C7B2-4769-B618-514CC7FA866B}"/>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705E31CA-3407-49DF-9DB9-41B607F630CD}"/>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dirty="0"/>
                </a:p>
              </p:txBody>
            </p:sp>
          </p:grpSp>
        </p:grpSp>
      </p:grpSp>
    </p:spTree>
    <p:extLst>
      <p:ext uri="{BB962C8B-B14F-4D97-AF65-F5344CB8AC3E}">
        <p14:creationId xmlns:p14="http://schemas.microsoft.com/office/powerpoint/2010/main" val="303540693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30887"/>
          </a:xfrm>
        </p:spPr>
        <p:txBody>
          <a:bodyPr/>
          <a:lstStyle/>
          <a:p>
            <a:pPr>
              <a:lnSpc>
                <a:spcPct val="100000"/>
              </a:lnSpc>
            </a:pPr>
            <a:r>
              <a:rPr lang="en-US" spc="0" dirty="0"/>
              <a:t>Describe Azure Backup Benefits</a:t>
            </a:r>
          </a:p>
        </p:txBody>
      </p:sp>
      <p:pic>
        <p:nvPicPr>
          <p:cNvPr id="85" name="Picture 84" descr="Icon of a linear chart">
            <a:extLst>
              <a:ext uri="{FF2B5EF4-FFF2-40B4-BE49-F238E27FC236}">
                <a16:creationId xmlns:a16="http://schemas.microsoft.com/office/drawing/2014/main" id="{0B413811-448B-499D-AD86-48122217BF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8503" y="1326113"/>
            <a:ext cx="688848" cy="690372"/>
          </a:xfrm>
          <a:prstGeom prst="rect">
            <a:avLst/>
          </a:prstGeom>
        </p:spPr>
      </p:pic>
      <p:sp>
        <p:nvSpPr>
          <p:cNvPr id="123" name="Text Placeholder 5">
            <a:extLst>
              <a:ext uri="{FF2B5EF4-FFF2-40B4-BE49-F238E27FC236}">
                <a16:creationId xmlns:a16="http://schemas.microsoft.com/office/drawing/2014/main" id="{8E625644-9E64-42AB-946A-0D5EEE7ECA21}"/>
              </a:ext>
            </a:extLst>
          </p:cNvPr>
          <p:cNvSpPr txBox="1">
            <a:spLocks/>
          </p:cNvSpPr>
          <p:nvPr/>
        </p:nvSpPr>
        <p:spPr>
          <a:xfrm>
            <a:off x="1283750" y="1352550"/>
            <a:ext cx="10725687" cy="594248"/>
          </a:xfrm>
          <a:prstGeom prst="rect">
            <a:avLst/>
          </a:prstGeom>
        </p:spPr>
        <p:txBody>
          <a:bodyPr vert="horz" wrap="square" lIns="0" tIns="0" rIns="0" bIns="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spc="0" dirty="0">
                <a:solidFill>
                  <a:schemeClr val="tx1"/>
                </a:solidFill>
                <a:latin typeface="+mn-lt"/>
              </a:rPr>
              <a:t>Azure-based service used to back up and restore data in Microsoft cloud</a:t>
            </a:r>
          </a:p>
        </p:txBody>
      </p:sp>
      <p:cxnSp>
        <p:nvCxnSpPr>
          <p:cNvPr id="142" name="Straight Connector 141">
            <a:extLst>
              <a:ext uri="{FF2B5EF4-FFF2-40B4-BE49-F238E27FC236}">
                <a16:creationId xmlns:a16="http://schemas.microsoft.com/office/drawing/2014/main" id="{297437B7-37AF-4283-9756-45B76A78861A}"/>
              </a:ext>
              <a:ext uri="{C183D7F6-B498-43B3-948B-1728B52AA6E4}">
                <adec:decorative xmlns:adec="http://schemas.microsoft.com/office/drawing/2017/decorative" val="1"/>
              </a:ext>
            </a:extLst>
          </p:cNvPr>
          <p:cNvCxnSpPr>
            <a:cxnSpLocks/>
          </p:cNvCxnSpPr>
          <p:nvPr/>
        </p:nvCxnSpPr>
        <p:spPr>
          <a:xfrm>
            <a:off x="1283751" y="2050805"/>
            <a:ext cx="107256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71" name="Picture 170" descr="Icon of 3 interlap arc">
            <a:extLst>
              <a:ext uri="{FF2B5EF4-FFF2-40B4-BE49-F238E27FC236}">
                <a16:creationId xmlns:a16="http://schemas.microsoft.com/office/drawing/2014/main" id="{0782E0E9-1D8D-4B5B-BBA0-FD2249143E3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8503" y="2087193"/>
            <a:ext cx="688848" cy="688848"/>
          </a:xfrm>
          <a:prstGeom prst="rect">
            <a:avLst/>
          </a:prstGeom>
        </p:spPr>
      </p:pic>
      <p:sp>
        <p:nvSpPr>
          <p:cNvPr id="177" name="Text Placeholder 5 - 1">
            <a:extLst>
              <a:ext uri="{FF2B5EF4-FFF2-40B4-BE49-F238E27FC236}">
                <a16:creationId xmlns:a16="http://schemas.microsoft.com/office/drawing/2014/main" id="{39CEB40B-D369-4C0A-9C03-F2350EE507E6}"/>
              </a:ext>
            </a:extLst>
          </p:cNvPr>
          <p:cNvSpPr txBox="1">
            <a:spLocks/>
          </p:cNvSpPr>
          <p:nvPr/>
        </p:nvSpPr>
        <p:spPr>
          <a:xfrm>
            <a:off x="1283750" y="2113631"/>
            <a:ext cx="10725687" cy="594248"/>
          </a:xfrm>
          <a:prstGeom prst="rect">
            <a:avLst/>
          </a:prstGeom>
        </p:spPr>
        <p:txBody>
          <a:bodyPr vert="horz" wrap="square" lIns="0" tIns="0" rIns="0" bIns="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spc="0" dirty="0">
                <a:solidFill>
                  <a:schemeClr val="tx1"/>
                </a:solidFill>
                <a:latin typeface="+mn-lt"/>
              </a:rPr>
              <a:t>Automatic Storage Management</a:t>
            </a:r>
          </a:p>
        </p:txBody>
      </p:sp>
      <p:cxnSp>
        <p:nvCxnSpPr>
          <p:cNvPr id="235" name="Straight Connector 234">
            <a:extLst>
              <a:ext uri="{FF2B5EF4-FFF2-40B4-BE49-F238E27FC236}">
                <a16:creationId xmlns:a16="http://schemas.microsoft.com/office/drawing/2014/main" id="{532477A2-D4A0-406F-B83C-85ECFC429D5E}"/>
              </a:ext>
              <a:ext uri="{C183D7F6-B498-43B3-948B-1728B52AA6E4}">
                <adec:decorative xmlns:adec="http://schemas.microsoft.com/office/drawing/2017/decorative" val="1"/>
              </a:ext>
            </a:extLst>
          </p:cNvPr>
          <p:cNvCxnSpPr>
            <a:cxnSpLocks/>
          </p:cNvCxnSpPr>
          <p:nvPr/>
        </p:nvCxnSpPr>
        <p:spPr>
          <a:xfrm>
            <a:off x="1283751" y="2811885"/>
            <a:ext cx="107256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50" name="Picture 249" descr="Icon of 3 boxes on top each other">
            <a:extLst>
              <a:ext uri="{FF2B5EF4-FFF2-40B4-BE49-F238E27FC236}">
                <a16:creationId xmlns:a16="http://schemas.microsoft.com/office/drawing/2014/main" id="{7A3AFE76-F223-4FF6-A38B-86381CF82CB2}"/>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645" t="645" r="645" b="645"/>
          <a:stretch/>
        </p:blipFill>
        <p:spPr>
          <a:xfrm>
            <a:off x="432953" y="2852723"/>
            <a:ext cx="681472" cy="681472"/>
          </a:xfrm>
          <a:prstGeom prst="ellipse">
            <a:avLst/>
          </a:prstGeom>
        </p:spPr>
      </p:pic>
      <p:sp>
        <p:nvSpPr>
          <p:cNvPr id="264" name="Text Placeholder 5 - 2">
            <a:extLst>
              <a:ext uri="{FF2B5EF4-FFF2-40B4-BE49-F238E27FC236}">
                <a16:creationId xmlns:a16="http://schemas.microsoft.com/office/drawing/2014/main" id="{8847DECC-7EB7-4F64-8391-D56527B5D00C}"/>
              </a:ext>
            </a:extLst>
          </p:cNvPr>
          <p:cNvSpPr txBox="1">
            <a:spLocks/>
          </p:cNvSpPr>
          <p:nvPr/>
        </p:nvSpPr>
        <p:spPr>
          <a:xfrm>
            <a:off x="1283750" y="2874712"/>
            <a:ext cx="10725687" cy="584179"/>
          </a:xfrm>
          <a:prstGeom prst="rect">
            <a:avLst/>
          </a:prstGeom>
        </p:spPr>
        <p:txBody>
          <a:bodyPr vert="horz" wrap="square" lIns="0" tIns="0" rIns="0" bIns="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spc="0" dirty="0">
                <a:solidFill>
                  <a:schemeClr val="tx1"/>
                </a:solidFill>
                <a:latin typeface="+mn-lt"/>
              </a:rPr>
              <a:t>Multiple storage options</a:t>
            </a:r>
          </a:p>
        </p:txBody>
      </p:sp>
      <p:cxnSp>
        <p:nvCxnSpPr>
          <p:cNvPr id="289" name="Straight Connector 288">
            <a:extLst>
              <a:ext uri="{FF2B5EF4-FFF2-40B4-BE49-F238E27FC236}">
                <a16:creationId xmlns:a16="http://schemas.microsoft.com/office/drawing/2014/main" id="{38D86F30-A1AB-4FE6-BEF6-7823544B1CA6}"/>
              </a:ext>
              <a:ext uri="{C183D7F6-B498-43B3-948B-1728B52AA6E4}">
                <adec:decorative xmlns:adec="http://schemas.microsoft.com/office/drawing/2017/decorative" val="1"/>
              </a:ext>
            </a:extLst>
          </p:cNvPr>
          <p:cNvCxnSpPr>
            <a:cxnSpLocks/>
          </p:cNvCxnSpPr>
          <p:nvPr/>
        </p:nvCxnSpPr>
        <p:spPr>
          <a:xfrm>
            <a:off x="1283751" y="3572965"/>
            <a:ext cx="107256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33" name="Picture 432" descr="Icon of data centers">
            <a:extLst>
              <a:ext uri="{FF2B5EF4-FFF2-40B4-BE49-F238E27FC236}">
                <a16:creationId xmlns:a16="http://schemas.microsoft.com/office/drawing/2014/main" id="{C74DE31D-D8B7-4468-907E-CDC519134B5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8503" y="3607285"/>
            <a:ext cx="688848" cy="690372"/>
          </a:xfrm>
          <a:prstGeom prst="rect">
            <a:avLst/>
          </a:prstGeom>
        </p:spPr>
      </p:pic>
      <p:sp>
        <p:nvSpPr>
          <p:cNvPr id="434" name="Text Placeholder 5 - 3">
            <a:extLst>
              <a:ext uri="{FF2B5EF4-FFF2-40B4-BE49-F238E27FC236}">
                <a16:creationId xmlns:a16="http://schemas.microsoft.com/office/drawing/2014/main" id="{B5E094FC-514D-4E4B-8EFC-EA94B19A1994}"/>
              </a:ext>
            </a:extLst>
          </p:cNvPr>
          <p:cNvSpPr txBox="1">
            <a:spLocks/>
          </p:cNvSpPr>
          <p:nvPr/>
        </p:nvSpPr>
        <p:spPr>
          <a:xfrm>
            <a:off x="1283750" y="3635793"/>
            <a:ext cx="10725687" cy="594248"/>
          </a:xfrm>
          <a:prstGeom prst="rect">
            <a:avLst/>
          </a:prstGeom>
        </p:spPr>
        <p:txBody>
          <a:bodyPr vert="horz" wrap="square" lIns="0" tIns="0" rIns="0" bIns="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spc="0" dirty="0">
                <a:solidFill>
                  <a:schemeClr val="tx1"/>
                </a:solidFill>
                <a:latin typeface="+mn-lt"/>
              </a:rPr>
              <a:t>Unlimited data transfer</a:t>
            </a:r>
          </a:p>
        </p:txBody>
      </p:sp>
      <p:cxnSp>
        <p:nvCxnSpPr>
          <p:cNvPr id="435" name="Straight Connector 434">
            <a:extLst>
              <a:ext uri="{FF2B5EF4-FFF2-40B4-BE49-F238E27FC236}">
                <a16:creationId xmlns:a16="http://schemas.microsoft.com/office/drawing/2014/main" id="{517C3B0B-9D17-4676-8D4A-F418032009E1}"/>
              </a:ext>
              <a:ext uri="{C183D7F6-B498-43B3-948B-1728B52AA6E4}">
                <adec:decorative xmlns:adec="http://schemas.microsoft.com/office/drawing/2017/decorative" val="1"/>
              </a:ext>
            </a:extLst>
          </p:cNvPr>
          <p:cNvCxnSpPr>
            <a:cxnSpLocks/>
          </p:cNvCxnSpPr>
          <p:nvPr/>
        </p:nvCxnSpPr>
        <p:spPr>
          <a:xfrm>
            <a:off x="1283751" y="4334045"/>
            <a:ext cx="107256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36" name="Picture 435" descr="Icon of circles in different sizes">
            <a:extLst>
              <a:ext uri="{FF2B5EF4-FFF2-40B4-BE49-F238E27FC236}">
                <a16:creationId xmlns:a16="http://schemas.microsoft.com/office/drawing/2014/main" id="{288C4950-DD32-41F2-89E1-1A2640550CC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1462" t="1462" r="1462" b="1462"/>
          <a:stretch/>
        </p:blipFill>
        <p:spPr>
          <a:xfrm>
            <a:off x="438573" y="4378457"/>
            <a:ext cx="668708" cy="670188"/>
          </a:xfrm>
          <a:prstGeom prst="ellipse">
            <a:avLst/>
          </a:prstGeom>
        </p:spPr>
      </p:pic>
      <p:sp>
        <p:nvSpPr>
          <p:cNvPr id="437" name="Text Placeholder 5 - 4">
            <a:extLst>
              <a:ext uri="{FF2B5EF4-FFF2-40B4-BE49-F238E27FC236}">
                <a16:creationId xmlns:a16="http://schemas.microsoft.com/office/drawing/2014/main" id="{8B089078-C9A1-49A7-86C8-E8242B1DDB7E}"/>
              </a:ext>
            </a:extLst>
          </p:cNvPr>
          <p:cNvSpPr txBox="1">
            <a:spLocks/>
          </p:cNvSpPr>
          <p:nvPr/>
        </p:nvSpPr>
        <p:spPr>
          <a:xfrm>
            <a:off x="1283750" y="4396874"/>
            <a:ext cx="10725687" cy="594248"/>
          </a:xfrm>
          <a:prstGeom prst="rect">
            <a:avLst/>
          </a:prstGeom>
        </p:spPr>
        <p:txBody>
          <a:bodyPr vert="horz" wrap="square" lIns="0" tIns="0" rIns="0" bIns="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spc="0" dirty="0">
                <a:solidFill>
                  <a:schemeClr val="tx1"/>
                </a:solidFill>
                <a:latin typeface="+mn-lt"/>
              </a:rPr>
              <a:t>Data encryption</a:t>
            </a:r>
          </a:p>
        </p:txBody>
      </p:sp>
      <p:cxnSp>
        <p:nvCxnSpPr>
          <p:cNvPr id="439" name="Straight Connector 438">
            <a:extLst>
              <a:ext uri="{FF2B5EF4-FFF2-40B4-BE49-F238E27FC236}">
                <a16:creationId xmlns:a16="http://schemas.microsoft.com/office/drawing/2014/main" id="{76AB5375-9565-40A4-8700-4FED26C5307A}"/>
              </a:ext>
              <a:ext uri="{C183D7F6-B498-43B3-948B-1728B52AA6E4}">
                <adec:decorative xmlns:adec="http://schemas.microsoft.com/office/drawing/2017/decorative" val="1"/>
              </a:ext>
            </a:extLst>
          </p:cNvPr>
          <p:cNvCxnSpPr>
            <a:cxnSpLocks/>
          </p:cNvCxnSpPr>
          <p:nvPr/>
        </p:nvCxnSpPr>
        <p:spPr>
          <a:xfrm>
            <a:off x="1283751" y="5095125"/>
            <a:ext cx="107256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44" name="Picture 443" descr="Icon of a arrow in a circular path with a timer inside the circle">
            <a:extLst>
              <a:ext uri="{FF2B5EF4-FFF2-40B4-BE49-F238E27FC236}">
                <a16:creationId xmlns:a16="http://schemas.microsoft.com/office/drawing/2014/main" id="{93BB7C5E-7C12-4020-82CD-9E9A0AC68BC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16909" y="5126626"/>
            <a:ext cx="690372" cy="690372"/>
          </a:xfrm>
          <a:prstGeom prst="rect">
            <a:avLst/>
          </a:prstGeom>
        </p:spPr>
      </p:pic>
      <p:sp>
        <p:nvSpPr>
          <p:cNvPr id="445" name="Text Placeholder 5 - 5">
            <a:extLst>
              <a:ext uri="{FF2B5EF4-FFF2-40B4-BE49-F238E27FC236}">
                <a16:creationId xmlns:a16="http://schemas.microsoft.com/office/drawing/2014/main" id="{092B94C8-7B67-4611-B56F-2527F1380F71}"/>
              </a:ext>
            </a:extLst>
          </p:cNvPr>
          <p:cNvSpPr txBox="1">
            <a:spLocks/>
          </p:cNvSpPr>
          <p:nvPr/>
        </p:nvSpPr>
        <p:spPr>
          <a:xfrm>
            <a:off x="1283750" y="5157955"/>
            <a:ext cx="10725687" cy="594248"/>
          </a:xfrm>
          <a:prstGeom prst="rect">
            <a:avLst/>
          </a:prstGeom>
        </p:spPr>
        <p:txBody>
          <a:bodyPr vert="horz" wrap="square" lIns="0" tIns="0" rIns="0" bIns="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spc="0" dirty="0">
                <a:solidFill>
                  <a:schemeClr val="tx1"/>
                </a:solidFill>
                <a:latin typeface="+mn-lt"/>
              </a:rPr>
              <a:t>Application consistent backup</a:t>
            </a:r>
          </a:p>
        </p:txBody>
      </p:sp>
      <p:cxnSp>
        <p:nvCxnSpPr>
          <p:cNvPr id="446" name="Straight Connector 445">
            <a:extLst>
              <a:ext uri="{FF2B5EF4-FFF2-40B4-BE49-F238E27FC236}">
                <a16:creationId xmlns:a16="http://schemas.microsoft.com/office/drawing/2014/main" id="{940092E0-661B-4684-BB6F-D751AFE715F0}"/>
              </a:ext>
              <a:ext uri="{C183D7F6-B498-43B3-948B-1728B52AA6E4}">
                <adec:decorative xmlns:adec="http://schemas.microsoft.com/office/drawing/2017/decorative" val="1"/>
              </a:ext>
            </a:extLst>
          </p:cNvPr>
          <p:cNvCxnSpPr>
            <a:cxnSpLocks/>
          </p:cNvCxnSpPr>
          <p:nvPr/>
        </p:nvCxnSpPr>
        <p:spPr>
          <a:xfrm>
            <a:off x="1283751" y="5856205"/>
            <a:ext cx="107256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47" name="Picture 446" descr="Icon of a lightning bolt symbol inside a circle">
            <a:extLst>
              <a:ext uri="{FF2B5EF4-FFF2-40B4-BE49-F238E27FC236}">
                <a16:creationId xmlns:a16="http://schemas.microsoft.com/office/drawing/2014/main" id="{B12D8661-246D-4C4C-83C6-7F70B1230744}"/>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645" t="645" r="645" b="645"/>
          <a:stretch/>
        </p:blipFill>
        <p:spPr>
          <a:xfrm>
            <a:off x="432953" y="5894979"/>
            <a:ext cx="681472" cy="681472"/>
          </a:xfrm>
          <a:prstGeom prst="ellipse">
            <a:avLst/>
          </a:prstGeom>
        </p:spPr>
      </p:pic>
      <p:sp>
        <p:nvSpPr>
          <p:cNvPr id="448" name="Text Placeholder 5 - 6">
            <a:extLst>
              <a:ext uri="{FF2B5EF4-FFF2-40B4-BE49-F238E27FC236}">
                <a16:creationId xmlns:a16="http://schemas.microsoft.com/office/drawing/2014/main" id="{B6855D6A-2358-421D-A38E-65B2CF11A738}"/>
              </a:ext>
            </a:extLst>
          </p:cNvPr>
          <p:cNvSpPr txBox="1">
            <a:spLocks/>
          </p:cNvSpPr>
          <p:nvPr/>
        </p:nvSpPr>
        <p:spPr>
          <a:xfrm>
            <a:off x="1283750" y="5919034"/>
            <a:ext cx="10725687" cy="594248"/>
          </a:xfrm>
          <a:prstGeom prst="rect">
            <a:avLst/>
          </a:prstGeom>
        </p:spPr>
        <p:txBody>
          <a:bodyPr vert="horz" wrap="square" lIns="0" tIns="0" rIns="0" bIns="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spc="0" dirty="0">
                <a:solidFill>
                  <a:schemeClr val="tx1"/>
                </a:solidFill>
                <a:latin typeface="+mn-lt"/>
              </a:rPr>
              <a:t>Long-term retention</a:t>
            </a:r>
          </a:p>
        </p:txBody>
      </p:sp>
    </p:spTree>
    <p:extLst>
      <p:ext uri="{BB962C8B-B14F-4D97-AF65-F5344CB8AC3E}">
        <p14:creationId xmlns:p14="http://schemas.microsoft.com/office/powerpoint/2010/main" val="2659377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0C878-40DF-48C9-9274-908C2CEAE81D}"/>
              </a:ext>
            </a:extLst>
          </p:cNvPr>
          <p:cNvSpPr>
            <a:spLocks noGrp="1"/>
          </p:cNvSpPr>
          <p:nvPr>
            <p:ph type="title"/>
          </p:nvPr>
        </p:nvSpPr>
        <p:spPr/>
        <p:txBody>
          <a:bodyPr/>
          <a:lstStyle/>
          <a:p>
            <a:r>
              <a:rPr lang="en-US" dirty="0"/>
              <a:t>Implement Azure Backup Center</a:t>
            </a:r>
          </a:p>
        </p:txBody>
      </p:sp>
      <p:sp>
        <p:nvSpPr>
          <p:cNvPr id="6" name="Rectangle 5">
            <a:extLst>
              <a:ext uri="{FF2B5EF4-FFF2-40B4-BE49-F238E27FC236}">
                <a16:creationId xmlns:a16="http://schemas.microsoft.com/office/drawing/2014/main" id="{8D8C0BD7-5054-4C82-9069-4D8AD14B277E}"/>
              </a:ext>
              <a:ext uri="{C183D7F6-B498-43B3-948B-1728B52AA6E4}">
                <adec:decorative xmlns:adec="http://schemas.microsoft.com/office/drawing/2017/decorative" val="0"/>
              </a:ext>
            </a:extLst>
          </p:cNvPr>
          <p:cNvSpPr/>
          <p:nvPr/>
        </p:nvSpPr>
        <p:spPr bwMode="auto">
          <a:xfrm>
            <a:off x="427037" y="1460833"/>
            <a:ext cx="5410243" cy="1277849"/>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
              <a:spcBef>
                <a:spcPts val="1200"/>
              </a:spcBef>
              <a:tabLst>
                <a:tab pos="457200" algn="l"/>
              </a:tabLst>
            </a:pPr>
            <a:r>
              <a:rPr lang="en-US" sz="2000" dirty="0">
                <a:solidFill>
                  <a:schemeClr val="tx1"/>
                </a:solidFill>
              </a:rPr>
              <a:t>Single pane of glass to manage backups across a large and distributed Azure environment</a:t>
            </a:r>
          </a:p>
        </p:txBody>
      </p:sp>
      <p:sp>
        <p:nvSpPr>
          <p:cNvPr id="8" name="Rectangle 7">
            <a:extLst>
              <a:ext uri="{FF2B5EF4-FFF2-40B4-BE49-F238E27FC236}">
                <a16:creationId xmlns:a16="http://schemas.microsoft.com/office/drawing/2014/main" id="{153A1D18-61BF-4886-A2CB-1ED015211BF6}"/>
              </a:ext>
              <a:ext uri="{C183D7F6-B498-43B3-948B-1728B52AA6E4}">
                <adec:decorative xmlns:adec="http://schemas.microsoft.com/office/drawing/2017/decorative" val="0"/>
              </a:ext>
            </a:extLst>
          </p:cNvPr>
          <p:cNvSpPr/>
          <p:nvPr/>
        </p:nvSpPr>
        <p:spPr bwMode="auto">
          <a:xfrm>
            <a:off x="427037" y="3001981"/>
            <a:ext cx="5410243" cy="1277849"/>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
              <a:spcBef>
                <a:spcPts val="1200"/>
              </a:spcBef>
              <a:tabLst>
                <a:tab pos="342900" algn="l"/>
              </a:tabLst>
            </a:pPr>
            <a:r>
              <a:rPr lang="en-US" sz="2000" dirty="0">
                <a:solidFill>
                  <a:schemeClr val="tx1"/>
                </a:solidFill>
              </a:rPr>
              <a:t>Datasource-centric management focused on what you are backing up</a:t>
            </a:r>
          </a:p>
        </p:txBody>
      </p:sp>
      <p:sp>
        <p:nvSpPr>
          <p:cNvPr id="10" name="Rectangle 9">
            <a:extLst>
              <a:ext uri="{FF2B5EF4-FFF2-40B4-BE49-F238E27FC236}">
                <a16:creationId xmlns:a16="http://schemas.microsoft.com/office/drawing/2014/main" id="{70CBED73-8E40-47C0-AAEF-C9568ECE8D48}"/>
              </a:ext>
              <a:ext uri="{C183D7F6-B498-43B3-948B-1728B52AA6E4}">
                <adec:decorative xmlns:adec="http://schemas.microsoft.com/office/drawing/2017/decorative" val="0"/>
              </a:ext>
            </a:extLst>
          </p:cNvPr>
          <p:cNvSpPr/>
          <p:nvPr/>
        </p:nvSpPr>
        <p:spPr bwMode="auto">
          <a:xfrm>
            <a:off x="427037" y="4543129"/>
            <a:ext cx="5410243" cy="1277849"/>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
              <a:spcBef>
                <a:spcPts val="1200"/>
              </a:spcBef>
              <a:tabLst>
                <a:tab pos="342900" algn="l"/>
              </a:tabLst>
            </a:pPr>
            <a:r>
              <a:rPr lang="en-US" sz="2000" i="0" dirty="0">
                <a:solidFill>
                  <a:srgbClr val="171717"/>
                </a:solidFill>
                <a:effectLst/>
              </a:rPr>
              <a:t>Connected experiences with native integrations that enables management at scale</a:t>
            </a:r>
            <a:endParaRPr lang="en-US" sz="2000" dirty="0">
              <a:solidFill>
                <a:schemeClr val="tx1"/>
              </a:solidFill>
            </a:endParaRPr>
          </a:p>
        </p:txBody>
      </p:sp>
      <p:pic>
        <p:nvPicPr>
          <p:cNvPr id="4" name="Picture 3" descr="Screenshot of the Backup Center. Jobs and Backup Instances are shown. ">
            <a:extLst>
              <a:ext uri="{FF2B5EF4-FFF2-40B4-BE49-F238E27FC236}">
                <a16:creationId xmlns:a16="http://schemas.microsoft.com/office/drawing/2014/main" id="{6CCAFD1B-8212-40E8-9ECE-C750E29BE077}"/>
              </a:ext>
            </a:extLst>
          </p:cNvPr>
          <p:cNvPicPr>
            <a:picLocks noChangeAspect="1"/>
          </p:cNvPicPr>
          <p:nvPr/>
        </p:nvPicPr>
        <p:blipFill>
          <a:blip r:embed="rId3"/>
          <a:stretch>
            <a:fillRect/>
          </a:stretch>
        </p:blipFill>
        <p:spPr>
          <a:xfrm>
            <a:off x="6164967" y="1499599"/>
            <a:ext cx="5844470" cy="4862147"/>
          </a:xfrm>
          <a:prstGeom prst="rect">
            <a:avLst/>
          </a:prstGeom>
        </p:spPr>
      </p:pic>
      <p:sp>
        <p:nvSpPr>
          <p:cNvPr id="12" name="Rectangle 11">
            <a:extLst>
              <a:ext uri="{FF2B5EF4-FFF2-40B4-BE49-F238E27FC236}">
                <a16:creationId xmlns:a16="http://schemas.microsoft.com/office/drawing/2014/main" id="{79871B9D-90CA-468D-B817-1D709512AA69}"/>
              </a:ext>
              <a:ext uri="{C183D7F6-B498-43B3-948B-1728B52AA6E4}">
                <adec:decorative xmlns:adec="http://schemas.microsoft.com/office/drawing/2017/decorative" val="1"/>
              </a:ext>
            </a:extLst>
          </p:cNvPr>
          <p:cNvSpPr/>
          <p:nvPr/>
        </p:nvSpPr>
        <p:spPr bwMode="auto">
          <a:xfrm>
            <a:off x="6012542" y="1247141"/>
            <a:ext cx="5996896" cy="511460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3527646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Setup Recovery Services Vault Backup Options - Files</a:t>
            </a:r>
          </a:p>
        </p:txBody>
      </p:sp>
      <p:sp>
        <p:nvSpPr>
          <p:cNvPr id="12" name="Freeform: Shape 11">
            <a:extLst>
              <a:ext uri="{FF2B5EF4-FFF2-40B4-BE49-F238E27FC236}">
                <a16:creationId xmlns:a16="http://schemas.microsoft.com/office/drawing/2014/main" id="{6F1B11E1-A04A-493E-9448-30162AC90C28}"/>
              </a:ext>
            </a:extLst>
          </p:cNvPr>
          <p:cNvSpPr/>
          <p:nvPr/>
        </p:nvSpPr>
        <p:spPr>
          <a:xfrm>
            <a:off x="427036" y="1253790"/>
            <a:ext cx="5712682" cy="639764"/>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rgbClr val="243A5E"/>
          </a:solidFill>
          <a:ln w="6350">
            <a:solidFill>
              <a:srgbClr val="243A5E"/>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200" dirty="0">
                <a:solidFill>
                  <a:schemeClr val="bg1"/>
                </a:solidFill>
                <a:latin typeface="+mj-lt"/>
              </a:rPr>
              <a:t>Azure Workloads</a:t>
            </a:r>
          </a:p>
        </p:txBody>
      </p:sp>
      <p:sp>
        <p:nvSpPr>
          <p:cNvPr id="23" name="Rectangle 22">
            <a:extLst>
              <a:ext uri="{FF2B5EF4-FFF2-40B4-BE49-F238E27FC236}">
                <a16:creationId xmlns:a16="http://schemas.microsoft.com/office/drawing/2014/main" id="{5450CA24-7ECC-4082-8E68-B418EAFEB9D6}"/>
              </a:ext>
              <a:ext uri="{C183D7F6-B498-43B3-948B-1728B52AA6E4}">
                <adec:decorative xmlns:adec="http://schemas.microsoft.com/office/drawing/2017/decorative" val="1"/>
              </a:ext>
            </a:extLst>
          </p:cNvPr>
          <p:cNvSpPr/>
          <p:nvPr/>
        </p:nvSpPr>
        <p:spPr bwMode="auto">
          <a:xfrm>
            <a:off x="427038" y="2030378"/>
            <a:ext cx="5712682" cy="434363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5" descr="Screenshot of the Azure backup page. The what do you want to backup drop-down selections are shown. Azure Fileshare is selected">
            <a:extLst>
              <a:ext uri="{FF2B5EF4-FFF2-40B4-BE49-F238E27FC236}">
                <a16:creationId xmlns:a16="http://schemas.microsoft.com/office/drawing/2014/main" id="{D33D6452-392E-4439-BD51-62B1D60C39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8122" y="2207262"/>
            <a:ext cx="4530516" cy="3932281"/>
          </a:xfrm>
          <a:prstGeom prst="rect">
            <a:avLst/>
          </a:prstGeom>
        </p:spPr>
      </p:pic>
      <p:sp>
        <p:nvSpPr>
          <p:cNvPr id="13" name="Freeform: Shape 12">
            <a:extLst>
              <a:ext uri="{FF2B5EF4-FFF2-40B4-BE49-F238E27FC236}">
                <a16:creationId xmlns:a16="http://schemas.microsoft.com/office/drawing/2014/main" id="{FB600769-4A1D-47D7-8C3F-78DF2281ABDE}"/>
              </a:ext>
            </a:extLst>
          </p:cNvPr>
          <p:cNvSpPr/>
          <p:nvPr/>
        </p:nvSpPr>
        <p:spPr>
          <a:xfrm>
            <a:off x="6296755" y="1253790"/>
            <a:ext cx="5712682" cy="639764"/>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rgbClr val="243A5E"/>
          </a:solidFill>
          <a:ln w="6350">
            <a:solidFill>
              <a:srgbClr val="243A5E"/>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200" dirty="0">
                <a:solidFill>
                  <a:schemeClr val="bg1"/>
                </a:solidFill>
                <a:latin typeface="+mj-lt"/>
              </a:rPr>
              <a:t>On-Premises Workloads</a:t>
            </a:r>
          </a:p>
        </p:txBody>
      </p:sp>
      <p:sp>
        <p:nvSpPr>
          <p:cNvPr id="24" name="Rectangle 23">
            <a:extLst>
              <a:ext uri="{FF2B5EF4-FFF2-40B4-BE49-F238E27FC236}">
                <a16:creationId xmlns:a16="http://schemas.microsoft.com/office/drawing/2014/main" id="{F9283411-5493-47CF-8531-89BF34BF051B}"/>
              </a:ext>
              <a:ext uri="{C183D7F6-B498-43B3-948B-1728B52AA6E4}">
                <adec:decorative xmlns:adec="http://schemas.microsoft.com/office/drawing/2017/decorative" val="1"/>
              </a:ext>
            </a:extLst>
          </p:cNvPr>
          <p:cNvSpPr/>
          <p:nvPr/>
        </p:nvSpPr>
        <p:spPr bwMode="auto">
          <a:xfrm>
            <a:off x="6296755" y="2030378"/>
            <a:ext cx="5712682" cy="434363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descr="Screenshot of the Recovery Services vault. The workload is running on-premises. File and Folders is selected as the backup">
            <a:extLst>
              <a:ext uri="{FF2B5EF4-FFF2-40B4-BE49-F238E27FC236}">
                <a16:creationId xmlns:a16="http://schemas.microsoft.com/office/drawing/2014/main" id="{A775974F-919E-4AB8-911C-3A39A66629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9792" y="2151785"/>
            <a:ext cx="2826608" cy="4100824"/>
          </a:xfrm>
          <a:prstGeom prst="rect">
            <a:avLst/>
          </a:prstGeom>
          <a:ln>
            <a:solidFill>
              <a:schemeClr val="tx1"/>
            </a:solidFill>
          </a:ln>
        </p:spPr>
      </p:pic>
    </p:spTree>
    <p:extLst>
      <p:ext uri="{BB962C8B-B14F-4D97-AF65-F5344CB8AC3E}">
        <p14:creationId xmlns:p14="http://schemas.microsoft.com/office/powerpoint/2010/main" val="2152589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CAA92-0A65-4CA5-94E3-663221A99A43}"/>
              </a:ext>
            </a:extLst>
          </p:cNvPr>
          <p:cNvSpPr>
            <a:spLocks noGrp="1"/>
          </p:cNvSpPr>
          <p:nvPr>
            <p:ph type="title"/>
          </p:nvPr>
        </p:nvSpPr>
        <p:spPr/>
        <p:txBody>
          <a:bodyPr/>
          <a:lstStyle/>
          <a:p>
            <a:r>
              <a:rPr lang="en-US" dirty="0"/>
              <a:t>Demonstration – Backup Azure File Shares</a:t>
            </a:r>
          </a:p>
        </p:txBody>
      </p:sp>
      <p:sp>
        <p:nvSpPr>
          <p:cNvPr id="59" name="Rectangle 58">
            <a:extLst>
              <a:ext uri="{FF2B5EF4-FFF2-40B4-BE49-F238E27FC236}">
                <a16:creationId xmlns:a16="http://schemas.microsoft.com/office/drawing/2014/main" id="{0F9826E5-069B-4BF1-AD21-FB0A63207CB9}"/>
              </a:ext>
            </a:extLst>
          </p:cNvPr>
          <p:cNvSpPr/>
          <p:nvPr/>
        </p:nvSpPr>
        <p:spPr bwMode="auto">
          <a:xfrm>
            <a:off x="1495088" y="1299044"/>
            <a:ext cx="10193339"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400" dirty="0">
                <a:solidFill>
                  <a:schemeClr val="tx1"/>
                </a:solidFill>
              </a:rPr>
              <a:t>Configure a storage account with file share</a:t>
            </a:r>
          </a:p>
        </p:txBody>
      </p:sp>
      <p:cxnSp>
        <p:nvCxnSpPr>
          <p:cNvPr id="72" name="Straight Connector 71">
            <a:extLst>
              <a:ext uri="{FF2B5EF4-FFF2-40B4-BE49-F238E27FC236}">
                <a16:creationId xmlns:a16="http://schemas.microsoft.com/office/drawing/2014/main" id="{ED50CE6E-5495-437F-AD69-D47527263C97}"/>
              </a:ext>
              <a:ext uri="{C183D7F6-B498-43B3-948B-1728B52AA6E4}">
                <adec:decorative xmlns:adec="http://schemas.microsoft.com/office/drawing/2017/decorative" val="1"/>
              </a:ext>
            </a:extLst>
          </p:cNvPr>
          <p:cNvCxnSpPr>
            <a:cxnSpLocks/>
          </p:cNvCxnSpPr>
          <p:nvPr/>
        </p:nvCxnSpPr>
        <p:spPr>
          <a:xfrm>
            <a:off x="1495087" y="2365154"/>
            <a:ext cx="1019333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86" name="Rectangle 85">
            <a:extLst>
              <a:ext uri="{FF2B5EF4-FFF2-40B4-BE49-F238E27FC236}">
                <a16:creationId xmlns:a16="http://schemas.microsoft.com/office/drawing/2014/main" id="{6C93853C-47B1-4A6A-97D5-1AD5400C4EA5}"/>
              </a:ext>
            </a:extLst>
          </p:cNvPr>
          <p:cNvSpPr/>
          <p:nvPr/>
        </p:nvSpPr>
        <p:spPr bwMode="auto">
          <a:xfrm>
            <a:off x="1495088" y="2449740"/>
            <a:ext cx="10193339"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400" dirty="0">
                <a:solidFill>
                  <a:schemeClr val="tx1"/>
                </a:solidFill>
              </a:rPr>
              <a:t>Create a Recovery Services vault</a:t>
            </a:r>
          </a:p>
        </p:txBody>
      </p:sp>
      <p:cxnSp>
        <p:nvCxnSpPr>
          <p:cNvPr id="95" name="Straight Connector 94">
            <a:extLst>
              <a:ext uri="{FF2B5EF4-FFF2-40B4-BE49-F238E27FC236}">
                <a16:creationId xmlns:a16="http://schemas.microsoft.com/office/drawing/2014/main" id="{1F13134D-1DDF-4C1D-B531-BDA7B871B3A5}"/>
              </a:ext>
              <a:ext uri="{C183D7F6-B498-43B3-948B-1728B52AA6E4}">
                <adec:decorative xmlns:adec="http://schemas.microsoft.com/office/drawing/2017/decorative" val="1"/>
              </a:ext>
            </a:extLst>
          </p:cNvPr>
          <p:cNvCxnSpPr>
            <a:cxnSpLocks/>
          </p:cNvCxnSpPr>
          <p:nvPr/>
        </p:nvCxnSpPr>
        <p:spPr>
          <a:xfrm>
            <a:off x="1495087" y="3600196"/>
            <a:ext cx="1019333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4" name="Rectangle 103">
            <a:extLst>
              <a:ext uri="{FF2B5EF4-FFF2-40B4-BE49-F238E27FC236}">
                <a16:creationId xmlns:a16="http://schemas.microsoft.com/office/drawing/2014/main" id="{99DF055E-ADAF-4991-ABC7-3BCB3AA504B9}"/>
              </a:ext>
            </a:extLst>
          </p:cNvPr>
          <p:cNvSpPr/>
          <p:nvPr/>
        </p:nvSpPr>
        <p:spPr bwMode="auto">
          <a:xfrm>
            <a:off x="1495087" y="3572479"/>
            <a:ext cx="10193339"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400" dirty="0">
                <a:solidFill>
                  <a:schemeClr val="tx1"/>
                </a:solidFill>
              </a:rPr>
              <a:t>Configure file share backup</a:t>
            </a:r>
          </a:p>
        </p:txBody>
      </p:sp>
      <p:cxnSp>
        <p:nvCxnSpPr>
          <p:cNvPr id="109" name="Straight Connector 108">
            <a:extLst>
              <a:ext uri="{FF2B5EF4-FFF2-40B4-BE49-F238E27FC236}">
                <a16:creationId xmlns:a16="http://schemas.microsoft.com/office/drawing/2014/main" id="{41DF53E0-B6F7-4C1A-9E00-26E41DE8BB2D}"/>
              </a:ext>
              <a:ext uri="{C183D7F6-B498-43B3-948B-1728B52AA6E4}">
                <adec:decorative xmlns:adec="http://schemas.microsoft.com/office/drawing/2017/decorative" val="1"/>
              </a:ext>
            </a:extLst>
          </p:cNvPr>
          <p:cNvCxnSpPr>
            <a:cxnSpLocks/>
          </p:cNvCxnSpPr>
          <p:nvPr/>
        </p:nvCxnSpPr>
        <p:spPr>
          <a:xfrm>
            <a:off x="1495087" y="4710580"/>
            <a:ext cx="1019333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F9079C65-6220-457D-96B1-9A41CF28E9EB}"/>
              </a:ext>
              <a:ext uri="{C183D7F6-B498-43B3-948B-1728B52AA6E4}">
                <adec:decorative xmlns:adec="http://schemas.microsoft.com/office/drawing/2017/decorative" val="1"/>
              </a:ext>
            </a:extLst>
          </p:cNvPr>
          <p:cNvGrpSpPr/>
          <p:nvPr/>
        </p:nvGrpSpPr>
        <p:grpSpPr>
          <a:xfrm>
            <a:off x="430213" y="1428750"/>
            <a:ext cx="902476" cy="4223020"/>
            <a:chOff x="430213" y="1428749"/>
            <a:chExt cx="1045464" cy="4833939"/>
          </a:xfrm>
        </p:grpSpPr>
        <p:pic>
          <p:nvPicPr>
            <p:cNvPr id="37" name="Picture 36" descr="Icon of a key">
              <a:extLst>
                <a:ext uri="{FF2B5EF4-FFF2-40B4-BE49-F238E27FC236}">
                  <a16:creationId xmlns:a16="http://schemas.microsoft.com/office/drawing/2014/main" id="{E22FC64F-366A-4182-9827-4E1A86789E3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0213" y="1428749"/>
              <a:ext cx="1043940" cy="1043940"/>
            </a:xfrm>
            <a:prstGeom prst="rect">
              <a:avLst/>
            </a:prstGeom>
          </p:spPr>
        </p:pic>
        <p:pic>
          <p:nvPicPr>
            <p:cNvPr id="83" name="Picture 82" descr="Icon of a security lock">
              <a:extLst>
                <a:ext uri="{FF2B5EF4-FFF2-40B4-BE49-F238E27FC236}">
                  <a16:creationId xmlns:a16="http://schemas.microsoft.com/office/drawing/2014/main" id="{7F81FA8D-0371-454E-A656-F9A87918E6A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0213" y="2692399"/>
              <a:ext cx="1043940" cy="1043940"/>
            </a:xfrm>
            <a:prstGeom prst="rect">
              <a:avLst/>
            </a:prstGeom>
          </p:spPr>
        </p:pic>
        <p:pic>
          <p:nvPicPr>
            <p:cNvPr id="102" name="Picture 101" descr="Icon of a screwdriver and a wrench">
              <a:extLst>
                <a:ext uri="{FF2B5EF4-FFF2-40B4-BE49-F238E27FC236}">
                  <a16:creationId xmlns:a16="http://schemas.microsoft.com/office/drawing/2014/main" id="{D5D18D42-66EC-453D-8EBE-9E486346EB2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0213" y="3955097"/>
              <a:ext cx="1045464" cy="1043940"/>
            </a:xfrm>
            <a:prstGeom prst="rect">
              <a:avLst/>
            </a:prstGeom>
          </p:spPr>
        </p:pic>
        <p:pic>
          <p:nvPicPr>
            <p:cNvPr id="112" name="Picture 111" descr="Icon of an arrow in a circular motion and a cloud inside it">
              <a:extLst>
                <a:ext uri="{FF2B5EF4-FFF2-40B4-BE49-F238E27FC236}">
                  <a16:creationId xmlns:a16="http://schemas.microsoft.com/office/drawing/2014/main" id="{DAB5CE6F-BE7D-4BCC-B68C-34307C4C750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0213" y="5218748"/>
              <a:ext cx="1043940" cy="1043940"/>
            </a:xfrm>
            <a:prstGeom prst="rect">
              <a:avLst/>
            </a:prstGeom>
          </p:spPr>
        </p:pic>
      </p:grpSp>
      <p:sp>
        <p:nvSpPr>
          <p:cNvPr id="113" name="Rectangle 112">
            <a:extLst>
              <a:ext uri="{FF2B5EF4-FFF2-40B4-BE49-F238E27FC236}">
                <a16:creationId xmlns:a16="http://schemas.microsoft.com/office/drawing/2014/main" id="{2C7CFFB0-1F55-430A-B88C-01012E8AC2DA}"/>
              </a:ext>
            </a:extLst>
          </p:cNvPr>
          <p:cNvSpPr/>
          <p:nvPr/>
        </p:nvSpPr>
        <p:spPr bwMode="auto">
          <a:xfrm>
            <a:off x="1495087" y="4657504"/>
            <a:ext cx="10193339"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400" dirty="0">
                <a:solidFill>
                  <a:schemeClr val="tx1"/>
                </a:solidFill>
              </a:rPr>
              <a:t>Verify the file share backup</a:t>
            </a:r>
          </a:p>
        </p:txBody>
      </p:sp>
    </p:spTree>
    <p:extLst>
      <p:ext uri="{BB962C8B-B14F-4D97-AF65-F5344CB8AC3E}">
        <p14:creationId xmlns:p14="http://schemas.microsoft.com/office/powerpoint/2010/main" val="1848488623"/>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2_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3137</Words>
  <Application>Microsoft Office PowerPoint</Application>
  <PresentationFormat>Custom</PresentationFormat>
  <Paragraphs>351</Paragraphs>
  <Slides>30</Slides>
  <Notes>26</Notes>
  <HiddenSlides>1</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30</vt:i4>
      </vt:variant>
    </vt:vector>
  </HeadingPairs>
  <TitlesOfParts>
    <vt:vector size="39" baseType="lpstr">
      <vt:lpstr>Arial</vt:lpstr>
      <vt:lpstr>Calibri</vt:lpstr>
      <vt:lpstr>Segoe UI</vt:lpstr>
      <vt:lpstr>Segoe UI Semibold</vt:lpstr>
      <vt:lpstr>Verdana</vt:lpstr>
      <vt:lpstr>Wingdings</vt:lpstr>
      <vt:lpstr>Azure 1</vt:lpstr>
      <vt:lpstr>2_Microsoft Power Platform Template</vt:lpstr>
      <vt:lpstr>Bitmap Image</vt:lpstr>
      <vt:lpstr>AZ-104T00A Administer Data Protection</vt:lpstr>
      <vt:lpstr>Administer Network Protection Introduction</vt:lpstr>
      <vt:lpstr>Administer Data Protection whiteboard and review</vt:lpstr>
      <vt:lpstr>Configure File and Folder Backups</vt:lpstr>
      <vt:lpstr>Configure File and Folder Backups Introduction</vt:lpstr>
      <vt:lpstr>Describe Azure Backup Benefits</vt:lpstr>
      <vt:lpstr>Implement Azure Backup Center</vt:lpstr>
      <vt:lpstr>Setup Recovery Services Vault Backup Options - Files</vt:lpstr>
      <vt:lpstr>Demonstration – Backup Azure File Shares</vt:lpstr>
      <vt:lpstr>Configure On-Premises File and Folder Backup</vt:lpstr>
      <vt:lpstr>Manage the Microsoft Azure Recovery Services Agent</vt:lpstr>
      <vt:lpstr>Demonstration – Backup Files and Folders</vt:lpstr>
      <vt:lpstr>Summary and Resources – Configure File and Folder Backups</vt:lpstr>
      <vt:lpstr>Configure Virtual Machine Backups</vt:lpstr>
      <vt:lpstr>Configure Virtual Machine Backups Introduction</vt:lpstr>
      <vt:lpstr>Protect Virtual Machine Data</vt:lpstr>
      <vt:lpstr>Create Virtual Machine Snapshots</vt:lpstr>
      <vt:lpstr>Setup Recovery Services Vault Backup Options - VMs</vt:lpstr>
      <vt:lpstr>Backup Virtual Machines</vt:lpstr>
      <vt:lpstr>Restore Virtual Machines</vt:lpstr>
      <vt:lpstr>Demonstration – Virtual Machine Backups</vt:lpstr>
      <vt:lpstr>Implement Azure Backup Server</vt:lpstr>
      <vt:lpstr>Compare Backup Options</vt:lpstr>
      <vt:lpstr>Manage Soft Delete</vt:lpstr>
      <vt:lpstr>Implement Azure Site Recovery</vt:lpstr>
      <vt:lpstr>Summary and Resources – Configure Virtual Machine Backups</vt:lpstr>
      <vt:lpstr>Lab 10 – Implement Data Protection</vt:lpstr>
      <vt:lpstr>Lab 10 – Backup virtual machines</vt:lpstr>
      <vt:lpstr>Lab 10 – Architecture diagram</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2023-05-01T14:57:15Z</dcterms:created>
  <dcterms:modified xsi:type="dcterms:W3CDTF">2023-07-20T14:06:51Z</dcterms:modified>
</cp:coreProperties>
</file>