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 id="2147484621" r:id="rId2"/>
  </p:sldMasterIdLst>
  <p:notesMasterIdLst>
    <p:notesMasterId r:id="rId34"/>
  </p:notesMasterIdLst>
  <p:handoutMasterIdLst>
    <p:handoutMasterId r:id="rId35"/>
  </p:handoutMasterIdLst>
  <p:sldIdLst>
    <p:sldId id="1719" r:id="rId3"/>
    <p:sldId id="2543" r:id="rId4"/>
    <p:sldId id="2076138225" r:id="rId5"/>
    <p:sldId id="1865" r:id="rId6"/>
    <p:sldId id="2537" r:id="rId7"/>
    <p:sldId id="2548" r:id="rId8"/>
    <p:sldId id="1925" r:id="rId9"/>
    <p:sldId id="1817" r:id="rId10"/>
    <p:sldId id="1928" r:id="rId11"/>
    <p:sldId id="1930" r:id="rId12"/>
    <p:sldId id="1931" r:id="rId13"/>
    <p:sldId id="2241" r:id="rId14"/>
    <p:sldId id="2534" r:id="rId15"/>
    <p:sldId id="2538" r:id="rId16"/>
    <p:sldId id="2115" r:id="rId17"/>
    <p:sldId id="2116" r:id="rId18"/>
    <p:sldId id="2117" r:id="rId19"/>
    <p:sldId id="1940" r:id="rId20"/>
    <p:sldId id="2553" r:id="rId21"/>
    <p:sldId id="2535" r:id="rId22"/>
    <p:sldId id="2539" r:id="rId23"/>
    <p:sldId id="1911" r:id="rId24"/>
    <p:sldId id="1912" r:id="rId25"/>
    <p:sldId id="1918" r:id="rId26"/>
    <p:sldId id="1919" r:id="rId27"/>
    <p:sldId id="2542" r:id="rId28"/>
    <p:sldId id="2554" r:id="rId29"/>
    <p:sldId id="2007" r:id="rId30"/>
    <p:sldId id="2008" r:id="rId31"/>
    <p:sldId id="2552" r:id="rId32"/>
    <p:sldId id="2551"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minister Monitoring" id="{82E1F89D-777B-4436-B81E-BCA5C7F3B931}">
          <p14:sldIdLst>
            <p14:sldId id="1719"/>
            <p14:sldId id="2543"/>
            <p14:sldId id="2076138225"/>
          </p14:sldIdLst>
        </p14:section>
        <p14:section name="Monitor" id="{4E7A5E32-0B10-468E-B292-9F261AB528DF}">
          <p14:sldIdLst>
            <p14:sldId id="1865"/>
            <p14:sldId id="2537"/>
            <p14:sldId id="2548"/>
            <p14:sldId id="1925"/>
            <p14:sldId id="1817"/>
            <p14:sldId id="1928"/>
            <p14:sldId id="1930"/>
            <p14:sldId id="1931"/>
            <p14:sldId id="2241"/>
          </p14:sldIdLst>
        </p14:section>
        <p14:section name="Alerts" id="{C41CBC55-79DE-4161-A782-18F3C48F0190}">
          <p14:sldIdLst>
            <p14:sldId id="2534"/>
            <p14:sldId id="2538"/>
            <p14:sldId id="2115"/>
            <p14:sldId id="2116"/>
            <p14:sldId id="2117"/>
            <p14:sldId id="1940"/>
            <p14:sldId id="2553"/>
          </p14:sldIdLst>
        </p14:section>
        <p14:section name="Log Analytics" id="{5A82DCA5-2C33-4C5C-8E4D-E0064AE43403}">
          <p14:sldIdLst>
            <p14:sldId id="2535"/>
            <p14:sldId id="2539"/>
            <p14:sldId id="1911"/>
            <p14:sldId id="1912"/>
            <p14:sldId id="1918"/>
            <p14:sldId id="1919"/>
            <p14:sldId id="2542"/>
            <p14:sldId id="2554"/>
          </p14:sldIdLst>
        </p14:section>
        <p14:section name="Lab" id="{60776A3B-ED40-4E7A-9267-D6B160C39679}">
          <p14:sldIdLst>
            <p14:sldId id="2007"/>
            <p14:sldId id="2008"/>
            <p14:sldId id="2552"/>
            <p14:sldId id="2551"/>
          </p14:sldIdLst>
        </p14:section>
        <p14:section name="Extra slides" id="{E3B36C51-3AEB-4E64-9B92-8EB0A64D796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F2F2F2"/>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39C08B-EE50-44E7-9511-15A99090F1C6}" v="1" dt="2023-07-13T23:22:00.0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9212" autoAdjust="0"/>
  </p:normalViewPr>
  <p:slideViewPr>
    <p:cSldViewPr snapToGrid="0">
      <p:cViewPr varScale="1">
        <p:scale>
          <a:sx n="93" d="100"/>
          <a:sy n="93" d="100"/>
        </p:scale>
        <p:origin x="942"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89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microsoft.com/office/2018/10/relationships/authors" Targe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7/20/2023 7:07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7/20/2023 7:07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7:07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Query the Activity Log in the Azure portal - https://docs.microsoft.com/azure/monitoring-and-diagnostics/monitoring-overview-activity-logs#query-the-activity-log-in-the-azure-portal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7:07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418048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data sources that can be used by Azure Monitor.</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Monitor can ingest many different data sources. Sources include application code, operating system, resource, subscription, and tenant data. You can even create your own custom data source. Data sources generally fall into two categories metrics and logs. Metrics are numerical values that describe some aspect of a system at a point in time. For example, virtual machine CPU performance. Logs contain data organized into records with different sets of properties for each type. For example, the activity log shows subscription-level events. This includes such information as when a resource is modified or when a virtual machine is started.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250"/>
              </a:spcBef>
              <a:spcAft>
                <a:spcPts val="1350"/>
              </a:spcAft>
            </a:pPr>
            <a:r>
              <a:rPr lang="en-US" sz="1800" b="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Monitor and maintain Azure resources (10–15%)</a:t>
            </a:r>
          </a:p>
          <a:p>
            <a:pPr marL="0" marR="0">
              <a:lnSpc>
                <a:spcPct val="107000"/>
              </a:lnSpc>
              <a:spcBef>
                <a:spcPts val="2250"/>
              </a:spcBef>
              <a:spcAft>
                <a:spcPts val="1350"/>
              </a:spcAft>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700"/>
              </a:spcBef>
              <a:spcAft>
                <a:spcPts val="450"/>
              </a:spcAft>
            </a:pPr>
            <a:r>
              <a:rPr lang="en-US" sz="1800" b="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Monitor resources by using Azure Monitor</a:t>
            </a:r>
            <a:endPar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2700"/>
              </a:spcBef>
              <a:spcAft>
                <a:spcPts val="450"/>
              </a:spcAft>
              <a:buFont typeface="Arial" panose="020B0604020202020204" pitchFamily="34" charset="0"/>
              <a:buChar char="•"/>
            </a:pPr>
            <a:r>
              <a:rPr lang="en-US" sz="1800" b="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Set up alerts and actions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098380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Monitor and maintain Azure resources (10–15%)</a:t>
            </a:r>
          </a:p>
          <a:p>
            <a:pPr algn="l"/>
            <a:r>
              <a:rPr lang="en-US" b="1" i="0" dirty="0">
                <a:solidFill>
                  <a:srgbClr val="161616"/>
                </a:solidFill>
                <a:effectLst/>
                <a:latin typeface="Segoe UI" panose="020B0502040204020203" pitchFamily="34" charset="0"/>
              </a:rPr>
              <a:t>Monitor resources in Azure</a:t>
            </a:r>
          </a:p>
          <a:p>
            <a:pPr algn="l">
              <a:buFont typeface="Arial" panose="020B0604020202020204" pitchFamily="34" charset="0"/>
              <a:buChar char="•"/>
            </a:pPr>
            <a:r>
              <a:rPr lang="en-US" b="0" i="0" dirty="0">
                <a:solidFill>
                  <a:srgbClr val="161616"/>
                </a:solidFill>
                <a:effectLst/>
                <a:latin typeface="Segoe UI" panose="020B0502040204020203" pitchFamily="34" charset="0"/>
              </a:rPr>
              <a:t> Interpret metrics in Azure Monitor</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log settings in Azure Monitor</a:t>
            </a:r>
          </a:p>
          <a:p>
            <a:pPr algn="l">
              <a:buFont typeface="Arial" panose="020B0604020202020204" pitchFamily="34" charset="0"/>
              <a:buChar char="•"/>
            </a:pPr>
            <a:r>
              <a:rPr lang="en-US" b="0" i="0" dirty="0">
                <a:solidFill>
                  <a:srgbClr val="161616"/>
                </a:solidFill>
                <a:effectLst/>
                <a:latin typeface="Segoe UI" panose="020B0502040204020203" pitchFamily="34" charset="0"/>
              </a:rPr>
              <a:t> Query and analyze logs in Azure Monitor</a:t>
            </a:r>
          </a:p>
          <a:p>
            <a:pPr algn="l">
              <a:buFont typeface="Arial" panose="020B0604020202020204" pitchFamily="34" charset="0"/>
              <a:buChar char="•"/>
            </a:pPr>
            <a:r>
              <a:rPr lang="en-US" b="0" i="0" dirty="0">
                <a:solidFill>
                  <a:srgbClr val="161616"/>
                </a:solidFill>
                <a:effectLst/>
                <a:latin typeface="Segoe UI" panose="020B0502040204020203" pitchFamily="34" charset="0"/>
              </a:rPr>
              <a:t> Set up alert rules, action groups, and alert processing rules in Azure Monitor</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and interpret monitoring of virtual machines, storage accounts, and networks by using Azure Monitor 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160007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alerts experience in Azure Monitor - https://docs.microsoft.com/azure/monitoring-and-diagnostics/monitoring-overview-unified-alerts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7:07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Respond to events with Azure Monitor Alerts - https://docs.microsoft.com/azure/azure-monitor/learn/tutorial-response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Create, view, and manage metric alerts using Azure Monitor - https://docs.microsoft.com/azure/azure-monitor/platform/alerts-metric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7:07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5735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Create and manage action groups in the Azure portal - https://docs.microsoft.com/azure/azure-monitor/platform/action-groups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7:07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Create, view, and manage Metric Alerts Using Azure Monitor - https://docs.microsoft.com/azure/azure-monitor/alerts/alerts-metric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7:07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need to configure several Azure alerts. How will you assign/notify the help desk personnel when an alert is triggered? What methods can be used to notify them?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The help desk personnel should be added to an action group. </a:t>
            </a:r>
            <a:r>
              <a:rPr lang="en-US" sz="1800"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An action group is a collection of notification preferences. Alerts use action groups to notify users that an alert has been triggered. Various alerts may use the same action group or different action groups depending on the user's requirements. Notification methods include push notifications to the Azure mobile app, email, SMS, and voice.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are reviewing the Azure Monitor alerts page. What alert states (statuses) are possible?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There are three alert states </a:t>
            </a:r>
            <a:r>
              <a:rPr lang="en-US" sz="1800" i="1" dirty="0">
                <a:solidFill>
                  <a:srgbClr val="505050"/>
                </a:solidFill>
                <a:effectLst/>
                <a:latin typeface="Calibri" panose="020F0502020204030204" pitchFamily="34" charset="0"/>
                <a:ea typeface="Segoe UI" panose="020B0502040204020203" pitchFamily="34" charset="0"/>
                <a:cs typeface="Segoe UI (Body)"/>
              </a:rPr>
              <a:t>New</a:t>
            </a:r>
            <a:r>
              <a:rPr lang="en-US" sz="1800" dirty="0">
                <a:solidFill>
                  <a:srgbClr val="505050"/>
                </a:solidFill>
                <a:effectLst/>
                <a:latin typeface="Calibri" panose="020F0502020204030204" pitchFamily="34" charset="0"/>
                <a:ea typeface="Segoe UI" panose="020B0502040204020203" pitchFamily="34" charset="0"/>
                <a:cs typeface="Segoe UI (Body)"/>
              </a:rPr>
              <a:t>, </a:t>
            </a:r>
            <a:r>
              <a:rPr lang="en-US" sz="1800" i="1" dirty="0">
                <a:solidFill>
                  <a:srgbClr val="505050"/>
                </a:solidFill>
                <a:effectLst/>
                <a:latin typeface="Calibri" panose="020F0502020204030204" pitchFamily="34" charset="0"/>
                <a:ea typeface="Segoe UI" panose="020B0502040204020203" pitchFamily="34" charset="0"/>
                <a:cs typeface="Segoe UI (Body)"/>
              </a:rPr>
              <a:t>Acknowledged</a:t>
            </a:r>
            <a:r>
              <a:rPr lang="en-US" sz="1800" dirty="0">
                <a:solidFill>
                  <a:srgbClr val="505050"/>
                </a:solidFill>
                <a:effectLst/>
                <a:latin typeface="Calibri" panose="020F0502020204030204" pitchFamily="34" charset="0"/>
                <a:ea typeface="Segoe UI" panose="020B0502040204020203" pitchFamily="34" charset="0"/>
                <a:cs typeface="Segoe UI (Body)"/>
              </a:rPr>
              <a:t>, and </a:t>
            </a:r>
            <a:r>
              <a:rPr lang="en-US" sz="1800" i="1" dirty="0">
                <a:solidFill>
                  <a:srgbClr val="505050"/>
                </a:solidFill>
                <a:effectLst/>
                <a:latin typeface="Calibri" panose="020F0502020204030204" pitchFamily="34" charset="0"/>
                <a:ea typeface="Segoe UI" panose="020B0502040204020203" pitchFamily="34" charset="0"/>
                <a:cs typeface="Segoe UI (Body)"/>
              </a:rPr>
              <a:t>Closed</a:t>
            </a:r>
            <a:r>
              <a:rPr lang="en-US" sz="1800" dirty="0">
                <a:solidFill>
                  <a:srgbClr val="505050"/>
                </a:solidFill>
                <a:effectLst/>
                <a:latin typeface="Calibri" panose="020F0502020204030204" pitchFamily="34" charset="0"/>
                <a:ea typeface="Segoe UI" panose="020B0502040204020203" pitchFamily="34" charset="0"/>
                <a:cs typeface="Segoe UI (Body)"/>
              </a:rPr>
              <a:t>. </a:t>
            </a:r>
            <a:r>
              <a:rPr lang="en-US" sz="1800" i="1" dirty="0">
                <a:solidFill>
                  <a:srgbClr val="505050"/>
                </a:solidFill>
                <a:effectLst/>
                <a:latin typeface="Calibri" panose="020F0502020204030204" pitchFamily="34" charset="0"/>
                <a:ea typeface="Segoe UI" panose="020B0502040204020203" pitchFamily="34" charset="0"/>
                <a:cs typeface="Segoe UI (Body)"/>
              </a:rPr>
              <a:t>New</a:t>
            </a:r>
            <a:r>
              <a:rPr lang="en-US" sz="1800" dirty="0">
                <a:solidFill>
                  <a:srgbClr val="505050"/>
                </a:solidFill>
                <a:effectLst/>
                <a:latin typeface="Calibri" panose="020F0502020204030204" pitchFamily="34" charset="0"/>
                <a:ea typeface="Segoe UI" panose="020B0502040204020203" pitchFamily="34" charset="0"/>
                <a:cs typeface="Segoe UI (Body)"/>
              </a:rPr>
              <a:t> indicates an issue has been detected and hasn’t been reviewed. </a:t>
            </a:r>
            <a:r>
              <a:rPr lang="en-US" sz="1800" i="1" dirty="0">
                <a:solidFill>
                  <a:srgbClr val="505050"/>
                </a:solidFill>
                <a:effectLst/>
                <a:latin typeface="Calibri" panose="020F0502020204030204" pitchFamily="34" charset="0"/>
                <a:ea typeface="Segoe UI" panose="020B0502040204020203" pitchFamily="34" charset="0"/>
                <a:cs typeface="Segoe UI (Body)"/>
              </a:rPr>
              <a:t>Acknowledged</a:t>
            </a:r>
            <a:r>
              <a:rPr lang="en-US" sz="1800" dirty="0">
                <a:solidFill>
                  <a:srgbClr val="505050"/>
                </a:solidFill>
                <a:effectLst/>
                <a:latin typeface="Calibri" panose="020F0502020204030204" pitchFamily="34" charset="0"/>
                <a:ea typeface="Segoe UI" panose="020B0502040204020203" pitchFamily="34" charset="0"/>
                <a:cs typeface="Segoe UI (Body)"/>
              </a:rPr>
              <a:t> indicates an administrator has reviewed the alert and started working on it. </a:t>
            </a:r>
            <a:r>
              <a:rPr lang="en-US" sz="1800" i="1" dirty="0">
                <a:solidFill>
                  <a:srgbClr val="505050"/>
                </a:solidFill>
                <a:effectLst/>
                <a:latin typeface="Calibri" panose="020F0502020204030204" pitchFamily="34" charset="0"/>
                <a:ea typeface="Segoe UI" panose="020B0502040204020203" pitchFamily="34" charset="0"/>
                <a:cs typeface="Segoe UI (Body)"/>
              </a:rPr>
              <a:t>Closed</a:t>
            </a:r>
            <a:r>
              <a:rPr lang="en-US" sz="1800" dirty="0">
                <a:solidFill>
                  <a:srgbClr val="505050"/>
                </a:solidFill>
                <a:effectLst/>
                <a:latin typeface="Calibri" panose="020F0502020204030204" pitchFamily="34" charset="0"/>
                <a:ea typeface="Segoe UI" panose="020B0502040204020203" pitchFamily="34" charset="0"/>
                <a:cs typeface="Segoe UI (Body)"/>
              </a:rPr>
              <a:t> indicates the issue has been resolved. You can reopen a closed alert if the issue returns.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250"/>
              </a:spcBef>
              <a:spcAft>
                <a:spcPts val="1350"/>
              </a:spcAft>
            </a:pPr>
            <a:r>
              <a:rPr lang="en-US" sz="1800" b="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Monitor and maintain Azure resources (10–15%)</a:t>
            </a:r>
          </a:p>
          <a:p>
            <a:pPr marL="0" marR="0">
              <a:lnSpc>
                <a:spcPct val="107000"/>
              </a:lnSpc>
              <a:spcBef>
                <a:spcPts val="2250"/>
              </a:spcBef>
              <a:spcAft>
                <a:spcPts val="1350"/>
              </a:spcAft>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700"/>
              </a:spcBef>
              <a:spcAft>
                <a:spcPts val="450"/>
              </a:spcAft>
            </a:pPr>
            <a:r>
              <a:rPr lang="en-US" sz="1800" b="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Monitor resources by using Azure Monitor</a:t>
            </a: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Configure and interpret metrics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Configure Azure Monitor Logs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852192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content is part of the AZ-104: Monitor and back up Azure resources (https://docs.microsoft.com/learn/paths/az-104-monitor-backup-resources/) learning path. </a:t>
            </a:r>
          </a:p>
          <a:p>
            <a:endParaRPr lang="en-US" dirty="0"/>
          </a:p>
          <a:p>
            <a:r>
              <a:rPr lang="en-US" dirty="0"/>
              <a:t>Module overview – Network Watcher has moved to Traffic Management in networking. </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690496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solidFill>
                  <a:srgbClr val="161616"/>
                </a:solidFill>
                <a:effectLst/>
                <a:latin typeface="Segoe UI" panose="020B0502040204020203" pitchFamily="34" charset="0"/>
              </a:rPr>
            </a:br>
            <a:r>
              <a:rPr lang="en-US" b="1" i="0" dirty="0">
                <a:solidFill>
                  <a:srgbClr val="161616"/>
                </a:solidFill>
                <a:effectLst/>
                <a:latin typeface="Segoe UI" panose="020B0502040204020203" pitchFamily="34" charset="0"/>
              </a:rPr>
              <a:t>Monitor and maintain Azure resources (10–15%)</a:t>
            </a:r>
          </a:p>
          <a:p>
            <a:pPr algn="l"/>
            <a:r>
              <a:rPr lang="en-US" b="1" i="0" dirty="0">
                <a:solidFill>
                  <a:srgbClr val="161616"/>
                </a:solidFill>
                <a:effectLst/>
                <a:latin typeface="Segoe UI" panose="020B0502040204020203" pitchFamily="34" charset="0"/>
              </a:rPr>
              <a:t>Monitor resources in Azure</a:t>
            </a:r>
          </a:p>
          <a:p>
            <a:pPr algn="l">
              <a:buFont typeface="Arial" panose="020B0604020202020204" pitchFamily="34" charset="0"/>
              <a:buChar char="•"/>
            </a:pPr>
            <a:r>
              <a:rPr lang="en-US" b="0" i="0" dirty="0">
                <a:solidFill>
                  <a:srgbClr val="161616"/>
                </a:solidFill>
                <a:effectLst/>
                <a:latin typeface="Segoe UI" panose="020B0502040204020203" pitchFamily="34" charset="0"/>
              </a:rPr>
              <a:t> Interpret metrics in Azure Monitor</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log settings in Azure Monitor</a:t>
            </a:r>
          </a:p>
          <a:p>
            <a:pPr algn="l">
              <a:buFont typeface="Arial" panose="020B0604020202020204" pitchFamily="34" charset="0"/>
              <a:buChar char="•"/>
            </a:pPr>
            <a:r>
              <a:rPr lang="en-US" b="0" i="0" dirty="0">
                <a:solidFill>
                  <a:srgbClr val="161616"/>
                </a:solidFill>
                <a:effectLst/>
                <a:latin typeface="Segoe UI" panose="020B0502040204020203" pitchFamily="34" charset="0"/>
              </a:rPr>
              <a:t> Query and analyze logs in Azure Monitor</a:t>
            </a:r>
          </a:p>
          <a:p>
            <a:pPr algn="l">
              <a:buFont typeface="Arial" panose="020B0604020202020204" pitchFamily="34" charset="0"/>
              <a:buChar char="•"/>
            </a:pPr>
            <a:r>
              <a:rPr lang="en-US" b="0" i="0" dirty="0">
                <a:solidFill>
                  <a:srgbClr val="161616"/>
                </a:solidFill>
                <a:effectLst/>
                <a:latin typeface="Segoe UI" panose="020B0502040204020203" pitchFamily="34" charset="0"/>
              </a:rPr>
              <a:t> Set up alert rules, action groups, and alert processing rules in Azure Monitor</a:t>
            </a:r>
          </a:p>
          <a:p>
            <a:pPr algn="l">
              <a:buFont typeface="Arial" panose="020B0604020202020204" pitchFamily="34" charset="0"/>
              <a:buChar char="•"/>
            </a:pPr>
            <a:r>
              <a:rPr lang="en-US" b="0" i="0">
                <a:solidFill>
                  <a:srgbClr val="161616"/>
                </a:solidFill>
                <a:effectLst/>
                <a:latin typeface="Segoe UI" panose="020B0502040204020203" pitchFamily="34" charset="0"/>
              </a:rPr>
              <a:t> Configure and interpret monitoring of virtual machines, storage accounts, and networks by using Azure Monitor Insights</a:t>
            </a:r>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3046532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Azure Monitor agents - https://docs.microsoft.com/azure/azure-monitor/platform/agents-overview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7:07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68459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Log Analytics workspace in the Azure portal -https://docs.microsoft.com/azure/azure-monitor/learn/quick-create-workspace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7:07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Overview of log queries in Azure Monitor - https://docs.microsoft.com/azure/azure-monitor/log-query/log-query-overview</a:t>
            </a:r>
          </a:p>
          <a:p>
            <a:endParaRPr lang="en-US" b="0" i="0" dirty="0">
              <a:solidFill>
                <a:srgbClr val="171717"/>
              </a:solidFill>
              <a:effectLst/>
              <a:latin typeface="Segoe UI" panose="020B0502040204020203" pitchFamily="34" charset="0"/>
            </a:endParaRPr>
          </a:p>
          <a:p>
            <a:r>
              <a:rPr lang="en-US" b="0" i="0" dirty="0">
                <a:effectLst/>
                <a:latin typeface="Segoe UI" panose="020B0502040204020203" pitchFamily="34" charset="0"/>
              </a:rPr>
              <a:t>Get started with log queries in Azure Monitor - https://docs.microsoft.com/azure/azure-monitor/log-query/get-started-queries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7:07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39858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Monitor log queries - https://docs.microsoft.com/azure/azure-monitor/log-query/query-language</a:t>
            </a:r>
          </a:p>
          <a:p>
            <a:endParaRPr lang="en-US" dirty="0"/>
          </a:p>
          <a:p>
            <a:r>
              <a:rPr lang="en-US" dirty="0"/>
              <a:t>Azure Monitor log query examples - https://docs.microsoft.com/azure/azure-monitor/log-query/examples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7:07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568888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Analytics tutorial - Azure Monitor - https://docs.microsoft.com/azure/azure-monitor/logs/log-analytics-tutorial</a:t>
            </a: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747552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would like to structure queries against the Windows Event log. Specifically, you would like to identify any errors. What product should you use? What query language is available to construct the query?</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You should use a Log Analytics workspace. The workspace can receive data from the Windows Event log. The event records can then be visualized or queried. Azure uses the Kusto query language. Windows Event logs are stored in the Event table. to query the event table for errors, use this command: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Event</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 where (EventLevelName == "Error")</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11 - Implement Monitoring - ESTIMATED DURATION 45 MIN</a:t>
            </a:r>
          </a:p>
          <a:p>
            <a:r>
              <a:rPr lang="en-US" dirty="0"/>
              <a:t>Lab Repository - https://microsoftlearning.github.io/AZ-104-MicrosoftAzureAdministrator/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dirty="0"/>
          </a:p>
        </p:txBody>
      </p:sp>
    </p:spTree>
    <p:extLst>
      <p:ext uri="{BB962C8B-B14F-4D97-AF65-F5344CB8AC3E}">
        <p14:creationId xmlns:p14="http://schemas.microsoft.com/office/powerpoint/2010/main" val="3475942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Name at least three data sources that can be used by Azure Monitor.</a:t>
            </a:r>
            <a:endParaRPr lang="en-US" sz="1200" b="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Azure Monitor can ingest many different data sources. Sources include application code, operating system, resource, subscription, and tenant data. You can even create your own custom data source. Data sources generally fall into two categories metrics and logs. Metrics are numerical values that describe some aspect of a system at a point in time. For example, virtual machine CPU performance. Logs contain data organized into records with different sets of properties for each type. For example, the activity log shows subscription-level events. This includes such information as when a resource is modified or when a virtual machine is started.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You need to configure several Azure alerts. How will you assign/notify the help desk personnel when an alert is triggered? What methods can be used to notify them? </a:t>
            </a: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The help desk personnel should be added to an action group. An action group is a collection of notification preferences. Alerts use action groups to notify users that an alert has been triggered. Various alerts may use the same action group or different action groups depending on the user's requirements. Notification methods include push notifications to the Azure mobile app, email, SMS, and voice.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You are reviewing the Azure Monitor alerts page. What alert states (statuses) are possible? </a:t>
            </a: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There are three alert states </a:t>
            </a:r>
            <a:r>
              <a:rPr lang="en-US" sz="1200" i="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New</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lang="en-US" sz="1200" i="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Acknowledged</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and </a:t>
            </a:r>
            <a:r>
              <a:rPr lang="en-US" sz="1200" i="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Closed</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lang="en-US" sz="1200" i="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New</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indicates an issue has been detected and hasn’t been reviewed. </a:t>
            </a:r>
            <a:r>
              <a:rPr lang="en-US" sz="1200" i="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Acknowledged</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indicates an administrator has reviewed the alert and started working on it. </a:t>
            </a:r>
            <a:r>
              <a:rPr lang="en-US" sz="1200" i="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Closed</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indicates the issue has been resolved. You can reopen a closed alert if the issue returns.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You would like to structure queries against the Windows Event log. Specifically, you would like to identify any errors. What product should you use? What query language is available to construct the query?</a:t>
            </a: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You should use a Log Analytics workspace. The workspace can receive data from the Windows Event log. The event records can then be visualized or queried. Azure uses the Kusto query language. Windows Event logs are stored in the Event table. to query the event table for errors, use this command: Event | where (EventLevelName == "Error").</a:t>
            </a: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388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solidFill>
                  <a:srgbClr val="161616"/>
                </a:solidFill>
                <a:effectLst/>
                <a:latin typeface="Segoe UI" panose="020B0502040204020203" pitchFamily="34" charset="0"/>
              </a:rPr>
            </a:br>
            <a:r>
              <a:rPr lang="en-US" b="1" i="0" dirty="0">
                <a:solidFill>
                  <a:srgbClr val="161616"/>
                </a:solidFill>
                <a:effectLst/>
                <a:latin typeface="Segoe UI" panose="020B0502040204020203" pitchFamily="34" charset="0"/>
              </a:rPr>
              <a:t>Monitor and maintain Azure resources (10–15%)</a:t>
            </a:r>
          </a:p>
          <a:p>
            <a:pPr algn="l"/>
            <a:r>
              <a:rPr lang="en-US" b="1" i="0" dirty="0">
                <a:solidFill>
                  <a:srgbClr val="161616"/>
                </a:solidFill>
                <a:effectLst/>
                <a:latin typeface="Segoe UI" panose="020B0502040204020203" pitchFamily="34" charset="0"/>
              </a:rPr>
              <a:t>Monitor resources in Azure</a:t>
            </a:r>
          </a:p>
          <a:p>
            <a:pPr algn="l">
              <a:buFont typeface="Arial" panose="020B0604020202020204" pitchFamily="34" charset="0"/>
              <a:buChar char="•"/>
            </a:pPr>
            <a:r>
              <a:rPr lang="en-US" b="0" i="0" dirty="0">
                <a:solidFill>
                  <a:srgbClr val="161616"/>
                </a:solidFill>
                <a:effectLst/>
                <a:latin typeface="Segoe UI" panose="020B0502040204020203" pitchFamily="34" charset="0"/>
              </a:rPr>
              <a:t> Interpret metrics in Azure Monitor</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log settings in Azure Monitor</a:t>
            </a:r>
          </a:p>
          <a:p>
            <a:pPr algn="l">
              <a:buFont typeface="Arial" panose="020B0604020202020204" pitchFamily="34" charset="0"/>
              <a:buChar char="•"/>
            </a:pPr>
            <a:r>
              <a:rPr lang="en-US" b="0" i="0" dirty="0">
                <a:solidFill>
                  <a:srgbClr val="161616"/>
                </a:solidFill>
                <a:effectLst/>
                <a:latin typeface="Segoe UI" panose="020B0502040204020203" pitchFamily="34" charset="0"/>
              </a:rPr>
              <a:t> Query and analyze logs in Azure Monitor</a:t>
            </a:r>
          </a:p>
          <a:p>
            <a:pPr algn="l">
              <a:buFont typeface="Arial" panose="020B0604020202020204" pitchFamily="34" charset="0"/>
              <a:buChar char="•"/>
            </a:pPr>
            <a:r>
              <a:rPr lang="en-US" b="0" i="0" dirty="0">
                <a:solidFill>
                  <a:srgbClr val="161616"/>
                </a:solidFill>
                <a:effectLst/>
                <a:latin typeface="Segoe UI" panose="020B0502040204020203" pitchFamily="34" charset="0"/>
              </a:rPr>
              <a:t> Set up alert rules, action groups, and alert processing rules in Azure Monitor</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and interpret monitoring of virtual machines, storage accounts, and networks by using Azure Monitor 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691981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7:07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5633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Monitor - https://docs.microsoft.com/azure/azure-monitor/overview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7:07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For your use there are 3 additional slides at the end of the presentation.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it-IT" dirty="0"/>
          </a:p>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Metrics - https://docs.microsoft.com/azure/azure-monitor/platform/data-platform-metrics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it-IT" dirty="0"/>
          </a:p>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Logs - https://docs.microsoft.com/azure/azure-monitor/platform/data-platform-logs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50" dirty="0">
              <a:cs typeface="Segoe UI Light"/>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7:07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354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of monitoring data for Azure Monitor - https://docs.microsoft.com/azure/azure-monitor/platform/data-sources</a:t>
            </a:r>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931069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Activity log - https://docs.microsoft.com/azure/azure-monitor/platform/activity-log</a:t>
            </a:r>
          </a:p>
          <a:p>
            <a:endParaRPr lang="en-US" dirty="0"/>
          </a:p>
          <a:p>
            <a:r>
              <a:rPr lang="en-US" dirty="0"/>
              <a:t>Send Azure Activity log to Log Analytics workspace using Azure portal - https://docs.microsoft.com/azure/azure-monitor/learn/quick-collect-activity-log-portal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7/20/2023 7:07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989345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6" name="Picture 5" descr="Microsoft Azure logo">
            <a:extLst>
              <a:ext uri="{FF2B5EF4-FFF2-40B4-BE49-F238E27FC236}">
                <a16:creationId xmlns:a16="http://schemas.microsoft.com/office/drawing/2014/main" id="{DB79391E-2BBB-43CE-9DDE-646EAED2B04E}"/>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56B1A9B3-324A-4782-A48F-5051BE074FD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50321" y="1485899"/>
            <a:ext cx="5654949" cy="1762342"/>
          </a:xfrm>
          <a:solidFill>
            <a:schemeClr val="bg1">
              <a:lumMod val="95000"/>
            </a:schemeClr>
          </a:solidFill>
        </p:spPr>
        <p:txBody>
          <a:bodyPr lIns="137160" rIns="137160"/>
          <a:lstStyle>
            <a:lvl1pPr>
              <a:spcBef>
                <a:spcPts val="400"/>
              </a:spcBef>
              <a:spcAft>
                <a:spcPts val="600"/>
              </a:spcAft>
              <a:defRPr sz="2448"/>
            </a:lvl1pPr>
            <a:lvl2pPr marL="342834" indent="-228557">
              <a:spcBef>
                <a:spcPts val="400"/>
              </a:spcBef>
              <a:spcAft>
                <a:spcPts val="600"/>
              </a:spcAft>
              <a:buFont typeface="Arial" panose="020B0604020202020204" pitchFamily="34" charset="0"/>
              <a:buChar char="•"/>
              <a:defRPr>
                <a:solidFill>
                  <a:schemeClr val="tx1"/>
                </a:solidFill>
                <a:latin typeface="+mn-lt"/>
              </a:defRPr>
            </a:lvl2pPr>
            <a:lvl3pPr marL="285695" indent="-285695">
              <a:spcBef>
                <a:spcPts val="400"/>
              </a:spcBef>
              <a:spcAft>
                <a:spcPts val="600"/>
              </a:spcAft>
              <a:buFont typeface="Arial" panose="020B0604020202020204" pitchFamily="34" charset="0"/>
              <a:buChar char="•"/>
              <a:defRPr>
                <a:solidFill>
                  <a:schemeClr val="tx1"/>
                </a:solidFill>
                <a:latin typeface="+mn-lt"/>
              </a:defRPr>
            </a:lvl3pPr>
            <a:lvl4pPr marL="685669" indent="-285695">
              <a:spcBef>
                <a:spcPts val="400"/>
              </a:spcBef>
              <a:spcAft>
                <a:spcPts val="600"/>
              </a:spcAft>
              <a:buSzPct val="100000"/>
              <a:buFont typeface="Arial" panose="020B0604020202020204" pitchFamily="34" charset="0"/>
              <a:buChar char="‒"/>
              <a:defRPr>
                <a:solidFill>
                  <a:schemeClr val="tx1"/>
                </a:solidFill>
                <a:latin typeface="+mn-lt"/>
              </a:defRPr>
            </a:lvl4pPr>
            <a:lvl5pPr marL="171417" indent="-171417">
              <a:spcBef>
                <a:spcPts val="400"/>
              </a:spcBef>
              <a:spcAft>
                <a:spcPts val="600"/>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54262" y="1485899"/>
            <a:ext cx="5642497" cy="1762342"/>
          </a:xfrm>
          <a:solidFill>
            <a:schemeClr val="bg1">
              <a:lumMod val="95000"/>
            </a:schemeClr>
          </a:solidFill>
        </p:spPr>
        <p:txBody>
          <a:bodyPr lIns="137160" rIns="137160"/>
          <a:lstStyle>
            <a:lvl1pPr>
              <a:spcBef>
                <a:spcPts val="400"/>
              </a:spcBef>
              <a:spcAft>
                <a:spcPts val="600"/>
              </a:spcAft>
              <a:defRPr sz="2448"/>
            </a:lvl1pPr>
            <a:lvl2pPr marL="342834" indent="-228557">
              <a:spcBef>
                <a:spcPts val="400"/>
              </a:spcBef>
              <a:spcAft>
                <a:spcPts val="600"/>
              </a:spcAft>
              <a:buFont typeface="Arial" panose="020B0604020202020204" pitchFamily="34" charset="0"/>
              <a:buChar char="•"/>
              <a:defRPr>
                <a:solidFill>
                  <a:schemeClr val="tx1"/>
                </a:solidFill>
                <a:latin typeface="+mn-lt"/>
              </a:defRPr>
            </a:lvl2pPr>
            <a:lvl3pPr marL="285695" indent="-285695">
              <a:spcBef>
                <a:spcPts val="400"/>
              </a:spcBef>
              <a:spcAft>
                <a:spcPts val="600"/>
              </a:spcAft>
              <a:buFont typeface="Arial" panose="020B0604020202020204" pitchFamily="34" charset="0"/>
              <a:buChar char="•"/>
              <a:defRPr>
                <a:solidFill>
                  <a:schemeClr val="tx1"/>
                </a:solidFill>
                <a:latin typeface="+mn-lt"/>
              </a:defRPr>
            </a:lvl3pPr>
            <a:lvl4pPr marL="685669" indent="-285695">
              <a:spcBef>
                <a:spcPts val="400"/>
              </a:spcBef>
              <a:spcAft>
                <a:spcPts val="600"/>
              </a:spcAft>
              <a:buSzPct val="100000"/>
              <a:buFont typeface="Arial" panose="020B0604020202020204" pitchFamily="34" charset="0"/>
              <a:buChar char="‒"/>
              <a:defRPr>
                <a:solidFill>
                  <a:schemeClr val="tx1"/>
                </a:solidFill>
                <a:latin typeface="+mn-lt"/>
              </a:defRPr>
            </a:lvl4pPr>
            <a:lvl5pPr marL="171417" indent="-171417">
              <a:spcBef>
                <a:spcPts val="400"/>
              </a:spcBef>
              <a:spcAft>
                <a:spcPts val="600"/>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24650271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00854" y="2833254"/>
            <a:ext cx="1306946" cy="130694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CA4B3748-782C-4D51-8AA3-611430648D78}"/>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90828784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F5C13A0B-5B15-4986-BA64-802EC41A2EED}"/>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6087753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9740" y="2795445"/>
            <a:ext cx="2655570" cy="3048000"/>
          </a:xfrm>
        </p:spPr>
        <p:txBody>
          <a:bodyPr lIns="0" tIns="0" rIns="0" bIns="0">
            <a:noAutofit/>
          </a:bodyPr>
          <a:lstStyle>
            <a:lvl1pPr marL="0" indent="0">
              <a:lnSpc>
                <a:spcPct val="100000"/>
              </a:lnSpc>
              <a:spcBef>
                <a:spcPts val="204"/>
              </a:spcBef>
              <a:spcAft>
                <a:spcPts val="612"/>
              </a:spcAft>
              <a:buNone/>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411644" y="2794000"/>
            <a:ext cx="2655570" cy="3048000"/>
          </a:xfrm>
        </p:spPr>
        <p:txBody>
          <a:bodyPr lIns="0" tIns="0" rIns="0" bIns="0">
            <a:noAutofit/>
          </a:bodyPr>
          <a:lstStyle>
            <a:lvl1pPr marL="0" indent="0">
              <a:lnSpc>
                <a:spcPct val="100000"/>
              </a:lnSpc>
              <a:spcBef>
                <a:spcPts val="204"/>
              </a:spcBef>
              <a:spcAft>
                <a:spcPts val="612"/>
              </a:spcAft>
              <a:buNone/>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sz="1428">
                <a:solidFill>
                  <a:schemeClr val="tx1"/>
                </a:solidFill>
              </a:defRPr>
            </a:lvl2pPr>
            <a:lvl3pPr marL="457112" indent="0">
              <a:buNone/>
              <a:defRPr/>
            </a:lvl3pPr>
            <a:lvl4pPr marL="685669" indent="0">
              <a:buNone/>
              <a:defRPr/>
            </a:lvl4pPr>
            <a:lvl5pPr marL="914224"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383550" y="2794000"/>
            <a:ext cx="2655570" cy="3048000"/>
          </a:xfrm>
        </p:spPr>
        <p:txBody>
          <a:bodyPr lIns="0" tIns="0" rIns="0" bIns="0">
            <a:noAutofit/>
          </a:bodyPr>
          <a:lstStyle>
            <a:lvl1pPr marL="0" marR="0" indent="0" algn="l" defTabSz="932563" rtl="0" eaLnBrk="1" fontAlgn="auto" latinLnBrk="0" hangingPunct="1">
              <a:lnSpc>
                <a:spcPct val="100000"/>
              </a:lnSpc>
              <a:spcBef>
                <a:spcPts val="204"/>
              </a:spcBef>
              <a:spcAft>
                <a:spcPts val="612"/>
              </a:spcAft>
              <a:buClrTx/>
              <a:buSzPct val="90000"/>
              <a:buFont typeface="Wingdings" panose="05000000000000000000" pitchFamily="2" charset="2"/>
              <a:buNone/>
              <a:tabLst/>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355455" y="2794000"/>
            <a:ext cx="2655570" cy="3048000"/>
          </a:xfrm>
        </p:spPr>
        <p:txBody>
          <a:bodyPr lIns="0" tIns="0" rIns="0" bIns="0">
            <a:noAutofit/>
          </a:bodyPr>
          <a:lstStyle>
            <a:lvl1pPr marL="0" marR="0" indent="0" algn="l" defTabSz="932563" rtl="0" eaLnBrk="1" fontAlgn="auto" latinLnBrk="0" hangingPunct="1">
              <a:lnSpc>
                <a:spcPct val="100000"/>
              </a:lnSpc>
              <a:spcBef>
                <a:spcPts val="204"/>
              </a:spcBef>
              <a:spcAft>
                <a:spcPts val="612"/>
              </a:spcAft>
              <a:buClrTx/>
              <a:buSzPct val="90000"/>
              <a:buFont typeface="Wingdings" panose="05000000000000000000" pitchFamily="2" charset="2"/>
              <a:buNone/>
              <a:tabLst/>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253478"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225384"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197289"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02719674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5690802"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354262" y="2680516"/>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320131" y="1486335"/>
            <a:ext cx="5684547"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354262" y="3737414"/>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354262" y="4794311"/>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354261" y="3603027"/>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354261" y="4659923"/>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87341347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89439"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89439"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24853"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5"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89439"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324853"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89439"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324853"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90011"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90011"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324853"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324853"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2413406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7"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457295"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487553"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70569938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77211"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127384"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47755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827733"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52262676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698467" y="6704506"/>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3700974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47C7A51E-7DB3-4FF7-9EBE-5ED361BD636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3DD133AB-B842-4047-8806-C719B911FB5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634647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240837"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67A0F004-8F4E-418D-9CDF-D7DE54CE355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799970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2"/>
            <a:ext cx="11239464" cy="439465"/>
          </a:xfrm>
        </p:spPr>
        <p:txBody>
          <a:bodyPr/>
          <a:lstStyle>
            <a:lvl1pPr>
              <a:defRPr sz="2856"/>
            </a:lvl1pPr>
          </a:lstStyle>
          <a:p>
            <a:r>
              <a:rPr lang="en-US" dirty="0"/>
              <a:t>Click to edit Master title style</a:t>
            </a:r>
          </a:p>
        </p:txBody>
      </p:sp>
    </p:spTree>
    <p:extLst>
      <p:ext uri="{BB962C8B-B14F-4D97-AF65-F5344CB8AC3E}">
        <p14:creationId xmlns:p14="http://schemas.microsoft.com/office/powerpoint/2010/main" val="322982659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chemeClr val="tx1"/>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9630" y="162871"/>
            <a:ext cx="2688089" cy="889107"/>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733309" y="876893"/>
            <a:ext cx="5251828" cy="5240740"/>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dirty="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3" name="Oval 72">
            <a:extLst>
              <a:ext uri="{FF2B5EF4-FFF2-40B4-BE49-F238E27FC236}">
                <a16:creationId xmlns:a16="http://schemas.microsoft.com/office/drawing/2014/main" id="{D0AF593D-8F0F-49DF-AD28-7681AA93EE30}"/>
              </a:ext>
              <a:ext uri="{C183D7F6-B498-43B3-948B-1728B52AA6E4}">
                <adec:decorative xmlns:adec="http://schemas.microsoft.com/office/drawing/2017/decorative" val="1"/>
              </a:ext>
            </a:extLst>
          </p:cNvPr>
          <p:cNvSpPr/>
          <p:nvPr userDrawn="1"/>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descr="A picture containing drawing&#10;&#10;Description automatically generated">
            <a:extLst>
              <a:ext uri="{FF2B5EF4-FFF2-40B4-BE49-F238E27FC236}">
                <a16:creationId xmlns:a16="http://schemas.microsoft.com/office/drawing/2014/main" id="{86A7D1FD-08AE-45DD-835C-1512BC9704EB}"/>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75" name="Group 74">
            <a:extLst>
              <a:ext uri="{FF2B5EF4-FFF2-40B4-BE49-F238E27FC236}">
                <a16:creationId xmlns:a16="http://schemas.microsoft.com/office/drawing/2014/main" id="{E36999C9-37DC-4A9E-BB47-66A369720E62}"/>
              </a:ext>
            </a:extLst>
          </p:cNvPr>
          <p:cNvGrpSpPr/>
          <p:nvPr userDrawn="1"/>
        </p:nvGrpSpPr>
        <p:grpSpPr>
          <a:xfrm>
            <a:off x="6733309" y="876893"/>
            <a:ext cx="5251828" cy="5240740"/>
            <a:chOff x="6600946" y="859776"/>
            <a:chExt cx="5148588" cy="5138447"/>
          </a:xfrm>
        </p:grpSpPr>
        <p:grpSp>
          <p:nvGrpSpPr>
            <p:cNvPr id="76" name="Graphic 1">
              <a:extLst>
                <a:ext uri="{FF2B5EF4-FFF2-40B4-BE49-F238E27FC236}">
                  <a16:creationId xmlns:a16="http://schemas.microsoft.com/office/drawing/2014/main" id="{DA51EB53-290C-4F53-A605-622B4ECB610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86" name="Freeform: Shape 85">
                <a:extLst>
                  <a:ext uri="{FF2B5EF4-FFF2-40B4-BE49-F238E27FC236}">
                    <a16:creationId xmlns:a16="http://schemas.microsoft.com/office/drawing/2014/main" id="{6C2BBDBF-485E-4BAF-8204-01210CE551DD}"/>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dirty="0"/>
              </a:p>
            </p:txBody>
          </p:sp>
          <p:sp>
            <p:nvSpPr>
              <p:cNvPr id="87" name="Freeform: Shape 86">
                <a:extLst>
                  <a:ext uri="{FF2B5EF4-FFF2-40B4-BE49-F238E27FC236}">
                    <a16:creationId xmlns:a16="http://schemas.microsoft.com/office/drawing/2014/main" id="{4F4BF196-1B8D-42AC-9132-9FDF784C453A}"/>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dirty="0"/>
              </a:p>
            </p:txBody>
          </p:sp>
          <p:sp>
            <p:nvSpPr>
              <p:cNvPr id="88" name="Freeform: Shape 87">
                <a:extLst>
                  <a:ext uri="{FF2B5EF4-FFF2-40B4-BE49-F238E27FC236}">
                    <a16:creationId xmlns:a16="http://schemas.microsoft.com/office/drawing/2014/main" id="{4764628E-4600-45ED-9BA2-558A7FC18656}"/>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dirty="0"/>
              </a:p>
            </p:txBody>
          </p:sp>
          <p:sp>
            <p:nvSpPr>
              <p:cNvPr id="89" name="Freeform: Shape 88">
                <a:extLst>
                  <a:ext uri="{FF2B5EF4-FFF2-40B4-BE49-F238E27FC236}">
                    <a16:creationId xmlns:a16="http://schemas.microsoft.com/office/drawing/2014/main" id="{0FF231AA-2D8E-4765-8347-F7B4CF5E1B24}"/>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dirty="0"/>
              </a:p>
            </p:txBody>
          </p:sp>
          <p:sp>
            <p:nvSpPr>
              <p:cNvPr id="90" name="Freeform: Shape 89">
                <a:extLst>
                  <a:ext uri="{FF2B5EF4-FFF2-40B4-BE49-F238E27FC236}">
                    <a16:creationId xmlns:a16="http://schemas.microsoft.com/office/drawing/2014/main" id="{F7229D2F-8FC4-464C-9BCD-CABAB62CE39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dirty="0"/>
              </a:p>
            </p:txBody>
          </p:sp>
          <p:sp>
            <p:nvSpPr>
              <p:cNvPr id="91" name="Freeform: Shape 90">
                <a:extLst>
                  <a:ext uri="{FF2B5EF4-FFF2-40B4-BE49-F238E27FC236}">
                    <a16:creationId xmlns:a16="http://schemas.microsoft.com/office/drawing/2014/main" id="{A14CA388-F9E3-41D0-B796-51DA17C6F161}"/>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dirty="0"/>
              </a:p>
            </p:txBody>
          </p:sp>
          <p:sp>
            <p:nvSpPr>
              <p:cNvPr id="92" name="Freeform: Shape 91">
                <a:extLst>
                  <a:ext uri="{FF2B5EF4-FFF2-40B4-BE49-F238E27FC236}">
                    <a16:creationId xmlns:a16="http://schemas.microsoft.com/office/drawing/2014/main" id="{23FDE7DC-2F32-4DC1-BCF5-8C3EEB129968}"/>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dirty="0"/>
              </a:p>
            </p:txBody>
          </p:sp>
          <p:sp>
            <p:nvSpPr>
              <p:cNvPr id="93" name="Freeform: Shape 92">
                <a:extLst>
                  <a:ext uri="{FF2B5EF4-FFF2-40B4-BE49-F238E27FC236}">
                    <a16:creationId xmlns:a16="http://schemas.microsoft.com/office/drawing/2014/main" id="{0DBF770F-0526-4479-BCD7-5528475D7BD3}"/>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dirty="0"/>
              </a:p>
            </p:txBody>
          </p:sp>
          <p:sp>
            <p:nvSpPr>
              <p:cNvPr id="94" name="Freeform: Shape 93">
                <a:extLst>
                  <a:ext uri="{FF2B5EF4-FFF2-40B4-BE49-F238E27FC236}">
                    <a16:creationId xmlns:a16="http://schemas.microsoft.com/office/drawing/2014/main" id="{7801916B-4620-42D6-91C0-A9AC61B8C928}"/>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dirty="0"/>
              </a:p>
            </p:txBody>
          </p:sp>
          <p:sp>
            <p:nvSpPr>
              <p:cNvPr id="95" name="Freeform: Shape 94">
                <a:extLst>
                  <a:ext uri="{FF2B5EF4-FFF2-40B4-BE49-F238E27FC236}">
                    <a16:creationId xmlns:a16="http://schemas.microsoft.com/office/drawing/2014/main" id="{A8AD0A9F-2A11-4070-8F9F-46EA6AB4BD92}"/>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dirty="0"/>
              </a:p>
            </p:txBody>
          </p:sp>
          <p:sp>
            <p:nvSpPr>
              <p:cNvPr id="96" name="Freeform: Shape 95">
                <a:extLst>
                  <a:ext uri="{FF2B5EF4-FFF2-40B4-BE49-F238E27FC236}">
                    <a16:creationId xmlns:a16="http://schemas.microsoft.com/office/drawing/2014/main" id="{41AFAD6E-DE90-4A89-A0FE-CDAA5F6ED39F}"/>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dirty="0"/>
              </a:p>
            </p:txBody>
          </p:sp>
          <p:sp>
            <p:nvSpPr>
              <p:cNvPr id="97" name="Freeform: Shape 96">
                <a:extLst>
                  <a:ext uri="{FF2B5EF4-FFF2-40B4-BE49-F238E27FC236}">
                    <a16:creationId xmlns:a16="http://schemas.microsoft.com/office/drawing/2014/main" id="{5230B106-4FEF-4844-8F8C-F59AD454FE5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dirty="0"/>
              </a:p>
            </p:txBody>
          </p:sp>
          <p:sp>
            <p:nvSpPr>
              <p:cNvPr id="98" name="Freeform: Shape 97">
                <a:extLst>
                  <a:ext uri="{FF2B5EF4-FFF2-40B4-BE49-F238E27FC236}">
                    <a16:creationId xmlns:a16="http://schemas.microsoft.com/office/drawing/2014/main" id="{E2C16324-9101-4578-AFBF-AB444817F13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dirty="0"/>
              </a:p>
            </p:txBody>
          </p:sp>
          <p:sp>
            <p:nvSpPr>
              <p:cNvPr id="99" name="Freeform: Shape 98">
                <a:extLst>
                  <a:ext uri="{FF2B5EF4-FFF2-40B4-BE49-F238E27FC236}">
                    <a16:creationId xmlns:a16="http://schemas.microsoft.com/office/drawing/2014/main" id="{396101DE-809F-494C-ACAE-7D6AE04220DD}"/>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dirty="0"/>
              </a:p>
            </p:txBody>
          </p:sp>
          <p:sp>
            <p:nvSpPr>
              <p:cNvPr id="100" name="Freeform: Shape 99">
                <a:extLst>
                  <a:ext uri="{FF2B5EF4-FFF2-40B4-BE49-F238E27FC236}">
                    <a16:creationId xmlns:a16="http://schemas.microsoft.com/office/drawing/2014/main" id="{1D531D15-22DC-4D6F-9B78-76C4F65395BD}"/>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dirty="0"/>
              </a:p>
            </p:txBody>
          </p:sp>
          <p:sp>
            <p:nvSpPr>
              <p:cNvPr id="101" name="Freeform: Shape 100">
                <a:extLst>
                  <a:ext uri="{FF2B5EF4-FFF2-40B4-BE49-F238E27FC236}">
                    <a16:creationId xmlns:a16="http://schemas.microsoft.com/office/drawing/2014/main" id="{2BD79836-3FEF-4803-A353-F7287E11195C}"/>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dirty="0"/>
              </a:p>
            </p:txBody>
          </p:sp>
          <p:sp>
            <p:nvSpPr>
              <p:cNvPr id="102" name="Freeform: Shape 101">
                <a:extLst>
                  <a:ext uri="{FF2B5EF4-FFF2-40B4-BE49-F238E27FC236}">
                    <a16:creationId xmlns:a16="http://schemas.microsoft.com/office/drawing/2014/main" id="{336A82B3-C129-4BC1-9EB5-982006392606}"/>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dirty="0"/>
              </a:p>
            </p:txBody>
          </p:sp>
          <p:sp>
            <p:nvSpPr>
              <p:cNvPr id="103" name="Freeform: Shape 102">
                <a:extLst>
                  <a:ext uri="{FF2B5EF4-FFF2-40B4-BE49-F238E27FC236}">
                    <a16:creationId xmlns:a16="http://schemas.microsoft.com/office/drawing/2014/main" id="{59FBE850-7E01-4A66-A936-4E64C9C805D5}"/>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dirty="0"/>
              </a:p>
            </p:txBody>
          </p:sp>
          <p:sp>
            <p:nvSpPr>
              <p:cNvPr id="104" name="Freeform: Shape 103">
                <a:extLst>
                  <a:ext uri="{FF2B5EF4-FFF2-40B4-BE49-F238E27FC236}">
                    <a16:creationId xmlns:a16="http://schemas.microsoft.com/office/drawing/2014/main" id="{9AAB4099-BACA-4674-9D5C-EA2B6EFEF2F8}"/>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dirty="0"/>
              </a:p>
            </p:txBody>
          </p:sp>
          <p:sp>
            <p:nvSpPr>
              <p:cNvPr id="105" name="Freeform: Shape 104">
                <a:extLst>
                  <a:ext uri="{FF2B5EF4-FFF2-40B4-BE49-F238E27FC236}">
                    <a16:creationId xmlns:a16="http://schemas.microsoft.com/office/drawing/2014/main" id="{739A59D7-86F2-4BCF-BEF7-B7060C9A72C3}"/>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dirty="0"/>
              </a:p>
            </p:txBody>
          </p:sp>
          <p:sp>
            <p:nvSpPr>
              <p:cNvPr id="106" name="Freeform: Shape 105">
                <a:extLst>
                  <a:ext uri="{FF2B5EF4-FFF2-40B4-BE49-F238E27FC236}">
                    <a16:creationId xmlns:a16="http://schemas.microsoft.com/office/drawing/2014/main" id="{C2E3994B-7814-4585-AD44-160A32334B2C}"/>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dirty="0"/>
              </a:p>
            </p:txBody>
          </p:sp>
          <p:sp>
            <p:nvSpPr>
              <p:cNvPr id="107" name="Freeform: Shape 106">
                <a:extLst>
                  <a:ext uri="{FF2B5EF4-FFF2-40B4-BE49-F238E27FC236}">
                    <a16:creationId xmlns:a16="http://schemas.microsoft.com/office/drawing/2014/main" id="{826777C7-3EEB-4CF1-B850-DC31CFD2F801}"/>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dirty="0"/>
              </a:p>
            </p:txBody>
          </p:sp>
          <p:sp>
            <p:nvSpPr>
              <p:cNvPr id="108" name="Freeform: Shape 107">
                <a:extLst>
                  <a:ext uri="{FF2B5EF4-FFF2-40B4-BE49-F238E27FC236}">
                    <a16:creationId xmlns:a16="http://schemas.microsoft.com/office/drawing/2014/main" id="{CCB3916C-4D4E-4540-BF42-7968E93D4B85}"/>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dirty="0"/>
              </a:p>
            </p:txBody>
          </p:sp>
          <p:sp>
            <p:nvSpPr>
              <p:cNvPr id="109" name="Freeform: Shape 108">
                <a:extLst>
                  <a:ext uri="{FF2B5EF4-FFF2-40B4-BE49-F238E27FC236}">
                    <a16:creationId xmlns:a16="http://schemas.microsoft.com/office/drawing/2014/main" id="{BAF782B1-34DD-411F-ACEE-380A2E8A1395}"/>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dirty="0"/>
              </a:p>
            </p:txBody>
          </p:sp>
        </p:grpSp>
        <p:sp>
          <p:nvSpPr>
            <p:cNvPr id="77" name="Oval 76">
              <a:extLst>
                <a:ext uri="{FF2B5EF4-FFF2-40B4-BE49-F238E27FC236}">
                  <a16:creationId xmlns:a16="http://schemas.microsoft.com/office/drawing/2014/main" id="{01240E3E-0DE6-4755-B480-DEA420BF6113}"/>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8" name="Oval 77">
              <a:extLst>
                <a:ext uri="{FF2B5EF4-FFF2-40B4-BE49-F238E27FC236}">
                  <a16:creationId xmlns:a16="http://schemas.microsoft.com/office/drawing/2014/main" id="{407152BD-D802-4F23-AF13-F46B42B78230}"/>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0D373E47-E696-4443-983C-D88F721EA68F}"/>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5BA3B6D9-199E-4B64-A985-6C16A12B20C4}"/>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14D7B85A-9068-4649-9D7C-C517B3D2ACD9}"/>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D6B6ADF4-A806-445C-8447-51FF83D337D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3" name="Oval 82">
              <a:extLst>
                <a:ext uri="{FF2B5EF4-FFF2-40B4-BE49-F238E27FC236}">
                  <a16:creationId xmlns:a16="http://schemas.microsoft.com/office/drawing/2014/main" id="{11B57290-6031-4DC5-94C2-EFC0EC9B620D}"/>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Oval 83">
              <a:extLst>
                <a:ext uri="{FF2B5EF4-FFF2-40B4-BE49-F238E27FC236}">
                  <a16:creationId xmlns:a16="http://schemas.microsoft.com/office/drawing/2014/main" id="{36FF9F30-E247-44D4-B277-E85C3F3F0BA8}"/>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5" name="Oval 84">
              <a:extLst>
                <a:ext uri="{FF2B5EF4-FFF2-40B4-BE49-F238E27FC236}">
                  <a16:creationId xmlns:a16="http://schemas.microsoft.com/office/drawing/2014/main" id="{AEC1A4D8-65E1-4AC0-814C-4DE840B12362}"/>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 name="Footer Placeholder 1">
            <a:extLst>
              <a:ext uri="{FF2B5EF4-FFF2-40B4-BE49-F238E27FC236}">
                <a16:creationId xmlns:a16="http://schemas.microsoft.com/office/drawing/2014/main" id="{2ED7A742-91D1-41B7-B4D3-4E875E9A7557}"/>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97696682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43410955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012563"/>
            <a:ext cx="11568684" cy="439465"/>
          </a:xfrm>
        </p:spPr>
        <p:txBody>
          <a:bodyPr tIns="45720" rIns="0" bIns="45720"/>
          <a:lstStyle>
            <a:lvl1pPr>
              <a:defRPr sz="2244">
                <a:solidFill>
                  <a:schemeClr val="tx2">
                    <a:lumMod val="50000"/>
                  </a:schemeClr>
                </a:solidFill>
              </a:defRPr>
            </a:lvl1pPr>
          </a:lstStyle>
          <a:p>
            <a:r>
              <a:rPr lang="en-US"/>
              <a:t>Subheading Segoe UI </a:t>
            </a:r>
            <a:r>
              <a:rPr lang="en-US" err="1"/>
              <a:t>Semibold</a:t>
            </a:r>
            <a:r>
              <a:rPr lang="en-US"/>
              <a:t> 22 </a:t>
            </a:r>
            <a:r>
              <a:rPr lang="en-US" err="1"/>
              <a:t>pt</a:t>
            </a:r>
            <a:endParaRPr lang="en-US"/>
          </a:p>
        </p:txBody>
      </p:sp>
      <p:sp>
        <p:nvSpPr>
          <p:cNvPr id="3" name="Footer Placeholder 1">
            <a:extLst>
              <a:ext uri="{FF2B5EF4-FFF2-40B4-BE49-F238E27FC236}">
                <a16:creationId xmlns:a16="http://schemas.microsoft.com/office/drawing/2014/main" id="{0C60ECE4-487F-4EF9-A4BC-9EACC0D539C6}"/>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35319208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27504" y="1485900"/>
            <a:ext cx="11568218" cy="2092691"/>
          </a:xfrm>
        </p:spPr>
        <p:txBody>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0B138A43-0005-4BCD-8FBC-A5E8773DEF7B}"/>
              </a:ext>
            </a:extLst>
          </p:cNvPr>
          <p:cNvSpPr txBox="1">
            <a:spLocks/>
          </p:cNvSpPr>
          <p:nvPr userDrawn="1"/>
        </p:nvSpPr>
        <p:spPr>
          <a:xfrm>
            <a:off x="8598561" y="6698749"/>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8183452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18" r:id="rId3"/>
    <p:sldLayoutId id="2147484619" r:id="rId4"/>
    <p:sldLayoutId id="2147484620"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961908900"/>
      </p:ext>
    </p:extLst>
  </p:cSld>
  <p:clrMap bg1="lt1" tx1="dk1" bg2="lt2" tx2="dk2" accent1="accent1" accent2="accent2" accent3="accent3" accent4="accent4" accent5="accent5" accent6="accent6" hlink="hlink" folHlink="folHlink"/>
  <p:sldLayoutIdLst>
    <p:sldLayoutId id="2147484622" r:id="rId1"/>
    <p:sldLayoutId id="2147484623" r:id="rId2"/>
    <p:sldLayoutId id="2147484624" r:id="rId3"/>
    <p:sldLayoutId id="2147484625" r:id="rId4"/>
    <p:sldLayoutId id="2147484626" r:id="rId5"/>
    <p:sldLayoutId id="2147484627" r:id="rId6"/>
    <p:sldLayoutId id="2147484628" r:id="rId7"/>
    <p:sldLayoutId id="2147484629" r:id="rId8"/>
    <p:sldLayoutId id="2147484630" r:id="rId9"/>
    <p:sldLayoutId id="2147484631" r:id="rId10"/>
    <p:sldLayoutId id="2147484632" r:id="rId11"/>
    <p:sldLayoutId id="2147484633" r:id="rId12"/>
    <p:sldLayoutId id="2147484634" r:id="rId13"/>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learn/modules/monitor-diagnose-and-troubleshoot-azure-storage/" TargetMode="External"/><Relationship Id="rId7" Type="http://schemas.openxmlformats.org/officeDocument/2006/relationships/image" Target="../media/image34.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ocs.microsoft.com/learn/modules/monitor-performance-using-azure-monitor-for-vms/" TargetMode="External"/><Relationship Id="rId5" Type="http://schemas.openxmlformats.org/officeDocument/2006/relationships/hyperlink" Target="https://docs.microsoft.com/learn/modules/monitor-report-aad-security-events/" TargetMode="External"/><Relationship Id="rId4" Type="http://schemas.openxmlformats.org/officeDocument/2006/relationships/hyperlink" Target="https://docs.microsoft.com/learn/modules/analyze-infrastructure-with-azure-monitor-log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7.emf"/><Relationship Id="rId7" Type="http://schemas.openxmlformats.org/officeDocument/2006/relationships/image" Target="../media/image38.em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3.emf"/><Relationship Id="rId4" Type="http://schemas.openxmlformats.org/officeDocument/2006/relationships/image" Target="../media/image36.emf"/></Relationships>
</file>

<file path=ppt/slides/_rels/slide19.xml.rels><?xml version="1.0" encoding="UTF-8" standalone="yes"?>
<Relationships xmlns="http://schemas.openxmlformats.org/package/2006/relationships"><Relationship Id="rId3" Type="http://schemas.openxmlformats.org/officeDocument/2006/relationships/image" Target="../media/image34.emf"/><Relationship Id="rId7" Type="http://schemas.openxmlformats.org/officeDocument/2006/relationships/hyperlink" Target="https://docs.microsoft.com/learn/modules/remediate-azure-defender-security-alert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docs.microsoft.com/learn/modules/manage-alerts-incidents-microsoft-defender-for-endpoints/" TargetMode="External"/><Relationship Id="rId5" Type="http://schemas.openxmlformats.org/officeDocument/2006/relationships/hyperlink" Target="https://docs.microsoft.com/learn/modules/configure-settings-for-alerts-detections-microsoft-defender-for-endpoint/" TargetMode="External"/><Relationship Id="rId4" Type="http://schemas.openxmlformats.org/officeDocument/2006/relationships/hyperlink" Target="https://docs.microsoft.com/learn/modules/incident-response-with-alerting-on-azure/"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png"/><Relationship Id="rId3" Type="http://schemas.openxmlformats.org/officeDocument/2006/relationships/hyperlink" Target="https://docs.microsoft.com/learn/modules/configure-azure-monitor/" TargetMode="External"/><Relationship Id="rId7" Type="http://schemas.openxmlformats.org/officeDocument/2006/relationships/image" Target="../media/image7.emf"/><Relationship Id="rId12"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microsoftlearning.github.io/AZ-104-MicrosoftAzureAdministrator/Instructions/Labs/LAB_11-Implement_Monitoring.html" TargetMode="External"/><Relationship Id="rId11" Type="http://schemas.openxmlformats.org/officeDocument/2006/relationships/image" Target="../media/image11.png"/><Relationship Id="rId5" Type="http://schemas.openxmlformats.org/officeDocument/2006/relationships/hyperlink" Target="https://docs.microsoft.com/learn/modules/configure-log-analytics/" TargetMode="External"/><Relationship Id="rId10" Type="http://schemas.openxmlformats.org/officeDocument/2006/relationships/image" Target="../media/image10.svg"/><Relationship Id="rId4" Type="http://schemas.openxmlformats.org/officeDocument/2006/relationships/hyperlink" Target="https://docs.microsoft.com/learn/modules/configure-azure-alerts/" TargetMode="External"/><Relationship Id="rId9" Type="http://schemas.openxmlformats.org/officeDocument/2006/relationships/image" Target="../media/image9.png"/><Relationship Id="rId1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2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7.emf"/><Relationship Id="rId7" Type="http://schemas.openxmlformats.org/officeDocument/2006/relationships/image" Target="../media/image47.emf"/><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 Id="rId9" Type="http://schemas.openxmlformats.org/officeDocument/2006/relationships/image" Target="../media/image22.wmf"/></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docs.microsoft.com/learn/modules/write-first-query-kusto-query-language/" TargetMode="External"/><Relationship Id="rId5" Type="http://schemas.openxmlformats.org/officeDocument/2006/relationships/hyperlink" Target="https://docs.microsoft.com/learn/modules/monitor-performance-using-azure-monitor-for-vms/" TargetMode="External"/><Relationship Id="rId4" Type="http://schemas.openxmlformats.org/officeDocument/2006/relationships/hyperlink" Target="https://docs.microsoft.com/learn/modules/analyze-infrastructure-with-azure-monitor-log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10.svg"/><Relationship Id="rId3" Type="http://schemas.openxmlformats.org/officeDocument/2006/relationships/image" Target="../media/image55.svg"/><Relationship Id="rId7" Type="http://schemas.openxmlformats.org/officeDocument/2006/relationships/image" Target="../media/image59.svg"/><Relationship Id="rId12" Type="http://schemas.openxmlformats.org/officeDocument/2006/relationships/image" Target="../media/image9.png"/><Relationship Id="rId17" Type="http://schemas.openxmlformats.org/officeDocument/2006/relationships/image" Target="../media/image63.svg"/><Relationship Id="rId2" Type="http://schemas.openxmlformats.org/officeDocument/2006/relationships/image" Target="../media/image54.png"/><Relationship Id="rId16"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14.svg"/><Relationship Id="rId5" Type="http://schemas.openxmlformats.org/officeDocument/2006/relationships/image" Target="../media/image57.svg"/><Relationship Id="rId15" Type="http://schemas.openxmlformats.org/officeDocument/2006/relationships/image" Target="../media/image12.svg"/><Relationship Id="rId10" Type="http://schemas.openxmlformats.org/officeDocument/2006/relationships/image" Target="../media/image13.pn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emf"/><Relationship Id="rId7"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emf"/><Relationship Id="rId10" Type="http://schemas.openxmlformats.org/officeDocument/2006/relationships/image" Target="../media/image22.wmf"/><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7.emf"/><Relationship Id="rId7" Type="http://schemas.openxmlformats.org/officeDocument/2006/relationships/image" Target="../media/image30.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2983" y="2034500"/>
            <a:ext cx="5537797" cy="2342717"/>
          </a:xfrm>
        </p:spPr>
        <p:txBody>
          <a:bodyPr/>
          <a:lstStyle/>
          <a:p>
            <a:r>
              <a:rPr lang="en-US" dirty="0"/>
              <a:t>AZ-104T00A</a:t>
            </a:r>
            <a:br>
              <a:rPr lang="en-US" dirty="0"/>
            </a:br>
            <a:r>
              <a:rPr lang="en-US" dirty="0"/>
              <a:t>Administer Monitoring</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Describe Activity Log Events</a:t>
            </a:r>
          </a:p>
        </p:txBody>
      </p:sp>
      <p:sp>
        <p:nvSpPr>
          <p:cNvPr id="5" name="Rectangle 4">
            <a:extLst>
              <a:ext uri="{FF2B5EF4-FFF2-40B4-BE49-F238E27FC236}">
                <a16:creationId xmlns:a16="http://schemas.microsoft.com/office/drawing/2014/main" id="{357F55D2-E14D-4A5D-8325-843B30BD4D71}"/>
              </a:ext>
              <a:ext uri="{C183D7F6-B498-43B3-948B-1728B52AA6E4}">
                <adec:decorative xmlns:adec="http://schemas.microsoft.com/office/drawing/2017/decorative" val="0"/>
              </a:ext>
            </a:extLst>
          </p:cNvPr>
          <p:cNvSpPr/>
          <p:nvPr/>
        </p:nvSpPr>
        <p:spPr bwMode="auto">
          <a:xfrm>
            <a:off x="427038" y="1319217"/>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Send data to Log Analytics for advanced search and alerts</a:t>
            </a:r>
          </a:p>
        </p:txBody>
      </p:sp>
      <p:sp>
        <p:nvSpPr>
          <p:cNvPr id="7" name="Rectangle 6">
            <a:extLst>
              <a:ext uri="{FF2B5EF4-FFF2-40B4-BE49-F238E27FC236}">
                <a16:creationId xmlns:a16="http://schemas.microsoft.com/office/drawing/2014/main" id="{242D2465-A880-4BE1-8C8E-B6E01F30DC17}"/>
              </a:ext>
              <a:ext uri="{C183D7F6-B498-43B3-948B-1728B52AA6E4}">
                <adec:decorative xmlns:adec="http://schemas.microsoft.com/office/drawing/2017/decorative" val="0"/>
              </a:ext>
            </a:extLst>
          </p:cNvPr>
          <p:cNvSpPr/>
          <p:nvPr/>
        </p:nvSpPr>
        <p:spPr bwMode="auto">
          <a:xfrm>
            <a:off x="427037" y="2341143"/>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Query or manage events in the Portal, PowerShell, CLI, and REST API</a:t>
            </a:r>
          </a:p>
        </p:txBody>
      </p:sp>
      <p:sp>
        <p:nvSpPr>
          <p:cNvPr id="8" name="Rectangle 7">
            <a:extLst>
              <a:ext uri="{FF2B5EF4-FFF2-40B4-BE49-F238E27FC236}">
                <a16:creationId xmlns:a16="http://schemas.microsoft.com/office/drawing/2014/main" id="{B9F2695C-69C7-4A48-B50A-9E53E4433874}"/>
              </a:ext>
              <a:ext uri="{C183D7F6-B498-43B3-948B-1728B52AA6E4}">
                <adec:decorative xmlns:adec="http://schemas.microsoft.com/office/drawing/2017/decorative" val="0"/>
              </a:ext>
            </a:extLst>
          </p:cNvPr>
          <p:cNvSpPr/>
          <p:nvPr/>
        </p:nvSpPr>
        <p:spPr bwMode="auto">
          <a:xfrm>
            <a:off x="427037" y="3363069"/>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Stream information to Event Hub</a:t>
            </a:r>
          </a:p>
        </p:txBody>
      </p:sp>
      <p:sp>
        <p:nvSpPr>
          <p:cNvPr id="9" name="Rectangle 8">
            <a:extLst>
              <a:ext uri="{FF2B5EF4-FFF2-40B4-BE49-F238E27FC236}">
                <a16:creationId xmlns:a16="http://schemas.microsoft.com/office/drawing/2014/main" id="{AAFBC828-F20C-46FA-8217-ADBA06E6CAC1}"/>
              </a:ext>
              <a:ext uri="{C183D7F6-B498-43B3-948B-1728B52AA6E4}">
                <adec:decorative xmlns:adec="http://schemas.microsoft.com/office/drawing/2017/decorative" val="0"/>
              </a:ext>
            </a:extLst>
          </p:cNvPr>
          <p:cNvSpPr/>
          <p:nvPr/>
        </p:nvSpPr>
        <p:spPr bwMode="auto">
          <a:xfrm>
            <a:off x="427037" y="4384995"/>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Archive data to a storage account</a:t>
            </a:r>
          </a:p>
        </p:txBody>
      </p:sp>
      <p:sp>
        <p:nvSpPr>
          <p:cNvPr id="10" name="Rectangle 9">
            <a:extLst>
              <a:ext uri="{FF2B5EF4-FFF2-40B4-BE49-F238E27FC236}">
                <a16:creationId xmlns:a16="http://schemas.microsoft.com/office/drawing/2014/main" id="{79947888-DFAA-44C7-AE4B-812878144B7F}"/>
              </a:ext>
              <a:ext uri="{C183D7F6-B498-43B3-948B-1728B52AA6E4}">
                <adec:decorative xmlns:adec="http://schemas.microsoft.com/office/drawing/2017/decorative" val="0"/>
              </a:ext>
            </a:extLst>
          </p:cNvPr>
          <p:cNvSpPr/>
          <p:nvPr/>
        </p:nvSpPr>
        <p:spPr bwMode="auto">
          <a:xfrm>
            <a:off x="427037" y="5406921"/>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Analyze data with Power BI</a:t>
            </a:r>
          </a:p>
        </p:txBody>
      </p:sp>
      <p:sp>
        <p:nvSpPr>
          <p:cNvPr id="11" name="Rectangle 10">
            <a:extLst>
              <a:ext uri="{FF2B5EF4-FFF2-40B4-BE49-F238E27FC236}">
                <a16:creationId xmlns:a16="http://schemas.microsoft.com/office/drawing/2014/main" id="{B67648A2-E8DD-4199-8A2F-DE0EA445427E}"/>
              </a:ext>
              <a:ext uri="{C183D7F6-B498-43B3-948B-1728B52AA6E4}">
                <adec:decorative xmlns:adec="http://schemas.microsoft.com/office/drawing/2017/decorative" val="1"/>
              </a:ext>
            </a:extLst>
          </p:cNvPr>
          <p:cNvSpPr/>
          <p:nvPr/>
        </p:nvSpPr>
        <p:spPr bwMode="auto">
          <a:xfrm>
            <a:off x="5210048" y="1192213"/>
            <a:ext cx="6799390"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2" descr="Screenshot that shows about Compute resources and Non-compute resources only. Under Compute resources there are Application, Guest OS, Host VM and Azure Infrastructure and in Non-compute there are resource and Azure Infrastucture">
            <a:extLst>
              <a:ext uri="{FF2B5EF4-FFF2-40B4-BE49-F238E27FC236}">
                <a16:creationId xmlns:a16="http://schemas.microsoft.com/office/drawing/2014/main" id="{C254D1CC-E81D-41C4-B4DE-F9FC6FD6DBE6}"/>
              </a:ext>
            </a:extLst>
          </p:cNvPr>
          <p:cNvPicPr>
            <a:picLocks noChangeAspect="1"/>
          </p:cNvPicPr>
          <p:nvPr/>
        </p:nvPicPr>
        <p:blipFill>
          <a:blip r:embed="rId3"/>
          <a:stretch>
            <a:fillRect/>
          </a:stretch>
        </p:blipFill>
        <p:spPr>
          <a:xfrm>
            <a:off x="5611685" y="1292994"/>
            <a:ext cx="5996116" cy="5068752"/>
          </a:xfrm>
          <a:prstGeom prst="rect">
            <a:avLst/>
          </a:prstGeom>
        </p:spPr>
      </p:pic>
    </p:spTree>
    <p:extLst>
      <p:ext uri="{BB962C8B-B14F-4D97-AF65-F5344CB8AC3E}">
        <p14:creationId xmlns:p14="http://schemas.microsoft.com/office/powerpoint/2010/main" val="38425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Query the Activity Log</a:t>
            </a:r>
          </a:p>
        </p:txBody>
      </p:sp>
      <p:sp>
        <p:nvSpPr>
          <p:cNvPr id="7" name="Rectangle 6">
            <a:extLst>
              <a:ext uri="{FF2B5EF4-FFF2-40B4-BE49-F238E27FC236}">
                <a16:creationId xmlns:a16="http://schemas.microsoft.com/office/drawing/2014/main" id="{88886135-E98D-4291-8C77-DDFF69DD4020}"/>
              </a:ext>
              <a:ext uri="{C183D7F6-B498-43B3-948B-1728B52AA6E4}">
                <adec:decorative xmlns:adec="http://schemas.microsoft.com/office/drawing/2017/decorative" val="1"/>
              </a:ext>
            </a:extLst>
          </p:cNvPr>
          <p:cNvSpPr/>
          <p:nvPr/>
        </p:nvSpPr>
        <p:spPr bwMode="auto">
          <a:xfrm>
            <a:off x="427038" y="1192212"/>
            <a:ext cx="11582400" cy="3862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Activity Log page. Several events are shown">
            <a:extLst>
              <a:ext uri="{FF2B5EF4-FFF2-40B4-BE49-F238E27FC236}">
                <a16:creationId xmlns:a16="http://schemas.microsoft.com/office/drawing/2014/main" id="{E0462F92-0D2E-4EE1-9D41-314F01ECCD6E}"/>
              </a:ext>
            </a:extLst>
          </p:cNvPr>
          <p:cNvPicPr>
            <a:picLocks noChangeAspect="1"/>
          </p:cNvPicPr>
          <p:nvPr/>
        </p:nvPicPr>
        <p:blipFill>
          <a:blip r:embed="rId3"/>
          <a:stretch>
            <a:fillRect/>
          </a:stretch>
        </p:blipFill>
        <p:spPr>
          <a:xfrm>
            <a:off x="1663701" y="1389446"/>
            <a:ext cx="9109076" cy="3467922"/>
          </a:xfrm>
          <a:prstGeom prst="rect">
            <a:avLst/>
          </a:prstGeom>
          <a:ln>
            <a:noFill/>
          </a:ln>
        </p:spPr>
      </p:pic>
      <p:sp>
        <p:nvSpPr>
          <p:cNvPr id="8" name="Freeform: Shape 7">
            <a:extLst>
              <a:ext uri="{FF2B5EF4-FFF2-40B4-BE49-F238E27FC236}">
                <a16:creationId xmlns:a16="http://schemas.microsoft.com/office/drawing/2014/main" id="{9978F8C0-2CB7-4B42-82F9-B972BE4BB5D6}"/>
              </a:ext>
            </a:extLst>
          </p:cNvPr>
          <p:cNvSpPr/>
          <p:nvPr/>
        </p:nvSpPr>
        <p:spPr>
          <a:xfrm>
            <a:off x="440570"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Filter by Management group, Subscription, Timespan, and Event Severity</a:t>
            </a:r>
          </a:p>
        </p:txBody>
      </p:sp>
      <p:sp>
        <p:nvSpPr>
          <p:cNvPr id="9" name="Freeform: Shape 8">
            <a:extLst>
              <a:ext uri="{FF2B5EF4-FFF2-40B4-BE49-F238E27FC236}">
                <a16:creationId xmlns:a16="http://schemas.microsoft.com/office/drawing/2014/main" id="{71814961-604C-4D8D-9599-0E4283B0E9C0}"/>
              </a:ext>
            </a:extLst>
          </p:cNvPr>
          <p:cNvSpPr/>
          <p:nvPr/>
        </p:nvSpPr>
        <p:spPr>
          <a:xfrm>
            <a:off x="4344922"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Add a filter, like Event Category (Security, Recommendations, Alerts) </a:t>
            </a:r>
          </a:p>
        </p:txBody>
      </p:sp>
      <p:sp>
        <p:nvSpPr>
          <p:cNvPr id="10" name="Freeform: Shape 9">
            <a:extLst>
              <a:ext uri="{FF2B5EF4-FFF2-40B4-BE49-F238E27FC236}">
                <a16:creationId xmlns:a16="http://schemas.microsoft.com/office/drawing/2014/main" id="{76434EC5-74B4-44D5-8719-9C60CC53378D}"/>
              </a:ext>
            </a:extLst>
          </p:cNvPr>
          <p:cNvSpPr/>
          <p:nvPr/>
        </p:nvSpPr>
        <p:spPr>
          <a:xfrm>
            <a:off x="8249273"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Pin current filters and download as CSV</a:t>
            </a:r>
          </a:p>
        </p:txBody>
      </p:sp>
    </p:spTree>
    <p:extLst>
      <p:ext uri="{BB962C8B-B14F-4D97-AF65-F5344CB8AC3E}">
        <p14:creationId xmlns:p14="http://schemas.microsoft.com/office/powerpoint/2010/main" val="20702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Azure Monitor</a:t>
            </a:r>
          </a:p>
        </p:txBody>
      </p:sp>
      <p:sp>
        <p:nvSpPr>
          <p:cNvPr id="13" name="Rectangle 12">
            <a:extLst>
              <a:ext uri="{FF2B5EF4-FFF2-40B4-BE49-F238E27FC236}">
                <a16:creationId xmlns:a16="http://schemas.microsoft.com/office/drawing/2014/main" id="{6B7FCB13-AE3A-48FB-90C6-9B4527155C1B}"/>
              </a:ext>
            </a:extLst>
          </p:cNvPr>
          <p:cNvSpPr/>
          <p:nvPr/>
        </p:nvSpPr>
        <p:spPr>
          <a:xfrm>
            <a:off x="4866181" y="1871323"/>
            <a:ext cx="7132144" cy="59100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dirty="0">
                <a:hlinkClick r:id="rId3"/>
              </a:rPr>
              <a:t>Monitor, diagnose, and troubleshoot your Azure storage (Sandbox)</a:t>
            </a:r>
            <a:endParaRPr lang="en-US" dirty="0">
              <a:solidFill>
                <a:schemeClr val="tx1"/>
              </a:solidFill>
            </a:endParaRPr>
          </a:p>
        </p:txBody>
      </p:sp>
      <p:sp>
        <p:nvSpPr>
          <p:cNvPr id="16" name="TextBox 15">
            <a:extLst>
              <a:ext uri="{FF2B5EF4-FFF2-40B4-BE49-F238E27FC236}">
                <a16:creationId xmlns:a16="http://schemas.microsoft.com/office/drawing/2014/main" id="{E84D6AAD-2AD9-45C2-ACE6-9CA1817F39C7}"/>
              </a:ext>
            </a:extLst>
          </p:cNvPr>
          <p:cNvSpPr txBox="1"/>
          <p:nvPr/>
        </p:nvSpPr>
        <p:spPr>
          <a:xfrm>
            <a:off x="4866181" y="2651820"/>
            <a:ext cx="6219928" cy="646331"/>
          </a:xfrm>
          <a:prstGeom prst="rect">
            <a:avLst/>
          </a:prstGeom>
          <a:noFill/>
        </p:spPr>
        <p:txBody>
          <a:bodyPr wrap="square">
            <a:spAutoFit/>
          </a:bodyPr>
          <a:lstStyle/>
          <a:p>
            <a:r>
              <a:rPr lang="en-US" dirty="0">
                <a:hlinkClick r:id="rId4"/>
              </a:rPr>
              <a:t>Analyze your Azure infrastructure by using Azure Monitor logs (Sandbox)</a:t>
            </a:r>
            <a:endParaRPr lang="en-US" dirty="0"/>
          </a:p>
        </p:txBody>
      </p:sp>
      <p:sp>
        <p:nvSpPr>
          <p:cNvPr id="14" name="TextBox 13">
            <a:extLst>
              <a:ext uri="{FF2B5EF4-FFF2-40B4-BE49-F238E27FC236}">
                <a16:creationId xmlns:a16="http://schemas.microsoft.com/office/drawing/2014/main" id="{E53123FA-8295-4AAF-A21F-7DEBE1A6FDC5}"/>
              </a:ext>
            </a:extLst>
          </p:cNvPr>
          <p:cNvSpPr txBox="1"/>
          <p:nvPr/>
        </p:nvSpPr>
        <p:spPr>
          <a:xfrm>
            <a:off x="4887912" y="3525613"/>
            <a:ext cx="6215864" cy="369332"/>
          </a:xfrm>
          <a:prstGeom prst="rect">
            <a:avLst/>
          </a:prstGeom>
          <a:noFill/>
        </p:spPr>
        <p:txBody>
          <a:bodyPr wrap="square">
            <a:spAutoFit/>
          </a:bodyPr>
          <a:lstStyle/>
          <a:p>
            <a:r>
              <a:rPr lang="en-US" dirty="0">
                <a:hlinkClick r:id="rId5"/>
              </a:rPr>
              <a:t>Monitor and report on security events in Azure AD Docs</a:t>
            </a:r>
            <a:endParaRPr lang="en-US" dirty="0"/>
          </a:p>
        </p:txBody>
      </p:sp>
      <p:sp>
        <p:nvSpPr>
          <p:cNvPr id="18" name="TextBox 17">
            <a:extLst>
              <a:ext uri="{FF2B5EF4-FFF2-40B4-BE49-F238E27FC236}">
                <a16:creationId xmlns:a16="http://schemas.microsoft.com/office/drawing/2014/main" id="{77D76C84-BE49-4CEB-A8C2-BEAE229C72D3}"/>
              </a:ext>
            </a:extLst>
          </p:cNvPr>
          <p:cNvSpPr txBox="1"/>
          <p:nvPr/>
        </p:nvSpPr>
        <p:spPr>
          <a:xfrm>
            <a:off x="4887912" y="4189260"/>
            <a:ext cx="6968466" cy="646331"/>
          </a:xfrm>
          <a:prstGeom prst="rect">
            <a:avLst/>
          </a:prstGeom>
          <a:noFill/>
        </p:spPr>
        <p:txBody>
          <a:bodyPr wrap="square">
            <a:spAutoFit/>
          </a:bodyPr>
          <a:lstStyle/>
          <a:p>
            <a:r>
              <a:rPr lang="en-US" dirty="0">
                <a:hlinkClick r:id="rId6"/>
              </a:rPr>
              <a:t>Monitor the performance of virtual machines using Azure Monitor VM Insights (Sandbox)</a:t>
            </a:r>
            <a:endParaRPr lang="en-US" dirty="0"/>
          </a:p>
        </p:txBody>
      </p:sp>
      <p:sp>
        <p:nvSpPr>
          <p:cNvPr id="5" name="Rectangle 4">
            <a:extLst>
              <a:ext uri="{FF2B5EF4-FFF2-40B4-BE49-F238E27FC236}">
                <a16:creationId xmlns:a16="http://schemas.microsoft.com/office/drawing/2014/main" id="{D6B57048-FB90-4694-8AC9-8130DB42E612}"/>
              </a:ext>
              <a:ext uri="{C183D7F6-B498-43B3-948B-1728B52AA6E4}">
                <adec:decorative xmlns:adec="http://schemas.microsoft.com/office/drawing/2017/decorative" val="1"/>
              </a:ext>
            </a:extLst>
          </p:cNvPr>
          <p:cNvSpPr/>
          <p:nvPr/>
        </p:nvSpPr>
        <p:spPr bwMode="auto">
          <a:xfrm>
            <a:off x="427038" y="118435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 uri="{C183D7F6-B498-43B3-948B-1728B52AA6E4}">
                <adec:decorative xmlns:adec="http://schemas.microsoft.com/office/drawing/2017/decorative" val="1"/>
              </a:ext>
            </a:extLst>
          </p:cNvPr>
          <p:cNvSpPr/>
          <p:nvPr/>
        </p:nvSpPr>
        <p:spPr bwMode="auto">
          <a:xfrm>
            <a:off x="4876799" y="1184358"/>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828396" y="2411710"/>
            <a:ext cx="1494645" cy="2173707"/>
          </a:xfrm>
          <a:prstGeom prst="rect">
            <a:avLst/>
          </a:prstGeom>
        </p:spPr>
      </p:pic>
      <p:grpSp>
        <p:nvGrpSpPr>
          <p:cNvPr id="11" name="Group 10">
            <a:extLst>
              <a:ext uri="{FF2B5EF4-FFF2-40B4-BE49-F238E27FC236}">
                <a16:creationId xmlns:a16="http://schemas.microsoft.com/office/drawing/2014/main" id="{E18E5E17-8A7E-43D0-BFB2-7D2815A48843}"/>
              </a:ext>
              <a:ext uri="{C183D7F6-B498-43B3-948B-1728B52AA6E4}">
                <adec:decorative xmlns:adec="http://schemas.microsoft.com/office/drawing/2017/decorative" val="1"/>
              </a:ext>
            </a:extLst>
          </p:cNvPr>
          <p:cNvGrpSpPr/>
          <p:nvPr/>
        </p:nvGrpSpPr>
        <p:grpSpPr>
          <a:xfrm>
            <a:off x="4887912" y="2533634"/>
            <a:ext cx="7132144" cy="873794"/>
            <a:chOff x="4887912" y="2533634"/>
            <a:chExt cx="7132144" cy="873794"/>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887912" y="253363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887912" y="340742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A250349-1E96-440F-A0F9-E24B258FDD0A}"/>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cxnSp>
        <p:nvCxnSpPr>
          <p:cNvPr id="9" name="Straight Connector 8">
            <a:extLst>
              <a:ext uri="{FF2B5EF4-FFF2-40B4-BE49-F238E27FC236}">
                <a16:creationId xmlns:a16="http://schemas.microsoft.com/office/drawing/2014/main" id="{DB3B301A-185E-421E-8051-7E4378FCA96C}"/>
              </a:ext>
              <a:ext uri="{C183D7F6-B498-43B3-948B-1728B52AA6E4}">
                <adec:decorative xmlns:adec="http://schemas.microsoft.com/office/drawing/2017/decorative" val="1"/>
              </a:ext>
            </a:extLst>
          </p:cNvPr>
          <p:cNvCxnSpPr>
            <a:cxnSpLocks/>
          </p:cNvCxnSpPr>
          <p:nvPr/>
        </p:nvCxnSpPr>
        <p:spPr>
          <a:xfrm>
            <a:off x="4887912" y="410386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Alerts</a:t>
            </a:r>
          </a:p>
        </p:txBody>
      </p:sp>
      <p:pic>
        <p:nvPicPr>
          <p:cNvPr id="7" name="Graphic 6">
            <a:extLst>
              <a:ext uri="{FF2B5EF4-FFF2-40B4-BE49-F238E27FC236}">
                <a16:creationId xmlns:a16="http://schemas.microsoft.com/office/drawing/2014/main" id="{0B374310-4B51-40EB-A752-2F3E8DC8242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4065" y="2787077"/>
            <a:ext cx="1336771" cy="1336771"/>
          </a:xfrm>
          <a:prstGeom prst="rect">
            <a:avLst/>
          </a:prstGeom>
        </p:spPr>
      </p:pic>
    </p:spTree>
    <p:extLst>
      <p:ext uri="{BB962C8B-B14F-4D97-AF65-F5344CB8AC3E}">
        <p14:creationId xmlns:p14="http://schemas.microsoft.com/office/powerpoint/2010/main" val="38203883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881710"/>
            <a:ext cx="2506662" cy="1231106"/>
          </a:xfrm>
        </p:spPr>
        <p:txBody>
          <a:bodyPr/>
          <a:lstStyle/>
          <a:p>
            <a:r>
              <a:rPr lang="en-US" dirty="0"/>
              <a:t>Configure Azure Alerts Overview</a:t>
            </a:r>
          </a:p>
        </p:txBody>
      </p:sp>
      <p:sp>
        <p:nvSpPr>
          <p:cNvPr id="43" name="Rectangle 42">
            <a:extLst>
              <a:ext uri="{FF2B5EF4-FFF2-40B4-BE49-F238E27FC236}">
                <a16:creationId xmlns:a16="http://schemas.microsoft.com/office/drawing/2014/main" id="{622AE29B-6D2A-459C-A224-7E67D61D568B}"/>
              </a:ext>
            </a:extLst>
          </p:cNvPr>
          <p:cNvSpPr/>
          <p:nvPr/>
        </p:nvSpPr>
        <p:spPr bwMode="auto">
          <a:xfrm>
            <a:off x="4514657" y="694077"/>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Manage Azure Monitor Alerts</a:t>
            </a:r>
          </a:p>
        </p:txBody>
      </p:sp>
      <p:sp>
        <p:nvSpPr>
          <p:cNvPr id="45" name="Rectangle 44">
            <a:extLst>
              <a:ext uri="{FF2B5EF4-FFF2-40B4-BE49-F238E27FC236}">
                <a16:creationId xmlns:a16="http://schemas.microsoft.com/office/drawing/2014/main" id="{CC4A34D8-5E8C-4F06-9EF7-2A66E8E4B741}"/>
              </a:ext>
            </a:extLst>
          </p:cNvPr>
          <p:cNvSpPr/>
          <p:nvPr/>
        </p:nvSpPr>
        <p:spPr bwMode="auto">
          <a:xfrm>
            <a:off x="4514657" y="1424528"/>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Create Alert Rules</a:t>
            </a:r>
          </a:p>
        </p:txBody>
      </p:sp>
      <p:sp>
        <p:nvSpPr>
          <p:cNvPr id="47" name="Rectangle 46">
            <a:extLst>
              <a:ext uri="{FF2B5EF4-FFF2-40B4-BE49-F238E27FC236}">
                <a16:creationId xmlns:a16="http://schemas.microsoft.com/office/drawing/2014/main" id="{BF560069-5E70-478C-9C34-1811AF9CDD7A}"/>
              </a:ext>
            </a:extLst>
          </p:cNvPr>
          <p:cNvSpPr/>
          <p:nvPr/>
        </p:nvSpPr>
        <p:spPr bwMode="auto">
          <a:xfrm>
            <a:off x="4507604" y="2116372"/>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Create Action Groups</a:t>
            </a:r>
          </a:p>
        </p:txBody>
      </p:sp>
      <p:sp>
        <p:nvSpPr>
          <p:cNvPr id="49" name="Rectangle 48">
            <a:extLst>
              <a:ext uri="{FF2B5EF4-FFF2-40B4-BE49-F238E27FC236}">
                <a16:creationId xmlns:a16="http://schemas.microsoft.com/office/drawing/2014/main" id="{2BA97CF4-8A69-4DE0-B93A-1661AF39A7DD}"/>
              </a:ext>
            </a:extLst>
          </p:cNvPr>
          <p:cNvSpPr/>
          <p:nvPr/>
        </p:nvSpPr>
        <p:spPr bwMode="auto">
          <a:xfrm>
            <a:off x="4514657" y="2852153"/>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Demonstration – Alerts</a:t>
            </a:r>
          </a:p>
        </p:txBody>
      </p:sp>
      <p:grpSp>
        <p:nvGrpSpPr>
          <p:cNvPr id="5" name="Group 4">
            <a:extLst>
              <a:ext uri="{FF2B5EF4-FFF2-40B4-BE49-F238E27FC236}">
                <a16:creationId xmlns:a16="http://schemas.microsoft.com/office/drawing/2014/main" id="{EF5B5D59-FA98-4811-954C-28C2429A36F1}"/>
              </a:ext>
              <a:ext uri="{C183D7F6-B498-43B3-948B-1728B52AA6E4}">
                <adec:decorative xmlns:adec="http://schemas.microsoft.com/office/drawing/2017/decorative" val="1"/>
              </a:ext>
            </a:extLst>
          </p:cNvPr>
          <p:cNvGrpSpPr/>
          <p:nvPr/>
        </p:nvGrpSpPr>
        <p:grpSpPr>
          <a:xfrm>
            <a:off x="3732342" y="593120"/>
            <a:ext cx="613880" cy="3425724"/>
            <a:chOff x="3856520" y="738261"/>
            <a:chExt cx="669298" cy="3519696"/>
          </a:xfrm>
        </p:grpSpPr>
        <p:grpSp>
          <p:nvGrpSpPr>
            <p:cNvPr id="3" name="Group 2">
              <a:extLst>
                <a:ext uri="{FF2B5EF4-FFF2-40B4-BE49-F238E27FC236}">
                  <a16:creationId xmlns:a16="http://schemas.microsoft.com/office/drawing/2014/main" id="{B27D0F99-D6B7-435E-BBB3-A915E2A12A99}"/>
                </a:ext>
              </a:extLst>
            </p:cNvPr>
            <p:cNvGrpSpPr/>
            <p:nvPr/>
          </p:nvGrpSpPr>
          <p:grpSpPr>
            <a:xfrm>
              <a:off x="3856521" y="738261"/>
              <a:ext cx="669297" cy="2759001"/>
              <a:chOff x="3856521" y="1018672"/>
              <a:chExt cx="1045464" cy="4846891"/>
            </a:xfrm>
          </p:grpSpPr>
          <p:pic>
            <p:nvPicPr>
              <p:cNvPr id="12" name="Picture 11">
                <a:extLst>
                  <a:ext uri="{FF2B5EF4-FFF2-40B4-BE49-F238E27FC236}">
                    <a16:creationId xmlns:a16="http://schemas.microsoft.com/office/drawing/2014/main" id="{87982FAF-A241-4125-BC34-E4FA75E59B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1018672"/>
                <a:ext cx="1045464" cy="1045464"/>
              </a:xfrm>
              <a:prstGeom prst="rect">
                <a:avLst/>
              </a:prstGeom>
            </p:spPr>
          </p:pic>
          <p:pic>
            <p:nvPicPr>
              <p:cNvPr id="40" name="Picture 39" descr="Icon of a computer screen">
                <a:extLst>
                  <a:ext uri="{FF2B5EF4-FFF2-40B4-BE49-F238E27FC236}">
                    <a16:creationId xmlns:a16="http://schemas.microsoft.com/office/drawing/2014/main" id="{6F452294-FA0C-44FD-87B0-AD738925D6DD}"/>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143373" y="1305524"/>
                <a:ext cx="471760" cy="471760"/>
              </a:xfrm>
              <a:prstGeom prst="rect">
                <a:avLst/>
              </a:prstGeom>
            </p:spPr>
          </p:pic>
          <p:pic>
            <p:nvPicPr>
              <p:cNvPr id="14" name="Picture 13">
                <a:extLst>
                  <a:ext uri="{FF2B5EF4-FFF2-40B4-BE49-F238E27FC236}">
                    <a16:creationId xmlns:a16="http://schemas.microsoft.com/office/drawing/2014/main" id="{BCB4FF97-E66C-40E2-98E5-044AD19CD968}"/>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2285814"/>
                <a:ext cx="1045464" cy="1045464"/>
              </a:xfrm>
              <a:prstGeom prst="rect">
                <a:avLst/>
              </a:prstGeom>
            </p:spPr>
          </p:pic>
          <p:pic>
            <p:nvPicPr>
              <p:cNvPr id="37" name="Picture 36" descr="Icon of a top view section of human brain">
                <a:extLst>
                  <a:ext uri="{FF2B5EF4-FFF2-40B4-BE49-F238E27FC236}">
                    <a16:creationId xmlns:a16="http://schemas.microsoft.com/office/drawing/2014/main" id="{2071FED3-19E4-484A-A4AC-FD4E5DA17DD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47575" y="2576868"/>
                <a:ext cx="463356" cy="463356"/>
              </a:xfrm>
              <a:prstGeom prst="rect">
                <a:avLst/>
              </a:prstGeom>
            </p:spPr>
          </p:pic>
          <p:pic>
            <p:nvPicPr>
              <p:cNvPr id="16" name="Picture 15">
                <a:extLst>
                  <a:ext uri="{FF2B5EF4-FFF2-40B4-BE49-F238E27FC236}">
                    <a16:creationId xmlns:a16="http://schemas.microsoft.com/office/drawing/2014/main" id="{AD33934A-FF92-4BF4-B13D-C6C8EAA2192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3552956"/>
                <a:ext cx="1045464" cy="1045464"/>
              </a:xfrm>
              <a:prstGeom prst="rect">
                <a:avLst/>
              </a:prstGeom>
            </p:spPr>
          </p:pic>
          <p:pic>
            <p:nvPicPr>
              <p:cNvPr id="38" name="Picture 37" descr="Icon of two people">
                <a:extLst>
                  <a:ext uri="{FF2B5EF4-FFF2-40B4-BE49-F238E27FC236}">
                    <a16:creationId xmlns:a16="http://schemas.microsoft.com/office/drawing/2014/main" id="{43F6ECE7-291D-4AE1-89F9-01E67E3671D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31362" y="3827797"/>
                <a:ext cx="495782" cy="495782"/>
              </a:xfrm>
              <a:prstGeom prst="rect">
                <a:avLst/>
              </a:prstGeom>
            </p:spPr>
          </p:pic>
          <p:pic>
            <p:nvPicPr>
              <p:cNvPr id="18" name="Picture 17">
                <a:extLst>
                  <a:ext uri="{FF2B5EF4-FFF2-40B4-BE49-F238E27FC236}">
                    <a16:creationId xmlns:a16="http://schemas.microsoft.com/office/drawing/2014/main" id="{B3E289E9-3FFE-47ED-A304-7F4C789A9D0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4820099"/>
                <a:ext cx="1045464" cy="1045464"/>
              </a:xfrm>
              <a:prstGeom prst="rect">
                <a:avLst/>
              </a:prstGeom>
            </p:spPr>
          </p:pic>
          <p:pic>
            <p:nvPicPr>
              <p:cNvPr id="39" name="Picture 38" descr="Icon of a person sitting in a desk">
                <a:extLst>
                  <a:ext uri="{FF2B5EF4-FFF2-40B4-BE49-F238E27FC236}">
                    <a16:creationId xmlns:a16="http://schemas.microsoft.com/office/drawing/2014/main" id="{371C6F8B-2003-41FD-A7E3-E0C6E7981A5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147410" y="5110988"/>
                <a:ext cx="463686" cy="463686"/>
              </a:xfrm>
              <a:prstGeom prst="rect">
                <a:avLst/>
              </a:prstGeom>
            </p:spPr>
          </p:pic>
        </p:grpSp>
        <p:grpSp>
          <p:nvGrpSpPr>
            <p:cNvPr id="19" name="Group 18">
              <a:extLst>
                <a:ext uri="{FF2B5EF4-FFF2-40B4-BE49-F238E27FC236}">
                  <a16:creationId xmlns:a16="http://schemas.microsoft.com/office/drawing/2014/main" id="{9499EC4C-38AC-400D-878D-59BA2D55724B}"/>
                </a:ext>
              </a:extLst>
            </p:cNvPr>
            <p:cNvGrpSpPr/>
            <p:nvPr/>
          </p:nvGrpSpPr>
          <p:grpSpPr>
            <a:xfrm>
              <a:off x="3856520" y="3662845"/>
              <a:ext cx="669297" cy="595112"/>
              <a:chOff x="10493727" y="629664"/>
              <a:chExt cx="519000" cy="503150"/>
            </a:xfrm>
          </p:grpSpPr>
          <p:pic>
            <p:nvPicPr>
              <p:cNvPr id="20" name="Picture 19">
                <a:extLst>
                  <a:ext uri="{FF2B5EF4-FFF2-40B4-BE49-F238E27FC236}">
                    <a16:creationId xmlns:a16="http://schemas.microsoft.com/office/drawing/2014/main" id="{66C36678-E121-4B31-846B-92FE9EB55A59}"/>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21" name="Group 20">
                <a:extLst>
                  <a:ext uri="{FF2B5EF4-FFF2-40B4-BE49-F238E27FC236}">
                    <a16:creationId xmlns:a16="http://schemas.microsoft.com/office/drawing/2014/main" id="{C4DD8428-AF67-4207-95E9-342936E09EBE}"/>
                  </a:ext>
                </a:extLst>
              </p:cNvPr>
              <p:cNvGrpSpPr/>
              <p:nvPr/>
            </p:nvGrpSpPr>
            <p:grpSpPr>
              <a:xfrm>
                <a:off x="10604345" y="727773"/>
                <a:ext cx="297764" cy="272864"/>
                <a:chOff x="3876178" y="3413953"/>
                <a:chExt cx="297764" cy="255320"/>
              </a:xfrm>
            </p:grpSpPr>
            <p:sp>
              <p:nvSpPr>
                <p:cNvPr id="22" name="Freeform: Shape 21">
                  <a:extLst>
                    <a:ext uri="{FF2B5EF4-FFF2-40B4-BE49-F238E27FC236}">
                      <a16:creationId xmlns:a16="http://schemas.microsoft.com/office/drawing/2014/main" id="{9C6A0AEE-D000-4ED0-916D-CD7F25E4E755}"/>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C825DA08-67C4-43AA-BC7A-D038F3FD901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A7825908-6C04-4DD8-9043-5F0C69F09EB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E76D162-D40D-46D3-A831-68687418702B}"/>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F6A8723F-6F0D-4589-9C57-09D88F353763}"/>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5FF58B4C-F497-4C26-955E-E6FAEA336865}"/>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FD19C121-E467-42AF-97B9-8BEFDBD8D1E1}"/>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9B47BA0-1F46-4A20-8805-EDBAF08EDCC8}"/>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4" name="Rectangle 3">
            <a:extLst>
              <a:ext uri="{FF2B5EF4-FFF2-40B4-BE49-F238E27FC236}">
                <a16:creationId xmlns:a16="http://schemas.microsoft.com/office/drawing/2014/main" id="{66405AB6-E293-450C-AA09-6257C5428930}"/>
              </a:ext>
            </a:extLst>
          </p:cNvPr>
          <p:cNvSpPr/>
          <p:nvPr/>
        </p:nvSpPr>
        <p:spPr bwMode="auto">
          <a:xfrm>
            <a:off x="4507604" y="3589978"/>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Summary and Resources</a:t>
            </a:r>
          </a:p>
        </p:txBody>
      </p:sp>
    </p:spTree>
    <p:extLst>
      <p:ext uri="{BB962C8B-B14F-4D97-AF65-F5344CB8AC3E}">
        <p14:creationId xmlns:p14="http://schemas.microsoft.com/office/powerpoint/2010/main" val="14676166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Azure Monitor Alerts</a:t>
            </a:r>
          </a:p>
        </p:txBody>
      </p:sp>
      <p:sp>
        <p:nvSpPr>
          <p:cNvPr id="10" name="Rectangle 9">
            <a:extLst>
              <a:ext uri="{FF2B5EF4-FFF2-40B4-BE49-F238E27FC236}">
                <a16:creationId xmlns:a16="http://schemas.microsoft.com/office/drawing/2014/main" id="{F9F2B57B-47E1-4D97-9C8B-07D3A82404A5}"/>
              </a:ext>
              <a:ext uri="{C183D7F6-B498-43B3-948B-1728B52AA6E4}">
                <adec:decorative xmlns:adec="http://schemas.microsoft.com/office/drawing/2017/decorative" val="1"/>
              </a:ext>
            </a:extLst>
          </p:cNvPr>
          <p:cNvSpPr/>
          <p:nvPr/>
        </p:nvSpPr>
        <p:spPr bwMode="auto">
          <a:xfrm>
            <a:off x="427038" y="1192214"/>
            <a:ext cx="11582400" cy="40655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Azure Monitor alerts page. Several alerts are shown">
            <a:extLst>
              <a:ext uri="{FF2B5EF4-FFF2-40B4-BE49-F238E27FC236}">
                <a16:creationId xmlns:a16="http://schemas.microsoft.com/office/drawing/2014/main" id="{7614E294-5392-4E05-A6EB-63502F7EF3A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24107" y="1354902"/>
            <a:ext cx="7988261" cy="3737798"/>
          </a:xfrm>
          <a:prstGeom prst="rect">
            <a:avLst/>
          </a:prstGeom>
        </p:spPr>
      </p:pic>
      <p:sp>
        <p:nvSpPr>
          <p:cNvPr id="7" name="Freeform: Shape 6">
            <a:extLst>
              <a:ext uri="{FF2B5EF4-FFF2-40B4-BE49-F238E27FC236}">
                <a16:creationId xmlns:a16="http://schemas.microsoft.com/office/drawing/2014/main" id="{F4D42587-81E0-4C42-A323-FB805604F529}"/>
              </a:ext>
            </a:extLst>
          </p:cNvPr>
          <p:cNvSpPr/>
          <p:nvPr/>
        </p:nvSpPr>
        <p:spPr>
          <a:xfrm>
            <a:off x="440570" y="5410200"/>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Unified authoring experience</a:t>
            </a:r>
          </a:p>
        </p:txBody>
      </p:sp>
      <p:sp>
        <p:nvSpPr>
          <p:cNvPr id="8" name="Freeform: Shape 7">
            <a:extLst>
              <a:ext uri="{FF2B5EF4-FFF2-40B4-BE49-F238E27FC236}">
                <a16:creationId xmlns:a16="http://schemas.microsoft.com/office/drawing/2014/main" id="{562B9980-8B41-4448-91CA-A67996CF948E}"/>
              </a:ext>
            </a:extLst>
          </p:cNvPr>
          <p:cNvSpPr/>
          <p:nvPr/>
        </p:nvSpPr>
        <p:spPr>
          <a:xfrm>
            <a:off x="4344922" y="5410200"/>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Displayed by severity </a:t>
            </a:r>
          </a:p>
        </p:txBody>
      </p:sp>
      <p:sp>
        <p:nvSpPr>
          <p:cNvPr id="9" name="Freeform: Shape 8">
            <a:extLst>
              <a:ext uri="{FF2B5EF4-FFF2-40B4-BE49-F238E27FC236}">
                <a16:creationId xmlns:a16="http://schemas.microsoft.com/office/drawing/2014/main" id="{2BA2D5E0-6A97-4DFD-A00C-8FF7C464A48D}"/>
              </a:ext>
            </a:extLst>
          </p:cNvPr>
          <p:cNvSpPr/>
          <p:nvPr/>
        </p:nvSpPr>
        <p:spPr>
          <a:xfrm>
            <a:off x="8249273" y="5410200"/>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Categorized by New, Acknowledged, and Closed</a:t>
            </a:r>
          </a:p>
        </p:txBody>
      </p:sp>
    </p:spTree>
    <p:extLst>
      <p:ext uri="{BB962C8B-B14F-4D97-AF65-F5344CB8AC3E}">
        <p14:creationId xmlns:p14="http://schemas.microsoft.com/office/powerpoint/2010/main" val="422655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Alert Rules</a:t>
            </a:r>
          </a:p>
        </p:txBody>
      </p:sp>
      <p:sp>
        <p:nvSpPr>
          <p:cNvPr id="5" name="Rectangle 4">
            <a:extLst>
              <a:ext uri="{FF2B5EF4-FFF2-40B4-BE49-F238E27FC236}">
                <a16:creationId xmlns:a16="http://schemas.microsoft.com/office/drawing/2014/main" id="{31FF90C2-D06C-4BCE-A349-7A23B68A5393}"/>
              </a:ext>
              <a:ext uri="{C183D7F6-B498-43B3-948B-1728B52AA6E4}">
                <adec:decorative xmlns:adec="http://schemas.microsoft.com/office/drawing/2017/decorative" val="0"/>
              </a:ext>
            </a:extLst>
          </p:cNvPr>
          <p:cNvSpPr/>
          <p:nvPr/>
        </p:nvSpPr>
        <p:spPr bwMode="auto">
          <a:xfrm>
            <a:off x="427038" y="1192210"/>
            <a:ext cx="4691062" cy="128005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Scope</a:t>
            </a:r>
            <a:r>
              <a:rPr lang="en-US" sz="2200" dirty="0">
                <a:solidFill>
                  <a:schemeClr val="tx2">
                    <a:lumMod val="50000"/>
                  </a:schemeClr>
                </a:solidFill>
              </a:rPr>
              <a:t>:</a:t>
            </a:r>
            <a:r>
              <a:rPr lang="en-US" sz="2200" dirty="0">
                <a:solidFill>
                  <a:schemeClr val="tx2"/>
                </a:solidFill>
              </a:rPr>
              <a:t> </a:t>
            </a:r>
            <a:r>
              <a:rPr lang="en-US" sz="2200" dirty="0">
                <a:solidFill>
                  <a:schemeClr val="tx1"/>
                </a:solidFill>
              </a:rPr>
              <a:t>Target selection, Alert criteria, and Alert logic</a:t>
            </a:r>
          </a:p>
        </p:txBody>
      </p:sp>
      <p:sp>
        <p:nvSpPr>
          <p:cNvPr id="7" name="Rectangle 6">
            <a:extLst>
              <a:ext uri="{FF2B5EF4-FFF2-40B4-BE49-F238E27FC236}">
                <a16:creationId xmlns:a16="http://schemas.microsoft.com/office/drawing/2014/main" id="{790CD544-9B57-42E2-919B-92BB3129B944}"/>
              </a:ext>
              <a:ext uri="{C183D7F6-B498-43B3-948B-1728B52AA6E4}">
                <adec:decorative xmlns:adec="http://schemas.microsoft.com/office/drawing/2017/decorative" val="0"/>
              </a:ext>
            </a:extLst>
          </p:cNvPr>
          <p:cNvSpPr/>
          <p:nvPr/>
        </p:nvSpPr>
        <p:spPr bwMode="auto">
          <a:xfrm>
            <a:off x="421244" y="2620536"/>
            <a:ext cx="4691062" cy="141543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Alert rule details</a:t>
            </a:r>
            <a:r>
              <a:rPr lang="en-US" sz="2200" dirty="0">
                <a:solidFill>
                  <a:schemeClr val="tx2">
                    <a:lumMod val="50000"/>
                  </a:schemeClr>
                </a:solidFill>
              </a:rPr>
              <a:t>:</a:t>
            </a:r>
            <a:r>
              <a:rPr lang="en-US" sz="2200" dirty="0">
                <a:solidFill>
                  <a:schemeClr val="tx2"/>
                </a:solidFill>
              </a:rPr>
              <a:t> </a:t>
            </a:r>
            <a:r>
              <a:rPr lang="en-US" sz="2200" dirty="0">
                <a:solidFill>
                  <a:schemeClr val="tx1"/>
                </a:solidFill>
              </a:rPr>
              <a:t>name, description, and severity (0 to 4)</a:t>
            </a:r>
          </a:p>
        </p:txBody>
      </p:sp>
      <p:sp>
        <p:nvSpPr>
          <p:cNvPr id="8" name="Rectangle 7">
            <a:extLst>
              <a:ext uri="{FF2B5EF4-FFF2-40B4-BE49-F238E27FC236}">
                <a16:creationId xmlns:a16="http://schemas.microsoft.com/office/drawing/2014/main" id="{18C0A3FD-EA7F-4653-A750-2530A0D88FD9}"/>
              </a:ext>
              <a:ext uri="{C183D7F6-B498-43B3-948B-1728B52AA6E4}">
                <adec:decorative xmlns:adec="http://schemas.microsoft.com/office/drawing/2017/decorative" val="0"/>
              </a:ext>
            </a:extLst>
          </p:cNvPr>
          <p:cNvSpPr/>
          <p:nvPr/>
        </p:nvSpPr>
        <p:spPr bwMode="auto">
          <a:xfrm>
            <a:off x="421244" y="4195674"/>
            <a:ext cx="4691062" cy="216607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Action group</a:t>
            </a:r>
            <a:r>
              <a:rPr lang="en-US" sz="2200" dirty="0">
                <a:solidFill>
                  <a:schemeClr val="tx2">
                    <a:lumMod val="50000"/>
                  </a:schemeClr>
                </a:solidFill>
              </a:rPr>
              <a:t>: </a:t>
            </a:r>
            <a:r>
              <a:rPr lang="en-US" sz="2200" dirty="0">
                <a:solidFill>
                  <a:schemeClr val="tx1"/>
                </a:solidFill>
              </a:rPr>
              <a:t>Notify your team</a:t>
            </a:r>
            <a:br>
              <a:rPr lang="en-US" sz="2200" dirty="0">
                <a:solidFill>
                  <a:schemeClr val="tx1"/>
                </a:solidFill>
              </a:rPr>
            </a:br>
            <a:r>
              <a:rPr lang="en-US" sz="2200" dirty="0">
                <a:solidFill>
                  <a:schemeClr val="tx1"/>
                </a:solidFill>
              </a:rPr>
              <a:t>via email and text messages or automate actions using webhooks and runbooks</a:t>
            </a:r>
          </a:p>
        </p:txBody>
      </p:sp>
      <p:sp>
        <p:nvSpPr>
          <p:cNvPr id="9" name="Rectangle 8">
            <a:extLst>
              <a:ext uri="{FF2B5EF4-FFF2-40B4-BE49-F238E27FC236}">
                <a16:creationId xmlns:a16="http://schemas.microsoft.com/office/drawing/2014/main" id="{0A571BA5-99DF-4DD7-BE78-65AB8DA24612}"/>
              </a:ext>
              <a:ext uri="{C183D7F6-B498-43B3-948B-1728B52AA6E4}">
                <adec:decorative xmlns:adec="http://schemas.microsoft.com/office/drawing/2017/decorative" val="1"/>
              </a:ext>
            </a:extLst>
          </p:cNvPr>
          <p:cNvSpPr/>
          <p:nvPr/>
        </p:nvSpPr>
        <p:spPr bwMode="auto">
          <a:xfrm>
            <a:off x="5270500" y="1192211"/>
            <a:ext cx="6738938"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9" name="Picture 18" descr="Screenshot of the Create alert rule page. ">
            <a:extLst>
              <a:ext uri="{FF2B5EF4-FFF2-40B4-BE49-F238E27FC236}">
                <a16:creationId xmlns:a16="http://schemas.microsoft.com/office/drawing/2014/main" id="{F8E20F18-8783-4317-88BD-3F7357E6761E}"/>
              </a:ext>
            </a:extLst>
          </p:cNvPr>
          <p:cNvPicPr>
            <a:picLocks noChangeAspect="1"/>
          </p:cNvPicPr>
          <p:nvPr/>
        </p:nvPicPr>
        <p:blipFill>
          <a:blip r:embed="rId3"/>
          <a:stretch>
            <a:fillRect/>
          </a:stretch>
        </p:blipFill>
        <p:spPr>
          <a:xfrm>
            <a:off x="5586888" y="1369696"/>
            <a:ext cx="6109812" cy="4876443"/>
          </a:xfrm>
          <a:prstGeom prst="rect">
            <a:avLst/>
          </a:prstGeom>
        </p:spPr>
      </p:pic>
    </p:spTree>
    <p:extLst>
      <p:ext uri="{BB962C8B-B14F-4D97-AF65-F5344CB8AC3E}">
        <p14:creationId xmlns:p14="http://schemas.microsoft.com/office/powerpoint/2010/main" val="29925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Action Groups</a:t>
            </a:r>
          </a:p>
        </p:txBody>
      </p:sp>
      <p:sp>
        <p:nvSpPr>
          <p:cNvPr id="8" name="Rectangle 7">
            <a:extLst>
              <a:ext uri="{FF2B5EF4-FFF2-40B4-BE49-F238E27FC236}">
                <a16:creationId xmlns:a16="http://schemas.microsoft.com/office/drawing/2014/main" id="{84E87EFB-8C40-486A-8EA0-06670498B356}"/>
              </a:ext>
              <a:ext uri="{C183D7F6-B498-43B3-948B-1728B52AA6E4}">
                <adec:decorative xmlns:adec="http://schemas.microsoft.com/office/drawing/2017/decorative" val="0"/>
              </a:ext>
            </a:extLst>
          </p:cNvPr>
          <p:cNvSpPr/>
          <p:nvPr/>
        </p:nvSpPr>
        <p:spPr bwMode="auto">
          <a:xfrm>
            <a:off x="427037" y="1464793"/>
            <a:ext cx="5215250" cy="173335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Configure the method in which users will be notified when the action group triggers</a:t>
            </a:r>
          </a:p>
        </p:txBody>
      </p:sp>
      <p:sp>
        <p:nvSpPr>
          <p:cNvPr id="10" name="Rectangle 9">
            <a:extLst>
              <a:ext uri="{FF2B5EF4-FFF2-40B4-BE49-F238E27FC236}">
                <a16:creationId xmlns:a16="http://schemas.microsoft.com/office/drawing/2014/main" id="{F0EB7391-CEA6-4D08-9675-907CEF06BE36}"/>
              </a:ext>
              <a:ext uri="{C183D7F6-B498-43B3-948B-1728B52AA6E4}">
                <adec:decorative xmlns:adec="http://schemas.microsoft.com/office/drawing/2017/decorative" val="0"/>
              </a:ext>
            </a:extLst>
          </p:cNvPr>
          <p:cNvSpPr/>
          <p:nvPr/>
        </p:nvSpPr>
        <p:spPr bwMode="auto">
          <a:xfrm>
            <a:off x="427038" y="4035071"/>
            <a:ext cx="5215249" cy="173335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Configure the method in which actions are performed when the action group triggers</a:t>
            </a:r>
          </a:p>
        </p:txBody>
      </p:sp>
      <p:pic>
        <p:nvPicPr>
          <p:cNvPr id="15" name="Picture 14" descr="Screenshot of the Portal Action Group Notifications tab. ">
            <a:extLst>
              <a:ext uri="{FF2B5EF4-FFF2-40B4-BE49-F238E27FC236}">
                <a16:creationId xmlns:a16="http://schemas.microsoft.com/office/drawing/2014/main" id="{B7D0BF3F-742A-4D1D-80D7-1A59C7F5CD0C}"/>
              </a:ext>
            </a:extLst>
          </p:cNvPr>
          <p:cNvPicPr>
            <a:picLocks noChangeAspect="1"/>
          </p:cNvPicPr>
          <p:nvPr/>
        </p:nvPicPr>
        <p:blipFill>
          <a:blip r:embed="rId3"/>
          <a:stretch>
            <a:fillRect/>
          </a:stretch>
        </p:blipFill>
        <p:spPr>
          <a:xfrm>
            <a:off x="5921375" y="1245519"/>
            <a:ext cx="6153150" cy="1952625"/>
          </a:xfrm>
          <a:prstGeom prst="rect">
            <a:avLst/>
          </a:prstGeom>
        </p:spPr>
      </p:pic>
      <p:pic>
        <p:nvPicPr>
          <p:cNvPr id="18" name="Picture 17" descr="Screenshot of the Portal Action Group Actions tab. ">
            <a:extLst>
              <a:ext uri="{FF2B5EF4-FFF2-40B4-BE49-F238E27FC236}">
                <a16:creationId xmlns:a16="http://schemas.microsoft.com/office/drawing/2014/main" id="{651CEAA4-92ED-44F6-BECB-D0C7CD8C19C7}"/>
              </a:ext>
            </a:extLst>
          </p:cNvPr>
          <p:cNvPicPr>
            <a:picLocks noChangeAspect="1"/>
          </p:cNvPicPr>
          <p:nvPr/>
        </p:nvPicPr>
        <p:blipFill>
          <a:blip r:embed="rId4"/>
          <a:stretch>
            <a:fillRect/>
          </a:stretch>
        </p:blipFill>
        <p:spPr>
          <a:xfrm>
            <a:off x="6020274" y="3491491"/>
            <a:ext cx="5692776" cy="2820512"/>
          </a:xfrm>
          <a:prstGeom prst="rect">
            <a:avLst/>
          </a:prstGeom>
        </p:spPr>
      </p:pic>
      <p:sp>
        <p:nvSpPr>
          <p:cNvPr id="20" name="Rectangle 19">
            <a:extLst>
              <a:ext uri="{FF2B5EF4-FFF2-40B4-BE49-F238E27FC236}">
                <a16:creationId xmlns:a16="http://schemas.microsoft.com/office/drawing/2014/main" id="{7B2BDFE6-D4A9-4C86-9B69-57AA12FC25F0}"/>
              </a:ext>
              <a:ext uri="{C183D7F6-B498-43B3-948B-1728B52AA6E4}">
                <adec:decorative xmlns:adec="http://schemas.microsoft.com/office/drawing/2017/decorative" val="1"/>
              </a:ext>
            </a:extLst>
          </p:cNvPr>
          <p:cNvSpPr/>
          <p:nvPr/>
        </p:nvSpPr>
        <p:spPr bwMode="auto">
          <a:xfrm>
            <a:off x="5891752" y="3396281"/>
            <a:ext cx="6117685" cy="29157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E37B3AB1-C9BA-49FC-9C76-8DFC7F45A7F5}"/>
              </a:ext>
              <a:ext uri="{C183D7F6-B498-43B3-948B-1728B52AA6E4}">
                <adec:decorative xmlns:adec="http://schemas.microsoft.com/office/drawing/2017/decorative" val="1"/>
              </a:ext>
            </a:extLst>
          </p:cNvPr>
          <p:cNvSpPr/>
          <p:nvPr/>
        </p:nvSpPr>
        <p:spPr bwMode="auto">
          <a:xfrm>
            <a:off x="5891752" y="1192214"/>
            <a:ext cx="6117685" cy="20788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t>Demonstration – Alerts</a:t>
            </a:r>
          </a:p>
        </p:txBody>
      </p:sp>
      <p:pic>
        <p:nvPicPr>
          <p:cNvPr id="12" name="Picture 11">
            <a:extLst>
              <a:ext uri="{FF2B5EF4-FFF2-40B4-BE49-F238E27FC236}">
                <a16:creationId xmlns:a16="http://schemas.microsoft.com/office/drawing/2014/main" id="{371800B6-E6AA-468D-AE6C-019423F7D32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1389062"/>
            <a:ext cx="1045464" cy="1045464"/>
          </a:xfrm>
          <a:prstGeom prst="rect">
            <a:avLst/>
          </a:prstGeom>
        </p:spPr>
      </p:pic>
      <p:pic>
        <p:nvPicPr>
          <p:cNvPr id="28" name="Picture 27" descr="Icon of a top view section of human brain">
            <a:extLst>
              <a:ext uri="{FF2B5EF4-FFF2-40B4-BE49-F238E27FC236}">
                <a16:creationId xmlns:a16="http://schemas.microsoft.com/office/drawing/2014/main" id="{FA1D81A3-C7C4-4DF7-854C-C3DF4BDCAEA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57778" y="1681702"/>
            <a:ext cx="460184" cy="460184"/>
          </a:xfrm>
          <a:prstGeom prst="rect">
            <a:avLst/>
          </a:prstGeom>
        </p:spPr>
      </p:pic>
      <p:sp>
        <p:nvSpPr>
          <p:cNvPr id="34" name="Rectangle 33">
            <a:extLst>
              <a:ext uri="{FF2B5EF4-FFF2-40B4-BE49-F238E27FC236}">
                <a16:creationId xmlns:a16="http://schemas.microsoft.com/office/drawing/2014/main" id="{BB32E323-9AA7-4D95-91C6-250EF7309CE4}"/>
              </a:ext>
            </a:extLst>
          </p:cNvPr>
          <p:cNvSpPr/>
          <p:nvPr/>
        </p:nvSpPr>
        <p:spPr bwMode="auto">
          <a:xfrm>
            <a:off x="1701799" y="1727128"/>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Create and configure an alert rule</a:t>
            </a:r>
          </a:p>
        </p:txBody>
      </p:sp>
      <p:cxnSp>
        <p:nvCxnSpPr>
          <p:cNvPr id="13" name="Straight Connector 12">
            <a:extLst>
              <a:ext uri="{FF2B5EF4-FFF2-40B4-BE49-F238E27FC236}">
                <a16:creationId xmlns:a16="http://schemas.microsoft.com/office/drawing/2014/main" id="{E3857208-32D2-4DCE-B767-47217F574274}"/>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DBD4316-1B3E-42DC-83A7-F55B74008ECC}"/>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2656204"/>
            <a:ext cx="1045464" cy="1045464"/>
          </a:xfrm>
          <a:prstGeom prst="rect">
            <a:avLst/>
          </a:prstGeom>
        </p:spPr>
      </p:pic>
      <p:pic>
        <p:nvPicPr>
          <p:cNvPr id="29" name="Picture 28" descr="Icon of a magnifying glass">
            <a:extLst>
              <a:ext uri="{FF2B5EF4-FFF2-40B4-BE49-F238E27FC236}">
                <a16:creationId xmlns:a16="http://schemas.microsoft.com/office/drawing/2014/main" id="{FE1E38E9-4E0D-4B4F-AF1F-6AAF1A27D52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5287" y="2946353"/>
            <a:ext cx="465166" cy="465166"/>
          </a:xfrm>
          <a:prstGeom prst="rect">
            <a:avLst/>
          </a:prstGeom>
        </p:spPr>
      </p:pic>
      <p:sp>
        <p:nvSpPr>
          <p:cNvPr id="36" name="Rectangle 35">
            <a:extLst>
              <a:ext uri="{FF2B5EF4-FFF2-40B4-BE49-F238E27FC236}">
                <a16:creationId xmlns:a16="http://schemas.microsoft.com/office/drawing/2014/main" id="{FE2319C7-BFD8-4AE3-AA86-10D9D38827BA}"/>
              </a:ext>
            </a:extLst>
          </p:cNvPr>
          <p:cNvSpPr/>
          <p:nvPr/>
        </p:nvSpPr>
        <p:spPr bwMode="auto">
          <a:xfrm>
            <a:off x="1701799" y="2994270"/>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Review alerts</a:t>
            </a:r>
          </a:p>
        </p:txBody>
      </p:sp>
      <p:cxnSp>
        <p:nvCxnSpPr>
          <p:cNvPr id="3" name="Straight Connector 2">
            <a:extLst>
              <a:ext uri="{FF2B5EF4-FFF2-40B4-BE49-F238E27FC236}">
                <a16:creationId xmlns:a16="http://schemas.microsoft.com/office/drawing/2014/main" id="{1B24B415-D1DC-703E-B0D9-F341C4734566}"/>
              </a:ext>
              <a:ext uri="{C183D7F6-B498-43B3-948B-1728B52AA6E4}">
                <adec:decorative xmlns:adec="http://schemas.microsoft.com/office/drawing/2017/decorative" val="1"/>
              </a:ext>
            </a:extLst>
          </p:cNvPr>
          <p:cNvCxnSpPr>
            <a:cxnSpLocks/>
          </p:cNvCxnSpPr>
          <p:nvPr/>
        </p:nvCxnSpPr>
        <p:spPr>
          <a:xfrm>
            <a:off x="1744344" y="38251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0128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Azure Alerts</a:t>
            </a:r>
          </a:p>
        </p:txBody>
      </p:sp>
      <p:sp>
        <p:nvSpPr>
          <p:cNvPr id="5" name="Rectangle 4">
            <a:extLst>
              <a:ext uri="{FF2B5EF4-FFF2-40B4-BE49-F238E27FC236}">
                <a16:creationId xmlns:a16="http://schemas.microsoft.com/office/drawing/2014/main" id="{D6B57048-FB90-4694-8AC9-8130DB42E612}"/>
              </a:ext>
            </a:extLst>
          </p:cNvPr>
          <p:cNvSpPr/>
          <p:nvPr/>
        </p:nvSpPr>
        <p:spPr bwMode="auto">
          <a:xfrm>
            <a:off x="427038" y="1240803"/>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Lst>
          </p:cNvPr>
          <p:cNvSpPr/>
          <p:nvPr/>
        </p:nvSpPr>
        <p:spPr bwMode="auto">
          <a:xfrm>
            <a:off x="4876799" y="1240803"/>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8396" y="2356868"/>
            <a:ext cx="1494645" cy="2173707"/>
          </a:xfrm>
          <a:prstGeom prst="rect">
            <a:avLst/>
          </a:prstGeom>
        </p:spPr>
      </p:pic>
      <p:sp>
        <p:nvSpPr>
          <p:cNvPr id="7" name="Rectangle 6">
            <a:extLst>
              <a:ext uri="{FF2B5EF4-FFF2-40B4-BE49-F238E27FC236}">
                <a16:creationId xmlns:a16="http://schemas.microsoft.com/office/drawing/2014/main" id="{F252B34B-AA3F-48F4-BB9F-584CC6528192}"/>
              </a:ext>
            </a:extLst>
          </p:cNvPr>
          <p:cNvSpPr/>
          <p:nvPr/>
        </p:nvSpPr>
        <p:spPr>
          <a:xfrm>
            <a:off x="4866181" y="1945534"/>
            <a:ext cx="7132144" cy="6659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4"/>
              </a:rPr>
              <a:t>Improve incident response with alerting on Azure (Sandbox)</a:t>
            </a:r>
            <a:endParaRPr lang="en-US" sz="2000" dirty="0">
              <a:solidFill>
                <a:schemeClr val="tx1"/>
              </a:solidFill>
            </a:endParaRPr>
          </a:p>
        </p:txBody>
      </p:sp>
      <p:sp>
        <p:nvSpPr>
          <p:cNvPr id="11" name="Rectangle 10">
            <a:extLst>
              <a:ext uri="{FF2B5EF4-FFF2-40B4-BE49-F238E27FC236}">
                <a16:creationId xmlns:a16="http://schemas.microsoft.com/office/drawing/2014/main" id="{A3E07F2C-12F4-4858-B197-13D0BBD7F9B3}"/>
              </a:ext>
            </a:extLst>
          </p:cNvPr>
          <p:cNvSpPr/>
          <p:nvPr/>
        </p:nvSpPr>
        <p:spPr>
          <a:xfrm>
            <a:off x="4855069" y="2543122"/>
            <a:ext cx="7132144" cy="9989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5"/>
              </a:rPr>
              <a:t>Configure for alerts and detections in Microsoft Defender for Endpoint </a:t>
            </a:r>
            <a:endParaRPr lang="en-US" sz="2000" dirty="0">
              <a:solidFill>
                <a:schemeClr val="tx1"/>
              </a:solidFill>
            </a:endParaRPr>
          </a:p>
        </p:txBody>
      </p:sp>
      <p:sp>
        <p:nvSpPr>
          <p:cNvPr id="13" name="Rectangle 12">
            <a:extLst>
              <a:ext uri="{FF2B5EF4-FFF2-40B4-BE49-F238E27FC236}">
                <a16:creationId xmlns:a16="http://schemas.microsoft.com/office/drawing/2014/main" id="{6B7FCB13-AE3A-48FB-90C6-9B4527155C1B}"/>
              </a:ext>
            </a:extLst>
          </p:cNvPr>
          <p:cNvSpPr/>
          <p:nvPr/>
        </p:nvSpPr>
        <p:spPr>
          <a:xfrm>
            <a:off x="4843957" y="3566279"/>
            <a:ext cx="7132144" cy="6659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6"/>
              </a:rPr>
              <a:t>Manage alerts and incidents in Microsoft Defender for Endpoint</a:t>
            </a:r>
            <a:endParaRPr lang="en-US" sz="2000" dirty="0">
              <a:solidFill>
                <a:schemeClr val="tx1"/>
              </a:solidFill>
            </a:endParaRPr>
          </a:p>
        </p:txBody>
      </p:sp>
      <p:grpSp>
        <p:nvGrpSpPr>
          <p:cNvPr id="14" name="Group 13">
            <a:extLst>
              <a:ext uri="{FF2B5EF4-FFF2-40B4-BE49-F238E27FC236}">
                <a16:creationId xmlns:a16="http://schemas.microsoft.com/office/drawing/2014/main" id="{AF2762EB-9019-437C-A269-899D5E9C9778}"/>
              </a:ext>
              <a:ext uri="{C183D7F6-B498-43B3-948B-1728B52AA6E4}">
                <adec:decorative xmlns:adec="http://schemas.microsoft.com/office/drawing/2017/decorative" val="1"/>
              </a:ext>
            </a:extLst>
          </p:cNvPr>
          <p:cNvGrpSpPr/>
          <p:nvPr/>
        </p:nvGrpSpPr>
        <p:grpSpPr>
          <a:xfrm>
            <a:off x="4866181" y="2611468"/>
            <a:ext cx="7142762" cy="2620423"/>
            <a:chOff x="4866181" y="2611468"/>
            <a:chExt cx="7142762" cy="2620423"/>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866181" y="261146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866181" y="341324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40950A-8EAA-4070-A9E9-4ED491BF2E8B}"/>
                </a:ext>
                <a:ext uri="{C183D7F6-B498-43B3-948B-1728B52AA6E4}">
                  <adec:decorative xmlns:adec="http://schemas.microsoft.com/office/drawing/2017/decorative" val="1"/>
                </a:ext>
              </a:extLst>
            </p:cNvPr>
            <p:cNvCxnSpPr>
              <a:cxnSpLocks/>
            </p:cNvCxnSpPr>
            <p:nvPr/>
          </p:nvCxnSpPr>
          <p:spPr>
            <a:xfrm>
              <a:off x="4876799" y="426893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6663C77-485F-4922-819C-3279B83AE5CC}"/>
                </a:ext>
                <a:ext uri="{C183D7F6-B498-43B3-948B-1728B52AA6E4}">
                  <adec:decorative xmlns:adec="http://schemas.microsoft.com/office/drawing/2017/decorative" val="1"/>
                </a:ext>
              </a:extLst>
            </p:cNvPr>
            <p:cNvCxnSpPr>
              <a:cxnSpLocks/>
            </p:cNvCxnSpPr>
            <p:nvPr/>
          </p:nvCxnSpPr>
          <p:spPr>
            <a:xfrm>
              <a:off x="4866181" y="523189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C68BB0E4-54E5-48EB-BE4B-E3E7E28F100B}"/>
              </a:ext>
            </a:extLst>
          </p:cNvPr>
          <p:cNvSpPr/>
          <p:nvPr/>
        </p:nvSpPr>
        <p:spPr>
          <a:xfrm>
            <a:off x="4842066" y="4412924"/>
            <a:ext cx="7132144" cy="6659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7"/>
              </a:rPr>
              <a:t>Remediate security alerts using Microsoft Defender for Cloud</a:t>
            </a:r>
            <a:endParaRPr lang="en-US" sz="2000" dirty="0">
              <a:solidFill>
                <a:schemeClr val="tx1"/>
              </a:solidFill>
            </a:endParaRPr>
          </a:p>
        </p:txBody>
      </p:sp>
      <p:sp>
        <p:nvSpPr>
          <p:cNvPr id="9" name="TextBox 8">
            <a:extLst>
              <a:ext uri="{FF2B5EF4-FFF2-40B4-BE49-F238E27FC236}">
                <a16:creationId xmlns:a16="http://schemas.microsoft.com/office/drawing/2014/main" id="{B965CAAC-5F4B-4E4F-AA3C-8A4D6A0972E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6066415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7740A-BEC2-413A-A8AC-E348170AE49A}"/>
              </a:ext>
            </a:extLst>
          </p:cNvPr>
          <p:cNvSpPr>
            <a:spLocks noGrp="1"/>
          </p:cNvSpPr>
          <p:nvPr>
            <p:ph type="title"/>
          </p:nvPr>
        </p:nvSpPr>
        <p:spPr>
          <a:xfrm>
            <a:off x="465139" y="2881710"/>
            <a:ext cx="2506662" cy="1231106"/>
          </a:xfrm>
        </p:spPr>
        <p:txBody>
          <a:bodyPr/>
          <a:lstStyle/>
          <a:p>
            <a:r>
              <a:rPr lang="en-US" dirty="0"/>
              <a:t>Administer Monitoring Introduction</a:t>
            </a:r>
          </a:p>
        </p:txBody>
      </p:sp>
      <p:sp>
        <p:nvSpPr>
          <p:cNvPr id="26" name="TextBox 25">
            <a:extLst>
              <a:ext uri="{FF2B5EF4-FFF2-40B4-BE49-F238E27FC236}">
                <a16:creationId xmlns:a16="http://schemas.microsoft.com/office/drawing/2014/main" id="{75055C2C-D7C0-45CF-8740-EBEEE37322AE}"/>
              </a:ext>
            </a:extLst>
          </p:cNvPr>
          <p:cNvSpPr txBox="1"/>
          <p:nvPr/>
        </p:nvSpPr>
        <p:spPr>
          <a:xfrm>
            <a:off x="4773919" y="510249"/>
            <a:ext cx="5147226" cy="3072970"/>
          </a:xfrm>
          <a:prstGeom prst="rect">
            <a:avLst/>
          </a:prstGeom>
          <a:noFill/>
        </p:spPr>
        <p:txBody>
          <a:bodyPr wrap="square" lIns="0" tIns="0" rIns="0" bIns="0" rtlCol="0" anchor="ctr">
            <a:noAutofit/>
          </a:bodyPr>
          <a:lstStyle/>
          <a:p>
            <a:pPr>
              <a:lnSpc>
                <a:spcPct val="250000"/>
              </a:lnSpc>
              <a:spcBef>
                <a:spcPct val="0"/>
              </a:spcBef>
              <a:spcAft>
                <a:spcPct val="35000"/>
              </a:spcAft>
            </a:pPr>
            <a:r>
              <a:rPr lang="en-US" sz="2000" dirty="0">
                <a:hlinkClick r:id="rId3"/>
              </a:rPr>
              <a:t>Configure Azure Monitor</a:t>
            </a:r>
            <a:endParaRPr lang="en-US" sz="2000" dirty="0"/>
          </a:p>
          <a:p>
            <a:pPr>
              <a:lnSpc>
                <a:spcPct val="250000"/>
              </a:lnSpc>
              <a:spcBef>
                <a:spcPct val="0"/>
              </a:spcBef>
              <a:spcAft>
                <a:spcPct val="35000"/>
              </a:spcAft>
            </a:pPr>
            <a:r>
              <a:rPr lang="en-US" sz="2000" dirty="0">
                <a:hlinkClick r:id="rId4"/>
              </a:rPr>
              <a:t>Configure Azure Alerts</a:t>
            </a:r>
            <a:endParaRPr lang="en-US" sz="2000" dirty="0"/>
          </a:p>
          <a:p>
            <a:pPr>
              <a:lnSpc>
                <a:spcPct val="250000"/>
              </a:lnSpc>
              <a:spcBef>
                <a:spcPct val="0"/>
              </a:spcBef>
              <a:spcAft>
                <a:spcPct val="35000"/>
              </a:spcAft>
            </a:pPr>
            <a:r>
              <a:rPr lang="en-US" sz="2000" dirty="0">
                <a:hlinkClick r:id="rId5"/>
              </a:rPr>
              <a:t>Configure Log Analytics</a:t>
            </a:r>
            <a:endParaRPr lang="en-US" sz="2000" dirty="0"/>
          </a:p>
          <a:p>
            <a:pPr>
              <a:lnSpc>
                <a:spcPct val="250000"/>
              </a:lnSpc>
              <a:spcBef>
                <a:spcPct val="0"/>
              </a:spcBef>
              <a:spcAft>
                <a:spcPct val="35000"/>
              </a:spcAft>
            </a:pPr>
            <a:r>
              <a:rPr lang="en-US" sz="2000" dirty="0">
                <a:hlinkClick r:id="rId6"/>
              </a:rPr>
              <a:t>Lab 11 – Implement Monitoring</a:t>
            </a:r>
            <a:endParaRPr lang="en-US" sz="2000" dirty="0"/>
          </a:p>
        </p:txBody>
      </p:sp>
      <p:grpSp>
        <p:nvGrpSpPr>
          <p:cNvPr id="2" name="Group 1">
            <a:extLst>
              <a:ext uri="{FF2B5EF4-FFF2-40B4-BE49-F238E27FC236}">
                <a16:creationId xmlns:a16="http://schemas.microsoft.com/office/drawing/2014/main" id="{B652BDED-4CB9-4AE4-9F25-F3352B16F772}"/>
              </a:ext>
              <a:ext uri="{C183D7F6-B498-43B3-948B-1728B52AA6E4}">
                <adec:decorative xmlns:adec="http://schemas.microsoft.com/office/drawing/2017/decorative" val="1"/>
              </a:ext>
            </a:extLst>
          </p:cNvPr>
          <p:cNvGrpSpPr/>
          <p:nvPr/>
        </p:nvGrpSpPr>
        <p:grpSpPr>
          <a:xfrm>
            <a:off x="3647325" y="563349"/>
            <a:ext cx="965771" cy="3351105"/>
            <a:chOff x="3607979" y="563349"/>
            <a:chExt cx="634121" cy="2755198"/>
          </a:xfrm>
        </p:grpSpPr>
        <p:pic>
          <p:nvPicPr>
            <p:cNvPr id="24" name="Picture 23">
              <a:extLst>
                <a:ext uri="{FF2B5EF4-FFF2-40B4-BE49-F238E27FC236}">
                  <a16:creationId xmlns:a16="http://schemas.microsoft.com/office/drawing/2014/main" id="{44807F47-6870-4FC2-BC3A-8C4AFA369B23}"/>
                </a:ext>
                <a:ext uri="{C183D7F6-B498-43B3-948B-1728B52AA6E4}">
                  <adec:decorative xmlns:adec="http://schemas.microsoft.com/office/drawing/2017/decorative" val="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607980" y="563349"/>
              <a:ext cx="627767" cy="590799"/>
            </a:xfrm>
            <a:prstGeom prst="rect">
              <a:avLst/>
            </a:prstGeom>
          </p:spPr>
        </p:pic>
        <p:pic>
          <p:nvPicPr>
            <p:cNvPr id="28" name="Picture 27">
              <a:extLst>
                <a:ext uri="{FF2B5EF4-FFF2-40B4-BE49-F238E27FC236}">
                  <a16:creationId xmlns:a16="http://schemas.microsoft.com/office/drawing/2014/main" id="{EE5B4B91-0165-4793-8228-01894CC4C948}"/>
                </a:ext>
                <a:ext uri="{C183D7F6-B498-43B3-948B-1728B52AA6E4}">
                  <adec:decorative xmlns:adec="http://schemas.microsoft.com/office/drawing/2017/decorative" val="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614333" y="1267974"/>
              <a:ext cx="627767" cy="590799"/>
            </a:xfrm>
            <a:prstGeom prst="rect">
              <a:avLst/>
            </a:prstGeom>
          </p:spPr>
        </p:pic>
        <p:pic>
          <p:nvPicPr>
            <p:cNvPr id="32" name="Picture 31">
              <a:extLst>
                <a:ext uri="{FF2B5EF4-FFF2-40B4-BE49-F238E27FC236}">
                  <a16:creationId xmlns:a16="http://schemas.microsoft.com/office/drawing/2014/main" id="{581BFB40-481B-4342-8C40-857BB171DE80}"/>
                </a:ext>
                <a:ext uri="{C183D7F6-B498-43B3-948B-1728B52AA6E4}">
                  <adec:decorative xmlns:adec="http://schemas.microsoft.com/office/drawing/2017/decorative" val="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607981" y="1997861"/>
              <a:ext cx="627767" cy="590799"/>
            </a:xfrm>
            <a:prstGeom prst="rect">
              <a:avLst/>
            </a:prstGeom>
          </p:spPr>
        </p:pic>
        <p:grpSp>
          <p:nvGrpSpPr>
            <p:cNvPr id="4" name="Group 3">
              <a:extLst>
                <a:ext uri="{FF2B5EF4-FFF2-40B4-BE49-F238E27FC236}">
                  <a16:creationId xmlns:a16="http://schemas.microsoft.com/office/drawing/2014/main" id="{14013EE6-1B62-4ADC-B6B2-C6FC5FA7D8E0}"/>
                </a:ext>
              </a:extLst>
            </p:cNvPr>
            <p:cNvGrpSpPr/>
            <p:nvPr/>
          </p:nvGrpSpPr>
          <p:grpSpPr>
            <a:xfrm>
              <a:off x="3607979" y="2727748"/>
              <a:ext cx="627767" cy="590799"/>
              <a:chOff x="433389" y="5770947"/>
              <a:chExt cx="627767" cy="590799"/>
            </a:xfrm>
          </p:grpSpPr>
          <p:pic>
            <p:nvPicPr>
              <p:cNvPr id="45" name="Picture 44">
                <a:extLst>
                  <a:ext uri="{FF2B5EF4-FFF2-40B4-BE49-F238E27FC236}">
                    <a16:creationId xmlns:a16="http://schemas.microsoft.com/office/drawing/2014/main" id="{7358ED7F-A339-4D38-A9FC-4E411A23D1EF}"/>
                  </a:ext>
                  <a:ext uri="{C183D7F6-B498-43B3-948B-1728B52AA6E4}">
                    <adec:decorative xmlns:adec="http://schemas.microsoft.com/office/drawing/2017/decorative" val="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33389" y="5770947"/>
                <a:ext cx="627767" cy="590799"/>
              </a:xfrm>
              <a:prstGeom prst="rect">
                <a:avLst/>
              </a:prstGeom>
            </p:spPr>
          </p:pic>
          <p:pic>
            <p:nvPicPr>
              <p:cNvPr id="47" name="Picture 46" descr="Icon of a lab flask">
                <a:extLst>
                  <a:ext uri="{FF2B5EF4-FFF2-40B4-BE49-F238E27FC236}">
                    <a16:creationId xmlns:a16="http://schemas.microsoft.com/office/drawing/2014/main" id="{46B7E29F-03F0-4299-B6A9-13C9B544CC71}"/>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43843" y="5924784"/>
                <a:ext cx="206859" cy="283126"/>
              </a:xfrm>
              <a:prstGeom prst="rect">
                <a:avLst/>
              </a:prstGeom>
            </p:spPr>
          </p:pic>
        </p:grpSp>
        <p:pic>
          <p:nvPicPr>
            <p:cNvPr id="10" name="Graphic 9">
              <a:extLst>
                <a:ext uri="{FF2B5EF4-FFF2-40B4-BE49-F238E27FC236}">
                  <a16:creationId xmlns:a16="http://schemas.microsoft.com/office/drawing/2014/main" id="{AAE731AE-DE94-45FC-9004-5D587058FC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62383" y="696891"/>
              <a:ext cx="342780" cy="342780"/>
            </a:xfrm>
            <a:prstGeom prst="rect">
              <a:avLst/>
            </a:prstGeom>
          </p:spPr>
        </p:pic>
        <p:pic>
          <p:nvPicPr>
            <p:cNvPr id="13" name="Graphic 12">
              <a:extLst>
                <a:ext uri="{FF2B5EF4-FFF2-40B4-BE49-F238E27FC236}">
                  <a16:creationId xmlns:a16="http://schemas.microsoft.com/office/drawing/2014/main" id="{9D81AAB0-C704-4E65-A082-13C32705454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71494" y="1412769"/>
              <a:ext cx="313444" cy="313444"/>
            </a:xfrm>
            <a:prstGeom prst="rect">
              <a:avLst/>
            </a:prstGeom>
          </p:spPr>
        </p:pic>
        <p:pic>
          <p:nvPicPr>
            <p:cNvPr id="17" name="Graphic 16">
              <a:extLst>
                <a:ext uri="{FF2B5EF4-FFF2-40B4-BE49-F238E27FC236}">
                  <a16:creationId xmlns:a16="http://schemas.microsoft.com/office/drawing/2014/main" id="{008CA27D-893B-46D2-B115-93DBFE51B2A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383" y="2078628"/>
              <a:ext cx="368522" cy="368522"/>
            </a:xfrm>
            <a:prstGeom prst="rect">
              <a:avLst/>
            </a:prstGeom>
          </p:spPr>
        </p:pic>
      </p:grpSp>
    </p:spTree>
    <p:extLst>
      <p:ext uri="{BB962C8B-B14F-4D97-AF65-F5344CB8AC3E}">
        <p14:creationId xmlns:p14="http://schemas.microsoft.com/office/powerpoint/2010/main" val="16534002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Log Analytics</a:t>
            </a:r>
          </a:p>
        </p:txBody>
      </p:sp>
      <p:pic>
        <p:nvPicPr>
          <p:cNvPr id="2" name="Graphic 1">
            <a:extLst>
              <a:ext uri="{FF2B5EF4-FFF2-40B4-BE49-F238E27FC236}">
                <a16:creationId xmlns:a16="http://schemas.microsoft.com/office/drawing/2014/main" id="{400E0855-6679-4A1A-8A57-661B3B0E49B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9883" y="2845359"/>
            <a:ext cx="1303805" cy="1303805"/>
          </a:xfrm>
          <a:prstGeom prst="rect">
            <a:avLst/>
          </a:prstGeom>
        </p:spPr>
      </p:pic>
    </p:spTree>
    <p:extLst>
      <p:ext uri="{BB962C8B-B14F-4D97-AF65-F5344CB8AC3E}">
        <p14:creationId xmlns:p14="http://schemas.microsoft.com/office/powerpoint/2010/main" val="30092580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614159"/>
            <a:ext cx="1973261" cy="1641475"/>
          </a:xfrm>
        </p:spPr>
        <p:txBody>
          <a:bodyPr/>
          <a:lstStyle/>
          <a:p>
            <a:r>
              <a:rPr lang="en-US" dirty="0"/>
              <a:t>Configure Log Analytics Introduction</a:t>
            </a:r>
          </a:p>
        </p:txBody>
      </p:sp>
      <p:sp>
        <p:nvSpPr>
          <p:cNvPr id="49" name="Rectangle 48">
            <a:extLst>
              <a:ext uri="{FF2B5EF4-FFF2-40B4-BE49-F238E27FC236}">
                <a16:creationId xmlns:a16="http://schemas.microsoft.com/office/drawing/2014/main" id="{53B635EF-3EA3-471D-B5DF-DB26BC3143F0}"/>
              </a:ext>
            </a:extLst>
          </p:cNvPr>
          <p:cNvSpPr/>
          <p:nvPr/>
        </p:nvSpPr>
        <p:spPr bwMode="auto">
          <a:xfrm>
            <a:off x="4535887" y="848386"/>
            <a:ext cx="5378623" cy="3482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lnSpc>
                <a:spcPct val="150000"/>
              </a:lnSpc>
              <a:spcBef>
                <a:spcPct val="0"/>
              </a:spcBef>
              <a:spcAft>
                <a:spcPts val="1200"/>
              </a:spcAft>
            </a:pPr>
            <a:r>
              <a:rPr lang="en-US" sz="2000" dirty="0">
                <a:solidFill>
                  <a:schemeClr val="tx1"/>
                </a:solidFill>
              </a:rPr>
              <a:t>Determine Log Analytics Uses</a:t>
            </a:r>
          </a:p>
          <a:p>
            <a:pPr defTabSz="444500">
              <a:lnSpc>
                <a:spcPct val="150000"/>
              </a:lnSpc>
              <a:spcBef>
                <a:spcPct val="0"/>
              </a:spcBef>
              <a:spcAft>
                <a:spcPts val="1200"/>
              </a:spcAft>
            </a:pPr>
            <a:r>
              <a:rPr lang="en-US" sz="2000" dirty="0">
                <a:solidFill>
                  <a:schemeClr val="tx1"/>
                </a:solidFill>
              </a:rPr>
              <a:t>Create a Workspace</a:t>
            </a:r>
          </a:p>
          <a:p>
            <a:pPr defTabSz="444500">
              <a:lnSpc>
                <a:spcPct val="150000"/>
              </a:lnSpc>
              <a:spcBef>
                <a:spcPct val="0"/>
              </a:spcBef>
              <a:spcAft>
                <a:spcPts val="1200"/>
              </a:spcAft>
            </a:pPr>
            <a:r>
              <a:rPr lang="en-US" sz="2000" dirty="0">
                <a:solidFill>
                  <a:schemeClr val="tx1"/>
                </a:solidFill>
              </a:rPr>
              <a:t>Query Log Analytics Data</a:t>
            </a:r>
          </a:p>
          <a:p>
            <a:pPr defTabSz="444500">
              <a:lnSpc>
                <a:spcPct val="150000"/>
              </a:lnSpc>
              <a:spcBef>
                <a:spcPct val="0"/>
              </a:spcBef>
              <a:spcAft>
                <a:spcPts val="1200"/>
              </a:spcAft>
            </a:pPr>
            <a:r>
              <a:rPr lang="en-US" sz="2000" dirty="0">
                <a:solidFill>
                  <a:schemeClr val="tx1"/>
                </a:solidFill>
              </a:rPr>
              <a:t>Structure Log Analytics Queries</a:t>
            </a:r>
          </a:p>
          <a:p>
            <a:pPr defTabSz="444500">
              <a:lnSpc>
                <a:spcPct val="150000"/>
              </a:lnSpc>
              <a:spcBef>
                <a:spcPct val="0"/>
              </a:spcBef>
              <a:spcAft>
                <a:spcPts val="1200"/>
              </a:spcAft>
            </a:pPr>
            <a:r>
              <a:rPr lang="en-US" sz="2000" dirty="0">
                <a:solidFill>
                  <a:schemeClr val="tx1"/>
                </a:solidFill>
              </a:rPr>
              <a:t>Demonstration – Log Analytics</a:t>
            </a:r>
          </a:p>
          <a:p>
            <a:pPr defTabSz="444500">
              <a:lnSpc>
                <a:spcPct val="150000"/>
              </a:lnSpc>
              <a:spcBef>
                <a:spcPct val="0"/>
              </a:spcBef>
              <a:spcAft>
                <a:spcPts val="1200"/>
              </a:spcAft>
            </a:pPr>
            <a:r>
              <a:rPr lang="en-US" sz="2000" dirty="0">
                <a:solidFill>
                  <a:schemeClr val="tx1"/>
                </a:solidFill>
              </a:rPr>
              <a:t>Summary and Resources</a:t>
            </a:r>
          </a:p>
        </p:txBody>
      </p:sp>
      <p:grpSp>
        <p:nvGrpSpPr>
          <p:cNvPr id="7" name="Group 6">
            <a:extLst>
              <a:ext uri="{FF2B5EF4-FFF2-40B4-BE49-F238E27FC236}">
                <a16:creationId xmlns:a16="http://schemas.microsoft.com/office/drawing/2014/main" id="{AFFA4090-4478-441F-B314-66CF654F8C61}"/>
              </a:ext>
              <a:ext uri="{C183D7F6-B498-43B3-948B-1728B52AA6E4}">
                <adec:decorative xmlns:adec="http://schemas.microsoft.com/office/drawing/2017/decorative" val="1"/>
              </a:ext>
            </a:extLst>
          </p:cNvPr>
          <p:cNvGrpSpPr/>
          <p:nvPr/>
        </p:nvGrpSpPr>
        <p:grpSpPr>
          <a:xfrm>
            <a:off x="3802873" y="895413"/>
            <a:ext cx="585304" cy="3511987"/>
            <a:chOff x="3802873" y="895413"/>
            <a:chExt cx="585304" cy="3511987"/>
          </a:xfrm>
        </p:grpSpPr>
        <p:pic>
          <p:nvPicPr>
            <p:cNvPr id="19" name="Picture 18">
              <a:extLst>
                <a:ext uri="{FF2B5EF4-FFF2-40B4-BE49-F238E27FC236}">
                  <a16:creationId xmlns:a16="http://schemas.microsoft.com/office/drawing/2014/main" id="{58B405D4-467A-4718-A1E3-739340ECC06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4" y="895413"/>
              <a:ext cx="585303" cy="441814"/>
            </a:xfrm>
            <a:prstGeom prst="rect">
              <a:avLst/>
            </a:prstGeom>
          </p:spPr>
        </p:pic>
        <p:pic>
          <p:nvPicPr>
            <p:cNvPr id="112" name="Picture 111" descr="Icon of a series of bars forming a chart">
              <a:extLst>
                <a:ext uri="{FF2B5EF4-FFF2-40B4-BE49-F238E27FC236}">
                  <a16:creationId xmlns:a16="http://schemas.microsoft.com/office/drawing/2014/main" id="{41BB7C2A-D177-4B09-B308-1688198FA9D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974592" y="1024847"/>
              <a:ext cx="211914" cy="182945"/>
            </a:xfrm>
            <a:prstGeom prst="rect">
              <a:avLst/>
            </a:prstGeom>
          </p:spPr>
        </p:pic>
        <p:pic>
          <p:nvPicPr>
            <p:cNvPr id="20" name="Picture 19">
              <a:extLst>
                <a:ext uri="{FF2B5EF4-FFF2-40B4-BE49-F238E27FC236}">
                  <a16:creationId xmlns:a16="http://schemas.microsoft.com/office/drawing/2014/main" id="{B5086340-DC0C-4989-8132-D02E64A775EF}"/>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4" y="1499464"/>
              <a:ext cx="585303" cy="441814"/>
            </a:xfrm>
            <a:prstGeom prst="rect">
              <a:avLst/>
            </a:prstGeom>
          </p:spPr>
        </p:pic>
        <p:pic>
          <p:nvPicPr>
            <p:cNvPr id="114" name="Picture 113" descr="Icon of wrench and screw driver">
              <a:extLst>
                <a:ext uri="{FF2B5EF4-FFF2-40B4-BE49-F238E27FC236}">
                  <a16:creationId xmlns:a16="http://schemas.microsoft.com/office/drawing/2014/main" id="{0CC0C8ED-300A-49B6-A2B5-6B79B671296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996891" y="1607968"/>
              <a:ext cx="186076" cy="224809"/>
            </a:xfrm>
            <a:prstGeom prst="rect">
              <a:avLst/>
            </a:prstGeom>
          </p:spPr>
        </p:pic>
        <p:pic>
          <p:nvPicPr>
            <p:cNvPr id="21" name="Picture 20">
              <a:extLst>
                <a:ext uri="{FF2B5EF4-FFF2-40B4-BE49-F238E27FC236}">
                  <a16:creationId xmlns:a16="http://schemas.microsoft.com/office/drawing/2014/main" id="{6BBF8552-82E3-47C2-9AE9-A6995E54EC4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4" y="2105667"/>
              <a:ext cx="585303" cy="441814"/>
            </a:xfrm>
            <a:prstGeom prst="rect">
              <a:avLst/>
            </a:prstGeom>
          </p:spPr>
        </p:pic>
        <p:pic>
          <p:nvPicPr>
            <p:cNvPr id="115" name="Picture 114" descr="Icon of a circle branched into three connect circles">
              <a:extLst>
                <a:ext uri="{FF2B5EF4-FFF2-40B4-BE49-F238E27FC236}">
                  <a16:creationId xmlns:a16="http://schemas.microsoft.com/office/drawing/2014/main" id="{289527DD-6574-4FF0-B63C-7D2948250D6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956892" y="2222553"/>
              <a:ext cx="275608" cy="208043"/>
            </a:xfrm>
            <a:prstGeom prst="rect">
              <a:avLst/>
            </a:prstGeom>
          </p:spPr>
        </p:pic>
        <p:pic>
          <p:nvPicPr>
            <p:cNvPr id="22" name="Picture 21">
              <a:extLst>
                <a:ext uri="{FF2B5EF4-FFF2-40B4-BE49-F238E27FC236}">
                  <a16:creationId xmlns:a16="http://schemas.microsoft.com/office/drawing/2014/main" id="{478B3915-89E9-4F05-97AC-848A620F434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4" y="2705406"/>
              <a:ext cx="585303" cy="441814"/>
            </a:xfrm>
            <a:prstGeom prst="rect">
              <a:avLst/>
            </a:prstGeom>
          </p:spPr>
        </p:pic>
        <p:pic>
          <p:nvPicPr>
            <p:cNvPr id="116" name="Picture 115" descr="Icon of a screen with three circles enclosed by outward pointing chevrons on left and right">
              <a:extLst>
                <a:ext uri="{FF2B5EF4-FFF2-40B4-BE49-F238E27FC236}">
                  <a16:creationId xmlns:a16="http://schemas.microsoft.com/office/drawing/2014/main" id="{A2F8C685-C09A-427C-8456-10F6C0C8737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53165" y="2846196"/>
              <a:ext cx="282873" cy="160233"/>
            </a:xfrm>
            <a:prstGeom prst="rect">
              <a:avLst/>
            </a:prstGeom>
          </p:spPr>
        </p:pic>
        <p:pic>
          <p:nvPicPr>
            <p:cNvPr id="23" name="Picture 22">
              <a:extLst>
                <a:ext uri="{FF2B5EF4-FFF2-40B4-BE49-F238E27FC236}">
                  <a16:creationId xmlns:a16="http://schemas.microsoft.com/office/drawing/2014/main" id="{98C75B38-7A1C-4432-AB21-88FE962E195E}"/>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3" y="3286522"/>
              <a:ext cx="585303" cy="512424"/>
            </a:xfrm>
            <a:prstGeom prst="rect">
              <a:avLst/>
            </a:prstGeom>
          </p:spPr>
        </p:pic>
        <p:pic>
          <p:nvPicPr>
            <p:cNvPr id="117" name="Picture 116" descr="Icon of a square with two smaller squares inside it">
              <a:extLst>
                <a:ext uri="{FF2B5EF4-FFF2-40B4-BE49-F238E27FC236}">
                  <a16:creationId xmlns:a16="http://schemas.microsoft.com/office/drawing/2014/main" id="{3CAC67A5-7CD6-4276-8046-A0611CA0E4FA}"/>
                </a:ext>
              </a:extLst>
            </p:cNvPr>
            <p:cNvPicPr>
              <a:picLocks noChangeAspect="1"/>
            </p:cNvPicPr>
            <p:nvPr/>
          </p:nvPicPr>
          <p:blipFill>
            <a:blip r:embed="rId8" cstate="email">
              <a:extLst>
                <a:ext uri="{28A0092B-C50C-407E-A947-70E740481C1C}">
                  <a14:useLocalDpi xmlns:a14="http://schemas.microsoft.com/office/drawing/2010/main"/>
                </a:ext>
              </a:extLst>
            </a:blip>
            <a:srcRect/>
            <a:stretch/>
          </p:blipFill>
          <p:spPr>
            <a:xfrm>
              <a:off x="3971326" y="3414853"/>
              <a:ext cx="268933" cy="235448"/>
            </a:xfrm>
            <a:prstGeom prst="rect">
              <a:avLst/>
            </a:prstGeom>
          </p:spPr>
        </p:pic>
        <p:grpSp>
          <p:nvGrpSpPr>
            <p:cNvPr id="6" name="Group 5">
              <a:extLst>
                <a:ext uri="{FF2B5EF4-FFF2-40B4-BE49-F238E27FC236}">
                  <a16:creationId xmlns:a16="http://schemas.microsoft.com/office/drawing/2014/main" id="{EC3BD7DD-3DFA-45C2-93B2-5AC6405EC29A}"/>
                </a:ext>
              </a:extLst>
            </p:cNvPr>
            <p:cNvGrpSpPr/>
            <p:nvPr/>
          </p:nvGrpSpPr>
          <p:grpSpPr>
            <a:xfrm>
              <a:off x="3805945" y="3899264"/>
              <a:ext cx="582232" cy="508136"/>
              <a:chOff x="3805944" y="3984328"/>
              <a:chExt cx="585303" cy="499522"/>
            </a:xfrm>
          </p:grpSpPr>
          <p:pic>
            <p:nvPicPr>
              <p:cNvPr id="28" name="Picture 27">
                <a:extLst>
                  <a:ext uri="{FF2B5EF4-FFF2-40B4-BE49-F238E27FC236}">
                    <a16:creationId xmlns:a16="http://schemas.microsoft.com/office/drawing/2014/main" id="{1C756DF2-B19D-4523-AC50-82028D4B6904}"/>
                  </a:ext>
                </a:extLst>
              </p:cNvPr>
              <p:cNvPicPr>
                <a:picLocks noChangeAspect="1"/>
              </p:cNvPicPr>
              <p:nvPr/>
            </p:nvPicPr>
            <p:blipFill>
              <a:blip r:embed="rId9"/>
              <a:stretch>
                <a:fillRect/>
              </a:stretch>
            </p:blipFill>
            <p:spPr>
              <a:xfrm>
                <a:off x="3805944" y="3984328"/>
                <a:ext cx="585303" cy="499522"/>
              </a:xfrm>
              <a:prstGeom prst="rect">
                <a:avLst/>
              </a:prstGeom>
            </p:spPr>
          </p:pic>
          <p:grpSp>
            <p:nvGrpSpPr>
              <p:cNvPr id="29" name="Group 28">
                <a:extLst>
                  <a:ext uri="{FF2B5EF4-FFF2-40B4-BE49-F238E27FC236}">
                    <a16:creationId xmlns:a16="http://schemas.microsoft.com/office/drawing/2014/main" id="{D8BB293C-CCCD-4B0A-A5DF-6669CA3EC5AC}"/>
                  </a:ext>
                </a:extLst>
              </p:cNvPr>
              <p:cNvGrpSpPr/>
              <p:nvPr/>
            </p:nvGrpSpPr>
            <p:grpSpPr>
              <a:xfrm>
                <a:off x="3973546" y="4098640"/>
                <a:ext cx="335804" cy="270896"/>
                <a:chOff x="3876178" y="3413953"/>
                <a:chExt cx="297764" cy="255320"/>
              </a:xfrm>
            </p:grpSpPr>
            <p:sp>
              <p:nvSpPr>
                <p:cNvPr id="30" name="Freeform: Shape 29">
                  <a:extLst>
                    <a:ext uri="{FF2B5EF4-FFF2-40B4-BE49-F238E27FC236}">
                      <a16:creationId xmlns:a16="http://schemas.microsoft.com/office/drawing/2014/main" id="{632B83FB-5EF1-4CD7-97C9-522193450CF8}"/>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BD1B146-3C7F-4C4B-9C41-196E2033CF1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9C902D40-B8ED-45CC-AFD4-4BE7948B8500}"/>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48AEB52-39FD-422D-9CCA-877F245AC7A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653C4768-6453-4BB8-9869-958E28900E71}"/>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47A0CE62-0BDE-41FB-BE50-F27E9C78DB04}"/>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FB42E458-481D-4CF2-ABCA-4633A0F10063}"/>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F05E2044-9913-4743-84DF-1105020D09C9}"/>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Tree>
    <p:extLst>
      <p:ext uri="{BB962C8B-B14F-4D97-AF65-F5344CB8AC3E}">
        <p14:creationId xmlns:p14="http://schemas.microsoft.com/office/powerpoint/2010/main" val="403808013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8E15-07CC-4B42-AB9F-9162C9F776EB}"/>
              </a:ext>
            </a:extLst>
          </p:cNvPr>
          <p:cNvSpPr>
            <a:spLocks noGrp="1"/>
          </p:cNvSpPr>
          <p:nvPr>
            <p:ph type="title"/>
          </p:nvPr>
        </p:nvSpPr>
        <p:spPr/>
        <p:txBody>
          <a:bodyPr/>
          <a:lstStyle/>
          <a:p>
            <a:r>
              <a:rPr lang="en-US" dirty="0">
                <a:cs typeface="Segoe UI"/>
              </a:rPr>
              <a:t>Determine Log Analytics Uses</a:t>
            </a:r>
          </a:p>
        </p:txBody>
      </p:sp>
      <p:sp>
        <p:nvSpPr>
          <p:cNvPr id="6" name="Rectangle 5">
            <a:extLst>
              <a:ext uri="{FF2B5EF4-FFF2-40B4-BE49-F238E27FC236}">
                <a16:creationId xmlns:a16="http://schemas.microsoft.com/office/drawing/2014/main" id="{2B075833-694E-4137-B519-80D51BBB18CE}"/>
              </a:ext>
              <a:ext uri="{C183D7F6-B498-43B3-948B-1728B52AA6E4}">
                <adec:decorative xmlns:adec="http://schemas.microsoft.com/office/drawing/2017/decorative" val="0"/>
              </a:ext>
            </a:extLst>
          </p:cNvPr>
          <p:cNvSpPr/>
          <p:nvPr/>
        </p:nvSpPr>
        <p:spPr bwMode="auto">
          <a:xfrm>
            <a:off x="427039" y="1192212"/>
            <a:ext cx="5059362" cy="15848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service that helps you collect and analyze data generated by resources in your cloud and on-premises environments</a:t>
            </a:r>
          </a:p>
        </p:txBody>
      </p:sp>
      <p:sp>
        <p:nvSpPr>
          <p:cNvPr id="7" name="Rectangle 6">
            <a:extLst>
              <a:ext uri="{FF2B5EF4-FFF2-40B4-BE49-F238E27FC236}">
                <a16:creationId xmlns:a16="http://schemas.microsoft.com/office/drawing/2014/main" id="{7870B128-9604-4F4F-8EAE-0DCC410C5C12}"/>
              </a:ext>
              <a:ext uri="{C183D7F6-B498-43B3-948B-1728B52AA6E4}">
                <adec:decorative xmlns:adec="http://schemas.microsoft.com/office/drawing/2017/decorative" val="0"/>
              </a:ext>
            </a:extLst>
          </p:cNvPr>
          <p:cNvSpPr/>
          <p:nvPr/>
        </p:nvSpPr>
        <p:spPr bwMode="auto">
          <a:xfrm>
            <a:off x="427039" y="2934050"/>
            <a:ext cx="5059362" cy="158485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Write log queries and interactively analyze their results</a:t>
            </a:r>
          </a:p>
        </p:txBody>
      </p:sp>
      <p:sp>
        <p:nvSpPr>
          <p:cNvPr id="8" name="Rectangle 7">
            <a:extLst>
              <a:ext uri="{FF2B5EF4-FFF2-40B4-BE49-F238E27FC236}">
                <a16:creationId xmlns:a16="http://schemas.microsoft.com/office/drawing/2014/main" id="{B7C5506F-CFC3-4B03-9B26-C03B4637B9D1}"/>
              </a:ext>
              <a:ext uri="{C183D7F6-B498-43B3-948B-1728B52AA6E4}">
                <adec:decorative xmlns:adec="http://schemas.microsoft.com/office/drawing/2017/decorative" val="0"/>
              </a:ext>
            </a:extLst>
          </p:cNvPr>
          <p:cNvSpPr/>
          <p:nvPr/>
        </p:nvSpPr>
        <p:spPr bwMode="auto">
          <a:xfrm>
            <a:off x="427037" y="4675889"/>
            <a:ext cx="5059362" cy="168585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Examples include assessing system updates and troubleshooting operational incidents</a:t>
            </a:r>
          </a:p>
        </p:txBody>
      </p:sp>
      <p:sp>
        <p:nvSpPr>
          <p:cNvPr id="9" name="Rectangle 8">
            <a:extLst>
              <a:ext uri="{FF2B5EF4-FFF2-40B4-BE49-F238E27FC236}">
                <a16:creationId xmlns:a16="http://schemas.microsoft.com/office/drawing/2014/main" id="{BCFC8927-B8CA-441B-827F-5F42DB48DB31}"/>
              </a:ext>
              <a:ext uri="{C183D7F6-B498-43B3-948B-1728B52AA6E4}">
                <adec:decorative xmlns:adec="http://schemas.microsoft.com/office/drawing/2017/decorative" val="1"/>
              </a:ext>
            </a:extLst>
          </p:cNvPr>
          <p:cNvSpPr/>
          <p:nvPr/>
        </p:nvSpPr>
        <p:spPr bwMode="auto">
          <a:xfrm>
            <a:off x="5641735" y="1192213"/>
            <a:ext cx="63677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Microsoft Monitor Logs - Logs is being highlighted and on the right New Query One window pops up">
            <a:extLst>
              <a:ext uri="{FF2B5EF4-FFF2-40B4-BE49-F238E27FC236}">
                <a16:creationId xmlns:a16="http://schemas.microsoft.com/office/drawing/2014/main" id="{2B123903-9386-4D62-8827-2914A02356F4}"/>
              </a:ext>
            </a:extLst>
          </p:cNvPr>
          <p:cNvPicPr>
            <a:picLocks noChangeAspect="1"/>
          </p:cNvPicPr>
          <p:nvPr/>
        </p:nvPicPr>
        <p:blipFill>
          <a:blip r:embed="rId3"/>
          <a:stretch>
            <a:fillRect/>
          </a:stretch>
        </p:blipFill>
        <p:spPr>
          <a:xfrm>
            <a:off x="6431926" y="1373619"/>
            <a:ext cx="4787319" cy="4988127"/>
          </a:xfrm>
          <a:prstGeom prst="rect">
            <a:avLst/>
          </a:prstGeom>
          <a:ln>
            <a:noFill/>
          </a:ln>
        </p:spPr>
      </p:pic>
    </p:spTree>
    <p:extLst>
      <p:ext uri="{BB962C8B-B14F-4D97-AF65-F5344CB8AC3E}">
        <p14:creationId xmlns:p14="http://schemas.microsoft.com/office/powerpoint/2010/main" val="283872889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Workspace</a:t>
            </a:r>
          </a:p>
        </p:txBody>
      </p:sp>
      <p:sp>
        <p:nvSpPr>
          <p:cNvPr id="11" name="Rectangle 10">
            <a:extLst>
              <a:ext uri="{FF2B5EF4-FFF2-40B4-BE49-F238E27FC236}">
                <a16:creationId xmlns:a16="http://schemas.microsoft.com/office/drawing/2014/main" id="{B9C68CE0-7F43-433F-9771-4C6305E34249}"/>
              </a:ext>
              <a:ext uri="{C183D7F6-B498-43B3-948B-1728B52AA6E4}">
                <adec:decorative xmlns:adec="http://schemas.microsoft.com/office/drawing/2017/decorative" val="0"/>
              </a:ext>
            </a:extLst>
          </p:cNvPr>
          <p:cNvSpPr/>
          <p:nvPr/>
        </p:nvSpPr>
        <p:spPr bwMode="auto">
          <a:xfrm>
            <a:off x="427039" y="1276883"/>
            <a:ext cx="5059362" cy="148714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is an Azure resource and</a:t>
            </a:r>
            <a:br>
              <a:rPr lang="en-US" sz="2000" dirty="0">
                <a:solidFill>
                  <a:schemeClr val="tx1"/>
                </a:solidFill>
              </a:rPr>
            </a:br>
            <a:r>
              <a:rPr lang="en-US" sz="2000" dirty="0">
                <a:solidFill>
                  <a:schemeClr val="tx1"/>
                </a:solidFill>
              </a:rPr>
              <a:t>is a container where data is collected, aggregated, analyzed, and presented</a:t>
            </a:r>
          </a:p>
        </p:txBody>
      </p:sp>
      <p:sp>
        <p:nvSpPr>
          <p:cNvPr id="12" name="Rectangle 11">
            <a:extLst>
              <a:ext uri="{FF2B5EF4-FFF2-40B4-BE49-F238E27FC236}">
                <a16:creationId xmlns:a16="http://schemas.microsoft.com/office/drawing/2014/main" id="{1A38F902-ECEC-4E53-8663-98AC2B9F3397}"/>
              </a:ext>
              <a:ext uri="{C183D7F6-B498-43B3-948B-1728B52AA6E4}">
                <adec:decorative xmlns:adec="http://schemas.microsoft.com/office/drawing/2017/decorative" val="0"/>
              </a:ext>
            </a:extLst>
          </p:cNvPr>
          <p:cNvSpPr/>
          <p:nvPr/>
        </p:nvSpPr>
        <p:spPr bwMode="auto">
          <a:xfrm>
            <a:off x="427039" y="3033407"/>
            <a:ext cx="5059362" cy="1487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You can have multiple workspaces per Azure subscription, and you can have access to more than one workspace</a:t>
            </a:r>
          </a:p>
        </p:txBody>
      </p:sp>
      <p:sp>
        <p:nvSpPr>
          <p:cNvPr id="13" name="Rectangle 12">
            <a:extLst>
              <a:ext uri="{FF2B5EF4-FFF2-40B4-BE49-F238E27FC236}">
                <a16:creationId xmlns:a16="http://schemas.microsoft.com/office/drawing/2014/main" id="{F7E4931E-7AAE-4F69-B021-33C4D5D91F79}"/>
              </a:ext>
              <a:ext uri="{C183D7F6-B498-43B3-948B-1728B52AA6E4}">
                <adec:decorative xmlns:adec="http://schemas.microsoft.com/office/drawing/2017/decorative" val="0"/>
              </a:ext>
            </a:extLst>
          </p:cNvPr>
          <p:cNvSpPr/>
          <p:nvPr/>
        </p:nvSpPr>
        <p:spPr bwMode="auto">
          <a:xfrm>
            <a:off x="427039" y="4789930"/>
            <a:ext cx="5059362" cy="1487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provides a geographic location, data isolation, and scope</a:t>
            </a:r>
          </a:p>
        </p:txBody>
      </p:sp>
      <p:sp>
        <p:nvSpPr>
          <p:cNvPr id="14" name="Rectangle 13">
            <a:extLst>
              <a:ext uri="{FF2B5EF4-FFF2-40B4-BE49-F238E27FC236}">
                <a16:creationId xmlns:a16="http://schemas.microsoft.com/office/drawing/2014/main" id="{56D4E3F0-4612-475A-8EEC-C5F8926A085D}"/>
              </a:ext>
              <a:ext uri="{C183D7F6-B498-43B3-948B-1728B52AA6E4}">
                <adec:decorative xmlns:adec="http://schemas.microsoft.com/office/drawing/2017/decorative" val="1"/>
              </a:ext>
            </a:extLst>
          </p:cNvPr>
          <p:cNvSpPr/>
          <p:nvPr/>
        </p:nvSpPr>
        <p:spPr bwMode="auto">
          <a:xfrm>
            <a:off x="5641735" y="1192213"/>
            <a:ext cx="63677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3" descr="Screenshot of the Create Log Analytics workspace portal page. ">
            <a:extLst>
              <a:ext uri="{FF2B5EF4-FFF2-40B4-BE49-F238E27FC236}">
                <a16:creationId xmlns:a16="http://schemas.microsoft.com/office/drawing/2014/main" id="{B523FFE5-00CD-9F6D-8E2D-F60988784B7F}"/>
              </a:ext>
            </a:extLst>
          </p:cNvPr>
          <p:cNvPicPr>
            <a:picLocks noChangeAspect="1"/>
          </p:cNvPicPr>
          <p:nvPr/>
        </p:nvPicPr>
        <p:blipFill>
          <a:blip r:embed="rId3"/>
          <a:stretch>
            <a:fillRect/>
          </a:stretch>
        </p:blipFill>
        <p:spPr>
          <a:xfrm>
            <a:off x="6140145" y="1304289"/>
            <a:ext cx="5622036" cy="4945380"/>
          </a:xfrm>
          <a:prstGeom prst="rect">
            <a:avLst/>
          </a:prstGeom>
        </p:spPr>
      </p:pic>
    </p:spTree>
    <p:extLst>
      <p:ext uri="{BB962C8B-B14F-4D97-AF65-F5344CB8AC3E}">
        <p14:creationId xmlns:p14="http://schemas.microsoft.com/office/powerpoint/2010/main" val="601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Query Log Analytics Data</a:t>
            </a:r>
          </a:p>
        </p:txBody>
      </p:sp>
      <p:sp>
        <p:nvSpPr>
          <p:cNvPr id="6" name="Rectangle 5">
            <a:extLst>
              <a:ext uri="{FF2B5EF4-FFF2-40B4-BE49-F238E27FC236}">
                <a16:creationId xmlns:a16="http://schemas.microsoft.com/office/drawing/2014/main" id="{6BEBBF42-D68B-4CF7-9DA4-88B310D77DED}"/>
              </a:ext>
              <a:ext uri="{C183D7F6-B498-43B3-948B-1728B52AA6E4}">
                <adec:decorative xmlns:adec="http://schemas.microsoft.com/office/drawing/2017/decorative" val="0"/>
              </a:ext>
            </a:extLst>
          </p:cNvPr>
          <p:cNvSpPr/>
          <p:nvPr/>
        </p:nvSpPr>
        <p:spPr bwMode="auto">
          <a:xfrm>
            <a:off x="427037" y="1321653"/>
            <a:ext cx="4613628" cy="103028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Common queries and a query language </a:t>
            </a:r>
            <a:r>
              <a:rPr lang="en-US" sz="2000">
                <a:solidFill>
                  <a:schemeClr val="tx1"/>
                </a:solidFill>
              </a:rPr>
              <a:t>(KQL) for </a:t>
            </a:r>
            <a:r>
              <a:rPr lang="en-US" sz="2000" dirty="0">
                <a:solidFill>
                  <a:schemeClr val="tx1"/>
                </a:solidFill>
              </a:rPr>
              <a:t>custom searches</a:t>
            </a:r>
          </a:p>
        </p:txBody>
      </p:sp>
      <p:sp>
        <p:nvSpPr>
          <p:cNvPr id="7" name="Rectangle 6">
            <a:extLst>
              <a:ext uri="{FF2B5EF4-FFF2-40B4-BE49-F238E27FC236}">
                <a16:creationId xmlns:a16="http://schemas.microsoft.com/office/drawing/2014/main" id="{2A950FB8-3454-424D-92E9-BB69C17E17DD}"/>
              </a:ext>
              <a:ext uri="{C183D7F6-B498-43B3-948B-1728B52AA6E4}">
                <adec:decorative xmlns:adec="http://schemas.microsoft.com/office/drawing/2017/decorative" val="0"/>
              </a:ext>
            </a:extLst>
          </p:cNvPr>
          <p:cNvSpPr/>
          <p:nvPr/>
        </p:nvSpPr>
        <p:spPr bwMode="auto">
          <a:xfrm>
            <a:off x="427038" y="2571965"/>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Quickly retrieve and consolidate data in the repository</a:t>
            </a:r>
          </a:p>
        </p:txBody>
      </p:sp>
      <p:sp>
        <p:nvSpPr>
          <p:cNvPr id="8" name="Rectangle 7">
            <a:extLst>
              <a:ext uri="{FF2B5EF4-FFF2-40B4-BE49-F238E27FC236}">
                <a16:creationId xmlns:a16="http://schemas.microsoft.com/office/drawing/2014/main" id="{DB3D733E-BF55-473B-AA83-8272CBC5521D}"/>
              </a:ext>
              <a:ext uri="{C183D7F6-B498-43B3-948B-1728B52AA6E4}">
                <adec:decorative xmlns:adec="http://schemas.microsoft.com/office/drawing/2017/decorative" val="0"/>
              </a:ext>
            </a:extLst>
          </p:cNvPr>
          <p:cNvSpPr/>
          <p:nvPr/>
        </p:nvSpPr>
        <p:spPr bwMode="auto">
          <a:xfrm>
            <a:off x="427037" y="3879958"/>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Save or have log searches run automatically to create an alert </a:t>
            </a:r>
          </a:p>
        </p:txBody>
      </p:sp>
      <p:sp>
        <p:nvSpPr>
          <p:cNvPr id="9" name="Rectangle 8">
            <a:extLst>
              <a:ext uri="{FF2B5EF4-FFF2-40B4-BE49-F238E27FC236}">
                <a16:creationId xmlns:a16="http://schemas.microsoft.com/office/drawing/2014/main" id="{DC24399E-B6DE-484B-A796-F2ADD18A18DD}"/>
              </a:ext>
              <a:ext uri="{C183D7F6-B498-43B3-948B-1728B52AA6E4}">
                <adec:decorative xmlns:adec="http://schemas.microsoft.com/office/drawing/2017/decorative" val="0"/>
              </a:ext>
            </a:extLst>
          </p:cNvPr>
          <p:cNvSpPr/>
          <p:nvPr/>
        </p:nvSpPr>
        <p:spPr bwMode="auto">
          <a:xfrm>
            <a:off x="427037" y="5187951"/>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Export the data to Power BI or Excel</a:t>
            </a:r>
          </a:p>
        </p:txBody>
      </p:sp>
      <p:sp>
        <p:nvSpPr>
          <p:cNvPr id="10" name="Rectangle 9">
            <a:extLst>
              <a:ext uri="{FF2B5EF4-FFF2-40B4-BE49-F238E27FC236}">
                <a16:creationId xmlns:a16="http://schemas.microsoft.com/office/drawing/2014/main" id="{5D277103-647B-4282-8542-0EEB126858DD}"/>
              </a:ext>
              <a:ext uri="{C183D7F6-B498-43B3-948B-1728B52AA6E4}">
                <adec:decorative xmlns:adec="http://schemas.microsoft.com/office/drawing/2017/decorative" val="1"/>
              </a:ext>
            </a:extLst>
          </p:cNvPr>
          <p:cNvSpPr/>
          <p:nvPr/>
        </p:nvSpPr>
        <p:spPr bwMode="auto">
          <a:xfrm>
            <a:off x="5196114" y="1192213"/>
            <a:ext cx="68133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4" descr="Screenshot of the Log Analytics All Queries portal page. ">
            <a:extLst>
              <a:ext uri="{FF2B5EF4-FFF2-40B4-BE49-F238E27FC236}">
                <a16:creationId xmlns:a16="http://schemas.microsoft.com/office/drawing/2014/main" id="{8579CC0F-C532-4204-A0FE-E219066C618B}"/>
              </a:ext>
            </a:extLst>
          </p:cNvPr>
          <p:cNvPicPr>
            <a:picLocks noChangeAspect="1"/>
          </p:cNvPicPr>
          <p:nvPr/>
        </p:nvPicPr>
        <p:blipFill>
          <a:blip r:embed="rId3"/>
          <a:stretch>
            <a:fillRect/>
          </a:stretch>
        </p:blipFill>
        <p:spPr>
          <a:xfrm>
            <a:off x="6212681" y="1321653"/>
            <a:ext cx="5067300" cy="4802124"/>
          </a:xfrm>
          <a:prstGeom prst="rect">
            <a:avLst/>
          </a:prstGeom>
        </p:spPr>
      </p:pic>
    </p:spTree>
    <p:extLst>
      <p:ext uri="{BB962C8B-B14F-4D97-AF65-F5344CB8AC3E}">
        <p14:creationId xmlns:p14="http://schemas.microsoft.com/office/powerpoint/2010/main" val="30532484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Structure Log Analytics Queries</a:t>
            </a:r>
          </a:p>
        </p:txBody>
      </p:sp>
      <p:sp>
        <p:nvSpPr>
          <p:cNvPr id="7" name="Rectangle 6">
            <a:extLst>
              <a:ext uri="{FF2B5EF4-FFF2-40B4-BE49-F238E27FC236}">
                <a16:creationId xmlns:a16="http://schemas.microsoft.com/office/drawing/2014/main" id="{F9BB3C26-0F43-4938-AAED-0DF2DEC4E9D5}"/>
              </a:ext>
              <a:ext uri="{C183D7F6-B498-43B3-948B-1728B52AA6E4}">
                <adec:decorative xmlns:adec="http://schemas.microsoft.com/office/drawing/2017/decorative" val="1"/>
              </a:ext>
            </a:extLst>
          </p:cNvPr>
          <p:cNvSpPr/>
          <p:nvPr/>
        </p:nvSpPr>
        <p:spPr bwMode="auto">
          <a:xfrm>
            <a:off x="427038" y="1192213"/>
            <a:ext cx="11582400" cy="36422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6" name="Picture 5" descr="Illustration showing how Log Analytics queries are built from data in dedicated tables in a Log Analytics workspace. An example of a query is given that uses the main query tables (Event, Syslog, Heartbeat, and Alert)">
            <a:extLst>
              <a:ext uri="{FF2B5EF4-FFF2-40B4-BE49-F238E27FC236}">
                <a16:creationId xmlns:a16="http://schemas.microsoft.com/office/drawing/2014/main" id="{1EDFD141-9E91-43BB-8AD9-9C5B8BA7E06C}"/>
              </a:ext>
            </a:extLst>
          </p:cNvPr>
          <p:cNvPicPr/>
          <p:nvPr/>
        </p:nvPicPr>
        <p:blipFill>
          <a:blip r:embed="rId3"/>
          <a:stretch>
            <a:fillRect/>
          </a:stretch>
        </p:blipFill>
        <p:spPr>
          <a:xfrm>
            <a:off x="2068910" y="1270000"/>
            <a:ext cx="8298656" cy="3492500"/>
          </a:xfrm>
          <a:prstGeom prst="rect">
            <a:avLst/>
          </a:prstGeom>
        </p:spPr>
      </p:pic>
      <p:sp>
        <p:nvSpPr>
          <p:cNvPr id="8" name="Freeform: Shape 7">
            <a:extLst>
              <a:ext uri="{FF2B5EF4-FFF2-40B4-BE49-F238E27FC236}">
                <a16:creationId xmlns:a16="http://schemas.microsoft.com/office/drawing/2014/main" id="{D12DF2CC-7C69-4258-A2E0-7472160BA0D3}"/>
              </a:ext>
            </a:extLst>
          </p:cNvPr>
          <p:cNvSpPr/>
          <p:nvPr/>
        </p:nvSpPr>
        <p:spPr>
          <a:xfrm>
            <a:off x="427038" y="4912202"/>
            <a:ext cx="11571287" cy="144954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EBEBEB"/>
          </a:solidFill>
          <a:ln w="6350">
            <a:solidFill>
              <a:srgbClr val="EBEBEB"/>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marL="233149" lvl="1"/>
            <a:r>
              <a:rPr lang="en-US" dirty="0">
                <a:solidFill>
                  <a:schemeClr val="tx1"/>
                </a:solidFill>
                <a:latin typeface="Consolas" panose="020B0609020204030204" pitchFamily="49" charset="0"/>
              </a:rPr>
              <a:t>Event</a:t>
            </a:r>
          </a:p>
          <a:p>
            <a:pPr marL="233149" lvl="1"/>
            <a:r>
              <a:rPr lang="en-US" dirty="0">
                <a:solidFill>
                  <a:schemeClr val="tx1"/>
                </a:solidFill>
                <a:latin typeface="Consolas" panose="020B0609020204030204" pitchFamily="49" charset="0"/>
              </a:rPr>
              <a:t>| where (EventLevelName == "Error")</a:t>
            </a:r>
          </a:p>
          <a:p>
            <a:pPr marL="233149" lvl="1"/>
            <a:r>
              <a:rPr lang="en-US" dirty="0">
                <a:solidFill>
                  <a:schemeClr val="tx1"/>
                </a:solidFill>
                <a:latin typeface="Consolas" panose="020B0609020204030204" pitchFamily="49" charset="0"/>
              </a:rPr>
              <a:t>| where (TimeGenerated &gt; ago(1days))</a:t>
            </a:r>
          </a:p>
          <a:p>
            <a:pPr marL="233149" lvl="1"/>
            <a:r>
              <a:rPr lang="en-US" dirty="0">
                <a:solidFill>
                  <a:schemeClr val="tx1"/>
                </a:solidFill>
                <a:latin typeface="Consolas" panose="020B0609020204030204" pitchFamily="49" charset="0"/>
              </a:rPr>
              <a:t>| summarize ErrorCount = count() by Computer</a:t>
            </a:r>
          </a:p>
          <a:p>
            <a:pPr marL="233149" lvl="1"/>
            <a:r>
              <a:rPr lang="en-US" dirty="0">
                <a:solidFill>
                  <a:schemeClr val="tx1"/>
                </a:solidFill>
                <a:latin typeface="Consolas" panose="020B0609020204030204" pitchFamily="49" charset="0"/>
              </a:rPr>
              <a:t>| top 10 by ErrorCount desc</a:t>
            </a:r>
          </a:p>
        </p:txBody>
      </p:sp>
    </p:spTree>
    <p:extLst>
      <p:ext uri="{BB962C8B-B14F-4D97-AF65-F5344CB8AC3E}">
        <p14:creationId xmlns:p14="http://schemas.microsoft.com/office/powerpoint/2010/main" val="374233620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Demonstration – Log Analytics</a:t>
            </a:r>
          </a:p>
        </p:txBody>
      </p:sp>
      <p:pic>
        <p:nvPicPr>
          <p:cNvPr id="4" name="Picture 3">
            <a:extLst>
              <a:ext uri="{FF2B5EF4-FFF2-40B4-BE49-F238E27FC236}">
                <a16:creationId xmlns:a16="http://schemas.microsoft.com/office/drawing/2014/main" id="{52E7637A-D545-4CE4-9DFD-791864FFDBC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658168"/>
            <a:ext cx="12436475" cy="2006521"/>
          </a:xfrm>
          <a:prstGeom prst="rect">
            <a:avLst/>
          </a:prstGeom>
        </p:spPr>
      </p:pic>
      <p:sp>
        <p:nvSpPr>
          <p:cNvPr id="19" name="Oval 18">
            <a:extLst>
              <a:ext uri="{FF2B5EF4-FFF2-40B4-BE49-F238E27FC236}">
                <a16:creationId xmlns:a16="http://schemas.microsoft.com/office/drawing/2014/main" id="{7CBBF3D2-23AD-4695-A91F-7A9D6BC81AC8}"/>
              </a:ext>
              <a:ext uri="{C183D7F6-B498-43B3-948B-1728B52AA6E4}">
                <adec:decorative xmlns:adec="http://schemas.microsoft.com/office/drawing/2017/decorative" val="0"/>
              </a:ext>
            </a:extLst>
          </p:cNvPr>
          <p:cNvSpPr/>
          <p:nvPr/>
        </p:nvSpPr>
        <p:spPr bwMode="auto">
          <a:xfrm>
            <a:off x="1940850"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dirty="0">
                <a:solidFill>
                  <a:schemeClr val="tx1"/>
                </a:solidFill>
                <a:latin typeface="+mj-lt"/>
              </a:rPr>
              <a:t>Review built-in </a:t>
            </a:r>
          </a:p>
          <a:p>
            <a:pPr algn="ctr" defTabSz="932472" fontAlgn="base">
              <a:lnSpc>
                <a:spcPct val="90000"/>
              </a:lnSpc>
              <a:spcBef>
                <a:spcPct val="0"/>
              </a:spcBef>
              <a:spcAft>
                <a:spcPct val="0"/>
              </a:spcAft>
            </a:pPr>
            <a:r>
              <a:rPr lang="en-US" sz="2800" dirty="0">
                <a:solidFill>
                  <a:schemeClr val="tx1"/>
                </a:solidFill>
                <a:latin typeface="+mj-lt"/>
              </a:rPr>
              <a:t>log queries</a:t>
            </a:r>
          </a:p>
          <a:p>
            <a:pPr algn="ctr" defTabSz="932472" fontAlgn="base">
              <a:lnSpc>
                <a:spcPct val="90000"/>
              </a:lnSpc>
              <a:spcBef>
                <a:spcPct val="0"/>
              </a:spcBef>
              <a:spcAft>
                <a:spcPct val="0"/>
              </a:spcAft>
            </a:pPr>
            <a:endParaRPr lang="en-US" sz="2800" dirty="0">
              <a:solidFill>
                <a:schemeClr val="tx1"/>
              </a:solidFill>
              <a:latin typeface="+mj-lt"/>
            </a:endParaRPr>
          </a:p>
        </p:txBody>
      </p:sp>
      <p:sp>
        <p:nvSpPr>
          <p:cNvPr id="20" name="Oval 19">
            <a:extLst>
              <a:ext uri="{FF2B5EF4-FFF2-40B4-BE49-F238E27FC236}">
                <a16:creationId xmlns:a16="http://schemas.microsoft.com/office/drawing/2014/main" id="{7A691F19-B15C-42FF-B44C-0FF1BF875311}"/>
              </a:ext>
              <a:ext uri="{C183D7F6-B498-43B3-948B-1728B52AA6E4}">
                <adec:decorative xmlns:adec="http://schemas.microsoft.com/office/drawing/2017/decorative" val="0"/>
              </a:ext>
            </a:extLst>
          </p:cNvPr>
          <p:cNvSpPr/>
          <p:nvPr/>
        </p:nvSpPr>
        <p:spPr bwMode="auto">
          <a:xfrm>
            <a:off x="7027065"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dirty="0">
                <a:solidFill>
                  <a:schemeClr val="tx1"/>
                </a:solidFill>
                <a:latin typeface="+mj-lt"/>
              </a:rPr>
              <a:t>Review the KQL </a:t>
            </a:r>
          </a:p>
          <a:p>
            <a:pPr algn="ctr" defTabSz="932472" fontAlgn="base">
              <a:lnSpc>
                <a:spcPct val="90000"/>
              </a:lnSpc>
              <a:spcBef>
                <a:spcPct val="0"/>
              </a:spcBef>
              <a:spcAft>
                <a:spcPct val="0"/>
              </a:spcAft>
            </a:pPr>
            <a:r>
              <a:rPr lang="en-US" sz="2800" dirty="0">
                <a:solidFill>
                  <a:schemeClr val="tx1"/>
                </a:solidFill>
                <a:latin typeface="+mj-lt"/>
              </a:rPr>
              <a:t>language</a:t>
            </a:r>
          </a:p>
        </p:txBody>
      </p:sp>
    </p:spTree>
    <p:extLst>
      <p:ext uri="{BB962C8B-B14F-4D97-AF65-F5344CB8AC3E}">
        <p14:creationId xmlns:p14="http://schemas.microsoft.com/office/powerpoint/2010/main" val="369927444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Log Analytics</a:t>
            </a:r>
          </a:p>
        </p:txBody>
      </p:sp>
      <p:sp>
        <p:nvSpPr>
          <p:cNvPr id="5" name="Rectangle 4">
            <a:extLst>
              <a:ext uri="{FF2B5EF4-FFF2-40B4-BE49-F238E27FC236}">
                <a16:creationId xmlns:a16="http://schemas.microsoft.com/office/drawing/2014/main" id="{D6B57048-FB90-4694-8AC9-8130DB42E612}"/>
              </a:ext>
            </a:extLst>
          </p:cNvPr>
          <p:cNvSpPr/>
          <p:nvPr/>
        </p:nvSpPr>
        <p:spPr bwMode="auto">
          <a:xfrm>
            <a:off x="427038" y="1295190"/>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Lst>
          </p:cNvPr>
          <p:cNvSpPr/>
          <p:nvPr/>
        </p:nvSpPr>
        <p:spPr bwMode="auto">
          <a:xfrm>
            <a:off x="4876799" y="1295190"/>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8396" y="2522542"/>
            <a:ext cx="1494645" cy="2173707"/>
          </a:xfrm>
          <a:prstGeom prst="rect">
            <a:avLst/>
          </a:prstGeom>
        </p:spPr>
      </p:pic>
      <p:sp>
        <p:nvSpPr>
          <p:cNvPr id="7" name="Rectangle 6">
            <a:extLst>
              <a:ext uri="{FF2B5EF4-FFF2-40B4-BE49-F238E27FC236}">
                <a16:creationId xmlns:a16="http://schemas.microsoft.com/office/drawing/2014/main" id="{F252B34B-AA3F-48F4-BB9F-584CC6528192}"/>
              </a:ext>
            </a:extLst>
          </p:cNvPr>
          <p:cNvSpPr/>
          <p:nvPr/>
        </p:nvSpPr>
        <p:spPr>
          <a:xfrm>
            <a:off x="4866181" y="1981450"/>
            <a:ext cx="7132144" cy="7319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4"/>
              </a:rPr>
              <a:t>Analyze your Azure infrastructure by using Azure Monitor logs (Sandbox)</a:t>
            </a:r>
            <a:endParaRPr lang="en-US" sz="2000" dirty="0">
              <a:solidFill>
                <a:schemeClr val="tx1"/>
              </a:solidFill>
            </a:endParaRPr>
          </a:p>
        </p:txBody>
      </p:sp>
      <p:sp>
        <p:nvSpPr>
          <p:cNvPr id="9" name="Rectangle 8">
            <a:extLst>
              <a:ext uri="{FF2B5EF4-FFF2-40B4-BE49-F238E27FC236}">
                <a16:creationId xmlns:a16="http://schemas.microsoft.com/office/drawing/2014/main" id="{26DA3C16-A2B4-417C-8DA9-E47D56A04EF6}"/>
              </a:ext>
            </a:extLst>
          </p:cNvPr>
          <p:cNvSpPr/>
          <p:nvPr/>
        </p:nvSpPr>
        <p:spPr>
          <a:xfrm>
            <a:off x="4855069" y="2846391"/>
            <a:ext cx="6579549" cy="7319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5"/>
              </a:rPr>
              <a:t>Monitor the performance of virtual machines using Azure Monitor VM Insights (Sandbox)</a:t>
            </a:r>
            <a:endParaRPr lang="en-US" sz="2000" dirty="0">
              <a:solidFill>
                <a:schemeClr val="tx1"/>
              </a:solidFill>
            </a:endParaRPr>
          </a:p>
        </p:txBody>
      </p:sp>
      <p:grpSp>
        <p:nvGrpSpPr>
          <p:cNvPr id="11" name="Group 10">
            <a:extLst>
              <a:ext uri="{FF2B5EF4-FFF2-40B4-BE49-F238E27FC236}">
                <a16:creationId xmlns:a16="http://schemas.microsoft.com/office/drawing/2014/main" id="{283BC72D-F131-43BB-AE17-240586A15F8D}"/>
              </a:ext>
              <a:ext uri="{C183D7F6-B498-43B3-948B-1728B52AA6E4}">
                <adec:decorative xmlns:adec="http://schemas.microsoft.com/office/drawing/2017/decorative" val="1"/>
              </a:ext>
            </a:extLst>
          </p:cNvPr>
          <p:cNvGrpSpPr/>
          <p:nvPr/>
        </p:nvGrpSpPr>
        <p:grpSpPr>
          <a:xfrm>
            <a:off x="4967210" y="2750232"/>
            <a:ext cx="7132144" cy="980824"/>
            <a:chOff x="4866181" y="2713352"/>
            <a:chExt cx="7132144" cy="980824"/>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866181" y="2713352"/>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866181" y="369417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AB0E0891-AD3C-445A-A373-5B63DD9569F1}"/>
              </a:ext>
            </a:extLst>
          </p:cNvPr>
          <p:cNvSpPr txBox="1"/>
          <p:nvPr/>
        </p:nvSpPr>
        <p:spPr>
          <a:xfrm>
            <a:off x="4855069" y="3869471"/>
            <a:ext cx="6215864" cy="400110"/>
          </a:xfrm>
          <a:prstGeom prst="rect">
            <a:avLst/>
          </a:prstGeom>
          <a:noFill/>
        </p:spPr>
        <p:txBody>
          <a:bodyPr wrap="square">
            <a:spAutoFit/>
          </a:bodyPr>
          <a:lstStyle/>
          <a:p>
            <a:r>
              <a:rPr lang="en-US" sz="2000" dirty="0">
                <a:hlinkClick r:id="rId6"/>
              </a:rPr>
              <a:t>Write your first query with Kusto Query Language </a:t>
            </a:r>
            <a:endParaRPr lang="en-US" sz="2000" dirty="0"/>
          </a:p>
        </p:txBody>
      </p:sp>
      <p:cxnSp>
        <p:nvCxnSpPr>
          <p:cNvPr id="14" name="Straight Connector 13">
            <a:extLst>
              <a:ext uri="{FF2B5EF4-FFF2-40B4-BE49-F238E27FC236}">
                <a16:creationId xmlns:a16="http://schemas.microsoft.com/office/drawing/2014/main" id="{1C99F7DF-FE04-407C-996F-594256ACFFB8}"/>
              </a:ext>
              <a:ext uri="{C183D7F6-B498-43B3-948B-1728B52AA6E4}">
                <adec:decorative xmlns:adec="http://schemas.microsoft.com/office/drawing/2017/decorative" val="1"/>
              </a:ext>
            </a:extLst>
          </p:cNvPr>
          <p:cNvCxnSpPr>
            <a:cxnSpLocks/>
          </p:cNvCxnSpPr>
          <p:nvPr/>
        </p:nvCxnSpPr>
        <p:spPr>
          <a:xfrm>
            <a:off x="4967210" y="4473300"/>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4D6F2EF-E58C-4030-9D54-31A4C8B4F48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56921439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11 – Implement Monitoring</a:t>
            </a:r>
          </a:p>
        </p:txBody>
      </p:sp>
      <p:pic>
        <p:nvPicPr>
          <p:cNvPr id="5" name="Picture 4" descr="Icon of a lab flask">
            <a:extLst>
              <a:ext uri="{FF2B5EF4-FFF2-40B4-BE49-F238E27FC236}">
                <a16:creationId xmlns:a16="http://schemas.microsoft.com/office/drawing/2014/main" id="{FD9EC8BD-8DED-436B-9FCB-75C16E981A1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4952" y="2946472"/>
            <a:ext cx="757452" cy="1101580"/>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11 – Implement monitoring</a:t>
            </a:r>
          </a:p>
        </p:txBody>
      </p:sp>
      <p:sp>
        <p:nvSpPr>
          <p:cNvPr id="5" name="Text Placeholder 2">
            <a:extLst>
              <a:ext uri="{FF2B5EF4-FFF2-40B4-BE49-F238E27FC236}">
                <a16:creationId xmlns:a16="http://schemas.microsoft.com/office/drawing/2014/main" id="{5B4572D1-8BDB-4E8C-997C-153C1991CF42}"/>
              </a:ext>
            </a:extLst>
          </p:cNvPr>
          <p:cNvSpPr txBox="1">
            <a:spLocks/>
          </p:cNvSpPr>
          <p:nvPr/>
        </p:nvSpPr>
        <p:spPr>
          <a:xfrm>
            <a:off x="427038" y="1380331"/>
            <a:ext cx="11582400" cy="129266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pPr>
              <a:buSzPct val="100000"/>
            </a:pPr>
            <a:r>
              <a:rPr lang="en-US" sz="2000" spc="0" dirty="0">
                <a:latin typeface="+mn-lt"/>
              </a:rPr>
              <a:t>You need to evaluate Azure functionality that would provide insight into performance and configuration of Azure resources, focusing on Azure virtual machines. To accomplish this, you intend to examine the capabilities of Azure Monitor, including Log Analytics</a:t>
            </a:r>
          </a:p>
        </p:txBody>
      </p:sp>
      <p:sp>
        <p:nvSpPr>
          <p:cNvPr id="6" name="Text Placeholder 2">
            <a:extLst>
              <a:ext uri="{FF2B5EF4-FFF2-40B4-BE49-F238E27FC236}">
                <a16:creationId xmlns:a16="http://schemas.microsoft.com/office/drawing/2014/main" id="{D1E7BDAA-F9BD-4B44-A411-1243DEBF8BB4}"/>
              </a:ext>
            </a:extLst>
          </p:cNvPr>
          <p:cNvSpPr txBox="1">
            <a:spLocks/>
          </p:cNvSpPr>
          <p:nvPr/>
        </p:nvSpPr>
        <p:spPr>
          <a:xfrm>
            <a:off x="427038" y="29788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8" name="Rectangle 7">
            <a:extLst>
              <a:ext uri="{FF2B5EF4-FFF2-40B4-BE49-F238E27FC236}">
                <a16:creationId xmlns:a16="http://schemas.microsoft.com/office/drawing/2014/main" id="{143E2443-3CB7-4D43-9917-6DB7F6C731EF}"/>
              </a:ext>
            </a:extLst>
          </p:cNvPr>
          <p:cNvSpPr/>
          <p:nvPr/>
        </p:nvSpPr>
        <p:spPr bwMode="auto">
          <a:xfrm>
            <a:off x="427038" y="3432045"/>
            <a:ext cx="3657600"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Provision the lab environment</a:t>
            </a:r>
          </a:p>
          <a:p>
            <a:pPr>
              <a:buSzPct val="90000"/>
            </a:pPr>
            <a:endParaRPr lang="en-US" dirty="0">
              <a:solidFill>
                <a:schemeClr val="tx1"/>
              </a:solidFill>
              <a:cs typeface="Segoe UI Semilight"/>
            </a:endParaRPr>
          </a:p>
        </p:txBody>
      </p:sp>
      <p:sp>
        <p:nvSpPr>
          <p:cNvPr id="9" name="Rectangle 8">
            <a:extLst>
              <a:ext uri="{FF2B5EF4-FFF2-40B4-BE49-F238E27FC236}">
                <a16:creationId xmlns:a16="http://schemas.microsoft.com/office/drawing/2014/main" id="{13081B34-38DF-4C35-AD5E-35E1E59B3762}"/>
              </a:ext>
            </a:extLst>
          </p:cNvPr>
          <p:cNvSpPr/>
          <p:nvPr/>
        </p:nvSpPr>
        <p:spPr bwMode="auto">
          <a:xfrm>
            <a:off x="4217246" y="3432045"/>
            <a:ext cx="3902076"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2:</a:t>
            </a:r>
            <a:br>
              <a:rPr lang="en-US" dirty="0">
                <a:solidFill>
                  <a:schemeClr val="tx1"/>
                </a:solidFill>
                <a:latin typeface="+mj-lt"/>
                <a:cs typeface="Segoe UI Semilight"/>
              </a:rPr>
            </a:br>
            <a:r>
              <a:rPr lang="en-US" dirty="0">
                <a:solidFill>
                  <a:schemeClr val="tx1"/>
                </a:solidFill>
                <a:cs typeface="Segoe UI Semilight"/>
              </a:rPr>
              <a:t>Create and configure an Azure</a:t>
            </a:r>
            <a:br>
              <a:rPr lang="en-US" dirty="0">
                <a:solidFill>
                  <a:schemeClr val="tx1"/>
                </a:solidFill>
                <a:cs typeface="Segoe UI Semilight"/>
              </a:rPr>
            </a:br>
            <a:r>
              <a:rPr lang="en-US" dirty="0">
                <a:solidFill>
                  <a:schemeClr val="tx1"/>
                </a:solidFill>
                <a:cs typeface="Segoe UI Semilight"/>
              </a:rPr>
              <a:t>Log Analytics workspace and Azure Automation-based solutions</a:t>
            </a:r>
          </a:p>
        </p:txBody>
      </p:sp>
      <p:sp>
        <p:nvSpPr>
          <p:cNvPr id="10" name="Rectangle 9">
            <a:extLst>
              <a:ext uri="{FF2B5EF4-FFF2-40B4-BE49-F238E27FC236}">
                <a16:creationId xmlns:a16="http://schemas.microsoft.com/office/drawing/2014/main" id="{6FC5924B-9E7B-4B0C-B52A-2C08A26879FF}"/>
              </a:ext>
            </a:extLst>
          </p:cNvPr>
          <p:cNvSpPr/>
          <p:nvPr/>
        </p:nvSpPr>
        <p:spPr bwMode="auto">
          <a:xfrm>
            <a:off x="8251931" y="3432045"/>
            <a:ext cx="3657600"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3:</a:t>
            </a:r>
            <a:br>
              <a:rPr lang="en-US" dirty="0">
                <a:solidFill>
                  <a:schemeClr val="tx1"/>
                </a:solidFill>
                <a:latin typeface="+mj-lt"/>
                <a:cs typeface="Segoe UI Semilight"/>
              </a:rPr>
            </a:br>
            <a:r>
              <a:rPr lang="en-US" dirty="0">
                <a:solidFill>
                  <a:schemeClr val="tx1"/>
                </a:solidFill>
              </a:rPr>
              <a:t>Review default monitoring settings of Azure virtual machines</a:t>
            </a:r>
          </a:p>
        </p:txBody>
      </p:sp>
      <p:sp>
        <p:nvSpPr>
          <p:cNvPr id="11" name="Rectangle 10">
            <a:extLst>
              <a:ext uri="{FF2B5EF4-FFF2-40B4-BE49-F238E27FC236}">
                <a16:creationId xmlns:a16="http://schemas.microsoft.com/office/drawing/2014/main" id="{8F82AF8A-5E99-4E80-A2CE-C428707F803F}"/>
              </a:ext>
            </a:extLst>
          </p:cNvPr>
          <p:cNvSpPr/>
          <p:nvPr/>
        </p:nvSpPr>
        <p:spPr bwMode="auto">
          <a:xfrm>
            <a:off x="427038" y="4901393"/>
            <a:ext cx="3657600"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Configure Azure virtual machine diagnostic settings</a:t>
            </a:r>
          </a:p>
          <a:p>
            <a:pPr>
              <a:buSzPct val="90000"/>
            </a:pPr>
            <a:endParaRPr lang="en-US" dirty="0">
              <a:solidFill>
                <a:schemeClr val="tx1"/>
              </a:solidFill>
              <a:cs typeface="Segoe UI Semilight"/>
            </a:endParaRPr>
          </a:p>
        </p:txBody>
      </p:sp>
      <p:sp>
        <p:nvSpPr>
          <p:cNvPr id="12" name="Rectangle 11">
            <a:extLst>
              <a:ext uri="{FF2B5EF4-FFF2-40B4-BE49-F238E27FC236}">
                <a16:creationId xmlns:a16="http://schemas.microsoft.com/office/drawing/2014/main" id="{A2F5D3B8-E40D-40B3-A7BE-2B5ECB383E30}"/>
              </a:ext>
            </a:extLst>
          </p:cNvPr>
          <p:cNvSpPr/>
          <p:nvPr/>
        </p:nvSpPr>
        <p:spPr bwMode="auto">
          <a:xfrm>
            <a:off x="4217246" y="4901393"/>
            <a:ext cx="3902076"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5:</a:t>
            </a:r>
            <a:br>
              <a:rPr lang="en-US" dirty="0">
                <a:solidFill>
                  <a:schemeClr val="tx1"/>
                </a:solidFill>
                <a:latin typeface="+mj-lt"/>
                <a:cs typeface="Segoe UI Semilight"/>
              </a:rPr>
            </a:br>
            <a:r>
              <a:rPr lang="en-US" dirty="0">
                <a:solidFill>
                  <a:schemeClr val="tx1"/>
                </a:solidFill>
                <a:cs typeface="Segoe UI Semilight"/>
              </a:rPr>
              <a:t>Review Azure Monitor functionality</a:t>
            </a:r>
          </a:p>
        </p:txBody>
      </p:sp>
      <p:sp>
        <p:nvSpPr>
          <p:cNvPr id="13" name="Rectangle 12">
            <a:extLst>
              <a:ext uri="{FF2B5EF4-FFF2-40B4-BE49-F238E27FC236}">
                <a16:creationId xmlns:a16="http://schemas.microsoft.com/office/drawing/2014/main" id="{7FF8344D-7394-441B-BB9C-A5D7536CD52A}"/>
              </a:ext>
            </a:extLst>
          </p:cNvPr>
          <p:cNvSpPr/>
          <p:nvPr/>
        </p:nvSpPr>
        <p:spPr bwMode="auto">
          <a:xfrm>
            <a:off x="8251931" y="4901393"/>
            <a:ext cx="3657600"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6:</a:t>
            </a:r>
            <a:br>
              <a:rPr lang="en-US" dirty="0">
                <a:solidFill>
                  <a:schemeClr val="tx1"/>
                </a:solidFill>
                <a:latin typeface="+mj-lt"/>
                <a:cs typeface="Segoe UI Semilight"/>
              </a:rPr>
            </a:br>
            <a:r>
              <a:rPr lang="en-US" dirty="0">
                <a:solidFill>
                  <a:schemeClr val="tx1"/>
                </a:solidFill>
              </a:rPr>
              <a:t>Review Azure Log Analytics functionality</a:t>
            </a:r>
          </a:p>
        </p:txBody>
      </p:sp>
      <p:sp>
        <p:nvSpPr>
          <p:cNvPr id="3" name="Text Placeholder 2">
            <a:extLst>
              <a:ext uri="{FF2B5EF4-FFF2-40B4-BE49-F238E27FC236}">
                <a16:creationId xmlns:a16="http://schemas.microsoft.com/office/drawing/2014/main" id="{27215AA5-E15C-4AA2-9693-9CAA4665B51F}"/>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92248CC0-8B9A-4982-A2E7-73815481BB90}"/>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8323650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F3CF-FE70-D80B-E030-0AAC92F2D7B8}"/>
              </a:ext>
            </a:extLst>
          </p:cNvPr>
          <p:cNvSpPr>
            <a:spLocks noGrp="1"/>
          </p:cNvSpPr>
          <p:nvPr>
            <p:ph type="title"/>
          </p:nvPr>
        </p:nvSpPr>
        <p:spPr/>
        <p:txBody>
          <a:bodyPr/>
          <a:lstStyle/>
          <a:p>
            <a:r>
              <a:rPr lang="en-US" dirty="0"/>
              <a:t>Administer Monitoring whiteboard and review</a:t>
            </a:r>
          </a:p>
        </p:txBody>
      </p:sp>
      <p:sp>
        <p:nvSpPr>
          <p:cNvPr id="3" name="Content Placeholder 2">
            <a:extLst>
              <a:ext uri="{FF2B5EF4-FFF2-40B4-BE49-F238E27FC236}">
                <a16:creationId xmlns:a16="http://schemas.microsoft.com/office/drawing/2014/main" id="{CAFD083E-C699-489F-478A-AE28DD295C93}"/>
              </a:ext>
            </a:extLst>
          </p:cNvPr>
          <p:cNvSpPr>
            <a:spLocks noGrp="1"/>
          </p:cNvSpPr>
          <p:nvPr>
            <p:ph sz="quarter" idx="10"/>
          </p:nvPr>
        </p:nvSpPr>
        <p:spPr>
          <a:xfrm>
            <a:off x="428325" y="1485900"/>
            <a:ext cx="4492996" cy="3575885"/>
          </a:xfrm>
        </p:spPr>
        <p:txBody>
          <a:bodyPr/>
          <a:lstStyle/>
          <a:p>
            <a:pPr marL="349724" indent="-349724">
              <a:spcBef>
                <a:spcPts val="0"/>
              </a:spcBef>
              <a:spcAft>
                <a:spcPts val="1224"/>
              </a:spcAft>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Name at least three data sources that can be used by Azure Monitor.</a:t>
            </a:r>
          </a:p>
          <a:p>
            <a:pPr marL="349724" indent="-349724">
              <a:spcBef>
                <a:spcPts val="0"/>
              </a:spcBef>
              <a:spcAft>
                <a:spcPts val="1224"/>
              </a:spcAft>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How can you notify Help Desk personnel of an issue? What notification methods are available?</a:t>
            </a:r>
          </a:p>
          <a:p>
            <a:pPr marL="349724" indent="-349724">
              <a:spcBef>
                <a:spcPts val="0"/>
              </a:spcBef>
              <a:spcAft>
                <a:spcPts val="1224"/>
              </a:spcAft>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You need to search the Windows Event log. What tool can you use? How would you search for </a:t>
            </a:r>
            <a:r>
              <a:rPr lang="en-US" i="1" dirty="0">
                <a:solidFill>
                  <a:schemeClr val="tx1"/>
                </a:solidFill>
                <a:latin typeface="Calibri" panose="020F0502020204030204" pitchFamily="34" charset="0"/>
                <a:ea typeface="Calibri" panose="020F0502020204030204" pitchFamily="34" charset="0"/>
                <a:cs typeface="Calibri" panose="020F0502020204030204" pitchFamily="34" charset="0"/>
              </a:rPr>
              <a:t>errors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dirty="0"/>
          </a:p>
        </p:txBody>
      </p:sp>
      <p:pic>
        <p:nvPicPr>
          <p:cNvPr id="6" name="Picture 5" descr="azure monitor data sources, data platform">
            <a:extLst>
              <a:ext uri="{FF2B5EF4-FFF2-40B4-BE49-F238E27FC236}">
                <a16:creationId xmlns:a16="http://schemas.microsoft.com/office/drawing/2014/main" id="{4CDA7AED-C1AD-2F98-7CA5-DD1F6CCDF398}"/>
              </a:ext>
            </a:extLst>
          </p:cNvPr>
          <p:cNvPicPr>
            <a:picLocks noChangeAspect="1"/>
          </p:cNvPicPr>
          <p:nvPr/>
        </p:nvPicPr>
        <p:blipFill>
          <a:blip r:embed="rId3"/>
          <a:stretch>
            <a:fillRect/>
          </a:stretch>
        </p:blipFill>
        <p:spPr>
          <a:xfrm>
            <a:off x="4685016" y="1060544"/>
            <a:ext cx="7658110" cy="5025507"/>
          </a:xfrm>
          <a:prstGeom prst="rect">
            <a:avLst/>
          </a:prstGeom>
        </p:spPr>
      </p:pic>
    </p:spTree>
    <p:extLst>
      <p:ext uri="{BB962C8B-B14F-4D97-AF65-F5344CB8AC3E}">
        <p14:creationId xmlns:p14="http://schemas.microsoft.com/office/powerpoint/2010/main" val="104279207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8B5A-D869-4B8D-B02A-F882E5A64307}"/>
              </a:ext>
            </a:extLst>
          </p:cNvPr>
          <p:cNvSpPr>
            <a:spLocks noGrp="1"/>
          </p:cNvSpPr>
          <p:nvPr>
            <p:ph type="title"/>
          </p:nvPr>
        </p:nvSpPr>
        <p:spPr/>
        <p:txBody>
          <a:bodyPr/>
          <a:lstStyle/>
          <a:p>
            <a:r>
              <a:rPr lang="en-US" dirty="0"/>
              <a:t>Lab 11 – Architecture diagram</a:t>
            </a:r>
          </a:p>
        </p:txBody>
      </p:sp>
      <p:sp>
        <p:nvSpPr>
          <p:cNvPr id="4" name="Rectangle 3">
            <a:extLst>
              <a:ext uri="{FF2B5EF4-FFF2-40B4-BE49-F238E27FC236}">
                <a16:creationId xmlns:a16="http://schemas.microsoft.com/office/drawing/2014/main" id="{FE3675BE-0BE1-4973-872B-C402E84CC2CC}"/>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101" name="Group 100" descr="Architecture diagram of the detailed lab steps. ">
            <a:extLst>
              <a:ext uri="{FF2B5EF4-FFF2-40B4-BE49-F238E27FC236}">
                <a16:creationId xmlns:a16="http://schemas.microsoft.com/office/drawing/2014/main" id="{9842B14C-C995-40F3-A7DF-C44E9BF69600}"/>
              </a:ext>
            </a:extLst>
          </p:cNvPr>
          <p:cNvGrpSpPr/>
          <p:nvPr/>
        </p:nvGrpSpPr>
        <p:grpSpPr>
          <a:xfrm>
            <a:off x="1179369" y="1387053"/>
            <a:ext cx="9937279" cy="4912147"/>
            <a:chOff x="1179369" y="1387053"/>
            <a:chExt cx="9937279" cy="4912147"/>
          </a:xfrm>
        </p:grpSpPr>
        <p:sp>
          <p:nvSpPr>
            <p:cNvPr id="3" name="Rectangle 2">
              <a:extLst>
                <a:ext uri="{FF2B5EF4-FFF2-40B4-BE49-F238E27FC236}">
                  <a16:creationId xmlns:a16="http://schemas.microsoft.com/office/drawing/2014/main" id="{B7D0AC29-4FED-422A-97C5-3EA65DC8F800}"/>
                </a:ext>
              </a:extLst>
            </p:cNvPr>
            <p:cNvSpPr/>
            <p:nvPr/>
          </p:nvSpPr>
          <p:spPr bwMode="auto">
            <a:xfrm>
              <a:off x="1196887" y="1397632"/>
              <a:ext cx="4521437" cy="33759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a:extLst>
                <a:ext uri="{FF2B5EF4-FFF2-40B4-BE49-F238E27FC236}">
                  <a16:creationId xmlns:a16="http://schemas.microsoft.com/office/drawing/2014/main" id="{A4ECF045-D034-47D5-AE60-7B1F247C0A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4832" y="2164382"/>
              <a:ext cx="412418" cy="376850"/>
            </a:xfrm>
            <a:prstGeom prst="rect">
              <a:avLst/>
            </a:prstGeom>
          </p:spPr>
        </p:pic>
        <p:sp>
          <p:nvSpPr>
            <p:cNvPr id="31" name="Rectangle 30">
              <a:extLst>
                <a:ext uri="{FF2B5EF4-FFF2-40B4-BE49-F238E27FC236}">
                  <a16:creationId xmlns:a16="http://schemas.microsoft.com/office/drawing/2014/main" id="{295256E1-1DD1-4AC8-A670-892AC02C3482}"/>
                </a:ext>
              </a:extLst>
            </p:cNvPr>
            <p:cNvSpPr/>
            <p:nvPr/>
          </p:nvSpPr>
          <p:spPr bwMode="auto">
            <a:xfrm>
              <a:off x="1804832" y="2550754"/>
              <a:ext cx="3269335" cy="19507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33" name="TextBox 32">
              <a:extLst>
                <a:ext uri="{FF2B5EF4-FFF2-40B4-BE49-F238E27FC236}">
                  <a16:creationId xmlns:a16="http://schemas.microsoft.com/office/drawing/2014/main" id="{FD149DB2-6A48-48A4-85E5-7F83F3073536}"/>
                </a:ext>
              </a:extLst>
            </p:cNvPr>
            <p:cNvSpPr txBox="1"/>
            <p:nvPr/>
          </p:nvSpPr>
          <p:spPr>
            <a:xfrm>
              <a:off x="2217250" y="2197846"/>
              <a:ext cx="2688259" cy="248135"/>
            </a:xfrm>
            <a:prstGeom prst="rect">
              <a:avLst/>
            </a:prstGeom>
            <a:noFill/>
          </p:spPr>
          <p:txBody>
            <a:bodyPr wrap="square">
              <a:spAutoFit/>
            </a:bodyPr>
            <a:lstStyle/>
            <a:p>
              <a:r>
                <a:rPr lang="fr-FR" sz="1176" b="1" dirty="0"/>
                <a:t>az104-11-vnet </a:t>
              </a:r>
              <a:r>
                <a:rPr lang="fr-FR" sz="1176" dirty="0"/>
                <a:t>10.0.0.0/24</a:t>
              </a:r>
            </a:p>
          </p:txBody>
        </p:sp>
        <p:sp>
          <p:nvSpPr>
            <p:cNvPr id="35" name="Rectangle 34">
              <a:extLst>
                <a:ext uri="{FF2B5EF4-FFF2-40B4-BE49-F238E27FC236}">
                  <a16:creationId xmlns:a16="http://schemas.microsoft.com/office/drawing/2014/main" id="{304DB90F-8E5E-4A48-98FF-632E05E2961D}"/>
                </a:ext>
              </a:extLst>
            </p:cNvPr>
            <p:cNvSpPr/>
            <p:nvPr/>
          </p:nvSpPr>
          <p:spPr bwMode="auto">
            <a:xfrm>
              <a:off x="2176196" y="2814450"/>
              <a:ext cx="2689766" cy="1521188"/>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37" name="TextBox 36">
              <a:extLst>
                <a:ext uri="{FF2B5EF4-FFF2-40B4-BE49-F238E27FC236}">
                  <a16:creationId xmlns:a16="http://schemas.microsoft.com/office/drawing/2014/main" id="{DB5712E9-F551-4AC0-9BF5-607C0455D2B3}"/>
                </a:ext>
              </a:extLst>
            </p:cNvPr>
            <p:cNvSpPr txBox="1"/>
            <p:nvPr/>
          </p:nvSpPr>
          <p:spPr>
            <a:xfrm>
              <a:off x="2133507" y="2568417"/>
              <a:ext cx="1848143" cy="248135"/>
            </a:xfrm>
            <a:prstGeom prst="rect">
              <a:avLst/>
            </a:prstGeom>
            <a:noFill/>
          </p:spPr>
          <p:txBody>
            <a:bodyPr wrap="square">
              <a:spAutoFit/>
            </a:bodyPr>
            <a:lstStyle/>
            <a:p>
              <a:r>
                <a:rPr lang="fr-FR" sz="1176" b="1" dirty="0"/>
                <a:t>Subnet0 </a:t>
              </a:r>
              <a:r>
                <a:rPr lang="fr-FR" sz="1176" dirty="0"/>
                <a:t>10.0.0.0/26</a:t>
              </a:r>
            </a:p>
          </p:txBody>
        </p:sp>
        <p:sp>
          <p:nvSpPr>
            <p:cNvPr id="39" name="TextBox 38">
              <a:extLst>
                <a:ext uri="{FF2B5EF4-FFF2-40B4-BE49-F238E27FC236}">
                  <a16:creationId xmlns:a16="http://schemas.microsoft.com/office/drawing/2014/main" id="{F1253F70-908D-4D99-8026-C6E5455EA625}"/>
                </a:ext>
              </a:extLst>
            </p:cNvPr>
            <p:cNvSpPr txBox="1"/>
            <p:nvPr/>
          </p:nvSpPr>
          <p:spPr>
            <a:xfrm>
              <a:off x="2011041" y="1801294"/>
              <a:ext cx="1297732" cy="248135"/>
            </a:xfrm>
            <a:prstGeom prst="rect">
              <a:avLst/>
            </a:prstGeom>
            <a:noFill/>
          </p:spPr>
          <p:txBody>
            <a:bodyPr wrap="square">
              <a:spAutoFit/>
            </a:bodyPr>
            <a:lstStyle/>
            <a:p>
              <a:r>
                <a:rPr lang="fr-FR" sz="1176" b="1" dirty="0"/>
                <a:t>az104-11-rg0</a:t>
              </a:r>
            </a:p>
          </p:txBody>
        </p:sp>
        <p:pic>
          <p:nvPicPr>
            <p:cNvPr id="41" name="Graphic 40">
              <a:extLst>
                <a:ext uri="{FF2B5EF4-FFF2-40B4-BE49-F238E27FC236}">
                  <a16:creationId xmlns:a16="http://schemas.microsoft.com/office/drawing/2014/main" id="{991E135E-20DD-46D6-A8F0-53FA9918A2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38117" y="1754338"/>
              <a:ext cx="376369" cy="343910"/>
            </a:xfrm>
            <a:prstGeom prst="rect">
              <a:avLst/>
            </a:prstGeom>
          </p:spPr>
        </p:pic>
        <p:sp>
          <p:nvSpPr>
            <p:cNvPr id="43" name="TextBox 42">
              <a:extLst>
                <a:ext uri="{FF2B5EF4-FFF2-40B4-BE49-F238E27FC236}">
                  <a16:creationId xmlns:a16="http://schemas.microsoft.com/office/drawing/2014/main" id="{198CB8AF-BF55-44C3-AEFD-CC613FED15E7}"/>
                </a:ext>
              </a:extLst>
            </p:cNvPr>
            <p:cNvSpPr txBox="1"/>
            <p:nvPr/>
          </p:nvSpPr>
          <p:spPr>
            <a:xfrm>
              <a:off x="1183806" y="1387053"/>
              <a:ext cx="856478" cy="273280"/>
            </a:xfrm>
            <a:prstGeom prst="rect">
              <a:avLst/>
            </a:prstGeom>
            <a:noFill/>
          </p:spPr>
          <p:txBody>
            <a:bodyPr wrap="square">
              <a:spAutoFit/>
            </a:bodyPr>
            <a:lstStyle/>
            <a:p>
              <a:r>
                <a:rPr lang="fr-FR" sz="1176" b="1" dirty="0">
                  <a:solidFill>
                    <a:schemeClr val="tx2">
                      <a:lumMod val="50000"/>
                    </a:schemeClr>
                  </a:solidFill>
                </a:rPr>
                <a:t>Task 1</a:t>
              </a:r>
            </a:p>
          </p:txBody>
        </p:sp>
        <p:sp>
          <p:nvSpPr>
            <p:cNvPr id="45" name="Rectangle 44">
              <a:extLst>
                <a:ext uri="{FF2B5EF4-FFF2-40B4-BE49-F238E27FC236}">
                  <a16:creationId xmlns:a16="http://schemas.microsoft.com/office/drawing/2014/main" id="{0F92A459-EF63-4693-A94C-CC7A0B0E5C05}"/>
                </a:ext>
              </a:extLst>
            </p:cNvPr>
            <p:cNvSpPr/>
            <p:nvPr/>
          </p:nvSpPr>
          <p:spPr bwMode="auto">
            <a:xfrm>
              <a:off x="5983874" y="2098248"/>
              <a:ext cx="3006976" cy="35230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a:extLst>
                <a:ext uri="{FF2B5EF4-FFF2-40B4-BE49-F238E27FC236}">
                  <a16:creationId xmlns:a16="http://schemas.microsoft.com/office/drawing/2014/main" id="{8DC2BFCA-FDD9-4D08-B127-5A37C58B7517}"/>
                </a:ext>
              </a:extLst>
            </p:cNvPr>
            <p:cNvSpPr txBox="1"/>
            <p:nvPr/>
          </p:nvSpPr>
          <p:spPr>
            <a:xfrm>
              <a:off x="5983873" y="2098248"/>
              <a:ext cx="856478" cy="273280"/>
            </a:xfrm>
            <a:prstGeom prst="rect">
              <a:avLst/>
            </a:prstGeom>
            <a:noFill/>
          </p:spPr>
          <p:txBody>
            <a:bodyPr wrap="square">
              <a:spAutoFit/>
            </a:bodyPr>
            <a:lstStyle/>
            <a:p>
              <a:r>
                <a:rPr lang="fr-FR" sz="1176" b="1" dirty="0">
                  <a:solidFill>
                    <a:schemeClr val="tx2">
                      <a:lumMod val="50000"/>
                    </a:schemeClr>
                  </a:solidFill>
                </a:rPr>
                <a:t>Task 3</a:t>
              </a:r>
            </a:p>
          </p:txBody>
        </p:sp>
        <p:sp>
          <p:nvSpPr>
            <p:cNvPr id="49" name="TextBox 48">
              <a:extLst>
                <a:ext uri="{FF2B5EF4-FFF2-40B4-BE49-F238E27FC236}">
                  <a16:creationId xmlns:a16="http://schemas.microsoft.com/office/drawing/2014/main" id="{6CA1E775-B6BE-4668-887B-75FB6DE716B9}"/>
                </a:ext>
              </a:extLst>
            </p:cNvPr>
            <p:cNvSpPr txBox="1"/>
            <p:nvPr/>
          </p:nvSpPr>
          <p:spPr>
            <a:xfrm>
              <a:off x="6567453" y="2480189"/>
              <a:ext cx="1297732" cy="248135"/>
            </a:xfrm>
            <a:prstGeom prst="rect">
              <a:avLst/>
            </a:prstGeom>
            <a:noFill/>
          </p:spPr>
          <p:txBody>
            <a:bodyPr wrap="square">
              <a:spAutoFit/>
            </a:bodyPr>
            <a:lstStyle/>
            <a:p>
              <a:r>
                <a:rPr lang="fr-FR" sz="1176" b="1" dirty="0"/>
                <a:t>az104-11-rg0</a:t>
              </a:r>
            </a:p>
          </p:txBody>
        </p:sp>
        <p:sp>
          <p:nvSpPr>
            <p:cNvPr id="51" name="Rectangle 50">
              <a:extLst>
                <a:ext uri="{FF2B5EF4-FFF2-40B4-BE49-F238E27FC236}">
                  <a16:creationId xmlns:a16="http://schemas.microsoft.com/office/drawing/2014/main" id="{FEFF6241-F719-4860-B12F-D41F02FD08D7}"/>
                </a:ext>
              </a:extLst>
            </p:cNvPr>
            <p:cNvSpPr/>
            <p:nvPr/>
          </p:nvSpPr>
          <p:spPr bwMode="auto">
            <a:xfrm>
              <a:off x="6194530" y="2813737"/>
              <a:ext cx="2570365" cy="262384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53" name="Graphic 52">
              <a:extLst>
                <a:ext uri="{FF2B5EF4-FFF2-40B4-BE49-F238E27FC236}">
                  <a16:creationId xmlns:a16="http://schemas.microsoft.com/office/drawing/2014/main" id="{F9D7BBB3-3E60-4525-8E08-3528B7C499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4529" y="2433233"/>
              <a:ext cx="376369" cy="343910"/>
            </a:xfrm>
            <a:prstGeom prst="rect">
              <a:avLst/>
            </a:prstGeom>
          </p:spPr>
        </p:pic>
        <p:pic>
          <p:nvPicPr>
            <p:cNvPr id="55" name="Graphic 54">
              <a:extLst>
                <a:ext uri="{FF2B5EF4-FFF2-40B4-BE49-F238E27FC236}">
                  <a16:creationId xmlns:a16="http://schemas.microsoft.com/office/drawing/2014/main" id="{B3334E70-54B2-41B3-9920-B3573D95CF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98048" y="4542287"/>
              <a:ext cx="512966" cy="468727"/>
            </a:xfrm>
            <a:prstGeom prst="rect">
              <a:avLst/>
            </a:prstGeom>
          </p:spPr>
        </p:pic>
        <p:sp>
          <p:nvSpPr>
            <p:cNvPr id="57" name="TextBox 56">
              <a:extLst>
                <a:ext uri="{FF2B5EF4-FFF2-40B4-BE49-F238E27FC236}">
                  <a16:creationId xmlns:a16="http://schemas.microsoft.com/office/drawing/2014/main" id="{F989D08E-CAFE-415D-9893-7ADB2FE87C62}"/>
                </a:ext>
              </a:extLst>
            </p:cNvPr>
            <p:cNvSpPr txBox="1"/>
            <p:nvPr/>
          </p:nvSpPr>
          <p:spPr>
            <a:xfrm>
              <a:off x="6633422" y="5019217"/>
              <a:ext cx="1851248" cy="248135"/>
            </a:xfrm>
            <a:prstGeom prst="rect">
              <a:avLst/>
            </a:prstGeom>
            <a:noFill/>
          </p:spPr>
          <p:txBody>
            <a:bodyPr wrap="square">
              <a:spAutoFit/>
            </a:bodyPr>
            <a:lstStyle/>
            <a:p>
              <a:r>
                <a:rPr lang="en-US" sz="1176" b="1" dirty="0"/>
                <a:t>AutomationAccount</a:t>
              </a:r>
              <a:endParaRPr lang="fr-FR" sz="1176" b="1" dirty="0"/>
            </a:p>
          </p:txBody>
        </p:sp>
        <p:sp>
          <p:nvSpPr>
            <p:cNvPr id="59" name="Rectangle 58">
              <a:extLst>
                <a:ext uri="{FF2B5EF4-FFF2-40B4-BE49-F238E27FC236}">
                  <a16:creationId xmlns:a16="http://schemas.microsoft.com/office/drawing/2014/main" id="{BC1C04B8-FFA1-4D49-B394-D964891C330C}"/>
                </a:ext>
              </a:extLst>
            </p:cNvPr>
            <p:cNvSpPr/>
            <p:nvPr/>
          </p:nvSpPr>
          <p:spPr bwMode="auto">
            <a:xfrm>
              <a:off x="1191676" y="4892703"/>
              <a:ext cx="3524795" cy="14064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l"/>
              <a:endParaRPr lang="en-US" sz="2400" b="1" i="0" dirty="0">
                <a:solidFill>
                  <a:srgbClr val="24292E"/>
                </a:solidFill>
                <a:effectLst/>
                <a:latin typeface="-apple-system"/>
              </a:endParaRPr>
            </a:p>
          </p:txBody>
        </p:sp>
        <p:sp>
          <p:nvSpPr>
            <p:cNvPr id="61" name="TextBox 60">
              <a:extLst>
                <a:ext uri="{FF2B5EF4-FFF2-40B4-BE49-F238E27FC236}">
                  <a16:creationId xmlns:a16="http://schemas.microsoft.com/office/drawing/2014/main" id="{901BCAD9-554E-44A5-868B-8454D1614EF8}"/>
                </a:ext>
              </a:extLst>
            </p:cNvPr>
            <p:cNvSpPr txBox="1"/>
            <p:nvPr/>
          </p:nvSpPr>
          <p:spPr>
            <a:xfrm>
              <a:off x="1179369" y="4905647"/>
              <a:ext cx="856478" cy="273280"/>
            </a:xfrm>
            <a:prstGeom prst="rect">
              <a:avLst/>
            </a:prstGeom>
            <a:noFill/>
          </p:spPr>
          <p:txBody>
            <a:bodyPr wrap="square">
              <a:spAutoFit/>
            </a:bodyPr>
            <a:lstStyle/>
            <a:p>
              <a:r>
                <a:rPr lang="fr-FR" sz="1176" b="1" dirty="0">
                  <a:solidFill>
                    <a:schemeClr val="tx2">
                      <a:lumMod val="50000"/>
                    </a:schemeClr>
                  </a:solidFill>
                </a:rPr>
                <a:t>Task 2</a:t>
              </a:r>
            </a:p>
          </p:txBody>
        </p:sp>
        <p:pic>
          <p:nvPicPr>
            <p:cNvPr id="63" name="Graphic 62">
              <a:extLst>
                <a:ext uri="{FF2B5EF4-FFF2-40B4-BE49-F238E27FC236}">
                  <a16:creationId xmlns:a16="http://schemas.microsoft.com/office/drawing/2014/main" id="{06F9DB1C-0A7E-45C0-8C1E-D10E758F8F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9816" y="5329069"/>
              <a:ext cx="394858" cy="360805"/>
            </a:xfrm>
            <a:prstGeom prst="rect">
              <a:avLst/>
            </a:prstGeom>
          </p:spPr>
        </p:pic>
        <p:sp>
          <p:nvSpPr>
            <p:cNvPr id="65" name="TextBox 64">
              <a:extLst>
                <a:ext uri="{FF2B5EF4-FFF2-40B4-BE49-F238E27FC236}">
                  <a16:creationId xmlns:a16="http://schemas.microsoft.com/office/drawing/2014/main" id="{31456F5A-335B-41F9-A03D-BE65F80E3DB3}"/>
                </a:ext>
              </a:extLst>
            </p:cNvPr>
            <p:cNvSpPr txBox="1"/>
            <p:nvPr/>
          </p:nvSpPr>
          <p:spPr>
            <a:xfrm>
              <a:off x="2362057" y="5121126"/>
              <a:ext cx="1410375" cy="249712"/>
            </a:xfrm>
            <a:prstGeom prst="rect">
              <a:avLst/>
            </a:prstGeom>
            <a:noFill/>
          </p:spPr>
          <p:txBody>
            <a:bodyPr wrap="square">
              <a:spAutoFit/>
            </a:bodyPr>
            <a:lstStyle/>
            <a:p>
              <a:pPr algn="ctr"/>
              <a:r>
                <a:rPr lang="fr-FR" sz="1176" b="1" dirty="0"/>
                <a:t>CloudShell</a:t>
              </a:r>
            </a:p>
          </p:txBody>
        </p:sp>
        <p:sp>
          <p:nvSpPr>
            <p:cNvPr id="67" name="Rectangle 1">
              <a:extLst>
                <a:ext uri="{FF2B5EF4-FFF2-40B4-BE49-F238E27FC236}">
                  <a16:creationId xmlns:a16="http://schemas.microsoft.com/office/drawing/2014/main" id="{671B3D04-FD99-4189-A5D5-051F2756E97E}"/>
                </a:ext>
              </a:extLst>
            </p:cNvPr>
            <p:cNvSpPr>
              <a:spLocks noChangeArrowheads="1"/>
            </p:cNvSpPr>
            <p:nvPr/>
          </p:nvSpPr>
          <p:spPr bwMode="auto">
            <a:xfrm>
              <a:off x="1299990" y="5922195"/>
              <a:ext cx="184731" cy="112494"/>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p:txBody>
        </p:sp>
        <p:sp>
          <p:nvSpPr>
            <p:cNvPr id="69" name="TextBox 68">
              <a:extLst>
                <a:ext uri="{FF2B5EF4-FFF2-40B4-BE49-F238E27FC236}">
                  <a16:creationId xmlns:a16="http://schemas.microsoft.com/office/drawing/2014/main" id="{5067B523-E0D7-4EB2-AA77-16D6C78EF755}"/>
                </a:ext>
              </a:extLst>
            </p:cNvPr>
            <p:cNvSpPr txBox="1"/>
            <p:nvPr/>
          </p:nvSpPr>
          <p:spPr>
            <a:xfrm>
              <a:off x="1256218" y="5774962"/>
              <a:ext cx="3573715" cy="365604"/>
            </a:xfrm>
            <a:prstGeom prst="rect">
              <a:avLst/>
            </a:prstGeom>
            <a:noFill/>
          </p:spPr>
          <p:txBody>
            <a:bodyPr wrap="square">
              <a:spAutoFit/>
            </a:bodyPr>
            <a:lstStyle/>
            <a:p>
              <a:pPr algn="l"/>
              <a:r>
                <a:rPr lang="en-US" sz="1000" b="1" i="0" dirty="0">
                  <a:solidFill>
                    <a:srgbClr val="24292E"/>
                  </a:solidFill>
                  <a:effectLst/>
                  <a:latin typeface="-apple-system"/>
                </a:rPr>
                <a:t>Register the Microsoft.Insights and Microsoft.AlertsManagement resource providers</a:t>
              </a:r>
            </a:p>
          </p:txBody>
        </p:sp>
        <p:sp>
          <p:nvSpPr>
            <p:cNvPr id="71" name="Rectangle 70">
              <a:extLst>
                <a:ext uri="{FF2B5EF4-FFF2-40B4-BE49-F238E27FC236}">
                  <a16:creationId xmlns:a16="http://schemas.microsoft.com/office/drawing/2014/main" id="{A7CD73B4-F413-42BC-BF17-979490BCA962}"/>
                </a:ext>
              </a:extLst>
            </p:cNvPr>
            <p:cNvSpPr/>
            <p:nvPr/>
          </p:nvSpPr>
          <p:spPr bwMode="auto">
            <a:xfrm>
              <a:off x="6341571" y="3291402"/>
              <a:ext cx="2166394" cy="863099"/>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73" name="Graphic 72">
              <a:extLst>
                <a:ext uri="{FF2B5EF4-FFF2-40B4-BE49-F238E27FC236}">
                  <a16:creationId xmlns:a16="http://schemas.microsoft.com/office/drawing/2014/main" id="{905662F7-4AE3-4A47-B39B-C4824CFE180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69334" y="3353198"/>
              <a:ext cx="495851" cy="453088"/>
            </a:xfrm>
            <a:prstGeom prst="rect">
              <a:avLst/>
            </a:prstGeom>
          </p:spPr>
        </p:pic>
        <p:sp>
          <p:nvSpPr>
            <p:cNvPr id="75" name="TextBox 74">
              <a:extLst>
                <a:ext uri="{FF2B5EF4-FFF2-40B4-BE49-F238E27FC236}">
                  <a16:creationId xmlns:a16="http://schemas.microsoft.com/office/drawing/2014/main" id="{45A9CAD0-8E74-4CE9-BA1F-E37FBAE65DC9}"/>
                </a:ext>
              </a:extLst>
            </p:cNvPr>
            <p:cNvSpPr txBox="1"/>
            <p:nvPr/>
          </p:nvSpPr>
          <p:spPr>
            <a:xfrm>
              <a:off x="6582662" y="3824648"/>
              <a:ext cx="2069196" cy="248135"/>
            </a:xfrm>
            <a:prstGeom prst="rect">
              <a:avLst/>
            </a:prstGeom>
            <a:noFill/>
          </p:spPr>
          <p:txBody>
            <a:bodyPr wrap="square">
              <a:spAutoFit/>
            </a:bodyPr>
            <a:lstStyle/>
            <a:p>
              <a:r>
                <a:rPr lang="en-US" sz="1176" b="1" dirty="0"/>
                <a:t>L</a:t>
              </a:r>
              <a:r>
                <a:rPr lang="fr-FR" sz="1176" b="1" dirty="0"/>
                <a:t>ogAnalyticsWorkspace</a:t>
              </a:r>
            </a:p>
          </p:txBody>
        </p:sp>
        <p:sp>
          <p:nvSpPr>
            <p:cNvPr id="77" name="TextBox 76">
              <a:extLst>
                <a:ext uri="{FF2B5EF4-FFF2-40B4-BE49-F238E27FC236}">
                  <a16:creationId xmlns:a16="http://schemas.microsoft.com/office/drawing/2014/main" id="{3E324B92-337E-40A3-8678-AFAF88DF3052}"/>
                </a:ext>
              </a:extLst>
            </p:cNvPr>
            <p:cNvSpPr txBox="1"/>
            <p:nvPr/>
          </p:nvSpPr>
          <p:spPr>
            <a:xfrm>
              <a:off x="6341570" y="3275017"/>
              <a:ext cx="856478" cy="248135"/>
            </a:xfrm>
            <a:prstGeom prst="rect">
              <a:avLst/>
            </a:prstGeom>
            <a:noFill/>
          </p:spPr>
          <p:txBody>
            <a:bodyPr wrap="square">
              <a:spAutoFit/>
            </a:bodyPr>
            <a:lstStyle/>
            <a:p>
              <a:r>
                <a:rPr lang="fr-FR" sz="1176" b="1" dirty="0">
                  <a:solidFill>
                    <a:srgbClr val="0070C0"/>
                  </a:solidFill>
                </a:rPr>
                <a:t>Task7</a:t>
              </a:r>
            </a:p>
          </p:txBody>
        </p:sp>
        <p:sp>
          <p:nvSpPr>
            <p:cNvPr id="79" name="Rectangle 78">
              <a:extLst>
                <a:ext uri="{FF2B5EF4-FFF2-40B4-BE49-F238E27FC236}">
                  <a16:creationId xmlns:a16="http://schemas.microsoft.com/office/drawing/2014/main" id="{0E0FC97F-8D11-421A-8A10-A759ADE85A6C}"/>
                </a:ext>
              </a:extLst>
            </p:cNvPr>
            <p:cNvSpPr/>
            <p:nvPr/>
          </p:nvSpPr>
          <p:spPr bwMode="auto">
            <a:xfrm>
              <a:off x="9310396" y="2568417"/>
              <a:ext cx="1806252" cy="20700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1" name="TextBox 80">
              <a:extLst>
                <a:ext uri="{FF2B5EF4-FFF2-40B4-BE49-F238E27FC236}">
                  <a16:creationId xmlns:a16="http://schemas.microsoft.com/office/drawing/2014/main" id="{4D58AC6C-D79A-45BB-AED8-C5231201D5E9}"/>
                </a:ext>
              </a:extLst>
            </p:cNvPr>
            <p:cNvSpPr txBox="1"/>
            <p:nvPr/>
          </p:nvSpPr>
          <p:spPr>
            <a:xfrm>
              <a:off x="9308624" y="2609189"/>
              <a:ext cx="856478" cy="273280"/>
            </a:xfrm>
            <a:prstGeom prst="rect">
              <a:avLst/>
            </a:prstGeom>
            <a:noFill/>
          </p:spPr>
          <p:txBody>
            <a:bodyPr wrap="square">
              <a:spAutoFit/>
            </a:bodyPr>
            <a:lstStyle/>
            <a:p>
              <a:r>
                <a:rPr lang="fr-FR" sz="1176" b="1" dirty="0">
                  <a:solidFill>
                    <a:schemeClr val="tx2">
                      <a:lumMod val="50000"/>
                    </a:schemeClr>
                  </a:solidFill>
                </a:rPr>
                <a:t>Task 6</a:t>
              </a:r>
            </a:p>
          </p:txBody>
        </p:sp>
        <p:pic>
          <p:nvPicPr>
            <p:cNvPr id="83" name="Graphic 82">
              <a:extLst>
                <a:ext uri="{FF2B5EF4-FFF2-40B4-BE49-F238E27FC236}">
                  <a16:creationId xmlns:a16="http://schemas.microsoft.com/office/drawing/2014/main" id="{40E8B3B3-0B55-46E9-ABCB-B93C2C18110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97496" y="2817554"/>
              <a:ext cx="390194" cy="356543"/>
            </a:xfrm>
            <a:prstGeom prst="rect">
              <a:avLst/>
            </a:prstGeom>
          </p:spPr>
        </p:pic>
        <p:sp>
          <p:nvSpPr>
            <p:cNvPr id="85" name="TextBox 84">
              <a:extLst>
                <a:ext uri="{FF2B5EF4-FFF2-40B4-BE49-F238E27FC236}">
                  <a16:creationId xmlns:a16="http://schemas.microsoft.com/office/drawing/2014/main" id="{C74CC986-7D8C-4A25-861D-BCB1C352245D}"/>
                </a:ext>
              </a:extLst>
            </p:cNvPr>
            <p:cNvSpPr txBox="1"/>
            <p:nvPr/>
          </p:nvSpPr>
          <p:spPr>
            <a:xfrm>
              <a:off x="9628294" y="3205368"/>
              <a:ext cx="1297732" cy="248135"/>
            </a:xfrm>
            <a:prstGeom prst="rect">
              <a:avLst/>
            </a:prstGeom>
            <a:noFill/>
          </p:spPr>
          <p:txBody>
            <a:bodyPr wrap="square">
              <a:spAutoFit/>
            </a:bodyPr>
            <a:lstStyle/>
            <a:p>
              <a:r>
                <a:rPr lang="fr-FR" sz="1176" b="1" dirty="0"/>
                <a:t>Azure Monitor</a:t>
              </a:r>
            </a:p>
          </p:txBody>
        </p:sp>
        <p:pic>
          <p:nvPicPr>
            <p:cNvPr id="87" name="Graphic 86">
              <a:extLst>
                <a:ext uri="{FF2B5EF4-FFF2-40B4-BE49-F238E27FC236}">
                  <a16:creationId xmlns:a16="http://schemas.microsoft.com/office/drawing/2014/main" id="{F601AC18-78C5-47B8-8AB6-760B7873BF2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65070" y="4000417"/>
              <a:ext cx="288031" cy="263191"/>
            </a:xfrm>
            <a:prstGeom prst="rect">
              <a:avLst/>
            </a:prstGeom>
          </p:spPr>
        </p:pic>
        <p:sp>
          <p:nvSpPr>
            <p:cNvPr id="89" name="TextBox 88">
              <a:extLst>
                <a:ext uri="{FF2B5EF4-FFF2-40B4-BE49-F238E27FC236}">
                  <a16:creationId xmlns:a16="http://schemas.microsoft.com/office/drawing/2014/main" id="{03E643B8-7692-4A0A-A39F-A424B8491950}"/>
                </a:ext>
              </a:extLst>
            </p:cNvPr>
            <p:cNvSpPr txBox="1"/>
            <p:nvPr/>
          </p:nvSpPr>
          <p:spPr>
            <a:xfrm>
              <a:off x="9594358" y="4263608"/>
              <a:ext cx="1297732" cy="249712"/>
            </a:xfrm>
            <a:prstGeom prst="rect">
              <a:avLst/>
            </a:prstGeom>
            <a:noFill/>
          </p:spPr>
          <p:txBody>
            <a:bodyPr wrap="square">
              <a:spAutoFit/>
            </a:bodyPr>
            <a:lstStyle/>
            <a:p>
              <a:r>
                <a:rPr lang="fr-FR" sz="1176" b="1" dirty="0"/>
                <a:t>New alert rule</a:t>
              </a:r>
            </a:p>
          </p:txBody>
        </p:sp>
        <p:cxnSp>
          <p:nvCxnSpPr>
            <p:cNvPr id="91" name="Straight Arrow Connector 90">
              <a:extLst>
                <a:ext uri="{FF2B5EF4-FFF2-40B4-BE49-F238E27FC236}">
                  <a16:creationId xmlns:a16="http://schemas.microsoft.com/office/drawing/2014/main" id="{72B0E1DD-BD61-4786-B980-A3DDC3C06808}"/>
                </a:ext>
              </a:extLst>
            </p:cNvPr>
            <p:cNvCxnSpPr>
              <a:cxnSpLocks/>
            </p:cNvCxnSpPr>
            <p:nvPr/>
          </p:nvCxnSpPr>
          <p:spPr>
            <a:xfrm>
              <a:off x="10199594" y="3390599"/>
              <a:ext cx="0" cy="5813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A75749D2-7236-4930-A055-83940D5AE734}"/>
                </a:ext>
              </a:extLst>
            </p:cNvPr>
            <p:cNvSpPr/>
            <p:nvPr/>
          </p:nvSpPr>
          <p:spPr bwMode="auto">
            <a:xfrm>
              <a:off x="2428408" y="2997260"/>
              <a:ext cx="1993475" cy="123595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95" name="TextBox 94">
              <a:extLst>
                <a:ext uri="{FF2B5EF4-FFF2-40B4-BE49-F238E27FC236}">
                  <a16:creationId xmlns:a16="http://schemas.microsoft.com/office/drawing/2014/main" id="{B095A8CE-D0CF-4414-B9CB-3B3B83ADC484}"/>
                </a:ext>
              </a:extLst>
            </p:cNvPr>
            <p:cNvSpPr txBox="1"/>
            <p:nvPr/>
          </p:nvSpPr>
          <p:spPr>
            <a:xfrm>
              <a:off x="2776741" y="3741723"/>
              <a:ext cx="1322180" cy="578980"/>
            </a:xfrm>
            <a:prstGeom prst="rect">
              <a:avLst/>
            </a:prstGeom>
            <a:noFill/>
          </p:spPr>
          <p:txBody>
            <a:bodyPr wrap="square">
              <a:spAutoFit/>
            </a:bodyPr>
            <a:lstStyle/>
            <a:p>
              <a:pPr algn="ctr"/>
              <a:r>
                <a:rPr lang="fr-FR" sz="1176" b="1" dirty="0"/>
                <a:t>az104-11-vm0</a:t>
              </a:r>
            </a:p>
            <a:p>
              <a:pPr algn="ctr"/>
              <a:r>
                <a:rPr lang="fr-FR" sz="1176" dirty="0"/>
                <a:t>10.0.0.4</a:t>
              </a:r>
            </a:p>
            <a:p>
              <a:pPr algn="ctr"/>
              <a:endParaRPr lang="fr-FR" sz="1176" b="1" dirty="0"/>
            </a:p>
          </p:txBody>
        </p:sp>
        <p:pic>
          <p:nvPicPr>
            <p:cNvPr id="97" name="Graphic 96">
              <a:extLst>
                <a:ext uri="{FF2B5EF4-FFF2-40B4-BE49-F238E27FC236}">
                  <a16:creationId xmlns:a16="http://schemas.microsoft.com/office/drawing/2014/main" id="{4358472A-78E7-49BE-8D3E-9C08B920D36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92599" y="3283735"/>
              <a:ext cx="490463" cy="448165"/>
            </a:xfrm>
            <a:prstGeom prst="rect">
              <a:avLst/>
            </a:prstGeom>
          </p:spPr>
        </p:pic>
        <p:sp>
          <p:nvSpPr>
            <p:cNvPr id="99" name="TextBox 98">
              <a:extLst>
                <a:ext uri="{FF2B5EF4-FFF2-40B4-BE49-F238E27FC236}">
                  <a16:creationId xmlns:a16="http://schemas.microsoft.com/office/drawing/2014/main" id="{CD555457-6743-4CB8-BBCB-AE111F3E88E5}"/>
                </a:ext>
              </a:extLst>
            </p:cNvPr>
            <p:cNvSpPr txBox="1"/>
            <p:nvPr/>
          </p:nvSpPr>
          <p:spPr>
            <a:xfrm>
              <a:off x="2408195" y="2982088"/>
              <a:ext cx="1232851" cy="273280"/>
            </a:xfrm>
            <a:prstGeom prst="rect">
              <a:avLst/>
            </a:prstGeom>
            <a:noFill/>
          </p:spPr>
          <p:txBody>
            <a:bodyPr wrap="square">
              <a:spAutoFit/>
            </a:bodyPr>
            <a:lstStyle/>
            <a:p>
              <a:r>
                <a:rPr lang="fr-FR" sz="1176" b="1" dirty="0">
                  <a:solidFill>
                    <a:schemeClr val="tx2">
                      <a:lumMod val="50000"/>
                    </a:schemeClr>
                  </a:solidFill>
                </a:rPr>
                <a:t>Task 4, Task 5</a:t>
              </a:r>
            </a:p>
          </p:txBody>
        </p:sp>
      </p:grpSp>
    </p:spTree>
    <p:extLst>
      <p:ext uri="{BB962C8B-B14F-4D97-AF65-F5344CB8AC3E}">
        <p14:creationId xmlns:p14="http://schemas.microsoft.com/office/powerpoint/2010/main" val="413752612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F0980-BE18-42C3-A74D-4012B78D248B}"/>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68E620EF-D948-4D78-841C-D049C95F5C8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615" y="2735155"/>
            <a:ext cx="1524213" cy="1524213"/>
          </a:xfrm>
          <a:prstGeom prst="rect">
            <a:avLst/>
          </a:prstGeom>
        </p:spPr>
      </p:pic>
    </p:spTree>
    <p:extLst>
      <p:ext uri="{BB962C8B-B14F-4D97-AF65-F5344CB8AC3E}">
        <p14:creationId xmlns:p14="http://schemas.microsoft.com/office/powerpoint/2010/main" val="33226314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Monitor</a:t>
            </a:r>
          </a:p>
        </p:txBody>
      </p:sp>
      <p:pic>
        <p:nvPicPr>
          <p:cNvPr id="2" name="Graphic 1">
            <a:extLst>
              <a:ext uri="{FF2B5EF4-FFF2-40B4-BE49-F238E27FC236}">
                <a16:creationId xmlns:a16="http://schemas.microsoft.com/office/drawing/2014/main" id="{82BEDD0C-8A01-4004-9ADB-5BDEFF7B7E0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051" y="2858521"/>
            <a:ext cx="1277481" cy="1277481"/>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881710"/>
            <a:ext cx="2506662" cy="1231106"/>
          </a:xfrm>
        </p:spPr>
        <p:txBody>
          <a:bodyPr/>
          <a:lstStyle/>
          <a:p>
            <a:r>
              <a:rPr lang="en-US" dirty="0"/>
              <a:t>Configure Azure Monitor Introduction</a:t>
            </a:r>
          </a:p>
        </p:txBody>
      </p:sp>
      <p:sp>
        <p:nvSpPr>
          <p:cNvPr id="5" name="Rectangle 4">
            <a:extLst>
              <a:ext uri="{FF2B5EF4-FFF2-40B4-BE49-F238E27FC236}">
                <a16:creationId xmlns:a16="http://schemas.microsoft.com/office/drawing/2014/main" id="{044407CE-9C75-4C0D-A29C-41102E9655ED}"/>
              </a:ext>
            </a:extLst>
          </p:cNvPr>
          <p:cNvSpPr/>
          <p:nvPr/>
        </p:nvSpPr>
        <p:spPr bwMode="auto">
          <a:xfrm>
            <a:off x="4362489" y="466641"/>
            <a:ext cx="4849243"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Describe Azure Monitor Key Capabilities</a:t>
            </a:r>
          </a:p>
        </p:txBody>
      </p:sp>
      <p:sp>
        <p:nvSpPr>
          <p:cNvPr id="66" name="Rectangle 65">
            <a:extLst>
              <a:ext uri="{FF2B5EF4-FFF2-40B4-BE49-F238E27FC236}">
                <a16:creationId xmlns:a16="http://schemas.microsoft.com/office/drawing/2014/main" id="{85B1A9BC-38AA-4703-B317-BC91792F807B}"/>
              </a:ext>
            </a:extLst>
          </p:cNvPr>
          <p:cNvSpPr/>
          <p:nvPr/>
        </p:nvSpPr>
        <p:spPr bwMode="auto">
          <a:xfrm>
            <a:off x="4362490" y="1034836"/>
            <a:ext cx="457831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Describe Azure Monitor Components</a:t>
            </a:r>
          </a:p>
        </p:txBody>
      </p:sp>
      <p:sp>
        <p:nvSpPr>
          <p:cNvPr id="68" name="Rectangle 67">
            <a:extLst>
              <a:ext uri="{FF2B5EF4-FFF2-40B4-BE49-F238E27FC236}">
                <a16:creationId xmlns:a16="http://schemas.microsoft.com/office/drawing/2014/main" id="{2B3FCC28-6ECE-4899-B84A-803A7D6ABC11}"/>
              </a:ext>
            </a:extLst>
          </p:cNvPr>
          <p:cNvSpPr/>
          <p:nvPr/>
        </p:nvSpPr>
        <p:spPr bwMode="auto">
          <a:xfrm>
            <a:off x="4362490" y="1636778"/>
            <a:ext cx="298555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Define Metrics and Logs</a:t>
            </a:r>
          </a:p>
        </p:txBody>
      </p:sp>
      <p:sp>
        <p:nvSpPr>
          <p:cNvPr id="90" name="Rectangle 89">
            <a:extLst>
              <a:ext uri="{FF2B5EF4-FFF2-40B4-BE49-F238E27FC236}">
                <a16:creationId xmlns:a16="http://schemas.microsoft.com/office/drawing/2014/main" id="{46F07902-6739-46F5-A972-929266993849}"/>
              </a:ext>
            </a:extLst>
          </p:cNvPr>
          <p:cNvSpPr/>
          <p:nvPr/>
        </p:nvSpPr>
        <p:spPr bwMode="auto">
          <a:xfrm>
            <a:off x="4339742" y="2288022"/>
            <a:ext cx="256789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Identify Data Types</a:t>
            </a:r>
          </a:p>
        </p:txBody>
      </p:sp>
      <p:sp>
        <p:nvSpPr>
          <p:cNvPr id="97" name="Rectangle 96">
            <a:extLst>
              <a:ext uri="{FF2B5EF4-FFF2-40B4-BE49-F238E27FC236}">
                <a16:creationId xmlns:a16="http://schemas.microsoft.com/office/drawing/2014/main" id="{3B460D08-4C9E-4481-B0B1-D65708A46EED}"/>
              </a:ext>
            </a:extLst>
          </p:cNvPr>
          <p:cNvSpPr/>
          <p:nvPr/>
        </p:nvSpPr>
        <p:spPr bwMode="auto">
          <a:xfrm>
            <a:off x="4339742" y="2898268"/>
            <a:ext cx="346071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Describe Activity Log Events</a:t>
            </a:r>
          </a:p>
        </p:txBody>
      </p:sp>
      <p:sp>
        <p:nvSpPr>
          <p:cNvPr id="102" name="Rectangle 101">
            <a:extLst>
              <a:ext uri="{FF2B5EF4-FFF2-40B4-BE49-F238E27FC236}">
                <a16:creationId xmlns:a16="http://schemas.microsoft.com/office/drawing/2014/main" id="{0F6AAD82-55A2-4A4E-9B75-DCEFDE20ECF7}"/>
              </a:ext>
            </a:extLst>
          </p:cNvPr>
          <p:cNvSpPr/>
          <p:nvPr/>
        </p:nvSpPr>
        <p:spPr bwMode="auto">
          <a:xfrm>
            <a:off x="4339742" y="3581666"/>
            <a:ext cx="256789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Query the Activity Log</a:t>
            </a:r>
          </a:p>
        </p:txBody>
      </p:sp>
      <p:grpSp>
        <p:nvGrpSpPr>
          <p:cNvPr id="3" name="Group 2">
            <a:extLst>
              <a:ext uri="{FF2B5EF4-FFF2-40B4-BE49-F238E27FC236}">
                <a16:creationId xmlns:a16="http://schemas.microsoft.com/office/drawing/2014/main" id="{9BADBE46-D50B-412C-AD24-7FAF7F080F04}"/>
              </a:ext>
              <a:ext uri="{C183D7F6-B498-43B3-948B-1728B52AA6E4}">
                <adec:decorative xmlns:adec="http://schemas.microsoft.com/office/drawing/2017/decorative" val="1"/>
              </a:ext>
            </a:extLst>
          </p:cNvPr>
          <p:cNvGrpSpPr/>
          <p:nvPr/>
        </p:nvGrpSpPr>
        <p:grpSpPr>
          <a:xfrm>
            <a:off x="3618509" y="378689"/>
            <a:ext cx="607724" cy="4226410"/>
            <a:chOff x="3618509" y="378689"/>
            <a:chExt cx="607724" cy="4226410"/>
          </a:xfrm>
        </p:grpSpPr>
        <p:pic>
          <p:nvPicPr>
            <p:cNvPr id="24" name="Picture 23">
              <a:extLst>
                <a:ext uri="{FF2B5EF4-FFF2-40B4-BE49-F238E27FC236}">
                  <a16:creationId xmlns:a16="http://schemas.microsoft.com/office/drawing/2014/main" id="{593EA0F5-93AD-452B-80C2-E205A646733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8509" y="378689"/>
              <a:ext cx="592820" cy="483683"/>
            </a:xfrm>
            <a:prstGeom prst="rect">
              <a:avLst/>
            </a:prstGeom>
          </p:spPr>
        </p:pic>
        <p:pic>
          <p:nvPicPr>
            <p:cNvPr id="45" name="Picture 44" descr="Icon of four circles connected by lines and arranged in a diamond pattern">
              <a:extLst>
                <a:ext uri="{FF2B5EF4-FFF2-40B4-BE49-F238E27FC236}">
                  <a16:creationId xmlns:a16="http://schemas.microsoft.com/office/drawing/2014/main" id="{C3153250-768D-4A00-B00F-F287EB9F9220}"/>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769670" y="502022"/>
              <a:ext cx="290498" cy="237018"/>
            </a:xfrm>
            <a:prstGeom prst="rect">
              <a:avLst/>
            </a:prstGeom>
          </p:spPr>
        </p:pic>
        <p:pic>
          <p:nvPicPr>
            <p:cNvPr id="25" name="Picture 24">
              <a:extLst>
                <a:ext uri="{FF2B5EF4-FFF2-40B4-BE49-F238E27FC236}">
                  <a16:creationId xmlns:a16="http://schemas.microsoft.com/office/drawing/2014/main" id="{02AEC507-49E3-4D79-B7C9-B7341485B2E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8509" y="968691"/>
              <a:ext cx="592820" cy="483683"/>
            </a:xfrm>
            <a:prstGeom prst="rect">
              <a:avLst/>
            </a:prstGeom>
          </p:spPr>
        </p:pic>
        <p:pic>
          <p:nvPicPr>
            <p:cNvPr id="46" name="Picture 45" descr="Icon of a key">
              <a:extLst>
                <a:ext uri="{FF2B5EF4-FFF2-40B4-BE49-F238E27FC236}">
                  <a16:creationId xmlns:a16="http://schemas.microsoft.com/office/drawing/2014/main" id="{81399E14-3D19-45CD-9A75-887FDD54006E}"/>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800462" y="1117146"/>
              <a:ext cx="228914" cy="186771"/>
            </a:xfrm>
            <a:prstGeom prst="rect">
              <a:avLst/>
            </a:prstGeom>
          </p:spPr>
        </p:pic>
        <p:pic>
          <p:nvPicPr>
            <p:cNvPr id="26" name="Picture 25">
              <a:extLst>
                <a:ext uri="{FF2B5EF4-FFF2-40B4-BE49-F238E27FC236}">
                  <a16:creationId xmlns:a16="http://schemas.microsoft.com/office/drawing/2014/main" id="{39D1EF45-7ACD-446F-8281-FC84DDBDE75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8509" y="1567928"/>
              <a:ext cx="592820" cy="483683"/>
            </a:xfrm>
            <a:prstGeom prst="rect">
              <a:avLst/>
            </a:prstGeom>
          </p:spPr>
        </p:pic>
        <p:pic>
          <p:nvPicPr>
            <p:cNvPr id="47" name="Picture 46" descr="Icon of a series of bars with a person in front">
              <a:extLst>
                <a:ext uri="{FF2B5EF4-FFF2-40B4-BE49-F238E27FC236}">
                  <a16:creationId xmlns:a16="http://schemas.microsoft.com/office/drawing/2014/main" id="{E06454DE-483B-4FAB-BADB-ACD4AB15C7A8}"/>
                </a:ext>
              </a:extLst>
            </p:cNvPr>
            <p:cNvPicPr>
              <a:picLocks noChangeAspect="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786776" y="1705218"/>
              <a:ext cx="256286" cy="209104"/>
            </a:xfrm>
            <a:prstGeom prst="rect">
              <a:avLst/>
            </a:prstGeom>
          </p:spPr>
        </p:pic>
        <p:pic>
          <p:nvPicPr>
            <p:cNvPr id="28" name="Picture 27">
              <a:extLst>
                <a:ext uri="{FF2B5EF4-FFF2-40B4-BE49-F238E27FC236}">
                  <a16:creationId xmlns:a16="http://schemas.microsoft.com/office/drawing/2014/main" id="{C91C156E-AA79-442F-8EBD-FBD8CA624A4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33413" y="2167165"/>
              <a:ext cx="577916" cy="558511"/>
            </a:xfrm>
            <a:prstGeom prst="rect">
              <a:avLst/>
            </a:prstGeom>
          </p:spPr>
        </p:pic>
        <p:pic>
          <p:nvPicPr>
            <p:cNvPr id="50" name="Picture 49" descr="Icon of four servers">
              <a:extLst>
                <a:ext uri="{FF2B5EF4-FFF2-40B4-BE49-F238E27FC236}">
                  <a16:creationId xmlns:a16="http://schemas.microsoft.com/office/drawing/2014/main" id="{232A9027-2DEE-4EBD-A0E5-1916479D346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13724" y="2347843"/>
              <a:ext cx="217294" cy="197155"/>
            </a:xfrm>
            <a:prstGeom prst="rect">
              <a:avLst/>
            </a:prstGeom>
          </p:spPr>
        </p:pic>
        <p:pic>
          <p:nvPicPr>
            <p:cNvPr id="30" name="Picture 29">
              <a:extLst>
                <a:ext uri="{FF2B5EF4-FFF2-40B4-BE49-F238E27FC236}">
                  <a16:creationId xmlns:a16="http://schemas.microsoft.com/office/drawing/2014/main" id="{61F9B973-191B-4498-8480-E382842F5F9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8317" y="2749748"/>
              <a:ext cx="577916" cy="558511"/>
            </a:xfrm>
            <a:prstGeom prst="rect">
              <a:avLst/>
            </a:prstGeom>
          </p:spPr>
        </p:pic>
        <p:pic>
          <p:nvPicPr>
            <p:cNvPr id="52" name="Picture 51" descr="Icon of a webpage showing six squares">
              <a:extLst>
                <a:ext uri="{FF2B5EF4-FFF2-40B4-BE49-F238E27FC236}">
                  <a16:creationId xmlns:a16="http://schemas.microsoft.com/office/drawing/2014/main" id="{EC1C9DFE-E3B7-43B9-8978-1AA6AD3403E2}"/>
                </a:ext>
              </a:extLst>
            </p:cNvPr>
            <p:cNvPicPr>
              <a:picLocks noChangeAspect="1"/>
            </p:cNvPicPr>
            <p:nvPr/>
          </p:nvPicPr>
          <p:blipFill>
            <a:blip r:embed="rId8"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812697" y="2908609"/>
              <a:ext cx="249157" cy="240790"/>
            </a:xfrm>
            <a:prstGeom prst="rect">
              <a:avLst/>
            </a:prstGeom>
          </p:spPr>
        </p:pic>
        <p:pic>
          <p:nvPicPr>
            <p:cNvPr id="31" name="Picture 30">
              <a:extLst>
                <a:ext uri="{FF2B5EF4-FFF2-40B4-BE49-F238E27FC236}">
                  <a16:creationId xmlns:a16="http://schemas.microsoft.com/office/drawing/2014/main" id="{95EFAA9E-2849-4148-AFCA-41E5BC3C43C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8317" y="3431497"/>
              <a:ext cx="577916" cy="558511"/>
            </a:xfrm>
            <a:prstGeom prst="rect">
              <a:avLst/>
            </a:prstGeom>
          </p:spPr>
        </p:pic>
        <p:pic>
          <p:nvPicPr>
            <p:cNvPr id="53" name="Picture 52" descr="Icon of a square with two smaller squares inside it">
              <a:extLst>
                <a:ext uri="{FF2B5EF4-FFF2-40B4-BE49-F238E27FC236}">
                  <a16:creationId xmlns:a16="http://schemas.microsoft.com/office/drawing/2014/main" id="{CDDFCA72-8FFF-4BE0-9F3D-B6DF8BCCCB5B}"/>
                </a:ext>
              </a:extLst>
            </p:cNvPr>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824381" y="3601649"/>
              <a:ext cx="225789" cy="218206"/>
            </a:xfrm>
            <a:prstGeom prst="rect">
              <a:avLst/>
            </a:prstGeom>
          </p:spPr>
        </p:pic>
        <p:grpSp>
          <p:nvGrpSpPr>
            <p:cNvPr id="29" name="Group 28">
              <a:extLst>
                <a:ext uri="{FF2B5EF4-FFF2-40B4-BE49-F238E27FC236}">
                  <a16:creationId xmlns:a16="http://schemas.microsoft.com/office/drawing/2014/main" id="{4B2970F4-2300-4660-A036-D0AD931F67EC}"/>
                </a:ext>
              </a:extLst>
            </p:cNvPr>
            <p:cNvGrpSpPr/>
            <p:nvPr/>
          </p:nvGrpSpPr>
          <p:grpSpPr>
            <a:xfrm>
              <a:off x="3642970" y="4137033"/>
              <a:ext cx="568359" cy="468066"/>
              <a:chOff x="10493727" y="629664"/>
              <a:chExt cx="519000" cy="503150"/>
            </a:xfrm>
          </p:grpSpPr>
          <p:pic>
            <p:nvPicPr>
              <p:cNvPr id="32" name="Picture 31">
                <a:extLst>
                  <a:ext uri="{FF2B5EF4-FFF2-40B4-BE49-F238E27FC236}">
                    <a16:creationId xmlns:a16="http://schemas.microsoft.com/office/drawing/2014/main" id="{C11B47B8-10CA-4FDF-AF67-849ECA288CA8}"/>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33" name="Group 32">
                <a:extLst>
                  <a:ext uri="{FF2B5EF4-FFF2-40B4-BE49-F238E27FC236}">
                    <a16:creationId xmlns:a16="http://schemas.microsoft.com/office/drawing/2014/main" id="{D342FAB3-8F37-4748-923F-34F97D09B354}"/>
                  </a:ext>
                </a:extLst>
              </p:cNvPr>
              <p:cNvGrpSpPr/>
              <p:nvPr/>
            </p:nvGrpSpPr>
            <p:grpSpPr>
              <a:xfrm>
                <a:off x="10604345" y="727773"/>
                <a:ext cx="297764" cy="272864"/>
                <a:chOff x="3876178" y="3413953"/>
                <a:chExt cx="297764" cy="255320"/>
              </a:xfrm>
            </p:grpSpPr>
            <p:sp>
              <p:nvSpPr>
                <p:cNvPr id="34" name="Freeform: Shape 33">
                  <a:extLst>
                    <a:ext uri="{FF2B5EF4-FFF2-40B4-BE49-F238E27FC236}">
                      <a16:creationId xmlns:a16="http://schemas.microsoft.com/office/drawing/2014/main" id="{F8D29C9C-271C-4CF9-ABD7-1C9D4E7684ED}"/>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84EC84B-C67A-4477-B934-1D631B543074}"/>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715E0A99-6E9F-42AF-9768-C3F2D035EC1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238F0480-6DBF-4581-BC8E-AD8E860D0EC3}"/>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EFC5B7DE-1B78-4154-8486-EFD6F2233C52}"/>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FA3AE308-01CC-441A-B879-3865B5DC5151}"/>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04719662-8E80-4B28-8DCC-FA7D4A14735A}"/>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DFB30AE0-0CE5-4300-8BAB-5668092BC05F}"/>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6" name="Rectangle 5">
            <a:extLst>
              <a:ext uri="{FF2B5EF4-FFF2-40B4-BE49-F238E27FC236}">
                <a16:creationId xmlns:a16="http://schemas.microsoft.com/office/drawing/2014/main" id="{066AA818-5C90-400F-81B2-711AFB2A1309}"/>
              </a:ext>
            </a:extLst>
          </p:cNvPr>
          <p:cNvSpPr/>
          <p:nvPr/>
        </p:nvSpPr>
        <p:spPr bwMode="auto">
          <a:xfrm>
            <a:off x="4339742" y="4240760"/>
            <a:ext cx="365821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Summary and Resources</a:t>
            </a:r>
          </a:p>
        </p:txBody>
      </p:sp>
    </p:spTree>
    <p:extLst>
      <p:ext uri="{BB962C8B-B14F-4D97-AF65-F5344CB8AC3E}">
        <p14:creationId xmlns:p14="http://schemas.microsoft.com/office/powerpoint/2010/main" val="1960244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Describe Azure Monitor Key Capabilities</a:t>
            </a:r>
          </a:p>
        </p:txBody>
      </p:sp>
      <p:sp>
        <p:nvSpPr>
          <p:cNvPr id="12" name="Rectangle 11">
            <a:extLst>
              <a:ext uri="{FF2B5EF4-FFF2-40B4-BE49-F238E27FC236}">
                <a16:creationId xmlns:a16="http://schemas.microsoft.com/office/drawing/2014/main" id="{2ADF87BA-2446-466A-B117-5E6A85806FF0}"/>
              </a:ext>
              <a:ext uri="{C183D7F6-B498-43B3-948B-1728B52AA6E4}">
                <adec:decorative xmlns:adec="http://schemas.microsoft.com/office/drawing/2017/decorative" val="1"/>
              </a:ext>
            </a:extLst>
          </p:cNvPr>
          <p:cNvSpPr/>
          <p:nvPr/>
        </p:nvSpPr>
        <p:spPr bwMode="auto">
          <a:xfrm>
            <a:off x="427038" y="1192213"/>
            <a:ext cx="11582400" cy="36422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6" descr="Diagram listing three key functionalities for which Azure Monitor is used: Monitor &amp; Visualize Metrics; Query &amp; Analyze Logs; Setup Alert &amp; Actions">
            <a:extLst>
              <a:ext uri="{FF2B5EF4-FFF2-40B4-BE49-F238E27FC236}">
                <a16:creationId xmlns:a16="http://schemas.microsoft.com/office/drawing/2014/main" id="{09B2FA1B-F642-42CB-A166-589B0D4FD34C}"/>
              </a:ext>
            </a:extLst>
          </p:cNvPr>
          <p:cNvPicPr/>
          <p:nvPr/>
        </p:nvPicPr>
        <p:blipFill rotWithShape="1">
          <a:blip r:embed="rId3" cstate="email">
            <a:extLst>
              <a:ext uri="{28A0092B-C50C-407E-A947-70E740481C1C}">
                <a14:useLocalDpi xmlns:a14="http://schemas.microsoft.com/office/drawing/2010/main"/>
              </a:ext>
            </a:extLst>
          </a:blip>
          <a:srcRect t="-1090"/>
          <a:stretch/>
        </p:blipFill>
        <p:spPr bwMode="auto">
          <a:xfrm>
            <a:off x="470698" y="1257300"/>
            <a:ext cx="11495080" cy="3437892"/>
          </a:xfrm>
          <a:prstGeom prst="rect">
            <a:avLst/>
          </a:prstGeom>
        </p:spPr>
      </p:pic>
      <p:sp>
        <p:nvSpPr>
          <p:cNvPr id="8" name="Freeform: Shape 7">
            <a:extLst>
              <a:ext uri="{FF2B5EF4-FFF2-40B4-BE49-F238E27FC236}">
                <a16:creationId xmlns:a16="http://schemas.microsoft.com/office/drawing/2014/main" id="{2F3C2C37-A6C5-416B-8563-2E64D36E79B5}"/>
              </a:ext>
            </a:extLst>
          </p:cNvPr>
          <p:cNvSpPr/>
          <p:nvPr/>
        </p:nvSpPr>
        <p:spPr>
          <a:xfrm>
            <a:off x="440570"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Core monitoring for</a:t>
            </a:r>
            <a:br>
              <a:rPr lang="en-US" sz="2200" dirty="0">
                <a:solidFill>
                  <a:schemeClr val="tx1"/>
                </a:solidFill>
              </a:rPr>
            </a:br>
            <a:r>
              <a:rPr lang="en-US" sz="2200" dirty="0">
                <a:solidFill>
                  <a:schemeClr val="tx1"/>
                </a:solidFill>
              </a:rPr>
              <a:t>Azure services</a:t>
            </a:r>
          </a:p>
        </p:txBody>
      </p:sp>
      <p:sp>
        <p:nvSpPr>
          <p:cNvPr id="9" name="Freeform: Shape 8">
            <a:extLst>
              <a:ext uri="{FF2B5EF4-FFF2-40B4-BE49-F238E27FC236}">
                <a16:creationId xmlns:a16="http://schemas.microsoft.com/office/drawing/2014/main" id="{9EAE8E22-619F-4005-B6BA-B898E5FE8DEE}"/>
              </a:ext>
            </a:extLst>
          </p:cNvPr>
          <p:cNvSpPr/>
          <p:nvPr/>
        </p:nvSpPr>
        <p:spPr>
          <a:xfrm>
            <a:off x="4344922"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Collects metrics, activity logs, and diagnostic logs</a:t>
            </a:r>
          </a:p>
        </p:txBody>
      </p:sp>
      <p:sp>
        <p:nvSpPr>
          <p:cNvPr id="10" name="Freeform: Shape 9">
            <a:extLst>
              <a:ext uri="{FF2B5EF4-FFF2-40B4-BE49-F238E27FC236}">
                <a16:creationId xmlns:a16="http://schemas.microsoft.com/office/drawing/2014/main" id="{EFC8DC10-03E0-41FC-8625-2956F32C7E50}"/>
              </a:ext>
            </a:extLst>
          </p:cNvPr>
          <p:cNvSpPr/>
          <p:nvPr/>
        </p:nvSpPr>
        <p:spPr>
          <a:xfrm>
            <a:off x="8249273"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Use for time critical alerts and notifications</a:t>
            </a:r>
          </a:p>
        </p:txBody>
      </p:sp>
    </p:spTree>
    <p:extLst>
      <p:ext uri="{BB962C8B-B14F-4D97-AF65-F5344CB8AC3E}">
        <p14:creationId xmlns:p14="http://schemas.microsoft.com/office/powerpoint/2010/main" val="213281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a:rPr>
              <a:t>Understand Azure Monitor Components</a:t>
            </a:r>
            <a:endParaRPr lang="en-US" b="1" dirty="0"/>
          </a:p>
        </p:txBody>
      </p:sp>
      <p:sp>
        <p:nvSpPr>
          <p:cNvPr id="5" name="Rectangle 4">
            <a:extLst>
              <a:ext uri="{FF2B5EF4-FFF2-40B4-BE49-F238E27FC236}">
                <a16:creationId xmlns:a16="http://schemas.microsoft.com/office/drawing/2014/main" id="{EEBA90A2-502E-4A7F-997E-FD80154A3DEB}"/>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2" descr="Data sources populate metrics and logs that are access by insights, visualization, analysis and integrate products. ">
            <a:extLst>
              <a:ext uri="{FF2B5EF4-FFF2-40B4-BE49-F238E27FC236}">
                <a16:creationId xmlns:a16="http://schemas.microsoft.com/office/drawing/2014/main" id="{45E65374-8631-FB04-8A73-DF55B8BAF7E5}"/>
              </a:ext>
            </a:extLst>
          </p:cNvPr>
          <p:cNvPicPr>
            <a:picLocks noChangeAspect="1"/>
          </p:cNvPicPr>
          <p:nvPr/>
        </p:nvPicPr>
        <p:blipFill>
          <a:blip r:embed="rId3"/>
          <a:stretch>
            <a:fillRect/>
          </a:stretch>
        </p:blipFill>
        <p:spPr>
          <a:xfrm>
            <a:off x="977868" y="1393950"/>
            <a:ext cx="9412224" cy="5116068"/>
          </a:xfrm>
          <a:prstGeom prst="rect">
            <a:avLst/>
          </a:prstGeom>
        </p:spPr>
      </p:pic>
    </p:spTree>
    <p:extLst>
      <p:ext uri="{BB962C8B-B14F-4D97-AF65-F5344CB8AC3E}">
        <p14:creationId xmlns:p14="http://schemas.microsoft.com/office/powerpoint/2010/main" val="286056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D0E7-D372-4B3A-ACD4-E350C2EE142F}"/>
              </a:ext>
            </a:extLst>
          </p:cNvPr>
          <p:cNvSpPr>
            <a:spLocks noGrp="1"/>
          </p:cNvSpPr>
          <p:nvPr>
            <p:ph type="title"/>
          </p:nvPr>
        </p:nvSpPr>
        <p:spPr/>
        <p:txBody>
          <a:bodyPr/>
          <a:lstStyle/>
          <a:p>
            <a:r>
              <a:rPr lang="en-US" dirty="0"/>
              <a:t>Define Metrics and Logs</a:t>
            </a:r>
          </a:p>
        </p:txBody>
      </p:sp>
      <p:pic>
        <p:nvPicPr>
          <p:cNvPr id="18" name="Picture 17" descr="Metrics graph">
            <a:extLst>
              <a:ext uri="{FF2B5EF4-FFF2-40B4-BE49-F238E27FC236}">
                <a16:creationId xmlns:a16="http://schemas.microsoft.com/office/drawing/2014/main" id="{7EEF596C-2F46-4FB3-04FA-BEDF5709E4D2}"/>
              </a:ext>
            </a:extLst>
          </p:cNvPr>
          <p:cNvPicPr>
            <a:picLocks noChangeAspect="1"/>
          </p:cNvPicPr>
          <p:nvPr/>
        </p:nvPicPr>
        <p:blipFill>
          <a:blip r:embed="rId3"/>
          <a:stretch>
            <a:fillRect/>
          </a:stretch>
        </p:blipFill>
        <p:spPr>
          <a:xfrm>
            <a:off x="926708" y="1620939"/>
            <a:ext cx="4752975" cy="2152650"/>
          </a:xfrm>
          <a:prstGeom prst="rect">
            <a:avLst/>
          </a:prstGeom>
        </p:spPr>
      </p:pic>
      <p:pic>
        <p:nvPicPr>
          <p:cNvPr id="16" name="Picture 15" descr="Log query accessing analytics">
            <a:extLst>
              <a:ext uri="{FF2B5EF4-FFF2-40B4-BE49-F238E27FC236}">
                <a16:creationId xmlns:a16="http://schemas.microsoft.com/office/drawing/2014/main" id="{8BC83920-2E88-07E4-3AB5-1D56EE9FAB97}"/>
              </a:ext>
            </a:extLst>
          </p:cNvPr>
          <p:cNvPicPr>
            <a:picLocks noChangeAspect="1"/>
          </p:cNvPicPr>
          <p:nvPr/>
        </p:nvPicPr>
        <p:blipFill>
          <a:blip r:embed="rId4"/>
          <a:stretch>
            <a:fillRect/>
          </a:stretch>
        </p:blipFill>
        <p:spPr>
          <a:xfrm>
            <a:off x="6303392" y="1497101"/>
            <a:ext cx="5048250" cy="2114550"/>
          </a:xfrm>
          <a:prstGeom prst="rect">
            <a:avLst/>
          </a:prstGeom>
        </p:spPr>
      </p:pic>
      <p:sp>
        <p:nvSpPr>
          <p:cNvPr id="4" name="Rectangle 3">
            <a:extLst>
              <a:ext uri="{FF2B5EF4-FFF2-40B4-BE49-F238E27FC236}">
                <a16:creationId xmlns:a16="http://schemas.microsoft.com/office/drawing/2014/main" id="{3FAB3A5E-77DA-43B7-9713-D99DE6FE1B06}"/>
              </a:ext>
            </a:extLst>
          </p:cNvPr>
          <p:cNvSpPr/>
          <p:nvPr/>
        </p:nvSpPr>
        <p:spPr>
          <a:xfrm>
            <a:off x="600855" y="4301395"/>
            <a:ext cx="5404682" cy="232199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t" anchorCtr="0">
            <a:noAutofit/>
          </a:bodyPr>
          <a:lstStyle/>
          <a:p>
            <a:pPr marL="173038" indent="-17303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Metrics are numerical values that describe some aspect of a system at a point in time </a:t>
            </a:r>
          </a:p>
          <a:p>
            <a:pPr marL="173038" indent="-17303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They are lightweight and capable of supporting near real-time scenarios</a:t>
            </a:r>
          </a:p>
        </p:txBody>
      </p:sp>
      <p:sp>
        <p:nvSpPr>
          <p:cNvPr id="5" name="Rectangle 4">
            <a:extLst>
              <a:ext uri="{FF2B5EF4-FFF2-40B4-BE49-F238E27FC236}">
                <a16:creationId xmlns:a16="http://schemas.microsoft.com/office/drawing/2014/main" id="{F681698F-B3CC-4FEC-AF3B-32CD71C59CCB}"/>
              </a:ext>
            </a:extLst>
          </p:cNvPr>
          <p:cNvSpPr/>
          <p:nvPr/>
        </p:nvSpPr>
        <p:spPr>
          <a:xfrm>
            <a:off x="6186433" y="4301395"/>
            <a:ext cx="5404682" cy="232199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marL="230188" indent="-23018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Logs contain different kinds of data organized into records with different sets of properties for each type</a:t>
            </a:r>
          </a:p>
          <a:p>
            <a:pPr marL="230188" indent="-23018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Telemetry (events, traces) and performance data can be combined for analysis</a:t>
            </a:r>
          </a:p>
        </p:txBody>
      </p:sp>
      <p:sp>
        <p:nvSpPr>
          <p:cNvPr id="14" name="Rectangle 13">
            <a:extLst>
              <a:ext uri="{FF2B5EF4-FFF2-40B4-BE49-F238E27FC236}">
                <a16:creationId xmlns:a16="http://schemas.microsoft.com/office/drawing/2014/main" id="{C2318A26-ACF5-499C-BCD5-403E693F7AB0}"/>
              </a:ext>
              <a:ext uri="{C183D7F6-B498-43B3-948B-1728B52AA6E4}">
                <adec:decorative xmlns:adec="http://schemas.microsoft.com/office/drawing/2017/decorative" val="1"/>
              </a:ext>
            </a:extLst>
          </p:cNvPr>
          <p:cNvSpPr/>
          <p:nvPr/>
        </p:nvSpPr>
        <p:spPr bwMode="auto">
          <a:xfrm>
            <a:off x="600855" y="1176397"/>
            <a:ext cx="11008332" cy="2810959"/>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0" name="Straight Connector 9">
            <a:extLst>
              <a:ext uri="{FF2B5EF4-FFF2-40B4-BE49-F238E27FC236}">
                <a16:creationId xmlns:a16="http://schemas.microsoft.com/office/drawing/2014/main" id="{F9E3EF93-0300-45BD-AF98-3815FA263BAA}"/>
              </a:ext>
              <a:ext uri="{C183D7F6-B498-43B3-948B-1728B52AA6E4}">
                <adec:decorative xmlns:adec="http://schemas.microsoft.com/office/drawing/2017/decorative" val="1"/>
              </a:ext>
            </a:extLst>
          </p:cNvPr>
          <p:cNvCxnSpPr>
            <a:cxnSpLocks/>
          </p:cNvCxnSpPr>
          <p:nvPr/>
        </p:nvCxnSpPr>
        <p:spPr>
          <a:xfrm>
            <a:off x="6045847" y="1575011"/>
            <a:ext cx="0" cy="205314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5577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3C55-B5AF-4C28-B88A-68B88D47B7B5}"/>
              </a:ext>
            </a:extLst>
          </p:cNvPr>
          <p:cNvSpPr>
            <a:spLocks noGrp="1"/>
          </p:cNvSpPr>
          <p:nvPr>
            <p:ph type="title"/>
          </p:nvPr>
        </p:nvSpPr>
        <p:spPr/>
        <p:txBody>
          <a:bodyPr/>
          <a:lstStyle/>
          <a:p>
            <a:r>
              <a:rPr lang="en-US" dirty="0"/>
              <a:t>Identify Data Types</a:t>
            </a:r>
          </a:p>
        </p:txBody>
      </p:sp>
      <p:pic>
        <p:nvPicPr>
          <p:cNvPr id="14" name="Picture 13">
            <a:extLst>
              <a:ext uri="{FF2B5EF4-FFF2-40B4-BE49-F238E27FC236}">
                <a16:creationId xmlns:a16="http://schemas.microsoft.com/office/drawing/2014/main" id="{667E6E15-9334-4112-8FBD-57B21726AAC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1471707"/>
            <a:ext cx="874616" cy="874616"/>
          </a:xfrm>
          <a:prstGeom prst="rect">
            <a:avLst/>
          </a:prstGeom>
        </p:spPr>
      </p:pic>
      <p:pic>
        <p:nvPicPr>
          <p:cNvPr id="40" name="Picture 39" descr="Icon of a series of bars with a person in front">
            <a:extLst>
              <a:ext uri="{FF2B5EF4-FFF2-40B4-BE49-F238E27FC236}">
                <a16:creationId xmlns:a16="http://schemas.microsoft.com/office/drawing/2014/main" id="{0CCE7BC7-2975-4F08-90F3-479FD6EA425B}"/>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93262" y="1724422"/>
            <a:ext cx="347344" cy="347344"/>
          </a:xfrm>
          <a:prstGeom prst="rect">
            <a:avLst/>
          </a:prstGeom>
        </p:spPr>
      </p:pic>
      <p:sp>
        <p:nvSpPr>
          <p:cNvPr id="7" name="TextBox 6">
            <a:extLst>
              <a:ext uri="{FF2B5EF4-FFF2-40B4-BE49-F238E27FC236}">
                <a16:creationId xmlns:a16="http://schemas.microsoft.com/office/drawing/2014/main" id="{56C1DA6A-E922-491D-9B02-E42DF69D4DE0}"/>
              </a:ext>
            </a:extLst>
          </p:cNvPr>
          <p:cNvSpPr txBox="1"/>
          <p:nvPr/>
        </p:nvSpPr>
        <p:spPr>
          <a:xfrm>
            <a:off x="1498601" y="1562243"/>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Application monitoring data </a:t>
            </a:r>
            <a:r>
              <a:rPr lang="en-US" dirty="0"/>
              <a:t>– Performance and functionality of the code you have written, regardless of its platform</a:t>
            </a:r>
          </a:p>
        </p:txBody>
      </p:sp>
      <p:cxnSp>
        <p:nvCxnSpPr>
          <p:cNvPr id="20" name="Straight Connector 19">
            <a:extLst>
              <a:ext uri="{FF2B5EF4-FFF2-40B4-BE49-F238E27FC236}">
                <a16:creationId xmlns:a16="http://schemas.microsoft.com/office/drawing/2014/main" id="{3CC85812-211D-4267-926A-EAB6D3D74CB3}"/>
              </a:ext>
              <a:ext uri="{C183D7F6-B498-43B3-948B-1728B52AA6E4}">
                <adec:decorative xmlns:adec="http://schemas.microsoft.com/office/drawing/2017/decorative" val="1"/>
              </a:ext>
            </a:extLst>
          </p:cNvPr>
          <p:cNvCxnSpPr>
            <a:cxnSpLocks/>
          </p:cNvCxnSpPr>
          <p:nvPr/>
        </p:nvCxnSpPr>
        <p:spPr>
          <a:xfrm>
            <a:off x="1511300" y="2424720"/>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201D558-0226-4178-94BB-8C0EBB8F0112}"/>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2503115"/>
            <a:ext cx="874616" cy="874616"/>
          </a:xfrm>
          <a:prstGeom prst="rect">
            <a:avLst/>
          </a:prstGeom>
        </p:spPr>
      </p:pic>
      <p:pic>
        <p:nvPicPr>
          <p:cNvPr id="39" name="Picture 38" descr="Icon of a computer screen">
            <a:extLst>
              <a:ext uri="{FF2B5EF4-FFF2-40B4-BE49-F238E27FC236}">
                <a16:creationId xmlns:a16="http://schemas.microsoft.com/office/drawing/2014/main" id="{BB4B7308-99A3-481C-8B31-8ACCE325ACAA}"/>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77043" y="2762102"/>
            <a:ext cx="379462" cy="379462"/>
          </a:xfrm>
          <a:prstGeom prst="rect">
            <a:avLst/>
          </a:prstGeom>
        </p:spPr>
      </p:pic>
      <p:sp>
        <p:nvSpPr>
          <p:cNvPr id="12" name="TextBox 11">
            <a:extLst>
              <a:ext uri="{FF2B5EF4-FFF2-40B4-BE49-F238E27FC236}">
                <a16:creationId xmlns:a16="http://schemas.microsoft.com/office/drawing/2014/main" id="{D2EB2B19-F06C-4824-995A-9F20E1C621A6}"/>
              </a:ext>
            </a:extLst>
          </p:cNvPr>
          <p:cNvSpPr txBox="1"/>
          <p:nvPr/>
        </p:nvSpPr>
        <p:spPr>
          <a:xfrm>
            <a:off x="1498601" y="2593651"/>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Guest OS monitoring </a:t>
            </a:r>
            <a:r>
              <a:rPr lang="en-US" dirty="0"/>
              <a:t>– Azure, another cloud, or on-premises</a:t>
            </a:r>
          </a:p>
        </p:txBody>
      </p:sp>
      <p:cxnSp>
        <p:nvCxnSpPr>
          <p:cNvPr id="21" name="Straight Connector 20">
            <a:extLst>
              <a:ext uri="{FF2B5EF4-FFF2-40B4-BE49-F238E27FC236}">
                <a16:creationId xmlns:a16="http://schemas.microsoft.com/office/drawing/2014/main" id="{3A247C04-7BE4-4BB9-908A-529854D08601}"/>
              </a:ext>
              <a:ext uri="{C183D7F6-B498-43B3-948B-1728B52AA6E4}">
                <adec:decorative xmlns:adec="http://schemas.microsoft.com/office/drawing/2017/decorative" val="1"/>
              </a:ext>
            </a:extLst>
          </p:cNvPr>
          <p:cNvCxnSpPr>
            <a:cxnSpLocks/>
          </p:cNvCxnSpPr>
          <p:nvPr/>
        </p:nvCxnSpPr>
        <p:spPr>
          <a:xfrm>
            <a:off x="1511300" y="3456126"/>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319B9202-0146-44EF-A8C7-187B5F7AAD2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3534521"/>
            <a:ext cx="874616" cy="874616"/>
          </a:xfrm>
          <a:prstGeom prst="rect">
            <a:avLst/>
          </a:prstGeom>
        </p:spPr>
      </p:pic>
      <p:pic>
        <p:nvPicPr>
          <p:cNvPr id="42" name="Picture 41" descr="Icon of books stacked together">
            <a:extLst>
              <a:ext uri="{FF2B5EF4-FFF2-40B4-BE49-F238E27FC236}">
                <a16:creationId xmlns:a16="http://schemas.microsoft.com/office/drawing/2014/main" id="{EE104E83-FE58-42B7-95FC-9C7E8B46011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0880" y="3774733"/>
            <a:ext cx="352108" cy="352690"/>
          </a:xfrm>
          <a:prstGeom prst="rect">
            <a:avLst/>
          </a:prstGeom>
        </p:spPr>
      </p:pic>
      <p:sp>
        <p:nvSpPr>
          <p:cNvPr id="17" name="TextBox 16">
            <a:extLst>
              <a:ext uri="{FF2B5EF4-FFF2-40B4-BE49-F238E27FC236}">
                <a16:creationId xmlns:a16="http://schemas.microsoft.com/office/drawing/2014/main" id="{C1E98E0A-9F25-4990-8CB9-2E623AB3AA0C}"/>
              </a:ext>
            </a:extLst>
          </p:cNvPr>
          <p:cNvSpPr txBox="1"/>
          <p:nvPr/>
        </p:nvSpPr>
        <p:spPr>
          <a:xfrm>
            <a:off x="1498601" y="3625057"/>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resource monitoring </a:t>
            </a:r>
          </a:p>
        </p:txBody>
      </p:sp>
      <p:cxnSp>
        <p:nvCxnSpPr>
          <p:cNvPr id="22" name="Straight Connector 21">
            <a:extLst>
              <a:ext uri="{FF2B5EF4-FFF2-40B4-BE49-F238E27FC236}">
                <a16:creationId xmlns:a16="http://schemas.microsoft.com/office/drawing/2014/main" id="{B20CA98D-A8C4-4D77-AAB0-EC80A45B1FDA}"/>
              </a:ext>
              <a:ext uri="{C183D7F6-B498-43B3-948B-1728B52AA6E4}">
                <adec:decorative xmlns:adec="http://schemas.microsoft.com/office/drawing/2017/decorative" val="1"/>
              </a:ext>
            </a:extLst>
          </p:cNvPr>
          <p:cNvCxnSpPr>
            <a:cxnSpLocks/>
          </p:cNvCxnSpPr>
          <p:nvPr/>
        </p:nvCxnSpPr>
        <p:spPr>
          <a:xfrm>
            <a:off x="1511300" y="4487532"/>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B91C1FD-6F92-4776-97F4-EEFDD775CECA}"/>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4565927"/>
            <a:ext cx="874616" cy="874616"/>
          </a:xfrm>
          <a:prstGeom prst="rect">
            <a:avLst/>
          </a:prstGeom>
        </p:spPr>
      </p:pic>
      <p:pic>
        <p:nvPicPr>
          <p:cNvPr id="43" name="Picture 42" descr="Icon of a whiteboard">
            <a:extLst>
              <a:ext uri="{FF2B5EF4-FFF2-40B4-BE49-F238E27FC236}">
                <a16:creationId xmlns:a16="http://schemas.microsoft.com/office/drawing/2014/main" id="{255750A6-C0E9-4B80-858D-8B69EA2D247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5645" y="4843383"/>
            <a:ext cx="342580" cy="342578"/>
          </a:xfrm>
          <a:prstGeom prst="rect">
            <a:avLst/>
          </a:prstGeom>
        </p:spPr>
      </p:pic>
      <p:sp>
        <p:nvSpPr>
          <p:cNvPr id="23" name="TextBox 22">
            <a:extLst>
              <a:ext uri="{FF2B5EF4-FFF2-40B4-BE49-F238E27FC236}">
                <a16:creationId xmlns:a16="http://schemas.microsoft.com/office/drawing/2014/main" id="{3A4E7722-6AC5-4EED-8C23-6C12059070E8}"/>
              </a:ext>
            </a:extLst>
          </p:cNvPr>
          <p:cNvSpPr txBox="1"/>
          <p:nvPr/>
        </p:nvSpPr>
        <p:spPr>
          <a:xfrm>
            <a:off x="1498601" y="4656463"/>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subscription monitoring </a:t>
            </a:r>
            <a:r>
              <a:rPr lang="en-US" dirty="0"/>
              <a:t>– Operation and management of an Azure subscription, as well as data about the health and operation of Azure itself</a:t>
            </a:r>
          </a:p>
        </p:txBody>
      </p:sp>
      <p:cxnSp>
        <p:nvCxnSpPr>
          <p:cNvPr id="24" name="Straight Connector 23">
            <a:extLst>
              <a:ext uri="{FF2B5EF4-FFF2-40B4-BE49-F238E27FC236}">
                <a16:creationId xmlns:a16="http://schemas.microsoft.com/office/drawing/2014/main" id="{DF1016EE-FF5F-4770-8DA0-FA5F986F2884}"/>
              </a:ext>
              <a:ext uri="{C183D7F6-B498-43B3-948B-1728B52AA6E4}">
                <adec:decorative xmlns:adec="http://schemas.microsoft.com/office/drawing/2017/decorative" val="1"/>
              </a:ext>
            </a:extLst>
          </p:cNvPr>
          <p:cNvCxnSpPr>
            <a:cxnSpLocks/>
          </p:cNvCxnSpPr>
          <p:nvPr/>
        </p:nvCxnSpPr>
        <p:spPr>
          <a:xfrm>
            <a:off x="1511300" y="5518938"/>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F104336-0F66-4FB5-B8AA-FC463131ECB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5597336"/>
            <a:ext cx="874616" cy="874616"/>
          </a:xfrm>
          <a:prstGeom prst="rect">
            <a:avLst/>
          </a:prstGeom>
        </p:spPr>
      </p:pic>
      <p:pic>
        <p:nvPicPr>
          <p:cNvPr id="44" name="Picture 43" descr="Icon of cloud">
            <a:extLst>
              <a:ext uri="{FF2B5EF4-FFF2-40B4-BE49-F238E27FC236}">
                <a16:creationId xmlns:a16="http://schemas.microsoft.com/office/drawing/2014/main" id="{D2758832-C308-4FBA-B6D9-1EDCC44DDA79}"/>
              </a:ext>
            </a:extLst>
          </p:cNvPr>
          <p:cNvPicPr>
            <a:picLocks noChangeAspect="1"/>
          </p:cNvPicPr>
          <p:nvPr/>
        </p:nvPicPr>
        <p:blipFill>
          <a:blip r:embed="rId8" cstate="email">
            <a:extLst>
              <a:ext uri="{28A0092B-C50C-407E-A947-70E740481C1C}">
                <a14:useLocalDpi xmlns:a14="http://schemas.microsoft.com/office/drawing/2010/main"/>
              </a:ext>
            </a:extLst>
          </a:blip>
          <a:srcRect/>
          <a:stretch/>
        </p:blipFill>
        <p:spPr>
          <a:xfrm>
            <a:off x="708066" y="5862101"/>
            <a:ext cx="317736" cy="317736"/>
          </a:xfrm>
          <a:prstGeom prst="rect">
            <a:avLst/>
          </a:prstGeom>
        </p:spPr>
      </p:pic>
      <p:sp>
        <p:nvSpPr>
          <p:cNvPr id="32" name="TextBox 31">
            <a:extLst>
              <a:ext uri="{FF2B5EF4-FFF2-40B4-BE49-F238E27FC236}">
                <a16:creationId xmlns:a16="http://schemas.microsoft.com/office/drawing/2014/main" id="{7EFEC955-DC24-428F-A65B-4B139F4642CD}"/>
              </a:ext>
            </a:extLst>
          </p:cNvPr>
          <p:cNvSpPr txBox="1"/>
          <p:nvPr/>
        </p:nvSpPr>
        <p:spPr>
          <a:xfrm>
            <a:off x="1498601" y="5687872"/>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tenant monitoring </a:t>
            </a:r>
            <a:r>
              <a:rPr lang="en-US" dirty="0"/>
              <a:t>– Operation of tenant-level Azure services, such as Azure Active Directory</a:t>
            </a:r>
          </a:p>
        </p:txBody>
      </p:sp>
    </p:spTree>
    <p:extLst>
      <p:ext uri="{BB962C8B-B14F-4D97-AF65-F5344CB8AC3E}">
        <p14:creationId xmlns:p14="http://schemas.microsoft.com/office/powerpoint/2010/main" val="1811368455"/>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2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3198</Words>
  <Application>Microsoft Office PowerPoint</Application>
  <PresentationFormat>Custom</PresentationFormat>
  <Paragraphs>311</Paragraphs>
  <Slides>31</Slides>
  <Notes>27</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-apple-system</vt:lpstr>
      <vt:lpstr>Arial</vt:lpstr>
      <vt:lpstr>Calibri</vt:lpstr>
      <vt:lpstr>Consolas</vt:lpstr>
      <vt:lpstr>Segoe UI</vt:lpstr>
      <vt:lpstr>Segoe UI Light</vt:lpstr>
      <vt:lpstr>Segoe UI Semibold</vt:lpstr>
      <vt:lpstr>Symbol</vt:lpstr>
      <vt:lpstr>Wingdings</vt:lpstr>
      <vt:lpstr>Azure 1</vt:lpstr>
      <vt:lpstr>2_Microsoft Power Platform Template</vt:lpstr>
      <vt:lpstr>AZ-104T00A Administer Monitoring</vt:lpstr>
      <vt:lpstr>Administer Monitoring Introduction</vt:lpstr>
      <vt:lpstr>Administer Monitoring whiteboard and review</vt:lpstr>
      <vt:lpstr>Configure Azure Monitor</vt:lpstr>
      <vt:lpstr>Configure Azure Monitor Introduction</vt:lpstr>
      <vt:lpstr>Describe Azure Monitor Key Capabilities</vt:lpstr>
      <vt:lpstr>Understand Azure Monitor Components</vt:lpstr>
      <vt:lpstr>Define Metrics and Logs</vt:lpstr>
      <vt:lpstr>Identify Data Types</vt:lpstr>
      <vt:lpstr>Describe Activity Log Events</vt:lpstr>
      <vt:lpstr>Query the Activity Log</vt:lpstr>
      <vt:lpstr>Summary and Resources – Configure Azure Monitor</vt:lpstr>
      <vt:lpstr>Configure Azure Alerts</vt:lpstr>
      <vt:lpstr>Configure Azure Alerts Overview</vt:lpstr>
      <vt:lpstr>Manage Azure Monitor Alerts</vt:lpstr>
      <vt:lpstr>Create Alert Rules</vt:lpstr>
      <vt:lpstr>Create Action Groups</vt:lpstr>
      <vt:lpstr>Demonstration – Alerts</vt:lpstr>
      <vt:lpstr>Summary and Resources – Configure Azure Alerts</vt:lpstr>
      <vt:lpstr>Configure Log Analytics</vt:lpstr>
      <vt:lpstr>Configure Log Analytics Introduction</vt:lpstr>
      <vt:lpstr>Determine Log Analytics Uses</vt:lpstr>
      <vt:lpstr>Create a Workspace</vt:lpstr>
      <vt:lpstr>Query Log Analytics Data</vt:lpstr>
      <vt:lpstr>Structure Log Analytics Queries</vt:lpstr>
      <vt:lpstr>Demonstration – Log Analytics</vt:lpstr>
      <vt:lpstr>Summary and Resources – Configure Log Analytics</vt:lpstr>
      <vt:lpstr>Lab 11 – Implement Monitoring</vt:lpstr>
      <vt:lpstr>Lab 11 – Implement monitoring</vt:lpstr>
      <vt:lpstr>Lab 11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2023-05-01T14:59:36Z</dcterms:created>
  <dcterms:modified xsi:type="dcterms:W3CDTF">2023-07-20T14:07:48Z</dcterms:modified>
</cp:coreProperties>
</file>