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19"/>
  </p:notesMasterIdLst>
  <p:handoutMasterIdLst>
    <p:handoutMasterId r:id="rId20"/>
  </p:handoutMasterIdLst>
  <p:sldIdLst>
    <p:sldId id="1746" r:id="rId2"/>
    <p:sldId id="1886" r:id="rId3"/>
    <p:sldId id="1750" r:id="rId4"/>
    <p:sldId id="1751" r:id="rId5"/>
    <p:sldId id="1889" r:id="rId6"/>
    <p:sldId id="1754" r:id="rId7"/>
    <p:sldId id="1753" r:id="rId8"/>
    <p:sldId id="1888" r:id="rId9"/>
    <p:sldId id="1873" r:id="rId10"/>
    <p:sldId id="1885" r:id="rId11"/>
    <p:sldId id="1901" r:id="rId12"/>
    <p:sldId id="1896" r:id="rId13"/>
    <p:sldId id="1882" r:id="rId14"/>
    <p:sldId id="1883" r:id="rId15"/>
    <p:sldId id="1891" r:id="rId16"/>
    <p:sldId id="1899" r:id="rId17"/>
    <p:sldId id="1890"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D36E09A-23E8-4157-B7D8-0A840ED7782C}">
          <p14:sldIdLst>
            <p14:sldId id="1746"/>
            <p14:sldId id="1886"/>
            <p14:sldId id="1750"/>
            <p14:sldId id="1751"/>
            <p14:sldId id="1889"/>
            <p14:sldId id="1754"/>
            <p14:sldId id="1753"/>
            <p14:sldId id="1888"/>
            <p14:sldId id="1873"/>
            <p14:sldId id="1885"/>
            <p14:sldId id="1901"/>
            <p14:sldId id="1896"/>
            <p14:sldId id="1882"/>
            <p14:sldId id="1883"/>
            <p14:sldId id="1891"/>
          </p14:sldIdLst>
        </p14:section>
        <p14:section name="Extra slides" id="{ADCC9E54-5199-4899-948A-46062E9FE20B}">
          <p14:sldIdLst>
            <p14:sldId id="1899"/>
            <p14:sldId id="18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0078D4"/>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E4315-19A3-442C-9011-A43CF099830D}" v="2" dt="2023-07-20T13:00:43.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6242" autoAdjust="0"/>
  </p:normalViewPr>
  <p:slideViewPr>
    <p:cSldViewPr snapToGrid="0">
      <p:cViewPr varScale="1">
        <p:scale>
          <a:sx n="101" d="100"/>
          <a:sy n="101" d="100"/>
        </p:scale>
        <p:origin x="702" y="10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7/20/2023 5:57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7/20/2023 5:56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Feedback from Learn is logged and tracked. Corrections are made within just a few days. As you review the materials you can provide feedback. The best feedback is specific and actionable. For example, the virtual machine limits have changed and provide the documentation page.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61781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AZ-104 lab repository -https://github.com/</a:t>
            </a:r>
            <a:r>
              <a:rPr lang="en-US" dirty="0" err="1"/>
              <a:t>MicrosoftLearning</a:t>
            </a:r>
            <a:r>
              <a:rPr lang="en-US" dirty="0"/>
              <a:t>/AZ-104-MicrosoftAzureAdministrator.</a:t>
            </a:r>
          </a:p>
          <a:p>
            <a:endParaRPr lang="en-US" dirty="0"/>
          </a:p>
          <a:p>
            <a:r>
              <a:rPr lang="en-US" dirty="0"/>
              <a:t>If you find something that needs corrected in the lab steps open an Issue on the GitHub repository.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5:56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Microsoft Learn - https://docs.microsoft.com/en-us/learn/browse/.  There is a summary slide at the end of each lesson with applicable online training modules.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Azure Documentation - </a:t>
            </a:r>
            <a:r>
              <a:rPr lang="en-US" b="0" dirty="0">
                <a:solidFill>
                  <a:srgbClr val="A31515"/>
                </a:solidFill>
                <a:effectLst/>
                <a:latin typeface="Consolas" panose="020B0609020204030204" pitchFamily="49" charset="0"/>
              </a:rPr>
              <a:t>https://docs.microsoft.com/en-us/azure/</a:t>
            </a:r>
            <a:r>
              <a:rPr lang="en-US" b="0" dirty="0">
                <a:solidFill>
                  <a:srgbClr val="000000"/>
                </a:solidFill>
                <a:effectLst/>
                <a:latin typeface="Consolas" panose="020B0609020204030204" pitchFamily="49" charset="0"/>
              </a:rPr>
              <a:t>. Stay informed on the latest products, tools, and features. Get information on pricing, partners, support, and solutions.</a:t>
            </a:r>
          </a:p>
          <a:p>
            <a:endParaRPr lang="en-US" b="0" dirty="0">
              <a:solidFill>
                <a:srgbClr val="0000FF"/>
              </a:solidFill>
              <a:effectLst/>
              <a:latin typeface="Consolas" panose="020B0609020204030204" pitchFamily="49" charset="0"/>
            </a:endParaRPr>
          </a:p>
          <a:p>
            <a:r>
              <a:rPr lang="en-US" b="0" dirty="0">
                <a:solidFill>
                  <a:srgbClr val="000000"/>
                </a:solidFill>
                <a:effectLst/>
                <a:latin typeface="Consolas" panose="020B0609020204030204" pitchFamily="49" charset="0"/>
              </a:rPr>
              <a:t>Microsoft Q&amp;A - </a:t>
            </a:r>
            <a:r>
              <a:rPr lang="en-US" b="0" dirty="0">
                <a:solidFill>
                  <a:srgbClr val="A31515"/>
                </a:solidFill>
                <a:effectLst/>
                <a:latin typeface="Consolas" panose="020B0609020204030204" pitchFamily="49" charset="0"/>
              </a:rPr>
              <a:t>https://learn.microsoft.com/answers/</a:t>
            </a:r>
            <a:r>
              <a:rPr lang="en-US" b="0" dirty="0">
                <a:solidFill>
                  <a:srgbClr val="000000"/>
                </a:solidFill>
                <a:effectLst/>
                <a:latin typeface="Consolas" panose="020B0609020204030204" pitchFamily="49" charset="0"/>
              </a:rPr>
              <a:t>.  This was migrated from Azure Forums. </a:t>
            </a:r>
          </a:p>
          <a:p>
            <a:r>
              <a:rPr lang="en-US" b="0" dirty="0">
                <a:solidFill>
                  <a:srgbClr val="000000"/>
                </a:solidFill>
                <a:effectLst/>
                <a:latin typeface="Consolas" panose="020B0609020204030204" pitchFamily="49" charset="0"/>
              </a:rPr>
              <a:t>You can search the threads for a specific area of interest. You can also browse categories like Azure Storage, Pricing and Billing, Azure Virtual Machines, and Azure Migrate.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Exam readiness- https://learn.microsoft.com/en-us/certifications/</a:t>
            </a:r>
          </a:p>
          <a:p>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Fridays</a:t>
            </a:r>
            <a:r>
              <a:rPr lang="en-US" b="0" dirty="0">
                <a:solidFill>
                  <a:srgbClr val="A31515"/>
                </a:solidFill>
                <a:effectLst/>
                <a:latin typeface="Consolas" panose="020B0609020204030204" pitchFamily="49" charset="0"/>
              </a:rPr>
              <a:t> - https://channel9.msdn.com/Shows/Azure-Friday</a:t>
            </a:r>
            <a:r>
              <a:rPr lang="en-US" b="0" dirty="0">
                <a:solidFill>
                  <a:srgbClr val="000000"/>
                </a:solidFill>
                <a:effectLst/>
                <a:latin typeface="Consolas" panose="020B0609020204030204" pitchFamily="49" charset="0"/>
              </a:rPr>
              <a:t>. </a:t>
            </a:r>
            <a:r>
              <a:rPr lang="en-US" b="0" i="0" dirty="0">
                <a:solidFill>
                  <a:srgbClr val="161616"/>
                </a:solidFill>
                <a:effectLst/>
                <a:latin typeface="Segoe UI" panose="020B0502040204020203" pitchFamily="34" charset="0"/>
              </a:rPr>
              <a:t>Join Scott </a:t>
            </a:r>
            <a:r>
              <a:rPr lang="en-US" b="0" i="0" dirty="0" err="1">
                <a:solidFill>
                  <a:srgbClr val="161616"/>
                </a:solidFill>
                <a:effectLst/>
                <a:latin typeface="Segoe UI" panose="020B0502040204020203" pitchFamily="34" charset="0"/>
              </a:rPr>
              <a:t>Hanselman</a:t>
            </a:r>
            <a:r>
              <a:rPr lang="en-US" b="0" i="0" dirty="0">
                <a:solidFill>
                  <a:srgbClr val="161616"/>
                </a:solidFill>
                <a:effectLst/>
                <a:latin typeface="Segoe UI" panose="020B0502040204020203" pitchFamily="34" charset="0"/>
              </a:rPr>
              <a:t>, Donovan Brown, or Lara </a:t>
            </a:r>
            <a:r>
              <a:rPr lang="en-US" b="0" i="0" dirty="0" err="1">
                <a:solidFill>
                  <a:srgbClr val="161616"/>
                </a:solidFill>
                <a:effectLst/>
                <a:latin typeface="Segoe UI" panose="020B0502040204020203" pitchFamily="34" charset="0"/>
              </a:rPr>
              <a:t>Rubbelke</a:t>
            </a:r>
            <a:r>
              <a:rPr lang="en-US" b="0" i="0" dirty="0">
                <a:solidFill>
                  <a:srgbClr val="161616"/>
                </a:solidFill>
                <a:effectLst/>
                <a:latin typeface="Segoe UI" panose="020B0502040204020203" pitchFamily="34" charset="0"/>
              </a:rPr>
              <a:t> as they host the engineers who build Azure, demo it, answer questions, and share insights.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Learn Live Videos </a:t>
            </a:r>
            <a:r>
              <a:rPr lang="en-US" b="0" dirty="0">
                <a:solidFill>
                  <a:srgbClr val="A31515"/>
                </a:solidFill>
                <a:effectLst/>
                <a:latin typeface="Consolas" panose="020B0609020204030204" pitchFamily="49" charset="0"/>
              </a:rPr>
              <a:t>- https://learn.microsoft.com/shows/learn-live. </a:t>
            </a:r>
            <a:r>
              <a:rPr lang="en-US" b="0" i="0" dirty="0">
                <a:solidFill>
                  <a:srgbClr val="161616"/>
                </a:solidFill>
                <a:effectLst/>
                <a:latin typeface="Segoe UI" panose="020B0502040204020203" pitchFamily="34" charset="0"/>
              </a:rPr>
              <a:t>It's right there in the name: We present Microsoft Learn content Live. Every episode we'll choose a Learn module and work through it. We'll pull in guests to give you extra commentary from experts and sometimes even the engineers who built it. Join us and ask questions, live!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5:56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978206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course materials include a curated list of modules we think would be most helpful. These modules are listed on the last page, Summary and Resources. Students can search and find other modules. It is important to point out that additional study is needed for students to pass the exam. Many modules do include hands-on sandboxes that do not require an Azure subscription.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010202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Trainer Prep Guide for general information about how the course was structured. Some instructors prefer to start with Module 03. </a:t>
            </a:r>
          </a:p>
          <a:p>
            <a:endParaRPr lang="en-US" dirty="0"/>
          </a:p>
          <a:p>
            <a:r>
              <a:rPr lang="en-US" dirty="0"/>
              <a:t>Also, review the Change Log for anything that may have changed since the last time you taught the course.</a:t>
            </a:r>
          </a:p>
          <a:p>
            <a:endParaRPr lang="en-US" dirty="0"/>
          </a:p>
          <a:p>
            <a:r>
              <a:rPr lang="en-US" dirty="0"/>
              <a:t>Both documents are downloadable from the MCT Download Center.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56544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Adjust this for a virtual audience. Consider chat, sharing, small group work, video, software, etc.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9113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used Azure? Do they prefer command line or GUI for administrative tasks. </a:t>
            </a:r>
            <a:br>
              <a:rPr lang="en-US" dirty="0"/>
            </a:br>
            <a:endParaRPr lang="en-US" dirty="0"/>
          </a:p>
          <a:p>
            <a:r>
              <a:rPr lang="en-US" dirty="0"/>
              <a:t>Microsoft Learn has a series of Fundamental modules for Azure, networking, and security. More modules are added every day and can help students ramp up on Azure basics. https://docs.microsoft.com/en-us/learn/browse/?term=fundamentals</a:t>
            </a:r>
          </a:p>
          <a:p>
            <a:endParaRPr lang="en-US" dirty="0"/>
          </a:p>
          <a:p>
            <a:r>
              <a:rPr lang="en-US" dirty="0"/>
              <a:t>There is also an AZ-104: Prerequisites for Azure administrators learning path - https://docs.microsoft.com/en-us/learn/paths/az-104-administrator-prerequisites/.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year Microsoft reviews each role to determine what tasks are included in a typical day.  Ask students what areas are most important for their jobs. What are they most interested in?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229783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Browse certifications and exams - https://docs.microsoft.com/certifications/browse/</a:t>
            </a:r>
          </a:p>
        </p:txBody>
      </p:sp>
      <p:sp>
        <p:nvSpPr>
          <p:cNvPr id="4" name="Slide Number Placeholder 3"/>
          <p:cNvSpPr>
            <a:spLocks noGrp="1"/>
          </p:cNvSpPr>
          <p:nvPr>
            <p:ph type="sldNum" sz="quarter" idx="5"/>
          </p:nvPr>
        </p:nvSpPr>
        <p:spPr/>
        <p:txBody>
          <a:bodyPr/>
          <a:lstStyle/>
          <a:p>
            <a:fld id="{14FEC80D-91D6-4A7B-B9BD-16D88774DDB2}" type="slidenum">
              <a:rPr lang="en-US" smtClean="0"/>
              <a:t>8</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Exam update – 28 July 2023</a:t>
            </a:r>
          </a:p>
          <a:p>
            <a:endParaRPr lang="pt-BR" dirty="0"/>
          </a:p>
          <a:p>
            <a:r>
              <a:rPr lang="pt-BR" dirty="0"/>
              <a:t>AZ-104 Exam page - https://docs.microsoft.com/learn/certifications/exams/az-104</a:t>
            </a:r>
          </a:p>
          <a:p>
            <a:r>
              <a:rPr lang="pt-BR" dirty="0"/>
              <a:t>AZ-104 Study guide with objective domain - https://learn.microsoft.com/certifications/resources/study-guides/az-104</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5:58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Consider using the last lab of the day as something to complete (homework) before the next training day. Also, consider using the Module Review questions to recap the day before or after breaks to refocus the class. Some instructors like to lecture in the morning then lab all afternoon. Other instructors like to complete labs with the lecture material.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5:56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4373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Discuss the self-paced Learning Paths available from the exam page or by searching. Explain the course provides very high-level information. The Summary and Resources page gives links to additional Learn content. To fully prepare for the exam students should go through this additional content as much as possible. For example, AD Join has one slide in the classroom, but there is an entire module in Learn on that.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Also explain each self-paced Learning Path has, at the end, a few modules with hands-on sandbox exercises. If student are struggling with the GitHub labs or just want more lab time, Learn sandboxes provides an alternative.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047263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09EF93F2-5375-415F-A57E-76E392E4450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6100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3" y="448141"/>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3" r:id="rId1"/>
    <p:sldLayoutId id="2147484557" r:id="rId2"/>
    <p:sldLayoutId id="2147484610" r:id="rId3"/>
    <p:sldLayoutId id="2147484562" r:id="rId4"/>
    <p:sldLayoutId id="2147484614"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emf"/></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8" Type="http://schemas.openxmlformats.org/officeDocument/2006/relationships/hyperlink" Target="https://learn.microsoft.com/answers/tags/133/azure" TargetMode="External"/><Relationship Id="rId13" Type="http://schemas.openxmlformats.org/officeDocument/2006/relationships/hyperlink" Target="https://learn.microsoft.com/shows/azure-friday/" TargetMode="External"/><Relationship Id="rId3" Type="http://schemas.openxmlformats.org/officeDocument/2006/relationships/image" Target="../media/image46.emf"/><Relationship Id="rId7" Type="http://schemas.openxmlformats.org/officeDocument/2006/relationships/image" Target="../media/image48.emf"/><Relationship Id="rId12" Type="http://schemas.openxmlformats.org/officeDocument/2006/relationships/image" Target="../media/image51.e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docs.microsoft.com/en-us/azure/" TargetMode="External"/><Relationship Id="rId11" Type="http://schemas.openxmlformats.org/officeDocument/2006/relationships/hyperlink" Target="https://learn.microsoft.com/shows/exam-readiness-zone/" TargetMode="External"/><Relationship Id="rId5" Type="http://schemas.openxmlformats.org/officeDocument/2006/relationships/image" Target="../media/image47.emf"/><Relationship Id="rId10" Type="http://schemas.openxmlformats.org/officeDocument/2006/relationships/image" Target="../media/image50.emf"/><Relationship Id="rId4" Type="http://schemas.openxmlformats.org/officeDocument/2006/relationships/hyperlink" Target="https://docs.microsoft.com/en-us/learn/browse/" TargetMode="External"/><Relationship Id="rId9" Type="http://schemas.openxmlformats.org/officeDocument/2006/relationships/image" Target="../media/image49.emf"/><Relationship Id="rId14" Type="http://schemas.openxmlformats.org/officeDocument/2006/relationships/hyperlink" Target="https://learn.microsoft.com/shows/learn-liv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5.wmf"/><Relationship Id="rId3" Type="http://schemas.openxmlformats.org/officeDocument/2006/relationships/image" Target="../media/image55.wmf"/><Relationship Id="rId7" Type="http://schemas.openxmlformats.org/officeDocument/2006/relationships/image" Target="../media/image59.wmf"/><Relationship Id="rId12" Type="http://schemas.openxmlformats.org/officeDocument/2006/relationships/image" Target="../media/image64.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w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0.emf"/><Relationship Id="rId4" Type="http://schemas.openxmlformats.org/officeDocument/2006/relationships/image" Target="../media/image2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p:txBody>
          <a:bodyPr/>
          <a:lstStyle/>
          <a:p>
            <a:r>
              <a:rPr lang="en-US" sz="4600"/>
              <a:t>AZ-104T00A</a:t>
            </a:r>
            <a:br>
              <a:rPr lang="en-US" sz="4600"/>
            </a:br>
            <a:r>
              <a:rPr lang="en-US" sz="4600"/>
              <a:t>Microsoft</a:t>
            </a:r>
            <a:br>
              <a:rPr lang="en-US" sz="4600"/>
            </a:br>
            <a:r>
              <a:rPr lang="en-US" sz="4600"/>
              <a:t>Azure Administrator</a:t>
            </a:r>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 </a:t>
            </a:r>
            <a:r>
              <a:rPr lang="en-US" dirty="0">
                <a:solidFill>
                  <a:srgbClr val="C00000"/>
                </a:solidFill>
              </a:rPr>
              <a:t>(adjust as needed)</a:t>
            </a:r>
          </a:p>
        </p:txBody>
      </p:sp>
      <p:sp>
        <p:nvSpPr>
          <p:cNvPr id="53" name="TextBox 52">
            <a:extLst>
              <a:ext uri="{FF2B5EF4-FFF2-40B4-BE49-F238E27FC236}">
                <a16:creationId xmlns:a16="http://schemas.microsoft.com/office/drawing/2014/main" id="{9F205561-4B35-47F1-95AC-41820425BB8B}"/>
              </a:ext>
            </a:extLst>
          </p:cNvPr>
          <p:cNvSpPr txBox="1"/>
          <p:nvPr/>
        </p:nvSpPr>
        <p:spPr>
          <a:xfrm>
            <a:off x="1501313" y="1382203"/>
            <a:ext cx="624168"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1 </a:t>
            </a:r>
            <a:endParaRPr lang="en-US">
              <a:latin typeface="+mj-lt"/>
            </a:endParaRPr>
          </a:p>
        </p:txBody>
      </p:sp>
      <p:sp>
        <p:nvSpPr>
          <p:cNvPr id="45" name="Rectangle 44">
            <a:extLst>
              <a:ext uri="{FF2B5EF4-FFF2-40B4-BE49-F238E27FC236}">
                <a16:creationId xmlns:a16="http://schemas.microsoft.com/office/drawing/2014/main" id="{52DA6A3D-3C01-41BA-8C4D-15BBEF176411}"/>
              </a:ext>
              <a:ext uri="{C183D7F6-B498-43B3-948B-1728B52AA6E4}">
                <adec:decorative xmlns:adec="http://schemas.microsoft.com/office/drawing/2017/decorative" val="1"/>
              </a:ext>
            </a:extLst>
          </p:cNvPr>
          <p:cNvSpPr/>
          <p:nvPr/>
        </p:nvSpPr>
        <p:spPr bwMode="auto">
          <a:xfrm>
            <a:off x="427038" y="1803400"/>
            <a:ext cx="2772716" cy="4302500"/>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64A8DB42-C0E7-4A3D-A9D3-1F5FECE91299}"/>
              </a:ext>
            </a:extLst>
          </p:cNvPr>
          <p:cNvSpPr/>
          <p:nvPr/>
        </p:nvSpPr>
        <p:spPr bwMode="auto">
          <a:xfrm>
            <a:off x="577771" y="1949467"/>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Welcome</a:t>
            </a:r>
          </a:p>
        </p:txBody>
      </p:sp>
      <p:sp>
        <p:nvSpPr>
          <p:cNvPr id="24" name="Rectangle 23">
            <a:extLst>
              <a:ext uri="{FF2B5EF4-FFF2-40B4-BE49-F238E27FC236}">
                <a16:creationId xmlns:a16="http://schemas.microsoft.com/office/drawing/2014/main" id="{EBA9DD96-150C-475F-B2F4-1E52D79ADC81}"/>
              </a:ext>
            </a:extLst>
          </p:cNvPr>
          <p:cNvSpPr/>
          <p:nvPr/>
        </p:nvSpPr>
        <p:spPr bwMode="auto">
          <a:xfrm>
            <a:off x="577771"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Identity</a:t>
            </a:r>
          </a:p>
        </p:txBody>
      </p:sp>
      <p:sp>
        <p:nvSpPr>
          <p:cNvPr id="29" name="Rectangle 28">
            <a:extLst>
              <a:ext uri="{FF2B5EF4-FFF2-40B4-BE49-F238E27FC236}">
                <a16:creationId xmlns:a16="http://schemas.microsoft.com/office/drawing/2014/main" id="{E4B0EF24-D6D1-4307-9324-6268D4E1F4C3}"/>
              </a:ext>
            </a:extLst>
          </p:cNvPr>
          <p:cNvSpPr/>
          <p:nvPr/>
        </p:nvSpPr>
        <p:spPr bwMode="auto">
          <a:xfrm>
            <a:off x="577771"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Lunch</a:t>
            </a:r>
          </a:p>
        </p:txBody>
      </p:sp>
      <p:sp>
        <p:nvSpPr>
          <p:cNvPr id="4" name="Rectangle 3">
            <a:extLst>
              <a:ext uri="{FF2B5EF4-FFF2-40B4-BE49-F238E27FC236}">
                <a16:creationId xmlns:a16="http://schemas.microsoft.com/office/drawing/2014/main" id="{C4FA4748-5347-476E-B2EB-16DB0252FBD5}"/>
              </a:ext>
            </a:extLst>
          </p:cNvPr>
          <p:cNvSpPr/>
          <p:nvPr/>
        </p:nvSpPr>
        <p:spPr bwMode="auto">
          <a:xfrm>
            <a:off x="577771"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Governance and Compliance</a:t>
            </a:r>
          </a:p>
        </p:txBody>
      </p:sp>
      <p:sp>
        <p:nvSpPr>
          <p:cNvPr id="6" name="Rectangle 5">
            <a:extLst>
              <a:ext uri="{FF2B5EF4-FFF2-40B4-BE49-F238E27FC236}">
                <a16:creationId xmlns:a16="http://schemas.microsoft.com/office/drawing/2014/main" id="{B102D359-4A28-492E-A2AF-A45D61C4C9FC}"/>
              </a:ext>
            </a:extLst>
          </p:cNvPr>
          <p:cNvSpPr/>
          <p:nvPr/>
        </p:nvSpPr>
        <p:spPr bwMode="auto">
          <a:xfrm>
            <a:off x="577771" y="5185308"/>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Azure Administration</a:t>
            </a:r>
          </a:p>
        </p:txBody>
      </p:sp>
      <p:sp>
        <p:nvSpPr>
          <p:cNvPr id="55" name="TextBox 54">
            <a:extLst>
              <a:ext uri="{FF2B5EF4-FFF2-40B4-BE49-F238E27FC236}">
                <a16:creationId xmlns:a16="http://schemas.microsoft.com/office/drawing/2014/main" id="{0C3382B9-A022-4CB4-9793-5505A046F631}"/>
              </a:ext>
            </a:extLst>
          </p:cNvPr>
          <p:cNvSpPr txBox="1"/>
          <p:nvPr/>
        </p:nvSpPr>
        <p:spPr>
          <a:xfrm>
            <a:off x="4420224" y="2296795"/>
            <a:ext cx="659468"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2 </a:t>
            </a:r>
            <a:endParaRPr lang="en-US">
              <a:latin typeface="+mj-lt"/>
            </a:endParaRPr>
          </a:p>
        </p:txBody>
      </p:sp>
      <p:sp>
        <p:nvSpPr>
          <p:cNvPr id="47" name="Rectangle 46">
            <a:extLst>
              <a:ext uri="{FF2B5EF4-FFF2-40B4-BE49-F238E27FC236}">
                <a16:creationId xmlns:a16="http://schemas.microsoft.com/office/drawing/2014/main" id="{52AC8ED7-BFC8-4CD7-88EA-5714BEE26DD3}"/>
              </a:ext>
              <a:ext uri="{C183D7F6-B498-43B3-948B-1728B52AA6E4}">
                <adec:decorative xmlns:adec="http://schemas.microsoft.com/office/drawing/2017/decorative" val="1"/>
              </a:ext>
            </a:extLst>
          </p:cNvPr>
          <p:cNvSpPr/>
          <p:nvPr/>
        </p:nvSpPr>
        <p:spPr bwMode="auto">
          <a:xfrm>
            <a:off x="3363600" y="2717800"/>
            <a:ext cx="2772716" cy="3388100"/>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3AC0B99E-AC60-4ADE-A0DD-2D519549D257}"/>
              </a:ext>
            </a:extLst>
          </p:cNvPr>
          <p:cNvSpPr/>
          <p:nvPr/>
        </p:nvSpPr>
        <p:spPr bwMode="auto">
          <a:xfrm>
            <a:off x="3514332"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Virtual Networking</a:t>
            </a:r>
          </a:p>
        </p:txBody>
      </p:sp>
      <p:sp>
        <p:nvSpPr>
          <p:cNvPr id="61" name="Rectangle 60">
            <a:extLst>
              <a:ext uri="{FF2B5EF4-FFF2-40B4-BE49-F238E27FC236}">
                <a16:creationId xmlns:a16="http://schemas.microsoft.com/office/drawing/2014/main" id="{99BD85A5-8C48-4652-B162-108EB47614D9}"/>
              </a:ext>
            </a:extLst>
          </p:cNvPr>
          <p:cNvSpPr/>
          <p:nvPr/>
        </p:nvSpPr>
        <p:spPr bwMode="auto">
          <a:xfrm>
            <a:off x="3514332"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Lunch</a:t>
            </a:r>
          </a:p>
        </p:txBody>
      </p:sp>
      <p:sp>
        <p:nvSpPr>
          <p:cNvPr id="10" name="Rectangle 9">
            <a:extLst>
              <a:ext uri="{FF2B5EF4-FFF2-40B4-BE49-F238E27FC236}">
                <a16:creationId xmlns:a16="http://schemas.microsoft.com/office/drawing/2014/main" id="{B55D23FA-AB86-4A74-9822-F53C49C88752}"/>
              </a:ext>
            </a:extLst>
          </p:cNvPr>
          <p:cNvSpPr/>
          <p:nvPr/>
        </p:nvSpPr>
        <p:spPr bwMode="auto">
          <a:xfrm>
            <a:off x="3514332"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Intersite Connectivity</a:t>
            </a:r>
          </a:p>
        </p:txBody>
      </p:sp>
      <p:sp>
        <p:nvSpPr>
          <p:cNvPr id="12" name="Rectangle 11">
            <a:extLst>
              <a:ext uri="{FF2B5EF4-FFF2-40B4-BE49-F238E27FC236}">
                <a16:creationId xmlns:a16="http://schemas.microsoft.com/office/drawing/2014/main" id="{1F93CF59-41DA-407B-83FC-C44EE863036C}"/>
              </a:ext>
            </a:extLst>
          </p:cNvPr>
          <p:cNvSpPr/>
          <p:nvPr/>
        </p:nvSpPr>
        <p:spPr bwMode="auto">
          <a:xfrm>
            <a:off x="3514332" y="5185308"/>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Network Traffic Management</a:t>
            </a:r>
          </a:p>
        </p:txBody>
      </p:sp>
      <p:sp>
        <p:nvSpPr>
          <p:cNvPr id="57" name="TextBox 56">
            <a:extLst>
              <a:ext uri="{FF2B5EF4-FFF2-40B4-BE49-F238E27FC236}">
                <a16:creationId xmlns:a16="http://schemas.microsoft.com/office/drawing/2014/main" id="{E6D3B166-3EC0-470E-8181-2075044FBDF4}"/>
              </a:ext>
            </a:extLst>
          </p:cNvPr>
          <p:cNvSpPr txBox="1"/>
          <p:nvPr/>
        </p:nvSpPr>
        <p:spPr>
          <a:xfrm>
            <a:off x="7356786" y="2306223"/>
            <a:ext cx="659468"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3 </a:t>
            </a:r>
            <a:endParaRPr lang="en-US">
              <a:latin typeface="+mj-lt"/>
            </a:endParaRPr>
          </a:p>
        </p:txBody>
      </p:sp>
      <p:sp>
        <p:nvSpPr>
          <p:cNvPr id="49" name="Rectangle 48">
            <a:extLst>
              <a:ext uri="{FF2B5EF4-FFF2-40B4-BE49-F238E27FC236}">
                <a16:creationId xmlns:a16="http://schemas.microsoft.com/office/drawing/2014/main" id="{5AFD53F0-2EED-4801-B13E-FEEDB2789EE7}"/>
              </a:ext>
              <a:ext uri="{C183D7F6-B498-43B3-948B-1728B52AA6E4}">
                <adec:decorative xmlns:adec="http://schemas.microsoft.com/office/drawing/2017/decorative" val="1"/>
              </a:ext>
            </a:extLst>
          </p:cNvPr>
          <p:cNvSpPr/>
          <p:nvPr/>
        </p:nvSpPr>
        <p:spPr bwMode="auto">
          <a:xfrm>
            <a:off x="6300161" y="2717800"/>
            <a:ext cx="2772716" cy="3388100"/>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7AF6A21F-01A4-4C35-ACCC-137B31FEDD22}"/>
              </a:ext>
            </a:extLst>
          </p:cNvPr>
          <p:cNvSpPr/>
          <p:nvPr/>
        </p:nvSpPr>
        <p:spPr bwMode="auto">
          <a:xfrm>
            <a:off x="6479662"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Azure Storage</a:t>
            </a:r>
          </a:p>
        </p:txBody>
      </p:sp>
      <p:sp>
        <p:nvSpPr>
          <p:cNvPr id="63" name="Rectangle 62">
            <a:extLst>
              <a:ext uri="{FF2B5EF4-FFF2-40B4-BE49-F238E27FC236}">
                <a16:creationId xmlns:a16="http://schemas.microsoft.com/office/drawing/2014/main" id="{83066B4B-FB80-4AD8-8BFE-4548BE188A7F}"/>
              </a:ext>
            </a:extLst>
          </p:cNvPr>
          <p:cNvSpPr/>
          <p:nvPr/>
        </p:nvSpPr>
        <p:spPr bwMode="auto">
          <a:xfrm>
            <a:off x="6479662"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Lunch</a:t>
            </a:r>
          </a:p>
        </p:txBody>
      </p:sp>
      <p:sp>
        <p:nvSpPr>
          <p:cNvPr id="16" name="Rectangle 15">
            <a:extLst>
              <a:ext uri="{FF2B5EF4-FFF2-40B4-BE49-F238E27FC236}">
                <a16:creationId xmlns:a16="http://schemas.microsoft.com/office/drawing/2014/main" id="{DAE5E580-7ED2-485B-A61E-053CCA2A587C}"/>
              </a:ext>
            </a:extLst>
          </p:cNvPr>
          <p:cNvSpPr/>
          <p:nvPr/>
        </p:nvSpPr>
        <p:spPr bwMode="auto">
          <a:xfrm>
            <a:off x="6479662"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Azure Virtual Machines</a:t>
            </a:r>
          </a:p>
        </p:txBody>
      </p:sp>
      <p:sp>
        <p:nvSpPr>
          <p:cNvPr id="5" name="Rectangle 4">
            <a:extLst>
              <a:ext uri="{FF2B5EF4-FFF2-40B4-BE49-F238E27FC236}">
                <a16:creationId xmlns:a16="http://schemas.microsoft.com/office/drawing/2014/main" id="{E50BEB77-6CBC-443F-B246-854F6B9DA504}"/>
              </a:ext>
            </a:extLst>
          </p:cNvPr>
          <p:cNvSpPr/>
          <p:nvPr/>
        </p:nvSpPr>
        <p:spPr bwMode="auto">
          <a:xfrm>
            <a:off x="6479662" y="5185306"/>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App Service</a:t>
            </a:r>
          </a:p>
        </p:txBody>
      </p:sp>
      <p:sp>
        <p:nvSpPr>
          <p:cNvPr id="59" name="TextBox 58">
            <a:extLst>
              <a:ext uri="{FF2B5EF4-FFF2-40B4-BE49-F238E27FC236}">
                <a16:creationId xmlns:a16="http://schemas.microsoft.com/office/drawing/2014/main" id="{B647C72F-FCA7-4C41-A690-D697540E1143}"/>
              </a:ext>
            </a:extLst>
          </p:cNvPr>
          <p:cNvSpPr txBox="1"/>
          <p:nvPr/>
        </p:nvSpPr>
        <p:spPr>
          <a:xfrm>
            <a:off x="10198661" y="2294815"/>
            <a:ext cx="664280"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4 </a:t>
            </a:r>
            <a:endParaRPr lang="en-US" dirty="0">
              <a:latin typeface="+mj-lt"/>
            </a:endParaRPr>
          </a:p>
        </p:txBody>
      </p:sp>
      <p:sp>
        <p:nvSpPr>
          <p:cNvPr id="51" name="Rectangle 50">
            <a:extLst>
              <a:ext uri="{FF2B5EF4-FFF2-40B4-BE49-F238E27FC236}">
                <a16:creationId xmlns:a16="http://schemas.microsoft.com/office/drawing/2014/main" id="{FC076A0C-3678-4CFB-9441-C0889DEF9330}"/>
              </a:ext>
              <a:ext uri="{C183D7F6-B498-43B3-948B-1728B52AA6E4}">
                <adec:decorative xmlns:adec="http://schemas.microsoft.com/office/drawing/2017/decorative" val="1"/>
              </a:ext>
            </a:extLst>
          </p:cNvPr>
          <p:cNvSpPr/>
          <p:nvPr/>
        </p:nvSpPr>
        <p:spPr bwMode="auto">
          <a:xfrm>
            <a:off x="9236722" y="2717798"/>
            <a:ext cx="2772716" cy="3388101"/>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EF1C563-65BC-4411-953B-DAF1875AAC8B}"/>
              </a:ext>
            </a:extLst>
          </p:cNvPr>
          <p:cNvSpPr/>
          <p:nvPr/>
        </p:nvSpPr>
        <p:spPr bwMode="auto">
          <a:xfrm>
            <a:off x="9387454"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Containers/ACA</a:t>
            </a:r>
          </a:p>
        </p:txBody>
      </p:sp>
      <p:sp>
        <p:nvSpPr>
          <p:cNvPr id="65" name="Rectangle 64">
            <a:extLst>
              <a:ext uri="{FF2B5EF4-FFF2-40B4-BE49-F238E27FC236}">
                <a16:creationId xmlns:a16="http://schemas.microsoft.com/office/drawing/2014/main" id="{17D49470-2204-4469-B7F6-3D2801D34C0F}"/>
              </a:ext>
            </a:extLst>
          </p:cNvPr>
          <p:cNvSpPr/>
          <p:nvPr/>
        </p:nvSpPr>
        <p:spPr bwMode="auto">
          <a:xfrm>
            <a:off x="9387454"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Lunch</a:t>
            </a:r>
          </a:p>
        </p:txBody>
      </p:sp>
      <p:sp>
        <p:nvSpPr>
          <p:cNvPr id="43" name="Rectangle 42">
            <a:extLst>
              <a:ext uri="{FF2B5EF4-FFF2-40B4-BE49-F238E27FC236}">
                <a16:creationId xmlns:a16="http://schemas.microsoft.com/office/drawing/2014/main" id="{0E12251C-50A4-4E2A-8D0D-3B45DB44AC59}"/>
              </a:ext>
            </a:extLst>
          </p:cNvPr>
          <p:cNvSpPr/>
          <p:nvPr/>
        </p:nvSpPr>
        <p:spPr bwMode="auto">
          <a:xfrm>
            <a:off x="9387454"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Data Protection</a:t>
            </a:r>
          </a:p>
        </p:txBody>
      </p:sp>
      <p:sp>
        <p:nvSpPr>
          <p:cNvPr id="22" name="Rectangle 21">
            <a:extLst>
              <a:ext uri="{FF2B5EF4-FFF2-40B4-BE49-F238E27FC236}">
                <a16:creationId xmlns:a16="http://schemas.microsoft.com/office/drawing/2014/main" id="{CE01DD8D-5AA9-42F8-BD3D-489C50946AA3}"/>
              </a:ext>
            </a:extLst>
          </p:cNvPr>
          <p:cNvSpPr/>
          <p:nvPr/>
        </p:nvSpPr>
        <p:spPr bwMode="auto">
          <a:xfrm>
            <a:off x="9387454" y="5185308"/>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Monitoring</a:t>
            </a:r>
          </a:p>
        </p:txBody>
      </p:sp>
    </p:spTree>
    <p:extLst>
      <p:ext uri="{BB962C8B-B14F-4D97-AF65-F5344CB8AC3E}">
        <p14:creationId xmlns:p14="http://schemas.microsoft.com/office/powerpoint/2010/main" val="3210352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0308-D707-4FA9-814D-CFE397427579}"/>
              </a:ext>
            </a:extLst>
          </p:cNvPr>
          <p:cNvSpPr>
            <a:spLocks noGrp="1"/>
          </p:cNvSpPr>
          <p:nvPr>
            <p:ph type="title"/>
          </p:nvPr>
        </p:nvSpPr>
        <p:spPr/>
        <p:txBody>
          <a:bodyPr/>
          <a:lstStyle/>
          <a:p>
            <a:r>
              <a:rPr lang="en-US" dirty="0"/>
              <a:t>Student materials on Learn</a:t>
            </a:r>
          </a:p>
        </p:txBody>
      </p:sp>
      <p:grpSp>
        <p:nvGrpSpPr>
          <p:cNvPr id="5" name="Group 4" descr="Six AZ-104 learning paths. ">
            <a:extLst>
              <a:ext uri="{FF2B5EF4-FFF2-40B4-BE49-F238E27FC236}">
                <a16:creationId xmlns:a16="http://schemas.microsoft.com/office/drawing/2014/main" id="{913F88AD-A32B-4CEB-88FE-88962DD82E3D}"/>
              </a:ext>
            </a:extLst>
          </p:cNvPr>
          <p:cNvGrpSpPr/>
          <p:nvPr/>
        </p:nvGrpSpPr>
        <p:grpSpPr>
          <a:xfrm>
            <a:off x="675379" y="1299174"/>
            <a:ext cx="4153423" cy="4717915"/>
            <a:chOff x="675379" y="1299174"/>
            <a:chExt cx="4153423" cy="4717915"/>
          </a:xfrm>
        </p:grpSpPr>
        <p:pic>
          <p:nvPicPr>
            <p:cNvPr id="8" name="Picture 7" descr="Logo&#10;&#10;Description automatically generated">
              <a:extLst>
                <a:ext uri="{FF2B5EF4-FFF2-40B4-BE49-F238E27FC236}">
                  <a16:creationId xmlns:a16="http://schemas.microsoft.com/office/drawing/2014/main" id="{7EEECA89-729C-4565-9946-7A8AA720F257}"/>
                </a:ext>
              </a:extLst>
            </p:cNvPr>
            <p:cNvPicPr>
              <a:picLocks noChangeAspect="1"/>
            </p:cNvPicPr>
            <p:nvPr/>
          </p:nvPicPr>
          <p:blipFill>
            <a:blip r:embed="rId3"/>
            <a:stretch>
              <a:fillRect/>
            </a:stretch>
          </p:blipFill>
          <p:spPr>
            <a:xfrm>
              <a:off x="675379" y="1299174"/>
              <a:ext cx="3966332" cy="565504"/>
            </a:xfrm>
            <a:prstGeom prst="rect">
              <a:avLst/>
            </a:prstGeom>
          </p:spPr>
        </p:pic>
        <p:pic>
          <p:nvPicPr>
            <p:cNvPr id="10" name="Picture 9">
              <a:extLst>
                <a:ext uri="{FF2B5EF4-FFF2-40B4-BE49-F238E27FC236}">
                  <a16:creationId xmlns:a16="http://schemas.microsoft.com/office/drawing/2014/main" id="{064308F4-E167-4797-A3C3-A4FDB190F3B5}"/>
                </a:ext>
              </a:extLst>
            </p:cNvPr>
            <p:cNvPicPr>
              <a:picLocks noChangeAspect="1"/>
            </p:cNvPicPr>
            <p:nvPr/>
          </p:nvPicPr>
          <p:blipFill>
            <a:blip r:embed="rId4"/>
            <a:stretch>
              <a:fillRect/>
            </a:stretch>
          </p:blipFill>
          <p:spPr>
            <a:xfrm>
              <a:off x="675379" y="2144992"/>
              <a:ext cx="3507959" cy="450487"/>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B70FD2C2-1F63-414C-8327-77AA4CA9C036}"/>
                </a:ext>
              </a:extLst>
            </p:cNvPr>
            <p:cNvPicPr>
              <a:picLocks noChangeAspect="1"/>
            </p:cNvPicPr>
            <p:nvPr/>
          </p:nvPicPr>
          <p:blipFill>
            <a:blip r:embed="rId5"/>
            <a:stretch>
              <a:fillRect/>
            </a:stretch>
          </p:blipFill>
          <p:spPr>
            <a:xfrm>
              <a:off x="675379" y="2875792"/>
              <a:ext cx="3648277" cy="507995"/>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2C358F28-AB79-4E58-A473-98D36974B40B}"/>
                </a:ext>
              </a:extLst>
            </p:cNvPr>
            <p:cNvPicPr>
              <a:picLocks noChangeAspect="1"/>
            </p:cNvPicPr>
            <p:nvPr/>
          </p:nvPicPr>
          <p:blipFill>
            <a:blip r:embed="rId6"/>
            <a:stretch>
              <a:fillRect/>
            </a:stretch>
          </p:blipFill>
          <p:spPr>
            <a:xfrm>
              <a:off x="675379" y="3664101"/>
              <a:ext cx="3760532" cy="565504"/>
            </a:xfrm>
            <a:prstGeom prst="rect">
              <a:avLst/>
            </a:prstGeom>
          </p:spPr>
        </p:pic>
        <p:pic>
          <p:nvPicPr>
            <p:cNvPr id="16" name="Picture 15" descr="Logo&#10;&#10;Description automatically generated with medium confidence">
              <a:extLst>
                <a:ext uri="{FF2B5EF4-FFF2-40B4-BE49-F238E27FC236}">
                  <a16:creationId xmlns:a16="http://schemas.microsoft.com/office/drawing/2014/main" id="{0A1C0AE3-4C08-4FDC-A550-8705C2B17F30}"/>
                </a:ext>
              </a:extLst>
            </p:cNvPr>
            <p:cNvPicPr>
              <a:picLocks noChangeAspect="1"/>
            </p:cNvPicPr>
            <p:nvPr/>
          </p:nvPicPr>
          <p:blipFill>
            <a:blip r:embed="rId7"/>
            <a:stretch>
              <a:fillRect/>
            </a:stretch>
          </p:blipFill>
          <p:spPr>
            <a:xfrm>
              <a:off x="675379" y="4509919"/>
              <a:ext cx="4153423" cy="507995"/>
            </a:xfrm>
            <a:prstGeom prst="rect">
              <a:avLst/>
            </a:prstGeom>
          </p:spPr>
        </p:pic>
        <p:pic>
          <p:nvPicPr>
            <p:cNvPr id="18" name="Picture 17" descr="Logo, company name&#10;&#10;Description automatically generated">
              <a:extLst>
                <a:ext uri="{FF2B5EF4-FFF2-40B4-BE49-F238E27FC236}">
                  <a16:creationId xmlns:a16="http://schemas.microsoft.com/office/drawing/2014/main" id="{B49851D1-5974-406D-82C8-32303766CB56}"/>
                </a:ext>
              </a:extLst>
            </p:cNvPr>
            <p:cNvPicPr>
              <a:picLocks noChangeAspect="1"/>
            </p:cNvPicPr>
            <p:nvPr/>
          </p:nvPicPr>
          <p:blipFill>
            <a:blip r:embed="rId8"/>
            <a:stretch>
              <a:fillRect/>
            </a:stretch>
          </p:blipFill>
          <p:spPr>
            <a:xfrm>
              <a:off x="675379" y="5298228"/>
              <a:ext cx="3545377" cy="718861"/>
            </a:xfrm>
            <a:prstGeom prst="rect">
              <a:avLst/>
            </a:prstGeom>
          </p:spPr>
        </p:pic>
      </p:grpSp>
      <p:sp>
        <p:nvSpPr>
          <p:cNvPr id="19" name="Arrow: Right 18">
            <a:extLst>
              <a:ext uri="{FF2B5EF4-FFF2-40B4-BE49-F238E27FC236}">
                <a16:creationId xmlns:a16="http://schemas.microsoft.com/office/drawing/2014/main" id="{5D888496-7931-42DB-9725-3440C8F5D62C}"/>
              </a:ext>
              <a:ext uri="{C183D7F6-B498-43B3-948B-1728B52AA6E4}">
                <adec:decorative xmlns:adec="http://schemas.microsoft.com/office/drawing/2017/decorative" val="1"/>
              </a:ext>
            </a:extLst>
          </p:cNvPr>
          <p:cNvSpPr/>
          <p:nvPr/>
        </p:nvSpPr>
        <p:spPr bwMode="auto">
          <a:xfrm>
            <a:off x="5097756" y="3057590"/>
            <a:ext cx="457622" cy="1118681"/>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creenshot digital Learn collection. ">
            <a:extLst>
              <a:ext uri="{FF2B5EF4-FFF2-40B4-BE49-F238E27FC236}">
                <a16:creationId xmlns:a16="http://schemas.microsoft.com/office/drawing/2014/main" id="{5E7791E5-7D37-4169-A70C-08E9E25EE1C1}"/>
              </a:ext>
            </a:extLst>
          </p:cNvPr>
          <p:cNvPicPr>
            <a:picLocks noChangeAspect="1"/>
          </p:cNvPicPr>
          <p:nvPr/>
        </p:nvPicPr>
        <p:blipFill>
          <a:blip r:embed="rId9"/>
          <a:stretch>
            <a:fillRect/>
          </a:stretch>
        </p:blipFill>
        <p:spPr>
          <a:xfrm>
            <a:off x="6035999" y="1791207"/>
            <a:ext cx="4823460" cy="3185160"/>
          </a:xfrm>
          <a:prstGeom prst="rect">
            <a:avLst/>
          </a:prstGeom>
        </p:spPr>
      </p:pic>
    </p:spTree>
    <p:extLst>
      <p:ext uri="{BB962C8B-B14F-4D97-AF65-F5344CB8AC3E}">
        <p14:creationId xmlns:p14="http://schemas.microsoft.com/office/powerpoint/2010/main" val="29135082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C581-F09E-4C47-B32F-CD31DF4EB636}"/>
              </a:ext>
            </a:extLst>
          </p:cNvPr>
          <p:cNvSpPr>
            <a:spLocks noGrp="1"/>
          </p:cNvSpPr>
          <p:nvPr>
            <p:ph type="title"/>
          </p:nvPr>
        </p:nvSpPr>
        <p:spPr/>
        <p:txBody>
          <a:bodyPr/>
          <a:lstStyle/>
          <a:p>
            <a:r>
              <a:rPr lang="en-US" dirty="0"/>
              <a:t>Student content feedback on Learn</a:t>
            </a:r>
          </a:p>
        </p:txBody>
      </p:sp>
      <p:pic>
        <p:nvPicPr>
          <p:cNvPr id="21" name="Picture 20" descr="Screenshot of Learn feedback page. ">
            <a:extLst>
              <a:ext uri="{FF2B5EF4-FFF2-40B4-BE49-F238E27FC236}">
                <a16:creationId xmlns:a16="http://schemas.microsoft.com/office/drawing/2014/main" id="{0CF3BF1D-ECD8-4053-9755-2D3FF1288CE7}"/>
              </a:ext>
            </a:extLst>
          </p:cNvPr>
          <p:cNvPicPr>
            <a:picLocks noChangeAspect="1"/>
          </p:cNvPicPr>
          <p:nvPr/>
        </p:nvPicPr>
        <p:blipFill>
          <a:blip r:embed="rId3"/>
          <a:stretch>
            <a:fillRect/>
          </a:stretch>
        </p:blipFill>
        <p:spPr>
          <a:xfrm>
            <a:off x="1301310" y="2746829"/>
            <a:ext cx="9639300" cy="3238500"/>
          </a:xfrm>
          <a:prstGeom prst="rect">
            <a:avLst/>
          </a:prstGeom>
          <a:ln>
            <a:solidFill>
              <a:schemeClr val="tx1"/>
            </a:solidFill>
          </a:ln>
        </p:spPr>
      </p:pic>
      <p:pic>
        <p:nvPicPr>
          <p:cNvPr id="23" name="Picture 22" descr="Feedback link at the bottom of the Learn page .">
            <a:extLst>
              <a:ext uri="{FF2B5EF4-FFF2-40B4-BE49-F238E27FC236}">
                <a16:creationId xmlns:a16="http://schemas.microsoft.com/office/drawing/2014/main" id="{011E0DBA-D2B0-402E-92A6-68EE2ED3E0B4}"/>
              </a:ext>
            </a:extLst>
          </p:cNvPr>
          <p:cNvPicPr>
            <a:picLocks noChangeAspect="1"/>
          </p:cNvPicPr>
          <p:nvPr/>
        </p:nvPicPr>
        <p:blipFill>
          <a:blip r:embed="rId4"/>
          <a:stretch>
            <a:fillRect/>
          </a:stretch>
        </p:blipFill>
        <p:spPr>
          <a:xfrm>
            <a:off x="451643" y="1612316"/>
            <a:ext cx="7724775" cy="438150"/>
          </a:xfrm>
          <a:prstGeom prst="rect">
            <a:avLst/>
          </a:prstGeom>
        </p:spPr>
      </p:pic>
      <p:sp>
        <p:nvSpPr>
          <p:cNvPr id="24" name="Rectangle 23">
            <a:extLst>
              <a:ext uri="{FF2B5EF4-FFF2-40B4-BE49-F238E27FC236}">
                <a16:creationId xmlns:a16="http://schemas.microsoft.com/office/drawing/2014/main" id="{3A381DA5-115A-4191-BD7A-D920E37C8B84}"/>
              </a:ext>
              <a:ext uri="{C183D7F6-B498-43B3-948B-1728B52AA6E4}">
                <adec:decorative xmlns:adec="http://schemas.microsoft.com/office/drawing/2017/decorative" val="1"/>
              </a:ext>
            </a:extLst>
          </p:cNvPr>
          <p:cNvSpPr/>
          <p:nvPr/>
        </p:nvSpPr>
        <p:spPr bwMode="auto">
          <a:xfrm>
            <a:off x="6381345" y="1712070"/>
            <a:ext cx="1507787" cy="338396"/>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Connector: Elbow 25">
            <a:extLst>
              <a:ext uri="{FF2B5EF4-FFF2-40B4-BE49-F238E27FC236}">
                <a16:creationId xmlns:a16="http://schemas.microsoft.com/office/drawing/2014/main" id="{7721055F-CA20-4E95-A7B7-3045AE8C40AA}"/>
              </a:ext>
              <a:ext uri="{C183D7F6-B498-43B3-948B-1728B52AA6E4}">
                <adec:decorative xmlns:adec="http://schemas.microsoft.com/office/drawing/2017/decorative" val="1"/>
              </a:ext>
            </a:extLst>
          </p:cNvPr>
          <p:cNvCxnSpPr>
            <a:cxnSpLocks/>
            <a:stCxn id="24" idx="2"/>
            <a:endCxn id="21" idx="0"/>
          </p:cNvCxnSpPr>
          <p:nvPr/>
        </p:nvCxnSpPr>
        <p:spPr>
          <a:xfrm rot="5400000">
            <a:off x="6279919" y="1891508"/>
            <a:ext cx="696363" cy="101427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10C6A27-20A5-4A2B-9FB3-9D158ABE86B6}"/>
              </a:ext>
            </a:extLst>
          </p:cNvPr>
          <p:cNvSpPr txBox="1"/>
          <p:nvPr/>
        </p:nvSpPr>
        <p:spPr>
          <a:xfrm>
            <a:off x="309023" y="1041648"/>
            <a:ext cx="5525552" cy="544765"/>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highlight>
                  <a:srgbClr val="FFFF00"/>
                </a:highlight>
              </a:rPr>
              <a:t>Scroll to the bottom of the online page – be specific </a:t>
            </a:r>
          </a:p>
        </p:txBody>
      </p:sp>
    </p:spTree>
    <p:extLst>
      <p:ext uri="{BB962C8B-B14F-4D97-AF65-F5344CB8AC3E}">
        <p14:creationId xmlns:p14="http://schemas.microsoft.com/office/powerpoint/2010/main" val="32543713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t>Student Exercises </a:t>
            </a:r>
            <a:r>
              <a:rPr lang="en-US" dirty="0">
                <a:solidFill>
                  <a:srgbClr val="C00000"/>
                </a:solidFill>
              </a:rPr>
              <a:t>(adjust to your lab </a:t>
            </a:r>
            <a:r>
              <a:rPr lang="en-US" dirty="0" err="1">
                <a:solidFill>
                  <a:srgbClr val="C00000"/>
                </a:solidFill>
              </a:rPr>
              <a:t>hoster</a:t>
            </a:r>
            <a:r>
              <a:rPr lang="en-US" dirty="0">
                <a:solidFill>
                  <a:srgbClr val="C00000"/>
                </a:solidFill>
              </a:rPr>
              <a:t>)</a:t>
            </a:r>
          </a:p>
        </p:txBody>
      </p:sp>
      <p:pic>
        <p:nvPicPr>
          <p:cNvPr id="72" name="Picture 71">
            <a:extLst>
              <a:ext uri="{FF2B5EF4-FFF2-40B4-BE49-F238E27FC236}">
                <a16:creationId xmlns:a16="http://schemas.microsoft.com/office/drawing/2014/main" id="{F8122FF1-9A6E-4141-A4BF-F3D43FB85F8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076" y="1185428"/>
            <a:ext cx="792480" cy="790956"/>
          </a:xfrm>
          <a:prstGeom prst="rect">
            <a:avLst/>
          </a:prstGeom>
        </p:spPr>
      </p:pic>
      <p:sp>
        <p:nvSpPr>
          <p:cNvPr id="9" name="Rectangle 8">
            <a:extLst>
              <a:ext uri="{FF2B5EF4-FFF2-40B4-BE49-F238E27FC236}">
                <a16:creationId xmlns:a16="http://schemas.microsoft.com/office/drawing/2014/main" id="{C27CCAD6-BD5D-4784-9ADD-DB78B753C3BE}"/>
              </a:ext>
            </a:extLst>
          </p:cNvPr>
          <p:cNvSpPr/>
          <p:nvPr/>
        </p:nvSpPr>
        <p:spPr bwMode="auto">
          <a:xfrm>
            <a:off x="1442748" y="1073823"/>
            <a:ext cx="4253860"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When labs are offered and how to access the lab environment. </a:t>
            </a:r>
          </a:p>
        </p:txBody>
      </p:sp>
      <p:cxnSp>
        <p:nvCxnSpPr>
          <p:cNvPr id="15" name="Straight Connector 14">
            <a:extLst>
              <a:ext uri="{FF2B5EF4-FFF2-40B4-BE49-F238E27FC236}">
                <a16:creationId xmlns:a16="http://schemas.microsoft.com/office/drawing/2014/main" id="{823AB78B-29FF-42E9-BF93-BF02F8EE2D60}"/>
              </a:ext>
              <a:ext uri="{C183D7F6-B498-43B3-948B-1728B52AA6E4}">
                <adec:decorative xmlns:adec="http://schemas.microsoft.com/office/drawing/2017/decorative" val="1"/>
              </a:ext>
            </a:extLst>
          </p:cNvPr>
          <p:cNvCxnSpPr>
            <a:cxnSpLocks/>
          </p:cNvCxnSpPr>
          <p:nvPr/>
        </p:nvCxnSpPr>
        <p:spPr>
          <a:xfrm>
            <a:off x="1442747" y="2031989"/>
            <a:ext cx="39700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B325A6DA-8ED2-484F-8A30-A4838A7BDC8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076" y="2203979"/>
            <a:ext cx="792480" cy="790956"/>
          </a:xfrm>
          <a:prstGeom prst="rect">
            <a:avLst/>
          </a:prstGeom>
        </p:spPr>
      </p:pic>
      <p:cxnSp>
        <p:nvCxnSpPr>
          <p:cNvPr id="20" name="Straight Connector 19">
            <a:extLst>
              <a:ext uri="{FF2B5EF4-FFF2-40B4-BE49-F238E27FC236}">
                <a16:creationId xmlns:a16="http://schemas.microsoft.com/office/drawing/2014/main" id="{4B250F98-98F3-4819-9B85-D2E225C35FBE}"/>
              </a:ext>
              <a:ext uri="{C183D7F6-B498-43B3-948B-1728B52AA6E4}">
                <adec:decorative xmlns:adec="http://schemas.microsoft.com/office/drawing/2017/decorative" val="1"/>
              </a:ext>
            </a:extLst>
          </p:cNvPr>
          <p:cNvCxnSpPr>
            <a:cxnSpLocks/>
          </p:cNvCxnSpPr>
          <p:nvPr/>
        </p:nvCxnSpPr>
        <p:spPr>
          <a:xfrm>
            <a:off x="1442747" y="3033921"/>
            <a:ext cx="39700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5DF04029-5F2D-4B0B-805D-27B0EEFC0F0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076" y="3201662"/>
            <a:ext cx="792480" cy="790956"/>
          </a:xfrm>
          <a:prstGeom prst="rect">
            <a:avLst/>
          </a:prstGeom>
        </p:spPr>
      </p:pic>
      <p:cxnSp>
        <p:nvCxnSpPr>
          <p:cNvPr id="21" name="Straight Connector 20">
            <a:extLst>
              <a:ext uri="{FF2B5EF4-FFF2-40B4-BE49-F238E27FC236}">
                <a16:creationId xmlns:a16="http://schemas.microsoft.com/office/drawing/2014/main" id="{03C45F82-ECB3-48EE-8348-7C9FB8E128FC}"/>
              </a:ext>
              <a:ext uri="{C183D7F6-B498-43B3-948B-1728B52AA6E4}">
                <adec:decorative xmlns:adec="http://schemas.microsoft.com/office/drawing/2017/decorative" val="1"/>
              </a:ext>
            </a:extLst>
          </p:cNvPr>
          <p:cNvCxnSpPr>
            <a:cxnSpLocks/>
          </p:cNvCxnSpPr>
          <p:nvPr/>
        </p:nvCxnSpPr>
        <p:spPr>
          <a:xfrm>
            <a:off x="1442747" y="4035853"/>
            <a:ext cx="39700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AA4CD8DA-AB72-46FA-AA7C-22ABB7B78075}"/>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076" y="4199345"/>
            <a:ext cx="792480" cy="790956"/>
          </a:xfrm>
          <a:prstGeom prst="rect">
            <a:avLst/>
          </a:prstGeom>
        </p:spPr>
      </p:pic>
      <p:cxnSp>
        <p:nvCxnSpPr>
          <p:cNvPr id="22" name="Straight Connector 21">
            <a:extLst>
              <a:ext uri="{FF2B5EF4-FFF2-40B4-BE49-F238E27FC236}">
                <a16:creationId xmlns:a16="http://schemas.microsoft.com/office/drawing/2014/main" id="{D898B631-3181-4B9E-9B9B-E86C7D5CEA86}"/>
              </a:ext>
              <a:ext uri="{C183D7F6-B498-43B3-948B-1728B52AA6E4}">
                <adec:decorative xmlns:adec="http://schemas.microsoft.com/office/drawing/2017/decorative" val="1"/>
              </a:ext>
            </a:extLst>
          </p:cNvPr>
          <p:cNvCxnSpPr>
            <a:cxnSpLocks/>
          </p:cNvCxnSpPr>
          <p:nvPr/>
        </p:nvCxnSpPr>
        <p:spPr>
          <a:xfrm>
            <a:off x="1442747" y="5037785"/>
            <a:ext cx="39700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96678EEB-111E-45D4-A970-615DCB6E890E}"/>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076" y="5203980"/>
            <a:ext cx="792480" cy="790956"/>
          </a:xfrm>
          <a:prstGeom prst="rect">
            <a:avLst/>
          </a:prstGeom>
        </p:spPr>
      </p:pic>
      <p:sp>
        <p:nvSpPr>
          <p:cNvPr id="3" name="Rectangle 2">
            <a:extLst>
              <a:ext uri="{FF2B5EF4-FFF2-40B4-BE49-F238E27FC236}">
                <a16:creationId xmlns:a16="http://schemas.microsoft.com/office/drawing/2014/main" id="{CD725FC7-966C-B73C-EDC0-1D34B8C6225E}"/>
              </a:ext>
            </a:extLst>
          </p:cNvPr>
          <p:cNvSpPr/>
          <p:nvPr/>
        </p:nvSpPr>
        <p:spPr bwMode="auto">
          <a:xfrm>
            <a:off x="1469734" y="2055519"/>
            <a:ext cx="4335848"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How to get more practice with Learn sandboxes. </a:t>
            </a:r>
          </a:p>
        </p:txBody>
      </p:sp>
      <p:pic>
        <p:nvPicPr>
          <p:cNvPr id="14" name="Picture 13" descr="Screenshot of a summary slide with links to other Learn modules. ">
            <a:extLst>
              <a:ext uri="{FF2B5EF4-FFF2-40B4-BE49-F238E27FC236}">
                <a16:creationId xmlns:a16="http://schemas.microsoft.com/office/drawing/2014/main" id="{529F7326-3C05-7CB6-31F8-217C55FD5C10}"/>
              </a:ext>
            </a:extLst>
          </p:cNvPr>
          <p:cNvPicPr>
            <a:picLocks noChangeAspect="1"/>
          </p:cNvPicPr>
          <p:nvPr/>
        </p:nvPicPr>
        <p:blipFill>
          <a:blip r:embed="rId8"/>
          <a:stretch>
            <a:fillRect/>
          </a:stretch>
        </p:blipFill>
        <p:spPr>
          <a:xfrm>
            <a:off x="6120854" y="1710998"/>
            <a:ext cx="6201346" cy="3199368"/>
          </a:xfrm>
          <a:prstGeom prst="rect">
            <a:avLst/>
          </a:prstGeom>
          <a:ln>
            <a:solidFill>
              <a:schemeClr val="tx1">
                <a:lumMod val="75000"/>
                <a:lumOff val="25000"/>
              </a:schemeClr>
            </a:solidFill>
          </a:ln>
        </p:spPr>
      </p:pic>
      <p:sp>
        <p:nvSpPr>
          <p:cNvPr id="26" name="Rectangle 25">
            <a:extLst>
              <a:ext uri="{FF2B5EF4-FFF2-40B4-BE49-F238E27FC236}">
                <a16:creationId xmlns:a16="http://schemas.microsoft.com/office/drawing/2014/main" id="{A3F6EEA4-FF8B-831F-46A4-90B938583420}"/>
              </a:ext>
              <a:ext uri="{C183D7F6-B498-43B3-948B-1728B52AA6E4}">
                <adec:decorative xmlns:adec="http://schemas.microsoft.com/office/drawing/2017/decorative" val="1"/>
              </a:ext>
            </a:extLst>
          </p:cNvPr>
          <p:cNvSpPr/>
          <p:nvPr/>
        </p:nvSpPr>
        <p:spPr bwMode="auto">
          <a:xfrm>
            <a:off x="1469733" y="3078218"/>
            <a:ext cx="4335848"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&lt;your choice&gt;</a:t>
            </a:r>
          </a:p>
        </p:txBody>
      </p:sp>
      <p:sp>
        <p:nvSpPr>
          <p:cNvPr id="27" name="Rectangle 26">
            <a:extLst>
              <a:ext uri="{FF2B5EF4-FFF2-40B4-BE49-F238E27FC236}">
                <a16:creationId xmlns:a16="http://schemas.microsoft.com/office/drawing/2014/main" id="{9F6048D4-7E6F-BA96-37CF-37E19C0F20AA}"/>
              </a:ext>
              <a:ext uri="{C183D7F6-B498-43B3-948B-1728B52AA6E4}">
                <adec:decorative xmlns:adec="http://schemas.microsoft.com/office/drawing/2017/decorative" val="1"/>
              </a:ext>
            </a:extLst>
          </p:cNvPr>
          <p:cNvSpPr/>
          <p:nvPr/>
        </p:nvSpPr>
        <p:spPr bwMode="auto">
          <a:xfrm>
            <a:off x="1477223" y="4075901"/>
            <a:ext cx="4335848"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&lt;your choice&gt;</a:t>
            </a:r>
          </a:p>
        </p:txBody>
      </p:sp>
      <p:cxnSp>
        <p:nvCxnSpPr>
          <p:cNvPr id="4" name="Straight Connector 3">
            <a:extLst>
              <a:ext uri="{FF2B5EF4-FFF2-40B4-BE49-F238E27FC236}">
                <a16:creationId xmlns:a16="http://schemas.microsoft.com/office/drawing/2014/main" id="{BF137E37-7D64-1BEE-6E8F-C131D7BCA731}"/>
              </a:ext>
              <a:ext uri="{C183D7F6-B498-43B3-948B-1728B52AA6E4}">
                <adec:decorative xmlns:adec="http://schemas.microsoft.com/office/drawing/2017/decorative" val="1"/>
              </a:ext>
            </a:extLst>
          </p:cNvPr>
          <p:cNvCxnSpPr>
            <a:cxnSpLocks/>
          </p:cNvCxnSpPr>
          <p:nvPr/>
        </p:nvCxnSpPr>
        <p:spPr>
          <a:xfrm>
            <a:off x="1442747" y="5994936"/>
            <a:ext cx="39700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1918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dirty="0"/>
              <a:t>Additional Resources</a:t>
            </a:r>
            <a:endParaRPr lang="en-US" dirty="0">
              <a:solidFill>
                <a:srgbClr val="C00000"/>
              </a:solidFill>
            </a:endParaRPr>
          </a:p>
        </p:txBody>
      </p:sp>
      <p:pic>
        <p:nvPicPr>
          <p:cNvPr id="1797" name="Picture 1796" descr="Icon of a web page browser">
            <a:extLst>
              <a:ext uri="{FF2B5EF4-FFF2-40B4-BE49-F238E27FC236}">
                <a16:creationId xmlns:a16="http://schemas.microsoft.com/office/drawing/2014/main" id="{2F68659E-F5EC-48A2-B77F-6C7453BB1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569" y="1297576"/>
            <a:ext cx="787908" cy="789432"/>
          </a:xfrm>
          <a:prstGeom prst="rect">
            <a:avLst/>
          </a:prstGeom>
        </p:spPr>
      </p:pic>
      <p:sp>
        <p:nvSpPr>
          <p:cNvPr id="7" name="Rectangle 6">
            <a:extLst>
              <a:ext uri="{FF2B5EF4-FFF2-40B4-BE49-F238E27FC236}">
                <a16:creationId xmlns:a16="http://schemas.microsoft.com/office/drawing/2014/main" id="{FAC2A725-E9F7-45A4-9C46-21A2597EACD5}"/>
              </a:ext>
            </a:extLst>
          </p:cNvPr>
          <p:cNvSpPr/>
          <p:nvPr/>
        </p:nvSpPr>
        <p:spPr bwMode="auto">
          <a:xfrm>
            <a:off x="1548161" y="140492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hlinkClick r:id="rId4"/>
              </a:rPr>
              <a:t>Microsoft Learn </a:t>
            </a:r>
            <a:endParaRPr lang="en-US" sz="2000" dirty="0">
              <a:solidFill>
                <a:schemeClr val="tx1"/>
              </a:solidFill>
            </a:endParaRPr>
          </a:p>
        </p:txBody>
      </p:sp>
      <p:cxnSp>
        <p:nvCxnSpPr>
          <p:cNvPr id="25" name="Straight Connector 24">
            <a:extLst>
              <a:ext uri="{FF2B5EF4-FFF2-40B4-BE49-F238E27FC236}">
                <a16:creationId xmlns:a16="http://schemas.microsoft.com/office/drawing/2014/main" id="{23C8696D-B7E4-487E-A483-3D357C9FBDB6}"/>
              </a:ext>
              <a:ext uri="{C183D7F6-B498-43B3-948B-1728B52AA6E4}">
                <adec:decorative xmlns:adec="http://schemas.microsoft.com/office/drawing/2017/decorative" val="1"/>
              </a:ext>
            </a:extLst>
          </p:cNvPr>
          <p:cNvCxnSpPr>
            <a:cxnSpLocks/>
          </p:cNvCxnSpPr>
          <p:nvPr/>
        </p:nvCxnSpPr>
        <p:spPr>
          <a:xfrm>
            <a:off x="152762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6" name="Picture 1795" descr="Icon of tick mark on a paper">
            <a:extLst>
              <a:ext uri="{FF2B5EF4-FFF2-40B4-BE49-F238E27FC236}">
                <a16:creationId xmlns:a16="http://schemas.microsoft.com/office/drawing/2014/main" id="{B5E5573C-3EE5-4B76-969A-943CEA7892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569" y="2309461"/>
            <a:ext cx="787908" cy="789432"/>
          </a:xfrm>
          <a:prstGeom prst="rect">
            <a:avLst/>
          </a:prstGeom>
        </p:spPr>
      </p:pic>
      <p:sp>
        <p:nvSpPr>
          <p:cNvPr id="6" name="Rectangle 5">
            <a:extLst>
              <a:ext uri="{FF2B5EF4-FFF2-40B4-BE49-F238E27FC236}">
                <a16:creationId xmlns:a16="http://schemas.microsoft.com/office/drawing/2014/main" id="{FE541FE8-D323-49EB-B62A-A6800BE0036D}"/>
              </a:ext>
            </a:extLst>
          </p:cNvPr>
          <p:cNvSpPr/>
          <p:nvPr/>
        </p:nvSpPr>
        <p:spPr bwMode="auto">
          <a:xfrm>
            <a:off x="1548161" y="2416810"/>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hlinkClick r:id="rId6"/>
              </a:rPr>
              <a:t>Azure Documentation</a:t>
            </a:r>
            <a:endParaRPr lang="en-US" sz="2000" dirty="0">
              <a:solidFill>
                <a:schemeClr val="tx1"/>
              </a:solidFill>
            </a:endParaRPr>
          </a:p>
        </p:txBody>
      </p:sp>
      <p:cxnSp>
        <p:nvCxnSpPr>
          <p:cNvPr id="34" name="Straight Connector 33">
            <a:extLst>
              <a:ext uri="{FF2B5EF4-FFF2-40B4-BE49-F238E27FC236}">
                <a16:creationId xmlns:a16="http://schemas.microsoft.com/office/drawing/2014/main" id="{7BEF953B-96EF-407A-ADDC-AD63FEAED38F}"/>
              </a:ext>
              <a:ext uri="{C183D7F6-B498-43B3-948B-1728B52AA6E4}">
                <adec:decorative xmlns:adec="http://schemas.microsoft.com/office/drawing/2017/decorative" val="1"/>
              </a:ext>
            </a:extLst>
          </p:cNvPr>
          <p:cNvCxnSpPr>
            <a:cxnSpLocks/>
          </p:cNvCxnSpPr>
          <p:nvPr/>
        </p:nvCxnSpPr>
        <p:spPr>
          <a:xfrm>
            <a:off x="152762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5" name="Picture 1794" descr="Icon of chat message pop up">
            <a:extLst>
              <a:ext uri="{FF2B5EF4-FFF2-40B4-BE49-F238E27FC236}">
                <a16:creationId xmlns:a16="http://schemas.microsoft.com/office/drawing/2014/main" id="{8210CD22-1AF3-4528-B800-0F389DD0535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2569" y="3321346"/>
            <a:ext cx="787908" cy="787908"/>
          </a:xfrm>
          <a:prstGeom prst="rect">
            <a:avLst/>
          </a:prstGeom>
        </p:spPr>
      </p:pic>
      <p:sp>
        <p:nvSpPr>
          <p:cNvPr id="10" name="Rectangle 9">
            <a:extLst>
              <a:ext uri="{FF2B5EF4-FFF2-40B4-BE49-F238E27FC236}">
                <a16:creationId xmlns:a16="http://schemas.microsoft.com/office/drawing/2014/main" id="{A7E57C26-643C-4D15-870D-437851D99D6C}"/>
              </a:ext>
            </a:extLst>
          </p:cNvPr>
          <p:cNvSpPr/>
          <p:nvPr/>
        </p:nvSpPr>
        <p:spPr bwMode="auto">
          <a:xfrm>
            <a:off x="1548161" y="342869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hlinkClick r:id="rId8"/>
              </a:rPr>
              <a:t>Microsoft Q&amp;A </a:t>
            </a:r>
            <a:endParaRPr lang="en-US" sz="2000" dirty="0">
              <a:solidFill>
                <a:schemeClr val="tx1"/>
              </a:solidFill>
            </a:endParaRPr>
          </a:p>
        </p:txBody>
      </p:sp>
      <p:cxnSp>
        <p:nvCxnSpPr>
          <p:cNvPr id="35" name="Straight Connector 34">
            <a:extLst>
              <a:ext uri="{FF2B5EF4-FFF2-40B4-BE49-F238E27FC236}">
                <a16:creationId xmlns:a16="http://schemas.microsoft.com/office/drawing/2014/main" id="{E7F7E80A-CEE2-4EAE-AF23-65C2BD947F12}"/>
              </a:ext>
              <a:ext uri="{C183D7F6-B498-43B3-948B-1728B52AA6E4}">
                <adec:decorative xmlns:adec="http://schemas.microsoft.com/office/drawing/2017/decorative" val="1"/>
              </a:ext>
            </a:extLst>
          </p:cNvPr>
          <p:cNvCxnSpPr>
            <a:cxnSpLocks/>
          </p:cNvCxnSpPr>
          <p:nvPr/>
        </p:nvCxnSpPr>
        <p:spPr>
          <a:xfrm>
            <a:off x="152762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1" name="Picture 1800" descr="Icon of lines with rounded tip spreading outside from the centre circle">
            <a:extLst>
              <a:ext uri="{FF2B5EF4-FFF2-40B4-BE49-F238E27FC236}">
                <a16:creationId xmlns:a16="http://schemas.microsoft.com/office/drawing/2014/main" id="{0AF58701-BBBD-46C5-B2BA-90A96058558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27787" y="1297576"/>
            <a:ext cx="787908" cy="789432"/>
          </a:xfrm>
          <a:prstGeom prst="rect">
            <a:avLst/>
          </a:prstGeom>
        </p:spPr>
      </p:pic>
      <p:cxnSp>
        <p:nvCxnSpPr>
          <p:cNvPr id="37" name="Straight Connector 36">
            <a:extLst>
              <a:ext uri="{FF2B5EF4-FFF2-40B4-BE49-F238E27FC236}">
                <a16:creationId xmlns:a16="http://schemas.microsoft.com/office/drawing/2014/main" id="{3DE6B178-B8FC-4427-AB9B-8BE4EAEBC6CF}"/>
              </a:ext>
              <a:ext uri="{C183D7F6-B498-43B3-948B-1728B52AA6E4}">
                <adec:decorative xmlns:adec="http://schemas.microsoft.com/office/drawing/2017/decorative" val="1"/>
              </a:ext>
            </a:extLst>
          </p:cNvPr>
          <p:cNvCxnSpPr>
            <a:cxnSpLocks/>
          </p:cNvCxnSpPr>
          <p:nvPr/>
        </p:nvCxnSpPr>
        <p:spPr>
          <a:xfrm>
            <a:off x="751363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0" name="Picture 1799" descr="Icon of a document">
            <a:extLst>
              <a:ext uri="{FF2B5EF4-FFF2-40B4-BE49-F238E27FC236}">
                <a16:creationId xmlns:a16="http://schemas.microsoft.com/office/drawing/2014/main" id="{FF2167BF-97D3-48CE-91F7-1509B476634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7787" y="2309460"/>
            <a:ext cx="787908" cy="789432"/>
          </a:xfrm>
          <a:prstGeom prst="rect">
            <a:avLst/>
          </a:prstGeom>
        </p:spPr>
      </p:pic>
      <p:sp>
        <p:nvSpPr>
          <p:cNvPr id="11" name="Rectangle 10">
            <a:extLst>
              <a:ext uri="{FF2B5EF4-FFF2-40B4-BE49-F238E27FC236}">
                <a16:creationId xmlns:a16="http://schemas.microsoft.com/office/drawing/2014/main" id="{96423ECF-0CBD-43A9-9379-EBB0FD73C571}"/>
              </a:ext>
            </a:extLst>
          </p:cNvPr>
          <p:cNvSpPr/>
          <p:nvPr/>
        </p:nvSpPr>
        <p:spPr bwMode="auto">
          <a:xfrm>
            <a:off x="7513637" y="1351872"/>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hlinkClick r:id="rId11"/>
              </a:rPr>
              <a:t>Exam readiness</a:t>
            </a:r>
            <a:endParaRPr lang="en-US" sz="2000" dirty="0">
              <a:solidFill>
                <a:schemeClr val="tx1"/>
              </a:solidFill>
            </a:endParaRPr>
          </a:p>
        </p:txBody>
      </p:sp>
      <p:cxnSp>
        <p:nvCxnSpPr>
          <p:cNvPr id="38" name="Straight Connector 37">
            <a:extLst>
              <a:ext uri="{FF2B5EF4-FFF2-40B4-BE49-F238E27FC236}">
                <a16:creationId xmlns:a16="http://schemas.microsoft.com/office/drawing/2014/main" id="{48EBF645-809F-444B-993A-45580D9C1E8A}"/>
              </a:ext>
              <a:ext uri="{C183D7F6-B498-43B3-948B-1728B52AA6E4}">
                <adec:decorative xmlns:adec="http://schemas.microsoft.com/office/drawing/2017/decorative" val="1"/>
              </a:ext>
            </a:extLst>
          </p:cNvPr>
          <p:cNvCxnSpPr>
            <a:cxnSpLocks/>
          </p:cNvCxnSpPr>
          <p:nvPr/>
        </p:nvCxnSpPr>
        <p:spPr>
          <a:xfrm>
            <a:off x="751363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9" name="Picture 1798" descr="Icon of a book">
            <a:extLst>
              <a:ext uri="{FF2B5EF4-FFF2-40B4-BE49-F238E27FC236}">
                <a16:creationId xmlns:a16="http://schemas.microsoft.com/office/drawing/2014/main" id="{317282F4-0E23-481E-9C77-8CF9455522E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27787" y="3321344"/>
            <a:ext cx="787908" cy="787908"/>
          </a:xfrm>
          <a:prstGeom prst="rect">
            <a:avLst/>
          </a:prstGeom>
        </p:spPr>
      </p:pic>
      <p:sp>
        <p:nvSpPr>
          <p:cNvPr id="14" name="Rectangle 13">
            <a:extLst>
              <a:ext uri="{FF2B5EF4-FFF2-40B4-BE49-F238E27FC236}">
                <a16:creationId xmlns:a16="http://schemas.microsoft.com/office/drawing/2014/main" id="{53E17F31-0E64-43E8-8CFA-7789338BEB64}"/>
              </a:ext>
            </a:extLst>
          </p:cNvPr>
          <p:cNvSpPr/>
          <p:nvPr/>
        </p:nvSpPr>
        <p:spPr bwMode="auto">
          <a:xfrm>
            <a:off x="7513636" y="2371154"/>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hlinkClick r:id="rId13"/>
              </a:rPr>
              <a:t>Azure Fridays</a:t>
            </a:r>
            <a:endParaRPr lang="en-US" sz="2000" dirty="0">
              <a:solidFill>
                <a:schemeClr val="tx1"/>
              </a:solidFill>
            </a:endParaRPr>
          </a:p>
        </p:txBody>
      </p:sp>
      <p:cxnSp>
        <p:nvCxnSpPr>
          <p:cNvPr id="39" name="Straight Connector 38">
            <a:extLst>
              <a:ext uri="{FF2B5EF4-FFF2-40B4-BE49-F238E27FC236}">
                <a16:creationId xmlns:a16="http://schemas.microsoft.com/office/drawing/2014/main" id="{D7C129AD-00E6-4F0F-92E1-537C59F5D9E4}"/>
              </a:ext>
              <a:ext uri="{C183D7F6-B498-43B3-948B-1728B52AA6E4}">
                <adec:decorative xmlns:adec="http://schemas.microsoft.com/office/drawing/2017/decorative" val="1"/>
              </a:ext>
            </a:extLst>
          </p:cNvPr>
          <p:cNvCxnSpPr>
            <a:cxnSpLocks/>
          </p:cNvCxnSpPr>
          <p:nvPr/>
        </p:nvCxnSpPr>
        <p:spPr>
          <a:xfrm>
            <a:off x="751363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8E2976E-8591-4F69-A84A-67EC43E17620}"/>
              </a:ext>
            </a:extLst>
          </p:cNvPr>
          <p:cNvSpPr/>
          <p:nvPr/>
        </p:nvSpPr>
        <p:spPr bwMode="auto">
          <a:xfrm>
            <a:off x="7513636" y="3453169"/>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hlinkClick r:id="rId14"/>
              </a:rPr>
              <a:t>Learn Live Learn</a:t>
            </a:r>
            <a:endParaRPr lang="en-US" sz="2000" dirty="0">
              <a:solidFill>
                <a:schemeClr val="tx1"/>
              </a:solidFill>
            </a:endParaRP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035E6AA7-73A8-46DB-A167-5EB52232ED6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050" y="2735155"/>
            <a:ext cx="1524213" cy="1524213"/>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FB24-DB88-4E71-AC8E-56D946DFD97F}"/>
              </a:ext>
            </a:extLst>
          </p:cNvPr>
          <p:cNvSpPr>
            <a:spLocks noGrp="1"/>
          </p:cNvSpPr>
          <p:nvPr>
            <p:ph type="title"/>
          </p:nvPr>
        </p:nvSpPr>
        <p:spPr/>
        <p:txBody>
          <a:bodyPr/>
          <a:lstStyle/>
          <a:p>
            <a:r>
              <a:rPr lang="en-US" dirty="0"/>
              <a:t>Complete your study on Learn (</a:t>
            </a:r>
            <a:r>
              <a:rPr lang="en-US" dirty="0">
                <a:solidFill>
                  <a:srgbClr val="FF0000"/>
                </a:solidFill>
              </a:rPr>
              <a:t>optional</a:t>
            </a:r>
            <a:r>
              <a:rPr lang="en-US" dirty="0"/>
              <a:t>)</a:t>
            </a:r>
            <a:endParaRPr lang="en-US" dirty="0">
              <a:solidFill>
                <a:srgbClr val="C00000"/>
              </a:solidFill>
            </a:endParaRPr>
          </a:p>
        </p:txBody>
      </p:sp>
      <p:pic>
        <p:nvPicPr>
          <p:cNvPr id="17" name="Picture 16" descr="Summary and resources Learn modules. ">
            <a:extLst>
              <a:ext uri="{FF2B5EF4-FFF2-40B4-BE49-F238E27FC236}">
                <a16:creationId xmlns:a16="http://schemas.microsoft.com/office/drawing/2014/main" id="{4C739AB8-7CC4-4C6C-A4DF-3CA928B311ED}"/>
              </a:ext>
            </a:extLst>
          </p:cNvPr>
          <p:cNvPicPr>
            <a:picLocks noChangeAspect="1"/>
          </p:cNvPicPr>
          <p:nvPr/>
        </p:nvPicPr>
        <p:blipFill>
          <a:blip r:embed="rId3"/>
          <a:stretch>
            <a:fillRect/>
          </a:stretch>
        </p:blipFill>
        <p:spPr>
          <a:xfrm>
            <a:off x="451643" y="2555123"/>
            <a:ext cx="5438522" cy="2420322"/>
          </a:xfrm>
          <a:prstGeom prst="rect">
            <a:avLst/>
          </a:prstGeom>
          <a:ln>
            <a:solidFill>
              <a:schemeClr val="tx1"/>
            </a:solidFill>
          </a:ln>
        </p:spPr>
      </p:pic>
      <p:pic>
        <p:nvPicPr>
          <p:cNvPr id="4" name="Picture 3" descr="Screenshot of the Learn page with search box. ">
            <a:extLst>
              <a:ext uri="{FF2B5EF4-FFF2-40B4-BE49-F238E27FC236}">
                <a16:creationId xmlns:a16="http://schemas.microsoft.com/office/drawing/2014/main" id="{F6294DEB-7164-4C3D-B04B-682585EC1390}"/>
              </a:ext>
            </a:extLst>
          </p:cNvPr>
          <p:cNvPicPr>
            <a:picLocks noChangeAspect="1"/>
          </p:cNvPicPr>
          <p:nvPr/>
        </p:nvPicPr>
        <p:blipFill>
          <a:blip r:embed="rId4"/>
          <a:stretch>
            <a:fillRect/>
          </a:stretch>
        </p:blipFill>
        <p:spPr>
          <a:xfrm>
            <a:off x="6622002" y="1492806"/>
            <a:ext cx="5340016" cy="4817910"/>
          </a:xfrm>
          <a:prstGeom prst="rect">
            <a:avLst/>
          </a:prstGeom>
          <a:ln>
            <a:solidFill>
              <a:schemeClr val="tx1"/>
            </a:solidFill>
          </a:ln>
        </p:spPr>
      </p:pic>
      <p:sp>
        <p:nvSpPr>
          <p:cNvPr id="18" name="TextBox 17">
            <a:extLst>
              <a:ext uri="{FF2B5EF4-FFF2-40B4-BE49-F238E27FC236}">
                <a16:creationId xmlns:a16="http://schemas.microsoft.com/office/drawing/2014/main" id="{BAEC2FEF-4FBD-4C3E-9EC8-E53DEF19DF44}"/>
              </a:ext>
              <a:ext uri="{C183D7F6-B498-43B3-948B-1728B52AA6E4}">
                <adec:decorative xmlns:adec="http://schemas.microsoft.com/office/drawing/2017/decorative" val="1"/>
              </a:ext>
            </a:extLst>
          </p:cNvPr>
          <p:cNvSpPr txBox="1"/>
          <p:nvPr/>
        </p:nvSpPr>
        <p:spPr>
          <a:xfrm>
            <a:off x="2211891" y="1927259"/>
            <a:ext cx="2021707"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Learn More</a:t>
            </a:r>
          </a:p>
        </p:txBody>
      </p:sp>
      <p:sp>
        <p:nvSpPr>
          <p:cNvPr id="19" name="Arrow: Right 18">
            <a:extLst>
              <a:ext uri="{FF2B5EF4-FFF2-40B4-BE49-F238E27FC236}">
                <a16:creationId xmlns:a16="http://schemas.microsoft.com/office/drawing/2014/main" id="{7E7CB156-3FBE-40C7-B367-3D7BFC440B11}"/>
              </a:ext>
              <a:ext uri="{C183D7F6-B498-43B3-948B-1728B52AA6E4}">
                <adec:decorative xmlns:adec="http://schemas.microsoft.com/office/drawing/2017/decorative" val="1"/>
              </a:ext>
            </a:extLst>
          </p:cNvPr>
          <p:cNvSpPr/>
          <p:nvPr/>
        </p:nvSpPr>
        <p:spPr bwMode="auto">
          <a:xfrm>
            <a:off x="6058607" y="3440330"/>
            <a:ext cx="394953" cy="661939"/>
          </a:xfrm>
          <a:prstGeom prst="rightArrow">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12600B3A-11C5-4608-96A4-18B743774051}"/>
              </a:ext>
              <a:ext uri="{C183D7F6-B498-43B3-948B-1728B52AA6E4}">
                <adec:decorative xmlns:adec="http://schemas.microsoft.com/office/drawing/2017/decorative" val="1"/>
              </a:ext>
            </a:extLst>
          </p:cNvPr>
          <p:cNvSpPr/>
          <p:nvPr/>
        </p:nvSpPr>
        <p:spPr bwMode="auto">
          <a:xfrm>
            <a:off x="6692630" y="1538015"/>
            <a:ext cx="1167319" cy="338396"/>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989238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8F3C-18A2-46F0-B569-D338E06E0809}"/>
              </a:ext>
            </a:extLst>
          </p:cNvPr>
          <p:cNvSpPr>
            <a:spLocks noGrp="1"/>
          </p:cNvSpPr>
          <p:nvPr>
            <p:ph type="title"/>
          </p:nvPr>
        </p:nvSpPr>
        <p:spPr/>
        <p:txBody>
          <a:bodyPr/>
          <a:lstStyle/>
          <a:p>
            <a:r>
              <a:rPr lang="en-US" dirty="0"/>
              <a:t>About this course: Course Outline</a:t>
            </a:r>
          </a:p>
        </p:txBody>
      </p:sp>
      <p:pic>
        <p:nvPicPr>
          <p:cNvPr id="67" name="Picture 66" descr="Icon of a person inside square shape box">
            <a:extLst>
              <a:ext uri="{FF2B5EF4-FFF2-40B4-BE49-F238E27FC236}">
                <a16:creationId xmlns:a16="http://schemas.microsoft.com/office/drawing/2014/main" id="{45792455-C9DD-4D86-AC33-ED120288A3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204" y="1170181"/>
            <a:ext cx="734568" cy="736092"/>
          </a:xfrm>
          <a:prstGeom prst="rect">
            <a:avLst/>
          </a:prstGeom>
        </p:spPr>
      </p:pic>
      <p:sp>
        <p:nvSpPr>
          <p:cNvPr id="132" name="TextBox 131">
            <a:extLst>
              <a:ext uri="{FF2B5EF4-FFF2-40B4-BE49-F238E27FC236}">
                <a16:creationId xmlns:a16="http://schemas.microsoft.com/office/drawing/2014/main" id="{A014B532-9FAF-42CF-A186-B172BAE9E547}"/>
              </a:ext>
            </a:extLst>
          </p:cNvPr>
          <p:cNvSpPr txBox="1"/>
          <p:nvPr/>
        </p:nvSpPr>
        <p:spPr>
          <a:xfrm>
            <a:off x="1334536" y="1400074"/>
            <a:ext cx="4480560" cy="274320"/>
          </a:xfrm>
          <a:prstGeom prst="rect">
            <a:avLst/>
          </a:prstGeom>
          <a:noFill/>
        </p:spPr>
        <p:txBody>
          <a:bodyPr wrap="none" lIns="0" tIns="0" rIns="0" bIns="0" rtlCol="0" anchor="ctr">
            <a:noAutofit/>
          </a:bodyPr>
          <a:lstStyle/>
          <a:p>
            <a:pPr>
              <a:spcAft>
                <a:spcPts val="600"/>
              </a:spcAft>
            </a:pPr>
            <a:r>
              <a:rPr lang="en-US" dirty="0"/>
              <a:t>01: Administer Identity</a:t>
            </a:r>
          </a:p>
        </p:txBody>
      </p:sp>
      <p:cxnSp>
        <p:nvCxnSpPr>
          <p:cNvPr id="162" name="Straight Connector 161">
            <a:extLst>
              <a:ext uri="{FF2B5EF4-FFF2-40B4-BE49-F238E27FC236}">
                <a16:creationId xmlns:a16="http://schemas.microsoft.com/office/drawing/2014/main" id="{B1CF964B-37A5-4829-B370-9FB0F0580227}"/>
              </a:ext>
              <a:ext uri="{C183D7F6-B498-43B3-948B-1728B52AA6E4}">
                <adec:decorative xmlns:adec="http://schemas.microsoft.com/office/drawing/2017/decorative" val="1"/>
              </a:ext>
            </a:extLst>
          </p:cNvPr>
          <p:cNvCxnSpPr>
            <a:cxnSpLocks/>
          </p:cNvCxnSpPr>
          <p:nvPr/>
        </p:nvCxnSpPr>
        <p:spPr>
          <a:xfrm>
            <a:off x="1274897"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9" name="Picture 208" descr="Icon of 5 circles join in a line">
            <a:extLst>
              <a:ext uri="{FF2B5EF4-FFF2-40B4-BE49-F238E27FC236}">
                <a16:creationId xmlns:a16="http://schemas.microsoft.com/office/drawing/2014/main" id="{7E547B55-522E-4994-BD01-943F638D8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04" y="2012074"/>
            <a:ext cx="734568" cy="734568"/>
          </a:xfrm>
          <a:prstGeom prst="rect">
            <a:avLst/>
          </a:prstGeom>
        </p:spPr>
      </p:pic>
      <p:sp>
        <p:nvSpPr>
          <p:cNvPr id="219" name="TextBox 218">
            <a:extLst>
              <a:ext uri="{FF2B5EF4-FFF2-40B4-BE49-F238E27FC236}">
                <a16:creationId xmlns:a16="http://schemas.microsoft.com/office/drawing/2014/main" id="{724D4C3C-EA88-44EB-BB57-7187F2745E13}"/>
              </a:ext>
            </a:extLst>
          </p:cNvPr>
          <p:cNvSpPr txBox="1"/>
          <p:nvPr/>
        </p:nvSpPr>
        <p:spPr>
          <a:xfrm>
            <a:off x="1334536" y="2241967"/>
            <a:ext cx="4480560" cy="274320"/>
          </a:xfrm>
          <a:prstGeom prst="rect">
            <a:avLst/>
          </a:prstGeom>
          <a:noFill/>
        </p:spPr>
        <p:txBody>
          <a:bodyPr wrap="none" lIns="0" tIns="0" rIns="0" bIns="0" rtlCol="0" anchor="ctr">
            <a:noAutofit/>
          </a:bodyPr>
          <a:lstStyle/>
          <a:p>
            <a:pPr>
              <a:spcAft>
                <a:spcPts val="600"/>
              </a:spcAft>
            </a:pPr>
            <a:r>
              <a:rPr lang="en-US" dirty="0"/>
              <a:t>02: Administer Governance and Compliance</a:t>
            </a:r>
          </a:p>
        </p:txBody>
      </p:sp>
      <p:cxnSp>
        <p:nvCxnSpPr>
          <p:cNvPr id="246" name="Straight Connector 245">
            <a:extLst>
              <a:ext uri="{FF2B5EF4-FFF2-40B4-BE49-F238E27FC236}">
                <a16:creationId xmlns:a16="http://schemas.microsoft.com/office/drawing/2014/main" id="{DF5E1B7C-663A-49F1-A396-F4015DCA71B5}"/>
              </a:ext>
              <a:ext uri="{C183D7F6-B498-43B3-948B-1728B52AA6E4}">
                <adec:decorative xmlns:adec="http://schemas.microsoft.com/office/drawing/2017/decorative" val="1"/>
              </a:ext>
            </a:extLst>
          </p:cNvPr>
          <p:cNvCxnSpPr>
            <a:cxnSpLocks/>
          </p:cNvCxnSpPr>
          <p:nvPr/>
        </p:nvCxnSpPr>
        <p:spPr>
          <a:xfrm>
            <a:off x="1274897"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8" name="Picture 287" descr="Icon of two buildings and a cloud on top of them">
            <a:extLst>
              <a:ext uri="{FF2B5EF4-FFF2-40B4-BE49-F238E27FC236}">
                <a16:creationId xmlns:a16="http://schemas.microsoft.com/office/drawing/2014/main" id="{AE6A68B5-5056-4B39-A3E8-4561ACAF66F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49" t="649" r="649" b="649"/>
          <a:stretch/>
        </p:blipFill>
        <p:spPr>
          <a:xfrm>
            <a:off x="417976" y="2858749"/>
            <a:ext cx="725024" cy="726528"/>
          </a:xfrm>
          <a:prstGeom prst="ellipse">
            <a:avLst/>
          </a:prstGeom>
        </p:spPr>
      </p:pic>
      <p:sp>
        <p:nvSpPr>
          <p:cNvPr id="369" name="TextBox 368">
            <a:extLst>
              <a:ext uri="{FF2B5EF4-FFF2-40B4-BE49-F238E27FC236}">
                <a16:creationId xmlns:a16="http://schemas.microsoft.com/office/drawing/2014/main" id="{8D105FB9-7DF5-401F-9DD3-9228B929B73B}"/>
              </a:ext>
            </a:extLst>
          </p:cNvPr>
          <p:cNvSpPr txBox="1"/>
          <p:nvPr/>
        </p:nvSpPr>
        <p:spPr>
          <a:xfrm>
            <a:off x="1334536" y="3083860"/>
            <a:ext cx="4480560" cy="274320"/>
          </a:xfrm>
          <a:prstGeom prst="rect">
            <a:avLst/>
          </a:prstGeom>
          <a:noFill/>
        </p:spPr>
        <p:txBody>
          <a:bodyPr wrap="none" lIns="0" tIns="0" rIns="0" bIns="0" rtlCol="0" anchor="ctr">
            <a:noAutofit/>
          </a:bodyPr>
          <a:lstStyle/>
          <a:p>
            <a:pPr>
              <a:spcAft>
                <a:spcPts val="600"/>
              </a:spcAft>
            </a:pPr>
            <a:r>
              <a:rPr lang="en-US" dirty="0"/>
              <a:t>03: Administer Azure Resources </a:t>
            </a:r>
          </a:p>
        </p:txBody>
      </p:sp>
      <p:cxnSp>
        <p:nvCxnSpPr>
          <p:cNvPr id="392" name="Straight Connector 391">
            <a:extLst>
              <a:ext uri="{FF2B5EF4-FFF2-40B4-BE49-F238E27FC236}">
                <a16:creationId xmlns:a16="http://schemas.microsoft.com/office/drawing/2014/main" id="{E1053AC9-8D6F-40D3-9D60-E86BA3C7EC44}"/>
              </a:ext>
              <a:ext uri="{C183D7F6-B498-43B3-948B-1728B52AA6E4}">
                <adec:decorative xmlns:adec="http://schemas.microsoft.com/office/drawing/2017/decorative" val="1"/>
              </a:ext>
            </a:extLst>
          </p:cNvPr>
          <p:cNvCxnSpPr>
            <a:cxnSpLocks/>
          </p:cNvCxnSpPr>
          <p:nvPr/>
        </p:nvCxnSpPr>
        <p:spPr>
          <a:xfrm>
            <a:off x="1274897"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9" name="Picture 428" descr="Icon of a 3 lines forming hierarchy">
            <a:extLst>
              <a:ext uri="{FF2B5EF4-FFF2-40B4-BE49-F238E27FC236}">
                <a16:creationId xmlns:a16="http://schemas.microsoft.com/office/drawing/2014/main" id="{03F07974-54CF-4CCA-B8AB-517029E8F2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04" y="3693875"/>
            <a:ext cx="736092" cy="736092"/>
          </a:xfrm>
          <a:prstGeom prst="rect">
            <a:avLst/>
          </a:prstGeom>
        </p:spPr>
      </p:pic>
      <p:sp>
        <p:nvSpPr>
          <p:cNvPr id="437" name="TextBox 436">
            <a:extLst>
              <a:ext uri="{FF2B5EF4-FFF2-40B4-BE49-F238E27FC236}">
                <a16:creationId xmlns:a16="http://schemas.microsoft.com/office/drawing/2014/main" id="{1CC681B9-33F7-4C3E-B941-1B4A7D18117C}"/>
              </a:ext>
            </a:extLst>
          </p:cNvPr>
          <p:cNvSpPr txBox="1"/>
          <p:nvPr/>
        </p:nvSpPr>
        <p:spPr>
          <a:xfrm>
            <a:off x="1334536" y="3925753"/>
            <a:ext cx="4480560" cy="274320"/>
          </a:xfrm>
          <a:prstGeom prst="rect">
            <a:avLst/>
          </a:prstGeom>
          <a:noFill/>
        </p:spPr>
        <p:txBody>
          <a:bodyPr wrap="none" lIns="0" tIns="0" rIns="0" bIns="0" rtlCol="0" anchor="ctr">
            <a:noAutofit/>
          </a:bodyPr>
          <a:lstStyle/>
          <a:p>
            <a:pPr>
              <a:spcAft>
                <a:spcPts val="600"/>
              </a:spcAft>
            </a:pPr>
            <a:r>
              <a:rPr lang="en-US" dirty="0"/>
              <a:t>04: Administer Virtual Networking</a:t>
            </a:r>
          </a:p>
        </p:txBody>
      </p:sp>
      <p:cxnSp>
        <p:nvCxnSpPr>
          <p:cNvPr id="458" name="Straight Connector 457">
            <a:extLst>
              <a:ext uri="{FF2B5EF4-FFF2-40B4-BE49-F238E27FC236}">
                <a16:creationId xmlns:a16="http://schemas.microsoft.com/office/drawing/2014/main" id="{89AC1A95-EF4E-4AF3-8128-41C997ECE54E}"/>
              </a:ext>
              <a:ext uri="{C183D7F6-B498-43B3-948B-1728B52AA6E4}">
                <adec:decorative xmlns:adec="http://schemas.microsoft.com/office/drawing/2017/decorative" val="1"/>
              </a:ext>
            </a:extLst>
          </p:cNvPr>
          <p:cNvCxnSpPr>
            <a:cxnSpLocks/>
          </p:cNvCxnSpPr>
          <p:nvPr/>
        </p:nvCxnSpPr>
        <p:spPr>
          <a:xfrm>
            <a:off x="1274897"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0" name="Picture 489" descr="Icon of a rectangle shape arranging ascending order">
            <a:extLst>
              <a:ext uri="{FF2B5EF4-FFF2-40B4-BE49-F238E27FC236}">
                <a16:creationId xmlns:a16="http://schemas.microsoft.com/office/drawing/2014/main" id="{83332DE8-6FA7-4077-935E-6EFC8D4E9E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204" y="4535768"/>
            <a:ext cx="734568" cy="736092"/>
          </a:xfrm>
          <a:prstGeom prst="rect">
            <a:avLst/>
          </a:prstGeom>
        </p:spPr>
      </p:pic>
      <p:sp>
        <p:nvSpPr>
          <p:cNvPr id="497" name="TextBox 496">
            <a:extLst>
              <a:ext uri="{FF2B5EF4-FFF2-40B4-BE49-F238E27FC236}">
                <a16:creationId xmlns:a16="http://schemas.microsoft.com/office/drawing/2014/main" id="{1EBF8579-E73A-4F20-938E-4686F6B00CEA}"/>
              </a:ext>
            </a:extLst>
          </p:cNvPr>
          <p:cNvSpPr txBox="1"/>
          <p:nvPr/>
        </p:nvSpPr>
        <p:spPr>
          <a:xfrm>
            <a:off x="1334536" y="4767646"/>
            <a:ext cx="4480560" cy="274320"/>
          </a:xfrm>
          <a:prstGeom prst="rect">
            <a:avLst/>
          </a:prstGeom>
          <a:noFill/>
        </p:spPr>
        <p:txBody>
          <a:bodyPr wrap="none" lIns="0" tIns="0" rIns="0" bIns="0" rtlCol="0" anchor="ctr">
            <a:noAutofit/>
          </a:bodyPr>
          <a:lstStyle/>
          <a:p>
            <a:pPr>
              <a:spcAft>
                <a:spcPts val="600"/>
              </a:spcAft>
            </a:pPr>
            <a:r>
              <a:rPr lang="en-US" dirty="0"/>
              <a:t>05: Administer Intersite Connectivity</a:t>
            </a:r>
          </a:p>
        </p:txBody>
      </p:sp>
      <p:cxnSp>
        <p:nvCxnSpPr>
          <p:cNvPr id="515" name="Straight Connector 514">
            <a:extLst>
              <a:ext uri="{FF2B5EF4-FFF2-40B4-BE49-F238E27FC236}">
                <a16:creationId xmlns:a16="http://schemas.microsoft.com/office/drawing/2014/main" id="{11E7C29F-E18C-465D-81EA-B1B5B6537091}"/>
              </a:ext>
              <a:ext uri="{C183D7F6-B498-43B3-948B-1728B52AA6E4}">
                <adec:decorative xmlns:adec="http://schemas.microsoft.com/office/drawing/2017/decorative" val="1"/>
              </a:ext>
            </a:extLst>
          </p:cNvPr>
          <p:cNvCxnSpPr>
            <a:cxnSpLocks/>
          </p:cNvCxnSpPr>
          <p:nvPr/>
        </p:nvCxnSpPr>
        <p:spPr>
          <a:xfrm>
            <a:off x="1274897" y="5325753"/>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2" name="Picture 541" descr="Icon of two arrows pointing up and down with traffic light in between">
            <a:extLst>
              <a:ext uri="{FF2B5EF4-FFF2-40B4-BE49-F238E27FC236}">
                <a16:creationId xmlns:a16="http://schemas.microsoft.com/office/drawing/2014/main" id="{EBF3D664-806C-4067-94D1-A5E50AF82F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4" y="5377657"/>
            <a:ext cx="734568" cy="736092"/>
          </a:xfrm>
          <a:prstGeom prst="rect">
            <a:avLst/>
          </a:prstGeom>
        </p:spPr>
      </p:pic>
      <p:sp>
        <p:nvSpPr>
          <p:cNvPr id="548" name="TextBox 547">
            <a:extLst>
              <a:ext uri="{FF2B5EF4-FFF2-40B4-BE49-F238E27FC236}">
                <a16:creationId xmlns:a16="http://schemas.microsoft.com/office/drawing/2014/main" id="{BA6F043E-0C73-460C-B431-F8DE729464BE}"/>
              </a:ext>
            </a:extLst>
          </p:cNvPr>
          <p:cNvSpPr txBox="1"/>
          <p:nvPr/>
        </p:nvSpPr>
        <p:spPr>
          <a:xfrm>
            <a:off x="1334536" y="5609535"/>
            <a:ext cx="4480560" cy="274320"/>
          </a:xfrm>
          <a:prstGeom prst="rect">
            <a:avLst/>
          </a:prstGeom>
          <a:noFill/>
        </p:spPr>
        <p:txBody>
          <a:bodyPr wrap="none" lIns="0" tIns="0" rIns="0" bIns="0" rtlCol="0" anchor="ctr">
            <a:noAutofit/>
          </a:bodyPr>
          <a:lstStyle/>
          <a:p>
            <a:pPr>
              <a:spcAft>
                <a:spcPts val="600"/>
              </a:spcAft>
            </a:pPr>
            <a:r>
              <a:rPr lang="en-US" dirty="0"/>
              <a:t>06: Administer Network Traffic Management</a:t>
            </a:r>
          </a:p>
        </p:txBody>
      </p:sp>
      <p:pic>
        <p:nvPicPr>
          <p:cNvPr id="572" name="Picture 571" descr="Icon of data warehouse">
            <a:extLst>
              <a:ext uri="{FF2B5EF4-FFF2-40B4-BE49-F238E27FC236}">
                <a16:creationId xmlns:a16="http://schemas.microsoft.com/office/drawing/2014/main" id="{4701362A-9B6C-463D-844D-F624557E6F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7361" y="1170181"/>
            <a:ext cx="736092" cy="736092"/>
          </a:xfrm>
          <a:prstGeom prst="rect">
            <a:avLst/>
          </a:prstGeom>
        </p:spPr>
      </p:pic>
      <p:sp>
        <p:nvSpPr>
          <p:cNvPr id="577" name="TextBox 576">
            <a:extLst>
              <a:ext uri="{FF2B5EF4-FFF2-40B4-BE49-F238E27FC236}">
                <a16:creationId xmlns:a16="http://schemas.microsoft.com/office/drawing/2014/main" id="{F699D5BA-DAF8-41D5-A811-686E9B1D5A19}"/>
              </a:ext>
            </a:extLst>
          </p:cNvPr>
          <p:cNvSpPr txBox="1"/>
          <p:nvPr/>
        </p:nvSpPr>
        <p:spPr>
          <a:xfrm>
            <a:off x="7639383" y="1400074"/>
            <a:ext cx="4480560" cy="274320"/>
          </a:xfrm>
          <a:prstGeom prst="rect">
            <a:avLst/>
          </a:prstGeom>
          <a:noFill/>
        </p:spPr>
        <p:txBody>
          <a:bodyPr wrap="none" lIns="0" tIns="0" rIns="0" bIns="0" rtlCol="0" anchor="ctr">
            <a:noAutofit/>
          </a:bodyPr>
          <a:lstStyle/>
          <a:p>
            <a:pPr>
              <a:spcAft>
                <a:spcPts val="600"/>
              </a:spcAft>
            </a:pPr>
            <a:r>
              <a:rPr lang="en-US" dirty="0"/>
              <a:t>07: Administer Azure Storage</a:t>
            </a:r>
          </a:p>
        </p:txBody>
      </p:sp>
      <p:cxnSp>
        <p:nvCxnSpPr>
          <p:cNvPr id="590" name="Straight Connector 589">
            <a:extLst>
              <a:ext uri="{FF2B5EF4-FFF2-40B4-BE49-F238E27FC236}">
                <a16:creationId xmlns:a16="http://schemas.microsoft.com/office/drawing/2014/main" id="{9380EE40-3987-46FE-9C29-1F1F59E59948}"/>
              </a:ext>
              <a:ext uri="{C183D7F6-B498-43B3-948B-1728B52AA6E4}">
                <adec:decorative xmlns:adec="http://schemas.microsoft.com/office/drawing/2017/decorative" val="1"/>
              </a:ext>
            </a:extLst>
          </p:cNvPr>
          <p:cNvCxnSpPr>
            <a:cxnSpLocks/>
          </p:cNvCxnSpPr>
          <p:nvPr/>
        </p:nvCxnSpPr>
        <p:spPr>
          <a:xfrm>
            <a:off x="7613661"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09" name="Picture 608" descr="Icon of three gears">
            <a:extLst>
              <a:ext uri="{FF2B5EF4-FFF2-40B4-BE49-F238E27FC236}">
                <a16:creationId xmlns:a16="http://schemas.microsoft.com/office/drawing/2014/main" id="{0D34866F-E9E3-4473-B740-E81A7550AEA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37361" y="2012073"/>
            <a:ext cx="736092" cy="736092"/>
          </a:xfrm>
          <a:prstGeom prst="rect">
            <a:avLst/>
          </a:prstGeom>
        </p:spPr>
      </p:pic>
      <p:sp>
        <p:nvSpPr>
          <p:cNvPr id="613" name="TextBox 612">
            <a:extLst>
              <a:ext uri="{FF2B5EF4-FFF2-40B4-BE49-F238E27FC236}">
                <a16:creationId xmlns:a16="http://schemas.microsoft.com/office/drawing/2014/main" id="{D303000B-5984-4DD9-929A-4EF702B12E8A}"/>
              </a:ext>
            </a:extLst>
          </p:cNvPr>
          <p:cNvSpPr txBox="1"/>
          <p:nvPr/>
        </p:nvSpPr>
        <p:spPr>
          <a:xfrm>
            <a:off x="7639383" y="2241966"/>
            <a:ext cx="4480560" cy="274320"/>
          </a:xfrm>
          <a:prstGeom prst="rect">
            <a:avLst/>
          </a:prstGeom>
          <a:noFill/>
        </p:spPr>
        <p:txBody>
          <a:bodyPr wrap="none" lIns="0" tIns="0" rIns="0" bIns="0" rtlCol="0" anchor="ctr">
            <a:noAutofit/>
          </a:bodyPr>
          <a:lstStyle/>
          <a:p>
            <a:pPr>
              <a:spcAft>
                <a:spcPts val="600"/>
              </a:spcAft>
            </a:pPr>
            <a:r>
              <a:rPr lang="en-US" dirty="0"/>
              <a:t>08: Administer Azure Virtual Machines</a:t>
            </a:r>
          </a:p>
        </p:txBody>
      </p:sp>
      <p:cxnSp>
        <p:nvCxnSpPr>
          <p:cNvPr id="623" name="Straight Connector 622">
            <a:extLst>
              <a:ext uri="{FF2B5EF4-FFF2-40B4-BE49-F238E27FC236}">
                <a16:creationId xmlns:a16="http://schemas.microsoft.com/office/drawing/2014/main" id="{D8921217-5B5D-49CE-B415-B66C31FA1FB9}"/>
              </a:ext>
              <a:ext uri="{C183D7F6-B498-43B3-948B-1728B52AA6E4}">
                <adec:decorative xmlns:adec="http://schemas.microsoft.com/office/drawing/2017/decorative" val="1"/>
              </a:ext>
            </a:extLst>
          </p:cNvPr>
          <p:cNvCxnSpPr>
            <a:cxnSpLocks/>
          </p:cNvCxnSpPr>
          <p:nvPr/>
        </p:nvCxnSpPr>
        <p:spPr>
          <a:xfrm>
            <a:off x="7613661"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7" name="Picture 636" descr="Icon of a server with cloud ">
            <a:extLst>
              <a:ext uri="{FF2B5EF4-FFF2-40B4-BE49-F238E27FC236}">
                <a16:creationId xmlns:a16="http://schemas.microsoft.com/office/drawing/2014/main" id="{41EE47F3-9C2E-4B95-BB42-F58985EF51A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35376" y="2866566"/>
            <a:ext cx="736092" cy="736092"/>
          </a:xfrm>
          <a:prstGeom prst="rect">
            <a:avLst/>
          </a:prstGeom>
        </p:spPr>
      </p:pic>
      <p:sp>
        <p:nvSpPr>
          <p:cNvPr id="640" name="TextBox 639">
            <a:extLst>
              <a:ext uri="{FF2B5EF4-FFF2-40B4-BE49-F238E27FC236}">
                <a16:creationId xmlns:a16="http://schemas.microsoft.com/office/drawing/2014/main" id="{65F644CB-36AA-4A45-A0A7-E9EBBC25EC97}"/>
              </a:ext>
            </a:extLst>
          </p:cNvPr>
          <p:cNvSpPr txBox="1"/>
          <p:nvPr/>
        </p:nvSpPr>
        <p:spPr>
          <a:xfrm>
            <a:off x="7639383" y="3083858"/>
            <a:ext cx="4480560" cy="274320"/>
          </a:xfrm>
          <a:prstGeom prst="rect">
            <a:avLst/>
          </a:prstGeom>
          <a:noFill/>
        </p:spPr>
        <p:txBody>
          <a:bodyPr wrap="none" lIns="0" tIns="0" rIns="0" bIns="0" rtlCol="0" anchor="ctr">
            <a:noAutofit/>
          </a:bodyPr>
          <a:lstStyle/>
          <a:p>
            <a:pPr>
              <a:spcAft>
                <a:spcPts val="600"/>
              </a:spcAft>
            </a:pPr>
            <a:r>
              <a:rPr lang="en-US" dirty="0"/>
              <a:t>09: Administer PaaS Compute Options</a:t>
            </a:r>
          </a:p>
        </p:txBody>
      </p:sp>
      <p:cxnSp>
        <p:nvCxnSpPr>
          <p:cNvPr id="647" name="Straight Connector 646">
            <a:extLst>
              <a:ext uri="{FF2B5EF4-FFF2-40B4-BE49-F238E27FC236}">
                <a16:creationId xmlns:a16="http://schemas.microsoft.com/office/drawing/2014/main" id="{6AD4787E-D979-4E09-8064-81381577B347}"/>
              </a:ext>
              <a:ext uri="{C183D7F6-B498-43B3-948B-1728B52AA6E4}">
                <adec:decorative xmlns:adec="http://schemas.microsoft.com/office/drawing/2017/decorative" val="1"/>
              </a:ext>
            </a:extLst>
          </p:cNvPr>
          <p:cNvCxnSpPr>
            <a:cxnSpLocks/>
          </p:cNvCxnSpPr>
          <p:nvPr/>
        </p:nvCxnSpPr>
        <p:spPr>
          <a:xfrm>
            <a:off x="7613661"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6" name="Picture 655" descr="Icon of 4 server box arranged horizontally">
            <a:extLst>
              <a:ext uri="{FF2B5EF4-FFF2-40B4-BE49-F238E27FC236}">
                <a16:creationId xmlns:a16="http://schemas.microsoft.com/office/drawing/2014/main" id="{AA41CED6-790D-424E-9DD7-4D8220B7690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35376" y="3695857"/>
            <a:ext cx="736092" cy="734568"/>
          </a:xfrm>
          <a:prstGeom prst="rect">
            <a:avLst/>
          </a:prstGeom>
        </p:spPr>
      </p:pic>
      <p:sp>
        <p:nvSpPr>
          <p:cNvPr id="658" name="TextBox 657">
            <a:extLst>
              <a:ext uri="{FF2B5EF4-FFF2-40B4-BE49-F238E27FC236}">
                <a16:creationId xmlns:a16="http://schemas.microsoft.com/office/drawing/2014/main" id="{F4C22660-F3B2-4B0D-82A3-9C189B90C2EF}"/>
              </a:ext>
            </a:extLst>
          </p:cNvPr>
          <p:cNvSpPr txBox="1"/>
          <p:nvPr/>
        </p:nvSpPr>
        <p:spPr>
          <a:xfrm>
            <a:off x="7639383" y="3925750"/>
            <a:ext cx="4480560" cy="274320"/>
          </a:xfrm>
          <a:prstGeom prst="rect">
            <a:avLst/>
          </a:prstGeom>
          <a:noFill/>
        </p:spPr>
        <p:txBody>
          <a:bodyPr wrap="none" lIns="0" tIns="0" rIns="0" bIns="0" rtlCol="0" anchor="ctr">
            <a:noAutofit/>
          </a:bodyPr>
          <a:lstStyle/>
          <a:p>
            <a:pPr>
              <a:spcAft>
                <a:spcPts val="600"/>
              </a:spcAft>
            </a:pPr>
            <a:r>
              <a:rPr lang="en-US" dirty="0"/>
              <a:t>10: Administer Data Protection</a:t>
            </a:r>
          </a:p>
        </p:txBody>
      </p:sp>
      <p:cxnSp>
        <p:nvCxnSpPr>
          <p:cNvPr id="662" name="Straight Connector 661">
            <a:extLst>
              <a:ext uri="{FF2B5EF4-FFF2-40B4-BE49-F238E27FC236}">
                <a16:creationId xmlns:a16="http://schemas.microsoft.com/office/drawing/2014/main" id="{C5DF1051-85DF-430C-9CE6-F03EEE6D6CAD}"/>
              </a:ext>
              <a:ext uri="{C183D7F6-B498-43B3-948B-1728B52AA6E4}">
                <adec:decorative xmlns:adec="http://schemas.microsoft.com/office/drawing/2017/decorative" val="1"/>
              </a:ext>
            </a:extLst>
          </p:cNvPr>
          <p:cNvCxnSpPr>
            <a:cxnSpLocks/>
          </p:cNvCxnSpPr>
          <p:nvPr/>
        </p:nvCxnSpPr>
        <p:spPr>
          <a:xfrm>
            <a:off x="7613661"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6" name="Picture 665" descr="Icon of a circle with 5 small circles inside">
            <a:extLst>
              <a:ext uri="{FF2B5EF4-FFF2-40B4-BE49-F238E27FC236}">
                <a16:creationId xmlns:a16="http://schemas.microsoft.com/office/drawing/2014/main" id="{3D4EA29A-73C7-4A2A-9F0F-60EB91A7908E}"/>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847" t="847" r="847" b="847"/>
          <a:stretch/>
        </p:blipFill>
        <p:spPr>
          <a:xfrm>
            <a:off x="6741614" y="4543987"/>
            <a:ext cx="723616" cy="723616"/>
          </a:xfrm>
          <a:prstGeom prst="ellipse">
            <a:avLst/>
          </a:prstGeom>
        </p:spPr>
      </p:pic>
      <p:sp>
        <p:nvSpPr>
          <p:cNvPr id="667" name="TextBox 666">
            <a:extLst>
              <a:ext uri="{FF2B5EF4-FFF2-40B4-BE49-F238E27FC236}">
                <a16:creationId xmlns:a16="http://schemas.microsoft.com/office/drawing/2014/main" id="{1FCE80D4-FC8C-4887-8935-DBD12C67158F}"/>
              </a:ext>
            </a:extLst>
          </p:cNvPr>
          <p:cNvSpPr txBox="1"/>
          <p:nvPr/>
        </p:nvSpPr>
        <p:spPr>
          <a:xfrm>
            <a:off x="7639383" y="4767642"/>
            <a:ext cx="4480560" cy="274320"/>
          </a:xfrm>
          <a:prstGeom prst="rect">
            <a:avLst/>
          </a:prstGeom>
          <a:noFill/>
        </p:spPr>
        <p:txBody>
          <a:bodyPr wrap="none" lIns="0" tIns="0" rIns="0" bIns="0" rtlCol="0" anchor="ctr">
            <a:noAutofit/>
          </a:bodyPr>
          <a:lstStyle/>
          <a:p>
            <a:pPr>
              <a:spcAft>
                <a:spcPts val="600"/>
              </a:spcAft>
            </a:pPr>
            <a:r>
              <a:rPr lang="en-US" dirty="0"/>
              <a:t>11:  Administer Monitoring</a:t>
            </a:r>
          </a:p>
        </p:txBody>
      </p:sp>
      <p:cxnSp>
        <p:nvCxnSpPr>
          <p:cNvPr id="3" name="Straight Connector 2">
            <a:extLst>
              <a:ext uri="{FF2B5EF4-FFF2-40B4-BE49-F238E27FC236}">
                <a16:creationId xmlns:a16="http://schemas.microsoft.com/office/drawing/2014/main" id="{BF23D8AF-3E01-BD34-79D6-C30DD0DBB5EA}"/>
              </a:ext>
              <a:ext uri="{C183D7F6-B498-43B3-948B-1728B52AA6E4}">
                <adec:decorative xmlns:adec="http://schemas.microsoft.com/office/drawing/2017/decorative" val="1"/>
              </a:ext>
            </a:extLst>
          </p:cNvPr>
          <p:cNvCxnSpPr>
            <a:cxnSpLocks/>
          </p:cNvCxnSpPr>
          <p:nvPr/>
        </p:nvCxnSpPr>
        <p:spPr>
          <a:xfrm>
            <a:off x="7613661" y="5284238"/>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2853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05148"/>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702239"/>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2807713"/>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2757854"/>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2757854"/>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708845"/>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3832930"/>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3801737"/>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3801737"/>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4743602"/>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4867686"/>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484562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484562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dirty="0"/>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600">
                <a:solidFill>
                  <a:schemeClr val="tx1"/>
                </a:solidFill>
                <a:latin typeface="+mj-lt"/>
              </a:rPr>
              <a:t>Instructor:</a:t>
            </a:r>
            <a:r>
              <a:rPr lang="en-US" sz="2600">
                <a:solidFill>
                  <a:schemeClr val="tx1"/>
                </a:solidFill>
              </a:rPr>
              <a:t> &lt;Name&gt;</a:t>
            </a:r>
          </a:p>
          <a:p>
            <a:pPr>
              <a:spcBef>
                <a:spcPts val="1200"/>
              </a:spcBef>
            </a:pPr>
            <a:r>
              <a:rPr lang="en-US" sz="2600">
                <a:solidFill>
                  <a:schemeClr val="tx1"/>
                </a:solidFill>
              </a:rPr>
              <a:t>&lt;Title or other credentials,</a:t>
            </a:r>
            <a:br>
              <a:rPr lang="en-US" sz="2600">
                <a:solidFill>
                  <a:schemeClr val="tx1"/>
                </a:solidFill>
              </a:rPr>
            </a:br>
            <a:r>
              <a:rPr lang="en-US" sz="2600">
                <a:solidFill>
                  <a:schemeClr val="tx1"/>
                </a:solidFill>
              </a:rPr>
              <a:t>e.g., Microsoft Certified Trainer&gt;</a:t>
            </a:r>
          </a:p>
          <a:p>
            <a:pPr>
              <a:spcBef>
                <a:spcPts val="1200"/>
              </a:spcBef>
            </a:pPr>
            <a:r>
              <a:rPr lang="en-US" sz="2600">
                <a:solidFill>
                  <a:schemeClr val="tx1"/>
                </a:solidFill>
              </a:rPr>
              <a:t>&lt;Affiliation/Company&gt;</a:t>
            </a:r>
          </a:p>
          <a:p>
            <a:pPr>
              <a:spcBef>
                <a:spcPts val="1200"/>
              </a:spcBef>
            </a:pPr>
            <a:r>
              <a:rPr lang="en-US" sz="2600">
                <a:solidFill>
                  <a:schemeClr val="tx1"/>
                </a:solidFill>
              </a:rPr>
              <a:t>&lt;A few words about my technical and professional experience</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277064"/>
            <a:ext cx="4986960" cy="3243353"/>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393434"/>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393433"/>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121416"/>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41BE-3F1A-4819-A406-26BDC1FFBDB5}"/>
              </a:ext>
            </a:extLst>
          </p:cNvPr>
          <p:cNvSpPr>
            <a:spLocks noGrp="1"/>
          </p:cNvSpPr>
          <p:nvPr>
            <p:ph type="title"/>
          </p:nvPr>
        </p:nvSpPr>
        <p:spPr/>
        <p:txBody>
          <a:bodyPr/>
          <a:lstStyle/>
          <a:p>
            <a:r>
              <a:rPr lang="en-US" dirty="0"/>
              <a:t>Classroom experience (</a:t>
            </a:r>
            <a:r>
              <a:rPr lang="en-US" dirty="0">
                <a:solidFill>
                  <a:srgbClr val="C00000"/>
                </a:solidFill>
              </a:rPr>
              <a:t>optional – adjust</a:t>
            </a:r>
            <a:r>
              <a:rPr lang="en-US" dirty="0"/>
              <a:t>)</a:t>
            </a:r>
          </a:p>
        </p:txBody>
      </p:sp>
      <p:pic>
        <p:nvPicPr>
          <p:cNvPr id="60" name="Picture 59" descr="Icon of a person sitting behind a table">
            <a:extLst>
              <a:ext uri="{FF2B5EF4-FFF2-40B4-BE49-F238E27FC236}">
                <a16:creationId xmlns:a16="http://schemas.microsoft.com/office/drawing/2014/main" id="{9ED55E8E-DC35-482A-A669-B52FB8AAE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584" y="1154811"/>
            <a:ext cx="746760" cy="746760"/>
          </a:xfrm>
          <a:prstGeom prst="rect">
            <a:avLst/>
          </a:prstGeom>
        </p:spPr>
      </p:pic>
      <p:sp>
        <p:nvSpPr>
          <p:cNvPr id="186" name="TextBox 185">
            <a:extLst>
              <a:ext uri="{FF2B5EF4-FFF2-40B4-BE49-F238E27FC236}">
                <a16:creationId xmlns:a16="http://schemas.microsoft.com/office/drawing/2014/main" id="{D656F44B-2617-405B-BDB8-929B67E699A6}"/>
              </a:ext>
            </a:extLst>
          </p:cNvPr>
          <p:cNvSpPr txBox="1"/>
          <p:nvPr/>
        </p:nvSpPr>
        <p:spPr>
          <a:xfrm>
            <a:off x="1334536" y="1381998"/>
            <a:ext cx="4480560" cy="274320"/>
          </a:xfrm>
          <a:prstGeom prst="rect">
            <a:avLst/>
          </a:prstGeom>
          <a:noFill/>
        </p:spPr>
        <p:txBody>
          <a:bodyPr wrap="none" lIns="0" tIns="0" rIns="0" bIns="0" rtlCol="0" anchor="ctr">
            <a:noAutofit/>
          </a:bodyPr>
          <a:lstStyle/>
          <a:p>
            <a:pPr>
              <a:spcAft>
                <a:spcPts val="600"/>
              </a:spcAft>
            </a:pPr>
            <a:r>
              <a:rPr lang="en-US" sz="2000"/>
              <a:t>Class hours</a:t>
            </a:r>
          </a:p>
        </p:txBody>
      </p:sp>
      <p:cxnSp>
        <p:nvCxnSpPr>
          <p:cNvPr id="218" name="Straight Connector 217">
            <a:extLst>
              <a:ext uri="{FF2B5EF4-FFF2-40B4-BE49-F238E27FC236}">
                <a16:creationId xmlns:a16="http://schemas.microsoft.com/office/drawing/2014/main" id="{B1B80FB9-24B1-48F1-AFD9-E9D66F90CBE5}"/>
              </a:ext>
              <a:ext uri="{C183D7F6-B498-43B3-948B-1728B52AA6E4}">
                <adec:decorative xmlns:adec="http://schemas.microsoft.com/office/drawing/2017/decorative" val="1"/>
              </a:ext>
            </a:extLst>
          </p:cNvPr>
          <p:cNvCxnSpPr>
            <a:cxnSpLocks/>
          </p:cNvCxnSpPr>
          <p:nvPr/>
        </p:nvCxnSpPr>
        <p:spPr>
          <a:xfrm>
            <a:off x="1324428" y="194949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0" name="Picture 269" descr="Icon of an apartment">
            <a:extLst>
              <a:ext uri="{FF2B5EF4-FFF2-40B4-BE49-F238E27FC236}">
                <a16:creationId xmlns:a16="http://schemas.microsoft.com/office/drawing/2014/main" id="{3FA2F31F-BDCA-48AB-A81C-82DA0C9597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584" y="1999406"/>
            <a:ext cx="746760" cy="746760"/>
          </a:xfrm>
          <a:prstGeom prst="rect">
            <a:avLst/>
          </a:prstGeom>
        </p:spPr>
      </p:pic>
      <p:sp>
        <p:nvSpPr>
          <p:cNvPr id="279" name="TextBox 278">
            <a:extLst>
              <a:ext uri="{FF2B5EF4-FFF2-40B4-BE49-F238E27FC236}">
                <a16:creationId xmlns:a16="http://schemas.microsoft.com/office/drawing/2014/main" id="{31DF1651-6515-422D-8BF2-C2BF49F1BE86}"/>
              </a:ext>
            </a:extLst>
          </p:cNvPr>
          <p:cNvSpPr txBox="1"/>
          <p:nvPr/>
        </p:nvSpPr>
        <p:spPr>
          <a:xfrm>
            <a:off x="1334536" y="2226154"/>
            <a:ext cx="4480560" cy="274320"/>
          </a:xfrm>
          <a:prstGeom prst="rect">
            <a:avLst/>
          </a:prstGeom>
          <a:noFill/>
        </p:spPr>
        <p:txBody>
          <a:bodyPr wrap="none" lIns="0" tIns="0" rIns="0" bIns="0" rtlCol="0" anchor="ctr">
            <a:noAutofit/>
          </a:bodyPr>
          <a:lstStyle/>
          <a:p>
            <a:pPr>
              <a:spcAft>
                <a:spcPts val="600"/>
              </a:spcAft>
            </a:pPr>
            <a:r>
              <a:rPr lang="en-US" sz="2000"/>
              <a:t>Building hours</a:t>
            </a:r>
          </a:p>
        </p:txBody>
      </p:sp>
      <p:cxnSp>
        <p:nvCxnSpPr>
          <p:cNvPr id="308" name="Straight Connector 307">
            <a:extLst>
              <a:ext uri="{FF2B5EF4-FFF2-40B4-BE49-F238E27FC236}">
                <a16:creationId xmlns:a16="http://schemas.microsoft.com/office/drawing/2014/main" id="{D3116143-F74D-427E-9707-2C61DE6E60B8}"/>
              </a:ext>
              <a:ext uri="{C183D7F6-B498-43B3-948B-1728B52AA6E4}">
                <adec:decorative xmlns:adec="http://schemas.microsoft.com/office/drawing/2017/decorative" val="1"/>
              </a:ext>
            </a:extLst>
          </p:cNvPr>
          <p:cNvCxnSpPr>
            <a:cxnSpLocks/>
          </p:cNvCxnSpPr>
          <p:nvPr/>
        </p:nvCxnSpPr>
        <p:spPr>
          <a:xfrm>
            <a:off x="1324428" y="279408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car">
            <a:extLst>
              <a:ext uri="{FF2B5EF4-FFF2-40B4-BE49-F238E27FC236}">
                <a16:creationId xmlns:a16="http://schemas.microsoft.com/office/drawing/2014/main" id="{98328ACA-4A81-43AF-A68B-DE31A7B53DD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38" t="838" r="838" b="838"/>
          <a:stretch/>
        </p:blipFill>
        <p:spPr>
          <a:xfrm>
            <a:off x="408752" y="2854703"/>
            <a:ext cx="734248" cy="734248"/>
          </a:xfrm>
          <a:prstGeom prst="ellipse">
            <a:avLst/>
          </a:prstGeom>
        </p:spPr>
      </p:pic>
      <p:sp>
        <p:nvSpPr>
          <p:cNvPr id="672" name="TextBox 671">
            <a:extLst>
              <a:ext uri="{FF2B5EF4-FFF2-40B4-BE49-F238E27FC236}">
                <a16:creationId xmlns:a16="http://schemas.microsoft.com/office/drawing/2014/main" id="{83C73FEB-5EB5-42E9-83AC-121259957DF8}"/>
              </a:ext>
            </a:extLst>
          </p:cNvPr>
          <p:cNvSpPr txBox="1"/>
          <p:nvPr/>
        </p:nvSpPr>
        <p:spPr>
          <a:xfrm>
            <a:off x="1334536" y="3070310"/>
            <a:ext cx="4480560" cy="274320"/>
          </a:xfrm>
          <a:prstGeom prst="rect">
            <a:avLst/>
          </a:prstGeom>
          <a:noFill/>
        </p:spPr>
        <p:txBody>
          <a:bodyPr wrap="none" lIns="0" tIns="0" rIns="0" bIns="0" rtlCol="0" anchor="ctr">
            <a:noAutofit/>
          </a:bodyPr>
          <a:lstStyle/>
          <a:p>
            <a:pPr>
              <a:spcAft>
                <a:spcPts val="600"/>
              </a:spcAft>
            </a:pPr>
            <a:r>
              <a:rPr lang="en-US" sz="2000"/>
              <a:t>Parking</a:t>
            </a:r>
          </a:p>
        </p:txBody>
      </p:sp>
      <p:cxnSp>
        <p:nvCxnSpPr>
          <p:cNvPr id="673" name="Straight Connector 672">
            <a:extLst>
              <a:ext uri="{FF2B5EF4-FFF2-40B4-BE49-F238E27FC236}">
                <a16:creationId xmlns:a16="http://schemas.microsoft.com/office/drawing/2014/main" id="{1C2C293C-FE77-432A-A239-C7CF1FADAE68}"/>
              </a:ext>
              <a:ext uri="{C183D7F6-B498-43B3-948B-1728B52AA6E4}">
                <adec:decorative xmlns:adec="http://schemas.microsoft.com/office/drawing/2017/decorative" val="1"/>
              </a:ext>
            </a:extLst>
          </p:cNvPr>
          <p:cNvCxnSpPr>
            <a:cxnSpLocks/>
          </p:cNvCxnSpPr>
          <p:nvPr/>
        </p:nvCxnSpPr>
        <p:spPr>
          <a:xfrm>
            <a:off x="1324428" y="363868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5" name="Picture 694" descr="Icon of a building">
            <a:extLst>
              <a:ext uri="{FF2B5EF4-FFF2-40B4-BE49-F238E27FC236}">
                <a16:creationId xmlns:a16="http://schemas.microsoft.com/office/drawing/2014/main" id="{F5B5E4B7-D243-40D8-BE31-26DF59DC75F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17" t="717" r="717" b="717"/>
          <a:stretch/>
        </p:blipFill>
        <p:spPr>
          <a:xfrm>
            <a:off x="414103" y="3691952"/>
            <a:ext cx="736058" cy="736058"/>
          </a:xfrm>
          <a:prstGeom prst="ellipse">
            <a:avLst/>
          </a:prstGeom>
        </p:spPr>
      </p:pic>
      <p:sp>
        <p:nvSpPr>
          <p:cNvPr id="696" name="TextBox 695">
            <a:extLst>
              <a:ext uri="{FF2B5EF4-FFF2-40B4-BE49-F238E27FC236}">
                <a16:creationId xmlns:a16="http://schemas.microsoft.com/office/drawing/2014/main" id="{D9A490EE-AEB2-43A1-846C-F16F736B415B}"/>
              </a:ext>
            </a:extLst>
          </p:cNvPr>
          <p:cNvSpPr txBox="1"/>
          <p:nvPr/>
        </p:nvSpPr>
        <p:spPr>
          <a:xfrm>
            <a:off x="1334536" y="3914466"/>
            <a:ext cx="4480560" cy="274320"/>
          </a:xfrm>
          <a:prstGeom prst="rect">
            <a:avLst/>
          </a:prstGeom>
          <a:noFill/>
        </p:spPr>
        <p:txBody>
          <a:bodyPr wrap="none" lIns="0" tIns="0" rIns="0" bIns="0" rtlCol="0" anchor="ctr">
            <a:noAutofit/>
          </a:bodyPr>
          <a:lstStyle/>
          <a:p>
            <a:pPr>
              <a:spcAft>
                <a:spcPts val="600"/>
              </a:spcAft>
            </a:pPr>
            <a:r>
              <a:rPr lang="en-US" sz="2000"/>
              <a:t>Restrooms</a:t>
            </a:r>
          </a:p>
        </p:txBody>
      </p:sp>
      <p:cxnSp>
        <p:nvCxnSpPr>
          <p:cNvPr id="697" name="Straight Connector 696">
            <a:extLst>
              <a:ext uri="{FF2B5EF4-FFF2-40B4-BE49-F238E27FC236}">
                <a16:creationId xmlns:a16="http://schemas.microsoft.com/office/drawing/2014/main" id="{AB619015-25B3-4A9C-9E46-3705A06356AE}"/>
              </a:ext>
              <a:ext uri="{C183D7F6-B498-43B3-948B-1728B52AA6E4}">
                <adec:decorative xmlns:adec="http://schemas.microsoft.com/office/drawing/2017/decorative" val="1"/>
              </a:ext>
            </a:extLst>
          </p:cNvPr>
          <p:cNvCxnSpPr>
            <a:cxnSpLocks/>
          </p:cNvCxnSpPr>
          <p:nvPr/>
        </p:nvCxnSpPr>
        <p:spPr>
          <a:xfrm>
            <a:off x="1324428" y="448327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8" name="Picture 697" descr="Icon of heart">
            <a:extLst>
              <a:ext uri="{FF2B5EF4-FFF2-40B4-BE49-F238E27FC236}">
                <a16:creationId xmlns:a16="http://schemas.microsoft.com/office/drawing/2014/main" id="{9D4C7EF8-4EBD-4F0C-9AA8-7856A95122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584" y="4532720"/>
            <a:ext cx="746760" cy="745236"/>
          </a:xfrm>
          <a:prstGeom prst="rect">
            <a:avLst/>
          </a:prstGeom>
        </p:spPr>
      </p:pic>
      <p:sp>
        <p:nvSpPr>
          <p:cNvPr id="699" name="TextBox 698">
            <a:extLst>
              <a:ext uri="{FF2B5EF4-FFF2-40B4-BE49-F238E27FC236}">
                <a16:creationId xmlns:a16="http://schemas.microsoft.com/office/drawing/2014/main" id="{33516423-180A-473E-BCE0-8504BB826DA2}"/>
              </a:ext>
            </a:extLst>
          </p:cNvPr>
          <p:cNvSpPr txBox="1"/>
          <p:nvPr/>
        </p:nvSpPr>
        <p:spPr>
          <a:xfrm>
            <a:off x="1334536" y="4758622"/>
            <a:ext cx="4480560" cy="274320"/>
          </a:xfrm>
          <a:prstGeom prst="rect">
            <a:avLst/>
          </a:prstGeom>
          <a:noFill/>
        </p:spPr>
        <p:txBody>
          <a:bodyPr wrap="none" lIns="0" tIns="0" rIns="0" bIns="0" rtlCol="0" anchor="ctr">
            <a:noAutofit/>
          </a:bodyPr>
          <a:lstStyle/>
          <a:p>
            <a:pPr>
              <a:spcAft>
                <a:spcPts val="600"/>
              </a:spcAft>
            </a:pPr>
            <a:r>
              <a:rPr lang="en-US" sz="2000"/>
              <a:t>Meals</a:t>
            </a:r>
          </a:p>
        </p:txBody>
      </p:sp>
      <p:cxnSp>
        <p:nvCxnSpPr>
          <p:cNvPr id="700" name="Straight Connector 699">
            <a:extLst>
              <a:ext uri="{FF2B5EF4-FFF2-40B4-BE49-F238E27FC236}">
                <a16:creationId xmlns:a16="http://schemas.microsoft.com/office/drawing/2014/main" id="{B3B128B5-C7F5-4BBC-A85E-C7A12892C9A3}"/>
              </a:ext>
              <a:ext uri="{C183D7F6-B498-43B3-948B-1728B52AA6E4}">
                <adec:decorative xmlns:adec="http://schemas.microsoft.com/office/drawing/2017/decorative" val="1"/>
              </a:ext>
            </a:extLst>
          </p:cNvPr>
          <p:cNvCxnSpPr>
            <a:cxnSpLocks/>
          </p:cNvCxnSpPr>
          <p:nvPr/>
        </p:nvCxnSpPr>
        <p:spPr>
          <a:xfrm>
            <a:off x="1324428" y="532787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1" name="Picture 700" descr="Icon of smartphone">
            <a:extLst>
              <a:ext uri="{FF2B5EF4-FFF2-40B4-BE49-F238E27FC236}">
                <a16:creationId xmlns:a16="http://schemas.microsoft.com/office/drawing/2014/main" id="{F5F7679A-25AA-4F93-9217-DC702D49A2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584" y="5375792"/>
            <a:ext cx="746760" cy="746760"/>
          </a:xfrm>
          <a:prstGeom prst="rect">
            <a:avLst/>
          </a:prstGeom>
        </p:spPr>
      </p:pic>
      <p:sp>
        <p:nvSpPr>
          <p:cNvPr id="702" name="TextBox 701">
            <a:extLst>
              <a:ext uri="{FF2B5EF4-FFF2-40B4-BE49-F238E27FC236}">
                <a16:creationId xmlns:a16="http://schemas.microsoft.com/office/drawing/2014/main" id="{2A6A50DE-20B4-4200-BF0A-BAE5280DA456}"/>
              </a:ext>
            </a:extLst>
          </p:cNvPr>
          <p:cNvSpPr txBox="1"/>
          <p:nvPr/>
        </p:nvSpPr>
        <p:spPr>
          <a:xfrm>
            <a:off x="1334536" y="5602781"/>
            <a:ext cx="4480560" cy="274320"/>
          </a:xfrm>
          <a:prstGeom prst="rect">
            <a:avLst/>
          </a:prstGeom>
          <a:noFill/>
        </p:spPr>
        <p:txBody>
          <a:bodyPr wrap="none" lIns="0" tIns="0" rIns="0" bIns="0" rtlCol="0" anchor="ctr">
            <a:noAutofit/>
          </a:bodyPr>
          <a:lstStyle/>
          <a:p>
            <a:pPr>
              <a:spcAft>
                <a:spcPts val="600"/>
              </a:spcAft>
            </a:pPr>
            <a:r>
              <a:rPr lang="en-US" sz="2000"/>
              <a:t>Phones</a:t>
            </a:r>
          </a:p>
        </p:txBody>
      </p:sp>
      <p:pic>
        <p:nvPicPr>
          <p:cNvPr id="703" name="Picture 702" descr="Icon of chat message pop up">
            <a:extLst>
              <a:ext uri="{FF2B5EF4-FFF2-40B4-BE49-F238E27FC236}">
                <a16:creationId xmlns:a16="http://schemas.microsoft.com/office/drawing/2014/main" id="{D9BA42D6-74A4-4A1A-97D0-AB2BD4472B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4680" y="1154811"/>
            <a:ext cx="745236" cy="746760"/>
          </a:xfrm>
          <a:prstGeom prst="rect">
            <a:avLst/>
          </a:prstGeom>
        </p:spPr>
      </p:pic>
      <p:sp>
        <p:nvSpPr>
          <p:cNvPr id="704" name="TextBox 703">
            <a:extLst>
              <a:ext uri="{FF2B5EF4-FFF2-40B4-BE49-F238E27FC236}">
                <a16:creationId xmlns:a16="http://schemas.microsoft.com/office/drawing/2014/main" id="{BF1D1D93-8677-46AC-8935-9C6A11D9FF66}"/>
              </a:ext>
            </a:extLst>
          </p:cNvPr>
          <p:cNvSpPr txBox="1"/>
          <p:nvPr/>
        </p:nvSpPr>
        <p:spPr>
          <a:xfrm>
            <a:off x="7310759" y="1381998"/>
            <a:ext cx="4480560" cy="274320"/>
          </a:xfrm>
          <a:prstGeom prst="rect">
            <a:avLst/>
          </a:prstGeom>
          <a:noFill/>
        </p:spPr>
        <p:txBody>
          <a:bodyPr wrap="none" lIns="0" tIns="0" rIns="0" bIns="0" rtlCol="0" anchor="ctr">
            <a:noAutofit/>
          </a:bodyPr>
          <a:lstStyle/>
          <a:p>
            <a:pPr>
              <a:spcAft>
                <a:spcPts val="600"/>
              </a:spcAft>
            </a:pPr>
            <a:r>
              <a:rPr lang="en-US" sz="2000"/>
              <a:t>Messages</a:t>
            </a:r>
          </a:p>
        </p:txBody>
      </p:sp>
      <p:cxnSp>
        <p:nvCxnSpPr>
          <p:cNvPr id="705" name="Straight Connector 704">
            <a:extLst>
              <a:ext uri="{FF2B5EF4-FFF2-40B4-BE49-F238E27FC236}">
                <a16:creationId xmlns:a16="http://schemas.microsoft.com/office/drawing/2014/main" id="{CDC58383-3396-4D7A-AB5E-92C85786E4B2}"/>
              </a:ext>
              <a:ext uri="{C183D7F6-B498-43B3-948B-1728B52AA6E4}">
                <adec:decorative xmlns:adec="http://schemas.microsoft.com/office/drawing/2017/decorative" val="1"/>
              </a:ext>
            </a:extLst>
          </p:cNvPr>
          <p:cNvCxnSpPr>
            <a:cxnSpLocks/>
          </p:cNvCxnSpPr>
          <p:nvPr/>
        </p:nvCxnSpPr>
        <p:spPr>
          <a:xfrm>
            <a:off x="7285037" y="1926305"/>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6" name="Picture 705" descr="Icon of two people">
            <a:extLst>
              <a:ext uri="{FF2B5EF4-FFF2-40B4-BE49-F238E27FC236}">
                <a16:creationId xmlns:a16="http://schemas.microsoft.com/office/drawing/2014/main" id="{1D990C8D-8803-468D-95F4-2A7EA3A9DDC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84680" y="1999406"/>
            <a:ext cx="745236" cy="746760"/>
          </a:xfrm>
          <a:prstGeom prst="rect">
            <a:avLst/>
          </a:prstGeom>
        </p:spPr>
      </p:pic>
      <p:sp>
        <p:nvSpPr>
          <p:cNvPr id="707" name="TextBox 706">
            <a:extLst>
              <a:ext uri="{FF2B5EF4-FFF2-40B4-BE49-F238E27FC236}">
                <a16:creationId xmlns:a16="http://schemas.microsoft.com/office/drawing/2014/main" id="{1CA56D8F-BAC2-4C3B-9F52-FCD4A424B9CE}"/>
              </a:ext>
            </a:extLst>
          </p:cNvPr>
          <p:cNvSpPr txBox="1"/>
          <p:nvPr/>
        </p:nvSpPr>
        <p:spPr>
          <a:xfrm>
            <a:off x="7310759" y="2226156"/>
            <a:ext cx="4480560" cy="274320"/>
          </a:xfrm>
          <a:prstGeom prst="rect">
            <a:avLst/>
          </a:prstGeom>
          <a:noFill/>
        </p:spPr>
        <p:txBody>
          <a:bodyPr wrap="none" lIns="0" tIns="0" rIns="0" bIns="0" rtlCol="0" anchor="ctr">
            <a:noAutofit/>
          </a:bodyPr>
          <a:lstStyle/>
          <a:p>
            <a:pPr>
              <a:spcAft>
                <a:spcPts val="600"/>
              </a:spcAft>
            </a:pPr>
            <a:r>
              <a:rPr lang="en-US" sz="2000"/>
              <a:t>Smoking</a:t>
            </a:r>
          </a:p>
        </p:txBody>
      </p:sp>
      <p:cxnSp>
        <p:nvCxnSpPr>
          <p:cNvPr id="708" name="Straight Connector 707">
            <a:extLst>
              <a:ext uri="{FF2B5EF4-FFF2-40B4-BE49-F238E27FC236}">
                <a16:creationId xmlns:a16="http://schemas.microsoft.com/office/drawing/2014/main" id="{1E391118-C8E3-4549-88AE-3BC0E80F7BCB}"/>
              </a:ext>
              <a:ext uri="{C183D7F6-B498-43B3-948B-1728B52AA6E4}">
                <adec:decorative xmlns:adec="http://schemas.microsoft.com/office/drawing/2017/decorative" val="1"/>
              </a:ext>
            </a:extLst>
          </p:cNvPr>
          <p:cNvCxnSpPr>
            <a:cxnSpLocks/>
          </p:cNvCxnSpPr>
          <p:nvPr/>
        </p:nvCxnSpPr>
        <p:spPr>
          <a:xfrm>
            <a:off x="7285037" y="279408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9" name="Picture 708" descr="Icon of gear with arrow">
            <a:extLst>
              <a:ext uri="{FF2B5EF4-FFF2-40B4-BE49-F238E27FC236}">
                <a16:creationId xmlns:a16="http://schemas.microsoft.com/office/drawing/2014/main" id="{EA765C36-0E9A-4A2B-98A2-60CB64DED0B7}"/>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595" t="595" r="595" b="595"/>
          <a:stretch/>
        </p:blipFill>
        <p:spPr>
          <a:xfrm>
            <a:off x="6389117" y="2848447"/>
            <a:ext cx="736362" cy="737868"/>
          </a:xfrm>
          <a:prstGeom prst="ellipse">
            <a:avLst/>
          </a:prstGeom>
        </p:spPr>
      </p:pic>
      <p:sp>
        <p:nvSpPr>
          <p:cNvPr id="710" name="TextBox 709">
            <a:extLst>
              <a:ext uri="{FF2B5EF4-FFF2-40B4-BE49-F238E27FC236}">
                <a16:creationId xmlns:a16="http://schemas.microsoft.com/office/drawing/2014/main" id="{E6E96485-9B78-4B67-804B-E31F048C4980}"/>
              </a:ext>
            </a:extLst>
          </p:cNvPr>
          <p:cNvSpPr txBox="1"/>
          <p:nvPr/>
        </p:nvSpPr>
        <p:spPr>
          <a:xfrm>
            <a:off x="7310759" y="3070314"/>
            <a:ext cx="4480560" cy="274320"/>
          </a:xfrm>
          <a:prstGeom prst="rect">
            <a:avLst/>
          </a:prstGeom>
          <a:noFill/>
        </p:spPr>
        <p:txBody>
          <a:bodyPr wrap="none" lIns="0" tIns="0" rIns="0" bIns="0" rtlCol="0" anchor="ctr">
            <a:noAutofit/>
          </a:bodyPr>
          <a:lstStyle/>
          <a:p>
            <a:pPr>
              <a:spcAft>
                <a:spcPts val="600"/>
              </a:spcAft>
            </a:pPr>
            <a:r>
              <a:rPr lang="en-US" sz="2000"/>
              <a:t>Internet access</a:t>
            </a:r>
          </a:p>
        </p:txBody>
      </p:sp>
      <p:cxnSp>
        <p:nvCxnSpPr>
          <p:cNvPr id="711" name="Straight Connector 710">
            <a:extLst>
              <a:ext uri="{FF2B5EF4-FFF2-40B4-BE49-F238E27FC236}">
                <a16:creationId xmlns:a16="http://schemas.microsoft.com/office/drawing/2014/main" id="{B9544AB6-1379-4E34-8508-9C254ACB04DB}"/>
              </a:ext>
              <a:ext uri="{C183D7F6-B498-43B3-948B-1728B52AA6E4}">
                <adec:decorative xmlns:adec="http://schemas.microsoft.com/office/drawing/2017/decorative" val="1"/>
              </a:ext>
            </a:extLst>
          </p:cNvPr>
          <p:cNvCxnSpPr>
            <a:cxnSpLocks/>
          </p:cNvCxnSpPr>
          <p:nvPr/>
        </p:nvCxnSpPr>
        <p:spPr>
          <a:xfrm>
            <a:off x="7285037" y="363868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2" name="Picture 711" descr="Icon of circle like arrow with timer inside">
            <a:extLst>
              <a:ext uri="{FF2B5EF4-FFF2-40B4-BE49-F238E27FC236}">
                <a16:creationId xmlns:a16="http://schemas.microsoft.com/office/drawing/2014/main" id="{3E80030A-F357-4079-AAEF-A659BC0C8D0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83156" y="3686601"/>
            <a:ext cx="746760" cy="746760"/>
          </a:xfrm>
          <a:prstGeom prst="rect">
            <a:avLst/>
          </a:prstGeom>
        </p:spPr>
      </p:pic>
      <p:sp>
        <p:nvSpPr>
          <p:cNvPr id="713" name="TextBox 712">
            <a:extLst>
              <a:ext uri="{FF2B5EF4-FFF2-40B4-BE49-F238E27FC236}">
                <a16:creationId xmlns:a16="http://schemas.microsoft.com/office/drawing/2014/main" id="{481BB8B4-7F22-490F-AF8D-FBC359357181}"/>
              </a:ext>
            </a:extLst>
          </p:cNvPr>
          <p:cNvSpPr txBox="1"/>
          <p:nvPr/>
        </p:nvSpPr>
        <p:spPr>
          <a:xfrm>
            <a:off x="7310759" y="3914472"/>
            <a:ext cx="4480560" cy="274320"/>
          </a:xfrm>
          <a:prstGeom prst="rect">
            <a:avLst/>
          </a:prstGeom>
          <a:noFill/>
        </p:spPr>
        <p:txBody>
          <a:bodyPr wrap="none" lIns="0" tIns="0" rIns="0" bIns="0" rtlCol="0" anchor="ctr">
            <a:noAutofit/>
          </a:bodyPr>
          <a:lstStyle/>
          <a:p>
            <a:pPr>
              <a:spcAft>
                <a:spcPts val="600"/>
              </a:spcAft>
            </a:pPr>
            <a:r>
              <a:rPr lang="en-US" sz="2000"/>
              <a:t>Recycling</a:t>
            </a:r>
          </a:p>
        </p:txBody>
      </p:sp>
      <p:cxnSp>
        <p:nvCxnSpPr>
          <p:cNvPr id="714" name="Straight Connector 713">
            <a:extLst>
              <a:ext uri="{FF2B5EF4-FFF2-40B4-BE49-F238E27FC236}">
                <a16:creationId xmlns:a16="http://schemas.microsoft.com/office/drawing/2014/main" id="{B41742C7-2E1D-4E29-8621-3AEECD1DD1A9}"/>
              </a:ext>
              <a:ext uri="{C183D7F6-B498-43B3-948B-1728B52AA6E4}">
                <adec:decorative xmlns:adec="http://schemas.microsoft.com/office/drawing/2017/decorative" val="1"/>
              </a:ext>
            </a:extLst>
          </p:cNvPr>
          <p:cNvCxnSpPr>
            <a:cxnSpLocks/>
          </p:cNvCxnSpPr>
          <p:nvPr/>
        </p:nvCxnSpPr>
        <p:spPr>
          <a:xfrm>
            <a:off x="7285037" y="448327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5" name="Picture 714" descr="Icon of a person  taking medical treatment">
            <a:extLst>
              <a:ext uri="{FF2B5EF4-FFF2-40B4-BE49-F238E27FC236}">
                <a16:creationId xmlns:a16="http://schemas.microsoft.com/office/drawing/2014/main" id="{32C4B546-3EFB-45DB-A0D3-AE7AD3E1E89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85151" y="4533191"/>
            <a:ext cx="745236" cy="745236"/>
          </a:xfrm>
          <a:prstGeom prst="rect">
            <a:avLst/>
          </a:prstGeom>
        </p:spPr>
      </p:pic>
      <p:sp>
        <p:nvSpPr>
          <p:cNvPr id="716" name="TextBox 715">
            <a:extLst>
              <a:ext uri="{FF2B5EF4-FFF2-40B4-BE49-F238E27FC236}">
                <a16:creationId xmlns:a16="http://schemas.microsoft.com/office/drawing/2014/main" id="{59004B0C-440E-46BD-A1B5-976A07685EC8}"/>
              </a:ext>
            </a:extLst>
          </p:cNvPr>
          <p:cNvSpPr txBox="1"/>
          <p:nvPr/>
        </p:nvSpPr>
        <p:spPr>
          <a:xfrm>
            <a:off x="7310759" y="4758626"/>
            <a:ext cx="4480560" cy="274320"/>
          </a:xfrm>
          <a:prstGeom prst="rect">
            <a:avLst/>
          </a:prstGeom>
          <a:noFill/>
        </p:spPr>
        <p:txBody>
          <a:bodyPr wrap="none" lIns="0" tIns="0" rIns="0" bIns="0" rtlCol="0" anchor="ctr">
            <a:noAutofit/>
          </a:bodyPr>
          <a:lstStyle/>
          <a:p>
            <a:pPr>
              <a:spcAft>
                <a:spcPts val="600"/>
              </a:spcAft>
            </a:pPr>
            <a:r>
              <a:rPr lang="en-US" sz="2000" dirty="0"/>
              <a:t>Emergency contact and procedures</a:t>
            </a:r>
          </a:p>
        </p:txBody>
      </p:sp>
      <p:cxnSp>
        <p:nvCxnSpPr>
          <p:cNvPr id="3" name="Straight Connector 2">
            <a:extLst>
              <a:ext uri="{FF2B5EF4-FFF2-40B4-BE49-F238E27FC236}">
                <a16:creationId xmlns:a16="http://schemas.microsoft.com/office/drawing/2014/main" id="{3B86D421-2362-4C67-9A13-11E4F78E4BAC}"/>
              </a:ext>
              <a:ext uri="{C183D7F6-B498-43B3-948B-1728B52AA6E4}">
                <adec:decorative xmlns:adec="http://schemas.microsoft.com/office/drawing/2017/decorative" val="1"/>
              </a:ext>
            </a:extLst>
          </p:cNvPr>
          <p:cNvCxnSpPr>
            <a:cxnSpLocks/>
          </p:cNvCxnSpPr>
          <p:nvPr/>
        </p:nvCxnSpPr>
        <p:spPr>
          <a:xfrm>
            <a:off x="1334536" y="6122552"/>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2C5C609-FAB9-4DED-8EAA-75A8BFDCCC73}"/>
              </a:ext>
              <a:ext uri="{C183D7F6-B498-43B3-948B-1728B52AA6E4}">
                <adec:decorative xmlns:adec="http://schemas.microsoft.com/office/drawing/2017/decorative" val="1"/>
              </a:ext>
            </a:extLst>
          </p:cNvPr>
          <p:cNvCxnSpPr>
            <a:cxnSpLocks/>
          </p:cNvCxnSpPr>
          <p:nvPr/>
        </p:nvCxnSpPr>
        <p:spPr>
          <a:xfrm>
            <a:off x="7285037" y="532787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058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a:t>About this course: Prerequisites</a:t>
            </a:r>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075476"/>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Successful Azure Administrators start this role with experience on operating systems, virtualization,</a:t>
            </a:r>
            <a:br>
              <a:rPr lang="en-US" sz="2000" spc="0">
                <a:solidFill>
                  <a:schemeClr val="bg1"/>
                </a:solidFill>
                <a:latin typeface="+mn-lt"/>
              </a:rPr>
            </a:br>
            <a:r>
              <a:rPr lang="en-US" sz="2000" spc="0">
                <a:solidFill>
                  <a:schemeClr val="bg1"/>
                </a:solidFill>
                <a:latin typeface="+mn-lt"/>
              </a:rPr>
              <a:t>cloud infrastructure, storage structures, and networking</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278120"/>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347788"/>
            <a:ext cx="10463246" cy="731520"/>
          </a:xfrm>
          <a:prstGeom prst="rect">
            <a:avLst/>
          </a:prstGeom>
          <a:noFill/>
        </p:spPr>
        <p:txBody>
          <a:bodyPr wrap="square" lIns="0" tIns="0" rIns="0" bIns="0" rtlCol="0" anchor="ctr">
            <a:noAutofit/>
          </a:bodyPr>
          <a:lstStyle/>
          <a:p>
            <a:pPr>
              <a:spcBef>
                <a:spcPts val="600"/>
              </a:spcBef>
            </a:pPr>
            <a:r>
              <a:rPr lang="en-US"/>
              <a:t>Understanding of on-premises virtualization technologies, including: VMs, virtual networking, and virtual hard disks</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250464"/>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351951"/>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421619"/>
            <a:ext cx="10463246" cy="731520"/>
          </a:xfrm>
          <a:prstGeom prst="rect">
            <a:avLst/>
          </a:prstGeom>
          <a:noFill/>
        </p:spPr>
        <p:txBody>
          <a:bodyPr wrap="square" lIns="0" tIns="0" rIns="0" bIns="0" rtlCol="0" anchor="ctr">
            <a:noAutofit/>
          </a:bodyPr>
          <a:lstStyle/>
          <a:p>
            <a:pPr>
              <a:spcBef>
                <a:spcPts val="600"/>
              </a:spcBef>
            </a:pPr>
            <a:r>
              <a:rPr lang="en-US"/>
              <a:t>Understanding of network configuration, including TCP/IP, Domain Name System (DNS), virtual private networks (VPNs), firewalls, and encryption technologies</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32429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425782"/>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495450"/>
            <a:ext cx="10463246" cy="731520"/>
          </a:xfrm>
          <a:prstGeom prst="rect">
            <a:avLst/>
          </a:prstGeom>
          <a:noFill/>
        </p:spPr>
        <p:txBody>
          <a:bodyPr wrap="square" lIns="0" tIns="0" rIns="0" bIns="0" rtlCol="0" anchor="ctr">
            <a:noAutofit/>
          </a:bodyPr>
          <a:lstStyle/>
          <a:p>
            <a:pPr>
              <a:spcBef>
                <a:spcPts val="600"/>
              </a:spcBef>
            </a:pPr>
            <a:r>
              <a:rPr lang="en-US"/>
              <a:t>Understanding of Active Directory concepts, such as users, groups, and role-based access control</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398126"/>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569280"/>
            <a:ext cx="10463246" cy="731520"/>
          </a:xfrm>
          <a:prstGeom prst="rect">
            <a:avLst/>
          </a:prstGeom>
          <a:noFill/>
        </p:spPr>
        <p:txBody>
          <a:bodyPr wrap="square" lIns="0" tIns="0" rIns="0" bIns="0" rtlCol="0" anchor="ctr">
            <a:noAutofit/>
          </a:bodyPr>
          <a:lstStyle/>
          <a:p>
            <a:pPr>
              <a:spcBef>
                <a:spcPts val="600"/>
              </a:spcBef>
            </a:pPr>
            <a:r>
              <a:rPr lang="en-US"/>
              <a:t>Understanding of resilience and disaster recovery, including backup and restore operations</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CD97-3518-4421-90FF-8CA76EA109EF}"/>
              </a:ext>
            </a:extLst>
          </p:cNvPr>
          <p:cNvSpPr>
            <a:spLocks noGrp="1"/>
          </p:cNvSpPr>
          <p:nvPr>
            <p:ph type="title"/>
          </p:nvPr>
        </p:nvSpPr>
        <p:spPr/>
        <p:txBody>
          <a:bodyPr/>
          <a:lstStyle/>
          <a:p>
            <a:r>
              <a:rPr lang="en-US" dirty="0"/>
              <a:t>Cloud Administrator role</a:t>
            </a:r>
          </a:p>
        </p:txBody>
      </p:sp>
      <p:pic>
        <p:nvPicPr>
          <p:cNvPr id="8" name="Picture 7" descr="Icon of cloud symbol">
            <a:extLst>
              <a:ext uri="{FF2B5EF4-FFF2-40B4-BE49-F238E27FC236}">
                <a16:creationId xmlns:a16="http://schemas.microsoft.com/office/drawing/2014/main" id="{12DFEC53-067B-4218-80FD-336681AC53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643" y="1223215"/>
            <a:ext cx="1075944" cy="1075944"/>
          </a:xfrm>
          <a:prstGeom prst="rect">
            <a:avLst/>
          </a:prstGeom>
        </p:spPr>
      </p:pic>
      <p:sp>
        <p:nvSpPr>
          <p:cNvPr id="64" name="TextBox 63">
            <a:extLst>
              <a:ext uri="{FF2B5EF4-FFF2-40B4-BE49-F238E27FC236}">
                <a16:creationId xmlns:a16="http://schemas.microsoft.com/office/drawing/2014/main" id="{48CF135D-F78B-4F51-A550-1F30EA3C5B86}"/>
              </a:ext>
            </a:extLst>
          </p:cNvPr>
          <p:cNvSpPr txBox="1"/>
          <p:nvPr/>
        </p:nvSpPr>
        <p:spPr>
          <a:xfrm>
            <a:off x="1807920" y="1303043"/>
            <a:ext cx="10163174" cy="914400"/>
          </a:xfrm>
          <a:prstGeom prst="rect">
            <a:avLst/>
          </a:prstGeom>
          <a:noFill/>
        </p:spPr>
        <p:txBody>
          <a:bodyPr wrap="square" lIns="0" tIns="0" rIns="0" bIns="0" rtlCol="0" anchor="ctr">
            <a:noAutofit/>
          </a:bodyPr>
          <a:lstStyle/>
          <a:p>
            <a:pPr>
              <a:spcBef>
                <a:spcPts val="600"/>
              </a:spcBef>
            </a:pPr>
            <a:r>
              <a:rPr lang="en-US" dirty="0"/>
              <a:t>Cloud Administrators manage the cloud services that span storage, networking and compute cloud capabilities, with a deep understanding of each service across the full IT lifecycle</a:t>
            </a:r>
          </a:p>
        </p:txBody>
      </p:sp>
      <p:cxnSp>
        <p:nvCxnSpPr>
          <p:cNvPr id="14" name="Straight Connector 13">
            <a:extLst>
              <a:ext uri="{FF2B5EF4-FFF2-40B4-BE49-F238E27FC236}">
                <a16:creationId xmlns:a16="http://schemas.microsoft.com/office/drawing/2014/main" id="{7ACCEA5E-C31B-4250-8985-A3660D8D640A}"/>
              </a:ext>
              <a:ext uri="{C183D7F6-B498-43B3-948B-1728B52AA6E4}">
                <adec:decorative xmlns:adec="http://schemas.microsoft.com/office/drawing/2017/decorative" val="1"/>
              </a:ext>
            </a:extLst>
          </p:cNvPr>
          <p:cNvCxnSpPr>
            <a:cxnSpLocks/>
          </p:cNvCxnSpPr>
          <p:nvPr/>
        </p:nvCxnSpPr>
        <p:spPr>
          <a:xfrm>
            <a:off x="1807918" y="2360054"/>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line drawn like a maze">
            <a:extLst>
              <a:ext uri="{FF2B5EF4-FFF2-40B4-BE49-F238E27FC236}">
                <a16:creationId xmlns:a16="http://schemas.microsoft.com/office/drawing/2014/main" id="{62D4D416-77B7-473D-84F4-06696176E1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643" y="2422836"/>
            <a:ext cx="1075944" cy="1075944"/>
          </a:xfrm>
          <a:prstGeom prst="rect">
            <a:avLst/>
          </a:prstGeom>
        </p:spPr>
      </p:pic>
      <p:sp>
        <p:nvSpPr>
          <p:cNvPr id="69" name="TextBox 68">
            <a:extLst>
              <a:ext uri="{FF2B5EF4-FFF2-40B4-BE49-F238E27FC236}">
                <a16:creationId xmlns:a16="http://schemas.microsoft.com/office/drawing/2014/main" id="{3C06D201-3B4F-4579-B5A1-001EA7B2E7AE}"/>
              </a:ext>
            </a:extLst>
          </p:cNvPr>
          <p:cNvSpPr txBox="1"/>
          <p:nvPr/>
        </p:nvSpPr>
        <p:spPr>
          <a:xfrm>
            <a:off x="1807920" y="2502664"/>
            <a:ext cx="10163174" cy="914400"/>
          </a:xfrm>
          <a:prstGeom prst="rect">
            <a:avLst/>
          </a:prstGeom>
          <a:noFill/>
        </p:spPr>
        <p:txBody>
          <a:bodyPr wrap="square" lIns="0" tIns="0" rIns="0" bIns="0" rtlCol="0" anchor="ctr">
            <a:noAutofit/>
          </a:bodyPr>
          <a:lstStyle/>
          <a:p>
            <a:pPr>
              <a:spcBef>
                <a:spcPts val="600"/>
              </a:spcBef>
            </a:pPr>
            <a:r>
              <a:rPr lang="en-US" dirty="0"/>
              <a:t>They take end-user requests for new cloud applications and make recommendations on services to use for optimal performance and scale, as well as provision, capacity, monitor and adjust as appropriate. This role requires communicating and coordinating with vendors</a:t>
            </a:r>
          </a:p>
        </p:txBody>
      </p:sp>
      <p:cxnSp>
        <p:nvCxnSpPr>
          <p:cNvPr id="18" name="Straight Connector 17">
            <a:extLst>
              <a:ext uri="{FF2B5EF4-FFF2-40B4-BE49-F238E27FC236}">
                <a16:creationId xmlns:a16="http://schemas.microsoft.com/office/drawing/2014/main" id="{D35C8F55-F73B-4B59-8E24-FE0DEEFE66C0}"/>
              </a:ext>
              <a:ext uri="{C183D7F6-B498-43B3-948B-1728B52AA6E4}">
                <adec:decorative xmlns:adec="http://schemas.microsoft.com/office/drawing/2017/decorative" val="1"/>
              </a:ext>
            </a:extLst>
          </p:cNvPr>
          <p:cNvCxnSpPr>
            <a:cxnSpLocks/>
          </p:cNvCxnSpPr>
          <p:nvPr/>
        </p:nvCxnSpPr>
        <p:spPr>
          <a:xfrm>
            <a:off x="1807918" y="3559675"/>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4 rectangular shapes inside a square">
            <a:extLst>
              <a:ext uri="{FF2B5EF4-FFF2-40B4-BE49-F238E27FC236}">
                <a16:creationId xmlns:a16="http://schemas.microsoft.com/office/drawing/2014/main" id="{8996BBE4-1B05-44AE-AB38-49F191D1CE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643" y="3622457"/>
            <a:ext cx="1075944" cy="1075944"/>
          </a:xfrm>
          <a:prstGeom prst="rect">
            <a:avLst/>
          </a:prstGeom>
        </p:spPr>
      </p:pic>
      <p:sp>
        <p:nvSpPr>
          <p:cNvPr id="74" name="TextBox 73">
            <a:extLst>
              <a:ext uri="{FF2B5EF4-FFF2-40B4-BE49-F238E27FC236}">
                <a16:creationId xmlns:a16="http://schemas.microsoft.com/office/drawing/2014/main" id="{D1E74D83-04D8-42B5-B848-6C82609519A3}"/>
              </a:ext>
            </a:extLst>
          </p:cNvPr>
          <p:cNvSpPr txBox="1"/>
          <p:nvPr/>
        </p:nvSpPr>
        <p:spPr>
          <a:xfrm>
            <a:off x="1807920" y="3702285"/>
            <a:ext cx="10163174" cy="914400"/>
          </a:xfrm>
          <a:prstGeom prst="rect">
            <a:avLst/>
          </a:prstGeom>
          <a:noFill/>
        </p:spPr>
        <p:txBody>
          <a:bodyPr wrap="square" lIns="0" tIns="0" rIns="0" bIns="0" rtlCol="0" anchor="ctr">
            <a:noAutofit/>
          </a:bodyPr>
          <a:lstStyle/>
          <a:p>
            <a:pPr>
              <a:spcBef>
                <a:spcPts val="600"/>
              </a:spcBef>
            </a:pPr>
            <a:r>
              <a:rPr lang="en-US"/>
              <a:t>Cloud Administrators use the Azure Portal and as they become more proficient, they use PowerShell and the Command Line Interface </a:t>
            </a:r>
          </a:p>
        </p:txBody>
      </p:sp>
      <p:cxnSp>
        <p:nvCxnSpPr>
          <p:cNvPr id="19" name="Straight Connector 18">
            <a:extLst>
              <a:ext uri="{FF2B5EF4-FFF2-40B4-BE49-F238E27FC236}">
                <a16:creationId xmlns:a16="http://schemas.microsoft.com/office/drawing/2014/main" id="{C0179853-B9BC-4C71-9078-CE4AC9E47682}"/>
              </a:ext>
              <a:ext uri="{C183D7F6-B498-43B3-948B-1728B52AA6E4}">
                <adec:decorative xmlns:adec="http://schemas.microsoft.com/office/drawing/2017/decorative" val="1"/>
              </a:ext>
            </a:extLst>
          </p:cNvPr>
          <p:cNvCxnSpPr>
            <a:cxnSpLocks/>
          </p:cNvCxnSpPr>
          <p:nvPr/>
        </p:nvCxnSpPr>
        <p:spPr>
          <a:xfrm>
            <a:off x="1807918" y="4759296"/>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cloud with 5 lines on bottom glowing downwards">
            <a:extLst>
              <a:ext uri="{FF2B5EF4-FFF2-40B4-BE49-F238E27FC236}">
                <a16:creationId xmlns:a16="http://schemas.microsoft.com/office/drawing/2014/main" id="{7A175A5E-8BEA-4FBD-8BF3-9207EE9BEF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643" y="4822078"/>
            <a:ext cx="1075944" cy="1075944"/>
          </a:xfrm>
          <a:prstGeom prst="rect">
            <a:avLst/>
          </a:prstGeom>
        </p:spPr>
      </p:pic>
      <p:sp>
        <p:nvSpPr>
          <p:cNvPr id="78" name="TextBox 77">
            <a:extLst>
              <a:ext uri="{FF2B5EF4-FFF2-40B4-BE49-F238E27FC236}">
                <a16:creationId xmlns:a16="http://schemas.microsoft.com/office/drawing/2014/main" id="{A9FCFEAE-033A-4DA0-BC18-753963990FA7}"/>
              </a:ext>
            </a:extLst>
          </p:cNvPr>
          <p:cNvSpPr txBox="1"/>
          <p:nvPr/>
        </p:nvSpPr>
        <p:spPr>
          <a:xfrm>
            <a:off x="1807920" y="4901906"/>
            <a:ext cx="10163174" cy="914400"/>
          </a:xfrm>
          <a:prstGeom prst="rect">
            <a:avLst/>
          </a:prstGeom>
          <a:noFill/>
        </p:spPr>
        <p:txBody>
          <a:bodyPr wrap="square" lIns="0" tIns="0" rIns="0" bIns="0" rtlCol="0" anchor="ctr">
            <a:noAutofit/>
          </a:bodyPr>
          <a:lstStyle/>
          <a:p>
            <a:pPr>
              <a:spcBef>
                <a:spcPts val="600"/>
              </a:spcBef>
            </a:pPr>
            <a:r>
              <a:rPr lang="en-US"/>
              <a:t>Successful Cloud Administrators start this role with experience on operating systems, virtualization, cloud infrastructure, storage structures, and networking</a:t>
            </a:r>
          </a:p>
        </p:txBody>
      </p:sp>
    </p:spTree>
    <p:extLst>
      <p:ext uri="{BB962C8B-B14F-4D97-AF65-F5344CB8AC3E}">
        <p14:creationId xmlns:p14="http://schemas.microsoft.com/office/powerpoint/2010/main" val="35159386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a:t>
            </a:r>
            <a:endParaRPr lang="en-US" dirty="0">
              <a:solidFill>
                <a:srgbClr val="C0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4731" y="2375192"/>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02430" y="3386772"/>
            <a:ext cx="3140609" cy="824075"/>
          </a:xfrm>
          <a:prstGeom prst="rect">
            <a:avLst/>
          </a:prstGeom>
        </p:spPr>
        <p:txBody>
          <a:bodyPr wrap="square" lIns="0" tIns="0" rIns="0" bIns="0" anchor="ctr">
            <a:noAutofit/>
          </a:bodyPr>
          <a:lstStyle/>
          <a:p>
            <a:r>
              <a:rPr lang="pt-BR" sz="2000" dirty="0">
                <a:latin typeface="+mj-lt"/>
              </a:rPr>
              <a:t>Exam AZ-900: </a:t>
            </a:r>
          </a:p>
          <a:p>
            <a:r>
              <a:rPr lang="pt-BR" sz="2000" dirty="0">
                <a:latin typeface="+mj-lt"/>
              </a:rPr>
              <a:t>Microsoft Azure </a:t>
            </a:r>
            <a:r>
              <a:rPr lang="pt-BR" sz="2000" dirty="0">
                <a:solidFill>
                  <a:schemeClr val="tx2"/>
                </a:solidFill>
                <a:latin typeface="+mj-lt"/>
              </a:rPr>
              <a:t>Fundamentals</a:t>
            </a:r>
            <a:endParaRPr lang="en-US" sz="2000" dirty="0">
              <a:solidFill>
                <a:schemeClr val="tx2"/>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02429" y="4350703"/>
            <a:ext cx="3140609" cy="1451610"/>
          </a:xfrm>
          <a:prstGeom prst="rect">
            <a:avLst/>
          </a:prstGeom>
        </p:spPr>
        <p:txBody>
          <a:bodyPr wrap="square" lIns="0" tIns="0" rIns="0" bIns="0">
            <a:noAutofit/>
          </a:bodyPr>
          <a:lstStyle/>
          <a:p>
            <a:r>
              <a:rPr lang="en-US" dirty="0"/>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715752" y="3615929"/>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3923" y="2375192"/>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23326" y="3386772"/>
            <a:ext cx="3140609" cy="824075"/>
          </a:xfrm>
          <a:prstGeom prst="rect">
            <a:avLst/>
          </a:prstGeom>
        </p:spPr>
        <p:txBody>
          <a:bodyPr wrap="square" lIns="0" tIns="0" rIns="0" bIns="0" anchor="ctr">
            <a:noAutofit/>
          </a:bodyPr>
          <a:lstStyle/>
          <a:p>
            <a:r>
              <a:rPr lang="en-US" sz="2000" dirty="0">
                <a:latin typeface="+mj-lt"/>
              </a:rPr>
              <a:t>Exam AZ-104: </a:t>
            </a:r>
          </a:p>
          <a:p>
            <a:r>
              <a:rPr lang="en-US" sz="2000" dirty="0">
                <a:latin typeface="+mj-lt"/>
              </a:rPr>
              <a:t>Microsoft Certified: Azure Administrator </a:t>
            </a:r>
            <a:r>
              <a:rPr lang="en-US" sz="2000" dirty="0">
                <a:solidFill>
                  <a:schemeClr val="tx2"/>
                </a:solidFill>
                <a:latin typeface="+mj-lt"/>
              </a:rPr>
              <a:t>Associate</a:t>
            </a:r>
          </a:p>
        </p:txBody>
      </p:sp>
      <p:sp>
        <p:nvSpPr>
          <p:cNvPr id="45" name="Rectangle 44">
            <a:extLst>
              <a:ext uri="{FF2B5EF4-FFF2-40B4-BE49-F238E27FC236}">
                <a16:creationId xmlns:a16="http://schemas.microsoft.com/office/drawing/2014/main" id="{5BA384C6-50FC-45A3-8931-D6A4BD2C1578}"/>
              </a:ext>
            </a:extLst>
          </p:cNvPr>
          <p:cNvSpPr/>
          <p:nvPr/>
        </p:nvSpPr>
        <p:spPr>
          <a:xfrm>
            <a:off x="4623326" y="4350703"/>
            <a:ext cx="3140609" cy="1451610"/>
          </a:xfrm>
          <a:prstGeom prst="rect">
            <a:avLst/>
          </a:prstGeom>
        </p:spPr>
        <p:txBody>
          <a:bodyPr wrap="square" lIns="0" tIns="0" rIns="0" bIns="0">
            <a:noAutofit/>
          </a:bodyPr>
          <a:lstStyle/>
          <a:p>
            <a:r>
              <a:rPr lang="en-US" dirty="0"/>
              <a:t>Designed for Azure Administrators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8120363" y="3615929"/>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8091" y="2369476"/>
            <a:ext cx="873252" cy="871728"/>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44221" y="3386772"/>
            <a:ext cx="3140609" cy="824075"/>
          </a:xfrm>
          <a:prstGeom prst="rect">
            <a:avLst/>
          </a:prstGeom>
        </p:spPr>
        <p:txBody>
          <a:bodyPr wrap="square" lIns="0" tIns="0" rIns="0" bIns="0" anchor="ctr">
            <a:noAutofit/>
          </a:bodyPr>
          <a:lstStyle/>
          <a:p>
            <a:r>
              <a:rPr lang="en-US" sz="2000" dirty="0">
                <a:latin typeface="+mj-lt"/>
              </a:rPr>
              <a:t>Exam AZ-305: </a:t>
            </a:r>
          </a:p>
          <a:p>
            <a:r>
              <a:rPr lang="en-US" sz="2000" dirty="0">
                <a:latin typeface="+mj-lt"/>
              </a:rPr>
              <a:t>Microsoft Certified: Azure Solutions Architect </a:t>
            </a:r>
            <a:r>
              <a:rPr lang="en-US" sz="2000" dirty="0">
                <a:solidFill>
                  <a:schemeClr val="tx2"/>
                </a:solidFill>
                <a:latin typeface="+mj-lt"/>
              </a:rPr>
              <a:t>Expert</a:t>
            </a:r>
          </a:p>
        </p:txBody>
      </p:sp>
      <p:sp>
        <p:nvSpPr>
          <p:cNvPr id="50" name="Rectangle 49">
            <a:extLst>
              <a:ext uri="{FF2B5EF4-FFF2-40B4-BE49-F238E27FC236}">
                <a16:creationId xmlns:a16="http://schemas.microsoft.com/office/drawing/2014/main" id="{9F9671E6-D149-4B6E-82A4-7FDE984847A2}"/>
              </a:ext>
            </a:extLst>
          </p:cNvPr>
          <p:cNvSpPr/>
          <p:nvPr/>
        </p:nvSpPr>
        <p:spPr>
          <a:xfrm>
            <a:off x="8844221" y="4350703"/>
            <a:ext cx="3140609" cy="1451610"/>
          </a:xfrm>
          <a:prstGeom prst="rect">
            <a:avLst/>
          </a:prstGeom>
        </p:spPr>
        <p:txBody>
          <a:bodyPr wrap="square" lIns="0" tIns="0" rIns="0" bIns="0">
            <a:noAutofit/>
          </a:bodyPr>
          <a:lstStyle/>
          <a:p>
            <a:r>
              <a:rPr lang="en-US" dirty="0"/>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AZ-104 certification areas </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99713973"/>
              </p:ext>
            </p:extLst>
          </p:nvPr>
        </p:nvGraphicFramePr>
        <p:xfrm>
          <a:off x="427036" y="1258867"/>
          <a:ext cx="11582402" cy="3230880"/>
        </p:xfrm>
        <a:graphic>
          <a:graphicData uri="http://schemas.openxmlformats.org/drawingml/2006/table">
            <a:tbl>
              <a:tblPr firstRow="1" firstCol="1" bandRow="1">
                <a:tableStyleId>{B301B821-A1FF-4177-AEE7-76D212191A09}</a:tableStyleId>
              </a:tblPr>
              <a:tblGrid>
                <a:gridCol w="5783264">
                  <a:extLst>
                    <a:ext uri="{9D8B030D-6E8A-4147-A177-3AD203B41FA5}">
                      <a16:colId xmlns:a16="http://schemas.microsoft.com/office/drawing/2014/main" val="1345882144"/>
                    </a:ext>
                  </a:extLst>
                </a:gridCol>
                <a:gridCol w="5799138">
                  <a:extLst>
                    <a:ext uri="{9D8B030D-6E8A-4147-A177-3AD203B41FA5}">
                      <a16:colId xmlns:a16="http://schemas.microsoft.com/office/drawing/2014/main" val="1086091707"/>
                    </a:ext>
                  </a:extLst>
                </a:gridCol>
              </a:tblGrid>
              <a:tr h="0">
                <a:tc>
                  <a:txBody>
                    <a:bodyPr/>
                    <a:lstStyle/>
                    <a:p>
                      <a:pPr marL="0" marR="0" algn="l">
                        <a:lnSpc>
                          <a:spcPct val="100000"/>
                        </a:lnSpc>
                        <a:spcBef>
                          <a:spcPts val="0"/>
                        </a:spcBef>
                        <a:spcAft>
                          <a:spcPts val="0"/>
                        </a:spcAft>
                      </a:pPr>
                      <a:r>
                        <a:rPr lang="en-US" sz="2200" b="0">
                          <a:solidFill>
                            <a:schemeClr val="bg1"/>
                          </a:solidFill>
                          <a:effectLst/>
                          <a:latin typeface="+mj-lt"/>
                          <a:cs typeface="Segoe UI Semilight"/>
                        </a:rPr>
                        <a:t>Study Areas</a:t>
                      </a:r>
                      <a:endParaRPr lang="en-US" sz="2200" b="0">
                        <a:solidFill>
                          <a:schemeClr val="bg1"/>
                        </a:solidFill>
                        <a:effectLst/>
                        <a:latin typeface="+mj-lt"/>
                        <a:ea typeface="Calibri" panose="020F0502020204030204" pitchFamily="34" charset="0"/>
                        <a:cs typeface="Segoe UI Semilight"/>
                      </a:endParaRPr>
                    </a:p>
                  </a:txBody>
                  <a:tcPr marL="137160" marR="137160" marT="13716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Weights</a:t>
                      </a:r>
                      <a:endParaRPr lang="en-US" sz="2200" b="0" dirty="0">
                        <a:solidFill>
                          <a:schemeClr val="bg1"/>
                        </a:solidFill>
                        <a:effectLst/>
                        <a:latin typeface="+mj-lt"/>
                        <a:ea typeface="Calibri" panose="020F0502020204030204" pitchFamily="34" charset="0"/>
                        <a:cs typeface="Segoe UI Semilight"/>
                      </a:endParaRPr>
                    </a:p>
                  </a:txBody>
                  <a:tcPr marL="182880" marR="137160" marT="13716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9416738"/>
                  </a:ext>
                </a:extLst>
              </a:tr>
              <a:tr h="0">
                <a:tc>
                  <a:txBody>
                    <a:bodyPr/>
                    <a:lstStyle/>
                    <a:p>
                      <a:pPr algn="l"/>
                      <a:r>
                        <a:rPr lang="en-US" sz="2000" b="0">
                          <a:solidFill>
                            <a:schemeClr val="tx1"/>
                          </a:solidFill>
                          <a:effectLst/>
                        </a:rPr>
                        <a:t>Manage Azure identities and governance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20 - 25%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6577190"/>
                  </a:ext>
                </a:extLst>
              </a:tr>
              <a:tr h="0">
                <a:tc>
                  <a:txBody>
                    <a:bodyPr/>
                    <a:lstStyle/>
                    <a:p>
                      <a:pPr algn="l"/>
                      <a:r>
                        <a:rPr lang="en-US" sz="2000" b="0">
                          <a:solidFill>
                            <a:schemeClr val="tx1"/>
                          </a:solidFill>
                          <a:effectLst/>
                        </a:rPr>
                        <a:t>Implement and manage storage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524992"/>
                  </a:ext>
                </a:extLst>
              </a:tr>
              <a:tr h="0">
                <a:tc>
                  <a:txBody>
                    <a:bodyPr/>
                    <a:lstStyle/>
                    <a:p>
                      <a:pPr algn="l"/>
                      <a:r>
                        <a:rPr lang="en-US" sz="2000" b="0">
                          <a:solidFill>
                            <a:schemeClr val="tx1"/>
                          </a:solidFill>
                          <a:effectLst/>
                        </a:rPr>
                        <a:t>Deploy and manage Azure compute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20 – 25%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150387"/>
                  </a:ext>
                </a:extLst>
              </a:tr>
              <a:tr h="0">
                <a:tc>
                  <a:txBody>
                    <a:bodyPr/>
                    <a:lstStyle/>
                    <a:p>
                      <a:pPr algn="l"/>
                      <a:r>
                        <a:rPr lang="en-US" sz="2000" b="0">
                          <a:solidFill>
                            <a:schemeClr val="tx1"/>
                          </a:solidFill>
                          <a:effectLst/>
                        </a:rPr>
                        <a:t>Configure and manage virtual networking</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613303"/>
                  </a:ext>
                </a:extLst>
              </a:tr>
              <a:tr h="0">
                <a:tc>
                  <a:txBody>
                    <a:bodyPr/>
                    <a:lstStyle/>
                    <a:p>
                      <a:pPr algn="l"/>
                      <a:r>
                        <a:rPr lang="en-US" sz="2000" b="0">
                          <a:solidFill>
                            <a:schemeClr val="tx1"/>
                          </a:solidFill>
                          <a:effectLst/>
                        </a:rPr>
                        <a:t>Monitor and backup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10 – 15%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62945303"/>
                  </a:ext>
                </a:extLst>
              </a:tr>
            </a:tbl>
          </a:graphicData>
        </a:graphic>
      </p:graphicFrame>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427036"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288947"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1844</Words>
  <Application>Microsoft Office PowerPoint</Application>
  <PresentationFormat>Custom</PresentationFormat>
  <Paragraphs>190</Paragraphs>
  <Slides>17</Slides>
  <Notes>14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Segoe UI</vt:lpstr>
      <vt:lpstr>Segoe UI Light</vt:lpstr>
      <vt:lpstr>Segoe UI Semibold</vt:lpstr>
      <vt:lpstr>Wingdings</vt:lpstr>
      <vt:lpstr>Azure 1</vt:lpstr>
      <vt:lpstr>AZ-104T00A Microsoft Azure Administrator</vt:lpstr>
      <vt:lpstr>Welcome</vt:lpstr>
      <vt:lpstr>Hello! Instructor Introduction</vt:lpstr>
      <vt:lpstr>Hello! Student Introductions</vt:lpstr>
      <vt:lpstr>Classroom experience (optional – adjust)</vt:lpstr>
      <vt:lpstr>About this course: Prerequisites</vt:lpstr>
      <vt:lpstr>Cloud Administrator role</vt:lpstr>
      <vt:lpstr>Microsoft Certifications </vt:lpstr>
      <vt:lpstr>AZ-104 certification areas </vt:lpstr>
      <vt:lpstr>Course schedule (adjust as needed)</vt:lpstr>
      <vt:lpstr>Student materials on Learn</vt:lpstr>
      <vt:lpstr>Student content feedback on Learn</vt:lpstr>
      <vt:lpstr>Student Exercises (adjust to your lab hoster)</vt:lpstr>
      <vt:lpstr>Additional Resources</vt:lpstr>
      <vt:lpstr>End of presentation</vt:lpstr>
      <vt:lpstr>Complete your study on Learn (optional)</vt:lpstr>
      <vt:lpstr>About this course: Course 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2023-05-01T15:05:48Z</dcterms:created>
  <dcterms:modified xsi:type="dcterms:W3CDTF">2023-07-20T13:00:54Z</dcterms:modified>
</cp:coreProperties>
</file>