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6"/>
  </p:notesMasterIdLst>
  <p:sldIdLst>
    <p:sldId id="1719" r:id="rId2"/>
    <p:sldId id="2009" r:id="rId3"/>
    <p:sldId id="2238" r:id="rId4"/>
    <p:sldId id="2004" r:id="rId5"/>
    <p:sldId id="1994" r:id="rId6"/>
    <p:sldId id="1995" r:id="rId7"/>
    <p:sldId id="1891" r:id="rId8"/>
    <p:sldId id="1892" r:id="rId9"/>
    <p:sldId id="1893" r:id="rId10"/>
    <p:sldId id="2242" r:id="rId11"/>
    <p:sldId id="1670" r:id="rId12"/>
    <p:sldId id="1996" r:id="rId13"/>
    <p:sldId id="1866" r:id="rId14"/>
    <p:sldId id="2008" r:id="rId15"/>
    <p:sldId id="1992" r:id="rId16"/>
    <p:sldId id="1993" r:id="rId17"/>
    <p:sldId id="1997" r:id="rId18"/>
    <p:sldId id="1990" r:id="rId19"/>
    <p:sldId id="1999" r:id="rId20"/>
    <p:sldId id="1867" r:id="rId21"/>
    <p:sldId id="2006" r:id="rId22"/>
    <p:sldId id="1981" r:id="rId23"/>
    <p:sldId id="1980" r:id="rId24"/>
    <p:sldId id="2000" r:id="rId25"/>
    <p:sldId id="1986" r:id="rId26"/>
    <p:sldId id="2002" r:id="rId27"/>
    <p:sldId id="1868" r:id="rId28"/>
    <p:sldId id="2007" r:id="rId29"/>
    <p:sldId id="1884" r:id="rId30"/>
    <p:sldId id="1899" r:id="rId31"/>
    <p:sldId id="1901" r:id="rId32"/>
    <p:sldId id="1903" r:id="rId33"/>
    <p:sldId id="1900" r:id="rId34"/>
    <p:sldId id="1902" r:id="rId35"/>
    <p:sldId id="1904" r:id="rId36"/>
    <p:sldId id="1908" r:id="rId37"/>
    <p:sldId id="1905" r:id="rId38"/>
    <p:sldId id="1906" r:id="rId39"/>
    <p:sldId id="2010" r:id="rId40"/>
    <p:sldId id="1907" r:id="rId41"/>
    <p:sldId id="2239" r:id="rId42"/>
    <p:sldId id="2240" r:id="rId43"/>
    <p:sldId id="2241" r:id="rId44"/>
    <p:sldId id="223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247" autoAdjust="0"/>
  </p:normalViewPr>
  <p:slideViewPr>
    <p:cSldViewPr snapToGrid="0">
      <p:cViewPr varScale="1">
        <p:scale>
          <a:sx n="115" d="100"/>
          <a:sy n="115" d="100"/>
        </p:scale>
        <p:origin x="2290" y="72"/>
      </p:cViewPr>
      <p:guideLst/>
    </p:cSldViewPr>
  </p:slideViewPr>
  <p:notesTextViewPr>
    <p:cViewPr>
      <p:scale>
        <a:sx n="1" d="1"/>
        <a:sy n="1" d="1"/>
      </p:scale>
      <p:origin x="0" y="0"/>
    </p:cViewPr>
  </p:notesTextViewPr>
  <p:sorterViewPr>
    <p:cViewPr varScale="1">
      <p:scale>
        <a:sx n="100" d="100"/>
        <a:sy n="100" d="100"/>
      </p:scale>
      <p:origin x="0" y="-3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5/5/2020 7:37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4084623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406158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1284651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194107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5/5/2020 7:37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179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classes experience with PowerShell and Azure PowerShell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835229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36391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students experience with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5/5/2020 7:37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6631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590898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same template across deployments so the resources are identical.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5/5/2020 7:37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8309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5/5/2020 7:37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82215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5/5/2020 7:37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3182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https://azure.microsoft.com/en-us/resources/templates/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5/5/2020 7:37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490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5/5/2020 7:37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319194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77756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5/5/2020 7:37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4625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Lock resources to prevent unexpected changes: https://docs.microsoft.com/en-us/azure/azure-resource-manager/resource-group-lock-resources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5/5/2020 7:37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486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Move resources to new resource group or subscription - https://docs.microsoft.com/en-us/azure/azure-resource-manager/resource-group-move-resources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5/5/2020 7:37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162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5/5/2020 7:37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634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57434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333604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965462"/>
            <a:ext cx="4803515" cy="1661993"/>
          </a:xfrm>
        </p:spPr>
        <p:txBody>
          <a:bodyPr/>
          <a:lstStyle/>
          <a:p>
            <a:r>
              <a:rPr lang="en-US" dirty="0"/>
              <a:t>AZ-104T00A</a:t>
            </a:r>
            <a:br>
              <a:rPr lang="en-US" dirty="0"/>
            </a:br>
            <a:r>
              <a:rPr lang="en-US" dirty="0"/>
              <a:t>Module 03: </a:t>
            </a:r>
            <a:br>
              <a:rPr lang="en-US" dirty="0"/>
            </a:br>
            <a:r>
              <a:rPr lang="en-US" dirty="0"/>
              <a:t>Azure Administration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cs typeface="Segoe UI"/>
              </a:rPr>
              <a:t>Removing Resources and Resource Groups</a:t>
            </a:r>
            <a:endParaRPr lang="en-US" dirty="0"/>
          </a:p>
        </p:txBody>
      </p:sp>
      <p:sp>
        <p:nvSpPr>
          <p:cNvPr id="3" name="Text Placeholder 2">
            <a:extLst>
              <a:ext uri="{FF2B5EF4-FFF2-40B4-BE49-F238E27FC236}">
                <a16:creationId xmlns:a16="http://schemas.microsoft.com/office/drawing/2014/main" id="{C8BFB2CD-047D-4187-BA07-160D28C4F5F7}"/>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Remove Azure resources that you no longer use</a:t>
            </a:r>
          </a:p>
          <a:p>
            <a:r>
              <a:rPr lang="en-US" dirty="0">
                <a:latin typeface="Segoe UI Semilight"/>
                <a:cs typeface="Segoe UI Semilight"/>
              </a:rPr>
              <a:t>Ensures you will not see unexpected charges</a:t>
            </a:r>
          </a:p>
          <a:p>
            <a:r>
              <a:rPr lang="en-US" dirty="0">
                <a:latin typeface="Segoe UI Semilight"/>
                <a:cs typeface="Segoe UI Semilight"/>
              </a:rPr>
              <a:t>Remove individual resources or remove the resource group</a:t>
            </a:r>
          </a:p>
          <a:p>
            <a:endParaRPr lang="en-US" dirty="0"/>
          </a:p>
        </p:txBody>
      </p:sp>
      <p:pic>
        <p:nvPicPr>
          <p:cNvPr id="4" name="Picture 4" descr="A resource group with resource. The Delete individual resource portal page is displayed. ">
            <a:extLst>
              <a:ext uri="{FF2B5EF4-FFF2-40B4-BE49-F238E27FC236}">
                <a16:creationId xmlns:a16="http://schemas.microsoft.com/office/drawing/2014/main" id="{064EE80C-DEB8-44CB-A490-FD204B969975}"/>
              </a:ext>
            </a:extLst>
          </p:cNvPr>
          <p:cNvPicPr>
            <a:picLocks noChangeAspect="1"/>
          </p:cNvPicPr>
          <p:nvPr/>
        </p:nvPicPr>
        <p:blipFill>
          <a:blip r:embed="rId2"/>
          <a:stretch>
            <a:fillRect/>
          </a:stretch>
        </p:blipFill>
        <p:spPr>
          <a:xfrm>
            <a:off x="782216" y="3276990"/>
            <a:ext cx="10005526" cy="2325653"/>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BC5885DE-628B-4E58-A679-F92A799E6DED}"/>
              </a:ext>
            </a:extLst>
          </p:cNvPr>
          <p:cNvPicPr>
            <a:picLocks noChangeAspect="1"/>
          </p:cNvPicPr>
          <p:nvPr/>
        </p:nvPicPr>
        <p:blipFill>
          <a:blip r:embed="rId3"/>
          <a:stretch>
            <a:fillRect/>
          </a:stretch>
        </p:blipFill>
        <p:spPr>
          <a:xfrm>
            <a:off x="712236" y="5577214"/>
            <a:ext cx="10075506" cy="524389"/>
          </a:xfrm>
          <a:prstGeom prst="rect">
            <a:avLst/>
          </a:prstGeom>
        </p:spPr>
      </p:pic>
    </p:spTree>
    <p:extLst>
      <p:ext uri="{BB962C8B-B14F-4D97-AF65-F5344CB8AC3E}">
        <p14:creationId xmlns:p14="http://schemas.microsoft.com/office/powerpoint/2010/main" val="278661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Resource Limits</a:t>
            </a:r>
          </a:p>
        </p:txBody>
      </p:sp>
      <p:sp>
        <p:nvSpPr>
          <p:cNvPr id="6" name="Text Placeholder 5"/>
          <p:cNvSpPr>
            <a:spLocks noGrp="1"/>
          </p:cNvSpPr>
          <p:nvPr>
            <p:ph type="body" sz="quarter" idx="10"/>
          </p:nvPr>
        </p:nvSpPr>
        <p:spPr>
          <a:xfrm>
            <a:off x="584200" y="4340724"/>
            <a:ext cx="11018520" cy="1895904"/>
          </a:xfrm>
        </p:spPr>
        <p:txBody>
          <a:bodyPr vert="horz" wrap="square" lIns="0" tIns="0" rIns="0" bIns="0" rtlCol="0" anchor="t">
            <a:spAutoFit/>
          </a:bodyPr>
          <a:lstStyle/>
          <a:p>
            <a:r>
              <a:rPr lang="en-US" dirty="0">
                <a:latin typeface="Segoe UI Semilight"/>
                <a:cs typeface="Segoe UI Semilight"/>
              </a:rPr>
              <a:t>Resources have a default limit also known as quota</a:t>
            </a:r>
            <a:endParaRPr lang="en-US" dirty="0"/>
          </a:p>
          <a:p>
            <a:r>
              <a:rPr lang="en-US" dirty="0"/>
              <a:t>Helpful to track current usage, and plan for future use</a:t>
            </a:r>
          </a:p>
          <a:p>
            <a:r>
              <a:rPr lang="en-US" dirty="0">
                <a:latin typeface="Segoe UI Semilight"/>
                <a:cs typeface="Segoe UI Semilight"/>
              </a:rPr>
              <a:t>You can open a free support case to increase limits to published maximums</a:t>
            </a:r>
            <a:endParaRPr lang="en-US" dirty="0"/>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431234" y="1405043"/>
            <a:ext cx="8672263" cy="2706501"/>
          </a:xfrm>
          <a:prstGeom prst="rect">
            <a:avLst/>
          </a:prstGeom>
        </p:spPr>
      </p:pic>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sp>
        <p:nvSpPr>
          <p:cNvPr id="3" name="Text Placeholder 2">
            <a:extLst>
              <a:ext uri="{FF2B5EF4-FFF2-40B4-BE49-F238E27FC236}">
                <a16:creationId xmlns:a16="http://schemas.microsoft.com/office/drawing/2014/main" id="{178E3A5E-8E7C-4A42-A597-555886E8B5F5}"/>
              </a:ext>
            </a:extLst>
          </p:cNvPr>
          <p:cNvSpPr>
            <a:spLocks noGrp="1"/>
          </p:cNvSpPr>
          <p:nvPr>
            <p:ph type="body" sz="quarter" idx="10"/>
          </p:nvPr>
        </p:nvSpPr>
        <p:spPr>
          <a:xfrm>
            <a:off x="584200" y="1435497"/>
            <a:ext cx="11018520" cy="1317284"/>
          </a:xfrm>
        </p:spPr>
        <p:txBody>
          <a:bodyPr/>
          <a:lstStyle/>
          <a:p>
            <a:r>
              <a:rPr lang="en-US" dirty="0"/>
              <a:t>Manage resource groups in the portal</a:t>
            </a:r>
          </a:p>
          <a:p>
            <a:r>
              <a:rPr lang="en-US" dirty="0"/>
              <a:t>Manage resource groups with PowerShell</a:t>
            </a:r>
          </a:p>
          <a:p>
            <a:pPr lvl="1"/>
            <a:endParaRPr lang="en-US" sz="1800" dirty="0"/>
          </a:p>
        </p:txBody>
      </p:sp>
    </p:spTree>
    <p:extLst>
      <p:ext uri="{BB962C8B-B14F-4D97-AF65-F5344CB8AC3E}">
        <p14:creationId xmlns:p14="http://schemas.microsoft.com/office/powerpoint/2010/main" val="8824033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Portal and Cloud Shell</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Portal and Cloud Shell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016210"/>
          </a:xfrm>
        </p:spPr>
        <p:txBody>
          <a:bodyPr/>
          <a:lstStyle/>
          <a:p>
            <a:r>
              <a:rPr lang="en-US" dirty="0"/>
              <a:t>Azure Portal</a:t>
            </a:r>
          </a:p>
          <a:p>
            <a:r>
              <a:rPr lang="en-US" dirty="0"/>
              <a:t>Azure Mobile App</a:t>
            </a:r>
          </a:p>
          <a:p>
            <a:r>
              <a:rPr lang="en-US" dirty="0"/>
              <a:t>Demonstration – Azure Portal</a:t>
            </a:r>
          </a:p>
          <a:p>
            <a:r>
              <a:rPr lang="en-US" dirty="0"/>
              <a:t>Azure Cloud Shell</a:t>
            </a:r>
          </a:p>
          <a:p>
            <a:r>
              <a:rPr lang="en-US" dirty="0"/>
              <a:t>Demonstration – Cloud Shell</a:t>
            </a:r>
          </a:p>
          <a:p>
            <a:endParaRPr lang="en-US" dirty="0"/>
          </a:p>
        </p:txBody>
      </p:sp>
    </p:spTree>
    <p:extLst>
      <p:ext uri="{BB962C8B-B14F-4D97-AF65-F5344CB8AC3E}">
        <p14:creationId xmlns:p14="http://schemas.microsoft.com/office/powerpoint/2010/main" val="3722424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Azure Portal</a:t>
            </a:r>
          </a:p>
        </p:txBody>
      </p:sp>
      <p:sp>
        <p:nvSpPr>
          <p:cNvPr id="3" name="Text Placeholder 2">
            <a:extLst>
              <a:ext uri="{FF2B5EF4-FFF2-40B4-BE49-F238E27FC236}">
                <a16:creationId xmlns:a16="http://schemas.microsoft.com/office/drawing/2014/main" id="{1C48C24E-6D49-4059-9617-C5F9D5D2637F}"/>
              </a:ext>
            </a:extLst>
          </p:cNvPr>
          <p:cNvSpPr>
            <a:spLocks noGrp="1"/>
          </p:cNvSpPr>
          <p:nvPr>
            <p:ph type="body" sz="quarter" idx="10"/>
          </p:nvPr>
        </p:nvSpPr>
        <p:spPr>
          <a:xfrm>
            <a:off x="584200" y="1435497"/>
            <a:ext cx="4800600" cy="3877985"/>
          </a:xfrm>
        </p:spPr>
        <p:txBody>
          <a:bodyPr/>
          <a:lstStyle/>
          <a:p>
            <a:r>
              <a:rPr lang="en-US" dirty="0"/>
              <a:t>Search resources, services, and docs</a:t>
            </a:r>
          </a:p>
          <a:p>
            <a:r>
              <a:rPr lang="en-US" dirty="0"/>
              <a:t>Manage resources</a:t>
            </a:r>
          </a:p>
          <a:p>
            <a:r>
              <a:rPr lang="en-US" dirty="0"/>
              <a:t>Create customized dashboards and favorites</a:t>
            </a:r>
          </a:p>
          <a:p>
            <a:r>
              <a:rPr lang="en-US" dirty="0"/>
              <a:t>Access the Cloud Shell</a:t>
            </a:r>
          </a:p>
          <a:p>
            <a:r>
              <a:rPr lang="en-US" dirty="0"/>
              <a:t>Receive notifications</a:t>
            </a:r>
          </a:p>
          <a:p>
            <a:endParaRPr lang="en-US" dirty="0"/>
          </a:p>
        </p:txBody>
      </p:sp>
      <p:pic>
        <p:nvPicPr>
          <p:cNvPr id="4" name="Picture 3" descr="Screenshot of the Azure portal dashboard page. ">
            <a:extLst>
              <a:ext uri="{FF2B5EF4-FFF2-40B4-BE49-F238E27FC236}">
                <a16:creationId xmlns:a16="http://schemas.microsoft.com/office/drawing/2014/main" id="{814F2CFB-1CC5-4E8F-AEF8-05F0784C1829}"/>
              </a:ext>
            </a:extLst>
          </p:cNvPr>
          <p:cNvPicPr>
            <a:picLocks noChangeAspect="1"/>
          </p:cNvPicPr>
          <p:nvPr/>
        </p:nvPicPr>
        <p:blipFill>
          <a:blip r:embed="rId2"/>
          <a:stretch>
            <a:fillRect/>
          </a:stretch>
        </p:blipFill>
        <p:spPr>
          <a:xfrm>
            <a:off x="5398890" y="1368436"/>
            <a:ext cx="6455184" cy="4379221"/>
          </a:xfrm>
          <a:prstGeom prst="rect">
            <a:avLst/>
          </a:prstGeom>
          <a:ln>
            <a:solidFill>
              <a:schemeClr val="tx1"/>
            </a:solidFill>
          </a:ln>
        </p:spPr>
      </p:pic>
    </p:spTree>
    <p:extLst>
      <p:ext uri="{BB962C8B-B14F-4D97-AF65-F5344CB8AC3E}">
        <p14:creationId xmlns:p14="http://schemas.microsoft.com/office/powerpoint/2010/main" val="704453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EA75-25FC-4C09-98C3-69D01367898B}"/>
              </a:ext>
            </a:extLst>
          </p:cNvPr>
          <p:cNvSpPr>
            <a:spLocks noGrp="1"/>
          </p:cNvSpPr>
          <p:nvPr>
            <p:ph type="title"/>
          </p:nvPr>
        </p:nvSpPr>
        <p:spPr/>
        <p:txBody>
          <a:bodyPr/>
          <a:lstStyle/>
          <a:p>
            <a:r>
              <a:rPr lang="en-US" dirty="0"/>
              <a:t>Azure Mobile App</a:t>
            </a:r>
          </a:p>
        </p:txBody>
      </p:sp>
      <p:sp>
        <p:nvSpPr>
          <p:cNvPr id="3" name="Text Placeholder 2">
            <a:extLst>
              <a:ext uri="{FF2B5EF4-FFF2-40B4-BE49-F238E27FC236}">
                <a16:creationId xmlns:a16="http://schemas.microsoft.com/office/drawing/2014/main" id="{92D2425E-0200-4004-A31E-E16B934A73B7}"/>
              </a:ext>
            </a:extLst>
          </p:cNvPr>
          <p:cNvSpPr>
            <a:spLocks noGrp="1"/>
          </p:cNvSpPr>
          <p:nvPr>
            <p:ph type="body" sz="quarter" idx="10"/>
          </p:nvPr>
        </p:nvSpPr>
        <p:spPr>
          <a:xfrm>
            <a:off x="584200" y="4189986"/>
            <a:ext cx="11018520" cy="2499146"/>
          </a:xfrm>
        </p:spPr>
        <p:txBody>
          <a:bodyPr/>
          <a:lstStyle/>
          <a:p>
            <a:r>
              <a:rPr lang="en-US" b="1" dirty="0"/>
              <a:t>Stay connected to the cloud </a:t>
            </a:r>
          </a:p>
          <a:p>
            <a:r>
              <a:rPr lang="en-US" b="1" dirty="0"/>
              <a:t>Check status and critical metrics anytime, anywhere</a:t>
            </a:r>
            <a:endParaRPr lang="en-US" dirty="0"/>
          </a:p>
          <a:p>
            <a:r>
              <a:rPr lang="en-US" b="1" dirty="0"/>
              <a:t>Diagnose and fix issues quickly </a:t>
            </a:r>
          </a:p>
          <a:p>
            <a:r>
              <a:rPr lang="en-US" b="1" dirty="0"/>
              <a:t>Run commands to manage your Azure resources</a:t>
            </a:r>
            <a:endParaRPr lang="en-US" dirty="0"/>
          </a:p>
          <a:p>
            <a:endParaRPr lang="en-US" dirty="0"/>
          </a:p>
        </p:txBody>
      </p:sp>
      <p:pic>
        <p:nvPicPr>
          <p:cNvPr id="6" name="Picture 5" descr="Two devices are shown. One has the diagnostic page and the other has the cloud shell console. ">
            <a:extLst>
              <a:ext uri="{FF2B5EF4-FFF2-40B4-BE49-F238E27FC236}">
                <a16:creationId xmlns:a16="http://schemas.microsoft.com/office/drawing/2014/main" id="{002622AD-4417-4C47-B0FC-B019CFD70C1A}"/>
              </a:ext>
            </a:extLst>
          </p:cNvPr>
          <p:cNvPicPr>
            <a:picLocks noChangeAspect="1"/>
          </p:cNvPicPr>
          <p:nvPr/>
        </p:nvPicPr>
        <p:blipFill>
          <a:blip r:embed="rId2"/>
          <a:stretch>
            <a:fillRect/>
          </a:stretch>
        </p:blipFill>
        <p:spPr>
          <a:xfrm>
            <a:off x="2271712" y="1415476"/>
            <a:ext cx="6886575" cy="2505075"/>
          </a:xfrm>
          <a:prstGeom prst="rect">
            <a:avLst/>
          </a:prstGeom>
          <a:ln>
            <a:solidFill>
              <a:schemeClr val="tx1"/>
            </a:solidFill>
          </a:ln>
        </p:spPr>
      </p:pic>
    </p:spTree>
    <p:extLst>
      <p:ext uri="{BB962C8B-B14F-4D97-AF65-F5344CB8AC3E}">
        <p14:creationId xmlns:p14="http://schemas.microsoft.com/office/powerpoint/2010/main" val="37857189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a:t>
            </a:r>
          </a:p>
        </p:txBody>
      </p:sp>
      <p:sp>
        <p:nvSpPr>
          <p:cNvPr id="3" name="Text Placeholder 2">
            <a:extLst>
              <a:ext uri="{FF2B5EF4-FFF2-40B4-BE49-F238E27FC236}">
                <a16:creationId xmlns:a16="http://schemas.microsoft.com/office/drawing/2014/main" id="{B1FB2AFE-FB06-4E8B-AA6B-91F5507C9A54}"/>
              </a:ext>
            </a:extLst>
          </p:cNvPr>
          <p:cNvSpPr>
            <a:spLocks noGrp="1"/>
          </p:cNvSpPr>
          <p:nvPr>
            <p:ph type="body" sz="quarter" idx="10"/>
          </p:nvPr>
        </p:nvSpPr>
        <p:spPr>
          <a:xfrm>
            <a:off x="584200" y="1435497"/>
            <a:ext cx="11018520" cy="947952"/>
          </a:xfrm>
        </p:spPr>
        <p:txBody>
          <a:bodyPr/>
          <a:lstStyle/>
          <a:p>
            <a:r>
              <a:rPr lang="en-US" dirty="0"/>
              <a:t>Help and keyboard shortcuts</a:t>
            </a:r>
          </a:p>
          <a:p>
            <a:r>
              <a:rPr lang="en-US" dirty="0"/>
              <a:t>Customizing your experience</a:t>
            </a:r>
          </a:p>
        </p:txBody>
      </p:sp>
    </p:spTree>
    <p:extLst>
      <p:ext uri="{BB962C8B-B14F-4D97-AF65-F5344CB8AC3E}">
        <p14:creationId xmlns:p14="http://schemas.microsoft.com/office/powerpoint/2010/main" val="1802724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Azure Cloud Shell</a:t>
            </a:r>
          </a:p>
        </p:txBody>
      </p:sp>
      <p:sp>
        <p:nvSpPr>
          <p:cNvPr id="4" name="Text Placeholder 3">
            <a:extLst>
              <a:ext uri="{FF2B5EF4-FFF2-40B4-BE49-F238E27FC236}">
                <a16:creationId xmlns:a16="http://schemas.microsoft.com/office/drawing/2014/main" id="{DA7F5B72-B294-4371-A434-ADCA1F9C1021}"/>
              </a:ext>
            </a:extLst>
          </p:cNvPr>
          <p:cNvSpPr>
            <a:spLocks noGrp="1"/>
          </p:cNvSpPr>
          <p:nvPr>
            <p:ph type="body" sz="quarter" idx="10"/>
          </p:nvPr>
        </p:nvSpPr>
        <p:spPr>
          <a:xfrm>
            <a:off x="584199" y="1435497"/>
            <a:ext cx="7069667" cy="4912114"/>
          </a:xfrm>
        </p:spPr>
        <p:txBody>
          <a:bodyPr/>
          <a:lstStyle/>
          <a:p>
            <a:r>
              <a:rPr lang="en-US" dirty="0"/>
              <a:t>Interactive, browser-accessible shell</a:t>
            </a:r>
          </a:p>
          <a:p>
            <a:r>
              <a:rPr lang="en-US" dirty="0"/>
              <a:t>Offers either Bash or PowerShell</a:t>
            </a:r>
          </a:p>
          <a:p>
            <a:r>
              <a:rPr lang="en-US" dirty="0"/>
              <a:t>Is temporary and provided on a per-session, per-user basis</a:t>
            </a:r>
          </a:p>
          <a:p>
            <a:r>
              <a:rPr lang="en-US" dirty="0"/>
              <a:t>Requires a resource group, storage account, and Azure File share</a:t>
            </a:r>
          </a:p>
          <a:p>
            <a:r>
              <a:rPr lang="en-US" dirty="0"/>
              <a:t>Authenticates automatically</a:t>
            </a:r>
          </a:p>
          <a:p>
            <a:r>
              <a:rPr lang="en-US" dirty="0"/>
              <a:t>Integrated graphical text editor</a:t>
            </a:r>
          </a:p>
          <a:p>
            <a:r>
              <a:rPr lang="en-US" dirty="0"/>
              <a:t>Is assigned one machine per user account</a:t>
            </a:r>
          </a:p>
          <a:p>
            <a:r>
              <a:rPr lang="en-US" dirty="0"/>
              <a:t>Times out after 20 minutes</a:t>
            </a:r>
          </a:p>
        </p:txBody>
      </p:sp>
      <p:pic>
        <p:nvPicPr>
          <p:cNvPr id="5" name="Picture 4" descr="Cloud shell icon with choice for Bash or PowerShell. ">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830343" y="1774727"/>
            <a:ext cx="3643313" cy="2879567"/>
          </a:xfrm>
          <a:prstGeom prst="rect">
            <a:avLst/>
          </a:prstGeom>
        </p:spPr>
      </p:pic>
    </p:spTree>
    <p:extLst>
      <p:ext uri="{BB962C8B-B14F-4D97-AF65-F5344CB8AC3E}">
        <p14:creationId xmlns:p14="http://schemas.microsoft.com/office/powerpoint/2010/main" val="1715636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sp>
        <p:nvSpPr>
          <p:cNvPr id="3" name="Text Placeholder 2">
            <a:extLst>
              <a:ext uri="{FF2B5EF4-FFF2-40B4-BE49-F238E27FC236}">
                <a16:creationId xmlns:a16="http://schemas.microsoft.com/office/drawing/2014/main" id="{EF7B44F8-0D3E-4131-BC1E-F1FBD2E3D4FD}"/>
              </a:ext>
            </a:extLst>
          </p:cNvPr>
          <p:cNvSpPr>
            <a:spLocks noGrp="1"/>
          </p:cNvSpPr>
          <p:nvPr>
            <p:ph type="body" sz="quarter" idx="10"/>
          </p:nvPr>
        </p:nvSpPr>
        <p:spPr>
          <a:xfrm>
            <a:off x="584200" y="1435497"/>
            <a:ext cx="11018520" cy="1698927"/>
          </a:xfrm>
        </p:spPr>
        <p:txBody>
          <a:bodyPr/>
          <a:lstStyle/>
          <a:p>
            <a:r>
              <a:rPr lang="en-US" sz="2400" dirty="0"/>
              <a:t>Configure the Cloud Shell</a:t>
            </a:r>
          </a:p>
          <a:p>
            <a:r>
              <a:rPr lang="en-US" sz="2400" dirty="0"/>
              <a:t>Experiment with Azure PowerShell</a:t>
            </a:r>
          </a:p>
          <a:p>
            <a:r>
              <a:rPr lang="en-US" sz="2400" dirty="0"/>
              <a:t>Experiment with Bash shell</a:t>
            </a:r>
          </a:p>
          <a:p>
            <a:r>
              <a:rPr lang="en-US" sz="2400" dirty="0"/>
              <a:t>Experiment with the Cloud Editor</a:t>
            </a:r>
            <a:endParaRPr lang="en-US" sz="2000" dirty="0"/>
          </a:p>
        </p:txBody>
      </p:sp>
    </p:spTree>
    <p:extLst>
      <p:ext uri="{BB962C8B-B14F-4D97-AF65-F5344CB8AC3E}">
        <p14:creationId xmlns:p14="http://schemas.microsoft.com/office/powerpoint/2010/main" val="35705748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533275"/>
          </a:xfrm>
        </p:spPr>
        <p:txBody>
          <a:bodyPr/>
          <a:lstStyle/>
          <a:p>
            <a:r>
              <a:rPr lang="en-US" dirty="0"/>
              <a:t>Lesson 01: Resource Manager</a:t>
            </a:r>
          </a:p>
          <a:p>
            <a:r>
              <a:rPr lang="en-US" dirty="0"/>
              <a:t>Lesson 02: Azure Portal and Cloud Shell</a:t>
            </a:r>
          </a:p>
          <a:p>
            <a:r>
              <a:rPr lang="en-US" dirty="0"/>
              <a:t>Lesson 03: Azure PowerShell and CLI</a:t>
            </a:r>
          </a:p>
          <a:p>
            <a:r>
              <a:rPr lang="en-US" dirty="0"/>
              <a:t>Lesson 04: ARM Templates</a:t>
            </a:r>
          </a:p>
          <a:p>
            <a:r>
              <a:rPr lang="en-US" dirty="0"/>
              <a:t>Lesson 05: Module 03 Lab and Review</a:t>
            </a:r>
          </a:p>
          <a:p>
            <a:endParaRPr lang="en-US" dirty="0"/>
          </a:p>
          <a:p>
            <a:endParaRPr lang="en-US" dirty="0"/>
          </a:p>
        </p:txBody>
      </p:sp>
    </p:spTree>
    <p:extLst>
      <p:ext uri="{BB962C8B-B14F-4D97-AF65-F5344CB8AC3E}">
        <p14:creationId xmlns:p14="http://schemas.microsoft.com/office/powerpoint/2010/main" val="34750370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PowerShell and CLI</a:t>
            </a:r>
          </a:p>
        </p:txBody>
      </p:sp>
    </p:spTree>
    <p:extLst>
      <p:ext uri="{BB962C8B-B14F-4D97-AF65-F5344CB8AC3E}">
        <p14:creationId xmlns:p14="http://schemas.microsoft.com/office/powerpoint/2010/main" val="14742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PowerShell and CLI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2499146"/>
          </a:xfrm>
        </p:spPr>
        <p:txBody>
          <a:bodyPr/>
          <a:lstStyle/>
          <a:p>
            <a:r>
              <a:rPr lang="en-US" dirty="0"/>
              <a:t>Azure PowerShell</a:t>
            </a:r>
          </a:p>
          <a:p>
            <a:r>
              <a:rPr lang="en-US" dirty="0"/>
              <a:t>PowerShell Cmdlets and Modules</a:t>
            </a:r>
          </a:p>
          <a:p>
            <a:r>
              <a:rPr lang="en-US" dirty="0"/>
              <a:t>Demonstration – Working with PowerShell Locally</a:t>
            </a:r>
          </a:p>
          <a:p>
            <a:r>
              <a:rPr lang="en-US" dirty="0"/>
              <a:t>Azure CLI</a:t>
            </a:r>
          </a:p>
          <a:p>
            <a:r>
              <a:rPr lang="en-US" dirty="0"/>
              <a:t>Demonstration – Working with Azure CLI Locally</a:t>
            </a:r>
          </a:p>
        </p:txBody>
      </p:sp>
    </p:spTree>
    <p:extLst>
      <p:ext uri="{BB962C8B-B14F-4D97-AF65-F5344CB8AC3E}">
        <p14:creationId xmlns:p14="http://schemas.microsoft.com/office/powerpoint/2010/main" val="40398088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PowerShell</a:t>
            </a:r>
          </a:p>
        </p:txBody>
      </p:sp>
      <p:sp>
        <p:nvSpPr>
          <p:cNvPr id="2" name="Text Placeholder 1">
            <a:extLst>
              <a:ext uri="{FF2B5EF4-FFF2-40B4-BE49-F238E27FC236}">
                <a16:creationId xmlns:a16="http://schemas.microsoft.com/office/drawing/2014/main" id="{FB03F3B8-5E7F-4023-BE2E-4D5C2956F3C8}"/>
              </a:ext>
            </a:extLst>
          </p:cNvPr>
          <p:cNvSpPr>
            <a:spLocks noGrp="1"/>
          </p:cNvSpPr>
          <p:nvPr>
            <p:ph type="body" sz="quarter" idx="10"/>
          </p:nvPr>
        </p:nvSpPr>
        <p:spPr>
          <a:xfrm>
            <a:off x="496079" y="3556681"/>
            <a:ext cx="11018520" cy="2499146"/>
          </a:xfrm>
        </p:spPr>
        <p:txBody>
          <a:bodyPr/>
          <a:lstStyle/>
          <a:p>
            <a:pPr marL="457200" indent="-457200">
              <a:buFont typeface="Arial" panose="020B0604020202020204" pitchFamily="34" charset="0"/>
              <a:buChar char="•"/>
            </a:pPr>
            <a:r>
              <a:rPr lang="en-US" dirty="0"/>
              <a:t>Lets you connect to your Azure subscription and manage resources</a:t>
            </a:r>
          </a:p>
          <a:p>
            <a:pPr marL="457200" indent="-457200">
              <a:buFont typeface="Arial" panose="020B0604020202020204" pitchFamily="34" charset="0"/>
              <a:buChar char="•"/>
            </a:pPr>
            <a:r>
              <a:rPr lang="en-US" dirty="0"/>
              <a:t>Adds the Azure-specific commands – new </a:t>
            </a:r>
            <a:r>
              <a:rPr lang="en-US" b="1" dirty="0"/>
              <a:t>Az</a:t>
            </a:r>
            <a:r>
              <a:rPr lang="en-US" dirty="0"/>
              <a:t> module</a:t>
            </a:r>
          </a:p>
          <a:p>
            <a:pPr marL="457200" indent="-457200">
              <a:buFont typeface="Arial" panose="020B0604020202020204" pitchFamily="34" charset="0"/>
              <a:buChar char="•"/>
            </a:pPr>
            <a:r>
              <a:rPr lang="en-US" dirty="0"/>
              <a:t>Available inside a browser via the Azure Cloud Shell</a:t>
            </a:r>
          </a:p>
          <a:p>
            <a:pPr marL="457200" indent="-457200">
              <a:buFont typeface="Arial" panose="020B0604020202020204" pitchFamily="34" charset="0"/>
              <a:buChar char="•"/>
            </a:pPr>
            <a:r>
              <a:rPr lang="en-US" dirty="0"/>
              <a:t>Available as a local installation on Linux, macOS, or Windows</a:t>
            </a:r>
          </a:p>
          <a:p>
            <a:pPr marL="457200" indent="-457200">
              <a:buFont typeface="Arial" panose="020B0604020202020204" pitchFamily="34" charset="0"/>
              <a:buChar char="•"/>
            </a:pPr>
            <a:r>
              <a:rPr lang="en-US" dirty="0"/>
              <a:t>Has an interactive and a scripting mode</a:t>
            </a:r>
          </a:p>
        </p:txBody>
      </p:sp>
      <p:sp>
        <p:nvSpPr>
          <p:cNvPr id="4" name="Rectangle 3">
            <a:extLst>
              <a:ext uri="{FF2B5EF4-FFF2-40B4-BE49-F238E27FC236}">
                <a16:creationId xmlns:a16="http://schemas.microsoft.com/office/drawing/2014/main" id="{AFCA2EA0-8A84-4109-87A4-B758AF7CDD59}"/>
              </a:ext>
            </a:extLst>
          </p:cNvPr>
          <p:cNvSpPr/>
          <p:nvPr/>
        </p:nvSpPr>
        <p:spPr>
          <a:xfrm>
            <a:off x="1794935" y="1433672"/>
            <a:ext cx="8556978" cy="1938992"/>
          </a:xfrm>
          <a:prstGeom prst="rect">
            <a:avLst/>
          </a:prstGeom>
        </p:spPr>
        <p:txBody>
          <a:bodyPr wrap="square">
            <a:spAutoFit/>
          </a:bodyPr>
          <a:lstStyle/>
          <a:p>
            <a:pPr>
              <a:tabLst>
                <a:tab pos="282575" algn="l"/>
              </a:tabLst>
            </a:pPr>
            <a:r>
              <a:rPr lang="en-US" sz="2400" dirty="0">
                <a:latin typeface="Consolas" panose="020B0609020204030204" pitchFamily="49" charset="0"/>
              </a:rPr>
              <a:t>New-AzVm ` </a:t>
            </a:r>
          </a:p>
          <a:p>
            <a:pPr>
              <a:tabLst>
                <a:tab pos="282575" algn="l"/>
              </a:tabLst>
            </a:pPr>
            <a:r>
              <a:rPr lang="en-US" sz="2400" dirty="0">
                <a:latin typeface="Consolas" panose="020B0609020204030204" pitchFamily="49" charset="0"/>
              </a:rPr>
              <a:t>	-ResourceGroupName "CrmTestingResourceGroup" ` </a:t>
            </a:r>
          </a:p>
          <a:p>
            <a:pPr>
              <a:tabLst>
                <a:tab pos="282575" algn="l"/>
              </a:tabLst>
            </a:pPr>
            <a:r>
              <a:rPr lang="en-US" sz="2400" dirty="0">
                <a:latin typeface="Consolas" panose="020B0609020204030204" pitchFamily="49" charset="0"/>
              </a:rPr>
              <a:t>	-Name "CrmUnitTests" ` </a:t>
            </a:r>
          </a:p>
          <a:p>
            <a:pPr>
              <a:tabLst>
                <a:tab pos="282575" algn="l"/>
              </a:tabLst>
            </a:pPr>
            <a:r>
              <a:rPr lang="en-US" sz="2400" dirty="0">
                <a:latin typeface="Consolas" panose="020B0609020204030204" pitchFamily="49" charset="0"/>
              </a:rPr>
              <a:t>	-Image "UbuntuLTS" `</a:t>
            </a:r>
          </a:p>
          <a:p>
            <a:pPr>
              <a:tabLst>
                <a:tab pos="282575" algn="l"/>
              </a:tabLst>
            </a:pPr>
            <a:r>
              <a:rPr lang="en-US" sz="2400" dirty="0">
                <a:latin typeface="Consolas" panose="020B0609020204030204" pitchFamily="49" charset="0"/>
              </a:rPr>
              <a:t>...</a:t>
            </a:r>
          </a:p>
        </p:txBody>
      </p:sp>
    </p:spTree>
    <p:extLst>
      <p:ext uri="{BB962C8B-B14F-4D97-AF65-F5344CB8AC3E}">
        <p14:creationId xmlns:p14="http://schemas.microsoft.com/office/powerpoint/2010/main" val="34088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PowerShell Cmdlets and Modules</a:t>
            </a:r>
          </a:p>
        </p:txBody>
      </p:sp>
      <p:sp>
        <p:nvSpPr>
          <p:cNvPr id="3" name="Text Placeholder 2">
            <a:extLst>
              <a:ext uri="{FF2B5EF4-FFF2-40B4-BE49-F238E27FC236}">
                <a16:creationId xmlns:a16="http://schemas.microsoft.com/office/drawing/2014/main" id="{99FBF45B-26BC-47C8-BE5F-05978CDEB8EE}"/>
              </a:ext>
            </a:extLst>
          </p:cNvPr>
          <p:cNvSpPr>
            <a:spLocks noGrp="1"/>
          </p:cNvSpPr>
          <p:nvPr>
            <p:ph type="body" sz="quarter" idx="10"/>
          </p:nvPr>
        </p:nvSpPr>
        <p:spPr>
          <a:xfrm>
            <a:off x="437444" y="4506075"/>
            <a:ext cx="10738556" cy="1982081"/>
          </a:xfrm>
        </p:spPr>
        <p:txBody>
          <a:bodyPr/>
          <a:lstStyle/>
          <a:p>
            <a:r>
              <a:rPr lang="en-US" dirty="0"/>
              <a:t>Cmdlets follow a verb-noun naming convention; shipped in modules</a:t>
            </a:r>
          </a:p>
          <a:p>
            <a:r>
              <a:rPr lang="en-US" dirty="0"/>
              <a:t>Modules are a DLL file with the code to process each cmdlet</a:t>
            </a:r>
          </a:p>
          <a:p>
            <a:r>
              <a:rPr lang="en-US" dirty="0"/>
              <a:t>Load cmdlets by loading the module containing them</a:t>
            </a:r>
          </a:p>
          <a:p>
            <a:r>
              <a:rPr lang="en-US" dirty="0"/>
              <a:t>Use </a:t>
            </a:r>
            <a:r>
              <a:rPr lang="en-US" b="1" dirty="0"/>
              <a:t>Get-Modules </a:t>
            </a:r>
            <a:r>
              <a:rPr lang="en-US" dirty="0"/>
              <a:t>to see a list of loaded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1952978" y="1343360"/>
            <a:ext cx="8376356" cy="2862322"/>
          </a:xfrm>
          <a:prstGeom prst="rect">
            <a:avLst/>
          </a:prstGeom>
        </p:spPr>
        <p:txBody>
          <a:bodyPr wrap="square">
            <a:sp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081338" algn="l"/>
              </a:tabLst>
            </a:pPr>
            <a:r>
              <a:rPr lang="en-US" sz="2000" dirty="0">
                <a:latin typeface="Consolas" panose="020B0609020204030204" pitchFamily="49" charset="0"/>
              </a:rPr>
              <a:t>Manifest   3.1.0.0    Microsoft.PowerShell.Management     </a:t>
            </a:r>
          </a:p>
          <a:p>
            <a:pPr>
              <a:tabLst>
                <a:tab pos="3081338" algn="l"/>
              </a:tabLst>
            </a:pPr>
            <a:r>
              <a:rPr lang="en-US" sz="2000" dirty="0">
                <a:latin typeface="Consolas" panose="020B0609020204030204" pitchFamily="49" charset="0"/>
              </a:rPr>
              <a:t>Manifest   3.1.0.0    Microsoft.PowerShell.Utility</a:t>
            </a:r>
          </a:p>
          <a:p>
            <a:pPr>
              <a:tabLst>
                <a:tab pos="3081338" algn="l"/>
              </a:tabLst>
            </a:pPr>
            <a:r>
              <a:rPr lang="en-US" sz="2000" dirty="0">
                <a:latin typeface="Consolas" panose="020B0609020204030204" pitchFamily="49" charset="0"/>
              </a:rPr>
              <a:t>Binary     1.0.0.1	PackageManagement</a:t>
            </a:r>
          </a:p>
          <a:p>
            <a:pPr>
              <a:tabLst>
                <a:tab pos="3081338" algn="l"/>
              </a:tabLst>
            </a:pPr>
            <a:r>
              <a:rPr lang="en-US" sz="2000" dirty="0">
                <a:latin typeface="Consolas" panose="020B0609020204030204" pitchFamily="49" charset="0"/>
              </a:rPr>
              <a:t>Script     1.0.0.1	PowerShellGet</a:t>
            </a:r>
          </a:p>
          <a:p>
            <a:pPr>
              <a:tabLst>
                <a:tab pos="3081338" algn="l"/>
              </a:tabLst>
            </a:pPr>
            <a:r>
              <a:rPr lang="en-US" sz="2000" dirty="0">
                <a:latin typeface="Consolas" panose="020B0609020204030204" pitchFamily="49" charset="0"/>
              </a:rPr>
              <a:t>Script     2.0.0      PSReadline                          </a:t>
            </a:r>
            <a:endParaRPr lang="en-US" dirty="0">
              <a:latin typeface="Consolas" panose="020B0609020204030204" pitchFamily="49" charset="0"/>
            </a:endParaRP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PowerShell</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Az module</a:t>
            </a:r>
          </a:p>
          <a:p>
            <a:pPr marL="342900" indent="-342900">
              <a:spcBef>
                <a:spcPts val="0"/>
              </a:spcBef>
              <a:buFont typeface="Arial" panose="020B0604020202020204" pitchFamily="34" charset="0"/>
              <a:buChar char="•"/>
            </a:pPr>
            <a:r>
              <a:rPr lang="en-US" dirty="0"/>
              <a:t>Install NuGet (if needed)</a:t>
            </a:r>
          </a:p>
          <a:p>
            <a:pPr marL="342900" indent="-342900">
              <a:spcBef>
                <a:spcPts val="0"/>
              </a:spcBef>
              <a:buFont typeface="Arial" panose="020B0604020202020204" pitchFamily="34" charset="0"/>
              <a:buChar char="•"/>
            </a:pPr>
            <a:r>
              <a:rPr lang="en-US" dirty="0"/>
              <a:t>Trust the repository</a:t>
            </a:r>
          </a:p>
          <a:p>
            <a:pPr marL="342900" indent="-342900">
              <a:spcBef>
                <a:spcPts val="0"/>
              </a:spcBef>
              <a:buFont typeface="Arial" panose="020B0604020202020204" pitchFamily="34" charset="0"/>
              <a:buChar char="•"/>
            </a:pPr>
            <a:r>
              <a:rPr lang="en-US" dirty="0"/>
              <a:t>Connect to Azure and view your subscription information</a:t>
            </a:r>
          </a:p>
          <a:p>
            <a:pPr marL="342900" indent="-342900">
              <a:spcBef>
                <a:spcPts val="0"/>
              </a:spcBef>
              <a:buFont typeface="Arial" panose="020B0604020202020204" pitchFamily="34" charset="0"/>
              <a:buChar char="•"/>
            </a:pPr>
            <a:r>
              <a:rPr lang="en-US" dirty="0"/>
              <a:t>Create resources</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467590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a:t>
            </a:r>
          </a:p>
        </p:txBody>
      </p:sp>
      <p:sp>
        <p:nvSpPr>
          <p:cNvPr id="2" name="Text Placeholder 1">
            <a:extLst>
              <a:ext uri="{FF2B5EF4-FFF2-40B4-BE49-F238E27FC236}">
                <a16:creationId xmlns:a16="http://schemas.microsoft.com/office/drawing/2014/main" id="{65E08EC5-BB6E-4A07-880B-689CE6033B48}"/>
              </a:ext>
            </a:extLst>
          </p:cNvPr>
          <p:cNvSpPr>
            <a:spLocks noGrp="1"/>
          </p:cNvSpPr>
          <p:nvPr>
            <p:ph type="body" sz="quarter" idx="10"/>
          </p:nvPr>
        </p:nvSpPr>
        <p:spPr>
          <a:xfrm>
            <a:off x="640644" y="2496653"/>
            <a:ext cx="11018520" cy="3016210"/>
          </a:xfrm>
        </p:spPr>
        <p:txBody>
          <a:bodyPr/>
          <a:lstStyle/>
          <a:p>
            <a:r>
              <a:rPr lang="en-US" dirty="0"/>
              <a:t>Cross-platform command-line program</a:t>
            </a:r>
          </a:p>
          <a:p>
            <a:r>
              <a:rPr lang="en-US" dirty="0"/>
              <a:t>Runs on Linux, macOS, and Windows</a:t>
            </a:r>
          </a:p>
          <a:p>
            <a:r>
              <a:rPr lang="en-US" dirty="0"/>
              <a:t>Can be used interactively or through scripts</a:t>
            </a:r>
          </a:p>
          <a:p>
            <a:r>
              <a:rPr lang="en-US" dirty="0"/>
              <a:t>Commands are structured in </a:t>
            </a:r>
            <a:r>
              <a:rPr lang="en-US" i="1" dirty="0"/>
              <a:t>_groups_</a:t>
            </a:r>
            <a:r>
              <a:rPr lang="en-US" dirty="0"/>
              <a:t> and </a:t>
            </a:r>
            <a:r>
              <a:rPr lang="en-US" i="1" dirty="0"/>
              <a:t>_subgroups_</a:t>
            </a:r>
          </a:p>
          <a:p>
            <a:r>
              <a:rPr lang="en-US" dirty="0"/>
              <a:t>Use </a:t>
            </a:r>
            <a:r>
              <a:rPr lang="en-US" i="1" dirty="0"/>
              <a:t>find </a:t>
            </a:r>
            <a:r>
              <a:rPr lang="en-US" dirty="0"/>
              <a:t>to locate commands</a:t>
            </a:r>
          </a:p>
          <a:p>
            <a:r>
              <a:rPr lang="en-US" dirty="0"/>
              <a:t>Use </a:t>
            </a:r>
            <a:r>
              <a:rPr lang="en-US" i="1" dirty="0"/>
              <a:t>--help </a:t>
            </a:r>
            <a:r>
              <a:rPr lang="en-US" dirty="0"/>
              <a:t>for more detailed information</a:t>
            </a:r>
          </a:p>
        </p:txBody>
      </p:sp>
      <p:sp>
        <p:nvSpPr>
          <p:cNvPr id="4" name="Rectangle 3">
            <a:extLst>
              <a:ext uri="{FF2B5EF4-FFF2-40B4-BE49-F238E27FC236}">
                <a16:creationId xmlns:a16="http://schemas.microsoft.com/office/drawing/2014/main" id="{8063CEE5-49B1-4257-98DD-FF1FA9915E3A}"/>
              </a:ext>
            </a:extLst>
          </p:cNvPr>
          <p:cNvSpPr/>
          <p:nvPr/>
        </p:nvSpPr>
        <p:spPr>
          <a:xfrm>
            <a:off x="1403049" y="1463817"/>
            <a:ext cx="8556978" cy="523220"/>
          </a:xfrm>
          <a:prstGeom prst="rect">
            <a:avLst/>
          </a:prstGeom>
        </p:spPr>
        <p:txBody>
          <a:bodyPr wrap="square">
            <a:spAutoFit/>
          </a:bodyPr>
          <a:lstStyle/>
          <a:p>
            <a:pPr>
              <a:tabLst>
                <a:tab pos="282575" algn="l"/>
              </a:tabLst>
            </a:pPr>
            <a:r>
              <a:rPr lang="en-US" sz="28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256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CLI </a:t>
            </a:r>
          </a:p>
          <a:p>
            <a:pPr marL="342900" indent="-342900">
              <a:spcBef>
                <a:spcPts val="0"/>
              </a:spcBef>
              <a:buFont typeface="Arial" panose="020B0604020202020204" pitchFamily="34" charset="0"/>
              <a:buChar char="•"/>
            </a:pPr>
            <a:r>
              <a:rPr lang="en-US" dirty="0"/>
              <a:t>Verify the CLI installation</a:t>
            </a:r>
          </a:p>
          <a:p>
            <a:pPr marL="342900" indent="-342900">
              <a:spcBef>
                <a:spcPts val="0"/>
              </a:spcBef>
              <a:buFont typeface="Arial" panose="020B0604020202020204" pitchFamily="34" charset="0"/>
              <a:buChar char="•"/>
            </a:pPr>
            <a:r>
              <a:rPr lang="en-US" dirty="0"/>
              <a:t>Login to Azure</a:t>
            </a:r>
          </a:p>
          <a:p>
            <a:pPr marL="342900" indent="-342900">
              <a:spcBef>
                <a:spcPts val="0"/>
              </a:spcBef>
              <a:buFont typeface="Arial" panose="020B0604020202020204" pitchFamily="34" charset="0"/>
              <a:buChar char="•"/>
            </a:pPr>
            <a:r>
              <a:rPr lang="en-US" dirty="0"/>
              <a:t>Create a resource group</a:t>
            </a:r>
          </a:p>
          <a:p>
            <a:pPr marL="342900" indent="-342900">
              <a:spcBef>
                <a:spcPts val="0"/>
              </a:spcBef>
              <a:buFont typeface="Arial" panose="020B0604020202020204" pitchFamily="34" charset="0"/>
              <a:buChar char="•"/>
            </a:pPr>
            <a:r>
              <a:rPr lang="en-US" dirty="0"/>
              <a:t>Verify the resource group</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64851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ARM Templates</a:t>
            </a:r>
          </a:p>
        </p:txBody>
      </p:sp>
    </p:spTree>
    <p:extLst>
      <p:ext uri="{BB962C8B-B14F-4D97-AF65-F5344CB8AC3E}">
        <p14:creationId xmlns:p14="http://schemas.microsoft.com/office/powerpoint/2010/main" val="20881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ARM Templates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358116"/>
          </a:xfrm>
        </p:spPr>
        <p:txBody>
          <a:bodyPr/>
          <a:lstStyle/>
          <a:p>
            <a:r>
              <a:rPr lang="en-US" sz="2400" dirty="0"/>
              <a:t>Template Advantages</a:t>
            </a:r>
          </a:p>
          <a:p>
            <a:r>
              <a:rPr lang="en-US" sz="2400" dirty="0"/>
              <a:t>Template Schema</a:t>
            </a:r>
          </a:p>
          <a:p>
            <a:r>
              <a:rPr lang="en-US" sz="2400" dirty="0"/>
              <a:t>Template Parameters</a:t>
            </a:r>
          </a:p>
          <a:p>
            <a:r>
              <a:rPr lang="en-US" sz="2400" dirty="0"/>
              <a:t>Template Variables</a:t>
            </a:r>
          </a:p>
          <a:p>
            <a:r>
              <a:rPr lang="en-US" sz="2400" dirty="0"/>
              <a:t>Template Functions</a:t>
            </a:r>
          </a:p>
          <a:p>
            <a:r>
              <a:rPr lang="en-US" sz="2400" dirty="0"/>
              <a:t>Template Resources </a:t>
            </a:r>
          </a:p>
          <a:p>
            <a:r>
              <a:rPr lang="en-US" sz="2400" dirty="0"/>
              <a:t>Template Outputs </a:t>
            </a:r>
          </a:p>
          <a:p>
            <a:r>
              <a:rPr lang="en-US" sz="2400" dirty="0"/>
              <a:t>QuickStart Templates</a:t>
            </a:r>
          </a:p>
          <a:p>
            <a:r>
              <a:rPr lang="en-US" sz="2400" dirty="0"/>
              <a:t>Demonstration – QuickStart Templates</a:t>
            </a:r>
          </a:p>
          <a:p>
            <a:r>
              <a:rPr lang="en-US" sz="2400" dirty="0"/>
              <a:t>Demonstration – Run Templates with PowerShell</a:t>
            </a:r>
          </a:p>
        </p:txBody>
      </p:sp>
    </p:spTree>
    <p:extLst>
      <p:ext uri="{BB962C8B-B14F-4D97-AF65-F5344CB8AC3E}">
        <p14:creationId xmlns:p14="http://schemas.microsoft.com/office/powerpoint/2010/main" val="28261682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Template Advantages</a:t>
            </a:r>
          </a:p>
        </p:txBody>
      </p:sp>
      <p:sp>
        <p:nvSpPr>
          <p:cNvPr id="6" name="Text Placeholder 5"/>
          <p:cNvSpPr>
            <a:spLocks noGrp="1"/>
          </p:cNvSpPr>
          <p:nvPr>
            <p:ph type="body" sz="quarter" idx="10"/>
          </p:nvPr>
        </p:nvSpPr>
        <p:spPr>
          <a:xfrm>
            <a:off x="584200" y="1589479"/>
            <a:ext cx="6196610" cy="3533275"/>
          </a:xfrm>
        </p:spPr>
        <p:txBody>
          <a:bodyPr/>
          <a:lstStyle/>
          <a:p>
            <a:r>
              <a:rPr lang="en-US" dirty="0"/>
              <a:t>Improves consistency</a:t>
            </a:r>
          </a:p>
          <a:p>
            <a:r>
              <a:rPr lang="en-US" dirty="0"/>
              <a:t>Express complex deployments</a:t>
            </a:r>
          </a:p>
          <a:p>
            <a:r>
              <a:rPr lang="en-US" dirty="0"/>
              <a:t>Reduce manual, error prone tasks</a:t>
            </a:r>
          </a:p>
          <a:p>
            <a:r>
              <a:rPr lang="en-US" dirty="0"/>
              <a:t>Express requirements through code</a:t>
            </a:r>
          </a:p>
          <a:p>
            <a:r>
              <a:rPr lang="en-US" dirty="0"/>
              <a:t>Promotes reuse</a:t>
            </a:r>
          </a:p>
          <a:p>
            <a:r>
              <a:rPr lang="en-US" dirty="0"/>
              <a:t>Modular and can be linked</a:t>
            </a:r>
          </a:p>
          <a:p>
            <a:r>
              <a:rPr lang="en-US" dirty="0"/>
              <a:t>Simplifies orchestration</a:t>
            </a:r>
          </a:p>
        </p:txBody>
      </p:sp>
      <p:grpSp>
        <p:nvGrpSpPr>
          <p:cNvPr id="5" name="Group 4" descr="An ARM template is shown being deployed in Development, Production, and Quality Assurance. ">
            <a:extLst>
              <a:ext uri="{FF2B5EF4-FFF2-40B4-BE49-F238E27FC236}">
                <a16:creationId xmlns:a16="http://schemas.microsoft.com/office/drawing/2014/main" id="{17DBA4EE-1510-4FEB-9A72-0F49DC88BBAB}"/>
              </a:ext>
            </a:extLst>
          </p:cNvPr>
          <p:cNvGrpSpPr/>
          <p:nvPr/>
        </p:nvGrpSpPr>
        <p:grpSpPr>
          <a:xfrm>
            <a:off x="7264146" y="1461317"/>
            <a:ext cx="3368185" cy="3675560"/>
            <a:chOff x="409260" y="1290889"/>
            <a:chExt cx="2908098" cy="3675560"/>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290889"/>
              <a:ext cx="1790301" cy="642523"/>
            </a:xfrm>
            <a:prstGeom prst="rect">
              <a:avLst/>
            </a:prstGeom>
            <a:solidFill>
              <a:srgbClr val="EBF1D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ARM</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Template</a:t>
              </a:r>
            </a:p>
          </p:txBody>
        </p: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solidFill>
              <a:schemeClr val="accent6">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Development</a:t>
              </a:r>
            </a:p>
          </p:txBody>
        </p: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Quality</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Assurance</a:t>
              </a:r>
            </a:p>
          </p:txBody>
        </p: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accent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Production</a:t>
              </a:r>
            </a:p>
          </p:txBody>
        </p:sp>
        <p:cxnSp>
          <p:nvCxnSpPr>
            <p:cNvPr id="12" name="Connector: Elbow 11">
              <a:extLst>
                <a:ext uri="{FF2B5EF4-FFF2-40B4-BE49-F238E27FC236}">
                  <a16:creationId xmlns:a16="http://schemas.microsoft.com/office/drawing/2014/main" id="{F1E99D06-8763-496C-887D-A73563BD1E76}"/>
                </a:ext>
              </a:extLst>
            </p:cNvPr>
            <p:cNvCxnSpPr>
              <a:stCxn id="7" idx="2"/>
              <a:endCxn id="8" idx="1"/>
            </p:cNvCxnSpPr>
            <p:nvPr/>
          </p:nvCxnSpPr>
          <p:spPr>
            <a:xfrm rot="16200000" flipH="1">
              <a:off x="1083496" y="2154327"/>
              <a:ext cx="6644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1" y="2666152"/>
              <a:ext cx="168812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6" y="3177977"/>
              <a:ext cx="27117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Resource Manager</a:t>
            </a:r>
          </a:p>
        </p:txBody>
      </p:sp>
    </p:spTree>
    <p:extLst>
      <p:ext uri="{BB962C8B-B14F-4D97-AF65-F5344CB8AC3E}">
        <p14:creationId xmlns:p14="http://schemas.microsoft.com/office/powerpoint/2010/main" val="37065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t>Template Schema</a:t>
            </a:r>
          </a:p>
        </p:txBody>
      </p:sp>
      <p:sp>
        <p:nvSpPr>
          <p:cNvPr id="3" name="Text Placeholder 2">
            <a:extLst>
              <a:ext uri="{FF2B5EF4-FFF2-40B4-BE49-F238E27FC236}">
                <a16:creationId xmlns:a16="http://schemas.microsoft.com/office/drawing/2014/main" id="{A5B1496A-E9C4-4C45-8101-7C5DB568F14E}"/>
              </a:ext>
            </a:extLst>
          </p:cNvPr>
          <p:cNvSpPr>
            <a:spLocks noGrp="1"/>
          </p:cNvSpPr>
          <p:nvPr>
            <p:ph type="body" sz="quarter" idx="10"/>
          </p:nvPr>
        </p:nvSpPr>
        <p:spPr>
          <a:xfrm>
            <a:off x="584200" y="1435497"/>
            <a:ext cx="5275247" cy="3791807"/>
          </a:xfrm>
        </p:spPr>
        <p:txBody>
          <a:bodyPr/>
          <a:lstStyle/>
          <a:p>
            <a:r>
              <a:rPr lang="en-US" dirty="0"/>
              <a:t>Defines all the Resource Manager resources in a deployment</a:t>
            </a:r>
          </a:p>
          <a:p>
            <a:r>
              <a:rPr lang="en-US" dirty="0"/>
              <a:t>Written in JSON</a:t>
            </a:r>
          </a:p>
          <a:p>
            <a:r>
              <a:rPr lang="en-US" dirty="0"/>
              <a:t>A collection of key-value pairs</a:t>
            </a:r>
          </a:p>
          <a:p>
            <a:r>
              <a:rPr lang="en-US" dirty="0"/>
              <a:t>Each key is a string</a:t>
            </a:r>
          </a:p>
          <a:p>
            <a:r>
              <a:rPr lang="en-US" dirty="0"/>
              <a:t>Each values can be a string, number, Boolean expression, list of values, object </a:t>
            </a:r>
          </a:p>
        </p:txBody>
      </p:sp>
      <p:sp>
        <p:nvSpPr>
          <p:cNvPr id="4" name="Rectangle 3">
            <a:extLst>
              <a:ext uri="{FF2B5EF4-FFF2-40B4-BE49-F238E27FC236}">
                <a16:creationId xmlns:a16="http://schemas.microsoft.com/office/drawing/2014/main" id="{C1CF7015-6340-491E-BD3D-FA6E3242D05F}"/>
              </a:ext>
            </a:extLst>
          </p:cNvPr>
          <p:cNvSpPr/>
          <p:nvPr/>
        </p:nvSpPr>
        <p:spPr>
          <a:xfrm>
            <a:off x="5860751" y="1069902"/>
            <a:ext cx="6104958" cy="4524315"/>
          </a:xfrm>
          <a:prstGeom prst="rect">
            <a:avLst/>
          </a:prstGeom>
        </p:spPr>
        <p:txBody>
          <a:bodyPr wrap="square" anchor="t">
            <a:spAutoFit/>
          </a:bodyPr>
          <a:lstStyle/>
          <a:p>
            <a:r>
              <a:rPr lang="en-US" sz="2400" dirty="0">
                <a:latin typeface="Consolas" panose="020B0609020204030204" pitchFamily="49" charset="0"/>
              </a:rPr>
              <a:t>{</a:t>
            </a:r>
            <a:endParaRPr lang="en-US" dirty="0"/>
          </a:p>
          <a:p>
            <a:r>
              <a:rPr lang="en-US" sz="2400" dirty="0">
                <a:latin typeface="Consolas" panose="020B0609020204030204" pitchFamily="49" charset="0"/>
              </a:rPr>
              <a:t>    "$schema": 	"http://schema.management.</a:t>
            </a:r>
            <a:endParaRPr lang="en-US" dirty="0"/>
          </a:p>
          <a:p>
            <a:r>
              <a:rPr lang="en-US" sz="2400" dirty="0">
                <a:latin typeface="Consolas" panose="020B0609020204030204" pitchFamily="49" charset="0"/>
              </a:rPr>
              <a:t>	azure.com/schemas/2019-04-	01/deploymentTemplate.json#",</a:t>
            </a:r>
            <a:endParaRPr lang="en-US" dirty="0"/>
          </a:p>
          <a:p>
            <a:r>
              <a:rPr lang="en-US" sz="2400" dirty="0">
                <a:latin typeface="Consolas" panose="020B0609020204030204" pitchFamily="49" charset="0"/>
              </a:rPr>
              <a:t>    "contentVersion": "",</a:t>
            </a:r>
            <a:endParaRPr lang="en-US" dirty="0"/>
          </a:p>
          <a:p>
            <a:r>
              <a:rPr lang="en-US" sz="2400" dirty="0">
                <a:latin typeface="Consolas"/>
              </a:rPr>
              <a:t>    "parameters": {},</a:t>
            </a:r>
            <a:endParaRPr lang="en-US" dirty="0"/>
          </a:p>
          <a:p>
            <a:r>
              <a:rPr lang="en-US" sz="2400" dirty="0">
                <a:latin typeface="Consolas"/>
              </a:rPr>
              <a:t>    "variables": {},</a:t>
            </a:r>
            <a:endParaRPr lang="en-US" dirty="0"/>
          </a:p>
          <a:p>
            <a:r>
              <a:rPr lang="en-US" sz="2400" dirty="0">
                <a:latin typeface="Consolas"/>
              </a:rPr>
              <a:t>    "functions": [],</a:t>
            </a:r>
            <a:endParaRPr lang="en-US" dirty="0"/>
          </a:p>
          <a:p>
            <a:r>
              <a:rPr lang="en-US" sz="2400" dirty="0">
                <a:latin typeface="Consolas"/>
              </a:rPr>
              <a:t>    "resources": [],</a:t>
            </a:r>
            <a:endParaRPr lang="en-US" dirty="0">
              <a:latin typeface="Consolas"/>
            </a:endParaRPr>
          </a:p>
          <a:p>
            <a:r>
              <a:rPr lang="en-US" sz="2400" dirty="0">
                <a:latin typeface="Consolas"/>
              </a:rPr>
              <a:t>    "outputs": {}</a:t>
            </a:r>
            <a:endParaRPr lang="en-US" dirty="0"/>
          </a:p>
          <a:p>
            <a:r>
              <a:rPr lang="en-US" sz="2400" dirty="0">
                <a:latin typeface="Consolas" panose="020B0609020204030204" pitchFamily="49" charset="0"/>
              </a:rPr>
              <a:t>}</a:t>
            </a:r>
            <a:endParaRPr lang="en-US" dirty="0"/>
          </a:p>
        </p:txBody>
      </p:sp>
    </p:spTree>
    <p:extLst>
      <p:ext uri="{BB962C8B-B14F-4D97-AF65-F5344CB8AC3E}">
        <p14:creationId xmlns:p14="http://schemas.microsoft.com/office/powerpoint/2010/main" val="45397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Template Parameters</a:t>
            </a:r>
          </a:p>
        </p:txBody>
      </p:sp>
      <p:sp>
        <p:nvSpPr>
          <p:cNvPr id="3" name="Text Placeholder 2">
            <a:extLst>
              <a:ext uri="{FF2B5EF4-FFF2-40B4-BE49-F238E27FC236}">
                <a16:creationId xmlns:a16="http://schemas.microsoft.com/office/drawing/2014/main" id="{552BED16-1B3D-4D72-A55A-005908060932}"/>
              </a:ext>
            </a:extLst>
          </p:cNvPr>
          <p:cNvSpPr>
            <a:spLocks noGrp="1"/>
          </p:cNvSpPr>
          <p:nvPr>
            <p:ph type="body" sz="quarter" idx="10"/>
          </p:nvPr>
        </p:nvSpPr>
        <p:spPr>
          <a:xfrm>
            <a:off x="584200" y="1435497"/>
            <a:ext cx="4490720" cy="3964162"/>
          </a:xfrm>
        </p:spPr>
        <p:txBody>
          <a:bodyPr/>
          <a:lstStyle/>
          <a:p>
            <a:r>
              <a:rPr lang="en-US" dirty="0"/>
              <a:t>Specify which values are configurable when the template runs</a:t>
            </a:r>
          </a:p>
          <a:p>
            <a:r>
              <a:rPr lang="en-US" dirty="0"/>
              <a:t>This example has two parameters: one for a VM’s username (adminUsername), and one for its password (adminPassword)</a:t>
            </a:r>
          </a:p>
        </p:txBody>
      </p:sp>
      <p:sp>
        <p:nvSpPr>
          <p:cNvPr id="4" name="Rectangle 3">
            <a:extLst>
              <a:ext uri="{FF2B5EF4-FFF2-40B4-BE49-F238E27FC236}">
                <a16:creationId xmlns:a16="http://schemas.microsoft.com/office/drawing/2014/main" id="{CB0E2F39-4978-4F8D-A10B-494C4BFD1A38}"/>
              </a:ext>
            </a:extLst>
          </p:cNvPr>
          <p:cNvSpPr/>
          <p:nvPr/>
        </p:nvSpPr>
        <p:spPr>
          <a:xfrm>
            <a:off x="5475110" y="1265018"/>
            <a:ext cx="6468533" cy="4401205"/>
          </a:xfrm>
          <a:prstGeom prst="rect">
            <a:avLst/>
          </a:prstGeom>
        </p:spPr>
        <p:txBody>
          <a:bodyPr wrap="square" anchor="t">
            <a:spAutoFit/>
          </a:bodyPr>
          <a:lstStyle/>
          <a:p>
            <a:r>
              <a:rPr lang="en-US" sz="2000" dirty="0">
                <a:latin typeface="Consolas" panose="020B0609020204030204" pitchFamily="49" charset="0"/>
              </a:rPr>
              <a:t>"parameters": {</a:t>
            </a:r>
          </a:p>
          <a:p>
            <a:r>
              <a:rPr lang="en-US" sz="2000" dirty="0">
                <a:latin typeface="Consolas" panose="020B0609020204030204" pitchFamily="49" charset="0"/>
              </a:rPr>
              <a:t>  "adminUsername": {</a:t>
            </a:r>
          </a:p>
          <a:p>
            <a:r>
              <a:rPr lang="en-US" sz="2000" dirty="0">
                <a:latin typeface="Consolas" panose="020B0609020204030204" pitchFamily="49" charset="0"/>
              </a:rPr>
              <a:t>    "type": "string",</a:t>
            </a:r>
          </a:p>
          <a:p>
            <a:r>
              <a:rPr lang="en-US" sz="2000" dirty="0">
                <a:latin typeface="Consolas" panose="020B0609020204030204" pitchFamily="49" charset="0"/>
              </a:rPr>
              <a:t>    "metadata": {</a:t>
            </a:r>
          </a:p>
          <a:p>
            <a:r>
              <a:rPr lang="en-US" sz="2000" dirty="0">
                <a:latin typeface="Consolas"/>
              </a:rPr>
              <a:t>      "description": "Username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"adminPassword": {</a:t>
            </a:r>
          </a:p>
          <a:p>
            <a:r>
              <a:rPr lang="en-US" sz="2000" dirty="0">
                <a:latin typeface="Consolas" panose="020B0609020204030204" pitchFamily="49" charset="0"/>
              </a:rPr>
              <a:t>    "type": "securestring",</a:t>
            </a:r>
          </a:p>
          <a:p>
            <a:r>
              <a:rPr lang="en-US" sz="2000" dirty="0">
                <a:latin typeface="Consolas" panose="020B0609020204030204" pitchFamily="49" charset="0"/>
              </a:rPr>
              <a:t>    "metadata": {</a:t>
            </a:r>
          </a:p>
          <a:p>
            <a:r>
              <a:rPr lang="en-US" sz="2000" dirty="0">
                <a:latin typeface="Consolas"/>
              </a:rPr>
              <a:t>      "description": "Password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375D-F3AB-4FFB-AF7F-504020703A49}"/>
              </a:ext>
            </a:extLst>
          </p:cNvPr>
          <p:cNvSpPr>
            <a:spLocks noGrp="1"/>
          </p:cNvSpPr>
          <p:nvPr>
            <p:ph type="title"/>
          </p:nvPr>
        </p:nvSpPr>
        <p:spPr/>
        <p:txBody>
          <a:bodyPr/>
          <a:lstStyle/>
          <a:p>
            <a:r>
              <a:rPr lang="en-US" dirty="0"/>
              <a:t>Template Variables</a:t>
            </a:r>
          </a:p>
        </p:txBody>
      </p:sp>
      <p:sp>
        <p:nvSpPr>
          <p:cNvPr id="3" name="Text Placeholder 2">
            <a:extLst>
              <a:ext uri="{FF2B5EF4-FFF2-40B4-BE49-F238E27FC236}">
                <a16:creationId xmlns:a16="http://schemas.microsoft.com/office/drawing/2014/main" id="{67EFF03A-8009-438F-B3F8-C7665CD78307}"/>
              </a:ext>
            </a:extLst>
          </p:cNvPr>
          <p:cNvSpPr>
            <a:spLocks noGrp="1"/>
          </p:cNvSpPr>
          <p:nvPr>
            <p:ph type="body" sz="quarter" idx="10"/>
          </p:nvPr>
        </p:nvSpPr>
        <p:spPr>
          <a:xfrm>
            <a:off x="584200" y="1435497"/>
            <a:ext cx="4550508" cy="3619452"/>
          </a:xfrm>
        </p:spPr>
        <p:txBody>
          <a:bodyPr/>
          <a:lstStyle/>
          <a:p>
            <a:r>
              <a:rPr lang="en-US" dirty="0"/>
              <a:t>Define values that are used throughout the template</a:t>
            </a:r>
          </a:p>
          <a:p>
            <a:r>
              <a:rPr lang="en-US" dirty="0"/>
              <a:t>Makes your templates easier to maintain</a:t>
            </a:r>
          </a:p>
          <a:p>
            <a:r>
              <a:rPr lang="en-US" dirty="0"/>
              <a:t>This example provides variables that describe networking features for a virtual machine</a:t>
            </a:r>
          </a:p>
        </p:txBody>
      </p:sp>
      <p:sp>
        <p:nvSpPr>
          <p:cNvPr id="4" name="Rectangle 3">
            <a:extLst>
              <a:ext uri="{FF2B5EF4-FFF2-40B4-BE49-F238E27FC236}">
                <a16:creationId xmlns:a16="http://schemas.microsoft.com/office/drawing/2014/main" id="{9E5E1274-7427-427C-8FFC-DCDBB3DEBD8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"variables": {</a:t>
            </a:r>
          </a:p>
          <a:p>
            <a:r>
              <a:rPr lang="en-US" sz="2000" dirty="0">
                <a:latin typeface="Consolas" panose="020B0609020204030204" pitchFamily="49" charset="0"/>
              </a:rPr>
              <a:t>  "nicName": "myVMNic",</a:t>
            </a:r>
          </a:p>
          <a:p>
            <a:r>
              <a:rPr lang="en-US" sz="2000" dirty="0">
                <a:latin typeface="Consolas" panose="020B0609020204030204" pitchFamily="49" charset="0"/>
              </a:rPr>
              <a:t>  "addressPrefix": "10.0.0.0/16",</a:t>
            </a:r>
          </a:p>
          <a:p>
            <a:r>
              <a:rPr lang="en-US" sz="2000" dirty="0">
                <a:latin typeface="Consolas" panose="020B0609020204030204" pitchFamily="49" charset="0"/>
              </a:rPr>
              <a:t>  "subnetName": "Subnet",</a:t>
            </a:r>
          </a:p>
          <a:p>
            <a:r>
              <a:rPr lang="en-US" sz="2000" dirty="0">
                <a:latin typeface="Consolas" panose="020B0609020204030204" pitchFamily="49" charset="0"/>
              </a:rPr>
              <a:t>  "subnetPrefix": "10.0.0.0/24",</a:t>
            </a:r>
          </a:p>
          <a:p>
            <a:r>
              <a:rPr lang="en-US" sz="2000" dirty="0">
                <a:latin typeface="Consolas" panose="020B0609020204030204" pitchFamily="49" charset="0"/>
              </a:rPr>
              <a:t>  "publicIPAddressName": "myPublicIP",</a:t>
            </a:r>
          </a:p>
          <a:p>
            <a:r>
              <a:rPr lang="en-US" sz="2000" dirty="0">
                <a:latin typeface="Consolas" panose="020B0609020204030204" pitchFamily="49" charset="0"/>
              </a:rPr>
              <a:t>  "virtualNetworkName": "MyVNET"</a:t>
            </a:r>
          </a:p>
          <a:p>
            <a:r>
              <a:rPr lang="en-US" sz="2000" dirty="0">
                <a:latin typeface="Consolas" panose="020B0609020204030204" pitchFamily="49" charset="0"/>
              </a:rPr>
              <a:t>}</a:t>
            </a:r>
          </a:p>
        </p:txBody>
      </p:sp>
    </p:spTree>
    <p:extLst>
      <p:ext uri="{BB962C8B-B14F-4D97-AF65-F5344CB8AC3E}">
        <p14:creationId xmlns:p14="http://schemas.microsoft.com/office/powerpoint/2010/main" val="19982445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D21D-1FDD-4C2F-923B-D3ACA5BE99DC}"/>
              </a:ext>
            </a:extLst>
          </p:cNvPr>
          <p:cNvSpPr>
            <a:spLocks noGrp="1"/>
          </p:cNvSpPr>
          <p:nvPr>
            <p:ph type="title"/>
          </p:nvPr>
        </p:nvSpPr>
        <p:spPr/>
        <p:txBody>
          <a:bodyPr/>
          <a:lstStyle/>
          <a:p>
            <a:r>
              <a:rPr lang="en-US" dirty="0"/>
              <a:t>Template Functions</a:t>
            </a:r>
          </a:p>
        </p:txBody>
      </p:sp>
      <p:sp>
        <p:nvSpPr>
          <p:cNvPr id="3" name="Text Placeholder 2">
            <a:extLst>
              <a:ext uri="{FF2B5EF4-FFF2-40B4-BE49-F238E27FC236}">
                <a16:creationId xmlns:a16="http://schemas.microsoft.com/office/drawing/2014/main" id="{DA4FFA97-CA8B-4267-BB40-970B8134B3C5}"/>
              </a:ext>
            </a:extLst>
          </p:cNvPr>
          <p:cNvSpPr>
            <a:spLocks noGrp="1"/>
          </p:cNvSpPr>
          <p:nvPr>
            <p:ph type="body" sz="quarter" idx="10"/>
          </p:nvPr>
        </p:nvSpPr>
        <p:spPr>
          <a:xfrm>
            <a:off x="584200" y="1435496"/>
            <a:ext cx="4578927" cy="4614321"/>
          </a:xfrm>
        </p:spPr>
        <p:txBody>
          <a:bodyPr/>
          <a:lstStyle/>
          <a:p>
            <a:r>
              <a:rPr lang="en-US" dirty="0"/>
              <a:t>Reusable procedures</a:t>
            </a:r>
          </a:p>
          <a:p>
            <a:r>
              <a:rPr lang="en-US" dirty="0"/>
              <a:t>Makes the template easier to maintain</a:t>
            </a:r>
          </a:p>
          <a:p>
            <a:r>
              <a:rPr lang="en-US" dirty="0"/>
              <a:t>This function creates a unique name - use when creating resources that have globally unique naming requirements</a:t>
            </a:r>
          </a:p>
          <a:p>
            <a:endParaRPr lang="en-US" dirty="0"/>
          </a:p>
          <a:p>
            <a:endParaRPr lang="en-US" dirty="0"/>
          </a:p>
        </p:txBody>
      </p:sp>
      <p:sp>
        <p:nvSpPr>
          <p:cNvPr id="4" name="Rectangle 3">
            <a:extLst>
              <a:ext uri="{FF2B5EF4-FFF2-40B4-BE49-F238E27FC236}">
                <a16:creationId xmlns:a16="http://schemas.microsoft.com/office/drawing/2014/main" id="{4F3DDD07-3E6B-42B3-8965-176A8EBB13FA}"/>
              </a:ext>
            </a:extLst>
          </p:cNvPr>
          <p:cNvSpPr/>
          <p:nvPr/>
        </p:nvSpPr>
        <p:spPr>
          <a:xfrm>
            <a:off x="5676157" y="1076265"/>
            <a:ext cx="6237724" cy="5016758"/>
          </a:xfrm>
          <a:prstGeom prst="rect">
            <a:avLst/>
          </a:prstGeom>
        </p:spPr>
        <p:txBody>
          <a:bodyPr wrap="square">
            <a:spAutoFit/>
          </a:bodyPr>
          <a:lstStyle/>
          <a:p>
            <a:r>
              <a:rPr lang="en-US" sz="2000" dirty="0">
                <a:latin typeface="Consolas" panose="020B0609020204030204" pitchFamily="49" charset="0"/>
              </a:rPr>
              <a:t>"functions": [</a:t>
            </a:r>
          </a:p>
          <a:p>
            <a:r>
              <a:rPr lang="en-US" sz="2000" dirty="0">
                <a:latin typeface="Consolas" panose="020B0609020204030204" pitchFamily="49" charset="0"/>
              </a:rPr>
              <a:t>  {</a:t>
            </a:r>
          </a:p>
          <a:p>
            <a:r>
              <a:rPr lang="en-US" sz="2000" dirty="0">
                <a:latin typeface="Consolas" panose="020B0609020204030204" pitchFamily="49" charset="0"/>
              </a:rPr>
              <a:t>    "namespace": "contoso",</a:t>
            </a:r>
          </a:p>
          <a:p>
            <a:r>
              <a:rPr lang="en-US" sz="2000" dirty="0">
                <a:latin typeface="Consolas" panose="020B0609020204030204" pitchFamily="49" charset="0"/>
              </a:rPr>
              <a:t>    "members": {</a:t>
            </a:r>
          </a:p>
          <a:p>
            <a:r>
              <a:rPr lang="en-US" sz="2000" dirty="0">
                <a:latin typeface="Consolas" panose="020B0609020204030204" pitchFamily="49" charset="0"/>
              </a:rPr>
              <a:t>      "uniqueName": {</a:t>
            </a:r>
          </a:p>
          <a:p>
            <a:r>
              <a:rPr lang="en-US" sz="2000" dirty="0">
                <a:latin typeface="Consolas" panose="020B0609020204030204" pitchFamily="49" charset="0"/>
              </a:rPr>
              <a:t>        "parameters": [</a:t>
            </a:r>
          </a:p>
          <a:p>
            <a:r>
              <a:rPr lang="en-US" sz="2000" dirty="0">
                <a:latin typeface="Consolas" panose="020B0609020204030204" pitchFamily="49" charset="0"/>
              </a:rPr>
              <a:t>          {</a:t>
            </a:r>
          </a:p>
          <a:p>
            <a:r>
              <a:rPr lang="en-US" sz="2000" dirty="0">
                <a:latin typeface="Consolas" panose="020B0609020204030204" pitchFamily="49" charset="0"/>
              </a:rPr>
              <a:t>            "name": "namePrefix",</a:t>
            </a:r>
          </a:p>
          <a:p>
            <a:r>
              <a:rPr lang="en-US" sz="2000" dirty="0">
                <a:latin typeface="Consolas" panose="020B0609020204030204" pitchFamily="49" charset="0"/>
              </a:rPr>
              <a:t>            "type": "string"</a:t>
            </a:r>
          </a:p>
          <a:p>
            <a:r>
              <a:rPr lang="en-US" sz="2000" dirty="0">
                <a:latin typeface="Consolas" panose="020B0609020204030204" pitchFamily="49" charset="0"/>
              </a:rPr>
              <a:t>          } ],</a:t>
            </a:r>
          </a:p>
          <a:p>
            <a:r>
              <a:rPr lang="en-US" sz="2000" dirty="0">
                <a:latin typeface="Consolas" panose="020B0609020204030204" pitchFamily="49" charset="0"/>
              </a:rPr>
              <a:t>        "output": {</a:t>
            </a:r>
          </a:p>
          <a:p>
            <a:r>
              <a:rPr lang="en-US" sz="2000" dirty="0">
                <a:latin typeface="Consolas" panose="020B0609020204030204" pitchFamily="49" charset="0"/>
              </a:rPr>
              <a:t>          "type": "string",</a:t>
            </a:r>
          </a:p>
          <a:p>
            <a:pPr>
              <a:tabLst>
                <a:tab pos="631825" algn="l"/>
              </a:tabLst>
            </a:pPr>
            <a:r>
              <a:rPr lang="en-US" sz="2000" dirty="0">
                <a:latin typeface="Consolas" panose="020B0609020204030204" pitchFamily="49" charset="0"/>
              </a:rPr>
              <a:t>          "value": "[concat(toLower(parameters('namePrefix’)),</a:t>
            </a:r>
          </a:p>
          <a:p>
            <a:pPr>
              <a:tabLst>
                <a:tab pos="631825" algn="l"/>
              </a:tabLst>
            </a:pPr>
            <a:r>
              <a:rPr lang="en-US" sz="2000" dirty="0">
                <a:latin typeface="Consolas" panose="020B0609020204030204" pitchFamily="49" charset="0"/>
              </a:rPr>
              <a:t> uniqueString(resourceGroup().id))]"</a:t>
            </a:r>
          </a:p>
          <a:p>
            <a:r>
              <a:rPr lang="en-US" sz="2000" dirty="0">
                <a:latin typeface="Consolas" panose="020B0609020204030204" pitchFamily="49" charset="0"/>
              </a:rPr>
              <a:t>        }      }    }   } ],</a:t>
            </a:r>
          </a:p>
        </p:txBody>
      </p:sp>
    </p:spTree>
    <p:extLst>
      <p:ext uri="{BB962C8B-B14F-4D97-AF65-F5344CB8AC3E}">
        <p14:creationId xmlns:p14="http://schemas.microsoft.com/office/powerpoint/2010/main" val="7608967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45B8-4E34-49E1-9802-A6F2C8BBCB0A}"/>
              </a:ext>
            </a:extLst>
          </p:cNvPr>
          <p:cNvSpPr>
            <a:spLocks noGrp="1"/>
          </p:cNvSpPr>
          <p:nvPr>
            <p:ph type="title"/>
          </p:nvPr>
        </p:nvSpPr>
        <p:spPr/>
        <p:txBody>
          <a:bodyPr/>
          <a:lstStyle/>
          <a:p>
            <a:r>
              <a:rPr lang="en-US" dirty="0"/>
              <a:t>Template Resources</a:t>
            </a:r>
          </a:p>
        </p:txBody>
      </p:sp>
      <p:sp>
        <p:nvSpPr>
          <p:cNvPr id="3" name="Text Placeholder 2">
            <a:extLst>
              <a:ext uri="{FF2B5EF4-FFF2-40B4-BE49-F238E27FC236}">
                <a16:creationId xmlns:a16="http://schemas.microsoft.com/office/drawing/2014/main" id="{3634C8ED-D88B-4EC7-A44D-8BE60BE27CA3}"/>
              </a:ext>
            </a:extLst>
          </p:cNvPr>
          <p:cNvSpPr>
            <a:spLocks noGrp="1"/>
          </p:cNvSpPr>
          <p:nvPr>
            <p:ph type="body" sz="quarter" idx="10"/>
          </p:nvPr>
        </p:nvSpPr>
        <p:spPr>
          <a:xfrm>
            <a:off x="584200" y="1435497"/>
            <a:ext cx="4281311" cy="4222694"/>
          </a:xfrm>
        </p:spPr>
        <p:txBody>
          <a:bodyPr/>
          <a:lstStyle/>
          <a:p>
            <a:r>
              <a:rPr lang="en-US" dirty="0"/>
              <a:t>Define the Azure resources that make up your deployment</a:t>
            </a:r>
          </a:p>
          <a:p>
            <a:r>
              <a:rPr lang="en-US" dirty="0"/>
              <a:t>This example that creates a public IP address resource</a:t>
            </a:r>
          </a:p>
          <a:p>
            <a:r>
              <a:rPr lang="en-US" b="1" dirty="0"/>
              <a:t>Name </a:t>
            </a:r>
            <a:r>
              <a:rPr lang="en-US" dirty="0"/>
              <a:t>is a variable</a:t>
            </a:r>
          </a:p>
          <a:p>
            <a:r>
              <a:rPr lang="en-US" b="1" dirty="0"/>
              <a:t>Location </a:t>
            </a:r>
            <a:r>
              <a:rPr lang="en-US" dirty="0"/>
              <a:t>is a parameter</a:t>
            </a:r>
          </a:p>
          <a:p>
            <a:endParaRPr lang="en-US" dirty="0"/>
          </a:p>
        </p:txBody>
      </p:sp>
      <p:sp>
        <p:nvSpPr>
          <p:cNvPr id="4" name="Rectangle 3">
            <a:extLst>
              <a:ext uri="{FF2B5EF4-FFF2-40B4-BE49-F238E27FC236}">
                <a16:creationId xmlns:a16="http://schemas.microsoft.com/office/drawing/2014/main" id="{2E3E9C07-2A03-403A-9DFB-C2FF901AD264}"/>
              </a:ext>
            </a:extLst>
          </p:cNvPr>
          <p:cNvSpPr/>
          <p:nvPr/>
        </p:nvSpPr>
        <p:spPr>
          <a:xfrm>
            <a:off x="5012268" y="1265018"/>
            <a:ext cx="6931376" cy="4093428"/>
          </a:xfrm>
          <a:prstGeom prst="rect">
            <a:avLst/>
          </a:prstGeom>
        </p:spPr>
        <p:txBody>
          <a:bodyPr wrap="square">
            <a:spAutoFit/>
          </a:bodyPr>
          <a:lstStyle/>
          <a:p>
            <a:r>
              <a:rPr lang="en-US" sz="2000" dirty="0">
                <a:latin typeface="Consolas" panose="020B0609020204030204" pitchFamily="49" charset="0"/>
              </a:rPr>
              <a:t>{</a:t>
            </a:r>
          </a:p>
          <a:p>
            <a:r>
              <a:rPr lang="en-US" sz="2000" dirty="0">
                <a:latin typeface="Consolas" panose="020B0609020204030204" pitchFamily="49" charset="0"/>
              </a:rPr>
              <a:t>  "type": "Microsoft.Network/publicIPAddresses",</a:t>
            </a:r>
          </a:p>
          <a:p>
            <a:r>
              <a:rPr lang="en-US" sz="2000" dirty="0">
                <a:latin typeface="Consolas" panose="020B0609020204030204" pitchFamily="49" charset="0"/>
              </a:rPr>
              <a:t>  "name": "[variables('publicIPAddressName')]",</a:t>
            </a:r>
          </a:p>
          <a:p>
            <a:r>
              <a:rPr lang="en-US" sz="2000" dirty="0">
                <a:latin typeface="Consolas" panose="020B0609020204030204" pitchFamily="49" charset="0"/>
              </a:rPr>
              <a:t>  "location": "[parameters('location')]",</a:t>
            </a:r>
          </a:p>
          <a:p>
            <a:r>
              <a:rPr lang="en-US" sz="2000" dirty="0">
                <a:latin typeface="Consolas" panose="020B0609020204030204" pitchFamily="49" charset="0"/>
              </a:rPr>
              <a:t>  "apiVersion": "2018-08-01",</a:t>
            </a:r>
          </a:p>
          <a:p>
            <a:r>
              <a:rPr lang="en-US" sz="2000" dirty="0">
                <a:latin typeface="Consolas" panose="020B0609020204030204" pitchFamily="49" charset="0"/>
              </a:rPr>
              <a:t>  "properties": {</a:t>
            </a:r>
          </a:p>
          <a:p>
            <a:r>
              <a:rPr lang="en-US" sz="2000" dirty="0">
                <a:latin typeface="Consolas" panose="020B0609020204030204" pitchFamily="49" charset="0"/>
              </a:rPr>
              <a:t>    "publicIPAllocationMethod": "Dynamic",</a:t>
            </a:r>
          </a:p>
          <a:p>
            <a:r>
              <a:rPr lang="en-US" sz="2000" dirty="0">
                <a:latin typeface="Consolas" panose="020B0609020204030204" pitchFamily="49" charset="0"/>
              </a:rPr>
              <a:t>    "dnsSettings": {</a:t>
            </a:r>
          </a:p>
          <a:p>
            <a:r>
              <a:rPr lang="en-US" sz="2000" dirty="0">
                <a:latin typeface="Consolas" panose="020B0609020204030204" pitchFamily="49" charset="0"/>
              </a:rPr>
              <a:t>      "domainNameLabel": "[parameters('dnsLabelPrefix')]"</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1817928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E68A-1733-4CC8-88DA-D10F425EEF4F}"/>
              </a:ext>
            </a:extLst>
          </p:cNvPr>
          <p:cNvSpPr>
            <a:spLocks noGrp="1"/>
          </p:cNvSpPr>
          <p:nvPr>
            <p:ph type="title"/>
          </p:nvPr>
        </p:nvSpPr>
        <p:spPr/>
        <p:txBody>
          <a:bodyPr/>
          <a:lstStyle/>
          <a:p>
            <a:r>
              <a:rPr lang="en-US" dirty="0"/>
              <a:t>Template Outputs</a:t>
            </a:r>
          </a:p>
        </p:txBody>
      </p:sp>
      <p:sp>
        <p:nvSpPr>
          <p:cNvPr id="3" name="Text Placeholder 2">
            <a:extLst>
              <a:ext uri="{FF2B5EF4-FFF2-40B4-BE49-F238E27FC236}">
                <a16:creationId xmlns:a16="http://schemas.microsoft.com/office/drawing/2014/main" id="{CB7500A6-7B15-4943-A534-0A1B8E57DD3B}"/>
              </a:ext>
            </a:extLst>
          </p:cNvPr>
          <p:cNvSpPr>
            <a:spLocks noGrp="1"/>
          </p:cNvSpPr>
          <p:nvPr>
            <p:ph type="body" sz="quarter" idx="10"/>
          </p:nvPr>
        </p:nvSpPr>
        <p:spPr>
          <a:xfrm>
            <a:off x="584200" y="1435497"/>
            <a:ext cx="4269154" cy="4136517"/>
          </a:xfrm>
        </p:spPr>
        <p:txBody>
          <a:bodyPr/>
          <a:lstStyle/>
          <a:p>
            <a:r>
              <a:rPr lang="en-US" dirty="0"/>
              <a:t>Define any information you'd like to receive when the template runs</a:t>
            </a:r>
          </a:p>
          <a:p>
            <a:r>
              <a:rPr lang="en-US" dirty="0"/>
              <a:t>This example receives a VM's IP address or FQDN</a:t>
            </a:r>
          </a:p>
          <a:p>
            <a:r>
              <a:rPr lang="en-US" b="1" dirty="0"/>
              <a:t>Hostname</a:t>
            </a:r>
            <a:r>
              <a:rPr lang="en-US" dirty="0"/>
              <a:t> is the output</a:t>
            </a:r>
          </a:p>
          <a:p>
            <a:r>
              <a:rPr lang="en-US" dirty="0"/>
              <a:t>The FQDN value is read from the virtual machines public IP address settings</a:t>
            </a:r>
            <a:endParaRPr lang="en-US" b="1" dirty="0"/>
          </a:p>
        </p:txBody>
      </p:sp>
      <p:sp>
        <p:nvSpPr>
          <p:cNvPr id="4" name="Rectangle 3">
            <a:extLst>
              <a:ext uri="{FF2B5EF4-FFF2-40B4-BE49-F238E27FC236}">
                <a16:creationId xmlns:a16="http://schemas.microsoft.com/office/drawing/2014/main" id="{427CBAA9-DA2C-4A00-8A18-B40A8DE8624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"outputs": {</a:t>
            </a:r>
          </a:p>
          <a:p>
            <a:r>
              <a:rPr lang="en-US" sz="2000" dirty="0">
                <a:latin typeface="Consolas" panose="020B0609020204030204" pitchFamily="49" charset="0"/>
              </a:rPr>
              <a:t>  "hostname": {</a:t>
            </a:r>
          </a:p>
          <a:p>
            <a:r>
              <a:rPr lang="en-US" sz="2000" dirty="0">
                <a:latin typeface="Consolas" panose="020B0609020204030204" pitchFamily="49" charset="0"/>
              </a:rPr>
              <a:t>    "type": "string",</a:t>
            </a:r>
          </a:p>
          <a:p>
            <a:r>
              <a:rPr lang="en-US" sz="2000" dirty="0">
                <a:latin typeface="Consolas" panose="020B0609020204030204" pitchFamily="49" charset="0"/>
              </a:rPr>
              <a:t>    "value": "[reference(variables(</a:t>
            </a:r>
          </a:p>
          <a:p>
            <a:r>
              <a:rPr lang="en-US" sz="2000" dirty="0">
                <a:latin typeface="Consolas" panose="020B0609020204030204" pitchFamily="49" charset="0"/>
              </a:rPr>
              <a:t>	'publicIPAddressName’)).</a:t>
            </a:r>
          </a:p>
          <a:p>
            <a:r>
              <a:rPr lang="en-US" sz="2000" dirty="0">
                <a:latin typeface="Consolas" panose="020B0609020204030204" pitchFamily="49" charset="0"/>
              </a:rPr>
              <a:t>	dnsSettings.fqdn]"</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36995261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QuickStart Templates</a:t>
            </a:r>
          </a:p>
        </p:txBody>
      </p:sp>
      <p:sp>
        <p:nvSpPr>
          <p:cNvPr id="3" name="Text Placeholder 2">
            <a:extLst>
              <a:ext uri="{FF2B5EF4-FFF2-40B4-BE49-F238E27FC236}">
                <a16:creationId xmlns:a16="http://schemas.microsoft.com/office/drawing/2014/main" id="{493F4D70-4F38-4DFA-9B84-08B86F453FB6}"/>
              </a:ext>
            </a:extLst>
          </p:cNvPr>
          <p:cNvSpPr>
            <a:spLocks noGrp="1"/>
          </p:cNvSpPr>
          <p:nvPr>
            <p:ph type="body" sz="quarter" idx="10"/>
          </p:nvPr>
        </p:nvSpPr>
        <p:spPr>
          <a:xfrm>
            <a:off x="584200" y="1435497"/>
            <a:ext cx="4867031" cy="3102388"/>
          </a:xfrm>
        </p:spPr>
        <p:txBody>
          <a:bodyPr/>
          <a:lstStyle/>
          <a:p>
            <a:r>
              <a:rPr lang="en-US" dirty="0"/>
              <a:t>Resource Manager templates provided by the Azure community</a:t>
            </a:r>
          </a:p>
          <a:p>
            <a:r>
              <a:rPr lang="en-US" dirty="0"/>
              <a:t>Provides everything you need to deploy your solution or  serves as a starting point for your template</a:t>
            </a:r>
          </a:p>
        </p:txBody>
      </p:sp>
      <p:pic>
        <p:nvPicPr>
          <p:cNvPr id="4" name="Picture 3" descr="Screenshot of the QuickStart templates page. A template to create a storage account is shown. ">
            <a:extLst>
              <a:ext uri="{FF2B5EF4-FFF2-40B4-BE49-F238E27FC236}">
                <a16:creationId xmlns:a16="http://schemas.microsoft.com/office/drawing/2014/main" id="{69AE4533-D40C-4B3F-8DDD-17A1B3E6AE18}"/>
              </a:ext>
            </a:extLst>
          </p:cNvPr>
          <p:cNvPicPr>
            <a:picLocks noChangeAspect="1"/>
          </p:cNvPicPr>
          <p:nvPr/>
        </p:nvPicPr>
        <p:blipFill>
          <a:blip r:embed="rId3"/>
          <a:stretch>
            <a:fillRect/>
          </a:stretch>
        </p:blipFill>
        <p:spPr>
          <a:xfrm>
            <a:off x="5652722" y="1367936"/>
            <a:ext cx="5523923" cy="4200526"/>
          </a:xfrm>
          <a:prstGeom prst="rect">
            <a:avLst/>
          </a:prstGeom>
          <a:ln>
            <a:solidFill>
              <a:schemeClr val="tx1"/>
            </a:solidFill>
          </a:ln>
        </p:spPr>
      </p:pic>
      <p:sp>
        <p:nvSpPr>
          <p:cNvPr id="5" name="Rectangle 4">
            <a:extLst>
              <a:ext uri="{FF2B5EF4-FFF2-40B4-BE49-F238E27FC236}">
                <a16:creationId xmlns:a16="http://schemas.microsoft.com/office/drawing/2014/main" id="{EF6C3EAF-75AA-473F-9284-F0FD553BBFD9}"/>
              </a:ext>
            </a:extLst>
          </p:cNvPr>
          <p:cNvSpPr/>
          <p:nvPr/>
        </p:nvSpPr>
        <p:spPr>
          <a:xfrm>
            <a:off x="663929" y="5908165"/>
            <a:ext cx="9140066" cy="523220"/>
          </a:xfrm>
          <a:prstGeom prst="rect">
            <a:avLst/>
          </a:prstGeom>
        </p:spPr>
        <p:txBody>
          <a:bodyPr wrap="none">
            <a:spAutoFit/>
          </a:bodyPr>
          <a:lstStyle/>
          <a:p>
            <a:r>
              <a:rPr lang="en-US" sz="2800" dirty="0"/>
              <a:t>https://azure.microsoft.com/en-us/resources/templates/ </a:t>
            </a:r>
          </a:p>
        </p:txBody>
      </p:sp>
    </p:spTree>
    <p:extLst>
      <p:ext uri="{BB962C8B-B14F-4D97-AF65-F5344CB8AC3E}">
        <p14:creationId xmlns:p14="http://schemas.microsoft.com/office/powerpoint/2010/main" val="58451149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3" name="Text Placeholder 2">
            <a:extLst>
              <a:ext uri="{FF2B5EF4-FFF2-40B4-BE49-F238E27FC236}">
                <a16:creationId xmlns:a16="http://schemas.microsoft.com/office/drawing/2014/main" id="{6A9FFD95-5BE0-48ED-BCCD-AA990509CC5B}"/>
              </a:ext>
            </a:extLst>
          </p:cNvPr>
          <p:cNvSpPr>
            <a:spLocks noGrp="1"/>
          </p:cNvSpPr>
          <p:nvPr>
            <p:ph type="body" sz="quarter" idx="10"/>
          </p:nvPr>
        </p:nvSpPr>
        <p:spPr>
          <a:xfrm>
            <a:off x="584200" y="1435497"/>
            <a:ext cx="11018520" cy="861774"/>
          </a:xfrm>
        </p:spPr>
        <p:txBody>
          <a:bodyPr/>
          <a:lstStyle/>
          <a:p>
            <a:pPr>
              <a:spcBef>
                <a:spcPts val="0"/>
              </a:spcBef>
            </a:pPr>
            <a:r>
              <a:rPr lang="en-US" dirty="0"/>
              <a:t>Explore the QuickStart gallery</a:t>
            </a:r>
          </a:p>
          <a:p>
            <a:pPr>
              <a:spcBef>
                <a:spcPts val="0"/>
              </a:spcBef>
            </a:pPr>
            <a:r>
              <a:rPr lang="en-US" dirty="0"/>
              <a:t>Explore a template</a:t>
            </a: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a:t>
            </a:r>
          </a:p>
        </p:txBody>
      </p:sp>
      <p:sp>
        <p:nvSpPr>
          <p:cNvPr id="3" name="Text Placeholder 2">
            <a:extLst>
              <a:ext uri="{FF2B5EF4-FFF2-40B4-BE49-F238E27FC236}">
                <a16:creationId xmlns:a16="http://schemas.microsoft.com/office/drawing/2014/main" id="{CE207BC8-50D5-4917-82CB-53B5DF303BA1}"/>
              </a:ext>
            </a:extLst>
          </p:cNvPr>
          <p:cNvSpPr>
            <a:spLocks noGrp="1"/>
          </p:cNvSpPr>
          <p:nvPr>
            <p:ph type="body" sz="quarter" idx="10"/>
          </p:nvPr>
        </p:nvSpPr>
        <p:spPr>
          <a:xfrm>
            <a:off x="584200" y="1435497"/>
            <a:ext cx="11018520" cy="1723549"/>
          </a:xfrm>
        </p:spPr>
        <p:txBody>
          <a:bodyPr/>
          <a:lstStyle/>
          <a:p>
            <a:pPr>
              <a:spcBef>
                <a:spcPts val="0"/>
              </a:spcBef>
            </a:pPr>
            <a:r>
              <a:rPr lang="en-US" dirty="0"/>
              <a:t>Connect to your subscription</a:t>
            </a:r>
          </a:p>
          <a:p>
            <a:pPr>
              <a:spcBef>
                <a:spcPts val="0"/>
              </a:spcBef>
            </a:pPr>
            <a:r>
              <a:rPr lang="en-US" dirty="0"/>
              <a:t>Create the resource group</a:t>
            </a:r>
          </a:p>
          <a:p>
            <a:pPr>
              <a:spcBef>
                <a:spcPts val="0"/>
              </a:spcBef>
            </a:pPr>
            <a:r>
              <a:rPr lang="en-US" dirty="0"/>
              <a:t>Deploy the template into the resource group</a:t>
            </a:r>
          </a:p>
          <a:p>
            <a:pPr>
              <a:spcBef>
                <a:spcPts val="0"/>
              </a:spcBef>
            </a:pPr>
            <a:r>
              <a:rPr lang="en-US" dirty="0"/>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05: Module 03 Lab and Module</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Resource Manager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050340"/>
          </a:xfrm>
        </p:spPr>
        <p:txBody>
          <a:bodyPr/>
          <a:lstStyle/>
          <a:p>
            <a:r>
              <a:rPr lang="en-US" dirty="0"/>
              <a:t>Resource Manager</a:t>
            </a:r>
          </a:p>
          <a:p>
            <a:r>
              <a:rPr lang="en-US" dirty="0"/>
              <a:t>Terminology</a:t>
            </a:r>
          </a:p>
          <a:p>
            <a:r>
              <a:rPr lang="en-US" dirty="0"/>
              <a:t>Resource Group Deployments</a:t>
            </a:r>
          </a:p>
          <a:p>
            <a:r>
              <a:rPr lang="en-US" dirty="0"/>
              <a:t>Resource Manager Locks</a:t>
            </a:r>
          </a:p>
          <a:p>
            <a:r>
              <a:rPr lang="en-US" dirty="0"/>
              <a:t>Moving Resources</a:t>
            </a:r>
          </a:p>
          <a:p>
            <a:r>
              <a:rPr lang="en-US" dirty="0"/>
              <a:t>Removing Resources and Resource Groups</a:t>
            </a:r>
          </a:p>
          <a:p>
            <a:r>
              <a:rPr lang="en-US" dirty="0">
                <a:solidFill>
                  <a:schemeClr val="tx1"/>
                </a:solidFill>
              </a:rPr>
              <a:t>Resource Limits</a:t>
            </a:r>
          </a:p>
          <a:p>
            <a:r>
              <a:rPr lang="en-US" dirty="0"/>
              <a:t>Demonstration- Resource Groups</a:t>
            </a:r>
          </a:p>
        </p:txBody>
      </p:sp>
    </p:spTree>
    <p:extLst>
      <p:ext uri="{BB962C8B-B14F-4D97-AF65-F5344CB8AC3E}">
        <p14:creationId xmlns:p14="http://schemas.microsoft.com/office/powerpoint/2010/main" val="36105333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399520" cy="1661993"/>
          </a:xfrm>
        </p:spPr>
        <p:txBody>
          <a:bodyPr/>
          <a:lstStyle/>
          <a:p>
            <a:r>
              <a:rPr lang="en-US" dirty="0">
                <a:cs typeface="Segoe UI"/>
              </a:rPr>
              <a:t>Lab 03a - Manage Azure resources with the Azure Portal</a:t>
            </a:r>
          </a:p>
          <a:p>
            <a:endParaRPr lang="en-US" dirty="0">
              <a:solidFill>
                <a:schemeClr val="tx1"/>
              </a:solidFill>
              <a:cs typeface="Segoe UI"/>
            </a:endParaRPr>
          </a:p>
        </p:txBody>
      </p:sp>
      <p:sp>
        <p:nvSpPr>
          <p:cNvPr id="5" name="Text Placeholder 4">
            <a:extLst>
              <a:ext uri="{FF2B5EF4-FFF2-40B4-BE49-F238E27FC236}">
                <a16:creationId xmlns:a16="http://schemas.microsoft.com/office/drawing/2014/main" id="{C7E52C1D-DDA7-4A55-AE90-67099E46B37E}"/>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Create resource groups and deploy resources to resource groups</a:t>
            </a:r>
          </a:p>
          <a:p>
            <a:pPr marL="285750" indent="-285750">
              <a:buFont typeface="Arial"/>
              <a:buChar char="•"/>
            </a:pPr>
            <a:r>
              <a:rPr lang="en-US" sz="2400" dirty="0">
                <a:latin typeface="Segoe UI Semilight"/>
                <a:cs typeface="Segoe UI Semilight"/>
              </a:rPr>
              <a:t>Task 2: Move resources between resource groups</a:t>
            </a:r>
          </a:p>
          <a:p>
            <a:pPr marL="285750" indent="-285750">
              <a:buFont typeface="Arial"/>
              <a:buChar char="•"/>
            </a:pPr>
            <a:r>
              <a:rPr lang="en-US" sz="2400" dirty="0">
                <a:latin typeface="Segoe UI Semilight"/>
                <a:cs typeface="Segoe UI Semilight"/>
              </a:rPr>
              <a:t>Task 3: Implement and test resource locks</a:t>
            </a:r>
          </a:p>
          <a:p>
            <a:endParaRPr lang="en-US" sz="2400" dirty="0"/>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07AE-A6B7-4784-B893-09F651E3CE88}"/>
              </a:ext>
            </a:extLst>
          </p:cNvPr>
          <p:cNvSpPr>
            <a:spLocks noGrp="1"/>
          </p:cNvSpPr>
          <p:nvPr>
            <p:ph type="title"/>
          </p:nvPr>
        </p:nvSpPr>
        <p:spPr>
          <a:xfrm>
            <a:off x="588263" y="457200"/>
            <a:ext cx="11018520" cy="553998"/>
          </a:xfrm>
        </p:spPr>
        <p:txBody>
          <a:bodyPr/>
          <a:lstStyle/>
          <a:p>
            <a:r>
              <a:rPr lang="en-US" b="1" dirty="0">
                <a:ea typeface="+mj-lt"/>
                <a:cs typeface="+mj-lt"/>
              </a:rPr>
              <a:t>Lab 03b - Manage Azure resources with Templates</a:t>
            </a:r>
            <a:endParaRPr lang="en-US" dirty="0"/>
          </a:p>
        </p:txBody>
      </p:sp>
      <p:sp>
        <p:nvSpPr>
          <p:cNvPr id="3" name="Text Placeholder 2">
            <a:extLst>
              <a:ext uri="{FF2B5EF4-FFF2-40B4-BE49-F238E27FC236}">
                <a16:creationId xmlns:a16="http://schemas.microsoft.com/office/drawing/2014/main" id="{631FB16D-E58A-443B-B29B-043C251204EB}"/>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Review an ARM template for deployment of an Azure managed disk.</a:t>
            </a:r>
          </a:p>
          <a:p>
            <a:pPr marL="285750" indent="-285750">
              <a:buFont typeface="Arial"/>
              <a:buChar char="•"/>
            </a:pPr>
            <a:r>
              <a:rPr lang="en-US" sz="2400" dirty="0">
                <a:latin typeface="Segoe UI Semilight"/>
                <a:cs typeface="Segoe UI Semilight"/>
              </a:rPr>
              <a:t>Task 2: Create an Azure managed disk by using an ARM template.</a:t>
            </a:r>
          </a:p>
          <a:p>
            <a:pPr marL="285750" indent="-285750">
              <a:buFont typeface="Arial"/>
              <a:buChar char="•"/>
            </a:pPr>
            <a:r>
              <a:rPr lang="en-US" sz="2400" dirty="0">
                <a:latin typeface="Segoe UI Semilight"/>
                <a:cs typeface="Segoe UI Semilight"/>
              </a:rPr>
              <a:t>Task 3: Review the ARM template-based deployment of the managed disk.</a:t>
            </a:r>
          </a:p>
        </p:txBody>
      </p:sp>
    </p:spTree>
    <p:extLst>
      <p:ext uri="{BB962C8B-B14F-4D97-AF65-F5344CB8AC3E}">
        <p14:creationId xmlns:p14="http://schemas.microsoft.com/office/powerpoint/2010/main" val="36843712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AD6F-9FE5-400C-8887-18C14BE28A5E}"/>
              </a:ext>
            </a:extLst>
          </p:cNvPr>
          <p:cNvSpPr>
            <a:spLocks noGrp="1"/>
          </p:cNvSpPr>
          <p:nvPr>
            <p:ph type="title"/>
          </p:nvPr>
        </p:nvSpPr>
        <p:spPr>
          <a:xfrm>
            <a:off x="588263" y="457200"/>
            <a:ext cx="11018520" cy="553998"/>
          </a:xfrm>
        </p:spPr>
        <p:txBody>
          <a:bodyPr/>
          <a:lstStyle/>
          <a:p>
            <a:r>
              <a:rPr lang="en-US" b="1" dirty="0">
                <a:ea typeface="+mj-lt"/>
                <a:cs typeface="+mj-lt"/>
              </a:rPr>
              <a:t>Lab 03c - Manage Azure resources with PowerShell</a:t>
            </a:r>
            <a:endParaRPr lang="en-US" dirty="0"/>
          </a:p>
        </p:txBody>
      </p:sp>
      <p:sp>
        <p:nvSpPr>
          <p:cNvPr id="3" name="Text Placeholder 2">
            <a:extLst>
              <a:ext uri="{FF2B5EF4-FFF2-40B4-BE49-F238E27FC236}">
                <a16:creationId xmlns:a16="http://schemas.microsoft.com/office/drawing/2014/main" id="{387A5125-405B-47F1-9C0B-15824665A0C7}"/>
              </a:ext>
            </a:extLst>
          </p:cNvPr>
          <p:cNvSpPr>
            <a:spLocks noGrp="1"/>
          </p:cNvSpPr>
          <p:nvPr>
            <p:ph type="body" sz="quarter" idx="10"/>
          </p:nvPr>
        </p:nvSpPr>
        <p:spPr>
          <a:xfrm>
            <a:off x="586390" y="1434370"/>
            <a:ext cx="11018520" cy="5318379"/>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PowerShell session in Azure Cloud Shell</a:t>
            </a:r>
          </a:p>
          <a:p>
            <a:pPr marL="285750" indent="-285750">
              <a:buFont typeface="Arial"/>
              <a:buChar char="•"/>
            </a:pPr>
            <a:r>
              <a:rPr lang="en-US" sz="2400" dirty="0">
                <a:latin typeface="Segoe UI Semilight"/>
                <a:cs typeface="Segoe UI Semilight"/>
              </a:rPr>
              <a:t>Task 2: Create a resource group and an Azure managed disk with Azure PowerShell</a:t>
            </a:r>
          </a:p>
          <a:p>
            <a:pPr marL="285750" indent="-285750">
              <a:buFont typeface="Arial"/>
              <a:buChar char="•"/>
            </a:pPr>
            <a:r>
              <a:rPr lang="en-US" sz="2400" dirty="0">
                <a:latin typeface="Segoe UI Semilight"/>
                <a:cs typeface="Segoe UI Semilight"/>
              </a:rPr>
              <a:t>Task 3: Configure the managed disk by using Azure PowerShell</a:t>
            </a:r>
          </a:p>
          <a:p>
            <a:endParaRPr lang="en-US" sz="2400" dirty="0"/>
          </a:p>
        </p:txBody>
      </p:sp>
    </p:spTree>
    <p:extLst>
      <p:ext uri="{BB962C8B-B14F-4D97-AF65-F5344CB8AC3E}">
        <p14:creationId xmlns:p14="http://schemas.microsoft.com/office/powerpoint/2010/main" val="14214173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F0F4-E2B2-4BCF-AEC7-0BE45CE03A1A}"/>
              </a:ext>
            </a:extLst>
          </p:cNvPr>
          <p:cNvSpPr>
            <a:spLocks noGrp="1"/>
          </p:cNvSpPr>
          <p:nvPr>
            <p:ph type="title"/>
          </p:nvPr>
        </p:nvSpPr>
        <p:spPr>
          <a:xfrm>
            <a:off x="588263" y="457200"/>
            <a:ext cx="11018520" cy="553998"/>
          </a:xfrm>
        </p:spPr>
        <p:txBody>
          <a:bodyPr/>
          <a:lstStyle/>
          <a:p>
            <a:r>
              <a:rPr lang="en-US" dirty="0">
                <a:cs typeface="Segoe UI"/>
              </a:rPr>
              <a:t>Lab 03d - Manage Azure resources with the Azure CLI</a:t>
            </a:r>
          </a:p>
        </p:txBody>
      </p:sp>
      <p:sp>
        <p:nvSpPr>
          <p:cNvPr id="3" name="Text Placeholder 2">
            <a:extLst>
              <a:ext uri="{FF2B5EF4-FFF2-40B4-BE49-F238E27FC236}">
                <a16:creationId xmlns:a16="http://schemas.microsoft.com/office/drawing/2014/main" id="{25444DDA-1495-4CE2-A653-6D5929BEE847}"/>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Bash session in Azure Cloud Shell</a:t>
            </a:r>
          </a:p>
          <a:p>
            <a:pPr marL="285750" indent="-285750">
              <a:buFont typeface="Arial"/>
              <a:buChar char="•"/>
            </a:pPr>
            <a:r>
              <a:rPr lang="en-US" sz="2400" dirty="0">
                <a:latin typeface="Segoe UI Semilight"/>
                <a:cs typeface="Segoe UI Semilight"/>
              </a:rPr>
              <a:t>Task 2: Create a resource group and a managed disk by using Azure CLI</a:t>
            </a:r>
          </a:p>
          <a:p>
            <a:pPr marL="285750" indent="-285750">
              <a:buFont typeface="Arial"/>
              <a:buChar char="•"/>
            </a:pPr>
            <a:r>
              <a:rPr lang="en-US" sz="2400" dirty="0">
                <a:latin typeface="Segoe UI Semilight"/>
                <a:cs typeface="Segoe UI Semilight"/>
              </a:rPr>
              <a:t>Task 3: Configure the managed disk by using Azure CLI</a:t>
            </a:r>
          </a:p>
          <a:p>
            <a:endParaRPr lang="en-US" sz="2400" dirty="0"/>
          </a:p>
        </p:txBody>
      </p:sp>
    </p:spTree>
    <p:extLst>
      <p:ext uri="{BB962C8B-B14F-4D97-AF65-F5344CB8AC3E}">
        <p14:creationId xmlns:p14="http://schemas.microsoft.com/office/powerpoint/2010/main" val="158682140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Module Review</a:t>
            </a:r>
          </a:p>
        </p:txBody>
      </p:sp>
      <p:sp>
        <p:nvSpPr>
          <p:cNvPr id="3" name="Text Placeholder 2">
            <a:extLst>
              <a:ext uri="{FF2B5EF4-FFF2-40B4-BE49-F238E27FC236}">
                <a16:creationId xmlns:a16="http://schemas.microsoft.com/office/drawing/2014/main" id="{4D783DE5-6A16-48C0-8C7B-DE0533316283}"/>
              </a:ext>
            </a:extLst>
          </p:cNvPr>
          <p:cNvSpPr>
            <a:spLocks noGrp="1"/>
          </p:cNvSpPr>
          <p:nvPr>
            <p:ph type="body" sz="quarter" idx="10"/>
          </p:nvPr>
        </p:nvSpPr>
        <p:spPr>
          <a:xfrm>
            <a:off x="586390" y="1434370"/>
            <a:ext cx="11018520" cy="3607141"/>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Core Cloud Services - Manage services with the Azure portal</a:t>
            </a:r>
          </a:p>
          <a:p>
            <a:pPr marL="685800" lvl="1" indent="-457200">
              <a:buFont typeface="Arial" panose="020B0604020202020204" pitchFamily="34" charset="0"/>
              <a:buChar char="•"/>
            </a:pPr>
            <a:r>
              <a:rPr lang="en-US" sz="2400" dirty="0"/>
              <a:t>Control and organize Azure resources with Azure Resource Manager</a:t>
            </a:r>
          </a:p>
          <a:p>
            <a:pPr marL="685800" lvl="1" indent="-457200">
              <a:buFont typeface="Arial" panose="020B0604020202020204" pitchFamily="34" charset="0"/>
              <a:buChar char="•"/>
            </a:pPr>
            <a:r>
              <a:rPr lang="en-US" sz="2400" dirty="0"/>
              <a:t>Build Azure Resource Manager templates</a:t>
            </a:r>
          </a:p>
          <a:p>
            <a:pPr marL="685800" lvl="1" indent="-457200">
              <a:buFont typeface="Arial" panose="020B0604020202020204" pitchFamily="34" charset="0"/>
              <a:buChar char="•"/>
            </a:pPr>
            <a:r>
              <a:rPr lang="en-US" sz="2400" dirty="0"/>
              <a:t>Automate Azure tasks using scripts with PowerShell</a:t>
            </a:r>
          </a:p>
          <a:p>
            <a:pPr marL="685800" lvl="1" indent="-457200">
              <a:buFont typeface="Arial" panose="020B0604020202020204" pitchFamily="34" charset="0"/>
              <a:buChar char="•"/>
            </a:pPr>
            <a:r>
              <a:rPr lang="en-US" sz="2400" dirty="0"/>
              <a:t>Manage virtual machines with the Azure CLI</a:t>
            </a:r>
          </a:p>
          <a:p>
            <a:pPr marL="6858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8427012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Resource Manager</a:t>
            </a:r>
          </a:p>
        </p:txBody>
      </p:sp>
      <p:sp>
        <p:nvSpPr>
          <p:cNvPr id="3" name="Text Placeholder 2">
            <a:extLst>
              <a:ext uri="{FF2B5EF4-FFF2-40B4-BE49-F238E27FC236}">
                <a16:creationId xmlns:a16="http://schemas.microsoft.com/office/drawing/2014/main" id="{01B64197-DB04-4356-A457-5E9B5DADFF99}"/>
              </a:ext>
            </a:extLst>
          </p:cNvPr>
          <p:cNvSpPr>
            <a:spLocks noGrp="1"/>
          </p:cNvSpPr>
          <p:nvPr>
            <p:ph type="body" sz="quarter" idx="10"/>
          </p:nvPr>
        </p:nvSpPr>
        <p:spPr>
          <a:xfrm>
            <a:off x="584199" y="1435496"/>
            <a:ext cx="5511801" cy="5085883"/>
          </a:xfrm>
        </p:spPr>
        <p:txBody>
          <a:bodyPr/>
          <a:lstStyle/>
          <a:p>
            <a:r>
              <a:rPr lang="en-US" dirty="0"/>
              <a:t>Provides a consistent management layer</a:t>
            </a:r>
          </a:p>
          <a:p>
            <a:r>
              <a:rPr lang="en-US" dirty="0"/>
              <a:t>Enables you to work with the resources in your solution as a group</a:t>
            </a:r>
          </a:p>
          <a:p>
            <a:r>
              <a:rPr lang="en-US" dirty="0"/>
              <a:t>Deploy, update, or delete in a single, coordinated operation</a:t>
            </a:r>
          </a:p>
          <a:p>
            <a:r>
              <a:rPr lang="en-US" dirty="0"/>
              <a:t>Provides security, auditing, and tagging features</a:t>
            </a:r>
          </a:p>
          <a:p>
            <a:r>
              <a:rPr lang="en-US" dirty="0"/>
              <a:t>Choose the tools and APIs that work best for you</a:t>
            </a:r>
          </a:p>
        </p:txBody>
      </p:sp>
      <p:pic>
        <p:nvPicPr>
          <p:cNvPr id="4" name="Picture 3" descr="The Azure Resource Manager in the middle. Inputs are the portal, Azure PowerShell, Azure CLI, and REST clients. Outputs ae Data stores, Web apps, Virtual machines, and Service management. ">
            <a:extLst>
              <a:ext uri="{FF2B5EF4-FFF2-40B4-BE49-F238E27FC236}">
                <a16:creationId xmlns:a16="http://schemas.microsoft.com/office/drawing/2014/main" id="{13D052CF-E3DD-4BBD-B314-CC35C30CE8CC}"/>
              </a:ext>
            </a:extLst>
          </p:cNvPr>
          <p:cNvPicPr>
            <a:picLocks noChangeAspect="1"/>
          </p:cNvPicPr>
          <p:nvPr/>
        </p:nvPicPr>
        <p:blipFill>
          <a:blip r:embed="rId2"/>
          <a:stretch>
            <a:fillRect/>
          </a:stretch>
        </p:blipFill>
        <p:spPr>
          <a:xfrm>
            <a:off x="5717788" y="605806"/>
            <a:ext cx="5495598" cy="2978907"/>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E2158830-F08A-46C3-8049-40F2788FC326}"/>
              </a:ext>
            </a:extLst>
          </p:cNvPr>
          <p:cNvSpPr>
            <a:spLocks noGrp="1"/>
          </p:cNvSpPr>
          <p:nvPr>
            <p:ph type="body" sz="quarter" idx="10"/>
          </p:nvPr>
        </p:nvSpPr>
        <p:spPr>
          <a:xfrm>
            <a:off x="584200" y="1435497"/>
            <a:ext cx="11018520" cy="4308872"/>
          </a:xfrm>
        </p:spPr>
        <p:txBody>
          <a:bodyPr/>
          <a:lstStyle/>
          <a:p>
            <a:r>
              <a:rPr lang="en-US" dirty="0"/>
              <a:t>A </a:t>
            </a:r>
            <a:r>
              <a:rPr lang="en-US" b="1" dirty="0"/>
              <a:t>resource</a:t>
            </a:r>
            <a:r>
              <a:rPr lang="en-US" dirty="0"/>
              <a:t> is simply a single service instance in Azure</a:t>
            </a:r>
          </a:p>
          <a:p>
            <a:r>
              <a:rPr lang="en-US" dirty="0"/>
              <a:t>A </a:t>
            </a:r>
            <a:r>
              <a:rPr lang="en-US" b="1" dirty="0"/>
              <a:t>resource group </a:t>
            </a:r>
            <a:r>
              <a:rPr lang="en-US" dirty="0"/>
              <a:t>is a logical grouping of resources</a:t>
            </a:r>
          </a:p>
          <a:p>
            <a:r>
              <a:rPr lang="en-US" dirty="0"/>
              <a:t>An </a:t>
            </a:r>
            <a:r>
              <a:rPr lang="en-US" b="1" dirty="0"/>
              <a:t>Azure</a:t>
            </a:r>
            <a:r>
              <a:rPr lang="en-US" dirty="0"/>
              <a:t> </a:t>
            </a:r>
            <a:r>
              <a:rPr lang="en-US" b="1" dirty="0"/>
              <a:t>Resource Manager template </a:t>
            </a:r>
            <a:r>
              <a:rPr lang="en-US" dirty="0"/>
              <a:t>is a JSON file that allows you to declaratively describe a set of resources </a:t>
            </a:r>
          </a:p>
          <a:p>
            <a:r>
              <a:rPr lang="en-US" dirty="0"/>
              <a:t>A </a:t>
            </a:r>
            <a:r>
              <a:rPr lang="en-US" b="1" dirty="0"/>
              <a:t>declarative syntax </a:t>
            </a:r>
            <a:r>
              <a:rPr lang="en-US" dirty="0"/>
              <a:t>is what a template uses to state what you intend to create</a:t>
            </a:r>
          </a:p>
          <a:p>
            <a:r>
              <a:rPr lang="en-US" dirty="0"/>
              <a:t>A </a:t>
            </a:r>
            <a:r>
              <a:rPr lang="en-US" b="1" dirty="0"/>
              <a:t>resource provider </a:t>
            </a:r>
            <a:r>
              <a:rPr lang="en-US" dirty="0"/>
              <a:t>is service that supplies the resources you can deploy and manage through Resource Manager</a:t>
            </a:r>
            <a:endParaRPr lang="en-US" b="1" dirty="0"/>
          </a:p>
          <a:p>
            <a:endParaRPr lang="en-US" b="1" dirty="0"/>
          </a:p>
        </p:txBody>
      </p:sp>
    </p:spTree>
    <p:extLst>
      <p:ext uri="{BB962C8B-B14F-4D97-AF65-F5344CB8AC3E}">
        <p14:creationId xmlns:p14="http://schemas.microsoft.com/office/powerpoint/2010/main" val="2947592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Resource Group Deployments</a:t>
            </a:r>
          </a:p>
        </p:txBody>
      </p:sp>
      <p:sp>
        <p:nvSpPr>
          <p:cNvPr id="6" name="Text Placeholder 5"/>
          <p:cNvSpPr>
            <a:spLocks noGrp="1"/>
          </p:cNvSpPr>
          <p:nvPr>
            <p:ph type="body" sz="quarter" idx="10"/>
          </p:nvPr>
        </p:nvSpPr>
        <p:spPr>
          <a:xfrm>
            <a:off x="584200" y="1435100"/>
            <a:ext cx="5710439" cy="2308225"/>
          </a:xfrm>
        </p:spPr>
        <p:txBody>
          <a:bodyPr/>
          <a:lstStyle/>
          <a:p>
            <a:pPr lvl="0"/>
            <a:r>
              <a:rPr lang="en-US" dirty="0"/>
              <a:t>Resources can only exist in one resource group</a:t>
            </a:r>
          </a:p>
          <a:p>
            <a:pPr lvl="0"/>
            <a:r>
              <a:rPr lang="en-US" dirty="0"/>
              <a:t>Groups cannot be renamed</a:t>
            </a:r>
          </a:p>
          <a:p>
            <a:pPr lvl="0"/>
            <a:r>
              <a:rPr lang="en-US" dirty="0"/>
              <a:t>Groups can have resources of many different types (services)</a:t>
            </a:r>
          </a:p>
          <a:p>
            <a:pPr lvl="0"/>
            <a:r>
              <a:rPr lang="en-US" dirty="0"/>
              <a:t>Groups can have resources from many different regions</a:t>
            </a:r>
          </a:p>
          <a:p>
            <a:pPr lvl="0"/>
            <a:r>
              <a:rPr lang="en-US" dirty="0"/>
              <a:t>Deployments are incremental</a:t>
            </a:r>
          </a:p>
        </p:txBody>
      </p:sp>
      <p:grpSp>
        <p:nvGrpSpPr>
          <p:cNvPr id="2" name="Group 1" descr="One resource group has several resources.">
            <a:extLst>
              <a:ext uri="{FF2B5EF4-FFF2-40B4-BE49-F238E27FC236}">
                <a16:creationId xmlns:a16="http://schemas.microsoft.com/office/drawing/2014/main" id="{9F2B1F10-2733-4A4F-BF16-C71D9A7EE347}"/>
              </a:ext>
            </a:extLst>
          </p:cNvPr>
          <p:cNvGrpSpPr/>
          <p:nvPr/>
        </p:nvGrpSpPr>
        <p:grpSpPr>
          <a:xfrm>
            <a:off x="6509084" y="1326857"/>
            <a:ext cx="5236495" cy="2204373"/>
            <a:chOff x="6509084" y="1326857"/>
            <a:chExt cx="5236495" cy="2204373"/>
          </a:xfrm>
        </p:grpSpPr>
        <p:grpSp>
          <p:nvGrpSpPr>
            <p:cNvPr id="7" name="Group 6">
              <a:extLst>
                <a:ext uri="{FF2B5EF4-FFF2-40B4-BE49-F238E27FC236}">
                  <a16:creationId xmlns:a16="http://schemas.microsoft.com/office/drawing/2014/main" id="{5325FECE-5C8C-4674-A61C-978AB173AE4A}"/>
                </a:ext>
                <a:ext uri="{C183D7F6-B498-43B3-948B-1728B52AA6E4}">
                  <adec:decorative xmlns:adec="http://schemas.microsoft.com/office/drawing/2017/decorative" val="1"/>
                </a:ext>
              </a:extLst>
            </p:cNvPr>
            <p:cNvGrpSpPr/>
            <p:nvPr/>
          </p:nvGrpSpPr>
          <p:grpSpPr>
            <a:xfrm>
              <a:off x="6509084" y="3079697"/>
              <a:ext cx="5236495" cy="451533"/>
              <a:chOff x="5241462" y="3342290"/>
              <a:chExt cx="6612401" cy="554762"/>
            </a:xfrm>
          </p:grpSpPr>
          <p:sp>
            <p:nvSpPr>
              <p:cNvPr id="8" name="Freeform 306">
                <a:extLst>
                  <a:ext uri="{FF2B5EF4-FFF2-40B4-BE49-F238E27FC236}">
                    <a16:creationId xmlns:a16="http://schemas.microsoft.com/office/drawing/2014/main" id="{2D30F777-ACA1-46B9-B60E-364435CD9663}"/>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 name="Oval 307">
                <a:extLst>
                  <a:ext uri="{FF2B5EF4-FFF2-40B4-BE49-F238E27FC236}">
                    <a16:creationId xmlns:a16="http://schemas.microsoft.com/office/drawing/2014/main" id="{93EE7E33-188C-42EA-826F-A19AF22B5EA6}"/>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grpSp>
        <p:grpSp>
          <p:nvGrpSpPr>
            <p:cNvPr id="10" name="Group 9" descr="One resource group is shown with web, database, virtual machine, and storage resources. ">
              <a:extLst>
                <a:ext uri="{FF2B5EF4-FFF2-40B4-BE49-F238E27FC236}">
                  <a16:creationId xmlns:a16="http://schemas.microsoft.com/office/drawing/2014/main" id="{96A4A781-CB8C-4A64-98F0-B7088D03E5E7}"/>
                </a:ext>
              </a:extLst>
            </p:cNvPr>
            <p:cNvGrpSpPr/>
            <p:nvPr/>
          </p:nvGrpSpPr>
          <p:grpSpPr>
            <a:xfrm>
              <a:off x="6509084" y="1326857"/>
              <a:ext cx="5236495" cy="1675123"/>
              <a:chOff x="6509084" y="1326857"/>
              <a:chExt cx="5236495" cy="1675123"/>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12" name="Group 4">
                <a:extLst>
                  <a:ext uri="{FF2B5EF4-FFF2-40B4-BE49-F238E27FC236}">
                    <a16:creationId xmlns:a16="http://schemas.microsoft.com/office/drawing/2014/main" id="{1E26AAD7-B35C-44DF-82FC-EA2D873DFDC1}"/>
                  </a:ext>
                </a:extLst>
              </p:cNvPr>
              <p:cNvGrpSpPr>
                <a:grpSpLocks noChangeAspect="1"/>
              </p:cNvGrpSpPr>
              <p:nvPr/>
            </p:nvGrpSpPr>
            <p:grpSpPr bwMode="auto">
              <a:xfrm>
                <a:off x="8006248" y="2406935"/>
                <a:ext cx="336923" cy="219658"/>
                <a:chOff x="2" y="0"/>
                <a:chExt cx="268" cy="170"/>
              </a:xfrm>
              <a:solidFill>
                <a:schemeClr val="bg1">
                  <a:lumMod val="75000"/>
                </a:schemeClr>
              </a:solidFill>
            </p:grpSpPr>
            <p:sp>
              <p:nvSpPr>
                <p:cNvPr id="23" name="Freeform 5">
                  <a:extLst>
                    <a:ext uri="{FF2B5EF4-FFF2-40B4-BE49-F238E27FC236}">
                      <a16:creationId xmlns:a16="http://schemas.microsoft.com/office/drawing/2014/main" id="{B3CB43FB-5EC5-4613-8A09-01B1D599CB1E}"/>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4" name="Freeform 6">
                  <a:extLst>
                    <a:ext uri="{FF2B5EF4-FFF2-40B4-BE49-F238E27FC236}">
                      <a16:creationId xmlns:a16="http://schemas.microsoft.com/office/drawing/2014/main" id="{EEBE9904-E4D7-4999-BB46-6C4ABD658298}"/>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id="{DE3BFE41-7642-443E-8B0A-4016D04374C0}"/>
                  </a:ext>
                </a:extLst>
              </p:cNvPr>
              <p:cNvGrpSpPr>
                <a:grpSpLocks noChangeAspect="1"/>
              </p:cNvGrpSpPr>
              <p:nvPr/>
            </p:nvGrpSpPr>
            <p:grpSpPr bwMode="auto">
              <a:xfrm>
                <a:off x="9955496" y="2406935"/>
                <a:ext cx="336923" cy="219658"/>
                <a:chOff x="2" y="0"/>
                <a:chExt cx="268" cy="170"/>
              </a:xfrm>
              <a:solidFill>
                <a:schemeClr val="bg1">
                  <a:lumMod val="75000"/>
                </a:schemeClr>
              </a:solidFill>
            </p:grpSpPr>
            <p:sp>
              <p:nvSpPr>
                <p:cNvPr id="21" name="Freeform 5">
                  <a:extLst>
                    <a:ext uri="{FF2B5EF4-FFF2-40B4-BE49-F238E27FC236}">
                      <a16:creationId xmlns:a16="http://schemas.microsoft.com/office/drawing/2014/main" id="{20F050B3-AAB5-4807-A350-638783BF8616}"/>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2" name="Freeform 6">
                  <a:extLst>
                    <a:ext uri="{FF2B5EF4-FFF2-40B4-BE49-F238E27FC236}">
                      <a16:creationId xmlns:a16="http://schemas.microsoft.com/office/drawing/2014/main" id="{0C73A8E1-32E2-4B1A-A755-7AE2041EF843}"/>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4" name="Freeform 256">
                <a:extLst>
                  <a:ext uri="{FF2B5EF4-FFF2-40B4-BE49-F238E27FC236}">
                    <a16:creationId xmlns:a16="http://schemas.microsoft.com/office/drawing/2014/main" id="{0C3C85C9-7C8D-4110-9439-35946E8EC1EC}"/>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5" name="Freeform 257">
                <a:extLst>
                  <a:ext uri="{FF2B5EF4-FFF2-40B4-BE49-F238E27FC236}">
                    <a16:creationId xmlns:a16="http://schemas.microsoft.com/office/drawing/2014/main" id="{C82F02F9-EB31-40B1-8AFE-6DDCAA4BEB5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6" name="Text Placeholder 1">
                <a:extLst>
                  <a:ext uri="{FF2B5EF4-FFF2-40B4-BE49-F238E27FC236}">
                    <a16:creationId xmlns:a16="http://schemas.microsoft.com/office/drawing/2014/main" id="{CEBE4E66-538D-4E47-9E61-B2DDCA1CC705}"/>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18" name="Picture 17">
                <a:extLst>
                  <a:ext uri="{FF2B5EF4-FFF2-40B4-BE49-F238E27FC236}">
                    <a16:creationId xmlns:a16="http://schemas.microsoft.com/office/drawing/2014/main" id="{407D455B-45FD-422B-9CCB-59B539A50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19" name="Picture 18">
                <a:extLst>
                  <a:ext uri="{FF2B5EF4-FFF2-40B4-BE49-F238E27FC236}">
                    <a16:creationId xmlns:a16="http://schemas.microsoft.com/office/drawing/2014/main" id="{A5D6B0FA-BD6E-46BD-B676-DABCE6B990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20" name="Picture 19">
                <a:extLst>
                  <a:ext uri="{FF2B5EF4-FFF2-40B4-BE49-F238E27FC236}">
                    <a16:creationId xmlns:a16="http://schemas.microsoft.com/office/drawing/2014/main" id="{A6DD2236-C91D-4ABA-8FB9-88269300C4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grpSp>
        <p:nvGrpSpPr>
          <p:cNvPr id="25" name="Group 24" descr="Three separate resource groups are shown. One for web and databases. One for virtual machines. One for storage. ">
            <a:extLst>
              <a:ext uri="{FF2B5EF4-FFF2-40B4-BE49-F238E27FC236}">
                <a16:creationId xmlns:a16="http://schemas.microsoft.com/office/drawing/2014/main" id="{2A2A1690-C495-4A88-846F-DA5DB88189BF}"/>
              </a:ext>
            </a:extLst>
          </p:cNvPr>
          <p:cNvGrpSpPr/>
          <p:nvPr/>
        </p:nvGrpSpPr>
        <p:grpSpPr>
          <a:xfrm>
            <a:off x="6509084" y="3591976"/>
            <a:ext cx="5236495" cy="2107615"/>
            <a:chOff x="6509084" y="3591976"/>
            <a:chExt cx="5236495" cy="2107615"/>
          </a:xfrm>
        </p:grpSpPr>
        <p:sp>
          <p:nvSpPr>
            <p:cNvPr id="26" name="Freeform 5">
              <a:extLst>
                <a:ext uri="{FF2B5EF4-FFF2-40B4-BE49-F238E27FC236}">
                  <a16:creationId xmlns:a16="http://schemas.microsoft.com/office/drawing/2014/main" id="{26A689E0-B82F-443B-B5DD-44D73C27E829}"/>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7" name="Freeform 6">
              <a:extLst>
                <a:ext uri="{FF2B5EF4-FFF2-40B4-BE49-F238E27FC236}">
                  <a16:creationId xmlns:a16="http://schemas.microsoft.com/office/drawing/2014/main" id="{E34CFD68-AEAB-40D0-AE51-A2AE258B6BEF}"/>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8" name="Freeform 5">
              <a:extLst>
                <a:ext uri="{FF2B5EF4-FFF2-40B4-BE49-F238E27FC236}">
                  <a16:creationId xmlns:a16="http://schemas.microsoft.com/office/drawing/2014/main" id="{CA6D14D6-C31C-42FE-A659-E63E0D3029A4}"/>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9" name="Freeform 6">
              <a:extLst>
                <a:ext uri="{FF2B5EF4-FFF2-40B4-BE49-F238E27FC236}">
                  <a16:creationId xmlns:a16="http://schemas.microsoft.com/office/drawing/2014/main" id="{8C30F011-31C7-4FBF-9E57-80E4A53CF60F}"/>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resource group</a:t>
              </a:r>
            </a:p>
          </p:txBody>
        </p:sp>
        <p:pic>
          <p:nvPicPr>
            <p:cNvPr id="31" name="Picture 30">
              <a:extLst>
                <a:ext uri="{FF2B5EF4-FFF2-40B4-BE49-F238E27FC236}">
                  <a16:creationId xmlns:a16="http://schemas.microsoft.com/office/drawing/2014/main" id="{368363FE-346F-4D18-BEB1-1626DE060A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32" name="Rectangle 31">
              <a:extLst>
                <a:ext uri="{FF2B5EF4-FFF2-40B4-BE49-F238E27FC236}">
                  <a16:creationId xmlns:a16="http://schemas.microsoft.com/office/drawing/2014/main" id="{D04AFD30-C459-4E6B-8E2A-99357E2724B9}"/>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pic>
          <p:nvPicPr>
            <p:cNvPr id="33" name="Picture 32">
              <a:extLst>
                <a:ext uri="{FF2B5EF4-FFF2-40B4-BE49-F238E27FC236}">
                  <a16:creationId xmlns:a16="http://schemas.microsoft.com/office/drawing/2014/main" id="{87EAD709-D217-43A0-AB25-2C60E33FBE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34" name="Rectangle 33">
              <a:extLst>
                <a:ext uri="{FF2B5EF4-FFF2-40B4-BE49-F238E27FC236}">
                  <a16:creationId xmlns:a16="http://schemas.microsoft.com/office/drawing/2014/main" id="{7F495C3D-E20B-47EC-A6CF-42A2EBC69BA5}"/>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sp>
          <p:nvSpPr>
            <p:cNvPr id="35" name="Freeform 256">
              <a:extLst>
                <a:ext uri="{FF2B5EF4-FFF2-40B4-BE49-F238E27FC236}">
                  <a16:creationId xmlns:a16="http://schemas.microsoft.com/office/drawing/2014/main" id="{4FEB7B8E-7731-4920-931C-AC46DB721AEF}"/>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6" name="Freeform 257">
              <a:extLst>
                <a:ext uri="{FF2B5EF4-FFF2-40B4-BE49-F238E27FC236}">
                  <a16:creationId xmlns:a16="http://schemas.microsoft.com/office/drawing/2014/main" id="{83CF4C01-D394-445E-9494-71C02D95ADFE}"/>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pic>
          <p:nvPicPr>
            <p:cNvPr id="37" name="Picture 36">
              <a:extLst>
                <a:ext uri="{FF2B5EF4-FFF2-40B4-BE49-F238E27FC236}">
                  <a16:creationId xmlns:a16="http://schemas.microsoft.com/office/drawing/2014/main" id="{103987C5-AB05-43DF-912C-E3BD3A80E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3" name="Rectangle 2">
            <a:extLst>
              <a:ext uri="{FF2B5EF4-FFF2-40B4-BE49-F238E27FC236}">
                <a16:creationId xmlns:a16="http://schemas.microsoft.com/office/drawing/2014/main" id="{F4DE8C21-D3A8-40BD-96CA-9D69A7AF1A53}"/>
              </a:ext>
            </a:extLst>
          </p:cNvPr>
          <p:cNvSpPr/>
          <p:nvPr/>
        </p:nvSpPr>
        <p:spPr>
          <a:xfrm>
            <a:off x="584885" y="5677583"/>
            <a:ext cx="11129319" cy="954107"/>
          </a:xfrm>
          <a:prstGeom prst="rect">
            <a:avLst/>
          </a:prstGeom>
        </p:spPr>
        <p:txBody>
          <a:bodyPr wrap="square">
            <a:spAutoFit/>
          </a:bodyPr>
          <a:lstStyle/>
          <a:p>
            <a:r>
              <a:rPr lang="en-US" b="0" i="0" u="none" strike="noStrike" dirty="0">
                <a:solidFill>
                  <a:schemeClr val="accent3"/>
                </a:solidFill>
                <a:effectLst/>
                <a:latin typeface="Segoe UI VSS (Regular)"/>
              </a:rPr>
              <a:t>✔️</a:t>
            </a:r>
            <a:r>
              <a:rPr lang="en-US" b="0" i="0" u="none" strike="noStrike" dirty="0">
                <a:effectLst/>
                <a:latin typeface="Segoe UI VSS (Regular)"/>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By scoping permissions to a resource group, you can add/remove and modify resources easily</a:t>
            </a:r>
          </a:p>
        </p:txBody>
      </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Resource Manager Locks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1408261"/>
            <a:ext cx="4705466" cy="1982081"/>
          </a:xfrm>
        </p:spPr>
        <p:txBody>
          <a:bodyPr/>
          <a:lstStyle/>
          <a:p>
            <a:r>
              <a:rPr lang="en-US" dirty="0"/>
              <a:t>Associate the lock with a subscription, resource group, or resource</a:t>
            </a:r>
          </a:p>
          <a:p>
            <a:r>
              <a:rPr lang="en-US" dirty="0"/>
              <a:t>Locks are inherited by child resources</a:t>
            </a:r>
          </a:p>
          <a:p>
            <a:pPr lvl="0"/>
            <a:r>
              <a:rPr lang="en-US" dirty="0"/>
              <a:t>Read-Only locks prevent any changes to the resource</a:t>
            </a:r>
          </a:p>
          <a:p>
            <a:pPr lvl="0"/>
            <a:r>
              <a:rPr lang="en-US" dirty="0"/>
              <a:t>Delete locks prevent deletion</a:t>
            </a: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a:stretch>
            <a:fillRect/>
          </a:stretch>
        </p:blipFill>
        <p:spPr>
          <a:xfrm>
            <a:off x="5504872" y="1643188"/>
            <a:ext cx="6216072" cy="3797912"/>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Moving Resources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1809726"/>
          </a:xfrm>
        </p:spPr>
        <p:txBody>
          <a:bodyPr/>
          <a:lstStyle/>
          <a:p>
            <a:r>
              <a:rPr lang="en-US" dirty="0"/>
              <a:t>When moving resources, both the source group and the target group are locked during the operation</a:t>
            </a:r>
          </a:p>
          <a:p>
            <a:pPr lvl="0"/>
            <a:r>
              <a:rPr lang="en-US" dirty="0"/>
              <a:t>Services that cannot be moved: AD Domain Services, ExpressRoute, and Site Recovery. Other restrictions apply. </a:t>
            </a:r>
          </a:p>
        </p:txBody>
      </p:sp>
      <p:pic>
        <p:nvPicPr>
          <p:cNvPr id="5" name="Picture 4"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id="{1B315358-8ECD-4A90-B9AB-E02872A05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3597" y="1435100"/>
            <a:ext cx="6802252" cy="2412505"/>
          </a:xfrm>
          <a:prstGeom prst="rect">
            <a:avLst/>
          </a:prstGeom>
          <a:noFill/>
        </p:spPr>
      </p:pic>
      <p:pic>
        <p:nvPicPr>
          <p:cNvPr id="4" name="Picture 3" descr="Screenshot of the Move menu. Two choices are shown: Move to another resource group and Move to another subscription. ">
            <a:extLst>
              <a:ext uri="{FF2B5EF4-FFF2-40B4-BE49-F238E27FC236}">
                <a16:creationId xmlns:a16="http://schemas.microsoft.com/office/drawing/2014/main" id="{7E6DA282-8BE0-4F78-A5A4-98ADFB1CC929}"/>
              </a:ext>
            </a:extLst>
          </p:cNvPr>
          <p:cNvPicPr>
            <a:picLocks noChangeAspect="1"/>
          </p:cNvPicPr>
          <p:nvPr/>
        </p:nvPicPr>
        <p:blipFill>
          <a:blip r:embed="rId4"/>
          <a:stretch>
            <a:fillRect/>
          </a:stretch>
        </p:blipFill>
        <p:spPr>
          <a:xfrm>
            <a:off x="8872289" y="2019300"/>
            <a:ext cx="1952625" cy="1076325"/>
          </a:xfrm>
          <a:prstGeom prst="rect">
            <a:avLst/>
          </a:prstGeom>
        </p:spPr>
      </p:pic>
    </p:spTree>
    <p:extLst>
      <p:ext uri="{BB962C8B-B14F-4D97-AF65-F5344CB8AC3E}">
        <p14:creationId xmlns:p14="http://schemas.microsoft.com/office/powerpoint/2010/main" val="78778282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2790</Words>
  <Application>Microsoft Office PowerPoint</Application>
  <PresentationFormat>Widescreen</PresentationFormat>
  <Paragraphs>392</Paragraphs>
  <Slides>44</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Consolas</vt:lpstr>
      <vt:lpstr>Segoe UI</vt:lpstr>
      <vt:lpstr>Segoe UI Light</vt:lpstr>
      <vt:lpstr>Segoe UI Semibold</vt:lpstr>
      <vt:lpstr>Segoe UI Semilight</vt:lpstr>
      <vt:lpstr>Segoe UI VSS (Regular)</vt:lpstr>
      <vt:lpstr>Verdana</vt:lpstr>
      <vt:lpstr>Wingdings</vt:lpstr>
      <vt:lpstr>WHITE TEMPLATE</vt:lpstr>
      <vt:lpstr>AZ-104T00A Module 03:  Azure Administration</vt:lpstr>
      <vt:lpstr>Module Overview</vt:lpstr>
      <vt:lpstr>Lesson 01: Resource Manager</vt:lpstr>
      <vt:lpstr>Resource Manager Overview</vt:lpstr>
      <vt:lpstr>Resource Manager</vt:lpstr>
      <vt:lpstr>Terminology</vt:lpstr>
      <vt:lpstr>Resource Group Deployments</vt:lpstr>
      <vt:lpstr>Resource Manager Locks</vt:lpstr>
      <vt:lpstr>Moving Resources</vt:lpstr>
      <vt:lpstr>Removing Resources and Resource Groups</vt:lpstr>
      <vt:lpstr>Resource Limits</vt:lpstr>
      <vt:lpstr>Demonstration – Resource Groups</vt:lpstr>
      <vt:lpstr>Lesson 02: Azure Portal and Cloud Shell</vt:lpstr>
      <vt:lpstr>Azure Portal and Cloud Shell Overview</vt:lpstr>
      <vt:lpstr>Azure Portal</vt:lpstr>
      <vt:lpstr>Azure Mobile App</vt:lpstr>
      <vt:lpstr>Demonstration – Azure Portal</vt:lpstr>
      <vt:lpstr>Azure Cloud Shell</vt:lpstr>
      <vt:lpstr>Demonstration – Cloud Shell</vt:lpstr>
      <vt:lpstr>Lesson 03: Azure PowerShell and CLI</vt:lpstr>
      <vt:lpstr>Azure PowerShell and CLI Overview</vt:lpstr>
      <vt:lpstr>Azure PowerShell</vt:lpstr>
      <vt:lpstr>PowerShell Cmdlets and Modules</vt:lpstr>
      <vt:lpstr>Demonstration – Working with PowerShell</vt:lpstr>
      <vt:lpstr>Azure CLI</vt:lpstr>
      <vt:lpstr>Demonstration – Working with the CLI</vt:lpstr>
      <vt:lpstr>Lesson 04: ARM Templates</vt:lpstr>
      <vt:lpstr>ARM Templates Overview</vt:lpstr>
      <vt:lpstr>Template Advantages</vt:lpstr>
      <vt:lpstr>Template Schema</vt:lpstr>
      <vt:lpstr>Template Parameters</vt:lpstr>
      <vt:lpstr>Template Variables</vt:lpstr>
      <vt:lpstr>Template Functions</vt:lpstr>
      <vt:lpstr>Template Resources</vt:lpstr>
      <vt:lpstr>Template Outputs</vt:lpstr>
      <vt:lpstr>QuickStart Templates</vt:lpstr>
      <vt:lpstr>Demonstration – QuickStart Templates</vt:lpstr>
      <vt:lpstr>Demonstration – Run Templates with PowerShell</vt:lpstr>
      <vt:lpstr>Lesson 05: Module 03 Lab and Module</vt:lpstr>
      <vt:lpstr>Lab 03a - Manage Azure resources with the Azure Portal </vt:lpstr>
      <vt:lpstr>Lab 03b - Manage Azure resources with Templates</vt:lpstr>
      <vt:lpstr>Lab 03c - Manage Azure resources with PowerShell</vt:lpstr>
      <vt:lpstr>Lab 03d - Manage Azure resources with the Azure CLI</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2020-03-16T13:44:18Z</dcterms:created>
  <dcterms:modified xsi:type="dcterms:W3CDTF">2020-05-05T07:16:27Z</dcterms:modified>
</cp:coreProperties>
</file>