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43" r:id="rId1"/>
  </p:sldMasterIdLst>
  <p:notesMasterIdLst>
    <p:notesMasterId r:id="rId27"/>
  </p:notesMasterIdLst>
  <p:handoutMasterIdLst>
    <p:handoutMasterId r:id="rId28"/>
  </p:handoutMasterIdLst>
  <p:sldIdLst>
    <p:sldId id="2246" r:id="rId2"/>
    <p:sldId id="2584" r:id="rId3"/>
    <p:sldId id="2076138218" r:id="rId4"/>
    <p:sldId id="1866" r:id="rId5"/>
    <p:sldId id="2008" r:id="rId6"/>
    <p:sldId id="2595" r:id="rId7"/>
    <p:sldId id="2582" r:id="rId8"/>
    <p:sldId id="2578" r:id="rId9"/>
    <p:sldId id="2593" r:id="rId10"/>
    <p:sldId id="1868" r:id="rId11"/>
    <p:sldId id="2586" r:id="rId12"/>
    <p:sldId id="1884" r:id="rId13"/>
    <p:sldId id="1899" r:id="rId14"/>
    <p:sldId id="1901" r:id="rId15"/>
    <p:sldId id="9138" r:id="rId16"/>
    <p:sldId id="1905" r:id="rId17"/>
    <p:sldId id="2594" r:id="rId18"/>
    <p:sldId id="2010" r:id="rId19"/>
    <p:sldId id="2076138219" r:id="rId20"/>
    <p:sldId id="2076138220" r:id="rId21"/>
    <p:sldId id="2587" r:id="rId22"/>
    <p:sldId id="1980" r:id="rId23"/>
    <p:sldId id="1990" r:id="rId24"/>
    <p:sldId id="1981" r:id="rId25"/>
    <p:sldId id="1986"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 id="2076138218"/>
          </p14:sldIdLst>
        </p14:section>
        <p14:section name="Tools" id="{5BC258A1-A3D9-453B-925A-8F47C74EBC7C}">
          <p14:sldIdLst>
            <p14:sldId id="1866"/>
            <p14:sldId id="2008"/>
            <p14:sldId id="2595"/>
            <p14:sldId id="2582"/>
            <p14:sldId id="2578"/>
            <p14:sldId id="2593"/>
          </p14:sldIdLst>
        </p14:section>
        <p14:section name="Templates" id="{6AB517D9-7AD0-48DE-A41A-952DCA75EEDD}">
          <p14:sldIdLst>
            <p14:sldId id="1868"/>
            <p14:sldId id="2586"/>
            <p14:sldId id="1884"/>
            <p14:sldId id="1899"/>
            <p14:sldId id="1901"/>
            <p14:sldId id="9138"/>
            <p14:sldId id="1905"/>
            <p14:sldId id="2594"/>
          </p14:sldIdLst>
        </p14:section>
        <p14:section name="Labs" id="{4FB7BD47-466F-42B8-880D-0525FD608F97}">
          <p14:sldIdLst>
            <p14:sldId id="2010"/>
            <p14:sldId id="2076138219"/>
            <p14:sldId id="2076138220"/>
            <p14:sldId id="2587"/>
          </p14:sldIdLst>
        </p14:section>
        <p14:section name="Extra slides" id="{D046E094-FFE1-4E94-B106-2E7CA5B0E657}">
          <p14:sldIdLst>
            <p14:sldId id="1980"/>
            <p14:sldId id="1990"/>
            <p14:sldId id="1981"/>
            <p14:sldId id="19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243A5E"/>
    <a:srgbClr val="EBEBEB"/>
    <a:srgbClr val="F2F2F2"/>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D717E-726D-4DB4-BEC1-24B5B12D81AB}" v="1" dt="2024-02-20T01:59:33.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6061" autoAdjust="0"/>
  </p:normalViewPr>
  <p:slideViewPr>
    <p:cSldViewPr snapToGrid="0">
      <p:cViewPr varScale="1">
        <p:scale>
          <a:sx n="90" d="100"/>
          <a:sy n="90" d="100"/>
        </p:scale>
        <p:origin x="126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5:59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Prerequisites for Azure administrators (https://docs.microsoft.com/learn/paths/az-104-administrator-prerequisites/learning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187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272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9890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a:p>
            <a:endParaRPr lang="en-US" dirty="0"/>
          </a:p>
          <a:p>
            <a:r>
              <a:rPr lang="en-US" dirty="0"/>
              <a:t>Bicep playground - https://aka.ms/bicepdemo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3865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Quickstart templates - https://microsoftlearning.github.io/AZ-104-MicrosoftAzureAdministrator/Instructions/Demos/03%20-%20Administer%20Azure%20Resources.html#demonstration--quickstart-templates</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https://forms.office.com/Pages/ShareFormPage.aspx?id=v4j5cvGGr0GRqy180BHbR5NEFZBpuAZBgxPOGXi_gX5UMkFRVjJFOFJPNjZQUEpROVY5M1VEWElRTi4u&amp;sharetoken=yCwXM9qIBSS1d37SnduS&amp;wdLOR=c1C689F9D-2CC5-45D1-93D5-D3C9A240C860</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are ARM templates different from Bicep?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Bicep is a transparent abstraction over the ARM template JSON. During deployment, the Bicep CLI converts a Bicep file into the ARM template JSON. All resources in the ARM template are valid in a Bicep file. You can use Bicep instead of JSON for developing your templates.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r>
              <a:rPr lang="en-US" sz="900" dirty="0"/>
              <a:t>Lab 03a - Manage Azure resources by Using the Azure Portal was covered in Module 02. </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lab introduces the student to resource manager templates, Cloud Shell, Azure PowerShell, Bash (CLI), and Bicep. As of the 23 Feb 2024 course update there is only one lab.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https://microsoftlearning.github.io/AZ-104-MicrosoftAzureAdministrator/Instructions/Labs/LAB_03b-Manage_Azure_Resources_by_Using_ARM_Templates.html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1147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29704-A69D-4576-B453-E69B7F7C98C8}" type="slidenum">
              <a:rPr lang="de-DE" smtClean="0"/>
              <a:t>20</a:t>
            </a:fld>
            <a:endParaRPr lang="de-DE"/>
          </a:p>
        </p:txBody>
      </p:sp>
    </p:spTree>
    <p:extLst>
      <p:ext uri="{BB962C8B-B14F-4D97-AF65-F5344CB8AC3E}">
        <p14:creationId xmlns:p14="http://schemas.microsoft.com/office/powerpoint/2010/main" val="408417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Covered in Module 02 - Lab 03a - Manage Azure resources by Using the Azure Portal. Focus on other tools.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0879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ModuleType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2/20/2024 5:58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2/20/2024 5:58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is not directly related to any certification objectives. However, using the tools will be necessary to complete any hands-on portion of the exam. </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23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Azure Portal - https://microsoftlearning.github.io/AZ-104-MicrosoftAzureAdministrator/Instructions/Demos/03%20-%20Administer%20Azure%20Resources.html#demonstration--azure-portal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51833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Demonstration Azure Cloud Shell - https://microsoftlearning.github.io/AZ-104-MicrosoftAzureAdministrator/Instructions/Demos/03%20-%20Administer%20Azure%20Resources.html#demonstration--cloud-shell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suggested things to demonstrate – You may choose something else. </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309519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https://forms.office.com/Pages/ShareFormPage.aspx?id=v4j5cvGGr0GRqy180BHbR5NEFZBpuAZBgxPOGXi_gX5UMkFRVjJFOFJPNjZQUEpROVY5M1VEWElRTi4u&amp;sharetoken=yCwXM9qIBSS1d37SnduS&amp;wdLOR=c1C689F9D-2CC5-45D1-93D5-D3C9A240C860</a:t>
            </a:r>
          </a:p>
          <a:p>
            <a:endParaRPr lang="en-US" dirty="0"/>
          </a:p>
          <a:p>
            <a:r>
              <a:rPr lang="en-US" dirty="0"/>
              <a:t>Name at least three tools an Administrator can use on a day-to-day basis to manage Azure resources. </a:t>
            </a:r>
          </a:p>
          <a:p>
            <a:r>
              <a:rPr lang="en-US" b="1" dirty="0"/>
              <a:t>Answer</a:t>
            </a:r>
            <a:r>
              <a:rPr lang="en-US" dirty="0"/>
              <a:t>: Azure Portal, Azure CLI, Azure PowerShell, and Azure templates.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r>
              <a:rPr lang="en-US" dirty="0"/>
              <a:t>Why would you use the Azure portal instead of a programming language like CLI?</a:t>
            </a:r>
          </a:p>
          <a:p>
            <a:r>
              <a:rPr lang="en-US" b="1" dirty="0"/>
              <a:t>Answer</a:t>
            </a:r>
            <a:r>
              <a:rPr lang="en-US" dirty="0"/>
              <a:t>: The Azure portal is a good tool when you are first starting out as an Administrator. The portal is menu-driven with easy-to-use wizards. In the portal you don’t need to know a programming syntax. However, when you have tasks that must be repeated (scripted) a command language like PowerShell or the CLI is better than the portal.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47624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20676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70309609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
        <p:nvSpPr>
          <p:cNvPr id="5" name="Title 2">
            <a:extLst>
              <a:ext uri="{FF2B5EF4-FFF2-40B4-BE49-F238E27FC236}">
                <a16:creationId xmlns:a16="http://schemas.microsoft.com/office/drawing/2014/main" id="{4175403B-6F90-A094-AF78-603246CF1E2C}"/>
              </a:ext>
            </a:extLst>
          </p:cNvPr>
          <p:cNvSpPr>
            <a:spLocks noGrp="1"/>
          </p:cNvSpPr>
          <p:nvPr>
            <p:ph type="title" hasCustomPrompt="1"/>
          </p:nvPr>
        </p:nvSpPr>
        <p:spPr>
          <a:xfrm>
            <a:off x="465138" y="567458"/>
            <a:ext cx="11530584" cy="546234"/>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203142114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65138" y="567458"/>
            <a:ext cx="11530584" cy="537180"/>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24160153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42678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8031360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990111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9913843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89912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34972381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234267395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4728172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945794016"/>
      </p:ext>
    </p:extLst>
  </p:cSld>
  <p:clrMap bg1="lt1" tx1="dk1" bg2="lt2" tx2="dk2" accent1="accent1" accent2="accent2" accent3="accent3" accent4="accent4" accent5="accent5" accent6="accent6" hlink="hlink" folHlink="folHlink"/>
  <p:sldLayoutIdLst>
    <p:sldLayoutId id="2147484644" r:id="rId1"/>
    <p:sldLayoutId id="2147484645" r:id="rId2"/>
    <p:sldLayoutId id="2147484646" r:id="rId3"/>
    <p:sldLayoutId id="2147484647" r:id="rId4"/>
    <p:sldLayoutId id="2147484651" r:id="rId5"/>
    <p:sldLayoutId id="2147484650" r:id="rId6"/>
    <p:sldLayoutId id="2147484648" r:id="rId7"/>
    <p:sldLayoutId id="2147484653" r:id="rId8"/>
    <p:sldLayoutId id="2147484649" r:id="rId9"/>
    <p:sldLayoutId id="2147484652" r:id="rId10"/>
    <p:sldLayoutId id="2147484654" r:id="rId11"/>
    <p:sldLayoutId id="2147484655" r:id="rId12"/>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docs.microsoft.com/learn/modules/build-first-bicep-template/" TargetMode="External"/><Relationship Id="rId5" Type="http://schemas.openxmlformats.org/officeDocument/2006/relationships/hyperlink" Target="https://learn.microsoft.com/en-us/training/modules/introduction-to-infrastructure-as-code-using-bicep/" TargetMode="External"/><Relationship Id="rId4" Type="http://schemas.openxmlformats.org/officeDocument/2006/relationships/hyperlink" Target="https://docs.microsoft.com/learn/modules/create-azure-resource-manager-template-vs-co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resources-tool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3b-Manage_Azure_Resources_by_Using_ARM_Templates.html" TargetMode="External"/><Relationship Id="rId4" Type="http://schemas.openxmlformats.org/officeDocument/2006/relationships/hyperlink" Target="https://docs.microsoft.com/learn/modules/configure-resources-arm-templates/"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19.xml"/><Relationship Id="rId16"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image" Target="../media/image19.svg"/><Relationship Id="rId11" Type="http://schemas.openxmlformats.org/officeDocument/2006/relationships/image" Target="../media/image22.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57605"/>
            <a:ext cx="5800990" cy="1695272"/>
          </a:xfrm>
        </p:spPr>
        <p:txBody>
          <a:bodyPr/>
          <a:lstStyle/>
          <a:p>
            <a:r>
              <a:rPr lang="en-US" spc="0">
                <a:solidFill>
                  <a:schemeClr val="tx1"/>
                </a:solidFill>
                <a:cs typeface="Segoe UI"/>
              </a:rPr>
              <a:t>AZ-104T00A</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Resources with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Learning Objectives – Azure RM Templates</a:t>
            </a:r>
          </a:p>
        </p:txBody>
      </p:sp>
      <p:sp>
        <p:nvSpPr>
          <p:cNvPr id="4" name="TextBox 3">
            <a:extLst>
              <a:ext uri="{FF2B5EF4-FFF2-40B4-BE49-F238E27FC236}">
                <a16:creationId xmlns:a16="http://schemas.microsoft.com/office/drawing/2014/main" id="{9DA683A5-EE9D-41B6-9A3D-94B98F0EF338}"/>
              </a:ext>
            </a:extLst>
          </p:cNvPr>
          <p:cNvSpPr txBox="1"/>
          <p:nvPr/>
        </p:nvSpPr>
        <p:spPr>
          <a:xfrm>
            <a:off x="516630" y="1419751"/>
            <a:ext cx="5937332" cy="3526624"/>
          </a:xfrm>
          <a:prstGeom prst="rect">
            <a:avLst/>
          </a:prstGeom>
          <a:noFill/>
        </p:spPr>
        <p:txBody>
          <a:bodyPr wrap="square" lIns="0" tIns="0" rIns="0" bIns="0" rtlCol="0" anchor="ctr">
            <a:noAutofit/>
          </a:bodyPr>
          <a:lstStyle/>
          <a:p>
            <a:pPr marL="342900" indent="-342900">
              <a:lnSpc>
                <a:spcPct val="150000"/>
              </a:lnSpc>
              <a:spcAft>
                <a:spcPts val="600"/>
              </a:spcAft>
              <a:buFont typeface="Arial" panose="020B0604020202020204" pitchFamily="34" charset="0"/>
              <a:buChar char="•"/>
            </a:pPr>
            <a:r>
              <a:rPr lang="en-US" sz="2000" dirty="0"/>
              <a:t>Explore the JSON Template Schema</a:t>
            </a:r>
          </a:p>
          <a:p>
            <a:pPr marL="342900" indent="-342900">
              <a:lnSpc>
                <a:spcPct val="150000"/>
              </a:lnSpc>
              <a:spcAft>
                <a:spcPts val="600"/>
              </a:spcAft>
              <a:buFont typeface="Arial" panose="020B0604020202020204" pitchFamily="34" charset="0"/>
              <a:buChar char="•"/>
            </a:pPr>
            <a:r>
              <a:rPr lang="en-US" sz="2000" dirty="0"/>
              <a:t>Explore the JSON Template Parameters</a:t>
            </a:r>
          </a:p>
          <a:p>
            <a:pPr marL="342900" indent="-342900">
              <a:lnSpc>
                <a:spcPct val="150000"/>
              </a:lnSpc>
              <a:spcAft>
                <a:spcPts val="600"/>
              </a:spcAft>
              <a:buFont typeface="Arial" panose="020B0604020202020204" pitchFamily="34" charset="0"/>
              <a:buChar char="•"/>
            </a:pPr>
            <a:r>
              <a:rPr lang="en-US" sz="2000" dirty="0"/>
              <a:t>Consider Azure Bicep Files</a:t>
            </a:r>
          </a:p>
          <a:p>
            <a:pPr marL="342900" indent="-342900">
              <a:lnSpc>
                <a:spcPct val="150000"/>
              </a:lnSpc>
              <a:spcAft>
                <a:spcPts val="600"/>
              </a:spcAft>
              <a:buFont typeface="Arial" panose="020B0604020202020204" pitchFamily="34" charset="0"/>
              <a:buChar char="•"/>
            </a:pPr>
            <a:r>
              <a:rPr lang="en-US" sz="2000" dirty="0"/>
              <a:t>Demonstration – QuickStart Templates</a:t>
            </a:r>
          </a:p>
          <a:p>
            <a:pPr marL="342900" indent="-342900">
              <a:lnSpc>
                <a:spcPct val="150000"/>
              </a:lnSpc>
              <a:spcAft>
                <a:spcPts val="600"/>
              </a:spcAft>
              <a:buFont typeface="Arial" panose="020B0604020202020204" pitchFamily="34" charset="0"/>
              <a:buChar char="•"/>
            </a:pPr>
            <a:r>
              <a:rPr lang="en-US" sz="2000" dirty="0"/>
              <a:t>Learning Recap</a:t>
            </a:r>
          </a:p>
          <a:p>
            <a:pPr marL="342900" indent="-342900">
              <a:lnSpc>
                <a:spcPct val="150000"/>
              </a:lnSpc>
              <a:spcAft>
                <a:spcPts val="600"/>
              </a:spcAft>
              <a:buFont typeface="Arial" panose="020B0604020202020204" pitchFamily="34" charset="0"/>
              <a:buChar char="•"/>
            </a:pPr>
            <a:endParaRPr lang="en-US" sz="2000" dirty="0"/>
          </a:p>
        </p:txBody>
      </p:sp>
      <p:sp>
        <p:nvSpPr>
          <p:cNvPr id="14" name="TextBox 13">
            <a:extLst>
              <a:ext uri="{FF2B5EF4-FFF2-40B4-BE49-F238E27FC236}">
                <a16:creationId xmlns:a16="http://schemas.microsoft.com/office/drawing/2014/main" id="{14C84CB1-84C7-6603-F3AB-52A57F21DB8A}"/>
              </a:ext>
            </a:extLst>
          </p:cNvPr>
          <p:cNvSpPr txBox="1"/>
          <p:nvPr/>
        </p:nvSpPr>
        <p:spPr>
          <a:xfrm>
            <a:off x="6453962" y="1814692"/>
            <a:ext cx="4572001" cy="1985159"/>
          </a:xfrm>
          <a:prstGeom prst="rect">
            <a:avLst/>
          </a:prstGeom>
          <a:noFill/>
        </p:spPr>
        <p:txBody>
          <a:bodyPr wrap="square">
            <a:spAutoFit/>
          </a:bodyPr>
          <a:lstStyle/>
          <a:p>
            <a:pPr>
              <a:spcAft>
                <a:spcPts val="600"/>
              </a:spcAft>
            </a:pPr>
            <a:r>
              <a:rPr lang="en-US" dirty="0">
                <a:solidFill>
                  <a:schemeClr val="accent1"/>
                </a:solidFill>
              </a:rPr>
              <a:t>Manage Azure identities and governance  (20–25%): </a:t>
            </a:r>
            <a:r>
              <a:rPr lang="en-US" i="0" dirty="0">
                <a:solidFill>
                  <a:schemeClr val="accent1"/>
                </a:solidFill>
                <a:effectLst/>
              </a:rPr>
              <a:t>Automate deployment of resources by using templates</a:t>
            </a:r>
          </a:p>
          <a:p>
            <a:pPr marL="171450" indent="-171450">
              <a:spcAft>
                <a:spcPts val="600"/>
              </a:spcAft>
              <a:buFont typeface="Arial" panose="020B0604020202020204" pitchFamily="34" charset="0"/>
              <a:buChar char="•"/>
            </a:pPr>
            <a:r>
              <a:rPr lang="en-US" dirty="0"/>
              <a:t>Modify an ARM template</a:t>
            </a:r>
          </a:p>
          <a:p>
            <a:pPr marL="171450" indent="-171450">
              <a:spcAft>
                <a:spcPts val="600"/>
              </a:spcAft>
              <a:buFont typeface="Arial" panose="020B0604020202020204" pitchFamily="34" charset="0"/>
              <a:buChar char="•"/>
            </a:pPr>
            <a:r>
              <a:rPr lang="en-US" dirty="0"/>
              <a:t>Deploy a template</a:t>
            </a:r>
          </a:p>
          <a:p>
            <a:pPr marL="171450" indent="-171450">
              <a:spcAft>
                <a:spcPts val="600"/>
              </a:spcAft>
              <a:buFont typeface="Arial" panose="020B0604020202020204" pitchFamily="34" charset="0"/>
              <a:buChar char="•"/>
            </a:pPr>
            <a:r>
              <a:rPr lang="en-US" dirty="0"/>
              <a:t>Save a deployment as an ARM template</a:t>
            </a:r>
          </a:p>
        </p:txBody>
      </p:sp>
    </p:spTree>
    <p:extLst>
      <p:ext uri="{BB962C8B-B14F-4D97-AF65-F5344CB8AC3E}">
        <p14:creationId xmlns:p14="http://schemas.microsoft.com/office/powerpoint/2010/main" val="2654103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8" y="1463668"/>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8" y="2156254"/>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6" y="2848840"/>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7" y="3541426"/>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8" y="4234012"/>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8" y="4926598"/>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6" y="5619183"/>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638717" y="1647966"/>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dirty="0">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Assurance</a:t>
              </a:r>
            </a:p>
          </p:txBody>
        </p: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9"/>
            <a:ext cx="5629588" cy="71558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530682"/>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379455"/>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228228"/>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7" y="5077000"/>
            <a:ext cx="5629588" cy="69373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179089"/>
            <a:ext cx="5791201" cy="4898077"/>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dirty="0">
                <a:solidFill>
                  <a:schemeClr val="tx1"/>
                </a:solidFill>
                <a:latin typeface="Consolas" panose="020B0609020204030204" pitchFamily="49" charset="0"/>
              </a:rPr>
              <a:t>{</a:t>
            </a:r>
          </a:p>
          <a:p>
            <a:pPr>
              <a:lnSpc>
                <a:spcPct val="120000"/>
              </a:lnSpc>
            </a:pPr>
            <a:r>
              <a:rPr lang="en-US" sz="2000" dirty="0">
                <a:solidFill>
                  <a:schemeClr val="tx1"/>
                </a:solidFill>
                <a:latin typeface="Consolas" panose="020B0609020204030204" pitchFamily="49" charset="0"/>
              </a:rPr>
              <a:t>    "$schema": 	"http://schema.management.</a:t>
            </a:r>
          </a:p>
          <a:p>
            <a:pPr>
              <a:lnSpc>
                <a:spcPct val="120000"/>
              </a:lnSpc>
            </a:pPr>
            <a:r>
              <a:rPr lang="en-US" sz="2000" dirty="0">
                <a:solidFill>
                  <a:schemeClr val="tx1"/>
                </a:solidFill>
                <a:latin typeface="Consolas" panose="020B0609020204030204" pitchFamily="49" charset="0"/>
              </a:rPr>
              <a:t>	azure.com/schemas/2019-04-	01/deploymentTemplate.json#",</a:t>
            </a:r>
          </a:p>
          <a:p>
            <a:pPr>
              <a:lnSpc>
                <a:spcPct val="120000"/>
              </a:lnSpc>
            </a:pPr>
            <a:r>
              <a:rPr lang="en-US" sz="2000" dirty="0">
                <a:solidFill>
                  <a:schemeClr val="tx1"/>
                </a:solidFill>
                <a:latin typeface="Consolas" panose="020B0609020204030204" pitchFamily="49" charset="0"/>
              </a:rPr>
              <a:t>    "contentVersion": "",</a:t>
            </a:r>
          </a:p>
          <a:p>
            <a:pPr>
              <a:lnSpc>
                <a:spcPct val="120000"/>
              </a:lnSpc>
            </a:pPr>
            <a:r>
              <a:rPr lang="en-US" sz="2000" dirty="0">
                <a:solidFill>
                  <a:schemeClr val="tx1"/>
                </a:solidFill>
                <a:latin typeface="Consolas" panose="020B0609020204030204" pitchFamily="49" charset="0"/>
              </a:rPr>
              <a:t>    "parameters": {},</a:t>
            </a:r>
          </a:p>
          <a:p>
            <a:pPr>
              <a:lnSpc>
                <a:spcPct val="120000"/>
              </a:lnSpc>
            </a:pPr>
            <a:r>
              <a:rPr lang="en-US" sz="2000" dirty="0">
                <a:solidFill>
                  <a:schemeClr val="tx1"/>
                </a:solidFill>
                <a:latin typeface="Consolas" panose="020B0609020204030204" pitchFamily="49" charset="0"/>
              </a:rPr>
              <a:t>    "variables": {},</a:t>
            </a:r>
          </a:p>
          <a:p>
            <a:pPr>
              <a:lnSpc>
                <a:spcPct val="120000"/>
              </a:lnSpc>
            </a:pPr>
            <a:r>
              <a:rPr lang="en-US" sz="2000" dirty="0">
                <a:solidFill>
                  <a:schemeClr val="tx1"/>
                </a:solidFill>
                <a:latin typeface="Consolas" panose="020B0609020204030204" pitchFamily="49" charset="0"/>
              </a:rPr>
              <a:t>    "functions": [],</a:t>
            </a:r>
          </a:p>
          <a:p>
            <a:pPr>
              <a:lnSpc>
                <a:spcPct val="120000"/>
              </a:lnSpc>
            </a:pPr>
            <a:r>
              <a:rPr lang="en-US" sz="2000" dirty="0">
                <a:solidFill>
                  <a:schemeClr val="tx1"/>
                </a:solidFill>
                <a:latin typeface="Consolas" panose="020B0609020204030204" pitchFamily="49" charset="0"/>
              </a:rPr>
              <a:t>    "resources": [],</a:t>
            </a:r>
          </a:p>
          <a:p>
            <a:pPr>
              <a:lnSpc>
                <a:spcPct val="120000"/>
              </a:lnSpc>
            </a:pPr>
            <a:r>
              <a:rPr lang="en-US" sz="2000" dirty="0">
                <a:solidFill>
                  <a:schemeClr val="tx1"/>
                </a:solidFill>
                <a:latin typeface="Consolas" panose="020B0609020204030204" pitchFamily="49" charset="0"/>
              </a:rPr>
              <a:t>    "outputs": {}</a:t>
            </a:r>
          </a:p>
          <a:p>
            <a:pPr>
              <a:lnSpc>
                <a:spcPct val="120000"/>
              </a:lnSpc>
            </a:pPr>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341976" y="1711842"/>
            <a:ext cx="3877471" cy="4116944"/>
          </a:xfrm>
          <a:prstGeom prst="rect">
            <a:avLst/>
          </a:prstGeom>
          <a:no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indent="-342900">
              <a:spcBef>
                <a:spcPts val="1200"/>
              </a:spcBef>
              <a:buFont typeface="Arial" panose="020B0604020202020204" pitchFamily="34" charset="0"/>
              <a:buChar char="•"/>
            </a:pPr>
            <a:r>
              <a:rPr lang="en-US" sz="2000" dirty="0"/>
              <a:t>Specifies which values are configurable when the template runs</a:t>
            </a:r>
          </a:p>
          <a:p>
            <a:pPr marL="342900" indent="-342900">
              <a:spcBef>
                <a:spcPts val="1200"/>
              </a:spcBef>
              <a:buFont typeface="Arial" panose="020B0604020202020204" pitchFamily="34" charset="0"/>
              <a:buChar char="•"/>
            </a:pPr>
            <a:r>
              <a:rPr lang="en-US" sz="2000" dirty="0"/>
              <a:t>This example has two parameters: one for a VM’s username (</a:t>
            </a:r>
            <a:r>
              <a:rPr lang="en-US" sz="2000" dirty="0" err="1"/>
              <a:t>adminUsername</a:t>
            </a:r>
            <a:r>
              <a:rPr lang="en-US" sz="2000" dirty="0"/>
              <a:t>), and one for its password (</a:t>
            </a:r>
            <a:r>
              <a:rPr lang="en-US" sz="2000" dirty="0" err="1"/>
              <a:t>adminPassword</a:t>
            </a:r>
            <a:r>
              <a:rPr lang="en-US" sz="2000" dirty="0"/>
              <a:t>)</a:t>
            </a:r>
          </a:p>
          <a:p>
            <a:pPr marL="342900" indent="-342900">
              <a:spcBef>
                <a:spcPts val="1200"/>
              </a:spcBef>
              <a:buFont typeface="Arial" panose="020B0604020202020204" pitchFamily="34" charset="0"/>
              <a:buChar char="•"/>
            </a:pPr>
            <a:endParaRPr lang="en-US" sz="2000" dirty="0"/>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322034" y="1421139"/>
            <a:ext cx="7789990" cy="4930168"/>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solidFill>
                  <a:schemeClr val="tx1"/>
                </a:solidFill>
                <a:latin typeface="Consolas" panose="020B0609020204030204" pitchFamily="49" charset="0"/>
              </a:rPr>
              <a:t>"parameters": {</a:t>
            </a:r>
          </a:p>
          <a:p>
            <a:r>
              <a:rPr lang="en-US" sz="2000" dirty="0">
                <a:solidFill>
                  <a:schemeClr val="tx1"/>
                </a:solidFill>
                <a:latin typeface="Consolas" panose="020B0609020204030204" pitchFamily="49" charset="0"/>
              </a:rPr>
              <a:t>  "adminUsername": {</a:t>
            </a:r>
          </a:p>
          <a:p>
            <a:r>
              <a:rPr lang="en-US" sz="2000" dirty="0">
                <a:solidFill>
                  <a:schemeClr val="tx1"/>
                </a:solidFill>
                <a:latin typeface="Consolas" panose="020B0609020204030204" pitchFamily="49" charset="0"/>
              </a:rPr>
              <a:t>    "type": "string",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"Username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"adminPassword": {</a:t>
            </a:r>
          </a:p>
          <a:p>
            <a:r>
              <a:rPr lang="en-US" sz="2000" dirty="0">
                <a:solidFill>
                  <a:schemeClr val="tx1"/>
                </a:solidFill>
                <a:latin typeface="Consolas" panose="020B0609020204030204" pitchFamily="49" charset="0"/>
              </a:rPr>
              <a:t>    "type": "securestring",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"Password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Files</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sp>
        <p:nvSpPr>
          <p:cNvPr id="3" name="TextBox 2">
            <a:extLst>
              <a:ext uri="{FF2B5EF4-FFF2-40B4-BE49-F238E27FC236}">
                <a16:creationId xmlns:a16="http://schemas.microsoft.com/office/drawing/2014/main" id="{C2DB4E81-EF1B-89B4-4D2B-37380DB12F0E}"/>
              </a:ext>
            </a:extLst>
          </p:cNvPr>
          <p:cNvSpPr txBox="1"/>
          <p:nvPr/>
        </p:nvSpPr>
        <p:spPr>
          <a:xfrm>
            <a:off x="5345054" y="1496061"/>
            <a:ext cx="15972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Bicep file</a:t>
            </a:r>
          </a:p>
        </p:txBody>
      </p:sp>
      <p:sp>
        <p:nvSpPr>
          <p:cNvPr id="5" name="TextBox 4">
            <a:extLst>
              <a:ext uri="{FF2B5EF4-FFF2-40B4-BE49-F238E27FC236}">
                <a16:creationId xmlns:a16="http://schemas.microsoft.com/office/drawing/2014/main" id="{07492AA9-6C2B-CD6A-0D06-2357B163CD6F}"/>
              </a:ext>
            </a:extLst>
          </p:cNvPr>
          <p:cNvSpPr txBox="1"/>
          <p:nvPr/>
        </p:nvSpPr>
        <p:spPr>
          <a:xfrm>
            <a:off x="5513447" y="2024479"/>
            <a:ext cx="3652067" cy="3046988"/>
          </a:xfrm>
          <a:prstGeom prst="rect">
            <a:avLst/>
          </a:prstGeom>
          <a:noFill/>
          <a:ln>
            <a:solidFill>
              <a:schemeClr val="tx1"/>
            </a:solidFill>
          </a:ln>
        </p:spPr>
        <p:txBody>
          <a:bodyPr wrap="square">
            <a:spAutoFit/>
          </a:bodyPr>
          <a:lstStyle/>
          <a:p>
            <a:r>
              <a:rPr lang="en-US" sz="1600" dirty="0"/>
              <a:t>resource </a:t>
            </a:r>
            <a:r>
              <a:rPr lang="en-US" sz="1600" dirty="0" err="1"/>
              <a:t>storageAccount</a:t>
            </a:r>
            <a:r>
              <a:rPr lang="en-US" sz="1600" dirty="0"/>
              <a:t> '</a:t>
            </a:r>
            <a:r>
              <a:rPr lang="en-US" sz="1600" dirty="0" err="1"/>
              <a:t>Microsoft.Storage</a:t>
            </a:r>
            <a:r>
              <a:rPr lang="en-US" sz="1600" dirty="0"/>
              <a:t>/storageAccounts@2021-01-01' = {</a:t>
            </a:r>
          </a:p>
          <a:p>
            <a:r>
              <a:rPr lang="en-US" sz="1600" dirty="0"/>
              <a:t>  </a:t>
            </a:r>
            <a:r>
              <a:rPr lang="en-US" sz="1600" b="1" dirty="0"/>
              <a:t>name</a:t>
            </a:r>
            <a:r>
              <a:rPr lang="en-US" sz="1600" dirty="0"/>
              <a:t>: </a:t>
            </a:r>
            <a:r>
              <a:rPr lang="en-US" sz="1600" dirty="0" err="1"/>
              <a:t>storageAccountName</a:t>
            </a:r>
            <a:endParaRPr lang="en-US" sz="1600" dirty="0"/>
          </a:p>
          <a:p>
            <a:r>
              <a:rPr lang="en-US" sz="1600" dirty="0"/>
              <a:t>  </a:t>
            </a:r>
            <a:r>
              <a:rPr lang="en-US" sz="1600" b="1" dirty="0"/>
              <a:t>location</a:t>
            </a:r>
            <a:r>
              <a:rPr lang="en-US" sz="1600" dirty="0"/>
              <a:t>: location</a:t>
            </a:r>
          </a:p>
          <a:p>
            <a:r>
              <a:rPr lang="en-US" sz="1600" dirty="0"/>
              <a:t>  </a:t>
            </a:r>
            <a:r>
              <a:rPr lang="en-US" sz="1600" b="1" dirty="0"/>
              <a:t>tags</a:t>
            </a:r>
            <a:r>
              <a:rPr lang="en-US" sz="1600" dirty="0"/>
              <a:t>: {</a:t>
            </a:r>
          </a:p>
          <a:p>
            <a:r>
              <a:rPr lang="en-US" sz="1600" dirty="0"/>
              <a:t>    </a:t>
            </a:r>
            <a:r>
              <a:rPr lang="en-US" sz="1600" dirty="0" err="1"/>
              <a:t>displayName</a:t>
            </a:r>
            <a:r>
              <a:rPr lang="en-US" sz="1600" dirty="0"/>
              <a:t>: </a:t>
            </a:r>
            <a:r>
              <a:rPr lang="en-US" sz="1600" dirty="0" err="1"/>
              <a:t>storageAccountName</a:t>
            </a:r>
            <a:endParaRPr lang="en-US" sz="1600" dirty="0"/>
          </a:p>
          <a:p>
            <a:r>
              <a:rPr lang="en-US" sz="1600" dirty="0"/>
              <a:t>  }</a:t>
            </a:r>
          </a:p>
          <a:p>
            <a:r>
              <a:rPr lang="en-US" sz="1600" dirty="0"/>
              <a:t>  </a:t>
            </a:r>
            <a:r>
              <a:rPr lang="en-US" sz="1600" b="1" dirty="0"/>
              <a:t>kind</a:t>
            </a:r>
            <a:r>
              <a:rPr lang="en-US" sz="1600" dirty="0"/>
              <a:t>: 'StorageV2'</a:t>
            </a:r>
          </a:p>
          <a:p>
            <a:r>
              <a:rPr lang="en-US" sz="1600" dirty="0"/>
              <a:t>  </a:t>
            </a:r>
            <a:r>
              <a:rPr lang="en-US" sz="1600" b="1" dirty="0" err="1"/>
              <a:t>sku</a:t>
            </a:r>
            <a:r>
              <a:rPr lang="en-US" sz="1600" dirty="0"/>
              <a:t>: {</a:t>
            </a:r>
          </a:p>
          <a:p>
            <a:r>
              <a:rPr lang="en-US" sz="1600" dirty="0"/>
              <a:t>    name: '</a:t>
            </a:r>
            <a:r>
              <a:rPr lang="en-US" sz="1600" dirty="0" err="1"/>
              <a:t>Standard_LRS</a:t>
            </a:r>
            <a:r>
              <a:rPr lang="en-US" sz="1600" dirty="0"/>
              <a:t>'</a:t>
            </a:r>
          </a:p>
          <a:p>
            <a:r>
              <a:rPr lang="en-US" sz="1600" dirty="0"/>
              <a:t>  } }</a:t>
            </a:r>
          </a:p>
        </p:txBody>
      </p:sp>
      <p:sp>
        <p:nvSpPr>
          <p:cNvPr id="7" name="Rectangle 6">
            <a:extLst>
              <a:ext uri="{FF2B5EF4-FFF2-40B4-BE49-F238E27FC236}">
                <a16:creationId xmlns:a16="http://schemas.microsoft.com/office/drawing/2014/main" id="{E9F88B41-E33E-4F2C-1895-7B1C8F43A1D9}"/>
              </a:ext>
              <a:ext uri="{C183D7F6-B498-43B3-948B-1728B52AA6E4}">
                <adec:decorative xmlns:adec="http://schemas.microsoft.com/office/drawing/2017/decorative" val="1"/>
              </a:ext>
            </a:extLst>
          </p:cNvPr>
          <p:cNvSpPr/>
          <p:nvPr/>
        </p:nvSpPr>
        <p:spPr bwMode="auto">
          <a:xfrm>
            <a:off x="9886277" y="2689093"/>
            <a:ext cx="1678193" cy="17277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6A8AB2D0-ADE2-BB48-F2E6-30F820CA680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6518" y="2929084"/>
            <a:ext cx="1197829" cy="1197829"/>
          </a:xfrm>
          <a:prstGeom prst="rect">
            <a:avLst/>
          </a:prstGeom>
        </p:spPr>
      </p:pic>
      <p:cxnSp>
        <p:nvCxnSpPr>
          <p:cNvPr id="17" name="Straight Arrow Connector 16">
            <a:extLst>
              <a:ext uri="{FF2B5EF4-FFF2-40B4-BE49-F238E27FC236}">
                <a16:creationId xmlns:a16="http://schemas.microsoft.com/office/drawing/2014/main" id="{F12B3B32-DA37-F917-9E4C-5B2EBAEA8133}"/>
              </a:ext>
              <a:ext uri="{C183D7F6-B498-43B3-948B-1728B52AA6E4}">
                <adec:decorative xmlns:adec="http://schemas.microsoft.com/office/drawing/2017/decorative" val="1"/>
              </a:ext>
            </a:extLst>
          </p:cNvPr>
          <p:cNvCxnSpPr>
            <a:stCxn id="5" idx="3"/>
            <a:endCxn id="7" idx="1"/>
          </p:cNvCxnSpPr>
          <p:nvPr/>
        </p:nvCxnSpPr>
        <p:spPr>
          <a:xfrm>
            <a:off x="9165514" y="3547973"/>
            <a:ext cx="720763" cy="50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987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427038" y="2323174"/>
            <a:ext cx="4400989" cy="1778949"/>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Locate the Azure Quickstart template gallery</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Deploy a JSON or Bicep template</a:t>
            </a:r>
          </a:p>
        </p:txBody>
      </p:sp>
      <p:pic>
        <p:nvPicPr>
          <p:cNvPr id="9" name="Picture 8" descr="Screenshot of the QuickStart Gallery. ">
            <a:extLst>
              <a:ext uri="{FF2B5EF4-FFF2-40B4-BE49-F238E27FC236}">
                <a16:creationId xmlns:a16="http://schemas.microsoft.com/office/drawing/2014/main" id="{F377FF16-7C0B-369D-E427-3BB14E2EAB4C}"/>
              </a:ext>
            </a:extLst>
          </p:cNvPr>
          <p:cNvPicPr>
            <a:picLocks noChangeAspect="1"/>
          </p:cNvPicPr>
          <p:nvPr/>
        </p:nvPicPr>
        <p:blipFill>
          <a:blip r:embed="rId3"/>
          <a:stretch>
            <a:fillRect/>
          </a:stretch>
        </p:blipFill>
        <p:spPr>
          <a:xfrm>
            <a:off x="5143213" y="1765970"/>
            <a:ext cx="5083787" cy="3858653"/>
          </a:xfrm>
          <a:prstGeom prst="rect">
            <a:avLst/>
          </a:prstGeom>
        </p:spPr>
      </p:pic>
    </p:spTree>
    <p:extLst>
      <p:ext uri="{BB962C8B-B14F-4D97-AF65-F5344CB8AC3E}">
        <p14:creationId xmlns:p14="http://schemas.microsoft.com/office/powerpoint/2010/main" val="3504811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a:xfrm>
            <a:off x="427038" y="449263"/>
            <a:ext cx="11568684" cy="693737"/>
          </a:xfrm>
        </p:spPr>
        <p:txBody>
          <a:bodyPr/>
          <a:lstStyle/>
          <a:p>
            <a:r>
              <a:rPr lang="en-US" dirty="0"/>
              <a:t>Learning Recap – Azure Resource Manager templates </a:t>
            </a:r>
          </a:p>
        </p:txBody>
      </p:sp>
      <p:sp>
        <p:nvSpPr>
          <p:cNvPr id="24" name="Rectangle 23">
            <a:extLst>
              <a:ext uri="{FF2B5EF4-FFF2-40B4-BE49-F238E27FC236}">
                <a16:creationId xmlns:a16="http://schemas.microsoft.com/office/drawing/2014/main" id="{54B5EDE0-FAD7-455E-86D0-EBCCE9AC7677}"/>
              </a:ext>
            </a:extLst>
          </p:cNvPr>
          <p:cNvSpPr/>
          <p:nvPr/>
        </p:nvSpPr>
        <p:spPr>
          <a:xfrm>
            <a:off x="3962400" y="1974715"/>
            <a:ext cx="7525966" cy="203811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3"/>
              </a:rPr>
              <a:t>Create Azure resources using Azure Resource Manager templates</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4"/>
              </a:rPr>
              <a:t>Deploy Azure infrastructure by using JSON ARM templates (</a:t>
            </a:r>
            <a:r>
              <a:rPr lang="en-US" dirty="0">
                <a:highlight>
                  <a:srgbClr val="FFFF00"/>
                </a:highlight>
                <a:hlinkClick r:id="rId4"/>
              </a:rPr>
              <a:t>sandbox</a:t>
            </a:r>
            <a:r>
              <a:rPr lang="en-US" dirty="0">
                <a:hlinkClick r:id="rId4"/>
              </a:rPr>
              <a:t>)</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5"/>
              </a:rPr>
              <a:t>Introduction to infrastructure as code using Bicep</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6"/>
              </a:rPr>
              <a:t>Build your first Bicep template (</a:t>
            </a:r>
            <a:r>
              <a:rPr lang="en-US" dirty="0">
                <a:highlight>
                  <a:srgbClr val="FFFF00"/>
                </a:highlight>
                <a:hlinkClick r:id="rId6"/>
              </a:rPr>
              <a:t>sandbox</a:t>
            </a:r>
            <a:r>
              <a:rPr lang="en-US" dirty="0">
                <a:hlinkClick r:id="rId6"/>
              </a:rPr>
              <a:t>)</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p:txBody>
      </p:sp>
      <p:sp>
        <p:nvSpPr>
          <p:cNvPr id="5" name="TextBox 4">
            <a:extLst>
              <a:ext uri="{FF2B5EF4-FFF2-40B4-BE49-F238E27FC236}">
                <a16:creationId xmlns:a16="http://schemas.microsoft.com/office/drawing/2014/main" id="{54A9EA70-EC91-4F7A-88D4-518E73BABFD8}"/>
              </a:ext>
            </a:extLst>
          </p:cNvPr>
          <p:cNvSpPr txBox="1"/>
          <p:nvPr/>
        </p:nvSpPr>
        <p:spPr>
          <a:xfrm>
            <a:off x="62978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9167179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13238" y="2451449"/>
            <a:ext cx="6967776" cy="2131184"/>
          </a:xfrm>
        </p:spPr>
        <p:txBody>
          <a:bodyPr anchor="t" anchorCtr="0">
            <a:noAutofit/>
          </a:bodyPr>
          <a:lstStyle/>
          <a:p>
            <a:r>
              <a:rPr lang="en-US" sz="3200" dirty="0"/>
              <a:t>Lab - Manage Azure resources by Using ARM Templates</a:t>
            </a:r>
            <a:endParaRPr lang="en-IN" sz="3200"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pPr>
              <a:lnSpc>
                <a:spcPts val="3199"/>
              </a:lnSpc>
            </a:pPr>
            <a:r>
              <a:rPr lang="en-US" spc="-51" dirty="0">
                <a:latin typeface="Segoe UI Semibold" panose="020B0702040204020203" pitchFamily="34" charset="0"/>
                <a:ea typeface="+mj-lt"/>
                <a:cs typeface="Segoe UI Semibold" panose="020B0702040204020203" pitchFamily="34" charset="0"/>
              </a:rPr>
              <a:t>Lab 03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298014" y="2259571"/>
            <a:ext cx="3641429" cy="264687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00" spc="0" dirty="0">
                <a:solidFill>
                  <a:schemeClr val="tx1"/>
                </a:solidFill>
                <a:latin typeface="+mn-lt"/>
                <a:cs typeface="Segoe UI Semilight"/>
              </a:rPr>
              <a:t>In this lab, you learn how to define your resource infrastructure using Azure Resource Manager templates.</a:t>
            </a:r>
          </a:p>
          <a:p>
            <a:pPr>
              <a:spcAft>
                <a:spcPts val="612"/>
              </a:spcAft>
            </a:pPr>
            <a:r>
              <a:rPr lang="en-US" sz="1800" spc="0" dirty="0">
                <a:solidFill>
                  <a:schemeClr val="tx1"/>
                </a:solidFill>
                <a:latin typeface="+mn-lt"/>
                <a:cs typeface="Segoe UI Semilight"/>
              </a:rPr>
              <a:t>Templates ensure consistency and let you create multiple resources at one time. </a:t>
            </a:r>
          </a:p>
          <a:p>
            <a:pPr>
              <a:spcAft>
                <a:spcPts val="612"/>
              </a:spcAft>
            </a:pPr>
            <a:r>
              <a:rPr lang="en-US" sz="1800" spc="0" dirty="0">
                <a:solidFill>
                  <a:schemeClr val="tx1"/>
                </a:solidFill>
                <a:latin typeface="+mn-lt"/>
                <a:cs typeface="Segoe UI Semilight"/>
              </a:rPr>
              <a:t>You learn to deploy templates with the Azure portal, Azure PowerShell, or the CLI. </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5019188" y="2038128"/>
            <a:ext cx="6569040" cy="3875492"/>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00"/>
              </a:spcAft>
              <a:buSzPct val="90000"/>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chemeClr val="tx1"/>
                </a:solidFill>
                <a:latin typeface="Segoe UI" panose="020B0502040204020203" pitchFamily="34" charset="0"/>
                <a:cs typeface="Segoe UI" panose="020B0502040204020203" pitchFamily="34" charset="0"/>
              </a:rPr>
              <a:t>: Create an Azure Resource Manager template.</a:t>
            </a:r>
          </a:p>
          <a:p>
            <a:pPr>
              <a:spcAft>
                <a:spcPts val="600"/>
              </a:spcAft>
              <a:buSzPct val="90000"/>
            </a:pPr>
            <a:r>
              <a:rPr lang="en-US" sz="2040" dirty="0">
                <a:solidFill>
                  <a:schemeClr val="tx1"/>
                </a:solidFill>
                <a:latin typeface="Segoe UI Semibold" panose="020B0702040204020203" pitchFamily="34" charset="0"/>
                <a:cs typeface="Segoe UI Semibold" panose="020B0702040204020203" pitchFamily="34" charset="0"/>
              </a:rPr>
              <a:t>Task 2</a:t>
            </a:r>
            <a:r>
              <a:rPr lang="en-US" sz="2040" dirty="0">
                <a:solidFill>
                  <a:schemeClr val="tx1"/>
                </a:solidFill>
                <a:latin typeface="Segoe UI" panose="020B0502040204020203" pitchFamily="34" charset="0"/>
                <a:cs typeface="Segoe UI" panose="020B0502040204020203" pitchFamily="34" charset="0"/>
              </a:rPr>
              <a:t>: Edit an Azure Resource Manager template and redeploy the template.</a:t>
            </a:r>
          </a:p>
          <a:p>
            <a:pPr>
              <a:spcAft>
                <a:spcPts val="600"/>
              </a:spcAft>
              <a:buSzPct val="90000"/>
            </a:pPr>
            <a:r>
              <a:rPr lang="en-US" sz="2040" dirty="0">
                <a:solidFill>
                  <a:schemeClr val="tx1"/>
                </a:solidFill>
                <a:latin typeface="Segoe UI Semibold" panose="020B0702040204020203" pitchFamily="34" charset="0"/>
                <a:cs typeface="Segoe UI Semibold" panose="020B0702040204020203" pitchFamily="34" charset="0"/>
              </a:rPr>
              <a:t>Task 3</a:t>
            </a:r>
            <a:r>
              <a:rPr lang="en-US" sz="2040" dirty="0">
                <a:solidFill>
                  <a:schemeClr val="tx1"/>
                </a:solidFill>
                <a:latin typeface="Segoe UI" panose="020B0502040204020203" pitchFamily="34" charset="0"/>
                <a:cs typeface="Segoe UI" panose="020B0502040204020203" pitchFamily="34" charset="0"/>
              </a:rPr>
              <a:t>: Configure the Cloud Shell and deploy a template with Azure PowerShell.</a:t>
            </a:r>
          </a:p>
          <a:p>
            <a:pPr>
              <a:spcAft>
                <a:spcPts val="600"/>
              </a:spcAft>
              <a:buSzPct val="90000"/>
            </a:pPr>
            <a:r>
              <a:rPr lang="en-US" sz="2040" dirty="0">
                <a:solidFill>
                  <a:schemeClr val="tx1"/>
                </a:solidFill>
                <a:latin typeface="Segoe UI Semibold" panose="020B0702040204020203" pitchFamily="34" charset="0"/>
                <a:cs typeface="Segoe UI Semibold" panose="020B0702040204020203" pitchFamily="34" charset="0"/>
              </a:rPr>
              <a:t>Task 4</a:t>
            </a:r>
            <a:r>
              <a:rPr lang="en-US" sz="2040" dirty="0">
                <a:solidFill>
                  <a:schemeClr val="tx1"/>
                </a:solidFill>
                <a:latin typeface="Segoe UI" panose="020B0502040204020203" pitchFamily="34" charset="0"/>
                <a:cs typeface="Segoe UI" panose="020B0502040204020203" pitchFamily="34" charset="0"/>
              </a:rPr>
              <a:t>: Deploy a template with the CLI.</a:t>
            </a:r>
          </a:p>
          <a:p>
            <a:pPr>
              <a:spcAft>
                <a:spcPts val="600"/>
              </a:spcAft>
              <a:buSzPct val="90000"/>
            </a:pPr>
            <a:r>
              <a:rPr lang="en-US" sz="2040" dirty="0">
                <a:solidFill>
                  <a:schemeClr val="tx1"/>
                </a:solidFill>
                <a:latin typeface="Segoe UI Semibold" panose="020B0702040204020203" pitchFamily="34" charset="0"/>
                <a:cs typeface="Segoe UI Semibold" panose="020B0702040204020203" pitchFamily="34" charset="0"/>
              </a:rPr>
              <a:t>Task 5</a:t>
            </a:r>
            <a:r>
              <a:rPr lang="en-US" sz="2040" dirty="0">
                <a:solidFill>
                  <a:schemeClr val="tx1"/>
                </a:solidFill>
                <a:latin typeface="Segoe UI" panose="020B0502040204020203" pitchFamily="34" charset="0"/>
                <a:cs typeface="Segoe UI" panose="020B0502040204020203" pitchFamily="34" charset="0"/>
              </a:rPr>
              <a:t>: </a:t>
            </a:r>
            <a:r>
              <a:rPr lang="en-US" sz="2040" dirty="0">
                <a:solidFill>
                  <a:srgbClr val="000000"/>
                </a:solidFill>
                <a:latin typeface="Segoe UI"/>
              </a:rPr>
              <a:t>Deploy a managed disk by using Azure Bicep.</a:t>
            </a:r>
            <a:r>
              <a:rPr lang="en-US" sz="2040" dirty="0">
                <a:latin typeface="Segoe UI"/>
              </a:rPr>
              <a:t> the CLI </a:t>
            </a:r>
          </a:p>
          <a:p>
            <a:pPr>
              <a:spcAft>
                <a:spcPts val="600"/>
              </a:spcAft>
              <a:buSzPct val="90000"/>
            </a:pPr>
            <a:r>
              <a:rPr lang="en-US" sz="2040" dirty="0">
                <a:latin typeface="Segoe UI"/>
              </a:rPr>
              <a:t>the CLI </a:t>
            </a:r>
          </a:p>
          <a:p>
            <a:pPr>
              <a:spcAft>
                <a:spcPts val="600"/>
              </a:spcAft>
              <a:buSzPct val="90000"/>
            </a:pPr>
            <a:endParaRPr lang="en-US" sz="2040" dirty="0">
              <a:solidFill>
                <a:schemeClr val="tx1"/>
              </a:solidFill>
              <a:cs typeface="Segoe UI Semilight"/>
            </a:endParaRPr>
          </a:p>
          <a:p>
            <a:pPr>
              <a:spcAft>
                <a:spcPts val="600"/>
              </a:spcAft>
              <a:buSzPct val="90000"/>
            </a:pP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679DD51B-7278-49F9-9796-F1B3C6A2B849}"/>
              </a:ext>
              <a:ext uri="{C183D7F6-B498-43B3-948B-1728B52AA6E4}">
                <adec:decorative xmlns:adec="http://schemas.microsoft.com/office/drawing/2017/decorative" val="1"/>
              </a:ext>
            </a:extLst>
          </p:cNvPr>
          <p:cNvSpPr txBox="1">
            <a:spLocks/>
          </p:cNvSpPr>
          <p:nvPr/>
        </p:nvSpPr>
        <p:spPr>
          <a:xfrm>
            <a:off x="8293460" y="6141600"/>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2717" y="6141601"/>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5" name="TextBox 4">
            <a:extLst>
              <a:ext uri="{FF2B5EF4-FFF2-40B4-BE49-F238E27FC236}">
                <a16:creationId xmlns:a16="http://schemas.microsoft.com/office/drawing/2014/main" id="{E78869C7-028D-1187-A035-5F21C248BAC7}"/>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2577233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p:txBody>
          <a:bodyPr/>
          <a:lstStyle/>
          <a:p>
            <a:r>
              <a:rPr lang="en-US" dirty="0"/>
              <a:t>Learning Objectives - Azure Resources </a:t>
            </a:r>
            <a:endParaRPr lang="en-IN" dirty="0"/>
          </a:p>
        </p:txBody>
      </p:sp>
      <p:sp>
        <p:nvSpPr>
          <p:cNvPr id="67" name="TextBox 66">
            <a:extLst>
              <a:ext uri="{FF2B5EF4-FFF2-40B4-BE49-F238E27FC236}">
                <a16:creationId xmlns:a16="http://schemas.microsoft.com/office/drawing/2014/main" id="{78A4BCCC-515F-463B-B32F-9FCDD10E7A45}"/>
              </a:ext>
            </a:extLst>
          </p:cNvPr>
          <p:cNvSpPr txBox="1"/>
          <p:nvPr/>
        </p:nvSpPr>
        <p:spPr>
          <a:xfrm>
            <a:off x="427038" y="1339260"/>
            <a:ext cx="9312385" cy="3975762"/>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200" dirty="0">
                <a:hlinkClick r:id="rId3"/>
              </a:rPr>
              <a:t>Configure Azure Resources with Tools</a:t>
            </a:r>
            <a:endParaRPr lang="en-US" sz="2200" dirty="0"/>
          </a:p>
          <a:p>
            <a:pPr marL="342900" indent="-342900">
              <a:buFont typeface="Arial" panose="020B0604020202020204" pitchFamily="34" charset="0"/>
              <a:buChar char="•"/>
            </a:pPr>
            <a:r>
              <a:rPr lang="en-US" sz="2200" dirty="0">
                <a:hlinkClick r:id="rId4"/>
              </a:rPr>
              <a:t>Configure Resources with ARM Templates</a:t>
            </a:r>
            <a:endParaRPr lang="en-US" sz="2200" dirty="0"/>
          </a:p>
          <a:p>
            <a:pPr marL="342900" indent="-342900">
              <a:buFont typeface="Arial" panose="020B0604020202020204" pitchFamily="34" charset="0"/>
              <a:buChar char="•"/>
            </a:pPr>
            <a:r>
              <a:rPr lang="en-US" sz="2200" dirty="0">
                <a:hlinkClick r:id="rId5"/>
              </a:rPr>
              <a:t>Lab 03b - Manage Azure resources by Using ARM Templates</a:t>
            </a:r>
            <a:endParaRPr lang="en-US" sz="2200" dirty="0"/>
          </a:p>
          <a:p>
            <a:pPr marL="342900" indent="-342900">
              <a:buFont typeface="Arial" panose="020B0604020202020204" pitchFamily="34" charset="0"/>
              <a:buChar char="•"/>
            </a:pPr>
            <a:endParaRPr lang="en-IN" sz="22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sz="3329" spc="-51" dirty="0">
                <a:latin typeface="Segoe UI Semibold" panose="020B0702040204020203" pitchFamily="34" charset="0"/>
                <a:ea typeface="+mj-lt"/>
                <a:cs typeface="Segoe UI Semibold" panose="020B0702040204020203" pitchFamily="34" charset="0"/>
              </a:rPr>
              <a:t>Lab 03 – Architecture diagram</a:t>
            </a:r>
          </a:p>
        </p:txBody>
      </p:sp>
      <p:grpSp>
        <p:nvGrpSpPr>
          <p:cNvPr id="102" name="Group 101" descr="Architecture diagram for templates and tooling. ">
            <a:extLst>
              <a:ext uri="{FF2B5EF4-FFF2-40B4-BE49-F238E27FC236}">
                <a16:creationId xmlns:a16="http://schemas.microsoft.com/office/drawing/2014/main" id="{D82E2211-4C24-71C2-9A91-4C89CAA0EA9A}"/>
              </a:ext>
            </a:extLst>
          </p:cNvPr>
          <p:cNvGrpSpPr/>
          <p:nvPr/>
        </p:nvGrpSpPr>
        <p:grpSpPr>
          <a:xfrm>
            <a:off x="1178920" y="1314588"/>
            <a:ext cx="9756451" cy="4573361"/>
            <a:chOff x="1155045" y="1288929"/>
            <a:chExt cx="9566016" cy="4484094"/>
          </a:xfrm>
        </p:grpSpPr>
        <p:sp>
          <p:nvSpPr>
            <p:cNvPr id="14" name="Rectangle 13">
              <a:extLst>
                <a:ext uri="{FF2B5EF4-FFF2-40B4-BE49-F238E27FC236}">
                  <a16:creationId xmlns:a16="http://schemas.microsoft.com/office/drawing/2014/main" id="{0F2BEC83-5A77-AF8D-95F8-D9372936AC0D}"/>
                </a:ext>
              </a:extLst>
            </p:cNvPr>
            <p:cNvSpPr/>
            <p:nvPr/>
          </p:nvSpPr>
          <p:spPr>
            <a:xfrm>
              <a:off x="1155045" y="1465441"/>
              <a:ext cx="9566016" cy="4307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32">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1A5072CD-307C-44C1-A687-A1D034444370}"/>
                </a:ext>
              </a:extLst>
            </p:cNvPr>
            <p:cNvSpPr txBox="1"/>
            <p:nvPr/>
          </p:nvSpPr>
          <p:spPr>
            <a:xfrm>
              <a:off x="5370069" y="1915768"/>
              <a:ext cx="698599" cy="505576"/>
            </a:xfrm>
            <a:prstGeom prst="rect">
              <a:avLst/>
            </a:prstGeom>
            <a:noFill/>
          </p:spPr>
          <p:txBody>
            <a:bodyPr wrap="square" lIns="179260" tIns="143408" rIns="179260" bIns="143408" rtlCol="0">
              <a:spAutoFit/>
            </a:bodyPr>
            <a:lstStyle/>
            <a:p>
              <a:pPr defTabSz="914191">
                <a:lnSpc>
                  <a:spcPct val="90000"/>
                </a:lnSpc>
                <a:spcAft>
                  <a:spcPts val="587"/>
                </a:spcAft>
              </a:pPr>
              <a:r>
                <a:rPr lang="en-US" sz="1632" dirty="0">
                  <a:latin typeface="Segoe UI"/>
                </a:rPr>
                <a:t>Edit</a:t>
              </a:r>
            </a:p>
          </p:txBody>
        </p:sp>
        <p:sp>
          <p:nvSpPr>
            <p:cNvPr id="25" name="TextBox 24">
              <a:extLst>
                <a:ext uri="{FF2B5EF4-FFF2-40B4-BE49-F238E27FC236}">
                  <a16:creationId xmlns:a16="http://schemas.microsoft.com/office/drawing/2014/main" id="{19688981-547E-470F-AEAA-3C99613A1371}"/>
                </a:ext>
              </a:extLst>
            </p:cNvPr>
            <p:cNvSpPr txBox="1"/>
            <p:nvPr/>
          </p:nvSpPr>
          <p:spPr>
            <a:xfrm>
              <a:off x="6465964" y="2019094"/>
              <a:ext cx="1272221" cy="845809"/>
            </a:xfrm>
            <a:prstGeom prst="rect">
              <a:avLst/>
            </a:prstGeom>
            <a:noFill/>
          </p:spPr>
          <p:txBody>
            <a:bodyPr wrap="square">
              <a:spAutoFit/>
            </a:bodyPr>
            <a:lstStyle/>
            <a:p>
              <a:pPr algn="ctr" defTabSz="914191"/>
              <a:r>
                <a:rPr lang="en-US" sz="1632" b="1" dirty="0">
                  <a:solidFill>
                    <a:schemeClr val="tx2">
                      <a:lumMod val="50000"/>
                    </a:schemeClr>
                  </a:solidFill>
                  <a:latin typeface="Segoe UI"/>
                </a:rPr>
                <a:t>Task 2</a:t>
              </a:r>
            </a:p>
            <a:p>
              <a:pPr algn="ctr" defTabSz="914191"/>
              <a:r>
                <a:rPr lang="en-US" sz="1632" dirty="0">
                  <a:solidFill>
                    <a:srgbClr val="000000"/>
                  </a:solidFill>
                  <a:latin typeface="Segoe UI"/>
                </a:rPr>
                <a:t> (Portal)</a:t>
              </a:r>
            </a:p>
            <a:p>
              <a:pPr algn="ctr" defTabSz="914191"/>
              <a:endParaRPr lang="en-US" sz="1632" b="1" dirty="0">
                <a:solidFill>
                  <a:schemeClr val="tx2">
                    <a:lumMod val="50000"/>
                  </a:schemeClr>
                </a:solidFill>
                <a:latin typeface="Segoe UI"/>
              </a:endParaRP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099941" y="1940484"/>
              <a:ext cx="1940996" cy="74414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cs typeface="Segoe UI" pitchFamily="34" charset="0"/>
              </a:endParaRPr>
            </a:p>
          </p:txBody>
        </p:sp>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2939" y="2015621"/>
              <a:ext cx="368971" cy="368971"/>
            </a:xfrm>
            <a:prstGeom prst="rect">
              <a:avLst/>
            </a:prstGeom>
          </p:spPr>
        </p:pic>
        <p:sp>
          <p:nvSpPr>
            <p:cNvPr id="30" name="TextBox 29">
              <a:extLst>
                <a:ext uri="{FF2B5EF4-FFF2-40B4-BE49-F238E27FC236}">
                  <a16:creationId xmlns:a16="http://schemas.microsoft.com/office/drawing/2014/main" id="{5FA5B6FD-EA02-472E-ACAD-B3628F61F714}"/>
                </a:ext>
              </a:extLst>
            </p:cNvPr>
            <p:cNvSpPr txBox="1"/>
            <p:nvPr/>
          </p:nvSpPr>
          <p:spPr>
            <a:xfrm>
              <a:off x="8734628" y="2363810"/>
              <a:ext cx="1050035" cy="343492"/>
            </a:xfrm>
            <a:prstGeom prst="rect">
              <a:avLst/>
            </a:prstGeom>
            <a:noFill/>
          </p:spPr>
          <p:txBody>
            <a:bodyPr wrap="square">
              <a:spAutoFit/>
            </a:bodyPr>
            <a:lstStyle/>
            <a:p>
              <a:pPr defTabSz="914191"/>
              <a:r>
                <a:rPr lang="en-US" sz="1632" dirty="0">
                  <a:solidFill>
                    <a:srgbClr val="000000"/>
                  </a:solidFill>
                  <a:latin typeface="Segoe UI"/>
                </a:rPr>
                <a:t>Disk 2</a:t>
              </a:r>
            </a:p>
          </p:txBody>
        </p:sp>
        <p:sp>
          <p:nvSpPr>
            <p:cNvPr id="7" name="Rectangle 6">
              <a:extLst>
                <a:ext uri="{FF2B5EF4-FFF2-40B4-BE49-F238E27FC236}">
                  <a16:creationId xmlns:a16="http://schemas.microsoft.com/office/drawing/2014/main" id="{F565E7A3-14EA-0FD7-8B03-F040A7A47D5D}"/>
                </a:ext>
              </a:extLst>
            </p:cNvPr>
            <p:cNvSpPr/>
            <p:nvPr/>
          </p:nvSpPr>
          <p:spPr bwMode="auto">
            <a:xfrm>
              <a:off x="8105423" y="2892192"/>
              <a:ext cx="1924001" cy="74414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cs typeface="Segoe UI" pitchFamily="34" charset="0"/>
              </a:endParaRPr>
            </a:p>
          </p:txBody>
        </p:sp>
        <p:pic>
          <p:nvPicPr>
            <p:cNvPr id="6" name="Graphic 5">
              <a:extLst>
                <a:ext uri="{FF2B5EF4-FFF2-40B4-BE49-F238E27FC236}">
                  <a16:creationId xmlns:a16="http://schemas.microsoft.com/office/drawing/2014/main" id="{58252AF3-2B9A-2FD9-B79B-35AC7A5956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2939" y="2998711"/>
              <a:ext cx="368971" cy="368971"/>
            </a:xfrm>
            <a:prstGeom prst="rect">
              <a:avLst/>
            </a:prstGeom>
          </p:spPr>
        </p:pic>
        <p:sp>
          <p:nvSpPr>
            <p:cNvPr id="9" name="文本框 24">
              <a:extLst>
                <a:ext uri="{FF2B5EF4-FFF2-40B4-BE49-F238E27FC236}">
                  <a16:creationId xmlns:a16="http://schemas.microsoft.com/office/drawing/2014/main" id="{A0516137-8529-E56C-B810-9B14E3404744}"/>
                </a:ext>
              </a:extLst>
            </p:cNvPr>
            <p:cNvSpPr txBox="1"/>
            <p:nvPr/>
          </p:nvSpPr>
          <p:spPr>
            <a:xfrm>
              <a:off x="1606772" y="1329782"/>
              <a:ext cx="1421222" cy="343492"/>
            </a:xfrm>
            <a:prstGeom prst="rect">
              <a:avLst/>
            </a:prstGeom>
            <a:solidFill>
              <a:schemeClr val="bg1"/>
            </a:solidFill>
          </p:spPr>
          <p:txBody>
            <a:bodyPr wrap="square" rtlCol="0">
              <a:spAutoFit/>
            </a:bodyPr>
            <a:lstStyle/>
            <a:p>
              <a:pPr algn="r"/>
              <a:r>
                <a:rPr lang="en-US" sz="1632" dirty="0">
                  <a:latin typeface="Segoe UI" panose="020B0502040204020203" pitchFamily="34" charset="0"/>
                  <a:cs typeface="Segoe UI" panose="020B0502040204020203" pitchFamily="34" charset="0"/>
                </a:rPr>
                <a:t>az104-rg3</a:t>
              </a:r>
            </a:p>
          </p:txBody>
        </p:sp>
        <p:pic>
          <p:nvPicPr>
            <p:cNvPr id="12" name="图形 25">
              <a:extLst>
                <a:ext uri="{FF2B5EF4-FFF2-40B4-BE49-F238E27FC236}">
                  <a16:creationId xmlns:a16="http://schemas.microsoft.com/office/drawing/2014/main" id="{CDFE364E-83CB-E285-89B9-80D1E57CF3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0939" y="1288929"/>
              <a:ext cx="417123" cy="379272"/>
            </a:xfrm>
            <a:prstGeom prst="rect">
              <a:avLst/>
            </a:prstGeom>
          </p:spPr>
        </p:pic>
        <p:sp>
          <p:nvSpPr>
            <p:cNvPr id="36" name="TextBox 35">
              <a:extLst>
                <a:ext uri="{FF2B5EF4-FFF2-40B4-BE49-F238E27FC236}">
                  <a16:creationId xmlns:a16="http://schemas.microsoft.com/office/drawing/2014/main" id="{5F04CF8E-3958-3176-B290-EDBA1F248061}"/>
                </a:ext>
              </a:extLst>
            </p:cNvPr>
            <p:cNvSpPr txBox="1"/>
            <p:nvPr/>
          </p:nvSpPr>
          <p:spPr>
            <a:xfrm>
              <a:off x="6455557" y="2993035"/>
              <a:ext cx="1379279" cy="594650"/>
            </a:xfrm>
            <a:prstGeom prst="rect">
              <a:avLst/>
            </a:prstGeom>
            <a:noFill/>
          </p:spPr>
          <p:txBody>
            <a:bodyPr wrap="square">
              <a:spAutoFit/>
            </a:bodyPr>
            <a:lstStyle/>
            <a:p>
              <a:pPr algn="ctr" defTabSz="914191"/>
              <a:r>
                <a:rPr lang="en-US" sz="1632" b="1" dirty="0">
                  <a:solidFill>
                    <a:schemeClr val="tx2">
                      <a:lumMod val="50000"/>
                    </a:schemeClr>
                  </a:solidFill>
                  <a:latin typeface="Segoe UI"/>
                </a:rPr>
                <a:t>Task 3</a:t>
              </a:r>
            </a:p>
            <a:p>
              <a:pPr algn="ctr" defTabSz="914191"/>
              <a:r>
                <a:rPr lang="en-US" sz="1632" dirty="0">
                  <a:solidFill>
                    <a:srgbClr val="000000"/>
                  </a:solidFill>
                  <a:latin typeface="Segoe UI"/>
                </a:rPr>
                <a:t> (PowerShell)</a:t>
              </a:r>
              <a:endParaRPr lang="en-US" sz="1632" b="1" dirty="0">
                <a:solidFill>
                  <a:schemeClr val="tx2">
                    <a:lumMod val="50000"/>
                  </a:schemeClr>
                </a:solidFill>
                <a:latin typeface="Segoe UI"/>
              </a:endParaRPr>
            </a:p>
          </p:txBody>
        </p:sp>
        <p:sp>
          <p:nvSpPr>
            <p:cNvPr id="38" name="TextBox 37">
              <a:extLst>
                <a:ext uri="{FF2B5EF4-FFF2-40B4-BE49-F238E27FC236}">
                  <a16:creationId xmlns:a16="http://schemas.microsoft.com/office/drawing/2014/main" id="{BC1140DB-B83F-4AB9-DB30-B618E58FF4A4}"/>
                </a:ext>
              </a:extLst>
            </p:cNvPr>
            <p:cNvSpPr txBox="1"/>
            <p:nvPr/>
          </p:nvSpPr>
          <p:spPr>
            <a:xfrm>
              <a:off x="8697556" y="3298633"/>
              <a:ext cx="1050035" cy="343492"/>
            </a:xfrm>
            <a:prstGeom prst="rect">
              <a:avLst/>
            </a:prstGeom>
            <a:noFill/>
          </p:spPr>
          <p:txBody>
            <a:bodyPr wrap="square">
              <a:spAutoFit/>
            </a:bodyPr>
            <a:lstStyle/>
            <a:p>
              <a:pPr defTabSz="914191"/>
              <a:r>
                <a:rPr lang="en-US" sz="1632" dirty="0">
                  <a:solidFill>
                    <a:srgbClr val="000000"/>
                  </a:solidFill>
                  <a:latin typeface="Segoe UI"/>
                </a:rPr>
                <a:t>Disk 3</a:t>
              </a:r>
            </a:p>
          </p:txBody>
        </p:sp>
        <p:sp>
          <p:nvSpPr>
            <p:cNvPr id="45" name="Rectangle 44">
              <a:extLst>
                <a:ext uri="{FF2B5EF4-FFF2-40B4-BE49-F238E27FC236}">
                  <a16:creationId xmlns:a16="http://schemas.microsoft.com/office/drawing/2014/main" id="{6AED17CF-5C96-03FC-4145-616427F969A5}"/>
                </a:ext>
              </a:extLst>
            </p:cNvPr>
            <p:cNvSpPr/>
            <p:nvPr/>
          </p:nvSpPr>
          <p:spPr bwMode="auto">
            <a:xfrm>
              <a:off x="8096788" y="3853981"/>
              <a:ext cx="1924001" cy="74414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cs typeface="Segoe UI" pitchFamily="34" charset="0"/>
              </a:endParaRPr>
            </a:p>
          </p:txBody>
        </p:sp>
        <p:pic>
          <p:nvPicPr>
            <p:cNvPr id="46" name="Graphic 45">
              <a:extLst>
                <a:ext uri="{FF2B5EF4-FFF2-40B4-BE49-F238E27FC236}">
                  <a16:creationId xmlns:a16="http://schemas.microsoft.com/office/drawing/2014/main" id="{A5448721-A752-8FC3-EAB5-8AA3F80987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4304" y="3960500"/>
              <a:ext cx="368971" cy="368971"/>
            </a:xfrm>
            <a:prstGeom prst="rect">
              <a:avLst/>
            </a:prstGeom>
          </p:spPr>
        </p:pic>
        <p:sp>
          <p:nvSpPr>
            <p:cNvPr id="47" name="TextBox 46">
              <a:extLst>
                <a:ext uri="{FF2B5EF4-FFF2-40B4-BE49-F238E27FC236}">
                  <a16:creationId xmlns:a16="http://schemas.microsoft.com/office/drawing/2014/main" id="{5CC7E1B6-0801-1D06-C070-40E410DA8543}"/>
                </a:ext>
              </a:extLst>
            </p:cNvPr>
            <p:cNvSpPr txBox="1"/>
            <p:nvPr/>
          </p:nvSpPr>
          <p:spPr>
            <a:xfrm>
              <a:off x="6446922" y="3954824"/>
              <a:ext cx="1379279" cy="594650"/>
            </a:xfrm>
            <a:prstGeom prst="rect">
              <a:avLst/>
            </a:prstGeom>
            <a:noFill/>
          </p:spPr>
          <p:txBody>
            <a:bodyPr wrap="square">
              <a:spAutoFit/>
            </a:bodyPr>
            <a:lstStyle/>
            <a:p>
              <a:pPr algn="ctr" defTabSz="914191"/>
              <a:r>
                <a:rPr lang="en-US" sz="1632" b="1" dirty="0">
                  <a:solidFill>
                    <a:schemeClr val="tx2">
                      <a:lumMod val="50000"/>
                    </a:schemeClr>
                  </a:solidFill>
                  <a:latin typeface="Segoe UI"/>
                </a:rPr>
                <a:t>Task 4</a:t>
              </a:r>
            </a:p>
            <a:p>
              <a:pPr algn="ctr" defTabSz="914191"/>
              <a:r>
                <a:rPr lang="en-US" sz="1632" dirty="0">
                  <a:solidFill>
                    <a:srgbClr val="000000"/>
                  </a:solidFill>
                  <a:latin typeface="Segoe UI"/>
                </a:rPr>
                <a:t> (CLI)</a:t>
              </a:r>
              <a:endParaRPr lang="en-US" sz="1632" b="1" dirty="0">
                <a:solidFill>
                  <a:schemeClr val="tx2">
                    <a:lumMod val="50000"/>
                  </a:schemeClr>
                </a:solidFill>
                <a:latin typeface="Segoe UI"/>
              </a:endParaRPr>
            </a:p>
          </p:txBody>
        </p:sp>
        <p:sp>
          <p:nvSpPr>
            <p:cNvPr id="48" name="TextBox 47">
              <a:extLst>
                <a:ext uri="{FF2B5EF4-FFF2-40B4-BE49-F238E27FC236}">
                  <a16:creationId xmlns:a16="http://schemas.microsoft.com/office/drawing/2014/main" id="{D1118EB5-723E-80FB-1BEE-9A3A84CDC66A}"/>
                </a:ext>
              </a:extLst>
            </p:cNvPr>
            <p:cNvSpPr txBox="1"/>
            <p:nvPr/>
          </p:nvSpPr>
          <p:spPr>
            <a:xfrm>
              <a:off x="8688921" y="4260422"/>
              <a:ext cx="1050035" cy="343492"/>
            </a:xfrm>
            <a:prstGeom prst="rect">
              <a:avLst/>
            </a:prstGeom>
            <a:noFill/>
          </p:spPr>
          <p:txBody>
            <a:bodyPr wrap="square">
              <a:spAutoFit/>
            </a:bodyPr>
            <a:lstStyle/>
            <a:p>
              <a:pPr defTabSz="914191"/>
              <a:r>
                <a:rPr lang="en-US" sz="1632" dirty="0">
                  <a:solidFill>
                    <a:srgbClr val="000000"/>
                  </a:solidFill>
                  <a:latin typeface="Segoe UI"/>
                </a:rPr>
                <a:t>Disk 4</a:t>
              </a:r>
            </a:p>
          </p:txBody>
        </p:sp>
        <p:sp>
          <p:nvSpPr>
            <p:cNvPr id="50" name="Rectangle 49">
              <a:extLst>
                <a:ext uri="{FF2B5EF4-FFF2-40B4-BE49-F238E27FC236}">
                  <a16:creationId xmlns:a16="http://schemas.microsoft.com/office/drawing/2014/main" id="{A15E0D4E-A710-1A4C-0102-60209EDCC644}"/>
                </a:ext>
              </a:extLst>
            </p:cNvPr>
            <p:cNvSpPr/>
            <p:nvPr/>
          </p:nvSpPr>
          <p:spPr bwMode="auto">
            <a:xfrm>
              <a:off x="8099875" y="4816519"/>
              <a:ext cx="1924001" cy="74414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cs typeface="Segoe UI" pitchFamily="34" charset="0"/>
              </a:endParaRPr>
            </a:p>
          </p:txBody>
        </p:sp>
        <p:pic>
          <p:nvPicPr>
            <p:cNvPr id="51" name="Graphic 50">
              <a:extLst>
                <a:ext uri="{FF2B5EF4-FFF2-40B4-BE49-F238E27FC236}">
                  <a16:creationId xmlns:a16="http://schemas.microsoft.com/office/drawing/2014/main" id="{F8689301-C2DE-98C5-00B3-D2079BC9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7391" y="4923038"/>
              <a:ext cx="368971" cy="368971"/>
            </a:xfrm>
            <a:prstGeom prst="rect">
              <a:avLst/>
            </a:prstGeom>
          </p:spPr>
        </p:pic>
        <p:sp>
          <p:nvSpPr>
            <p:cNvPr id="52" name="TextBox 51">
              <a:extLst>
                <a:ext uri="{FF2B5EF4-FFF2-40B4-BE49-F238E27FC236}">
                  <a16:creationId xmlns:a16="http://schemas.microsoft.com/office/drawing/2014/main" id="{6CC2F0AB-FACC-A4BE-A21A-A6CA60F5D07C}"/>
                </a:ext>
              </a:extLst>
            </p:cNvPr>
            <p:cNvSpPr txBox="1"/>
            <p:nvPr/>
          </p:nvSpPr>
          <p:spPr>
            <a:xfrm>
              <a:off x="6450009" y="4917362"/>
              <a:ext cx="1379279" cy="594650"/>
            </a:xfrm>
            <a:prstGeom prst="rect">
              <a:avLst/>
            </a:prstGeom>
            <a:noFill/>
          </p:spPr>
          <p:txBody>
            <a:bodyPr wrap="square">
              <a:spAutoFit/>
            </a:bodyPr>
            <a:lstStyle/>
            <a:p>
              <a:pPr algn="ctr" defTabSz="914191"/>
              <a:r>
                <a:rPr lang="en-US" sz="1632" b="1" dirty="0">
                  <a:solidFill>
                    <a:schemeClr val="tx2">
                      <a:lumMod val="50000"/>
                    </a:schemeClr>
                  </a:solidFill>
                  <a:latin typeface="Segoe UI"/>
                </a:rPr>
                <a:t>Task 5</a:t>
              </a:r>
            </a:p>
            <a:p>
              <a:pPr algn="ctr" defTabSz="914191"/>
              <a:r>
                <a:rPr lang="en-US" sz="1632" dirty="0">
                  <a:solidFill>
                    <a:srgbClr val="000000"/>
                  </a:solidFill>
                  <a:latin typeface="Segoe UI"/>
                </a:rPr>
                <a:t> (Bicep)</a:t>
              </a:r>
              <a:endParaRPr lang="en-US" sz="1632" b="1" dirty="0">
                <a:solidFill>
                  <a:schemeClr val="tx2">
                    <a:lumMod val="50000"/>
                  </a:schemeClr>
                </a:solidFill>
                <a:latin typeface="Segoe UI"/>
              </a:endParaRPr>
            </a:p>
          </p:txBody>
        </p:sp>
        <p:sp>
          <p:nvSpPr>
            <p:cNvPr id="53" name="TextBox 52">
              <a:extLst>
                <a:ext uri="{FF2B5EF4-FFF2-40B4-BE49-F238E27FC236}">
                  <a16:creationId xmlns:a16="http://schemas.microsoft.com/office/drawing/2014/main" id="{2CA75373-BA4A-126B-D762-CB1C1AE56DCE}"/>
                </a:ext>
              </a:extLst>
            </p:cNvPr>
            <p:cNvSpPr txBox="1"/>
            <p:nvPr/>
          </p:nvSpPr>
          <p:spPr>
            <a:xfrm>
              <a:off x="8692008" y="5222960"/>
              <a:ext cx="1050035" cy="343492"/>
            </a:xfrm>
            <a:prstGeom prst="rect">
              <a:avLst/>
            </a:prstGeom>
            <a:noFill/>
          </p:spPr>
          <p:txBody>
            <a:bodyPr wrap="square">
              <a:spAutoFit/>
            </a:bodyPr>
            <a:lstStyle/>
            <a:p>
              <a:pPr defTabSz="914191"/>
              <a:r>
                <a:rPr lang="en-US" sz="1632" dirty="0">
                  <a:solidFill>
                    <a:srgbClr val="000000"/>
                  </a:solidFill>
                  <a:latin typeface="Segoe UI"/>
                </a:rPr>
                <a:t>Disk 5</a:t>
              </a:r>
            </a:p>
          </p:txBody>
        </p:sp>
        <p:cxnSp>
          <p:nvCxnSpPr>
            <p:cNvPr id="54" name="Connector: Elbow 53">
              <a:extLst>
                <a:ext uri="{FF2B5EF4-FFF2-40B4-BE49-F238E27FC236}">
                  <a16:creationId xmlns:a16="http://schemas.microsoft.com/office/drawing/2014/main" id="{9CD58B75-E189-3391-AE59-96302CA5F088}"/>
                </a:ext>
              </a:extLst>
            </p:cNvPr>
            <p:cNvCxnSpPr>
              <a:cxnSpLocks/>
              <a:endCxn id="50" idx="1"/>
            </p:cNvCxnSpPr>
            <p:nvPr/>
          </p:nvCxnSpPr>
          <p:spPr>
            <a:xfrm rot="16200000" flipH="1">
              <a:off x="5665587" y="2754304"/>
              <a:ext cx="2824781" cy="20437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B317D80-20BC-F163-C18A-21DF27395848}"/>
                </a:ext>
              </a:extLst>
            </p:cNvPr>
            <p:cNvCxnSpPr>
              <a:endCxn id="7" idx="1"/>
            </p:cNvCxnSpPr>
            <p:nvPr/>
          </p:nvCxnSpPr>
          <p:spPr>
            <a:xfrm flipV="1">
              <a:off x="6053404" y="3264266"/>
              <a:ext cx="2052019" cy="343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46C16B-8010-7837-886C-5CE7DDA45DC5}"/>
                </a:ext>
              </a:extLst>
            </p:cNvPr>
            <p:cNvCxnSpPr>
              <a:cxnSpLocks/>
              <a:endCxn id="45" idx="1"/>
            </p:cNvCxnSpPr>
            <p:nvPr/>
          </p:nvCxnSpPr>
          <p:spPr>
            <a:xfrm flipV="1">
              <a:off x="6047856" y="4226055"/>
              <a:ext cx="2048932" cy="603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3417BB65-DC42-3A10-280C-3A1EBD579A23}"/>
                </a:ext>
              </a:extLst>
            </p:cNvPr>
            <p:cNvGrpSpPr/>
            <p:nvPr/>
          </p:nvGrpSpPr>
          <p:grpSpPr>
            <a:xfrm>
              <a:off x="1697987" y="3013715"/>
              <a:ext cx="3387961" cy="1615036"/>
              <a:chOff x="1803312" y="1853713"/>
              <a:chExt cx="3387961" cy="1615036"/>
            </a:xfrm>
          </p:grpSpPr>
          <p:sp>
            <p:nvSpPr>
              <p:cNvPr id="11" name="Rectangle 10">
                <a:extLst>
                  <a:ext uri="{FF2B5EF4-FFF2-40B4-BE49-F238E27FC236}">
                    <a16:creationId xmlns:a16="http://schemas.microsoft.com/office/drawing/2014/main" id="{E787A12D-9A7C-4EB0-99DF-675427C30D80}"/>
                  </a:ext>
                </a:extLst>
              </p:cNvPr>
              <p:cNvSpPr/>
              <p:nvPr/>
            </p:nvSpPr>
            <p:spPr bwMode="auto">
              <a:xfrm>
                <a:off x="1803312" y="1853713"/>
                <a:ext cx="3387961" cy="161503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TextBox 16">
                <a:extLst>
                  <a:ext uri="{FF2B5EF4-FFF2-40B4-BE49-F238E27FC236}">
                    <a16:creationId xmlns:a16="http://schemas.microsoft.com/office/drawing/2014/main" id="{CDEBDA3B-C561-444F-8793-28B919D003D2}"/>
                  </a:ext>
                </a:extLst>
              </p:cNvPr>
              <p:cNvSpPr txBox="1"/>
              <p:nvPr/>
            </p:nvSpPr>
            <p:spPr>
              <a:xfrm>
                <a:off x="1901278" y="1865626"/>
                <a:ext cx="1272221" cy="343492"/>
              </a:xfrm>
              <a:prstGeom prst="rect">
                <a:avLst/>
              </a:prstGeom>
              <a:noFill/>
            </p:spPr>
            <p:txBody>
              <a:bodyPr wrap="square">
                <a:spAutoFit/>
              </a:bodyPr>
              <a:lstStyle/>
              <a:p>
                <a:pPr defTabSz="914191"/>
                <a:r>
                  <a:rPr lang="en-US" sz="1632" b="1" dirty="0">
                    <a:solidFill>
                      <a:schemeClr val="tx2">
                        <a:lumMod val="50000"/>
                      </a:schemeClr>
                    </a:solidFill>
                    <a:latin typeface="Segoe UI"/>
                  </a:rPr>
                  <a:t>Task 1</a:t>
                </a:r>
              </a:p>
            </p:txBody>
          </p:sp>
          <p:cxnSp>
            <p:nvCxnSpPr>
              <p:cNvPr id="18" name="Straight Arrow Connector 17">
                <a:extLst>
                  <a:ext uri="{FF2B5EF4-FFF2-40B4-BE49-F238E27FC236}">
                    <a16:creationId xmlns:a16="http://schemas.microsoft.com/office/drawing/2014/main" id="{3414CD6E-66E2-4423-8E2E-CBA581A4A89E}"/>
                  </a:ext>
                </a:extLst>
              </p:cNvPr>
              <p:cNvCxnSpPr>
                <a:cxnSpLocks/>
                <a:endCxn id="68" idx="1"/>
              </p:cNvCxnSpPr>
              <p:nvPr/>
            </p:nvCxnSpPr>
            <p:spPr>
              <a:xfrm flipV="1">
                <a:off x="3072436" y="2598543"/>
                <a:ext cx="1114250" cy="112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D0E67FB-8038-42B7-A604-0FD67454E987}"/>
                  </a:ext>
                </a:extLst>
              </p:cNvPr>
              <p:cNvSpPr txBox="1"/>
              <p:nvPr/>
            </p:nvSpPr>
            <p:spPr>
              <a:xfrm>
                <a:off x="4137013" y="3040715"/>
                <a:ext cx="1033478" cy="343492"/>
              </a:xfrm>
              <a:prstGeom prst="rect">
                <a:avLst/>
              </a:prstGeom>
              <a:noFill/>
            </p:spPr>
            <p:txBody>
              <a:bodyPr wrap="square">
                <a:spAutoFit/>
              </a:bodyPr>
              <a:lstStyle/>
              <a:p>
                <a:pPr defTabSz="914191"/>
                <a:r>
                  <a:rPr lang="en-US" sz="1632" dirty="0">
                    <a:solidFill>
                      <a:srgbClr val="000000"/>
                    </a:solidFill>
                    <a:latin typeface="Segoe UI"/>
                  </a:rPr>
                  <a:t>Template</a:t>
                </a:r>
              </a:p>
            </p:txBody>
          </p:sp>
          <p:grpSp>
            <p:nvGrpSpPr>
              <p:cNvPr id="74" name="Group 73">
                <a:extLst>
                  <a:ext uri="{FF2B5EF4-FFF2-40B4-BE49-F238E27FC236}">
                    <a16:creationId xmlns:a16="http://schemas.microsoft.com/office/drawing/2014/main" id="{B903BD15-E2F5-4968-073F-810E8F138B18}"/>
                  </a:ext>
                </a:extLst>
              </p:cNvPr>
              <p:cNvGrpSpPr/>
              <p:nvPr/>
            </p:nvGrpSpPr>
            <p:grpSpPr>
              <a:xfrm>
                <a:off x="1980644" y="2227961"/>
                <a:ext cx="1468788" cy="757333"/>
                <a:chOff x="2224340" y="2330196"/>
                <a:chExt cx="1468788" cy="757333"/>
              </a:xfrm>
            </p:grpSpPr>
            <p:sp>
              <p:nvSpPr>
                <p:cNvPr id="73" name="Rectangle 72">
                  <a:extLst>
                    <a:ext uri="{FF2B5EF4-FFF2-40B4-BE49-F238E27FC236}">
                      <a16:creationId xmlns:a16="http://schemas.microsoft.com/office/drawing/2014/main" id="{051F0E97-5E06-C048-18D7-708A4B443E00}"/>
                    </a:ext>
                  </a:extLst>
                </p:cNvPr>
                <p:cNvSpPr/>
                <p:nvPr/>
              </p:nvSpPr>
              <p:spPr bwMode="auto">
                <a:xfrm>
                  <a:off x="2224340" y="2330196"/>
                  <a:ext cx="1468788" cy="74414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cs typeface="Segoe UI" pitchFamily="34" charset="0"/>
                  </a:endParaRPr>
                </a:p>
              </p:txBody>
            </p:sp>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2948" y="2374796"/>
                  <a:ext cx="368971" cy="368971"/>
                </a:xfrm>
                <a:prstGeom prst="rect">
                  <a:avLst/>
                </a:prstGeom>
              </p:spPr>
            </p:pic>
            <p:sp>
              <p:nvSpPr>
                <p:cNvPr id="16" name="TextBox 15">
                  <a:extLst>
                    <a:ext uri="{FF2B5EF4-FFF2-40B4-BE49-F238E27FC236}">
                      <a16:creationId xmlns:a16="http://schemas.microsoft.com/office/drawing/2014/main" id="{71EBFAD2-C68C-4DD8-8930-D4ACCB62F2D7}"/>
                    </a:ext>
                  </a:extLst>
                </p:cNvPr>
                <p:cNvSpPr txBox="1"/>
                <p:nvPr/>
              </p:nvSpPr>
              <p:spPr>
                <a:xfrm>
                  <a:off x="2493275" y="2744037"/>
                  <a:ext cx="885174" cy="343492"/>
                </a:xfrm>
                <a:prstGeom prst="rect">
                  <a:avLst/>
                </a:prstGeom>
                <a:noFill/>
              </p:spPr>
              <p:txBody>
                <a:bodyPr wrap="square">
                  <a:spAutoFit/>
                </a:bodyPr>
                <a:lstStyle/>
                <a:p>
                  <a:pPr defTabSz="914191"/>
                  <a:r>
                    <a:rPr lang="en-US" sz="1632" dirty="0">
                      <a:solidFill>
                        <a:srgbClr val="000000"/>
                      </a:solidFill>
                      <a:latin typeface="Segoe UI"/>
                    </a:rPr>
                    <a:t>Disk 1</a:t>
                  </a:r>
                </a:p>
              </p:txBody>
            </p:sp>
          </p:grpSp>
          <p:pic>
            <p:nvPicPr>
              <p:cNvPr id="68" name="Graphic 67">
                <a:extLst>
                  <a:ext uri="{FF2B5EF4-FFF2-40B4-BE49-F238E27FC236}">
                    <a16:creationId xmlns:a16="http://schemas.microsoft.com/office/drawing/2014/main" id="{E0B5A8A7-B183-0631-448A-82A5FDBC3FF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86686" y="2155956"/>
                <a:ext cx="885174" cy="885174"/>
              </a:xfrm>
              <a:prstGeom prst="rect">
                <a:avLst/>
              </a:prstGeom>
            </p:spPr>
          </p:pic>
          <p:sp>
            <p:nvSpPr>
              <p:cNvPr id="87" name="TextBox 86">
                <a:extLst>
                  <a:ext uri="{FF2B5EF4-FFF2-40B4-BE49-F238E27FC236}">
                    <a16:creationId xmlns:a16="http://schemas.microsoft.com/office/drawing/2014/main" id="{39A20AD7-4ED9-F22E-0945-728A96DB7929}"/>
                  </a:ext>
                </a:extLst>
              </p:cNvPr>
              <p:cNvSpPr txBox="1"/>
              <p:nvPr/>
            </p:nvSpPr>
            <p:spPr>
              <a:xfrm>
                <a:off x="3332685" y="2194305"/>
                <a:ext cx="1080221" cy="505563"/>
              </a:xfrm>
              <a:prstGeom prst="rect">
                <a:avLst/>
              </a:prstGeom>
              <a:noFill/>
            </p:spPr>
            <p:txBody>
              <a:bodyPr wrap="square" lIns="179260" tIns="143408" rIns="179260" bIns="143408" rtlCol="0">
                <a:spAutoFit/>
              </a:bodyPr>
              <a:lstStyle/>
              <a:p>
                <a:pPr defTabSz="914191">
                  <a:lnSpc>
                    <a:spcPct val="90000"/>
                  </a:lnSpc>
                  <a:spcAft>
                    <a:spcPts val="587"/>
                  </a:spcAft>
                </a:pPr>
                <a:r>
                  <a:rPr lang="en-US" sz="1632" dirty="0">
                    <a:latin typeface="Segoe UI"/>
                  </a:rPr>
                  <a:t>Export</a:t>
                </a:r>
              </a:p>
            </p:txBody>
          </p:sp>
        </p:grpSp>
        <p:pic>
          <p:nvPicPr>
            <p:cNvPr id="89" name="Graphic 88">
              <a:extLst>
                <a:ext uri="{FF2B5EF4-FFF2-40B4-BE49-F238E27FC236}">
                  <a16:creationId xmlns:a16="http://schemas.microsoft.com/office/drawing/2014/main" id="{5A64E2A0-DB47-79A3-1109-8FC3513234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84663" y="1716308"/>
              <a:ext cx="574642" cy="525073"/>
            </a:xfrm>
            <a:prstGeom prst="rect">
              <a:avLst/>
            </a:prstGeom>
          </p:spPr>
        </p:pic>
        <p:pic>
          <p:nvPicPr>
            <p:cNvPr id="90" name="Graphic 89">
              <a:extLst>
                <a:ext uri="{FF2B5EF4-FFF2-40B4-BE49-F238E27FC236}">
                  <a16:creationId xmlns:a16="http://schemas.microsoft.com/office/drawing/2014/main" id="{650F989E-E69F-8662-F616-F7F792186D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02577" y="3426615"/>
              <a:ext cx="731533" cy="668431"/>
            </a:xfrm>
            <a:prstGeom prst="rect">
              <a:avLst/>
            </a:prstGeom>
          </p:spPr>
        </p:pic>
        <p:pic>
          <p:nvPicPr>
            <p:cNvPr id="91" name="Graphic 90">
              <a:extLst>
                <a:ext uri="{FF2B5EF4-FFF2-40B4-BE49-F238E27FC236}">
                  <a16:creationId xmlns:a16="http://schemas.microsoft.com/office/drawing/2014/main" id="{259B34AC-60E5-FE90-F9AE-006C78B7CFA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738956" y="2745982"/>
              <a:ext cx="586017" cy="535467"/>
            </a:xfrm>
            <a:prstGeom prst="rect">
              <a:avLst/>
            </a:prstGeom>
          </p:spPr>
        </p:pic>
        <p:pic>
          <p:nvPicPr>
            <p:cNvPr id="92" name="Graphic 91">
              <a:extLst>
                <a:ext uri="{FF2B5EF4-FFF2-40B4-BE49-F238E27FC236}">
                  <a16:creationId xmlns:a16="http://schemas.microsoft.com/office/drawing/2014/main" id="{955E10D5-0AE1-1833-3955-A67AE56084F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17568" y="3730507"/>
              <a:ext cx="586017" cy="438510"/>
            </a:xfrm>
            <a:prstGeom prst="rect">
              <a:avLst/>
            </a:prstGeom>
          </p:spPr>
        </p:pic>
        <p:cxnSp>
          <p:nvCxnSpPr>
            <p:cNvPr id="96" name="Connector: Elbow 95">
              <a:extLst>
                <a:ext uri="{FF2B5EF4-FFF2-40B4-BE49-F238E27FC236}">
                  <a16:creationId xmlns:a16="http://schemas.microsoft.com/office/drawing/2014/main" id="{F32BD85A-74F9-945C-F8D1-4A003CB81E76}"/>
                </a:ext>
              </a:extLst>
            </p:cNvPr>
            <p:cNvCxnSpPr>
              <a:stCxn id="11" idx="3"/>
              <a:endCxn id="29" idx="1"/>
            </p:cNvCxnSpPr>
            <p:nvPr/>
          </p:nvCxnSpPr>
          <p:spPr>
            <a:xfrm flipV="1">
              <a:off x="5085948" y="2312558"/>
              <a:ext cx="3013993" cy="1508675"/>
            </a:xfrm>
            <a:prstGeom prst="bentConnector3">
              <a:avLst>
                <a:gd name="adj1" fmla="val 96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1" name="Graphic 100">
              <a:extLst>
                <a:ext uri="{FF2B5EF4-FFF2-40B4-BE49-F238E27FC236}">
                  <a16:creationId xmlns:a16="http://schemas.microsoft.com/office/drawing/2014/main" id="{6D207DD2-F704-0386-EC5E-DA2677D7054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01341" y="4689534"/>
              <a:ext cx="586017" cy="499059"/>
            </a:xfrm>
            <a:prstGeom prst="rect">
              <a:avLst/>
            </a:prstGeom>
          </p:spPr>
        </p:pic>
      </p:grpSp>
    </p:spTree>
    <p:extLst>
      <p:ext uri="{BB962C8B-B14F-4D97-AF65-F5344CB8AC3E}">
        <p14:creationId xmlns:p14="http://schemas.microsoft.com/office/powerpoint/2010/main" val="29507539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27038" y="1143000"/>
            <a:ext cx="11568684" cy="3027726"/>
          </a:xfrm>
          <a:prstGeom prst="rect">
            <a:avLst/>
          </a:prstGeom>
          <a:noFill/>
          <a:ln w="19050">
            <a:no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Microsoft.PowerShell.Management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27038" y="4326175"/>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13322" y="1142999"/>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13322" y="17021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13322" y="2261337"/>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13322" y="3094353"/>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13322" y="3927369"/>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13322" y="44865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13322" y="50457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13322" y="5604875"/>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04522" y="1143000"/>
            <a:ext cx="5791200" cy="4930168"/>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40725" y="1585212"/>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noFill/>
          </a:ln>
        </p:spPr>
        <p:txBody>
          <a:bodyPr wrap="square" lIns="182880" tIns="137160" rIns="182880" bIns="137160" anchor="ctr">
            <a:noAutofit/>
          </a:bodyPr>
          <a:lstStyle/>
          <a:p>
            <a:pPr>
              <a:tabLst>
                <a:tab pos="288198" algn="l"/>
              </a:tabLst>
            </a:pPr>
            <a:r>
              <a:rPr lang="en-US" sz="2400" dirty="0">
                <a:latin typeface="Consolas" panose="020B0609020204030204" pitchFamily="49" charset="0"/>
              </a:rPr>
              <a:t>New-</a:t>
            </a:r>
            <a:r>
              <a:rPr lang="en-US" sz="2400" dirty="0" err="1">
                <a:latin typeface="Consolas" panose="020B0609020204030204" pitchFamily="49" charset="0"/>
              </a:rPr>
              <a:t>AzVm</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a:t>
            </a:r>
            <a:r>
              <a:rPr lang="en-US" sz="2400" dirty="0" err="1">
                <a:latin typeface="Consolas" panose="020B0609020204030204" pitchFamily="49" charset="0"/>
              </a:rPr>
              <a:t>ResourceGroupName</a:t>
            </a:r>
            <a:r>
              <a:rPr lang="en-US" sz="2400" dirty="0">
                <a:latin typeface="Consolas" panose="020B0609020204030204" pitchFamily="49" charset="0"/>
              </a:rPr>
              <a:t> "</a:t>
            </a:r>
            <a:r>
              <a:rPr lang="en-US" sz="2400" dirty="0" err="1">
                <a:latin typeface="Consolas" panose="020B0609020204030204" pitchFamily="49" charset="0"/>
              </a:rPr>
              <a:t>CrmTestingResourceGroup</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-Name "</a:t>
            </a:r>
            <a:r>
              <a:rPr lang="en-US" sz="2400" dirty="0" err="1">
                <a:latin typeface="Consolas" panose="020B0609020204030204" pitchFamily="49" charset="0"/>
              </a:rPr>
              <a:t>CrmUnitTests</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-Image "</a:t>
            </a:r>
            <a:r>
              <a:rPr lang="en-US" sz="2400" dirty="0" err="1">
                <a:latin typeface="Consolas" panose="020B0609020204030204" pitchFamily="49" charset="0"/>
              </a:rPr>
              <a:t>UbuntuLTS</a:t>
            </a:r>
            <a:r>
              <a:rPr lang="en-US" sz="2400" dirty="0">
                <a:latin typeface="Consolas" panose="020B0609020204030204" pitchFamily="49" charset="0"/>
              </a:rPr>
              <a:t>" `</a:t>
            </a:r>
          </a:p>
          <a:p>
            <a:pPr>
              <a:tabLst>
                <a:tab pos="288198" algn="l"/>
              </a:tabLst>
            </a:pPr>
            <a:r>
              <a:rPr lang="en-US" sz="2400" dirty="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dirty="0">
                <a:latin typeface="Consolas" panose="020B0609020204030204" pitchFamily="49" charset="0"/>
              </a:rPr>
              <a:t> az vm restart -g MyResourceGroup -n MyVm</a:t>
            </a: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dirty="0">
                <a:solidFill>
                  <a:schemeClr val="tx1"/>
                </a:solidFill>
              </a:rPr>
              <a:t>Cross-platform command-line program</a:t>
            </a:r>
          </a:p>
          <a:p>
            <a:pPr marL="457200" indent="-457200">
              <a:spcBef>
                <a:spcPts val="1800"/>
              </a:spcBef>
              <a:buFont typeface="Arial" panose="020B0604020202020204" pitchFamily="34" charset="0"/>
              <a:buChar char="•"/>
            </a:pPr>
            <a:r>
              <a:rPr lang="en-US" dirty="0">
                <a:solidFill>
                  <a:schemeClr val="tx1"/>
                </a:solidFill>
              </a:rPr>
              <a:t>Runs on Linux, macOS, and Windows</a:t>
            </a:r>
          </a:p>
          <a:p>
            <a:pPr marL="457200" indent="-457200">
              <a:spcBef>
                <a:spcPts val="1800"/>
              </a:spcBef>
              <a:buFont typeface="Arial" panose="020B0604020202020204" pitchFamily="34" charset="0"/>
              <a:buChar char="•"/>
            </a:pPr>
            <a:r>
              <a:rPr lang="en-US" dirty="0">
                <a:solidFill>
                  <a:schemeClr val="tx1"/>
                </a:solidFill>
              </a:rPr>
              <a:t>Can be used interactively or through scripts</a:t>
            </a:r>
          </a:p>
          <a:p>
            <a:pPr marL="457200" indent="-457200">
              <a:spcBef>
                <a:spcPts val="1800"/>
              </a:spcBef>
              <a:buFont typeface="Arial" panose="020B0604020202020204" pitchFamily="34" charset="0"/>
              <a:buChar char="•"/>
            </a:pPr>
            <a:r>
              <a:rPr lang="en-US" dirty="0">
                <a:solidFill>
                  <a:schemeClr val="tx1"/>
                </a:solidFill>
              </a:rPr>
              <a:t>Commands are structured in </a:t>
            </a:r>
            <a:r>
              <a:rPr lang="en-US" i="1" dirty="0">
                <a:solidFill>
                  <a:schemeClr val="tx1"/>
                </a:solidFill>
              </a:rPr>
              <a:t>_groups_</a:t>
            </a:r>
            <a:r>
              <a:rPr lang="en-US" dirty="0">
                <a:solidFill>
                  <a:schemeClr val="tx1"/>
                </a:solidFill>
              </a:rPr>
              <a:t> and </a:t>
            </a:r>
            <a:r>
              <a:rPr lang="en-US" i="1" dirty="0">
                <a:solidFill>
                  <a:schemeClr val="tx1"/>
                </a:solidFill>
              </a:rPr>
              <a:t>_subgroups_</a:t>
            </a:r>
          </a:p>
          <a:p>
            <a:pPr marL="457200" indent="-457200">
              <a:spcBef>
                <a:spcPts val="1800"/>
              </a:spcBef>
              <a:buFont typeface="Arial" panose="020B0604020202020204" pitchFamily="34" charset="0"/>
              <a:buChar char="•"/>
            </a:pPr>
            <a:r>
              <a:rPr lang="en-US" dirty="0">
                <a:solidFill>
                  <a:schemeClr val="tx1"/>
                </a:solidFill>
              </a:rPr>
              <a:t>Use </a:t>
            </a:r>
            <a:r>
              <a:rPr lang="en-US" i="1" dirty="0">
                <a:solidFill>
                  <a:schemeClr val="tx1"/>
                </a:solidFill>
              </a:rPr>
              <a:t>find</a:t>
            </a:r>
            <a:r>
              <a:rPr lang="en-US" dirty="0">
                <a:solidFill>
                  <a:schemeClr val="tx1"/>
                </a:solidFill>
              </a:rPr>
              <a:t> to locate commands</a:t>
            </a:r>
          </a:p>
          <a:p>
            <a:pPr marL="457200" indent="-457200">
              <a:spcBef>
                <a:spcPts val="1800"/>
              </a:spcBef>
              <a:buFont typeface="Arial" panose="020B0604020202020204" pitchFamily="34" charset="0"/>
              <a:buChar char="•"/>
            </a:pPr>
            <a:r>
              <a:rPr lang="en-US" dirty="0">
                <a:solidFill>
                  <a:schemeClr val="tx1"/>
                </a:solidFill>
              </a:rPr>
              <a:t>Use </a:t>
            </a:r>
            <a:r>
              <a:rPr lang="en-US" i="1" dirty="0">
                <a:solidFill>
                  <a:schemeClr val="tx1"/>
                </a:solidFill>
              </a:rPr>
              <a:t>--help</a:t>
            </a:r>
            <a:r>
              <a:rPr lang="en-US"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4FCF-4C17-29E8-41A0-A01AE20DB8DE}"/>
              </a:ext>
            </a:extLst>
          </p:cNvPr>
          <p:cNvSpPr>
            <a:spLocks noGrp="1"/>
          </p:cNvSpPr>
          <p:nvPr>
            <p:ph type="title"/>
          </p:nvPr>
        </p:nvSpPr>
        <p:spPr/>
        <p:txBody>
          <a:bodyPr/>
          <a:lstStyle/>
          <a:p>
            <a:r>
              <a:rPr lang="en-US" dirty="0">
                <a:cs typeface="Segoe UI"/>
              </a:rPr>
              <a:t>Administrator Resources whiteboard</a:t>
            </a:r>
          </a:p>
        </p:txBody>
      </p:sp>
      <p:sp>
        <p:nvSpPr>
          <p:cNvPr id="19" name="Text Placeholder 18">
            <a:extLst>
              <a:ext uri="{FF2B5EF4-FFF2-40B4-BE49-F238E27FC236}">
                <a16:creationId xmlns:a16="http://schemas.microsoft.com/office/drawing/2014/main" id="{C242BA55-DE6F-FD92-2A42-C5F64CF85EA5}"/>
              </a:ext>
            </a:extLst>
          </p:cNvPr>
          <p:cNvSpPr>
            <a:spLocks noGrp="1"/>
          </p:cNvSpPr>
          <p:nvPr>
            <p:ph type="body" sz="quarter" idx="10"/>
          </p:nvPr>
        </p:nvSpPr>
        <p:spPr/>
        <p:txBody>
          <a:bodyPr/>
          <a:lstStyle/>
          <a:p>
            <a:r>
              <a:rPr lang="en-US" dirty="0"/>
              <a:t>What other tools do you use?</a:t>
            </a:r>
          </a:p>
        </p:txBody>
      </p:sp>
      <p:grpSp>
        <p:nvGrpSpPr>
          <p:cNvPr id="5" name="Group 4" descr="whiteboard diagram editable version">
            <a:extLst>
              <a:ext uri="{FF2B5EF4-FFF2-40B4-BE49-F238E27FC236}">
                <a16:creationId xmlns:a16="http://schemas.microsoft.com/office/drawing/2014/main" id="{292A8BE5-44CC-6C0E-3BCE-929E255E4112}"/>
              </a:ext>
            </a:extLst>
          </p:cNvPr>
          <p:cNvGrpSpPr/>
          <p:nvPr/>
        </p:nvGrpSpPr>
        <p:grpSpPr>
          <a:xfrm>
            <a:off x="953690" y="1613512"/>
            <a:ext cx="10275332" cy="4427493"/>
            <a:chOff x="729952" y="1242414"/>
            <a:chExt cx="10192444" cy="4098306"/>
          </a:xfrm>
        </p:grpSpPr>
        <p:sp>
          <p:nvSpPr>
            <p:cNvPr id="3" name="Oval 2">
              <a:extLst>
                <a:ext uri="{FF2B5EF4-FFF2-40B4-BE49-F238E27FC236}">
                  <a16:creationId xmlns:a16="http://schemas.microsoft.com/office/drawing/2014/main" id="{129CE287-ED12-3F06-D60F-538D3ECE02C3}"/>
                </a:ext>
              </a:extLst>
            </p:cNvPr>
            <p:cNvSpPr/>
            <p:nvPr/>
          </p:nvSpPr>
          <p:spPr bwMode="auto">
            <a:xfrm>
              <a:off x="4252246" y="2937908"/>
              <a:ext cx="3246634" cy="7286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b="1" dirty="0">
                  <a:solidFill>
                    <a:srgbClr val="0078D4">
                      <a:lumMod val="50000"/>
                    </a:srgbClr>
                  </a:solidFill>
                  <a:latin typeface="Segoe UI" panose="020B0502040204020203" pitchFamily="34" charset="0"/>
                  <a:cs typeface="Segoe UI" panose="020B0502040204020203" pitchFamily="34" charset="0"/>
                </a:rPr>
                <a:t>Administrator tools</a:t>
              </a:r>
            </a:p>
          </p:txBody>
        </p:sp>
        <p:sp>
          <p:nvSpPr>
            <p:cNvPr id="4" name="TextBox 3">
              <a:extLst>
                <a:ext uri="{FF2B5EF4-FFF2-40B4-BE49-F238E27FC236}">
                  <a16:creationId xmlns:a16="http://schemas.microsoft.com/office/drawing/2014/main" id="{816F3487-5FE1-6013-61EA-BA5DB5498285}"/>
                </a:ext>
              </a:extLst>
            </p:cNvPr>
            <p:cNvSpPr txBox="1"/>
            <p:nvPr/>
          </p:nvSpPr>
          <p:spPr>
            <a:xfrm>
              <a:off x="729952" y="2244871"/>
              <a:ext cx="3027293" cy="2649507"/>
            </a:xfrm>
            <a:prstGeom prst="rect">
              <a:avLst/>
            </a:prstGeom>
            <a:noFill/>
          </p:spPr>
          <p:txBody>
            <a:bodyPr wrap="square">
              <a:spAutoFit/>
            </a:bodyPr>
            <a:lstStyle/>
            <a:p>
              <a:pPr defTabSz="932597"/>
              <a:r>
                <a:rPr lang="en-US" b="1" u="sng" dirty="0">
                  <a:solidFill>
                    <a:srgbClr val="0078D4">
                      <a:lumMod val="50000"/>
                    </a:srgbClr>
                  </a:solidFill>
                  <a:latin typeface="Segoe UI" panose="020B0502040204020203" pitchFamily="34" charset="0"/>
                  <a:cs typeface="Segoe UI" panose="020B0502040204020203" pitchFamily="34" charset="0"/>
                </a:rPr>
                <a:t>Daily management</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portal</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Resource Manager templates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policy</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backup</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Bicep</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Cloud Shell</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CLI</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PowerShell</a:t>
              </a:r>
            </a:p>
          </p:txBody>
        </p:sp>
        <p:sp>
          <p:nvSpPr>
            <p:cNvPr id="6" name="TextBox 5">
              <a:extLst>
                <a:ext uri="{FF2B5EF4-FFF2-40B4-BE49-F238E27FC236}">
                  <a16:creationId xmlns:a16="http://schemas.microsoft.com/office/drawing/2014/main" id="{6E61C8C1-B44A-78B2-B3D8-475BFABE9301}"/>
                </a:ext>
              </a:extLst>
            </p:cNvPr>
            <p:cNvSpPr txBox="1"/>
            <p:nvPr/>
          </p:nvSpPr>
          <p:spPr>
            <a:xfrm>
              <a:off x="4492804" y="1242414"/>
              <a:ext cx="3246635" cy="1367488"/>
            </a:xfrm>
            <a:prstGeom prst="rect">
              <a:avLst/>
            </a:prstGeom>
            <a:noFill/>
          </p:spPr>
          <p:txBody>
            <a:bodyPr wrap="square" anchor="ctr" anchorCtr="0">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Storage</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Storage Explorer </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Data Box</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Import/Export service</a:t>
              </a:r>
            </a:p>
            <a:p>
              <a:pPr marL="347663" indent="-285750" defTabSz="932597">
                <a:buFont typeface="Arial" panose="020B0604020202020204" pitchFamily="34" charset="0"/>
                <a:buChar char="•"/>
              </a:pPr>
              <a:r>
                <a:rPr lang="en-US" dirty="0" err="1">
                  <a:latin typeface="Segoe UI" panose="020B0502040204020203" pitchFamily="34" charset="0"/>
                  <a:cs typeface="Segoe UI" panose="020B0502040204020203" pitchFamily="34" charset="0"/>
                </a:rPr>
                <a:t>AzCopy</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1794F27-56CF-A64F-74B3-61FC1A90737A}"/>
                </a:ext>
              </a:extLst>
            </p:cNvPr>
            <p:cNvSpPr txBox="1"/>
            <p:nvPr/>
          </p:nvSpPr>
          <p:spPr>
            <a:xfrm>
              <a:off x="8215450" y="2199437"/>
              <a:ext cx="2706946" cy="854680"/>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Networks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Network Watcher</a:t>
              </a:r>
            </a:p>
            <a:p>
              <a:pPr marL="291436" indent="-291436"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8C8B8345-DEF1-C68C-525E-FD2FBBD152B4}"/>
                </a:ext>
              </a:extLst>
            </p:cNvPr>
            <p:cNvCxnSpPr>
              <a:cxnSpLocks/>
              <a:stCxn id="3" idx="0"/>
            </p:cNvCxnSpPr>
            <p:nvPr/>
          </p:nvCxnSpPr>
          <p:spPr>
            <a:xfrm flipV="1">
              <a:off x="5875563" y="2481700"/>
              <a:ext cx="1" cy="4562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09B529-D5A5-93F2-023E-D621812555C4}"/>
                </a:ext>
              </a:extLst>
            </p:cNvPr>
            <p:cNvCxnSpPr>
              <a:cxnSpLocks/>
              <a:stCxn id="3" idx="7"/>
              <a:endCxn id="8" idx="1"/>
            </p:cNvCxnSpPr>
            <p:nvPr/>
          </p:nvCxnSpPr>
          <p:spPr>
            <a:xfrm flipV="1">
              <a:off x="7023421" y="2626777"/>
              <a:ext cx="1192028" cy="4178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23AFCC-EBF0-CACF-DDEC-BE70E05357C8}"/>
                </a:ext>
              </a:extLst>
            </p:cNvPr>
            <p:cNvCxnSpPr>
              <a:cxnSpLocks/>
              <a:stCxn id="50" idx="0"/>
              <a:endCxn id="3" idx="4"/>
            </p:cNvCxnSpPr>
            <p:nvPr/>
          </p:nvCxnSpPr>
          <p:spPr>
            <a:xfrm flipV="1">
              <a:off x="5875564" y="3666553"/>
              <a:ext cx="0" cy="819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57E8E3-B65F-E132-D1E0-57BBFF0EAD9B}"/>
                </a:ext>
              </a:extLst>
            </p:cNvPr>
            <p:cNvCxnSpPr>
              <a:cxnSpLocks/>
              <a:stCxn id="3" idx="2"/>
            </p:cNvCxnSpPr>
            <p:nvPr/>
          </p:nvCxnSpPr>
          <p:spPr>
            <a:xfrm flipH="1">
              <a:off x="3137348" y="3302231"/>
              <a:ext cx="1114898"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5A8514-7D30-04D1-AAE9-36E77403BF5A}"/>
                </a:ext>
              </a:extLst>
            </p:cNvPr>
            <p:cNvCxnSpPr>
              <a:cxnSpLocks/>
              <a:stCxn id="3" idx="5"/>
              <a:endCxn id="15" idx="1"/>
            </p:cNvCxnSpPr>
            <p:nvPr/>
          </p:nvCxnSpPr>
          <p:spPr>
            <a:xfrm>
              <a:off x="7023421" y="3559845"/>
              <a:ext cx="1340950" cy="6681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A4EBDB-849F-0151-1563-310D63A75CE1}"/>
                </a:ext>
              </a:extLst>
            </p:cNvPr>
            <p:cNvSpPr txBox="1"/>
            <p:nvPr/>
          </p:nvSpPr>
          <p:spPr>
            <a:xfrm>
              <a:off x="8364371" y="3544214"/>
              <a:ext cx="2291812" cy="1367488"/>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Virtual machines</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Backup</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Bastion</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RDP</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SSH</a:t>
              </a:r>
            </a:p>
          </p:txBody>
        </p:sp>
        <p:sp>
          <p:nvSpPr>
            <p:cNvPr id="50" name="TextBox 49">
              <a:extLst>
                <a:ext uri="{FF2B5EF4-FFF2-40B4-BE49-F238E27FC236}">
                  <a16:creationId xmlns:a16="http://schemas.microsoft.com/office/drawing/2014/main" id="{7BE74F7E-6F51-38AB-D478-A0FCE545573D}"/>
                </a:ext>
              </a:extLst>
            </p:cNvPr>
            <p:cNvSpPr txBox="1"/>
            <p:nvPr/>
          </p:nvSpPr>
          <p:spPr>
            <a:xfrm>
              <a:off x="4359168" y="4486040"/>
              <a:ext cx="3032791" cy="854680"/>
            </a:xfrm>
            <a:prstGeom prst="rect">
              <a:avLst/>
            </a:prstGeom>
            <a:noFill/>
          </p:spPr>
          <p:txBody>
            <a:bodyPr wrap="square">
              <a:spAutoFit/>
            </a:bodyPr>
            <a:lstStyle/>
            <a:p>
              <a:pPr algn="ctr" defTabSz="932597"/>
              <a:r>
                <a:rPr lang="en-US" b="1" dirty="0">
                  <a:solidFill>
                    <a:srgbClr val="0078D4">
                      <a:lumMod val="50000"/>
                    </a:srgbClr>
                  </a:solidFill>
                  <a:latin typeface="Segoe UI" panose="020B0502040204020203" pitchFamily="34" charset="0"/>
                  <a:ea typeface="Segoe UI" panose="020B0502040204020203" pitchFamily="34" charset="0"/>
                  <a:cs typeface="Segoe UI" panose="020B0502040204020203" pitchFamily="34" charset="0"/>
                </a:rPr>
                <a:t>App Services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Application Insights</a:t>
              </a:r>
            </a:p>
            <a:p>
              <a:pPr marL="291436" indent="-291436" algn="ctr"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44662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spc="0" dirty="0"/>
              <a:t>Configure Azure Resources with Tools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spc="0" dirty="0"/>
              <a:t>Learning Objectives - Azure Resources with Tools</a:t>
            </a:r>
          </a:p>
        </p:txBody>
      </p:sp>
      <p:sp>
        <p:nvSpPr>
          <p:cNvPr id="62" name="Rectangle 61">
            <a:extLst>
              <a:ext uri="{FF2B5EF4-FFF2-40B4-BE49-F238E27FC236}">
                <a16:creationId xmlns:a16="http://schemas.microsoft.com/office/drawing/2014/main" id="{1B42294D-DFF9-44C2-B135-8C166BD29A4F}"/>
              </a:ext>
            </a:extLst>
          </p:cNvPr>
          <p:cNvSpPr/>
          <p:nvPr/>
        </p:nvSpPr>
        <p:spPr>
          <a:xfrm>
            <a:off x="521501" y="1443802"/>
            <a:ext cx="6559783" cy="244490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33363" indent="-233363">
              <a:spcBef>
                <a:spcPts val="600"/>
              </a:spcBef>
              <a:spcAft>
                <a:spcPts val="2000"/>
              </a:spcAft>
              <a:buFont typeface="Arial" panose="020B0604020202020204" pitchFamily="34" charset="0"/>
              <a:buChar char="•"/>
            </a:pPr>
            <a:r>
              <a:rPr lang="en-US" sz="2000" dirty="0">
                <a:solidFill>
                  <a:schemeClr val="tx1"/>
                </a:solidFill>
              </a:rPr>
              <a:t>Compare Administration tools (4 student topics)</a:t>
            </a:r>
          </a:p>
          <a:p>
            <a:pPr marL="233363" indent="-233363">
              <a:spcBef>
                <a:spcPts val="600"/>
              </a:spcBef>
              <a:spcAft>
                <a:spcPts val="2000"/>
              </a:spcAft>
              <a:buFont typeface="Arial" panose="020B0604020202020204" pitchFamily="34" charset="0"/>
              <a:buChar char="•"/>
            </a:pPr>
            <a:r>
              <a:rPr lang="en-US" sz="2000" dirty="0">
                <a:solidFill>
                  <a:schemeClr val="tx1"/>
                </a:solidFill>
              </a:rPr>
              <a:t>Demonstration – Azure Portal </a:t>
            </a:r>
          </a:p>
          <a:p>
            <a:pPr marL="233363" indent="-233363">
              <a:spcBef>
                <a:spcPts val="600"/>
              </a:spcBef>
              <a:spcAft>
                <a:spcPts val="2000"/>
              </a:spcAft>
              <a:buFont typeface="Arial" panose="020B0604020202020204" pitchFamily="34" charset="0"/>
              <a:buChar char="•"/>
            </a:pPr>
            <a:r>
              <a:rPr lang="en-US" sz="2000" dirty="0">
                <a:solidFill>
                  <a:schemeClr val="tx1"/>
                </a:solidFill>
              </a:rPr>
              <a:t>Demonstration – Azure Cloud Shell </a:t>
            </a:r>
          </a:p>
          <a:p>
            <a:pPr marL="233363" indent="-233363">
              <a:spcAft>
                <a:spcPts val="2000"/>
              </a:spcAft>
              <a:buFont typeface="Arial" panose="020B0604020202020204" pitchFamily="34" charset="0"/>
              <a:buChar char="•"/>
            </a:pPr>
            <a:r>
              <a:rPr lang="en-US" sz="2000" dirty="0">
                <a:solidFill>
                  <a:schemeClr val="tx1"/>
                </a:solidFill>
              </a:rPr>
              <a:t>Learning Recap</a:t>
            </a:r>
          </a:p>
        </p:txBody>
      </p:sp>
    </p:spTree>
    <p:extLst>
      <p:ext uri="{BB962C8B-B14F-4D97-AF65-F5344CB8AC3E}">
        <p14:creationId xmlns:p14="http://schemas.microsoft.com/office/powerpoint/2010/main" val="3722424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1508341538"/>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tx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1660398551"/>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tx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1404095778"/>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tx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no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 </a:t>
            </a:r>
          </a:p>
        </p:txBody>
      </p:sp>
      <p:sp>
        <p:nvSpPr>
          <p:cNvPr id="4" name="Rectangle 3">
            <a:extLst>
              <a:ext uri="{FF2B5EF4-FFF2-40B4-BE49-F238E27FC236}">
                <a16:creationId xmlns:a16="http://schemas.microsoft.com/office/drawing/2014/main" id="{D6F61086-2623-436F-B84F-F7834E874A0E}"/>
              </a:ext>
            </a:extLst>
          </p:cNvPr>
          <p:cNvSpPr/>
          <p:nvPr/>
        </p:nvSpPr>
        <p:spPr bwMode="auto">
          <a:xfrm>
            <a:off x="950100" y="1701187"/>
            <a:ext cx="9044504" cy="15612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Customize your dashboard</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Search for and locate resources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Support and help tickets</a:t>
            </a:r>
          </a:p>
        </p:txBody>
      </p:sp>
    </p:spTree>
    <p:extLst>
      <p:ext uri="{BB962C8B-B14F-4D97-AF65-F5344CB8AC3E}">
        <p14:creationId xmlns:p14="http://schemas.microsoft.com/office/powerpoint/2010/main" val="686790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0" name="Rectangle 29">
            <a:extLst>
              <a:ext uri="{FF2B5EF4-FFF2-40B4-BE49-F238E27FC236}">
                <a16:creationId xmlns:a16="http://schemas.microsoft.com/office/drawing/2014/main" id="{2BDC35E2-0415-439A-A55F-97A07060EB78}"/>
              </a:ext>
            </a:extLst>
          </p:cNvPr>
          <p:cNvSpPr/>
          <p:nvPr/>
        </p:nvSpPr>
        <p:spPr bwMode="auto">
          <a:xfrm>
            <a:off x="910312" y="1737365"/>
            <a:ext cx="8829112" cy="30791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Access the Cloud Shell</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storage for the Cloud Shell </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Explore PowerShell or Bash</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Upload or download files to the storage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Use the Cloud Editor (optional)</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a:xfrm>
            <a:off x="466708" y="525428"/>
            <a:ext cx="11703601" cy="502246"/>
          </a:xfrm>
        </p:spPr>
        <p:txBody>
          <a:bodyPr/>
          <a:lstStyle/>
          <a:p>
            <a:r>
              <a:rPr lang="en-US" dirty="0"/>
              <a:t>Learning Recap – Azure Resources with Tools</a:t>
            </a:r>
          </a:p>
        </p:txBody>
      </p:sp>
      <p:sp>
        <p:nvSpPr>
          <p:cNvPr id="20" name="Rectangle 19">
            <a:extLst>
              <a:ext uri="{FF2B5EF4-FFF2-40B4-BE49-F238E27FC236}">
                <a16:creationId xmlns:a16="http://schemas.microsoft.com/office/drawing/2014/main" id="{594659B7-6543-4216-BCFA-5E6142C6747D}"/>
              </a:ext>
            </a:extLst>
          </p:cNvPr>
          <p:cNvSpPr/>
          <p:nvPr/>
        </p:nvSpPr>
        <p:spPr>
          <a:xfrm>
            <a:off x="4037321" y="1913417"/>
            <a:ext cx="7445841" cy="27877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3"/>
              </a:rPr>
              <a:t>Manage services with the Azure portal (</a:t>
            </a:r>
            <a:r>
              <a:rPr lang="en-US" dirty="0">
                <a:highlight>
                  <a:srgbClr val="FFFF00"/>
                </a:highlight>
                <a:hlinkClick r:id="rId3"/>
              </a:rPr>
              <a:t>sandbox</a:t>
            </a:r>
            <a:r>
              <a:rPr lang="en-US" dirty="0">
                <a:hlinkClick r:id="rId3"/>
              </a:rPr>
              <a:t>)</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4"/>
              </a:rPr>
              <a:t>Introduction to PowerShell (</a:t>
            </a:r>
            <a:r>
              <a:rPr lang="en-US" dirty="0">
                <a:highlight>
                  <a:srgbClr val="FFFF00"/>
                </a:highlight>
                <a:hlinkClick r:id="rId4"/>
              </a:rPr>
              <a:t>sandbox</a:t>
            </a:r>
            <a:r>
              <a:rPr lang="en-US" dirty="0">
                <a:hlinkClick r:id="rId4"/>
              </a:rPr>
              <a:t>)</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5"/>
              </a:rPr>
              <a:t>Control Azure services with the CLI (Sandbox)</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p:txBody>
      </p:sp>
      <p:sp>
        <p:nvSpPr>
          <p:cNvPr id="4" name="TextBox 3">
            <a:extLst>
              <a:ext uri="{FF2B5EF4-FFF2-40B4-BE49-F238E27FC236}">
                <a16:creationId xmlns:a16="http://schemas.microsoft.com/office/drawing/2014/main" id="{C133D0BC-3BEF-46AB-A916-04A320124DA6}"/>
              </a:ext>
            </a:extLst>
          </p:cNvPr>
          <p:cNvSpPr txBox="1"/>
          <p:nvPr/>
        </p:nvSpPr>
        <p:spPr>
          <a:xfrm>
            <a:off x="6472467" y="5924332"/>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2781</Words>
  <Application>Microsoft Office PowerPoint</Application>
  <PresentationFormat>Custom</PresentationFormat>
  <Paragraphs>376</Paragraphs>
  <Slides>25</Slides>
  <Notes>23</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Consolas</vt:lpstr>
      <vt:lpstr>Segoe UI</vt:lpstr>
      <vt:lpstr>Segoe UI Light</vt:lpstr>
      <vt:lpstr>Segoe UI Semibold</vt:lpstr>
      <vt:lpstr>Segoe UI Semilight</vt:lpstr>
      <vt:lpstr>Times New Roman</vt:lpstr>
      <vt:lpstr>Verdana</vt:lpstr>
      <vt:lpstr>Wingdings</vt:lpstr>
      <vt:lpstr>Microsoft Power Platform Template</vt:lpstr>
      <vt:lpstr>AZ-104T00A Administer Azure Resources</vt:lpstr>
      <vt:lpstr>Learning Objectives - Azure Resources </vt:lpstr>
      <vt:lpstr>Administrator Resources whiteboard</vt:lpstr>
      <vt:lpstr>Configure Azure Resources with Tools</vt:lpstr>
      <vt:lpstr>Learning Objectives - Azure Resources with Tools</vt:lpstr>
      <vt:lpstr>Compare Administrator tools</vt:lpstr>
      <vt:lpstr>Demonstration – Azure Portal </vt:lpstr>
      <vt:lpstr>Demonstration – Cloud Shell</vt:lpstr>
      <vt:lpstr>Learning Recap – Azure Resources with Tools</vt:lpstr>
      <vt:lpstr>Configure Resources with ARM Templates</vt:lpstr>
      <vt:lpstr>Learning Objectives – Azure RM Templates</vt:lpstr>
      <vt:lpstr>Review ARM Template Advantages</vt:lpstr>
      <vt:lpstr>Explore the JSON Template Schema</vt:lpstr>
      <vt:lpstr>Explore the JSON Template Parameters</vt:lpstr>
      <vt:lpstr>Consider Azure Bicep Files</vt:lpstr>
      <vt:lpstr>Demonstration -  Quickstart templates</vt:lpstr>
      <vt:lpstr>Learning Recap – Azure Resource Manager templates </vt:lpstr>
      <vt:lpstr>Lab - Manage Azure resources by Using ARM Templates</vt:lpstr>
      <vt:lpstr>Lab 03 – Manage Azure resources with templates</vt:lpstr>
      <vt:lpstr>Lab 03 – Architecture diagram</vt:lpstr>
      <vt:lpstr>End of presentation</vt:lpstr>
      <vt:lpstr>Review PowerShell Cmdlets and Modules</vt:lpstr>
      <vt:lpstr>Use Azure Cloud Shell</vt:lpstr>
      <vt:lpstr>Use Azure PowerShell</vt:lpstr>
      <vt:lpstr>Use Azure CLI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2023-11-13T15:40:48Z</dcterms:created>
  <dcterms:modified xsi:type="dcterms:W3CDTF">2024-02-20T14:06:14Z</dcterms:modified>
</cp:coreProperties>
</file>