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637" r:id="rId1"/>
  </p:sldMasterIdLst>
  <p:notesMasterIdLst>
    <p:notesMasterId r:id="rId41"/>
  </p:notesMasterIdLst>
  <p:handoutMasterIdLst>
    <p:handoutMasterId r:id="rId42"/>
  </p:handoutMasterIdLst>
  <p:sldIdLst>
    <p:sldId id="1719" r:id="rId2"/>
    <p:sldId id="2409" r:id="rId3"/>
    <p:sldId id="9158" r:id="rId4"/>
    <p:sldId id="1865" r:id="rId5"/>
    <p:sldId id="2393" r:id="rId6"/>
    <p:sldId id="2336" r:id="rId7"/>
    <p:sldId id="2341" r:id="rId8"/>
    <p:sldId id="2337" r:id="rId9"/>
    <p:sldId id="2348" r:id="rId10"/>
    <p:sldId id="2542" r:id="rId11"/>
    <p:sldId id="2350" r:id="rId12"/>
    <p:sldId id="2352" r:id="rId13"/>
    <p:sldId id="2397" r:id="rId14"/>
    <p:sldId id="2546" r:id="rId15"/>
    <p:sldId id="2222" r:id="rId16"/>
    <p:sldId id="2396" r:id="rId17"/>
    <p:sldId id="2387" r:id="rId18"/>
    <p:sldId id="2388" r:id="rId19"/>
    <p:sldId id="2389" r:id="rId20"/>
    <p:sldId id="2392" r:id="rId21"/>
    <p:sldId id="2550" r:id="rId22"/>
    <p:sldId id="2408" r:id="rId23"/>
    <p:sldId id="2547" r:id="rId24"/>
    <p:sldId id="2004" r:id="rId25"/>
    <p:sldId id="2395" r:id="rId26"/>
    <p:sldId id="2535" r:id="rId27"/>
    <p:sldId id="2536" r:id="rId28"/>
    <p:sldId id="2370" r:id="rId29"/>
    <p:sldId id="2375" r:id="rId30"/>
    <p:sldId id="2405" r:id="rId31"/>
    <p:sldId id="2406" r:id="rId32"/>
    <p:sldId id="2378" r:id="rId33"/>
    <p:sldId id="2407" r:id="rId34"/>
    <p:sldId id="2549" r:id="rId35"/>
    <p:sldId id="2007" r:id="rId36"/>
    <p:sldId id="9159" r:id="rId37"/>
    <p:sldId id="9160" r:id="rId38"/>
    <p:sldId id="2543" r:id="rId39"/>
    <p:sldId id="2545" r:id="rId4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irtual Networking" id="{51FAA111-F35F-49D8-8407-C31D1D28D254}">
          <p14:sldIdLst>
            <p14:sldId id="1719"/>
            <p14:sldId id="2409"/>
            <p14:sldId id="9158"/>
          </p14:sldIdLst>
        </p14:section>
        <p14:section name="Virtual Networks" id="{532A972C-33C7-4482-A486-0022903CDBB0}">
          <p14:sldIdLst>
            <p14:sldId id="1865"/>
            <p14:sldId id="2393"/>
            <p14:sldId id="2336"/>
            <p14:sldId id="2341"/>
            <p14:sldId id="2337"/>
            <p14:sldId id="2348"/>
            <p14:sldId id="2542"/>
            <p14:sldId id="2350"/>
            <p14:sldId id="2352"/>
            <p14:sldId id="2397"/>
            <p14:sldId id="2546"/>
          </p14:sldIdLst>
        </p14:section>
        <p14:section name="NSGs" id="{A9710181-5E60-430A-847B-6CFDECA6055C}">
          <p14:sldIdLst>
            <p14:sldId id="2222"/>
            <p14:sldId id="2396"/>
            <p14:sldId id="2387"/>
            <p14:sldId id="2388"/>
            <p14:sldId id="2389"/>
            <p14:sldId id="2392"/>
            <p14:sldId id="2550"/>
            <p14:sldId id="2408"/>
            <p14:sldId id="2547"/>
          </p14:sldIdLst>
        </p14:section>
        <p14:section name="DNS" id="{31AC2046-60D2-4BCB-A89C-F7421169900E}">
          <p14:sldIdLst>
            <p14:sldId id="2004"/>
            <p14:sldId id="2395"/>
            <p14:sldId id="2535"/>
            <p14:sldId id="2536"/>
            <p14:sldId id="2370"/>
            <p14:sldId id="2375"/>
            <p14:sldId id="2405"/>
            <p14:sldId id="2406"/>
            <p14:sldId id="2378"/>
            <p14:sldId id="2407"/>
            <p14:sldId id="2549"/>
          </p14:sldIdLst>
        </p14:section>
        <p14:section name="Labs" id="{276B6FFD-F917-4C7B-B4CE-9AD928BF478A}">
          <p14:sldIdLst>
            <p14:sldId id="2007"/>
            <p14:sldId id="9159"/>
            <p14:sldId id="9160"/>
            <p14:sldId id="2543"/>
            <p14:sldId id="2545"/>
          </p14:sldIdLst>
        </p14:section>
        <p14:section name="Extra Optional Slides" id="{87138945-F397-481A-8FB0-B3482812C8FA}">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A6BBE7"/>
    <a:srgbClr val="243A5E"/>
    <a:srgbClr val="EBEBEB"/>
    <a:srgbClr val="59B4D9"/>
    <a:srgbClr val="FFFFFF"/>
    <a:srgbClr val="FFF100"/>
    <a:srgbClr val="75757A"/>
    <a:srgbClr val="3C3C41"/>
    <a:srgbClr val="008272"/>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4BE10F-A57B-422B-BBB6-A5B6021EDED2}" v="1" dt="2024-02-20T02:02:47.6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39" autoAdjust="0"/>
    <p:restoredTop sz="88364" autoAdjust="0"/>
  </p:normalViewPr>
  <p:slideViewPr>
    <p:cSldViewPr snapToGrid="0">
      <p:cViewPr varScale="1">
        <p:scale>
          <a:sx n="92" d="100"/>
          <a:sy n="92" d="100"/>
        </p:scale>
        <p:origin x="342" y="9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4548" y="117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2/20/2024 5:57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2/20/2024 5:56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2/20/2024 5:56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cs typeface="Calibri" panose="020F0502020204030204"/>
              </a:rPr>
              <a:t>Public IP addresses - https://docs.microsoft.com/azure/virtual-network/public-ip-addresses</a:t>
            </a:r>
          </a:p>
          <a:p>
            <a:endParaRPr lang="en-US" dirty="0">
              <a:cs typeface="Calibri" panose="020F0502020204030204"/>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2/20/2024 5:56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502010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Private IP addresses - https://docs.microsoft.com/azure/virtual-network/private-ip-addresses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2/20/2024 5:56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740782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Demonstration Virtual Networks - https://microsoftlearning.github.io/AZ-104-MicrosoftAzureAdministrator/Instructions/Demos/04%20-%20Administer%20VIrtual%20Networking.html</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13</a:t>
            </a:fld>
            <a:endParaRPr lang="en-US" dirty="0"/>
          </a:p>
        </p:txBody>
      </p:sp>
    </p:spTree>
    <p:extLst>
      <p:ext uri="{BB962C8B-B14F-4D97-AF65-F5344CB8AC3E}">
        <p14:creationId xmlns:p14="http://schemas.microsoft.com/office/powerpoint/2010/main" val="4032834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solidFill>
                  <a:srgbClr val="505050"/>
                </a:solidFill>
                <a:effectLst/>
                <a:latin typeface="Calibri" panose="020F0502020204030204" pitchFamily="34" charset="0"/>
                <a:ea typeface="Segoe UI" panose="020B0502040204020203" pitchFamily="34" charset="0"/>
                <a:cs typeface="Segoe UI (Body)"/>
              </a:rPr>
              <a:t>Additional questions are available in Office Forms - https://forms.office.com/Pages/ShareFormPage.aspx?id=v4j5cvGGr0GRqy180BHbR5NEFZBpuAZBgxPOGXi_gX5UNlJHTFhPTEswM1RCSk0zOTRYWEVOWlcxTi4u&amp;sharetoken=tIfSV6qAYdMmJ5eTFryp&amp;wdLOR=cF01027C5-913F-43C5-8E2D-8747B0612678</a:t>
            </a:r>
          </a:p>
          <a:p>
            <a:endParaRPr lang="en-US" sz="1800" dirty="0">
              <a:solidFill>
                <a:srgbClr val="505050"/>
              </a:solidFill>
              <a:effectLst/>
              <a:latin typeface="Calibri" panose="020F0502020204030204" pitchFamily="34" charset="0"/>
              <a:ea typeface="Segoe UI" panose="020B0502040204020203" pitchFamily="34" charset="0"/>
              <a:cs typeface="Segoe UI (Body)"/>
            </a:endParaRPr>
          </a:p>
          <a:p>
            <a:r>
              <a:rPr lang="en-US" sz="1800" dirty="0">
                <a:solidFill>
                  <a:srgbClr val="505050"/>
                </a:solidFill>
                <a:effectLst/>
                <a:latin typeface="Calibri" panose="020F0502020204030204" pitchFamily="34" charset="0"/>
                <a:ea typeface="Segoe UI" panose="020B0502040204020203" pitchFamily="34" charset="0"/>
                <a:cs typeface="Segoe UI (Body)"/>
              </a:rPr>
              <a:t>What is a virtual network and what things should you consider when creating a virtual network?</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 virtual network is a logical representation of your own network. Virtual networks can be used in cloud and hybrid cloud scenarios. When creating a virtual network, you will need to define the address space and create at least one subnet. Subnets in the virtual network subnet must have a unique address range that does not overlap with other subnets. Also consider traffic control, resource isolation, and topology. </a:t>
            </a:r>
          </a:p>
          <a:p>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are the two types of virtual networking addresses and how are the addresses used?</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Private IP addresses used within an Azure virtual network, and your on-premises network. When you use a VPN gateway or ExpressRoute circuit to extend your network to Azure, you are using private IP addresses. Public IP addresses are used for communication with the internet, including Azure public-facing services. For example, a customer retail website.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14</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16</a:t>
            </a:fld>
            <a:endParaRPr lang="en-US" dirty="0"/>
          </a:p>
        </p:txBody>
      </p:sp>
    </p:spTree>
    <p:extLst>
      <p:ext uri="{BB962C8B-B14F-4D97-AF65-F5344CB8AC3E}">
        <p14:creationId xmlns:p14="http://schemas.microsoft.com/office/powerpoint/2010/main" val="13962385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Network Security Groups - https://docs.microsoft.com/azure/virtual-network/security-overview#network-security-groups </a:t>
            </a:r>
          </a:p>
          <a:p>
            <a:endParaRPr lang="en-US" dirty="0"/>
          </a:p>
          <a:p>
            <a:r>
              <a:rPr lang="en-US" dirty="0"/>
              <a:t>✔️ To simplify management of security rules, it's recommended that you associate a network security group to individual subnets, rather than individual network interfaces within the subnet.</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2/20/2024 5:56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Create, change, or delete a network security group -https://docs.microsoft.com/azure/virtual-network/manage-network-security-group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2/20/2024 5:56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3176838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2/20/2024 5:56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873391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Tutorial: Filter network traffic with a network security group using the Azure portal - https://docs.microsoft.com/azure/virtual-network/tutorial-filter-network-traffic</a:t>
            </a:r>
          </a:p>
          <a:p>
            <a:endParaRPr lang="en-US" dirty="0"/>
          </a:p>
          <a:p>
            <a:r>
              <a:rPr lang="en-US" dirty="0"/>
              <a:t>Secure and isolate access to Azure resources by using network security groups and service endpoints - https://docs.microsoft.com/learn/modules/secure-and-isolate-with-nsg-and-service-endpoints/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2/20/2024 5:56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5756755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associated student material. </a:t>
            </a:r>
          </a:p>
          <a:p>
            <a:endParaRPr lang="en-US" dirty="0"/>
          </a:p>
          <a:p>
            <a:r>
              <a:rPr lang="en-US" dirty="0"/>
              <a:t>Application Security Groups - https://docs.microsoft.com/azure/virtual-network/application-security-groups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852610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130410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Demonstration Network Security Groups - https://microsoftlearning.github.io/AZ-104-MicrosoftAzureAdministrator/Instructions/Demos/04%20-%20Administer%20VIrtual%20Networking.html#configure-network-security-groups</a:t>
            </a:r>
          </a:p>
        </p:txBody>
      </p:sp>
      <p:sp>
        <p:nvSpPr>
          <p:cNvPr id="4" name="Slide Number Placeholder 3"/>
          <p:cNvSpPr>
            <a:spLocks noGrp="1"/>
          </p:cNvSpPr>
          <p:nvPr>
            <p:ph type="sldNum" sz="quarter" idx="5"/>
          </p:nvPr>
        </p:nvSpPr>
        <p:spPr/>
        <p:txBody>
          <a:bodyPr/>
          <a:lstStyle/>
          <a:p>
            <a:fld id="{8507DC7E-BC41-4478-BA30-CBCC3A644F0A}" type="slidenum">
              <a:rPr lang="en-US" smtClean="0"/>
              <a:t>22</a:t>
            </a:fld>
            <a:endParaRPr lang="en-US" dirty="0"/>
          </a:p>
        </p:txBody>
      </p:sp>
    </p:spTree>
    <p:extLst>
      <p:ext uri="{BB962C8B-B14F-4D97-AF65-F5344CB8AC3E}">
        <p14:creationId xmlns:p14="http://schemas.microsoft.com/office/powerpoint/2010/main" val="4331929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Additional questions are available in Office Forms - https://forms.office.com/Pages/ShareFormPage.aspx?id=v4j5cvGGr0GRqy180BHbR5NEFZBpuAZBgxPOGXi_gX5UNlJHTFhPTEswM1RCSk0zOTRYWEVOWlcxTi4u&amp;sharetoken=tIfSV6qAYdMmJ5eTFryp&amp;wdLOR=cF01027C5-913F-43C5-8E2D-8747B0612678</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a Network Security Group (NSG) and when would you use it?</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 NSG filters network traffic to and from Azure resources in an Azure virtual network. An NSG lists the security rules that allow or deny inbound or outbound network traffic. For example, limiting inbound traffic to only frontend web servers. Another example, limiting outbound traffic from protect internal virtual machines. </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an Application Security Group (ASG) and when would you use it?</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An ASG is a logical grouping of virtual machines. For example, you could group web servers and SQL database application servers. To control the traffic flow security rules can then be assigned to each ASG. By placing a NSG around the ASGs you can further control inbound and outbound access.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23</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b="0" i="0" dirty="0">
                <a:solidFill>
                  <a:srgbClr val="161616"/>
                </a:solidFill>
                <a:effectLst/>
                <a:latin typeface="Segoe UI" panose="020B0502040204020203" pitchFamily="34" charset="0"/>
              </a:rPr>
            </a:b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br>
              <a:rPr lang="en-US" dirty="0"/>
            </a:br>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25</a:t>
            </a:fld>
            <a:endParaRPr lang="en-US" dirty="0"/>
          </a:p>
        </p:txBody>
      </p:sp>
    </p:spTree>
    <p:extLst>
      <p:ext uri="{BB962C8B-B14F-4D97-AF65-F5344CB8AC3E}">
        <p14:creationId xmlns:p14="http://schemas.microsoft.com/office/powerpoint/2010/main" val="18415798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IN" dirty="0"/>
              <a:t>What is Azure DNS? - https://docs.microsoft.com/azure/dns/dns-overview</a:t>
            </a:r>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5866784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QuickStart: Create an Azure DNS zone and record using the Azure portal - https://docs.microsoft.com/azure/dns/dns-getstarted-portal</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9566363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DNS Zones - https://docs.microsoft.com/azure/dns/dns-zones-records#dns-zones </a:t>
            </a:r>
          </a:p>
          <a:p>
            <a:endParaRPr lang="en-US" dirty="0"/>
          </a:p>
          <a:p>
            <a:r>
              <a:rPr lang="en-US" dirty="0"/>
              <a:t>✔️ You do not have to own a domain name to create a DNS zone with that domain name in Azure DNS. However, you do need to own the domain to configure the domain.</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2/20/2024 5:56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3176838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Host your domain on Azure DNS - https://docs.microsoft.com/learn/modules/host-domain-azure-dns/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2/20/2024 5:56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4701818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0379734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QuickStart: Create an Azure private DNS zone using the Azure portal - https://docs.microsoft.com/azure/dns/private-dns-getstarted-portal</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267000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2/20/2024 5:56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645195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365760" lvl="0" indent="0" algn="l" defTabSz="932742" rtl="0" eaLnBrk="1" fontAlgn="auto" latinLnBrk="0" hangingPunct="1">
              <a:lnSpc>
                <a:spcPct val="107000"/>
              </a:lnSpc>
              <a:spcBef>
                <a:spcPts val="0"/>
              </a:spcBef>
              <a:spcAft>
                <a:spcPts val="800"/>
              </a:spcAft>
              <a:buClrTx/>
              <a:buSzTx/>
              <a:buFont typeface="+mj-lt"/>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Optional whiteboard slide to introduce the module or review the content. Use the whiteboard diagram directly or recreate the image during the class. </a:t>
            </a:r>
          </a:p>
          <a:p>
            <a:endParaRPr lang="en-US" sz="1200" dirty="0">
              <a:solidFill>
                <a:schemeClr val="tx1"/>
              </a:solidFill>
              <a:latin typeface="Segoe UI" panose="020B0502040204020203" pitchFamily="34" charset="0"/>
              <a:cs typeface="Segoe UI" panose="020B0502040204020203"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692131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Demonstration Azure DNS - https://microsoftlearning.github.io/AZ-104-MicrosoftAzureAdministrator/Instructions/Demos/04%20-%20Administer%20VIrtual%20Networking.html#configure-azure-dns</a:t>
            </a:r>
          </a:p>
        </p:txBody>
      </p:sp>
      <p:sp>
        <p:nvSpPr>
          <p:cNvPr id="4" name="Slide Number Placeholder 3"/>
          <p:cNvSpPr>
            <a:spLocks noGrp="1"/>
          </p:cNvSpPr>
          <p:nvPr>
            <p:ph type="sldNum" sz="quarter" idx="5"/>
          </p:nvPr>
        </p:nvSpPr>
        <p:spPr/>
        <p:txBody>
          <a:bodyPr/>
          <a:lstStyle/>
          <a:p>
            <a:fld id="{8507DC7E-BC41-4478-BA30-CBCC3A644F0A}" type="slidenum">
              <a:rPr lang="en-US" smtClean="0"/>
              <a:t>33</a:t>
            </a:fld>
            <a:endParaRPr lang="en-US" dirty="0"/>
          </a:p>
        </p:txBody>
      </p:sp>
    </p:spTree>
    <p:extLst>
      <p:ext uri="{BB962C8B-B14F-4D97-AF65-F5344CB8AC3E}">
        <p14:creationId xmlns:p14="http://schemas.microsoft.com/office/powerpoint/2010/main" val="13695464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365760" lvl="0" indent="0" algn="l" defTabSz="932742" rtl="0" eaLnBrk="1" fontAlgn="auto" latinLnBrk="0" hangingPunct="1">
              <a:lnSpc>
                <a:spcPct val="107000"/>
              </a:lnSpc>
              <a:spcBef>
                <a:spcPts val="0"/>
              </a:spcBef>
              <a:spcAft>
                <a:spcPts val="800"/>
              </a:spcAft>
              <a:buClrTx/>
              <a:buSzTx/>
              <a:buFont typeface="+mj-lt"/>
              <a:buNone/>
              <a:tabLst/>
              <a:defRPr/>
            </a:pPr>
            <a:r>
              <a:rPr lang="en-US" sz="1800" dirty="0">
                <a:solidFill>
                  <a:srgbClr val="505050"/>
                </a:solidFill>
                <a:effectLst/>
                <a:latin typeface="Calibri" panose="020F0502020204030204" pitchFamily="34" charset="0"/>
                <a:ea typeface="Segoe UI" panose="020B0502040204020203" pitchFamily="34" charset="0"/>
                <a:cs typeface="Segoe UI (Body)"/>
              </a:rPr>
              <a:t>Additional questions are available in Office Forms - https://forms.office.com/Pages/ShareFormPage.aspx?id=v4j5cvGGr0GRqy180BHbR5NEFZBpuAZBgxPOGXi_gX5UNlJHTFhPTEswM1RCSk0zOTRYWEVOWlcxTi4u&amp;sharetoken=tIfSV6qAYdMmJ5eTFryp&amp;wdLOR=cF01027C5-913F-43C5-8E2D-8747B0612678</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an Azure DNS domain, and can you change the name assigned to you?</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a:t>
            </a:r>
            <a:r>
              <a:rPr lang="en-US" sz="1800" dirty="0">
                <a:solidFill>
                  <a:srgbClr val="505050"/>
                </a:solidFill>
                <a:effectLst/>
                <a:latin typeface="Calibri" panose="020F0502020204030204" pitchFamily="34" charset="0"/>
                <a:ea typeface="Segoe UI" panose="020B0502040204020203" pitchFamily="34" charset="0"/>
                <a:cs typeface="Segoe UI (Body)"/>
              </a:rPr>
              <a:t>. The domain name system (DNS) is a naming database in which internet domain names are located and translated into Internet Protocol (IP) addresses. The domain name system maps the name people use to locate a website to the IP address that a computer uses to locate that website. Azure DNS is a hosting service for DNS domains that provides name resolution. When you create an Azure subscription an Azure AD domain is created for you. This initial domain takes the form domainname.onmicrosoft.com. You can change or customize the domain name. However, you will need to verify ownership of the domain name.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34</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35</a:t>
            </a:fld>
            <a:endParaRPr lang="en-US" dirty="0"/>
          </a:p>
        </p:txBody>
      </p:sp>
    </p:spTree>
    <p:extLst>
      <p:ext uri="{BB962C8B-B14F-4D97-AF65-F5344CB8AC3E}">
        <p14:creationId xmlns:p14="http://schemas.microsoft.com/office/powerpoint/2010/main" val="3372728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This is the first of three networking labs. In this lab you are covering basic network infrastructure.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04 - https://microsoftlearning.github.io/AZ-104-MicrosoftAzureAdministrator/Instructions/Labs/LAB_04-Implement_Virtual_Networking.html</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2/20/2024 5:56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3610651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5462922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architecture diagram for the interactive simulation (previous lab), if you want to review that.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2507719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5</a:t>
            </a:fld>
            <a:endParaRPr lang="en-US" dirty="0"/>
          </a:p>
        </p:txBody>
      </p:sp>
    </p:spTree>
    <p:extLst>
      <p:ext uri="{BB962C8B-B14F-4D97-AF65-F5344CB8AC3E}">
        <p14:creationId xmlns:p14="http://schemas.microsoft.com/office/powerpoint/2010/main" val="153924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Azure Virtual Networks - https://azure.microsoft.com/services/virtual-network/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is Azure Virtual Network? - https://docs.microsoft.com/azure/virtual-network/virtual-networks-overview</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2/20/2024 5:56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490994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 Create a virtual network using the Azure portal - https://docs.microsoft.com/azure/virtual-network/quick-create-portal</a:t>
            </a:r>
          </a:p>
          <a:p>
            <a:endParaRPr lang="en-US" dirty="0"/>
          </a:p>
          <a:p>
            <a:r>
              <a:rPr lang="en-US" dirty="0"/>
              <a:t>✔️ Always plan to use an address space that is not already in use in your organization, either on-premises or in other VNets. Even if you plan for a VNet to be cloud-only, you may want to make a VPN connection to it later. If there is any overlap in address spaces at that point, you will have to reconfigure or recreate the VNet. The next lesson will focus on IP addressing.</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2/20/2024 5:56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470181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 </a:t>
            </a:r>
            <a:r>
              <a:rPr lang="en-US" b="1" i="0" dirty="0">
                <a:solidFill>
                  <a:srgbClr val="000000"/>
                </a:solidFill>
                <a:effectLst/>
                <a:latin typeface="Segoe UI VSS (Regular)"/>
              </a:rPr>
              <a:t> </a:t>
            </a:r>
            <a:r>
              <a:rPr lang="en-US" b="0" i="0" dirty="0">
                <a:solidFill>
                  <a:srgbClr val="000000"/>
                </a:solidFill>
                <a:effectLst/>
                <a:latin typeface="Segoe UI VSS (Regular)"/>
              </a:rPr>
              <a:t>Azure reserves 5 IP addresses within each subnet.</a:t>
            </a:r>
          </a:p>
          <a:p>
            <a:pPr algn="l"/>
            <a:endParaRPr lang="en-US" b="0" i="0" dirty="0">
              <a:solidFill>
                <a:srgbClr val="000000"/>
              </a:solidFill>
              <a:effectLst/>
              <a:latin typeface="Segoe UI VSS (Regular)"/>
            </a:endParaRPr>
          </a:p>
          <a:p>
            <a:pPr algn="l">
              <a:buFont typeface="Arial" panose="020B0604020202020204" pitchFamily="34" charset="0"/>
              <a:buChar char="•"/>
            </a:pPr>
            <a:r>
              <a:rPr lang="en-US" b="0" i="0" dirty="0">
                <a:solidFill>
                  <a:srgbClr val="000000"/>
                </a:solidFill>
                <a:effectLst/>
                <a:latin typeface="Segoe UI VSS (Regular)"/>
              </a:rPr>
              <a:t> x.x.x.0: Network address</a:t>
            </a:r>
          </a:p>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0" i="0" dirty="0">
                <a:solidFill>
                  <a:srgbClr val="000000"/>
                </a:solidFill>
                <a:effectLst/>
                <a:latin typeface="Segoe UI VSS (Regular)"/>
              </a:rPr>
              <a:t> x.x.x.1: Reserved by Azure for the default gateway</a:t>
            </a:r>
          </a:p>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0" i="0" dirty="0">
                <a:solidFill>
                  <a:srgbClr val="000000"/>
                </a:solidFill>
                <a:effectLst/>
                <a:latin typeface="Segoe UI VSS (Regular)"/>
              </a:rPr>
              <a:t> x.x.x.2, x.x.x.3: Reserved by Azure to map the Azure DNS IPs to the VNet space</a:t>
            </a:r>
          </a:p>
          <a:p>
            <a:pPr algn="l">
              <a:buFont typeface="Arial" panose="020B0604020202020204" pitchFamily="34" charset="0"/>
              <a:buChar char="•"/>
            </a:pPr>
            <a:r>
              <a:rPr lang="en-US" b="0" i="0" dirty="0">
                <a:solidFill>
                  <a:srgbClr val="000000"/>
                </a:solidFill>
                <a:effectLst/>
                <a:latin typeface="Segoe UI VSS (Regular)"/>
              </a:rPr>
              <a:t> x.x.x.255: Network broadcast address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2/20/2024 5:56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680350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Design an IP addressing schema for your Azure deployment – https://docs.microsoft.com/learn/modules/design-ip-addressing-for-azure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 As a best practice you may decide to separate dynamically and statically assigned IP resources into different subnets. And, IP Addresses are never managed from within a virtual machine.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2/20/2024 5:56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778475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20000"/>
              </a:spcBef>
            </a:pPr>
            <a:r>
              <a:rPr lang="en-US" dirty="0">
                <a:cs typeface="Calibri"/>
              </a:rPr>
              <a:t>Create, change, or delete IP addresses - </a:t>
            </a:r>
            <a:r>
              <a:rPr lang="en-US" dirty="0"/>
              <a:t>https://docs.microsoft.com/azure/virtual-network/virtual-network-public-ip-address</a:t>
            </a:r>
            <a:endParaRPr lang="en-US" dirty="0">
              <a:cs typeface="Calibri" panose="020F0502020204030204"/>
            </a:endParaRPr>
          </a:p>
          <a:p>
            <a:pPr marL="228600" lvl="1">
              <a:spcBef>
                <a:spcPct val="20000"/>
              </a:spcBef>
            </a:pPr>
            <a:endParaRPr lang="en-US" dirty="0"/>
          </a:p>
          <a:p>
            <a:endParaRPr lang="en-US" dirty="0">
              <a:cs typeface="Calibri"/>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10</a:t>
            </a:fld>
            <a:endParaRPr lang="en-US" dirty="0"/>
          </a:p>
        </p:txBody>
      </p:sp>
    </p:spTree>
    <p:extLst>
      <p:ext uri="{BB962C8B-B14F-4D97-AF65-F5344CB8AC3E}">
        <p14:creationId xmlns:p14="http://schemas.microsoft.com/office/powerpoint/2010/main" val="18561701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2E9348E-FA16-FE20-38FB-EDD806C9464D}"/>
              </a:ext>
            </a:extLst>
          </p:cNvPr>
          <p:cNvPicPr>
            <a:picLocks noChangeAspect="1"/>
          </p:cNvPicPr>
          <p:nvPr userDrawn="1"/>
        </p:nvPicPr>
        <p:blipFill>
          <a:blip r:embed="rId2"/>
          <a:stretch>
            <a:fillRect/>
          </a:stretch>
        </p:blipFill>
        <p:spPr>
          <a:xfrm>
            <a:off x="-1" y="11112"/>
            <a:ext cx="12436475" cy="6972300"/>
          </a:xfrm>
          <a:prstGeom prst="rect">
            <a:avLst/>
          </a:prstGeom>
        </p:spPr>
      </p:pic>
      <p:pic>
        <p:nvPicPr>
          <p:cNvPr id="7" name="MS logo gray - EMF" descr="Microsoft logo, gray text version">
            <a:extLst>
              <a:ext uri="{FF2B5EF4-FFF2-40B4-BE49-F238E27FC236}">
                <a16:creationId xmlns:a16="http://schemas.microsoft.com/office/drawing/2014/main" id="{7B930E7F-5B91-31B0-B67D-DB8C41E881CF}"/>
              </a:ext>
            </a:extLst>
          </p:cNvPr>
          <p:cNvPicPr>
            <a:picLocks noChangeAspect="1"/>
          </p:cNvPicPr>
          <p:nvPr userDrawn="1"/>
        </p:nvPicPr>
        <p:blipFill>
          <a:blip r:embed="rId3"/>
          <a:stretch>
            <a:fillRect/>
          </a:stretch>
        </p:blipFill>
        <p:spPr bwMode="black">
          <a:xfrm>
            <a:off x="595914" y="597450"/>
            <a:ext cx="1393840" cy="298433"/>
          </a:xfrm>
          <a:prstGeom prst="rect">
            <a:avLst/>
          </a:prstGeom>
        </p:spPr>
      </p:pic>
      <p:sp>
        <p:nvSpPr>
          <p:cNvPr id="3" name="Title 1">
            <a:extLst>
              <a:ext uri="{FF2B5EF4-FFF2-40B4-BE49-F238E27FC236}">
                <a16:creationId xmlns:a16="http://schemas.microsoft.com/office/drawing/2014/main" id="{3E21C31D-925C-53B5-2E40-C54FF245B41E}"/>
              </a:ext>
            </a:extLst>
          </p:cNvPr>
          <p:cNvSpPr>
            <a:spLocks noGrp="1"/>
          </p:cNvSpPr>
          <p:nvPr>
            <p:ph type="title" hasCustomPrompt="1"/>
          </p:nvPr>
        </p:nvSpPr>
        <p:spPr>
          <a:xfrm>
            <a:off x="581341" y="3622696"/>
            <a:ext cx="5800990" cy="1130181"/>
          </a:xfrm>
          <a:noFill/>
        </p:spPr>
        <p:txBody>
          <a:bodyPr wrap="square" lIns="0" tIns="0" rIns="0" bIns="0" anchor="b" anchorCtr="0">
            <a:spAutoFit/>
          </a:bodyPr>
          <a:lstStyle>
            <a:lvl1pPr>
              <a:defRPr sz="4080" b="0" i="0" spc="-51" baseline="0">
                <a:solidFill>
                  <a:schemeClr val="tx1"/>
                </a:solidFill>
                <a:latin typeface="+mn-lt"/>
                <a:cs typeface="Segoe UI" panose="020B0502040204020203" pitchFamily="34" charset="0"/>
              </a:defRPr>
            </a:lvl1pPr>
          </a:lstStyle>
          <a:p>
            <a:r>
              <a:rPr lang="en-US" dirty="0"/>
              <a:t>Event name or </a:t>
            </a:r>
            <a:br>
              <a:rPr lang="en-US" dirty="0"/>
            </a:br>
            <a:r>
              <a:rPr lang="en-US" dirty="0"/>
              <a:t>presentation title </a:t>
            </a:r>
          </a:p>
        </p:txBody>
      </p:sp>
      <p:sp>
        <p:nvSpPr>
          <p:cNvPr id="5" name="Footer Placeholder 10">
            <a:extLst>
              <a:ext uri="{FF2B5EF4-FFF2-40B4-BE49-F238E27FC236}">
                <a16:creationId xmlns:a16="http://schemas.microsoft.com/office/drawing/2014/main" id="{44253EDB-56F0-1036-A65B-02ABC067A9E8}"/>
              </a:ext>
            </a:extLst>
          </p:cNvPr>
          <p:cNvSpPr>
            <a:spLocks noGrp="1"/>
          </p:cNvSpPr>
          <p:nvPr>
            <p:ph type="ftr" sz="quarter" idx="3"/>
          </p:nvPr>
        </p:nvSpPr>
        <p:spPr>
          <a:xfrm>
            <a:off x="591057" y="6548910"/>
            <a:ext cx="4234554" cy="201917"/>
          </a:xfrm>
          <a:prstGeom prst="rect">
            <a:avLst/>
          </a:prstGeom>
        </p:spPr>
        <p:txBody>
          <a:bodyPr vert="horz" lIns="0" tIns="0" rIns="0" bIns="0" rtlCol="0" anchor="ctr"/>
          <a:lstStyle>
            <a:lvl1pPr marL="0" algn="l" defTabSz="932597" rtl="0" eaLnBrk="1" latinLnBrk="0" hangingPunct="1">
              <a:defRPr lang="en-US" sz="1020" kern="1200" dirty="0">
                <a:solidFill>
                  <a:schemeClr val="tx1"/>
                </a:solidFill>
                <a:latin typeface="+mn-lt"/>
                <a:ea typeface="+mn-ea"/>
                <a:cs typeface="+mn-cs"/>
              </a:defRPr>
            </a:lvl1pPr>
            <a:lvl5pPr>
              <a:defRPr lang="en-US" sz="765" kern="100" cap="all" spc="0" baseline="0" dirty="0">
                <a:solidFill>
                  <a:schemeClr val="tx1"/>
                </a:solidFill>
                <a:latin typeface="Arial" panose="020B0604020202020204" pitchFamily="34" charset="0"/>
                <a:ea typeface="+mn-ea"/>
                <a:cs typeface="Arial" panose="020B0604020202020204" pitchFamily="34" charset="0"/>
              </a:defRPr>
            </a:lvl5pPr>
          </a:lstStyle>
          <a:p>
            <a:pPr defTabSz="932563">
              <a:defRPr/>
            </a:pPr>
            <a:r>
              <a:rPr lang="en-US">
                <a:solidFill>
                  <a:srgbClr val="000000"/>
                </a:solidFill>
              </a:rPr>
              <a:t>© Copyright Microsoft Corporation. All rights reserved.</a:t>
            </a:r>
          </a:p>
        </p:txBody>
      </p:sp>
      <p:sp>
        <p:nvSpPr>
          <p:cNvPr id="2" name="Footer Placeholder 10">
            <a:extLst>
              <a:ext uri="{FF2B5EF4-FFF2-40B4-BE49-F238E27FC236}">
                <a16:creationId xmlns:a16="http://schemas.microsoft.com/office/drawing/2014/main" id="{A2E85BCA-8C5F-EFAA-DEF3-E5518406532B}"/>
              </a:ext>
            </a:extLst>
          </p:cNvPr>
          <p:cNvSpPr txBox="1">
            <a:spLocks/>
          </p:cNvSpPr>
          <p:nvPr userDrawn="1"/>
        </p:nvSpPr>
        <p:spPr>
          <a:xfrm>
            <a:off x="591057" y="6548910"/>
            <a:ext cx="4234554" cy="201917"/>
          </a:xfrm>
          <a:prstGeom prst="rect">
            <a:avLst/>
          </a:prstGeom>
        </p:spPr>
        <p:txBody>
          <a:bodyPr vert="horz" lIns="0" tIns="0" rIns="0" bIns="0" rtlCol="0" anchor="ctr"/>
          <a:lstStyle>
            <a:defPPr>
              <a:defRPr lang="en-US"/>
            </a:defPPr>
            <a:lvl1pPr marL="0" algn="l" defTabSz="914400" rtl="0" eaLnBrk="1" latinLnBrk="0" hangingPunct="1">
              <a:defRPr lang="en-US" sz="1000" kern="1200" dirty="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lang="en-US" sz="750" kern="100" cap="all" spc="0" baseline="0" dirty="0">
                <a:solidFill>
                  <a:schemeClr val="tx1"/>
                </a:solidFill>
                <a:latin typeface="Arial" panose="020B0604020202020204" pitchFamily="34" charset="0"/>
                <a:ea typeface="+mn-ea"/>
                <a:cs typeface="Arial" panose="020B0604020202020204" pitchFamily="34" charset="0"/>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932563">
              <a:defRPr/>
            </a:pPr>
            <a:r>
              <a:rPr lang="en-US" sz="1020" dirty="0">
                <a:solidFill>
                  <a:srgbClr val="000000"/>
                </a:solidFill>
              </a:rPr>
              <a:t>© Copyright Microsoft Corporation. All rights reserved.</a:t>
            </a:r>
          </a:p>
        </p:txBody>
      </p:sp>
    </p:spTree>
    <p:extLst>
      <p:ext uri="{BB962C8B-B14F-4D97-AF65-F5344CB8AC3E}">
        <p14:creationId xmlns:p14="http://schemas.microsoft.com/office/powerpoint/2010/main" val="2671166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Lab">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951559"/>
            <a:ext cx="4282290" cy="4015292"/>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846" fontAlgn="base">
              <a:spcBef>
                <a:spcPct val="0"/>
              </a:spcBef>
              <a:spcAft>
                <a:spcPct val="0"/>
              </a:spcAft>
            </a:pPr>
            <a:endParaRPr lang="en-US" sz="2448" dirty="0">
              <a:solidFill>
                <a:schemeClr val="tx1"/>
              </a:solidFill>
              <a:ea typeface="Segoe UI" pitchFamily="34" charset="0"/>
              <a:cs typeface="Segoe UI" pitchFamily="34" charset="0"/>
            </a:endParaRPr>
          </a:p>
        </p:txBody>
      </p:sp>
      <p:grpSp>
        <p:nvGrpSpPr>
          <p:cNvPr id="8" name="Group 7">
            <a:extLst>
              <a:ext uri="{FF2B5EF4-FFF2-40B4-BE49-F238E27FC236}">
                <a16:creationId xmlns:a16="http://schemas.microsoft.com/office/drawing/2014/main" id="{1682E78A-A36F-A9AB-B5BC-51FF48A0C477}"/>
              </a:ext>
              <a:ext uri="{C183D7F6-B498-43B3-948B-1728B52AA6E4}">
                <adec:decorative xmlns:adec="http://schemas.microsoft.com/office/drawing/2017/decorative" val="1"/>
              </a:ext>
            </a:extLst>
          </p:cNvPr>
          <p:cNvGrpSpPr/>
          <p:nvPr userDrawn="1"/>
        </p:nvGrpSpPr>
        <p:grpSpPr>
          <a:xfrm>
            <a:off x="3726989" y="1477271"/>
            <a:ext cx="1110600" cy="1110600"/>
            <a:chOff x="5540700" y="2116300"/>
            <a:chExt cx="1110600" cy="1110600"/>
          </a:xfrm>
        </p:grpSpPr>
        <p:sp>
          <p:nvSpPr>
            <p:cNvPr id="10" name="Oval 9">
              <a:extLst>
                <a:ext uri="{FF2B5EF4-FFF2-40B4-BE49-F238E27FC236}">
                  <a16:creationId xmlns:a16="http://schemas.microsoft.com/office/drawing/2014/main" id="{A006B05E-82F0-67C0-F4BE-484546169B05}"/>
                </a:ext>
              </a:extLst>
            </p:cNvPr>
            <p:cNvSpPr/>
            <p:nvPr/>
          </p:nvSpPr>
          <p:spPr>
            <a:xfrm>
              <a:off x="5540700" y="2116300"/>
              <a:ext cx="1110600" cy="1110600"/>
            </a:xfrm>
            <a:prstGeom prst="ellipse">
              <a:avLst/>
            </a:prstGeom>
            <a:solidFill>
              <a:srgbClr val="8DC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1" name="Picture 33">
              <a:extLst>
                <a:ext uri="{FF2B5EF4-FFF2-40B4-BE49-F238E27FC236}">
                  <a16:creationId xmlns:a16="http://schemas.microsoft.com/office/drawing/2014/main" id="{B551F7BB-0B62-B45A-97E8-BDBC64276EB2}"/>
                </a:ext>
              </a:extLst>
            </p:cNvPr>
            <p:cNvPicPr/>
            <p:nvPr/>
          </p:nvPicPr>
          <p:blipFill>
            <a:blip r:embed="rId2">
              <a:extLst>
                <a:ext uri="{96DAC541-7B7A-43D3-8B79-37D633B846F1}">
                  <asvg:svgBlip xmlns:asvg="http://schemas.microsoft.com/office/drawing/2016/SVG/main" r:embed="rId3"/>
                </a:ext>
              </a:extLst>
            </a:blip>
            <a:srcRect/>
            <a:stretch/>
          </p:blipFill>
          <p:spPr>
            <a:xfrm>
              <a:off x="5749602" y="2325202"/>
              <a:ext cx="692796" cy="692796"/>
            </a:xfrm>
            <a:prstGeom prst="rect">
              <a:avLst/>
            </a:prstGeom>
            <a:noFill/>
          </p:spPr>
        </p:pic>
      </p:grpSp>
      <p:sp>
        <p:nvSpPr>
          <p:cNvPr id="5" name="Title 2">
            <a:extLst>
              <a:ext uri="{FF2B5EF4-FFF2-40B4-BE49-F238E27FC236}">
                <a16:creationId xmlns:a16="http://schemas.microsoft.com/office/drawing/2014/main" id="{4175403B-6F90-A094-AF78-603246CF1E2C}"/>
              </a:ext>
            </a:extLst>
          </p:cNvPr>
          <p:cNvSpPr>
            <a:spLocks noGrp="1"/>
          </p:cNvSpPr>
          <p:nvPr>
            <p:ph type="title" hasCustomPrompt="1"/>
          </p:nvPr>
        </p:nvSpPr>
        <p:spPr>
          <a:xfrm>
            <a:off x="465138" y="567458"/>
            <a:ext cx="11530584" cy="546234"/>
          </a:xfrm>
        </p:spPr>
        <p:txBody>
          <a:bodyPr/>
          <a:lstStyle>
            <a:lvl1pPr>
              <a:defRPr/>
            </a:lvl1pPr>
          </a:lstStyle>
          <a:p>
            <a:r>
              <a:rPr lang="en-US" dirty="0"/>
              <a:t>Heading Segoe UI </a:t>
            </a:r>
            <a:r>
              <a:rPr lang="en-US" dirty="0" err="1"/>
              <a:t>Semibold</a:t>
            </a:r>
            <a:r>
              <a:rPr lang="en-US" dirty="0"/>
              <a:t> 32</a:t>
            </a:r>
          </a:p>
        </p:txBody>
      </p:sp>
    </p:spTree>
    <p:extLst>
      <p:ext uri="{BB962C8B-B14F-4D97-AF65-F5344CB8AC3E}">
        <p14:creationId xmlns:p14="http://schemas.microsoft.com/office/powerpoint/2010/main" val="3106024476"/>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65138" y="567458"/>
            <a:ext cx="11530584" cy="537180"/>
          </a:xfrm>
        </p:spPr>
        <p:txBody>
          <a:bodyPr/>
          <a:lstStyle>
            <a:lvl1pPr>
              <a:defRPr/>
            </a:lvl1pPr>
          </a:lstStyle>
          <a:p>
            <a:r>
              <a:rPr lang="en-US" dirty="0"/>
              <a:t>Heading Segoe UI </a:t>
            </a:r>
            <a:r>
              <a:rPr lang="en-US" dirty="0" err="1"/>
              <a:t>Semibold</a:t>
            </a:r>
            <a:r>
              <a:rPr lang="en-US" dirty="0"/>
              <a:t> 32</a:t>
            </a:r>
          </a:p>
        </p:txBody>
      </p:sp>
    </p:spTree>
    <p:extLst>
      <p:ext uri="{BB962C8B-B14F-4D97-AF65-F5344CB8AC3E}">
        <p14:creationId xmlns:p14="http://schemas.microsoft.com/office/powerpoint/2010/main" val="8558558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4707CDC-9BD2-0073-85EB-939160E4C7CC}"/>
              </a:ext>
            </a:extLst>
          </p:cNvPr>
          <p:cNvPicPr>
            <a:picLocks noChangeAspect="1"/>
          </p:cNvPicPr>
          <p:nvPr userDrawn="1"/>
        </p:nvPicPr>
        <p:blipFill>
          <a:blip r:embed="rId2"/>
          <a:stretch>
            <a:fillRect/>
          </a:stretch>
        </p:blipFill>
        <p:spPr>
          <a:xfrm>
            <a:off x="1231900" y="1587"/>
            <a:ext cx="11204575" cy="6991350"/>
          </a:xfrm>
          <a:prstGeom prst="rect">
            <a:avLst/>
          </a:prstGeom>
        </p:spPr>
      </p:pic>
      <p:sp>
        <p:nvSpPr>
          <p:cNvPr id="3" name="Title 1">
            <a:extLst>
              <a:ext uri="{FF2B5EF4-FFF2-40B4-BE49-F238E27FC236}">
                <a16:creationId xmlns:a16="http://schemas.microsoft.com/office/drawing/2014/main" id="{12D19AFB-6939-2FBA-48C9-66A2961406A7}"/>
              </a:ext>
            </a:extLst>
          </p:cNvPr>
          <p:cNvSpPr>
            <a:spLocks noGrp="1"/>
          </p:cNvSpPr>
          <p:nvPr>
            <p:ph type="title" hasCustomPrompt="1"/>
          </p:nvPr>
        </p:nvSpPr>
        <p:spPr>
          <a:xfrm>
            <a:off x="581340" y="3514705"/>
            <a:ext cx="6472474" cy="565091"/>
          </a:xfrm>
          <a:noFill/>
        </p:spPr>
        <p:txBody>
          <a:bodyPr wrap="square" lIns="0" tIns="0" rIns="0" bIns="0" anchor="b" anchorCtr="0">
            <a:spAutoFit/>
          </a:bodyPr>
          <a:lstStyle>
            <a:lvl1pPr>
              <a:defRPr sz="4080" b="0" i="0" spc="-51" baseline="0">
                <a:solidFill>
                  <a:schemeClr val="tx1"/>
                </a:solidFill>
                <a:latin typeface="+mn-lt"/>
                <a:cs typeface="Segoe UI" panose="020B0502040204020203" pitchFamily="34" charset="0"/>
              </a:defRPr>
            </a:lvl1pPr>
          </a:lstStyle>
          <a:p>
            <a:r>
              <a:rPr lang="en-US" dirty="0"/>
              <a:t>Section divider title</a:t>
            </a:r>
          </a:p>
        </p:txBody>
      </p:sp>
      <p:sp>
        <p:nvSpPr>
          <p:cNvPr id="7" name="TextBox 6">
            <a:extLst>
              <a:ext uri="{FF2B5EF4-FFF2-40B4-BE49-F238E27FC236}">
                <a16:creationId xmlns:a16="http://schemas.microsoft.com/office/drawing/2014/main" id="{49AE7960-A7FE-D692-112F-471C560CCA67}"/>
              </a:ext>
            </a:extLst>
          </p:cNvPr>
          <p:cNvSpPr txBox="1"/>
          <p:nvPr userDrawn="1"/>
        </p:nvSpPr>
        <p:spPr>
          <a:xfrm>
            <a:off x="427038" y="6411853"/>
            <a:ext cx="6216728" cy="270285"/>
          </a:xfrm>
          <a:prstGeom prst="rect">
            <a:avLst/>
          </a:prstGeom>
          <a:noFill/>
        </p:spPr>
        <p:txBody>
          <a:bodyPr wrap="square">
            <a:spAutoFit/>
          </a:bodyPr>
          <a:lstStyle/>
          <a:p>
            <a:pPr defTabSz="932563">
              <a:defRPr/>
            </a:pPr>
            <a:r>
              <a:rPr lang="en-US" sz="1122" dirty="0">
                <a:solidFill>
                  <a:srgbClr val="000000"/>
                </a:solidFill>
              </a:rPr>
              <a:t>© Copyright Microsoft Corporation. All rights reserved.</a:t>
            </a:r>
          </a:p>
        </p:txBody>
      </p:sp>
    </p:spTree>
    <p:extLst>
      <p:ext uri="{BB962C8B-B14F-4D97-AF65-F5344CB8AC3E}">
        <p14:creationId xmlns:p14="http://schemas.microsoft.com/office/powerpoint/2010/main" val="1751568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450">
          <p15:clr>
            <a:srgbClr val="FBAE40"/>
          </p15:clr>
        </p15:guide>
        <p15:guide id="2" orient="horz" pos="264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Tree>
    <p:extLst>
      <p:ext uri="{BB962C8B-B14F-4D97-AF65-F5344CB8AC3E}">
        <p14:creationId xmlns:p14="http://schemas.microsoft.com/office/powerpoint/2010/main" val="197387683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27038" y="449263"/>
            <a:ext cx="11568684" cy="655637"/>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40753" y="998040"/>
            <a:ext cx="11568684" cy="439465"/>
          </a:xfrm>
        </p:spPr>
        <p:txBody>
          <a:bodyPr tIns="45720" rIns="0" bIns="45720"/>
          <a:lstStyle>
            <a:lvl1pPr>
              <a:defRPr sz="2244">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Tree>
    <p:extLst>
      <p:ext uri="{BB962C8B-B14F-4D97-AF65-F5344CB8AC3E}">
        <p14:creationId xmlns:p14="http://schemas.microsoft.com/office/powerpoint/2010/main" val="375917735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Learning Objs - no OD">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dirty="0"/>
              <a:t>Click to edit Master title style</a:t>
            </a: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spTree>
    <p:extLst>
      <p:ext uri="{BB962C8B-B14F-4D97-AF65-F5344CB8AC3E}">
        <p14:creationId xmlns:p14="http://schemas.microsoft.com/office/powerpoint/2010/main" val="47430659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s">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dirty="0"/>
              <a:t>Click to edit Master title style</a:t>
            </a: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sp>
        <p:nvSpPr>
          <p:cNvPr id="7" name="Rectangle: Rounded Corners 6">
            <a:extLst>
              <a:ext uri="{FF2B5EF4-FFF2-40B4-BE49-F238E27FC236}">
                <a16:creationId xmlns:a16="http://schemas.microsoft.com/office/drawing/2014/main" id="{E8885716-8A7B-42A7-93E2-E8749AF5C6BC}"/>
              </a:ext>
            </a:extLst>
          </p:cNvPr>
          <p:cNvSpPr/>
          <p:nvPr userDrawn="1"/>
        </p:nvSpPr>
        <p:spPr bwMode="auto">
          <a:xfrm>
            <a:off x="6116130" y="1476375"/>
            <a:ext cx="5313870" cy="4333875"/>
          </a:xfrm>
          <a:prstGeom prst="roundRect">
            <a:avLst/>
          </a:prstGeom>
          <a:solidFill>
            <a:schemeClr val="bg1"/>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4754184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arning Recap">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951559"/>
            <a:ext cx="3183609" cy="4015292"/>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endParaRPr lang="en-US" sz="2448" dirty="0">
              <a:solidFill>
                <a:schemeClr val="tx1"/>
              </a:solidFill>
              <a:ea typeface="Segoe UI" pitchFamily="34" charset="0"/>
              <a:cs typeface="Segoe UI" pitchFamily="34" charset="0"/>
            </a:endParaRPr>
          </a:p>
        </p:txBody>
      </p:sp>
      <p:grpSp>
        <p:nvGrpSpPr>
          <p:cNvPr id="3" name="Group 2">
            <a:extLst>
              <a:ext uri="{FF2B5EF4-FFF2-40B4-BE49-F238E27FC236}">
                <a16:creationId xmlns:a16="http://schemas.microsoft.com/office/drawing/2014/main" id="{C54C7EE8-4313-2803-B06C-A5BA61EA412A}"/>
              </a:ext>
              <a:ext uri="{C183D7F6-B498-43B3-948B-1728B52AA6E4}">
                <adec:decorative xmlns:adec="http://schemas.microsoft.com/office/drawing/2017/decorative" val="1"/>
              </a:ext>
            </a:extLst>
          </p:cNvPr>
          <p:cNvGrpSpPr/>
          <p:nvPr userDrawn="1"/>
        </p:nvGrpSpPr>
        <p:grpSpPr>
          <a:xfrm>
            <a:off x="2614984" y="1617484"/>
            <a:ext cx="1132870" cy="1132709"/>
            <a:chOff x="5540700" y="2116300"/>
            <a:chExt cx="1110600" cy="1110600"/>
          </a:xfrm>
        </p:grpSpPr>
        <p:sp>
          <p:nvSpPr>
            <p:cNvPr id="4" name="Oval 3">
              <a:extLst>
                <a:ext uri="{FF2B5EF4-FFF2-40B4-BE49-F238E27FC236}">
                  <a16:creationId xmlns:a16="http://schemas.microsoft.com/office/drawing/2014/main" id="{3F97E22B-DD1F-99A5-25F7-1E4F4F58DA7D}"/>
                </a:ext>
              </a:extLst>
            </p:cNvPr>
            <p:cNvSpPr/>
            <p:nvPr/>
          </p:nvSpPr>
          <p:spPr>
            <a:xfrm>
              <a:off x="5540700" y="2116300"/>
              <a:ext cx="1110600" cy="1110600"/>
            </a:xfrm>
            <a:prstGeom prst="ellipse">
              <a:avLst/>
            </a:prstGeom>
            <a:solidFill>
              <a:srgbClr val="FFA3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B1C046DA-F3B0-17BF-4867-63F317F8ACA9}"/>
                </a:ext>
              </a:extLst>
            </p:cNvPr>
            <p:cNvPicPr/>
            <p:nvPr/>
          </p:nvPicPr>
          <p:blipFill>
            <a:blip r:embed="rId2"/>
            <a:srcRect/>
            <a:stretch/>
          </p:blipFill>
          <p:spPr>
            <a:xfrm>
              <a:off x="5749602" y="2325202"/>
              <a:ext cx="692796" cy="692796"/>
            </a:xfrm>
            <a:prstGeom prst="rect">
              <a:avLst/>
            </a:prstGeom>
            <a:noFill/>
          </p:spPr>
        </p:pic>
      </p:grpSp>
      <p:sp>
        <p:nvSpPr>
          <p:cNvPr id="7" name="TextBox 6">
            <a:extLst>
              <a:ext uri="{FF2B5EF4-FFF2-40B4-BE49-F238E27FC236}">
                <a16:creationId xmlns:a16="http://schemas.microsoft.com/office/drawing/2014/main" id="{05350FFB-1FC5-59FA-F297-3FE6E8364735}"/>
              </a:ext>
            </a:extLst>
          </p:cNvPr>
          <p:cNvSpPr txBox="1"/>
          <p:nvPr userDrawn="1"/>
        </p:nvSpPr>
        <p:spPr>
          <a:xfrm>
            <a:off x="600058" y="2927690"/>
            <a:ext cx="2228017" cy="2366802"/>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lang="en-US" sz="2400" kern="1200" spc="-50" baseline="0" dirty="0">
                <a:solidFill>
                  <a:srgbClr val="000000"/>
                </a:solidFill>
                <a:latin typeface="+mj-lt"/>
                <a:ea typeface="+mn-ea"/>
                <a:cs typeface="+mn-cs"/>
              </a:rPr>
              <a:t>Check your knowledge questions and additional study</a:t>
            </a:r>
          </a:p>
          <a:p>
            <a:pPr>
              <a:lnSpc>
                <a:spcPct val="90000"/>
              </a:lnSpc>
              <a:spcAft>
                <a:spcPts val="600"/>
              </a:spcAft>
            </a:pPr>
            <a:endParaRPr lang="en-US" sz="2400" dirty="0" err="1">
              <a:gradFill>
                <a:gsLst>
                  <a:gs pos="2917">
                    <a:schemeClr val="tx1"/>
                  </a:gs>
                  <a:gs pos="30000">
                    <a:schemeClr val="tx1"/>
                  </a:gs>
                </a:gsLst>
                <a:lin ang="5400000" scaled="0"/>
              </a:gradFill>
            </a:endParaRPr>
          </a:p>
        </p:txBody>
      </p:sp>
      <p:sp>
        <p:nvSpPr>
          <p:cNvPr id="5" name="Title 1">
            <a:extLst>
              <a:ext uri="{FF2B5EF4-FFF2-40B4-BE49-F238E27FC236}">
                <a16:creationId xmlns:a16="http://schemas.microsoft.com/office/drawing/2014/main" id="{DA9EEDEA-6687-D76A-D227-7C52A001F415}"/>
              </a:ext>
            </a:extLst>
          </p:cNvPr>
          <p:cNvSpPr>
            <a:spLocks noGrp="1"/>
          </p:cNvSpPr>
          <p:nvPr>
            <p:ph type="title"/>
          </p:nvPr>
        </p:nvSpPr>
        <p:spPr>
          <a:xfrm>
            <a:off x="427038" y="449263"/>
            <a:ext cx="11568684" cy="693737"/>
          </a:xfrm>
        </p:spPr>
        <p:txBody>
          <a:bodyPr/>
          <a:lstStyle/>
          <a:p>
            <a:r>
              <a:rPr lang="en-US" dirty="0"/>
              <a:t>Click to edit Master title style</a:t>
            </a:r>
          </a:p>
        </p:txBody>
      </p:sp>
    </p:spTree>
    <p:extLst>
      <p:ext uri="{BB962C8B-B14F-4D97-AF65-F5344CB8AC3E}">
        <p14:creationId xmlns:p14="http://schemas.microsoft.com/office/powerpoint/2010/main" val="2185873433"/>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nstration ">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a:t>Click to edit Master title style</a:t>
            </a:r>
          </a:p>
        </p:txBody>
      </p:sp>
      <p:sp>
        <p:nvSpPr>
          <p:cNvPr id="4" name="Rounded Rectangle 3_1">
            <a:extLst>
              <a:ext uri="{FF2B5EF4-FFF2-40B4-BE49-F238E27FC236}">
                <a16:creationId xmlns:a16="http://schemas.microsoft.com/office/drawing/2014/main" id="{FC76C8DF-13B1-1B33-CBD3-D0B1496658D3}"/>
              </a:ext>
            </a:extLst>
          </p:cNvPr>
          <p:cNvSpPr/>
          <p:nvPr userDrawn="1"/>
        </p:nvSpPr>
        <p:spPr>
          <a:xfrm>
            <a:off x="521111" y="1292745"/>
            <a:ext cx="10387932" cy="4749970"/>
          </a:xfrm>
          <a:prstGeom prst="roundRect">
            <a:avLst>
              <a:gd name="adj" fmla="val 6113"/>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274320" bIns="182880" rtlCol="0" anchor="t"/>
          <a:lstStyle/>
          <a:p>
            <a:pPr marL="0" marR="0" lvl="0" indent="0" algn="l" defTabSz="932742" rtl="0" eaLnBrk="1" fontAlgn="auto" latinLnBrk="0" hangingPunct="1">
              <a:lnSpc>
                <a:spcPct val="100000"/>
              </a:lnSpc>
              <a:spcBef>
                <a:spcPct val="20000"/>
              </a:spcBef>
              <a:spcAft>
                <a:spcPts val="0"/>
              </a:spcAft>
              <a:buClrTx/>
              <a:buSzPct val="90000"/>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endParaRPr>
          </a:p>
        </p:txBody>
      </p:sp>
      <p:sp>
        <p:nvSpPr>
          <p:cNvPr id="6" name="Oval 5">
            <a:extLst>
              <a:ext uri="{FF2B5EF4-FFF2-40B4-BE49-F238E27FC236}">
                <a16:creationId xmlns:a16="http://schemas.microsoft.com/office/drawing/2014/main" id="{C0B7F7B8-27DC-CB90-9841-2B0EB6BDC8A9}"/>
              </a:ext>
            </a:extLst>
          </p:cNvPr>
          <p:cNvSpPr/>
          <p:nvPr userDrawn="1"/>
        </p:nvSpPr>
        <p:spPr>
          <a:xfrm>
            <a:off x="10324155" y="1117294"/>
            <a:ext cx="1132870" cy="113270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pic>
        <p:nvPicPr>
          <p:cNvPr id="5" name="Graphic 4" descr="Beaker with solid fill">
            <a:extLst>
              <a:ext uri="{FF2B5EF4-FFF2-40B4-BE49-F238E27FC236}">
                <a16:creationId xmlns:a16="http://schemas.microsoft.com/office/drawing/2014/main" id="{0A4277E8-514E-E7C0-EEAE-4DBF838AD068}"/>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33390" y="1141729"/>
            <a:ext cx="914400" cy="914400"/>
          </a:xfrm>
          <a:prstGeom prst="rect">
            <a:avLst/>
          </a:prstGeom>
        </p:spPr>
      </p:pic>
    </p:spTree>
    <p:extLst>
      <p:ext uri="{BB962C8B-B14F-4D97-AF65-F5344CB8AC3E}">
        <p14:creationId xmlns:p14="http://schemas.microsoft.com/office/powerpoint/2010/main" val="367004965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951559"/>
            <a:ext cx="4282290" cy="4015292"/>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endParaRPr lang="en-US" sz="2448"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hasCustomPrompt="1"/>
          </p:nvPr>
        </p:nvSpPr>
        <p:spPr>
          <a:xfrm>
            <a:off x="600058" y="525428"/>
            <a:ext cx="11703601" cy="502246"/>
          </a:xfrm>
        </p:spPr>
        <p:txBody>
          <a:bodyPr/>
          <a:lstStyle>
            <a:lvl1pPr>
              <a:defRPr sz="3264" b="0" i="0">
                <a:solidFill>
                  <a:schemeClr val="tx1"/>
                </a:solidFill>
                <a:latin typeface="+mj-lt"/>
                <a:cs typeface="Segoe UI Semibold" panose="020B0502040204020203" pitchFamily="34" charset="0"/>
              </a:defRPr>
            </a:lvl1pPr>
          </a:lstStyle>
          <a:p>
            <a:r>
              <a:rPr lang="en-US" dirty="0"/>
              <a:t> </a:t>
            </a:r>
          </a:p>
        </p:txBody>
      </p:sp>
      <p:grpSp>
        <p:nvGrpSpPr>
          <p:cNvPr id="8" name="Group 7">
            <a:extLst>
              <a:ext uri="{FF2B5EF4-FFF2-40B4-BE49-F238E27FC236}">
                <a16:creationId xmlns:a16="http://schemas.microsoft.com/office/drawing/2014/main" id="{1682E78A-A36F-A9AB-B5BC-51FF48A0C477}"/>
              </a:ext>
              <a:ext uri="{C183D7F6-B498-43B3-948B-1728B52AA6E4}">
                <adec:decorative xmlns:adec="http://schemas.microsoft.com/office/drawing/2017/decorative" val="1"/>
              </a:ext>
            </a:extLst>
          </p:cNvPr>
          <p:cNvGrpSpPr/>
          <p:nvPr userDrawn="1"/>
        </p:nvGrpSpPr>
        <p:grpSpPr>
          <a:xfrm>
            <a:off x="3726989" y="1477271"/>
            <a:ext cx="1110600" cy="1110600"/>
            <a:chOff x="5540700" y="2116300"/>
            <a:chExt cx="1110600" cy="1110600"/>
          </a:xfrm>
        </p:grpSpPr>
        <p:sp>
          <p:nvSpPr>
            <p:cNvPr id="10" name="Oval 9">
              <a:extLst>
                <a:ext uri="{FF2B5EF4-FFF2-40B4-BE49-F238E27FC236}">
                  <a16:creationId xmlns:a16="http://schemas.microsoft.com/office/drawing/2014/main" id="{A006B05E-82F0-67C0-F4BE-484546169B05}"/>
                </a:ext>
              </a:extLst>
            </p:cNvPr>
            <p:cNvSpPr/>
            <p:nvPr/>
          </p:nvSpPr>
          <p:spPr>
            <a:xfrm>
              <a:off x="5540700" y="2116300"/>
              <a:ext cx="1110600" cy="1110600"/>
            </a:xfrm>
            <a:prstGeom prst="ellipse">
              <a:avLst/>
            </a:prstGeom>
            <a:solidFill>
              <a:srgbClr val="8DC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1" name="Picture 33">
              <a:extLst>
                <a:ext uri="{FF2B5EF4-FFF2-40B4-BE49-F238E27FC236}">
                  <a16:creationId xmlns:a16="http://schemas.microsoft.com/office/drawing/2014/main" id="{B551F7BB-0B62-B45A-97E8-BDBC64276EB2}"/>
                </a:ext>
              </a:extLst>
            </p:cNvPr>
            <p:cNvPicPr/>
            <p:nvPr/>
          </p:nvPicPr>
          <p:blipFill>
            <a:blip r:embed="rId2">
              <a:extLst>
                <a:ext uri="{96DAC541-7B7A-43D3-8B79-37D633B846F1}">
                  <asvg:svgBlip xmlns:asvg="http://schemas.microsoft.com/office/drawing/2016/SVG/main" r:embed="rId3"/>
                </a:ext>
              </a:extLst>
            </a:blip>
            <a:srcRect/>
            <a:stretch/>
          </p:blipFill>
          <p:spPr>
            <a:xfrm>
              <a:off x="5749602" y="2325202"/>
              <a:ext cx="692796" cy="692796"/>
            </a:xfrm>
            <a:prstGeom prst="rect">
              <a:avLst/>
            </a:prstGeom>
            <a:noFill/>
          </p:spPr>
        </p:pic>
      </p:grpSp>
    </p:spTree>
    <p:extLst>
      <p:ext uri="{BB962C8B-B14F-4D97-AF65-F5344CB8AC3E}">
        <p14:creationId xmlns:p14="http://schemas.microsoft.com/office/powerpoint/2010/main" val="2222276095"/>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7038" y="449263"/>
            <a:ext cx="11568684" cy="693737"/>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27038" y="1485901"/>
            <a:ext cx="11568684" cy="2542619"/>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sp>
        <p:nvSpPr>
          <p:cNvPr id="5" name="TextBox 4">
            <a:extLst>
              <a:ext uri="{FF2B5EF4-FFF2-40B4-BE49-F238E27FC236}">
                <a16:creationId xmlns:a16="http://schemas.microsoft.com/office/drawing/2014/main" id="{FB0C3644-97BA-5FDC-B828-5ADC34453C64}"/>
              </a:ext>
            </a:extLst>
          </p:cNvPr>
          <p:cNvSpPr txBox="1"/>
          <p:nvPr userDrawn="1"/>
        </p:nvSpPr>
        <p:spPr>
          <a:xfrm>
            <a:off x="427038" y="6411853"/>
            <a:ext cx="6216728" cy="270285"/>
          </a:xfrm>
          <a:prstGeom prst="rect">
            <a:avLst/>
          </a:prstGeom>
          <a:noFill/>
        </p:spPr>
        <p:txBody>
          <a:bodyPr wrap="square">
            <a:spAutoFit/>
          </a:bodyPr>
          <a:lstStyle/>
          <a:p>
            <a:pPr defTabSz="932563">
              <a:defRPr/>
            </a:pPr>
            <a:r>
              <a:rPr lang="en-US" sz="1122" dirty="0">
                <a:solidFill>
                  <a:srgbClr val="000000"/>
                </a:solidFill>
              </a:rPr>
              <a:t>© Copyright Microsoft Corporation. All rights reserved.</a:t>
            </a:r>
          </a:p>
        </p:txBody>
      </p:sp>
    </p:spTree>
    <p:extLst>
      <p:ext uri="{BB962C8B-B14F-4D97-AF65-F5344CB8AC3E}">
        <p14:creationId xmlns:p14="http://schemas.microsoft.com/office/powerpoint/2010/main" val="547528521"/>
      </p:ext>
    </p:extLst>
  </p:cSld>
  <p:clrMap bg1="lt1" tx1="dk1" bg2="lt2" tx2="dk2" accent1="accent1" accent2="accent2" accent3="accent3" accent4="accent4" accent5="accent5" accent6="accent6" hlink="hlink" folHlink="folHlink"/>
  <p:sldLayoutIdLst>
    <p:sldLayoutId id="2147484638" r:id="rId1"/>
    <p:sldLayoutId id="2147484639" r:id="rId2"/>
    <p:sldLayoutId id="2147484640" r:id="rId3"/>
    <p:sldLayoutId id="2147484641" r:id="rId4"/>
    <p:sldLayoutId id="2147484642" r:id="rId5"/>
    <p:sldLayoutId id="2147484643" r:id="rId6"/>
    <p:sldLayoutId id="2147484644" r:id="rId7"/>
    <p:sldLayoutId id="2147484645" r:id="rId8"/>
    <p:sldLayoutId id="2147484646" r:id="rId9"/>
    <p:sldLayoutId id="2147484647" r:id="rId10"/>
    <p:sldLayoutId id="2147484648" r:id="rId11"/>
  </p:sldLayoutIdLst>
  <p:transition>
    <p:fade/>
  </p:transition>
  <p:hf sldNum="0" hdr="0" dt="0"/>
  <p:txStyles>
    <p:titleStyle>
      <a:lvl1pPr algn="l" defTabSz="932563" rtl="0" eaLnBrk="1" latinLnBrk="0" hangingPunct="1">
        <a:lnSpc>
          <a:spcPct val="90000"/>
        </a:lnSpc>
        <a:spcBef>
          <a:spcPct val="0"/>
        </a:spcBef>
        <a:buNone/>
        <a:defRPr lang="en-US" sz="3264"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400"/>
        </a:spcBef>
        <a:spcAft>
          <a:spcPts val="600"/>
        </a:spcAft>
        <a:buClrTx/>
        <a:buSzPct val="90000"/>
        <a:buFontTx/>
        <a:buNone/>
        <a:tabLst/>
        <a:defRPr sz="2040" kern="1200" spc="0" baseline="0">
          <a:solidFill>
            <a:schemeClr val="tx1"/>
          </a:solidFill>
          <a:latin typeface="+mn-lt"/>
          <a:ea typeface="+mn-ea"/>
          <a:cs typeface="+mn-cs"/>
        </a:defRPr>
      </a:lvl2pPr>
      <a:lvl3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j-lt"/>
          <a:ea typeface="+mn-ea"/>
          <a:cs typeface="+mn-cs"/>
        </a:defRPr>
      </a:lvl3pPr>
      <a:lvl4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n-lt"/>
          <a:ea typeface="+mn-ea"/>
          <a:cs typeface="+mn-cs"/>
        </a:defRPr>
      </a:lvl4pPr>
      <a:lvl5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224" b="1" kern="1200" spc="0" baseline="0">
          <a:solidFill>
            <a:schemeClr val="tx1"/>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400"/>
        </a:spcBef>
        <a:spcAft>
          <a:spcPts val="600"/>
        </a:spcAft>
        <a:buFont typeface="Arial" pitchFamily="34" charset="0"/>
        <a:buNone/>
        <a:defRPr sz="1224"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https://learn.microsoft.com/en-us/training/modules/introduction-to-azure-virtual-networks/"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hyperlink" Target="https://docs.microsoft.com/learn/modules/implement-windows-server-iaas-virtual-machine-ip-addressing-routing/" TargetMode="External"/><Relationship Id="rId4" Type="http://schemas.openxmlformats.org/officeDocument/2006/relationships/hyperlink" Target="https://docs.microsoft.com/learn/modules/design-ip-addressing-for-azur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hyperlink" Target="https://learn.microsoft.com/training/modules/configure-virtual-networks/"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hyperlink" Target="https://microsoftlearning.github.io/AZ-104-MicrosoftAzureAdministrator/Instructions/Labs/LAB_04-Implement_Virtual_Networking.html" TargetMode="External"/><Relationship Id="rId5" Type="http://schemas.openxmlformats.org/officeDocument/2006/relationships/hyperlink" Target="https://learn.microsoft.com/training/modules/configure-azure-dns/" TargetMode="External"/><Relationship Id="rId4" Type="http://schemas.openxmlformats.org/officeDocument/2006/relationships/hyperlink" Target="https://learn.microsoft.com/training/modules/configure-network-security-groups/"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23.svg"/><Relationship Id="rId11" Type="http://schemas.openxmlformats.org/officeDocument/2006/relationships/image" Target="../media/image28.sv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svg"/><Relationship Id="rId9"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learn/modules/secure-and-isolate-with-nsg-and-service-endpoints/" TargetMode="External"/><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hyperlink" Target="https://docs.microsoft.com/learn/modules/host-domain-azure-dns/" TargetMode="External"/><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hyperlink" Target="https://docs.microsoft.com/learn/modules/implement-dns-for-windows-server-iaas-virtual-machines/"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34.xml"/><Relationship Id="rId1" Type="http://schemas.openxmlformats.org/officeDocument/2006/relationships/slideLayout" Target="../slideLayouts/slideLayout11.xml"/><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25.svg"/><Relationship Id="rId4" Type="http://schemas.openxmlformats.org/officeDocument/2006/relationships/image" Target="../media/image38.svg"/><Relationship Id="rId9" Type="http://schemas.openxmlformats.org/officeDocument/2006/relationships/image" Target="../media/image24.png"/></Relationships>
</file>

<file path=ppt/slides/_rels/slide38.xml.rels><?xml version="1.0" encoding="UTF-8" standalone="yes"?>
<Relationships xmlns="http://schemas.openxmlformats.org/package/2006/relationships"><Relationship Id="rId8" Type="http://schemas.openxmlformats.org/officeDocument/2006/relationships/image" Target="../media/image45.svg"/><Relationship Id="rId13" Type="http://schemas.openxmlformats.org/officeDocument/2006/relationships/image" Target="../media/image48.png"/><Relationship Id="rId3" Type="http://schemas.openxmlformats.org/officeDocument/2006/relationships/image" Target="../media/image37.png"/><Relationship Id="rId7" Type="http://schemas.openxmlformats.org/officeDocument/2006/relationships/image" Target="../media/image44.png"/><Relationship Id="rId12" Type="http://schemas.openxmlformats.org/officeDocument/2006/relationships/image" Target="../media/image47.svg"/><Relationship Id="rId2" Type="http://schemas.openxmlformats.org/officeDocument/2006/relationships/notesSlide" Target="../notesSlides/notesSlide35.xml"/><Relationship Id="rId16" Type="http://schemas.openxmlformats.org/officeDocument/2006/relationships/image" Target="../media/image51.svg"/><Relationship Id="rId1" Type="http://schemas.openxmlformats.org/officeDocument/2006/relationships/slideLayout" Target="../slideLayouts/slideLayout3.xml"/><Relationship Id="rId6" Type="http://schemas.openxmlformats.org/officeDocument/2006/relationships/image" Target="../media/image43.svg"/><Relationship Id="rId11" Type="http://schemas.openxmlformats.org/officeDocument/2006/relationships/image" Target="../media/image46.png"/><Relationship Id="rId5" Type="http://schemas.openxmlformats.org/officeDocument/2006/relationships/image" Target="../media/image39.png"/><Relationship Id="rId15" Type="http://schemas.openxmlformats.org/officeDocument/2006/relationships/image" Target="../media/image50.png"/><Relationship Id="rId10" Type="http://schemas.openxmlformats.org/officeDocument/2006/relationships/image" Target="../media/image23.svg"/><Relationship Id="rId4" Type="http://schemas.openxmlformats.org/officeDocument/2006/relationships/image" Target="../media/image38.svg"/><Relationship Id="rId9" Type="http://schemas.openxmlformats.org/officeDocument/2006/relationships/image" Target="../media/image22.png"/><Relationship Id="rId14" Type="http://schemas.openxmlformats.org/officeDocument/2006/relationships/image" Target="../media/image49.sv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341" y="3057605"/>
            <a:ext cx="5800990" cy="1695272"/>
          </a:xfrm>
        </p:spPr>
        <p:txBody>
          <a:bodyPr/>
          <a:lstStyle/>
          <a:p>
            <a:r>
              <a:rPr lang="en-US"/>
              <a:t>AZ-104T00A</a:t>
            </a:r>
            <a:br>
              <a:rPr lang="en-US" spc="0" dirty="0">
                <a:solidFill>
                  <a:schemeClr val="tx1"/>
                </a:solidFill>
              </a:rPr>
            </a:br>
            <a:r>
              <a:rPr lang="en-US" spc="0" dirty="0">
                <a:solidFill>
                  <a:schemeClr val="tx1"/>
                </a:solidFill>
              </a:rPr>
              <a:t>Administer</a:t>
            </a:r>
            <a:br>
              <a:rPr lang="en-US" spc="0" dirty="0">
                <a:solidFill>
                  <a:schemeClr val="tx1"/>
                </a:solidFill>
              </a:rPr>
            </a:br>
            <a:r>
              <a:rPr lang="en-US" spc="0" dirty="0">
                <a:solidFill>
                  <a:schemeClr val="tx1"/>
                </a:solidFill>
              </a:rPr>
              <a:t>Virtual Networking</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366E9-0060-45DA-BCD8-B002315BCFBD}"/>
              </a:ext>
            </a:extLst>
          </p:cNvPr>
          <p:cNvSpPr>
            <a:spLocks noGrp="1"/>
          </p:cNvSpPr>
          <p:nvPr>
            <p:ph type="title"/>
          </p:nvPr>
        </p:nvSpPr>
        <p:spPr/>
        <p:txBody>
          <a:bodyPr/>
          <a:lstStyle/>
          <a:p>
            <a:r>
              <a:rPr lang="en-US" dirty="0">
                <a:cs typeface="Segoe UI"/>
              </a:rPr>
              <a:t>Create Public IP Addresses</a:t>
            </a:r>
          </a:p>
        </p:txBody>
      </p:sp>
      <p:sp>
        <p:nvSpPr>
          <p:cNvPr id="5" name="Rectangle 4">
            <a:extLst>
              <a:ext uri="{FF2B5EF4-FFF2-40B4-BE49-F238E27FC236}">
                <a16:creationId xmlns:a16="http://schemas.microsoft.com/office/drawing/2014/main" id="{B9242DA4-5145-4B62-AABD-206F9B5F2BBF}"/>
              </a:ext>
            </a:extLst>
          </p:cNvPr>
          <p:cNvSpPr/>
          <p:nvPr/>
        </p:nvSpPr>
        <p:spPr>
          <a:xfrm>
            <a:off x="427038" y="1687065"/>
            <a:ext cx="5181284" cy="76470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0" bIns="91440" numCol="1" spcCol="1270" anchor="ctr" anchorCtr="0">
            <a:noAutofit/>
          </a:bodyPr>
          <a:lstStyle/>
          <a:p>
            <a:r>
              <a:rPr lang="en-US" sz="2000" dirty="0">
                <a:solidFill>
                  <a:schemeClr val="tx1"/>
                </a:solidFill>
                <a:ea typeface="+mn-lt"/>
                <a:cs typeface="+mn-lt"/>
              </a:rPr>
              <a:t>Available in IPv4 or IPv6 or both</a:t>
            </a:r>
          </a:p>
        </p:txBody>
      </p:sp>
      <p:sp>
        <p:nvSpPr>
          <p:cNvPr id="9" name="Rectangle 8">
            <a:extLst>
              <a:ext uri="{FF2B5EF4-FFF2-40B4-BE49-F238E27FC236}">
                <a16:creationId xmlns:a16="http://schemas.microsoft.com/office/drawing/2014/main" id="{03F5FE44-5611-4304-B74B-4114F1920D46}"/>
              </a:ext>
            </a:extLst>
          </p:cNvPr>
          <p:cNvSpPr/>
          <p:nvPr/>
        </p:nvSpPr>
        <p:spPr>
          <a:xfrm>
            <a:off x="427038" y="2794560"/>
            <a:ext cx="5181284" cy="76470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0" bIns="91440" numCol="1" spcCol="1270" anchor="ctr" anchorCtr="0">
            <a:noAutofit/>
          </a:bodyPr>
          <a:lstStyle/>
          <a:p>
            <a:r>
              <a:rPr lang="en-US" sz="2000" dirty="0">
                <a:solidFill>
                  <a:schemeClr val="tx1"/>
                </a:solidFill>
                <a:cs typeface="Segoe UI Semilight"/>
              </a:rPr>
              <a:t>Basic vs Standard SKU  </a:t>
            </a:r>
          </a:p>
        </p:txBody>
      </p:sp>
      <p:sp>
        <p:nvSpPr>
          <p:cNvPr id="14" name="Rectangle 13">
            <a:extLst>
              <a:ext uri="{FF2B5EF4-FFF2-40B4-BE49-F238E27FC236}">
                <a16:creationId xmlns:a16="http://schemas.microsoft.com/office/drawing/2014/main" id="{0483A8CF-CAA0-49F6-B0B3-704BAC5FBA68}"/>
              </a:ext>
            </a:extLst>
          </p:cNvPr>
          <p:cNvSpPr/>
          <p:nvPr/>
        </p:nvSpPr>
        <p:spPr>
          <a:xfrm>
            <a:off x="427038" y="3902055"/>
            <a:ext cx="5181284" cy="76470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0" bIns="91440" numCol="1" spcCol="1270" anchor="ctr" anchorCtr="0">
            <a:noAutofit/>
          </a:bodyPr>
          <a:lstStyle/>
          <a:p>
            <a:r>
              <a:rPr lang="en-US" sz="2000" dirty="0">
                <a:solidFill>
                  <a:schemeClr val="tx1"/>
                </a:solidFill>
                <a:ea typeface="+mn-lt"/>
                <a:cs typeface="+mn-lt"/>
              </a:rPr>
              <a:t>Dynamic vs Static</a:t>
            </a:r>
            <a:endParaRPr lang="en-US" sz="2000" dirty="0">
              <a:solidFill>
                <a:schemeClr val="tx1"/>
              </a:solidFill>
            </a:endParaRPr>
          </a:p>
        </p:txBody>
      </p:sp>
      <p:sp>
        <p:nvSpPr>
          <p:cNvPr id="4" name="Rectangle 3">
            <a:extLst>
              <a:ext uri="{FF2B5EF4-FFF2-40B4-BE49-F238E27FC236}">
                <a16:creationId xmlns:a16="http://schemas.microsoft.com/office/drawing/2014/main" id="{76D520F6-6881-4B8F-86F0-B2EADA22A3E2}"/>
              </a:ext>
            </a:extLst>
          </p:cNvPr>
          <p:cNvSpPr/>
          <p:nvPr/>
        </p:nvSpPr>
        <p:spPr>
          <a:xfrm>
            <a:off x="427038" y="4984396"/>
            <a:ext cx="5181284" cy="76470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0" bIns="91440" numCol="1" spcCol="1270" anchor="ctr" anchorCtr="0">
            <a:noAutofit/>
          </a:bodyPr>
          <a:lstStyle/>
          <a:p>
            <a:r>
              <a:rPr lang="en-US" sz="2000" dirty="0">
                <a:solidFill>
                  <a:schemeClr val="tx1"/>
                </a:solidFill>
                <a:ea typeface="+mn-lt"/>
                <a:cs typeface="+mn-lt"/>
              </a:rPr>
              <a:t>Microsoft vs. internet routing</a:t>
            </a:r>
          </a:p>
        </p:txBody>
      </p:sp>
      <p:pic>
        <p:nvPicPr>
          <p:cNvPr id="11" name="Picture 10" descr="Screenshot of the create public IP address. ">
            <a:extLst>
              <a:ext uri="{FF2B5EF4-FFF2-40B4-BE49-F238E27FC236}">
                <a16:creationId xmlns:a16="http://schemas.microsoft.com/office/drawing/2014/main" id="{02FA7507-985E-0026-83E0-AA68439BEA32}"/>
              </a:ext>
            </a:extLst>
          </p:cNvPr>
          <p:cNvPicPr>
            <a:picLocks noChangeAspect="1"/>
          </p:cNvPicPr>
          <p:nvPr/>
        </p:nvPicPr>
        <p:blipFill>
          <a:blip r:embed="rId3"/>
          <a:stretch>
            <a:fillRect/>
          </a:stretch>
        </p:blipFill>
        <p:spPr>
          <a:xfrm>
            <a:off x="6174898" y="1074261"/>
            <a:ext cx="5562600" cy="5229225"/>
          </a:xfrm>
          <a:prstGeom prst="rect">
            <a:avLst/>
          </a:prstGeom>
        </p:spPr>
      </p:pic>
    </p:spTree>
    <p:extLst>
      <p:ext uri="{BB962C8B-B14F-4D97-AF65-F5344CB8AC3E}">
        <p14:creationId xmlns:p14="http://schemas.microsoft.com/office/powerpoint/2010/main" val="281938318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Associate Public IP Addresses</a:t>
            </a:r>
          </a:p>
        </p:txBody>
      </p:sp>
      <p:graphicFrame>
        <p:nvGraphicFramePr>
          <p:cNvPr id="6" name="Table 5">
            <a:extLst>
              <a:ext uri="{FF2B5EF4-FFF2-40B4-BE49-F238E27FC236}">
                <a16:creationId xmlns:a16="http://schemas.microsoft.com/office/drawing/2014/main" id="{502F9D95-E492-4C4B-AB80-7D143BF9436C}"/>
              </a:ext>
            </a:extLst>
          </p:cNvPr>
          <p:cNvGraphicFramePr>
            <a:graphicFrameLocks noGrp="1"/>
          </p:cNvGraphicFramePr>
          <p:nvPr>
            <p:extLst>
              <p:ext uri="{D42A27DB-BD31-4B8C-83A1-F6EECF244321}">
                <p14:modId xmlns:p14="http://schemas.microsoft.com/office/powerpoint/2010/main" val="1548870433"/>
              </p:ext>
            </p:extLst>
          </p:nvPr>
        </p:nvGraphicFramePr>
        <p:xfrm>
          <a:off x="427038" y="1306514"/>
          <a:ext cx="11582399" cy="3282420"/>
        </p:xfrm>
        <a:graphic>
          <a:graphicData uri="http://schemas.openxmlformats.org/drawingml/2006/table">
            <a:tbl>
              <a:tblPr firstRow="1" firstCol="1" bandRow="1">
                <a:tableStyleId>{2D5ABB26-0587-4C30-8999-92F81FD0307C}</a:tableStyleId>
              </a:tblPr>
              <a:tblGrid>
                <a:gridCol w="3561433">
                  <a:extLst>
                    <a:ext uri="{9D8B030D-6E8A-4147-A177-3AD203B41FA5}">
                      <a16:colId xmlns:a16="http://schemas.microsoft.com/office/drawing/2014/main" val="3174192451"/>
                    </a:ext>
                  </a:extLst>
                </a:gridCol>
                <a:gridCol w="4236555">
                  <a:extLst>
                    <a:ext uri="{9D8B030D-6E8A-4147-A177-3AD203B41FA5}">
                      <a16:colId xmlns:a16="http://schemas.microsoft.com/office/drawing/2014/main" val="2284610204"/>
                    </a:ext>
                  </a:extLst>
                </a:gridCol>
                <a:gridCol w="2006792">
                  <a:extLst>
                    <a:ext uri="{9D8B030D-6E8A-4147-A177-3AD203B41FA5}">
                      <a16:colId xmlns:a16="http://schemas.microsoft.com/office/drawing/2014/main" val="1182798680"/>
                    </a:ext>
                  </a:extLst>
                </a:gridCol>
                <a:gridCol w="1777619">
                  <a:extLst>
                    <a:ext uri="{9D8B030D-6E8A-4147-A177-3AD203B41FA5}">
                      <a16:colId xmlns:a16="http://schemas.microsoft.com/office/drawing/2014/main" val="3457186022"/>
                    </a:ext>
                  </a:extLst>
                </a:gridCol>
              </a:tblGrid>
              <a:tr h="603244">
                <a:tc>
                  <a:txBody>
                    <a:bodyPr/>
                    <a:lstStyle/>
                    <a:p>
                      <a:pPr marL="0" marR="156845">
                        <a:lnSpc>
                          <a:spcPct val="115000"/>
                        </a:lnSpc>
                      </a:pPr>
                      <a:r>
                        <a:rPr lang="en-US" sz="2200" dirty="0">
                          <a:solidFill>
                            <a:schemeClr val="tx1"/>
                          </a:solidFill>
                          <a:effectLst/>
                          <a:latin typeface="+mj-lt"/>
                        </a:rPr>
                        <a:t>Public IP addresses</a:t>
                      </a:r>
                      <a:endParaRPr lang="en-US" sz="2200" b="0" dirty="0">
                        <a:solidFill>
                          <a:schemeClr val="tx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A6BBE7"/>
                    </a:solidFill>
                  </a:tcPr>
                </a:tc>
                <a:tc>
                  <a:txBody>
                    <a:bodyPr/>
                    <a:lstStyle/>
                    <a:p>
                      <a:pPr marL="0" marR="156845">
                        <a:lnSpc>
                          <a:spcPct val="115000"/>
                        </a:lnSpc>
                      </a:pPr>
                      <a:r>
                        <a:rPr lang="en-US" sz="2200" dirty="0">
                          <a:solidFill>
                            <a:schemeClr val="tx1"/>
                          </a:solidFill>
                          <a:effectLst/>
                          <a:latin typeface="+mj-lt"/>
                        </a:rPr>
                        <a:t>IP address association</a:t>
                      </a:r>
                      <a:endParaRPr lang="en-US" sz="2200" b="0" dirty="0">
                        <a:solidFill>
                          <a:schemeClr val="tx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A6BBE7"/>
                    </a:solidFill>
                  </a:tcPr>
                </a:tc>
                <a:tc>
                  <a:txBody>
                    <a:bodyPr/>
                    <a:lstStyle/>
                    <a:p>
                      <a:pPr marL="0" marR="156845">
                        <a:lnSpc>
                          <a:spcPct val="115000"/>
                        </a:lnSpc>
                      </a:pPr>
                      <a:r>
                        <a:rPr lang="en-US" sz="2200" dirty="0">
                          <a:solidFill>
                            <a:schemeClr val="tx1"/>
                          </a:solidFill>
                          <a:effectLst/>
                          <a:latin typeface="+mj-lt"/>
                        </a:rPr>
                        <a:t>Dynamic</a:t>
                      </a:r>
                      <a:endParaRPr lang="en-US" sz="2200" b="0" dirty="0">
                        <a:solidFill>
                          <a:schemeClr val="tx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A6BBE7"/>
                    </a:solidFill>
                  </a:tcPr>
                </a:tc>
                <a:tc>
                  <a:txBody>
                    <a:bodyPr/>
                    <a:lstStyle/>
                    <a:p>
                      <a:pPr marL="0" marR="156845">
                        <a:lnSpc>
                          <a:spcPct val="115000"/>
                        </a:lnSpc>
                      </a:pPr>
                      <a:r>
                        <a:rPr lang="en-US" sz="2200" dirty="0">
                          <a:solidFill>
                            <a:schemeClr val="tx1"/>
                          </a:solidFill>
                          <a:effectLst/>
                          <a:latin typeface="+mj-lt"/>
                        </a:rPr>
                        <a:t>Static</a:t>
                      </a:r>
                      <a:endParaRPr lang="en-US" sz="2200" b="0" dirty="0">
                        <a:solidFill>
                          <a:schemeClr val="tx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A6BBE7"/>
                    </a:solidFill>
                  </a:tcPr>
                </a:tc>
                <a:extLst>
                  <a:ext uri="{0D108BD9-81ED-4DB2-BD59-A6C34878D82A}">
                    <a16:rowId xmlns:a16="http://schemas.microsoft.com/office/drawing/2014/main" val="3394654805"/>
                  </a:ext>
                </a:extLst>
              </a:tr>
              <a:tr h="669794">
                <a:tc>
                  <a:txBody>
                    <a:bodyPr/>
                    <a:lstStyle/>
                    <a:p>
                      <a:pPr marL="0" marR="156845">
                        <a:lnSpc>
                          <a:spcPct val="115000"/>
                        </a:lnSpc>
                      </a:pPr>
                      <a:r>
                        <a:rPr lang="en-US" sz="2200" dirty="0">
                          <a:effectLst/>
                          <a:latin typeface="+mj-lt"/>
                        </a:rPr>
                        <a:t>Virtual Machine</a:t>
                      </a:r>
                      <a:endParaRPr lang="en-US" sz="2200" b="0" dirty="0">
                        <a:solidFill>
                          <a:schemeClr val="tx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nSpc>
                          <a:spcPct val="115000"/>
                        </a:lnSpc>
                      </a:pPr>
                      <a:r>
                        <a:rPr lang="en-US" sz="2200" dirty="0">
                          <a:effectLst/>
                        </a:rPr>
                        <a:t>NIC</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dirty="0">
                          <a:effectLst/>
                        </a:rPr>
                        <a:t>Yes</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dirty="0">
                          <a:effectLst/>
                        </a:rPr>
                        <a:t>Yes</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31043496"/>
                  </a:ext>
                </a:extLst>
              </a:tr>
              <a:tr h="669794">
                <a:tc>
                  <a:txBody>
                    <a:bodyPr/>
                    <a:lstStyle/>
                    <a:p>
                      <a:pPr marL="0" marR="156845">
                        <a:lnSpc>
                          <a:spcPct val="115000"/>
                        </a:lnSpc>
                      </a:pPr>
                      <a:r>
                        <a:rPr lang="en-US" sz="2200" dirty="0">
                          <a:effectLst/>
                          <a:latin typeface="+mj-lt"/>
                        </a:rPr>
                        <a:t>Load Balancer</a:t>
                      </a:r>
                      <a:endParaRPr lang="en-US" sz="2200" b="0" dirty="0">
                        <a:solidFill>
                          <a:schemeClr val="tx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nSpc>
                          <a:spcPct val="115000"/>
                        </a:lnSpc>
                      </a:pPr>
                      <a:r>
                        <a:rPr lang="en-US" sz="2200" dirty="0">
                          <a:effectLst/>
                        </a:rPr>
                        <a:t>Front-end configuration</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dirty="0">
                          <a:effectLst/>
                        </a:rPr>
                        <a:t>Yes</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dirty="0">
                          <a:effectLst/>
                        </a:rPr>
                        <a:t>Yes</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49406885"/>
                  </a:ext>
                </a:extLst>
              </a:tr>
              <a:tr h="669794">
                <a:tc>
                  <a:txBody>
                    <a:bodyPr/>
                    <a:lstStyle/>
                    <a:p>
                      <a:pPr marL="0" marR="156845">
                        <a:lnSpc>
                          <a:spcPct val="115000"/>
                        </a:lnSpc>
                      </a:pPr>
                      <a:r>
                        <a:rPr lang="en-US" sz="2200" dirty="0">
                          <a:effectLst/>
                          <a:latin typeface="+mj-lt"/>
                        </a:rPr>
                        <a:t>VPN Gateway</a:t>
                      </a:r>
                      <a:endParaRPr lang="en-US" sz="2200" b="0" dirty="0">
                        <a:solidFill>
                          <a:schemeClr val="tx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nSpc>
                          <a:spcPct val="115000"/>
                        </a:lnSpc>
                      </a:pPr>
                      <a:r>
                        <a:rPr lang="en-US" sz="2200" dirty="0">
                          <a:effectLst/>
                        </a:rPr>
                        <a:t>Gateway IP configuration</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dirty="0">
                          <a:effectLst/>
                        </a:rPr>
                        <a:t>Yes</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dirty="0">
                          <a:effectLst/>
                        </a:rPr>
                        <a:t>Yes*</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85675026"/>
                  </a:ext>
                </a:extLst>
              </a:tr>
              <a:tr h="669794">
                <a:tc>
                  <a:txBody>
                    <a:bodyPr/>
                    <a:lstStyle/>
                    <a:p>
                      <a:pPr marL="0" marR="156845">
                        <a:lnSpc>
                          <a:spcPct val="115000"/>
                        </a:lnSpc>
                      </a:pPr>
                      <a:r>
                        <a:rPr lang="en-US" sz="2200" dirty="0">
                          <a:effectLst/>
                          <a:latin typeface="+mj-lt"/>
                        </a:rPr>
                        <a:t>Application Gateway</a:t>
                      </a:r>
                      <a:endParaRPr lang="en-US" sz="2200" b="0" dirty="0">
                        <a:solidFill>
                          <a:schemeClr val="tx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nSpc>
                          <a:spcPct val="115000"/>
                        </a:lnSpc>
                      </a:pPr>
                      <a:r>
                        <a:rPr lang="en-US" sz="2200" dirty="0">
                          <a:effectLst/>
                        </a:rPr>
                        <a:t>Front-end configuration</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dirty="0">
                          <a:effectLst/>
                        </a:rPr>
                        <a:t>Yes</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dirty="0">
                          <a:effectLst/>
                        </a:rPr>
                        <a:t>Yes*</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41467203"/>
                  </a:ext>
                </a:extLst>
              </a:tr>
            </a:tbl>
          </a:graphicData>
        </a:graphic>
      </p:graphicFrame>
      <p:sp>
        <p:nvSpPr>
          <p:cNvPr id="5" name="Text Placeholder 2">
            <a:extLst>
              <a:ext uri="{FF2B5EF4-FFF2-40B4-BE49-F238E27FC236}">
                <a16:creationId xmlns:a16="http://schemas.microsoft.com/office/drawing/2014/main" id="{6B583F85-3C20-4317-AFBB-0E44244A4E2E}"/>
              </a:ext>
            </a:extLst>
          </p:cNvPr>
          <p:cNvSpPr txBox="1">
            <a:spLocks/>
          </p:cNvSpPr>
          <p:nvPr/>
        </p:nvSpPr>
        <p:spPr>
          <a:xfrm>
            <a:off x="427038" y="4815655"/>
            <a:ext cx="11571288" cy="1097280"/>
          </a:xfrm>
          <a:prstGeom prst="rect">
            <a:avLst/>
          </a:prstGeom>
          <a:solidFill>
            <a:schemeClr val="bg1">
              <a:lumMod val="95000"/>
            </a:schemeClr>
          </a:solidFill>
          <a:ln w="6350">
            <a:noFill/>
          </a:ln>
        </p:spPr>
        <p:txBody>
          <a:bodyPr vert="horz" wrap="square" lIns="137160" tIns="91440" rIns="137160"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spc="0" dirty="0">
                <a:latin typeface="+mn-lt"/>
                <a:cs typeface="Segoe UI Semilight"/>
              </a:rPr>
              <a:t>A public IP address resource can be associated with virtual machine network interfaces, internet-facing load balancers, VPN gateways, and application gateways</a:t>
            </a:r>
          </a:p>
        </p:txBody>
      </p:sp>
      <p:sp>
        <p:nvSpPr>
          <p:cNvPr id="7" name="Text Placeholder 2">
            <a:extLst>
              <a:ext uri="{FF2B5EF4-FFF2-40B4-BE49-F238E27FC236}">
                <a16:creationId xmlns:a16="http://schemas.microsoft.com/office/drawing/2014/main" id="{157291F9-3B56-4C00-8D20-58D634535BCA}"/>
              </a:ext>
            </a:extLst>
          </p:cNvPr>
          <p:cNvSpPr txBox="1">
            <a:spLocks/>
          </p:cNvSpPr>
          <p:nvPr/>
        </p:nvSpPr>
        <p:spPr>
          <a:xfrm>
            <a:off x="438149" y="5912935"/>
            <a:ext cx="4547014" cy="246221"/>
          </a:xfrm>
          <a:prstGeom prst="rect">
            <a:avLst/>
          </a:prstGeom>
        </p:spPr>
        <p:txBody>
          <a:bodyPr vert="horz" wrap="non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latin typeface="+mn-lt"/>
                <a:cs typeface="Segoe UI Semilight"/>
              </a:rPr>
              <a:t>*Static IP addresses only available on certain SKUs.</a:t>
            </a:r>
            <a:endParaRPr lang="en-US" sz="1600" spc="0" dirty="0">
              <a:latin typeface="+mn-lt"/>
            </a:endParaRPr>
          </a:p>
        </p:txBody>
      </p:sp>
    </p:spTree>
    <p:extLst>
      <p:ext uri="{BB962C8B-B14F-4D97-AF65-F5344CB8AC3E}">
        <p14:creationId xmlns:p14="http://schemas.microsoft.com/office/powerpoint/2010/main" val="97330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Allocate or Assign Private IP Addresses</a:t>
            </a:r>
          </a:p>
        </p:txBody>
      </p:sp>
      <p:graphicFrame>
        <p:nvGraphicFramePr>
          <p:cNvPr id="6" name="Table 5">
            <a:extLst>
              <a:ext uri="{FF2B5EF4-FFF2-40B4-BE49-F238E27FC236}">
                <a16:creationId xmlns:a16="http://schemas.microsoft.com/office/drawing/2014/main" id="{01F09E08-26E6-4844-B30B-D091C8CA5746}"/>
              </a:ext>
            </a:extLst>
          </p:cNvPr>
          <p:cNvGraphicFramePr>
            <a:graphicFrameLocks noGrp="1"/>
          </p:cNvGraphicFramePr>
          <p:nvPr>
            <p:extLst>
              <p:ext uri="{D42A27DB-BD31-4B8C-83A1-F6EECF244321}">
                <p14:modId xmlns:p14="http://schemas.microsoft.com/office/powerpoint/2010/main" val="907794914"/>
              </p:ext>
            </p:extLst>
          </p:nvPr>
        </p:nvGraphicFramePr>
        <p:xfrm>
          <a:off x="427038" y="1245554"/>
          <a:ext cx="11582399" cy="2703382"/>
        </p:xfrm>
        <a:graphic>
          <a:graphicData uri="http://schemas.openxmlformats.org/drawingml/2006/table">
            <a:tbl>
              <a:tblPr firstRow="1" firstCol="1" bandRow="1">
                <a:tableStyleId>{2D5ABB26-0587-4C30-8999-92F81FD0307C}</a:tableStyleId>
              </a:tblPr>
              <a:tblGrid>
                <a:gridCol w="3561433">
                  <a:extLst>
                    <a:ext uri="{9D8B030D-6E8A-4147-A177-3AD203B41FA5}">
                      <a16:colId xmlns:a16="http://schemas.microsoft.com/office/drawing/2014/main" val="3174192451"/>
                    </a:ext>
                  </a:extLst>
                </a:gridCol>
                <a:gridCol w="4236555">
                  <a:extLst>
                    <a:ext uri="{9D8B030D-6E8A-4147-A177-3AD203B41FA5}">
                      <a16:colId xmlns:a16="http://schemas.microsoft.com/office/drawing/2014/main" val="2284610204"/>
                    </a:ext>
                  </a:extLst>
                </a:gridCol>
                <a:gridCol w="2006792">
                  <a:extLst>
                    <a:ext uri="{9D8B030D-6E8A-4147-A177-3AD203B41FA5}">
                      <a16:colId xmlns:a16="http://schemas.microsoft.com/office/drawing/2014/main" val="1182798680"/>
                    </a:ext>
                  </a:extLst>
                </a:gridCol>
                <a:gridCol w="1777619">
                  <a:extLst>
                    <a:ext uri="{9D8B030D-6E8A-4147-A177-3AD203B41FA5}">
                      <a16:colId xmlns:a16="http://schemas.microsoft.com/office/drawing/2014/main" val="3457186022"/>
                    </a:ext>
                  </a:extLst>
                </a:gridCol>
              </a:tblGrid>
              <a:tr h="624199">
                <a:tc>
                  <a:txBody>
                    <a:bodyPr/>
                    <a:lstStyle/>
                    <a:p>
                      <a:pPr marL="0" marR="156845" algn="l" defTabSz="932742" rtl="0" eaLnBrk="1" latinLnBrk="0" hangingPunct="1">
                        <a:lnSpc>
                          <a:spcPct val="115000"/>
                        </a:lnSpc>
                      </a:pPr>
                      <a:r>
                        <a:rPr lang="en-US" sz="2200" kern="1200" dirty="0">
                          <a:solidFill>
                            <a:schemeClr val="tx1"/>
                          </a:solidFill>
                          <a:effectLst/>
                          <a:latin typeface="+mj-lt"/>
                        </a:rPr>
                        <a:t>Private IP Addresses</a:t>
                      </a:r>
                      <a:endParaRPr lang="en-US" sz="2200" b="0" kern="1200" dirty="0">
                        <a:solidFill>
                          <a:schemeClr val="tx1"/>
                        </a:solidFill>
                        <a:effectLst/>
                        <a:latin typeface="+mj-lt"/>
                        <a:ea typeface="+mn-ea"/>
                        <a:cs typeface="Segoe UI Semilight"/>
                      </a:endParaRPr>
                    </a:p>
                  </a:txBody>
                  <a:tcPr marL="137160" marR="137160" marT="91440" marB="9144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chemeClr val="tx2">
                        <a:lumMod val="20000"/>
                        <a:lumOff val="80000"/>
                      </a:schemeClr>
                    </a:solidFill>
                  </a:tcPr>
                </a:tc>
                <a:tc>
                  <a:txBody>
                    <a:bodyPr/>
                    <a:lstStyle/>
                    <a:p>
                      <a:pPr marL="0" marR="156845" algn="l" defTabSz="932742" rtl="0" eaLnBrk="1" latinLnBrk="0" hangingPunct="1">
                        <a:lnSpc>
                          <a:spcPct val="115000"/>
                        </a:lnSpc>
                      </a:pPr>
                      <a:r>
                        <a:rPr lang="en-US" sz="2200" kern="1200" dirty="0">
                          <a:solidFill>
                            <a:schemeClr val="tx1"/>
                          </a:solidFill>
                          <a:effectLst/>
                          <a:latin typeface="+mj-lt"/>
                        </a:rPr>
                        <a:t>IP address association</a:t>
                      </a:r>
                      <a:endParaRPr lang="en-US" sz="2200" b="0" kern="1200" dirty="0">
                        <a:solidFill>
                          <a:schemeClr val="tx1"/>
                        </a:solidFill>
                        <a:effectLst/>
                        <a:latin typeface="+mj-lt"/>
                        <a:ea typeface="+mn-ea"/>
                        <a:cs typeface="Segoe UI Semilight"/>
                      </a:endParaRP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chemeClr val="tx2">
                        <a:lumMod val="20000"/>
                        <a:lumOff val="80000"/>
                      </a:schemeClr>
                    </a:solidFill>
                  </a:tcPr>
                </a:tc>
                <a:tc>
                  <a:txBody>
                    <a:bodyPr/>
                    <a:lstStyle/>
                    <a:p>
                      <a:pPr marL="0" marR="156845" algn="l" defTabSz="932742" rtl="0" eaLnBrk="1" latinLnBrk="0" hangingPunct="1">
                        <a:lnSpc>
                          <a:spcPct val="115000"/>
                        </a:lnSpc>
                      </a:pPr>
                      <a:r>
                        <a:rPr lang="en-US" sz="2200" kern="1200" dirty="0">
                          <a:solidFill>
                            <a:schemeClr val="tx1"/>
                          </a:solidFill>
                          <a:effectLst/>
                          <a:latin typeface="+mj-lt"/>
                        </a:rPr>
                        <a:t>Dynamic</a:t>
                      </a:r>
                      <a:endParaRPr lang="en-US" sz="2200" b="0" kern="1200" dirty="0">
                        <a:solidFill>
                          <a:schemeClr val="tx1"/>
                        </a:solidFill>
                        <a:effectLst/>
                        <a:latin typeface="+mj-lt"/>
                        <a:ea typeface="+mn-ea"/>
                        <a:cs typeface="Segoe UI Semilight"/>
                      </a:endParaRP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chemeClr val="tx2">
                        <a:lumMod val="20000"/>
                        <a:lumOff val="80000"/>
                      </a:schemeClr>
                    </a:solidFill>
                  </a:tcPr>
                </a:tc>
                <a:tc>
                  <a:txBody>
                    <a:bodyPr/>
                    <a:lstStyle/>
                    <a:p>
                      <a:pPr marL="0" marR="156845" algn="l" defTabSz="932742" rtl="0" eaLnBrk="1" latinLnBrk="0" hangingPunct="1">
                        <a:lnSpc>
                          <a:spcPct val="115000"/>
                        </a:lnSpc>
                      </a:pPr>
                      <a:r>
                        <a:rPr lang="en-US" sz="2200" kern="1200" dirty="0">
                          <a:solidFill>
                            <a:schemeClr val="tx1"/>
                          </a:solidFill>
                          <a:effectLst/>
                          <a:latin typeface="+mj-lt"/>
                        </a:rPr>
                        <a:t>Static</a:t>
                      </a:r>
                      <a:endParaRPr lang="en-US" sz="2200" b="0" kern="1200" dirty="0">
                        <a:solidFill>
                          <a:schemeClr val="tx1"/>
                        </a:solidFill>
                        <a:effectLst/>
                        <a:latin typeface="+mj-lt"/>
                        <a:ea typeface="+mn-ea"/>
                        <a:cs typeface="Segoe UI Semilight"/>
                      </a:endParaRP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394654805"/>
                  </a:ext>
                </a:extLst>
              </a:tr>
              <a:tr h="693061">
                <a:tc>
                  <a:txBody>
                    <a:bodyPr/>
                    <a:lstStyle/>
                    <a:p>
                      <a:pPr marL="0" marR="156845" algn="l" defTabSz="932742" rtl="0" eaLnBrk="1" latinLnBrk="0" hangingPunct="1">
                        <a:lnSpc>
                          <a:spcPct val="115000"/>
                        </a:lnSpc>
                      </a:pPr>
                      <a:r>
                        <a:rPr lang="en-US" sz="2200" kern="1200" dirty="0">
                          <a:effectLst/>
                          <a:latin typeface="+mj-lt"/>
                        </a:rPr>
                        <a:t>Virtual Machine</a:t>
                      </a:r>
                      <a:endParaRPr lang="en-US" sz="2200" b="0" kern="1200" dirty="0">
                        <a:solidFill>
                          <a:schemeClr val="tx1"/>
                        </a:solidFill>
                        <a:effectLst/>
                        <a:latin typeface="+mj-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lnSpc>
                          <a:spcPct val="115000"/>
                        </a:lnSpc>
                      </a:pPr>
                      <a:r>
                        <a:rPr lang="en-US" sz="2200" kern="1200" dirty="0">
                          <a:effectLst/>
                        </a:rPr>
                        <a:t>NIC</a:t>
                      </a:r>
                      <a:endParaRPr lang="en-US" sz="2200" b="0" kern="1200" dirty="0">
                        <a:solidFill>
                          <a:schemeClr val="tx1"/>
                        </a:solidFill>
                        <a:effectLst/>
                        <a:latin typeface="+mn-lt"/>
                        <a:ea typeface="+mn-ea"/>
                        <a:cs typeface="Segoe UI Semilight"/>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gn="l" defTabSz="932742" rtl="0" eaLnBrk="1" latinLnBrk="0" hangingPunct="1">
                        <a:lnSpc>
                          <a:spcPct val="115000"/>
                        </a:lnSpc>
                      </a:pPr>
                      <a:r>
                        <a:rPr lang="en-US" sz="2200" kern="1200" dirty="0">
                          <a:effectLst/>
                        </a:rPr>
                        <a:t>Yes</a:t>
                      </a:r>
                      <a:endParaRPr lang="en-US" sz="2200" b="0" kern="1200" dirty="0">
                        <a:solidFill>
                          <a:schemeClr val="tx1"/>
                        </a:solidFill>
                        <a:effectLst/>
                        <a:latin typeface="+mn-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gn="l" defTabSz="932742" rtl="0" eaLnBrk="1" latinLnBrk="0" hangingPunct="1">
                        <a:lnSpc>
                          <a:spcPct val="115000"/>
                        </a:lnSpc>
                      </a:pPr>
                      <a:r>
                        <a:rPr lang="en-US" sz="2200" kern="1200" dirty="0">
                          <a:effectLst/>
                        </a:rPr>
                        <a:t>Yes</a:t>
                      </a:r>
                      <a:endParaRPr lang="en-US" sz="2200" b="0" kern="1200" dirty="0">
                        <a:solidFill>
                          <a:schemeClr val="tx1"/>
                        </a:solidFill>
                        <a:effectLst/>
                        <a:latin typeface="+mn-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31043496"/>
                  </a:ext>
                </a:extLst>
              </a:tr>
              <a:tr h="693061">
                <a:tc>
                  <a:txBody>
                    <a:bodyPr/>
                    <a:lstStyle/>
                    <a:p>
                      <a:pPr marL="0" marR="156845" algn="l" defTabSz="932742" rtl="0" eaLnBrk="1" latinLnBrk="0" hangingPunct="1">
                        <a:lnSpc>
                          <a:spcPct val="115000"/>
                        </a:lnSpc>
                      </a:pPr>
                      <a:r>
                        <a:rPr lang="en-US" sz="2200" kern="1200" dirty="0">
                          <a:effectLst/>
                          <a:latin typeface="+mj-lt"/>
                        </a:rPr>
                        <a:t>Internal Load Balancer</a:t>
                      </a:r>
                      <a:endParaRPr lang="en-US" sz="2200" b="0" kern="1200" dirty="0">
                        <a:solidFill>
                          <a:schemeClr val="tx1"/>
                        </a:solidFill>
                        <a:effectLst/>
                        <a:latin typeface="+mj-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lnSpc>
                          <a:spcPct val="115000"/>
                        </a:lnSpc>
                      </a:pPr>
                      <a:r>
                        <a:rPr lang="en-US" sz="2200" kern="1200" dirty="0">
                          <a:effectLst/>
                        </a:rPr>
                        <a:t>Front-end configuration</a:t>
                      </a:r>
                      <a:endParaRPr lang="en-US" sz="2200" b="0" kern="1200" dirty="0">
                        <a:solidFill>
                          <a:schemeClr val="tx1"/>
                        </a:solidFill>
                        <a:effectLst/>
                        <a:latin typeface="+mn-lt"/>
                        <a:ea typeface="+mn-ea"/>
                        <a:cs typeface="Segoe UI Semilight"/>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gn="l" defTabSz="932742" rtl="0" eaLnBrk="1" latinLnBrk="0" hangingPunct="1">
                        <a:lnSpc>
                          <a:spcPct val="115000"/>
                        </a:lnSpc>
                      </a:pPr>
                      <a:r>
                        <a:rPr lang="en-US" sz="2200" kern="1200" dirty="0">
                          <a:effectLst/>
                        </a:rPr>
                        <a:t>Yes</a:t>
                      </a:r>
                      <a:endParaRPr lang="en-US" sz="2200" b="0" kern="1200" dirty="0">
                        <a:solidFill>
                          <a:schemeClr val="tx1"/>
                        </a:solidFill>
                        <a:effectLst/>
                        <a:latin typeface="+mn-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gn="l" defTabSz="932742" rtl="0" eaLnBrk="1" latinLnBrk="0" hangingPunct="1">
                        <a:lnSpc>
                          <a:spcPct val="115000"/>
                        </a:lnSpc>
                      </a:pPr>
                      <a:r>
                        <a:rPr lang="en-US" sz="2200" kern="1200" dirty="0">
                          <a:effectLst/>
                        </a:rPr>
                        <a:t>Yes</a:t>
                      </a:r>
                      <a:endParaRPr lang="en-US" sz="2200" b="0" kern="1200" dirty="0">
                        <a:solidFill>
                          <a:schemeClr val="tx1"/>
                        </a:solidFill>
                        <a:effectLst/>
                        <a:latin typeface="+mn-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49406885"/>
                  </a:ext>
                </a:extLst>
              </a:tr>
              <a:tr h="693061">
                <a:tc>
                  <a:txBody>
                    <a:bodyPr/>
                    <a:lstStyle/>
                    <a:p>
                      <a:pPr marL="0" marR="156845" algn="l" defTabSz="932742" rtl="0" eaLnBrk="1" latinLnBrk="0" hangingPunct="1">
                        <a:lnSpc>
                          <a:spcPct val="115000"/>
                        </a:lnSpc>
                      </a:pPr>
                      <a:r>
                        <a:rPr lang="en-US" sz="2200" kern="1200" dirty="0">
                          <a:effectLst/>
                          <a:latin typeface="+mj-lt"/>
                        </a:rPr>
                        <a:t>Application Gateway</a:t>
                      </a:r>
                      <a:endParaRPr lang="en-US" sz="2200" b="0" kern="1200" dirty="0">
                        <a:solidFill>
                          <a:schemeClr val="tx1"/>
                        </a:solidFill>
                        <a:effectLst/>
                        <a:latin typeface="+mj-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lnSpc>
                          <a:spcPct val="115000"/>
                        </a:lnSpc>
                      </a:pPr>
                      <a:r>
                        <a:rPr lang="en-US" sz="2200" kern="1200" dirty="0">
                          <a:effectLst/>
                        </a:rPr>
                        <a:t>Front-end configuration</a:t>
                      </a:r>
                      <a:endParaRPr lang="en-US" sz="2200" b="0" kern="1200" dirty="0">
                        <a:solidFill>
                          <a:schemeClr val="tx1"/>
                        </a:solidFill>
                        <a:effectLst/>
                        <a:latin typeface="+mn-lt"/>
                        <a:ea typeface="+mn-ea"/>
                        <a:cs typeface="Segoe UI Semilight"/>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gn="l" defTabSz="932742" rtl="0" eaLnBrk="1" latinLnBrk="0" hangingPunct="1">
                        <a:lnSpc>
                          <a:spcPct val="115000"/>
                        </a:lnSpc>
                      </a:pPr>
                      <a:r>
                        <a:rPr lang="en-US" sz="2200" kern="1200" dirty="0">
                          <a:effectLst/>
                        </a:rPr>
                        <a:t>Yes</a:t>
                      </a:r>
                      <a:endParaRPr lang="en-US" sz="2200" b="0" kern="1200" dirty="0">
                        <a:solidFill>
                          <a:schemeClr val="tx1"/>
                        </a:solidFill>
                        <a:effectLst/>
                        <a:latin typeface="+mn-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gn="l" defTabSz="932742" rtl="0" eaLnBrk="1" latinLnBrk="0" hangingPunct="1">
                        <a:lnSpc>
                          <a:spcPct val="115000"/>
                        </a:lnSpc>
                      </a:pPr>
                      <a:r>
                        <a:rPr lang="en-US" sz="2200" kern="1200" dirty="0">
                          <a:effectLst/>
                        </a:rPr>
                        <a:t>Yes</a:t>
                      </a:r>
                      <a:endParaRPr lang="en-US" sz="2200" b="0" kern="1200" dirty="0">
                        <a:solidFill>
                          <a:schemeClr val="tx1"/>
                        </a:solidFill>
                        <a:effectLst/>
                        <a:latin typeface="+mn-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85675026"/>
                  </a:ext>
                </a:extLst>
              </a:tr>
            </a:tbl>
          </a:graphicData>
        </a:graphic>
      </p:graphicFrame>
      <p:sp>
        <p:nvSpPr>
          <p:cNvPr id="11" name="Text Placeholder 2">
            <a:extLst>
              <a:ext uri="{FF2B5EF4-FFF2-40B4-BE49-F238E27FC236}">
                <a16:creationId xmlns:a16="http://schemas.microsoft.com/office/drawing/2014/main" id="{EC3544F5-E71F-41E9-85BB-F6BC6E8DE988}"/>
              </a:ext>
            </a:extLst>
          </p:cNvPr>
          <p:cNvSpPr txBox="1">
            <a:spLocks/>
          </p:cNvSpPr>
          <p:nvPr/>
        </p:nvSpPr>
        <p:spPr>
          <a:xfrm>
            <a:off x="427038" y="4087387"/>
            <a:ext cx="11582400" cy="977669"/>
          </a:xfrm>
          <a:prstGeom prst="rect">
            <a:avLst/>
          </a:prstGeom>
          <a:solidFill>
            <a:schemeClr val="bg1">
              <a:lumMod val="95000"/>
            </a:schemeClr>
          </a:solidFill>
          <a:ln w="6350">
            <a:noFill/>
          </a:ln>
        </p:spPr>
        <p:txBody>
          <a:bodyPr vert="horz" wrap="square" lIns="137160" tIns="91440" rIns="137160"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2200" spc="0" dirty="0">
                <a:solidFill>
                  <a:schemeClr val="tx2">
                    <a:lumMod val="50000"/>
                  </a:schemeClr>
                </a:solidFill>
                <a:cs typeface="Segoe UI Semilight"/>
              </a:rPr>
              <a:t>Dynamic (default).</a:t>
            </a:r>
            <a:r>
              <a:rPr lang="en-US" sz="2200" spc="0" dirty="0">
                <a:solidFill>
                  <a:schemeClr val="tx2">
                    <a:lumMod val="50000"/>
                  </a:schemeClr>
                </a:solidFill>
                <a:latin typeface="+mn-lt"/>
                <a:cs typeface="Segoe UI Semilight"/>
              </a:rPr>
              <a:t> </a:t>
            </a:r>
            <a:r>
              <a:rPr lang="en-US" sz="2200" spc="0" dirty="0">
                <a:latin typeface="+mn-lt"/>
                <a:cs typeface="Segoe UI Semilight"/>
              </a:rPr>
              <a:t>Azure assigns the next available unassigned or unreserved IP address in the subnet’s address range </a:t>
            </a:r>
          </a:p>
        </p:txBody>
      </p:sp>
      <p:sp>
        <p:nvSpPr>
          <p:cNvPr id="5" name="Text Placeholder 2">
            <a:extLst>
              <a:ext uri="{FF2B5EF4-FFF2-40B4-BE49-F238E27FC236}">
                <a16:creationId xmlns:a16="http://schemas.microsoft.com/office/drawing/2014/main" id="{188DE04B-0ABB-4FE1-BAC8-6E3AB0E24B5C}"/>
              </a:ext>
            </a:extLst>
          </p:cNvPr>
          <p:cNvSpPr txBox="1">
            <a:spLocks/>
          </p:cNvSpPr>
          <p:nvPr/>
        </p:nvSpPr>
        <p:spPr>
          <a:xfrm>
            <a:off x="427038" y="5203507"/>
            <a:ext cx="11582400" cy="977669"/>
          </a:xfrm>
          <a:prstGeom prst="rect">
            <a:avLst/>
          </a:prstGeom>
          <a:solidFill>
            <a:schemeClr val="bg1">
              <a:lumMod val="95000"/>
            </a:schemeClr>
          </a:solidFill>
          <a:ln w="6350">
            <a:noFill/>
          </a:ln>
        </p:spPr>
        <p:txBody>
          <a:bodyPr vert="horz" wrap="square" lIns="137160" tIns="91440" rIns="137160"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2200" spc="0" dirty="0">
                <a:solidFill>
                  <a:schemeClr val="tx2">
                    <a:lumMod val="50000"/>
                  </a:schemeClr>
                </a:solidFill>
                <a:cs typeface="Segoe UI Semilight"/>
              </a:rPr>
              <a:t>Static</a:t>
            </a:r>
            <a:r>
              <a:rPr lang="en-US" sz="2200" spc="0" dirty="0">
                <a:solidFill>
                  <a:schemeClr val="tx2"/>
                </a:solidFill>
                <a:cs typeface="Segoe UI Semilight"/>
              </a:rPr>
              <a:t>. </a:t>
            </a:r>
            <a:r>
              <a:rPr lang="en-US" sz="2200" spc="0" dirty="0">
                <a:latin typeface="+mn-lt"/>
                <a:cs typeface="Segoe UI Semilight"/>
              </a:rPr>
              <a:t>You select and assign any unassigned or unreserved IP address in the subnet's address range </a:t>
            </a:r>
          </a:p>
        </p:txBody>
      </p:sp>
    </p:spTree>
    <p:extLst>
      <p:ext uri="{BB962C8B-B14F-4D97-AF65-F5344CB8AC3E}">
        <p14:creationId xmlns:p14="http://schemas.microsoft.com/office/powerpoint/2010/main" val="3232483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01A9B-4884-43FC-B882-32050A4E731A}"/>
              </a:ext>
            </a:extLst>
          </p:cNvPr>
          <p:cNvSpPr>
            <a:spLocks noGrp="1"/>
          </p:cNvSpPr>
          <p:nvPr>
            <p:ph type="title"/>
          </p:nvPr>
        </p:nvSpPr>
        <p:spPr/>
        <p:txBody>
          <a:bodyPr/>
          <a:lstStyle/>
          <a:p>
            <a:r>
              <a:rPr lang="en-US" dirty="0"/>
              <a:t>Demonstration – Virtual Networks</a:t>
            </a:r>
          </a:p>
        </p:txBody>
      </p:sp>
      <p:sp>
        <p:nvSpPr>
          <p:cNvPr id="3" name="TextBox 2">
            <a:extLst>
              <a:ext uri="{FF2B5EF4-FFF2-40B4-BE49-F238E27FC236}">
                <a16:creationId xmlns:a16="http://schemas.microsoft.com/office/drawing/2014/main" id="{609059C6-8286-5F90-E16A-80CF35A42FF9}"/>
              </a:ext>
            </a:extLst>
          </p:cNvPr>
          <p:cNvSpPr txBox="1"/>
          <p:nvPr/>
        </p:nvSpPr>
        <p:spPr>
          <a:xfrm>
            <a:off x="701040" y="1706880"/>
            <a:ext cx="6574428" cy="1446550"/>
          </a:xfrm>
          <a:prstGeom prst="rect">
            <a:avLst/>
          </a:prstGeom>
          <a:noFill/>
        </p:spPr>
        <p:txBody>
          <a:bodyPr wrap="non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Create a virtual network in the Azure portal</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Configure subnets</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Create a public IP address</a:t>
            </a:r>
          </a:p>
        </p:txBody>
      </p:sp>
    </p:spTree>
    <p:extLst>
      <p:ext uri="{BB962C8B-B14F-4D97-AF65-F5344CB8AC3E}">
        <p14:creationId xmlns:p14="http://schemas.microsoft.com/office/powerpoint/2010/main" val="266545547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Learning Recap – Virtual Networks</a:t>
            </a:r>
          </a:p>
        </p:txBody>
      </p:sp>
      <p:sp>
        <p:nvSpPr>
          <p:cNvPr id="8" name="Rectangle 7">
            <a:extLst>
              <a:ext uri="{FF2B5EF4-FFF2-40B4-BE49-F238E27FC236}">
                <a16:creationId xmlns:a16="http://schemas.microsoft.com/office/drawing/2014/main" id="{74FB8EB5-9373-4BF7-A4F4-0EBE905EA0D8}"/>
              </a:ext>
            </a:extLst>
          </p:cNvPr>
          <p:cNvSpPr/>
          <p:nvPr/>
        </p:nvSpPr>
        <p:spPr>
          <a:xfrm>
            <a:off x="3953342" y="1786270"/>
            <a:ext cx="7132144" cy="242925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t" anchorCtr="0">
            <a:noAutofit/>
          </a:bodyPr>
          <a:lstStyle/>
          <a:p>
            <a:pPr marL="342900" indent="-342900" defTabSz="800100">
              <a:spcBef>
                <a:spcPct val="0"/>
              </a:spcBef>
              <a:spcAft>
                <a:spcPts val="600"/>
              </a:spcAft>
              <a:buClr>
                <a:schemeClr val="tx1"/>
              </a:buClr>
              <a:buFont typeface="Arial" panose="020B0604020202020204" pitchFamily="34" charset="0"/>
              <a:buChar char="•"/>
            </a:pPr>
            <a:r>
              <a:rPr lang="en-US" sz="2000" dirty="0">
                <a:hlinkClick r:id="rId3"/>
              </a:rPr>
              <a:t>Introduction to Azure Virtual Networks</a:t>
            </a:r>
            <a:endParaRPr lang="en-US" sz="2000" dirty="0"/>
          </a:p>
          <a:p>
            <a:pPr marL="342900" indent="-342900" defTabSz="800100">
              <a:spcBef>
                <a:spcPct val="0"/>
              </a:spcBef>
              <a:spcAft>
                <a:spcPts val="600"/>
              </a:spcAft>
              <a:buClr>
                <a:schemeClr val="tx1"/>
              </a:buClr>
              <a:buFont typeface="Arial" panose="020B0604020202020204" pitchFamily="34" charset="0"/>
              <a:buChar char="•"/>
            </a:pPr>
            <a:r>
              <a:rPr lang="en-US" sz="2000" dirty="0">
                <a:solidFill>
                  <a:schemeClr val="tx1"/>
                </a:solidFill>
                <a:hlinkClick r:id="rId4"/>
              </a:rPr>
              <a:t>Design an IP addressing schema for your Azure deployment (</a:t>
            </a:r>
            <a:r>
              <a:rPr lang="en-US" sz="2000" dirty="0">
                <a:solidFill>
                  <a:schemeClr val="tx1"/>
                </a:solidFill>
                <a:highlight>
                  <a:srgbClr val="FFFF00"/>
                </a:highlight>
                <a:hlinkClick r:id="rId4"/>
              </a:rPr>
              <a:t>sandbox</a:t>
            </a:r>
            <a:r>
              <a:rPr lang="en-US" sz="2000" dirty="0">
                <a:solidFill>
                  <a:schemeClr val="tx1"/>
                </a:solidFill>
                <a:hlinkClick r:id="rId4"/>
              </a:rPr>
              <a:t>)</a:t>
            </a:r>
            <a:endParaRPr lang="en-US" sz="2000" dirty="0">
              <a:solidFill>
                <a:schemeClr val="tx1"/>
              </a:solidFill>
            </a:endParaRPr>
          </a:p>
          <a:p>
            <a:pPr marL="342900" indent="-342900" defTabSz="800100">
              <a:spcBef>
                <a:spcPct val="0"/>
              </a:spcBef>
              <a:spcAft>
                <a:spcPts val="600"/>
              </a:spcAft>
              <a:buClr>
                <a:schemeClr val="tx1"/>
              </a:buClr>
              <a:buFont typeface="Arial" panose="020B0604020202020204" pitchFamily="34" charset="0"/>
              <a:buChar char="•"/>
            </a:pPr>
            <a:r>
              <a:rPr lang="en-US" sz="2000" dirty="0">
                <a:hlinkClick r:id="rId5"/>
              </a:rPr>
              <a:t>Implement Windows Server IaaS VM IP addressing and routing</a:t>
            </a:r>
            <a:endParaRPr lang="en-US" sz="2000" dirty="0"/>
          </a:p>
          <a:p>
            <a:pPr marL="342900" indent="-342900" defTabSz="800100">
              <a:lnSpc>
                <a:spcPct val="90000"/>
              </a:lnSpc>
              <a:spcBef>
                <a:spcPct val="0"/>
              </a:spcBef>
              <a:spcAft>
                <a:spcPct val="35000"/>
              </a:spcAft>
              <a:buClr>
                <a:schemeClr val="tx1"/>
              </a:buClr>
              <a:buFont typeface="Arial" panose="020B0604020202020204" pitchFamily="34" charset="0"/>
              <a:buChar char="•"/>
            </a:pPr>
            <a:endParaRPr lang="en-US" sz="2000" dirty="0">
              <a:solidFill>
                <a:schemeClr val="tx1"/>
              </a:solidFill>
            </a:endParaRPr>
          </a:p>
        </p:txBody>
      </p:sp>
      <p:sp>
        <p:nvSpPr>
          <p:cNvPr id="6" name="TextBox 5">
            <a:extLst>
              <a:ext uri="{FF2B5EF4-FFF2-40B4-BE49-F238E27FC236}">
                <a16:creationId xmlns:a16="http://schemas.microsoft.com/office/drawing/2014/main" id="{63D0E5EC-AD09-4A8A-BC4F-68268346CA1B}"/>
              </a:ext>
            </a:extLst>
          </p:cNvPr>
          <p:cNvSpPr txBox="1"/>
          <p:nvPr/>
        </p:nvSpPr>
        <p:spPr>
          <a:xfrm>
            <a:off x="6297880" y="6000497"/>
            <a:ext cx="5697842"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an additional hands-on exercise.</a:t>
            </a:r>
          </a:p>
        </p:txBody>
      </p:sp>
    </p:spTree>
    <p:extLst>
      <p:ext uri="{BB962C8B-B14F-4D97-AF65-F5344CB8AC3E}">
        <p14:creationId xmlns:p14="http://schemas.microsoft.com/office/powerpoint/2010/main" val="422890536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1340" y="2949615"/>
            <a:ext cx="6472474" cy="1130181"/>
          </a:xfrm>
        </p:spPr>
        <p:txBody>
          <a:bodyPr/>
          <a:lstStyle/>
          <a:p>
            <a:r>
              <a:rPr lang="en-US" dirty="0"/>
              <a:t>Configure </a:t>
            </a:r>
            <a:r>
              <a:rPr lang="en-US" dirty="0">
                <a:cs typeface="Segoe UI"/>
              </a:rPr>
              <a:t>Network Security Groups (NSGs)</a:t>
            </a:r>
          </a:p>
        </p:txBody>
      </p:sp>
    </p:spTree>
    <p:extLst>
      <p:ext uri="{BB962C8B-B14F-4D97-AF65-F5344CB8AC3E}">
        <p14:creationId xmlns:p14="http://schemas.microsoft.com/office/powerpoint/2010/main" val="1789238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p:txBody>
          <a:bodyPr/>
          <a:lstStyle/>
          <a:p>
            <a:r>
              <a:rPr lang="en-US" dirty="0"/>
              <a:t>Learning Objectives – Network Security Groups </a:t>
            </a:r>
          </a:p>
        </p:txBody>
      </p:sp>
      <p:sp>
        <p:nvSpPr>
          <p:cNvPr id="4" name="Rectangle 3">
            <a:extLst>
              <a:ext uri="{FF2B5EF4-FFF2-40B4-BE49-F238E27FC236}">
                <a16:creationId xmlns:a16="http://schemas.microsoft.com/office/drawing/2014/main" id="{02E3D4CF-6F7F-4ECB-80C3-219912F3C803}"/>
              </a:ext>
            </a:extLst>
          </p:cNvPr>
          <p:cNvSpPr/>
          <p:nvPr/>
        </p:nvSpPr>
        <p:spPr>
          <a:xfrm>
            <a:off x="595674" y="1288774"/>
            <a:ext cx="5615706" cy="462349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342900" indent="-342900" defTabSz="1022350">
              <a:lnSpc>
                <a:spcPct val="150000"/>
              </a:lnSpc>
              <a:spcBef>
                <a:spcPct val="0"/>
              </a:spcBef>
              <a:spcAft>
                <a:spcPct val="35000"/>
              </a:spcAft>
              <a:buFont typeface="Arial" panose="020B0604020202020204" pitchFamily="34" charset="0"/>
              <a:buChar char="•"/>
            </a:pPr>
            <a:r>
              <a:rPr lang="en-US" sz="2000" dirty="0">
                <a:solidFill>
                  <a:schemeClr val="tx1"/>
                </a:solidFill>
              </a:rPr>
              <a:t>Implement Network Security Groups</a:t>
            </a:r>
          </a:p>
          <a:p>
            <a:pPr marL="342900" indent="-342900" defTabSz="1022350">
              <a:lnSpc>
                <a:spcPct val="150000"/>
              </a:lnSpc>
              <a:spcBef>
                <a:spcPct val="0"/>
              </a:spcBef>
              <a:spcAft>
                <a:spcPct val="35000"/>
              </a:spcAft>
              <a:buFont typeface="Arial" panose="020B0604020202020204" pitchFamily="34" charset="0"/>
              <a:buChar char="•"/>
            </a:pPr>
            <a:r>
              <a:rPr lang="en-US" sz="2000" dirty="0">
                <a:solidFill>
                  <a:schemeClr val="tx1"/>
                </a:solidFill>
              </a:rPr>
              <a:t>Determine NSG Rules</a:t>
            </a:r>
          </a:p>
          <a:p>
            <a:pPr marL="342900" indent="-342900" defTabSz="1022350">
              <a:lnSpc>
                <a:spcPct val="150000"/>
              </a:lnSpc>
              <a:spcBef>
                <a:spcPct val="0"/>
              </a:spcBef>
              <a:spcAft>
                <a:spcPct val="35000"/>
              </a:spcAft>
              <a:buFont typeface="Arial" panose="020B0604020202020204" pitchFamily="34" charset="0"/>
              <a:buChar char="•"/>
            </a:pPr>
            <a:r>
              <a:rPr lang="en-US" sz="2000" dirty="0">
                <a:solidFill>
                  <a:schemeClr val="tx1"/>
                </a:solidFill>
              </a:rPr>
              <a:t>Determine NSG Effective Rules</a:t>
            </a:r>
          </a:p>
          <a:p>
            <a:pPr marL="342900" indent="-342900" defTabSz="1022350">
              <a:lnSpc>
                <a:spcPct val="150000"/>
              </a:lnSpc>
              <a:spcBef>
                <a:spcPct val="0"/>
              </a:spcBef>
              <a:spcAft>
                <a:spcPct val="35000"/>
              </a:spcAft>
              <a:buFont typeface="Arial" panose="020B0604020202020204" pitchFamily="34" charset="0"/>
              <a:buChar char="•"/>
            </a:pPr>
            <a:r>
              <a:rPr lang="en-US" sz="2000" dirty="0">
                <a:solidFill>
                  <a:schemeClr val="tx1"/>
                </a:solidFill>
              </a:rPr>
              <a:t>Create NSG Rules</a:t>
            </a:r>
          </a:p>
          <a:p>
            <a:pPr marL="342900" indent="-342900" defTabSz="1022350">
              <a:lnSpc>
                <a:spcPct val="150000"/>
              </a:lnSpc>
              <a:spcBef>
                <a:spcPct val="0"/>
              </a:spcBef>
              <a:spcAft>
                <a:spcPct val="35000"/>
              </a:spcAft>
              <a:buFont typeface="Arial" panose="020B0604020202020204" pitchFamily="34" charset="0"/>
              <a:buChar char="•"/>
            </a:pPr>
            <a:r>
              <a:rPr lang="en-US" sz="2000" dirty="0">
                <a:solidFill>
                  <a:schemeClr val="tx1"/>
                </a:solidFill>
              </a:rPr>
              <a:t>Implement Application Security Groups</a:t>
            </a:r>
          </a:p>
          <a:p>
            <a:pPr marL="342900" indent="-342900" defTabSz="1022350">
              <a:lnSpc>
                <a:spcPct val="150000"/>
              </a:lnSpc>
              <a:spcBef>
                <a:spcPct val="0"/>
              </a:spcBef>
              <a:spcAft>
                <a:spcPct val="35000"/>
              </a:spcAft>
              <a:buFont typeface="Arial" panose="020B0604020202020204" pitchFamily="34" charset="0"/>
              <a:buChar char="•"/>
            </a:pPr>
            <a:r>
              <a:rPr lang="en-US" sz="2000" dirty="0">
                <a:solidFill>
                  <a:schemeClr val="tx1"/>
                </a:solidFill>
              </a:rPr>
              <a:t>Demonstration – NSGs</a:t>
            </a:r>
          </a:p>
          <a:p>
            <a:pPr marL="342900" indent="-342900" defTabSz="1022350">
              <a:lnSpc>
                <a:spcPct val="150000"/>
              </a:lnSpc>
              <a:spcBef>
                <a:spcPct val="0"/>
              </a:spcBef>
              <a:spcAft>
                <a:spcPct val="35000"/>
              </a:spcAft>
              <a:buFont typeface="Arial" panose="020B0604020202020204" pitchFamily="34" charset="0"/>
              <a:buChar char="•"/>
            </a:pPr>
            <a:r>
              <a:rPr lang="en-US" sz="2000" dirty="0">
                <a:solidFill>
                  <a:schemeClr val="tx1"/>
                </a:solidFill>
              </a:rPr>
              <a:t>Learning Recap</a:t>
            </a:r>
          </a:p>
          <a:p>
            <a:pPr marL="342900" indent="-342900" defTabSz="1022350">
              <a:lnSpc>
                <a:spcPct val="150000"/>
              </a:lnSpc>
              <a:spcBef>
                <a:spcPct val="0"/>
              </a:spcBef>
              <a:spcAft>
                <a:spcPct val="35000"/>
              </a:spcAft>
              <a:buFont typeface="Arial" panose="020B0604020202020204" pitchFamily="34" charset="0"/>
              <a:buChar char="•"/>
            </a:pPr>
            <a:endParaRPr lang="en-US" sz="2000" dirty="0">
              <a:solidFill>
                <a:schemeClr val="tx1"/>
              </a:solidFill>
            </a:endParaRPr>
          </a:p>
        </p:txBody>
      </p:sp>
      <p:sp>
        <p:nvSpPr>
          <p:cNvPr id="9" name="TextBox 8">
            <a:extLst>
              <a:ext uri="{FF2B5EF4-FFF2-40B4-BE49-F238E27FC236}">
                <a16:creationId xmlns:a16="http://schemas.microsoft.com/office/drawing/2014/main" id="{4D65D070-F70F-F120-5A2C-19BC85D4D971}"/>
              </a:ext>
            </a:extLst>
          </p:cNvPr>
          <p:cNvSpPr txBox="1"/>
          <p:nvPr/>
        </p:nvSpPr>
        <p:spPr>
          <a:xfrm>
            <a:off x="6592957" y="1760008"/>
            <a:ext cx="4605129" cy="2631490"/>
          </a:xfrm>
          <a:prstGeom prst="rect">
            <a:avLst/>
          </a:prstGeom>
          <a:noFill/>
        </p:spPr>
        <p:txBody>
          <a:bodyPr wrap="square">
            <a:spAutoFit/>
          </a:bodyPr>
          <a:lstStyle/>
          <a:p>
            <a:pPr algn="l">
              <a:spcAft>
                <a:spcPts val="600"/>
              </a:spcAft>
            </a:pPr>
            <a:r>
              <a:rPr lang="en-US" sz="2000" dirty="0">
                <a:solidFill>
                  <a:schemeClr val="accent1"/>
                </a:solidFill>
              </a:rPr>
              <a:t>Implement and manage virtual networking (15–20%): Configure secure access to virtual networks</a:t>
            </a:r>
          </a:p>
          <a:p>
            <a:pPr marL="173038" indent="-173038" algn="l">
              <a:buFont typeface="Arial" panose="020B0604020202020204" pitchFamily="34" charset="0"/>
              <a:buChar char="•"/>
            </a:pPr>
            <a:r>
              <a:rPr lang="en-US" sz="2000" dirty="0"/>
              <a:t>Create and configure network security groups (NSGs) and application security groups</a:t>
            </a:r>
          </a:p>
          <a:p>
            <a:pPr marL="173038" indent="-173038" algn="l">
              <a:buFont typeface="Arial" panose="020B0604020202020204" pitchFamily="34" charset="0"/>
              <a:buChar char="•"/>
            </a:pPr>
            <a:r>
              <a:rPr lang="en-US" sz="2000" dirty="0"/>
              <a:t>Evaluate effective security rules in NSGs</a:t>
            </a:r>
          </a:p>
        </p:txBody>
      </p:sp>
    </p:spTree>
    <p:extLst>
      <p:ext uri="{BB962C8B-B14F-4D97-AF65-F5344CB8AC3E}">
        <p14:creationId xmlns:p14="http://schemas.microsoft.com/office/powerpoint/2010/main" val="94199651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 Network Security Groups </a:t>
            </a:r>
          </a:p>
        </p:txBody>
      </p:sp>
      <p:pic>
        <p:nvPicPr>
          <p:cNvPr id="12" name="Picture 3" descr="Screenshot of the network security group overview blade. One subnet and one custom security rule are shown.">
            <a:extLst>
              <a:ext uri="{FF2B5EF4-FFF2-40B4-BE49-F238E27FC236}">
                <a16:creationId xmlns:a16="http://schemas.microsoft.com/office/drawing/2014/main" id="{0B3F2393-AC17-4B81-B046-9BE53495409B}"/>
              </a:ext>
            </a:extLst>
          </p:cNvPr>
          <p:cNvPicPr>
            <a:picLocks noChangeAspect="1"/>
          </p:cNvPicPr>
          <p:nvPr/>
        </p:nvPicPr>
        <p:blipFill>
          <a:blip r:embed="rId3"/>
          <a:stretch>
            <a:fillRect/>
          </a:stretch>
        </p:blipFill>
        <p:spPr>
          <a:xfrm>
            <a:off x="625306" y="1426510"/>
            <a:ext cx="11185861" cy="2485198"/>
          </a:xfrm>
          <a:prstGeom prst="rect">
            <a:avLst/>
          </a:prstGeom>
          <a:ln>
            <a:noFill/>
          </a:ln>
        </p:spPr>
      </p:pic>
      <p:sp>
        <p:nvSpPr>
          <p:cNvPr id="6" name="Rectangle 5">
            <a:extLst>
              <a:ext uri="{FF2B5EF4-FFF2-40B4-BE49-F238E27FC236}">
                <a16:creationId xmlns:a16="http://schemas.microsoft.com/office/drawing/2014/main" id="{F5A0D721-822E-4869-80A9-C0BD7205C4AE}"/>
              </a:ext>
            </a:extLst>
          </p:cNvPr>
          <p:cNvSpPr/>
          <p:nvPr/>
        </p:nvSpPr>
        <p:spPr>
          <a:xfrm>
            <a:off x="465136" y="4355550"/>
            <a:ext cx="2830816" cy="129312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Limits network traffic</a:t>
            </a:r>
            <a:br>
              <a:rPr lang="en-US" sz="2000" dirty="0">
                <a:solidFill>
                  <a:schemeClr val="tx1"/>
                </a:solidFill>
              </a:rPr>
            </a:br>
            <a:r>
              <a:rPr lang="en-US" sz="2000" dirty="0">
                <a:solidFill>
                  <a:schemeClr val="tx1"/>
                </a:solidFill>
              </a:rPr>
              <a:t>to resources in a</a:t>
            </a:r>
            <a:br>
              <a:rPr lang="en-US" sz="2000" dirty="0">
                <a:solidFill>
                  <a:schemeClr val="tx1"/>
                </a:solidFill>
              </a:rPr>
            </a:br>
            <a:r>
              <a:rPr lang="en-US" sz="2000" dirty="0">
                <a:solidFill>
                  <a:schemeClr val="tx1"/>
                </a:solidFill>
              </a:rPr>
              <a:t>virtual network</a:t>
            </a:r>
            <a:endParaRPr lang="bs-Latn-BA" sz="2000" dirty="0">
              <a:solidFill>
                <a:schemeClr val="tx1"/>
              </a:solidFill>
            </a:endParaRPr>
          </a:p>
        </p:txBody>
      </p:sp>
      <p:sp>
        <p:nvSpPr>
          <p:cNvPr id="7" name="Rectangle 6">
            <a:extLst>
              <a:ext uri="{FF2B5EF4-FFF2-40B4-BE49-F238E27FC236}">
                <a16:creationId xmlns:a16="http://schemas.microsoft.com/office/drawing/2014/main" id="{91E12727-CB70-4E89-A2F5-5BD1FD70667A}"/>
              </a:ext>
            </a:extLst>
          </p:cNvPr>
          <p:cNvSpPr/>
          <p:nvPr/>
        </p:nvSpPr>
        <p:spPr>
          <a:xfrm>
            <a:off x="3411335" y="4347287"/>
            <a:ext cx="2830816" cy="129312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Lists the security rules that allow or deny inbound or outbound network traffic </a:t>
            </a:r>
          </a:p>
        </p:txBody>
      </p:sp>
      <p:sp>
        <p:nvSpPr>
          <p:cNvPr id="9" name="Rectangle 8">
            <a:extLst>
              <a:ext uri="{FF2B5EF4-FFF2-40B4-BE49-F238E27FC236}">
                <a16:creationId xmlns:a16="http://schemas.microsoft.com/office/drawing/2014/main" id="{E630B86D-632D-4D17-810D-5D831273F4F2}"/>
              </a:ext>
            </a:extLst>
          </p:cNvPr>
          <p:cNvSpPr/>
          <p:nvPr/>
        </p:nvSpPr>
        <p:spPr>
          <a:xfrm>
            <a:off x="6357534" y="4355550"/>
            <a:ext cx="2830816" cy="129312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Associated</a:t>
            </a:r>
            <a:br>
              <a:rPr lang="en-US" sz="2000" dirty="0">
                <a:solidFill>
                  <a:schemeClr val="tx1"/>
                </a:solidFill>
              </a:rPr>
            </a:br>
            <a:r>
              <a:rPr lang="en-US" sz="2000" dirty="0">
                <a:solidFill>
                  <a:schemeClr val="tx1"/>
                </a:solidFill>
              </a:rPr>
              <a:t>to a subnet or a</a:t>
            </a:r>
            <a:br>
              <a:rPr lang="en-US" sz="2000" dirty="0">
                <a:solidFill>
                  <a:schemeClr val="tx1"/>
                </a:solidFill>
              </a:rPr>
            </a:br>
            <a:r>
              <a:rPr lang="en-US" sz="2000" dirty="0">
                <a:solidFill>
                  <a:schemeClr val="tx1"/>
                </a:solidFill>
              </a:rPr>
              <a:t>network interface </a:t>
            </a:r>
          </a:p>
        </p:txBody>
      </p:sp>
      <p:sp>
        <p:nvSpPr>
          <p:cNvPr id="2" name="Rectangle 1">
            <a:extLst>
              <a:ext uri="{FF2B5EF4-FFF2-40B4-BE49-F238E27FC236}">
                <a16:creationId xmlns:a16="http://schemas.microsoft.com/office/drawing/2014/main" id="{A1EEB9FA-4900-4D65-8AB4-4132B469E75D}"/>
              </a:ext>
            </a:extLst>
          </p:cNvPr>
          <p:cNvSpPr/>
          <p:nvPr/>
        </p:nvSpPr>
        <p:spPr>
          <a:xfrm>
            <a:off x="9303733" y="4325795"/>
            <a:ext cx="2830816" cy="129312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b="0" i="0" dirty="0">
                <a:solidFill>
                  <a:schemeClr val="tx1"/>
                </a:solidFill>
                <a:effectLst/>
                <a:latin typeface="Segoe UI VSS (Regular)"/>
              </a:rPr>
              <a:t>Can be associated multiple times</a:t>
            </a:r>
            <a:endParaRPr lang="en-US" sz="2000" dirty="0">
              <a:solidFill>
                <a:schemeClr val="tx1"/>
              </a:solidFill>
            </a:endParaRPr>
          </a:p>
        </p:txBody>
      </p:sp>
    </p:spTree>
    <p:extLst>
      <p:ext uri="{BB962C8B-B14F-4D97-AF65-F5344CB8AC3E}">
        <p14:creationId xmlns:p14="http://schemas.microsoft.com/office/powerpoint/2010/main" val="769872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Determine NSG Rules</a:t>
            </a:r>
          </a:p>
        </p:txBody>
      </p:sp>
      <p:pic>
        <p:nvPicPr>
          <p:cNvPr id="16" name="Picture 3" descr="Screenshot of the inbound and outbound NSG rules page">
            <a:extLst>
              <a:ext uri="{FF2B5EF4-FFF2-40B4-BE49-F238E27FC236}">
                <a16:creationId xmlns:a16="http://schemas.microsoft.com/office/drawing/2014/main" id="{1AF15E94-89BD-483F-9F0E-AAB63D062E58}"/>
              </a:ext>
            </a:extLst>
          </p:cNvPr>
          <p:cNvPicPr>
            <a:picLocks noChangeAspect="1"/>
          </p:cNvPicPr>
          <p:nvPr/>
        </p:nvPicPr>
        <p:blipFill>
          <a:blip r:embed="rId3"/>
          <a:stretch>
            <a:fillRect/>
          </a:stretch>
        </p:blipFill>
        <p:spPr>
          <a:xfrm>
            <a:off x="1624511" y="1299203"/>
            <a:ext cx="9187454" cy="3110872"/>
          </a:xfrm>
          <a:prstGeom prst="rect">
            <a:avLst/>
          </a:prstGeom>
          <a:ln>
            <a:noFill/>
          </a:ln>
        </p:spPr>
      </p:pic>
      <p:sp>
        <p:nvSpPr>
          <p:cNvPr id="13" name="Rectangle 12">
            <a:extLst>
              <a:ext uri="{FF2B5EF4-FFF2-40B4-BE49-F238E27FC236}">
                <a16:creationId xmlns:a16="http://schemas.microsoft.com/office/drawing/2014/main" id="{2A3603C3-7082-4BB7-A358-918DDD80E7FE}"/>
              </a:ext>
            </a:extLst>
          </p:cNvPr>
          <p:cNvSpPr/>
          <p:nvPr/>
        </p:nvSpPr>
        <p:spPr>
          <a:xfrm>
            <a:off x="427036" y="4566279"/>
            <a:ext cx="5715000" cy="125142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Security rules in NSGs enable you</a:t>
            </a:r>
            <a:br>
              <a:rPr lang="en-US" sz="2000" dirty="0">
                <a:solidFill>
                  <a:schemeClr val="tx1"/>
                </a:solidFill>
              </a:rPr>
            </a:br>
            <a:r>
              <a:rPr lang="en-US" sz="2000" dirty="0">
                <a:solidFill>
                  <a:schemeClr val="tx1"/>
                </a:solidFill>
              </a:rPr>
              <a:t>to filter network traffic that can flow</a:t>
            </a:r>
            <a:br>
              <a:rPr lang="en-US" sz="2000" dirty="0">
                <a:solidFill>
                  <a:schemeClr val="tx1"/>
                </a:solidFill>
              </a:rPr>
            </a:br>
            <a:r>
              <a:rPr lang="en-US" sz="2000" dirty="0">
                <a:solidFill>
                  <a:schemeClr val="tx1"/>
                </a:solidFill>
              </a:rPr>
              <a:t>in and out of virtual network subnets and network interfaces</a:t>
            </a:r>
          </a:p>
        </p:txBody>
      </p:sp>
      <p:sp>
        <p:nvSpPr>
          <p:cNvPr id="14" name="Rectangle 13">
            <a:extLst>
              <a:ext uri="{FF2B5EF4-FFF2-40B4-BE49-F238E27FC236}">
                <a16:creationId xmlns:a16="http://schemas.microsoft.com/office/drawing/2014/main" id="{8EB88D31-6547-42D5-9903-02A447B49D70}"/>
              </a:ext>
            </a:extLst>
          </p:cNvPr>
          <p:cNvSpPr/>
          <p:nvPr/>
        </p:nvSpPr>
        <p:spPr>
          <a:xfrm>
            <a:off x="6294437" y="4566279"/>
            <a:ext cx="5715000" cy="125142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There are default security rules.</a:t>
            </a:r>
            <a:br>
              <a:rPr lang="en-US" sz="2000" dirty="0">
                <a:solidFill>
                  <a:schemeClr val="tx1"/>
                </a:solidFill>
              </a:rPr>
            </a:br>
            <a:r>
              <a:rPr lang="en-US" sz="2000" dirty="0">
                <a:solidFill>
                  <a:schemeClr val="tx1"/>
                </a:solidFill>
              </a:rPr>
              <a:t>You cannot delete the default rules,</a:t>
            </a:r>
            <a:br>
              <a:rPr lang="en-US" sz="2000" dirty="0">
                <a:solidFill>
                  <a:schemeClr val="tx1"/>
                </a:solidFill>
              </a:rPr>
            </a:br>
            <a:r>
              <a:rPr lang="en-US" sz="2000" dirty="0">
                <a:solidFill>
                  <a:schemeClr val="tx1"/>
                </a:solidFill>
              </a:rPr>
              <a:t>but you can add other rules with</a:t>
            </a:r>
            <a:br>
              <a:rPr lang="en-US" sz="2000" dirty="0">
                <a:solidFill>
                  <a:schemeClr val="tx1"/>
                </a:solidFill>
              </a:rPr>
            </a:br>
            <a:r>
              <a:rPr lang="en-US" sz="2000" dirty="0">
                <a:solidFill>
                  <a:schemeClr val="tx1"/>
                </a:solidFill>
              </a:rPr>
              <a:t>a higher priority</a:t>
            </a:r>
          </a:p>
        </p:txBody>
      </p:sp>
    </p:spTree>
    <p:extLst>
      <p:ext uri="{BB962C8B-B14F-4D97-AF65-F5344CB8AC3E}">
        <p14:creationId xmlns:p14="http://schemas.microsoft.com/office/powerpoint/2010/main" val="759302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Determine NSG Effective Rules</a:t>
            </a:r>
          </a:p>
        </p:txBody>
      </p:sp>
      <p:sp>
        <p:nvSpPr>
          <p:cNvPr id="6" name="Rectangle 5">
            <a:extLst>
              <a:ext uri="{FF2B5EF4-FFF2-40B4-BE49-F238E27FC236}">
                <a16:creationId xmlns:a16="http://schemas.microsoft.com/office/drawing/2014/main" id="{2453C5A8-FD59-472C-B6E7-5FF127804305}"/>
              </a:ext>
            </a:extLst>
          </p:cNvPr>
          <p:cNvSpPr/>
          <p:nvPr/>
        </p:nvSpPr>
        <p:spPr>
          <a:xfrm>
            <a:off x="528595" y="1479861"/>
            <a:ext cx="4475163" cy="120893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dirty="0">
                <a:solidFill>
                  <a:schemeClr val="tx1"/>
                </a:solidFill>
                <a:cs typeface="Segoe UI Semilight"/>
              </a:rPr>
              <a:t>NSGs are evaluated independently for the</a:t>
            </a:r>
            <a:br>
              <a:rPr lang="en-US" sz="2400" dirty="0">
                <a:solidFill>
                  <a:schemeClr val="tx1"/>
                </a:solidFill>
                <a:cs typeface="Segoe UI Semilight"/>
              </a:rPr>
            </a:br>
            <a:r>
              <a:rPr lang="en-US" sz="2400" dirty="0">
                <a:solidFill>
                  <a:schemeClr val="tx1"/>
                </a:solidFill>
                <a:cs typeface="Segoe UI Semilight"/>
              </a:rPr>
              <a:t>subnet and NIC </a:t>
            </a:r>
          </a:p>
        </p:txBody>
      </p:sp>
      <p:sp>
        <p:nvSpPr>
          <p:cNvPr id="9" name="Rectangle 8">
            <a:extLst>
              <a:ext uri="{FF2B5EF4-FFF2-40B4-BE49-F238E27FC236}">
                <a16:creationId xmlns:a16="http://schemas.microsoft.com/office/drawing/2014/main" id="{4C8F27F7-BD48-469A-96C9-9F66182114FC}"/>
              </a:ext>
            </a:extLst>
          </p:cNvPr>
          <p:cNvSpPr/>
          <p:nvPr/>
        </p:nvSpPr>
        <p:spPr>
          <a:xfrm>
            <a:off x="528594" y="2959234"/>
            <a:ext cx="4475163" cy="120893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dirty="0">
                <a:solidFill>
                  <a:schemeClr val="tx1"/>
                </a:solidFill>
                <a:cs typeface="Segoe UI Semilight"/>
              </a:rPr>
              <a:t>An “allow” rule must exist</a:t>
            </a:r>
            <a:br>
              <a:rPr lang="en-US" sz="2400" dirty="0">
                <a:solidFill>
                  <a:schemeClr val="tx1"/>
                </a:solidFill>
                <a:cs typeface="Segoe UI Semilight"/>
              </a:rPr>
            </a:br>
            <a:r>
              <a:rPr lang="en-US" sz="2400" dirty="0">
                <a:solidFill>
                  <a:schemeClr val="tx1"/>
                </a:solidFill>
                <a:cs typeface="Segoe UI Semilight"/>
              </a:rPr>
              <a:t>at both levels for traffic to</a:t>
            </a:r>
            <a:br>
              <a:rPr lang="en-US" sz="2400" dirty="0">
                <a:solidFill>
                  <a:schemeClr val="tx1"/>
                </a:solidFill>
                <a:cs typeface="Segoe UI Semilight"/>
              </a:rPr>
            </a:br>
            <a:r>
              <a:rPr lang="en-US" sz="2400" dirty="0">
                <a:solidFill>
                  <a:schemeClr val="tx1"/>
                </a:solidFill>
                <a:cs typeface="Segoe UI Semilight"/>
              </a:rPr>
              <a:t>be admitted </a:t>
            </a:r>
          </a:p>
        </p:txBody>
      </p:sp>
      <p:sp>
        <p:nvSpPr>
          <p:cNvPr id="10" name="Rectangle 9">
            <a:extLst>
              <a:ext uri="{FF2B5EF4-FFF2-40B4-BE49-F238E27FC236}">
                <a16:creationId xmlns:a16="http://schemas.microsoft.com/office/drawing/2014/main" id="{264DF3BC-4EE0-4CE8-9503-C9321D663C67}"/>
              </a:ext>
            </a:extLst>
          </p:cNvPr>
          <p:cNvSpPr/>
          <p:nvPr/>
        </p:nvSpPr>
        <p:spPr>
          <a:xfrm>
            <a:off x="528594" y="4438607"/>
            <a:ext cx="4475163" cy="120893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dirty="0">
                <a:solidFill>
                  <a:schemeClr val="tx1"/>
                </a:solidFill>
                <a:cs typeface="Segoe UI Semilight"/>
              </a:rPr>
              <a:t>Use the Effective Rules link if you are not sure which security rules are being applied</a:t>
            </a:r>
          </a:p>
        </p:txBody>
      </p:sp>
      <p:pic>
        <p:nvPicPr>
          <p:cNvPr id="14" name="Picture 13" descr="A NSG is shown controlling traffic to a subnet. Inside the subnet another NSG is shown controlling traffic to a virtual machine NIC">
            <a:extLst>
              <a:ext uri="{FF2B5EF4-FFF2-40B4-BE49-F238E27FC236}">
                <a16:creationId xmlns:a16="http://schemas.microsoft.com/office/drawing/2014/main" id="{8271843B-1240-41EA-87E2-C59E35624A8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39745" y="1479861"/>
            <a:ext cx="6441130" cy="4070484"/>
          </a:xfrm>
          <a:prstGeom prst="rect">
            <a:avLst/>
          </a:prstGeom>
          <a:noFill/>
        </p:spPr>
      </p:pic>
      <p:pic>
        <p:nvPicPr>
          <p:cNvPr id="15" name="Picture 2" descr="Screenshot showing the status of a network interface">
            <a:extLst>
              <a:ext uri="{FF2B5EF4-FFF2-40B4-BE49-F238E27FC236}">
                <a16:creationId xmlns:a16="http://schemas.microsoft.com/office/drawing/2014/main" id="{6B310F93-8FAB-4475-A5A6-4BE13FBC31B5}"/>
              </a:ext>
            </a:extLst>
          </p:cNvPr>
          <p:cNvPicPr>
            <a:picLocks noChangeAspect="1"/>
          </p:cNvPicPr>
          <p:nvPr/>
        </p:nvPicPr>
        <p:blipFill>
          <a:blip r:embed="rId4"/>
          <a:stretch>
            <a:fillRect/>
          </a:stretch>
        </p:blipFill>
        <p:spPr>
          <a:xfrm>
            <a:off x="5328011" y="5748947"/>
            <a:ext cx="6464597" cy="487359"/>
          </a:xfrm>
          <a:prstGeom prst="rect">
            <a:avLst/>
          </a:prstGeom>
        </p:spPr>
      </p:pic>
    </p:spTree>
    <p:extLst>
      <p:ext uri="{BB962C8B-B14F-4D97-AF65-F5344CB8AC3E}">
        <p14:creationId xmlns:p14="http://schemas.microsoft.com/office/powerpoint/2010/main" val="90799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1EF2E00C-13A9-4720-83C4-2F0C958ADAC8}"/>
              </a:ext>
            </a:extLst>
          </p:cNvPr>
          <p:cNvSpPr>
            <a:spLocks noGrp="1"/>
          </p:cNvSpPr>
          <p:nvPr>
            <p:ph type="title"/>
          </p:nvPr>
        </p:nvSpPr>
        <p:spPr/>
        <p:txBody>
          <a:bodyPr/>
          <a:lstStyle/>
          <a:p>
            <a:r>
              <a:rPr lang="en-US" dirty="0"/>
              <a:t>Learning Objectives - Administer Virtual Networking</a:t>
            </a:r>
          </a:p>
        </p:txBody>
      </p:sp>
      <p:sp>
        <p:nvSpPr>
          <p:cNvPr id="61" name="Rectangle 60">
            <a:extLst>
              <a:ext uri="{FF2B5EF4-FFF2-40B4-BE49-F238E27FC236}">
                <a16:creationId xmlns:a16="http://schemas.microsoft.com/office/drawing/2014/main" id="{B89C5FB4-1D85-45E3-8D4A-7DB36147B975}"/>
              </a:ext>
            </a:extLst>
          </p:cNvPr>
          <p:cNvSpPr/>
          <p:nvPr/>
        </p:nvSpPr>
        <p:spPr>
          <a:xfrm>
            <a:off x="505460" y="1361445"/>
            <a:ext cx="6413680" cy="259852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342900" lvl="0" indent="-342900" algn="l" defTabSz="1022350">
              <a:lnSpc>
                <a:spcPct val="150000"/>
              </a:lnSpc>
              <a:spcBef>
                <a:spcPct val="0"/>
              </a:spcBef>
              <a:spcAft>
                <a:spcPct val="35000"/>
              </a:spcAft>
              <a:buFont typeface="Arial" panose="020B0604020202020204" pitchFamily="34" charset="0"/>
              <a:buChar char="•"/>
            </a:pPr>
            <a:r>
              <a:rPr lang="en-US" sz="2300" kern="1200" dirty="0">
                <a:solidFill>
                  <a:schemeClr val="tx1"/>
                </a:solidFill>
                <a:hlinkClick r:id="rId3"/>
              </a:rPr>
              <a:t>Configure Virtual Networks</a:t>
            </a:r>
            <a:endParaRPr lang="en-US" sz="2300" kern="1200" dirty="0">
              <a:solidFill>
                <a:schemeClr val="tx1"/>
              </a:solidFill>
            </a:endParaRPr>
          </a:p>
          <a:p>
            <a:pPr marL="342900" indent="-342900" defTabSz="1022350">
              <a:lnSpc>
                <a:spcPct val="150000"/>
              </a:lnSpc>
              <a:spcBef>
                <a:spcPct val="0"/>
              </a:spcBef>
              <a:spcAft>
                <a:spcPct val="35000"/>
              </a:spcAft>
              <a:buFont typeface="Arial" panose="020B0604020202020204" pitchFamily="34" charset="0"/>
              <a:buChar char="•"/>
            </a:pPr>
            <a:r>
              <a:rPr lang="en-US" sz="2300" kern="1200" dirty="0">
                <a:solidFill>
                  <a:schemeClr val="tx1"/>
                </a:solidFill>
                <a:hlinkClick r:id="rId4"/>
              </a:rPr>
              <a:t>Configure Network Security Groups</a:t>
            </a:r>
            <a:endParaRPr lang="en-US" sz="2300" kern="1200" dirty="0">
              <a:solidFill>
                <a:schemeClr val="tx1"/>
              </a:solidFill>
            </a:endParaRPr>
          </a:p>
          <a:p>
            <a:pPr marL="342900" indent="-342900" defTabSz="1022350">
              <a:lnSpc>
                <a:spcPct val="150000"/>
              </a:lnSpc>
              <a:spcBef>
                <a:spcPct val="0"/>
              </a:spcBef>
              <a:spcAft>
                <a:spcPct val="35000"/>
              </a:spcAft>
              <a:buFont typeface="Arial" panose="020B0604020202020204" pitchFamily="34" charset="0"/>
              <a:buChar char="•"/>
            </a:pPr>
            <a:r>
              <a:rPr lang="en-US" sz="2300" kern="1200" dirty="0">
                <a:solidFill>
                  <a:schemeClr val="tx1"/>
                </a:solidFill>
                <a:hlinkClick r:id="rId5"/>
              </a:rPr>
              <a:t>Configure Azure DNS</a:t>
            </a:r>
            <a:endParaRPr lang="en-US" sz="2300" kern="1200" dirty="0">
              <a:solidFill>
                <a:schemeClr val="tx1"/>
              </a:solidFill>
            </a:endParaRPr>
          </a:p>
          <a:p>
            <a:pPr marL="342900" indent="-342900" defTabSz="1022350">
              <a:lnSpc>
                <a:spcPct val="150000"/>
              </a:lnSpc>
              <a:spcBef>
                <a:spcPct val="0"/>
              </a:spcBef>
              <a:spcAft>
                <a:spcPct val="35000"/>
              </a:spcAft>
              <a:buFont typeface="Arial" panose="020B0604020202020204" pitchFamily="34" charset="0"/>
              <a:buChar char="•"/>
            </a:pPr>
            <a:r>
              <a:rPr lang="en-US" sz="2300" kern="1200" dirty="0">
                <a:solidFill>
                  <a:schemeClr val="tx1"/>
                </a:solidFill>
                <a:hlinkClick r:id="rId6"/>
              </a:rPr>
              <a:t>Lab</a:t>
            </a:r>
            <a:r>
              <a:rPr lang="en-US" sz="2300" dirty="0">
                <a:solidFill>
                  <a:schemeClr val="tx1"/>
                </a:solidFill>
                <a:hlinkClick r:id="rId6"/>
              </a:rPr>
              <a:t> 04 – Implement Virtual Networks</a:t>
            </a:r>
            <a:endParaRPr lang="en-IN" sz="2300" kern="1200" dirty="0">
              <a:solidFill>
                <a:schemeClr val="tx1"/>
              </a:solidFill>
            </a:endParaRPr>
          </a:p>
        </p:txBody>
      </p:sp>
    </p:spTree>
    <p:extLst>
      <p:ext uri="{BB962C8B-B14F-4D97-AF65-F5344CB8AC3E}">
        <p14:creationId xmlns:p14="http://schemas.microsoft.com/office/powerpoint/2010/main" val="326821280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NSG rules</a:t>
            </a:r>
          </a:p>
        </p:txBody>
      </p:sp>
      <p:sp>
        <p:nvSpPr>
          <p:cNvPr id="5" name="Rectangle 4">
            <a:extLst>
              <a:ext uri="{FF2B5EF4-FFF2-40B4-BE49-F238E27FC236}">
                <a16:creationId xmlns:a16="http://schemas.microsoft.com/office/drawing/2014/main" id="{649CF10E-F859-4E7B-81D5-2229F6F205B7}"/>
              </a:ext>
            </a:extLst>
          </p:cNvPr>
          <p:cNvSpPr/>
          <p:nvPr/>
        </p:nvSpPr>
        <p:spPr>
          <a:xfrm>
            <a:off x="427038" y="1577505"/>
            <a:ext cx="7358357" cy="79692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b="1" dirty="0">
                <a:solidFill>
                  <a:schemeClr val="tx1"/>
                </a:solidFill>
              </a:rPr>
              <a:t>Source</a:t>
            </a:r>
            <a:r>
              <a:rPr lang="en-US" sz="2400" dirty="0">
                <a:solidFill>
                  <a:schemeClr val="tx1"/>
                </a:solidFill>
              </a:rPr>
              <a:t> (Any, IP addresses, My IP address, service tags, and application security group)</a:t>
            </a:r>
          </a:p>
        </p:txBody>
      </p:sp>
      <p:sp>
        <p:nvSpPr>
          <p:cNvPr id="9" name="Rectangle 8">
            <a:extLst>
              <a:ext uri="{FF2B5EF4-FFF2-40B4-BE49-F238E27FC236}">
                <a16:creationId xmlns:a16="http://schemas.microsoft.com/office/drawing/2014/main" id="{D974E248-5E4C-4A3E-BBEF-A6B27DD507CB}"/>
              </a:ext>
            </a:extLst>
          </p:cNvPr>
          <p:cNvSpPr/>
          <p:nvPr/>
        </p:nvSpPr>
        <p:spPr>
          <a:xfrm>
            <a:off x="427038" y="2685637"/>
            <a:ext cx="7358357" cy="79692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b="1" dirty="0">
                <a:solidFill>
                  <a:schemeClr val="tx1"/>
                </a:solidFill>
              </a:rPr>
              <a:t>Destination</a:t>
            </a:r>
            <a:r>
              <a:rPr lang="en-US" sz="2400" b="1" dirty="0">
                <a:solidFill>
                  <a:schemeClr val="tx1"/>
                </a:solidFill>
                <a:latin typeface="+mj-lt"/>
              </a:rPr>
              <a:t> </a:t>
            </a:r>
            <a:r>
              <a:rPr lang="en-US" sz="2400" dirty="0">
                <a:solidFill>
                  <a:schemeClr val="tx1"/>
                </a:solidFill>
              </a:rPr>
              <a:t>(Any, IP addresses, service tag, and application security group)</a:t>
            </a:r>
          </a:p>
        </p:txBody>
      </p:sp>
      <p:sp>
        <p:nvSpPr>
          <p:cNvPr id="10" name="Rectangle 9">
            <a:extLst>
              <a:ext uri="{FF2B5EF4-FFF2-40B4-BE49-F238E27FC236}">
                <a16:creationId xmlns:a16="http://schemas.microsoft.com/office/drawing/2014/main" id="{C5F2F7F3-F16D-4E8E-A69F-33B4D7D188D2}"/>
              </a:ext>
            </a:extLst>
          </p:cNvPr>
          <p:cNvSpPr/>
          <p:nvPr/>
        </p:nvSpPr>
        <p:spPr>
          <a:xfrm>
            <a:off x="410719" y="3802197"/>
            <a:ext cx="7358357" cy="79692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b="1" dirty="0">
                <a:solidFill>
                  <a:schemeClr val="tx1"/>
                </a:solidFill>
              </a:rPr>
              <a:t>Service</a:t>
            </a:r>
            <a:r>
              <a:rPr lang="en-US" sz="2400" b="1" dirty="0">
                <a:solidFill>
                  <a:schemeClr val="tx1"/>
                </a:solidFill>
                <a:latin typeface="+mj-lt"/>
              </a:rPr>
              <a:t> </a:t>
            </a:r>
            <a:r>
              <a:rPr lang="en-US" sz="2400" dirty="0">
                <a:solidFill>
                  <a:schemeClr val="tx1"/>
                </a:solidFill>
              </a:rPr>
              <a:t>(HTTPS, SSH, RDP, DNS, POP3, custom, …)</a:t>
            </a:r>
          </a:p>
        </p:txBody>
      </p:sp>
      <p:sp>
        <p:nvSpPr>
          <p:cNvPr id="11" name="Rectangle 10">
            <a:extLst>
              <a:ext uri="{FF2B5EF4-FFF2-40B4-BE49-F238E27FC236}">
                <a16:creationId xmlns:a16="http://schemas.microsoft.com/office/drawing/2014/main" id="{602D810D-0503-4CFF-A099-64CB0EF0B7FE}"/>
              </a:ext>
            </a:extLst>
          </p:cNvPr>
          <p:cNvSpPr/>
          <p:nvPr/>
        </p:nvSpPr>
        <p:spPr>
          <a:xfrm>
            <a:off x="410718" y="4910329"/>
            <a:ext cx="7358357" cy="79692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b="1" dirty="0">
                <a:solidFill>
                  <a:schemeClr val="tx1"/>
                </a:solidFill>
              </a:rPr>
              <a:t>Priority </a:t>
            </a:r>
            <a:r>
              <a:rPr lang="en-US" sz="2400" dirty="0">
                <a:solidFill>
                  <a:schemeClr val="tx1"/>
                </a:solidFill>
                <a:latin typeface="+mj-lt"/>
              </a:rPr>
              <a:t>– </a:t>
            </a:r>
            <a:r>
              <a:rPr lang="en-US" sz="2400" dirty="0">
                <a:solidFill>
                  <a:schemeClr val="tx1"/>
                </a:solidFill>
              </a:rPr>
              <a:t>The lower the number, the higher</a:t>
            </a:r>
            <a:br>
              <a:rPr lang="en-US" sz="2400" dirty="0">
                <a:solidFill>
                  <a:schemeClr val="tx1"/>
                </a:solidFill>
              </a:rPr>
            </a:br>
            <a:r>
              <a:rPr lang="en-US" sz="2400" dirty="0">
                <a:solidFill>
                  <a:schemeClr val="tx1"/>
                </a:solidFill>
              </a:rPr>
              <a:t>the priority</a:t>
            </a:r>
          </a:p>
        </p:txBody>
      </p:sp>
      <p:pic>
        <p:nvPicPr>
          <p:cNvPr id="4" name="Picture 3" descr="Screenshot of the add inbound security rule. ">
            <a:extLst>
              <a:ext uri="{FF2B5EF4-FFF2-40B4-BE49-F238E27FC236}">
                <a16:creationId xmlns:a16="http://schemas.microsoft.com/office/drawing/2014/main" id="{4D064941-FD04-098C-01CD-3FDE64C18C54}"/>
              </a:ext>
            </a:extLst>
          </p:cNvPr>
          <p:cNvPicPr>
            <a:picLocks noChangeAspect="1"/>
          </p:cNvPicPr>
          <p:nvPr/>
        </p:nvPicPr>
        <p:blipFill>
          <a:blip r:embed="rId3"/>
          <a:stretch>
            <a:fillRect/>
          </a:stretch>
        </p:blipFill>
        <p:spPr>
          <a:xfrm>
            <a:off x="8273566" y="1143000"/>
            <a:ext cx="3257550" cy="4743450"/>
          </a:xfrm>
          <a:prstGeom prst="rect">
            <a:avLst/>
          </a:prstGeom>
        </p:spPr>
      </p:pic>
    </p:spTree>
    <p:extLst>
      <p:ext uri="{BB962C8B-B14F-4D97-AF65-F5344CB8AC3E}">
        <p14:creationId xmlns:p14="http://schemas.microsoft.com/office/powerpoint/2010/main" val="4142514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165AC-FD77-4800-997D-4DF0A839897A}"/>
              </a:ext>
            </a:extLst>
          </p:cNvPr>
          <p:cNvSpPr>
            <a:spLocks noGrp="1"/>
          </p:cNvSpPr>
          <p:nvPr>
            <p:ph type="title"/>
          </p:nvPr>
        </p:nvSpPr>
        <p:spPr/>
        <p:txBody>
          <a:bodyPr/>
          <a:lstStyle/>
          <a:p>
            <a:r>
              <a:rPr lang="en-US" dirty="0"/>
              <a:t>Implement Application Security Groups</a:t>
            </a:r>
          </a:p>
        </p:txBody>
      </p:sp>
      <p:sp>
        <p:nvSpPr>
          <p:cNvPr id="3" name="Rectangle 2">
            <a:extLst>
              <a:ext uri="{FF2B5EF4-FFF2-40B4-BE49-F238E27FC236}">
                <a16:creationId xmlns:a16="http://schemas.microsoft.com/office/drawing/2014/main" id="{A791E2D7-CA67-4DF2-A7CC-21BC3F157224}"/>
              </a:ext>
            </a:extLst>
          </p:cNvPr>
          <p:cNvSpPr/>
          <p:nvPr/>
        </p:nvSpPr>
        <p:spPr>
          <a:xfrm>
            <a:off x="629421" y="1474084"/>
            <a:ext cx="5012152" cy="973957"/>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defTabSz="1088029">
              <a:spcBef>
                <a:spcPct val="0"/>
              </a:spcBef>
              <a:spcAft>
                <a:spcPct val="35000"/>
              </a:spcAft>
              <a:defRPr/>
            </a:pPr>
            <a:r>
              <a:rPr lang="en-US" sz="2000" kern="0" dirty="0">
                <a:latin typeface="Segoe UI"/>
                <a:ea typeface="+mn-ea"/>
                <a:cs typeface="+mn-cs"/>
              </a:rPr>
              <a:t>Extends your application's structure</a:t>
            </a:r>
          </a:p>
        </p:txBody>
      </p:sp>
      <p:sp>
        <p:nvSpPr>
          <p:cNvPr id="4" name="Rectangle 3">
            <a:extLst>
              <a:ext uri="{FF2B5EF4-FFF2-40B4-BE49-F238E27FC236}">
                <a16:creationId xmlns:a16="http://schemas.microsoft.com/office/drawing/2014/main" id="{9AE5A218-70F7-44C7-9FCF-0ADD902E131D}"/>
              </a:ext>
            </a:extLst>
          </p:cNvPr>
          <p:cNvSpPr/>
          <p:nvPr/>
        </p:nvSpPr>
        <p:spPr>
          <a:xfrm>
            <a:off x="629421" y="2686350"/>
            <a:ext cx="5012152" cy="973957"/>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defTabSz="1088029">
              <a:spcBef>
                <a:spcPct val="0"/>
              </a:spcBef>
              <a:spcAft>
                <a:spcPct val="35000"/>
              </a:spcAft>
              <a:defRPr/>
            </a:pPr>
            <a:r>
              <a:rPr lang="en-US" sz="2000" kern="0" dirty="0">
                <a:latin typeface="Segoe UI"/>
                <a:ea typeface="+mn-ea"/>
                <a:cs typeface="+mn-cs"/>
              </a:rPr>
              <a:t>ASGs logically group virtual machines – web servers, application servers</a:t>
            </a:r>
          </a:p>
        </p:txBody>
      </p:sp>
      <p:sp>
        <p:nvSpPr>
          <p:cNvPr id="6" name="Rectangle 5">
            <a:extLst>
              <a:ext uri="{FF2B5EF4-FFF2-40B4-BE49-F238E27FC236}">
                <a16:creationId xmlns:a16="http://schemas.microsoft.com/office/drawing/2014/main" id="{815673AA-AE84-43C3-A4CF-A90CDA3528EA}"/>
              </a:ext>
            </a:extLst>
          </p:cNvPr>
          <p:cNvSpPr/>
          <p:nvPr/>
        </p:nvSpPr>
        <p:spPr>
          <a:xfrm>
            <a:off x="629421" y="3918011"/>
            <a:ext cx="5012152" cy="973957"/>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defTabSz="1088029">
              <a:spcBef>
                <a:spcPct val="0"/>
              </a:spcBef>
              <a:spcAft>
                <a:spcPct val="35000"/>
              </a:spcAft>
              <a:defRPr/>
            </a:pPr>
            <a:r>
              <a:rPr lang="en-US" sz="2000" kern="0" dirty="0">
                <a:latin typeface="Segoe UI"/>
                <a:ea typeface="+mn-ea"/>
                <a:cs typeface="+mn-cs"/>
              </a:rPr>
              <a:t>Define rules to control the traffic flow</a:t>
            </a:r>
          </a:p>
        </p:txBody>
      </p:sp>
      <p:sp>
        <p:nvSpPr>
          <p:cNvPr id="8" name="Rectangle 7">
            <a:extLst>
              <a:ext uri="{FF2B5EF4-FFF2-40B4-BE49-F238E27FC236}">
                <a16:creationId xmlns:a16="http://schemas.microsoft.com/office/drawing/2014/main" id="{4623793E-634B-4430-A8D2-27C10D5F9AAB}"/>
              </a:ext>
            </a:extLst>
          </p:cNvPr>
          <p:cNvSpPr/>
          <p:nvPr/>
        </p:nvSpPr>
        <p:spPr>
          <a:xfrm>
            <a:off x="629421" y="5215332"/>
            <a:ext cx="5012152" cy="973957"/>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defTabSz="1088029">
              <a:spcBef>
                <a:spcPct val="0"/>
              </a:spcBef>
              <a:spcAft>
                <a:spcPct val="35000"/>
              </a:spcAft>
              <a:defRPr/>
            </a:pPr>
            <a:r>
              <a:rPr lang="en-US" sz="2000" kern="0" dirty="0">
                <a:latin typeface="Segoe UI"/>
                <a:ea typeface="+mn-ea"/>
                <a:cs typeface="+mn-cs"/>
              </a:rPr>
              <a:t>Wrap the ASG with an NSG for added security</a:t>
            </a:r>
          </a:p>
        </p:txBody>
      </p:sp>
      <p:grpSp>
        <p:nvGrpSpPr>
          <p:cNvPr id="46" name="Group 45" descr="An ASG is applied to two subnets. An NSG includes both ASGs.">
            <a:extLst>
              <a:ext uri="{FF2B5EF4-FFF2-40B4-BE49-F238E27FC236}">
                <a16:creationId xmlns:a16="http://schemas.microsoft.com/office/drawing/2014/main" id="{60AEB722-FAC3-4367-B6A1-55580FF0DFB1}"/>
              </a:ext>
            </a:extLst>
          </p:cNvPr>
          <p:cNvGrpSpPr/>
          <p:nvPr/>
        </p:nvGrpSpPr>
        <p:grpSpPr>
          <a:xfrm>
            <a:off x="6097578" y="1382183"/>
            <a:ext cx="5169509" cy="3552380"/>
            <a:chOff x="6097578" y="1382183"/>
            <a:chExt cx="5169509" cy="3552380"/>
          </a:xfrm>
        </p:grpSpPr>
        <p:sp>
          <p:nvSpPr>
            <p:cNvPr id="10" name="Rectangle: Rounded Corners 9">
              <a:extLst>
                <a:ext uri="{FF2B5EF4-FFF2-40B4-BE49-F238E27FC236}">
                  <a16:creationId xmlns:a16="http://schemas.microsoft.com/office/drawing/2014/main" id="{C9D02B9F-B391-4266-9872-EE8D72F579E2}"/>
                </a:ext>
              </a:extLst>
            </p:cNvPr>
            <p:cNvSpPr/>
            <p:nvPr/>
          </p:nvSpPr>
          <p:spPr bwMode="auto">
            <a:xfrm>
              <a:off x="7507520" y="1814289"/>
              <a:ext cx="1523041" cy="2317531"/>
            </a:xfrm>
            <a:prstGeom prst="roundRect">
              <a:avLst/>
            </a:prstGeom>
            <a:solidFill>
              <a:schemeClr val="bg1"/>
            </a:solid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Rounded Corners 11">
              <a:extLst>
                <a:ext uri="{FF2B5EF4-FFF2-40B4-BE49-F238E27FC236}">
                  <a16:creationId xmlns:a16="http://schemas.microsoft.com/office/drawing/2014/main" id="{1C327E2F-64DC-4CA4-B0F0-8F1233370C3A}"/>
                </a:ext>
              </a:extLst>
            </p:cNvPr>
            <p:cNvSpPr/>
            <p:nvPr/>
          </p:nvSpPr>
          <p:spPr bwMode="auto">
            <a:xfrm>
              <a:off x="9520993" y="1814288"/>
              <a:ext cx="1596976" cy="2317531"/>
            </a:xfrm>
            <a:prstGeom prst="roundRect">
              <a:avLst/>
            </a:prstGeom>
            <a:solidFill>
              <a:schemeClr val="bg1"/>
            </a:solid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Rounded Corners 13">
              <a:extLst>
                <a:ext uri="{FF2B5EF4-FFF2-40B4-BE49-F238E27FC236}">
                  <a16:creationId xmlns:a16="http://schemas.microsoft.com/office/drawing/2014/main" id="{73AF6301-A30C-492D-A8AD-6BE13495FEF2}"/>
                </a:ext>
              </a:extLst>
            </p:cNvPr>
            <p:cNvSpPr/>
            <p:nvPr/>
          </p:nvSpPr>
          <p:spPr bwMode="auto">
            <a:xfrm>
              <a:off x="7294177" y="1594809"/>
              <a:ext cx="3972910" cy="2953407"/>
            </a:xfrm>
            <a:prstGeom prst="round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6" name="Graphic 15">
              <a:extLst>
                <a:ext uri="{FF2B5EF4-FFF2-40B4-BE49-F238E27FC236}">
                  <a16:creationId xmlns:a16="http://schemas.microsoft.com/office/drawing/2014/main" id="{1ED60E56-4956-4EDE-9DA1-416B16E151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16487" y="2197506"/>
              <a:ext cx="625675" cy="437279"/>
            </a:xfrm>
            <a:prstGeom prst="rect">
              <a:avLst/>
            </a:prstGeom>
          </p:spPr>
        </p:pic>
        <p:pic>
          <p:nvPicPr>
            <p:cNvPr id="18" name="Graphic 17">
              <a:extLst>
                <a:ext uri="{FF2B5EF4-FFF2-40B4-BE49-F238E27FC236}">
                  <a16:creationId xmlns:a16="http://schemas.microsoft.com/office/drawing/2014/main" id="{E0974212-0D96-4006-8D92-1F21E7AC62C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80444" y="4391128"/>
              <a:ext cx="634040" cy="543435"/>
            </a:xfrm>
            <a:prstGeom prst="rect">
              <a:avLst/>
            </a:prstGeom>
          </p:spPr>
        </p:pic>
        <p:pic>
          <p:nvPicPr>
            <p:cNvPr id="20" name="Graphic 19">
              <a:extLst>
                <a:ext uri="{FF2B5EF4-FFF2-40B4-BE49-F238E27FC236}">
                  <a16:creationId xmlns:a16="http://schemas.microsoft.com/office/drawing/2014/main" id="{4F02A779-35C8-4CD4-BC95-09CB041D1DB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45402" y="3849273"/>
              <a:ext cx="485054" cy="458517"/>
            </a:xfrm>
            <a:prstGeom prst="rect">
              <a:avLst/>
            </a:prstGeom>
          </p:spPr>
        </p:pic>
        <p:pic>
          <p:nvPicPr>
            <p:cNvPr id="22" name="Graphic 21">
              <a:extLst>
                <a:ext uri="{FF2B5EF4-FFF2-40B4-BE49-F238E27FC236}">
                  <a16:creationId xmlns:a16="http://schemas.microsoft.com/office/drawing/2014/main" id="{2D0DFF9B-5083-4315-B3DC-CFBCB13344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05963" y="3228551"/>
              <a:ext cx="625675" cy="437279"/>
            </a:xfrm>
            <a:prstGeom prst="rect">
              <a:avLst/>
            </a:prstGeom>
          </p:spPr>
        </p:pic>
        <p:pic>
          <p:nvPicPr>
            <p:cNvPr id="24" name="Graphic 23">
              <a:extLst>
                <a:ext uri="{FF2B5EF4-FFF2-40B4-BE49-F238E27FC236}">
                  <a16:creationId xmlns:a16="http://schemas.microsoft.com/office/drawing/2014/main" id="{D8A2F8C7-0099-4B5E-BBD6-F1C28CE2F00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01862" y="2197506"/>
              <a:ext cx="625675" cy="437279"/>
            </a:xfrm>
            <a:prstGeom prst="rect">
              <a:avLst/>
            </a:prstGeom>
          </p:spPr>
        </p:pic>
        <p:pic>
          <p:nvPicPr>
            <p:cNvPr id="26" name="Graphic 25">
              <a:extLst>
                <a:ext uri="{FF2B5EF4-FFF2-40B4-BE49-F238E27FC236}">
                  <a16:creationId xmlns:a16="http://schemas.microsoft.com/office/drawing/2014/main" id="{0DD89914-1BC9-4CCA-9AA0-CE2EBF2EC3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91338" y="3249748"/>
              <a:ext cx="625675" cy="437279"/>
            </a:xfrm>
            <a:prstGeom prst="rect">
              <a:avLst/>
            </a:prstGeom>
          </p:spPr>
        </p:pic>
        <p:pic>
          <p:nvPicPr>
            <p:cNvPr id="28" name="Graphic 27">
              <a:extLst>
                <a:ext uri="{FF2B5EF4-FFF2-40B4-BE49-F238E27FC236}">
                  <a16:creationId xmlns:a16="http://schemas.microsoft.com/office/drawing/2014/main" id="{0E1A45C8-E3EB-426B-B7ED-278436B256C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114547" y="3892781"/>
              <a:ext cx="485054" cy="458517"/>
            </a:xfrm>
            <a:prstGeom prst="rect">
              <a:avLst/>
            </a:prstGeom>
          </p:spPr>
        </p:pic>
        <p:pic>
          <p:nvPicPr>
            <p:cNvPr id="32" name="Picture 31">
              <a:extLst>
                <a:ext uri="{FF2B5EF4-FFF2-40B4-BE49-F238E27FC236}">
                  <a16:creationId xmlns:a16="http://schemas.microsoft.com/office/drawing/2014/main" id="{8395299B-1870-4A59-BA7B-788E80D39053}"/>
                </a:ext>
              </a:extLst>
            </p:cNvPr>
            <p:cNvPicPr>
              <a:picLocks noChangeAspect="1"/>
            </p:cNvPicPr>
            <p:nvPr/>
          </p:nvPicPr>
          <p:blipFill>
            <a:blip r:embed="rId9"/>
            <a:stretch>
              <a:fillRect/>
            </a:stretch>
          </p:blipFill>
          <p:spPr>
            <a:xfrm>
              <a:off x="8980444" y="1382183"/>
              <a:ext cx="634039" cy="445047"/>
            </a:xfrm>
            <a:prstGeom prst="rect">
              <a:avLst/>
            </a:prstGeom>
          </p:spPr>
        </p:pic>
        <p:sp>
          <p:nvSpPr>
            <p:cNvPr id="34" name="TextBox 33">
              <a:extLst>
                <a:ext uri="{FF2B5EF4-FFF2-40B4-BE49-F238E27FC236}">
                  <a16:creationId xmlns:a16="http://schemas.microsoft.com/office/drawing/2014/main" id="{CCFC4D71-3883-4E80-9775-B498124914FF}"/>
                </a:ext>
              </a:extLst>
            </p:cNvPr>
            <p:cNvSpPr txBox="1"/>
            <p:nvPr/>
          </p:nvSpPr>
          <p:spPr>
            <a:xfrm>
              <a:off x="7651900" y="2762009"/>
              <a:ext cx="1474329" cy="369332"/>
            </a:xfrm>
            <a:prstGeom prst="rect">
              <a:avLst/>
            </a:prstGeom>
            <a:noFill/>
          </p:spPr>
          <p:txBody>
            <a:bodyPr wrap="square">
              <a:spAutoFit/>
            </a:bodyPr>
            <a:lstStyle/>
            <a:p>
              <a:r>
                <a:rPr lang="en-US" dirty="0"/>
                <a:t>WebServers</a:t>
              </a:r>
            </a:p>
          </p:txBody>
        </p:sp>
        <p:sp>
          <p:nvSpPr>
            <p:cNvPr id="36" name="TextBox 35">
              <a:extLst>
                <a:ext uri="{FF2B5EF4-FFF2-40B4-BE49-F238E27FC236}">
                  <a16:creationId xmlns:a16="http://schemas.microsoft.com/office/drawing/2014/main" id="{65278A6E-ECA6-4A2A-8F9E-F87C65BEA114}"/>
                </a:ext>
              </a:extLst>
            </p:cNvPr>
            <p:cNvSpPr txBox="1"/>
            <p:nvPr/>
          </p:nvSpPr>
          <p:spPr>
            <a:xfrm>
              <a:off x="9649324" y="2750302"/>
              <a:ext cx="1474329" cy="369332"/>
            </a:xfrm>
            <a:prstGeom prst="rect">
              <a:avLst/>
            </a:prstGeom>
            <a:noFill/>
          </p:spPr>
          <p:txBody>
            <a:bodyPr wrap="square">
              <a:spAutoFit/>
            </a:bodyPr>
            <a:lstStyle/>
            <a:p>
              <a:r>
                <a:rPr lang="en-US" dirty="0"/>
                <a:t>AppLServers</a:t>
              </a:r>
            </a:p>
          </p:txBody>
        </p:sp>
        <p:pic>
          <p:nvPicPr>
            <p:cNvPr id="38" name="Graphic 37" descr="World outline">
              <a:extLst>
                <a:ext uri="{FF2B5EF4-FFF2-40B4-BE49-F238E27FC236}">
                  <a16:creationId xmlns:a16="http://schemas.microsoft.com/office/drawing/2014/main" id="{BE0B000E-BD49-4C0F-8E9A-C2703173E81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097578" y="2597851"/>
              <a:ext cx="770306" cy="770306"/>
            </a:xfrm>
            <a:prstGeom prst="rect">
              <a:avLst/>
            </a:prstGeom>
          </p:spPr>
        </p:pic>
        <p:cxnSp>
          <p:nvCxnSpPr>
            <p:cNvPr id="40" name="Straight Arrow Connector 39">
              <a:extLst>
                <a:ext uri="{FF2B5EF4-FFF2-40B4-BE49-F238E27FC236}">
                  <a16:creationId xmlns:a16="http://schemas.microsoft.com/office/drawing/2014/main" id="{B5FA7D02-E7DE-444C-9E08-3AFCD6F93681}"/>
                </a:ext>
              </a:extLst>
            </p:cNvPr>
            <p:cNvCxnSpPr>
              <a:cxnSpLocks/>
              <a:endCxn id="10" idx="1"/>
            </p:cNvCxnSpPr>
            <p:nvPr/>
          </p:nvCxnSpPr>
          <p:spPr>
            <a:xfrm flipV="1">
              <a:off x="6899413" y="2973055"/>
              <a:ext cx="608107" cy="994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C76D550-863E-4740-9EDB-BDDC71DAE204}"/>
                </a:ext>
              </a:extLst>
            </p:cNvPr>
            <p:cNvCxnSpPr>
              <a:cxnSpLocks/>
              <a:stCxn id="10" idx="3"/>
              <a:endCxn id="12" idx="1"/>
            </p:cNvCxnSpPr>
            <p:nvPr/>
          </p:nvCxnSpPr>
          <p:spPr>
            <a:xfrm flipV="1">
              <a:off x="9030561" y="2973054"/>
              <a:ext cx="490432" cy="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30" name="Table 28">
            <a:extLst>
              <a:ext uri="{FF2B5EF4-FFF2-40B4-BE49-F238E27FC236}">
                <a16:creationId xmlns:a16="http://schemas.microsoft.com/office/drawing/2014/main" id="{EA20EBAC-A8B0-4E25-BA2A-A01E68904792}"/>
              </a:ext>
            </a:extLst>
          </p:cNvPr>
          <p:cNvGraphicFramePr>
            <a:graphicFrameLocks noGrp="1"/>
          </p:cNvGraphicFramePr>
          <p:nvPr>
            <p:extLst>
              <p:ext uri="{D42A27DB-BD31-4B8C-83A1-F6EECF244321}">
                <p14:modId xmlns:p14="http://schemas.microsoft.com/office/powerpoint/2010/main" val="3256180153"/>
              </p:ext>
            </p:extLst>
          </p:nvPr>
        </p:nvGraphicFramePr>
        <p:xfrm>
          <a:off x="6779820" y="5079682"/>
          <a:ext cx="4991913" cy="1097280"/>
        </p:xfrm>
        <a:graphic>
          <a:graphicData uri="http://schemas.openxmlformats.org/drawingml/2006/table">
            <a:tbl>
              <a:tblPr firstRow="1" bandRow="1">
                <a:tableStyleId>{00A15C55-8517-42AA-B614-E9B94910E393}</a:tableStyleId>
              </a:tblPr>
              <a:tblGrid>
                <a:gridCol w="1663971">
                  <a:extLst>
                    <a:ext uri="{9D8B030D-6E8A-4147-A177-3AD203B41FA5}">
                      <a16:colId xmlns:a16="http://schemas.microsoft.com/office/drawing/2014/main" val="406953343"/>
                    </a:ext>
                  </a:extLst>
                </a:gridCol>
                <a:gridCol w="1663971">
                  <a:extLst>
                    <a:ext uri="{9D8B030D-6E8A-4147-A177-3AD203B41FA5}">
                      <a16:colId xmlns:a16="http://schemas.microsoft.com/office/drawing/2014/main" val="3820428953"/>
                    </a:ext>
                  </a:extLst>
                </a:gridCol>
                <a:gridCol w="1663971">
                  <a:extLst>
                    <a:ext uri="{9D8B030D-6E8A-4147-A177-3AD203B41FA5}">
                      <a16:colId xmlns:a16="http://schemas.microsoft.com/office/drawing/2014/main" val="1650983920"/>
                    </a:ext>
                  </a:extLst>
                </a:gridCol>
              </a:tblGrid>
              <a:tr h="241812">
                <a:tc>
                  <a:txBody>
                    <a:bodyPr/>
                    <a:lstStyle/>
                    <a:p>
                      <a:pPr algn="ctr"/>
                      <a:r>
                        <a:rPr lang="en-US" b="0" dirty="0"/>
                        <a:t>Source</a:t>
                      </a:r>
                    </a:p>
                  </a:txBody>
                  <a:tcPr/>
                </a:tc>
                <a:tc>
                  <a:txBody>
                    <a:bodyPr/>
                    <a:lstStyle/>
                    <a:p>
                      <a:pPr algn="ctr"/>
                      <a:r>
                        <a:rPr lang="en-US" b="0" dirty="0"/>
                        <a:t>Destination</a:t>
                      </a:r>
                    </a:p>
                  </a:txBody>
                  <a:tcPr/>
                </a:tc>
                <a:tc>
                  <a:txBody>
                    <a:bodyPr/>
                    <a:lstStyle/>
                    <a:p>
                      <a:pPr algn="ctr"/>
                      <a:r>
                        <a:rPr lang="en-US" b="0" dirty="0"/>
                        <a:t>Port</a:t>
                      </a:r>
                    </a:p>
                  </a:txBody>
                  <a:tcPr/>
                </a:tc>
                <a:extLst>
                  <a:ext uri="{0D108BD9-81ED-4DB2-BD59-A6C34878D82A}">
                    <a16:rowId xmlns:a16="http://schemas.microsoft.com/office/drawing/2014/main" val="577127248"/>
                  </a:ext>
                </a:extLst>
              </a:tr>
              <a:tr h="254969">
                <a:tc>
                  <a:txBody>
                    <a:bodyPr/>
                    <a:lstStyle/>
                    <a:p>
                      <a:pPr algn="ctr"/>
                      <a:r>
                        <a:rPr lang="en-US" dirty="0"/>
                        <a:t>Internet</a:t>
                      </a:r>
                    </a:p>
                  </a:txBody>
                  <a:tcPr/>
                </a:tc>
                <a:tc>
                  <a:txBody>
                    <a:bodyPr/>
                    <a:lstStyle/>
                    <a:p>
                      <a:pPr algn="ctr"/>
                      <a:r>
                        <a:rPr lang="en-US" dirty="0"/>
                        <a:t>WebServers</a:t>
                      </a:r>
                    </a:p>
                  </a:txBody>
                  <a:tcPr/>
                </a:tc>
                <a:tc>
                  <a:txBody>
                    <a:bodyPr/>
                    <a:lstStyle/>
                    <a:p>
                      <a:pPr algn="ctr"/>
                      <a:r>
                        <a:rPr lang="en-US" dirty="0"/>
                        <a:t>80, 443</a:t>
                      </a:r>
                    </a:p>
                  </a:txBody>
                  <a:tcPr/>
                </a:tc>
                <a:extLst>
                  <a:ext uri="{0D108BD9-81ED-4DB2-BD59-A6C34878D82A}">
                    <a16:rowId xmlns:a16="http://schemas.microsoft.com/office/drawing/2014/main" val="3872507533"/>
                  </a:ext>
                </a:extLst>
              </a:tr>
              <a:tr h="254969">
                <a:tc>
                  <a:txBody>
                    <a:bodyPr/>
                    <a:lstStyle/>
                    <a:p>
                      <a:pPr algn="ctr"/>
                      <a:r>
                        <a:rPr lang="en-US" dirty="0"/>
                        <a:t>WebServers</a:t>
                      </a:r>
                    </a:p>
                  </a:txBody>
                  <a:tcPr/>
                </a:tc>
                <a:tc>
                  <a:txBody>
                    <a:bodyPr/>
                    <a:lstStyle/>
                    <a:p>
                      <a:pPr algn="ctr"/>
                      <a:r>
                        <a:rPr lang="en-US" dirty="0"/>
                        <a:t>SQLServers</a:t>
                      </a:r>
                    </a:p>
                  </a:txBody>
                  <a:tcPr/>
                </a:tc>
                <a:tc>
                  <a:txBody>
                    <a:bodyPr/>
                    <a:lstStyle/>
                    <a:p>
                      <a:pPr algn="ctr"/>
                      <a:r>
                        <a:rPr lang="en-US" dirty="0"/>
                        <a:t>1433</a:t>
                      </a:r>
                    </a:p>
                  </a:txBody>
                  <a:tcPr/>
                </a:tc>
                <a:extLst>
                  <a:ext uri="{0D108BD9-81ED-4DB2-BD59-A6C34878D82A}">
                    <a16:rowId xmlns:a16="http://schemas.microsoft.com/office/drawing/2014/main" val="2192936244"/>
                  </a:ext>
                </a:extLst>
              </a:tr>
            </a:tbl>
          </a:graphicData>
        </a:graphic>
      </p:graphicFrame>
      <p:sp>
        <p:nvSpPr>
          <p:cNvPr id="44" name="Rectangle 43">
            <a:extLst>
              <a:ext uri="{FF2B5EF4-FFF2-40B4-BE49-F238E27FC236}">
                <a16:creationId xmlns:a16="http://schemas.microsoft.com/office/drawing/2014/main" id="{C6A077C0-3CD3-4B1A-8F9D-86C3C58D4B8F}"/>
              </a:ext>
              <a:ext uri="{C183D7F6-B498-43B3-948B-1728B52AA6E4}">
                <adec:decorative xmlns:adec="http://schemas.microsoft.com/office/drawing/2017/decorative" val="1"/>
              </a:ext>
            </a:extLst>
          </p:cNvPr>
          <p:cNvSpPr/>
          <p:nvPr/>
        </p:nvSpPr>
        <p:spPr bwMode="auto">
          <a:xfrm>
            <a:off x="5990295" y="1311040"/>
            <a:ext cx="6008030" cy="4994870"/>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320151248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2E84E-1BED-49C3-9537-ACBBFC4FBDF0}"/>
              </a:ext>
            </a:extLst>
          </p:cNvPr>
          <p:cNvSpPr>
            <a:spLocks noGrp="1"/>
          </p:cNvSpPr>
          <p:nvPr>
            <p:ph type="title"/>
          </p:nvPr>
        </p:nvSpPr>
        <p:spPr/>
        <p:txBody>
          <a:bodyPr/>
          <a:lstStyle/>
          <a:p>
            <a:r>
              <a:rPr lang="en-US" dirty="0"/>
              <a:t>Demonstration – Network Security Groups</a:t>
            </a:r>
          </a:p>
        </p:txBody>
      </p:sp>
      <p:sp>
        <p:nvSpPr>
          <p:cNvPr id="5" name="Rectangle 4">
            <a:extLst>
              <a:ext uri="{FF2B5EF4-FFF2-40B4-BE49-F238E27FC236}">
                <a16:creationId xmlns:a16="http://schemas.microsoft.com/office/drawing/2014/main" id="{62BB01EB-CE0D-4BBB-A5E6-7266BD85D142}"/>
              </a:ext>
            </a:extLst>
          </p:cNvPr>
          <p:cNvSpPr/>
          <p:nvPr/>
        </p:nvSpPr>
        <p:spPr>
          <a:xfrm>
            <a:off x="904047" y="1695647"/>
            <a:ext cx="8504998" cy="11430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342900" indent="-342900">
              <a:lnSpc>
                <a:spcPct val="150000"/>
              </a:lnSpc>
              <a:buFont typeface="Arial" panose="020B0604020202020204" pitchFamily="34" charset="0"/>
              <a:buChar char="•"/>
            </a:pPr>
            <a:r>
              <a:rPr lang="en-US" sz="2400" dirty="0">
                <a:solidFill>
                  <a:schemeClr val="tx1"/>
                </a:solidFill>
              </a:rPr>
              <a:t>Create a network security group</a:t>
            </a:r>
          </a:p>
          <a:p>
            <a:pPr marL="342900" indent="-342900">
              <a:lnSpc>
                <a:spcPct val="150000"/>
              </a:lnSpc>
              <a:buFont typeface="Arial" panose="020B0604020202020204" pitchFamily="34" charset="0"/>
              <a:buChar char="•"/>
            </a:pPr>
            <a:r>
              <a:rPr lang="en-US" sz="2400" dirty="0">
                <a:solidFill>
                  <a:schemeClr val="tx1"/>
                </a:solidFill>
              </a:rPr>
              <a:t>Explore inbound and outbound rules</a:t>
            </a:r>
          </a:p>
        </p:txBody>
      </p:sp>
    </p:spTree>
    <p:extLst>
      <p:ext uri="{BB962C8B-B14F-4D97-AF65-F5344CB8AC3E}">
        <p14:creationId xmlns:p14="http://schemas.microsoft.com/office/powerpoint/2010/main" val="85511300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Learning Recap – Network Security Groups</a:t>
            </a:r>
          </a:p>
        </p:txBody>
      </p:sp>
      <p:sp>
        <p:nvSpPr>
          <p:cNvPr id="10" name="Rectangle 9">
            <a:extLst>
              <a:ext uri="{FF2B5EF4-FFF2-40B4-BE49-F238E27FC236}">
                <a16:creationId xmlns:a16="http://schemas.microsoft.com/office/drawing/2014/main" id="{C69F1270-547C-46E5-BE5C-44182EA353A1}"/>
              </a:ext>
            </a:extLst>
          </p:cNvPr>
          <p:cNvSpPr/>
          <p:nvPr/>
        </p:nvSpPr>
        <p:spPr>
          <a:xfrm>
            <a:off x="4102609" y="1985354"/>
            <a:ext cx="7132144"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342900" indent="-342900" defTabSz="800100">
              <a:lnSpc>
                <a:spcPct val="90000"/>
              </a:lnSpc>
              <a:spcBef>
                <a:spcPct val="0"/>
              </a:spcBef>
              <a:spcAft>
                <a:spcPct val="35000"/>
              </a:spcAft>
              <a:buClr>
                <a:schemeClr val="tx1"/>
              </a:buClr>
              <a:buFont typeface="Arial" panose="020B0604020202020204" pitchFamily="34" charset="0"/>
              <a:buChar char="•"/>
            </a:pPr>
            <a:r>
              <a:rPr lang="en-US" sz="2000" dirty="0">
                <a:hlinkClick r:id="rId3"/>
              </a:rPr>
              <a:t>Secure and isolate access to Azure resources by using network security groups and service endpoints (</a:t>
            </a:r>
            <a:r>
              <a:rPr lang="en-US" sz="2000" dirty="0">
                <a:highlight>
                  <a:srgbClr val="FFFF00"/>
                </a:highlight>
                <a:hlinkClick r:id="rId3"/>
              </a:rPr>
              <a:t>sandbox</a:t>
            </a:r>
            <a:r>
              <a:rPr lang="en-US" sz="2000" dirty="0">
                <a:hlinkClick r:id="rId3"/>
              </a:rPr>
              <a:t>)</a:t>
            </a:r>
            <a:endParaRPr lang="en-US" sz="2000" dirty="0">
              <a:solidFill>
                <a:schemeClr val="tx1"/>
              </a:solidFill>
            </a:endParaRPr>
          </a:p>
        </p:txBody>
      </p:sp>
      <p:sp>
        <p:nvSpPr>
          <p:cNvPr id="6" name="TextBox 5">
            <a:extLst>
              <a:ext uri="{FF2B5EF4-FFF2-40B4-BE49-F238E27FC236}">
                <a16:creationId xmlns:a16="http://schemas.microsoft.com/office/drawing/2014/main" id="{777CA492-E7BD-448F-96ED-8BEC410A4A52}"/>
              </a:ext>
            </a:extLst>
          </p:cNvPr>
          <p:cNvSpPr txBox="1"/>
          <p:nvPr/>
        </p:nvSpPr>
        <p:spPr>
          <a:xfrm>
            <a:off x="6442702" y="6000497"/>
            <a:ext cx="5697842"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an additional hands-on exercise.</a:t>
            </a:r>
          </a:p>
        </p:txBody>
      </p:sp>
    </p:spTree>
    <p:extLst>
      <p:ext uri="{BB962C8B-B14F-4D97-AF65-F5344CB8AC3E}">
        <p14:creationId xmlns:p14="http://schemas.microsoft.com/office/powerpoint/2010/main" val="390506941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a:t>
            </a:r>
            <a:r>
              <a:rPr lang="en-US" dirty="0">
                <a:cs typeface="Segoe UI"/>
              </a:rPr>
              <a:t>Azure DNS</a:t>
            </a:r>
          </a:p>
        </p:txBody>
      </p:sp>
    </p:spTree>
    <p:extLst>
      <p:ext uri="{BB962C8B-B14F-4D97-AF65-F5344CB8AC3E}">
        <p14:creationId xmlns:p14="http://schemas.microsoft.com/office/powerpoint/2010/main" val="3381233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p:txBody>
          <a:bodyPr/>
          <a:lstStyle/>
          <a:p>
            <a:r>
              <a:rPr lang="en-US" dirty="0"/>
              <a:t>Configure Azure DNS Introduction</a:t>
            </a:r>
          </a:p>
        </p:txBody>
      </p:sp>
      <p:sp>
        <p:nvSpPr>
          <p:cNvPr id="6" name="Rectangle 5">
            <a:extLst>
              <a:ext uri="{FF2B5EF4-FFF2-40B4-BE49-F238E27FC236}">
                <a16:creationId xmlns:a16="http://schemas.microsoft.com/office/drawing/2014/main" id="{0978B9AA-DDC9-4826-A1DE-BE73AA0A1DC2}"/>
              </a:ext>
            </a:extLst>
          </p:cNvPr>
          <p:cNvSpPr/>
          <p:nvPr/>
        </p:nvSpPr>
        <p:spPr bwMode="auto">
          <a:xfrm>
            <a:off x="427039" y="1159574"/>
            <a:ext cx="5523188" cy="375707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342900" indent="-342900">
              <a:lnSpc>
                <a:spcPct val="150000"/>
              </a:lnSpc>
              <a:buFont typeface="Arial" panose="020B0604020202020204" pitchFamily="34" charset="0"/>
              <a:buChar char="•"/>
            </a:pPr>
            <a:r>
              <a:rPr lang="en-US" sz="2200" dirty="0">
                <a:solidFill>
                  <a:schemeClr val="tx1"/>
                </a:solidFill>
              </a:rPr>
              <a:t>Identify Domains and Custom Domains</a:t>
            </a:r>
          </a:p>
          <a:p>
            <a:pPr marL="342900" indent="-342900">
              <a:lnSpc>
                <a:spcPct val="150000"/>
              </a:lnSpc>
              <a:buFont typeface="Arial" panose="020B0604020202020204" pitchFamily="34" charset="0"/>
              <a:buChar char="•"/>
            </a:pPr>
            <a:r>
              <a:rPr lang="en-US" sz="2200" dirty="0">
                <a:solidFill>
                  <a:schemeClr val="tx1"/>
                </a:solidFill>
              </a:rPr>
              <a:t>Verify Custom Domain Names (optional)</a:t>
            </a:r>
          </a:p>
          <a:p>
            <a:pPr marL="342900" indent="-342900">
              <a:lnSpc>
                <a:spcPct val="150000"/>
              </a:lnSpc>
              <a:buFont typeface="Arial" panose="020B0604020202020204" pitchFamily="34" charset="0"/>
              <a:buChar char="•"/>
            </a:pPr>
            <a:r>
              <a:rPr lang="en-US" sz="2200" dirty="0">
                <a:solidFill>
                  <a:schemeClr val="tx1"/>
                </a:solidFill>
              </a:rPr>
              <a:t>Create Azure DNS Zones</a:t>
            </a:r>
          </a:p>
          <a:p>
            <a:pPr marL="342900" indent="-342900">
              <a:lnSpc>
                <a:spcPct val="150000"/>
              </a:lnSpc>
              <a:buFont typeface="Arial" panose="020B0604020202020204" pitchFamily="34" charset="0"/>
              <a:buChar char="•"/>
            </a:pPr>
            <a:r>
              <a:rPr lang="en-US" sz="2200" dirty="0">
                <a:solidFill>
                  <a:schemeClr val="tx1"/>
                </a:solidFill>
              </a:rPr>
              <a:t>Delegate DNS Domains</a:t>
            </a:r>
          </a:p>
          <a:p>
            <a:pPr marL="342900" indent="-342900">
              <a:lnSpc>
                <a:spcPct val="150000"/>
              </a:lnSpc>
              <a:buFont typeface="Arial" panose="020B0604020202020204" pitchFamily="34" charset="0"/>
              <a:buChar char="•"/>
            </a:pPr>
            <a:r>
              <a:rPr lang="en-US" sz="2200" dirty="0">
                <a:solidFill>
                  <a:schemeClr val="tx1"/>
                </a:solidFill>
              </a:rPr>
              <a:t>Add DNS Record Sets</a:t>
            </a:r>
          </a:p>
          <a:p>
            <a:pPr marL="342900" indent="-342900">
              <a:lnSpc>
                <a:spcPct val="150000"/>
              </a:lnSpc>
              <a:buFont typeface="Arial" panose="020B0604020202020204" pitchFamily="34" charset="0"/>
              <a:buChar char="•"/>
            </a:pPr>
            <a:r>
              <a:rPr lang="en-US" sz="2200" dirty="0">
                <a:solidFill>
                  <a:schemeClr val="tx1"/>
                </a:solidFill>
              </a:rPr>
              <a:t>Plan for Private DNS Zones</a:t>
            </a:r>
          </a:p>
          <a:p>
            <a:pPr marL="342900" indent="-342900">
              <a:lnSpc>
                <a:spcPct val="150000"/>
              </a:lnSpc>
              <a:buFont typeface="Arial" panose="020B0604020202020204" pitchFamily="34" charset="0"/>
              <a:buChar char="•"/>
            </a:pPr>
            <a:r>
              <a:rPr lang="en-US" sz="2200" dirty="0">
                <a:solidFill>
                  <a:schemeClr val="tx1"/>
                </a:solidFill>
              </a:rPr>
              <a:t>Determine Private Zone Uses (optional) </a:t>
            </a:r>
          </a:p>
          <a:p>
            <a:pPr marL="342900" indent="-342900">
              <a:lnSpc>
                <a:spcPct val="150000"/>
              </a:lnSpc>
              <a:buFont typeface="Arial" panose="020B0604020202020204" pitchFamily="34" charset="0"/>
              <a:buChar char="•"/>
            </a:pPr>
            <a:r>
              <a:rPr lang="en-US" sz="2200" dirty="0">
                <a:solidFill>
                  <a:schemeClr val="tx1"/>
                </a:solidFill>
              </a:rPr>
              <a:t>Demonstration – DNS Name Resolution</a:t>
            </a:r>
          </a:p>
          <a:p>
            <a:pPr marL="342900" indent="-342900">
              <a:lnSpc>
                <a:spcPct val="150000"/>
              </a:lnSpc>
              <a:buFont typeface="Arial" panose="020B0604020202020204" pitchFamily="34" charset="0"/>
              <a:buChar char="•"/>
            </a:pPr>
            <a:r>
              <a:rPr lang="en-US" sz="2200" dirty="0">
                <a:solidFill>
                  <a:schemeClr val="tx1"/>
                </a:solidFill>
              </a:rPr>
              <a:t>Learning Recap</a:t>
            </a:r>
          </a:p>
        </p:txBody>
      </p:sp>
      <p:sp>
        <p:nvSpPr>
          <p:cNvPr id="5" name="TextBox 4">
            <a:extLst>
              <a:ext uri="{FF2B5EF4-FFF2-40B4-BE49-F238E27FC236}">
                <a16:creationId xmlns:a16="http://schemas.microsoft.com/office/drawing/2014/main" id="{B8C1FB7A-6D68-C4E8-661E-DCD07D615362}"/>
              </a:ext>
            </a:extLst>
          </p:cNvPr>
          <p:cNvSpPr txBox="1"/>
          <p:nvPr/>
        </p:nvSpPr>
        <p:spPr>
          <a:xfrm>
            <a:off x="6391276" y="1759578"/>
            <a:ext cx="4794884" cy="2015936"/>
          </a:xfrm>
          <a:prstGeom prst="rect">
            <a:avLst/>
          </a:prstGeom>
          <a:noFill/>
        </p:spPr>
        <p:txBody>
          <a:bodyPr wrap="square">
            <a:spAutoFit/>
          </a:bodyPr>
          <a:lstStyle/>
          <a:p>
            <a:pPr algn="l">
              <a:spcAft>
                <a:spcPts val="600"/>
              </a:spcAft>
            </a:pPr>
            <a:r>
              <a:rPr lang="en-US" sz="2000" dirty="0">
                <a:solidFill>
                  <a:schemeClr val="accent1"/>
                </a:solidFill>
              </a:rPr>
              <a:t>Implement and manage virtual networking (15–20%): Configure name resolution and load balancing</a:t>
            </a:r>
          </a:p>
          <a:p>
            <a:pPr marL="173038" indent="-173038" algn="l">
              <a:buFont typeface="Arial" panose="020B0604020202020204" pitchFamily="34" charset="0"/>
              <a:buChar char="•"/>
            </a:pPr>
            <a:r>
              <a:rPr lang="en-US" sz="2000" dirty="0"/>
              <a:t>Configure Azure DNS</a:t>
            </a:r>
          </a:p>
          <a:p>
            <a:br>
              <a:rPr lang="en-US" sz="2000" dirty="0"/>
            </a:br>
            <a:endParaRPr lang="en-US" sz="2000" dirty="0"/>
          </a:p>
        </p:txBody>
      </p:sp>
    </p:spTree>
    <p:extLst>
      <p:ext uri="{BB962C8B-B14F-4D97-AF65-F5344CB8AC3E}">
        <p14:creationId xmlns:p14="http://schemas.microsoft.com/office/powerpoint/2010/main" val="143242697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015F5-7E54-4674-9594-975BAF12005A}"/>
              </a:ext>
            </a:extLst>
          </p:cNvPr>
          <p:cNvSpPr>
            <a:spLocks noGrp="1"/>
          </p:cNvSpPr>
          <p:nvPr>
            <p:ph type="title"/>
          </p:nvPr>
        </p:nvSpPr>
        <p:spPr/>
        <p:txBody>
          <a:bodyPr/>
          <a:lstStyle/>
          <a:p>
            <a:r>
              <a:rPr lang="en-US" dirty="0"/>
              <a:t>Identity Domains and Custom Domains</a:t>
            </a:r>
          </a:p>
        </p:txBody>
      </p:sp>
      <p:sp>
        <p:nvSpPr>
          <p:cNvPr id="4" name="Rectangle 3">
            <a:extLst>
              <a:ext uri="{FF2B5EF4-FFF2-40B4-BE49-F238E27FC236}">
                <a16:creationId xmlns:a16="http://schemas.microsoft.com/office/drawing/2014/main" id="{8D24B47B-D05D-49B3-B9D7-811CAE24B59A}"/>
              </a:ext>
            </a:extLst>
          </p:cNvPr>
          <p:cNvSpPr/>
          <p:nvPr/>
        </p:nvSpPr>
        <p:spPr>
          <a:xfrm>
            <a:off x="427037" y="1271342"/>
            <a:ext cx="6060849" cy="98749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When you create a </a:t>
            </a:r>
            <a:r>
              <a:rPr lang="en-US" sz="2200">
                <a:solidFill>
                  <a:schemeClr val="tx1"/>
                </a:solidFill>
              </a:rPr>
              <a:t>new tenant</a:t>
            </a:r>
            <a:r>
              <a:rPr lang="en-US" sz="2200" dirty="0">
                <a:solidFill>
                  <a:schemeClr val="tx1"/>
                </a:solidFill>
              </a:rPr>
              <a:t>, a new default domain is created</a:t>
            </a:r>
          </a:p>
        </p:txBody>
      </p:sp>
      <p:sp>
        <p:nvSpPr>
          <p:cNvPr id="5" name="Rectangle 4">
            <a:extLst>
              <a:ext uri="{FF2B5EF4-FFF2-40B4-BE49-F238E27FC236}">
                <a16:creationId xmlns:a16="http://schemas.microsoft.com/office/drawing/2014/main" id="{A7E89D5A-2D2C-4167-8B71-2542E57B430C}"/>
              </a:ext>
            </a:extLst>
          </p:cNvPr>
          <p:cNvSpPr/>
          <p:nvPr/>
        </p:nvSpPr>
        <p:spPr>
          <a:xfrm>
            <a:off x="427037" y="2524822"/>
            <a:ext cx="6060849" cy="98749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The domain has initial domain name in the form </a:t>
            </a:r>
            <a:r>
              <a:rPr lang="en-US" sz="2200" i="1" dirty="0">
                <a:solidFill>
                  <a:schemeClr val="tx1"/>
                </a:solidFill>
              </a:rPr>
              <a:t>domainname.onmicrosoft.com</a:t>
            </a:r>
          </a:p>
        </p:txBody>
      </p:sp>
      <p:sp>
        <p:nvSpPr>
          <p:cNvPr id="6" name="Rectangle 5">
            <a:extLst>
              <a:ext uri="{FF2B5EF4-FFF2-40B4-BE49-F238E27FC236}">
                <a16:creationId xmlns:a16="http://schemas.microsoft.com/office/drawing/2014/main" id="{3FF3AEDE-459F-49CD-8CF1-E45528CCFFDE}"/>
              </a:ext>
            </a:extLst>
          </p:cNvPr>
          <p:cNvSpPr/>
          <p:nvPr/>
        </p:nvSpPr>
        <p:spPr>
          <a:xfrm>
            <a:off x="427036" y="3778302"/>
            <a:ext cx="6060849" cy="8394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You can add a custom domain name</a:t>
            </a:r>
          </a:p>
        </p:txBody>
      </p:sp>
      <p:sp>
        <p:nvSpPr>
          <p:cNvPr id="7" name="Rectangle 6">
            <a:extLst>
              <a:ext uri="{FF2B5EF4-FFF2-40B4-BE49-F238E27FC236}">
                <a16:creationId xmlns:a16="http://schemas.microsoft.com/office/drawing/2014/main" id="{E6CAB7D3-4D51-48C8-8C3B-2E449600B3EE}"/>
              </a:ext>
            </a:extLst>
          </p:cNvPr>
          <p:cNvSpPr/>
          <p:nvPr/>
        </p:nvSpPr>
        <p:spPr>
          <a:xfrm>
            <a:off x="427037" y="4883736"/>
            <a:ext cx="6060849" cy="8394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After the custom name is added it must be verified – this demonstrates ownership of the domain</a:t>
            </a:r>
          </a:p>
        </p:txBody>
      </p:sp>
      <p:pic>
        <p:nvPicPr>
          <p:cNvPr id="10" name="Picture 4" descr="Screenshot of the create a directory configuration tab.">
            <a:extLst>
              <a:ext uri="{FF2B5EF4-FFF2-40B4-BE49-F238E27FC236}">
                <a16:creationId xmlns:a16="http://schemas.microsoft.com/office/drawing/2014/main" id="{AF7BC781-F133-4D55-87FF-B77881B0E30A}"/>
              </a:ext>
            </a:extLst>
          </p:cNvPr>
          <p:cNvPicPr>
            <a:picLocks noChangeAspect="1"/>
          </p:cNvPicPr>
          <p:nvPr/>
        </p:nvPicPr>
        <p:blipFill>
          <a:blip r:embed="rId3"/>
          <a:stretch>
            <a:fillRect/>
          </a:stretch>
        </p:blipFill>
        <p:spPr>
          <a:xfrm>
            <a:off x="7760436" y="1333500"/>
            <a:ext cx="3107516" cy="2537252"/>
          </a:xfrm>
          <a:prstGeom prst="rect">
            <a:avLst/>
          </a:prstGeom>
          <a:ln>
            <a:solidFill>
              <a:schemeClr val="tx1"/>
            </a:solidFill>
          </a:ln>
        </p:spPr>
      </p:pic>
      <p:sp>
        <p:nvSpPr>
          <p:cNvPr id="12" name="Arrow: Down 11" descr="Arrow pointing down">
            <a:extLst>
              <a:ext uri="{FF2B5EF4-FFF2-40B4-BE49-F238E27FC236}">
                <a16:creationId xmlns:a16="http://schemas.microsoft.com/office/drawing/2014/main" id="{E8F3283A-8D17-4790-8A98-EBECBA3785ED}"/>
              </a:ext>
              <a:ext uri="{C183D7F6-B498-43B3-948B-1728B52AA6E4}">
                <adec:decorative xmlns:adec="http://schemas.microsoft.com/office/drawing/2017/decorative" val="0"/>
              </a:ext>
            </a:extLst>
          </p:cNvPr>
          <p:cNvSpPr/>
          <p:nvPr/>
        </p:nvSpPr>
        <p:spPr bwMode="auto">
          <a:xfrm>
            <a:off x="9109937" y="3944860"/>
            <a:ext cx="408513" cy="318031"/>
          </a:xfrm>
          <a:prstGeom prst="downArrow">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descr="Screenshot of adding a custom domain name.">
            <a:extLst>
              <a:ext uri="{FF2B5EF4-FFF2-40B4-BE49-F238E27FC236}">
                <a16:creationId xmlns:a16="http://schemas.microsoft.com/office/drawing/2014/main" id="{02A11B91-29FA-4709-A850-9A4DE2922579}"/>
              </a:ext>
            </a:extLst>
          </p:cNvPr>
          <p:cNvPicPr>
            <a:picLocks noChangeAspect="1"/>
          </p:cNvPicPr>
          <p:nvPr/>
        </p:nvPicPr>
        <p:blipFill>
          <a:blip r:embed="rId4"/>
          <a:stretch>
            <a:fillRect/>
          </a:stretch>
        </p:blipFill>
        <p:spPr>
          <a:xfrm>
            <a:off x="7680832" y="4230343"/>
            <a:ext cx="3266722" cy="2131403"/>
          </a:xfrm>
          <a:prstGeom prst="rect">
            <a:avLst/>
          </a:prstGeom>
        </p:spPr>
      </p:pic>
    </p:spTree>
    <p:extLst>
      <p:ext uri="{BB962C8B-B14F-4D97-AF65-F5344CB8AC3E}">
        <p14:creationId xmlns:p14="http://schemas.microsoft.com/office/powerpoint/2010/main" val="79739005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A3137-CCDE-4D5D-AAB3-7D5EC85AF276}"/>
              </a:ext>
            </a:extLst>
          </p:cNvPr>
          <p:cNvSpPr>
            <a:spLocks noGrp="1"/>
          </p:cNvSpPr>
          <p:nvPr>
            <p:ph type="title"/>
          </p:nvPr>
        </p:nvSpPr>
        <p:spPr/>
        <p:txBody>
          <a:bodyPr/>
          <a:lstStyle/>
          <a:p>
            <a:r>
              <a:rPr lang="en-US" dirty="0"/>
              <a:t>Verify Custom Domain Names</a:t>
            </a:r>
          </a:p>
        </p:txBody>
      </p:sp>
      <p:sp>
        <p:nvSpPr>
          <p:cNvPr id="5" name="Rectangle 4">
            <a:extLst>
              <a:ext uri="{FF2B5EF4-FFF2-40B4-BE49-F238E27FC236}">
                <a16:creationId xmlns:a16="http://schemas.microsoft.com/office/drawing/2014/main" id="{BE859702-786A-47AA-93E5-B3913D947DE7}"/>
              </a:ext>
            </a:extLst>
          </p:cNvPr>
          <p:cNvSpPr/>
          <p:nvPr/>
        </p:nvSpPr>
        <p:spPr>
          <a:xfrm>
            <a:off x="465138" y="1404249"/>
            <a:ext cx="6060849" cy="97612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Verification demonstrates ownership of the domain name</a:t>
            </a:r>
          </a:p>
        </p:txBody>
      </p:sp>
      <p:sp>
        <p:nvSpPr>
          <p:cNvPr id="6" name="Rectangle 5">
            <a:extLst>
              <a:ext uri="{FF2B5EF4-FFF2-40B4-BE49-F238E27FC236}">
                <a16:creationId xmlns:a16="http://schemas.microsoft.com/office/drawing/2014/main" id="{E9BE5AD1-F9EC-4AE1-A01C-1B7D667B61B2}"/>
              </a:ext>
            </a:extLst>
          </p:cNvPr>
          <p:cNvSpPr/>
          <p:nvPr/>
        </p:nvSpPr>
        <p:spPr>
          <a:xfrm>
            <a:off x="465138" y="2709894"/>
            <a:ext cx="6060849" cy="97612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Add a DNS record (MX or TXT) that is provided by Azure into your company’s DNS zone</a:t>
            </a:r>
          </a:p>
        </p:txBody>
      </p:sp>
      <p:sp>
        <p:nvSpPr>
          <p:cNvPr id="7" name="Rectangle 6">
            <a:extLst>
              <a:ext uri="{FF2B5EF4-FFF2-40B4-BE49-F238E27FC236}">
                <a16:creationId xmlns:a16="http://schemas.microsoft.com/office/drawing/2014/main" id="{F1A9DB47-D9D1-48DE-9B61-12F0F9C653C7}"/>
              </a:ext>
            </a:extLst>
          </p:cNvPr>
          <p:cNvSpPr/>
          <p:nvPr/>
        </p:nvSpPr>
        <p:spPr>
          <a:xfrm>
            <a:off x="465138" y="4015539"/>
            <a:ext cx="6060849" cy="97612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Azure will query the DNS domain for the presence of the record</a:t>
            </a:r>
          </a:p>
        </p:txBody>
      </p:sp>
      <p:sp>
        <p:nvSpPr>
          <p:cNvPr id="8" name="Rectangle 7">
            <a:extLst>
              <a:ext uri="{FF2B5EF4-FFF2-40B4-BE49-F238E27FC236}">
                <a16:creationId xmlns:a16="http://schemas.microsoft.com/office/drawing/2014/main" id="{426FD7F0-4F14-4549-AAB8-4D5F1DBA477D}"/>
              </a:ext>
            </a:extLst>
          </p:cNvPr>
          <p:cNvSpPr/>
          <p:nvPr/>
        </p:nvSpPr>
        <p:spPr>
          <a:xfrm>
            <a:off x="465138" y="5321183"/>
            <a:ext cx="6060849" cy="82978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This could take several minutes or several hours</a:t>
            </a:r>
          </a:p>
        </p:txBody>
      </p:sp>
      <p:pic>
        <p:nvPicPr>
          <p:cNvPr id="12" name="Picture 5" descr="Screenshot of the add a DNS text record page.">
            <a:extLst>
              <a:ext uri="{FF2B5EF4-FFF2-40B4-BE49-F238E27FC236}">
                <a16:creationId xmlns:a16="http://schemas.microsoft.com/office/drawing/2014/main" id="{4E4A35C8-6552-44ED-9212-5F910C5AC73E}"/>
              </a:ext>
            </a:extLst>
          </p:cNvPr>
          <p:cNvPicPr>
            <a:picLocks noChangeAspect="1"/>
          </p:cNvPicPr>
          <p:nvPr/>
        </p:nvPicPr>
        <p:blipFill>
          <a:blip r:embed="rId3"/>
          <a:stretch>
            <a:fillRect/>
          </a:stretch>
        </p:blipFill>
        <p:spPr>
          <a:xfrm>
            <a:off x="6815137" y="1404249"/>
            <a:ext cx="5156200" cy="4564466"/>
          </a:xfrm>
          <a:prstGeom prst="rect">
            <a:avLst/>
          </a:prstGeom>
          <a:ln>
            <a:noFill/>
          </a:ln>
        </p:spPr>
      </p:pic>
    </p:spTree>
    <p:extLst>
      <p:ext uri="{BB962C8B-B14F-4D97-AF65-F5344CB8AC3E}">
        <p14:creationId xmlns:p14="http://schemas.microsoft.com/office/powerpoint/2010/main" val="323713838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Azure DNS Zones</a:t>
            </a:r>
          </a:p>
        </p:txBody>
      </p:sp>
      <p:sp>
        <p:nvSpPr>
          <p:cNvPr id="6" name="Rectangle 5">
            <a:extLst>
              <a:ext uri="{FF2B5EF4-FFF2-40B4-BE49-F238E27FC236}">
                <a16:creationId xmlns:a16="http://schemas.microsoft.com/office/drawing/2014/main" id="{111D40A4-CDCE-4502-83DD-B2A0C6AF0218}"/>
              </a:ext>
            </a:extLst>
          </p:cNvPr>
          <p:cNvSpPr/>
          <p:nvPr/>
        </p:nvSpPr>
        <p:spPr>
          <a:xfrm>
            <a:off x="427037" y="1512895"/>
            <a:ext cx="6060849" cy="11154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A DNS zone hosts the DNS records for a domain</a:t>
            </a:r>
          </a:p>
        </p:txBody>
      </p:sp>
      <p:sp>
        <p:nvSpPr>
          <p:cNvPr id="8" name="Rectangle 7">
            <a:extLst>
              <a:ext uri="{FF2B5EF4-FFF2-40B4-BE49-F238E27FC236}">
                <a16:creationId xmlns:a16="http://schemas.microsoft.com/office/drawing/2014/main" id="{27CBD683-860D-44E7-8022-C5652E1541E4}"/>
              </a:ext>
            </a:extLst>
          </p:cNvPr>
          <p:cNvSpPr/>
          <p:nvPr/>
        </p:nvSpPr>
        <p:spPr>
          <a:xfrm>
            <a:off x="421930" y="2885223"/>
            <a:ext cx="6060849" cy="12240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lvl="0"/>
            <a:r>
              <a:rPr lang="en-US" sz="2000" dirty="0">
                <a:solidFill>
                  <a:schemeClr val="tx1"/>
                </a:solidFill>
              </a:rPr>
              <a:t>Where multiple zones share the same name,</a:t>
            </a:r>
            <a:br>
              <a:rPr lang="en-US" sz="2000" dirty="0">
                <a:solidFill>
                  <a:schemeClr val="tx1"/>
                </a:solidFill>
              </a:rPr>
            </a:br>
            <a:r>
              <a:rPr lang="en-US" sz="2000" dirty="0">
                <a:solidFill>
                  <a:schemeClr val="tx1"/>
                </a:solidFill>
              </a:rPr>
              <a:t>each instance is assigned different name server addresses </a:t>
            </a:r>
          </a:p>
        </p:txBody>
      </p:sp>
      <p:sp>
        <p:nvSpPr>
          <p:cNvPr id="9" name="Rectangle 8">
            <a:extLst>
              <a:ext uri="{FF2B5EF4-FFF2-40B4-BE49-F238E27FC236}">
                <a16:creationId xmlns:a16="http://schemas.microsoft.com/office/drawing/2014/main" id="{D26FFBFD-21F4-4BF6-978E-CF9A4E87B964}"/>
              </a:ext>
            </a:extLst>
          </p:cNvPr>
          <p:cNvSpPr/>
          <p:nvPr/>
        </p:nvSpPr>
        <p:spPr>
          <a:xfrm>
            <a:off x="421930" y="4315865"/>
            <a:ext cx="6060849"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lvl="0"/>
            <a:r>
              <a:rPr lang="en-US" sz="2000" dirty="0">
                <a:solidFill>
                  <a:schemeClr val="tx1"/>
                </a:solidFill>
              </a:rPr>
              <a:t>Root/Parent domain is registered at the registrar and pointed to Azure NS</a:t>
            </a:r>
          </a:p>
        </p:txBody>
      </p:sp>
      <p:pic>
        <p:nvPicPr>
          <p:cNvPr id="12" name="Picture 2" descr="Screenshot of the create a DNS zone page.">
            <a:extLst>
              <a:ext uri="{FF2B5EF4-FFF2-40B4-BE49-F238E27FC236}">
                <a16:creationId xmlns:a16="http://schemas.microsoft.com/office/drawing/2014/main" id="{C7D027B3-950B-4EA2-BBD2-003C038C3C77}"/>
              </a:ext>
            </a:extLst>
          </p:cNvPr>
          <p:cNvPicPr>
            <a:picLocks noChangeAspect="1"/>
          </p:cNvPicPr>
          <p:nvPr/>
        </p:nvPicPr>
        <p:blipFill>
          <a:blip r:embed="rId3"/>
          <a:stretch>
            <a:fillRect/>
          </a:stretch>
        </p:blipFill>
        <p:spPr>
          <a:xfrm>
            <a:off x="6797485" y="1730706"/>
            <a:ext cx="5054600" cy="4276062"/>
          </a:xfrm>
          <a:prstGeom prst="rect">
            <a:avLst/>
          </a:prstGeom>
          <a:ln>
            <a:noFill/>
          </a:ln>
        </p:spPr>
      </p:pic>
    </p:spTree>
    <p:extLst>
      <p:ext uri="{BB962C8B-B14F-4D97-AF65-F5344CB8AC3E}">
        <p14:creationId xmlns:p14="http://schemas.microsoft.com/office/powerpoint/2010/main" val="1646937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Delegate DNS Domains</a:t>
            </a:r>
          </a:p>
        </p:txBody>
      </p:sp>
      <p:sp>
        <p:nvSpPr>
          <p:cNvPr id="5" name="Rectangle 4">
            <a:extLst>
              <a:ext uri="{FF2B5EF4-FFF2-40B4-BE49-F238E27FC236}">
                <a16:creationId xmlns:a16="http://schemas.microsoft.com/office/drawing/2014/main" id="{58BD298F-AB01-4860-8ED6-178A8E01B02E}"/>
              </a:ext>
            </a:extLst>
          </p:cNvPr>
          <p:cNvSpPr/>
          <p:nvPr/>
        </p:nvSpPr>
        <p:spPr>
          <a:xfrm>
            <a:off x="427038" y="1977368"/>
            <a:ext cx="4475163" cy="3211852"/>
          </a:xfrm>
          <a:prstGeom prst="rect">
            <a:avLst/>
          </a:prstGeom>
          <a:solidFill>
            <a:schemeClr val="bg1"/>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342900" indent="-342900">
              <a:spcAft>
                <a:spcPts val="600"/>
              </a:spcAft>
              <a:buFont typeface="Arial" panose="020B0604020202020204" pitchFamily="34" charset="0"/>
              <a:buChar char="•"/>
            </a:pPr>
            <a:r>
              <a:rPr lang="en-US" sz="2200" dirty="0">
                <a:solidFill>
                  <a:schemeClr val="tx1"/>
                </a:solidFill>
              </a:rPr>
              <a:t>When delegating a domain to Azure DNS, you must use the name server names provided by Azure DNS – use all four</a:t>
            </a:r>
          </a:p>
          <a:p>
            <a:pPr marL="342900" indent="-342900">
              <a:spcAft>
                <a:spcPts val="600"/>
              </a:spcAft>
              <a:buFont typeface="Arial" panose="020B0604020202020204" pitchFamily="34" charset="0"/>
              <a:buChar char="•"/>
            </a:pPr>
            <a:r>
              <a:rPr lang="en-US" sz="2200" dirty="0">
                <a:solidFill>
                  <a:schemeClr val="tx1"/>
                </a:solidFill>
              </a:rPr>
              <a:t>Once the DNS zone is created, update the parent registrar</a:t>
            </a:r>
          </a:p>
          <a:p>
            <a:pPr marL="342900" indent="-342900">
              <a:spcAft>
                <a:spcPts val="600"/>
              </a:spcAft>
              <a:buFont typeface="Arial" panose="020B0604020202020204" pitchFamily="34" charset="0"/>
              <a:buChar char="•"/>
            </a:pPr>
            <a:r>
              <a:rPr lang="en-US" sz="2200" dirty="0">
                <a:solidFill>
                  <a:schemeClr val="tx1"/>
                </a:solidFill>
              </a:rPr>
              <a:t>For child zones, register the NS records in the parent domain</a:t>
            </a:r>
          </a:p>
        </p:txBody>
      </p:sp>
      <p:pic>
        <p:nvPicPr>
          <p:cNvPr id="15" name="Picture 4" descr="Screenshot of the DNS delegation page ">
            <a:extLst>
              <a:ext uri="{FF2B5EF4-FFF2-40B4-BE49-F238E27FC236}">
                <a16:creationId xmlns:a16="http://schemas.microsoft.com/office/drawing/2014/main" id="{DB447754-CEC0-408A-8C6A-548FE57BCD13}"/>
              </a:ext>
            </a:extLst>
          </p:cNvPr>
          <p:cNvPicPr>
            <a:picLocks noChangeAspect="1"/>
          </p:cNvPicPr>
          <p:nvPr/>
        </p:nvPicPr>
        <p:blipFill rotWithShape="1">
          <a:blip r:embed="rId3"/>
          <a:srcRect l="689"/>
          <a:stretch/>
        </p:blipFill>
        <p:spPr>
          <a:xfrm>
            <a:off x="5169766" y="1634509"/>
            <a:ext cx="6658972" cy="3462617"/>
          </a:xfrm>
          <a:prstGeom prst="rect">
            <a:avLst/>
          </a:prstGeom>
          <a:ln>
            <a:noFill/>
          </a:ln>
        </p:spPr>
      </p:pic>
    </p:spTree>
    <p:extLst>
      <p:ext uri="{BB962C8B-B14F-4D97-AF65-F5344CB8AC3E}">
        <p14:creationId xmlns:p14="http://schemas.microsoft.com/office/powerpoint/2010/main" val="413857470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85812-8F87-2C71-3CFC-361F22D2E97C}"/>
              </a:ext>
            </a:extLst>
          </p:cNvPr>
          <p:cNvSpPr>
            <a:spLocks noGrp="1"/>
          </p:cNvSpPr>
          <p:nvPr>
            <p:ph type="title"/>
          </p:nvPr>
        </p:nvSpPr>
        <p:spPr/>
        <p:txBody>
          <a:bodyPr/>
          <a:lstStyle/>
          <a:p>
            <a:r>
              <a:rPr lang="en-US" dirty="0"/>
              <a:t>Virtual networking whiteboard</a:t>
            </a:r>
          </a:p>
        </p:txBody>
      </p:sp>
      <p:grpSp>
        <p:nvGrpSpPr>
          <p:cNvPr id="50" name="Group 49" descr="whiteboard with labels">
            <a:extLst>
              <a:ext uri="{FF2B5EF4-FFF2-40B4-BE49-F238E27FC236}">
                <a16:creationId xmlns:a16="http://schemas.microsoft.com/office/drawing/2014/main" id="{D46A721E-69F4-105E-4FBF-FD865C53ABAD}"/>
              </a:ext>
            </a:extLst>
          </p:cNvPr>
          <p:cNvGrpSpPr/>
          <p:nvPr/>
        </p:nvGrpSpPr>
        <p:grpSpPr>
          <a:xfrm>
            <a:off x="1406214" y="1533390"/>
            <a:ext cx="9912026" cy="4483879"/>
            <a:chOff x="1902031" y="1482590"/>
            <a:chExt cx="9603725" cy="4483879"/>
          </a:xfrm>
        </p:grpSpPr>
        <p:sp>
          <p:nvSpPr>
            <p:cNvPr id="27" name="TextBox 26">
              <a:extLst>
                <a:ext uri="{FF2B5EF4-FFF2-40B4-BE49-F238E27FC236}">
                  <a16:creationId xmlns:a16="http://schemas.microsoft.com/office/drawing/2014/main" id="{03FCDDDC-9CC7-CE39-D673-4693F3C4B572}"/>
                </a:ext>
              </a:extLst>
            </p:cNvPr>
            <p:cNvSpPr txBox="1"/>
            <p:nvPr/>
          </p:nvSpPr>
          <p:spPr>
            <a:xfrm>
              <a:off x="8006380" y="1482590"/>
              <a:ext cx="1480181" cy="1015663"/>
            </a:xfrm>
            <a:prstGeom prst="rect">
              <a:avLst/>
            </a:prstGeom>
            <a:noFill/>
          </p:spPr>
          <p:txBody>
            <a:bodyPr wrap="square">
              <a:spAutoFit/>
            </a:bodyPr>
            <a:lstStyle/>
            <a:p>
              <a:pPr defTabSz="932597"/>
              <a:r>
                <a:rPr lang="en-US" sz="2000" b="1" u="sng" dirty="0">
                  <a:solidFill>
                    <a:srgbClr val="0078D4">
                      <a:lumMod val="50000"/>
                    </a:srgbClr>
                  </a:solidFill>
                  <a:latin typeface="Segoe UI" panose="020B0502040204020203" pitchFamily="34" charset="0"/>
                  <a:cs typeface="Segoe UI" panose="020B0502040204020203" pitchFamily="34" charset="0"/>
                </a:rPr>
                <a:t>Endpoints</a:t>
              </a:r>
            </a:p>
            <a:p>
              <a:pPr marL="173038" indent="-173038" defTabSz="932597">
                <a:buFont typeface="Arial" panose="020B0604020202020204" pitchFamily="34" charset="0"/>
                <a:buChar char="•"/>
              </a:pPr>
              <a:r>
                <a:rPr lang="en-US" sz="2000" dirty="0">
                  <a:solidFill>
                    <a:srgbClr val="000000"/>
                  </a:solidFill>
                  <a:latin typeface="Segoe UI" panose="020B0502040204020203" pitchFamily="34" charset="0"/>
                  <a:cs typeface="Segoe UI" panose="020B0502040204020203" pitchFamily="34" charset="0"/>
                </a:rPr>
                <a:t>Service</a:t>
              </a:r>
            </a:p>
            <a:p>
              <a:pPr marL="173038" indent="-173038" defTabSz="932597">
                <a:buFont typeface="Arial" panose="020B0604020202020204" pitchFamily="34" charset="0"/>
                <a:buChar char="•"/>
              </a:pPr>
              <a:r>
                <a:rPr lang="en-US" sz="2000" dirty="0">
                  <a:solidFill>
                    <a:srgbClr val="000000"/>
                  </a:solidFill>
                  <a:latin typeface="Segoe UI" panose="020B0502040204020203" pitchFamily="34" charset="0"/>
                  <a:cs typeface="Segoe UI" panose="020B0502040204020203" pitchFamily="34" charset="0"/>
                </a:rPr>
                <a:t>Private</a:t>
              </a:r>
            </a:p>
          </p:txBody>
        </p:sp>
        <p:sp>
          <p:nvSpPr>
            <p:cNvPr id="7" name="Oval 6">
              <a:extLst>
                <a:ext uri="{FF2B5EF4-FFF2-40B4-BE49-F238E27FC236}">
                  <a16:creationId xmlns:a16="http://schemas.microsoft.com/office/drawing/2014/main" id="{B3798BCD-2DA1-9259-296E-A1737EDD0C32}"/>
                </a:ext>
              </a:extLst>
            </p:cNvPr>
            <p:cNvSpPr/>
            <p:nvPr/>
          </p:nvSpPr>
          <p:spPr bwMode="auto">
            <a:xfrm>
              <a:off x="4653280" y="3254736"/>
              <a:ext cx="3154162" cy="1126905"/>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2000" b="1" dirty="0">
                  <a:solidFill>
                    <a:srgbClr val="0078D4">
                      <a:lumMod val="50000"/>
                    </a:srgbClr>
                  </a:solidFill>
                  <a:latin typeface="Segoe UI" panose="020B0502040204020203" pitchFamily="34" charset="0"/>
                  <a:cs typeface="Segoe UI" panose="020B0502040204020203" pitchFamily="34" charset="0"/>
                </a:rPr>
                <a:t>virtual networks</a:t>
              </a:r>
            </a:p>
          </p:txBody>
        </p:sp>
        <p:cxnSp>
          <p:nvCxnSpPr>
            <p:cNvPr id="8" name="Straight Connector 7">
              <a:extLst>
                <a:ext uri="{FF2B5EF4-FFF2-40B4-BE49-F238E27FC236}">
                  <a16:creationId xmlns:a16="http://schemas.microsoft.com/office/drawing/2014/main" id="{8416EFC7-EB51-2214-4A63-D7D75C42FED4}"/>
                </a:ext>
              </a:extLst>
            </p:cNvPr>
            <p:cNvCxnSpPr>
              <a:cxnSpLocks/>
              <a:stCxn id="7" idx="0"/>
              <a:endCxn id="9" idx="2"/>
            </p:cNvCxnSpPr>
            <p:nvPr/>
          </p:nvCxnSpPr>
          <p:spPr>
            <a:xfrm flipV="1">
              <a:off x="6230361" y="2434511"/>
              <a:ext cx="0" cy="82022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4F48FC6-B5D3-F948-D772-E86B6ADE43C5}"/>
                </a:ext>
              </a:extLst>
            </p:cNvPr>
            <p:cNvSpPr txBox="1"/>
            <p:nvPr/>
          </p:nvSpPr>
          <p:spPr>
            <a:xfrm>
              <a:off x="5346556" y="1726625"/>
              <a:ext cx="1767609" cy="707886"/>
            </a:xfrm>
            <a:prstGeom prst="rect">
              <a:avLst/>
            </a:prstGeom>
            <a:noFill/>
          </p:spPr>
          <p:txBody>
            <a:bodyPr wrap="square">
              <a:spAutoFit/>
            </a:bodyPr>
            <a:lstStyle/>
            <a:p>
              <a:pPr algn="ctr" defTabSz="932597"/>
              <a:r>
                <a:rPr lang="en-US" sz="2000" b="1" u="sng" dirty="0">
                  <a:solidFill>
                    <a:srgbClr val="0078D4">
                      <a:lumMod val="50000"/>
                    </a:srgbClr>
                  </a:solidFill>
                  <a:latin typeface="Segoe UI" panose="020B0502040204020203" pitchFamily="34" charset="0"/>
                  <a:cs typeface="Segoe UI" panose="020B0502040204020203" pitchFamily="34" charset="0"/>
                </a:rPr>
                <a:t>Naming guidelines</a:t>
              </a:r>
            </a:p>
          </p:txBody>
        </p:sp>
        <p:cxnSp>
          <p:nvCxnSpPr>
            <p:cNvPr id="10" name="Straight Connector 9">
              <a:extLst>
                <a:ext uri="{FF2B5EF4-FFF2-40B4-BE49-F238E27FC236}">
                  <a16:creationId xmlns:a16="http://schemas.microsoft.com/office/drawing/2014/main" id="{85310162-D52B-0907-7BA2-F05EC4E9D5F5}"/>
                </a:ext>
              </a:extLst>
            </p:cNvPr>
            <p:cNvCxnSpPr>
              <a:cxnSpLocks/>
              <a:stCxn id="7" idx="1"/>
              <a:endCxn id="11" idx="2"/>
            </p:cNvCxnSpPr>
            <p:nvPr/>
          </p:nvCxnSpPr>
          <p:spPr>
            <a:xfrm flipH="1" flipV="1">
              <a:off x="3398574" y="2498253"/>
              <a:ext cx="1716622" cy="92151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53512BA-8077-0958-D5FD-7BF08E2E3FE2}"/>
                </a:ext>
              </a:extLst>
            </p:cNvPr>
            <p:cNvSpPr txBox="1"/>
            <p:nvPr/>
          </p:nvSpPr>
          <p:spPr>
            <a:xfrm>
              <a:off x="1902031" y="1482590"/>
              <a:ext cx="2993086" cy="1015663"/>
            </a:xfrm>
            <a:prstGeom prst="rect">
              <a:avLst/>
            </a:prstGeom>
            <a:noFill/>
          </p:spPr>
          <p:txBody>
            <a:bodyPr wrap="square">
              <a:spAutoFit/>
            </a:bodyPr>
            <a:lstStyle/>
            <a:p>
              <a:pPr algn="ctr" defTabSz="932597"/>
              <a:r>
                <a:rPr lang="en-US" sz="2000" b="1" u="sng" dirty="0">
                  <a:solidFill>
                    <a:srgbClr val="0078D4">
                      <a:lumMod val="50000"/>
                    </a:srgbClr>
                  </a:solidFill>
                  <a:latin typeface="Segoe UI" panose="020B0502040204020203" pitchFamily="34" charset="0"/>
                  <a:cs typeface="Segoe UI" panose="020B0502040204020203" pitchFamily="34" charset="0"/>
                </a:rPr>
                <a:t>Connectivity</a:t>
              </a:r>
            </a:p>
            <a:p>
              <a:pPr marL="173038" indent="-173038" defTabSz="932597">
                <a:buFont typeface="Arial" panose="020B0604020202020204" pitchFamily="34" charset="0"/>
                <a:buChar char="•"/>
              </a:pPr>
              <a:r>
                <a:rPr lang="en-US" sz="2000" dirty="0">
                  <a:solidFill>
                    <a:srgbClr val="000000"/>
                  </a:solidFill>
                  <a:latin typeface="Segoe UI" panose="020B0502040204020203" pitchFamily="34" charset="0"/>
                  <a:cs typeface="Segoe UI" panose="020B0502040204020203" pitchFamily="34" charset="0"/>
                </a:rPr>
                <a:t>On-premises</a:t>
              </a:r>
            </a:p>
            <a:p>
              <a:pPr marL="173038" indent="-173038" defTabSz="932597">
                <a:buFont typeface="Arial" panose="020B0604020202020204" pitchFamily="34" charset="0"/>
                <a:buChar char="•"/>
              </a:pPr>
              <a:r>
                <a:rPr lang="en-US" sz="2000" dirty="0">
                  <a:solidFill>
                    <a:srgbClr val="000000"/>
                  </a:solidFill>
                  <a:latin typeface="Segoe UI" panose="020B0502040204020203" pitchFamily="34" charset="0"/>
                  <a:cs typeface="Segoe UI" panose="020B0502040204020203" pitchFamily="34" charset="0"/>
                </a:rPr>
                <a:t>Other virtual networks</a:t>
              </a:r>
            </a:p>
          </p:txBody>
        </p:sp>
        <p:cxnSp>
          <p:nvCxnSpPr>
            <p:cNvPr id="23" name="Straight Connector 22">
              <a:extLst>
                <a:ext uri="{FF2B5EF4-FFF2-40B4-BE49-F238E27FC236}">
                  <a16:creationId xmlns:a16="http://schemas.microsoft.com/office/drawing/2014/main" id="{7C35A455-5245-28D4-DF95-BE6012BFADFE}"/>
                </a:ext>
              </a:extLst>
            </p:cNvPr>
            <p:cNvCxnSpPr>
              <a:cxnSpLocks/>
              <a:stCxn id="7" idx="7"/>
              <a:endCxn id="27" idx="2"/>
            </p:cNvCxnSpPr>
            <p:nvPr/>
          </p:nvCxnSpPr>
          <p:spPr>
            <a:xfrm flipV="1">
              <a:off x="7345526" y="2498253"/>
              <a:ext cx="1400945" cy="92151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FCEBA7F-3D0C-5642-20B1-7FB063F8AB67}"/>
                </a:ext>
              </a:extLst>
            </p:cNvPr>
            <p:cNvCxnSpPr>
              <a:cxnSpLocks/>
              <a:stCxn id="7" idx="2"/>
              <a:endCxn id="42" idx="3"/>
            </p:cNvCxnSpPr>
            <p:nvPr/>
          </p:nvCxnSpPr>
          <p:spPr>
            <a:xfrm flipH="1" flipV="1">
              <a:off x="3533477" y="3818187"/>
              <a:ext cx="1119803" cy="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B360482F-18F8-29D6-5E90-E52272432F53}"/>
                </a:ext>
              </a:extLst>
            </p:cNvPr>
            <p:cNvSpPr txBox="1"/>
            <p:nvPr/>
          </p:nvSpPr>
          <p:spPr>
            <a:xfrm>
              <a:off x="2147055" y="3618132"/>
              <a:ext cx="1386422" cy="400109"/>
            </a:xfrm>
            <a:prstGeom prst="rect">
              <a:avLst/>
            </a:prstGeom>
            <a:noFill/>
          </p:spPr>
          <p:txBody>
            <a:bodyPr wrap="square">
              <a:spAutoFit/>
            </a:bodyPr>
            <a:lstStyle/>
            <a:p>
              <a:pPr algn="ctr" defTabSz="932597"/>
              <a:r>
                <a:rPr lang="en-US" sz="2000" b="1" u="sng" dirty="0">
                  <a:solidFill>
                    <a:srgbClr val="0078D4">
                      <a:lumMod val="50000"/>
                    </a:srgbClr>
                  </a:solidFill>
                  <a:latin typeface="Segoe UI" panose="020B0502040204020203" pitchFamily="34" charset="0"/>
                  <a:cs typeface="Segoe UI" panose="020B0502040204020203" pitchFamily="34" charset="0"/>
                </a:rPr>
                <a:t>Subnets</a:t>
              </a:r>
            </a:p>
          </p:txBody>
        </p:sp>
        <p:sp>
          <p:nvSpPr>
            <p:cNvPr id="63" name="TextBox 62">
              <a:extLst>
                <a:ext uri="{FF2B5EF4-FFF2-40B4-BE49-F238E27FC236}">
                  <a16:creationId xmlns:a16="http://schemas.microsoft.com/office/drawing/2014/main" id="{09F01505-F879-D13B-B595-579C91475B64}"/>
                </a:ext>
              </a:extLst>
            </p:cNvPr>
            <p:cNvSpPr txBox="1"/>
            <p:nvPr/>
          </p:nvSpPr>
          <p:spPr>
            <a:xfrm>
              <a:off x="6895106" y="4924152"/>
              <a:ext cx="1927323" cy="1015663"/>
            </a:xfrm>
            <a:prstGeom prst="rect">
              <a:avLst/>
            </a:prstGeom>
            <a:noFill/>
          </p:spPr>
          <p:txBody>
            <a:bodyPr wrap="square">
              <a:spAutoFit/>
            </a:bodyPr>
            <a:lstStyle/>
            <a:p>
              <a:pPr defTabSz="932597"/>
              <a:r>
                <a:rPr lang="en-US" sz="2000" b="1" u="sng" dirty="0">
                  <a:solidFill>
                    <a:srgbClr val="0078D4">
                      <a:lumMod val="50000"/>
                    </a:srgbClr>
                  </a:solidFill>
                  <a:latin typeface="Segoe UI" panose="020B0502040204020203" pitchFamily="34" charset="0"/>
                  <a:cs typeface="Segoe UI" panose="020B0502040204020203" pitchFamily="34" charset="0"/>
                </a:rPr>
                <a:t>IP addressing</a:t>
              </a:r>
              <a:r>
                <a:rPr lang="en-US" sz="2000" b="1" dirty="0">
                  <a:solidFill>
                    <a:srgbClr val="0078D4">
                      <a:lumMod val="50000"/>
                    </a:srgbClr>
                  </a:solidFill>
                  <a:latin typeface="Segoe UI" panose="020B0502040204020203" pitchFamily="34" charset="0"/>
                  <a:cs typeface="Segoe UI" panose="020B0502040204020203" pitchFamily="34" charset="0"/>
                </a:rPr>
                <a:t> </a:t>
              </a:r>
            </a:p>
            <a:p>
              <a:pPr marL="173038" indent="-173038" defTabSz="932597">
                <a:buFont typeface="Arial" panose="020B0604020202020204" pitchFamily="34" charset="0"/>
                <a:buChar char="•"/>
              </a:pPr>
              <a:r>
                <a:rPr lang="en-US" sz="2000" dirty="0">
                  <a:solidFill>
                    <a:srgbClr val="000000"/>
                  </a:solidFill>
                  <a:latin typeface="Segoe UI" panose="020B0502040204020203" pitchFamily="34" charset="0"/>
                  <a:cs typeface="Segoe UI" panose="020B0502040204020203" pitchFamily="34" charset="0"/>
                </a:rPr>
                <a:t>public</a:t>
              </a:r>
            </a:p>
            <a:p>
              <a:pPr marL="173038" indent="-173038" defTabSz="932597">
                <a:buFont typeface="Arial" panose="020B0604020202020204" pitchFamily="34" charset="0"/>
                <a:buChar char="•"/>
              </a:pPr>
              <a:r>
                <a:rPr lang="en-US" sz="2000" dirty="0">
                  <a:solidFill>
                    <a:srgbClr val="000000"/>
                  </a:solidFill>
                  <a:latin typeface="Segoe UI" panose="020B0502040204020203" pitchFamily="34" charset="0"/>
                  <a:cs typeface="Segoe UI" panose="020B0502040204020203" pitchFamily="34" charset="0"/>
                </a:rPr>
                <a:t>private</a:t>
              </a:r>
            </a:p>
          </p:txBody>
        </p:sp>
        <p:sp>
          <p:nvSpPr>
            <p:cNvPr id="73" name="TextBox 72">
              <a:extLst>
                <a:ext uri="{FF2B5EF4-FFF2-40B4-BE49-F238E27FC236}">
                  <a16:creationId xmlns:a16="http://schemas.microsoft.com/office/drawing/2014/main" id="{20F316B5-F973-F12E-8B21-49080EE671A0}"/>
                </a:ext>
              </a:extLst>
            </p:cNvPr>
            <p:cNvSpPr txBox="1"/>
            <p:nvPr/>
          </p:nvSpPr>
          <p:spPr>
            <a:xfrm>
              <a:off x="8822429" y="3156468"/>
              <a:ext cx="2683327" cy="1323439"/>
            </a:xfrm>
            <a:prstGeom prst="rect">
              <a:avLst/>
            </a:prstGeom>
            <a:noFill/>
          </p:spPr>
          <p:txBody>
            <a:bodyPr wrap="square">
              <a:spAutoFit/>
            </a:bodyPr>
            <a:lstStyle/>
            <a:p>
              <a:pPr defTabSz="932597"/>
              <a:r>
                <a:rPr lang="en-US" sz="2000" b="1" u="sng" dirty="0">
                  <a:solidFill>
                    <a:srgbClr val="0078D4">
                      <a:lumMod val="50000"/>
                    </a:srgbClr>
                  </a:solidFill>
                  <a:latin typeface="Segoe UI" panose="020B0502040204020203" pitchFamily="34" charset="0"/>
                  <a:cs typeface="Segoe UI" panose="020B0502040204020203" pitchFamily="34" charset="0"/>
                </a:rPr>
                <a:t>Traffic routing </a:t>
              </a:r>
            </a:p>
            <a:p>
              <a:pPr marL="173038" indent="-173038" defTabSz="932597">
                <a:buFont typeface="Arial" panose="020B0604020202020204" pitchFamily="34" charset="0"/>
                <a:buChar char="•"/>
              </a:pPr>
              <a:r>
                <a:rPr lang="en-US" sz="2000" dirty="0">
                  <a:solidFill>
                    <a:srgbClr val="000000"/>
                  </a:solidFill>
                  <a:latin typeface="Segoe UI" panose="020B0502040204020203" pitchFamily="34" charset="0"/>
                  <a:cs typeface="Segoe UI" panose="020B0502040204020203" pitchFamily="34" charset="0"/>
                </a:rPr>
                <a:t>NSGs </a:t>
              </a:r>
            </a:p>
            <a:p>
              <a:pPr marL="173038" indent="-173038" defTabSz="932597">
                <a:buFont typeface="Arial" panose="020B0604020202020204" pitchFamily="34" charset="0"/>
                <a:buChar char="•"/>
              </a:pPr>
              <a:r>
                <a:rPr lang="en-US" sz="2000" dirty="0">
                  <a:solidFill>
                    <a:srgbClr val="000000"/>
                  </a:solidFill>
                  <a:latin typeface="Segoe UI" panose="020B0502040204020203" pitchFamily="34" charset="0"/>
                  <a:cs typeface="Segoe UI" panose="020B0502040204020203" pitchFamily="34" charset="0"/>
                </a:rPr>
                <a:t>ASGs</a:t>
              </a:r>
            </a:p>
            <a:p>
              <a:pPr marL="173038" indent="-173038" defTabSz="932597">
                <a:buFont typeface="Arial" panose="020B0604020202020204" pitchFamily="34" charset="0"/>
                <a:buChar char="•"/>
              </a:pPr>
              <a:r>
                <a:rPr lang="en-US" sz="2000" dirty="0">
                  <a:solidFill>
                    <a:srgbClr val="000000"/>
                  </a:solidFill>
                  <a:latin typeface="Segoe UI" panose="020B0502040204020203" pitchFamily="34" charset="0"/>
                  <a:cs typeface="Segoe UI" panose="020B0502040204020203" pitchFamily="34" charset="0"/>
                </a:rPr>
                <a:t>Azure Firewall</a:t>
              </a:r>
            </a:p>
          </p:txBody>
        </p:sp>
        <p:cxnSp>
          <p:nvCxnSpPr>
            <p:cNvPr id="93" name="Straight Connector 92">
              <a:extLst>
                <a:ext uri="{FF2B5EF4-FFF2-40B4-BE49-F238E27FC236}">
                  <a16:creationId xmlns:a16="http://schemas.microsoft.com/office/drawing/2014/main" id="{030525F7-7DB4-DF01-56A8-7E7CB3321046}"/>
                </a:ext>
              </a:extLst>
            </p:cNvPr>
            <p:cNvCxnSpPr>
              <a:cxnSpLocks/>
              <a:stCxn id="7" idx="6"/>
              <a:endCxn id="73" idx="1"/>
            </p:cNvCxnSpPr>
            <p:nvPr/>
          </p:nvCxnSpPr>
          <p:spPr>
            <a:xfrm flipV="1">
              <a:off x="7807442" y="3818188"/>
              <a:ext cx="1014987" cy="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85490DC-8DA5-9BBF-06FE-00854AFC2DAE}"/>
                </a:ext>
              </a:extLst>
            </p:cNvPr>
            <p:cNvCxnSpPr>
              <a:cxnSpLocks/>
              <a:stCxn id="7" idx="3"/>
              <a:endCxn id="100" idx="0"/>
            </p:cNvCxnSpPr>
            <p:nvPr/>
          </p:nvCxnSpPr>
          <p:spPr>
            <a:xfrm flipH="1">
              <a:off x="4262322" y="4216610"/>
              <a:ext cx="852874" cy="734196"/>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9D6ED3A3-C6BF-249D-27EE-B1ABC8B19B5E}"/>
                </a:ext>
              </a:extLst>
            </p:cNvPr>
            <p:cNvSpPr txBox="1"/>
            <p:nvPr/>
          </p:nvSpPr>
          <p:spPr>
            <a:xfrm>
              <a:off x="3049279" y="4950806"/>
              <a:ext cx="2426086" cy="1015663"/>
            </a:xfrm>
            <a:prstGeom prst="rect">
              <a:avLst/>
            </a:prstGeom>
            <a:noFill/>
          </p:spPr>
          <p:txBody>
            <a:bodyPr wrap="square">
              <a:spAutoFit/>
            </a:bodyPr>
            <a:lstStyle/>
            <a:p>
              <a:pPr algn="ctr" defTabSz="932597"/>
              <a:r>
                <a:rPr lang="en-US" sz="2000" b="1" u="sng" dirty="0">
                  <a:solidFill>
                    <a:srgbClr val="0078D4">
                      <a:lumMod val="50000"/>
                    </a:srgbClr>
                  </a:solidFill>
                  <a:latin typeface="Segoe UI" panose="020B0502040204020203" pitchFamily="34" charset="0"/>
                  <a:cs typeface="Segoe UI" panose="020B0502040204020203" pitchFamily="34" charset="0"/>
                </a:rPr>
                <a:t>DNS</a:t>
              </a:r>
            </a:p>
            <a:p>
              <a:pPr marL="173038" indent="-173038" defTabSz="932597">
                <a:buFont typeface="Arial" panose="020B0604020202020204" pitchFamily="34" charset="0"/>
                <a:buChar char="•"/>
              </a:pPr>
              <a:r>
                <a:rPr lang="en-US" sz="2000" dirty="0">
                  <a:solidFill>
                    <a:srgbClr val="000000"/>
                  </a:solidFill>
                  <a:latin typeface="Segoe UI" panose="020B0502040204020203" pitchFamily="34" charset="0"/>
                  <a:cs typeface="Segoe UI" panose="020B0502040204020203" pitchFamily="34" charset="0"/>
                </a:rPr>
                <a:t>zones</a:t>
              </a:r>
            </a:p>
            <a:p>
              <a:pPr marL="173038" indent="-173038" defTabSz="932597">
                <a:buFont typeface="Arial" panose="020B0604020202020204" pitchFamily="34" charset="0"/>
                <a:buChar char="•"/>
              </a:pPr>
              <a:r>
                <a:rPr lang="en-US" sz="2000" dirty="0">
                  <a:solidFill>
                    <a:srgbClr val="000000"/>
                  </a:solidFill>
                  <a:latin typeface="Segoe UI" panose="020B0502040204020203" pitchFamily="34" charset="0"/>
                  <a:cs typeface="Segoe UI" panose="020B0502040204020203" pitchFamily="34" charset="0"/>
                </a:rPr>
                <a:t>custom names</a:t>
              </a:r>
            </a:p>
          </p:txBody>
        </p:sp>
        <p:cxnSp>
          <p:nvCxnSpPr>
            <p:cNvPr id="6" name="Straight Connector 5">
              <a:extLst>
                <a:ext uri="{FF2B5EF4-FFF2-40B4-BE49-F238E27FC236}">
                  <a16:creationId xmlns:a16="http://schemas.microsoft.com/office/drawing/2014/main" id="{77AEF0F6-507D-40EC-1E7C-4151182ACE68}"/>
                </a:ext>
                <a:ext uri="{C183D7F6-B498-43B3-948B-1728B52AA6E4}">
                  <adec:decorative xmlns:adec="http://schemas.microsoft.com/office/drawing/2017/decorative" val="1"/>
                </a:ext>
              </a:extLst>
            </p:cNvPr>
            <p:cNvCxnSpPr>
              <a:cxnSpLocks/>
              <a:stCxn id="7" idx="5"/>
              <a:endCxn id="63" idx="0"/>
            </p:cNvCxnSpPr>
            <p:nvPr/>
          </p:nvCxnSpPr>
          <p:spPr>
            <a:xfrm>
              <a:off x="7345526" y="4216610"/>
              <a:ext cx="513242" cy="70754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6133362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E645B-1F5B-40E4-9CB7-9CFBFB74CC3E}"/>
              </a:ext>
            </a:extLst>
          </p:cNvPr>
          <p:cNvSpPr>
            <a:spLocks noGrp="1"/>
          </p:cNvSpPr>
          <p:nvPr>
            <p:ph type="title"/>
          </p:nvPr>
        </p:nvSpPr>
        <p:spPr/>
        <p:txBody>
          <a:bodyPr/>
          <a:lstStyle/>
          <a:p>
            <a:r>
              <a:rPr lang="en-US" dirty="0"/>
              <a:t>Add DNS Record Sets</a:t>
            </a:r>
          </a:p>
        </p:txBody>
      </p:sp>
      <p:sp>
        <p:nvSpPr>
          <p:cNvPr id="6" name="Rectangle 5">
            <a:extLst>
              <a:ext uri="{FF2B5EF4-FFF2-40B4-BE49-F238E27FC236}">
                <a16:creationId xmlns:a16="http://schemas.microsoft.com/office/drawing/2014/main" id="{3B89F5B3-2EAD-4087-A90C-ACBE16507C36}"/>
              </a:ext>
            </a:extLst>
          </p:cNvPr>
          <p:cNvSpPr/>
          <p:nvPr/>
        </p:nvSpPr>
        <p:spPr>
          <a:xfrm>
            <a:off x="427037" y="1268414"/>
            <a:ext cx="6060849" cy="12240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A record set is a collection of records in a zone</a:t>
            </a:r>
            <a:br>
              <a:rPr lang="en-US" sz="2000" dirty="0">
                <a:solidFill>
                  <a:schemeClr val="tx1"/>
                </a:solidFill>
              </a:rPr>
            </a:br>
            <a:r>
              <a:rPr lang="en-US" sz="2000" dirty="0">
                <a:solidFill>
                  <a:schemeClr val="tx1"/>
                </a:solidFill>
              </a:rPr>
              <a:t>that have the same name and are the same type</a:t>
            </a:r>
          </a:p>
        </p:txBody>
      </p:sp>
      <p:sp>
        <p:nvSpPr>
          <p:cNvPr id="7" name="Rectangle 6">
            <a:extLst>
              <a:ext uri="{FF2B5EF4-FFF2-40B4-BE49-F238E27FC236}">
                <a16:creationId xmlns:a16="http://schemas.microsoft.com/office/drawing/2014/main" id="{1A8F5EB3-7559-41FD-BE7E-51EAEC5E2347}"/>
              </a:ext>
            </a:extLst>
          </p:cNvPr>
          <p:cNvSpPr/>
          <p:nvPr/>
        </p:nvSpPr>
        <p:spPr>
          <a:xfrm>
            <a:off x="427037" y="2629101"/>
            <a:ext cx="6060849" cy="12240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You can add up to 20 records to any record set</a:t>
            </a:r>
          </a:p>
        </p:txBody>
      </p:sp>
      <p:sp>
        <p:nvSpPr>
          <p:cNvPr id="8" name="Rectangle 7">
            <a:extLst>
              <a:ext uri="{FF2B5EF4-FFF2-40B4-BE49-F238E27FC236}">
                <a16:creationId xmlns:a16="http://schemas.microsoft.com/office/drawing/2014/main" id="{FBF7CB7B-A00C-4793-9F03-0947683312C7}"/>
              </a:ext>
            </a:extLst>
          </p:cNvPr>
          <p:cNvSpPr/>
          <p:nvPr/>
        </p:nvSpPr>
        <p:spPr>
          <a:xfrm>
            <a:off x="427037" y="4021060"/>
            <a:ext cx="6060849"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A record set cannot contain two identical records</a:t>
            </a:r>
          </a:p>
        </p:txBody>
      </p:sp>
      <p:sp>
        <p:nvSpPr>
          <p:cNvPr id="9" name="Rectangle 8">
            <a:extLst>
              <a:ext uri="{FF2B5EF4-FFF2-40B4-BE49-F238E27FC236}">
                <a16:creationId xmlns:a16="http://schemas.microsoft.com/office/drawing/2014/main" id="{3C547279-6EB0-471D-8394-8DD45F5723F1}"/>
              </a:ext>
            </a:extLst>
          </p:cNvPr>
          <p:cNvSpPr/>
          <p:nvPr/>
        </p:nvSpPr>
        <p:spPr>
          <a:xfrm>
            <a:off x="427036" y="5229504"/>
            <a:ext cx="6060849"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Changing the drop-down Type, changes the information required</a:t>
            </a:r>
          </a:p>
        </p:txBody>
      </p:sp>
      <p:pic>
        <p:nvPicPr>
          <p:cNvPr id="12" name="Picture 5" descr="Screenshot of the DNS add record set page">
            <a:extLst>
              <a:ext uri="{FF2B5EF4-FFF2-40B4-BE49-F238E27FC236}">
                <a16:creationId xmlns:a16="http://schemas.microsoft.com/office/drawing/2014/main" id="{45DA052F-07DE-41A5-80BA-EEE72293D086}"/>
              </a:ext>
            </a:extLst>
          </p:cNvPr>
          <p:cNvPicPr>
            <a:picLocks noChangeAspect="1"/>
          </p:cNvPicPr>
          <p:nvPr/>
        </p:nvPicPr>
        <p:blipFill>
          <a:blip r:embed="rId3"/>
          <a:stretch>
            <a:fillRect/>
          </a:stretch>
        </p:blipFill>
        <p:spPr>
          <a:xfrm>
            <a:off x="6784175" y="1407006"/>
            <a:ext cx="5081220" cy="4739946"/>
          </a:xfrm>
          <a:prstGeom prst="rect">
            <a:avLst/>
          </a:prstGeom>
          <a:ln>
            <a:solidFill>
              <a:schemeClr val="accent1"/>
            </a:solidFill>
          </a:ln>
        </p:spPr>
      </p:pic>
    </p:spTree>
    <p:extLst>
      <p:ext uri="{BB962C8B-B14F-4D97-AF65-F5344CB8AC3E}">
        <p14:creationId xmlns:p14="http://schemas.microsoft.com/office/powerpoint/2010/main" val="83334419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5605-C6B8-454F-991A-3BC0214DCFD8}"/>
              </a:ext>
            </a:extLst>
          </p:cNvPr>
          <p:cNvSpPr>
            <a:spLocks noGrp="1"/>
          </p:cNvSpPr>
          <p:nvPr>
            <p:ph type="title"/>
          </p:nvPr>
        </p:nvSpPr>
        <p:spPr/>
        <p:txBody>
          <a:bodyPr/>
          <a:lstStyle/>
          <a:p>
            <a:r>
              <a:rPr lang="en-US" dirty="0"/>
              <a:t>Plan for Private DNS Zones</a:t>
            </a:r>
          </a:p>
        </p:txBody>
      </p:sp>
      <p:sp>
        <p:nvSpPr>
          <p:cNvPr id="6" name="Rectangle 5">
            <a:extLst>
              <a:ext uri="{FF2B5EF4-FFF2-40B4-BE49-F238E27FC236}">
                <a16:creationId xmlns:a16="http://schemas.microsoft.com/office/drawing/2014/main" id="{67D5AC58-F991-4756-8794-CDE81F028AED}"/>
              </a:ext>
            </a:extLst>
          </p:cNvPr>
          <p:cNvSpPr/>
          <p:nvPr/>
        </p:nvSpPr>
        <p:spPr>
          <a:xfrm>
            <a:off x="427037" y="1258887"/>
            <a:ext cx="4779963" cy="57590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Use your own custom domain names</a:t>
            </a:r>
          </a:p>
        </p:txBody>
      </p:sp>
      <p:sp>
        <p:nvSpPr>
          <p:cNvPr id="7" name="Rectangle 6">
            <a:extLst>
              <a:ext uri="{FF2B5EF4-FFF2-40B4-BE49-F238E27FC236}">
                <a16:creationId xmlns:a16="http://schemas.microsoft.com/office/drawing/2014/main" id="{170C0A56-8C2F-4300-B930-33863DBE10F0}"/>
              </a:ext>
            </a:extLst>
          </p:cNvPr>
          <p:cNvSpPr/>
          <p:nvPr/>
        </p:nvSpPr>
        <p:spPr>
          <a:xfrm>
            <a:off x="427037" y="2104805"/>
            <a:ext cx="4779963" cy="57590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Provides name resolution for VMs within a VNet and between VNets</a:t>
            </a:r>
          </a:p>
        </p:txBody>
      </p:sp>
      <p:sp>
        <p:nvSpPr>
          <p:cNvPr id="8" name="Rectangle 7">
            <a:extLst>
              <a:ext uri="{FF2B5EF4-FFF2-40B4-BE49-F238E27FC236}">
                <a16:creationId xmlns:a16="http://schemas.microsoft.com/office/drawing/2014/main" id="{E8B17EA4-0C54-4678-B61D-65C317343D2A}"/>
              </a:ext>
            </a:extLst>
          </p:cNvPr>
          <p:cNvSpPr/>
          <p:nvPr/>
        </p:nvSpPr>
        <p:spPr>
          <a:xfrm>
            <a:off x="427036" y="2950723"/>
            <a:ext cx="4779963" cy="57590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Automatic hostname record management</a:t>
            </a:r>
          </a:p>
        </p:txBody>
      </p:sp>
      <p:sp>
        <p:nvSpPr>
          <p:cNvPr id="9" name="Rectangle 8">
            <a:extLst>
              <a:ext uri="{FF2B5EF4-FFF2-40B4-BE49-F238E27FC236}">
                <a16:creationId xmlns:a16="http://schemas.microsoft.com/office/drawing/2014/main" id="{FB38BDD8-E9B1-4C07-92CE-3277B448388F}"/>
              </a:ext>
            </a:extLst>
          </p:cNvPr>
          <p:cNvSpPr/>
          <p:nvPr/>
        </p:nvSpPr>
        <p:spPr>
          <a:xfrm>
            <a:off x="427035" y="3796641"/>
            <a:ext cx="4779963" cy="57590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Removes the need for custom DNS solutions</a:t>
            </a:r>
          </a:p>
        </p:txBody>
      </p:sp>
      <p:sp>
        <p:nvSpPr>
          <p:cNvPr id="10" name="Rectangle 9">
            <a:extLst>
              <a:ext uri="{FF2B5EF4-FFF2-40B4-BE49-F238E27FC236}">
                <a16:creationId xmlns:a16="http://schemas.microsoft.com/office/drawing/2014/main" id="{5820BD39-A552-4685-BBF0-15F6427064BE}"/>
              </a:ext>
            </a:extLst>
          </p:cNvPr>
          <p:cNvSpPr/>
          <p:nvPr/>
        </p:nvSpPr>
        <p:spPr>
          <a:xfrm>
            <a:off x="427034" y="4642559"/>
            <a:ext cx="4779963" cy="57590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Use all common DNS records types</a:t>
            </a:r>
          </a:p>
        </p:txBody>
      </p:sp>
      <p:sp>
        <p:nvSpPr>
          <p:cNvPr id="11" name="Rectangle 10">
            <a:extLst>
              <a:ext uri="{FF2B5EF4-FFF2-40B4-BE49-F238E27FC236}">
                <a16:creationId xmlns:a16="http://schemas.microsoft.com/office/drawing/2014/main" id="{67147CD7-AA56-469B-A01E-4F084552EBED}"/>
              </a:ext>
            </a:extLst>
          </p:cNvPr>
          <p:cNvSpPr/>
          <p:nvPr/>
        </p:nvSpPr>
        <p:spPr>
          <a:xfrm>
            <a:off x="427033" y="5488476"/>
            <a:ext cx="4779963" cy="57590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Available in all Azure regions</a:t>
            </a:r>
          </a:p>
        </p:txBody>
      </p:sp>
      <p:pic>
        <p:nvPicPr>
          <p:cNvPr id="14" name="Picture 13" descr="Diagram showing a VM requesting and receiving a local IP address from Azure DNS. The IP address is used to communicate with another VM in the same virtual network">
            <a:extLst>
              <a:ext uri="{FF2B5EF4-FFF2-40B4-BE49-F238E27FC236}">
                <a16:creationId xmlns:a16="http://schemas.microsoft.com/office/drawing/2014/main" id="{89686DF1-29F0-4F33-9E62-1702BDE021FD}"/>
              </a:ext>
            </a:extLst>
          </p:cNvPr>
          <p:cNvPicPr>
            <a:picLocks noChangeAspect="1"/>
          </p:cNvPicPr>
          <p:nvPr/>
        </p:nvPicPr>
        <p:blipFill>
          <a:blip r:embed="rId3"/>
          <a:stretch>
            <a:fillRect/>
          </a:stretch>
        </p:blipFill>
        <p:spPr>
          <a:xfrm>
            <a:off x="5570538" y="1981200"/>
            <a:ext cx="6227762" cy="3775074"/>
          </a:xfrm>
          <a:prstGeom prst="rect">
            <a:avLst/>
          </a:prstGeom>
        </p:spPr>
      </p:pic>
      <p:sp>
        <p:nvSpPr>
          <p:cNvPr id="3" name="TextBox 2">
            <a:extLst>
              <a:ext uri="{FF2B5EF4-FFF2-40B4-BE49-F238E27FC236}">
                <a16:creationId xmlns:a16="http://schemas.microsoft.com/office/drawing/2014/main" id="{4ECCB4F4-ED96-422F-891F-A5BD1F09A920}"/>
              </a:ext>
            </a:extLst>
          </p:cNvPr>
          <p:cNvSpPr txBox="1"/>
          <p:nvPr/>
        </p:nvSpPr>
        <p:spPr>
          <a:xfrm>
            <a:off x="8174515" y="2483176"/>
            <a:ext cx="1872867" cy="397032"/>
          </a:xfrm>
          <a:prstGeom prst="rect">
            <a:avLst/>
          </a:prstGeom>
          <a:solidFill>
            <a:schemeClr val="bg1"/>
          </a:solidFill>
        </p:spPr>
        <p:txBody>
          <a:bodyPr wrap="square" lIns="182880" tIns="146304" rIns="182880" bIns="0" rtlCol="0" anchor="t">
            <a:spAutoFit/>
          </a:bodyPr>
          <a:lstStyle/>
          <a:p>
            <a:pPr>
              <a:lnSpc>
                <a:spcPct val="90000"/>
              </a:lnSpc>
            </a:pPr>
            <a:r>
              <a:rPr lang="en-US" dirty="0">
                <a:gradFill>
                  <a:gsLst>
                    <a:gs pos="2917">
                      <a:schemeClr val="tx1"/>
                    </a:gs>
                    <a:gs pos="30000">
                      <a:schemeClr val="tx1"/>
                    </a:gs>
                  </a:gsLst>
                  <a:lin ang="5400000" scaled="0"/>
                </a:gradFill>
              </a:rPr>
              <a:t>db.contoso.lab</a:t>
            </a:r>
          </a:p>
        </p:txBody>
      </p:sp>
    </p:spTree>
    <p:extLst>
      <p:ext uri="{BB962C8B-B14F-4D97-AF65-F5344CB8AC3E}">
        <p14:creationId xmlns:p14="http://schemas.microsoft.com/office/powerpoint/2010/main" val="84453254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Determine Private Zone Scenarios</a:t>
            </a:r>
          </a:p>
        </p:txBody>
      </p:sp>
      <p:sp>
        <p:nvSpPr>
          <p:cNvPr id="10" name="Rectangle 9">
            <a:extLst>
              <a:ext uri="{FF2B5EF4-FFF2-40B4-BE49-F238E27FC236}">
                <a16:creationId xmlns:a16="http://schemas.microsoft.com/office/drawing/2014/main" id="{BDBC60E2-3A4A-447B-A89E-7071B31A46BF}"/>
              </a:ext>
            </a:extLst>
          </p:cNvPr>
          <p:cNvSpPr/>
          <p:nvPr/>
        </p:nvSpPr>
        <p:spPr>
          <a:xfrm>
            <a:off x="427037" y="5181600"/>
            <a:ext cx="3753661" cy="11801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rPr>
              <a:t>DNS resolution in VNet1 is private and not accessible from the Internet</a:t>
            </a:r>
          </a:p>
        </p:txBody>
      </p:sp>
      <p:sp>
        <p:nvSpPr>
          <p:cNvPr id="11" name="Rectangle 10">
            <a:extLst>
              <a:ext uri="{FF2B5EF4-FFF2-40B4-BE49-F238E27FC236}">
                <a16:creationId xmlns:a16="http://schemas.microsoft.com/office/drawing/2014/main" id="{3D61C7A2-DF9B-4989-B89D-E0C693E86E99}"/>
              </a:ext>
            </a:extLst>
          </p:cNvPr>
          <p:cNvSpPr/>
          <p:nvPr/>
        </p:nvSpPr>
        <p:spPr>
          <a:xfrm>
            <a:off x="4341406" y="5181600"/>
            <a:ext cx="3753661" cy="11801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rPr>
              <a:t>DNS queries across</a:t>
            </a:r>
            <a:br>
              <a:rPr lang="en-US" sz="2200" dirty="0">
                <a:solidFill>
                  <a:schemeClr val="tx1"/>
                </a:solidFill>
              </a:rPr>
            </a:br>
            <a:r>
              <a:rPr lang="en-US" sz="2200" dirty="0">
                <a:solidFill>
                  <a:schemeClr val="tx1"/>
                </a:solidFill>
              </a:rPr>
              <a:t>the virtual networks</a:t>
            </a:r>
            <a:br>
              <a:rPr lang="en-US" sz="2200" dirty="0">
                <a:solidFill>
                  <a:schemeClr val="tx1"/>
                </a:solidFill>
              </a:rPr>
            </a:br>
            <a:r>
              <a:rPr lang="en-US" sz="2200" dirty="0">
                <a:solidFill>
                  <a:schemeClr val="tx1"/>
                </a:solidFill>
              </a:rPr>
              <a:t>are resolved</a:t>
            </a:r>
          </a:p>
        </p:txBody>
      </p:sp>
      <p:sp>
        <p:nvSpPr>
          <p:cNvPr id="12" name="Rectangle 11">
            <a:extLst>
              <a:ext uri="{FF2B5EF4-FFF2-40B4-BE49-F238E27FC236}">
                <a16:creationId xmlns:a16="http://schemas.microsoft.com/office/drawing/2014/main" id="{5B6EE075-51E1-4ADA-98B7-C35BD342F6C7}"/>
              </a:ext>
            </a:extLst>
          </p:cNvPr>
          <p:cNvSpPr/>
          <p:nvPr/>
        </p:nvSpPr>
        <p:spPr>
          <a:xfrm>
            <a:off x="8255776" y="5181600"/>
            <a:ext cx="3753661" cy="11801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rPr>
              <a:t>Reverse DNS queries are scoped to the same virtual network</a:t>
            </a:r>
          </a:p>
        </p:txBody>
      </p:sp>
      <p:pic>
        <p:nvPicPr>
          <p:cNvPr id="4" name="Picture 3" descr="Diagram showing VNet1 as the registration VNet and VNet1 as the resolution VNet. Azure DNS is providing private zone records for the two VNets">
            <a:extLst>
              <a:ext uri="{FF2B5EF4-FFF2-40B4-BE49-F238E27FC236}">
                <a16:creationId xmlns:a16="http://schemas.microsoft.com/office/drawing/2014/main" id="{935BAE4E-AA1C-468A-B45C-8A506CCA7A32}"/>
              </a:ext>
            </a:extLst>
          </p:cNvPr>
          <p:cNvPicPr>
            <a:picLocks noChangeAspect="1"/>
          </p:cNvPicPr>
          <p:nvPr/>
        </p:nvPicPr>
        <p:blipFill>
          <a:blip r:embed="rId3"/>
          <a:stretch>
            <a:fillRect/>
          </a:stretch>
        </p:blipFill>
        <p:spPr>
          <a:xfrm>
            <a:off x="1555750" y="1497012"/>
            <a:ext cx="8943975" cy="3390900"/>
          </a:xfrm>
          <a:prstGeom prst="rect">
            <a:avLst/>
          </a:prstGeom>
        </p:spPr>
      </p:pic>
      <p:sp>
        <p:nvSpPr>
          <p:cNvPr id="2" name="TextBox 1">
            <a:extLst>
              <a:ext uri="{FF2B5EF4-FFF2-40B4-BE49-F238E27FC236}">
                <a16:creationId xmlns:a16="http://schemas.microsoft.com/office/drawing/2014/main" id="{670C77B2-7AD0-4541-A19F-454B1D4A828E}"/>
              </a:ext>
              <a:ext uri="{C183D7F6-B498-43B3-948B-1728B52AA6E4}">
                <adec:decorative xmlns:adec="http://schemas.microsoft.com/office/drawing/2017/decorative" val="1"/>
              </a:ext>
            </a:extLst>
          </p:cNvPr>
          <p:cNvSpPr txBox="1"/>
          <p:nvPr/>
        </p:nvSpPr>
        <p:spPr>
          <a:xfrm>
            <a:off x="3767770" y="1849551"/>
            <a:ext cx="2963536" cy="544765"/>
          </a:xfrm>
          <a:prstGeom prst="rect">
            <a:avLst/>
          </a:prstGeom>
          <a:solidFill>
            <a:schemeClr val="bg1"/>
          </a:solid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latin typeface="+mj-lt"/>
              </a:rPr>
              <a:t>Query:VM2.contoso.lab</a:t>
            </a:r>
          </a:p>
        </p:txBody>
      </p:sp>
      <p:sp>
        <p:nvSpPr>
          <p:cNvPr id="3" name="TextBox 2">
            <a:extLst>
              <a:ext uri="{FF2B5EF4-FFF2-40B4-BE49-F238E27FC236}">
                <a16:creationId xmlns:a16="http://schemas.microsoft.com/office/drawing/2014/main" id="{5B2E5544-067D-4F61-A773-5373CDF13BCA}"/>
              </a:ext>
              <a:ext uri="{C183D7F6-B498-43B3-948B-1728B52AA6E4}">
                <adec:decorative xmlns:adec="http://schemas.microsoft.com/office/drawing/2017/decorative" val="1"/>
              </a:ext>
            </a:extLst>
          </p:cNvPr>
          <p:cNvSpPr txBox="1"/>
          <p:nvPr/>
        </p:nvSpPr>
        <p:spPr>
          <a:xfrm>
            <a:off x="3718194" y="3862224"/>
            <a:ext cx="3062687" cy="544765"/>
          </a:xfrm>
          <a:prstGeom prst="rect">
            <a:avLst/>
          </a:prstGeom>
          <a:solidFill>
            <a:schemeClr val="bg1"/>
          </a:solidFill>
        </p:spPr>
        <p:txBody>
          <a:bodyPr wrap="square" lIns="182880" tIns="146304" rIns="182880" bIns="146304" rtlCol="0">
            <a:spAutoFit/>
          </a:bodyPr>
          <a:lstStyle/>
          <a:p>
            <a:pPr>
              <a:lnSpc>
                <a:spcPct val="90000"/>
              </a:lnSpc>
              <a:spcAft>
                <a:spcPts val="600"/>
              </a:spcAft>
            </a:pPr>
            <a:r>
              <a:rPr lang="en-US" sz="1700" dirty="0">
                <a:gradFill>
                  <a:gsLst>
                    <a:gs pos="2917">
                      <a:schemeClr val="tx1"/>
                    </a:gs>
                    <a:gs pos="30000">
                      <a:schemeClr val="tx1"/>
                    </a:gs>
                  </a:gsLst>
                  <a:lin ang="5400000" scaled="0"/>
                </a:gradFill>
                <a:latin typeface="+mj-lt"/>
              </a:rPr>
              <a:t>Response:VM1.contoso.lab</a:t>
            </a:r>
          </a:p>
        </p:txBody>
      </p:sp>
    </p:spTree>
    <p:extLst>
      <p:ext uri="{BB962C8B-B14F-4D97-AF65-F5344CB8AC3E}">
        <p14:creationId xmlns:p14="http://schemas.microsoft.com/office/powerpoint/2010/main" val="283589415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A1961-EF07-4B34-A4F5-A97D1136528C}"/>
              </a:ext>
            </a:extLst>
          </p:cNvPr>
          <p:cNvSpPr>
            <a:spLocks noGrp="1"/>
          </p:cNvSpPr>
          <p:nvPr>
            <p:ph type="title"/>
          </p:nvPr>
        </p:nvSpPr>
        <p:spPr/>
        <p:txBody>
          <a:bodyPr/>
          <a:lstStyle/>
          <a:p>
            <a:r>
              <a:rPr lang="en-US" dirty="0"/>
              <a:t>Demonstration - DNS</a:t>
            </a:r>
          </a:p>
        </p:txBody>
      </p:sp>
      <p:sp>
        <p:nvSpPr>
          <p:cNvPr id="4" name="Rectangle 3">
            <a:extLst>
              <a:ext uri="{FF2B5EF4-FFF2-40B4-BE49-F238E27FC236}">
                <a16:creationId xmlns:a16="http://schemas.microsoft.com/office/drawing/2014/main" id="{FD8F5AEC-22B3-4DBE-98F3-D9571EB06369}"/>
              </a:ext>
            </a:extLst>
          </p:cNvPr>
          <p:cNvSpPr/>
          <p:nvPr/>
        </p:nvSpPr>
        <p:spPr>
          <a:xfrm>
            <a:off x="922337" y="1514061"/>
            <a:ext cx="7492793" cy="1631331"/>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342900" indent="-342900" defTabSz="1022350">
              <a:lnSpc>
                <a:spcPct val="150000"/>
              </a:lnSpc>
              <a:spcBef>
                <a:spcPct val="0"/>
              </a:spcBef>
              <a:spcAft>
                <a:spcPct val="35000"/>
              </a:spcAft>
              <a:buFont typeface="Arial" panose="020B0604020202020204" pitchFamily="34" charset="0"/>
              <a:buChar char="•"/>
            </a:pPr>
            <a:r>
              <a:rPr lang="en-US" sz="2300" dirty="0">
                <a:solidFill>
                  <a:schemeClr val="tx1"/>
                </a:solidFill>
              </a:rPr>
              <a:t>Create a DNS zone</a:t>
            </a:r>
          </a:p>
          <a:p>
            <a:pPr marL="342900" indent="-342900" defTabSz="1022350">
              <a:lnSpc>
                <a:spcPct val="150000"/>
              </a:lnSpc>
              <a:spcBef>
                <a:spcPct val="0"/>
              </a:spcBef>
              <a:spcAft>
                <a:spcPct val="35000"/>
              </a:spcAft>
              <a:buFont typeface="Arial" panose="020B0604020202020204" pitchFamily="34" charset="0"/>
              <a:buChar char="•"/>
            </a:pPr>
            <a:r>
              <a:rPr lang="en-US" sz="2300" dirty="0">
                <a:solidFill>
                  <a:schemeClr val="tx1"/>
                </a:solidFill>
              </a:rPr>
              <a:t>Add a DNS record set</a:t>
            </a:r>
          </a:p>
          <a:p>
            <a:pPr marL="342900" indent="-342900" defTabSz="1022350">
              <a:lnSpc>
                <a:spcPct val="150000"/>
              </a:lnSpc>
              <a:spcBef>
                <a:spcPct val="0"/>
              </a:spcBef>
              <a:spcAft>
                <a:spcPct val="35000"/>
              </a:spcAft>
              <a:buFont typeface="Arial" panose="020B0604020202020204" pitchFamily="34" charset="0"/>
              <a:buChar char="•"/>
            </a:pPr>
            <a:r>
              <a:rPr lang="en-US" sz="2300" dirty="0">
                <a:solidFill>
                  <a:schemeClr val="tx1"/>
                </a:solidFill>
              </a:rPr>
              <a:t>View the name servers</a:t>
            </a:r>
          </a:p>
        </p:txBody>
      </p:sp>
    </p:spTree>
    <p:extLst>
      <p:ext uri="{BB962C8B-B14F-4D97-AF65-F5344CB8AC3E}">
        <p14:creationId xmlns:p14="http://schemas.microsoft.com/office/powerpoint/2010/main" val="228946496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Learning Recap – Azure DNS</a:t>
            </a:r>
          </a:p>
        </p:txBody>
      </p:sp>
      <p:sp>
        <p:nvSpPr>
          <p:cNvPr id="6" name="Rectangle 5">
            <a:extLst>
              <a:ext uri="{FF2B5EF4-FFF2-40B4-BE49-F238E27FC236}">
                <a16:creationId xmlns:a16="http://schemas.microsoft.com/office/drawing/2014/main" id="{CAC358CA-46B9-4711-B1E2-32C8BA478474}"/>
              </a:ext>
            </a:extLst>
          </p:cNvPr>
          <p:cNvSpPr/>
          <p:nvPr/>
        </p:nvSpPr>
        <p:spPr>
          <a:xfrm>
            <a:off x="4068401" y="1948070"/>
            <a:ext cx="7132144" cy="1241375"/>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t" anchorCtr="0">
            <a:noAutofit/>
          </a:bodyPr>
          <a:lstStyle/>
          <a:p>
            <a:pPr marL="342900" indent="-342900" defTabSz="800100">
              <a:lnSpc>
                <a:spcPct val="150000"/>
              </a:lnSpc>
              <a:spcBef>
                <a:spcPct val="0"/>
              </a:spcBef>
              <a:spcAft>
                <a:spcPct val="35000"/>
              </a:spcAft>
              <a:buClr>
                <a:schemeClr val="tx1"/>
              </a:buClr>
              <a:buFont typeface="Arial" panose="020B0604020202020204" pitchFamily="34" charset="0"/>
              <a:buChar char="•"/>
            </a:pPr>
            <a:r>
              <a:rPr lang="en-US" sz="2000" dirty="0">
                <a:hlinkClick r:id="rId3"/>
              </a:rPr>
              <a:t>Host your domain on Azure DNS (</a:t>
            </a:r>
            <a:r>
              <a:rPr lang="en-US" sz="2000" dirty="0">
                <a:highlight>
                  <a:srgbClr val="FFFF00"/>
                </a:highlight>
                <a:hlinkClick r:id="rId3"/>
              </a:rPr>
              <a:t>sandbox</a:t>
            </a:r>
            <a:r>
              <a:rPr lang="en-US" sz="2000" dirty="0">
                <a:hlinkClick r:id="rId3"/>
              </a:rPr>
              <a:t>)</a:t>
            </a:r>
            <a:endParaRPr lang="en-US" sz="2000" dirty="0"/>
          </a:p>
          <a:p>
            <a:pPr marL="342900" indent="-342900" defTabSz="800100">
              <a:lnSpc>
                <a:spcPct val="150000"/>
              </a:lnSpc>
              <a:spcBef>
                <a:spcPct val="0"/>
              </a:spcBef>
              <a:spcAft>
                <a:spcPct val="35000"/>
              </a:spcAft>
              <a:buClr>
                <a:schemeClr val="tx1"/>
              </a:buClr>
              <a:buFont typeface="Arial" panose="020B0604020202020204" pitchFamily="34" charset="0"/>
              <a:buChar char="•"/>
            </a:pPr>
            <a:r>
              <a:rPr lang="en-US" sz="2000" dirty="0">
                <a:solidFill>
                  <a:schemeClr val="tx1"/>
                </a:solidFill>
                <a:hlinkClick r:id="rId4"/>
              </a:rPr>
              <a:t>Implement DNS for Windows Server IaaS VMs</a:t>
            </a:r>
            <a:endParaRPr lang="en-US" sz="2000" dirty="0">
              <a:solidFill>
                <a:schemeClr val="tx1"/>
              </a:solidFill>
            </a:endParaRPr>
          </a:p>
          <a:p>
            <a:pPr defTabSz="800100">
              <a:lnSpc>
                <a:spcPct val="150000"/>
              </a:lnSpc>
              <a:spcBef>
                <a:spcPct val="0"/>
              </a:spcBef>
              <a:spcAft>
                <a:spcPct val="35000"/>
              </a:spcAft>
              <a:buClr>
                <a:schemeClr val="tx1"/>
              </a:buClr>
            </a:pPr>
            <a:endParaRPr lang="en-US" sz="2000" dirty="0">
              <a:solidFill>
                <a:schemeClr val="tx1"/>
              </a:solidFill>
            </a:endParaRPr>
          </a:p>
        </p:txBody>
      </p:sp>
      <p:sp>
        <p:nvSpPr>
          <p:cNvPr id="7" name="TextBox 6">
            <a:extLst>
              <a:ext uri="{FF2B5EF4-FFF2-40B4-BE49-F238E27FC236}">
                <a16:creationId xmlns:a16="http://schemas.microsoft.com/office/drawing/2014/main" id="{948D2374-7F36-41DB-A280-BD41A04F9A83}"/>
              </a:ext>
            </a:extLst>
          </p:cNvPr>
          <p:cNvSpPr txBox="1"/>
          <p:nvPr/>
        </p:nvSpPr>
        <p:spPr>
          <a:xfrm>
            <a:off x="6211380" y="6000497"/>
            <a:ext cx="5697842"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an additional hands-on exercise.</a:t>
            </a:r>
          </a:p>
        </p:txBody>
      </p:sp>
    </p:spTree>
    <p:extLst>
      <p:ext uri="{BB962C8B-B14F-4D97-AF65-F5344CB8AC3E}">
        <p14:creationId xmlns:p14="http://schemas.microsoft.com/office/powerpoint/2010/main" val="254066655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1340" y="2949615"/>
            <a:ext cx="6472474" cy="1130181"/>
          </a:xfrm>
        </p:spPr>
        <p:txBody>
          <a:bodyPr/>
          <a:lstStyle/>
          <a:p>
            <a:r>
              <a:rPr lang="en-US" dirty="0">
                <a:latin typeface="Segoe UI"/>
                <a:cs typeface="Segoe UI"/>
              </a:rPr>
              <a:t>Lab – Implement Virtual Networks</a:t>
            </a:r>
            <a:endParaRPr lang="en-US" dirty="0">
              <a:ea typeface="+mj-lt"/>
              <a:cs typeface="+mj-lt"/>
            </a:endParaRPr>
          </a:p>
        </p:txBody>
      </p:sp>
    </p:spTree>
    <p:extLst>
      <p:ext uri="{BB962C8B-B14F-4D97-AF65-F5344CB8AC3E}">
        <p14:creationId xmlns:p14="http://schemas.microsoft.com/office/powerpoint/2010/main" val="31947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noAutofit/>
          </a:bodyPr>
          <a:lstStyle/>
          <a:p>
            <a:r>
              <a:rPr lang="en-US" sz="3329" spc="-51" dirty="0">
                <a:latin typeface="Segoe UI Semibold" panose="020B0702040204020203" pitchFamily="34" charset="0"/>
                <a:ea typeface="+mj-lt"/>
                <a:cs typeface="Segoe UI Semibold" panose="020B0702040204020203" pitchFamily="34" charset="0"/>
              </a:rPr>
              <a:t>Lab 04 – Implement Virtual Networking</a:t>
            </a:r>
          </a:p>
        </p:txBody>
      </p:sp>
      <p:sp>
        <p:nvSpPr>
          <p:cNvPr id="5" name="Text Placeholder 2">
            <a:extLst>
              <a:ext uri="{FF2B5EF4-FFF2-40B4-BE49-F238E27FC236}">
                <a16:creationId xmlns:a16="http://schemas.microsoft.com/office/drawing/2014/main" id="{9A085E54-B7DB-4480-872D-1F7E42EA007A}"/>
              </a:ext>
            </a:extLst>
          </p:cNvPr>
          <p:cNvSpPr txBox="1">
            <a:spLocks/>
          </p:cNvSpPr>
          <p:nvPr/>
        </p:nvSpPr>
        <p:spPr>
          <a:xfrm>
            <a:off x="336433" y="2230458"/>
            <a:ext cx="3558037" cy="3055965"/>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612"/>
              </a:spcAft>
            </a:pPr>
            <a:r>
              <a:rPr lang="en-US" sz="1836" spc="0" dirty="0">
                <a:solidFill>
                  <a:schemeClr val="tx1"/>
                </a:solidFill>
                <a:latin typeface="+mn-lt"/>
                <a:cs typeface="Segoe UI Semilight"/>
              </a:rPr>
              <a:t>This lab is the first of three labs that focus on virtual networking.</a:t>
            </a:r>
          </a:p>
          <a:p>
            <a:pPr>
              <a:spcAft>
                <a:spcPts val="612"/>
              </a:spcAft>
            </a:pPr>
            <a:r>
              <a:rPr lang="en-US" sz="1836" spc="0" dirty="0">
                <a:solidFill>
                  <a:schemeClr val="tx1"/>
                </a:solidFill>
                <a:latin typeface="+mn-lt"/>
                <a:cs typeface="Segoe UI Semilight"/>
              </a:rPr>
              <a:t>In this lab, you learn the basics of virtual networking and subnetting.</a:t>
            </a:r>
          </a:p>
          <a:p>
            <a:pPr>
              <a:spcAft>
                <a:spcPts val="612"/>
              </a:spcAft>
            </a:pPr>
            <a:r>
              <a:rPr lang="en-US" sz="1836" spc="0" dirty="0">
                <a:solidFill>
                  <a:schemeClr val="tx1"/>
                </a:solidFill>
                <a:latin typeface="+mn-lt"/>
                <a:cs typeface="Segoe UI Semilight"/>
              </a:rPr>
              <a:t>You learn how to protect your network with Network Security Groups and Application Security Groups. </a:t>
            </a:r>
          </a:p>
          <a:p>
            <a:pPr>
              <a:spcAft>
                <a:spcPts val="612"/>
              </a:spcAft>
            </a:pPr>
            <a:r>
              <a:rPr lang="en-US" sz="1836" spc="0" dirty="0">
                <a:solidFill>
                  <a:schemeClr val="tx1"/>
                </a:solidFill>
                <a:latin typeface="+mn-lt"/>
                <a:cs typeface="Segoe UI Semilight"/>
              </a:rPr>
              <a:t>You learn how to configure Azure DNS. </a:t>
            </a:r>
          </a:p>
        </p:txBody>
      </p:sp>
      <p:sp>
        <p:nvSpPr>
          <p:cNvPr id="7" name="Rectangle 6">
            <a:extLst>
              <a:ext uri="{FF2B5EF4-FFF2-40B4-BE49-F238E27FC236}">
                <a16:creationId xmlns:a16="http://schemas.microsoft.com/office/drawing/2014/main" id="{D4D6810E-9169-417A-8E79-F0AE4DD689F1}"/>
              </a:ext>
            </a:extLst>
          </p:cNvPr>
          <p:cNvSpPr/>
          <p:nvPr/>
        </p:nvSpPr>
        <p:spPr bwMode="auto">
          <a:xfrm>
            <a:off x="5052063" y="2103034"/>
            <a:ext cx="7047978" cy="3158587"/>
          </a:xfrm>
          <a:prstGeom prst="rect">
            <a:avLst/>
          </a:prstGeom>
          <a:solidFill>
            <a:schemeClr val="bg1"/>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54" tIns="137141" rIns="182854" bIns="137141" numCol="1" spcCol="1270" anchor="t" anchorCtr="0">
            <a:noAutofit/>
          </a:bodyPr>
          <a:lstStyle/>
          <a:p>
            <a:pPr>
              <a:spcAft>
                <a:spcPts val="612"/>
              </a:spcAft>
            </a:pPr>
            <a:r>
              <a:rPr lang="en-US" sz="2040" dirty="0">
                <a:solidFill>
                  <a:schemeClr val="tx1"/>
                </a:solidFill>
                <a:latin typeface="Segoe UI Semibold" panose="020B0702040204020203" pitchFamily="34" charset="0"/>
                <a:cs typeface="Segoe UI Semibold" panose="020B0702040204020203" pitchFamily="34" charset="0"/>
              </a:rPr>
              <a:t>Task 1</a:t>
            </a:r>
            <a:r>
              <a:rPr lang="en-US" sz="2040" dirty="0">
                <a:solidFill>
                  <a:srgbClr val="1F2328"/>
                </a:solidFill>
                <a:latin typeface="-apple-system"/>
              </a:rPr>
              <a:t>: </a:t>
            </a:r>
            <a:r>
              <a:rPr lang="en-US" sz="2040" dirty="0">
                <a:solidFill>
                  <a:schemeClr val="tx1"/>
                </a:solidFill>
                <a:latin typeface="Segoe UI" panose="020B0502040204020203" pitchFamily="34" charset="0"/>
                <a:cs typeface="Segoe UI" panose="020B0502040204020203" pitchFamily="34" charset="0"/>
              </a:rPr>
              <a:t>Create a virtual network with subnets using the portal.</a:t>
            </a:r>
          </a:p>
          <a:p>
            <a:pPr>
              <a:spcAft>
                <a:spcPts val="612"/>
              </a:spcAft>
            </a:pPr>
            <a:r>
              <a:rPr lang="en-US" sz="2040" dirty="0">
                <a:solidFill>
                  <a:schemeClr val="tx1"/>
                </a:solidFill>
                <a:latin typeface="Segoe UI Semibold" panose="020B0702040204020203" pitchFamily="34" charset="0"/>
                <a:cs typeface="Segoe UI Semibold" panose="020B0702040204020203" pitchFamily="34" charset="0"/>
              </a:rPr>
              <a:t>Task 2</a:t>
            </a:r>
            <a:r>
              <a:rPr lang="en-US" sz="2040" dirty="0">
                <a:solidFill>
                  <a:srgbClr val="1F2328"/>
                </a:solidFill>
                <a:latin typeface="-apple-system"/>
              </a:rPr>
              <a:t>: </a:t>
            </a:r>
            <a:r>
              <a:rPr lang="en-US" sz="2040" dirty="0">
                <a:solidFill>
                  <a:schemeClr val="tx1"/>
                </a:solidFill>
                <a:latin typeface="Segoe UI" panose="020B0502040204020203" pitchFamily="34" charset="0"/>
                <a:cs typeface="Segoe UI" panose="020B0502040204020203" pitchFamily="34" charset="0"/>
              </a:rPr>
              <a:t>Create a virtual network and subnets using a template. </a:t>
            </a:r>
          </a:p>
          <a:p>
            <a:pPr>
              <a:spcAft>
                <a:spcPts val="612"/>
              </a:spcAft>
            </a:pPr>
            <a:r>
              <a:rPr lang="en-US" sz="2040" dirty="0">
                <a:solidFill>
                  <a:schemeClr val="tx1"/>
                </a:solidFill>
                <a:latin typeface="Segoe UI Semibold" panose="020B0702040204020203" pitchFamily="34" charset="0"/>
                <a:cs typeface="Segoe UI Semibold" panose="020B0702040204020203" pitchFamily="34" charset="0"/>
              </a:rPr>
              <a:t>Task 3</a:t>
            </a:r>
            <a:r>
              <a:rPr lang="en-US" sz="2040" dirty="0">
                <a:solidFill>
                  <a:srgbClr val="1F2328"/>
                </a:solidFill>
                <a:latin typeface="-apple-system"/>
              </a:rPr>
              <a:t>: </a:t>
            </a:r>
            <a:r>
              <a:rPr lang="en-US" sz="2040" dirty="0">
                <a:solidFill>
                  <a:schemeClr val="tx1"/>
                </a:solidFill>
                <a:latin typeface="Segoe UI" panose="020B0502040204020203" pitchFamily="34" charset="0"/>
                <a:cs typeface="Segoe UI" panose="020B0502040204020203" pitchFamily="34" charset="0"/>
              </a:rPr>
              <a:t>Create and configure communication between an Application Security Group and a Network Security Group.</a:t>
            </a:r>
          </a:p>
          <a:p>
            <a:pPr>
              <a:spcAft>
                <a:spcPts val="612"/>
              </a:spcAft>
            </a:pPr>
            <a:r>
              <a:rPr lang="en-US" sz="2040" dirty="0">
                <a:solidFill>
                  <a:schemeClr val="tx1"/>
                </a:solidFill>
                <a:latin typeface="Segoe UI Semibold" panose="020B0702040204020203" pitchFamily="34" charset="0"/>
                <a:cs typeface="Segoe UI Semibold" panose="020B0702040204020203" pitchFamily="34" charset="0"/>
              </a:rPr>
              <a:t>Task 4</a:t>
            </a:r>
            <a:r>
              <a:rPr lang="en-US" sz="2040" dirty="0">
                <a:solidFill>
                  <a:schemeClr val="tx1"/>
                </a:solidFill>
                <a:latin typeface="Segoe UI" panose="020B0502040204020203" pitchFamily="34" charset="0"/>
                <a:cs typeface="Segoe UI" panose="020B0502040204020203" pitchFamily="34" charset="0"/>
              </a:rPr>
              <a:t>: Configure public and private Azure DNS zones.</a:t>
            </a:r>
            <a:endParaRPr lang="en-US" sz="2000" dirty="0">
              <a:solidFill>
                <a:schemeClr val="tx1"/>
              </a:solidFill>
            </a:endParaRPr>
          </a:p>
          <a:p>
            <a:pPr>
              <a:spcAft>
                <a:spcPts val="612"/>
              </a:spcAft>
            </a:pPr>
            <a:endParaRPr lang="en-US" sz="2000" dirty="0">
              <a:solidFill>
                <a:schemeClr val="tx1"/>
              </a:solidFill>
            </a:endParaRPr>
          </a:p>
          <a:p>
            <a:pPr>
              <a:spcAft>
                <a:spcPts val="612"/>
              </a:spcAft>
            </a:pPr>
            <a:endParaRPr lang="en-US" sz="2000" dirty="0">
              <a:solidFill>
                <a:schemeClr val="tx1"/>
              </a:solidFill>
            </a:endParaRPr>
          </a:p>
          <a:p>
            <a:pPr>
              <a:spcAft>
                <a:spcPts val="612"/>
              </a:spcAft>
            </a:pPr>
            <a:endParaRPr lang="en-US" sz="2000" dirty="0">
              <a:solidFill>
                <a:schemeClr val="tx1"/>
              </a:solidFill>
            </a:endParaRPr>
          </a:p>
          <a:p>
            <a:pPr>
              <a:spcAft>
                <a:spcPts val="612"/>
              </a:spcAft>
            </a:pPr>
            <a:endParaRPr lang="en-US" sz="2000" dirty="0">
              <a:solidFill>
                <a:schemeClr val="tx1"/>
              </a:solidFill>
            </a:endParaRPr>
          </a:p>
        </p:txBody>
      </p:sp>
      <p:sp>
        <p:nvSpPr>
          <p:cNvPr id="21" name="Text Placeholder 2">
            <a:extLst>
              <a:ext uri="{FF2B5EF4-FFF2-40B4-BE49-F238E27FC236}">
                <a16:creationId xmlns:a16="http://schemas.microsoft.com/office/drawing/2014/main" id="{27612CF1-317E-4249-BC4C-2662B896B73C}"/>
              </a:ext>
              <a:ext uri="{C183D7F6-B498-43B3-948B-1728B52AA6E4}">
                <adec:decorative xmlns:adec="http://schemas.microsoft.com/office/drawing/2017/decorative" val="1"/>
              </a:ext>
            </a:extLst>
          </p:cNvPr>
          <p:cNvSpPr txBox="1">
            <a:spLocks/>
          </p:cNvSpPr>
          <p:nvPr/>
        </p:nvSpPr>
        <p:spPr>
          <a:xfrm>
            <a:off x="8240020" y="6115155"/>
            <a:ext cx="3531585" cy="256159"/>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32" spc="0" dirty="0">
                <a:solidFill>
                  <a:schemeClr val="tx1"/>
                </a:solidFill>
                <a:latin typeface="Segoe UI" panose="020B0502040204020203" pitchFamily="34" charset="0"/>
                <a:cs typeface="Segoe UI" panose="020B0502040204020203" pitchFamily="34" charset="0"/>
              </a:rPr>
              <a:t>Next slide for an architecture diagram </a:t>
            </a:r>
          </a:p>
        </p:txBody>
      </p:sp>
      <p:sp>
        <p:nvSpPr>
          <p:cNvPr id="22" name="arrow_15">
            <a:extLst>
              <a:ext uri="{FF2B5EF4-FFF2-40B4-BE49-F238E27FC236}">
                <a16:creationId xmlns:a16="http://schemas.microsoft.com/office/drawing/2014/main" id="{DEDC40DE-1ECF-409A-B2F8-E1BBF36437BE}"/>
              </a:ext>
              <a:ext uri="{C183D7F6-B498-43B3-948B-1728B52AA6E4}">
                <adec:decorative xmlns:adec="http://schemas.microsoft.com/office/drawing/2017/decorative" val="1"/>
              </a:ext>
            </a:extLst>
          </p:cNvPr>
          <p:cNvSpPr>
            <a:spLocks noChangeAspect="1" noEditPoints="1"/>
          </p:cNvSpPr>
          <p:nvPr/>
        </p:nvSpPr>
        <p:spPr bwMode="auto">
          <a:xfrm>
            <a:off x="11771606" y="6125809"/>
            <a:ext cx="225900" cy="224873"/>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27" tIns="45713" rIns="91427" bIns="45713"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3" name="TextBox 2">
            <a:extLst>
              <a:ext uri="{FF2B5EF4-FFF2-40B4-BE49-F238E27FC236}">
                <a16:creationId xmlns:a16="http://schemas.microsoft.com/office/drawing/2014/main" id="{7F6CF54F-E27B-8E9B-8070-E338D8BCA8CE}"/>
              </a:ext>
              <a:ext uri="{C183D7F6-B498-43B3-948B-1728B52AA6E4}">
                <adec:decorative xmlns:adec="http://schemas.microsoft.com/office/drawing/2017/decorative" val="1"/>
              </a:ext>
            </a:extLst>
          </p:cNvPr>
          <p:cNvSpPr txBox="1"/>
          <p:nvPr/>
        </p:nvSpPr>
        <p:spPr>
          <a:xfrm>
            <a:off x="5035246" y="1738886"/>
            <a:ext cx="6215646" cy="414353"/>
          </a:xfrm>
          <a:prstGeom prst="rect">
            <a:avLst/>
          </a:prstGeom>
          <a:noFill/>
        </p:spPr>
        <p:txBody>
          <a:bodyPr wrap="square">
            <a:spAutoFit/>
          </a:bodyPr>
          <a:lstStyle/>
          <a:p>
            <a:r>
              <a:rPr lang="en-US" sz="2040" dirty="0">
                <a:latin typeface="Segoe UI Semibold" panose="020B0702040204020203" pitchFamily="34" charset="0"/>
                <a:cs typeface="Segoe UI Semibold" panose="020B0702040204020203" pitchFamily="34" charset="0"/>
              </a:rPr>
              <a:t>Job Skills</a:t>
            </a:r>
            <a:endParaRPr lang="en-US" sz="2040" dirty="0"/>
          </a:p>
        </p:txBody>
      </p:sp>
    </p:spTree>
    <p:extLst>
      <p:ext uri="{BB962C8B-B14F-4D97-AF65-F5344CB8AC3E}">
        <p14:creationId xmlns:p14="http://schemas.microsoft.com/office/powerpoint/2010/main" val="3440913230"/>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02B1-5CB4-4E61-93D2-CD8FFBD5512A}"/>
              </a:ext>
            </a:extLst>
          </p:cNvPr>
          <p:cNvSpPr>
            <a:spLocks noGrp="1"/>
          </p:cNvSpPr>
          <p:nvPr>
            <p:ph type="title"/>
          </p:nvPr>
        </p:nvSpPr>
        <p:spPr/>
        <p:txBody>
          <a:bodyPr/>
          <a:lstStyle/>
          <a:p>
            <a:r>
              <a:rPr lang="en-US" dirty="0">
                <a:cs typeface="Segoe UI"/>
              </a:rPr>
              <a:t>Lab 04 – Architecture diagram</a:t>
            </a:r>
            <a:endParaRPr lang="en-US" dirty="0"/>
          </a:p>
        </p:txBody>
      </p:sp>
      <p:grpSp>
        <p:nvGrpSpPr>
          <p:cNvPr id="16" name="Group 15" descr="Architecture diagram for virtual networks. ">
            <a:extLst>
              <a:ext uri="{FF2B5EF4-FFF2-40B4-BE49-F238E27FC236}">
                <a16:creationId xmlns:a16="http://schemas.microsoft.com/office/drawing/2014/main" id="{805ED701-56E5-ECF2-41CD-D3247DF3CF9B}"/>
              </a:ext>
            </a:extLst>
          </p:cNvPr>
          <p:cNvGrpSpPr/>
          <p:nvPr/>
        </p:nvGrpSpPr>
        <p:grpSpPr>
          <a:xfrm>
            <a:off x="1591792" y="1375893"/>
            <a:ext cx="9252890" cy="4717821"/>
            <a:chOff x="1559858" y="1349037"/>
            <a:chExt cx="9072284" cy="4625735"/>
          </a:xfrm>
        </p:grpSpPr>
        <p:sp>
          <p:nvSpPr>
            <p:cNvPr id="3" name="Rectangle 2">
              <a:extLst>
                <a:ext uri="{FF2B5EF4-FFF2-40B4-BE49-F238E27FC236}">
                  <a16:creationId xmlns:a16="http://schemas.microsoft.com/office/drawing/2014/main" id="{EFA5B6CD-9998-C7E1-B324-3B1F59CD6E96}"/>
                </a:ext>
              </a:extLst>
            </p:cNvPr>
            <p:cNvSpPr/>
            <p:nvPr/>
          </p:nvSpPr>
          <p:spPr>
            <a:xfrm>
              <a:off x="1559858" y="1546331"/>
              <a:ext cx="9072284" cy="442844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36">
                <a:latin typeface="Segoe UI" panose="020B0502040204020203" pitchFamily="34" charset="0"/>
                <a:cs typeface="Segoe UI" panose="020B0502040204020203" pitchFamily="34" charset="0"/>
              </a:endParaRPr>
            </a:p>
          </p:txBody>
        </p:sp>
        <p:sp>
          <p:nvSpPr>
            <p:cNvPr id="4" name="矩形 9">
              <a:extLst>
                <a:ext uri="{FF2B5EF4-FFF2-40B4-BE49-F238E27FC236}">
                  <a16:creationId xmlns:a16="http://schemas.microsoft.com/office/drawing/2014/main" id="{84A23C5F-4DB3-BB26-E308-25A243F9D34F}"/>
                </a:ext>
              </a:extLst>
            </p:cNvPr>
            <p:cNvSpPr/>
            <p:nvPr/>
          </p:nvSpPr>
          <p:spPr>
            <a:xfrm>
              <a:off x="2032203" y="1897661"/>
              <a:ext cx="3938968" cy="344175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solidFill>
                  <a:schemeClr val="tx1"/>
                </a:solidFill>
                <a:latin typeface="Segoe UI" panose="020B0502040204020203" pitchFamily="34" charset="0"/>
                <a:cs typeface="Segoe UI" panose="020B0502040204020203" pitchFamily="34" charset="0"/>
              </a:endParaRPr>
            </a:p>
          </p:txBody>
        </p:sp>
        <p:sp>
          <p:nvSpPr>
            <p:cNvPr id="6" name="矩形: 圆角 10">
              <a:extLst>
                <a:ext uri="{FF2B5EF4-FFF2-40B4-BE49-F238E27FC236}">
                  <a16:creationId xmlns:a16="http://schemas.microsoft.com/office/drawing/2014/main" id="{EC662E6C-3A29-E656-0A67-676ABA0F03AC}"/>
                </a:ext>
              </a:extLst>
            </p:cNvPr>
            <p:cNvSpPr/>
            <p:nvPr/>
          </p:nvSpPr>
          <p:spPr>
            <a:xfrm>
              <a:off x="2313516" y="2183191"/>
              <a:ext cx="3376340" cy="2872885"/>
            </a:xfrm>
            <a:prstGeom prst="roundRect">
              <a:avLst>
                <a:gd name="adj" fmla="val 3049"/>
              </a:avLst>
            </a:prstGeom>
            <a:solidFill>
              <a:schemeClr val="bg1"/>
            </a:solidFill>
            <a:ln w="15875">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bIns="73433" rtlCol="0" anchor="b" anchorCtr="0"/>
            <a:lstStyle/>
            <a:p>
              <a:pPr algn="ctr"/>
              <a:r>
                <a:rPr lang="en-US" sz="1836" dirty="0" err="1">
                  <a:solidFill>
                    <a:schemeClr val="tx1"/>
                  </a:solidFill>
                  <a:latin typeface="Segoe UI" panose="020B0502040204020203" pitchFamily="34" charset="0"/>
                  <a:cs typeface="Segoe UI" panose="020B0502040204020203" pitchFamily="34" charset="0"/>
                </a:rPr>
                <a:t>CoreServicesVnet</a:t>
              </a:r>
              <a:endParaRPr lang="en-US" sz="1836" dirty="0">
                <a:solidFill>
                  <a:schemeClr val="tx1"/>
                </a:solidFill>
                <a:latin typeface="Segoe UI" panose="020B0502040204020203" pitchFamily="34" charset="0"/>
                <a:cs typeface="Segoe UI" panose="020B0502040204020203" pitchFamily="34" charset="0"/>
              </a:endParaRPr>
            </a:p>
            <a:p>
              <a:pPr algn="ctr"/>
              <a:r>
                <a:rPr lang="en-US" sz="1836" dirty="0">
                  <a:solidFill>
                    <a:schemeClr val="tx1"/>
                  </a:solidFill>
                  <a:latin typeface="Segoe UI" panose="020B0502040204020203" pitchFamily="34" charset="0"/>
                  <a:cs typeface="Segoe UI" panose="020B0502040204020203" pitchFamily="34" charset="0"/>
                </a:rPr>
                <a:t>(10.20.0.0/16)</a:t>
              </a:r>
            </a:p>
          </p:txBody>
        </p:sp>
        <p:sp>
          <p:nvSpPr>
            <p:cNvPr id="52" name="矩形 13">
              <a:extLst>
                <a:ext uri="{FF2B5EF4-FFF2-40B4-BE49-F238E27FC236}">
                  <a16:creationId xmlns:a16="http://schemas.microsoft.com/office/drawing/2014/main" id="{80493F07-5915-1B1D-CCDA-8AC7D0D87EE2}"/>
                </a:ext>
              </a:extLst>
            </p:cNvPr>
            <p:cNvSpPr/>
            <p:nvPr/>
          </p:nvSpPr>
          <p:spPr>
            <a:xfrm>
              <a:off x="6570919" y="1897661"/>
              <a:ext cx="3938968" cy="344175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solidFill>
                  <a:schemeClr val="tx1"/>
                </a:solidFill>
                <a:latin typeface="Segoe UI" panose="020B0502040204020203" pitchFamily="34" charset="0"/>
                <a:cs typeface="Segoe UI" panose="020B0502040204020203" pitchFamily="34" charset="0"/>
              </a:endParaRPr>
            </a:p>
          </p:txBody>
        </p:sp>
        <p:sp>
          <p:nvSpPr>
            <p:cNvPr id="53" name="矩形: 圆角 14">
              <a:extLst>
                <a:ext uri="{FF2B5EF4-FFF2-40B4-BE49-F238E27FC236}">
                  <a16:creationId xmlns:a16="http://schemas.microsoft.com/office/drawing/2014/main" id="{FA5C7C9B-B0B7-5D9C-B8BA-E41A5826DB51}"/>
                </a:ext>
              </a:extLst>
            </p:cNvPr>
            <p:cNvSpPr/>
            <p:nvPr/>
          </p:nvSpPr>
          <p:spPr>
            <a:xfrm>
              <a:off x="6852233" y="2183191"/>
              <a:ext cx="3376340" cy="2872885"/>
            </a:xfrm>
            <a:prstGeom prst="roundRect">
              <a:avLst>
                <a:gd name="adj" fmla="val 3049"/>
              </a:avLst>
            </a:prstGeom>
            <a:solidFill>
              <a:schemeClr val="bg1"/>
            </a:solidFill>
            <a:ln w="15875">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bIns="73433" rtlCol="0" anchor="b" anchorCtr="0"/>
            <a:lstStyle/>
            <a:p>
              <a:pPr algn="ctr"/>
              <a:r>
                <a:rPr lang="en-US" sz="1836" dirty="0">
                  <a:solidFill>
                    <a:schemeClr val="tx1"/>
                  </a:solidFill>
                  <a:latin typeface="Segoe UI" panose="020B0502040204020203" pitchFamily="34" charset="0"/>
                  <a:cs typeface="Segoe UI" panose="020B0502040204020203" pitchFamily="34" charset="0"/>
                </a:rPr>
                <a:t>ManufacturingVnet</a:t>
              </a:r>
            </a:p>
            <a:p>
              <a:pPr algn="ctr"/>
              <a:r>
                <a:rPr lang="en-US" sz="1836" dirty="0">
                  <a:solidFill>
                    <a:schemeClr val="tx1"/>
                  </a:solidFill>
                  <a:latin typeface="Segoe UI" panose="020B0502040204020203" pitchFamily="34" charset="0"/>
                  <a:cs typeface="Segoe UI" panose="020B0502040204020203" pitchFamily="34" charset="0"/>
                </a:rPr>
                <a:t>(10.30.0.0/16)</a:t>
              </a:r>
            </a:p>
          </p:txBody>
        </p:sp>
        <p:sp>
          <p:nvSpPr>
            <p:cNvPr id="55" name="矩形: 圆角 20">
              <a:extLst>
                <a:ext uri="{FF2B5EF4-FFF2-40B4-BE49-F238E27FC236}">
                  <a16:creationId xmlns:a16="http://schemas.microsoft.com/office/drawing/2014/main" id="{B7D92579-AEBE-0974-F07C-0C212F86FFA7}"/>
                </a:ext>
              </a:extLst>
            </p:cNvPr>
            <p:cNvSpPr/>
            <p:nvPr/>
          </p:nvSpPr>
          <p:spPr>
            <a:xfrm>
              <a:off x="7139216" y="2488160"/>
              <a:ext cx="2837109" cy="774645"/>
            </a:xfrm>
            <a:prstGeom prst="roundRect">
              <a:avLst>
                <a:gd name="adj" fmla="val 0"/>
              </a:avLst>
            </a:prstGeom>
            <a:solidFill>
              <a:schemeClr val="bg2"/>
            </a:solidFill>
            <a:ln w="12700">
              <a:solidFill>
                <a:schemeClr val="tx1">
                  <a:lumMod val="50000"/>
                  <a:lumOff val="50000"/>
                  <a:alpha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tIns="73433" bIns="73433" rtlCol="0" anchor="ctr" anchorCtr="0"/>
            <a:lstStyle/>
            <a:p>
              <a:pPr algn="ctr"/>
              <a:r>
                <a:rPr lang="en-US" sz="1836" dirty="0">
                  <a:solidFill>
                    <a:schemeClr val="tx1"/>
                  </a:solidFill>
                  <a:latin typeface="Segoe UI" panose="020B0502040204020203" pitchFamily="34" charset="0"/>
                  <a:cs typeface="Segoe UI" panose="020B0502040204020203" pitchFamily="34" charset="0"/>
                </a:rPr>
                <a:t>SensorSubnet1</a:t>
              </a:r>
            </a:p>
            <a:p>
              <a:pPr algn="ctr"/>
              <a:r>
                <a:rPr lang="en-US" sz="1836" dirty="0">
                  <a:solidFill>
                    <a:schemeClr val="tx1"/>
                  </a:solidFill>
                  <a:latin typeface="Segoe UI" panose="020B0502040204020203" pitchFamily="34" charset="0"/>
                  <a:cs typeface="Segoe UI" panose="020B0502040204020203" pitchFamily="34" charset="0"/>
                </a:rPr>
                <a:t>(10.30.20.0/24)</a:t>
              </a:r>
              <a:endParaRPr lang="en-US" sz="1836" dirty="0">
                <a:latin typeface="Segoe UI" panose="020B0502040204020203" pitchFamily="34" charset="0"/>
                <a:cs typeface="Segoe UI" panose="020B0502040204020203" pitchFamily="34" charset="0"/>
              </a:endParaRPr>
            </a:p>
          </p:txBody>
        </p:sp>
        <p:sp>
          <p:nvSpPr>
            <p:cNvPr id="56" name="矩形: 圆角 21">
              <a:extLst>
                <a:ext uri="{FF2B5EF4-FFF2-40B4-BE49-F238E27FC236}">
                  <a16:creationId xmlns:a16="http://schemas.microsoft.com/office/drawing/2014/main" id="{9303CD77-FCA9-38AC-5514-92CDF9D43C88}"/>
                </a:ext>
              </a:extLst>
            </p:cNvPr>
            <p:cNvSpPr/>
            <p:nvPr/>
          </p:nvSpPr>
          <p:spPr>
            <a:xfrm>
              <a:off x="7139216" y="3404955"/>
              <a:ext cx="2837109" cy="759626"/>
            </a:xfrm>
            <a:prstGeom prst="roundRect">
              <a:avLst>
                <a:gd name="adj" fmla="val 0"/>
              </a:avLst>
            </a:prstGeom>
            <a:solidFill>
              <a:schemeClr val="bg2"/>
            </a:solidFill>
            <a:ln w="12700">
              <a:solidFill>
                <a:schemeClr val="tx1">
                  <a:lumMod val="50000"/>
                  <a:lumOff val="50000"/>
                  <a:alpha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tIns="73433" bIns="73433" rtlCol="0" anchor="ctr" anchorCtr="0"/>
            <a:lstStyle/>
            <a:p>
              <a:pPr algn="ctr"/>
              <a:r>
                <a:rPr lang="en-US" sz="1836" dirty="0">
                  <a:solidFill>
                    <a:schemeClr val="tx1"/>
                  </a:solidFill>
                  <a:latin typeface="Segoe UI" panose="020B0502040204020203" pitchFamily="34" charset="0"/>
                  <a:cs typeface="Segoe UI" panose="020B0502040204020203" pitchFamily="34" charset="0"/>
                </a:rPr>
                <a:t>SensorSubnet2</a:t>
              </a:r>
            </a:p>
            <a:p>
              <a:pPr algn="ctr"/>
              <a:r>
                <a:rPr lang="en-US" sz="1836" dirty="0">
                  <a:solidFill>
                    <a:schemeClr val="tx1"/>
                  </a:solidFill>
                  <a:latin typeface="Segoe UI" panose="020B0502040204020203" pitchFamily="34" charset="0"/>
                  <a:cs typeface="Segoe UI" panose="020B0502040204020203" pitchFamily="34" charset="0"/>
                </a:rPr>
                <a:t>(10.30.21.0/24)</a:t>
              </a:r>
              <a:endParaRPr lang="en-US" sz="1836" dirty="0">
                <a:latin typeface="Segoe UI" panose="020B0502040204020203" pitchFamily="34" charset="0"/>
                <a:cs typeface="Segoe UI" panose="020B0502040204020203" pitchFamily="34" charset="0"/>
              </a:endParaRPr>
            </a:p>
          </p:txBody>
        </p:sp>
        <p:grpSp>
          <p:nvGrpSpPr>
            <p:cNvPr id="57" name="Group 56">
              <a:extLst>
                <a:ext uri="{FF2B5EF4-FFF2-40B4-BE49-F238E27FC236}">
                  <a16:creationId xmlns:a16="http://schemas.microsoft.com/office/drawing/2014/main" id="{B2F6707A-222C-6E8A-80A8-EA221BDCAAFA}"/>
                </a:ext>
              </a:extLst>
            </p:cNvPr>
            <p:cNvGrpSpPr/>
            <p:nvPr/>
          </p:nvGrpSpPr>
          <p:grpSpPr>
            <a:xfrm>
              <a:off x="1663455" y="1349037"/>
              <a:ext cx="1702039" cy="386066"/>
              <a:chOff x="4721801" y="1150135"/>
              <a:chExt cx="1175161" cy="293159"/>
            </a:xfrm>
          </p:grpSpPr>
          <p:sp>
            <p:nvSpPr>
              <p:cNvPr id="58" name="文本框 24">
                <a:extLst>
                  <a:ext uri="{FF2B5EF4-FFF2-40B4-BE49-F238E27FC236}">
                    <a16:creationId xmlns:a16="http://schemas.microsoft.com/office/drawing/2014/main" id="{213BC2FD-C8E5-5069-D73C-470986E8D371}"/>
                  </a:ext>
                </a:extLst>
              </p:cNvPr>
              <p:cNvSpPr txBox="1"/>
              <p:nvPr/>
            </p:nvSpPr>
            <p:spPr>
              <a:xfrm>
                <a:off x="4721801" y="1158655"/>
                <a:ext cx="1175161" cy="284639"/>
              </a:xfrm>
              <a:prstGeom prst="rect">
                <a:avLst/>
              </a:prstGeom>
              <a:solidFill>
                <a:schemeClr val="bg1"/>
              </a:solidFill>
            </p:spPr>
            <p:txBody>
              <a:bodyPr wrap="square" rtlCol="0">
                <a:spAutoFit/>
              </a:bodyPr>
              <a:lstStyle/>
              <a:p>
                <a:pPr algn="r"/>
                <a:r>
                  <a:rPr lang="en-US" sz="1836" dirty="0">
                    <a:latin typeface="Segoe UI" panose="020B0502040204020203" pitchFamily="34" charset="0"/>
                    <a:cs typeface="Segoe UI" panose="020B0502040204020203" pitchFamily="34" charset="0"/>
                  </a:rPr>
                  <a:t>az104-rg4</a:t>
                </a:r>
              </a:p>
            </p:txBody>
          </p:sp>
          <p:pic>
            <p:nvPicPr>
              <p:cNvPr id="59" name="图形 25">
                <a:extLst>
                  <a:ext uri="{FF2B5EF4-FFF2-40B4-BE49-F238E27FC236}">
                    <a16:creationId xmlns:a16="http://schemas.microsoft.com/office/drawing/2014/main" id="{061C1A94-E5AF-093D-8486-B355084EAE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29545" y="1150135"/>
                <a:ext cx="288000" cy="288000"/>
              </a:xfrm>
              <a:prstGeom prst="rect">
                <a:avLst/>
              </a:prstGeom>
            </p:spPr>
          </p:pic>
        </p:grpSp>
        <p:pic>
          <p:nvPicPr>
            <p:cNvPr id="63" name="图形 75">
              <a:extLst>
                <a:ext uri="{FF2B5EF4-FFF2-40B4-BE49-F238E27FC236}">
                  <a16:creationId xmlns:a16="http://schemas.microsoft.com/office/drawing/2014/main" id="{B45D1112-5B4B-3CFD-3365-58185F856E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729745" y="4848183"/>
              <a:ext cx="417123" cy="379272"/>
            </a:xfrm>
            <a:prstGeom prst="rect">
              <a:avLst/>
            </a:prstGeom>
          </p:spPr>
        </p:pic>
        <p:sp>
          <p:nvSpPr>
            <p:cNvPr id="72" name="矩形: 圆角 17">
              <a:extLst>
                <a:ext uri="{FF2B5EF4-FFF2-40B4-BE49-F238E27FC236}">
                  <a16:creationId xmlns:a16="http://schemas.microsoft.com/office/drawing/2014/main" id="{9F438CE8-832D-56B7-BEB7-2A32AF513E48}"/>
                </a:ext>
              </a:extLst>
            </p:cNvPr>
            <p:cNvSpPr/>
            <p:nvPr/>
          </p:nvSpPr>
          <p:spPr>
            <a:xfrm>
              <a:off x="2556641" y="3406037"/>
              <a:ext cx="2837109" cy="758544"/>
            </a:xfrm>
            <a:prstGeom prst="roundRect">
              <a:avLst>
                <a:gd name="adj" fmla="val 0"/>
              </a:avLst>
            </a:prstGeom>
            <a:solidFill>
              <a:schemeClr val="bg2"/>
            </a:solidFill>
            <a:ln w="12700">
              <a:solidFill>
                <a:schemeClr val="tx1">
                  <a:lumMod val="50000"/>
                  <a:lumOff val="50000"/>
                  <a:alpha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tIns="73433" bIns="73433" rtlCol="0" anchor="ctr" anchorCtr="0"/>
            <a:lstStyle/>
            <a:p>
              <a:pPr algn="ctr"/>
              <a:r>
                <a:rPr lang="en-US" sz="1836" dirty="0">
                  <a:solidFill>
                    <a:schemeClr val="tx1"/>
                  </a:solidFill>
                  <a:latin typeface="Segoe UI" panose="020B0502040204020203" pitchFamily="34" charset="0"/>
                  <a:cs typeface="Segoe UI" panose="020B0502040204020203" pitchFamily="34" charset="0"/>
                </a:rPr>
                <a:t>DatabaseSubnet</a:t>
              </a:r>
            </a:p>
            <a:p>
              <a:pPr algn="ctr"/>
              <a:r>
                <a:rPr lang="en-US" sz="1836" dirty="0">
                  <a:solidFill>
                    <a:schemeClr val="tx1"/>
                  </a:solidFill>
                  <a:latin typeface="Segoe UI" panose="020B0502040204020203" pitchFamily="34" charset="0"/>
                  <a:cs typeface="Segoe UI" panose="020B0502040204020203" pitchFamily="34" charset="0"/>
                </a:rPr>
                <a:t>(10.20.20.0/24)</a:t>
              </a:r>
              <a:endParaRPr lang="en-US" sz="1836" dirty="0">
                <a:latin typeface="Segoe UI" panose="020B0502040204020203" pitchFamily="34" charset="0"/>
                <a:cs typeface="Segoe UI" panose="020B0502040204020203" pitchFamily="34" charset="0"/>
              </a:endParaRPr>
            </a:p>
          </p:txBody>
        </p:sp>
        <p:sp>
          <p:nvSpPr>
            <p:cNvPr id="73" name="矩形: 圆角 18">
              <a:extLst>
                <a:ext uri="{FF2B5EF4-FFF2-40B4-BE49-F238E27FC236}">
                  <a16:creationId xmlns:a16="http://schemas.microsoft.com/office/drawing/2014/main" id="{247A1BF5-7FAB-C429-BC3B-38B6A72F812A}"/>
                </a:ext>
              </a:extLst>
            </p:cNvPr>
            <p:cNvSpPr/>
            <p:nvPr/>
          </p:nvSpPr>
          <p:spPr>
            <a:xfrm>
              <a:off x="2550441" y="2488160"/>
              <a:ext cx="2837109" cy="758544"/>
            </a:xfrm>
            <a:prstGeom prst="roundRect">
              <a:avLst>
                <a:gd name="adj" fmla="val 0"/>
              </a:avLst>
            </a:prstGeom>
            <a:solidFill>
              <a:schemeClr val="bg2"/>
            </a:solidFill>
            <a:ln w="12700">
              <a:solidFill>
                <a:schemeClr val="tx1">
                  <a:lumMod val="50000"/>
                  <a:lumOff val="50000"/>
                  <a:alpha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tIns="73433" bIns="73433" rtlCol="0" anchor="ctr" anchorCtr="0"/>
            <a:lstStyle/>
            <a:p>
              <a:pPr algn="ctr"/>
              <a:r>
                <a:rPr lang="en-US" sz="1836" dirty="0" err="1">
                  <a:solidFill>
                    <a:schemeClr val="tx1"/>
                  </a:solidFill>
                  <a:latin typeface="Segoe UI" panose="020B0502040204020203" pitchFamily="34" charset="0"/>
                  <a:cs typeface="Segoe UI" panose="020B0502040204020203" pitchFamily="34" charset="0"/>
                </a:rPr>
                <a:t>SharedServicesSubnet</a:t>
              </a:r>
              <a:endParaRPr lang="en-US" sz="1836" dirty="0">
                <a:solidFill>
                  <a:schemeClr val="tx1"/>
                </a:solidFill>
                <a:latin typeface="Segoe UI" panose="020B0502040204020203" pitchFamily="34" charset="0"/>
                <a:cs typeface="Segoe UI" panose="020B0502040204020203" pitchFamily="34" charset="0"/>
              </a:endParaRPr>
            </a:p>
            <a:p>
              <a:pPr algn="ctr"/>
              <a:r>
                <a:rPr lang="en-US" sz="1836" dirty="0">
                  <a:solidFill>
                    <a:schemeClr val="tx1"/>
                  </a:solidFill>
                  <a:latin typeface="Segoe UI" panose="020B0502040204020203" pitchFamily="34" charset="0"/>
                  <a:cs typeface="Segoe UI" panose="020B0502040204020203" pitchFamily="34" charset="0"/>
                </a:rPr>
                <a:t>(10.20.10.0/24)</a:t>
              </a:r>
              <a:endParaRPr lang="en-US" sz="1836" dirty="0">
                <a:latin typeface="Segoe UI" panose="020B0502040204020203" pitchFamily="34" charset="0"/>
                <a:cs typeface="Segoe UI" panose="020B0502040204020203" pitchFamily="34" charset="0"/>
              </a:endParaRPr>
            </a:p>
          </p:txBody>
        </p:sp>
        <p:pic>
          <p:nvPicPr>
            <p:cNvPr id="83" name="图形 50">
              <a:extLst>
                <a:ext uri="{FF2B5EF4-FFF2-40B4-BE49-F238E27FC236}">
                  <a16:creationId xmlns:a16="http://schemas.microsoft.com/office/drawing/2014/main" id="{03DA1427-6761-F7BB-2C56-FF9EA9AE549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58307" y="4836136"/>
              <a:ext cx="417123" cy="379272"/>
            </a:xfrm>
            <a:prstGeom prst="rect">
              <a:avLst/>
            </a:prstGeom>
          </p:spPr>
        </p:pic>
        <p:pic>
          <p:nvPicPr>
            <p:cNvPr id="86" name="图形 22">
              <a:extLst>
                <a:ext uri="{FF2B5EF4-FFF2-40B4-BE49-F238E27FC236}">
                  <a16:creationId xmlns:a16="http://schemas.microsoft.com/office/drawing/2014/main" id="{E3726471-9230-FA74-7B6A-F69F5485F2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096550" y="2316780"/>
              <a:ext cx="417123" cy="379272"/>
            </a:xfrm>
            <a:prstGeom prst="rect">
              <a:avLst/>
            </a:prstGeom>
          </p:spPr>
        </p:pic>
        <p:pic>
          <p:nvPicPr>
            <p:cNvPr id="87" name="Graphic 86">
              <a:extLst>
                <a:ext uri="{FF2B5EF4-FFF2-40B4-BE49-F238E27FC236}">
                  <a16:creationId xmlns:a16="http://schemas.microsoft.com/office/drawing/2014/main" id="{8B69E007-32C2-1CD5-1094-85A66DDF74C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987824" y="2280922"/>
              <a:ext cx="469313" cy="426726"/>
            </a:xfrm>
            <a:prstGeom prst="rect">
              <a:avLst/>
            </a:prstGeom>
          </p:spPr>
        </p:pic>
        <p:cxnSp>
          <p:nvCxnSpPr>
            <p:cNvPr id="88" name="Straight Arrow Connector 87">
              <a:extLst>
                <a:ext uri="{FF2B5EF4-FFF2-40B4-BE49-F238E27FC236}">
                  <a16:creationId xmlns:a16="http://schemas.microsoft.com/office/drawing/2014/main" id="{4230914A-7676-6CCC-05A6-A44B7CB335CE}"/>
                </a:ext>
              </a:extLst>
            </p:cNvPr>
            <p:cNvCxnSpPr>
              <a:cxnSpLocks/>
              <a:stCxn id="87" idx="1"/>
            </p:cNvCxnSpPr>
            <p:nvPr/>
          </p:nvCxnSpPr>
          <p:spPr>
            <a:xfrm flipH="1" flipV="1">
              <a:off x="5512541" y="2479194"/>
              <a:ext cx="1475285" cy="1509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3DB993AF-83A7-22E5-C852-F36F8921AF95}"/>
                </a:ext>
              </a:extLst>
            </p:cNvPr>
            <p:cNvSpPr txBox="1"/>
            <p:nvPr/>
          </p:nvSpPr>
          <p:spPr>
            <a:xfrm>
              <a:off x="2028068" y="1854581"/>
              <a:ext cx="1272221" cy="374846"/>
            </a:xfrm>
            <a:prstGeom prst="rect">
              <a:avLst/>
            </a:prstGeom>
            <a:noFill/>
          </p:spPr>
          <p:txBody>
            <a:bodyPr wrap="square">
              <a:spAutoFit/>
            </a:bodyPr>
            <a:lstStyle/>
            <a:p>
              <a:pPr defTabSz="914191"/>
              <a:r>
                <a:rPr lang="en-US" sz="1836" b="1" dirty="0">
                  <a:solidFill>
                    <a:schemeClr val="tx2">
                      <a:lumMod val="50000"/>
                    </a:schemeClr>
                  </a:solidFill>
                  <a:latin typeface="Segoe UI"/>
                </a:rPr>
                <a:t>Task 1</a:t>
              </a:r>
            </a:p>
          </p:txBody>
        </p:sp>
        <p:sp>
          <p:nvSpPr>
            <p:cNvPr id="10" name="TextBox 9">
              <a:extLst>
                <a:ext uri="{FF2B5EF4-FFF2-40B4-BE49-F238E27FC236}">
                  <a16:creationId xmlns:a16="http://schemas.microsoft.com/office/drawing/2014/main" id="{E702853B-5EEA-CE6F-40AB-65A3E0DA98D4}"/>
                </a:ext>
              </a:extLst>
            </p:cNvPr>
            <p:cNvSpPr txBox="1"/>
            <p:nvPr/>
          </p:nvSpPr>
          <p:spPr>
            <a:xfrm>
              <a:off x="9592462" y="1866265"/>
              <a:ext cx="917425" cy="374846"/>
            </a:xfrm>
            <a:prstGeom prst="rect">
              <a:avLst/>
            </a:prstGeom>
            <a:noFill/>
          </p:spPr>
          <p:txBody>
            <a:bodyPr wrap="square">
              <a:spAutoFit/>
            </a:bodyPr>
            <a:lstStyle/>
            <a:p>
              <a:pPr defTabSz="914191"/>
              <a:r>
                <a:rPr lang="en-US" sz="1836" b="1" dirty="0">
                  <a:solidFill>
                    <a:schemeClr val="tx2">
                      <a:lumMod val="50000"/>
                    </a:schemeClr>
                  </a:solidFill>
                  <a:latin typeface="Segoe UI"/>
                </a:rPr>
                <a:t>Task 2</a:t>
              </a:r>
            </a:p>
          </p:txBody>
        </p:sp>
        <p:sp>
          <p:nvSpPr>
            <p:cNvPr id="11" name="TextBox 10">
              <a:extLst>
                <a:ext uri="{FF2B5EF4-FFF2-40B4-BE49-F238E27FC236}">
                  <a16:creationId xmlns:a16="http://schemas.microsoft.com/office/drawing/2014/main" id="{1585EA01-545E-8189-E908-1C9CA991B0D8}"/>
                </a:ext>
              </a:extLst>
            </p:cNvPr>
            <p:cNvSpPr txBox="1"/>
            <p:nvPr/>
          </p:nvSpPr>
          <p:spPr>
            <a:xfrm>
              <a:off x="5840596" y="2147862"/>
              <a:ext cx="860247" cy="374846"/>
            </a:xfrm>
            <a:prstGeom prst="rect">
              <a:avLst/>
            </a:prstGeom>
            <a:noFill/>
          </p:spPr>
          <p:txBody>
            <a:bodyPr wrap="square">
              <a:spAutoFit/>
            </a:bodyPr>
            <a:lstStyle/>
            <a:p>
              <a:pPr defTabSz="914191"/>
              <a:r>
                <a:rPr lang="en-US" sz="1836" b="1" dirty="0">
                  <a:solidFill>
                    <a:schemeClr val="tx2">
                      <a:lumMod val="50000"/>
                    </a:schemeClr>
                  </a:solidFill>
                  <a:latin typeface="Segoe UI"/>
                </a:rPr>
                <a:t>Task 3</a:t>
              </a:r>
            </a:p>
          </p:txBody>
        </p:sp>
        <p:sp>
          <p:nvSpPr>
            <p:cNvPr id="7" name="TextBox 6">
              <a:extLst>
                <a:ext uri="{FF2B5EF4-FFF2-40B4-BE49-F238E27FC236}">
                  <a16:creationId xmlns:a16="http://schemas.microsoft.com/office/drawing/2014/main" id="{DFA0AEE4-D27F-A48C-19BB-AE6B8D86B3C0}"/>
                </a:ext>
              </a:extLst>
            </p:cNvPr>
            <p:cNvSpPr txBox="1"/>
            <p:nvPr/>
          </p:nvSpPr>
          <p:spPr>
            <a:xfrm>
              <a:off x="5840595" y="5431218"/>
              <a:ext cx="902697" cy="374846"/>
            </a:xfrm>
            <a:prstGeom prst="rect">
              <a:avLst/>
            </a:prstGeom>
            <a:noFill/>
          </p:spPr>
          <p:txBody>
            <a:bodyPr wrap="square">
              <a:spAutoFit/>
            </a:bodyPr>
            <a:lstStyle/>
            <a:p>
              <a:pPr defTabSz="914191"/>
              <a:r>
                <a:rPr lang="en-US" sz="1836" b="1" dirty="0">
                  <a:solidFill>
                    <a:schemeClr val="tx2">
                      <a:lumMod val="50000"/>
                    </a:schemeClr>
                  </a:solidFill>
                  <a:latin typeface="Segoe UI"/>
                </a:rPr>
                <a:t>Task 4</a:t>
              </a:r>
            </a:p>
          </p:txBody>
        </p:sp>
        <p:sp>
          <p:nvSpPr>
            <p:cNvPr id="12" name="TextBox 11">
              <a:extLst>
                <a:ext uri="{FF2B5EF4-FFF2-40B4-BE49-F238E27FC236}">
                  <a16:creationId xmlns:a16="http://schemas.microsoft.com/office/drawing/2014/main" id="{4FED5B11-DF2B-BF04-853C-A05C0813F639}"/>
                </a:ext>
              </a:extLst>
            </p:cNvPr>
            <p:cNvSpPr txBox="1"/>
            <p:nvPr/>
          </p:nvSpPr>
          <p:spPr>
            <a:xfrm>
              <a:off x="3227652" y="5415829"/>
              <a:ext cx="2221057" cy="406265"/>
            </a:xfrm>
            <a:prstGeom prst="rect">
              <a:avLst/>
            </a:prstGeom>
            <a:noFill/>
          </p:spPr>
          <p:txBody>
            <a:bodyPr wrap="square">
              <a:spAutoFit/>
            </a:bodyPr>
            <a:lstStyle/>
            <a:p>
              <a:r>
                <a:rPr lang="en-US" sz="2040" dirty="0">
                  <a:latin typeface="Segoe UI" panose="020B0502040204020203" pitchFamily="34" charset="0"/>
                  <a:cs typeface="Segoe UI" panose="020B0502040204020203" pitchFamily="34" charset="0"/>
                </a:rPr>
                <a:t>contoso.com</a:t>
              </a:r>
              <a:endParaRPr lang="en-US" sz="2040" dirty="0"/>
            </a:p>
          </p:txBody>
        </p:sp>
        <p:sp>
          <p:nvSpPr>
            <p:cNvPr id="13" name="TextBox 12">
              <a:extLst>
                <a:ext uri="{FF2B5EF4-FFF2-40B4-BE49-F238E27FC236}">
                  <a16:creationId xmlns:a16="http://schemas.microsoft.com/office/drawing/2014/main" id="{B75EF400-C55A-778B-9484-BE807DBB19A8}"/>
                </a:ext>
              </a:extLst>
            </p:cNvPr>
            <p:cNvSpPr txBox="1"/>
            <p:nvPr/>
          </p:nvSpPr>
          <p:spPr>
            <a:xfrm>
              <a:off x="7538160" y="5415829"/>
              <a:ext cx="2608708" cy="406265"/>
            </a:xfrm>
            <a:prstGeom prst="rect">
              <a:avLst/>
            </a:prstGeom>
            <a:noFill/>
          </p:spPr>
          <p:txBody>
            <a:bodyPr wrap="square">
              <a:spAutoFit/>
            </a:bodyPr>
            <a:lstStyle/>
            <a:p>
              <a:r>
                <a:rPr lang="en-US" sz="2040" dirty="0">
                  <a:latin typeface="Segoe UI" panose="020B0502040204020203" pitchFamily="34" charset="0"/>
                  <a:cs typeface="Segoe UI" panose="020B0502040204020203" pitchFamily="34" charset="0"/>
                </a:rPr>
                <a:t>private.contoso.com</a:t>
              </a:r>
              <a:endParaRPr lang="en-US" sz="2040" dirty="0"/>
            </a:p>
          </p:txBody>
        </p:sp>
        <p:sp>
          <p:nvSpPr>
            <p:cNvPr id="14" name="Arrow: Up 13">
              <a:extLst>
                <a:ext uri="{FF2B5EF4-FFF2-40B4-BE49-F238E27FC236}">
                  <a16:creationId xmlns:a16="http://schemas.microsoft.com/office/drawing/2014/main" id="{382FF327-25FE-E659-35A2-30E212BE7936}"/>
                </a:ext>
              </a:extLst>
            </p:cNvPr>
            <p:cNvSpPr/>
            <p:nvPr/>
          </p:nvSpPr>
          <p:spPr bwMode="auto">
            <a:xfrm>
              <a:off x="3782291" y="5227455"/>
              <a:ext cx="332509" cy="291876"/>
            </a:xfrm>
            <a:prstGeom prst="upArrow">
              <a:avLst/>
            </a:prstGeom>
            <a:solidFill>
              <a:srgbClr val="559CE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856"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Arrow: Up 14">
              <a:extLst>
                <a:ext uri="{FF2B5EF4-FFF2-40B4-BE49-F238E27FC236}">
                  <a16:creationId xmlns:a16="http://schemas.microsoft.com/office/drawing/2014/main" id="{A5A0486B-B0A7-0D2E-0A9E-DF3F4ACAE8C2}"/>
                </a:ext>
              </a:extLst>
            </p:cNvPr>
            <p:cNvSpPr/>
            <p:nvPr/>
          </p:nvSpPr>
          <p:spPr bwMode="auto">
            <a:xfrm>
              <a:off x="8516174" y="5194395"/>
              <a:ext cx="332509" cy="291876"/>
            </a:xfrm>
            <a:prstGeom prst="upArrow">
              <a:avLst/>
            </a:prstGeom>
            <a:solidFill>
              <a:srgbClr val="559CE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856"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07498075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02B1-5CB4-4E61-93D2-CD8FFBD5512A}"/>
              </a:ext>
            </a:extLst>
          </p:cNvPr>
          <p:cNvSpPr>
            <a:spLocks noGrp="1"/>
          </p:cNvSpPr>
          <p:nvPr>
            <p:ph type="title"/>
          </p:nvPr>
        </p:nvSpPr>
        <p:spPr/>
        <p:txBody>
          <a:bodyPr/>
          <a:lstStyle/>
          <a:p>
            <a:r>
              <a:rPr lang="en-US" dirty="0">
                <a:cs typeface="Segoe UI"/>
              </a:rPr>
              <a:t>Lab 04 – Architecture diagram (interactive lab simulation)</a:t>
            </a:r>
            <a:endParaRPr lang="en-US" dirty="0"/>
          </a:p>
        </p:txBody>
      </p:sp>
      <p:grpSp>
        <p:nvGrpSpPr>
          <p:cNvPr id="5" name="Group 4" descr="Architecture diagram of the detailed lab steps. ">
            <a:extLst>
              <a:ext uri="{FF2B5EF4-FFF2-40B4-BE49-F238E27FC236}">
                <a16:creationId xmlns:a16="http://schemas.microsoft.com/office/drawing/2014/main" id="{A52F92C8-88DA-4FDC-9D15-CD7F44A8B4E0}"/>
              </a:ext>
            </a:extLst>
          </p:cNvPr>
          <p:cNvGrpSpPr/>
          <p:nvPr/>
        </p:nvGrpSpPr>
        <p:grpSpPr>
          <a:xfrm>
            <a:off x="2367363" y="1173188"/>
            <a:ext cx="7389269" cy="4913906"/>
            <a:chOff x="2446494" y="1542553"/>
            <a:chExt cx="7389269" cy="4913906"/>
          </a:xfrm>
        </p:grpSpPr>
        <p:sp>
          <p:nvSpPr>
            <p:cNvPr id="7" name="Rectangle 6">
              <a:extLst>
                <a:ext uri="{FF2B5EF4-FFF2-40B4-BE49-F238E27FC236}">
                  <a16:creationId xmlns:a16="http://schemas.microsoft.com/office/drawing/2014/main" id="{A845AB35-AF28-439A-9444-F9EF209E8DB0}"/>
                </a:ext>
              </a:extLst>
            </p:cNvPr>
            <p:cNvSpPr/>
            <p:nvPr/>
          </p:nvSpPr>
          <p:spPr bwMode="auto">
            <a:xfrm>
              <a:off x="7950861" y="4768750"/>
              <a:ext cx="1661096" cy="12544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Rectangle 7">
              <a:extLst>
                <a:ext uri="{FF2B5EF4-FFF2-40B4-BE49-F238E27FC236}">
                  <a16:creationId xmlns:a16="http://schemas.microsoft.com/office/drawing/2014/main" id="{90DD12D6-5B08-490A-AF25-FE44DE218C4F}"/>
                </a:ext>
              </a:extLst>
            </p:cNvPr>
            <p:cNvSpPr/>
            <p:nvPr/>
          </p:nvSpPr>
          <p:spPr bwMode="auto">
            <a:xfrm>
              <a:off x="7891433" y="2753114"/>
              <a:ext cx="1661096" cy="12544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BEBE0B2E-F694-4CBF-80F7-7F784C945EA3}"/>
                </a:ext>
              </a:extLst>
            </p:cNvPr>
            <p:cNvSpPr/>
            <p:nvPr/>
          </p:nvSpPr>
          <p:spPr bwMode="auto">
            <a:xfrm>
              <a:off x="2595126" y="5669870"/>
              <a:ext cx="5038048" cy="7196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Rectangle 9">
              <a:extLst>
                <a:ext uri="{FF2B5EF4-FFF2-40B4-BE49-F238E27FC236}">
                  <a16:creationId xmlns:a16="http://schemas.microsoft.com/office/drawing/2014/main" id="{C76E3ABC-7391-4D93-B978-82594BC62A76}"/>
                </a:ext>
              </a:extLst>
            </p:cNvPr>
            <p:cNvSpPr/>
            <p:nvPr/>
          </p:nvSpPr>
          <p:spPr bwMode="auto">
            <a:xfrm>
              <a:off x="2619847" y="4795482"/>
              <a:ext cx="5038048" cy="7196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 name="Rectangle 10">
              <a:extLst>
                <a:ext uri="{FF2B5EF4-FFF2-40B4-BE49-F238E27FC236}">
                  <a16:creationId xmlns:a16="http://schemas.microsoft.com/office/drawing/2014/main" id="{92645E47-D035-45CF-BEC7-6E7F3617D170}"/>
                </a:ext>
              </a:extLst>
            </p:cNvPr>
            <p:cNvSpPr/>
            <p:nvPr/>
          </p:nvSpPr>
          <p:spPr bwMode="auto">
            <a:xfrm>
              <a:off x="2598173" y="1542553"/>
              <a:ext cx="5038049" cy="31372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 name="TextBox 11">
              <a:extLst>
                <a:ext uri="{FF2B5EF4-FFF2-40B4-BE49-F238E27FC236}">
                  <a16:creationId xmlns:a16="http://schemas.microsoft.com/office/drawing/2014/main" id="{DFD3D16D-618A-4494-B67C-58D0B9420491}"/>
                </a:ext>
              </a:extLst>
            </p:cNvPr>
            <p:cNvSpPr txBox="1"/>
            <p:nvPr/>
          </p:nvSpPr>
          <p:spPr>
            <a:xfrm>
              <a:off x="2624427" y="1674810"/>
              <a:ext cx="1568286"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1, Task 2</a:t>
              </a:r>
            </a:p>
          </p:txBody>
        </p:sp>
        <p:pic>
          <p:nvPicPr>
            <p:cNvPr id="13" name="Graphic 12">
              <a:extLst>
                <a:ext uri="{FF2B5EF4-FFF2-40B4-BE49-F238E27FC236}">
                  <a16:creationId xmlns:a16="http://schemas.microsoft.com/office/drawing/2014/main" id="{BF0A63C1-28DB-4CC4-9884-B476A472299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43861" y="1619020"/>
              <a:ext cx="376369" cy="376369"/>
            </a:xfrm>
            <a:prstGeom prst="rect">
              <a:avLst/>
            </a:prstGeom>
          </p:spPr>
        </p:pic>
        <p:sp>
          <p:nvSpPr>
            <p:cNvPr id="14" name="TextBox 13">
              <a:extLst>
                <a:ext uri="{FF2B5EF4-FFF2-40B4-BE49-F238E27FC236}">
                  <a16:creationId xmlns:a16="http://schemas.microsoft.com/office/drawing/2014/main" id="{207E7DE0-3C22-4A91-A50C-FD052D3E6C00}"/>
                </a:ext>
              </a:extLst>
            </p:cNvPr>
            <p:cNvSpPr txBox="1"/>
            <p:nvPr/>
          </p:nvSpPr>
          <p:spPr>
            <a:xfrm>
              <a:off x="4720230" y="1671427"/>
              <a:ext cx="1297732" cy="271554"/>
            </a:xfrm>
            <a:prstGeom prst="rect">
              <a:avLst/>
            </a:prstGeom>
            <a:noFill/>
          </p:spPr>
          <p:txBody>
            <a:bodyPr wrap="square">
              <a:spAutoFit/>
            </a:bodyPr>
            <a:lstStyle/>
            <a:p>
              <a:pPr defTabSz="914367"/>
              <a:r>
                <a:rPr lang="fr-FR" sz="1176" b="1" dirty="0">
                  <a:solidFill>
                    <a:srgbClr val="000000"/>
                  </a:solidFill>
                  <a:latin typeface="Segoe UI"/>
                </a:rPr>
                <a:t>az104-04-rg1</a:t>
              </a:r>
            </a:p>
          </p:txBody>
        </p:sp>
        <p:sp>
          <p:nvSpPr>
            <p:cNvPr id="15" name="Rectangle 14">
              <a:extLst>
                <a:ext uri="{FF2B5EF4-FFF2-40B4-BE49-F238E27FC236}">
                  <a16:creationId xmlns:a16="http://schemas.microsoft.com/office/drawing/2014/main" id="{32BCE3B5-4A4E-4071-9667-93390E271F1A}"/>
                </a:ext>
              </a:extLst>
            </p:cNvPr>
            <p:cNvSpPr/>
            <p:nvPr/>
          </p:nvSpPr>
          <p:spPr bwMode="auto">
            <a:xfrm>
              <a:off x="2446494" y="2046758"/>
              <a:ext cx="7389269" cy="4409701"/>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pic>
          <p:nvPicPr>
            <p:cNvPr id="16" name="Graphic 15">
              <a:extLst>
                <a:ext uri="{FF2B5EF4-FFF2-40B4-BE49-F238E27FC236}">
                  <a16:creationId xmlns:a16="http://schemas.microsoft.com/office/drawing/2014/main" id="{DD341371-C5CA-4ED8-BDFE-F26A6CD175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06123" y="2160449"/>
              <a:ext cx="412418" cy="412418"/>
            </a:xfrm>
            <a:prstGeom prst="rect">
              <a:avLst/>
            </a:prstGeom>
          </p:spPr>
        </p:pic>
        <p:sp>
          <p:nvSpPr>
            <p:cNvPr id="17" name="Rectangle 16">
              <a:extLst>
                <a:ext uri="{FF2B5EF4-FFF2-40B4-BE49-F238E27FC236}">
                  <a16:creationId xmlns:a16="http://schemas.microsoft.com/office/drawing/2014/main" id="{1F23631D-5B6C-44AE-A09C-2ECB53C32884}"/>
                </a:ext>
              </a:extLst>
            </p:cNvPr>
            <p:cNvSpPr/>
            <p:nvPr/>
          </p:nvSpPr>
          <p:spPr bwMode="auto">
            <a:xfrm>
              <a:off x="2806123" y="2601956"/>
              <a:ext cx="4616061" cy="203556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sp>
          <p:nvSpPr>
            <p:cNvPr id="18" name="TextBox 17">
              <a:extLst>
                <a:ext uri="{FF2B5EF4-FFF2-40B4-BE49-F238E27FC236}">
                  <a16:creationId xmlns:a16="http://schemas.microsoft.com/office/drawing/2014/main" id="{30237919-B646-41A4-B4ED-FEC3BD6425BD}"/>
                </a:ext>
              </a:extLst>
            </p:cNvPr>
            <p:cNvSpPr txBox="1"/>
            <p:nvPr/>
          </p:nvSpPr>
          <p:spPr>
            <a:xfrm>
              <a:off x="3218541" y="2197071"/>
              <a:ext cx="2688259" cy="271554"/>
            </a:xfrm>
            <a:prstGeom prst="rect">
              <a:avLst/>
            </a:prstGeom>
            <a:noFill/>
          </p:spPr>
          <p:txBody>
            <a:bodyPr wrap="square">
              <a:spAutoFit/>
            </a:bodyPr>
            <a:lstStyle/>
            <a:p>
              <a:pPr defTabSz="914367"/>
              <a:r>
                <a:rPr lang="fr-FR" sz="1176" b="1" dirty="0">
                  <a:solidFill>
                    <a:srgbClr val="000000"/>
                  </a:solidFill>
                  <a:latin typeface="Segoe UI"/>
                </a:rPr>
                <a:t>az104-04-vnet1 </a:t>
              </a:r>
              <a:r>
                <a:rPr lang="fr-FR" sz="1176" dirty="0">
                  <a:solidFill>
                    <a:srgbClr val="000000"/>
                  </a:solidFill>
                  <a:latin typeface="Segoe UI"/>
                </a:rPr>
                <a:t>10.40.0.0/20</a:t>
              </a:r>
            </a:p>
          </p:txBody>
        </p:sp>
        <p:sp>
          <p:nvSpPr>
            <p:cNvPr id="19" name="Rectangle 18">
              <a:extLst>
                <a:ext uri="{FF2B5EF4-FFF2-40B4-BE49-F238E27FC236}">
                  <a16:creationId xmlns:a16="http://schemas.microsoft.com/office/drawing/2014/main" id="{CDFC697B-C304-476B-9967-3431763F399C}"/>
                </a:ext>
              </a:extLst>
            </p:cNvPr>
            <p:cNvSpPr/>
            <p:nvPr/>
          </p:nvSpPr>
          <p:spPr bwMode="auto">
            <a:xfrm>
              <a:off x="2912840" y="2974337"/>
              <a:ext cx="2140222" cy="1569713"/>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sp>
          <p:nvSpPr>
            <p:cNvPr id="20" name="TextBox 19">
              <a:extLst>
                <a:ext uri="{FF2B5EF4-FFF2-40B4-BE49-F238E27FC236}">
                  <a16:creationId xmlns:a16="http://schemas.microsoft.com/office/drawing/2014/main" id="{DADB2D73-2986-46B2-B1BF-EA7496A01031}"/>
                </a:ext>
              </a:extLst>
            </p:cNvPr>
            <p:cNvSpPr txBox="1"/>
            <p:nvPr/>
          </p:nvSpPr>
          <p:spPr>
            <a:xfrm>
              <a:off x="2870152" y="2624161"/>
              <a:ext cx="2688259" cy="271554"/>
            </a:xfrm>
            <a:prstGeom prst="rect">
              <a:avLst/>
            </a:prstGeom>
            <a:noFill/>
          </p:spPr>
          <p:txBody>
            <a:bodyPr wrap="square">
              <a:spAutoFit/>
            </a:bodyPr>
            <a:lstStyle/>
            <a:p>
              <a:pPr defTabSz="914367"/>
              <a:r>
                <a:rPr lang="fr-FR" sz="1176" b="1" dirty="0">
                  <a:solidFill>
                    <a:srgbClr val="000000"/>
                  </a:solidFill>
                  <a:latin typeface="Segoe UI"/>
                </a:rPr>
                <a:t>Subnet0 </a:t>
              </a:r>
              <a:r>
                <a:rPr lang="fr-FR" sz="1176" dirty="0">
                  <a:solidFill>
                    <a:srgbClr val="000000"/>
                  </a:solidFill>
                  <a:latin typeface="Segoe UI"/>
                </a:rPr>
                <a:t>10.40.0.0/24</a:t>
              </a:r>
            </a:p>
          </p:txBody>
        </p:sp>
        <p:sp>
          <p:nvSpPr>
            <p:cNvPr id="21" name="Rectangle 20">
              <a:extLst>
                <a:ext uri="{FF2B5EF4-FFF2-40B4-BE49-F238E27FC236}">
                  <a16:creationId xmlns:a16="http://schemas.microsoft.com/office/drawing/2014/main" id="{2CD1D2CD-46F2-4856-8350-A3FEB282DFE0}"/>
                </a:ext>
              </a:extLst>
            </p:cNvPr>
            <p:cNvSpPr/>
            <p:nvPr/>
          </p:nvSpPr>
          <p:spPr bwMode="auto">
            <a:xfrm>
              <a:off x="5182646" y="2977368"/>
              <a:ext cx="2140222" cy="1566682"/>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sp>
          <p:nvSpPr>
            <p:cNvPr id="22" name="TextBox 21">
              <a:extLst>
                <a:ext uri="{FF2B5EF4-FFF2-40B4-BE49-F238E27FC236}">
                  <a16:creationId xmlns:a16="http://schemas.microsoft.com/office/drawing/2014/main" id="{05FAD4DF-E0D8-473A-A122-C0E86E100A2D}"/>
                </a:ext>
              </a:extLst>
            </p:cNvPr>
            <p:cNvSpPr txBox="1"/>
            <p:nvPr/>
          </p:nvSpPr>
          <p:spPr>
            <a:xfrm>
              <a:off x="5139958" y="2708115"/>
              <a:ext cx="2688259" cy="271554"/>
            </a:xfrm>
            <a:prstGeom prst="rect">
              <a:avLst/>
            </a:prstGeom>
            <a:noFill/>
          </p:spPr>
          <p:txBody>
            <a:bodyPr wrap="square">
              <a:spAutoFit/>
            </a:bodyPr>
            <a:lstStyle/>
            <a:p>
              <a:pPr defTabSz="914367"/>
              <a:r>
                <a:rPr lang="fr-FR" sz="1176" b="1" dirty="0">
                  <a:solidFill>
                    <a:srgbClr val="000000"/>
                  </a:solidFill>
                  <a:latin typeface="Segoe UI"/>
                </a:rPr>
                <a:t>Subnet1 </a:t>
              </a:r>
              <a:r>
                <a:rPr lang="fr-FR" sz="1176" dirty="0">
                  <a:solidFill>
                    <a:srgbClr val="000000"/>
                  </a:solidFill>
                  <a:latin typeface="Segoe UI"/>
                </a:rPr>
                <a:t>10.40.1.0/24</a:t>
              </a:r>
            </a:p>
          </p:txBody>
        </p:sp>
        <p:pic>
          <p:nvPicPr>
            <p:cNvPr id="23" name="Graphic 22">
              <a:extLst>
                <a:ext uri="{FF2B5EF4-FFF2-40B4-BE49-F238E27FC236}">
                  <a16:creationId xmlns:a16="http://schemas.microsoft.com/office/drawing/2014/main" id="{A23EE2D0-CE29-40BD-A5FE-18797F2F997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76839" y="3084790"/>
              <a:ext cx="403078" cy="403078"/>
            </a:xfrm>
            <a:prstGeom prst="rect">
              <a:avLst/>
            </a:prstGeom>
          </p:spPr>
        </p:pic>
        <p:sp>
          <p:nvSpPr>
            <p:cNvPr id="24" name="TextBox 23">
              <a:extLst>
                <a:ext uri="{FF2B5EF4-FFF2-40B4-BE49-F238E27FC236}">
                  <a16:creationId xmlns:a16="http://schemas.microsoft.com/office/drawing/2014/main" id="{7490DCF3-135D-4DC8-AD11-939FA1F8216B}"/>
                </a:ext>
              </a:extLst>
            </p:cNvPr>
            <p:cNvSpPr txBox="1"/>
            <p:nvPr/>
          </p:nvSpPr>
          <p:spPr>
            <a:xfrm>
              <a:off x="3317288" y="3505773"/>
              <a:ext cx="1322180" cy="271554"/>
            </a:xfrm>
            <a:prstGeom prst="rect">
              <a:avLst/>
            </a:prstGeom>
            <a:noFill/>
          </p:spPr>
          <p:txBody>
            <a:bodyPr wrap="square">
              <a:spAutoFit/>
            </a:bodyPr>
            <a:lstStyle/>
            <a:p>
              <a:pPr algn="ctr" defTabSz="914367"/>
              <a:r>
                <a:rPr lang="fr-FR" sz="1176" b="1" dirty="0">
                  <a:solidFill>
                    <a:srgbClr val="000000"/>
                  </a:solidFill>
                  <a:latin typeface="Segoe UI"/>
                </a:rPr>
                <a:t>az104-04-vm0</a:t>
              </a:r>
            </a:p>
          </p:txBody>
        </p:sp>
        <p:pic>
          <p:nvPicPr>
            <p:cNvPr id="25" name="Graphic 24">
              <a:extLst>
                <a:ext uri="{FF2B5EF4-FFF2-40B4-BE49-F238E27FC236}">
                  <a16:creationId xmlns:a16="http://schemas.microsoft.com/office/drawing/2014/main" id="{7BDED429-7CCF-49D2-B543-703083B3D56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017962" y="3079768"/>
              <a:ext cx="403078" cy="403078"/>
            </a:xfrm>
            <a:prstGeom prst="rect">
              <a:avLst/>
            </a:prstGeom>
          </p:spPr>
        </p:pic>
        <p:sp>
          <p:nvSpPr>
            <p:cNvPr id="26" name="TextBox 25">
              <a:extLst>
                <a:ext uri="{FF2B5EF4-FFF2-40B4-BE49-F238E27FC236}">
                  <a16:creationId xmlns:a16="http://schemas.microsoft.com/office/drawing/2014/main" id="{6A52BC3E-FE95-4FF7-BEEB-489A7DBD2B07}"/>
                </a:ext>
              </a:extLst>
            </p:cNvPr>
            <p:cNvSpPr txBox="1"/>
            <p:nvPr/>
          </p:nvSpPr>
          <p:spPr>
            <a:xfrm>
              <a:off x="5558411" y="3500751"/>
              <a:ext cx="1322180" cy="271554"/>
            </a:xfrm>
            <a:prstGeom prst="rect">
              <a:avLst/>
            </a:prstGeom>
            <a:noFill/>
          </p:spPr>
          <p:txBody>
            <a:bodyPr wrap="square">
              <a:spAutoFit/>
            </a:bodyPr>
            <a:lstStyle/>
            <a:p>
              <a:pPr algn="ctr" defTabSz="914367"/>
              <a:r>
                <a:rPr lang="fr-FR" sz="1176" b="1" dirty="0">
                  <a:solidFill>
                    <a:srgbClr val="000000"/>
                  </a:solidFill>
                  <a:latin typeface="Segoe UI"/>
                </a:rPr>
                <a:t>az104-04-vm1</a:t>
              </a:r>
            </a:p>
          </p:txBody>
        </p:sp>
        <p:pic>
          <p:nvPicPr>
            <p:cNvPr id="27" name="Graphic 26">
              <a:extLst>
                <a:ext uri="{FF2B5EF4-FFF2-40B4-BE49-F238E27FC236}">
                  <a16:creationId xmlns:a16="http://schemas.microsoft.com/office/drawing/2014/main" id="{62C16BA0-5086-4BAB-94FC-24146E36ED1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907082" y="5784466"/>
              <a:ext cx="361430" cy="361430"/>
            </a:xfrm>
            <a:prstGeom prst="rect">
              <a:avLst/>
            </a:prstGeom>
          </p:spPr>
        </p:pic>
        <p:pic>
          <p:nvPicPr>
            <p:cNvPr id="28" name="Graphic 27">
              <a:extLst>
                <a:ext uri="{FF2B5EF4-FFF2-40B4-BE49-F238E27FC236}">
                  <a16:creationId xmlns:a16="http://schemas.microsoft.com/office/drawing/2014/main" id="{26597212-B26F-43EE-B6A9-28E5FA0503D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76838" y="4828886"/>
              <a:ext cx="361430" cy="361430"/>
            </a:xfrm>
            <a:prstGeom prst="rect">
              <a:avLst/>
            </a:prstGeom>
          </p:spPr>
        </p:pic>
        <p:sp>
          <p:nvSpPr>
            <p:cNvPr id="29" name="TextBox 28">
              <a:extLst>
                <a:ext uri="{FF2B5EF4-FFF2-40B4-BE49-F238E27FC236}">
                  <a16:creationId xmlns:a16="http://schemas.microsoft.com/office/drawing/2014/main" id="{16154CA5-406C-4864-8507-3EB7BDE588C3}"/>
                </a:ext>
              </a:extLst>
            </p:cNvPr>
            <p:cNvSpPr txBox="1"/>
            <p:nvPr/>
          </p:nvSpPr>
          <p:spPr>
            <a:xfrm>
              <a:off x="3258435" y="5149686"/>
              <a:ext cx="1264958" cy="271554"/>
            </a:xfrm>
            <a:prstGeom prst="rect">
              <a:avLst/>
            </a:prstGeom>
            <a:noFill/>
          </p:spPr>
          <p:txBody>
            <a:bodyPr wrap="square">
              <a:spAutoFit/>
            </a:bodyPr>
            <a:lstStyle/>
            <a:p>
              <a:pPr defTabSz="914367"/>
              <a:r>
                <a:rPr lang="fr-FR" sz="1176" b="1" dirty="0">
                  <a:solidFill>
                    <a:srgbClr val="000000"/>
                  </a:solidFill>
                  <a:latin typeface="Segoe UI"/>
                </a:rPr>
                <a:t>az104-04-pip0</a:t>
              </a:r>
            </a:p>
          </p:txBody>
        </p:sp>
        <p:pic>
          <p:nvPicPr>
            <p:cNvPr id="30" name="Graphic 29">
              <a:extLst>
                <a:ext uri="{FF2B5EF4-FFF2-40B4-BE49-F238E27FC236}">
                  <a16:creationId xmlns:a16="http://schemas.microsoft.com/office/drawing/2014/main" id="{07213181-80BE-467D-9B65-6B7621D3913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059823" y="4838546"/>
              <a:ext cx="361430" cy="361430"/>
            </a:xfrm>
            <a:prstGeom prst="rect">
              <a:avLst/>
            </a:prstGeom>
          </p:spPr>
        </p:pic>
        <p:sp>
          <p:nvSpPr>
            <p:cNvPr id="31" name="TextBox 30">
              <a:extLst>
                <a:ext uri="{FF2B5EF4-FFF2-40B4-BE49-F238E27FC236}">
                  <a16:creationId xmlns:a16="http://schemas.microsoft.com/office/drawing/2014/main" id="{5E2F0800-A4C6-4316-9DC6-5450F2B74203}"/>
                </a:ext>
              </a:extLst>
            </p:cNvPr>
            <p:cNvSpPr txBox="1"/>
            <p:nvPr/>
          </p:nvSpPr>
          <p:spPr>
            <a:xfrm>
              <a:off x="5607399" y="5116774"/>
              <a:ext cx="1264958" cy="271554"/>
            </a:xfrm>
            <a:prstGeom prst="rect">
              <a:avLst/>
            </a:prstGeom>
            <a:noFill/>
          </p:spPr>
          <p:txBody>
            <a:bodyPr wrap="square">
              <a:spAutoFit/>
            </a:bodyPr>
            <a:lstStyle/>
            <a:p>
              <a:pPr defTabSz="914367"/>
              <a:r>
                <a:rPr lang="fr-FR" sz="1176" b="1" dirty="0">
                  <a:solidFill>
                    <a:srgbClr val="000000"/>
                  </a:solidFill>
                  <a:latin typeface="Segoe UI"/>
                </a:rPr>
                <a:t>az104-04-pip1</a:t>
              </a:r>
            </a:p>
          </p:txBody>
        </p:sp>
        <p:sp>
          <p:nvSpPr>
            <p:cNvPr id="32" name="TextBox 31">
              <a:extLst>
                <a:ext uri="{FF2B5EF4-FFF2-40B4-BE49-F238E27FC236}">
                  <a16:creationId xmlns:a16="http://schemas.microsoft.com/office/drawing/2014/main" id="{BB584BCF-525E-4A19-B8EA-2D6E2113B49B}"/>
                </a:ext>
              </a:extLst>
            </p:cNvPr>
            <p:cNvSpPr txBox="1"/>
            <p:nvPr/>
          </p:nvSpPr>
          <p:spPr>
            <a:xfrm>
              <a:off x="4424114" y="6120143"/>
              <a:ext cx="1429516" cy="271554"/>
            </a:xfrm>
            <a:prstGeom prst="rect">
              <a:avLst/>
            </a:prstGeom>
            <a:noFill/>
          </p:spPr>
          <p:txBody>
            <a:bodyPr wrap="square">
              <a:spAutoFit/>
            </a:bodyPr>
            <a:lstStyle/>
            <a:p>
              <a:pPr defTabSz="914367"/>
              <a:r>
                <a:rPr lang="fr-FR" sz="1176" b="1" dirty="0">
                  <a:solidFill>
                    <a:srgbClr val="000000"/>
                  </a:solidFill>
                  <a:latin typeface="Segoe UI"/>
                </a:rPr>
                <a:t>az104-04-nsg01</a:t>
              </a:r>
            </a:p>
          </p:txBody>
        </p:sp>
        <p:pic>
          <p:nvPicPr>
            <p:cNvPr id="33" name="Graphic 32">
              <a:extLst>
                <a:ext uri="{FF2B5EF4-FFF2-40B4-BE49-F238E27FC236}">
                  <a16:creationId xmlns:a16="http://schemas.microsoft.com/office/drawing/2014/main" id="{A403A63A-1C06-49C5-BC21-CCFAF28E107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91995" y="3777326"/>
              <a:ext cx="357982" cy="357982"/>
            </a:xfrm>
            <a:prstGeom prst="rect">
              <a:avLst/>
            </a:prstGeom>
          </p:spPr>
        </p:pic>
        <p:sp>
          <p:nvSpPr>
            <p:cNvPr id="34" name="TextBox 33">
              <a:extLst>
                <a:ext uri="{FF2B5EF4-FFF2-40B4-BE49-F238E27FC236}">
                  <a16:creationId xmlns:a16="http://schemas.microsoft.com/office/drawing/2014/main" id="{FB4C7D27-AAEB-4546-9E0F-72EF4BBE45F5}"/>
                </a:ext>
              </a:extLst>
            </p:cNvPr>
            <p:cNvSpPr txBox="1"/>
            <p:nvPr/>
          </p:nvSpPr>
          <p:spPr>
            <a:xfrm>
              <a:off x="3328997" y="4069268"/>
              <a:ext cx="1322180" cy="452590"/>
            </a:xfrm>
            <a:prstGeom prst="rect">
              <a:avLst/>
            </a:prstGeom>
            <a:noFill/>
          </p:spPr>
          <p:txBody>
            <a:bodyPr wrap="square">
              <a:spAutoFit/>
            </a:bodyPr>
            <a:lstStyle/>
            <a:p>
              <a:pPr algn="ctr" defTabSz="914367"/>
              <a:r>
                <a:rPr lang="fr-FR" sz="1176" b="1" dirty="0">
                  <a:solidFill>
                    <a:srgbClr val="000000"/>
                  </a:solidFill>
                  <a:latin typeface="Segoe UI"/>
                </a:rPr>
                <a:t>az104-04-nic0</a:t>
              </a:r>
            </a:p>
            <a:p>
              <a:pPr algn="ctr" defTabSz="914367"/>
              <a:r>
                <a:rPr lang="fr-FR" sz="1176" dirty="0">
                  <a:solidFill>
                    <a:srgbClr val="000000"/>
                  </a:solidFill>
                  <a:latin typeface="Segoe UI"/>
                </a:rPr>
                <a:t>10.40.0.4</a:t>
              </a:r>
            </a:p>
          </p:txBody>
        </p:sp>
        <p:pic>
          <p:nvPicPr>
            <p:cNvPr id="35" name="Graphic 34">
              <a:extLst>
                <a:ext uri="{FF2B5EF4-FFF2-40B4-BE49-F238E27FC236}">
                  <a16:creationId xmlns:a16="http://schemas.microsoft.com/office/drawing/2014/main" id="{88E03FF6-1C6B-4675-8B39-A002403CBAD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039530" y="3768122"/>
              <a:ext cx="357982" cy="357982"/>
            </a:xfrm>
            <a:prstGeom prst="rect">
              <a:avLst/>
            </a:prstGeom>
          </p:spPr>
        </p:pic>
        <p:sp>
          <p:nvSpPr>
            <p:cNvPr id="36" name="TextBox 35">
              <a:extLst>
                <a:ext uri="{FF2B5EF4-FFF2-40B4-BE49-F238E27FC236}">
                  <a16:creationId xmlns:a16="http://schemas.microsoft.com/office/drawing/2014/main" id="{9C9E2FCA-FB97-4FE2-B4DE-F11A4574CC2B}"/>
                </a:ext>
              </a:extLst>
            </p:cNvPr>
            <p:cNvSpPr txBox="1"/>
            <p:nvPr/>
          </p:nvSpPr>
          <p:spPr>
            <a:xfrm>
              <a:off x="5576532" y="4060063"/>
              <a:ext cx="1322180" cy="452590"/>
            </a:xfrm>
            <a:prstGeom prst="rect">
              <a:avLst/>
            </a:prstGeom>
            <a:noFill/>
          </p:spPr>
          <p:txBody>
            <a:bodyPr wrap="square">
              <a:spAutoFit/>
            </a:bodyPr>
            <a:lstStyle/>
            <a:p>
              <a:pPr algn="ctr" defTabSz="914367"/>
              <a:r>
                <a:rPr lang="fr-FR" sz="1176" b="1" dirty="0">
                  <a:solidFill>
                    <a:srgbClr val="000000"/>
                  </a:solidFill>
                  <a:latin typeface="Segoe UI"/>
                </a:rPr>
                <a:t>az104-04-nic1</a:t>
              </a:r>
            </a:p>
            <a:p>
              <a:pPr algn="ctr" defTabSz="914367"/>
              <a:r>
                <a:rPr lang="fr-FR" sz="1176" dirty="0">
                  <a:solidFill>
                    <a:srgbClr val="000000"/>
                  </a:solidFill>
                  <a:latin typeface="Segoe UI"/>
                </a:rPr>
                <a:t>10.40.1.4</a:t>
              </a:r>
            </a:p>
          </p:txBody>
        </p:sp>
        <p:cxnSp>
          <p:nvCxnSpPr>
            <p:cNvPr id="37" name="Straight Arrow Connector 36">
              <a:extLst>
                <a:ext uri="{FF2B5EF4-FFF2-40B4-BE49-F238E27FC236}">
                  <a16:creationId xmlns:a16="http://schemas.microsoft.com/office/drawing/2014/main" id="{9A2FDDEF-1A73-4DDA-8AB3-A82BD43D4E2D}"/>
                </a:ext>
              </a:extLst>
            </p:cNvPr>
            <p:cNvCxnSpPr>
              <a:cxnSpLocks/>
              <a:endCxn id="28" idx="0"/>
            </p:cNvCxnSpPr>
            <p:nvPr/>
          </p:nvCxnSpPr>
          <p:spPr>
            <a:xfrm>
              <a:off x="3957553" y="4528179"/>
              <a:ext cx="1" cy="30070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28F2629-31B9-408F-A3BD-30DE093AD377}"/>
                </a:ext>
              </a:extLst>
            </p:cNvPr>
            <p:cNvCxnSpPr>
              <a:cxnSpLocks/>
              <a:endCxn id="27" idx="0"/>
            </p:cNvCxnSpPr>
            <p:nvPr/>
          </p:nvCxnSpPr>
          <p:spPr>
            <a:xfrm flipH="1">
              <a:off x="5087797" y="4512653"/>
              <a:ext cx="984893" cy="127181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68089E6-04C3-4DE5-A093-122D37009180}"/>
                </a:ext>
              </a:extLst>
            </p:cNvPr>
            <p:cNvCxnSpPr>
              <a:cxnSpLocks/>
              <a:endCxn id="27" idx="0"/>
            </p:cNvCxnSpPr>
            <p:nvPr/>
          </p:nvCxnSpPr>
          <p:spPr>
            <a:xfrm>
              <a:off x="4159600" y="4453477"/>
              <a:ext cx="928197" cy="133098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40" name="Graphic 39">
              <a:extLst>
                <a:ext uri="{FF2B5EF4-FFF2-40B4-BE49-F238E27FC236}">
                  <a16:creationId xmlns:a16="http://schemas.microsoft.com/office/drawing/2014/main" id="{073A7009-A737-4135-8BFD-AE8B415E20F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436599" y="3285203"/>
              <a:ext cx="431094" cy="431094"/>
            </a:xfrm>
            <a:prstGeom prst="rect">
              <a:avLst/>
            </a:prstGeom>
          </p:spPr>
        </p:pic>
        <p:sp>
          <p:nvSpPr>
            <p:cNvPr id="41" name="TextBox 40">
              <a:extLst>
                <a:ext uri="{FF2B5EF4-FFF2-40B4-BE49-F238E27FC236}">
                  <a16:creationId xmlns:a16="http://schemas.microsoft.com/office/drawing/2014/main" id="{FC4A878C-E04C-4A66-B728-60A718591D55}"/>
                </a:ext>
              </a:extLst>
            </p:cNvPr>
            <p:cNvSpPr txBox="1"/>
            <p:nvPr/>
          </p:nvSpPr>
          <p:spPr>
            <a:xfrm>
              <a:off x="8146753" y="3656287"/>
              <a:ext cx="1214096" cy="271554"/>
            </a:xfrm>
            <a:prstGeom prst="rect">
              <a:avLst/>
            </a:prstGeom>
            <a:noFill/>
          </p:spPr>
          <p:txBody>
            <a:bodyPr wrap="square">
              <a:spAutoFit/>
            </a:bodyPr>
            <a:lstStyle/>
            <a:p>
              <a:pPr defTabSz="914367"/>
              <a:r>
                <a:rPr lang="fr-FR" sz="1176" b="1" dirty="0">
                  <a:solidFill>
                    <a:srgbClr val="000000"/>
                  </a:solidFill>
                  <a:latin typeface="Segoe UI"/>
                </a:rPr>
                <a:t>contoso.org</a:t>
              </a:r>
            </a:p>
          </p:txBody>
        </p:sp>
        <p:cxnSp>
          <p:nvCxnSpPr>
            <p:cNvPr id="42" name="Straight Arrow Connector 41">
              <a:extLst>
                <a:ext uri="{FF2B5EF4-FFF2-40B4-BE49-F238E27FC236}">
                  <a16:creationId xmlns:a16="http://schemas.microsoft.com/office/drawing/2014/main" id="{C2302527-6653-4DFD-BD20-68F79D16C695}"/>
                </a:ext>
              </a:extLst>
            </p:cNvPr>
            <p:cNvCxnSpPr>
              <a:cxnSpLocks/>
            </p:cNvCxnSpPr>
            <p:nvPr/>
          </p:nvCxnSpPr>
          <p:spPr>
            <a:xfrm flipH="1">
              <a:off x="7422183" y="3500750"/>
              <a:ext cx="9151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DEE1A792-25DB-46C1-BF0B-F25147E9F204}"/>
                </a:ext>
              </a:extLst>
            </p:cNvPr>
            <p:cNvSpPr txBox="1"/>
            <p:nvPr/>
          </p:nvSpPr>
          <p:spPr>
            <a:xfrm>
              <a:off x="8041574" y="3017654"/>
              <a:ext cx="1424452" cy="271554"/>
            </a:xfrm>
            <a:prstGeom prst="rect">
              <a:avLst/>
            </a:prstGeom>
            <a:noFill/>
          </p:spPr>
          <p:txBody>
            <a:bodyPr wrap="square">
              <a:spAutoFit/>
            </a:bodyPr>
            <a:lstStyle/>
            <a:p>
              <a:pPr defTabSz="914367"/>
              <a:r>
                <a:rPr lang="fr-FR" sz="1176" b="1" dirty="0">
                  <a:solidFill>
                    <a:srgbClr val="000000"/>
                  </a:solidFill>
                  <a:latin typeface="Segoe UI"/>
                </a:rPr>
                <a:t>Private DNS zone </a:t>
              </a:r>
            </a:p>
          </p:txBody>
        </p:sp>
        <p:pic>
          <p:nvPicPr>
            <p:cNvPr id="44" name="Graphic 43">
              <a:extLst>
                <a:ext uri="{FF2B5EF4-FFF2-40B4-BE49-F238E27FC236}">
                  <a16:creationId xmlns:a16="http://schemas.microsoft.com/office/drawing/2014/main" id="{1483DEAB-3E45-4913-87C0-D1EAC512913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496027" y="5384872"/>
              <a:ext cx="431094" cy="431094"/>
            </a:xfrm>
            <a:prstGeom prst="rect">
              <a:avLst/>
            </a:prstGeom>
          </p:spPr>
        </p:pic>
        <p:sp>
          <p:nvSpPr>
            <p:cNvPr id="45" name="TextBox 44">
              <a:extLst>
                <a:ext uri="{FF2B5EF4-FFF2-40B4-BE49-F238E27FC236}">
                  <a16:creationId xmlns:a16="http://schemas.microsoft.com/office/drawing/2014/main" id="{F2BB8BB6-08E5-44FB-8711-77C3BFC240FD}"/>
                </a:ext>
              </a:extLst>
            </p:cNvPr>
            <p:cNvSpPr txBox="1"/>
            <p:nvPr/>
          </p:nvSpPr>
          <p:spPr>
            <a:xfrm>
              <a:off x="8293981" y="5134704"/>
              <a:ext cx="1424452" cy="271554"/>
            </a:xfrm>
            <a:prstGeom prst="rect">
              <a:avLst/>
            </a:prstGeom>
            <a:noFill/>
          </p:spPr>
          <p:txBody>
            <a:bodyPr wrap="square">
              <a:spAutoFit/>
            </a:bodyPr>
            <a:lstStyle/>
            <a:p>
              <a:pPr defTabSz="914367"/>
              <a:r>
                <a:rPr lang="fr-FR" sz="1176" b="1" dirty="0">
                  <a:solidFill>
                    <a:srgbClr val="000000"/>
                  </a:solidFill>
                  <a:latin typeface="Segoe UI"/>
                </a:rPr>
                <a:t>DNS zone </a:t>
              </a:r>
            </a:p>
          </p:txBody>
        </p:sp>
        <p:cxnSp>
          <p:nvCxnSpPr>
            <p:cNvPr id="46" name="Straight Arrow Connector 45">
              <a:extLst>
                <a:ext uri="{FF2B5EF4-FFF2-40B4-BE49-F238E27FC236}">
                  <a16:creationId xmlns:a16="http://schemas.microsoft.com/office/drawing/2014/main" id="{F56E4A1E-5CA6-4DBC-B116-FC8094C97AD7}"/>
                </a:ext>
              </a:extLst>
            </p:cNvPr>
            <p:cNvCxnSpPr>
              <a:cxnSpLocks/>
            </p:cNvCxnSpPr>
            <p:nvPr/>
          </p:nvCxnSpPr>
          <p:spPr>
            <a:xfrm>
              <a:off x="6237622" y="4468043"/>
              <a:ext cx="1" cy="30070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C6D1C118-F3DB-4696-9242-A96A00EAB999}"/>
                </a:ext>
              </a:extLst>
            </p:cNvPr>
            <p:cNvSpPr txBox="1"/>
            <p:nvPr/>
          </p:nvSpPr>
          <p:spPr>
            <a:xfrm>
              <a:off x="2596753" y="4800504"/>
              <a:ext cx="1568286"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3</a:t>
              </a:r>
            </a:p>
          </p:txBody>
        </p:sp>
        <p:sp>
          <p:nvSpPr>
            <p:cNvPr id="48" name="TextBox 47">
              <a:extLst>
                <a:ext uri="{FF2B5EF4-FFF2-40B4-BE49-F238E27FC236}">
                  <a16:creationId xmlns:a16="http://schemas.microsoft.com/office/drawing/2014/main" id="{77740F20-0AC0-443E-B5AF-068BC24E3997}"/>
                </a:ext>
              </a:extLst>
            </p:cNvPr>
            <p:cNvSpPr txBox="1"/>
            <p:nvPr/>
          </p:nvSpPr>
          <p:spPr>
            <a:xfrm>
              <a:off x="2591315" y="5687504"/>
              <a:ext cx="1568286"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4</a:t>
              </a:r>
            </a:p>
          </p:txBody>
        </p:sp>
        <p:sp>
          <p:nvSpPr>
            <p:cNvPr id="49" name="TextBox 48">
              <a:extLst>
                <a:ext uri="{FF2B5EF4-FFF2-40B4-BE49-F238E27FC236}">
                  <a16:creationId xmlns:a16="http://schemas.microsoft.com/office/drawing/2014/main" id="{32BAC4D2-F7BD-491A-99EE-7A4D16B2E066}"/>
                </a:ext>
              </a:extLst>
            </p:cNvPr>
            <p:cNvSpPr txBox="1"/>
            <p:nvPr/>
          </p:nvSpPr>
          <p:spPr>
            <a:xfrm>
              <a:off x="7864369" y="2744412"/>
              <a:ext cx="1568286"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5</a:t>
              </a:r>
            </a:p>
          </p:txBody>
        </p:sp>
        <p:sp>
          <p:nvSpPr>
            <p:cNvPr id="50" name="TextBox 49">
              <a:extLst>
                <a:ext uri="{FF2B5EF4-FFF2-40B4-BE49-F238E27FC236}">
                  <a16:creationId xmlns:a16="http://schemas.microsoft.com/office/drawing/2014/main" id="{03D5B61F-FFF8-441D-9CAB-644E1F8E4631}"/>
                </a:ext>
              </a:extLst>
            </p:cNvPr>
            <p:cNvSpPr txBox="1"/>
            <p:nvPr/>
          </p:nvSpPr>
          <p:spPr>
            <a:xfrm>
              <a:off x="7940996" y="4768750"/>
              <a:ext cx="1568286"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6</a:t>
              </a:r>
            </a:p>
          </p:txBody>
        </p:sp>
      </p:grpSp>
    </p:spTree>
    <p:extLst>
      <p:ext uri="{BB962C8B-B14F-4D97-AF65-F5344CB8AC3E}">
        <p14:creationId xmlns:p14="http://schemas.microsoft.com/office/powerpoint/2010/main" val="197068032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7278F1-6266-4E4D-8CB8-53E91317A710}"/>
              </a:ext>
            </a:extLst>
          </p:cNvPr>
          <p:cNvSpPr>
            <a:spLocks noGrp="1"/>
          </p:cNvSpPr>
          <p:nvPr>
            <p:ph type="title"/>
          </p:nvPr>
        </p:nvSpPr>
        <p:spPr/>
        <p:txBody>
          <a:bodyPr/>
          <a:lstStyle/>
          <a:p>
            <a:r>
              <a:rPr lang="en-US" dirty="0"/>
              <a:t>End of presentation</a:t>
            </a:r>
          </a:p>
        </p:txBody>
      </p:sp>
    </p:spTree>
    <p:extLst>
      <p:ext uri="{BB962C8B-B14F-4D97-AF65-F5344CB8AC3E}">
        <p14:creationId xmlns:p14="http://schemas.microsoft.com/office/powerpoint/2010/main" val="1943025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Virtual Networks</a:t>
            </a: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p:txBody>
          <a:bodyPr/>
          <a:lstStyle/>
          <a:p>
            <a:r>
              <a:rPr lang="en-US" dirty="0"/>
              <a:t>Learning Objectives - Configure Virtual Networks</a:t>
            </a:r>
          </a:p>
        </p:txBody>
      </p:sp>
      <p:sp>
        <p:nvSpPr>
          <p:cNvPr id="5" name="Rectangle 4">
            <a:extLst>
              <a:ext uri="{FF2B5EF4-FFF2-40B4-BE49-F238E27FC236}">
                <a16:creationId xmlns:a16="http://schemas.microsoft.com/office/drawing/2014/main" id="{AB3A1709-C971-4249-90BC-2B61932F0B83}"/>
              </a:ext>
            </a:extLst>
          </p:cNvPr>
          <p:cNvSpPr/>
          <p:nvPr/>
        </p:nvSpPr>
        <p:spPr>
          <a:xfrm>
            <a:off x="523240" y="1288965"/>
            <a:ext cx="5521960" cy="441659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marL="342900" indent="-342900" defTabSz="1022350">
              <a:spcBef>
                <a:spcPct val="0"/>
              </a:spcBef>
              <a:spcAft>
                <a:spcPts val="1200"/>
              </a:spcAft>
              <a:buFont typeface="Arial" panose="020B0604020202020204" pitchFamily="34" charset="0"/>
              <a:buChar char="•"/>
            </a:pPr>
            <a:r>
              <a:rPr lang="en-US" sz="2300" dirty="0">
                <a:solidFill>
                  <a:schemeClr val="tx1"/>
                </a:solidFill>
              </a:rPr>
              <a:t>Plan Virtual Networks</a:t>
            </a:r>
          </a:p>
          <a:p>
            <a:pPr marL="342900" indent="-342900" defTabSz="1022350">
              <a:spcBef>
                <a:spcPct val="0"/>
              </a:spcBef>
              <a:spcAft>
                <a:spcPts val="1200"/>
              </a:spcAft>
              <a:buFont typeface="Arial" panose="020B0604020202020204" pitchFamily="34" charset="0"/>
              <a:buChar char="•"/>
            </a:pPr>
            <a:r>
              <a:rPr lang="en-US" sz="2300" dirty="0">
                <a:solidFill>
                  <a:schemeClr val="tx1"/>
                </a:solidFill>
              </a:rPr>
              <a:t>Create Virtual Networks</a:t>
            </a:r>
          </a:p>
          <a:p>
            <a:pPr marL="342900" indent="-342900" defTabSz="1022350">
              <a:spcBef>
                <a:spcPct val="0"/>
              </a:spcBef>
              <a:spcAft>
                <a:spcPts val="1200"/>
              </a:spcAft>
              <a:buFont typeface="Arial" panose="020B0604020202020204" pitchFamily="34" charset="0"/>
              <a:buChar char="•"/>
            </a:pPr>
            <a:r>
              <a:rPr lang="en-US" sz="2300" dirty="0">
                <a:solidFill>
                  <a:schemeClr val="tx1"/>
                </a:solidFill>
              </a:rPr>
              <a:t>Create Subnets</a:t>
            </a:r>
          </a:p>
          <a:p>
            <a:pPr marL="342900" indent="-342900" defTabSz="1022350">
              <a:spcBef>
                <a:spcPct val="0"/>
              </a:spcBef>
              <a:spcAft>
                <a:spcPts val="1200"/>
              </a:spcAft>
              <a:buFont typeface="Arial" panose="020B0604020202020204" pitchFamily="34" charset="0"/>
              <a:buChar char="•"/>
            </a:pPr>
            <a:r>
              <a:rPr lang="en-US" sz="2300" dirty="0">
                <a:solidFill>
                  <a:schemeClr val="tx1"/>
                </a:solidFill>
              </a:rPr>
              <a:t>Plan IP Addressing</a:t>
            </a:r>
          </a:p>
          <a:p>
            <a:pPr marL="342900" indent="-342900" defTabSz="1022350">
              <a:spcBef>
                <a:spcPct val="0"/>
              </a:spcBef>
              <a:spcAft>
                <a:spcPts val="1200"/>
              </a:spcAft>
              <a:buFont typeface="Arial" panose="020B0604020202020204" pitchFamily="34" charset="0"/>
              <a:buChar char="•"/>
            </a:pPr>
            <a:r>
              <a:rPr lang="en-US" sz="2300" dirty="0">
                <a:solidFill>
                  <a:schemeClr val="tx1"/>
                </a:solidFill>
              </a:rPr>
              <a:t>Create Public IP Addresses</a:t>
            </a:r>
          </a:p>
          <a:p>
            <a:pPr marL="342900" indent="-342900" defTabSz="1022350">
              <a:spcBef>
                <a:spcPct val="0"/>
              </a:spcBef>
              <a:spcAft>
                <a:spcPts val="1200"/>
              </a:spcAft>
              <a:buFont typeface="Arial" panose="020B0604020202020204" pitchFamily="34" charset="0"/>
              <a:buChar char="•"/>
            </a:pPr>
            <a:r>
              <a:rPr lang="en-US" sz="2300" dirty="0">
                <a:solidFill>
                  <a:schemeClr val="tx1"/>
                </a:solidFill>
              </a:rPr>
              <a:t>Associate Public IP Addresses</a:t>
            </a:r>
          </a:p>
          <a:p>
            <a:pPr marL="342900" indent="-342900" defTabSz="1022350">
              <a:spcBef>
                <a:spcPct val="0"/>
              </a:spcBef>
              <a:spcAft>
                <a:spcPts val="1200"/>
              </a:spcAft>
              <a:buFont typeface="Arial" panose="020B0604020202020204" pitchFamily="34" charset="0"/>
              <a:buChar char="•"/>
            </a:pPr>
            <a:r>
              <a:rPr lang="en-US" sz="2300" dirty="0">
                <a:solidFill>
                  <a:schemeClr val="tx1"/>
                </a:solidFill>
              </a:rPr>
              <a:t>Allocate or Assign Private IP Addresses</a:t>
            </a:r>
          </a:p>
          <a:p>
            <a:pPr marL="342900" indent="-342900" defTabSz="1022350">
              <a:spcBef>
                <a:spcPct val="0"/>
              </a:spcBef>
              <a:spcAft>
                <a:spcPts val="1200"/>
              </a:spcAft>
              <a:buFont typeface="Arial" panose="020B0604020202020204" pitchFamily="34" charset="0"/>
              <a:buChar char="•"/>
            </a:pPr>
            <a:r>
              <a:rPr lang="en-US" sz="2300" dirty="0">
                <a:solidFill>
                  <a:schemeClr val="tx1"/>
                </a:solidFill>
              </a:rPr>
              <a:t>Demonstration – Virtual Networks</a:t>
            </a:r>
          </a:p>
          <a:p>
            <a:pPr marL="342900" indent="-342900" defTabSz="1022350">
              <a:spcBef>
                <a:spcPct val="0"/>
              </a:spcBef>
              <a:spcAft>
                <a:spcPts val="1200"/>
              </a:spcAft>
              <a:buFont typeface="Arial" panose="020B0604020202020204" pitchFamily="34" charset="0"/>
              <a:buChar char="•"/>
            </a:pPr>
            <a:r>
              <a:rPr lang="en-US" sz="2300" dirty="0">
                <a:solidFill>
                  <a:schemeClr val="tx1"/>
                </a:solidFill>
              </a:rPr>
              <a:t>Learning Recap</a:t>
            </a:r>
          </a:p>
        </p:txBody>
      </p:sp>
      <p:sp>
        <p:nvSpPr>
          <p:cNvPr id="9" name="TextBox 8">
            <a:extLst>
              <a:ext uri="{FF2B5EF4-FFF2-40B4-BE49-F238E27FC236}">
                <a16:creationId xmlns:a16="http://schemas.microsoft.com/office/drawing/2014/main" id="{92730277-5A99-08A8-B699-BFAB8A6564A8}"/>
              </a:ext>
            </a:extLst>
          </p:cNvPr>
          <p:cNvSpPr txBox="1"/>
          <p:nvPr/>
        </p:nvSpPr>
        <p:spPr>
          <a:xfrm>
            <a:off x="6391276" y="1759578"/>
            <a:ext cx="4794884" cy="2631490"/>
          </a:xfrm>
          <a:prstGeom prst="rect">
            <a:avLst/>
          </a:prstGeom>
          <a:noFill/>
        </p:spPr>
        <p:txBody>
          <a:bodyPr wrap="square">
            <a:spAutoFit/>
          </a:bodyPr>
          <a:lstStyle/>
          <a:p>
            <a:pPr algn="l">
              <a:spcAft>
                <a:spcPts val="600"/>
              </a:spcAft>
            </a:pPr>
            <a:r>
              <a:rPr lang="en-US" sz="2000" dirty="0">
                <a:solidFill>
                  <a:schemeClr val="accent1"/>
                </a:solidFill>
              </a:rPr>
              <a:t>Implement and manage virtual networking (15–20%): Configure and manage virtual networks in Azure</a:t>
            </a:r>
          </a:p>
          <a:p>
            <a:pPr marL="173038" indent="-173038" algn="l">
              <a:buFont typeface="Arial" panose="020B0604020202020204" pitchFamily="34" charset="0"/>
              <a:buChar char="•"/>
            </a:pPr>
            <a:r>
              <a:rPr lang="en-US" sz="2000" dirty="0"/>
              <a:t>Create and configure virtual networks and subnets</a:t>
            </a:r>
          </a:p>
          <a:p>
            <a:pPr algn="l">
              <a:buFont typeface="Arial" panose="020B0604020202020204" pitchFamily="34" charset="0"/>
              <a:buChar char="•"/>
            </a:pPr>
            <a:r>
              <a:rPr lang="en-US" sz="2000" dirty="0"/>
              <a:t> Configure public IP addresses</a:t>
            </a:r>
          </a:p>
          <a:p>
            <a:br>
              <a:rPr lang="en-US" sz="2000" dirty="0"/>
            </a:br>
            <a:endParaRPr lang="en-US" sz="2000" dirty="0"/>
          </a:p>
        </p:txBody>
      </p:sp>
    </p:spTree>
    <p:extLst>
      <p:ext uri="{BB962C8B-B14F-4D97-AF65-F5344CB8AC3E}">
        <p14:creationId xmlns:p14="http://schemas.microsoft.com/office/powerpoint/2010/main" val="407402265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CECF43-A5B3-4EBA-84DE-4A669251E787}"/>
              </a:ext>
              <a:ext uri="{C183D7F6-B498-43B3-948B-1728B52AA6E4}">
                <adec:decorative xmlns:adec="http://schemas.microsoft.com/office/drawing/2017/decorative" val="0"/>
              </a:ext>
            </a:extLst>
          </p:cNvPr>
          <p:cNvSpPr>
            <a:spLocks noGrp="1"/>
          </p:cNvSpPr>
          <p:nvPr>
            <p:ph type="title"/>
          </p:nvPr>
        </p:nvSpPr>
        <p:spPr/>
        <p:txBody>
          <a:bodyPr/>
          <a:lstStyle/>
          <a:p>
            <a:r>
              <a:rPr lang="en-US" dirty="0"/>
              <a:t>Plan Virtual Networks</a:t>
            </a:r>
          </a:p>
        </p:txBody>
      </p:sp>
      <p:grpSp>
        <p:nvGrpSpPr>
          <p:cNvPr id="2" name="Group 1" descr="A virtual network has subnets and connects to on-premises and virtual networks. ">
            <a:extLst>
              <a:ext uri="{FF2B5EF4-FFF2-40B4-BE49-F238E27FC236}">
                <a16:creationId xmlns:a16="http://schemas.microsoft.com/office/drawing/2014/main" id="{B272DFE8-1AE3-4A24-BB31-4C425D3CFC1D}"/>
              </a:ext>
            </a:extLst>
          </p:cNvPr>
          <p:cNvGrpSpPr/>
          <p:nvPr/>
        </p:nvGrpSpPr>
        <p:grpSpPr>
          <a:xfrm>
            <a:off x="1691181" y="1309239"/>
            <a:ext cx="8104459" cy="3103150"/>
            <a:chOff x="1438934" y="3914453"/>
            <a:chExt cx="5979008" cy="2373331"/>
          </a:xfrm>
        </p:grpSpPr>
        <p:sp>
          <p:nvSpPr>
            <p:cNvPr id="11" name="Rectangle 10">
              <a:extLst>
                <a:ext uri="{FF2B5EF4-FFF2-40B4-BE49-F238E27FC236}">
                  <a16:creationId xmlns:a16="http://schemas.microsoft.com/office/drawing/2014/main" id="{ED1A22FB-3218-45DB-9C1E-355DF9DBB251}"/>
                </a:ext>
              </a:extLst>
            </p:cNvPr>
            <p:cNvSpPr/>
            <p:nvPr/>
          </p:nvSpPr>
          <p:spPr>
            <a:xfrm>
              <a:off x="1489566" y="3963863"/>
              <a:ext cx="3785063" cy="2323921"/>
            </a:xfrm>
            <a:prstGeom prst="rect">
              <a:avLst/>
            </a:prstGeom>
            <a:solidFill>
              <a:srgbClr val="44546A">
                <a:lumMod val="20000"/>
                <a:lumOff val="80000"/>
              </a:srgbClr>
            </a:solidFill>
            <a:ln w="12700" cap="flat" cmpd="sng" algn="ctr">
              <a:solidFill>
                <a:sysClr val="windowText" lastClr="000000"/>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D245DBDA-D26F-4554-95F2-15A0BCE64A44}"/>
                </a:ext>
              </a:extLst>
            </p:cNvPr>
            <p:cNvSpPr/>
            <p:nvPr/>
          </p:nvSpPr>
          <p:spPr>
            <a:xfrm>
              <a:off x="1984222" y="4470849"/>
              <a:ext cx="2892829" cy="1662545"/>
            </a:xfrm>
            <a:prstGeom prst="rect">
              <a:avLst/>
            </a:prstGeom>
            <a:solidFill>
              <a:srgbClr val="E7E6E6"/>
            </a:solidFill>
            <a:ln w="12700" cap="flat" cmpd="sng" algn="ctr">
              <a:solidFill>
                <a:sysClr val="windowText" lastClr="000000"/>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7DB04DCB-3541-4CC8-8096-0C7A73B01867}"/>
                </a:ext>
              </a:extLst>
            </p:cNvPr>
            <p:cNvSpPr txBox="1"/>
            <p:nvPr/>
          </p:nvSpPr>
          <p:spPr>
            <a:xfrm>
              <a:off x="2484536" y="5711032"/>
              <a:ext cx="1771640" cy="369332"/>
            </a:xfrm>
            <a:prstGeom prst="rect">
              <a:avLst/>
            </a:prstGeom>
            <a:noFill/>
          </p:spPr>
          <p:txBody>
            <a:bodyPr wrap="none" rtlCol="0">
              <a:spAutoFit/>
            </a:bodyPr>
            <a:lstStyle/>
            <a:p>
              <a:pPr algn="ctr" defTabSz="914400"/>
              <a:r>
                <a:rPr lang="en-US" dirty="0">
                  <a:solidFill>
                    <a:prstClr val="black"/>
                  </a:solidFill>
                  <a:latin typeface="Calibri" panose="020F0502020204030204"/>
                </a:rPr>
                <a:t>Virtual Machines</a:t>
              </a:r>
            </a:p>
          </p:txBody>
        </p:sp>
        <p:grpSp>
          <p:nvGrpSpPr>
            <p:cNvPr id="16" name="Group 15">
              <a:extLst>
                <a:ext uri="{FF2B5EF4-FFF2-40B4-BE49-F238E27FC236}">
                  <a16:creationId xmlns:a16="http://schemas.microsoft.com/office/drawing/2014/main" id="{86A90234-A9FD-4FA4-AF6A-D268762B091E}"/>
                </a:ext>
              </a:extLst>
            </p:cNvPr>
            <p:cNvGrpSpPr/>
            <p:nvPr/>
          </p:nvGrpSpPr>
          <p:grpSpPr>
            <a:xfrm>
              <a:off x="3556116" y="4833183"/>
              <a:ext cx="1002118" cy="798085"/>
              <a:chOff x="7563034" y="1853676"/>
              <a:chExt cx="1002118" cy="798085"/>
            </a:xfrm>
          </p:grpSpPr>
          <p:grpSp>
            <p:nvGrpSpPr>
              <p:cNvPr id="17" name="Group 16">
                <a:extLst>
                  <a:ext uri="{FF2B5EF4-FFF2-40B4-BE49-F238E27FC236}">
                    <a16:creationId xmlns:a16="http://schemas.microsoft.com/office/drawing/2014/main" id="{35B3842C-27B8-4021-97AC-2A22F0C36306}"/>
                  </a:ext>
                </a:extLst>
              </p:cNvPr>
              <p:cNvGrpSpPr>
                <a:grpSpLocks noChangeAspect="1"/>
              </p:cNvGrpSpPr>
              <p:nvPr/>
            </p:nvGrpSpPr>
            <p:grpSpPr>
              <a:xfrm>
                <a:off x="7563034" y="1853676"/>
                <a:ext cx="416425" cy="798085"/>
                <a:chOff x="9191145" y="3741535"/>
                <a:chExt cx="774393" cy="2092980"/>
              </a:xfrm>
            </p:grpSpPr>
            <p:grpSp>
              <p:nvGrpSpPr>
                <p:cNvPr id="20" name="Group 19">
                  <a:extLst>
                    <a:ext uri="{FF2B5EF4-FFF2-40B4-BE49-F238E27FC236}">
                      <a16:creationId xmlns:a16="http://schemas.microsoft.com/office/drawing/2014/main" id="{9F33091F-FE67-4955-88CB-3510168332A0}"/>
                    </a:ext>
                  </a:extLst>
                </p:cNvPr>
                <p:cNvGrpSpPr>
                  <a:grpSpLocks noChangeAspect="1"/>
                </p:cNvGrpSpPr>
                <p:nvPr/>
              </p:nvGrpSpPr>
              <p:grpSpPr>
                <a:xfrm>
                  <a:off x="9191145" y="3741535"/>
                  <a:ext cx="774393" cy="2092980"/>
                  <a:chOff x="6576174" y="3760259"/>
                  <a:chExt cx="1081539" cy="2764684"/>
                </a:xfrm>
              </p:grpSpPr>
              <p:grpSp>
                <p:nvGrpSpPr>
                  <p:cNvPr id="24" name="Group 23">
                    <a:extLst>
                      <a:ext uri="{FF2B5EF4-FFF2-40B4-BE49-F238E27FC236}">
                        <a16:creationId xmlns:a16="http://schemas.microsoft.com/office/drawing/2014/main" id="{9FF195F2-AB75-40EE-A6BE-CA3DB575D87A}"/>
                      </a:ext>
                    </a:extLst>
                  </p:cNvPr>
                  <p:cNvGrpSpPr/>
                  <p:nvPr/>
                </p:nvGrpSpPr>
                <p:grpSpPr>
                  <a:xfrm>
                    <a:off x="6576174" y="3760259"/>
                    <a:ext cx="1081539" cy="2764684"/>
                    <a:chOff x="6576174" y="3760259"/>
                    <a:chExt cx="1081539" cy="2764684"/>
                  </a:xfrm>
                </p:grpSpPr>
                <p:grpSp>
                  <p:nvGrpSpPr>
                    <p:cNvPr id="26" name="Group 25">
                      <a:extLst>
                        <a:ext uri="{FF2B5EF4-FFF2-40B4-BE49-F238E27FC236}">
                          <a16:creationId xmlns:a16="http://schemas.microsoft.com/office/drawing/2014/main" id="{92BCDB64-F94C-4117-ADA0-212C0C25B03D}"/>
                        </a:ext>
                      </a:extLst>
                    </p:cNvPr>
                    <p:cNvGrpSpPr/>
                    <p:nvPr/>
                  </p:nvGrpSpPr>
                  <p:grpSpPr>
                    <a:xfrm>
                      <a:off x="6576174" y="3760259"/>
                      <a:ext cx="1081539" cy="2764684"/>
                      <a:chOff x="5365826" y="3709999"/>
                      <a:chExt cx="1074023" cy="2853208"/>
                    </a:xfrm>
                  </p:grpSpPr>
                  <p:sp>
                    <p:nvSpPr>
                      <p:cNvPr id="36" name="Rectangle 35">
                        <a:extLst>
                          <a:ext uri="{FF2B5EF4-FFF2-40B4-BE49-F238E27FC236}">
                            <a16:creationId xmlns:a16="http://schemas.microsoft.com/office/drawing/2014/main" id="{73E1C3F2-1226-4660-99FC-836501A2AD59}"/>
                          </a:ext>
                        </a:extLst>
                      </p:cNvPr>
                      <p:cNvSpPr/>
                      <p:nvPr/>
                    </p:nvSpPr>
                    <p:spPr bwMode="auto">
                      <a:xfrm>
                        <a:off x="5365826" y="3709999"/>
                        <a:ext cx="1074023" cy="2853208"/>
                      </a:xfrm>
                      <a:prstGeom prst="rect">
                        <a:avLst/>
                      </a:prstGeom>
                      <a:solidFill>
                        <a:srgbClr val="FFFFFF">
                          <a:alpha val="69804"/>
                        </a:srgbClr>
                      </a:solidFill>
                      <a:ln w="12700"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37" name="Rectangle 36">
                        <a:extLst>
                          <a:ext uri="{FF2B5EF4-FFF2-40B4-BE49-F238E27FC236}">
                            <a16:creationId xmlns:a16="http://schemas.microsoft.com/office/drawing/2014/main" id="{00823CEA-0B13-4FC9-900A-C5BE444E2C39}"/>
                          </a:ext>
                        </a:extLst>
                      </p:cNvPr>
                      <p:cNvSpPr/>
                      <p:nvPr/>
                    </p:nvSpPr>
                    <p:spPr bwMode="auto">
                      <a:xfrm>
                        <a:off x="5478169" y="4034937"/>
                        <a:ext cx="849330"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38" name="Rectangle 37">
                        <a:extLst>
                          <a:ext uri="{FF2B5EF4-FFF2-40B4-BE49-F238E27FC236}">
                            <a16:creationId xmlns:a16="http://schemas.microsoft.com/office/drawing/2014/main" id="{977775E8-AF4E-40A5-8442-7E224A8C066B}"/>
                          </a:ext>
                        </a:extLst>
                      </p:cNvPr>
                      <p:cNvSpPr/>
                      <p:nvPr/>
                    </p:nvSpPr>
                    <p:spPr bwMode="auto">
                      <a:xfrm>
                        <a:off x="5478170" y="4215859"/>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rPr>
                          <a:t> </a:t>
                        </a:r>
                      </a:p>
                    </p:txBody>
                  </p:sp>
                  <p:sp>
                    <p:nvSpPr>
                      <p:cNvPr id="39" name="Rectangle 38">
                        <a:extLst>
                          <a:ext uri="{FF2B5EF4-FFF2-40B4-BE49-F238E27FC236}">
                            <a16:creationId xmlns:a16="http://schemas.microsoft.com/office/drawing/2014/main" id="{7E96C21D-DE99-48BB-90F7-8136D156419C}"/>
                          </a:ext>
                        </a:extLst>
                      </p:cNvPr>
                      <p:cNvSpPr/>
                      <p:nvPr/>
                    </p:nvSpPr>
                    <p:spPr bwMode="auto">
                      <a:xfrm>
                        <a:off x="5478170" y="4398739"/>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40" name="Rectangle 39">
                        <a:extLst>
                          <a:ext uri="{FF2B5EF4-FFF2-40B4-BE49-F238E27FC236}">
                            <a16:creationId xmlns:a16="http://schemas.microsoft.com/office/drawing/2014/main" id="{0F1E03A8-5778-4331-B9A0-5011D54B5232}"/>
                          </a:ext>
                        </a:extLst>
                      </p:cNvPr>
                      <p:cNvSpPr/>
                      <p:nvPr/>
                    </p:nvSpPr>
                    <p:spPr bwMode="auto">
                      <a:xfrm>
                        <a:off x="5478170" y="4764122"/>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41" name="Rectangle 40">
                        <a:extLst>
                          <a:ext uri="{FF2B5EF4-FFF2-40B4-BE49-F238E27FC236}">
                            <a16:creationId xmlns:a16="http://schemas.microsoft.com/office/drawing/2014/main" id="{59519EF3-A12C-4828-855E-51833107D177}"/>
                          </a:ext>
                        </a:extLst>
                      </p:cNvPr>
                      <p:cNvSpPr/>
                      <p:nvPr/>
                    </p:nvSpPr>
                    <p:spPr bwMode="auto">
                      <a:xfrm>
                        <a:off x="5478171" y="4947002"/>
                        <a:ext cx="849330"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42" name="Rectangle 41">
                        <a:extLst>
                          <a:ext uri="{FF2B5EF4-FFF2-40B4-BE49-F238E27FC236}">
                            <a16:creationId xmlns:a16="http://schemas.microsoft.com/office/drawing/2014/main" id="{E2A93760-7ADF-4954-94F7-39584794AA4D}"/>
                          </a:ext>
                        </a:extLst>
                      </p:cNvPr>
                      <p:cNvSpPr/>
                      <p:nvPr/>
                    </p:nvSpPr>
                    <p:spPr bwMode="auto">
                      <a:xfrm>
                        <a:off x="5478171" y="5131673"/>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rPr>
                          <a:t> </a:t>
                        </a:r>
                      </a:p>
                    </p:txBody>
                  </p:sp>
                  <p:sp>
                    <p:nvSpPr>
                      <p:cNvPr id="43" name="Rectangle 42">
                        <a:extLst>
                          <a:ext uri="{FF2B5EF4-FFF2-40B4-BE49-F238E27FC236}">
                            <a16:creationId xmlns:a16="http://schemas.microsoft.com/office/drawing/2014/main" id="{F7F7D77F-4528-4CDB-AD0F-9EA481FA7F59}"/>
                          </a:ext>
                        </a:extLst>
                      </p:cNvPr>
                      <p:cNvSpPr/>
                      <p:nvPr/>
                    </p:nvSpPr>
                    <p:spPr bwMode="auto">
                      <a:xfrm>
                        <a:off x="5478171" y="5313426"/>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44" name="Rectangle 43">
                        <a:extLst>
                          <a:ext uri="{FF2B5EF4-FFF2-40B4-BE49-F238E27FC236}">
                            <a16:creationId xmlns:a16="http://schemas.microsoft.com/office/drawing/2014/main" id="{57543689-5309-4005-A2E3-0C7AEF86239F}"/>
                          </a:ext>
                        </a:extLst>
                      </p:cNvPr>
                      <p:cNvSpPr/>
                      <p:nvPr/>
                    </p:nvSpPr>
                    <p:spPr bwMode="auto">
                      <a:xfrm>
                        <a:off x="5478170" y="5496306"/>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45" name="Freeform 34">
                        <a:extLst>
                          <a:ext uri="{FF2B5EF4-FFF2-40B4-BE49-F238E27FC236}">
                            <a16:creationId xmlns:a16="http://schemas.microsoft.com/office/drawing/2014/main" id="{1D66EF7A-D6B4-4A89-B0C6-E23D301EAF09}"/>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46" name="Freeform 35">
                        <a:extLst>
                          <a:ext uri="{FF2B5EF4-FFF2-40B4-BE49-F238E27FC236}">
                            <a16:creationId xmlns:a16="http://schemas.microsoft.com/office/drawing/2014/main" id="{F309CDB0-583B-4958-8B29-E59E50320DDB}"/>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47" name="Freeform 36">
                        <a:extLst>
                          <a:ext uri="{FF2B5EF4-FFF2-40B4-BE49-F238E27FC236}">
                            <a16:creationId xmlns:a16="http://schemas.microsoft.com/office/drawing/2014/main" id="{090F9837-5F4F-4C4B-A73B-B310DDF0E859}"/>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48" name="Freeform 37">
                        <a:extLst>
                          <a:ext uri="{FF2B5EF4-FFF2-40B4-BE49-F238E27FC236}">
                            <a16:creationId xmlns:a16="http://schemas.microsoft.com/office/drawing/2014/main" id="{EA9EB62C-9A78-47FB-9BBA-F9A4ED19DB1D}"/>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49" name="Freeform 34">
                        <a:extLst>
                          <a:ext uri="{FF2B5EF4-FFF2-40B4-BE49-F238E27FC236}">
                            <a16:creationId xmlns:a16="http://schemas.microsoft.com/office/drawing/2014/main" id="{8A4FE913-A6AA-4964-9264-419DA56ECB9C}"/>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50" name="Freeform 35">
                        <a:extLst>
                          <a:ext uri="{FF2B5EF4-FFF2-40B4-BE49-F238E27FC236}">
                            <a16:creationId xmlns:a16="http://schemas.microsoft.com/office/drawing/2014/main" id="{429AA64E-DA56-413E-A796-C044B358D2E0}"/>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51" name="Freeform 36">
                        <a:extLst>
                          <a:ext uri="{FF2B5EF4-FFF2-40B4-BE49-F238E27FC236}">
                            <a16:creationId xmlns:a16="http://schemas.microsoft.com/office/drawing/2014/main" id="{F63A230A-08F8-498C-86CA-16554D04DB43}"/>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52" name="Freeform 37">
                        <a:extLst>
                          <a:ext uri="{FF2B5EF4-FFF2-40B4-BE49-F238E27FC236}">
                            <a16:creationId xmlns:a16="http://schemas.microsoft.com/office/drawing/2014/main" id="{1E9D322E-3483-464F-BB3B-525E36D8BBA0}"/>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53" name="Rectangle 42">
                        <a:extLst>
                          <a:ext uri="{FF2B5EF4-FFF2-40B4-BE49-F238E27FC236}">
                            <a16:creationId xmlns:a16="http://schemas.microsoft.com/office/drawing/2014/main" id="{20663CA8-84A6-4560-A85B-D8F9BCE987CB}"/>
                          </a:ext>
                        </a:extLst>
                      </p:cNvPr>
                      <p:cNvSpPr>
                        <a:spLocks noChangeArrowheads="1"/>
                      </p:cNvSpPr>
                      <p:nvPr/>
                    </p:nvSpPr>
                    <p:spPr bwMode="auto">
                      <a:xfrm>
                        <a:off x="5480021" y="5797778"/>
                        <a:ext cx="868674" cy="13040"/>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grpSp>
                <p:sp>
                  <p:nvSpPr>
                    <p:cNvPr id="27" name="Freeform 8">
                      <a:extLst>
                        <a:ext uri="{FF2B5EF4-FFF2-40B4-BE49-F238E27FC236}">
                          <a16:creationId xmlns:a16="http://schemas.microsoft.com/office/drawing/2014/main" id="{7479DB76-3ABA-4ECF-9F29-50AD6995A961}"/>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28" name="Freeform 8">
                      <a:extLst>
                        <a:ext uri="{FF2B5EF4-FFF2-40B4-BE49-F238E27FC236}">
                          <a16:creationId xmlns:a16="http://schemas.microsoft.com/office/drawing/2014/main" id="{426C0450-7A4B-4DC0-97E5-4B0B43EF29DD}"/>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29" name="Freeform 8">
                      <a:extLst>
                        <a:ext uri="{FF2B5EF4-FFF2-40B4-BE49-F238E27FC236}">
                          <a16:creationId xmlns:a16="http://schemas.microsoft.com/office/drawing/2014/main" id="{83C212D5-0AA2-4D5D-965B-7CE99E39F623}"/>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30" name="Freeform 8">
                      <a:extLst>
                        <a:ext uri="{FF2B5EF4-FFF2-40B4-BE49-F238E27FC236}">
                          <a16:creationId xmlns:a16="http://schemas.microsoft.com/office/drawing/2014/main" id="{91E8DD33-C284-4D10-9AC7-414BA6C7A18A}"/>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31" name="Freeform 8">
                      <a:extLst>
                        <a:ext uri="{FF2B5EF4-FFF2-40B4-BE49-F238E27FC236}">
                          <a16:creationId xmlns:a16="http://schemas.microsoft.com/office/drawing/2014/main" id="{45C49118-C1DE-4F5B-A4F9-DEF49E992AC1}"/>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32" name="Freeform 8">
                      <a:extLst>
                        <a:ext uri="{FF2B5EF4-FFF2-40B4-BE49-F238E27FC236}">
                          <a16:creationId xmlns:a16="http://schemas.microsoft.com/office/drawing/2014/main" id="{57E130A2-3724-439C-85C1-FDCF28D0D18E}"/>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33" name="Freeform 8">
                      <a:extLst>
                        <a:ext uri="{FF2B5EF4-FFF2-40B4-BE49-F238E27FC236}">
                          <a16:creationId xmlns:a16="http://schemas.microsoft.com/office/drawing/2014/main" id="{0E9E8427-C7F6-4CB6-85E3-7EBF913936BC}"/>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34" name="Freeform 8">
                      <a:extLst>
                        <a:ext uri="{FF2B5EF4-FFF2-40B4-BE49-F238E27FC236}">
                          <a16:creationId xmlns:a16="http://schemas.microsoft.com/office/drawing/2014/main" id="{F20CF64E-8E9E-47BF-825A-788A43C53003}"/>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35" name="Freeform 8">
                      <a:extLst>
                        <a:ext uri="{FF2B5EF4-FFF2-40B4-BE49-F238E27FC236}">
                          <a16:creationId xmlns:a16="http://schemas.microsoft.com/office/drawing/2014/main" id="{2FA0CC7A-099F-475E-8813-5E48CA4FD8CD}"/>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grpSp>
              <p:sp>
                <p:nvSpPr>
                  <p:cNvPr id="25" name="Rectangle 24">
                    <a:extLst>
                      <a:ext uri="{FF2B5EF4-FFF2-40B4-BE49-F238E27FC236}">
                        <a16:creationId xmlns:a16="http://schemas.microsoft.com/office/drawing/2014/main" id="{879F7338-3A36-47A5-9D52-12BF45FD6617}"/>
                      </a:ext>
                    </a:extLst>
                  </p:cNvPr>
                  <p:cNvSpPr/>
                  <p:nvPr/>
                </p:nvSpPr>
                <p:spPr bwMode="auto">
                  <a:xfrm>
                    <a:off x="6689300" y="4605702"/>
                    <a:ext cx="855274" cy="177206"/>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grpSp>
            <p:sp>
              <p:nvSpPr>
                <p:cNvPr id="21" name="Rectangle 42">
                  <a:extLst>
                    <a:ext uri="{FF2B5EF4-FFF2-40B4-BE49-F238E27FC236}">
                      <a16:creationId xmlns:a16="http://schemas.microsoft.com/office/drawing/2014/main" id="{A3FB83F2-EB52-4DBB-B78B-1B4A1278A0F9}"/>
                    </a:ext>
                  </a:extLst>
                </p:cNvPr>
                <p:cNvSpPr>
                  <a:spLocks noChangeArrowheads="1"/>
                </p:cNvSpPr>
                <p:nvPr/>
              </p:nvSpPr>
              <p:spPr bwMode="auto">
                <a:xfrm>
                  <a:off x="9273483" y="5413375"/>
                  <a:ext cx="626332" cy="9566"/>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22" name="Rectangle 42">
                  <a:extLst>
                    <a:ext uri="{FF2B5EF4-FFF2-40B4-BE49-F238E27FC236}">
                      <a16:creationId xmlns:a16="http://schemas.microsoft.com/office/drawing/2014/main" id="{DB5C8F4E-BAB1-4424-AC34-CC847CE97B0D}"/>
                    </a:ext>
                  </a:extLst>
                </p:cNvPr>
                <p:cNvSpPr>
                  <a:spLocks noChangeArrowheads="1"/>
                </p:cNvSpPr>
                <p:nvPr/>
              </p:nvSpPr>
              <p:spPr bwMode="auto">
                <a:xfrm>
                  <a:off x="9273483" y="5549431"/>
                  <a:ext cx="626332" cy="9566"/>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23" name="Rectangle 42">
                  <a:extLst>
                    <a:ext uri="{FF2B5EF4-FFF2-40B4-BE49-F238E27FC236}">
                      <a16:creationId xmlns:a16="http://schemas.microsoft.com/office/drawing/2014/main" id="{1A25D5AC-67D8-4E99-B8D8-994F3B43194D}"/>
                    </a:ext>
                  </a:extLst>
                </p:cNvPr>
                <p:cNvSpPr>
                  <a:spLocks noChangeArrowheads="1"/>
                </p:cNvSpPr>
                <p:nvPr/>
              </p:nvSpPr>
              <p:spPr bwMode="auto">
                <a:xfrm>
                  <a:off x="9281420" y="5683350"/>
                  <a:ext cx="626332" cy="9566"/>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grpSp>
          <p:pic>
            <p:nvPicPr>
              <p:cNvPr id="18" name="Picture 17">
                <a:extLst>
                  <a:ext uri="{FF2B5EF4-FFF2-40B4-BE49-F238E27FC236}">
                    <a16:creationId xmlns:a16="http://schemas.microsoft.com/office/drawing/2014/main" id="{D61F7322-24A4-42B7-85BF-27669BC13C30}"/>
                  </a:ext>
                </a:extLst>
              </p:cNvPr>
              <p:cNvPicPr>
                <a:picLocks noChangeAspect="1"/>
              </p:cNvPicPr>
              <p:nvPr/>
            </p:nvPicPr>
            <p:blipFill>
              <a:blip r:embed="rId3"/>
              <a:stretch>
                <a:fillRect/>
              </a:stretch>
            </p:blipFill>
            <p:spPr>
              <a:xfrm>
                <a:off x="7767172" y="2098177"/>
                <a:ext cx="354359" cy="228857"/>
              </a:xfrm>
              <a:prstGeom prst="rect">
                <a:avLst/>
              </a:prstGeom>
            </p:spPr>
          </p:pic>
          <p:sp>
            <p:nvSpPr>
              <p:cNvPr id="19" name="Rectangle 18">
                <a:extLst>
                  <a:ext uri="{FF2B5EF4-FFF2-40B4-BE49-F238E27FC236}">
                    <a16:creationId xmlns:a16="http://schemas.microsoft.com/office/drawing/2014/main" id="{D9754935-3203-489D-8EC8-FB0D3159BAE4}"/>
                  </a:ext>
                </a:extLst>
              </p:cNvPr>
              <p:cNvSpPr/>
              <p:nvPr/>
            </p:nvSpPr>
            <p:spPr>
              <a:xfrm>
                <a:off x="8050267" y="2022363"/>
                <a:ext cx="514885"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NIC</a:t>
                </a:r>
              </a:p>
            </p:txBody>
          </p:sp>
        </p:grpSp>
        <p:sp>
          <p:nvSpPr>
            <p:cNvPr id="54" name="Rectangle 53">
              <a:extLst>
                <a:ext uri="{FF2B5EF4-FFF2-40B4-BE49-F238E27FC236}">
                  <a16:creationId xmlns:a16="http://schemas.microsoft.com/office/drawing/2014/main" id="{32749BD8-002B-449C-8F2F-8359FF990BD3}"/>
                </a:ext>
              </a:extLst>
            </p:cNvPr>
            <p:cNvSpPr/>
            <p:nvPr/>
          </p:nvSpPr>
          <p:spPr>
            <a:xfrm>
              <a:off x="1922507" y="4431655"/>
              <a:ext cx="847091" cy="369332"/>
            </a:xfrm>
            <a:prstGeom prst="rect">
              <a:avLst/>
            </a:prstGeom>
          </p:spPr>
          <p:txBody>
            <a:bodyPr wrap="none">
              <a:spAutoFit/>
            </a:bodyPr>
            <a:lstStyle/>
            <a:p>
              <a:pPr defTabSz="914400"/>
              <a:r>
                <a:rPr lang="en-US" dirty="0">
                  <a:solidFill>
                    <a:prstClr val="black"/>
                  </a:solidFill>
                  <a:latin typeface="Calibri" panose="020F0502020204030204"/>
                </a:rPr>
                <a:t>Subnet</a:t>
              </a:r>
            </a:p>
          </p:txBody>
        </p:sp>
        <p:sp>
          <p:nvSpPr>
            <p:cNvPr id="55" name="Rectangle 54">
              <a:extLst>
                <a:ext uri="{FF2B5EF4-FFF2-40B4-BE49-F238E27FC236}">
                  <a16:creationId xmlns:a16="http://schemas.microsoft.com/office/drawing/2014/main" id="{7560462A-04ED-4776-9603-5B9695651962}"/>
                </a:ext>
              </a:extLst>
            </p:cNvPr>
            <p:cNvSpPr/>
            <p:nvPr/>
          </p:nvSpPr>
          <p:spPr>
            <a:xfrm>
              <a:off x="1438934" y="3944066"/>
              <a:ext cx="1673728" cy="369332"/>
            </a:xfrm>
            <a:prstGeom prst="rect">
              <a:avLst/>
            </a:prstGeom>
          </p:spPr>
          <p:txBody>
            <a:bodyPr wrap="none">
              <a:spAutoFit/>
            </a:bodyPr>
            <a:lstStyle/>
            <a:p>
              <a:pPr defTabSz="914400"/>
              <a:r>
                <a:rPr lang="en-US" dirty="0">
                  <a:solidFill>
                    <a:prstClr val="black"/>
                  </a:solidFill>
                  <a:latin typeface="Calibri" panose="020F0502020204030204"/>
                </a:rPr>
                <a:t>Virtual Network</a:t>
              </a:r>
            </a:p>
          </p:txBody>
        </p:sp>
        <p:grpSp>
          <p:nvGrpSpPr>
            <p:cNvPr id="56" name="Group 55">
              <a:extLst>
                <a:ext uri="{FF2B5EF4-FFF2-40B4-BE49-F238E27FC236}">
                  <a16:creationId xmlns:a16="http://schemas.microsoft.com/office/drawing/2014/main" id="{5BEB202C-4354-42A3-89D7-45553A5EF87F}"/>
                </a:ext>
              </a:extLst>
            </p:cNvPr>
            <p:cNvGrpSpPr/>
            <p:nvPr/>
          </p:nvGrpSpPr>
          <p:grpSpPr>
            <a:xfrm>
              <a:off x="2434521" y="4841746"/>
              <a:ext cx="1002118" cy="798085"/>
              <a:chOff x="7563034" y="1853676"/>
              <a:chExt cx="1002118" cy="798085"/>
            </a:xfrm>
          </p:grpSpPr>
          <p:grpSp>
            <p:nvGrpSpPr>
              <p:cNvPr id="57" name="Group 56">
                <a:extLst>
                  <a:ext uri="{FF2B5EF4-FFF2-40B4-BE49-F238E27FC236}">
                    <a16:creationId xmlns:a16="http://schemas.microsoft.com/office/drawing/2014/main" id="{D35EC841-EE2D-4FC3-B069-791AC24EC43A}"/>
                  </a:ext>
                </a:extLst>
              </p:cNvPr>
              <p:cNvGrpSpPr>
                <a:grpSpLocks noChangeAspect="1"/>
              </p:cNvGrpSpPr>
              <p:nvPr/>
            </p:nvGrpSpPr>
            <p:grpSpPr>
              <a:xfrm>
                <a:off x="7563034" y="1853676"/>
                <a:ext cx="416425" cy="798085"/>
                <a:chOff x="9191145" y="3741535"/>
                <a:chExt cx="774393" cy="2092980"/>
              </a:xfrm>
            </p:grpSpPr>
            <p:grpSp>
              <p:nvGrpSpPr>
                <p:cNvPr id="60" name="Group 59">
                  <a:extLst>
                    <a:ext uri="{FF2B5EF4-FFF2-40B4-BE49-F238E27FC236}">
                      <a16:creationId xmlns:a16="http://schemas.microsoft.com/office/drawing/2014/main" id="{724CE315-5655-4073-971E-EEEAA3215EF0}"/>
                    </a:ext>
                  </a:extLst>
                </p:cNvPr>
                <p:cNvGrpSpPr>
                  <a:grpSpLocks noChangeAspect="1"/>
                </p:cNvGrpSpPr>
                <p:nvPr/>
              </p:nvGrpSpPr>
              <p:grpSpPr>
                <a:xfrm>
                  <a:off x="9191145" y="3741535"/>
                  <a:ext cx="774393" cy="2092980"/>
                  <a:chOff x="6576174" y="3760259"/>
                  <a:chExt cx="1081539" cy="2764684"/>
                </a:xfrm>
              </p:grpSpPr>
              <p:grpSp>
                <p:nvGrpSpPr>
                  <p:cNvPr id="64" name="Group 63">
                    <a:extLst>
                      <a:ext uri="{FF2B5EF4-FFF2-40B4-BE49-F238E27FC236}">
                        <a16:creationId xmlns:a16="http://schemas.microsoft.com/office/drawing/2014/main" id="{915F9323-1D51-4F14-BDB0-8A52D5107B02}"/>
                      </a:ext>
                    </a:extLst>
                  </p:cNvPr>
                  <p:cNvGrpSpPr/>
                  <p:nvPr/>
                </p:nvGrpSpPr>
                <p:grpSpPr>
                  <a:xfrm>
                    <a:off x="6576174" y="3760259"/>
                    <a:ext cx="1081539" cy="2764684"/>
                    <a:chOff x="6576174" y="3760259"/>
                    <a:chExt cx="1081539" cy="2764684"/>
                  </a:xfrm>
                </p:grpSpPr>
                <p:grpSp>
                  <p:nvGrpSpPr>
                    <p:cNvPr id="66" name="Group 65">
                      <a:extLst>
                        <a:ext uri="{FF2B5EF4-FFF2-40B4-BE49-F238E27FC236}">
                          <a16:creationId xmlns:a16="http://schemas.microsoft.com/office/drawing/2014/main" id="{35F275B0-75CA-4955-A8A6-48717027969A}"/>
                        </a:ext>
                      </a:extLst>
                    </p:cNvPr>
                    <p:cNvGrpSpPr/>
                    <p:nvPr/>
                  </p:nvGrpSpPr>
                  <p:grpSpPr>
                    <a:xfrm>
                      <a:off x="6576174" y="3760259"/>
                      <a:ext cx="1081539" cy="2764684"/>
                      <a:chOff x="5365826" y="3709999"/>
                      <a:chExt cx="1074023" cy="2853208"/>
                    </a:xfrm>
                  </p:grpSpPr>
                  <p:sp>
                    <p:nvSpPr>
                      <p:cNvPr id="76" name="Rectangle 75">
                        <a:extLst>
                          <a:ext uri="{FF2B5EF4-FFF2-40B4-BE49-F238E27FC236}">
                            <a16:creationId xmlns:a16="http://schemas.microsoft.com/office/drawing/2014/main" id="{0C708256-D4C3-44D4-8E19-FEA11F14CBD9}"/>
                          </a:ext>
                        </a:extLst>
                      </p:cNvPr>
                      <p:cNvSpPr/>
                      <p:nvPr/>
                    </p:nvSpPr>
                    <p:spPr bwMode="auto">
                      <a:xfrm>
                        <a:off x="5365826" y="3709999"/>
                        <a:ext cx="1074023" cy="2853208"/>
                      </a:xfrm>
                      <a:prstGeom prst="rect">
                        <a:avLst/>
                      </a:prstGeom>
                      <a:solidFill>
                        <a:srgbClr val="FFFFFF">
                          <a:alpha val="69804"/>
                        </a:srgbClr>
                      </a:solidFill>
                      <a:ln w="12700"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77" name="Rectangle 76">
                        <a:extLst>
                          <a:ext uri="{FF2B5EF4-FFF2-40B4-BE49-F238E27FC236}">
                            <a16:creationId xmlns:a16="http://schemas.microsoft.com/office/drawing/2014/main" id="{8340B444-043F-4D0E-8538-C2326272350B}"/>
                          </a:ext>
                        </a:extLst>
                      </p:cNvPr>
                      <p:cNvSpPr/>
                      <p:nvPr/>
                    </p:nvSpPr>
                    <p:spPr bwMode="auto">
                      <a:xfrm>
                        <a:off x="5478169" y="4034937"/>
                        <a:ext cx="849330"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78" name="Rectangle 77">
                        <a:extLst>
                          <a:ext uri="{FF2B5EF4-FFF2-40B4-BE49-F238E27FC236}">
                            <a16:creationId xmlns:a16="http://schemas.microsoft.com/office/drawing/2014/main" id="{61735650-E527-40D7-9D3A-2950CAFD29CD}"/>
                          </a:ext>
                        </a:extLst>
                      </p:cNvPr>
                      <p:cNvSpPr/>
                      <p:nvPr/>
                    </p:nvSpPr>
                    <p:spPr bwMode="auto">
                      <a:xfrm>
                        <a:off x="5478170" y="4215859"/>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rPr>
                          <a:t> </a:t>
                        </a:r>
                      </a:p>
                    </p:txBody>
                  </p:sp>
                  <p:sp>
                    <p:nvSpPr>
                      <p:cNvPr id="79" name="Rectangle 78">
                        <a:extLst>
                          <a:ext uri="{FF2B5EF4-FFF2-40B4-BE49-F238E27FC236}">
                            <a16:creationId xmlns:a16="http://schemas.microsoft.com/office/drawing/2014/main" id="{FF14015A-0CE7-489A-B092-98606E484CC6}"/>
                          </a:ext>
                        </a:extLst>
                      </p:cNvPr>
                      <p:cNvSpPr/>
                      <p:nvPr/>
                    </p:nvSpPr>
                    <p:spPr bwMode="auto">
                      <a:xfrm>
                        <a:off x="5478170" y="4398739"/>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80" name="Rectangle 79">
                        <a:extLst>
                          <a:ext uri="{FF2B5EF4-FFF2-40B4-BE49-F238E27FC236}">
                            <a16:creationId xmlns:a16="http://schemas.microsoft.com/office/drawing/2014/main" id="{538258F9-6A2C-469C-BD1F-42A83727B294}"/>
                          </a:ext>
                        </a:extLst>
                      </p:cNvPr>
                      <p:cNvSpPr/>
                      <p:nvPr/>
                    </p:nvSpPr>
                    <p:spPr bwMode="auto">
                      <a:xfrm>
                        <a:off x="5478170" y="4764122"/>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81" name="Rectangle 80">
                        <a:extLst>
                          <a:ext uri="{FF2B5EF4-FFF2-40B4-BE49-F238E27FC236}">
                            <a16:creationId xmlns:a16="http://schemas.microsoft.com/office/drawing/2014/main" id="{944D3A8A-F008-4E29-A293-FFAC47BCBF22}"/>
                          </a:ext>
                        </a:extLst>
                      </p:cNvPr>
                      <p:cNvSpPr/>
                      <p:nvPr/>
                    </p:nvSpPr>
                    <p:spPr bwMode="auto">
                      <a:xfrm>
                        <a:off x="5478171" y="4947002"/>
                        <a:ext cx="849330"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82" name="Rectangle 81">
                        <a:extLst>
                          <a:ext uri="{FF2B5EF4-FFF2-40B4-BE49-F238E27FC236}">
                            <a16:creationId xmlns:a16="http://schemas.microsoft.com/office/drawing/2014/main" id="{00E792CB-ACC2-47A2-AACF-DDF7262AAE3F}"/>
                          </a:ext>
                        </a:extLst>
                      </p:cNvPr>
                      <p:cNvSpPr/>
                      <p:nvPr/>
                    </p:nvSpPr>
                    <p:spPr bwMode="auto">
                      <a:xfrm>
                        <a:off x="5478171" y="5131673"/>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rPr>
                          <a:t> </a:t>
                        </a:r>
                      </a:p>
                    </p:txBody>
                  </p:sp>
                  <p:sp>
                    <p:nvSpPr>
                      <p:cNvPr id="83" name="Rectangle 82">
                        <a:extLst>
                          <a:ext uri="{FF2B5EF4-FFF2-40B4-BE49-F238E27FC236}">
                            <a16:creationId xmlns:a16="http://schemas.microsoft.com/office/drawing/2014/main" id="{B0BF506F-C57C-4461-BC0B-0FAA281E8C9F}"/>
                          </a:ext>
                        </a:extLst>
                      </p:cNvPr>
                      <p:cNvSpPr/>
                      <p:nvPr/>
                    </p:nvSpPr>
                    <p:spPr bwMode="auto">
                      <a:xfrm>
                        <a:off x="5478171" y="5313426"/>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84" name="Rectangle 83">
                        <a:extLst>
                          <a:ext uri="{FF2B5EF4-FFF2-40B4-BE49-F238E27FC236}">
                            <a16:creationId xmlns:a16="http://schemas.microsoft.com/office/drawing/2014/main" id="{7D43C5D7-02A4-4433-BCA4-19363A4E4201}"/>
                          </a:ext>
                        </a:extLst>
                      </p:cNvPr>
                      <p:cNvSpPr/>
                      <p:nvPr/>
                    </p:nvSpPr>
                    <p:spPr bwMode="auto">
                      <a:xfrm>
                        <a:off x="5478170" y="5496306"/>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85" name="Freeform 34">
                        <a:extLst>
                          <a:ext uri="{FF2B5EF4-FFF2-40B4-BE49-F238E27FC236}">
                            <a16:creationId xmlns:a16="http://schemas.microsoft.com/office/drawing/2014/main" id="{645CA46F-F785-49D1-B400-8A4D957ACB9C}"/>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86" name="Freeform 35">
                        <a:extLst>
                          <a:ext uri="{FF2B5EF4-FFF2-40B4-BE49-F238E27FC236}">
                            <a16:creationId xmlns:a16="http://schemas.microsoft.com/office/drawing/2014/main" id="{63BFCC21-F5C7-4216-9457-33795B6C50D1}"/>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87" name="Freeform 36">
                        <a:extLst>
                          <a:ext uri="{FF2B5EF4-FFF2-40B4-BE49-F238E27FC236}">
                            <a16:creationId xmlns:a16="http://schemas.microsoft.com/office/drawing/2014/main" id="{62C713DB-513F-432B-96F5-8B41A796BF93}"/>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88" name="Freeform 37">
                        <a:extLst>
                          <a:ext uri="{FF2B5EF4-FFF2-40B4-BE49-F238E27FC236}">
                            <a16:creationId xmlns:a16="http://schemas.microsoft.com/office/drawing/2014/main" id="{ABC1F08B-61A3-4D81-A519-A30458137C06}"/>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89" name="Freeform 34">
                        <a:extLst>
                          <a:ext uri="{FF2B5EF4-FFF2-40B4-BE49-F238E27FC236}">
                            <a16:creationId xmlns:a16="http://schemas.microsoft.com/office/drawing/2014/main" id="{C0B65951-561C-49B7-931C-0AC397622372}"/>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90" name="Freeform 35">
                        <a:extLst>
                          <a:ext uri="{FF2B5EF4-FFF2-40B4-BE49-F238E27FC236}">
                            <a16:creationId xmlns:a16="http://schemas.microsoft.com/office/drawing/2014/main" id="{1778506B-A4F6-43DF-9E2F-BCFBFDF311C7}"/>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91" name="Freeform 36">
                        <a:extLst>
                          <a:ext uri="{FF2B5EF4-FFF2-40B4-BE49-F238E27FC236}">
                            <a16:creationId xmlns:a16="http://schemas.microsoft.com/office/drawing/2014/main" id="{BA463852-F7FA-4160-AB00-BA6DCC4A657B}"/>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92" name="Freeform 37">
                        <a:extLst>
                          <a:ext uri="{FF2B5EF4-FFF2-40B4-BE49-F238E27FC236}">
                            <a16:creationId xmlns:a16="http://schemas.microsoft.com/office/drawing/2014/main" id="{7BEAB276-1FB7-4AE4-B6C2-4B9F188841DC}"/>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93" name="Rectangle 42">
                        <a:extLst>
                          <a:ext uri="{FF2B5EF4-FFF2-40B4-BE49-F238E27FC236}">
                            <a16:creationId xmlns:a16="http://schemas.microsoft.com/office/drawing/2014/main" id="{8FC31C71-9AE4-4DFC-ACB5-BE3AD8E20899}"/>
                          </a:ext>
                        </a:extLst>
                      </p:cNvPr>
                      <p:cNvSpPr>
                        <a:spLocks noChangeArrowheads="1"/>
                      </p:cNvSpPr>
                      <p:nvPr/>
                    </p:nvSpPr>
                    <p:spPr bwMode="auto">
                      <a:xfrm>
                        <a:off x="5480021" y="5797778"/>
                        <a:ext cx="868674" cy="13040"/>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grpSp>
                <p:sp>
                  <p:nvSpPr>
                    <p:cNvPr id="67" name="Freeform 8">
                      <a:extLst>
                        <a:ext uri="{FF2B5EF4-FFF2-40B4-BE49-F238E27FC236}">
                          <a16:creationId xmlns:a16="http://schemas.microsoft.com/office/drawing/2014/main" id="{5D482F69-947F-45BF-9CC2-D19A3684E7B5}"/>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68" name="Freeform 8">
                      <a:extLst>
                        <a:ext uri="{FF2B5EF4-FFF2-40B4-BE49-F238E27FC236}">
                          <a16:creationId xmlns:a16="http://schemas.microsoft.com/office/drawing/2014/main" id="{4BB5DC1D-583F-42F8-B092-ECF207142762}"/>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69" name="Freeform 8">
                      <a:extLst>
                        <a:ext uri="{FF2B5EF4-FFF2-40B4-BE49-F238E27FC236}">
                          <a16:creationId xmlns:a16="http://schemas.microsoft.com/office/drawing/2014/main" id="{D633AEB9-16D4-412B-9C55-2EA6C13742A5}"/>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70" name="Freeform 8">
                      <a:extLst>
                        <a:ext uri="{FF2B5EF4-FFF2-40B4-BE49-F238E27FC236}">
                          <a16:creationId xmlns:a16="http://schemas.microsoft.com/office/drawing/2014/main" id="{24548291-2BC6-4DDF-84C9-EBD3572CAD99}"/>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71" name="Freeform 8">
                      <a:extLst>
                        <a:ext uri="{FF2B5EF4-FFF2-40B4-BE49-F238E27FC236}">
                          <a16:creationId xmlns:a16="http://schemas.microsoft.com/office/drawing/2014/main" id="{8269FE88-6CAF-41DB-8F27-C854A4101585}"/>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72" name="Freeform 8">
                      <a:extLst>
                        <a:ext uri="{FF2B5EF4-FFF2-40B4-BE49-F238E27FC236}">
                          <a16:creationId xmlns:a16="http://schemas.microsoft.com/office/drawing/2014/main" id="{6F735A54-6C90-492F-A029-3E84D6ED1A16}"/>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73" name="Freeform 8">
                      <a:extLst>
                        <a:ext uri="{FF2B5EF4-FFF2-40B4-BE49-F238E27FC236}">
                          <a16:creationId xmlns:a16="http://schemas.microsoft.com/office/drawing/2014/main" id="{D0A9219E-C667-4E6B-B7A8-723D036B41A8}"/>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74" name="Freeform 8">
                      <a:extLst>
                        <a:ext uri="{FF2B5EF4-FFF2-40B4-BE49-F238E27FC236}">
                          <a16:creationId xmlns:a16="http://schemas.microsoft.com/office/drawing/2014/main" id="{11C55257-A500-4E93-927C-33C950288100}"/>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75" name="Freeform 8">
                      <a:extLst>
                        <a:ext uri="{FF2B5EF4-FFF2-40B4-BE49-F238E27FC236}">
                          <a16:creationId xmlns:a16="http://schemas.microsoft.com/office/drawing/2014/main" id="{733FD628-E0F0-4030-A5A1-35D729EBEAEA}"/>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grpSp>
              <p:sp>
                <p:nvSpPr>
                  <p:cNvPr id="65" name="Rectangle 64">
                    <a:extLst>
                      <a:ext uri="{FF2B5EF4-FFF2-40B4-BE49-F238E27FC236}">
                        <a16:creationId xmlns:a16="http://schemas.microsoft.com/office/drawing/2014/main" id="{57C3E625-395B-42AD-9820-588E235CFF62}"/>
                      </a:ext>
                    </a:extLst>
                  </p:cNvPr>
                  <p:cNvSpPr/>
                  <p:nvPr/>
                </p:nvSpPr>
                <p:spPr bwMode="auto">
                  <a:xfrm>
                    <a:off x="6689300" y="4605702"/>
                    <a:ext cx="855274" cy="177206"/>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grpSp>
            <p:sp>
              <p:nvSpPr>
                <p:cNvPr id="61" name="Rectangle 42">
                  <a:extLst>
                    <a:ext uri="{FF2B5EF4-FFF2-40B4-BE49-F238E27FC236}">
                      <a16:creationId xmlns:a16="http://schemas.microsoft.com/office/drawing/2014/main" id="{E97802A9-2226-4DEE-B66B-247E6498C994}"/>
                    </a:ext>
                  </a:extLst>
                </p:cNvPr>
                <p:cNvSpPr>
                  <a:spLocks noChangeArrowheads="1"/>
                </p:cNvSpPr>
                <p:nvPr/>
              </p:nvSpPr>
              <p:spPr bwMode="auto">
                <a:xfrm>
                  <a:off x="9273483" y="5413375"/>
                  <a:ext cx="626332" cy="9566"/>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62" name="Rectangle 42">
                  <a:extLst>
                    <a:ext uri="{FF2B5EF4-FFF2-40B4-BE49-F238E27FC236}">
                      <a16:creationId xmlns:a16="http://schemas.microsoft.com/office/drawing/2014/main" id="{B1F4ACC2-C904-4145-9430-362F12E70328}"/>
                    </a:ext>
                  </a:extLst>
                </p:cNvPr>
                <p:cNvSpPr>
                  <a:spLocks noChangeArrowheads="1"/>
                </p:cNvSpPr>
                <p:nvPr/>
              </p:nvSpPr>
              <p:spPr bwMode="auto">
                <a:xfrm>
                  <a:off x="9273483" y="5549431"/>
                  <a:ext cx="626332" cy="9566"/>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63" name="Rectangle 42">
                  <a:extLst>
                    <a:ext uri="{FF2B5EF4-FFF2-40B4-BE49-F238E27FC236}">
                      <a16:creationId xmlns:a16="http://schemas.microsoft.com/office/drawing/2014/main" id="{06BD0AF4-B28D-4DD8-AEFF-6E6D90ADE78B}"/>
                    </a:ext>
                  </a:extLst>
                </p:cNvPr>
                <p:cNvSpPr>
                  <a:spLocks noChangeArrowheads="1"/>
                </p:cNvSpPr>
                <p:nvPr/>
              </p:nvSpPr>
              <p:spPr bwMode="auto">
                <a:xfrm>
                  <a:off x="9281420" y="5683350"/>
                  <a:ext cx="626332" cy="9566"/>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grpSp>
          <p:pic>
            <p:nvPicPr>
              <p:cNvPr id="58" name="Picture 57">
                <a:extLst>
                  <a:ext uri="{FF2B5EF4-FFF2-40B4-BE49-F238E27FC236}">
                    <a16:creationId xmlns:a16="http://schemas.microsoft.com/office/drawing/2014/main" id="{DFD535D4-C8A5-497E-9071-4F5854523C01}"/>
                  </a:ext>
                </a:extLst>
              </p:cNvPr>
              <p:cNvPicPr>
                <a:picLocks noChangeAspect="1"/>
              </p:cNvPicPr>
              <p:nvPr/>
            </p:nvPicPr>
            <p:blipFill>
              <a:blip r:embed="rId3"/>
              <a:stretch>
                <a:fillRect/>
              </a:stretch>
            </p:blipFill>
            <p:spPr>
              <a:xfrm>
                <a:off x="7767172" y="2098177"/>
                <a:ext cx="354359" cy="228857"/>
              </a:xfrm>
              <a:prstGeom prst="rect">
                <a:avLst/>
              </a:prstGeom>
            </p:spPr>
          </p:pic>
          <p:sp>
            <p:nvSpPr>
              <p:cNvPr id="59" name="Rectangle 58">
                <a:extLst>
                  <a:ext uri="{FF2B5EF4-FFF2-40B4-BE49-F238E27FC236}">
                    <a16:creationId xmlns:a16="http://schemas.microsoft.com/office/drawing/2014/main" id="{F8C40BC4-EEB0-459E-BBE9-6957B5BF5B99}"/>
                  </a:ext>
                </a:extLst>
              </p:cNvPr>
              <p:cNvSpPr/>
              <p:nvPr/>
            </p:nvSpPr>
            <p:spPr>
              <a:xfrm>
                <a:off x="8050267" y="2022363"/>
                <a:ext cx="514885"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NIC</a:t>
                </a:r>
              </a:p>
            </p:txBody>
          </p:sp>
        </p:grpSp>
        <p:grpSp>
          <p:nvGrpSpPr>
            <p:cNvPr id="94" name="Group 93">
              <a:extLst>
                <a:ext uri="{FF2B5EF4-FFF2-40B4-BE49-F238E27FC236}">
                  <a16:creationId xmlns:a16="http://schemas.microsoft.com/office/drawing/2014/main" id="{F6B86030-FE81-4FEB-85B8-6F15B86EC541}"/>
                </a:ext>
              </a:extLst>
            </p:cNvPr>
            <p:cNvGrpSpPr/>
            <p:nvPr/>
          </p:nvGrpSpPr>
          <p:grpSpPr>
            <a:xfrm>
              <a:off x="5872894" y="3914453"/>
              <a:ext cx="1375889" cy="1204379"/>
              <a:chOff x="6674278" y="4377743"/>
              <a:chExt cx="1375889" cy="1532200"/>
            </a:xfrm>
          </p:grpSpPr>
          <p:sp>
            <p:nvSpPr>
              <p:cNvPr id="95" name="Rectangle 94">
                <a:extLst>
                  <a:ext uri="{FF2B5EF4-FFF2-40B4-BE49-F238E27FC236}">
                    <a16:creationId xmlns:a16="http://schemas.microsoft.com/office/drawing/2014/main" id="{FE1481AA-11B2-42E9-9E4A-A91CF96215F7}"/>
                  </a:ext>
                </a:extLst>
              </p:cNvPr>
              <p:cNvSpPr/>
              <p:nvPr/>
            </p:nvSpPr>
            <p:spPr>
              <a:xfrm>
                <a:off x="6674278" y="5540611"/>
                <a:ext cx="1375889" cy="369332"/>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On-premises</a:t>
                </a:r>
              </a:p>
            </p:txBody>
          </p:sp>
          <p:grpSp>
            <p:nvGrpSpPr>
              <p:cNvPr id="96" name="Group 95">
                <a:extLst>
                  <a:ext uri="{FF2B5EF4-FFF2-40B4-BE49-F238E27FC236}">
                    <a16:creationId xmlns:a16="http://schemas.microsoft.com/office/drawing/2014/main" id="{60B64B5B-9A61-4C24-9017-68B9BFD9986D}"/>
                  </a:ext>
                </a:extLst>
              </p:cNvPr>
              <p:cNvGrpSpPr>
                <a:grpSpLocks noChangeAspect="1"/>
              </p:cNvGrpSpPr>
              <p:nvPr/>
            </p:nvGrpSpPr>
            <p:grpSpPr bwMode="auto">
              <a:xfrm>
                <a:off x="6969122" y="4377743"/>
                <a:ext cx="700277" cy="1231867"/>
                <a:chOff x="3600" y="469"/>
                <a:chExt cx="768" cy="1351"/>
              </a:xfrm>
            </p:grpSpPr>
            <p:sp>
              <p:nvSpPr>
                <p:cNvPr id="97" name="AutoShape 7">
                  <a:extLst>
                    <a:ext uri="{FF2B5EF4-FFF2-40B4-BE49-F238E27FC236}">
                      <a16:creationId xmlns:a16="http://schemas.microsoft.com/office/drawing/2014/main" id="{F907D22D-A1CD-4225-8F25-19A898A2654B}"/>
                    </a:ext>
                  </a:extLst>
                </p:cNvPr>
                <p:cNvSpPr>
                  <a:spLocks noChangeAspect="1" noChangeArrowheads="1" noTextEdit="1"/>
                </p:cNvSpPr>
                <p:nvPr/>
              </p:nvSpPr>
              <p:spPr bwMode="auto">
                <a:xfrm>
                  <a:off x="3600" y="469"/>
                  <a:ext cx="768" cy="1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98" name="Rectangle 97">
                  <a:extLst>
                    <a:ext uri="{FF2B5EF4-FFF2-40B4-BE49-F238E27FC236}">
                      <a16:creationId xmlns:a16="http://schemas.microsoft.com/office/drawing/2014/main" id="{D9DB2FCB-74A0-42E5-A137-17407514B6D0}"/>
                    </a:ext>
                  </a:extLst>
                </p:cNvPr>
                <p:cNvSpPr>
                  <a:spLocks noChangeArrowheads="1"/>
                </p:cNvSpPr>
                <p:nvPr/>
              </p:nvSpPr>
              <p:spPr bwMode="auto">
                <a:xfrm>
                  <a:off x="3597" y="1386"/>
                  <a:ext cx="541" cy="431"/>
                </a:xfrm>
                <a:prstGeom prst="rect">
                  <a:avLst/>
                </a:prstGeom>
                <a:solidFill>
                  <a:sysClr val="window" lastClr="FFFFFF">
                    <a:lumMod val="75000"/>
                  </a:sys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99" name="Freeform 135">
                  <a:extLst>
                    <a:ext uri="{FF2B5EF4-FFF2-40B4-BE49-F238E27FC236}">
                      <a16:creationId xmlns:a16="http://schemas.microsoft.com/office/drawing/2014/main" id="{8E41C064-2BBE-41DC-9DD6-FABDFA65998C}"/>
                    </a:ext>
                  </a:extLst>
                </p:cNvPr>
                <p:cNvSpPr>
                  <a:spLocks/>
                </p:cNvSpPr>
                <p:nvPr/>
              </p:nvSpPr>
              <p:spPr bwMode="auto">
                <a:xfrm>
                  <a:off x="3908" y="606"/>
                  <a:ext cx="460" cy="1211"/>
                </a:xfrm>
                <a:custGeom>
                  <a:avLst/>
                  <a:gdLst>
                    <a:gd name="T0" fmla="*/ 0 w 460"/>
                    <a:gd name="T1" fmla="*/ 0 h 1211"/>
                    <a:gd name="T2" fmla="*/ 460 w 460"/>
                    <a:gd name="T3" fmla="*/ 0 h 1211"/>
                    <a:gd name="T4" fmla="*/ 460 w 460"/>
                    <a:gd name="T5" fmla="*/ 1211 h 1211"/>
                    <a:gd name="T6" fmla="*/ 0 w 460"/>
                    <a:gd name="T7" fmla="*/ 1211 h 1211"/>
                    <a:gd name="T8" fmla="*/ 0 w 460"/>
                    <a:gd name="T9" fmla="*/ 790 h 1211"/>
                    <a:gd name="T10" fmla="*/ 0 w 460"/>
                    <a:gd name="T11" fmla="*/ 0 h 1211"/>
                  </a:gdLst>
                  <a:ahLst/>
                  <a:cxnLst>
                    <a:cxn ang="0">
                      <a:pos x="T0" y="T1"/>
                    </a:cxn>
                    <a:cxn ang="0">
                      <a:pos x="T2" y="T3"/>
                    </a:cxn>
                    <a:cxn ang="0">
                      <a:pos x="T4" y="T5"/>
                    </a:cxn>
                    <a:cxn ang="0">
                      <a:pos x="T6" y="T7"/>
                    </a:cxn>
                    <a:cxn ang="0">
                      <a:pos x="T8" y="T9"/>
                    </a:cxn>
                    <a:cxn ang="0">
                      <a:pos x="T10" y="T11"/>
                    </a:cxn>
                  </a:cxnLst>
                  <a:rect l="0" t="0" r="r" b="b"/>
                  <a:pathLst>
                    <a:path w="460" h="1211">
                      <a:moveTo>
                        <a:pt x="0" y="0"/>
                      </a:moveTo>
                      <a:lnTo>
                        <a:pt x="460" y="0"/>
                      </a:lnTo>
                      <a:lnTo>
                        <a:pt x="460" y="1211"/>
                      </a:lnTo>
                      <a:lnTo>
                        <a:pt x="0" y="1211"/>
                      </a:lnTo>
                      <a:lnTo>
                        <a:pt x="0" y="790"/>
                      </a:lnTo>
                      <a:lnTo>
                        <a:pt x="0" y="0"/>
                      </a:lnTo>
                      <a:close/>
                    </a:path>
                  </a:pathLst>
                </a:custGeom>
                <a:solidFill>
                  <a:sysClr val="window" lastClr="FFFFFF">
                    <a:lumMod val="75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00" name="Freeform 136">
                  <a:extLst>
                    <a:ext uri="{FF2B5EF4-FFF2-40B4-BE49-F238E27FC236}">
                      <a16:creationId xmlns:a16="http://schemas.microsoft.com/office/drawing/2014/main" id="{309E02A6-5982-40E2-BB3E-55770F5F32D8}"/>
                    </a:ext>
                  </a:extLst>
                </p:cNvPr>
                <p:cNvSpPr>
                  <a:spLocks/>
                </p:cNvSpPr>
                <p:nvPr/>
              </p:nvSpPr>
              <p:spPr bwMode="auto">
                <a:xfrm>
                  <a:off x="3597" y="1396"/>
                  <a:ext cx="311" cy="421"/>
                </a:xfrm>
                <a:custGeom>
                  <a:avLst/>
                  <a:gdLst>
                    <a:gd name="T0" fmla="*/ 0 w 311"/>
                    <a:gd name="T1" fmla="*/ 421 h 421"/>
                    <a:gd name="T2" fmla="*/ 311 w 311"/>
                    <a:gd name="T3" fmla="*/ 421 h 421"/>
                    <a:gd name="T4" fmla="*/ 311 w 311"/>
                    <a:gd name="T5" fmla="*/ 0 h 421"/>
                    <a:gd name="T6" fmla="*/ 0 w 311"/>
                    <a:gd name="T7" fmla="*/ 421 h 421"/>
                  </a:gdLst>
                  <a:ahLst/>
                  <a:cxnLst>
                    <a:cxn ang="0">
                      <a:pos x="T0" y="T1"/>
                    </a:cxn>
                    <a:cxn ang="0">
                      <a:pos x="T2" y="T3"/>
                    </a:cxn>
                    <a:cxn ang="0">
                      <a:pos x="T4" y="T5"/>
                    </a:cxn>
                    <a:cxn ang="0">
                      <a:pos x="T6" y="T7"/>
                    </a:cxn>
                  </a:cxnLst>
                  <a:rect l="0" t="0" r="r" b="b"/>
                  <a:pathLst>
                    <a:path w="311" h="421">
                      <a:moveTo>
                        <a:pt x="0" y="421"/>
                      </a:moveTo>
                      <a:lnTo>
                        <a:pt x="311" y="421"/>
                      </a:lnTo>
                      <a:lnTo>
                        <a:pt x="311" y="0"/>
                      </a:lnTo>
                      <a:lnTo>
                        <a:pt x="0" y="421"/>
                      </a:lnTo>
                      <a:close/>
                    </a:path>
                  </a:pathLst>
                </a:custGeom>
                <a:solidFill>
                  <a:srgbClr val="6464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01" name="Rectangle 100">
                  <a:extLst>
                    <a:ext uri="{FF2B5EF4-FFF2-40B4-BE49-F238E27FC236}">
                      <a16:creationId xmlns:a16="http://schemas.microsoft.com/office/drawing/2014/main" id="{E806D932-2891-4566-9F96-10F8B82CF8F4}"/>
                    </a:ext>
                  </a:extLst>
                </p:cNvPr>
                <p:cNvSpPr>
                  <a:spLocks noChangeArrowheads="1"/>
                </p:cNvSpPr>
                <p:nvPr/>
              </p:nvSpPr>
              <p:spPr bwMode="auto">
                <a:xfrm>
                  <a:off x="3967" y="694"/>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02" name="Rectangle 101">
                  <a:extLst>
                    <a:ext uri="{FF2B5EF4-FFF2-40B4-BE49-F238E27FC236}">
                      <a16:creationId xmlns:a16="http://schemas.microsoft.com/office/drawing/2014/main" id="{5F7BE7DE-E490-461A-BAC7-E000790A87EF}"/>
                    </a:ext>
                  </a:extLst>
                </p:cNvPr>
                <p:cNvSpPr>
                  <a:spLocks noChangeArrowheads="1"/>
                </p:cNvSpPr>
                <p:nvPr/>
              </p:nvSpPr>
              <p:spPr bwMode="auto">
                <a:xfrm>
                  <a:off x="4066" y="694"/>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03" name="Rectangle 102">
                  <a:extLst>
                    <a:ext uri="{FF2B5EF4-FFF2-40B4-BE49-F238E27FC236}">
                      <a16:creationId xmlns:a16="http://schemas.microsoft.com/office/drawing/2014/main" id="{33ABBCB8-C63A-4507-90EE-E13428409A35}"/>
                    </a:ext>
                  </a:extLst>
                </p:cNvPr>
                <p:cNvSpPr>
                  <a:spLocks noChangeArrowheads="1"/>
                </p:cNvSpPr>
                <p:nvPr/>
              </p:nvSpPr>
              <p:spPr bwMode="auto">
                <a:xfrm>
                  <a:off x="4164" y="694"/>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04" name="Rectangle 103">
                  <a:extLst>
                    <a:ext uri="{FF2B5EF4-FFF2-40B4-BE49-F238E27FC236}">
                      <a16:creationId xmlns:a16="http://schemas.microsoft.com/office/drawing/2014/main" id="{2F60FF72-4ECA-4AFF-87D0-889F49A1CCFA}"/>
                    </a:ext>
                  </a:extLst>
                </p:cNvPr>
                <p:cNvSpPr>
                  <a:spLocks noChangeArrowheads="1"/>
                </p:cNvSpPr>
                <p:nvPr/>
              </p:nvSpPr>
              <p:spPr bwMode="auto">
                <a:xfrm>
                  <a:off x="4263" y="694"/>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05" name="Rectangle 104">
                  <a:extLst>
                    <a:ext uri="{FF2B5EF4-FFF2-40B4-BE49-F238E27FC236}">
                      <a16:creationId xmlns:a16="http://schemas.microsoft.com/office/drawing/2014/main" id="{ECED562F-505F-489A-9EC0-9BCB605F3CE2}"/>
                    </a:ext>
                  </a:extLst>
                </p:cNvPr>
                <p:cNvSpPr>
                  <a:spLocks noChangeArrowheads="1"/>
                </p:cNvSpPr>
                <p:nvPr/>
              </p:nvSpPr>
              <p:spPr bwMode="auto">
                <a:xfrm>
                  <a:off x="3967" y="821"/>
                  <a:ext cx="46" cy="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06" name="Rectangle 105">
                  <a:extLst>
                    <a:ext uri="{FF2B5EF4-FFF2-40B4-BE49-F238E27FC236}">
                      <a16:creationId xmlns:a16="http://schemas.microsoft.com/office/drawing/2014/main" id="{6AC14F31-82A8-488D-8D0A-35F233D37810}"/>
                    </a:ext>
                  </a:extLst>
                </p:cNvPr>
                <p:cNvSpPr>
                  <a:spLocks noChangeArrowheads="1"/>
                </p:cNvSpPr>
                <p:nvPr/>
              </p:nvSpPr>
              <p:spPr bwMode="auto">
                <a:xfrm>
                  <a:off x="4066" y="821"/>
                  <a:ext cx="46" cy="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07" name="Rectangle 106">
                  <a:extLst>
                    <a:ext uri="{FF2B5EF4-FFF2-40B4-BE49-F238E27FC236}">
                      <a16:creationId xmlns:a16="http://schemas.microsoft.com/office/drawing/2014/main" id="{300570C7-0842-4F5E-B572-8EE176B1AF28}"/>
                    </a:ext>
                  </a:extLst>
                </p:cNvPr>
                <p:cNvSpPr>
                  <a:spLocks noChangeArrowheads="1"/>
                </p:cNvSpPr>
                <p:nvPr/>
              </p:nvSpPr>
              <p:spPr bwMode="auto">
                <a:xfrm>
                  <a:off x="4164" y="821"/>
                  <a:ext cx="46" cy="8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08" name="Rectangle 107">
                  <a:extLst>
                    <a:ext uri="{FF2B5EF4-FFF2-40B4-BE49-F238E27FC236}">
                      <a16:creationId xmlns:a16="http://schemas.microsoft.com/office/drawing/2014/main" id="{61BCA33F-1722-4BD2-9DE6-EA4589F66279}"/>
                    </a:ext>
                  </a:extLst>
                </p:cNvPr>
                <p:cNvSpPr>
                  <a:spLocks noChangeArrowheads="1"/>
                </p:cNvSpPr>
                <p:nvPr/>
              </p:nvSpPr>
              <p:spPr bwMode="auto">
                <a:xfrm>
                  <a:off x="4263" y="821"/>
                  <a:ext cx="46" cy="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09" name="Rectangle 108">
                  <a:extLst>
                    <a:ext uri="{FF2B5EF4-FFF2-40B4-BE49-F238E27FC236}">
                      <a16:creationId xmlns:a16="http://schemas.microsoft.com/office/drawing/2014/main" id="{5CAC0AF9-6077-40DB-9C48-F8C43C36E465}"/>
                    </a:ext>
                  </a:extLst>
                </p:cNvPr>
                <p:cNvSpPr>
                  <a:spLocks noChangeArrowheads="1"/>
                </p:cNvSpPr>
                <p:nvPr/>
              </p:nvSpPr>
              <p:spPr bwMode="auto">
                <a:xfrm>
                  <a:off x="3967" y="952"/>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10" name="Rectangle 109">
                  <a:extLst>
                    <a:ext uri="{FF2B5EF4-FFF2-40B4-BE49-F238E27FC236}">
                      <a16:creationId xmlns:a16="http://schemas.microsoft.com/office/drawing/2014/main" id="{157C0648-217A-43C6-B61B-1C29655EB5FB}"/>
                    </a:ext>
                  </a:extLst>
                </p:cNvPr>
                <p:cNvSpPr>
                  <a:spLocks noChangeArrowheads="1"/>
                </p:cNvSpPr>
                <p:nvPr/>
              </p:nvSpPr>
              <p:spPr bwMode="auto">
                <a:xfrm>
                  <a:off x="4066" y="952"/>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11" name="Rectangle 110">
                  <a:extLst>
                    <a:ext uri="{FF2B5EF4-FFF2-40B4-BE49-F238E27FC236}">
                      <a16:creationId xmlns:a16="http://schemas.microsoft.com/office/drawing/2014/main" id="{0E030755-A58F-496D-93BC-E7BE201177CB}"/>
                    </a:ext>
                  </a:extLst>
                </p:cNvPr>
                <p:cNvSpPr>
                  <a:spLocks noChangeArrowheads="1"/>
                </p:cNvSpPr>
                <p:nvPr/>
              </p:nvSpPr>
              <p:spPr bwMode="auto">
                <a:xfrm>
                  <a:off x="4164" y="952"/>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12" name="Rectangle 111">
                  <a:extLst>
                    <a:ext uri="{FF2B5EF4-FFF2-40B4-BE49-F238E27FC236}">
                      <a16:creationId xmlns:a16="http://schemas.microsoft.com/office/drawing/2014/main" id="{8830BF3A-C47B-4EA2-98C6-19862DDDD821}"/>
                    </a:ext>
                  </a:extLst>
                </p:cNvPr>
                <p:cNvSpPr>
                  <a:spLocks noChangeArrowheads="1"/>
                </p:cNvSpPr>
                <p:nvPr/>
              </p:nvSpPr>
              <p:spPr bwMode="auto">
                <a:xfrm>
                  <a:off x="4263" y="952"/>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13" name="Rectangle 112">
                  <a:extLst>
                    <a:ext uri="{FF2B5EF4-FFF2-40B4-BE49-F238E27FC236}">
                      <a16:creationId xmlns:a16="http://schemas.microsoft.com/office/drawing/2014/main" id="{D95E60DC-852C-45F0-8A35-49C99062A573}"/>
                    </a:ext>
                  </a:extLst>
                </p:cNvPr>
                <p:cNvSpPr>
                  <a:spLocks noChangeArrowheads="1"/>
                </p:cNvSpPr>
                <p:nvPr/>
              </p:nvSpPr>
              <p:spPr bwMode="auto">
                <a:xfrm>
                  <a:off x="3967" y="1079"/>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14" name="Rectangle 113">
                  <a:extLst>
                    <a:ext uri="{FF2B5EF4-FFF2-40B4-BE49-F238E27FC236}">
                      <a16:creationId xmlns:a16="http://schemas.microsoft.com/office/drawing/2014/main" id="{D3AEC032-8C94-4034-98DA-3484AEA2F014}"/>
                    </a:ext>
                  </a:extLst>
                </p:cNvPr>
                <p:cNvSpPr>
                  <a:spLocks noChangeArrowheads="1"/>
                </p:cNvSpPr>
                <p:nvPr/>
              </p:nvSpPr>
              <p:spPr bwMode="auto">
                <a:xfrm>
                  <a:off x="4066" y="1079"/>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15" name="Rectangle 114">
                  <a:extLst>
                    <a:ext uri="{FF2B5EF4-FFF2-40B4-BE49-F238E27FC236}">
                      <a16:creationId xmlns:a16="http://schemas.microsoft.com/office/drawing/2014/main" id="{A095065E-2159-4BA5-91A5-E6094E01B033}"/>
                    </a:ext>
                  </a:extLst>
                </p:cNvPr>
                <p:cNvSpPr>
                  <a:spLocks noChangeArrowheads="1"/>
                </p:cNvSpPr>
                <p:nvPr/>
              </p:nvSpPr>
              <p:spPr bwMode="auto">
                <a:xfrm>
                  <a:off x="4164" y="1079"/>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16" name="Rectangle 115">
                  <a:extLst>
                    <a:ext uri="{FF2B5EF4-FFF2-40B4-BE49-F238E27FC236}">
                      <a16:creationId xmlns:a16="http://schemas.microsoft.com/office/drawing/2014/main" id="{9F577CFF-0EA6-4F41-A7CF-CC3F7DAB31BA}"/>
                    </a:ext>
                  </a:extLst>
                </p:cNvPr>
                <p:cNvSpPr>
                  <a:spLocks noChangeArrowheads="1"/>
                </p:cNvSpPr>
                <p:nvPr/>
              </p:nvSpPr>
              <p:spPr bwMode="auto">
                <a:xfrm>
                  <a:off x="4263" y="1079"/>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17" name="Rectangle 116">
                  <a:extLst>
                    <a:ext uri="{FF2B5EF4-FFF2-40B4-BE49-F238E27FC236}">
                      <a16:creationId xmlns:a16="http://schemas.microsoft.com/office/drawing/2014/main" id="{BF609758-DC4F-4012-8B7C-3B419278C60A}"/>
                    </a:ext>
                  </a:extLst>
                </p:cNvPr>
                <p:cNvSpPr>
                  <a:spLocks noChangeArrowheads="1"/>
                </p:cNvSpPr>
                <p:nvPr/>
              </p:nvSpPr>
              <p:spPr bwMode="auto">
                <a:xfrm>
                  <a:off x="3967" y="1210"/>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18" name="Rectangle 117">
                  <a:extLst>
                    <a:ext uri="{FF2B5EF4-FFF2-40B4-BE49-F238E27FC236}">
                      <a16:creationId xmlns:a16="http://schemas.microsoft.com/office/drawing/2014/main" id="{17560036-B427-40D7-9F21-87476CEB82E5}"/>
                    </a:ext>
                  </a:extLst>
                </p:cNvPr>
                <p:cNvSpPr>
                  <a:spLocks noChangeArrowheads="1"/>
                </p:cNvSpPr>
                <p:nvPr/>
              </p:nvSpPr>
              <p:spPr bwMode="auto">
                <a:xfrm>
                  <a:off x="4066" y="1210"/>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19" name="Rectangle 118">
                  <a:extLst>
                    <a:ext uri="{FF2B5EF4-FFF2-40B4-BE49-F238E27FC236}">
                      <a16:creationId xmlns:a16="http://schemas.microsoft.com/office/drawing/2014/main" id="{1C97090C-649F-4A3C-BB9C-B63D7A1A4237}"/>
                    </a:ext>
                  </a:extLst>
                </p:cNvPr>
                <p:cNvSpPr>
                  <a:spLocks noChangeArrowheads="1"/>
                </p:cNvSpPr>
                <p:nvPr/>
              </p:nvSpPr>
              <p:spPr bwMode="auto">
                <a:xfrm>
                  <a:off x="4164" y="1210"/>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20" name="Rectangle 31">
                  <a:extLst>
                    <a:ext uri="{FF2B5EF4-FFF2-40B4-BE49-F238E27FC236}">
                      <a16:creationId xmlns:a16="http://schemas.microsoft.com/office/drawing/2014/main" id="{CAB5C8E4-2C8D-4FE5-96BD-E50ADA257FF2}"/>
                    </a:ext>
                  </a:extLst>
                </p:cNvPr>
                <p:cNvSpPr>
                  <a:spLocks noChangeArrowheads="1"/>
                </p:cNvSpPr>
                <p:nvPr/>
              </p:nvSpPr>
              <p:spPr bwMode="auto">
                <a:xfrm>
                  <a:off x="4263" y="1210"/>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21" name="Rectangle 32">
                  <a:extLst>
                    <a:ext uri="{FF2B5EF4-FFF2-40B4-BE49-F238E27FC236}">
                      <a16:creationId xmlns:a16="http://schemas.microsoft.com/office/drawing/2014/main" id="{E1296782-B047-4199-AAA6-0F9F139B5A85}"/>
                    </a:ext>
                  </a:extLst>
                </p:cNvPr>
                <p:cNvSpPr>
                  <a:spLocks noChangeArrowheads="1"/>
                </p:cNvSpPr>
                <p:nvPr/>
              </p:nvSpPr>
              <p:spPr bwMode="auto">
                <a:xfrm>
                  <a:off x="3967" y="1337"/>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22" name="Rectangle 33">
                  <a:extLst>
                    <a:ext uri="{FF2B5EF4-FFF2-40B4-BE49-F238E27FC236}">
                      <a16:creationId xmlns:a16="http://schemas.microsoft.com/office/drawing/2014/main" id="{44312614-0805-450C-BF30-C51ADEB69F1E}"/>
                    </a:ext>
                  </a:extLst>
                </p:cNvPr>
                <p:cNvSpPr>
                  <a:spLocks noChangeArrowheads="1"/>
                </p:cNvSpPr>
                <p:nvPr/>
              </p:nvSpPr>
              <p:spPr bwMode="auto">
                <a:xfrm>
                  <a:off x="4066" y="1337"/>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23" name="Rectangle 34">
                  <a:extLst>
                    <a:ext uri="{FF2B5EF4-FFF2-40B4-BE49-F238E27FC236}">
                      <a16:creationId xmlns:a16="http://schemas.microsoft.com/office/drawing/2014/main" id="{99AB26CB-817B-4AED-AC2A-5A35D98939E7}"/>
                    </a:ext>
                  </a:extLst>
                </p:cNvPr>
                <p:cNvSpPr>
                  <a:spLocks noChangeArrowheads="1"/>
                </p:cNvSpPr>
                <p:nvPr/>
              </p:nvSpPr>
              <p:spPr bwMode="auto">
                <a:xfrm>
                  <a:off x="4164" y="1337"/>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24" name="Rectangle 35">
                  <a:extLst>
                    <a:ext uri="{FF2B5EF4-FFF2-40B4-BE49-F238E27FC236}">
                      <a16:creationId xmlns:a16="http://schemas.microsoft.com/office/drawing/2014/main" id="{9AA2BFD8-1B95-4F11-B515-6E08EF13C6E6}"/>
                    </a:ext>
                  </a:extLst>
                </p:cNvPr>
                <p:cNvSpPr>
                  <a:spLocks noChangeArrowheads="1"/>
                </p:cNvSpPr>
                <p:nvPr/>
              </p:nvSpPr>
              <p:spPr bwMode="auto">
                <a:xfrm>
                  <a:off x="4263" y="1337"/>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25" name="Rectangle 36">
                  <a:extLst>
                    <a:ext uri="{FF2B5EF4-FFF2-40B4-BE49-F238E27FC236}">
                      <a16:creationId xmlns:a16="http://schemas.microsoft.com/office/drawing/2014/main" id="{F1E6B3BA-AC81-445C-BC8E-3AB88FAAD54F}"/>
                    </a:ext>
                  </a:extLst>
                </p:cNvPr>
                <p:cNvSpPr>
                  <a:spLocks noChangeArrowheads="1"/>
                </p:cNvSpPr>
                <p:nvPr/>
              </p:nvSpPr>
              <p:spPr bwMode="auto">
                <a:xfrm>
                  <a:off x="3967" y="1468"/>
                  <a:ext cx="46" cy="84"/>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26" name="Rectangle 37">
                  <a:extLst>
                    <a:ext uri="{FF2B5EF4-FFF2-40B4-BE49-F238E27FC236}">
                      <a16:creationId xmlns:a16="http://schemas.microsoft.com/office/drawing/2014/main" id="{16385391-3F0C-4FA5-AEC6-3DB0A3974C67}"/>
                    </a:ext>
                  </a:extLst>
                </p:cNvPr>
                <p:cNvSpPr>
                  <a:spLocks noChangeArrowheads="1"/>
                </p:cNvSpPr>
                <p:nvPr/>
              </p:nvSpPr>
              <p:spPr bwMode="auto">
                <a:xfrm>
                  <a:off x="4066" y="1468"/>
                  <a:ext cx="46" cy="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27" name="Rectangle 38">
                  <a:extLst>
                    <a:ext uri="{FF2B5EF4-FFF2-40B4-BE49-F238E27FC236}">
                      <a16:creationId xmlns:a16="http://schemas.microsoft.com/office/drawing/2014/main" id="{4FD2184E-A8DF-4352-A0F0-1F30A486B171}"/>
                    </a:ext>
                  </a:extLst>
                </p:cNvPr>
                <p:cNvSpPr>
                  <a:spLocks noChangeArrowheads="1"/>
                </p:cNvSpPr>
                <p:nvPr/>
              </p:nvSpPr>
              <p:spPr bwMode="auto">
                <a:xfrm>
                  <a:off x="4164" y="1468"/>
                  <a:ext cx="46" cy="84"/>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28" name="Rectangle 39">
                  <a:extLst>
                    <a:ext uri="{FF2B5EF4-FFF2-40B4-BE49-F238E27FC236}">
                      <a16:creationId xmlns:a16="http://schemas.microsoft.com/office/drawing/2014/main" id="{CAA91116-D14A-4011-817E-A85475BEA491}"/>
                    </a:ext>
                  </a:extLst>
                </p:cNvPr>
                <p:cNvSpPr>
                  <a:spLocks noChangeArrowheads="1"/>
                </p:cNvSpPr>
                <p:nvPr/>
              </p:nvSpPr>
              <p:spPr bwMode="auto">
                <a:xfrm>
                  <a:off x="4263" y="1468"/>
                  <a:ext cx="46" cy="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29" name="Rectangle 40">
                  <a:extLst>
                    <a:ext uri="{FF2B5EF4-FFF2-40B4-BE49-F238E27FC236}">
                      <a16:creationId xmlns:a16="http://schemas.microsoft.com/office/drawing/2014/main" id="{744570C5-D817-4F61-B7FD-3F2808E00517}"/>
                    </a:ext>
                  </a:extLst>
                </p:cNvPr>
                <p:cNvSpPr>
                  <a:spLocks noChangeArrowheads="1"/>
                </p:cNvSpPr>
                <p:nvPr/>
              </p:nvSpPr>
              <p:spPr bwMode="auto">
                <a:xfrm>
                  <a:off x="3630" y="1468"/>
                  <a:ext cx="45" cy="84"/>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0" name="Rectangle 41">
                  <a:extLst>
                    <a:ext uri="{FF2B5EF4-FFF2-40B4-BE49-F238E27FC236}">
                      <a16:creationId xmlns:a16="http://schemas.microsoft.com/office/drawing/2014/main" id="{7666BCBD-69E2-40DA-9530-2753295104B9}"/>
                    </a:ext>
                  </a:extLst>
                </p:cNvPr>
                <p:cNvSpPr>
                  <a:spLocks noChangeArrowheads="1"/>
                </p:cNvSpPr>
                <p:nvPr/>
              </p:nvSpPr>
              <p:spPr bwMode="auto">
                <a:xfrm>
                  <a:off x="3728" y="1468"/>
                  <a:ext cx="46" cy="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1" name="Rectangle 42">
                  <a:extLst>
                    <a:ext uri="{FF2B5EF4-FFF2-40B4-BE49-F238E27FC236}">
                      <a16:creationId xmlns:a16="http://schemas.microsoft.com/office/drawing/2014/main" id="{220D9718-5027-4B64-BC0E-E275CAE78D55}"/>
                    </a:ext>
                  </a:extLst>
                </p:cNvPr>
                <p:cNvSpPr>
                  <a:spLocks noChangeArrowheads="1"/>
                </p:cNvSpPr>
                <p:nvPr/>
              </p:nvSpPr>
              <p:spPr bwMode="auto">
                <a:xfrm>
                  <a:off x="3830" y="1468"/>
                  <a:ext cx="46" cy="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2" name="Rectangle 43">
                  <a:extLst>
                    <a:ext uri="{FF2B5EF4-FFF2-40B4-BE49-F238E27FC236}">
                      <a16:creationId xmlns:a16="http://schemas.microsoft.com/office/drawing/2014/main" id="{F80D5322-4763-46E0-92E6-F391A467111D}"/>
                    </a:ext>
                  </a:extLst>
                </p:cNvPr>
                <p:cNvSpPr>
                  <a:spLocks noChangeArrowheads="1"/>
                </p:cNvSpPr>
                <p:nvPr/>
              </p:nvSpPr>
              <p:spPr bwMode="auto">
                <a:xfrm>
                  <a:off x="3630" y="1595"/>
                  <a:ext cx="45"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3" name="Rectangle 44">
                  <a:extLst>
                    <a:ext uri="{FF2B5EF4-FFF2-40B4-BE49-F238E27FC236}">
                      <a16:creationId xmlns:a16="http://schemas.microsoft.com/office/drawing/2014/main" id="{B03CE041-4568-4D7D-AE08-71D15A713B3F}"/>
                    </a:ext>
                  </a:extLst>
                </p:cNvPr>
                <p:cNvSpPr>
                  <a:spLocks noChangeArrowheads="1"/>
                </p:cNvSpPr>
                <p:nvPr/>
              </p:nvSpPr>
              <p:spPr bwMode="auto">
                <a:xfrm>
                  <a:off x="3728" y="1595"/>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4" name="Rectangle 45">
                  <a:extLst>
                    <a:ext uri="{FF2B5EF4-FFF2-40B4-BE49-F238E27FC236}">
                      <a16:creationId xmlns:a16="http://schemas.microsoft.com/office/drawing/2014/main" id="{48BACCAF-4BE6-4065-8A0A-7D0B04CBDEC4}"/>
                    </a:ext>
                  </a:extLst>
                </p:cNvPr>
                <p:cNvSpPr>
                  <a:spLocks noChangeArrowheads="1"/>
                </p:cNvSpPr>
                <p:nvPr/>
              </p:nvSpPr>
              <p:spPr bwMode="auto">
                <a:xfrm>
                  <a:off x="3830" y="1595"/>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5" name="Rectangle 46">
                  <a:extLst>
                    <a:ext uri="{FF2B5EF4-FFF2-40B4-BE49-F238E27FC236}">
                      <a16:creationId xmlns:a16="http://schemas.microsoft.com/office/drawing/2014/main" id="{DA7F5927-D609-45C4-9035-75826865C7C7}"/>
                    </a:ext>
                  </a:extLst>
                </p:cNvPr>
                <p:cNvSpPr>
                  <a:spLocks noChangeArrowheads="1"/>
                </p:cNvSpPr>
                <p:nvPr/>
              </p:nvSpPr>
              <p:spPr bwMode="auto">
                <a:xfrm>
                  <a:off x="3967" y="1595"/>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6" name="Rectangle 47">
                  <a:extLst>
                    <a:ext uri="{FF2B5EF4-FFF2-40B4-BE49-F238E27FC236}">
                      <a16:creationId xmlns:a16="http://schemas.microsoft.com/office/drawing/2014/main" id="{D1EE42CF-711C-4F2D-B357-2B1B4285EEDE}"/>
                    </a:ext>
                  </a:extLst>
                </p:cNvPr>
                <p:cNvSpPr>
                  <a:spLocks noChangeArrowheads="1"/>
                </p:cNvSpPr>
                <p:nvPr/>
              </p:nvSpPr>
              <p:spPr bwMode="auto">
                <a:xfrm>
                  <a:off x="4066" y="1595"/>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7" name="Rectangle 48">
                  <a:extLst>
                    <a:ext uri="{FF2B5EF4-FFF2-40B4-BE49-F238E27FC236}">
                      <a16:creationId xmlns:a16="http://schemas.microsoft.com/office/drawing/2014/main" id="{8B9227AB-D4E2-48D2-A766-D0CA9F82BF26}"/>
                    </a:ext>
                  </a:extLst>
                </p:cNvPr>
                <p:cNvSpPr>
                  <a:spLocks noChangeArrowheads="1"/>
                </p:cNvSpPr>
                <p:nvPr/>
              </p:nvSpPr>
              <p:spPr bwMode="auto">
                <a:xfrm>
                  <a:off x="4164" y="1595"/>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8" name="Rectangle 49">
                  <a:extLst>
                    <a:ext uri="{FF2B5EF4-FFF2-40B4-BE49-F238E27FC236}">
                      <a16:creationId xmlns:a16="http://schemas.microsoft.com/office/drawing/2014/main" id="{82B3210A-40F8-4099-AA0B-4675DB9FA311}"/>
                    </a:ext>
                  </a:extLst>
                </p:cNvPr>
                <p:cNvSpPr>
                  <a:spLocks noChangeArrowheads="1"/>
                </p:cNvSpPr>
                <p:nvPr/>
              </p:nvSpPr>
              <p:spPr bwMode="auto">
                <a:xfrm>
                  <a:off x="4263" y="1595"/>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9" name="Rectangle 50">
                  <a:extLst>
                    <a:ext uri="{FF2B5EF4-FFF2-40B4-BE49-F238E27FC236}">
                      <a16:creationId xmlns:a16="http://schemas.microsoft.com/office/drawing/2014/main" id="{01C50267-4AA7-46A1-82BE-B0B63917D059}"/>
                    </a:ext>
                  </a:extLst>
                </p:cNvPr>
                <p:cNvSpPr>
                  <a:spLocks noChangeArrowheads="1"/>
                </p:cNvSpPr>
                <p:nvPr/>
              </p:nvSpPr>
              <p:spPr bwMode="auto">
                <a:xfrm>
                  <a:off x="4164" y="521"/>
                  <a:ext cx="145" cy="85"/>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40" name="Rectangle 51">
                  <a:extLst>
                    <a:ext uri="{FF2B5EF4-FFF2-40B4-BE49-F238E27FC236}">
                      <a16:creationId xmlns:a16="http://schemas.microsoft.com/office/drawing/2014/main" id="{23B1B35E-F17B-43BE-806A-424FCDF90E04}"/>
                    </a:ext>
                  </a:extLst>
                </p:cNvPr>
                <p:cNvSpPr>
                  <a:spLocks noChangeArrowheads="1"/>
                </p:cNvSpPr>
                <p:nvPr/>
              </p:nvSpPr>
              <p:spPr bwMode="auto">
                <a:xfrm>
                  <a:off x="4013" y="466"/>
                  <a:ext cx="27" cy="14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grpSp>
        </p:grpSp>
        <p:sp>
          <p:nvSpPr>
            <p:cNvPr id="141" name="Rectangle 140">
              <a:extLst>
                <a:ext uri="{FF2B5EF4-FFF2-40B4-BE49-F238E27FC236}">
                  <a16:creationId xmlns:a16="http://schemas.microsoft.com/office/drawing/2014/main" id="{65F62736-A1CF-411F-961D-AE90AD5EC244}"/>
                </a:ext>
              </a:extLst>
            </p:cNvPr>
            <p:cNvSpPr/>
            <p:nvPr/>
          </p:nvSpPr>
          <p:spPr>
            <a:xfrm>
              <a:off x="6164494" y="5410807"/>
              <a:ext cx="1253448" cy="846155"/>
            </a:xfrm>
            <a:prstGeom prst="rect">
              <a:avLst/>
            </a:prstGeom>
            <a:solidFill>
              <a:srgbClr val="44546A">
                <a:lumMod val="20000"/>
                <a:lumOff val="80000"/>
              </a:srgbClr>
            </a:solidFill>
            <a:ln w="6350" cap="flat" cmpd="sng" algn="ctr">
              <a:solidFill>
                <a:sysClr val="windowText" lastClr="000000"/>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Virtual Network(s)</a:t>
              </a:r>
            </a:p>
          </p:txBody>
        </p:sp>
        <p:cxnSp>
          <p:nvCxnSpPr>
            <p:cNvPr id="142" name="Connector: Elbow 141">
              <a:extLst>
                <a:ext uri="{FF2B5EF4-FFF2-40B4-BE49-F238E27FC236}">
                  <a16:creationId xmlns:a16="http://schemas.microsoft.com/office/drawing/2014/main" id="{C214CD69-73BE-412A-9102-B1FB20939C18}"/>
                </a:ext>
              </a:extLst>
            </p:cNvPr>
            <p:cNvCxnSpPr>
              <a:stCxn id="11" idx="3"/>
              <a:endCxn id="97" idx="1"/>
            </p:cNvCxnSpPr>
            <p:nvPr/>
          </p:nvCxnSpPr>
          <p:spPr>
            <a:xfrm flipV="1">
              <a:off x="5274629" y="4398605"/>
              <a:ext cx="893109" cy="727219"/>
            </a:xfrm>
            <a:prstGeom prst="bentConnector3">
              <a:avLst/>
            </a:prstGeom>
            <a:noFill/>
            <a:ln w="6350" cap="flat" cmpd="sng" algn="ctr">
              <a:solidFill>
                <a:sysClr val="windowText" lastClr="000000"/>
              </a:solidFill>
              <a:prstDash val="sysDash"/>
              <a:miter lim="800000"/>
              <a:tailEnd type="triangle"/>
            </a:ln>
            <a:effectLst/>
          </p:spPr>
        </p:cxnSp>
        <p:cxnSp>
          <p:nvCxnSpPr>
            <p:cNvPr id="143" name="Connector: Elbow 142">
              <a:extLst>
                <a:ext uri="{FF2B5EF4-FFF2-40B4-BE49-F238E27FC236}">
                  <a16:creationId xmlns:a16="http://schemas.microsoft.com/office/drawing/2014/main" id="{65AB0913-538B-4FC6-ADAD-25B3F216A35A}"/>
                </a:ext>
              </a:extLst>
            </p:cNvPr>
            <p:cNvCxnSpPr>
              <a:cxnSpLocks/>
              <a:stCxn id="11" idx="3"/>
              <a:endCxn id="141" idx="1"/>
            </p:cNvCxnSpPr>
            <p:nvPr/>
          </p:nvCxnSpPr>
          <p:spPr>
            <a:xfrm>
              <a:off x="5274629" y="5125824"/>
              <a:ext cx="889865" cy="708061"/>
            </a:xfrm>
            <a:prstGeom prst="bentConnector3">
              <a:avLst/>
            </a:prstGeom>
            <a:noFill/>
            <a:ln w="6350" cap="flat" cmpd="sng" algn="ctr">
              <a:solidFill>
                <a:sysClr val="windowText" lastClr="000000"/>
              </a:solidFill>
              <a:prstDash val="sysDash"/>
              <a:miter lim="800000"/>
              <a:tailEnd type="triangle"/>
            </a:ln>
            <a:effectLst/>
          </p:spPr>
        </p:cxnSp>
      </p:grpSp>
      <p:sp>
        <p:nvSpPr>
          <p:cNvPr id="8" name="Rectangle 7">
            <a:extLst>
              <a:ext uri="{FF2B5EF4-FFF2-40B4-BE49-F238E27FC236}">
                <a16:creationId xmlns:a16="http://schemas.microsoft.com/office/drawing/2014/main" id="{2FE2D89F-3864-4D98-9432-9AA601C6370A}"/>
              </a:ext>
            </a:extLst>
          </p:cNvPr>
          <p:cNvSpPr/>
          <p:nvPr/>
        </p:nvSpPr>
        <p:spPr>
          <a:xfrm>
            <a:off x="427038" y="4638706"/>
            <a:ext cx="2829469" cy="119529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Logical representation of your own network</a:t>
            </a:r>
          </a:p>
        </p:txBody>
      </p:sp>
      <p:sp>
        <p:nvSpPr>
          <p:cNvPr id="9" name="Rectangle 8">
            <a:extLst>
              <a:ext uri="{FF2B5EF4-FFF2-40B4-BE49-F238E27FC236}">
                <a16:creationId xmlns:a16="http://schemas.microsoft.com/office/drawing/2014/main" id="{A0A3D8C3-FB8D-435F-B975-864FBE05C79C}"/>
              </a:ext>
            </a:extLst>
          </p:cNvPr>
          <p:cNvSpPr/>
          <p:nvPr/>
        </p:nvSpPr>
        <p:spPr>
          <a:xfrm>
            <a:off x="3357381" y="4638706"/>
            <a:ext cx="2829469" cy="119529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Create a dedicated private cloud-only virtual network</a:t>
            </a:r>
          </a:p>
        </p:txBody>
      </p:sp>
      <p:sp>
        <p:nvSpPr>
          <p:cNvPr id="10" name="Rectangle 9">
            <a:extLst>
              <a:ext uri="{FF2B5EF4-FFF2-40B4-BE49-F238E27FC236}">
                <a16:creationId xmlns:a16="http://schemas.microsoft.com/office/drawing/2014/main" id="{127523E7-5480-4D13-886A-877F5511F3FE}"/>
              </a:ext>
            </a:extLst>
          </p:cNvPr>
          <p:cNvSpPr/>
          <p:nvPr/>
        </p:nvSpPr>
        <p:spPr>
          <a:xfrm>
            <a:off x="6249626" y="4638706"/>
            <a:ext cx="2829469" cy="119529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Securely extend</a:t>
            </a:r>
            <a:br>
              <a:rPr lang="en-US" sz="2000" dirty="0">
                <a:solidFill>
                  <a:schemeClr val="tx1"/>
                </a:solidFill>
              </a:rPr>
            </a:br>
            <a:r>
              <a:rPr lang="en-US" sz="2000" dirty="0">
                <a:solidFill>
                  <a:schemeClr val="tx1"/>
                </a:solidFill>
              </a:rPr>
              <a:t>your datacenter with virtual networks</a:t>
            </a:r>
          </a:p>
        </p:txBody>
      </p:sp>
      <p:sp>
        <p:nvSpPr>
          <p:cNvPr id="12" name="Rectangle 11">
            <a:extLst>
              <a:ext uri="{FF2B5EF4-FFF2-40B4-BE49-F238E27FC236}">
                <a16:creationId xmlns:a16="http://schemas.microsoft.com/office/drawing/2014/main" id="{A24A0C60-02F3-4501-968C-0E106BDEF086}"/>
              </a:ext>
            </a:extLst>
          </p:cNvPr>
          <p:cNvSpPr/>
          <p:nvPr/>
        </p:nvSpPr>
        <p:spPr>
          <a:xfrm>
            <a:off x="9179969" y="4638706"/>
            <a:ext cx="2829469" cy="119529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Enable hybrid</a:t>
            </a:r>
            <a:br>
              <a:rPr lang="en-US" sz="2000" dirty="0">
                <a:solidFill>
                  <a:schemeClr val="tx1"/>
                </a:solidFill>
              </a:rPr>
            </a:br>
            <a:r>
              <a:rPr lang="en-US" sz="2000" dirty="0">
                <a:solidFill>
                  <a:schemeClr val="tx1"/>
                </a:solidFill>
              </a:rPr>
              <a:t>cloud scenarios</a:t>
            </a:r>
          </a:p>
        </p:txBody>
      </p:sp>
    </p:spTree>
    <p:extLst>
      <p:ext uri="{BB962C8B-B14F-4D97-AF65-F5344CB8AC3E}">
        <p14:creationId xmlns:p14="http://schemas.microsoft.com/office/powerpoint/2010/main" val="1264106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Virtual Networks</a:t>
            </a:r>
          </a:p>
        </p:txBody>
      </p:sp>
      <p:sp>
        <p:nvSpPr>
          <p:cNvPr id="5" name="Rectangle 4">
            <a:extLst>
              <a:ext uri="{FF2B5EF4-FFF2-40B4-BE49-F238E27FC236}">
                <a16:creationId xmlns:a16="http://schemas.microsoft.com/office/drawing/2014/main" id="{8B366F71-125D-42AF-BC52-5B7E07E5ACB0}"/>
              </a:ext>
            </a:extLst>
          </p:cNvPr>
          <p:cNvSpPr/>
          <p:nvPr/>
        </p:nvSpPr>
        <p:spPr>
          <a:xfrm>
            <a:off x="324168" y="1647031"/>
            <a:ext cx="4348163" cy="4057332"/>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342900" indent="-342900">
              <a:spcAft>
                <a:spcPts val="600"/>
              </a:spcAft>
              <a:buFont typeface="Arial" panose="020B0604020202020204" pitchFamily="34" charset="0"/>
              <a:buChar char="•"/>
            </a:pPr>
            <a:r>
              <a:rPr lang="en-US" sz="2200" dirty="0">
                <a:solidFill>
                  <a:schemeClr val="tx1"/>
                </a:solidFill>
              </a:rPr>
              <a:t>Create new virtual networks</a:t>
            </a:r>
            <a:br>
              <a:rPr lang="en-US" sz="2200" dirty="0">
                <a:solidFill>
                  <a:schemeClr val="tx1"/>
                </a:solidFill>
              </a:rPr>
            </a:br>
            <a:r>
              <a:rPr lang="en-US" sz="2200" dirty="0">
                <a:solidFill>
                  <a:schemeClr val="tx1"/>
                </a:solidFill>
              </a:rPr>
              <a:t>at any time</a:t>
            </a:r>
          </a:p>
          <a:p>
            <a:pPr marL="342900" indent="-342900">
              <a:spcAft>
                <a:spcPts val="600"/>
              </a:spcAft>
              <a:buFont typeface="Arial" panose="020B0604020202020204" pitchFamily="34" charset="0"/>
              <a:buChar char="•"/>
            </a:pPr>
            <a:r>
              <a:rPr lang="en-US" sz="2200" dirty="0">
                <a:solidFill>
                  <a:schemeClr val="tx1"/>
                </a:solidFill>
              </a:rPr>
              <a:t>Add virtual networks when you create a virtual machine</a:t>
            </a:r>
          </a:p>
          <a:p>
            <a:pPr marL="342900" indent="-342900">
              <a:spcAft>
                <a:spcPts val="600"/>
              </a:spcAft>
              <a:buFont typeface="Arial" panose="020B0604020202020204" pitchFamily="34" charset="0"/>
              <a:buChar char="•"/>
            </a:pPr>
            <a:r>
              <a:rPr lang="en-US" sz="2200" dirty="0">
                <a:solidFill>
                  <a:schemeClr val="tx1"/>
                </a:solidFill>
              </a:rPr>
              <a:t>Define the address space, and at least one subnet</a:t>
            </a:r>
          </a:p>
          <a:p>
            <a:pPr marL="342900" indent="-342900">
              <a:spcAft>
                <a:spcPts val="600"/>
              </a:spcAft>
              <a:buFont typeface="Arial" panose="020B0604020202020204" pitchFamily="34" charset="0"/>
              <a:buChar char="•"/>
            </a:pPr>
            <a:r>
              <a:rPr lang="en-US" sz="2200" dirty="0">
                <a:solidFill>
                  <a:schemeClr val="tx1"/>
                </a:solidFill>
              </a:rPr>
              <a:t>Check for overlapping address spaces</a:t>
            </a:r>
          </a:p>
        </p:txBody>
      </p:sp>
      <p:pic>
        <p:nvPicPr>
          <p:cNvPr id="14" name="Picture 4" descr="Screenshot of a webpage on creating a virtual network">
            <a:extLst>
              <a:ext uri="{FF2B5EF4-FFF2-40B4-BE49-F238E27FC236}">
                <a16:creationId xmlns:a16="http://schemas.microsoft.com/office/drawing/2014/main" id="{657580F7-90E5-49BC-B813-1983949A4BCE}"/>
              </a:ext>
            </a:extLst>
          </p:cNvPr>
          <p:cNvPicPr>
            <a:picLocks noChangeAspect="1"/>
          </p:cNvPicPr>
          <p:nvPr/>
        </p:nvPicPr>
        <p:blipFill rotWithShape="1">
          <a:blip r:embed="rId3"/>
          <a:srcRect l="506" t="506" r="506" b="506"/>
          <a:stretch/>
        </p:blipFill>
        <p:spPr>
          <a:xfrm>
            <a:off x="5181600" y="1302637"/>
            <a:ext cx="6561136" cy="4746120"/>
          </a:xfrm>
          <a:prstGeom prst="rect">
            <a:avLst/>
          </a:prstGeom>
          <a:ln>
            <a:noFill/>
          </a:ln>
        </p:spPr>
      </p:pic>
    </p:spTree>
    <p:extLst>
      <p:ext uri="{BB962C8B-B14F-4D97-AF65-F5344CB8AC3E}">
        <p14:creationId xmlns:p14="http://schemas.microsoft.com/office/powerpoint/2010/main" val="285281172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Subnets</a:t>
            </a:r>
          </a:p>
        </p:txBody>
      </p:sp>
      <p:sp>
        <p:nvSpPr>
          <p:cNvPr id="21" name="Rectangle 20">
            <a:extLst>
              <a:ext uri="{FF2B5EF4-FFF2-40B4-BE49-F238E27FC236}">
                <a16:creationId xmlns:a16="http://schemas.microsoft.com/office/drawing/2014/main" id="{7F7B7EDA-562D-4590-AE2F-F97A7E8A1378}"/>
              </a:ext>
            </a:extLst>
          </p:cNvPr>
          <p:cNvSpPr/>
          <p:nvPr/>
        </p:nvSpPr>
        <p:spPr>
          <a:xfrm>
            <a:off x="413323" y="4269580"/>
            <a:ext cx="2791368" cy="171354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rPr>
              <a:t>A virtual network can be segmented into one or more subnets</a:t>
            </a:r>
          </a:p>
        </p:txBody>
      </p:sp>
      <p:sp>
        <p:nvSpPr>
          <p:cNvPr id="22" name="Rectangle 21">
            <a:extLst>
              <a:ext uri="{FF2B5EF4-FFF2-40B4-BE49-F238E27FC236}">
                <a16:creationId xmlns:a16="http://schemas.microsoft.com/office/drawing/2014/main" id="{FDD26C2C-9F20-43BD-8385-F040055D6A56}"/>
              </a:ext>
            </a:extLst>
          </p:cNvPr>
          <p:cNvSpPr/>
          <p:nvPr/>
        </p:nvSpPr>
        <p:spPr>
          <a:xfrm>
            <a:off x="3343667" y="4269580"/>
            <a:ext cx="2791368" cy="171354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rPr>
              <a:t>Subnets provide logical divisions within your network</a:t>
            </a:r>
          </a:p>
        </p:txBody>
      </p:sp>
      <p:sp>
        <p:nvSpPr>
          <p:cNvPr id="23" name="Rectangle 22">
            <a:extLst>
              <a:ext uri="{FF2B5EF4-FFF2-40B4-BE49-F238E27FC236}">
                <a16:creationId xmlns:a16="http://schemas.microsoft.com/office/drawing/2014/main" id="{53A55359-2EC7-44DA-B0D4-793E9D40B4FE}"/>
              </a:ext>
            </a:extLst>
          </p:cNvPr>
          <p:cNvSpPr/>
          <p:nvPr/>
        </p:nvSpPr>
        <p:spPr>
          <a:xfrm>
            <a:off x="6274011" y="4269580"/>
            <a:ext cx="2791368" cy="171354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rPr>
              <a:t>Subnets can help improve security, increase performance, and make it easier to manage the network</a:t>
            </a:r>
          </a:p>
        </p:txBody>
      </p:sp>
      <p:sp>
        <p:nvSpPr>
          <p:cNvPr id="24" name="Rectangle 23">
            <a:extLst>
              <a:ext uri="{FF2B5EF4-FFF2-40B4-BE49-F238E27FC236}">
                <a16:creationId xmlns:a16="http://schemas.microsoft.com/office/drawing/2014/main" id="{09083D68-4C7B-43F3-926F-83A8CAC417AD}"/>
              </a:ext>
            </a:extLst>
          </p:cNvPr>
          <p:cNvSpPr/>
          <p:nvPr/>
        </p:nvSpPr>
        <p:spPr>
          <a:xfrm>
            <a:off x="9204354" y="4269580"/>
            <a:ext cx="2791368" cy="171354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rPr>
              <a:t>Each subnet must have a unique address range – cannot overlap with other subnets in the vnet in the subscription </a:t>
            </a:r>
          </a:p>
        </p:txBody>
      </p:sp>
      <p:pic>
        <p:nvPicPr>
          <p:cNvPr id="3" name="Picture 2" descr="Screenshot of adding a subnet page. Several subnets are listed including the AzureBastionSubnet and GatewaySubne">
            <a:extLst>
              <a:ext uri="{FF2B5EF4-FFF2-40B4-BE49-F238E27FC236}">
                <a16:creationId xmlns:a16="http://schemas.microsoft.com/office/drawing/2014/main" id="{4A9707D9-5E1C-E95E-7CC5-5C2B547A382B}"/>
              </a:ext>
            </a:extLst>
          </p:cNvPr>
          <p:cNvPicPr>
            <a:picLocks noChangeAspect="1"/>
          </p:cNvPicPr>
          <p:nvPr/>
        </p:nvPicPr>
        <p:blipFill>
          <a:blip r:embed="rId3"/>
          <a:stretch>
            <a:fillRect/>
          </a:stretch>
        </p:blipFill>
        <p:spPr>
          <a:xfrm>
            <a:off x="1693862" y="1315640"/>
            <a:ext cx="9048750" cy="2781300"/>
          </a:xfrm>
          <a:prstGeom prst="rect">
            <a:avLst/>
          </a:prstGeom>
        </p:spPr>
      </p:pic>
    </p:spTree>
    <p:extLst>
      <p:ext uri="{BB962C8B-B14F-4D97-AF65-F5344CB8AC3E}">
        <p14:creationId xmlns:p14="http://schemas.microsoft.com/office/powerpoint/2010/main" val="204549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Plan IP Addressing</a:t>
            </a:r>
          </a:p>
        </p:txBody>
      </p:sp>
      <p:sp>
        <p:nvSpPr>
          <p:cNvPr id="8" name="Rectangle 7">
            <a:extLst>
              <a:ext uri="{FF2B5EF4-FFF2-40B4-BE49-F238E27FC236}">
                <a16:creationId xmlns:a16="http://schemas.microsoft.com/office/drawing/2014/main" id="{13BA1415-396C-42D8-A9F9-1C449E74C8F7}"/>
              </a:ext>
            </a:extLst>
          </p:cNvPr>
          <p:cNvSpPr/>
          <p:nvPr/>
        </p:nvSpPr>
        <p:spPr>
          <a:xfrm>
            <a:off x="428037" y="3902636"/>
            <a:ext cx="5713981" cy="1900976"/>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b="1" dirty="0">
                <a:solidFill>
                  <a:schemeClr val="tx2">
                    <a:lumMod val="50000"/>
                  </a:schemeClr>
                </a:solidFill>
              </a:rPr>
              <a:t>Private IP addresses </a:t>
            </a:r>
            <a:r>
              <a:rPr lang="en-US" sz="2000" dirty="0">
                <a:solidFill>
                  <a:schemeClr val="tx1"/>
                </a:solidFill>
              </a:rPr>
              <a:t>- used within an</a:t>
            </a:r>
            <a:br>
              <a:rPr lang="en-US" sz="2000" dirty="0">
                <a:solidFill>
                  <a:schemeClr val="tx1"/>
                </a:solidFill>
              </a:rPr>
            </a:br>
            <a:r>
              <a:rPr lang="en-US" sz="2000" dirty="0">
                <a:solidFill>
                  <a:schemeClr val="tx1"/>
                </a:solidFill>
              </a:rPr>
              <a:t>Azure virtual network (VNet), and your</a:t>
            </a:r>
            <a:br>
              <a:rPr lang="en-US" sz="2000" dirty="0">
                <a:solidFill>
                  <a:schemeClr val="tx1"/>
                </a:solidFill>
              </a:rPr>
            </a:br>
            <a:r>
              <a:rPr lang="en-US" sz="2000" dirty="0">
                <a:solidFill>
                  <a:schemeClr val="tx1"/>
                </a:solidFill>
              </a:rPr>
              <a:t>on-premises network, when you use a VPN gateway or ExpressRoute circuit to extend your network to Azure</a:t>
            </a:r>
          </a:p>
        </p:txBody>
      </p:sp>
      <p:sp>
        <p:nvSpPr>
          <p:cNvPr id="9" name="Rectangle 8">
            <a:extLst>
              <a:ext uri="{FF2B5EF4-FFF2-40B4-BE49-F238E27FC236}">
                <a16:creationId xmlns:a16="http://schemas.microsoft.com/office/drawing/2014/main" id="{45C429F2-E078-4A30-9DC5-3C91A29B3384}"/>
              </a:ext>
            </a:extLst>
          </p:cNvPr>
          <p:cNvSpPr/>
          <p:nvPr/>
        </p:nvSpPr>
        <p:spPr>
          <a:xfrm>
            <a:off x="6401800" y="3902636"/>
            <a:ext cx="5608637" cy="1900976"/>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b="1" dirty="0">
                <a:solidFill>
                  <a:schemeClr val="tx2">
                    <a:lumMod val="50000"/>
                  </a:schemeClr>
                </a:solidFill>
              </a:rPr>
              <a:t>Public IP addresses </a:t>
            </a:r>
            <a:r>
              <a:rPr lang="en-US" sz="2000" dirty="0">
                <a:solidFill>
                  <a:schemeClr val="tx1"/>
                </a:solidFill>
              </a:rPr>
              <a:t>- used for communication with the Internet, including Azure public-facing services</a:t>
            </a:r>
          </a:p>
        </p:txBody>
      </p:sp>
      <p:grpSp>
        <p:nvGrpSpPr>
          <p:cNvPr id="38" name="Group 37" descr="Private IP addresses and public IP addresses. ">
            <a:extLst>
              <a:ext uri="{FF2B5EF4-FFF2-40B4-BE49-F238E27FC236}">
                <a16:creationId xmlns:a16="http://schemas.microsoft.com/office/drawing/2014/main" id="{B3418864-369E-415E-8334-3A888E61B78D}"/>
              </a:ext>
            </a:extLst>
          </p:cNvPr>
          <p:cNvGrpSpPr/>
          <p:nvPr/>
        </p:nvGrpSpPr>
        <p:grpSpPr>
          <a:xfrm>
            <a:off x="427038" y="1536999"/>
            <a:ext cx="10464173" cy="1971638"/>
            <a:chOff x="1191799" y="4011435"/>
            <a:chExt cx="8662157" cy="1172095"/>
          </a:xfrm>
        </p:grpSpPr>
        <p:sp>
          <p:nvSpPr>
            <p:cNvPr id="39" name="Rectangle 38">
              <a:extLst>
                <a:ext uri="{FF2B5EF4-FFF2-40B4-BE49-F238E27FC236}">
                  <a16:creationId xmlns:a16="http://schemas.microsoft.com/office/drawing/2014/main" id="{7B43DA87-7594-4956-8088-4578E751D85E}"/>
                </a:ext>
              </a:extLst>
            </p:cNvPr>
            <p:cNvSpPr/>
            <p:nvPr/>
          </p:nvSpPr>
          <p:spPr>
            <a:xfrm>
              <a:off x="5513522" y="4011435"/>
              <a:ext cx="990789" cy="1172095"/>
            </a:xfrm>
            <a:prstGeom prst="rect">
              <a:avLst/>
            </a:prstGeom>
            <a:solidFill>
              <a:schemeClr val="tx2">
                <a:lumMod val="50000"/>
              </a:scheme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Azure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Resource</a:t>
              </a:r>
            </a:p>
          </p:txBody>
        </p:sp>
        <p:sp>
          <p:nvSpPr>
            <p:cNvPr id="40" name="Rectangle 39">
              <a:extLst>
                <a:ext uri="{FF2B5EF4-FFF2-40B4-BE49-F238E27FC236}">
                  <a16:creationId xmlns:a16="http://schemas.microsoft.com/office/drawing/2014/main" id="{2C78D58E-4751-4D4F-B185-7F1ADE5A9844}"/>
                </a:ext>
              </a:extLst>
            </p:cNvPr>
            <p:cNvSpPr/>
            <p:nvPr/>
          </p:nvSpPr>
          <p:spPr>
            <a:xfrm>
              <a:off x="6438537" y="4391302"/>
              <a:ext cx="1472333" cy="420823"/>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ea typeface="Times New Roman" panose="02020603050405020304" pitchFamily="18" charset="0"/>
                  <a:cs typeface="Segoe UI" panose="020B0502040204020203" pitchFamily="34" charset="0"/>
                </a:rPr>
                <a:t>Public IP address</a:t>
              </a:r>
              <a:endParaRPr kumimoji="0" lang="en-US" sz="2000" b="0" i="0" u="none" strike="noStrike" kern="0" cap="none" spc="0" normalizeH="0" baseline="0" noProof="0" dirty="0">
                <a:ln>
                  <a:noFill/>
                </a:ln>
                <a:solidFill>
                  <a:prstClr val="black"/>
                </a:solidFill>
                <a:effectLst/>
                <a:uLnTx/>
                <a:uFillTx/>
                <a:cs typeface="Segoe UI" panose="020B0502040204020203" pitchFamily="34" charset="0"/>
              </a:endParaRPr>
            </a:p>
          </p:txBody>
        </p:sp>
        <p:sp>
          <p:nvSpPr>
            <p:cNvPr id="41" name="Rectangle 40">
              <a:extLst>
                <a:ext uri="{FF2B5EF4-FFF2-40B4-BE49-F238E27FC236}">
                  <a16:creationId xmlns:a16="http://schemas.microsoft.com/office/drawing/2014/main" id="{7669C83F-6889-49ED-9A16-D3B559AF1C0E}"/>
                </a:ext>
              </a:extLst>
            </p:cNvPr>
            <p:cNvSpPr/>
            <p:nvPr/>
          </p:nvSpPr>
          <p:spPr>
            <a:xfrm>
              <a:off x="3958122" y="4385054"/>
              <a:ext cx="1555399" cy="420823"/>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ea typeface="Times New Roman" panose="02020603050405020304" pitchFamily="18" charset="0"/>
                  <a:cs typeface="Segoe UI" panose="020B0502040204020203" pitchFamily="34" charset="0"/>
                </a:rPr>
                <a:t>Private IP address</a:t>
              </a:r>
              <a:endParaRPr kumimoji="0" lang="en-US" sz="2000" b="0" i="0" u="none" strike="noStrike" kern="0" cap="none" spc="0" normalizeH="0" baseline="0" noProof="0" dirty="0">
                <a:ln>
                  <a:noFill/>
                </a:ln>
                <a:solidFill>
                  <a:prstClr val="black"/>
                </a:solidFill>
                <a:effectLst/>
                <a:uLnTx/>
                <a:uFillTx/>
                <a:cs typeface="Segoe UI" panose="020B0502040204020203" pitchFamily="34" charset="0"/>
              </a:endParaRPr>
            </a:p>
          </p:txBody>
        </p:sp>
        <p:sp>
          <p:nvSpPr>
            <p:cNvPr id="42" name="Rectangle 41">
              <a:extLst>
                <a:ext uri="{FF2B5EF4-FFF2-40B4-BE49-F238E27FC236}">
                  <a16:creationId xmlns:a16="http://schemas.microsoft.com/office/drawing/2014/main" id="{80A60CE2-99AB-4A5C-82CD-257D0D60BBB6}"/>
                </a:ext>
              </a:extLst>
            </p:cNvPr>
            <p:cNvSpPr/>
            <p:nvPr/>
          </p:nvSpPr>
          <p:spPr>
            <a:xfrm>
              <a:off x="1191799" y="4111998"/>
              <a:ext cx="2815120" cy="965771"/>
            </a:xfrm>
            <a:prstGeom prst="rect">
              <a:avLst/>
            </a:prstGeom>
            <a:solidFill>
              <a:sysClr val="window" lastClr="FFFFFF">
                <a:lumMod val="95000"/>
              </a:sys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ea typeface="+mn-ea"/>
                  <a:cs typeface="Segoe UI" panose="020B0502040204020203" pitchFamily="34" charset="0"/>
                </a:rPr>
                <a:t>VNets, on-premises networks, VPN gateways, ExpressRoute</a:t>
              </a:r>
            </a:p>
          </p:txBody>
        </p:sp>
        <p:cxnSp>
          <p:nvCxnSpPr>
            <p:cNvPr id="43" name="Connector: Elbow 42">
              <a:extLst>
                <a:ext uri="{FF2B5EF4-FFF2-40B4-BE49-F238E27FC236}">
                  <a16:creationId xmlns:a16="http://schemas.microsoft.com/office/drawing/2014/main" id="{CF15CAAB-43AF-4A75-8B1F-1A0DE895E0B3}"/>
                </a:ext>
              </a:extLst>
            </p:cNvPr>
            <p:cNvCxnSpPr>
              <a:cxnSpLocks/>
              <a:stCxn id="39" idx="1"/>
              <a:endCxn id="42" idx="3"/>
            </p:cNvCxnSpPr>
            <p:nvPr/>
          </p:nvCxnSpPr>
          <p:spPr>
            <a:xfrm rot="10800000">
              <a:off x="4006920" y="4594883"/>
              <a:ext cx="1506603" cy="2599"/>
            </a:xfrm>
            <a:prstGeom prst="bentConnector3">
              <a:avLst/>
            </a:prstGeom>
            <a:noFill/>
            <a:ln w="12700" cap="flat" cmpd="sng" algn="ctr">
              <a:solidFill>
                <a:sysClr val="windowText" lastClr="000000"/>
              </a:solidFill>
              <a:prstDash val="dash"/>
              <a:miter lim="800000"/>
              <a:headEnd type="triangle"/>
              <a:tailEnd type="triangle"/>
            </a:ln>
            <a:effectLst/>
          </p:spPr>
        </p:cxnSp>
        <p:cxnSp>
          <p:nvCxnSpPr>
            <p:cNvPr id="44" name="Connector: Elbow 43">
              <a:extLst>
                <a:ext uri="{FF2B5EF4-FFF2-40B4-BE49-F238E27FC236}">
                  <a16:creationId xmlns:a16="http://schemas.microsoft.com/office/drawing/2014/main" id="{709CE6EB-7D51-4237-8664-6D048A695FF6}"/>
                </a:ext>
              </a:extLst>
            </p:cNvPr>
            <p:cNvCxnSpPr>
              <a:cxnSpLocks/>
              <a:stCxn id="39" idx="3"/>
              <a:endCxn id="45" idx="1"/>
            </p:cNvCxnSpPr>
            <p:nvPr/>
          </p:nvCxnSpPr>
          <p:spPr>
            <a:xfrm>
              <a:off x="6504311" y="4597483"/>
              <a:ext cx="1340787" cy="1525"/>
            </a:xfrm>
            <a:prstGeom prst="bentConnector3">
              <a:avLst/>
            </a:prstGeom>
            <a:noFill/>
            <a:ln w="12700" cap="flat" cmpd="sng" algn="ctr">
              <a:solidFill>
                <a:sysClr val="windowText" lastClr="000000"/>
              </a:solidFill>
              <a:prstDash val="dash"/>
              <a:miter lim="800000"/>
              <a:headEnd type="triangle"/>
              <a:tailEnd type="triangle"/>
            </a:ln>
            <a:effectLst/>
          </p:spPr>
        </p:cxnSp>
        <p:sp>
          <p:nvSpPr>
            <p:cNvPr id="45" name="Rectangle 44">
              <a:extLst>
                <a:ext uri="{FF2B5EF4-FFF2-40B4-BE49-F238E27FC236}">
                  <a16:creationId xmlns:a16="http://schemas.microsoft.com/office/drawing/2014/main" id="{F4D1C9B6-775F-47AE-B2AC-550D36DE96BB}"/>
                </a:ext>
              </a:extLst>
            </p:cNvPr>
            <p:cNvSpPr/>
            <p:nvPr/>
          </p:nvSpPr>
          <p:spPr>
            <a:xfrm>
              <a:off x="7845098" y="4081336"/>
              <a:ext cx="2008858" cy="1035343"/>
            </a:xfrm>
            <a:prstGeom prst="rect">
              <a:avLst/>
            </a:prstGeom>
            <a:solidFill>
              <a:sysClr val="window" lastClr="FFFFFF">
                <a:lumMod val="95000"/>
              </a:sysClr>
            </a:solidFill>
          </p:spPr>
          <p:txBody>
            <a:bodyPr wrap="squar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cs typeface="Segoe UI" panose="020B0502040204020203" pitchFamily="34" charset="0"/>
                </a:rPr>
                <a:t>Internet, public-facing services</a:t>
              </a:r>
            </a:p>
          </p:txBody>
        </p:sp>
      </p:grpSp>
    </p:spTree>
    <p:extLst>
      <p:ext uri="{BB962C8B-B14F-4D97-AF65-F5344CB8AC3E}">
        <p14:creationId xmlns:p14="http://schemas.microsoft.com/office/powerpoint/2010/main" val="3129176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1a19d03a-48bc-4359-8038-5b5f6d5847c3}"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3473</Words>
  <Application>Microsoft Office PowerPoint</Application>
  <PresentationFormat>Custom</PresentationFormat>
  <Paragraphs>439</Paragraphs>
  <Slides>39</Slides>
  <Notes>35</Notes>
  <HiddenSlides>4</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-apple-system</vt:lpstr>
      <vt:lpstr>Arial</vt:lpstr>
      <vt:lpstr>Calibri</vt:lpstr>
      <vt:lpstr>Segoe UI</vt:lpstr>
      <vt:lpstr>Segoe UI Semibold</vt:lpstr>
      <vt:lpstr>Segoe UI Semilight</vt:lpstr>
      <vt:lpstr>Segoe UI VSS (Regular)</vt:lpstr>
      <vt:lpstr>Times New Roman</vt:lpstr>
      <vt:lpstr>Wingdings</vt:lpstr>
      <vt:lpstr>Microsoft Power Platform Template</vt:lpstr>
      <vt:lpstr>AZ-104T00A Administer Virtual Networking</vt:lpstr>
      <vt:lpstr>Learning Objectives - Administer Virtual Networking</vt:lpstr>
      <vt:lpstr>Virtual networking whiteboard</vt:lpstr>
      <vt:lpstr>Configure Virtual Networks</vt:lpstr>
      <vt:lpstr>Learning Objectives - Configure Virtual Networks</vt:lpstr>
      <vt:lpstr>Plan Virtual Networks</vt:lpstr>
      <vt:lpstr>Create Virtual Networks</vt:lpstr>
      <vt:lpstr>Create Subnets</vt:lpstr>
      <vt:lpstr>Plan IP Addressing</vt:lpstr>
      <vt:lpstr>Create Public IP Addresses</vt:lpstr>
      <vt:lpstr>Associate Public IP Addresses</vt:lpstr>
      <vt:lpstr>Allocate or Assign Private IP Addresses</vt:lpstr>
      <vt:lpstr>Demonstration – Virtual Networks</vt:lpstr>
      <vt:lpstr>Learning Recap – Virtual Networks</vt:lpstr>
      <vt:lpstr>Configure Network Security Groups (NSGs)</vt:lpstr>
      <vt:lpstr>Learning Objectives – Network Security Groups </vt:lpstr>
      <vt:lpstr>Implement Network Security Groups </vt:lpstr>
      <vt:lpstr>Determine NSG Rules</vt:lpstr>
      <vt:lpstr>Determine NSG Effective Rules</vt:lpstr>
      <vt:lpstr>Create NSG rules</vt:lpstr>
      <vt:lpstr>Implement Application Security Groups</vt:lpstr>
      <vt:lpstr>Demonstration – Network Security Groups</vt:lpstr>
      <vt:lpstr>Learning Recap – Network Security Groups</vt:lpstr>
      <vt:lpstr>Configure Azure DNS</vt:lpstr>
      <vt:lpstr>Configure Azure DNS Introduction</vt:lpstr>
      <vt:lpstr>Identity Domains and Custom Domains</vt:lpstr>
      <vt:lpstr>Verify Custom Domain Names</vt:lpstr>
      <vt:lpstr>Create Azure DNS Zones</vt:lpstr>
      <vt:lpstr>Delegate DNS Domains</vt:lpstr>
      <vt:lpstr>Add DNS Record Sets</vt:lpstr>
      <vt:lpstr>Plan for Private DNS Zones</vt:lpstr>
      <vt:lpstr>Determine Private Zone Scenarios</vt:lpstr>
      <vt:lpstr>Demonstration - DNS</vt:lpstr>
      <vt:lpstr>Learning Recap – Azure DNS</vt:lpstr>
      <vt:lpstr>Lab – Implement Virtual Networks</vt:lpstr>
      <vt:lpstr>Lab 04 – Implement Virtual Networking</vt:lpstr>
      <vt:lpstr>Lab 04 – Architecture diagram</vt:lpstr>
      <vt:lpstr>Lab 04 – Architecture diagram (interactive lab simulation)</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2023-11-13T15:42:41Z</dcterms:created>
  <dcterms:modified xsi:type="dcterms:W3CDTF">2024-02-20T13:58:43Z</dcterms:modified>
</cp:coreProperties>
</file>